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handoutMasterIdLst>
    <p:handoutMasterId r:id="rId67"/>
  </p:handoutMasterIdLst>
  <p:sldIdLst>
    <p:sldId id="265" r:id="rId2"/>
    <p:sldId id="310" r:id="rId3"/>
    <p:sldId id="314" r:id="rId4"/>
    <p:sldId id="324" r:id="rId5"/>
    <p:sldId id="334" r:id="rId6"/>
    <p:sldId id="284" r:id="rId7"/>
    <p:sldId id="273" r:id="rId8"/>
    <p:sldId id="325" r:id="rId9"/>
    <p:sldId id="328" r:id="rId10"/>
    <p:sldId id="329" r:id="rId11"/>
    <p:sldId id="330" r:id="rId12"/>
    <p:sldId id="327" r:id="rId13"/>
    <p:sldId id="331" r:id="rId14"/>
    <p:sldId id="332" r:id="rId15"/>
    <p:sldId id="323" r:id="rId16"/>
    <p:sldId id="333" r:id="rId17"/>
    <p:sldId id="361" r:id="rId18"/>
    <p:sldId id="272" r:id="rId19"/>
    <p:sldId id="277" r:id="rId20"/>
    <p:sldId id="287" r:id="rId21"/>
    <p:sldId id="288" r:id="rId22"/>
    <p:sldId id="362" r:id="rId23"/>
    <p:sldId id="363" r:id="rId24"/>
    <p:sldId id="336" r:id="rId25"/>
    <p:sldId id="367" r:id="rId26"/>
    <p:sldId id="364" r:id="rId27"/>
    <p:sldId id="366" r:id="rId28"/>
    <p:sldId id="280" r:id="rId29"/>
    <p:sldId id="344" r:id="rId30"/>
    <p:sldId id="274" r:id="rId31"/>
    <p:sldId id="289" r:id="rId32"/>
    <p:sldId id="282" r:id="rId33"/>
    <p:sldId id="283" r:id="rId34"/>
    <p:sldId id="343" r:id="rId35"/>
    <p:sldId id="285" r:id="rId36"/>
    <p:sldId id="286" r:id="rId37"/>
    <p:sldId id="346" r:id="rId38"/>
    <p:sldId id="338" r:id="rId39"/>
    <p:sldId id="351" r:id="rId40"/>
    <p:sldId id="352" r:id="rId41"/>
    <p:sldId id="339" r:id="rId42"/>
    <p:sldId id="370" r:id="rId43"/>
    <p:sldId id="371" r:id="rId44"/>
    <p:sldId id="523" r:id="rId45"/>
    <p:sldId id="276" r:id="rId46"/>
    <p:sldId id="347" r:id="rId47"/>
    <p:sldId id="524" r:id="rId48"/>
    <p:sldId id="350" r:id="rId49"/>
    <p:sldId id="369" r:id="rId50"/>
    <p:sldId id="353" r:id="rId51"/>
    <p:sldId id="266" r:id="rId52"/>
    <p:sldId id="348" r:id="rId53"/>
    <p:sldId id="354" r:id="rId54"/>
    <p:sldId id="355" r:id="rId55"/>
    <p:sldId id="356" r:id="rId56"/>
    <p:sldId id="357" r:id="rId57"/>
    <p:sldId id="360" r:id="rId58"/>
    <p:sldId id="359" r:id="rId59"/>
    <p:sldId id="349" r:id="rId60"/>
    <p:sldId id="315" r:id="rId61"/>
    <p:sldId id="318" r:id="rId62"/>
    <p:sldId id="261" r:id="rId63"/>
    <p:sldId id="278" r:id="rId64"/>
    <p:sldId id="260" r:id="rId65"/>
  </p:sldIdLst>
  <p:sldSz cx="12188825" cy="6858000"/>
  <p:notesSz cx="6858000" cy="9144000"/>
  <p:custDataLst>
    <p:tags r:id="rId6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A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2" autoAdjust="0"/>
    <p:restoredTop sz="94629" autoAdjust="0"/>
  </p:normalViewPr>
  <p:slideViewPr>
    <p:cSldViewPr showGuides="1">
      <p:cViewPr varScale="1">
        <p:scale>
          <a:sx n="101" d="100"/>
          <a:sy n="101" d="100"/>
        </p:scale>
        <p:origin x="96" y="244"/>
      </p:cViewPr>
      <p:guideLst>
        <p:guide pos="3839"/>
        <p:guide orient="horz" pos="2160"/>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8CF3FC-2E7F-4CBB-86DC-CDD48099D40B}" type="doc">
      <dgm:prSet loTypeId="urn:microsoft.com/office/officeart/2005/8/layout/vList3" loCatId="list" qsTypeId="urn:microsoft.com/office/officeart/2005/8/quickstyle/simple1" qsCatId="simple" csTypeId="urn:microsoft.com/office/officeart/2005/8/colors/accent1_2" csCatId="accent1" phldr="1"/>
      <dgm:spPr/>
    </dgm:pt>
    <dgm:pt modelId="{CF5BF5EC-43B3-4A78-9330-284E8332D50E}">
      <dgm:prSet phldrT="[Text]"/>
      <dgm:spPr/>
      <dgm:t>
        <a:bodyPr/>
        <a:lstStyle/>
        <a:p>
          <a:r>
            <a:rPr lang="en-AU" dirty="0"/>
            <a:t>WHITE PAPERS</a:t>
          </a:r>
        </a:p>
      </dgm:t>
    </dgm:pt>
    <dgm:pt modelId="{B58484A0-5029-4441-A68C-163F4B02927A}" type="parTrans" cxnId="{9B585D59-EA1A-49C5-8C0E-7D23AD08A401}">
      <dgm:prSet/>
      <dgm:spPr/>
      <dgm:t>
        <a:bodyPr/>
        <a:lstStyle/>
        <a:p>
          <a:endParaRPr lang="en-AU"/>
        </a:p>
      </dgm:t>
    </dgm:pt>
    <dgm:pt modelId="{4FFFF135-D5A1-4945-90FC-249AC4F64580}" type="sibTrans" cxnId="{9B585D59-EA1A-49C5-8C0E-7D23AD08A401}">
      <dgm:prSet/>
      <dgm:spPr/>
      <dgm:t>
        <a:bodyPr/>
        <a:lstStyle/>
        <a:p>
          <a:endParaRPr lang="en-AU"/>
        </a:p>
      </dgm:t>
    </dgm:pt>
    <dgm:pt modelId="{1CFAC1C9-F130-46EB-BD85-68ACF3E14E26}">
      <dgm:prSet phldrT="[Text]"/>
      <dgm:spPr/>
      <dgm:t>
        <a:bodyPr/>
        <a:lstStyle/>
        <a:p>
          <a:r>
            <a:rPr lang="en-AU" dirty="0"/>
            <a:t>CASE STUDIES</a:t>
          </a:r>
        </a:p>
      </dgm:t>
    </dgm:pt>
    <dgm:pt modelId="{68653F48-78E3-4040-A1F3-09CA7B3727EA}" type="parTrans" cxnId="{85CD240F-68F8-4CD9-976C-E6DFA637DB5F}">
      <dgm:prSet/>
      <dgm:spPr/>
      <dgm:t>
        <a:bodyPr/>
        <a:lstStyle/>
        <a:p>
          <a:endParaRPr lang="en-AU"/>
        </a:p>
      </dgm:t>
    </dgm:pt>
    <dgm:pt modelId="{6CF621F3-7576-4188-B0F4-E9A45EE501CA}" type="sibTrans" cxnId="{85CD240F-68F8-4CD9-976C-E6DFA637DB5F}">
      <dgm:prSet/>
      <dgm:spPr/>
      <dgm:t>
        <a:bodyPr/>
        <a:lstStyle/>
        <a:p>
          <a:endParaRPr lang="en-AU"/>
        </a:p>
      </dgm:t>
    </dgm:pt>
    <dgm:pt modelId="{39DF93DB-A71B-4EB5-A48F-F4BD9638D1F8}">
      <dgm:prSet phldrT="[Text]"/>
      <dgm:spPr/>
      <dgm:t>
        <a:bodyPr/>
        <a:lstStyle/>
        <a:p>
          <a:r>
            <a:rPr lang="en-AU" dirty="0"/>
            <a:t>PRODUCT SHEETS</a:t>
          </a:r>
        </a:p>
      </dgm:t>
    </dgm:pt>
    <dgm:pt modelId="{F6FED433-5A65-4735-A3E6-173BDAF85BDB}" type="parTrans" cxnId="{78391E2C-E7DB-4417-80AF-39042068DCFE}">
      <dgm:prSet/>
      <dgm:spPr/>
      <dgm:t>
        <a:bodyPr/>
        <a:lstStyle/>
        <a:p>
          <a:endParaRPr lang="en-AU"/>
        </a:p>
      </dgm:t>
    </dgm:pt>
    <dgm:pt modelId="{AA9D6E76-C21E-4060-973C-9E90031DA070}" type="sibTrans" cxnId="{78391E2C-E7DB-4417-80AF-39042068DCFE}">
      <dgm:prSet/>
      <dgm:spPr/>
      <dgm:t>
        <a:bodyPr/>
        <a:lstStyle/>
        <a:p>
          <a:endParaRPr lang="en-AU"/>
        </a:p>
      </dgm:t>
    </dgm:pt>
    <dgm:pt modelId="{86998C35-169A-463C-890D-150CE88AC592}">
      <dgm:prSet/>
      <dgm:spPr/>
      <dgm:t>
        <a:bodyPr/>
        <a:lstStyle/>
        <a:p>
          <a:r>
            <a:rPr lang="en-AU" dirty="0"/>
            <a:t>MICROSITE</a:t>
          </a:r>
        </a:p>
      </dgm:t>
    </dgm:pt>
    <dgm:pt modelId="{EE0941D2-0162-429D-B07C-D0A67C1EE6F6}" type="parTrans" cxnId="{27CBBCF1-7D85-4E58-B444-12B4CC9125EB}">
      <dgm:prSet/>
      <dgm:spPr/>
      <dgm:t>
        <a:bodyPr/>
        <a:lstStyle/>
        <a:p>
          <a:endParaRPr lang="en-AU"/>
        </a:p>
      </dgm:t>
    </dgm:pt>
    <dgm:pt modelId="{4DEBA855-A3BC-40EF-BC79-354F4030141C}" type="sibTrans" cxnId="{27CBBCF1-7D85-4E58-B444-12B4CC9125EB}">
      <dgm:prSet/>
      <dgm:spPr/>
      <dgm:t>
        <a:bodyPr/>
        <a:lstStyle/>
        <a:p>
          <a:endParaRPr lang="en-AU"/>
        </a:p>
      </dgm:t>
    </dgm:pt>
    <dgm:pt modelId="{346FCC91-D6FE-4340-9DF0-16C47286C1EB}">
      <dgm:prSet/>
      <dgm:spPr/>
      <dgm:t>
        <a:bodyPr/>
        <a:lstStyle/>
        <a:p>
          <a:r>
            <a:rPr lang="en-AU" dirty="0"/>
            <a:t>PRODUCT DEMO VIDEOS</a:t>
          </a:r>
        </a:p>
      </dgm:t>
    </dgm:pt>
    <dgm:pt modelId="{890B6EF2-8BCF-4020-BB58-7356DF9193A3}" type="parTrans" cxnId="{F9D21A1A-CAF9-491B-A78C-275B9D162202}">
      <dgm:prSet/>
      <dgm:spPr/>
      <dgm:t>
        <a:bodyPr/>
        <a:lstStyle/>
        <a:p>
          <a:endParaRPr lang="en-AU"/>
        </a:p>
      </dgm:t>
    </dgm:pt>
    <dgm:pt modelId="{42F853E7-C681-4067-B6A0-7048F4E60C10}" type="sibTrans" cxnId="{F9D21A1A-CAF9-491B-A78C-275B9D162202}">
      <dgm:prSet/>
      <dgm:spPr/>
      <dgm:t>
        <a:bodyPr/>
        <a:lstStyle/>
        <a:p>
          <a:endParaRPr lang="en-AU"/>
        </a:p>
      </dgm:t>
    </dgm:pt>
    <dgm:pt modelId="{34228564-8ED3-4AAE-B081-63BB237489BA}">
      <dgm:prSet/>
      <dgm:spPr/>
      <dgm:t>
        <a:bodyPr/>
        <a:lstStyle/>
        <a:p>
          <a:r>
            <a:rPr lang="en-AU" dirty="0"/>
            <a:t>PEER-TO-PEER CONTENT</a:t>
          </a:r>
        </a:p>
      </dgm:t>
    </dgm:pt>
    <dgm:pt modelId="{AE1E8617-3056-4986-9411-CDE3872C4D6E}" type="parTrans" cxnId="{3CAE1CAF-93AF-444B-96D9-79610BA3315E}">
      <dgm:prSet/>
      <dgm:spPr/>
      <dgm:t>
        <a:bodyPr/>
        <a:lstStyle/>
        <a:p>
          <a:endParaRPr lang="en-AU"/>
        </a:p>
      </dgm:t>
    </dgm:pt>
    <dgm:pt modelId="{4DB85F80-25B9-4BB3-8812-13BC1449498C}" type="sibTrans" cxnId="{3CAE1CAF-93AF-444B-96D9-79610BA3315E}">
      <dgm:prSet/>
      <dgm:spPr/>
      <dgm:t>
        <a:bodyPr/>
        <a:lstStyle/>
        <a:p>
          <a:endParaRPr lang="en-AU"/>
        </a:p>
      </dgm:t>
    </dgm:pt>
    <dgm:pt modelId="{CEEC1870-F3A4-4787-9278-4B39B81901D3}" type="pres">
      <dgm:prSet presAssocID="{968CF3FC-2E7F-4CBB-86DC-CDD48099D40B}" presName="linearFlow" presStyleCnt="0">
        <dgm:presLayoutVars>
          <dgm:dir/>
          <dgm:resizeHandles val="exact"/>
        </dgm:presLayoutVars>
      </dgm:prSet>
      <dgm:spPr/>
    </dgm:pt>
    <dgm:pt modelId="{49599194-71BC-48F7-AE7B-4760EB65175D}" type="pres">
      <dgm:prSet presAssocID="{CF5BF5EC-43B3-4A78-9330-284E8332D50E}" presName="composite" presStyleCnt="0"/>
      <dgm:spPr/>
    </dgm:pt>
    <dgm:pt modelId="{064F8103-FBB2-47DD-9D52-6EB6861CA434}" type="pres">
      <dgm:prSet presAssocID="{CF5BF5EC-43B3-4A78-9330-284E8332D50E}" presName="imgShp" presStyleLbl="fgImgPlace1" presStyleIdx="0" presStyleCnt="6"/>
      <dgm:spPr/>
    </dgm:pt>
    <dgm:pt modelId="{573C6BEF-92C3-42D8-8217-194362721C95}" type="pres">
      <dgm:prSet presAssocID="{CF5BF5EC-43B3-4A78-9330-284E8332D50E}" presName="txShp" presStyleLbl="node1" presStyleIdx="0" presStyleCnt="6">
        <dgm:presLayoutVars>
          <dgm:bulletEnabled val="1"/>
        </dgm:presLayoutVars>
      </dgm:prSet>
      <dgm:spPr/>
    </dgm:pt>
    <dgm:pt modelId="{02AAF3FD-164D-4195-8B7D-7BA8BDD13636}" type="pres">
      <dgm:prSet presAssocID="{4FFFF135-D5A1-4945-90FC-249AC4F64580}" presName="spacing" presStyleCnt="0"/>
      <dgm:spPr/>
    </dgm:pt>
    <dgm:pt modelId="{65503C5E-90E6-41BA-A50E-2DDD5B0D2A79}" type="pres">
      <dgm:prSet presAssocID="{1CFAC1C9-F130-46EB-BD85-68ACF3E14E26}" presName="composite" presStyleCnt="0"/>
      <dgm:spPr/>
    </dgm:pt>
    <dgm:pt modelId="{56A7F77D-3134-4D64-A266-807041CD4A75}" type="pres">
      <dgm:prSet presAssocID="{1CFAC1C9-F130-46EB-BD85-68ACF3E14E26}" presName="imgShp" presStyleLbl="fgImgPlace1" presStyleIdx="1" presStyleCnt="6"/>
      <dgm:spPr/>
    </dgm:pt>
    <dgm:pt modelId="{8408A459-7BA7-4505-97B3-AC882A56DA18}" type="pres">
      <dgm:prSet presAssocID="{1CFAC1C9-F130-46EB-BD85-68ACF3E14E26}" presName="txShp" presStyleLbl="node1" presStyleIdx="1" presStyleCnt="6">
        <dgm:presLayoutVars>
          <dgm:bulletEnabled val="1"/>
        </dgm:presLayoutVars>
      </dgm:prSet>
      <dgm:spPr/>
    </dgm:pt>
    <dgm:pt modelId="{B088C2B9-A877-4DE6-A8E0-69B3EE27C42C}" type="pres">
      <dgm:prSet presAssocID="{6CF621F3-7576-4188-B0F4-E9A45EE501CA}" presName="spacing" presStyleCnt="0"/>
      <dgm:spPr/>
    </dgm:pt>
    <dgm:pt modelId="{6EB975A6-B419-4283-A870-0D42D998AFD7}" type="pres">
      <dgm:prSet presAssocID="{86998C35-169A-463C-890D-150CE88AC592}" presName="composite" presStyleCnt="0"/>
      <dgm:spPr/>
    </dgm:pt>
    <dgm:pt modelId="{041FB682-7D62-4D53-B6A5-9A3AE8CA0571}" type="pres">
      <dgm:prSet presAssocID="{86998C35-169A-463C-890D-150CE88AC592}" presName="imgShp" presStyleLbl="fgImgPlace1" presStyleIdx="2" presStyleCnt="6"/>
      <dgm:spPr/>
    </dgm:pt>
    <dgm:pt modelId="{290020F4-D30B-4941-B887-2A41EBC64144}" type="pres">
      <dgm:prSet presAssocID="{86998C35-169A-463C-890D-150CE88AC592}" presName="txShp" presStyleLbl="node1" presStyleIdx="2" presStyleCnt="6">
        <dgm:presLayoutVars>
          <dgm:bulletEnabled val="1"/>
        </dgm:presLayoutVars>
      </dgm:prSet>
      <dgm:spPr/>
    </dgm:pt>
    <dgm:pt modelId="{5FBA6FA0-629F-4E8D-B5BB-094C771C7E7F}" type="pres">
      <dgm:prSet presAssocID="{4DEBA855-A3BC-40EF-BC79-354F4030141C}" presName="spacing" presStyleCnt="0"/>
      <dgm:spPr/>
    </dgm:pt>
    <dgm:pt modelId="{4517A3D7-2A7D-451C-AFD2-FAD9CFA2EA3B}" type="pres">
      <dgm:prSet presAssocID="{34228564-8ED3-4AAE-B081-63BB237489BA}" presName="composite" presStyleCnt="0"/>
      <dgm:spPr/>
    </dgm:pt>
    <dgm:pt modelId="{8FA9BC49-CC5D-4A97-B8D2-687617619B6D}" type="pres">
      <dgm:prSet presAssocID="{34228564-8ED3-4AAE-B081-63BB237489BA}" presName="imgShp" presStyleLbl="fgImgPlace1" presStyleIdx="3" presStyleCnt="6"/>
      <dgm:spPr/>
    </dgm:pt>
    <dgm:pt modelId="{97B70552-90D8-4682-A8D4-21D3C91501CC}" type="pres">
      <dgm:prSet presAssocID="{34228564-8ED3-4AAE-B081-63BB237489BA}" presName="txShp" presStyleLbl="node1" presStyleIdx="3" presStyleCnt="6">
        <dgm:presLayoutVars>
          <dgm:bulletEnabled val="1"/>
        </dgm:presLayoutVars>
      </dgm:prSet>
      <dgm:spPr/>
    </dgm:pt>
    <dgm:pt modelId="{2FF5E2EF-4C6A-4D4C-9C57-BADFA78EBC43}" type="pres">
      <dgm:prSet presAssocID="{4DB85F80-25B9-4BB3-8812-13BC1449498C}" presName="spacing" presStyleCnt="0"/>
      <dgm:spPr/>
    </dgm:pt>
    <dgm:pt modelId="{9024D333-A603-447D-80C9-35F6203174AB}" type="pres">
      <dgm:prSet presAssocID="{346FCC91-D6FE-4340-9DF0-16C47286C1EB}" presName="composite" presStyleCnt="0"/>
      <dgm:spPr/>
    </dgm:pt>
    <dgm:pt modelId="{B46E3685-1FC8-4E72-A499-ABA51AE0D7FC}" type="pres">
      <dgm:prSet presAssocID="{346FCC91-D6FE-4340-9DF0-16C47286C1EB}" presName="imgShp" presStyleLbl="fgImgPlace1" presStyleIdx="4" presStyleCnt="6"/>
      <dgm:spPr/>
    </dgm:pt>
    <dgm:pt modelId="{CCE25824-0048-44DA-87C6-7DE447C4DE5D}" type="pres">
      <dgm:prSet presAssocID="{346FCC91-D6FE-4340-9DF0-16C47286C1EB}" presName="txShp" presStyleLbl="node1" presStyleIdx="4" presStyleCnt="6">
        <dgm:presLayoutVars>
          <dgm:bulletEnabled val="1"/>
        </dgm:presLayoutVars>
      </dgm:prSet>
      <dgm:spPr/>
    </dgm:pt>
    <dgm:pt modelId="{619D0216-41D3-42B0-9BB8-34BAFAE31820}" type="pres">
      <dgm:prSet presAssocID="{42F853E7-C681-4067-B6A0-7048F4E60C10}" presName="spacing" presStyleCnt="0"/>
      <dgm:spPr/>
    </dgm:pt>
    <dgm:pt modelId="{B29344E7-5A4C-4551-AC4F-BC822C6BE356}" type="pres">
      <dgm:prSet presAssocID="{39DF93DB-A71B-4EB5-A48F-F4BD9638D1F8}" presName="composite" presStyleCnt="0"/>
      <dgm:spPr/>
    </dgm:pt>
    <dgm:pt modelId="{02FB090F-A1FA-4141-A8EA-EA1F9D11EE47}" type="pres">
      <dgm:prSet presAssocID="{39DF93DB-A71B-4EB5-A48F-F4BD9638D1F8}" presName="imgShp" presStyleLbl="fgImgPlace1" presStyleIdx="5" presStyleCnt="6"/>
      <dgm:spPr/>
    </dgm:pt>
    <dgm:pt modelId="{4B2B6D9F-D574-4A68-A92B-764F7BB98553}" type="pres">
      <dgm:prSet presAssocID="{39DF93DB-A71B-4EB5-A48F-F4BD9638D1F8}" presName="txShp" presStyleLbl="node1" presStyleIdx="5" presStyleCnt="6">
        <dgm:presLayoutVars>
          <dgm:bulletEnabled val="1"/>
        </dgm:presLayoutVars>
      </dgm:prSet>
      <dgm:spPr/>
    </dgm:pt>
  </dgm:ptLst>
  <dgm:cxnLst>
    <dgm:cxn modelId="{85CD240F-68F8-4CD9-976C-E6DFA637DB5F}" srcId="{968CF3FC-2E7F-4CBB-86DC-CDD48099D40B}" destId="{1CFAC1C9-F130-46EB-BD85-68ACF3E14E26}" srcOrd="1" destOrd="0" parTransId="{68653F48-78E3-4040-A1F3-09CA7B3727EA}" sibTransId="{6CF621F3-7576-4188-B0F4-E9A45EE501CA}"/>
    <dgm:cxn modelId="{F9D21A1A-CAF9-491B-A78C-275B9D162202}" srcId="{968CF3FC-2E7F-4CBB-86DC-CDD48099D40B}" destId="{346FCC91-D6FE-4340-9DF0-16C47286C1EB}" srcOrd="4" destOrd="0" parTransId="{890B6EF2-8BCF-4020-BB58-7356DF9193A3}" sibTransId="{42F853E7-C681-4067-B6A0-7048F4E60C10}"/>
    <dgm:cxn modelId="{78391E2C-E7DB-4417-80AF-39042068DCFE}" srcId="{968CF3FC-2E7F-4CBB-86DC-CDD48099D40B}" destId="{39DF93DB-A71B-4EB5-A48F-F4BD9638D1F8}" srcOrd="5" destOrd="0" parTransId="{F6FED433-5A65-4735-A3E6-173BDAF85BDB}" sibTransId="{AA9D6E76-C21E-4060-973C-9E90031DA070}"/>
    <dgm:cxn modelId="{2EE9F62F-B1FF-4A4C-BCB0-B16C244B8057}" type="presOf" srcId="{86998C35-169A-463C-890D-150CE88AC592}" destId="{290020F4-D30B-4941-B887-2A41EBC64144}" srcOrd="0" destOrd="0" presId="urn:microsoft.com/office/officeart/2005/8/layout/vList3"/>
    <dgm:cxn modelId="{62377E39-D8F0-4D54-B960-7C97D5E395EF}" type="presOf" srcId="{968CF3FC-2E7F-4CBB-86DC-CDD48099D40B}" destId="{CEEC1870-F3A4-4787-9278-4B39B81901D3}" srcOrd="0" destOrd="0" presId="urn:microsoft.com/office/officeart/2005/8/layout/vList3"/>
    <dgm:cxn modelId="{7E44CD40-4E11-470D-BECF-870A1496097C}" type="presOf" srcId="{34228564-8ED3-4AAE-B081-63BB237489BA}" destId="{97B70552-90D8-4682-A8D4-21D3C91501CC}" srcOrd="0" destOrd="0" presId="urn:microsoft.com/office/officeart/2005/8/layout/vList3"/>
    <dgm:cxn modelId="{97D14765-7AC3-4474-8B93-E434303213FB}" type="presOf" srcId="{1CFAC1C9-F130-46EB-BD85-68ACF3E14E26}" destId="{8408A459-7BA7-4505-97B3-AC882A56DA18}" srcOrd="0" destOrd="0" presId="urn:microsoft.com/office/officeart/2005/8/layout/vList3"/>
    <dgm:cxn modelId="{9B585D59-EA1A-49C5-8C0E-7D23AD08A401}" srcId="{968CF3FC-2E7F-4CBB-86DC-CDD48099D40B}" destId="{CF5BF5EC-43B3-4A78-9330-284E8332D50E}" srcOrd="0" destOrd="0" parTransId="{B58484A0-5029-4441-A68C-163F4B02927A}" sibTransId="{4FFFF135-D5A1-4945-90FC-249AC4F64580}"/>
    <dgm:cxn modelId="{3CAE1CAF-93AF-444B-96D9-79610BA3315E}" srcId="{968CF3FC-2E7F-4CBB-86DC-CDD48099D40B}" destId="{34228564-8ED3-4AAE-B081-63BB237489BA}" srcOrd="3" destOrd="0" parTransId="{AE1E8617-3056-4986-9411-CDE3872C4D6E}" sibTransId="{4DB85F80-25B9-4BB3-8812-13BC1449498C}"/>
    <dgm:cxn modelId="{981B01E7-660B-44FD-AE54-77B8F9F55A38}" type="presOf" srcId="{346FCC91-D6FE-4340-9DF0-16C47286C1EB}" destId="{CCE25824-0048-44DA-87C6-7DE447C4DE5D}" srcOrd="0" destOrd="0" presId="urn:microsoft.com/office/officeart/2005/8/layout/vList3"/>
    <dgm:cxn modelId="{AF3057EA-B357-47B4-8E5C-47CABAC535D1}" type="presOf" srcId="{39DF93DB-A71B-4EB5-A48F-F4BD9638D1F8}" destId="{4B2B6D9F-D574-4A68-A92B-764F7BB98553}" srcOrd="0" destOrd="0" presId="urn:microsoft.com/office/officeart/2005/8/layout/vList3"/>
    <dgm:cxn modelId="{27CBBCF1-7D85-4E58-B444-12B4CC9125EB}" srcId="{968CF3FC-2E7F-4CBB-86DC-CDD48099D40B}" destId="{86998C35-169A-463C-890D-150CE88AC592}" srcOrd="2" destOrd="0" parTransId="{EE0941D2-0162-429D-B07C-D0A67C1EE6F6}" sibTransId="{4DEBA855-A3BC-40EF-BC79-354F4030141C}"/>
    <dgm:cxn modelId="{91C3D5F5-6769-4ACB-AB2C-03C0548DF77A}" type="presOf" srcId="{CF5BF5EC-43B3-4A78-9330-284E8332D50E}" destId="{573C6BEF-92C3-42D8-8217-194362721C95}" srcOrd="0" destOrd="0" presId="urn:microsoft.com/office/officeart/2005/8/layout/vList3"/>
    <dgm:cxn modelId="{82F7DD19-8619-465A-BB36-10CDA221BB43}" type="presParOf" srcId="{CEEC1870-F3A4-4787-9278-4B39B81901D3}" destId="{49599194-71BC-48F7-AE7B-4760EB65175D}" srcOrd="0" destOrd="0" presId="urn:microsoft.com/office/officeart/2005/8/layout/vList3"/>
    <dgm:cxn modelId="{15A4DFE4-EFE8-4C61-AB9D-059F8DC472C9}" type="presParOf" srcId="{49599194-71BC-48F7-AE7B-4760EB65175D}" destId="{064F8103-FBB2-47DD-9D52-6EB6861CA434}" srcOrd="0" destOrd="0" presId="urn:microsoft.com/office/officeart/2005/8/layout/vList3"/>
    <dgm:cxn modelId="{9B15EED6-C983-4D2E-9FE5-CFFE9B00418D}" type="presParOf" srcId="{49599194-71BC-48F7-AE7B-4760EB65175D}" destId="{573C6BEF-92C3-42D8-8217-194362721C95}" srcOrd="1" destOrd="0" presId="urn:microsoft.com/office/officeart/2005/8/layout/vList3"/>
    <dgm:cxn modelId="{B735073D-B381-41D9-B441-569B016315B8}" type="presParOf" srcId="{CEEC1870-F3A4-4787-9278-4B39B81901D3}" destId="{02AAF3FD-164D-4195-8B7D-7BA8BDD13636}" srcOrd="1" destOrd="0" presId="urn:microsoft.com/office/officeart/2005/8/layout/vList3"/>
    <dgm:cxn modelId="{FB852EBA-2FAD-4468-919E-2A80408E4CB5}" type="presParOf" srcId="{CEEC1870-F3A4-4787-9278-4B39B81901D3}" destId="{65503C5E-90E6-41BA-A50E-2DDD5B0D2A79}" srcOrd="2" destOrd="0" presId="urn:microsoft.com/office/officeart/2005/8/layout/vList3"/>
    <dgm:cxn modelId="{5D52ED05-E3A1-42FF-ABC4-AC333D146F60}" type="presParOf" srcId="{65503C5E-90E6-41BA-A50E-2DDD5B0D2A79}" destId="{56A7F77D-3134-4D64-A266-807041CD4A75}" srcOrd="0" destOrd="0" presId="urn:microsoft.com/office/officeart/2005/8/layout/vList3"/>
    <dgm:cxn modelId="{318C9169-BB55-4D45-A5CE-3733FD4FA03E}" type="presParOf" srcId="{65503C5E-90E6-41BA-A50E-2DDD5B0D2A79}" destId="{8408A459-7BA7-4505-97B3-AC882A56DA18}" srcOrd="1" destOrd="0" presId="urn:microsoft.com/office/officeart/2005/8/layout/vList3"/>
    <dgm:cxn modelId="{49DE8B30-8F0C-4C2E-A8ED-7F2B8ABB2651}" type="presParOf" srcId="{CEEC1870-F3A4-4787-9278-4B39B81901D3}" destId="{B088C2B9-A877-4DE6-A8E0-69B3EE27C42C}" srcOrd="3" destOrd="0" presId="urn:microsoft.com/office/officeart/2005/8/layout/vList3"/>
    <dgm:cxn modelId="{89E4373F-FD01-4E4D-B61A-FB86CF077E57}" type="presParOf" srcId="{CEEC1870-F3A4-4787-9278-4B39B81901D3}" destId="{6EB975A6-B419-4283-A870-0D42D998AFD7}" srcOrd="4" destOrd="0" presId="urn:microsoft.com/office/officeart/2005/8/layout/vList3"/>
    <dgm:cxn modelId="{55425A0D-9CD1-4A37-8E75-457BCA303CD4}" type="presParOf" srcId="{6EB975A6-B419-4283-A870-0D42D998AFD7}" destId="{041FB682-7D62-4D53-B6A5-9A3AE8CA0571}" srcOrd="0" destOrd="0" presId="urn:microsoft.com/office/officeart/2005/8/layout/vList3"/>
    <dgm:cxn modelId="{04DEF72F-1ECE-4A00-9CDB-779729EAEC99}" type="presParOf" srcId="{6EB975A6-B419-4283-A870-0D42D998AFD7}" destId="{290020F4-D30B-4941-B887-2A41EBC64144}" srcOrd="1" destOrd="0" presId="urn:microsoft.com/office/officeart/2005/8/layout/vList3"/>
    <dgm:cxn modelId="{891524AA-4C9E-42DD-9544-3B3529B108F3}" type="presParOf" srcId="{CEEC1870-F3A4-4787-9278-4B39B81901D3}" destId="{5FBA6FA0-629F-4E8D-B5BB-094C771C7E7F}" srcOrd="5" destOrd="0" presId="urn:microsoft.com/office/officeart/2005/8/layout/vList3"/>
    <dgm:cxn modelId="{9EB3DBFC-5FA0-4179-9919-CD80A0D6CF21}" type="presParOf" srcId="{CEEC1870-F3A4-4787-9278-4B39B81901D3}" destId="{4517A3D7-2A7D-451C-AFD2-FAD9CFA2EA3B}" srcOrd="6" destOrd="0" presId="urn:microsoft.com/office/officeart/2005/8/layout/vList3"/>
    <dgm:cxn modelId="{F5CD45E0-C493-415C-8170-AEDDBDFB592A}" type="presParOf" srcId="{4517A3D7-2A7D-451C-AFD2-FAD9CFA2EA3B}" destId="{8FA9BC49-CC5D-4A97-B8D2-687617619B6D}" srcOrd="0" destOrd="0" presId="urn:microsoft.com/office/officeart/2005/8/layout/vList3"/>
    <dgm:cxn modelId="{032BA84F-4854-4919-979A-F7B91AA4CB60}" type="presParOf" srcId="{4517A3D7-2A7D-451C-AFD2-FAD9CFA2EA3B}" destId="{97B70552-90D8-4682-A8D4-21D3C91501CC}" srcOrd="1" destOrd="0" presId="urn:microsoft.com/office/officeart/2005/8/layout/vList3"/>
    <dgm:cxn modelId="{910FEF1D-8DFC-4B57-A8F2-A576BD2970F4}" type="presParOf" srcId="{CEEC1870-F3A4-4787-9278-4B39B81901D3}" destId="{2FF5E2EF-4C6A-4D4C-9C57-BADFA78EBC43}" srcOrd="7" destOrd="0" presId="urn:microsoft.com/office/officeart/2005/8/layout/vList3"/>
    <dgm:cxn modelId="{3F8849BD-9AE9-4493-9CDC-D21DF668637D}" type="presParOf" srcId="{CEEC1870-F3A4-4787-9278-4B39B81901D3}" destId="{9024D333-A603-447D-80C9-35F6203174AB}" srcOrd="8" destOrd="0" presId="urn:microsoft.com/office/officeart/2005/8/layout/vList3"/>
    <dgm:cxn modelId="{D9D835AA-C0DC-443B-9357-38E2B2DAF932}" type="presParOf" srcId="{9024D333-A603-447D-80C9-35F6203174AB}" destId="{B46E3685-1FC8-4E72-A499-ABA51AE0D7FC}" srcOrd="0" destOrd="0" presId="urn:microsoft.com/office/officeart/2005/8/layout/vList3"/>
    <dgm:cxn modelId="{8AD54A22-368A-433E-B223-44210440A67E}" type="presParOf" srcId="{9024D333-A603-447D-80C9-35F6203174AB}" destId="{CCE25824-0048-44DA-87C6-7DE447C4DE5D}" srcOrd="1" destOrd="0" presId="urn:microsoft.com/office/officeart/2005/8/layout/vList3"/>
    <dgm:cxn modelId="{17736D9A-946F-40D7-9489-5B514069ADBD}" type="presParOf" srcId="{CEEC1870-F3A4-4787-9278-4B39B81901D3}" destId="{619D0216-41D3-42B0-9BB8-34BAFAE31820}" srcOrd="9" destOrd="0" presId="urn:microsoft.com/office/officeart/2005/8/layout/vList3"/>
    <dgm:cxn modelId="{847B8EB8-739C-4F14-A4CD-A65E23BB5E21}" type="presParOf" srcId="{CEEC1870-F3A4-4787-9278-4B39B81901D3}" destId="{B29344E7-5A4C-4551-AC4F-BC822C6BE356}" srcOrd="10" destOrd="0" presId="urn:microsoft.com/office/officeart/2005/8/layout/vList3"/>
    <dgm:cxn modelId="{29FC1051-F826-4CDF-A273-A4DB5C45C9C9}" type="presParOf" srcId="{B29344E7-5A4C-4551-AC4F-BC822C6BE356}" destId="{02FB090F-A1FA-4141-A8EA-EA1F9D11EE47}" srcOrd="0" destOrd="0" presId="urn:microsoft.com/office/officeart/2005/8/layout/vList3"/>
    <dgm:cxn modelId="{589526EE-5359-4B47-B770-508B93ED7D10}" type="presParOf" srcId="{B29344E7-5A4C-4551-AC4F-BC822C6BE356}" destId="{4B2B6D9F-D574-4A68-A92B-764F7BB9855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6DA00F-9E15-4394-932D-2F73AECCB7D8}" type="doc">
      <dgm:prSet loTypeId="urn:microsoft.com/office/officeart/2005/8/layout/orgChart1" loCatId="hierarchy" qsTypeId="urn:microsoft.com/office/officeart/2005/8/quickstyle/simple5" qsCatId="simple" csTypeId="urn:microsoft.com/office/officeart/2005/8/colors/accent1_5" csCatId="accent1" phldr="1"/>
      <dgm:spPr/>
      <dgm:t>
        <a:bodyPr/>
        <a:lstStyle/>
        <a:p>
          <a:endParaRPr lang="en-MY"/>
        </a:p>
      </dgm:t>
    </dgm:pt>
    <dgm:pt modelId="{C4CCF0B3-E24C-4913-8250-21FB74275CB2}">
      <dgm:prSet phldrT="[Text]" custT="1"/>
      <dgm:spPr/>
      <dgm:t>
        <a:bodyPr/>
        <a:lstStyle/>
        <a:p>
          <a:r>
            <a:rPr lang="en-MY" sz="2000" b="1" dirty="0">
              <a:latin typeface="Calibri" panose="020F0502020204030204" pitchFamily="34" charset="0"/>
              <a:ea typeface="Calibri" panose="020F0502020204030204" pitchFamily="34" charset="0"/>
              <a:cs typeface="Calibri" panose="020F0502020204030204" pitchFamily="34" charset="0"/>
            </a:rPr>
            <a:t>CNCData </a:t>
          </a:r>
          <a:r>
            <a:rPr lang="en-MY" sz="2400" b="1" dirty="0">
              <a:latin typeface="Calibri" panose="020F0502020204030204" pitchFamily="34" charset="0"/>
              <a:ea typeface="Calibri" panose="020F0502020204030204" pitchFamily="34" charset="0"/>
              <a:cs typeface="Calibri" panose="020F0502020204030204" pitchFamily="34" charset="0"/>
            </a:rPr>
            <a:t>BPO</a:t>
          </a:r>
          <a:endParaRPr lang="en-MY" sz="2000" b="1" dirty="0">
            <a:latin typeface="Calibri" panose="020F0502020204030204" pitchFamily="34" charset="0"/>
            <a:ea typeface="Calibri" panose="020F0502020204030204" pitchFamily="34" charset="0"/>
            <a:cs typeface="Calibri" panose="020F0502020204030204" pitchFamily="34" charset="0"/>
          </a:endParaRPr>
        </a:p>
      </dgm:t>
    </dgm:pt>
    <dgm:pt modelId="{7796C8D5-7B12-413A-B157-E6B0DDDC81EC}" type="parTrans" cxnId="{F046DC5F-B75B-4417-8D0D-180C08E469FC}">
      <dgm:prSet/>
      <dgm:spPr/>
      <dgm:t>
        <a:bodyPr/>
        <a:lstStyle/>
        <a:p>
          <a:endParaRPr lang="en-MY"/>
        </a:p>
      </dgm:t>
    </dgm:pt>
    <dgm:pt modelId="{AB38638C-D2FC-46FC-8EA0-A89882B74E90}" type="sibTrans" cxnId="{F046DC5F-B75B-4417-8D0D-180C08E469FC}">
      <dgm:prSet/>
      <dgm:spPr/>
      <dgm:t>
        <a:bodyPr/>
        <a:lstStyle/>
        <a:p>
          <a:endParaRPr lang="en-MY"/>
        </a:p>
      </dgm:t>
    </dgm:pt>
    <dgm:pt modelId="{91263EC3-40D5-4084-B4A6-E19E51C7EFD0}">
      <dgm:prSet phldrT="[Text]" custT="1"/>
      <dgm:spPr>
        <a:solidFill>
          <a:schemeClr val="accent4">
            <a:lumMod val="75000"/>
          </a:schemeClr>
        </a:solidFill>
      </dgm:spPr>
      <dgm:t>
        <a:bodyPr/>
        <a:lstStyle/>
        <a:p>
          <a:r>
            <a:rPr lang="en-MY" sz="2000" b="0" dirty="0">
              <a:latin typeface="Calibri" panose="020F0502020204030204" pitchFamily="34" charset="0"/>
              <a:ea typeface="Calibri" panose="020F0502020204030204" pitchFamily="34" charset="0"/>
              <a:cs typeface="Calibri" panose="020F0502020204030204" pitchFamily="34" charset="0"/>
            </a:rPr>
            <a:t>Contact Centre</a:t>
          </a:r>
        </a:p>
      </dgm:t>
    </dgm:pt>
    <dgm:pt modelId="{CDF0D400-4322-47E3-B43B-97909AE0AD91}" type="parTrans" cxnId="{BE50C2EB-AF28-43DB-9649-D30CB7CB5262}">
      <dgm:prSet/>
      <dgm:spPr/>
      <dgm:t>
        <a:bodyPr/>
        <a:lstStyle/>
        <a:p>
          <a:endParaRPr lang="en-MY"/>
        </a:p>
      </dgm:t>
    </dgm:pt>
    <dgm:pt modelId="{A0C8B754-05CD-486E-B562-2461D61EC586}" type="sibTrans" cxnId="{BE50C2EB-AF28-43DB-9649-D30CB7CB5262}">
      <dgm:prSet/>
      <dgm:spPr/>
      <dgm:t>
        <a:bodyPr/>
        <a:lstStyle/>
        <a:p>
          <a:endParaRPr lang="en-MY"/>
        </a:p>
      </dgm:t>
    </dgm:pt>
    <dgm:pt modelId="{753A7A5B-9835-4F30-B900-4BE8E05EC5A1}">
      <dgm:prSet phldrT="[Text]" custT="1"/>
      <dgm:spPr>
        <a:solidFill>
          <a:schemeClr val="accent4">
            <a:lumMod val="75000"/>
          </a:schemeClr>
        </a:solidFill>
      </dgm:spPr>
      <dgm:t>
        <a:bodyPr/>
        <a:lstStyle/>
        <a:p>
          <a:r>
            <a:rPr lang="en-MY" sz="2000" b="0" dirty="0">
              <a:latin typeface="Calibri" panose="020F0502020204030204" pitchFamily="34" charset="0"/>
              <a:ea typeface="Calibri" panose="020F0502020204030204" pitchFamily="34" charset="0"/>
              <a:cs typeface="Calibri" panose="020F0502020204030204" pitchFamily="34" charset="0"/>
            </a:rPr>
            <a:t>Managed Services</a:t>
          </a:r>
        </a:p>
      </dgm:t>
    </dgm:pt>
    <dgm:pt modelId="{400114BA-5070-4EE3-81D3-182395A38A66}" type="parTrans" cxnId="{E987FBC0-CFD8-4AE7-89C7-8EF7A33E0589}">
      <dgm:prSet/>
      <dgm:spPr/>
      <dgm:t>
        <a:bodyPr/>
        <a:lstStyle/>
        <a:p>
          <a:endParaRPr lang="en-MY"/>
        </a:p>
      </dgm:t>
    </dgm:pt>
    <dgm:pt modelId="{6A91A453-9915-46B0-814B-AC30E8A85AC7}" type="sibTrans" cxnId="{E987FBC0-CFD8-4AE7-89C7-8EF7A33E0589}">
      <dgm:prSet/>
      <dgm:spPr/>
      <dgm:t>
        <a:bodyPr/>
        <a:lstStyle/>
        <a:p>
          <a:endParaRPr lang="en-MY"/>
        </a:p>
      </dgm:t>
    </dgm:pt>
    <dgm:pt modelId="{86064077-A29F-46E1-913C-A3EA84651FC8}">
      <dgm:prSet custT="1"/>
      <dgm:spPr>
        <a:solidFill>
          <a:srgbClr val="44546A"/>
        </a:solidFill>
      </dgm:spPr>
      <dgm:t>
        <a:bodyPr/>
        <a:lstStyle/>
        <a:p>
          <a:r>
            <a:rPr lang="en-MY" sz="2000" dirty="0">
              <a:latin typeface="Calibri" panose="020F0502020204030204" pitchFamily="34" charset="0"/>
              <a:ea typeface="Calibri" panose="020F0502020204030204" pitchFamily="34" charset="0"/>
              <a:cs typeface="Calibri" panose="020F0502020204030204" pitchFamily="34" charset="0"/>
            </a:rPr>
            <a:t>Outbound Services</a:t>
          </a:r>
        </a:p>
      </dgm:t>
    </dgm:pt>
    <dgm:pt modelId="{7C2B4C1C-2292-4CE2-8EFC-CD591C48E02C}" type="parTrans" cxnId="{2E963A43-F214-4054-976C-DA5DDC2134F7}">
      <dgm:prSet/>
      <dgm:spPr/>
      <dgm:t>
        <a:bodyPr/>
        <a:lstStyle/>
        <a:p>
          <a:endParaRPr lang="en-MY"/>
        </a:p>
      </dgm:t>
    </dgm:pt>
    <dgm:pt modelId="{9B1261EF-6F4A-4206-9DDE-B4EC60400C8B}" type="sibTrans" cxnId="{2E963A43-F214-4054-976C-DA5DDC2134F7}">
      <dgm:prSet/>
      <dgm:spPr/>
      <dgm:t>
        <a:bodyPr/>
        <a:lstStyle/>
        <a:p>
          <a:endParaRPr lang="en-MY"/>
        </a:p>
      </dgm:t>
    </dgm:pt>
    <dgm:pt modelId="{E66EF09E-262D-4D8C-979B-6A0419431291}">
      <dgm:prSet custT="1"/>
      <dgm:spPr>
        <a:solidFill>
          <a:srgbClr val="44546A"/>
        </a:solidFill>
      </dgm:spPr>
      <dgm:t>
        <a:bodyPr/>
        <a:lstStyle/>
        <a:p>
          <a:r>
            <a:rPr lang="en-MY" sz="2000" dirty="0">
              <a:latin typeface="Calibri" panose="020F0502020204030204" pitchFamily="34" charset="0"/>
              <a:ea typeface="Calibri" panose="020F0502020204030204" pitchFamily="34" charset="0"/>
              <a:cs typeface="Calibri" panose="020F0502020204030204" pitchFamily="34" charset="0"/>
            </a:rPr>
            <a:t>Inbound Services</a:t>
          </a:r>
        </a:p>
      </dgm:t>
    </dgm:pt>
    <dgm:pt modelId="{206AFBE6-5A7C-44B9-8F21-C33FFA145635}" type="parTrans" cxnId="{C8D16BF2-E9B7-4566-9C8B-61023FBEEE14}">
      <dgm:prSet/>
      <dgm:spPr/>
      <dgm:t>
        <a:bodyPr/>
        <a:lstStyle/>
        <a:p>
          <a:endParaRPr lang="en-MY"/>
        </a:p>
      </dgm:t>
    </dgm:pt>
    <dgm:pt modelId="{D3AB4A3A-D5BC-4279-B804-61B23A2F9135}" type="sibTrans" cxnId="{C8D16BF2-E9B7-4566-9C8B-61023FBEEE14}">
      <dgm:prSet/>
      <dgm:spPr/>
      <dgm:t>
        <a:bodyPr/>
        <a:lstStyle/>
        <a:p>
          <a:endParaRPr lang="en-MY"/>
        </a:p>
      </dgm:t>
    </dgm:pt>
    <dgm:pt modelId="{1AD19776-F973-4FE4-8FC2-333A7CE7A499}">
      <dgm:prSet custT="1"/>
      <dgm:spPr>
        <a:solidFill>
          <a:schemeClr val="accent4">
            <a:lumMod val="50000"/>
          </a:schemeClr>
        </a:solidFill>
      </dgm:spPr>
      <dgm:t>
        <a:bodyPr/>
        <a:lstStyle/>
        <a:p>
          <a:pPr algn="ctr">
            <a:buFont typeface="Arial" panose="020B0604020202020204" pitchFamily="34" charset="0"/>
            <a:buChar char="•"/>
          </a:pPr>
          <a:r>
            <a:rPr lang="en-MY" sz="1600" b="0" dirty="0">
              <a:latin typeface="Calibri" panose="020F0502020204030204" pitchFamily="34" charset="0"/>
              <a:ea typeface="Calibri" panose="020F0502020204030204" pitchFamily="34" charset="0"/>
              <a:cs typeface="Calibri" panose="020F0502020204030204" pitchFamily="34" charset="0"/>
            </a:rPr>
            <a:t>- Demand Generation (SDR/MDR services)</a:t>
          </a:r>
        </a:p>
        <a:p>
          <a:pPr algn="ctr">
            <a:buFontTx/>
            <a:buNone/>
          </a:pPr>
          <a:r>
            <a:rPr lang="en-MY" sz="1600" b="0" dirty="0">
              <a:latin typeface="Calibri" panose="020F0502020204030204" pitchFamily="34" charset="0"/>
              <a:ea typeface="Calibri" panose="020F0502020204030204" pitchFamily="34" charset="0"/>
              <a:cs typeface="Calibri" panose="020F0502020204030204" pitchFamily="34" charset="0"/>
            </a:rPr>
            <a:t>- Attendees Acquisition</a:t>
          </a:r>
        </a:p>
        <a:p>
          <a:pPr algn="ctr">
            <a:buFontTx/>
            <a:buNone/>
          </a:pPr>
          <a:r>
            <a:rPr lang="en-MY" sz="1600" b="0" dirty="0">
              <a:latin typeface="Calibri" panose="020F0502020204030204" pitchFamily="34" charset="0"/>
              <a:ea typeface="Calibri" panose="020F0502020204030204" pitchFamily="34" charset="0"/>
              <a:cs typeface="Calibri" panose="020F0502020204030204" pitchFamily="34" charset="0"/>
            </a:rPr>
            <a:t>- Account Profiling</a:t>
          </a:r>
        </a:p>
        <a:p>
          <a:pPr algn="ctr">
            <a:buFontTx/>
            <a:buNone/>
          </a:pPr>
          <a:r>
            <a:rPr lang="en-MY" sz="1600" b="0" dirty="0">
              <a:latin typeface="Calibri" panose="020F0502020204030204" pitchFamily="34" charset="0"/>
              <a:ea typeface="Calibri" panose="020F0502020204030204" pitchFamily="34" charset="0"/>
              <a:cs typeface="Calibri" panose="020F0502020204030204" pitchFamily="34" charset="0"/>
            </a:rPr>
            <a:t>- Market Research</a:t>
          </a:r>
        </a:p>
      </dgm:t>
    </dgm:pt>
    <dgm:pt modelId="{ABAF9958-74E0-4909-9764-D52F8FDA0DE3}" type="parTrans" cxnId="{BB9308F5-F936-42FD-8EE2-F1B50727AE0E}">
      <dgm:prSet/>
      <dgm:spPr/>
      <dgm:t>
        <a:bodyPr/>
        <a:lstStyle/>
        <a:p>
          <a:endParaRPr lang="en-MY"/>
        </a:p>
      </dgm:t>
    </dgm:pt>
    <dgm:pt modelId="{90C18DC6-E1D3-437C-808C-FF61C5A280A8}" type="sibTrans" cxnId="{BB9308F5-F936-42FD-8EE2-F1B50727AE0E}">
      <dgm:prSet/>
      <dgm:spPr/>
      <dgm:t>
        <a:bodyPr/>
        <a:lstStyle/>
        <a:p>
          <a:endParaRPr lang="en-MY"/>
        </a:p>
      </dgm:t>
    </dgm:pt>
    <dgm:pt modelId="{9727E853-6217-43FA-BAFC-3D7F9B0ACBF7}">
      <dgm:prSet custT="1"/>
      <dgm:spPr>
        <a:solidFill>
          <a:schemeClr val="accent4">
            <a:lumMod val="50000"/>
          </a:schemeClr>
        </a:solidFill>
      </dgm:spPr>
      <dgm:t>
        <a:bodyPr/>
        <a:lstStyle/>
        <a:p>
          <a:pPr algn="ctr"/>
          <a:r>
            <a:rPr lang="en-MY" sz="1600" dirty="0">
              <a:latin typeface="Calibri" panose="020F0502020204030204" pitchFamily="34" charset="0"/>
              <a:ea typeface="Calibri" panose="020F0502020204030204" pitchFamily="34" charset="0"/>
              <a:cs typeface="Calibri" panose="020F0502020204030204" pitchFamily="34" charset="0"/>
            </a:rPr>
            <a:t>- Customer Service</a:t>
          </a:r>
        </a:p>
        <a:p>
          <a:pPr algn="ctr"/>
          <a:r>
            <a:rPr lang="en-MY" sz="1600" dirty="0">
              <a:latin typeface="Calibri" panose="020F0502020204030204" pitchFamily="34" charset="0"/>
              <a:ea typeface="Calibri" panose="020F0502020204030204" pitchFamily="34" charset="0"/>
              <a:cs typeface="Calibri" panose="020F0502020204030204" pitchFamily="34" charset="0"/>
            </a:rPr>
            <a:t>- Tech Support</a:t>
          </a:r>
        </a:p>
        <a:p>
          <a:pPr algn="ctr"/>
          <a:r>
            <a:rPr lang="en-MY" sz="1600" dirty="0">
              <a:latin typeface="Calibri" panose="020F0502020204030204" pitchFamily="34" charset="0"/>
              <a:ea typeface="Calibri" panose="020F0502020204030204" pitchFamily="34" charset="0"/>
              <a:cs typeface="Calibri" panose="020F0502020204030204" pitchFamily="34" charset="0"/>
            </a:rPr>
            <a:t>- Helpdesk Services</a:t>
          </a:r>
        </a:p>
      </dgm:t>
    </dgm:pt>
    <dgm:pt modelId="{7C31D31C-50E4-4EE9-8E9F-C72A188DFF86}" type="parTrans" cxnId="{FEC15BD1-1FAD-4116-8B91-26ECE5568D10}">
      <dgm:prSet/>
      <dgm:spPr/>
      <dgm:t>
        <a:bodyPr/>
        <a:lstStyle/>
        <a:p>
          <a:endParaRPr lang="en-MY"/>
        </a:p>
      </dgm:t>
    </dgm:pt>
    <dgm:pt modelId="{C177D31F-CC45-4E36-BB41-9665FCAEF6A0}" type="sibTrans" cxnId="{FEC15BD1-1FAD-4116-8B91-26ECE5568D10}">
      <dgm:prSet/>
      <dgm:spPr/>
      <dgm:t>
        <a:bodyPr/>
        <a:lstStyle/>
        <a:p>
          <a:endParaRPr lang="en-MY"/>
        </a:p>
      </dgm:t>
    </dgm:pt>
    <dgm:pt modelId="{B677DFEB-C396-485E-B327-0109489A30FC}">
      <dgm:prSet custT="1"/>
      <dgm:spPr>
        <a:solidFill>
          <a:schemeClr val="accent5">
            <a:lumMod val="50000"/>
          </a:schemeClr>
        </a:solidFill>
      </dgm:spPr>
      <dgm:t>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This involves outsourcing the management of a specific business function or process such as Data Entry, Desktop Research, Data Analysts and other management services</a:t>
          </a:r>
          <a:endParaRPr lang="en-MY" sz="1600" dirty="0">
            <a:latin typeface="Calibri" panose="020F0502020204030204" pitchFamily="34" charset="0"/>
            <a:ea typeface="Calibri" panose="020F0502020204030204" pitchFamily="34" charset="0"/>
            <a:cs typeface="Calibri" panose="020F0502020204030204" pitchFamily="34" charset="0"/>
          </a:endParaRPr>
        </a:p>
      </dgm:t>
    </dgm:pt>
    <dgm:pt modelId="{85D692C3-589E-4DA6-A573-C7C752920DF8}" type="parTrans" cxnId="{26F53541-3E04-4F1F-AB58-FD4BF28B4C13}">
      <dgm:prSet/>
      <dgm:spPr/>
      <dgm:t>
        <a:bodyPr/>
        <a:lstStyle/>
        <a:p>
          <a:endParaRPr lang="en-MY"/>
        </a:p>
      </dgm:t>
    </dgm:pt>
    <dgm:pt modelId="{108CD769-9D2D-4795-87BA-C610C6CEF9C6}" type="sibTrans" cxnId="{26F53541-3E04-4F1F-AB58-FD4BF28B4C13}">
      <dgm:prSet/>
      <dgm:spPr/>
      <dgm:t>
        <a:bodyPr/>
        <a:lstStyle/>
        <a:p>
          <a:endParaRPr lang="en-MY"/>
        </a:p>
      </dgm:t>
    </dgm:pt>
    <dgm:pt modelId="{05AFC5B4-1415-49F3-B9D0-F38E114BDCE9}" type="pres">
      <dgm:prSet presAssocID="{866DA00F-9E15-4394-932D-2F73AECCB7D8}" presName="hierChild1" presStyleCnt="0">
        <dgm:presLayoutVars>
          <dgm:orgChart val="1"/>
          <dgm:chPref val="1"/>
          <dgm:dir/>
          <dgm:animOne val="branch"/>
          <dgm:animLvl val="lvl"/>
          <dgm:resizeHandles/>
        </dgm:presLayoutVars>
      </dgm:prSet>
      <dgm:spPr/>
    </dgm:pt>
    <dgm:pt modelId="{05C6C942-504A-4E00-A2EB-947F38312EAA}" type="pres">
      <dgm:prSet presAssocID="{C4CCF0B3-E24C-4913-8250-21FB74275CB2}" presName="hierRoot1" presStyleCnt="0">
        <dgm:presLayoutVars>
          <dgm:hierBranch val="init"/>
        </dgm:presLayoutVars>
      </dgm:prSet>
      <dgm:spPr/>
    </dgm:pt>
    <dgm:pt modelId="{574C5F81-87CB-470C-9A79-8D37F0AD13A2}" type="pres">
      <dgm:prSet presAssocID="{C4CCF0B3-E24C-4913-8250-21FB74275CB2}" presName="rootComposite1" presStyleCnt="0"/>
      <dgm:spPr/>
    </dgm:pt>
    <dgm:pt modelId="{946621B3-013A-4EDA-8D45-9B1358998DFD}" type="pres">
      <dgm:prSet presAssocID="{C4CCF0B3-E24C-4913-8250-21FB74275CB2}" presName="rootText1" presStyleLbl="node0" presStyleIdx="0" presStyleCnt="1" custScaleX="78847" custScaleY="61098">
        <dgm:presLayoutVars>
          <dgm:chPref val="3"/>
        </dgm:presLayoutVars>
      </dgm:prSet>
      <dgm:spPr/>
    </dgm:pt>
    <dgm:pt modelId="{9CC96199-C126-4B01-AE46-78384B223FEB}" type="pres">
      <dgm:prSet presAssocID="{C4CCF0B3-E24C-4913-8250-21FB74275CB2}" presName="rootConnector1" presStyleLbl="node1" presStyleIdx="0" presStyleCnt="0"/>
      <dgm:spPr/>
    </dgm:pt>
    <dgm:pt modelId="{D36ED79E-04D8-412B-BD06-DC2631DFE8C7}" type="pres">
      <dgm:prSet presAssocID="{C4CCF0B3-E24C-4913-8250-21FB74275CB2}" presName="hierChild2" presStyleCnt="0"/>
      <dgm:spPr/>
    </dgm:pt>
    <dgm:pt modelId="{3A0E5741-E938-4A92-967D-38BFE354F075}" type="pres">
      <dgm:prSet presAssocID="{CDF0D400-4322-47E3-B43B-97909AE0AD91}" presName="Name37" presStyleLbl="parChTrans1D2" presStyleIdx="0" presStyleCnt="2"/>
      <dgm:spPr/>
    </dgm:pt>
    <dgm:pt modelId="{81BA1117-E669-4488-9164-464C5B65BFF9}" type="pres">
      <dgm:prSet presAssocID="{91263EC3-40D5-4084-B4A6-E19E51C7EFD0}" presName="hierRoot2" presStyleCnt="0">
        <dgm:presLayoutVars>
          <dgm:hierBranch val="init"/>
        </dgm:presLayoutVars>
      </dgm:prSet>
      <dgm:spPr/>
    </dgm:pt>
    <dgm:pt modelId="{5E459A4B-AE48-42A2-8F5B-5D292FB5054F}" type="pres">
      <dgm:prSet presAssocID="{91263EC3-40D5-4084-B4A6-E19E51C7EFD0}" presName="rootComposite" presStyleCnt="0"/>
      <dgm:spPr/>
    </dgm:pt>
    <dgm:pt modelId="{977B53B6-91FE-43DD-BB47-C27189D5DE00}" type="pres">
      <dgm:prSet presAssocID="{91263EC3-40D5-4084-B4A6-E19E51C7EFD0}" presName="rootText" presStyleLbl="node2" presStyleIdx="0" presStyleCnt="2" custScaleX="81151" custScaleY="62058">
        <dgm:presLayoutVars>
          <dgm:chPref val="3"/>
        </dgm:presLayoutVars>
      </dgm:prSet>
      <dgm:spPr/>
    </dgm:pt>
    <dgm:pt modelId="{A6BA384C-E26A-4F2C-BEA0-4B306E99E30E}" type="pres">
      <dgm:prSet presAssocID="{91263EC3-40D5-4084-B4A6-E19E51C7EFD0}" presName="rootConnector" presStyleLbl="node2" presStyleIdx="0" presStyleCnt="2"/>
      <dgm:spPr/>
    </dgm:pt>
    <dgm:pt modelId="{5D37CF86-0799-471D-BA3C-7D15FCBA359C}" type="pres">
      <dgm:prSet presAssocID="{91263EC3-40D5-4084-B4A6-E19E51C7EFD0}" presName="hierChild4" presStyleCnt="0"/>
      <dgm:spPr/>
    </dgm:pt>
    <dgm:pt modelId="{C76E004A-BD44-430E-9BC7-D3D95D18BCF7}" type="pres">
      <dgm:prSet presAssocID="{7C2B4C1C-2292-4CE2-8EFC-CD591C48E02C}" presName="Name37" presStyleLbl="parChTrans1D3" presStyleIdx="0" presStyleCnt="3"/>
      <dgm:spPr/>
    </dgm:pt>
    <dgm:pt modelId="{4E2C4C76-90C8-4155-893B-A96AFF6F6113}" type="pres">
      <dgm:prSet presAssocID="{86064077-A29F-46E1-913C-A3EA84651FC8}" presName="hierRoot2" presStyleCnt="0">
        <dgm:presLayoutVars>
          <dgm:hierBranch val="init"/>
        </dgm:presLayoutVars>
      </dgm:prSet>
      <dgm:spPr/>
    </dgm:pt>
    <dgm:pt modelId="{D6FFA543-C1EF-4711-8D84-868B6EA7F638}" type="pres">
      <dgm:prSet presAssocID="{86064077-A29F-46E1-913C-A3EA84651FC8}" presName="rootComposite" presStyleCnt="0"/>
      <dgm:spPr/>
    </dgm:pt>
    <dgm:pt modelId="{2F39BB42-F582-40F8-857D-50747C0EB81E}" type="pres">
      <dgm:prSet presAssocID="{86064077-A29F-46E1-913C-A3EA84651FC8}" presName="rootText" presStyleLbl="node3" presStyleIdx="0" presStyleCnt="3" custScaleX="82349" custScaleY="59009">
        <dgm:presLayoutVars>
          <dgm:chPref val="3"/>
        </dgm:presLayoutVars>
      </dgm:prSet>
      <dgm:spPr/>
    </dgm:pt>
    <dgm:pt modelId="{6CC73AC2-A5E1-4B31-BACE-5B4306AC4F11}" type="pres">
      <dgm:prSet presAssocID="{86064077-A29F-46E1-913C-A3EA84651FC8}" presName="rootConnector" presStyleLbl="node3" presStyleIdx="0" presStyleCnt="3"/>
      <dgm:spPr/>
    </dgm:pt>
    <dgm:pt modelId="{A1B73737-A16F-47EC-BFF8-213A9D2DDF2F}" type="pres">
      <dgm:prSet presAssocID="{86064077-A29F-46E1-913C-A3EA84651FC8}" presName="hierChild4" presStyleCnt="0"/>
      <dgm:spPr/>
    </dgm:pt>
    <dgm:pt modelId="{695F9C63-877B-4C92-9A27-3597EA8E9A13}" type="pres">
      <dgm:prSet presAssocID="{ABAF9958-74E0-4909-9764-D52F8FDA0DE3}" presName="Name37" presStyleLbl="parChTrans1D4" presStyleIdx="0" presStyleCnt="2"/>
      <dgm:spPr/>
    </dgm:pt>
    <dgm:pt modelId="{22391200-C0B9-4666-BE5A-26DB9432750C}" type="pres">
      <dgm:prSet presAssocID="{1AD19776-F973-4FE4-8FC2-333A7CE7A499}" presName="hierRoot2" presStyleCnt="0">
        <dgm:presLayoutVars>
          <dgm:hierBranch val="init"/>
        </dgm:presLayoutVars>
      </dgm:prSet>
      <dgm:spPr/>
    </dgm:pt>
    <dgm:pt modelId="{669B7A50-F16D-4F3D-95CE-F37C4DDC1250}" type="pres">
      <dgm:prSet presAssocID="{1AD19776-F973-4FE4-8FC2-333A7CE7A499}" presName="rootComposite" presStyleCnt="0"/>
      <dgm:spPr/>
    </dgm:pt>
    <dgm:pt modelId="{B580C898-9765-46A3-8B6F-6FA1B9A34514}" type="pres">
      <dgm:prSet presAssocID="{1AD19776-F973-4FE4-8FC2-333A7CE7A499}" presName="rootText" presStyleLbl="node4" presStyleIdx="0" presStyleCnt="2" custScaleX="99866" custScaleY="104486">
        <dgm:presLayoutVars>
          <dgm:chPref val="3"/>
        </dgm:presLayoutVars>
      </dgm:prSet>
      <dgm:spPr/>
    </dgm:pt>
    <dgm:pt modelId="{AFDF561B-D99B-4EC2-B1BE-D5C8D1D62FEF}" type="pres">
      <dgm:prSet presAssocID="{1AD19776-F973-4FE4-8FC2-333A7CE7A499}" presName="rootConnector" presStyleLbl="node4" presStyleIdx="0" presStyleCnt="2"/>
      <dgm:spPr/>
    </dgm:pt>
    <dgm:pt modelId="{35F49036-48AB-4258-9BCE-167A0FDFF405}" type="pres">
      <dgm:prSet presAssocID="{1AD19776-F973-4FE4-8FC2-333A7CE7A499}" presName="hierChild4" presStyleCnt="0"/>
      <dgm:spPr/>
    </dgm:pt>
    <dgm:pt modelId="{30FCC89A-8763-4363-BB5B-F2F9D36C2BD9}" type="pres">
      <dgm:prSet presAssocID="{1AD19776-F973-4FE4-8FC2-333A7CE7A499}" presName="hierChild5" presStyleCnt="0"/>
      <dgm:spPr/>
    </dgm:pt>
    <dgm:pt modelId="{886D09A1-50CC-4B49-A146-8501EEA5A0BE}" type="pres">
      <dgm:prSet presAssocID="{86064077-A29F-46E1-913C-A3EA84651FC8}" presName="hierChild5" presStyleCnt="0"/>
      <dgm:spPr/>
    </dgm:pt>
    <dgm:pt modelId="{F24FEC2B-528D-471B-888E-DB6D14691989}" type="pres">
      <dgm:prSet presAssocID="{206AFBE6-5A7C-44B9-8F21-C33FFA145635}" presName="Name37" presStyleLbl="parChTrans1D3" presStyleIdx="1" presStyleCnt="3"/>
      <dgm:spPr/>
    </dgm:pt>
    <dgm:pt modelId="{6D5B3E8E-9E44-4A4D-9D49-A59BA8495B10}" type="pres">
      <dgm:prSet presAssocID="{E66EF09E-262D-4D8C-979B-6A0419431291}" presName="hierRoot2" presStyleCnt="0">
        <dgm:presLayoutVars>
          <dgm:hierBranch val="init"/>
        </dgm:presLayoutVars>
      </dgm:prSet>
      <dgm:spPr/>
    </dgm:pt>
    <dgm:pt modelId="{BEB9DED8-E239-4D48-B881-BA33055E3E00}" type="pres">
      <dgm:prSet presAssocID="{E66EF09E-262D-4D8C-979B-6A0419431291}" presName="rootComposite" presStyleCnt="0"/>
      <dgm:spPr/>
    </dgm:pt>
    <dgm:pt modelId="{003C59F9-4C57-4ADD-B83F-A648E17754EB}" type="pres">
      <dgm:prSet presAssocID="{E66EF09E-262D-4D8C-979B-6A0419431291}" presName="rootText" presStyleLbl="node3" presStyleIdx="1" presStyleCnt="3" custScaleX="74943" custScaleY="63707" custLinFactNeighborX="1452">
        <dgm:presLayoutVars>
          <dgm:chPref val="3"/>
        </dgm:presLayoutVars>
      </dgm:prSet>
      <dgm:spPr/>
    </dgm:pt>
    <dgm:pt modelId="{E47B3B2F-7573-4A98-B894-1A4DFE0C117C}" type="pres">
      <dgm:prSet presAssocID="{E66EF09E-262D-4D8C-979B-6A0419431291}" presName="rootConnector" presStyleLbl="node3" presStyleIdx="1" presStyleCnt="3"/>
      <dgm:spPr/>
    </dgm:pt>
    <dgm:pt modelId="{C7170AA2-1489-459B-BE75-E95AEF9F6AF0}" type="pres">
      <dgm:prSet presAssocID="{E66EF09E-262D-4D8C-979B-6A0419431291}" presName="hierChild4" presStyleCnt="0"/>
      <dgm:spPr/>
    </dgm:pt>
    <dgm:pt modelId="{26B7D19C-135A-477A-8644-8D740AD1B51E}" type="pres">
      <dgm:prSet presAssocID="{7C31D31C-50E4-4EE9-8E9F-C72A188DFF86}" presName="Name37" presStyleLbl="parChTrans1D4" presStyleIdx="1" presStyleCnt="2"/>
      <dgm:spPr/>
    </dgm:pt>
    <dgm:pt modelId="{A191851E-D00F-4127-A480-12936C5E4791}" type="pres">
      <dgm:prSet presAssocID="{9727E853-6217-43FA-BAFC-3D7F9B0ACBF7}" presName="hierRoot2" presStyleCnt="0">
        <dgm:presLayoutVars>
          <dgm:hierBranch val="init"/>
        </dgm:presLayoutVars>
      </dgm:prSet>
      <dgm:spPr/>
    </dgm:pt>
    <dgm:pt modelId="{9D6FA62B-D62B-4D2D-ABD9-CEC41C4D4DBC}" type="pres">
      <dgm:prSet presAssocID="{9727E853-6217-43FA-BAFC-3D7F9B0ACBF7}" presName="rootComposite" presStyleCnt="0"/>
      <dgm:spPr/>
    </dgm:pt>
    <dgm:pt modelId="{9ED0AB6E-62BE-4CF5-9080-CF18EE2D3A11}" type="pres">
      <dgm:prSet presAssocID="{9727E853-6217-43FA-BAFC-3D7F9B0ACBF7}" presName="rootText" presStyleLbl="node4" presStyleIdx="1" presStyleCnt="2" custScaleX="70255" custScaleY="86075">
        <dgm:presLayoutVars>
          <dgm:chPref val="3"/>
        </dgm:presLayoutVars>
      </dgm:prSet>
      <dgm:spPr/>
    </dgm:pt>
    <dgm:pt modelId="{B445C56F-D539-4712-8C5F-53E99D41B16B}" type="pres">
      <dgm:prSet presAssocID="{9727E853-6217-43FA-BAFC-3D7F9B0ACBF7}" presName="rootConnector" presStyleLbl="node4" presStyleIdx="1" presStyleCnt="2"/>
      <dgm:spPr/>
    </dgm:pt>
    <dgm:pt modelId="{CDC85F0B-4EF9-46F2-B925-BE2F92BA8BE4}" type="pres">
      <dgm:prSet presAssocID="{9727E853-6217-43FA-BAFC-3D7F9B0ACBF7}" presName="hierChild4" presStyleCnt="0"/>
      <dgm:spPr/>
    </dgm:pt>
    <dgm:pt modelId="{EF84D1F8-54EC-4A0E-B8C1-1C0CF90FE52B}" type="pres">
      <dgm:prSet presAssocID="{9727E853-6217-43FA-BAFC-3D7F9B0ACBF7}" presName="hierChild5" presStyleCnt="0"/>
      <dgm:spPr/>
    </dgm:pt>
    <dgm:pt modelId="{1C9863E5-86A4-45EC-AFAA-DE19F7A701FA}" type="pres">
      <dgm:prSet presAssocID="{E66EF09E-262D-4D8C-979B-6A0419431291}" presName="hierChild5" presStyleCnt="0"/>
      <dgm:spPr/>
    </dgm:pt>
    <dgm:pt modelId="{5B9BD25B-B686-4F99-B666-F3EF2BE1B531}" type="pres">
      <dgm:prSet presAssocID="{91263EC3-40D5-4084-B4A6-E19E51C7EFD0}" presName="hierChild5" presStyleCnt="0"/>
      <dgm:spPr/>
    </dgm:pt>
    <dgm:pt modelId="{DAB32C8F-9B41-41F5-A88A-842145E40B7A}" type="pres">
      <dgm:prSet presAssocID="{400114BA-5070-4EE3-81D3-182395A38A66}" presName="Name37" presStyleLbl="parChTrans1D2" presStyleIdx="1" presStyleCnt="2"/>
      <dgm:spPr/>
    </dgm:pt>
    <dgm:pt modelId="{1A1E0327-35FA-4C54-95BF-071EBD2BA031}" type="pres">
      <dgm:prSet presAssocID="{753A7A5B-9835-4F30-B900-4BE8E05EC5A1}" presName="hierRoot2" presStyleCnt="0">
        <dgm:presLayoutVars>
          <dgm:hierBranch val="init"/>
        </dgm:presLayoutVars>
      </dgm:prSet>
      <dgm:spPr/>
    </dgm:pt>
    <dgm:pt modelId="{7F3A5E1D-BE5F-464D-8533-0B1D6CA9D703}" type="pres">
      <dgm:prSet presAssocID="{753A7A5B-9835-4F30-B900-4BE8E05EC5A1}" presName="rootComposite" presStyleCnt="0"/>
      <dgm:spPr/>
    </dgm:pt>
    <dgm:pt modelId="{D9F5E381-B23D-4CEA-AEE7-36A4FF5203DB}" type="pres">
      <dgm:prSet presAssocID="{753A7A5B-9835-4F30-B900-4BE8E05EC5A1}" presName="rootText" presStyleLbl="node2" presStyleIdx="1" presStyleCnt="2" custScaleX="82789" custScaleY="61841">
        <dgm:presLayoutVars>
          <dgm:chPref val="3"/>
        </dgm:presLayoutVars>
      </dgm:prSet>
      <dgm:spPr/>
    </dgm:pt>
    <dgm:pt modelId="{A97266EC-650B-4F9F-8DCD-6A022CF487C9}" type="pres">
      <dgm:prSet presAssocID="{753A7A5B-9835-4F30-B900-4BE8E05EC5A1}" presName="rootConnector" presStyleLbl="node2" presStyleIdx="1" presStyleCnt="2"/>
      <dgm:spPr/>
    </dgm:pt>
    <dgm:pt modelId="{21373BD0-5BE2-4A80-A8F8-6F1BD46FF566}" type="pres">
      <dgm:prSet presAssocID="{753A7A5B-9835-4F30-B900-4BE8E05EC5A1}" presName="hierChild4" presStyleCnt="0"/>
      <dgm:spPr/>
    </dgm:pt>
    <dgm:pt modelId="{04697E06-7B2D-4719-B1DC-89F6EDCA9E0C}" type="pres">
      <dgm:prSet presAssocID="{85D692C3-589E-4DA6-A573-C7C752920DF8}" presName="Name37" presStyleLbl="parChTrans1D3" presStyleIdx="2" presStyleCnt="3"/>
      <dgm:spPr/>
    </dgm:pt>
    <dgm:pt modelId="{C82AA0D1-EFAA-4DF8-8DA4-B64C7417A1B0}" type="pres">
      <dgm:prSet presAssocID="{B677DFEB-C396-485E-B327-0109489A30FC}" presName="hierRoot2" presStyleCnt="0">
        <dgm:presLayoutVars>
          <dgm:hierBranch val="init"/>
        </dgm:presLayoutVars>
      </dgm:prSet>
      <dgm:spPr/>
    </dgm:pt>
    <dgm:pt modelId="{371D7195-9D52-4640-8FE4-A3FC3F4C759B}" type="pres">
      <dgm:prSet presAssocID="{B677DFEB-C396-485E-B327-0109489A30FC}" presName="rootComposite" presStyleCnt="0"/>
      <dgm:spPr/>
    </dgm:pt>
    <dgm:pt modelId="{5838E28B-5DAE-4EB8-897E-97BECEBCB992}" type="pres">
      <dgm:prSet presAssocID="{B677DFEB-C396-485E-B327-0109489A30FC}" presName="rootText" presStyleLbl="node3" presStyleIdx="2" presStyleCnt="3" custScaleX="107738">
        <dgm:presLayoutVars>
          <dgm:chPref val="3"/>
        </dgm:presLayoutVars>
      </dgm:prSet>
      <dgm:spPr/>
    </dgm:pt>
    <dgm:pt modelId="{0B23A907-B408-4326-813A-BB6F5D1C6EEB}" type="pres">
      <dgm:prSet presAssocID="{B677DFEB-C396-485E-B327-0109489A30FC}" presName="rootConnector" presStyleLbl="node3" presStyleIdx="2" presStyleCnt="3"/>
      <dgm:spPr/>
    </dgm:pt>
    <dgm:pt modelId="{9823A7BB-7FD6-4B13-9D14-6763C37D4021}" type="pres">
      <dgm:prSet presAssocID="{B677DFEB-C396-485E-B327-0109489A30FC}" presName="hierChild4" presStyleCnt="0"/>
      <dgm:spPr/>
    </dgm:pt>
    <dgm:pt modelId="{6ABD47DD-C258-4D2F-88AC-903422DE38BB}" type="pres">
      <dgm:prSet presAssocID="{B677DFEB-C396-485E-B327-0109489A30FC}" presName="hierChild5" presStyleCnt="0"/>
      <dgm:spPr/>
    </dgm:pt>
    <dgm:pt modelId="{AB8AC16A-1BC2-49F9-AB04-224BB2F39674}" type="pres">
      <dgm:prSet presAssocID="{753A7A5B-9835-4F30-B900-4BE8E05EC5A1}" presName="hierChild5" presStyleCnt="0"/>
      <dgm:spPr/>
    </dgm:pt>
    <dgm:pt modelId="{AAA1DCBD-3A87-47B8-A999-0F13527E34ED}" type="pres">
      <dgm:prSet presAssocID="{C4CCF0B3-E24C-4913-8250-21FB74275CB2}" presName="hierChild3" presStyleCnt="0"/>
      <dgm:spPr/>
    </dgm:pt>
  </dgm:ptLst>
  <dgm:cxnLst>
    <dgm:cxn modelId="{1EDC3E14-CBCF-4979-B615-4BDABB43D37D}" type="presOf" srcId="{86064077-A29F-46E1-913C-A3EA84651FC8}" destId="{2F39BB42-F582-40F8-857D-50747C0EB81E}" srcOrd="0" destOrd="0" presId="urn:microsoft.com/office/officeart/2005/8/layout/orgChart1"/>
    <dgm:cxn modelId="{44ADB918-6234-4D88-8F46-D8F27C260F7C}" type="presOf" srcId="{C4CCF0B3-E24C-4913-8250-21FB74275CB2}" destId="{9CC96199-C126-4B01-AE46-78384B223FEB}" srcOrd="1" destOrd="0" presId="urn:microsoft.com/office/officeart/2005/8/layout/orgChart1"/>
    <dgm:cxn modelId="{275D2C25-B111-4E3E-8934-6058FF73595E}" type="presOf" srcId="{86064077-A29F-46E1-913C-A3EA84651FC8}" destId="{6CC73AC2-A5E1-4B31-BACE-5B4306AC4F11}" srcOrd="1" destOrd="0" presId="urn:microsoft.com/office/officeart/2005/8/layout/orgChart1"/>
    <dgm:cxn modelId="{E379C22A-D7EE-457A-9376-FD7150963B48}" type="presOf" srcId="{1AD19776-F973-4FE4-8FC2-333A7CE7A499}" destId="{AFDF561B-D99B-4EC2-B1BE-D5C8D1D62FEF}" srcOrd="1" destOrd="0" presId="urn:microsoft.com/office/officeart/2005/8/layout/orgChart1"/>
    <dgm:cxn modelId="{508BDB2B-8CD7-4BB0-B985-6391B99FCBA6}" type="presOf" srcId="{7C31D31C-50E4-4EE9-8E9F-C72A188DFF86}" destId="{26B7D19C-135A-477A-8644-8D740AD1B51E}" srcOrd="0" destOrd="0" presId="urn:microsoft.com/office/officeart/2005/8/layout/orgChart1"/>
    <dgm:cxn modelId="{F046DC5F-B75B-4417-8D0D-180C08E469FC}" srcId="{866DA00F-9E15-4394-932D-2F73AECCB7D8}" destId="{C4CCF0B3-E24C-4913-8250-21FB74275CB2}" srcOrd="0" destOrd="0" parTransId="{7796C8D5-7B12-413A-B157-E6B0DDDC81EC}" sibTransId="{AB38638C-D2FC-46FC-8EA0-A89882B74E90}"/>
    <dgm:cxn modelId="{26F53541-3E04-4F1F-AB58-FD4BF28B4C13}" srcId="{753A7A5B-9835-4F30-B900-4BE8E05EC5A1}" destId="{B677DFEB-C396-485E-B327-0109489A30FC}" srcOrd="0" destOrd="0" parTransId="{85D692C3-589E-4DA6-A573-C7C752920DF8}" sibTransId="{108CD769-9D2D-4795-87BA-C610C6CEF9C6}"/>
    <dgm:cxn modelId="{2E963A43-F214-4054-976C-DA5DDC2134F7}" srcId="{91263EC3-40D5-4084-B4A6-E19E51C7EFD0}" destId="{86064077-A29F-46E1-913C-A3EA84651FC8}" srcOrd="0" destOrd="0" parTransId="{7C2B4C1C-2292-4CE2-8EFC-CD591C48E02C}" sibTransId="{9B1261EF-6F4A-4206-9DDE-B4EC60400C8B}"/>
    <dgm:cxn modelId="{09FC8F66-412D-42D3-AE47-BEDDCCD4E831}" type="presOf" srcId="{91263EC3-40D5-4084-B4A6-E19E51C7EFD0}" destId="{977B53B6-91FE-43DD-BB47-C27189D5DE00}" srcOrd="0" destOrd="0" presId="urn:microsoft.com/office/officeart/2005/8/layout/orgChart1"/>
    <dgm:cxn modelId="{CB2C4E67-8DF7-4494-B91E-BC752B4DD573}" type="presOf" srcId="{753A7A5B-9835-4F30-B900-4BE8E05EC5A1}" destId="{D9F5E381-B23D-4CEA-AEE7-36A4FF5203DB}" srcOrd="0" destOrd="0" presId="urn:microsoft.com/office/officeart/2005/8/layout/orgChart1"/>
    <dgm:cxn modelId="{C7B5716B-CBB8-4D45-8128-08D5398DFBB6}" type="presOf" srcId="{206AFBE6-5A7C-44B9-8F21-C33FFA145635}" destId="{F24FEC2B-528D-471B-888E-DB6D14691989}" srcOrd="0" destOrd="0" presId="urn:microsoft.com/office/officeart/2005/8/layout/orgChart1"/>
    <dgm:cxn modelId="{06C64A4E-A1F2-434B-8038-011A2E4CFCBF}" type="presOf" srcId="{7C2B4C1C-2292-4CE2-8EFC-CD591C48E02C}" destId="{C76E004A-BD44-430E-9BC7-D3D95D18BCF7}" srcOrd="0" destOrd="0" presId="urn:microsoft.com/office/officeart/2005/8/layout/orgChart1"/>
    <dgm:cxn modelId="{32766053-47DE-4F02-B889-ABD34D242E79}" type="presOf" srcId="{85D692C3-589E-4DA6-A573-C7C752920DF8}" destId="{04697E06-7B2D-4719-B1DC-89F6EDCA9E0C}" srcOrd="0" destOrd="0" presId="urn:microsoft.com/office/officeart/2005/8/layout/orgChart1"/>
    <dgm:cxn modelId="{34776973-34E4-47DF-BC20-800844F8833A}" type="presOf" srcId="{1AD19776-F973-4FE4-8FC2-333A7CE7A499}" destId="{B580C898-9765-46A3-8B6F-6FA1B9A34514}" srcOrd="0" destOrd="0" presId="urn:microsoft.com/office/officeart/2005/8/layout/orgChart1"/>
    <dgm:cxn modelId="{5BD7FD54-8074-4448-9C8F-8AF9A1E832D0}" type="presOf" srcId="{CDF0D400-4322-47E3-B43B-97909AE0AD91}" destId="{3A0E5741-E938-4A92-967D-38BFE354F075}" srcOrd="0" destOrd="0" presId="urn:microsoft.com/office/officeart/2005/8/layout/orgChart1"/>
    <dgm:cxn modelId="{4F6FE78D-3891-4423-A0D7-FF98D82BC9F2}" type="presOf" srcId="{9727E853-6217-43FA-BAFC-3D7F9B0ACBF7}" destId="{B445C56F-D539-4712-8C5F-53E99D41B16B}" srcOrd="1" destOrd="0" presId="urn:microsoft.com/office/officeart/2005/8/layout/orgChart1"/>
    <dgm:cxn modelId="{C1409595-4666-4697-A195-3B6992E0C230}" type="presOf" srcId="{400114BA-5070-4EE3-81D3-182395A38A66}" destId="{DAB32C8F-9B41-41F5-A88A-842145E40B7A}" srcOrd="0" destOrd="0" presId="urn:microsoft.com/office/officeart/2005/8/layout/orgChart1"/>
    <dgm:cxn modelId="{8D77BF9E-0202-4B0B-BD7C-309B9712AB3D}" type="presOf" srcId="{E66EF09E-262D-4D8C-979B-6A0419431291}" destId="{E47B3B2F-7573-4A98-B894-1A4DFE0C117C}" srcOrd="1" destOrd="0" presId="urn:microsoft.com/office/officeart/2005/8/layout/orgChart1"/>
    <dgm:cxn modelId="{DADAA3B4-159E-444F-A56F-8930D3427EBD}" type="presOf" srcId="{866DA00F-9E15-4394-932D-2F73AECCB7D8}" destId="{05AFC5B4-1415-49F3-B9D0-F38E114BDCE9}" srcOrd="0" destOrd="0" presId="urn:microsoft.com/office/officeart/2005/8/layout/orgChart1"/>
    <dgm:cxn modelId="{FBB446BB-2128-4C93-A8F6-F9389810AAC5}" type="presOf" srcId="{ABAF9958-74E0-4909-9764-D52F8FDA0DE3}" destId="{695F9C63-877B-4C92-9A27-3597EA8E9A13}" srcOrd="0" destOrd="0" presId="urn:microsoft.com/office/officeart/2005/8/layout/orgChart1"/>
    <dgm:cxn modelId="{E987FBC0-CFD8-4AE7-89C7-8EF7A33E0589}" srcId="{C4CCF0B3-E24C-4913-8250-21FB74275CB2}" destId="{753A7A5B-9835-4F30-B900-4BE8E05EC5A1}" srcOrd="1" destOrd="0" parTransId="{400114BA-5070-4EE3-81D3-182395A38A66}" sibTransId="{6A91A453-9915-46B0-814B-AC30E8A85AC7}"/>
    <dgm:cxn modelId="{FEC15BD1-1FAD-4116-8B91-26ECE5568D10}" srcId="{E66EF09E-262D-4D8C-979B-6A0419431291}" destId="{9727E853-6217-43FA-BAFC-3D7F9B0ACBF7}" srcOrd="0" destOrd="0" parTransId="{7C31D31C-50E4-4EE9-8E9F-C72A188DFF86}" sibTransId="{C177D31F-CC45-4E36-BB41-9665FCAEF6A0}"/>
    <dgm:cxn modelId="{BB8D3AD6-E85A-41EC-82D3-AEFB0CB2802A}" type="presOf" srcId="{E66EF09E-262D-4D8C-979B-6A0419431291}" destId="{003C59F9-4C57-4ADD-B83F-A648E17754EB}" srcOrd="0" destOrd="0" presId="urn:microsoft.com/office/officeart/2005/8/layout/orgChart1"/>
    <dgm:cxn modelId="{8A0F10E6-B058-4D0A-AF57-DC7E2F5C433E}" type="presOf" srcId="{753A7A5B-9835-4F30-B900-4BE8E05EC5A1}" destId="{A97266EC-650B-4F9F-8DCD-6A022CF487C9}" srcOrd="1" destOrd="0" presId="urn:microsoft.com/office/officeart/2005/8/layout/orgChart1"/>
    <dgm:cxn modelId="{0A8C6BE6-86DE-48F8-8B0F-4A5F9F0C970D}" type="presOf" srcId="{B677DFEB-C396-485E-B327-0109489A30FC}" destId="{0B23A907-B408-4326-813A-BB6F5D1C6EEB}" srcOrd="1" destOrd="0" presId="urn:microsoft.com/office/officeart/2005/8/layout/orgChart1"/>
    <dgm:cxn modelId="{8131BCEA-F540-478D-AB57-BFD47F4C397D}" type="presOf" srcId="{C4CCF0B3-E24C-4913-8250-21FB74275CB2}" destId="{946621B3-013A-4EDA-8D45-9B1358998DFD}" srcOrd="0" destOrd="0" presId="urn:microsoft.com/office/officeart/2005/8/layout/orgChart1"/>
    <dgm:cxn modelId="{BE50C2EB-AF28-43DB-9649-D30CB7CB5262}" srcId="{C4CCF0B3-E24C-4913-8250-21FB74275CB2}" destId="{91263EC3-40D5-4084-B4A6-E19E51C7EFD0}" srcOrd="0" destOrd="0" parTransId="{CDF0D400-4322-47E3-B43B-97909AE0AD91}" sibTransId="{A0C8B754-05CD-486E-B562-2461D61EC586}"/>
    <dgm:cxn modelId="{51D251F1-A677-4AA8-83A3-DD4B912DF53F}" type="presOf" srcId="{91263EC3-40D5-4084-B4A6-E19E51C7EFD0}" destId="{A6BA384C-E26A-4F2C-BEA0-4B306E99E30E}" srcOrd="1" destOrd="0" presId="urn:microsoft.com/office/officeart/2005/8/layout/orgChart1"/>
    <dgm:cxn modelId="{C8D16BF2-E9B7-4566-9C8B-61023FBEEE14}" srcId="{91263EC3-40D5-4084-B4A6-E19E51C7EFD0}" destId="{E66EF09E-262D-4D8C-979B-6A0419431291}" srcOrd="1" destOrd="0" parTransId="{206AFBE6-5A7C-44B9-8F21-C33FFA145635}" sibTransId="{D3AB4A3A-D5BC-4279-B804-61B23A2F9135}"/>
    <dgm:cxn modelId="{1A3855F4-E2BE-4B4D-9E62-CD4A9C6572C1}" type="presOf" srcId="{9727E853-6217-43FA-BAFC-3D7F9B0ACBF7}" destId="{9ED0AB6E-62BE-4CF5-9080-CF18EE2D3A11}" srcOrd="0" destOrd="0" presId="urn:microsoft.com/office/officeart/2005/8/layout/orgChart1"/>
    <dgm:cxn modelId="{BB9308F5-F936-42FD-8EE2-F1B50727AE0E}" srcId="{86064077-A29F-46E1-913C-A3EA84651FC8}" destId="{1AD19776-F973-4FE4-8FC2-333A7CE7A499}" srcOrd="0" destOrd="0" parTransId="{ABAF9958-74E0-4909-9764-D52F8FDA0DE3}" sibTransId="{90C18DC6-E1D3-437C-808C-FF61C5A280A8}"/>
    <dgm:cxn modelId="{CD49EFFD-C407-477D-95F9-3416E5BD5FE3}" type="presOf" srcId="{B677DFEB-C396-485E-B327-0109489A30FC}" destId="{5838E28B-5DAE-4EB8-897E-97BECEBCB992}" srcOrd="0" destOrd="0" presId="urn:microsoft.com/office/officeart/2005/8/layout/orgChart1"/>
    <dgm:cxn modelId="{BE3F5737-D511-4250-9688-05601EE05D39}" type="presParOf" srcId="{05AFC5B4-1415-49F3-B9D0-F38E114BDCE9}" destId="{05C6C942-504A-4E00-A2EB-947F38312EAA}" srcOrd="0" destOrd="0" presId="urn:microsoft.com/office/officeart/2005/8/layout/orgChart1"/>
    <dgm:cxn modelId="{45FA8256-0626-47AB-BC1E-38449DEB1094}" type="presParOf" srcId="{05C6C942-504A-4E00-A2EB-947F38312EAA}" destId="{574C5F81-87CB-470C-9A79-8D37F0AD13A2}" srcOrd="0" destOrd="0" presId="urn:microsoft.com/office/officeart/2005/8/layout/orgChart1"/>
    <dgm:cxn modelId="{DADC4E33-1228-4926-B516-0F72B74B4625}" type="presParOf" srcId="{574C5F81-87CB-470C-9A79-8D37F0AD13A2}" destId="{946621B3-013A-4EDA-8D45-9B1358998DFD}" srcOrd="0" destOrd="0" presId="urn:microsoft.com/office/officeart/2005/8/layout/orgChart1"/>
    <dgm:cxn modelId="{54ADBB0D-9CEC-47E8-AA76-024D22AE5DA7}" type="presParOf" srcId="{574C5F81-87CB-470C-9A79-8D37F0AD13A2}" destId="{9CC96199-C126-4B01-AE46-78384B223FEB}" srcOrd="1" destOrd="0" presId="urn:microsoft.com/office/officeart/2005/8/layout/orgChart1"/>
    <dgm:cxn modelId="{8D7ED6C5-DF02-4467-8183-7B7F9E773AEE}" type="presParOf" srcId="{05C6C942-504A-4E00-A2EB-947F38312EAA}" destId="{D36ED79E-04D8-412B-BD06-DC2631DFE8C7}" srcOrd="1" destOrd="0" presId="urn:microsoft.com/office/officeart/2005/8/layout/orgChart1"/>
    <dgm:cxn modelId="{F674EC0A-33E5-45ED-A8B9-1B97852CBBFC}" type="presParOf" srcId="{D36ED79E-04D8-412B-BD06-DC2631DFE8C7}" destId="{3A0E5741-E938-4A92-967D-38BFE354F075}" srcOrd="0" destOrd="0" presId="urn:microsoft.com/office/officeart/2005/8/layout/orgChart1"/>
    <dgm:cxn modelId="{F990C758-7E6A-41B5-B135-3F62203F7BE8}" type="presParOf" srcId="{D36ED79E-04D8-412B-BD06-DC2631DFE8C7}" destId="{81BA1117-E669-4488-9164-464C5B65BFF9}" srcOrd="1" destOrd="0" presId="urn:microsoft.com/office/officeart/2005/8/layout/orgChart1"/>
    <dgm:cxn modelId="{BF1A9FB9-B461-42FE-8F5E-8E79971392B7}" type="presParOf" srcId="{81BA1117-E669-4488-9164-464C5B65BFF9}" destId="{5E459A4B-AE48-42A2-8F5B-5D292FB5054F}" srcOrd="0" destOrd="0" presId="urn:microsoft.com/office/officeart/2005/8/layout/orgChart1"/>
    <dgm:cxn modelId="{84DB26A9-C99C-4ACA-B75B-F5070E17810A}" type="presParOf" srcId="{5E459A4B-AE48-42A2-8F5B-5D292FB5054F}" destId="{977B53B6-91FE-43DD-BB47-C27189D5DE00}" srcOrd="0" destOrd="0" presId="urn:microsoft.com/office/officeart/2005/8/layout/orgChart1"/>
    <dgm:cxn modelId="{5A24BCDD-FF48-44FC-9772-4B1A16DA36B4}" type="presParOf" srcId="{5E459A4B-AE48-42A2-8F5B-5D292FB5054F}" destId="{A6BA384C-E26A-4F2C-BEA0-4B306E99E30E}" srcOrd="1" destOrd="0" presId="urn:microsoft.com/office/officeart/2005/8/layout/orgChart1"/>
    <dgm:cxn modelId="{7527E7A1-982B-40B5-AE64-C95D3E3A8BDD}" type="presParOf" srcId="{81BA1117-E669-4488-9164-464C5B65BFF9}" destId="{5D37CF86-0799-471D-BA3C-7D15FCBA359C}" srcOrd="1" destOrd="0" presId="urn:microsoft.com/office/officeart/2005/8/layout/orgChart1"/>
    <dgm:cxn modelId="{2EACE92C-F0F5-4777-970C-272D08F8AAC1}" type="presParOf" srcId="{5D37CF86-0799-471D-BA3C-7D15FCBA359C}" destId="{C76E004A-BD44-430E-9BC7-D3D95D18BCF7}" srcOrd="0" destOrd="0" presId="urn:microsoft.com/office/officeart/2005/8/layout/orgChart1"/>
    <dgm:cxn modelId="{59650758-4BF5-4C2B-9266-3C6901E2B358}" type="presParOf" srcId="{5D37CF86-0799-471D-BA3C-7D15FCBA359C}" destId="{4E2C4C76-90C8-4155-893B-A96AFF6F6113}" srcOrd="1" destOrd="0" presId="urn:microsoft.com/office/officeart/2005/8/layout/orgChart1"/>
    <dgm:cxn modelId="{73425794-D8D6-4786-A7F9-1CD7E81EBD6C}" type="presParOf" srcId="{4E2C4C76-90C8-4155-893B-A96AFF6F6113}" destId="{D6FFA543-C1EF-4711-8D84-868B6EA7F638}" srcOrd="0" destOrd="0" presId="urn:microsoft.com/office/officeart/2005/8/layout/orgChart1"/>
    <dgm:cxn modelId="{71BFCC1D-70BB-47C6-ABD2-8237ED01503D}" type="presParOf" srcId="{D6FFA543-C1EF-4711-8D84-868B6EA7F638}" destId="{2F39BB42-F582-40F8-857D-50747C0EB81E}" srcOrd="0" destOrd="0" presId="urn:microsoft.com/office/officeart/2005/8/layout/orgChart1"/>
    <dgm:cxn modelId="{E4FCF405-7EE9-492F-AE17-0C1A3CC76EE7}" type="presParOf" srcId="{D6FFA543-C1EF-4711-8D84-868B6EA7F638}" destId="{6CC73AC2-A5E1-4B31-BACE-5B4306AC4F11}" srcOrd="1" destOrd="0" presId="urn:microsoft.com/office/officeart/2005/8/layout/orgChart1"/>
    <dgm:cxn modelId="{6424D0BB-B37F-40D8-829B-2499B936F19A}" type="presParOf" srcId="{4E2C4C76-90C8-4155-893B-A96AFF6F6113}" destId="{A1B73737-A16F-47EC-BFF8-213A9D2DDF2F}" srcOrd="1" destOrd="0" presId="urn:microsoft.com/office/officeart/2005/8/layout/orgChart1"/>
    <dgm:cxn modelId="{4F806612-FE54-4D2C-8378-0D230CE5C197}" type="presParOf" srcId="{A1B73737-A16F-47EC-BFF8-213A9D2DDF2F}" destId="{695F9C63-877B-4C92-9A27-3597EA8E9A13}" srcOrd="0" destOrd="0" presId="urn:microsoft.com/office/officeart/2005/8/layout/orgChart1"/>
    <dgm:cxn modelId="{316C2C86-A9A0-4ECC-B658-F490555DC299}" type="presParOf" srcId="{A1B73737-A16F-47EC-BFF8-213A9D2DDF2F}" destId="{22391200-C0B9-4666-BE5A-26DB9432750C}" srcOrd="1" destOrd="0" presId="urn:microsoft.com/office/officeart/2005/8/layout/orgChart1"/>
    <dgm:cxn modelId="{EE4C56A7-5B80-4577-B3DF-2F316186E6F5}" type="presParOf" srcId="{22391200-C0B9-4666-BE5A-26DB9432750C}" destId="{669B7A50-F16D-4F3D-95CE-F37C4DDC1250}" srcOrd="0" destOrd="0" presId="urn:microsoft.com/office/officeart/2005/8/layout/orgChart1"/>
    <dgm:cxn modelId="{3EB265BB-C830-4B52-81A3-C3E758CA03ED}" type="presParOf" srcId="{669B7A50-F16D-4F3D-95CE-F37C4DDC1250}" destId="{B580C898-9765-46A3-8B6F-6FA1B9A34514}" srcOrd="0" destOrd="0" presId="urn:microsoft.com/office/officeart/2005/8/layout/orgChart1"/>
    <dgm:cxn modelId="{BCB97758-5025-440B-87FD-C41CA7EE20DD}" type="presParOf" srcId="{669B7A50-F16D-4F3D-95CE-F37C4DDC1250}" destId="{AFDF561B-D99B-4EC2-B1BE-D5C8D1D62FEF}" srcOrd="1" destOrd="0" presId="urn:microsoft.com/office/officeart/2005/8/layout/orgChart1"/>
    <dgm:cxn modelId="{E8B580CE-2FD2-451A-AB37-7AD8EA8A883D}" type="presParOf" srcId="{22391200-C0B9-4666-BE5A-26DB9432750C}" destId="{35F49036-48AB-4258-9BCE-167A0FDFF405}" srcOrd="1" destOrd="0" presId="urn:microsoft.com/office/officeart/2005/8/layout/orgChart1"/>
    <dgm:cxn modelId="{8E63888E-CF1C-476E-8F30-C5D5B71C55A4}" type="presParOf" srcId="{22391200-C0B9-4666-BE5A-26DB9432750C}" destId="{30FCC89A-8763-4363-BB5B-F2F9D36C2BD9}" srcOrd="2" destOrd="0" presId="urn:microsoft.com/office/officeart/2005/8/layout/orgChart1"/>
    <dgm:cxn modelId="{7FF28279-C07A-482D-95A9-FF37586EE767}" type="presParOf" srcId="{4E2C4C76-90C8-4155-893B-A96AFF6F6113}" destId="{886D09A1-50CC-4B49-A146-8501EEA5A0BE}" srcOrd="2" destOrd="0" presId="urn:microsoft.com/office/officeart/2005/8/layout/orgChart1"/>
    <dgm:cxn modelId="{EF4CC58A-0D72-464B-855D-579E8F76C592}" type="presParOf" srcId="{5D37CF86-0799-471D-BA3C-7D15FCBA359C}" destId="{F24FEC2B-528D-471B-888E-DB6D14691989}" srcOrd="2" destOrd="0" presId="urn:microsoft.com/office/officeart/2005/8/layout/orgChart1"/>
    <dgm:cxn modelId="{213236F2-6A34-4A79-9F1D-2D0C99964656}" type="presParOf" srcId="{5D37CF86-0799-471D-BA3C-7D15FCBA359C}" destId="{6D5B3E8E-9E44-4A4D-9D49-A59BA8495B10}" srcOrd="3" destOrd="0" presId="urn:microsoft.com/office/officeart/2005/8/layout/orgChart1"/>
    <dgm:cxn modelId="{074A6457-FFCE-4575-94CD-FFCB00B12B0E}" type="presParOf" srcId="{6D5B3E8E-9E44-4A4D-9D49-A59BA8495B10}" destId="{BEB9DED8-E239-4D48-B881-BA33055E3E00}" srcOrd="0" destOrd="0" presId="urn:microsoft.com/office/officeart/2005/8/layout/orgChart1"/>
    <dgm:cxn modelId="{C82D28E7-C042-4328-930B-05A993401ED5}" type="presParOf" srcId="{BEB9DED8-E239-4D48-B881-BA33055E3E00}" destId="{003C59F9-4C57-4ADD-B83F-A648E17754EB}" srcOrd="0" destOrd="0" presId="urn:microsoft.com/office/officeart/2005/8/layout/orgChart1"/>
    <dgm:cxn modelId="{88D2ECF2-72FB-4E6D-A22A-4F0DC218C55D}" type="presParOf" srcId="{BEB9DED8-E239-4D48-B881-BA33055E3E00}" destId="{E47B3B2F-7573-4A98-B894-1A4DFE0C117C}" srcOrd="1" destOrd="0" presId="urn:microsoft.com/office/officeart/2005/8/layout/orgChart1"/>
    <dgm:cxn modelId="{8657B968-A738-4728-A883-A3D80E53A8B6}" type="presParOf" srcId="{6D5B3E8E-9E44-4A4D-9D49-A59BA8495B10}" destId="{C7170AA2-1489-459B-BE75-E95AEF9F6AF0}" srcOrd="1" destOrd="0" presId="urn:microsoft.com/office/officeart/2005/8/layout/orgChart1"/>
    <dgm:cxn modelId="{8C513AB9-ACF4-4FC7-BD03-18DDE488E509}" type="presParOf" srcId="{C7170AA2-1489-459B-BE75-E95AEF9F6AF0}" destId="{26B7D19C-135A-477A-8644-8D740AD1B51E}" srcOrd="0" destOrd="0" presId="urn:microsoft.com/office/officeart/2005/8/layout/orgChart1"/>
    <dgm:cxn modelId="{8F7B7B86-FE9F-4D11-9114-422F91716E54}" type="presParOf" srcId="{C7170AA2-1489-459B-BE75-E95AEF9F6AF0}" destId="{A191851E-D00F-4127-A480-12936C5E4791}" srcOrd="1" destOrd="0" presId="urn:microsoft.com/office/officeart/2005/8/layout/orgChart1"/>
    <dgm:cxn modelId="{13E7E734-EA45-450C-9752-EDBAD24FF228}" type="presParOf" srcId="{A191851E-D00F-4127-A480-12936C5E4791}" destId="{9D6FA62B-D62B-4D2D-ABD9-CEC41C4D4DBC}" srcOrd="0" destOrd="0" presId="urn:microsoft.com/office/officeart/2005/8/layout/orgChart1"/>
    <dgm:cxn modelId="{A93DB696-E51B-4FDF-83ED-07F62FBD3F84}" type="presParOf" srcId="{9D6FA62B-D62B-4D2D-ABD9-CEC41C4D4DBC}" destId="{9ED0AB6E-62BE-4CF5-9080-CF18EE2D3A11}" srcOrd="0" destOrd="0" presId="urn:microsoft.com/office/officeart/2005/8/layout/orgChart1"/>
    <dgm:cxn modelId="{DA4C1562-5544-4152-84F2-F346A532BC81}" type="presParOf" srcId="{9D6FA62B-D62B-4D2D-ABD9-CEC41C4D4DBC}" destId="{B445C56F-D539-4712-8C5F-53E99D41B16B}" srcOrd="1" destOrd="0" presId="urn:microsoft.com/office/officeart/2005/8/layout/orgChart1"/>
    <dgm:cxn modelId="{55D4A404-FA46-466F-9E28-434A5E2FC477}" type="presParOf" srcId="{A191851E-D00F-4127-A480-12936C5E4791}" destId="{CDC85F0B-4EF9-46F2-B925-BE2F92BA8BE4}" srcOrd="1" destOrd="0" presId="urn:microsoft.com/office/officeart/2005/8/layout/orgChart1"/>
    <dgm:cxn modelId="{53F6A7CA-033B-485D-BAE2-9C921B0A7DE9}" type="presParOf" srcId="{A191851E-D00F-4127-A480-12936C5E4791}" destId="{EF84D1F8-54EC-4A0E-B8C1-1C0CF90FE52B}" srcOrd="2" destOrd="0" presId="urn:microsoft.com/office/officeart/2005/8/layout/orgChart1"/>
    <dgm:cxn modelId="{212A1C09-67DB-4F1C-A56D-281EEA61BC30}" type="presParOf" srcId="{6D5B3E8E-9E44-4A4D-9D49-A59BA8495B10}" destId="{1C9863E5-86A4-45EC-AFAA-DE19F7A701FA}" srcOrd="2" destOrd="0" presId="urn:microsoft.com/office/officeart/2005/8/layout/orgChart1"/>
    <dgm:cxn modelId="{13927EF2-5BFC-447D-B25F-9EDDDC1DE5DB}" type="presParOf" srcId="{81BA1117-E669-4488-9164-464C5B65BFF9}" destId="{5B9BD25B-B686-4F99-B666-F3EF2BE1B531}" srcOrd="2" destOrd="0" presId="urn:microsoft.com/office/officeart/2005/8/layout/orgChart1"/>
    <dgm:cxn modelId="{4AD95681-6E57-401B-A085-BA017D34EDA9}" type="presParOf" srcId="{D36ED79E-04D8-412B-BD06-DC2631DFE8C7}" destId="{DAB32C8F-9B41-41F5-A88A-842145E40B7A}" srcOrd="2" destOrd="0" presId="urn:microsoft.com/office/officeart/2005/8/layout/orgChart1"/>
    <dgm:cxn modelId="{1068A015-35D3-4324-AEDB-6D35670808C6}" type="presParOf" srcId="{D36ED79E-04D8-412B-BD06-DC2631DFE8C7}" destId="{1A1E0327-35FA-4C54-95BF-071EBD2BA031}" srcOrd="3" destOrd="0" presId="urn:microsoft.com/office/officeart/2005/8/layout/orgChart1"/>
    <dgm:cxn modelId="{90830145-3837-4815-A806-E1F7AC5C584A}" type="presParOf" srcId="{1A1E0327-35FA-4C54-95BF-071EBD2BA031}" destId="{7F3A5E1D-BE5F-464D-8533-0B1D6CA9D703}" srcOrd="0" destOrd="0" presId="urn:microsoft.com/office/officeart/2005/8/layout/orgChart1"/>
    <dgm:cxn modelId="{41AEC376-B67C-45FE-BFB2-ED46E7958018}" type="presParOf" srcId="{7F3A5E1D-BE5F-464D-8533-0B1D6CA9D703}" destId="{D9F5E381-B23D-4CEA-AEE7-36A4FF5203DB}" srcOrd="0" destOrd="0" presId="urn:microsoft.com/office/officeart/2005/8/layout/orgChart1"/>
    <dgm:cxn modelId="{44CEA298-91AF-4F96-BB69-3B70B50FF618}" type="presParOf" srcId="{7F3A5E1D-BE5F-464D-8533-0B1D6CA9D703}" destId="{A97266EC-650B-4F9F-8DCD-6A022CF487C9}" srcOrd="1" destOrd="0" presId="urn:microsoft.com/office/officeart/2005/8/layout/orgChart1"/>
    <dgm:cxn modelId="{ACBBD501-E00D-4544-96E8-A225AFCD0620}" type="presParOf" srcId="{1A1E0327-35FA-4C54-95BF-071EBD2BA031}" destId="{21373BD0-5BE2-4A80-A8F8-6F1BD46FF566}" srcOrd="1" destOrd="0" presId="urn:microsoft.com/office/officeart/2005/8/layout/orgChart1"/>
    <dgm:cxn modelId="{E4D14A8C-74AC-4D4C-BFCA-49AB686BCA1D}" type="presParOf" srcId="{21373BD0-5BE2-4A80-A8F8-6F1BD46FF566}" destId="{04697E06-7B2D-4719-B1DC-89F6EDCA9E0C}" srcOrd="0" destOrd="0" presId="urn:microsoft.com/office/officeart/2005/8/layout/orgChart1"/>
    <dgm:cxn modelId="{40F637E9-816E-4C23-BA77-398A8ED48459}" type="presParOf" srcId="{21373BD0-5BE2-4A80-A8F8-6F1BD46FF566}" destId="{C82AA0D1-EFAA-4DF8-8DA4-B64C7417A1B0}" srcOrd="1" destOrd="0" presId="urn:microsoft.com/office/officeart/2005/8/layout/orgChart1"/>
    <dgm:cxn modelId="{F26E2AB3-D652-4D79-A145-7CFED6CBE6D2}" type="presParOf" srcId="{C82AA0D1-EFAA-4DF8-8DA4-B64C7417A1B0}" destId="{371D7195-9D52-4640-8FE4-A3FC3F4C759B}" srcOrd="0" destOrd="0" presId="urn:microsoft.com/office/officeart/2005/8/layout/orgChart1"/>
    <dgm:cxn modelId="{7A5F1213-7295-4F4E-A4AE-9524A10B2B17}" type="presParOf" srcId="{371D7195-9D52-4640-8FE4-A3FC3F4C759B}" destId="{5838E28B-5DAE-4EB8-897E-97BECEBCB992}" srcOrd="0" destOrd="0" presId="urn:microsoft.com/office/officeart/2005/8/layout/orgChart1"/>
    <dgm:cxn modelId="{1AD4651E-C51C-45E0-B337-138A7F5FB800}" type="presParOf" srcId="{371D7195-9D52-4640-8FE4-A3FC3F4C759B}" destId="{0B23A907-B408-4326-813A-BB6F5D1C6EEB}" srcOrd="1" destOrd="0" presId="urn:microsoft.com/office/officeart/2005/8/layout/orgChart1"/>
    <dgm:cxn modelId="{12EC56FD-A321-4944-AFA9-3699A704E4E2}" type="presParOf" srcId="{C82AA0D1-EFAA-4DF8-8DA4-B64C7417A1B0}" destId="{9823A7BB-7FD6-4B13-9D14-6763C37D4021}" srcOrd="1" destOrd="0" presId="urn:microsoft.com/office/officeart/2005/8/layout/orgChart1"/>
    <dgm:cxn modelId="{A43B6C73-E2C7-4130-A64E-6861AC2002E5}" type="presParOf" srcId="{C82AA0D1-EFAA-4DF8-8DA4-B64C7417A1B0}" destId="{6ABD47DD-C258-4D2F-88AC-903422DE38BB}" srcOrd="2" destOrd="0" presId="urn:microsoft.com/office/officeart/2005/8/layout/orgChart1"/>
    <dgm:cxn modelId="{A182B463-FFC3-4A7E-9564-CB3E4CCC5B38}" type="presParOf" srcId="{1A1E0327-35FA-4C54-95BF-071EBD2BA031}" destId="{AB8AC16A-1BC2-49F9-AB04-224BB2F39674}" srcOrd="2" destOrd="0" presId="urn:microsoft.com/office/officeart/2005/8/layout/orgChart1"/>
    <dgm:cxn modelId="{88783870-5BA5-4E2D-812D-62E671E0CE2A}" type="presParOf" srcId="{05C6C942-504A-4E00-A2EB-947F38312EAA}" destId="{AAA1DCBD-3A87-47B8-A999-0F13527E34E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C6BEF-92C3-42D8-8217-194362721C95}">
      <dsp:nvSpPr>
        <dsp:cNvPr id="0" name=""/>
        <dsp:cNvSpPr/>
      </dsp:nvSpPr>
      <dsp:spPr>
        <a:xfrm rot="10800000">
          <a:off x="961244" y="1888"/>
          <a:ext cx="3160431" cy="66078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387" tIns="68580" rIns="128016" bIns="68580" numCol="1" spcCol="1270" anchor="ctr" anchorCtr="0">
          <a:noAutofit/>
        </a:bodyPr>
        <a:lstStyle/>
        <a:p>
          <a:pPr marL="0" lvl="0" indent="0" algn="ctr" defTabSz="800100">
            <a:lnSpc>
              <a:spcPct val="90000"/>
            </a:lnSpc>
            <a:spcBef>
              <a:spcPct val="0"/>
            </a:spcBef>
            <a:spcAft>
              <a:spcPct val="35000"/>
            </a:spcAft>
            <a:buNone/>
          </a:pPr>
          <a:r>
            <a:rPr lang="en-AU" sz="1800" kern="1200" dirty="0"/>
            <a:t>WHITE PAPERS</a:t>
          </a:r>
        </a:p>
      </dsp:txBody>
      <dsp:txXfrm rot="10800000">
        <a:off x="1126439" y="1888"/>
        <a:ext cx="2995236" cy="660782"/>
      </dsp:txXfrm>
    </dsp:sp>
    <dsp:sp modelId="{064F8103-FBB2-47DD-9D52-6EB6861CA434}">
      <dsp:nvSpPr>
        <dsp:cNvPr id="0" name=""/>
        <dsp:cNvSpPr/>
      </dsp:nvSpPr>
      <dsp:spPr>
        <a:xfrm>
          <a:off x="630852" y="1888"/>
          <a:ext cx="660782" cy="660782"/>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08A459-7BA7-4505-97B3-AC882A56DA18}">
      <dsp:nvSpPr>
        <dsp:cNvPr id="0" name=""/>
        <dsp:cNvSpPr/>
      </dsp:nvSpPr>
      <dsp:spPr>
        <a:xfrm rot="10800000">
          <a:off x="961244" y="859919"/>
          <a:ext cx="3160431" cy="66078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387" tIns="68580" rIns="128016" bIns="68580" numCol="1" spcCol="1270" anchor="ctr" anchorCtr="0">
          <a:noAutofit/>
        </a:bodyPr>
        <a:lstStyle/>
        <a:p>
          <a:pPr marL="0" lvl="0" indent="0" algn="ctr" defTabSz="800100">
            <a:lnSpc>
              <a:spcPct val="90000"/>
            </a:lnSpc>
            <a:spcBef>
              <a:spcPct val="0"/>
            </a:spcBef>
            <a:spcAft>
              <a:spcPct val="35000"/>
            </a:spcAft>
            <a:buNone/>
          </a:pPr>
          <a:r>
            <a:rPr lang="en-AU" sz="1800" kern="1200" dirty="0"/>
            <a:t>CASE STUDIES</a:t>
          </a:r>
        </a:p>
      </dsp:txBody>
      <dsp:txXfrm rot="10800000">
        <a:off x="1126439" y="859919"/>
        <a:ext cx="2995236" cy="660782"/>
      </dsp:txXfrm>
    </dsp:sp>
    <dsp:sp modelId="{56A7F77D-3134-4D64-A266-807041CD4A75}">
      <dsp:nvSpPr>
        <dsp:cNvPr id="0" name=""/>
        <dsp:cNvSpPr/>
      </dsp:nvSpPr>
      <dsp:spPr>
        <a:xfrm>
          <a:off x="630852" y="859919"/>
          <a:ext cx="660782" cy="660782"/>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0020F4-D30B-4941-B887-2A41EBC64144}">
      <dsp:nvSpPr>
        <dsp:cNvPr id="0" name=""/>
        <dsp:cNvSpPr/>
      </dsp:nvSpPr>
      <dsp:spPr>
        <a:xfrm rot="10800000">
          <a:off x="961244" y="1717950"/>
          <a:ext cx="3160431" cy="66078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387" tIns="68580" rIns="128016" bIns="68580" numCol="1" spcCol="1270" anchor="ctr" anchorCtr="0">
          <a:noAutofit/>
        </a:bodyPr>
        <a:lstStyle/>
        <a:p>
          <a:pPr marL="0" lvl="0" indent="0" algn="ctr" defTabSz="800100">
            <a:lnSpc>
              <a:spcPct val="90000"/>
            </a:lnSpc>
            <a:spcBef>
              <a:spcPct val="0"/>
            </a:spcBef>
            <a:spcAft>
              <a:spcPct val="35000"/>
            </a:spcAft>
            <a:buNone/>
          </a:pPr>
          <a:r>
            <a:rPr lang="en-AU" sz="1800" kern="1200" dirty="0"/>
            <a:t>MICROSITE</a:t>
          </a:r>
        </a:p>
      </dsp:txBody>
      <dsp:txXfrm rot="10800000">
        <a:off x="1126439" y="1717950"/>
        <a:ext cx="2995236" cy="660782"/>
      </dsp:txXfrm>
    </dsp:sp>
    <dsp:sp modelId="{041FB682-7D62-4D53-B6A5-9A3AE8CA0571}">
      <dsp:nvSpPr>
        <dsp:cNvPr id="0" name=""/>
        <dsp:cNvSpPr/>
      </dsp:nvSpPr>
      <dsp:spPr>
        <a:xfrm>
          <a:off x="630852" y="1717950"/>
          <a:ext cx="660782" cy="660782"/>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B70552-90D8-4682-A8D4-21D3C91501CC}">
      <dsp:nvSpPr>
        <dsp:cNvPr id="0" name=""/>
        <dsp:cNvSpPr/>
      </dsp:nvSpPr>
      <dsp:spPr>
        <a:xfrm rot="10800000">
          <a:off x="961244" y="2575981"/>
          <a:ext cx="3160431" cy="66078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387" tIns="68580" rIns="128016" bIns="68580" numCol="1" spcCol="1270" anchor="ctr" anchorCtr="0">
          <a:noAutofit/>
        </a:bodyPr>
        <a:lstStyle/>
        <a:p>
          <a:pPr marL="0" lvl="0" indent="0" algn="ctr" defTabSz="800100">
            <a:lnSpc>
              <a:spcPct val="90000"/>
            </a:lnSpc>
            <a:spcBef>
              <a:spcPct val="0"/>
            </a:spcBef>
            <a:spcAft>
              <a:spcPct val="35000"/>
            </a:spcAft>
            <a:buNone/>
          </a:pPr>
          <a:r>
            <a:rPr lang="en-AU" sz="1800" kern="1200" dirty="0"/>
            <a:t>PEER-TO-PEER CONTENT</a:t>
          </a:r>
        </a:p>
      </dsp:txBody>
      <dsp:txXfrm rot="10800000">
        <a:off x="1126439" y="2575981"/>
        <a:ext cx="2995236" cy="660782"/>
      </dsp:txXfrm>
    </dsp:sp>
    <dsp:sp modelId="{8FA9BC49-CC5D-4A97-B8D2-687617619B6D}">
      <dsp:nvSpPr>
        <dsp:cNvPr id="0" name=""/>
        <dsp:cNvSpPr/>
      </dsp:nvSpPr>
      <dsp:spPr>
        <a:xfrm>
          <a:off x="630852" y="2575981"/>
          <a:ext cx="660782" cy="660782"/>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E25824-0048-44DA-87C6-7DE447C4DE5D}">
      <dsp:nvSpPr>
        <dsp:cNvPr id="0" name=""/>
        <dsp:cNvSpPr/>
      </dsp:nvSpPr>
      <dsp:spPr>
        <a:xfrm rot="10800000">
          <a:off x="961244" y="3434012"/>
          <a:ext cx="3160431" cy="66078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387" tIns="68580" rIns="128016" bIns="68580" numCol="1" spcCol="1270" anchor="ctr" anchorCtr="0">
          <a:noAutofit/>
        </a:bodyPr>
        <a:lstStyle/>
        <a:p>
          <a:pPr marL="0" lvl="0" indent="0" algn="ctr" defTabSz="800100">
            <a:lnSpc>
              <a:spcPct val="90000"/>
            </a:lnSpc>
            <a:spcBef>
              <a:spcPct val="0"/>
            </a:spcBef>
            <a:spcAft>
              <a:spcPct val="35000"/>
            </a:spcAft>
            <a:buNone/>
          </a:pPr>
          <a:r>
            <a:rPr lang="en-AU" sz="1800" kern="1200" dirty="0"/>
            <a:t>PRODUCT DEMO VIDEOS</a:t>
          </a:r>
        </a:p>
      </dsp:txBody>
      <dsp:txXfrm rot="10800000">
        <a:off x="1126439" y="3434012"/>
        <a:ext cx="2995236" cy="660782"/>
      </dsp:txXfrm>
    </dsp:sp>
    <dsp:sp modelId="{B46E3685-1FC8-4E72-A499-ABA51AE0D7FC}">
      <dsp:nvSpPr>
        <dsp:cNvPr id="0" name=""/>
        <dsp:cNvSpPr/>
      </dsp:nvSpPr>
      <dsp:spPr>
        <a:xfrm>
          <a:off x="630852" y="3434012"/>
          <a:ext cx="660782" cy="660782"/>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2B6D9F-D574-4A68-A92B-764F7BB98553}">
      <dsp:nvSpPr>
        <dsp:cNvPr id="0" name=""/>
        <dsp:cNvSpPr/>
      </dsp:nvSpPr>
      <dsp:spPr>
        <a:xfrm rot="10800000">
          <a:off x="961244" y="4292043"/>
          <a:ext cx="3160431" cy="66078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387" tIns="68580" rIns="128016" bIns="68580" numCol="1" spcCol="1270" anchor="ctr" anchorCtr="0">
          <a:noAutofit/>
        </a:bodyPr>
        <a:lstStyle/>
        <a:p>
          <a:pPr marL="0" lvl="0" indent="0" algn="ctr" defTabSz="800100">
            <a:lnSpc>
              <a:spcPct val="90000"/>
            </a:lnSpc>
            <a:spcBef>
              <a:spcPct val="0"/>
            </a:spcBef>
            <a:spcAft>
              <a:spcPct val="35000"/>
            </a:spcAft>
            <a:buNone/>
          </a:pPr>
          <a:r>
            <a:rPr lang="en-AU" sz="1800" kern="1200" dirty="0"/>
            <a:t>PRODUCT SHEETS</a:t>
          </a:r>
        </a:p>
      </dsp:txBody>
      <dsp:txXfrm rot="10800000">
        <a:off x="1126439" y="4292043"/>
        <a:ext cx="2995236" cy="660782"/>
      </dsp:txXfrm>
    </dsp:sp>
    <dsp:sp modelId="{02FB090F-A1FA-4141-A8EA-EA1F9D11EE47}">
      <dsp:nvSpPr>
        <dsp:cNvPr id="0" name=""/>
        <dsp:cNvSpPr/>
      </dsp:nvSpPr>
      <dsp:spPr>
        <a:xfrm>
          <a:off x="630852" y="4292043"/>
          <a:ext cx="660782" cy="660782"/>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97E06-7B2D-4719-B1DC-89F6EDCA9E0C}">
      <dsp:nvSpPr>
        <dsp:cNvPr id="0" name=""/>
        <dsp:cNvSpPr/>
      </dsp:nvSpPr>
      <dsp:spPr>
        <a:xfrm>
          <a:off x="6413302" y="2332183"/>
          <a:ext cx="350962" cy="1300034"/>
        </a:xfrm>
        <a:custGeom>
          <a:avLst/>
          <a:gdLst/>
          <a:ahLst/>
          <a:cxnLst/>
          <a:rect l="0" t="0" r="0" b="0"/>
          <a:pathLst>
            <a:path>
              <a:moveTo>
                <a:pt x="0" y="0"/>
              </a:moveTo>
              <a:lnTo>
                <a:pt x="0" y="1300034"/>
              </a:lnTo>
              <a:lnTo>
                <a:pt x="350962" y="1300034"/>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B32C8F-9B41-41F5-A88A-842145E40B7A}">
      <dsp:nvSpPr>
        <dsp:cNvPr id="0" name=""/>
        <dsp:cNvSpPr/>
      </dsp:nvSpPr>
      <dsp:spPr>
        <a:xfrm>
          <a:off x="5375008" y="864825"/>
          <a:ext cx="1974194" cy="593494"/>
        </a:xfrm>
        <a:custGeom>
          <a:avLst/>
          <a:gdLst/>
          <a:ahLst/>
          <a:cxnLst/>
          <a:rect l="0" t="0" r="0" b="0"/>
          <a:pathLst>
            <a:path>
              <a:moveTo>
                <a:pt x="0" y="0"/>
              </a:moveTo>
              <a:lnTo>
                <a:pt x="0" y="296747"/>
              </a:lnTo>
              <a:lnTo>
                <a:pt x="1974194" y="296747"/>
              </a:lnTo>
              <a:lnTo>
                <a:pt x="1974194" y="593494"/>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B7D19C-135A-477A-8644-8D740AD1B51E}">
      <dsp:nvSpPr>
        <dsp:cNvPr id="0" name=""/>
        <dsp:cNvSpPr/>
      </dsp:nvSpPr>
      <dsp:spPr>
        <a:xfrm>
          <a:off x="4305597" y="3828975"/>
          <a:ext cx="276665" cy="1201649"/>
        </a:xfrm>
        <a:custGeom>
          <a:avLst/>
          <a:gdLst/>
          <a:ahLst/>
          <a:cxnLst/>
          <a:rect l="0" t="0" r="0" b="0"/>
          <a:pathLst>
            <a:path>
              <a:moveTo>
                <a:pt x="0" y="0"/>
              </a:moveTo>
              <a:lnTo>
                <a:pt x="0" y="1201649"/>
              </a:lnTo>
              <a:lnTo>
                <a:pt x="276665" y="1201649"/>
              </a:lnTo>
            </a:path>
          </a:pathLst>
        </a:custGeom>
        <a:no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4FEC2B-528D-471B-888E-DB6D14691989}">
      <dsp:nvSpPr>
        <dsp:cNvPr id="0" name=""/>
        <dsp:cNvSpPr/>
      </dsp:nvSpPr>
      <dsp:spPr>
        <a:xfrm>
          <a:off x="3377667" y="2335249"/>
          <a:ext cx="1775133" cy="593494"/>
        </a:xfrm>
        <a:custGeom>
          <a:avLst/>
          <a:gdLst/>
          <a:ahLst/>
          <a:cxnLst/>
          <a:rect l="0" t="0" r="0" b="0"/>
          <a:pathLst>
            <a:path>
              <a:moveTo>
                <a:pt x="0" y="0"/>
              </a:moveTo>
              <a:lnTo>
                <a:pt x="0" y="296747"/>
              </a:lnTo>
              <a:lnTo>
                <a:pt x="1775133" y="296747"/>
              </a:lnTo>
              <a:lnTo>
                <a:pt x="1775133" y="593494"/>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5F9C63-877B-4C92-9A27-3597EA8E9A13}">
      <dsp:nvSpPr>
        <dsp:cNvPr id="0" name=""/>
        <dsp:cNvSpPr/>
      </dsp:nvSpPr>
      <dsp:spPr>
        <a:xfrm>
          <a:off x="817295" y="3762588"/>
          <a:ext cx="349097" cy="1331730"/>
        </a:xfrm>
        <a:custGeom>
          <a:avLst/>
          <a:gdLst/>
          <a:ahLst/>
          <a:cxnLst/>
          <a:rect l="0" t="0" r="0" b="0"/>
          <a:pathLst>
            <a:path>
              <a:moveTo>
                <a:pt x="0" y="0"/>
              </a:moveTo>
              <a:lnTo>
                <a:pt x="0" y="1331730"/>
              </a:lnTo>
              <a:lnTo>
                <a:pt x="349097" y="1331730"/>
              </a:lnTo>
            </a:path>
          </a:pathLst>
        </a:custGeom>
        <a:no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6E004A-BD44-430E-9BC7-D3D95D18BCF7}">
      <dsp:nvSpPr>
        <dsp:cNvPr id="0" name=""/>
        <dsp:cNvSpPr/>
      </dsp:nvSpPr>
      <dsp:spPr>
        <a:xfrm>
          <a:off x="1748222" y="2335249"/>
          <a:ext cx="1629445" cy="593494"/>
        </a:xfrm>
        <a:custGeom>
          <a:avLst/>
          <a:gdLst/>
          <a:ahLst/>
          <a:cxnLst/>
          <a:rect l="0" t="0" r="0" b="0"/>
          <a:pathLst>
            <a:path>
              <a:moveTo>
                <a:pt x="1629445" y="0"/>
              </a:moveTo>
              <a:lnTo>
                <a:pt x="1629445" y="296747"/>
              </a:lnTo>
              <a:lnTo>
                <a:pt x="0" y="296747"/>
              </a:lnTo>
              <a:lnTo>
                <a:pt x="0" y="593494"/>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0E5741-E938-4A92-967D-38BFE354F075}">
      <dsp:nvSpPr>
        <dsp:cNvPr id="0" name=""/>
        <dsp:cNvSpPr/>
      </dsp:nvSpPr>
      <dsp:spPr>
        <a:xfrm>
          <a:off x="3377667" y="864825"/>
          <a:ext cx="1997340" cy="593494"/>
        </a:xfrm>
        <a:custGeom>
          <a:avLst/>
          <a:gdLst/>
          <a:ahLst/>
          <a:cxnLst/>
          <a:rect l="0" t="0" r="0" b="0"/>
          <a:pathLst>
            <a:path>
              <a:moveTo>
                <a:pt x="1997340" y="0"/>
              </a:moveTo>
              <a:lnTo>
                <a:pt x="1997340" y="296747"/>
              </a:lnTo>
              <a:lnTo>
                <a:pt x="0" y="296747"/>
              </a:lnTo>
              <a:lnTo>
                <a:pt x="0" y="593494"/>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6621B3-013A-4EDA-8D45-9B1358998DFD}">
      <dsp:nvSpPr>
        <dsp:cNvPr id="0" name=""/>
        <dsp:cNvSpPr/>
      </dsp:nvSpPr>
      <dsp:spPr>
        <a:xfrm>
          <a:off x="4260836" y="1460"/>
          <a:ext cx="2228344" cy="863364"/>
        </a:xfrm>
        <a:prstGeom prst="rect">
          <a:avLst/>
        </a:prstGeom>
        <a:gradFill rotWithShape="0">
          <a:gsLst>
            <a:gs pos="0">
              <a:schemeClr val="accent1">
                <a:alpha val="80000"/>
                <a:hueOff val="0"/>
                <a:satOff val="0"/>
                <a:lumOff val="0"/>
                <a:alphaOff val="0"/>
                <a:satMod val="103000"/>
                <a:lumMod val="102000"/>
                <a:tint val="94000"/>
              </a:schemeClr>
            </a:gs>
            <a:gs pos="50000">
              <a:schemeClr val="accent1">
                <a:alpha val="80000"/>
                <a:hueOff val="0"/>
                <a:satOff val="0"/>
                <a:lumOff val="0"/>
                <a:alphaOff val="0"/>
                <a:satMod val="110000"/>
                <a:lumMod val="100000"/>
                <a:shade val="100000"/>
              </a:schemeClr>
            </a:gs>
            <a:gs pos="100000">
              <a:schemeClr val="accent1">
                <a:alpha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MY" sz="2000" b="1" kern="1200" dirty="0">
              <a:latin typeface="Calibri" panose="020F0502020204030204" pitchFamily="34" charset="0"/>
              <a:ea typeface="Calibri" panose="020F0502020204030204" pitchFamily="34" charset="0"/>
              <a:cs typeface="Calibri" panose="020F0502020204030204" pitchFamily="34" charset="0"/>
            </a:rPr>
            <a:t>CNCData </a:t>
          </a:r>
          <a:r>
            <a:rPr lang="en-MY" sz="2400" b="1" kern="1200" dirty="0">
              <a:latin typeface="Calibri" panose="020F0502020204030204" pitchFamily="34" charset="0"/>
              <a:ea typeface="Calibri" panose="020F0502020204030204" pitchFamily="34" charset="0"/>
              <a:cs typeface="Calibri" panose="020F0502020204030204" pitchFamily="34" charset="0"/>
            </a:rPr>
            <a:t>BPO</a:t>
          </a:r>
          <a:endParaRPr lang="en-MY" sz="2000" b="1" kern="1200" dirty="0">
            <a:latin typeface="Calibri" panose="020F0502020204030204" pitchFamily="34" charset="0"/>
            <a:ea typeface="Calibri" panose="020F0502020204030204" pitchFamily="34" charset="0"/>
            <a:cs typeface="Calibri" panose="020F0502020204030204" pitchFamily="34" charset="0"/>
          </a:endParaRPr>
        </a:p>
      </dsp:txBody>
      <dsp:txXfrm>
        <a:off x="4260836" y="1460"/>
        <a:ext cx="2228344" cy="863364"/>
      </dsp:txXfrm>
    </dsp:sp>
    <dsp:sp modelId="{977B53B6-91FE-43DD-BB47-C27189D5DE00}">
      <dsp:nvSpPr>
        <dsp:cNvPr id="0" name=""/>
        <dsp:cNvSpPr/>
      </dsp:nvSpPr>
      <dsp:spPr>
        <a:xfrm>
          <a:off x="2230938" y="1458319"/>
          <a:ext cx="2293459" cy="876930"/>
        </a:xfrm>
        <a:prstGeom prst="rect">
          <a:avLst/>
        </a:prstGeom>
        <a:solidFill>
          <a:schemeClr val="accent4">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MY" sz="2000" b="0" kern="1200" dirty="0">
              <a:latin typeface="Calibri" panose="020F0502020204030204" pitchFamily="34" charset="0"/>
              <a:ea typeface="Calibri" panose="020F0502020204030204" pitchFamily="34" charset="0"/>
              <a:cs typeface="Calibri" panose="020F0502020204030204" pitchFamily="34" charset="0"/>
            </a:rPr>
            <a:t>Contact Centre</a:t>
          </a:r>
        </a:p>
      </dsp:txBody>
      <dsp:txXfrm>
        <a:off x="2230938" y="1458319"/>
        <a:ext cx="2293459" cy="876930"/>
      </dsp:txXfrm>
    </dsp:sp>
    <dsp:sp modelId="{2F39BB42-F582-40F8-857D-50747C0EB81E}">
      <dsp:nvSpPr>
        <dsp:cNvPr id="0" name=""/>
        <dsp:cNvSpPr/>
      </dsp:nvSpPr>
      <dsp:spPr>
        <a:xfrm>
          <a:off x="584564" y="2928743"/>
          <a:ext cx="2327316" cy="833845"/>
        </a:xfrm>
        <a:prstGeom prst="rect">
          <a:avLst/>
        </a:prstGeom>
        <a:solidFill>
          <a:srgbClr val="44546A"/>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MY" sz="2000" kern="1200" dirty="0">
              <a:latin typeface="Calibri" panose="020F0502020204030204" pitchFamily="34" charset="0"/>
              <a:ea typeface="Calibri" panose="020F0502020204030204" pitchFamily="34" charset="0"/>
              <a:cs typeface="Calibri" panose="020F0502020204030204" pitchFamily="34" charset="0"/>
            </a:rPr>
            <a:t>Outbound Services</a:t>
          </a:r>
        </a:p>
      </dsp:txBody>
      <dsp:txXfrm>
        <a:off x="584564" y="2928743"/>
        <a:ext cx="2327316" cy="833845"/>
      </dsp:txXfrm>
    </dsp:sp>
    <dsp:sp modelId="{B580C898-9765-46A3-8B6F-6FA1B9A34514}">
      <dsp:nvSpPr>
        <dsp:cNvPr id="0" name=""/>
        <dsp:cNvSpPr/>
      </dsp:nvSpPr>
      <dsp:spPr>
        <a:xfrm>
          <a:off x="1166393" y="4356082"/>
          <a:ext cx="2822375" cy="1476472"/>
        </a:xfrm>
        <a:prstGeom prst="rect">
          <a:avLst/>
        </a:prstGeom>
        <a:solidFill>
          <a:schemeClr val="accent4">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MY" sz="1600" b="0" kern="1200" dirty="0">
              <a:latin typeface="Calibri" panose="020F0502020204030204" pitchFamily="34" charset="0"/>
              <a:ea typeface="Calibri" panose="020F0502020204030204" pitchFamily="34" charset="0"/>
              <a:cs typeface="Calibri" panose="020F0502020204030204" pitchFamily="34" charset="0"/>
            </a:rPr>
            <a:t>- Demand Generation (SDR/MDR services)</a:t>
          </a:r>
        </a:p>
        <a:p>
          <a:pPr marL="0" lvl="0" indent="0" algn="ctr" defTabSz="711200">
            <a:lnSpc>
              <a:spcPct val="90000"/>
            </a:lnSpc>
            <a:spcBef>
              <a:spcPct val="0"/>
            </a:spcBef>
            <a:spcAft>
              <a:spcPct val="35000"/>
            </a:spcAft>
            <a:buFontTx/>
            <a:buNone/>
          </a:pPr>
          <a:r>
            <a:rPr lang="en-MY" sz="1600" b="0" kern="1200" dirty="0">
              <a:latin typeface="Calibri" panose="020F0502020204030204" pitchFamily="34" charset="0"/>
              <a:ea typeface="Calibri" panose="020F0502020204030204" pitchFamily="34" charset="0"/>
              <a:cs typeface="Calibri" panose="020F0502020204030204" pitchFamily="34" charset="0"/>
            </a:rPr>
            <a:t>- Attendees Acquisition</a:t>
          </a:r>
        </a:p>
        <a:p>
          <a:pPr marL="0" lvl="0" indent="0" algn="ctr" defTabSz="711200">
            <a:lnSpc>
              <a:spcPct val="90000"/>
            </a:lnSpc>
            <a:spcBef>
              <a:spcPct val="0"/>
            </a:spcBef>
            <a:spcAft>
              <a:spcPct val="35000"/>
            </a:spcAft>
            <a:buFontTx/>
            <a:buNone/>
          </a:pPr>
          <a:r>
            <a:rPr lang="en-MY" sz="1600" b="0" kern="1200" dirty="0">
              <a:latin typeface="Calibri" panose="020F0502020204030204" pitchFamily="34" charset="0"/>
              <a:ea typeface="Calibri" panose="020F0502020204030204" pitchFamily="34" charset="0"/>
              <a:cs typeface="Calibri" panose="020F0502020204030204" pitchFamily="34" charset="0"/>
            </a:rPr>
            <a:t>- Account Profiling</a:t>
          </a:r>
        </a:p>
        <a:p>
          <a:pPr marL="0" lvl="0" indent="0" algn="ctr" defTabSz="711200">
            <a:lnSpc>
              <a:spcPct val="90000"/>
            </a:lnSpc>
            <a:spcBef>
              <a:spcPct val="0"/>
            </a:spcBef>
            <a:spcAft>
              <a:spcPct val="35000"/>
            </a:spcAft>
            <a:buFontTx/>
            <a:buNone/>
          </a:pPr>
          <a:r>
            <a:rPr lang="en-MY" sz="1600" b="0" kern="1200" dirty="0">
              <a:latin typeface="Calibri" panose="020F0502020204030204" pitchFamily="34" charset="0"/>
              <a:ea typeface="Calibri" panose="020F0502020204030204" pitchFamily="34" charset="0"/>
              <a:cs typeface="Calibri" panose="020F0502020204030204" pitchFamily="34" charset="0"/>
            </a:rPr>
            <a:t>- Market Research</a:t>
          </a:r>
        </a:p>
      </dsp:txBody>
      <dsp:txXfrm>
        <a:off x="1166393" y="4356082"/>
        <a:ext cx="2822375" cy="1476472"/>
      </dsp:txXfrm>
    </dsp:sp>
    <dsp:sp modelId="{003C59F9-4C57-4ADD-B83F-A648E17754EB}">
      <dsp:nvSpPr>
        <dsp:cNvPr id="0" name=""/>
        <dsp:cNvSpPr/>
      </dsp:nvSpPr>
      <dsp:spPr>
        <a:xfrm>
          <a:off x="4093796" y="2928743"/>
          <a:ext cx="2118011" cy="900231"/>
        </a:xfrm>
        <a:prstGeom prst="rect">
          <a:avLst/>
        </a:prstGeom>
        <a:solidFill>
          <a:srgbClr val="44546A"/>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MY" sz="2000" kern="1200" dirty="0">
              <a:latin typeface="Calibri" panose="020F0502020204030204" pitchFamily="34" charset="0"/>
              <a:ea typeface="Calibri" panose="020F0502020204030204" pitchFamily="34" charset="0"/>
              <a:cs typeface="Calibri" panose="020F0502020204030204" pitchFamily="34" charset="0"/>
            </a:rPr>
            <a:t>Inbound Services</a:t>
          </a:r>
        </a:p>
      </dsp:txBody>
      <dsp:txXfrm>
        <a:off x="4093796" y="2928743"/>
        <a:ext cx="2118011" cy="900231"/>
      </dsp:txXfrm>
    </dsp:sp>
    <dsp:sp modelId="{9ED0AB6E-62BE-4CF5-9080-CF18EE2D3A11}">
      <dsp:nvSpPr>
        <dsp:cNvPr id="0" name=""/>
        <dsp:cNvSpPr/>
      </dsp:nvSpPr>
      <dsp:spPr>
        <a:xfrm>
          <a:off x="4582263" y="4422469"/>
          <a:ext cx="1985520" cy="1216309"/>
        </a:xfrm>
        <a:prstGeom prst="rect">
          <a:avLst/>
        </a:prstGeom>
        <a:solidFill>
          <a:schemeClr val="accent4">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MY" sz="1600" kern="1200" dirty="0">
              <a:latin typeface="Calibri" panose="020F0502020204030204" pitchFamily="34" charset="0"/>
              <a:ea typeface="Calibri" panose="020F0502020204030204" pitchFamily="34" charset="0"/>
              <a:cs typeface="Calibri" panose="020F0502020204030204" pitchFamily="34" charset="0"/>
            </a:rPr>
            <a:t>- Customer Service</a:t>
          </a:r>
        </a:p>
        <a:p>
          <a:pPr marL="0" lvl="0" indent="0" algn="ctr" defTabSz="711200">
            <a:lnSpc>
              <a:spcPct val="90000"/>
            </a:lnSpc>
            <a:spcBef>
              <a:spcPct val="0"/>
            </a:spcBef>
            <a:spcAft>
              <a:spcPct val="35000"/>
            </a:spcAft>
            <a:buNone/>
          </a:pPr>
          <a:r>
            <a:rPr lang="en-MY" sz="1600" kern="1200" dirty="0">
              <a:latin typeface="Calibri" panose="020F0502020204030204" pitchFamily="34" charset="0"/>
              <a:ea typeface="Calibri" panose="020F0502020204030204" pitchFamily="34" charset="0"/>
              <a:cs typeface="Calibri" panose="020F0502020204030204" pitchFamily="34" charset="0"/>
            </a:rPr>
            <a:t>- Tech Support</a:t>
          </a:r>
        </a:p>
        <a:p>
          <a:pPr marL="0" lvl="0" indent="0" algn="ctr" defTabSz="711200">
            <a:lnSpc>
              <a:spcPct val="90000"/>
            </a:lnSpc>
            <a:spcBef>
              <a:spcPct val="0"/>
            </a:spcBef>
            <a:spcAft>
              <a:spcPct val="35000"/>
            </a:spcAft>
            <a:buNone/>
          </a:pPr>
          <a:r>
            <a:rPr lang="en-MY" sz="1600" kern="1200" dirty="0">
              <a:latin typeface="Calibri" panose="020F0502020204030204" pitchFamily="34" charset="0"/>
              <a:ea typeface="Calibri" panose="020F0502020204030204" pitchFamily="34" charset="0"/>
              <a:cs typeface="Calibri" panose="020F0502020204030204" pitchFamily="34" charset="0"/>
            </a:rPr>
            <a:t>- Helpdesk Services</a:t>
          </a:r>
        </a:p>
      </dsp:txBody>
      <dsp:txXfrm>
        <a:off x="4582263" y="4422469"/>
        <a:ext cx="1985520" cy="1216309"/>
      </dsp:txXfrm>
    </dsp:sp>
    <dsp:sp modelId="{D9F5E381-B23D-4CEA-AEE7-36A4FF5203DB}">
      <dsp:nvSpPr>
        <dsp:cNvPr id="0" name=""/>
        <dsp:cNvSpPr/>
      </dsp:nvSpPr>
      <dsp:spPr>
        <a:xfrm>
          <a:off x="6179327" y="1458319"/>
          <a:ext cx="2339751" cy="873863"/>
        </a:xfrm>
        <a:prstGeom prst="rect">
          <a:avLst/>
        </a:prstGeom>
        <a:solidFill>
          <a:schemeClr val="accent4">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MY" sz="2000" b="0" kern="1200" dirty="0">
              <a:latin typeface="Calibri" panose="020F0502020204030204" pitchFamily="34" charset="0"/>
              <a:ea typeface="Calibri" panose="020F0502020204030204" pitchFamily="34" charset="0"/>
              <a:cs typeface="Calibri" panose="020F0502020204030204" pitchFamily="34" charset="0"/>
            </a:rPr>
            <a:t>Managed Services</a:t>
          </a:r>
        </a:p>
      </dsp:txBody>
      <dsp:txXfrm>
        <a:off x="6179327" y="1458319"/>
        <a:ext cx="2339751" cy="873863"/>
      </dsp:txXfrm>
    </dsp:sp>
    <dsp:sp modelId="{5838E28B-5DAE-4EB8-897E-97BECEBCB992}">
      <dsp:nvSpPr>
        <dsp:cNvPr id="0" name=""/>
        <dsp:cNvSpPr/>
      </dsp:nvSpPr>
      <dsp:spPr>
        <a:xfrm>
          <a:off x="6764265" y="2925677"/>
          <a:ext cx="3044851" cy="1413081"/>
        </a:xfrm>
        <a:prstGeom prst="rect">
          <a:avLst/>
        </a:prstGeom>
        <a:solidFill>
          <a:schemeClr val="accent5">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This involves outsourcing the management of a specific business function or process such as Data Entry, Desktop Research, Data Analysts and other management services</a:t>
          </a:r>
          <a:endParaRPr lang="en-MY" sz="1600" kern="1200" dirty="0">
            <a:latin typeface="Calibri" panose="020F0502020204030204" pitchFamily="34" charset="0"/>
            <a:ea typeface="Calibri" panose="020F0502020204030204" pitchFamily="34" charset="0"/>
            <a:cs typeface="Calibri" panose="020F0502020204030204" pitchFamily="34" charset="0"/>
          </a:endParaRPr>
        </a:p>
      </dsp:txBody>
      <dsp:txXfrm>
        <a:off x="6764265" y="2925677"/>
        <a:ext cx="3044851" cy="1413081"/>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9/10/2024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9/10/2024</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dirty="0"/>
              <a:t>Click to edit Master title style</a:t>
            </a:r>
            <a:endParaRPr dirty="0"/>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9/10/2024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9/10/2024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9/10/2024</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a:t>9/10/2024</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03F41C87-7AD9-4845-A077-840E4A0F3F06}" type="datetimeFigureOut">
              <a:rPr lang="en-US"/>
              <a:t>9/10/2024</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03F41C87-7AD9-4845-A077-840E4A0F3F06}" type="datetimeFigureOut">
              <a:rPr lang="en-US"/>
              <a:t>9/10/2024</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03F41C87-7AD9-4845-A077-840E4A0F3F06}" type="datetimeFigureOut">
              <a:rPr lang="en-US"/>
              <a:t>9/10/2024</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9/10/2024</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9/10/2024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9/10/2024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6888D217-1496-57B1-C198-6EDE465B307D}"/>
              </a:ext>
            </a:extLst>
          </p:cNvPr>
          <p:cNvSpPr/>
          <p:nvPr userDrawn="1"/>
        </p:nvSpPr>
        <p:spPr>
          <a:xfrm>
            <a:off x="0" y="0"/>
            <a:ext cx="12188825" cy="6857998"/>
          </a:xfrm>
          <a:custGeom>
            <a:avLst/>
            <a:gdLst>
              <a:gd name="connsiteX0" fmla="*/ 0 w 12192000"/>
              <a:gd name="connsiteY0" fmla="*/ 0 h 6857998"/>
              <a:gd name="connsiteX1" fmla="*/ 12192000 w 12192000"/>
              <a:gd name="connsiteY1" fmla="*/ 0 h 6857998"/>
              <a:gd name="connsiteX2" fmla="*/ 12192000 w 12192000"/>
              <a:gd name="connsiteY2" fmla="*/ 2 h 6857998"/>
              <a:gd name="connsiteX3" fmla="*/ 2359856 w 12192000"/>
              <a:gd name="connsiteY3" fmla="*/ 2 h 6857998"/>
              <a:gd name="connsiteX4" fmla="*/ 9378016 w 12192000"/>
              <a:gd name="connsiteY4" fmla="*/ 4832026 h 6857998"/>
              <a:gd name="connsiteX5" fmla="*/ 9389394 w 12192000"/>
              <a:gd name="connsiteY5" fmla="*/ 4844563 h 6857998"/>
              <a:gd name="connsiteX6" fmla="*/ 12192000 w 12192000"/>
              <a:gd name="connsiteY6" fmla="*/ 2301236 h 6857998"/>
              <a:gd name="connsiteX7" fmla="*/ 12192000 w 12192000"/>
              <a:gd name="connsiteY7" fmla="*/ 6857998 h 6857998"/>
              <a:gd name="connsiteX8" fmla="*/ 0 w 12192000"/>
              <a:gd name="connsiteY8" fmla="*/ 6857998 h 6857998"/>
              <a:gd name="connsiteX9" fmla="*/ 0 w 12192000"/>
              <a:gd name="connsiteY9" fmla="*/ 0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7998">
                <a:moveTo>
                  <a:pt x="0" y="0"/>
                </a:moveTo>
                <a:lnTo>
                  <a:pt x="12192000" y="0"/>
                </a:lnTo>
                <a:lnTo>
                  <a:pt x="12192000" y="2"/>
                </a:lnTo>
                <a:lnTo>
                  <a:pt x="2359856" y="2"/>
                </a:lnTo>
                <a:lnTo>
                  <a:pt x="9378016" y="4832026"/>
                </a:lnTo>
                <a:lnTo>
                  <a:pt x="9389394" y="4844563"/>
                </a:lnTo>
                <a:lnTo>
                  <a:pt x="12192000" y="2301236"/>
                </a:lnTo>
                <a:lnTo>
                  <a:pt x="12192000" y="6857998"/>
                </a:lnTo>
                <a:lnTo>
                  <a:pt x="0" y="6857998"/>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3" name="Freeform: Shape 2">
            <a:extLst>
              <a:ext uri="{FF2B5EF4-FFF2-40B4-BE49-F238E27FC236}">
                <a16:creationId xmlns:a16="http://schemas.microsoft.com/office/drawing/2014/main" id="{D62D2D2E-76B5-F877-E875-C396DFC3E7B2}"/>
              </a:ext>
            </a:extLst>
          </p:cNvPr>
          <p:cNvSpPr/>
          <p:nvPr userDrawn="1"/>
        </p:nvSpPr>
        <p:spPr>
          <a:xfrm>
            <a:off x="2583275" y="2"/>
            <a:ext cx="7161287" cy="4679205"/>
          </a:xfrm>
          <a:custGeom>
            <a:avLst/>
            <a:gdLst>
              <a:gd name="connsiteX0" fmla="*/ 0 w 7416287"/>
              <a:gd name="connsiteY0" fmla="*/ 0 h 4844561"/>
              <a:gd name="connsiteX1" fmla="*/ 889676 w 7416287"/>
              <a:gd name="connsiteY1" fmla="*/ 0 h 4844561"/>
              <a:gd name="connsiteX2" fmla="*/ 7416287 w 7416287"/>
              <a:gd name="connsiteY2" fmla="*/ 4493592 h 4844561"/>
              <a:gd name="connsiteX3" fmla="*/ 7029538 w 7416287"/>
              <a:gd name="connsiteY3" fmla="*/ 4844561 h 4844561"/>
              <a:gd name="connsiteX4" fmla="*/ 7018160 w 7416287"/>
              <a:gd name="connsiteY4" fmla="*/ 4832024 h 4844561"/>
              <a:gd name="connsiteX5" fmla="*/ 0 w 7416287"/>
              <a:gd name="connsiteY5" fmla="*/ 0 h 484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16287" h="4844561">
                <a:moveTo>
                  <a:pt x="0" y="0"/>
                </a:moveTo>
                <a:lnTo>
                  <a:pt x="889676" y="0"/>
                </a:lnTo>
                <a:lnTo>
                  <a:pt x="7416287" y="4493592"/>
                </a:lnTo>
                <a:lnTo>
                  <a:pt x="7029538" y="4844561"/>
                </a:lnTo>
                <a:lnTo>
                  <a:pt x="7018160" y="4832024"/>
                </a:lnTo>
                <a:lnTo>
                  <a:pt x="0" y="0"/>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4" name="Freeform: Shape 3">
            <a:extLst>
              <a:ext uri="{FF2B5EF4-FFF2-40B4-BE49-F238E27FC236}">
                <a16:creationId xmlns:a16="http://schemas.microsoft.com/office/drawing/2014/main" id="{8A853031-BBED-264A-2DEC-18F407A2A0F8}"/>
              </a:ext>
            </a:extLst>
          </p:cNvPr>
          <p:cNvSpPr/>
          <p:nvPr userDrawn="1"/>
        </p:nvSpPr>
        <p:spPr>
          <a:xfrm>
            <a:off x="3723670" y="2"/>
            <a:ext cx="6456737" cy="4218851"/>
          </a:xfrm>
          <a:custGeom>
            <a:avLst/>
            <a:gdLst>
              <a:gd name="connsiteX0" fmla="*/ 0 w 7416287"/>
              <a:gd name="connsiteY0" fmla="*/ 0 h 4844561"/>
              <a:gd name="connsiteX1" fmla="*/ 889676 w 7416287"/>
              <a:gd name="connsiteY1" fmla="*/ 0 h 4844561"/>
              <a:gd name="connsiteX2" fmla="*/ 7416287 w 7416287"/>
              <a:gd name="connsiteY2" fmla="*/ 4493592 h 4844561"/>
              <a:gd name="connsiteX3" fmla="*/ 7029538 w 7416287"/>
              <a:gd name="connsiteY3" fmla="*/ 4844561 h 4844561"/>
              <a:gd name="connsiteX4" fmla="*/ 7018160 w 7416287"/>
              <a:gd name="connsiteY4" fmla="*/ 4832024 h 4844561"/>
              <a:gd name="connsiteX5" fmla="*/ 0 w 7416287"/>
              <a:gd name="connsiteY5" fmla="*/ 0 h 484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16287" h="4844561">
                <a:moveTo>
                  <a:pt x="0" y="0"/>
                </a:moveTo>
                <a:lnTo>
                  <a:pt x="889676" y="0"/>
                </a:lnTo>
                <a:lnTo>
                  <a:pt x="7416287" y="4493592"/>
                </a:lnTo>
                <a:lnTo>
                  <a:pt x="7029538" y="4844561"/>
                </a:lnTo>
                <a:lnTo>
                  <a:pt x="7018160" y="4832024"/>
                </a:lnTo>
                <a:lnTo>
                  <a:pt x="0" y="0"/>
                </a:lnTo>
                <a:close/>
              </a:path>
            </a:pathLst>
          </a:cu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33" name="Text Placeholder 10">
            <a:extLst>
              <a:ext uri="{FF2B5EF4-FFF2-40B4-BE49-F238E27FC236}">
                <a16:creationId xmlns:a16="http://schemas.microsoft.com/office/drawing/2014/main" id="{3DDACF5E-DD76-A49F-2A0A-CF41C768CA11}"/>
              </a:ext>
            </a:extLst>
          </p:cNvPr>
          <p:cNvSpPr>
            <a:spLocks noGrp="1"/>
          </p:cNvSpPr>
          <p:nvPr>
            <p:ph type="body" sz="quarter" idx="11" hasCustomPrompt="1"/>
          </p:nvPr>
        </p:nvSpPr>
        <p:spPr>
          <a:xfrm>
            <a:off x="502038" y="535874"/>
            <a:ext cx="11184751" cy="536547"/>
          </a:xfrm>
          <a:prstGeom prst="rect">
            <a:avLst/>
          </a:prstGeom>
        </p:spPr>
        <p:txBody>
          <a:bodyPr/>
          <a:lstStyle>
            <a:lvl1pPr marL="0" indent="0" algn="l">
              <a:buFontTx/>
              <a:buNone/>
              <a:defRPr sz="3199" b="1" i="0" spc="0" baseline="0">
                <a:solidFill>
                  <a:schemeClr val="accent2"/>
                </a:solidFill>
                <a:effectLst/>
                <a:latin typeface="+mj-lt"/>
              </a:defRPr>
            </a:lvl1pPr>
          </a:lstStyle>
          <a:p>
            <a:pPr lvl="0"/>
            <a:r>
              <a:rPr lang="en-US" dirty="0"/>
              <a:t>Heading</a:t>
            </a:r>
          </a:p>
        </p:txBody>
      </p:sp>
      <p:sp>
        <p:nvSpPr>
          <p:cNvPr id="34" name="Rectangle: Rounded Corners 33">
            <a:extLst>
              <a:ext uri="{FF2B5EF4-FFF2-40B4-BE49-F238E27FC236}">
                <a16:creationId xmlns:a16="http://schemas.microsoft.com/office/drawing/2014/main" id="{8B790A0F-56BE-E64B-609A-BF9F7C9C600B}"/>
              </a:ext>
            </a:extLst>
          </p:cNvPr>
          <p:cNvSpPr/>
          <p:nvPr userDrawn="1"/>
        </p:nvSpPr>
        <p:spPr>
          <a:xfrm>
            <a:off x="613250" y="1161477"/>
            <a:ext cx="2011156" cy="6489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Rectangle 6">
            <a:extLst>
              <a:ext uri="{FF2B5EF4-FFF2-40B4-BE49-F238E27FC236}">
                <a16:creationId xmlns:a16="http://schemas.microsoft.com/office/drawing/2014/main" id="{37369119-5DDE-D714-6DFA-ECB49B7C3184}"/>
              </a:ext>
            </a:extLst>
          </p:cNvPr>
          <p:cNvSpPr/>
          <p:nvPr userDrawn="1"/>
        </p:nvSpPr>
        <p:spPr>
          <a:xfrm>
            <a:off x="11778254" y="6509395"/>
            <a:ext cx="303265" cy="277496"/>
          </a:xfrm>
          <a:prstGeom prst="rect">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AE8033AA-08D2-4C77-8EDA-8A70CC40457B}" type="slidenum">
              <a:rPr lang="en-US" sz="900" b="1" smtClean="0">
                <a:solidFill>
                  <a:schemeClr val="bg1"/>
                </a:solidFill>
                <a:latin typeface="+mn-lt"/>
              </a:rPr>
              <a:pPr/>
              <a:t>‹#›</a:t>
            </a:fld>
            <a:endParaRPr lang="en-US" sz="1799" dirty="0">
              <a:solidFill>
                <a:schemeClr val="bg1"/>
              </a:solidFill>
            </a:endParaRPr>
          </a:p>
        </p:txBody>
      </p:sp>
      <p:sp>
        <p:nvSpPr>
          <p:cNvPr id="9" name="Rectangle 8">
            <a:extLst>
              <a:ext uri="{FF2B5EF4-FFF2-40B4-BE49-F238E27FC236}">
                <a16:creationId xmlns:a16="http://schemas.microsoft.com/office/drawing/2014/main" id="{5981C1E4-5040-F740-844D-6A16FFE6F480}"/>
              </a:ext>
            </a:extLst>
          </p:cNvPr>
          <p:cNvSpPr/>
          <p:nvPr userDrawn="1"/>
        </p:nvSpPr>
        <p:spPr>
          <a:xfrm>
            <a:off x="-7682" y="6393489"/>
            <a:ext cx="768203" cy="130629"/>
          </a:xfrm>
          <a:prstGeom prst="rect">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bg1"/>
              </a:solidFill>
            </a:endParaRPr>
          </a:p>
        </p:txBody>
      </p:sp>
      <p:sp>
        <p:nvSpPr>
          <p:cNvPr id="5" name="TextBox 4">
            <a:extLst>
              <a:ext uri="{FF2B5EF4-FFF2-40B4-BE49-F238E27FC236}">
                <a16:creationId xmlns:a16="http://schemas.microsoft.com/office/drawing/2014/main" id="{F481D7EB-39EB-BC10-E2CD-B31E244EB027}"/>
              </a:ext>
            </a:extLst>
          </p:cNvPr>
          <p:cNvSpPr txBox="1"/>
          <p:nvPr userDrawn="1"/>
        </p:nvSpPr>
        <p:spPr>
          <a:xfrm>
            <a:off x="8237522" y="6540131"/>
            <a:ext cx="3625124" cy="369332"/>
          </a:xfrm>
          <a:prstGeom prst="rect">
            <a:avLst/>
          </a:prstGeom>
          <a:noFill/>
        </p:spPr>
        <p:txBody>
          <a:bodyPr wrap="square">
            <a:spAutoFit/>
          </a:bodyPr>
          <a:lstStyle/>
          <a:p>
            <a:pPr algn="r"/>
            <a:r>
              <a:rPr lang="en-US" sz="900" spc="200" baseline="0" dirty="0">
                <a:solidFill>
                  <a:schemeClr val="accent3"/>
                </a:solidFill>
              </a:rPr>
              <a:t>Copyright @2024 CNCData. All rights reserved.</a:t>
            </a:r>
          </a:p>
        </p:txBody>
      </p:sp>
      <p:pic>
        <p:nvPicPr>
          <p:cNvPr id="6" name="Picture 5" descr="A picture containing font, screenshot, graphics, logo&#10;&#10;Description automatically generated">
            <a:extLst>
              <a:ext uri="{FF2B5EF4-FFF2-40B4-BE49-F238E27FC236}">
                <a16:creationId xmlns:a16="http://schemas.microsoft.com/office/drawing/2014/main" id="{20489630-CCA3-6438-0DF3-F717564FB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748" y="6448031"/>
            <a:ext cx="1555735" cy="353668"/>
          </a:xfrm>
          <a:prstGeom prst="rect">
            <a:avLst/>
          </a:prstGeom>
        </p:spPr>
      </p:pic>
    </p:spTree>
    <p:extLst>
      <p:ext uri="{BB962C8B-B14F-4D97-AF65-F5344CB8AC3E}">
        <p14:creationId xmlns:p14="http://schemas.microsoft.com/office/powerpoint/2010/main" val="1079465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E49355-52DF-9163-74DE-C10E81103FB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1317" y="3436136"/>
            <a:ext cx="2792923" cy="634920"/>
          </a:xfrm>
          <a:prstGeom prst="rect">
            <a:avLst/>
          </a:prstGeom>
        </p:spPr>
      </p:pic>
      <p:sp>
        <p:nvSpPr>
          <p:cNvPr id="8" name="Rectangle 7">
            <a:extLst>
              <a:ext uri="{FF2B5EF4-FFF2-40B4-BE49-F238E27FC236}">
                <a16:creationId xmlns:a16="http://schemas.microsoft.com/office/drawing/2014/main" id="{347C7116-372A-748D-DF9D-3C0B82BC5808}"/>
              </a:ext>
            </a:extLst>
          </p:cNvPr>
          <p:cNvSpPr/>
          <p:nvPr userDrawn="1"/>
        </p:nvSpPr>
        <p:spPr>
          <a:xfrm>
            <a:off x="-1" y="6391622"/>
            <a:ext cx="12188826" cy="4663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TextBox 8">
            <a:extLst>
              <a:ext uri="{FF2B5EF4-FFF2-40B4-BE49-F238E27FC236}">
                <a16:creationId xmlns:a16="http://schemas.microsoft.com/office/drawing/2014/main" id="{388566DD-C83A-68F7-1501-380C9BA480D7}"/>
              </a:ext>
            </a:extLst>
          </p:cNvPr>
          <p:cNvSpPr txBox="1"/>
          <p:nvPr userDrawn="1"/>
        </p:nvSpPr>
        <p:spPr>
          <a:xfrm>
            <a:off x="3047205" y="6509395"/>
            <a:ext cx="6094413" cy="230832"/>
          </a:xfrm>
          <a:prstGeom prst="rect">
            <a:avLst/>
          </a:prstGeom>
          <a:noFill/>
        </p:spPr>
        <p:txBody>
          <a:bodyPr wrap="square">
            <a:spAutoFit/>
          </a:bodyPr>
          <a:lstStyle/>
          <a:p>
            <a:pPr algn="ctr"/>
            <a:r>
              <a:rPr lang="en-US" sz="900" spc="200" baseline="0" dirty="0">
                <a:solidFill>
                  <a:schemeClr val="accent3"/>
                </a:solidFill>
              </a:rPr>
              <a:t>Copyright @2024 CNCData. All rights reserved.</a:t>
            </a:r>
          </a:p>
        </p:txBody>
      </p:sp>
      <p:sp>
        <p:nvSpPr>
          <p:cNvPr id="7" name="Text Placeholder 7">
            <a:extLst>
              <a:ext uri="{FF2B5EF4-FFF2-40B4-BE49-F238E27FC236}">
                <a16:creationId xmlns:a16="http://schemas.microsoft.com/office/drawing/2014/main" id="{5FEAE843-7189-8675-FAEF-0F4CE2202D07}"/>
              </a:ext>
            </a:extLst>
          </p:cNvPr>
          <p:cNvSpPr>
            <a:spLocks noGrp="1"/>
          </p:cNvSpPr>
          <p:nvPr>
            <p:ph type="body" sz="quarter" idx="15"/>
          </p:nvPr>
        </p:nvSpPr>
        <p:spPr>
          <a:xfrm>
            <a:off x="1297171" y="4388429"/>
            <a:ext cx="4196578" cy="256316"/>
          </a:xfrm>
          <a:prstGeom prst="rect">
            <a:avLst/>
          </a:prstGeom>
        </p:spPr>
        <p:txBody>
          <a:bodyPr/>
          <a:lstStyle>
            <a:lvl1pPr marL="0" indent="0" algn="l">
              <a:buFontTx/>
              <a:buNone/>
              <a:defRPr sz="1400" b="0">
                <a:solidFill>
                  <a:schemeClr val="bg1"/>
                </a:solidFill>
                <a:effectLst/>
                <a:latin typeface="+mj-lt"/>
              </a:defRPr>
            </a:lvl1pPr>
          </a:lstStyle>
          <a:p>
            <a:pPr lvl="0"/>
            <a:endParaRPr lang="en-US"/>
          </a:p>
        </p:txBody>
      </p:sp>
      <p:sp>
        <p:nvSpPr>
          <p:cNvPr id="10" name="Text Placeholder 7">
            <a:extLst>
              <a:ext uri="{FF2B5EF4-FFF2-40B4-BE49-F238E27FC236}">
                <a16:creationId xmlns:a16="http://schemas.microsoft.com/office/drawing/2014/main" id="{C3D77FDE-1F74-D661-F871-6BC6814ABF62}"/>
              </a:ext>
            </a:extLst>
          </p:cNvPr>
          <p:cNvSpPr>
            <a:spLocks noGrp="1"/>
          </p:cNvSpPr>
          <p:nvPr>
            <p:ph type="body" sz="quarter" idx="16"/>
          </p:nvPr>
        </p:nvSpPr>
        <p:spPr>
          <a:xfrm>
            <a:off x="1297171" y="4737839"/>
            <a:ext cx="4196578" cy="256316"/>
          </a:xfrm>
          <a:prstGeom prst="rect">
            <a:avLst/>
          </a:prstGeom>
        </p:spPr>
        <p:txBody>
          <a:bodyPr/>
          <a:lstStyle>
            <a:lvl1pPr marL="0" indent="0" algn="l">
              <a:buFontTx/>
              <a:buNone/>
              <a:defRPr sz="1400" b="0">
                <a:solidFill>
                  <a:schemeClr val="bg1"/>
                </a:solidFill>
                <a:effectLst/>
                <a:latin typeface="+mj-lt"/>
              </a:defRPr>
            </a:lvl1pPr>
          </a:lstStyle>
          <a:p>
            <a:pPr lvl="0"/>
            <a:endParaRPr lang="en-US"/>
          </a:p>
        </p:txBody>
      </p:sp>
      <p:sp>
        <p:nvSpPr>
          <p:cNvPr id="12" name="Text Placeholder 7">
            <a:extLst>
              <a:ext uri="{FF2B5EF4-FFF2-40B4-BE49-F238E27FC236}">
                <a16:creationId xmlns:a16="http://schemas.microsoft.com/office/drawing/2014/main" id="{13681D87-B546-DB67-2D32-46341944E865}"/>
              </a:ext>
            </a:extLst>
          </p:cNvPr>
          <p:cNvSpPr>
            <a:spLocks noGrp="1"/>
          </p:cNvSpPr>
          <p:nvPr>
            <p:ph type="body" sz="quarter" idx="20"/>
          </p:nvPr>
        </p:nvSpPr>
        <p:spPr>
          <a:xfrm>
            <a:off x="1297171" y="5087249"/>
            <a:ext cx="4196578" cy="256316"/>
          </a:xfrm>
          <a:prstGeom prst="rect">
            <a:avLst/>
          </a:prstGeom>
        </p:spPr>
        <p:txBody>
          <a:bodyPr/>
          <a:lstStyle>
            <a:lvl1pPr marL="0" indent="0" algn="l">
              <a:buFontTx/>
              <a:buNone/>
              <a:defRPr sz="1400" b="0">
                <a:solidFill>
                  <a:schemeClr val="bg1"/>
                </a:solidFill>
                <a:effectLst/>
                <a:latin typeface="+mj-lt"/>
              </a:defRPr>
            </a:lvl1pPr>
          </a:lstStyle>
          <a:p>
            <a:pPr lvl="0"/>
            <a:endParaRPr lang="en-US" dirty="0"/>
          </a:p>
        </p:txBody>
      </p:sp>
      <p:pic>
        <p:nvPicPr>
          <p:cNvPr id="13" name="Picture 12">
            <a:extLst>
              <a:ext uri="{FF2B5EF4-FFF2-40B4-BE49-F238E27FC236}">
                <a16:creationId xmlns:a16="http://schemas.microsoft.com/office/drawing/2014/main" id="{CD13AF15-77D6-B56A-E51A-C7C0194A61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93746" y="4402883"/>
            <a:ext cx="228984" cy="228570"/>
          </a:xfrm>
          <a:prstGeom prst="rect">
            <a:avLst/>
          </a:prstGeom>
        </p:spPr>
      </p:pic>
      <p:pic>
        <p:nvPicPr>
          <p:cNvPr id="15" name="Picture 14">
            <a:extLst>
              <a:ext uri="{FF2B5EF4-FFF2-40B4-BE49-F238E27FC236}">
                <a16:creationId xmlns:a16="http://schemas.microsoft.com/office/drawing/2014/main" id="{92067B3C-E815-07A9-7535-7417EA35311B}"/>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993529" y="5095885"/>
            <a:ext cx="228510" cy="228570"/>
          </a:xfrm>
          <a:prstGeom prst="rect">
            <a:avLst/>
          </a:prstGeom>
        </p:spPr>
      </p:pic>
      <p:pic>
        <p:nvPicPr>
          <p:cNvPr id="20" name="Picture 19" descr="A white headphones with a question mark&#10;&#10;Description automatically generated with medium confidence">
            <a:extLst>
              <a:ext uri="{FF2B5EF4-FFF2-40B4-BE49-F238E27FC236}">
                <a16:creationId xmlns:a16="http://schemas.microsoft.com/office/drawing/2014/main" id="{37CAF48B-4E46-47E0-ABDB-5389FC0A3FF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55653" y="1388377"/>
            <a:ext cx="6184444" cy="4377420"/>
          </a:xfrm>
          <a:prstGeom prst="rect">
            <a:avLst/>
          </a:prstGeom>
        </p:spPr>
      </p:pic>
      <p:sp>
        <p:nvSpPr>
          <p:cNvPr id="2" name="Text Placeholder 10">
            <a:extLst>
              <a:ext uri="{FF2B5EF4-FFF2-40B4-BE49-F238E27FC236}">
                <a16:creationId xmlns:a16="http://schemas.microsoft.com/office/drawing/2014/main" id="{EBB5BBFC-FB82-CA4E-92EC-7F9D731C8D39}"/>
              </a:ext>
            </a:extLst>
          </p:cNvPr>
          <p:cNvSpPr>
            <a:spLocks noGrp="1"/>
          </p:cNvSpPr>
          <p:nvPr>
            <p:ph type="body" sz="quarter" idx="22" hasCustomPrompt="1"/>
          </p:nvPr>
        </p:nvSpPr>
        <p:spPr>
          <a:xfrm>
            <a:off x="924101" y="928473"/>
            <a:ext cx="4613779" cy="485876"/>
          </a:xfrm>
          <a:prstGeom prst="rect">
            <a:avLst/>
          </a:prstGeom>
        </p:spPr>
        <p:txBody>
          <a:bodyPr/>
          <a:lstStyle>
            <a:lvl1pPr marL="0" indent="0" algn="l">
              <a:buFontTx/>
              <a:buNone/>
              <a:defRPr sz="3199" b="1" i="0" spc="0" baseline="0">
                <a:solidFill>
                  <a:schemeClr val="bg1"/>
                </a:solidFill>
                <a:effectLst/>
                <a:latin typeface="+mj-lt"/>
              </a:defRPr>
            </a:lvl1pPr>
          </a:lstStyle>
          <a:p>
            <a:pPr lvl="0"/>
            <a:r>
              <a:rPr lang="en-US" dirty="0"/>
              <a:t>Heading</a:t>
            </a:r>
          </a:p>
        </p:txBody>
      </p:sp>
      <p:sp>
        <p:nvSpPr>
          <p:cNvPr id="3" name="Rectangle: Rounded Corners 2">
            <a:extLst>
              <a:ext uri="{FF2B5EF4-FFF2-40B4-BE49-F238E27FC236}">
                <a16:creationId xmlns:a16="http://schemas.microsoft.com/office/drawing/2014/main" id="{DB85E1CB-61E0-547D-F577-C4003FD2FBCD}"/>
              </a:ext>
            </a:extLst>
          </p:cNvPr>
          <p:cNvSpPr/>
          <p:nvPr userDrawn="1"/>
        </p:nvSpPr>
        <p:spPr>
          <a:xfrm>
            <a:off x="1036049" y="1580264"/>
            <a:ext cx="2011156" cy="6489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Text Placeholder 7">
            <a:extLst>
              <a:ext uri="{FF2B5EF4-FFF2-40B4-BE49-F238E27FC236}">
                <a16:creationId xmlns:a16="http://schemas.microsoft.com/office/drawing/2014/main" id="{BCC979E0-1FE8-5D7D-BF9B-8F5C4755C615}"/>
              </a:ext>
            </a:extLst>
          </p:cNvPr>
          <p:cNvSpPr>
            <a:spLocks noGrp="1"/>
          </p:cNvSpPr>
          <p:nvPr>
            <p:ph type="body" sz="quarter" idx="23"/>
          </p:nvPr>
        </p:nvSpPr>
        <p:spPr>
          <a:xfrm>
            <a:off x="1298224" y="5428830"/>
            <a:ext cx="4196578" cy="256316"/>
          </a:xfrm>
          <a:prstGeom prst="rect">
            <a:avLst/>
          </a:prstGeom>
        </p:spPr>
        <p:txBody>
          <a:bodyPr/>
          <a:lstStyle>
            <a:lvl1pPr marL="0" indent="0" algn="l">
              <a:buFontTx/>
              <a:buNone/>
              <a:defRPr sz="1400" b="0">
                <a:solidFill>
                  <a:schemeClr val="bg1"/>
                </a:solidFill>
                <a:effectLst/>
                <a:latin typeface="+mj-lt"/>
              </a:defRPr>
            </a:lvl1pPr>
          </a:lstStyle>
          <a:p>
            <a:pPr lvl="0"/>
            <a:endParaRPr lang="en-US" dirty="0"/>
          </a:p>
        </p:txBody>
      </p:sp>
      <p:pic>
        <p:nvPicPr>
          <p:cNvPr id="11" name="Graphic 10" descr="Marker with solid fill">
            <a:extLst>
              <a:ext uri="{FF2B5EF4-FFF2-40B4-BE49-F238E27FC236}">
                <a16:creationId xmlns:a16="http://schemas.microsoft.com/office/drawing/2014/main" id="{090A4A16-4034-8AC7-AC2D-844A2845DACB}"/>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955846" y="5395171"/>
            <a:ext cx="303405" cy="303484"/>
          </a:xfrm>
          <a:prstGeom prst="rect">
            <a:avLst/>
          </a:prstGeom>
        </p:spPr>
      </p:pic>
      <p:pic>
        <p:nvPicPr>
          <p:cNvPr id="18" name="Graphic 17" descr="Envelope with solid fill">
            <a:extLst>
              <a:ext uri="{FF2B5EF4-FFF2-40B4-BE49-F238E27FC236}">
                <a16:creationId xmlns:a16="http://schemas.microsoft.com/office/drawing/2014/main" id="{E832AC19-1977-7BA7-2799-20A3FA903ACF}"/>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92913" y="4750857"/>
            <a:ext cx="251934" cy="252000"/>
          </a:xfrm>
          <a:prstGeom prst="rect">
            <a:avLst/>
          </a:prstGeom>
        </p:spPr>
      </p:pic>
    </p:spTree>
    <p:extLst>
      <p:ext uri="{BB962C8B-B14F-4D97-AF65-F5344CB8AC3E}">
        <p14:creationId xmlns:p14="http://schemas.microsoft.com/office/powerpoint/2010/main" val="1142355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116F52D2-52FF-15E4-BC68-04D23BA53DA5}"/>
              </a:ext>
            </a:extLst>
          </p:cNvPr>
          <p:cNvSpPr>
            <a:spLocks noGrp="1"/>
          </p:cNvSpPr>
          <p:nvPr>
            <p:ph type="body" sz="quarter" idx="11" hasCustomPrompt="1"/>
          </p:nvPr>
        </p:nvSpPr>
        <p:spPr>
          <a:xfrm>
            <a:off x="502038" y="535874"/>
            <a:ext cx="11184749" cy="536547"/>
          </a:xfrm>
          <a:prstGeom prst="rect">
            <a:avLst/>
          </a:prstGeom>
        </p:spPr>
        <p:txBody>
          <a:bodyPr/>
          <a:lstStyle>
            <a:lvl1pPr marL="0" indent="0" algn="l">
              <a:buFontTx/>
              <a:buNone/>
              <a:defRPr sz="3199" b="1" i="0" spc="0" baseline="0">
                <a:solidFill>
                  <a:schemeClr val="accent2"/>
                </a:solidFill>
                <a:effectLst/>
                <a:latin typeface="+mj-lt"/>
              </a:defRPr>
            </a:lvl1pPr>
          </a:lstStyle>
          <a:p>
            <a:pPr lvl="0"/>
            <a:r>
              <a:rPr lang="en-US" dirty="0"/>
              <a:t>Heading</a:t>
            </a:r>
          </a:p>
        </p:txBody>
      </p:sp>
      <p:sp>
        <p:nvSpPr>
          <p:cNvPr id="8" name="Rectangle: Rounded Corners 7">
            <a:extLst>
              <a:ext uri="{FF2B5EF4-FFF2-40B4-BE49-F238E27FC236}">
                <a16:creationId xmlns:a16="http://schemas.microsoft.com/office/drawing/2014/main" id="{D5A638BF-6392-EE59-24FD-3CE49E2378A6}"/>
              </a:ext>
            </a:extLst>
          </p:cNvPr>
          <p:cNvSpPr/>
          <p:nvPr userDrawn="1"/>
        </p:nvSpPr>
        <p:spPr>
          <a:xfrm>
            <a:off x="613250" y="1161477"/>
            <a:ext cx="2011156" cy="6489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1" name="Text Placeholder 10">
            <a:extLst>
              <a:ext uri="{FF2B5EF4-FFF2-40B4-BE49-F238E27FC236}">
                <a16:creationId xmlns:a16="http://schemas.microsoft.com/office/drawing/2014/main" id="{EE5DA557-83EF-D95C-CE7D-088B7CB599BA}"/>
              </a:ext>
            </a:extLst>
          </p:cNvPr>
          <p:cNvSpPr>
            <a:spLocks noGrp="1"/>
          </p:cNvSpPr>
          <p:nvPr>
            <p:ph type="body" sz="quarter" idx="40"/>
          </p:nvPr>
        </p:nvSpPr>
        <p:spPr>
          <a:xfrm>
            <a:off x="502038" y="1315430"/>
            <a:ext cx="11184749" cy="295785"/>
          </a:xfrm>
          <a:prstGeom prst="rect">
            <a:avLst/>
          </a:prstGeom>
        </p:spPr>
        <p:txBody>
          <a:bodyPr/>
          <a:lstStyle>
            <a:lvl1pPr marL="0" indent="0" algn="l">
              <a:buFontTx/>
              <a:buNone/>
              <a:defRPr sz="1400" b="0" i="0" spc="0" baseline="0">
                <a:solidFill>
                  <a:schemeClr val="accent3"/>
                </a:solidFill>
                <a:effectLst/>
                <a:latin typeface="+mn-lt"/>
              </a:defRPr>
            </a:lvl1pPr>
          </a:lstStyle>
          <a:p>
            <a:pPr lvl="0"/>
            <a:endParaRPr lang="en-US" dirty="0"/>
          </a:p>
        </p:txBody>
      </p:sp>
      <p:sp>
        <p:nvSpPr>
          <p:cNvPr id="2" name="Text Placeholder 10">
            <a:extLst>
              <a:ext uri="{FF2B5EF4-FFF2-40B4-BE49-F238E27FC236}">
                <a16:creationId xmlns:a16="http://schemas.microsoft.com/office/drawing/2014/main" id="{442DE1D7-0632-F13A-3DD2-4684D79F5FA6}"/>
              </a:ext>
            </a:extLst>
          </p:cNvPr>
          <p:cNvSpPr>
            <a:spLocks noGrp="1"/>
          </p:cNvSpPr>
          <p:nvPr>
            <p:ph type="body" sz="quarter" idx="41" hasCustomPrompt="1"/>
          </p:nvPr>
        </p:nvSpPr>
        <p:spPr>
          <a:xfrm>
            <a:off x="502039" y="1990602"/>
            <a:ext cx="5278420" cy="295786"/>
          </a:xfrm>
          <a:prstGeom prst="rect">
            <a:avLst/>
          </a:prstGeom>
        </p:spPr>
        <p:txBody>
          <a:bodyPr/>
          <a:lstStyle>
            <a:lvl1pPr marL="0" indent="0" algn="l">
              <a:buFontTx/>
              <a:buNone/>
              <a:defRPr sz="1600" b="1" i="0" spc="0" baseline="0">
                <a:solidFill>
                  <a:schemeClr val="accent1"/>
                </a:solidFill>
                <a:effectLst/>
                <a:latin typeface="+mj-lt"/>
              </a:defRPr>
            </a:lvl1pPr>
          </a:lstStyle>
          <a:p>
            <a:pPr lvl="0"/>
            <a:r>
              <a:rPr lang="en-US" dirty="0"/>
              <a:t>Heading</a:t>
            </a:r>
          </a:p>
        </p:txBody>
      </p:sp>
      <p:sp>
        <p:nvSpPr>
          <p:cNvPr id="3" name="Text Placeholder 10">
            <a:extLst>
              <a:ext uri="{FF2B5EF4-FFF2-40B4-BE49-F238E27FC236}">
                <a16:creationId xmlns:a16="http://schemas.microsoft.com/office/drawing/2014/main" id="{6D808223-1047-615A-9FCE-AD994E601F3F}"/>
              </a:ext>
            </a:extLst>
          </p:cNvPr>
          <p:cNvSpPr>
            <a:spLocks noGrp="1"/>
          </p:cNvSpPr>
          <p:nvPr>
            <p:ph type="body" sz="quarter" idx="42"/>
          </p:nvPr>
        </p:nvSpPr>
        <p:spPr>
          <a:xfrm>
            <a:off x="502039" y="2341752"/>
            <a:ext cx="5278420" cy="613885"/>
          </a:xfrm>
          <a:prstGeom prst="rect">
            <a:avLst/>
          </a:prstGeom>
        </p:spPr>
        <p:txBody>
          <a:bodyPr/>
          <a:lstStyle>
            <a:lvl1pPr marL="285664" indent="-285664" algn="l">
              <a:spcBef>
                <a:spcPts val="500"/>
              </a:spcBef>
              <a:buFont typeface="Wingdings" panose="05000000000000000000" pitchFamily="2" charset="2"/>
              <a:buChar char="§"/>
              <a:defRPr sz="1200" b="0" i="0" spc="0" baseline="0">
                <a:solidFill>
                  <a:schemeClr val="accent3"/>
                </a:solidFill>
                <a:effectLst/>
                <a:latin typeface="+mn-lt"/>
              </a:defRPr>
            </a:lvl1pPr>
          </a:lstStyle>
          <a:p>
            <a:pPr lvl="0"/>
            <a:endParaRPr lang="en-US" dirty="0"/>
          </a:p>
        </p:txBody>
      </p:sp>
      <p:sp>
        <p:nvSpPr>
          <p:cNvPr id="4" name="Text Placeholder 10">
            <a:extLst>
              <a:ext uri="{FF2B5EF4-FFF2-40B4-BE49-F238E27FC236}">
                <a16:creationId xmlns:a16="http://schemas.microsoft.com/office/drawing/2014/main" id="{9CC3ACCD-D861-B361-86B2-90B9449C0AF5}"/>
              </a:ext>
            </a:extLst>
          </p:cNvPr>
          <p:cNvSpPr>
            <a:spLocks noGrp="1"/>
          </p:cNvSpPr>
          <p:nvPr>
            <p:ph type="body" sz="quarter" idx="43" hasCustomPrompt="1"/>
          </p:nvPr>
        </p:nvSpPr>
        <p:spPr>
          <a:xfrm>
            <a:off x="502039" y="3232948"/>
            <a:ext cx="5278420" cy="295786"/>
          </a:xfrm>
          <a:prstGeom prst="rect">
            <a:avLst/>
          </a:prstGeom>
        </p:spPr>
        <p:txBody>
          <a:bodyPr/>
          <a:lstStyle>
            <a:lvl1pPr marL="0" indent="0" algn="l">
              <a:buFontTx/>
              <a:buNone/>
              <a:defRPr sz="1600" b="1" i="0" spc="0" baseline="0">
                <a:solidFill>
                  <a:schemeClr val="accent1"/>
                </a:solidFill>
                <a:effectLst/>
                <a:latin typeface="+mj-lt"/>
              </a:defRPr>
            </a:lvl1pPr>
          </a:lstStyle>
          <a:p>
            <a:pPr lvl="0"/>
            <a:r>
              <a:rPr lang="en-US" dirty="0"/>
              <a:t>Heading</a:t>
            </a:r>
          </a:p>
        </p:txBody>
      </p:sp>
      <p:sp>
        <p:nvSpPr>
          <p:cNvPr id="5" name="Text Placeholder 10">
            <a:extLst>
              <a:ext uri="{FF2B5EF4-FFF2-40B4-BE49-F238E27FC236}">
                <a16:creationId xmlns:a16="http://schemas.microsoft.com/office/drawing/2014/main" id="{50BD37A6-CA5B-6B84-A440-AE1491C2E877}"/>
              </a:ext>
            </a:extLst>
          </p:cNvPr>
          <p:cNvSpPr>
            <a:spLocks noGrp="1"/>
          </p:cNvSpPr>
          <p:nvPr>
            <p:ph type="body" sz="quarter" idx="44"/>
          </p:nvPr>
        </p:nvSpPr>
        <p:spPr>
          <a:xfrm>
            <a:off x="502039" y="3584098"/>
            <a:ext cx="5278420" cy="489139"/>
          </a:xfrm>
          <a:prstGeom prst="rect">
            <a:avLst/>
          </a:prstGeom>
        </p:spPr>
        <p:txBody>
          <a:bodyPr/>
          <a:lstStyle>
            <a:lvl1pPr marL="285664" indent="-285664" algn="l">
              <a:spcBef>
                <a:spcPts val="500"/>
              </a:spcBef>
              <a:buFont typeface="Wingdings" panose="05000000000000000000" pitchFamily="2" charset="2"/>
              <a:buChar char="§"/>
              <a:defRPr sz="1200" b="0" i="0" spc="0" baseline="0">
                <a:solidFill>
                  <a:schemeClr val="accent3"/>
                </a:solidFill>
                <a:effectLst/>
                <a:latin typeface="+mn-lt"/>
              </a:defRPr>
            </a:lvl1pPr>
          </a:lstStyle>
          <a:p>
            <a:pPr lvl="0"/>
            <a:endParaRPr lang="en-US" dirty="0"/>
          </a:p>
        </p:txBody>
      </p:sp>
      <p:sp>
        <p:nvSpPr>
          <p:cNvPr id="6" name="Text Placeholder 10">
            <a:extLst>
              <a:ext uri="{FF2B5EF4-FFF2-40B4-BE49-F238E27FC236}">
                <a16:creationId xmlns:a16="http://schemas.microsoft.com/office/drawing/2014/main" id="{234DF2D9-135E-0CAE-DAAC-552458843AE7}"/>
              </a:ext>
            </a:extLst>
          </p:cNvPr>
          <p:cNvSpPr>
            <a:spLocks noGrp="1"/>
          </p:cNvSpPr>
          <p:nvPr>
            <p:ph type="body" sz="quarter" idx="45" hasCustomPrompt="1"/>
          </p:nvPr>
        </p:nvSpPr>
        <p:spPr>
          <a:xfrm>
            <a:off x="502039" y="4345874"/>
            <a:ext cx="5278420" cy="295786"/>
          </a:xfrm>
          <a:prstGeom prst="rect">
            <a:avLst/>
          </a:prstGeom>
        </p:spPr>
        <p:txBody>
          <a:bodyPr/>
          <a:lstStyle>
            <a:lvl1pPr marL="0" indent="0" algn="l">
              <a:buFontTx/>
              <a:buNone/>
              <a:defRPr sz="1600" b="1" i="0" spc="0" baseline="0">
                <a:solidFill>
                  <a:schemeClr val="accent1"/>
                </a:solidFill>
                <a:effectLst/>
                <a:latin typeface="+mj-lt"/>
              </a:defRPr>
            </a:lvl1pPr>
          </a:lstStyle>
          <a:p>
            <a:pPr lvl="0"/>
            <a:r>
              <a:rPr lang="en-US" dirty="0"/>
              <a:t>Heading</a:t>
            </a:r>
          </a:p>
        </p:txBody>
      </p:sp>
      <p:sp>
        <p:nvSpPr>
          <p:cNvPr id="9" name="Text Placeholder 10">
            <a:extLst>
              <a:ext uri="{FF2B5EF4-FFF2-40B4-BE49-F238E27FC236}">
                <a16:creationId xmlns:a16="http://schemas.microsoft.com/office/drawing/2014/main" id="{D39EC42F-3041-974B-F3B5-B8BF00E5DB0F}"/>
              </a:ext>
            </a:extLst>
          </p:cNvPr>
          <p:cNvSpPr>
            <a:spLocks noGrp="1"/>
          </p:cNvSpPr>
          <p:nvPr>
            <p:ph type="body" sz="quarter" idx="46"/>
          </p:nvPr>
        </p:nvSpPr>
        <p:spPr>
          <a:xfrm>
            <a:off x="502039" y="4697023"/>
            <a:ext cx="5278420" cy="720104"/>
          </a:xfrm>
          <a:prstGeom prst="rect">
            <a:avLst/>
          </a:prstGeom>
        </p:spPr>
        <p:txBody>
          <a:bodyPr/>
          <a:lstStyle>
            <a:lvl1pPr marL="285664" indent="-285664" algn="l">
              <a:spcBef>
                <a:spcPts val="500"/>
              </a:spcBef>
              <a:buFont typeface="Wingdings" panose="05000000000000000000" pitchFamily="2" charset="2"/>
              <a:buChar char="§"/>
              <a:defRPr sz="1200" b="0" i="0" spc="0" baseline="0">
                <a:solidFill>
                  <a:schemeClr val="accent3"/>
                </a:solidFill>
                <a:effectLst/>
                <a:latin typeface="+mn-lt"/>
              </a:defRPr>
            </a:lvl1pPr>
          </a:lstStyle>
          <a:p>
            <a:pPr lvl="0"/>
            <a:endParaRPr lang="en-US" dirty="0"/>
          </a:p>
        </p:txBody>
      </p:sp>
      <p:sp>
        <p:nvSpPr>
          <p:cNvPr id="10" name="Text Placeholder 10">
            <a:extLst>
              <a:ext uri="{FF2B5EF4-FFF2-40B4-BE49-F238E27FC236}">
                <a16:creationId xmlns:a16="http://schemas.microsoft.com/office/drawing/2014/main" id="{EBD1F196-F3E4-18A1-F9F6-B61A0C4E4C71}"/>
              </a:ext>
            </a:extLst>
          </p:cNvPr>
          <p:cNvSpPr>
            <a:spLocks noGrp="1"/>
          </p:cNvSpPr>
          <p:nvPr>
            <p:ph type="body" sz="quarter" idx="47" hasCustomPrompt="1"/>
          </p:nvPr>
        </p:nvSpPr>
        <p:spPr>
          <a:xfrm>
            <a:off x="6408367" y="1990602"/>
            <a:ext cx="5278420" cy="295786"/>
          </a:xfrm>
          <a:prstGeom prst="rect">
            <a:avLst/>
          </a:prstGeom>
        </p:spPr>
        <p:txBody>
          <a:bodyPr/>
          <a:lstStyle>
            <a:lvl1pPr marL="0" indent="0" algn="l">
              <a:buFontTx/>
              <a:buNone/>
              <a:defRPr sz="1600" b="1" i="0" spc="0" baseline="0">
                <a:solidFill>
                  <a:schemeClr val="accent1"/>
                </a:solidFill>
                <a:effectLst/>
                <a:latin typeface="+mj-lt"/>
              </a:defRPr>
            </a:lvl1pPr>
          </a:lstStyle>
          <a:p>
            <a:pPr lvl="0"/>
            <a:r>
              <a:rPr lang="en-US" dirty="0"/>
              <a:t>Heading</a:t>
            </a:r>
          </a:p>
        </p:txBody>
      </p:sp>
      <p:sp>
        <p:nvSpPr>
          <p:cNvPr id="11" name="Text Placeholder 10">
            <a:extLst>
              <a:ext uri="{FF2B5EF4-FFF2-40B4-BE49-F238E27FC236}">
                <a16:creationId xmlns:a16="http://schemas.microsoft.com/office/drawing/2014/main" id="{B2614123-E807-1B5B-2DEE-8FC982E05377}"/>
              </a:ext>
            </a:extLst>
          </p:cNvPr>
          <p:cNvSpPr>
            <a:spLocks noGrp="1"/>
          </p:cNvSpPr>
          <p:nvPr>
            <p:ph type="body" sz="quarter" idx="48"/>
          </p:nvPr>
        </p:nvSpPr>
        <p:spPr>
          <a:xfrm>
            <a:off x="6408367" y="2341752"/>
            <a:ext cx="5278420" cy="891197"/>
          </a:xfrm>
          <a:prstGeom prst="rect">
            <a:avLst/>
          </a:prstGeom>
        </p:spPr>
        <p:txBody>
          <a:bodyPr/>
          <a:lstStyle>
            <a:lvl1pPr marL="285664" indent="-285664" algn="l">
              <a:spcBef>
                <a:spcPts val="500"/>
              </a:spcBef>
              <a:buFont typeface="Wingdings" panose="05000000000000000000" pitchFamily="2" charset="2"/>
              <a:buChar char="§"/>
              <a:defRPr sz="1200" b="0" i="0" spc="0" baseline="0">
                <a:solidFill>
                  <a:schemeClr val="accent3"/>
                </a:solidFill>
                <a:effectLst/>
                <a:latin typeface="+mn-lt"/>
              </a:defRPr>
            </a:lvl1pPr>
          </a:lstStyle>
          <a:p>
            <a:pPr lvl="0"/>
            <a:endParaRPr lang="en-US" dirty="0"/>
          </a:p>
        </p:txBody>
      </p:sp>
      <p:sp>
        <p:nvSpPr>
          <p:cNvPr id="12" name="Text Placeholder 10">
            <a:extLst>
              <a:ext uri="{FF2B5EF4-FFF2-40B4-BE49-F238E27FC236}">
                <a16:creationId xmlns:a16="http://schemas.microsoft.com/office/drawing/2014/main" id="{A6457855-8D03-4C4F-8923-4DB358247220}"/>
              </a:ext>
            </a:extLst>
          </p:cNvPr>
          <p:cNvSpPr>
            <a:spLocks noGrp="1"/>
          </p:cNvSpPr>
          <p:nvPr>
            <p:ph type="body" sz="quarter" idx="49" hasCustomPrompt="1"/>
          </p:nvPr>
        </p:nvSpPr>
        <p:spPr>
          <a:xfrm>
            <a:off x="6408367" y="3496406"/>
            <a:ext cx="5278420" cy="295786"/>
          </a:xfrm>
          <a:prstGeom prst="rect">
            <a:avLst/>
          </a:prstGeom>
        </p:spPr>
        <p:txBody>
          <a:bodyPr/>
          <a:lstStyle>
            <a:lvl1pPr marL="0" indent="0" algn="l">
              <a:buFontTx/>
              <a:buNone/>
              <a:defRPr sz="1600" b="1" i="0" spc="0" baseline="0">
                <a:solidFill>
                  <a:schemeClr val="accent1"/>
                </a:solidFill>
                <a:effectLst/>
                <a:latin typeface="+mj-lt"/>
              </a:defRPr>
            </a:lvl1pPr>
          </a:lstStyle>
          <a:p>
            <a:pPr lvl="0"/>
            <a:r>
              <a:rPr lang="en-US" dirty="0"/>
              <a:t>Heading</a:t>
            </a:r>
          </a:p>
        </p:txBody>
      </p:sp>
      <p:sp>
        <p:nvSpPr>
          <p:cNvPr id="14" name="Text Placeholder 10">
            <a:extLst>
              <a:ext uri="{FF2B5EF4-FFF2-40B4-BE49-F238E27FC236}">
                <a16:creationId xmlns:a16="http://schemas.microsoft.com/office/drawing/2014/main" id="{E55E014E-DCAD-0149-A74D-9D68EA62B803}"/>
              </a:ext>
            </a:extLst>
          </p:cNvPr>
          <p:cNvSpPr>
            <a:spLocks noGrp="1"/>
          </p:cNvSpPr>
          <p:nvPr>
            <p:ph type="body" sz="quarter" idx="50"/>
          </p:nvPr>
        </p:nvSpPr>
        <p:spPr>
          <a:xfrm>
            <a:off x="6408367" y="3847556"/>
            <a:ext cx="5278420" cy="1389462"/>
          </a:xfrm>
          <a:prstGeom prst="rect">
            <a:avLst/>
          </a:prstGeom>
        </p:spPr>
        <p:txBody>
          <a:bodyPr/>
          <a:lstStyle>
            <a:lvl1pPr marL="285664" indent="-285664" algn="l">
              <a:spcBef>
                <a:spcPts val="500"/>
              </a:spcBef>
              <a:buFont typeface="Wingdings" panose="05000000000000000000" pitchFamily="2" charset="2"/>
              <a:buChar char="§"/>
              <a:defRPr sz="1200" b="0" i="0" spc="0" baseline="0">
                <a:solidFill>
                  <a:schemeClr val="accent3"/>
                </a:solidFill>
                <a:effectLst/>
                <a:latin typeface="+mn-lt"/>
              </a:defRPr>
            </a:lvl1pPr>
          </a:lstStyle>
          <a:p>
            <a:pPr lvl="0"/>
            <a:endParaRPr lang="en-US" dirty="0"/>
          </a:p>
        </p:txBody>
      </p:sp>
      <p:cxnSp>
        <p:nvCxnSpPr>
          <p:cNvPr id="18" name="Straight Connector 17">
            <a:extLst>
              <a:ext uri="{FF2B5EF4-FFF2-40B4-BE49-F238E27FC236}">
                <a16:creationId xmlns:a16="http://schemas.microsoft.com/office/drawing/2014/main" id="{E003A41D-2BA4-B4DE-2932-72A0C585C544}"/>
              </a:ext>
            </a:extLst>
          </p:cNvPr>
          <p:cNvCxnSpPr>
            <a:cxnSpLocks/>
          </p:cNvCxnSpPr>
          <p:nvPr userDrawn="1"/>
        </p:nvCxnSpPr>
        <p:spPr>
          <a:xfrm>
            <a:off x="6094413" y="1990603"/>
            <a:ext cx="0" cy="3426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7092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116F52D2-52FF-15E4-BC68-04D23BA53DA5}"/>
              </a:ext>
            </a:extLst>
          </p:cNvPr>
          <p:cNvSpPr>
            <a:spLocks noGrp="1"/>
          </p:cNvSpPr>
          <p:nvPr>
            <p:ph type="body" sz="quarter" idx="11" hasCustomPrompt="1"/>
          </p:nvPr>
        </p:nvSpPr>
        <p:spPr>
          <a:xfrm>
            <a:off x="502038" y="535874"/>
            <a:ext cx="11184749" cy="536547"/>
          </a:xfrm>
          <a:prstGeom prst="rect">
            <a:avLst/>
          </a:prstGeom>
        </p:spPr>
        <p:txBody>
          <a:bodyPr/>
          <a:lstStyle>
            <a:lvl1pPr marL="0" indent="0" algn="l">
              <a:buFontTx/>
              <a:buNone/>
              <a:defRPr sz="3199" b="1" i="0" spc="0" baseline="0">
                <a:solidFill>
                  <a:schemeClr val="accent2"/>
                </a:solidFill>
                <a:effectLst/>
                <a:latin typeface="+mj-lt"/>
              </a:defRPr>
            </a:lvl1pPr>
          </a:lstStyle>
          <a:p>
            <a:pPr lvl="0"/>
            <a:r>
              <a:rPr lang="en-US" dirty="0"/>
              <a:t>Heading</a:t>
            </a:r>
          </a:p>
        </p:txBody>
      </p:sp>
      <p:sp>
        <p:nvSpPr>
          <p:cNvPr id="8" name="Rectangle: Rounded Corners 7">
            <a:extLst>
              <a:ext uri="{FF2B5EF4-FFF2-40B4-BE49-F238E27FC236}">
                <a16:creationId xmlns:a16="http://schemas.microsoft.com/office/drawing/2014/main" id="{D5A638BF-6392-EE59-24FD-3CE49E2378A6}"/>
              </a:ext>
            </a:extLst>
          </p:cNvPr>
          <p:cNvSpPr/>
          <p:nvPr userDrawn="1"/>
        </p:nvSpPr>
        <p:spPr>
          <a:xfrm>
            <a:off x="613250" y="1161477"/>
            <a:ext cx="2011156" cy="6489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ext Placeholder 10">
            <a:extLst>
              <a:ext uri="{FF2B5EF4-FFF2-40B4-BE49-F238E27FC236}">
                <a16:creationId xmlns:a16="http://schemas.microsoft.com/office/drawing/2014/main" id="{442DE1D7-0632-F13A-3DD2-4684D79F5FA6}"/>
              </a:ext>
            </a:extLst>
          </p:cNvPr>
          <p:cNvSpPr>
            <a:spLocks noGrp="1"/>
          </p:cNvSpPr>
          <p:nvPr>
            <p:ph type="body" sz="quarter" idx="41" hasCustomPrompt="1"/>
          </p:nvPr>
        </p:nvSpPr>
        <p:spPr>
          <a:xfrm>
            <a:off x="502039" y="2184563"/>
            <a:ext cx="5278420" cy="295786"/>
          </a:xfrm>
          <a:prstGeom prst="rect">
            <a:avLst/>
          </a:prstGeom>
        </p:spPr>
        <p:txBody>
          <a:bodyPr/>
          <a:lstStyle>
            <a:lvl1pPr marL="0" indent="0" algn="l">
              <a:buFontTx/>
              <a:buNone/>
              <a:defRPr sz="1799" b="1" i="0" spc="0" baseline="0">
                <a:solidFill>
                  <a:schemeClr val="accent1"/>
                </a:solidFill>
                <a:effectLst/>
                <a:latin typeface="+mj-lt"/>
              </a:defRPr>
            </a:lvl1pPr>
          </a:lstStyle>
          <a:p>
            <a:pPr lvl="0"/>
            <a:r>
              <a:rPr lang="en-US" dirty="0"/>
              <a:t>Heading</a:t>
            </a:r>
          </a:p>
        </p:txBody>
      </p:sp>
      <p:sp>
        <p:nvSpPr>
          <p:cNvPr id="3" name="Text Placeholder 10">
            <a:extLst>
              <a:ext uri="{FF2B5EF4-FFF2-40B4-BE49-F238E27FC236}">
                <a16:creationId xmlns:a16="http://schemas.microsoft.com/office/drawing/2014/main" id="{6D808223-1047-615A-9FCE-AD994E601F3F}"/>
              </a:ext>
            </a:extLst>
          </p:cNvPr>
          <p:cNvSpPr>
            <a:spLocks noGrp="1"/>
          </p:cNvSpPr>
          <p:nvPr>
            <p:ph type="body" sz="quarter" idx="42"/>
          </p:nvPr>
        </p:nvSpPr>
        <p:spPr>
          <a:xfrm>
            <a:off x="502039" y="2692729"/>
            <a:ext cx="5278420" cy="2498104"/>
          </a:xfrm>
          <a:prstGeom prst="rect">
            <a:avLst/>
          </a:prstGeom>
        </p:spPr>
        <p:txBody>
          <a:bodyPr/>
          <a:lstStyle>
            <a:lvl1pPr marL="285664" indent="-285664" algn="l">
              <a:spcBef>
                <a:spcPts val="1000"/>
              </a:spcBef>
              <a:buFont typeface="Wingdings" panose="05000000000000000000" pitchFamily="2" charset="2"/>
              <a:buChar char="§"/>
              <a:defRPr sz="1799" b="0" i="0" spc="0" baseline="0">
                <a:solidFill>
                  <a:schemeClr val="accent3"/>
                </a:solidFill>
                <a:effectLst/>
                <a:latin typeface="+mn-lt"/>
              </a:defRPr>
            </a:lvl1pPr>
          </a:lstStyle>
          <a:p>
            <a:pPr lvl="0"/>
            <a:endParaRPr lang="en-US" dirty="0"/>
          </a:p>
        </p:txBody>
      </p:sp>
      <p:sp>
        <p:nvSpPr>
          <p:cNvPr id="10" name="Text Placeholder 10">
            <a:extLst>
              <a:ext uri="{FF2B5EF4-FFF2-40B4-BE49-F238E27FC236}">
                <a16:creationId xmlns:a16="http://schemas.microsoft.com/office/drawing/2014/main" id="{EBD1F196-F3E4-18A1-F9F6-B61A0C4E4C71}"/>
              </a:ext>
            </a:extLst>
          </p:cNvPr>
          <p:cNvSpPr>
            <a:spLocks noGrp="1"/>
          </p:cNvSpPr>
          <p:nvPr>
            <p:ph type="body" sz="quarter" idx="47" hasCustomPrompt="1"/>
          </p:nvPr>
        </p:nvSpPr>
        <p:spPr>
          <a:xfrm>
            <a:off x="6408367" y="2184563"/>
            <a:ext cx="5278420" cy="295786"/>
          </a:xfrm>
          <a:prstGeom prst="rect">
            <a:avLst/>
          </a:prstGeom>
        </p:spPr>
        <p:txBody>
          <a:bodyPr/>
          <a:lstStyle>
            <a:lvl1pPr marL="0" indent="0" algn="l">
              <a:buFontTx/>
              <a:buNone/>
              <a:defRPr sz="1799" b="1" i="0" spc="0" baseline="0">
                <a:solidFill>
                  <a:schemeClr val="accent1"/>
                </a:solidFill>
                <a:effectLst/>
                <a:latin typeface="+mj-lt"/>
              </a:defRPr>
            </a:lvl1pPr>
          </a:lstStyle>
          <a:p>
            <a:pPr lvl="0"/>
            <a:r>
              <a:rPr lang="en-US" dirty="0"/>
              <a:t>Heading</a:t>
            </a:r>
          </a:p>
        </p:txBody>
      </p:sp>
      <p:sp>
        <p:nvSpPr>
          <p:cNvPr id="11" name="Text Placeholder 10">
            <a:extLst>
              <a:ext uri="{FF2B5EF4-FFF2-40B4-BE49-F238E27FC236}">
                <a16:creationId xmlns:a16="http://schemas.microsoft.com/office/drawing/2014/main" id="{B2614123-E807-1B5B-2DEE-8FC982E05377}"/>
              </a:ext>
            </a:extLst>
          </p:cNvPr>
          <p:cNvSpPr>
            <a:spLocks noGrp="1"/>
          </p:cNvSpPr>
          <p:nvPr>
            <p:ph type="body" sz="quarter" idx="48"/>
          </p:nvPr>
        </p:nvSpPr>
        <p:spPr>
          <a:xfrm>
            <a:off x="6408367" y="2692729"/>
            <a:ext cx="5278420" cy="2498104"/>
          </a:xfrm>
          <a:prstGeom prst="rect">
            <a:avLst/>
          </a:prstGeom>
        </p:spPr>
        <p:txBody>
          <a:bodyPr/>
          <a:lstStyle>
            <a:lvl1pPr marL="285664" indent="-285664" algn="l">
              <a:spcBef>
                <a:spcPts val="1000"/>
              </a:spcBef>
              <a:buFont typeface="Wingdings" panose="05000000000000000000" pitchFamily="2" charset="2"/>
              <a:buChar char="§"/>
              <a:defRPr sz="1799" b="0" i="0" spc="0" baseline="0">
                <a:solidFill>
                  <a:schemeClr val="accent3"/>
                </a:solidFill>
                <a:effectLst/>
                <a:latin typeface="+mn-lt"/>
              </a:defRPr>
            </a:lvl1pPr>
          </a:lstStyle>
          <a:p>
            <a:pPr lvl="0"/>
            <a:endParaRPr lang="en-US" dirty="0"/>
          </a:p>
        </p:txBody>
      </p:sp>
      <p:cxnSp>
        <p:nvCxnSpPr>
          <p:cNvPr id="18" name="Straight Connector 17">
            <a:extLst>
              <a:ext uri="{FF2B5EF4-FFF2-40B4-BE49-F238E27FC236}">
                <a16:creationId xmlns:a16="http://schemas.microsoft.com/office/drawing/2014/main" id="{E003A41D-2BA4-B4DE-2932-72A0C585C544}"/>
              </a:ext>
            </a:extLst>
          </p:cNvPr>
          <p:cNvCxnSpPr>
            <a:cxnSpLocks/>
          </p:cNvCxnSpPr>
          <p:nvPr userDrawn="1"/>
        </p:nvCxnSpPr>
        <p:spPr>
          <a:xfrm>
            <a:off x="6094413" y="1990603"/>
            <a:ext cx="0" cy="3426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209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8_Title Slide">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116F52D2-52FF-15E4-BC68-04D23BA53DA5}"/>
              </a:ext>
            </a:extLst>
          </p:cNvPr>
          <p:cNvSpPr>
            <a:spLocks noGrp="1"/>
          </p:cNvSpPr>
          <p:nvPr>
            <p:ph type="body" sz="quarter" idx="11" hasCustomPrompt="1"/>
          </p:nvPr>
        </p:nvSpPr>
        <p:spPr>
          <a:xfrm>
            <a:off x="502038" y="535874"/>
            <a:ext cx="6885129" cy="536547"/>
          </a:xfrm>
          <a:prstGeom prst="rect">
            <a:avLst/>
          </a:prstGeom>
        </p:spPr>
        <p:txBody>
          <a:bodyPr/>
          <a:lstStyle>
            <a:lvl1pPr marL="0" indent="0" algn="l">
              <a:buFontTx/>
              <a:buNone/>
              <a:defRPr sz="3199" b="1" i="0" spc="0" baseline="0">
                <a:solidFill>
                  <a:schemeClr val="accent2"/>
                </a:solidFill>
                <a:effectLst/>
                <a:latin typeface="+mj-lt"/>
              </a:defRPr>
            </a:lvl1pPr>
          </a:lstStyle>
          <a:p>
            <a:pPr lvl="0"/>
            <a:r>
              <a:rPr lang="en-US" dirty="0"/>
              <a:t>Heading</a:t>
            </a:r>
          </a:p>
        </p:txBody>
      </p:sp>
      <p:sp>
        <p:nvSpPr>
          <p:cNvPr id="8" name="Rectangle: Rounded Corners 7">
            <a:extLst>
              <a:ext uri="{FF2B5EF4-FFF2-40B4-BE49-F238E27FC236}">
                <a16:creationId xmlns:a16="http://schemas.microsoft.com/office/drawing/2014/main" id="{D5A638BF-6392-EE59-24FD-3CE49E2378A6}"/>
              </a:ext>
            </a:extLst>
          </p:cNvPr>
          <p:cNvSpPr/>
          <p:nvPr userDrawn="1"/>
        </p:nvSpPr>
        <p:spPr>
          <a:xfrm>
            <a:off x="613250" y="1161477"/>
            <a:ext cx="2011156" cy="6489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Picture Placeholder 11">
            <a:extLst>
              <a:ext uri="{FF2B5EF4-FFF2-40B4-BE49-F238E27FC236}">
                <a16:creationId xmlns:a16="http://schemas.microsoft.com/office/drawing/2014/main" id="{173E490E-5D72-8039-7D17-94580816BB4D}"/>
              </a:ext>
            </a:extLst>
          </p:cNvPr>
          <p:cNvSpPr>
            <a:spLocks noGrp="1"/>
          </p:cNvSpPr>
          <p:nvPr>
            <p:ph type="pic" sz="quarter" idx="52" hasCustomPrompt="1"/>
          </p:nvPr>
        </p:nvSpPr>
        <p:spPr>
          <a:xfrm>
            <a:off x="7741462" y="535874"/>
            <a:ext cx="3834113" cy="5042891"/>
          </a:xfrm>
          <a:prstGeom prst="rect">
            <a:avLst/>
          </a:prstGeom>
          <a:solidFill>
            <a:schemeClr val="accent1"/>
          </a:solidFill>
          <a:ln w="38100">
            <a:noFill/>
          </a:ln>
        </p:spPr>
        <p:txBody>
          <a:bodyPr/>
          <a:lstStyle>
            <a:lvl1pPr marL="0" indent="0" algn="ctr">
              <a:buFontTx/>
              <a:buNone/>
              <a:defRPr sz="1799">
                <a:solidFill>
                  <a:schemeClr val="accent1"/>
                </a:solidFill>
                <a:latin typeface="+mn-lt"/>
              </a:defRPr>
            </a:lvl1pPr>
          </a:lstStyle>
          <a:p>
            <a:r>
              <a:rPr lang="en-US"/>
              <a:t> </a:t>
            </a:r>
          </a:p>
        </p:txBody>
      </p:sp>
      <p:sp>
        <p:nvSpPr>
          <p:cNvPr id="5" name="Text Placeholder 4">
            <a:extLst>
              <a:ext uri="{FF2B5EF4-FFF2-40B4-BE49-F238E27FC236}">
                <a16:creationId xmlns:a16="http://schemas.microsoft.com/office/drawing/2014/main" id="{F555E98E-8F0A-3E19-4429-AEFBE3602403}"/>
              </a:ext>
            </a:extLst>
          </p:cNvPr>
          <p:cNvSpPr>
            <a:spLocks noGrp="1"/>
          </p:cNvSpPr>
          <p:nvPr>
            <p:ph type="body" sz="quarter" idx="53"/>
          </p:nvPr>
        </p:nvSpPr>
        <p:spPr>
          <a:xfrm>
            <a:off x="502038" y="1550988"/>
            <a:ext cx="6885129" cy="4027776"/>
          </a:xfrm>
          <a:prstGeom prst="rect">
            <a:avLst/>
          </a:prstGeom>
        </p:spPr>
        <p:txBody>
          <a:bodyPr/>
          <a:lstStyle>
            <a:lvl1pPr>
              <a:buClr>
                <a:schemeClr val="accent1"/>
              </a:buClr>
              <a:defRPr sz="1600">
                <a:solidFill>
                  <a:schemeClr val="accent5"/>
                </a:solidFill>
              </a:defRPr>
            </a:lvl1pPr>
            <a:lvl2pPr>
              <a:buClr>
                <a:schemeClr val="accent2"/>
              </a:buClr>
              <a:defRPr sz="1400" b="1">
                <a:solidFill>
                  <a:schemeClr val="accent2"/>
                </a:solidFill>
              </a:defRPr>
            </a:lvl2pPr>
            <a:lvl3pPr>
              <a:defRPr sz="1200">
                <a:solidFill>
                  <a:schemeClr val="accent5"/>
                </a:solidFill>
              </a:defRPr>
            </a:lvl3pPr>
            <a:lvl4pPr>
              <a:defRPr sz="1100">
                <a:solidFill>
                  <a:schemeClr val="accent5"/>
                </a:solidFill>
              </a:defRPr>
            </a:lvl4pPr>
            <a:lvl5pPr>
              <a:defRPr sz="1100">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1375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7_Title Slide">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116F52D2-52FF-15E4-BC68-04D23BA53DA5}"/>
              </a:ext>
            </a:extLst>
          </p:cNvPr>
          <p:cNvSpPr>
            <a:spLocks noGrp="1"/>
          </p:cNvSpPr>
          <p:nvPr>
            <p:ph type="body" sz="quarter" idx="11" hasCustomPrompt="1"/>
          </p:nvPr>
        </p:nvSpPr>
        <p:spPr>
          <a:xfrm>
            <a:off x="502038" y="535874"/>
            <a:ext cx="11184749" cy="536547"/>
          </a:xfrm>
          <a:prstGeom prst="rect">
            <a:avLst/>
          </a:prstGeom>
        </p:spPr>
        <p:txBody>
          <a:bodyPr/>
          <a:lstStyle>
            <a:lvl1pPr marL="0" indent="0" algn="l">
              <a:buFontTx/>
              <a:buNone/>
              <a:defRPr sz="3199" b="1" i="0" spc="0" baseline="0">
                <a:solidFill>
                  <a:schemeClr val="accent2"/>
                </a:solidFill>
                <a:effectLst/>
                <a:latin typeface="+mj-lt"/>
              </a:defRPr>
            </a:lvl1pPr>
          </a:lstStyle>
          <a:p>
            <a:pPr lvl="0"/>
            <a:r>
              <a:rPr lang="en-US" dirty="0"/>
              <a:t>Heading</a:t>
            </a:r>
          </a:p>
        </p:txBody>
      </p:sp>
      <p:sp>
        <p:nvSpPr>
          <p:cNvPr id="8" name="Rectangle: Rounded Corners 7">
            <a:extLst>
              <a:ext uri="{FF2B5EF4-FFF2-40B4-BE49-F238E27FC236}">
                <a16:creationId xmlns:a16="http://schemas.microsoft.com/office/drawing/2014/main" id="{D5A638BF-6392-EE59-24FD-3CE49E2378A6}"/>
              </a:ext>
            </a:extLst>
          </p:cNvPr>
          <p:cNvSpPr/>
          <p:nvPr userDrawn="1"/>
        </p:nvSpPr>
        <p:spPr>
          <a:xfrm>
            <a:off x="613250" y="1161477"/>
            <a:ext cx="2011156" cy="6489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ext Placeholder 10">
            <a:extLst>
              <a:ext uri="{FF2B5EF4-FFF2-40B4-BE49-F238E27FC236}">
                <a16:creationId xmlns:a16="http://schemas.microsoft.com/office/drawing/2014/main" id="{C31AEC1A-B3B5-F68F-DAEE-15C3DDEBC58C}"/>
              </a:ext>
            </a:extLst>
          </p:cNvPr>
          <p:cNvSpPr>
            <a:spLocks noGrp="1"/>
          </p:cNvSpPr>
          <p:nvPr>
            <p:ph type="body" sz="quarter" idx="17"/>
          </p:nvPr>
        </p:nvSpPr>
        <p:spPr>
          <a:xfrm>
            <a:off x="555679" y="3717349"/>
            <a:ext cx="2617828" cy="1861877"/>
          </a:xfrm>
          <a:prstGeom prst="rect">
            <a:avLst/>
          </a:prstGeom>
        </p:spPr>
        <p:txBody>
          <a:bodyPr/>
          <a:lstStyle>
            <a:lvl1pPr marL="0" indent="0" algn="ctr">
              <a:buFontTx/>
              <a:buNone/>
              <a:defRPr sz="1200" b="0" i="0" spc="0" baseline="0">
                <a:solidFill>
                  <a:schemeClr val="accent5"/>
                </a:solidFill>
                <a:effectLst/>
                <a:latin typeface="+mn-lt"/>
              </a:defRPr>
            </a:lvl1pPr>
          </a:lstStyle>
          <a:p>
            <a:pPr lvl="0"/>
            <a:endParaRPr lang="en-US" dirty="0"/>
          </a:p>
        </p:txBody>
      </p:sp>
      <p:sp>
        <p:nvSpPr>
          <p:cNvPr id="9" name="Picture Placeholder 11">
            <a:extLst>
              <a:ext uri="{FF2B5EF4-FFF2-40B4-BE49-F238E27FC236}">
                <a16:creationId xmlns:a16="http://schemas.microsoft.com/office/drawing/2014/main" id="{489125C6-BDD4-4A43-1B8D-55D5CE89D1BC}"/>
              </a:ext>
            </a:extLst>
          </p:cNvPr>
          <p:cNvSpPr>
            <a:spLocks noGrp="1"/>
          </p:cNvSpPr>
          <p:nvPr>
            <p:ph type="pic" sz="quarter" idx="29" hasCustomPrompt="1"/>
          </p:nvPr>
        </p:nvSpPr>
        <p:spPr>
          <a:xfrm>
            <a:off x="1325871" y="1709640"/>
            <a:ext cx="1077445" cy="1077726"/>
          </a:xfrm>
          <a:prstGeom prst="rect">
            <a:avLst/>
          </a:prstGeom>
          <a:solidFill>
            <a:schemeClr val="accent1"/>
          </a:solidFill>
          <a:ln w="38100">
            <a:solidFill>
              <a:schemeClr val="bg1"/>
            </a:solidFill>
          </a:ln>
        </p:spPr>
        <p:txBody>
          <a:bodyPr/>
          <a:lstStyle>
            <a:lvl1pPr marL="0" indent="0" algn="ctr">
              <a:buFontTx/>
              <a:buNone/>
              <a:defRPr sz="1799">
                <a:solidFill>
                  <a:schemeClr val="accent1"/>
                </a:solidFill>
                <a:latin typeface="+mn-lt"/>
              </a:defRPr>
            </a:lvl1pPr>
          </a:lstStyle>
          <a:p>
            <a:r>
              <a:rPr lang="en-US"/>
              <a:t> </a:t>
            </a:r>
          </a:p>
        </p:txBody>
      </p:sp>
      <p:sp>
        <p:nvSpPr>
          <p:cNvPr id="12" name="Text Placeholder 10">
            <a:extLst>
              <a:ext uri="{FF2B5EF4-FFF2-40B4-BE49-F238E27FC236}">
                <a16:creationId xmlns:a16="http://schemas.microsoft.com/office/drawing/2014/main" id="{4DD1FC74-8AB0-F603-E474-E9B532E8EC3E}"/>
              </a:ext>
            </a:extLst>
          </p:cNvPr>
          <p:cNvSpPr>
            <a:spLocks noGrp="1"/>
          </p:cNvSpPr>
          <p:nvPr>
            <p:ph type="body" sz="quarter" idx="30"/>
          </p:nvPr>
        </p:nvSpPr>
        <p:spPr>
          <a:xfrm>
            <a:off x="555679" y="2941783"/>
            <a:ext cx="2617828" cy="329133"/>
          </a:xfrm>
          <a:prstGeom prst="rect">
            <a:avLst/>
          </a:prstGeom>
        </p:spPr>
        <p:txBody>
          <a:bodyPr/>
          <a:lstStyle>
            <a:lvl1pPr marL="0" indent="0" algn="ctr">
              <a:buFontTx/>
              <a:buNone/>
              <a:defRPr sz="1799" b="0" i="0" spc="0" baseline="0">
                <a:solidFill>
                  <a:schemeClr val="accent1"/>
                </a:solidFill>
                <a:effectLst/>
                <a:latin typeface="+mj-lt"/>
              </a:defRPr>
            </a:lvl1pPr>
          </a:lstStyle>
          <a:p>
            <a:pPr lvl="0"/>
            <a:endParaRPr lang="en-US" dirty="0"/>
          </a:p>
        </p:txBody>
      </p:sp>
      <p:sp>
        <p:nvSpPr>
          <p:cNvPr id="14" name="Text Placeholder 10">
            <a:extLst>
              <a:ext uri="{FF2B5EF4-FFF2-40B4-BE49-F238E27FC236}">
                <a16:creationId xmlns:a16="http://schemas.microsoft.com/office/drawing/2014/main" id="{86E5C528-C6A0-951F-8372-DC2E099479CA}"/>
              </a:ext>
            </a:extLst>
          </p:cNvPr>
          <p:cNvSpPr>
            <a:spLocks noGrp="1"/>
          </p:cNvSpPr>
          <p:nvPr>
            <p:ph type="body" sz="quarter" idx="31"/>
          </p:nvPr>
        </p:nvSpPr>
        <p:spPr>
          <a:xfrm>
            <a:off x="3376653" y="3717349"/>
            <a:ext cx="2617828" cy="1861877"/>
          </a:xfrm>
          <a:prstGeom prst="rect">
            <a:avLst/>
          </a:prstGeom>
        </p:spPr>
        <p:txBody>
          <a:bodyPr/>
          <a:lstStyle>
            <a:lvl1pPr marL="0" indent="0" algn="ctr">
              <a:buFontTx/>
              <a:buNone/>
              <a:defRPr sz="1200" b="0" i="0" spc="0" baseline="0">
                <a:solidFill>
                  <a:schemeClr val="accent5"/>
                </a:solidFill>
                <a:effectLst/>
                <a:latin typeface="+mn-lt"/>
              </a:defRPr>
            </a:lvl1pPr>
          </a:lstStyle>
          <a:p>
            <a:pPr lvl="0"/>
            <a:endParaRPr lang="en-US" dirty="0"/>
          </a:p>
        </p:txBody>
      </p:sp>
      <p:sp>
        <p:nvSpPr>
          <p:cNvPr id="15" name="Picture Placeholder 11">
            <a:extLst>
              <a:ext uri="{FF2B5EF4-FFF2-40B4-BE49-F238E27FC236}">
                <a16:creationId xmlns:a16="http://schemas.microsoft.com/office/drawing/2014/main" id="{8F3497CA-5FAC-59F8-7723-150B7CC2F90C}"/>
              </a:ext>
            </a:extLst>
          </p:cNvPr>
          <p:cNvSpPr>
            <a:spLocks noGrp="1"/>
          </p:cNvSpPr>
          <p:nvPr>
            <p:ph type="pic" sz="quarter" idx="32" hasCustomPrompt="1"/>
          </p:nvPr>
        </p:nvSpPr>
        <p:spPr>
          <a:xfrm>
            <a:off x="4146845" y="1709640"/>
            <a:ext cx="1077445" cy="1077726"/>
          </a:xfrm>
          <a:prstGeom prst="rect">
            <a:avLst/>
          </a:prstGeom>
          <a:solidFill>
            <a:schemeClr val="accent2"/>
          </a:solidFill>
          <a:ln w="38100">
            <a:solidFill>
              <a:schemeClr val="bg1"/>
            </a:solidFill>
          </a:ln>
        </p:spPr>
        <p:txBody>
          <a:bodyPr/>
          <a:lstStyle>
            <a:lvl1pPr marL="0" indent="0" algn="ctr">
              <a:buFontTx/>
              <a:buNone/>
              <a:defRPr sz="1799">
                <a:solidFill>
                  <a:schemeClr val="accent1"/>
                </a:solidFill>
                <a:latin typeface="+mn-lt"/>
              </a:defRPr>
            </a:lvl1pPr>
          </a:lstStyle>
          <a:p>
            <a:r>
              <a:rPr lang="en-US"/>
              <a:t> </a:t>
            </a:r>
          </a:p>
        </p:txBody>
      </p:sp>
      <p:sp>
        <p:nvSpPr>
          <p:cNvPr id="16" name="Text Placeholder 10">
            <a:extLst>
              <a:ext uri="{FF2B5EF4-FFF2-40B4-BE49-F238E27FC236}">
                <a16:creationId xmlns:a16="http://schemas.microsoft.com/office/drawing/2014/main" id="{B3E1E450-BB04-7DDA-7095-B16C17D9D2E2}"/>
              </a:ext>
            </a:extLst>
          </p:cNvPr>
          <p:cNvSpPr>
            <a:spLocks noGrp="1"/>
          </p:cNvSpPr>
          <p:nvPr>
            <p:ph type="body" sz="quarter" idx="33"/>
          </p:nvPr>
        </p:nvSpPr>
        <p:spPr>
          <a:xfrm>
            <a:off x="3376653" y="2941783"/>
            <a:ext cx="2617828" cy="329133"/>
          </a:xfrm>
          <a:prstGeom prst="rect">
            <a:avLst/>
          </a:prstGeom>
        </p:spPr>
        <p:txBody>
          <a:bodyPr/>
          <a:lstStyle>
            <a:lvl1pPr marL="0" indent="0" algn="ctr">
              <a:buFontTx/>
              <a:buNone/>
              <a:defRPr sz="1799" b="0" i="0" spc="0" baseline="0">
                <a:solidFill>
                  <a:schemeClr val="accent2"/>
                </a:solidFill>
                <a:effectLst/>
                <a:latin typeface="+mj-lt"/>
              </a:defRPr>
            </a:lvl1pPr>
          </a:lstStyle>
          <a:p>
            <a:pPr lvl="0"/>
            <a:endParaRPr lang="en-US" dirty="0"/>
          </a:p>
        </p:txBody>
      </p:sp>
      <p:sp>
        <p:nvSpPr>
          <p:cNvPr id="18" name="Text Placeholder 10">
            <a:extLst>
              <a:ext uri="{FF2B5EF4-FFF2-40B4-BE49-F238E27FC236}">
                <a16:creationId xmlns:a16="http://schemas.microsoft.com/office/drawing/2014/main" id="{85BB9BFD-919D-B66A-B1FC-A828C340D1CB}"/>
              </a:ext>
            </a:extLst>
          </p:cNvPr>
          <p:cNvSpPr>
            <a:spLocks noGrp="1"/>
          </p:cNvSpPr>
          <p:nvPr>
            <p:ph type="body" sz="quarter" idx="34"/>
          </p:nvPr>
        </p:nvSpPr>
        <p:spPr>
          <a:xfrm>
            <a:off x="6197628" y="3717349"/>
            <a:ext cx="2617828" cy="1861877"/>
          </a:xfrm>
          <a:prstGeom prst="rect">
            <a:avLst/>
          </a:prstGeom>
        </p:spPr>
        <p:txBody>
          <a:bodyPr/>
          <a:lstStyle>
            <a:lvl1pPr marL="0" indent="0" algn="ctr">
              <a:buFontTx/>
              <a:buNone/>
              <a:defRPr sz="1200" b="0" i="0" spc="0" baseline="0">
                <a:solidFill>
                  <a:schemeClr val="accent5"/>
                </a:solidFill>
                <a:effectLst/>
                <a:latin typeface="+mn-lt"/>
              </a:defRPr>
            </a:lvl1pPr>
          </a:lstStyle>
          <a:p>
            <a:pPr lvl="0"/>
            <a:endParaRPr lang="en-US" dirty="0"/>
          </a:p>
        </p:txBody>
      </p:sp>
      <p:sp>
        <p:nvSpPr>
          <p:cNvPr id="19" name="Picture Placeholder 11">
            <a:extLst>
              <a:ext uri="{FF2B5EF4-FFF2-40B4-BE49-F238E27FC236}">
                <a16:creationId xmlns:a16="http://schemas.microsoft.com/office/drawing/2014/main" id="{31D397CC-697B-E470-9D44-A785AFCB923C}"/>
              </a:ext>
            </a:extLst>
          </p:cNvPr>
          <p:cNvSpPr>
            <a:spLocks noGrp="1"/>
          </p:cNvSpPr>
          <p:nvPr>
            <p:ph type="pic" sz="quarter" idx="35" hasCustomPrompt="1"/>
          </p:nvPr>
        </p:nvSpPr>
        <p:spPr>
          <a:xfrm>
            <a:off x="6967819" y="1709640"/>
            <a:ext cx="1077445" cy="1077726"/>
          </a:xfrm>
          <a:prstGeom prst="rect">
            <a:avLst/>
          </a:prstGeom>
          <a:solidFill>
            <a:schemeClr val="accent3"/>
          </a:solidFill>
          <a:ln w="38100">
            <a:solidFill>
              <a:schemeClr val="bg1"/>
            </a:solidFill>
          </a:ln>
        </p:spPr>
        <p:txBody>
          <a:bodyPr/>
          <a:lstStyle>
            <a:lvl1pPr marL="0" indent="0" algn="ctr">
              <a:buFontTx/>
              <a:buNone/>
              <a:defRPr sz="1799">
                <a:solidFill>
                  <a:schemeClr val="accent1"/>
                </a:solidFill>
                <a:latin typeface="+mn-lt"/>
              </a:defRPr>
            </a:lvl1pPr>
          </a:lstStyle>
          <a:p>
            <a:r>
              <a:rPr lang="en-US"/>
              <a:t> </a:t>
            </a:r>
          </a:p>
        </p:txBody>
      </p:sp>
      <p:sp>
        <p:nvSpPr>
          <p:cNvPr id="20" name="Text Placeholder 10">
            <a:extLst>
              <a:ext uri="{FF2B5EF4-FFF2-40B4-BE49-F238E27FC236}">
                <a16:creationId xmlns:a16="http://schemas.microsoft.com/office/drawing/2014/main" id="{C04B14E3-DAD8-3D15-FA7E-9D38FE37FF16}"/>
              </a:ext>
            </a:extLst>
          </p:cNvPr>
          <p:cNvSpPr>
            <a:spLocks noGrp="1"/>
          </p:cNvSpPr>
          <p:nvPr>
            <p:ph type="body" sz="quarter" idx="36"/>
          </p:nvPr>
        </p:nvSpPr>
        <p:spPr>
          <a:xfrm>
            <a:off x="6197628" y="2941783"/>
            <a:ext cx="2617828" cy="329133"/>
          </a:xfrm>
          <a:prstGeom prst="rect">
            <a:avLst/>
          </a:prstGeom>
        </p:spPr>
        <p:txBody>
          <a:bodyPr/>
          <a:lstStyle>
            <a:lvl1pPr marL="0" indent="0" algn="ctr">
              <a:buFontTx/>
              <a:buNone/>
              <a:defRPr sz="1799" b="0" i="0" spc="0" baseline="0">
                <a:solidFill>
                  <a:schemeClr val="accent3"/>
                </a:solidFill>
                <a:effectLst/>
                <a:latin typeface="+mj-lt"/>
              </a:defRPr>
            </a:lvl1pPr>
          </a:lstStyle>
          <a:p>
            <a:pPr lvl="0"/>
            <a:endParaRPr lang="en-US" dirty="0"/>
          </a:p>
        </p:txBody>
      </p:sp>
      <p:sp>
        <p:nvSpPr>
          <p:cNvPr id="22" name="Text Placeholder 10">
            <a:extLst>
              <a:ext uri="{FF2B5EF4-FFF2-40B4-BE49-F238E27FC236}">
                <a16:creationId xmlns:a16="http://schemas.microsoft.com/office/drawing/2014/main" id="{826D63C9-F314-6314-D87D-56EDCE9B3DBF}"/>
              </a:ext>
            </a:extLst>
          </p:cNvPr>
          <p:cNvSpPr>
            <a:spLocks noGrp="1"/>
          </p:cNvSpPr>
          <p:nvPr>
            <p:ph type="body" sz="quarter" idx="37"/>
          </p:nvPr>
        </p:nvSpPr>
        <p:spPr>
          <a:xfrm>
            <a:off x="9018602" y="3717349"/>
            <a:ext cx="2617828" cy="1861877"/>
          </a:xfrm>
          <a:prstGeom prst="rect">
            <a:avLst/>
          </a:prstGeom>
        </p:spPr>
        <p:txBody>
          <a:bodyPr/>
          <a:lstStyle>
            <a:lvl1pPr marL="0" indent="0" algn="ctr">
              <a:buFontTx/>
              <a:buNone/>
              <a:defRPr sz="1200" b="0" i="0" spc="0" baseline="0">
                <a:solidFill>
                  <a:schemeClr val="accent5"/>
                </a:solidFill>
                <a:effectLst/>
                <a:latin typeface="+mn-lt"/>
              </a:defRPr>
            </a:lvl1pPr>
          </a:lstStyle>
          <a:p>
            <a:pPr lvl="0"/>
            <a:endParaRPr lang="en-US" dirty="0"/>
          </a:p>
        </p:txBody>
      </p:sp>
      <p:sp>
        <p:nvSpPr>
          <p:cNvPr id="23" name="Picture Placeholder 11">
            <a:extLst>
              <a:ext uri="{FF2B5EF4-FFF2-40B4-BE49-F238E27FC236}">
                <a16:creationId xmlns:a16="http://schemas.microsoft.com/office/drawing/2014/main" id="{4941E877-6406-6B37-3B52-B77A7CE6B011}"/>
              </a:ext>
            </a:extLst>
          </p:cNvPr>
          <p:cNvSpPr>
            <a:spLocks noGrp="1"/>
          </p:cNvSpPr>
          <p:nvPr>
            <p:ph type="pic" sz="quarter" idx="38" hasCustomPrompt="1"/>
          </p:nvPr>
        </p:nvSpPr>
        <p:spPr>
          <a:xfrm>
            <a:off x="9788793" y="1709640"/>
            <a:ext cx="1077445" cy="1077726"/>
          </a:xfrm>
          <a:prstGeom prst="rect">
            <a:avLst/>
          </a:prstGeom>
          <a:solidFill>
            <a:schemeClr val="accent5"/>
          </a:solidFill>
          <a:ln w="38100">
            <a:solidFill>
              <a:schemeClr val="bg1"/>
            </a:solidFill>
          </a:ln>
        </p:spPr>
        <p:txBody>
          <a:bodyPr/>
          <a:lstStyle>
            <a:lvl1pPr marL="0" indent="0" algn="ctr">
              <a:buFontTx/>
              <a:buNone/>
              <a:defRPr sz="1799">
                <a:solidFill>
                  <a:schemeClr val="accent1"/>
                </a:solidFill>
                <a:latin typeface="+mn-lt"/>
              </a:defRPr>
            </a:lvl1pPr>
          </a:lstStyle>
          <a:p>
            <a:r>
              <a:rPr lang="en-US"/>
              <a:t> </a:t>
            </a:r>
          </a:p>
        </p:txBody>
      </p:sp>
      <p:sp>
        <p:nvSpPr>
          <p:cNvPr id="24" name="Text Placeholder 10">
            <a:extLst>
              <a:ext uri="{FF2B5EF4-FFF2-40B4-BE49-F238E27FC236}">
                <a16:creationId xmlns:a16="http://schemas.microsoft.com/office/drawing/2014/main" id="{380F26FF-5DFB-28F0-BCF6-48C9724D0592}"/>
              </a:ext>
            </a:extLst>
          </p:cNvPr>
          <p:cNvSpPr>
            <a:spLocks noGrp="1"/>
          </p:cNvSpPr>
          <p:nvPr>
            <p:ph type="body" sz="quarter" idx="39"/>
          </p:nvPr>
        </p:nvSpPr>
        <p:spPr>
          <a:xfrm>
            <a:off x="9018602" y="2941783"/>
            <a:ext cx="2617828" cy="329133"/>
          </a:xfrm>
          <a:prstGeom prst="rect">
            <a:avLst/>
          </a:prstGeom>
        </p:spPr>
        <p:txBody>
          <a:bodyPr/>
          <a:lstStyle>
            <a:lvl1pPr marL="0" indent="0" algn="ctr">
              <a:buFontTx/>
              <a:buNone/>
              <a:defRPr sz="1799" b="0" i="0" spc="0" baseline="0">
                <a:solidFill>
                  <a:schemeClr val="accent5"/>
                </a:solidFill>
                <a:effectLst/>
                <a:latin typeface="+mj-lt"/>
              </a:defRPr>
            </a:lvl1pPr>
          </a:lstStyle>
          <a:p>
            <a:pPr lvl="0"/>
            <a:endParaRPr lang="en-US" dirty="0"/>
          </a:p>
        </p:txBody>
      </p:sp>
    </p:spTree>
    <p:extLst>
      <p:ext uri="{BB962C8B-B14F-4D97-AF65-F5344CB8AC3E}">
        <p14:creationId xmlns:p14="http://schemas.microsoft.com/office/powerpoint/2010/main" val="3569532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116F52D2-52FF-15E4-BC68-04D23BA53DA5}"/>
              </a:ext>
            </a:extLst>
          </p:cNvPr>
          <p:cNvSpPr>
            <a:spLocks noGrp="1"/>
          </p:cNvSpPr>
          <p:nvPr>
            <p:ph type="body" sz="quarter" idx="11" hasCustomPrompt="1"/>
          </p:nvPr>
        </p:nvSpPr>
        <p:spPr>
          <a:xfrm>
            <a:off x="502038" y="535874"/>
            <a:ext cx="11184749" cy="536547"/>
          </a:xfrm>
          <a:prstGeom prst="rect">
            <a:avLst/>
          </a:prstGeom>
        </p:spPr>
        <p:txBody>
          <a:bodyPr/>
          <a:lstStyle>
            <a:lvl1pPr marL="0" indent="0" algn="l">
              <a:buFontTx/>
              <a:buNone/>
              <a:defRPr sz="3199" b="1" i="0" spc="0" baseline="0">
                <a:solidFill>
                  <a:schemeClr val="accent2"/>
                </a:solidFill>
                <a:effectLst/>
                <a:latin typeface="+mj-lt"/>
              </a:defRPr>
            </a:lvl1pPr>
          </a:lstStyle>
          <a:p>
            <a:pPr lvl="0"/>
            <a:r>
              <a:rPr lang="en-US" dirty="0"/>
              <a:t>Heading</a:t>
            </a:r>
          </a:p>
        </p:txBody>
      </p:sp>
      <p:sp>
        <p:nvSpPr>
          <p:cNvPr id="8" name="Rectangle: Rounded Corners 7">
            <a:extLst>
              <a:ext uri="{FF2B5EF4-FFF2-40B4-BE49-F238E27FC236}">
                <a16:creationId xmlns:a16="http://schemas.microsoft.com/office/drawing/2014/main" id="{D5A638BF-6392-EE59-24FD-3CE49E2378A6}"/>
              </a:ext>
            </a:extLst>
          </p:cNvPr>
          <p:cNvSpPr/>
          <p:nvPr userDrawn="1"/>
        </p:nvSpPr>
        <p:spPr>
          <a:xfrm>
            <a:off x="613250" y="1161477"/>
            <a:ext cx="2011156" cy="6489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Text Placeholder 10">
            <a:extLst>
              <a:ext uri="{FF2B5EF4-FFF2-40B4-BE49-F238E27FC236}">
                <a16:creationId xmlns:a16="http://schemas.microsoft.com/office/drawing/2014/main" id="{C8FA769F-B4DC-09C6-B1E2-6314498E8F33}"/>
              </a:ext>
            </a:extLst>
          </p:cNvPr>
          <p:cNvSpPr>
            <a:spLocks noGrp="1"/>
          </p:cNvSpPr>
          <p:nvPr>
            <p:ph type="body" sz="quarter" idx="31"/>
          </p:nvPr>
        </p:nvSpPr>
        <p:spPr>
          <a:xfrm>
            <a:off x="4386952" y="4345414"/>
            <a:ext cx="3414923" cy="1288768"/>
          </a:xfrm>
          <a:prstGeom prst="rect">
            <a:avLst/>
          </a:prstGeom>
        </p:spPr>
        <p:txBody>
          <a:bodyPr/>
          <a:lstStyle>
            <a:lvl1pPr marL="0" indent="0" algn="ctr">
              <a:buFontTx/>
              <a:buNone/>
              <a:defRPr sz="1400" b="0" i="0" spc="0" baseline="0">
                <a:solidFill>
                  <a:schemeClr val="accent5"/>
                </a:solidFill>
                <a:effectLst/>
                <a:latin typeface="+mn-lt"/>
              </a:defRPr>
            </a:lvl1pPr>
          </a:lstStyle>
          <a:p>
            <a:pPr lvl="0"/>
            <a:endParaRPr lang="en-US" dirty="0"/>
          </a:p>
        </p:txBody>
      </p:sp>
      <p:sp>
        <p:nvSpPr>
          <p:cNvPr id="19" name="Text Placeholder 10">
            <a:extLst>
              <a:ext uri="{FF2B5EF4-FFF2-40B4-BE49-F238E27FC236}">
                <a16:creationId xmlns:a16="http://schemas.microsoft.com/office/drawing/2014/main" id="{6EE78CB2-172E-80F8-CFAD-11C26E6A847F}"/>
              </a:ext>
            </a:extLst>
          </p:cNvPr>
          <p:cNvSpPr>
            <a:spLocks noGrp="1"/>
          </p:cNvSpPr>
          <p:nvPr>
            <p:ph type="body" sz="quarter" idx="33"/>
          </p:nvPr>
        </p:nvSpPr>
        <p:spPr>
          <a:xfrm>
            <a:off x="4386952" y="3242718"/>
            <a:ext cx="3414923" cy="339780"/>
          </a:xfrm>
          <a:prstGeom prst="rect">
            <a:avLst/>
          </a:prstGeom>
        </p:spPr>
        <p:txBody>
          <a:bodyPr/>
          <a:lstStyle>
            <a:lvl1pPr marL="0" indent="0" algn="ctr">
              <a:buFontTx/>
              <a:buNone/>
              <a:defRPr sz="1799" b="0" i="0" spc="0" baseline="0">
                <a:solidFill>
                  <a:schemeClr val="accent2"/>
                </a:solidFill>
                <a:effectLst/>
                <a:latin typeface="+mj-lt"/>
              </a:defRPr>
            </a:lvl1pPr>
          </a:lstStyle>
          <a:p>
            <a:pPr lvl="0"/>
            <a:endParaRPr lang="en-US" dirty="0"/>
          </a:p>
        </p:txBody>
      </p:sp>
      <p:sp>
        <p:nvSpPr>
          <p:cNvPr id="21" name="Rectangle 20">
            <a:extLst>
              <a:ext uri="{FF2B5EF4-FFF2-40B4-BE49-F238E27FC236}">
                <a16:creationId xmlns:a16="http://schemas.microsoft.com/office/drawing/2014/main" id="{FC01F3EB-0C21-D012-7EB7-64688C04386A}"/>
              </a:ext>
            </a:extLst>
          </p:cNvPr>
          <p:cNvSpPr/>
          <p:nvPr userDrawn="1"/>
        </p:nvSpPr>
        <p:spPr>
          <a:xfrm>
            <a:off x="5713512" y="3909001"/>
            <a:ext cx="761802" cy="457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3" name="Text Placeholder 10">
            <a:extLst>
              <a:ext uri="{FF2B5EF4-FFF2-40B4-BE49-F238E27FC236}">
                <a16:creationId xmlns:a16="http://schemas.microsoft.com/office/drawing/2014/main" id="{52D60C02-B795-709F-F9D0-F8D6551280A3}"/>
              </a:ext>
            </a:extLst>
          </p:cNvPr>
          <p:cNvSpPr>
            <a:spLocks noGrp="1"/>
          </p:cNvSpPr>
          <p:nvPr>
            <p:ph type="body" sz="quarter" idx="34"/>
          </p:nvPr>
        </p:nvSpPr>
        <p:spPr>
          <a:xfrm>
            <a:off x="8078049" y="4345414"/>
            <a:ext cx="3414923" cy="1288768"/>
          </a:xfrm>
          <a:prstGeom prst="rect">
            <a:avLst/>
          </a:prstGeom>
        </p:spPr>
        <p:txBody>
          <a:bodyPr/>
          <a:lstStyle>
            <a:lvl1pPr marL="0" indent="0" algn="ctr">
              <a:buFontTx/>
              <a:buNone/>
              <a:defRPr sz="1400" b="0" i="0" spc="0" baseline="0">
                <a:solidFill>
                  <a:schemeClr val="accent5"/>
                </a:solidFill>
                <a:effectLst/>
                <a:latin typeface="+mn-lt"/>
              </a:defRPr>
            </a:lvl1pPr>
          </a:lstStyle>
          <a:p>
            <a:pPr lvl="0"/>
            <a:endParaRPr lang="en-US" dirty="0"/>
          </a:p>
        </p:txBody>
      </p:sp>
      <p:sp>
        <p:nvSpPr>
          <p:cNvPr id="35" name="Text Placeholder 10">
            <a:extLst>
              <a:ext uri="{FF2B5EF4-FFF2-40B4-BE49-F238E27FC236}">
                <a16:creationId xmlns:a16="http://schemas.microsoft.com/office/drawing/2014/main" id="{4D71B9DE-F257-24AC-E34D-3A96D21BA843}"/>
              </a:ext>
            </a:extLst>
          </p:cNvPr>
          <p:cNvSpPr>
            <a:spLocks noGrp="1"/>
          </p:cNvSpPr>
          <p:nvPr>
            <p:ph type="body" sz="quarter" idx="36"/>
          </p:nvPr>
        </p:nvSpPr>
        <p:spPr>
          <a:xfrm>
            <a:off x="8078049" y="3242718"/>
            <a:ext cx="3414923" cy="339780"/>
          </a:xfrm>
          <a:prstGeom prst="rect">
            <a:avLst/>
          </a:prstGeom>
        </p:spPr>
        <p:txBody>
          <a:bodyPr/>
          <a:lstStyle>
            <a:lvl1pPr marL="0" indent="0" algn="ctr">
              <a:buFontTx/>
              <a:buNone/>
              <a:defRPr sz="1799" b="0" i="0" spc="0" baseline="0">
                <a:solidFill>
                  <a:schemeClr val="accent3"/>
                </a:solidFill>
                <a:effectLst/>
                <a:latin typeface="+mj-lt"/>
              </a:defRPr>
            </a:lvl1pPr>
          </a:lstStyle>
          <a:p>
            <a:pPr lvl="0"/>
            <a:endParaRPr lang="en-US" dirty="0"/>
          </a:p>
        </p:txBody>
      </p:sp>
      <p:sp>
        <p:nvSpPr>
          <p:cNvPr id="36" name="Rectangle 35">
            <a:extLst>
              <a:ext uri="{FF2B5EF4-FFF2-40B4-BE49-F238E27FC236}">
                <a16:creationId xmlns:a16="http://schemas.microsoft.com/office/drawing/2014/main" id="{070A122E-4F0C-0157-10B2-E78AC6730059}"/>
              </a:ext>
            </a:extLst>
          </p:cNvPr>
          <p:cNvSpPr/>
          <p:nvPr userDrawn="1"/>
        </p:nvSpPr>
        <p:spPr>
          <a:xfrm>
            <a:off x="9404608" y="3909001"/>
            <a:ext cx="761802" cy="457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7" name="Text Placeholder 10">
            <a:extLst>
              <a:ext uri="{FF2B5EF4-FFF2-40B4-BE49-F238E27FC236}">
                <a16:creationId xmlns:a16="http://schemas.microsoft.com/office/drawing/2014/main" id="{A0C35D7E-DA43-ECEF-2D2B-9715B30F1FC2}"/>
              </a:ext>
            </a:extLst>
          </p:cNvPr>
          <p:cNvSpPr>
            <a:spLocks noGrp="1"/>
          </p:cNvSpPr>
          <p:nvPr>
            <p:ph type="body" sz="quarter" idx="37"/>
          </p:nvPr>
        </p:nvSpPr>
        <p:spPr>
          <a:xfrm>
            <a:off x="695855" y="4345414"/>
            <a:ext cx="3414923" cy="1288768"/>
          </a:xfrm>
          <a:prstGeom prst="rect">
            <a:avLst/>
          </a:prstGeom>
        </p:spPr>
        <p:txBody>
          <a:bodyPr/>
          <a:lstStyle>
            <a:lvl1pPr marL="0" indent="0" algn="ctr">
              <a:buFontTx/>
              <a:buNone/>
              <a:defRPr sz="1400" b="0" i="0" spc="0" baseline="0">
                <a:solidFill>
                  <a:schemeClr val="accent5"/>
                </a:solidFill>
                <a:effectLst/>
                <a:latin typeface="+mn-lt"/>
              </a:defRPr>
            </a:lvl1pPr>
          </a:lstStyle>
          <a:p>
            <a:pPr lvl="0"/>
            <a:endParaRPr lang="en-US" dirty="0"/>
          </a:p>
        </p:txBody>
      </p:sp>
      <p:sp>
        <p:nvSpPr>
          <p:cNvPr id="39" name="Text Placeholder 10">
            <a:extLst>
              <a:ext uri="{FF2B5EF4-FFF2-40B4-BE49-F238E27FC236}">
                <a16:creationId xmlns:a16="http://schemas.microsoft.com/office/drawing/2014/main" id="{88AE612C-5431-E7B5-6865-452F8C52DD91}"/>
              </a:ext>
            </a:extLst>
          </p:cNvPr>
          <p:cNvSpPr>
            <a:spLocks noGrp="1"/>
          </p:cNvSpPr>
          <p:nvPr>
            <p:ph type="body" sz="quarter" idx="39"/>
          </p:nvPr>
        </p:nvSpPr>
        <p:spPr>
          <a:xfrm>
            <a:off x="695855" y="3242718"/>
            <a:ext cx="3414923" cy="339780"/>
          </a:xfrm>
          <a:prstGeom prst="rect">
            <a:avLst/>
          </a:prstGeom>
        </p:spPr>
        <p:txBody>
          <a:bodyPr/>
          <a:lstStyle>
            <a:lvl1pPr marL="0" indent="0" algn="ctr">
              <a:buFontTx/>
              <a:buNone/>
              <a:defRPr sz="1799" b="0" i="0" spc="0" baseline="0">
                <a:solidFill>
                  <a:schemeClr val="accent1"/>
                </a:solidFill>
                <a:effectLst/>
                <a:latin typeface="+mj-lt"/>
              </a:defRPr>
            </a:lvl1pPr>
          </a:lstStyle>
          <a:p>
            <a:pPr lvl="0"/>
            <a:endParaRPr lang="en-US" dirty="0"/>
          </a:p>
        </p:txBody>
      </p:sp>
      <p:sp>
        <p:nvSpPr>
          <p:cNvPr id="40" name="Rectangle 39">
            <a:extLst>
              <a:ext uri="{FF2B5EF4-FFF2-40B4-BE49-F238E27FC236}">
                <a16:creationId xmlns:a16="http://schemas.microsoft.com/office/drawing/2014/main" id="{0ED35858-3E0B-B81C-6A4C-94C594B14614}"/>
              </a:ext>
            </a:extLst>
          </p:cNvPr>
          <p:cNvSpPr/>
          <p:nvPr userDrawn="1"/>
        </p:nvSpPr>
        <p:spPr>
          <a:xfrm>
            <a:off x="2022415" y="3909001"/>
            <a:ext cx="761802" cy="457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cxnSp>
        <p:nvCxnSpPr>
          <p:cNvPr id="3" name="Straight Connector 2">
            <a:extLst>
              <a:ext uri="{FF2B5EF4-FFF2-40B4-BE49-F238E27FC236}">
                <a16:creationId xmlns:a16="http://schemas.microsoft.com/office/drawing/2014/main" id="{89552CB8-606D-595F-9252-77151AE4FC76}"/>
              </a:ext>
            </a:extLst>
          </p:cNvPr>
          <p:cNvCxnSpPr>
            <a:cxnSpLocks/>
          </p:cNvCxnSpPr>
          <p:nvPr userDrawn="1"/>
        </p:nvCxnSpPr>
        <p:spPr>
          <a:xfrm>
            <a:off x="0" y="2599481"/>
            <a:ext cx="11570150" cy="0"/>
          </a:xfrm>
          <a:prstGeom prst="line">
            <a:avLst/>
          </a:prstGeom>
          <a:ln w="38100">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 name="Picture Placeholder 11">
            <a:extLst>
              <a:ext uri="{FF2B5EF4-FFF2-40B4-BE49-F238E27FC236}">
                <a16:creationId xmlns:a16="http://schemas.microsoft.com/office/drawing/2014/main" id="{59958B49-EE18-06FC-E127-D4715EFB5F86}"/>
              </a:ext>
            </a:extLst>
          </p:cNvPr>
          <p:cNvSpPr>
            <a:spLocks noGrp="1"/>
          </p:cNvSpPr>
          <p:nvPr>
            <p:ph type="pic" sz="quarter" idx="32" hasCustomPrompt="1"/>
          </p:nvPr>
        </p:nvSpPr>
        <p:spPr>
          <a:xfrm>
            <a:off x="5555690" y="2060618"/>
            <a:ext cx="1077445" cy="1077726"/>
          </a:xfrm>
          <a:prstGeom prst="ellipse">
            <a:avLst/>
          </a:prstGeom>
          <a:solidFill>
            <a:schemeClr val="accent2"/>
          </a:solidFill>
          <a:ln w="38100">
            <a:solidFill>
              <a:schemeClr val="bg1"/>
            </a:solidFill>
          </a:ln>
        </p:spPr>
        <p:txBody>
          <a:bodyPr/>
          <a:lstStyle>
            <a:lvl1pPr marL="0" indent="0" algn="ctr">
              <a:buFontTx/>
              <a:buNone/>
              <a:defRPr sz="1799">
                <a:solidFill>
                  <a:schemeClr val="accent1"/>
                </a:solidFill>
                <a:latin typeface="+mn-lt"/>
              </a:defRPr>
            </a:lvl1pPr>
          </a:lstStyle>
          <a:p>
            <a:r>
              <a:rPr lang="en-US"/>
              <a:t> </a:t>
            </a:r>
          </a:p>
        </p:txBody>
      </p:sp>
      <p:sp>
        <p:nvSpPr>
          <p:cNvPr id="5" name="Picture Placeholder 11">
            <a:extLst>
              <a:ext uri="{FF2B5EF4-FFF2-40B4-BE49-F238E27FC236}">
                <a16:creationId xmlns:a16="http://schemas.microsoft.com/office/drawing/2014/main" id="{A099CA7C-9B2B-6275-9984-9783A11305C1}"/>
              </a:ext>
            </a:extLst>
          </p:cNvPr>
          <p:cNvSpPr>
            <a:spLocks noGrp="1"/>
          </p:cNvSpPr>
          <p:nvPr>
            <p:ph type="pic" sz="quarter" idx="35" hasCustomPrompt="1"/>
          </p:nvPr>
        </p:nvSpPr>
        <p:spPr>
          <a:xfrm>
            <a:off x="9246787" y="2060618"/>
            <a:ext cx="1077445" cy="1077726"/>
          </a:xfrm>
          <a:prstGeom prst="ellipse">
            <a:avLst/>
          </a:prstGeom>
          <a:solidFill>
            <a:schemeClr val="accent3"/>
          </a:solidFill>
          <a:ln w="38100">
            <a:solidFill>
              <a:schemeClr val="bg1"/>
            </a:solidFill>
          </a:ln>
        </p:spPr>
        <p:txBody>
          <a:bodyPr/>
          <a:lstStyle>
            <a:lvl1pPr marL="0" indent="0" algn="ctr">
              <a:buFontTx/>
              <a:buNone/>
              <a:defRPr sz="1799">
                <a:solidFill>
                  <a:schemeClr val="accent1"/>
                </a:solidFill>
                <a:latin typeface="+mn-lt"/>
              </a:defRPr>
            </a:lvl1pPr>
          </a:lstStyle>
          <a:p>
            <a:r>
              <a:rPr lang="en-US"/>
              <a:t> </a:t>
            </a:r>
          </a:p>
        </p:txBody>
      </p:sp>
      <p:sp>
        <p:nvSpPr>
          <p:cNvPr id="6" name="Picture Placeholder 11">
            <a:extLst>
              <a:ext uri="{FF2B5EF4-FFF2-40B4-BE49-F238E27FC236}">
                <a16:creationId xmlns:a16="http://schemas.microsoft.com/office/drawing/2014/main" id="{D55E3688-B89D-6190-6940-A3929355AAA5}"/>
              </a:ext>
            </a:extLst>
          </p:cNvPr>
          <p:cNvSpPr>
            <a:spLocks noGrp="1"/>
          </p:cNvSpPr>
          <p:nvPr>
            <p:ph type="pic" sz="quarter" idx="38" hasCustomPrompt="1"/>
          </p:nvPr>
        </p:nvSpPr>
        <p:spPr>
          <a:xfrm>
            <a:off x="1864593" y="2060618"/>
            <a:ext cx="1077445" cy="1077726"/>
          </a:xfrm>
          <a:prstGeom prst="ellipse">
            <a:avLst/>
          </a:prstGeom>
          <a:solidFill>
            <a:schemeClr val="accent1"/>
          </a:solidFill>
          <a:ln w="38100">
            <a:solidFill>
              <a:schemeClr val="bg1"/>
            </a:solidFill>
          </a:ln>
        </p:spPr>
        <p:txBody>
          <a:bodyPr/>
          <a:lstStyle>
            <a:lvl1pPr marL="0" indent="0" algn="ctr">
              <a:buFontTx/>
              <a:buNone/>
              <a:defRPr sz="1799">
                <a:solidFill>
                  <a:schemeClr val="accent1"/>
                </a:solidFill>
                <a:latin typeface="+mn-lt"/>
              </a:defRPr>
            </a:lvl1pPr>
          </a:lstStyle>
          <a:p>
            <a:r>
              <a:rPr lang="en-US"/>
              <a:t> </a:t>
            </a:r>
          </a:p>
        </p:txBody>
      </p:sp>
    </p:spTree>
    <p:extLst>
      <p:ext uri="{BB962C8B-B14F-4D97-AF65-F5344CB8AC3E}">
        <p14:creationId xmlns:p14="http://schemas.microsoft.com/office/powerpoint/2010/main" val="14136511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116F52D2-52FF-15E4-BC68-04D23BA53DA5}"/>
              </a:ext>
            </a:extLst>
          </p:cNvPr>
          <p:cNvSpPr>
            <a:spLocks noGrp="1"/>
          </p:cNvSpPr>
          <p:nvPr>
            <p:ph type="body" sz="quarter" idx="11" hasCustomPrompt="1"/>
          </p:nvPr>
        </p:nvSpPr>
        <p:spPr>
          <a:xfrm>
            <a:off x="502038" y="535874"/>
            <a:ext cx="5144816" cy="536547"/>
          </a:xfrm>
          <a:prstGeom prst="rect">
            <a:avLst/>
          </a:prstGeom>
        </p:spPr>
        <p:txBody>
          <a:bodyPr/>
          <a:lstStyle>
            <a:lvl1pPr marL="0" indent="0" algn="l">
              <a:buFontTx/>
              <a:buNone/>
              <a:defRPr sz="3199" b="1" i="0" spc="0" baseline="0">
                <a:solidFill>
                  <a:schemeClr val="accent2"/>
                </a:solidFill>
                <a:effectLst/>
                <a:latin typeface="+mj-lt"/>
              </a:defRPr>
            </a:lvl1pPr>
          </a:lstStyle>
          <a:p>
            <a:pPr lvl="0"/>
            <a:r>
              <a:rPr lang="en-US" dirty="0"/>
              <a:t>Heading</a:t>
            </a:r>
          </a:p>
        </p:txBody>
      </p:sp>
      <p:sp>
        <p:nvSpPr>
          <p:cNvPr id="8" name="Rectangle: Rounded Corners 7">
            <a:extLst>
              <a:ext uri="{FF2B5EF4-FFF2-40B4-BE49-F238E27FC236}">
                <a16:creationId xmlns:a16="http://schemas.microsoft.com/office/drawing/2014/main" id="{D5A638BF-6392-EE59-24FD-3CE49E2378A6}"/>
              </a:ext>
            </a:extLst>
          </p:cNvPr>
          <p:cNvSpPr/>
          <p:nvPr userDrawn="1"/>
        </p:nvSpPr>
        <p:spPr>
          <a:xfrm>
            <a:off x="613250" y="1161477"/>
            <a:ext cx="2011156" cy="6489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ext Placeholder 7">
            <a:extLst>
              <a:ext uri="{FF2B5EF4-FFF2-40B4-BE49-F238E27FC236}">
                <a16:creationId xmlns:a16="http://schemas.microsoft.com/office/drawing/2014/main" id="{B41C6DEF-095B-00B2-9EAB-BA973151D824}"/>
              </a:ext>
            </a:extLst>
          </p:cNvPr>
          <p:cNvSpPr>
            <a:spLocks noGrp="1"/>
          </p:cNvSpPr>
          <p:nvPr>
            <p:ph type="body" sz="quarter" idx="45" hasCustomPrompt="1"/>
          </p:nvPr>
        </p:nvSpPr>
        <p:spPr>
          <a:xfrm>
            <a:off x="1193397" y="1901432"/>
            <a:ext cx="3436018" cy="893897"/>
          </a:xfrm>
          <a:prstGeom prst="rect">
            <a:avLst/>
          </a:prstGeom>
          <a:noFill/>
        </p:spPr>
        <p:txBody>
          <a:bodyPr anchor="ctr" anchorCtr="0"/>
          <a:lstStyle>
            <a:lvl1pPr marL="0" indent="0" algn="r">
              <a:buFontTx/>
              <a:buNone/>
              <a:defRPr sz="1600" b="1" baseline="0">
                <a:solidFill>
                  <a:schemeClr val="accent3"/>
                </a:solidFill>
                <a:latin typeface="+mn-lt"/>
                <a:ea typeface="Open Sans Light" panose="020B0306030504020204" pitchFamily="34" charset="0"/>
                <a:cs typeface="Ideal Sans Light" pitchFamily="50" charset="0"/>
              </a:defRPr>
            </a:lvl1pPr>
          </a:lstStyle>
          <a:p>
            <a:pPr lvl="0"/>
            <a:r>
              <a:rPr lang="en-US"/>
              <a:t>Your Text Here…</a:t>
            </a:r>
          </a:p>
        </p:txBody>
      </p:sp>
      <p:sp>
        <p:nvSpPr>
          <p:cNvPr id="4" name="Text Placeholder 7">
            <a:extLst>
              <a:ext uri="{FF2B5EF4-FFF2-40B4-BE49-F238E27FC236}">
                <a16:creationId xmlns:a16="http://schemas.microsoft.com/office/drawing/2014/main" id="{5698C9A3-8082-E771-3B48-BB32A12EB79E}"/>
              </a:ext>
            </a:extLst>
          </p:cNvPr>
          <p:cNvSpPr>
            <a:spLocks noGrp="1"/>
          </p:cNvSpPr>
          <p:nvPr>
            <p:ph type="body" sz="quarter" idx="56" hasCustomPrompt="1"/>
          </p:nvPr>
        </p:nvSpPr>
        <p:spPr>
          <a:xfrm>
            <a:off x="7559051" y="1901432"/>
            <a:ext cx="3436018" cy="893897"/>
          </a:xfrm>
          <a:prstGeom prst="rect">
            <a:avLst/>
          </a:prstGeom>
          <a:noFill/>
        </p:spPr>
        <p:txBody>
          <a:bodyPr anchor="ctr" anchorCtr="0"/>
          <a:lstStyle>
            <a:lvl1pPr marL="0" indent="0" algn="l">
              <a:buFontTx/>
              <a:buNone/>
              <a:defRPr sz="1600" b="1" baseline="0">
                <a:solidFill>
                  <a:schemeClr val="accent3"/>
                </a:solidFill>
                <a:latin typeface="+mn-lt"/>
                <a:ea typeface="Open Sans Light" panose="020B0306030504020204" pitchFamily="34" charset="0"/>
                <a:cs typeface="Ideal Sans Light" pitchFamily="50" charset="0"/>
              </a:defRPr>
            </a:lvl1pPr>
          </a:lstStyle>
          <a:p>
            <a:pPr lvl="0"/>
            <a:r>
              <a:rPr lang="en-US"/>
              <a:t>Your Text Here…</a:t>
            </a:r>
          </a:p>
        </p:txBody>
      </p:sp>
      <p:sp>
        <p:nvSpPr>
          <p:cNvPr id="10" name="Picture Placeholder 3">
            <a:extLst>
              <a:ext uri="{FF2B5EF4-FFF2-40B4-BE49-F238E27FC236}">
                <a16:creationId xmlns:a16="http://schemas.microsoft.com/office/drawing/2014/main" id="{41276DA8-B866-F2A0-F867-D1CCB9D65F36}"/>
              </a:ext>
            </a:extLst>
          </p:cNvPr>
          <p:cNvSpPr>
            <a:spLocks noGrp="1"/>
          </p:cNvSpPr>
          <p:nvPr>
            <p:ph type="pic" sz="quarter" idx="62" hasCustomPrompt="1"/>
          </p:nvPr>
        </p:nvSpPr>
        <p:spPr>
          <a:xfrm>
            <a:off x="4872358" y="1901432"/>
            <a:ext cx="895879" cy="893897"/>
          </a:xfrm>
          <a:prstGeom prst="rect">
            <a:avLst/>
          </a:prstGeom>
          <a:solidFill>
            <a:schemeClr val="accent1"/>
          </a:solidFill>
          <a:ln w="38100">
            <a:solidFill>
              <a:schemeClr val="bg1">
                <a:lumMod val="95000"/>
              </a:schemeClr>
            </a:solidFill>
          </a:ln>
        </p:spPr>
        <p:txBody>
          <a:bodyPr/>
          <a:lstStyle>
            <a:lvl1pPr marL="0" indent="0">
              <a:buFontTx/>
              <a:buNone/>
              <a:defRPr b="0"/>
            </a:lvl1pPr>
          </a:lstStyle>
          <a:p>
            <a:r>
              <a:rPr lang="en-US"/>
              <a:t> </a:t>
            </a:r>
          </a:p>
        </p:txBody>
      </p:sp>
      <p:sp>
        <p:nvSpPr>
          <p:cNvPr id="11" name="Picture Placeholder 3">
            <a:extLst>
              <a:ext uri="{FF2B5EF4-FFF2-40B4-BE49-F238E27FC236}">
                <a16:creationId xmlns:a16="http://schemas.microsoft.com/office/drawing/2014/main" id="{65400218-E13F-420E-87F0-0E99AB9FE233}"/>
              </a:ext>
            </a:extLst>
          </p:cNvPr>
          <p:cNvSpPr>
            <a:spLocks noGrp="1"/>
          </p:cNvSpPr>
          <p:nvPr>
            <p:ph type="pic" sz="quarter" idx="63" hasCustomPrompt="1"/>
          </p:nvPr>
        </p:nvSpPr>
        <p:spPr>
          <a:xfrm>
            <a:off x="6448594" y="1901432"/>
            <a:ext cx="895879" cy="893897"/>
          </a:xfrm>
          <a:prstGeom prst="rect">
            <a:avLst/>
          </a:prstGeom>
          <a:solidFill>
            <a:schemeClr val="accent2"/>
          </a:solidFill>
          <a:ln w="38100">
            <a:solidFill>
              <a:schemeClr val="bg1">
                <a:lumMod val="95000"/>
              </a:schemeClr>
            </a:solidFill>
          </a:ln>
        </p:spPr>
        <p:txBody>
          <a:bodyPr/>
          <a:lstStyle>
            <a:lvl1pPr marL="0" indent="0">
              <a:buFontTx/>
              <a:buNone/>
              <a:defRPr b="0"/>
            </a:lvl1pPr>
          </a:lstStyle>
          <a:p>
            <a:r>
              <a:rPr lang="en-US"/>
              <a:t> </a:t>
            </a:r>
          </a:p>
        </p:txBody>
      </p:sp>
      <p:sp>
        <p:nvSpPr>
          <p:cNvPr id="12" name="Text Placeholder 7">
            <a:extLst>
              <a:ext uri="{FF2B5EF4-FFF2-40B4-BE49-F238E27FC236}">
                <a16:creationId xmlns:a16="http://schemas.microsoft.com/office/drawing/2014/main" id="{96348482-0015-F5A8-95F8-5173E37032E3}"/>
              </a:ext>
            </a:extLst>
          </p:cNvPr>
          <p:cNvSpPr>
            <a:spLocks noGrp="1"/>
          </p:cNvSpPr>
          <p:nvPr>
            <p:ph type="body" sz="quarter" idx="64" hasCustomPrompt="1"/>
          </p:nvPr>
        </p:nvSpPr>
        <p:spPr>
          <a:xfrm>
            <a:off x="1193397" y="3284720"/>
            <a:ext cx="3436018" cy="893897"/>
          </a:xfrm>
          <a:prstGeom prst="rect">
            <a:avLst/>
          </a:prstGeom>
          <a:noFill/>
        </p:spPr>
        <p:txBody>
          <a:bodyPr anchor="ctr" anchorCtr="0"/>
          <a:lstStyle>
            <a:lvl1pPr marL="0" indent="0" algn="r">
              <a:buFontTx/>
              <a:buNone/>
              <a:defRPr sz="1600" b="1" baseline="0">
                <a:solidFill>
                  <a:schemeClr val="accent3"/>
                </a:solidFill>
                <a:latin typeface="+mn-lt"/>
                <a:ea typeface="Open Sans Light" panose="020B0306030504020204" pitchFamily="34" charset="0"/>
                <a:cs typeface="Ideal Sans Light" pitchFamily="50" charset="0"/>
              </a:defRPr>
            </a:lvl1pPr>
          </a:lstStyle>
          <a:p>
            <a:pPr lvl="0"/>
            <a:r>
              <a:rPr lang="en-US"/>
              <a:t>Your Text Here…</a:t>
            </a:r>
          </a:p>
        </p:txBody>
      </p:sp>
      <p:sp>
        <p:nvSpPr>
          <p:cNvPr id="14" name="Text Placeholder 7">
            <a:extLst>
              <a:ext uri="{FF2B5EF4-FFF2-40B4-BE49-F238E27FC236}">
                <a16:creationId xmlns:a16="http://schemas.microsoft.com/office/drawing/2014/main" id="{29F0AF5F-4798-53AB-DE99-B9D133DF1CB9}"/>
              </a:ext>
            </a:extLst>
          </p:cNvPr>
          <p:cNvSpPr>
            <a:spLocks noGrp="1"/>
          </p:cNvSpPr>
          <p:nvPr>
            <p:ph type="body" sz="quarter" idx="66" hasCustomPrompt="1"/>
          </p:nvPr>
        </p:nvSpPr>
        <p:spPr>
          <a:xfrm>
            <a:off x="7559051" y="3284720"/>
            <a:ext cx="3436018" cy="893897"/>
          </a:xfrm>
          <a:prstGeom prst="rect">
            <a:avLst/>
          </a:prstGeom>
          <a:noFill/>
        </p:spPr>
        <p:txBody>
          <a:bodyPr anchor="ctr" anchorCtr="0"/>
          <a:lstStyle>
            <a:lvl1pPr marL="0" indent="0" algn="l">
              <a:buFontTx/>
              <a:buNone/>
              <a:defRPr sz="1600" b="1" baseline="0">
                <a:solidFill>
                  <a:schemeClr val="accent3"/>
                </a:solidFill>
                <a:latin typeface="+mn-lt"/>
                <a:ea typeface="Open Sans Light" panose="020B0306030504020204" pitchFamily="34" charset="0"/>
                <a:cs typeface="Ideal Sans Light" pitchFamily="50" charset="0"/>
              </a:defRPr>
            </a:lvl1pPr>
          </a:lstStyle>
          <a:p>
            <a:pPr lvl="0"/>
            <a:r>
              <a:rPr lang="en-US"/>
              <a:t>Your Text Here…</a:t>
            </a:r>
          </a:p>
        </p:txBody>
      </p:sp>
      <p:sp>
        <p:nvSpPr>
          <p:cNvPr id="16" name="Picture Placeholder 3">
            <a:extLst>
              <a:ext uri="{FF2B5EF4-FFF2-40B4-BE49-F238E27FC236}">
                <a16:creationId xmlns:a16="http://schemas.microsoft.com/office/drawing/2014/main" id="{C475C36C-F3F6-FDD9-414E-2DBEB6E1D6F5}"/>
              </a:ext>
            </a:extLst>
          </p:cNvPr>
          <p:cNvSpPr>
            <a:spLocks noGrp="1"/>
          </p:cNvSpPr>
          <p:nvPr>
            <p:ph type="pic" sz="quarter" idx="68" hasCustomPrompt="1"/>
          </p:nvPr>
        </p:nvSpPr>
        <p:spPr>
          <a:xfrm>
            <a:off x="4872358" y="3284720"/>
            <a:ext cx="895879" cy="893897"/>
          </a:xfrm>
          <a:prstGeom prst="rect">
            <a:avLst/>
          </a:prstGeom>
          <a:solidFill>
            <a:schemeClr val="accent2"/>
          </a:solidFill>
          <a:ln w="38100">
            <a:solidFill>
              <a:schemeClr val="bg1">
                <a:lumMod val="95000"/>
              </a:schemeClr>
            </a:solidFill>
          </a:ln>
        </p:spPr>
        <p:txBody>
          <a:bodyPr/>
          <a:lstStyle>
            <a:lvl1pPr marL="0" indent="0">
              <a:buFontTx/>
              <a:buNone/>
              <a:defRPr b="0"/>
            </a:lvl1pPr>
          </a:lstStyle>
          <a:p>
            <a:r>
              <a:rPr lang="en-US"/>
              <a:t> </a:t>
            </a:r>
          </a:p>
        </p:txBody>
      </p:sp>
      <p:sp>
        <p:nvSpPr>
          <p:cNvPr id="17" name="Picture Placeholder 3">
            <a:extLst>
              <a:ext uri="{FF2B5EF4-FFF2-40B4-BE49-F238E27FC236}">
                <a16:creationId xmlns:a16="http://schemas.microsoft.com/office/drawing/2014/main" id="{69EE2BF9-B3BF-DC41-BC4C-54CE6B96727D}"/>
              </a:ext>
            </a:extLst>
          </p:cNvPr>
          <p:cNvSpPr>
            <a:spLocks noGrp="1"/>
          </p:cNvSpPr>
          <p:nvPr>
            <p:ph type="pic" sz="quarter" idx="69" hasCustomPrompt="1"/>
          </p:nvPr>
        </p:nvSpPr>
        <p:spPr>
          <a:xfrm>
            <a:off x="6448594" y="3284720"/>
            <a:ext cx="895879" cy="893897"/>
          </a:xfrm>
          <a:prstGeom prst="rect">
            <a:avLst/>
          </a:prstGeom>
          <a:solidFill>
            <a:schemeClr val="accent1"/>
          </a:solidFill>
          <a:ln w="38100">
            <a:solidFill>
              <a:schemeClr val="bg1">
                <a:lumMod val="95000"/>
              </a:schemeClr>
            </a:solidFill>
          </a:ln>
        </p:spPr>
        <p:txBody>
          <a:bodyPr/>
          <a:lstStyle>
            <a:lvl1pPr marL="0" indent="0">
              <a:buFontTx/>
              <a:buNone/>
              <a:defRPr b="0"/>
            </a:lvl1pPr>
          </a:lstStyle>
          <a:p>
            <a:r>
              <a:rPr lang="en-US"/>
              <a:t> </a:t>
            </a:r>
          </a:p>
        </p:txBody>
      </p:sp>
      <p:sp>
        <p:nvSpPr>
          <p:cNvPr id="18" name="Text Placeholder 7">
            <a:extLst>
              <a:ext uri="{FF2B5EF4-FFF2-40B4-BE49-F238E27FC236}">
                <a16:creationId xmlns:a16="http://schemas.microsoft.com/office/drawing/2014/main" id="{00D5CBFF-1ED1-394B-3A2C-6EF08A074E88}"/>
              </a:ext>
            </a:extLst>
          </p:cNvPr>
          <p:cNvSpPr>
            <a:spLocks noGrp="1"/>
          </p:cNvSpPr>
          <p:nvPr>
            <p:ph type="body" sz="quarter" idx="70" hasCustomPrompt="1"/>
          </p:nvPr>
        </p:nvSpPr>
        <p:spPr>
          <a:xfrm>
            <a:off x="1193397" y="4668008"/>
            <a:ext cx="3436018" cy="893897"/>
          </a:xfrm>
          <a:prstGeom prst="rect">
            <a:avLst/>
          </a:prstGeom>
          <a:noFill/>
        </p:spPr>
        <p:txBody>
          <a:bodyPr anchor="ctr" anchorCtr="0"/>
          <a:lstStyle>
            <a:lvl1pPr marL="0" indent="0" algn="r">
              <a:buFontTx/>
              <a:buNone/>
              <a:defRPr sz="1600" b="1" baseline="0">
                <a:solidFill>
                  <a:schemeClr val="accent3"/>
                </a:solidFill>
                <a:latin typeface="+mn-lt"/>
                <a:ea typeface="Open Sans Light" panose="020B0306030504020204" pitchFamily="34" charset="0"/>
                <a:cs typeface="Ideal Sans Light" pitchFamily="50" charset="0"/>
              </a:defRPr>
            </a:lvl1pPr>
          </a:lstStyle>
          <a:p>
            <a:pPr lvl="0"/>
            <a:r>
              <a:rPr lang="en-US"/>
              <a:t>Your Text Here…</a:t>
            </a:r>
          </a:p>
        </p:txBody>
      </p:sp>
      <p:sp>
        <p:nvSpPr>
          <p:cNvPr id="20" name="Text Placeholder 7">
            <a:extLst>
              <a:ext uri="{FF2B5EF4-FFF2-40B4-BE49-F238E27FC236}">
                <a16:creationId xmlns:a16="http://schemas.microsoft.com/office/drawing/2014/main" id="{E75F256A-84C3-BD70-6B55-DEACCD695D46}"/>
              </a:ext>
            </a:extLst>
          </p:cNvPr>
          <p:cNvSpPr>
            <a:spLocks noGrp="1"/>
          </p:cNvSpPr>
          <p:nvPr>
            <p:ph type="body" sz="quarter" idx="72" hasCustomPrompt="1"/>
          </p:nvPr>
        </p:nvSpPr>
        <p:spPr>
          <a:xfrm>
            <a:off x="7559051" y="4668008"/>
            <a:ext cx="3436018" cy="893897"/>
          </a:xfrm>
          <a:prstGeom prst="rect">
            <a:avLst/>
          </a:prstGeom>
          <a:noFill/>
        </p:spPr>
        <p:txBody>
          <a:bodyPr anchor="ctr" anchorCtr="0"/>
          <a:lstStyle>
            <a:lvl1pPr marL="0" indent="0" algn="l">
              <a:buFontTx/>
              <a:buNone/>
              <a:defRPr sz="1600" b="1" baseline="0">
                <a:solidFill>
                  <a:schemeClr val="accent3"/>
                </a:solidFill>
                <a:latin typeface="+mn-lt"/>
                <a:ea typeface="Open Sans Light" panose="020B0306030504020204" pitchFamily="34" charset="0"/>
                <a:cs typeface="Ideal Sans Light" pitchFamily="50" charset="0"/>
              </a:defRPr>
            </a:lvl1pPr>
          </a:lstStyle>
          <a:p>
            <a:pPr lvl="0"/>
            <a:r>
              <a:rPr lang="en-US"/>
              <a:t>Your Text Here…</a:t>
            </a:r>
          </a:p>
        </p:txBody>
      </p:sp>
      <p:sp>
        <p:nvSpPr>
          <p:cNvPr id="22" name="Picture Placeholder 3">
            <a:extLst>
              <a:ext uri="{FF2B5EF4-FFF2-40B4-BE49-F238E27FC236}">
                <a16:creationId xmlns:a16="http://schemas.microsoft.com/office/drawing/2014/main" id="{EB0D88A8-8514-40D9-934F-01CDCD53CE97}"/>
              </a:ext>
            </a:extLst>
          </p:cNvPr>
          <p:cNvSpPr>
            <a:spLocks noGrp="1"/>
          </p:cNvSpPr>
          <p:nvPr>
            <p:ph type="pic" sz="quarter" idx="74" hasCustomPrompt="1"/>
          </p:nvPr>
        </p:nvSpPr>
        <p:spPr>
          <a:xfrm>
            <a:off x="4872358" y="4668008"/>
            <a:ext cx="895879" cy="893897"/>
          </a:xfrm>
          <a:prstGeom prst="rect">
            <a:avLst/>
          </a:prstGeom>
          <a:solidFill>
            <a:schemeClr val="accent1"/>
          </a:solidFill>
          <a:ln w="38100">
            <a:solidFill>
              <a:schemeClr val="bg1">
                <a:lumMod val="95000"/>
              </a:schemeClr>
            </a:solidFill>
          </a:ln>
        </p:spPr>
        <p:txBody>
          <a:bodyPr/>
          <a:lstStyle>
            <a:lvl1pPr marL="0" indent="0">
              <a:buFontTx/>
              <a:buNone/>
              <a:defRPr b="0"/>
            </a:lvl1pPr>
          </a:lstStyle>
          <a:p>
            <a:r>
              <a:rPr lang="en-US"/>
              <a:t> </a:t>
            </a:r>
          </a:p>
        </p:txBody>
      </p:sp>
      <p:sp>
        <p:nvSpPr>
          <p:cNvPr id="23" name="Picture Placeholder 3">
            <a:extLst>
              <a:ext uri="{FF2B5EF4-FFF2-40B4-BE49-F238E27FC236}">
                <a16:creationId xmlns:a16="http://schemas.microsoft.com/office/drawing/2014/main" id="{791A0375-2A28-F660-A8B5-B0C996613C86}"/>
              </a:ext>
            </a:extLst>
          </p:cNvPr>
          <p:cNvSpPr>
            <a:spLocks noGrp="1"/>
          </p:cNvSpPr>
          <p:nvPr>
            <p:ph type="pic" sz="quarter" idx="75" hasCustomPrompt="1"/>
          </p:nvPr>
        </p:nvSpPr>
        <p:spPr>
          <a:xfrm>
            <a:off x="6448594" y="4668008"/>
            <a:ext cx="895879" cy="893897"/>
          </a:xfrm>
          <a:prstGeom prst="rect">
            <a:avLst/>
          </a:prstGeom>
          <a:solidFill>
            <a:schemeClr val="accent2"/>
          </a:solidFill>
          <a:ln w="38100">
            <a:solidFill>
              <a:schemeClr val="bg1">
                <a:lumMod val="95000"/>
              </a:schemeClr>
            </a:solidFill>
          </a:ln>
        </p:spPr>
        <p:txBody>
          <a:bodyPr/>
          <a:lstStyle>
            <a:lvl1pPr marL="0" indent="0">
              <a:buFontTx/>
              <a:buNone/>
              <a:defRPr b="0"/>
            </a:lvl1pPr>
          </a:lstStyle>
          <a:p>
            <a:r>
              <a:rPr lang="en-US"/>
              <a:t> </a:t>
            </a:r>
          </a:p>
        </p:txBody>
      </p:sp>
    </p:spTree>
    <p:extLst>
      <p:ext uri="{BB962C8B-B14F-4D97-AF65-F5344CB8AC3E}">
        <p14:creationId xmlns:p14="http://schemas.microsoft.com/office/powerpoint/2010/main" val="273727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9/10/2024</a:t>
            </a:fld>
            <a:endParaRPr lang="en-US"/>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24.sv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png"/><Relationship Id="rId7"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0.png"/><Relationship Id="rId4" Type="http://schemas.openxmlformats.org/officeDocument/2006/relationships/image" Target="../media/image26.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3.xml"/><Relationship Id="rId5" Type="http://schemas.openxmlformats.org/officeDocument/2006/relationships/image" Target="../media/image34.sv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svg"/><Relationship Id="rId3" Type="http://schemas.openxmlformats.org/officeDocument/2006/relationships/image" Target="../media/image36.svg"/><Relationship Id="rId7" Type="http://schemas.openxmlformats.org/officeDocument/2006/relationships/image" Target="../media/image40.svg"/><Relationship Id="rId12"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38.sv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svg"/></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image" Target="../media/image50.png"/><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52.png"/><Relationship Id="rId9" Type="http://schemas.openxmlformats.org/officeDocument/2006/relationships/image" Target="../media/image57.svg"/></Relationships>
</file>

<file path=ppt/slides/_rels/slide1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svg"/></Relationships>
</file>

<file path=ppt/slides/_rels/slide14.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3.xml"/><Relationship Id="rId6" Type="http://schemas.openxmlformats.org/officeDocument/2006/relationships/image" Target="../media/image71.png"/><Relationship Id="rId11" Type="http://schemas.openxmlformats.org/officeDocument/2006/relationships/image" Target="../media/image75.png"/><Relationship Id="rId5" Type="http://schemas.openxmlformats.org/officeDocument/2006/relationships/image" Target="../media/image70.png"/><Relationship Id="rId10" Type="http://schemas.openxmlformats.org/officeDocument/2006/relationships/image" Target="../media/image74.png"/><Relationship Id="rId4" Type="http://schemas.openxmlformats.org/officeDocument/2006/relationships/image" Target="../media/image69.png"/><Relationship Id="rId9" Type="http://schemas.openxmlformats.org/officeDocument/2006/relationships/image" Target="../media/image7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83.svg"/><Relationship Id="rId7" Type="http://schemas.openxmlformats.org/officeDocument/2006/relationships/image" Target="../media/image87.svg"/><Relationship Id="rId2" Type="http://schemas.openxmlformats.org/officeDocument/2006/relationships/image" Target="../media/image82.png"/><Relationship Id="rId1" Type="http://schemas.openxmlformats.org/officeDocument/2006/relationships/slideLayout" Target="../slideLayouts/slideLayout12.xml"/><Relationship Id="rId6" Type="http://schemas.openxmlformats.org/officeDocument/2006/relationships/image" Target="../media/image86.png"/><Relationship Id="rId5" Type="http://schemas.openxmlformats.org/officeDocument/2006/relationships/image" Target="../media/image85.svg"/><Relationship Id="rId4" Type="http://schemas.openxmlformats.org/officeDocument/2006/relationships/image" Target="../media/image8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2.xml"/><Relationship Id="rId5" Type="http://schemas.openxmlformats.org/officeDocument/2006/relationships/image" Target="../media/image91.png"/><Relationship Id="rId4" Type="http://schemas.openxmlformats.org/officeDocument/2006/relationships/image" Target="../media/image9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93.svg"/><Relationship Id="rId7" Type="http://schemas.openxmlformats.org/officeDocument/2006/relationships/image" Target="../media/image97.svg"/><Relationship Id="rId2" Type="http://schemas.openxmlformats.org/officeDocument/2006/relationships/image" Target="../media/image92.png"/><Relationship Id="rId1" Type="http://schemas.openxmlformats.org/officeDocument/2006/relationships/slideLayout" Target="../slideLayouts/slideLayout12.xml"/><Relationship Id="rId6" Type="http://schemas.openxmlformats.org/officeDocument/2006/relationships/image" Target="../media/image96.png"/><Relationship Id="rId5" Type="http://schemas.openxmlformats.org/officeDocument/2006/relationships/image" Target="../media/image95.svg"/><Relationship Id="rId4" Type="http://schemas.openxmlformats.org/officeDocument/2006/relationships/image" Target="../media/image94.png"/></Relationships>
</file>

<file path=ppt/slides/_rels/slide3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svg"/><Relationship Id="rId2" Type="http://schemas.openxmlformats.org/officeDocument/2006/relationships/image" Target="../media/image98.png"/><Relationship Id="rId1" Type="http://schemas.openxmlformats.org/officeDocument/2006/relationships/slideLayout" Target="../slideLayouts/slideLayout12.xml"/><Relationship Id="rId6" Type="http://schemas.openxmlformats.org/officeDocument/2006/relationships/image" Target="../media/image102.png"/><Relationship Id="rId5" Type="http://schemas.openxmlformats.org/officeDocument/2006/relationships/image" Target="../media/image101.svg"/><Relationship Id="rId4" Type="http://schemas.openxmlformats.org/officeDocument/2006/relationships/image" Target="../media/image100.png"/><Relationship Id="rId9" Type="http://schemas.microsoft.com/office/2007/relationships/hdphoto" Target="../media/hdphoto3.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image" Target="../media/image111.svg"/><Relationship Id="rId13" Type="http://schemas.openxmlformats.org/officeDocument/2006/relationships/image" Target="../media/image116.png"/><Relationship Id="rId18" Type="http://schemas.microsoft.com/office/2007/relationships/hdphoto" Target="../media/hdphoto4.wdp"/><Relationship Id="rId3" Type="http://schemas.openxmlformats.org/officeDocument/2006/relationships/image" Target="../media/image106.svg"/><Relationship Id="rId7" Type="http://schemas.openxmlformats.org/officeDocument/2006/relationships/image" Target="../media/image110.png"/><Relationship Id="rId12" Type="http://schemas.openxmlformats.org/officeDocument/2006/relationships/image" Target="../media/image115.svg"/><Relationship Id="rId17" Type="http://schemas.openxmlformats.org/officeDocument/2006/relationships/image" Target="../media/image120.png"/><Relationship Id="rId2" Type="http://schemas.openxmlformats.org/officeDocument/2006/relationships/image" Target="../media/image105.png"/><Relationship Id="rId16" Type="http://schemas.openxmlformats.org/officeDocument/2006/relationships/image" Target="../media/image119.svg"/><Relationship Id="rId20" Type="http://schemas.openxmlformats.org/officeDocument/2006/relationships/image" Target="../media/image122.svg"/><Relationship Id="rId1" Type="http://schemas.openxmlformats.org/officeDocument/2006/relationships/slideLayout" Target="../slideLayouts/slideLayout12.xml"/><Relationship Id="rId6" Type="http://schemas.openxmlformats.org/officeDocument/2006/relationships/image" Target="../media/image109.svg"/><Relationship Id="rId11" Type="http://schemas.openxmlformats.org/officeDocument/2006/relationships/image" Target="../media/image114.png"/><Relationship Id="rId5" Type="http://schemas.openxmlformats.org/officeDocument/2006/relationships/image" Target="../media/image108.png"/><Relationship Id="rId15" Type="http://schemas.openxmlformats.org/officeDocument/2006/relationships/image" Target="../media/image118.png"/><Relationship Id="rId10" Type="http://schemas.openxmlformats.org/officeDocument/2006/relationships/image" Target="../media/image113.svg"/><Relationship Id="rId19" Type="http://schemas.openxmlformats.org/officeDocument/2006/relationships/image" Target="../media/image121.png"/><Relationship Id="rId4" Type="http://schemas.openxmlformats.org/officeDocument/2006/relationships/image" Target="../media/image107.png"/><Relationship Id="rId9" Type="http://schemas.openxmlformats.org/officeDocument/2006/relationships/image" Target="../media/image112.png"/><Relationship Id="rId14" Type="http://schemas.openxmlformats.org/officeDocument/2006/relationships/image" Target="../media/image117.svg"/></Relationships>
</file>

<file path=ppt/slides/_rels/slide37.xml.rels><?xml version="1.0" encoding="UTF-8" standalone="yes"?>
<Relationships xmlns="http://schemas.openxmlformats.org/package/2006/relationships"><Relationship Id="rId3" Type="http://schemas.openxmlformats.org/officeDocument/2006/relationships/image" Target="../media/image124.svg"/><Relationship Id="rId2" Type="http://schemas.openxmlformats.org/officeDocument/2006/relationships/image" Target="../media/image123.png"/><Relationship Id="rId1" Type="http://schemas.openxmlformats.org/officeDocument/2006/relationships/slideLayout" Target="../slideLayouts/slideLayout12.xml"/><Relationship Id="rId5" Type="http://schemas.openxmlformats.org/officeDocument/2006/relationships/image" Target="../media/image126.svg"/><Relationship Id="rId4" Type="http://schemas.openxmlformats.org/officeDocument/2006/relationships/image" Target="../media/image12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image" Target="../media/image112.png"/><Relationship Id="rId13" Type="http://schemas.openxmlformats.org/officeDocument/2006/relationships/image" Target="../media/image129.svg"/><Relationship Id="rId18" Type="http://schemas.openxmlformats.org/officeDocument/2006/relationships/image" Target="../media/image131.png"/><Relationship Id="rId3" Type="http://schemas.openxmlformats.org/officeDocument/2006/relationships/image" Target="../media/image106.svg"/><Relationship Id="rId21" Type="http://schemas.openxmlformats.org/officeDocument/2006/relationships/image" Target="../media/image122.svg"/><Relationship Id="rId7" Type="http://schemas.openxmlformats.org/officeDocument/2006/relationships/image" Target="../media/image111.svg"/><Relationship Id="rId12" Type="http://schemas.openxmlformats.org/officeDocument/2006/relationships/image" Target="../media/image128.png"/><Relationship Id="rId17" Type="http://schemas.openxmlformats.org/officeDocument/2006/relationships/image" Target="../media/image130.svg"/><Relationship Id="rId2" Type="http://schemas.openxmlformats.org/officeDocument/2006/relationships/image" Target="../media/image105.png"/><Relationship Id="rId16" Type="http://schemas.microsoft.com/office/2007/relationships/hdphoto" Target="../media/hdphoto4.wdp"/><Relationship Id="rId20" Type="http://schemas.openxmlformats.org/officeDocument/2006/relationships/image" Target="../media/image121.png"/><Relationship Id="rId1" Type="http://schemas.openxmlformats.org/officeDocument/2006/relationships/slideLayout" Target="../slideLayouts/slideLayout12.xml"/><Relationship Id="rId6" Type="http://schemas.openxmlformats.org/officeDocument/2006/relationships/image" Target="../media/image110.png"/><Relationship Id="rId11" Type="http://schemas.openxmlformats.org/officeDocument/2006/relationships/image" Target="../media/image115.svg"/><Relationship Id="rId5" Type="http://schemas.openxmlformats.org/officeDocument/2006/relationships/image" Target="../media/image109.svg"/><Relationship Id="rId15" Type="http://schemas.openxmlformats.org/officeDocument/2006/relationships/image" Target="../media/image120.png"/><Relationship Id="rId23" Type="http://schemas.microsoft.com/office/2007/relationships/hdphoto" Target="../media/hdphoto5.wdp"/><Relationship Id="rId10" Type="http://schemas.openxmlformats.org/officeDocument/2006/relationships/image" Target="../media/image114.png"/><Relationship Id="rId19" Type="http://schemas.openxmlformats.org/officeDocument/2006/relationships/image" Target="../media/image132.svg"/><Relationship Id="rId4" Type="http://schemas.openxmlformats.org/officeDocument/2006/relationships/image" Target="../media/image108.png"/><Relationship Id="rId9" Type="http://schemas.openxmlformats.org/officeDocument/2006/relationships/image" Target="../media/image113.svg"/><Relationship Id="rId14" Type="http://schemas.openxmlformats.org/officeDocument/2006/relationships/image" Target="../media/image107.png"/><Relationship Id="rId22" Type="http://schemas.openxmlformats.org/officeDocument/2006/relationships/image" Target="../media/image133.png"/></Relationships>
</file>

<file path=ppt/slides/_rels/slide41.xml.rels><?xml version="1.0" encoding="UTF-8" standalone="yes"?>
<Relationships xmlns="http://schemas.openxmlformats.org/package/2006/relationships"><Relationship Id="rId3" Type="http://schemas.openxmlformats.org/officeDocument/2006/relationships/image" Target="../media/image135.svg"/><Relationship Id="rId7" Type="http://schemas.openxmlformats.org/officeDocument/2006/relationships/image" Target="../media/image139.svg"/><Relationship Id="rId2" Type="http://schemas.openxmlformats.org/officeDocument/2006/relationships/image" Target="../media/image134.png"/><Relationship Id="rId1" Type="http://schemas.openxmlformats.org/officeDocument/2006/relationships/slideLayout" Target="../slideLayouts/slideLayout3.xml"/><Relationship Id="rId6" Type="http://schemas.openxmlformats.org/officeDocument/2006/relationships/image" Target="../media/image138.png"/><Relationship Id="rId5" Type="http://schemas.openxmlformats.org/officeDocument/2006/relationships/image" Target="../media/image137.svg"/><Relationship Id="rId4" Type="http://schemas.openxmlformats.org/officeDocument/2006/relationships/image" Target="../media/image136.png"/></Relationships>
</file>

<file path=ppt/slides/_rels/slide42.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hyperlink" Target="https://www.cloudcomputing-insider.de/was-ist-ein-service-provider-a-723385/" TargetMode="External"/><Relationship Id="rId2" Type="http://schemas.openxmlformats.org/officeDocument/2006/relationships/image" Target="../media/image143.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18.xml"/><Relationship Id="rId4" Type="http://schemas.openxmlformats.org/officeDocument/2006/relationships/image" Target="../media/image1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48.png"/><Relationship Id="rId7" Type="http://schemas.openxmlformats.org/officeDocument/2006/relationships/image" Target="../media/image151.png"/><Relationship Id="rId2" Type="http://schemas.openxmlformats.org/officeDocument/2006/relationships/image" Target="../media/image147.png"/><Relationship Id="rId1" Type="http://schemas.openxmlformats.org/officeDocument/2006/relationships/slideLayout" Target="../slideLayouts/slideLayout19.xml"/><Relationship Id="rId6" Type="http://schemas.openxmlformats.org/officeDocument/2006/relationships/image" Target="../media/image150.png"/><Relationship Id="rId5" Type="http://schemas.openxmlformats.org/officeDocument/2006/relationships/image" Target="../media/image146.png"/><Relationship Id="rId4" Type="http://schemas.openxmlformats.org/officeDocument/2006/relationships/image" Target="../media/image149.png"/></Relationships>
</file>

<file path=ppt/slides/_rels/slide52.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17.xml"/><Relationship Id="rId6" Type="http://schemas.openxmlformats.org/officeDocument/2006/relationships/image" Target="../media/image158.svg"/><Relationship Id="rId5" Type="http://schemas.openxmlformats.org/officeDocument/2006/relationships/image" Target="../media/image157.png"/><Relationship Id="rId4" Type="http://schemas.openxmlformats.org/officeDocument/2006/relationships/image" Target="../media/image156.png"/></Relationships>
</file>

<file path=ppt/slides/_rels/slide60.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60.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6" Type="http://schemas.openxmlformats.org/officeDocument/2006/relationships/image" Target="../media/image185.png"/><Relationship Id="rId21" Type="http://schemas.openxmlformats.org/officeDocument/2006/relationships/image" Target="../media/image180.png"/><Relationship Id="rId42" Type="http://schemas.openxmlformats.org/officeDocument/2006/relationships/image" Target="../media/image201.png"/><Relationship Id="rId47" Type="http://schemas.openxmlformats.org/officeDocument/2006/relationships/image" Target="../media/image206.png"/><Relationship Id="rId63" Type="http://schemas.openxmlformats.org/officeDocument/2006/relationships/image" Target="../media/image222.png"/><Relationship Id="rId68" Type="http://schemas.openxmlformats.org/officeDocument/2006/relationships/image" Target="../media/image227.png"/><Relationship Id="rId2" Type="http://schemas.openxmlformats.org/officeDocument/2006/relationships/image" Target="../media/image161.png"/><Relationship Id="rId16" Type="http://schemas.openxmlformats.org/officeDocument/2006/relationships/image" Target="../media/image175.png"/><Relationship Id="rId29" Type="http://schemas.openxmlformats.org/officeDocument/2006/relationships/image" Target="../media/image188.png"/><Relationship Id="rId11" Type="http://schemas.openxmlformats.org/officeDocument/2006/relationships/image" Target="../media/image170.png"/><Relationship Id="rId24" Type="http://schemas.openxmlformats.org/officeDocument/2006/relationships/image" Target="../media/image183.png"/><Relationship Id="rId32" Type="http://schemas.openxmlformats.org/officeDocument/2006/relationships/image" Target="../media/image191.png"/><Relationship Id="rId37" Type="http://schemas.openxmlformats.org/officeDocument/2006/relationships/image" Target="../media/image196.png"/><Relationship Id="rId40" Type="http://schemas.openxmlformats.org/officeDocument/2006/relationships/image" Target="../media/image199.png"/><Relationship Id="rId45" Type="http://schemas.openxmlformats.org/officeDocument/2006/relationships/image" Target="../media/image204.png"/><Relationship Id="rId53" Type="http://schemas.openxmlformats.org/officeDocument/2006/relationships/image" Target="../media/image212.png"/><Relationship Id="rId58" Type="http://schemas.openxmlformats.org/officeDocument/2006/relationships/image" Target="../media/image217.png"/><Relationship Id="rId66" Type="http://schemas.openxmlformats.org/officeDocument/2006/relationships/image" Target="../media/image225.png"/><Relationship Id="rId74" Type="http://schemas.openxmlformats.org/officeDocument/2006/relationships/image" Target="../media/image233.png"/><Relationship Id="rId5" Type="http://schemas.openxmlformats.org/officeDocument/2006/relationships/image" Target="../media/image164.png"/><Relationship Id="rId61" Type="http://schemas.openxmlformats.org/officeDocument/2006/relationships/image" Target="../media/image220.png"/><Relationship Id="rId19" Type="http://schemas.openxmlformats.org/officeDocument/2006/relationships/image" Target="../media/image178.png"/><Relationship Id="rId14" Type="http://schemas.openxmlformats.org/officeDocument/2006/relationships/image" Target="../media/image173.png"/><Relationship Id="rId22" Type="http://schemas.openxmlformats.org/officeDocument/2006/relationships/image" Target="../media/image181.png"/><Relationship Id="rId27" Type="http://schemas.openxmlformats.org/officeDocument/2006/relationships/image" Target="../media/image186.png"/><Relationship Id="rId30" Type="http://schemas.openxmlformats.org/officeDocument/2006/relationships/image" Target="../media/image189.png"/><Relationship Id="rId35" Type="http://schemas.openxmlformats.org/officeDocument/2006/relationships/image" Target="../media/image194.png"/><Relationship Id="rId43" Type="http://schemas.openxmlformats.org/officeDocument/2006/relationships/image" Target="../media/image202.png"/><Relationship Id="rId48" Type="http://schemas.openxmlformats.org/officeDocument/2006/relationships/image" Target="../media/image207.gif"/><Relationship Id="rId56" Type="http://schemas.openxmlformats.org/officeDocument/2006/relationships/image" Target="../media/image215.png"/><Relationship Id="rId64" Type="http://schemas.openxmlformats.org/officeDocument/2006/relationships/image" Target="../media/image223.png"/><Relationship Id="rId69" Type="http://schemas.openxmlformats.org/officeDocument/2006/relationships/image" Target="../media/image228.png"/><Relationship Id="rId8" Type="http://schemas.openxmlformats.org/officeDocument/2006/relationships/image" Target="../media/image167.png"/><Relationship Id="rId51" Type="http://schemas.openxmlformats.org/officeDocument/2006/relationships/image" Target="../media/image210.png"/><Relationship Id="rId72" Type="http://schemas.openxmlformats.org/officeDocument/2006/relationships/image" Target="../media/image231.png"/><Relationship Id="rId3" Type="http://schemas.openxmlformats.org/officeDocument/2006/relationships/image" Target="../media/image162.png"/><Relationship Id="rId12" Type="http://schemas.openxmlformats.org/officeDocument/2006/relationships/image" Target="../media/image171.png"/><Relationship Id="rId17" Type="http://schemas.openxmlformats.org/officeDocument/2006/relationships/image" Target="../media/image176.png"/><Relationship Id="rId25" Type="http://schemas.openxmlformats.org/officeDocument/2006/relationships/image" Target="../media/image184.png"/><Relationship Id="rId33" Type="http://schemas.openxmlformats.org/officeDocument/2006/relationships/image" Target="../media/image192.png"/><Relationship Id="rId38" Type="http://schemas.openxmlformats.org/officeDocument/2006/relationships/image" Target="../media/image197.png"/><Relationship Id="rId46" Type="http://schemas.openxmlformats.org/officeDocument/2006/relationships/image" Target="../media/image205.png"/><Relationship Id="rId59" Type="http://schemas.openxmlformats.org/officeDocument/2006/relationships/image" Target="../media/image218.png"/><Relationship Id="rId67" Type="http://schemas.openxmlformats.org/officeDocument/2006/relationships/image" Target="../media/image226.png"/><Relationship Id="rId20" Type="http://schemas.openxmlformats.org/officeDocument/2006/relationships/image" Target="../media/image179.png"/><Relationship Id="rId41" Type="http://schemas.openxmlformats.org/officeDocument/2006/relationships/image" Target="../media/image200.png"/><Relationship Id="rId54" Type="http://schemas.openxmlformats.org/officeDocument/2006/relationships/image" Target="../media/image213.png"/><Relationship Id="rId62" Type="http://schemas.openxmlformats.org/officeDocument/2006/relationships/image" Target="../media/image221.png"/><Relationship Id="rId70" Type="http://schemas.openxmlformats.org/officeDocument/2006/relationships/image" Target="../media/image229.png"/><Relationship Id="rId75" Type="http://schemas.openxmlformats.org/officeDocument/2006/relationships/image" Target="../media/image234.png"/><Relationship Id="rId1" Type="http://schemas.openxmlformats.org/officeDocument/2006/relationships/slideLayout" Target="../slideLayouts/slideLayout12.xml"/><Relationship Id="rId6" Type="http://schemas.openxmlformats.org/officeDocument/2006/relationships/image" Target="../media/image165.png"/><Relationship Id="rId15" Type="http://schemas.openxmlformats.org/officeDocument/2006/relationships/image" Target="../media/image174.png"/><Relationship Id="rId23" Type="http://schemas.openxmlformats.org/officeDocument/2006/relationships/image" Target="../media/image182.png"/><Relationship Id="rId28" Type="http://schemas.openxmlformats.org/officeDocument/2006/relationships/image" Target="../media/image187.png"/><Relationship Id="rId36" Type="http://schemas.openxmlformats.org/officeDocument/2006/relationships/image" Target="../media/image195.png"/><Relationship Id="rId49" Type="http://schemas.openxmlformats.org/officeDocument/2006/relationships/image" Target="../media/image208.png"/><Relationship Id="rId57" Type="http://schemas.openxmlformats.org/officeDocument/2006/relationships/image" Target="../media/image216.png"/><Relationship Id="rId10" Type="http://schemas.openxmlformats.org/officeDocument/2006/relationships/image" Target="../media/image169.png"/><Relationship Id="rId31" Type="http://schemas.openxmlformats.org/officeDocument/2006/relationships/image" Target="../media/image190.png"/><Relationship Id="rId44" Type="http://schemas.openxmlformats.org/officeDocument/2006/relationships/image" Target="../media/image203.png"/><Relationship Id="rId52" Type="http://schemas.openxmlformats.org/officeDocument/2006/relationships/image" Target="../media/image211.png"/><Relationship Id="rId60" Type="http://schemas.openxmlformats.org/officeDocument/2006/relationships/image" Target="../media/image219.png"/><Relationship Id="rId65" Type="http://schemas.openxmlformats.org/officeDocument/2006/relationships/image" Target="../media/image224.png"/><Relationship Id="rId73" Type="http://schemas.openxmlformats.org/officeDocument/2006/relationships/image" Target="../media/image232.png"/><Relationship Id="rId4" Type="http://schemas.openxmlformats.org/officeDocument/2006/relationships/image" Target="../media/image163.png"/><Relationship Id="rId9" Type="http://schemas.openxmlformats.org/officeDocument/2006/relationships/image" Target="../media/image168.png"/><Relationship Id="rId13" Type="http://schemas.openxmlformats.org/officeDocument/2006/relationships/image" Target="../media/image172.png"/><Relationship Id="rId18" Type="http://schemas.openxmlformats.org/officeDocument/2006/relationships/image" Target="../media/image177.png"/><Relationship Id="rId39" Type="http://schemas.openxmlformats.org/officeDocument/2006/relationships/image" Target="../media/image198.png"/><Relationship Id="rId34" Type="http://schemas.openxmlformats.org/officeDocument/2006/relationships/image" Target="../media/image193.png"/><Relationship Id="rId50" Type="http://schemas.openxmlformats.org/officeDocument/2006/relationships/image" Target="../media/image209.png"/><Relationship Id="rId55" Type="http://schemas.openxmlformats.org/officeDocument/2006/relationships/image" Target="../media/image214.png"/><Relationship Id="rId7" Type="http://schemas.openxmlformats.org/officeDocument/2006/relationships/image" Target="../media/image166.png"/><Relationship Id="rId71" Type="http://schemas.openxmlformats.org/officeDocument/2006/relationships/image" Target="../media/image230.png"/></Relationships>
</file>

<file path=ppt/slides/_rels/slide63.xml.rels><?xml version="1.0" encoding="UTF-8" standalone="yes"?>
<Relationships xmlns="http://schemas.openxmlformats.org/package/2006/relationships"><Relationship Id="rId3" Type="http://schemas.openxmlformats.org/officeDocument/2006/relationships/image" Target="../media/image236.svg"/><Relationship Id="rId2" Type="http://schemas.openxmlformats.org/officeDocument/2006/relationships/image" Target="../media/image23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81844" y="1844824"/>
            <a:ext cx="8229600" cy="2895600"/>
          </a:xfrm>
        </p:spPr>
        <p:txBody>
          <a:bodyPr>
            <a:normAutofit/>
          </a:bodyPr>
          <a:lstStyle/>
          <a:p>
            <a:r>
              <a:rPr lang="en-US" sz="2200" cap="all" spc="200" dirty="0">
                <a:latin typeface="Avenir Next LT Pro Light (Body)"/>
                <a:ea typeface="+mn-ea"/>
                <a:cs typeface="+mn-cs"/>
              </a:rPr>
              <a:t>Integrated CX Solutions:</a:t>
            </a:r>
            <a:br>
              <a:rPr lang="en-US" sz="2200" cap="all" spc="200" dirty="0">
                <a:latin typeface="Avenir Next LT Pro Light (Body)"/>
                <a:ea typeface="+mn-ea"/>
                <a:cs typeface="+mn-cs"/>
              </a:rPr>
            </a:br>
            <a:r>
              <a:rPr lang="en-US" sz="2200" cap="all" spc="200" dirty="0">
                <a:latin typeface="Avenir Next LT Pro Light (Body)"/>
                <a:ea typeface="+mn-ea"/>
                <a:cs typeface="+mn-cs"/>
              </a:rPr>
              <a:t> </a:t>
            </a:r>
            <a:br>
              <a:rPr lang="en-US" b="1" dirty="0">
                <a:latin typeface="Posterama (Headings)"/>
              </a:rPr>
            </a:br>
            <a:r>
              <a:rPr lang="en-US" sz="3600" b="1" dirty="0">
                <a:latin typeface="Posterama (Headings)"/>
              </a:rPr>
              <a:t>Data-Led, Content-Driven, Contact Center Empowered</a:t>
            </a:r>
            <a:endParaRPr lang="en-US" b="1" dirty="0">
              <a:latin typeface="Posterama (Headings)"/>
            </a:endParaRPr>
          </a:p>
        </p:txBody>
      </p:sp>
      <p:pic>
        <p:nvPicPr>
          <p:cNvPr id="6" name="Picture 5" descr="A picture containing font, screenshot, graphics, logo&#10;&#10;Description automatically generated">
            <a:extLst>
              <a:ext uri="{FF2B5EF4-FFF2-40B4-BE49-F238E27FC236}">
                <a16:creationId xmlns:a16="http://schemas.microsoft.com/office/drawing/2014/main" id="{3964B657-813E-39CC-62CF-3F5552C427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213" y="1385316"/>
            <a:ext cx="2851518" cy="648072"/>
          </a:xfrm>
          <a:prstGeom prst="rect">
            <a:avLst/>
          </a:prstGeom>
        </p:spPr>
      </p:pic>
      <p:sp>
        <p:nvSpPr>
          <p:cNvPr id="10" name="TextBox 9">
            <a:extLst>
              <a:ext uri="{FF2B5EF4-FFF2-40B4-BE49-F238E27FC236}">
                <a16:creationId xmlns:a16="http://schemas.microsoft.com/office/drawing/2014/main" id="{537DCC16-68BC-D08E-61C6-A3074AF1CBE3}"/>
              </a:ext>
            </a:extLst>
          </p:cNvPr>
          <p:cNvSpPr txBox="1"/>
          <p:nvPr/>
        </p:nvSpPr>
        <p:spPr>
          <a:xfrm>
            <a:off x="11639028" y="6309320"/>
            <a:ext cx="317716" cy="369332"/>
          </a:xfrm>
          <a:prstGeom prst="rect">
            <a:avLst/>
          </a:prstGeom>
          <a:noFill/>
        </p:spPr>
        <p:txBody>
          <a:bodyPr wrap="none" rtlCol="0">
            <a:spAutoFit/>
          </a:bodyPr>
          <a:lstStyle/>
          <a:p>
            <a:r>
              <a:rPr lang="en-AU" dirty="0"/>
              <a:t>1</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335763" y="1861161"/>
            <a:ext cx="4125017" cy="4819469"/>
          </a:xfrm>
        </p:spPr>
        <p:txBody>
          <a:bodyPr>
            <a:normAutofit/>
          </a:bodyPr>
          <a:lstStyle/>
          <a:p>
            <a:pPr marL="0" indent="0">
              <a:buNone/>
            </a:pPr>
            <a:r>
              <a:rPr lang="en-US" sz="2000" dirty="0"/>
              <a:t>CNCData empowers industry-leading brands with cutting-edge, data-driven CX solutions that seamlessly integrates data intelligence, compelling content, and expert insights with </a:t>
            </a:r>
            <a:r>
              <a:rPr lang="en-US" sz="2000" dirty="0" err="1"/>
              <a:t>localised</a:t>
            </a:r>
            <a:r>
              <a:rPr lang="en-US" sz="2000" dirty="0"/>
              <a:t> contact center to drive success across the Asia Pacific and Oceania regions.</a:t>
            </a:r>
          </a:p>
          <a:p>
            <a:pPr marL="0" indent="0">
              <a:buNone/>
            </a:pPr>
            <a:r>
              <a:rPr lang="en-US" sz="2000" dirty="0"/>
              <a:t>We enable brands to efficiently acquire new customers and maintain exceptional customer experiences through state-of-the-art, tailored marketing strategies uniquely designed to meet specific business goals.</a:t>
            </a:r>
          </a:p>
        </p:txBody>
      </p:sp>
      <p:sp>
        <p:nvSpPr>
          <p:cNvPr id="4" name="Rectangle 3">
            <a:extLst>
              <a:ext uri="{FF2B5EF4-FFF2-40B4-BE49-F238E27FC236}">
                <a16:creationId xmlns:a16="http://schemas.microsoft.com/office/drawing/2014/main" id="{B74F8361-319D-B77F-6D6B-D764BD4CC881}"/>
              </a:ext>
            </a:extLst>
          </p:cNvPr>
          <p:cNvSpPr/>
          <p:nvPr/>
        </p:nvSpPr>
        <p:spPr>
          <a:xfrm>
            <a:off x="5374332" y="0"/>
            <a:ext cx="6814493"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100"/>
          </a:p>
        </p:txBody>
      </p:sp>
      <p:sp>
        <p:nvSpPr>
          <p:cNvPr id="5" name="Text Placeholder 6">
            <a:extLst>
              <a:ext uri="{FF2B5EF4-FFF2-40B4-BE49-F238E27FC236}">
                <a16:creationId xmlns:a16="http://schemas.microsoft.com/office/drawing/2014/main" id="{04F73B80-ADDC-6BA4-0472-1CB164506B3B}"/>
              </a:ext>
            </a:extLst>
          </p:cNvPr>
          <p:cNvSpPr txBox="1">
            <a:spLocks/>
          </p:cNvSpPr>
          <p:nvPr/>
        </p:nvSpPr>
        <p:spPr>
          <a:xfrm>
            <a:off x="5458848" y="2622234"/>
            <a:ext cx="1988739"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000" dirty="0">
                <a:solidFill>
                  <a:schemeClr val="bg1"/>
                </a:solidFill>
              </a:rPr>
              <a:t>2010</a:t>
            </a:r>
          </a:p>
          <a:p>
            <a:pPr algn="ctr"/>
            <a:r>
              <a:rPr lang="en-GB" sz="1000" b="0" dirty="0">
                <a:solidFill>
                  <a:schemeClr val="bg1"/>
                </a:solidFill>
              </a:rPr>
              <a:t>YEAR ESTABLISHED</a:t>
            </a:r>
          </a:p>
          <a:p>
            <a:endParaRPr lang="en-US" sz="1800" dirty="0">
              <a:solidFill>
                <a:schemeClr val="bg1"/>
              </a:solidFill>
            </a:endParaRPr>
          </a:p>
        </p:txBody>
      </p:sp>
      <p:sp>
        <p:nvSpPr>
          <p:cNvPr id="6" name="Text Placeholder 6">
            <a:extLst>
              <a:ext uri="{FF2B5EF4-FFF2-40B4-BE49-F238E27FC236}">
                <a16:creationId xmlns:a16="http://schemas.microsoft.com/office/drawing/2014/main" id="{96A79D9B-C330-B72C-A7E1-3D16CFEA95EA}"/>
              </a:ext>
            </a:extLst>
          </p:cNvPr>
          <p:cNvSpPr txBox="1">
            <a:spLocks/>
          </p:cNvSpPr>
          <p:nvPr/>
        </p:nvSpPr>
        <p:spPr>
          <a:xfrm>
            <a:off x="7711551" y="2618390"/>
            <a:ext cx="1988739"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000" dirty="0">
                <a:solidFill>
                  <a:schemeClr val="bg1"/>
                </a:solidFill>
              </a:rPr>
              <a:t>8</a:t>
            </a:r>
          </a:p>
          <a:p>
            <a:pPr algn="ctr"/>
            <a:r>
              <a:rPr lang="en-GB" sz="1000" b="0" dirty="0">
                <a:solidFill>
                  <a:schemeClr val="bg1"/>
                </a:solidFill>
              </a:rPr>
              <a:t>REGIONAL OFFICES</a:t>
            </a:r>
          </a:p>
          <a:p>
            <a:endParaRPr lang="en-US" sz="1800" dirty="0">
              <a:solidFill>
                <a:schemeClr val="bg1"/>
              </a:solidFill>
            </a:endParaRPr>
          </a:p>
        </p:txBody>
      </p:sp>
      <p:sp>
        <p:nvSpPr>
          <p:cNvPr id="7" name="Text Placeholder 6">
            <a:extLst>
              <a:ext uri="{FF2B5EF4-FFF2-40B4-BE49-F238E27FC236}">
                <a16:creationId xmlns:a16="http://schemas.microsoft.com/office/drawing/2014/main" id="{03F25954-7866-D779-7EE9-9A9135C2A25B}"/>
              </a:ext>
            </a:extLst>
          </p:cNvPr>
          <p:cNvSpPr txBox="1">
            <a:spLocks/>
          </p:cNvSpPr>
          <p:nvPr/>
        </p:nvSpPr>
        <p:spPr>
          <a:xfrm>
            <a:off x="10158201" y="2630998"/>
            <a:ext cx="1988739"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000" dirty="0">
                <a:solidFill>
                  <a:schemeClr val="bg1"/>
                </a:solidFill>
              </a:rPr>
              <a:t>200+</a:t>
            </a:r>
          </a:p>
          <a:p>
            <a:pPr algn="ctr"/>
            <a:r>
              <a:rPr lang="en-GB" sz="1000" b="0" dirty="0">
                <a:solidFill>
                  <a:schemeClr val="bg1"/>
                </a:solidFill>
              </a:rPr>
              <a:t>EMPLOYEES</a:t>
            </a:r>
          </a:p>
          <a:p>
            <a:endParaRPr lang="en-US" sz="1800" dirty="0">
              <a:solidFill>
                <a:schemeClr val="bg1"/>
              </a:solidFill>
            </a:endParaRPr>
          </a:p>
        </p:txBody>
      </p:sp>
      <p:sp>
        <p:nvSpPr>
          <p:cNvPr id="8" name="Text Placeholder 6">
            <a:extLst>
              <a:ext uri="{FF2B5EF4-FFF2-40B4-BE49-F238E27FC236}">
                <a16:creationId xmlns:a16="http://schemas.microsoft.com/office/drawing/2014/main" id="{815E8C0F-1CA7-0DDC-621D-4555912EC0F1}"/>
              </a:ext>
            </a:extLst>
          </p:cNvPr>
          <p:cNvSpPr txBox="1">
            <a:spLocks/>
          </p:cNvSpPr>
          <p:nvPr/>
        </p:nvSpPr>
        <p:spPr>
          <a:xfrm>
            <a:off x="6119901" y="5389978"/>
            <a:ext cx="1988739"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000" dirty="0">
                <a:solidFill>
                  <a:schemeClr val="bg1"/>
                </a:solidFill>
              </a:rPr>
              <a:t>10M+</a:t>
            </a:r>
          </a:p>
          <a:p>
            <a:pPr algn="ctr"/>
            <a:r>
              <a:rPr lang="en-GB" sz="1000" b="0" dirty="0">
                <a:solidFill>
                  <a:schemeClr val="bg1"/>
                </a:solidFill>
              </a:rPr>
              <a:t>B2B DATA ACCESS </a:t>
            </a:r>
          </a:p>
          <a:p>
            <a:endParaRPr lang="en-US" sz="1800" dirty="0">
              <a:solidFill>
                <a:schemeClr val="bg1"/>
              </a:solidFill>
            </a:endParaRPr>
          </a:p>
        </p:txBody>
      </p:sp>
      <p:sp>
        <p:nvSpPr>
          <p:cNvPr id="9" name="Text Placeholder 6">
            <a:extLst>
              <a:ext uri="{FF2B5EF4-FFF2-40B4-BE49-F238E27FC236}">
                <a16:creationId xmlns:a16="http://schemas.microsoft.com/office/drawing/2014/main" id="{7CCCB110-DD13-20F5-8340-31CA4F703300}"/>
              </a:ext>
            </a:extLst>
          </p:cNvPr>
          <p:cNvSpPr txBox="1">
            <a:spLocks/>
          </p:cNvSpPr>
          <p:nvPr/>
        </p:nvSpPr>
        <p:spPr>
          <a:xfrm>
            <a:off x="8804868" y="5203937"/>
            <a:ext cx="1988739"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000" dirty="0">
                <a:solidFill>
                  <a:schemeClr val="bg1"/>
                </a:solidFill>
              </a:rPr>
              <a:t>200+</a:t>
            </a:r>
          </a:p>
          <a:p>
            <a:pPr algn="ctr"/>
            <a:r>
              <a:rPr lang="en-GB" sz="1000" b="0" dirty="0">
                <a:solidFill>
                  <a:schemeClr val="bg1"/>
                </a:solidFill>
              </a:rPr>
              <a:t>REGIONAL AND</a:t>
            </a:r>
          </a:p>
          <a:p>
            <a:pPr algn="ctr"/>
            <a:r>
              <a:rPr lang="en-GB" sz="1000" b="0" dirty="0">
                <a:solidFill>
                  <a:schemeClr val="bg1"/>
                </a:solidFill>
              </a:rPr>
              <a:t>GLOBAL CLIENTS</a:t>
            </a:r>
            <a:endParaRPr lang="en-US" sz="1600" dirty="0">
              <a:solidFill>
                <a:schemeClr val="bg1"/>
              </a:solidFill>
            </a:endParaRPr>
          </a:p>
        </p:txBody>
      </p:sp>
      <p:pic>
        <p:nvPicPr>
          <p:cNvPr id="10" name="Picture 9">
            <a:extLst>
              <a:ext uri="{FF2B5EF4-FFF2-40B4-BE49-F238E27FC236}">
                <a16:creationId xmlns:a16="http://schemas.microsoft.com/office/drawing/2014/main" id="{4939C200-55DC-937F-3BF0-3654F0920071}"/>
              </a:ext>
            </a:extLst>
          </p:cNvPr>
          <p:cNvPicPr>
            <a:picLocks noChangeAspect="1"/>
          </p:cNvPicPr>
          <p:nvPr/>
        </p:nvPicPr>
        <p:blipFill>
          <a:blip r:embed="rId2"/>
          <a:stretch>
            <a:fillRect/>
          </a:stretch>
        </p:blipFill>
        <p:spPr>
          <a:xfrm>
            <a:off x="5946316" y="1229921"/>
            <a:ext cx="900000" cy="900000"/>
          </a:xfrm>
          <a:prstGeom prst="rect">
            <a:avLst/>
          </a:prstGeom>
        </p:spPr>
      </p:pic>
      <p:pic>
        <p:nvPicPr>
          <p:cNvPr id="11" name="Picture 10">
            <a:extLst>
              <a:ext uri="{FF2B5EF4-FFF2-40B4-BE49-F238E27FC236}">
                <a16:creationId xmlns:a16="http://schemas.microsoft.com/office/drawing/2014/main" id="{D34699CA-866F-1FB0-0DF4-643CB278D7D8}"/>
              </a:ext>
            </a:extLst>
          </p:cNvPr>
          <p:cNvPicPr>
            <a:picLocks noChangeAspect="1"/>
          </p:cNvPicPr>
          <p:nvPr/>
        </p:nvPicPr>
        <p:blipFill>
          <a:blip r:embed="rId3"/>
          <a:stretch>
            <a:fillRect/>
          </a:stretch>
        </p:blipFill>
        <p:spPr>
          <a:xfrm>
            <a:off x="10558908" y="1268760"/>
            <a:ext cx="1119180" cy="971176"/>
          </a:xfrm>
          <a:prstGeom prst="rect">
            <a:avLst/>
          </a:prstGeom>
        </p:spPr>
      </p:pic>
      <p:pic>
        <p:nvPicPr>
          <p:cNvPr id="12" name="Picture 11">
            <a:extLst>
              <a:ext uri="{FF2B5EF4-FFF2-40B4-BE49-F238E27FC236}">
                <a16:creationId xmlns:a16="http://schemas.microsoft.com/office/drawing/2014/main" id="{FC214F60-23CC-19C5-2AEA-020EA45B28DE}"/>
              </a:ext>
            </a:extLst>
          </p:cNvPr>
          <p:cNvPicPr>
            <a:picLocks noChangeAspect="1"/>
          </p:cNvPicPr>
          <p:nvPr/>
        </p:nvPicPr>
        <p:blipFill>
          <a:blip r:embed="rId4"/>
          <a:stretch>
            <a:fillRect/>
          </a:stretch>
        </p:blipFill>
        <p:spPr>
          <a:xfrm>
            <a:off x="9349237" y="4248987"/>
            <a:ext cx="900000" cy="900000"/>
          </a:xfrm>
          <a:prstGeom prst="rect">
            <a:avLst/>
          </a:prstGeom>
        </p:spPr>
      </p:pic>
      <p:pic>
        <p:nvPicPr>
          <p:cNvPr id="15" name="Picture 14">
            <a:extLst>
              <a:ext uri="{FF2B5EF4-FFF2-40B4-BE49-F238E27FC236}">
                <a16:creationId xmlns:a16="http://schemas.microsoft.com/office/drawing/2014/main" id="{2FDB8CD2-F832-D094-271E-0EB6958881E7}"/>
              </a:ext>
            </a:extLst>
          </p:cNvPr>
          <p:cNvPicPr>
            <a:picLocks noChangeAspect="1"/>
          </p:cNvPicPr>
          <p:nvPr/>
        </p:nvPicPr>
        <p:blipFill>
          <a:blip r:embed="rId5"/>
          <a:stretch>
            <a:fillRect/>
          </a:stretch>
        </p:blipFill>
        <p:spPr>
          <a:xfrm>
            <a:off x="8199341" y="1265368"/>
            <a:ext cx="955422" cy="955422"/>
          </a:xfrm>
          <a:prstGeom prst="rect">
            <a:avLst/>
          </a:prstGeom>
        </p:spPr>
      </p:pic>
      <p:pic>
        <p:nvPicPr>
          <p:cNvPr id="16" name="Picture 15">
            <a:extLst>
              <a:ext uri="{FF2B5EF4-FFF2-40B4-BE49-F238E27FC236}">
                <a16:creationId xmlns:a16="http://schemas.microsoft.com/office/drawing/2014/main" id="{02E0F3B8-D59B-D224-428C-1534871C135E}"/>
              </a:ext>
            </a:extLst>
          </p:cNvPr>
          <p:cNvPicPr>
            <a:picLocks noChangeAspect="1"/>
          </p:cNvPicPr>
          <p:nvPr/>
        </p:nvPicPr>
        <p:blipFill>
          <a:blip r:embed="rId6"/>
          <a:stretch>
            <a:fillRect/>
          </a:stretch>
        </p:blipFill>
        <p:spPr>
          <a:xfrm>
            <a:off x="6655270" y="4269279"/>
            <a:ext cx="918000" cy="918000"/>
          </a:xfrm>
          <a:prstGeom prst="rect">
            <a:avLst/>
          </a:prstGeom>
        </p:spPr>
      </p:pic>
      <p:sp>
        <p:nvSpPr>
          <p:cNvPr id="18" name="TextBox 17">
            <a:extLst>
              <a:ext uri="{FF2B5EF4-FFF2-40B4-BE49-F238E27FC236}">
                <a16:creationId xmlns:a16="http://schemas.microsoft.com/office/drawing/2014/main" id="{E2132AD5-7C82-65E7-650C-B1E41E055DD9}"/>
              </a:ext>
            </a:extLst>
          </p:cNvPr>
          <p:cNvSpPr txBox="1"/>
          <p:nvPr/>
        </p:nvSpPr>
        <p:spPr>
          <a:xfrm>
            <a:off x="385219" y="737608"/>
            <a:ext cx="4557065" cy="830997"/>
          </a:xfrm>
          <a:prstGeom prst="rect">
            <a:avLst/>
          </a:prstGeom>
          <a:noFill/>
        </p:spPr>
        <p:txBody>
          <a:bodyPr wrap="square">
            <a:spAutoFit/>
          </a:bodyPr>
          <a:lstStyle/>
          <a:p>
            <a:r>
              <a:rPr lang="en-US" sz="4800" b="1" cap="all" spc="200" dirty="0">
                <a:latin typeface="Aptos Black" panose="020F0502020204030204" pitchFamily="34" charset="0"/>
              </a:rPr>
              <a:t>ABOUT US</a:t>
            </a:r>
            <a:endParaRPr lang="en-AU" sz="4800" b="1" dirty="0">
              <a:latin typeface="Aptos Black" panose="020F0502020204030204" pitchFamily="34" charset="0"/>
            </a:endParaRPr>
          </a:p>
        </p:txBody>
      </p:sp>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23A45"/>
        </a:solidFill>
        <a:effectLst/>
      </p:bgPr>
    </p:bg>
    <p:spTree>
      <p:nvGrpSpPr>
        <p:cNvPr id="1" name=""/>
        <p:cNvGrpSpPr/>
        <p:nvPr/>
      </p:nvGrpSpPr>
      <p:grpSpPr>
        <a:xfrm>
          <a:off x="0" y="0"/>
          <a:ext cx="0" cy="0"/>
          <a:chOff x="0" y="0"/>
          <a:chExt cx="0" cy="0"/>
        </a:xfrm>
      </p:grpSpPr>
      <p:sp>
        <p:nvSpPr>
          <p:cNvPr id="30" name="Shape">
            <a:extLst>
              <a:ext uri="{FF2B5EF4-FFF2-40B4-BE49-F238E27FC236}">
                <a16:creationId xmlns:a16="http://schemas.microsoft.com/office/drawing/2014/main" id="{9C29E5C0-3DF2-1EC8-8C42-AF6786EE36F6}"/>
              </a:ext>
            </a:extLst>
          </p:cNvPr>
          <p:cNvSpPr/>
          <p:nvPr/>
        </p:nvSpPr>
        <p:spPr>
          <a:xfrm>
            <a:off x="5246284" y="1387431"/>
            <a:ext cx="1527447" cy="1340092"/>
          </a:xfrm>
          <a:custGeom>
            <a:avLst/>
            <a:gdLst/>
            <a:ahLst/>
            <a:cxnLst>
              <a:cxn ang="0">
                <a:pos x="wd2" y="hd2"/>
              </a:cxn>
              <a:cxn ang="5400000">
                <a:pos x="wd2" y="hd2"/>
              </a:cxn>
              <a:cxn ang="10800000">
                <a:pos x="wd2" y="hd2"/>
              </a:cxn>
              <a:cxn ang="16200000">
                <a:pos x="wd2" y="hd2"/>
              </a:cxn>
            </a:cxnLst>
            <a:rect l="0" t="0" r="r" b="b"/>
            <a:pathLst>
              <a:path w="21534" h="21600" extrusionOk="0">
                <a:moveTo>
                  <a:pt x="10769" y="0"/>
                </a:moveTo>
                <a:cubicBezTo>
                  <a:pt x="12219" y="0"/>
                  <a:pt x="13606" y="290"/>
                  <a:pt x="14870" y="811"/>
                </a:cubicBezTo>
                <a:cubicBezTo>
                  <a:pt x="16137" y="1336"/>
                  <a:pt x="17283" y="2096"/>
                  <a:pt x="18255" y="3037"/>
                </a:cubicBezTo>
                <a:cubicBezTo>
                  <a:pt x="19230" y="3981"/>
                  <a:pt x="20030" y="5115"/>
                  <a:pt x="20596" y="6380"/>
                </a:cubicBezTo>
                <a:cubicBezTo>
                  <a:pt x="21165" y="7652"/>
                  <a:pt x="21498" y="9055"/>
                  <a:pt x="21530" y="10542"/>
                </a:cubicBezTo>
                <a:cubicBezTo>
                  <a:pt x="21567" y="12037"/>
                  <a:pt x="21297" y="13469"/>
                  <a:pt x="20778" y="14784"/>
                </a:cubicBezTo>
                <a:cubicBezTo>
                  <a:pt x="20256" y="16102"/>
                  <a:pt x="19482" y="17299"/>
                  <a:pt x="18507" y="18307"/>
                </a:cubicBezTo>
                <a:cubicBezTo>
                  <a:pt x="17532" y="19319"/>
                  <a:pt x="16360" y="20143"/>
                  <a:pt x="15049" y="20714"/>
                </a:cubicBezTo>
                <a:cubicBezTo>
                  <a:pt x="13734" y="21285"/>
                  <a:pt x="12288" y="21600"/>
                  <a:pt x="10765" y="21600"/>
                </a:cubicBezTo>
                <a:cubicBezTo>
                  <a:pt x="9242" y="21600"/>
                  <a:pt x="7796" y="21285"/>
                  <a:pt x="6482" y="20714"/>
                </a:cubicBezTo>
                <a:cubicBezTo>
                  <a:pt x="5171" y="20143"/>
                  <a:pt x="3998" y="19319"/>
                  <a:pt x="3024" y="18307"/>
                </a:cubicBezTo>
                <a:cubicBezTo>
                  <a:pt x="2052" y="17299"/>
                  <a:pt x="1278" y="16107"/>
                  <a:pt x="756" y="14784"/>
                </a:cubicBezTo>
                <a:cubicBezTo>
                  <a:pt x="237" y="13473"/>
                  <a:pt x="-33" y="12037"/>
                  <a:pt x="4" y="10542"/>
                </a:cubicBezTo>
                <a:cubicBezTo>
                  <a:pt x="40" y="9055"/>
                  <a:pt x="372" y="7652"/>
                  <a:pt x="942" y="6380"/>
                </a:cubicBezTo>
                <a:cubicBezTo>
                  <a:pt x="1508" y="5115"/>
                  <a:pt x="2308" y="3981"/>
                  <a:pt x="3283" y="3037"/>
                </a:cubicBezTo>
                <a:cubicBezTo>
                  <a:pt x="4254" y="2096"/>
                  <a:pt x="5401" y="1336"/>
                  <a:pt x="6668" y="811"/>
                </a:cubicBezTo>
                <a:cubicBezTo>
                  <a:pt x="7931" y="290"/>
                  <a:pt x="9315" y="0"/>
                  <a:pt x="10769" y="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dirty="0"/>
          </a:p>
        </p:txBody>
      </p:sp>
      <p:sp>
        <p:nvSpPr>
          <p:cNvPr id="31" name="Shape">
            <a:extLst>
              <a:ext uri="{FF2B5EF4-FFF2-40B4-BE49-F238E27FC236}">
                <a16:creationId xmlns:a16="http://schemas.microsoft.com/office/drawing/2014/main" id="{1056E6E4-EA51-F941-35C0-18774F5A11E1}"/>
              </a:ext>
            </a:extLst>
          </p:cNvPr>
          <p:cNvSpPr/>
          <p:nvPr/>
        </p:nvSpPr>
        <p:spPr>
          <a:xfrm>
            <a:off x="5246284" y="2092884"/>
            <a:ext cx="1527447" cy="2220287"/>
          </a:xfrm>
          <a:custGeom>
            <a:avLst/>
            <a:gdLst/>
            <a:ahLst/>
            <a:cxnLst>
              <a:cxn ang="0">
                <a:pos x="wd2" y="hd2"/>
              </a:cxn>
              <a:cxn ang="5400000">
                <a:pos x="wd2" y="hd2"/>
              </a:cxn>
              <a:cxn ang="10800000">
                <a:pos x="wd2" y="hd2"/>
              </a:cxn>
              <a:cxn ang="16200000">
                <a:pos x="wd2" y="hd2"/>
              </a:cxn>
            </a:cxnLst>
            <a:rect l="0" t="0" r="r" b="b"/>
            <a:pathLst>
              <a:path w="21600" h="21600" extrusionOk="0">
                <a:moveTo>
                  <a:pt x="21534" y="281"/>
                </a:moveTo>
                <a:cubicBezTo>
                  <a:pt x="21526" y="312"/>
                  <a:pt x="21515" y="342"/>
                  <a:pt x="21508" y="370"/>
                </a:cubicBezTo>
                <a:cubicBezTo>
                  <a:pt x="21489" y="433"/>
                  <a:pt x="21471" y="497"/>
                  <a:pt x="21453" y="558"/>
                </a:cubicBezTo>
                <a:cubicBezTo>
                  <a:pt x="21441" y="593"/>
                  <a:pt x="21427" y="629"/>
                  <a:pt x="21416" y="662"/>
                </a:cubicBezTo>
                <a:cubicBezTo>
                  <a:pt x="21394" y="717"/>
                  <a:pt x="21375" y="776"/>
                  <a:pt x="21353" y="831"/>
                </a:cubicBezTo>
                <a:cubicBezTo>
                  <a:pt x="21338" y="867"/>
                  <a:pt x="21324" y="902"/>
                  <a:pt x="21309" y="938"/>
                </a:cubicBezTo>
                <a:cubicBezTo>
                  <a:pt x="21290" y="976"/>
                  <a:pt x="21272" y="1014"/>
                  <a:pt x="21257" y="1052"/>
                </a:cubicBezTo>
                <a:cubicBezTo>
                  <a:pt x="21191" y="1196"/>
                  <a:pt x="21117" y="1338"/>
                  <a:pt x="21032" y="1478"/>
                </a:cubicBezTo>
                <a:cubicBezTo>
                  <a:pt x="21021" y="1496"/>
                  <a:pt x="21010" y="1511"/>
                  <a:pt x="20999" y="1529"/>
                </a:cubicBezTo>
                <a:cubicBezTo>
                  <a:pt x="20915" y="1665"/>
                  <a:pt x="20826" y="1802"/>
                  <a:pt x="20727" y="1934"/>
                </a:cubicBezTo>
                <a:cubicBezTo>
                  <a:pt x="20716" y="1947"/>
                  <a:pt x="20708" y="1962"/>
                  <a:pt x="20697" y="1975"/>
                </a:cubicBezTo>
                <a:cubicBezTo>
                  <a:pt x="20605" y="2096"/>
                  <a:pt x="20506" y="2215"/>
                  <a:pt x="20402" y="2332"/>
                </a:cubicBezTo>
                <a:cubicBezTo>
                  <a:pt x="20377" y="2360"/>
                  <a:pt x="20354" y="2388"/>
                  <a:pt x="20329" y="2413"/>
                </a:cubicBezTo>
                <a:cubicBezTo>
                  <a:pt x="20222" y="2530"/>
                  <a:pt x="20111" y="2644"/>
                  <a:pt x="19997" y="2755"/>
                </a:cubicBezTo>
                <a:cubicBezTo>
                  <a:pt x="19993" y="2758"/>
                  <a:pt x="19993" y="2761"/>
                  <a:pt x="19990" y="2763"/>
                </a:cubicBezTo>
                <a:cubicBezTo>
                  <a:pt x="19868" y="2877"/>
                  <a:pt x="19743" y="2986"/>
                  <a:pt x="19610" y="3095"/>
                </a:cubicBezTo>
                <a:cubicBezTo>
                  <a:pt x="19581" y="3120"/>
                  <a:pt x="19547" y="3146"/>
                  <a:pt x="19518" y="3171"/>
                </a:cubicBezTo>
                <a:cubicBezTo>
                  <a:pt x="19385" y="3278"/>
                  <a:pt x="19249" y="3384"/>
                  <a:pt x="19105" y="3485"/>
                </a:cubicBezTo>
                <a:cubicBezTo>
                  <a:pt x="19091" y="3496"/>
                  <a:pt x="19072" y="3506"/>
                  <a:pt x="19057" y="3518"/>
                </a:cubicBezTo>
                <a:cubicBezTo>
                  <a:pt x="18928" y="3610"/>
                  <a:pt x="18792" y="3698"/>
                  <a:pt x="18652" y="3787"/>
                </a:cubicBezTo>
                <a:cubicBezTo>
                  <a:pt x="18619" y="3810"/>
                  <a:pt x="18582" y="3830"/>
                  <a:pt x="18545" y="3853"/>
                </a:cubicBezTo>
                <a:cubicBezTo>
                  <a:pt x="18394" y="3947"/>
                  <a:pt x="18236" y="4038"/>
                  <a:pt x="18074" y="4124"/>
                </a:cubicBezTo>
                <a:cubicBezTo>
                  <a:pt x="18048" y="4140"/>
                  <a:pt x="18018" y="4152"/>
                  <a:pt x="17993" y="4167"/>
                </a:cubicBezTo>
                <a:cubicBezTo>
                  <a:pt x="17849" y="4243"/>
                  <a:pt x="17698" y="4319"/>
                  <a:pt x="17547" y="4390"/>
                </a:cubicBezTo>
                <a:cubicBezTo>
                  <a:pt x="17510" y="4408"/>
                  <a:pt x="17473" y="4426"/>
                  <a:pt x="17432" y="4444"/>
                </a:cubicBezTo>
                <a:cubicBezTo>
                  <a:pt x="17259" y="4525"/>
                  <a:pt x="17082" y="4601"/>
                  <a:pt x="16902" y="4674"/>
                </a:cubicBezTo>
                <a:cubicBezTo>
                  <a:pt x="16869" y="4687"/>
                  <a:pt x="16836" y="4700"/>
                  <a:pt x="16802" y="4715"/>
                </a:cubicBezTo>
                <a:cubicBezTo>
                  <a:pt x="16629" y="4786"/>
                  <a:pt x="16449" y="4852"/>
                  <a:pt x="16268" y="4915"/>
                </a:cubicBezTo>
                <a:cubicBezTo>
                  <a:pt x="16239" y="4925"/>
                  <a:pt x="16205" y="4938"/>
                  <a:pt x="16176" y="4948"/>
                </a:cubicBezTo>
                <a:cubicBezTo>
                  <a:pt x="15977" y="5017"/>
                  <a:pt x="15774" y="5080"/>
                  <a:pt x="15568" y="5141"/>
                </a:cubicBezTo>
                <a:cubicBezTo>
                  <a:pt x="15524" y="5153"/>
                  <a:pt x="15476" y="5166"/>
                  <a:pt x="15432" y="5181"/>
                </a:cubicBezTo>
                <a:cubicBezTo>
                  <a:pt x="15218" y="5242"/>
                  <a:pt x="15004" y="5300"/>
                  <a:pt x="14783" y="5351"/>
                </a:cubicBezTo>
                <a:cubicBezTo>
                  <a:pt x="14779" y="5351"/>
                  <a:pt x="14776" y="5354"/>
                  <a:pt x="14768" y="5354"/>
                </a:cubicBezTo>
                <a:cubicBezTo>
                  <a:pt x="14551" y="5404"/>
                  <a:pt x="14330" y="5450"/>
                  <a:pt x="14109" y="5493"/>
                </a:cubicBezTo>
                <a:cubicBezTo>
                  <a:pt x="14061" y="5503"/>
                  <a:pt x="14013" y="5511"/>
                  <a:pt x="13965" y="5521"/>
                </a:cubicBezTo>
                <a:cubicBezTo>
                  <a:pt x="13740" y="5562"/>
                  <a:pt x="13516" y="5600"/>
                  <a:pt x="13287" y="5633"/>
                </a:cubicBezTo>
                <a:cubicBezTo>
                  <a:pt x="13250" y="5638"/>
                  <a:pt x="13210" y="5643"/>
                  <a:pt x="13169" y="5648"/>
                </a:cubicBezTo>
                <a:cubicBezTo>
                  <a:pt x="12959" y="5676"/>
                  <a:pt x="12745" y="5701"/>
                  <a:pt x="12528" y="5721"/>
                </a:cubicBezTo>
                <a:cubicBezTo>
                  <a:pt x="12491" y="5724"/>
                  <a:pt x="12451" y="5729"/>
                  <a:pt x="12414" y="5734"/>
                </a:cubicBezTo>
                <a:cubicBezTo>
                  <a:pt x="12178" y="5754"/>
                  <a:pt x="11939" y="5772"/>
                  <a:pt x="11699" y="5782"/>
                </a:cubicBezTo>
                <a:cubicBezTo>
                  <a:pt x="11647" y="5785"/>
                  <a:pt x="11592" y="5787"/>
                  <a:pt x="11541" y="5790"/>
                </a:cubicBezTo>
                <a:cubicBezTo>
                  <a:pt x="11294" y="5800"/>
                  <a:pt x="11043" y="5807"/>
                  <a:pt x="10793" y="5807"/>
                </a:cubicBezTo>
                <a:cubicBezTo>
                  <a:pt x="9381" y="5807"/>
                  <a:pt x="8036" y="5648"/>
                  <a:pt x="6802" y="5354"/>
                </a:cubicBezTo>
                <a:cubicBezTo>
                  <a:pt x="5568" y="5062"/>
                  <a:pt x="4447" y="4639"/>
                  <a:pt x="3486" y="4112"/>
                </a:cubicBezTo>
                <a:cubicBezTo>
                  <a:pt x="2528" y="3587"/>
                  <a:pt x="1728" y="2963"/>
                  <a:pt x="1131" y="2269"/>
                </a:cubicBezTo>
                <a:cubicBezTo>
                  <a:pt x="538" y="1577"/>
                  <a:pt x="147" y="816"/>
                  <a:pt x="0" y="13"/>
                </a:cubicBezTo>
                <a:lnTo>
                  <a:pt x="3158" y="17253"/>
                </a:lnTo>
                <a:cubicBezTo>
                  <a:pt x="3268" y="17858"/>
                  <a:pt x="3552" y="18431"/>
                  <a:pt x="3979" y="18951"/>
                </a:cubicBezTo>
                <a:cubicBezTo>
                  <a:pt x="4407" y="19473"/>
                  <a:pt x="4978" y="19940"/>
                  <a:pt x="5656" y="20333"/>
                </a:cubicBezTo>
                <a:cubicBezTo>
                  <a:pt x="6338" y="20725"/>
                  <a:pt x="7134" y="21042"/>
                  <a:pt x="8003" y="21260"/>
                </a:cubicBezTo>
                <a:cubicBezTo>
                  <a:pt x="8877" y="21478"/>
                  <a:pt x="9827" y="21600"/>
                  <a:pt x="10822" y="21600"/>
                </a:cubicBezTo>
                <a:cubicBezTo>
                  <a:pt x="10999" y="21600"/>
                  <a:pt x="11176" y="21595"/>
                  <a:pt x="11349" y="21587"/>
                </a:cubicBezTo>
                <a:cubicBezTo>
                  <a:pt x="11386" y="21585"/>
                  <a:pt x="11423" y="21585"/>
                  <a:pt x="11460" y="21582"/>
                </a:cubicBezTo>
                <a:cubicBezTo>
                  <a:pt x="11629" y="21572"/>
                  <a:pt x="11799" y="21562"/>
                  <a:pt x="11964" y="21547"/>
                </a:cubicBezTo>
                <a:cubicBezTo>
                  <a:pt x="11972" y="21547"/>
                  <a:pt x="11983" y="21547"/>
                  <a:pt x="11990" y="21544"/>
                </a:cubicBezTo>
                <a:cubicBezTo>
                  <a:pt x="12009" y="21542"/>
                  <a:pt x="12027" y="21539"/>
                  <a:pt x="12045" y="21537"/>
                </a:cubicBezTo>
                <a:cubicBezTo>
                  <a:pt x="12197" y="21521"/>
                  <a:pt x="12348" y="21504"/>
                  <a:pt x="12499" y="21481"/>
                </a:cubicBezTo>
                <a:cubicBezTo>
                  <a:pt x="12524" y="21476"/>
                  <a:pt x="12554" y="21473"/>
                  <a:pt x="12580" y="21471"/>
                </a:cubicBezTo>
                <a:cubicBezTo>
                  <a:pt x="12742" y="21445"/>
                  <a:pt x="12900" y="21420"/>
                  <a:pt x="13059" y="21387"/>
                </a:cubicBezTo>
                <a:cubicBezTo>
                  <a:pt x="13073" y="21385"/>
                  <a:pt x="13088" y="21382"/>
                  <a:pt x="13103" y="21379"/>
                </a:cubicBezTo>
                <a:cubicBezTo>
                  <a:pt x="13121" y="21374"/>
                  <a:pt x="13140" y="21369"/>
                  <a:pt x="13162" y="21367"/>
                </a:cubicBezTo>
                <a:cubicBezTo>
                  <a:pt x="13320" y="21334"/>
                  <a:pt x="13475" y="21301"/>
                  <a:pt x="13630" y="21263"/>
                </a:cubicBezTo>
                <a:cubicBezTo>
                  <a:pt x="13634" y="21263"/>
                  <a:pt x="13637" y="21260"/>
                  <a:pt x="13637" y="21260"/>
                </a:cubicBezTo>
                <a:cubicBezTo>
                  <a:pt x="13637" y="21260"/>
                  <a:pt x="13641" y="21260"/>
                  <a:pt x="13641" y="21260"/>
                </a:cubicBezTo>
                <a:cubicBezTo>
                  <a:pt x="13648" y="21258"/>
                  <a:pt x="13652" y="21258"/>
                  <a:pt x="13659" y="21255"/>
                </a:cubicBezTo>
                <a:cubicBezTo>
                  <a:pt x="13825" y="21212"/>
                  <a:pt x="13991" y="21169"/>
                  <a:pt x="14149" y="21118"/>
                </a:cubicBezTo>
                <a:cubicBezTo>
                  <a:pt x="14175" y="21111"/>
                  <a:pt x="14197" y="21101"/>
                  <a:pt x="14223" y="21093"/>
                </a:cubicBezTo>
                <a:cubicBezTo>
                  <a:pt x="14282" y="21075"/>
                  <a:pt x="14341" y="21052"/>
                  <a:pt x="14400" y="21032"/>
                </a:cubicBezTo>
                <a:cubicBezTo>
                  <a:pt x="14533" y="20989"/>
                  <a:pt x="14662" y="20943"/>
                  <a:pt x="14787" y="20893"/>
                </a:cubicBezTo>
                <a:cubicBezTo>
                  <a:pt x="14850" y="20867"/>
                  <a:pt x="14912" y="20845"/>
                  <a:pt x="14975" y="20819"/>
                </a:cubicBezTo>
                <a:cubicBezTo>
                  <a:pt x="15019" y="20802"/>
                  <a:pt x="15067" y="20784"/>
                  <a:pt x="15111" y="20766"/>
                </a:cubicBezTo>
                <a:cubicBezTo>
                  <a:pt x="15196" y="20731"/>
                  <a:pt x="15273" y="20690"/>
                  <a:pt x="15358" y="20652"/>
                </a:cubicBezTo>
                <a:cubicBezTo>
                  <a:pt x="15402" y="20632"/>
                  <a:pt x="15450" y="20611"/>
                  <a:pt x="15494" y="20591"/>
                </a:cubicBezTo>
                <a:cubicBezTo>
                  <a:pt x="15509" y="20584"/>
                  <a:pt x="15528" y="20576"/>
                  <a:pt x="15546" y="20568"/>
                </a:cubicBezTo>
                <a:cubicBezTo>
                  <a:pt x="15686" y="20500"/>
                  <a:pt x="15822" y="20426"/>
                  <a:pt x="15951" y="20353"/>
                </a:cubicBezTo>
                <a:cubicBezTo>
                  <a:pt x="15959" y="20348"/>
                  <a:pt x="15966" y="20343"/>
                  <a:pt x="15973" y="20340"/>
                </a:cubicBezTo>
                <a:cubicBezTo>
                  <a:pt x="15981" y="20338"/>
                  <a:pt x="15984" y="20335"/>
                  <a:pt x="15992" y="20330"/>
                </a:cubicBezTo>
                <a:cubicBezTo>
                  <a:pt x="16014" y="20317"/>
                  <a:pt x="16036" y="20300"/>
                  <a:pt x="16062" y="20287"/>
                </a:cubicBezTo>
                <a:cubicBezTo>
                  <a:pt x="16154" y="20231"/>
                  <a:pt x="16246" y="20178"/>
                  <a:pt x="16335" y="20120"/>
                </a:cubicBezTo>
                <a:cubicBezTo>
                  <a:pt x="16364" y="20099"/>
                  <a:pt x="16393" y="20079"/>
                  <a:pt x="16423" y="20059"/>
                </a:cubicBezTo>
                <a:cubicBezTo>
                  <a:pt x="16467" y="20028"/>
                  <a:pt x="16511" y="19995"/>
                  <a:pt x="16559" y="19965"/>
                </a:cubicBezTo>
                <a:cubicBezTo>
                  <a:pt x="16603" y="19935"/>
                  <a:pt x="16651" y="19904"/>
                  <a:pt x="16692" y="19871"/>
                </a:cubicBezTo>
                <a:cubicBezTo>
                  <a:pt x="16747" y="19831"/>
                  <a:pt x="16795" y="19788"/>
                  <a:pt x="16847" y="19747"/>
                </a:cubicBezTo>
                <a:cubicBezTo>
                  <a:pt x="16887" y="19714"/>
                  <a:pt x="16928" y="19684"/>
                  <a:pt x="16968" y="19651"/>
                </a:cubicBezTo>
                <a:cubicBezTo>
                  <a:pt x="16987" y="19635"/>
                  <a:pt x="17009" y="19620"/>
                  <a:pt x="17027" y="19605"/>
                </a:cubicBezTo>
                <a:cubicBezTo>
                  <a:pt x="17130" y="19516"/>
                  <a:pt x="17226" y="19428"/>
                  <a:pt x="17318" y="19334"/>
                </a:cubicBezTo>
                <a:cubicBezTo>
                  <a:pt x="17322" y="19331"/>
                  <a:pt x="17326" y="19326"/>
                  <a:pt x="17329" y="19324"/>
                </a:cubicBezTo>
                <a:cubicBezTo>
                  <a:pt x="17329" y="19324"/>
                  <a:pt x="17329" y="19324"/>
                  <a:pt x="17329" y="19321"/>
                </a:cubicBezTo>
                <a:cubicBezTo>
                  <a:pt x="17425" y="19225"/>
                  <a:pt x="17517" y="19126"/>
                  <a:pt x="17602" y="19027"/>
                </a:cubicBezTo>
                <a:cubicBezTo>
                  <a:pt x="17617" y="19012"/>
                  <a:pt x="17628" y="18994"/>
                  <a:pt x="17643" y="18976"/>
                </a:cubicBezTo>
                <a:cubicBezTo>
                  <a:pt x="17654" y="18964"/>
                  <a:pt x="17665" y="18954"/>
                  <a:pt x="17676" y="18941"/>
                </a:cubicBezTo>
                <a:cubicBezTo>
                  <a:pt x="17694" y="18918"/>
                  <a:pt x="17709" y="18890"/>
                  <a:pt x="17731" y="18867"/>
                </a:cubicBezTo>
                <a:cubicBezTo>
                  <a:pt x="17768" y="18819"/>
                  <a:pt x="17812" y="18768"/>
                  <a:pt x="17849" y="18720"/>
                </a:cubicBezTo>
                <a:cubicBezTo>
                  <a:pt x="17875" y="18687"/>
                  <a:pt x="17893" y="18652"/>
                  <a:pt x="17915" y="18619"/>
                </a:cubicBezTo>
                <a:cubicBezTo>
                  <a:pt x="17948" y="18568"/>
                  <a:pt x="17982" y="18518"/>
                  <a:pt x="18015" y="18467"/>
                </a:cubicBezTo>
                <a:cubicBezTo>
                  <a:pt x="18037" y="18434"/>
                  <a:pt x="18059" y="18401"/>
                  <a:pt x="18077" y="18368"/>
                </a:cubicBezTo>
                <a:cubicBezTo>
                  <a:pt x="18103" y="18320"/>
                  <a:pt x="18125" y="18269"/>
                  <a:pt x="18151" y="18221"/>
                </a:cubicBezTo>
                <a:cubicBezTo>
                  <a:pt x="18177" y="18170"/>
                  <a:pt x="18203" y="18120"/>
                  <a:pt x="18228" y="18069"/>
                </a:cubicBezTo>
                <a:cubicBezTo>
                  <a:pt x="18240" y="18046"/>
                  <a:pt x="18251" y="18026"/>
                  <a:pt x="18262" y="18003"/>
                </a:cubicBezTo>
                <a:cubicBezTo>
                  <a:pt x="18291" y="17935"/>
                  <a:pt x="18313" y="17864"/>
                  <a:pt x="18339" y="17795"/>
                </a:cubicBezTo>
                <a:cubicBezTo>
                  <a:pt x="18354" y="17749"/>
                  <a:pt x="18376" y="17706"/>
                  <a:pt x="18391" y="17661"/>
                </a:cubicBezTo>
                <a:cubicBezTo>
                  <a:pt x="18394" y="17648"/>
                  <a:pt x="18398" y="17638"/>
                  <a:pt x="18402" y="17628"/>
                </a:cubicBezTo>
                <a:cubicBezTo>
                  <a:pt x="18442" y="17501"/>
                  <a:pt x="18472" y="17372"/>
                  <a:pt x="18497" y="17242"/>
                </a:cubicBezTo>
                <a:lnTo>
                  <a:pt x="21600" y="0"/>
                </a:lnTo>
                <a:cubicBezTo>
                  <a:pt x="21578" y="94"/>
                  <a:pt x="21559" y="188"/>
                  <a:pt x="21534" y="281"/>
                </a:cubicBezTo>
                <a:close/>
              </a:path>
            </a:pathLst>
          </a:custGeom>
          <a:gradFill flip="none" rotWithShape="1">
            <a:gsLst>
              <a:gs pos="0">
                <a:schemeClr val="tx2">
                  <a:lumMod val="90000"/>
                  <a:lumOff val="10000"/>
                </a:schemeClr>
              </a:gs>
              <a:gs pos="48000">
                <a:schemeClr val="tx2">
                  <a:lumMod val="75000"/>
                  <a:lumOff val="25000"/>
                </a:schemeClr>
              </a:gs>
              <a:gs pos="100000">
                <a:schemeClr val="accent3"/>
              </a:gs>
            </a:gsLst>
            <a:lin ang="16200000" scaled="1"/>
            <a:tileRect/>
          </a:gradFill>
          <a:ln w="12700">
            <a:miter lim="400000"/>
          </a:ln>
        </p:spPr>
        <p:txBody>
          <a:bodyPr lIns="38100" tIns="38100" rIns="38100" bIns="38100" anchor="ctr"/>
          <a:lstStyle/>
          <a:p>
            <a:endParaRPr sz="3000"/>
          </a:p>
        </p:txBody>
      </p:sp>
      <p:sp>
        <p:nvSpPr>
          <p:cNvPr id="32" name="Shape">
            <a:extLst>
              <a:ext uri="{FF2B5EF4-FFF2-40B4-BE49-F238E27FC236}">
                <a16:creationId xmlns:a16="http://schemas.microsoft.com/office/drawing/2014/main" id="{8999DB98-AAE6-7EA7-FFE9-8ADD4353406D}"/>
              </a:ext>
            </a:extLst>
          </p:cNvPr>
          <p:cNvSpPr/>
          <p:nvPr/>
        </p:nvSpPr>
        <p:spPr>
          <a:xfrm>
            <a:off x="6132211" y="3343604"/>
            <a:ext cx="1615006" cy="2023299"/>
          </a:xfrm>
          <a:custGeom>
            <a:avLst/>
            <a:gdLst/>
            <a:ahLst/>
            <a:cxnLst>
              <a:cxn ang="0">
                <a:pos x="wd2" y="hd2"/>
              </a:cxn>
              <a:cxn ang="5400000">
                <a:pos x="wd2" y="hd2"/>
              </a:cxn>
              <a:cxn ang="10800000">
                <a:pos x="wd2" y="hd2"/>
              </a:cxn>
              <a:cxn ang="16200000">
                <a:pos x="wd2" y="hd2"/>
              </a:cxn>
            </a:cxnLst>
            <a:rect l="0" t="0" r="r" b="b"/>
            <a:pathLst>
              <a:path w="21600" h="21600" extrusionOk="0">
                <a:moveTo>
                  <a:pt x="21335" y="3727"/>
                </a:moveTo>
                <a:cubicBezTo>
                  <a:pt x="21293" y="3800"/>
                  <a:pt x="21244" y="3869"/>
                  <a:pt x="21199" y="3939"/>
                </a:cubicBezTo>
                <a:cubicBezTo>
                  <a:pt x="21136" y="4039"/>
                  <a:pt x="21074" y="4136"/>
                  <a:pt x="21004" y="4234"/>
                </a:cubicBezTo>
                <a:cubicBezTo>
                  <a:pt x="20952" y="4306"/>
                  <a:pt x="20896" y="4376"/>
                  <a:pt x="20844" y="4445"/>
                </a:cubicBezTo>
                <a:cubicBezTo>
                  <a:pt x="20774" y="4537"/>
                  <a:pt x="20701" y="4629"/>
                  <a:pt x="20628" y="4721"/>
                </a:cubicBezTo>
                <a:cubicBezTo>
                  <a:pt x="20568" y="4790"/>
                  <a:pt x="20506" y="4860"/>
                  <a:pt x="20443" y="4929"/>
                </a:cubicBezTo>
                <a:cubicBezTo>
                  <a:pt x="20366" y="5015"/>
                  <a:pt x="20286" y="5102"/>
                  <a:pt x="20202" y="5185"/>
                </a:cubicBezTo>
                <a:cubicBezTo>
                  <a:pt x="20136" y="5252"/>
                  <a:pt x="20066" y="5319"/>
                  <a:pt x="19997" y="5385"/>
                </a:cubicBezTo>
                <a:cubicBezTo>
                  <a:pt x="19910" y="5466"/>
                  <a:pt x="19823" y="5550"/>
                  <a:pt x="19732" y="5627"/>
                </a:cubicBezTo>
                <a:cubicBezTo>
                  <a:pt x="19659" y="5691"/>
                  <a:pt x="19586" y="5753"/>
                  <a:pt x="19509" y="5814"/>
                </a:cubicBezTo>
                <a:cubicBezTo>
                  <a:pt x="19415" y="5892"/>
                  <a:pt x="19317" y="5967"/>
                  <a:pt x="19216" y="6042"/>
                </a:cubicBezTo>
                <a:cubicBezTo>
                  <a:pt x="19136" y="6100"/>
                  <a:pt x="19059" y="6159"/>
                  <a:pt x="18976" y="6214"/>
                </a:cubicBezTo>
                <a:cubicBezTo>
                  <a:pt x="18875" y="6287"/>
                  <a:pt x="18767" y="6356"/>
                  <a:pt x="18662" y="6426"/>
                </a:cubicBezTo>
                <a:cubicBezTo>
                  <a:pt x="18578" y="6479"/>
                  <a:pt x="18495" y="6534"/>
                  <a:pt x="18408" y="6587"/>
                </a:cubicBezTo>
                <a:cubicBezTo>
                  <a:pt x="18296" y="6654"/>
                  <a:pt x="18181" y="6718"/>
                  <a:pt x="18066" y="6782"/>
                </a:cubicBezTo>
                <a:cubicBezTo>
                  <a:pt x="17979" y="6832"/>
                  <a:pt x="17888" y="6879"/>
                  <a:pt x="17801" y="6926"/>
                </a:cubicBezTo>
                <a:cubicBezTo>
                  <a:pt x="17686" y="6985"/>
                  <a:pt x="17568" y="7043"/>
                  <a:pt x="17449" y="7099"/>
                </a:cubicBezTo>
                <a:cubicBezTo>
                  <a:pt x="17348" y="7146"/>
                  <a:pt x="17247" y="7196"/>
                  <a:pt x="17143" y="7241"/>
                </a:cubicBezTo>
                <a:cubicBezTo>
                  <a:pt x="17021" y="7294"/>
                  <a:pt x="16895" y="7344"/>
                  <a:pt x="16773" y="7394"/>
                </a:cubicBezTo>
                <a:cubicBezTo>
                  <a:pt x="16669" y="7436"/>
                  <a:pt x="16564" y="7480"/>
                  <a:pt x="16453" y="7519"/>
                </a:cubicBezTo>
                <a:cubicBezTo>
                  <a:pt x="16324" y="7566"/>
                  <a:pt x="16191" y="7608"/>
                  <a:pt x="16059" y="7653"/>
                </a:cubicBezTo>
                <a:cubicBezTo>
                  <a:pt x="15951" y="7689"/>
                  <a:pt x="15839" y="7728"/>
                  <a:pt x="15728" y="7758"/>
                </a:cubicBezTo>
                <a:cubicBezTo>
                  <a:pt x="15592" y="7800"/>
                  <a:pt x="15452" y="7833"/>
                  <a:pt x="15313" y="7872"/>
                </a:cubicBezTo>
                <a:cubicBezTo>
                  <a:pt x="15195" y="7903"/>
                  <a:pt x="15076" y="7936"/>
                  <a:pt x="14954" y="7967"/>
                </a:cubicBezTo>
                <a:cubicBezTo>
                  <a:pt x="14926" y="7972"/>
                  <a:pt x="14895" y="7981"/>
                  <a:pt x="14867" y="7986"/>
                </a:cubicBezTo>
                <a:cubicBezTo>
                  <a:pt x="14640" y="8036"/>
                  <a:pt x="14414" y="8084"/>
                  <a:pt x="14180" y="8123"/>
                </a:cubicBezTo>
                <a:cubicBezTo>
                  <a:pt x="14156" y="8128"/>
                  <a:pt x="14128" y="8131"/>
                  <a:pt x="14104" y="8137"/>
                </a:cubicBezTo>
                <a:cubicBezTo>
                  <a:pt x="13867" y="8175"/>
                  <a:pt x="13626" y="8212"/>
                  <a:pt x="13382" y="8239"/>
                </a:cubicBezTo>
                <a:cubicBezTo>
                  <a:pt x="13361" y="8242"/>
                  <a:pt x="13341" y="8242"/>
                  <a:pt x="13323" y="8245"/>
                </a:cubicBezTo>
                <a:cubicBezTo>
                  <a:pt x="13072" y="8273"/>
                  <a:pt x="12818" y="8295"/>
                  <a:pt x="12563" y="8309"/>
                </a:cubicBezTo>
                <a:cubicBezTo>
                  <a:pt x="12553" y="8309"/>
                  <a:pt x="12539" y="8309"/>
                  <a:pt x="12529" y="8312"/>
                </a:cubicBezTo>
                <a:cubicBezTo>
                  <a:pt x="12264" y="8326"/>
                  <a:pt x="11995" y="8334"/>
                  <a:pt x="11723" y="8334"/>
                </a:cubicBezTo>
                <a:cubicBezTo>
                  <a:pt x="10197" y="8334"/>
                  <a:pt x="8737" y="8103"/>
                  <a:pt x="7406" y="7686"/>
                </a:cubicBezTo>
                <a:cubicBezTo>
                  <a:pt x="6078" y="7269"/>
                  <a:pt x="4879" y="6671"/>
                  <a:pt x="3872" y="5931"/>
                </a:cubicBezTo>
                <a:cubicBezTo>
                  <a:pt x="2872" y="5196"/>
                  <a:pt x="2060" y="4326"/>
                  <a:pt x="1499" y="3363"/>
                </a:cubicBezTo>
                <a:cubicBezTo>
                  <a:pt x="941" y="2406"/>
                  <a:pt x="631" y="1363"/>
                  <a:pt x="624" y="273"/>
                </a:cubicBezTo>
                <a:cubicBezTo>
                  <a:pt x="624" y="250"/>
                  <a:pt x="624" y="228"/>
                  <a:pt x="624" y="203"/>
                </a:cubicBezTo>
                <a:cubicBezTo>
                  <a:pt x="624" y="181"/>
                  <a:pt x="624" y="159"/>
                  <a:pt x="624" y="134"/>
                </a:cubicBezTo>
                <a:cubicBezTo>
                  <a:pt x="624" y="111"/>
                  <a:pt x="624" y="89"/>
                  <a:pt x="624" y="67"/>
                </a:cubicBezTo>
                <a:cubicBezTo>
                  <a:pt x="624" y="45"/>
                  <a:pt x="624" y="22"/>
                  <a:pt x="627" y="0"/>
                </a:cubicBezTo>
                <a:lnTo>
                  <a:pt x="3" y="15519"/>
                </a:lnTo>
                <a:cubicBezTo>
                  <a:pt x="3" y="15536"/>
                  <a:pt x="3" y="15553"/>
                  <a:pt x="0" y="15569"/>
                </a:cubicBezTo>
                <a:cubicBezTo>
                  <a:pt x="0" y="15586"/>
                  <a:pt x="0" y="15603"/>
                  <a:pt x="0" y="15619"/>
                </a:cubicBezTo>
                <a:cubicBezTo>
                  <a:pt x="0" y="15636"/>
                  <a:pt x="0" y="15653"/>
                  <a:pt x="0" y="15669"/>
                </a:cubicBezTo>
                <a:cubicBezTo>
                  <a:pt x="0" y="15686"/>
                  <a:pt x="0" y="15703"/>
                  <a:pt x="0" y="15719"/>
                </a:cubicBezTo>
                <a:cubicBezTo>
                  <a:pt x="3" y="16521"/>
                  <a:pt x="220" y="17286"/>
                  <a:pt x="606" y="17984"/>
                </a:cubicBezTo>
                <a:cubicBezTo>
                  <a:pt x="997" y="18688"/>
                  <a:pt x="1561" y="19322"/>
                  <a:pt x="2255" y="19856"/>
                </a:cubicBezTo>
                <a:cubicBezTo>
                  <a:pt x="2952" y="20393"/>
                  <a:pt x="3785" y="20829"/>
                  <a:pt x="4708" y="21130"/>
                </a:cubicBezTo>
                <a:cubicBezTo>
                  <a:pt x="5632" y="21433"/>
                  <a:pt x="6646" y="21600"/>
                  <a:pt x="7709" y="21600"/>
                </a:cubicBezTo>
                <a:cubicBezTo>
                  <a:pt x="7907" y="21600"/>
                  <a:pt x="8103" y="21594"/>
                  <a:pt x="8298" y="21583"/>
                </a:cubicBezTo>
                <a:cubicBezTo>
                  <a:pt x="8364" y="21581"/>
                  <a:pt x="8430" y="21572"/>
                  <a:pt x="8493" y="21567"/>
                </a:cubicBezTo>
                <a:cubicBezTo>
                  <a:pt x="8611" y="21558"/>
                  <a:pt x="8733" y="21550"/>
                  <a:pt x="8852" y="21536"/>
                </a:cubicBezTo>
                <a:cubicBezTo>
                  <a:pt x="8859" y="21536"/>
                  <a:pt x="8866" y="21533"/>
                  <a:pt x="8873" y="21533"/>
                </a:cubicBezTo>
                <a:cubicBezTo>
                  <a:pt x="8949" y="21525"/>
                  <a:pt x="9023" y="21511"/>
                  <a:pt x="9099" y="21500"/>
                </a:cubicBezTo>
                <a:cubicBezTo>
                  <a:pt x="9211" y="21483"/>
                  <a:pt x="9326" y="21469"/>
                  <a:pt x="9434" y="21450"/>
                </a:cubicBezTo>
                <a:cubicBezTo>
                  <a:pt x="9514" y="21436"/>
                  <a:pt x="9591" y="21416"/>
                  <a:pt x="9667" y="21402"/>
                </a:cubicBezTo>
                <a:cubicBezTo>
                  <a:pt x="9758" y="21383"/>
                  <a:pt x="9849" y="21366"/>
                  <a:pt x="9939" y="21347"/>
                </a:cubicBezTo>
                <a:cubicBezTo>
                  <a:pt x="9953" y="21344"/>
                  <a:pt x="9964" y="21339"/>
                  <a:pt x="9977" y="21336"/>
                </a:cubicBezTo>
                <a:cubicBezTo>
                  <a:pt x="9991" y="21333"/>
                  <a:pt x="10002" y="21330"/>
                  <a:pt x="10016" y="21327"/>
                </a:cubicBezTo>
                <a:cubicBezTo>
                  <a:pt x="10082" y="21311"/>
                  <a:pt x="10148" y="21291"/>
                  <a:pt x="10211" y="21272"/>
                </a:cubicBezTo>
                <a:cubicBezTo>
                  <a:pt x="10309" y="21244"/>
                  <a:pt x="10406" y="21219"/>
                  <a:pt x="10500" y="21191"/>
                </a:cubicBezTo>
                <a:cubicBezTo>
                  <a:pt x="10577" y="21166"/>
                  <a:pt x="10654" y="21138"/>
                  <a:pt x="10730" y="21113"/>
                </a:cubicBezTo>
                <a:cubicBezTo>
                  <a:pt x="10803" y="21088"/>
                  <a:pt x="10880" y="21066"/>
                  <a:pt x="10950" y="21038"/>
                </a:cubicBezTo>
                <a:cubicBezTo>
                  <a:pt x="10967" y="21033"/>
                  <a:pt x="10985" y="21024"/>
                  <a:pt x="11006" y="21016"/>
                </a:cubicBezTo>
                <a:cubicBezTo>
                  <a:pt x="11082" y="20988"/>
                  <a:pt x="11155" y="20955"/>
                  <a:pt x="11229" y="20924"/>
                </a:cubicBezTo>
                <a:cubicBezTo>
                  <a:pt x="11316" y="20888"/>
                  <a:pt x="11403" y="20852"/>
                  <a:pt x="11490" y="20813"/>
                </a:cubicBezTo>
                <a:cubicBezTo>
                  <a:pt x="11563" y="20779"/>
                  <a:pt x="11633" y="20743"/>
                  <a:pt x="11706" y="20710"/>
                </a:cubicBezTo>
                <a:cubicBezTo>
                  <a:pt x="11765" y="20682"/>
                  <a:pt x="11828" y="20654"/>
                  <a:pt x="11884" y="20624"/>
                </a:cubicBezTo>
                <a:cubicBezTo>
                  <a:pt x="11908" y="20612"/>
                  <a:pt x="11929" y="20599"/>
                  <a:pt x="11953" y="20585"/>
                </a:cubicBezTo>
                <a:cubicBezTo>
                  <a:pt x="11974" y="20574"/>
                  <a:pt x="11995" y="20565"/>
                  <a:pt x="12016" y="20554"/>
                </a:cubicBezTo>
                <a:cubicBezTo>
                  <a:pt x="12058" y="20532"/>
                  <a:pt x="12100" y="20504"/>
                  <a:pt x="12142" y="20482"/>
                </a:cubicBezTo>
                <a:cubicBezTo>
                  <a:pt x="12194" y="20451"/>
                  <a:pt x="12250" y="20423"/>
                  <a:pt x="12302" y="20393"/>
                </a:cubicBezTo>
                <a:cubicBezTo>
                  <a:pt x="12330" y="20376"/>
                  <a:pt x="12354" y="20357"/>
                  <a:pt x="12382" y="20340"/>
                </a:cubicBezTo>
                <a:cubicBezTo>
                  <a:pt x="12441" y="20301"/>
                  <a:pt x="12504" y="20262"/>
                  <a:pt x="12563" y="20223"/>
                </a:cubicBezTo>
                <a:cubicBezTo>
                  <a:pt x="12605" y="20195"/>
                  <a:pt x="12650" y="20167"/>
                  <a:pt x="12692" y="20140"/>
                </a:cubicBezTo>
                <a:cubicBezTo>
                  <a:pt x="12724" y="20117"/>
                  <a:pt x="12755" y="20092"/>
                  <a:pt x="12786" y="20070"/>
                </a:cubicBezTo>
                <a:cubicBezTo>
                  <a:pt x="12846" y="20028"/>
                  <a:pt x="12901" y="19987"/>
                  <a:pt x="12957" y="19945"/>
                </a:cubicBezTo>
                <a:cubicBezTo>
                  <a:pt x="12992" y="19920"/>
                  <a:pt x="13027" y="19895"/>
                  <a:pt x="13062" y="19867"/>
                </a:cubicBezTo>
                <a:cubicBezTo>
                  <a:pt x="13097" y="19839"/>
                  <a:pt x="13128" y="19809"/>
                  <a:pt x="13163" y="19781"/>
                </a:cubicBezTo>
                <a:cubicBezTo>
                  <a:pt x="13215" y="19736"/>
                  <a:pt x="13267" y="19692"/>
                  <a:pt x="13320" y="19647"/>
                </a:cubicBezTo>
                <a:cubicBezTo>
                  <a:pt x="13347" y="19622"/>
                  <a:pt x="13375" y="19603"/>
                  <a:pt x="13400" y="19578"/>
                </a:cubicBezTo>
                <a:cubicBezTo>
                  <a:pt x="13438" y="19544"/>
                  <a:pt x="13469" y="19505"/>
                  <a:pt x="13508" y="19472"/>
                </a:cubicBezTo>
                <a:cubicBezTo>
                  <a:pt x="13539" y="19441"/>
                  <a:pt x="13571" y="19414"/>
                  <a:pt x="13602" y="19383"/>
                </a:cubicBezTo>
                <a:cubicBezTo>
                  <a:pt x="13619" y="19363"/>
                  <a:pt x="13637" y="19344"/>
                  <a:pt x="13654" y="19325"/>
                </a:cubicBezTo>
                <a:cubicBezTo>
                  <a:pt x="13675" y="19302"/>
                  <a:pt x="13696" y="19283"/>
                  <a:pt x="13717" y="19263"/>
                </a:cubicBezTo>
                <a:cubicBezTo>
                  <a:pt x="13755" y="19222"/>
                  <a:pt x="13790" y="19180"/>
                  <a:pt x="13825" y="19138"/>
                </a:cubicBezTo>
                <a:cubicBezTo>
                  <a:pt x="13870" y="19088"/>
                  <a:pt x="13916" y="19038"/>
                  <a:pt x="13957" y="18985"/>
                </a:cubicBezTo>
                <a:cubicBezTo>
                  <a:pt x="13971" y="18966"/>
                  <a:pt x="13989" y="18949"/>
                  <a:pt x="14003" y="18932"/>
                </a:cubicBezTo>
                <a:cubicBezTo>
                  <a:pt x="14041" y="18885"/>
                  <a:pt x="14076" y="18835"/>
                  <a:pt x="14111" y="18785"/>
                </a:cubicBezTo>
                <a:cubicBezTo>
                  <a:pt x="14149" y="18732"/>
                  <a:pt x="14191" y="18682"/>
                  <a:pt x="14226" y="18629"/>
                </a:cubicBezTo>
                <a:cubicBezTo>
                  <a:pt x="14236" y="18615"/>
                  <a:pt x="14247" y="18601"/>
                  <a:pt x="14257" y="18585"/>
                </a:cubicBezTo>
                <a:cubicBezTo>
                  <a:pt x="14295" y="18529"/>
                  <a:pt x="14330" y="18471"/>
                  <a:pt x="14365" y="18412"/>
                </a:cubicBezTo>
                <a:cubicBezTo>
                  <a:pt x="14397" y="18359"/>
                  <a:pt x="14431" y="18309"/>
                  <a:pt x="14463" y="18256"/>
                </a:cubicBezTo>
                <a:cubicBezTo>
                  <a:pt x="14470" y="18245"/>
                  <a:pt x="14477" y="18234"/>
                  <a:pt x="14484" y="18223"/>
                </a:cubicBezTo>
                <a:cubicBezTo>
                  <a:pt x="14498" y="18195"/>
                  <a:pt x="14515" y="18167"/>
                  <a:pt x="14529" y="18140"/>
                </a:cubicBezTo>
                <a:cubicBezTo>
                  <a:pt x="14543" y="18112"/>
                  <a:pt x="14560" y="18084"/>
                  <a:pt x="14574" y="18056"/>
                </a:cubicBezTo>
                <a:cubicBezTo>
                  <a:pt x="14588" y="18028"/>
                  <a:pt x="14602" y="18000"/>
                  <a:pt x="14616" y="17973"/>
                </a:cubicBezTo>
                <a:cubicBezTo>
                  <a:pt x="14630" y="17945"/>
                  <a:pt x="14644" y="17917"/>
                  <a:pt x="14658" y="17889"/>
                </a:cubicBezTo>
                <a:lnTo>
                  <a:pt x="21600" y="3232"/>
                </a:lnTo>
                <a:cubicBezTo>
                  <a:pt x="21523" y="3396"/>
                  <a:pt x="21433" y="3563"/>
                  <a:pt x="21335" y="3727"/>
                </a:cubicBezTo>
                <a:close/>
              </a:path>
            </a:pathLst>
          </a:custGeom>
          <a:gradFill flip="none" rotWithShape="1">
            <a:gsLst>
              <a:gs pos="0">
                <a:schemeClr val="accent2">
                  <a:lumMod val="50000"/>
                </a:schemeClr>
              </a:gs>
              <a:gs pos="48000">
                <a:schemeClr val="accent2">
                  <a:lumMod val="75000"/>
                </a:schemeClr>
              </a:gs>
              <a:gs pos="100000">
                <a:schemeClr val="accent2">
                  <a:lumMod val="75000"/>
                </a:schemeClr>
              </a:gs>
            </a:gsLst>
            <a:lin ang="16200000" scaled="1"/>
            <a:tileRect/>
          </a:gradFill>
          <a:ln w="12700">
            <a:miter lim="400000"/>
          </a:ln>
        </p:spPr>
        <p:txBody>
          <a:bodyPr lIns="38100" tIns="38100" rIns="38100" bIns="38100" anchor="ctr"/>
          <a:lstStyle/>
          <a:p>
            <a:endParaRPr sz="3000"/>
          </a:p>
        </p:txBody>
      </p:sp>
      <p:sp>
        <p:nvSpPr>
          <p:cNvPr id="33" name="Shape">
            <a:extLst>
              <a:ext uri="{FF2B5EF4-FFF2-40B4-BE49-F238E27FC236}">
                <a16:creationId xmlns:a16="http://schemas.microsoft.com/office/drawing/2014/main" id="{E99AC276-A512-7A71-4529-8A21A3D1DA2A}"/>
              </a:ext>
            </a:extLst>
          </p:cNvPr>
          <p:cNvSpPr/>
          <p:nvPr/>
        </p:nvSpPr>
        <p:spPr>
          <a:xfrm>
            <a:off x="6177663" y="2695053"/>
            <a:ext cx="1612029" cy="1473504"/>
          </a:xfrm>
          <a:custGeom>
            <a:avLst/>
            <a:gdLst/>
            <a:ahLst/>
            <a:cxnLst>
              <a:cxn ang="0">
                <a:pos x="wd2" y="hd2"/>
              </a:cxn>
              <a:cxn ang="5400000">
                <a:pos x="wd2" y="hd2"/>
              </a:cxn>
              <a:cxn ang="10800000">
                <a:pos x="wd2" y="hd2"/>
              </a:cxn>
              <a:cxn ang="16200000">
                <a:pos x="wd2" y="hd2"/>
              </a:cxn>
            </a:cxnLst>
            <a:rect l="0" t="0" r="r" b="b"/>
            <a:pathLst>
              <a:path w="21529" h="21600" extrusionOk="0">
                <a:moveTo>
                  <a:pt x="10447" y="0"/>
                </a:moveTo>
                <a:cubicBezTo>
                  <a:pt x="11894" y="0"/>
                  <a:pt x="13286" y="286"/>
                  <a:pt x="14563" y="810"/>
                </a:cubicBezTo>
                <a:cubicBezTo>
                  <a:pt x="15844" y="1333"/>
                  <a:pt x="17010" y="2089"/>
                  <a:pt x="18009" y="3033"/>
                </a:cubicBezTo>
                <a:cubicBezTo>
                  <a:pt x="19011" y="3976"/>
                  <a:pt x="19846" y="5107"/>
                  <a:pt x="20448" y="6371"/>
                </a:cubicBezTo>
                <a:cubicBezTo>
                  <a:pt x="21057" y="7643"/>
                  <a:pt x="21429" y="9045"/>
                  <a:pt x="21513" y="10531"/>
                </a:cubicBezTo>
                <a:cubicBezTo>
                  <a:pt x="21593" y="12024"/>
                  <a:pt x="21370" y="13460"/>
                  <a:pt x="20890" y="14774"/>
                </a:cubicBezTo>
                <a:cubicBezTo>
                  <a:pt x="20410" y="16096"/>
                  <a:pt x="19669" y="17291"/>
                  <a:pt x="18729" y="18300"/>
                </a:cubicBezTo>
                <a:cubicBezTo>
                  <a:pt x="17782" y="19316"/>
                  <a:pt x="16638" y="20137"/>
                  <a:pt x="15343" y="20710"/>
                </a:cubicBezTo>
                <a:cubicBezTo>
                  <a:pt x="14049" y="21283"/>
                  <a:pt x="12608" y="21600"/>
                  <a:pt x="11084" y="21600"/>
                </a:cubicBezTo>
                <a:cubicBezTo>
                  <a:pt x="9559" y="21600"/>
                  <a:pt x="8101" y="21283"/>
                  <a:pt x="6772" y="20710"/>
                </a:cubicBezTo>
                <a:cubicBezTo>
                  <a:pt x="5446" y="20137"/>
                  <a:pt x="4249" y="19316"/>
                  <a:pt x="3243" y="18300"/>
                </a:cubicBezTo>
                <a:cubicBezTo>
                  <a:pt x="2241" y="17291"/>
                  <a:pt x="1434" y="16096"/>
                  <a:pt x="873" y="14774"/>
                </a:cubicBezTo>
                <a:cubicBezTo>
                  <a:pt x="317" y="13460"/>
                  <a:pt x="7" y="12028"/>
                  <a:pt x="0" y="10531"/>
                </a:cubicBezTo>
                <a:cubicBezTo>
                  <a:pt x="-7" y="9045"/>
                  <a:pt x="285" y="7639"/>
                  <a:pt x="818" y="6371"/>
                </a:cubicBezTo>
                <a:cubicBezTo>
                  <a:pt x="1347" y="5107"/>
                  <a:pt x="2112" y="3976"/>
                  <a:pt x="3059" y="3033"/>
                </a:cubicBezTo>
                <a:cubicBezTo>
                  <a:pt x="4002" y="2093"/>
                  <a:pt x="5126" y="1333"/>
                  <a:pt x="6375" y="810"/>
                </a:cubicBezTo>
                <a:cubicBezTo>
                  <a:pt x="7625" y="286"/>
                  <a:pt x="8999" y="0"/>
                  <a:pt x="10447" y="0"/>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50B0AA15-F599-EAB6-4AC4-6A895C3B4189}"/>
              </a:ext>
            </a:extLst>
          </p:cNvPr>
          <p:cNvSpPr/>
          <p:nvPr/>
        </p:nvSpPr>
        <p:spPr>
          <a:xfrm>
            <a:off x="4282191" y="3343602"/>
            <a:ext cx="1616036" cy="2022519"/>
          </a:xfrm>
          <a:custGeom>
            <a:avLst/>
            <a:gdLst/>
            <a:ahLst/>
            <a:cxnLst>
              <a:cxn ang="0">
                <a:pos x="wd2" y="hd2"/>
              </a:cxn>
              <a:cxn ang="5400000">
                <a:pos x="wd2" y="hd2"/>
              </a:cxn>
              <a:cxn ang="10800000">
                <a:pos x="wd2" y="hd2"/>
              </a:cxn>
              <a:cxn ang="16200000">
                <a:pos x="wd2" y="hd2"/>
              </a:cxn>
            </a:cxnLst>
            <a:rect l="0" t="0" r="r" b="b"/>
            <a:pathLst>
              <a:path w="21600" h="21600" extrusionOk="0">
                <a:moveTo>
                  <a:pt x="21496" y="16663"/>
                </a:moveTo>
                <a:cubicBezTo>
                  <a:pt x="21509" y="16602"/>
                  <a:pt x="21520" y="16538"/>
                  <a:pt x="21530" y="16474"/>
                </a:cubicBezTo>
                <a:cubicBezTo>
                  <a:pt x="21534" y="16443"/>
                  <a:pt x="21544" y="16416"/>
                  <a:pt x="21548" y="16385"/>
                </a:cubicBezTo>
                <a:cubicBezTo>
                  <a:pt x="21548" y="16374"/>
                  <a:pt x="21551" y="16366"/>
                  <a:pt x="21551" y="16354"/>
                </a:cubicBezTo>
                <a:cubicBezTo>
                  <a:pt x="21562" y="16285"/>
                  <a:pt x="21569" y="16215"/>
                  <a:pt x="21576" y="16146"/>
                </a:cubicBezTo>
                <a:cubicBezTo>
                  <a:pt x="21579" y="16112"/>
                  <a:pt x="21583" y="16076"/>
                  <a:pt x="21586" y="16043"/>
                </a:cubicBezTo>
                <a:cubicBezTo>
                  <a:pt x="21593" y="15937"/>
                  <a:pt x="21600" y="15834"/>
                  <a:pt x="21600" y="15726"/>
                </a:cubicBezTo>
                <a:cubicBezTo>
                  <a:pt x="21600" y="15709"/>
                  <a:pt x="21600" y="15692"/>
                  <a:pt x="21600" y="15675"/>
                </a:cubicBezTo>
                <a:cubicBezTo>
                  <a:pt x="21600" y="15659"/>
                  <a:pt x="21600" y="15642"/>
                  <a:pt x="21600" y="15625"/>
                </a:cubicBezTo>
                <a:cubicBezTo>
                  <a:pt x="21600" y="15609"/>
                  <a:pt x="21600" y="15592"/>
                  <a:pt x="21600" y="15575"/>
                </a:cubicBezTo>
                <a:cubicBezTo>
                  <a:pt x="21600" y="15559"/>
                  <a:pt x="21600" y="15542"/>
                  <a:pt x="21597" y="15525"/>
                </a:cubicBezTo>
                <a:lnTo>
                  <a:pt x="20973" y="0"/>
                </a:lnTo>
                <a:cubicBezTo>
                  <a:pt x="20973" y="22"/>
                  <a:pt x="20973" y="45"/>
                  <a:pt x="20977" y="67"/>
                </a:cubicBezTo>
                <a:cubicBezTo>
                  <a:pt x="20977" y="89"/>
                  <a:pt x="20977" y="111"/>
                  <a:pt x="20977" y="134"/>
                </a:cubicBezTo>
                <a:cubicBezTo>
                  <a:pt x="20977" y="156"/>
                  <a:pt x="20977" y="178"/>
                  <a:pt x="20977" y="200"/>
                </a:cubicBezTo>
                <a:cubicBezTo>
                  <a:pt x="20977" y="223"/>
                  <a:pt x="20977" y="245"/>
                  <a:pt x="20977" y="270"/>
                </a:cubicBezTo>
                <a:cubicBezTo>
                  <a:pt x="20977" y="415"/>
                  <a:pt x="20970" y="557"/>
                  <a:pt x="20956" y="701"/>
                </a:cubicBezTo>
                <a:cubicBezTo>
                  <a:pt x="20952" y="749"/>
                  <a:pt x="20945" y="796"/>
                  <a:pt x="20942" y="840"/>
                </a:cubicBezTo>
                <a:cubicBezTo>
                  <a:pt x="20931" y="935"/>
                  <a:pt x="20921" y="1030"/>
                  <a:pt x="20907" y="1124"/>
                </a:cubicBezTo>
                <a:cubicBezTo>
                  <a:pt x="20900" y="1180"/>
                  <a:pt x="20886" y="1233"/>
                  <a:pt x="20876" y="1288"/>
                </a:cubicBezTo>
                <a:cubicBezTo>
                  <a:pt x="20858" y="1375"/>
                  <a:pt x="20844" y="1461"/>
                  <a:pt x="20823" y="1544"/>
                </a:cubicBezTo>
                <a:cubicBezTo>
                  <a:pt x="20809" y="1603"/>
                  <a:pt x="20795" y="1659"/>
                  <a:pt x="20782" y="1717"/>
                </a:cubicBezTo>
                <a:cubicBezTo>
                  <a:pt x="20761" y="1798"/>
                  <a:pt x="20740" y="1878"/>
                  <a:pt x="20715" y="1959"/>
                </a:cubicBezTo>
                <a:cubicBezTo>
                  <a:pt x="20698" y="2018"/>
                  <a:pt x="20681" y="2073"/>
                  <a:pt x="20660" y="2132"/>
                </a:cubicBezTo>
                <a:cubicBezTo>
                  <a:pt x="20632" y="2212"/>
                  <a:pt x="20604" y="2290"/>
                  <a:pt x="20576" y="2368"/>
                </a:cubicBezTo>
                <a:cubicBezTo>
                  <a:pt x="20555" y="2424"/>
                  <a:pt x="20534" y="2479"/>
                  <a:pt x="20510" y="2535"/>
                </a:cubicBezTo>
                <a:cubicBezTo>
                  <a:pt x="20479" y="2613"/>
                  <a:pt x="20444" y="2691"/>
                  <a:pt x="20405" y="2769"/>
                </a:cubicBezTo>
                <a:cubicBezTo>
                  <a:pt x="20381" y="2822"/>
                  <a:pt x="20357" y="2877"/>
                  <a:pt x="20329" y="2930"/>
                </a:cubicBezTo>
                <a:cubicBezTo>
                  <a:pt x="20290" y="3011"/>
                  <a:pt x="20245" y="3092"/>
                  <a:pt x="20203" y="3170"/>
                </a:cubicBezTo>
                <a:cubicBezTo>
                  <a:pt x="20176" y="3220"/>
                  <a:pt x="20151" y="3267"/>
                  <a:pt x="20123" y="3317"/>
                </a:cubicBezTo>
                <a:cubicBezTo>
                  <a:pt x="20071" y="3406"/>
                  <a:pt x="20019" y="3492"/>
                  <a:pt x="19963" y="3579"/>
                </a:cubicBezTo>
                <a:cubicBezTo>
                  <a:pt x="19939" y="3618"/>
                  <a:pt x="19918" y="3654"/>
                  <a:pt x="19893" y="3693"/>
                </a:cubicBezTo>
                <a:cubicBezTo>
                  <a:pt x="19796" y="3840"/>
                  <a:pt x="19692" y="3988"/>
                  <a:pt x="19580" y="4130"/>
                </a:cubicBezTo>
                <a:cubicBezTo>
                  <a:pt x="19552" y="4166"/>
                  <a:pt x="19521" y="4205"/>
                  <a:pt x="19493" y="4241"/>
                </a:cubicBezTo>
                <a:cubicBezTo>
                  <a:pt x="19402" y="4355"/>
                  <a:pt x="19308" y="4469"/>
                  <a:pt x="19207" y="4580"/>
                </a:cubicBezTo>
                <a:cubicBezTo>
                  <a:pt x="19180" y="4611"/>
                  <a:pt x="19152" y="4644"/>
                  <a:pt x="19124" y="4675"/>
                </a:cubicBezTo>
                <a:cubicBezTo>
                  <a:pt x="18998" y="4811"/>
                  <a:pt x="18870" y="4945"/>
                  <a:pt x="18734" y="5076"/>
                </a:cubicBezTo>
                <a:cubicBezTo>
                  <a:pt x="18706" y="5104"/>
                  <a:pt x="18675" y="5129"/>
                  <a:pt x="18647" y="5157"/>
                </a:cubicBezTo>
                <a:cubicBezTo>
                  <a:pt x="18532" y="5262"/>
                  <a:pt x="18417" y="5368"/>
                  <a:pt x="18295" y="5471"/>
                </a:cubicBezTo>
                <a:cubicBezTo>
                  <a:pt x="18257" y="5504"/>
                  <a:pt x="18215" y="5538"/>
                  <a:pt x="18177" y="5571"/>
                </a:cubicBezTo>
                <a:cubicBezTo>
                  <a:pt x="18030" y="5694"/>
                  <a:pt x="17877" y="5813"/>
                  <a:pt x="17720" y="5927"/>
                </a:cubicBezTo>
                <a:cubicBezTo>
                  <a:pt x="17710" y="5933"/>
                  <a:pt x="17703" y="5941"/>
                  <a:pt x="17692" y="5947"/>
                </a:cubicBezTo>
                <a:cubicBezTo>
                  <a:pt x="17543" y="6055"/>
                  <a:pt x="17386" y="6161"/>
                  <a:pt x="17229" y="6264"/>
                </a:cubicBezTo>
                <a:cubicBezTo>
                  <a:pt x="17184" y="6295"/>
                  <a:pt x="17135" y="6325"/>
                  <a:pt x="17086" y="6353"/>
                </a:cubicBezTo>
                <a:cubicBezTo>
                  <a:pt x="16947" y="6442"/>
                  <a:pt x="16804" y="6526"/>
                  <a:pt x="16658" y="6609"/>
                </a:cubicBezTo>
                <a:cubicBezTo>
                  <a:pt x="16623" y="6629"/>
                  <a:pt x="16588" y="6648"/>
                  <a:pt x="16554" y="6668"/>
                </a:cubicBezTo>
                <a:cubicBezTo>
                  <a:pt x="16376" y="6765"/>
                  <a:pt x="16195" y="6860"/>
                  <a:pt x="16010" y="6951"/>
                </a:cubicBezTo>
                <a:cubicBezTo>
                  <a:pt x="15968" y="6974"/>
                  <a:pt x="15923" y="6993"/>
                  <a:pt x="15881" y="7013"/>
                </a:cubicBezTo>
                <a:cubicBezTo>
                  <a:pt x="15718" y="7091"/>
                  <a:pt x="15554" y="7166"/>
                  <a:pt x="15383" y="7235"/>
                </a:cubicBezTo>
                <a:cubicBezTo>
                  <a:pt x="15338" y="7255"/>
                  <a:pt x="15293" y="7274"/>
                  <a:pt x="15244" y="7294"/>
                </a:cubicBezTo>
                <a:cubicBezTo>
                  <a:pt x="15042" y="7377"/>
                  <a:pt x="14837" y="7455"/>
                  <a:pt x="14628" y="7530"/>
                </a:cubicBezTo>
                <a:cubicBezTo>
                  <a:pt x="14586" y="7544"/>
                  <a:pt x="14544" y="7558"/>
                  <a:pt x="14502" y="7572"/>
                </a:cubicBezTo>
                <a:cubicBezTo>
                  <a:pt x="14325" y="7633"/>
                  <a:pt x="14143" y="7689"/>
                  <a:pt x="13959" y="7744"/>
                </a:cubicBezTo>
                <a:cubicBezTo>
                  <a:pt x="13903" y="7761"/>
                  <a:pt x="13851" y="7778"/>
                  <a:pt x="13795" y="7792"/>
                </a:cubicBezTo>
                <a:cubicBezTo>
                  <a:pt x="13576" y="7853"/>
                  <a:pt x="13353" y="7911"/>
                  <a:pt x="13130" y="7962"/>
                </a:cubicBezTo>
                <a:cubicBezTo>
                  <a:pt x="13095" y="7970"/>
                  <a:pt x="13060" y="7975"/>
                  <a:pt x="13025" y="7984"/>
                </a:cubicBezTo>
                <a:cubicBezTo>
                  <a:pt x="12827" y="8028"/>
                  <a:pt x="12628" y="8067"/>
                  <a:pt x="12423" y="8101"/>
                </a:cubicBezTo>
                <a:cubicBezTo>
                  <a:pt x="12364" y="8112"/>
                  <a:pt x="12305" y="8120"/>
                  <a:pt x="12245" y="8131"/>
                </a:cubicBezTo>
                <a:cubicBezTo>
                  <a:pt x="12012" y="8170"/>
                  <a:pt x="11775" y="8204"/>
                  <a:pt x="11538" y="8231"/>
                </a:cubicBezTo>
                <a:cubicBezTo>
                  <a:pt x="11517" y="8234"/>
                  <a:pt x="11497" y="8234"/>
                  <a:pt x="11472" y="8237"/>
                </a:cubicBezTo>
                <a:cubicBezTo>
                  <a:pt x="11253" y="8262"/>
                  <a:pt x="11030" y="8279"/>
                  <a:pt x="10807" y="8293"/>
                </a:cubicBezTo>
                <a:cubicBezTo>
                  <a:pt x="10744" y="8295"/>
                  <a:pt x="10682" y="8301"/>
                  <a:pt x="10619" y="8304"/>
                </a:cubicBezTo>
                <a:cubicBezTo>
                  <a:pt x="10372" y="8315"/>
                  <a:pt x="10128" y="8323"/>
                  <a:pt x="9877" y="8323"/>
                </a:cubicBezTo>
                <a:cubicBezTo>
                  <a:pt x="8717" y="8323"/>
                  <a:pt x="7606" y="8190"/>
                  <a:pt x="6568" y="7942"/>
                </a:cubicBezTo>
                <a:cubicBezTo>
                  <a:pt x="5534" y="7694"/>
                  <a:pt x="4573" y="7333"/>
                  <a:pt x="3713" y="6879"/>
                </a:cubicBezTo>
                <a:cubicBezTo>
                  <a:pt x="2856" y="6425"/>
                  <a:pt x="2104" y="5880"/>
                  <a:pt x="1473" y="5262"/>
                </a:cubicBezTo>
                <a:cubicBezTo>
                  <a:pt x="846" y="4647"/>
                  <a:pt x="348" y="3960"/>
                  <a:pt x="0" y="3222"/>
                </a:cubicBezTo>
                <a:lnTo>
                  <a:pt x="6938" y="17885"/>
                </a:lnTo>
                <a:cubicBezTo>
                  <a:pt x="7192" y="18425"/>
                  <a:pt x="7551" y="18926"/>
                  <a:pt x="7996" y="19374"/>
                </a:cubicBezTo>
                <a:cubicBezTo>
                  <a:pt x="8442" y="19825"/>
                  <a:pt x="8975" y="20220"/>
                  <a:pt x="9578" y="20551"/>
                </a:cubicBezTo>
                <a:cubicBezTo>
                  <a:pt x="10180" y="20882"/>
                  <a:pt x="10852" y="21144"/>
                  <a:pt x="11577" y="21322"/>
                </a:cubicBezTo>
                <a:cubicBezTo>
                  <a:pt x="12301" y="21503"/>
                  <a:pt x="13074" y="21600"/>
                  <a:pt x="13882" y="21600"/>
                </a:cubicBezTo>
                <a:cubicBezTo>
                  <a:pt x="14056" y="21600"/>
                  <a:pt x="14227" y="21594"/>
                  <a:pt x="14398" y="21586"/>
                </a:cubicBezTo>
                <a:cubicBezTo>
                  <a:pt x="14443" y="21583"/>
                  <a:pt x="14485" y="21581"/>
                  <a:pt x="14530" y="21578"/>
                </a:cubicBezTo>
                <a:cubicBezTo>
                  <a:pt x="14687" y="21567"/>
                  <a:pt x="14840" y="21555"/>
                  <a:pt x="14993" y="21539"/>
                </a:cubicBezTo>
                <a:cubicBezTo>
                  <a:pt x="15004" y="21539"/>
                  <a:pt x="15018" y="21536"/>
                  <a:pt x="15032" y="21536"/>
                </a:cubicBezTo>
                <a:cubicBezTo>
                  <a:pt x="15035" y="21536"/>
                  <a:pt x="15038" y="21536"/>
                  <a:pt x="15042" y="21536"/>
                </a:cubicBezTo>
                <a:cubicBezTo>
                  <a:pt x="15209" y="21517"/>
                  <a:pt x="15373" y="21491"/>
                  <a:pt x="15533" y="21464"/>
                </a:cubicBezTo>
                <a:cubicBezTo>
                  <a:pt x="15575" y="21455"/>
                  <a:pt x="15617" y="21450"/>
                  <a:pt x="15658" y="21441"/>
                </a:cubicBezTo>
                <a:cubicBezTo>
                  <a:pt x="15798" y="21416"/>
                  <a:pt x="15937" y="21389"/>
                  <a:pt x="16076" y="21355"/>
                </a:cubicBezTo>
                <a:cubicBezTo>
                  <a:pt x="16094" y="21352"/>
                  <a:pt x="16115" y="21347"/>
                  <a:pt x="16132" y="21344"/>
                </a:cubicBezTo>
                <a:cubicBezTo>
                  <a:pt x="16139" y="21341"/>
                  <a:pt x="16143" y="21341"/>
                  <a:pt x="16150" y="21338"/>
                </a:cubicBezTo>
                <a:cubicBezTo>
                  <a:pt x="16306" y="21302"/>
                  <a:pt x="16459" y="21260"/>
                  <a:pt x="16613" y="21216"/>
                </a:cubicBezTo>
                <a:cubicBezTo>
                  <a:pt x="16651" y="21205"/>
                  <a:pt x="16689" y="21194"/>
                  <a:pt x="16724" y="21183"/>
                </a:cubicBezTo>
                <a:cubicBezTo>
                  <a:pt x="16776" y="21166"/>
                  <a:pt x="16832" y="21152"/>
                  <a:pt x="16888" y="21132"/>
                </a:cubicBezTo>
                <a:cubicBezTo>
                  <a:pt x="16961" y="21107"/>
                  <a:pt x="17031" y="21082"/>
                  <a:pt x="17104" y="21057"/>
                </a:cubicBezTo>
                <a:cubicBezTo>
                  <a:pt x="17125" y="21049"/>
                  <a:pt x="17146" y="21043"/>
                  <a:pt x="17166" y="21038"/>
                </a:cubicBezTo>
                <a:cubicBezTo>
                  <a:pt x="17173" y="21035"/>
                  <a:pt x="17184" y="21032"/>
                  <a:pt x="17191" y="21027"/>
                </a:cubicBezTo>
                <a:cubicBezTo>
                  <a:pt x="17337" y="20974"/>
                  <a:pt x="17480" y="20915"/>
                  <a:pt x="17619" y="20857"/>
                </a:cubicBezTo>
                <a:cubicBezTo>
                  <a:pt x="17651" y="20843"/>
                  <a:pt x="17682" y="20829"/>
                  <a:pt x="17717" y="20815"/>
                </a:cubicBezTo>
                <a:cubicBezTo>
                  <a:pt x="17835" y="20762"/>
                  <a:pt x="17947" y="20710"/>
                  <a:pt x="18061" y="20654"/>
                </a:cubicBezTo>
                <a:cubicBezTo>
                  <a:pt x="18082" y="20643"/>
                  <a:pt x="18103" y="20634"/>
                  <a:pt x="18121" y="20626"/>
                </a:cubicBezTo>
                <a:cubicBezTo>
                  <a:pt x="18131" y="20620"/>
                  <a:pt x="18142" y="20615"/>
                  <a:pt x="18152" y="20609"/>
                </a:cubicBezTo>
                <a:cubicBezTo>
                  <a:pt x="18281" y="20543"/>
                  <a:pt x="18406" y="20476"/>
                  <a:pt x="18532" y="20403"/>
                </a:cubicBezTo>
                <a:cubicBezTo>
                  <a:pt x="18539" y="20401"/>
                  <a:pt x="18546" y="20398"/>
                  <a:pt x="18549" y="20392"/>
                </a:cubicBezTo>
                <a:cubicBezTo>
                  <a:pt x="18567" y="20381"/>
                  <a:pt x="18584" y="20370"/>
                  <a:pt x="18601" y="20359"/>
                </a:cubicBezTo>
                <a:cubicBezTo>
                  <a:pt x="18702" y="20298"/>
                  <a:pt x="18800" y="20236"/>
                  <a:pt x="18897" y="20172"/>
                </a:cubicBezTo>
                <a:cubicBezTo>
                  <a:pt x="18915" y="20161"/>
                  <a:pt x="18936" y="20150"/>
                  <a:pt x="18953" y="20139"/>
                </a:cubicBezTo>
                <a:cubicBezTo>
                  <a:pt x="18967" y="20128"/>
                  <a:pt x="18981" y="20117"/>
                  <a:pt x="18998" y="20108"/>
                </a:cubicBezTo>
                <a:cubicBezTo>
                  <a:pt x="19106" y="20033"/>
                  <a:pt x="19214" y="19958"/>
                  <a:pt x="19319" y="19877"/>
                </a:cubicBezTo>
                <a:cubicBezTo>
                  <a:pt x="19326" y="19875"/>
                  <a:pt x="19329" y="19869"/>
                  <a:pt x="19336" y="19866"/>
                </a:cubicBezTo>
                <a:cubicBezTo>
                  <a:pt x="19336" y="19866"/>
                  <a:pt x="19340" y="19864"/>
                  <a:pt x="19340" y="19864"/>
                </a:cubicBezTo>
                <a:cubicBezTo>
                  <a:pt x="19340" y="19864"/>
                  <a:pt x="19343" y="19861"/>
                  <a:pt x="19343" y="19861"/>
                </a:cubicBezTo>
                <a:cubicBezTo>
                  <a:pt x="19451" y="19777"/>
                  <a:pt x="19556" y="19691"/>
                  <a:pt x="19657" y="19605"/>
                </a:cubicBezTo>
                <a:cubicBezTo>
                  <a:pt x="19667" y="19594"/>
                  <a:pt x="19681" y="19585"/>
                  <a:pt x="19691" y="19574"/>
                </a:cubicBezTo>
                <a:cubicBezTo>
                  <a:pt x="19709" y="19560"/>
                  <a:pt x="19723" y="19546"/>
                  <a:pt x="19737" y="19530"/>
                </a:cubicBezTo>
                <a:cubicBezTo>
                  <a:pt x="19820" y="19454"/>
                  <a:pt x="19900" y="19379"/>
                  <a:pt x="19981" y="19301"/>
                </a:cubicBezTo>
                <a:cubicBezTo>
                  <a:pt x="19994" y="19288"/>
                  <a:pt x="20012" y="19274"/>
                  <a:pt x="20026" y="19260"/>
                </a:cubicBezTo>
                <a:cubicBezTo>
                  <a:pt x="20033" y="19254"/>
                  <a:pt x="20036" y="19249"/>
                  <a:pt x="20043" y="19243"/>
                </a:cubicBezTo>
                <a:cubicBezTo>
                  <a:pt x="20137" y="19148"/>
                  <a:pt x="20228" y="19051"/>
                  <a:pt x="20311" y="18951"/>
                </a:cubicBezTo>
                <a:cubicBezTo>
                  <a:pt x="20318" y="18942"/>
                  <a:pt x="20325" y="18937"/>
                  <a:pt x="20332" y="18929"/>
                </a:cubicBezTo>
                <a:cubicBezTo>
                  <a:pt x="20346" y="18912"/>
                  <a:pt x="20357" y="18895"/>
                  <a:pt x="20371" y="18881"/>
                </a:cubicBezTo>
                <a:cubicBezTo>
                  <a:pt x="20440" y="18801"/>
                  <a:pt x="20506" y="18717"/>
                  <a:pt x="20569" y="18634"/>
                </a:cubicBezTo>
                <a:cubicBezTo>
                  <a:pt x="20583" y="18617"/>
                  <a:pt x="20597" y="18600"/>
                  <a:pt x="20607" y="18583"/>
                </a:cubicBezTo>
                <a:cubicBezTo>
                  <a:pt x="20614" y="18572"/>
                  <a:pt x="20621" y="18561"/>
                  <a:pt x="20628" y="18553"/>
                </a:cubicBezTo>
                <a:cubicBezTo>
                  <a:pt x="20705" y="18447"/>
                  <a:pt x="20778" y="18341"/>
                  <a:pt x="20844" y="18233"/>
                </a:cubicBezTo>
                <a:cubicBezTo>
                  <a:pt x="20848" y="18230"/>
                  <a:pt x="20848" y="18227"/>
                  <a:pt x="20851" y="18224"/>
                </a:cubicBezTo>
                <a:cubicBezTo>
                  <a:pt x="20865" y="18199"/>
                  <a:pt x="20879" y="18174"/>
                  <a:pt x="20893" y="18152"/>
                </a:cubicBezTo>
                <a:cubicBezTo>
                  <a:pt x="20924" y="18096"/>
                  <a:pt x="20959" y="18044"/>
                  <a:pt x="20991" y="17988"/>
                </a:cubicBezTo>
                <a:cubicBezTo>
                  <a:pt x="20998" y="17980"/>
                  <a:pt x="21001" y="17968"/>
                  <a:pt x="21005" y="17960"/>
                </a:cubicBezTo>
                <a:cubicBezTo>
                  <a:pt x="21025" y="17924"/>
                  <a:pt x="21043" y="17888"/>
                  <a:pt x="21060" y="17852"/>
                </a:cubicBezTo>
                <a:cubicBezTo>
                  <a:pt x="21092" y="17793"/>
                  <a:pt x="21119" y="17735"/>
                  <a:pt x="21147" y="17676"/>
                </a:cubicBezTo>
                <a:cubicBezTo>
                  <a:pt x="21154" y="17662"/>
                  <a:pt x="21161" y="17651"/>
                  <a:pt x="21168" y="17637"/>
                </a:cubicBezTo>
                <a:cubicBezTo>
                  <a:pt x="21179" y="17612"/>
                  <a:pt x="21189" y="17584"/>
                  <a:pt x="21200" y="17559"/>
                </a:cubicBezTo>
                <a:cubicBezTo>
                  <a:pt x="21224" y="17501"/>
                  <a:pt x="21248" y="17445"/>
                  <a:pt x="21273" y="17387"/>
                </a:cubicBezTo>
                <a:cubicBezTo>
                  <a:pt x="21290" y="17345"/>
                  <a:pt x="21304" y="17306"/>
                  <a:pt x="21318" y="17264"/>
                </a:cubicBezTo>
                <a:cubicBezTo>
                  <a:pt x="21339" y="17206"/>
                  <a:pt x="21360" y="17148"/>
                  <a:pt x="21377" y="17089"/>
                </a:cubicBezTo>
                <a:cubicBezTo>
                  <a:pt x="21384" y="17067"/>
                  <a:pt x="21395" y="17045"/>
                  <a:pt x="21402" y="17022"/>
                </a:cubicBezTo>
                <a:cubicBezTo>
                  <a:pt x="21409" y="17003"/>
                  <a:pt x="21412" y="16983"/>
                  <a:pt x="21415" y="16964"/>
                </a:cubicBezTo>
                <a:cubicBezTo>
                  <a:pt x="21433" y="16905"/>
                  <a:pt x="21447" y="16844"/>
                  <a:pt x="21464" y="16786"/>
                </a:cubicBezTo>
                <a:cubicBezTo>
                  <a:pt x="21475" y="16747"/>
                  <a:pt x="21485" y="16705"/>
                  <a:pt x="21496" y="16663"/>
                </a:cubicBezTo>
                <a:close/>
              </a:path>
            </a:pathLst>
          </a:custGeom>
          <a:gradFill flip="none" rotWithShape="1">
            <a:gsLst>
              <a:gs pos="0">
                <a:schemeClr val="accent6">
                  <a:lumMod val="50000"/>
                </a:schemeClr>
              </a:gs>
              <a:gs pos="48000">
                <a:schemeClr val="accent6">
                  <a:lumMod val="75000"/>
                </a:schemeClr>
              </a:gs>
              <a:gs pos="100000">
                <a:schemeClr val="accent6">
                  <a:lumMod val="75000"/>
                </a:schemeClr>
              </a:gs>
            </a:gsLst>
            <a:lin ang="16200000" scaled="1"/>
            <a:tileRect/>
          </a:gradFill>
          <a:ln w="12700">
            <a:miter lim="400000"/>
          </a:ln>
        </p:spPr>
        <p:txBody>
          <a:bodyPr lIns="38100" tIns="38100" rIns="38100" bIns="38100" anchor="ctr"/>
          <a:lstStyle/>
          <a:p>
            <a:endParaRPr sz="3000"/>
          </a:p>
        </p:txBody>
      </p:sp>
      <p:sp>
        <p:nvSpPr>
          <p:cNvPr id="35" name="Shape">
            <a:extLst>
              <a:ext uri="{FF2B5EF4-FFF2-40B4-BE49-F238E27FC236}">
                <a16:creationId xmlns:a16="http://schemas.microsoft.com/office/drawing/2014/main" id="{BC564B23-982C-97BD-6D3F-4B245BE93D7A}"/>
              </a:ext>
            </a:extLst>
          </p:cNvPr>
          <p:cNvSpPr/>
          <p:nvPr/>
        </p:nvSpPr>
        <p:spPr>
          <a:xfrm>
            <a:off x="4236736" y="2680737"/>
            <a:ext cx="1612031" cy="1473504"/>
          </a:xfrm>
          <a:custGeom>
            <a:avLst/>
            <a:gdLst/>
            <a:ahLst/>
            <a:cxnLst>
              <a:cxn ang="0">
                <a:pos x="wd2" y="hd2"/>
              </a:cxn>
              <a:cxn ang="5400000">
                <a:pos x="wd2" y="hd2"/>
              </a:cxn>
              <a:cxn ang="10800000">
                <a:pos x="wd2" y="hd2"/>
              </a:cxn>
              <a:cxn ang="16200000">
                <a:pos x="wd2" y="hd2"/>
              </a:cxn>
            </a:cxnLst>
            <a:rect l="0" t="0" r="r" b="b"/>
            <a:pathLst>
              <a:path w="21529" h="21600" extrusionOk="0">
                <a:moveTo>
                  <a:pt x="11082" y="0"/>
                </a:moveTo>
                <a:cubicBezTo>
                  <a:pt x="12530" y="0"/>
                  <a:pt x="13905" y="286"/>
                  <a:pt x="15150" y="810"/>
                </a:cubicBezTo>
                <a:cubicBezTo>
                  <a:pt x="16400" y="1333"/>
                  <a:pt x="17524" y="2089"/>
                  <a:pt x="18467" y="3033"/>
                </a:cubicBezTo>
                <a:cubicBezTo>
                  <a:pt x="19413" y="3976"/>
                  <a:pt x="20182" y="5107"/>
                  <a:pt x="20711" y="6371"/>
                </a:cubicBezTo>
                <a:cubicBezTo>
                  <a:pt x="21244" y="7643"/>
                  <a:pt x="21536" y="9045"/>
                  <a:pt x="21529" y="10531"/>
                </a:cubicBezTo>
                <a:cubicBezTo>
                  <a:pt x="21522" y="12024"/>
                  <a:pt x="21212" y="13460"/>
                  <a:pt x="20656" y="14774"/>
                </a:cubicBezTo>
                <a:cubicBezTo>
                  <a:pt x="20095" y="16096"/>
                  <a:pt x="19284" y="17291"/>
                  <a:pt x="18286" y="18300"/>
                </a:cubicBezTo>
                <a:cubicBezTo>
                  <a:pt x="17280" y="19316"/>
                  <a:pt x="16083" y="20137"/>
                  <a:pt x="14757" y="20710"/>
                </a:cubicBezTo>
                <a:cubicBezTo>
                  <a:pt x="13428" y="21283"/>
                  <a:pt x="11970" y="21600"/>
                  <a:pt x="10445" y="21600"/>
                </a:cubicBezTo>
                <a:cubicBezTo>
                  <a:pt x="8921" y="21600"/>
                  <a:pt x="7484" y="21283"/>
                  <a:pt x="6186" y="20710"/>
                </a:cubicBezTo>
                <a:cubicBezTo>
                  <a:pt x="4895" y="20137"/>
                  <a:pt x="3747" y="19316"/>
                  <a:pt x="2800" y="18300"/>
                </a:cubicBezTo>
                <a:cubicBezTo>
                  <a:pt x="1860" y="17291"/>
                  <a:pt x="1123" y="16096"/>
                  <a:pt x="639" y="14774"/>
                </a:cubicBezTo>
                <a:cubicBezTo>
                  <a:pt x="159" y="13460"/>
                  <a:pt x="-64" y="12028"/>
                  <a:pt x="16" y="10531"/>
                </a:cubicBezTo>
                <a:cubicBezTo>
                  <a:pt x="96" y="9045"/>
                  <a:pt x="472" y="7639"/>
                  <a:pt x="1081" y="6371"/>
                </a:cubicBezTo>
                <a:cubicBezTo>
                  <a:pt x="1683" y="5107"/>
                  <a:pt x="2518" y="3976"/>
                  <a:pt x="3520" y="3033"/>
                </a:cubicBezTo>
                <a:cubicBezTo>
                  <a:pt x="4519" y="2093"/>
                  <a:pt x="5688" y="1333"/>
                  <a:pt x="6966" y="810"/>
                </a:cubicBezTo>
                <a:cubicBezTo>
                  <a:pt x="8243" y="286"/>
                  <a:pt x="9631" y="0"/>
                  <a:pt x="11082" y="0"/>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7174F600-4DDB-CE3F-2D5E-1D34C64C9472}"/>
              </a:ext>
            </a:extLst>
          </p:cNvPr>
          <p:cNvSpPr/>
          <p:nvPr/>
        </p:nvSpPr>
        <p:spPr>
          <a:xfrm>
            <a:off x="5265149" y="3804733"/>
            <a:ext cx="1582929" cy="1394251"/>
          </a:xfrm>
          <a:custGeom>
            <a:avLst/>
            <a:gdLst/>
            <a:ahLst/>
            <a:cxnLst>
              <a:cxn ang="0">
                <a:pos x="wd2" y="hd2"/>
              </a:cxn>
              <a:cxn ang="5400000">
                <a:pos x="wd2" y="hd2"/>
              </a:cxn>
              <a:cxn ang="10800000">
                <a:pos x="wd2" y="hd2"/>
              </a:cxn>
              <a:cxn ang="16200000">
                <a:pos x="wd2" y="hd2"/>
              </a:cxn>
            </a:cxnLst>
            <a:rect l="0" t="0" r="r" b="b"/>
            <a:pathLst>
              <a:path w="21531" h="21600" extrusionOk="0">
                <a:moveTo>
                  <a:pt x="10771" y="0"/>
                </a:moveTo>
                <a:cubicBezTo>
                  <a:pt x="12219" y="0"/>
                  <a:pt x="13600" y="288"/>
                  <a:pt x="14862" y="806"/>
                </a:cubicBezTo>
                <a:cubicBezTo>
                  <a:pt x="16127" y="1327"/>
                  <a:pt x="17270" y="2085"/>
                  <a:pt x="18243" y="3023"/>
                </a:cubicBezTo>
                <a:cubicBezTo>
                  <a:pt x="19219" y="3968"/>
                  <a:pt x="20020" y="5098"/>
                  <a:pt x="20584" y="6359"/>
                </a:cubicBezTo>
                <a:cubicBezTo>
                  <a:pt x="21156" y="7627"/>
                  <a:pt x="21488" y="9031"/>
                  <a:pt x="21527" y="10519"/>
                </a:cubicBezTo>
                <a:cubicBezTo>
                  <a:pt x="21564" y="12013"/>
                  <a:pt x="21298" y="13448"/>
                  <a:pt x="20780" y="14761"/>
                </a:cubicBezTo>
                <a:cubicBezTo>
                  <a:pt x="20259" y="16082"/>
                  <a:pt x="19485" y="17281"/>
                  <a:pt x="18512" y="18292"/>
                </a:cubicBezTo>
                <a:cubicBezTo>
                  <a:pt x="17536" y="19307"/>
                  <a:pt x="16360" y="20134"/>
                  <a:pt x="15048" y="20707"/>
                </a:cubicBezTo>
                <a:cubicBezTo>
                  <a:pt x="13733" y="21280"/>
                  <a:pt x="12282" y="21600"/>
                  <a:pt x="10754" y="21600"/>
                </a:cubicBezTo>
                <a:cubicBezTo>
                  <a:pt x="9230" y="21600"/>
                  <a:pt x="7778" y="21280"/>
                  <a:pt x="6463" y="20707"/>
                </a:cubicBezTo>
                <a:cubicBezTo>
                  <a:pt x="5151" y="20134"/>
                  <a:pt x="3979" y="19310"/>
                  <a:pt x="3006" y="18292"/>
                </a:cubicBezTo>
                <a:cubicBezTo>
                  <a:pt x="2036" y="17281"/>
                  <a:pt x="1263" y="16082"/>
                  <a:pt x="744" y="14761"/>
                </a:cubicBezTo>
                <a:cubicBezTo>
                  <a:pt x="230" y="13448"/>
                  <a:pt x="-36" y="12013"/>
                  <a:pt x="4" y="10519"/>
                </a:cubicBezTo>
                <a:cubicBezTo>
                  <a:pt x="44" y="9035"/>
                  <a:pt x="379" y="7627"/>
                  <a:pt x="954" y="6359"/>
                </a:cubicBezTo>
                <a:cubicBezTo>
                  <a:pt x="1522" y="5098"/>
                  <a:pt x="2325" y="3968"/>
                  <a:pt x="3302" y="3023"/>
                </a:cubicBezTo>
                <a:cubicBezTo>
                  <a:pt x="4275" y="2085"/>
                  <a:pt x="5420" y="1327"/>
                  <a:pt x="6686" y="806"/>
                </a:cubicBezTo>
                <a:cubicBezTo>
                  <a:pt x="7941" y="288"/>
                  <a:pt x="9323" y="0"/>
                  <a:pt x="10771" y="0"/>
                </a:cubicBez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772F4BA4-A5A1-938E-8AFA-E4B7FB73A856}"/>
              </a:ext>
            </a:extLst>
          </p:cNvPr>
          <p:cNvSpPr/>
          <p:nvPr/>
        </p:nvSpPr>
        <p:spPr>
          <a:xfrm>
            <a:off x="5246284" y="4536667"/>
            <a:ext cx="1640779" cy="1432593"/>
          </a:xfrm>
          <a:custGeom>
            <a:avLst/>
            <a:gdLst/>
            <a:ahLst/>
            <a:cxnLst>
              <a:cxn ang="0">
                <a:pos x="wd2" y="hd2"/>
              </a:cxn>
              <a:cxn ang="5400000">
                <a:pos x="wd2" y="hd2"/>
              </a:cxn>
              <a:cxn ang="10800000">
                <a:pos x="wd2" y="hd2"/>
              </a:cxn>
              <a:cxn ang="16200000">
                <a:pos x="wd2" y="hd2"/>
              </a:cxn>
            </a:cxnLst>
            <a:rect l="0" t="0" r="r" b="b"/>
            <a:pathLst>
              <a:path w="21600" h="21600" extrusionOk="0">
                <a:moveTo>
                  <a:pt x="21459" y="519"/>
                </a:moveTo>
                <a:cubicBezTo>
                  <a:pt x="21446" y="574"/>
                  <a:pt x="21429" y="633"/>
                  <a:pt x="21411" y="688"/>
                </a:cubicBezTo>
                <a:cubicBezTo>
                  <a:pt x="21381" y="805"/>
                  <a:pt x="21346" y="919"/>
                  <a:pt x="21312" y="1033"/>
                </a:cubicBezTo>
                <a:cubicBezTo>
                  <a:pt x="21291" y="1100"/>
                  <a:pt x="21271" y="1163"/>
                  <a:pt x="21250" y="1230"/>
                </a:cubicBezTo>
                <a:cubicBezTo>
                  <a:pt x="21216" y="1336"/>
                  <a:pt x="21182" y="1438"/>
                  <a:pt x="21147" y="1540"/>
                </a:cubicBezTo>
                <a:cubicBezTo>
                  <a:pt x="21123" y="1607"/>
                  <a:pt x="21099" y="1678"/>
                  <a:pt x="21072" y="1744"/>
                </a:cubicBezTo>
                <a:cubicBezTo>
                  <a:pt x="21034" y="1843"/>
                  <a:pt x="20996" y="1941"/>
                  <a:pt x="20959" y="2039"/>
                </a:cubicBezTo>
                <a:cubicBezTo>
                  <a:pt x="20935" y="2094"/>
                  <a:pt x="20914" y="2153"/>
                  <a:pt x="20890" y="2208"/>
                </a:cubicBezTo>
                <a:cubicBezTo>
                  <a:pt x="20797" y="2436"/>
                  <a:pt x="20698" y="2660"/>
                  <a:pt x="20592" y="2876"/>
                </a:cubicBezTo>
                <a:cubicBezTo>
                  <a:pt x="20578" y="2907"/>
                  <a:pt x="20561" y="2939"/>
                  <a:pt x="20547" y="2966"/>
                </a:cubicBezTo>
                <a:cubicBezTo>
                  <a:pt x="20441" y="3178"/>
                  <a:pt x="20331" y="3390"/>
                  <a:pt x="20214" y="3599"/>
                </a:cubicBezTo>
                <a:cubicBezTo>
                  <a:pt x="20204" y="3618"/>
                  <a:pt x="20194" y="3638"/>
                  <a:pt x="20180" y="3658"/>
                </a:cubicBezTo>
                <a:cubicBezTo>
                  <a:pt x="20057" y="3870"/>
                  <a:pt x="19930" y="4078"/>
                  <a:pt x="19796" y="4282"/>
                </a:cubicBezTo>
                <a:cubicBezTo>
                  <a:pt x="19772" y="4322"/>
                  <a:pt x="19744" y="4361"/>
                  <a:pt x="19720" y="4400"/>
                </a:cubicBezTo>
                <a:cubicBezTo>
                  <a:pt x="19587" y="4597"/>
                  <a:pt x="19449" y="4793"/>
                  <a:pt x="19305" y="4982"/>
                </a:cubicBezTo>
                <a:cubicBezTo>
                  <a:pt x="19281" y="5013"/>
                  <a:pt x="19254" y="5048"/>
                  <a:pt x="19230" y="5080"/>
                </a:cubicBezTo>
                <a:cubicBezTo>
                  <a:pt x="19082" y="5268"/>
                  <a:pt x="18935" y="5453"/>
                  <a:pt x="18777" y="5630"/>
                </a:cubicBezTo>
                <a:cubicBezTo>
                  <a:pt x="18774" y="5634"/>
                  <a:pt x="18767" y="5642"/>
                  <a:pt x="18763" y="5646"/>
                </a:cubicBezTo>
                <a:cubicBezTo>
                  <a:pt x="18606" y="5826"/>
                  <a:pt x="18438" y="5999"/>
                  <a:pt x="18269" y="6168"/>
                </a:cubicBezTo>
                <a:cubicBezTo>
                  <a:pt x="18239" y="6199"/>
                  <a:pt x="18208" y="6231"/>
                  <a:pt x="18177" y="6262"/>
                </a:cubicBezTo>
                <a:cubicBezTo>
                  <a:pt x="18012" y="6423"/>
                  <a:pt x="17841" y="6581"/>
                  <a:pt x="17669" y="6734"/>
                </a:cubicBezTo>
                <a:cubicBezTo>
                  <a:pt x="17635" y="6761"/>
                  <a:pt x="17604" y="6789"/>
                  <a:pt x="17570" y="6820"/>
                </a:cubicBezTo>
                <a:cubicBezTo>
                  <a:pt x="17388" y="6973"/>
                  <a:pt x="17203" y="7127"/>
                  <a:pt x="17011" y="7268"/>
                </a:cubicBezTo>
                <a:cubicBezTo>
                  <a:pt x="17011" y="7268"/>
                  <a:pt x="17007" y="7268"/>
                  <a:pt x="17007" y="7272"/>
                </a:cubicBezTo>
                <a:cubicBezTo>
                  <a:pt x="16805" y="7421"/>
                  <a:pt x="16595" y="7563"/>
                  <a:pt x="16386" y="7700"/>
                </a:cubicBezTo>
                <a:cubicBezTo>
                  <a:pt x="16355" y="7720"/>
                  <a:pt x="16324" y="7740"/>
                  <a:pt x="16294" y="7759"/>
                </a:cubicBezTo>
                <a:cubicBezTo>
                  <a:pt x="16091" y="7889"/>
                  <a:pt x="15882" y="8007"/>
                  <a:pt x="15669" y="8121"/>
                </a:cubicBezTo>
                <a:cubicBezTo>
                  <a:pt x="15628" y="8140"/>
                  <a:pt x="15590" y="8164"/>
                  <a:pt x="15549" y="8183"/>
                </a:cubicBezTo>
                <a:cubicBezTo>
                  <a:pt x="15337" y="8293"/>
                  <a:pt x="15120" y="8400"/>
                  <a:pt x="14901" y="8498"/>
                </a:cubicBezTo>
                <a:cubicBezTo>
                  <a:pt x="14867" y="8513"/>
                  <a:pt x="14832" y="8525"/>
                  <a:pt x="14798" y="8541"/>
                </a:cubicBezTo>
                <a:cubicBezTo>
                  <a:pt x="14565" y="8639"/>
                  <a:pt x="14332" y="8733"/>
                  <a:pt x="14091" y="8816"/>
                </a:cubicBezTo>
                <a:cubicBezTo>
                  <a:pt x="14091" y="8816"/>
                  <a:pt x="14091" y="8816"/>
                  <a:pt x="14091" y="8816"/>
                </a:cubicBezTo>
                <a:cubicBezTo>
                  <a:pt x="13851" y="8899"/>
                  <a:pt x="13608" y="8969"/>
                  <a:pt x="13361" y="9032"/>
                </a:cubicBezTo>
                <a:cubicBezTo>
                  <a:pt x="13326" y="9040"/>
                  <a:pt x="13289" y="9052"/>
                  <a:pt x="13254" y="9060"/>
                </a:cubicBezTo>
                <a:cubicBezTo>
                  <a:pt x="13018" y="9119"/>
                  <a:pt x="12778" y="9170"/>
                  <a:pt x="12537" y="9213"/>
                </a:cubicBezTo>
                <a:cubicBezTo>
                  <a:pt x="12469" y="9225"/>
                  <a:pt x="12404" y="9236"/>
                  <a:pt x="12335" y="9248"/>
                </a:cubicBezTo>
                <a:cubicBezTo>
                  <a:pt x="12273" y="9256"/>
                  <a:pt x="12212" y="9268"/>
                  <a:pt x="12150" y="9276"/>
                </a:cubicBezTo>
                <a:cubicBezTo>
                  <a:pt x="12057" y="9287"/>
                  <a:pt x="11965" y="9299"/>
                  <a:pt x="11872" y="9311"/>
                </a:cubicBezTo>
                <a:cubicBezTo>
                  <a:pt x="11814" y="9319"/>
                  <a:pt x="11752" y="9323"/>
                  <a:pt x="11694" y="9331"/>
                </a:cubicBezTo>
                <a:cubicBezTo>
                  <a:pt x="11591" y="9339"/>
                  <a:pt x="11488" y="9346"/>
                  <a:pt x="11385" y="9354"/>
                </a:cubicBezTo>
                <a:cubicBezTo>
                  <a:pt x="11333" y="9358"/>
                  <a:pt x="11285" y="9362"/>
                  <a:pt x="11234" y="9362"/>
                </a:cubicBezTo>
                <a:cubicBezTo>
                  <a:pt x="11080" y="9370"/>
                  <a:pt x="10925" y="9374"/>
                  <a:pt x="10767" y="9374"/>
                </a:cubicBezTo>
                <a:cubicBezTo>
                  <a:pt x="9461" y="9374"/>
                  <a:pt x="8209" y="9126"/>
                  <a:pt x="7042" y="8671"/>
                </a:cubicBezTo>
                <a:cubicBezTo>
                  <a:pt x="5879" y="8215"/>
                  <a:pt x="4809" y="7555"/>
                  <a:pt x="3862" y="6730"/>
                </a:cubicBezTo>
                <a:cubicBezTo>
                  <a:pt x="2919" y="5909"/>
                  <a:pt x="2103" y="4923"/>
                  <a:pt x="1448" y="3815"/>
                </a:cubicBezTo>
                <a:cubicBezTo>
                  <a:pt x="796" y="2711"/>
                  <a:pt x="302" y="1489"/>
                  <a:pt x="0" y="185"/>
                </a:cubicBezTo>
                <a:cubicBezTo>
                  <a:pt x="1153" y="5158"/>
                  <a:pt x="2302" y="10132"/>
                  <a:pt x="3454" y="15102"/>
                </a:cubicBezTo>
                <a:cubicBezTo>
                  <a:pt x="3670" y="16029"/>
                  <a:pt x="4013" y="16897"/>
                  <a:pt x="4470" y="17679"/>
                </a:cubicBezTo>
                <a:cubicBezTo>
                  <a:pt x="4926" y="18461"/>
                  <a:pt x="5488" y="19160"/>
                  <a:pt x="6140" y="19738"/>
                </a:cubicBezTo>
                <a:cubicBezTo>
                  <a:pt x="6792" y="20319"/>
                  <a:pt x="7529" y="20783"/>
                  <a:pt x="8325" y="21105"/>
                </a:cubicBezTo>
                <a:cubicBezTo>
                  <a:pt x="9124" y="21423"/>
                  <a:pt x="9982" y="21600"/>
                  <a:pt x="10877" y="21600"/>
                </a:cubicBezTo>
                <a:cubicBezTo>
                  <a:pt x="11090" y="21600"/>
                  <a:pt x="11303" y="21588"/>
                  <a:pt x="11512" y="21569"/>
                </a:cubicBezTo>
                <a:cubicBezTo>
                  <a:pt x="11580" y="21561"/>
                  <a:pt x="11649" y="21549"/>
                  <a:pt x="11718" y="21541"/>
                </a:cubicBezTo>
                <a:cubicBezTo>
                  <a:pt x="11827" y="21529"/>
                  <a:pt x="11937" y="21518"/>
                  <a:pt x="12043" y="21498"/>
                </a:cubicBezTo>
                <a:cubicBezTo>
                  <a:pt x="12074" y="21494"/>
                  <a:pt x="12102" y="21486"/>
                  <a:pt x="12133" y="21478"/>
                </a:cubicBezTo>
                <a:cubicBezTo>
                  <a:pt x="12211" y="21463"/>
                  <a:pt x="12290" y="21443"/>
                  <a:pt x="12369" y="21427"/>
                </a:cubicBezTo>
                <a:cubicBezTo>
                  <a:pt x="12493" y="21400"/>
                  <a:pt x="12616" y="21368"/>
                  <a:pt x="12740" y="21337"/>
                </a:cubicBezTo>
                <a:cubicBezTo>
                  <a:pt x="12819" y="21313"/>
                  <a:pt x="12901" y="21290"/>
                  <a:pt x="12980" y="21262"/>
                </a:cubicBezTo>
                <a:cubicBezTo>
                  <a:pt x="13038" y="21242"/>
                  <a:pt x="13100" y="21227"/>
                  <a:pt x="13158" y="21207"/>
                </a:cubicBezTo>
                <a:cubicBezTo>
                  <a:pt x="13217" y="21187"/>
                  <a:pt x="13275" y="21160"/>
                  <a:pt x="13333" y="21136"/>
                </a:cubicBezTo>
                <a:cubicBezTo>
                  <a:pt x="13378" y="21121"/>
                  <a:pt x="13422" y="21109"/>
                  <a:pt x="13463" y="21089"/>
                </a:cubicBezTo>
                <a:cubicBezTo>
                  <a:pt x="13498" y="21077"/>
                  <a:pt x="13529" y="21058"/>
                  <a:pt x="13563" y="21042"/>
                </a:cubicBezTo>
                <a:cubicBezTo>
                  <a:pt x="13680" y="20991"/>
                  <a:pt x="13796" y="20940"/>
                  <a:pt x="13909" y="20885"/>
                </a:cubicBezTo>
                <a:cubicBezTo>
                  <a:pt x="13981" y="20850"/>
                  <a:pt x="14054" y="20818"/>
                  <a:pt x="14122" y="20779"/>
                </a:cubicBezTo>
                <a:cubicBezTo>
                  <a:pt x="14150" y="20767"/>
                  <a:pt x="14174" y="20755"/>
                  <a:pt x="14201" y="20740"/>
                </a:cubicBezTo>
                <a:cubicBezTo>
                  <a:pt x="14297" y="20689"/>
                  <a:pt x="14390" y="20626"/>
                  <a:pt x="14486" y="20571"/>
                </a:cubicBezTo>
                <a:cubicBezTo>
                  <a:pt x="14544" y="20535"/>
                  <a:pt x="14602" y="20504"/>
                  <a:pt x="14657" y="20469"/>
                </a:cubicBezTo>
                <a:cubicBezTo>
                  <a:pt x="14829" y="20359"/>
                  <a:pt x="15000" y="20241"/>
                  <a:pt x="15165" y="20115"/>
                </a:cubicBezTo>
                <a:cubicBezTo>
                  <a:pt x="15165" y="20115"/>
                  <a:pt x="15165" y="20115"/>
                  <a:pt x="15165" y="20115"/>
                </a:cubicBezTo>
                <a:cubicBezTo>
                  <a:pt x="15168" y="20111"/>
                  <a:pt x="15172" y="20111"/>
                  <a:pt x="15175" y="20107"/>
                </a:cubicBezTo>
                <a:cubicBezTo>
                  <a:pt x="15319" y="19997"/>
                  <a:pt x="15456" y="19883"/>
                  <a:pt x="15594" y="19765"/>
                </a:cubicBezTo>
                <a:cubicBezTo>
                  <a:pt x="15607" y="19754"/>
                  <a:pt x="15621" y="19738"/>
                  <a:pt x="15638" y="19722"/>
                </a:cubicBezTo>
                <a:cubicBezTo>
                  <a:pt x="15652" y="19710"/>
                  <a:pt x="15662" y="19702"/>
                  <a:pt x="15676" y="19691"/>
                </a:cubicBezTo>
                <a:cubicBezTo>
                  <a:pt x="15714" y="19655"/>
                  <a:pt x="15748" y="19620"/>
                  <a:pt x="15782" y="19585"/>
                </a:cubicBezTo>
                <a:cubicBezTo>
                  <a:pt x="15854" y="19518"/>
                  <a:pt x="15930" y="19451"/>
                  <a:pt x="15998" y="19380"/>
                </a:cubicBezTo>
                <a:cubicBezTo>
                  <a:pt x="16026" y="19353"/>
                  <a:pt x="16053" y="19317"/>
                  <a:pt x="16081" y="19290"/>
                </a:cubicBezTo>
                <a:cubicBezTo>
                  <a:pt x="16136" y="19235"/>
                  <a:pt x="16187" y="19176"/>
                  <a:pt x="16239" y="19121"/>
                </a:cubicBezTo>
                <a:cubicBezTo>
                  <a:pt x="16283" y="19070"/>
                  <a:pt x="16335" y="19023"/>
                  <a:pt x="16379" y="18972"/>
                </a:cubicBezTo>
                <a:cubicBezTo>
                  <a:pt x="16420" y="18925"/>
                  <a:pt x="16458" y="18870"/>
                  <a:pt x="16499" y="18822"/>
                </a:cubicBezTo>
                <a:cubicBezTo>
                  <a:pt x="16551" y="18764"/>
                  <a:pt x="16599" y="18701"/>
                  <a:pt x="16647" y="18638"/>
                </a:cubicBezTo>
                <a:cubicBezTo>
                  <a:pt x="16674" y="18602"/>
                  <a:pt x="16705" y="18567"/>
                  <a:pt x="16732" y="18532"/>
                </a:cubicBezTo>
                <a:cubicBezTo>
                  <a:pt x="16787" y="18457"/>
                  <a:pt x="16839" y="18378"/>
                  <a:pt x="16894" y="18304"/>
                </a:cubicBezTo>
                <a:cubicBezTo>
                  <a:pt x="16935" y="18245"/>
                  <a:pt x="16979" y="18182"/>
                  <a:pt x="17021" y="18123"/>
                </a:cubicBezTo>
                <a:cubicBezTo>
                  <a:pt x="17034" y="18104"/>
                  <a:pt x="17051" y="18084"/>
                  <a:pt x="17065" y="18060"/>
                </a:cubicBezTo>
                <a:cubicBezTo>
                  <a:pt x="17144" y="17938"/>
                  <a:pt x="17216" y="17813"/>
                  <a:pt x="17292" y="17687"/>
                </a:cubicBezTo>
                <a:cubicBezTo>
                  <a:pt x="17309" y="17656"/>
                  <a:pt x="17333" y="17624"/>
                  <a:pt x="17350" y="17593"/>
                </a:cubicBezTo>
                <a:cubicBezTo>
                  <a:pt x="17353" y="17589"/>
                  <a:pt x="17353" y="17585"/>
                  <a:pt x="17357" y="17577"/>
                </a:cubicBezTo>
                <a:cubicBezTo>
                  <a:pt x="17360" y="17573"/>
                  <a:pt x="17364" y="17565"/>
                  <a:pt x="17367" y="17561"/>
                </a:cubicBezTo>
                <a:cubicBezTo>
                  <a:pt x="17463" y="17392"/>
                  <a:pt x="17552" y="17216"/>
                  <a:pt x="17638" y="17039"/>
                </a:cubicBezTo>
                <a:cubicBezTo>
                  <a:pt x="17645" y="17027"/>
                  <a:pt x="17648" y="17015"/>
                  <a:pt x="17652" y="17003"/>
                </a:cubicBezTo>
                <a:cubicBezTo>
                  <a:pt x="17676" y="16948"/>
                  <a:pt x="17700" y="16893"/>
                  <a:pt x="17724" y="16842"/>
                </a:cubicBezTo>
                <a:cubicBezTo>
                  <a:pt x="17775" y="16728"/>
                  <a:pt x="17830" y="16615"/>
                  <a:pt x="17878" y="16497"/>
                </a:cubicBezTo>
                <a:cubicBezTo>
                  <a:pt x="17892" y="16457"/>
                  <a:pt x="17906" y="16422"/>
                  <a:pt x="17923" y="16383"/>
                </a:cubicBezTo>
                <a:cubicBezTo>
                  <a:pt x="17937" y="16347"/>
                  <a:pt x="17950" y="16316"/>
                  <a:pt x="17961" y="16281"/>
                </a:cubicBezTo>
                <a:cubicBezTo>
                  <a:pt x="17981" y="16229"/>
                  <a:pt x="18002" y="16178"/>
                  <a:pt x="18019" y="16127"/>
                </a:cubicBezTo>
                <a:cubicBezTo>
                  <a:pt x="18063" y="16002"/>
                  <a:pt x="18105" y="15876"/>
                  <a:pt x="18142" y="15750"/>
                </a:cubicBezTo>
                <a:cubicBezTo>
                  <a:pt x="18149" y="15731"/>
                  <a:pt x="18153" y="15711"/>
                  <a:pt x="18160" y="15695"/>
                </a:cubicBezTo>
                <a:cubicBezTo>
                  <a:pt x="18166" y="15668"/>
                  <a:pt x="18173" y="15640"/>
                  <a:pt x="18184" y="15613"/>
                </a:cubicBezTo>
                <a:cubicBezTo>
                  <a:pt x="18208" y="15530"/>
                  <a:pt x="18232" y="15448"/>
                  <a:pt x="18256" y="15365"/>
                </a:cubicBezTo>
                <a:cubicBezTo>
                  <a:pt x="18290" y="15236"/>
                  <a:pt x="18321" y="15106"/>
                  <a:pt x="18348" y="14972"/>
                </a:cubicBezTo>
                <a:lnTo>
                  <a:pt x="21600" y="0"/>
                </a:lnTo>
                <a:cubicBezTo>
                  <a:pt x="21549" y="173"/>
                  <a:pt x="21508" y="346"/>
                  <a:pt x="21459" y="519"/>
                </a:cubicBezTo>
                <a:close/>
              </a:path>
            </a:pathLst>
          </a:custGeom>
          <a:gradFill flip="none" rotWithShape="1">
            <a:gsLst>
              <a:gs pos="0">
                <a:schemeClr val="accent5">
                  <a:lumMod val="50000"/>
                </a:schemeClr>
              </a:gs>
              <a:gs pos="48000">
                <a:schemeClr val="accent5"/>
              </a:gs>
              <a:gs pos="100000">
                <a:schemeClr val="accent5"/>
              </a:gs>
            </a:gsLst>
            <a:lin ang="16200000" scaled="1"/>
            <a:tileRect/>
          </a:gradFill>
          <a:ln w="12700">
            <a:miter lim="400000"/>
          </a:ln>
        </p:spPr>
        <p:txBody>
          <a:bodyPr lIns="38100" tIns="38100" rIns="38100" bIns="38100" anchor="ctr"/>
          <a:lstStyle/>
          <a:p>
            <a:endParaRPr sz="3000"/>
          </a:p>
        </p:txBody>
      </p:sp>
      <p:sp>
        <p:nvSpPr>
          <p:cNvPr id="39" name="TextBox 38">
            <a:extLst>
              <a:ext uri="{FF2B5EF4-FFF2-40B4-BE49-F238E27FC236}">
                <a16:creationId xmlns:a16="http://schemas.microsoft.com/office/drawing/2014/main" id="{B7C703BA-CEF1-C612-3844-ADD0804BF9D3}"/>
              </a:ext>
            </a:extLst>
          </p:cNvPr>
          <p:cNvSpPr txBox="1"/>
          <p:nvPr/>
        </p:nvSpPr>
        <p:spPr>
          <a:xfrm>
            <a:off x="8830716" y="4742046"/>
            <a:ext cx="2776633" cy="461665"/>
          </a:xfrm>
          <a:prstGeom prst="rect">
            <a:avLst/>
          </a:prstGeom>
          <a:noFill/>
        </p:spPr>
        <p:txBody>
          <a:bodyPr wrap="square" lIns="0" rIns="0" rtlCol="0" anchor="b">
            <a:spAutoFit/>
          </a:bodyPr>
          <a:lstStyle/>
          <a:p>
            <a:r>
              <a:rPr lang="en-US" sz="2400" b="1" cap="all" dirty="0"/>
              <a:t>Digital channel</a:t>
            </a:r>
          </a:p>
        </p:txBody>
      </p:sp>
      <p:sp>
        <p:nvSpPr>
          <p:cNvPr id="42" name="TextBox 41">
            <a:extLst>
              <a:ext uri="{FF2B5EF4-FFF2-40B4-BE49-F238E27FC236}">
                <a16:creationId xmlns:a16="http://schemas.microsoft.com/office/drawing/2014/main" id="{1B6494DC-16B6-A23D-2636-A4C213D61784}"/>
              </a:ext>
            </a:extLst>
          </p:cNvPr>
          <p:cNvSpPr txBox="1"/>
          <p:nvPr/>
        </p:nvSpPr>
        <p:spPr>
          <a:xfrm>
            <a:off x="477790" y="4257723"/>
            <a:ext cx="2937088" cy="461665"/>
          </a:xfrm>
          <a:prstGeom prst="rect">
            <a:avLst/>
          </a:prstGeom>
          <a:noFill/>
        </p:spPr>
        <p:txBody>
          <a:bodyPr wrap="square" lIns="0" rIns="0" rtlCol="0" anchor="b">
            <a:spAutoFit/>
          </a:bodyPr>
          <a:lstStyle/>
          <a:p>
            <a:pPr algn="r"/>
            <a:r>
              <a:rPr lang="en-US" sz="2400" b="1" cap="all" noProof="1"/>
              <a:t>CONNECTCX</a:t>
            </a:r>
          </a:p>
        </p:txBody>
      </p:sp>
      <p:sp>
        <p:nvSpPr>
          <p:cNvPr id="45" name="TextBox 44">
            <a:extLst>
              <a:ext uri="{FF2B5EF4-FFF2-40B4-BE49-F238E27FC236}">
                <a16:creationId xmlns:a16="http://schemas.microsoft.com/office/drawing/2014/main" id="{8AA98455-DCC4-B822-56F8-CE2203A9A67D}"/>
              </a:ext>
            </a:extLst>
          </p:cNvPr>
          <p:cNvSpPr txBox="1"/>
          <p:nvPr/>
        </p:nvSpPr>
        <p:spPr>
          <a:xfrm>
            <a:off x="9069908" y="1485012"/>
            <a:ext cx="2776633" cy="400110"/>
          </a:xfrm>
          <a:prstGeom prst="rect">
            <a:avLst/>
          </a:prstGeom>
          <a:noFill/>
        </p:spPr>
        <p:txBody>
          <a:bodyPr wrap="square" lIns="0" rIns="0" rtlCol="0" anchor="b">
            <a:spAutoFit/>
          </a:bodyPr>
          <a:lstStyle/>
          <a:p>
            <a:pPr indent="0">
              <a:spcBef>
                <a:spcPts val="0"/>
              </a:spcBef>
              <a:spcAft>
                <a:spcPts val="1600"/>
              </a:spcAft>
              <a:buFont typeface="Arial" panose="020B0604020202020204" pitchFamily="34" charset="0"/>
              <a:buNone/>
            </a:pPr>
            <a:r>
              <a:rPr lang="en-AU" sz="2000" b="1" cap="all" dirty="0">
                <a:sym typeface="Fira Sans Extra Condensed"/>
              </a:rPr>
              <a:t>CONTACT Centre </a:t>
            </a:r>
          </a:p>
        </p:txBody>
      </p:sp>
      <p:sp>
        <p:nvSpPr>
          <p:cNvPr id="48" name="TextBox 47">
            <a:extLst>
              <a:ext uri="{FF2B5EF4-FFF2-40B4-BE49-F238E27FC236}">
                <a16:creationId xmlns:a16="http://schemas.microsoft.com/office/drawing/2014/main" id="{7DBF2B7D-47FF-8614-25E4-7992AD119954}"/>
              </a:ext>
            </a:extLst>
          </p:cNvPr>
          <p:cNvSpPr txBox="1"/>
          <p:nvPr/>
        </p:nvSpPr>
        <p:spPr>
          <a:xfrm>
            <a:off x="1430836" y="1650755"/>
            <a:ext cx="1294730" cy="461665"/>
          </a:xfrm>
          <a:prstGeom prst="rect">
            <a:avLst/>
          </a:prstGeom>
          <a:noFill/>
        </p:spPr>
        <p:txBody>
          <a:bodyPr wrap="square" lIns="0" rIns="0" rtlCol="0" anchor="b">
            <a:spAutoFit/>
          </a:bodyPr>
          <a:lstStyle/>
          <a:p>
            <a:r>
              <a:rPr lang="en-US" sz="2400" b="1" cap="all" dirty="0"/>
              <a:t>DATA</a:t>
            </a:r>
          </a:p>
        </p:txBody>
      </p:sp>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502169" y="535873"/>
            <a:ext cx="5753662"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Our Four Core Pilers</a:t>
            </a:r>
          </a:p>
        </p:txBody>
      </p:sp>
      <p:pic>
        <p:nvPicPr>
          <p:cNvPr id="61" name="Picture 60">
            <a:extLst>
              <a:ext uri="{FF2B5EF4-FFF2-40B4-BE49-F238E27FC236}">
                <a16:creationId xmlns:a16="http://schemas.microsoft.com/office/drawing/2014/main" id="{6F2FAEFF-25FE-F200-CE37-320D959648A3}"/>
              </a:ext>
            </a:extLst>
          </p:cNvPr>
          <p:cNvPicPr>
            <a:picLocks noChangeAspect="1"/>
          </p:cNvPicPr>
          <p:nvPr/>
        </p:nvPicPr>
        <p:blipFill>
          <a:blip r:embed="rId2">
            <a:lum bright="70000" contrast="-70000"/>
          </a:blip>
          <a:stretch>
            <a:fillRect/>
          </a:stretch>
        </p:blipFill>
        <p:spPr>
          <a:xfrm>
            <a:off x="5634716" y="1586657"/>
            <a:ext cx="750582" cy="750582"/>
          </a:xfrm>
          <a:prstGeom prst="rect">
            <a:avLst/>
          </a:prstGeom>
        </p:spPr>
      </p:pic>
      <p:pic>
        <p:nvPicPr>
          <p:cNvPr id="62" name="Picture 61">
            <a:extLst>
              <a:ext uri="{FF2B5EF4-FFF2-40B4-BE49-F238E27FC236}">
                <a16:creationId xmlns:a16="http://schemas.microsoft.com/office/drawing/2014/main" id="{0AD3B503-35B1-7763-2EEA-25E9DAB8C1BE}"/>
              </a:ext>
            </a:extLst>
          </p:cNvPr>
          <p:cNvPicPr>
            <a:picLocks noChangeAspect="1"/>
          </p:cNvPicPr>
          <p:nvPr/>
        </p:nvPicPr>
        <p:blipFill>
          <a:blip r:embed="rId2">
            <a:lum bright="70000" contrast="-70000"/>
          </a:blip>
          <a:stretch>
            <a:fillRect/>
          </a:stretch>
        </p:blipFill>
        <p:spPr>
          <a:xfrm>
            <a:off x="649924" y="1386736"/>
            <a:ext cx="629767" cy="629767"/>
          </a:xfrm>
          <a:prstGeom prst="rect">
            <a:avLst/>
          </a:prstGeom>
        </p:spPr>
      </p:pic>
      <p:pic>
        <p:nvPicPr>
          <p:cNvPr id="63" name="Picture 62">
            <a:extLst>
              <a:ext uri="{FF2B5EF4-FFF2-40B4-BE49-F238E27FC236}">
                <a16:creationId xmlns:a16="http://schemas.microsoft.com/office/drawing/2014/main" id="{17CB989A-E4C7-6710-ED0B-97618FDC1C91}"/>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6637337" y="2931896"/>
            <a:ext cx="788267" cy="788267"/>
          </a:xfrm>
          <a:prstGeom prst="rect">
            <a:avLst/>
          </a:prstGeom>
        </p:spPr>
      </p:pic>
      <p:pic>
        <p:nvPicPr>
          <p:cNvPr id="64" name="Picture 63">
            <a:extLst>
              <a:ext uri="{FF2B5EF4-FFF2-40B4-BE49-F238E27FC236}">
                <a16:creationId xmlns:a16="http://schemas.microsoft.com/office/drawing/2014/main" id="{24DA7DB6-1B8E-ED78-C756-3C6C093CAC3F}"/>
              </a:ext>
            </a:extLst>
          </p:cNvPr>
          <p:cNvPicPr>
            <a:picLocks noChangeAspect="1"/>
          </p:cNvPicPr>
          <p:nvPr/>
        </p:nvPicPr>
        <p:blipFill>
          <a:blip r:embed="rId5">
            <a:lum bright="70000" contrast="-70000"/>
          </a:blip>
          <a:stretch>
            <a:fillRect/>
          </a:stretch>
        </p:blipFill>
        <p:spPr>
          <a:xfrm>
            <a:off x="8381729" y="1180556"/>
            <a:ext cx="688179" cy="688179"/>
          </a:xfrm>
          <a:prstGeom prst="rect">
            <a:avLst/>
          </a:prstGeom>
          <a:solidFill>
            <a:srgbClr val="323A45"/>
          </a:solidFill>
        </p:spPr>
      </p:pic>
      <p:pic>
        <p:nvPicPr>
          <p:cNvPr id="65" name="Picture 64" descr="A black background with a black square&#10;&#10;Description automatically generated with medium confidence">
            <a:extLst>
              <a:ext uri="{FF2B5EF4-FFF2-40B4-BE49-F238E27FC236}">
                <a16:creationId xmlns:a16="http://schemas.microsoft.com/office/drawing/2014/main" id="{E7C1D436-5BD7-0D90-9141-C068485F0A3F}"/>
              </a:ext>
            </a:extLst>
          </p:cNvPr>
          <p:cNvPicPr>
            <a:picLocks noChangeAspect="1"/>
          </p:cNvPicPr>
          <p:nvPr/>
        </p:nvPicPr>
        <p:blipFill>
          <a:blip r:embed="rId6"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678298" y="4222651"/>
            <a:ext cx="756631" cy="756631"/>
          </a:xfrm>
          <a:prstGeom prst="rect">
            <a:avLst/>
          </a:prstGeom>
        </p:spPr>
      </p:pic>
      <p:pic>
        <p:nvPicPr>
          <p:cNvPr id="66" name="Picture 65" descr="A black background with a black square&#10;&#10;Description automatically generated with medium confidence">
            <a:extLst>
              <a:ext uri="{FF2B5EF4-FFF2-40B4-BE49-F238E27FC236}">
                <a16:creationId xmlns:a16="http://schemas.microsoft.com/office/drawing/2014/main" id="{5783B190-5C9C-A53C-145A-A088FD90466C}"/>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8038151" y="4456676"/>
            <a:ext cx="687156" cy="687156"/>
          </a:xfrm>
          <a:prstGeom prst="rect">
            <a:avLst/>
          </a:prstGeom>
        </p:spPr>
      </p:pic>
      <p:pic>
        <p:nvPicPr>
          <p:cNvPr id="68" name="Graphic 67" descr="Blog with solid fill">
            <a:extLst>
              <a:ext uri="{FF2B5EF4-FFF2-40B4-BE49-F238E27FC236}">
                <a16:creationId xmlns:a16="http://schemas.microsoft.com/office/drawing/2014/main" id="{D6CC60A1-EFA6-6A11-4392-21E2B0BCD33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4254" y="3880253"/>
            <a:ext cx="914400" cy="914400"/>
          </a:xfrm>
          <a:prstGeom prst="rect">
            <a:avLst/>
          </a:prstGeom>
        </p:spPr>
      </p:pic>
      <p:pic>
        <p:nvPicPr>
          <p:cNvPr id="69" name="Graphic 68" descr="Blog with solid fill">
            <a:extLst>
              <a:ext uri="{FF2B5EF4-FFF2-40B4-BE49-F238E27FC236}">
                <a16:creationId xmlns:a16="http://schemas.microsoft.com/office/drawing/2014/main" id="{58BB571B-2904-1569-EB0A-8C9146D6113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30774" y="2929706"/>
            <a:ext cx="914400" cy="914400"/>
          </a:xfrm>
          <a:prstGeom prst="rect">
            <a:avLst/>
          </a:prstGeom>
        </p:spPr>
      </p:pic>
      <p:sp>
        <p:nvSpPr>
          <p:cNvPr id="2" name="Rectangle 1">
            <a:extLst>
              <a:ext uri="{FF2B5EF4-FFF2-40B4-BE49-F238E27FC236}">
                <a16:creationId xmlns:a16="http://schemas.microsoft.com/office/drawing/2014/main" id="{BDCB51E4-BF77-82F0-1D86-F04ADA332A41}"/>
              </a:ext>
            </a:extLst>
          </p:cNvPr>
          <p:cNvSpPr/>
          <p:nvPr/>
        </p:nvSpPr>
        <p:spPr>
          <a:xfrm>
            <a:off x="502168" y="2077076"/>
            <a:ext cx="3500584" cy="1877437"/>
          </a:xfrm>
          <a:prstGeom prst="rect">
            <a:avLst/>
          </a:prstGeom>
        </p:spPr>
        <p:txBody>
          <a:bodyPr wrap="square" anchor="t">
            <a:spAutoFit/>
          </a:bodyPr>
          <a:lstStyle/>
          <a:p>
            <a:r>
              <a:rPr lang="en-US" sz="1600" b="1" dirty="0">
                <a:latin typeface="Arial" panose="020B0604020202020204" pitchFamily="34" charset="0"/>
                <a:cs typeface="Arial" panose="020B0604020202020204" pitchFamily="34" charset="0"/>
              </a:rPr>
              <a:t>Data-led Conversations With Potential Buyers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Data is at the heart of our expertise. We specialize in guiding you through the process of acquiring the precise data you need. Leveraging our proprietary dataset, along with our extensive  Data Partner Network, we deliver tailored data solutions that align your marketing objectives.</a:t>
            </a:r>
          </a:p>
        </p:txBody>
      </p:sp>
      <p:sp>
        <p:nvSpPr>
          <p:cNvPr id="3" name="Rectangle 2">
            <a:extLst>
              <a:ext uri="{FF2B5EF4-FFF2-40B4-BE49-F238E27FC236}">
                <a16:creationId xmlns:a16="http://schemas.microsoft.com/office/drawing/2014/main" id="{4BAA2BD6-5497-B4FE-DBB8-13F94DA95751}"/>
              </a:ext>
            </a:extLst>
          </p:cNvPr>
          <p:cNvSpPr/>
          <p:nvPr/>
        </p:nvSpPr>
        <p:spPr>
          <a:xfrm>
            <a:off x="8381729" y="1941545"/>
            <a:ext cx="3282842" cy="1877437"/>
          </a:xfrm>
          <a:prstGeom prst="rect">
            <a:avLst/>
          </a:prstGeom>
        </p:spPr>
        <p:txBody>
          <a:bodyPr wrap="square" anchor="t">
            <a:spAutoFit/>
          </a:bodyPr>
          <a:lstStyle/>
          <a:p>
            <a:r>
              <a:rPr lang="en-US" sz="1600" b="1" dirty="0">
                <a:latin typeface="Arial" panose="020B0604020202020204" pitchFamily="34" charset="0"/>
                <a:cs typeface="Arial" panose="020B0604020202020204" pitchFamily="34" charset="0"/>
              </a:rPr>
              <a:t>Driving Results Through Deep Customer Experience</a:t>
            </a:r>
          </a:p>
          <a:p>
            <a:r>
              <a:rPr lang="en-US" sz="1200" dirty="0">
                <a:latin typeface="Arial" panose="020B0604020202020204" pitchFamily="34" charset="0"/>
                <a:cs typeface="Arial" panose="020B0604020202020204" pitchFamily="34" charset="0"/>
              </a:rPr>
              <a:t>Our hyper-localized contact centers are laser-focused on delivering exceptional customer experiences daily. With thousands of interactions with a diverse audience, we've developed a deep understanding of their daily challenges. We use these insights to drive better results for your business.</a:t>
            </a:r>
          </a:p>
        </p:txBody>
      </p:sp>
      <p:sp>
        <p:nvSpPr>
          <p:cNvPr id="4" name="Rectangle 3">
            <a:extLst>
              <a:ext uri="{FF2B5EF4-FFF2-40B4-BE49-F238E27FC236}">
                <a16:creationId xmlns:a16="http://schemas.microsoft.com/office/drawing/2014/main" id="{F1FDF4B4-4F04-31E4-3EA2-1C4427B4C075}"/>
              </a:ext>
            </a:extLst>
          </p:cNvPr>
          <p:cNvSpPr/>
          <p:nvPr/>
        </p:nvSpPr>
        <p:spPr>
          <a:xfrm>
            <a:off x="553978" y="4794653"/>
            <a:ext cx="3976796" cy="1877437"/>
          </a:xfrm>
          <a:prstGeom prst="rect">
            <a:avLst/>
          </a:prstGeom>
        </p:spPr>
        <p:txBody>
          <a:bodyPr wrap="square" anchor="t">
            <a:spAutoFit/>
          </a:bodyPr>
          <a:lstStyle/>
          <a:p>
            <a:r>
              <a:rPr lang="en-US" sz="1600" b="1" dirty="0">
                <a:latin typeface="Arial" panose="020B0604020202020204" pitchFamily="34" charset="0"/>
                <a:cs typeface="Arial" panose="020B0604020202020204" pitchFamily="34" charset="0"/>
              </a:rPr>
              <a:t>Harness The Power with AI Enhanced Content Channel</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IT decision-makers rely on the latest industry insights and technology updates, keeping </a:t>
            </a:r>
            <a:r>
              <a:rPr lang="en-US" sz="1200" dirty="0" err="1">
                <a:latin typeface="Arial" panose="020B0604020202020204" pitchFamily="34" charset="0"/>
                <a:cs typeface="Arial" panose="020B0604020202020204" pitchFamily="34" charset="0"/>
              </a:rPr>
              <a:t>ConnectCX's</a:t>
            </a:r>
            <a:r>
              <a:rPr lang="en-US" sz="1200" dirty="0">
                <a:latin typeface="Arial" panose="020B0604020202020204" pitchFamily="34" charset="0"/>
                <a:cs typeface="Arial" panose="020B0604020202020204" pitchFamily="34" charset="0"/>
              </a:rPr>
              <a:t> audience engaged and continuously expanding.</a:t>
            </a:r>
          </a:p>
          <a:p>
            <a:r>
              <a:rPr lang="en-US" sz="1200" dirty="0">
                <a:latin typeface="Arial" panose="020B0604020202020204" pitchFamily="34" charset="0"/>
                <a:cs typeface="Arial" panose="020B0604020202020204" pitchFamily="34" charset="0"/>
              </a:rPr>
              <a:t>This loyal readership offers a prime marketing opportunity for technology companies seeking effective B2B lead generation</a:t>
            </a:r>
          </a:p>
        </p:txBody>
      </p:sp>
      <p:sp>
        <p:nvSpPr>
          <p:cNvPr id="5" name="Rectangle 4">
            <a:extLst>
              <a:ext uri="{FF2B5EF4-FFF2-40B4-BE49-F238E27FC236}">
                <a16:creationId xmlns:a16="http://schemas.microsoft.com/office/drawing/2014/main" id="{CDDDD89D-0917-8910-01B6-681477DBACD0}"/>
              </a:ext>
            </a:extLst>
          </p:cNvPr>
          <p:cNvSpPr/>
          <p:nvPr/>
        </p:nvSpPr>
        <p:spPr>
          <a:xfrm>
            <a:off x="7981200" y="5252963"/>
            <a:ext cx="3729835" cy="1323439"/>
          </a:xfrm>
          <a:prstGeom prst="rect">
            <a:avLst/>
          </a:prstGeom>
        </p:spPr>
        <p:txBody>
          <a:bodyPr wrap="square" anchor="t">
            <a:spAutoFit/>
          </a:bodyPr>
          <a:lstStyle/>
          <a:p>
            <a:r>
              <a:rPr lang="en-US" sz="1600" b="1" dirty="0">
                <a:latin typeface="Arial" panose="020B0604020202020204" pitchFamily="34" charset="0"/>
                <a:cs typeface="Arial" panose="020B0604020202020204" pitchFamily="34" charset="0"/>
              </a:rPr>
              <a:t>Precision Marketing Through Advanced Digital Channels</a:t>
            </a:r>
            <a:r>
              <a:rPr lang="en-US" sz="1200" dirty="0">
                <a:latin typeface="Arial" panose="020B0604020202020204" pitchFamily="34" charset="0"/>
                <a:cs typeface="Arial" panose="020B0604020202020204" pitchFamily="34" charset="0"/>
              </a:rPr>
              <a:t>.</a:t>
            </a:r>
          </a:p>
          <a:p>
            <a:r>
              <a:rPr lang="en-US" sz="1200" dirty="0">
                <a:latin typeface="Arial" panose="020B0604020202020204" pitchFamily="34" charset="0"/>
                <a:cs typeface="Arial" panose="020B0604020202020204" pitchFamily="34" charset="0"/>
              </a:rPr>
              <a:t>Our sophisticated digital channel partnerships and technologies, combined with our experience, ensure that the right marketing messages reach the right audience at the right time</a:t>
            </a:r>
          </a:p>
        </p:txBody>
      </p:sp>
    </p:spTree>
    <p:extLst>
      <p:ext uri="{BB962C8B-B14F-4D97-AF65-F5344CB8AC3E}">
        <p14:creationId xmlns:p14="http://schemas.microsoft.com/office/powerpoint/2010/main" val="247816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AEC94ED-AAD5-DB67-FB06-AEB50DFAE95F}"/>
              </a:ext>
            </a:extLst>
          </p:cNvPr>
          <p:cNvGrpSpPr/>
          <p:nvPr/>
        </p:nvGrpSpPr>
        <p:grpSpPr>
          <a:xfrm>
            <a:off x="5794689" y="5777209"/>
            <a:ext cx="3211559" cy="1005915"/>
            <a:chOff x="8946724" y="1815742"/>
            <a:chExt cx="3211559" cy="964894"/>
          </a:xfrm>
        </p:grpSpPr>
        <p:sp>
          <p:nvSpPr>
            <p:cNvPr id="14" name="Google Shape;123;p16">
              <a:extLst>
                <a:ext uri="{FF2B5EF4-FFF2-40B4-BE49-F238E27FC236}">
                  <a16:creationId xmlns:a16="http://schemas.microsoft.com/office/drawing/2014/main" id="{AD714B88-2B74-D2BC-A9DB-C304448DA25E}"/>
                </a:ext>
              </a:extLst>
            </p:cNvPr>
            <p:cNvSpPr/>
            <p:nvPr/>
          </p:nvSpPr>
          <p:spPr>
            <a:xfrm>
              <a:off x="9202495" y="1963979"/>
              <a:ext cx="2891328" cy="65103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61;p16">
              <a:extLst>
                <a:ext uri="{FF2B5EF4-FFF2-40B4-BE49-F238E27FC236}">
                  <a16:creationId xmlns:a16="http://schemas.microsoft.com/office/drawing/2014/main" id="{5028DA63-C10E-BB7D-0E36-F0215DBEF6B5}"/>
                </a:ext>
              </a:extLst>
            </p:cNvPr>
            <p:cNvSpPr/>
            <p:nvPr/>
          </p:nvSpPr>
          <p:spPr>
            <a:xfrm>
              <a:off x="8946724" y="1815742"/>
              <a:ext cx="987981" cy="964894"/>
            </a:xfrm>
            <a:custGeom>
              <a:avLst/>
              <a:gdLst/>
              <a:ahLst/>
              <a:cxnLst/>
              <a:rect l="l" t="t" r="r" b="b"/>
              <a:pathLst>
                <a:path w="9329" h="9111" extrusionOk="0">
                  <a:moveTo>
                    <a:pt x="4704" y="907"/>
                  </a:moveTo>
                  <a:lnTo>
                    <a:pt x="4704" y="907"/>
                  </a:lnTo>
                  <a:cubicBezTo>
                    <a:pt x="4728" y="907"/>
                    <a:pt x="4747" y="909"/>
                    <a:pt x="4750" y="915"/>
                  </a:cubicBezTo>
                  <a:cubicBezTo>
                    <a:pt x="4750" y="915"/>
                    <a:pt x="4750" y="915"/>
                    <a:pt x="4749" y="915"/>
                  </a:cubicBezTo>
                  <a:cubicBezTo>
                    <a:pt x="4744" y="915"/>
                    <a:pt x="4721" y="910"/>
                    <a:pt x="4704" y="907"/>
                  </a:cubicBezTo>
                  <a:close/>
                  <a:moveTo>
                    <a:pt x="4399" y="943"/>
                  </a:moveTo>
                  <a:cubicBezTo>
                    <a:pt x="4400" y="943"/>
                    <a:pt x="4377" y="956"/>
                    <a:pt x="4361" y="962"/>
                  </a:cubicBezTo>
                  <a:lnTo>
                    <a:pt x="4361" y="962"/>
                  </a:lnTo>
                  <a:cubicBezTo>
                    <a:pt x="4364" y="961"/>
                    <a:pt x="4367" y="959"/>
                    <a:pt x="4370" y="958"/>
                  </a:cubicBezTo>
                  <a:cubicBezTo>
                    <a:pt x="4390" y="947"/>
                    <a:pt x="4398" y="943"/>
                    <a:pt x="4399" y="943"/>
                  </a:cubicBezTo>
                  <a:close/>
                  <a:moveTo>
                    <a:pt x="5020" y="1034"/>
                  </a:moveTo>
                  <a:lnTo>
                    <a:pt x="5020" y="1034"/>
                  </a:lnTo>
                  <a:cubicBezTo>
                    <a:pt x="5031" y="1042"/>
                    <a:pt x="5040" y="1050"/>
                    <a:pt x="5047" y="1059"/>
                  </a:cubicBezTo>
                  <a:lnTo>
                    <a:pt x="5047" y="1059"/>
                  </a:lnTo>
                  <a:cubicBezTo>
                    <a:pt x="5045" y="1056"/>
                    <a:pt x="5031" y="1043"/>
                    <a:pt x="5020" y="1034"/>
                  </a:cubicBezTo>
                  <a:close/>
                  <a:moveTo>
                    <a:pt x="1127" y="4137"/>
                  </a:moveTo>
                  <a:lnTo>
                    <a:pt x="1127" y="4137"/>
                  </a:lnTo>
                  <a:cubicBezTo>
                    <a:pt x="1127" y="4137"/>
                    <a:pt x="1126" y="4138"/>
                    <a:pt x="1125" y="4138"/>
                  </a:cubicBezTo>
                  <a:lnTo>
                    <a:pt x="1125" y="4138"/>
                  </a:lnTo>
                  <a:cubicBezTo>
                    <a:pt x="1126" y="4138"/>
                    <a:pt x="1127" y="4137"/>
                    <a:pt x="1127" y="4137"/>
                  </a:cubicBezTo>
                  <a:close/>
                  <a:moveTo>
                    <a:pt x="1023" y="4310"/>
                  </a:moveTo>
                  <a:lnTo>
                    <a:pt x="1023" y="4310"/>
                  </a:lnTo>
                  <a:cubicBezTo>
                    <a:pt x="1018" y="4322"/>
                    <a:pt x="1012" y="4332"/>
                    <a:pt x="1012" y="4332"/>
                  </a:cubicBezTo>
                  <a:cubicBezTo>
                    <a:pt x="1012" y="4332"/>
                    <a:pt x="1015" y="4326"/>
                    <a:pt x="1023" y="4310"/>
                  </a:cubicBezTo>
                  <a:close/>
                  <a:moveTo>
                    <a:pt x="8269" y="4435"/>
                  </a:moveTo>
                  <a:cubicBezTo>
                    <a:pt x="8269" y="4435"/>
                    <a:pt x="8269" y="4435"/>
                    <a:pt x="8269" y="4435"/>
                  </a:cubicBezTo>
                  <a:lnTo>
                    <a:pt x="8269" y="4435"/>
                  </a:lnTo>
                  <a:cubicBezTo>
                    <a:pt x="8269" y="4435"/>
                    <a:pt x="8269" y="4435"/>
                    <a:pt x="8269" y="4435"/>
                  </a:cubicBezTo>
                  <a:close/>
                  <a:moveTo>
                    <a:pt x="984" y="4434"/>
                  </a:moveTo>
                  <a:cubicBezTo>
                    <a:pt x="983" y="4434"/>
                    <a:pt x="978" y="4461"/>
                    <a:pt x="976" y="4476"/>
                  </a:cubicBezTo>
                  <a:lnTo>
                    <a:pt x="976" y="4476"/>
                  </a:lnTo>
                  <a:cubicBezTo>
                    <a:pt x="977" y="4455"/>
                    <a:pt x="978" y="4437"/>
                    <a:pt x="984" y="4434"/>
                  </a:cubicBezTo>
                  <a:close/>
                  <a:moveTo>
                    <a:pt x="1012" y="4784"/>
                  </a:moveTo>
                  <a:lnTo>
                    <a:pt x="1012" y="4784"/>
                  </a:lnTo>
                  <a:cubicBezTo>
                    <a:pt x="1012" y="4784"/>
                    <a:pt x="1018" y="4794"/>
                    <a:pt x="1023" y="4806"/>
                  </a:cubicBezTo>
                  <a:lnTo>
                    <a:pt x="1023" y="4806"/>
                  </a:lnTo>
                  <a:cubicBezTo>
                    <a:pt x="1015" y="4790"/>
                    <a:pt x="1012" y="4784"/>
                    <a:pt x="1012" y="4784"/>
                  </a:cubicBezTo>
                  <a:close/>
                  <a:moveTo>
                    <a:pt x="8219" y="4837"/>
                  </a:moveTo>
                  <a:cubicBezTo>
                    <a:pt x="8218" y="4837"/>
                    <a:pt x="8218" y="4838"/>
                    <a:pt x="8218" y="4838"/>
                  </a:cubicBezTo>
                  <a:cubicBezTo>
                    <a:pt x="8218" y="4838"/>
                    <a:pt x="8218" y="4837"/>
                    <a:pt x="8219" y="4837"/>
                  </a:cubicBezTo>
                  <a:close/>
                  <a:moveTo>
                    <a:pt x="4350" y="8151"/>
                  </a:moveTo>
                  <a:cubicBezTo>
                    <a:pt x="4351" y="8151"/>
                    <a:pt x="4376" y="8164"/>
                    <a:pt x="4391" y="8172"/>
                  </a:cubicBezTo>
                  <a:lnTo>
                    <a:pt x="4391" y="8172"/>
                  </a:lnTo>
                  <a:cubicBezTo>
                    <a:pt x="4372" y="8166"/>
                    <a:pt x="4356" y="8159"/>
                    <a:pt x="4350" y="8151"/>
                  </a:cubicBezTo>
                  <a:close/>
                  <a:moveTo>
                    <a:pt x="4752" y="8202"/>
                  </a:moveTo>
                  <a:cubicBezTo>
                    <a:pt x="4759" y="8202"/>
                    <a:pt x="4754" y="8203"/>
                    <a:pt x="4723" y="8205"/>
                  </a:cubicBezTo>
                  <a:cubicBezTo>
                    <a:pt x="4717" y="8206"/>
                    <a:pt x="4711" y="8206"/>
                    <a:pt x="4705" y="8206"/>
                  </a:cubicBezTo>
                  <a:lnTo>
                    <a:pt x="4705" y="8206"/>
                  </a:lnTo>
                  <a:cubicBezTo>
                    <a:pt x="4720" y="8204"/>
                    <a:pt x="4744" y="8202"/>
                    <a:pt x="4752" y="8202"/>
                  </a:cubicBezTo>
                  <a:close/>
                  <a:moveTo>
                    <a:pt x="4694" y="907"/>
                  </a:moveTo>
                  <a:cubicBezTo>
                    <a:pt x="4695" y="907"/>
                    <a:pt x="4696" y="907"/>
                    <a:pt x="4697" y="907"/>
                  </a:cubicBezTo>
                  <a:lnTo>
                    <a:pt x="4697" y="907"/>
                  </a:lnTo>
                  <a:cubicBezTo>
                    <a:pt x="4703" y="908"/>
                    <a:pt x="4711" y="911"/>
                    <a:pt x="4723" y="914"/>
                  </a:cubicBezTo>
                  <a:cubicBezTo>
                    <a:pt x="4748" y="920"/>
                    <a:pt x="4774" y="925"/>
                    <a:pt x="4799" y="931"/>
                  </a:cubicBezTo>
                  <a:cubicBezTo>
                    <a:pt x="4808" y="934"/>
                    <a:pt x="4849" y="948"/>
                    <a:pt x="4875" y="957"/>
                  </a:cubicBezTo>
                  <a:lnTo>
                    <a:pt x="4875" y="957"/>
                  </a:lnTo>
                  <a:cubicBezTo>
                    <a:pt x="4894" y="967"/>
                    <a:pt x="4928" y="983"/>
                    <a:pt x="4939" y="989"/>
                  </a:cubicBezTo>
                  <a:cubicBezTo>
                    <a:pt x="4958" y="1000"/>
                    <a:pt x="4985" y="1012"/>
                    <a:pt x="5009" y="1027"/>
                  </a:cubicBezTo>
                  <a:lnTo>
                    <a:pt x="5009" y="1027"/>
                  </a:lnTo>
                  <a:cubicBezTo>
                    <a:pt x="5011" y="1030"/>
                    <a:pt x="5019" y="1037"/>
                    <a:pt x="5032" y="1050"/>
                  </a:cubicBezTo>
                  <a:cubicBezTo>
                    <a:pt x="5047" y="1065"/>
                    <a:pt x="5065" y="1081"/>
                    <a:pt x="5081" y="1096"/>
                  </a:cubicBezTo>
                  <a:lnTo>
                    <a:pt x="5111" y="1127"/>
                  </a:lnTo>
                  <a:lnTo>
                    <a:pt x="5322" y="1339"/>
                  </a:lnTo>
                  <a:lnTo>
                    <a:pt x="6146" y="2162"/>
                  </a:lnTo>
                  <a:lnTo>
                    <a:pt x="7929" y="3945"/>
                  </a:lnTo>
                  <a:cubicBezTo>
                    <a:pt x="7980" y="3996"/>
                    <a:pt x="8033" y="4047"/>
                    <a:pt x="8084" y="4099"/>
                  </a:cubicBezTo>
                  <a:cubicBezTo>
                    <a:pt x="8089" y="4106"/>
                    <a:pt x="8095" y="4111"/>
                    <a:pt x="8100" y="4118"/>
                  </a:cubicBezTo>
                  <a:cubicBezTo>
                    <a:pt x="8109" y="4126"/>
                    <a:pt x="8117" y="4136"/>
                    <a:pt x="8126" y="4145"/>
                  </a:cubicBezTo>
                  <a:lnTo>
                    <a:pt x="8126" y="4145"/>
                  </a:lnTo>
                  <a:cubicBezTo>
                    <a:pt x="8135" y="4173"/>
                    <a:pt x="8200" y="4257"/>
                    <a:pt x="8211" y="4275"/>
                  </a:cubicBezTo>
                  <a:cubicBezTo>
                    <a:pt x="8216" y="4285"/>
                    <a:pt x="8220" y="4295"/>
                    <a:pt x="8225" y="4305"/>
                  </a:cubicBezTo>
                  <a:lnTo>
                    <a:pt x="8225" y="4305"/>
                  </a:lnTo>
                  <a:cubicBezTo>
                    <a:pt x="8236" y="4343"/>
                    <a:pt x="8250" y="4378"/>
                    <a:pt x="8260" y="4416"/>
                  </a:cubicBezTo>
                  <a:cubicBezTo>
                    <a:pt x="8263" y="4428"/>
                    <a:pt x="8265" y="4439"/>
                    <a:pt x="8268" y="4450"/>
                  </a:cubicBezTo>
                  <a:lnTo>
                    <a:pt x="8268" y="4450"/>
                  </a:lnTo>
                  <a:cubicBezTo>
                    <a:pt x="8266" y="4490"/>
                    <a:pt x="8277" y="4536"/>
                    <a:pt x="8275" y="4575"/>
                  </a:cubicBezTo>
                  <a:cubicBezTo>
                    <a:pt x="8275" y="4595"/>
                    <a:pt x="8274" y="4618"/>
                    <a:pt x="8273" y="4638"/>
                  </a:cubicBezTo>
                  <a:cubicBezTo>
                    <a:pt x="8271" y="4656"/>
                    <a:pt x="8261" y="4680"/>
                    <a:pt x="8261" y="4680"/>
                  </a:cubicBezTo>
                  <a:cubicBezTo>
                    <a:pt x="8261" y="4680"/>
                    <a:pt x="8264" y="4674"/>
                    <a:pt x="8273" y="4656"/>
                  </a:cubicBezTo>
                  <a:lnTo>
                    <a:pt x="8273" y="4656"/>
                  </a:lnTo>
                  <a:cubicBezTo>
                    <a:pt x="8271" y="4661"/>
                    <a:pt x="8269" y="4667"/>
                    <a:pt x="8268" y="4671"/>
                  </a:cubicBezTo>
                  <a:cubicBezTo>
                    <a:pt x="8264" y="4692"/>
                    <a:pt x="8259" y="4712"/>
                    <a:pt x="8253" y="4733"/>
                  </a:cubicBezTo>
                  <a:cubicBezTo>
                    <a:pt x="8249" y="4746"/>
                    <a:pt x="8245" y="4772"/>
                    <a:pt x="8239" y="4796"/>
                  </a:cubicBezTo>
                  <a:lnTo>
                    <a:pt x="8239" y="4796"/>
                  </a:lnTo>
                  <a:cubicBezTo>
                    <a:pt x="8236" y="4798"/>
                    <a:pt x="8232" y="4805"/>
                    <a:pt x="8226" y="4815"/>
                  </a:cubicBezTo>
                  <a:cubicBezTo>
                    <a:pt x="8213" y="4839"/>
                    <a:pt x="8202" y="4863"/>
                    <a:pt x="8187" y="4886"/>
                  </a:cubicBezTo>
                  <a:cubicBezTo>
                    <a:pt x="8176" y="4905"/>
                    <a:pt x="8166" y="4923"/>
                    <a:pt x="8152" y="4941"/>
                  </a:cubicBezTo>
                  <a:cubicBezTo>
                    <a:pt x="8150" y="4945"/>
                    <a:pt x="8145" y="4953"/>
                    <a:pt x="8139" y="4960"/>
                  </a:cubicBezTo>
                  <a:lnTo>
                    <a:pt x="8139" y="4960"/>
                  </a:lnTo>
                  <a:cubicBezTo>
                    <a:pt x="8122" y="4978"/>
                    <a:pt x="8095" y="5007"/>
                    <a:pt x="8089" y="5014"/>
                  </a:cubicBezTo>
                  <a:lnTo>
                    <a:pt x="8081" y="5022"/>
                  </a:lnTo>
                  <a:cubicBezTo>
                    <a:pt x="8028" y="5076"/>
                    <a:pt x="7972" y="5131"/>
                    <a:pt x="7917" y="5186"/>
                  </a:cubicBezTo>
                  <a:lnTo>
                    <a:pt x="6132" y="6971"/>
                  </a:lnTo>
                  <a:lnTo>
                    <a:pt x="5310" y="7793"/>
                  </a:lnTo>
                  <a:lnTo>
                    <a:pt x="5107" y="7995"/>
                  </a:lnTo>
                  <a:cubicBezTo>
                    <a:pt x="5091" y="8012"/>
                    <a:pt x="5076" y="8028"/>
                    <a:pt x="5059" y="8044"/>
                  </a:cubicBezTo>
                  <a:cubicBezTo>
                    <a:pt x="5055" y="8047"/>
                    <a:pt x="5036" y="8063"/>
                    <a:pt x="5023" y="8075"/>
                  </a:cubicBezTo>
                  <a:lnTo>
                    <a:pt x="5023" y="8075"/>
                  </a:lnTo>
                  <a:cubicBezTo>
                    <a:pt x="5036" y="8066"/>
                    <a:pt x="5053" y="8056"/>
                    <a:pt x="5054" y="8056"/>
                  </a:cubicBezTo>
                  <a:lnTo>
                    <a:pt x="5054" y="8056"/>
                  </a:lnTo>
                  <a:cubicBezTo>
                    <a:pt x="5054" y="8056"/>
                    <a:pt x="5047" y="8061"/>
                    <a:pt x="5023" y="8076"/>
                  </a:cubicBezTo>
                  <a:cubicBezTo>
                    <a:pt x="5021" y="8078"/>
                    <a:pt x="5019" y="8079"/>
                    <a:pt x="5017" y="8080"/>
                  </a:cubicBezTo>
                  <a:lnTo>
                    <a:pt x="5017" y="8080"/>
                  </a:lnTo>
                  <a:cubicBezTo>
                    <a:pt x="5019" y="8079"/>
                    <a:pt x="5021" y="8077"/>
                    <a:pt x="5023" y="8075"/>
                  </a:cubicBezTo>
                  <a:lnTo>
                    <a:pt x="5023" y="8075"/>
                  </a:lnTo>
                  <a:cubicBezTo>
                    <a:pt x="5019" y="8078"/>
                    <a:pt x="5015" y="8081"/>
                    <a:pt x="5012" y="8083"/>
                  </a:cubicBezTo>
                  <a:lnTo>
                    <a:pt x="5012" y="8083"/>
                  </a:lnTo>
                  <a:cubicBezTo>
                    <a:pt x="5014" y="8082"/>
                    <a:pt x="5016" y="8081"/>
                    <a:pt x="5017" y="8080"/>
                  </a:cubicBezTo>
                  <a:lnTo>
                    <a:pt x="5017" y="8080"/>
                  </a:lnTo>
                  <a:cubicBezTo>
                    <a:pt x="5012" y="8085"/>
                    <a:pt x="5009" y="8088"/>
                    <a:pt x="5009" y="8088"/>
                  </a:cubicBezTo>
                  <a:cubicBezTo>
                    <a:pt x="5009" y="8087"/>
                    <a:pt x="5010" y="8085"/>
                    <a:pt x="5012" y="8083"/>
                  </a:cubicBezTo>
                  <a:lnTo>
                    <a:pt x="5012" y="8083"/>
                  </a:lnTo>
                  <a:cubicBezTo>
                    <a:pt x="4984" y="8101"/>
                    <a:pt x="4956" y="8119"/>
                    <a:pt x="4927" y="8135"/>
                  </a:cubicBezTo>
                  <a:cubicBezTo>
                    <a:pt x="4912" y="8143"/>
                    <a:pt x="4896" y="8150"/>
                    <a:pt x="4881" y="8158"/>
                  </a:cubicBezTo>
                  <a:lnTo>
                    <a:pt x="4881" y="8158"/>
                  </a:lnTo>
                  <a:cubicBezTo>
                    <a:pt x="4839" y="8172"/>
                    <a:pt x="4798" y="8186"/>
                    <a:pt x="4755" y="8196"/>
                  </a:cubicBezTo>
                  <a:cubicBezTo>
                    <a:pt x="4742" y="8200"/>
                    <a:pt x="4713" y="8201"/>
                    <a:pt x="4699" y="8207"/>
                  </a:cubicBezTo>
                  <a:lnTo>
                    <a:pt x="4699" y="8207"/>
                  </a:lnTo>
                  <a:cubicBezTo>
                    <a:pt x="4670" y="8208"/>
                    <a:pt x="4642" y="8209"/>
                    <a:pt x="4612" y="8209"/>
                  </a:cubicBezTo>
                  <a:cubicBezTo>
                    <a:pt x="4592" y="8209"/>
                    <a:pt x="4570" y="8207"/>
                    <a:pt x="4550" y="8206"/>
                  </a:cubicBezTo>
                  <a:cubicBezTo>
                    <a:pt x="4532" y="8204"/>
                    <a:pt x="4508" y="8194"/>
                    <a:pt x="4507" y="8194"/>
                  </a:cubicBezTo>
                  <a:lnTo>
                    <a:pt x="4507" y="8194"/>
                  </a:lnTo>
                  <a:cubicBezTo>
                    <a:pt x="4507" y="8194"/>
                    <a:pt x="4511" y="8196"/>
                    <a:pt x="4521" y="8201"/>
                  </a:cubicBezTo>
                  <a:lnTo>
                    <a:pt x="4521" y="8201"/>
                  </a:lnTo>
                  <a:cubicBezTo>
                    <a:pt x="4505" y="8197"/>
                    <a:pt x="4488" y="8194"/>
                    <a:pt x="4471" y="8190"/>
                  </a:cubicBezTo>
                  <a:cubicBezTo>
                    <a:pt x="4457" y="8186"/>
                    <a:pt x="4425" y="8181"/>
                    <a:pt x="4398" y="8173"/>
                  </a:cubicBezTo>
                  <a:lnTo>
                    <a:pt x="4398" y="8173"/>
                  </a:lnTo>
                  <a:cubicBezTo>
                    <a:pt x="4393" y="8171"/>
                    <a:pt x="4385" y="8166"/>
                    <a:pt x="4372" y="8159"/>
                  </a:cubicBezTo>
                  <a:cubicBezTo>
                    <a:pt x="4353" y="8149"/>
                    <a:pt x="4334" y="8140"/>
                    <a:pt x="4315" y="8129"/>
                  </a:cubicBezTo>
                  <a:cubicBezTo>
                    <a:pt x="4288" y="8113"/>
                    <a:pt x="4262" y="8096"/>
                    <a:pt x="4237" y="8079"/>
                  </a:cubicBezTo>
                  <a:lnTo>
                    <a:pt x="4237" y="8079"/>
                  </a:lnTo>
                  <a:cubicBezTo>
                    <a:pt x="4237" y="8078"/>
                    <a:pt x="4237" y="8078"/>
                    <a:pt x="4237" y="8078"/>
                  </a:cubicBezTo>
                  <a:cubicBezTo>
                    <a:pt x="4212" y="8056"/>
                    <a:pt x="4191" y="8037"/>
                    <a:pt x="4170" y="8018"/>
                  </a:cubicBezTo>
                  <a:lnTo>
                    <a:pt x="4170" y="8018"/>
                  </a:lnTo>
                  <a:cubicBezTo>
                    <a:pt x="4170" y="8018"/>
                    <a:pt x="4170" y="8018"/>
                    <a:pt x="4170" y="8018"/>
                  </a:cubicBezTo>
                  <a:lnTo>
                    <a:pt x="2852" y="6701"/>
                  </a:lnTo>
                  <a:lnTo>
                    <a:pt x="1224" y="5073"/>
                  </a:lnTo>
                  <a:lnTo>
                    <a:pt x="1171" y="5019"/>
                  </a:lnTo>
                  <a:lnTo>
                    <a:pt x="1164" y="5013"/>
                  </a:lnTo>
                  <a:cubicBezTo>
                    <a:pt x="1149" y="4998"/>
                    <a:pt x="1135" y="4979"/>
                    <a:pt x="1118" y="4964"/>
                  </a:cubicBezTo>
                  <a:cubicBezTo>
                    <a:pt x="1113" y="4959"/>
                    <a:pt x="1107" y="4954"/>
                    <a:pt x="1102" y="4951"/>
                  </a:cubicBezTo>
                  <a:lnTo>
                    <a:pt x="1102" y="4951"/>
                  </a:lnTo>
                  <a:cubicBezTo>
                    <a:pt x="1081" y="4921"/>
                    <a:pt x="1063" y="4882"/>
                    <a:pt x="1049" y="4856"/>
                  </a:cubicBezTo>
                  <a:cubicBezTo>
                    <a:pt x="1044" y="4848"/>
                    <a:pt x="1040" y="4839"/>
                    <a:pt x="1035" y="4830"/>
                  </a:cubicBezTo>
                  <a:lnTo>
                    <a:pt x="1035" y="4830"/>
                  </a:lnTo>
                  <a:cubicBezTo>
                    <a:pt x="1034" y="4800"/>
                    <a:pt x="1003" y="4742"/>
                    <a:pt x="997" y="4716"/>
                  </a:cubicBezTo>
                  <a:cubicBezTo>
                    <a:pt x="992" y="4696"/>
                    <a:pt x="988" y="4675"/>
                    <a:pt x="983" y="4655"/>
                  </a:cubicBezTo>
                  <a:cubicBezTo>
                    <a:pt x="978" y="4636"/>
                    <a:pt x="976" y="4629"/>
                    <a:pt x="975" y="4629"/>
                  </a:cubicBezTo>
                  <a:lnTo>
                    <a:pt x="975" y="4629"/>
                  </a:lnTo>
                  <a:cubicBezTo>
                    <a:pt x="974" y="4629"/>
                    <a:pt x="986" y="4682"/>
                    <a:pt x="984" y="4682"/>
                  </a:cubicBezTo>
                  <a:cubicBezTo>
                    <a:pt x="984" y="4682"/>
                    <a:pt x="984" y="4682"/>
                    <a:pt x="984" y="4682"/>
                  </a:cubicBezTo>
                  <a:cubicBezTo>
                    <a:pt x="969" y="4674"/>
                    <a:pt x="977" y="4560"/>
                    <a:pt x="978" y="4542"/>
                  </a:cubicBezTo>
                  <a:cubicBezTo>
                    <a:pt x="978" y="4533"/>
                    <a:pt x="976" y="4509"/>
                    <a:pt x="976" y="4486"/>
                  </a:cubicBezTo>
                  <a:lnTo>
                    <a:pt x="976" y="4486"/>
                  </a:lnTo>
                  <a:cubicBezTo>
                    <a:pt x="977" y="4484"/>
                    <a:pt x="979" y="4477"/>
                    <a:pt x="983" y="4461"/>
                  </a:cubicBezTo>
                  <a:cubicBezTo>
                    <a:pt x="988" y="4441"/>
                    <a:pt x="992" y="4420"/>
                    <a:pt x="997" y="4400"/>
                  </a:cubicBezTo>
                  <a:cubicBezTo>
                    <a:pt x="1004" y="4374"/>
                    <a:pt x="1035" y="4317"/>
                    <a:pt x="1036" y="4287"/>
                  </a:cubicBezTo>
                  <a:lnTo>
                    <a:pt x="1036" y="4287"/>
                  </a:lnTo>
                  <a:cubicBezTo>
                    <a:pt x="1043" y="4272"/>
                    <a:pt x="1049" y="4258"/>
                    <a:pt x="1057" y="4245"/>
                  </a:cubicBezTo>
                  <a:cubicBezTo>
                    <a:pt x="1069" y="4224"/>
                    <a:pt x="1083" y="4193"/>
                    <a:pt x="1100" y="4167"/>
                  </a:cubicBezTo>
                  <a:lnTo>
                    <a:pt x="1100" y="4167"/>
                  </a:lnTo>
                  <a:cubicBezTo>
                    <a:pt x="1106" y="4164"/>
                    <a:pt x="1112" y="4158"/>
                    <a:pt x="1118" y="4152"/>
                  </a:cubicBezTo>
                  <a:cubicBezTo>
                    <a:pt x="1133" y="4135"/>
                    <a:pt x="1149" y="4119"/>
                    <a:pt x="1164" y="4103"/>
                  </a:cubicBezTo>
                  <a:lnTo>
                    <a:pt x="1172" y="4096"/>
                  </a:lnTo>
                  <a:cubicBezTo>
                    <a:pt x="1190" y="4077"/>
                    <a:pt x="1209" y="4058"/>
                    <a:pt x="1228" y="4040"/>
                  </a:cubicBezTo>
                  <a:lnTo>
                    <a:pt x="1480" y="3787"/>
                  </a:lnTo>
                  <a:lnTo>
                    <a:pt x="3364" y="1903"/>
                  </a:lnTo>
                  <a:lnTo>
                    <a:pt x="4067" y="1201"/>
                  </a:lnTo>
                  <a:cubicBezTo>
                    <a:pt x="4106" y="1162"/>
                    <a:pt x="4145" y="1122"/>
                    <a:pt x="4185" y="1084"/>
                  </a:cubicBezTo>
                  <a:cubicBezTo>
                    <a:pt x="4200" y="1069"/>
                    <a:pt x="4217" y="1055"/>
                    <a:pt x="4232" y="1040"/>
                  </a:cubicBezTo>
                  <a:lnTo>
                    <a:pt x="4232" y="1040"/>
                  </a:lnTo>
                  <a:cubicBezTo>
                    <a:pt x="4260" y="1022"/>
                    <a:pt x="4286" y="1004"/>
                    <a:pt x="4313" y="988"/>
                  </a:cubicBezTo>
                  <a:cubicBezTo>
                    <a:pt x="4327" y="980"/>
                    <a:pt x="4341" y="974"/>
                    <a:pt x="4354" y="967"/>
                  </a:cubicBezTo>
                  <a:lnTo>
                    <a:pt x="4354" y="967"/>
                  </a:lnTo>
                  <a:cubicBezTo>
                    <a:pt x="4385" y="966"/>
                    <a:pt x="4457" y="930"/>
                    <a:pt x="4483" y="924"/>
                  </a:cubicBezTo>
                  <a:cubicBezTo>
                    <a:pt x="4501" y="920"/>
                    <a:pt x="4519" y="917"/>
                    <a:pt x="4537" y="913"/>
                  </a:cubicBezTo>
                  <a:lnTo>
                    <a:pt x="4537" y="913"/>
                  </a:lnTo>
                  <a:cubicBezTo>
                    <a:pt x="4567" y="911"/>
                    <a:pt x="4596" y="909"/>
                    <a:pt x="4625" y="909"/>
                  </a:cubicBezTo>
                  <a:cubicBezTo>
                    <a:pt x="4634" y="909"/>
                    <a:pt x="4665" y="907"/>
                    <a:pt x="4694" y="907"/>
                  </a:cubicBezTo>
                  <a:close/>
                  <a:moveTo>
                    <a:pt x="4608" y="1"/>
                  </a:moveTo>
                  <a:cubicBezTo>
                    <a:pt x="4349" y="1"/>
                    <a:pt x="4088" y="65"/>
                    <a:pt x="3849" y="201"/>
                  </a:cubicBezTo>
                  <a:cubicBezTo>
                    <a:pt x="3602" y="342"/>
                    <a:pt x="3407" y="567"/>
                    <a:pt x="3208" y="765"/>
                  </a:cubicBezTo>
                  <a:lnTo>
                    <a:pt x="1260" y="2713"/>
                  </a:lnTo>
                  <a:lnTo>
                    <a:pt x="580" y="3393"/>
                  </a:lnTo>
                  <a:cubicBezTo>
                    <a:pt x="470" y="3504"/>
                    <a:pt x="365" y="3620"/>
                    <a:pt x="284" y="3754"/>
                  </a:cubicBezTo>
                  <a:cubicBezTo>
                    <a:pt x="61" y="4123"/>
                    <a:pt x="1" y="4605"/>
                    <a:pt x="134" y="5017"/>
                  </a:cubicBezTo>
                  <a:cubicBezTo>
                    <a:pt x="251" y="5382"/>
                    <a:pt x="494" y="5631"/>
                    <a:pt x="755" y="5892"/>
                  </a:cubicBezTo>
                  <a:lnTo>
                    <a:pt x="1622" y="6758"/>
                  </a:lnTo>
                  <a:lnTo>
                    <a:pt x="3415" y="8552"/>
                  </a:lnTo>
                  <a:lnTo>
                    <a:pt x="3488" y="8624"/>
                  </a:lnTo>
                  <a:lnTo>
                    <a:pt x="3488" y="8624"/>
                  </a:lnTo>
                  <a:cubicBezTo>
                    <a:pt x="3499" y="8638"/>
                    <a:pt x="3511" y="8652"/>
                    <a:pt x="3525" y="8665"/>
                  </a:cubicBezTo>
                  <a:cubicBezTo>
                    <a:pt x="3831" y="8962"/>
                    <a:pt x="4227" y="9110"/>
                    <a:pt x="4624" y="9110"/>
                  </a:cubicBezTo>
                  <a:cubicBezTo>
                    <a:pt x="5023" y="9110"/>
                    <a:pt x="5421" y="8960"/>
                    <a:pt x="5727" y="8660"/>
                  </a:cubicBezTo>
                  <a:cubicBezTo>
                    <a:pt x="5895" y="8494"/>
                    <a:pt x="6060" y="8327"/>
                    <a:pt x="6227" y="8160"/>
                  </a:cubicBezTo>
                  <a:lnTo>
                    <a:pt x="8208" y="6179"/>
                  </a:lnTo>
                  <a:cubicBezTo>
                    <a:pt x="8380" y="6007"/>
                    <a:pt x="8553" y="5838"/>
                    <a:pt x="8723" y="5664"/>
                  </a:cubicBezTo>
                  <a:cubicBezTo>
                    <a:pt x="9307" y="5069"/>
                    <a:pt x="9328" y="4129"/>
                    <a:pt x="8776" y="3506"/>
                  </a:cubicBezTo>
                  <a:cubicBezTo>
                    <a:pt x="8633" y="3346"/>
                    <a:pt x="8473" y="3201"/>
                    <a:pt x="8321" y="3049"/>
                  </a:cubicBezTo>
                  <a:lnTo>
                    <a:pt x="7372" y="2099"/>
                  </a:lnTo>
                  <a:cubicBezTo>
                    <a:pt x="6831" y="1560"/>
                    <a:pt x="6292" y="1018"/>
                    <a:pt x="5751" y="478"/>
                  </a:cubicBezTo>
                  <a:cubicBezTo>
                    <a:pt x="5440" y="169"/>
                    <a:pt x="5027" y="1"/>
                    <a:pt x="46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2;p16">
              <a:extLst>
                <a:ext uri="{FF2B5EF4-FFF2-40B4-BE49-F238E27FC236}">
                  <a16:creationId xmlns:a16="http://schemas.microsoft.com/office/drawing/2014/main" id="{08EF5B2A-DF72-692E-0658-20A5ACECA14E}"/>
                </a:ext>
              </a:extLst>
            </p:cNvPr>
            <p:cNvSpPr/>
            <p:nvPr/>
          </p:nvSpPr>
          <p:spPr>
            <a:xfrm>
              <a:off x="8990462" y="1863610"/>
              <a:ext cx="892031" cy="869474"/>
            </a:xfrm>
            <a:custGeom>
              <a:avLst/>
              <a:gdLst/>
              <a:ahLst/>
              <a:cxnLst/>
              <a:rect l="l" t="t" r="r" b="b"/>
              <a:pathLst>
                <a:path w="8423" h="8210" extrusionOk="0">
                  <a:moveTo>
                    <a:pt x="4211" y="1"/>
                  </a:moveTo>
                  <a:cubicBezTo>
                    <a:pt x="3930" y="1"/>
                    <a:pt x="3648" y="107"/>
                    <a:pt x="3435" y="321"/>
                  </a:cubicBezTo>
                  <a:lnTo>
                    <a:pt x="428" y="3328"/>
                  </a:lnTo>
                  <a:cubicBezTo>
                    <a:pt x="0" y="3755"/>
                    <a:pt x="0" y="4454"/>
                    <a:pt x="428" y="4882"/>
                  </a:cubicBezTo>
                  <a:lnTo>
                    <a:pt x="3435" y="7888"/>
                  </a:lnTo>
                  <a:cubicBezTo>
                    <a:pt x="3648" y="8102"/>
                    <a:pt x="3930" y="8209"/>
                    <a:pt x="4211" y="8209"/>
                  </a:cubicBezTo>
                  <a:cubicBezTo>
                    <a:pt x="4493" y="8209"/>
                    <a:pt x="4775" y="8102"/>
                    <a:pt x="4988" y="7888"/>
                  </a:cubicBezTo>
                  <a:lnTo>
                    <a:pt x="7995" y="4882"/>
                  </a:lnTo>
                  <a:cubicBezTo>
                    <a:pt x="8423" y="4454"/>
                    <a:pt x="8423" y="3755"/>
                    <a:pt x="7995" y="3328"/>
                  </a:cubicBezTo>
                  <a:lnTo>
                    <a:pt x="4988" y="321"/>
                  </a:lnTo>
                  <a:cubicBezTo>
                    <a:pt x="4775" y="107"/>
                    <a:pt x="4493" y="1"/>
                    <a:pt x="4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36;p16">
              <a:extLst>
                <a:ext uri="{FF2B5EF4-FFF2-40B4-BE49-F238E27FC236}">
                  <a16:creationId xmlns:a16="http://schemas.microsoft.com/office/drawing/2014/main" id="{10FEB963-6EFB-0A76-FE12-A898E6C1AF26}"/>
                </a:ext>
              </a:extLst>
            </p:cNvPr>
            <p:cNvSpPr txBox="1"/>
            <p:nvPr/>
          </p:nvSpPr>
          <p:spPr>
            <a:xfrm>
              <a:off x="9965430" y="2032743"/>
              <a:ext cx="2192853" cy="494101"/>
            </a:xfrm>
            <a:prstGeom prst="rect">
              <a:avLst/>
            </a:prstGeom>
            <a:noFill/>
            <a:ln>
              <a:noFill/>
            </a:ln>
          </p:spPr>
          <p:txBody>
            <a:bodyPr spcFirstLastPara="1" wrap="square" lIns="91425" tIns="91425" rIns="91425" bIns="91425" anchor="ctr" anchorCtr="0">
              <a:noAutofit/>
            </a:bodyPr>
            <a:lstStyle/>
            <a:p>
              <a:pPr marL="0" lvl="0" indent="0" algn="l" rtl="0">
                <a:spcBef>
                  <a:spcPts val="0"/>
                </a:spcBef>
                <a:buNone/>
              </a:pPr>
              <a:r>
                <a:rPr lang="en-AU" sz="1200" b="1" cap="all" dirty="0">
                  <a:solidFill>
                    <a:srgbClr val="E1E5ED"/>
                  </a:solidFill>
                  <a:latin typeface="Public Sans Medium (Headings)"/>
                  <a:ea typeface="Fira Sans Extra Condensed"/>
                  <a:cs typeface="Fira Sans Extra Condensed"/>
                  <a:sym typeface="Fira Sans Extra Condensed"/>
                </a:rPr>
                <a:t>Digital marketing</a:t>
              </a:r>
              <a:endParaRPr sz="1200" b="1" cap="all" dirty="0">
                <a:solidFill>
                  <a:srgbClr val="E1E5ED"/>
                </a:solidFill>
                <a:latin typeface="Public Sans Medium (Headings)"/>
                <a:ea typeface="Fira Sans Extra Condensed"/>
                <a:cs typeface="Fira Sans Extra Condensed"/>
                <a:sym typeface="Fira Sans Extra Condensed"/>
              </a:endParaRPr>
            </a:p>
          </p:txBody>
        </p:sp>
      </p:grpSp>
      <p:grpSp>
        <p:nvGrpSpPr>
          <p:cNvPr id="6" name="Group 5">
            <a:extLst>
              <a:ext uri="{FF2B5EF4-FFF2-40B4-BE49-F238E27FC236}">
                <a16:creationId xmlns:a16="http://schemas.microsoft.com/office/drawing/2014/main" id="{808A414A-3709-E897-A805-6CB08E454D81}"/>
              </a:ext>
            </a:extLst>
          </p:cNvPr>
          <p:cNvGrpSpPr/>
          <p:nvPr/>
        </p:nvGrpSpPr>
        <p:grpSpPr>
          <a:xfrm>
            <a:off x="1520024" y="1525162"/>
            <a:ext cx="3211559" cy="1005915"/>
            <a:chOff x="8946724" y="1815742"/>
            <a:chExt cx="3211559" cy="964894"/>
          </a:xfrm>
        </p:grpSpPr>
        <p:sp>
          <p:nvSpPr>
            <p:cNvPr id="8" name="Google Shape;123;p16">
              <a:extLst>
                <a:ext uri="{FF2B5EF4-FFF2-40B4-BE49-F238E27FC236}">
                  <a16:creationId xmlns:a16="http://schemas.microsoft.com/office/drawing/2014/main" id="{E39CACAA-2B68-5DBE-677F-D9CFF24C7760}"/>
                </a:ext>
              </a:extLst>
            </p:cNvPr>
            <p:cNvSpPr/>
            <p:nvPr/>
          </p:nvSpPr>
          <p:spPr>
            <a:xfrm>
              <a:off x="9202495" y="1963979"/>
              <a:ext cx="2891328" cy="65103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61;p16">
              <a:extLst>
                <a:ext uri="{FF2B5EF4-FFF2-40B4-BE49-F238E27FC236}">
                  <a16:creationId xmlns:a16="http://schemas.microsoft.com/office/drawing/2014/main" id="{62944D7A-6898-A42C-56A0-21B53CA603D8}"/>
                </a:ext>
              </a:extLst>
            </p:cNvPr>
            <p:cNvSpPr/>
            <p:nvPr/>
          </p:nvSpPr>
          <p:spPr>
            <a:xfrm>
              <a:off x="8946724" y="1815742"/>
              <a:ext cx="987981" cy="964894"/>
            </a:xfrm>
            <a:custGeom>
              <a:avLst/>
              <a:gdLst/>
              <a:ahLst/>
              <a:cxnLst/>
              <a:rect l="l" t="t" r="r" b="b"/>
              <a:pathLst>
                <a:path w="9329" h="9111" extrusionOk="0">
                  <a:moveTo>
                    <a:pt x="4704" y="907"/>
                  </a:moveTo>
                  <a:lnTo>
                    <a:pt x="4704" y="907"/>
                  </a:lnTo>
                  <a:cubicBezTo>
                    <a:pt x="4728" y="907"/>
                    <a:pt x="4747" y="909"/>
                    <a:pt x="4750" y="915"/>
                  </a:cubicBezTo>
                  <a:cubicBezTo>
                    <a:pt x="4750" y="915"/>
                    <a:pt x="4750" y="915"/>
                    <a:pt x="4749" y="915"/>
                  </a:cubicBezTo>
                  <a:cubicBezTo>
                    <a:pt x="4744" y="915"/>
                    <a:pt x="4721" y="910"/>
                    <a:pt x="4704" y="907"/>
                  </a:cubicBezTo>
                  <a:close/>
                  <a:moveTo>
                    <a:pt x="4399" y="943"/>
                  </a:moveTo>
                  <a:cubicBezTo>
                    <a:pt x="4400" y="943"/>
                    <a:pt x="4377" y="956"/>
                    <a:pt x="4361" y="962"/>
                  </a:cubicBezTo>
                  <a:lnTo>
                    <a:pt x="4361" y="962"/>
                  </a:lnTo>
                  <a:cubicBezTo>
                    <a:pt x="4364" y="961"/>
                    <a:pt x="4367" y="959"/>
                    <a:pt x="4370" y="958"/>
                  </a:cubicBezTo>
                  <a:cubicBezTo>
                    <a:pt x="4390" y="947"/>
                    <a:pt x="4398" y="943"/>
                    <a:pt x="4399" y="943"/>
                  </a:cubicBezTo>
                  <a:close/>
                  <a:moveTo>
                    <a:pt x="5020" y="1034"/>
                  </a:moveTo>
                  <a:lnTo>
                    <a:pt x="5020" y="1034"/>
                  </a:lnTo>
                  <a:cubicBezTo>
                    <a:pt x="5031" y="1042"/>
                    <a:pt x="5040" y="1050"/>
                    <a:pt x="5047" y="1059"/>
                  </a:cubicBezTo>
                  <a:lnTo>
                    <a:pt x="5047" y="1059"/>
                  </a:lnTo>
                  <a:cubicBezTo>
                    <a:pt x="5045" y="1056"/>
                    <a:pt x="5031" y="1043"/>
                    <a:pt x="5020" y="1034"/>
                  </a:cubicBezTo>
                  <a:close/>
                  <a:moveTo>
                    <a:pt x="1127" y="4137"/>
                  </a:moveTo>
                  <a:lnTo>
                    <a:pt x="1127" y="4137"/>
                  </a:lnTo>
                  <a:cubicBezTo>
                    <a:pt x="1127" y="4137"/>
                    <a:pt x="1126" y="4138"/>
                    <a:pt x="1125" y="4138"/>
                  </a:cubicBezTo>
                  <a:lnTo>
                    <a:pt x="1125" y="4138"/>
                  </a:lnTo>
                  <a:cubicBezTo>
                    <a:pt x="1126" y="4138"/>
                    <a:pt x="1127" y="4137"/>
                    <a:pt x="1127" y="4137"/>
                  </a:cubicBezTo>
                  <a:close/>
                  <a:moveTo>
                    <a:pt x="1023" y="4310"/>
                  </a:moveTo>
                  <a:lnTo>
                    <a:pt x="1023" y="4310"/>
                  </a:lnTo>
                  <a:cubicBezTo>
                    <a:pt x="1018" y="4322"/>
                    <a:pt x="1012" y="4332"/>
                    <a:pt x="1012" y="4332"/>
                  </a:cubicBezTo>
                  <a:cubicBezTo>
                    <a:pt x="1012" y="4332"/>
                    <a:pt x="1015" y="4326"/>
                    <a:pt x="1023" y="4310"/>
                  </a:cubicBezTo>
                  <a:close/>
                  <a:moveTo>
                    <a:pt x="8269" y="4435"/>
                  </a:moveTo>
                  <a:cubicBezTo>
                    <a:pt x="8269" y="4435"/>
                    <a:pt x="8269" y="4435"/>
                    <a:pt x="8269" y="4435"/>
                  </a:cubicBezTo>
                  <a:lnTo>
                    <a:pt x="8269" y="4435"/>
                  </a:lnTo>
                  <a:cubicBezTo>
                    <a:pt x="8269" y="4435"/>
                    <a:pt x="8269" y="4435"/>
                    <a:pt x="8269" y="4435"/>
                  </a:cubicBezTo>
                  <a:close/>
                  <a:moveTo>
                    <a:pt x="984" y="4434"/>
                  </a:moveTo>
                  <a:cubicBezTo>
                    <a:pt x="983" y="4434"/>
                    <a:pt x="978" y="4461"/>
                    <a:pt x="976" y="4476"/>
                  </a:cubicBezTo>
                  <a:lnTo>
                    <a:pt x="976" y="4476"/>
                  </a:lnTo>
                  <a:cubicBezTo>
                    <a:pt x="977" y="4455"/>
                    <a:pt x="978" y="4437"/>
                    <a:pt x="984" y="4434"/>
                  </a:cubicBezTo>
                  <a:close/>
                  <a:moveTo>
                    <a:pt x="1012" y="4784"/>
                  </a:moveTo>
                  <a:lnTo>
                    <a:pt x="1012" y="4784"/>
                  </a:lnTo>
                  <a:cubicBezTo>
                    <a:pt x="1012" y="4784"/>
                    <a:pt x="1018" y="4794"/>
                    <a:pt x="1023" y="4806"/>
                  </a:cubicBezTo>
                  <a:lnTo>
                    <a:pt x="1023" y="4806"/>
                  </a:lnTo>
                  <a:cubicBezTo>
                    <a:pt x="1015" y="4790"/>
                    <a:pt x="1012" y="4784"/>
                    <a:pt x="1012" y="4784"/>
                  </a:cubicBezTo>
                  <a:close/>
                  <a:moveTo>
                    <a:pt x="8219" y="4837"/>
                  </a:moveTo>
                  <a:cubicBezTo>
                    <a:pt x="8218" y="4837"/>
                    <a:pt x="8218" y="4838"/>
                    <a:pt x="8218" y="4838"/>
                  </a:cubicBezTo>
                  <a:cubicBezTo>
                    <a:pt x="8218" y="4838"/>
                    <a:pt x="8218" y="4837"/>
                    <a:pt x="8219" y="4837"/>
                  </a:cubicBezTo>
                  <a:close/>
                  <a:moveTo>
                    <a:pt x="4350" y="8151"/>
                  </a:moveTo>
                  <a:cubicBezTo>
                    <a:pt x="4351" y="8151"/>
                    <a:pt x="4376" y="8164"/>
                    <a:pt x="4391" y="8172"/>
                  </a:cubicBezTo>
                  <a:lnTo>
                    <a:pt x="4391" y="8172"/>
                  </a:lnTo>
                  <a:cubicBezTo>
                    <a:pt x="4372" y="8166"/>
                    <a:pt x="4356" y="8159"/>
                    <a:pt x="4350" y="8151"/>
                  </a:cubicBezTo>
                  <a:close/>
                  <a:moveTo>
                    <a:pt x="4752" y="8202"/>
                  </a:moveTo>
                  <a:cubicBezTo>
                    <a:pt x="4759" y="8202"/>
                    <a:pt x="4754" y="8203"/>
                    <a:pt x="4723" y="8205"/>
                  </a:cubicBezTo>
                  <a:cubicBezTo>
                    <a:pt x="4717" y="8206"/>
                    <a:pt x="4711" y="8206"/>
                    <a:pt x="4705" y="8206"/>
                  </a:cubicBezTo>
                  <a:lnTo>
                    <a:pt x="4705" y="8206"/>
                  </a:lnTo>
                  <a:cubicBezTo>
                    <a:pt x="4720" y="8204"/>
                    <a:pt x="4744" y="8202"/>
                    <a:pt x="4752" y="8202"/>
                  </a:cubicBezTo>
                  <a:close/>
                  <a:moveTo>
                    <a:pt x="4694" y="907"/>
                  </a:moveTo>
                  <a:cubicBezTo>
                    <a:pt x="4695" y="907"/>
                    <a:pt x="4696" y="907"/>
                    <a:pt x="4697" y="907"/>
                  </a:cubicBezTo>
                  <a:lnTo>
                    <a:pt x="4697" y="907"/>
                  </a:lnTo>
                  <a:cubicBezTo>
                    <a:pt x="4703" y="908"/>
                    <a:pt x="4711" y="911"/>
                    <a:pt x="4723" y="914"/>
                  </a:cubicBezTo>
                  <a:cubicBezTo>
                    <a:pt x="4748" y="920"/>
                    <a:pt x="4774" y="925"/>
                    <a:pt x="4799" y="931"/>
                  </a:cubicBezTo>
                  <a:cubicBezTo>
                    <a:pt x="4808" y="934"/>
                    <a:pt x="4849" y="948"/>
                    <a:pt x="4875" y="957"/>
                  </a:cubicBezTo>
                  <a:lnTo>
                    <a:pt x="4875" y="957"/>
                  </a:lnTo>
                  <a:cubicBezTo>
                    <a:pt x="4894" y="967"/>
                    <a:pt x="4928" y="983"/>
                    <a:pt x="4939" y="989"/>
                  </a:cubicBezTo>
                  <a:cubicBezTo>
                    <a:pt x="4958" y="1000"/>
                    <a:pt x="4985" y="1012"/>
                    <a:pt x="5009" y="1027"/>
                  </a:cubicBezTo>
                  <a:lnTo>
                    <a:pt x="5009" y="1027"/>
                  </a:lnTo>
                  <a:cubicBezTo>
                    <a:pt x="5011" y="1030"/>
                    <a:pt x="5019" y="1037"/>
                    <a:pt x="5032" y="1050"/>
                  </a:cubicBezTo>
                  <a:cubicBezTo>
                    <a:pt x="5047" y="1065"/>
                    <a:pt x="5065" y="1081"/>
                    <a:pt x="5081" y="1096"/>
                  </a:cubicBezTo>
                  <a:lnTo>
                    <a:pt x="5111" y="1127"/>
                  </a:lnTo>
                  <a:lnTo>
                    <a:pt x="5322" y="1339"/>
                  </a:lnTo>
                  <a:lnTo>
                    <a:pt x="6146" y="2162"/>
                  </a:lnTo>
                  <a:lnTo>
                    <a:pt x="7929" y="3945"/>
                  </a:lnTo>
                  <a:cubicBezTo>
                    <a:pt x="7980" y="3996"/>
                    <a:pt x="8033" y="4047"/>
                    <a:pt x="8084" y="4099"/>
                  </a:cubicBezTo>
                  <a:cubicBezTo>
                    <a:pt x="8089" y="4106"/>
                    <a:pt x="8095" y="4111"/>
                    <a:pt x="8100" y="4118"/>
                  </a:cubicBezTo>
                  <a:cubicBezTo>
                    <a:pt x="8109" y="4126"/>
                    <a:pt x="8117" y="4136"/>
                    <a:pt x="8126" y="4145"/>
                  </a:cubicBezTo>
                  <a:lnTo>
                    <a:pt x="8126" y="4145"/>
                  </a:lnTo>
                  <a:cubicBezTo>
                    <a:pt x="8135" y="4173"/>
                    <a:pt x="8200" y="4257"/>
                    <a:pt x="8211" y="4275"/>
                  </a:cubicBezTo>
                  <a:cubicBezTo>
                    <a:pt x="8216" y="4285"/>
                    <a:pt x="8220" y="4295"/>
                    <a:pt x="8225" y="4305"/>
                  </a:cubicBezTo>
                  <a:lnTo>
                    <a:pt x="8225" y="4305"/>
                  </a:lnTo>
                  <a:cubicBezTo>
                    <a:pt x="8236" y="4343"/>
                    <a:pt x="8250" y="4378"/>
                    <a:pt x="8260" y="4416"/>
                  </a:cubicBezTo>
                  <a:cubicBezTo>
                    <a:pt x="8263" y="4428"/>
                    <a:pt x="8265" y="4439"/>
                    <a:pt x="8268" y="4450"/>
                  </a:cubicBezTo>
                  <a:lnTo>
                    <a:pt x="8268" y="4450"/>
                  </a:lnTo>
                  <a:cubicBezTo>
                    <a:pt x="8266" y="4490"/>
                    <a:pt x="8277" y="4536"/>
                    <a:pt x="8275" y="4575"/>
                  </a:cubicBezTo>
                  <a:cubicBezTo>
                    <a:pt x="8275" y="4595"/>
                    <a:pt x="8274" y="4618"/>
                    <a:pt x="8273" y="4638"/>
                  </a:cubicBezTo>
                  <a:cubicBezTo>
                    <a:pt x="8271" y="4656"/>
                    <a:pt x="8261" y="4680"/>
                    <a:pt x="8261" y="4680"/>
                  </a:cubicBezTo>
                  <a:cubicBezTo>
                    <a:pt x="8261" y="4680"/>
                    <a:pt x="8264" y="4674"/>
                    <a:pt x="8273" y="4656"/>
                  </a:cubicBezTo>
                  <a:lnTo>
                    <a:pt x="8273" y="4656"/>
                  </a:lnTo>
                  <a:cubicBezTo>
                    <a:pt x="8271" y="4661"/>
                    <a:pt x="8269" y="4667"/>
                    <a:pt x="8268" y="4671"/>
                  </a:cubicBezTo>
                  <a:cubicBezTo>
                    <a:pt x="8264" y="4692"/>
                    <a:pt x="8259" y="4712"/>
                    <a:pt x="8253" y="4733"/>
                  </a:cubicBezTo>
                  <a:cubicBezTo>
                    <a:pt x="8249" y="4746"/>
                    <a:pt x="8245" y="4772"/>
                    <a:pt x="8239" y="4796"/>
                  </a:cubicBezTo>
                  <a:lnTo>
                    <a:pt x="8239" y="4796"/>
                  </a:lnTo>
                  <a:cubicBezTo>
                    <a:pt x="8236" y="4798"/>
                    <a:pt x="8232" y="4805"/>
                    <a:pt x="8226" y="4815"/>
                  </a:cubicBezTo>
                  <a:cubicBezTo>
                    <a:pt x="8213" y="4839"/>
                    <a:pt x="8202" y="4863"/>
                    <a:pt x="8187" y="4886"/>
                  </a:cubicBezTo>
                  <a:cubicBezTo>
                    <a:pt x="8176" y="4905"/>
                    <a:pt x="8166" y="4923"/>
                    <a:pt x="8152" y="4941"/>
                  </a:cubicBezTo>
                  <a:cubicBezTo>
                    <a:pt x="8150" y="4945"/>
                    <a:pt x="8145" y="4953"/>
                    <a:pt x="8139" y="4960"/>
                  </a:cubicBezTo>
                  <a:lnTo>
                    <a:pt x="8139" y="4960"/>
                  </a:lnTo>
                  <a:cubicBezTo>
                    <a:pt x="8122" y="4978"/>
                    <a:pt x="8095" y="5007"/>
                    <a:pt x="8089" y="5014"/>
                  </a:cubicBezTo>
                  <a:lnTo>
                    <a:pt x="8081" y="5022"/>
                  </a:lnTo>
                  <a:cubicBezTo>
                    <a:pt x="8028" y="5076"/>
                    <a:pt x="7972" y="5131"/>
                    <a:pt x="7917" y="5186"/>
                  </a:cubicBezTo>
                  <a:lnTo>
                    <a:pt x="6132" y="6971"/>
                  </a:lnTo>
                  <a:lnTo>
                    <a:pt x="5310" y="7793"/>
                  </a:lnTo>
                  <a:lnTo>
                    <a:pt x="5107" y="7995"/>
                  </a:lnTo>
                  <a:cubicBezTo>
                    <a:pt x="5091" y="8012"/>
                    <a:pt x="5076" y="8028"/>
                    <a:pt x="5059" y="8044"/>
                  </a:cubicBezTo>
                  <a:cubicBezTo>
                    <a:pt x="5055" y="8047"/>
                    <a:pt x="5036" y="8063"/>
                    <a:pt x="5023" y="8075"/>
                  </a:cubicBezTo>
                  <a:lnTo>
                    <a:pt x="5023" y="8075"/>
                  </a:lnTo>
                  <a:cubicBezTo>
                    <a:pt x="5036" y="8066"/>
                    <a:pt x="5053" y="8056"/>
                    <a:pt x="5054" y="8056"/>
                  </a:cubicBezTo>
                  <a:lnTo>
                    <a:pt x="5054" y="8056"/>
                  </a:lnTo>
                  <a:cubicBezTo>
                    <a:pt x="5054" y="8056"/>
                    <a:pt x="5047" y="8061"/>
                    <a:pt x="5023" y="8076"/>
                  </a:cubicBezTo>
                  <a:cubicBezTo>
                    <a:pt x="5021" y="8078"/>
                    <a:pt x="5019" y="8079"/>
                    <a:pt x="5017" y="8080"/>
                  </a:cubicBezTo>
                  <a:lnTo>
                    <a:pt x="5017" y="8080"/>
                  </a:lnTo>
                  <a:cubicBezTo>
                    <a:pt x="5019" y="8079"/>
                    <a:pt x="5021" y="8077"/>
                    <a:pt x="5023" y="8075"/>
                  </a:cubicBezTo>
                  <a:lnTo>
                    <a:pt x="5023" y="8075"/>
                  </a:lnTo>
                  <a:cubicBezTo>
                    <a:pt x="5019" y="8078"/>
                    <a:pt x="5015" y="8081"/>
                    <a:pt x="5012" y="8083"/>
                  </a:cubicBezTo>
                  <a:lnTo>
                    <a:pt x="5012" y="8083"/>
                  </a:lnTo>
                  <a:cubicBezTo>
                    <a:pt x="5014" y="8082"/>
                    <a:pt x="5016" y="8081"/>
                    <a:pt x="5017" y="8080"/>
                  </a:cubicBezTo>
                  <a:lnTo>
                    <a:pt x="5017" y="8080"/>
                  </a:lnTo>
                  <a:cubicBezTo>
                    <a:pt x="5012" y="8085"/>
                    <a:pt x="5009" y="8088"/>
                    <a:pt x="5009" y="8088"/>
                  </a:cubicBezTo>
                  <a:cubicBezTo>
                    <a:pt x="5009" y="8087"/>
                    <a:pt x="5010" y="8085"/>
                    <a:pt x="5012" y="8083"/>
                  </a:cubicBezTo>
                  <a:lnTo>
                    <a:pt x="5012" y="8083"/>
                  </a:lnTo>
                  <a:cubicBezTo>
                    <a:pt x="4984" y="8101"/>
                    <a:pt x="4956" y="8119"/>
                    <a:pt x="4927" y="8135"/>
                  </a:cubicBezTo>
                  <a:cubicBezTo>
                    <a:pt x="4912" y="8143"/>
                    <a:pt x="4896" y="8150"/>
                    <a:pt x="4881" y="8158"/>
                  </a:cubicBezTo>
                  <a:lnTo>
                    <a:pt x="4881" y="8158"/>
                  </a:lnTo>
                  <a:cubicBezTo>
                    <a:pt x="4839" y="8172"/>
                    <a:pt x="4798" y="8186"/>
                    <a:pt x="4755" y="8196"/>
                  </a:cubicBezTo>
                  <a:cubicBezTo>
                    <a:pt x="4742" y="8200"/>
                    <a:pt x="4713" y="8201"/>
                    <a:pt x="4699" y="8207"/>
                  </a:cubicBezTo>
                  <a:lnTo>
                    <a:pt x="4699" y="8207"/>
                  </a:lnTo>
                  <a:cubicBezTo>
                    <a:pt x="4670" y="8208"/>
                    <a:pt x="4642" y="8209"/>
                    <a:pt x="4612" y="8209"/>
                  </a:cubicBezTo>
                  <a:cubicBezTo>
                    <a:pt x="4592" y="8209"/>
                    <a:pt x="4570" y="8207"/>
                    <a:pt x="4550" y="8206"/>
                  </a:cubicBezTo>
                  <a:cubicBezTo>
                    <a:pt x="4532" y="8204"/>
                    <a:pt x="4508" y="8194"/>
                    <a:pt x="4507" y="8194"/>
                  </a:cubicBezTo>
                  <a:lnTo>
                    <a:pt x="4507" y="8194"/>
                  </a:lnTo>
                  <a:cubicBezTo>
                    <a:pt x="4507" y="8194"/>
                    <a:pt x="4511" y="8196"/>
                    <a:pt x="4521" y="8201"/>
                  </a:cubicBezTo>
                  <a:lnTo>
                    <a:pt x="4521" y="8201"/>
                  </a:lnTo>
                  <a:cubicBezTo>
                    <a:pt x="4505" y="8197"/>
                    <a:pt x="4488" y="8194"/>
                    <a:pt x="4471" y="8190"/>
                  </a:cubicBezTo>
                  <a:cubicBezTo>
                    <a:pt x="4457" y="8186"/>
                    <a:pt x="4425" y="8181"/>
                    <a:pt x="4398" y="8173"/>
                  </a:cubicBezTo>
                  <a:lnTo>
                    <a:pt x="4398" y="8173"/>
                  </a:lnTo>
                  <a:cubicBezTo>
                    <a:pt x="4393" y="8171"/>
                    <a:pt x="4385" y="8166"/>
                    <a:pt x="4372" y="8159"/>
                  </a:cubicBezTo>
                  <a:cubicBezTo>
                    <a:pt x="4353" y="8149"/>
                    <a:pt x="4334" y="8140"/>
                    <a:pt x="4315" y="8129"/>
                  </a:cubicBezTo>
                  <a:cubicBezTo>
                    <a:pt x="4288" y="8113"/>
                    <a:pt x="4262" y="8096"/>
                    <a:pt x="4237" y="8079"/>
                  </a:cubicBezTo>
                  <a:lnTo>
                    <a:pt x="4237" y="8079"/>
                  </a:lnTo>
                  <a:cubicBezTo>
                    <a:pt x="4237" y="8078"/>
                    <a:pt x="4237" y="8078"/>
                    <a:pt x="4237" y="8078"/>
                  </a:cubicBezTo>
                  <a:cubicBezTo>
                    <a:pt x="4212" y="8056"/>
                    <a:pt x="4191" y="8037"/>
                    <a:pt x="4170" y="8018"/>
                  </a:cubicBezTo>
                  <a:lnTo>
                    <a:pt x="4170" y="8018"/>
                  </a:lnTo>
                  <a:cubicBezTo>
                    <a:pt x="4170" y="8018"/>
                    <a:pt x="4170" y="8018"/>
                    <a:pt x="4170" y="8018"/>
                  </a:cubicBezTo>
                  <a:lnTo>
                    <a:pt x="2852" y="6701"/>
                  </a:lnTo>
                  <a:lnTo>
                    <a:pt x="1224" y="5073"/>
                  </a:lnTo>
                  <a:lnTo>
                    <a:pt x="1171" y="5019"/>
                  </a:lnTo>
                  <a:lnTo>
                    <a:pt x="1164" y="5013"/>
                  </a:lnTo>
                  <a:cubicBezTo>
                    <a:pt x="1149" y="4998"/>
                    <a:pt x="1135" y="4979"/>
                    <a:pt x="1118" y="4964"/>
                  </a:cubicBezTo>
                  <a:cubicBezTo>
                    <a:pt x="1113" y="4959"/>
                    <a:pt x="1107" y="4954"/>
                    <a:pt x="1102" y="4951"/>
                  </a:cubicBezTo>
                  <a:lnTo>
                    <a:pt x="1102" y="4951"/>
                  </a:lnTo>
                  <a:cubicBezTo>
                    <a:pt x="1081" y="4921"/>
                    <a:pt x="1063" y="4882"/>
                    <a:pt x="1049" y="4856"/>
                  </a:cubicBezTo>
                  <a:cubicBezTo>
                    <a:pt x="1044" y="4848"/>
                    <a:pt x="1040" y="4839"/>
                    <a:pt x="1035" y="4830"/>
                  </a:cubicBezTo>
                  <a:lnTo>
                    <a:pt x="1035" y="4830"/>
                  </a:lnTo>
                  <a:cubicBezTo>
                    <a:pt x="1034" y="4800"/>
                    <a:pt x="1003" y="4742"/>
                    <a:pt x="997" y="4716"/>
                  </a:cubicBezTo>
                  <a:cubicBezTo>
                    <a:pt x="992" y="4696"/>
                    <a:pt x="988" y="4675"/>
                    <a:pt x="983" y="4655"/>
                  </a:cubicBezTo>
                  <a:cubicBezTo>
                    <a:pt x="978" y="4636"/>
                    <a:pt x="976" y="4629"/>
                    <a:pt x="975" y="4629"/>
                  </a:cubicBezTo>
                  <a:lnTo>
                    <a:pt x="975" y="4629"/>
                  </a:lnTo>
                  <a:cubicBezTo>
                    <a:pt x="974" y="4629"/>
                    <a:pt x="986" y="4682"/>
                    <a:pt x="984" y="4682"/>
                  </a:cubicBezTo>
                  <a:cubicBezTo>
                    <a:pt x="984" y="4682"/>
                    <a:pt x="984" y="4682"/>
                    <a:pt x="984" y="4682"/>
                  </a:cubicBezTo>
                  <a:cubicBezTo>
                    <a:pt x="969" y="4674"/>
                    <a:pt x="977" y="4560"/>
                    <a:pt x="978" y="4542"/>
                  </a:cubicBezTo>
                  <a:cubicBezTo>
                    <a:pt x="978" y="4533"/>
                    <a:pt x="976" y="4509"/>
                    <a:pt x="976" y="4486"/>
                  </a:cubicBezTo>
                  <a:lnTo>
                    <a:pt x="976" y="4486"/>
                  </a:lnTo>
                  <a:cubicBezTo>
                    <a:pt x="977" y="4484"/>
                    <a:pt x="979" y="4477"/>
                    <a:pt x="983" y="4461"/>
                  </a:cubicBezTo>
                  <a:cubicBezTo>
                    <a:pt x="988" y="4441"/>
                    <a:pt x="992" y="4420"/>
                    <a:pt x="997" y="4400"/>
                  </a:cubicBezTo>
                  <a:cubicBezTo>
                    <a:pt x="1004" y="4374"/>
                    <a:pt x="1035" y="4317"/>
                    <a:pt x="1036" y="4287"/>
                  </a:cubicBezTo>
                  <a:lnTo>
                    <a:pt x="1036" y="4287"/>
                  </a:lnTo>
                  <a:cubicBezTo>
                    <a:pt x="1043" y="4272"/>
                    <a:pt x="1049" y="4258"/>
                    <a:pt x="1057" y="4245"/>
                  </a:cubicBezTo>
                  <a:cubicBezTo>
                    <a:pt x="1069" y="4224"/>
                    <a:pt x="1083" y="4193"/>
                    <a:pt x="1100" y="4167"/>
                  </a:cubicBezTo>
                  <a:lnTo>
                    <a:pt x="1100" y="4167"/>
                  </a:lnTo>
                  <a:cubicBezTo>
                    <a:pt x="1106" y="4164"/>
                    <a:pt x="1112" y="4158"/>
                    <a:pt x="1118" y="4152"/>
                  </a:cubicBezTo>
                  <a:cubicBezTo>
                    <a:pt x="1133" y="4135"/>
                    <a:pt x="1149" y="4119"/>
                    <a:pt x="1164" y="4103"/>
                  </a:cubicBezTo>
                  <a:lnTo>
                    <a:pt x="1172" y="4096"/>
                  </a:lnTo>
                  <a:cubicBezTo>
                    <a:pt x="1190" y="4077"/>
                    <a:pt x="1209" y="4058"/>
                    <a:pt x="1228" y="4040"/>
                  </a:cubicBezTo>
                  <a:lnTo>
                    <a:pt x="1480" y="3787"/>
                  </a:lnTo>
                  <a:lnTo>
                    <a:pt x="3364" y="1903"/>
                  </a:lnTo>
                  <a:lnTo>
                    <a:pt x="4067" y="1201"/>
                  </a:lnTo>
                  <a:cubicBezTo>
                    <a:pt x="4106" y="1162"/>
                    <a:pt x="4145" y="1122"/>
                    <a:pt x="4185" y="1084"/>
                  </a:cubicBezTo>
                  <a:cubicBezTo>
                    <a:pt x="4200" y="1069"/>
                    <a:pt x="4217" y="1055"/>
                    <a:pt x="4232" y="1040"/>
                  </a:cubicBezTo>
                  <a:lnTo>
                    <a:pt x="4232" y="1040"/>
                  </a:lnTo>
                  <a:cubicBezTo>
                    <a:pt x="4260" y="1022"/>
                    <a:pt x="4286" y="1004"/>
                    <a:pt x="4313" y="988"/>
                  </a:cubicBezTo>
                  <a:cubicBezTo>
                    <a:pt x="4327" y="980"/>
                    <a:pt x="4341" y="974"/>
                    <a:pt x="4354" y="967"/>
                  </a:cubicBezTo>
                  <a:lnTo>
                    <a:pt x="4354" y="967"/>
                  </a:lnTo>
                  <a:cubicBezTo>
                    <a:pt x="4385" y="966"/>
                    <a:pt x="4457" y="930"/>
                    <a:pt x="4483" y="924"/>
                  </a:cubicBezTo>
                  <a:cubicBezTo>
                    <a:pt x="4501" y="920"/>
                    <a:pt x="4519" y="917"/>
                    <a:pt x="4537" y="913"/>
                  </a:cubicBezTo>
                  <a:lnTo>
                    <a:pt x="4537" y="913"/>
                  </a:lnTo>
                  <a:cubicBezTo>
                    <a:pt x="4567" y="911"/>
                    <a:pt x="4596" y="909"/>
                    <a:pt x="4625" y="909"/>
                  </a:cubicBezTo>
                  <a:cubicBezTo>
                    <a:pt x="4634" y="909"/>
                    <a:pt x="4665" y="907"/>
                    <a:pt x="4694" y="907"/>
                  </a:cubicBezTo>
                  <a:close/>
                  <a:moveTo>
                    <a:pt x="4608" y="1"/>
                  </a:moveTo>
                  <a:cubicBezTo>
                    <a:pt x="4349" y="1"/>
                    <a:pt x="4088" y="65"/>
                    <a:pt x="3849" y="201"/>
                  </a:cubicBezTo>
                  <a:cubicBezTo>
                    <a:pt x="3602" y="342"/>
                    <a:pt x="3407" y="567"/>
                    <a:pt x="3208" y="765"/>
                  </a:cubicBezTo>
                  <a:lnTo>
                    <a:pt x="1260" y="2713"/>
                  </a:lnTo>
                  <a:lnTo>
                    <a:pt x="580" y="3393"/>
                  </a:lnTo>
                  <a:cubicBezTo>
                    <a:pt x="470" y="3504"/>
                    <a:pt x="365" y="3620"/>
                    <a:pt x="284" y="3754"/>
                  </a:cubicBezTo>
                  <a:cubicBezTo>
                    <a:pt x="61" y="4123"/>
                    <a:pt x="1" y="4605"/>
                    <a:pt x="134" y="5017"/>
                  </a:cubicBezTo>
                  <a:cubicBezTo>
                    <a:pt x="251" y="5382"/>
                    <a:pt x="494" y="5631"/>
                    <a:pt x="755" y="5892"/>
                  </a:cubicBezTo>
                  <a:lnTo>
                    <a:pt x="1622" y="6758"/>
                  </a:lnTo>
                  <a:lnTo>
                    <a:pt x="3415" y="8552"/>
                  </a:lnTo>
                  <a:lnTo>
                    <a:pt x="3488" y="8624"/>
                  </a:lnTo>
                  <a:lnTo>
                    <a:pt x="3488" y="8624"/>
                  </a:lnTo>
                  <a:cubicBezTo>
                    <a:pt x="3499" y="8638"/>
                    <a:pt x="3511" y="8652"/>
                    <a:pt x="3525" y="8665"/>
                  </a:cubicBezTo>
                  <a:cubicBezTo>
                    <a:pt x="3831" y="8962"/>
                    <a:pt x="4227" y="9110"/>
                    <a:pt x="4624" y="9110"/>
                  </a:cubicBezTo>
                  <a:cubicBezTo>
                    <a:pt x="5023" y="9110"/>
                    <a:pt x="5421" y="8960"/>
                    <a:pt x="5727" y="8660"/>
                  </a:cubicBezTo>
                  <a:cubicBezTo>
                    <a:pt x="5895" y="8494"/>
                    <a:pt x="6060" y="8327"/>
                    <a:pt x="6227" y="8160"/>
                  </a:cubicBezTo>
                  <a:lnTo>
                    <a:pt x="8208" y="6179"/>
                  </a:lnTo>
                  <a:cubicBezTo>
                    <a:pt x="8380" y="6007"/>
                    <a:pt x="8553" y="5838"/>
                    <a:pt x="8723" y="5664"/>
                  </a:cubicBezTo>
                  <a:cubicBezTo>
                    <a:pt x="9307" y="5069"/>
                    <a:pt x="9328" y="4129"/>
                    <a:pt x="8776" y="3506"/>
                  </a:cubicBezTo>
                  <a:cubicBezTo>
                    <a:pt x="8633" y="3346"/>
                    <a:pt x="8473" y="3201"/>
                    <a:pt x="8321" y="3049"/>
                  </a:cubicBezTo>
                  <a:lnTo>
                    <a:pt x="7372" y="2099"/>
                  </a:lnTo>
                  <a:cubicBezTo>
                    <a:pt x="6831" y="1560"/>
                    <a:pt x="6292" y="1018"/>
                    <a:pt x="5751" y="478"/>
                  </a:cubicBezTo>
                  <a:cubicBezTo>
                    <a:pt x="5440" y="169"/>
                    <a:pt x="5027" y="1"/>
                    <a:pt x="46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62;p16">
              <a:extLst>
                <a:ext uri="{FF2B5EF4-FFF2-40B4-BE49-F238E27FC236}">
                  <a16:creationId xmlns:a16="http://schemas.microsoft.com/office/drawing/2014/main" id="{46A76BF1-42BC-5635-DC55-D311316DAB03}"/>
                </a:ext>
              </a:extLst>
            </p:cNvPr>
            <p:cNvSpPr/>
            <p:nvPr/>
          </p:nvSpPr>
          <p:spPr>
            <a:xfrm>
              <a:off x="8990462" y="1863610"/>
              <a:ext cx="892031" cy="869474"/>
            </a:xfrm>
            <a:custGeom>
              <a:avLst/>
              <a:gdLst/>
              <a:ahLst/>
              <a:cxnLst/>
              <a:rect l="l" t="t" r="r" b="b"/>
              <a:pathLst>
                <a:path w="8423" h="8210" extrusionOk="0">
                  <a:moveTo>
                    <a:pt x="4211" y="1"/>
                  </a:moveTo>
                  <a:cubicBezTo>
                    <a:pt x="3930" y="1"/>
                    <a:pt x="3648" y="107"/>
                    <a:pt x="3435" y="321"/>
                  </a:cubicBezTo>
                  <a:lnTo>
                    <a:pt x="428" y="3328"/>
                  </a:lnTo>
                  <a:cubicBezTo>
                    <a:pt x="0" y="3755"/>
                    <a:pt x="0" y="4454"/>
                    <a:pt x="428" y="4882"/>
                  </a:cubicBezTo>
                  <a:lnTo>
                    <a:pt x="3435" y="7888"/>
                  </a:lnTo>
                  <a:cubicBezTo>
                    <a:pt x="3648" y="8102"/>
                    <a:pt x="3930" y="8209"/>
                    <a:pt x="4211" y="8209"/>
                  </a:cubicBezTo>
                  <a:cubicBezTo>
                    <a:pt x="4493" y="8209"/>
                    <a:pt x="4775" y="8102"/>
                    <a:pt x="4988" y="7888"/>
                  </a:cubicBezTo>
                  <a:lnTo>
                    <a:pt x="7995" y="4882"/>
                  </a:lnTo>
                  <a:cubicBezTo>
                    <a:pt x="8423" y="4454"/>
                    <a:pt x="8423" y="3755"/>
                    <a:pt x="7995" y="3328"/>
                  </a:cubicBezTo>
                  <a:lnTo>
                    <a:pt x="4988" y="321"/>
                  </a:lnTo>
                  <a:cubicBezTo>
                    <a:pt x="4775" y="107"/>
                    <a:pt x="4493" y="1"/>
                    <a:pt x="4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36;p16">
              <a:extLst>
                <a:ext uri="{FF2B5EF4-FFF2-40B4-BE49-F238E27FC236}">
                  <a16:creationId xmlns:a16="http://schemas.microsoft.com/office/drawing/2014/main" id="{470B02C5-EED7-8409-78B7-61BD67EA7DD0}"/>
                </a:ext>
              </a:extLst>
            </p:cNvPr>
            <p:cNvSpPr txBox="1"/>
            <p:nvPr/>
          </p:nvSpPr>
          <p:spPr>
            <a:xfrm>
              <a:off x="9965430" y="2032743"/>
              <a:ext cx="2192853" cy="494101"/>
            </a:xfrm>
            <a:prstGeom prst="rect">
              <a:avLst/>
            </a:prstGeom>
            <a:noFill/>
            <a:ln>
              <a:noFill/>
            </a:ln>
          </p:spPr>
          <p:txBody>
            <a:bodyPr spcFirstLastPara="1" wrap="square" lIns="91425" tIns="91425" rIns="91425" bIns="91425" anchor="t" anchorCtr="0">
              <a:noAutofit/>
            </a:bodyPr>
            <a:lstStyle/>
            <a:p>
              <a:pPr marL="0" lvl="0" indent="0" algn="l" rtl="0">
                <a:spcBef>
                  <a:spcPts val="0"/>
                </a:spcBef>
                <a:buNone/>
              </a:pPr>
              <a:r>
                <a:rPr lang="en-AU" sz="1200" b="1" cap="all" dirty="0">
                  <a:solidFill>
                    <a:srgbClr val="E1E5ED"/>
                  </a:solidFill>
                  <a:latin typeface="Public Sans Medium (Headings)"/>
                  <a:ea typeface="Fira Sans Extra Condensed"/>
                  <a:cs typeface="Fira Sans Extra Condensed"/>
                  <a:sym typeface="Fira Sans Extra Condensed"/>
                </a:rPr>
                <a:t>B2B CONTACT DATA ACQUISITION</a:t>
              </a:r>
            </a:p>
          </p:txBody>
        </p:sp>
      </p:grpSp>
      <p:grpSp>
        <p:nvGrpSpPr>
          <p:cNvPr id="12" name="Group 11">
            <a:extLst>
              <a:ext uri="{FF2B5EF4-FFF2-40B4-BE49-F238E27FC236}">
                <a16:creationId xmlns:a16="http://schemas.microsoft.com/office/drawing/2014/main" id="{6D7E03EC-A567-7C6C-B410-6C91FD039CA0}"/>
              </a:ext>
            </a:extLst>
          </p:cNvPr>
          <p:cNvGrpSpPr/>
          <p:nvPr/>
        </p:nvGrpSpPr>
        <p:grpSpPr>
          <a:xfrm>
            <a:off x="6501620" y="813741"/>
            <a:ext cx="3211559" cy="1005915"/>
            <a:chOff x="4488632" y="4077072"/>
            <a:chExt cx="3211559" cy="1005915"/>
          </a:xfrm>
        </p:grpSpPr>
        <p:grpSp>
          <p:nvGrpSpPr>
            <p:cNvPr id="18" name="Group 17">
              <a:extLst>
                <a:ext uri="{FF2B5EF4-FFF2-40B4-BE49-F238E27FC236}">
                  <a16:creationId xmlns:a16="http://schemas.microsoft.com/office/drawing/2014/main" id="{4969C5B6-3424-477E-75A5-B87DEC05B453}"/>
                </a:ext>
              </a:extLst>
            </p:cNvPr>
            <p:cNvGrpSpPr/>
            <p:nvPr/>
          </p:nvGrpSpPr>
          <p:grpSpPr>
            <a:xfrm>
              <a:off x="4488632" y="4077072"/>
              <a:ext cx="3211559" cy="1005915"/>
              <a:chOff x="8946724" y="1815742"/>
              <a:chExt cx="3211559" cy="964894"/>
            </a:xfrm>
          </p:grpSpPr>
          <p:sp>
            <p:nvSpPr>
              <p:cNvPr id="20" name="Google Shape;123;p16">
                <a:extLst>
                  <a:ext uri="{FF2B5EF4-FFF2-40B4-BE49-F238E27FC236}">
                    <a16:creationId xmlns:a16="http://schemas.microsoft.com/office/drawing/2014/main" id="{BCCA430B-B174-DDA4-1EA4-3A5E4A757C2C}"/>
                  </a:ext>
                </a:extLst>
              </p:cNvPr>
              <p:cNvSpPr/>
              <p:nvPr/>
            </p:nvSpPr>
            <p:spPr>
              <a:xfrm>
                <a:off x="9202495" y="1963979"/>
                <a:ext cx="2891328" cy="65103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1;p16">
                <a:extLst>
                  <a:ext uri="{FF2B5EF4-FFF2-40B4-BE49-F238E27FC236}">
                    <a16:creationId xmlns:a16="http://schemas.microsoft.com/office/drawing/2014/main" id="{774AC2F6-BDB5-8C2E-F109-8C44E8F8C1A7}"/>
                  </a:ext>
                </a:extLst>
              </p:cNvPr>
              <p:cNvSpPr/>
              <p:nvPr/>
            </p:nvSpPr>
            <p:spPr>
              <a:xfrm>
                <a:off x="8946724" y="1815742"/>
                <a:ext cx="987981" cy="964894"/>
              </a:xfrm>
              <a:custGeom>
                <a:avLst/>
                <a:gdLst/>
                <a:ahLst/>
                <a:cxnLst/>
                <a:rect l="l" t="t" r="r" b="b"/>
                <a:pathLst>
                  <a:path w="9329" h="9111" extrusionOk="0">
                    <a:moveTo>
                      <a:pt x="4704" y="907"/>
                    </a:moveTo>
                    <a:lnTo>
                      <a:pt x="4704" y="907"/>
                    </a:lnTo>
                    <a:cubicBezTo>
                      <a:pt x="4728" y="907"/>
                      <a:pt x="4747" y="909"/>
                      <a:pt x="4750" y="915"/>
                    </a:cubicBezTo>
                    <a:cubicBezTo>
                      <a:pt x="4750" y="915"/>
                      <a:pt x="4750" y="915"/>
                      <a:pt x="4749" y="915"/>
                    </a:cubicBezTo>
                    <a:cubicBezTo>
                      <a:pt x="4744" y="915"/>
                      <a:pt x="4721" y="910"/>
                      <a:pt x="4704" y="907"/>
                    </a:cubicBezTo>
                    <a:close/>
                    <a:moveTo>
                      <a:pt x="4399" y="943"/>
                    </a:moveTo>
                    <a:cubicBezTo>
                      <a:pt x="4400" y="943"/>
                      <a:pt x="4377" y="956"/>
                      <a:pt x="4361" y="962"/>
                    </a:cubicBezTo>
                    <a:lnTo>
                      <a:pt x="4361" y="962"/>
                    </a:lnTo>
                    <a:cubicBezTo>
                      <a:pt x="4364" y="961"/>
                      <a:pt x="4367" y="959"/>
                      <a:pt x="4370" y="958"/>
                    </a:cubicBezTo>
                    <a:cubicBezTo>
                      <a:pt x="4390" y="947"/>
                      <a:pt x="4398" y="943"/>
                      <a:pt x="4399" y="943"/>
                    </a:cubicBezTo>
                    <a:close/>
                    <a:moveTo>
                      <a:pt x="5020" y="1034"/>
                    </a:moveTo>
                    <a:lnTo>
                      <a:pt x="5020" y="1034"/>
                    </a:lnTo>
                    <a:cubicBezTo>
                      <a:pt x="5031" y="1042"/>
                      <a:pt x="5040" y="1050"/>
                      <a:pt x="5047" y="1059"/>
                    </a:cubicBezTo>
                    <a:lnTo>
                      <a:pt x="5047" y="1059"/>
                    </a:lnTo>
                    <a:cubicBezTo>
                      <a:pt x="5045" y="1056"/>
                      <a:pt x="5031" y="1043"/>
                      <a:pt x="5020" y="1034"/>
                    </a:cubicBezTo>
                    <a:close/>
                    <a:moveTo>
                      <a:pt x="1127" y="4137"/>
                    </a:moveTo>
                    <a:lnTo>
                      <a:pt x="1127" y="4137"/>
                    </a:lnTo>
                    <a:cubicBezTo>
                      <a:pt x="1127" y="4137"/>
                      <a:pt x="1126" y="4138"/>
                      <a:pt x="1125" y="4138"/>
                    </a:cubicBezTo>
                    <a:lnTo>
                      <a:pt x="1125" y="4138"/>
                    </a:lnTo>
                    <a:cubicBezTo>
                      <a:pt x="1126" y="4138"/>
                      <a:pt x="1127" y="4137"/>
                      <a:pt x="1127" y="4137"/>
                    </a:cubicBezTo>
                    <a:close/>
                    <a:moveTo>
                      <a:pt x="1023" y="4310"/>
                    </a:moveTo>
                    <a:lnTo>
                      <a:pt x="1023" y="4310"/>
                    </a:lnTo>
                    <a:cubicBezTo>
                      <a:pt x="1018" y="4322"/>
                      <a:pt x="1012" y="4332"/>
                      <a:pt x="1012" y="4332"/>
                    </a:cubicBezTo>
                    <a:cubicBezTo>
                      <a:pt x="1012" y="4332"/>
                      <a:pt x="1015" y="4326"/>
                      <a:pt x="1023" y="4310"/>
                    </a:cubicBezTo>
                    <a:close/>
                    <a:moveTo>
                      <a:pt x="8269" y="4435"/>
                    </a:moveTo>
                    <a:cubicBezTo>
                      <a:pt x="8269" y="4435"/>
                      <a:pt x="8269" y="4435"/>
                      <a:pt x="8269" y="4435"/>
                    </a:cubicBezTo>
                    <a:lnTo>
                      <a:pt x="8269" y="4435"/>
                    </a:lnTo>
                    <a:cubicBezTo>
                      <a:pt x="8269" y="4435"/>
                      <a:pt x="8269" y="4435"/>
                      <a:pt x="8269" y="4435"/>
                    </a:cubicBezTo>
                    <a:close/>
                    <a:moveTo>
                      <a:pt x="984" y="4434"/>
                    </a:moveTo>
                    <a:cubicBezTo>
                      <a:pt x="983" y="4434"/>
                      <a:pt x="978" y="4461"/>
                      <a:pt x="976" y="4476"/>
                    </a:cubicBezTo>
                    <a:lnTo>
                      <a:pt x="976" y="4476"/>
                    </a:lnTo>
                    <a:cubicBezTo>
                      <a:pt x="977" y="4455"/>
                      <a:pt x="978" y="4437"/>
                      <a:pt x="984" y="4434"/>
                    </a:cubicBezTo>
                    <a:close/>
                    <a:moveTo>
                      <a:pt x="1012" y="4784"/>
                    </a:moveTo>
                    <a:lnTo>
                      <a:pt x="1012" y="4784"/>
                    </a:lnTo>
                    <a:cubicBezTo>
                      <a:pt x="1012" y="4784"/>
                      <a:pt x="1018" y="4794"/>
                      <a:pt x="1023" y="4806"/>
                    </a:cubicBezTo>
                    <a:lnTo>
                      <a:pt x="1023" y="4806"/>
                    </a:lnTo>
                    <a:cubicBezTo>
                      <a:pt x="1015" y="4790"/>
                      <a:pt x="1012" y="4784"/>
                      <a:pt x="1012" y="4784"/>
                    </a:cubicBezTo>
                    <a:close/>
                    <a:moveTo>
                      <a:pt x="8219" y="4837"/>
                    </a:moveTo>
                    <a:cubicBezTo>
                      <a:pt x="8218" y="4837"/>
                      <a:pt x="8218" y="4838"/>
                      <a:pt x="8218" y="4838"/>
                    </a:cubicBezTo>
                    <a:cubicBezTo>
                      <a:pt x="8218" y="4838"/>
                      <a:pt x="8218" y="4837"/>
                      <a:pt x="8219" y="4837"/>
                    </a:cubicBezTo>
                    <a:close/>
                    <a:moveTo>
                      <a:pt x="4350" y="8151"/>
                    </a:moveTo>
                    <a:cubicBezTo>
                      <a:pt x="4351" y="8151"/>
                      <a:pt x="4376" y="8164"/>
                      <a:pt x="4391" y="8172"/>
                    </a:cubicBezTo>
                    <a:lnTo>
                      <a:pt x="4391" y="8172"/>
                    </a:lnTo>
                    <a:cubicBezTo>
                      <a:pt x="4372" y="8166"/>
                      <a:pt x="4356" y="8159"/>
                      <a:pt x="4350" y="8151"/>
                    </a:cubicBezTo>
                    <a:close/>
                    <a:moveTo>
                      <a:pt x="4752" y="8202"/>
                    </a:moveTo>
                    <a:cubicBezTo>
                      <a:pt x="4759" y="8202"/>
                      <a:pt x="4754" y="8203"/>
                      <a:pt x="4723" y="8205"/>
                    </a:cubicBezTo>
                    <a:cubicBezTo>
                      <a:pt x="4717" y="8206"/>
                      <a:pt x="4711" y="8206"/>
                      <a:pt x="4705" y="8206"/>
                    </a:cubicBezTo>
                    <a:lnTo>
                      <a:pt x="4705" y="8206"/>
                    </a:lnTo>
                    <a:cubicBezTo>
                      <a:pt x="4720" y="8204"/>
                      <a:pt x="4744" y="8202"/>
                      <a:pt x="4752" y="8202"/>
                    </a:cubicBezTo>
                    <a:close/>
                    <a:moveTo>
                      <a:pt x="4694" y="907"/>
                    </a:moveTo>
                    <a:cubicBezTo>
                      <a:pt x="4695" y="907"/>
                      <a:pt x="4696" y="907"/>
                      <a:pt x="4697" y="907"/>
                    </a:cubicBezTo>
                    <a:lnTo>
                      <a:pt x="4697" y="907"/>
                    </a:lnTo>
                    <a:cubicBezTo>
                      <a:pt x="4703" y="908"/>
                      <a:pt x="4711" y="911"/>
                      <a:pt x="4723" y="914"/>
                    </a:cubicBezTo>
                    <a:cubicBezTo>
                      <a:pt x="4748" y="920"/>
                      <a:pt x="4774" y="925"/>
                      <a:pt x="4799" y="931"/>
                    </a:cubicBezTo>
                    <a:cubicBezTo>
                      <a:pt x="4808" y="934"/>
                      <a:pt x="4849" y="948"/>
                      <a:pt x="4875" y="957"/>
                    </a:cubicBezTo>
                    <a:lnTo>
                      <a:pt x="4875" y="957"/>
                    </a:lnTo>
                    <a:cubicBezTo>
                      <a:pt x="4894" y="967"/>
                      <a:pt x="4928" y="983"/>
                      <a:pt x="4939" y="989"/>
                    </a:cubicBezTo>
                    <a:cubicBezTo>
                      <a:pt x="4958" y="1000"/>
                      <a:pt x="4985" y="1012"/>
                      <a:pt x="5009" y="1027"/>
                    </a:cubicBezTo>
                    <a:lnTo>
                      <a:pt x="5009" y="1027"/>
                    </a:lnTo>
                    <a:cubicBezTo>
                      <a:pt x="5011" y="1030"/>
                      <a:pt x="5019" y="1037"/>
                      <a:pt x="5032" y="1050"/>
                    </a:cubicBezTo>
                    <a:cubicBezTo>
                      <a:pt x="5047" y="1065"/>
                      <a:pt x="5065" y="1081"/>
                      <a:pt x="5081" y="1096"/>
                    </a:cubicBezTo>
                    <a:lnTo>
                      <a:pt x="5111" y="1127"/>
                    </a:lnTo>
                    <a:lnTo>
                      <a:pt x="5322" y="1339"/>
                    </a:lnTo>
                    <a:lnTo>
                      <a:pt x="6146" y="2162"/>
                    </a:lnTo>
                    <a:lnTo>
                      <a:pt x="7929" y="3945"/>
                    </a:lnTo>
                    <a:cubicBezTo>
                      <a:pt x="7980" y="3996"/>
                      <a:pt x="8033" y="4047"/>
                      <a:pt x="8084" y="4099"/>
                    </a:cubicBezTo>
                    <a:cubicBezTo>
                      <a:pt x="8089" y="4106"/>
                      <a:pt x="8095" y="4111"/>
                      <a:pt x="8100" y="4118"/>
                    </a:cubicBezTo>
                    <a:cubicBezTo>
                      <a:pt x="8109" y="4126"/>
                      <a:pt x="8117" y="4136"/>
                      <a:pt x="8126" y="4145"/>
                    </a:cubicBezTo>
                    <a:lnTo>
                      <a:pt x="8126" y="4145"/>
                    </a:lnTo>
                    <a:cubicBezTo>
                      <a:pt x="8135" y="4173"/>
                      <a:pt x="8200" y="4257"/>
                      <a:pt x="8211" y="4275"/>
                    </a:cubicBezTo>
                    <a:cubicBezTo>
                      <a:pt x="8216" y="4285"/>
                      <a:pt x="8220" y="4295"/>
                      <a:pt x="8225" y="4305"/>
                    </a:cubicBezTo>
                    <a:lnTo>
                      <a:pt x="8225" y="4305"/>
                    </a:lnTo>
                    <a:cubicBezTo>
                      <a:pt x="8236" y="4343"/>
                      <a:pt x="8250" y="4378"/>
                      <a:pt x="8260" y="4416"/>
                    </a:cubicBezTo>
                    <a:cubicBezTo>
                      <a:pt x="8263" y="4428"/>
                      <a:pt x="8265" y="4439"/>
                      <a:pt x="8268" y="4450"/>
                    </a:cubicBezTo>
                    <a:lnTo>
                      <a:pt x="8268" y="4450"/>
                    </a:lnTo>
                    <a:cubicBezTo>
                      <a:pt x="8266" y="4490"/>
                      <a:pt x="8277" y="4536"/>
                      <a:pt x="8275" y="4575"/>
                    </a:cubicBezTo>
                    <a:cubicBezTo>
                      <a:pt x="8275" y="4595"/>
                      <a:pt x="8274" y="4618"/>
                      <a:pt x="8273" y="4638"/>
                    </a:cubicBezTo>
                    <a:cubicBezTo>
                      <a:pt x="8271" y="4656"/>
                      <a:pt x="8261" y="4680"/>
                      <a:pt x="8261" y="4680"/>
                    </a:cubicBezTo>
                    <a:cubicBezTo>
                      <a:pt x="8261" y="4680"/>
                      <a:pt x="8264" y="4674"/>
                      <a:pt x="8273" y="4656"/>
                    </a:cubicBezTo>
                    <a:lnTo>
                      <a:pt x="8273" y="4656"/>
                    </a:lnTo>
                    <a:cubicBezTo>
                      <a:pt x="8271" y="4661"/>
                      <a:pt x="8269" y="4667"/>
                      <a:pt x="8268" y="4671"/>
                    </a:cubicBezTo>
                    <a:cubicBezTo>
                      <a:pt x="8264" y="4692"/>
                      <a:pt x="8259" y="4712"/>
                      <a:pt x="8253" y="4733"/>
                    </a:cubicBezTo>
                    <a:cubicBezTo>
                      <a:pt x="8249" y="4746"/>
                      <a:pt x="8245" y="4772"/>
                      <a:pt x="8239" y="4796"/>
                    </a:cubicBezTo>
                    <a:lnTo>
                      <a:pt x="8239" y="4796"/>
                    </a:lnTo>
                    <a:cubicBezTo>
                      <a:pt x="8236" y="4798"/>
                      <a:pt x="8232" y="4805"/>
                      <a:pt x="8226" y="4815"/>
                    </a:cubicBezTo>
                    <a:cubicBezTo>
                      <a:pt x="8213" y="4839"/>
                      <a:pt x="8202" y="4863"/>
                      <a:pt x="8187" y="4886"/>
                    </a:cubicBezTo>
                    <a:cubicBezTo>
                      <a:pt x="8176" y="4905"/>
                      <a:pt x="8166" y="4923"/>
                      <a:pt x="8152" y="4941"/>
                    </a:cubicBezTo>
                    <a:cubicBezTo>
                      <a:pt x="8150" y="4945"/>
                      <a:pt x="8145" y="4953"/>
                      <a:pt x="8139" y="4960"/>
                    </a:cubicBezTo>
                    <a:lnTo>
                      <a:pt x="8139" y="4960"/>
                    </a:lnTo>
                    <a:cubicBezTo>
                      <a:pt x="8122" y="4978"/>
                      <a:pt x="8095" y="5007"/>
                      <a:pt x="8089" y="5014"/>
                    </a:cubicBezTo>
                    <a:lnTo>
                      <a:pt x="8081" y="5022"/>
                    </a:lnTo>
                    <a:cubicBezTo>
                      <a:pt x="8028" y="5076"/>
                      <a:pt x="7972" y="5131"/>
                      <a:pt x="7917" y="5186"/>
                    </a:cubicBezTo>
                    <a:lnTo>
                      <a:pt x="6132" y="6971"/>
                    </a:lnTo>
                    <a:lnTo>
                      <a:pt x="5310" y="7793"/>
                    </a:lnTo>
                    <a:lnTo>
                      <a:pt x="5107" y="7995"/>
                    </a:lnTo>
                    <a:cubicBezTo>
                      <a:pt x="5091" y="8012"/>
                      <a:pt x="5076" y="8028"/>
                      <a:pt x="5059" y="8044"/>
                    </a:cubicBezTo>
                    <a:cubicBezTo>
                      <a:pt x="5055" y="8047"/>
                      <a:pt x="5036" y="8063"/>
                      <a:pt x="5023" y="8075"/>
                    </a:cubicBezTo>
                    <a:lnTo>
                      <a:pt x="5023" y="8075"/>
                    </a:lnTo>
                    <a:cubicBezTo>
                      <a:pt x="5036" y="8066"/>
                      <a:pt x="5053" y="8056"/>
                      <a:pt x="5054" y="8056"/>
                    </a:cubicBezTo>
                    <a:lnTo>
                      <a:pt x="5054" y="8056"/>
                    </a:lnTo>
                    <a:cubicBezTo>
                      <a:pt x="5054" y="8056"/>
                      <a:pt x="5047" y="8061"/>
                      <a:pt x="5023" y="8076"/>
                    </a:cubicBezTo>
                    <a:cubicBezTo>
                      <a:pt x="5021" y="8078"/>
                      <a:pt x="5019" y="8079"/>
                      <a:pt x="5017" y="8080"/>
                    </a:cubicBezTo>
                    <a:lnTo>
                      <a:pt x="5017" y="8080"/>
                    </a:lnTo>
                    <a:cubicBezTo>
                      <a:pt x="5019" y="8079"/>
                      <a:pt x="5021" y="8077"/>
                      <a:pt x="5023" y="8075"/>
                    </a:cubicBezTo>
                    <a:lnTo>
                      <a:pt x="5023" y="8075"/>
                    </a:lnTo>
                    <a:cubicBezTo>
                      <a:pt x="5019" y="8078"/>
                      <a:pt x="5015" y="8081"/>
                      <a:pt x="5012" y="8083"/>
                    </a:cubicBezTo>
                    <a:lnTo>
                      <a:pt x="5012" y="8083"/>
                    </a:lnTo>
                    <a:cubicBezTo>
                      <a:pt x="5014" y="8082"/>
                      <a:pt x="5016" y="8081"/>
                      <a:pt x="5017" y="8080"/>
                    </a:cubicBezTo>
                    <a:lnTo>
                      <a:pt x="5017" y="8080"/>
                    </a:lnTo>
                    <a:cubicBezTo>
                      <a:pt x="5012" y="8085"/>
                      <a:pt x="5009" y="8088"/>
                      <a:pt x="5009" y="8088"/>
                    </a:cubicBezTo>
                    <a:cubicBezTo>
                      <a:pt x="5009" y="8087"/>
                      <a:pt x="5010" y="8085"/>
                      <a:pt x="5012" y="8083"/>
                    </a:cubicBezTo>
                    <a:lnTo>
                      <a:pt x="5012" y="8083"/>
                    </a:lnTo>
                    <a:cubicBezTo>
                      <a:pt x="4984" y="8101"/>
                      <a:pt x="4956" y="8119"/>
                      <a:pt x="4927" y="8135"/>
                    </a:cubicBezTo>
                    <a:cubicBezTo>
                      <a:pt x="4912" y="8143"/>
                      <a:pt x="4896" y="8150"/>
                      <a:pt x="4881" y="8158"/>
                    </a:cubicBezTo>
                    <a:lnTo>
                      <a:pt x="4881" y="8158"/>
                    </a:lnTo>
                    <a:cubicBezTo>
                      <a:pt x="4839" y="8172"/>
                      <a:pt x="4798" y="8186"/>
                      <a:pt x="4755" y="8196"/>
                    </a:cubicBezTo>
                    <a:cubicBezTo>
                      <a:pt x="4742" y="8200"/>
                      <a:pt x="4713" y="8201"/>
                      <a:pt x="4699" y="8207"/>
                    </a:cubicBezTo>
                    <a:lnTo>
                      <a:pt x="4699" y="8207"/>
                    </a:lnTo>
                    <a:cubicBezTo>
                      <a:pt x="4670" y="8208"/>
                      <a:pt x="4642" y="8209"/>
                      <a:pt x="4612" y="8209"/>
                    </a:cubicBezTo>
                    <a:cubicBezTo>
                      <a:pt x="4592" y="8209"/>
                      <a:pt x="4570" y="8207"/>
                      <a:pt x="4550" y="8206"/>
                    </a:cubicBezTo>
                    <a:cubicBezTo>
                      <a:pt x="4532" y="8204"/>
                      <a:pt x="4508" y="8194"/>
                      <a:pt x="4507" y="8194"/>
                    </a:cubicBezTo>
                    <a:lnTo>
                      <a:pt x="4507" y="8194"/>
                    </a:lnTo>
                    <a:cubicBezTo>
                      <a:pt x="4507" y="8194"/>
                      <a:pt x="4511" y="8196"/>
                      <a:pt x="4521" y="8201"/>
                    </a:cubicBezTo>
                    <a:lnTo>
                      <a:pt x="4521" y="8201"/>
                    </a:lnTo>
                    <a:cubicBezTo>
                      <a:pt x="4505" y="8197"/>
                      <a:pt x="4488" y="8194"/>
                      <a:pt x="4471" y="8190"/>
                    </a:cubicBezTo>
                    <a:cubicBezTo>
                      <a:pt x="4457" y="8186"/>
                      <a:pt x="4425" y="8181"/>
                      <a:pt x="4398" y="8173"/>
                    </a:cubicBezTo>
                    <a:lnTo>
                      <a:pt x="4398" y="8173"/>
                    </a:lnTo>
                    <a:cubicBezTo>
                      <a:pt x="4393" y="8171"/>
                      <a:pt x="4385" y="8166"/>
                      <a:pt x="4372" y="8159"/>
                    </a:cubicBezTo>
                    <a:cubicBezTo>
                      <a:pt x="4353" y="8149"/>
                      <a:pt x="4334" y="8140"/>
                      <a:pt x="4315" y="8129"/>
                    </a:cubicBezTo>
                    <a:cubicBezTo>
                      <a:pt x="4288" y="8113"/>
                      <a:pt x="4262" y="8096"/>
                      <a:pt x="4237" y="8079"/>
                    </a:cubicBezTo>
                    <a:lnTo>
                      <a:pt x="4237" y="8079"/>
                    </a:lnTo>
                    <a:cubicBezTo>
                      <a:pt x="4237" y="8078"/>
                      <a:pt x="4237" y="8078"/>
                      <a:pt x="4237" y="8078"/>
                    </a:cubicBezTo>
                    <a:cubicBezTo>
                      <a:pt x="4212" y="8056"/>
                      <a:pt x="4191" y="8037"/>
                      <a:pt x="4170" y="8018"/>
                    </a:cubicBezTo>
                    <a:lnTo>
                      <a:pt x="4170" y="8018"/>
                    </a:lnTo>
                    <a:cubicBezTo>
                      <a:pt x="4170" y="8018"/>
                      <a:pt x="4170" y="8018"/>
                      <a:pt x="4170" y="8018"/>
                    </a:cubicBezTo>
                    <a:lnTo>
                      <a:pt x="2852" y="6701"/>
                    </a:lnTo>
                    <a:lnTo>
                      <a:pt x="1224" y="5073"/>
                    </a:lnTo>
                    <a:lnTo>
                      <a:pt x="1171" y="5019"/>
                    </a:lnTo>
                    <a:lnTo>
                      <a:pt x="1164" y="5013"/>
                    </a:lnTo>
                    <a:cubicBezTo>
                      <a:pt x="1149" y="4998"/>
                      <a:pt x="1135" y="4979"/>
                      <a:pt x="1118" y="4964"/>
                    </a:cubicBezTo>
                    <a:cubicBezTo>
                      <a:pt x="1113" y="4959"/>
                      <a:pt x="1107" y="4954"/>
                      <a:pt x="1102" y="4951"/>
                    </a:cubicBezTo>
                    <a:lnTo>
                      <a:pt x="1102" y="4951"/>
                    </a:lnTo>
                    <a:cubicBezTo>
                      <a:pt x="1081" y="4921"/>
                      <a:pt x="1063" y="4882"/>
                      <a:pt x="1049" y="4856"/>
                    </a:cubicBezTo>
                    <a:cubicBezTo>
                      <a:pt x="1044" y="4848"/>
                      <a:pt x="1040" y="4839"/>
                      <a:pt x="1035" y="4830"/>
                    </a:cubicBezTo>
                    <a:lnTo>
                      <a:pt x="1035" y="4830"/>
                    </a:lnTo>
                    <a:cubicBezTo>
                      <a:pt x="1034" y="4800"/>
                      <a:pt x="1003" y="4742"/>
                      <a:pt x="997" y="4716"/>
                    </a:cubicBezTo>
                    <a:cubicBezTo>
                      <a:pt x="992" y="4696"/>
                      <a:pt x="988" y="4675"/>
                      <a:pt x="983" y="4655"/>
                    </a:cubicBezTo>
                    <a:cubicBezTo>
                      <a:pt x="978" y="4636"/>
                      <a:pt x="976" y="4629"/>
                      <a:pt x="975" y="4629"/>
                    </a:cubicBezTo>
                    <a:lnTo>
                      <a:pt x="975" y="4629"/>
                    </a:lnTo>
                    <a:cubicBezTo>
                      <a:pt x="974" y="4629"/>
                      <a:pt x="986" y="4682"/>
                      <a:pt x="984" y="4682"/>
                    </a:cubicBezTo>
                    <a:cubicBezTo>
                      <a:pt x="984" y="4682"/>
                      <a:pt x="984" y="4682"/>
                      <a:pt x="984" y="4682"/>
                    </a:cubicBezTo>
                    <a:cubicBezTo>
                      <a:pt x="969" y="4674"/>
                      <a:pt x="977" y="4560"/>
                      <a:pt x="978" y="4542"/>
                    </a:cubicBezTo>
                    <a:cubicBezTo>
                      <a:pt x="978" y="4533"/>
                      <a:pt x="976" y="4509"/>
                      <a:pt x="976" y="4486"/>
                    </a:cubicBezTo>
                    <a:lnTo>
                      <a:pt x="976" y="4486"/>
                    </a:lnTo>
                    <a:cubicBezTo>
                      <a:pt x="977" y="4484"/>
                      <a:pt x="979" y="4477"/>
                      <a:pt x="983" y="4461"/>
                    </a:cubicBezTo>
                    <a:cubicBezTo>
                      <a:pt x="988" y="4441"/>
                      <a:pt x="992" y="4420"/>
                      <a:pt x="997" y="4400"/>
                    </a:cubicBezTo>
                    <a:cubicBezTo>
                      <a:pt x="1004" y="4374"/>
                      <a:pt x="1035" y="4317"/>
                      <a:pt x="1036" y="4287"/>
                    </a:cubicBezTo>
                    <a:lnTo>
                      <a:pt x="1036" y="4287"/>
                    </a:lnTo>
                    <a:cubicBezTo>
                      <a:pt x="1043" y="4272"/>
                      <a:pt x="1049" y="4258"/>
                      <a:pt x="1057" y="4245"/>
                    </a:cubicBezTo>
                    <a:cubicBezTo>
                      <a:pt x="1069" y="4224"/>
                      <a:pt x="1083" y="4193"/>
                      <a:pt x="1100" y="4167"/>
                    </a:cubicBezTo>
                    <a:lnTo>
                      <a:pt x="1100" y="4167"/>
                    </a:lnTo>
                    <a:cubicBezTo>
                      <a:pt x="1106" y="4164"/>
                      <a:pt x="1112" y="4158"/>
                      <a:pt x="1118" y="4152"/>
                    </a:cubicBezTo>
                    <a:cubicBezTo>
                      <a:pt x="1133" y="4135"/>
                      <a:pt x="1149" y="4119"/>
                      <a:pt x="1164" y="4103"/>
                    </a:cubicBezTo>
                    <a:lnTo>
                      <a:pt x="1172" y="4096"/>
                    </a:lnTo>
                    <a:cubicBezTo>
                      <a:pt x="1190" y="4077"/>
                      <a:pt x="1209" y="4058"/>
                      <a:pt x="1228" y="4040"/>
                    </a:cubicBezTo>
                    <a:lnTo>
                      <a:pt x="1480" y="3787"/>
                    </a:lnTo>
                    <a:lnTo>
                      <a:pt x="3364" y="1903"/>
                    </a:lnTo>
                    <a:lnTo>
                      <a:pt x="4067" y="1201"/>
                    </a:lnTo>
                    <a:cubicBezTo>
                      <a:pt x="4106" y="1162"/>
                      <a:pt x="4145" y="1122"/>
                      <a:pt x="4185" y="1084"/>
                    </a:cubicBezTo>
                    <a:cubicBezTo>
                      <a:pt x="4200" y="1069"/>
                      <a:pt x="4217" y="1055"/>
                      <a:pt x="4232" y="1040"/>
                    </a:cubicBezTo>
                    <a:lnTo>
                      <a:pt x="4232" y="1040"/>
                    </a:lnTo>
                    <a:cubicBezTo>
                      <a:pt x="4260" y="1022"/>
                      <a:pt x="4286" y="1004"/>
                      <a:pt x="4313" y="988"/>
                    </a:cubicBezTo>
                    <a:cubicBezTo>
                      <a:pt x="4327" y="980"/>
                      <a:pt x="4341" y="974"/>
                      <a:pt x="4354" y="967"/>
                    </a:cubicBezTo>
                    <a:lnTo>
                      <a:pt x="4354" y="967"/>
                    </a:lnTo>
                    <a:cubicBezTo>
                      <a:pt x="4385" y="966"/>
                      <a:pt x="4457" y="930"/>
                      <a:pt x="4483" y="924"/>
                    </a:cubicBezTo>
                    <a:cubicBezTo>
                      <a:pt x="4501" y="920"/>
                      <a:pt x="4519" y="917"/>
                      <a:pt x="4537" y="913"/>
                    </a:cubicBezTo>
                    <a:lnTo>
                      <a:pt x="4537" y="913"/>
                    </a:lnTo>
                    <a:cubicBezTo>
                      <a:pt x="4567" y="911"/>
                      <a:pt x="4596" y="909"/>
                      <a:pt x="4625" y="909"/>
                    </a:cubicBezTo>
                    <a:cubicBezTo>
                      <a:pt x="4634" y="909"/>
                      <a:pt x="4665" y="907"/>
                      <a:pt x="4694" y="907"/>
                    </a:cubicBezTo>
                    <a:close/>
                    <a:moveTo>
                      <a:pt x="4608" y="1"/>
                    </a:moveTo>
                    <a:cubicBezTo>
                      <a:pt x="4349" y="1"/>
                      <a:pt x="4088" y="65"/>
                      <a:pt x="3849" y="201"/>
                    </a:cubicBezTo>
                    <a:cubicBezTo>
                      <a:pt x="3602" y="342"/>
                      <a:pt x="3407" y="567"/>
                      <a:pt x="3208" y="765"/>
                    </a:cubicBezTo>
                    <a:lnTo>
                      <a:pt x="1260" y="2713"/>
                    </a:lnTo>
                    <a:lnTo>
                      <a:pt x="580" y="3393"/>
                    </a:lnTo>
                    <a:cubicBezTo>
                      <a:pt x="470" y="3504"/>
                      <a:pt x="365" y="3620"/>
                      <a:pt x="284" y="3754"/>
                    </a:cubicBezTo>
                    <a:cubicBezTo>
                      <a:pt x="61" y="4123"/>
                      <a:pt x="1" y="4605"/>
                      <a:pt x="134" y="5017"/>
                    </a:cubicBezTo>
                    <a:cubicBezTo>
                      <a:pt x="251" y="5382"/>
                      <a:pt x="494" y="5631"/>
                      <a:pt x="755" y="5892"/>
                    </a:cubicBezTo>
                    <a:lnTo>
                      <a:pt x="1622" y="6758"/>
                    </a:lnTo>
                    <a:lnTo>
                      <a:pt x="3415" y="8552"/>
                    </a:lnTo>
                    <a:lnTo>
                      <a:pt x="3488" y="8624"/>
                    </a:lnTo>
                    <a:lnTo>
                      <a:pt x="3488" y="8624"/>
                    </a:lnTo>
                    <a:cubicBezTo>
                      <a:pt x="3499" y="8638"/>
                      <a:pt x="3511" y="8652"/>
                      <a:pt x="3525" y="8665"/>
                    </a:cubicBezTo>
                    <a:cubicBezTo>
                      <a:pt x="3831" y="8962"/>
                      <a:pt x="4227" y="9110"/>
                      <a:pt x="4624" y="9110"/>
                    </a:cubicBezTo>
                    <a:cubicBezTo>
                      <a:pt x="5023" y="9110"/>
                      <a:pt x="5421" y="8960"/>
                      <a:pt x="5727" y="8660"/>
                    </a:cubicBezTo>
                    <a:cubicBezTo>
                      <a:pt x="5895" y="8494"/>
                      <a:pt x="6060" y="8327"/>
                      <a:pt x="6227" y="8160"/>
                    </a:cubicBezTo>
                    <a:lnTo>
                      <a:pt x="8208" y="6179"/>
                    </a:lnTo>
                    <a:cubicBezTo>
                      <a:pt x="8380" y="6007"/>
                      <a:pt x="8553" y="5838"/>
                      <a:pt x="8723" y="5664"/>
                    </a:cubicBezTo>
                    <a:cubicBezTo>
                      <a:pt x="9307" y="5069"/>
                      <a:pt x="9328" y="4129"/>
                      <a:pt x="8776" y="3506"/>
                    </a:cubicBezTo>
                    <a:cubicBezTo>
                      <a:pt x="8633" y="3346"/>
                      <a:pt x="8473" y="3201"/>
                      <a:pt x="8321" y="3049"/>
                    </a:cubicBezTo>
                    <a:lnTo>
                      <a:pt x="7372" y="2099"/>
                    </a:lnTo>
                    <a:cubicBezTo>
                      <a:pt x="6831" y="1560"/>
                      <a:pt x="6292" y="1018"/>
                      <a:pt x="5751" y="478"/>
                    </a:cubicBezTo>
                    <a:cubicBezTo>
                      <a:pt x="5440" y="169"/>
                      <a:pt x="5027" y="1"/>
                      <a:pt x="46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62;p16">
                <a:extLst>
                  <a:ext uri="{FF2B5EF4-FFF2-40B4-BE49-F238E27FC236}">
                    <a16:creationId xmlns:a16="http://schemas.microsoft.com/office/drawing/2014/main" id="{D2694FEB-0584-6F2B-C575-428BCA393B88}"/>
                  </a:ext>
                </a:extLst>
              </p:cNvPr>
              <p:cNvSpPr/>
              <p:nvPr/>
            </p:nvSpPr>
            <p:spPr>
              <a:xfrm>
                <a:off x="8990462" y="1863610"/>
                <a:ext cx="892031" cy="869474"/>
              </a:xfrm>
              <a:custGeom>
                <a:avLst/>
                <a:gdLst/>
                <a:ahLst/>
                <a:cxnLst/>
                <a:rect l="l" t="t" r="r" b="b"/>
                <a:pathLst>
                  <a:path w="8423" h="8210" extrusionOk="0">
                    <a:moveTo>
                      <a:pt x="4211" y="1"/>
                    </a:moveTo>
                    <a:cubicBezTo>
                      <a:pt x="3930" y="1"/>
                      <a:pt x="3648" y="107"/>
                      <a:pt x="3435" y="321"/>
                    </a:cubicBezTo>
                    <a:lnTo>
                      <a:pt x="428" y="3328"/>
                    </a:lnTo>
                    <a:cubicBezTo>
                      <a:pt x="0" y="3755"/>
                      <a:pt x="0" y="4454"/>
                      <a:pt x="428" y="4882"/>
                    </a:cubicBezTo>
                    <a:lnTo>
                      <a:pt x="3435" y="7888"/>
                    </a:lnTo>
                    <a:cubicBezTo>
                      <a:pt x="3648" y="8102"/>
                      <a:pt x="3930" y="8209"/>
                      <a:pt x="4211" y="8209"/>
                    </a:cubicBezTo>
                    <a:cubicBezTo>
                      <a:pt x="4493" y="8209"/>
                      <a:pt x="4775" y="8102"/>
                      <a:pt x="4988" y="7888"/>
                    </a:cubicBezTo>
                    <a:lnTo>
                      <a:pt x="7995" y="4882"/>
                    </a:lnTo>
                    <a:cubicBezTo>
                      <a:pt x="8423" y="4454"/>
                      <a:pt x="8423" y="3755"/>
                      <a:pt x="7995" y="3328"/>
                    </a:cubicBezTo>
                    <a:lnTo>
                      <a:pt x="4988" y="321"/>
                    </a:lnTo>
                    <a:cubicBezTo>
                      <a:pt x="4775" y="107"/>
                      <a:pt x="4493" y="1"/>
                      <a:pt x="4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36;p16">
                <a:extLst>
                  <a:ext uri="{FF2B5EF4-FFF2-40B4-BE49-F238E27FC236}">
                    <a16:creationId xmlns:a16="http://schemas.microsoft.com/office/drawing/2014/main" id="{4AAF863D-78B5-434A-D608-FC57DBC1458E}"/>
                  </a:ext>
                </a:extLst>
              </p:cNvPr>
              <p:cNvSpPr txBox="1"/>
              <p:nvPr/>
            </p:nvSpPr>
            <p:spPr>
              <a:xfrm>
                <a:off x="9965430" y="2032743"/>
                <a:ext cx="2192853" cy="494101"/>
              </a:xfrm>
              <a:prstGeom prst="rect">
                <a:avLst/>
              </a:prstGeom>
              <a:noFill/>
              <a:ln>
                <a:noFill/>
              </a:ln>
            </p:spPr>
            <p:txBody>
              <a:bodyPr spcFirstLastPara="1" wrap="square" lIns="91425" tIns="91425" rIns="91425" bIns="91425" anchor="t" anchorCtr="0">
                <a:noAutofit/>
              </a:bodyPr>
              <a:lstStyle/>
              <a:p>
                <a:pPr marL="0" lvl="0" indent="0" algn="l" rtl="0">
                  <a:spcBef>
                    <a:spcPts val="0"/>
                  </a:spcBef>
                  <a:buNone/>
                </a:pPr>
                <a:r>
                  <a:rPr lang="en-AU" sz="1200" b="1" cap="all" dirty="0">
                    <a:solidFill>
                      <a:srgbClr val="E1E5ED"/>
                    </a:solidFill>
                    <a:latin typeface="Public Sans Medium (Headings)"/>
                    <a:ea typeface="Fira Sans Extra Condensed"/>
                    <a:cs typeface="Fira Sans Extra Condensed"/>
                    <a:sym typeface="Fira Sans Extra Condensed"/>
                  </a:rPr>
                  <a:t>Effective Multi-Channel</a:t>
                </a:r>
              </a:p>
              <a:p>
                <a:pPr marL="0" lvl="0" indent="0" algn="l" rtl="0">
                  <a:spcBef>
                    <a:spcPts val="0"/>
                  </a:spcBef>
                  <a:buNone/>
                </a:pPr>
                <a:r>
                  <a:rPr lang="en-AU" sz="1200" b="1" cap="all" dirty="0">
                    <a:solidFill>
                      <a:srgbClr val="E1E5ED"/>
                    </a:solidFill>
                    <a:latin typeface="Public Sans Medium (Headings)"/>
                    <a:ea typeface="Fira Sans Extra Condensed"/>
                    <a:cs typeface="Fira Sans Extra Condensed"/>
                    <a:sym typeface="Fira Sans Extra Condensed"/>
                  </a:rPr>
                  <a:t>Demand Generation</a:t>
                </a:r>
                <a:endParaRPr sz="1200" b="1" cap="all" dirty="0">
                  <a:solidFill>
                    <a:srgbClr val="E1E5ED"/>
                  </a:solidFill>
                  <a:latin typeface="Public Sans Medium (Headings)"/>
                  <a:ea typeface="Fira Sans Extra Condensed"/>
                  <a:cs typeface="Fira Sans Extra Condensed"/>
                  <a:sym typeface="Fira Sans Extra Condensed"/>
                </a:endParaRPr>
              </a:p>
            </p:txBody>
          </p:sp>
        </p:grpSp>
        <p:pic>
          <p:nvPicPr>
            <p:cNvPr id="19" name="Picture 18">
              <a:extLst>
                <a:ext uri="{FF2B5EF4-FFF2-40B4-BE49-F238E27FC236}">
                  <a16:creationId xmlns:a16="http://schemas.microsoft.com/office/drawing/2014/main" id="{B85ADB10-BCB4-4899-77EF-C16BE05DD910}"/>
                </a:ext>
              </a:extLst>
            </p:cNvPr>
            <p:cNvPicPr>
              <a:picLocks noChangeAspect="1"/>
            </p:cNvPicPr>
            <p:nvPr/>
          </p:nvPicPr>
          <p:blipFill>
            <a:blip r:embed="rId2">
              <a:lum bright="70000" contrast="-70000"/>
            </a:blip>
            <a:stretch>
              <a:fillRect/>
            </a:stretch>
          </p:blipFill>
          <p:spPr>
            <a:xfrm>
              <a:off x="4799616" y="4414212"/>
              <a:ext cx="390144" cy="390144"/>
            </a:xfrm>
            <a:prstGeom prst="rect">
              <a:avLst/>
            </a:prstGeom>
          </p:spPr>
        </p:pic>
      </p:grpSp>
      <p:grpSp>
        <p:nvGrpSpPr>
          <p:cNvPr id="25" name="Group 24">
            <a:extLst>
              <a:ext uri="{FF2B5EF4-FFF2-40B4-BE49-F238E27FC236}">
                <a16:creationId xmlns:a16="http://schemas.microsoft.com/office/drawing/2014/main" id="{70B61800-CD64-6C59-FE9F-4BDD80F468E7}"/>
              </a:ext>
            </a:extLst>
          </p:cNvPr>
          <p:cNvGrpSpPr/>
          <p:nvPr/>
        </p:nvGrpSpPr>
        <p:grpSpPr>
          <a:xfrm>
            <a:off x="8086678" y="2565467"/>
            <a:ext cx="3211559" cy="1005915"/>
            <a:chOff x="8946724" y="1815742"/>
            <a:chExt cx="3211559" cy="964894"/>
          </a:xfrm>
        </p:grpSpPr>
        <p:sp>
          <p:nvSpPr>
            <p:cNvPr id="27" name="Google Shape;123;p16">
              <a:extLst>
                <a:ext uri="{FF2B5EF4-FFF2-40B4-BE49-F238E27FC236}">
                  <a16:creationId xmlns:a16="http://schemas.microsoft.com/office/drawing/2014/main" id="{7E9AB8CE-2213-98A3-C8DB-F9C07F3CC228}"/>
                </a:ext>
              </a:extLst>
            </p:cNvPr>
            <p:cNvSpPr/>
            <p:nvPr/>
          </p:nvSpPr>
          <p:spPr>
            <a:xfrm>
              <a:off x="9202495" y="1963979"/>
              <a:ext cx="2891328" cy="65103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61;p16">
              <a:extLst>
                <a:ext uri="{FF2B5EF4-FFF2-40B4-BE49-F238E27FC236}">
                  <a16:creationId xmlns:a16="http://schemas.microsoft.com/office/drawing/2014/main" id="{E47ADBBF-63CD-ACAE-E50F-D2D2E8E06751}"/>
                </a:ext>
              </a:extLst>
            </p:cNvPr>
            <p:cNvSpPr/>
            <p:nvPr/>
          </p:nvSpPr>
          <p:spPr>
            <a:xfrm>
              <a:off x="8946724" y="1815742"/>
              <a:ext cx="987981" cy="964894"/>
            </a:xfrm>
            <a:custGeom>
              <a:avLst/>
              <a:gdLst/>
              <a:ahLst/>
              <a:cxnLst/>
              <a:rect l="l" t="t" r="r" b="b"/>
              <a:pathLst>
                <a:path w="9329" h="9111" extrusionOk="0">
                  <a:moveTo>
                    <a:pt x="4704" y="907"/>
                  </a:moveTo>
                  <a:lnTo>
                    <a:pt x="4704" y="907"/>
                  </a:lnTo>
                  <a:cubicBezTo>
                    <a:pt x="4728" y="907"/>
                    <a:pt x="4747" y="909"/>
                    <a:pt x="4750" y="915"/>
                  </a:cubicBezTo>
                  <a:cubicBezTo>
                    <a:pt x="4750" y="915"/>
                    <a:pt x="4750" y="915"/>
                    <a:pt x="4749" y="915"/>
                  </a:cubicBezTo>
                  <a:cubicBezTo>
                    <a:pt x="4744" y="915"/>
                    <a:pt x="4721" y="910"/>
                    <a:pt x="4704" y="907"/>
                  </a:cubicBezTo>
                  <a:close/>
                  <a:moveTo>
                    <a:pt x="4399" y="943"/>
                  </a:moveTo>
                  <a:cubicBezTo>
                    <a:pt x="4400" y="943"/>
                    <a:pt x="4377" y="956"/>
                    <a:pt x="4361" y="962"/>
                  </a:cubicBezTo>
                  <a:lnTo>
                    <a:pt x="4361" y="962"/>
                  </a:lnTo>
                  <a:cubicBezTo>
                    <a:pt x="4364" y="961"/>
                    <a:pt x="4367" y="959"/>
                    <a:pt x="4370" y="958"/>
                  </a:cubicBezTo>
                  <a:cubicBezTo>
                    <a:pt x="4390" y="947"/>
                    <a:pt x="4398" y="943"/>
                    <a:pt x="4399" y="943"/>
                  </a:cubicBezTo>
                  <a:close/>
                  <a:moveTo>
                    <a:pt x="5020" y="1034"/>
                  </a:moveTo>
                  <a:lnTo>
                    <a:pt x="5020" y="1034"/>
                  </a:lnTo>
                  <a:cubicBezTo>
                    <a:pt x="5031" y="1042"/>
                    <a:pt x="5040" y="1050"/>
                    <a:pt x="5047" y="1059"/>
                  </a:cubicBezTo>
                  <a:lnTo>
                    <a:pt x="5047" y="1059"/>
                  </a:lnTo>
                  <a:cubicBezTo>
                    <a:pt x="5045" y="1056"/>
                    <a:pt x="5031" y="1043"/>
                    <a:pt x="5020" y="1034"/>
                  </a:cubicBezTo>
                  <a:close/>
                  <a:moveTo>
                    <a:pt x="1127" y="4137"/>
                  </a:moveTo>
                  <a:lnTo>
                    <a:pt x="1127" y="4137"/>
                  </a:lnTo>
                  <a:cubicBezTo>
                    <a:pt x="1127" y="4137"/>
                    <a:pt x="1126" y="4138"/>
                    <a:pt x="1125" y="4138"/>
                  </a:cubicBezTo>
                  <a:lnTo>
                    <a:pt x="1125" y="4138"/>
                  </a:lnTo>
                  <a:cubicBezTo>
                    <a:pt x="1126" y="4138"/>
                    <a:pt x="1127" y="4137"/>
                    <a:pt x="1127" y="4137"/>
                  </a:cubicBezTo>
                  <a:close/>
                  <a:moveTo>
                    <a:pt x="1023" y="4310"/>
                  </a:moveTo>
                  <a:lnTo>
                    <a:pt x="1023" y="4310"/>
                  </a:lnTo>
                  <a:cubicBezTo>
                    <a:pt x="1018" y="4322"/>
                    <a:pt x="1012" y="4332"/>
                    <a:pt x="1012" y="4332"/>
                  </a:cubicBezTo>
                  <a:cubicBezTo>
                    <a:pt x="1012" y="4332"/>
                    <a:pt x="1015" y="4326"/>
                    <a:pt x="1023" y="4310"/>
                  </a:cubicBezTo>
                  <a:close/>
                  <a:moveTo>
                    <a:pt x="8269" y="4435"/>
                  </a:moveTo>
                  <a:cubicBezTo>
                    <a:pt x="8269" y="4435"/>
                    <a:pt x="8269" y="4435"/>
                    <a:pt x="8269" y="4435"/>
                  </a:cubicBezTo>
                  <a:lnTo>
                    <a:pt x="8269" y="4435"/>
                  </a:lnTo>
                  <a:cubicBezTo>
                    <a:pt x="8269" y="4435"/>
                    <a:pt x="8269" y="4435"/>
                    <a:pt x="8269" y="4435"/>
                  </a:cubicBezTo>
                  <a:close/>
                  <a:moveTo>
                    <a:pt x="984" y="4434"/>
                  </a:moveTo>
                  <a:cubicBezTo>
                    <a:pt x="983" y="4434"/>
                    <a:pt x="978" y="4461"/>
                    <a:pt x="976" y="4476"/>
                  </a:cubicBezTo>
                  <a:lnTo>
                    <a:pt x="976" y="4476"/>
                  </a:lnTo>
                  <a:cubicBezTo>
                    <a:pt x="977" y="4455"/>
                    <a:pt x="978" y="4437"/>
                    <a:pt x="984" y="4434"/>
                  </a:cubicBezTo>
                  <a:close/>
                  <a:moveTo>
                    <a:pt x="1012" y="4784"/>
                  </a:moveTo>
                  <a:lnTo>
                    <a:pt x="1012" y="4784"/>
                  </a:lnTo>
                  <a:cubicBezTo>
                    <a:pt x="1012" y="4784"/>
                    <a:pt x="1018" y="4794"/>
                    <a:pt x="1023" y="4806"/>
                  </a:cubicBezTo>
                  <a:lnTo>
                    <a:pt x="1023" y="4806"/>
                  </a:lnTo>
                  <a:cubicBezTo>
                    <a:pt x="1015" y="4790"/>
                    <a:pt x="1012" y="4784"/>
                    <a:pt x="1012" y="4784"/>
                  </a:cubicBezTo>
                  <a:close/>
                  <a:moveTo>
                    <a:pt x="8219" y="4837"/>
                  </a:moveTo>
                  <a:cubicBezTo>
                    <a:pt x="8218" y="4837"/>
                    <a:pt x="8218" y="4838"/>
                    <a:pt x="8218" y="4838"/>
                  </a:cubicBezTo>
                  <a:cubicBezTo>
                    <a:pt x="8218" y="4838"/>
                    <a:pt x="8218" y="4837"/>
                    <a:pt x="8219" y="4837"/>
                  </a:cubicBezTo>
                  <a:close/>
                  <a:moveTo>
                    <a:pt x="4350" y="8151"/>
                  </a:moveTo>
                  <a:cubicBezTo>
                    <a:pt x="4351" y="8151"/>
                    <a:pt x="4376" y="8164"/>
                    <a:pt x="4391" y="8172"/>
                  </a:cubicBezTo>
                  <a:lnTo>
                    <a:pt x="4391" y="8172"/>
                  </a:lnTo>
                  <a:cubicBezTo>
                    <a:pt x="4372" y="8166"/>
                    <a:pt x="4356" y="8159"/>
                    <a:pt x="4350" y="8151"/>
                  </a:cubicBezTo>
                  <a:close/>
                  <a:moveTo>
                    <a:pt x="4752" y="8202"/>
                  </a:moveTo>
                  <a:cubicBezTo>
                    <a:pt x="4759" y="8202"/>
                    <a:pt x="4754" y="8203"/>
                    <a:pt x="4723" y="8205"/>
                  </a:cubicBezTo>
                  <a:cubicBezTo>
                    <a:pt x="4717" y="8206"/>
                    <a:pt x="4711" y="8206"/>
                    <a:pt x="4705" y="8206"/>
                  </a:cubicBezTo>
                  <a:lnTo>
                    <a:pt x="4705" y="8206"/>
                  </a:lnTo>
                  <a:cubicBezTo>
                    <a:pt x="4720" y="8204"/>
                    <a:pt x="4744" y="8202"/>
                    <a:pt x="4752" y="8202"/>
                  </a:cubicBezTo>
                  <a:close/>
                  <a:moveTo>
                    <a:pt x="4694" y="907"/>
                  </a:moveTo>
                  <a:cubicBezTo>
                    <a:pt x="4695" y="907"/>
                    <a:pt x="4696" y="907"/>
                    <a:pt x="4697" y="907"/>
                  </a:cubicBezTo>
                  <a:lnTo>
                    <a:pt x="4697" y="907"/>
                  </a:lnTo>
                  <a:cubicBezTo>
                    <a:pt x="4703" y="908"/>
                    <a:pt x="4711" y="911"/>
                    <a:pt x="4723" y="914"/>
                  </a:cubicBezTo>
                  <a:cubicBezTo>
                    <a:pt x="4748" y="920"/>
                    <a:pt x="4774" y="925"/>
                    <a:pt x="4799" y="931"/>
                  </a:cubicBezTo>
                  <a:cubicBezTo>
                    <a:pt x="4808" y="934"/>
                    <a:pt x="4849" y="948"/>
                    <a:pt x="4875" y="957"/>
                  </a:cubicBezTo>
                  <a:lnTo>
                    <a:pt x="4875" y="957"/>
                  </a:lnTo>
                  <a:cubicBezTo>
                    <a:pt x="4894" y="967"/>
                    <a:pt x="4928" y="983"/>
                    <a:pt x="4939" y="989"/>
                  </a:cubicBezTo>
                  <a:cubicBezTo>
                    <a:pt x="4958" y="1000"/>
                    <a:pt x="4985" y="1012"/>
                    <a:pt x="5009" y="1027"/>
                  </a:cubicBezTo>
                  <a:lnTo>
                    <a:pt x="5009" y="1027"/>
                  </a:lnTo>
                  <a:cubicBezTo>
                    <a:pt x="5011" y="1030"/>
                    <a:pt x="5019" y="1037"/>
                    <a:pt x="5032" y="1050"/>
                  </a:cubicBezTo>
                  <a:cubicBezTo>
                    <a:pt x="5047" y="1065"/>
                    <a:pt x="5065" y="1081"/>
                    <a:pt x="5081" y="1096"/>
                  </a:cubicBezTo>
                  <a:lnTo>
                    <a:pt x="5111" y="1127"/>
                  </a:lnTo>
                  <a:lnTo>
                    <a:pt x="5322" y="1339"/>
                  </a:lnTo>
                  <a:lnTo>
                    <a:pt x="6146" y="2162"/>
                  </a:lnTo>
                  <a:lnTo>
                    <a:pt x="7929" y="3945"/>
                  </a:lnTo>
                  <a:cubicBezTo>
                    <a:pt x="7980" y="3996"/>
                    <a:pt x="8033" y="4047"/>
                    <a:pt x="8084" y="4099"/>
                  </a:cubicBezTo>
                  <a:cubicBezTo>
                    <a:pt x="8089" y="4106"/>
                    <a:pt x="8095" y="4111"/>
                    <a:pt x="8100" y="4118"/>
                  </a:cubicBezTo>
                  <a:cubicBezTo>
                    <a:pt x="8109" y="4126"/>
                    <a:pt x="8117" y="4136"/>
                    <a:pt x="8126" y="4145"/>
                  </a:cubicBezTo>
                  <a:lnTo>
                    <a:pt x="8126" y="4145"/>
                  </a:lnTo>
                  <a:cubicBezTo>
                    <a:pt x="8135" y="4173"/>
                    <a:pt x="8200" y="4257"/>
                    <a:pt x="8211" y="4275"/>
                  </a:cubicBezTo>
                  <a:cubicBezTo>
                    <a:pt x="8216" y="4285"/>
                    <a:pt x="8220" y="4295"/>
                    <a:pt x="8225" y="4305"/>
                  </a:cubicBezTo>
                  <a:lnTo>
                    <a:pt x="8225" y="4305"/>
                  </a:lnTo>
                  <a:cubicBezTo>
                    <a:pt x="8236" y="4343"/>
                    <a:pt x="8250" y="4378"/>
                    <a:pt x="8260" y="4416"/>
                  </a:cubicBezTo>
                  <a:cubicBezTo>
                    <a:pt x="8263" y="4428"/>
                    <a:pt x="8265" y="4439"/>
                    <a:pt x="8268" y="4450"/>
                  </a:cubicBezTo>
                  <a:lnTo>
                    <a:pt x="8268" y="4450"/>
                  </a:lnTo>
                  <a:cubicBezTo>
                    <a:pt x="8266" y="4490"/>
                    <a:pt x="8277" y="4536"/>
                    <a:pt x="8275" y="4575"/>
                  </a:cubicBezTo>
                  <a:cubicBezTo>
                    <a:pt x="8275" y="4595"/>
                    <a:pt x="8274" y="4618"/>
                    <a:pt x="8273" y="4638"/>
                  </a:cubicBezTo>
                  <a:cubicBezTo>
                    <a:pt x="8271" y="4656"/>
                    <a:pt x="8261" y="4680"/>
                    <a:pt x="8261" y="4680"/>
                  </a:cubicBezTo>
                  <a:cubicBezTo>
                    <a:pt x="8261" y="4680"/>
                    <a:pt x="8264" y="4674"/>
                    <a:pt x="8273" y="4656"/>
                  </a:cubicBezTo>
                  <a:lnTo>
                    <a:pt x="8273" y="4656"/>
                  </a:lnTo>
                  <a:cubicBezTo>
                    <a:pt x="8271" y="4661"/>
                    <a:pt x="8269" y="4667"/>
                    <a:pt x="8268" y="4671"/>
                  </a:cubicBezTo>
                  <a:cubicBezTo>
                    <a:pt x="8264" y="4692"/>
                    <a:pt x="8259" y="4712"/>
                    <a:pt x="8253" y="4733"/>
                  </a:cubicBezTo>
                  <a:cubicBezTo>
                    <a:pt x="8249" y="4746"/>
                    <a:pt x="8245" y="4772"/>
                    <a:pt x="8239" y="4796"/>
                  </a:cubicBezTo>
                  <a:lnTo>
                    <a:pt x="8239" y="4796"/>
                  </a:lnTo>
                  <a:cubicBezTo>
                    <a:pt x="8236" y="4798"/>
                    <a:pt x="8232" y="4805"/>
                    <a:pt x="8226" y="4815"/>
                  </a:cubicBezTo>
                  <a:cubicBezTo>
                    <a:pt x="8213" y="4839"/>
                    <a:pt x="8202" y="4863"/>
                    <a:pt x="8187" y="4886"/>
                  </a:cubicBezTo>
                  <a:cubicBezTo>
                    <a:pt x="8176" y="4905"/>
                    <a:pt x="8166" y="4923"/>
                    <a:pt x="8152" y="4941"/>
                  </a:cubicBezTo>
                  <a:cubicBezTo>
                    <a:pt x="8150" y="4945"/>
                    <a:pt x="8145" y="4953"/>
                    <a:pt x="8139" y="4960"/>
                  </a:cubicBezTo>
                  <a:lnTo>
                    <a:pt x="8139" y="4960"/>
                  </a:lnTo>
                  <a:cubicBezTo>
                    <a:pt x="8122" y="4978"/>
                    <a:pt x="8095" y="5007"/>
                    <a:pt x="8089" y="5014"/>
                  </a:cubicBezTo>
                  <a:lnTo>
                    <a:pt x="8081" y="5022"/>
                  </a:lnTo>
                  <a:cubicBezTo>
                    <a:pt x="8028" y="5076"/>
                    <a:pt x="7972" y="5131"/>
                    <a:pt x="7917" y="5186"/>
                  </a:cubicBezTo>
                  <a:lnTo>
                    <a:pt x="6132" y="6971"/>
                  </a:lnTo>
                  <a:lnTo>
                    <a:pt x="5310" y="7793"/>
                  </a:lnTo>
                  <a:lnTo>
                    <a:pt x="5107" y="7995"/>
                  </a:lnTo>
                  <a:cubicBezTo>
                    <a:pt x="5091" y="8012"/>
                    <a:pt x="5076" y="8028"/>
                    <a:pt x="5059" y="8044"/>
                  </a:cubicBezTo>
                  <a:cubicBezTo>
                    <a:pt x="5055" y="8047"/>
                    <a:pt x="5036" y="8063"/>
                    <a:pt x="5023" y="8075"/>
                  </a:cubicBezTo>
                  <a:lnTo>
                    <a:pt x="5023" y="8075"/>
                  </a:lnTo>
                  <a:cubicBezTo>
                    <a:pt x="5036" y="8066"/>
                    <a:pt x="5053" y="8056"/>
                    <a:pt x="5054" y="8056"/>
                  </a:cubicBezTo>
                  <a:lnTo>
                    <a:pt x="5054" y="8056"/>
                  </a:lnTo>
                  <a:cubicBezTo>
                    <a:pt x="5054" y="8056"/>
                    <a:pt x="5047" y="8061"/>
                    <a:pt x="5023" y="8076"/>
                  </a:cubicBezTo>
                  <a:cubicBezTo>
                    <a:pt x="5021" y="8078"/>
                    <a:pt x="5019" y="8079"/>
                    <a:pt x="5017" y="8080"/>
                  </a:cubicBezTo>
                  <a:lnTo>
                    <a:pt x="5017" y="8080"/>
                  </a:lnTo>
                  <a:cubicBezTo>
                    <a:pt x="5019" y="8079"/>
                    <a:pt x="5021" y="8077"/>
                    <a:pt x="5023" y="8075"/>
                  </a:cubicBezTo>
                  <a:lnTo>
                    <a:pt x="5023" y="8075"/>
                  </a:lnTo>
                  <a:cubicBezTo>
                    <a:pt x="5019" y="8078"/>
                    <a:pt x="5015" y="8081"/>
                    <a:pt x="5012" y="8083"/>
                  </a:cubicBezTo>
                  <a:lnTo>
                    <a:pt x="5012" y="8083"/>
                  </a:lnTo>
                  <a:cubicBezTo>
                    <a:pt x="5014" y="8082"/>
                    <a:pt x="5016" y="8081"/>
                    <a:pt x="5017" y="8080"/>
                  </a:cubicBezTo>
                  <a:lnTo>
                    <a:pt x="5017" y="8080"/>
                  </a:lnTo>
                  <a:cubicBezTo>
                    <a:pt x="5012" y="8085"/>
                    <a:pt x="5009" y="8088"/>
                    <a:pt x="5009" y="8088"/>
                  </a:cubicBezTo>
                  <a:cubicBezTo>
                    <a:pt x="5009" y="8087"/>
                    <a:pt x="5010" y="8085"/>
                    <a:pt x="5012" y="8083"/>
                  </a:cubicBezTo>
                  <a:lnTo>
                    <a:pt x="5012" y="8083"/>
                  </a:lnTo>
                  <a:cubicBezTo>
                    <a:pt x="4984" y="8101"/>
                    <a:pt x="4956" y="8119"/>
                    <a:pt x="4927" y="8135"/>
                  </a:cubicBezTo>
                  <a:cubicBezTo>
                    <a:pt x="4912" y="8143"/>
                    <a:pt x="4896" y="8150"/>
                    <a:pt x="4881" y="8158"/>
                  </a:cubicBezTo>
                  <a:lnTo>
                    <a:pt x="4881" y="8158"/>
                  </a:lnTo>
                  <a:cubicBezTo>
                    <a:pt x="4839" y="8172"/>
                    <a:pt x="4798" y="8186"/>
                    <a:pt x="4755" y="8196"/>
                  </a:cubicBezTo>
                  <a:cubicBezTo>
                    <a:pt x="4742" y="8200"/>
                    <a:pt x="4713" y="8201"/>
                    <a:pt x="4699" y="8207"/>
                  </a:cubicBezTo>
                  <a:lnTo>
                    <a:pt x="4699" y="8207"/>
                  </a:lnTo>
                  <a:cubicBezTo>
                    <a:pt x="4670" y="8208"/>
                    <a:pt x="4642" y="8209"/>
                    <a:pt x="4612" y="8209"/>
                  </a:cubicBezTo>
                  <a:cubicBezTo>
                    <a:pt x="4592" y="8209"/>
                    <a:pt x="4570" y="8207"/>
                    <a:pt x="4550" y="8206"/>
                  </a:cubicBezTo>
                  <a:cubicBezTo>
                    <a:pt x="4532" y="8204"/>
                    <a:pt x="4508" y="8194"/>
                    <a:pt x="4507" y="8194"/>
                  </a:cubicBezTo>
                  <a:lnTo>
                    <a:pt x="4507" y="8194"/>
                  </a:lnTo>
                  <a:cubicBezTo>
                    <a:pt x="4507" y="8194"/>
                    <a:pt x="4511" y="8196"/>
                    <a:pt x="4521" y="8201"/>
                  </a:cubicBezTo>
                  <a:lnTo>
                    <a:pt x="4521" y="8201"/>
                  </a:lnTo>
                  <a:cubicBezTo>
                    <a:pt x="4505" y="8197"/>
                    <a:pt x="4488" y="8194"/>
                    <a:pt x="4471" y="8190"/>
                  </a:cubicBezTo>
                  <a:cubicBezTo>
                    <a:pt x="4457" y="8186"/>
                    <a:pt x="4425" y="8181"/>
                    <a:pt x="4398" y="8173"/>
                  </a:cubicBezTo>
                  <a:lnTo>
                    <a:pt x="4398" y="8173"/>
                  </a:lnTo>
                  <a:cubicBezTo>
                    <a:pt x="4393" y="8171"/>
                    <a:pt x="4385" y="8166"/>
                    <a:pt x="4372" y="8159"/>
                  </a:cubicBezTo>
                  <a:cubicBezTo>
                    <a:pt x="4353" y="8149"/>
                    <a:pt x="4334" y="8140"/>
                    <a:pt x="4315" y="8129"/>
                  </a:cubicBezTo>
                  <a:cubicBezTo>
                    <a:pt x="4288" y="8113"/>
                    <a:pt x="4262" y="8096"/>
                    <a:pt x="4237" y="8079"/>
                  </a:cubicBezTo>
                  <a:lnTo>
                    <a:pt x="4237" y="8079"/>
                  </a:lnTo>
                  <a:cubicBezTo>
                    <a:pt x="4237" y="8078"/>
                    <a:pt x="4237" y="8078"/>
                    <a:pt x="4237" y="8078"/>
                  </a:cubicBezTo>
                  <a:cubicBezTo>
                    <a:pt x="4212" y="8056"/>
                    <a:pt x="4191" y="8037"/>
                    <a:pt x="4170" y="8018"/>
                  </a:cubicBezTo>
                  <a:lnTo>
                    <a:pt x="4170" y="8018"/>
                  </a:lnTo>
                  <a:cubicBezTo>
                    <a:pt x="4170" y="8018"/>
                    <a:pt x="4170" y="8018"/>
                    <a:pt x="4170" y="8018"/>
                  </a:cubicBezTo>
                  <a:lnTo>
                    <a:pt x="2852" y="6701"/>
                  </a:lnTo>
                  <a:lnTo>
                    <a:pt x="1224" y="5073"/>
                  </a:lnTo>
                  <a:lnTo>
                    <a:pt x="1171" y="5019"/>
                  </a:lnTo>
                  <a:lnTo>
                    <a:pt x="1164" y="5013"/>
                  </a:lnTo>
                  <a:cubicBezTo>
                    <a:pt x="1149" y="4998"/>
                    <a:pt x="1135" y="4979"/>
                    <a:pt x="1118" y="4964"/>
                  </a:cubicBezTo>
                  <a:cubicBezTo>
                    <a:pt x="1113" y="4959"/>
                    <a:pt x="1107" y="4954"/>
                    <a:pt x="1102" y="4951"/>
                  </a:cubicBezTo>
                  <a:lnTo>
                    <a:pt x="1102" y="4951"/>
                  </a:lnTo>
                  <a:cubicBezTo>
                    <a:pt x="1081" y="4921"/>
                    <a:pt x="1063" y="4882"/>
                    <a:pt x="1049" y="4856"/>
                  </a:cubicBezTo>
                  <a:cubicBezTo>
                    <a:pt x="1044" y="4848"/>
                    <a:pt x="1040" y="4839"/>
                    <a:pt x="1035" y="4830"/>
                  </a:cubicBezTo>
                  <a:lnTo>
                    <a:pt x="1035" y="4830"/>
                  </a:lnTo>
                  <a:cubicBezTo>
                    <a:pt x="1034" y="4800"/>
                    <a:pt x="1003" y="4742"/>
                    <a:pt x="997" y="4716"/>
                  </a:cubicBezTo>
                  <a:cubicBezTo>
                    <a:pt x="992" y="4696"/>
                    <a:pt x="988" y="4675"/>
                    <a:pt x="983" y="4655"/>
                  </a:cubicBezTo>
                  <a:cubicBezTo>
                    <a:pt x="978" y="4636"/>
                    <a:pt x="976" y="4629"/>
                    <a:pt x="975" y="4629"/>
                  </a:cubicBezTo>
                  <a:lnTo>
                    <a:pt x="975" y="4629"/>
                  </a:lnTo>
                  <a:cubicBezTo>
                    <a:pt x="974" y="4629"/>
                    <a:pt x="986" y="4682"/>
                    <a:pt x="984" y="4682"/>
                  </a:cubicBezTo>
                  <a:cubicBezTo>
                    <a:pt x="984" y="4682"/>
                    <a:pt x="984" y="4682"/>
                    <a:pt x="984" y="4682"/>
                  </a:cubicBezTo>
                  <a:cubicBezTo>
                    <a:pt x="969" y="4674"/>
                    <a:pt x="977" y="4560"/>
                    <a:pt x="978" y="4542"/>
                  </a:cubicBezTo>
                  <a:cubicBezTo>
                    <a:pt x="978" y="4533"/>
                    <a:pt x="976" y="4509"/>
                    <a:pt x="976" y="4486"/>
                  </a:cubicBezTo>
                  <a:lnTo>
                    <a:pt x="976" y="4486"/>
                  </a:lnTo>
                  <a:cubicBezTo>
                    <a:pt x="977" y="4484"/>
                    <a:pt x="979" y="4477"/>
                    <a:pt x="983" y="4461"/>
                  </a:cubicBezTo>
                  <a:cubicBezTo>
                    <a:pt x="988" y="4441"/>
                    <a:pt x="992" y="4420"/>
                    <a:pt x="997" y="4400"/>
                  </a:cubicBezTo>
                  <a:cubicBezTo>
                    <a:pt x="1004" y="4374"/>
                    <a:pt x="1035" y="4317"/>
                    <a:pt x="1036" y="4287"/>
                  </a:cubicBezTo>
                  <a:lnTo>
                    <a:pt x="1036" y="4287"/>
                  </a:lnTo>
                  <a:cubicBezTo>
                    <a:pt x="1043" y="4272"/>
                    <a:pt x="1049" y="4258"/>
                    <a:pt x="1057" y="4245"/>
                  </a:cubicBezTo>
                  <a:cubicBezTo>
                    <a:pt x="1069" y="4224"/>
                    <a:pt x="1083" y="4193"/>
                    <a:pt x="1100" y="4167"/>
                  </a:cubicBezTo>
                  <a:lnTo>
                    <a:pt x="1100" y="4167"/>
                  </a:lnTo>
                  <a:cubicBezTo>
                    <a:pt x="1106" y="4164"/>
                    <a:pt x="1112" y="4158"/>
                    <a:pt x="1118" y="4152"/>
                  </a:cubicBezTo>
                  <a:cubicBezTo>
                    <a:pt x="1133" y="4135"/>
                    <a:pt x="1149" y="4119"/>
                    <a:pt x="1164" y="4103"/>
                  </a:cubicBezTo>
                  <a:lnTo>
                    <a:pt x="1172" y="4096"/>
                  </a:lnTo>
                  <a:cubicBezTo>
                    <a:pt x="1190" y="4077"/>
                    <a:pt x="1209" y="4058"/>
                    <a:pt x="1228" y="4040"/>
                  </a:cubicBezTo>
                  <a:lnTo>
                    <a:pt x="1480" y="3787"/>
                  </a:lnTo>
                  <a:lnTo>
                    <a:pt x="3364" y="1903"/>
                  </a:lnTo>
                  <a:lnTo>
                    <a:pt x="4067" y="1201"/>
                  </a:lnTo>
                  <a:cubicBezTo>
                    <a:pt x="4106" y="1162"/>
                    <a:pt x="4145" y="1122"/>
                    <a:pt x="4185" y="1084"/>
                  </a:cubicBezTo>
                  <a:cubicBezTo>
                    <a:pt x="4200" y="1069"/>
                    <a:pt x="4217" y="1055"/>
                    <a:pt x="4232" y="1040"/>
                  </a:cubicBezTo>
                  <a:lnTo>
                    <a:pt x="4232" y="1040"/>
                  </a:lnTo>
                  <a:cubicBezTo>
                    <a:pt x="4260" y="1022"/>
                    <a:pt x="4286" y="1004"/>
                    <a:pt x="4313" y="988"/>
                  </a:cubicBezTo>
                  <a:cubicBezTo>
                    <a:pt x="4327" y="980"/>
                    <a:pt x="4341" y="974"/>
                    <a:pt x="4354" y="967"/>
                  </a:cubicBezTo>
                  <a:lnTo>
                    <a:pt x="4354" y="967"/>
                  </a:lnTo>
                  <a:cubicBezTo>
                    <a:pt x="4385" y="966"/>
                    <a:pt x="4457" y="930"/>
                    <a:pt x="4483" y="924"/>
                  </a:cubicBezTo>
                  <a:cubicBezTo>
                    <a:pt x="4501" y="920"/>
                    <a:pt x="4519" y="917"/>
                    <a:pt x="4537" y="913"/>
                  </a:cubicBezTo>
                  <a:lnTo>
                    <a:pt x="4537" y="913"/>
                  </a:lnTo>
                  <a:cubicBezTo>
                    <a:pt x="4567" y="911"/>
                    <a:pt x="4596" y="909"/>
                    <a:pt x="4625" y="909"/>
                  </a:cubicBezTo>
                  <a:cubicBezTo>
                    <a:pt x="4634" y="909"/>
                    <a:pt x="4665" y="907"/>
                    <a:pt x="4694" y="907"/>
                  </a:cubicBezTo>
                  <a:close/>
                  <a:moveTo>
                    <a:pt x="4608" y="1"/>
                  </a:moveTo>
                  <a:cubicBezTo>
                    <a:pt x="4349" y="1"/>
                    <a:pt x="4088" y="65"/>
                    <a:pt x="3849" y="201"/>
                  </a:cubicBezTo>
                  <a:cubicBezTo>
                    <a:pt x="3602" y="342"/>
                    <a:pt x="3407" y="567"/>
                    <a:pt x="3208" y="765"/>
                  </a:cubicBezTo>
                  <a:lnTo>
                    <a:pt x="1260" y="2713"/>
                  </a:lnTo>
                  <a:lnTo>
                    <a:pt x="580" y="3393"/>
                  </a:lnTo>
                  <a:cubicBezTo>
                    <a:pt x="470" y="3504"/>
                    <a:pt x="365" y="3620"/>
                    <a:pt x="284" y="3754"/>
                  </a:cubicBezTo>
                  <a:cubicBezTo>
                    <a:pt x="61" y="4123"/>
                    <a:pt x="1" y="4605"/>
                    <a:pt x="134" y="5017"/>
                  </a:cubicBezTo>
                  <a:cubicBezTo>
                    <a:pt x="251" y="5382"/>
                    <a:pt x="494" y="5631"/>
                    <a:pt x="755" y="5892"/>
                  </a:cubicBezTo>
                  <a:lnTo>
                    <a:pt x="1622" y="6758"/>
                  </a:lnTo>
                  <a:lnTo>
                    <a:pt x="3415" y="8552"/>
                  </a:lnTo>
                  <a:lnTo>
                    <a:pt x="3488" y="8624"/>
                  </a:lnTo>
                  <a:lnTo>
                    <a:pt x="3488" y="8624"/>
                  </a:lnTo>
                  <a:cubicBezTo>
                    <a:pt x="3499" y="8638"/>
                    <a:pt x="3511" y="8652"/>
                    <a:pt x="3525" y="8665"/>
                  </a:cubicBezTo>
                  <a:cubicBezTo>
                    <a:pt x="3831" y="8962"/>
                    <a:pt x="4227" y="9110"/>
                    <a:pt x="4624" y="9110"/>
                  </a:cubicBezTo>
                  <a:cubicBezTo>
                    <a:pt x="5023" y="9110"/>
                    <a:pt x="5421" y="8960"/>
                    <a:pt x="5727" y="8660"/>
                  </a:cubicBezTo>
                  <a:cubicBezTo>
                    <a:pt x="5895" y="8494"/>
                    <a:pt x="6060" y="8327"/>
                    <a:pt x="6227" y="8160"/>
                  </a:cubicBezTo>
                  <a:lnTo>
                    <a:pt x="8208" y="6179"/>
                  </a:lnTo>
                  <a:cubicBezTo>
                    <a:pt x="8380" y="6007"/>
                    <a:pt x="8553" y="5838"/>
                    <a:pt x="8723" y="5664"/>
                  </a:cubicBezTo>
                  <a:cubicBezTo>
                    <a:pt x="9307" y="5069"/>
                    <a:pt x="9328" y="4129"/>
                    <a:pt x="8776" y="3506"/>
                  </a:cubicBezTo>
                  <a:cubicBezTo>
                    <a:pt x="8633" y="3346"/>
                    <a:pt x="8473" y="3201"/>
                    <a:pt x="8321" y="3049"/>
                  </a:cubicBezTo>
                  <a:lnTo>
                    <a:pt x="7372" y="2099"/>
                  </a:lnTo>
                  <a:cubicBezTo>
                    <a:pt x="6831" y="1560"/>
                    <a:pt x="6292" y="1018"/>
                    <a:pt x="5751" y="478"/>
                  </a:cubicBezTo>
                  <a:cubicBezTo>
                    <a:pt x="5440" y="169"/>
                    <a:pt x="5027" y="1"/>
                    <a:pt x="46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2;p16">
              <a:extLst>
                <a:ext uri="{FF2B5EF4-FFF2-40B4-BE49-F238E27FC236}">
                  <a16:creationId xmlns:a16="http://schemas.microsoft.com/office/drawing/2014/main" id="{B87FD27D-23AD-849E-3935-128D1AED6D84}"/>
                </a:ext>
              </a:extLst>
            </p:cNvPr>
            <p:cNvSpPr/>
            <p:nvPr/>
          </p:nvSpPr>
          <p:spPr>
            <a:xfrm>
              <a:off x="8990462" y="1863610"/>
              <a:ext cx="892031" cy="869474"/>
            </a:xfrm>
            <a:custGeom>
              <a:avLst/>
              <a:gdLst/>
              <a:ahLst/>
              <a:cxnLst/>
              <a:rect l="l" t="t" r="r" b="b"/>
              <a:pathLst>
                <a:path w="8423" h="8210" extrusionOk="0">
                  <a:moveTo>
                    <a:pt x="4211" y="1"/>
                  </a:moveTo>
                  <a:cubicBezTo>
                    <a:pt x="3930" y="1"/>
                    <a:pt x="3648" y="107"/>
                    <a:pt x="3435" y="321"/>
                  </a:cubicBezTo>
                  <a:lnTo>
                    <a:pt x="428" y="3328"/>
                  </a:lnTo>
                  <a:cubicBezTo>
                    <a:pt x="0" y="3755"/>
                    <a:pt x="0" y="4454"/>
                    <a:pt x="428" y="4882"/>
                  </a:cubicBezTo>
                  <a:lnTo>
                    <a:pt x="3435" y="7888"/>
                  </a:lnTo>
                  <a:cubicBezTo>
                    <a:pt x="3648" y="8102"/>
                    <a:pt x="3930" y="8209"/>
                    <a:pt x="4211" y="8209"/>
                  </a:cubicBezTo>
                  <a:cubicBezTo>
                    <a:pt x="4493" y="8209"/>
                    <a:pt x="4775" y="8102"/>
                    <a:pt x="4988" y="7888"/>
                  </a:cubicBezTo>
                  <a:lnTo>
                    <a:pt x="7995" y="4882"/>
                  </a:lnTo>
                  <a:cubicBezTo>
                    <a:pt x="8423" y="4454"/>
                    <a:pt x="8423" y="3755"/>
                    <a:pt x="7995" y="3328"/>
                  </a:cubicBezTo>
                  <a:lnTo>
                    <a:pt x="4988" y="321"/>
                  </a:lnTo>
                  <a:cubicBezTo>
                    <a:pt x="4775" y="107"/>
                    <a:pt x="4493" y="1"/>
                    <a:pt x="4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36;p16">
              <a:extLst>
                <a:ext uri="{FF2B5EF4-FFF2-40B4-BE49-F238E27FC236}">
                  <a16:creationId xmlns:a16="http://schemas.microsoft.com/office/drawing/2014/main" id="{E25F7BB7-0985-2287-4F5D-5043D51AC184}"/>
                </a:ext>
              </a:extLst>
            </p:cNvPr>
            <p:cNvSpPr txBox="1"/>
            <p:nvPr/>
          </p:nvSpPr>
          <p:spPr>
            <a:xfrm>
              <a:off x="9965430" y="2032743"/>
              <a:ext cx="2192853" cy="494101"/>
            </a:xfrm>
            <a:prstGeom prst="rect">
              <a:avLst/>
            </a:prstGeom>
            <a:noFill/>
            <a:ln>
              <a:noFill/>
            </a:ln>
          </p:spPr>
          <p:txBody>
            <a:bodyPr spcFirstLastPara="1" wrap="square" lIns="91425" tIns="91425" rIns="91425" bIns="91425" anchor="t" anchorCtr="0">
              <a:noAutofit/>
            </a:bodyPr>
            <a:lstStyle/>
            <a:p>
              <a:pPr marL="0" lvl="0" indent="0" algn="l" rtl="0">
                <a:spcBef>
                  <a:spcPts val="0"/>
                </a:spcBef>
                <a:buNone/>
              </a:pPr>
              <a:r>
                <a:rPr lang="en-AU" sz="1200" b="1" cap="all" dirty="0">
                  <a:solidFill>
                    <a:srgbClr val="E1E5ED"/>
                  </a:solidFill>
                  <a:latin typeface="Public Sans Medium (Headings)"/>
                  <a:ea typeface="Fira Sans Extra Condensed"/>
                  <a:cs typeface="Fira Sans Extra Condensed"/>
                  <a:sym typeface="Fira Sans Extra Condensed"/>
                </a:rPr>
                <a:t>attendees generation </a:t>
              </a:r>
            </a:p>
            <a:p>
              <a:pPr marL="0" lvl="0" indent="0" algn="l" rtl="0">
                <a:spcBef>
                  <a:spcPts val="0"/>
                </a:spcBef>
                <a:buNone/>
              </a:pPr>
              <a:r>
                <a:rPr lang="en-AU" sz="1200" b="1" cap="all" dirty="0">
                  <a:solidFill>
                    <a:srgbClr val="E1E5ED"/>
                  </a:solidFill>
                  <a:latin typeface="Public Sans Medium (Headings)"/>
                  <a:ea typeface="Fira Sans Extra Condensed"/>
                  <a:cs typeface="Fira Sans Extra Condensed"/>
                  <a:sym typeface="Fira Sans Extra Condensed"/>
                </a:rPr>
                <a:t>For events </a:t>
              </a:r>
              <a:endParaRPr sz="1200" b="1" cap="all" dirty="0">
                <a:solidFill>
                  <a:srgbClr val="E1E5ED"/>
                </a:solidFill>
                <a:latin typeface="Public Sans Medium (Headings)"/>
                <a:ea typeface="Fira Sans Extra Condensed"/>
                <a:cs typeface="Fira Sans Extra Condensed"/>
                <a:sym typeface="Fira Sans Extra Condensed"/>
              </a:endParaRPr>
            </a:p>
          </p:txBody>
        </p:sp>
      </p:grpSp>
      <p:grpSp>
        <p:nvGrpSpPr>
          <p:cNvPr id="32" name="Group 31">
            <a:extLst>
              <a:ext uri="{FF2B5EF4-FFF2-40B4-BE49-F238E27FC236}">
                <a16:creationId xmlns:a16="http://schemas.microsoft.com/office/drawing/2014/main" id="{5AC856B0-9CF1-1C39-D90E-53C887AA4A29}"/>
              </a:ext>
            </a:extLst>
          </p:cNvPr>
          <p:cNvGrpSpPr/>
          <p:nvPr/>
        </p:nvGrpSpPr>
        <p:grpSpPr>
          <a:xfrm>
            <a:off x="644607" y="3330009"/>
            <a:ext cx="3211559" cy="1005915"/>
            <a:chOff x="8946724" y="1815742"/>
            <a:chExt cx="3211559" cy="964894"/>
          </a:xfrm>
        </p:grpSpPr>
        <p:sp>
          <p:nvSpPr>
            <p:cNvPr id="34" name="Google Shape;123;p16">
              <a:extLst>
                <a:ext uri="{FF2B5EF4-FFF2-40B4-BE49-F238E27FC236}">
                  <a16:creationId xmlns:a16="http://schemas.microsoft.com/office/drawing/2014/main" id="{EC3A053C-ABBE-913A-B950-BFF2BC782C86}"/>
                </a:ext>
              </a:extLst>
            </p:cNvPr>
            <p:cNvSpPr/>
            <p:nvPr/>
          </p:nvSpPr>
          <p:spPr>
            <a:xfrm>
              <a:off x="9202495" y="1963979"/>
              <a:ext cx="2891328" cy="65103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61;p16">
              <a:extLst>
                <a:ext uri="{FF2B5EF4-FFF2-40B4-BE49-F238E27FC236}">
                  <a16:creationId xmlns:a16="http://schemas.microsoft.com/office/drawing/2014/main" id="{F6068011-BBD1-3AC2-116C-186AA86EF3BB}"/>
                </a:ext>
              </a:extLst>
            </p:cNvPr>
            <p:cNvSpPr/>
            <p:nvPr/>
          </p:nvSpPr>
          <p:spPr>
            <a:xfrm>
              <a:off x="8946724" y="1815742"/>
              <a:ext cx="987981" cy="964894"/>
            </a:xfrm>
            <a:custGeom>
              <a:avLst/>
              <a:gdLst/>
              <a:ahLst/>
              <a:cxnLst/>
              <a:rect l="l" t="t" r="r" b="b"/>
              <a:pathLst>
                <a:path w="9329" h="9111" extrusionOk="0">
                  <a:moveTo>
                    <a:pt x="4704" y="907"/>
                  </a:moveTo>
                  <a:lnTo>
                    <a:pt x="4704" y="907"/>
                  </a:lnTo>
                  <a:cubicBezTo>
                    <a:pt x="4728" y="907"/>
                    <a:pt x="4747" y="909"/>
                    <a:pt x="4750" y="915"/>
                  </a:cubicBezTo>
                  <a:cubicBezTo>
                    <a:pt x="4750" y="915"/>
                    <a:pt x="4750" y="915"/>
                    <a:pt x="4749" y="915"/>
                  </a:cubicBezTo>
                  <a:cubicBezTo>
                    <a:pt x="4744" y="915"/>
                    <a:pt x="4721" y="910"/>
                    <a:pt x="4704" y="907"/>
                  </a:cubicBezTo>
                  <a:close/>
                  <a:moveTo>
                    <a:pt x="4399" y="943"/>
                  </a:moveTo>
                  <a:cubicBezTo>
                    <a:pt x="4400" y="943"/>
                    <a:pt x="4377" y="956"/>
                    <a:pt x="4361" y="962"/>
                  </a:cubicBezTo>
                  <a:lnTo>
                    <a:pt x="4361" y="962"/>
                  </a:lnTo>
                  <a:cubicBezTo>
                    <a:pt x="4364" y="961"/>
                    <a:pt x="4367" y="959"/>
                    <a:pt x="4370" y="958"/>
                  </a:cubicBezTo>
                  <a:cubicBezTo>
                    <a:pt x="4390" y="947"/>
                    <a:pt x="4398" y="943"/>
                    <a:pt x="4399" y="943"/>
                  </a:cubicBezTo>
                  <a:close/>
                  <a:moveTo>
                    <a:pt x="5020" y="1034"/>
                  </a:moveTo>
                  <a:lnTo>
                    <a:pt x="5020" y="1034"/>
                  </a:lnTo>
                  <a:cubicBezTo>
                    <a:pt x="5031" y="1042"/>
                    <a:pt x="5040" y="1050"/>
                    <a:pt x="5047" y="1059"/>
                  </a:cubicBezTo>
                  <a:lnTo>
                    <a:pt x="5047" y="1059"/>
                  </a:lnTo>
                  <a:cubicBezTo>
                    <a:pt x="5045" y="1056"/>
                    <a:pt x="5031" y="1043"/>
                    <a:pt x="5020" y="1034"/>
                  </a:cubicBezTo>
                  <a:close/>
                  <a:moveTo>
                    <a:pt x="1127" y="4137"/>
                  </a:moveTo>
                  <a:lnTo>
                    <a:pt x="1127" y="4137"/>
                  </a:lnTo>
                  <a:cubicBezTo>
                    <a:pt x="1127" y="4137"/>
                    <a:pt x="1126" y="4138"/>
                    <a:pt x="1125" y="4138"/>
                  </a:cubicBezTo>
                  <a:lnTo>
                    <a:pt x="1125" y="4138"/>
                  </a:lnTo>
                  <a:cubicBezTo>
                    <a:pt x="1126" y="4138"/>
                    <a:pt x="1127" y="4137"/>
                    <a:pt x="1127" y="4137"/>
                  </a:cubicBezTo>
                  <a:close/>
                  <a:moveTo>
                    <a:pt x="1023" y="4310"/>
                  </a:moveTo>
                  <a:lnTo>
                    <a:pt x="1023" y="4310"/>
                  </a:lnTo>
                  <a:cubicBezTo>
                    <a:pt x="1018" y="4322"/>
                    <a:pt x="1012" y="4332"/>
                    <a:pt x="1012" y="4332"/>
                  </a:cubicBezTo>
                  <a:cubicBezTo>
                    <a:pt x="1012" y="4332"/>
                    <a:pt x="1015" y="4326"/>
                    <a:pt x="1023" y="4310"/>
                  </a:cubicBezTo>
                  <a:close/>
                  <a:moveTo>
                    <a:pt x="8269" y="4435"/>
                  </a:moveTo>
                  <a:cubicBezTo>
                    <a:pt x="8269" y="4435"/>
                    <a:pt x="8269" y="4435"/>
                    <a:pt x="8269" y="4435"/>
                  </a:cubicBezTo>
                  <a:lnTo>
                    <a:pt x="8269" y="4435"/>
                  </a:lnTo>
                  <a:cubicBezTo>
                    <a:pt x="8269" y="4435"/>
                    <a:pt x="8269" y="4435"/>
                    <a:pt x="8269" y="4435"/>
                  </a:cubicBezTo>
                  <a:close/>
                  <a:moveTo>
                    <a:pt x="984" y="4434"/>
                  </a:moveTo>
                  <a:cubicBezTo>
                    <a:pt x="983" y="4434"/>
                    <a:pt x="978" y="4461"/>
                    <a:pt x="976" y="4476"/>
                  </a:cubicBezTo>
                  <a:lnTo>
                    <a:pt x="976" y="4476"/>
                  </a:lnTo>
                  <a:cubicBezTo>
                    <a:pt x="977" y="4455"/>
                    <a:pt x="978" y="4437"/>
                    <a:pt x="984" y="4434"/>
                  </a:cubicBezTo>
                  <a:close/>
                  <a:moveTo>
                    <a:pt x="1012" y="4784"/>
                  </a:moveTo>
                  <a:lnTo>
                    <a:pt x="1012" y="4784"/>
                  </a:lnTo>
                  <a:cubicBezTo>
                    <a:pt x="1012" y="4784"/>
                    <a:pt x="1018" y="4794"/>
                    <a:pt x="1023" y="4806"/>
                  </a:cubicBezTo>
                  <a:lnTo>
                    <a:pt x="1023" y="4806"/>
                  </a:lnTo>
                  <a:cubicBezTo>
                    <a:pt x="1015" y="4790"/>
                    <a:pt x="1012" y="4784"/>
                    <a:pt x="1012" y="4784"/>
                  </a:cubicBezTo>
                  <a:close/>
                  <a:moveTo>
                    <a:pt x="8219" y="4837"/>
                  </a:moveTo>
                  <a:cubicBezTo>
                    <a:pt x="8218" y="4837"/>
                    <a:pt x="8218" y="4838"/>
                    <a:pt x="8218" y="4838"/>
                  </a:cubicBezTo>
                  <a:cubicBezTo>
                    <a:pt x="8218" y="4838"/>
                    <a:pt x="8218" y="4837"/>
                    <a:pt x="8219" y="4837"/>
                  </a:cubicBezTo>
                  <a:close/>
                  <a:moveTo>
                    <a:pt x="4350" y="8151"/>
                  </a:moveTo>
                  <a:cubicBezTo>
                    <a:pt x="4351" y="8151"/>
                    <a:pt x="4376" y="8164"/>
                    <a:pt x="4391" y="8172"/>
                  </a:cubicBezTo>
                  <a:lnTo>
                    <a:pt x="4391" y="8172"/>
                  </a:lnTo>
                  <a:cubicBezTo>
                    <a:pt x="4372" y="8166"/>
                    <a:pt x="4356" y="8159"/>
                    <a:pt x="4350" y="8151"/>
                  </a:cubicBezTo>
                  <a:close/>
                  <a:moveTo>
                    <a:pt x="4752" y="8202"/>
                  </a:moveTo>
                  <a:cubicBezTo>
                    <a:pt x="4759" y="8202"/>
                    <a:pt x="4754" y="8203"/>
                    <a:pt x="4723" y="8205"/>
                  </a:cubicBezTo>
                  <a:cubicBezTo>
                    <a:pt x="4717" y="8206"/>
                    <a:pt x="4711" y="8206"/>
                    <a:pt x="4705" y="8206"/>
                  </a:cubicBezTo>
                  <a:lnTo>
                    <a:pt x="4705" y="8206"/>
                  </a:lnTo>
                  <a:cubicBezTo>
                    <a:pt x="4720" y="8204"/>
                    <a:pt x="4744" y="8202"/>
                    <a:pt x="4752" y="8202"/>
                  </a:cubicBezTo>
                  <a:close/>
                  <a:moveTo>
                    <a:pt x="4694" y="907"/>
                  </a:moveTo>
                  <a:cubicBezTo>
                    <a:pt x="4695" y="907"/>
                    <a:pt x="4696" y="907"/>
                    <a:pt x="4697" y="907"/>
                  </a:cubicBezTo>
                  <a:lnTo>
                    <a:pt x="4697" y="907"/>
                  </a:lnTo>
                  <a:cubicBezTo>
                    <a:pt x="4703" y="908"/>
                    <a:pt x="4711" y="911"/>
                    <a:pt x="4723" y="914"/>
                  </a:cubicBezTo>
                  <a:cubicBezTo>
                    <a:pt x="4748" y="920"/>
                    <a:pt x="4774" y="925"/>
                    <a:pt x="4799" y="931"/>
                  </a:cubicBezTo>
                  <a:cubicBezTo>
                    <a:pt x="4808" y="934"/>
                    <a:pt x="4849" y="948"/>
                    <a:pt x="4875" y="957"/>
                  </a:cubicBezTo>
                  <a:lnTo>
                    <a:pt x="4875" y="957"/>
                  </a:lnTo>
                  <a:cubicBezTo>
                    <a:pt x="4894" y="967"/>
                    <a:pt x="4928" y="983"/>
                    <a:pt x="4939" y="989"/>
                  </a:cubicBezTo>
                  <a:cubicBezTo>
                    <a:pt x="4958" y="1000"/>
                    <a:pt x="4985" y="1012"/>
                    <a:pt x="5009" y="1027"/>
                  </a:cubicBezTo>
                  <a:lnTo>
                    <a:pt x="5009" y="1027"/>
                  </a:lnTo>
                  <a:cubicBezTo>
                    <a:pt x="5011" y="1030"/>
                    <a:pt x="5019" y="1037"/>
                    <a:pt x="5032" y="1050"/>
                  </a:cubicBezTo>
                  <a:cubicBezTo>
                    <a:pt x="5047" y="1065"/>
                    <a:pt x="5065" y="1081"/>
                    <a:pt x="5081" y="1096"/>
                  </a:cubicBezTo>
                  <a:lnTo>
                    <a:pt x="5111" y="1127"/>
                  </a:lnTo>
                  <a:lnTo>
                    <a:pt x="5322" y="1339"/>
                  </a:lnTo>
                  <a:lnTo>
                    <a:pt x="6146" y="2162"/>
                  </a:lnTo>
                  <a:lnTo>
                    <a:pt x="7929" y="3945"/>
                  </a:lnTo>
                  <a:cubicBezTo>
                    <a:pt x="7980" y="3996"/>
                    <a:pt x="8033" y="4047"/>
                    <a:pt x="8084" y="4099"/>
                  </a:cubicBezTo>
                  <a:cubicBezTo>
                    <a:pt x="8089" y="4106"/>
                    <a:pt x="8095" y="4111"/>
                    <a:pt x="8100" y="4118"/>
                  </a:cubicBezTo>
                  <a:cubicBezTo>
                    <a:pt x="8109" y="4126"/>
                    <a:pt x="8117" y="4136"/>
                    <a:pt x="8126" y="4145"/>
                  </a:cubicBezTo>
                  <a:lnTo>
                    <a:pt x="8126" y="4145"/>
                  </a:lnTo>
                  <a:cubicBezTo>
                    <a:pt x="8135" y="4173"/>
                    <a:pt x="8200" y="4257"/>
                    <a:pt x="8211" y="4275"/>
                  </a:cubicBezTo>
                  <a:cubicBezTo>
                    <a:pt x="8216" y="4285"/>
                    <a:pt x="8220" y="4295"/>
                    <a:pt x="8225" y="4305"/>
                  </a:cubicBezTo>
                  <a:lnTo>
                    <a:pt x="8225" y="4305"/>
                  </a:lnTo>
                  <a:cubicBezTo>
                    <a:pt x="8236" y="4343"/>
                    <a:pt x="8250" y="4378"/>
                    <a:pt x="8260" y="4416"/>
                  </a:cubicBezTo>
                  <a:cubicBezTo>
                    <a:pt x="8263" y="4428"/>
                    <a:pt x="8265" y="4439"/>
                    <a:pt x="8268" y="4450"/>
                  </a:cubicBezTo>
                  <a:lnTo>
                    <a:pt x="8268" y="4450"/>
                  </a:lnTo>
                  <a:cubicBezTo>
                    <a:pt x="8266" y="4490"/>
                    <a:pt x="8277" y="4536"/>
                    <a:pt x="8275" y="4575"/>
                  </a:cubicBezTo>
                  <a:cubicBezTo>
                    <a:pt x="8275" y="4595"/>
                    <a:pt x="8274" y="4618"/>
                    <a:pt x="8273" y="4638"/>
                  </a:cubicBezTo>
                  <a:cubicBezTo>
                    <a:pt x="8271" y="4656"/>
                    <a:pt x="8261" y="4680"/>
                    <a:pt x="8261" y="4680"/>
                  </a:cubicBezTo>
                  <a:cubicBezTo>
                    <a:pt x="8261" y="4680"/>
                    <a:pt x="8264" y="4674"/>
                    <a:pt x="8273" y="4656"/>
                  </a:cubicBezTo>
                  <a:lnTo>
                    <a:pt x="8273" y="4656"/>
                  </a:lnTo>
                  <a:cubicBezTo>
                    <a:pt x="8271" y="4661"/>
                    <a:pt x="8269" y="4667"/>
                    <a:pt x="8268" y="4671"/>
                  </a:cubicBezTo>
                  <a:cubicBezTo>
                    <a:pt x="8264" y="4692"/>
                    <a:pt x="8259" y="4712"/>
                    <a:pt x="8253" y="4733"/>
                  </a:cubicBezTo>
                  <a:cubicBezTo>
                    <a:pt x="8249" y="4746"/>
                    <a:pt x="8245" y="4772"/>
                    <a:pt x="8239" y="4796"/>
                  </a:cubicBezTo>
                  <a:lnTo>
                    <a:pt x="8239" y="4796"/>
                  </a:lnTo>
                  <a:cubicBezTo>
                    <a:pt x="8236" y="4798"/>
                    <a:pt x="8232" y="4805"/>
                    <a:pt x="8226" y="4815"/>
                  </a:cubicBezTo>
                  <a:cubicBezTo>
                    <a:pt x="8213" y="4839"/>
                    <a:pt x="8202" y="4863"/>
                    <a:pt x="8187" y="4886"/>
                  </a:cubicBezTo>
                  <a:cubicBezTo>
                    <a:pt x="8176" y="4905"/>
                    <a:pt x="8166" y="4923"/>
                    <a:pt x="8152" y="4941"/>
                  </a:cubicBezTo>
                  <a:cubicBezTo>
                    <a:pt x="8150" y="4945"/>
                    <a:pt x="8145" y="4953"/>
                    <a:pt x="8139" y="4960"/>
                  </a:cubicBezTo>
                  <a:lnTo>
                    <a:pt x="8139" y="4960"/>
                  </a:lnTo>
                  <a:cubicBezTo>
                    <a:pt x="8122" y="4978"/>
                    <a:pt x="8095" y="5007"/>
                    <a:pt x="8089" y="5014"/>
                  </a:cubicBezTo>
                  <a:lnTo>
                    <a:pt x="8081" y="5022"/>
                  </a:lnTo>
                  <a:cubicBezTo>
                    <a:pt x="8028" y="5076"/>
                    <a:pt x="7972" y="5131"/>
                    <a:pt x="7917" y="5186"/>
                  </a:cubicBezTo>
                  <a:lnTo>
                    <a:pt x="6132" y="6971"/>
                  </a:lnTo>
                  <a:lnTo>
                    <a:pt x="5310" y="7793"/>
                  </a:lnTo>
                  <a:lnTo>
                    <a:pt x="5107" y="7995"/>
                  </a:lnTo>
                  <a:cubicBezTo>
                    <a:pt x="5091" y="8012"/>
                    <a:pt x="5076" y="8028"/>
                    <a:pt x="5059" y="8044"/>
                  </a:cubicBezTo>
                  <a:cubicBezTo>
                    <a:pt x="5055" y="8047"/>
                    <a:pt x="5036" y="8063"/>
                    <a:pt x="5023" y="8075"/>
                  </a:cubicBezTo>
                  <a:lnTo>
                    <a:pt x="5023" y="8075"/>
                  </a:lnTo>
                  <a:cubicBezTo>
                    <a:pt x="5036" y="8066"/>
                    <a:pt x="5053" y="8056"/>
                    <a:pt x="5054" y="8056"/>
                  </a:cubicBezTo>
                  <a:lnTo>
                    <a:pt x="5054" y="8056"/>
                  </a:lnTo>
                  <a:cubicBezTo>
                    <a:pt x="5054" y="8056"/>
                    <a:pt x="5047" y="8061"/>
                    <a:pt x="5023" y="8076"/>
                  </a:cubicBezTo>
                  <a:cubicBezTo>
                    <a:pt x="5021" y="8078"/>
                    <a:pt x="5019" y="8079"/>
                    <a:pt x="5017" y="8080"/>
                  </a:cubicBezTo>
                  <a:lnTo>
                    <a:pt x="5017" y="8080"/>
                  </a:lnTo>
                  <a:cubicBezTo>
                    <a:pt x="5019" y="8079"/>
                    <a:pt x="5021" y="8077"/>
                    <a:pt x="5023" y="8075"/>
                  </a:cubicBezTo>
                  <a:lnTo>
                    <a:pt x="5023" y="8075"/>
                  </a:lnTo>
                  <a:cubicBezTo>
                    <a:pt x="5019" y="8078"/>
                    <a:pt x="5015" y="8081"/>
                    <a:pt x="5012" y="8083"/>
                  </a:cubicBezTo>
                  <a:lnTo>
                    <a:pt x="5012" y="8083"/>
                  </a:lnTo>
                  <a:cubicBezTo>
                    <a:pt x="5014" y="8082"/>
                    <a:pt x="5016" y="8081"/>
                    <a:pt x="5017" y="8080"/>
                  </a:cubicBezTo>
                  <a:lnTo>
                    <a:pt x="5017" y="8080"/>
                  </a:lnTo>
                  <a:cubicBezTo>
                    <a:pt x="5012" y="8085"/>
                    <a:pt x="5009" y="8088"/>
                    <a:pt x="5009" y="8088"/>
                  </a:cubicBezTo>
                  <a:cubicBezTo>
                    <a:pt x="5009" y="8087"/>
                    <a:pt x="5010" y="8085"/>
                    <a:pt x="5012" y="8083"/>
                  </a:cubicBezTo>
                  <a:lnTo>
                    <a:pt x="5012" y="8083"/>
                  </a:lnTo>
                  <a:cubicBezTo>
                    <a:pt x="4984" y="8101"/>
                    <a:pt x="4956" y="8119"/>
                    <a:pt x="4927" y="8135"/>
                  </a:cubicBezTo>
                  <a:cubicBezTo>
                    <a:pt x="4912" y="8143"/>
                    <a:pt x="4896" y="8150"/>
                    <a:pt x="4881" y="8158"/>
                  </a:cubicBezTo>
                  <a:lnTo>
                    <a:pt x="4881" y="8158"/>
                  </a:lnTo>
                  <a:cubicBezTo>
                    <a:pt x="4839" y="8172"/>
                    <a:pt x="4798" y="8186"/>
                    <a:pt x="4755" y="8196"/>
                  </a:cubicBezTo>
                  <a:cubicBezTo>
                    <a:pt x="4742" y="8200"/>
                    <a:pt x="4713" y="8201"/>
                    <a:pt x="4699" y="8207"/>
                  </a:cubicBezTo>
                  <a:lnTo>
                    <a:pt x="4699" y="8207"/>
                  </a:lnTo>
                  <a:cubicBezTo>
                    <a:pt x="4670" y="8208"/>
                    <a:pt x="4642" y="8209"/>
                    <a:pt x="4612" y="8209"/>
                  </a:cubicBezTo>
                  <a:cubicBezTo>
                    <a:pt x="4592" y="8209"/>
                    <a:pt x="4570" y="8207"/>
                    <a:pt x="4550" y="8206"/>
                  </a:cubicBezTo>
                  <a:cubicBezTo>
                    <a:pt x="4532" y="8204"/>
                    <a:pt x="4508" y="8194"/>
                    <a:pt x="4507" y="8194"/>
                  </a:cubicBezTo>
                  <a:lnTo>
                    <a:pt x="4507" y="8194"/>
                  </a:lnTo>
                  <a:cubicBezTo>
                    <a:pt x="4507" y="8194"/>
                    <a:pt x="4511" y="8196"/>
                    <a:pt x="4521" y="8201"/>
                  </a:cubicBezTo>
                  <a:lnTo>
                    <a:pt x="4521" y="8201"/>
                  </a:lnTo>
                  <a:cubicBezTo>
                    <a:pt x="4505" y="8197"/>
                    <a:pt x="4488" y="8194"/>
                    <a:pt x="4471" y="8190"/>
                  </a:cubicBezTo>
                  <a:cubicBezTo>
                    <a:pt x="4457" y="8186"/>
                    <a:pt x="4425" y="8181"/>
                    <a:pt x="4398" y="8173"/>
                  </a:cubicBezTo>
                  <a:lnTo>
                    <a:pt x="4398" y="8173"/>
                  </a:lnTo>
                  <a:cubicBezTo>
                    <a:pt x="4393" y="8171"/>
                    <a:pt x="4385" y="8166"/>
                    <a:pt x="4372" y="8159"/>
                  </a:cubicBezTo>
                  <a:cubicBezTo>
                    <a:pt x="4353" y="8149"/>
                    <a:pt x="4334" y="8140"/>
                    <a:pt x="4315" y="8129"/>
                  </a:cubicBezTo>
                  <a:cubicBezTo>
                    <a:pt x="4288" y="8113"/>
                    <a:pt x="4262" y="8096"/>
                    <a:pt x="4237" y="8079"/>
                  </a:cubicBezTo>
                  <a:lnTo>
                    <a:pt x="4237" y="8079"/>
                  </a:lnTo>
                  <a:cubicBezTo>
                    <a:pt x="4237" y="8078"/>
                    <a:pt x="4237" y="8078"/>
                    <a:pt x="4237" y="8078"/>
                  </a:cubicBezTo>
                  <a:cubicBezTo>
                    <a:pt x="4212" y="8056"/>
                    <a:pt x="4191" y="8037"/>
                    <a:pt x="4170" y="8018"/>
                  </a:cubicBezTo>
                  <a:lnTo>
                    <a:pt x="4170" y="8018"/>
                  </a:lnTo>
                  <a:cubicBezTo>
                    <a:pt x="4170" y="8018"/>
                    <a:pt x="4170" y="8018"/>
                    <a:pt x="4170" y="8018"/>
                  </a:cubicBezTo>
                  <a:lnTo>
                    <a:pt x="2852" y="6701"/>
                  </a:lnTo>
                  <a:lnTo>
                    <a:pt x="1224" y="5073"/>
                  </a:lnTo>
                  <a:lnTo>
                    <a:pt x="1171" y="5019"/>
                  </a:lnTo>
                  <a:lnTo>
                    <a:pt x="1164" y="5013"/>
                  </a:lnTo>
                  <a:cubicBezTo>
                    <a:pt x="1149" y="4998"/>
                    <a:pt x="1135" y="4979"/>
                    <a:pt x="1118" y="4964"/>
                  </a:cubicBezTo>
                  <a:cubicBezTo>
                    <a:pt x="1113" y="4959"/>
                    <a:pt x="1107" y="4954"/>
                    <a:pt x="1102" y="4951"/>
                  </a:cubicBezTo>
                  <a:lnTo>
                    <a:pt x="1102" y="4951"/>
                  </a:lnTo>
                  <a:cubicBezTo>
                    <a:pt x="1081" y="4921"/>
                    <a:pt x="1063" y="4882"/>
                    <a:pt x="1049" y="4856"/>
                  </a:cubicBezTo>
                  <a:cubicBezTo>
                    <a:pt x="1044" y="4848"/>
                    <a:pt x="1040" y="4839"/>
                    <a:pt x="1035" y="4830"/>
                  </a:cubicBezTo>
                  <a:lnTo>
                    <a:pt x="1035" y="4830"/>
                  </a:lnTo>
                  <a:cubicBezTo>
                    <a:pt x="1034" y="4800"/>
                    <a:pt x="1003" y="4742"/>
                    <a:pt x="997" y="4716"/>
                  </a:cubicBezTo>
                  <a:cubicBezTo>
                    <a:pt x="992" y="4696"/>
                    <a:pt x="988" y="4675"/>
                    <a:pt x="983" y="4655"/>
                  </a:cubicBezTo>
                  <a:cubicBezTo>
                    <a:pt x="978" y="4636"/>
                    <a:pt x="976" y="4629"/>
                    <a:pt x="975" y="4629"/>
                  </a:cubicBezTo>
                  <a:lnTo>
                    <a:pt x="975" y="4629"/>
                  </a:lnTo>
                  <a:cubicBezTo>
                    <a:pt x="974" y="4629"/>
                    <a:pt x="986" y="4682"/>
                    <a:pt x="984" y="4682"/>
                  </a:cubicBezTo>
                  <a:cubicBezTo>
                    <a:pt x="984" y="4682"/>
                    <a:pt x="984" y="4682"/>
                    <a:pt x="984" y="4682"/>
                  </a:cubicBezTo>
                  <a:cubicBezTo>
                    <a:pt x="969" y="4674"/>
                    <a:pt x="977" y="4560"/>
                    <a:pt x="978" y="4542"/>
                  </a:cubicBezTo>
                  <a:cubicBezTo>
                    <a:pt x="978" y="4533"/>
                    <a:pt x="976" y="4509"/>
                    <a:pt x="976" y="4486"/>
                  </a:cubicBezTo>
                  <a:lnTo>
                    <a:pt x="976" y="4486"/>
                  </a:lnTo>
                  <a:cubicBezTo>
                    <a:pt x="977" y="4484"/>
                    <a:pt x="979" y="4477"/>
                    <a:pt x="983" y="4461"/>
                  </a:cubicBezTo>
                  <a:cubicBezTo>
                    <a:pt x="988" y="4441"/>
                    <a:pt x="992" y="4420"/>
                    <a:pt x="997" y="4400"/>
                  </a:cubicBezTo>
                  <a:cubicBezTo>
                    <a:pt x="1004" y="4374"/>
                    <a:pt x="1035" y="4317"/>
                    <a:pt x="1036" y="4287"/>
                  </a:cubicBezTo>
                  <a:lnTo>
                    <a:pt x="1036" y="4287"/>
                  </a:lnTo>
                  <a:cubicBezTo>
                    <a:pt x="1043" y="4272"/>
                    <a:pt x="1049" y="4258"/>
                    <a:pt x="1057" y="4245"/>
                  </a:cubicBezTo>
                  <a:cubicBezTo>
                    <a:pt x="1069" y="4224"/>
                    <a:pt x="1083" y="4193"/>
                    <a:pt x="1100" y="4167"/>
                  </a:cubicBezTo>
                  <a:lnTo>
                    <a:pt x="1100" y="4167"/>
                  </a:lnTo>
                  <a:cubicBezTo>
                    <a:pt x="1106" y="4164"/>
                    <a:pt x="1112" y="4158"/>
                    <a:pt x="1118" y="4152"/>
                  </a:cubicBezTo>
                  <a:cubicBezTo>
                    <a:pt x="1133" y="4135"/>
                    <a:pt x="1149" y="4119"/>
                    <a:pt x="1164" y="4103"/>
                  </a:cubicBezTo>
                  <a:lnTo>
                    <a:pt x="1172" y="4096"/>
                  </a:lnTo>
                  <a:cubicBezTo>
                    <a:pt x="1190" y="4077"/>
                    <a:pt x="1209" y="4058"/>
                    <a:pt x="1228" y="4040"/>
                  </a:cubicBezTo>
                  <a:lnTo>
                    <a:pt x="1480" y="3787"/>
                  </a:lnTo>
                  <a:lnTo>
                    <a:pt x="3364" y="1903"/>
                  </a:lnTo>
                  <a:lnTo>
                    <a:pt x="4067" y="1201"/>
                  </a:lnTo>
                  <a:cubicBezTo>
                    <a:pt x="4106" y="1162"/>
                    <a:pt x="4145" y="1122"/>
                    <a:pt x="4185" y="1084"/>
                  </a:cubicBezTo>
                  <a:cubicBezTo>
                    <a:pt x="4200" y="1069"/>
                    <a:pt x="4217" y="1055"/>
                    <a:pt x="4232" y="1040"/>
                  </a:cubicBezTo>
                  <a:lnTo>
                    <a:pt x="4232" y="1040"/>
                  </a:lnTo>
                  <a:cubicBezTo>
                    <a:pt x="4260" y="1022"/>
                    <a:pt x="4286" y="1004"/>
                    <a:pt x="4313" y="988"/>
                  </a:cubicBezTo>
                  <a:cubicBezTo>
                    <a:pt x="4327" y="980"/>
                    <a:pt x="4341" y="974"/>
                    <a:pt x="4354" y="967"/>
                  </a:cubicBezTo>
                  <a:lnTo>
                    <a:pt x="4354" y="967"/>
                  </a:lnTo>
                  <a:cubicBezTo>
                    <a:pt x="4385" y="966"/>
                    <a:pt x="4457" y="930"/>
                    <a:pt x="4483" y="924"/>
                  </a:cubicBezTo>
                  <a:cubicBezTo>
                    <a:pt x="4501" y="920"/>
                    <a:pt x="4519" y="917"/>
                    <a:pt x="4537" y="913"/>
                  </a:cubicBezTo>
                  <a:lnTo>
                    <a:pt x="4537" y="913"/>
                  </a:lnTo>
                  <a:cubicBezTo>
                    <a:pt x="4567" y="911"/>
                    <a:pt x="4596" y="909"/>
                    <a:pt x="4625" y="909"/>
                  </a:cubicBezTo>
                  <a:cubicBezTo>
                    <a:pt x="4634" y="909"/>
                    <a:pt x="4665" y="907"/>
                    <a:pt x="4694" y="907"/>
                  </a:cubicBezTo>
                  <a:close/>
                  <a:moveTo>
                    <a:pt x="4608" y="1"/>
                  </a:moveTo>
                  <a:cubicBezTo>
                    <a:pt x="4349" y="1"/>
                    <a:pt x="4088" y="65"/>
                    <a:pt x="3849" y="201"/>
                  </a:cubicBezTo>
                  <a:cubicBezTo>
                    <a:pt x="3602" y="342"/>
                    <a:pt x="3407" y="567"/>
                    <a:pt x="3208" y="765"/>
                  </a:cubicBezTo>
                  <a:lnTo>
                    <a:pt x="1260" y="2713"/>
                  </a:lnTo>
                  <a:lnTo>
                    <a:pt x="580" y="3393"/>
                  </a:lnTo>
                  <a:cubicBezTo>
                    <a:pt x="470" y="3504"/>
                    <a:pt x="365" y="3620"/>
                    <a:pt x="284" y="3754"/>
                  </a:cubicBezTo>
                  <a:cubicBezTo>
                    <a:pt x="61" y="4123"/>
                    <a:pt x="1" y="4605"/>
                    <a:pt x="134" y="5017"/>
                  </a:cubicBezTo>
                  <a:cubicBezTo>
                    <a:pt x="251" y="5382"/>
                    <a:pt x="494" y="5631"/>
                    <a:pt x="755" y="5892"/>
                  </a:cubicBezTo>
                  <a:lnTo>
                    <a:pt x="1622" y="6758"/>
                  </a:lnTo>
                  <a:lnTo>
                    <a:pt x="3415" y="8552"/>
                  </a:lnTo>
                  <a:lnTo>
                    <a:pt x="3488" y="8624"/>
                  </a:lnTo>
                  <a:lnTo>
                    <a:pt x="3488" y="8624"/>
                  </a:lnTo>
                  <a:cubicBezTo>
                    <a:pt x="3499" y="8638"/>
                    <a:pt x="3511" y="8652"/>
                    <a:pt x="3525" y="8665"/>
                  </a:cubicBezTo>
                  <a:cubicBezTo>
                    <a:pt x="3831" y="8962"/>
                    <a:pt x="4227" y="9110"/>
                    <a:pt x="4624" y="9110"/>
                  </a:cubicBezTo>
                  <a:cubicBezTo>
                    <a:pt x="5023" y="9110"/>
                    <a:pt x="5421" y="8960"/>
                    <a:pt x="5727" y="8660"/>
                  </a:cubicBezTo>
                  <a:cubicBezTo>
                    <a:pt x="5895" y="8494"/>
                    <a:pt x="6060" y="8327"/>
                    <a:pt x="6227" y="8160"/>
                  </a:cubicBezTo>
                  <a:lnTo>
                    <a:pt x="8208" y="6179"/>
                  </a:lnTo>
                  <a:cubicBezTo>
                    <a:pt x="8380" y="6007"/>
                    <a:pt x="8553" y="5838"/>
                    <a:pt x="8723" y="5664"/>
                  </a:cubicBezTo>
                  <a:cubicBezTo>
                    <a:pt x="9307" y="5069"/>
                    <a:pt x="9328" y="4129"/>
                    <a:pt x="8776" y="3506"/>
                  </a:cubicBezTo>
                  <a:cubicBezTo>
                    <a:pt x="8633" y="3346"/>
                    <a:pt x="8473" y="3201"/>
                    <a:pt x="8321" y="3049"/>
                  </a:cubicBezTo>
                  <a:lnTo>
                    <a:pt x="7372" y="2099"/>
                  </a:lnTo>
                  <a:cubicBezTo>
                    <a:pt x="6831" y="1560"/>
                    <a:pt x="6292" y="1018"/>
                    <a:pt x="5751" y="478"/>
                  </a:cubicBezTo>
                  <a:cubicBezTo>
                    <a:pt x="5440" y="169"/>
                    <a:pt x="5027" y="1"/>
                    <a:pt x="46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2;p16">
              <a:extLst>
                <a:ext uri="{FF2B5EF4-FFF2-40B4-BE49-F238E27FC236}">
                  <a16:creationId xmlns:a16="http://schemas.microsoft.com/office/drawing/2014/main" id="{D8E055CB-82F9-6161-8448-A4BF168CD623}"/>
                </a:ext>
              </a:extLst>
            </p:cNvPr>
            <p:cNvSpPr/>
            <p:nvPr/>
          </p:nvSpPr>
          <p:spPr>
            <a:xfrm>
              <a:off x="8990462" y="1863610"/>
              <a:ext cx="892031" cy="869474"/>
            </a:xfrm>
            <a:custGeom>
              <a:avLst/>
              <a:gdLst/>
              <a:ahLst/>
              <a:cxnLst/>
              <a:rect l="l" t="t" r="r" b="b"/>
              <a:pathLst>
                <a:path w="8423" h="8210" extrusionOk="0">
                  <a:moveTo>
                    <a:pt x="4211" y="1"/>
                  </a:moveTo>
                  <a:cubicBezTo>
                    <a:pt x="3930" y="1"/>
                    <a:pt x="3648" y="107"/>
                    <a:pt x="3435" y="321"/>
                  </a:cubicBezTo>
                  <a:lnTo>
                    <a:pt x="428" y="3328"/>
                  </a:lnTo>
                  <a:cubicBezTo>
                    <a:pt x="0" y="3755"/>
                    <a:pt x="0" y="4454"/>
                    <a:pt x="428" y="4882"/>
                  </a:cubicBezTo>
                  <a:lnTo>
                    <a:pt x="3435" y="7888"/>
                  </a:lnTo>
                  <a:cubicBezTo>
                    <a:pt x="3648" y="8102"/>
                    <a:pt x="3930" y="8209"/>
                    <a:pt x="4211" y="8209"/>
                  </a:cubicBezTo>
                  <a:cubicBezTo>
                    <a:pt x="4493" y="8209"/>
                    <a:pt x="4775" y="8102"/>
                    <a:pt x="4988" y="7888"/>
                  </a:cubicBezTo>
                  <a:lnTo>
                    <a:pt x="7995" y="4882"/>
                  </a:lnTo>
                  <a:cubicBezTo>
                    <a:pt x="8423" y="4454"/>
                    <a:pt x="8423" y="3755"/>
                    <a:pt x="7995" y="3328"/>
                  </a:cubicBezTo>
                  <a:lnTo>
                    <a:pt x="4988" y="321"/>
                  </a:lnTo>
                  <a:cubicBezTo>
                    <a:pt x="4775" y="107"/>
                    <a:pt x="4493" y="1"/>
                    <a:pt x="4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36;p16">
              <a:extLst>
                <a:ext uri="{FF2B5EF4-FFF2-40B4-BE49-F238E27FC236}">
                  <a16:creationId xmlns:a16="http://schemas.microsoft.com/office/drawing/2014/main" id="{61FA24B0-5553-C77D-5F25-8AC81A964F8E}"/>
                </a:ext>
              </a:extLst>
            </p:cNvPr>
            <p:cNvSpPr txBox="1"/>
            <p:nvPr/>
          </p:nvSpPr>
          <p:spPr>
            <a:xfrm>
              <a:off x="9965430" y="2032743"/>
              <a:ext cx="2192853" cy="494101"/>
            </a:xfrm>
            <a:prstGeom prst="rect">
              <a:avLst/>
            </a:prstGeom>
            <a:noFill/>
            <a:ln>
              <a:noFill/>
            </a:ln>
          </p:spPr>
          <p:txBody>
            <a:bodyPr spcFirstLastPara="1" wrap="square" lIns="91425" tIns="91425" rIns="91425" bIns="91425" anchor="ctr" anchorCtr="0">
              <a:noAutofit/>
            </a:bodyPr>
            <a:lstStyle/>
            <a:p>
              <a:pPr marL="0" lvl="0" indent="0" algn="l" rtl="0">
                <a:spcBef>
                  <a:spcPts val="0"/>
                </a:spcBef>
                <a:buNone/>
              </a:pPr>
              <a:r>
                <a:rPr lang="en-AU" sz="1200" b="1" cap="all" dirty="0">
                  <a:solidFill>
                    <a:srgbClr val="E1E5ED"/>
                  </a:solidFill>
                  <a:latin typeface="Public Sans Medium (Headings)"/>
                  <a:ea typeface="Fira Sans Extra Condensed"/>
                  <a:cs typeface="Fira Sans Extra Condensed"/>
                  <a:sym typeface="Fira Sans Extra Condensed"/>
                </a:rPr>
                <a:t>DATA MANAGEMENT</a:t>
              </a:r>
              <a:endParaRPr sz="1200" b="1" cap="all" dirty="0">
                <a:solidFill>
                  <a:srgbClr val="E1E5ED"/>
                </a:solidFill>
                <a:latin typeface="Public Sans Medium (Headings)"/>
                <a:ea typeface="Fira Sans Extra Condensed"/>
                <a:cs typeface="Fira Sans Extra Condensed"/>
                <a:sym typeface="Fira Sans Extra Condensed"/>
              </a:endParaRPr>
            </a:p>
          </p:txBody>
        </p:sp>
      </p:grpSp>
      <p:grpSp>
        <p:nvGrpSpPr>
          <p:cNvPr id="39" name="Group 38">
            <a:extLst>
              <a:ext uri="{FF2B5EF4-FFF2-40B4-BE49-F238E27FC236}">
                <a16:creationId xmlns:a16="http://schemas.microsoft.com/office/drawing/2014/main" id="{AA51BCFA-77F9-358C-DD3D-6A63D60F45D8}"/>
              </a:ext>
            </a:extLst>
          </p:cNvPr>
          <p:cNvGrpSpPr/>
          <p:nvPr/>
        </p:nvGrpSpPr>
        <p:grpSpPr>
          <a:xfrm>
            <a:off x="1499039" y="4839441"/>
            <a:ext cx="3211559" cy="1005915"/>
            <a:chOff x="8946724" y="1815742"/>
            <a:chExt cx="3211559" cy="964894"/>
          </a:xfrm>
        </p:grpSpPr>
        <p:sp>
          <p:nvSpPr>
            <p:cNvPr id="41" name="Google Shape;123;p16">
              <a:extLst>
                <a:ext uri="{FF2B5EF4-FFF2-40B4-BE49-F238E27FC236}">
                  <a16:creationId xmlns:a16="http://schemas.microsoft.com/office/drawing/2014/main" id="{34595034-DA2E-30CE-5870-8C25010FEBD0}"/>
                </a:ext>
              </a:extLst>
            </p:cNvPr>
            <p:cNvSpPr/>
            <p:nvPr/>
          </p:nvSpPr>
          <p:spPr>
            <a:xfrm>
              <a:off x="9202495" y="1963979"/>
              <a:ext cx="2891328" cy="65103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61;p16">
              <a:extLst>
                <a:ext uri="{FF2B5EF4-FFF2-40B4-BE49-F238E27FC236}">
                  <a16:creationId xmlns:a16="http://schemas.microsoft.com/office/drawing/2014/main" id="{81830853-B78F-9540-5A6B-4C8F2FDF4951}"/>
                </a:ext>
              </a:extLst>
            </p:cNvPr>
            <p:cNvSpPr/>
            <p:nvPr/>
          </p:nvSpPr>
          <p:spPr>
            <a:xfrm>
              <a:off x="8946724" y="1815742"/>
              <a:ext cx="987981" cy="964894"/>
            </a:xfrm>
            <a:custGeom>
              <a:avLst/>
              <a:gdLst/>
              <a:ahLst/>
              <a:cxnLst/>
              <a:rect l="l" t="t" r="r" b="b"/>
              <a:pathLst>
                <a:path w="9329" h="9111" extrusionOk="0">
                  <a:moveTo>
                    <a:pt x="4704" y="907"/>
                  </a:moveTo>
                  <a:lnTo>
                    <a:pt x="4704" y="907"/>
                  </a:lnTo>
                  <a:cubicBezTo>
                    <a:pt x="4728" y="907"/>
                    <a:pt x="4747" y="909"/>
                    <a:pt x="4750" y="915"/>
                  </a:cubicBezTo>
                  <a:cubicBezTo>
                    <a:pt x="4750" y="915"/>
                    <a:pt x="4750" y="915"/>
                    <a:pt x="4749" y="915"/>
                  </a:cubicBezTo>
                  <a:cubicBezTo>
                    <a:pt x="4744" y="915"/>
                    <a:pt x="4721" y="910"/>
                    <a:pt x="4704" y="907"/>
                  </a:cubicBezTo>
                  <a:close/>
                  <a:moveTo>
                    <a:pt x="4399" y="943"/>
                  </a:moveTo>
                  <a:cubicBezTo>
                    <a:pt x="4400" y="943"/>
                    <a:pt x="4377" y="956"/>
                    <a:pt x="4361" y="962"/>
                  </a:cubicBezTo>
                  <a:lnTo>
                    <a:pt x="4361" y="962"/>
                  </a:lnTo>
                  <a:cubicBezTo>
                    <a:pt x="4364" y="961"/>
                    <a:pt x="4367" y="959"/>
                    <a:pt x="4370" y="958"/>
                  </a:cubicBezTo>
                  <a:cubicBezTo>
                    <a:pt x="4390" y="947"/>
                    <a:pt x="4398" y="943"/>
                    <a:pt x="4399" y="943"/>
                  </a:cubicBezTo>
                  <a:close/>
                  <a:moveTo>
                    <a:pt x="5020" y="1034"/>
                  </a:moveTo>
                  <a:lnTo>
                    <a:pt x="5020" y="1034"/>
                  </a:lnTo>
                  <a:cubicBezTo>
                    <a:pt x="5031" y="1042"/>
                    <a:pt x="5040" y="1050"/>
                    <a:pt x="5047" y="1059"/>
                  </a:cubicBezTo>
                  <a:lnTo>
                    <a:pt x="5047" y="1059"/>
                  </a:lnTo>
                  <a:cubicBezTo>
                    <a:pt x="5045" y="1056"/>
                    <a:pt x="5031" y="1043"/>
                    <a:pt x="5020" y="1034"/>
                  </a:cubicBezTo>
                  <a:close/>
                  <a:moveTo>
                    <a:pt x="1127" y="4137"/>
                  </a:moveTo>
                  <a:lnTo>
                    <a:pt x="1127" y="4137"/>
                  </a:lnTo>
                  <a:cubicBezTo>
                    <a:pt x="1127" y="4137"/>
                    <a:pt x="1126" y="4138"/>
                    <a:pt x="1125" y="4138"/>
                  </a:cubicBezTo>
                  <a:lnTo>
                    <a:pt x="1125" y="4138"/>
                  </a:lnTo>
                  <a:cubicBezTo>
                    <a:pt x="1126" y="4138"/>
                    <a:pt x="1127" y="4137"/>
                    <a:pt x="1127" y="4137"/>
                  </a:cubicBezTo>
                  <a:close/>
                  <a:moveTo>
                    <a:pt x="1023" y="4310"/>
                  </a:moveTo>
                  <a:lnTo>
                    <a:pt x="1023" y="4310"/>
                  </a:lnTo>
                  <a:cubicBezTo>
                    <a:pt x="1018" y="4322"/>
                    <a:pt x="1012" y="4332"/>
                    <a:pt x="1012" y="4332"/>
                  </a:cubicBezTo>
                  <a:cubicBezTo>
                    <a:pt x="1012" y="4332"/>
                    <a:pt x="1015" y="4326"/>
                    <a:pt x="1023" y="4310"/>
                  </a:cubicBezTo>
                  <a:close/>
                  <a:moveTo>
                    <a:pt x="8269" y="4435"/>
                  </a:moveTo>
                  <a:cubicBezTo>
                    <a:pt x="8269" y="4435"/>
                    <a:pt x="8269" y="4435"/>
                    <a:pt x="8269" y="4435"/>
                  </a:cubicBezTo>
                  <a:lnTo>
                    <a:pt x="8269" y="4435"/>
                  </a:lnTo>
                  <a:cubicBezTo>
                    <a:pt x="8269" y="4435"/>
                    <a:pt x="8269" y="4435"/>
                    <a:pt x="8269" y="4435"/>
                  </a:cubicBezTo>
                  <a:close/>
                  <a:moveTo>
                    <a:pt x="984" y="4434"/>
                  </a:moveTo>
                  <a:cubicBezTo>
                    <a:pt x="983" y="4434"/>
                    <a:pt x="978" y="4461"/>
                    <a:pt x="976" y="4476"/>
                  </a:cubicBezTo>
                  <a:lnTo>
                    <a:pt x="976" y="4476"/>
                  </a:lnTo>
                  <a:cubicBezTo>
                    <a:pt x="977" y="4455"/>
                    <a:pt x="978" y="4437"/>
                    <a:pt x="984" y="4434"/>
                  </a:cubicBezTo>
                  <a:close/>
                  <a:moveTo>
                    <a:pt x="1012" y="4784"/>
                  </a:moveTo>
                  <a:lnTo>
                    <a:pt x="1012" y="4784"/>
                  </a:lnTo>
                  <a:cubicBezTo>
                    <a:pt x="1012" y="4784"/>
                    <a:pt x="1018" y="4794"/>
                    <a:pt x="1023" y="4806"/>
                  </a:cubicBezTo>
                  <a:lnTo>
                    <a:pt x="1023" y="4806"/>
                  </a:lnTo>
                  <a:cubicBezTo>
                    <a:pt x="1015" y="4790"/>
                    <a:pt x="1012" y="4784"/>
                    <a:pt x="1012" y="4784"/>
                  </a:cubicBezTo>
                  <a:close/>
                  <a:moveTo>
                    <a:pt x="8219" y="4837"/>
                  </a:moveTo>
                  <a:cubicBezTo>
                    <a:pt x="8218" y="4837"/>
                    <a:pt x="8218" y="4838"/>
                    <a:pt x="8218" y="4838"/>
                  </a:cubicBezTo>
                  <a:cubicBezTo>
                    <a:pt x="8218" y="4838"/>
                    <a:pt x="8218" y="4837"/>
                    <a:pt x="8219" y="4837"/>
                  </a:cubicBezTo>
                  <a:close/>
                  <a:moveTo>
                    <a:pt x="4350" y="8151"/>
                  </a:moveTo>
                  <a:cubicBezTo>
                    <a:pt x="4351" y="8151"/>
                    <a:pt x="4376" y="8164"/>
                    <a:pt x="4391" y="8172"/>
                  </a:cubicBezTo>
                  <a:lnTo>
                    <a:pt x="4391" y="8172"/>
                  </a:lnTo>
                  <a:cubicBezTo>
                    <a:pt x="4372" y="8166"/>
                    <a:pt x="4356" y="8159"/>
                    <a:pt x="4350" y="8151"/>
                  </a:cubicBezTo>
                  <a:close/>
                  <a:moveTo>
                    <a:pt x="4752" y="8202"/>
                  </a:moveTo>
                  <a:cubicBezTo>
                    <a:pt x="4759" y="8202"/>
                    <a:pt x="4754" y="8203"/>
                    <a:pt x="4723" y="8205"/>
                  </a:cubicBezTo>
                  <a:cubicBezTo>
                    <a:pt x="4717" y="8206"/>
                    <a:pt x="4711" y="8206"/>
                    <a:pt x="4705" y="8206"/>
                  </a:cubicBezTo>
                  <a:lnTo>
                    <a:pt x="4705" y="8206"/>
                  </a:lnTo>
                  <a:cubicBezTo>
                    <a:pt x="4720" y="8204"/>
                    <a:pt x="4744" y="8202"/>
                    <a:pt x="4752" y="8202"/>
                  </a:cubicBezTo>
                  <a:close/>
                  <a:moveTo>
                    <a:pt x="4694" y="907"/>
                  </a:moveTo>
                  <a:cubicBezTo>
                    <a:pt x="4695" y="907"/>
                    <a:pt x="4696" y="907"/>
                    <a:pt x="4697" y="907"/>
                  </a:cubicBezTo>
                  <a:lnTo>
                    <a:pt x="4697" y="907"/>
                  </a:lnTo>
                  <a:cubicBezTo>
                    <a:pt x="4703" y="908"/>
                    <a:pt x="4711" y="911"/>
                    <a:pt x="4723" y="914"/>
                  </a:cubicBezTo>
                  <a:cubicBezTo>
                    <a:pt x="4748" y="920"/>
                    <a:pt x="4774" y="925"/>
                    <a:pt x="4799" y="931"/>
                  </a:cubicBezTo>
                  <a:cubicBezTo>
                    <a:pt x="4808" y="934"/>
                    <a:pt x="4849" y="948"/>
                    <a:pt x="4875" y="957"/>
                  </a:cubicBezTo>
                  <a:lnTo>
                    <a:pt x="4875" y="957"/>
                  </a:lnTo>
                  <a:cubicBezTo>
                    <a:pt x="4894" y="967"/>
                    <a:pt x="4928" y="983"/>
                    <a:pt x="4939" y="989"/>
                  </a:cubicBezTo>
                  <a:cubicBezTo>
                    <a:pt x="4958" y="1000"/>
                    <a:pt x="4985" y="1012"/>
                    <a:pt x="5009" y="1027"/>
                  </a:cubicBezTo>
                  <a:lnTo>
                    <a:pt x="5009" y="1027"/>
                  </a:lnTo>
                  <a:cubicBezTo>
                    <a:pt x="5011" y="1030"/>
                    <a:pt x="5019" y="1037"/>
                    <a:pt x="5032" y="1050"/>
                  </a:cubicBezTo>
                  <a:cubicBezTo>
                    <a:pt x="5047" y="1065"/>
                    <a:pt x="5065" y="1081"/>
                    <a:pt x="5081" y="1096"/>
                  </a:cubicBezTo>
                  <a:lnTo>
                    <a:pt x="5111" y="1127"/>
                  </a:lnTo>
                  <a:lnTo>
                    <a:pt x="5322" y="1339"/>
                  </a:lnTo>
                  <a:lnTo>
                    <a:pt x="6146" y="2162"/>
                  </a:lnTo>
                  <a:lnTo>
                    <a:pt x="7929" y="3945"/>
                  </a:lnTo>
                  <a:cubicBezTo>
                    <a:pt x="7980" y="3996"/>
                    <a:pt x="8033" y="4047"/>
                    <a:pt x="8084" y="4099"/>
                  </a:cubicBezTo>
                  <a:cubicBezTo>
                    <a:pt x="8089" y="4106"/>
                    <a:pt x="8095" y="4111"/>
                    <a:pt x="8100" y="4118"/>
                  </a:cubicBezTo>
                  <a:cubicBezTo>
                    <a:pt x="8109" y="4126"/>
                    <a:pt x="8117" y="4136"/>
                    <a:pt x="8126" y="4145"/>
                  </a:cubicBezTo>
                  <a:lnTo>
                    <a:pt x="8126" y="4145"/>
                  </a:lnTo>
                  <a:cubicBezTo>
                    <a:pt x="8135" y="4173"/>
                    <a:pt x="8200" y="4257"/>
                    <a:pt x="8211" y="4275"/>
                  </a:cubicBezTo>
                  <a:cubicBezTo>
                    <a:pt x="8216" y="4285"/>
                    <a:pt x="8220" y="4295"/>
                    <a:pt x="8225" y="4305"/>
                  </a:cubicBezTo>
                  <a:lnTo>
                    <a:pt x="8225" y="4305"/>
                  </a:lnTo>
                  <a:cubicBezTo>
                    <a:pt x="8236" y="4343"/>
                    <a:pt x="8250" y="4378"/>
                    <a:pt x="8260" y="4416"/>
                  </a:cubicBezTo>
                  <a:cubicBezTo>
                    <a:pt x="8263" y="4428"/>
                    <a:pt x="8265" y="4439"/>
                    <a:pt x="8268" y="4450"/>
                  </a:cubicBezTo>
                  <a:lnTo>
                    <a:pt x="8268" y="4450"/>
                  </a:lnTo>
                  <a:cubicBezTo>
                    <a:pt x="8266" y="4490"/>
                    <a:pt x="8277" y="4536"/>
                    <a:pt x="8275" y="4575"/>
                  </a:cubicBezTo>
                  <a:cubicBezTo>
                    <a:pt x="8275" y="4595"/>
                    <a:pt x="8274" y="4618"/>
                    <a:pt x="8273" y="4638"/>
                  </a:cubicBezTo>
                  <a:cubicBezTo>
                    <a:pt x="8271" y="4656"/>
                    <a:pt x="8261" y="4680"/>
                    <a:pt x="8261" y="4680"/>
                  </a:cubicBezTo>
                  <a:cubicBezTo>
                    <a:pt x="8261" y="4680"/>
                    <a:pt x="8264" y="4674"/>
                    <a:pt x="8273" y="4656"/>
                  </a:cubicBezTo>
                  <a:lnTo>
                    <a:pt x="8273" y="4656"/>
                  </a:lnTo>
                  <a:cubicBezTo>
                    <a:pt x="8271" y="4661"/>
                    <a:pt x="8269" y="4667"/>
                    <a:pt x="8268" y="4671"/>
                  </a:cubicBezTo>
                  <a:cubicBezTo>
                    <a:pt x="8264" y="4692"/>
                    <a:pt x="8259" y="4712"/>
                    <a:pt x="8253" y="4733"/>
                  </a:cubicBezTo>
                  <a:cubicBezTo>
                    <a:pt x="8249" y="4746"/>
                    <a:pt x="8245" y="4772"/>
                    <a:pt x="8239" y="4796"/>
                  </a:cubicBezTo>
                  <a:lnTo>
                    <a:pt x="8239" y="4796"/>
                  </a:lnTo>
                  <a:cubicBezTo>
                    <a:pt x="8236" y="4798"/>
                    <a:pt x="8232" y="4805"/>
                    <a:pt x="8226" y="4815"/>
                  </a:cubicBezTo>
                  <a:cubicBezTo>
                    <a:pt x="8213" y="4839"/>
                    <a:pt x="8202" y="4863"/>
                    <a:pt x="8187" y="4886"/>
                  </a:cubicBezTo>
                  <a:cubicBezTo>
                    <a:pt x="8176" y="4905"/>
                    <a:pt x="8166" y="4923"/>
                    <a:pt x="8152" y="4941"/>
                  </a:cubicBezTo>
                  <a:cubicBezTo>
                    <a:pt x="8150" y="4945"/>
                    <a:pt x="8145" y="4953"/>
                    <a:pt x="8139" y="4960"/>
                  </a:cubicBezTo>
                  <a:lnTo>
                    <a:pt x="8139" y="4960"/>
                  </a:lnTo>
                  <a:cubicBezTo>
                    <a:pt x="8122" y="4978"/>
                    <a:pt x="8095" y="5007"/>
                    <a:pt x="8089" y="5014"/>
                  </a:cubicBezTo>
                  <a:lnTo>
                    <a:pt x="8081" y="5022"/>
                  </a:lnTo>
                  <a:cubicBezTo>
                    <a:pt x="8028" y="5076"/>
                    <a:pt x="7972" y="5131"/>
                    <a:pt x="7917" y="5186"/>
                  </a:cubicBezTo>
                  <a:lnTo>
                    <a:pt x="6132" y="6971"/>
                  </a:lnTo>
                  <a:lnTo>
                    <a:pt x="5310" y="7793"/>
                  </a:lnTo>
                  <a:lnTo>
                    <a:pt x="5107" y="7995"/>
                  </a:lnTo>
                  <a:cubicBezTo>
                    <a:pt x="5091" y="8012"/>
                    <a:pt x="5076" y="8028"/>
                    <a:pt x="5059" y="8044"/>
                  </a:cubicBezTo>
                  <a:cubicBezTo>
                    <a:pt x="5055" y="8047"/>
                    <a:pt x="5036" y="8063"/>
                    <a:pt x="5023" y="8075"/>
                  </a:cubicBezTo>
                  <a:lnTo>
                    <a:pt x="5023" y="8075"/>
                  </a:lnTo>
                  <a:cubicBezTo>
                    <a:pt x="5036" y="8066"/>
                    <a:pt x="5053" y="8056"/>
                    <a:pt x="5054" y="8056"/>
                  </a:cubicBezTo>
                  <a:lnTo>
                    <a:pt x="5054" y="8056"/>
                  </a:lnTo>
                  <a:cubicBezTo>
                    <a:pt x="5054" y="8056"/>
                    <a:pt x="5047" y="8061"/>
                    <a:pt x="5023" y="8076"/>
                  </a:cubicBezTo>
                  <a:cubicBezTo>
                    <a:pt x="5021" y="8078"/>
                    <a:pt x="5019" y="8079"/>
                    <a:pt x="5017" y="8080"/>
                  </a:cubicBezTo>
                  <a:lnTo>
                    <a:pt x="5017" y="8080"/>
                  </a:lnTo>
                  <a:cubicBezTo>
                    <a:pt x="5019" y="8079"/>
                    <a:pt x="5021" y="8077"/>
                    <a:pt x="5023" y="8075"/>
                  </a:cubicBezTo>
                  <a:lnTo>
                    <a:pt x="5023" y="8075"/>
                  </a:lnTo>
                  <a:cubicBezTo>
                    <a:pt x="5019" y="8078"/>
                    <a:pt x="5015" y="8081"/>
                    <a:pt x="5012" y="8083"/>
                  </a:cubicBezTo>
                  <a:lnTo>
                    <a:pt x="5012" y="8083"/>
                  </a:lnTo>
                  <a:cubicBezTo>
                    <a:pt x="5014" y="8082"/>
                    <a:pt x="5016" y="8081"/>
                    <a:pt x="5017" y="8080"/>
                  </a:cubicBezTo>
                  <a:lnTo>
                    <a:pt x="5017" y="8080"/>
                  </a:lnTo>
                  <a:cubicBezTo>
                    <a:pt x="5012" y="8085"/>
                    <a:pt x="5009" y="8088"/>
                    <a:pt x="5009" y="8088"/>
                  </a:cubicBezTo>
                  <a:cubicBezTo>
                    <a:pt x="5009" y="8087"/>
                    <a:pt x="5010" y="8085"/>
                    <a:pt x="5012" y="8083"/>
                  </a:cubicBezTo>
                  <a:lnTo>
                    <a:pt x="5012" y="8083"/>
                  </a:lnTo>
                  <a:cubicBezTo>
                    <a:pt x="4984" y="8101"/>
                    <a:pt x="4956" y="8119"/>
                    <a:pt x="4927" y="8135"/>
                  </a:cubicBezTo>
                  <a:cubicBezTo>
                    <a:pt x="4912" y="8143"/>
                    <a:pt x="4896" y="8150"/>
                    <a:pt x="4881" y="8158"/>
                  </a:cubicBezTo>
                  <a:lnTo>
                    <a:pt x="4881" y="8158"/>
                  </a:lnTo>
                  <a:cubicBezTo>
                    <a:pt x="4839" y="8172"/>
                    <a:pt x="4798" y="8186"/>
                    <a:pt x="4755" y="8196"/>
                  </a:cubicBezTo>
                  <a:cubicBezTo>
                    <a:pt x="4742" y="8200"/>
                    <a:pt x="4713" y="8201"/>
                    <a:pt x="4699" y="8207"/>
                  </a:cubicBezTo>
                  <a:lnTo>
                    <a:pt x="4699" y="8207"/>
                  </a:lnTo>
                  <a:cubicBezTo>
                    <a:pt x="4670" y="8208"/>
                    <a:pt x="4642" y="8209"/>
                    <a:pt x="4612" y="8209"/>
                  </a:cubicBezTo>
                  <a:cubicBezTo>
                    <a:pt x="4592" y="8209"/>
                    <a:pt x="4570" y="8207"/>
                    <a:pt x="4550" y="8206"/>
                  </a:cubicBezTo>
                  <a:cubicBezTo>
                    <a:pt x="4532" y="8204"/>
                    <a:pt x="4508" y="8194"/>
                    <a:pt x="4507" y="8194"/>
                  </a:cubicBezTo>
                  <a:lnTo>
                    <a:pt x="4507" y="8194"/>
                  </a:lnTo>
                  <a:cubicBezTo>
                    <a:pt x="4507" y="8194"/>
                    <a:pt x="4511" y="8196"/>
                    <a:pt x="4521" y="8201"/>
                  </a:cubicBezTo>
                  <a:lnTo>
                    <a:pt x="4521" y="8201"/>
                  </a:lnTo>
                  <a:cubicBezTo>
                    <a:pt x="4505" y="8197"/>
                    <a:pt x="4488" y="8194"/>
                    <a:pt x="4471" y="8190"/>
                  </a:cubicBezTo>
                  <a:cubicBezTo>
                    <a:pt x="4457" y="8186"/>
                    <a:pt x="4425" y="8181"/>
                    <a:pt x="4398" y="8173"/>
                  </a:cubicBezTo>
                  <a:lnTo>
                    <a:pt x="4398" y="8173"/>
                  </a:lnTo>
                  <a:cubicBezTo>
                    <a:pt x="4393" y="8171"/>
                    <a:pt x="4385" y="8166"/>
                    <a:pt x="4372" y="8159"/>
                  </a:cubicBezTo>
                  <a:cubicBezTo>
                    <a:pt x="4353" y="8149"/>
                    <a:pt x="4334" y="8140"/>
                    <a:pt x="4315" y="8129"/>
                  </a:cubicBezTo>
                  <a:cubicBezTo>
                    <a:pt x="4288" y="8113"/>
                    <a:pt x="4262" y="8096"/>
                    <a:pt x="4237" y="8079"/>
                  </a:cubicBezTo>
                  <a:lnTo>
                    <a:pt x="4237" y="8079"/>
                  </a:lnTo>
                  <a:cubicBezTo>
                    <a:pt x="4237" y="8078"/>
                    <a:pt x="4237" y="8078"/>
                    <a:pt x="4237" y="8078"/>
                  </a:cubicBezTo>
                  <a:cubicBezTo>
                    <a:pt x="4212" y="8056"/>
                    <a:pt x="4191" y="8037"/>
                    <a:pt x="4170" y="8018"/>
                  </a:cubicBezTo>
                  <a:lnTo>
                    <a:pt x="4170" y="8018"/>
                  </a:lnTo>
                  <a:cubicBezTo>
                    <a:pt x="4170" y="8018"/>
                    <a:pt x="4170" y="8018"/>
                    <a:pt x="4170" y="8018"/>
                  </a:cubicBezTo>
                  <a:lnTo>
                    <a:pt x="2852" y="6701"/>
                  </a:lnTo>
                  <a:lnTo>
                    <a:pt x="1224" y="5073"/>
                  </a:lnTo>
                  <a:lnTo>
                    <a:pt x="1171" y="5019"/>
                  </a:lnTo>
                  <a:lnTo>
                    <a:pt x="1164" y="5013"/>
                  </a:lnTo>
                  <a:cubicBezTo>
                    <a:pt x="1149" y="4998"/>
                    <a:pt x="1135" y="4979"/>
                    <a:pt x="1118" y="4964"/>
                  </a:cubicBezTo>
                  <a:cubicBezTo>
                    <a:pt x="1113" y="4959"/>
                    <a:pt x="1107" y="4954"/>
                    <a:pt x="1102" y="4951"/>
                  </a:cubicBezTo>
                  <a:lnTo>
                    <a:pt x="1102" y="4951"/>
                  </a:lnTo>
                  <a:cubicBezTo>
                    <a:pt x="1081" y="4921"/>
                    <a:pt x="1063" y="4882"/>
                    <a:pt x="1049" y="4856"/>
                  </a:cubicBezTo>
                  <a:cubicBezTo>
                    <a:pt x="1044" y="4848"/>
                    <a:pt x="1040" y="4839"/>
                    <a:pt x="1035" y="4830"/>
                  </a:cubicBezTo>
                  <a:lnTo>
                    <a:pt x="1035" y="4830"/>
                  </a:lnTo>
                  <a:cubicBezTo>
                    <a:pt x="1034" y="4800"/>
                    <a:pt x="1003" y="4742"/>
                    <a:pt x="997" y="4716"/>
                  </a:cubicBezTo>
                  <a:cubicBezTo>
                    <a:pt x="992" y="4696"/>
                    <a:pt x="988" y="4675"/>
                    <a:pt x="983" y="4655"/>
                  </a:cubicBezTo>
                  <a:cubicBezTo>
                    <a:pt x="978" y="4636"/>
                    <a:pt x="976" y="4629"/>
                    <a:pt x="975" y="4629"/>
                  </a:cubicBezTo>
                  <a:lnTo>
                    <a:pt x="975" y="4629"/>
                  </a:lnTo>
                  <a:cubicBezTo>
                    <a:pt x="974" y="4629"/>
                    <a:pt x="986" y="4682"/>
                    <a:pt x="984" y="4682"/>
                  </a:cubicBezTo>
                  <a:cubicBezTo>
                    <a:pt x="984" y="4682"/>
                    <a:pt x="984" y="4682"/>
                    <a:pt x="984" y="4682"/>
                  </a:cubicBezTo>
                  <a:cubicBezTo>
                    <a:pt x="969" y="4674"/>
                    <a:pt x="977" y="4560"/>
                    <a:pt x="978" y="4542"/>
                  </a:cubicBezTo>
                  <a:cubicBezTo>
                    <a:pt x="978" y="4533"/>
                    <a:pt x="976" y="4509"/>
                    <a:pt x="976" y="4486"/>
                  </a:cubicBezTo>
                  <a:lnTo>
                    <a:pt x="976" y="4486"/>
                  </a:lnTo>
                  <a:cubicBezTo>
                    <a:pt x="977" y="4484"/>
                    <a:pt x="979" y="4477"/>
                    <a:pt x="983" y="4461"/>
                  </a:cubicBezTo>
                  <a:cubicBezTo>
                    <a:pt x="988" y="4441"/>
                    <a:pt x="992" y="4420"/>
                    <a:pt x="997" y="4400"/>
                  </a:cubicBezTo>
                  <a:cubicBezTo>
                    <a:pt x="1004" y="4374"/>
                    <a:pt x="1035" y="4317"/>
                    <a:pt x="1036" y="4287"/>
                  </a:cubicBezTo>
                  <a:lnTo>
                    <a:pt x="1036" y="4287"/>
                  </a:lnTo>
                  <a:cubicBezTo>
                    <a:pt x="1043" y="4272"/>
                    <a:pt x="1049" y="4258"/>
                    <a:pt x="1057" y="4245"/>
                  </a:cubicBezTo>
                  <a:cubicBezTo>
                    <a:pt x="1069" y="4224"/>
                    <a:pt x="1083" y="4193"/>
                    <a:pt x="1100" y="4167"/>
                  </a:cubicBezTo>
                  <a:lnTo>
                    <a:pt x="1100" y="4167"/>
                  </a:lnTo>
                  <a:cubicBezTo>
                    <a:pt x="1106" y="4164"/>
                    <a:pt x="1112" y="4158"/>
                    <a:pt x="1118" y="4152"/>
                  </a:cubicBezTo>
                  <a:cubicBezTo>
                    <a:pt x="1133" y="4135"/>
                    <a:pt x="1149" y="4119"/>
                    <a:pt x="1164" y="4103"/>
                  </a:cubicBezTo>
                  <a:lnTo>
                    <a:pt x="1172" y="4096"/>
                  </a:lnTo>
                  <a:cubicBezTo>
                    <a:pt x="1190" y="4077"/>
                    <a:pt x="1209" y="4058"/>
                    <a:pt x="1228" y="4040"/>
                  </a:cubicBezTo>
                  <a:lnTo>
                    <a:pt x="1480" y="3787"/>
                  </a:lnTo>
                  <a:lnTo>
                    <a:pt x="3364" y="1903"/>
                  </a:lnTo>
                  <a:lnTo>
                    <a:pt x="4067" y="1201"/>
                  </a:lnTo>
                  <a:cubicBezTo>
                    <a:pt x="4106" y="1162"/>
                    <a:pt x="4145" y="1122"/>
                    <a:pt x="4185" y="1084"/>
                  </a:cubicBezTo>
                  <a:cubicBezTo>
                    <a:pt x="4200" y="1069"/>
                    <a:pt x="4217" y="1055"/>
                    <a:pt x="4232" y="1040"/>
                  </a:cubicBezTo>
                  <a:lnTo>
                    <a:pt x="4232" y="1040"/>
                  </a:lnTo>
                  <a:cubicBezTo>
                    <a:pt x="4260" y="1022"/>
                    <a:pt x="4286" y="1004"/>
                    <a:pt x="4313" y="988"/>
                  </a:cubicBezTo>
                  <a:cubicBezTo>
                    <a:pt x="4327" y="980"/>
                    <a:pt x="4341" y="974"/>
                    <a:pt x="4354" y="967"/>
                  </a:cubicBezTo>
                  <a:lnTo>
                    <a:pt x="4354" y="967"/>
                  </a:lnTo>
                  <a:cubicBezTo>
                    <a:pt x="4385" y="966"/>
                    <a:pt x="4457" y="930"/>
                    <a:pt x="4483" y="924"/>
                  </a:cubicBezTo>
                  <a:cubicBezTo>
                    <a:pt x="4501" y="920"/>
                    <a:pt x="4519" y="917"/>
                    <a:pt x="4537" y="913"/>
                  </a:cubicBezTo>
                  <a:lnTo>
                    <a:pt x="4537" y="913"/>
                  </a:lnTo>
                  <a:cubicBezTo>
                    <a:pt x="4567" y="911"/>
                    <a:pt x="4596" y="909"/>
                    <a:pt x="4625" y="909"/>
                  </a:cubicBezTo>
                  <a:cubicBezTo>
                    <a:pt x="4634" y="909"/>
                    <a:pt x="4665" y="907"/>
                    <a:pt x="4694" y="907"/>
                  </a:cubicBezTo>
                  <a:close/>
                  <a:moveTo>
                    <a:pt x="4608" y="1"/>
                  </a:moveTo>
                  <a:cubicBezTo>
                    <a:pt x="4349" y="1"/>
                    <a:pt x="4088" y="65"/>
                    <a:pt x="3849" y="201"/>
                  </a:cubicBezTo>
                  <a:cubicBezTo>
                    <a:pt x="3602" y="342"/>
                    <a:pt x="3407" y="567"/>
                    <a:pt x="3208" y="765"/>
                  </a:cubicBezTo>
                  <a:lnTo>
                    <a:pt x="1260" y="2713"/>
                  </a:lnTo>
                  <a:lnTo>
                    <a:pt x="580" y="3393"/>
                  </a:lnTo>
                  <a:cubicBezTo>
                    <a:pt x="470" y="3504"/>
                    <a:pt x="365" y="3620"/>
                    <a:pt x="284" y="3754"/>
                  </a:cubicBezTo>
                  <a:cubicBezTo>
                    <a:pt x="61" y="4123"/>
                    <a:pt x="1" y="4605"/>
                    <a:pt x="134" y="5017"/>
                  </a:cubicBezTo>
                  <a:cubicBezTo>
                    <a:pt x="251" y="5382"/>
                    <a:pt x="494" y="5631"/>
                    <a:pt x="755" y="5892"/>
                  </a:cubicBezTo>
                  <a:lnTo>
                    <a:pt x="1622" y="6758"/>
                  </a:lnTo>
                  <a:lnTo>
                    <a:pt x="3415" y="8552"/>
                  </a:lnTo>
                  <a:lnTo>
                    <a:pt x="3488" y="8624"/>
                  </a:lnTo>
                  <a:lnTo>
                    <a:pt x="3488" y="8624"/>
                  </a:lnTo>
                  <a:cubicBezTo>
                    <a:pt x="3499" y="8638"/>
                    <a:pt x="3511" y="8652"/>
                    <a:pt x="3525" y="8665"/>
                  </a:cubicBezTo>
                  <a:cubicBezTo>
                    <a:pt x="3831" y="8962"/>
                    <a:pt x="4227" y="9110"/>
                    <a:pt x="4624" y="9110"/>
                  </a:cubicBezTo>
                  <a:cubicBezTo>
                    <a:pt x="5023" y="9110"/>
                    <a:pt x="5421" y="8960"/>
                    <a:pt x="5727" y="8660"/>
                  </a:cubicBezTo>
                  <a:cubicBezTo>
                    <a:pt x="5895" y="8494"/>
                    <a:pt x="6060" y="8327"/>
                    <a:pt x="6227" y="8160"/>
                  </a:cubicBezTo>
                  <a:lnTo>
                    <a:pt x="8208" y="6179"/>
                  </a:lnTo>
                  <a:cubicBezTo>
                    <a:pt x="8380" y="6007"/>
                    <a:pt x="8553" y="5838"/>
                    <a:pt x="8723" y="5664"/>
                  </a:cubicBezTo>
                  <a:cubicBezTo>
                    <a:pt x="9307" y="5069"/>
                    <a:pt x="9328" y="4129"/>
                    <a:pt x="8776" y="3506"/>
                  </a:cubicBezTo>
                  <a:cubicBezTo>
                    <a:pt x="8633" y="3346"/>
                    <a:pt x="8473" y="3201"/>
                    <a:pt x="8321" y="3049"/>
                  </a:cubicBezTo>
                  <a:lnTo>
                    <a:pt x="7372" y="2099"/>
                  </a:lnTo>
                  <a:cubicBezTo>
                    <a:pt x="6831" y="1560"/>
                    <a:pt x="6292" y="1018"/>
                    <a:pt x="5751" y="478"/>
                  </a:cubicBezTo>
                  <a:cubicBezTo>
                    <a:pt x="5440" y="169"/>
                    <a:pt x="5027" y="1"/>
                    <a:pt x="46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62;p16">
              <a:extLst>
                <a:ext uri="{FF2B5EF4-FFF2-40B4-BE49-F238E27FC236}">
                  <a16:creationId xmlns:a16="http://schemas.microsoft.com/office/drawing/2014/main" id="{5EB22595-E9C4-EAE5-B029-B88B601BBCD1}"/>
                </a:ext>
              </a:extLst>
            </p:cNvPr>
            <p:cNvSpPr/>
            <p:nvPr/>
          </p:nvSpPr>
          <p:spPr>
            <a:xfrm>
              <a:off x="8990462" y="1863610"/>
              <a:ext cx="892031" cy="869474"/>
            </a:xfrm>
            <a:custGeom>
              <a:avLst/>
              <a:gdLst/>
              <a:ahLst/>
              <a:cxnLst/>
              <a:rect l="l" t="t" r="r" b="b"/>
              <a:pathLst>
                <a:path w="8423" h="8210" extrusionOk="0">
                  <a:moveTo>
                    <a:pt x="4211" y="1"/>
                  </a:moveTo>
                  <a:cubicBezTo>
                    <a:pt x="3930" y="1"/>
                    <a:pt x="3648" y="107"/>
                    <a:pt x="3435" y="321"/>
                  </a:cubicBezTo>
                  <a:lnTo>
                    <a:pt x="428" y="3328"/>
                  </a:lnTo>
                  <a:cubicBezTo>
                    <a:pt x="0" y="3755"/>
                    <a:pt x="0" y="4454"/>
                    <a:pt x="428" y="4882"/>
                  </a:cubicBezTo>
                  <a:lnTo>
                    <a:pt x="3435" y="7888"/>
                  </a:lnTo>
                  <a:cubicBezTo>
                    <a:pt x="3648" y="8102"/>
                    <a:pt x="3930" y="8209"/>
                    <a:pt x="4211" y="8209"/>
                  </a:cubicBezTo>
                  <a:cubicBezTo>
                    <a:pt x="4493" y="8209"/>
                    <a:pt x="4775" y="8102"/>
                    <a:pt x="4988" y="7888"/>
                  </a:cubicBezTo>
                  <a:lnTo>
                    <a:pt x="7995" y="4882"/>
                  </a:lnTo>
                  <a:cubicBezTo>
                    <a:pt x="8423" y="4454"/>
                    <a:pt x="8423" y="3755"/>
                    <a:pt x="7995" y="3328"/>
                  </a:cubicBezTo>
                  <a:lnTo>
                    <a:pt x="4988" y="321"/>
                  </a:lnTo>
                  <a:cubicBezTo>
                    <a:pt x="4775" y="107"/>
                    <a:pt x="4493" y="1"/>
                    <a:pt x="4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36;p16">
              <a:extLst>
                <a:ext uri="{FF2B5EF4-FFF2-40B4-BE49-F238E27FC236}">
                  <a16:creationId xmlns:a16="http://schemas.microsoft.com/office/drawing/2014/main" id="{5375884E-DE86-6588-204B-234B6CB5D801}"/>
                </a:ext>
              </a:extLst>
            </p:cNvPr>
            <p:cNvSpPr txBox="1"/>
            <p:nvPr/>
          </p:nvSpPr>
          <p:spPr>
            <a:xfrm>
              <a:off x="9965430" y="2032743"/>
              <a:ext cx="2192853" cy="494101"/>
            </a:xfrm>
            <a:prstGeom prst="rect">
              <a:avLst/>
            </a:prstGeom>
            <a:noFill/>
            <a:ln>
              <a:noFill/>
            </a:ln>
          </p:spPr>
          <p:txBody>
            <a:bodyPr spcFirstLastPara="1" wrap="square" lIns="91425" tIns="91425" rIns="91425" bIns="91425" anchor="ctr" anchorCtr="0">
              <a:noAutofit/>
            </a:bodyPr>
            <a:lstStyle/>
            <a:p>
              <a:pPr marL="0" lvl="0" indent="0" algn="l" rtl="0">
                <a:spcBef>
                  <a:spcPts val="0"/>
                </a:spcBef>
                <a:buNone/>
              </a:pPr>
              <a:r>
                <a:rPr lang="en-AU" sz="1200" b="1" cap="all" dirty="0">
                  <a:solidFill>
                    <a:srgbClr val="E1E5ED"/>
                  </a:solidFill>
                  <a:latin typeface="Public Sans Medium (Headings)"/>
                  <a:ea typeface="Fira Sans Extra Condensed"/>
                  <a:cs typeface="Fira Sans Extra Condensed"/>
                  <a:sym typeface="Fira Sans Extra Condensed"/>
                </a:rPr>
                <a:t>Account profiling</a:t>
              </a:r>
            </a:p>
          </p:txBody>
        </p:sp>
      </p:grpSp>
      <p:grpSp>
        <p:nvGrpSpPr>
          <p:cNvPr id="46" name="Group 45">
            <a:extLst>
              <a:ext uri="{FF2B5EF4-FFF2-40B4-BE49-F238E27FC236}">
                <a16:creationId xmlns:a16="http://schemas.microsoft.com/office/drawing/2014/main" id="{97FC090D-AD65-0902-7359-E816F694902A}"/>
              </a:ext>
            </a:extLst>
          </p:cNvPr>
          <p:cNvGrpSpPr/>
          <p:nvPr/>
        </p:nvGrpSpPr>
        <p:grpSpPr>
          <a:xfrm>
            <a:off x="8350352" y="4336483"/>
            <a:ext cx="3211559" cy="1005915"/>
            <a:chOff x="8946724" y="1815742"/>
            <a:chExt cx="3211559" cy="964894"/>
          </a:xfrm>
        </p:grpSpPr>
        <p:sp>
          <p:nvSpPr>
            <p:cNvPr id="48" name="Google Shape;123;p16">
              <a:extLst>
                <a:ext uri="{FF2B5EF4-FFF2-40B4-BE49-F238E27FC236}">
                  <a16:creationId xmlns:a16="http://schemas.microsoft.com/office/drawing/2014/main" id="{00631354-69AD-B954-C98B-7CEB32854BD4}"/>
                </a:ext>
              </a:extLst>
            </p:cNvPr>
            <p:cNvSpPr/>
            <p:nvPr/>
          </p:nvSpPr>
          <p:spPr>
            <a:xfrm>
              <a:off x="9202495" y="1963979"/>
              <a:ext cx="2891328" cy="65103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61;p16">
              <a:extLst>
                <a:ext uri="{FF2B5EF4-FFF2-40B4-BE49-F238E27FC236}">
                  <a16:creationId xmlns:a16="http://schemas.microsoft.com/office/drawing/2014/main" id="{C70665B2-A1C6-4F44-9121-1061D4C906C3}"/>
                </a:ext>
              </a:extLst>
            </p:cNvPr>
            <p:cNvSpPr/>
            <p:nvPr/>
          </p:nvSpPr>
          <p:spPr>
            <a:xfrm>
              <a:off x="8946724" y="1815742"/>
              <a:ext cx="987981" cy="964894"/>
            </a:xfrm>
            <a:custGeom>
              <a:avLst/>
              <a:gdLst/>
              <a:ahLst/>
              <a:cxnLst/>
              <a:rect l="l" t="t" r="r" b="b"/>
              <a:pathLst>
                <a:path w="9329" h="9111" extrusionOk="0">
                  <a:moveTo>
                    <a:pt x="4704" y="907"/>
                  </a:moveTo>
                  <a:lnTo>
                    <a:pt x="4704" y="907"/>
                  </a:lnTo>
                  <a:cubicBezTo>
                    <a:pt x="4728" y="907"/>
                    <a:pt x="4747" y="909"/>
                    <a:pt x="4750" y="915"/>
                  </a:cubicBezTo>
                  <a:cubicBezTo>
                    <a:pt x="4750" y="915"/>
                    <a:pt x="4750" y="915"/>
                    <a:pt x="4749" y="915"/>
                  </a:cubicBezTo>
                  <a:cubicBezTo>
                    <a:pt x="4744" y="915"/>
                    <a:pt x="4721" y="910"/>
                    <a:pt x="4704" y="907"/>
                  </a:cubicBezTo>
                  <a:close/>
                  <a:moveTo>
                    <a:pt x="4399" y="943"/>
                  </a:moveTo>
                  <a:cubicBezTo>
                    <a:pt x="4400" y="943"/>
                    <a:pt x="4377" y="956"/>
                    <a:pt x="4361" y="962"/>
                  </a:cubicBezTo>
                  <a:lnTo>
                    <a:pt x="4361" y="962"/>
                  </a:lnTo>
                  <a:cubicBezTo>
                    <a:pt x="4364" y="961"/>
                    <a:pt x="4367" y="959"/>
                    <a:pt x="4370" y="958"/>
                  </a:cubicBezTo>
                  <a:cubicBezTo>
                    <a:pt x="4390" y="947"/>
                    <a:pt x="4398" y="943"/>
                    <a:pt x="4399" y="943"/>
                  </a:cubicBezTo>
                  <a:close/>
                  <a:moveTo>
                    <a:pt x="5020" y="1034"/>
                  </a:moveTo>
                  <a:lnTo>
                    <a:pt x="5020" y="1034"/>
                  </a:lnTo>
                  <a:cubicBezTo>
                    <a:pt x="5031" y="1042"/>
                    <a:pt x="5040" y="1050"/>
                    <a:pt x="5047" y="1059"/>
                  </a:cubicBezTo>
                  <a:lnTo>
                    <a:pt x="5047" y="1059"/>
                  </a:lnTo>
                  <a:cubicBezTo>
                    <a:pt x="5045" y="1056"/>
                    <a:pt x="5031" y="1043"/>
                    <a:pt x="5020" y="1034"/>
                  </a:cubicBezTo>
                  <a:close/>
                  <a:moveTo>
                    <a:pt x="1127" y="4137"/>
                  </a:moveTo>
                  <a:lnTo>
                    <a:pt x="1127" y="4137"/>
                  </a:lnTo>
                  <a:cubicBezTo>
                    <a:pt x="1127" y="4137"/>
                    <a:pt x="1126" y="4138"/>
                    <a:pt x="1125" y="4138"/>
                  </a:cubicBezTo>
                  <a:lnTo>
                    <a:pt x="1125" y="4138"/>
                  </a:lnTo>
                  <a:cubicBezTo>
                    <a:pt x="1126" y="4138"/>
                    <a:pt x="1127" y="4137"/>
                    <a:pt x="1127" y="4137"/>
                  </a:cubicBezTo>
                  <a:close/>
                  <a:moveTo>
                    <a:pt x="1023" y="4310"/>
                  </a:moveTo>
                  <a:lnTo>
                    <a:pt x="1023" y="4310"/>
                  </a:lnTo>
                  <a:cubicBezTo>
                    <a:pt x="1018" y="4322"/>
                    <a:pt x="1012" y="4332"/>
                    <a:pt x="1012" y="4332"/>
                  </a:cubicBezTo>
                  <a:cubicBezTo>
                    <a:pt x="1012" y="4332"/>
                    <a:pt x="1015" y="4326"/>
                    <a:pt x="1023" y="4310"/>
                  </a:cubicBezTo>
                  <a:close/>
                  <a:moveTo>
                    <a:pt x="8269" y="4435"/>
                  </a:moveTo>
                  <a:cubicBezTo>
                    <a:pt x="8269" y="4435"/>
                    <a:pt x="8269" y="4435"/>
                    <a:pt x="8269" y="4435"/>
                  </a:cubicBezTo>
                  <a:lnTo>
                    <a:pt x="8269" y="4435"/>
                  </a:lnTo>
                  <a:cubicBezTo>
                    <a:pt x="8269" y="4435"/>
                    <a:pt x="8269" y="4435"/>
                    <a:pt x="8269" y="4435"/>
                  </a:cubicBezTo>
                  <a:close/>
                  <a:moveTo>
                    <a:pt x="984" y="4434"/>
                  </a:moveTo>
                  <a:cubicBezTo>
                    <a:pt x="983" y="4434"/>
                    <a:pt x="978" y="4461"/>
                    <a:pt x="976" y="4476"/>
                  </a:cubicBezTo>
                  <a:lnTo>
                    <a:pt x="976" y="4476"/>
                  </a:lnTo>
                  <a:cubicBezTo>
                    <a:pt x="977" y="4455"/>
                    <a:pt x="978" y="4437"/>
                    <a:pt x="984" y="4434"/>
                  </a:cubicBezTo>
                  <a:close/>
                  <a:moveTo>
                    <a:pt x="1012" y="4784"/>
                  </a:moveTo>
                  <a:lnTo>
                    <a:pt x="1012" y="4784"/>
                  </a:lnTo>
                  <a:cubicBezTo>
                    <a:pt x="1012" y="4784"/>
                    <a:pt x="1018" y="4794"/>
                    <a:pt x="1023" y="4806"/>
                  </a:cubicBezTo>
                  <a:lnTo>
                    <a:pt x="1023" y="4806"/>
                  </a:lnTo>
                  <a:cubicBezTo>
                    <a:pt x="1015" y="4790"/>
                    <a:pt x="1012" y="4784"/>
                    <a:pt x="1012" y="4784"/>
                  </a:cubicBezTo>
                  <a:close/>
                  <a:moveTo>
                    <a:pt x="8219" y="4837"/>
                  </a:moveTo>
                  <a:cubicBezTo>
                    <a:pt x="8218" y="4837"/>
                    <a:pt x="8218" y="4838"/>
                    <a:pt x="8218" y="4838"/>
                  </a:cubicBezTo>
                  <a:cubicBezTo>
                    <a:pt x="8218" y="4838"/>
                    <a:pt x="8218" y="4837"/>
                    <a:pt x="8219" y="4837"/>
                  </a:cubicBezTo>
                  <a:close/>
                  <a:moveTo>
                    <a:pt x="4350" y="8151"/>
                  </a:moveTo>
                  <a:cubicBezTo>
                    <a:pt x="4351" y="8151"/>
                    <a:pt x="4376" y="8164"/>
                    <a:pt x="4391" y="8172"/>
                  </a:cubicBezTo>
                  <a:lnTo>
                    <a:pt x="4391" y="8172"/>
                  </a:lnTo>
                  <a:cubicBezTo>
                    <a:pt x="4372" y="8166"/>
                    <a:pt x="4356" y="8159"/>
                    <a:pt x="4350" y="8151"/>
                  </a:cubicBezTo>
                  <a:close/>
                  <a:moveTo>
                    <a:pt x="4752" y="8202"/>
                  </a:moveTo>
                  <a:cubicBezTo>
                    <a:pt x="4759" y="8202"/>
                    <a:pt x="4754" y="8203"/>
                    <a:pt x="4723" y="8205"/>
                  </a:cubicBezTo>
                  <a:cubicBezTo>
                    <a:pt x="4717" y="8206"/>
                    <a:pt x="4711" y="8206"/>
                    <a:pt x="4705" y="8206"/>
                  </a:cubicBezTo>
                  <a:lnTo>
                    <a:pt x="4705" y="8206"/>
                  </a:lnTo>
                  <a:cubicBezTo>
                    <a:pt x="4720" y="8204"/>
                    <a:pt x="4744" y="8202"/>
                    <a:pt x="4752" y="8202"/>
                  </a:cubicBezTo>
                  <a:close/>
                  <a:moveTo>
                    <a:pt x="4694" y="907"/>
                  </a:moveTo>
                  <a:cubicBezTo>
                    <a:pt x="4695" y="907"/>
                    <a:pt x="4696" y="907"/>
                    <a:pt x="4697" y="907"/>
                  </a:cubicBezTo>
                  <a:lnTo>
                    <a:pt x="4697" y="907"/>
                  </a:lnTo>
                  <a:cubicBezTo>
                    <a:pt x="4703" y="908"/>
                    <a:pt x="4711" y="911"/>
                    <a:pt x="4723" y="914"/>
                  </a:cubicBezTo>
                  <a:cubicBezTo>
                    <a:pt x="4748" y="920"/>
                    <a:pt x="4774" y="925"/>
                    <a:pt x="4799" y="931"/>
                  </a:cubicBezTo>
                  <a:cubicBezTo>
                    <a:pt x="4808" y="934"/>
                    <a:pt x="4849" y="948"/>
                    <a:pt x="4875" y="957"/>
                  </a:cubicBezTo>
                  <a:lnTo>
                    <a:pt x="4875" y="957"/>
                  </a:lnTo>
                  <a:cubicBezTo>
                    <a:pt x="4894" y="967"/>
                    <a:pt x="4928" y="983"/>
                    <a:pt x="4939" y="989"/>
                  </a:cubicBezTo>
                  <a:cubicBezTo>
                    <a:pt x="4958" y="1000"/>
                    <a:pt x="4985" y="1012"/>
                    <a:pt x="5009" y="1027"/>
                  </a:cubicBezTo>
                  <a:lnTo>
                    <a:pt x="5009" y="1027"/>
                  </a:lnTo>
                  <a:cubicBezTo>
                    <a:pt x="5011" y="1030"/>
                    <a:pt x="5019" y="1037"/>
                    <a:pt x="5032" y="1050"/>
                  </a:cubicBezTo>
                  <a:cubicBezTo>
                    <a:pt x="5047" y="1065"/>
                    <a:pt x="5065" y="1081"/>
                    <a:pt x="5081" y="1096"/>
                  </a:cubicBezTo>
                  <a:lnTo>
                    <a:pt x="5111" y="1127"/>
                  </a:lnTo>
                  <a:lnTo>
                    <a:pt x="5322" y="1339"/>
                  </a:lnTo>
                  <a:lnTo>
                    <a:pt x="6146" y="2162"/>
                  </a:lnTo>
                  <a:lnTo>
                    <a:pt x="7929" y="3945"/>
                  </a:lnTo>
                  <a:cubicBezTo>
                    <a:pt x="7980" y="3996"/>
                    <a:pt x="8033" y="4047"/>
                    <a:pt x="8084" y="4099"/>
                  </a:cubicBezTo>
                  <a:cubicBezTo>
                    <a:pt x="8089" y="4106"/>
                    <a:pt x="8095" y="4111"/>
                    <a:pt x="8100" y="4118"/>
                  </a:cubicBezTo>
                  <a:cubicBezTo>
                    <a:pt x="8109" y="4126"/>
                    <a:pt x="8117" y="4136"/>
                    <a:pt x="8126" y="4145"/>
                  </a:cubicBezTo>
                  <a:lnTo>
                    <a:pt x="8126" y="4145"/>
                  </a:lnTo>
                  <a:cubicBezTo>
                    <a:pt x="8135" y="4173"/>
                    <a:pt x="8200" y="4257"/>
                    <a:pt x="8211" y="4275"/>
                  </a:cubicBezTo>
                  <a:cubicBezTo>
                    <a:pt x="8216" y="4285"/>
                    <a:pt x="8220" y="4295"/>
                    <a:pt x="8225" y="4305"/>
                  </a:cubicBezTo>
                  <a:lnTo>
                    <a:pt x="8225" y="4305"/>
                  </a:lnTo>
                  <a:cubicBezTo>
                    <a:pt x="8236" y="4343"/>
                    <a:pt x="8250" y="4378"/>
                    <a:pt x="8260" y="4416"/>
                  </a:cubicBezTo>
                  <a:cubicBezTo>
                    <a:pt x="8263" y="4428"/>
                    <a:pt x="8265" y="4439"/>
                    <a:pt x="8268" y="4450"/>
                  </a:cubicBezTo>
                  <a:lnTo>
                    <a:pt x="8268" y="4450"/>
                  </a:lnTo>
                  <a:cubicBezTo>
                    <a:pt x="8266" y="4490"/>
                    <a:pt x="8277" y="4536"/>
                    <a:pt x="8275" y="4575"/>
                  </a:cubicBezTo>
                  <a:cubicBezTo>
                    <a:pt x="8275" y="4595"/>
                    <a:pt x="8274" y="4618"/>
                    <a:pt x="8273" y="4638"/>
                  </a:cubicBezTo>
                  <a:cubicBezTo>
                    <a:pt x="8271" y="4656"/>
                    <a:pt x="8261" y="4680"/>
                    <a:pt x="8261" y="4680"/>
                  </a:cubicBezTo>
                  <a:cubicBezTo>
                    <a:pt x="8261" y="4680"/>
                    <a:pt x="8264" y="4674"/>
                    <a:pt x="8273" y="4656"/>
                  </a:cubicBezTo>
                  <a:lnTo>
                    <a:pt x="8273" y="4656"/>
                  </a:lnTo>
                  <a:cubicBezTo>
                    <a:pt x="8271" y="4661"/>
                    <a:pt x="8269" y="4667"/>
                    <a:pt x="8268" y="4671"/>
                  </a:cubicBezTo>
                  <a:cubicBezTo>
                    <a:pt x="8264" y="4692"/>
                    <a:pt x="8259" y="4712"/>
                    <a:pt x="8253" y="4733"/>
                  </a:cubicBezTo>
                  <a:cubicBezTo>
                    <a:pt x="8249" y="4746"/>
                    <a:pt x="8245" y="4772"/>
                    <a:pt x="8239" y="4796"/>
                  </a:cubicBezTo>
                  <a:lnTo>
                    <a:pt x="8239" y="4796"/>
                  </a:lnTo>
                  <a:cubicBezTo>
                    <a:pt x="8236" y="4798"/>
                    <a:pt x="8232" y="4805"/>
                    <a:pt x="8226" y="4815"/>
                  </a:cubicBezTo>
                  <a:cubicBezTo>
                    <a:pt x="8213" y="4839"/>
                    <a:pt x="8202" y="4863"/>
                    <a:pt x="8187" y="4886"/>
                  </a:cubicBezTo>
                  <a:cubicBezTo>
                    <a:pt x="8176" y="4905"/>
                    <a:pt x="8166" y="4923"/>
                    <a:pt x="8152" y="4941"/>
                  </a:cubicBezTo>
                  <a:cubicBezTo>
                    <a:pt x="8150" y="4945"/>
                    <a:pt x="8145" y="4953"/>
                    <a:pt x="8139" y="4960"/>
                  </a:cubicBezTo>
                  <a:lnTo>
                    <a:pt x="8139" y="4960"/>
                  </a:lnTo>
                  <a:cubicBezTo>
                    <a:pt x="8122" y="4978"/>
                    <a:pt x="8095" y="5007"/>
                    <a:pt x="8089" y="5014"/>
                  </a:cubicBezTo>
                  <a:lnTo>
                    <a:pt x="8081" y="5022"/>
                  </a:lnTo>
                  <a:cubicBezTo>
                    <a:pt x="8028" y="5076"/>
                    <a:pt x="7972" y="5131"/>
                    <a:pt x="7917" y="5186"/>
                  </a:cubicBezTo>
                  <a:lnTo>
                    <a:pt x="6132" y="6971"/>
                  </a:lnTo>
                  <a:lnTo>
                    <a:pt x="5310" y="7793"/>
                  </a:lnTo>
                  <a:lnTo>
                    <a:pt x="5107" y="7995"/>
                  </a:lnTo>
                  <a:cubicBezTo>
                    <a:pt x="5091" y="8012"/>
                    <a:pt x="5076" y="8028"/>
                    <a:pt x="5059" y="8044"/>
                  </a:cubicBezTo>
                  <a:cubicBezTo>
                    <a:pt x="5055" y="8047"/>
                    <a:pt x="5036" y="8063"/>
                    <a:pt x="5023" y="8075"/>
                  </a:cubicBezTo>
                  <a:lnTo>
                    <a:pt x="5023" y="8075"/>
                  </a:lnTo>
                  <a:cubicBezTo>
                    <a:pt x="5036" y="8066"/>
                    <a:pt x="5053" y="8056"/>
                    <a:pt x="5054" y="8056"/>
                  </a:cubicBezTo>
                  <a:lnTo>
                    <a:pt x="5054" y="8056"/>
                  </a:lnTo>
                  <a:cubicBezTo>
                    <a:pt x="5054" y="8056"/>
                    <a:pt x="5047" y="8061"/>
                    <a:pt x="5023" y="8076"/>
                  </a:cubicBezTo>
                  <a:cubicBezTo>
                    <a:pt x="5021" y="8078"/>
                    <a:pt x="5019" y="8079"/>
                    <a:pt x="5017" y="8080"/>
                  </a:cubicBezTo>
                  <a:lnTo>
                    <a:pt x="5017" y="8080"/>
                  </a:lnTo>
                  <a:cubicBezTo>
                    <a:pt x="5019" y="8079"/>
                    <a:pt x="5021" y="8077"/>
                    <a:pt x="5023" y="8075"/>
                  </a:cubicBezTo>
                  <a:lnTo>
                    <a:pt x="5023" y="8075"/>
                  </a:lnTo>
                  <a:cubicBezTo>
                    <a:pt x="5019" y="8078"/>
                    <a:pt x="5015" y="8081"/>
                    <a:pt x="5012" y="8083"/>
                  </a:cubicBezTo>
                  <a:lnTo>
                    <a:pt x="5012" y="8083"/>
                  </a:lnTo>
                  <a:cubicBezTo>
                    <a:pt x="5014" y="8082"/>
                    <a:pt x="5016" y="8081"/>
                    <a:pt x="5017" y="8080"/>
                  </a:cubicBezTo>
                  <a:lnTo>
                    <a:pt x="5017" y="8080"/>
                  </a:lnTo>
                  <a:cubicBezTo>
                    <a:pt x="5012" y="8085"/>
                    <a:pt x="5009" y="8088"/>
                    <a:pt x="5009" y="8088"/>
                  </a:cubicBezTo>
                  <a:cubicBezTo>
                    <a:pt x="5009" y="8087"/>
                    <a:pt x="5010" y="8085"/>
                    <a:pt x="5012" y="8083"/>
                  </a:cubicBezTo>
                  <a:lnTo>
                    <a:pt x="5012" y="8083"/>
                  </a:lnTo>
                  <a:cubicBezTo>
                    <a:pt x="4984" y="8101"/>
                    <a:pt x="4956" y="8119"/>
                    <a:pt x="4927" y="8135"/>
                  </a:cubicBezTo>
                  <a:cubicBezTo>
                    <a:pt x="4912" y="8143"/>
                    <a:pt x="4896" y="8150"/>
                    <a:pt x="4881" y="8158"/>
                  </a:cubicBezTo>
                  <a:lnTo>
                    <a:pt x="4881" y="8158"/>
                  </a:lnTo>
                  <a:cubicBezTo>
                    <a:pt x="4839" y="8172"/>
                    <a:pt x="4798" y="8186"/>
                    <a:pt x="4755" y="8196"/>
                  </a:cubicBezTo>
                  <a:cubicBezTo>
                    <a:pt x="4742" y="8200"/>
                    <a:pt x="4713" y="8201"/>
                    <a:pt x="4699" y="8207"/>
                  </a:cubicBezTo>
                  <a:lnTo>
                    <a:pt x="4699" y="8207"/>
                  </a:lnTo>
                  <a:cubicBezTo>
                    <a:pt x="4670" y="8208"/>
                    <a:pt x="4642" y="8209"/>
                    <a:pt x="4612" y="8209"/>
                  </a:cubicBezTo>
                  <a:cubicBezTo>
                    <a:pt x="4592" y="8209"/>
                    <a:pt x="4570" y="8207"/>
                    <a:pt x="4550" y="8206"/>
                  </a:cubicBezTo>
                  <a:cubicBezTo>
                    <a:pt x="4532" y="8204"/>
                    <a:pt x="4508" y="8194"/>
                    <a:pt x="4507" y="8194"/>
                  </a:cubicBezTo>
                  <a:lnTo>
                    <a:pt x="4507" y="8194"/>
                  </a:lnTo>
                  <a:cubicBezTo>
                    <a:pt x="4507" y="8194"/>
                    <a:pt x="4511" y="8196"/>
                    <a:pt x="4521" y="8201"/>
                  </a:cubicBezTo>
                  <a:lnTo>
                    <a:pt x="4521" y="8201"/>
                  </a:lnTo>
                  <a:cubicBezTo>
                    <a:pt x="4505" y="8197"/>
                    <a:pt x="4488" y="8194"/>
                    <a:pt x="4471" y="8190"/>
                  </a:cubicBezTo>
                  <a:cubicBezTo>
                    <a:pt x="4457" y="8186"/>
                    <a:pt x="4425" y="8181"/>
                    <a:pt x="4398" y="8173"/>
                  </a:cubicBezTo>
                  <a:lnTo>
                    <a:pt x="4398" y="8173"/>
                  </a:lnTo>
                  <a:cubicBezTo>
                    <a:pt x="4393" y="8171"/>
                    <a:pt x="4385" y="8166"/>
                    <a:pt x="4372" y="8159"/>
                  </a:cubicBezTo>
                  <a:cubicBezTo>
                    <a:pt x="4353" y="8149"/>
                    <a:pt x="4334" y="8140"/>
                    <a:pt x="4315" y="8129"/>
                  </a:cubicBezTo>
                  <a:cubicBezTo>
                    <a:pt x="4288" y="8113"/>
                    <a:pt x="4262" y="8096"/>
                    <a:pt x="4237" y="8079"/>
                  </a:cubicBezTo>
                  <a:lnTo>
                    <a:pt x="4237" y="8079"/>
                  </a:lnTo>
                  <a:cubicBezTo>
                    <a:pt x="4237" y="8078"/>
                    <a:pt x="4237" y="8078"/>
                    <a:pt x="4237" y="8078"/>
                  </a:cubicBezTo>
                  <a:cubicBezTo>
                    <a:pt x="4212" y="8056"/>
                    <a:pt x="4191" y="8037"/>
                    <a:pt x="4170" y="8018"/>
                  </a:cubicBezTo>
                  <a:lnTo>
                    <a:pt x="4170" y="8018"/>
                  </a:lnTo>
                  <a:cubicBezTo>
                    <a:pt x="4170" y="8018"/>
                    <a:pt x="4170" y="8018"/>
                    <a:pt x="4170" y="8018"/>
                  </a:cubicBezTo>
                  <a:lnTo>
                    <a:pt x="2852" y="6701"/>
                  </a:lnTo>
                  <a:lnTo>
                    <a:pt x="1224" y="5073"/>
                  </a:lnTo>
                  <a:lnTo>
                    <a:pt x="1171" y="5019"/>
                  </a:lnTo>
                  <a:lnTo>
                    <a:pt x="1164" y="5013"/>
                  </a:lnTo>
                  <a:cubicBezTo>
                    <a:pt x="1149" y="4998"/>
                    <a:pt x="1135" y="4979"/>
                    <a:pt x="1118" y="4964"/>
                  </a:cubicBezTo>
                  <a:cubicBezTo>
                    <a:pt x="1113" y="4959"/>
                    <a:pt x="1107" y="4954"/>
                    <a:pt x="1102" y="4951"/>
                  </a:cubicBezTo>
                  <a:lnTo>
                    <a:pt x="1102" y="4951"/>
                  </a:lnTo>
                  <a:cubicBezTo>
                    <a:pt x="1081" y="4921"/>
                    <a:pt x="1063" y="4882"/>
                    <a:pt x="1049" y="4856"/>
                  </a:cubicBezTo>
                  <a:cubicBezTo>
                    <a:pt x="1044" y="4848"/>
                    <a:pt x="1040" y="4839"/>
                    <a:pt x="1035" y="4830"/>
                  </a:cubicBezTo>
                  <a:lnTo>
                    <a:pt x="1035" y="4830"/>
                  </a:lnTo>
                  <a:cubicBezTo>
                    <a:pt x="1034" y="4800"/>
                    <a:pt x="1003" y="4742"/>
                    <a:pt x="997" y="4716"/>
                  </a:cubicBezTo>
                  <a:cubicBezTo>
                    <a:pt x="992" y="4696"/>
                    <a:pt x="988" y="4675"/>
                    <a:pt x="983" y="4655"/>
                  </a:cubicBezTo>
                  <a:cubicBezTo>
                    <a:pt x="978" y="4636"/>
                    <a:pt x="976" y="4629"/>
                    <a:pt x="975" y="4629"/>
                  </a:cubicBezTo>
                  <a:lnTo>
                    <a:pt x="975" y="4629"/>
                  </a:lnTo>
                  <a:cubicBezTo>
                    <a:pt x="974" y="4629"/>
                    <a:pt x="986" y="4682"/>
                    <a:pt x="984" y="4682"/>
                  </a:cubicBezTo>
                  <a:cubicBezTo>
                    <a:pt x="984" y="4682"/>
                    <a:pt x="984" y="4682"/>
                    <a:pt x="984" y="4682"/>
                  </a:cubicBezTo>
                  <a:cubicBezTo>
                    <a:pt x="969" y="4674"/>
                    <a:pt x="977" y="4560"/>
                    <a:pt x="978" y="4542"/>
                  </a:cubicBezTo>
                  <a:cubicBezTo>
                    <a:pt x="978" y="4533"/>
                    <a:pt x="976" y="4509"/>
                    <a:pt x="976" y="4486"/>
                  </a:cubicBezTo>
                  <a:lnTo>
                    <a:pt x="976" y="4486"/>
                  </a:lnTo>
                  <a:cubicBezTo>
                    <a:pt x="977" y="4484"/>
                    <a:pt x="979" y="4477"/>
                    <a:pt x="983" y="4461"/>
                  </a:cubicBezTo>
                  <a:cubicBezTo>
                    <a:pt x="988" y="4441"/>
                    <a:pt x="992" y="4420"/>
                    <a:pt x="997" y="4400"/>
                  </a:cubicBezTo>
                  <a:cubicBezTo>
                    <a:pt x="1004" y="4374"/>
                    <a:pt x="1035" y="4317"/>
                    <a:pt x="1036" y="4287"/>
                  </a:cubicBezTo>
                  <a:lnTo>
                    <a:pt x="1036" y="4287"/>
                  </a:lnTo>
                  <a:cubicBezTo>
                    <a:pt x="1043" y="4272"/>
                    <a:pt x="1049" y="4258"/>
                    <a:pt x="1057" y="4245"/>
                  </a:cubicBezTo>
                  <a:cubicBezTo>
                    <a:pt x="1069" y="4224"/>
                    <a:pt x="1083" y="4193"/>
                    <a:pt x="1100" y="4167"/>
                  </a:cubicBezTo>
                  <a:lnTo>
                    <a:pt x="1100" y="4167"/>
                  </a:lnTo>
                  <a:cubicBezTo>
                    <a:pt x="1106" y="4164"/>
                    <a:pt x="1112" y="4158"/>
                    <a:pt x="1118" y="4152"/>
                  </a:cubicBezTo>
                  <a:cubicBezTo>
                    <a:pt x="1133" y="4135"/>
                    <a:pt x="1149" y="4119"/>
                    <a:pt x="1164" y="4103"/>
                  </a:cubicBezTo>
                  <a:lnTo>
                    <a:pt x="1172" y="4096"/>
                  </a:lnTo>
                  <a:cubicBezTo>
                    <a:pt x="1190" y="4077"/>
                    <a:pt x="1209" y="4058"/>
                    <a:pt x="1228" y="4040"/>
                  </a:cubicBezTo>
                  <a:lnTo>
                    <a:pt x="1480" y="3787"/>
                  </a:lnTo>
                  <a:lnTo>
                    <a:pt x="3364" y="1903"/>
                  </a:lnTo>
                  <a:lnTo>
                    <a:pt x="4067" y="1201"/>
                  </a:lnTo>
                  <a:cubicBezTo>
                    <a:pt x="4106" y="1162"/>
                    <a:pt x="4145" y="1122"/>
                    <a:pt x="4185" y="1084"/>
                  </a:cubicBezTo>
                  <a:cubicBezTo>
                    <a:pt x="4200" y="1069"/>
                    <a:pt x="4217" y="1055"/>
                    <a:pt x="4232" y="1040"/>
                  </a:cubicBezTo>
                  <a:lnTo>
                    <a:pt x="4232" y="1040"/>
                  </a:lnTo>
                  <a:cubicBezTo>
                    <a:pt x="4260" y="1022"/>
                    <a:pt x="4286" y="1004"/>
                    <a:pt x="4313" y="988"/>
                  </a:cubicBezTo>
                  <a:cubicBezTo>
                    <a:pt x="4327" y="980"/>
                    <a:pt x="4341" y="974"/>
                    <a:pt x="4354" y="967"/>
                  </a:cubicBezTo>
                  <a:lnTo>
                    <a:pt x="4354" y="967"/>
                  </a:lnTo>
                  <a:cubicBezTo>
                    <a:pt x="4385" y="966"/>
                    <a:pt x="4457" y="930"/>
                    <a:pt x="4483" y="924"/>
                  </a:cubicBezTo>
                  <a:cubicBezTo>
                    <a:pt x="4501" y="920"/>
                    <a:pt x="4519" y="917"/>
                    <a:pt x="4537" y="913"/>
                  </a:cubicBezTo>
                  <a:lnTo>
                    <a:pt x="4537" y="913"/>
                  </a:lnTo>
                  <a:cubicBezTo>
                    <a:pt x="4567" y="911"/>
                    <a:pt x="4596" y="909"/>
                    <a:pt x="4625" y="909"/>
                  </a:cubicBezTo>
                  <a:cubicBezTo>
                    <a:pt x="4634" y="909"/>
                    <a:pt x="4665" y="907"/>
                    <a:pt x="4694" y="907"/>
                  </a:cubicBezTo>
                  <a:close/>
                  <a:moveTo>
                    <a:pt x="4608" y="1"/>
                  </a:moveTo>
                  <a:cubicBezTo>
                    <a:pt x="4349" y="1"/>
                    <a:pt x="4088" y="65"/>
                    <a:pt x="3849" y="201"/>
                  </a:cubicBezTo>
                  <a:cubicBezTo>
                    <a:pt x="3602" y="342"/>
                    <a:pt x="3407" y="567"/>
                    <a:pt x="3208" y="765"/>
                  </a:cubicBezTo>
                  <a:lnTo>
                    <a:pt x="1260" y="2713"/>
                  </a:lnTo>
                  <a:lnTo>
                    <a:pt x="580" y="3393"/>
                  </a:lnTo>
                  <a:cubicBezTo>
                    <a:pt x="470" y="3504"/>
                    <a:pt x="365" y="3620"/>
                    <a:pt x="284" y="3754"/>
                  </a:cubicBezTo>
                  <a:cubicBezTo>
                    <a:pt x="61" y="4123"/>
                    <a:pt x="1" y="4605"/>
                    <a:pt x="134" y="5017"/>
                  </a:cubicBezTo>
                  <a:cubicBezTo>
                    <a:pt x="251" y="5382"/>
                    <a:pt x="494" y="5631"/>
                    <a:pt x="755" y="5892"/>
                  </a:cubicBezTo>
                  <a:lnTo>
                    <a:pt x="1622" y="6758"/>
                  </a:lnTo>
                  <a:lnTo>
                    <a:pt x="3415" y="8552"/>
                  </a:lnTo>
                  <a:lnTo>
                    <a:pt x="3488" y="8624"/>
                  </a:lnTo>
                  <a:lnTo>
                    <a:pt x="3488" y="8624"/>
                  </a:lnTo>
                  <a:cubicBezTo>
                    <a:pt x="3499" y="8638"/>
                    <a:pt x="3511" y="8652"/>
                    <a:pt x="3525" y="8665"/>
                  </a:cubicBezTo>
                  <a:cubicBezTo>
                    <a:pt x="3831" y="8962"/>
                    <a:pt x="4227" y="9110"/>
                    <a:pt x="4624" y="9110"/>
                  </a:cubicBezTo>
                  <a:cubicBezTo>
                    <a:pt x="5023" y="9110"/>
                    <a:pt x="5421" y="8960"/>
                    <a:pt x="5727" y="8660"/>
                  </a:cubicBezTo>
                  <a:cubicBezTo>
                    <a:pt x="5895" y="8494"/>
                    <a:pt x="6060" y="8327"/>
                    <a:pt x="6227" y="8160"/>
                  </a:cubicBezTo>
                  <a:lnTo>
                    <a:pt x="8208" y="6179"/>
                  </a:lnTo>
                  <a:cubicBezTo>
                    <a:pt x="8380" y="6007"/>
                    <a:pt x="8553" y="5838"/>
                    <a:pt x="8723" y="5664"/>
                  </a:cubicBezTo>
                  <a:cubicBezTo>
                    <a:pt x="9307" y="5069"/>
                    <a:pt x="9328" y="4129"/>
                    <a:pt x="8776" y="3506"/>
                  </a:cubicBezTo>
                  <a:cubicBezTo>
                    <a:pt x="8633" y="3346"/>
                    <a:pt x="8473" y="3201"/>
                    <a:pt x="8321" y="3049"/>
                  </a:cubicBezTo>
                  <a:lnTo>
                    <a:pt x="7372" y="2099"/>
                  </a:lnTo>
                  <a:cubicBezTo>
                    <a:pt x="6831" y="1560"/>
                    <a:pt x="6292" y="1018"/>
                    <a:pt x="5751" y="478"/>
                  </a:cubicBezTo>
                  <a:cubicBezTo>
                    <a:pt x="5440" y="169"/>
                    <a:pt x="5027" y="1"/>
                    <a:pt x="46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62;p16">
              <a:extLst>
                <a:ext uri="{FF2B5EF4-FFF2-40B4-BE49-F238E27FC236}">
                  <a16:creationId xmlns:a16="http://schemas.microsoft.com/office/drawing/2014/main" id="{A9308A5E-6A69-7E39-8D4F-0E44CBD5FB52}"/>
                </a:ext>
              </a:extLst>
            </p:cNvPr>
            <p:cNvSpPr/>
            <p:nvPr/>
          </p:nvSpPr>
          <p:spPr>
            <a:xfrm>
              <a:off x="8990462" y="1863610"/>
              <a:ext cx="892031" cy="869474"/>
            </a:xfrm>
            <a:custGeom>
              <a:avLst/>
              <a:gdLst/>
              <a:ahLst/>
              <a:cxnLst/>
              <a:rect l="l" t="t" r="r" b="b"/>
              <a:pathLst>
                <a:path w="8423" h="8210" extrusionOk="0">
                  <a:moveTo>
                    <a:pt x="4211" y="1"/>
                  </a:moveTo>
                  <a:cubicBezTo>
                    <a:pt x="3930" y="1"/>
                    <a:pt x="3648" y="107"/>
                    <a:pt x="3435" y="321"/>
                  </a:cubicBezTo>
                  <a:lnTo>
                    <a:pt x="428" y="3328"/>
                  </a:lnTo>
                  <a:cubicBezTo>
                    <a:pt x="0" y="3755"/>
                    <a:pt x="0" y="4454"/>
                    <a:pt x="428" y="4882"/>
                  </a:cubicBezTo>
                  <a:lnTo>
                    <a:pt x="3435" y="7888"/>
                  </a:lnTo>
                  <a:cubicBezTo>
                    <a:pt x="3648" y="8102"/>
                    <a:pt x="3930" y="8209"/>
                    <a:pt x="4211" y="8209"/>
                  </a:cubicBezTo>
                  <a:cubicBezTo>
                    <a:pt x="4493" y="8209"/>
                    <a:pt x="4775" y="8102"/>
                    <a:pt x="4988" y="7888"/>
                  </a:cubicBezTo>
                  <a:lnTo>
                    <a:pt x="7995" y="4882"/>
                  </a:lnTo>
                  <a:cubicBezTo>
                    <a:pt x="8423" y="4454"/>
                    <a:pt x="8423" y="3755"/>
                    <a:pt x="7995" y="3328"/>
                  </a:cubicBezTo>
                  <a:lnTo>
                    <a:pt x="4988" y="321"/>
                  </a:lnTo>
                  <a:cubicBezTo>
                    <a:pt x="4775" y="107"/>
                    <a:pt x="4493" y="1"/>
                    <a:pt x="4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6;p16">
              <a:extLst>
                <a:ext uri="{FF2B5EF4-FFF2-40B4-BE49-F238E27FC236}">
                  <a16:creationId xmlns:a16="http://schemas.microsoft.com/office/drawing/2014/main" id="{6AEF06E2-4793-A94C-9DA2-0469F6623FB7}"/>
                </a:ext>
              </a:extLst>
            </p:cNvPr>
            <p:cNvSpPr txBox="1"/>
            <p:nvPr/>
          </p:nvSpPr>
          <p:spPr>
            <a:xfrm>
              <a:off x="9965430" y="2032743"/>
              <a:ext cx="2192853" cy="494101"/>
            </a:xfrm>
            <a:prstGeom prst="rect">
              <a:avLst/>
            </a:prstGeom>
            <a:noFill/>
            <a:ln>
              <a:noFill/>
            </a:ln>
          </p:spPr>
          <p:txBody>
            <a:bodyPr spcFirstLastPara="1" wrap="square" lIns="91425" tIns="91425" rIns="91425" bIns="91425" anchor="t" anchorCtr="0">
              <a:noAutofit/>
            </a:bodyPr>
            <a:lstStyle/>
            <a:p>
              <a:pPr marL="0" lvl="0" indent="0" algn="l" rtl="0">
                <a:spcBef>
                  <a:spcPts val="0"/>
                </a:spcBef>
                <a:buNone/>
              </a:pPr>
              <a:r>
                <a:rPr lang="en-AU" sz="1200" b="1" cap="all" dirty="0">
                  <a:solidFill>
                    <a:srgbClr val="E1E5ED"/>
                  </a:solidFill>
                  <a:latin typeface="Public Sans Medium (Headings)"/>
                  <a:ea typeface="Fira Sans Extra Condensed"/>
                  <a:cs typeface="Fira Sans Extra Condensed"/>
                  <a:sym typeface="Fira Sans Extra Condensed"/>
                </a:rPr>
                <a:t>Business Process Outsourcing/CX solutions</a:t>
              </a:r>
            </a:p>
          </p:txBody>
        </p:sp>
      </p:grpSp>
      <p:sp>
        <p:nvSpPr>
          <p:cNvPr id="53" name="Flowchart: Connector 52">
            <a:extLst>
              <a:ext uri="{FF2B5EF4-FFF2-40B4-BE49-F238E27FC236}">
                <a16:creationId xmlns:a16="http://schemas.microsoft.com/office/drawing/2014/main" id="{56DD797A-7F11-D8EE-A89E-621A4D20EA42}"/>
              </a:ext>
            </a:extLst>
          </p:cNvPr>
          <p:cNvSpPr/>
          <p:nvPr/>
        </p:nvSpPr>
        <p:spPr>
          <a:xfrm>
            <a:off x="5217602" y="2852936"/>
            <a:ext cx="2223578" cy="2279944"/>
          </a:xfrm>
          <a:prstGeom prst="flowChartConnector">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4" name="Picture 53" descr="A picture containing font, screenshot, graphics, logo&#10;&#10;Description automatically generated">
            <a:extLst>
              <a:ext uri="{FF2B5EF4-FFF2-40B4-BE49-F238E27FC236}">
                <a16:creationId xmlns:a16="http://schemas.microsoft.com/office/drawing/2014/main" id="{229DBA71-7214-9A29-ECAC-2DE9F0FB5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5976" y="3678568"/>
            <a:ext cx="1846830" cy="419734"/>
          </a:xfrm>
          <a:prstGeom prst="rect">
            <a:avLst/>
          </a:prstGeom>
        </p:spPr>
      </p:pic>
      <p:cxnSp>
        <p:nvCxnSpPr>
          <p:cNvPr id="56" name="Connector: Elbow 55">
            <a:extLst>
              <a:ext uri="{FF2B5EF4-FFF2-40B4-BE49-F238E27FC236}">
                <a16:creationId xmlns:a16="http://schemas.microsoft.com/office/drawing/2014/main" id="{B88FB465-82EF-CD9D-A8D7-6C43C1BABD19}"/>
              </a:ext>
            </a:extLst>
          </p:cNvPr>
          <p:cNvCxnSpPr>
            <a:stCxn id="53" idx="0"/>
          </p:cNvCxnSpPr>
          <p:nvPr/>
        </p:nvCxnSpPr>
        <p:spPr>
          <a:xfrm rot="5400000" flipH="1" flipV="1">
            <a:off x="6143742" y="2005305"/>
            <a:ext cx="1033280" cy="6619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DE0CB346-37FC-C91B-F653-AD5174D10087}"/>
              </a:ext>
            </a:extLst>
          </p:cNvPr>
          <p:cNvCxnSpPr>
            <a:cxnSpLocks/>
            <a:stCxn id="53" idx="7"/>
          </p:cNvCxnSpPr>
          <p:nvPr/>
        </p:nvCxnSpPr>
        <p:spPr>
          <a:xfrm rot="5400000" flipH="1" flipV="1">
            <a:off x="7546177" y="2667048"/>
            <a:ext cx="89147" cy="950411"/>
          </a:xfrm>
          <a:prstGeom prst="bentConnector4">
            <a:avLst>
              <a:gd name="adj1" fmla="val 256430"/>
              <a:gd name="adj2" fmla="val 6713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Connector: Elbow 59">
            <a:extLst>
              <a:ext uri="{FF2B5EF4-FFF2-40B4-BE49-F238E27FC236}">
                <a16:creationId xmlns:a16="http://schemas.microsoft.com/office/drawing/2014/main" id="{A428C19C-18C8-193E-43FB-1372278C80D4}"/>
              </a:ext>
            </a:extLst>
          </p:cNvPr>
          <p:cNvCxnSpPr>
            <a:cxnSpLocks/>
            <a:stCxn id="53" idx="6"/>
          </p:cNvCxnSpPr>
          <p:nvPr/>
        </p:nvCxnSpPr>
        <p:spPr>
          <a:xfrm>
            <a:off x="7441180" y="3992908"/>
            <a:ext cx="909172" cy="84653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ED930E05-5CBD-B16E-DD3C-42340D0E3BB8}"/>
              </a:ext>
            </a:extLst>
          </p:cNvPr>
          <p:cNvCxnSpPr>
            <a:cxnSpLocks/>
            <a:stCxn id="53" idx="5"/>
          </p:cNvCxnSpPr>
          <p:nvPr/>
        </p:nvCxnSpPr>
        <p:spPr>
          <a:xfrm rot="5400000">
            <a:off x="6207253" y="4868916"/>
            <a:ext cx="978219" cy="83836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Connector: Elbow 65">
            <a:extLst>
              <a:ext uri="{FF2B5EF4-FFF2-40B4-BE49-F238E27FC236}">
                <a16:creationId xmlns:a16="http://schemas.microsoft.com/office/drawing/2014/main" id="{F72DFF36-5674-9961-18CD-B9023B91C41D}"/>
              </a:ext>
            </a:extLst>
          </p:cNvPr>
          <p:cNvCxnSpPr>
            <a:cxnSpLocks/>
            <a:stCxn id="53" idx="3"/>
            <a:endCxn id="44" idx="3"/>
          </p:cNvCxnSpPr>
          <p:nvPr/>
        </p:nvCxnSpPr>
        <p:spPr>
          <a:xfrm rot="5400000">
            <a:off x="4864803" y="4644786"/>
            <a:ext cx="524231" cy="83263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Connector: Elbow 68">
            <a:extLst>
              <a:ext uri="{FF2B5EF4-FFF2-40B4-BE49-F238E27FC236}">
                <a16:creationId xmlns:a16="http://schemas.microsoft.com/office/drawing/2014/main" id="{98D4822F-4F99-EC92-9604-E10A40B58F1F}"/>
              </a:ext>
            </a:extLst>
          </p:cNvPr>
          <p:cNvCxnSpPr>
            <a:cxnSpLocks/>
            <a:stCxn id="53" idx="2"/>
            <a:endCxn id="37" idx="3"/>
          </p:cNvCxnSpPr>
          <p:nvPr/>
        </p:nvCxnSpPr>
        <p:spPr>
          <a:xfrm rot="10800000">
            <a:off x="3856166" y="3813790"/>
            <a:ext cx="1361436" cy="17911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44E900EB-300E-9299-82B7-293D5536D5AD}"/>
              </a:ext>
            </a:extLst>
          </p:cNvPr>
          <p:cNvCxnSpPr>
            <a:cxnSpLocks/>
            <a:stCxn id="53" idx="1"/>
            <a:endCxn id="11" idx="3"/>
          </p:cNvCxnSpPr>
          <p:nvPr/>
        </p:nvCxnSpPr>
        <p:spPr>
          <a:xfrm rot="16200000" flipV="1">
            <a:off x="4548468" y="2192057"/>
            <a:ext cx="1177884" cy="81165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502169" y="535873"/>
            <a:ext cx="5753662"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Our Solutions</a:t>
            </a:r>
          </a:p>
        </p:txBody>
      </p:sp>
      <p:pic>
        <p:nvPicPr>
          <p:cNvPr id="76" name="Picture 75">
            <a:extLst>
              <a:ext uri="{FF2B5EF4-FFF2-40B4-BE49-F238E27FC236}">
                <a16:creationId xmlns:a16="http://schemas.microsoft.com/office/drawing/2014/main" id="{138F63E2-75C9-772E-A5A5-A0C6504CF809}"/>
              </a:ext>
            </a:extLst>
          </p:cNvPr>
          <p:cNvPicPr>
            <a:picLocks noChangeAspect="1"/>
          </p:cNvPicPr>
          <p:nvPr/>
        </p:nvPicPr>
        <p:blipFill>
          <a:blip r:embed="rId4">
            <a:lum bright="70000" contrast="-70000"/>
          </a:blip>
          <a:stretch>
            <a:fillRect/>
          </a:stretch>
        </p:blipFill>
        <p:spPr>
          <a:xfrm>
            <a:off x="8390540" y="2863355"/>
            <a:ext cx="371781" cy="371781"/>
          </a:xfrm>
          <a:prstGeom prst="rect">
            <a:avLst/>
          </a:prstGeom>
        </p:spPr>
      </p:pic>
      <p:pic>
        <p:nvPicPr>
          <p:cNvPr id="79" name="Picture 78">
            <a:extLst>
              <a:ext uri="{FF2B5EF4-FFF2-40B4-BE49-F238E27FC236}">
                <a16:creationId xmlns:a16="http://schemas.microsoft.com/office/drawing/2014/main" id="{A9960500-5A67-6BAA-551C-13B6D807404D}"/>
              </a:ext>
            </a:extLst>
          </p:cNvPr>
          <p:cNvPicPr>
            <a:picLocks noChangeAspect="1"/>
          </p:cNvPicPr>
          <p:nvPr/>
        </p:nvPicPr>
        <p:blipFill>
          <a:blip r:embed="rId5">
            <a:lum bright="70000" contrast="-70000"/>
          </a:blip>
          <a:stretch>
            <a:fillRect/>
          </a:stretch>
        </p:blipFill>
        <p:spPr>
          <a:xfrm>
            <a:off x="8645033" y="4630471"/>
            <a:ext cx="390144" cy="390144"/>
          </a:xfrm>
          <a:prstGeom prst="rect">
            <a:avLst/>
          </a:prstGeom>
        </p:spPr>
      </p:pic>
      <p:pic>
        <p:nvPicPr>
          <p:cNvPr id="80" name="Picture 79">
            <a:extLst>
              <a:ext uri="{FF2B5EF4-FFF2-40B4-BE49-F238E27FC236}">
                <a16:creationId xmlns:a16="http://schemas.microsoft.com/office/drawing/2014/main" id="{334D74CA-EA4A-81A7-6D5F-DD8B96A81780}"/>
              </a:ext>
            </a:extLst>
          </p:cNvPr>
          <p:cNvPicPr>
            <a:picLocks noChangeAspect="1"/>
          </p:cNvPicPr>
          <p:nvPr/>
        </p:nvPicPr>
        <p:blipFill>
          <a:blip r:embed="rId6">
            <a:lum bright="70000" contrast="-70000"/>
          </a:blip>
          <a:stretch>
            <a:fillRect/>
          </a:stretch>
        </p:blipFill>
        <p:spPr>
          <a:xfrm>
            <a:off x="1783804" y="5158171"/>
            <a:ext cx="390144" cy="390144"/>
          </a:xfrm>
          <a:prstGeom prst="rect">
            <a:avLst/>
          </a:prstGeom>
        </p:spPr>
      </p:pic>
      <p:pic>
        <p:nvPicPr>
          <p:cNvPr id="81" name="Picture 80">
            <a:extLst>
              <a:ext uri="{FF2B5EF4-FFF2-40B4-BE49-F238E27FC236}">
                <a16:creationId xmlns:a16="http://schemas.microsoft.com/office/drawing/2014/main" id="{3CAE6999-D5A3-A0F3-8F5C-0D3A454E521E}"/>
              </a:ext>
            </a:extLst>
          </p:cNvPr>
          <p:cNvPicPr>
            <a:picLocks noChangeAspect="1"/>
          </p:cNvPicPr>
          <p:nvPr/>
        </p:nvPicPr>
        <p:blipFill>
          <a:blip r:embed="rId7">
            <a:lum bright="70000" contrast="-70000"/>
          </a:blip>
          <a:stretch>
            <a:fillRect/>
          </a:stretch>
        </p:blipFill>
        <p:spPr>
          <a:xfrm>
            <a:off x="1885940" y="1823983"/>
            <a:ext cx="390144" cy="390144"/>
          </a:xfrm>
          <a:prstGeom prst="rect">
            <a:avLst/>
          </a:prstGeom>
        </p:spPr>
      </p:pic>
      <p:pic>
        <p:nvPicPr>
          <p:cNvPr id="82" name="Picture 81">
            <a:extLst>
              <a:ext uri="{FF2B5EF4-FFF2-40B4-BE49-F238E27FC236}">
                <a16:creationId xmlns:a16="http://schemas.microsoft.com/office/drawing/2014/main" id="{096A994C-CDEA-6C7B-0B30-C7580C6DF751}"/>
              </a:ext>
            </a:extLst>
          </p:cNvPr>
          <p:cNvPicPr>
            <a:picLocks noChangeAspect="1"/>
          </p:cNvPicPr>
          <p:nvPr/>
        </p:nvPicPr>
        <p:blipFill>
          <a:blip r:embed="rId8">
            <a:lum bright="70000" contrast="-70000"/>
          </a:blip>
          <a:stretch>
            <a:fillRect/>
          </a:stretch>
        </p:blipFill>
        <p:spPr>
          <a:xfrm>
            <a:off x="939288" y="3602764"/>
            <a:ext cx="390144" cy="390144"/>
          </a:xfrm>
          <a:prstGeom prst="rect">
            <a:avLst/>
          </a:prstGeom>
        </p:spPr>
      </p:pic>
      <p:pic>
        <p:nvPicPr>
          <p:cNvPr id="83" name="Picture 82">
            <a:extLst>
              <a:ext uri="{FF2B5EF4-FFF2-40B4-BE49-F238E27FC236}">
                <a16:creationId xmlns:a16="http://schemas.microsoft.com/office/drawing/2014/main" id="{9E7FE56E-6C50-FD36-1B9E-65BCEF77532E}"/>
              </a:ext>
            </a:extLst>
          </p:cNvPr>
          <p:cNvPicPr>
            <a:picLocks noChangeAspect="1"/>
          </p:cNvPicPr>
          <p:nvPr/>
        </p:nvPicPr>
        <p:blipFill>
          <a:blip r:embed="rId9">
            <a:lum bright="70000" contrast="-70000"/>
          </a:blip>
          <a:stretch>
            <a:fillRect/>
          </a:stretch>
        </p:blipFill>
        <p:spPr>
          <a:xfrm>
            <a:off x="6094412" y="6086787"/>
            <a:ext cx="390144" cy="390144"/>
          </a:xfrm>
          <a:prstGeom prst="rect">
            <a:avLst/>
          </a:prstGeom>
        </p:spPr>
      </p:pic>
    </p:spTree>
    <p:extLst>
      <p:ext uri="{BB962C8B-B14F-4D97-AF65-F5344CB8AC3E}">
        <p14:creationId xmlns:p14="http://schemas.microsoft.com/office/powerpoint/2010/main" val="85199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502169" y="535873"/>
            <a:ext cx="5753662"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B2B Coverage</a:t>
            </a:r>
          </a:p>
        </p:txBody>
      </p:sp>
      <p:cxnSp>
        <p:nvCxnSpPr>
          <p:cNvPr id="3" name="Straight Connector 2">
            <a:extLst>
              <a:ext uri="{FF2B5EF4-FFF2-40B4-BE49-F238E27FC236}">
                <a16:creationId xmlns:a16="http://schemas.microsoft.com/office/drawing/2014/main" id="{3527D686-0446-BB9C-0A10-9D6471FCA732}"/>
              </a:ext>
            </a:extLst>
          </p:cNvPr>
          <p:cNvCxnSpPr/>
          <p:nvPr/>
        </p:nvCxnSpPr>
        <p:spPr>
          <a:xfrm>
            <a:off x="8237785" y="1230870"/>
            <a:ext cx="72008" cy="5236900"/>
          </a:xfrm>
          <a:prstGeom prst="line">
            <a:avLst/>
          </a:prstGeom>
        </p:spPr>
        <p:style>
          <a:lnRef idx="3">
            <a:schemeClr val="accent1"/>
          </a:lnRef>
          <a:fillRef idx="0">
            <a:schemeClr val="accent1"/>
          </a:fillRef>
          <a:effectRef idx="2">
            <a:schemeClr val="accent1"/>
          </a:effectRef>
          <a:fontRef idx="minor">
            <a:schemeClr val="tx1"/>
          </a:fontRef>
        </p:style>
      </p:cxnSp>
      <p:sp>
        <p:nvSpPr>
          <p:cNvPr id="4" name="Google Shape;269;p18">
            <a:extLst>
              <a:ext uri="{FF2B5EF4-FFF2-40B4-BE49-F238E27FC236}">
                <a16:creationId xmlns:a16="http://schemas.microsoft.com/office/drawing/2014/main" id="{2A47F23F-8C8C-2DED-7B5C-439A3A3B097B}"/>
              </a:ext>
            </a:extLst>
          </p:cNvPr>
          <p:cNvSpPr txBox="1">
            <a:spLocks/>
          </p:cNvSpPr>
          <p:nvPr/>
        </p:nvSpPr>
        <p:spPr>
          <a:xfrm>
            <a:off x="8474073" y="1357302"/>
            <a:ext cx="2761717" cy="2552297"/>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Bef>
                <a:spcPts val="0"/>
              </a:spcBef>
              <a:spcAft>
                <a:spcPts val="400"/>
              </a:spcAft>
              <a:buClr>
                <a:schemeClr val="accent1"/>
              </a:buClr>
              <a:buFont typeface="Wingdings" panose="05000000000000000000" pitchFamily="2" charset="2"/>
              <a:buChar char="§"/>
            </a:pPr>
            <a:endParaRPr lang="en-US" sz="1050" dirty="0">
              <a:ea typeface="Calibri" panose="020F0502020204030204" pitchFamily="34" charset="0"/>
              <a:cs typeface="Times New Roman" panose="02020603050405020304" pitchFamily="18" charset="0"/>
              <a:sym typeface="Roboto"/>
            </a:endParaRPr>
          </a:p>
          <a:p>
            <a:pPr lvl="1">
              <a:lnSpc>
                <a:spcPct val="100000"/>
              </a:lnSpc>
              <a:spcBef>
                <a:spcPts val="0"/>
              </a:spcBef>
              <a:spcAft>
                <a:spcPts val="400"/>
              </a:spcAft>
              <a:buClr>
                <a:schemeClr val="accent1"/>
              </a:buClr>
              <a:buFont typeface="Wingdings" panose="05000000000000000000" pitchFamily="2" charset="2"/>
              <a:buChar char="§"/>
            </a:pPr>
            <a:endParaRPr lang="en-US" sz="1050" dirty="0">
              <a:ea typeface="Calibri" panose="020F0502020204030204" pitchFamily="34" charset="0"/>
              <a:cs typeface="Times New Roman" panose="02020603050405020304" pitchFamily="18" charset="0"/>
              <a:sym typeface="Roboto"/>
            </a:endParaRPr>
          </a:p>
          <a:p>
            <a:pPr lvl="1">
              <a:lnSpc>
                <a:spcPct val="100000"/>
              </a:lnSpc>
              <a:spcBef>
                <a:spcPts val="0"/>
              </a:spcBef>
              <a:spcAft>
                <a:spcPts val="400"/>
              </a:spcAft>
              <a:buClr>
                <a:schemeClr val="accent1"/>
              </a:buClr>
              <a:buFont typeface="Wingdings" panose="05000000000000000000" pitchFamily="2" charset="2"/>
              <a:buChar char="§"/>
            </a:pPr>
            <a:endParaRPr lang="en-US" sz="1050" dirty="0">
              <a:ea typeface="Calibri" panose="020F0502020204030204" pitchFamily="34" charset="0"/>
              <a:cs typeface="Times New Roman" panose="02020603050405020304" pitchFamily="18" charset="0"/>
              <a:sym typeface="Roboto"/>
            </a:endParaRPr>
          </a:p>
          <a:p>
            <a:pPr>
              <a:lnSpc>
                <a:spcPct val="100000"/>
              </a:lnSpc>
              <a:spcBef>
                <a:spcPts val="0"/>
              </a:spcBef>
              <a:spcAft>
                <a:spcPts val="400"/>
              </a:spcAft>
              <a:buClr>
                <a:schemeClr val="accent1"/>
              </a:buClr>
              <a:buFont typeface="Wingdings" panose="05000000000000000000" pitchFamily="2" charset="2"/>
              <a:buChar char="§"/>
            </a:pPr>
            <a:r>
              <a:rPr lang="en-US" sz="1450" dirty="0">
                <a:ea typeface="Calibri" panose="020F0502020204030204" pitchFamily="34" charset="0"/>
                <a:cs typeface="Times New Roman" panose="02020603050405020304" pitchFamily="18" charset="0"/>
                <a:sym typeface="Roboto"/>
              </a:rPr>
              <a:t>Firmographic Data</a:t>
            </a:r>
          </a:p>
          <a:p>
            <a:pPr>
              <a:lnSpc>
                <a:spcPct val="100000"/>
              </a:lnSpc>
              <a:spcBef>
                <a:spcPts val="0"/>
              </a:spcBef>
              <a:spcAft>
                <a:spcPts val="400"/>
              </a:spcAft>
              <a:buClr>
                <a:schemeClr val="accent1"/>
              </a:buClr>
              <a:buFont typeface="Wingdings" panose="05000000000000000000" pitchFamily="2" charset="2"/>
              <a:buChar char="§"/>
            </a:pPr>
            <a:r>
              <a:rPr lang="en-US" sz="1450" dirty="0">
                <a:ea typeface="Calibri" panose="020F0502020204030204" pitchFamily="34" charset="0"/>
                <a:cs typeface="Times New Roman" panose="02020603050405020304" pitchFamily="18" charset="0"/>
                <a:sym typeface="Roboto"/>
              </a:rPr>
              <a:t>Demographic Data</a:t>
            </a:r>
          </a:p>
          <a:p>
            <a:pPr>
              <a:lnSpc>
                <a:spcPct val="100000"/>
              </a:lnSpc>
              <a:spcBef>
                <a:spcPts val="0"/>
              </a:spcBef>
              <a:spcAft>
                <a:spcPts val="400"/>
              </a:spcAft>
              <a:buClr>
                <a:schemeClr val="accent1"/>
              </a:buClr>
              <a:buFont typeface="Wingdings" panose="05000000000000000000" pitchFamily="2" charset="2"/>
              <a:buChar char="§"/>
            </a:pPr>
            <a:r>
              <a:rPr lang="en-US" sz="1450" dirty="0">
                <a:ea typeface="Calibri" panose="020F0502020204030204" pitchFamily="34" charset="0"/>
                <a:cs typeface="Times New Roman" panose="02020603050405020304" pitchFamily="18" charset="0"/>
                <a:sym typeface="Roboto"/>
              </a:rPr>
              <a:t>Technology Installed Data</a:t>
            </a:r>
          </a:p>
          <a:p>
            <a:pPr>
              <a:lnSpc>
                <a:spcPct val="100000"/>
              </a:lnSpc>
              <a:spcBef>
                <a:spcPts val="0"/>
              </a:spcBef>
              <a:spcAft>
                <a:spcPts val="400"/>
              </a:spcAft>
              <a:buClr>
                <a:schemeClr val="accent1"/>
              </a:buClr>
              <a:buFont typeface="Wingdings" panose="05000000000000000000" pitchFamily="2" charset="2"/>
              <a:buChar char="§"/>
            </a:pPr>
            <a:r>
              <a:rPr lang="en-US" sz="1450" dirty="0">
                <a:ea typeface="Calibri" panose="020F0502020204030204" pitchFamily="34" charset="0"/>
                <a:cs typeface="Times New Roman" panose="02020603050405020304" pitchFamily="18" charset="0"/>
                <a:sym typeface="Roboto"/>
              </a:rPr>
              <a:t>Intent Data</a:t>
            </a:r>
          </a:p>
        </p:txBody>
      </p:sp>
      <p:grpSp>
        <p:nvGrpSpPr>
          <p:cNvPr id="2" name="Group 1">
            <a:extLst>
              <a:ext uri="{FF2B5EF4-FFF2-40B4-BE49-F238E27FC236}">
                <a16:creationId xmlns:a16="http://schemas.microsoft.com/office/drawing/2014/main" id="{5CA52624-AF93-45A4-906D-C88BA16D210A}"/>
              </a:ext>
            </a:extLst>
          </p:cNvPr>
          <p:cNvGrpSpPr/>
          <p:nvPr/>
        </p:nvGrpSpPr>
        <p:grpSpPr>
          <a:xfrm>
            <a:off x="368658" y="1729046"/>
            <a:ext cx="2751206" cy="1908373"/>
            <a:chOff x="3439952" y="1851770"/>
            <a:chExt cx="3289423" cy="2171595"/>
          </a:xfrm>
        </p:grpSpPr>
        <p:pic>
          <p:nvPicPr>
            <p:cNvPr id="20" name="Graphic 19" descr="City outline">
              <a:extLst>
                <a:ext uri="{FF2B5EF4-FFF2-40B4-BE49-F238E27FC236}">
                  <a16:creationId xmlns:a16="http://schemas.microsoft.com/office/drawing/2014/main" id="{CDC9F2FD-E3E0-464F-95F0-7E022FD2E7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72191" y="1851772"/>
              <a:ext cx="1251451" cy="1251451"/>
            </a:xfrm>
            <a:prstGeom prst="rect">
              <a:avLst/>
            </a:prstGeom>
          </p:spPr>
        </p:pic>
        <p:pic>
          <p:nvPicPr>
            <p:cNvPr id="21" name="Graphic 20" descr="Employee badge outline">
              <a:extLst>
                <a:ext uri="{FF2B5EF4-FFF2-40B4-BE49-F238E27FC236}">
                  <a16:creationId xmlns:a16="http://schemas.microsoft.com/office/drawing/2014/main" id="{5A4BF66F-C5B4-475D-BAAA-CFD1E19006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12707" y="1851770"/>
              <a:ext cx="1251453" cy="1251453"/>
            </a:xfrm>
            <a:prstGeom prst="rect">
              <a:avLst/>
            </a:prstGeom>
          </p:spPr>
        </p:pic>
        <p:sp>
          <p:nvSpPr>
            <p:cNvPr id="22" name="TextBox 21">
              <a:extLst>
                <a:ext uri="{FF2B5EF4-FFF2-40B4-BE49-F238E27FC236}">
                  <a16:creationId xmlns:a16="http://schemas.microsoft.com/office/drawing/2014/main" id="{3911B5A4-BDA2-418F-AC73-3646AA68A1FF}"/>
                </a:ext>
              </a:extLst>
            </p:cNvPr>
            <p:cNvSpPr txBox="1"/>
            <p:nvPr/>
          </p:nvSpPr>
          <p:spPr>
            <a:xfrm>
              <a:off x="3439952" y="3113154"/>
              <a:ext cx="1910615" cy="910211"/>
            </a:xfrm>
            <a:prstGeom prst="rect">
              <a:avLst/>
            </a:prstGeom>
            <a:noFill/>
          </p:spPr>
          <p:txBody>
            <a:bodyPr wrap="square" rtlCol="0">
              <a:spAutoFit/>
            </a:bodyPr>
            <a:lstStyle/>
            <a:p>
              <a:pPr algn="ctr"/>
              <a:r>
                <a:rPr lang="en-SG" sz="3199" b="1" dirty="0"/>
                <a:t>1M</a:t>
              </a:r>
              <a:r>
                <a:rPr lang="en-SG" sz="2399" b="1" dirty="0"/>
                <a:t> </a:t>
              </a:r>
            </a:p>
            <a:p>
              <a:pPr algn="ctr"/>
              <a:r>
                <a:rPr lang="en-SG" sz="1400" dirty="0"/>
                <a:t>Companies</a:t>
              </a:r>
              <a:endParaRPr lang="en-SG" sz="1999" dirty="0"/>
            </a:p>
          </p:txBody>
        </p:sp>
        <p:sp>
          <p:nvSpPr>
            <p:cNvPr id="23" name="TextBox 22">
              <a:extLst>
                <a:ext uri="{FF2B5EF4-FFF2-40B4-BE49-F238E27FC236}">
                  <a16:creationId xmlns:a16="http://schemas.microsoft.com/office/drawing/2014/main" id="{B9D10B7E-CAB8-4122-97D9-6842E275498D}"/>
                </a:ext>
              </a:extLst>
            </p:cNvPr>
            <p:cNvSpPr txBox="1"/>
            <p:nvPr/>
          </p:nvSpPr>
          <p:spPr>
            <a:xfrm>
              <a:off x="5147491" y="3103224"/>
              <a:ext cx="1581884" cy="910211"/>
            </a:xfrm>
            <a:prstGeom prst="rect">
              <a:avLst/>
            </a:prstGeom>
            <a:noFill/>
          </p:spPr>
          <p:txBody>
            <a:bodyPr wrap="square" rtlCol="0">
              <a:spAutoFit/>
            </a:bodyPr>
            <a:lstStyle/>
            <a:p>
              <a:pPr algn="ctr"/>
              <a:r>
                <a:rPr lang="en-SG" sz="3199" b="1" dirty="0"/>
                <a:t>2M</a:t>
              </a:r>
            </a:p>
            <a:p>
              <a:pPr algn="ctr"/>
              <a:r>
                <a:rPr lang="en-SG" sz="1400" dirty="0"/>
                <a:t>Contacts</a:t>
              </a:r>
              <a:endParaRPr lang="en-SG" sz="1999" dirty="0"/>
            </a:p>
          </p:txBody>
        </p:sp>
      </p:grpSp>
      <p:grpSp>
        <p:nvGrpSpPr>
          <p:cNvPr id="6" name="Group 5">
            <a:extLst>
              <a:ext uri="{FF2B5EF4-FFF2-40B4-BE49-F238E27FC236}">
                <a16:creationId xmlns:a16="http://schemas.microsoft.com/office/drawing/2014/main" id="{84E80304-BE48-4E2B-AF53-161452FFB61D}"/>
              </a:ext>
            </a:extLst>
          </p:cNvPr>
          <p:cNvGrpSpPr/>
          <p:nvPr/>
        </p:nvGrpSpPr>
        <p:grpSpPr>
          <a:xfrm>
            <a:off x="4199301" y="1477802"/>
            <a:ext cx="3643983" cy="2492509"/>
            <a:chOff x="7280009" y="1322533"/>
            <a:chExt cx="4768344" cy="2696338"/>
          </a:xfrm>
        </p:grpSpPr>
        <p:pic>
          <p:nvPicPr>
            <p:cNvPr id="24" name="Graphic 23" descr="City outline">
              <a:extLst>
                <a:ext uri="{FF2B5EF4-FFF2-40B4-BE49-F238E27FC236}">
                  <a16:creationId xmlns:a16="http://schemas.microsoft.com/office/drawing/2014/main" id="{8FD494E8-9045-4B9F-9CAD-6F13662613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30587" y="1372501"/>
              <a:ext cx="1710879" cy="1710879"/>
            </a:xfrm>
            <a:prstGeom prst="rect">
              <a:avLst/>
            </a:prstGeom>
          </p:spPr>
        </p:pic>
        <p:pic>
          <p:nvPicPr>
            <p:cNvPr id="25" name="Graphic 24" descr="Employee badge outline">
              <a:extLst>
                <a:ext uri="{FF2B5EF4-FFF2-40B4-BE49-F238E27FC236}">
                  <a16:creationId xmlns:a16="http://schemas.microsoft.com/office/drawing/2014/main" id="{A8558956-C3EE-4497-8F7D-9B73670E6BD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92042" y="1322533"/>
              <a:ext cx="1710882" cy="1710882"/>
            </a:xfrm>
            <a:prstGeom prst="rect">
              <a:avLst/>
            </a:prstGeom>
          </p:spPr>
        </p:pic>
        <p:sp>
          <p:nvSpPr>
            <p:cNvPr id="26" name="TextBox 25">
              <a:extLst>
                <a:ext uri="{FF2B5EF4-FFF2-40B4-BE49-F238E27FC236}">
                  <a16:creationId xmlns:a16="http://schemas.microsoft.com/office/drawing/2014/main" id="{655D6EEF-38D6-4792-AE55-43ED7F8AB7F0}"/>
                </a:ext>
              </a:extLst>
            </p:cNvPr>
            <p:cNvSpPr txBox="1"/>
            <p:nvPr/>
          </p:nvSpPr>
          <p:spPr>
            <a:xfrm>
              <a:off x="7280009" y="2854143"/>
              <a:ext cx="2612032" cy="1164728"/>
            </a:xfrm>
            <a:prstGeom prst="rect">
              <a:avLst/>
            </a:prstGeom>
            <a:noFill/>
          </p:spPr>
          <p:txBody>
            <a:bodyPr wrap="square" rtlCol="0">
              <a:spAutoFit/>
            </a:bodyPr>
            <a:lstStyle/>
            <a:p>
              <a:pPr algn="ctr"/>
              <a:r>
                <a:rPr lang="en-SG" sz="4399" b="1" dirty="0"/>
                <a:t>4M</a:t>
              </a:r>
              <a:r>
                <a:rPr lang="en-SG" sz="3599" b="1" dirty="0"/>
                <a:t> </a:t>
              </a:r>
            </a:p>
            <a:p>
              <a:pPr algn="ctr"/>
              <a:r>
                <a:rPr lang="en-SG" sz="1999" dirty="0"/>
                <a:t>Companies</a:t>
              </a:r>
              <a:endParaRPr lang="en-SG" sz="3199" dirty="0"/>
            </a:p>
          </p:txBody>
        </p:sp>
        <p:sp>
          <p:nvSpPr>
            <p:cNvPr id="28" name="TextBox 27">
              <a:extLst>
                <a:ext uri="{FF2B5EF4-FFF2-40B4-BE49-F238E27FC236}">
                  <a16:creationId xmlns:a16="http://schemas.microsoft.com/office/drawing/2014/main" id="{482E7327-E1E1-4A59-BBDE-0974B92B91B6}"/>
                </a:ext>
              </a:extLst>
            </p:cNvPr>
            <p:cNvSpPr txBox="1"/>
            <p:nvPr/>
          </p:nvSpPr>
          <p:spPr>
            <a:xfrm>
              <a:off x="9436321" y="2835799"/>
              <a:ext cx="2612032" cy="1164728"/>
            </a:xfrm>
            <a:prstGeom prst="rect">
              <a:avLst/>
            </a:prstGeom>
            <a:noFill/>
          </p:spPr>
          <p:txBody>
            <a:bodyPr wrap="square" rtlCol="0">
              <a:spAutoFit/>
            </a:bodyPr>
            <a:lstStyle/>
            <a:p>
              <a:pPr algn="ctr"/>
              <a:r>
                <a:rPr lang="en-SG" sz="4399" b="1" dirty="0"/>
                <a:t>10M</a:t>
              </a:r>
              <a:r>
                <a:rPr lang="en-SG" sz="3599" b="1" dirty="0"/>
                <a:t> </a:t>
              </a:r>
            </a:p>
            <a:p>
              <a:pPr algn="ctr"/>
              <a:r>
                <a:rPr lang="en-SG" sz="1999" dirty="0"/>
                <a:t>Contacts</a:t>
              </a:r>
              <a:endParaRPr lang="en-SG" sz="3199" dirty="0"/>
            </a:p>
          </p:txBody>
        </p:sp>
      </p:grpSp>
      <p:sp>
        <p:nvSpPr>
          <p:cNvPr id="34" name="TextBox 33">
            <a:extLst>
              <a:ext uri="{FF2B5EF4-FFF2-40B4-BE49-F238E27FC236}">
                <a16:creationId xmlns:a16="http://schemas.microsoft.com/office/drawing/2014/main" id="{89C6BE25-783A-4598-93AB-0D415796EC7D}"/>
              </a:ext>
            </a:extLst>
          </p:cNvPr>
          <p:cNvSpPr txBox="1"/>
          <p:nvPr/>
        </p:nvSpPr>
        <p:spPr>
          <a:xfrm>
            <a:off x="4440033" y="4030060"/>
            <a:ext cx="3310563" cy="461537"/>
          </a:xfrm>
          <a:prstGeom prst="rect">
            <a:avLst/>
          </a:prstGeom>
          <a:noFill/>
        </p:spPr>
        <p:txBody>
          <a:bodyPr wrap="square" rtlCol="0">
            <a:spAutoFit/>
          </a:bodyPr>
          <a:lstStyle/>
          <a:p>
            <a:pPr algn="ctr"/>
            <a:r>
              <a:rPr lang="en-SG" sz="2399" b="1" dirty="0">
                <a:solidFill>
                  <a:schemeClr val="accent4"/>
                </a:solidFill>
              </a:rPr>
              <a:t>With Partner Network</a:t>
            </a:r>
            <a:endParaRPr lang="en-SG" sz="1600" b="1" dirty="0">
              <a:solidFill>
                <a:schemeClr val="accent4"/>
              </a:solidFill>
            </a:endParaRPr>
          </a:p>
        </p:txBody>
      </p:sp>
      <p:sp>
        <p:nvSpPr>
          <p:cNvPr id="35" name="TextBox 34">
            <a:extLst>
              <a:ext uri="{FF2B5EF4-FFF2-40B4-BE49-F238E27FC236}">
                <a16:creationId xmlns:a16="http://schemas.microsoft.com/office/drawing/2014/main" id="{46266D2E-CEC9-4C9D-BE02-80B1C4AD89F6}"/>
              </a:ext>
            </a:extLst>
          </p:cNvPr>
          <p:cNvSpPr txBox="1"/>
          <p:nvPr/>
        </p:nvSpPr>
        <p:spPr>
          <a:xfrm>
            <a:off x="495988" y="3970311"/>
            <a:ext cx="2761716" cy="461537"/>
          </a:xfrm>
          <a:prstGeom prst="rect">
            <a:avLst/>
          </a:prstGeom>
          <a:noFill/>
        </p:spPr>
        <p:txBody>
          <a:bodyPr wrap="square" rtlCol="0">
            <a:spAutoFit/>
          </a:bodyPr>
          <a:lstStyle/>
          <a:p>
            <a:pPr algn="ctr"/>
            <a:r>
              <a:rPr lang="en-SG" sz="2399" b="1" dirty="0">
                <a:solidFill>
                  <a:schemeClr val="accent4"/>
                </a:solidFill>
              </a:rPr>
              <a:t>CNCData Owned</a:t>
            </a:r>
            <a:r>
              <a:rPr lang="en-SG" sz="1799" b="1" dirty="0">
                <a:solidFill>
                  <a:schemeClr val="accent4"/>
                </a:solidFill>
              </a:rPr>
              <a:t> </a:t>
            </a:r>
          </a:p>
        </p:txBody>
      </p:sp>
      <p:sp>
        <p:nvSpPr>
          <p:cNvPr id="7" name="TextBox 6">
            <a:extLst>
              <a:ext uri="{FF2B5EF4-FFF2-40B4-BE49-F238E27FC236}">
                <a16:creationId xmlns:a16="http://schemas.microsoft.com/office/drawing/2014/main" id="{65568B97-2448-A16B-D5C5-CA19C6ED8D6D}"/>
              </a:ext>
            </a:extLst>
          </p:cNvPr>
          <p:cNvSpPr txBox="1"/>
          <p:nvPr/>
        </p:nvSpPr>
        <p:spPr>
          <a:xfrm>
            <a:off x="534274" y="4764740"/>
            <a:ext cx="3665027" cy="1703030"/>
          </a:xfrm>
          <a:prstGeom prst="rect">
            <a:avLst/>
          </a:prstGeom>
          <a:noFill/>
        </p:spPr>
        <p:txBody>
          <a:bodyPr wrap="square">
            <a:spAutoFit/>
          </a:bodyPr>
          <a:lstStyle/>
          <a:p>
            <a:pPr>
              <a:lnSpc>
                <a:spcPct val="100000"/>
              </a:lnSpc>
              <a:spcBef>
                <a:spcPts val="0"/>
              </a:spcBef>
              <a:spcAft>
                <a:spcPts val="400"/>
              </a:spcAft>
              <a:buClr>
                <a:schemeClr val="accent1"/>
              </a:buClr>
              <a:buFont typeface="Wingdings" panose="05000000000000000000" pitchFamily="2" charset="2"/>
              <a:buChar char="§"/>
            </a:pPr>
            <a:r>
              <a:rPr lang="en-US" sz="1400" dirty="0">
                <a:ea typeface="Calibri" panose="020F0502020204030204" pitchFamily="34" charset="0"/>
                <a:cs typeface="Times New Roman" panose="02020603050405020304" pitchFamily="18" charset="0"/>
                <a:sym typeface="Roboto"/>
              </a:rPr>
              <a:t>Proprietary Data Asset</a:t>
            </a:r>
          </a:p>
          <a:p>
            <a:pPr lvl="1">
              <a:lnSpc>
                <a:spcPct val="100000"/>
              </a:lnSpc>
              <a:spcBef>
                <a:spcPts val="0"/>
              </a:spcBef>
              <a:spcAft>
                <a:spcPts val="400"/>
              </a:spcAft>
              <a:buClr>
                <a:schemeClr val="accent1"/>
              </a:buClr>
              <a:buFont typeface="Wingdings" panose="05000000000000000000" pitchFamily="2" charset="2"/>
              <a:buChar char="§"/>
            </a:pPr>
            <a:r>
              <a:rPr lang="en-US" sz="1050" dirty="0">
                <a:ea typeface="Calibri" panose="020F0502020204030204" pitchFamily="34" charset="0"/>
                <a:cs typeface="Times New Roman" panose="02020603050405020304" pitchFamily="18" charset="0"/>
                <a:sym typeface="Roboto"/>
              </a:rPr>
              <a:t>Dataplus – An enterprise level self-serve DaaS platform  that enables direct access to high quality, hard to reach B2B data with over 2M contacts.</a:t>
            </a:r>
          </a:p>
          <a:p>
            <a:pPr lvl="1">
              <a:lnSpc>
                <a:spcPct val="100000"/>
              </a:lnSpc>
              <a:spcBef>
                <a:spcPts val="0"/>
              </a:spcBef>
              <a:spcAft>
                <a:spcPts val="400"/>
              </a:spcAft>
              <a:buClr>
                <a:schemeClr val="accent1"/>
              </a:buClr>
              <a:buFont typeface="Wingdings" panose="05000000000000000000" pitchFamily="2" charset="2"/>
              <a:buChar char="§"/>
            </a:pPr>
            <a:r>
              <a:rPr lang="en-US" sz="1050" dirty="0">
                <a:ea typeface="Calibri" panose="020F0502020204030204" pitchFamily="34" charset="0"/>
                <a:cs typeface="Times New Roman" panose="02020603050405020304" pitchFamily="18" charset="0"/>
                <a:sym typeface="Roboto"/>
              </a:rPr>
              <a:t>Data coverage up to 25 Asia Pacific countries Including ASEAN, </a:t>
            </a:r>
            <a:r>
              <a:rPr lang="en-US" sz="1050" dirty="0" err="1">
                <a:ea typeface="Calibri" panose="020F0502020204030204" pitchFamily="34" charset="0"/>
                <a:cs typeface="Times New Roman" panose="02020603050405020304" pitchFamily="18" charset="0"/>
                <a:sym typeface="Roboto"/>
              </a:rPr>
              <a:t>ANZ</a:t>
            </a:r>
            <a:r>
              <a:rPr lang="en-US" sz="1050" dirty="0">
                <a:ea typeface="Calibri" panose="020F0502020204030204" pitchFamily="34" charset="0"/>
                <a:cs typeface="Times New Roman" panose="02020603050405020304" pitchFamily="18" charset="0"/>
                <a:sym typeface="Roboto"/>
              </a:rPr>
              <a:t>, Greater China, India, Japan, Korea and Emerging Countries across Asia.</a:t>
            </a:r>
          </a:p>
        </p:txBody>
      </p:sp>
      <p:sp>
        <p:nvSpPr>
          <p:cNvPr id="9" name="TextBox 8">
            <a:extLst>
              <a:ext uri="{FF2B5EF4-FFF2-40B4-BE49-F238E27FC236}">
                <a16:creationId xmlns:a16="http://schemas.microsoft.com/office/drawing/2014/main" id="{AC36A774-191D-9ADC-4D20-3B5911423F2B}"/>
              </a:ext>
            </a:extLst>
          </p:cNvPr>
          <p:cNvSpPr txBox="1"/>
          <p:nvPr/>
        </p:nvSpPr>
        <p:spPr>
          <a:xfrm>
            <a:off x="4744545" y="4585518"/>
            <a:ext cx="3154534" cy="1218282"/>
          </a:xfrm>
          <a:prstGeom prst="rect">
            <a:avLst/>
          </a:prstGeom>
          <a:noFill/>
        </p:spPr>
        <p:txBody>
          <a:bodyPr wrap="square">
            <a:spAutoFit/>
          </a:bodyPr>
          <a:lstStyle/>
          <a:p>
            <a:pPr lvl="1">
              <a:lnSpc>
                <a:spcPct val="100000"/>
              </a:lnSpc>
              <a:spcBef>
                <a:spcPts val="0"/>
              </a:spcBef>
              <a:spcAft>
                <a:spcPts val="400"/>
              </a:spcAft>
              <a:buClr>
                <a:schemeClr val="accent1"/>
              </a:buClr>
              <a:buFont typeface="Wingdings" panose="05000000000000000000" pitchFamily="2" charset="2"/>
              <a:buChar char="§"/>
            </a:pPr>
            <a:endParaRPr lang="en-US" sz="1050" dirty="0">
              <a:ea typeface="Calibri" panose="020F0502020204030204" pitchFamily="34" charset="0"/>
              <a:cs typeface="Times New Roman" panose="02020603050405020304" pitchFamily="18" charset="0"/>
              <a:sym typeface="Roboto"/>
            </a:endParaRPr>
          </a:p>
          <a:p>
            <a:pPr>
              <a:lnSpc>
                <a:spcPct val="100000"/>
              </a:lnSpc>
              <a:spcBef>
                <a:spcPts val="0"/>
              </a:spcBef>
              <a:spcAft>
                <a:spcPts val="400"/>
              </a:spcAft>
              <a:buClr>
                <a:schemeClr val="accent1"/>
              </a:buClr>
              <a:buFont typeface="Wingdings" panose="05000000000000000000" pitchFamily="2" charset="2"/>
              <a:buChar char="§"/>
            </a:pPr>
            <a:r>
              <a:rPr lang="it-IT" sz="1400" dirty="0">
                <a:ea typeface="Calibri" panose="020F0502020204030204" pitchFamily="34" charset="0"/>
                <a:cs typeface="Times New Roman" panose="02020603050405020304" pitchFamily="18" charset="0"/>
                <a:sym typeface="Roboto"/>
              </a:rPr>
              <a:t>Global Data Partner Network</a:t>
            </a:r>
            <a:endParaRPr lang="en-US" sz="1400" dirty="0">
              <a:ea typeface="Calibri" panose="020F0502020204030204" pitchFamily="34" charset="0"/>
              <a:cs typeface="Times New Roman" panose="02020603050405020304" pitchFamily="18" charset="0"/>
              <a:sym typeface="Roboto"/>
            </a:endParaRPr>
          </a:p>
          <a:p>
            <a:pPr lvl="1">
              <a:lnSpc>
                <a:spcPct val="100000"/>
              </a:lnSpc>
              <a:spcBef>
                <a:spcPts val="0"/>
              </a:spcBef>
              <a:spcAft>
                <a:spcPts val="400"/>
              </a:spcAft>
              <a:buClr>
                <a:schemeClr val="accent1"/>
              </a:buClr>
              <a:buFont typeface="Wingdings" panose="05000000000000000000" pitchFamily="2" charset="2"/>
              <a:buChar char="§"/>
            </a:pPr>
            <a:r>
              <a:rPr lang="en-US" sz="1050" dirty="0">
                <a:ea typeface="Calibri" panose="020F0502020204030204" pitchFamily="34" charset="0"/>
                <a:cs typeface="Times New Roman" panose="02020603050405020304" pitchFamily="18" charset="0"/>
                <a:sym typeface="Roboto"/>
              </a:rPr>
              <a:t>Through our Data Partner Network, we can access the appropriate and pertinent data to fulfill all your marketing requirements.</a:t>
            </a:r>
          </a:p>
        </p:txBody>
      </p:sp>
    </p:spTree>
    <p:extLst>
      <p:ext uri="{BB962C8B-B14F-4D97-AF65-F5344CB8AC3E}">
        <p14:creationId xmlns:p14="http://schemas.microsoft.com/office/powerpoint/2010/main" val="99597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9B326F38-4E3F-467E-B912-22D5333F4202}"/>
              </a:ext>
            </a:extLst>
          </p:cNvPr>
          <p:cNvSpPr>
            <a:spLocks noGrp="1"/>
          </p:cNvSpPr>
          <p:nvPr>
            <p:ph type="title" idx="4294967295"/>
          </p:nvPr>
        </p:nvSpPr>
        <p:spPr>
          <a:xfrm>
            <a:off x="-1" y="365923"/>
            <a:ext cx="10512862" cy="1325218"/>
          </a:xfrm>
        </p:spPr>
        <p:txBody>
          <a:bodyPr/>
          <a:lstStyle/>
          <a:p>
            <a:r>
              <a:rPr lang="en-US" dirty="0"/>
              <a:t>Balanced scorecard slide 2</a:t>
            </a:r>
          </a:p>
        </p:txBody>
      </p:sp>
      <p:sp>
        <p:nvSpPr>
          <p:cNvPr id="13" name="TextBox 12">
            <a:extLst>
              <a:ext uri="{FF2B5EF4-FFF2-40B4-BE49-F238E27FC236}">
                <a16:creationId xmlns:a16="http://schemas.microsoft.com/office/drawing/2014/main" id="{63C92C2E-8888-42AB-A36D-D6F2B362B0CD}"/>
              </a:ext>
            </a:extLst>
          </p:cNvPr>
          <p:cNvSpPr txBox="1"/>
          <p:nvPr/>
        </p:nvSpPr>
        <p:spPr>
          <a:xfrm>
            <a:off x="261764" y="450054"/>
            <a:ext cx="6961776" cy="492315"/>
          </a:xfrm>
          <a:prstGeom prst="rect">
            <a:avLst/>
          </a:prstGeom>
          <a:noFill/>
        </p:spPr>
        <p:txBody>
          <a:bodyPr wrap="square" lIns="0" tIns="0" rIns="0" bIns="0" rtlCol="0" anchor="ctr">
            <a:spAutoFit/>
          </a:bodyPr>
          <a:lstStyle/>
          <a:p>
            <a:r>
              <a:rPr lang="en-US" sz="3199" b="1" cap="all" dirty="0">
                <a:latin typeface="+mj-lt"/>
              </a:rPr>
              <a:t>Our DATA </a:t>
            </a:r>
            <a:endParaRPr lang="en-US" sz="3599" cap="all" dirty="0">
              <a:latin typeface="+mj-lt"/>
            </a:endParaRPr>
          </a:p>
        </p:txBody>
      </p:sp>
      <p:sp>
        <p:nvSpPr>
          <p:cNvPr id="47" name="Graphic 15">
            <a:extLst>
              <a:ext uri="{FF2B5EF4-FFF2-40B4-BE49-F238E27FC236}">
                <a16:creationId xmlns:a16="http://schemas.microsoft.com/office/drawing/2014/main" id="{69DDD79F-3046-435D-AEB4-7897DDA5DB77}"/>
              </a:ext>
            </a:extLst>
          </p:cNvPr>
          <p:cNvSpPr/>
          <p:nvPr/>
        </p:nvSpPr>
        <p:spPr>
          <a:xfrm>
            <a:off x="261764" y="980728"/>
            <a:ext cx="2183073" cy="68757"/>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lumMod val="50000"/>
              <a:alpha val="70000"/>
            </a:schemeClr>
          </a:solidFill>
          <a:ln w="9525" cap="flat">
            <a:noFill/>
            <a:prstDash val="solid"/>
            <a:miter/>
          </a:ln>
        </p:spPr>
        <p:txBody>
          <a:bodyPr rtlCol="0" anchor="ctr"/>
          <a:lstStyle/>
          <a:p>
            <a:endParaRPr lang="ru-RU" sz="1799" dirty="0"/>
          </a:p>
        </p:txBody>
      </p:sp>
      <p:sp>
        <p:nvSpPr>
          <p:cNvPr id="3" name="TextBox 2">
            <a:extLst>
              <a:ext uri="{FF2B5EF4-FFF2-40B4-BE49-F238E27FC236}">
                <a16:creationId xmlns:a16="http://schemas.microsoft.com/office/drawing/2014/main" id="{DB7C9693-CE1A-506E-66F5-823308A2EC0F}"/>
              </a:ext>
            </a:extLst>
          </p:cNvPr>
          <p:cNvSpPr txBox="1"/>
          <p:nvPr/>
        </p:nvSpPr>
        <p:spPr>
          <a:xfrm>
            <a:off x="189756" y="1196752"/>
            <a:ext cx="6101254" cy="923330"/>
          </a:xfrm>
          <a:prstGeom prst="rect">
            <a:avLst/>
          </a:prstGeom>
          <a:noFill/>
        </p:spPr>
        <p:txBody>
          <a:bodyPr wrap="square">
            <a:spAutoFit/>
          </a:bodyPr>
          <a:lstStyle/>
          <a:p>
            <a:r>
              <a:rPr lang="en-US" dirty="0"/>
              <a:t>Expand your market reach and refine your </a:t>
            </a:r>
            <a:r>
              <a:rPr lang="en-US" dirty="0" err="1"/>
              <a:t>your</a:t>
            </a:r>
            <a:r>
              <a:rPr lang="en-US" dirty="0"/>
              <a:t> go-to-market strategy  in the Asia Pacific and Oceania with our expanded data coverage</a:t>
            </a:r>
            <a:endParaRPr lang="en-AU" dirty="0"/>
          </a:p>
        </p:txBody>
      </p:sp>
      <p:sp>
        <p:nvSpPr>
          <p:cNvPr id="15" name="TextBox 14">
            <a:extLst>
              <a:ext uri="{FF2B5EF4-FFF2-40B4-BE49-F238E27FC236}">
                <a16:creationId xmlns:a16="http://schemas.microsoft.com/office/drawing/2014/main" id="{6B20526C-6691-BC8C-CF14-8AAFF87F33C5}"/>
              </a:ext>
            </a:extLst>
          </p:cNvPr>
          <p:cNvSpPr txBox="1"/>
          <p:nvPr/>
        </p:nvSpPr>
        <p:spPr>
          <a:xfrm>
            <a:off x="477788" y="3789040"/>
            <a:ext cx="3771044" cy="2308324"/>
          </a:xfrm>
          <a:prstGeom prst="rect">
            <a:avLst/>
          </a:prstGeom>
          <a:noFill/>
        </p:spPr>
        <p:txBody>
          <a:bodyPr wrap="square">
            <a:spAutoFit/>
          </a:bodyPr>
          <a:lstStyle/>
          <a:p>
            <a:r>
              <a:rPr lang="en-AU" sz="2800" b="1" dirty="0"/>
              <a:t>Firmographics Data</a:t>
            </a:r>
          </a:p>
          <a:p>
            <a:r>
              <a:rPr lang="en-AU" b="1" dirty="0"/>
              <a:t>Industry :</a:t>
            </a:r>
            <a:r>
              <a:rPr lang="en-AU" dirty="0"/>
              <a:t> </a:t>
            </a:r>
          </a:p>
          <a:p>
            <a:r>
              <a:rPr lang="en-AU" sz="1400" dirty="0"/>
              <a:t>CNCData Industry Classification / US SIC / NAICS</a:t>
            </a:r>
          </a:p>
          <a:p>
            <a:r>
              <a:rPr lang="en-AU" sz="1400" b="1" dirty="0"/>
              <a:t>Employee Size :</a:t>
            </a:r>
          </a:p>
          <a:p>
            <a:r>
              <a:rPr lang="en-AU" sz="1400" dirty="0"/>
              <a:t>Country Employee Counts and Global Employee counts.</a:t>
            </a:r>
          </a:p>
          <a:p>
            <a:r>
              <a:rPr lang="en-AU" sz="1400" b="1" dirty="0"/>
              <a:t>Locations:</a:t>
            </a:r>
            <a:r>
              <a:rPr lang="en-AU" sz="1400" dirty="0"/>
              <a:t> </a:t>
            </a:r>
          </a:p>
          <a:p>
            <a:r>
              <a:rPr lang="en-AU" sz="1400" dirty="0"/>
              <a:t>Locations across Asia and Oceania   </a:t>
            </a:r>
          </a:p>
        </p:txBody>
      </p:sp>
      <p:sp>
        <p:nvSpPr>
          <p:cNvPr id="17" name="TextBox 16">
            <a:extLst>
              <a:ext uri="{FF2B5EF4-FFF2-40B4-BE49-F238E27FC236}">
                <a16:creationId xmlns:a16="http://schemas.microsoft.com/office/drawing/2014/main" id="{B25DC8F4-FEA6-46C8-6745-981812ACA2AB}"/>
              </a:ext>
            </a:extLst>
          </p:cNvPr>
          <p:cNvSpPr txBox="1"/>
          <p:nvPr/>
        </p:nvSpPr>
        <p:spPr>
          <a:xfrm>
            <a:off x="4284740" y="3789040"/>
            <a:ext cx="4257943" cy="1877437"/>
          </a:xfrm>
          <a:prstGeom prst="rect">
            <a:avLst/>
          </a:prstGeom>
          <a:noFill/>
        </p:spPr>
        <p:txBody>
          <a:bodyPr wrap="square">
            <a:spAutoFit/>
          </a:bodyPr>
          <a:lstStyle/>
          <a:p>
            <a:r>
              <a:rPr lang="en-AU" sz="2800" b="1" dirty="0"/>
              <a:t>Demographics Data</a:t>
            </a:r>
          </a:p>
          <a:p>
            <a:r>
              <a:rPr lang="en-AU" b="1" dirty="0"/>
              <a:t>Job Function:</a:t>
            </a:r>
          </a:p>
          <a:p>
            <a:r>
              <a:rPr lang="en-AU" sz="1400" b="1" dirty="0"/>
              <a:t>30+ Job functions to include functional level decision makers. </a:t>
            </a:r>
          </a:p>
          <a:p>
            <a:r>
              <a:rPr lang="en-AU" sz="1400" b="1" dirty="0"/>
              <a:t>Job Title:</a:t>
            </a:r>
          </a:p>
          <a:p>
            <a:r>
              <a:rPr lang="en-AU" sz="1400" b="1" dirty="0"/>
              <a:t>Classification of </a:t>
            </a:r>
            <a:r>
              <a:rPr lang="en-AU" sz="1400" b="1" dirty="0" err="1"/>
              <a:t>senioory</a:t>
            </a:r>
            <a:r>
              <a:rPr lang="en-AU" sz="1400" b="1" dirty="0"/>
              <a:t> within the </a:t>
            </a:r>
            <a:r>
              <a:rPr lang="en-AU" sz="1400" b="1" dirty="0" err="1"/>
              <a:t>organisatoin</a:t>
            </a:r>
            <a:r>
              <a:rPr lang="en-AU" sz="1400" b="1" dirty="0"/>
              <a:t>. </a:t>
            </a:r>
          </a:p>
          <a:p>
            <a:r>
              <a:rPr lang="en-AU" sz="1400" b="1" dirty="0"/>
              <a:t>Contact Info: Business email and Phone numbers. </a:t>
            </a:r>
            <a:endParaRPr lang="en-AU" sz="1400" dirty="0"/>
          </a:p>
        </p:txBody>
      </p:sp>
      <p:sp>
        <p:nvSpPr>
          <p:cNvPr id="27" name="TextBox 26">
            <a:extLst>
              <a:ext uri="{FF2B5EF4-FFF2-40B4-BE49-F238E27FC236}">
                <a16:creationId xmlns:a16="http://schemas.microsoft.com/office/drawing/2014/main" id="{1734C7FB-7FE1-7490-CB82-7C9571F63F87}"/>
              </a:ext>
            </a:extLst>
          </p:cNvPr>
          <p:cNvSpPr txBox="1"/>
          <p:nvPr/>
        </p:nvSpPr>
        <p:spPr>
          <a:xfrm>
            <a:off x="8592057" y="3848583"/>
            <a:ext cx="3551027" cy="2246769"/>
          </a:xfrm>
          <a:prstGeom prst="rect">
            <a:avLst/>
          </a:prstGeom>
          <a:noFill/>
        </p:spPr>
        <p:txBody>
          <a:bodyPr wrap="square">
            <a:spAutoFit/>
          </a:bodyPr>
          <a:lstStyle/>
          <a:p>
            <a:r>
              <a:rPr lang="en-AU" sz="2800" b="1" dirty="0"/>
              <a:t>Technographic Data</a:t>
            </a:r>
          </a:p>
          <a:p>
            <a:r>
              <a:rPr lang="en-AU" b="1" dirty="0"/>
              <a:t>Categories: 90+ technology product categories. </a:t>
            </a:r>
          </a:p>
          <a:p>
            <a:endParaRPr lang="en-AU" sz="1400" b="1" dirty="0"/>
          </a:p>
          <a:p>
            <a:r>
              <a:rPr lang="en-AU" b="1" dirty="0"/>
              <a:t>Vendors: </a:t>
            </a:r>
            <a:r>
              <a:rPr lang="en-AU" sz="1200" b="1" dirty="0"/>
              <a:t>3000+ Software and hardware vendors. </a:t>
            </a:r>
            <a:endParaRPr lang="en-AU" b="1" dirty="0"/>
          </a:p>
          <a:p>
            <a:endParaRPr lang="en-AU" sz="1400" b="1" dirty="0"/>
          </a:p>
          <a:p>
            <a:r>
              <a:rPr lang="en-AU" b="1" dirty="0"/>
              <a:t>Products : 7000+ products</a:t>
            </a:r>
          </a:p>
        </p:txBody>
      </p:sp>
      <p:grpSp>
        <p:nvGrpSpPr>
          <p:cNvPr id="29" name="Group 28">
            <a:extLst>
              <a:ext uri="{FF2B5EF4-FFF2-40B4-BE49-F238E27FC236}">
                <a16:creationId xmlns:a16="http://schemas.microsoft.com/office/drawing/2014/main" id="{9ACCCF20-90E2-F5AF-4F19-BEE0ABB63219}"/>
              </a:ext>
              <a:ext uri="{C183D7F6-B498-43B3-948B-1728B52AA6E4}">
                <adec:decorative xmlns:adec="http://schemas.microsoft.com/office/drawing/2017/decorative" val="1"/>
              </a:ext>
            </a:extLst>
          </p:cNvPr>
          <p:cNvGrpSpPr/>
          <p:nvPr/>
        </p:nvGrpSpPr>
        <p:grpSpPr>
          <a:xfrm>
            <a:off x="837828" y="2459990"/>
            <a:ext cx="1440873" cy="976388"/>
            <a:chOff x="304798" y="1577182"/>
            <a:chExt cx="3419023" cy="1684222"/>
          </a:xfrm>
          <a:effectLst>
            <a:outerShdw blurRad="50800" dist="38100" dir="2700000" algn="tl" rotWithShape="0">
              <a:prstClr val="black">
                <a:alpha val="40000"/>
              </a:prstClr>
            </a:outerShdw>
          </a:effectLst>
        </p:grpSpPr>
        <p:sp>
          <p:nvSpPr>
            <p:cNvPr id="30" name="Rectangle 29">
              <a:extLst>
                <a:ext uri="{FF2B5EF4-FFF2-40B4-BE49-F238E27FC236}">
                  <a16:creationId xmlns:a16="http://schemas.microsoft.com/office/drawing/2014/main" id="{EAFA1DF1-0ED4-C1BC-54E0-197B43B1A8A4}"/>
                </a:ext>
              </a:extLst>
            </p:cNvPr>
            <p:cNvSpPr/>
            <p:nvPr/>
          </p:nvSpPr>
          <p:spPr>
            <a:xfrm>
              <a:off x="304800" y="1577182"/>
              <a:ext cx="3419021" cy="1265123"/>
            </a:xfrm>
            <a:prstGeom prst="rect">
              <a:avLst/>
            </a:prstGeom>
            <a:solidFill>
              <a:srgbClr val="30B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3600" b="1" dirty="0">
                  <a:latin typeface="+mj-lt"/>
                </a:rPr>
                <a:t>10M</a:t>
              </a:r>
            </a:p>
          </p:txBody>
        </p:sp>
        <p:sp>
          <p:nvSpPr>
            <p:cNvPr id="31" name="Rectangle 30">
              <a:extLst>
                <a:ext uri="{FF2B5EF4-FFF2-40B4-BE49-F238E27FC236}">
                  <a16:creationId xmlns:a16="http://schemas.microsoft.com/office/drawing/2014/main" id="{1E483A74-8664-FCFC-7111-C169D216B981}"/>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CONTACTS</a:t>
              </a:r>
            </a:p>
          </p:txBody>
        </p:sp>
      </p:grpSp>
      <p:sp>
        <p:nvSpPr>
          <p:cNvPr id="32" name="Oval 31">
            <a:extLst>
              <a:ext uri="{FF2B5EF4-FFF2-40B4-BE49-F238E27FC236}">
                <a16:creationId xmlns:a16="http://schemas.microsoft.com/office/drawing/2014/main" id="{FD83D67B-60B1-71E2-6F29-5568AA1BF86C}"/>
              </a:ext>
              <a:ext uri="{C183D7F6-B498-43B3-948B-1728B52AA6E4}">
                <adec:decorative xmlns:adec="http://schemas.microsoft.com/office/drawing/2017/decorative" val="1"/>
              </a:ext>
            </a:extLst>
          </p:cNvPr>
          <p:cNvSpPr/>
          <p:nvPr/>
        </p:nvSpPr>
        <p:spPr>
          <a:xfrm>
            <a:off x="1329078" y="2137859"/>
            <a:ext cx="458372" cy="459229"/>
          </a:xfrm>
          <a:prstGeom prst="ellipse">
            <a:avLst/>
          </a:prstGeom>
          <a:solidFill>
            <a:srgbClr val="30B29F"/>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36" name="Group 35">
            <a:extLst>
              <a:ext uri="{FF2B5EF4-FFF2-40B4-BE49-F238E27FC236}">
                <a16:creationId xmlns:a16="http://schemas.microsoft.com/office/drawing/2014/main" id="{D6F5E562-F9D5-C6A9-E39F-D361B4B90CFA}"/>
              </a:ext>
              <a:ext uri="{C183D7F6-B498-43B3-948B-1728B52AA6E4}">
                <adec:decorative xmlns:adec="http://schemas.microsoft.com/office/drawing/2017/decorative" val="1"/>
              </a:ext>
            </a:extLst>
          </p:cNvPr>
          <p:cNvGrpSpPr/>
          <p:nvPr/>
        </p:nvGrpSpPr>
        <p:grpSpPr>
          <a:xfrm>
            <a:off x="2641225" y="2443574"/>
            <a:ext cx="1440873" cy="976388"/>
            <a:chOff x="304798" y="1577182"/>
            <a:chExt cx="3419023" cy="1684222"/>
          </a:xfrm>
          <a:effectLst>
            <a:outerShdw blurRad="50800" dist="38100" dir="2700000" algn="tl" rotWithShape="0">
              <a:prstClr val="black">
                <a:alpha val="40000"/>
              </a:prstClr>
            </a:outerShdw>
          </a:effectLst>
        </p:grpSpPr>
        <p:sp>
          <p:nvSpPr>
            <p:cNvPr id="37" name="Rectangle 36">
              <a:extLst>
                <a:ext uri="{FF2B5EF4-FFF2-40B4-BE49-F238E27FC236}">
                  <a16:creationId xmlns:a16="http://schemas.microsoft.com/office/drawing/2014/main" id="{E789E48A-F7B7-ABAB-DC39-BD79BF4285F8}"/>
                </a:ext>
              </a:extLst>
            </p:cNvPr>
            <p:cNvSpPr/>
            <p:nvPr/>
          </p:nvSpPr>
          <p:spPr>
            <a:xfrm>
              <a:off x="304800" y="1577182"/>
              <a:ext cx="3419021" cy="126512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3200" b="1" dirty="0">
                  <a:latin typeface="+mj-lt"/>
                </a:rPr>
                <a:t>4M</a:t>
              </a:r>
            </a:p>
          </p:txBody>
        </p:sp>
        <p:sp>
          <p:nvSpPr>
            <p:cNvPr id="38" name="Rectangle 37">
              <a:extLst>
                <a:ext uri="{FF2B5EF4-FFF2-40B4-BE49-F238E27FC236}">
                  <a16:creationId xmlns:a16="http://schemas.microsoft.com/office/drawing/2014/main" id="{76F3A14C-A8B5-FBFD-80A5-5D8E850238FA}"/>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COMPANIES</a:t>
              </a:r>
            </a:p>
          </p:txBody>
        </p:sp>
      </p:grpSp>
      <p:sp>
        <p:nvSpPr>
          <p:cNvPr id="39" name="Oval 38">
            <a:extLst>
              <a:ext uri="{FF2B5EF4-FFF2-40B4-BE49-F238E27FC236}">
                <a16:creationId xmlns:a16="http://schemas.microsoft.com/office/drawing/2014/main" id="{787E1312-871C-30C1-3748-7860795589AF}"/>
              </a:ext>
              <a:ext uri="{C183D7F6-B498-43B3-948B-1728B52AA6E4}">
                <adec:decorative xmlns:adec="http://schemas.microsoft.com/office/drawing/2017/decorative" val="1"/>
              </a:ext>
            </a:extLst>
          </p:cNvPr>
          <p:cNvSpPr/>
          <p:nvPr/>
        </p:nvSpPr>
        <p:spPr>
          <a:xfrm>
            <a:off x="3132475" y="2121443"/>
            <a:ext cx="458372" cy="459229"/>
          </a:xfrm>
          <a:prstGeom prst="ellipse">
            <a:avLst/>
          </a:prstGeom>
          <a:solidFill>
            <a:srgbClr val="404040"/>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40" name="Group 39">
            <a:extLst>
              <a:ext uri="{FF2B5EF4-FFF2-40B4-BE49-F238E27FC236}">
                <a16:creationId xmlns:a16="http://schemas.microsoft.com/office/drawing/2014/main" id="{3807DD8B-99A9-70A0-993C-F9622DFC8939}"/>
              </a:ext>
              <a:ext uri="{C183D7F6-B498-43B3-948B-1728B52AA6E4}">
                <adec:decorative xmlns:adec="http://schemas.microsoft.com/office/drawing/2017/decorative" val="1"/>
              </a:ext>
            </a:extLst>
          </p:cNvPr>
          <p:cNvGrpSpPr/>
          <p:nvPr/>
        </p:nvGrpSpPr>
        <p:grpSpPr>
          <a:xfrm>
            <a:off x="4416918" y="2458872"/>
            <a:ext cx="1537855" cy="976388"/>
            <a:chOff x="304798" y="1577182"/>
            <a:chExt cx="3419023" cy="1684222"/>
          </a:xfrm>
          <a:effectLst>
            <a:outerShdw blurRad="50800" dist="38100" dir="2700000" algn="tl" rotWithShape="0">
              <a:prstClr val="black">
                <a:alpha val="40000"/>
              </a:prstClr>
            </a:outerShdw>
          </a:effectLst>
        </p:grpSpPr>
        <p:sp>
          <p:nvSpPr>
            <p:cNvPr id="41" name="Rectangle 40">
              <a:extLst>
                <a:ext uri="{FF2B5EF4-FFF2-40B4-BE49-F238E27FC236}">
                  <a16:creationId xmlns:a16="http://schemas.microsoft.com/office/drawing/2014/main" id="{534BC189-A430-A618-4FD6-E4CDCFCFE130}"/>
                </a:ext>
              </a:extLst>
            </p:cNvPr>
            <p:cNvSpPr/>
            <p:nvPr/>
          </p:nvSpPr>
          <p:spPr>
            <a:xfrm>
              <a:off x="304800" y="1577182"/>
              <a:ext cx="3419021" cy="1265123"/>
            </a:xfrm>
            <a:prstGeom prst="rect">
              <a:avLst/>
            </a:prstGeom>
            <a:solidFill>
              <a:srgbClr val="30B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3600" b="1" dirty="0">
                  <a:latin typeface="+mj-lt"/>
                </a:rPr>
                <a:t>3M</a:t>
              </a:r>
            </a:p>
          </p:txBody>
        </p:sp>
        <p:sp>
          <p:nvSpPr>
            <p:cNvPr id="42" name="Rectangle 41">
              <a:extLst>
                <a:ext uri="{FF2B5EF4-FFF2-40B4-BE49-F238E27FC236}">
                  <a16:creationId xmlns:a16="http://schemas.microsoft.com/office/drawing/2014/main" id="{125841DE-7662-26ED-6175-2296DC6DB8E5}"/>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TECH INSTALLS</a:t>
              </a:r>
            </a:p>
          </p:txBody>
        </p:sp>
      </p:grpSp>
      <p:sp>
        <p:nvSpPr>
          <p:cNvPr id="43" name="Oval 42">
            <a:extLst>
              <a:ext uri="{FF2B5EF4-FFF2-40B4-BE49-F238E27FC236}">
                <a16:creationId xmlns:a16="http://schemas.microsoft.com/office/drawing/2014/main" id="{2CDF477B-B5B9-3BBA-74A9-A2A045B449EA}"/>
              </a:ext>
              <a:ext uri="{C183D7F6-B498-43B3-948B-1728B52AA6E4}">
                <adec:decorative xmlns:adec="http://schemas.microsoft.com/office/drawing/2017/decorative" val="1"/>
              </a:ext>
            </a:extLst>
          </p:cNvPr>
          <p:cNvSpPr/>
          <p:nvPr/>
        </p:nvSpPr>
        <p:spPr>
          <a:xfrm>
            <a:off x="4908168" y="2136741"/>
            <a:ext cx="458372" cy="459229"/>
          </a:xfrm>
          <a:prstGeom prst="ellipse">
            <a:avLst/>
          </a:prstGeom>
          <a:solidFill>
            <a:srgbClr val="30B29F"/>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44" name="Group 43">
            <a:extLst>
              <a:ext uri="{FF2B5EF4-FFF2-40B4-BE49-F238E27FC236}">
                <a16:creationId xmlns:a16="http://schemas.microsoft.com/office/drawing/2014/main" id="{7F268FDA-A31C-3977-5432-E7708230B437}"/>
              </a:ext>
              <a:ext uri="{C183D7F6-B498-43B3-948B-1728B52AA6E4}">
                <adec:decorative xmlns:adec="http://schemas.microsoft.com/office/drawing/2017/decorative" val="1"/>
              </a:ext>
            </a:extLst>
          </p:cNvPr>
          <p:cNvGrpSpPr/>
          <p:nvPr/>
        </p:nvGrpSpPr>
        <p:grpSpPr>
          <a:xfrm>
            <a:off x="6257259" y="2451692"/>
            <a:ext cx="1440873" cy="976388"/>
            <a:chOff x="304798" y="1577182"/>
            <a:chExt cx="3419023" cy="1684222"/>
          </a:xfrm>
          <a:effectLst>
            <a:outerShdw blurRad="50800" dist="38100" dir="2700000" algn="tl" rotWithShape="0">
              <a:prstClr val="black">
                <a:alpha val="40000"/>
              </a:prstClr>
            </a:outerShdw>
          </a:effectLst>
        </p:grpSpPr>
        <p:sp>
          <p:nvSpPr>
            <p:cNvPr id="45" name="Rectangle 44">
              <a:extLst>
                <a:ext uri="{FF2B5EF4-FFF2-40B4-BE49-F238E27FC236}">
                  <a16:creationId xmlns:a16="http://schemas.microsoft.com/office/drawing/2014/main" id="{76F9617B-FF05-B860-53EA-A06E7E74DBC3}"/>
                </a:ext>
              </a:extLst>
            </p:cNvPr>
            <p:cNvSpPr/>
            <p:nvPr/>
          </p:nvSpPr>
          <p:spPr>
            <a:xfrm>
              <a:off x="304800" y="1577182"/>
              <a:ext cx="3419021" cy="126512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2800" b="1" dirty="0">
                  <a:latin typeface="+mj-lt"/>
                </a:rPr>
                <a:t>25</a:t>
              </a:r>
            </a:p>
          </p:txBody>
        </p:sp>
        <p:sp>
          <p:nvSpPr>
            <p:cNvPr id="46" name="Rectangle 45">
              <a:extLst>
                <a:ext uri="{FF2B5EF4-FFF2-40B4-BE49-F238E27FC236}">
                  <a16:creationId xmlns:a16="http://schemas.microsoft.com/office/drawing/2014/main" id="{F559B566-FDDC-6070-8720-4D6D095339D4}"/>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lumMod val="75000"/>
                      <a:lumOff val="25000"/>
                    </a:schemeClr>
                  </a:solidFill>
                </a:rPr>
                <a:t>APAC COUNTRIES</a:t>
              </a:r>
            </a:p>
          </p:txBody>
        </p:sp>
      </p:grpSp>
      <p:sp>
        <p:nvSpPr>
          <p:cNvPr id="48" name="Oval 47">
            <a:extLst>
              <a:ext uri="{FF2B5EF4-FFF2-40B4-BE49-F238E27FC236}">
                <a16:creationId xmlns:a16="http://schemas.microsoft.com/office/drawing/2014/main" id="{0FE37C05-1096-6EDE-A00C-21565C3C000C}"/>
              </a:ext>
              <a:ext uri="{C183D7F6-B498-43B3-948B-1728B52AA6E4}">
                <adec:decorative xmlns:adec="http://schemas.microsoft.com/office/drawing/2017/decorative" val="1"/>
              </a:ext>
            </a:extLst>
          </p:cNvPr>
          <p:cNvSpPr/>
          <p:nvPr/>
        </p:nvSpPr>
        <p:spPr>
          <a:xfrm>
            <a:off x="6748509" y="2129561"/>
            <a:ext cx="458372" cy="459229"/>
          </a:xfrm>
          <a:prstGeom prst="ellipse">
            <a:avLst/>
          </a:prstGeom>
          <a:solidFill>
            <a:srgbClr val="404040"/>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49" name="Group 48">
            <a:extLst>
              <a:ext uri="{FF2B5EF4-FFF2-40B4-BE49-F238E27FC236}">
                <a16:creationId xmlns:a16="http://schemas.microsoft.com/office/drawing/2014/main" id="{767211A6-B2A8-BF88-6E4C-43EFE24B4F2F}"/>
              </a:ext>
              <a:ext uri="{C183D7F6-B498-43B3-948B-1728B52AA6E4}">
                <adec:decorative xmlns:adec="http://schemas.microsoft.com/office/drawing/2017/decorative" val="1"/>
              </a:ext>
            </a:extLst>
          </p:cNvPr>
          <p:cNvGrpSpPr/>
          <p:nvPr/>
        </p:nvGrpSpPr>
        <p:grpSpPr>
          <a:xfrm>
            <a:off x="8082597" y="2439905"/>
            <a:ext cx="1440873" cy="976388"/>
            <a:chOff x="304798" y="1577182"/>
            <a:chExt cx="3419023" cy="1684222"/>
          </a:xfrm>
          <a:effectLst>
            <a:outerShdw blurRad="50800" dist="38100" dir="2700000" algn="tl" rotWithShape="0">
              <a:prstClr val="black">
                <a:alpha val="40000"/>
              </a:prstClr>
            </a:outerShdw>
          </a:effectLst>
        </p:grpSpPr>
        <p:sp>
          <p:nvSpPr>
            <p:cNvPr id="50" name="Rectangle 49">
              <a:extLst>
                <a:ext uri="{FF2B5EF4-FFF2-40B4-BE49-F238E27FC236}">
                  <a16:creationId xmlns:a16="http://schemas.microsoft.com/office/drawing/2014/main" id="{B2207C3D-C712-A737-5636-1880A6A09046}"/>
                </a:ext>
              </a:extLst>
            </p:cNvPr>
            <p:cNvSpPr/>
            <p:nvPr/>
          </p:nvSpPr>
          <p:spPr>
            <a:xfrm>
              <a:off x="304800" y="1577182"/>
              <a:ext cx="3419021" cy="1265123"/>
            </a:xfrm>
            <a:prstGeom prst="rect">
              <a:avLst/>
            </a:prstGeom>
            <a:solidFill>
              <a:srgbClr val="30B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2400" b="1" dirty="0">
                  <a:latin typeface="+mj-lt"/>
                </a:rPr>
                <a:t>150+</a:t>
              </a:r>
            </a:p>
          </p:txBody>
        </p:sp>
        <p:sp>
          <p:nvSpPr>
            <p:cNvPr id="51" name="Rectangle 50">
              <a:extLst>
                <a:ext uri="{FF2B5EF4-FFF2-40B4-BE49-F238E27FC236}">
                  <a16:creationId xmlns:a16="http://schemas.microsoft.com/office/drawing/2014/main" id="{A2F42146-8E89-51A9-24B0-5F958B26E0CF}"/>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75000"/>
                      <a:lumOff val="25000"/>
                    </a:schemeClr>
                  </a:solidFill>
                </a:rPr>
                <a:t>INDUSTRIES</a:t>
              </a:r>
            </a:p>
          </p:txBody>
        </p:sp>
      </p:grpSp>
      <p:sp>
        <p:nvSpPr>
          <p:cNvPr id="52" name="Oval 51">
            <a:extLst>
              <a:ext uri="{FF2B5EF4-FFF2-40B4-BE49-F238E27FC236}">
                <a16:creationId xmlns:a16="http://schemas.microsoft.com/office/drawing/2014/main" id="{21A6D874-C080-42B9-57DB-A6CB59BB2C38}"/>
              </a:ext>
              <a:ext uri="{C183D7F6-B498-43B3-948B-1728B52AA6E4}">
                <adec:decorative xmlns:adec="http://schemas.microsoft.com/office/drawing/2017/decorative" val="1"/>
              </a:ext>
            </a:extLst>
          </p:cNvPr>
          <p:cNvSpPr/>
          <p:nvPr/>
        </p:nvSpPr>
        <p:spPr>
          <a:xfrm>
            <a:off x="8573847" y="2117774"/>
            <a:ext cx="458372" cy="459229"/>
          </a:xfrm>
          <a:prstGeom prst="ellipse">
            <a:avLst/>
          </a:prstGeom>
          <a:solidFill>
            <a:srgbClr val="30B29F"/>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53" name="Group 52">
            <a:extLst>
              <a:ext uri="{FF2B5EF4-FFF2-40B4-BE49-F238E27FC236}">
                <a16:creationId xmlns:a16="http://schemas.microsoft.com/office/drawing/2014/main" id="{DC4BFFB7-0CB2-A071-697E-F91D360D7DDF}"/>
              </a:ext>
              <a:ext uri="{C183D7F6-B498-43B3-948B-1728B52AA6E4}">
                <adec:decorative xmlns:adec="http://schemas.microsoft.com/office/drawing/2017/decorative" val="1"/>
              </a:ext>
            </a:extLst>
          </p:cNvPr>
          <p:cNvGrpSpPr/>
          <p:nvPr/>
        </p:nvGrpSpPr>
        <p:grpSpPr>
          <a:xfrm>
            <a:off x="9876758" y="2441961"/>
            <a:ext cx="1440873" cy="976388"/>
            <a:chOff x="304798" y="1577182"/>
            <a:chExt cx="3419023" cy="1684222"/>
          </a:xfrm>
          <a:effectLst>
            <a:outerShdw blurRad="50800" dist="38100" dir="2700000" algn="tl" rotWithShape="0">
              <a:prstClr val="black">
                <a:alpha val="40000"/>
              </a:prstClr>
            </a:outerShdw>
          </a:effectLst>
        </p:grpSpPr>
        <p:sp>
          <p:nvSpPr>
            <p:cNvPr id="54" name="Rectangle 53">
              <a:extLst>
                <a:ext uri="{FF2B5EF4-FFF2-40B4-BE49-F238E27FC236}">
                  <a16:creationId xmlns:a16="http://schemas.microsoft.com/office/drawing/2014/main" id="{1136E75A-3288-F9CB-AA8B-FE2F4CFA8122}"/>
                </a:ext>
              </a:extLst>
            </p:cNvPr>
            <p:cNvSpPr/>
            <p:nvPr/>
          </p:nvSpPr>
          <p:spPr>
            <a:xfrm>
              <a:off x="304800" y="1577182"/>
              <a:ext cx="3419021" cy="126512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2800" b="1" dirty="0">
                  <a:latin typeface="+mj-lt"/>
                </a:rPr>
                <a:t>30+</a:t>
              </a:r>
            </a:p>
          </p:txBody>
        </p:sp>
        <p:sp>
          <p:nvSpPr>
            <p:cNvPr id="55" name="Rectangle 54">
              <a:extLst>
                <a:ext uri="{FF2B5EF4-FFF2-40B4-BE49-F238E27FC236}">
                  <a16:creationId xmlns:a16="http://schemas.microsoft.com/office/drawing/2014/main" id="{5ED10B1A-6E10-E4C7-E477-12ED4E781C24}"/>
                </a:ext>
              </a:extLst>
            </p:cNvPr>
            <p:cNvSpPr/>
            <p:nvPr/>
          </p:nvSpPr>
          <p:spPr>
            <a:xfrm>
              <a:off x="304798" y="2842305"/>
              <a:ext cx="3419021" cy="41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lumMod val="75000"/>
                      <a:lumOff val="25000"/>
                    </a:schemeClr>
                  </a:solidFill>
                </a:rPr>
                <a:t>JOB FUNCTIONS</a:t>
              </a:r>
            </a:p>
          </p:txBody>
        </p:sp>
      </p:grpSp>
      <p:sp>
        <p:nvSpPr>
          <p:cNvPr id="56" name="Oval 55">
            <a:extLst>
              <a:ext uri="{FF2B5EF4-FFF2-40B4-BE49-F238E27FC236}">
                <a16:creationId xmlns:a16="http://schemas.microsoft.com/office/drawing/2014/main" id="{3C89B115-986F-5BD6-2604-7B98D25CD193}"/>
              </a:ext>
              <a:ext uri="{C183D7F6-B498-43B3-948B-1728B52AA6E4}">
                <adec:decorative xmlns:adec="http://schemas.microsoft.com/office/drawing/2017/decorative" val="1"/>
              </a:ext>
            </a:extLst>
          </p:cNvPr>
          <p:cNvSpPr/>
          <p:nvPr/>
        </p:nvSpPr>
        <p:spPr>
          <a:xfrm>
            <a:off x="10368008" y="2119830"/>
            <a:ext cx="458372" cy="459229"/>
          </a:xfrm>
          <a:prstGeom prst="ellipse">
            <a:avLst/>
          </a:prstGeom>
          <a:solidFill>
            <a:srgbClr val="404040"/>
          </a:solidFill>
          <a:ln w="285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57" name="Graphic 56" descr="City with solid fill">
            <a:extLst>
              <a:ext uri="{FF2B5EF4-FFF2-40B4-BE49-F238E27FC236}">
                <a16:creationId xmlns:a16="http://schemas.microsoft.com/office/drawing/2014/main" id="{E64E3CF2-23FB-8352-FE51-61D74DCD3EB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42953" y="2216440"/>
            <a:ext cx="261895" cy="261895"/>
          </a:xfrm>
          <a:prstGeom prst="rect">
            <a:avLst/>
          </a:prstGeom>
        </p:spPr>
      </p:pic>
      <p:pic>
        <p:nvPicPr>
          <p:cNvPr id="58" name="Graphic 57" descr="Employee badge with solid fill">
            <a:extLst>
              <a:ext uri="{FF2B5EF4-FFF2-40B4-BE49-F238E27FC236}">
                <a16:creationId xmlns:a16="http://schemas.microsoft.com/office/drawing/2014/main" id="{1990AB52-1520-5530-9BD5-596F8E4F776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436544" y="2227989"/>
            <a:ext cx="261895" cy="261895"/>
          </a:xfrm>
          <a:prstGeom prst="rect">
            <a:avLst/>
          </a:prstGeom>
        </p:spPr>
      </p:pic>
      <p:pic>
        <p:nvPicPr>
          <p:cNvPr id="59" name="Graphic 58" descr="Wireless router with solid fill">
            <a:extLst>
              <a:ext uri="{FF2B5EF4-FFF2-40B4-BE49-F238E27FC236}">
                <a16:creationId xmlns:a16="http://schemas.microsoft.com/office/drawing/2014/main" id="{D545DFDA-70DB-528B-2BFF-8C2D113CD43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016619" y="2235905"/>
            <a:ext cx="261895" cy="261895"/>
          </a:xfrm>
          <a:prstGeom prst="rect">
            <a:avLst/>
          </a:prstGeom>
        </p:spPr>
      </p:pic>
      <p:pic>
        <p:nvPicPr>
          <p:cNvPr id="60" name="Graphic 59" descr="Earth globe: Asia and Australia with solid fill">
            <a:extLst>
              <a:ext uri="{FF2B5EF4-FFF2-40B4-BE49-F238E27FC236}">
                <a16:creationId xmlns:a16="http://schemas.microsoft.com/office/drawing/2014/main" id="{3F9C0C82-B349-9E54-4DB1-91B0EEAC445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6861114" y="2232687"/>
            <a:ext cx="261895" cy="261895"/>
          </a:xfrm>
          <a:prstGeom prst="rect">
            <a:avLst/>
          </a:prstGeom>
        </p:spPr>
      </p:pic>
      <p:pic>
        <p:nvPicPr>
          <p:cNvPr id="61" name="Graphic 60" descr="Production with solid fill">
            <a:extLst>
              <a:ext uri="{FF2B5EF4-FFF2-40B4-BE49-F238E27FC236}">
                <a16:creationId xmlns:a16="http://schemas.microsoft.com/office/drawing/2014/main" id="{AD1F70A3-03BA-78B1-92EF-7C4C90B82B2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8681872" y="2221078"/>
            <a:ext cx="261895" cy="261895"/>
          </a:xfrm>
          <a:prstGeom prst="rect">
            <a:avLst/>
          </a:prstGeom>
        </p:spPr>
      </p:pic>
      <p:pic>
        <p:nvPicPr>
          <p:cNvPr id="62" name="Graphic 61" descr="Office worker male with solid fill">
            <a:extLst>
              <a:ext uri="{FF2B5EF4-FFF2-40B4-BE49-F238E27FC236}">
                <a16:creationId xmlns:a16="http://schemas.microsoft.com/office/drawing/2014/main" id="{119710DD-4FC1-0087-71F9-2E7FA881A4C5}"/>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10466246" y="2208269"/>
            <a:ext cx="261895" cy="261895"/>
          </a:xfrm>
          <a:prstGeom prst="rect">
            <a:avLst/>
          </a:prstGeom>
        </p:spPr>
      </p:pic>
    </p:spTree>
    <p:extLst>
      <p:ext uri="{BB962C8B-B14F-4D97-AF65-F5344CB8AC3E}">
        <p14:creationId xmlns:p14="http://schemas.microsoft.com/office/powerpoint/2010/main" val="126336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9B326F38-4E3F-467E-B912-22D5333F4202}"/>
              </a:ext>
            </a:extLst>
          </p:cNvPr>
          <p:cNvSpPr>
            <a:spLocks noGrp="1"/>
          </p:cNvSpPr>
          <p:nvPr>
            <p:ph type="title" idx="4294967295"/>
          </p:nvPr>
        </p:nvSpPr>
        <p:spPr>
          <a:xfrm>
            <a:off x="-1" y="365923"/>
            <a:ext cx="10512862" cy="1325218"/>
          </a:xfrm>
        </p:spPr>
        <p:txBody>
          <a:bodyPr/>
          <a:lstStyle/>
          <a:p>
            <a:r>
              <a:rPr lang="en-US" dirty="0"/>
              <a:t>Balanced scorecard slide 2</a:t>
            </a:r>
          </a:p>
        </p:txBody>
      </p:sp>
      <p:sp>
        <p:nvSpPr>
          <p:cNvPr id="13" name="TextBox 12">
            <a:extLst>
              <a:ext uri="{FF2B5EF4-FFF2-40B4-BE49-F238E27FC236}">
                <a16:creationId xmlns:a16="http://schemas.microsoft.com/office/drawing/2014/main" id="{63C92C2E-8888-42AB-A36D-D6F2B362B0CD}"/>
              </a:ext>
            </a:extLst>
          </p:cNvPr>
          <p:cNvSpPr txBox="1"/>
          <p:nvPr/>
        </p:nvSpPr>
        <p:spPr>
          <a:xfrm>
            <a:off x="230572" y="150650"/>
            <a:ext cx="6961776" cy="492315"/>
          </a:xfrm>
          <a:prstGeom prst="rect">
            <a:avLst/>
          </a:prstGeom>
          <a:noFill/>
        </p:spPr>
        <p:txBody>
          <a:bodyPr wrap="square" lIns="0" tIns="0" rIns="0" bIns="0" rtlCol="0" anchor="ctr">
            <a:spAutoFit/>
          </a:bodyPr>
          <a:lstStyle/>
          <a:p>
            <a:r>
              <a:rPr lang="en-US" sz="3199" b="1" cap="all" dirty="0">
                <a:latin typeface="+mj-lt"/>
              </a:rPr>
              <a:t>Usage of Data</a:t>
            </a:r>
            <a:endParaRPr lang="en-US" sz="3599" cap="all" dirty="0">
              <a:latin typeface="+mj-lt"/>
            </a:endParaRPr>
          </a:p>
        </p:txBody>
      </p:sp>
      <p:sp>
        <p:nvSpPr>
          <p:cNvPr id="47" name="Graphic 15">
            <a:extLst>
              <a:ext uri="{FF2B5EF4-FFF2-40B4-BE49-F238E27FC236}">
                <a16:creationId xmlns:a16="http://schemas.microsoft.com/office/drawing/2014/main" id="{69DDD79F-3046-435D-AEB4-7897DDA5DB77}"/>
              </a:ext>
            </a:extLst>
          </p:cNvPr>
          <p:cNvSpPr/>
          <p:nvPr/>
        </p:nvSpPr>
        <p:spPr>
          <a:xfrm>
            <a:off x="0" y="696212"/>
            <a:ext cx="2183073" cy="68757"/>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lumMod val="50000"/>
              <a:alpha val="70000"/>
            </a:schemeClr>
          </a:solidFill>
          <a:ln w="9525" cap="flat">
            <a:noFill/>
            <a:prstDash val="solid"/>
            <a:miter/>
          </a:ln>
        </p:spPr>
        <p:txBody>
          <a:bodyPr rtlCol="0" anchor="ctr"/>
          <a:lstStyle/>
          <a:p>
            <a:endParaRPr lang="ru-RU" sz="1799" dirty="0"/>
          </a:p>
        </p:txBody>
      </p:sp>
      <p:sp>
        <p:nvSpPr>
          <p:cNvPr id="6" name="TextBox 5">
            <a:extLst>
              <a:ext uri="{FF2B5EF4-FFF2-40B4-BE49-F238E27FC236}">
                <a16:creationId xmlns:a16="http://schemas.microsoft.com/office/drawing/2014/main" id="{AA2F81D2-7F28-4F8A-84B0-48ADD63FED89}"/>
              </a:ext>
            </a:extLst>
          </p:cNvPr>
          <p:cNvSpPr txBox="1"/>
          <p:nvPr/>
        </p:nvSpPr>
        <p:spPr>
          <a:xfrm>
            <a:off x="141396" y="747382"/>
            <a:ext cx="8553005" cy="369236"/>
          </a:xfrm>
          <a:prstGeom prst="rect">
            <a:avLst/>
          </a:prstGeom>
          <a:noFill/>
        </p:spPr>
        <p:txBody>
          <a:bodyPr wrap="square">
            <a:spAutoFit/>
          </a:bodyPr>
          <a:lstStyle/>
          <a:p>
            <a:r>
              <a:rPr lang="en-US" sz="1799" dirty="0" err="1"/>
              <a:t>Dataplus</a:t>
            </a:r>
            <a:r>
              <a:rPr lang="en-US" sz="1799" dirty="0"/>
              <a:t> data can be a functional asset for </a:t>
            </a:r>
            <a:r>
              <a:rPr lang="en-US" sz="1799" dirty="0" err="1"/>
              <a:t>organisation</a:t>
            </a:r>
            <a:r>
              <a:rPr lang="en-US" sz="1799" dirty="0"/>
              <a:t> in the areas of:</a:t>
            </a:r>
            <a:endParaRPr lang="en-SG" sz="1799" dirty="0"/>
          </a:p>
        </p:txBody>
      </p:sp>
      <p:pic>
        <p:nvPicPr>
          <p:cNvPr id="5" name="Picture 4">
            <a:extLst>
              <a:ext uri="{FF2B5EF4-FFF2-40B4-BE49-F238E27FC236}">
                <a16:creationId xmlns:a16="http://schemas.microsoft.com/office/drawing/2014/main" id="{9CDC79AF-ED7F-43CA-9FA0-5AB9745E4832}"/>
              </a:ext>
            </a:extLst>
          </p:cNvPr>
          <p:cNvPicPr>
            <a:picLocks noChangeAspect="1"/>
          </p:cNvPicPr>
          <p:nvPr/>
        </p:nvPicPr>
        <p:blipFill>
          <a:blip r:embed="rId2"/>
          <a:stretch>
            <a:fillRect/>
          </a:stretch>
        </p:blipFill>
        <p:spPr>
          <a:xfrm>
            <a:off x="239939" y="1242321"/>
            <a:ext cx="10789861" cy="2634894"/>
          </a:xfrm>
          <a:prstGeom prst="rect">
            <a:avLst/>
          </a:prstGeom>
        </p:spPr>
      </p:pic>
      <p:pic>
        <p:nvPicPr>
          <p:cNvPr id="9" name="Picture 8">
            <a:extLst>
              <a:ext uri="{FF2B5EF4-FFF2-40B4-BE49-F238E27FC236}">
                <a16:creationId xmlns:a16="http://schemas.microsoft.com/office/drawing/2014/main" id="{5AD7F8FC-9252-4D97-9739-7053D43CCBD6}"/>
              </a:ext>
            </a:extLst>
          </p:cNvPr>
          <p:cNvPicPr>
            <a:picLocks noChangeAspect="1"/>
          </p:cNvPicPr>
          <p:nvPr/>
        </p:nvPicPr>
        <p:blipFill>
          <a:blip r:embed="rId3"/>
          <a:stretch>
            <a:fillRect/>
          </a:stretch>
        </p:blipFill>
        <p:spPr>
          <a:xfrm>
            <a:off x="239939" y="3952209"/>
            <a:ext cx="10789861" cy="2579351"/>
          </a:xfrm>
          <a:prstGeom prst="rect">
            <a:avLst/>
          </a:prstGeom>
        </p:spPr>
      </p:pic>
    </p:spTree>
    <p:extLst>
      <p:ext uri="{BB962C8B-B14F-4D97-AF65-F5344CB8AC3E}">
        <p14:creationId xmlns:p14="http://schemas.microsoft.com/office/powerpoint/2010/main" val="3217635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7BCAF0-996A-2EA7-D244-4A51CB3B9F6D}"/>
              </a:ext>
            </a:extLst>
          </p:cNvPr>
          <p:cNvSpPr/>
          <p:nvPr/>
        </p:nvSpPr>
        <p:spPr>
          <a:xfrm>
            <a:off x="4942284" y="130324"/>
            <a:ext cx="7102525" cy="6597352"/>
          </a:xfrm>
          <a:prstGeom prst="rect">
            <a:avLst/>
          </a:prstGeom>
          <a:solidFill>
            <a:srgbClr val="323A45"/>
          </a:solidFill>
          <a:ln>
            <a:solidFill>
              <a:schemeClr val="tx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Oval 9">
            <a:extLst>
              <a:ext uri="{FF2B5EF4-FFF2-40B4-BE49-F238E27FC236}">
                <a16:creationId xmlns:a16="http://schemas.microsoft.com/office/drawing/2014/main" id="{3025FF7E-8B7A-5C42-CFBC-5D1C250B7ED6}"/>
              </a:ext>
            </a:extLst>
          </p:cNvPr>
          <p:cNvSpPr/>
          <p:nvPr/>
        </p:nvSpPr>
        <p:spPr>
          <a:xfrm>
            <a:off x="6909371" y="2600908"/>
            <a:ext cx="3168352" cy="16561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502169" y="535873"/>
            <a:ext cx="5753662"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err="1">
                <a:solidFill>
                  <a:schemeClr val="tx1"/>
                </a:solidFill>
                <a:latin typeface="Posterama (Headings)"/>
                <a:ea typeface="+mj-ea"/>
                <a:cs typeface="+mj-cs"/>
              </a:rPr>
              <a:t>CONNECTCX</a:t>
            </a:r>
            <a:endParaRPr lang="en-AU" sz="3600" b="1" spc="100" dirty="0">
              <a:solidFill>
                <a:schemeClr val="tx1"/>
              </a:solidFill>
              <a:latin typeface="Posterama (Headings)"/>
              <a:ea typeface="+mj-ea"/>
              <a:cs typeface="+mj-cs"/>
            </a:endParaRPr>
          </a:p>
        </p:txBody>
      </p:sp>
      <p:sp>
        <p:nvSpPr>
          <p:cNvPr id="3" name="TextBox 2">
            <a:extLst>
              <a:ext uri="{FF2B5EF4-FFF2-40B4-BE49-F238E27FC236}">
                <a16:creationId xmlns:a16="http://schemas.microsoft.com/office/drawing/2014/main" id="{B14AEDD6-C9A0-1F42-9869-259B9D9A8D9F}"/>
              </a:ext>
            </a:extLst>
          </p:cNvPr>
          <p:cNvSpPr txBox="1"/>
          <p:nvPr/>
        </p:nvSpPr>
        <p:spPr>
          <a:xfrm>
            <a:off x="621804" y="3212976"/>
            <a:ext cx="4152083" cy="2862322"/>
          </a:xfrm>
          <a:prstGeom prst="rect">
            <a:avLst/>
          </a:prstGeom>
          <a:noFill/>
        </p:spPr>
        <p:txBody>
          <a:bodyPr wrap="square">
            <a:spAutoFit/>
          </a:bodyPr>
          <a:lstStyle/>
          <a:p>
            <a:r>
              <a:rPr lang="en-US" dirty="0"/>
              <a:t>Our AI-enhanced content platform offer a lens through which the intricate dance of technology with humanity is viewed, making every piece of content a bridge to understanding the digital age. </a:t>
            </a:r>
          </a:p>
          <a:p>
            <a:endParaRPr lang="en-US" dirty="0"/>
          </a:p>
          <a:p>
            <a:r>
              <a:rPr lang="en-US" dirty="0"/>
              <a:t>It predicts how technology will continue to transform our society, business, culture, and daily lives. </a:t>
            </a:r>
            <a:endParaRPr lang="en-AU" dirty="0"/>
          </a:p>
        </p:txBody>
      </p:sp>
      <p:sp>
        <p:nvSpPr>
          <p:cNvPr id="5" name="TextBox 4">
            <a:extLst>
              <a:ext uri="{FF2B5EF4-FFF2-40B4-BE49-F238E27FC236}">
                <a16:creationId xmlns:a16="http://schemas.microsoft.com/office/drawing/2014/main" id="{B36561E3-475C-2CDA-C540-9E3C06554AB5}"/>
              </a:ext>
            </a:extLst>
          </p:cNvPr>
          <p:cNvSpPr txBox="1"/>
          <p:nvPr/>
        </p:nvSpPr>
        <p:spPr>
          <a:xfrm>
            <a:off x="502169" y="1004215"/>
            <a:ext cx="6094948" cy="261610"/>
          </a:xfrm>
          <a:prstGeom prst="rect">
            <a:avLst/>
          </a:prstGeom>
          <a:noFill/>
        </p:spPr>
        <p:txBody>
          <a:bodyPr wrap="square">
            <a:spAutoFit/>
          </a:bodyPr>
          <a:lstStyle/>
          <a:p>
            <a:r>
              <a:rPr lang="en-US" sz="1100" dirty="0"/>
              <a:t>Pulse of the digital future is constantly monitored and interpreted</a:t>
            </a:r>
            <a:endParaRPr lang="en-AU" sz="1100" dirty="0"/>
          </a:p>
        </p:txBody>
      </p:sp>
      <p:pic>
        <p:nvPicPr>
          <p:cNvPr id="8" name="Picture 7">
            <a:extLst>
              <a:ext uri="{FF2B5EF4-FFF2-40B4-BE49-F238E27FC236}">
                <a16:creationId xmlns:a16="http://schemas.microsoft.com/office/drawing/2014/main" id="{B8B86BF2-DDA5-3F0C-78C3-EF02D573058E}"/>
              </a:ext>
            </a:extLst>
          </p:cNvPr>
          <p:cNvPicPr>
            <a:picLocks noChangeAspect="1"/>
          </p:cNvPicPr>
          <p:nvPr/>
        </p:nvPicPr>
        <p:blipFill>
          <a:blip r:embed="rId2">
            <a:biLevel thresh="25000"/>
          </a:blip>
          <a:stretch>
            <a:fillRect/>
          </a:stretch>
        </p:blipFill>
        <p:spPr>
          <a:xfrm>
            <a:off x="7435056" y="3167487"/>
            <a:ext cx="2178673" cy="479308"/>
          </a:xfrm>
          <a:prstGeom prst="rect">
            <a:avLst/>
          </a:prstGeom>
        </p:spPr>
      </p:pic>
      <p:cxnSp>
        <p:nvCxnSpPr>
          <p:cNvPr id="12" name="Straight Connector 11">
            <a:extLst>
              <a:ext uri="{FF2B5EF4-FFF2-40B4-BE49-F238E27FC236}">
                <a16:creationId xmlns:a16="http://schemas.microsoft.com/office/drawing/2014/main" id="{C68E5AE4-E91E-7F1E-0A15-5669A2FC22C0}"/>
              </a:ext>
            </a:extLst>
          </p:cNvPr>
          <p:cNvCxnSpPr>
            <a:cxnSpLocks/>
            <a:endCxn id="10" idx="1"/>
          </p:cNvCxnSpPr>
          <p:nvPr/>
        </p:nvCxnSpPr>
        <p:spPr>
          <a:xfrm>
            <a:off x="4942284" y="130324"/>
            <a:ext cx="2431081" cy="27131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F5DF281-E249-9C95-35EB-2D1EE11536C1}"/>
              </a:ext>
            </a:extLst>
          </p:cNvPr>
          <p:cNvCxnSpPr>
            <a:cxnSpLocks/>
            <a:stCxn id="10" idx="7"/>
          </p:cNvCxnSpPr>
          <p:nvPr/>
        </p:nvCxnSpPr>
        <p:spPr>
          <a:xfrm flipV="1">
            <a:off x="9613729" y="171071"/>
            <a:ext cx="2431080" cy="2672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30D777D-D0C4-B8D4-12BA-191BA0E54A21}"/>
              </a:ext>
            </a:extLst>
          </p:cNvPr>
          <p:cNvCxnSpPr>
            <a:cxnSpLocks/>
            <a:stCxn id="10" idx="0"/>
            <a:endCxn id="6" idx="0"/>
          </p:cNvCxnSpPr>
          <p:nvPr/>
        </p:nvCxnSpPr>
        <p:spPr>
          <a:xfrm flipV="1">
            <a:off x="8493547" y="130324"/>
            <a:ext cx="0" cy="24705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CBC1372-CD90-D485-B425-4A72323A3300}"/>
              </a:ext>
            </a:extLst>
          </p:cNvPr>
          <p:cNvCxnSpPr>
            <a:cxnSpLocks/>
            <a:stCxn id="6" idx="1"/>
            <a:endCxn id="10" idx="2"/>
          </p:cNvCxnSpPr>
          <p:nvPr/>
        </p:nvCxnSpPr>
        <p:spPr>
          <a:xfrm>
            <a:off x="4942284" y="3429000"/>
            <a:ext cx="19670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C6D94A4-24F0-F070-7475-6C55259DB186}"/>
              </a:ext>
            </a:extLst>
          </p:cNvPr>
          <p:cNvCxnSpPr>
            <a:cxnSpLocks/>
            <a:endCxn id="10" idx="3"/>
          </p:cNvCxnSpPr>
          <p:nvPr/>
        </p:nvCxnSpPr>
        <p:spPr>
          <a:xfrm flipV="1">
            <a:off x="4942284" y="4014549"/>
            <a:ext cx="2431081" cy="2672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7D09BDB-2027-98E6-DA72-D3B6C8244EFD}"/>
              </a:ext>
            </a:extLst>
          </p:cNvPr>
          <p:cNvCxnSpPr>
            <a:cxnSpLocks/>
            <a:stCxn id="6" idx="2"/>
            <a:endCxn id="10" idx="4"/>
          </p:cNvCxnSpPr>
          <p:nvPr/>
        </p:nvCxnSpPr>
        <p:spPr>
          <a:xfrm flipV="1">
            <a:off x="8493547" y="4257092"/>
            <a:ext cx="0" cy="24705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064D852-C612-A314-E38C-6A8B77CCDA9F}"/>
              </a:ext>
            </a:extLst>
          </p:cNvPr>
          <p:cNvCxnSpPr>
            <a:cxnSpLocks/>
            <a:endCxn id="10" idx="5"/>
          </p:cNvCxnSpPr>
          <p:nvPr/>
        </p:nvCxnSpPr>
        <p:spPr>
          <a:xfrm flipH="1" flipV="1">
            <a:off x="9613729" y="4014549"/>
            <a:ext cx="2431080" cy="2713127"/>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1F90035-C81D-07CD-C058-9E3BD5DA76C5}"/>
              </a:ext>
            </a:extLst>
          </p:cNvPr>
          <p:cNvCxnSpPr>
            <a:cxnSpLocks/>
            <a:stCxn id="6" idx="3"/>
            <a:endCxn id="10" idx="6"/>
          </p:cNvCxnSpPr>
          <p:nvPr/>
        </p:nvCxnSpPr>
        <p:spPr>
          <a:xfrm flipH="1">
            <a:off x="10077723" y="3429000"/>
            <a:ext cx="1967086"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Google Shape;268;p18">
            <a:extLst>
              <a:ext uri="{FF2B5EF4-FFF2-40B4-BE49-F238E27FC236}">
                <a16:creationId xmlns:a16="http://schemas.microsoft.com/office/drawing/2014/main" id="{A56A1369-A275-C28B-AE51-F7D0C5DD7B7D}"/>
              </a:ext>
            </a:extLst>
          </p:cNvPr>
          <p:cNvSpPr txBox="1">
            <a:spLocks/>
          </p:cNvSpPr>
          <p:nvPr/>
        </p:nvSpPr>
        <p:spPr>
          <a:xfrm>
            <a:off x="6449640" y="928259"/>
            <a:ext cx="1944215"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1600"/>
              </a:spcAft>
              <a:buFont typeface="Arial" panose="020B0604020202020204" pitchFamily="34" charset="0"/>
              <a:buNone/>
            </a:pPr>
            <a:r>
              <a:rPr lang="en-AU" sz="1800" b="1" dirty="0">
                <a:solidFill>
                  <a:schemeClr val="accent2"/>
                </a:solidFill>
                <a:latin typeface="Fira Sans Extra Condensed"/>
                <a:ea typeface="Fira Sans Extra Condensed"/>
                <a:cs typeface="Fira Sans Extra Condensed"/>
                <a:sym typeface="Fira Sans Extra Condensed"/>
              </a:rPr>
              <a:t>ARTIFICIAL INTELLIGENCE </a:t>
            </a:r>
          </a:p>
        </p:txBody>
      </p:sp>
      <p:sp>
        <p:nvSpPr>
          <p:cNvPr id="76" name="Google Shape;268;p18">
            <a:extLst>
              <a:ext uri="{FF2B5EF4-FFF2-40B4-BE49-F238E27FC236}">
                <a16:creationId xmlns:a16="http://schemas.microsoft.com/office/drawing/2014/main" id="{06CB01CA-044D-76FE-4B30-AD3ED02F7369}"/>
              </a:ext>
            </a:extLst>
          </p:cNvPr>
          <p:cNvSpPr txBox="1">
            <a:spLocks/>
          </p:cNvSpPr>
          <p:nvPr/>
        </p:nvSpPr>
        <p:spPr>
          <a:xfrm>
            <a:off x="5073923" y="2463767"/>
            <a:ext cx="1518941"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dirty="0">
                <a:solidFill>
                  <a:schemeClr val="accent2"/>
                </a:solidFill>
                <a:latin typeface="Fira Sans Extra Condensed"/>
                <a:ea typeface="Fira Sans Extra Condensed"/>
                <a:cs typeface="Fira Sans Extra Condensed"/>
                <a:sym typeface="Fira Sans Extra Condensed"/>
              </a:rPr>
              <a:t>DATA CENTRE</a:t>
            </a:r>
          </a:p>
        </p:txBody>
      </p:sp>
      <p:sp>
        <p:nvSpPr>
          <p:cNvPr id="77" name="Google Shape;268;p18">
            <a:extLst>
              <a:ext uri="{FF2B5EF4-FFF2-40B4-BE49-F238E27FC236}">
                <a16:creationId xmlns:a16="http://schemas.microsoft.com/office/drawing/2014/main" id="{54BC1D1A-B9E6-B65A-85FC-1BB825631CC4}"/>
              </a:ext>
            </a:extLst>
          </p:cNvPr>
          <p:cNvSpPr txBox="1">
            <a:spLocks/>
          </p:cNvSpPr>
          <p:nvPr/>
        </p:nvSpPr>
        <p:spPr>
          <a:xfrm>
            <a:off x="5651205" y="4217899"/>
            <a:ext cx="794651"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dirty="0">
                <a:solidFill>
                  <a:schemeClr val="accent2"/>
                </a:solidFill>
                <a:latin typeface="Fira Sans Extra Condensed"/>
                <a:ea typeface="Fira Sans Extra Condensed"/>
                <a:cs typeface="Fira Sans Extra Condensed"/>
                <a:sym typeface="Fira Sans Extra Condensed"/>
              </a:rPr>
              <a:t>IoT</a:t>
            </a:r>
          </a:p>
        </p:txBody>
      </p:sp>
      <p:sp>
        <p:nvSpPr>
          <p:cNvPr id="78" name="Google Shape;268;p18">
            <a:extLst>
              <a:ext uri="{FF2B5EF4-FFF2-40B4-BE49-F238E27FC236}">
                <a16:creationId xmlns:a16="http://schemas.microsoft.com/office/drawing/2014/main" id="{E2B54132-523E-2171-6E27-48C688BC7FE8}"/>
              </a:ext>
            </a:extLst>
          </p:cNvPr>
          <p:cNvSpPr txBox="1">
            <a:spLocks/>
          </p:cNvSpPr>
          <p:nvPr/>
        </p:nvSpPr>
        <p:spPr>
          <a:xfrm>
            <a:off x="6486793" y="5662685"/>
            <a:ext cx="1543240"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dirty="0">
                <a:solidFill>
                  <a:schemeClr val="accent2"/>
                </a:solidFill>
                <a:latin typeface="Fira Sans Extra Condensed"/>
                <a:ea typeface="Fira Sans Extra Condensed"/>
                <a:cs typeface="Fira Sans Extra Condensed"/>
                <a:sym typeface="Fira Sans Extra Condensed"/>
              </a:rPr>
              <a:t>SOCIAL MEDIA</a:t>
            </a:r>
          </a:p>
        </p:txBody>
      </p:sp>
      <p:sp>
        <p:nvSpPr>
          <p:cNvPr id="79" name="Google Shape;268;p18">
            <a:extLst>
              <a:ext uri="{FF2B5EF4-FFF2-40B4-BE49-F238E27FC236}">
                <a16:creationId xmlns:a16="http://schemas.microsoft.com/office/drawing/2014/main" id="{398CF100-E9F8-149A-92B7-03A18E9E0E3C}"/>
              </a:ext>
            </a:extLst>
          </p:cNvPr>
          <p:cNvSpPr txBox="1">
            <a:spLocks/>
          </p:cNvSpPr>
          <p:nvPr/>
        </p:nvSpPr>
        <p:spPr>
          <a:xfrm>
            <a:off x="8725881" y="737159"/>
            <a:ext cx="2399134"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1600"/>
              </a:spcAft>
              <a:buFont typeface="Arial" panose="020B0604020202020204" pitchFamily="34" charset="0"/>
              <a:buNone/>
            </a:pPr>
            <a:r>
              <a:rPr lang="en-AU" sz="1800" b="1" dirty="0">
                <a:solidFill>
                  <a:schemeClr val="accent2"/>
                </a:solidFill>
                <a:latin typeface="Fira Sans Extra Condensed"/>
                <a:ea typeface="Fira Sans Extra Condensed"/>
                <a:cs typeface="Fira Sans Extra Condensed"/>
                <a:sym typeface="Fira Sans Extra Condensed"/>
              </a:rPr>
              <a:t>ENTERPRISE APPLICATIONS</a:t>
            </a:r>
          </a:p>
        </p:txBody>
      </p:sp>
      <p:sp>
        <p:nvSpPr>
          <p:cNvPr id="80" name="Google Shape;268;p18">
            <a:extLst>
              <a:ext uri="{FF2B5EF4-FFF2-40B4-BE49-F238E27FC236}">
                <a16:creationId xmlns:a16="http://schemas.microsoft.com/office/drawing/2014/main" id="{F3475344-41A9-EFEC-A0AF-491679D80F55}"/>
              </a:ext>
            </a:extLst>
          </p:cNvPr>
          <p:cNvSpPr txBox="1">
            <a:spLocks/>
          </p:cNvSpPr>
          <p:nvPr/>
        </p:nvSpPr>
        <p:spPr>
          <a:xfrm>
            <a:off x="10797891" y="2432169"/>
            <a:ext cx="914783"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dirty="0">
                <a:solidFill>
                  <a:schemeClr val="accent2"/>
                </a:solidFill>
                <a:latin typeface="Fira Sans Extra Condensed"/>
                <a:ea typeface="Fira Sans Extra Condensed"/>
                <a:cs typeface="Fira Sans Extra Condensed"/>
                <a:sym typeface="Fira Sans Extra Condensed"/>
              </a:rPr>
              <a:t>CLOUD</a:t>
            </a:r>
          </a:p>
        </p:txBody>
      </p:sp>
      <p:sp>
        <p:nvSpPr>
          <p:cNvPr id="81" name="Google Shape;268;p18">
            <a:extLst>
              <a:ext uri="{FF2B5EF4-FFF2-40B4-BE49-F238E27FC236}">
                <a16:creationId xmlns:a16="http://schemas.microsoft.com/office/drawing/2014/main" id="{E472A0A3-35F6-2CEB-9BB8-6775A770420E}"/>
              </a:ext>
            </a:extLst>
          </p:cNvPr>
          <p:cNvSpPr txBox="1">
            <a:spLocks/>
          </p:cNvSpPr>
          <p:nvPr/>
        </p:nvSpPr>
        <p:spPr>
          <a:xfrm>
            <a:off x="9349384" y="5662685"/>
            <a:ext cx="1152128"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dirty="0">
                <a:solidFill>
                  <a:schemeClr val="accent2"/>
                </a:solidFill>
                <a:latin typeface="Fira Sans Extra Condensed"/>
                <a:ea typeface="Fira Sans Extra Condensed"/>
                <a:cs typeface="Fira Sans Extra Condensed"/>
                <a:sym typeface="Fira Sans Extra Condensed"/>
              </a:rPr>
              <a:t>SECURITY</a:t>
            </a:r>
          </a:p>
        </p:txBody>
      </p:sp>
      <p:sp>
        <p:nvSpPr>
          <p:cNvPr id="82" name="Google Shape;268;p18">
            <a:extLst>
              <a:ext uri="{FF2B5EF4-FFF2-40B4-BE49-F238E27FC236}">
                <a16:creationId xmlns:a16="http://schemas.microsoft.com/office/drawing/2014/main" id="{B0CDEDDE-326E-0A6E-431D-BF36BB291E22}"/>
              </a:ext>
            </a:extLst>
          </p:cNvPr>
          <p:cNvSpPr txBox="1">
            <a:spLocks/>
          </p:cNvSpPr>
          <p:nvPr/>
        </p:nvSpPr>
        <p:spPr>
          <a:xfrm>
            <a:off x="10841360" y="4127179"/>
            <a:ext cx="1152128"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dirty="0">
                <a:solidFill>
                  <a:schemeClr val="accent2"/>
                </a:solidFill>
                <a:latin typeface="Fira Sans Extra Condensed"/>
                <a:ea typeface="Fira Sans Extra Condensed"/>
                <a:cs typeface="Fira Sans Extra Condensed"/>
                <a:sym typeface="Fira Sans Extra Condensed"/>
              </a:rPr>
              <a:t>DATA</a:t>
            </a:r>
          </a:p>
        </p:txBody>
      </p:sp>
    </p:spTree>
    <p:extLst>
      <p:ext uri="{BB962C8B-B14F-4D97-AF65-F5344CB8AC3E}">
        <p14:creationId xmlns:p14="http://schemas.microsoft.com/office/powerpoint/2010/main" val="282420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261764" y="595902"/>
            <a:ext cx="9361040"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CCX - Value Proposition</a:t>
            </a:r>
          </a:p>
        </p:txBody>
      </p:sp>
      <p:pic>
        <p:nvPicPr>
          <p:cNvPr id="5" name="Graphic 4" descr="Meeting with solid fill">
            <a:extLst>
              <a:ext uri="{FF2B5EF4-FFF2-40B4-BE49-F238E27FC236}">
                <a16:creationId xmlns:a16="http://schemas.microsoft.com/office/drawing/2014/main" id="{AA50F78D-3592-F2D6-30F2-C5B0A706CF4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66420" y="3873589"/>
            <a:ext cx="1287324" cy="1287324"/>
          </a:xfrm>
          <a:prstGeom prst="rect">
            <a:avLst/>
          </a:prstGeom>
        </p:spPr>
      </p:pic>
      <p:sp>
        <p:nvSpPr>
          <p:cNvPr id="7" name="TextBox 6">
            <a:extLst>
              <a:ext uri="{FF2B5EF4-FFF2-40B4-BE49-F238E27FC236}">
                <a16:creationId xmlns:a16="http://schemas.microsoft.com/office/drawing/2014/main" id="{29929000-D6FB-9347-42F3-410BF0AA007E}"/>
              </a:ext>
            </a:extLst>
          </p:cNvPr>
          <p:cNvSpPr txBox="1"/>
          <p:nvPr/>
        </p:nvSpPr>
        <p:spPr>
          <a:xfrm>
            <a:off x="7750596" y="3991362"/>
            <a:ext cx="3312368" cy="1384995"/>
          </a:xfrm>
          <a:prstGeom prst="rect">
            <a:avLst/>
          </a:prstGeom>
          <a:noFill/>
        </p:spPr>
        <p:txBody>
          <a:bodyPr wrap="square">
            <a:spAutoFit/>
          </a:bodyPr>
          <a:lstStyle/>
          <a:p>
            <a:r>
              <a:rPr lang="en-US" sz="2800" b="1" dirty="0"/>
              <a:t>Events </a:t>
            </a:r>
          </a:p>
          <a:p>
            <a:r>
              <a:rPr lang="en-US" sz="1400" dirty="0"/>
              <a:t>Leveraging the extensive reach of Connect CX, we efficiently attract attendees for both in-person and online events. </a:t>
            </a:r>
            <a:endParaRPr lang="en-AU" sz="1400" dirty="0"/>
          </a:p>
        </p:txBody>
      </p:sp>
      <p:pic>
        <p:nvPicPr>
          <p:cNvPr id="9" name="Graphic 8" descr="Blog with solid fill">
            <a:extLst>
              <a:ext uri="{FF2B5EF4-FFF2-40B4-BE49-F238E27FC236}">
                <a16:creationId xmlns:a16="http://schemas.microsoft.com/office/drawing/2014/main" id="{3146E8BC-CCFB-5AE7-05D1-3D223951C0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4965" y="1685580"/>
            <a:ext cx="1215316" cy="1215316"/>
          </a:xfrm>
          <a:prstGeom prst="rect">
            <a:avLst/>
          </a:prstGeom>
        </p:spPr>
      </p:pic>
      <p:sp>
        <p:nvSpPr>
          <p:cNvPr id="10" name="TextBox 9">
            <a:extLst>
              <a:ext uri="{FF2B5EF4-FFF2-40B4-BE49-F238E27FC236}">
                <a16:creationId xmlns:a16="http://schemas.microsoft.com/office/drawing/2014/main" id="{DEE2BB7A-09AA-8A60-6A0B-7B38207EFF3E}"/>
              </a:ext>
            </a:extLst>
          </p:cNvPr>
          <p:cNvSpPr txBox="1"/>
          <p:nvPr/>
        </p:nvSpPr>
        <p:spPr>
          <a:xfrm>
            <a:off x="2061964" y="1644364"/>
            <a:ext cx="3528392" cy="1600438"/>
          </a:xfrm>
          <a:prstGeom prst="rect">
            <a:avLst/>
          </a:prstGeom>
          <a:noFill/>
        </p:spPr>
        <p:txBody>
          <a:bodyPr wrap="square">
            <a:spAutoFit/>
          </a:bodyPr>
          <a:lstStyle/>
          <a:p>
            <a:r>
              <a:rPr lang="en-US" sz="2800" b="1" dirty="0"/>
              <a:t>Content Syndication </a:t>
            </a:r>
          </a:p>
          <a:p>
            <a:r>
              <a:rPr lang="en-US" sz="1400" dirty="0"/>
              <a:t>Leveraging the power of Connect CX, we deliver your content in versatile, interactive formats designed to captivate your target audience, boost engagement, and drive meaningful connections.</a:t>
            </a:r>
            <a:endParaRPr lang="en-AU" sz="1400" dirty="0"/>
          </a:p>
        </p:txBody>
      </p:sp>
      <p:pic>
        <p:nvPicPr>
          <p:cNvPr id="12" name="Graphic 11" descr="Marketing with solid fill">
            <a:extLst>
              <a:ext uri="{FF2B5EF4-FFF2-40B4-BE49-F238E27FC236}">
                <a16:creationId xmlns:a16="http://schemas.microsoft.com/office/drawing/2014/main" id="{E559E584-485F-254F-1B82-13CFC31D0A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8128" y="3861048"/>
            <a:ext cx="1215316" cy="1215316"/>
          </a:xfrm>
          <a:prstGeom prst="rect">
            <a:avLst/>
          </a:prstGeom>
        </p:spPr>
      </p:pic>
      <p:sp>
        <p:nvSpPr>
          <p:cNvPr id="13" name="TextBox 12">
            <a:extLst>
              <a:ext uri="{FF2B5EF4-FFF2-40B4-BE49-F238E27FC236}">
                <a16:creationId xmlns:a16="http://schemas.microsoft.com/office/drawing/2014/main" id="{90F1D21E-13DC-69E1-3E22-FAB75E79300D}"/>
              </a:ext>
            </a:extLst>
          </p:cNvPr>
          <p:cNvSpPr txBox="1"/>
          <p:nvPr/>
        </p:nvSpPr>
        <p:spPr>
          <a:xfrm>
            <a:off x="2064434" y="3717032"/>
            <a:ext cx="3528392" cy="1600438"/>
          </a:xfrm>
          <a:prstGeom prst="rect">
            <a:avLst/>
          </a:prstGeom>
          <a:noFill/>
        </p:spPr>
        <p:txBody>
          <a:bodyPr wrap="square">
            <a:spAutoFit/>
          </a:bodyPr>
          <a:lstStyle/>
          <a:p>
            <a:r>
              <a:rPr lang="en-US" sz="2800" b="1" dirty="0"/>
              <a:t>Advertising</a:t>
            </a:r>
          </a:p>
          <a:p>
            <a:r>
              <a:rPr lang="en-US" sz="1400" dirty="0"/>
              <a:t>Connect CX amplifies your reach across Asia Pacific, Oceania, and beyond. We enhance customer awareness and drive solution recall through targeted promotions that resonate and convert.</a:t>
            </a:r>
            <a:endParaRPr lang="en-AU" sz="1400" dirty="0"/>
          </a:p>
        </p:txBody>
      </p:sp>
      <p:pic>
        <p:nvPicPr>
          <p:cNvPr id="15" name="Graphic 14" descr="Group brainstorm with solid fill">
            <a:extLst>
              <a:ext uri="{FF2B5EF4-FFF2-40B4-BE49-F238E27FC236}">
                <a16:creationId xmlns:a16="http://schemas.microsoft.com/office/drawing/2014/main" id="{A2B5FDE0-627D-0527-8F81-E063B54ECB4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25726" y="1800034"/>
            <a:ext cx="1100862" cy="1100862"/>
          </a:xfrm>
          <a:prstGeom prst="rect">
            <a:avLst/>
          </a:prstGeom>
        </p:spPr>
      </p:pic>
      <p:sp>
        <p:nvSpPr>
          <p:cNvPr id="16" name="TextBox 15">
            <a:extLst>
              <a:ext uri="{FF2B5EF4-FFF2-40B4-BE49-F238E27FC236}">
                <a16:creationId xmlns:a16="http://schemas.microsoft.com/office/drawing/2014/main" id="{A4424662-3A5F-F367-5386-6A1B4D42BC7E}"/>
              </a:ext>
            </a:extLst>
          </p:cNvPr>
          <p:cNvSpPr txBox="1"/>
          <p:nvPr/>
        </p:nvSpPr>
        <p:spPr>
          <a:xfrm>
            <a:off x="7551264" y="1697087"/>
            <a:ext cx="3528392" cy="1600438"/>
          </a:xfrm>
          <a:prstGeom prst="rect">
            <a:avLst/>
          </a:prstGeom>
          <a:noFill/>
        </p:spPr>
        <p:txBody>
          <a:bodyPr wrap="square">
            <a:spAutoFit/>
          </a:bodyPr>
          <a:lstStyle/>
          <a:p>
            <a:r>
              <a:rPr lang="en-US" sz="2800" b="1" dirty="0"/>
              <a:t>Lead Generation</a:t>
            </a:r>
          </a:p>
          <a:p>
            <a:r>
              <a:rPr lang="en-US" sz="1400" dirty="0"/>
              <a:t>By leveraging the Connect CX platform, we precisely identify and target key companies and individuals at every stage of the Buyer’s Journey, ensuring focused and impactful engagement.</a:t>
            </a:r>
            <a:endParaRPr lang="en-AU" sz="1400" dirty="0"/>
          </a:p>
        </p:txBody>
      </p:sp>
      <p:graphicFrame>
        <p:nvGraphicFramePr>
          <p:cNvPr id="17" name="Table 16">
            <a:extLst>
              <a:ext uri="{FF2B5EF4-FFF2-40B4-BE49-F238E27FC236}">
                <a16:creationId xmlns:a16="http://schemas.microsoft.com/office/drawing/2014/main" id="{824D8675-59EE-F728-629B-591705823329}"/>
              </a:ext>
            </a:extLst>
          </p:cNvPr>
          <p:cNvGraphicFramePr>
            <a:graphicFrameLocks noGrp="1"/>
          </p:cNvGraphicFramePr>
          <p:nvPr>
            <p:extLst>
              <p:ext uri="{D42A27DB-BD31-4B8C-83A1-F6EECF244321}">
                <p14:modId xmlns:p14="http://schemas.microsoft.com/office/powerpoint/2010/main" val="875235400"/>
              </p:ext>
            </p:extLst>
          </p:nvPr>
        </p:nvGraphicFramePr>
        <p:xfrm>
          <a:off x="333772" y="5822232"/>
          <a:ext cx="11521280" cy="741680"/>
        </p:xfrm>
        <a:graphic>
          <a:graphicData uri="http://schemas.openxmlformats.org/drawingml/2006/table">
            <a:tbl>
              <a:tblPr firstRow="1" bandRow="1">
                <a:tableStyleId>{616DA210-FB5B-4158-B5E0-FEB733F419BA}</a:tableStyleId>
              </a:tblPr>
              <a:tblGrid>
                <a:gridCol w="2520280">
                  <a:extLst>
                    <a:ext uri="{9D8B030D-6E8A-4147-A177-3AD203B41FA5}">
                      <a16:colId xmlns:a16="http://schemas.microsoft.com/office/drawing/2014/main" val="1387654625"/>
                    </a:ext>
                  </a:extLst>
                </a:gridCol>
                <a:gridCol w="2016224">
                  <a:extLst>
                    <a:ext uri="{9D8B030D-6E8A-4147-A177-3AD203B41FA5}">
                      <a16:colId xmlns:a16="http://schemas.microsoft.com/office/drawing/2014/main" val="2489809675"/>
                    </a:ext>
                  </a:extLst>
                </a:gridCol>
                <a:gridCol w="2376264">
                  <a:extLst>
                    <a:ext uri="{9D8B030D-6E8A-4147-A177-3AD203B41FA5}">
                      <a16:colId xmlns:a16="http://schemas.microsoft.com/office/drawing/2014/main" val="662101531"/>
                    </a:ext>
                  </a:extLst>
                </a:gridCol>
                <a:gridCol w="2304256">
                  <a:extLst>
                    <a:ext uri="{9D8B030D-6E8A-4147-A177-3AD203B41FA5}">
                      <a16:colId xmlns:a16="http://schemas.microsoft.com/office/drawing/2014/main" val="3298550991"/>
                    </a:ext>
                  </a:extLst>
                </a:gridCol>
                <a:gridCol w="2304256">
                  <a:extLst>
                    <a:ext uri="{9D8B030D-6E8A-4147-A177-3AD203B41FA5}">
                      <a16:colId xmlns:a16="http://schemas.microsoft.com/office/drawing/2014/main" val="4179141933"/>
                    </a:ext>
                  </a:extLst>
                </a:gridCol>
              </a:tblGrid>
              <a:tr h="370840">
                <a:tc>
                  <a:txBody>
                    <a:bodyPr/>
                    <a:lstStyle/>
                    <a:p>
                      <a:pPr algn="ctr"/>
                      <a:r>
                        <a:rPr lang="en-AU" dirty="0"/>
                        <a:t>Region Focus </a:t>
                      </a:r>
                    </a:p>
                  </a:txBody>
                  <a:tcPr/>
                </a:tc>
                <a:tc>
                  <a:txBody>
                    <a:bodyPr/>
                    <a:lstStyle/>
                    <a:p>
                      <a:pPr algn="ctr"/>
                      <a:r>
                        <a:rPr lang="en-AU" dirty="0"/>
                        <a:t>Page Views</a:t>
                      </a:r>
                    </a:p>
                  </a:txBody>
                  <a:tcPr/>
                </a:tc>
                <a:tc>
                  <a:txBody>
                    <a:bodyPr/>
                    <a:lstStyle/>
                    <a:p>
                      <a:pPr algn="ctr"/>
                      <a:r>
                        <a:rPr lang="en-AU" dirty="0"/>
                        <a:t>Subscribers</a:t>
                      </a:r>
                    </a:p>
                  </a:txBody>
                  <a:tcPr/>
                </a:tc>
                <a:tc>
                  <a:txBody>
                    <a:bodyPr/>
                    <a:lstStyle/>
                    <a:p>
                      <a:pPr algn="ctr"/>
                      <a:r>
                        <a:rPr lang="en-AU" dirty="0"/>
                        <a:t>Categories</a:t>
                      </a:r>
                    </a:p>
                  </a:txBody>
                  <a:tcPr/>
                </a:tc>
                <a:tc>
                  <a:txBody>
                    <a:bodyPr/>
                    <a:lstStyle/>
                    <a:p>
                      <a:pPr algn="ctr"/>
                      <a:r>
                        <a:rPr lang="en-AU" dirty="0"/>
                        <a:t>Articles</a:t>
                      </a:r>
                    </a:p>
                  </a:txBody>
                  <a:tcPr/>
                </a:tc>
                <a:extLst>
                  <a:ext uri="{0D108BD9-81ED-4DB2-BD59-A6C34878D82A}">
                    <a16:rowId xmlns:a16="http://schemas.microsoft.com/office/drawing/2014/main" val="4127323582"/>
                  </a:ext>
                </a:extLst>
              </a:tr>
              <a:tr h="370840">
                <a:tc>
                  <a:txBody>
                    <a:bodyPr/>
                    <a:lstStyle/>
                    <a:p>
                      <a:pPr algn="ctr"/>
                      <a:r>
                        <a:rPr lang="en-AU" dirty="0"/>
                        <a:t>Asia Pacific &amp; Oceania</a:t>
                      </a:r>
                    </a:p>
                  </a:txBody>
                  <a:tcPr/>
                </a:tc>
                <a:tc>
                  <a:txBody>
                    <a:bodyPr/>
                    <a:lstStyle/>
                    <a:p>
                      <a:pPr algn="ctr"/>
                      <a:r>
                        <a:rPr lang="en-AU" dirty="0"/>
                        <a:t>~10,000</a:t>
                      </a:r>
                    </a:p>
                  </a:txBody>
                  <a:tcPr/>
                </a:tc>
                <a:tc>
                  <a:txBody>
                    <a:bodyPr/>
                    <a:lstStyle/>
                    <a:p>
                      <a:pPr algn="ctr"/>
                      <a:r>
                        <a:rPr lang="en-AU" dirty="0"/>
                        <a:t>100,000+</a:t>
                      </a:r>
                    </a:p>
                  </a:txBody>
                  <a:tcPr/>
                </a:tc>
                <a:tc>
                  <a:txBody>
                    <a:bodyPr/>
                    <a:lstStyle/>
                    <a:p>
                      <a:pPr algn="ctr"/>
                      <a:r>
                        <a:rPr lang="en-AU" dirty="0"/>
                        <a:t>8</a:t>
                      </a:r>
                    </a:p>
                  </a:txBody>
                  <a:tcPr/>
                </a:tc>
                <a:tc>
                  <a:txBody>
                    <a:bodyPr/>
                    <a:lstStyle/>
                    <a:p>
                      <a:pPr algn="ctr"/>
                      <a:r>
                        <a:rPr lang="en-AU" dirty="0"/>
                        <a:t>400+</a:t>
                      </a:r>
                    </a:p>
                  </a:txBody>
                  <a:tcPr/>
                </a:tc>
                <a:extLst>
                  <a:ext uri="{0D108BD9-81ED-4DB2-BD59-A6C34878D82A}">
                    <a16:rowId xmlns:a16="http://schemas.microsoft.com/office/drawing/2014/main" val="2547341466"/>
                  </a:ext>
                </a:extLst>
              </a:tr>
            </a:tbl>
          </a:graphicData>
        </a:graphic>
      </p:graphicFrame>
    </p:spTree>
    <p:extLst>
      <p:ext uri="{BB962C8B-B14F-4D97-AF65-F5344CB8AC3E}">
        <p14:creationId xmlns:p14="http://schemas.microsoft.com/office/powerpoint/2010/main" val="2388135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261764" y="595902"/>
            <a:ext cx="9361040"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CCX – Responsive Design</a:t>
            </a:r>
          </a:p>
        </p:txBody>
      </p:sp>
      <p:pic>
        <p:nvPicPr>
          <p:cNvPr id="3" name="Picture 2">
            <a:extLst>
              <a:ext uri="{FF2B5EF4-FFF2-40B4-BE49-F238E27FC236}">
                <a16:creationId xmlns:a16="http://schemas.microsoft.com/office/drawing/2014/main" id="{C127B4BB-7C57-0011-0991-1164B62F0FE8}"/>
              </a:ext>
            </a:extLst>
          </p:cNvPr>
          <p:cNvPicPr>
            <a:picLocks noChangeAspect="1"/>
          </p:cNvPicPr>
          <p:nvPr/>
        </p:nvPicPr>
        <p:blipFill>
          <a:blip r:embed="rId2"/>
          <a:stretch>
            <a:fillRect/>
          </a:stretch>
        </p:blipFill>
        <p:spPr>
          <a:xfrm>
            <a:off x="626007" y="1746154"/>
            <a:ext cx="1584176" cy="323707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Picture 5">
            <a:extLst>
              <a:ext uri="{FF2B5EF4-FFF2-40B4-BE49-F238E27FC236}">
                <a16:creationId xmlns:a16="http://schemas.microsoft.com/office/drawing/2014/main" id="{667C8E38-D991-8AEC-4359-6B8D5541676E}"/>
              </a:ext>
            </a:extLst>
          </p:cNvPr>
          <p:cNvPicPr>
            <a:picLocks noChangeAspect="1"/>
          </p:cNvPicPr>
          <p:nvPr/>
        </p:nvPicPr>
        <p:blipFill>
          <a:blip r:embed="rId3"/>
          <a:stretch>
            <a:fillRect/>
          </a:stretch>
        </p:blipFill>
        <p:spPr>
          <a:xfrm>
            <a:off x="3142084" y="1484784"/>
            <a:ext cx="2868672" cy="375981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1" name="Picture 10">
            <a:extLst>
              <a:ext uri="{FF2B5EF4-FFF2-40B4-BE49-F238E27FC236}">
                <a16:creationId xmlns:a16="http://schemas.microsoft.com/office/drawing/2014/main" id="{FB628F1B-12E3-D2CE-06AE-02B742897A32}"/>
              </a:ext>
            </a:extLst>
          </p:cNvPr>
          <p:cNvPicPr>
            <a:picLocks noChangeAspect="1"/>
          </p:cNvPicPr>
          <p:nvPr/>
        </p:nvPicPr>
        <p:blipFill>
          <a:blip r:embed="rId4"/>
          <a:stretch>
            <a:fillRect/>
          </a:stretch>
        </p:blipFill>
        <p:spPr>
          <a:xfrm>
            <a:off x="6238428" y="1398180"/>
            <a:ext cx="5268232" cy="364618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14" name="TextBox 13">
            <a:extLst>
              <a:ext uri="{FF2B5EF4-FFF2-40B4-BE49-F238E27FC236}">
                <a16:creationId xmlns:a16="http://schemas.microsoft.com/office/drawing/2014/main" id="{AEF20D68-96F3-039B-B90B-A178CDF6D257}"/>
              </a:ext>
            </a:extLst>
          </p:cNvPr>
          <p:cNvSpPr txBox="1"/>
          <p:nvPr/>
        </p:nvSpPr>
        <p:spPr>
          <a:xfrm>
            <a:off x="549796" y="5459820"/>
            <a:ext cx="4464496" cy="1200329"/>
          </a:xfrm>
          <a:prstGeom prst="rect">
            <a:avLst/>
          </a:prstGeom>
          <a:noFill/>
        </p:spPr>
        <p:txBody>
          <a:bodyPr wrap="square" rtlCol="0">
            <a:spAutoFit/>
          </a:bodyPr>
          <a:lstStyle/>
          <a:p>
            <a:r>
              <a:rPr lang="en-US" sz="2400" b="1" dirty="0"/>
              <a:t>Designed for enhanced responsiveness across multiple devices</a:t>
            </a:r>
            <a:endParaRPr lang="en-AU" sz="2400" b="1" dirty="0"/>
          </a:p>
        </p:txBody>
      </p:sp>
      <p:sp>
        <p:nvSpPr>
          <p:cNvPr id="18" name="TextBox 17">
            <a:extLst>
              <a:ext uri="{FF2B5EF4-FFF2-40B4-BE49-F238E27FC236}">
                <a16:creationId xmlns:a16="http://schemas.microsoft.com/office/drawing/2014/main" id="{A8E25B12-DB1B-CEF4-0B0D-98EC5E48FB65}"/>
              </a:ext>
            </a:extLst>
          </p:cNvPr>
          <p:cNvSpPr txBox="1"/>
          <p:nvPr/>
        </p:nvSpPr>
        <p:spPr>
          <a:xfrm>
            <a:off x="5302324" y="5415314"/>
            <a:ext cx="4176464" cy="830997"/>
          </a:xfrm>
          <a:prstGeom prst="rect">
            <a:avLst/>
          </a:prstGeom>
          <a:noFill/>
        </p:spPr>
        <p:txBody>
          <a:bodyPr wrap="square" rtlCol="0">
            <a:spAutoFit/>
          </a:bodyPr>
          <a:lstStyle/>
          <a:p>
            <a:r>
              <a:rPr lang="en-US" sz="2400" b="1" dirty="0"/>
              <a:t>Optimized for fast loading speeds.</a:t>
            </a:r>
            <a:endParaRPr lang="en-AU" sz="2400" b="1" dirty="0"/>
          </a:p>
        </p:txBody>
      </p:sp>
    </p:spTree>
    <p:extLst>
      <p:ext uri="{BB962C8B-B14F-4D97-AF65-F5344CB8AC3E}">
        <p14:creationId xmlns:p14="http://schemas.microsoft.com/office/powerpoint/2010/main" val="3366181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261764" y="595902"/>
            <a:ext cx="9361040"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CCX - Awareness &amp; Reach</a:t>
            </a:r>
          </a:p>
        </p:txBody>
      </p:sp>
      <p:sp>
        <p:nvSpPr>
          <p:cNvPr id="2" name="TextBox 1">
            <a:extLst>
              <a:ext uri="{FF2B5EF4-FFF2-40B4-BE49-F238E27FC236}">
                <a16:creationId xmlns:a16="http://schemas.microsoft.com/office/drawing/2014/main" id="{F29CDEC4-0939-500B-CF76-11CC209B646D}"/>
              </a:ext>
            </a:extLst>
          </p:cNvPr>
          <p:cNvSpPr txBox="1"/>
          <p:nvPr/>
        </p:nvSpPr>
        <p:spPr>
          <a:xfrm>
            <a:off x="433919" y="2276872"/>
            <a:ext cx="9217024" cy="3816429"/>
          </a:xfrm>
          <a:prstGeom prst="rect">
            <a:avLst/>
          </a:prstGeom>
          <a:noFill/>
        </p:spPr>
        <p:txBody>
          <a:bodyPr wrap="square">
            <a:spAutoFit/>
          </a:bodyPr>
          <a:lstStyle/>
          <a:p>
            <a:r>
              <a:rPr lang="en-US" sz="2000" b="1" dirty="0"/>
              <a:t>Daily Posting: </a:t>
            </a:r>
          </a:p>
          <a:p>
            <a:r>
              <a:rPr lang="en-US" sz="2000" b="1" dirty="0"/>
              <a:t>	</a:t>
            </a:r>
            <a:r>
              <a:rPr lang="en-US" dirty="0"/>
              <a:t>Average of 2-3 articles on various topics each day</a:t>
            </a:r>
            <a:r>
              <a:rPr lang="en-US" sz="2000" b="1" dirty="0"/>
              <a:t>.</a:t>
            </a:r>
          </a:p>
          <a:p>
            <a:r>
              <a:rPr lang="en-US" sz="2000" b="1" dirty="0"/>
              <a:t>Social Media Coverage:</a:t>
            </a:r>
          </a:p>
          <a:p>
            <a:pPr marL="914400" lvl="1" indent="-457200">
              <a:buFont typeface="Arial" panose="020B0604020202020204" pitchFamily="34" charset="0"/>
              <a:buChar char="•"/>
            </a:pPr>
            <a:r>
              <a:rPr lang="en-US" dirty="0"/>
              <a:t>Article posting on LinkedIn</a:t>
            </a:r>
          </a:p>
          <a:p>
            <a:pPr marL="800100" lvl="1" indent="-342900">
              <a:buFont typeface="Arial" panose="020B0604020202020204" pitchFamily="34" charset="0"/>
              <a:buChar char="•"/>
            </a:pPr>
            <a:r>
              <a:rPr lang="en-US" dirty="0"/>
              <a:t>	Article posting on X</a:t>
            </a:r>
          </a:p>
          <a:p>
            <a:pPr marL="800100" lvl="1" indent="-342900">
              <a:buFont typeface="Arial" panose="020B0604020202020204" pitchFamily="34" charset="0"/>
              <a:buChar char="•"/>
            </a:pPr>
            <a:r>
              <a:rPr lang="en-US" dirty="0"/>
              <a:t>	Article posting on Facebook</a:t>
            </a:r>
          </a:p>
          <a:p>
            <a:r>
              <a:rPr lang="en-US" sz="2000" b="1" dirty="0"/>
              <a:t>Partner Corner : </a:t>
            </a:r>
          </a:p>
          <a:p>
            <a:r>
              <a:rPr lang="en-US" sz="2000" b="1" dirty="0"/>
              <a:t>	</a:t>
            </a:r>
            <a:r>
              <a:rPr lang="en-US" dirty="0"/>
              <a:t>Featuring partner contents.</a:t>
            </a:r>
          </a:p>
          <a:p>
            <a:r>
              <a:rPr lang="en-US" sz="2000" b="1" dirty="0"/>
              <a:t>Weekly Emails to Subscribers: </a:t>
            </a:r>
          </a:p>
          <a:p>
            <a:r>
              <a:rPr lang="en-US" sz="2000" b="1" dirty="0"/>
              <a:t>	</a:t>
            </a:r>
            <a:r>
              <a:rPr lang="en-US" dirty="0"/>
              <a:t>Highlighting partner content</a:t>
            </a:r>
            <a:r>
              <a:rPr lang="en-US" b="1" dirty="0"/>
              <a:t>.</a:t>
            </a:r>
          </a:p>
          <a:p>
            <a:r>
              <a:rPr lang="en-US" sz="2000" b="1" dirty="0"/>
              <a:t>Central Source: </a:t>
            </a:r>
          </a:p>
          <a:p>
            <a:r>
              <a:rPr lang="en-US" sz="2000" b="1" dirty="0"/>
              <a:t>	</a:t>
            </a:r>
            <a:r>
              <a:rPr lang="en-US" dirty="0"/>
              <a:t>Comprehensive coverage of all tech events in Asia.</a:t>
            </a:r>
            <a:endParaRPr lang="en-US" sz="2000" dirty="0"/>
          </a:p>
        </p:txBody>
      </p:sp>
      <p:graphicFrame>
        <p:nvGraphicFramePr>
          <p:cNvPr id="3" name="Diagram 2">
            <a:extLst>
              <a:ext uri="{FF2B5EF4-FFF2-40B4-BE49-F238E27FC236}">
                <a16:creationId xmlns:a16="http://schemas.microsoft.com/office/drawing/2014/main" id="{C6197840-EBE1-D8BD-B976-8C3F11C819E1}"/>
              </a:ext>
            </a:extLst>
          </p:cNvPr>
          <p:cNvGraphicFramePr/>
          <p:nvPr>
            <p:extLst>
              <p:ext uri="{D42A27DB-BD31-4B8C-83A1-F6EECF244321}">
                <p14:modId xmlns:p14="http://schemas.microsoft.com/office/powerpoint/2010/main" val="3989770611"/>
              </p:ext>
            </p:extLst>
          </p:nvPr>
        </p:nvGraphicFramePr>
        <p:xfrm>
          <a:off x="7030516" y="1426614"/>
          <a:ext cx="4752529" cy="4954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53152406-6804-EA40-535D-FB525A592DF1}"/>
              </a:ext>
            </a:extLst>
          </p:cNvPr>
          <p:cNvSpPr txBox="1"/>
          <p:nvPr/>
        </p:nvSpPr>
        <p:spPr>
          <a:xfrm>
            <a:off x="333772" y="1241948"/>
            <a:ext cx="6094948" cy="369332"/>
          </a:xfrm>
          <a:prstGeom prst="rect">
            <a:avLst/>
          </a:prstGeom>
          <a:noFill/>
        </p:spPr>
        <p:txBody>
          <a:bodyPr wrap="square">
            <a:spAutoFit/>
          </a:bodyPr>
          <a:lstStyle/>
          <a:p>
            <a:r>
              <a:rPr lang="en-US" dirty="0"/>
              <a:t>Connect with your buyers where they are</a:t>
            </a:r>
            <a:endParaRPr lang="en-AU" dirty="0"/>
          </a:p>
        </p:txBody>
      </p:sp>
    </p:spTree>
    <p:extLst>
      <p:ext uri="{BB962C8B-B14F-4D97-AF65-F5344CB8AC3E}">
        <p14:creationId xmlns:p14="http://schemas.microsoft.com/office/powerpoint/2010/main" val="3463153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502169" y="535873"/>
            <a:ext cx="5753662"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CONTACT CENTRE</a:t>
            </a:r>
          </a:p>
        </p:txBody>
      </p:sp>
      <p:sp>
        <p:nvSpPr>
          <p:cNvPr id="3" name="TextBox 2">
            <a:extLst>
              <a:ext uri="{FF2B5EF4-FFF2-40B4-BE49-F238E27FC236}">
                <a16:creationId xmlns:a16="http://schemas.microsoft.com/office/drawing/2014/main" id="{3017B9C1-3D42-E5C2-A223-42C5F87888DE}"/>
              </a:ext>
            </a:extLst>
          </p:cNvPr>
          <p:cNvSpPr txBox="1"/>
          <p:nvPr/>
        </p:nvSpPr>
        <p:spPr>
          <a:xfrm>
            <a:off x="473986" y="1196752"/>
            <a:ext cx="7996690" cy="1200329"/>
          </a:xfrm>
          <a:prstGeom prst="rect">
            <a:avLst/>
          </a:prstGeom>
          <a:noFill/>
        </p:spPr>
        <p:txBody>
          <a:bodyPr wrap="square">
            <a:spAutoFit/>
          </a:bodyPr>
          <a:lstStyle/>
          <a:p>
            <a:r>
              <a:rPr lang="en-US" b="1" dirty="0"/>
              <a:t>Leverage our 14 years of expertise with Asia's established and highly connected contact center infrastructure. </a:t>
            </a:r>
          </a:p>
          <a:p>
            <a:r>
              <a:rPr lang="en-US" dirty="0"/>
              <a:t>With our industry-leading capabilities, elevate customer experience through our robust contact center network.</a:t>
            </a:r>
            <a:endParaRPr lang="en-AU" dirty="0"/>
          </a:p>
        </p:txBody>
      </p:sp>
      <p:sp>
        <p:nvSpPr>
          <p:cNvPr id="15" name="Google Shape;269;p18">
            <a:extLst>
              <a:ext uri="{FF2B5EF4-FFF2-40B4-BE49-F238E27FC236}">
                <a16:creationId xmlns:a16="http://schemas.microsoft.com/office/drawing/2014/main" id="{AC7CBA08-5C0D-7975-308B-C90C7313A26C}"/>
              </a:ext>
            </a:extLst>
          </p:cNvPr>
          <p:cNvSpPr txBox="1">
            <a:spLocks/>
          </p:cNvSpPr>
          <p:nvPr/>
        </p:nvSpPr>
        <p:spPr>
          <a:xfrm>
            <a:off x="2325805" y="4082753"/>
            <a:ext cx="2736304" cy="1864329"/>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400"/>
              </a:spcAft>
              <a:buClr>
                <a:schemeClr val="tx1"/>
              </a:buClr>
              <a:buSzPct val="150000"/>
              <a:buFont typeface="Wingdings" panose="05000000000000000000" pitchFamily="2" charset="2"/>
              <a:buChar char="§"/>
            </a:pPr>
            <a:r>
              <a:rPr lang="en-US" sz="1200" dirty="0">
                <a:ea typeface="Calibri" panose="020F0502020204030204" pitchFamily="34" charset="0"/>
                <a:cs typeface="Times New Roman" panose="02020603050405020304" pitchFamily="18" charset="0"/>
                <a:sym typeface="Roboto"/>
              </a:rPr>
              <a:t>Singapore</a:t>
            </a:r>
          </a:p>
          <a:p>
            <a:pPr>
              <a:lnSpc>
                <a:spcPct val="100000"/>
              </a:lnSpc>
              <a:spcBef>
                <a:spcPts val="0"/>
              </a:spcBef>
              <a:spcAft>
                <a:spcPts val="400"/>
              </a:spcAft>
              <a:buClr>
                <a:schemeClr val="tx1"/>
              </a:buClr>
              <a:buSzPct val="150000"/>
              <a:buFont typeface="Wingdings" panose="05000000000000000000" pitchFamily="2" charset="2"/>
              <a:buChar char="§"/>
            </a:pPr>
            <a:r>
              <a:rPr lang="en-US" sz="1200" dirty="0">
                <a:ea typeface="Calibri" panose="020F0502020204030204" pitchFamily="34" charset="0"/>
                <a:cs typeface="Times New Roman" panose="02020603050405020304" pitchFamily="18" charset="0"/>
                <a:sym typeface="Roboto"/>
              </a:rPr>
              <a:t>Kuala Lumpur, Malaysia,</a:t>
            </a:r>
          </a:p>
          <a:p>
            <a:pPr>
              <a:lnSpc>
                <a:spcPct val="100000"/>
              </a:lnSpc>
              <a:spcBef>
                <a:spcPts val="0"/>
              </a:spcBef>
              <a:spcAft>
                <a:spcPts val="400"/>
              </a:spcAft>
              <a:buClr>
                <a:schemeClr val="tx1"/>
              </a:buClr>
              <a:buSzPct val="150000"/>
              <a:buFont typeface="Wingdings" panose="05000000000000000000" pitchFamily="2" charset="2"/>
              <a:buChar char="§"/>
            </a:pPr>
            <a:r>
              <a:rPr lang="en-US" sz="1200" dirty="0">
                <a:ea typeface="Calibri" panose="020F0502020204030204" pitchFamily="34" charset="0"/>
                <a:cs typeface="Times New Roman" panose="02020603050405020304" pitchFamily="18" charset="0"/>
                <a:sym typeface="Roboto"/>
              </a:rPr>
              <a:t>Makati, Philippines</a:t>
            </a:r>
          </a:p>
          <a:p>
            <a:pPr>
              <a:lnSpc>
                <a:spcPct val="100000"/>
              </a:lnSpc>
              <a:spcBef>
                <a:spcPts val="0"/>
              </a:spcBef>
              <a:spcAft>
                <a:spcPts val="400"/>
              </a:spcAft>
              <a:buClr>
                <a:schemeClr val="tx1"/>
              </a:buClr>
              <a:buSzPct val="150000"/>
              <a:buFont typeface="Wingdings" panose="05000000000000000000" pitchFamily="2" charset="2"/>
              <a:buChar char="§"/>
            </a:pPr>
            <a:r>
              <a:rPr lang="en-US" sz="1200" dirty="0">
                <a:ea typeface="Calibri" panose="020F0502020204030204" pitchFamily="34" charset="0"/>
                <a:cs typeface="Times New Roman" panose="02020603050405020304" pitchFamily="18" charset="0"/>
                <a:sym typeface="Roboto"/>
              </a:rPr>
              <a:t>Cebu, Philippines</a:t>
            </a:r>
          </a:p>
          <a:p>
            <a:pPr>
              <a:lnSpc>
                <a:spcPct val="100000"/>
              </a:lnSpc>
              <a:spcBef>
                <a:spcPts val="0"/>
              </a:spcBef>
              <a:spcAft>
                <a:spcPts val="400"/>
              </a:spcAft>
              <a:buClr>
                <a:schemeClr val="tx1"/>
              </a:buClr>
              <a:buSzPct val="150000"/>
              <a:buFont typeface="Wingdings" panose="05000000000000000000" pitchFamily="2" charset="2"/>
              <a:buChar char="§"/>
            </a:pPr>
            <a:r>
              <a:rPr lang="en-US" sz="1200" dirty="0">
                <a:ea typeface="Calibri" panose="020F0502020204030204" pitchFamily="34" charset="0"/>
                <a:cs typeface="Times New Roman" panose="02020603050405020304" pitchFamily="18" charset="0"/>
                <a:sym typeface="Roboto"/>
              </a:rPr>
              <a:t>Bangkok, Thailand</a:t>
            </a:r>
          </a:p>
          <a:p>
            <a:pPr>
              <a:lnSpc>
                <a:spcPct val="100000"/>
              </a:lnSpc>
              <a:spcBef>
                <a:spcPts val="0"/>
              </a:spcBef>
              <a:spcAft>
                <a:spcPts val="400"/>
              </a:spcAft>
              <a:buClr>
                <a:schemeClr val="tx1"/>
              </a:buClr>
              <a:buSzPct val="150000"/>
              <a:buFont typeface="Wingdings" panose="05000000000000000000" pitchFamily="2" charset="2"/>
              <a:buChar char="§"/>
            </a:pPr>
            <a:r>
              <a:rPr lang="en-US" sz="1200" dirty="0">
                <a:ea typeface="Calibri" panose="020F0502020204030204" pitchFamily="34" charset="0"/>
                <a:cs typeface="Times New Roman" panose="02020603050405020304" pitchFamily="18" charset="0"/>
                <a:sym typeface="Roboto"/>
              </a:rPr>
              <a:t>Ho Chi Minh, Vietnam</a:t>
            </a:r>
          </a:p>
          <a:p>
            <a:pPr>
              <a:lnSpc>
                <a:spcPct val="100000"/>
              </a:lnSpc>
              <a:spcBef>
                <a:spcPts val="0"/>
              </a:spcBef>
              <a:spcAft>
                <a:spcPts val="400"/>
              </a:spcAft>
              <a:buClr>
                <a:schemeClr val="tx1"/>
              </a:buClr>
              <a:buSzPct val="150000"/>
              <a:buFont typeface="Wingdings" panose="05000000000000000000" pitchFamily="2" charset="2"/>
              <a:buChar char="§"/>
            </a:pPr>
            <a:r>
              <a:rPr lang="en-US" sz="1200" dirty="0">
                <a:ea typeface="Calibri" panose="020F0502020204030204" pitchFamily="34" charset="0"/>
                <a:cs typeface="Times New Roman" panose="02020603050405020304" pitchFamily="18" charset="0"/>
                <a:sym typeface="Roboto"/>
              </a:rPr>
              <a:t>Kerala. India</a:t>
            </a:r>
          </a:p>
          <a:p>
            <a:pPr>
              <a:lnSpc>
                <a:spcPct val="100000"/>
              </a:lnSpc>
              <a:spcBef>
                <a:spcPts val="0"/>
              </a:spcBef>
              <a:spcAft>
                <a:spcPts val="400"/>
              </a:spcAft>
              <a:buClr>
                <a:schemeClr val="tx1"/>
              </a:buClr>
              <a:buSzPct val="150000"/>
              <a:buFont typeface="Wingdings" panose="05000000000000000000" pitchFamily="2" charset="2"/>
              <a:buChar char="§"/>
            </a:pPr>
            <a:r>
              <a:rPr lang="en-US" sz="1200" dirty="0">
                <a:ea typeface="Calibri" panose="020F0502020204030204" pitchFamily="34" charset="0"/>
                <a:cs typeface="Times New Roman" panose="02020603050405020304" pitchFamily="18" charset="0"/>
                <a:sym typeface="Roboto"/>
              </a:rPr>
              <a:t>Melbourne, Australia</a:t>
            </a:r>
            <a:endParaRPr lang="en-US" sz="1450" dirty="0">
              <a:ea typeface="Calibri" panose="020F0502020204030204" pitchFamily="34" charset="0"/>
              <a:cs typeface="Times New Roman" panose="02020603050405020304" pitchFamily="18" charset="0"/>
              <a:sym typeface="Roboto"/>
            </a:endParaRPr>
          </a:p>
        </p:txBody>
      </p:sp>
      <p:sp>
        <p:nvSpPr>
          <p:cNvPr id="5" name="Text Placeholder 6">
            <a:extLst>
              <a:ext uri="{FF2B5EF4-FFF2-40B4-BE49-F238E27FC236}">
                <a16:creationId xmlns:a16="http://schemas.microsoft.com/office/drawing/2014/main" id="{FFF9A17B-5BDF-9314-E8B5-F95A6BB89C25}"/>
              </a:ext>
            </a:extLst>
          </p:cNvPr>
          <p:cNvSpPr txBox="1">
            <a:spLocks/>
          </p:cNvSpPr>
          <p:nvPr/>
        </p:nvSpPr>
        <p:spPr>
          <a:xfrm>
            <a:off x="302329" y="2532127"/>
            <a:ext cx="1988739"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5500" dirty="0">
                <a:solidFill>
                  <a:srgbClr val="CDCDCD"/>
                </a:solidFill>
              </a:rPr>
              <a:t>150</a:t>
            </a:r>
          </a:p>
          <a:p>
            <a:pPr algn="ctr"/>
            <a:r>
              <a:rPr lang="en-GB" sz="1400" b="0" dirty="0">
                <a:solidFill>
                  <a:srgbClr val="CDCDCD"/>
                </a:solidFill>
              </a:rPr>
              <a:t>Employees</a:t>
            </a:r>
          </a:p>
          <a:p>
            <a:endParaRPr lang="en-US" dirty="0">
              <a:solidFill>
                <a:srgbClr val="CDCDCD"/>
              </a:solidFill>
            </a:endParaRPr>
          </a:p>
        </p:txBody>
      </p:sp>
      <p:sp>
        <p:nvSpPr>
          <p:cNvPr id="6" name="Text Placeholder 6">
            <a:extLst>
              <a:ext uri="{FF2B5EF4-FFF2-40B4-BE49-F238E27FC236}">
                <a16:creationId xmlns:a16="http://schemas.microsoft.com/office/drawing/2014/main" id="{4632BC3E-BE67-6CC9-F702-46FA1772AEE3}"/>
              </a:ext>
            </a:extLst>
          </p:cNvPr>
          <p:cNvSpPr txBox="1">
            <a:spLocks/>
          </p:cNvSpPr>
          <p:nvPr/>
        </p:nvSpPr>
        <p:spPr>
          <a:xfrm>
            <a:off x="2219061" y="2532126"/>
            <a:ext cx="2376263"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5500" dirty="0">
                <a:solidFill>
                  <a:srgbClr val="CDCDCD"/>
                </a:solidFill>
              </a:rPr>
              <a:t>7 </a:t>
            </a:r>
          </a:p>
          <a:p>
            <a:pPr algn="ctr"/>
            <a:r>
              <a:rPr lang="en-GB" sz="1400" b="0" dirty="0">
                <a:solidFill>
                  <a:srgbClr val="CDCDCD"/>
                </a:solidFill>
              </a:rPr>
              <a:t>Countries and 8 Locations </a:t>
            </a:r>
          </a:p>
          <a:p>
            <a:endParaRPr lang="en-US" dirty="0">
              <a:solidFill>
                <a:srgbClr val="CDCDCD"/>
              </a:solidFill>
            </a:endParaRPr>
          </a:p>
        </p:txBody>
      </p:sp>
      <p:sp>
        <p:nvSpPr>
          <p:cNvPr id="7" name="Text Placeholder 6">
            <a:extLst>
              <a:ext uri="{FF2B5EF4-FFF2-40B4-BE49-F238E27FC236}">
                <a16:creationId xmlns:a16="http://schemas.microsoft.com/office/drawing/2014/main" id="{5DE452C5-B18A-E0CB-EC3F-FE4CD135239A}"/>
              </a:ext>
            </a:extLst>
          </p:cNvPr>
          <p:cNvSpPr txBox="1">
            <a:spLocks/>
          </p:cNvSpPr>
          <p:nvPr/>
        </p:nvSpPr>
        <p:spPr>
          <a:xfrm>
            <a:off x="4942284" y="2532126"/>
            <a:ext cx="1988739"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5500" dirty="0">
                <a:solidFill>
                  <a:srgbClr val="CDCDCD"/>
                </a:solidFill>
              </a:rPr>
              <a:t>25 </a:t>
            </a:r>
          </a:p>
          <a:p>
            <a:pPr algn="ctr"/>
            <a:r>
              <a:rPr lang="en-GB" sz="1400" b="0" dirty="0">
                <a:solidFill>
                  <a:srgbClr val="CDCDCD"/>
                </a:solidFill>
              </a:rPr>
              <a:t>Countries Covered</a:t>
            </a:r>
          </a:p>
          <a:p>
            <a:endParaRPr lang="en-US" dirty="0">
              <a:solidFill>
                <a:srgbClr val="CDCDCD"/>
              </a:solidFill>
            </a:endParaRPr>
          </a:p>
        </p:txBody>
      </p:sp>
      <p:sp>
        <p:nvSpPr>
          <p:cNvPr id="8" name="Text Placeholder 6">
            <a:extLst>
              <a:ext uri="{FF2B5EF4-FFF2-40B4-BE49-F238E27FC236}">
                <a16:creationId xmlns:a16="http://schemas.microsoft.com/office/drawing/2014/main" id="{07138036-0AFA-DD92-BEBC-3B97CEF0DAD7}"/>
              </a:ext>
            </a:extLst>
          </p:cNvPr>
          <p:cNvSpPr txBox="1">
            <a:spLocks/>
          </p:cNvSpPr>
          <p:nvPr/>
        </p:nvSpPr>
        <p:spPr>
          <a:xfrm>
            <a:off x="7534572" y="2492896"/>
            <a:ext cx="1988739"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5500" dirty="0">
                <a:solidFill>
                  <a:srgbClr val="CDCDCD"/>
                </a:solidFill>
              </a:rPr>
              <a:t>15 </a:t>
            </a:r>
          </a:p>
          <a:p>
            <a:pPr algn="ctr"/>
            <a:r>
              <a:rPr lang="en-GB" sz="1400" b="0" dirty="0">
                <a:solidFill>
                  <a:srgbClr val="CDCDCD"/>
                </a:solidFill>
              </a:rPr>
              <a:t>Languages </a:t>
            </a:r>
          </a:p>
          <a:p>
            <a:endParaRPr lang="en-US" dirty="0">
              <a:solidFill>
                <a:srgbClr val="CDCDCD"/>
              </a:solidFill>
            </a:endParaRPr>
          </a:p>
        </p:txBody>
      </p:sp>
      <p:sp>
        <p:nvSpPr>
          <p:cNvPr id="9" name="Text Placeholder 6">
            <a:extLst>
              <a:ext uri="{FF2B5EF4-FFF2-40B4-BE49-F238E27FC236}">
                <a16:creationId xmlns:a16="http://schemas.microsoft.com/office/drawing/2014/main" id="{C315CCE7-CFC9-5393-9A06-619F0D2B41B3}"/>
              </a:ext>
            </a:extLst>
          </p:cNvPr>
          <p:cNvSpPr txBox="1">
            <a:spLocks/>
          </p:cNvSpPr>
          <p:nvPr/>
        </p:nvSpPr>
        <p:spPr>
          <a:xfrm>
            <a:off x="9838828" y="2492896"/>
            <a:ext cx="1988739" cy="1286525"/>
          </a:xfrm>
          <a:prstGeom prst="rect">
            <a:avLst/>
          </a:prstGeom>
        </p:spPr>
        <p:txBody>
          <a:bodyPr/>
          <a:lstStyle>
            <a:lvl1pPr marL="0" indent="0" algn="l" defTabSz="914400" rtl="0" eaLnBrk="1" latinLnBrk="0" hangingPunct="1">
              <a:lnSpc>
                <a:spcPct val="90000"/>
              </a:lnSpc>
              <a:spcBef>
                <a:spcPts val="1000"/>
              </a:spcBef>
              <a:buFontTx/>
              <a:buNone/>
              <a:defRPr sz="3200" b="1" i="0" kern="1200" spc="0" baseline="0">
                <a:solidFill>
                  <a:schemeClr val="accent2"/>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5500" dirty="0">
                <a:solidFill>
                  <a:srgbClr val="CDCDCD"/>
                </a:solidFill>
              </a:rPr>
              <a:t>14 </a:t>
            </a:r>
          </a:p>
          <a:p>
            <a:pPr algn="ctr"/>
            <a:r>
              <a:rPr lang="en-GB" sz="1400" b="0" dirty="0">
                <a:solidFill>
                  <a:srgbClr val="CDCDCD"/>
                </a:solidFill>
              </a:rPr>
              <a:t>Years of Experience </a:t>
            </a:r>
          </a:p>
          <a:p>
            <a:endParaRPr lang="en-US" dirty="0">
              <a:solidFill>
                <a:srgbClr val="CDCDCD"/>
              </a:solidFill>
            </a:endParaRPr>
          </a:p>
        </p:txBody>
      </p:sp>
      <p:graphicFrame>
        <p:nvGraphicFramePr>
          <p:cNvPr id="12" name="Table 11">
            <a:extLst>
              <a:ext uri="{FF2B5EF4-FFF2-40B4-BE49-F238E27FC236}">
                <a16:creationId xmlns:a16="http://schemas.microsoft.com/office/drawing/2014/main" id="{1515A1FD-6661-C580-CDBD-DB643360DD6E}"/>
              </a:ext>
            </a:extLst>
          </p:cNvPr>
          <p:cNvGraphicFramePr>
            <a:graphicFrameLocks noGrp="1"/>
          </p:cNvGraphicFramePr>
          <p:nvPr>
            <p:extLst>
              <p:ext uri="{D42A27DB-BD31-4B8C-83A1-F6EECF244321}">
                <p14:modId xmlns:p14="http://schemas.microsoft.com/office/powerpoint/2010/main" val="1606663482"/>
              </p:ext>
            </p:extLst>
          </p:nvPr>
        </p:nvGraphicFramePr>
        <p:xfrm>
          <a:off x="4895929" y="4174460"/>
          <a:ext cx="2494627" cy="2405513"/>
        </p:xfrm>
        <a:graphic>
          <a:graphicData uri="http://schemas.openxmlformats.org/drawingml/2006/table">
            <a:tbl>
              <a:tblPr firstRow="1" firstCol="1" bandRow="1">
                <a:tableStyleId>{5940675A-B579-460E-94D1-54222C63F5DA}</a:tableStyleId>
              </a:tblPr>
              <a:tblGrid>
                <a:gridCol w="895492">
                  <a:extLst>
                    <a:ext uri="{9D8B030D-6E8A-4147-A177-3AD203B41FA5}">
                      <a16:colId xmlns:a16="http://schemas.microsoft.com/office/drawing/2014/main" val="1063886507"/>
                    </a:ext>
                  </a:extLst>
                </a:gridCol>
                <a:gridCol w="1599135">
                  <a:extLst>
                    <a:ext uri="{9D8B030D-6E8A-4147-A177-3AD203B41FA5}">
                      <a16:colId xmlns:a16="http://schemas.microsoft.com/office/drawing/2014/main" val="1615672268"/>
                    </a:ext>
                  </a:extLst>
                </a:gridCol>
              </a:tblGrid>
              <a:tr h="202690">
                <a:tc>
                  <a:txBody>
                    <a:bodyPr/>
                    <a:lstStyle/>
                    <a:p>
                      <a:pPr algn="ctr"/>
                      <a:r>
                        <a:rPr lang="en-AU" sz="1100" dirty="0" err="1">
                          <a:effectLst/>
                        </a:rPr>
                        <a:t>ANZ</a:t>
                      </a:r>
                      <a:endParaRPr lang="en-AU" sz="1100" dirty="0">
                        <a:effectLst/>
                        <a:latin typeface="Aptos" panose="020B0004020202020204" pitchFamily="34" charset="0"/>
                        <a:ea typeface="Aptos" panose="020B0004020202020204" pitchFamily="34" charset="0"/>
                        <a:cs typeface="Aptos" panose="020B0004020202020204" pitchFamily="34" charset="0"/>
                      </a:endParaRPr>
                    </a:p>
                  </a:txBody>
                  <a:tcPr marL="0" marR="0" marT="0" marB="0" anchor="ctr"/>
                </a:tc>
                <a:tc>
                  <a:txBody>
                    <a:bodyPr/>
                    <a:lstStyle/>
                    <a:p>
                      <a:r>
                        <a:rPr lang="en-AU" sz="1100" dirty="0">
                          <a:effectLst/>
                        </a:rPr>
                        <a:t> Australia, New Zealand</a:t>
                      </a:r>
                      <a:endParaRPr lang="en-AU" sz="1100" dirty="0">
                        <a:effectLst/>
                        <a:latin typeface="Aptos" panose="020B0004020202020204" pitchFamily="34" charset="0"/>
                      </a:endParaRPr>
                    </a:p>
                  </a:txBody>
                  <a:tcPr marL="0" marR="0" marT="0" marB="0" anchor="ctr"/>
                </a:tc>
                <a:extLst>
                  <a:ext uri="{0D108BD9-81ED-4DB2-BD59-A6C34878D82A}">
                    <a16:rowId xmlns:a16="http://schemas.microsoft.com/office/drawing/2014/main" val="2198719191"/>
                  </a:ext>
                </a:extLst>
              </a:tr>
              <a:tr h="323462">
                <a:tc>
                  <a:txBody>
                    <a:bodyPr/>
                    <a:lstStyle/>
                    <a:p>
                      <a:pPr algn="ctr"/>
                      <a:r>
                        <a:rPr lang="en-AU" sz="1100" dirty="0">
                          <a:effectLst/>
                        </a:rPr>
                        <a:t>ASEAN</a:t>
                      </a:r>
                      <a:endParaRPr lang="en-AU" sz="1100" dirty="0">
                        <a:effectLst/>
                        <a:latin typeface="Aptos" panose="020B0004020202020204" pitchFamily="34" charset="0"/>
                        <a:ea typeface="Aptos" panose="020B0004020202020204" pitchFamily="34" charset="0"/>
                        <a:cs typeface="Aptos" panose="020B0004020202020204" pitchFamily="34" charset="0"/>
                      </a:endParaRPr>
                    </a:p>
                  </a:txBody>
                  <a:tcPr marL="0" marR="0" marT="0" marB="0" anchor="ctr"/>
                </a:tc>
                <a:tc>
                  <a:txBody>
                    <a:bodyPr/>
                    <a:lstStyle/>
                    <a:p>
                      <a:r>
                        <a:rPr lang="en-AU" sz="1100" dirty="0">
                          <a:effectLst/>
                        </a:rPr>
                        <a:t> Indonesia, Malaysia</a:t>
                      </a:r>
                    </a:p>
                    <a:p>
                      <a:r>
                        <a:rPr lang="en-AU" sz="1100" dirty="0">
                          <a:effectLst/>
                        </a:rPr>
                        <a:t> Philippines, Singapore</a:t>
                      </a:r>
                    </a:p>
                    <a:p>
                      <a:r>
                        <a:rPr lang="en-AU" sz="1100" dirty="0">
                          <a:effectLst/>
                        </a:rPr>
                        <a:t> Thailand, Vietnam</a:t>
                      </a:r>
                      <a:endParaRPr lang="en-AU" sz="1100" dirty="0">
                        <a:effectLst/>
                        <a:latin typeface="Aptos" panose="020B0004020202020204" pitchFamily="34" charset="0"/>
                      </a:endParaRPr>
                    </a:p>
                  </a:txBody>
                  <a:tcPr marL="0" marR="0" marT="0" marB="0" anchor="ctr"/>
                </a:tc>
                <a:extLst>
                  <a:ext uri="{0D108BD9-81ED-4DB2-BD59-A6C34878D82A}">
                    <a16:rowId xmlns:a16="http://schemas.microsoft.com/office/drawing/2014/main" val="176898379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100" kern="1200" dirty="0">
                          <a:solidFill>
                            <a:schemeClr val="tx1"/>
                          </a:solidFill>
                          <a:effectLst/>
                          <a:latin typeface="+mn-lt"/>
                          <a:ea typeface="+mn-ea"/>
                          <a:cs typeface="+mn-cs"/>
                        </a:rPr>
                        <a:t>GREATER CHINA</a:t>
                      </a:r>
                    </a:p>
                  </a:txBody>
                  <a:tcPr/>
                </a:tc>
                <a:tc>
                  <a:txBody>
                    <a:bodyPr/>
                    <a:lstStyle/>
                    <a:p>
                      <a:r>
                        <a:rPr lang="en-AU" sz="1100" dirty="0">
                          <a:effectLst/>
                        </a:rPr>
                        <a:t> Hong Kong, Macau,  </a:t>
                      </a:r>
                    </a:p>
                    <a:p>
                      <a:r>
                        <a:rPr lang="en-AU" sz="1100" dirty="0">
                          <a:effectLst/>
                        </a:rPr>
                        <a:t>Taiwan</a:t>
                      </a:r>
                      <a:endParaRPr lang="en-AU" sz="1100" dirty="0">
                        <a:effectLst/>
                        <a:latin typeface="Aptos" panose="020B0004020202020204" pitchFamily="34" charset="0"/>
                      </a:endParaRPr>
                    </a:p>
                  </a:txBody>
                  <a:tcPr marL="0" marR="0" marT="0" marB="0" anchor="ctr"/>
                </a:tc>
                <a:extLst>
                  <a:ext uri="{0D108BD9-81ED-4DB2-BD59-A6C34878D82A}">
                    <a16:rowId xmlns:a16="http://schemas.microsoft.com/office/drawing/2014/main" val="1065866839"/>
                  </a:ext>
                </a:extLst>
              </a:tr>
              <a:tr h="232293">
                <a:tc>
                  <a:txBody>
                    <a:bodyPr/>
                    <a:lstStyle/>
                    <a:p>
                      <a:pPr algn="ctr"/>
                      <a:r>
                        <a:rPr lang="en-AU" sz="1100">
                          <a:effectLst/>
                        </a:rPr>
                        <a:t>INDIA</a:t>
                      </a:r>
                      <a:endParaRPr lang="en-AU" sz="1100">
                        <a:effectLst/>
                        <a:latin typeface="Aptos" panose="020B0004020202020204" pitchFamily="34" charset="0"/>
                        <a:ea typeface="Aptos" panose="020B0004020202020204" pitchFamily="34" charset="0"/>
                        <a:cs typeface="Aptos" panose="020B0004020202020204" pitchFamily="34" charset="0"/>
                      </a:endParaRPr>
                    </a:p>
                  </a:txBody>
                  <a:tcPr marL="0" marR="0" marT="0" marB="0" anchor="ctr"/>
                </a:tc>
                <a:tc>
                  <a:txBody>
                    <a:bodyPr/>
                    <a:lstStyle/>
                    <a:p>
                      <a:r>
                        <a:rPr lang="en-AU" sz="1100" dirty="0">
                          <a:effectLst/>
                        </a:rPr>
                        <a:t> India</a:t>
                      </a:r>
                      <a:endParaRPr lang="en-AU" sz="1100" dirty="0">
                        <a:effectLst/>
                        <a:latin typeface="Aptos" panose="020B0004020202020204" pitchFamily="34" charset="0"/>
                        <a:ea typeface="Aptos" panose="020B0004020202020204" pitchFamily="34" charset="0"/>
                        <a:cs typeface="Aptos" panose="020B0004020202020204" pitchFamily="34" charset="0"/>
                      </a:endParaRPr>
                    </a:p>
                  </a:txBody>
                  <a:tcPr marL="0" marR="0" marT="0" marB="0" anchor="ctr"/>
                </a:tc>
                <a:extLst>
                  <a:ext uri="{0D108BD9-81ED-4DB2-BD59-A6C34878D82A}">
                    <a16:rowId xmlns:a16="http://schemas.microsoft.com/office/drawing/2014/main" val="3763733213"/>
                  </a:ext>
                </a:extLst>
              </a:tr>
              <a:tr h="202690">
                <a:tc>
                  <a:txBody>
                    <a:bodyPr/>
                    <a:lstStyle/>
                    <a:p>
                      <a:pPr algn="ctr"/>
                      <a:r>
                        <a:rPr lang="en-AU" sz="1100" dirty="0">
                          <a:effectLst/>
                        </a:rPr>
                        <a:t>EAST ASIA</a:t>
                      </a:r>
                      <a:endParaRPr lang="en-AU" sz="1100" dirty="0">
                        <a:effectLst/>
                        <a:latin typeface="Aptos" panose="020B0004020202020204" pitchFamily="34" charset="0"/>
                        <a:ea typeface="Aptos" panose="020B0004020202020204" pitchFamily="34" charset="0"/>
                        <a:cs typeface="Aptos" panose="020B0004020202020204" pitchFamily="34" charset="0"/>
                      </a:endParaRPr>
                    </a:p>
                  </a:txBody>
                  <a:tcPr marL="0" marR="0" marT="0" marB="0" anchor="ctr"/>
                </a:tc>
                <a:tc>
                  <a:txBody>
                    <a:bodyPr/>
                    <a:lstStyle/>
                    <a:p>
                      <a:r>
                        <a:rPr lang="en-AU" sz="1100" dirty="0">
                          <a:effectLst/>
                        </a:rPr>
                        <a:t> Japan and South Korea</a:t>
                      </a:r>
                      <a:endParaRPr lang="en-AU" sz="1100" dirty="0">
                        <a:effectLst/>
                        <a:latin typeface="Aptos" panose="020B0004020202020204" pitchFamily="34" charset="0"/>
                      </a:endParaRPr>
                    </a:p>
                  </a:txBody>
                  <a:tcPr marL="0" marR="0" marT="0" marB="0" anchor="ctr"/>
                </a:tc>
                <a:extLst>
                  <a:ext uri="{0D108BD9-81ED-4DB2-BD59-A6C34878D82A}">
                    <a16:rowId xmlns:a16="http://schemas.microsoft.com/office/drawing/2014/main" val="2918645031"/>
                  </a:ext>
                </a:extLst>
              </a:tr>
              <a:tr h="506725">
                <a:tc>
                  <a:txBody>
                    <a:bodyPr/>
                    <a:lstStyle/>
                    <a:p>
                      <a:pPr algn="ctr"/>
                      <a:r>
                        <a:rPr lang="en-AU" sz="1100" dirty="0">
                          <a:effectLst/>
                        </a:rPr>
                        <a:t>EMERGING</a:t>
                      </a:r>
                      <a:endParaRPr lang="en-AU" sz="1100" dirty="0">
                        <a:effectLst/>
                        <a:latin typeface="Aptos" panose="020B0004020202020204" pitchFamily="34" charset="0"/>
                        <a:ea typeface="Aptos" panose="020B0004020202020204" pitchFamily="34" charset="0"/>
                        <a:cs typeface="Aptos" panose="020B0004020202020204" pitchFamily="34" charset="0"/>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effectLst/>
                        </a:rPr>
                        <a:t> Bangladesh, Sri Lanka</a:t>
                      </a:r>
                      <a:endParaRPr lang="en-AU" sz="1100" dirty="0">
                        <a:effectLst/>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effectLst/>
                        </a:rPr>
                        <a:t> Pakistan, Maldives,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effectLst/>
                        </a:rPr>
                        <a:t> Nepal, Brunei, </a:t>
                      </a:r>
                      <a:r>
                        <a:rPr lang="en-AU" sz="1100" kern="1200" dirty="0">
                          <a:solidFill>
                            <a:schemeClr val="tx1"/>
                          </a:solidFill>
                          <a:effectLst/>
                          <a:latin typeface="+mn-lt"/>
                          <a:ea typeface="+mn-ea"/>
                          <a:cs typeface="+mn-cs"/>
                        </a:rPr>
                        <a:t>Fiji, </a:t>
                      </a:r>
                      <a:r>
                        <a:rPr lang="en-AU" sz="1100" dirty="0">
                          <a:effectLst/>
                        </a:rPr>
                        <a:t>Laos,</a:t>
                      </a:r>
                      <a:endParaRPr lang="en-AU"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kern="1200" dirty="0">
                          <a:solidFill>
                            <a:schemeClr val="tx1"/>
                          </a:solidFill>
                          <a:effectLst/>
                          <a:latin typeface="+mn-lt"/>
                          <a:ea typeface="+mn-ea"/>
                          <a:cs typeface="+mn-cs"/>
                        </a:rPr>
                        <a:t> </a:t>
                      </a:r>
                      <a:r>
                        <a:rPr lang="en-AU" sz="1100" dirty="0">
                          <a:effectLst/>
                        </a:rPr>
                        <a:t>Cambodia, Myanmar,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effectLst/>
                        </a:rPr>
                        <a:t> Papua New Guinea</a:t>
                      </a:r>
                      <a:endParaRPr lang="en-AU" sz="1100" dirty="0">
                        <a:effectLst/>
                        <a:latin typeface="Aptos" panose="020B0004020202020204" pitchFamily="34" charset="0"/>
                      </a:endParaRPr>
                    </a:p>
                  </a:txBody>
                  <a:tcPr marL="0" marR="0" marT="0" marB="0" anchor="ctr"/>
                </a:tc>
                <a:extLst>
                  <a:ext uri="{0D108BD9-81ED-4DB2-BD59-A6C34878D82A}">
                    <a16:rowId xmlns:a16="http://schemas.microsoft.com/office/drawing/2014/main" val="182650047"/>
                  </a:ext>
                </a:extLst>
              </a:tr>
            </a:tbl>
          </a:graphicData>
        </a:graphic>
      </p:graphicFrame>
      <p:cxnSp>
        <p:nvCxnSpPr>
          <p:cNvPr id="14" name="Straight Connector 13">
            <a:extLst>
              <a:ext uri="{FF2B5EF4-FFF2-40B4-BE49-F238E27FC236}">
                <a16:creationId xmlns:a16="http://schemas.microsoft.com/office/drawing/2014/main" id="{68C1483B-2178-DA2E-6B93-CF85F9A62FB8}"/>
              </a:ext>
            </a:extLst>
          </p:cNvPr>
          <p:cNvCxnSpPr/>
          <p:nvPr/>
        </p:nvCxnSpPr>
        <p:spPr>
          <a:xfrm>
            <a:off x="498069" y="3933056"/>
            <a:ext cx="1597257"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6" name="Straight Connector 15">
            <a:extLst>
              <a:ext uri="{FF2B5EF4-FFF2-40B4-BE49-F238E27FC236}">
                <a16:creationId xmlns:a16="http://schemas.microsoft.com/office/drawing/2014/main" id="{440C5F34-1574-26DF-EB4F-904485870FCD}"/>
              </a:ext>
            </a:extLst>
          </p:cNvPr>
          <p:cNvCxnSpPr/>
          <p:nvPr/>
        </p:nvCxnSpPr>
        <p:spPr>
          <a:xfrm>
            <a:off x="2608563" y="3919478"/>
            <a:ext cx="1597257"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B3BCFF38-32CA-0C93-8DE9-827CCAC026BA}"/>
              </a:ext>
            </a:extLst>
          </p:cNvPr>
          <p:cNvCxnSpPr/>
          <p:nvPr/>
        </p:nvCxnSpPr>
        <p:spPr>
          <a:xfrm>
            <a:off x="5138024" y="3919478"/>
            <a:ext cx="1597257"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Straight Connector 17">
            <a:extLst>
              <a:ext uri="{FF2B5EF4-FFF2-40B4-BE49-F238E27FC236}">
                <a16:creationId xmlns:a16="http://schemas.microsoft.com/office/drawing/2014/main" id="{7B83248B-BC93-A2C0-18B9-6B54912D86DA}"/>
              </a:ext>
            </a:extLst>
          </p:cNvPr>
          <p:cNvCxnSpPr/>
          <p:nvPr/>
        </p:nvCxnSpPr>
        <p:spPr>
          <a:xfrm>
            <a:off x="7665507" y="3919478"/>
            <a:ext cx="1597257"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9" name="Straight Connector 18">
            <a:extLst>
              <a:ext uri="{FF2B5EF4-FFF2-40B4-BE49-F238E27FC236}">
                <a16:creationId xmlns:a16="http://schemas.microsoft.com/office/drawing/2014/main" id="{FEC304CA-5849-2A30-3D31-3C89065F93F4}"/>
              </a:ext>
            </a:extLst>
          </p:cNvPr>
          <p:cNvCxnSpPr/>
          <p:nvPr/>
        </p:nvCxnSpPr>
        <p:spPr>
          <a:xfrm>
            <a:off x="10015066" y="3919478"/>
            <a:ext cx="1597257" cy="0"/>
          </a:xfrm>
          <a:prstGeom prst="line">
            <a:avLst/>
          </a:prstGeom>
        </p:spPr>
        <p:style>
          <a:lnRef idx="3">
            <a:schemeClr val="accent1"/>
          </a:lnRef>
          <a:fillRef idx="0">
            <a:schemeClr val="accent1"/>
          </a:fillRef>
          <a:effectRef idx="2">
            <a:schemeClr val="accent1"/>
          </a:effectRef>
          <a:fontRef idx="minor">
            <a:schemeClr val="tx1"/>
          </a:fontRef>
        </p:style>
      </p:cxnSp>
      <p:sp>
        <p:nvSpPr>
          <p:cNvPr id="20" name="Google Shape;269;p18">
            <a:extLst>
              <a:ext uri="{FF2B5EF4-FFF2-40B4-BE49-F238E27FC236}">
                <a16:creationId xmlns:a16="http://schemas.microsoft.com/office/drawing/2014/main" id="{C70E502F-0E2B-764F-527E-FD2B80E75029}"/>
              </a:ext>
            </a:extLst>
          </p:cNvPr>
          <p:cNvSpPr txBox="1">
            <a:spLocks/>
          </p:cNvSpPr>
          <p:nvPr/>
        </p:nvSpPr>
        <p:spPr>
          <a:xfrm>
            <a:off x="7750596" y="4113964"/>
            <a:ext cx="1944216" cy="1864329"/>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400"/>
              </a:spcAft>
              <a:buClr>
                <a:schemeClr val="tx1"/>
              </a:buClr>
              <a:buSzPct val="150000"/>
              <a:buNone/>
            </a:pPr>
            <a:r>
              <a:rPr lang="en-US" sz="1200" dirty="0">
                <a:ea typeface="Calibri" panose="020F0502020204030204" pitchFamily="34" charset="0"/>
                <a:cs typeface="Times New Roman" panose="02020603050405020304" pitchFamily="18" charset="0"/>
                <a:sym typeface="Roboto"/>
              </a:rPr>
              <a:t>English, Chinese (Mandarin and Cantonese), Tagalog, Cebuano, Malay, Bahasa Indonesia, Thai, Vietnamese, Japanese, Korean, Hindi, Urdu, Bengali, Tamil, and other South Asian languages. </a:t>
            </a:r>
            <a:r>
              <a:rPr lang="en-US" sz="1050" dirty="0">
                <a:ea typeface="Calibri" panose="020F0502020204030204" pitchFamily="34" charset="0"/>
                <a:cs typeface="Times New Roman" panose="02020603050405020304" pitchFamily="18" charset="0"/>
                <a:sym typeface="Roboto"/>
              </a:rPr>
              <a:t> </a:t>
            </a:r>
          </a:p>
          <a:p>
            <a:pPr>
              <a:lnSpc>
                <a:spcPct val="100000"/>
              </a:lnSpc>
              <a:spcBef>
                <a:spcPts val="0"/>
              </a:spcBef>
              <a:spcAft>
                <a:spcPts val="400"/>
              </a:spcAft>
              <a:buClr>
                <a:schemeClr val="tx1"/>
              </a:buClr>
              <a:buSzPct val="150000"/>
              <a:buFont typeface="Wingdings" panose="05000000000000000000" pitchFamily="2" charset="2"/>
              <a:buChar char="§"/>
            </a:pPr>
            <a:endParaRPr lang="en-US" sz="900" dirty="0">
              <a:ea typeface="Calibri" panose="020F0502020204030204" pitchFamily="34" charset="0"/>
              <a:cs typeface="Times New Roman" panose="02020603050405020304" pitchFamily="18" charset="0"/>
              <a:sym typeface="Roboto"/>
            </a:endParaRPr>
          </a:p>
          <a:p>
            <a:pPr>
              <a:lnSpc>
                <a:spcPct val="100000"/>
              </a:lnSpc>
              <a:spcBef>
                <a:spcPts val="0"/>
              </a:spcBef>
              <a:spcAft>
                <a:spcPts val="400"/>
              </a:spcAft>
              <a:buClr>
                <a:schemeClr val="tx1"/>
              </a:buClr>
              <a:buSzPct val="150000"/>
              <a:buFont typeface="Wingdings" panose="05000000000000000000" pitchFamily="2" charset="2"/>
              <a:buChar char="§"/>
            </a:pPr>
            <a:endParaRPr lang="en-US" sz="1200" dirty="0">
              <a:ea typeface="Calibri" panose="020F0502020204030204" pitchFamily="34" charset="0"/>
              <a:cs typeface="Times New Roman" panose="02020603050405020304" pitchFamily="18" charset="0"/>
              <a:sym typeface="Roboto"/>
            </a:endParaRPr>
          </a:p>
          <a:p>
            <a:pPr>
              <a:lnSpc>
                <a:spcPct val="100000"/>
              </a:lnSpc>
              <a:spcBef>
                <a:spcPts val="0"/>
              </a:spcBef>
              <a:spcAft>
                <a:spcPts val="400"/>
              </a:spcAft>
              <a:buClr>
                <a:schemeClr val="tx1"/>
              </a:buClr>
              <a:buSzPct val="150000"/>
              <a:buFont typeface="Wingdings" panose="05000000000000000000" pitchFamily="2" charset="2"/>
              <a:buChar char="§"/>
            </a:pPr>
            <a:endParaRPr lang="en-US" sz="1450" dirty="0">
              <a:ea typeface="Calibri" panose="020F0502020204030204" pitchFamily="34" charset="0"/>
              <a:cs typeface="Times New Roman" panose="02020603050405020304" pitchFamily="18" charset="0"/>
              <a:sym typeface="Roboto"/>
            </a:endParaRPr>
          </a:p>
        </p:txBody>
      </p:sp>
      <p:sp>
        <p:nvSpPr>
          <p:cNvPr id="2" name="Text Placeholder 49">
            <a:extLst>
              <a:ext uri="{FF2B5EF4-FFF2-40B4-BE49-F238E27FC236}">
                <a16:creationId xmlns:a16="http://schemas.microsoft.com/office/drawing/2014/main" id="{E93AC668-5E0C-14BD-6A81-945582B98B30}"/>
              </a:ext>
            </a:extLst>
          </p:cNvPr>
          <p:cNvSpPr txBox="1">
            <a:spLocks/>
          </p:cNvSpPr>
          <p:nvPr/>
        </p:nvSpPr>
        <p:spPr>
          <a:xfrm>
            <a:off x="5302324" y="1385140"/>
            <a:ext cx="5279795" cy="2498104"/>
          </a:xfrm>
          <a:prstGeom prst="rect">
            <a:avLst/>
          </a:prstGeom>
        </p:spPr>
        <p:txBody>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7708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7566225" y="641654"/>
            <a:ext cx="4018460" cy="739764"/>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2800" b="1" spc="100" dirty="0">
                <a:solidFill>
                  <a:schemeClr val="tx1"/>
                </a:solidFill>
                <a:latin typeface="Posterama (Headings)"/>
                <a:ea typeface="+mj-ea"/>
                <a:cs typeface="+mj-cs"/>
              </a:rPr>
              <a:t>CONTACT CENTRE TECHNOLOGIES</a:t>
            </a:r>
          </a:p>
        </p:txBody>
      </p:sp>
      <p:sp>
        <p:nvSpPr>
          <p:cNvPr id="3" name="TextBox 2">
            <a:extLst>
              <a:ext uri="{FF2B5EF4-FFF2-40B4-BE49-F238E27FC236}">
                <a16:creationId xmlns:a16="http://schemas.microsoft.com/office/drawing/2014/main" id="{3017B9C1-3D42-E5C2-A223-42C5F87888DE}"/>
              </a:ext>
            </a:extLst>
          </p:cNvPr>
          <p:cNvSpPr txBox="1"/>
          <p:nvPr/>
        </p:nvSpPr>
        <p:spPr>
          <a:xfrm>
            <a:off x="7672379" y="1441392"/>
            <a:ext cx="3912305" cy="369332"/>
          </a:xfrm>
          <a:prstGeom prst="rect">
            <a:avLst/>
          </a:prstGeom>
          <a:noFill/>
        </p:spPr>
        <p:txBody>
          <a:bodyPr wrap="square">
            <a:spAutoFit/>
          </a:bodyPr>
          <a:lstStyle/>
          <a:p>
            <a:pPr algn="ctr"/>
            <a:r>
              <a:rPr lang="en-US" dirty="0"/>
              <a:t>Equipped with right technologies. </a:t>
            </a:r>
            <a:endParaRPr lang="en-AU" dirty="0"/>
          </a:p>
        </p:txBody>
      </p:sp>
      <p:sp>
        <p:nvSpPr>
          <p:cNvPr id="11" name="Rectangle: Rounded Corners 10">
            <a:extLst>
              <a:ext uri="{FF2B5EF4-FFF2-40B4-BE49-F238E27FC236}">
                <a16:creationId xmlns:a16="http://schemas.microsoft.com/office/drawing/2014/main" id="{7C04F63E-F689-FABA-ACFF-A0F71B57CB2D}"/>
              </a:ext>
            </a:extLst>
          </p:cNvPr>
          <p:cNvSpPr/>
          <p:nvPr/>
        </p:nvSpPr>
        <p:spPr>
          <a:xfrm>
            <a:off x="359150" y="3426258"/>
            <a:ext cx="2143247" cy="806977"/>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b="1" dirty="0"/>
              <a:t>Reliable and Reputable Telephony Network Infrastructure</a:t>
            </a:r>
            <a:endParaRPr lang="en-AU" sz="1050" dirty="0"/>
          </a:p>
        </p:txBody>
      </p:sp>
      <p:pic>
        <p:nvPicPr>
          <p:cNvPr id="13" name="Picture 12">
            <a:extLst>
              <a:ext uri="{FF2B5EF4-FFF2-40B4-BE49-F238E27FC236}">
                <a16:creationId xmlns:a16="http://schemas.microsoft.com/office/drawing/2014/main" id="{FF47D5FF-3747-D375-DAF6-3E6852A002D3}"/>
              </a:ext>
            </a:extLst>
          </p:cNvPr>
          <p:cNvPicPr>
            <a:picLocks noChangeAspect="1"/>
          </p:cNvPicPr>
          <p:nvPr/>
        </p:nvPicPr>
        <p:blipFill rotWithShape="1">
          <a:blip r:embed="rId2"/>
          <a:srcRect l="18125" t="13749" r="17140" b="16339"/>
          <a:stretch/>
        </p:blipFill>
        <p:spPr>
          <a:xfrm>
            <a:off x="294237" y="2035795"/>
            <a:ext cx="984024" cy="10627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Rectangle: Rounded Corners 22">
            <a:extLst>
              <a:ext uri="{FF2B5EF4-FFF2-40B4-BE49-F238E27FC236}">
                <a16:creationId xmlns:a16="http://schemas.microsoft.com/office/drawing/2014/main" id="{A1526DE0-A160-E483-5D49-1C19BE9AE886}"/>
              </a:ext>
            </a:extLst>
          </p:cNvPr>
          <p:cNvSpPr/>
          <p:nvPr/>
        </p:nvSpPr>
        <p:spPr>
          <a:xfrm>
            <a:off x="2854052" y="3426258"/>
            <a:ext cx="2215890" cy="792088"/>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AU" sz="1400" b="1" dirty="0"/>
              <a:t>Localised Phone Number</a:t>
            </a:r>
            <a:endParaRPr lang="en-AU" sz="1050" dirty="0"/>
          </a:p>
        </p:txBody>
      </p:sp>
      <p:sp>
        <p:nvSpPr>
          <p:cNvPr id="25" name="Rectangle: Rounded Corners 24">
            <a:extLst>
              <a:ext uri="{FF2B5EF4-FFF2-40B4-BE49-F238E27FC236}">
                <a16:creationId xmlns:a16="http://schemas.microsoft.com/office/drawing/2014/main" id="{5D289FFC-94E3-D590-3A3D-CD05C33A05BF}"/>
              </a:ext>
            </a:extLst>
          </p:cNvPr>
          <p:cNvSpPr/>
          <p:nvPr/>
        </p:nvSpPr>
        <p:spPr>
          <a:xfrm>
            <a:off x="7833539" y="3426258"/>
            <a:ext cx="2005290" cy="792088"/>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b="1" dirty="0"/>
              <a:t>Work From Home &amp; Remote Agents</a:t>
            </a:r>
            <a:endParaRPr lang="en-AU" sz="1400" dirty="0"/>
          </a:p>
        </p:txBody>
      </p:sp>
      <p:pic>
        <p:nvPicPr>
          <p:cNvPr id="28" name="Graphic 27" descr="Call center with solid fill">
            <a:extLst>
              <a:ext uri="{FF2B5EF4-FFF2-40B4-BE49-F238E27FC236}">
                <a16:creationId xmlns:a16="http://schemas.microsoft.com/office/drawing/2014/main" id="{DC7693B1-E8D1-EE04-BC52-510C806568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54452" y="476672"/>
            <a:ext cx="1406834" cy="1406834"/>
          </a:xfrm>
          <a:prstGeom prst="rect">
            <a:avLst/>
          </a:prstGeom>
        </p:spPr>
      </p:pic>
      <p:pic>
        <p:nvPicPr>
          <p:cNvPr id="2" name="Picture 1">
            <a:extLst>
              <a:ext uri="{FF2B5EF4-FFF2-40B4-BE49-F238E27FC236}">
                <a16:creationId xmlns:a16="http://schemas.microsoft.com/office/drawing/2014/main" id="{FA68276C-B4C0-F6E2-FC64-8CBACCB2C57B}"/>
              </a:ext>
            </a:extLst>
          </p:cNvPr>
          <p:cNvPicPr>
            <a:picLocks noChangeAspect="1"/>
          </p:cNvPicPr>
          <p:nvPr/>
        </p:nvPicPr>
        <p:blipFill>
          <a:blip r:embed="rId5"/>
          <a:stretch>
            <a:fillRect/>
          </a:stretch>
        </p:blipFill>
        <p:spPr>
          <a:xfrm>
            <a:off x="1348735" y="2037389"/>
            <a:ext cx="1153662" cy="5297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71835317-0783-E6F4-F157-753BC9F4BC92}"/>
              </a:ext>
            </a:extLst>
          </p:cNvPr>
          <p:cNvPicPr>
            <a:picLocks noChangeAspect="1"/>
          </p:cNvPicPr>
          <p:nvPr/>
        </p:nvPicPr>
        <p:blipFill>
          <a:blip r:embed="rId6"/>
          <a:stretch>
            <a:fillRect/>
          </a:stretch>
        </p:blipFill>
        <p:spPr>
          <a:xfrm>
            <a:off x="1385506" y="2618816"/>
            <a:ext cx="1080120" cy="5521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a:extLst>
              <a:ext uri="{FF2B5EF4-FFF2-40B4-BE49-F238E27FC236}">
                <a16:creationId xmlns:a16="http://schemas.microsoft.com/office/drawing/2014/main" id="{1BB88B5C-EDB2-F598-ABE1-EE778E09A3F2}"/>
              </a:ext>
            </a:extLst>
          </p:cNvPr>
          <p:cNvSpPr txBox="1"/>
          <p:nvPr/>
        </p:nvSpPr>
        <p:spPr>
          <a:xfrm>
            <a:off x="232622" y="4444724"/>
            <a:ext cx="2269776" cy="1954381"/>
          </a:xfrm>
          <a:prstGeom prst="rect">
            <a:avLst/>
          </a:prstGeom>
          <a:noFill/>
        </p:spPr>
        <p:txBody>
          <a:bodyPr wrap="square" rtlCol="0">
            <a:spAutoFit/>
          </a:bodyPr>
          <a:lstStyle/>
          <a:p>
            <a:pPr algn="ctr"/>
            <a:r>
              <a:rPr lang="en-US" sz="1100" dirty="0"/>
              <a:t>Our advanced and trusted telephony network infrastructure offers unparalleled reliability and performance, ensuring seamless communication for businesses of all sizes. Built on state-of-the-art technology, our infrastructure supports high-quality voice transmission, robust security measures, and scalable solutions tailored to your specific needs.</a:t>
            </a:r>
            <a:endParaRPr lang="en-AU" sz="1100" dirty="0"/>
          </a:p>
        </p:txBody>
      </p:sp>
      <p:sp>
        <p:nvSpPr>
          <p:cNvPr id="7" name="TextBox 6">
            <a:extLst>
              <a:ext uri="{FF2B5EF4-FFF2-40B4-BE49-F238E27FC236}">
                <a16:creationId xmlns:a16="http://schemas.microsoft.com/office/drawing/2014/main" id="{CD59BAE3-B7FD-5439-E94E-930CD061AC3E}"/>
              </a:ext>
            </a:extLst>
          </p:cNvPr>
          <p:cNvSpPr txBox="1"/>
          <p:nvPr/>
        </p:nvSpPr>
        <p:spPr>
          <a:xfrm>
            <a:off x="2724533" y="4462491"/>
            <a:ext cx="2359906" cy="1615827"/>
          </a:xfrm>
          <a:prstGeom prst="rect">
            <a:avLst/>
          </a:prstGeom>
          <a:noFill/>
        </p:spPr>
        <p:txBody>
          <a:bodyPr wrap="square" rtlCol="0">
            <a:spAutoFit/>
          </a:bodyPr>
          <a:lstStyle/>
          <a:p>
            <a:pPr algn="ctr"/>
            <a:r>
              <a:rPr lang="en-US" sz="1100" dirty="0"/>
              <a:t>Localized phone numbers are essential for businesses looking to establish a strong local presence and build trust with regional customer. These numbers provide the familiarity of a local area code and enhance customer engagement by increasing response rates. </a:t>
            </a:r>
            <a:endParaRPr lang="en-AU" sz="1100" dirty="0"/>
          </a:p>
        </p:txBody>
      </p:sp>
      <p:pic>
        <p:nvPicPr>
          <p:cNvPr id="8" name="Picture 7">
            <a:extLst>
              <a:ext uri="{FF2B5EF4-FFF2-40B4-BE49-F238E27FC236}">
                <a16:creationId xmlns:a16="http://schemas.microsoft.com/office/drawing/2014/main" id="{869BC8C9-F54E-0B40-A7D9-968DB48FACDC}"/>
              </a:ext>
            </a:extLst>
          </p:cNvPr>
          <p:cNvPicPr>
            <a:picLocks noChangeAspect="1"/>
          </p:cNvPicPr>
          <p:nvPr/>
        </p:nvPicPr>
        <p:blipFill>
          <a:blip r:embed="rId7"/>
          <a:stretch>
            <a:fillRect/>
          </a:stretch>
        </p:blipFill>
        <p:spPr>
          <a:xfrm>
            <a:off x="5407279" y="2520952"/>
            <a:ext cx="2127293" cy="5297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ctangle: Rounded Corners 8">
            <a:extLst>
              <a:ext uri="{FF2B5EF4-FFF2-40B4-BE49-F238E27FC236}">
                <a16:creationId xmlns:a16="http://schemas.microsoft.com/office/drawing/2014/main" id="{F68F6E78-F90B-A0E6-44B4-D81048BF7FBE}"/>
              </a:ext>
            </a:extLst>
          </p:cNvPr>
          <p:cNvSpPr/>
          <p:nvPr/>
        </p:nvSpPr>
        <p:spPr>
          <a:xfrm>
            <a:off x="5350335" y="3426258"/>
            <a:ext cx="2215890" cy="792088"/>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b="1" dirty="0"/>
              <a:t>Proprietary Call Center Management System</a:t>
            </a:r>
          </a:p>
        </p:txBody>
      </p:sp>
      <p:sp>
        <p:nvSpPr>
          <p:cNvPr id="10" name="TextBox 9">
            <a:extLst>
              <a:ext uri="{FF2B5EF4-FFF2-40B4-BE49-F238E27FC236}">
                <a16:creationId xmlns:a16="http://schemas.microsoft.com/office/drawing/2014/main" id="{A4A0ED75-3355-E9F8-5884-A58540008949}"/>
              </a:ext>
            </a:extLst>
          </p:cNvPr>
          <p:cNvSpPr txBox="1"/>
          <p:nvPr/>
        </p:nvSpPr>
        <p:spPr>
          <a:xfrm>
            <a:off x="5228357" y="4469939"/>
            <a:ext cx="2605182" cy="1954381"/>
          </a:xfrm>
          <a:prstGeom prst="rect">
            <a:avLst/>
          </a:prstGeom>
          <a:noFill/>
        </p:spPr>
        <p:txBody>
          <a:bodyPr wrap="square" rtlCol="0">
            <a:spAutoFit/>
          </a:bodyPr>
          <a:lstStyle/>
          <a:p>
            <a:pPr algn="ctr"/>
            <a:r>
              <a:rPr lang="en-US" sz="1100" dirty="0"/>
              <a:t>Our call center management system delivers a tailored, comprehensive solution for handling all call interactions efficiently. It provides enhanced control over call management, real-time monitoring, and in-depth analytics. This system enables managers to optimize resource allocation, enhance agent performance, and achieve high levels of customer satisfaction.</a:t>
            </a:r>
            <a:endParaRPr lang="en-AU" sz="1100" dirty="0"/>
          </a:p>
        </p:txBody>
      </p:sp>
      <p:sp>
        <p:nvSpPr>
          <p:cNvPr id="12" name="Rectangle: Rounded Corners 11">
            <a:extLst>
              <a:ext uri="{FF2B5EF4-FFF2-40B4-BE49-F238E27FC236}">
                <a16:creationId xmlns:a16="http://schemas.microsoft.com/office/drawing/2014/main" id="{13A55A99-AD7D-EA34-93A0-31FA5A619FC9}"/>
              </a:ext>
            </a:extLst>
          </p:cNvPr>
          <p:cNvSpPr/>
          <p:nvPr/>
        </p:nvSpPr>
        <p:spPr>
          <a:xfrm>
            <a:off x="10054852" y="3422990"/>
            <a:ext cx="2005290" cy="792088"/>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AU" sz="1400" b="1" dirty="0"/>
              <a:t>Compliance and Security</a:t>
            </a:r>
            <a:endParaRPr lang="en-AU" sz="1400" dirty="0"/>
          </a:p>
        </p:txBody>
      </p:sp>
      <p:sp>
        <p:nvSpPr>
          <p:cNvPr id="14" name="TextBox 13">
            <a:extLst>
              <a:ext uri="{FF2B5EF4-FFF2-40B4-BE49-F238E27FC236}">
                <a16:creationId xmlns:a16="http://schemas.microsoft.com/office/drawing/2014/main" id="{4EF4E12E-8B5C-C316-7D76-0C0C50AB78B8}"/>
              </a:ext>
            </a:extLst>
          </p:cNvPr>
          <p:cNvSpPr txBox="1"/>
          <p:nvPr/>
        </p:nvSpPr>
        <p:spPr>
          <a:xfrm>
            <a:off x="7810398" y="4395787"/>
            <a:ext cx="2146823" cy="1954381"/>
          </a:xfrm>
          <a:prstGeom prst="rect">
            <a:avLst/>
          </a:prstGeom>
          <a:noFill/>
        </p:spPr>
        <p:txBody>
          <a:bodyPr wrap="square" rtlCol="0">
            <a:spAutoFit/>
          </a:bodyPr>
          <a:lstStyle/>
          <a:p>
            <a:pPr algn="ctr"/>
            <a:r>
              <a:rPr lang="en-US" sz="1100" dirty="0"/>
              <a:t>Our call center management system is designed to seamlessly support work-from-home and remote agents. It ensures effective communication and collaboration regardless of location, with features that include secure access, real-time monitoring, and performance tracking.</a:t>
            </a:r>
            <a:endParaRPr lang="en-AU" sz="1100" dirty="0"/>
          </a:p>
        </p:txBody>
      </p:sp>
      <p:sp>
        <p:nvSpPr>
          <p:cNvPr id="15" name="TextBox 14">
            <a:extLst>
              <a:ext uri="{FF2B5EF4-FFF2-40B4-BE49-F238E27FC236}">
                <a16:creationId xmlns:a16="http://schemas.microsoft.com/office/drawing/2014/main" id="{BFC4FBC1-79F7-8416-4ADB-A08820ACD06F}"/>
              </a:ext>
            </a:extLst>
          </p:cNvPr>
          <p:cNvSpPr txBox="1"/>
          <p:nvPr/>
        </p:nvSpPr>
        <p:spPr>
          <a:xfrm>
            <a:off x="9984085" y="4439417"/>
            <a:ext cx="2146823" cy="1107996"/>
          </a:xfrm>
          <a:prstGeom prst="rect">
            <a:avLst/>
          </a:prstGeom>
          <a:noFill/>
        </p:spPr>
        <p:txBody>
          <a:bodyPr wrap="square" rtlCol="0">
            <a:spAutoFit/>
          </a:bodyPr>
          <a:lstStyle/>
          <a:p>
            <a:pPr algn="ctr"/>
            <a:r>
              <a:rPr lang="en-US" sz="1100" dirty="0" err="1"/>
              <a:t>DataConnect</a:t>
            </a:r>
            <a:r>
              <a:rPr lang="en-US" sz="1100" dirty="0"/>
              <a:t> is built with a strong focus on compliance and security, integrating advanced features to protect sensitive data and uphold regulatory standards.</a:t>
            </a:r>
            <a:endParaRPr lang="en-AU" sz="1100" dirty="0"/>
          </a:p>
        </p:txBody>
      </p:sp>
    </p:spTree>
    <p:extLst>
      <p:ext uri="{BB962C8B-B14F-4D97-AF65-F5344CB8AC3E}">
        <p14:creationId xmlns:p14="http://schemas.microsoft.com/office/powerpoint/2010/main" val="3589925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153072" y="260648"/>
            <a:ext cx="9144001" cy="771872"/>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ct val="0"/>
              </a:spcBef>
              <a:spcAft>
                <a:spcPts val="600"/>
              </a:spcAft>
            </a:pPr>
            <a:r>
              <a:rPr lang="en-US" sz="3600" b="1" spc="100" dirty="0">
                <a:solidFill>
                  <a:schemeClr val="tx1"/>
                </a:solidFill>
                <a:latin typeface="+mj-lt"/>
                <a:ea typeface="+mj-ea"/>
                <a:cs typeface="+mj-cs"/>
              </a:rPr>
              <a:t>CONTACT CENTRE CAPABILITIES</a:t>
            </a:r>
          </a:p>
        </p:txBody>
      </p:sp>
      <p:pic>
        <p:nvPicPr>
          <p:cNvPr id="2" name="Graphic 1" descr="Call center with solid fill">
            <a:extLst>
              <a:ext uri="{FF2B5EF4-FFF2-40B4-BE49-F238E27FC236}">
                <a16:creationId xmlns:a16="http://schemas.microsoft.com/office/drawing/2014/main" id="{80428C1D-B565-2ED1-9F81-717047B5E0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276" y="3284984"/>
            <a:ext cx="3224097" cy="3224097"/>
          </a:xfrm>
          <a:prstGeom prst="rect">
            <a:avLst/>
          </a:prstGeom>
        </p:spPr>
      </p:pic>
      <p:sp>
        <p:nvSpPr>
          <p:cNvPr id="5" name="TextBox 4">
            <a:extLst>
              <a:ext uri="{FF2B5EF4-FFF2-40B4-BE49-F238E27FC236}">
                <a16:creationId xmlns:a16="http://schemas.microsoft.com/office/drawing/2014/main" id="{A23996BE-81E8-70EC-B51B-F80BDDBE5A1C}"/>
              </a:ext>
            </a:extLst>
          </p:cNvPr>
          <p:cNvSpPr txBox="1"/>
          <p:nvPr/>
        </p:nvSpPr>
        <p:spPr>
          <a:xfrm>
            <a:off x="3214092" y="1199641"/>
            <a:ext cx="8856984" cy="5632311"/>
          </a:xfrm>
          <a:prstGeom prst="rect">
            <a:avLst/>
          </a:prstGeom>
          <a:noFill/>
        </p:spPr>
        <p:txBody>
          <a:bodyPr wrap="square">
            <a:spAutoFit/>
          </a:bodyPr>
          <a:lstStyle/>
          <a:p>
            <a:pPr marL="285750" indent="-285750">
              <a:buFont typeface="Wingdings" panose="05000000000000000000" pitchFamily="2" charset="2"/>
              <a:buChar char="q"/>
            </a:pPr>
            <a:r>
              <a:rPr lang="en-US" sz="1600" b="1" dirty="0"/>
              <a:t>Strategic Demand Generation</a:t>
            </a:r>
          </a:p>
          <a:p>
            <a:pPr lvl="1"/>
            <a:r>
              <a:rPr lang="en-US" sz="1200" dirty="0"/>
              <a:t>We drive high-quality leads with personalized campaigns, engaging the right audience at the right time to boost conversions and ensure sustained growth across multiple channels.</a:t>
            </a:r>
          </a:p>
          <a:p>
            <a:pPr lvl="1"/>
            <a:endParaRPr lang="en-US" sz="1200" dirty="0"/>
          </a:p>
          <a:p>
            <a:pPr marL="285750" indent="-285750">
              <a:buFont typeface="Wingdings" panose="05000000000000000000" pitchFamily="2" charset="2"/>
              <a:buChar char="q"/>
            </a:pPr>
            <a:r>
              <a:rPr lang="en-US" sz="1600" b="1" dirty="0"/>
              <a:t>Event Attendee Acquisition &amp; RSVP Solutions</a:t>
            </a:r>
          </a:p>
          <a:p>
            <a:pPr lvl="1"/>
            <a:r>
              <a:rPr lang="en-US" sz="1200" dirty="0"/>
              <a:t>We handle attendee acquisition and RSVP management, ensuring seamless event promotion, engagement, and registration to maximize participation and event success</a:t>
            </a:r>
            <a:r>
              <a:rPr lang="en-US" sz="1400" dirty="0"/>
              <a:t>.</a:t>
            </a:r>
          </a:p>
          <a:p>
            <a:pPr lvl="1"/>
            <a:endParaRPr lang="en-US" sz="1400" dirty="0"/>
          </a:p>
          <a:p>
            <a:pPr marL="285750" indent="-285750">
              <a:buFont typeface="Wingdings" panose="05000000000000000000" pitchFamily="2" charset="2"/>
              <a:buChar char="q"/>
            </a:pPr>
            <a:r>
              <a:rPr lang="en-US" sz="1400" b="1" dirty="0"/>
              <a:t>Comprehensive Data Acquisition, Validation &amp; Account Profiling</a:t>
            </a:r>
          </a:p>
          <a:p>
            <a:pPr lvl="1"/>
            <a:r>
              <a:rPr lang="en-US" sz="1200" dirty="0"/>
              <a:t>We acquire, update, and validate data to ensure businesses operate with clean, accurate records for better decision-making and operational efficiency. We also execute deep profiling programs into target accounts, helping businesses refine outreach and increase success by identifying key decision-makers, challenges, and opportunities.</a:t>
            </a:r>
          </a:p>
          <a:p>
            <a:pPr lvl="1"/>
            <a:endParaRPr lang="en-US" sz="1400" dirty="0"/>
          </a:p>
          <a:p>
            <a:pPr marL="285750" indent="-285750">
              <a:buFont typeface="Wingdings" panose="05000000000000000000" pitchFamily="2" charset="2"/>
              <a:buChar char="q"/>
            </a:pPr>
            <a:r>
              <a:rPr lang="en-US" sz="1400" dirty="0"/>
              <a:t>Helpdesk &amp; Customer Support Excellence</a:t>
            </a:r>
          </a:p>
          <a:p>
            <a:pPr lvl="1"/>
            <a:r>
              <a:rPr lang="en-US" sz="1200" dirty="0"/>
              <a:t>Our team delivers reliable, responsive helpdesk and customer support across multiple channels, ensuring customer satisfaction through prompt query resolution and efficient service.</a:t>
            </a:r>
          </a:p>
          <a:p>
            <a:pPr lvl="1"/>
            <a:endParaRPr lang="en-US" sz="1200" dirty="0"/>
          </a:p>
          <a:p>
            <a:pPr marL="285750" indent="-285750">
              <a:buFont typeface="Wingdings" panose="05000000000000000000" pitchFamily="2" charset="2"/>
              <a:buChar char="q"/>
            </a:pPr>
            <a:r>
              <a:rPr lang="en-US" sz="1400" dirty="0"/>
              <a:t>Digital Customer Engagement Strategies</a:t>
            </a:r>
          </a:p>
          <a:p>
            <a:pPr lvl="1"/>
            <a:r>
              <a:rPr lang="en-US" sz="1200" dirty="0"/>
              <a:t>We enhance digital engagement by building tailored strategies that foster stronger customer relationships, optimizing interactions to boost satisfaction and brand loyalty.</a:t>
            </a:r>
          </a:p>
          <a:p>
            <a:pPr lvl="1"/>
            <a:endParaRPr lang="en-US" sz="1200" dirty="0"/>
          </a:p>
          <a:p>
            <a:pPr marL="285750" indent="-285750">
              <a:buFont typeface="Wingdings" panose="05000000000000000000" pitchFamily="2" charset="2"/>
              <a:buChar char="q"/>
            </a:pPr>
            <a:r>
              <a:rPr lang="en-US" sz="1400" dirty="0"/>
              <a:t>Outsourced Lead Generation &amp; BDR/</a:t>
            </a:r>
            <a:r>
              <a:rPr lang="en-US" sz="1400" dirty="0" err="1"/>
              <a:t>SDR</a:t>
            </a:r>
            <a:r>
              <a:rPr lang="en-US" sz="1400" dirty="0"/>
              <a:t> Services</a:t>
            </a:r>
          </a:p>
          <a:p>
            <a:pPr lvl="1"/>
            <a:r>
              <a:rPr lang="en-US" sz="1200" dirty="0"/>
              <a:t>Our outsourced BDRs and </a:t>
            </a:r>
            <a:r>
              <a:rPr lang="en-US" sz="1200" dirty="0" err="1"/>
              <a:t>SDRs</a:t>
            </a:r>
            <a:r>
              <a:rPr lang="en-US" sz="1200" dirty="0"/>
              <a:t> deliver qualified leads through targeted outreach, helping businesses maintain a steady sales pipeline and grow revenue.</a:t>
            </a:r>
          </a:p>
          <a:p>
            <a:pPr lvl="1"/>
            <a:endParaRPr lang="en-US" sz="1200" dirty="0"/>
          </a:p>
          <a:p>
            <a:pPr marL="285750" indent="-285750">
              <a:buFont typeface="Wingdings" panose="05000000000000000000" pitchFamily="2" charset="2"/>
              <a:buChar char="q"/>
            </a:pPr>
            <a:r>
              <a:rPr lang="en-US" sz="1400" dirty="0"/>
              <a:t>Efficient Product Recall Management</a:t>
            </a:r>
          </a:p>
          <a:p>
            <a:pPr lvl="1"/>
            <a:r>
              <a:rPr lang="en-US" sz="1200" dirty="0"/>
              <a:t>We handle product recalls with full compliance, minimizing impact through efficient communication and customer safety management.</a:t>
            </a:r>
            <a:endParaRPr lang="en-AU" sz="1200" dirty="0"/>
          </a:p>
        </p:txBody>
      </p:sp>
    </p:spTree>
    <p:extLst>
      <p:ext uri="{BB962C8B-B14F-4D97-AF65-F5344CB8AC3E}">
        <p14:creationId xmlns:p14="http://schemas.microsoft.com/office/powerpoint/2010/main" val="61202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502169" y="535873"/>
            <a:ext cx="5753662"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DIGITAL CHANNEL</a:t>
            </a:r>
          </a:p>
        </p:txBody>
      </p:sp>
      <p:grpSp>
        <p:nvGrpSpPr>
          <p:cNvPr id="104" name="Group 103">
            <a:extLst>
              <a:ext uri="{FF2B5EF4-FFF2-40B4-BE49-F238E27FC236}">
                <a16:creationId xmlns:a16="http://schemas.microsoft.com/office/drawing/2014/main" id="{7B05639C-7565-4F11-9ED9-0759F8075837}"/>
              </a:ext>
            </a:extLst>
          </p:cNvPr>
          <p:cNvGrpSpPr/>
          <p:nvPr/>
        </p:nvGrpSpPr>
        <p:grpSpPr>
          <a:xfrm>
            <a:off x="1288885" y="1425311"/>
            <a:ext cx="10566166" cy="5377543"/>
            <a:chOff x="375443" y="985543"/>
            <a:chExt cx="12235765" cy="6171342"/>
          </a:xfrm>
        </p:grpSpPr>
        <p:grpSp>
          <p:nvGrpSpPr>
            <p:cNvPr id="294" name="Group 293">
              <a:extLst>
                <a:ext uri="{FF2B5EF4-FFF2-40B4-BE49-F238E27FC236}">
                  <a16:creationId xmlns:a16="http://schemas.microsoft.com/office/drawing/2014/main" id="{35BD41FC-221B-48EC-936B-72FA9A57599A}"/>
                </a:ext>
              </a:extLst>
            </p:cNvPr>
            <p:cNvGrpSpPr/>
            <p:nvPr/>
          </p:nvGrpSpPr>
          <p:grpSpPr>
            <a:xfrm>
              <a:off x="8622800" y="985543"/>
              <a:ext cx="2976905" cy="1309847"/>
              <a:chOff x="4345162" y="831501"/>
              <a:chExt cx="2976905" cy="1309847"/>
            </a:xfrm>
          </p:grpSpPr>
          <p:sp>
            <p:nvSpPr>
              <p:cNvPr id="295" name="TextBox 294">
                <a:extLst>
                  <a:ext uri="{FF2B5EF4-FFF2-40B4-BE49-F238E27FC236}">
                    <a16:creationId xmlns:a16="http://schemas.microsoft.com/office/drawing/2014/main" id="{7456B7C5-87D9-47C5-92EA-47998C9E8DDE}"/>
                  </a:ext>
                </a:extLst>
              </p:cNvPr>
              <p:cNvSpPr txBox="1"/>
              <p:nvPr/>
            </p:nvSpPr>
            <p:spPr>
              <a:xfrm>
                <a:off x="4350786" y="831501"/>
                <a:ext cx="2064495" cy="353209"/>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Email Marketing</a:t>
                </a:r>
              </a:p>
            </p:txBody>
          </p:sp>
          <p:sp>
            <p:nvSpPr>
              <p:cNvPr id="296" name="Rectangle 295">
                <a:extLst>
                  <a:ext uri="{FF2B5EF4-FFF2-40B4-BE49-F238E27FC236}">
                    <a16:creationId xmlns:a16="http://schemas.microsoft.com/office/drawing/2014/main" id="{779A1D6A-E155-4839-82AA-A2C3C27FCF0F}"/>
                  </a:ext>
                </a:extLst>
              </p:cNvPr>
              <p:cNvSpPr/>
              <p:nvPr/>
            </p:nvSpPr>
            <p:spPr>
              <a:xfrm>
                <a:off x="4345162" y="1187684"/>
                <a:ext cx="2976905" cy="953664"/>
              </a:xfrm>
              <a:prstGeom prst="rect">
                <a:avLst/>
              </a:prstGeom>
            </p:spPr>
            <p:txBody>
              <a:bodyPr wrap="square" anchor="t">
                <a:spAutoFit/>
              </a:bodyPr>
              <a:lstStyle/>
              <a:p>
                <a:r>
                  <a:rPr lang="en-US" sz="1200" dirty="0">
                    <a:latin typeface="Arial" panose="020B0604020202020204" pitchFamily="34" charset="0"/>
                    <a:cs typeface="Arial" panose="020B0604020202020204" pitchFamily="34" charset="0"/>
                  </a:rPr>
                  <a:t>Our targeted email campaigns engage decision-makers, delivering personalized content to drive leads and boost conversions. </a:t>
                </a:r>
              </a:p>
            </p:txBody>
          </p:sp>
        </p:grpSp>
        <p:grpSp>
          <p:nvGrpSpPr>
            <p:cNvPr id="290" name="Group 289">
              <a:extLst>
                <a:ext uri="{FF2B5EF4-FFF2-40B4-BE49-F238E27FC236}">
                  <a16:creationId xmlns:a16="http://schemas.microsoft.com/office/drawing/2014/main" id="{41BF2E75-92D3-4081-9B84-C16AAB19B7C4}"/>
                </a:ext>
              </a:extLst>
            </p:cNvPr>
            <p:cNvGrpSpPr/>
            <p:nvPr/>
          </p:nvGrpSpPr>
          <p:grpSpPr>
            <a:xfrm>
              <a:off x="9419997" y="3195383"/>
              <a:ext cx="3191211" cy="1402079"/>
              <a:chOff x="4350785" y="611908"/>
              <a:chExt cx="3287911" cy="1402079"/>
            </a:xfrm>
          </p:grpSpPr>
          <p:sp>
            <p:nvSpPr>
              <p:cNvPr id="291" name="TextBox 290">
                <a:extLst>
                  <a:ext uri="{FF2B5EF4-FFF2-40B4-BE49-F238E27FC236}">
                    <a16:creationId xmlns:a16="http://schemas.microsoft.com/office/drawing/2014/main" id="{56B44751-902E-451D-8242-018319E7773E}"/>
                  </a:ext>
                </a:extLst>
              </p:cNvPr>
              <p:cNvSpPr txBox="1"/>
              <p:nvPr/>
            </p:nvSpPr>
            <p:spPr>
              <a:xfrm>
                <a:off x="4366277" y="611908"/>
                <a:ext cx="2155550" cy="353209"/>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SMS Broadcasting</a:t>
                </a:r>
              </a:p>
            </p:txBody>
          </p:sp>
          <p:sp>
            <p:nvSpPr>
              <p:cNvPr id="292" name="Rectangle 291">
                <a:extLst>
                  <a:ext uri="{FF2B5EF4-FFF2-40B4-BE49-F238E27FC236}">
                    <a16:creationId xmlns:a16="http://schemas.microsoft.com/office/drawing/2014/main" id="{E21D606E-54F3-4808-B956-64EE0FE66E97}"/>
                  </a:ext>
                </a:extLst>
              </p:cNvPr>
              <p:cNvSpPr/>
              <p:nvPr/>
            </p:nvSpPr>
            <p:spPr>
              <a:xfrm>
                <a:off x="4350785" y="1060324"/>
                <a:ext cx="3287911" cy="953663"/>
              </a:xfrm>
              <a:prstGeom prst="rect">
                <a:avLst/>
              </a:prstGeom>
            </p:spPr>
            <p:txBody>
              <a:bodyPr wrap="square" anchor="t">
                <a:spAutoFit/>
              </a:bodyPr>
              <a:lstStyle/>
              <a:p>
                <a:r>
                  <a:rPr lang="en-US" sz="1200" dirty="0">
                    <a:latin typeface="Arial" panose="020B0604020202020204" pitchFamily="34" charset="0"/>
                    <a:cs typeface="Arial" panose="020B0604020202020204" pitchFamily="34" charset="0"/>
                  </a:rPr>
                  <a:t>Reach audiences instantly with our bulk SMS services, offering high engagement rates and timely, direct communication for conversions</a:t>
                </a:r>
              </a:p>
            </p:txBody>
          </p:sp>
        </p:grpSp>
        <p:grpSp>
          <p:nvGrpSpPr>
            <p:cNvPr id="286" name="Group 285">
              <a:extLst>
                <a:ext uri="{FF2B5EF4-FFF2-40B4-BE49-F238E27FC236}">
                  <a16:creationId xmlns:a16="http://schemas.microsoft.com/office/drawing/2014/main" id="{5DD44492-6D95-42E4-B69F-E1891C74E7C9}"/>
                </a:ext>
              </a:extLst>
            </p:cNvPr>
            <p:cNvGrpSpPr/>
            <p:nvPr/>
          </p:nvGrpSpPr>
          <p:grpSpPr>
            <a:xfrm>
              <a:off x="8349626" y="5706192"/>
              <a:ext cx="3511106" cy="1450693"/>
              <a:chOff x="4350785" y="563293"/>
              <a:chExt cx="3511106" cy="1450693"/>
            </a:xfrm>
          </p:grpSpPr>
          <p:sp>
            <p:nvSpPr>
              <p:cNvPr id="287" name="TextBox 286">
                <a:extLst>
                  <a:ext uri="{FF2B5EF4-FFF2-40B4-BE49-F238E27FC236}">
                    <a16:creationId xmlns:a16="http://schemas.microsoft.com/office/drawing/2014/main" id="{B4933A01-1D87-48B6-AC5A-622E853DBD47}"/>
                  </a:ext>
                </a:extLst>
              </p:cNvPr>
              <p:cNvSpPr txBox="1"/>
              <p:nvPr/>
            </p:nvSpPr>
            <p:spPr>
              <a:xfrm>
                <a:off x="4351222" y="563293"/>
                <a:ext cx="2712387" cy="353209"/>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WhatsApp Business API</a:t>
                </a:r>
              </a:p>
            </p:txBody>
          </p:sp>
          <p:sp>
            <p:nvSpPr>
              <p:cNvPr id="288" name="Rectangle 287">
                <a:extLst>
                  <a:ext uri="{FF2B5EF4-FFF2-40B4-BE49-F238E27FC236}">
                    <a16:creationId xmlns:a16="http://schemas.microsoft.com/office/drawing/2014/main" id="{0CB48711-20CB-4B74-9767-F65374FC7D20}"/>
                  </a:ext>
                </a:extLst>
              </p:cNvPr>
              <p:cNvSpPr/>
              <p:nvPr/>
            </p:nvSpPr>
            <p:spPr>
              <a:xfrm>
                <a:off x="4350785" y="1060323"/>
                <a:ext cx="3511106" cy="953663"/>
              </a:xfrm>
              <a:prstGeom prst="rect">
                <a:avLst/>
              </a:prstGeom>
            </p:spPr>
            <p:txBody>
              <a:bodyPr wrap="square" anchor="t">
                <a:spAutoFit/>
              </a:bodyPr>
              <a:lstStyle/>
              <a:p>
                <a:r>
                  <a:rPr lang="en-US" sz="1200" dirty="0">
                    <a:latin typeface="Arial" panose="020B0604020202020204" pitchFamily="34" charset="0"/>
                    <a:cs typeface="Arial" panose="020B0604020202020204" pitchFamily="34" charset="0"/>
                  </a:rPr>
                  <a:t>Leverage WhatsApp for personalized, real-time communication, enhancing customer engagement and building stronger business relationships efficiently. </a:t>
                </a:r>
              </a:p>
            </p:txBody>
          </p:sp>
        </p:grpSp>
        <p:grpSp>
          <p:nvGrpSpPr>
            <p:cNvPr id="282" name="Group 281">
              <a:extLst>
                <a:ext uri="{FF2B5EF4-FFF2-40B4-BE49-F238E27FC236}">
                  <a16:creationId xmlns:a16="http://schemas.microsoft.com/office/drawing/2014/main" id="{A41C89C5-2ACA-48BE-9DFE-4D2963CCCCD7}"/>
                </a:ext>
              </a:extLst>
            </p:cNvPr>
            <p:cNvGrpSpPr/>
            <p:nvPr/>
          </p:nvGrpSpPr>
          <p:grpSpPr>
            <a:xfrm>
              <a:off x="375443" y="3269828"/>
              <a:ext cx="2643044" cy="1751486"/>
              <a:chOff x="3767406" y="686353"/>
              <a:chExt cx="2723133" cy="1751486"/>
            </a:xfrm>
          </p:grpSpPr>
          <p:sp>
            <p:nvSpPr>
              <p:cNvPr id="283" name="TextBox 282">
                <a:extLst>
                  <a:ext uri="{FF2B5EF4-FFF2-40B4-BE49-F238E27FC236}">
                    <a16:creationId xmlns:a16="http://schemas.microsoft.com/office/drawing/2014/main" id="{69D2C6BF-CDB8-4343-9FD9-1C97ACFB01DF}"/>
                  </a:ext>
                </a:extLst>
              </p:cNvPr>
              <p:cNvSpPr txBox="1"/>
              <p:nvPr/>
            </p:nvSpPr>
            <p:spPr>
              <a:xfrm>
                <a:off x="4262304" y="686353"/>
                <a:ext cx="2228235" cy="353209"/>
              </a:xfrm>
              <a:prstGeom prst="rect">
                <a:avLst/>
              </a:prstGeom>
              <a:noFill/>
            </p:spPr>
            <p:txBody>
              <a:bodyPr wrap="square" rtlCol="0">
                <a:spAutoFit/>
              </a:bodyPr>
              <a:lstStyle/>
              <a:p>
                <a:pPr algn="r"/>
                <a:r>
                  <a:rPr lang="en-US" sz="1400" dirty="0">
                    <a:latin typeface="Arial" panose="020B0604020202020204" pitchFamily="34" charset="0"/>
                    <a:cs typeface="Arial" panose="020B0604020202020204" pitchFamily="34" charset="0"/>
                  </a:rPr>
                  <a:t>Content Syndications</a:t>
                </a:r>
              </a:p>
            </p:txBody>
          </p:sp>
          <p:sp>
            <p:nvSpPr>
              <p:cNvPr id="284" name="Rectangle 283">
                <a:extLst>
                  <a:ext uri="{FF2B5EF4-FFF2-40B4-BE49-F238E27FC236}">
                    <a16:creationId xmlns:a16="http://schemas.microsoft.com/office/drawing/2014/main" id="{898E4077-A36C-4B19-AE66-8456800603AA}"/>
                  </a:ext>
                </a:extLst>
              </p:cNvPr>
              <p:cNvSpPr/>
              <p:nvPr/>
            </p:nvSpPr>
            <p:spPr>
              <a:xfrm>
                <a:off x="3767406" y="1060325"/>
                <a:ext cx="2686810" cy="1377514"/>
              </a:xfrm>
              <a:prstGeom prst="rect">
                <a:avLst/>
              </a:prstGeom>
            </p:spPr>
            <p:txBody>
              <a:bodyPr wrap="square" anchor="t">
                <a:spAutoFit/>
              </a:bodyPr>
              <a:lstStyle/>
              <a:p>
                <a:pPr algn="r"/>
                <a:r>
                  <a:rPr lang="en-US" sz="1200" dirty="0">
                    <a:latin typeface="Arial" panose="020B0604020202020204" pitchFamily="34" charset="0"/>
                    <a:cs typeface="Arial" panose="020B0604020202020204" pitchFamily="34" charset="0"/>
                  </a:rPr>
                  <a:t>Expand your content’s reach by distributing through our content engine, enhancing visibility, building brand authority, and generating qualified leads efficiently</a:t>
                </a:r>
              </a:p>
            </p:txBody>
          </p:sp>
        </p:grpSp>
        <p:grpSp>
          <p:nvGrpSpPr>
            <p:cNvPr id="278" name="Group 277">
              <a:extLst>
                <a:ext uri="{FF2B5EF4-FFF2-40B4-BE49-F238E27FC236}">
                  <a16:creationId xmlns:a16="http://schemas.microsoft.com/office/drawing/2014/main" id="{BED4970B-F0C9-4A26-B64B-1C35BBF32E07}"/>
                </a:ext>
              </a:extLst>
            </p:cNvPr>
            <p:cNvGrpSpPr/>
            <p:nvPr/>
          </p:nvGrpSpPr>
          <p:grpSpPr>
            <a:xfrm>
              <a:off x="770582" y="985543"/>
              <a:ext cx="2809903" cy="1589931"/>
              <a:chOff x="3366334" y="831501"/>
              <a:chExt cx="2895048" cy="1589931"/>
            </a:xfrm>
          </p:grpSpPr>
          <p:sp>
            <p:nvSpPr>
              <p:cNvPr id="279" name="TextBox 278">
                <a:extLst>
                  <a:ext uri="{FF2B5EF4-FFF2-40B4-BE49-F238E27FC236}">
                    <a16:creationId xmlns:a16="http://schemas.microsoft.com/office/drawing/2014/main" id="{A0460A44-D878-4C72-99CC-F1CAEBB42E71}"/>
                  </a:ext>
                </a:extLst>
              </p:cNvPr>
              <p:cNvSpPr txBox="1"/>
              <p:nvPr/>
            </p:nvSpPr>
            <p:spPr>
              <a:xfrm>
                <a:off x="4361344" y="831501"/>
                <a:ext cx="1900038" cy="353209"/>
              </a:xfrm>
              <a:prstGeom prst="rect">
                <a:avLst/>
              </a:prstGeom>
              <a:noFill/>
            </p:spPr>
            <p:txBody>
              <a:bodyPr wrap="square" rtlCol="0">
                <a:spAutoFit/>
              </a:bodyPr>
              <a:lstStyle/>
              <a:p>
                <a:pPr algn="r"/>
                <a:r>
                  <a:rPr lang="en-US" sz="1400" dirty="0">
                    <a:latin typeface="Arial" panose="020B0604020202020204" pitchFamily="34" charset="0"/>
                    <a:cs typeface="Arial" panose="020B0604020202020204" pitchFamily="34" charset="0"/>
                  </a:rPr>
                  <a:t>Ad Placement</a:t>
                </a:r>
              </a:p>
            </p:txBody>
          </p:sp>
          <p:sp>
            <p:nvSpPr>
              <p:cNvPr id="280" name="Rectangle 279">
                <a:extLst>
                  <a:ext uri="{FF2B5EF4-FFF2-40B4-BE49-F238E27FC236}">
                    <a16:creationId xmlns:a16="http://schemas.microsoft.com/office/drawing/2014/main" id="{6C8A7172-FF8B-4825-8CC4-587EC4CA9D60}"/>
                  </a:ext>
                </a:extLst>
              </p:cNvPr>
              <p:cNvSpPr/>
              <p:nvPr/>
            </p:nvSpPr>
            <p:spPr>
              <a:xfrm>
                <a:off x="3366334" y="1255843"/>
                <a:ext cx="2818193" cy="1165589"/>
              </a:xfrm>
              <a:prstGeom prst="rect">
                <a:avLst/>
              </a:prstGeom>
            </p:spPr>
            <p:txBody>
              <a:bodyPr wrap="square" anchor="t">
                <a:spAutoFit/>
              </a:bodyPr>
              <a:lstStyle/>
              <a:p>
                <a:pPr algn="r"/>
                <a:r>
                  <a:rPr lang="en-US" sz="1200" dirty="0">
                    <a:latin typeface="Arial" panose="020B0604020202020204" pitchFamily="34" charset="0"/>
                    <a:cs typeface="Arial" panose="020B0604020202020204" pitchFamily="34" charset="0"/>
                  </a:rPr>
                  <a:t>We optimize targeted ad placements and increase visibility and engagement while driving traffic and conversions from your ideal B2B audience</a:t>
                </a:r>
              </a:p>
            </p:txBody>
          </p:sp>
        </p:grpSp>
        <p:grpSp>
          <p:nvGrpSpPr>
            <p:cNvPr id="274" name="Group 273">
              <a:extLst>
                <a:ext uri="{FF2B5EF4-FFF2-40B4-BE49-F238E27FC236}">
                  <a16:creationId xmlns:a16="http://schemas.microsoft.com/office/drawing/2014/main" id="{A220305A-A36C-4903-8EF8-CAAABFD2C9B7}"/>
                </a:ext>
              </a:extLst>
            </p:cNvPr>
            <p:cNvGrpSpPr/>
            <p:nvPr/>
          </p:nvGrpSpPr>
          <p:grpSpPr>
            <a:xfrm>
              <a:off x="375444" y="5628814"/>
              <a:ext cx="3307029" cy="1274588"/>
              <a:chOff x="2206466" y="485915"/>
              <a:chExt cx="3407238" cy="1274588"/>
            </a:xfrm>
          </p:grpSpPr>
          <p:sp>
            <p:nvSpPr>
              <p:cNvPr id="275" name="TextBox 274">
                <a:extLst>
                  <a:ext uri="{FF2B5EF4-FFF2-40B4-BE49-F238E27FC236}">
                    <a16:creationId xmlns:a16="http://schemas.microsoft.com/office/drawing/2014/main" id="{2A927E5D-E678-498A-8E1D-D7F1CDA52DA5}"/>
                  </a:ext>
                </a:extLst>
              </p:cNvPr>
              <p:cNvSpPr txBox="1"/>
              <p:nvPr/>
            </p:nvSpPr>
            <p:spPr>
              <a:xfrm>
                <a:off x="3613993" y="485915"/>
                <a:ext cx="1942586" cy="353209"/>
              </a:xfrm>
              <a:prstGeom prst="rect">
                <a:avLst/>
              </a:prstGeom>
              <a:noFill/>
            </p:spPr>
            <p:txBody>
              <a:bodyPr wrap="square" rtlCol="0">
                <a:spAutoFit/>
              </a:bodyPr>
              <a:lstStyle/>
              <a:p>
                <a:pPr algn="r"/>
                <a:r>
                  <a:rPr lang="en-US" sz="1400" dirty="0">
                    <a:latin typeface="Arial" panose="020B0604020202020204" pitchFamily="34" charset="0"/>
                    <a:cs typeface="Arial" panose="020B0604020202020204" pitchFamily="34" charset="0"/>
                  </a:rPr>
                  <a:t>LinkedIn Reach</a:t>
                </a:r>
              </a:p>
            </p:txBody>
          </p:sp>
          <p:sp>
            <p:nvSpPr>
              <p:cNvPr id="276" name="Rectangle 275">
                <a:extLst>
                  <a:ext uri="{FF2B5EF4-FFF2-40B4-BE49-F238E27FC236}">
                    <a16:creationId xmlns:a16="http://schemas.microsoft.com/office/drawing/2014/main" id="{956BB7FD-837D-4022-A4F9-BE90E927D373}"/>
                  </a:ext>
                </a:extLst>
              </p:cNvPr>
              <p:cNvSpPr/>
              <p:nvPr/>
            </p:nvSpPr>
            <p:spPr>
              <a:xfrm>
                <a:off x="2206466" y="806841"/>
                <a:ext cx="3407238" cy="953662"/>
              </a:xfrm>
              <a:prstGeom prst="rect">
                <a:avLst/>
              </a:prstGeom>
            </p:spPr>
            <p:txBody>
              <a:bodyPr wrap="square" anchor="t">
                <a:spAutoFit/>
              </a:bodyPr>
              <a:lstStyle/>
              <a:p>
                <a:pPr algn="r"/>
                <a:r>
                  <a:rPr lang="en-US" sz="1200" dirty="0">
                    <a:latin typeface="Arial" panose="020B0604020202020204" pitchFamily="34" charset="0"/>
                    <a:cs typeface="Arial" panose="020B0604020202020204" pitchFamily="34" charset="0"/>
                  </a:rPr>
                  <a:t>Our LinkedIn outreach connects you with professionals, generating qualified leads and building meaningful B2B relationships with decision-makers. </a:t>
                </a:r>
              </a:p>
            </p:txBody>
          </p:sp>
        </p:grpSp>
      </p:grpSp>
      <p:grpSp>
        <p:nvGrpSpPr>
          <p:cNvPr id="106" name="Group 105">
            <a:extLst>
              <a:ext uri="{FF2B5EF4-FFF2-40B4-BE49-F238E27FC236}">
                <a16:creationId xmlns:a16="http://schemas.microsoft.com/office/drawing/2014/main" id="{8451A527-93A4-4F65-9F50-369945307A0C}"/>
              </a:ext>
            </a:extLst>
          </p:cNvPr>
          <p:cNvGrpSpPr/>
          <p:nvPr/>
        </p:nvGrpSpPr>
        <p:grpSpPr>
          <a:xfrm>
            <a:off x="3877652" y="1494754"/>
            <a:ext cx="4702416" cy="4739952"/>
            <a:chOff x="1738715" y="856325"/>
            <a:chExt cx="5666570" cy="5660504"/>
          </a:xfrm>
        </p:grpSpPr>
        <p:grpSp>
          <p:nvGrpSpPr>
            <p:cNvPr id="110" name="Group 109">
              <a:extLst>
                <a:ext uri="{FF2B5EF4-FFF2-40B4-BE49-F238E27FC236}">
                  <a16:creationId xmlns:a16="http://schemas.microsoft.com/office/drawing/2014/main" id="{A9533C24-305F-4545-B059-42483C1C99B2}"/>
                </a:ext>
              </a:extLst>
            </p:cNvPr>
            <p:cNvGrpSpPr/>
            <p:nvPr/>
          </p:nvGrpSpPr>
          <p:grpSpPr>
            <a:xfrm>
              <a:off x="1738715" y="856325"/>
              <a:ext cx="5666570" cy="5660504"/>
              <a:chOff x="1707361" y="699351"/>
              <a:chExt cx="5780468" cy="5774280"/>
            </a:xfrm>
          </p:grpSpPr>
          <p:sp>
            <p:nvSpPr>
              <p:cNvPr id="252" name="Oval 251">
                <a:extLst>
                  <a:ext uri="{FF2B5EF4-FFF2-40B4-BE49-F238E27FC236}">
                    <a16:creationId xmlns:a16="http://schemas.microsoft.com/office/drawing/2014/main" id="{387DE0A3-799D-4852-BAB1-A56B2317EBAF}"/>
                  </a:ext>
                </a:extLst>
              </p:cNvPr>
              <p:cNvSpPr/>
              <p:nvPr/>
            </p:nvSpPr>
            <p:spPr>
              <a:xfrm>
                <a:off x="2131291" y="1120188"/>
                <a:ext cx="4932609" cy="4932607"/>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nvGrpSpPr>
              <p:cNvPr id="253" name="Group 252">
                <a:extLst>
                  <a:ext uri="{FF2B5EF4-FFF2-40B4-BE49-F238E27FC236}">
                    <a16:creationId xmlns:a16="http://schemas.microsoft.com/office/drawing/2014/main" id="{C14BD319-D3B7-44D5-A5F4-91C7BB85F528}"/>
                  </a:ext>
                </a:extLst>
              </p:cNvPr>
              <p:cNvGrpSpPr/>
              <p:nvPr/>
            </p:nvGrpSpPr>
            <p:grpSpPr>
              <a:xfrm>
                <a:off x="2568100" y="1560484"/>
                <a:ext cx="4058990" cy="4052014"/>
                <a:chOff x="2568100" y="1560484"/>
                <a:chExt cx="4058990" cy="4052014"/>
              </a:xfrm>
              <a:solidFill>
                <a:schemeClr val="bg1"/>
              </a:solidFill>
            </p:grpSpPr>
            <p:sp>
              <p:nvSpPr>
                <p:cNvPr id="261" name="Freeform 202">
                  <a:extLst>
                    <a:ext uri="{FF2B5EF4-FFF2-40B4-BE49-F238E27FC236}">
                      <a16:creationId xmlns:a16="http://schemas.microsoft.com/office/drawing/2014/main" id="{C30B5C09-8EBB-4E05-957C-4F9534B7C23D}"/>
                    </a:ext>
                  </a:extLst>
                </p:cNvPr>
                <p:cNvSpPr/>
                <p:nvPr/>
              </p:nvSpPr>
              <p:spPr>
                <a:xfrm>
                  <a:off x="4666657" y="1560484"/>
                  <a:ext cx="1651313" cy="1346542"/>
                </a:xfrm>
                <a:custGeom>
                  <a:avLst/>
                  <a:gdLst>
                    <a:gd name="connsiteX0" fmla="*/ 0 w 1651313"/>
                    <a:gd name="connsiteY0" fmla="*/ 0 h 1346542"/>
                    <a:gd name="connsiteX1" fmla="*/ 138442 w 1651313"/>
                    <a:gd name="connsiteY1" fmla="*/ 6991 h 1346542"/>
                    <a:gd name="connsiteX2" fmla="*/ 1613827 w 1651313"/>
                    <a:gd name="connsiteY2" fmla="*/ 891297 h 1346542"/>
                    <a:gd name="connsiteX3" fmla="*/ 1651313 w 1651313"/>
                    <a:gd name="connsiteY3" fmla="*/ 953001 h 1346542"/>
                    <a:gd name="connsiteX4" fmla="*/ 969679 w 1651313"/>
                    <a:gd name="connsiteY4" fmla="*/ 1346542 h 1346542"/>
                    <a:gd name="connsiteX5" fmla="*/ 960663 w 1651313"/>
                    <a:gd name="connsiteY5" fmla="*/ 1331701 h 1346542"/>
                    <a:gd name="connsiteX6" fmla="*/ 57905 w 1651313"/>
                    <a:gd name="connsiteY6" fmla="*/ 790612 h 1346542"/>
                    <a:gd name="connsiteX7" fmla="*/ 0 w 1651313"/>
                    <a:gd name="connsiteY7" fmla="*/ 787688 h 1346542"/>
                    <a:gd name="connsiteX8" fmla="*/ 0 w 1651313"/>
                    <a:gd name="connsiteY8" fmla="*/ 0 h 134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313" h="1346542">
                      <a:moveTo>
                        <a:pt x="0" y="0"/>
                      </a:moveTo>
                      <a:lnTo>
                        <a:pt x="138442" y="6991"/>
                      </a:lnTo>
                      <a:cubicBezTo>
                        <a:pt x="752473" y="69349"/>
                        <a:pt x="1285584" y="405433"/>
                        <a:pt x="1613827" y="891297"/>
                      </a:cubicBezTo>
                      <a:lnTo>
                        <a:pt x="1651313" y="953001"/>
                      </a:lnTo>
                      <a:lnTo>
                        <a:pt x="969679" y="1346542"/>
                      </a:lnTo>
                      <a:lnTo>
                        <a:pt x="960663" y="1331701"/>
                      </a:lnTo>
                      <a:cubicBezTo>
                        <a:pt x="759818" y="1034411"/>
                        <a:pt x="433618" y="828768"/>
                        <a:pt x="57905" y="790612"/>
                      </a:cubicBezTo>
                      <a:lnTo>
                        <a:pt x="0" y="787688"/>
                      </a:lnTo>
                      <a:lnTo>
                        <a:pt x="0"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62" name="Freeform 203">
                  <a:extLst>
                    <a:ext uri="{FF2B5EF4-FFF2-40B4-BE49-F238E27FC236}">
                      <a16:creationId xmlns:a16="http://schemas.microsoft.com/office/drawing/2014/main" id="{96BA6815-21A0-4C08-A2DB-C0A68BBD1D73}"/>
                    </a:ext>
                  </a:extLst>
                </p:cNvPr>
                <p:cNvSpPr/>
                <p:nvPr/>
              </p:nvSpPr>
              <p:spPr>
                <a:xfrm>
                  <a:off x="2877220" y="1560484"/>
                  <a:ext cx="1651312" cy="1346542"/>
                </a:xfrm>
                <a:custGeom>
                  <a:avLst/>
                  <a:gdLst>
                    <a:gd name="connsiteX0" fmla="*/ 1651312 w 1651312"/>
                    <a:gd name="connsiteY0" fmla="*/ 0 h 1346542"/>
                    <a:gd name="connsiteX1" fmla="*/ 1651312 w 1651312"/>
                    <a:gd name="connsiteY1" fmla="*/ 787688 h 1346542"/>
                    <a:gd name="connsiteX2" fmla="*/ 1593406 w 1651312"/>
                    <a:gd name="connsiteY2" fmla="*/ 790612 h 1346542"/>
                    <a:gd name="connsiteX3" fmla="*/ 690648 w 1651312"/>
                    <a:gd name="connsiteY3" fmla="*/ 1331701 h 1346542"/>
                    <a:gd name="connsiteX4" fmla="*/ 681632 w 1651312"/>
                    <a:gd name="connsiteY4" fmla="*/ 1346542 h 1346542"/>
                    <a:gd name="connsiteX5" fmla="*/ 0 w 1651312"/>
                    <a:gd name="connsiteY5" fmla="*/ 953001 h 1346542"/>
                    <a:gd name="connsiteX6" fmla="*/ 37486 w 1651312"/>
                    <a:gd name="connsiteY6" fmla="*/ 891297 h 1346542"/>
                    <a:gd name="connsiteX7" fmla="*/ 1512871 w 1651312"/>
                    <a:gd name="connsiteY7" fmla="*/ 6991 h 1346542"/>
                    <a:gd name="connsiteX8" fmla="*/ 1651312 w 1651312"/>
                    <a:gd name="connsiteY8" fmla="*/ 0 h 134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312" h="1346542">
                      <a:moveTo>
                        <a:pt x="1651312" y="0"/>
                      </a:moveTo>
                      <a:lnTo>
                        <a:pt x="1651312" y="787688"/>
                      </a:lnTo>
                      <a:lnTo>
                        <a:pt x="1593406" y="790612"/>
                      </a:lnTo>
                      <a:cubicBezTo>
                        <a:pt x="1217693" y="828768"/>
                        <a:pt x="891494" y="1034411"/>
                        <a:pt x="690648" y="1331701"/>
                      </a:cubicBezTo>
                      <a:lnTo>
                        <a:pt x="681632" y="1346542"/>
                      </a:lnTo>
                      <a:lnTo>
                        <a:pt x="0" y="953001"/>
                      </a:lnTo>
                      <a:lnTo>
                        <a:pt x="37486" y="891297"/>
                      </a:lnTo>
                      <a:cubicBezTo>
                        <a:pt x="365729" y="405433"/>
                        <a:pt x="898840" y="69349"/>
                        <a:pt x="1512871" y="6991"/>
                      </a:cubicBezTo>
                      <a:lnTo>
                        <a:pt x="1651312"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63" name="Freeform 204">
                  <a:extLst>
                    <a:ext uri="{FF2B5EF4-FFF2-40B4-BE49-F238E27FC236}">
                      <a16:creationId xmlns:a16="http://schemas.microsoft.com/office/drawing/2014/main" id="{DCDAD439-B345-40F0-AEBF-D69D0C5E1E60}"/>
                    </a:ext>
                  </a:extLst>
                </p:cNvPr>
                <p:cNvSpPr/>
                <p:nvPr/>
              </p:nvSpPr>
              <p:spPr>
                <a:xfrm>
                  <a:off x="5705066" y="2632270"/>
                  <a:ext cx="922024" cy="1908442"/>
                </a:xfrm>
                <a:custGeom>
                  <a:avLst/>
                  <a:gdLst>
                    <a:gd name="connsiteX0" fmla="*/ 683413 w 922024"/>
                    <a:gd name="connsiteY0" fmla="*/ 0 h 1908442"/>
                    <a:gd name="connsiteX1" fmla="*/ 762536 w 922024"/>
                    <a:gd name="connsiteY1" fmla="*/ 164250 h 1908442"/>
                    <a:gd name="connsiteX2" fmla="*/ 922024 w 922024"/>
                    <a:gd name="connsiteY2" fmla="*/ 954221 h 1908442"/>
                    <a:gd name="connsiteX3" fmla="*/ 762536 w 922024"/>
                    <a:gd name="connsiteY3" fmla="*/ 1744192 h 1908442"/>
                    <a:gd name="connsiteX4" fmla="*/ 683413 w 922024"/>
                    <a:gd name="connsiteY4" fmla="*/ 1908442 h 1908442"/>
                    <a:gd name="connsiteX5" fmla="*/ 0 w 922024"/>
                    <a:gd name="connsiteY5" fmla="*/ 1513873 h 1908442"/>
                    <a:gd name="connsiteX6" fmla="*/ 36748 w 922024"/>
                    <a:gd name="connsiteY6" fmla="*/ 1437588 h 1908442"/>
                    <a:gd name="connsiteX7" fmla="*/ 134335 w 922024"/>
                    <a:gd name="connsiteY7" fmla="*/ 954221 h 1908442"/>
                    <a:gd name="connsiteX8" fmla="*/ 36748 w 922024"/>
                    <a:gd name="connsiteY8" fmla="*/ 470854 h 1908442"/>
                    <a:gd name="connsiteX9" fmla="*/ 0 w 922024"/>
                    <a:gd name="connsiteY9" fmla="*/ 394569 h 1908442"/>
                    <a:gd name="connsiteX10" fmla="*/ 683413 w 922024"/>
                    <a:gd name="connsiteY10" fmla="*/ 0 h 190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2024" h="1908442">
                      <a:moveTo>
                        <a:pt x="683413" y="0"/>
                      </a:moveTo>
                      <a:lnTo>
                        <a:pt x="762536" y="164250"/>
                      </a:lnTo>
                      <a:cubicBezTo>
                        <a:pt x="865234" y="407056"/>
                        <a:pt x="922024" y="674006"/>
                        <a:pt x="922024" y="954221"/>
                      </a:cubicBezTo>
                      <a:cubicBezTo>
                        <a:pt x="922024" y="1234436"/>
                        <a:pt x="865234" y="1501387"/>
                        <a:pt x="762536" y="1744192"/>
                      </a:cubicBezTo>
                      <a:lnTo>
                        <a:pt x="683413" y="1908442"/>
                      </a:lnTo>
                      <a:lnTo>
                        <a:pt x="0" y="1513873"/>
                      </a:lnTo>
                      <a:lnTo>
                        <a:pt x="36748" y="1437588"/>
                      </a:lnTo>
                      <a:cubicBezTo>
                        <a:pt x="99587" y="1289021"/>
                        <a:pt x="134335" y="1125679"/>
                        <a:pt x="134335" y="954221"/>
                      </a:cubicBezTo>
                      <a:cubicBezTo>
                        <a:pt x="134335" y="782763"/>
                        <a:pt x="99587" y="619422"/>
                        <a:pt x="36748" y="470854"/>
                      </a:cubicBezTo>
                      <a:lnTo>
                        <a:pt x="0" y="394569"/>
                      </a:lnTo>
                      <a:lnTo>
                        <a:pt x="683413"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64" name="Freeform 205">
                  <a:extLst>
                    <a:ext uri="{FF2B5EF4-FFF2-40B4-BE49-F238E27FC236}">
                      <a16:creationId xmlns:a16="http://schemas.microsoft.com/office/drawing/2014/main" id="{FD2E964F-D21F-414C-82E1-097393C66403}"/>
                    </a:ext>
                  </a:extLst>
                </p:cNvPr>
                <p:cNvSpPr/>
                <p:nvPr/>
              </p:nvSpPr>
              <p:spPr>
                <a:xfrm>
                  <a:off x="2568100" y="2632270"/>
                  <a:ext cx="922023" cy="1908442"/>
                </a:xfrm>
                <a:custGeom>
                  <a:avLst/>
                  <a:gdLst>
                    <a:gd name="connsiteX0" fmla="*/ 238611 w 922023"/>
                    <a:gd name="connsiteY0" fmla="*/ 0 h 1908442"/>
                    <a:gd name="connsiteX1" fmla="*/ 922023 w 922023"/>
                    <a:gd name="connsiteY1" fmla="*/ 394568 h 1908442"/>
                    <a:gd name="connsiteX2" fmla="*/ 885274 w 922023"/>
                    <a:gd name="connsiteY2" fmla="*/ 470854 h 1908442"/>
                    <a:gd name="connsiteX3" fmla="*/ 787687 w 922023"/>
                    <a:gd name="connsiteY3" fmla="*/ 954221 h 1908442"/>
                    <a:gd name="connsiteX4" fmla="*/ 885274 w 922023"/>
                    <a:gd name="connsiteY4" fmla="*/ 1437588 h 1908442"/>
                    <a:gd name="connsiteX5" fmla="*/ 922023 w 922023"/>
                    <a:gd name="connsiteY5" fmla="*/ 1513874 h 1908442"/>
                    <a:gd name="connsiteX6" fmla="*/ 238611 w 922023"/>
                    <a:gd name="connsiteY6" fmla="*/ 1908442 h 1908442"/>
                    <a:gd name="connsiteX7" fmla="*/ 159488 w 922023"/>
                    <a:gd name="connsiteY7" fmla="*/ 1744192 h 1908442"/>
                    <a:gd name="connsiteX8" fmla="*/ 0 w 922023"/>
                    <a:gd name="connsiteY8" fmla="*/ 954221 h 1908442"/>
                    <a:gd name="connsiteX9" fmla="*/ 159488 w 922023"/>
                    <a:gd name="connsiteY9" fmla="*/ 164250 h 1908442"/>
                    <a:gd name="connsiteX10" fmla="*/ 238611 w 922023"/>
                    <a:gd name="connsiteY10" fmla="*/ 0 h 190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2023" h="1908442">
                      <a:moveTo>
                        <a:pt x="238611" y="0"/>
                      </a:moveTo>
                      <a:lnTo>
                        <a:pt x="922023" y="394568"/>
                      </a:lnTo>
                      <a:lnTo>
                        <a:pt x="885274" y="470854"/>
                      </a:lnTo>
                      <a:cubicBezTo>
                        <a:pt x="822436" y="619422"/>
                        <a:pt x="787687" y="782763"/>
                        <a:pt x="787687" y="954221"/>
                      </a:cubicBezTo>
                      <a:cubicBezTo>
                        <a:pt x="787687" y="1125679"/>
                        <a:pt x="822436" y="1289021"/>
                        <a:pt x="885274" y="1437588"/>
                      </a:cubicBezTo>
                      <a:lnTo>
                        <a:pt x="922023" y="1513874"/>
                      </a:lnTo>
                      <a:lnTo>
                        <a:pt x="238611" y="1908442"/>
                      </a:lnTo>
                      <a:lnTo>
                        <a:pt x="159488" y="1744192"/>
                      </a:lnTo>
                      <a:cubicBezTo>
                        <a:pt x="56790" y="1501387"/>
                        <a:pt x="0" y="1234436"/>
                        <a:pt x="0" y="954221"/>
                      </a:cubicBezTo>
                      <a:cubicBezTo>
                        <a:pt x="0" y="674006"/>
                        <a:pt x="56790" y="407056"/>
                        <a:pt x="159488" y="164250"/>
                      </a:cubicBezTo>
                      <a:lnTo>
                        <a:pt x="238611"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65" name="Freeform 206">
                  <a:extLst>
                    <a:ext uri="{FF2B5EF4-FFF2-40B4-BE49-F238E27FC236}">
                      <a16:creationId xmlns:a16="http://schemas.microsoft.com/office/drawing/2014/main" id="{C38F62F8-3AC3-4B50-9B71-72E8E8592427}"/>
                    </a:ext>
                  </a:extLst>
                </p:cNvPr>
                <p:cNvSpPr/>
                <p:nvPr/>
              </p:nvSpPr>
              <p:spPr>
                <a:xfrm>
                  <a:off x="4666657" y="4265955"/>
                  <a:ext cx="1651314" cy="1346543"/>
                </a:xfrm>
                <a:custGeom>
                  <a:avLst/>
                  <a:gdLst>
                    <a:gd name="connsiteX0" fmla="*/ 969680 w 1651314"/>
                    <a:gd name="connsiteY0" fmla="*/ 0 h 1346543"/>
                    <a:gd name="connsiteX1" fmla="*/ 1651314 w 1651314"/>
                    <a:gd name="connsiteY1" fmla="*/ 393542 h 1346543"/>
                    <a:gd name="connsiteX2" fmla="*/ 1613827 w 1651314"/>
                    <a:gd name="connsiteY2" fmla="*/ 455246 h 1346543"/>
                    <a:gd name="connsiteX3" fmla="*/ 138442 w 1651314"/>
                    <a:gd name="connsiteY3" fmla="*/ 1339552 h 1346543"/>
                    <a:gd name="connsiteX4" fmla="*/ 0 w 1651314"/>
                    <a:gd name="connsiteY4" fmla="*/ 1346543 h 1346543"/>
                    <a:gd name="connsiteX5" fmla="*/ 0 w 1651314"/>
                    <a:gd name="connsiteY5" fmla="*/ 558855 h 1346543"/>
                    <a:gd name="connsiteX6" fmla="*/ 57905 w 1651314"/>
                    <a:gd name="connsiteY6" fmla="*/ 555931 h 1346543"/>
                    <a:gd name="connsiteX7" fmla="*/ 960663 w 1651314"/>
                    <a:gd name="connsiteY7" fmla="*/ 14842 h 1346543"/>
                    <a:gd name="connsiteX8" fmla="*/ 969680 w 1651314"/>
                    <a:gd name="connsiteY8" fmla="*/ 0 h 134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314" h="1346543">
                      <a:moveTo>
                        <a:pt x="969680" y="0"/>
                      </a:moveTo>
                      <a:lnTo>
                        <a:pt x="1651314" y="393542"/>
                      </a:lnTo>
                      <a:lnTo>
                        <a:pt x="1613827" y="455246"/>
                      </a:lnTo>
                      <a:cubicBezTo>
                        <a:pt x="1285584" y="941110"/>
                        <a:pt x="752473" y="1277194"/>
                        <a:pt x="138442" y="1339552"/>
                      </a:cubicBezTo>
                      <a:lnTo>
                        <a:pt x="0" y="1346543"/>
                      </a:lnTo>
                      <a:lnTo>
                        <a:pt x="0" y="558855"/>
                      </a:lnTo>
                      <a:lnTo>
                        <a:pt x="57905" y="555931"/>
                      </a:lnTo>
                      <a:cubicBezTo>
                        <a:pt x="433618" y="517775"/>
                        <a:pt x="759818" y="312132"/>
                        <a:pt x="960663" y="14842"/>
                      </a:cubicBezTo>
                      <a:lnTo>
                        <a:pt x="969680"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66" name="Freeform 207">
                  <a:extLst>
                    <a:ext uri="{FF2B5EF4-FFF2-40B4-BE49-F238E27FC236}">
                      <a16:creationId xmlns:a16="http://schemas.microsoft.com/office/drawing/2014/main" id="{62E8B834-2E1A-4771-A24C-CB3C90BBAC08}"/>
                    </a:ext>
                  </a:extLst>
                </p:cNvPr>
                <p:cNvSpPr/>
                <p:nvPr/>
              </p:nvSpPr>
              <p:spPr>
                <a:xfrm>
                  <a:off x="2877220" y="4265956"/>
                  <a:ext cx="1651312" cy="1346542"/>
                </a:xfrm>
                <a:custGeom>
                  <a:avLst/>
                  <a:gdLst>
                    <a:gd name="connsiteX0" fmla="*/ 681632 w 1651312"/>
                    <a:gd name="connsiteY0" fmla="*/ 0 h 1346542"/>
                    <a:gd name="connsiteX1" fmla="*/ 690648 w 1651312"/>
                    <a:gd name="connsiteY1" fmla="*/ 14841 h 1346542"/>
                    <a:gd name="connsiteX2" fmla="*/ 1593406 w 1651312"/>
                    <a:gd name="connsiteY2" fmla="*/ 555930 h 1346542"/>
                    <a:gd name="connsiteX3" fmla="*/ 1651312 w 1651312"/>
                    <a:gd name="connsiteY3" fmla="*/ 558854 h 1346542"/>
                    <a:gd name="connsiteX4" fmla="*/ 1651312 w 1651312"/>
                    <a:gd name="connsiteY4" fmla="*/ 1346542 h 1346542"/>
                    <a:gd name="connsiteX5" fmla="*/ 1512871 w 1651312"/>
                    <a:gd name="connsiteY5" fmla="*/ 1339551 h 1346542"/>
                    <a:gd name="connsiteX6" fmla="*/ 37486 w 1651312"/>
                    <a:gd name="connsiteY6" fmla="*/ 455245 h 1346542"/>
                    <a:gd name="connsiteX7" fmla="*/ 0 w 1651312"/>
                    <a:gd name="connsiteY7" fmla="*/ 393541 h 1346542"/>
                    <a:gd name="connsiteX8" fmla="*/ 681632 w 1651312"/>
                    <a:gd name="connsiteY8" fmla="*/ 0 h 134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312" h="1346542">
                      <a:moveTo>
                        <a:pt x="681632" y="0"/>
                      </a:moveTo>
                      <a:lnTo>
                        <a:pt x="690648" y="14841"/>
                      </a:lnTo>
                      <a:cubicBezTo>
                        <a:pt x="891494" y="312131"/>
                        <a:pt x="1217693" y="517774"/>
                        <a:pt x="1593406" y="555930"/>
                      </a:cubicBezTo>
                      <a:lnTo>
                        <a:pt x="1651312" y="558854"/>
                      </a:lnTo>
                      <a:lnTo>
                        <a:pt x="1651312" y="1346542"/>
                      </a:lnTo>
                      <a:lnTo>
                        <a:pt x="1512871" y="1339551"/>
                      </a:lnTo>
                      <a:cubicBezTo>
                        <a:pt x="898840" y="1277193"/>
                        <a:pt x="365729" y="941109"/>
                        <a:pt x="37486" y="455245"/>
                      </a:cubicBezTo>
                      <a:lnTo>
                        <a:pt x="0" y="393541"/>
                      </a:lnTo>
                      <a:lnTo>
                        <a:pt x="681632"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254" name="Group 253">
                <a:extLst>
                  <a:ext uri="{FF2B5EF4-FFF2-40B4-BE49-F238E27FC236}">
                    <a16:creationId xmlns:a16="http://schemas.microsoft.com/office/drawing/2014/main" id="{A4D78805-253D-4199-A169-94C62A871E87}"/>
                  </a:ext>
                </a:extLst>
              </p:cNvPr>
              <p:cNvGrpSpPr/>
              <p:nvPr/>
            </p:nvGrpSpPr>
            <p:grpSpPr>
              <a:xfrm>
                <a:off x="1707361" y="699351"/>
                <a:ext cx="5780468" cy="5774280"/>
                <a:chOff x="1707361" y="699351"/>
                <a:chExt cx="5780468" cy="5774280"/>
              </a:xfrm>
            </p:grpSpPr>
            <p:sp>
              <p:nvSpPr>
                <p:cNvPr id="255" name="Freeform 196">
                  <a:extLst>
                    <a:ext uri="{FF2B5EF4-FFF2-40B4-BE49-F238E27FC236}">
                      <a16:creationId xmlns:a16="http://schemas.microsoft.com/office/drawing/2014/main" id="{31A08065-6485-49F7-ADBA-7A61CFDAFC33}"/>
                    </a:ext>
                  </a:extLst>
                </p:cNvPr>
                <p:cNvSpPr/>
                <p:nvPr/>
              </p:nvSpPr>
              <p:spPr>
                <a:xfrm>
                  <a:off x="4719943" y="699351"/>
                  <a:ext cx="2315201" cy="1983854"/>
                </a:xfrm>
                <a:custGeom>
                  <a:avLst/>
                  <a:gdLst>
                    <a:gd name="connsiteX0" fmla="*/ 0 w 2315201"/>
                    <a:gd name="connsiteY0" fmla="*/ 0 h 1983854"/>
                    <a:gd name="connsiteX1" fmla="*/ 26383 w 2315201"/>
                    <a:gd name="connsiteY1" fmla="*/ 667 h 1983854"/>
                    <a:gd name="connsiteX2" fmla="*/ 2274279 w 2315201"/>
                    <a:gd name="connsiteY2" fmla="*/ 1271183 h 1983854"/>
                    <a:gd name="connsiteX3" fmla="*/ 2315201 w 2315201"/>
                    <a:gd name="connsiteY3" fmla="*/ 1338543 h 1983854"/>
                    <a:gd name="connsiteX4" fmla="*/ 1197491 w 2315201"/>
                    <a:gd name="connsiteY4" fmla="*/ 1983854 h 1983854"/>
                    <a:gd name="connsiteX5" fmla="*/ 1112046 w 2315201"/>
                    <a:gd name="connsiteY5" fmla="*/ 1869591 h 1983854"/>
                    <a:gd name="connsiteX6" fmla="*/ 41210 w 2315201"/>
                    <a:gd name="connsiteY6" fmla="*/ 1295713 h 1983854"/>
                    <a:gd name="connsiteX7" fmla="*/ 0 w 2315201"/>
                    <a:gd name="connsiteY7" fmla="*/ 1293632 h 1983854"/>
                    <a:gd name="connsiteX8" fmla="*/ 0 w 2315201"/>
                    <a:gd name="connsiteY8" fmla="*/ 0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5201" h="1983854">
                      <a:moveTo>
                        <a:pt x="0" y="0"/>
                      </a:moveTo>
                      <a:lnTo>
                        <a:pt x="26383" y="667"/>
                      </a:lnTo>
                      <a:cubicBezTo>
                        <a:pt x="962355" y="48111"/>
                        <a:pt x="1780853" y="540816"/>
                        <a:pt x="2274279" y="1271183"/>
                      </a:cubicBezTo>
                      <a:lnTo>
                        <a:pt x="2315201" y="1338543"/>
                      </a:lnTo>
                      <a:lnTo>
                        <a:pt x="1197491" y="1983854"/>
                      </a:lnTo>
                      <a:lnTo>
                        <a:pt x="1112046" y="1869591"/>
                      </a:lnTo>
                      <a:cubicBezTo>
                        <a:pt x="851241" y="1553568"/>
                        <a:pt x="471424" y="1339404"/>
                        <a:pt x="41210" y="1295713"/>
                      </a:cubicBezTo>
                      <a:lnTo>
                        <a:pt x="0" y="1293632"/>
                      </a:lnTo>
                      <a:lnTo>
                        <a:pt x="0" y="0"/>
                      </a:lnTo>
                      <a:close/>
                    </a:path>
                  </a:pathLst>
                </a:custGeom>
                <a:solidFill>
                  <a:srgbClr val="E46E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56" name="Freeform 197">
                  <a:extLst>
                    <a:ext uri="{FF2B5EF4-FFF2-40B4-BE49-F238E27FC236}">
                      <a16:creationId xmlns:a16="http://schemas.microsoft.com/office/drawing/2014/main" id="{F06789FD-545B-4CD4-9814-B6D4EE09517A}"/>
                    </a:ext>
                  </a:extLst>
                </p:cNvPr>
                <p:cNvSpPr/>
                <p:nvPr/>
              </p:nvSpPr>
              <p:spPr>
                <a:xfrm>
                  <a:off x="2160045" y="699351"/>
                  <a:ext cx="2315200" cy="1983854"/>
                </a:xfrm>
                <a:custGeom>
                  <a:avLst/>
                  <a:gdLst>
                    <a:gd name="connsiteX0" fmla="*/ 2315200 w 2315200"/>
                    <a:gd name="connsiteY0" fmla="*/ 0 h 1983854"/>
                    <a:gd name="connsiteX1" fmla="*/ 2315200 w 2315200"/>
                    <a:gd name="connsiteY1" fmla="*/ 1293632 h 1983854"/>
                    <a:gd name="connsiteX2" fmla="*/ 2273990 w 2315200"/>
                    <a:gd name="connsiteY2" fmla="*/ 1295713 h 1983854"/>
                    <a:gd name="connsiteX3" fmla="*/ 1203154 w 2315200"/>
                    <a:gd name="connsiteY3" fmla="*/ 1869591 h 1983854"/>
                    <a:gd name="connsiteX4" fmla="*/ 1117709 w 2315200"/>
                    <a:gd name="connsiteY4" fmla="*/ 1983854 h 1983854"/>
                    <a:gd name="connsiteX5" fmla="*/ 0 w 2315200"/>
                    <a:gd name="connsiteY5" fmla="*/ 1338544 h 1983854"/>
                    <a:gd name="connsiteX6" fmla="*/ 40923 w 2315200"/>
                    <a:gd name="connsiteY6" fmla="*/ 1271183 h 1983854"/>
                    <a:gd name="connsiteX7" fmla="*/ 2288819 w 2315200"/>
                    <a:gd name="connsiteY7" fmla="*/ 667 h 1983854"/>
                    <a:gd name="connsiteX8" fmla="*/ 2315200 w 2315200"/>
                    <a:gd name="connsiteY8" fmla="*/ 0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5200" h="1983854">
                      <a:moveTo>
                        <a:pt x="2315200" y="0"/>
                      </a:moveTo>
                      <a:lnTo>
                        <a:pt x="2315200" y="1293632"/>
                      </a:lnTo>
                      <a:lnTo>
                        <a:pt x="2273990" y="1295713"/>
                      </a:lnTo>
                      <a:cubicBezTo>
                        <a:pt x="1843777" y="1339404"/>
                        <a:pt x="1463959" y="1553568"/>
                        <a:pt x="1203154" y="1869591"/>
                      </a:cubicBezTo>
                      <a:lnTo>
                        <a:pt x="1117709" y="1983854"/>
                      </a:lnTo>
                      <a:lnTo>
                        <a:pt x="0" y="1338544"/>
                      </a:lnTo>
                      <a:lnTo>
                        <a:pt x="40923" y="1271183"/>
                      </a:lnTo>
                      <a:cubicBezTo>
                        <a:pt x="534349" y="540816"/>
                        <a:pt x="1352847" y="48111"/>
                        <a:pt x="2288819" y="667"/>
                      </a:cubicBezTo>
                      <a:lnTo>
                        <a:pt x="2315200" y="0"/>
                      </a:lnTo>
                      <a:close/>
                    </a:path>
                  </a:pathLst>
                </a:custGeom>
                <a:solidFill>
                  <a:srgbClr val="005B8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57" name="Freeform 198">
                  <a:extLst>
                    <a:ext uri="{FF2B5EF4-FFF2-40B4-BE49-F238E27FC236}">
                      <a16:creationId xmlns:a16="http://schemas.microsoft.com/office/drawing/2014/main" id="{BACF4ACF-7F9F-415E-B9A0-414E7A6A7184}"/>
                    </a:ext>
                  </a:extLst>
                </p:cNvPr>
                <p:cNvSpPr/>
                <p:nvPr/>
              </p:nvSpPr>
              <p:spPr>
                <a:xfrm>
                  <a:off x="6038759" y="2249249"/>
                  <a:ext cx="1449070" cy="2674484"/>
                </a:xfrm>
                <a:custGeom>
                  <a:avLst/>
                  <a:gdLst>
                    <a:gd name="connsiteX0" fmla="*/ 1119703 w 1449070"/>
                    <a:gd name="connsiteY0" fmla="*/ 0 h 2674484"/>
                    <a:gd name="connsiteX1" fmla="*/ 1221941 w 1449070"/>
                    <a:gd name="connsiteY1" fmla="*/ 212233 h 2674484"/>
                    <a:gd name="connsiteX2" fmla="*/ 1449070 w 1449070"/>
                    <a:gd name="connsiteY2" fmla="*/ 1337242 h 2674484"/>
                    <a:gd name="connsiteX3" fmla="*/ 1221941 w 1449070"/>
                    <a:gd name="connsiteY3" fmla="*/ 2462251 h 2674484"/>
                    <a:gd name="connsiteX4" fmla="*/ 1119703 w 1449070"/>
                    <a:gd name="connsiteY4" fmla="*/ 2674484 h 2674484"/>
                    <a:gd name="connsiteX5" fmla="*/ 0 w 1449070"/>
                    <a:gd name="connsiteY5" fmla="*/ 2028023 h 2674484"/>
                    <a:gd name="connsiteX6" fmla="*/ 32810 w 1449070"/>
                    <a:gd name="connsiteY6" fmla="*/ 1959912 h 2674484"/>
                    <a:gd name="connsiteX7" fmla="*/ 158521 w 1449070"/>
                    <a:gd name="connsiteY7" fmla="*/ 1337242 h 2674484"/>
                    <a:gd name="connsiteX8" fmla="*/ 32810 w 1449070"/>
                    <a:gd name="connsiteY8" fmla="*/ 714572 h 2674484"/>
                    <a:gd name="connsiteX9" fmla="*/ 0 w 1449070"/>
                    <a:gd name="connsiteY9" fmla="*/ 646462 h 2674484"/>
                    <a:gd name="connsiteX10" fmla="*/ 1119703 w 1449070"/>
                    <a:gd name="connsiteY10" fmla="*/ 0 h 267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070" h="2674484">
                      <a:moveTo>
                        <a:pt x="1119703" y="0"/>
                      </a:moveTo>
                      <a:lnTo>
                        <a:pt x="1221941" y="212233"/>
                      </a:lnTo>
                      <a:cubicBezTo>
                        <a:pt x="1368195" y="558016"/>
                        <a:pt x="1449070" y="938184"/>
                        <a:pt x="1449070" y="1337242"/>
                      </a:cubicBezTo>
                      <a:cubicBezTo>
                        <a:pt x="1449070" y="1736300"/>
                        <a:pt x="1368195" y="2116469"/>
                        <a:pt x="1221941" y="2462251"/>
                      </a:cubicBezTo>
                      <a:lnTo>
                        <a:pt x="1119703" y="2674484"/>
                      </a:lnTo>
                      <a:lnTo>
                        <a:pt x="0" y="2028023"/>
                      </a:lnTo>
                      <a:lnTo>
                        <a:pt x="32810" y="1959912"/>
                      </a:lnTo>
                      <a:cubicBezTo>
                        <a:pt x="113758" y="1768528"/>
                        <a:pt x="158521" y="1558113"/>
                        <a:pt x="158521" y="1337242"/>
                      </a:cubicBezTo>
                      <a:cubicBezTo>
                        <a:pt x="158521" y="1116372"/>
                        <a:pt x="113758" y="905956"/>
                        <a:pt x="32810" y="714572"/>
                      </a:cubicBezTo>
                      <a:lnTo>
                        <a:pt x="0" y="646462"/>
                      </a:lnTo>
                      <a:lnTo>
                        <a:pt x="1119703" y="0"/>
                      </a:lnTo>
                      <a:close/>
                    </a:path>
                  </a:pathLst>
                </a:custGeom>
                <a:solidFill>
                  <a:srgbClr val="005B8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58" name="Freeform 199">
                  <a:extLst>
                    <a:ext uri="{FF2B5EF4-FFF2-40B4-BE49-F238E27FC236}">
                      <a16:creationId xmlns:a16="http://schemas.microsoft.com/office/drawing/2014/main" id="{445A9B29-33C2-4DB6-9614-8E713407F3A0}"/>
                    </a:ext>
                  </a:extLst>
                </p:cNvPr>
                <p:cNvSpPr/>
                <p:nvPr/>
              </p:nvSpPr>
              <p:spPr>
                <a:xfrm>
                  <a:off x="1707361" y="2249250"/>
                  <a:ext cx="1449069" cy="2674482"/>
                </a:xfrm>
                <a:custGeom>
                  <a:avLst/>
                  <a:gdLst>
                    <a:gd name="connsiteX0" fmla="*/ 329367 w 1449069"/>
                    <a:gd name="connsiteY0" fmla="*/ 0 h 2674482"/>
                    <a:gd name="connsiteX1" fmla="*/ 1449069 w 1449069"/>
                    <a:gd name="connsiteY1" fmla="*/ 646461 h 2674482"/>
                    <a:gd name="connsiteX2" fmla="*/ 1416258 w 1449069"/>
                    <a:gd name="connsiteY2" fmla="*/ 714571 h 2674482"/>
                    <a:gd name="connsiteX3" fmla="*/ 1290547 w 1449069"/>
                    <a:gd name="connsiteY3" fmla="*/ 1337241 h 2674482"/>
                    <a:gd name="connsiteX4" fmla="*/ 1416258 w 1449069"/>
                    <a:gd name="connsiteY4" fmla="*/ 1959911 h 2674482"/>
                    <a:gd name="connsiteX5" fmla="*/ 1449069 w 1449069"/>
                    <a:gd name="connsiteY5" fmla="*/ 2028022 h 2674482"/>
                    <a:gd name="connsiteX6" fmla="*/ 329366 w 1449069"/>
                    <a:gd name="connsiteY6" fmla="*/ 2674482 h 2674482"/>
                    <a:gd name="connsiteX7" fmla="*/ 227129 w 1449069"/>
                    <a:gd name="connsiteY7" fmla="*/ 2462250 h 2674482"/>
                    <a:gd name="connsiteX8" fmla="*/ 0 w 1449069"/>
                    <a:gd name="connsiteY8" fmla="*/ 1337241 h 2674482"/>
                    <a:gd name="connsiteX9" fmla="*/ 227129 w 1449069"/>
                    <a:gd name="connsiteY9" fmla="*/ 212232 h 2674482"/>
                    <a:gd name="connsiteX10" fmla="*/ 329367 w 1449069"/>
                    <a:gd name="connsiteY10" fmla="*/ 0 h 267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069" h="2674482">
                      <a:moveTo>
                        <a:pt x="329367" y="0"/>
                      </a:moveTo>
                      <a:lnTo>
                        <a:pt x="1449069" y="646461"/>
                      </a:lnTo>
                      <a:lnTo>
                        <a:pt x="1416258" y="714571"/>
                      </a:lnTo>
                      <a:cubicBezTo>
                        <a:pt x="1335310" y="905955"/>
                        <a:pt x="1290547" y="1116371"/>
                        <a:pt x="1290547" y="1337241"/>
                      </a:cubicBezTo>
                      <a:cubicBezTo>
                        <a:pt x="1290547" y="1558112"/>
                        <a:pt x="1335310" y="1768527"/>
                        <a:pt x="1416258" y="1959911"/>
                      </a:cubicBezTo>
                      <a:lnTo>
                        <a:pt x="1449069" y="2028022"/>
                      </a:lnTo>
                      <a:lnTo>
                        <a:pt x="329366" y="2674482"/>
                      </a:lnTo>
                      <a:lnTo>
                        <a:pt x="227129" y="2462250"/>
                      </a:lnTo>
                      <a:cubicBezTo>
                        <a:pt x="80875" y="2116468"/>
                        <a:pt x="0" y="1736299"/>
                        <a:pt x="0" y="1337241"/>
                      </a:cubicBezTo>
                      <a:cubicBezTo>
                        <a:pt x="0" y="938183"/>
                        <a:pt x="80875" y="558015"/>
                        <a:pt x="227129" y="212232"/>
                      </a:cubicBezTo>
                      <a:lnTo>
                        <a:pt x="329367" y="0"/>
                      </a:lnTo>
                      <a:close/>
                    </a:path>
                  </a:pathLst>
                </a:custGeom>
                <a:solidFill>
                  <a:srgbClr val="E46E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59" name="Freeform 200">
                  <a:extLst>
                    <a:ext uri="{FF2B5EF4-FFF2-40B4-BE49-F238E27FC236}">
                      <a16:creationId xmlns:a16="http://schemas.microsoft.com/office/drawing/2014/main" id="{4623CCBD-FE84-47AA-8F04-4FFA758DCF43}"/>
                    </a:ext>
                  </a:extLst>
                </p:cNvPr>
                <p:cNvSpPr/>
                <p:nvPr/>
              </p:nvSpPr>
              <p:spPr>
                <a:xfrm>
                  <a:off x="2160045" y="4489777"/>
                  <a:ext cx="2315200" cy="1983854"/>
                </a:xfrm>
                <a:custGeom>
                  <a:avLst/>
                  <a:gdLst>
                    <a:gd name="connsiteX0" fmla="*/ 1117709 w 2315200"/>
                    <a:gd name="connsiteY0" fmla="*/ 0 h 1983854"/>
                    <a:gd name="connsiteX1" fmla="*/ 1203154 w 2315200"/>
                    <a:gd name="connsiteY1" fmla="*/ 114263 h 1983854"/>
                    <a:gd name="connsiteX2" fmla="*/ 2273990 w 2315200"/>
                    <a:gd name="connsiteY2" fmla="*/ 688141 h 1983854"/>
                    <a:gd name="connsiteX3" fmla="*/ 2315200 w 2315200"/>
                    <a:gd name="connsiteY3" fmla="*/ 690222 h 1983854"/>
                    <a:gd name="connsiteX4" fmla="*/ 2315200 w 2315200"/>
                    <a:gd name="connsiteY4" fmla="*/ 1983854 h 1983854"/>
                    <a:gd name="connsiteX5" fmla="*/ 2288819 w 2315200"/>
                    <a:gd name="connsiteY5" fmla="*/ 1983187 h 1983854"/>
                    <a:gd name="connsiteX6" fmla="*/ 40923 w 2315200"/>
                    <a:gd name="connsiteY6" fmla="*/ 712671 h 1983854"/>
                    <a:gd name="connsiteX7" fmla="*/ 0 w 2315200"/>
                    <a:gd name="connsiteY7" fmla="*/ 645310 h 1983854"/>
                    <a:gd name="connsiteX8" fmla="*/ 1117709 w 2315200"/>
                    <a:gd name="connsiteY8" fmla="*/ 0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5200" h="1983854">
                      <a:moveTo>
                        <a:pt x="1117709" y="0"/>
                      </a:moveTo>
                      <a:lnTo>
                        <a:pt x="1203154" y="114263"/>
                      </a:lnTo>
                      <a:cubicBezTo>
                        <a:pt x="1463959" y="430286"/>
                        <a:pt x="1843777" y="644451"/>
                        <a:pt x="2273990" y="688141"/>
                      </a:cubicBezTo>
                      <a:lnTo>
                        <a:pt x="2315200" y="690222"/>
                      </a:lnTo>
                      <a:lnTo>
                        <a:pt x="2315200" y="1983854"/>
                      </a:lnTo>
                      <a:lnTo>
                        <a:pt x="2288819" y="1983187"/>
                      </a:lnTo>
                      <a:cubicBezTo>
                        <a:pt x="1352847" y="1935743"/>
                        <a:pt x="534349" y="1443038"/>
                        <a:pt x="40923" y="712671"/>
                      </a:cubicBezTo>
                      <a:lnTo>
                        <a:pt x="0" y="645310"/>
                      </a:lnTo>
                      <a:lnTo>
                        <a:pt x="1117709" y="0"/>
                      </a:lnTo>
                      <a:close/>
                    </a:path>
                  </a:pathLst>
                </a:custGeom>
                <a:solidFill>
                  <a:srgbClr val="005B8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60" name="Freeform 201">
                  <a:extLst>
                    <a:ext uri="{FF2B5EF4-FFF2-40B4-BE49-F238E27FC236}">
                      <a16:creationId xmlns:a16="http://schemas.microsoft.com/office/drawing/2014/main" id="{07EB82B4-8587-47A5-A65F-D5D489D8909A}"/>
                    </a:ext>
                  </a:extLst>
                </p:cNvPr>
                <p:cNvSpPr/>
                <p:nvPr/>
              </p:nvSpPr>
              <p:spPr>
                <a:xfrm>
                  <a:off x="4719943" y="4489777"/>
                  <a:ext cx="2315202" cy="1983854"/>
                </a:xfrm>
                <a:custGeom>
                  <a:avLst/>
                  <a:gdLst>
                    <a:gd name="connsiteX0" fmla="*/ 1197491 w 2315202"/>
                    <a:gd name="connsiteY0" fmla="*/ 0 h 1983854"/>
                    <a:gd name="connsiteX1" fmla="*/ 2315202 w 2315202"/>
                    <a:gd name="connsiteY1" fmla="*/ 645311 h 1983854"/>
                    <a:gd name="connsiteX2" fmla="*/ 2274279 w 2315202"/>
                    <a:gd name="connsiteY2" fmla="*/ 712671 h 1983854"/>
                    <a:gd name="connsiteX3" fmla="*/ 26383 w 2315202"/>
                    <a:gd name="connsiteY3" fmla="*/ 1983187 h 1983854"/>
                    <a:gd name="connsiteX4" fmla="*/ 0 w 2315202"/>
                    <a:gd name="connsiteY4" fmla="*/ 1983854 h 1983854"/>
                    <a:gd name="connsiteX5" fmla="*/ 0 w 2315202"/>
                    <a:gd name="connsiteY5" fmla="*/ 690222 h 1983854"/>
                    <a:gd name="connsiteX6" fmla="*/ 41210 w 2315202"/>
                    <a:gd name="connsiteY6" fmla="*/ 688141 h 1983854"/>
                    <a:gd name="connsiteX7" fmla="*/ 1112046 w 2315202"/>
                    <a:gd name="connsiteY7" fmla="*/ 114263 h 1983854"/>
                    <a:gd name="connsiteX8" fmla="*/ 1197491 w 2315202"/>
                    <a:gd name="connsiteY8" fmla="*/ 0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5202" h="1983854">
                      <a:moveTo>
                        <a:pt x="1197491" y="0"/>
                      </a:moveTo>
                      <a:lnTo>
                        <a:pt x="2315202" y="645311"/>
                      </a:lnTo>
                      <a:lnTo>
                        <a:pt x="2274279" y="712671"/>
                      </a:lnTo>
                      <a:cubicBezTo>
                        <a:pt x="1780853" y="1443038"/>
                        <a:pt x="962355" y="1935743"/>
                        <a:pt x="26383" y="1983187"/>
                      </a:cubicBezTo>
                      <a:lnTo>
                        <a:pt x="0" y="1983854"/>
                      </a:lnTo>
                      <a:lnTo>
                        <a:pt x="0" y="690222"/>
                      </a:lnTo>
                      <a:lnTo>
                        <a:pt x="41210" y="688141"/>
                      </a:lnTo>
                      <a:cubicBezTo>
                        <a:pt x="471424" y="644451"/>
                        <a:pt x="851241" y="430286"/>
                        <a:pt x="1112046" y="114263"/>
                      </a:cubicBezTo>
                      <a:lnTo>
                        <a:pt x="1197491" y="0"/>
                      </a:lnTo>
                      <a:close/>
                    </a:path>
                  </a:pathLst>
                </a:custGeom>
                <a:solidFill>
                  <a:srgbClr val="E46E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grpSp>
          <p:nvGrpSpPr>
            <p:cNvPr id="117" name="Group 116">
              <a:extLst>
                <a:ext uri="{FF2B5EF4-FFF2-40B4-BE49-F238E27FC236}">
                  <a16:creationId xmlns:a16="http://schemas.microsoft.com/office/drawing/2014/main" id="{34028A3F-5917-4A8A-A364-E03B061BA187}"/>
                </a:ext>
              </a:extLst>
            </p:cNvPr>
            <p:cNvGrpSpPr/>
            <p:nvPr/>
          </p:nvGrpSpPr>
          <p:grpSpPr>
            <a:xfrm>
              <a:off x="2182681" y="1529256"/>
              <a:ext cx="4877439" cy="4356613"/>
              <a:chOff x="2133663" y="1485472"/>
              <a:chExt cx="4975475" cy="4444181"/>
            </a:xfrm>
          </p:grpSpPr>
          <p:grpSp>
            <p:nvGrpSpPr>
              <p:cNvPr id="118" name="Group 117">
                <a:extLst>
                  <a:ext uri="{FF2B5EF4-FFF2-40B4-BE49-F238E27FC236}">
                    <a16:creationId xmlns:a16="http://schemas.microsoft.com/office/drawing/2014/main" id="{BF901EF2-1C91-4E8D-B860-60CF82780F78}"/>
                  </a:ext>
                </a:extLst>
              </p:cNvPr>
              <p:cNvGrpSpPr/>
              <p:nvPr/>
            </p:nvGrpSpPr>
            <p:grpSpPr>
              <a:xfrm>
                <a:off x="2133663" y="3309877"/>
                <a:ext cx="580409" cy="682780"/>
                <a:chOff x="3467865" y="4012860"/>
                <a:chExt cx="256520" cy="301764"/>
              </a:xfrm>
            </p:grpSpPr>
            <p:sp>
              <p:nvSpPr>
                <p:cNvPr id="250" name="Freeform 191">
                  <a:extLst>
                    <a:ext uri="{FF2B5EF4-FFF2-40B4-BE49-F238E27FC236}">
                      <a16:creationId xmlns:a16="http://schemas.microsoft.com/office/drawing/2014/main" id="{F5D89293-739E-46E2-B06E-AF48351ADECF}"/>
                    </a:ext>
                  </a:extLst>
                </p:cNvPr>
                <p:cNvSpPr/>
                <p:nvPr/>
              </p:nvSpPr>
              <p:spPr>
                <a:xfrm>
                  <a:off x="3531994" y="4012860"/>
                  <a:ext cx="106064" cy="228551"/>
                </a:xfrm>
                <a:custGeom>
                  <a:avLst/>
                  <a:gdLst>
                    <a:gd name="connsiteX0" fmla="*/ 223914 w 853517"/>
                    <a:gd name="connsiteY0" fmla="*/ 418927 h 1794354"/>
                    <a:gd name="connsiteX1" fmla="*/ 386727 w 853517"/>
                    <a:gd name="connsiteY1" fmla="*/ 419621 h 1794354"/>
                    <a:gd name="connsiteX2" fmla="*/ 393341 w 853517"/>
                    <a:gd name="connsiteY2" fmla="*/ 436847 h 1794354"/>
                    <a:gd name="connsiteX3" fmla="*/ 413293 w 853517"/>
                    <a:gd name="connsiteY3" fmla="*/ 485879 h 1794354"/>
                    <a:gd name="connsiteX4" fmla="*/ 382685 w 853517"/>
                    <a:gd name="connsiteY4" fmla="*/ 814900 h 1794354"/>
                    <a:gd name="connsiteX5" fmla="*/ 403250 w 853517"/>
                    <a:gd name="connsiteY5" fmla="*/ 849571 h 1794354"/>
                    <a:gd name="connsiteX6" fmla="*/ 426759 w 853517"/>
                    <a:gd name="connsiteY6" fmla="*/ 869420 h 1794354"/>
                    <a:gd name="connsiteX7" fmla="*/ 450267 w 853517"/>
                    <a:gd name="connsiteY7" fmla="*/ 849571 h 1794354"/>
                    <a:gd name="connsiteX8" fmla="*/ 470832 w 853517"/>
                    <a:gd name="connsiteY8" fmla="*/ 814900 h 1794354"/>
                    <a:gd name="connsiteX9" fmla="*/ 440224 w 853517"/>
                    <a:gd name="connsiteY9" fmla="*/ 485879 h 1794354"/>
                    <a:gd name="connsiteX10" fmla="*/ 460176 w 853517"/>
                    <a:gd name="connsiteY10" fmla="*/ 436847 h 1794354"/>
                    <a:gd name="connsiteX11" fmla="*/ 466790 w 853517"/>
                    <a:gd name="connsiteY11" fmla="*/ 419621 h 1794354"/>
                    <a:gd name="connsiteX12" fmla="*/ 629603 w 853517"/>
                    <a:gd name="connsiteY12" fmla="*/ 418927 h 1794354"/>
                    <a:gd name="connsiteX13" fmla="*/ 742464 w 853517"/>
                    <a:gd name="connsiteY13" fmla="*/ 493531 h 1794354"/>
                    <a:gd name="connsiteX14" fmla="*/ 853412 w 853517"/>
                    <a:gd name="connsiteY14" fmla="*/ 1013842 h 1794354"/>
                    <a:gd name="connsiteX15" fmla="*/ 686989 w 853517"/>
                    <a:gd name="connsiteY15" fmla="*/ 1008103 h 1794354"/>
                    <a:gd name="connsiteX16" fmla="*/ 642992 w 853517"/>
                    <a:gd name="connsiteY16" fmla="*/ 749860 h 1794354"/>
                    <a:gd name="connsiteX17" fmla="*/ 644906 w 853517"/>
                    <a:gd name="connsiteY17" fmla="*/ 1719321 h 1794354"/>
                    <a:gd name="connsiteX18" fmla="*/ 459354 w 853517"/>
                    <a:gd name="connsiteY18" fmla="*/ 1729270 h 1794354"/>
                    <a:gd name="connsiteX19" fmla="*/ 459352 w 853517"/>
                    <a:gd name="connsiteY19" fmla="*/ 1120965 h 1794354"/>
                    <a:gd name="connsiteX20" fmla="*/ 426759 w 853517"/>
                    <a:gd name="connsiteY20" fmla="*/ 1120006 h 1794354"/>
                    <a:gd name="connsiteX21" fmla="*/ 394165 w 853517"/>
                    <a:gd name="connsiteY21" fmla="*/ 1120965 h 1794354"/>
                    <a:gd name="connsiteX22" fmla="*/ 394163 w 853517"/>
                    <a:gd name="connsiteY22" fmla="*/ 1729270 h 1794354"/>
                    <a:gd name="connsiteX23" fmla="*/ 208611 w 853517"/>
                    <a:gd name="connsiteY23" fmla="*/ 1719321 h 1794354"/>
                    <a:gd name="connsiteX24" fmla="*/ 210525 w 853517"/>
                    <a:gd name="connsiteY24" fmla="*/ 749860 h 1794354"/>
                    <a:gd name="connsiteX25" fmla="*/ 166528 w 853517"/>
                    <a:gd name="connsiteY25" fmla="*/ 1008103 h 1794354"/>
                    <a:gd name="connsiteX26" fmla="*/ 105 w 853517"/>
                    <a:gd name="connsiteY26" fmla="*/ 1013842 h 1794354"/>
                    <a:gd name="connsiteX27" fmla="*/ 111053 w 853517"/>
                    <a:gd name="connsiteY27" fmla="*/ 493531 h 1794354"/>
                    <a:gd name="connsiteX28" fmla="*/ 223914 w 853517"/>
                    <a:gd name="connsiteY28" fmla="*/ 418927 h 1794354"/>
                    <a:gd name="connsiteX29" fmla="*/ 426758 w 853517"/>
                    <a:gd name="connsiteY29" fmla="*/ 0 h 1794354"/>
                    <a:gd name="connsiteX30" fmla="*/ 610397 w 853517"/>
                    <a:gd name="connsiteY30" fmla="*/ 183639 h 1794354"/>
                    <a:gd name="connsiteX31" fmla="*/ 426758 w 853517"/>
                    <a:gd name="connsiteY31" fmla="*/ 367278 h 1794354"/>
                    <a:gd name="connsiteX32" fmla="*/ 243119 w 853517"/>
                    <a:gd name="connsiteY32" fmla="*/ 183639 h 1794354"/>
                    <a:gd name="connsiteX33" fmla="*/ 426758 w 853517"/>
                    <a:gd name="connsiteY33" fmla="*/ 0 h 1794354"/>
                    <a:gd name="connsiteX0" fmla="*/ 223914 w 853517"/>
                    <a:gd name="connsiteY0" fmla="*/ 418927 h 1794355"/>
                    <a:gd name="connsiteX1" fmla="*/ 386727 w 853517"/>
                    <a:gd name="connsiteY1" fmla="*/ 419621 h 1794355"/>
                    <a:gd name="connsiteX2" fmla="*/ 393341 w 853517"/>
                    <a:gd name="connsiteY2" fmla="*/ 436847 h 1794355"/>
                    <a:gd name="connsiteX3" fmla="*/ 413293 w 853517"/>
                    <a:gd name="connsiteY3" fmla="*/ 485879 h 1794355"/>
                    <a:gd name="connsiteX4" fmla="*/ 382685 w 853517"/>
                    <a:gd name="connsiteY4" fmla="*/ 814900 h 1794355"/>
                    <a:gd name="connsiteX5" fmla="*/ 403250 w 853517"/>
                    <a:gd name="connsiteY5" fmla="*/ 849571 h 1794355"/>
                    <a:gd name="connsiteX6" fmla="*/ 426759 w 853517"/>
                    <a:gd name="connsiteY6" fmla="*/ 869420 h 1794355"/>
                    <a:gd name="connsiteX7" fmla="*/ 450267 w 853517"/>
                    <a:gd name="connsiteY7" fmla="*/ 849571 h 1794355"/>
                    <a:gd name="connsiteX8" fmla="*/ 470832 w 853517"/>
                    <a:gd name="connsiteY8" fmla="*/ 814900 h 1794355"/>
                    <a:gd name="connsiteX9" fmla="*/ 440224 w 853517"/>
                    <a:gd name="connsiteY9" fmla="*/ 485879 h 1794355"/>
                    <a:gd name="connsiteX10" fmla="*/ 460176 w 853517"/>
                    <a:gd name="connsiteY10" fmla="*/ 436847 h 1794355"/>
                    <a:gd name="connsiteX11" fmla="*/ 466790 w 853517"/>
                    <a:gd name="connsiteY11" fmla="*/ 419621 h 1794355"/>
                    <a:gd name="connsiteX12" fmla="*/ 629603 w 853517"/>
                    <a:gd name="connsiteY12" fmla="*/ 418927 h 1794355"/>
                    <a:gd name="connsiteX13" fmla="*/ 742464 w 853517"/>
                    <a:gd name="connsiteY13" fmla="*/ 493531 h 1794355"/>
                    <a:gd name="connsiteX14" fmla="*/ 853412 w 853517"/>
                    <a:gd name="connsiteY14" fmla="*/ 1013842 h 1794355"/>
                    <a:gd name="connsiteX15" fmla="*/ 686989 w 853517"/>
                    <a:gd name="connsiteY15" fmla="*/ 1008103 h 1794355"/>
                    <a:gd name="connsiteX16" fmla="*/ 642992 w 853517"/>
                    <a:gd name="connsiteY16" fmla="*/ 749860 h 1794355"/>
                    <a:gd name="connsiteX17" fmla="*/ 644906 w 853517"/>
                    <a:gd name="connsiteY17" fmla="*/ 1719321 h 1794355"/>
                    <a:gd name="connsiteX18" fmla="*/ 459354 w 853517"/>
                    <a:gd name="connsiteY18" fmla="*/ 1729270 h 1794355"/>
                    <a:gd name="connsiteX19" fmla="*/ 459352 w 853517"/>
                    <a:gd name="connsiteY19" fmla="*/ 1120965 h 1794355"/>
                    <a:gd name="connsiteX20" fmla="*/ 426759 w 853517"/>
                    <a:gd name="connsiteY20" fmla="*/ 1120006 h 1794355"/>
                    <a:gd name="connsiteX21" fmla="*/ 394165 w 853517"/>
                    <a:gd name="connsiteY21" fmla="*/ 1120965 h 1794355"/>
                    <a:gd name="connsiteX22" fmla="*/ 394163 w 853517"/>
                    <a:gd name="connsiteY22" fmla="*/ 1729270 h 1794355"/>
                    <a:gd name="connsiteX23" fmla="*/ 208611 w 853517"/>
                    <a:gd name="connsiteY23" fmla="*/ 1719321 h 1794355"/>
                    <a:gd name="connsiteX24" fmla="*/ 210525 w 853517"/>
                    <a:gd name="connsiteY24" fmla="*/ 749860 h 1794355"/>
                    <a:gd name="connsiteX25" fmla="*/ 166528 w 853517"/>
                    <a:gd name="connsiteY25" fmla="*/ 1008103 h 1794355"/>
                    <a:gd name="connsiteX26" fmla="*/ 105 w 853517"/>
                    <a:gd name="connsiteY26" fmla="*/ 1013842 h 1794355"/>
                    <a:gd name="connsiteX27" fmla="*/ 111053 w 853517"/>
                    <a:gd name="connsiteY27" fmla="*/ 493531 h 1794355"/>
                    <a:gd name="connsiteX28" fmla="*/ 223914 w 853517"/>
                    <a:gd name="connsiteY28" fmla="*/ 418927 h 1794355"/>
                    <a:gd name="connsiteX29" fmla="*/ 426758 w 853517"/>
                    <a:gd name="connsiteY29" fmla="*/ 0 h 1794355"/>
                    <a:gd name="connsiteX30" fmla="*/ 610397 w 853517"/>
                    <a:gd name="connsiteY30" fmla="*/ 183639 h 1794355"/>
                    <a:gd name="connsiteX31" fmla="*/ 426758 w 853517"/>
                    <a:gd name="connsiteY31" fmla="*/ 367278 h 1794355"/>
                    <a:gd name="connsiteX32" fmla="*/ 243119 w 853517"/>
                    <a:gd name="connsiteY32" fmla="*/ 183639 h 1794355"/>
                    <a:gd name="connsiteX33" fmla="*/ 426758 w 853517"/>
                    <a:gd name="connsiteY33" fmla="*/ 0 h 1794355"/>
                    <a:gd name="connsiteX0" fmla="*/ 223914 w 853517"/>
                    <a:gd name="connsiteY0" fmla="*/ 418927 h 1794355"/>
                    <a:gd name="connsiteX1" fmla="*/ 386727 w 853517"/>
                    <a:gd name="connsiteY1" fmla="*/ 419621 h 1794355"/>
                    <a:gd name="connsiteX2" fmla="*/ 393341 w 853517"/>
                    <a:gd name="connsiteY2" fmla="*/ 436847 h 1794355"/>
                    <a:gd name="connsiteX3" fmla="*/ 413293 w 853517"/>
                    <a:gd name="connsiteY3" fmla="*/ 485879 h 1794355"/>
                    <a:gd name="connsiteX4" fmla="*/ 382685 w 853517"/>
                    <a:gd name="connsiteY4" fmla="*/ 814900 h 1794355"/>
                    <a:gd name="connsiteX5" fmla="*/ 403250 w 853517"/>
                    <a:gd name="connsiteY5" fmla="*/ 849571 h 1794355"/>
                    <a:gd name="connsiteX6" fmla="*/ 426759 w 853517"/>
                    <a:gd name="connsiteY6" fmla="*/ 869420 h 1794355"/>
                    <a:gd name="connsiteX7" fmla="*/ 450267 w 853517"/>
                    <a:gd name="connsiteY7" fmla="*/ 849571 h 1794355"/>
                    <a:gd name="connsiteX8" fmla="*/ 470832 w 853517"/>
                    <a:gd name="connsiteY8" fmla="*/ 814900 h 1794355"/>
                    <a:gd name="connsiteX9" fmla="*/ 440224 w 853517"/>
                    <a:gd name="connsiteY9" fmla="*/ 485879 h 1794355"/>
                    <a:gd name="connsiteX10" fmla="*/ 460176 w 853517"/>
                    <a:gd name="connsiteY10" fmla="*/ 436847 h 1794355"/>
                    <a:gd name="connsiteX11" fmla="*/ 466790 w 853517"/>
                    <a:gd name="connsiteY11" fmla="*/ 419621 h 1794355"/>
                    <a:gd name="connsiteX12" fmla="*/ 629603 w 853517"/>
                    <a:gd name="connsiteY12" fmla="*/ 418927 h 1794355"/>
                    <a:gd name="connsiteX13" fmla="*/ 742464 w 853517"/>
                    <a:gd name="connsiteY13" fmla="*/ 493531 h 1794355"/>
                    <a:gd name="connsiteX14" fmla="*/ 853412 w 853517"/>
                    <a:gd name="connsiteY14" fmla="*/ 1013842 h 1794355"/>
                    <a:gd name="connsiteX15" fmla="*/ 686989 w 853517"/>
                    <a:gd name="connsiteY15" fmla="*/ 1008103 h 1794355"/>
                    <a:gd name="connsiteX16" fmla="*/ 642992 w 853517"/>
                    <a:gd name="connsiteY16" fmla="*/ 749860 h 1794355"/>
                    <a:gd name="connsiteX17" fmla="*/ 644906 w 853517"/>
                    <a:gd name="connsiteY17" fmla="*/ 1719321 h 1794355"/>
                    <a:gd name="connsiteX18" fmla="*/ 459354 w 853517"/>
                    <a:gd name="connsiteY18" fmla="*/ 1729270 h 1794355"/>
                    <a:gd name="connsiteX19" fmla="*/ 459352 w 853517"/>
                    <a:gd name="connsiteY19" fmla="*/ 1120965 h 1794355"/>
                    <a:gd name="connsiteX20" fmla="*/ 426759 w 853517"/>
                    <a:gd name="connsiteY20" fmla="*/ 1120006 h 1794355"/>
                    <a:gd name="connsiteX21" fmla="*/ 394165 w 853517"/>
                    <a:gd name="connsiteY21" fmla="*/ 1120965 h 1794355"/>
                    <a:gd name="connsiteX22" fmla="*/ 394163 w 853517"/>
                    <a:gd name="connsiteY22" fmla="*/ 1729270 h 1794355"/>
                    <a:gd name="connsiteX23" fmla="*/ 208611 w 853517"/>
                    <a:gd name="connsiteY23" fmla="*/ 1719321 h 1794355"/>
                    <a:gd name="connsiteX24" fmla="*/ 210525 w 853517"/>
                    <a:gd name="connsiteY24" fmla="*/ 749860 h 1794355"/>
                    <a:gd name="connsiteX25" fmla="*/ 166528 w 853517"/>
                    <a:gd name="connsiteY25" fmla="*/ 1008103 h 1794355"/>
                    <a:gd name="connsiteX26" fmla="*/ 105 w 853517"/>
                    <a:gd name="connsiteY26" fmla="*/ 1013842 h 1794355"/>
                    <a:gd name="connsiteX27" fmla="*/ 111053 w 853517"/>
                    <a:gd name="connsiteY27" fmla="*/ 493531 h 1794355"/>
                    <a:gd name="connsiteX28" fmla="*/ 223914 w 853517"/>
                    <a:gd name="connsiteY28" fmla="*/ 418927 h 1794355"/>
                    <a:gd name="connsiteX29" fmla="*/ 426758 w 853517"/>
                    <a:gd name="connsiteY29" fmla="*/ 0 h 1794355"/>
                    <a:gd name="connsiteX30" fmla="*/ 610397 w 853517"/>
                    <a:gd name="connsiteY30" fmla="*/ 183639 h 1794355"/>
                    <a:gd name="connsiteX31" fmla="*/ 426758 w 853517"/>
                    <a:gd name="connsiteY31" fmla="*/ 367278 h 1794355"/>
                    <a:gd name="connsiteX32" fmla="*/ 243119 w 853517"/>
                    <a:gd name="connsiteY32" fmla="*/ 183639 h 1794355"/>
                    <a:gd name="connsiteX33" fmla="*/ 426758 w 853517"/>
                    <a:gd name="connsiteY33" fmla="*/ 0 h 1794355"/>
                    <a:gd name="connsiteX0" fmla="*/ 223914 w 853517"/>
                    <a:gd name="connsiteY0" fmla="*/ 418927 h 1794355"/>
                    <a:gd name="connsiteX1" fmla="*/ 386727 w 853517"/>
                    <a:gd name="connsiteY1" fmla="*/ 419621 h 1794355"/>
                    <a:gd name="connsiteX2" fmla="*/ 393341 w 853517"/>
                    <a:gd name="connsiteY2" fmla="*/ 436847 h 1794355"/>
                    <a:gd name="connsiteX3" fmla="*/ 413293 w 853517"/>
                    <a:gd name="connsiteY3" fmla="*/ 485879 h 1794355"/>
                    <a:gd name="connsiteX4" fmla="*/ 382685 w 853517"/>
                    <a:gd name="connsiteY4" fmla="*/ 814900 h 1794355"/>
                    <a:gd name="connsiteX5" fmla="*/ 403250 w 853517"/>
                    <a:gd name="connsiteY5" fmla="*/ 849571 h 1794355"/>
                    <a:gd name="connsiteX6" fmla="*/ 426759 w 853517"/>
                    <a:gd name="connsiteY6" fmla="*/ 869420 h 1794355"/>
                    <a:gd name="connsiteX7" fmla="*/ 450267 w 853517"/>
                    <a:gd name="connsiteY7" fmla="*/ 849571 h 1794355"/>
                    <a:gd name="connsiteX8" fmla="*/ 470832 w 853517"/>
                    <a:gd name="connsiteY8" fmla="*/ 814900 h 1794355"/>
                    <a:gd name="connsiteX9" fmla="*/ 440224 w 853517"/>
                    <a:gd name="connsiteY9" fmla="*/ 485879 h 1794355"/>
                    <a:gd name="connsiteX10" fmla="*/ 460176 w 853517"/>
                    <a:gd name="connsiteY10" fmla="*/ 436847 h 1794355"/>
                    <a:gd name="connsiteX11" fmla="*/ 466790 w 853517"/>
                    <a:gd name="connsiteY11" fmla="*/ 419621 h 1794355"/>
                    <a:gd name="connsiteX12" fmla="*/ 629603 w 853517"/>
                    <a:gd name="connsiteY12" fmla="*/ 418927 h 1794355"/>
                    <a:gd name="connsiteX13" fmla="*/ 742464 w 853517"/>
                    <a:gd name="connsiteY13" fmla="*/ 493531 h 1794355"/>
                    <a:gd name="connsiteX14" fmla="*/ 853412 w 853517"/>
                    <a:gd name="connsiteY14" fmla="*/ 1013842 h 1794355"/>
                    <a:gd name="connsiteX15" fmla="*/ 686989 w 853517"/>
                    <a:gd name="connsiteY15" fmla="*/ 1008103 h 1794355"/>
                    <a:gd name="connsiteX16" fmla="*/ 642992 w 853517"/>
                    <a:gd name="connsiteY16" fmla="*/ 749860 h 1794355"/>
                    <a:gd name="connsiteX17" fmla="*/ 644906 w 853517"/>
                    <a:gd name="connsiteY17" fmla="*/ 1719321 h 1794355"/>
                    <a:gd name="connsiteX18" fmla="*/ 459354 w 853517"/>
                    <a:gd name="connsiteY18" fmla="*/ 1729270 h 1794355"/>
                    <a:gd name="connsiteX19" fmla="*/ 459352 w 853517"/>
                    <a:gd name="connsiteY19" fmla="*/ 1120965 h 1794355"/>
                    <a:gd name="connsiteX20" fmla="*/ 426759 w 853517"/>
                    <a:gd name="connsiteY20" fmla="*/ 1120006 h 1794355"/>
                    <a:gd name="connsiteX21" fmla="*/ 394165 w 853517"/>
                    <a:gd name="connsiteY21" fmla="*/ 1120965 h 1794355"/>
                    <a:gd name="connsiteX22" fmla="*/ 394163 w 853517"/>
                    <a:gd name="connsiteY22" fmla="*/ 1729270 h 1794355"/>
                    <a:gd name="connsiteX23" fmla="*/ 208611 w 853517"/>
                    <a:gd name="connsiteY23" fmla="*/ 1719321 h 1794355"/>
                    <a:gd name="connsiteX24" fmla="*/ 210525 w 853517"/>
                    <a:gd name="connsiteY24" fmla="*/ 749860 h 1794355"/>
                    <a:gd name="connsiteX25" fmla="*/ 166528 w 853517"/>
                    <a:gd name="connsiteY25" fmla="*/ 1008103 h 1794355"/>
                    <a:gd name="connsiteX26" fmla="*/ 105 w 853517"/>
                    <a:gd name="connsiteY26" fmla="*/ 1013842 h 1794355"/>
                    <a:gd name="connsiteX27" fmla="*/ 111053 w 853517"/>
                    <a:gd name="connsiteY27" fmla="*/ 493531 h 1794355"/>
                    <a:gd name="connsiteX28" fmla="*/ 223914 w 853517"/>
                    <a:gd name="connsiteY28" fmla="*/ 418927 h 1794355"/>
                    <a:gd name="connsiteX29" fmla="*/ 426758 w 853517"/>
                    <a:gd name="connsiteY29" fmla="*/ 0 h 1794355"/>
                    <a:gd name="connsiteX30" fmla="*/ 610397 w 853517"/>
                    <a:gd name="connsiteY30" fmla="*/ 183639 h 1794355"/>
                    <a:gd name="connsiteX31" fmla="*/ 426758 w 853517"/>
                    <a:gd name="connsiteY31" fmla="*/ 367278 h 1794355"/>
                    <a:gd name="connsiteX32" fmla="*/ 243119 w 853517"/>
                    <a:gd name="connsiteY32" fmla="*/ 183639 h 1794355"/>
                    <a:gd name="connsiteX33" fmla="*/ 426758 w 853517"/>
                    <a:gd name="connsiteY33" fmla="*/ 0 h 1794355"/>
                    <a:gd name="connsiteX0" fmla="*/ 223914 w 853517"/>
                    <a:gd name="connsiteY0" fmla="*/ 418927 h 1794355"/>
                    <a:gd name="connsiteX1" fmla="*/ 386727 w 853517"/>
                    <a:gd name="connsiteY1" fmla="*/ 419621 h 1794355"/>
                    <a:gd name="connsiteX2" fmla="*/ 393341 w 853517"/>
                    <a:gd name="connsiteY2" fmla="*/ 436847 h 1794355"/>
                    <a:gd name="connsiteX3" fmla="*/ 413293 w 853517"/>
                    <a:gd name="connsiteY3" fmla="*/ 485879 h 1794355"/>
                    <a:gd name="connsiteX4" fmla="*/ 382685 w 853517"/>
                    <a:gd name="connsiteY4" fmla="*/ 814900 h 1794355"/>
                    <a:gd name="connsiteX5" fmla="*/ 403250 w 853517"/>
                    <a:gd name="connsiteY5" fmla="*/ 849571 h 1794355"/>
                    <a:gd name="connsiteX6" fmla="*/ 426759 w 853517"/>
                    <a:gd name="connsiteY6" fmla="*/ 869420 h 1794355"/>
                    <a:gd name="connsiteX7" fmla="*/ 450267 w 853517"/>
                    <a:gd name="connsiteY7" fmla="*/ 849571 h 1794355"/>
                    <a:gd name="connsiteX8" fmla="*/ 470832 w 853517"/>
                    <a:gd name="connsiteY8" fmla="*/ 814900 h 1794355"/>
                    <a:gd name="connsiteX9" fmla="*/ 440224 w 853517"/>
                    <a:gd name="connsiteY9" fmla="*/ 485879 h 1794355"/>
                    <a:gd name="connsiteX10" fmla="*/ 460176 w 853517"/>
                    <a:gd name="connsiteY10" fmla="*/ 436847 h 1794355"/>
                    <a:gd name="connsiteX11" fmla="*/ 466790 w 853517"/>
                    <a:gd name="connsiteY11" fmla="*/ 419621 h 1794355"/>
                    <a:gd name="connsiteX12" fmla="*/ 629603 w 853517"/>
                    <a:gd name="connsiteY12" fmla="*/ 418927 h 1794355"/>
                    <a:gd name="connsiteX13" fmla="*/ 742464 w 853517"/>
                    <a:gd name="connsiteY13" fmla="*/ 493531 h 1794355"/>
                    <a:gd name="connsiteX14" fmla="*/ 853412 w 853517"/>
                    <a:gd name="connsiteY14" fmla="*/ 1013842 h 1794355"/>
                    <a:gd name="connsiteX15" fmla="*/ 686989 w 853517"/>
                    <a:gd name="connsiteY15" fmla="*/ 1008103 h 1794355"/>
                    <a:gd name="connsiteX16" fmla="*/ 642992 w 853517"/>
                    <a:gd name="connsiteY16" fmla="*/ 749860 h 1794355"/>
                    <a:gd name="connsiteX17" fmla="*/ 644906 w 853517"/>
                    <a:gd name="connsiteY17" fmla="*/ 1719321 h 1794355"/>
                    <a:gd name="connsiteX18" fmla="*/ 459354 w 853517"/>
                    <a:gd name="connsiteY18" fmla="*/ 1729270 h 1794355"/>
                    <a:gd name="connsiteX19" fmla="*/ 459352 w 853517"/>
                    <a:gd name="connsiteY19" fmla="*/ 1120965 h 1794355"/>
                    <a:gd name="connsiteX20" fmla="*/ 426759 w 853517"/>
                    <a:gd name="connsiteY20" fmla="*/ 1120006 h 1794355"/>
                    <a:gd name="connsiteX21" fmla="*/ 394165 w 853517"/>
                    <a:gd name="connsiteY21" fmla="*/ 1120965 h 1794355"/>
                    <a:gd name="connsiteX22" fmla="*/ 394163 w 853517"/>
                    <a:gd name="connsiteY22" fmla="*/ 1729270 h 1794355"/>
                    <a:gd name="connsiteX23" fmla="*/ 208611 w 853517"/>
                    <a:gd name="connsiteY23" fmla="*/ 1719321 h 1794355"/>
                    <a:gd name="connsiteX24" fmla="*/ 210525 w 853517"/>
                    <a:gd name="connsiteY24" fmla="*/ 749860 h 1794355"/>
                    <a:gd name="connsiteX25" fmla="*/ 166528 w 853517"/>
                    <a:gd name="connsiteY25" fmla="*/ 1008103 h 1794355"/>
                    <a:gd name="connsiteX26" fmla="*/ 105 w 853517"/>
                    <a:gd name="connsiteY26" fmla="*/ 1013842 h 1794355"/>
                    <a:gd name="connsiteX27" fmla="*/ 111053 w 853517"/>
                    <a:gd name="connsiteY27" fmla="*/ 493531 h 1794355"/>
                    <a:gd name="connsiteX28" fmla="*/ 223914 w 853517"/>
                    <a:gd name="connsiteY28" fmla="*/ 418927 h 1794355"/>
                    <a:gd name="connsiteX29" fmla="*/ 426758 w 853517"/>
                    <a:gd name="connsiteY29" fmla="*/ 0 h 1794355"/>
                    <a:gd name="connsiteX30" fmla="*/ 610397 w 853517"/>
                    <a:gd name="connsiteY30" fmla="*/ 183639 h 1794355"/>
                    <a:gd name="connsiteX31" fmla="*/ 426758 w 853517"/>
                    <a:gd name="connsiteY31" fmla="*/ 367278 h 1794355"/>
                    <a:gd name="connsiteX32" fmla="*/ 243119 w 853517"/>
                    <a:gd name="connsiteY32" fmla="*/ 183639 h 1794355"/>
                    <a:gd name="connsiteX33" fmla="*/ 426758 w 853517"/>
                    <a:gd name="connsiteY33" fmla="*/ 0 h 1794355"/>
                    <a:gd name="connsiteX0" fmla="*/ 223914 w 853517"/>
                    <a:gd name="connsiteY0" fmla="*/ 418927 h 1799829"/>
                    <a:gd name="connsiteX1" fmla="*/ 386727 w 853517"/>
                    <a:gd name="connsiteY1" fmla="*/ 419621 h 1799829"/>
                    <a:gd name="connsiteX2" fmla="*/ 393341 w 853517"/>
                    <a:gd name="connsiteY2" fmla="*/ 436847 h 1799829"/>
                    <a:gd name="connsiteX3" fmla="*/ 413293 w 853517"/>
                    <a:gd name="connsiteY3" fmla="*/ 485879 h 1799829"/>
                    <a:gd name="connsiteX4" fmla="*/ 382685 w 853517"/>
                    <a:gd name="connsiteY4" fmla="*/ 814900 h 1799829"/>
                    <a:gd name="connsiteX5" fmla="*/ 403250 w 853517"/>
                    <a:gd name="connsiteY5" fmla="*/ 849571 h 1799829"/>
                    <a:gd name="connsiteX6" fmla="*/ 426759 w 853517"/>
                    <a:gd name="connsiteY6" fmla="*/ 869420 h 1799829"/>
                    <a:gd name="connsiteX7" fmla="*/ 450267 w 853517"/>
                    <a:gd name="connsiteY7" fmla="*/ 849571 h 1799829"/>
                    <a:gd name="connsiteX8" fmla="*/ 470832 w 853517"/>
                    <a:gd name="connsiteY8" fmla="*/ 814900 h 1799829"/>
                    <a:gd name="connsiteX9" fmla="*/ 440224 w 853517"/>
                    <a:gd name="connsiteY9" fmla="*/ 485879 h 1799829"/>
                    <a:gd name="connsiteX10" fmla="*/ 460176 w 853517"/>
                    <a:gd name="connsiteY10" fmla="*/ 436847 h 1799829"/>
                    <a:gd name="connsiteX11" fmla="*/ 466790 w 853517"/>
                    <a:gd name="connsiteY11" fmla="*/ 419621 h 1799829"/>
                    <a:gd name="connsiteX12" fmla="*/ 629603 w 853517"/>
                    <a:gd name="connsiteY12" fmla="*/ 418927 h 1799829"/>
                    <a:gd name="connsiteX13" fmla="*/ 742464 w 853517"/>
                    <a:gd name="connsiteY13" fmla="*/ 493531 h 1799829"/>
                    <a:gd name="connsiteX14" fmla="*/ 853412 w 853517"/>
                    <a:gd name="connsiteY14" fmla="*/ 1013842 h 1799829"/>
                    <a:gd name="connsiteX15" fmla="*/ 686989 w 853517"/>
                    <a:gd name="connsiteY15" fmla="*/ 1008103 h 1799829"/>
                    <a:gd name="connsiteX16" fmla="*/ 642992 w 853517"/>
                    <a:gd name="connsiteY16" fmla="*/ 749860 h 1799829"/>
                    <a:gd name="connsiteX17" fmla="*/ 644906 w 853517"/>
                    <a:gd name="connsiteY17" fmla="*/ 1719321 h 1799829"/>
                    <a:gd name="connsiteX18" fmla="*/ 459354 w 853517"/>
                    <a:gd name="connsiteY18" fmla="*/ 1729270 h 1799829"/>
                    <a:gd name="connsiteX19" fmla="*/ 459352 w 853517"/>
                    <a:gd name="connsiteY19" fmla="*/ 1120965 h 1799829"/>
                    <a:gd name="connsiteX20" fmla="*/ 426759 w 853517"/>
                    <a:gd name="connsiteY20" fmla="*/ 1120006 h 1799829"/>
                    <a:gd name="connsiteX21" fmla="*/ 394165 w 853517"/>
                    <a:gd name="connsiteY21" fmla="*/ 1120965 h 1799829"/>
                    <a:gd name="connsiteX22" fmla="*/ 394163 w 853517"/>
                    <a:gd name="connsiteY22" fmla="*/ 1729270 h 1799829"/>
                    <a:gd name="connsiteX23" fmla="*/ 208611 w 853517"/>
                    <a:gd name="connsiteY23" fmla="*/ 1719321 h 1799829"/>
                    <a:gd name="connsiteX24" fmla="*/ 210525 w 853517"/>
                    <a:gd name="connsiteY24" fmla="*/ 749860 h 1799829"/>
                    <a:gd name="connsiteX25" fmla="*/ 166528 w 853517"/>
                    <a:gd name="connsiteY25" fmla="*/ 1008103 h 1799829"/>
                    <a:gd name="connsiteX26" fmla="*/ 105 w 853517"/>
                    <a:gd name="connsiteY26" fmla="*/ 1013842 h 1799829"/>
                    <a:gd name="connsiteX27" fmla="*/ 111053 w 853517"/>
                    <a:gd name="connsiteY27" fmla="*/ 493531 h 1799829"/>
                    <a:gd name="connsiteX28" fmla="*/ 223914 w 853517"/>
                    <a:gd name="connsiteY28" fmla="*/ 418927 h 1799829"/>
                    <a:gd name="connsiteX29" fmla="*/ 426758 w 853517"/>
                    <a:gd name="connsiteY29" fmla="*/ 0 h 1799829"/>
                    <a:gd name="connsiteX30" fmla="*/ 610397 w 853517"/>
                    <a:gd name="connsiteY30" fmla="*/ 183639 h 1799829"/>
                    <a:gd name="connsiteX31" fmla="*/ 426758 w 853517"/>
                    <a:gd name="connsiteY31" fmla="*/ 367278 h 1799829"/>
                    <a:gd name="connsiteX32" fmla="*/ 243119 w 853517"/>
                    <a:gd name="connsiteY32" fmla="*/ 183639 h 1799829"/>
                    <a:gd name="connsiteX33" fmla="*/ 426758 w 853517"/>
                    <a:gd name="connsiteY33" fmla="*/ 0 h 1799829"/>
                    <a:gd name="connsiteX0" fmla="*/ 223914 w 853517"/>
                    <a:gd name="connsiteY0" fmla="*/ 418927 h 1799829"/>
                    <a:gd name="connsiteX1" fmla="*/ 386727 w 853517"/>
                    <a:gd name="connsiteY1" fmla="*/ 419621 h 1799829"/>
                    <a:gd name="connsiteX2" fmla="*/ 393341 w 853517"/>
                    <a:gd name="connsiteY2" fmla="*/ 436847 h 1799829"/>
                    <a:gd name="connsiteX3" fmla="*/ 413293 w 853517"/>
                    <a:gd name="connsiteY3" fmla="*/ 485879 h 1799829"/>
                    <a:gd name="connsiteX4" fmla="*/ 382685 w 853517"/>
                    <a:gd name="connsiteY4" fmla="*/ 814900 h 1799829"/>
                    <a:gd name="connsiteX5" fmla="*/ 403250 w 853517"/>
                    <a:gd name="connsiteY5" fmla="*/ 849571 h 1799829"/>
                    <a:gd name="connsiteX6" fmla="*/ 426759 w 853517"/>
                    <a:gd name="connsiteY6" fmla="*/ 869420 h 1799829"/>
                    <a:gd name="connsiteX7" fmla="*/ 450267 w 853517"/>
                    <a:gd name="connsiteY7" fmla="*/ 849571 h 1799829"/>
                    <a:gd name="connsiteX8" fmla="*/ 470832 w 853517"/>
                    <a:gd name="connsiteY8" fmla="*/ 814900 h 1799829"/>
                    <a:gd name="connsiteX9" fmla="*/ 440224 w 853517"/>
                    <a:gd name="connsiteY9" fmla="*/ 485879 h 1799829"/>
                    <a:gd name="connsiteX10" fmla="*/ 460176 w 853517"/>
                    <a:gd name="connsiteY10" fmla="*/ 436847 h 1799829"/>
                    <a:gd name="connsiteX11" fmla="*/ 466790 w 853517"/>
                    <a:gd name="connsiteY11" fmla="*/ 419621 h 1799829"/>
                    <a:gd name="connsiteX12" fmla="*/ 629603 w 853517"/>
                    <a:gd name="connsiteY12" fmla="*/ 418927 h 1799829"/>
                    <a:gd name="connsiteX13" fmla="*/ 742464 w 853517"/>
                    <a:gd name="connsiteY13" fmla="*/ 493531 h 1799829"/>
                    <a:gd name="connsiteX14" fmla="*/ 853412 w 853517"/>
                    <a:gd name="connsiteY14" fmla="*/ 1013842 h 1799829"/>
                    <a:gd name="connsiteX15" fmla="*/ 686989 w 853517"/>
                    <a:gd name="connsiteY15" fmla="*/ 1008103 h 1799829"/>
                    <a:gd name="connsiteX16" fmla="*/ 642992 w 853517"/>
                    <a:gd name="connsiteY16" fmla="*/ 749860 h 1799829"/>
                    <a:gd name="connsiteX17" fmla="*/ 644906 w 853517"/>
                    <a:gd name="connsiteY17" fmla="*/ 1719321 h 1799829"/>
                    <a:gd name="connsiteX18" fmla="*/ 459354 w 853517"/>
                    <a:gd name="connsiteY18" fmla="*/ 1729270 h 1799829"/>
                    <a:gd name="connsiteX19" fmla="*/ 459352 w 853517"/>
                    <a:gd name="connsiteY19" fmla="*/ 1120965 h 1799829"/>
                    <a:gd name="connsiteX20" fmla="*/ 426759 w 853517"/>
                    <a:gd name="connsiteY20" fmla="*/ 1120006 h 1799829"/>
                    <a:gd name="connsiteX21" fmla="*/ 394165 w 853517"/>
                    <a:gd name="connsiteY21" fmla="*/ 1120965 h 1799829"/>
                    <a:gd name="connsiteX22" fmla="*/ 394163 w 853517"/>
                    <a:gd name="connsiteY22" fmla="*/ 1729270 h 1799829"/>
                    <a:gd name="connsiteX23" fmla="*/ 208611 w 853517"/>
                    <a:gd name="connsiteY23" fmla="*/ 1719321 h 1799829"/>
                    <a:gd name="connsiteX24" fmla="*/ 210525 w 853517"/>
                    <a:gd name="connsiteY24" fmla="*/ 749860 h 1799829"/>
                    <a:gd name="connsiteX25" fmla="*/ 166528 w 853517"/>
                    <a:gd name="connsiteY25" fmla="*/ 1008103 h 1799829"/>
                    <a:gd name="connsiteX26" fmla="*/ 105 w 853517"/>
                    <a:gd name="connsiteY26" fmla="*/ 1013842 h 1799829"/>
                    <a:gd name="connsiteX27" fmla="*/ 111053 w 853517"/>
                    <a:gd name="connsiteY27" fmla="*/ 493531 h 1799829"/>
                    <a:gd name="connsiteX28" fmla="*/ 223914 w 853517"/>
                    <a:gd name="connsiteY28" fmla="*/ 418927 h 1799829"/>
                    <a:gd name="connsiteX29" fmla="*/ 426758 w 853517"/>
                    <a:gd name="connsiteY29" fmla="*/ 0 h 1799829"/>
                    <a:gd name="connsiteX30" fmla="*/ 610397 w 853517"/>
                    <a:gd name="connsiteY30" fmla="*/ 183639 h 1799829"/>
                    <a:gd name="connsiteX31" fmla="*/ 426758 w 853517"/>
                    <a:gd name="connsiteY31" fmla="*/ 367278 h 1799829"/>
                    <a:gd name="connsiteX32" fmla="*/ 243119 w 853517"/>
                    <a:gd name="connsiteY32" fmla="*/ 183639 h 1799829"/>
                    <a:gd name="connsiteX33" fmla="*/ 426758 w 853517"/>
                    <a:gd name="connsiteY33" fmla="*/ 0 h 1799829"/>
                    <a:gd name="connsiteX0" fmla="*/ 223914 w 853517"/>
                    <a:gd name="connsiteY0" fmla="*/ 418927 h 1803662"/>
                    <a:gd name="connsiteX1" fmla="*/ 386727 w 853517"/>
                    <a:gd name="connsiteY1" fmla="*/ 419621 h 1803662"/>
                    <a:gd name="connsiteX2" fmla="*/ 393341 w 853517"/>
                    <a:gd name="connsiteY2" fmla="*/ 436847 h 1803662"/>
                    <a:gd name="connsiteX3" fmla="*/ 413293 w 853517"/>
                    <a:gd name="connsiteY3" fmla="*/ 485879 h 1803662"/>
                    <a:gd name="connsiteX4" fmla="*/ 382685 w 853517"/>
                    <a:gd name="connsiteY4" fmla="*/ 814900 h 1803662"/>
                    <a:gd name="connsiteX5" fmla="*/ 403250 w 853517"/>
                    <a:gd name="connsiteY5" fmla="*/ 849571 h 1803662"/>
                    <a:gd name="connsiteX6" fmla="*/ 426759 w 853517"/>
                    <a:gd name="connsiteY6" fmla="*/ 869420 h 1803662"/>
                    <a:gd name="connsiteX7" fmla="*/ 450267 w 853517"/>
                    <a:gd name="connsiteY7" fmla="*/ 849571 h 1803662"/>
                    <a:gd name="connsiteX8" fmla="*/ 470832 w 853517"/>
                    <a:gd name="connsiteY8" fmla="*/ 814900 h 1803662"/>
                    <a:gd name="connsiteX9" fmla="*/ 440224 w 853517"/>
                    <a:gd name="connsiteY9" fmla="*/ 485879 h 1803662"/>
                    <a:gd name="connsiteX10" fmla="*/ 460176 w 853517"/>
                    <a:gd name="connsiteY10" fmla="*/ 436847 h 1803662"/>
                    <a:gd name="connsiteX11" fmla="*/ 466790 w 853517"/>
                    <a:gd name="connsiteY11" fmla="*/ 419621 h 1803662"/>
                    <a:gd name="connsiteX12" fmla="*/ 629603 w 853517"/>
                    <a:gd name="connsiteY12" fmla="*/ 418927 h 1803662"/>
                    <a:gd name="connsiteX13" fmla="*/ 742464 w 853517"/>
                    <a:gd name="connsiteY13" fmla="*/ 493531 h 1803662"/>
                    <a:gd name="connsiteX14" fmla="*/ 853412 w 853517"/>
                    <a:gd name="connsiteY14" fmla="*/ 1013842 h 1803662"/>
                    <a:gd name="connsiteX15" fmla="*/ 686989 w 853517"/>
                    <a:gd name="connsiteY15" fmla="*/ 1008103 h 1803662"/>
                    <a:gd name="connsiteX16" fmla="*/ 642992 w 853517"/>
                    <a:gd name="connsiteY16" fmla="*/ 749860 h 1803662"/>
                    <a:gd name="connsiteX17" fmla="*/ 644906 w 853517"/>
                    <a:gd name="connsiteY17" fmla="*/ 1719321 h 1803662"/>
                    <a:gd name="connsiteX18" fmla="*/ 459354 w 853517"/>
                    <a:gd name="connsiteY18" fmla="*/ 1729270 h 1803662"/>
                    <a:gd name="connsiteX19" fmla="*/ 459352 w 853517"/>
                    <a:gd name="connsiteY19" fmla="*/ 1120965 h 1803662"/>
                    <a:gd name="connsiteX20" fmla="*/ 426759 w 853517"/>
                    <a:gd name="connsiteY20" fmla="*/ 1120006 h 1803662"/>
                    <a:gd name="connsiteX21" fmla="*/ 394165 w 853517"/>
                    <a:gd name="connsiteY21" fmla="*/ 1120965 h 1803662"/>
                    <a:gd name="connsiteX22" fmla="*/ 394163 w 853517"/>
                    <a:gd name="connsiteY22" fmla="*/ 1729270 h 1803662"/>
                    <a:gd name="connsiteX23" fmla="*/ 208611 w 853517"/>
                    <a:gd name="connsiteY23" fmla="*/ 1719321 h 1803662"/>
                    <a:gd name="connsiteX24" fmla="*/ 210525 w 853517"/>
                    <a:gd name="connsiteY24" fmla="*/ 749860 h 1803662"/>
                    <a:gd name="connsiteX25" fmla="*/ 166528 w 853517"/>
                    <a:gd name="connsiteY25" fmla="*/ 1008103 h 1803662"/>
                    <a:gd name="connsiteX26" fmla="*/ 105 w 853517"/>
                    <a:gd name="connsiteY26" fmla="*/ 1013842 h 1803662"/>
                    <a:gd name="connsiteX27" fmla="*/ 111053 w 853517"/>
                    <a:gd name="connsiteY27" fmla="*/ 493531 h 1803662"/>
                    <a:gd name="connsiteX28" fmla="*/ 223914 w 853517"/>
                    <a:gd name="connsiteY28" fmla="*/ 418927 h 1803662"/>
                    <a:gd name="connsiteX29" fmla="*/ 426758 w 853517"/>
                    <a:gd name="connsiteY29" fmla="*/ 0 h 1803662"/>
                    <a:gd name="connsiteX30" fmla="*/ 610397 w 853517"/>
                    <a:gd name="connsiteY30" fmla="*/ 183639 h 1803662"/>
                    <a:gd name="connsiteX31" fmla="*/ 426758 w 853517"/>
                    <a:gd name="connsiteY31" fmla="*/ 367278 h 1803662"/>
                    <a:gd name="connsiteX32" fmla="*/ 243119 w 853517"/>
                    <a:gd name="connsiteY32" fmla="*/ 183639 h 1803662"/>
                    <a:gd name="connsiteX33" fmla="*/ 426758 w 853517"/>
                    <a:gd name="connsiteY33" fmla="*/ 0 h 1803662"/>
                    <a:gd name="connsiteX0" fmla="*/ 223914 w 853529"/>
                    <a:gd name="connsiteY0" fmla="*/ 418927 h 1803662"/>
                    <a:gd name="connsiteX1" fmla="*/ 386727 w 853529"/>
                    <a:gd name="connsiteY1" fmla="*/ 419621 h 1803662"/>
                    <a:gd name="connsiteX2" fmla="*/ 393341 w 853529"/>
                    <a:gd name="connsiteY2" fmla="*/ 436847 h 1803662"/>
                    <a:gd name="connsiteX3" fmla="*/ 413293 w 853529"/>
                    <a:gd name="connsiteY3" fmla="*/ 485879 h 1803662"/>
                    <a:gd name="connsiteX4" fmla="*/ 382685 w 853529"/>
                    <a:gd name="connsiteY4" fmla="*/ 814900 h 1803662"/>
                    <a:gd name="connsiteX5" fmla="*/ 403250 w 853529"/>
                    <a:gd name="connsiteY5" fmla="*/ 849571 h 1803662"/>
                    <a:gd name="connsiteX6" fmla="*/ 426759 w 853529"/>
                    <a:gd name="connsiteY6" fmla="*/ 869420 h 1803662"/>
                    <a:gd name="connsiteX7" fmla="*/ 450267 w 853529"/>
                    <a:gd name="connsiteY7" fmla="*/ 849571 h 1803662"/>
                    <a:gd name="connsiteX8" fmla="*/ 470832 w 853529"/>
                    <a:gd name="connsiteY8" fmla="*/ 814900 h 1803662"/>
                    <a:gd name="connsiteX9" fmla="*/ 440224 w 853529"/>
                    <a:gd name="connsiteY9" fmla="*/ 485879 h 1803662"/>
                    <a:gd name="connsiteX10" fmla="*/ 460176 w 853529"/>
                    <a:gd name="connsiteY10" fmla="*/ 436847 h 1803662"/>
                    <a:gd name="connsiteX11" fmla="*/ 466790 w 853529"/>
                    <a:gd name="connsiteY11" fmla="*/ 419621 h 1803662"/>
                    <a:gd name="connsiteX12" fmla="*/ 629603 w 853529"/>
                    <a:gd name="connsiteY12" fmla="*/ 418927 h 1803662"/>
                    <a:gd name="connsiteX13" fmla="*/ 742464 w 853529"/>
                    <a:gd name="connsiteY13" fmla="*/ 493531 h 1803662"/>
                    <a:gd name="connsiteX14" fmla="*/ 853412 w 853529"/>
                    <a:gd name="connsiteY14" fmla="*/ 1013842 h 1803662"/>
                    <a:gd name="connsiteX15" fmla="*/ 702324 w 853529"/>
                    <a:gd name="connsiteY15" fmla="*/ 1000435 h 1803662"/>
                    <a:gd name="connsiteX16" fmla="*/ 642992 w 853529"/>
                    <a:gd name="connsiteY16" fmla="*/ 749860 h 1803662"/>
                    <a:gd name="connsiteX17" fmla="*/ 644906 w 853529"/>
                    <a:gd name="connsiteY17" fmla="*/ 1719321 h 1803662"/>
                    <a:gd name="connsiteX18" fmla="*/ 459354 w 853529"/>
                    <a:gd name="connsiteY18" fmla="*/ 1729270 h 1803662"/>
                    <a:gd name="connsiteX19" fmla="*/ 459352 w 853529"/>
                    <a:gd name="connsiteY19" fmla="*/ 1120965 h 1803662"/>
                    <a:gd name="connsiteX20" fmla="*/ 426759 w 853529"/>
                    <a:gd name="connsiteY20" fmla="*/ 1120006 h 1803662"/>
                    <a:gd name="connsiteX21" fmla="*/ 394165 w 853529"/>
                    <a:gd name="connsiteY21" fmla="*/ 1120965 h 1803662"/>
                    <a:gd name="connsiteX22" fmla="*/ 394163 w 853529"/>
                    <a:gd name="connsiteY22" fmla="*/ 1729270 h 1803662"/>
                    <a:gd name="connsiteX23" fmla="*/ 208611 w 853529"/>
                    <a:gd name="connsiteY23" fmla="*/ 1719321 h 1803662"/>
                    <a:gd name="connsiteX24" fmla="*/ 210525 w 853529"/>
                    <a:gd name="connsiteY24" fmla="*/ 749860 h 1803662"/>
                    <a:gd name="connsiteX25" fmla="*/ 166528 w 853529"/>
                    <a:gd name="connsiteY25" fmla="*/ 1008103 h 1803662"/>
                    <a:gd name="connsiteX26" fmla="*/ 105 w 853529"/>
                    <a:gd name="connsiteY26" fmla="*/ 1013842 h 1803662"/>
                    <a:gd name="connsiteX27" fmla="*/ 111053 w 853529"/>
                    <a:gd name="connsiteY27" fmla="*/ 493531 h 1803662"/>
                    <a:gd name="connsiteX28" fmla="*/ 223914 w 853529"/>
                    <a:gd name="connsiteY28" fmla="*/ 418927 h 1803662"/>
                    <a:gd name="connsiteX29" fmla="*/ 426758 w 853529"/>
                    <a:gd name="connsiteY29" fmla="*/ 0 h 1803662"/>
                    <a:gd name="connsiteX30" fmla="*/ 610397 w 853529"/>
                    <a:gd name="connsiteY30" fmla="*/ 183639 h 1803662"/>
                    <a:gd name="connsiteX31" fmla="*/ 426758 w 853529"/>
                    <a:gd name="connsiteY31" fmla="*/ 367278 h 1803662"/>
                    <a:gd name="connsiteX32" fmla="*/ 243119 w 853529"/>
                    <a:gd name="connsiteY32" fmla="*/ 183639 h 1803662"/>
                    <a:gd name="connsiteX33" fmla="*/ 426758 w 853529"/>
                    <a:gd name="connsiteY33" fmla="*/ 0 h 1803662"/>
                    <a:gd name="connsiteX0" fmla="*/ 223914 w 853526"/>
                    <a:gd name="connsiteY0" fmla="*/ 418927 h 1803662"/>
                    <a:gd name="connsiteX1" fmla="*/ 386727 w 853526"/>
                    <a:gd name="connsiteY1" fmla="*/ 419621 h 1803662"/>
                    <a:gd name="connsiteX2" fmla="*/ 393341 w 853526"/>
                    <a:gd name="connsiteY2" fmla="*/ 436847 h 1803662"/>
                    <a:gd name="connsiteX3" fmla="*/ 413293 w 853526"/>
                    <a:gd name="connsiteY3" fmla="*/ 485879 h 1803662"/>
                    <a:gd name="connsiteX4" fmla="*/ 382685 w 853526"/>
                    <a:gd name="connsiteY4" fmla="*/ 814900 h 1803662"/>
                    <a:gd name="connsiteX5" fmla="*/ 403250 w 853526"/>
                    <a:gd name="connsiteY5" fmla="*/ 849571 h 1803662"/>
                    <a:gd name="connsiteX6" fmla="*/ 426759 w 853526"/>
                    <a:gd name="connsiteY6" fmla="*/ 869420 h 1803662"/>
                    <a:gd name="connsiteX7" fmla="*/ 450267 w 853526"/>
                    <a:gd name="connsiteY7" fmla="*/ 849571 h 1803662"/>
                    <a:gd name="connsiteX8" fmla="*/ 470832 w 853526"/>
                    <a:gd name="connsiteY8" fmla="*/ 814900 h 1803662"/>
                    <a:gd name="connsiteX9" fmla="*/ 440224 w 853526"/>
                    <a:gd name="connsiteY9" fmla="*/ 485879 h 1803662"/>
                    <a:gd name="connsiteX10" fmla="*/ 460176 w 853526"/>
                    <a:gd name="connsiteY10" fmla="*/ 436847 h 1803662"/>
                    <a:gd name="connsiteX11" fmla="*/ 466790 w 853526"/>
                    <a:gd name="connsiteY11" fmla="*/ 419621 h 1803662"/>
                    <a:gd name="connsiteX12" fmla="*/ 629603 w 853526"/>
                    <a:gd name="connsiteY12" fmla="*/ 418927 h 1803662"/>
                    <a:gd name="connsiteX13" fmla="*/ 742464 w 853526"/>
                    <a:gd name="connsiteY13" fmla="*/ 493531 h 1803662"/>
                    <a:gd name="connsiteX14" fmla="*/ 853412 w 853526"/>
                    <a:gd name="connsiteY14" fmla="*/ 1013842 h 1803662"/>
                    <a:gd name="connsiteX15" fmla="*/ 702324 w 853526"/>
                    <a:gd name="connsiteY15" fmla="*/ 1000435 h 1803662"/>
                    <a:gd name="connsiteX16" fmla="*/ 642992 w 853526"/>
                    <a:gd name="connsiteY16" fmla="*/ 749860 h 1803662"/>
                    <a:gd name="connsiteX17" fmla="*/ 644906 w 853526"/>
                    <a:gd name="connsiteY17" fmla="*/ 1719321 h 1803662"/>
                    <a:gd name="connsiteX18" fmla="*/ 459354 w 853526"/>
                    <a:gd name="connsiteY18" fmla="*/ 1729270 h 1803662"/>
                    <a:gd name="connsiteX19" fmla="*/ 459352 w 853526"/>
                    <a:gd name="connsiteY19" fmla="*/ 1120965 h 1803662"/>
                    <a:gd name="connsiteX20" fmla="*/ 426759 w 853526"/>
                    <a:gd name="connsiteY20" fmla="*/ 1120006 h 1803662"/>
                    <a:gd name="connsiteX21" fmla="*/ 394165 w 853526"/>
                    <a:gd name="connsiteY21" fmla="*/ 1120965 h 1803662"/>
                    <a:gd name="connsiteX22" fmla="*/ 394163 w 853526"/>
                    <a:gd name="connsiteY22" fmla="*/ 1729270 h 1803662"/>
                    <a:gd name="connsiteX23" fmla="*/ 208611 w 853526"/>
                    <a:gd name="connsiteY23" fmla="*/ 1719321 h 1803662"/>
                    <a:gd name="connsiteX24" fmla="*/ 210525 w 853526"/>
                    <a:gd name="connsiteY24" fmla="*/ 749860 h 1803662"/>
                    <a:gd name="connsiteX25" fmla="*/ 166528 w 853526"/>
                    <a:gd name="connsiteY25" fmla="*/ 1008103 h 1803662"/>
                    <a:gd name="connsiteX26" fmla="*/ 105 w 853526"/>
                    <a:gd name="connsiteY26" fmla="*/ 1013842 h 1803662"/>
                    <a:gd name="connsiteX27" fmla="*/ 111053 w 853526"/>
                    <a:gd name="connsiteY27" fmla="*/ 493531 h 1803662"/>
                    <a:gd name="connsiteX28" fmla="*/ 223914 w 853526"/>
                    <a:gd name="connsiteY28" fmla="*/ 418927 h 1803662"/>
                    <a:gd name="connsiteX29" fmla="*/ 426758 w 853526"/>
                    <a:gd name="connsiteY29" fmla="*/ 0 h 1803662"/>
                    <a:gd name="connsiteX30" fmla="*/ 610397 w 853526"/>
                    <a:gd name="connsiteY30" fmla="*/ 183639 h 1803662"/>
                    <a:gd name="connsiteX31" fmla="*/ 426758 w 853526"/>
                    <a:gd name="connsiteY31" fmla="*/ 367278 h 1803662"/>
                    <a:gd name="connsiteX32" fmla="*/ 243119 w 853526"/>
                    <a:gd name="connsiteY32" fmla="*/ 183639 h 1803662"/>
                    <a:gd name="connsiteX33" fmla="*/ 426758 w 853526"/>
                    <a:gd name="connsiteY33" fmla="*/ 0 h 1803662"/>
                    <a:gd name="connsiteX0" fmla="*/ 223914 w 845864"/>
                    <a:gd name="connsiteY0" fmla="*/ 418927 h 1803662"/>
                    <a:gd name="connsiteX1" fmla="*/ 386727 w 845864"/>
                    <a:gd name="connsiteY1" fmla="*/ 419621 h 1803662"/>
                    <a:gd name="connsiteX2" fmla="*/ 393341 w 845864"/>
                    <a:gd name="connsiteY2" fmla="*/ 436847 h 1803662"/>
                    <a:gd name="connsiteX3" fmla="*/ 413293 w 845864"/>
                    <a:gd name="connsiteY3" fmla="*/ 485879 h 1803662"/>
                    <a:gd name="connsiteX4" fmla="*/ 382685 w 845864"/>
                    <a:gd name="connsiteY4" fmla="*/ 814900 h 1803662"/>
                    <a:gd name="connsiteX5" fmla="*/ 403250 w 845864"/>
                    <a:gd name="connsiteY5" fmla="*/ 849571 h 1803662"/>
                    <a:gd name="connsiteX6" fmla="*/ 426759 w 845864"/>
                    <a:gd name="connsiteY6" fmla="*/ 869420 h 1803662"/>
                    <a:gd name="connsiteX7" fmla="*/ 450267 w 845864"/>
                    <a:gd name="connsiteY7" fmla="*/ 849571 h 1803662"/>
                    <a:gd name="connsiteX8" fmla="*/ 470832 w 845864"/>
                    <a:gd name="connsiteY8" fmla="*/ 814900 h 1803662"/>
                    <a:gd name="connsiteX9" fmla="*/ 440224 w 845864"/>
                    <a:gd name="connsiteY9" fmla="*/ 485879 h 1803662"/>
                    <a:gd name="connsiteX10" fmla="*/ 460176 w 845864"/>
                    <a:gd name="connsiteY10" fmla="*/ 436847 h 1803662"/>
                    <a:gd name="connsiteX11" fmla="*/ 466790 w 845864"/>
                    <a:gd name="connsiteY11" fmla="*/ 419621 h 1803662"/>
                    <a:gd name="connsiteX12" fmla="*/ 629603 w 845864"/>
                    <a:gd name="connsiteY12" fmla="*/ 418927 h 1803662"/>
                    <a:gd name="connsiteX13" fmla="*/ 742464 w 845864"/>
                    <a:gd name="connsiteY13" fmla="*/ 493531 h 1803662"/>
                    <a:gd name="connsiteX14" fmla="*/ 845743 w 845864"/>
                    <a:gd name="connsiteY14" fmla="*/ 994671 h 1803662"/>
                    <a:gd name="connsiteX15" fmla="*/ 702324 w 845864"/>
                    <a:gd name="connsiteY15" fmla="*/ 1000435 h 1803662"/>
                    <a:gd name="connsiteX16" fmla="*/ 642992 w 845864"/>
                    <a:gd name="connsiteY16" fmla="*/ 749860 h 1803662"/>
                    <a:gd name="connsiteX17" fmla="*/ 644906 w 845864"/>
                    <a:gd name="connsiteY17" fmla="*/ 1719321 h 1803662"/>
                    <a:gd name="connsiteX18" fmla="*/ 459354 w 845864"/>
                    <a:gd name="connsiteY18" fmla="*/ 1729270 h 1803662"/>
                    <a:gd name="connsiteX19" fmla="*/ 459352 w 845864"/>
                    <a:gd name="connsiteY19" fmla="*/ 1120965 h 1803662"/>
                    <a:gd name="connsiteX20" fmla="*/ 426759 w 845864"/>
                    <a:gd name="connsiteY20" fmla="*/ 1120006 h 1803662"/>
                    <a:gd name="connsiteX21" fmla="*/ 394165 w 845864"/>
                    <a:gd name="connsiteY21" fmla="*/ 1120965 h 1803662"/>
                    <a:gd name="connsiteX22" fmla="*/ 394163 w 845864"/>
                    <a:gd name="connsiteY22" fmla="*/ 1729270 h 1803662"/>
                    <a:gd name="connsiteX23" fmla="*/ 208611 w 845864"/>
                    <a:gd name="connsiteY23" fmla="*/ 1719321 h 1803662"/>
                    <a:gd name="connsiteX24" fmla="*/ 210525 w 845864"/>
                    <a:gd name="connsiteY24" fmla="*/ 749860 h 1803662"/>
                    <a:gd name="connsiteX25" fmla="*/ 166528 w 845864"/>
                    <a:gd name="connsiteY25" fmla="*/ 1008103 h 1803662"/>
                    <a:gd name="connsiteX26" fmla="*/ 105 w 845864"/>
                    <a:gd name="connsiteY26" fmla="*/ 1013842 h 1803662"/>
                    <a:gd name="connsiteX27" fmla="*/ 111053 w 845864"/>
                    <a:gd name="connsiteY27" fmla="*/ 493531 h 1803662"/>
                    <a:gd name="connsiteX28" fmla="*/ 223914 w 845864"/>
                    <a:gd name="connsiteY28" fmla="*/ 418927 h 1803662"/>
                    <a:gd name="connsiteX29" fmla="*/ 426758 w 845864"/>
                    <a:gd name="connsiteY29" fmla="*/ 0 h 1803662"/>
                    <a:gd name="connsiteX30" fmla="*/ 610397 w 845864"/>
                    <a:gd name="connsiteY30" fmla="*/ 183639 h 1803662"/>
                    <a:gd name="connsiteX31" fmla="*/ 426758 w 845864"/>
                    <a:gd name="connsiteY31" fmla="*/ 367278 h 1803662"/>
                    <a:gd name="connsiteX32" fmla="*/ 243119 w 845864"/>
                    <a:gd name="connsiteY32" fmla="*/ 183639 h 1803662"/>
                    <a:gd name="connsiteX33" fmla="*/ 426758 w 845864"/>
                    <a:gd name="connsiteY33" fmla="*/ 0 h 1803662"/>
                    <a:gd name="connsiteX0" fmla="*/ 223914 w 848434"/>
                    <a:gd name="connsiteY0" fmla="*/ 418927 h 1803662"/>
                    <a:gd name="connsiteX1" fmla="*/ 386727 w 848434"/>
                    <a:gd name="connsiteY1" fmla="*/ 419621 h 1803662"/>
                    <a:gd name="connsiteX2" fmla="*/ 393341 w 848434"/>
                    <a:gd name="connsiteY2" fmla="*/ 436847 h 1803662"/>
                    <a:gd name="connsiteX3" fmla="*/ 413293 w 848434"/>
                    <a:gd name="connsiteY3" fmla="*/ 485879 h 1803662"/>
                    <a:gd name="connsiteX4" fmla="*/ 382685 w 848434"/>
                    <a:gd name="connsiteY4" fmla="*/ 814900 h 1803662"/>
                    <a:gd name="connsiteX5" fmla="*/ 403250 w 848434"/>
                    <a:gd name="connsiteY5" fmla="*/ 849571 h 1803662"/>
                    <a:gd name="connsiteX6" fmla="*/ 426759 w 848434"/>
                    <a:gd name="connsiteY6" fmla="*/ 869420 h 1803662"/>
                    <a:gd name="connsiteX7" fmla="*/ 450267 w 848434"/>
                    <a:gd name="connsiteY7" fmla="*/ 849571 h 1803662"/>
                    <a:gd name="connsiteX8" fmla="*/ 470832 w 848434"/>
                    <a:gd name="connsiteY8" fmla="*/ 814900 h 1803662"/>
                    <a:gd name="connsiteX9" fmla="*/ 440224 w 848434"/>
                    <a:gd name="connsiteY9" fmla="*/ 485879 h 1803662"/>
                    <a:gd name="connsiteX10" fmla="*/ 460176 w 848434"/>
                    <a:gd name="connsiteY10" fmla="*/ 436847 h 1803662"/>
                    <a:gd name="connsiteX11" fmla="*/ 466790 w 848434"/>
                    <a:gd name="connsiteY11" fmla="*/ 419621 h 1803662"/>
                    <a:gd name="connsiteX12" fmla="*/ 629603 w 848434"/>
                    <a:gd name="connsiteY12" fmla="*/ 418927 h 1803662"/>
                    <a:gd name="connsiteX13" fmla="*/ 742464 w 848434"/>
                    <a:gd name="connsiteY13" fmla="*/ 493531 h 1803662"/>
                    <a:gd name="connsiteX14" fmla="*/ 845743 w 848434"/>
                    <a:gd name="connsiteY14" fmla="*/ 994671 h 1803662"/>
                    <a:gd name="connsiteX15" fmla="*/ 702324 w 848434"/>
                    <a:gd name="connsiteY15" fmla="*/ 1000435 h 1803662"/>
                    <a:gd name="connsiteX16" fmla="*/ 642992 w 848434"/>
                    <a:gd name="connsiteY16" fmla="*/ 749860 h 1803662"/>
                    <a:gd name="connsiteX17" fmla="*/ 644906 w 848434"/>
                    <a:gd name="connsiteY17" fmla="*/ 1719321 h 1803662"/>
                    <a:gd name="connsiteX18" fmla="*/ 459354 w 848434"/>
                    <a:gd name="connsiteY18" fmla="*/ 1729270 h 1803662"/>
                    <a:gd name="connsiteX19" fmla="*/ 459352 w 848434"/>
                    <a:gd name="connsiteY19" fmla="*/ 1120965 h 1803662"/>
                    <a:gd name="connsiteX20" fmla="*/ 426759 w 848434"/>
                    <a:gd name="connsiteY20" fmla="*/ 1120006 h 1803662"/>
                    <a:gd name="connsiteX21" fmla="*/ 394165 w 848434"/>
                    <a:gd name="connsiteY21" fmla="*/ 1120965 h 1803662"/>
                    <a:gd name="connsiteX22" fmla="*/ 394163 w 848434"/>
                    <a:gd name="connsiteY22" fmla="*/ 1729270 h 1803662"/>
                    <a:gd name="connsiteX23" fmla="*/ 208611 w 848434"/>
                    <a:gd name="connsiteY23" fmla="*/ 1719321 h 1803662"/>
                    <a:gd name="connsiteX24" fmla="*/ 210525 w 848434"/>
                    <a:gd name="connsiteY24" fmla="*/ 749860 h 1803662"/>
                    <a:gd name="connsiteX25" fmla="*/ 166528 w 848434"/>
                    <a:gd name="connsiteY25" fmla="*/ 1008103 h 1803662"/>
                    <a:gd name="connsiteX26" fmla="*/ 105 w 848434"/>
                    <a:gd name="connsiteY26" fmla="*/ 1013842 h 1803662"/>
                    <a:gd name="connsiteX27" fmla="*/ 111053 w 848434"/>
                    <a:gd name="connsiteY27" fmla="*/ 493531 h 1803662"/>
                    <a:gd name="connsiteX28" fmla="*/ 223914 w 848434"/>
                    <a:gd name="connsiteY28" fmla="*/ 418927 h 1803662"/>
                    <a:gd name="connsiteX29" fmla="*/ 426758 w 848434"/>
                    <a:gd name="connsiteY29" fmla="*/ 0 h 1803662"/>
                    <a:gd name="connsiteX30" fmla="*/ 610397 w 848434"/>
                    <a:gd name="connsiteY30" fmla="*/ 183639 h 1803662"/>
                    <a:gd name="connsiteX31" fmla="*/ 426758 w 848434"/>
                    <a:gd name="connsiteY31" fmla="*/ 367278 h 1803662"/>
                    <a:gd name="connsiteX32" fmla="*/ 243119 w 848434"/>
                    <a:gd name="connsiteY32" fmla="*/ 183639 h 1803662"/>
                    <a:gd name="connsiteX33" fmla="*/ 426758 w 848434"/>
                    <a:gd name="connsiteY33" fmla="*/ 0 h 1803662"/>
                    <a:gd name="connsiteX0" fmla="*/ 223914 w 852011"/>
                    <a:gd name="connsiteY0" fmla="*/ 418927 h 1803662"/>
                    <a:gd name="connsiteX1" fmla="*/ 386727 w 852011"/>
                    <a:gd name="connsiteY1" fmla="*/ 419621 h 1803662"/>
                    <a:gd name="connsiteX2" fmla="*/ 393341 w 852011"/>
                    <a:gd name="connsiteY2" fmla="*/ 436847 h 1803662"/>
                    <a:gd name="connsiteX3" fmla="*/ 413293 w 852011"/>
                    <a:gd name="connsiteY3" fmla="*/ 485879 h 1803662"/>
                    <a:gd name="connsiteX4" fmla="*/ 382685 w 852011"/>
                    <a:gd name="connsiteY4" fmla="*/ 814900 h 1803662"/>
                    <a:gd name="connsiteX5" fmla="*/ 403250 w 852011"/>
                    <a:gd name="connsiteY5" fmla="*/ 849571 h 1803662"/>
                    <a:gd name="connsiteX6" fmla="*/ 426759 w 852011"/>
                    <a:gd name="connsiteY6" fmla="*/ 869420 h 1803662"/>
                    <a:gd name="connsiteX7" fmla="*/ 450267 w 852011"/>
                    <a:gd name="connsiteY7" fmla="*/ 849571 h 1803662"/>
                    <a:gd name="connsiteX8" fmla="*/ 470832 w 852011"/>
                    <a:gd name="connsiteY8" fmla="*/ 814900 h 1803662"/>
                    <a:gd name="connsiteX9" fmla="*/ 440224 w 852011"/>
                    <a:gd name="connsiteY9" fmla="*/ 485879 h 1803662"/>
                    <a:gd name="connsiteX10" fmla="*/ 460176 w 852011"/>
                    <a:gd name="connsiteY10" fmla="*/ 436847 h 1803662"/>
                    <a:gd name="connsiteX11" fmla="*/ 466790 w 852011"/>
                    <a:gd name="connsiteY11" fmla="*/ 419621 h 1803662"/>
                    <a:gd name="connsiteX12" fmla="*/ 629603 w 852011"/>
                    <a:gd name="connsiteY12" fmla="*/ 418927 h 1803662"/>
                    <a:gd name="connsiteX13" fmla="*/ 742464 w 852011"/>
                    <a:gd name="connsiteY13" fmla="*/ 493531 h 1803662"/>
                    <a:gd name="connsiteX14" fmla="*/ 845743 w 852011"/>
                    <a:gd name="connsiteY14" fmla="*/ 994671 h 1803662"/>
                    <a:gd name="connsiteX15" fmla="*/ 702324 w 852011"/>
                    <a:gd name="connsiteY15" fmla="*/ 1000435 h 1803662"/>
                    <a:gd name="connsiteX16" fmla="*/ 642992 w 852011"/>
                    <a:gd name="connsiteY16" fmla="*/ 749860 h 1803662"/>
                    <a:gd name="connsiteX17" fmla="*/ 644906 w 852011"/>
                    <a:gd name="connsiteY17" fmla="*/ 1719321 h 1803662"/>
                    <a:gd name="connsiteX18" fmla="*/ 459354 w 852011"/>
                    <a:gd name="connsiteY18" fmla="*/ 1729270 h 1803662"/>
                    <a:gd name="connsiteX19" fmla="*/ 459352 w 852011"/>
                    <a:gd name="connsiteY19" fmla="*/ 1120965 h 1803662"/>
                    <a:gd name="connsiteX20" fmla="*/ 426759 w 852011"/>
                    <a:gd name="connsiteY20" fmla="*/ 1120006 h 1803662"/>
                    <a:gd name="connsiteX21" fmla="*/ 394165 w 852011"/>
                    <a:gd name="connsiteY21" fmla="*/ 1120965 h 1803662"/>
                    <a:gd name="connsiteX22" fmla="*/ 394163 w 852011"/>
                    <a:gd name="connsiteY22" fmla="*/ 1729270 h 1803662"/>
                    <a:gd name="connsiteX23" fmla="*/ 208611 w 852011"/>
                    <a:gd name="connsiteY23" fmla="*/ 1719321 h 1803662"/>
                    <a:gd name="connsiteX24" fmla="*/ 210525 w 852011"/>
                    <a:gd name="connsiteY24" fmla="*/ 749860 h 1803662"/>
                    <a:gd name="connsiteX25" fmla="*/ 166528 w 852011"/>
                    <a:gd name="connsiteY25" fmla="*/ 1008103 h 1803662"/>
                    <a:gd name="connsiteX26" fmla="*/ 105 w 852011"/>
                    <a:gd name="connsiteY26" fmla="*/ 1013842 h 1803662"/>
                    <a:gd name="connsiteX27" fmla="*/ 111053 w 852011"/>
                    <a:gd name="connsiteY27" fmla="*/ 493531 h 1803662"/>
                    <a:gd name="connsiteX28" fmla="*/ 223914 w 852011"/>
                    <a:gd name="connsiteY28" fmla="*/ 418927 h 1803662"/>
                    <a:gd name="connsiteX29" fmla="*/ 426758 w 852011"/>
                    <a:gd name="connsiteY29" fmla="*/ 0 h 1803662"/>
                    <a:gd name="connsiteX30" fmla="*/ 610397 w 852011"/>
                    <a:gd name="connsiteY30" fmla="*/ 183639 h 1803662"/>
                    <a:gd name="connsiteX31" fmla="*/ 426758 w 852011"/>
                    <a:gd name="connsiteY31" fmla="*/ 367278 h 1803662"/>
                    <a:gd name="connsiteX32" fmla="*/ 243119 w 852011"/>
                    <a:gd name="connsiteY32" fmla="*/ 183639 h 1803662"/>
                    <a:gd name="connsiteX33" fmla="*/ 426758 w 852011"/>
                    <a:gd name="connsiteY33" fmla="*/ 0 h 1803662"/>
                    <a:gd name="connsiteX0" fmla="*/ 223914 w 852011"/>
                    <a:gd name="connsiteY0" fmla="*/ 418927 h 1803662"/>
                    <a:gd name="connsiteX1" fmla="*/ 386727 w 852011"/>
                    <a:gd name="connsiteY1" fmla="*/ 419621 h 1803662"/>
                    <a:gd name="connsiteX2" fmla="*/ 393341 w 852011"/>
                    <a:gd name="connsiteY2" fmla="*/ 436847 h 1803662"/>
                    <a:gd name="connsiteX3" fmla="*/ 413293 w 852011"/>
                    <a:gd name="connsiteY3" fmla="*/ 485879 h 1803662"/>
                    <a:gd name="connsiteX4" fmla="*/ 382685 w 852011"/>
                    <a:gd name="connsiteY4" fmla="*/ 814900 h 1803662"/>
                    <a:gd name="connsiteX5" fmla="*/ 403250 w 852011"/>
                    <a:gd name="connsiteY5" fmla="*/ 849571 h 1803662"/>
                    <a:gd name="connsiteX6" fmla="*/ 426759 w 852011"/>
                    <a:gd name="connsiteY6" fmla="*/ 869420 h 1803662"/>
                    <a:gd name="connsiteX7" fmla="*/ 450267 w 852011"/>
                    <a:gd name="connsiteY7" fmla="*/ 849571 h 1803662"/>
                    <a:gd name="connsiteX8" fmla="*/ 470832 w 852011"/>
                    <a:gd name="connsiteY8" fmla="*/ 814900 h 1803662"/>
                    <a:gd name="connsiteX9" fmla="*/ 440224 w 852011"/>
                    <a:gd name="connsiteY9" fmla="*/ 485879 h 1803662"/>
                    <a:gd name="connsiteX10" fmla="*/ 460176 w 852011"/>
                    <a:gd name="connsiteY10" fmla="*/ 436847 h 1803662"/>
                    <a:gd name="connsiteX11" fmla="*/ 466790 w 852011"/>
                    <a:gd name="connsiteY11" fmla="*/ 419621 h 1803662"/>
                    <a:gd name="connsiteX12" fmla="*/ 629603 w 852011"/>
                    <a:gd name="connsiteY12" fmla="*/ 418927 h 1803662"/>
                    <a:gd name="connsiteX13" fmla="*/ 742464 w 852011"/>
                    <a:gd name="connsiteY13" fmla="*/ 493531 h 1803662"/>
                    <a:gd name="connsiteX14" fmla="*/ 845743 w 852011"/>
                    <a:gd name="connsiteY14" fmla="*/ 994671 h 1803662"/>
                    <a:gd name="connsiteX15" fmla="*/ 702324 w 852011"/>
                    <a:gd name="connsiteY15" fmla="*/ 1000435 h 1803662"/>
                    <a:gd name="connsiteX16" fmla="*/ 642992 w 852011"/>
                    <a:gd name="connsiteY16" fmla="*/ 749860 h 1803662"/>
                    <a:gd name="connsiteX17" fmla="*/ 637237 w 852011"/>
                    <a:gd name="connsiteY17" fmla="*/ 1719321 h 1803662"/>
                    <a:gd name="connsiteX18" fmla="*/ 459354 w 852011"/>
                    <a:gd name="connsiteY18" fmla="*/ 1729270 h 1803662"/>
                    <a:gd name="connsiteX19" fmla="*/ 459352 w 852011"/>
                    <a:gd name="connsiteY19" fmla="*/ 1120965 h 1803662"/>
                    <a:gd name="connsiteX20" fmla="*/ 426759 w 852011"/>
                    <a:gd name="connsiteY20" fmla="*/ 1120006 h 1803662"/>
                    <a:gd name="connsiteX21" fmla="*/ 394165 w 852011"/>
                    <a:gd name="connsiteY21" fmla="*/ 1120965 h 1803662"/>
                    <a:gd name="connsiteX22" fmla="*/ 394163 w 852011"/>
                    <a:gd name="connsiteY22" fmla="*/ 1729270 h 1803662"/>
                    <a:gd name="connsiteX23" fmla="*/ 208611 w 852011"/>
                    <a:gd name="connsiteY23" fmla="*/ 1719321 h 1803662"/>
                    <a:gd name="connsiteX24" fmla="*/ 210525 w 852011"/>
                    <a:gd name="connsiteY24" fmla="*/ 749860 h 1803662"/>
                    <a:gd name="connsiteX25" fmla="*/ 166528 w 852011"/>
                    <a:gd name="connsiteY25" fmla="*/ 1008103 h 1803662"/>
                    <a:gd name="connsiteX26" fmla="*/ 105 w 852011"/>
                    <a:gd name="connsiteY26" fmla="*/ 1013842 h 1803662"/>
                    <a:gd name="connsiteX27" fmla="*/ 111053 w 852011"/>
                    <a:gd name="connsiteY27" fmla="*/ 493531 h 1803662"/>
                    <a:gd name="connsiteX28" fmla="*/ 223914 w 852011"/>
                    <a:gd name="connsiteY28" fmla="*/ 418927 h 1803662"/>
                    <a:gd name="connsiteX29" fmla="*/ 426758 w 852011"/>
                    <a:gd name="connsiteY29" fmla="*/ 0 h 1803662"/>
                    <a:gd name="connsiteX30" fmla="*/ 610397 w 852011"/>
                    <a:gd name="connsiteY30" fmla="*/ 183639 h 1803662"/>
                    <a:gd name="connsiteX31" fmla="*/ 426758 w 852011"/>
                    <a:gd name="connsiteY31" fmla="*/ 367278 h 1803662"/>
                    <a:gd name="connsiteX32" fmla="*/ 243119 w 852011"/>
                    <a:gd name="connsiteY32" fmla="*/ 183639 h 1803662"/>
                    <a:gd name="connsiteX33" fmla="*/ 426758 w 852011"/>
                    <a:gd name="connsiteY33" fmla="*/ 0 h 1803662"/>
                    <a:gd name="connsiteX0" fmla="*/ 223914 w 852011"/>
                    <a:gd name="connsiteY0" fmla="*/ 418927 h 1803662"/>
                    <a:gd name="connsiteX1" fmla="*/ 386727 w 852011"/>
                    <a:gd name="connsiteY1" fmla="*/ 419621 h 1803662"/>
                    <a:gd name="connsiteX2" fmla="*/ 393341 w 852011"/>
                    <a:gd name="connsiteY2" fmla="*/ 436847 h 1803662"/>
                    <a:gd name="connsiteX3" fmla="*/ 413293 w 852011"/>
                    <a:gd name="connsiteY3" fmla="*/ 485879 h 1803662"/>
                    <a:gd name="connsiteX4" fmla="*/ 382685 w 852011"/>
                    <a:gd name="connsiteY4" fmla="*/ 814900 h 1803662"/>
                    <a:gd name="connsiteX5" fmla="*/ 403250 w 852011"/>
                    <a:gd name="connsiteY5" fmla="*/ 849571 h 1803662"/>
                    <a:gd name="connsiteX6" fmla="*/ 426759 w 852011"/>
                    <a:gd name="connsiteY6" fmla="*/ 869420 h 1803662"/>
                    <a:gd name="connsiteX7" fmla="*/ 450267 w 852011"/>
                    <a:gd name="connsiteY7" fmla="*/ 849571 h 1803662"/>
                    <a:gd name="connsiteX8" fmla="*/ 470832 w 852011"/>
                    <a:gd name="connsiteY8" fmla="*/ 814900 h 1803662"/>
                    <a:gd name="connsiteX9" fmla="*/ 440224 w 852011"/>
                    <a:gd name="connsiteY9" fmla="*/ 485879 h 1803662"/>
                    <a:gd name="connsiteX10" fmla="*/ 460176 w 852011"/>
                    <a:gd name="connsiteY10" fmla="*/ 436847 h 1803662"/>
                    <a:gd name="connsiteX11" fmla="*/ 466790 w 852011"/>
                    <a:gd name="connsiteY11" fmla="*/ 419621 h 1803662"/>
                    <a:gd name="connsiteX12" fmla="*/ 629603 w 852011"/>
                    <a:gd name="connsiteY12" fmla="*/ 418927 h 1803662"/>
                    <a:gd name="connsiteX13" fmla="*/ 742464 w 852011"/>
                    <a:gd name="connsiteY13" fmla="*/ 493531 h 1803662"/>
                    <a:gd name="connsiteX14" fmla="*/ 845743 w 852011"/>
                    <a:gd name="connsiteY14" fmla="*/ 994671 h 1803662"/>
                    <a:gd name="connsiteX15" fmla="*/ 702324 w 852011"/>
                    <a:gd name="connsiteY15" fmla="*/ 1000435 h 1803662"/>
                    <a:gd name="connsiteX16" fmla="*/ 642992 w 852011"/>
                    <a:gd name="connsiteY16" fmla="*/ 749860 h 1803662"/>
                    <a:gd name="connsiteX17" fmla="*/ 637237 w 852011"/>
                    <a:gd name="connsiteY17" fmla="*/ 1719321 h 1803662"/>
                    <a:gd name="connsiteX18" fmla="*/ 459354 w 852011"/>
                    <a:gd name="connsiteY18" fmla="*/ 1729270 h 1803662"/>
                    <a:gd name="connsiteX19" fmla="*/ 459352 w 852011"/>
                    <a:gd name="connsiteY19" fmla="*/ 1120965 h 1803662"/>
                    <a:gd name="connsiteX20" fmla="*/ 426759 w 852011"/>
                    <a:gd name="connsiteY20" fmla="*/ 1120006 h 1803662"/>
                    <a:gd name="connsiteX21" fmla="*/ 394165 w 852011"/>
                    <a:gd name="connsiteY21" fmla="*/ 1120965 h 1803662"/>
                    <a:gd name="connsiteX22" fmla="*/ 394163 w 852011"/>
                    <a:gd name="connsiteY22" fmla="*/ 1729270 h 1803662"/>
                    <a:gd name="connsiteX23" fmla="*/ 208611 w 852011"/>
                    <a:gd name="connsiteY23" fmla="*/ 1719321 h 1803662"/>
                    <a:gd name="connsiteX24" fmla="*/ 210525 w 852011"/>
                    <a:gd name="connsiteY24" fmla="*/ 749860 h 1803662"/>
                    <a:gd name="connsiteX25" fmla="*/ 166528 w 852011"/>
                    <a:gd name="connsiteY25" fmla="*/ 1008103 h 1803662"/>
                    <a:gd name="connsiteX26" fmla="*/ 105 w 852011"/>
                    <a:gd name="connsiteY26" fmla="*/ 1013842 h 1803662"/>
                    <a:gd name="connsiteX27" fmla="*/ 111053 w 852011"/>
                    <a:gd name="connsiteY27" fmla="*/ 493531 h 1803662"/>
                    <a:gd name="connsiteX28" fmla="*/ 223914 w 852011"/>
                    <a:gd name="connsiteY28" fmla="*/ 418927 h 1803662"/>
                    <a:gd name="connsiteX29" fmla="*/ 426758 w 852011"/>
                    <a:gd name="connsiteY29" fmla="*/ 0 h 1803662"/>
                    <a:gd name="connsiteX30" fmla="*/ 610397 w 852011"/>
                    <a:gd name="connsiteY30" fmla="*/ 183639 h 1803662"/>
                    <a:gd name="connsiteX31" fmla="*/ 426758 w 852011"/>
                    <a:gd name="connsiteY31" fmla="*/ 367278 h 1803662"/>
                    <a:gd name="connsiteX32" fmla="*/ 243119 w 852011"/>
                    <a:gd name="connsiteY32" fmla="*/ 183639 h 1803662"/>
                    <a:gd name="connsiteX33" fmla="*/ 426758 w 852011"/>
                    <a:gd name="connsiteY33" fmla="*/ 0 h 1803662"/>
                    <a:gd name="connsiteX0" fmla="*/ 223914 w 846714"/>
                    <a:gd name="connsiteY0" fmla="*/ 418927 h 1803662"/>
                    <a:gd name="connsiteX1" fmla="*/ 386727 w 846714"/>
                    <a:gd name="connsiteY1" fmla="*/ 419621 h 1803662"/>
                    <a:gd name="connsiteX2" fmla="*/ 393341 w 846714"/>
                    <a:gd name="connsiteY2" fmla="*/ 436847 h 1803662"/>
                    <a:gd name="connsiteX3" fmla="*/ 413293 w 846714"/>
                    <a:gd name="connsiteY3" fmla="*/ 485879 h 1803662"/>
                    <a:gd name="connsiteX4" fmla="*/ 382685 w 846714"/>
                    <a:gd name="connsiteY4" fmla="*/ 814900 h 1803662"/>
                    <a:gd name="connsiteX5" fmla="*/ 403250 w 846714"/>
                    <a:gd name="connsiteY5" fmla="*/ 849571 h 1803662"/>
                    <a:gd name="connsiteX6" fmla="*/ 426759 w 846714"/>
                    <a:gd name="connsiteY6" fmla="*/ 869420 h 1803662"/>
                    <a:gd name="connsiteX7" fmla="*/ 450267 w 846714"/>
                    <a:gd name="connsiteY7" fmla="*/ 849571 h 1803662"/>
                    <a:gd name="connsiteX8" fmla="*/ 470832 w 846714"/>
                    <a:gd name="connsiteY8" fmla="*/ 814900 h 1803662"/>
                    <a:gd name="connsiteX9" fmla="*/ 440224 w 846714"/>
                    <a:gd name="connsiteY9" fmla="*/ 485879 h 1803662"/>
                    <a:gd name="connsiteX10" fmla="*/ 460176 w 846714"/>
                    <a:gd name="connsiteY10" fmla="*/ 436847 h 1803662"/>
                    <a:gd name="connsiteX11" fmla="*/ 466790 w 846714"/>
                    <a:gd name="connsiteY11" fmla="*/ 419621 h 1803662"/>
                    <a:gd name="connsiteX12" fmla="*/ 629603 w 846714"/>
                    <a:gd name="connsiteY12" fmla="*/ 418927 h 1803662"/>
                    <a:gd name="connsiteX13" fmla="*/ 742464 w 846714"/>
                    <a:gd name="connsiteY13" fmla="*/ 493531 h 1803662"/>
                    <a:gd name="connsiteX14" fmla="*/ 840252 w 846714"/>
                    <a:gd name="connsiteY14" fmla="*/ 964470 h 1803662"/>
                    <a:gd name="connsiteX15" fmla="*/ 702324 w 846714"/>
                    <a:gd name="connsiteY15" fmla="*/ 1000435 h 1803662"/>
                    <a:gd name="connsiteX16" fmla="*/ 642992 w 846714"/>
                    <a:gd name="connsiteY16" fmla="*/ 749860 h 1803662"/>
                    <a:gd name="connsiteX17" fmla="*/ 637237 w 846714"/>
                    <a:gd name="connsiteY17" fmla="*/ 1719321 h 1803662"/>
                    <a:gd name="connsiteX18" fmla="*/ 459354 w 846714"/>
                    <a:gd name="connsiteY18" fmla="*/ 1729270 h 1803662"/>
                    <a:gd name="connsiteX19" fmla="*/ 459352 w 846714"/>
                    <a:gd name="connsiteY19" fmla="*/ 1120965 h 1803662"/>
                    <a:gd name="connsiteX20" fmla="*/ 426759 w 846714"/>
                    <a:gd name="connsiteY20" fmla="*/ 1120006 h 1803662"/>
                    <a:gd name="connsiteX21" fmla="*/ 394165 w 846714"/>
                    <a:gd name="connsiteY21" fmla="*/ 1120965 h 1803662"/>
                    <a:gd name="connsiteX22" fmla="*/ 394163 w 846714"/>
                    <a:gd name="connsiteY22" fmla="*/ 1729270 h 1803662"/>
                    <a:gd name="connsiteX23" fmla="*/ 208611 w 846714"/>
                    <a:gd name="connsiteY23" fmla="*/ 1719321 h 1803662"/>
                    <a:gd name="connsiteX24" fmla="*/ 210525 w 846714"/>
                    <a:gd name="connsiteY24" fmla="*/ 749860 h 1803662"/>
                    <a:gd name="connsiteX25" fmla="*/ 166528 w 846714"/>
                    <a:gd name="connsiteY25" fmla="*/ 1008103 h 1803662"/>
                    <a:gd name="connsiteX26" fmla="*/ 105 w 846714"/>
                    <a:gd name="connsiteY26" fmla="*/ 1013842 h 1803662"/>
                    <a:gd name="connsiteX27" fmla="*/ 111053 w 846714"/>
                    <a:gd name="connsiteY27" fmla="*/ 493531 h 1803662"/>
                    <a:gd name="connsiteX28" fmla="*/ 223914 w 846714"/>
                    <a:gd name="connsiteY28" fmla="*/ 418927 h 1803662"/>
                    <a:gd name="connsiteX29" fmla="*/ 426758 w 846714"/>
                    <a:gd name="connsiteY29" fmla="*/ 0 h 1803662"/>
                    <a:gd name="connsiteX30" fmla="*/ 610397 w 846714"/>
                    <a:gd name="connsiteY30" fmla="*/ 183639 h 1803662"/>
                    <a:gd name="connsiteX31" fmla="*/ 426758 w 846714"/>
                    <a:gd name="connsiteY31" fmla="*/ 367278 h 1803662"/>
                    <a:gd name="connsiteX32" fmla="*/ 243119 w 846714"/>
                    <a:gd name="connsiteY32" fmla="*/ 183639 h 1803662"/>
                    <a:gd name="connsiteX33" fmla="*/ 426758 w 846714"/>
                    <a:gd name="connsiteY33" fmla="*/ 0 h 1803662"/>
                    <a:gd name="connsiteX0" fmla="*/ 223914 w 849854"/>
                    <a:gd name="connsiteY0" fmla="*/ 418927 h 1803662"/>
                    <a:gd name="connsiteX1" fmla="*/ 386727 w 849854"/>
                    <a:gd name="connsiteY1" fmla="*/ 419621 h 1803662"/>
                    <a:gd name="connsiteX2" fmla="*/ 393341 w 849854"/>
                    <a:gd name="connsiteY2" fmla="*/ 436847 h 1803662"/>
                    <a:gd name="connsiteX3" fmla="*/ 413293 w 849854"/>
                    <a:gd name="connsiteY3" fmla="*/ 485879 h 1803662"/>
                    <a:gd name="connsiteX4" fmla="*/ 382685 w 849854"/>
                    <a:gd name="connsiteY4" fmla="*/ 814900 h 1803662"/>
                    <a:gd name="connsiteX5" fmla="*/ 403250 w 849854"/>
                    <a:gd name="connsiteY5" fmla="*/ 849571 h 1803662"/>
                    <a:gd name="connsiteX6" fmla="*/ 426759 w 849854"/>
                    <a:gd name="connsiteY6" fmla="*/ 869420 h 1803662"/>
                    <a:gd name="connsiteX7" fmla="*/ 450267 w 849854"/>
                    <a:gd name="connsiteY7" fmla="*/ 849571 h 1803662"/>
                    <a:gd name="connsiteX8" fmla="*/ 470832 w 849854"/>
                    <a:gd name="connsiteY8" fmla="*/ 814900 h 1803662"/>
                    <a:gd name="connsiteX9" fmla="*/ 440224 w 849854"/>
                    <a:gd name="connsiteY9" fmla="*/ 485879 h 1803662"/>
                    <a:gd name="connsiteX10" fmla="*/ 460176 w 849854"/>
                    <a:gd name="connsiteY10" fmla="*/ 436847 h 1803662"/>
                    <a:gd name="connsiteX11" fmla="*/ 466790 w 849854"/>
                    <a:gd name="connsiteY11" fmla="*/ 419621 h 1803662"/>
                    <a:gd name="connsiteX12" fmla="*/ 629603 w 849854"/>
                    <a:gd name="connsiteY12" fmla="*/ 418927 h 1803662"/>
                    <a:gd name="connsiteX13" fmla="*/ 742464 w 849854"/>
                    <a:gd name="connsiteY13" fmla="*/ 493531 h 1803662"/>
                    <a:gd name="connsiteX14" fmla="*/ 840252 w 849854"/>
                    <a:gd name="connsiteY14" fmla="*/ 964470 h 1803662"/>
                    <a:gd name="connsiteX15" fmla="*/ 702324 w 849854"/>
                    <a:gd name="connsiteY15" fmla="*/ 1000435 h 1803662"/>
                    <a:gd name="connsiteX16" fmla="*/ 642992 w 849854"/>
                    <a:gd name="connsiteY16" fmla="*/ 749860 h 1803662"/>
                    <a:gd name="connsiteX17" fmla="*/ 637237 w 849854"/>
                    <a:gd name="connsiteY17" fmla="*/ 1719321 h 1803662"/>
                    <a:gd name="connsiteX18" fmla="*/ 459354 w 849854"/>
                    <a:gd name="connsiteY18" fmla="*/ 1729270 h 1803662"/>
                    <a:gd name="connsiteX19" fmla="*/ 459352 w 849854"/>
                    <a:gd name="connsiteY19" fmla="*/ 1120965 h 1803662"/>
                    <a:gd name="connsiteX20" fmla="*/ 426759 w 849854"/>
                    <a:gd name="connsiteY20" fmla="*/ 1120006 h 1803662"/>
                    <a:gd name="connsiteX21" fmla="*/ 394165 w 849854"/>
                    <a:gd name="connsiteY21" fmla="*/ 1120965 h 1803662"/>
                    <a:gd name="connsiteX22" fmla="*/ 394163 w 849854"/>
                    <a:gd name="connsiteY22" fmla="*/ 1729270 h 1803662"/>
                    <a:gd name="connsiteX23" fmla="*/ 208611 w 849854"/>
                    <a:gd name="connsiteY23" fmla="*/ 1719321 h 1803662"/>
                    <a:gd name="connsiteX24" fmla="*/ 210525 w 849854"/>
                    <a:gd name="connsiteY24" fmla="*/ 749860 h 1803662"/>
                    <a:gd name="connsiteX25" fmla="*/ 166528 w 849854"/>
                    <a:gd name="connsiteY25" fmla="*/ 1008103 h 1803662"/>
                    <a:gd name="connsiteX26" fmla="*/ 105 w 849854"/>
                    <a:gd name="connsiteY26" fmla="*/ 1013842 h 1803662"/>
                    <a:gd name="connsiteX27" fmla="*/ 111053 w 849854"/>
                    <a:gd name="connsiteY27" fmla="*/ 493531 h 1803662"/>
                    <a:gd name="connsiteX28" fmla="*/ 223914 w 849854"/>
                    <a:gd name="connsiteY28" fmla="*/ 418927 h 1803662"/>
                    <a:gd name="connsiteX29" fmla="*/ 426758 w 849854"/>
                    <a:gd name="connsiteY29" fmla="*/ 0 h 1803662"/>
                    <a:gd name="connsiteX30" fmla="*/ 610397 w 849854"/>
                    <a:gd name="connsiteY30" fmla="*/ 183639 h 1803662"/>
                    <a:gd name="connsiteX31" fmla="*/ 426758 w 849854"/>
                    <a:gd name="connsiteY31" fmla="*/ 367278 h 1803662"/>
                    <a:gd name="connsiteX32" fmla="*/ 243119 w 849854"/>
                    <a:gd name="connsiteY32" fmla="*/ 183639 h 1803662"/>
                    <a:gd name="connsiteX33" fmla="*/ 426758 w 849854"/>
                    <a:gd name="connsiteY33" fmla="*/ 0 h 1803662"/>
                    <a:gd name="connsiteX0" fmla="*/ 223914 w 849854"/>
                    <a:gd name="connsiteY0" fmla="*/ 418927 h 1803662"/>
                    <a:gd name="connsiteX1" fmla="*/ 386727 w 849854"/>
                    <a:gd name="connsiteY1" fmla="*/ 419621 h 1803662"/>
                    <a:gd name="connsiteX2" fmla="*/ 393341 w 849854"/>
                    <a:gd name="connsiteY2" fmla="*/ 436847 h 1803662"/>
                    <a:gd name="connsiteX3" fmla="*/ 413293 w 849854"/>
                    <a:gd name="connsiteY3" fmla="*/ 485879 h 1803662"/>
                    <a:gd name="connsiteX4" fmla="*/ 382685 w 849854"/>
                    <a:gd name="connsiteY4" fmla="*/ 814900 h 1803662"/>
                    <a:gd name="connsiteX5" fmla="*/ 403250 w 849854"/>
                    <a:gd name="connsiteY5" fmla="*/ 849571 h 1803662"/>
                    <a:gd name="connsiteX6" fmla="*/ 426759 w 849854"/>
                    <a:gd name="connsiteY6" fmla="*/ 869420 h 1803662"/>
                    <a:gd name="connsiteX7" fmla="*/ 450267 w 849854"/>
                    <a:gd name="connsiteY7" fmla="*/ 849571 h 1803662"/>
                    <a:gd name="connsiteX8" fmla="*/ 470832 w 849854"/>
                    <a:gd name="connsiteY8" fmla="*/ 814900 h 1803662"/>
                    <a:gd name="connsiteX9" fmla="*/ 440224 w 849854"/>
                    <a:gd name="connsiteY9" fmla="*/ 485879 h 1803662"/>
                    <a:gd name="connsiteX10" fmla="*/ 460176 w 849854"/>
                    <a:gd name="connsiteY10" fmla="*/ 436847 h 1803662"/>
                    <a:gd name="connsiteX11" fmla="*/ 466790 w 849854"/>
                    <a:gd name="connsiteY11" fmla="*/ 419621 h 1803662"/>
                    <a:gd name="connsiteX12" fmla="*/ 629603 w 849854"/>
                    <a:gd name="connsiteY12" fmla="*/ 418927 h 1803662"/>
                    <a:gd name="connsiteX13" fmla="*/ 742464 w 849854"/>
                    <a:gd name="connsiteY13" fmla="*/ 493531 h 1803662"/>
                    <a:gd name="connsiteX14" fmla="*/ 840252 w 849854"/>
                    <a:gd name="connsiteY14" fmla="*/ 964470 h 1803662"/>
                    <a:gd name="connsiteX15" fmla="*/ 702324 w 849854"/>
                    <a:gd name="connsiteY15" fmla="*/ 1000435 h 1803662"/>
                    <a:gd name="connsiteX16" fmla="*/ 642992 w 849854"/>
                    <a:gd name="connsiteY16" fmla="*/ 749860 h 1803662"/>
                    <a:gd name="connsiteX17" fmla="*/ 637237 w 849854"/>
                    <a:gd name="connsiteY17" fmla="*/ 1719321 h 1803662"/>
                    <a:gd name="connsiteX18" fmla="*/ 459354 w 849854"/>
                    <a:gd name="connsiteY18" fmla="*/ 1729270 h 1803662"/>
                    <a:gd name="connsiteX19" fmla="*/ 459352 w 849854"/>
                    <a:gd name="connsiteY19" fmla="*/ 1120965 h 1803662"/>
                    <a:gd name="connsiteX20" fmla="*/ 426759 w 849854"/>
                    <a:gd name="connsiteY20" fmla="*/ 1120006 h 1803662"/>
                    <a:gd name="connsiteX21" fmla="*/ 394165 w 849854"/>
                    <a:gd name="connsiteY21" fmla="*/ 1120965 h 1803662"/>
                    <a:gd name="connsiteX22" fmla="*/ 394163 w 849854"/>
                    <a:gd name="connsiteY22" fmla="*/ 1729270 h 1803662"/>
                    <a:gd name="connsiteX23" fmla="*/ 208611 w 849854"/>
                    <a:gd name="connsiteY23" fmla="*/ 1719321 h 1803662"/>
                    <a:gd name="connsiteX24" fmla="*/ 210525 w 849854"/>
                    <a:gd name="connsiteY24" fmla="*/ 749860 h 1803662"/>
                    <a:gd name="connsiteX25" fmla="*/ 166528 w 849854"/>
                    <a:gd name="connsiteY25" fmla="*/ 1008103 h 1803662"/>
                    <a:gd name="connsiteX26" fmla="*/ 105 w 849854"/>
                    <a:gd name="connsiteY26" fmla="*/ 1013842 h 1803662"/>
                    <a:gd name="connsiteX27" fmla="*/ 111053 w 849854"/>
                    <a:gd name="connsiteY27" fmla="*/ 493531 h 1803662"/>
                    <a:gd name="connsiteX28" fmla="*/ 223914 w 849854"/>
                    <a:gd name="connsiteY28" fmla="*/ 418927 h 1803662"/>
                    <a:gd name="connsiteX29" fmla="*/ 426758 w 849854"/>
                    <a:gd name="connsiteY29" fmla="*/ 0 h 1803662"/>
                    <a:gd name="connsiteX30" fmla="*/ 610397 w 849854"/>
                    <a:gd name="connsiteY30" fmla="*/ 183639 h 1803662"/>
                    <a:gd name="connsiteX31" fmla="*/ 426758 w 849854"/>
                    <a:gd name="connsiteY31" fmla="*/ 367278 h 1803662"/>
                    <a:gd name="connsiteX32" fmla="*/ 243119 w 849854"/>
                    <a:gd name="connsiteY32" fmla="*/ 183639 h 1803662"/>
                    <a:gd name="connsiteX33" fmla="*/ 426758 w 849854"/>
                    <a:gd name="connsiteY33" fmla="*/ 0 h 1803662"/>
                    <a:gd name="connsiteX0" fmla="*/ 223914 w 850273"/>
                    <a:gd name="connsiteY0" fmla="*/ 418927 h 1803662"/>
                    <a:gd name="connsiteX1" fmla="*/ 386727 w 850273"/>
                    <a:gd name="connsiteY1" fmla="*/ 419621 h 1803662"/>
                    <a:gd name="connsiteX2" fmla="*/ 393341 w 850273"/>
                    <a:gd name="connsiteY2" fmla="*/ 436847 h 1803662"/>
                    <a:gd name="connsiteX3" fmla="*/ 413293 w 850273"/>
                    <a:gd name="connsiteY3" fmla="*/ 485879 h 1803662"/>
                    <a:gd name="connsiteX4" fmla="*/ 382685 w 850273"/>
                    <a:gd name="connsiteY4" fmla="*/ 814900 h 1803662"/>
                    <a:gd name="connsiteX5" fmla="*/ 403250 w 850273"/>
                    <a:gd name="connsiteY5" fmla="*/ 849571 h 1803662"/>
                    <a:gd name="connsiteX6" fmla="*/ 426759 w 850273"/>
                    <a:gd name="connsiteY6" fmla="*/ 869420 h 1803662"/>
                    <a:gd name="connsiteX7" fmla="*/ 450267 w 850273"/>
                    <a:gd name="connsiteY7" fmla="*/ 849571 h 1803662"/>
                    <a:gd name="connsiteX8" fmla="*/ 470832 w 850273"/>
                    <a:gd name="connsiteY8" fmla="*/ 814900 h 1803662"/>
                    <a:gd name="connsiteX9" fmla="*/ 440224 w 850273"/>
                    <a:gd name="connsiteY9" fmla="*/ 485879 h 1803662"/>
                    <a:gd name="connsiteX10" fmla="*/ 460176 w 850273"/>
                    <a:gd name="connsiteY10" fmla="*/ 436847 h 1803662"/>
                    <a:gd name="connsiteX11" fmla="*/ 466790 w 850273"/>
                    <a:gd name="connsiteY11" fmla="*/ 419621 h 1803662"/>
                    <a:gd name="connsiteX12" fmla="*/ 629603 w 850273"/>
                    <a:gd name="connsiteY12" fmla="*/ 418927 h 1803662"/>
                    <a:gd name="connsiteX13" fmla="*/ 742464 w 850273"/>
                    <a:gd name="connsiteY13" fmla="*/ 493531 h 1803662"/>
                    <a:gd name="connsiteX14" fmla="*/ 840252 w 850273"/>
                    <a:gd name="connsiteY14" fmla="*/ 964470 h 1803662"/>
                    <a:gd name="connsiteX15" fmla="*/ 710561 w 850273"/>
                    <a:gd name="connsiteY15" fmla="*/ 1019654 h 1803662"/>
                    <a:gd name="connsiteX16" fmla="*/ 642992 w 850273"/>
                    <a:gd name="connsiteY16" fmla="*/ 749860 h 1803662"/>
                    <a:gd name="connsiteX17" fmla="*/ 637237 w 850273"/>
                    <a:gd name="connsiteY17" fmla="*/ 1719321 h 1803662"/>
                    <a:gd name="connsiteX18" fmla="*/ 459354 w 850273"/>
                    <a:gd name="connsiteY18" fmla="*/ 1729270 h 1803662"/>
                    <a:gd name="connsiteX19" fmla="*/ 459352 w 850273"/>
                    <a:gd name="connsiteY19" fmla="*/ 1120965 h 1803662"/>
                    <a:gd name="connsiteX20" fmla="*/ 426759 w 850273"/>
                    <a:gd name="connsiteY20" fmla="*/ 1120006 h 1803662"/>
                    <a:gd name="connsiteX21" fmla="*/ 394165 w 850273"/>
                    <a:gd name="connsiteY21" fmla="*/ 1120965 h 1803662"/>
                    <a:gd name="connsiteX22" fmla="*/ 394163 w 850273"/>
                    <a:gd name="connsiteY22" fmla="*/ 1729270 h 1803662"/>
                    <a:gd name="connsiteX23" fmla="*/ 208611 w 850273"/>
                    <a:gd name="connsiteY23" fmla="*/ 1719321 h 1803662"/>
                    <a:gd name="connsiteX24" fmla="*/ 210525 w 850273"/>
                    <a:gd name="connsiteY24" fmla="*/ 749860 h 1803662"/>
                    <a:gd name="connsiteX25" fmla="*/ 166528 w 850273"/>
                    <a:gd name="connsiteY25" fmla="*/ 1008103 h 1803662"/>
                    <a:gd name="connsiteX26" fmla="*/ 105 w 850273"/>
                    <a:gd name="connsiteY26" fmla="*/ 1013842 h 1803662"/>
                    <a:gd name="connsiteX27" fmla="*/ 111053 w 850273"/>
                    <a:gd name="connsiteY27" fmla="*/ 493531 h 1803662"/>
                    <a:gd name="connsiteX28" fmla="*/ 223914 w 850273"/>
                    <a:gd name="connsiteY28" fmla="*/ 418927 h 1803662"/>
                    <a:gd name="connsiteX29" fmla="*/ 426758 w 850273"/>
                    <a:gd name="connsiteY29" fmla="*/ 0 h 1803662"/>
                    <a:gd name="connsiteX30" fmla="*/ 610397 w 850273"/>
                    <a:gd name="connsiteY30" fmla="*/ 183639 h 1803662"/>
                    <a:gd name="connsiteX31" fmla="*/ 426758 w 850273"/>
                    <a:gd name="connsiteY31" fmla="*/ 367278 h 1803662"/>
                    <a:gd name="connsiteX32" fmla="*/ 243119 w 850273"/>
                    <a:gd name="connsiteY32" fmla="*/ 183639 h 1803662"/>
                    <a:gd name="connsiteX33" fmla="*/ 426758 w 850273"/>
                    <a:gd name="connsiteY33" fmla="*/ 0 h 1803662"/>
                    <a:gd name="connsiteX0" fmla="*/ 223914 w 849873"/>
                    <a:gd name="connsiteY0" fmla="*/ 418927 h 1803662"/>
                    <a:gd name="connsiteX1" fmla="*/ 386727 w 849873"/>
                    <a:gd name="connsiteY1" fmla="*/ 419621 h 1803662"/>
                    <a:gd name="connsiteX2" fmla="*/ 393341 w 849873"/>
                    <a:gd name="connsiteY2" fmla="*/ 436847 h 1803662"/>
                    <a:gd name="connsiteX3" fmla="*/ 413293 w 849873"/>
                    <a:gd name="connsiteY3" fmla="*/ 485879 h 1803662"/>
                    <a:gd name="connsiteX4" fmla="*/ 382685 w 849873"/>
                    <a:gd name="connsiteY4" fmla="*/ 814900 h 1803662"/>
                    <a:gd name="connsiteX5" fmla="*/ 403250 w 849873"/>
                    <a:gd name="connsiteY5" fmla="*/ 849571 h 1803662"/>
                    <a:gd name="connsiteX6" fmla="*/ 426759 w 849873"/>
                    <a:gd name="connsiteY6" fmla="*/ 869420 h 1803662"/>
                    <a:gd name="connsiteX7" fmla="*/ 450267 w 849873"/>
                    <a:gd name="connsiteY7" fmla="*/ 849571 h 1803662"/>
                    <a:gd name="connsiteX8" fmla="*/ 470832 w 849873"/>
                    <a:gd name="connsiteY8" fmla="*/ 814900 h 1803662"/>
                    <a:gd name="connsiteX9" fmla="*/ 440224 w 849873"/>
                    <a:gd name="connsiteY9" fmla="*/ 485879 h 1803662"/>
                    <a:gd name="connsiteX10" fmla="*/ 460176 w 849873"/>
                    <a:gd name="connsiteY10" fmla="*/ 436847 h 1803662"/>
                    <a:gd name="connsiteX11" fmla="*/ 466790 w 849873"/>
                    <a:gd name="connsiteY11" fmla="*/ 419621 h 1803662"/>
                    <a:gd name="connsiteX12" fmla="*/ 629603 w 849873"/>
                    <a:gd name="connsiteY12" fmla="*/ 418927 h 1803662"/>
                    <a:gd name="connsiteX13" fmla="*/ 742464 w 849873"/>
                    <a:gd name="connsiteY13" fmla="*/ 493531 h 1803662"/>
                    <a:gd name="connsiteX14" fmla="*/ 840252 w 849873"/>
                    <a:gd name="connsiteY14" fmla="*/ 964470 h 1803662"/>
                    <a:gd name="connsiteX15" fmla="*/ 710561 w 849873"/>
                    <a:gd name="connsiteY15" fmla="*/ 1019654 h 1803662"/>
                    <a:gd name="connsiteX16" fmla="*/ 642992 w 849873"/>
                    <a:gd name="connsiteY16" fmla="*/ 749860 h 1803662"/>
                    <a:gd name="connsiteX17" fmla="*/ 637237 w 849873"/>
                    <a:gd name="connsiteY17" fmla="*/ 1719321 h 1803662"/>
                    <a:gd name="connsiteX18" fmla="*/ 459354 w 849873"/>
                    <a:gd name="connsiteY18" fmla="*/ 1729270 h 1803662"/>
                    <a:gd name="connsiteX19" fmla="*/ 459352 w 849873"/>
                    <a:gd name="connsiteY19" fmla="*/ 1120965 h 1803662"/>
                    <a:gd name="connsiteX20" fmla="*/ 426759 w 849873"/>
                    <a:gd name="connsiteY20" fmla="*/ 1120006 h 1803662"/>
                    <a:gd name="connsiteX21" fmla="*/ 394165 w 849873"/>
                    <a:gd name="connsiteY21" fmla="*/ 1120965 h 1803662"/>
                    <a:gd name="connsiteX22" fmla="*/ 394163 w 849873"/>
                    <a:gd name="connsiteY22" fmla="*/ 1729270 h 1803662"/>
                    <a:gd name="connsiteX23" fmla="*/ 208611 w 849873"/>
                    <a:gd name="connsiteY23" fmla="*/ 1719321 h 1803662"/>
                    <a:gd name="connsiteX24" fmla="*/ 210525 w 849873"/>
                    <a:gd name="connsiteY24" fmla="*/ 749860 h 1803662"/>
                    <a:gd name="connsiteX25" fmla="*/ 166528 w 849873"/>
                    <a:gd name="connsiteY25" fmla="*/ 1008103 h 1803662"/>
                    <a:gd name="connsiteX26" fmla="*/ 105 w 849873"/>
                    <a:gd name="connsiteY26" fmla="*/ 1013842 h 1803662"/>
                    <a:gd name="connsiteX27" fmla="*/ 111053 w 849873"/>
                    <a:gd name="connsiteY27" fmla="*/ 493531 h 1803662"/>
                    <a:gd name="connsiteX28" fmla="*/ 223914 w 849873"/>
                    <a:gd name="connsiteY28" fmla="*/ 418927 h 1803662"/>
                    <a:gd name="connsiteX29" fmla="*/ 426758 w 849873"/>
                    <a:gd name="connsiteY29" fmla="*/ 0 h 1803662"/>
                    <a:gd name="connsiteX30" fmla="*/ 610397 w 849873"/>
                    <a:gd name="connsiteY30" fmla="*/ 183639 h 1803662"/>
                    <a:gd name="connsiteX31" fmla="*/ 426758 w 849873"/>
                    <a:gd name="connsiteY31" fmla="*/ 367278 h 1803662"/>
                    <a:gd name="connsiteX32" fmla="*/ 243119 w 849873"/>
                    <a:gd name="connsiteY32" fmla="*/ 183639 h 1803662"/>
                    <a:gd name="connsiteX33" fmla="*/ 426758 w 849873"/>
                    <a:gd name="connsiteY33" fmla="*/ 0 h 1803662"/>
                    <a:gd name="connsiteX0" fmla="*/ 223914 w 849503"/>
                    <a:gd name="connsiteY0" fmla="*/ 418927 h 1803662"/>
                    <a:gd name="connsiteX1" fmla="*/ 386727 w 849503"/>
                    <a:gd name="connsiteY1" fmla="*/ 419621 h 1803662"/>
                    <a:gd name="connsiteX2" fmla="*/ 393341 w 849503"/>
                    <a:gd name="connsiteY2" fmla="*/ 436847 h 1803662"/>
                    <a:gd name="connsiteX3" fmla="*/ 413293 w 849503"/>
                    <a:gd name="connsiteY3" fmla="*/ 485879 h 1803662"/>
                    <a:gd name="connsiteX4" fmla="*/ 382685 w 849503"/>
                    <a:gd name="connsiteY4" fmla="*/ 814900 h 1803662"/>
                    <a:gd name="connsiteX5" fmla="*/ 403250 w 849503"/>
                    <a:gd name="connsiteY5" fmla="*/ 849571 h 1803662"/>
                    <a:gd name="connsiteX6" fmla="*/ 426759 w 849503"/>
                    <a:gd name="connsiteY6" fmla="*/ 869420 h 1803662"/>
                    <a:gd name="connsiteX7" fmla="*/ 450267 w 849503"/>
                    <a:gd name="connsiteY7" fmla="*/ 849571 h 1803662"/>
                    <a:gd name="connsiteX8" fmla="*/ 470832 w 849503"/>
                    <a:gd name="connsiteY8" fmla="*/ 814900 h 1803662"/>
                    <a:gd name="connsiteX9" fmla="*/ 440224 w 849503"/>
                    <a:gd name="connsiteY9" fmla="*/ 485879 h 1803662"/>
                    <a:gd name="connsiteX10" fmla="*/ 460176 w 849503"/>
                    <a:gd name="connsiteY10" fmla="*/ 436847 h 1803662"/>
                    <a:gd name="connsiteX11" fmla="*/ 466790 w 849503"/>
                    <a:gd name="connsiteY11" fmla="*/ 419621 h 1803662"/>
                    <a:gd name="connsiteX12" fmla="*/ 629603 w 849503"/>
                    <a:gd name="connsiteY12" fmla="*/ 418927 h 1803662"/>
                    <a:gd name="connsiteX13" fmla="*/ 742464 w 849503"/>
                    <a:gd name="connsiteY13" fmla="*/ 493531 h 1803662"/>
                    <a:gd name="connsiteX14" fmla="*/ 840252 w 849503"/>
                    <a:gd name="connsiteY14" fmla="*/ 964470 h 1803662"/>
                    <a:gd name="connsiteX15" fmla="*/ 710561 w 849503"/>
                    <a:gd name="connsiteY15" fmla="*/ 1019654 h 1803662"/>
                    <a:gd name="connsiteX16" fmla="*/ 642992 w 849503"/>
                    <a:gd name="connsiteY16" fmla="*/ 749860 h 1803662"/>
                    <a:gd name="connsiteX17" fmla="*/ 637237 w 849503"/>
                    <a:gd name="connsiteY17" fmla="*/ 1719321 h 1803662"/>
                    <a:gd name="connsiteX18" fmla="*/ 459354 w 849503"/>
                    <a:gd name="connsiteY18" fmla="*/ 1729270 h 1803662"/>
                    <a:gd name="connsiteX19" fmla="*/ 459352 w 849503"/>
                    <a:gd name="connsiteY19" fmla="*/ 1120965 h 1803662"/>
                    <a:gd name="connsiteX20" fmla="*/ 426759 w 849503"/>
                    <a:gd name="connsiteY20" fmla="*/ 1120006 h 1803662"/>
                    <a:gd name="connsiteX21" fmla="*/ 394165 w 849503"/>
                    <a:gd name="connsiteY21" fmla="*/ 1120965 h 1803662"/>
                    <a:gd name="connsiteX22" fmla="*/ 394163 w 849503"/>
                    <a:gd name="connsiteY22" fmla="*/ 1729270 h 1803662"/>
                    <a:gd name="connsiteX23" fmla="*/ 208611 w 849503"/>
                    <a:gd name="connsiteY23" fmla="*/ 1719321 h 1803662"/>
                    <a:gd name="connsiteX24" fmla="*/ 210525 w 849503"/>
                    <a:gd name="connsiteY24" fmla="*/ 749860 h 1803662"/>
                    <a:gd name="connsiteX25" fmla="*/ 166528 w 849503"/>
                    <a:gd name="connsiteY25" fmla="*/ 1008103 h 1803662"/>
                    <a:gd name="connsiteX26" fmla="*/ 105 w 849503"/>
                    <a:gd name="connsiteY26" fmla="*/ 1013842 h 1803662"/>
                    <a:gd name="connsiteX27" fmla="*/ 111053 w 849503"/>
                    <a:gd name="connsiteY27" fmla="*/ 493531 h 1803662"/>
                    <a:gd name="connsiteX28" fmla="*/ 223914 w 849503"/>
                    <a:gd name="connsiteY28" fmla="*/ 418927 h 1803662"/>
                    <a:gd name="connsiteX29" fmla="*/ 426758 w 849503"/>
                    <a:gd name="connsiteY29" fmla="*/ 0 h 1803662"/>
                    <a:gd name="connsiteX30" fmla="*/ 610397 w 849503"/>
                    <a:gd name="connsiteY30" fmla="*/ 183639 h 1803662"/>
                    <a:gd name="connsiteX31" fmla="*/ 426758 w 849503"/>
                    <a:gd name="connsiteY31" fmla="*/ 367278 h 1803662"/>
                    <a:gd name="connsiteX32" fmla="*/ 243119 w 849503"/>
                    <a:gd name="connsiteY32" fmla="*/ 183639 h 1803662"/>
                    <a:gd name="connsiteX33" fmla="*/ 426758 w 849503"/>
                    <a:gd name="connsiteY33" fmla="*/ 0 h 1803662"/>
                    <a:gd name="connsiteX0" fmla="*/ 223914 w 849503"/>
                    <a:gd name="connsiteY0" fmla="*/ 418927 h 1803662"/>
                    <a:gd name="connsiteX1" fmla="*/ 386727 w 849503"/>
                    <a:gd name="connsiteY1" fmla="*/ 419621 h 1803662"/>
                    <a:gd name="connsiteX2" fmla="*/ 393341 w 849503"/>
                    <a:gd name="connsiteY2" fmla="*/ 436847 h 1803662"/>
                    <a:gd name="connsiteX3" fmla="*/ 413293 w 849503"/>
                    <a:gd name="connsiteY3" fmla="*/ 485879 h 1803662"/>
                    <a:gd name="connsiteX4" fmla="*/ 382685 w 849503"/>
                    <a:gd name="connsiteY4" fmla="*/ 814900 h 1803662"/>
                    <a:gd name="connsiteX5" fmla="*/ 403250 w 849503"/>
                    <a:gd name="connsiteY5" fmla="*/ 849571 h 1803662"/>
                    <a:gd name="connsiteX6" fmla="*/ 426759 w 849503"/>
                    <a:gd name="connsiteY6" fmla="*/ 869420 h 1803662"/>
                    <a:gd name="connsiteX7" fmla="*/ 450267 w 849503"/>
                    <a:gd name="connsiteY7" fmla="*/ 849571 h 1803662"/>
                    <a:gd name="connsiteX8" fmla="*/ 470832 w 849503"/>
                    <a:gd name="connsiteY8" fmla="*/ 814900 h 1803662"/>
                    <a:gd name="connsiteX9" fmla="*/ 440224 w 849503"/>
                    <a:gd name="connsiteY9" fmla="*/ 485879 h 1803662"/>
                    <a:gd name="connsiteX10" fmla="*/ 460176 w 849503"/>
                    <a:gd name="connsiteY10" fmla="*/ 436847 h 1803662"/>
                    <a:gd name="connsiteX11" fmla="*/ 466790 w 849503"/>
                    <a:gd name="connsiteY11" fmla="*/ 419621 h 1803662"/>
                    <a:gd name="connsiteX12" fmla="*/ 629603 w 849503"/>
                    <a:gd name="connsiteY12" fmla="*/ 418927 h 1803662"/>
                    <a:gd name="connsiteX13" fmla="*/ 742464 w 849503"/>
                    <a:gd name="connsiteY13" fmla="*/ 493531 h 1803662"/>
                    <a:gd name="connsiteX14" fmla="*/ 840252 w 849503"/>
                    <a:gd name="connsiteY14" fmla="*/ 989182 h 1803662"/>
                    <a:gd name="connsiteX15" fmla="*/ 710561 w 849503"/>
                    <a:gd name="connsiteY15" fmla="*/ 1019654 h 1803662"/>
                    <a:gd name="connsiteX16" fmla="*/ 642992 w 849503"/>
                    <a:gd name="connsiteY16" fmla="*/ 749860 h 1803662"/>
                    <a:gd name="connsiteX17" fmla="*/ 637237 w 849503"/>
                    <a:gd name="connsiteY17" fmla="*/ 1719321 h 1803662"/>
                    <a:gd name="connsiteX18" fmla="*/ 459354 w 849503"/>
                    <a:gd name="connsiteY18" fmla="*/ 1729270 h 1803662"/>
                    <a:gd name="connsiteX19" fmla="*/ 459352 w 849503"/>
                    <a:gd name="connsiteY19" fmla="*/ 1120965 h 1803662"/>
                    <a:gd name="connsiteX20" fmla="*/ 426759 w 849503"/>
                    <a:gd name="connsiteY20" fmla="*/ 1120006 h 1803662"/>
                    <a:gd name="connsiteX21" fmla="*/ 394165 w 849503"/>
                    <a:gd name="connsiteY21" fmla="*/ 1120965 h 1803662"/>
                    <a:gd name="connsiteX22" fmla="*/ 394163 w 849503"/>
                    <a:gd name="connsiteY22" fmla="*/ 1729270 h 1803662"/>
                    <a:gd name="connsiteX23" fmla="*/ 208611 w 849503"/>
                    <a:gd name="connsiteY23" fmla="*/ 1719321 h 1803662"/>
                    <a:gd name="connsiteX24" fmla="*/ 210525 w 849503"/>
                    <a:gd name="connsiteY24" fmla="*/ 749860 h 1803662"/>
                    <a:gd name="connsiteX25" fmla="*/ 166528 w 849503"/>
                    <a:gd name="connsiteY25" fmla="*/ 1008103 h 1803662"/>
                    <a:gd name="connsiteX26" fmla="*/ 105 w 849503"/>
                    <a:gd name="connsiteY26" fmla="*/ 1013842 h 1803662"/>
                    <a:gd name="connsiteX27" fmla="*/ 111053 w 849503"/>
                    <a:gd name="connsiteY27" fmla="*/ 493531 h 1803662"/>
                    <a:gd name="connsiteX28" fmla="*/ 223914 w 849503"/>
                    <a:gd name="connsiteY28" fmla="*/ 418927 h 1803662"/>
                    <a:gd name="connsiteX29" fmla="*/ 426758 w 849503"/>
                    <a:gd name="connsiteY29" fmla="*/ 0 h 1803662"/>
                    <a:gd name="connsiteX30" fmla="*/ 610397 w 849503"/>
                    <a:gd name="connsiteY30" fmla="*/ 183639 h 1803662"/>
                    <a:gd name="connsiteX31" fmla="*/ 426758 w 849503"/>
                    <a:gd name="connsiteY31" fmla="*/ 367278 h 1803662"/>
                    <a:gd name="connsiteX32" fmla="*/ 243119 w 849503"/>
                    <a:gd name="connsiteY32" fmla="*/ 183639 h 1803662"/>
                    <a:gd name="connsiteX33" fmla="*/ 426758 w 849503"/>
                    <a:gd name="connsiteY33" fmla="*/ 0 h 1803662"/>
                    <a:gd name="connsiteX0" fmla="*/ 223914 w 847178"/>
                    <a:gd name="connsiteY0" fmla="*/ 418927 h 1803662"/>
                    <a:gd name="connsiteX1" fmla="*/ 386727 w 847178"/>
                    <a:gd name="connsiteY1" fmla="*/ 419621 h 1803662"/>
                    <a:gd name="connsiteX2" fmla="*/ 393341 w 847178"/>
                    <a:gd name="connsiteY2" fmla="*/ 436847 h 1803662"/>
                    <a:gd name="connsiteX3" fmla="*/ 413293 w 847178"/>
                    <a:gd name="connsiteY3" fmla="*/ 485879 h 1803662"/>
                    <a:gd name="connsiteX4" fmla="*/ 382685 w 847178"/>
                    <a:gd name="connsiteY4" fmla="*/ 814900 h 1803662"/>
                    <a:gd name="connsiteX5" fmla="*/ 403250 w 847178"/>
                    <a:gd name="connsiteY5" fmla="*/ 849571 h 1803662"/>
                    <a:gd name="connsiteX6" fmla="*/ 426759 w 847178"/>
                    <a:gd name="connsiteY6" fmla="*/ 869420 h 1803662"/>
                    <a:gd name="connsiteX7" fmla="*/ 450267 w 847178"/>
                    <a:gd name="connsiteY7" fmla="*/ 849571 h 1803662"/>
                    <a:gd name="connsiteX8" fmla="*/ 470832 w 847178"/>
                    <a:gd name="connsiteY8" fmla="*/ 814900 h 1803662"/>
                    <a:gd name="connsiteX9" fmla="*/ 440224 w 847178"/>
                    <a:gd name="connsiteY9" fmla="*/ 485879 h 1803662"/>
                    <a:gd name="connsiteX10" fmla="*/ 460176 w 847178"/>
                    <a:gd name="connsiteY10" fmla="*/ 436847 h 1803662"/>
                    <a:gd name="connsiteX11" fmla="*/ 466790 w 847178"/>
                    <a:gd name="connsiteY11" fmla="*/ 419621 h 1803662"/>
                    <a:gd name="connsiteX12" fmla="*/ 629603 w 847178"/>
                    <a:gd name="connsiteY12" fmla="*/ 418927 h 1803662"/>
                    <a:gd name="connsiteX13" fmla="*/ 742464 w 847178"/>
                    <a:gd name="connsiteY13" fmla="*/ 493531 h 1803662"/>
                    <a:gd name="connsiteX14" fmla="*/ 840252 w 847178"/>
                    <a:gd name="connsiteY14" fmla="*/ 989182 h 1803662"/>
                    <a:gd name="connsiteX15" fmla="*/ 710561 w 847178"/>
                    <a:gd name="connsiteY15" fmla="*/ 1019654 h 1803662"/>
                    <a:gd name="connsiteX16" fmla="*/ 642992 w 847178"/>
                    <a:gd name="connsiteY16" fmla="*/ 749860 h 1803662"/>
                    <a:gd name="connsiteX17" fmla="*/ 637237 w 847178"/>
                    <a:gd name="connsiteY17" fmla="*/ 1719321 h 1803662"/>
                    <a:gd name="connsiteX18" fmla="*/ 459354 w 847178"/>
                    <a:gd name="connsiteY18" fmla="*/ 1729270 h 1803662"/>
                    <a:gd name="connsiteX19" fmla="*/ 459352 w 847178"/>
                    <a:gd name="connsiteY19" fmla="*/ 1120965 h 1803662"/>
                    <a:gd name="connsiteX20" fmla="*/ 426759 w 847178"/>
                    <a:gd name="connsiteY20" fmla="*/ 1120006 h 1803662"/>
                    <a:gd name="connsiteX21" fmla="*/ 394165 w 847178"/>
                    <a:gd name="connsiteY21" fmla="*/ 1120965 h 1803662"/>
                    <a:gd name="connsiteX22" fmla="*/ 394163 w 847178"/>
                    <a:gd name="connsiteY22" fmla="*/ 1729270 h 1803662"/>
                    <a:gd name="connsiteX23" fmla="*/ 208611 w 847178"/>
                    <a:gd name="connsiteY23" fmla="*/ 1719321 h 1803662"/>
                    <a:gd name="connsiteX24" fmla="*/ 210525 w 847178"/>
                    <a:gd name="connsiteY24" fmla="*/ 749860 h 1803662"/>
                    <a:gd name="connsiteX25" fmla="*/ 166528 w 847178"/>
                    <a:gd name="connsiteY25" fmla="*/ 1008103 h 1803662"/>
                    <a:gd name="connsiteX26" fmla="*/ 105 w 847178"/>
                    <a:gd name="connsiteY26" fmla="*/ 1013842 h 1803662"/>
                    <a:gd name="connsiteX27" fmla="*/ 111053 w 847178"/>
                    <a:gd name="connsiteY27" fmla="*/ 493531 h 1803662"/>
                    <a:gd name="connsiteX28" fmla="*/ 223914 w 847178"/>
                    <a:gd name="connsiteY28" fmla="*/ 418927 h 1803662"/>
                    <a:gd name="connsiteX29" fmla="*/ 426758 w 847178"/>
                    <a:gd name="connsiteY29" fmla="*/ 0 h 1803662"/>
                    <a:gd name="connsiteX30" fmla="*/ 610397 w 847178"/>
                    <a:gd name="connsiteY30" fmla="*/ 183639 h 1803662"/>
                    <a:gd name="connsiteX31" fmla="*/ 426758 w 847178"/>
                    <a:gd name="connsiteY31" fmla="*/ 367278 h 1803662"/>
                    <a:gd name="connsiteX32" fmla="*/ 243119 w 847178"/>
                    <a:gd name="connsiteY32" fmla="*/ 183639 h 1803662"/>
                    <a:gd name="connsiteX33" fmla="*/ 426758 w 847178"/>
                    <a:gd name="connsiteY33" fmla="*/ 0 h 1803662"/>
                    <a:gd name="connsiteX0" fmla="*/ 223914 w 844535"/>
                    <a:gd name="connsiteY0" fmla="*/ 418927 h 1803662"/>
                    <a:gd name="connsiteX1" fmla="*/ 386727 w 844535"/>
                    <a:gd name="connsiteY1" fmla="*/ 419621 h 1803662"/>
                    <a:gd name="connsiteX2" fmla="*/ 393341 w 844535"/>
                    <a:gd name="connsiteY2" fmla="*/ 436847 h 1803662"/>
                    <a:gd name="connsiteX3" fmla="*/ 413293 w 844535"/>
                    <a:gd name="connsiteY3" fmla="*/ 485879 h 1803662"/>
                    <a:gd name="connsiteX4" fmla="*/ 382685 w 844535"/>
                    <a:gd name="connsiteY4" fmla="*/ 814900 h 1803662"/>
                    <a:gd name="connsiteX5" fmla="*/ 403250 w 844535"/>
                    <a:gd name="connsiteY5" fmla="*/ 849571 h 1803662"/>
                    <a:gd name="connsiteX6" fmla="*/ 426759 w 844535"/>
                    <a:gd name="connsiteY6" fmla="*/ 869420 h 1803662"/>
                    <a:gd name="connsiteX7" fmla="*/ 450267 w 844535"/>
                    <a:gd name="connsiteY7" fmla="*/ 849571 h 1803662"/>
                    <a:gd name="connsiteX8" fmla="*/ 470832 w 844535"/>
                    <a:gd name="connsiteY8" fmla="*/ 814900 h 1803662"/>
                    <a:gd name="connsiteX9" fmla="*/ 440224 w 844535"/>
                    <a:gd name="connsiteY9" fmla="*/ 485879 h 1803662"/>
                    <a:gd name="connsiteX10" fmla="*/ 460176 w 844535"/>
                    <a:gd name="connsiteY10" fmla="*/ 436847 h 1803662"/>
                    <a:gd name="connsiteX11" fmla="*/ 466790 w 844535"/>
                    <a:gd name="connsiteY11" fmla="*/ 419621 h 1803662"/>
                    <a:gd name="connsiteX12" fmla="*/ 629603 w 844535"/>
                    <a:gd name="connsiteY12" fmla="*/ 418927 h 1803662"/>
                    <a:gd name="connsiteX13" fmla="*/ 742464 w 844535"/>
                    <a:gd name="connsiteY13" fmla="*/ 493531 h 1803662"/>
                    <a:gd name="connsiteX14" fmla="*/ 837506 w 844535"/>
                    <a:gd name="connsiteY14" fmla="*/ 972707 h 1803662"/>
                    <a:gd name="connsiteX15" fmla="*/ 710561 w 844535"/>
                    <a:gd name="connsiteY15" fmla="*/ 1019654 h 1803662"/>
                    <a:gd name="connsiteX16" fmla="*/ 642992 w 844535"/>
                    <a:gd name="connsiteY16" fmla="*/ 749860 h 1803662"/>
                    <a:gd name="connsiteX17" fmla="*/ 637237 w 844535"/>
                    <a:gd name="connsiteY17" fmla="*/ 1719321 h 1803662"/>
                    <a:gd name="connsiteX18" fmla="*/ 459354 w 844535"/>
                    <a:gd name="connsiteY18" fmla="*/ 1729270 h 1803662"/>
                    <a:gd name="connsiteX19" fmla="*/ 459352 w 844535"/>
                    <a:gd name="connsiteY19" fmla="*/ 1120965 h 1803662"/>
                    <a:gd name="connsiteX20" fmla="*/ 426759 w 844535"/>
                    <a:gd name="connsiteY20" fmla="*/ 1120006 h 1803662"/>
                    <a:gd name="connsiteX21" fmla="*/ 394165 w 844535"/>
                    <a:gd name="connsiteY21" fmla="*/ 1120965 h 1803662"/>
                    <a:gd name="connsiteX22" fmla="*/ 394163 w 844535"/>
                    <a:gd name="connsiteY22" fmla="*/ 1729270 h 1803662"/>
                    <a:gd name="connsiteX23" fmla="*/ 208611 w 844535"/>
                    <a:gd name="connsiteY23" fmla="*/ 1719321 h 1803662"/>
                    <a:gd name="connsiteX24" fmla="*/ 210525 w 844535"/>
                    <a:gd name="connsiteY24" fmla="*/ 749860 h 1803662"/>
                    <a:gd name="connsiteX25" fmla="*/ 166528 w 844535"/>
                    <a:gd name="connsiteY25" fmla="*/ 1008103 h 1803662"/>
                    <a:gd name="connsiteX26" fmla="*/ 105 w 844535"/>
                    <a:gd name="connsiteY26" fmla="*/ 1013842 h 1803662"/>
                    <a:gd name="connsiteX27" fmla="*/ 111053 w 844535"/>
                    <a:gd name="connsiteY27" fmla="*/ 493531 h 1803662"/>
                    <a:gd name="connsiteX28" fmla="*/ 223914 w 844535"/>
                    <a:gd name="connsiteY28" fmla="*/ 418927 h 1803662"/>
                    <a:gd name="connsiteX29" fmla="*/ 426758 w 844535"/>
                    <a:gd name="connsiteY29" fmla="*/ 0 h 1803662"/>
                    <a:gd name="connsiteX30" fmla="*/ 610397 w 844535"/>
                    <a:gd name="connsiteY30" fmla="*/ 183639 h 1803662"/>
                    <a:gd name="connsiteX31" fmla="*/ 426758 w 844535"/>
                    <a:gd name="connsiteY31" fmla="*/ 367278 h 1803662"/>
                    <a:gd name="connsiteX32" fmla="*/ 243119 w 844535"/>
                    <a:gd name="connsiteY32" fmla="*/ 183639 h 1803662"/>
                    <a:gd name="connsiteX33" fmla="*/ 426758 w 844535"/>
                    <a:gd name="connsiteY33" fmla="*/ 0 h 1803662"/>
                    <a:gd name="connsiteX0" fmla="*/ 223914 w 846080"/>
                    <a:gd name="connsiteY0" fmla="*/ 418927 h 1803662"/>
                    <a:gd name="connsiteX1" fmla="*/ 386727 w 846080"/>
                    <a:gd name="connsiteY1" fmla="*/ 419621 h 1803662"/>
                    <a:gd name="connsiteX2" fmla="*/ 393341 w 846080"/>
                    <a:gd name="connsiteY2" fmla="*/ 436847 h 1803662"/>
                    <a:gd name="connsiteX3" fmla="*/ 413293 w 846080"/>
                    <a:gd name="connsiteY3" fmla="*/ 485879 h 1803662"/>
                    <a:gd name="connsiteX4" fmla="*/ 382685 w 846080"/>
                    <a:gd name="connsiteY4" fmla="*/ 814900 h 1803662"/>
                    <a:gd name="connsiteX5" fmla="*/ 403250 w 846080"/>
                    <a:gd name="connsiteY5" fmla="*/ 849571 h 1803662"/>
                    <a:gd name="connsiteX6" fmla="*/ 426759 w 846080"/>
                    <a:gd name="connsiteY6" fmla="*/ 869420 h 1803662"/>
                    <a:gd name="connsiteX7" fmla="*/ 450267 w 846080"/>
                    <a:gd name="connsiteY7" fmla="*/ 849571 h 1803662"/>
                    <a:gd name="connsiteX8" fmla="*/ 470832 w 846080"/>
                    <a:gd name="connsiteY8" fmla="*/ 814900 h 1803662"/>
                    <a:gd name="connsiteX9" fmla="*/ 440224 w 846080"/>
                    <a:gd name="connsiteY9" fmla="*/ 485879 h 1803662"/>
                    <a:gd name="connsiteX10" fmla="*/ 460176 w 846080"/>
                    <a:gd name="connsiteY10" fmla="*/ 436847 h 1803662"/>
                    <a:gd name="connsiteX11" fmla="*/ 466790 w 846080"/>
                    <a:gd name="connsiteY11" fmla="*/ 419621 h 1803662"/>
                    <a:gd name="connsiteX12" fmla="*/ 629603 w 846080"/>
                    <a:gd name="connsiteY12" fmla="*/ 418927 h 1803662"/>
                    <a:gd name="connsiteX13" fmla="*/ 742464 w 846080"/>
                    <a:gd name="connsiteY13" fmla="*/ 493531 h 1803662"/>
                    <a:gd name="connsiteX14" fmla="*/ 837506 w 846080"/>
                    <a:gd name="connsiteY14" fmla="*/ 972707 h 1803662"/>
                    <a:gd name="connsiteX15" fmla="*/ 710561 w 846080"/>
                    <a:gd name="connsiteY15" fmla="*/ 1019654 h 1803662"/>
                    <a:gd name="connsiteX16" fmla="*/ 642992 w 846080"/>
                    <a:gd name="connsiteY16" fmla="*/ 749860 h 1803662"/>
                    <a:gd name="connsiteX17" fmla="*/ 637237 w 846080"/>
                    <a:gd name="connsiteY17" fmla="*/ 1719321 h 1803662"/>
                    <a:gd name="connsiteX18" fmla="*/ 459354 w 846080"/>
                    <a:gd name="connsiteY18" fmla="*/ 1729270 h 1803662"/>
                    <a:gd name="connsiteX19" fmla="*/ 459352 w 846080"/>
                    <a:gd name="connsiteY19" fmla="*/ 1120965 h 1803662"/>
                    <a:gd name="connsiteX20" fmla="*/ 426759 w 846080"/>
                    <a:gd name="connsiteY20" fmla="*/ 1120006 h 1803662"/>
                    <a:gd name="connsiteX21" fmla="*/ 394165 w 846080"/>
                    <a:gd name="connsiteY21" fmla="*/ 1120965 h 1803662"/>
                    <a:gd name="connsiteX22" fmla="*/ 394163 w 846080"/>
                    <a:gd name="connsiteY22" fmla="*/ 1729270 h 1803662"/>
                    <a:gd name="connsiteX23" fmla="*/ 208611 w 846080"/>
                    <a:gd name="connsiteY23" fmla="*/ 1719321 h 1803662"/>
                    <a:gd name="connsiteX24" fmla="*/ 210525 w 846080"/>
                    <a:gd name="connsiteY24" fmla="*/ 749860 h 1803662"/>
                    <a:gd name="connsiteX25" fmla="*/ 166528 w 846080"/>
                    <a:gd name="connsiteY25" fmla="*/ 1008103 h 1803662"/>
                    <a:gd name="connsiteX26" fmla="*/ 105 w 846080"/>
                    <a:gd name="connsiteY26" fmla="*/ 1013842 h 1803662"/>
                    <a:gd name="connsiteX27" fmla="*/ 111053 w 846080"/>
                    <a:gd name="connsiteY27" fmla="*/ 493531 h 1803662"/>
                    <a:gd name="connsiteX28" fmla="*/ 223914 w 846080"/>
                    <a:gd name="connsiteY28" fmla="*/ 418927 h 1803662"/>
                    <a:gd name="connsiteX29" fmla="*/ 426758 w 846080"/>
                    <a:gd name="connsiteY29" fmla="*/ 0 h 1803662"/>
                    <a:gd name="connsiteX30" fmla="*/ 610397 w 846080"/>
                    <a:gd name="connsiteY30" fmla="*/ 183639 h 1803662"/>
                    <a:gd name="connsiteX31" fmla="*/ 426758 w 846080"/>
                    <a:gd name="connsiteY31" fmla="*/ 367278 h 1803662"/>
                    <a:gd name="connsiteX32" fmla="*/ 243119 w 846080"/>
                    <a:gd name="connsiteY32" fmla="*/ 183639 h 1803662"/>
                    <a:gd name="connsiteX33" fmla="*/ 426758 w 846080"/>
                    <a:gd name="connsiteY33" fmla="*/ 0 h 1803662"/>
                    <a:gd name="connsiteX0" fmla="*/ 223914 w 848546"/>
                    <a:gd name="connsiteY0" fmla="*/ 418927 h 1803662"/>
                    <a:gd name="connsiteX1" fmla="*/ 386727 w 848546"/>
                    <a:gd name="connsiteY1" fmla="*/ 419621 h 1803662"/>
                    <a:gd name="connsiteX2" fmla="*/ 393341 w 848546"/>
                    <a:gd name="connsiteY2" fmla="*/ 436847 h 1803662"/>
                    <a:gd name="connsiteX3" fmla="*/ 413293 w 848546"/>
                    <a:gd name="connsiteY3" fmla="*/ 485879 h 1803662"/>
                    <a:gd name="connsiteX4" fmla="*/ 382685 w 848546"/>
                    <a:gd name="connsiteY4" fmla="*/ 814900 h 1803662"/>
                    <a:gd name="connsiteX5" fmla="*/ 403250 w 848546"/>
                    <a:gd name="connsiteY5" fmla="*/ 849571 h 1803662"/>
                    <a:gd name="connsiteX6" fmla="*/ 426759 w 848546"/>
                    <a:gd name="connsiteY6" fmla="*/ 869420 h 1803662"/>
                    <a:gd name="connsiteX7" fmla="*/ 450267 w 848546"/>
                    <a:gd name="connsiteY7" fmla="*/ 849571 h 1803662"/>
                    <a:gd name="connsiteX8" fmla="*/ 470832 w 848546"/>
                    <a:gd name="connsiteY8" fmla="*/ 814900 h 1803662"/>
                    <a:gd name="connsiteX9" fmla="*/ 440224 w 848546"/>
                    <a:gd name="connsiteY9" fmla="*/ 485879 h 1803662"/>
                    <a:gd name="connsiteX10" fmla="*/ 460176 w 848546"/>
                    <a:gd name="connsiteY10" fmla="*/ 436847 h 1803662"/>
                    <a:gd name="connsiteX11" fmla="*/ 466790 w 848546"/>
                    <a:gd name="connsiteY11" fmla="*/ 419621 h 1803662"/>
                    <a:gd name="connsiteX12" fmla="*/ 629603 w 848546"/>
                    <a:gd name="connsiteY12" fmla="*/ 418927 h 1803662"/>
                    <a:gd name="connsiteX13" fmla="*/ 742464 w 848546"/>
                    <a:gd name="connsiteY13" fmla="*/ 493531 h 1803662"/>
                    <a:gd name="connsiteX14" fmla="*/ 837506 w 848546"/>
                    <a:gd name="connsiteY14" fmla="*/ 972707 h 1803662"/>
                    <a:gd name="connsiteX15" fmla="*/ 710561 w 848546"/>
                    <a:gd name="connsiteY15" fmla="*/ 1019654 h 1803662"/>
                    <a:gd name="connsiteX16" fmla="*/ 642992 w 848546"/>
                    <a:gd name="connsiteY16" fmla="*/ 749860 h 1803662"/>
                    <a:gd name="connsiteX17" fmla="*/ 637237 w 848546"/>
                    <a:gd name="connsiteY17" fmla="*/ 1719321 h 1803662"/>
                    <a:gd name="connsiteX18" fmla="*/ 459354 w 848546"/>
                    <a:gd name="connsiteY18" fmla="*/ 1729270 h 1803662"/>
                    <a:gd name="connsiteX19" fmla="*/ 459352 w 848546"/>
                    <a:gd name="connsiteY19" fmla="*/ 1120965 h 1803662"/>
                    <a:gd name="connsiteX20" fmla="*/ 426759 w 848546"/>
                    <a:gd name="connsiteY20" fmla="*/ 1120006 h 1803662"/>
                    <a:gd name="connsiteX21" fmla="*/ 394165 w 848546"/>
                    <a:gd name="connsiteY21" fmla="*/ 1120965 h 1803662"/>
                    <a:gd name="connsiteX22" fmla="*/ 394163 w 848546"/>
                    <a:gd name="connsiteY22" fmla="*/ 1729270 h 1803662"/>
                    <a:gd name="connsiteX23" fmla="*/ 208611 w 848546"/>
                    <a:gd name="connsiteY23" fmla="*/ 1719321 h 1803662"/>
                    <a:gd name="connsiteX24" fmla="*/ 210525 w 848546"/>
                    <a:gd name="connsiteY24" fmla="*/ 749860 h 1803662"/>
                    <a:gd name="connsiteX25" fmla="*/ 166528 w 848546"/>
                    <a:gd name="connsiteY25" fmla="*/ 1008103 h 1803662"/>
                    <a:gd name="connsiteX26" fmla="*/ 105 w 848546"/>
                    <a:gd name="connsiteY26" fmla="*/ 1013842 h 1803662"/>
                    <a:gd name="connsiteX27" fmla="*/ 111053 w 848546"/>
                    <a:gd name="connsiteY27" fmla="*/ 493531 h 1803662"/>
                    <a:gd name="connsiteX28" fmla="*/ 223914 w 848546"/>
                    <a:gd name="connsiteY28" fmla="*/ 418927 h 1803662"/>
                    <a:gd name="connsiteX29" fmla="*/ 426758 w 848546"/>
                    <a:gd name="connsiteY29" fmla="*/ 0 h 1803662"/>
                    <a:gd name="connsiteX30" fmla="*/ 610397 w 848546"/>
                    <a:gd name="connsiteY30" fmla="*/ 183639 h 1803662"/>
                    <a:gd name="connsiteX31" fmla="*/ 426758 w 848546"/>
                    <a:gd name="connsiteY31" fmla="*/ 367278 h 1803662"/>
                    <a:gd name="connsiteX32" fmla="*/ 243119 w 848546"/>
                    <a:gd name="connsiteY32" fmla="*/ 183639 h 1803662"/>
                    <a:gd name="connsiteX33" fmla="*/ 426758 w 848546"/>
                    <a:gd name="connsiteY33" fmla="*/ 0 h 1803662"/>
                    <a:gd name="connsiteX0" fmla="*/ 223914 w 848546"/>
                    <a:gd name="connsiteY0" fmla="*/ 418927 h 1803662"/>
                    <a:gd name="connsiteX1" fmla="*/ 386727 w 848546"/>
                    <a:gd name="connsiteY1" fmla="*/ 419621 h 1803662"/>
                    <a:gd name="connsiteX2" fmla="*/ 393341 w 848546"/>
                    <a:gd name="connsiteY2" fmla="*/ 436847 h 1803662"/>
                    <a:gd name="connsiteX3" fmla="*/ 413293 w 848546"/>
                    <a:gd name="connsiteY3" fmla="*/ 485879 h 1803662"/>
                    <a:gd name="connsiteX4" fmla="*/ 382685 w 848546"/>
                    <a:gd name="connsiteY4" fmla="*/ 814900 h 1803662"/>
                    <a:gd name="connsiteX5" fmla="*/ 403250 w 848546"/>
                    <a:gd name="connsiteY5" fmla="*/ 849571 h 1803662"/>
                    <a:gd name="connsiteX6" fmla="*/ 426759 w 848546"/>
                    <a:gd name="connsiteY6" fmla="*/ 869420 h 1803662"/>
                    <a:gd name="connsiteX7" fmla="*/ 450267 w 848546"/>
                    <a:gd name="connsiteY7" fmla="*/ 849571 h 1803662"/>
                    <a:gd name="connsiteX8" fmla="*/ 470832 w 848546"/>
                    <a:gd name="connsiteY8" fmla="*/ 814900 h 1803662"/>
                    <a:gd name="connsiteX9" fmla="*/ 440224 w 848546"/>
                    <a:gd name="connsiteY9" fmla="*/ 485879 h 1803662"/>
                    <a:gd name="connsiteX10" fmla="*/ 460176 w 848546"/>
                    <a:gd name="connsiteY10" fmla="*/ 436847 h 1803662"/>
                    <a:gd name="connsiteX11" fmla="*/ 466790 w 848546"/>
                    <a:gd name="connsiteY11" fmla="*/ 419621 h 1803662"/>
                    <a:gd name="connsiteX12" fmla="*/ 629603 w 848546"/>
                    <a:gd name="connsiteY12" fmla="*/ 418927 h 1803662"/>
                    <a:gd name="connsiteX13" fmla="*/ 742464 w 848546"/>
                    <a:gd name="connsiteY13" fmla="*/ 493531 h 1803662"/>
                    <a:gd name="connsiteX14" fmla="*/ 837506 w 848546"/>
                    <a:gd name="connsiteY14" fmla="*/ 972707 h 1803662"/>
                    <a:gd name="connsiteX15" fmla="*/ 710561 w 848546"/>
                    <a:gd name="connsiteY15" fmla="*/ 1019654 h 1803662"/>
                    <a:gd name="connsiteX16" fmla="*/ 642993 w 848546"/>
                    <a:gd name="connsiteY16" fmla="*/ 686709 h 1803662"/>
                    <a:gd name="connsiteX17" fmla="*/ 637237 w 848546"/>
                    <a:gd name="connsiteY17" fmla="*/ 1719321 h 1803662"/>
                    <a:gd name="connsiteX18" fmla="*/ 459354 w 848546"/>
                    <a:gd name="connsiteY18" fmla="*/ 1729270 h 1803662"/>
                    <a:gd name="connsiteX19" fmla="*/ 459352 w 848546"/>
                    <a:gd name="connsiteY19" fmla="*/ 1120965 h 1803662"/>
                    <a:gd name="connsiteX20" fmla="*/ 426759 w 848546"/>
                    <a:gd name="connsiteY20" fmla="*/ 1120006 h 1803662"/>
                    <a:gd name="connsiteX21" fmla="*/ 394165 w 848546"/>
                    <a:gd name="connsiteY21" fmla="*/ 1120965 h 1803662"/>
                    <a:gd name="connsiteX22" fmla="*/ 394163 w 848546"/>
                    <a:gd name="connsiteY22" fmla="*/ 1729270 h 1803662"/>
                    <a:gd name="connsiteX23" fmla="*/ 208611 w 848546"/>
                    <a:gd name="connsiteY23" fmla="*/ 1719321 h 1803662"/>
                    <a:gd name="connsiteX24" fmla="*/ 210525 w 848546"/>
                    <a:gd name="connsiteY24" fmla="*/ 749860 h 1803662"/>
                    <a:gd name="connsiteX25" fmla="*/ 166528 w 848546"/>
                    <a:gd name="connsiteY25" fmla="*/ 1008103 h 1803662"/>
                    <a:gd name="connsiteX26" fmla="*/ 105 w 848546"/>
                    <a:gd name="connsiteY26" fmla="*/ 1013842 h 1803662"/>
                    <a:gd name="connsiteX27" fmla="*/ 111053 w 848546"/>
                    <a:gd name="connsiteY27" fmla="*/ 493531 h 1803662"/>
                    <a:gd name="connsiteX28" fmla="*/ 223914 w 848546"/>
                    <a:gd name="connsiteY28" fmla="*/ 418927 h 1803662"/>
                    <a:gd name="connsiteX29" fmla="*/ 426758 w 848546"/>
                    <a:gd name="connsiteY29" fmla="*/ 0 h 1803662"/>
                    <a:gd name="connsiteX30" fmla="*/ 610397 w 848546"/>
                    <a:gd name="connsiteY30" fmla="*/ 183639 h 1803662"/>
                    <a:gd name="connsiteX31" fmla="*/ 426758 w 848546"/>
                    <a:gd name="connsiteY31" fmla="*/ 367278 h 1803662"/>
                    <a:gd name="connsiteX32" fmla="*/ 243119 w 848546"/>
                    <a:gd name="connsiteY32" fmla="*/ 183639 h 1803662"/>
                    <a:gd name="connsiteX33" fmla="*/ 426758 w 848546"/>
                    <a:gd name="connsiteY33" fmla="*/ 0 h 1803662"/>
                    <a:gd name="connsiteX0" fmla="*/ 223914 w 853757"/>
                    <a:gd name="connsiteY0" fmla="*/ 418927 h 1803662"/>
                    <a:gd name="connsiteX1" fmla="*/ 386727 w 853757"/>
                    <a:gd name="connsiteY1" fmla="*/ 419621 h 1803662"/>
                    <a:gd name="connsiteX2" fmla="*/ 393341 w 853757"/>
                    <a:gd name="connsiteY2" fmla="*/ 436847 h 1803662"/>
                    <a:gd name="connsiteX3" fmla="*/ 413293 w 853757"/>
                    <a:gd name="connsiteY3" fmla="*/ 485879 h 1803662"/>
                    <a:gd name="connsiteX4" fmla="*/ 382685 w 853757"/>
                    <a:gd name="connsiteY4" fmla="*/ 814900 h 1803662"/>
                    <a:gd name="connsiteX5" fmla="*/ 403250 w 853757"/>
                    <a:gd name="connsiteY5" fmla="*/ 849571 h 1803662"/>
                    <a:gd name="connsiteX6" fmla="*/ 426759 w 853757"/>
                    <a:gd name="connsiteY6" fmla="*/ 869420 h 1803662"/>
                    <a:gd name="connsiteX7" fmla="*/ 450267 w 853757"/>
                    <a:gd name="connsiteY7" fmla="*/ 849571 h 1803662"/>
                    <a:gd name="connsiteX8" fmla="*/ 470832 w 853757"/>
                    <a:gd name="connsiteY8" fmla="*/ 814900 h 1803662"/>
                    <a:gd name="connsiteX9" fmla="*/ 440224 w 853757"/>
                    <a:gd name="connsiteY9" fmla="*/ 485879 h 1803662"/>
                    <a:gd name="connsiteX10" fmla="*/ 460176 w 853757"/>
                    <a:gd name="connsiteY10" fmla="*/ 436847 h 1803662"/>
                    <a:gd name="connsiteX11" fmla="*/ 466790 w 853757"/>
                    <a:gd name="connsiteY11" fmla="*/ 419621 h 1803662"/>
                    <a:gd name="connsiteX12" fmla="*/ 629603 w 853757"/>
                    <a:gd name="connsiteY12" fmla="*/ 418927 h 1803662"/>
                    <a:gd name="connsiteX13" fmla="*/ 742464 w 853757"/>
                    <a:gd name="connsiteY13" fmla="*/ 493531 h 1803662"/>
                    <a:gd name="connsiteX14" fmla="*/ 842998 w 853757"/>
                    <a:gd name="connsiteY14" fmla="*/ 972707 h 1803662"/>
                    <a:gd name="connsiteX15" fmla="*/ 710561 w 853757"/>
                    <a:gd name="connsiteY15" fmla="*/ 1019654 h 1803662"/>
                    <a:gd name="connsiteX16" fmla="*/ 642993 w 853757"/>
                    <a:gd name="connsiteY16" fmla="*/ 686709 h 1803662"/>
                    <a:gd name="connsiteX17" fmla="*/ 637237 w 853757"/>
                    <a:gd name="connsiteY17" fmla="*/ 1719321 h 1803662"/>
                    <a:gd name="connsiteX18" fmla="*/ 459354 w 853757"/>
                    <a:gd name="connsiteY18" fmla="*/ 1729270 h 1803662"/>
                    <a:gd name="connsiteX19" fmla="*/ 459352 w 853757"/>
                    <a:gd name="connsiteY19" fmla="*/ 1120965 h 1803662"/>
                    <a:gd name="connsiteX20" fmla="*/ 426759 w 853757"/>
                    <a:gd name="connsiteY20" fmla="*/ 1120006 h 1803662"/>
                    <a:gd name="connsiteX21" fmla="*/ 394165 w 853757"/>
                    <a:gd name="connsiteY21" fmla="*/ 1120965 h 1803662"/>
                    <a:gd name="connsiteX22" fmla="*/ 394163 w 853757"/>
                    <a:gd name="connsiteY22" fmla="*/ 1729270 h 1803662"/>
                    <a:gd name="connsiteX23" fmla="*/ 208611 w 853757"/>
                    <a:gd name="connsiteY23" fmla="*/ 1719321 h 1803662"/>
                    <a:gd name="connsiteX24" fmla="*/ 210525 w 853757"/>
                    <a:gd name="connsiteY24" fmla="*/ 749860 h 1803662"/>
                    <a:gd name="connsiteX25" fmla="*/ 166528 w 853757"/>
                    <a:gd name="connsiteY25" fmla="*/ 1008103 h 1803662"/>
                    <a:gd name="connsiteX26" fmla="*/ 105 w 853757"/>
                    <a:gd name="connsiteY26" fmla="*/ 1013842 h 1803662"/>
                    <a:gd name="connsiteX27" fmla="*/ 111053 w 853757"/>
                    <a:gd name="connsiteY27" fmla="*/ 493531 h 1803662"/>
                    <a:gd name="connsiteX28" fmla="*/ 223914 w 853757"/>
                    <a:gd name="connsiteY28" fmla="*/ 418927 h 1803662"/>
                    <a:gd name="connsiteX29" fmla="*/ 426758 w 853757"/>
                    <a:gd name="connsiteY29" fmla="*/ 0 h 1803662"/>
                    <a:gd name="connsiteX30" fmla="*/ 610397 w 853757"/>
                    <a:gd name="connsiteY30" fmla="*/ 183639 h 1803662"/>
                    <a:gd name="connsiteX31" fmla="*/ 426758 w 853757"/>
                    <a:gd name="connsiteY31" fmla="*/ 367278 h 1803662"/>
                    <a:gd name="connsiteX32" fmla="*/ 243119 w 853757"/>
                    <a:gd name="connsiteY32" fmla="*/ 183639 h 1803662"/>
                    <a:gd name="connsiteX33" fmla="*/ 426758 w 853757"/>
                    <a:gd name="connsiteY33" fmla="*/ 0 h 1803662"/>
                    <a:gd name="connsiteX0" fmla="*/ 223914 w 854184"/>
                    <a:gd name="connsiteY0" fmla="*/ 418927 h 1803662"/>
                    <a:gd name="connsiteX1" fmla="*/ 386727 w 854184"/>
                    <a:gd name="connsiteY1" fmla="*/ 419621 h 1803662"/>
                    <a:gd name="connsiteX2" fmla="*/ 393341 w 854184"/>
                    <a:gd name="connsiteY2" fmla="*/ 436847 h 1803662"/>
                    <a:gd name="connsiteX3" fmla="*/ 413293 w 854184"/>
                    <a:gd name="connsiteY3" fmla="*/ 485879 h 1803662"/>
                    <a:gd name="connsiteX4" fmla="*/ 382685 w 854184"/>
                    <a:gd name="connsiteY4" fmla="*/ 814900 h 1803662"/>
                    <a:gd name="connsiteX5" fmla="*/ 403250 w 854184"/>
                    <a:gd name="connsiteY5" fmla="*/ 849571 h 1803662"/>
                    <a:gd name="connsiteX6" fmla="*/ 426759 w 854184"/>
                    <a:gd name="connsiteY6" fmla="*/ 869420 h 1803662"/>
                    <a:gd name="connsiteX7" fmla="*/ 450267 w 854184"/>
                    <a:gd name="connsiteY7" fmla="*/ 849571 h 1803662"/>
                    <a:gd name="connsiteX8" fmla="*/ 470832 w 854184"/>
                    <a:gd name="connsiteY8" fmla="*/ 814900 h 1803662"/>
                    <a:gd name="connsiteX9" fmla="*/ 440224 w 854184"/>
                    <a:gd name="connsiteY9" fmla="*/ 485879 h 1803662"/>
                    <a:gd name="connsiteX10" fmla="*/ 460176 w 854184"/>
                    <a:gd name="connsiteY10" fmla="*/ 436847 h 1803662"/>
                    <a:gd name="connsiteX11" fmla="*/ 466790 w 854184"/>
                    <a:gd name="connsiteY11" fmla="*/ 419621 h 1803662"/>
                    <a:gd name="connsiteX12" fmla="*/ 629603 w 854184"/>
                    <a:gd name="connsiteY12" fmla="*/ 418927 h 1803662"/>
                    <a:gd name="connsiteX13" fmla="*/ 742464 w 854184"/>
                    <a:gd name="connsiteY13" fmla="*/ 493531 h 1803662"/>
                    <a:gd name="connsiteX14" fmla="*/ 842998 w 854184"/>
                    <a:gd name="connsiteY14" fmla="*/ 972707 h 1803662"/>
                    <a:gd name="connsiteX15" fmla="*/ 718799 w 854184"/>
                    <a:gd name="connsiteY15" fmla="*/ 1016909 h 1803662"/>
                    <a:gd name="connsiteX16" fmla="*/ 642993 w 854184"/>
                    <a:gd name="connsiteY16" fmla="*/ 686709 h 1803662"/>
                    <a:gd name="connsiteX17" fmla="*/ 637237 w 854184"/>
                    <a:gd name="connsiteY17" fmla="*/ 1719321 h 1803662"/>
                    <a:gd name="connsiteX18" fmla="*/ 459354 w 854184"/>
                    <a:gd name="connsiteY18" fmla="*/ 1729270 h 1803662"/>
                    <a:gd name="connsiteX19" fmla="*/ 459352 w 854184"/>
                    <a:gd name="connsiteY19" fmla="*/ 1120965 h 1803662"/>
                    <a:gd name="connsiteX20" fmla="*/ 426759 w 854184"/>
                    <a:gd name="connsiteY20" fmla="*/ 1120006 h 1803662"/>
                    <a:gd name="connsiteX21" fmla="*/ 394165 w 854184"/>
                    <a:gd name="connsiteY21" fmla="*/ 1120965 h 1803662"/>
                    <a:gd name="connsiteX22" fmla="*/ 394163 w 854184"/>
                    <a:gd name="connsiteY22" fmla="*/ 1729270 h 1803662"/>
                    <a:gd name="connsiteX23" fmla="*/ 208611 w 854184"/>
                    <a:gd name="connsiteY23" fmla="*/ 1719321 h 1803662"/>
                    <a:gd name="connsiteX24" fmla="*/ 210525 w 854184"/>
                    <a:gd name="connsiteY24" fmla="*/ 749860 h 1803662"/>
                    <a:gd name="connsiteX25" fmla="*/ 166528 w 854184"/>
                    <a:gd name="connsiteY25" fmla="*/ 1008103 h 1803662"/>
                    <a:gd name="connsiteX26" fmla="*/ 105 w 854184"/>
                    <a:gd name="connsiteY26" fmla="*/ 1013842 h 1803662"/>
                    <a:gd name="connsiteX27" fmla="*/ 111053 w 854184"/>
                    <a:gd name="connsiteY27" fmla="*/ 493531 h 1803662"/>
                    <a:gd name="connsiteX28" fmla="*/ 223914 w 854184"/>
                    <a:gd name="connsiteY28" fmla="*/ 418927 h 1803662"/>
                    <a:gd name="connsiteX29" fmla="*/ 426758 w 854184"/>
                    <a:gd name="connsiteY29" fmla="*/ 0 h 1803662"/>
                    <a:gd name="connsiteX30" fmla="*/ 610397 w 854184"/>
                    <a:gd name="connsiteY30" fmla="*/ 183639 h 1803662"/>
                    <a:gd name="connsiteX31" fmla="*/ 426758 w 854184"/>
                    <a:gd name="connsiteY31" fmla="*/ 367278 h 1803662"/>
                    <a:gd name="connsiteX32" fmla="*/ 243119 w 854184"/>
                    <a:gd name="connsiteY32" fmla="*/ 183639 h 1803662"/>
                    <a:gd name="connsiteX33" fmla="*/ 426758 w 854184"/>
                    <a:gd name="connsiteY33" fmla="*/ 0 h 1803662"/>
                    <a:gd name="connsiteX0" fmla="*/ 223914 w 850132"/>
                    <a:gd name="connsiteY0" fmla="*/ 418927 h 1803662"/>
                    <a:gd name="connsiteX1" fmla="*/ 386727 w 850132"/>
                    <a:gd name="connsiteY1" fmla="*/ 419621 h 1803662"/>
                    <a:gd name="connsiteX2" fmla="*/ 393341 w 850132"/>
                    <a:gd name="connsiteY2" fmla="*/ 436847 h 1803662"/>
                    <a:gd name="connsiteX3" fmla="*/ 413293 w 850132"/>
                    <a:gd name="connsiteY3" fmla="*/ 485879 h 1803662"/>
                    <a:gd name="connsiteX4" fmla="*/ 382685 w 850132"/>
                    <a:gd name="connsiteY4" fmla="*/ 814900 h 1803662"/>
                    <a:gd name="connsiteX5" fmla="*/ 403250 w 850132"/>
                    <a:gd name="connsiteY5" fmla="*/ 849571 h 1803662"/>
                    <a:gd name="connsiteX6" fmla="*/ 426759 w 850132"/>
                    <a:gd name="connsiteY6" fmla="*/ 869420 h 1803662"/>
                    <a:gd name="connsiteX7" fmla="*/ 450267 w 850132"/>
                    <a:gd name="connsiteY7" fmla="*/ 849571 h 1803662"/>
                    <a:gd name="connsiteX8" fmla="*/ 470832 w 850132"/>
                    <a:gd name="connsiteY8" fmla="*/ 814900 h 1803662"/>
                    <a:gd name="connsiteX9" fmla="*/ 440224 w 850132"/>
                    <a:gd name="connsiteY9" fmla="*/ 485879 h 1803662"/>
                    <a:gd name="connsiteX10" fmla="*/ 460176 w 850132"/>
                    <a:gd name="connsiteY10" fmla="*/ 436847 h 1803662"/>
                    <a:gd name="connsiteX11" fmla="*/ 466790 w 850132"/>
                    <a:gd name="connsiteY11" fmla="*/ 419621 h 1803662"/>
                    <a:gd name="connsiteX12" fmla="*/ 629603 w 850132"/>
                    <a:gd name="connsiteY12" fmla="*/ 418927 h 1803662"/>
                    <a:gd name="connsiteX13" fmla="*/ 742464 w 850132"/>
                    <a:gd name="connsiteY13" fmla="*/ 493531 h 1803662"/>
                    <a:gd name="connsiteX14" fmla="*/ 842998 w 850132"/>
                    <a:gd name="connsiteY14" fmla="*/ 972707 h 1803662"/>
                    <a:gd name="connsiteX15" fmla="*/ 718799 w 850132"/>
                    <a:gd name="connsiteY15" fmla="*/ 1016909 h 1803662"/>
                    <a:gd name="connsiteX16" fmla="*/ 642993 w 850132"/>
                    <a:gd name="connsiteY16" fmla="*/ 686709 h 1803662"/>
                    <a:gd name="connsiteX17" fmla="*/ 637237 w 850132"/>
                    <a:gd name="connsiteY17" fmla="*/ 1719321 h 1803662"/>
                    <a:gd name="connsiteX18" fmla="*/ 459354 w 850132"/>
                    <a:gd name="connsiteY18" fmla="*/ 1729270 h 1803662"/>
                    <a:gd name="connsiteX19" fmla="*/ 459352 w 850132"/>
                    <a:gd name="connsiteY19" fmla="*/ 1120965 h 1803662"/>
                    <a:gd name="connsiteX20" fmla="*/ 426759 w 850132"/>
                    <a:gd name="connsiteY20" fmla="*/ 1120006 h 1803662"/>
                    <a:gd name="connsiteX21" fmla="*/ 394165 w 850132"/>
                    <a:gd name="connsiteY21" fmla="*/ 1120965 h 1803662"/>
                    <a:gd name="connsiteX22" fmla="*/ 394163 w 850132"/>
                    <a:gd name="connsiteY22" fmla="*/ 1729270 h 1803662"/>
                    <a:gd name="connsiteX23" fmla="*/ 208611 w 850132"/>
                    <a:gd name="connsiteY23" fmla="*/ 1719321 h 1803662"/>
                    <a:gd name="connsiteX24" fmla="*/ 210525 w 850132"/>
                    <a:gd name="connsiteY24" fmla="*/ 749860 h 1803662"/>
                    <a:gd name="connsiteX25" fmla="*/ 166528 w 850132"/>
                    <a:gd name="connsiteY25" fmla="*/ 1008103 h 1803662"/>
                    <a:gd name="connsiteX26" fmla="*/ 105 w 850132"/>
                    <a:gd name="connsiteY26" fmla="*/ 1013842 h 1803662"/>
                    <a:gd name="connsiteX27" fmla="*/ 111053 w 850132"/>
                    <a:gd name="connsiteY27" fmla="*/ 493531 h 1803662"/>
                    <a:gd name="connsiteX28" fmla="*/ 223914 w 850132"/>
                    <a:gd name="connsiteY28" fmla="*/ 418927 h 1803662"/>
                    <a:gd name="connsiteX29" fmla="*/ 426758 w 850132"/>
                    <a:gd name="connsiteY29" fmla="*/ 0 h 1803662"/>
                    <a:gd name="connsiteX30" fmla="*/ 610397 w 850132"/>
                    <a:gd name="connsiteY30" fmla="*/ 183639 h 1803662"/>
                    <a:gd name="connsiteX31" fmla="*/ 426758 w 850132"/>
                    <a:gd name="connsiteY31" fmla="*/ 367278 h 1803662"/>
                    <a:gd name="connsiteX32" fmla="*/ 243119 w 850132"/>
                    <a:gd name="connsiteY32" fmla="*/ 183639 h 1803662"/>
                    <a:gd name="connsiteX33" fmla="*/ 426758 w 850132"/>
                    <a:gd name="connsiteY33" fmla="*/ 0 h 1803662"/>
                    <a:gd name="connsiteX0" fmla="*/ 223914 w 850031"/>
                    <a:gd name="connsiteY0" fmla="*/ 418927 h 1803662"/>
                    <a:gd name="connsiteX1" fmla="*/ 386727 w 850031"/>
                    <a:gd name="connsiteY1" fmla="*/ 419621 h 1803662"/>
                    <a:gd name="connsiteX2" fmla="*/ 393341 w 850031"/>
                    <a:gd name="connsiteY2" fmla="*/ 436847 h 1803662"/>
                    <a:gd name="connsiteX3" fmla="*/ 413293 w 850031"/>
                    <a:gd name="connsiteY3" fmla="*/ 485879 h 1803662"/>
                    <a:gd name="connsiteX4" fmla="*/ 382685 w 850031"/>
                    <a:gd name="connsiteY4" fmla="*/ 814900 h 1803662"/>
                    <a:gd name="connsiteX5" fmla="*/ 403250 w 850031"/>
                    <a:gd name="connsiteY5" fmla="*/ 849571 h 1803662"/>
                    <a:gd name="connsiteX6" fmla="*/ 426759 w 850031"/>
                    <a:gd name="connsiteY6" fmla="*/ 869420 h 1803662"/>
                    <a:gd name="connsiteX7" fmla="*/ 450267 w 850031"/>
                    <a:gd name="connsiteY7" fmla="*/ 849571 h 1803662"/>
                    <a:gd name="connsiteX8" fmla="*/ 470832 w 850031"/>
                    <a:gd name="connsiteY8" fmla="*/ 814900 h 1803662"/>
                    <a:gd name="connsiteX9" fmla="*/ 440224 w 850031"/>
                    <a:gd name="connsiteY9" fmla="*/ 485879 h 1803662"/>
                    <a:gd name="connsiteX10" fmla="*/ 460176 w 850031"/>
                    <a:gd name="connsiteY10" fmla="*/ 436847 h 1803662"/>
                    <a:gd name="connsiteX11" fmla="*/ 466790 w 850031"/>
                    <a:gd name="connsiteY11" fmla="*/ 419621 h 1803662"/>
                    <a:gd name="connsiteX12" fmla="*/ 629603 w 850031"/>
                    <a:gd name="connsiteY12" fmla="*/ 418927 h 1803662"/>
                    <a:gd name="connsiteX13" fmla="*/ 742464 w 850031"/>
                    <a:gd name="connsiteY13" fmla="*/ 493531 h 1803662"/>
                    <a:gd name="connsiteX14" fmla="*/ 842998 w 850031"/>
                    <a:gd name="connsiteY14" fmla="*/ 972707 h 1803662"/>
                    <a:gd name="connsiteX15" fmla="*/ 718799 w 850031"/>
                    <a:gd name="connsiteY15" fmla="*/ 1016909 h 1803662"/>
                    <a:gd name="connsiteX16" fmla="*/ 642993 w 850031"/>
                    <a:gd name="connsiteY16" fmla="*/ 686709 h 1803662"/>
                    <a:gd name="connsiteX17" fmla="*/ 637237 w 850031"/>
                    <a:gd name="connsiteY17" fmla="*/ 1719321 h 1803662"/>
                    <a:gd name="connsiteX18" fmla="*/ 459354 w 850031"/>
                    <a:gd name="connsiteY18" fmla="*/ 1729270 h 1803662"/>
                    <a:gd name="connsiteX19" fmla="*/ 459352 w 850031"/>
                    <a:gd name="connsiteY19" fmla="*/ 1120965 h 1803662"/>
                    <a:gd name="connsiteX20" fmla="*/ 426759 w 850031"/>
                    <a:gd name="connsiteY20" fmla="*/ 1120006 h 1803662"/>
                    <a:gd name="connsiteX21" fmla="*/ 394165 w 850031"/>
                    <a:gd name="connsiteY21" fmla="*/ 1120965 h 1803662"/>
                    <a:gd name="connsiteX22" fmla="*/ 394163 w 850031"/>
                    <a:gd name="connsiteY22" fmla="*/ 1729270 h 1803662"/>
                    <a:gd name="connsiteX23" fmla="*/ 208611 w 850031"/>
                    <a:gd name="connsiteY23" fmla="*/ 1719321 h 1803662"/>
                    <a:gd name="connsiteX24" fmla="*/ 210525 w 850031"/>
                    <a:gd name="connsiteY24" fmla="*/ 749860 h 1803662"/>
                    <a:gd name="connsiteX25" fmla="*/ 166528 w 850031"/>
                    <a:gd name="connsiteY25" fmla="*/ 1008103 h 1803662"/>
                    <a:gd name="connsiteX26" fmla="*/ 105 w 850031"/>
                    <a:gd name="connsiteY26" fmla="*/ 1013842 h 1803662"/>
                    <a:gd name="connsiteX27" fmla="*/ 111053 w 850031"/>
                    <a:gd name="connsiteY27" fmla="*/ 493531 h 1803662"/>
                    <a:gd name="connsiteX28" fmla="*/ 223914 w 850031"/>
                    <a:gd name="connsiteY28" fmla="*/ 418927 h 1803662"/>
                    <a:gd name="connsiteX29" fmla="*/ 426758 w 850031"/>
                    <a:gd name="connsiteY29" fmla="*/ 0 h 1803662"/>
                    <a:gd name="connsiteX30" fmla="*/ 610397 w 850031"/>
                    <a:gd name="connsiteY30" fmla="*/ 183639 h 1803662"/>
                    <a:gd name="connsiteX31" fmla="*/ 426758 w 850031"/>
                    <a:gd name="connsiteY31" fmla="*/ 367278 h 1803662"/>
                    <a:gd name="connsiteX32" fmla="*/ 243119 w 850031"/>
                    <a:gd name="connsiteY32" fmla="*/ 183639 h 1803662"/>
                    <a:gd name="connsiteX33" fmla="*/ 426758 w 850031"/>
                    <a:gd name="connsiteY33" fmla="*/ 0 h 1803662"/>
                    <a:gd name="connsiteX0" fmla="*/ 223914 w 849838"/>
                    <a:gd name="connsiteY0" fmla="*/ 418927 h 1803662"/>
                    <a:gd name="connsiteX1" fmla="*/ 386727 w 849838"/>
                    <a:gd name="connsiteY1" fmla="*/ 419621 h 1803662"/>
                    <a:gd name="connsiteX2" fmla="*/ 393341 w 849838"/>
                    <a:gd name="connsiteY2" fmla="*/ 436847 h 1803662"/>
                    <a:gd name="connsiteX3" fmla="*/ 413293 w 849838"/>
                    <a:gd name="connsiteY3" fmla="*/ 485879 h 1803662"/>
                    <a:gd name="connsiteX4" fmla="*/ 382685 w 849838"/>
                    <a:gd name="connsiteY4" fmla="*/ 814900 h 1803662"/>
                    <a:gd name="connsiteX5" fmla="*/ 403250 w 849838"/>
                    <a:gd name="connsiteY5" fmla="*/ 849571 h 1803662"/>
                    <a:gd name="connsiteX6" fmla="*/ 426759 w 849838"/>
                    <a:gd name="connsiteY6" fmla="*/ 869420 h 1803662"/>
                    <a:gd name="connsiteX7" fmla="*/ 450267 w 849838"/>
                    <a:gd name="connsiteY7" fmla="*/ 849571 h 1803662"/>
                    <a:gd name="connsiteX8" fmla="*/ 470832 w 849838"/>
                    <a:gd name="connsiteY8" fmla="*/ 814900 h 1803662"/>
                    <a:gd name="connsiteX9" fmla="*/ 440224 w 849838"/>
                    <a:gd name="connsiteY9" fmla="*/ 485879 h 1803662"/>
                    <a:gd name="connsiteX10" fmla="*/ 460176 w 849838"/>
                    <a:gd name="connsiteY10" fmla="*/ 436847 h 1803662"/>
                    <a:gd name="connsiteX11" fmla="*/ 466790 w 849838"/>
                    <a:gd name="connsiteY11" fmla="*/ 419621 h 1803662"/>
                    <a:gd name="connsiteX12" fmla="*/ 629603 w 849838"/>
                    <a:gd name="connsiteY12" fmla="*/ 418927 h 1803662"/>
                    <a:gd name="connsiteX13" fmla="*/ 742464 w 849838"/>
                    <a:gd name="connsiteY13" fmla="*/ 493531 h 1803662"/>
                    <a:gd name="connsiteX14" fmla="*/ 842998 w 849838"/>
                    <a:gd name="connsiteY14" fmla="*/ 972707 h 1803662"/>
                    <a:gd name="connsiteX15" fmla="*/ 718799 w 849838"/>
                    <a:gd name="connsiteY15" fmla="*/ 1016909 h 1803662"/>
                    <a:gd name="connsiteX16" fmla="*/ 642993 w 849838"/>
                    <a:gd name="connsiteY16" fmla="*/ 686709 h 1803662"/>
                    <a:gd name="connsiteX17" fmla="*/ 637237 w 849838"/>
                    <a:gd name="connsiteY17" fmla="*/ 1719321 h 1803662"/>
                    <a:gd name="connsiteX18" fmla="*/ 459354 w 849838"/>
                    <a:gd name="connsiteY18" fmla="*/ 1729270 h 1803662"/>
                    <a:gd name="connsiteX19" fmla="*/ 459352 w 849838"/>
                    <a:gd name="connsiteY19" fmla="*/ 1120965 h 1803662"/>
                    <a:gd name="connsiteX20" fmla="*/ 426759 w 849838"/>
                    <a:gd name="connsiteY20" fmla="*/ 1120006 h 1803662"/>
                    <a:gd name="connsiteX21" fmla="*/ 394165 w 849838"/>
                    <a:gd name="connsiteY21" fmla="*/ 1120965 h 1803662"/>
                    <a:gd name="connsiteX22" fmla="*/ 394163 w 849838"/>
                    <a:gd name="connsiteY22" fmla="*/ 1729270 h 1803662"/>
                    <a:gd name="connsiteX23" fmla="*/ 208611 w 849838"/>
                    <a:gd name="connsiteY23" fmla="*/ 1719321 h 1803662"/>
                    <a:gd name="connsiteX24" fmla="*/ 210525 w 849838"/>
                    <a:gd name="connsiteY24" fmla="*/ 749860 h 1803662"/>
                    <a:gd name="connsiteX25" fmla="*/ 166528 w 849838"/>
                    <a:gd name="connsiteY25" fmla="*/ 1008103 h 1803662"/>
                    <a:gd name="connsiteX26" fmla="*/ 105 w 849838"/>
                    <a:gd name="connsiteY26" fmla="*/ 1013842 h 1803662"/>
                    <a:gd name="connsiteX27" fmla="*/ 111053 w 849838"/>
                    <a:gd name="connsiteY27" fmla="*/ 493531 h 1803662"/>
                    <a:gd name="connsiteX28" fmla="*/ 223914 w 849838"/>
                    <a:gd name="connsiteY28" fmla="*/ 418927 h 1803662"/>
                    <a:gd name="connsiteX29" fmla="*/ 426758 w 849838"/>
                    <a:gd name="connsiteY29" fmla="*/ 0 h 1803662"/>
                    <a:gd name="connsiteX30" fmla="*/ 610397 w 849838"/>
                    <a:gd name="connsiteY30" fmla="*/ 183639 h 1803662"/>
                    <a:gd name="connsiteX31" fmla="*/ 426758 w 849838"/>
                    <a:gd name="connsiteY31" fmla="*/ 367278 h 1803662"/>
                    <a:gd name="connsiteX32" fmla="*/ 243119 w 849838"/>
                    <a:gd name="connsiteY32" fmla="*/ 183639 h 1803662"/>
                    <a:gd name="connsiteX33" fmla="*/ 426758 w 849838"/>
                    <a:gd name="connsiteY33" fmla="*/ 0 h 1803662"/>
                    <a:gd name="connsiteX0" fmla="*/ 223914 w 849838"/>
                    <a:gd name="connsiteY0" fmla="*/ 418927 h 1803662"/>
                    <a:gd name="connsiteX1" fmla="*/ 386727 w 849838"/>
                    <a:gd name="connsiteY1" fmla="*/ 419621 h 1803662"/>
                    <a:gd name="connsiteX2" fmla="*/ 393341 w 849838"/>
                    <a:gd name="connsiteY2" fmla="*/ 436847 h 1803662"/>
                    <a:gd name="connsiteX3" fmla="*/ 413293 w 849838"/>
                    <a:gd name="connsiteY3" fmla="*/ 485879 h 1803662"/>
                    <a:gd name="connsiteX4" fmla="*/ 382685 w 849838"/>
                    <a:gd name="connsiteY4" fmla="*/ 814900 h 1803662"/>
                    <a:gd name="connsiteX5" fmla="*/ 403250 w 849838"/>
                    <a:gd name="connsiteY5" fmla="*/ 849571 h 1803662"/>
                    <a:gd name="connsiteX6" fmla="*/ 426759 w 849838"/>
                    <a:gd name="connsiteY6" fmla="*/ 869420 h 1803662"/>
                    <a:gd name="connsiteX7" fmla="*/ 450267 w 849838"/>
                    <a:gd name="connsiteY7" fmla="*/ 849571 h 1803662"/>
                    <a:gd name="connsiteX8" fmla="*/ 470832 w 849838"/>
                    <a:gd name="connsiteY8" fmla="*/ 814900 h 1803662"/>
                    <a:gd name="connsiteX9" fmla="*/ 440224 w 849838"/>
                    <a:gd name="connsiteY9" fmla="*/ 485879 h 1803662"/>
                    <a:gd name="connsiteX10" fmla="*/ 460176 w 849838"/>
                    <a:gd name="connsiteY10" fmla="*/ 436847 h 1803662"/>
                    <a:gd name="connsiteX11" fmla="*/ 466790 w 849838"/>
                    <a:gd name="connsiteY11" fmla="*/ 419621 h 1803662"/>
                    <a:gd name="connsiteX12" fmla="*/ 629603 w 849838"/>
                    <a:gd name="connsiteY12" fmla="*/ 418927 h 1803662"/>
                    <a:gd name="connsiteX13" fmla="*/ 742464 w 849838"/>
                    <a:gd name="connsiteY13" fmla="*/ 493531 h 1803662"/>
                    <a:gd name="connsiteX14" fmla="*/ 842998 w 849838"/>
                    <a:gd name="connsiteY14" fmla="*/ 983690 h 1803662"/>
                    <a:gd name="connsiteX15" fmla="*/ 718799 w 849838"/>
                    <a:gd name="connsiteY15" fmla="*/ 1016909 h 1803662"/>
                    <a:gd name="connsiteX16" fmla="*/ 642993 w 849838"/>
                    <a:gd name="connsiteY16" fmla="*/ 686709 h 1803662"/>
                    <a:gd name="connsiteX17" fmla="*/ 637237 w 849838"/>
                    <a:gd name="connsiteY17" fmla="*/ 1719321 h 1803662"/>
                    <a:gd name="connsiteX18" fmla="*/ 459354 w 849838"/>
                    <a:gd name="connsiteY18" fmla="*/ 1729270 h 1803662"/>
                    <a:gd name="connsiteX19" fmla="*/ 459352 w 849838"/>
                    <a:gd name="connsiteY19" fmla="*/ 1120965 h 1803662"/>
                    <a:gd name="connsiteX20" fmla="*/ 426759 w 849838"/>
                    <a:gd name="connsiteY20" fmla="*/ 1120006 h 1803662"/>
                    <a:gd name="connsiteX21" fmla="*/ 394165 w 849838"/>
                    <a:gd name="connsiteY21" fmla="*/ 1120965 h 1803662"/>
                    <a:gd name="connsiteX22" fmla="*/ 394163 w 849838"/>
                    <a:gd name="connsiteY22" fmla="*/ 1729270 h 1803662"/>
                    <a:gd name="connsiteX23" fmla="*/ 208611 w 849838"/>
                    <a:gd name="connsiteY23" fmla="*/ 1719321 h 1803662"/>
                    <a:gd name="connsiteX24" fmla="*/ 210525 w 849838"/>
                    <a:gd name="connsiteY24" fmla="*/ 749860 h 1803662"/>
                    <a:gd name="connsiteX25" fmla="*/ 166528 w 849838"/>
                    <a:gd name="connsiteY25" fmla="*/ 1008103 h 1803662"/>
                    <a:gd name="connsiteX26" fmla="*/ 105 w 849838"/>
                    <a:gd name="connsiteY26" fmla="*/ 1013842 h 1803662"/>
                    <a:gd name="connsiteX27" fmla="*/ 111053 w 849838"/>
                    <a:gd name="connsiteY27" fmla="*/ 493531 h 1803662"/>
                    <a:gd name="connsiteX28" fmla="*/ 223914 w 849838"/>
                    <a:gd name="connsiteY28" fmla="*/ 418927 h 1803662"/>
                    <a:gd name="connsiteX29" fmla="*/ 426758 w 849838"/>
                    <a:gd name="connsiteY29" fmla="*/ 0 h 1803662"/>
                    <a:gd name="connsiteX30" fmla="*/ 610397 w 849838"/>
                    <a:gd name="connsiteY30" fmla="*/ 183639 h 1803662"/>
                    <a:gd name="connsiteX31" fmla="*/ 426758 w 849838"/>
                    <a:gd name="connsiteY31" fmla="*/ 367278 h 1803662"/>
                    <a:gd name="connsiteX32" fmla="*/ 243119 w 849838"/>
                    <a:gd name="connsiteY32" fmla="*/ 183639 h 1803662"/>
                    <a:gd name="connsiteX33" fmla="*/ 426758 w 849838"/>
                    <a:gd name="connsiteY33" fmla="*/ 0 h 1803662"/>
                    <a:gd name="connsiteX0" fmla="*/ 223914 w 846499"/>
                    <a:gd name="connsiteY0" fmla="*/ 418927 h 1803662"/>
                    <a:gd name="connsiteX1" fmla="*/ 386727 w 846499"/>
                    <a:gd name="connsiteY1" fmla="*/ 419621 h 1803662"/>
                    <a:gd name="connsiteX2" fmla="*/ 393341 w 846499"/>
                    <a:gd name="connsiteY2" fmla="*/ 436847 h 1803662"/>
                    <a:gd name="connsiteX3" fmla="*/ 413293 w 846499"/>
                    <a:gd name="connsiteY3" fmla="*/ 485879 h 1803662"/>
                    <a:gd name="connsiteX4" fmla="*/ 382685 w 846499"/>
                    <a:gd name="connsiteY4" fmla="*/ 814900 h 1803662"/>
                    <a:gd name="connsiteX5" fmla="*/ 403250 w 846499"/>
                    <a:gd name="connsiteY5" fmla="*/ 849571 h 1803662"/>
                    <a:gd name="connsiteX6" fmla="*/ 426759 w 846499"/>
                    <a:gd name="connsiteY6" fmla="*/ 869420 h 1803662"/>
                    <a:gd name="connsiteX7" fmla="*/ 450267 w 846499"/>
                    <a:gd name="connsiteY7" fmla="*/ 849571 h 1803662"/>
                    <a:gd name="connsiteX8" fmla="*/ 470832 w 846499"/>
                    <a:gd name="connsiteY8" fmla="*/ 814900 h 1803662"/>
                    <a:gd name="connsiteX9" fmla="*/ 440224 w 846499"/>
                    <a:gd name="connsiteY9" fmla="*/ 485879 h 1803662"/>
                    <a:gd name="connsiteX10" fmla="*/ 460176 w 846499"/>
                    <a:gd name="connsiteY10" fmla="*/ 436847 h 1803662"/>
                    <a:gd name="connsiteX11" fmla="*/ 466790 w 846499"/>
                    <a:gd name="connsiteY11" fmla="*/ 419621 h 1803662"/>
                    <a:gd name="connsiteX12" fmla="*/ 629603 w 846499"/>
                    <a:gd name="connsiteY12" fmla="*/ 418927 h 1803662"/>
                    <a:gd name="connsiteX13" fmla="*/ 742464 w 846499"/>
                    <a:gd name="connsiteY13" fmla="*/ 493531 h 1803662"/>
                    <a:gd name="connsiteX14" fmla="*/ 842998 w 846499"/>
                    <a:gd name="connsiteY14" fmla="*/ 983690 h 1803662"/>
                    <a:gd name="connsiteX15" fmla="*/ 718799 w 846499"/>
                    <a:gd name="connsiteY15" fmla="*/ 1016909 h 1803662"/>
                    <a:gd name="connsiteX16" fmla="*/ 642993 w 846499"/>
                    <a:gd name="connsiteY16" fmla="*/ 686709 h 1803662"/>
                    <a:gd name="connsiteX17" fmla="*/ 637237 w 846499"/>
                    <a:gd name="connsiteY17" fmla="*/ 1719321 h 1803662"/>
                    <a:gd name="connsiteX18" fmla="*/ 459354 w 846499"/>
                    <a:gd name="connsiteY18" fmla="*/ 1729270 h 1803662"/>
                    <a:gd name="connsiteX19" fmla="*/ 459352 w 846499"/>
                    <a:gd name="connsiteY19" fmla="*/ 1120965 h 1803662"/>
                    <a:gd name="connsiteX20" fmla="*/ 426759 w 846499"/>
                    <a:gd name="connsiteY20" fmla="*/ 1120006 h 1803662"/>
                    <a:gd name="connsiteX21" fmla="*/ 394165 w 846499"/>
                    <a:gd name="connsiteY21" fmla="*/ 1120965 h 1803662"/>
                    <a:gd name="connsiteX22" fmla="*/ 394163 w 846499"/>
                    <a:gd name="connsiteY22" fmla="*/ 1729270 h 1803662"/>
                    <a:gd name="connsiteX23" fmla="*/ 208611 w 846499"/>
                    <a:gd name="connsiteY23" fmla="*/ 1719321 h 1803662"/>
                    <a:gd name="connsiteX24" fmla="*/ 210525 w 846499"/>
                    <a:gd name="connsiteY24" fmla="*/ 749860 h 1803662"/>
                    <a:gd name="connsiteX25" fmla="*/ 166528 w 846499"/>
                    <a:gd name="connsiteY25" fmla="*/ 1008103 h 1803662"/>
                    <a:gd name="connsiteX26" fmla="*/ 105 w 846499"/>
                    <a:gd name="connsiteY26" fmla="*/ 1013842 h 1803662"/>
                    <a:gd name="connsiteX27" fmla="*/ 111053 w 846499"/>
                    <a:gd name="connsiteY27" fmla="*/ 493531 h 1803662"/>
                    <a:gd name="connsiteX28" fmla="*/ 223914 w 846499"/>
                    <a:gd name="connsiteY28" fmla="*/ 418927 h 1803662"/>
                    <a:gd name="connsiteX29" fmla="*/ 426758 w 846499"/>
                    <a:gd name="connsiteY29" fmla="*/ 0 h 1803662"/>
                    <a:gd name="connsiteX30" fmla="*/ 610397 w 846499"/>
                    <a:gd name="connsiteY30" fmla="*/ 183639 h 1803662"/>
                    <a:gd name="connsiteX31" fmla="*/ 426758 w 846499"/>
                    <a:gd name="connsiteY31" fmla="*/ 367278 h 1803662"/>
                    <a:gd name="connsiteX32" fmla="*/ 243119 w 846499"/>
                    <a:gd name="connsiteY32" fmla="*/ 183639 h 1803662"/>
                    <a:gd name="connsiteX33" fmla="*/ 426758 w 846499"/>
                    <a:gd name="connsiteY33" fmla="*/ 0 h 1803662"/>
                    <a:gd name="connsiteX0" fmla="*/ 223914 w 848417"/>
                    <a:gd name="connsiteY0" fmla="*/ 418927 h 1803662"/>
                    <a:gd name="connsiteX1" fmla="*/ 386727 w 848417"/>
                    <a:gd name="connsiteY1" fmla="*/ 419621 h 1803662"/>
                    <a:gd name="connsiteX2" fmla="*/ 393341 w 848417"/>
                    <a:gd name="connsiteY2" fmla="*/ 436847 h 1803662"/>
                    <a:gd name="connsiteX3" fmla="*/ 413293 w 848417"/>
                    <a:gd name="connsiteY3" fmla="*/ 485879 h 1803662"/>
                    <a:gd name="connsiteX4" fmla="*/ 382685 w 848417"/>
                    <a:gd name="connsiteY4" fmla="*/ 814900 h 1803662"/>
                    <a:gd name="connsiteX5" fmla="*/ 403250 w 848417"/>
                    <a:gd name="connsiteY5" fmla="*/ 849571 h 1803662"/>
                    <a:gd name="connsiteX6" fmla="*/ 426759 w 848417"/>
                    <a:gd name="connsiteY6" fmla="*/ 869420 h 1803662"/>
                    <a:gd name="connsiteX7" fmla="*/ 450267 w 848417"/>
                    <a:gd name="connsiteY7" fmla="*/ 849571 h 1803662"/>
                    <a:gd name="connsiteX8" fmla="*/ 470832 w 848417"/>
                    <a:gd name="connsiteY8" fmla="*/ 814900 h 1803662"/>
                    <a:gd name="connsiteX9" fmla="*/ 440224 w 848417"/>
                    <a:gd name="connsiteY9" fmla="*/ 485879 h 1803662"/>
                    <a:gd name="connsiteX10" fmla="*/ 460176 w 848417"/>
                    <a:gd name="connsiteY10" fmla="*/ 436847 h 1803662"/>
                    <a:gd name="connsiteX11" fmla="*/ 466790 w 848417"/>
                    <a:gd name="connsiteY11" fmla="*/ 419621 h 1803662"/>
                    <a:gd name="connsiteX12" fmla="*/ 629603 w 848417"/>
                    <a:gd name="connsiteY12" fmla="*/ 418927 h 1803662"/>
                    <a:gd name="connsiteX13" fmla="*/ 742464 w 848417"/>
                    <a:gd name="connsiteY13" fmla="*/ 493531 h 1803662"/>
                    <a:gd name="connsiteX14" fmla="*/ 842998 w 848417"/>
                    <a:gd name="connsiteY14" fmla="*/ 983690 h 1803662"/>
                    <a:gd name="connsiteX15" fmla="*/ 718799 w 848417"/>
                    <a:gd name="connsiteY15" fmla="*/ 1016909 h 1803662"/>
                    <a:gd name="connsiteX16" fmla="*/ 642993 w 848417"/>
                    <a:gd name="connsiteY16" fmla="*/ 686709 h 1803662"/>
                    <a:gd name="connsiteX17" fmla="*/ 637237 w 848417"/>
                    <a:gd name="connsiteY17" fmla="*/ 1719321 h 1803662"/>
                    <a:gd name="connsiteX18" fmla="*/ 459354 w 848417"/>
                    <a:gd name="connsiteY18" fmla="*/ 1729270 h 1803662"/>
                    <a:gd name="connsiteX19" fmla="*/ 459352 w 848417"/>
                    <a:gd name="connsiteY19" fmla="*/ 1120965 h 1803662"/>
                    <a:gd name="connsiteX20" fmla="*/ 426759 w 848417"/>
                    <a:gd name="connsiteY20" fmla="*/ 1120006 h 1803662"/>
                    <a:gd name="connsiteX21" fmla="*/ 394165 w 848417"/>
                    <a:gd name="connsiteY21" fmla="*/ 1120965 h 1803662"/>
                    <a:gd name="connsiteX22" fmla="*/ 394163 w 848417"/>
                    <a:gd name="connsiteY22" fmla="*/ 1729270 h 1803662"/>
                    <a:gd name="connsiteX23" fmla="*/ 208611 w 848417"/>
                    <a:gd name="connsiteY23" fmla="*/ 1719321 h 1803662"/>
                    <a:gd name="connsiteX24" fmla="*/ 210525 w 848417"/>
                    <a:gd name="connsiteY24" fmla="*/ 749860 h 1803662"/>
                    <a:gd name="connsiteX25" fmla="*/ 166528 w 848417"/>
                    <a:gd name="connsiteY25" fmla="*/ 1008103 h 1803662"/>
                    <a:gd name="connsiteX26" fmla="*/ 105 w 848417"/>
                    <a:gd name="connsiteY26" fmla="*/ 1013842 h 1803662"/>
                    <a:gd name="connsiteX27" fmla="*/ 111053 w 848417"/>
                    <a:gd name="connsiteY27" fmla="*/ 493531 h 1803662"/>
                    <a:gd name="connsiteX28" fmla="*/ 223914 w 848417"/>
                    <a:gd name="connsiteY28" fmla="*/ 418927 h 1803662"/>
                    <a:gd name="connsiteX29" fmla="*/ 426758 w 848417"/>
                    <a:gd name="connsiteY29" fmla="*/ 0 h 1803662"/>
                    <a:gd name="connsiteX30" fmla="*/ 610397 w 848417"/>
                    <a:gd name="connsiteY30" fmla="*/ 183639 h 1803662"/>
                    <a:gd name="connsiteX31" fmla="*/ 426758 w 848417"/>
                    <a:gd name="connsiteY31" fmla="*/ 367278 h 1803662"/>
                    <a:gd name="connsiteX32" fmla="*/ 243119 w 848417"/>
                    <a:gd name="connsiteY32" fmla="*/ 183639 h 1803662"/>
                    <a:gd name="connsiteX33" fmla="*/ 426758 w 848417"/>
                    <a:gd name="connsiteY33" fmla="*/ 0 h 1803662"/>
                    <a:gd name="connsiteX0" fmla="*/ 223914 w 848417"/>
                    <a:gd name="connsiteY0" fmla="*/ 418927 h 1803662"/>
                    <a:gd name="connsiteX1" fmla="*/ 386727 w 848417"/>
                    <a:gd name="connsiteY1" fmla="*/ 419621 h 1803662"/>
                    <a:gd name="connsiteX2" fmla="*/ 393341 w 848417"/>
                    <a:gd name="connsiteY2" fmla="*/ 436847 h 1803662"/>
                    <a:gd name="connsiteX3" fmla="*/ 413293 w 848417"/>
                    <a:gd name="connsiteY3" fmla="*/ 485879 h 1803662"/>
                    <a:gd name="connsiteX4" fmla="*/ 382685 w 848417"/>
                    <a:gd name="connsiteY4" fmla="*/ 814900 h 1803662"/>
                    <a:gd name="connsiteX5" fmla="*/ 403250 w 848417"/>
                    <a:gd name="connsiteY5" fmla="*/ 849571 h 1803662"/>
                    <a:gd name="connsiteX6" fmla="*/ 426759 w 848417"/>
                    <a:gd name="connsiteY6" fmla="*/ 869420 h 1803662"/>
                    <a:gd name="connsiteX7" fmla="*/ 450267 w 848417"/>
                    <a:gd name="connsiteY7" fmla="*/ 849571 h 1803662"/>
                    <a:gd name="connsiteX8" fmla="*/ 470832 w 848417"/>
                    <a:gd name="connsiteY8" fmla="*/ 814900 h 1803662"/>
                    <a:gd name="connsiteX9" fmla="*/ 440224 w 848417"/>
                    <a:gd name="connsiteY9" fmla="*/ 485879 h 1803662"/>
                    <a:gd name="connsiteX10" fmla="*/ 460176 w 848417"/>
                    <a:gd name="connsiteY10" fmla="*/ 436847 h 1803662"/>
                    <a:gd name="connsiteX11" fmla="*/ 466790 w 848417"/>
                    <a:gd name="connsiteY11" fmla="*/ 419621 h 1803662"/>
                    <a:gd name="connsiteX12" fmla="*/ 629603 w 848417"/>
                    <a:gd name="connsiteY12" fmla="*/ 418927 h 1803662"/>
                    <a:gd name="connsiteX13" fmla="*/ 742464 w 848417"/>
                    <a:gd name="connsiteY13" fmla="*/ 493531 h 1803662"/>
                    <a:gd name="connsiteX14" fmla="*/ 842998 w 848417"/>
                    <a:gd name="connsiteY14" fmla="*/ 983690 h 1803662"/>
                    <a:gd name="connsiteX15" fmla="*/ 718799 w 848417"/>
                    <a:gd name="connsiteY15" fmla="*/ 1016909 h 1803662"/>
                    <a:gd name="connsiteX16" fmla="*/ 642993 w 848417"/>
                    <a:gd name="connsiteY16" fmla="*/ 686709 h 1803662"/>
                    <a:gd name="connsiteX17" fmla="*/ 642729 w 848417"/>
                    <a:gd name="connsiteY17" fmla="*/ 1719321 h 1803662"/>
                    <a:gd name="connsiteX18" fmla="*/ 459354 w 848417"/>
                    <a:gd name="connsiteY18" fmla="*/ 1729270 h 1803662"/>
                    <a:gd name="connsiteX19" fmla="*/ 459352 w 848417"/>
                    <a:gd name="connsiteY19" fmla="*/ 1120965 h 1803662"/>
                    <a:gd name="connsiteX20" fmla="*/ 426759 w 848417"/>
                    <a:gd name="connsiteY20" fmla="*/ 1120006 h 1803662"/>
                    <a:gd name="connsiteX21" fmla="*/ 394165 w 848417"/>
                    <a:gd name="connsiteY21" fmla="*/ 1120965 h 1803662"/>
                    <a:gd name="connsiteX22" fmla="*/ 394163 w 848417"/>
                    <a:gd name="connsiteY22" fmla="*/ 1729270 h 1803662"/>
                    <a:gd name="connsiteX23" fmla="*/ 208611 w 848417"/>
                    <a:gd name="connsiteY23" fmla="*/ 1719321 h 1803662"/>
                    <a:gd name="connsiteX24" fmla="*/ 210525 w 848417"/>
                    <a:gd name="connsiteY24" fmla="*/ 749860 h 1803662"/>
                    <a:gd name="connsiteX25" fmla="*/ 166528 w 848417"/>
                    <a:gd name="connsiteY25" fmla="*/ 1008103 h 1803662"/>
                    <a:gd name="connsiteX26" fmla="*/ 105 w 848417"/>
                    <a:gd name="connsiteY26" fmla="*/ 1013842 h 1803662"/>
                    <a:gd name="connsiteX27" fmla="*/ 111053 w 848417"/>
                    <a:gd name="connsiteY27" fmla="*/ 493531 h 1803662"/>
                    <a:gd name="connsiteX28" fmla="*/ 223914 w 848417"/>
                    <a:gd name="connsiteY28" fmla="*/ 418927 h 1803662"/>
                    <a:gd name="connsiteX29" fmla="*/ 426758 w 848417"/>
                    <a:gd name="connsiteY29" fmla="*/ 0 h 1803662"/>
                    <a:gd name="connsiteX30" fmla="*/ 610397 w 848417"/>
                    <a:gd name="connsiteY30" fmla="*/ 183639 h 1803662"/>
                    <a:gd name="connsiteX31" fmla="*/ 426758 w 848417"/>
                    <a:gd name="connsiteY31" fmla="*/ 367278 h 1803662"/>
                    <a:gd name="connsiteX32" fmla="*/ 243119 w 848417"/>
                    <a:gd name="connsiteY32" fmla="*/ 183639 h 1803662"/>
                    <a:gd name="connsiteX33" fmla="*/ 426758 w 848417"/>
                    <a:gd name="connsiteY33" fmla="*/ 0 h 1803662"/>
                    <a:gd name="connsiteX0" fmla="*/ 223914 w 848417"/>
                    <a:gd name="connsiteY0" fmla="*/ 418927 h 1807622"/>
                    <a:gd name="connsiteX1" fmla="*/ 386727 w 848417"/>
                    <a:gd name="connsiteY1" fmla="*/ 419621 h 1807622"/>
                    <a:gd name="connsiteX2" fmla="*/ 393341 w 848417"/>
                    <a:gd name="connsiteY2" fmla="*/ 436847 h 1807622"/>
                    <a:gd name="connsiteX3" fmla="*/ 413293 w 848417"/>
                    <a:gd name="connsiteY3" fmla="*/ 485879 h 1807622"/>
                    <a:gd name="connsiteX4" fmla="*/ 382685 w 848417"/>
                    <a:gd name="connsiteY4" fmla="*/ 814900 h 1807622"/>
                    <a:gd name="connsiteX5" fmla="*/ 403250 w 848417"/>
                    <a:gd name="connsiteY5" fmla="*/ 849571 h 1807622"/>
                    <a:gd name="connsiteX6" fmla="*/ 426759 w 848417"/>
                    <a:gd name="connsiteY6" fmla="*/ 869420 h 1807622"/>
                    <a:gd name="connsiteX7" fmla="*/ 450267 w 848417"/>
                    <a:gd name="connsiteY7" fmla="*/ 849571 h 1807622"/>
                    <a:gd name="connsiteX8" fmla="*/ 470832 w 848417"/>
                    <a:gd name="connsiteY8" fmla="*/ 814900 h 1807622"/>
                    <a:gd name="connsiteX9" fmla="*/ 440224 w 848417"/>
                    <a:gd name="connsiteY9" fmla="*/ 485879 h 1807622"/>
                    <a:gd name="connsiteX10" fmla="*/ 460176 w 848417"/>
                    <a:gd name="connsiteY10" fmla="*/ 436847 h 1807622"/>
                    <a:gd name="connsiteX11" fmla="*/ 466790 w 848417"/>
                    <a:gd name="connsiteY11" fmla="*/ 419621 h 1807622"/>
                    <a:gd name="connsiteX12" fmla="*/ 629603 w 848417"/>
                    <a:gd name="connsiteY12" fmla="*/ 418927 h 1807622"/>
                    <a:gd name="connsiteX13" fmla="*/ 742464 w 848417"/>
                    <a:gd name="connsiteY13" fmla="*/ 493531 h 1807622"/>
                    <a:gd name="connsiteX14" fmla="*/ 842998 w 848417"/>
                    <a:gd name="connsiteY14" fmla="*/ 983690 h 1807622"/>
                    <a:gd name="connsiteX15" fmla="*/ 718799 w 848417"/>
                    <a:gd name="connsiteY15" fmla="*/ 1016909 h 1807622"/>
                    <a:gd name="connsiteX16" fmla="*/ 642993 w 848417"/>
                    <a:gd name="connsiteY16" fmla="*/ 686709 h 1807622"/>
                    <a:gd name="connsiteX17" fmla="*/ 642729 w 848417"/>
                    <a:gd name="connsiteY17" fmla="*/ 1719321 h 1807622"/>
                    <a:gd name="connsiteX18" fmla="*/ 459354 w 848417"/>
                    <a:gd name="connsiteY18" fmla="*/ 1729270 h 1807622"/>
                    <a:gd name="connsiteX19" fmla="*/ 459352 w 848417"/>
                    <a:gd name="connsiteY19" fmla="*/ 1120965 h 1807622"/>
                    <a:gd name="connsiteX20" fmla="*/ 426759 w 848417"/>
                    <a:gd name="connsiteY20" fmla="*/ 1120006 h 1807622"/>
                    <a:gd name="connsiteX21" fmla="*/ 394165 w 848417"/>
                    <a:gd name="connsiteY21" fmla="*/ 1120965 h 1807622"/>
                    <a:gd name="connsiteX22" fmla="*/ 394163 w 848417"/>
                    <a:gd name="connsiteY22" fmla="*/ 1729270 h 1807622"/>
                    <a:gd name="connsiteX23" fmla="*/ 208611 w 848417"/>
                    <a:gd name="connsiteY23" fmla="*/ 1719321 h 1807622"/>
                    <a:gd name="connsiteX24" fmla="*/ 210525 w 848417"/>
                    <a:gd name="connsiteY24" fmla="*/ 749860 h 1807622"/>
                    <a:gd name="connsiteX25" fmla="*/ 166528 w 848417"/>
                    <a:gd name="connsiteY25" fmla="*/ 1008103 h 1807622"/>
                    <a:gd name="connsiteX26" fmla="*/ 105 w 848417"/>
                    <a:gd name="connsiteY26" fmla="*/ 1013842 h 1807622"/>
                    <a:gd name="connsiteX27" fmla="*/ 111053 w 848417"/>
                    <a:gd name="connsiteY27" fmla="*/ 493531 h 1807622"/>
                    <a:gd name="connsiteX28" fmla="*/ 223914 w 848417"/>
                    <a:gd name="connsiteY28" fmla="*/ 418927 h 1807622"/>
                    <a:gd name="connsiteX29" fmla="*/ 426758 w 848417"/>
                    <a:gd name="connsiteY29" fmla="*/ 0 h 1807622"/>
                    <a:gd name="connsiteX30" fmla="*/ 610397 w 848417"/>
                    <a:gd name="connsiteY30" fmla="*/ 183639 h 1807622"/>
                    <a:gd name="connsiteX31" fmla="*/ 426758 w 848417"/>
                    <a:gd name="connsiteY31" fmla="*/ 367278 h 1807622"/>
                    <a:gd name="connsiteX32" fmla="*/ 243119 w 848417"/>
                    <a:gd name="connsiteY32" fmla="*/ 183639 h 1807622"/>
                    <a:gd name="connsiteX33" fmla="*/ 426758 w 848417"/>
                    <a:gd name="connsiteY33" fmla="*/ 0 h 1807622"/>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82685 w 848417"/>
                    <a:gd name="connsiteY4" fmla="*/ 814900 h 1809644"/>
                    <a:gd name="connsiteX5" fmla="*/ 403250 w 848417"/>
                    <a:gd name="connsiteY5" fmla="*/ 849571 h 1809644"/>
                    <a:gd name="connsiteX6" fmla="*/ 426759 w 848417"/>
                    <a:gd name="connsiteY6" fmla="*/ 869420 h 1809644"/>
                    <a:gd name="connsiteX7" fmla="*/ 450267 w 848417"/>
                    <a:gd name="connsiteY7" fmla="*/ 849571 h 1809644"/>
                    <a:gd name="connsiteX8" fmla="*/ 470832 w 848417"/>
                    <a:gd name="connsiteY8" fmla="*/ 814900 h 1809644"/>
                    <a:gd name="connsiteX9" fmla="*/ 440224 w 848417"/>
                    <a:gd name="connsiteY9" fmla="*/ 485879 h 1809644"/>
                    <a:gd name="connsiteX10" fmla="*/ 460176 w 848417"/>
                    <a:gd name="connsiteY10" fmla="*/ 436847 h 1809644"/>
                    <a:gd name="connsiteX11" fmla="*/ 466790 w 848417"/>
                    <a:gd name="connsiteY11" fmla="*/ 419621 h 1809644"/>
                    <a:gd name="connsiteX12" fmla="*/ 629603 w 848417"/>
                    <a:gd name="connsiteY12" fmla="*/ 418927 h 1809644"/>
                    <a:gd name="connsiteX13" fmla="*/ 742464 w 848417"/>
                    <a:gd name="connsiteY13" fmla="*/ 493531 h 1809644"/>
                    <a:gd name="connsiteX14" fmla="*/ 842998 w 848417"/>
                    <a:gd name="connsiteY14" fmla="*/ 983690 h 1809644"/>
                    <a:gd name="connsiteX15" fmla="*/ 718799 w 848417"/>
                    <a:gd name="connsiteY15" fmla="*/ 1016909 h 1809644"/>
                    <a:gd name="connsiteX16" fmla="*/ 642993 w 848417"/>
                    <a:gd name="connsiteY16" fmla="*/ 686709 h 1809644"/>
                    <a:gd name="connsiteX17" fmla="*/ 642729 w 848417"/>
                    <a:gd name="connsiteY17" fmla="*/ 1719321 h 1809644"/>
                    <a:gd name="connsiteX18" fmla="*/ 459354 w 848417"/>
                    <a:gd name="connsiteY18" fmla="*/ 1729270 h 1809644"/>
                    <a:gd name="connsiteX19" fmla="*/ 459352 w 848417"/>
                    <a:gd name="connsiteY19" fmla="*/ 1120965 h 1809644"/>
                    <a:gd name="connsiteX20" fmla="*/ 426759 w 848417"/>
                    <a:gd name="connsiteY20" fmla="*/ 1120006 h 1809644"/>
                    <a:gd name="connsiteX21" fmla="*/ 394165 w 848417"/>
                    <a:gd name="connsiteY21" fmla="*/ 1120965 h 1809644"/>
                    <a:gd name="connsiteX22" fmla="*/ 394163 w 848417"/>
                    <a:gd name="connsiteY22" fmla="*/ 1729270 h 1809644"/>
                    <a:gd name="connsiteX23" fmla="*/ 208611 w 848417"/>
                    <a:gd name="connsiteY23" fmla="*/ 1719321 h 1809644"/>
                    <a:gd name="connsiteX24" fmla="*/ 210525 w 848417"/>
                    <a:gd name="connsiteY24" fmla="*/ 749860 h 1809644"/>
                    <a:gd name="connsiteX25" fmla="*/ 166528 w 848417"/>
                    <a:gd name="connsiteY25" fmla="*/ 1008103 h 1809644"/>
                    <a:gd name="connsiteX26" fmla="*/ 105 w 848417"/>
                    <a:gd name="connsiteY26" fmla="*/ 1013842 h 1809644"/>
                    <a:gd name="connsiteX27" fmla="*/ 111053 w 848417"/>
                    <a:gd name="connsiteY27" fmla="*/ 493531 h 1809644"/>
                    <a:gd name="connsiteX28" fmla="*/ 223914 w 848417"/>
                    <a:gd name="connsiteY28" fmla="*/ 418927 h 1809644"/>
                    <a:gd name="connsiteX29" fmla="*/ 426758 w 848417"/>
                    <a:gd name="connsiteY29" fmla="*/ 0 h 1809644"/>
                    <a:gd name="connsiteX30" fmla="*/ 610397 w 848417"/>
                    <a:gd name="connsiteY30" fmla="*/ 183639 h 1809644"/>
                    <a:gd name="connsiteX31" fmla="*/ 426758 w 848417"/>
                    <a:gd name="connsiteY31" fmla="*/ 367278 h 1809644"/>
                    <a:gd name="connsiteX32" fmla="*/ 243119 w 848417"/>
                    <a:gd name="connsiteY32" fmla="*/ 183639 h 1809644"/>
                    <a:gd name="connsiteX33" fmla="*/ 426758 w 848417"/>
                    <a:gd name="connsiteY33"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82685 w 848417"/>
                    <a:gd name="connsiteY4" fmla="*/ 814900 h 1809644"/>
                    <a:gd name="connsiteX5" fmla="*/ 403250 w 848417"/>
                    <a:gd name="connsiteY5" fmla="*/ 849571 h 1809644"/>
                    <a:gd name="connsiteX6" fmla="*/ 426759 w 848417"/>
                    <a:gd name="connsiteY6" fmla="*/ 869420 h 1809644"/>
                    <a:gd name="connsiteX7" fmla="*/ 470832 w 848417"/>
                    <a:gd name="connsiteY7" fmla="*/ 814900 h 1809644"/>
                    <a:gd name="connsiteX8" fmla="*/ 440224 w 848417"/>
                    <a:gd name="connsiteY8" fmla="*/ 485879 h 1809644"/>
                    <a:gd name="connsiteX9" fmla="*/ 460176 w 848417"/>
                    <a:gd name="connsiteY9" fmla="*/ 436847 h 1809644"/>
                    <a:gd name="connsiteX10" fmla="*/ 466790 w 848417"/>
                    <a:gd name="connsiteY10" fmla="*/ 419621 h 1809644"/>
                    <a:gd name="connsiteX11" fmla="*/ 629603 w 848417"/>
                    <a:gd name="connsiteY11" fmla="*/ 418927 h 1809644"/>
                    <a:gd name="connsiteX12" fmla="*/ 742464 w 848417"/>
                    <a:gd name="connsiteY12" fmla="*/ 493531 h 1809644"/>
                    <a:gd name="connsiteX13" fmla="*/ 842998 w 848417"/>
                    <a:gd name="connsiteY13" fmla="*/ 983690 h 1809644"/>
                    <a:gd name="connsiteX14" fmla="*/ 718799 w 848417"/>
                    <a:gd name="connsiteY14" fmla="*/ 1016909 h 1809644"/>
                    <a:gd name="connsiteX15" fmla="*/ 642993 w 848417"/>
                    <a:gd name="connsiteY15" fmla="*/ 686709 h 1809644"/>
                    <a:gd name="connsiteX16" fmla="*/ 642729 w 848417"/>
                    <a:gd name="connsiteY16" fmla="*/ 1719321 h 1809644"/>
                    <a:gd name="connsiteX17" fmla="*/ 459354 w 848417"/>
                    <a:gd name="connsiteY17" fmla="*/ 1729270 h 1809644"/>
                    <a:gd name="connsiteX18" fmla="*/ 459352 w 848417"/>
                    <a:gd name="connsiteY18" fmla="*/ 1120965 h 1809644"/>
                    <a:gd name="connsiteX19" fmla="*/ 426759 w 848417"/>
                    <a:gd name="connsiteY19" fmla="*/ 1120006 h 1809644"/>
                    <a:gd name="connsiteX20" fmla="*/ 394165 w 848417"/>
                    <a:gd name="connsiteY20" fmla="*/ 1120965 h 1809644"/>
                    <a:gd name="connsiteX21" fmla="*/ 394163 w 848417"/>
                    <a:gd name="connsiteY21" fmla="*/ 1729270 h 1809644"/>
                    <a:gd name="connsiteX22" fmla="*/ 208611 w 848417"/>
                    <a:gd name="connsiteY22" fmla="*/ 1719321 h 1809644"/>
                    <a:gd name="connsiteX23" fmla="*/ 210525 w 848417"/>
                    <a:gd name="connsiteY23" fmla="*/ 749860 h 1809644"/>
                    <a:gd name="connsiteX24" fmla="*/ 166528 w 848417"/>
                    <a:gd name="connsiteY24" fmla="*/ 1008103 h 1809644"/>
                    <a:gd name="connsiteX25" fmla="*/ 105 w 848417"/>
                    <a:gd name="connsiteY25" fmla="*/ 1013842 h 1809644"/>
                    <a:gd name="connsiteX26" fmla="*/ 111053 w 848417"/>
                    <a:gd name="connsiteY26" fmla="*/ 493531 h 1809644"/>
                    <a:gd name="connsiteX27" fmla="*/ 223914 w 848417"/>
                    <a:gd name="connsiteY27" fmla="*/ 418927 h 1809644"/>
                    <a:gd name="connsiteX28" fmla="*/ 426758 w 848417"/>
                    <a:gd name="connsiteY28" fmla="*/ 0 h 1809644"/>
                    <a:gd name="connsiteX29" fmla="*/ 610397 w 848417"/>
                    <a:gd name="connsiteY29" fmla="*/ 183639 h 1809644"/>
                    <a:gd name="connsiteX30" fmla="*/ 426758 w 848417"/>
                    <a:gd name="connsiteY30" fmla="*/ 367278 h 1809644"/>
                    <a:gd name="connsiteX31" fmla="*/ 243119 w 848417"/>
                    <a:gd name="connsiteY31" fmla="*/ 183639 h 1809644"/>
                    <a:gd name="connsiteX32" fmla="*/ 426758 w 848417"/>
                    <a:gd name="connsiteY32"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82685 w 848417"/>
                    <a:gd name="connsiteY4" fmla="*/ 814900 h 1809644"/>
                    <a:gd name="connsiteX5" fmla="*/ 426759 w 848417"/>
                    <a:gd name="connsiteY5" fmla="*/ 869420 h 1809644"/>
                    <a:gd name="connsiteX6" fmla="*/ 470832 w 848417"/>
                    <a:gd name="connsiteY6" fmla="*/ 814900 h 1809644"/>
                    <a:gd name="connsiteX7" fmla="*/ 440224 w 848417"/>
                    <a:gd name="connsiteY7" fmla="*/ 485879 h 1809644"/>
                    <a:gd name="connsiteX8" fmla="*/ 460176 w 848417"/>
                    <a:gd name="connsiteY8" fmla="*/ 436847 h 1809644"/>
                    <a:gd name="connsiteX9" fmla="*/ 466790 w 848417"/>
                    <a:gd name="connsiteY9" fmla="*/ 419621 h 1809644"/>
                    <a:gd name="connsiteX10" fmla="*/ 629603 w 848417"/>
                    <a:gd name="connsiteY10" fmla="*/ 418927 h 1809644"/>
                    <a:gd name="connsiteX11" fmla="*/ 742464 w 848417"/>
                    <a:gd name="connsiteY11" fmla="*/ 493531 h 1809644"/>
                    <a:gd name="connsiteX12" fmla="*/ 842998 w 848417"/>
                    <a:gd name="connsiteY12" fmla="*/ 983690 h 1809644"/>
                    <a:gd name="connsiteX13" fmla="*/ 718799 w 848417"/>
                    <a:gd name="connsiteY13" fmla="*/ 1016909 h 1809644"/>
                    <a:gd name="connsiteX14" fmla="*/ 642993 w 848417"/>
                    <a:gd name="connsiteY14" fmla="*/ 686709 h 1809644"/>
                    <a:gd name="connsiteX15" fmla="*/ 642729 w 848417"/>
                    <a:gd name="connsiteY15" fmla="*/ 1719321 h 1809644"/>
                    <a:gd name="connsiteX16" fmla="*/ 459354 w 848417"/>
                    <a:gd name="connsiteY16" fmla="*/ 1729270 h 1809644"/>
                    <a:gd name="connsiteX17" fmla="*/ 459352 w 848417"/>
                    <a:gd name="connsiteY17" fmla="*/ 1120965 h 1809644"/>
                    <a:gd name="connsiteX18" fmla="*/ 426759 w 848417"/>
                    <a:gd name="connsiteY18" fmla="*/ 1120006 h 1809644"/>
                    <a:gd name="connsiteX19" fmla="*/ 394165 w 848417"/>
                    <a:gd name="connsiteY19" fmla="*/ 1120965 h 1809644"/>
                    <a:gd name="connsiteX20" fmla="*/ 394163 w 848417"/>
                    <a:gd name="connsiteY20" fmla="*/ 1729270 h 1809644"/>
                    <a:gd name="connsiteX21" fmla="*/ 208611 w 848417"/>
                    <a:gd name="connsiteY21" fmla="*/ 1719321 h 1809644"/>
                    <a:gd name="connsiteX22" fmla="*/ 210525 w 848417"/>
                    <a:gd name="connsiteY22" fmla="*/ 749860 h 1809644"/>
                    <a:gd name="connsiteX23" fmla="*/ 166528 w 848417"/>
                    <a:gd name="connsiteY23" fmla="*/ 1008103 h 1809644"/>
                    <a:gd name="connsiteX24" fmla="*/ 105 w 848417"/>
                    <a:gd name="connsiteY24" fmla="*/ 1013842 h 1809644"/>
                    <a:gd name="connsiteX25" fmla="*/ 111053 w 848417"/>
                    <a:gd name="connsiteY25" fmla="*/ 493531 h 1809644"/>
                    <a:gd name="connsiteX26" fmla="*/ 223914 w 848417"/>
                    <a:gd name="connsiteY26" fmla="*/ 418927 h 1809644"/>
                    <a:gd name="connsiteX27" fmla="*/ 426758 w 848417"/>
                    <a:gd name="connsiteY27" fmla="*/ 0 h 1809644"/>
                    <a:gd name="connsiteX28" fmla="*/ 610397 w 848417"/>
                    <a:gd name="connsiteY28" fmla="*/ 183639 h 1809644"/>
                    <a:gd name="connsiteX29" fmla="*/ 426758 w 848417"/>
                    <a:gd name="connsiteY29" fmla="*/ 367278 h 1809644"/>
                    <a:gd name="connsiteX30" fmla="*/ 243119 w 848417"/>
                    <a:gd name="connsiteY30" fmla="*/ 183639 h 1809644"/>
                    <a:gd name="connsiteX31" fmla="*/ 426758 w 848417"/>
                    <a:gd name="connsiteY31"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82685 w 848417"/>
                    <a:gd name="connsiteY4" fmla="*/ 814900 h 1809644"/>
                    <a:gd name="connsiteX5" fmla="*/ 426759 w 848417"/>
                    <a:gd name="connsiteY5" fmla="*/ 869420 h 1809644"/>
                    <a:gd name="connsiteX6" fmla="*/ 470832 w 848417"/>
                    <a:gd name="connsiteY6" fmla="*/ 814900 h 1809644"/>
                    <a:gd name="connsiteX7" fmla="*/ 440224 w 848417"/>
                    <a:gd name="connsiteY7" fmla="*/ 485879 h 1809644"/>
                    <a:gd name="connsiteX8" fmla="*/ 460176 w 848417"/>
                    <a:gd name="connsiteY8" fmla="*/ 436847 h 1809644"/>
                    <a:gd name="connsiteX9" fmla="*/ 466790 w 848417"/>
                    <a:gd name="connsiteY9" fmla="*/ 419621 h 1809644"/>
                    <a:gd name="connsiteX10" fmla="*/ 629603 w 848417"/>
                    <a:gd name="connsiteY10" fmla="*/ 418927 h 1809644"/>
                    <a:gd name="connsiteX11" fmla="*/ 742464 w 848417"/>
                    <a:gd name="connsiteY11" fmla="*/ 493531 h 1809644"/>
                    <a:gd name="connsiteX12" fmla="*/ 842998 w 848417"/>
                    <a:gd name="connsiteY12" fmla="*/ 983690 h 1809644"/>
                    <a:gd name="connsiteX13" fmla="*/ 718799 w 848417"/>
                    <a:gd name="connsiteY13" fmla="*/ 1016909 h 1809644"/>
                    <a:gd name="connsiteX14" fmla="*/ 642993 w 848417"/>
                    <a:gd name="connsiteY14" fmla="*/ 686709 h 1809644"/>
                    <a:gd name="connsiteX15" fmla="*/ 642729 w 848417"/>
                    <a:gd name="connsiteY15" fmla="*/ 1719321 h 1809644"/>
                    <a:gd name="connsiteX16" fmla="*/ 459354 w 848417"/>
                    <a:gd name="connsiteY16" fmla="*/ 1729270 h 1809644"/>
                    <a:gd name="connsiteX17" fmla="*/ 459352 w 848417"/>
                    <a:gd name="connsiteY17" fmla="*/ 1120965 h 1809644"/>
                    <a:gd name="connsiteX18" fmla="*/ 426759 w 848417"/>
                    <a:gd name="connsiteY18" fmla="*/ 1120006 h 1809644"/>
                    <a:gd name="connsiteX19" fmla="*/ 394165 w 848417"/>
                    <a:gd name="connsiteY19" fmla="*/ 1120965 h 1809644"/>
                    <a:gd name="connsiteX20" fmla="*/ 394163 w 848417"/>
                    <a:gd name="connsiteY20" fmla="*/ 1729270 h 1809644"/>
                    <a:gd name="connsiteX21" fmla="*/ 208611 w 848417"/>
                    <a:gd name="connsiteY21" fmla="*/ 1719321 h 1809644"/>
                    <a:gd name="connsiteX22" fmla="*/ 210525 w 848417"/>
                    <a:gd name="connsiteY22" fmla="*/ 749860 h 1809644"/>
                    <a:gd name="connsiteX23" fmla="*/ 166528 w 848417"/>
                    <a:gd name="connsiteY23" fmla="*/ 1008103 h 1809644"/>
                    <a:gd name="connsiteX24" fmla="*/ 105 w 848417"/>
                    <a:gd name="connsiteY24" fmla="*/ 1013842 h 1809644"/>
                    <a:gd name="connsiteX25" fmla="*/ 111053 w 848417"/>
                    <a:gd name="connsiteY25" fmla="*/ 493531 h 1809644"/>
                    <a:gd name="connsiteX26" fmla="*/ 223914 w 848417"/>
                    <a:gd name="connsiteY26" fmla="*/ 418927 h 1809644"/>
                    <a:gd name="connsiteX27" fmla="*/ 426758 w 848417"/>
                    <a:gd name="connsiteY27" fmla="*/ 0 h 1809644"/>
                    <a:gd name="connsiteX28" fmla="*/ 610397 w 848417"/>
                    <a:gd name="connsiteY28" fmla="*/ 183639 h 1809644"/>
                    <a:gd name="connsiteX29" fmla="*/ 426758 w 848417"/>
                    <a:gd name="connsiteY29" fmla="*/ 367278 h 1809644"/>
                    <a:gd name="connsiteX30" fmla="*/ 243119 w 848417"/>
                    <a:gd name="connsiteY30" fmla="*/ 183639 h 1809644"/>
                    <a:gd name="connsiteX31" fmla="*/ 426758 w 848417"/>
                    <a:gd name="connsiteY31"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82685 w 848417"/>
                    <a:gd name="connsiteY4" fmla="*/ 814900 h 1809644"/>
                    <a:gd name="connsiteX5" fmla="*/ 426759 w 848417"/>
                    <a:gd name="connsiteY5" fmla="*/ 869420 h 1809644"/>
                    <a:gd name="connsiteX6" fmla="*/ 470832 w 848417"/>
                    <a:gd name="connsiteY6" fmla="*/ 814900 h 1809644"/>
                    <a:gd name="connsiteX7" fmla="*/ 440224 w 848417"/>
                    <a:gd name="connsiteY7" fmla="*/ 485879 h 1809644"/>
                    <a:gd name="connsiteX8" fmla="*/ 460176 w 848417"/>
                    <a:gd name="connsiteY8" fmla="*/ 436847 h 1809644"/>
                    <a:gd name="connsiteX9" fmla="*/ 466790 w 848417"/>
                    <a:gd name="connsiteY9" fmla="*/ 419621 h 1809644"/>
                    <a:gd name="connsiteX10" fmla="*/ 629603 w 848417"/>
                    <a:gd name="connsiteY10" fmla="*/ 418927 h 1809644"/>
                    <a:gd name="connsiteX11" fmla="*/ 742464 w 848417"/>
                    <a:gd name="connsiteY11" fmla="*/ 493531 h 1809644"/>
                    <a:gd name="connsiteX12" fmla="*/ 842998 w 848417"/>
                    <a:gd name="connsiteY12" fmla="*/ 983690 h 1809644"/>
                    <a:gd name="connsiteX13" fmla="*/ 718799 w 848417"/>
                    <a:gd name="connsiteY13" fmla="*/ 1016909 h 1809644"/>
                    <a:gd name="connsiteX14" fmla="*/ 642993 w 848417"/>
                    <a:gd name="connsiteY14" fmla="*/ 686709 h 1809644"/>
                    <a:gd name="connsiteX15" fmla="*/ 642729 w 848417"/>
                    <a:gd name="connsiteY15" fmla="*/ 1719321 h 1809644"/>
                    <a:gd name="connsiteX16" fmla="*/ 459354 w 848417"/>
                    <a:gd name="connsiteY16" fmla="*/ 1729270 h 1809644"/>
                    <a:gd name="connsiteX17" fmla="*/ 459352 w 848417"/>
                    <a:gd name="connsiteY17" fmla="*/ 1120965 h 1809644"/>
                    <a:gd name="connsiteX18" fmla="*/ 426759 w 848417"/>
                    <a:gd name="connsiteY18" fmla="*/ 1120006 h 1809644"/>
                    <a:gd name="connsiteX19" fmla="*/ 394165 w 848417"/>
                    <a:gd name="connsiteY19" fmla="*/ 1120965 h 1809644"/>
                    <a:gd name="connsiteX20" fmla="*/ 394163 w 848417"/>
                    <a:gd name="connsiteY20" fmla="*/ 1729270 h 1809644"/>
                    <a:gd name="connsiteX21" fmla="*/ 208611 w 848417"/>
                    <a:gd name="connsiteY21" fmla="*/ 1719321 h 1809644"/>
                    <a:gd name="connsiteX22" fmla="*/ 210525 w 848417"/>
                    <a:gd name="connsiteY22" fmla="*/ 749860 h 1809644"/>
                    <a:gd name="connsiteX23" fmla="*/ 166528 w 848417"/>
                    <a:gd name="connsiteY23" fmla="*/ 1008103 h 1809644"/>
                    <a:gd name="connsiteX24" fmla="*/ 105 w 848417"/>
                    <a:gd name="connsiteY24" fmla="*/ 1013842 h 1809644"/>
                    <a:gd name="connsiteX25" fmla="*/ 111053 w 848417"/>
                    <a:gd name="connsiteY25" fmla="*/ 493531 h 1809644"/>
                    <a:gd name="connsiteX26" fmla="*/ 223914 w 848417"/>
                    <a:gd name="connsiteY26" fmla="*/ 418927 h 1809644"/>
                    <a:gd name="connsiteX27" fmla="*/ 426758 w 848417"/>
                    <a:gd name="connsiteY27" fmla="*/ 0 h 1809644"/>
                    <a:gd name="connsiteX28" fmla="*/ 610397 w 848417"/>
                    <a:gd name="connsiteY28" fmla="*/ 183639 h 1809644"/>
                    <a:gd name="connsiteX29" fmla="*/ 426758 w 848417"/>
                    <a:gd name="connsiteY29" fmla="*/ 367278 h 1809644"/>
                    <a:gd name="connsiteX30" fmla="*/ 243119 w 848417"/>
                    <a:gd name="connsiteY30" fmla="*/ 183639 h 1809644"/>
                    <a:gd name="connsiteX31" fmla="*/ 426758 w 848417"/>
                    <a:gd name="connsiteY31"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82685 w 848417"/>
                    <a:gd name="connsiteY4" fmla="*/ 814900 h 1809644"/>
                    <a:gd name="connsiteX5" fmla="*/ 426759 w 848417"/>
                    <a:gd name="connsiteY5" fmla="*/ 869420 h 1809644"/>
                    <a:gd name="connsiteX6" fmla="*/ 470832 w 848417"/>
                    <a:gd name="connsiteY6" fmla="*/ 814900 h 1809644"/>
                    <a:gd name="connsiteX7" fmla="*/ 440224 w 848417"/>
                    <a:gd name="connsiteY7" fmla="*/ 485879 h 1809644"/>
                    <a:gd name="connsiteX8" fmla="*/ 460176 w 848417"/>
                    <a:gd name="connsiteY8" fmla="*/ 436847 h 1809644"/>
                    <a:gd name="connsiteX9" fmla="*/ 466790 w 848417"/>
                    <a:gd name="connsiteY9" fmla="*/ 419621 h 1809644"/>
                    <a:gd name="connsiteX10" fmla="*/ 629603 w 848417"/>
                    <a:gd name="connsiteY10" fmla="*/ 418927 h 1809644"/>
                    <a:gd name="connsiteX11" fmla="*/ 742464 w 848417"/>
                    <a:gd name="connsiteY11" fmla="*/ 493531 h 1809644"/>
                    <a:gd name="connsiteX12" fmla="*/ 842998 w 848417"/>
                    <a:gd name="connsiteY12" fmla="*/ 983690 h 1809644"/>
                    <a:gd name="connsiteX13" fmla="*/ 718799 w 848417"/>
                    <a:gd name="connsiteY13" fmla="*/ 1016909 h 1809644"/>
                    <a:gd name="connsiteX14" fmla="*/ 642993 w 848417"/>
                    <a:gd name="connsiteY14" fmla="*/ 686709 h 1809644"/>
                    <a:gd name="connsiteX15" fmla="*/ 642729 w 848417"/>
                    <a:gd name="connsiteY15" fmla="*/ 1719321 h 1809644"/>
                    <a:gd name="connsiteX16" fmla="*/ 459354 w 848417"/>
                    <a:gd name="connsiteY16" fmla="*/ 1729270 h 1809644"/>
                    <a:gd name="connsiteX17" fmla="*/ 459352 w 848417"/>
                    <a:gd name="connsiteY17" fmla="*/ 1120965 h 1809644"/>
                    <a:gd name="connsiteX18" fmla="*/ 426759 w 848417"/>
                    <a:gd name="connsiteY18" fmla="*/ 1120006 h 1809644"/>
                    <a:gd name="connsiteX19" fmla="*/ 394165 w 848417"/>
                    <a:gd name="connsiteY19" fmla="*/ 1120965 h 1809644"/>
                    <a:gd name="connsiteX20" fmla="*/ 394163 w 848417"/>
                    <a:gd name="connsiteY20" fmla="*/ 1729270 h 1809644"/>
                    <a:gd name="connsiteX21" fmla="*/ 208611 w 848417"/>
                    <a:gd name="connsiteY21" fmla="*/ 1719321 h 1809644"/>
                    <a:gd name="connsiteX22" fmla="*/ 210525 w 848417"/>
                    <a:gd name="connsiteY22" fmla="*/ 749860 h 1809644"/>
                    <a:gd name="connsiteX23" fmla="*/ 166528 w 848417"/>
                    <a:gd name="connsiteY23" fmla="*/ 1008103 h 1809644"/>
                    <a:gd name="connsiteX24" fmla="*/ 105 w 848417"/>
                    <a:gd name="connsiteY24" fmla="*/ 1013842 h 1809644"/>
                    <a:gd name="connsiteX25" fmla="*/ 111053 w 848417"/>
                    <a:gd name="connsiteY25" fmla="*/ 493531 h 1809644"/>
                    <a:gd name="connsiteX26" fmla="*/ 223914 w 848417"/>
                    <a:gd name="connsiteY26" fmla="*/ 418927 h 1809644"/>
                    <a:gd name="connsiteX27" fmla="*/ 426758 w 848417"/>
                    <a:gd name="connsiteY27" fmla="*/ 0 h 1809644"/>
                    <a:gd name="connsiteX28" fmla="*/ 610397 w 848417"/>
                    <a:gd name="connsiteY28" fmla="*/ 183639 h 1809644"/>
                    <a:gd name="connsiteX29" fmla="*/ 426758 w 848417"/>
                    <a:gd name="connsiteY29" fmla="*/ 367278 h 1809644"/>
                    <a:gd name="connsiteX30" fmla="*/ 243119 w 848417"/>
                    <a:gd name="connsiteY30" fmla="*/ 183639 h 1809644"/>
                    <a:gd name="connsiteX31" fmla="*/ 426758 w 848417"/>
                    <a:gd name="connsiteY31"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82685 w 848417"/>
                    <a:gd name="connsiteY4" fmla="*/ 814900 h 1809644"/>
                    <a:gd name="connsiteX5" fmla="*/ 426759 w 848417"/>
                    <a:gd name="connsiteY5" fmla="*/ 869420 h 1809644"/>
                    <a:gd name="connsiteX6" fmla="*/ 470832 w 848417"/>
                    <a:gd name="connsiteY6" fmla="*/ 814900 h 1809644"/>
                    <a:gd name="connsiteX7" fmla="*/ 440224 w 848417"/>
                    <a:gd name="connsiteY7" fmla="*/ 485879 h 1809644"/>
                    <a:gd name="connsiteX8" fmla="*/ 460176 w 848417"/>
                    <a:gd name="connsiteY8" fmla="*/ 436847 h 1809644"/>
                    <a:gd name="connsiteX9" fmla="*/ 466790 w 848417"/>
                    <a:gd name="connsiteY9" fmla="*/ 419621 h 1809644"/>
                    <a:gd name="connsiteX10" fmla="*/ 629603 w 848417"/>
                    <a:gd name="connsiteY10" fmla="*/ 418927 h 1809644"/>
                    <a:gd name="connsiteX11" fmla="*/ 742464 w 848417"/>
                    <a:gd name="connsiteY11" fmla="*/ 493531 h 1809644"/>
                    <a:gd name="connsiteX12" fmla="*/ 842998 w 848417"/>
                    <a:gd name="connsiteY12" fmla="*/ 983690 h 1809644"/>
                    <a:gd name="connsiteX13" fmla="*/ 718799 w 848417"/>
                    <a:gd name="connsiteY13" fmla="*/ 1016909 h 1809644"/>
                    <a:gd name="connsiteX14" fmla="*/ 642993 w 848417"/>
                    <a:gd name="connsiteY14" fmla="*/ 686709 h 1809644"/>
                    <a:gd name="connsiteX15" fmla="*/ 642729 w 848417"/>
                    <a:gd name="connsiteY15" fmla="*/ 1719321 h 1809644"/>
                    <a:gd name="connsiteX16" fmla="*/ 459354 w 848417"/>
                    <a:gd name="connsiteY16" fmla="*/ 1729270 h 1809644"/>
                    <a:gd name="connsiteX17" fmla="*/ 459352 w 848417"/>
                    <a:gd name="connsiteY17" fmla="*/ 1120965 h 1809644"/>
                    <a:gd name="connsiteX18" fmla="*/ 426759 w 848417"/>
                    <a:gd name="connsiteY18" fmla="*/ 1120006 h 1809644"/>
                    <a:gd name="connsiteX19" fmla="*/ 394165 w 848417"/>
                    <a:gd name="connsiteY19" fmla="*/ 1120965 h 1809644"/>
                    <a:gd name="connsiteX20" fmla="*/ 394163 w 848417"/>
                    <a:gd name="connsiteY20" fmla="*/ 1729270 h 1809644"/>
                    <a:gd name="connsiteX21" fmla="*/ 208611 w 848417"/>
                    <a:gd name="connsiteY21" fmla="*/ 1719321 h 1809644"/>
                    <a:gd name="connsiteX22" fmla="*/ 210525 w 848417"/>
                    <a:gd name="connsiteY22" fmla="*/ 749860 h 1809644"/>
                    <a:gd name="connsiteX23" fmla="*/ 166528 w 848417"/>
                    <a:gd name="connsiteY23" fmla="*/ 1008103 h 1809644"/>
                    <a:gd name="connsiteX24" fmla="*/ 105 w 848417"/>
                    <a:gd name="connsiteY24" fmla="*/ 1013842 h 1809644"/>
                    <a:gd name="connsiteX25" fmla="*/ 111053 w 848417"/>
                    <a:gd name="connsiteY25" fmla="*/ 493531 h 1809644"/>
                    <a:gd name="connsiteX26" fmla="*/ 223914 w 848417"/>
                    <a:gd name="connsiteY26" fmla="*/ 418927 h 1809644"/>
                    <a:gd name="connsiteX27" fmla="*/ 426758 w 848417"/>
                    <a:gd name="connsiteY27" fmla="*/ 0 h 1809644"/>
                    <a:gd name="connsiteX28" fmla="*/ 610397 w 848417"/>
                    <a:gd name="connsiteY28" fmla="*/ 183639 h 1809644"/>
                    <a:gd name="connsiteX29" fmla="*/ 426758 w 848417"/>
                    <a:gd name="connsiteY29" fmla="*/ 367278 h 1809644"/>
                    <a:gd name="connsiteX30" fmla="*/ 243119 w 848417"/>
                    <a:gd name="connsiteY30" fmla="*/ 183639 h 1809644"/>
                    <a:gd name="connsiteX31" fmla="*/ 426758 w 848417"/>
                    <a:gd name="connsiteY31"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79938 w 848417"/>
                    <a:gd name="connsiteY4" fmla="*/ 828628 h 1809644"/>
                    <a:gd name="connsiteX5" fmla="*/ 426759 w 848417"/>
                    <a:gd name="connsiteY5" fmla="*/ 869420 h 1809644"/>
                    <a:gd name="connsiteX6" fmla="*/ 470832 w 848417"/>
                    <a:gd name="connsiteY6" fmla="*/ 814900 h 1809644"/>
                    <a:gd name="connsiteX7" fmla="*/ 440224 w 848417"/>
                    <a:gd name="connsiteY7" fmla="*/ 485879 h 1809644"/>
                    <a:gd name="connsiteX8" fmla="*/ 460176 w 848417"/>
                    <a:gd name="connsiteY8" fmla="*/ 436847 h 1809644"/>
                    <a:gd name="connsiteX9" fmla="*/ 466790 w 848417"/>
                    <a:gd name="connsiteY9" fmla="*/ 419621 h 1809644"/>
                    <a:gd name="connsiteX10" fmla="*/ 629603 w 848417"/>
                    <a:gd name="connsiteY10" fmla="*/ 418927 h 1809644"/>
                    <a:gd name="connsiteX11" fmla="*/ 742464 w 848417"/>
                    <a:gd name="connsiteY11" fmla="*/ 493531 h 1809644"/>
                    <a:gd name="connsiteX12" fmla="*/ 842998 w 848417"/>
                    <a:gd name="connsiteY12" fmla="*/ 983690 h 1809644"/>
                    <a:gd name="connsiteX13" fmla="*/ 718799 w 848417"/>
                    <a:gd name="connsiteY13" fmla="*/ 1016909 h 1809644"/>
                    <a:gd name="connsiteX14" fmla="*/ 642993 w 848417"/>
                    <a:gd name="connsiteY14" fmla="*/ 686709 h 1809644"/>
                    <a:gd name="connsiteX15" fmla="*/ 642729 w 848417"/>
                    <a:gd name="connsiteY15" fmla="*/ 1719321 h 1809644"/>
                    <a:gd name="connsiteX16" fmla="*/ 459354 w 848417"/>
                    <a:gd name="connsiteY16" fmla="*/ 1729270 h 1809644"/>
                    <a:gd name="connsiteX17" fmla="*/ 459352 w 848417"/>
                    <a:gd name="connsiteY17" fmla="*/ 1120965 h 1809644"/>
                    <a:gd name="connsiteX18" fmla="*/ 426759 w 848417"/>
                    <a:gd name="connsiteY18" fmla="*/ 1120006 h 1809644"/>
                    <a:gd name="connsiteX19" fmla="*/ 394165 w 848417"/>
                    <a:gd name="connsiteY19" fmla="*/ 1120965 h 1809644"/>
                    <a:gd name="connsiteX20" fmla="*/ 394163 w 848417"/>
                    <a:gd name="connsiteY20" fmla="*/ 1729270 h 1809644"/>
                    <a:gd name="connsiteX21" fmla="*/ 208611 w 848417"/>
                    <a:gd name="connsiteY21" fmla="*/ 1719321 h 1809644"/>
                    <a:gd name="connsiteX22" fmla="*/ 210525 w 848417"/>
                    <a:gd name="connsiteY22" fmla="*/ 749860 h 1809644"/>
                    <a:gd name="connsiteX23" fmla="*/ 166528 w 848417"/>
                    <a:gd name="connsiteY23" fmla="*/ 1008103 h 1809644"/>
                    <a:gd name="connsiteX24" fmla="*/ 105 w 848417"/>
                    <a:gd name="connsiteY24" fmla="*/ 1013842 h 1809644"/>
                    <a:gd name="connsiteX25" fmla="*/ 111053 w 848417"/>
                    <a:gd name="connsiteY25" fmla="*/ 493531 h 1809644"/>
                    <a:gd name="connsiteX26" fmla="*/ 223914 w 848417"/>
                    <a:gd name="connsiteY26" fmla="*/ 418927 h 1809644"/>
                    <a:gd name="connsiteX27" fmla="*/ 426758 w 848417"/>
                    <a:gd name="connsiteY27" fmla="*/ 0 h 1809644"/>
                    <a:gd name="connsiteX28" fmla="*/ 610397 w 848417"/>
                    <a:gd name="connsiteY28" fmla="*/ 183639 h 1809644"/>
                    <a:gd name="connsiteX29" fmla="*/ 426758 w 848417"/>
                    <a:gd name="connsiteY29" fmla="*/ 367278 h 1809644"/>
                    <a:gd name="connsiteX30" fmla="*/ 243119 w 848417"/>
                    <a:gd name="connsiteY30" fmla="*/ 183639 h 1809644"/>
                    <a:gd name="connsiteX31" fmla="*/ 426758 w 848417"/>
                    <a:gd name="connsiteY31"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79938 w 848417"/>
                    <a:gd name="connsiteY4" fmla="*/ 828628 h 1809644"/>
                    <a:gd name="connsiteX5" fmla="*/ 426759 w 848417"/>
                    <a:gd name="connsiteY5" fmla="*/ 869420 h 1809644"/>
                    <a:gd name="connsiteX6" fmla="*/ 473577 w 848417"/>
                    <a:gd name="connsiteY6" fmla="*/ 828628 h 1809644"/>
                    <a:gd name="connsiteX7" fmla="*/ 440224 w 848417"/>
                    <a:gd name="connsiteY7" fmla="*/ 485879 h 1809644"/>
                    <a:gd name="connsiteX8" fmla="*/ 460176 w 848417"/>
                    <a:gd name="connsiteY8" fmla="*/ 436847 h 1809644"/>
                    <a:gd name="connsiteX9" fmla="*/ 466790 w 848417"/>
                    <a:gd name="connsiteY9" fmla="*/ 419621 h 1809644"/>
                    <a:gd name="connsiteX10" fmla="*/ 629603 w 848417"/>
                    <a:gd name="connsiteY10" fmla="*/ 418927 h 1809644"/>
                    <a:gd name="connsiteX11" fmla="*/ 742464 w 848417"/>
                    <a:gd name="connsiteY11" fmla="*/ 493531 h 1809644"/>
                    <a:gd name="connsiteX12" fmla="*/ 842998 w 848417"/>
                    <a:gd name="connsiteY12" fmla="*/ 983690 h 1809644"/>
                    <a:gd name="connsiteX13" fmla="*/ 718799 w 848417"/>
                    <a:gd name="connsiteY13" fmla="*/ 1016909 h 1809644"/>
                    <a:gd name="connsiteX14" fmla="*/ 642993 w 848417"/>
                    <a:gd name="connsiteY14" fmla="*/ 686709 h 1809644"/>
                    <a:gd name="connsiteX15" fmla="*/ 642729 w 848417"/>
                    <a:gd name="connsiteY15" fmla="*/ 1719321 h 1809644"/>
                    <a:gd name="connsiteX16" fmla="*/ 459354 w 848417"/>
                    <a:gd name="connsiteY16" fmla="*/ 1729270 h 1809644"/>
                    <a:gd name="connsiteX17" fmla="*/ 459352 w 848417"/>
                    <a:gd name="connsiteY17" fmla="*/ 1120965 h 1809644"/>
                    <a:gd name="connsiteX18" fmla="*/ 426759 w 848417"/>
                    <a:gd name="connsiteY18" fmla="*/ 1120006 h 1809644"/>
                    <a:gd name="connsiteX19" fmla="*/ 394165 w 848417"/>
                    <a:gd name="connsiteY19" fmla="*/ 1120965 h 1809644"/>
                    <a:gd name="connsiteX20" fmla="*/ 394163 w 848417"/>
                    <a:gd name="connsiteY20" fmla="*/ 1729270 h 1809644"/>
                    <a:gd name="connsiteX21" fmla="*/ 208611 w 848417"/>
                    <a:gd name="connsiteY21" fmla="*/ 1719321 h 1809644"/>
                    <a:gd name="connsiteX22" fmla="*/ 210525 w 848417"/>
                    <a:gd name="connsiteY22" fmla="*/ 749860 h 1809644"/>
                    <a:gd name="connsiteX23" fmla="*/ 166528 w 848417"/>
                    <a:gd name="connsiteY23" fmla="*/ 1008103 h 1809644"/>
                    <a:gd name="connsiteX24" fmla="*/ 105 w 848417"/>
                    <a:gd name="connsiteY24" fmla="*/ 1013842 h 1809644"/>
                    <a:gd name="connsiteX25" fmla="*/ 111053 w 848417"/>
                    <a:gd name="connsiteY25" fmla="*/ 493531 h 1809644"/>
                    <a:gd name="connsiteX26" fmla="*/ 223914 w 848417"/>
                    <a:gd name="connsiteY26" fmla="*/ 418927 h 1809644"/>
                    <a:gd name="connsiteX27" fmla="*/ 426758 w 848417"/>
                    <a:gd name="connsiteY27" fmla="*/ 0 h 1809644"/>
                    <a:gd name="connsiteX28" fmla="*/ 610397 w 848417"/>
                    <a:gd name="connsiteY28" fmla="*/ 183639 h 1809644"/>
                    <a:gd name="connsiteX29" fmla="*/ 426758 w 848417"/>
                    <a:gd name="connsiteY29" fmla="*/ 367278 h 1809644"/>
                    <a:gd name="connsiteX30" fmla="*/ 243119 w 848417"/>
                    <a:gd name="connsiteY30" fmla="*/ 183639 h 1809644"/>
                    <a:gd name="connsiteX31" fmla="*/ 426758 w 848417"/>
                    <a:gd name="connsiteY31"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79938 w 848417"/>
                    <a:gd name="connsiteY4" fmla="*/ 828628 h 1809644"/>
                    <a:gd name="connsiteX5" fmla="*/ 421267 w 848417"/>
                    <a:gd name="connsiteY5" fmla="*/ 869419 h 1809644"/>
                    <a:gd name="connsiteX6" fmla="*/ 473577 w 848417"/>
                    <a:gd name="connsiteY6" fmla="*/ 828628 h 1809644"/>
                    <a:gd name="connsiteX7" fmla="*/ 440224 w 848417"/>
                    <a:gd name="connsiteY7" fmla="*/ 485879 h 1809644"/>
                    <a:gd name="connsiteX8" fmla="*/ 460176 w 848417"/>
                    <a:gd name="connsiteY8" fmla="*/ 436847 h 1809644"/>
                    <a:gd name="connsiteX9" fmla="*/ 466790 w 848417"/>
                    <a:gd name="connsiteY9" fmla="*/ 419621 h 1809644"/>
                    <a:gd name="connsiteX10" fmla="*/ 629603 w 848417"/>
                    <a:gd name="connsiteY10" fmla="*/ 418927 h 1809644"/>
                    <a:gd name="connsiteX11" fmla="*/ 742464 w 848417"/>
                    <a:gd name="connsiteY11" fmla="*/ 493531 h 1809644"/>
                    <a:gd name="connsiteX12" fmla="*/ 842998 w 848417"/>
                    <a:gd name="connsiteY12" fmla="*/ 983690 h 1809644"/>
                    <a:gd name="connsiteX13" fmla="*/ 718799 w 848417"/>
                    <a:gd name="connsiteY13" fmla="*/ 1016909 h 1809644"/>
                    <a:gd name="connsiteX14" fmla="*/ 642993 w 848417"/>
                    <a:gd name="connsiteY14" fmla="*/ 686709 h 1809644"/>
                    <a:gd name="connsiteX15" fmla="*/ 642729 w 848417"/>
                    <a:gd name="connsiteY15" fmla="*/ 1719321 h 1809644"/>
                    <a:gd name="connsiteX16" fmla="*/ 459354 w 848417"/>
                    <a:gd name="connsiteY16" fmla="*/ 1729270 h 1809644"/>
                    <a:gd name="connsiteX17" fmla="*/ 459352 w 848417"/>
                    <a:gd name="connsiteY17" fmla="*/ 1120965 h 1809644"/>
                    <a:gd name="connsiteX18" fmla="*/ 426759 w 848417"/>
                    <a:gd name="connsiteY18" fmla="*/ 1120006 h 1809644"/>
                    <a:gd name="connsiteX19" fmla="*/ 394165 w 848417"/>
                    <a:gd name="connsiteY19" fmla="*/ 1120965 h 1809644"/>
                    <a:gd name="connsiteX20" fmla="*/ 394163 w 848417"/>
                    <a:gd name="connsiteY20" fmla="*/ 1729270 h 1809644"/>
                    <a:gd name="connsiteX21" fmla="*/ 208611 w 848417"/>
                    <a:gd name="connsiteY21" fmla="*/ 1719321 h 1809644"/>
                    <a:gd name="connsiteX22" fmla="*/ 210525 w 848417"/>
                    <a:gd name="connsiteY22" fmla="*/ 749860 h 1809644"/>
                    <a:gd name="connsiteX23" fmla="*/ 166528 w 848417"/>
                    <a:gd name="connsiteY23" fmla="*/ 1008103 h 1809644"/>
                    <a:gd name="connsiteX24" fmla="*/ 105 w 848417"/>
                    <a:gd name="connsiteY24" fmla="*/ 1013842 h 1809644"/>
                    <a:gd name="connsiteX25" fmla="*/ 111053 w 848417"/>
                    <a:gd name="connsiteY25" fmla="*/ 493531 h 1809644"/>
                    <a:gd name="connsiteX26" fmla="*/ 223914 w 848417"/>
                    <a:gd name="connsiteY26" fmla="*/ 418927 h 1809644"/>
                    <a:gd name="connsiteX27" fmla="*/ 426758 w 848417"/>
                    <a:gd name="connsiteY27" fmla="*/ 0 h 1809644"/>
                    <a:gd name="connsiteX28" fmla="*/ 610397 w 848417"/>
                    <a:gd name="connsiteY28" fmla="*/ 183639 h 1809644"/>
                    <a:gd name="connsiteX29" fmla="*/ 426758 w 848417"/>
                    <a:gd name="connsiteY29" fmla="*/ 367278 h 1809644"/>
                    <a:gd name="connsiteX30" fmla="*/ 243119 w 848417"/>
                    <a:gd name="connsiteY30" fmla="*/ 183639 h 1809644"/>
                    <a:gd name="connsiteX31" fmla="*/ 426758 w 848417"/>
                    <a:gd name="connsiteY31"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79938 w 848417"/>
                    <a:gd name="connsiteY4" fmla="*/ 828628 h 1809644"/>
                    <a:gd name="connsiteX5" fmla="*/ 421267 w 848417"/>
                    <a:gd name="connsiteY5" fmla="*/ 869419 h 1809644"/>
                    <a:gd name="connsiteX6" fmla="*/ 473577 w 848417"/>
                    <a:gd name="connsiteY6" fmla="*/ 828628 h 1809644"/>
                    <a:gd name="connsiteX7" fmla="*/ 440224 w 848417"/>
                    <a:gd name="connsiteY7" fmla="*/ 485879 h 1809644"/>
                    <a:gd name="connsiteX8" fmla="*/ 460176 w 848417"/>
                    <a:gd name="connsiteY8" fmla="*/ 436847 h 1809644"/>
                    <a:gd name="connsiteX9" fmla="*/ 466790 w 848417"/>
                    <a:gd name="connsiteY9" fmla="*/ 419621 h 1809644"/>
                    <a:gd name="connsiteX10" fmla="*/ 629603 w 848417"/>
                    <a:gd name="connsiteY10" fmla="*/ 418927 h 1809644"/>
                    <a:gd name="connsiteX11" fmla="*/ 742464 w 848417"/>
                    <a:gd name="connsiteY11" fmla="*/ 493531 h 1809644"/>
                    <a:gd name="connsiteX12" fmla="*/ 842998 w 848417"/>
                    <a:gd name="connsiteY12" fmla="*/ 983690 h 1809644"/>
                    <a:gd name="connsiteX13" fmla="*/ 718799 w 848417"/>
                    <a:gd name="connsiteY13" fmla="*/ 1016909 h 1809644"/>
                    <a:gd name="connsiteX14" fmla="*/ 642993 w 848417"/>
                    <a:gd name="connsiteY14" fmla="*/ 686709 h 1809644"/>
                    <a:gd name="connsiteX15" fmla="*/ 642729 w 848417"/>
                    <a:gd name="connsiteY15" fmla="*/ 1719321 h 1809644"/>
                    <a:gd name="connsiteX16" fmla="*/ 459354 w 848417"/>
                    <a:gd name="connsiteY16" fmla="*/ 1729270 h 1809644"/>
                    <a:gd name="connsiteX17" fmla="*/ 459352 w 848417"/>
                    <a:gd name="connsiteY17" fmla="*/ 1120965 h 1809644"/>
                    <a:gd name="connsiteX18" fmla="*/ 426759 w 848417"/>
                    <a:gd name="connsiteY18" fmla="*/ 1120006 h 1809644"/>
                    <a:gd name="connsiteX19" fmla="*/ 394165 w 848417"/>
                    <a:gd name="connsiteY19" fmla="*/ 1120965 h 1809644"/>
                    <a:gd name="connsiteX20" fmla="*/ 394163 w 848417"/>
                    <a:gd name="connsiteY20" fmla="*/ 1729270 h 1809644"/>
                    <a:gd name="connsiteX21" fmla="*/ 208611 w 848417"/>
                    <a:gd name="connsiteY21" fmla="*/ 1719321 h 1809644"/>
                    <a:gd name="connsiteX22" fmla="*/ 210525 w 848417"/>
                    <a:gd name="connsiteY22" fmla="*/ 749860 h 1809644"/>
                    <a:gd name="connsiteX23" fmla="*/ 166528 w 848417"/>
                    <a:gd name="connsiteY23" fmla="*/ 1008103 h 1809644"/>
                    <a:gd name="connsiteX24" fmla="*/ 105 w 848417"/>
                    <a:gd name="connsiteY24" fmla="*/ 1013842 h 1809644"/>
                    <a:gd name="connsiteX25" fmla="*/ 111053 w 848417"/>
                    <a:gd name="connsiteY25" fmla="*/ 493531 h 1809644"/>
                    <a:gd name="connsiteX26" fmla="*/ 223914 w 848417"/>
                    <a:gd name="connsiteY26" fmla="*/ 418927 h 1809644"/>
                    <a:gd name="connsiteX27" fmla="*/ 426758 w 848417"/>
                    <a:gd name="connsiteY27" fmla="*/ 0 h 1809644"/>
                    <a:gd name="connsiteX28" fmla="*/ 610397 w 848417"/>
                    <a:gd name="connsiteY28" fmla="*/ 183639 h 1809644"/>
                    <a:gd name="connsiteX29" fmla="*/ 426758 w 848417"/>
                    <a:gd name="connsiteY29" fmla="*/ 367278 h 1809644"/>
                    <a:gd name="connsiteX30" fmla="*/ 243119 w 848417"/>
                    <a:gd name="connsiteY30" fmla="*/ 183639 h 1809644"/>
                    <a:gd name="connsiteX31" fmla="*/ 426758 w 848417"/>
                    <a:gd name="connsiteY31" fmla="*/ 0 h 1809644"/>
                    <a:gd name="connsiteX0" fmla="*/ 223914 w 848417"/>
                    <a:gd name="connsiteY0" fmla="*/ 418927 h 1809644"/>
                    <a:gd name="connsiteX1" fmla="*/ 386727 w 848417"/>
                    <a:gd name="connsiteY1" fmla="*/ 419621 h 1809644"/>
                    <a:gd name="connsiteX2" fmla="*/ 393341 w 848417"/>
                    <a:gd name="connsiteY2" fmla="*/ 436847 h 1809644"/>
                    <a:gd name="connsiteX3" fmla="*/ 413293 w 848417"/>
                    <a:gd name="connsiteY3" fmla="*/ 485879 h 1809644"/>
                    <a:gd name="connsiteX4" fmla="*/ 379938 w 848417"/>
                    <a:gd name="connsiteY4" fmla="*/ 828628 h 1809644"/>
                    <a:gd name="connsiteX5" fmla="*/ 421267 w 848417"/>
                    <a:gd name="connsiteY5" fmla="*/ 869419 h 1809644"/>
                    <a:gd name="connsiteX6" fmla="*/ 473577 w 848417"/>
                    <a:gd name="connsiteY6" fmla="*/ 828628 h 1809644"/>
                    <a:gd name="connsiteX7" fmla="*/ 440224 w 848417"/>
                    <a:gd name="connsiteY7" fmla="*/ 485879 h 1809644"/>
                    <a:gd name="connsiteX8" fmla="*/ 466790 w 848417"/>
                    <a:gd name="connsiteY8" fmla="*/ 419621 h 1809644"/>
                    <a:gd name="connsiteX9" fmla="*/ 629603 w 848417"/>
                    <a:gd name="connsiteY9" fmla="*/ 418927 h 1809644"/>
                    <a:gd name="connsiteX10" fmla="*/ 742464 w 848417"/>
                    <a:gd name="connsiteY10" fmla="*/ 493531 h 1809644"/>
                    <a:gd name="connsiteX11" fmla="*/ 842998 w 848417"/>
                    <a:gd name="connsiteY11" fmla="*/ 983690 h 1809644"/>
                    <a:gd name="connsiteX12" fmla="*/ 718799 w 848417"/>
                    <a:gd name="connsiteY12" fmla="*/ 1016909 h 1809644"/>
                    <a:gd name="connsiteX13" fmla="*/ 642993 w 848417"/>
                    <a:gd name="connsiteY13" fmla="*/ 686709 h 1809644"/>
                    <a:gd name="connsiteX14" fmla="*/ 642729 w 848417"/>
                    <a:gd name="connsiteY14" fmla="*/ 1719321 h 1809644"/>
                    <a:gd name="connsiteX15" fmla="*/ 459354 w 848417"/>
                    <a:gd name="connsiteY15" fmla="*/ 1729270 h 1809644"/>
                    <a:gd name="connsiteX16" fmla="*/ 459352 w 848417"/>
                    <a:gd name="connsiteY16" fmla="*/ 1120965 h 1809644"/>
                    <a:gd name="connsiteX17" fmla="*/ 426759 w 848417"/>
                    <a:gd name="connsiteY17" fmla="*/ 1120006 h 1809644"/>
                    <a:gd name="connsiteX18" fmla="*/ 394165 w 848417"/>
                    <a:gd name="connsiteY18" fmla="*/ 1120965 h 1809644"/>
                    <a:gd name="connsiteX19" fmla="*/ 394163 w 848417"/>
                    <a:gd name="connsiteY19" fmla="*/ 1729270 h 1809644"/>
                    <a:gd name="connsiteX20" fmla="*/ 208611 w 848417"/>
                    <a:gd name="connsiteY20" fmla="*/ 1719321 h 1809644"/>
                    <a:gd name="connsiteX21" fmla="*/ 210525 w 848417"/>
                    <a:gd name="connsiteY21" fmla="*/ 749860 h 1809644"/>
                    <a:gd name="connsiteX22" fmla="*/ 166528 w 848417"/>
                    <a:gd name="connsiteY22" fmla="*/ 1008103 h 1809644"/>
                    <a:gd name="connsiteX23" fmla="*/ 105 w 848417"/>
                    <a:gd name="connsiteY23" fmla="*/ 1013842 h 1809644"/>
                    <a:gd name="connsiteX24" fmla="*/ 111053 w 848417"/>
                    <a:gd name="connsiteY24" fmla="*/ 493531 h 1809644"/>
                    <a:gd name="connsiteX25" fmla="*/ 223914 w 848417"/>
                    <a:gd name="connsiteY25" fmla="*/ 418927 h 1809644"/>
                    <a:gd name="connsiteX26" fmla="*/ 426758 w 848417"/>
                    <a:gd name="connsiteY26" fmla="*/ 0 h 1809644"/>
                    <a:gd name="connsiteX27" fmla="*/ 610397 w 848417"/>
                    <a:gd name="connsiteY27" fmla="*/ 183639 h 1809644"/>
                    <a:gd name="connsiteX28" fmla="*/ 426758 w 848417"/>
                    <a:gd name="connsiteY28" fmla="*/ 367278 h 1809644"/>
                    <a:gd name="connsiteX29" fmla="*/ 243119 w 848417"/>
                    <a:gd name="connsiteY29" fmla="*/ 183639 h 1809644"/>
                    <a:gd name="connsiteX30" fmla="*/ 426758 w 848417"/>
                    <a:gd name="connsiteY30" fmla="*/ 0 h 1809644"/>
                    <a:gd name="connsiteX0" fmla="*/ 223914 w 848417"/>
                    <a:gd name="connsiteY0" fmla="*/ 418927 h 1809644"/>
                    <a:gd name="connsiteX1" fmla="*/ 386727 w 848417"/>
                    <a:gd name="connsiteY1" fmla="*/ 419621 h 1809644"/>
                    <a:gd name="connsiteX2" fmla="*/ 413293 w 848417"/>
                    <a:gd name="connsiteY2" fmla="*/ 485879 h 1809644"/>
                    <a:gd name="connsiteX3" fmla="*/ 379938 w 848417"/>
                    <a:gd name="connsiteY3" fmla="*/ 828628 h 1809644"/>
                    <a:gd name="connsiteX4" fmla="*/ 421267 w 848417"/>
                    <a:gd name="connsiteY4" fmla="*/ 869419 h 1809644"/>
                    <a:gd name="connsiteX5" fmla="*/ 473577 w 848417"/>
                    <a:gd name="connsiteY5" fmla="*/ 828628 h 1809644"/>
                    <a:gd name="connsiteX6" fmla="*/ 440224 w 848417"/>
                    <a:gd name="connsiteY6" fmla="*/ 485879 h 1809644"/>
                    <a:gd name="connsiteX7" fmla="*/ 466790 w 848417"/>
                    <a:gd name="connsiteY7" fmla="*/ 419621 h 1809644"/>
                    <a:gd name="connsiteX8" fmla="*/ 629603 w 848417"/>
                    <a:gd name="connsiteY8" fmla="*/ 418927 h 1809644"/>
                    <a:gd name="connsiteX9" fmla="*/ 742464 w 848417"/>
                    <a:gd name="connsiteY9" fmla="*/ 493531 h 1809644"/>
                    <a:gd name="connsiteX10" fmla="*/ 842998 w 848417"/>
                    <a:gd name="connsiteY10" fmla="*/ 983690 h 1809644"/>
                    <a:gd name="connsiteX11" fmla="*/ 718799 w 848417"/>
                    <a:gd name="connsiteY11" fmla="*/ 1016909 h 1809644"/>
                    <a:gd name="connsiteX12" fmla="*/ 642993 w 848417"/>
                    <a:gd name="connsiteY12" fmla="*/ 686709 h 1809644"/>
                    <a:gd name="connsiteX13" fmla="*/ 642729 w 848417"/>
                    <a:gd name="connsiteY13" fmla="*/ 1719321 h 1809644"/>
                    <a:gd name="connsiteX14" fmla="*/ 459354 w 848417"/>
                    <a:gd name="connsiteY14" fmla="*/ 1729270 h 1809644"/>
                    <a:gd name="connsiteX15" fmla="*/ 459352 w 848417"/>
                    <a:gd name="connsiteY15" fmla="*/ 1120965 h 1809644"/>
                    <a:gd name="connsiteX16" fmla="*/ 426759 w 848417"/>
                    <a:gd name="connsiteY16" fmla="*/ 1120006 h 1809644"/>
                    <a:gd name="connsiteX17" fmla="*/ 394165 w 848417"/>
                    <a:gd name="connsiteY17" fmla="*/ 1120965 h 1809644"/>
                    <a:gd name="connsiteX18" fmla="*/ 394163 w 848417"/>
                    <a:gd name="connsiteY18" fmla="*/ 1729270 h 1809644"/>
                    <a:gd name="connsiteX19" fmla="*/ 208611 w 848417"/>
                    <a:gd name="connsiteY19" fmla="*/ 1719321 h 1809644"/>
                    <a:gd name="connsiteX20" fmla="*/ 210525 w 848417"/>
                    <a:gd name="connsiteY20" fmla="*/ 749860 h 1809644"/>
                    <a:gd name="connsiteX21" fmla="*/ 166528 w 848417"/>
                    <a:gd name="connsiteY21" fmla="*/ 1008103 h 1809644"/>
                    <a:gd name="connsiteX22" fmla="*/ 105 w 848417"/>
                    <a:gd name="connsiteY22" fmla="*/ 1013842 h 1809644"/>
                    <a:gd name="connsiteX23" fmla="*/ 111053 w 848417"/>
                    <a:gd name="connsiteY23" fmla="*/ 493531 h 1809644"/>
                    <a:gd name="connsiteX24" fmla="*/ 223914 w 848417"/>
                    <a:gd name="connsiteY24" fmla="*/ 418927 h 1809644"/>
                    <a:gd name="connsiteX25" fmla="*/ 426758 w 848417"/>
                    <a:gd name="connsiteY25" fmla="*/ 0 h 1809644"/>
                    <a:gd name="connsiteX26" fmla="*/ 610397 w 848417"/>
                    <a:gd name="connsiteY26" fmla="*/ 183639 h 1809644"/>
                    <a:gd name="connsiteX27" fmla="*/ 426758 w 848417"/>
                    <a:gd name="connsiteY27" fmla="*/ 367278 h 1809644"/>
                    <a:gd name="connsiteX28" fmla="*/ 243119 w 848417"/>
                    <a:gd name="connsiteY28" fmla="*/ 183639 h 1809644"/>
                    <a:gd name="connsiteX29" fmla="*/ 426758 w 848417"/>
                    <a:gd name="connsiteY29" fmla="*/ 0 h 1809644"/>
                    <a:gd name="connsiteX0" fmla="*/ 223914 w 848417"/>
                    <a:gd name="connsiteY0" fmla="*/ 418927 h 1809644"/>
                    <a:gd name="connsiteX1" fmla="*/ 386727 w 848417"/>
                    <a:gd name="connsiteY1" fmla="*/ 419621 h 1809644"/>
                    <a:gd name="connsiteX2" fmla="*/ 413293 w 848417"/>
                    <a:gd name="connsiteY2" fmla="*/ 485879 h 1809644"/>
                    <a:gd name="connsiteX3" fmla="*/ 379938 w 848417"/>
                    <a:gd name="connsiteY3" fmla="*/ 828628 h 1809644"/>
                    <a:gd name="connsiteX4" fmla="*/ 421267 w 848417"/>
                    <a:gd name="connsiteY4" fmla="*/ 869419 h 1809644"/>
                    <a:gd name="connsiteX5" fmla="*/ 473577 w 848417"/>
                    <a:gd name="connsiteY5" fmla="*/ 828628 h 1809644"/>
                    <a:gd name="connsiteX6" fmla="*/ 440224 w 848417"/>
                    <a:gd name="connsiteY6" fmla="*/ 485879 h 1809644"/>
                    <a:gd name="connsiteX7" fmla="*/ 466790 w 848417"/>
                    <a:gd name="connsiteY7" fmla="*/ 419621 h 1809644"/>
                    <a:gd name="connsiteX8" fmla="*/ 629603 w 848417"/>
                    <a:gd name="connsiteY8" fmla="*/ 418927 h 1809644"/>
                    <a:gd name="connsiteX9" fmla="*/ 742464 w 848417"/>
                    <a:gd name="connsiteY9" fmla="*/ 493531 h 1809644"/>
                    <a:gd name="connsiteX10" fmla="*/ 842998 w 848417"/>
                    <a:gd name="connsiteY10" fmla="*/ 983690 h 1809644"/>
                    <a:gd name="connsiteX11" fmla="*/ 718799 w 848417"/>
                    <a:gd name="connsiteY11" fmla="*/ 1016909 h 1809644"/>
                    <a:gd name="connsiteX12" fmla="*/ 642993 w 848417"/>
                    <a:gd name="connsiteY12" fmla="*/ 686709 h 1809644"/>
                    <a:gd name="connsiteX13" fmla="*/ 642729 w 848417"/>
                    <a:gd name="connsiteY13" fmla="*/ 1719321 h 1809644"/>
                    <a:gd name="connsiteX14" fmla="*/ 459354 w 848417"/>
                    <a:gd name="connsiteY14" fmla="*/ 1729270 h 1809644"/>
                    <a:gd name="connsiteX15" fmla="*/ 459352 w 848417"/>
                    <a:gd name="connsiteY15" fmla="*/ 1120965 h 1809644"/>
                    <a:gd name="connsiteX16" fmla="*/ 426759 w 848417"/>
                    <a:gd name="connsiteY16" fmla="*/ 1120006 h 1809644"/>
                    <a:gd name="connsiteX17" fmla="*/ 394165 w 848417"/>
                    <a:gd name="connsiteY17" fmla="*/ 1120965 h 1809644"/>
                    <a:gd name="connsiteX18" fmla="*/ 394163 w 848417"/>
                    <a:gd name="connsiteY18" fmla="*/ 1729270 h 1809644"/>
                    <a:gd name="connsiteX19" fmla="*/ 208611 w 848417"/>
                    <a:gd name="connsiteY19" fmla="*/ 1719321 h 1809644"/>
                    <a:gd name="connsiteX20" fmla="*/ 210525 w 848417"/>
                    <a:gd name="connsiteY20" fmla="*/ 749860 h 1809644"/>
                    <a:gd name="connsiteX21" fmla="*/ 166528 w 848417"/>
                    <a:gd name="connsiteY21" fmla="*/ 1008103 h 1809644"/>
                    <a:gd name="connsiteX22" fmla="*/ 105 w 848417"/>
                    <a:gd name="connsiteY22" fmla="*/ 1013842 h 1809644"/>
                    <a:gd name="connsiteX23" fmla="*/ 111053 w 848417"/>
                    <a:gd name="connsiteY23" fmla="*/ 493531 h 1809644"/>
                    <a:gd name="connsiteX24" fmla="*/ 223914 w 848417"/>
                    <a:gd name="connsiteY24" fmla="*/ 418927 h 1809644"/>
                    <a:gd name="connsiteX25" fmla="*/ 426758 w 848417"/>
                    <a:gd name="connsiteY25" fmla="*/ 0 h 1809644"/>
                    <a:gd name="connsiteX26" fmla="*/ 610397 w 848417"/>
                    <a:gd name="connsiteY26" fmla="*/ 183639 h 1809644"/>
                    <a:gd name="connsiteX27" fmla="*/ 426758 w 848417"/>
                    <a:gd name="connsiteY27" fmla="*/ 367278 h 1809644"/>
                    <a:gd name="connsiteX28" fmla="*/ 243119 w 848417"/>
                    <a:gd name="connsiteY28" fmla="*/ 183639 h 1809644"/>
                    <a:gd name="connsiteX29" fmla="*/ 426758 w 848417"/>
                    <a:gd name="connsiteY29" fmla="*/ 0 h 1809644"/>
                    <a:gd name="connsiteX0" fmla="*/ 223914 w 848417"/>
                    <a:gd name="connsiteY0" fmla="*/ 418927 h 1809644"/>
                    <a:gd name="connsiteX1" fmla="*/ 386727 w 848417"/>
                    <a:gd name="connsiteY1" fmla="*/ 419621 h 1809644"/>
                    <a:gd name="connsiteX2" fmla="*/ 413293 w 848417"/>
                    <a:gd name="connsiteY2" fmla="*/ 485879 h 1809644"/>
                    <a:gd name="connsiteX3" fmla="*/ 379938 w 848417"/>
                    <a:gd name="connsiteY3" fmla="*/ 828628 h 1809644"/>
                    <a:gd name="connsiteX4" fmla="*/ 421267 w 848417"/>
                    <a:gd name="connsiteY4" fmla="*/ 869419 h 1809644"/>
                    <a:gd name="connsiteX5" fmla="*/ 473577 w 848417"/>
                    <a:gd name="connsiteY5" fmla="*/ 828628 h 1809644"/>
                    <a:gd name="connsiteX6" fmla="*/ 440224 w 848417"/>
                    <a:gd name="connsiteY6" fmla="*/ 485879 h 1809644"/>
                    <a:gd name="connsiteX7" fmla="*/ 466790 w 848417"/>
                    <a:gd name="connsiteY7" fmla="*/ 419621 h 1809644"/>
                    <a:gd name="connsiteX8" fmla="*/ 629603 w 848417"/>
                    <a:gd name="connsiteY8" fmla="*/ 418927 h 1809644"/>
                    <a:gd name="connsiteX9" fmla="*/ 742464 w 848417"/>
                    <a:gd name="connsiteY9" fmla="*/ 493531 h 1809644"/>
                    <a:gd name="connsiteX10" fmla="*/ 842998 w 848417"/>
                    <a:gd name="connsiteY10" fmla="*/ 983690 h 1809644"/>
                    <a:gd name="connsiteX11" fmla="*/ 718799 w 848417"/>
                    <a:gd name="connsiteY11" fmla="*/ 1016909 h 1809644"/>
                    <a:gd name="connsiteX12" fmla="*/ 642993 w 848417"/>
                    <a:gd name="connsiteY12" fmla="*/ 686709 h 1809644"/>
                    <a:gd name="connsiteX13" fmla="*/ 642729 w 848417"/>
                    <a:gd name="connsiteY13" fmla="*/ 1719321 h 1809644"/>
                    <a:gd name="connsiteX14" fmla="*/ 459354 w 848417"/>
                    <a:gd name="connsiteY14" fmla="*/ 1729270 h 1809644"/>
                    <a:gd name="connsiteX15" fmla="*/ 459352 w 848417"/>
                    <a:gd name="connsiteY15" fmla="*/ 1120965 h 1809644"/>
                    <a:gd name="connsiteX16" fmla="*/ 426759 w 848417"/>
                    <a:gd name="connsiteY16" fmla="*/ 1120006 h 1809644"/>
                    <a:gd name="connsiteX17" fmla="*/ 394165 w 848417"/>
                    <a:gd name="connsiteY17" fmla="*/ 1120965 h 1809644"/>
                    <a:gd name="connsiteX18" fmla="*/ 394163 w 848417"/>
                    <a:gd name="connsiteY18" fmla="*/ 1729270 h 1809644"/>
                    <a:gd name="connsiteX19" fmla="*/ 208611 w 848417"/>
                    <a:gd name="connsiteY19" fmla="*/ 1719321 h 1809644"/>
                    <a:gd name="connsiteX20" fmla="*/ 210525 w 848417"/>
                    <a:gd name="connsiteY20" fmla="*/ 749860 h 1809644"/>
                    <a:gd name="connsiteX21" fmla="*/ 166528 w 848417"/>
                    <a:gd name="connsiteY21" fmla="*/ 1008103 h 1809644"/>
                    <a:gd name="connsiteX22" fmla="*/ 105 w 848417"/>
                    <a:gd name="connsiteY22" fmla="*/ 1013842 h 1809644"/>
                    <a:gd name="connsiteX23" fmla="*/ 111053 w 848417"/>
                    <a:gd name="connsiteY23" fmla="*/ 493531 h 1809644"/>
                    <a:gd name="connsiteX24" fmla="*/ 223914 w 848417"/>
                    <a:gd name="connsiteY24" fmla="*/ 418927 h 1809644"/>
                    <a:gd name="connsiteX25" fmla="*/ 426758 w 848417"/>
                    <a:gd name="connsiteY25" fmla="*/ 0 h 1809644"/>
                    <a:gd name="connsiteX26" fmla="*/ 610397 w 848417"/>
                    <a:gd name="connsiteY26" fmla="*/ 183639 h 1809644"/>
                    <a:gd name="connsiteX27" fmla="*/ 426758 w 848417"/>
                    <a:gd name="connsiteY27" fmla="*/ 367278 h 1809644"/>
                    <a:gd name="connsiteX28" fmla="*/ 243119 w 848417"/>
                    <a:gd name="connsiteY28" fmla="*/ 183639 h 1809644"/>
                    <a:gd name="connsiteX29" fmla="*/ 426758 w 848417"/>
                    <a:gd name="connsiteY29" fmla="*/ 0 h 1809644"/>
                    <a:gd name="connsiteX0" fmla="*/ 223914 w 848417"/>
                    <a:gd name="connsiteY0" fmla="*/ 418927 h 1809644"/>
                    <a:gd name="connsiteX1" fmla="*/ 386727 w 848417"/>
                    <a:gd name="connsiteY1" fmla="*/ 419621 h 1809644"/>
                    <a:gd name="connsiteX2" fmla="*/ 413293 w 848417"/>
                    <a:gd name="connsiteY2" fmla="*/ 485879 h 1809644"/>
                    <a:gd name="connsiteX3" fmla="*/ 379938 w 848417"/>
                    <a:gd name="connsiteY3" fmla="*/ 828628 h 1809644"/>
                    <a:gd name="connsiteX4" fmla="*/ 421267 w 848417"/>
                    <a:gd name="connsiteY4" fmla="*/ 869419 h 1809644"/>
                    <a:gd name="connsiteX5" fmla="*/ 473577 w 848417"/>
                    <a:gd name="connsiteY5" fmla="*/ 828628 h 1809644"/>
                    <a:gd name="connsiteX6" fmla="*/ 440224 w 848417"/>
                    <a:gd name="connsiteY6" fmla="*/ 485879 h 1809644"/>
                    <a:gd name="connsiteX7" fmla="*/ 466790 w 848417"/>
                    <a:gd name="connsiteY7" fmla="*/ 419621 h 1809644"/>
                    <a:gd name="connsiteX8" fmla="*/ 629603 w 848417"/>
                    <a:gd name="connsiteY8" fmla="*/ 418927 h 1809644"/>
                    <a:gd name="connsiteX9" fmla="*/ 742464 w 848417"/>
                    <a:gd name="connsiteY9" fmla="*/ 493531 h 1809644"/>
                    <a:gd name="connsiteX10" fmla="*/ 842998 w 848417"/>
                    <a:gd name="connsiteY10" fmla="*/ 983690 h 1809644"/>
                    <a:gd name="connsiteX11" fmla="*/ 718799 w 848417"/>
                    <a:gd name="connsiteY11" fmla="*/ 1016909 h 1809644"/>
                    <a:gd name="connsiteX12" fmla="*/ 642993 w 848417"/>
                    <a:gd name="connsiteY12" fmla="*/ 686709 h 1809644"/>
                    <a:gd name="connsiteX13" fmla="*/ 642729 w 848417"/>
                    <a:gd name="connsiteY13" fmla="*/ 1719321 h 1809644"/>
                    <a:gd name="connsiteX14" fmla="*/ 459354 w 848417"/>
                    <a:gd name="connsiteY14" fmla="*/ 1729270 h 1809644"/>
                    <a:gd name="connsiteX15" fmla="*/ 459352 w 848417"/>
                    <a:gd name="connsiteY15" fmla="*/ 1120965 h 1809644"/>
                    <a:gd name="connsiteX16" fmla="*/ 426759 w 848417"/>
                    <a:gd name="connsiteY16" fmla="*/ 1120006 h 1809644"/>
                    <a:gd name="connsiteX17" fmla="*/ 394165 w 848417"/>
                    <a:gd name="connsiteY17" fmla="*/ 1120965 h 1809644"/>
                    <a:gd name="connsiteX18" fmla="*/ 394163 w 848417"/>
                    <a:gd name="connsiteY18" fmla="*/ 1729270 h 1809644"/>
                    <a:gd name="connsiteX19" fmla="*/ 208611 w 848417"/>
                    <a:gd name="connsiteY19" fmla="*/ 1719321 h 1809644"/>
                    <a:gd name="connsiteX20" fmla="*/ 210525 w 848417"/>
                    <a:gd name="connsiteY20" fmla="*/ 749860 h 1809644"/>
                    <a:gd name="connsiteX21" fmla="*/ 166528 w 848417"/>
                    <a:gd name="connsiteY21" fmla="*/ 1008103 h 1809644"/>
                    <a:gd name="connsiteX22" fmla="*/ 105 w 848417"/>
                    <a:gd name="connsiteY22" fmla="*/ 1013842 h 1809644"/>
                    <a:gd name="connsiteX23" fmla="*/ 111053 w 848417"/>
                    <a:gd name="connsiteY23" fmla="*/ 493531 h 1809644"/>
                    <a:gd name="connsiteX24" fmla="*/ 223914 w 848417"/>
                    <a:gd name="connsiteY24" fmla="*/ 418927 h 1809644"/>
                    <a:gd name="connsiteX25" fmla="*/ 426758 w 848417"/>
                    <a:gd name="connsiteY25" fmla="*/ 0 h 1809644"/>
                    <a:gd name="connsiteX26" fmla="*/ 610397 w 848417"/>
                    <a:gd name="connsiteY26" fmla="*/ 183639 h 1809644"/>
                    <a:gd name="connsiteX27" fmla="*/ 426758 w 848417"/>
                    <a:gd name="connsiteY27" fmla="*/ 367278 h 1809644"/>
                    <a:gd name="connsiteX28" fmla="*/ 243119 w 848417"/>
                    <a:gd name="connsiteY28" fmla="*/ 183639 h 1809644"/>
                    <a:gd name="connsiteX29" fmla="*/ 426758 w 848417"/>
                    <a:gd name="connsiteY29" fmla="*/ 0 h 1809644"/>
                    <a:gd name="connsiteX0" fmla="*/ 223914 w 848417"/>
                    <a:gd name="connsiteY0" fmla="*/ 418927 h 1809644"/>
                    <a:gd name="connsiteX1" fmla="*/ 386727 w 848417"/>
                    <a:gd name="connsiteY1" fmla="*/ 419621 h 1809644"/>
                    <a:gd name="connsiteX2" fmla="*/ 413293 w 848417"/>
                    <a:gd name="connsiteY2" fmla="*/ 485879 h 1809644"/>
                    <a:gd name="connsiteX3" fmla="*/ 379938 w 848417"/>
                    <a:gd name="connsiteY3" fmla="*/ 828628 h 1809644"/>
                    <a:gd name="connsiteX4" fmla="*/ 421267 w 848417"/>
                    <a:gd name="connsiteY4" fmla="*/ 869419 h 1809644"/>
                    <a:gd name="connsiteX5" fmla="*/ 473577 w 848417"/>
                    <a:gd name="connsiteY5" fmla="*/ 828628 h 1809644"/>
                    <a:gd name="connsiteX6" fmla="*/ 440224 w 848417"/>
                    <a:gd name="connsiteY6" fmla="*/ 485879 h 1809644"/>
                    <a:gd name="connsiteX7" fmla="*/ 466790 w 848417"/>
                    <a:gd name="connsiteY7" fmla="*/ 419621 h 1809644"/>
                    <a:gd name="connsiteX8" fmla="*/ 629603 w 848417"/>
                    <a:gd name="connsiteY8" fmla="*/ 418927 h 1809644"/>
                    <a:gd name="connsiteX9" fmla="*/ 742464 w 848417"/>
                    <a:gd name="connsiteY9" fmla="*/ 493531 h 1809644"/>
                    <a:gd name="connsiteX10" fmla="*/ 842998 w 848417"/>
                    <a:gd name="connsiteY10" fmla="*/ 983690 h 1809644"/>
                    <a:gd name="connsiteX11" fmla="*/ 718799 w 848417"/>
                    <a:gd name="connsiteY11" fmla="*/ 1016909 h 1809644"/>
                    <a:gd name="connsiteX12" fmla="*/ 642993 w 848417"/>
                    <a:gd name="connsiteY12" fmla="*/ 686709 h 1809644"/>
                    <a:gd name="connsiteX13" fmla="*/ 642729 w 848417"/>
                    <a:gd name="connsiteY13" fmla="*/ 1719321 h 1809644"/>
                    <a:gd name="connsiteX14" fmla="*/ 459354 w 848417"/>
                    <a:gd name="connsiteY14" fmla="*/ 1729270 h 1809644"/>
                    <a:gd name="connsiteX15" fmla="*/ 459352 w 848417"/>
                    <a:gd name="connsiteY15" fmla="*/ 1120965 h 1809644"/>
                    <a:gd name="connsiteX16" fmla="*/ 426759 w 848417"/>
                    <a:gd name="connsiteY16" fmla="*/ 1120006 h 1809644"/>
                    <a:gd name="connsiteX17" fmla="*/ 394165 w 848417"/>
                    <a:gd name="connsiteY17" fmla="*/ 1120965 h 1809644"/>
                    <a:gd name="connsiteX18" fmla="*/ 394163 w 848417"/>
                    <a:gd name="connsiteY18" fmla="*/ 1729270 h 1809644"/>
                    <a:gd name="connsiteX19" fmla="*/ 208611 w 848417"/>
                    <a:gd name="connsiteY19" fmla="*/ 1719321 h 1809644"/>
                    <a:gd name="connsiteX20" fmla="*/ 210525 w 848417"/>
                    <a:gd name="connsiteY20" fmla="*/ 749860 h 1809644"/>
                    <a:gd name="connsiteX21" fmla="*/ 166528 w 848417"/>
                    <a:gd name="connsiteY21" fmla="*/ 1008103 h 1809644"/>
                    <a:gd name="connsiteX22" fmla="*/ 105 w 848417"/>
                    <a:gd name="connsiteY22" fmla="*/ 1013842 h 1809644"/>
                    <a:gd name="connsiteX23" fmla="*/ 111053 w 848417"/>
                    <a:gd name="connsiteY23" fmla="*/ 493531 h 1809644"/>
                    <a:gd name="connsiteX24" fmla="*/ 223914 w 848417"/>
                    <a:gd name="connsiteY24" fmla="*/ 418927 h 1809644"/>
                    <a:gd name="connsiteX25" fmla="*/ 426758 w 848417"/>
                    <a:gd name="connsiteY25" fmla="*/ 0 h 1809644"/>
                    <a:gd name="connsiteX26" fmla="*/ 610397 w 848417"/>
                    <a:gd name="connsiteY26" fmla="*/ 183639 h 1809644"/>
                    <a:gd name="connsiteX27" fmla="*/ 426758 w 848417"/>
                    <a:gd name="connsiteY27" fmla="*/ 367278 h 1809644"/>
                    <a:gd name="connsiteX28" fmla="*/ 243119 w 848417"/>
                    <a:gd name="connsiteY28" fmla="*/ 183639 h 1809644"/>
                    <a:gd name="connsiteX29" fmla="*/ 426758 w 848417"/>
                    <a:gd name="connsiteY29" fmla="*/ 0 h 1809644"/>
                    <a:gd name="connsiteX0" fmla="*/ 223914 w 848417"/>
                    <a:gd name="connsiteY0" fmla="*/ 418927 h 1810606"/>
                    <a:gd name="connsiteX1" fmla="*/ 386727 w 848417"/>
                    <a:gd name="connsiteY1" fmla="*/ 419621 h 1810606"/>
                    <a:gd name="connsiteX2" fmla="*/ 413293 w 848417"/>
                    <a:gd name="connsiteY2" fmla="*/ 485879 h 1810606"/>
                    <a:gd name="connsiteX3" fmla="*/ 379938 w 848417"/>
                    <a:gd name="connsiteY3" fmla="*/ 828628 h 1810606"/>
                    <a:gd name="connsiteX4" fmla="*/ 421267 w 848417"/>
                    <a:gd name="connsiteY4" fmla="*/ 869419 h 1810606"/>
                    <a:gd name="connsiteX5" fmla="*/ 473577 w 848417"/>
                    <a:gd name="connsiteY5" fmla="*/ 828628 h 1810606"/>
                    <a:gd name="connsiteX6" fmla="*/ 440224 w 848417"/>
                    <a:gd name="connsiteY6" fmla="*/ 485879 h 1810606"/>
                    <a:gd name="connsiteX7" fmla="*/ 466790 w 848417"/>
                    <a:gd name="connsiteY7" fmla="*/ 419621 h 1810606"/>
                    <a:gd name="connsiteX8" fmla="*/ 629603 w 848417"/>
                    <a:gd name="connsiteY8" fmla="*/ 418927 h 1810606"/>
                    <a:gd name="connsiteX9" fmla="*/ 742464 w 848417"/>
                    <a:gd name="connsiteY9" fmla="*/ 493531 h 1810606"/>
                    <a:gd name="connsiteX10" fmla="*/ 842998 w 848417"/>
                    <a:gd name="connsiteY10" fmla="*/ 983690 h 1810606"/>
                    <a:gd name="connsiteX11" fmla="*/ 718799 w 848417"/>
                    <a:gd name="connsiteY11" fmla="*/ 1016909 h 1810606"/>
                    <a:gd name="connsiteX12" fmla="*/ 642993 w 848417"/>
                    <a:gd name="connsiteY12" fmla="*/ 686709 h 1810606"/>
                    <a:gd name="connsiteX13" fmla="*/ 642729 w 848417"/>
                    <a:gd name="connsiteY13" fmla="*/ 1719321 h 1810606"/>
                    <a:gd name="connsiteX14" fmla="*/ 459354 w 848417"/>
                    <a:gd name="connsiteY14" fmla="*/ 1729270 h 1810606"/>
                    <a:gd name="connsiteX15" fmla="*/ 459352 w 848417"/>
                    <a:gd name="connsiteY15" fmla="*/ 1120965 h 1810606"/>
                    <a:gd name="connsiteX16" fmla="*/ 426759 w 848417"/>
                    <a:gd name="connsiteY16" fmla="*/ 1120006 h 1810606"/>
                    <a:gd name="connsiteX17" fmla="*/ 394165 w 848417"/>
                    <a:gd name="connsiteY17" fmla="*/ 1120965 h 1810606"/>
                    <a:gd name="connsiteX18" fmla="*/ 394163 w 848417"/>
                    <a:gd name="connsiteY18" fmla="*/ 1729270 h 1810606"/>
                    <a:gd name="connsiteX19" fmla="*/ 208611 w 848417"/>
                    <a:gd name="connsiteY19" fmla="*/ 1719321 h 1810606"/>
                    <a:gd name="connsiteX20" fmla="*/ 210525 w 848417"/>
                    <a:gd name="connsiteY20" fmla="*/ 749860 h 1810606"/>
                    <a:gd name="connsiteX21" fmla="*/ 166528 w 848417"/>
                    <a:gd name="connsiteY21" fmla="*/ 1008103 h 1810606"/>
                    <a:gd name="connsiteX22" fmla="*/ 105 w 848417"/>
                    <a:gd name="connsiteY22" fmla="*/ 1013842 h 1810606"/>
                    <a:gd name="connsiteX23" fmla="*/ 111053 w 848417"/>
                    <a:gd name="connsiteY23" fmla="*/ 493531 h 1810606"/>
                    <a:gd name="connsiteX24" fmla="*/ 223914 w 848417"/>
                    <a:gd name="connsiteY24" fmla="*/ 418927 h 1810606"/>
                    <a:gd name="connsiteX25" fmla="*/ 426758 w 848417"/>
                    <a:gd name="connsiteY25" fmla="*/ 0 h 1810606"/>
                    <a:gd name="connsiteX26" fmla="*/ 610397 w 848417"/>
                    <a:gd name="connsiteY26" fmla="*/ 183639 h 1810606"/>
                    <a:gd name="connsiteX27" fmla="*/ 426758 w 848417"/>
                    <a:gd name="connsiteY27" fmla="*/ 367278 h 1810606"/>
                    <a:gd name="connsiteX28" fmla="*/ 243119 w 848417"/>
                    <a:gd name="connsiteY28" fmla="*/ 183639 h 1810606"/>
                    <a:gd name="connsiteX29" fmla="*/ 426758 w 848417"/>
                    <a:gd name="connsiteY29" fmla="*/ 0 h 1810606"/>
                    <a:gd name="connsiteX0" fmla="*/ 223914 w 848417"/>
                    <a:gd name="connsiteY0" fmla="*/ 418927 h 1810606"/>
                    <a:gd name="connsiteX1" fmla="*/ 386727 w 848417"/>
                    <a:gd name="connsiteY1" fmla="*/ 419621 h 1810606"/>
                    <a:gd name="connsiteX2" fmla="*/ 413293 w 848417"/>
                    <a:gd name="connsiteY2" fmla="*/ 485879 h 1810606"/>
                    <a:gd name="connsiteX3" fmla="*/ 379938 w 848417"/>
                    <a:gd name="connsiteY3" fmla="*/ 828628 h 1810606"/>
                    <a:gd name="connsiteX4" fmla="*/ 421267 w 848417"/>
                    <a:gd name="connsiteY4" fmla="*/ 869419 h 1810606"/>
                    <a:gd name="connsiteX5" fmla="*/ 473577 w 848417"/>
                    <a:gd name="connsiteY5" fmla="*/ 828628 h 1810606"/>
                    <a:gd name="connsiteX6" fmla="*/ 440224 w 848417"/>
                    <a:gd name="connsiteY6" fmla="*/ 485879 h 1810606"/>
                    <a:gd name="connsiteX7" fmla="*/ 466790 w 848417"/>
                    <a:gd name="connsiteY7" fmla="*/ 419621 h 1810606"/>
                    <a:gd name="connsiteX8" fmla="*/ 629603 w 848417"/>
                    <a:gd name="connsiteY8" fmla="*/ 418927 h 1810606"/>
                    <a:gd name="connsiteX9" fmla="*/ 742464 w 848417"/>
                    <a:gd name="connsiteY9" fmla="*/ 493531 h 1810606"/>
                    <a:gd name="connsiteX10" fmla="*/ 842998 w 848417"/>
                    <a:gd name="connsiteY10" fmla="*/ 983690 h 1810606"/>
                    <a:gd name="connsiteX11" fmla="*/ 718799 w 848417"/>
                    <a:gd name="connsiteY11" fmla="*/ 1016909 h 1810606"/>
                    <a:gd name="connsiteX12" fmla="*/ 642993 w 848417"/>
                    <a:gd name="connsiteY12" fmla="*/ 686709 h 1810606"/>
                    <a:gd name="connsiteX13" fmla="*/ 642729 w 848417"/>
                    <a:gd name="connsiteY13" fmla="*/ 1719321 h 1810606"/>
                    <a:gd name="connsiteX14" fmla="*/ 459354 w 848417"/>
                    <a:gd name="connsiteY14" fmla="*/ 1729270 h 1810606"/>
                    <a:gd name="connsiteX15" fmla="*/ 459352 w 848417"/>
                    <a:gd name="connsiteY15" fmla="*/ 1120965 h 1810606"/>
                    <a:gd name="connsiteX16" fmla="*/ 426759 w 848417"/>
                    <a:gd name="connsiteY16" fmla="*/ 1120006 h 1810606"/>
                    <a:gd name="connsiteX17" fmla="*/ 394165 w 848417"/>
                    <a:gd name="connsiteY17" fmla="*/ 1120965 h 1810606"/>
                    <a:gd name="connsiteX18" fmla="*/ 394163 w 848417"/>
                    <a:gd name="connsiteY18" fmla="*/ 1729270 h 1810606"/>
                    <a:gd name="connsiteX19" fmla="*/ 208611 w 848417"/>
                    <a:gd name="connsiteY19" fmla="*/ 1719321 h 1810606"/>
                    <a:gd name="connsiteX20" fmla="*/ 210525 w 848417"/>
                    <a:gd name="connsiteY20" fmla="*/ 749860 h 1810606"/>
                    <a:gd name="connsiteX21" fmla="*/ 166528 w 848417"/>
                    <a:gd name="connsiteY21" fmla="*/ 1008103 h 1810606"/>
                    <a:gd name="connsiteX22" fmla="*/ 105 w 848417"/>
                    <a:gd name="connsiteY22" fmla="*/ 1013842 h 1810606"/>
                    <a:gd name="connsiteX23" fmla="*/ 76623 w 848417"/>
                    <a:gd name="connsiteY23" fmla="*/ 644470 h 1810606"/>
                    <a:gd name="connsiteX24" fmla="*/ 111053 w 848417"/>
                    <a:gd name="connsiteY24" fmla="*/ 493531 h 1810606"/>
                    <a:gd name="connsiteX25" fmla="*/ 223914 w 848417"/>
                    <a:gd name="connsiteY25" fmla="*/ 418927 h 1810606"/>
                    <a:gd name="connsiteX26" fmla="*/ 426758 w 848417"/>
                    <a:gd name="connsiteY26" fmla="*/ 0 h 1810606"/>
                    <a:gd name="connsiteX27" fmla="*/ 610397 w 848417"/>
                    <a:gd name="connsiteY27" fmla="*/ 183639 h 1810606"/>
                    <a:gd name="connsiteX28" fmla="*/ 426758 w 848417"/>
                    <a:gd name="connsiteY28" fmla="*/ 367278 h 1810606"/>
                    <a:gd name="connsiteX29" fmla="*/ 243119 w 848417"/>
                    <a:gd name="connsiteY29" fmla="*/ 183639 h 1810606"/>
                    <a:gd name="connsiteX30" fmla="*/ 426758 w 848417"/>
                    <a:gd name="connsiteY30" fmla="*/ 0 h 1810606"/>
                    <a:gd name="connsiteX0" fmla="*/ 223926 w 848429"/>
                    <a:gd name="connsiteY0" fmla="*/ 418927 h 1810606"/>
                    <a:gd name="connsiteX1" fmla="*/ 386739 w 848429"/>
                    <a:gd name="connsiteY1" fmla="*/ 419621 h 1810606"/>
                    <a:gd name="connsiteX2" fmla="*/ 413305 w 848429"/>
                    <a:gd name="connsiteY2" fmla="*/ 485879 h 1810606"/>
                    <a:gd name="connsiteX3" fmla="*/ 379950 w 848429"/>
                    <a:gd name="connsiteY3" fmla="*/ 828628 h 1810606"/>
                    <a:gd name="connsiteX4" fmla="*/ 421279 w 848429"/>
                    <a:gd name="connsiteY4" fmla="*/ 869419 h 1810606"/>
                    <a:gd name="connsiteX5" fmla="*/ 473589 w 848429"/>
                    <a:gd name="connsiteY5" fmla="*/ 828628 h 1810606"/>
                    <a:gd name="connsiteX6" fmla="*/ 440236 w 848429"/>
                    <a:gd name="connsiteY6" fmla="*/ 485879 h 1810606"/>
                    <a:gd name="connsiteX7" fmla="*/ 466802 w 848429"/>
                    <a:gd name="connsiteY7" fmla="*/ 419621 h 1810606"/>
                    <a:gd name="connsiteX8" fmla="*/ 629615 w 848429"/>
                    <a:gd name="connsiteY8" fmla="*/ 418927 h 1810606"/>
                    <a:gd name="connsiteX9" fmla="*/ 742476 w 848429"/>
                    <a:gd name="connsiteY9" fmla="*/ 493531 h 1810606"/>
                    <a:gd name="connsiteX10" fmla="*/ 843010 w 848429"/>
                    <a:gd name="connsiteY10" fmla="*/ 983690 h 1810606"/>
                    <a:gd name="connsiteX11" fmla="*/ 718811 w 848429"/>
                    <a:gd name="connsiteY11" fmla="*/ 1016909 h 1810606"/>
                    <a:gd name="connsiteX12" fmla="*/ 643005 w 848429"/>
                    <a:gd name="connsiteY12" fmla="*/ 686709 h 1810606"/>
                    <a:gd name="connsiteX13" fmla="*/ 642741 w 848429"/>
                    <a:gd name="connsiteY13" fmla="*/ 1719321 h 1810606"/>
                    <a:gd name="connsiteX14" fmla="*/ 459366 w 848429"/>
                    <a:gd name="connsiteY14" fmla="*/ 1729270 h 1810606"/>
                    <a:gd name="connsiteX15" fmla="*/ 459364 w 848429"/>
                    <a:gd name="connsiteY15" fmla="*/ 1120965 h 1810606"/>
                    <a:gd name="connsiteX16" fmla="*/ 426771 w 848429"/>
                    <a:gd name="connsiteY16" fmla="*/ 1120006 h 1810606"/>
                    <a:gd name="connsiteX17" fmla="*/ 394177 w 848429"/>
                    <a:gd name="connsiteY17" fmla="*/ 1120965 h 1810606"/>
                    <a:gd name="connsiteX18" fmla="*/ 394175 w 848429"/>
                    <a:gd name="connsiteY18" fmla="*/ 1729270 h 1810606"/>
                    <a:gd name="connsiteX19" fmla="*/ 208623 w 848429"/>
                    <a:gd name="connsiteY19" fmla="*/ 1719321 h 1810606"/>
                    <a:gd name="connsiteX20" fmla="*/ 210537 w 848429"/>
                    <a:gd name="connsiteY20" fmla="*/ 749860 h 1810606"/>
                    <a:gd name="connsiteX21" fmla="*/ 151892 w 848429"/>
                    <a:gd name="connsiteY21" fmla="*/ 1008104 h 1810606"/>
                    <a:gd name="connsiteX22" fmla="*/ 117 w 848429"/>
                    <a:gd name="connsiteY22" fmla="*/ 1013842 h 1810606"/>
                    <a:gd name="connsiteX23" fmla="*/ 76635 w 848429"/>
                    <a:gd name="connsiteY23" fmla="*/ 644470 h 1810606"/>
                    <a:gd name="connsiteX24" fmla="*/ 111065 w 848429"/>
                    <a:gd name="connsiteY24" fmla="*/ 493531 h 1810606"/>
                    <a:gd name="connsiteX25" fmla="*/ 223926 w 848429"/>
                    <a:gd name="connsiteY25" fmla="*/ 418927 h 1810606"/>
                    <a:gd name="connsiteX26" fmla="*/ 426770 w 848429"/>
                    <a:gd name="connsiteY26" fmla="*/ 0 h 1810606"/>
                    <a:gd name="connsiteX27" fmla="*/ 610409 w 848429"/>
                    <a:gd name="connsiteY27" fmla="*/ 183639 h 1810606"/>
                    <a:gd name="connsiteX28" fmla="*/ 426770 w 848429"/>
                    <a:gd name="connsiteY28" fmla="*/ 367278 h 1810606"/>
                    <a:gd name="connsiteX29" fmla="*/ 243131 w 848429"/>
                    <a:gd name="connsiteY29" fmla="*/ 183639 h 1810606"/>
                    <a:gd name="connsiteX30" fmla="*/ 426770 w 848429"/>
                    <a:gd name="connsiteY30" fmla="*/ 0 h 1810606"/>
                    <a:gd name="connsiteX0" fmla="*/ 223938 w 848441"/>
                    <a:gd name="connsiteY0" fmla="*/ 418927 h 1810606"/>
                    <a:gd name="connsiteX1" fmla="*/ 386751 w 848441"/>
                    <a:gd name="connsiteY1" fmla="*/ 419621 h 1810606"/>
                    <a:gd name="connsiteX2" fmla="*/ 413317 w 848441"/>
                    <a:gd name="connsiteY2" fmla="*/ 485879 h 1810606"/>
                    <a:gd name="connsiteX3" fmla="*/ 379962 w 848441"/>
                    <a:gd name="connsiteY3" fmla="*/ 828628 h 1810606"/>
                    <a:gd name="connsiteX4" fmla="*/ 421291 w 848441"/>
                    <a:gd name="connsiteY4" fmla="*/ 869419 h 1810606"/>
                    <a:gd name="connsiteX5" fmla="*/ 473601 w 848441"/>
                    <a:gd name="connsiteY5" fmla="*/ 828628 h 1810606"/>
                    <a:gd name="connsiteX6" fmla="*/ 440248 w 848441"/>
                    <a:gd name="connsiteY6" fmla="*/ 485879 h 1810606"/>
                    <a:gd name="connsiteX7" fmla="*/ 466814 w 848441"/>
                    <a:gd name="connsiteY7" fmla="*/ 419621 h 1810606"/>
                    <a:gd name="connsiteX8" fmla="*/ 629627 w 848441"/>
                    <a:gd name="connsiteY8" fmla="*/ 418927 h 1810606"/>
                    <a:gd name="connsiteX9" fmla="*/ 742488 w 848441"/>
                    <a:gd name="connsiteY9" fmla="*/ 493531 h 1810606"/>
                    <a:gd name="connsiteX10" fmla="*/ 843022 w 848441"/>
                    <a:gd name="connsiteY10" fmla="*/ 983690 h 1810606"/>
                    <a:gd name="connsiteX11" fmla="*/ 718823 w 848441"/>
                    <a:gd name="connsiteY11" fmla="*/ 1016909 h 1810606"/>
                    <a:gd name="connsiteX12" fmla="*/ 643017 w 848441"/>
                    <a:gd name="connsiteY12" fmla="*/ 686709 h 1810606"/>
                    <a:gd name="connsiteX13" fmla="*/ 642753 w 848441"/>
                    <a:gd name="connsiteY13" fmla="*/ 1719321 h 1810606"/>
                    <a:gd name="connsiteX14" fmla="*/ 459378 w 848441"/>
                    <a:gd name="connsiteY14" fmla="*/ 1729270 h 1810606"/>
                    <a:gd name="connsiteX15" fmla="*/ 459376 w 848441"/>
                    <a:gd name="connsiteY15" fmla="*/ 1120965 h 1810606"/>
                    <a:gd name="connsiteX16" fmla="*/ 426783 w 848441"/>
                    <a:gd name="connsiteY16" fmla="*/ 1120006 h 1810606"/>
                    <a:gd name="connsiteX17" fmla="*/ 394189 w 848441"/>
                    <a:gd name="connsiteY17" fmla="*/ 1120965 h 1810606"/>
                    <a:gd name="connsiteX18" fmla="*/ 394187 w 848441"/>
                    <a:gd name="connsiteY18" fmla="*/ 1729270 h 1810606"/>
                    <a:gd name="connsiteX19" fmla="*/ 208635 w 848441"/>
                    <a:gd name="connsiteY19" fmla="*/ 1719321 h 1810606"/>
                    <a:gd name="connsiteX20" fmla="*/ 210549 w 848441"/>
                    <a:gd name="connsiteY20" fmla="*/ 749860 h 1810606"/>
                    <a:gd name="connsiteX21" fmla="*/ 139431 w 848441"/>
                    <a:gd name="connsiteY21" fmla="*/ 1003947 h 1810606"/>
                    <a:gd name="connsiteX22" fmla="*/ 129 w 848441"/>
                    <a:gd name="connsiteY22" fmla="*/ 1013842 h 1810606"/>
                    <a:gd name="connsiteX23" fmla="*/ 76647 w 848441"/>
                    <a:gd name="connsiteY23" fmla="*/ 644470 h 1810606"/>
                    <a:gd name="connsiteX24" fmla="*/ 111077 w 848441"/>
                    <a:gd name="connsiteY24" fmla="*/ 493531 h 1810606"/>
                    <a:gd name="connsiteX25" fmla="*/ 223938 w 848441"/>
                    <a:gd name="connsiteY25" fmla="*/ 418927 h 1810606"/>
                    <a:gd name="connsiteX26" fmla="*/ 426782 w 848441"/>
                    <a:gd name="connsiteY26" fmla="*/ 0 h 1810606"/>
                    <a:gd name="connsiteX27" fmla="*/ 610421 w 848441"/>
                    <a:gd name="connsiteY27" fmla="*/ 183639 h 1810606"/>
                    <a:gd name="connsiteX28" fmla="*/ 426782 w 848441"/>
                    <a:gd name="connsiteY28" fmla="*/ 367278 h 1810606"/>
                    <a:gd name="connsiteX29" fmla="*/ 243143 w 848441"/>
                    <a:gd name="connsiteY29" fmla="*/ 183639 h 1810606"/>
                    <a:gd name="connsiteX30" fmla="*/ 426782 w 848441"/>
                    <a:gd name="connsiteY30" fmla="*/ 0 h 1810606"/>
                    <a:gd name="connsiteX0" fmla="*/ 223927 w 848430"/>
                    <a:gd name="connsiteY0" fmla="*/ 418927 h 1810606"/>
                    <a:gd name="connsiteX1" fmla="*/ 386740 w 848430"/>
                    <a:gd name="connsiteY1" fmla="*/ 419621 h 1810606"/>
                    <a:gd name="connsiteX2" fmla="*/ 413306 w 848430"/>
                    <a:gd name="connsiteY2" fmla="*/ 485879 h 1810606"/>
                    <a:gd name="connsiteX3" fmla="*/ 379951 w 848430"/>
                    <a:gd name="connsiteY3" fmla="*/ 828628 h 1810606"/>
                    <a:gd name="connsiteX4" fmla="*/ 421280 w 848430"/>
                    <a:gd name="connsiteY4" fmla="*/ 869419 h 1810606"/>
                    <a:gd name="connsiteX5" fmla="*/ 473590 w 848430"/>
                    <a:gd name="connsiteY5" fmla="*/ 828628 h 1810606"/>
                    <a:gd name="connsiteX6" fmla="*/ 440237 w 848430"/>
                    <a:gd name="connsiteY6" fmla="*/ 485879 h 1810606"/>
                    <a:gd name="connsiteX7" fmla="*/ 466803 w 848430"/>
                    <a:gd name="connsiteY7" fmla="*/ 419621 h 1810606"/>
                    <a:gd name="connsiteX8" fmla="*/ 629616 w 848430"/>
                    <a:gd name="connsiteY8" fmla="*/ 418927 h 1810606"/>
                    <a:gd name="connsiteX9" fmla="*/ 742477 w 848430"/>
                    <a:gd name="connsiteY9" fmla="*/ 493531 h 1810606"/>
                    <a:gd name="connsiteX10" fmla="*/ 843011 w 848430"/>
                    <a:gd name="connsiteY10" fmla="*/ 983690 h 1810606"/>
                    <a:gd name="connsiteX11" fmla="*/ 718812 w 848430"/>
                    <a:gd name="connsiteY11" fmla="*/ 1016909 h 1810606"/>
                    <a:gd name="connsiteX12" fmla="*/ 643006 w 848430"/>
                    <a:gd name="connsiteY12" fmla="*/ 686709 h 1810606"/>
                    <a:gd name="connsiteX13" fmla="*/ 642742 w 848430"/>
                    <a:gd name="connsiteY13" fmla="*/ 1719321 h 1810606"/>
                    <a:gd name="connsiteX14" fmla="*/ 459367 w 848430"/>
                    <a:gd name="connsiteY14" fmla="*/ 1729270 h 1810606"/>
                    <a:gd name="connsiteX15" fmla="*/ 459365 w 848430"/>
                    <a:gd name="connsiteY15" fmla="*/ 1120965 h 1810606"/>
                    <a:gd name="connsiteX16" fmla="*/ 426772 w 848430"/>
                    <a:gd name="connsiteY16" fmla="*/ 1120006 h 1810606"/>
                    <a:gd name="connsiteX17" fmla="*/ 394178 w 848430"/>
                    <a:gd name="connsiteY17" fmla="*/ 1120965 h 1810606"/>
                    <a:gd name="connsiteX18" fmla="*/ 394176 w 848430"/>
                    <a:gd name="connsiteY18" fmla="*/ 1729270 h 1810606"/>
                    <a:gd name="connsiteX19" fmla="*/ 208624 w 848430"/>
                    <a:gd name="connsiteY19" fmla="*/ 1719321 h 1810606"/>
                    <a:gd name="connsiteX20" fmla="*/ 210538 w 848430"/>
                    <a:gd name="connsiteY20" fmla="*/ 749860 h 1810606"/>
                    <a:gd name="connsiteX21" fmla="*/ 139420 w 848430"/>
                    <a:gd name="connsiteY21" fmla="*/ 1003947 h 1810606"/>
                    <a:gd name="connsiteX22" fmla="*/ 118 w 848430"/>
                    <a:gd name="connsiteY22" fmla="*/ 1013842 h 1810606"/>
                    <a:gd name="connsiteX23" fmla="*/ 76636 w 848430"/>
                    <a:gd name="connsiteY23" fmla="*/ 644470 h 1810606"/>
                    <a:gd name="connsiteX24" fmla="*/ 111066 w 848430"/>
                    <a:gd name="connsiteY24" fmla="*/ 493531 h 1810606"/>
                    <a:gd name="connsiteX25" fmla="*/ 223927 w 848430"/>
                    <a:gd name="connsiteY25" fmla="*/ 418927 h 1810606"/>
                    <a:gd name="connsiteX26" fmla="*/ 426771 w 848430"/>
                    <a:gd name="connsiteY26" fmla="*/ 0 h 1810606"/>
                    <a:gd name="connsiteX27" fmla="*/ 610410 w 848430"/>
                    <a:gd name="connsiteY27" fmla="*/ 183639 h 1810606"/>
                    <a:gd name="connsiteX28" fmla="*/ 426771 w 848430"/>
                    <a:gd name="connsiteY28" fmla="*/ 367278 h 1810606"/>
                    <a:gd name="connsiteX29" fmla="*/ 243132 w 848430"/>
                    <a:gd name="connsiteY29" fmla="*/ 183639 h 1810606"/>
                    <a:gd name="connsiteX30" fmla="*/ 426771 w 848430"/>
                    <a:gd name="connsiteY30" fmla="*/ 0 h 1810606"/>
                    <a:gd name="connsiteX0" fmla="*/ 223943 w 848446"/>
                    <a:gd name="connsiteY0" fmla="*/ 418927 h 1810606"/>
                    <a:gd name="connsiteX1" fmla="*/ 386756 w 848446"/>
                    <a:gd name="connsiteY1" fmla="*/ 419621 h 1810606"/>
                    <a:gd name="connsiteX2" fmla="*/ 413322 w 848446"/>
                    <a:gd name="connsiteY2" fmla="*/ 485879 h 1810606"/>
                    <a:gd name="connsiteX3" fmla="*/ 379967 w 848446"/>
                    <a:gd name="connsiteY3" fmla="*/ 828628 h 1810606"/>
                    <a:gd name="connsiteX4" fmla="*/ 421296 w 848446"/>
                    <a:gd name="connsiteY4" fmla="*/ 869419 h 1810606"/>
                    <a:gd name="connsiteX5" fmla="*/ 473606 w 848446"/>
                    <a:gd name="connsiteY5" fmla="*/ 828628 h 1810606"/>
                    <a:gd name="connsiteX6" fmla="*/ 440253 w 848446"/>
                    <a:gd name="connsiteY6" fmla="*/ 485879 h 1810606"/>
                    <a:gd name="connsiteX7" fmla="*/ 466819 w 848446"/>
                    <a:gd name="connsiteY7" fmla="*/ 419621 h 1810606"/>
                    <a:gd name="connsiteX8" fmla="*/ 629632 w 848446"/>
                    <a:gd name="connsiteY8" fmla="*/ 418927 h 1810606"/>
                    <a:gd name="connsiteX9" fmla="*/ 742493 w 848446"/>
                    <a:gd name="connsiteY9" fmla="*/ 493531 h 1810606"/>
                    <a:gd name="connsiteX10" fmla="*/ 843027 w 848446"/>
                    <a:gd name="connsiteY10" fmla="*/ 983690 h 1810606"/>
                    <a:gd name="connsiteX11" fmla="*/ 718828 w 848446"/>
                    <a:gd name="connsiteY11" fmla="*/ 1016909 h 1810606"/>
                    <a:gd name="connsiteX12" fmla="*/ 643022 w 848446"/>
                    <a:gd name="connsiteY12" fmla="*/ 686709 h 1810606"/>
                    <a:gd name="connsiteX13" fmla="*/ 642758 w 848446"/>
                    <a:gd name="connsiteY13" fmla="*/ 1719321 h 1810606"/>
                    <a:gd name="connsiteX14" fmla="*/ 459383 w 848446"/>
                    <a:gd name="connsiteY14" fmla="*/ 1729270 h 1810606"/>
                    <a:gd name="connsiteX15" fmla="*/ 459381 w 848446"/>
                    <a:gd name="connsiteY15" fmla="*/ 1120965 h 1810606"/>
                    <a:gd name="connsiteX16" fmla="*/ 426788 w 848446"/>
                    <a:gd name="connsiteY16" fmla="*/ 1120006 h 1810606"/>
                    <a:gd name="connsiteX17" fmla="*/ 394194 w 848446"/>
                    <a:gd name="connsiteY17" fmla="*/ 1120965 h 1810606"/>
                    <a:gd name="connsiteX18" fmla="*/ 394192 w 848446"/>
                    <a:gd name="connsiteY18" fmla="*/ 1729270 h 1810606"/>
                    <a:gd name="connsiteX19" fmla="*/ 208640 w 848446"/>
                    <a:gd name="connsiteY19" fmla="*/ 1719321 h 1810606"/>
                    <a:gd name="connsiteX20" fmla="*/ 210554 w 848446"/>
                    <a:gd name="connsiteY20" fmla="*/ 749860 h 1810606"/>
                    <a:gd name="connsiteX21" fmla="*/ 139436 w 848446"/>
                    <a:gd name="connsiteY21" fmla="*/ 1003947 h 1810606"/>
                    <a:gd name="connsiteX22" fmla="*/ 134 w 848446"/>
                    <a:gd name="connsiteY22" fmla="*/ 1013842 h 1810606"/>
                    <a:gd name="connsiteX23" fmla="*/ 76652 w 848446"/>
                    <a:gd name="connsiteY23" fmla="*/ 644470 h 1810606"/>
                    <a:gd name="connsiteX24" fmla="*/ 111082 w 848446"/>
                    <a:gd name="connsiteY24" fmla="*/ 493531 h 1810606"/>
                    <a:gd name="connsiteX25" fmla="*/ 223943 w 848446"/>
                    <a:gd name="connsiteY25" fmla="*/ 418927 h 1810606"/>
                    <a:gd name="connsiteX26" fmla="*/ 426787 w 848446"/>
                    <a:gd name="connsiteY26" fmla="*/ 0 h 1810606"/>
                    <a:gd name="connsiteX27" fmla="*/ 610426 w 848446"/>
                    <a:gd name="connsiteY27" fmla="*/ 183639 h 1810606"/>
                    <a:gd name="connsiteX28" fmla="*/ 426787 w 848446"/>
                    <a:gd name="connsiteY28" fmla="*/ 367278 h 1810606"/>
                    <a:gd name="connsiteX29" fmla="*/ 243148 w 848446"/>
                    <a:gd name="connsiteY29" fmla="*/ 183639 h 1810606"/>
                    <a:gd name="connsiteX30" fmla="*/ 426787 w 848446"/>
                    <a:gd name="connsiteY30" fmla="*/ 0 h 1810606"/>
                    <a:gd name="connsiteX0" fmla="*/ 223939 w 848442"/>
                    <a:gd name="connsiteY0" fmla="*/ 418927 h 1810606"/>
                    <a:gd name="connsiteX1" fmla="*/ 386752 w 848442"/>
                    <a:gd name="connsiteY1" fmla="*/ 419621 h 1810606"/>
                    <a:gd name="connsiteX2" fmla="*/ 413318 w 848442"/>
                    <a:gd name="connsiteY2" fmla="*/ 485879 h 1810606"/>
                    <a:gd name="connsiteX3" fmla="*/ 379963 w 848442"/>
                    <a:gd name="connsiteY3" fmla="*/ 828628 h 1810606"/>
                    <a:gd name="connsiteX4" fmla="*/ 421292 w 848442"/>
                    <a:gd name="connsiteY4" fmla="*/ 869419 h 1810606"/>
                    <a:gd name="connsiteX5" fmla="*/ 473602 w 848442"/>
                    <a:gd name="connsiteY5" fmla="*/ 828628 h 1810606"/>
                    <a:gd name="connsiteX6" fmla="*/ 440249 w 848442"/>
                    <a:gd name="connsiteY6" fmla="*/ 485879 h 1810606"/>
                    <a:gd name="connsiteX7" fmla="*/ 466815 w 848442"/>
                    <a:gd name="connsiteY7" fmla="*/ 419621 h 1810606"/>
                    <a:gd name="connsiteX8" fmla="*/ 629628 w 848442"/>
                    <a:gd name="connsiteY8" fmla="*/ 418927 h 1810606"/>
                    <a:gd name="connsiteX9" fmla="*/ 742489 w 848442"/>
                    <a:gd name="connsiteY9" fmla="*/ 493531 h 1810606"/>
                    <a:gd name="connsiteX10" fmla="*/ 843023 w 848442"/>
                    <a:gd name="connsiteY10" fmla="*/ 983690 h 1810606"/>
                    <a:gd name="connsiteX11" fmla="*/ 718824 w 848442"/>
                    <a:gd name="connsiteY11" fmla="*/ 1016909 h 1810606"/>
                    <a:gd name="connsiteX12" fmla="*/ 643018 w 848442"/>
                    <a:gd name="connsiteY12" fmla="*/ 686709 h 1810606"/>
                    <a:gd name="connsiteX13" fmla="*/ 642754 w 848442"/>
                    <a:gd name="connsiteY13" fmla="*/ 1719321 h 1810606"/>
                    <a:gd name="connsiteX14" fmla="*/ 459379 w 848442"/>
                    <a:gd name="connsiteY14" fmla="*/ 1729270 h 1810606"/>
                    <a:gd name="connsiteX15" fmla="*/ 459377 w 848442"/>
                    <a:gd name="connsiteY15" fmla="*/ 1120965 h 1810606"/>
                    <a:gd name="connsiteX16" fmla="*/ 426784 w 848442"/>
                    <a:gd name="connsiteY16" fmla="*/ 1120006 h 1810606"/>
                    <a:gd name="connsiteX17" fmla="*/ 394190 w 848442"/>
                    <a:gd name="connsiteY17" fmla="*/ 1120965 h 1810606"/>
                    <a:gd name="connsiteX18" fmla="*/ 394188 w 848442"/>
                    <a:gd name="connsiteY18" fmla="*/ 1729270 h 1810606"/>
                    <a:gd name="connsiteX19" fmla="*/ 208636 w 848442"/>
                    <a:gd name="connsiteY19" fmla="*/ 1719321 h 1810606"/>
                    <a:gd name="connsiteX20" fmla="*/ 210550 w 848442"/>
                    <a:gd name="connsiteY20" fmla="*/ 749860 h 1810606"/>
                    <a:gd name="connsiteX21" fmla="*/ 139432 w 848442"/>
                    <a:gd name="connsiteY21" fmla="*/ 1003947 h 1810606"/>
                    <a:gd name="connsiteX22" fmla="*/ 130 w 848442"/>
                    <a:gd name="connsiteY22" fmla="*/ 1013842 h 1810606"/>
                    <a:gd name="connsiteX23" fmla="*/ 76648 w 848442"/>
                    <a:gd name="connsiteY23" fmla="*/ 644470 h 1810606"/>
                    <a:gd name="connsiteX24" fmla="*/ 111078 w 848442"/>
                    <a:gd name="connsiteY24" fmla="*/ 493531 h 1810606"/>
                    <a:gd name="connsiteX25" fmla="*/ 223939 w 848442"/>
                    <a:gd name="connsiteY25" fmla="*/ 418927 h 1810606"/>
                    <a:gd name="connsiteX26" fmla="*/ 426783 w 848442"/>
                    <a:gd name="connsiteY26" fmla="*/ 0 h 1810606"/>
                    <a:gd name="connsiteX27" fmla="*/ 610422 w 848442"/>
                    <a:gd name="connsiteY27" fmla="*/ 183639 h 1810606"/>
                    <a:gd name="connsiteX28" fmla="*/ 426783 w 848442"/>
                    <a:gd name="connsiteY28" fmla="*/ 367278 h 1810606"/>
                    <a:gd name="connsiteX29" fmla="*/ 243144 w 848442"/>
                    <a:gd name="connsiteY29" fmla="*/ 183639 h 1810606"/>
                    <a:gd name="connsiteX30" fmla="*/ 426783 w 848442"/>
                    <a:gd name="connsiteY30" fmla="*/ 0 h 1810606"/>
                    <a:gd name="connsiteX0" fmla="*/ 219786 w 844289"/>
                    <a:gd name="connsiteY0" fmla="*/ 418927 h 1810606"/>
                    <a:gd name="connsiteX1" fmla="*/ 382599 w 844289"/>
                    <a:gd name="connsiteY1" fmla="*/ 419621 h 1810606"/>
                    <a:gd name="connsiteX2" fmla="*/ 409165 w 844289"/>
                    <a:gd name="connsiteY2" fmla="*/ 485879 h 1810606"/>
                    <a:gd name="connsiteX3" fmla="*/ 375810 w 844289"/>
                    <a:gd name="connsiteY3" fmla="*/ 828628 h 1810606"/>
                    <a:gd name="connsiteX4" fmla="*/ 417139 w 844289"/>
                    <a:gd name="connsiteY4" fmla="*/ 869419 h 1810606"/>
                    <a:gd name="connsiteX5" fmla="*/ 469449 w 844289"/>
                    <a:gd name="connsiteY5" fmla="*/ 828628 h 1810606"/>
                    <a:gd name="connsiteX6" fmla="*/ 436096 w 844289"/>
                    <a:gd name="connsiteY6" fmla="*/ 485879 h 1810606"/>
                    <a:gd name="connsiteX7" fmla="*/ 462662 w 844289"/>
                    <a:gd name="connsiteY7" fmla="*/ 419621 h 1810606"/>
                    <a:gd name="connsiteX8" fmla="*/ 625475 w 844289"/>
                    <a:gd name="connsiteY8" fmla="*/ 418927 h 1810606"/>
                    <a:gd name="connsiteX9" fmla="*/ 738336 w 844289"/>
                    <a:gd name="connsiteY9" fmla="*/ 493531 h 1810606"/>
                    <a:gd name="connsiteX10" fmla="*/ 838870 w 844289"/>
                    <a:gd name="connsiteY10" fmla="*/ 983690 h 1810606"/>
                    <a:gd name="connsiteX11" fmla="*/ 714671 w 844289"/>
                    <a:gd name="connsiteY11" fmla="*/ 1016909 h 1810606"/>
                    <a:gd name="connsiteX12" fmla="*/ 638865 w 844289"/>
                    <a:gd name="connsiteY12" fmla="*/ 686709 h 1810606"/>
                    <a:gd name="connsiteX13" fmla="*/ 638601 w 844289"/>
                    <a:gd name="connsiteY13" fmla="*/ 1719321 h 1810606"/>
                    <a:gd name="connsiteX14" fmla="*/ 455226 w 844289"/>
                    <a:gd name="connsiteY14" fmla="*/ 1729270 h 1810606"/>
                    <a:gd name="connsiteX15" fmla="*/ 455224 w 844289"/>
                    <a:gd name="connsiteY15" fmla="*/ 1120965 h 1810606"/>
                    <a:gd name="connsiteX16" fmla="*/ 422631 w 844289"/>
                    <a:gd name="connsiteY16" fmla="*/ 1120006 h 1810606"/>
                    <a:gd name="connsiteX17" fmla="*/ 390037 w 844289"/>
                    <a:gd name="connsiteY17" fmla="*/ 1120965 h 1810606"/>
                    <a:gd name="connsiteX18" fmla="*/ 390035 w 844289"/>
                    <a:gd name="connsiteY18" fmla="*/ 1729270 h 1810606"/>
                    <a:gd name="connsiteX19" fmla="*/ 204483 w 844289"/>
                    <a:gd name="connsiteY19" fmla="*/ 1719321 h 1810606"/>
                    <a:gd name="connsiteX20" fmla="*/ 206397 w 844289"/>
                    <a:gd name="connsiteY20" fmla="*/ 749860 h 1810606"/>
                    <a:gd name="connsiteX21" fmla="*/ 135279 w 844289"/>
                    <a:gd name="connsiteY21" fmla="*/ 1003947 h 1810606"/>
                    <a:gd name="connsiteX22" fmla="*/ 135 w 844289"/>
                    <a:gd name="connsiteY22" fmla="*/ 976423 h 1810606"/>
                    <a:gd name="connsiteX23" fmla="*/ 72495 w 844289"/>
                    <a:gd name="connsiteY23" fmla="*/ 644470 h 1810606"/>
                    <a:gd name="connsiteX24" fmla="*/ 106925 w 844289"/>
                    <a:gd name="connsiteY24" fmla="*/ 493531 h 1810606"/>
                    <a:gd name="connsiteX25" fmla="*/ 219786 w 844289"/>
                    <a:gd name="connsiteY25" fmla="*/ 418927 h 1810606"/>
                    <a:gd name="connsiteX26" fmla="*/ 422630 w 844289"/>
                    <a:gd name="connsiteY26" fmla="*/ 0 h 1810606"/>
                    <a:gd name="connsiteX27" fmla="*/ 606269 w 844289"/>
                    <a:gd name="connsiteY27" fmla="*/ 183639 h 1810606"/>
                    <a:gd name="connsiteX28" fmla="*/ 422630 w 844289"/>
                    <a:gd name="connsiteY28" fmla="*/ 367278 h 1810606"/>
                    <a:gd name="connsiteX29" fmla="*/ 238991 w 844289"/>
                    <a:gd name="connsiteY29" fmla="*/ 183639 h 1810606"/>
                    <a:gd name="connsiteX30" fmla="*/ 422630 w 844289"/>
                    <a:gd name="connsiteY30" fmla="*/ 0 h 1810606"/>
                    <a:gd name="connsiteX0" fmla="*/ 215634 w 840137"/>
                    <a:gd name="connsiteY0" fmla="*/ 418927 h 1810606"/>
                    <a:gd name="connsiteX1" fmla="*/ 378447 w 840137"/>
                    <a:gd name="connsiteY1" fmla="*/ 419621 h 1810606"/>
                    <a:gd name="connsiteX2" fmla="*/ 405013 w 840137"/>
                    <a:gd name="connsiteY2" fmla="*/ 485879 h 1810606"/>
                    <a:gd name="connsiteX3" fmla="*/ 371658 w 840137"/>
                    <a:gd name="connsiteY3" fmla="*/ 828628 h 1810606"/>
                    <a:gd name="connsiteX4" fmla="*/ 412987 w 840137"/>
                    <a:gd name="connsiteY4" fmla="*/ 869419 h 1810606"/>
                    <a:gd name="connsiteX5" fmla="*/ 465297 w 840137"/>
                    <a:gd name="connsiteY5" fmla="*/ 828628 h 1810606"/>
                    <a:gd name="connsiteX6" fmla="*/ 431944 w 840137"/>
                    <a:gd name="connsiteY6" fmla="*/ 485879 h 1810606"/>
                    <a:gd name="connsiteX7" fmla="*/ 458510 w 840137"/>
                    <a:gd name="connsiteY7" fmla="*/ 419621 h 1810606"/>
                    <a:gd name="connsiteX8" fmla="*/ 621323 w 840137"/>
                    <a:gd name="connsiteY8" fmla="*/ 418927 h 1810606"/>
                    <a:gd name="connsiteX9" fmla="*/ 734184 w 840137"/>
                    <a:gd name="connsiteY9" fmla="*/ 493531 h 1810606"/>
                    <a:gd name="connsiteX10" fmla="*/ 834718 w 840137"/>
                    <a:gd name="connsiteY10" fmla="*/ 983690 h 1810606"/>
                    <a:gd name="connsiteX11" fmla="*/ 710519 w 840137"/>
                    <a:gd name="connsiteY11" fmla="*/ 1016909 h 1810606"/>
                    <a:gd name="connsiteX12" fmla="*/ 634713 w 840137"/>
                    <a:gd name="connsiteY12" fmla="*/ 686709 h 1810606"/>
                    <a:gd name="connsiteX13" fmla="*/ 634449 w 840137"/>
                    <a:gd name="connsiteY13" fmla="*/ 1719321 h 1810606"/>
                    <a:gd name="connsiteX14" fmla="*/ 451074 w 840137"/>
                    <a:gd name="connsiteY14" fmla="*/ 1729270 h 1810606"/>
                    <a:gd name="connsiteX15" fmla="*/ 451072 w 840137"/>
                    <a:gd name="connsiteY15" fmla="*/ 1120965 h 1810606"/>
                    <a:gd name="connsiteX16" fmla="*/ 418479 w 840137"/>
                    <a:gd name="connsiteY16" fmla="*/ 1120006 h 1810606"/>
                    <a:gd name="connsiteX17" fmla="*/ 385885 w 840137"/>
                    <a:gd name="connsiteY17" fmla="*/ 1120965 h 1810606"/>
                    <a:gd name="connsiteX18" fmla="*/ 385883 w 840137"/>
                    <a:gd name="connsiteY18" fmla="*/ 1729270 h 1810606"/>
                    <a:gd name="connsiteX19" fmla="*/ 200331 w 840137"/>
                    <a:gd name="connsiteY19" fmla="*/ 1719321 h 1810606"/>
                    <a:gd name="connsiteX20" fmla="*/ 202245 w 840137"/>
                    <a:gd name="connsiteY20" fmla="*/ 749860 h 1810606"/>
                    <a:gd name="connsiteX21" fmla="*/ 131127 w 840137"/>
                    <a:gd name="connsiteY21" fmla="*/ 1003947 h 1810606"/>
                    <a:gd name="connsiteX22" fmla="*/ 140 w 840137"/>
                    <a:gd name="connsiteY22" fmla="*/ 972266 h 1810606"/>
                    <a:gd name="connsiteX23" fmla="*/ 68343 w 840137"/>
                    <a:gd name="connsiteY23" fmla="*/ 644470 h 1810606"/>
                    <a:gd name="connsiteX24" fmla="*/ 102773 w 840137"/>
                    <a:gd name="connsiteY24" fmla="*/ 493531 h 1810606"/>
                    <a:gd name="connsiteX25" fmla="*/ 215634 w 840137"/>
                    <a:gd name="connsiteY25" fmla="*/ 418927 h 1810606"/>
                    <a:gd name="connsiteX26" fmla="*/ 418478 w 840137"/>
                    <a:gd name="connsiteY26" fmla="*/ 0 h 1810606"/>
                    <a:gd name="connsiteX27" fmla="*/ 602117 w 840137"/>
                    <a:gd name="connsiteY27" fmla="*/ 183639 h 1810606"/>
                    <a:gd name="connsiteX28" fmla="*/ 418478 w 840137"/>
                    <a:gd name="connsiteY28" fmla="*/ 367278 h 1810606"/>
                    <a:gd name="connsiteX29" fmla="*/ 234839 w 840137"/>
                    <a:gd name="connsiteY29" fmla="*/ 183639 h 1810606"/>
                    <a:gd name="connsiteX30" fmla="*/ 418478 w 840137"/>
                    <a:gd name="connsiteY30" fmla="*/ 0 h 1810606"/>
                    <a:gd name="connsiteX0" fmla="*/ 218853 w 843356"/>
                    <a:gd name="connsiteY0" fmla="*/ 418927 h 1810606"/>
                    <a:gd name="connsiteX1" fmla="*/ 381666 w 843356"/>
                    <a:gd name="connsiteY1" fmla="*/ 419621 h 1810606"/>
                    <a:gd name="connsiteX2" fmla="*/ 408232 w 843356"/>
                    <a:gd name="connsiteY2" fmla="*/ 485879 h 1810606"/>
                    <a:gd name="connsiteX3" fmla="*/ 374877 w 843356"/>
                    <a:gd name="connsiteY3" fmla="*/ 828628 h 1810606"/>
                    <a:gd name="connsiteX4" fmla="*/ 416206 w 843356"/>
                    <a:gd name="connsiteY4" fmla="*/ 869419 h 1810606"/>
                    <a:gd name="connsiteX5" fmla="*/ 468516 w 843356"/>
                    <a:gd name="connsiteY5" fmla="*/ 828628 h 1810606"/>
                    <a:gd name="connsiteX6" fmla="*/ 435163 w 843356"/>
                    <a:gd name="connsiteY6" fmla="*/ 485879 h 1810606"/>
                    <a:gd name="connsiteX7" fmla="*/ 461729 w 843356"/>
                    <a:gd name="connsiteY7" fmla="*/ 419621 h 1810606"/>
                    <a:gd name="connsiteX8" fmla="*/ 624542 w 843356"/>
                    <a:gd name="connsiteY8" fmla="*/ 418927 h 1810606"/>
                    <a:gd name="connsiteX9" fmla="*/ 737403 w 843356"/>
                    <a:gd name="connsiteY9" fmla="*/ 493531 h 1810606"/>
                    <a:gd name="connsiteX10" fmla="*/ 837937 w 843356"/>
                    <a:gd name="connsiteY10" fmla="*/ 983690 h 1810606"/>
                    <a:gd name="connsiteX11" fmla="*/ 713738 w 843356"/>
                    <a:gd name="connsiteY11" fmla="*/ 1016909 h 1810606"/>
                    <a:gd name="connsiteX12" fmla="*/ 637932 w 843356"/>
                    <a:gd name="connsiteY12" fmla="*/ 686709 h 1810606"/>
                    <a:gd name="connsiteX13" fmla="*/ 637668 w 843356"/>
                    <a:gd name="connsiteY13" fmla="*/ 1719321 h 1810606"/>
                    <a:gd name="connsiteX14" fmla="*/ 454293 w 843356"/>
                    <a:gd name="connsiteY14" fmla="*/ 1729270 h 1810606"/>
                    <a:gd name="connsiteX15" fmla="*/ 454291 w 843356"/>
                    <a:gd name="connsiteY15" fmla="*/ 1120965 h 1810606"/>
                    <a:gd name="connsiteX16" fmla="*/ 421698 w 843356"/>
                    <a:gd name="connsiteY16" fmla="*/ 1120006 h 1810606"/>
                    <a:gd name="connsiteX17" fmla="*/ 389104 w 843356"/>
                    <a:gd name="connsiteY17" fmla="*/ 1120965 h 1810606"/>
                    <a:gd name="connsiteX18" fmla="*/ 389102 w 843356"/>
                    <a:gd name="connsiteY18" fmla="*/ 1729270 h 1810606"/>
                    <a:gd name="connsiteX19" fmla="*/ 203550 w 843356"/>
                    <a:gd name="connsiteY19" fmla="*/ 1719321 h 1810606"/>
                    <a:gd name="connsiteX20" fmla="*/ 205464 w 843356"/>
                    <a:gd name="connsiteY20" fmla="*/ 749860 h 1810606"/>
                    <a:gd name="connsiteX21" fmla="*/ 134346 w 843356"/>
                    <a:gd name="connsiteY21" fmla="*/ 1003947 h 1810606"/>
                    <a:gd name="connsiteX22" fmla="*/ 3359 w 843356"/>
                    <a:gd name="connsiteY22" fmla="*/ 972266 h 1810606"/>
                    <a:gd name="connsiteX23" fmla="*/ 71562 w 843356"/>
                    <a:gd name="connsiteY23" fmla="*/ 644470 h 1810606"/>
                    <a:gd name="connsiteX24" fmla="*/ 105992 w 843356"/>
                    <a:gd name="connsiteY24" fmla="*/ 493531 h 1810606"/>
                    <a:gd name="connsiteX25" fmla="*/ 218853 w 843356"/>
                    <a:gd name="connsiteY25" fmla="*/ 418927 h 1810606"/>
                    <a:gd name="connsiteX26" fmla="*/ 421697 w 843356"/>
                    <a:gd name="connsiteY26" fmla="*/ 0 h 1810606"/>
                    <a:gd name="connsiteX27" fmla="*/ 605336 w 843356"/>
                    <a:gd name="connsiteY27" fmla="*/ 183639 h 1810606"/>
                    <a:gd name="connsiteX28" fmla="*/ 421697 w 843356"/>
                    <a:gd name="connsiteY28" fmla="*/ 367278 h 1810606"/>
                    <a:gd name="connsiteX29" fmla="*/ 238058 w 843356"/>
                    <a:gd name="connsiteY29" fmla="*/ 183639 h 1810606"/>
                    <a:gd name="connsiteX30" fmla="*/ 421697 w 843356"/>
                    <a:gd name="connsiteY30" fmla="*/ 0 h 1810606"/>
                    <a:gd name="connsiteX0" fmla="*/ 218853 w 843356"/>
                    <a:gd name="connsiteY0" fmla="*/ 418927 h 1810606"/>
                    <a:gd name="connsiteX1" fmla="*/ 381666 w 843356"/>
                    <a:gd name="connsiteY1" fmla="*/ 419621 h 1810606"/>
                    <a:gd name="connsiteX2" fmla="*/ 408232 w 843356"/>
                    <a:gd name="connsiteY2" fmla="*/ 485879 h 1810606"/>
                    <a:gd name="connsiteX3" fmla="*/ 374877 w 843356"/>
                    <a:gd name="connsiteY3" fmla="*/ 828628 h 1810606"/>
                    <a:gd name="connsiteX4" fmla="*/ 416206 w 843356"/>
                    <a:gd name="connsiteY4" fmla="*/ 869419 h 1810606"/>
                    <a:gd name="connsiteX5" fmla="*/ 468516 w 843356"/>
                    <a:gd name="connsiteY5" fmla="*/ 828628 h 1810606"/>
                    <a:gd name="connsiteX6" fmla="*/ 435163 w 843356"/>
                    <a:gd name="connsiteY6" fmla="*/ 485879 h 1810606"/>
                    <a:gd name="connsiteX7" fmla="*/ 461729 w 843356"/>
                    <a:gd name="connsiteY7" fmla="*/ 419621 h 1810606"/>
                    <a:gd name="connsiteX8" fmla="*/ 624542 w 843356"/>
                    <a:gd name="connsiteY8" fmla="*/ 418927 h 1810606"/>
                    <a:gd name="connsiteX9" fmla="*/ 737403 w 843356"/>
                    <a:gd name="connsiteY9" fmla="*/ 493531 h 1810606"/>
                    <a:gd name="connsiteX10" fmla="*/ 837937 w 843356"/>
                    <a:gd name="connsiteY10" fmla="*/ 983690 h 1810606"/>
                    <a:gd name="connsiteX11" fmla="*/ 713738 w 843356"/>
                    <a:gd name="connsiteY11" fmla="*/ 1016909 h 1810606"/>
                    <a:gd name="connsiteX12" fmla="*/ 637932 w 843356"/>
                    <a:gd name="connsiteY12" fmla="*/ 686709 h 1810606"/>
                    <a:gd name="connsiteX13" fmla="*/ 637668 w 843356"/>
                    <a:gd name="connsiteY13" fmla="*/ 1719321 h 1810606"/>
                    <a:gd name="connsiteX14" fmla="*/ 454293 w 843356"/>
                    <a:gd name="connsiteY14" fmla="*/ 1729270 h 1810606"/>
                    <a:gd name="connsiteX15" fmla="*/ 454291 w 843356"/>
                    <a:gd name="connsiteY15" fmla="*/ 1120965 h 1810606"/>
                    <a:gd name="connsiteX16" fmla="*/ 421698 w 843356"/>
                    <a:gd name="connsiteY16" fmla="*/ 1120006 h 1810606"/>
                    <a:gd name="connsiteX17" fmla="*/ 389104 w 843356"/>
                    <a:gd name="connsiteY17" fmla="*/ 1120965 h 1810606"/>
                    <a:gd name="connsiteX18" fmla="*/ 389102 w 843356"/>
                    <a:gd name="connsiteY18" fmla="*/ 1729270 h 1810606"/>
                    <a:gd name="connsiteX19" fmla="*/ 203550 w 843356"/>
                    <a:gd name="connsiteY19" fmla="*/ 1719321 h 1810606"/>
                    <a:gd name="connsiteX20" fmla="*/ 205464 w 843356"/>
                    <a:gd name="connsiteY20" fmla="*/ 749860 h 1810606"/>
                    <a:gd name="connsiteX21" fmla="*/ 134346 w 843356"/>
                    <a:gd name="connsiteY21" fmla="*/ 1003947 h 1810606"/>
                    <a:gd name="connsiteX22" fmla="*/ 3359 w 843356"/>
                    <a:gd name="connsiteY22" fmla="*/ 972266 h 1810606"/>
                    <a:gd name="connsiteX23" fmla="*/ 71562 w 843356"/>
                    <a:gd name="connsiteY23" fmla="*/ 644470 h 1810606"/>
                    <a:gd name="connsiteX24" fmla="*/ 105992 w 843356"/>
                    <a:gd name="connsiteY24" fmla="*/ 493531 h 1810606"/>
                    <a:gd name="connsiteX25" fmla="*/ 218853 w 843356"/>
                    <a:gd name="connsiteY25" fmla="*/ 418927 h 1810606"/>
                    <a:gd name="connsiteX26" fmla="*/ 421697 w 843356"/>
                    <a:gd name="connsiteY26" fmla="*/ 0 h 1810606"/>
                    <a:gd name="connsiteX27" fmla="*/ 605336 w 843356"/>
                    <a:gd name="connsiteY27" fmla="*/ 183639 h 1810606"/>
                    <a:gd name="connsiteX28" fmla="*/ 421697 w 843356"/>
                    <a:gd name="connsiteY28" fmla="*/ 367278 h 1810606"/>
                    <a:gd name="connsiteX29" fmla="*/ 238058 w 843356"/>
                    <a:gd name="connsiteY29" fmla="*/ 183639 h 1810606"/>
                    <a:gd name="connsiteX30" fmla="*/ 421697 w 843356"/>
                    <a:gd name="connsiteY30" fmla="*/ 0 h 1810606"/>
                    <a:gd name="connsiteX0" fmla="*/ 218853 w 843356"/>
                    <a:gd name="connsiteY0" fmla="*/ 418927 h 1811717"/>
                    <a:gd name="connsiteX1" fmla="*/ 381666 w 843356"/>
                    <a:gd name="connsiteY1" fmla="*/ 419621 h 1811717"/>
                    <a:gd name="connsiteX2" fmla="*/ 408232 w 843356"/>
                    <a:gd name="connsiteY2" fmla="*/ 485879 h 1811717"/>
                    <a:gd name="connsiteX3" fmla="*/ 374877 w 843356"/>
                    <a:gd name="connsiteY3" fmla="*/ 828628 h 1811717"/>
                    <a:gd name="connsiteX4" fmla="*/ 416206 w 843356"/>
                    <a:gd name="connsiteY4" fmla="*/ 869419 h 1811717"/>
                    <a:gd name="connsiteX5" fmla="*/ 468516 w 843356"/>
                    <a:gd name="connsiteY5" fmla="*/ 828628 h 1811717"/>
                    <a:gd name="connsiteX6" fmla="*/ 435163 w 843356"/>
                    <a:gd name="connsiteY6" fmla="*/ 485879 h 1811717"/>
                    <a:gd name="connsiteX7" fmla="*/ 461729 w 843356"/>
                    <a:gd name="connsiteY7" fmla="*/ 419621 h 1811717"/>
                    <a:gd name="connsiteX8" fmla="*/ 624542 w 843356"/>
                    <a:gd name="connsiteY8" fmla="*/ 418927 h 1811717"/>
                    <a:gd name="connsiteX9" fmla="*/ 737403 w 843356"/>
                    <a:gd name="connsiteY9" fmla="*/ 493531 h 1811717"/>
                    <a:gd name="connsiteX10" fmla="*/ 837937 w 843356"/>
                    <a:gd name="connsiteY10" fmla="*/ 983690 h 1811717"/>
                    <a:gd name="connsiteX11" fmla="*/ 713738 w 843356"/>
                    <a:gd name="connsiteY11" fmla="*/ 1016909 h 1811717"/>
                    <a:gd name="connsiteX12" fmla="*/ 637932 w 843356"/>
                    <a:gd name="connsiteY12" fmla="*/ 686709 h 1811717"/>
                    <a:gd name="connsiteX13" fmla="*/ 641826 w 843356"/>
                    <a:gd name="connsiteY13" fmla="*/ 1723479 h 1811717"/>
                    <a:gd name="connsiteX14" fmla="*/ 454293 w 843356"/>
                    <a:gd name="connsiteY14" fmla="*/ 1729270 h 1811717"/>
                    <a:gd name="connsiteX15" fmla="*/ 454291 w 843356"/>
                    <a:gd name="connsiteY15" fmla="*/ 1120965 h 1811717"/>
                    <a:gd name="connsiteX16" fmla="*/ 421698 w 843356"/>
                    <a:gd name="connsiteY16" fmla="*/ 1120006 h 1811717"/>
                    <a:gd name="connsiteX17" fmla="*/ 389104 w 843356"/>
                    <a:gd name="connsiteY17" fmla="*/ 1120965 h 1811717"/>
                    <a:gd name="connsiteX18" fmla="*/ 389102 w 843356"/>
                    <a:gd name="connsiteY18" fmla="*/ 1729270 h 1811717"/>
                    <a:gd name="connsiteX19" fmla="*/ 203550 w 843356"/>
                    <a:gd name="connsiteY19" fmla="*/ 1719321 h 1811717"/>
                    <a:gd name="connsiteX20" fmla="*/ 205464 w 843356"/>
                    <a:gd name="connsiteY20" fmla="*/ 749860 h 1811717"/>
                    <a:gd name="connsiteX21" fmla="*/ 134346 w 843356"/>
                    <a:gd name="connsiteY21" fmla="*/ 1003947 h 1811717"/>
                    <a:gd name="connsiteX22" fmla="*/ 3359 w 843356"/>
                    <a:gd name="connsiteY22" fmla="*/ 972266 h 1811717"/>
                    <a:gd name="connsiteX23" fmla="*/ 71562 w 843356"/>
                    <a:gd name="connsiteY23" fmla="*/ 644470 h 1811717"/>
                    <a:gd name="connsiteX24" fmla="*/ 105992 w 843356"/>
                    <a:gd name="connsiteY24" fmla="*/ 493531 h 1811717"/>
                    <a:gd name="connsiteX25" fmla="*/ 218853 w 843356"/>
                    <a:gd name="connsiteY25" fmla="*/ 418927 h 1811717"/>
                    <a:gd name="connsiteX26" fmla="*/ 421697 w 843356"/>
                    <a:gd name="connsiteY26" fmla="*/ 0 h 1811717"/>
                    <a:gd name="connsiteX27" fmla="*/ 605336 w 843356"/>
                    <a:gd name="connsiteY27" fmla="*/ 183639 h 1811717"/>
                    <a:gd name="connsiteX28" fmla="*/ 421697 w 843356"/>
                    <a:gd name="connsiteY28" fmla="*/ 367278 h 1811717"/>
                    <a:gd name="connsiteX29" fmla="*/ 238058 w 843356"/>
                    <a:gd name="connsiteY29" fmla="*/ 183639 h 1811717"/>
                    <a:gd name="connsiteX30" fmla="*/ 421697 w 843356"/>
                    <a:gd name="connsiteY30" fmla="*/ 0 h 1811717"/>
                    <a:gd name="connsiteX0" fmla="*/ 218853 w 843356"/>
                    <a:gd name="connsiteY0" fmla="*/ 418927 h 1814219"/>
                    <a:gd name="connsiteX1" fmla="*/ 381666 w 843356"/>
                    <a:gd name="connsiteY1" fmla="*/ 419621 h 1814219"/>
                    <a:gd name="connsiteX2" fmla="*/ 408232 w 843356"/>
                    <a:gd name="connsiteY2" fmla="*/ 485879 h 1814219"/>
                    <a:gd name="connsiteX3" fmla="*/ 374877 w 843356"/>
                    <a:gd name="connsiteY3" fmla="*/ 828628 h 1814219"/>
                    <a:gd name="connsiteX4" fmla="*/ 416206 w 843356"/>
                    <a:gd name="connsiteY4" fmla="*/ 869419 h 1814219"/>
                    <a:gd name="connsiteX5" fmla="*/ 468516 w 843356"/>
                    <a:gd name="connsiteY5" fmla="*/ 828628 h 1814219"/>
                    <a:gd name="connsiteX6" fmla="*/ 435163 w 843356"/>
                    <a:gd name="connsiteY6" fmla="*/ 485879 h 1814219"/>
                    <a:gd name="connsiteX7" fmla="*/ 461729 w 843356"/>
                    <a:gd name="connsiteY7" fmla="*/ 419621 h 1814219"/>
                    <a:gd name="connsiteX8" fmla="*/ 624542 w 843356"/>
                    <a:gd name="connsiteY8" fmla="*/ 418927 h 1814219"/>
                    <a:gd name="connsiteX9" fmla="*/ 737403 w 843356"/>
                    <a:gd name="connsiteY9" fmla="*/ 493531 h 1814219"/>
                    <a:gd name="connsiteX10" fmla="*/ 837937 w 843356"/>
                    <a:gd name="connsiteY10" fmla="*/ 983690 h 1814219"/>
                    <a:gd name="connsiteX11" fmla="*/ 713738 w 843356"/>
                    <a:gd name="connsiteY11" fmla="*/ 1016909 h 1814219"/>
                    <a:gd name="connsiteX12" fmla="*/ 637932 w 843356"/>
                    <a:gd name="connsiteY12" fmla="*/ 686709 h 1814219"/>
                    <a:gd name="connsiteX13" fmla="*/ 641826 w 843356"/>
                    <a:gd name="connsiteY13" fmla="*/ 1723479 h 1814219"/>
                    <a:gd name="connsiteX14" fmla="*/ 454293 w 843356"/>
                    <a:gd name="connsiteY14" fmla="*/ 1729270 h 1814219"/>
                    <a:gd name="connsiteX15" fmla="*/ 454291 w 843356"/>
                    <a:gd name="connsiteY15" fmla="*/ 1120965 h 1814219"/>
                    <a:gd name="connsiteX16" fmla="*/ 421698 w 843356"/>
                    <a:gd name="connsiteY16" fmla="*/ 1120006 h 1814219"/>
                    <a:gd name="connsiteX17" fmla="*/ 389104 w 843356"/>
                    <a:gd name="connsiteY17" fmla="*/ 1120965 h 1814219"/>
                    <a:gd name="connsiteX18" fmla="*/ 389102 w 843356"/>
                    <a:gd name="connsiteY18" fmla="*/ 1729270 h 1814219"/>
                    <a:gd name="connsiteX19" fmla="*/ 203550 w 843356"/>
                    <a:gd name="connsiteY19" fmla="*/ 1727636 h 1814219"/>
                    <a:gd name="connsiteX20" fmla="*/ 205464 w 843356"/>
                    <a:gd name="connsiteY20" fmla="*/ 749860 h 1814219"/>
                    <a:gd name="connsiteX21" fmla="*/ 134346 w 843356"/>
                    <a:gd name="connsiteY21" fmla="*/ 1003947 h 1814219"/>
                    <a:gd name="connsiteX22" fmla="*/ 3359 w 843356"/>
                    <a:gd name="connsiteY22" fmla="*/ 972266 h 1814219"/>
                    <a:gd name="connsiteX23" fmla="*/ 71562 w 843356"/>
                    <a:gd name="connsiteY23" fmla="*/ 644470 h 1814219"/>
                    <a:gd name="connsiteX24" fmla="*/ 105992 w 843356"/>
                    <a:gd name="connsiteY24" fmla="*/ 493531 h 1814219"/>
                    <a:gd name="connsiteX25" fmla="*/ 218853 w 843356"/>
                    <a:gd name="connsiteY25" fmla="*/ 418927 h 1814219"/>
                    <a:gd name="connsiteX26" fmla="*/ 421697 w 843356"/>
                    <a:gd name="connsiteY26" fmla="*/ 0 h 1814219"/>
                    <a:gd name="connsiteX27" fmla="*/ 605336 w 843356"/>
                    <a:gd name="connsiteY27" fmla="*/ 183639 h 1814219"/>
                    <a:gd name="connsiteX28" fmla="*/ 421697 w 843356"/>
                    <a:gd name="connsiteY28" fmla="*/ 367278 h 1814219"/>
                    <a:gd name="connsiteX29" fmla="*/ 238058 w 843356"/>
                    <a:gd name="connsiteY29" fmla="*/ 183639 h 1814219"/>
                    <a:gd name="connsiteX30" fmla="*/ 421697 w 843356"/>
                    <a:gd name="connsiteY30" fmla="*/ 0 h 1814219"/>
                    <a:gd name="connsiteX0" fmla="*/ 218853 w 843356"/>
                    <a:gd name="connsiteY0" fmla="*/ 418927 h 1814219"/>
                    <a:gd name="connsiteX1" fmla="*/ 381666 w 843356"/>
                    <a:gd name="connsiteY1" fmla="*/ 419621 h 1814219"/>
                    <a:gd name="connsiteX2" fmla="*/ 408232 w 843356"/>
                    <a:gd name="connsiteY2" fmla="*/ 485879 h 1814219"/>
                    <a:gd name="connsiteX3" fmla="*/ 374877 w 843356"/>
                    <a:gd name="connsiteY3" fmla="*/ 828628 h 1814219"/>
                    <a:gd name="connsiteX4" fmla="*/ 416206 w 843356"/>
                    <a:gd name="connsiteY4" fmla="*/ 869419 h 1814219"/>
                    <a:gd name="connsiteX5" fmla="*/ 468516 w 843356"/>
                    <a:gd name="connsiteY5" fmla="*/ 828628 h 1814219"/>
                    <a:gd name="connsiteX6" fmla="*/ 435163 w 843356"/>
                    <a:gd name="connsiteY6" fmla="*/ 485879 h 1814219"/>
                    <a:gd name="connsiteX7" fmla="*/ 461729 w 843356"/>
                    <a:gd name="connsiteY7" fmla="*/ 419621 h 1814219"/>
                    <a:gd name="connsiteX8" fmla="*/ 624542 w 843356"/>
                    <a:gd name="connsiteY8" fmla="*/ 418927 h 1814219"/>
                    <a:gd name="connsiteX9" fmla="*/ 737403 w 843356"/>
                    <a:gd name="connsiteY9" fmla="*/ 493531 h 1814219"/>
                    <a:gd name="connsiteX10" fmla="*/ 837937 w 843356"/>
                    <a:gd name="connsiteY10" fmla="*/ 983690 h 1814219"/>
                    <a:gd name="connsiteX11" fmla="*/ 713738 w 843356"/>
                    <a:gd name="connsiteY11" fmla="*/ 1016909 h 1814219"/>
                    <a:gd name="connsiteX12" fmla="*/ 637932 w 843356"/>
                    <a:gd name="connsiteY12" fmla="*/ 686709 h 1814219"/>
                    <a:gd name="connsiteX13" fmla="*/ 641826 w 843356"/>
                    <a:gd name="connsiteY13" fmla="*/ 1723479 h 1814219"/>
                    <a:gd name="connsiteX14" fmla="*/ 454293 w 843356"/>
                    <a:gd name="connsiteY14" fmla="*/ 1729270 h 1814219"/>
                    <a:gd name="connsiteX15" fmla="*/ 454291 w 843356"/>
                    <a:gd name="connsiteY15" fmla="*/ 1120965 h 1814219"/>
                    <a:gd name="connsiteX16" fmla="*/ 421698 w 843356"/>
                    <a:gd name="connsiteY16" fmla="*/ 1120006 h 1814219"/>
                    <a:gd name="connsiteX17" fmla="*/ 389104 w 843356"/>
                    <a:gd name="connsiteY17" fmla="*/ 1120965 h 1814219"/>
                    <a:gd name="connsiteX18" fmla="*/ 389102 w 843356"/>
                    <a:gd name="connsiteY18" fmla="*/ 1729270 h 1814219"/>
                    <a:gd name="connsiteX19" fmla="*/ 211865 w 843356"/>
                    <a:gd name="connsiteY19" fmla="*/ 1727636 h 1814219"/>
                    <a:gd name="connsiteX20" fmla="*/ 205464 w 843356"/>
                    <a:gd name="connsiteY20" fmla="*/ 749860 h 1814219"/>
                    <a:gd name="connsiteX21" fmla="*/ 134346 w 843356"/>
                    <a:gd name="connsiteY21" fmla="*/ 1003947 h 1814219"/>
                    <a:gd name="connsiteX22" fmla="*/ 3359 w 843356"/>
                    <a:gd name="connsiteY22" fmla="*/ 972266 h 1814219"/>
                    <a:gd name="connsiteX23" fmla="*/ 71562 w 843356"/>
                    <a:gd name="connsiteY23" fmla="*/ 644470 h 1814219"/>
                    <a:gd name="connsiteX24" fmla="*/ 105992 w 843356"/>
                    <a:gd name="connsiteY24" fmla="*/ 493531 h 1814219"/>
                    <a:gd name="connsiteX25" fmla="*/ 218853 w 843356"/>
                    <a:gd name="connsiteY25" fmla="*/ 418927 h 1814219"/>
                    <a:gd name="connsiteX26" fmla="*/ 421697 w 843356"/>
                    <a:gd name="connsiteY26" fmla="*/ 0 h 1814219"/>
                    <a:gd name="connsiteX27" fmla="*/ 605336 w 843356"/>
                    <a:gd name="connsiteY27" fmla="*/ 183639 h 1814219"/>
                    <a:gd name="connsiteX28" fmla="*/ 421697 w 843356"/>
                    <a:gd name="connsiteY28" fmla="*/ 367278 h 1814219"/>
                    <a:gd name="connsiteX29" fmla="*/ 238058 w 843356"/>
                    <a:gd name="connsiteY29" fmla="*/ 183639 h 1814219"/>
                    <a:gd name="connsiteX30" fmla="*/ 421697 w 843356"/>
                    <a:gd name="connsiteY30" fmla="*/ 0 h 1814219"/>
                    <a:gd name="connsiteX0" fmla="*/ 218853 w 843356"/>
                    <a:gd name="connsiteY0" fmla="*/ 418927 h 1814219"/>
                    <a:gd name="connsiteX1" fmla="*/ 381666 w 843356"/>
                    <a:gd name="connsiteY1" fmla="*/ 419621 h 1814219"/>
                    <a:gd name="connsiteX2" fmla="*/ 408232 w 843356"/>
                    <a:gd name="connsiteY2" fmla="*/ 485879 h 1814219"/>
                    <a:gd name="connsiteX3" fmla="*/ 374877 w 843356"/>
                    <a:gd name="connsiteY3" fmla="*/ 828628 h 1814219"/>
                    <a:gd name="connsiteX4" fmla="*/ 416206 w 843356"/>
                    <a:gd name="connsiteY4" fmla="*/ 869419 h 1814219"/>
                    <a:gd name="connsiteX5" fmla="*/ 468516 w 843356"/>
                    <a:gd name="connsiteY5" fmla="*/ 828628 h 1814219"/>
                    <a:gd name="connsiteX6" fmla="*/ 435163 w 843356"/>
                    <a:gd name="connsiteY6" fmla="*/ 485879 h 1814219"/>
                    <a:gd name="connsiteX7" fmla="*/ 461729 w 843356"/>
                    <a:gd name="connsiteY7" fmla="*/ 419621 h 1814219"/>
                    <a:gd name="connsiteX8" fmla="*/ 624542 w 843356"/>
                    <a:gd name="connsiteY8" fmla="*/ 418927 h 1814219"/>
                    <a:gd name="connsiteX9" fmla="*/ 737403 w 843356"/>
                    <a:gd name="connsiteY9" fmla="*/ 493531 h 1814219"/>
                    <a:gd name="connsiteX10" fmla="*/ 837937 w 843356"/>
                    <a:gd name="connsiteY10" fmla="*/ 983690 h 1814219"/>
                    <a:gd name="connsiteX11" fmla="*/ 713738 w 843356"/>
                    <a:gd name="connsiteY11" fmla="*/ 1016909 h 1814219"/>
                    <a:gd name="connsiteX12" fmla="*/ 637932 w 843356"/>
                    <a:gd name="connsiteY12" fmla="*/ 686709 h 1814219"/>
                    <a:gd name="connsiteX13" fmla="*/ 641826 w 843356"/>
                    <a:gd name="connsiteY13" fmla="*/ 1723479 h 1814219"/>
                    <a:gd name="connsiteX14" fmla="*/ 454293 w 843356"/>
                    <a:gd name="connsiteY14" fmla="*/ 1729270 h 1814219"/>
                    <a:gd name="connsiteX15" fmla="*/ 454291 w 843356"/>
                    <a:gd name="connsiteY15" fmla="*/ 1120965 h 1814219"/>
                    <a:gd name="connsiteX16" fmla="*/ 421698 w 843356"/>
                    <a:gd name="connsiteY16" fmla="*/ 1120006 h 1814219"/>
                    <a:gd name="connsiteX17" fmla="*/ 389104 w 843356"/>
                    <a:gd name="connsiteY17" fmla="*/ 1120965 h 1814219"/>
                    <a:gd name="connsiteX18" fmla="*/ 389102 w 843356"/>
                    <a:gd name="connsiteY18" fmla="*/ 1729270 h 1814219"/>
                    <a:gd name="connsiteX19" fmla="*/ 211865 w 843356"/>
                    <a:gd name="connsiteY19" fmla="*/ 1727636 h 1814219"/>
                    <a:gd name="connsiteX20" fmla="*/ 205464 w 843356"/>
                    <a:gd name="connsiteY20" fmla="*/ 749860 h 1814219"/>
                    <a:gd name="connsiteX21" fmla="*/ 134346 w 843356"/>
                    <a:gd name="connsiteY21" fmla="*/ 1003947 h 1814219"/>
                    <a:gd name="connsiteX22" fmla="*/ 3359 w 843356"/>
                    <a:gd name="connsiteY22" fmla="*/ 972266 h 1814219"/>
                    <a:gd name="connsiteX23" fmla="*/ 71562 w 843356"/>
                    <a:gd name="connsiteY23" fmla="*/ 644470 h 1814219"/>
                    <a:gd name="connsiteX24" fmla="*/ 105992 w 843356"/>
                    <a:gd name="connsiteY24" fmla="*/ 493531 h 1814219"/>
                    <a:gd name="connsiteX25" fmla="*/ 218853 w 843356"/>
                    <a:gd name="connsiteY25" fmla="*/ 418927 h 1814219"/>
                    <a:gd name="connsiteX26" fmla="*/ 421697 w 843356"/>
                    <a:gd name="connsiteY26" fmla="*/ 0 h 1814219"/>
                    <a:gd name="connsiteX27" fmla="*/ 605336 w 843356"/>
                    <a:gd name="connsiteY27" fmla="*/ 183639 h 1814219"/>
                    <a:gd name="connsiteX28" fmla="*/ 421697 w 843356"/>
                    <a:gd name="connsiteY28" fmla="*/ 367278 h 1814219"/>
                    <a:gd name="connsiteX29" fmla="*/ 238058 w 843356"/>
                    <a:gd name="connsiteY29" fmla="*/ 183639 h 1814219"/>
                    <a:gd name="connsiteX30" fmla="*/ 421697 w 843356"/>
                    <a:gd name="connsiteY30" fmla="*/ 0 h 1814219"/>
                    <a:gd name="connsiteX0" fmla="*/ 218853 w 843356"/>
                    <a:gd name="connsiteY0" fmla="*/ 418927 h 1811717"/>
                    <a:gd name="connsiteX1" fmla="*/ 381666 w 843356"/>
                    <a:gd name="connsiteY1" fmla="*/ 419621 h 1811717"/>
                    <a:gd name="connsiteX2" fmla="*/ 408232 w 843356"/>
                    <a:gd name="connsiteY2" fmla="*/ 485879 h 1811717"/>
                    <a:gd name="connsiteX3" fmla="*/ 374877 w 843356"/>
                    <a:gd name="connsiteY3" fmla="*/ 828628 h 1811717"/>
                    <a:gd name="connsiteX4" fmla="*/ 416206 w 843356"/>
                    <a:gd name="connsiteY4" fmla="*/ 869419 h 1811717"/>
                    <a:gd name="connsiteX5" fmla="*/ 468516 w 843356"/>
                    <a:gd name="connsiteY5" fmla="*/ 828628 h 1811717"/>
                    <a:gd name="connsiteX6" fmla="*/ 435163 w 843356"/>
                    <a:gd name="connsiteY6" fmla="*/ 485879 h 1811717"/>
                    <a:gd name="connsiteX7" fmla="*/ 461729 w 843356"/>
                    <a:gd name="connsiteY7" fmla="*/ 419621 h 1811717"/>
                    <a:gd name="connsiteX8" fmla="*/ 624542 w 843356"/>
                    <a:gd name="connsiteY8" fmla="*/ 418927 h 1811717"/>
                    <a:gd name="connsiteX9" fmla="*/ 737403 w 843356"/>
                    <a:gd name="connsiteY9" fmla="*/ 493531 h 1811717"/>
                    <a:gd name="connsiteX10" fmla="*/ 837937 w 843356"/>
                    <a:gd name="connsiteY10" fmla="*/ 983690 h 1811717"/>
                    <a:gd name="connsiteX11" fmla="*/ 713738 w 843356"/>
                    <a:gd name="connsiteY11" fmla="*/ 1016909 h 1811717"/>
                    <a:gd name="connsiteX12" fmla="*/ 637932 w 843356"/>
                    <a:gd name="connsiteY12" fmla="*/ 686709 h 1811717"/>
                    <a:gd name="connsiteX13" fmla="*/ 641826 w 843356"/>
                    <a:gd name="connsiteY13" fmla="*/ 1723479 h 1811717"/>
                    <a:gd name="connsiteX14" fmla="*/ 454293 w 843356"/>
                    <a:gd name="connsiteY14" fmla="*/ 1729270 h 1811717"/>
                    <a:gd name="connsiteX15" fmla="*/ 454291 w 843356"/>
                    <a:gd name="connsiteY15" fmla="*/ 1120965 h 1811717"/>
                    <a:gd name="connsiteX16" fmla="*/ 421698 w 843356"/>
                    <a:gd name="connsiteY16" fmla="*/ 1120006 h 1811717"/>
                    <a:gd name="connsiteX17" fmla="*/ 389104 w 843356"/>
                    <a:gd name="connsiteY17" fmla="*/ 1120965 h 1811717"/>
                    <a:gd name="connsiteX18" fmla="*/ 389102 w 843356"/>
                    <a:gd name="connsiteY18" fmla="*/ 1729270 h 1811717"/>
                    <a:gd name="connsiteX19" fmla="*/ 207708 w 843356"/>
                    <a:gd name="connsiteY19" fmla="*/ 1719321 h 1811717"/>
                    <a:gd name="connsiteX20" fmla="*/ 205464 w 843356"/>
                    <a:gd name="connsiteY20" fmla="*/ 749860 h 1811717"/>
                    <a:gd name="connsiteX21" fmla="*/ 134346 w 843356"/>
                    <a:gd name="connsiteY21" fmla="*/ 1003947 h 1811717"/>
                    <a:gd name="connsiteX22" fmla="*/ 3359 w 843356"/>
                    <a:gd name="connsiteY22" fmla="*/ 972266 h 1811717"/>
                    <a:gd name="connsiteX23" fmla="*/ 71562 w 843356"/>
                    <a:gd name="connsiteY23" fmla="*/ 644470 h 1811717"/>
                    <a:gd name="connsiteX24" fmla="*/ 105992 w 843356"/>
                    <a:gd name="connsiteY24" fmla="*/ 493531 h 1811717"/>
                    <a:gd name="connsiteX25" fmla="*/ 218853 w 843356"/>
                    <a:gd name="connsiteY25" fmla="*/ 418927 h 1811717"/>
                    <a:gd name="connsiteX26" fmla="*/ 421697 w 843356"/>
                    <a:gd name="connsiteY26" fmla="*/ 0 h 1811717"/>
                    <a:gd name="connsiteX27" fmla="*/ 605336 w 843356"/>
                    <a:gd name="connsiteY27" fmla="*/ 183639 h 1811717"/>
                    <a:gd name="connsiteX28" fmla="*/ 421697 w 843356"/>
                    <a:gd name="connsiteY28" fmla="*/ 367278 h 1811717"/>
                    <a:gd name="connsiteX29" fmla="*/ 238058 w 843356"/>
                    <a:gd name="connsiteY29" fmla="*/ 183639 h 1811717"/>
                    <a:gd name="connsiteX30" fmla="*/ 421697 w 843356"/>
                    <a:gd name="connsiteY30" fmla="*/ 0 h 1811717"/>
                    <a:gd name="connsiteX0" fmla="*/ 218853 w 843356"/>
                    <a:gd name="connsiteY0" fmla="*/ 418927 h 1817729"/>
                    <a:gd name="connsiteX1" fmla="*/ 381666 w 843356"/>
                    <a:gd name="connsiteY1" fmla="*/ 419621 h 1817729"/>
                    <a:gd name="connsiteX2" fmla="*/ 408232 w 843356"/>
                    <a:gd name="connsiteY2" fmla="*/ 485879 h 1817729"/>
                    <a:gd name="connsiteX3" fmla="*/ 374877 w 843356"/>
                    <a:gd name="connsiteY3" fmla="*/ 828628 h 1817729"/>
                    <a:gd name="connsiteX4" fmla="*/ 416206 w 843356"/>
                    <a:gd name="connsiteY4" fmla="*/ 869419 h 1817729"/>
                    <a:gd name="connsiteX5" fmla="*/ 468516 w 843356"/>
                    <a:gd name="connsiteY5" fmla="*/ 828628 h 1817729"/>
                    <a:gd name="connsiteX6" fmla="*/ 435163 w 843356"/>
                    <a:gd name="connsiteY6" fmla="*/ 485879 h 1817729"/>
                    <a:gd name="connsiteX7" fmla="*/ 461729 w 843356"/>
                    <a:gd name="connsiteY7" fmla="*/ 419621 h 1817729"/>
                    <a:gd name="connsiteX8" fmla="*/ 624542 w 843356"/>
                    <a:gd name="connsiteY8" fmla="*/ 418927 h 1817729"/>
                    <a:gd name="connsiteX9" fmla="*/ 737403 w 843356"/>
                    <a:gd name="connsiteY9" fmla="*/ 493531 h 1817729"/>
                    <a:gd name="connsiteX10" fmla="*/ 837937 w 843356"/>
                    <a:gd name="connsiteY10" fmla="*/ 983690 h 1817729"/>
                    <a:gd name="connsiteX11" fmla="*/ 713738 w 843356"/>
                    <a:gd name="connsiteY11" fmla="*/ 1016909 h 1817729"/>
                    <a:gd name="connsiteX12" fmla="*/ 637932 w 843356"/>
                    <a:gd name="connsiteY12" fmla="*/ 686709 h 1817729"/>
                    <a:gd name="connsiteX13" fmla="*/ 641826 w 843356"/>
                    <a:gd name="connsiteY13" fmla="*/ 1723479 h 1817729"/>
                    <a:gd name="connsiteX14" fmla="*/ 454293 w 843356"/>
                    <a:gd name="connsiteY14" fmla="*/ 1729270 h 1817729"/>
                    <a:gd name="connsiteX15" fmla="*/ 454291 w 843356"/>
                    <a:gd name="connsiteY15" fmla="*/ 1120965 h 1817729"/>
                    <a:gd name="connsiteX16" fmla="*/ 421698 w 843356"/>
                    <a:gd name="connsiteY16" fmla="*/ 1120006 h 1817729"/>
                    <a:gd name="connsiteX17" fmla="*/ 389104 w 843356"/>
                    <a:gd name="connsiteY17" fmla="*/ 1120965 h 1817729"/>
                    <a:gd name="connsiteX18" fmla="*/ 389102 w 843356"/>
                    <a:gd name="connsiteY18" fmla="*/ 1729270 h 1817729"/>
                    <a:gd name="connsiteX19" fmla="*/ 207708 w 843356"/>
                    <a:gd name="connsiteY19" fmla="*/ 1719321 h 1817729"/>
                    <a:gd name="connsiteX20" fmla="*/ 205464 w 843356"/>
                    <a:gd name="connsiteY20" fmla="*/ 749860 h 1817729"/>
                    <a:gd name="connsiteX21" fmla="*/ 134346 w 843356"/>
                    <a:gd name="connsiteY21" fmla="*/ 1003947 h 1817729"/>
                    <a:gd name="connsiteX22" fmla="*/ 3359 w 843356"/>
                    <a:gd name="connsiteY22" fmla="*/ 972266 h 1817729"/>
                    <a:gd name="connsiteX23" fmla="*/ 71562 w 843356"/>
                    <a:gd name="connsiteY23" fmla="*/ 644470 h 1817729"/>
                    <a:gd name="connsiteX24" fmla="*/ 105992 w 843356"/>
                    <a:gd name="connsiteY24" fmla="*/ 493531 h 1817729"/>
                    <a:gd name="connsiteX25" fmla="*/ 218853 w 843356"/>
                    <a:gd name="connsiteY25" fmla="*/ 418927 h 1817729"/>
                    <a:gd name="connsiteX26" fmla="*/ 421697 w 843356"/>
                    <a:gd name="connsiteY26" fmla="*/ 0 h 1817729"/>
                    <a:gd name="connsiteX27" fmla="*/ 605336 w 843356"/>
                    <a:gd name="connsiteY27" fmla="*/ 183639 h 1817729"/>
                    <a:gd name="connsiteX28" fmla="*/ 421697 w 843356"/>
                    <a:gd name="connsiteY28" fmla="*/ 367278 h 1817729"/>
                    <a:gd name="connsiteX29" fmla="*/ 238058 w 843356"/>
                    <a:gd name="connsiteY29" fmla="*/ 183639 h 1817729"/>
                    <a:gd name="connsiteX30" fmla="*/ 421697 w 843356"/>
                    <a:gd name="connsiteY30" fmla="*/ 0 h 1817729"/>
                    <a:gd name="connsiteX0" fmla="*/ 219052 w 843555"/>
                    <a:gd name="connsiteY0" fmla="*/ 418927 h 1817729"/>
                    <a:gd name="connsiteX1" fmla="*/ 381865 w 843555"/>
                    <a:gd name="connsiteY1" fmla="*/ 419621 h 1817729"/>
                    <a:gd name="connsiteX2" fmla="*/ 408431 w 843555"/>
                    <a:gd name="connsiteY2" fmla="*/ 485879 h 1817729"/>
                    <a:gd name="connsiteX3" fmla="*/ 375076 w 843555"/>
                    <a:gd name="connsiteY3" fmla="*/ 828628 h 1817729"/>
                    <a:gd name="connsiteX4" fmla="*/ 416405 w 843555"/>
                    <a:gd name="connsiteY4" fmla="*/ 869419 h 1817729"/>
                    <a:gd name="connsiteX5" fmla="*/ 468715 w 843555"/>
                    <a:gd name="connsiteY5" fmla="*/ 828628 h 1817729"/>
                    <a:gd name="connsiteX6" fmla="*/ 435362 w 843555"/>
                    <a:gd name="connsiteY6" fmla="*/ 485879 h 1817729"/>
                    <a:gd name="connsiteX7" fmla="*/ 461928 w 843555"/>
                    <a:gd name="connsiteY7" fmla="*/ 419621 h 1817729"/>
                    <a:gd name="connsiteX8" fmla="*/ 624741 w 843555"/>
                    <a:gd name="connsiteY8" fmla="*/ 418927 h 1817729"/>
                    <a:gd name="connsiteX9" fmla="*/ 737602 w 843555"/>
                    <a:gd name="connsiteY9" fmla="*/ 493531 h 1817729"/>
                    <a:gd name="connsiteX10" fmla="*/ 838136 w 843555"/>
                    <a:gd name="connsiteY10" fmla="*/ 983690 h 1817729"/>
                    <a:gd name="connsiteX11" fmla="*/ 713937 w 843555"/>
                    <a:gd name="connsiteY11" fmla="*/ 1016909 h 1817729"/>
                    <a:gd name="connsiteX12" fmla="*/ 638131 w 843555"/>
                    <a:gd name="connsiteY12" fmla="*/ 686709 h 1817729"/>
                    <a:gd name="connsiteX13" fmla="*/ 642025 w 843555"/>
                    <a:gd name="connsiteY13" fmla="*/ 1723479 h 1817729"/>
                    <a:gd name="connsiteX14" fmla="*/ 454492 w 843555"/>
                    <a:gd name="connsiteY14" fmla="*/ 1729270 h 1817729"/>
                    <a:gd name="connsiteX15" fmla="*/ 454490 w 843555"/>
                    <a:gd name="connsiteY15" fmla="*/ 1120965 h 1817729"/>
                    <a:gd name="connsiteX16" fmla="*/ 421897 w 843555"/>
                    <a:gd name="connsiteY16" fmla="*/ 1120006 h 1817729"/>
                    <a:gd name="connsiteX17" fmla="*/ 389303 w 843555"/>
                    <a:gd name="connsiteY17" fmla="*/ 1120965 h 1817729"/>
                    <a:gd name="connsiteX18" fmla="*/ 389301 w 843555"/>
                    <a:gd name="connsiteY18" fmla="*/ 1729270 h 1817729"/>
                    <a:gd name="connsiteX19" fmla="*/ 207907 w 843555"/>
                    <a:gd name="connsiteY19" fmla="*/ 1719321 h 1817729"/>
                    <a:gd name="connsiteX20" fmla="*/ 205663 w 843555"/>
                    <a:gd name="connsiteY20" fmla="*/ 749860 h 1817729"/>
                    <a:gd name="connsiteX21" fmla="*/ 134545 w 843555"/>
                    <a:gd name="connsiteY21" fmla="*/ 1003947 h 1817729"/>
                    <a:gd name="connsiteX22" fmla="*/ 3558 w 843555"/>
                    <a:gd name="connsiteY22" fmla="*/ 972266 h 1817729"/>
                    <a:gd name="connsiteX23" fmla="*/ 71761 w 843555"/>
                    <a:gd name="connsiteY23" fmla="*/ 644470 h 1817729"/>
                    <a:gd name="connsiteX24" fmla="*/ 106191 w 843555"/>
                    <a:gd name="connsiteY24" fmla="*/ 493531 h 1817729"/>
                    <a:gd name="connsiteX25" fmla="*/ 219052 w 843555"/>
                    <a:gd name="connsiteY25" fmla="*/ 418927 h 1817729"/>
                    <a:gd name="connsiteX26" fmla="*/ 421896 w 843555"/>
                    <a:gd name="connsiteY26" fmla="*/ 0 h 1817729"/>
                    <a:gd name="connsiteX27" fmla="*/ 605535 w 843555"/>
                    <a:gd name="connsiteY27" fmla="*/ 183639 h 1817729"/>
                    <a:gd name="connsiteX28" fmla="*/ 421896 w 843555"/>
                    <a:gd name="connsiteY28" fmla="*/ 367278 h 1817729"/>
                    <a:gd name="connsiteX29" fmla="*/ 238257 w 843555"/>
                    <a:gd name="connsiteY29" fmla="*/ 183639 h 1817729"/>
                    <a:gd name="connsiteX30" fmla="*/ 421896 w 843555"/>
                    <a:gd name="connsiteY30" fmla="*/ 0 h 1817729"/>
                    <a:gd name="connsiteX0" fmla="*/ 218951 w 843454"/>
                    <a:gd name="connsiteY0" fmla="*/ 418927 h 1817729"/>
                    <a:gd name="connsiteX1" fmla="*/ 381764 w 843454"/>
                    <a:gd name="connsiteY1" fmla="*/ 419621 h 1817729"/>
                    <a:gd name="connsiteX2" fmla="*/ 408330 w 843454"/>
                    <a:gd name="connsiteY2" fmla="*/ 485879 h 1817729"/>
                    <a:gd name="connsiteX3" fmla="*/ 374975 w 843454"/>
                    <a:gd name="connsiteY3" fmla="*/ 828628 h 1817729"/>
                    <a:gd name="connsiteX4" fmla="*/ 416304 w 843454"/>
                    <a:gd name="connsiteY4" fmla="*/ 869419 h 1817729"/>
                    <a:gd name="connsiteX5" fmla="*/ 468614 w 843454"/>
                    <a:gd name="connsiteY5" fmla="*/ 828628 h 1817729"/>
                    <a:gd name="connsiteX6" fmla="*/ 435261 w 843454"/>
                    <a:gd name="connsiteY6" fmla="*/ 485879 h 1817729"/>
                    <a:gd name="connsiteX7" fmla="*/ 461827 w 843454"/>
                    <a:gd name="connsiteY7" fmla="*/ 419621 h 1817729"/>
                    <a:gd name="connsiteX8" fmla="*/ 624640 w 843454"/>
                    <a:gd name="connsiteY8" fmla="*/ 418927 h 1817729"/>
                    <a:gd name="connsiteX9" fmla="*/ 737501 w 843454"/>
                    <a:gd name="connsiteY9" fmla="*/ 493531 h 1817729"/>
                    <a:gd name="connsiteX10" fmla="*/ 838035 w 843454"/>
                    <a:gd name="connsiteY10" fmla="*/ 983690 h 1817729"/>
                    <a:gd name="connsiteX11" fmla="*/ 713836 w 843454"/>
                    <a:gd name="connsiteY11" fmla="*/ 1016909 h 1817729"/>
                    <a:gd name="connsiteX12" fmla="*/ 638030 w 843454"/>
                    <a:gd name="connsiteY12" fmla="*/ 686709 h 1817729"/>
                    <a:gd name="connsiteX13" fmla="*/ 641924 w 843454"/>
                    <a:gd name="connsiteY13" fmla="*/ 1723479 h 1817729"/>
                    <a:gd name="connsiteX14" fmla="*/ 454391 w 843454"/>
                    <a:gd name="connsiteY14" fmla="*/ 1729270 h 1817729"/>
                    <a:gd name="connsiteX15" fmla="*/ 454389 w 843454"/>
                    <a:gd name="connsiteY15" fmla="*/ 1120965 h 1817729"/>
                    <a:gd name="connsiteX16" fmla="*/ 421796 w 843454"/>
                    <a:gd name="connsiteY16" fmla="*/ 1120006 h 1817729"/>
                    <a:gd name="connsiteX17" fmla="*/ 389202 w 843454"/>
                    <a:gd name="connsiteY17" fmla="*/ 1120965 h 1817729"/>
                    <a:gd name="connsiteX18" fmla="*/ 389200 w 843454"/>
                    <a:gd name="connsiteY18" fmla="*/ 1729270 h 1817729"/>
                    <a:gd name="connsiteX19" fmla="*/ 207806 w 843454"/>
                    <a:gd name="connsiteY19" fmla="*/ 1719321 h 1817729"/>
                    <a:gd name="connsiteX20" fmla="*/ 205562 w 843454"/>
                    <a:gd name="connsiteY20" fmla="*/ 749860 h 1817729"/>
                    <a:gd name="connsiteX21" fmla="*/ 134444 w 843454"/>
                    <a:gd name="connsiteY21" fmla="*/ 1003947 h 1817729"/>
                    <a:gd name="connsiteX22" fmla="*/ 3457 w 843454"/>
                    <a:gd name="connsiteY22" fmla="*/ 972266 h 1817729"/>
                    <a:gd name="connsiteX23" fmla="*/ 71660 w 843454"/>
                    <a:gd name="connsiteY23" fmla="*/ 644470 h 1817729"/>
                    <a:gd name="connsiteX24" fmla="*/ 106090 w 843454"/>
                    <a:gd name="connsiteY24" fmla="*/ 493531 h 1817729"/>
                    <a:gd name="connsiteX25" fmla="*/ 218951 w 843454"/>
                    <a:gd name="connsiteY25" fmla="*/ 418927 h 1817729"/>
                    <a:gd name="connsiteX26" fmla="*/ 421795 w 843454"/>
                    <a:gd name="connsiteY26" fmla="*/ 0 h 1817729"/>
                    <a:gd name="connsiteX27" fmla="*/ 605434 w 843454"/>
                    <a:gd name="connsiteY27" fmla="*/ 183639 h 1817729"/>
                    <a:gd name="connsiteX28" fmla="*/ 421795 w 843454"/>
                    <a:gd name="connsiteY28" fmla="*/ 367278 h 1817729"/>
                    <a:gd name="connsiteX29" fmla="*/ 238156 w 843454"/>
                    <a:gd name="connsiteY29" fmla="*/ 183639 h 1817729"/>
                    <a:gd name="connsiteX30" fmla="*/ 421795 w 843454"/>
                    <a:gd name="connsiteY30" fmla="*/ 0 h 1817729"/>
                    <a:gd name="connsiteX0" fmla="*/ 218951 w 843454"/>
                    <a:gd name="connsiteY0" fmla="*/ 418927 h 1817729"/>
                    <a:gd name="connsiteX1" fmla="*/ 381764 w 843454"/>
                    <a:gd name="connsiteY1" fmla="*/ 419621 h 1817729"/>
                    <a:gd name="connsiteX2" fmla="*/ 408330 w 843454"/>
                    <a:gd name="connsiteY2" fmla="*/ 485879 h 1817729"/>
                    <a:gd name="connsiteX3" fmla="*/ 374975 w 843454"/>
                    <a:gd name="connsiteY3" fmla="*/ 828628 h 1817729"/>
                    <a:gd name="connsiteX4" fmla="*/ 416304 w 843454"/>
                    <a:gd name="connsiteY4" fmla="*/ 869419 h 1817729"/>
                    <a:gd name="connsiteX5" fmla="*/ 468614 w 843454"/>
                    <a:gd name="connsiteY5" fmla="*/ 828628 h 1817729"/>
                    <a:gd name="connsiteX6" fmla="*/ 435261 w 843454"/>
                    <a:gd name="connsiteY6" fmla="*/ 485879 h 1817729"/>
                    <a:gd name="connsiteX7" fmla="*/ 461827 w 843454"/>
                    <a:gd name="connsiteY7" fmla="*/ 419621 h 1817729"/>
                    <a:gd name="connsiteX8" fmla="*/ 624640 w 843454"/>
                    <a:gd name="connsiteY8" fmla="*/ 418927 h 1817729"/>
                    <a:gd name="connsiteX9" fmla="*/ 737501 w 843454"/>
                    <a:gd name="connsiteY9" fmla="*/ 493531 h 1817729"/>
                    <a:gd name="connsiteX10" fmla="*/ 838035 w 843454"/>
                    <a:gd name="connsiteY10" fmla="*/ 983690 h 1817729"/>
                    <a:gd name="connsiteX11" fmla="*/ 713836 w 843454"/>
                    <a:gd name="connsiteY11" fmla="*/ 1016909 h 1817729"/>
                    <a:gd name="connsiteX12" fmla="*/ 638030 w 843454"/>
                    <a:gd name="connsiteY12" fmla="*/ 686709 h 1817729"/>
                    <a:gd name="connsiteX13" fmla="*/ 641924 w 843454"/>
                    <a:gd name="connsiteY13" fmla="*/ 1723479 h 1817729"/>
                    <a:gd name="connsiteX14" fmla="*/ 454391 w 843454"/>
                    <a:gd name="connsiteY14" fmla="*/ 1729270 h 1817729"/>
                    <a:gd name="connsiteX15" fmla="*/ 454389 w 843454"/>
                    <a:gd name="connsiteY15" fmla="*/ 1120965 h 1817729"/>
                    <a:gd name="connsiteX16" fmla="*/ 421796 w 843454"/>
                    <a:gd name="connsiteY16" fmla="*/ 1120006 h 1817729"/>
                    <a:gd name="connsiteX17" fmla="*/ 389202 w 843454"/>
                    <a:gd name="connsiteY17" fmla="*/ 1120965 h 1817729"/>
                    <a:gd name="connsiteX18" fmla="*/ 389200 w 843454"/>
                    <a:gd name="connsiteY18" fmla="*/ 1729270 h 1817729"/>
                    <a:gd name="connsiteX19" fmla="*/ 207806 w 843454"/>
                    <a:gd name="connsiteY19" fmla="*/ 1719321 h 1817729"/>
                    <a:gd name="connsiteX20" fmla="*/ 205562 w 843454"/>
                    <a:gd name="connsiteY20" fmla="*/ 749860 h 1817729"/>
                    <a:gd name="connsiteX21" fmla="*/ 134444 w 843454"/>
                    <a:gd name="connsiteY21" fmla="*/ 1003947 h 1817729"/>
                    <a:gd name="connsiteX22" fmla="*/ 3457 w 843454"/>
                    <a:gd name="connsiteY22" fmla="*/ 972266 h 1817729"/>
                    <a:gd name="connsiteX23" fmla="*/ 71660 w 843454"/>
                    <a:gd name="connsiteY23" fmla="*/ 644470 h 1817729"/>
                    <a:gd name="connsiteX24" fmla="*/ 106090 w 843454"/>
                    <a:gd name="connsiteY24" fmla="*/ 493531 h 1817729"/>
                    <a:gd name="connsiteX25" fmla="*/ 218951 w 843454"/>
                    <a:gd name="connsiteY25" fmla="*/ 418927 h 1817729"/>
                    <a:gd name="connsiteX26" fmla="*/ 421795 w 843454"/>
                    <a:gd name="connsiteY26" fmla="*/ 0 h 1817729"/>
                    <a:gd name="connsiteX27" fmla="*/ 605434 w 843454"/>
                    <a:gd name="connsiteY27" fmla="*/ 183639 h 1817729"/>
                    <a:gd name="connsiteX28" fmla="*/ 421795 w 843454"/>
                    <a:gd name="connsiteY28" fmla="*/ 367278 h 1817729"/>
                    <a:gd name="connsiteX29" fmla="*/ 238156 w 843454"/>
                    <a:gd name="connsiteY29" fmla="*/ 183639 h 1817729"/>
                    <a:gd name="connsiteX30" fmla="*/ 421795 w 843454"/>
                    <a:gd name="connsiteY30" fmla="*/ 0 h 1817729"/>
                    <a:gd name="connsiteX0" fmla="*/ 218951 w 843454"/>
                    <a:gd name="connsiteY0" fmla="*/ 418927 h 1817729"/>
                    <a:gd name="connsiteX1" fmla="*/ 381764 w 843454"/>
                    <a:gd name="connsiteY1" fmla="*/ 419621 h 1817729"/>
                    <a:gd name="connsiteX2" fmla="*/ 408330 w 843454"/>
                    <a:gd name="connsiteY2" fmla="*/ 485879 h 1817729"/>
                    <a:gd name="connsiteX3" fmla="*/ 374975 w 843454"/>
                    <a:gd name="connsiteY3" fmla="*/ 828628 h 1817729"/>
                    <a:gd name="connsiteX4" fmla="*/ 416304 w 843454"/>
                    <a:gd name="connsiteY4" fmla="*/ 869419 h 1817729"/>
                    <a:gd name="connsiteX5" fmla="*/ 468614 w 843454"/>
                    <a:gd name="connsiteY5" fmla="*/ 828628 h 1817729"/>
                    <a:gd name="connsiteX6" fmla="*/ 435261 w 843454"/>
                    <a:gd name="connsiteY6" fmla="*/ 485879 h 1817729"/>
                    <a:gd name="connsiteX7" fmla="*/ 461827 w 843454"/>
                    <a:gd name="connsiteY7" fmla="*/ 419621 h 1817729"/>
                    <a:gd name="connsiteX8" fmla="*/ 624640 w 843454"/>
                    <a:gd name="connsiteY8" fmla="*/ 418927 h 1817729"/>
                    <a:gd name="connsiteX9" fmla="*/ 737501 w 843454"/>
                    <a:gd name="connsiteY9" fmla="*/ 493531 h 1817729"/>
                    <a:gd name="connsiteX10" fmla="*/ 838035 w 843454"/>
                    <a:gd name="connsiteY10" fmla="*/ 983690 h 1817729"/>
                    <a:gd name="connsiteX11" fmla="*/ 713836 w 843454"/>
                    <a:gd name="connsiteY11" fmla="*/ 1016909 h 1817729"/>
                    <a:gd name="connsiteX12" fmla="*/ 638030 w 843454"/>
                    <a:gd name="connsiteY12" fmla="*/ 686709 h 1817729"/>
                    <a:gd name="connsiteX13" fmla="*/ 641924 w 843454"/>
                    <a:gd name="connsiteY13" fmla="*/ 1723479 h 1817729"/>
                    <a:gd name="connsiteX14" fmla="*/ 454391 w 843454"/>
                    <a:gd name="connsiteY14" fmla="*/ 1729270 h 1817729"/>
                    <a:gd name="connsiteX15" fmla="*/ 454389 w 843454"/>
                    <a:gd name="connsiteY15" fmla="*/ 1120965 h 1817729"/>
                    <a:gd name="connsiteX16" fmla="*/ 421796 w 843454"/>
                    <a:gd name="connsiteY16" fmla="*/ 1120006 h 1817729"/>
                    <a:gd name="connsiteX17" fmla="*/ 389202 w 843454"/>
                    <a:gd name="connsiteY17" fmla="*/ 1120965 h 1817729"/>
                    <a:gd name="connsiteX18" fmla="*/ 389200 w 843454"/>
                    <a:gd name="connsiteY18" fmla="*/ 1729270 h 1817729"/>
                    <a:gd name="connsiteX19" fmla="*/ 207806 w 843454"/>
                    <a:gd name="connsiteY19" fmla="*/ 1719321 h 1817729"/>
                    <a:gd name="connsiteX20" fmla="*/ 205562 w 843454"/>
                    <a:gd name="connsiteY20" fmla="*/ 749860 h 1817729"/>
                    <a:gd name="connsiteX21" fmla="*/ 134444 w 843454"/>
                    <a:gd name="connsiteY21" fmla="*/ 1003947 h 1817729"/>
                    <a:gd name="connsiteX22" fmla="*/ 3457 w 843454"/>
                    <a:gd name="connsiteY22" fmla="*/ 972266 h 1817729"/>
                    <a:gd name="connsiteX23" fmla="*/ 71660 w 843454"/>
                    <a:gd name="connsiteY23" fmla="*/ 644470 h 1817729"/>
                    <a:gd name="connsiteX24" fmla="*/ 106090 w 843454"/>
                    <a:gd name="connsiteY24" fmla="*/ 493531 h 1817729"/>
                    <a:gd name="connsiteX25" fmla="*/ 218951 w 843454"/>
                    <a:gd name="connsiteY25" fmla="*/ 418927 h 1817729"/>
                    <a:gd name="connsiteX26" fmla="*/ 421795 w 843454"/>
                    <a:gd name="connsiteY26" fmla="*/ 0 h 1817729"/>
                    <a:gd name="connsiteX27" fmla="*/ 605434 w 843454"/>
                    <a:gd name="connsiteY27" fmla="*/ 183639 h 1817729"/>
                    <a:gd name="connsiteX28" fmla="*/ 421795 w 843454"/>
                    <a:gd name="connsiteY28" fmla="*/ 367278 h 1817729"/>
                    <a:gd name="connsiteX29" fmla="*/ 238156 w 843454"/>
                    <a:gd name="connsiteY29" fmla="*/ 183639 h 1817729"/>
                    <a:gd name="connsiteX30" fmla="*/ 421795 w 843454"/>
                    <a:gd name="connsiteY30" fmla="*/ 0 h 1817729"/>
                    <a:gd name="connsiteX0" fmla="*/ 218762 w 843265"/>
                    <a:gd name="connsiteY0" fmla="*/ 418927 h 1817729"/>
                    <a:gd name="connsiteX1" fmla="*/ 381575 w 843265"/>
                    <a:gd name="connsiteY1" fmla="*/ 419621 h 1817729"/>
                    <a:gd name="connsiteX2" fmla="*/ 408141 w 843265"/>
                    <a:gd name="connsiteY2" fmla="*/ 485879 h 1817729"/>
                    <a:gd name="connsiteX3" fmla="*/ 374786 w 843265"/>
                    <a:gd name="connsiteY3" fmla="*/ 828628 h 1817729"/>
                    <a:gd name="connsiteX4" fmla="*/ 416115 w 843265"/>
                    <a:gd name="connsiteY4" fmla="*/ 869419 h 1817729"/>
                    <a:gd name="connsiteX5" fmla="*/ 468425 w 843265"/>
                    <a:gd name="connsiteY5" fmla="*/ 828628 h 1817729"/>
                    <a:gd name="connsiteX6" fmla="*/ 435072 w 843265"/>
                    <a:gd name="connsiteY6" fmla="*/ 485879 h 1817729"/>
                    <a:gd name="connsiteX7" fmla="*/ 461638 w 843265"/>
                    <a:gd name="connsiteY7" fmla="*/ 419621 h 1817729"/>
                    <a:gd name="connsiteX8" fmla="*/ 624451 w 843265"/>
                    <a:gd name="connsiteY8" fmla="*/ 418927 h 1817729"/>
                    <a:gd name="connsiteX9" fmla="*/ 737312 w 843265"/>
                    <a:gd name="connsiteY9" fmla="*/ 493531 h 1817729"/>
                    <a:gd name="connsiteX10" fmla="*/ 837846 w 843265"/>
                    <a:gd name="connsiteY10" fmla="*/ 983690 h 1817729"/>
                    <a:gd name="connsiteX11" fmla="*/ 713647 w 843265"/>
                    <a:gd name="connsiteY11" fmla="*/ 1016909 h 1817729"/>
                    <a:gd name="connsiteX12" fmla="*/ 637841 w 843265"/>
                    <a:gd name="connsiteY12" fmla="*/ 686709 h 1817729"/>
                    <a:gd name="connsiteX13" fmla="*/ 641735 w 843265"/>
                    <a:gd name="connsiteY13" fmla="*/ 1723479 h 1817729"/>
                    <a:gd name="connsiteX14" fmla="*/ 454202 w 843265"/>
                    <a:gd name="connsiteY14" fmla="*/ 1729270 h 1817729"/>
                    <a:gd name="connsiteX15" fmla="*/ 454200 w 843265"/>
                    <a:gd name="connsiteY15" fmla="*/ 1120965 h 1817729"/>
                    <a:gd name="connsiteX16" fmla="*/ 421607 w 843265"/>
                    <a:gd name="connsiteY16" fmla="*/ 1120006 h 1817729"/>
                    <a:gd name="connsiteX17" fmla="*/ 389013 w 843265"/>
                    <a:gd name="connsiteY17" fmla="*/ 1120965 h 1817729"/>
                    <a:gd name="connsiteX18" fmla="*/ 389011 w 843265"/>
                    <a:gd name="connsiteY18" fmla="*/ 1729270 h 1817729"/>
                    <a:gd name="connsiteX19" fmla="*/ 207617 w 843265"/>
                    <a:gd name="connsiteY19" fmla="*/ 1719321 h 1817729"/>
                    <a:gd name="connsiteX20" fmla="*/ 205373 w 843265"/>
                    <a:gd name="connsiteY20" fmla="*/ 749860 h 1817729"/>
                    <a:gd name="connsiteX21" fmla="*/ 134255 w 843265"/>
                    <a:gd name="connsiteY21" fmla="*/ 1003947 h 1817729"/>
                    <a:gd name="connsiteX22" fmla="*/ 3268 w 843265"/>
                    <a:gd name="connsiteY22" fmla="*/ 972266 h 1817729"/>
                    <a:gd name="connsiteX23" fmla="*/ 71471 w 843265"/>
                    <a:gd name="connsiteY23" fmla="*/ 644470 h 1817729"/>
                    <a:gd name="connsiteX24" fmla="*/ 105901 w 843265"/>
                    <a:gd name="connsiteY24" fmla="*/ 493531 h 1817729"/>
                    <a:gd name="connsiteX25" fmla="*/ 218762 w 843265"/>
                    <a:gd name="connsiteY25" fmla="*/ 418927 h 1817729"/>
                    <a:gd name="connsiteX26" fmla="*/ 421606 w 843265"/>
                    <a:gd name="connsiteY26" fmla="*/ 0 h 1817729"/>
                    <a:gd name="connsiteX27" fmla="*/ 605245 w 843265"/>
                    <a:gd name="connsiteY27" fmla="*/ 183639 h 1817729"/>
                    <a:gd name="connsiteX28" fmla="*/ 421606 w 843265"/>
                    <a:gd name="connsiteY28" fmla="*/ 367278 h 1817729"/>
                    <a:gd name="connsiteX29" fmla="*/ 237967 w 843265"/>
                    <a:gd name="connsiteY29" fmla="*/ 183639 h 1817729"/>
                    <a:gd name="connsiteX30" fmla="*/ 421606 w 843265"/>
                    <a:gd name="connsiteY30" fmla="*/ 0 h 1817729"/>
                    <a:gd name="connsiteX0" fmla="*/ 218762 w 843265"/>
                    <a:gd name="connsiteY0" fmla="*/ 418927 h 1817729"/>
                    <a:gd name="connsiteX1" fmla="*/ 381575 w 843265"/>
                    <a:gd name="connsiteY1" fmla="*/ 419621 h 1817729"/>
                    <a:gd name="connsiteX2" fmla="*/ 408141 w 843265"/>
                    <a:gd name="connsiteY2" fmla="*/ 485879 h 1817729"/>
                    <a:gd name="connsiteX3" fmla="*/ 374786 w 843265"/>
                    <a:gd name="connsiteY3" fmla="*/ 828628 h 1817729"/>
                    <a:gd name="connsiteX4" fmla="*/ 416115 w 843265"/>
                    <a:gd name="connsiteY4" fmla="*/ 869419 h 1817729"/>
                    <a:gd name="connsiteX5" fmla="*/ 468425 w 843265"/>
                    <a:gd name="connsiteY5" fmla="*/ 828628 h 1817729"/>
                    <a:gd name="connsiteX6" fmla="*/ 435072 w 843265"/>
                    <a:gd name="connsiteY6" fmla="*/ 485879 h 1817729"/>
                    <a:gd name="connsiteX7" fmla="*/ 461638 w 843265"/>
                    <a:gd name="connsiteY7" fmla="*/ 419621 h 1817729"/>
                    <a:gd name="connsiteX8" fmla="*/ 624451 w 843265"/>
                    <a:gd name="connsiteY8" fmla="*/ 418927 h 1817729"/>
                    <a:gd name="connsiteX9" fmla="*/ 737312 w 843265"/>
                    <a:gd name="connsiteY9" fmla="*/ 493531 h 1817729"/>
                    <a:gd name="connsiteX10" fmla="*/ 837846 w 843265"/>
                    <a:gd name="connsiteY10" fmla="*/ 983690 h 1817729"/>
                    <a:gd name="connsiteX11" fmla="*/ 713647 w 843265"/>
                    <a:gd name="connsiteY11" fmla="*/ 1016909 h 1817729"/>
                    <a:gd name="connsiteX12" fmla="*/ 637841 w 843265"/>
                    <a:gd name="connsiteY12" fmla="*/ 686709 h 1817729"/>
                    <a:gd name="connsiteX13" fmla="*/ 641735 w 843265"/>
                    <a:gd name="connsiteY13" fmla="*/ 1723479 h 1817729"/>
                    <a:gd name="connsiteX14" fmla="*/ 454202 w 843265"/>
                    <a:gd name="connsiteY14" fmla="*/ 1729270 h 1817729"/>
                    <a:gd name="connsiteX15" fmla="*/ 454200 w 843265"/>
                    <a:gd name="connsiteY15" fmla="*/ 1120965 h 1817729"/>
                    <a:gd name="connsiteX16" fmla="*/ 421607 w 843265"/>
                    <a:gd name="connsiteY16" fmla="*/ 1120006 h 1817729"/>
                    <a:gd name="connsiteX17" fmla="*/ 389013 w 843265"/>
                    <a:gd name="connsiteY17" fmla="*/ 1120965 h 1817729"/>
                    <a:gd name="connsiteX18" fmla="*/ 389011 w 843265"/>
                    <a:gd name="connsiteY18" fmla="*/ 1729270 h 1817729"/>
                    <a:gd name="connsiteX19" fmla="*/ 207617 w 843265"/>
                    <a:gd name="connsiteY19" fmla="*/ 1719321 h 1817729"/>
                    <a:gd name="connsiteX20" fmla="*/ 205373 w 843265"/>
                    <a:gd name="connsiteY20" fmla="*/ 749860 h 1817729"/>
                    <a:gd name="connsiteX21" fmla="*/ 134255 w 843265"/>
                    <a:gd name="connsiteY21" fmla="*/ 1003947 h 1817729"/>
                    <a:gd name="connsiteX22" fmla="*/ 3268 w 843265"/>
                    <a:gd name="connsiteY22" fmla="*/ 972266 h 1817729"/>
                    <a:gd name="connsiteX23" fmla="*/ 71471 w 843265"/>
                    <a:gd name="connsiteY23" fmla="*/ 644470 h 1817729"/>
                    <a:gd name="connsiteX24" fmla="*/ 105901 w 843265"/>
                    <a:gd name="connsiteY24" fmla="*/ 493531 h 1817729"/>
                    <a:gd name="connsiteX25" fmla="*/ 218762 w 843265"/>
                    <a:gd name="connsiteY25" fmla="*/ 418927 h 1817729"/>
                    <a:gd name="connsiteX26" fmla="*/ 421606 w 843265"/>
                    <a:gd name="connsiteY26" fmla="*/ 0 h 1817729"/>
                    <a:gd name="connsiteX27" fmla="*/ 605245 w 843265"/>
                    <a:gd name="connsiteY27" fmla="*/ 183639 h 1817729"/>
                    <a:gd name="connsiteX28" fmla="*/ 421606 w 843265"/>
                    <a:gd name="connsiteY28" fmla="*/ 367278 h 1817729"/>
                    <a:gd name="connsiteX29" fmla="*/ 237967 w 843265"/>
                    <a:gd name="connsiteY29" fmla="*/ 183639 h 1817729"/>
                    <a:gd name="connsiteX30" fmla="*/ 421606 w 843265"/>
                    <a:gd name="connsiteY30" fmla="*/ 0 h 1817729"/>
                    <a:gd name="connsiteX0" fmla="*/ 218762 w 843265"/>
                    <a:gd name="connsiteY0" fmla="*/ 418927 h 1817729"/>
                    <a:gd name="connsiteX1" fmla="*/ 381575 w 843265"/>
                    <a:gd name="connsiteY1" fmla="*/ 419621 h 1817729"/>
                    <a:gd name="connsiteX2" fmla="*/ 408141 w 843265"/>
                    <a:gd name="connsiteY2" fmla="*/ 485879 h 1817729"/>
                    <a:gd name="connsiteX3" fmla="*/ 374786 w 843265"/>
                    <a:gd name="connsiteY3" fmla="*/ 828628 h 1817729"/>
                    <a:gd name="connsiteX4" fmla="*/ 416115 w 843265"/>
                    <a:gd name="connsiteY4" fmla="*/ 869419 h 1817729"/>
                    <a:gd name="connsiteX5" fmla="*/ 468425 w 843265"/>
                    <a:gd name="connsiteY5" fmla="*/ 828628 h 1817729"/>
                    <a:gd name="connsiteX6" fmla="*/ 435072 w 843265"/>
                    <a:gd name="connsiteY6" fmla="*/ 485879 h 1817729"/>
                    <a:gd name="connsiteX7" fmla="*/ 461638 w 843265"/>
                    <a:gd name="connsiteY7" fmla="*/ 419621 h 1817729"/>
                    <a:gd name="connsiteX8" fmla="*/ 624451 w 843265"/>
                    <a:gd name="connsiteY8" fmla="*/ 418927 h 1817729"/>
                    <a:gd name="connsiteX9" fmla="*/ 737312 w 843265"/>
                    <a:gd name="connsiteY9" fmla="*/ 493531 h 1817729"/>
                    <a:gd name="connsiteX10" fmla="*/ 837846 w 843265"/>
                    <a:gd name="connsiteY10" fmla="*/ 983690 h 1817729"/>
                    <a:gd name="connsiteX11" fmla="*/ 713647 w 843265"/>
                    <a:gd name="connsiteY11" fmla="*/ 1016909 h 1817729"/>
                    <a:gd name="connsiteX12" fmla="*/ 637841 w 843265"/>
                    <a:gd name="connsiteY12" fmla="*/ 686709 h 1817729"/>
                    <a:gd name="connsiteX13" fmla="*/ 641735 w 843265"/>
                    <a:gd name="connsiteY13" fmla="*/ 1723479 h 1817729"/>
                    <a:gd name="connsiteX14" fmla="*/ 454202 w 843265"/>
                    <a:gd name="connsiteY14" fmla="*/ 1729270 h 1817729"/>
                    <a:gd name="connsiteX15" fmla="*/ 454200 w 843265"/>
                    <a:gd name="connsiteY15" fmla="*/ 1120965 h 1817729"/>
                    <a:gd name="connsiteX16" fmla="*/ 421607 w 843265"/>
                    <a:gd name="connsiteY16" fmla="*/ 1120006 h 1817729"/>
                    <a:gd name="connsiteX17" fmla="*/ 389013 w 843265"/>
                    <a:gd name="connsiteY17" fmla="*/ 1120965 h 1817729"/>
                    <a:gd name="connsiteX18" fmla="*/ 389011 w 843265"/>
                    <a:gd name="connsiteY18" fmla="*/ 1729270 h 1817729"/>
                    <a:gd name="connsiteX19" fmla="*/ 207617 w 843265"/>
                    <a:gd name="connsiteY19" fmla="*/ 1719321 h 1817729"/>
                    <a:gd name="connsiteX20" fmla="*/ 213688 w 843265"/>
                    <a:gd name="connsiteY20" fmla="*/ 675023 h 1817729"/>
                    <a:gd name="connsiteX21" fmla="*/ 134255 w 843265"/>
                    <a:gd name="connsiteY21" fmla="*/ 1003947 h 1817729"/>
                    <a:gd name="connsiteX22" fmla="*/ 3268 w 843265"/>
                    <a:gd name="connsiteY22" fmla="*/ 972266 h 1817729"/>
                    <a:gd name="connsiteX23" fmla="*/ 71471 w 843265"/>
                    <a:gd name="connsiteY23" fmla="*/ 644470 h 1817729"/>
                    <a:gd name="connsiteX24" fmla="*/ 105901 w 843265"/>
                    <a:gd name="connsiteY24" fmla="*/ 493531 h 1817729"/>
                    <a:gd name="connsiteX25" fmla="*/ 218762 w 843265"/>
                    <a:gd name="connsiteY25" fmla="*/ 418927 h 1817729"/>
                    <a:gd name="connsiteX26" fmla="*/ 421606 w 843265"/>
                    <a:gd name="connsiteY26" fmla="*/ 0 h 1817729"/>
                    <a:gd name="connsiteX27" fmla="*/ 605245 w 843265"/>
                    <a:gd name="connsiteY27" fmla="*/ 183639 h 1817729"/>
                    <a:gd name="connsiteX28" fmla="*/ 421606 w 843265"/>
                    <a:gd name="connsiteY28" fmla="*/ 367278 h 1817729"/>
                    <a:gd name="connsiteX29" fmla="*/ 237967 w 843265"/>
                    <a:gd name="connsiteY29" fmla="*/ 183639 h 1817729"/>
                    <a:gd name="connsiteX30" fmla="*/ 421606 w 843265"/>
                    <a:gd name="connsiteY30" fmla="*/ 0 h 1817729"/>
                    <a:gd name="connsiteX0" fmla="*/ 218675 w 843178"/>
                    <a:gd name="connsiteY0" fmla="*/ 418927 h 1817729"/>
                    <a:gd name="connsiteX1" fmla="*/ 381488 w 843178"/>
                    <a:gd name="connsiteY1" fmla="*/ 419621 h 1817729"/>
                    <a:gd name="connsiteX2" fmla="*/ 408054 w 843178"/>
                    <a:gd name="connsiteY2" fmla="*/ 485879 h 1817729"/>
                    <a:gd name="connsiteX3" fmla="*/ 374699 w 843178"/>
                    <a:gd name="connsiteY3" fmla="*/ 828628 h 1817729"/>
                    <a:gd name="connsiteX4" fmla="*/ 416028 w 843178"/>
                    <a:gd name="connsiteY4" fmla="*/ 869419 h 1817729"/>
                    <a:gd name="connsiteX5" fmla="*/ 468338 w 843178"/>
                    <a:gd name="connsiteY5" fmla="*/ 828628 h 1817729"/>
                    <a:gd name="connsiteX6" fmla="*/ 434985 w 843178"/>
                    <a:gd name="connsiteY6" fmla="*/ 485879 h 1817729"/>
                    <a:gd name="connsiteX7" fmla="*/ 461551 w 843178"/>
                    <a:gd name="connsiteY7" fmla="*/ 419621 h 1817729"/>
                    <a:gd name="connsiteX8" fmla="*/ 624364 w 843178"/>
                    <a:gd name="connsiteY8" fmla="*/ 418927 h 1817729"/>
                    <a:gd name="connsiteX9" fmla="*/ 737225 w 843178"/>
                    <a:gd name="connsiteY9" fmla="*/ 493531 h 1817729"/>
                    <a:gd name="connsiteX10" fmla="*/ 837759 w 843178"/>
                    <a:gd name="connsiteY10" fmla="*/ 983690 h 1817729"/>
                    <a:gd name="connsiteX11" fmla="*/ 713560 w 843178"/>
                    <a:gd name="connsiteY11" fmla="*/ 1016909 h 1817729"/>
                    <a:gd name="connsiteX12" fmla="*/ 637754 w 843178"/>
                    <a:gd name="connsiteY12" fmla="*/ 686709 h 1817729"/>
                    <a:gd name="connsiteX13" fmla="*/ 641648 w 843178"/>
                    <a:gd name="connsiteY13" fmla="*/ 1723479 h 1817729"/>
                    <a:gd name="connsiteX14" fmla="*/ 454115 w 843178"/>
                    <a:gd name="connsiteY14" fmla="*/ 1729270 h 1817729"/>
                    <a:gd name="connsiteX15" fmla="*/ 454113 w 843178"/>
                    <a:gd name="connsiteY15" fmla="*/ 1120965 h 1817729"/>
                    <a:gd name="connsiteX16" fmla="*/ 421520 w 843178"/>
                    <a:gd name="connsiteY16" fmla="*/ 1120006 h 1817729"/>
                    <a:gd name="connsiteX17" fmla="*/ 388926 w 843178"/>
                    <a:gd name="connsiteY17" fmla="*/ 1120965 h 1817729"/>
                    <a:gd name="connsiteX18" fmla="*/ 388924 w 843178"/>
                    <a:gd name="connsiteY18" fmla="*/ 1729270 h 1817729"/>
                    <a:gd name="connsiteX19" fmla="*/ 207530 w 843178"/>
                    <a:gd name="connsiteY19" fmla="*/ 1719321 h 1817729"/>
                    <a:gd name="connsiteX20" fmla="*/ 213601 w 843178"/>
                    <a:gd name="connsiteY20" fmla="*/ 675023 h 1817729"/>
                    <a:gd name="connsiteX21" fmla="*/ 134168 w 843178"/>
                    <a:gd name="connsiteY21" fmla="*/ 1003947 h 1817729"/>
                    <a:gd name="connsiteX22" fmla="*/ 3181 w 843178"/>
                    <a:gd name="connsiteY22" fmla="*/ 972266 h 1817729"/>
                    <a:gd name="connsiteX23" fmla="*/ 71384 w 843178"/>
                    <a:gd name="connsiteY23" fmla="*/ 644470 h 1817729"/>
                    <a:gd name="connsiteX24" fmla="*/ 105814 w 843178"/>
                    <a:gd name="connsiteY24" fmla="*/ 493531 h 1817729"/>
                    <a:gd name="connsiteX25" fmla="*/ 218675 w 843178"/>
                    <a:gd name="connsiteY25" fmla="*/ 418927 h 1817729"/>
                    <a:gd name="connsiteX26" fmla="*/ 421519 w 843178"/>
                    <a:gd name="connsiteY26" fmla="*/ 0 h 1817729"/>
                    <a:gd name="connsiteX27" fmla="*/ 605158 w 843178"/>
                    <a:gd name="connsiteY27" fmla="*/ 183639 h 1817729"/>
                    <a:gd name="connsiteX28" fmla="*/ 421519 w 843178"/>
                    <a:gd name="connsiteY28" fmla="*/ 367278 h 1817729"/>
                    <a:gd name="connsiteX29" fmla="*/ 237880 w 843178"/>
                    <a:gd name="connsiteY29" fmla="*/ 183639 h 1817729"/>
                    <a:gd name="connsiteX30" fmla="*/ 421519 w 843178"/>
                    <a:gd name="connsiteY30" fmla="*/ 0 h 1817729"/>
                    <a:gd name="connsiteX0" fmla="*/ 218761 w 843264"/>
                    <a:gd name="connsiteY0" fmla="*/ 418927 h 1817729"/>
                    <a:gd name="connsiteX1" fmla="*/ 381574 w 843264"/>
                    <a:gd name="connsiteY1" fmla="*/ 419621 h 1817729"/>
                    <a:gd name="connsiteX2" fmla="*/ 408140 w 843264"/>
                    <a:gd name="connsiteY2" fmla="*/ 485879 h 1817729"/>
                    <a:gd name="connsiteX3" fmla="*/ 374785 w 843264"/>
                    <a:gd name="connsiteY3" fmla="*/ 828628 h 1817729"/>
                    <a:gd name="connsiteX4" fmla="*/ 416114 w 843264"/>
                    <a:gd name="connsiteY4" fmla="*/ 869419 h 1817729"/>
                    <a:gd name="connsiteX5" fmla="*/ 468424 w 843264"/>
                    <a:gd name="connsiteY5" fmla="*/ 828628 h 1817729"/>
                    <a:gd name="connsiteX6" fmla="*/ 435071 w 843264"/>
                    <a:gd name="connsiteY6" fmla="*/ 485879 h 1817729"/>
                    <a:gd name="connsiteX7" fmla="*/ 461637 w 843264"/>
                    <a:gd name="connsiteY7" fmla="*/ 419621 h 1817729"/>
                    <a:gd name="connsiteX8" fmla="*/ 624450 w 843264"/>
                    <a:gd name="connsiteY8" fmla="*/ 418927 h 1817729"/>
                    <a:gd name="connsiteX9" fmla="*/ 737311 w 843264"/>
                    <a:gd name="connsiteY9" fmla="*/ 493531 h 1817729"/>
                    <a:gd name="connsiteX10" fmla="*/ 837845 w 843264"/>
                    <a:gd name="connsiteY10" fmla="*/ 983690 h 1817729"/>
                    <a:gd name="connsiteX11" fmla="*/ 713646 w 843264"/>
                    <a:gd name="connsiteY11" fmla="*/ 1016909 h 1817729"/>
                    <a:gd name="connsiteX12" fmla="*/ 637840 w 843264"/>
                    <a:gd name="connsiteY12" fmla="*/ 686709 h 1817729"/>
                    <a:gd name="connsiteX13" fmla="*/ 641734 w 843264"/>
                    <a:gd name="connsiteY13" fmla="*/ 1723479 h 1817729"/>
                    <a:gd name="connsiteX14" fmla="*/ 454201 w 843264"/>
                    <a:gd name="connsiteY14" fmla="*/ 1729270 h 1817729"/>
                    <a:gd name="connsiteX15" fmla="*/ 454199 w 843264"/>
                    <a:gd name="connsiteY15" fmla="*/ 1120965 h 1817729"/>
                    <a:gd name="connsiteX16" fmla="*/ 421606 w 843264"/>
                    <a:gd name="connsiteY16" fmla="*/ 1120006 h 1817729"/>
                    <a:gd name="connsiteX17" fmla="*/ 389012 w 843264"/>
                    <a:gd name="connsiteY17" fmla="*/ 1120965 h 1817729"/>
                    <a:gd name="connsiteX18" fmla="*/ 389010 w 843264"/>
                    <a:gd name="connsiteY18" fmla="*/ 1729270 h 1817729"/>
                    <a:gd name="connsiteX19" fmla="*/ 207616 w 843264"/>
                    <a:gd name="connsiteY19" fmla="*/ 1719321 h 1817729"/>
                    <a:gd name="connsiteX20" fmla="*/ 213687 w 843264"/>
                    <a:gd name="connsiteY20" fmla="*/ 675023 h 1817729"/>
                    <a:gd name="connsiteX21" fmla="*/ 134254 w 843264"/>
                    <a:gd name="connsiteY21" fmla="*/ 1003947 h 1817729"/>
                    <a:gd name="connsiteX22" fmla="*/ 3267 w 843264"/>
                    <a:gd name="connsiteY22" fmla="*/ 972266 h 1817729"/>
                    <a:gd name="connsiteX23" fmla="*/ 71470 w 843264"/>
                    <a:gd name="connsiteY23" fmla="*/ 644470 h 1817729"/>
                    <a:gd name="connsiteX24" fmla="*/ 105900 w 843264"/>
                    <a:gd name="connsiteY24" fmla="*/ 493531 h 1817729"/>
                    <a:gd name="connsiteX25" fmla="*/ 218761 w 843264"/>
                    <a:gd name="connsiteY25" fmla="*/ 418927 h 1817729"/>
                    <a:gd name="connsiteX26" fmla="*/ 421605 w 843264"/>
                    <a:gd name="connsiteY26" fmla="*/ 0 h 1817729"/>
                    <a:gd name="connsiteX27" fmla="*/ 605244 w 843264"/>
                    <a:gd name="connsiteY27" fmla="*/ 183639 h 1817729"/>
                    <a:gd name="connsiteX28" fmla="*/ 421605 w 843264"/>
                    <a:gd name="connsiteY28" fmla="*/ 367278 h 1817729"/>
                    <a:gd name="connsiteX29" fmla="*/ 237966 w 843264"/>
                    <a:gd name="connsiteY29" fmla="*/ 183639 h 1817729"/>
                    <a:gd name="connsiteX30" fmla="*/ 421605 w 843264"/>
                    <a:gd name="connsiteY30" fmla="*/ 0 h 1817729"/>
                    <a:gd name="connsiteX0" fmla="*/ 218675 w 843178"/>
                    <a:gd name="connsiteY0" fmla="*/ 418927 h 1817729"/>
                    <a:gd name="connsiteX1" fmla="*/ 381488 w 843178"/>
                    <a:gd name="connsiteY1" fmla="*/ 419621 h 1817729"/>
                    <a:gd name="connsiteX2" fmla="*/ 408054 w 843178"/>
                    <a:gd name="connsiteY2" fmla="*/ 485879 h 1817729"/>
                    <a:gd name="connsiteX3" fmla="*/ 374699 w 843178"/>
                    <a:gd name="connsiteY3" fmla="*/ 828628 h 1817729"/>
                    <a:gd name="connsiteX4" fmla="*/ 416028 w 843178"/>
                    <a:gd name="connsiteY4" fmla="*/ 869419 h 1817729"/>
                    <a:gd name="connsiteX5" fmla="*/ 468338 w 843178"/>
                    <a:gd name="connsiteY5" fmla="*/ 828628 h 1817729"/>
                    <a:gd name="connsiteX6" fmla="*/ 434985 w 843178"/>
                    <a:gd name="connsiteY6" fmla="*/ 485879 h 1817729"/>
                    <a:gd name="connsiteX7" fmla="*/ 461551 w 843178"/>
                    <a:gd name="connsiteY7" fmla="*/ 419621 h 1817729"/>
                    <a:gd name="connsiteX8" fmla="*/ 624364 w 843178"/>
                    <a:gd name="connsiteY8" fmla="*/ 418927 h 1817729"/>
                    <a:gd name="connsiteX9" fmla="*/ 737225 w 843178"/>
                    <a:gd name="connsiteY9" fmla="*/ 493531 h 1817729"/>
                    <a:gd name="connsiteX10" fmla="*/ 837759 w 843178"/>
                    <a:gd name="connsiteY10" fmla="*/ 983690 h 1817729"/>
                    <a:gd name="connsiteX11" fmla="*/ 713560 w 843178"/>
                    <a:gd name="connsiteY11" fmla="*/ 1016909 h 1817729"/>
                    <a:gd name="connsiteX12" fmla="*/ 637754 w 843178"/>
                    <a:gd name="connsiteY12" fmla="*/ 686709 h 1817729"/>
                    <a:gd name="connsiteX13" fmla="*/ 641648 w 843178"/>
                    <a:gd name="connsiteY13" fmla="*/ 1723479 h 1817729"/>
                    <a:gd name="connsiteX14" fmla="*/ 454115 w 843178"/>
                    <a:gd name="connsiteY14" fmla="*/ 1729270 h 1817729"/>
                    <a:gd name="connsiteX15" fmla="*/ 454113 w 843178"/>
                    <a:gd name="connsiteY15" fmla="*/ 1120965 h 1817729"/>
                    <a:gd name="connsiteX16" fmla="*/ 421520 w 843178"/>
                    <a:gd name="connsiteY16" fmla="*/ 1120006 h 1817729"/>
                    <a:gd name="connsiteX17" fmla="*/ 388926 w 843178"/>
                    <a:gd name="connsiteY17" fmla="*/ 1120965 h 1817729"/>
                    <a:gd name="connsiteX18" fmla="*/ 388924 w 843178"/>
                    <a:gd name="connsiteY18" fmla="*/ 1729270 h 1817729"/>
                    <a:gd name="connsiteX19" fmla="*/ 207530 w 843178"/>
                    <a:gd name="connsiteY19" fmla="*/ 1719321 h 1817729"/>
                    <a:gd name="connsiteX20" fmla="*/ 213601 w 843178"/>
                    <a:gd name="connsiteY20" fmla="*/ 675023 h 1817729"/>
                    <a:gd name="connsiteX21" fmla="*/ 134168 w 843178"/>
                    <a:gd name="connsiteY21" fmla="*/ 1003947 h 1817729"/>
                    <a:gd name="connsiteX22" fmla="*/ 3181 w 843178"/>
                    <a:gd name="connsiteY22" fmla="*/ 972266 h 1817729"/>
                    <a:gd name="connsiteX23" fmla="*/ 71384 w 843178"/>
                    <a:gd name="connsiteY23" fmla="*/ 644470 h 1817729"/>
                    <a:gd name="connsiteX24" fmla="*/ 105814 w 843178"/>
                    <a:gd name="connsiteY24" fmla="*/ 493531 h 1817729"/>
                    <a:gd name="connsiteX25" fmla="*/ 218675 w 843178"/>
                    <a:gd name="connsiteY25" fmla="*/ 418927 h 1817729"/>
                    <a:gd name="connsiteX26" fmla="*/ 421519 w 843178"/>
                    <a:gd name="connsiteY26" fmla="*/ 0 h 1817729"/>
                    <a:gd name="connsiteX27" fmla="*/ 605158 w 843178"/>
                    <a:gd name="connsiteY27" fmla="*/ 183639 h 1817729"/>
                    <a:gd name="connsiteX28" fmla="*/ 421519 w 843178"/>
                    <a:gd name="connsiteY28" fmla="*/ 367278 h 1817729"/>
                    <a:gd name="connsiteX29" fmla="*/ 237880 w 843178"/>
                    <a:gd name="connsiteY29" fmla="*/ 183639 h 1817729"/>
                    <a:gd name="connsiteX30" fmla="*/ 421519 w 843178"/>
                    <a:gd name="connsiteY30" fmla="*/ 0 h 1817729"/>
                    <a:gd name="connsiteX0" fmla="*/ 218675 w 843178"/>
                    <a:gd name="connsiteY0" fmla="*/ 418927 h 1817729"/>
                    <a:gd name="connsiteX1" fmla="*/ 381488 w 843178"/>
                    <a:gd name="connsiteY1" fmla="*/ 419621 h 1817729"/>
                    <a:gd name="connsiteX2" fmla="*/ 408054 w 843178"/>
                    <a:gd name="connsiteY2" fmla="*/ 485879 h 1817729"/>
                    <a:gd name="connsiteX3" fmla="*/ 374699 w 843178"/>
                    <a:gd name="connsiteY3" fmla="*/ 828628 h 1817729"/>
                    <a:gd name="connsiteX4" fmla="*/ 416028 w 843178"/>
                    <a:gd name="connsiteY4" fmla="*/ 869419 h 1817729"/>
                    <a:gd name="connsiteX5" fmla="*/ 468338 w 843178"/>
                    <a:gd name="connsiteY5" fmla="*/ 828628 h 1817729"/>
                    <a:gd name="connsiteX6" fmla="*/ 434985 w 843178"/>
                    <a:gd name="connsiteY6" fmla="*/ 485879 h 1817729"/>
                    <a:gd name="connsiteX7" fmla="*/ 461551 w 843178"/>
                    <a:gd name="connsiteY7" fmla="*/ 419621 h 1817729"/>
                    <a:gd name="connsiteX8" fmla="*/ 624364 w 843178"/>
                    <a:gd name="connsiteY8" fmla="*/ 418927 h 1817729"/>
                    <a:gd name="connsiteX9" fmla="*/ 737225 w 843178"/>
                    <a:gd name="connsiteY9" fmla="*/ 493531 h 1817729"/>
                    <a:gd name="connsiteX10" fmla="*/ 837759 w 843178"/>
                    <a:gd name="connsiteY10" fmla="*/ 983690 h 1817729"/>
                    <a:gd name="connsiteX11" fmla="*/ 713560 w 843178"/>
                    <a:gd name="connsiteY11" fmla="*/ 1016909 h 1817729"/>
                    <a:gd name="connsiteX12" fmla="*/ 637754 w 843178"/>
                    <a:gd name="connsiteY12" fmla="*/ 686709 h 1817729"/>
                    <a:gd name="connsiteX13" fmla="*/ 641648 w 843178"/>
                    <a:gd name="connsiteY13" fmla="*/ 1723479 h 1817729"/>
                    <a:gd name="connsiteX14" fmla="*/ 454115 w 843178"/>
                    <a:gd name="connsiteY14" fmla="*/ 1729270 h 1817729"/>
                    <a:gd name="connsiteX15" fmla="*/ 454113 w 843178"/>
                    <a:gd name="connsiteY15" fmla="*/ 1120965 h 1817729"/>
                    <a:gd name="connsiteX16" fmla="*/ 421520 w 843178"/>
                    <a:gd name="connsiteY16" fmla="*/ 1120006 h 1817729"/>
                    <a:gd name="connsiteX17" fmla="*/ 388926 w 843178"/>
                    <a:gd name="connsiteY17" fmla="*/ 1120965 h 1817729"/>
                    <a:gd name="connsiteX18" fmla="*/ 388924 w 843178"/>
                    <a:gd name="connsiteY18" fmla="*/ 1729270 h 1817729"/>
                    <a:gd name="connsiteX19" fmla="*/ 207530 w 843178"/>
                    <a:gd name="connsiteY19" fmla="*/ 1719321 h 1817729"/>
                    <a:gd name="connsiteX20" fmla="*/ 213601 w 843178"/>
                    <a:gd name="connsiteY20" fmla="*/ 675023 h 1817729"/>
                    <a:gd name="connsiteX21" fmla="*/ 134168 w 843178"/>
                    <a:gd name="connsiteY21" fmla="*/ 1003947 h 1817729"/>
                    <a:gd name="connsiteX22" fmla="*/ 3181 w 843178"/>
                    <a:gd name="connsiteY22" fmla="*/ 972266 h 1817729"/>
                    <a:gd name="connsiteX23" fmla="*/ 71384 w 843178"/>
                    <a:gd name="connsiteY23" fmla="*/ 644470 h 1817729"/>
                    <a:gd name="connsiteX24" fmla="*/ 105814 w 843178"/>
                    <a:gd name="connsiteY24" fmla="*/ 493531 h 1817729"/>
                    <a:gd name="connsiteX25" fmla="*/ 218675 w 843178"/>
                    <a:gd name="connsiteY25" fmla="*/ 418927 h 1817729"/>
                    <a:gd name="connsiteX26" fmla="*/ 421519 w 843178"/>
                    <a:gd name="connsiteY26" fmla="*/ 0 h 1817729"/>
                    <a:gd name="connsiteX27" fmla="*/ 605158 w 843178"/>
                    <a:gd name="connsiteY27" fmla="*/ 183639 h 1817729"/>
                    <a:gd name="connsiteX28" fmla="*/ 421519 w 843178"/>
                    <a:gd name="connsiteY28" fmla="*/ 367278 h 1817729"/>
                    <a:gd name="connsiteX29" fmla="*/ 237880 w 843178"/>
                    <a:gd name="connsiteY29" fmla="*/ 183639 h 1817729"/>
                    <a:gd name="connsiteX30" fmla="*/ 421519 w 843178"/>
                    <a:gd name="connsiteY30" fmla="*/ 0 h 1817729"/>
                    <a:gd name="connsiteX0" fmla="*/ 218675 w 843178"/>
                    <a:gd name="connsiteY0" fmla="*/ 418927 h 1817729"/>
                    <a:gd name="connsiteX1" fmla="*/ 381488 w 843178"/>
                    <a:gd name="connsiteY1" fmla="*/ 419621 h 1817729"/>
                    <a:gd name="connsiteX2" fmla="*/ 408054 w 843178"/>
                    <a:gd name="connsiteY2" fmla="*/ 485879 h 1817729"/>
                    <a:gd name="connsiteX3" fmla="*/ 374699 w 843178"/>
                    <a:gd name="connsiteY3" fmla="*/ 828628 h 1817729"/>
                    <a:gd name="connsiteX4" fmla="*/ 416028 w 843178"/>
                    <a:gd name="connsiteY4" fmla="*/ 869419 h 1817729"/>
                    <a:gd name="connsiteX5" fmla="*/ 468338 w 843178"/>
                    <a:gd name="connsiteY5" fmla="*/ 828628 h 1817729"/>
                    <a:gd name="connsiteX6" fmla="*/ 434985 w 843178"/>
                    <a:gd name="connsiteY6" fmla="*/ 485879 h 1817729"/>
                    <a:gd name="connsiteX7" fmla="*/ 461551 w 843178"/>
                    <a:gd name="connsiteY7" fmla="*/ 419621 h 1817729"/>
                    <a:gd name="connsiteX8" fmla="*/ 624364 w 843178"/>
                    <a:gd name="connsiteY8" fmla="*/ 418927 h 1817729"/>
                    <a:gd name="connsiteX9" fmla="*/ 737225 w 843178"/>
                    <a:gd name="connsiteY9" fmla="*/ 493531 h 1817729"/>
                    <a:gd name="connsiteX10" fmla="*/ 837759 w 843178"/>
                    <a:gd name="connsiteY10" fmla="*/ 983690 h 1817729"/>
                    <a:gd name="connsiteX11" fmla="*/ 713560 w 843178"/>
                    <a:gd name="connsiteY11" fmla="*/ 1016909 h 1817729"/>
                    <a:gd name="connsiteX12" fmla="*/ 637754 w 843178"/>
                    <a:gd name="connsiteY12" fmla="*/ 686709 h 1817729"/>
                    <a:gd name="connsiteX13" fmla="*/ 641648 w 843178"/>
                    <a:gd name="connsiteY13" fmla="*/ 1723479 h 1817729"/>
                    <a:gd name="connsiteX14" fmla="*/ 454115 w 843178"/>
                    <a:gd name="connsiteY14" fmla="*/ 1729270 h 1817729"/>
                    <a:gd name="connsiteX15" fmla="*/ 454113 w 843178"/>
                    <a:gd name="connsiteY15" fmla="*/ 1120965 h 1817729"/>
                    <a:gd name="connsiteX16" fmla="*/ 421520 w 843178"/>
                    <a:gd name="connsiteY16" fmla="*/ 1120006 h 1817729"/>
                    <a:gd name="connsiteX17" fmla="*/ 388926 w 843178"/>
                    <a:gd name="connsiteY17" fmla="*/ 1120965 h 1817729"/>
                    <a:gd name="connsiteX18" fmla="*/ 388924 w 843178"/>
                    <a:gd name="connsiteY18" fmla="*/ 1729270 h 1817729"/>
                    <a:gd name="connsiteX19" fmla="*/ 211688 w 843178"/>
                    <a:gd name="connsiteY19" fmla="*/ 1719321 h 1817729"/>
                    <a:gd name="connsiteX20" fmla="*/ 213601 w 843178"/>
                    <a:gd name="connsiteY20" fmla="*/ 675023 h 1817729"/>
                    <a:gd name="connsiteX21" fmla="*/ 134168 w 843178"/>
                    <a:gd name="connsiteY21" fmla="*/ 1003947 h 1817729"/>
                    <a:gd name="connsiteX22" fmla="*/ 3181 w 843178"/>
                    <a:gd name="connsiteY22" fmla="*/ 972266 h 1817729"/>
                    <a:gd name="connsiteX23" fmla="*/ 71384 w 843178"/>
                    <a:gd name="connsiteY23" fmla="*/ 644470 h 1817729"/>
                    <a:gd name="connsiteX24" fmla="*/ 105814 w 843178"/>
                    <a:gd name="connsiteY24" fmla="*/ 493531 h 1817729"/>
                    <a:gd name="connsiteX25" fmla="*/ 218675 w 843178"/>
                    <a:gd name="connsiteY25" fmla="*/ 418927 h 1817729"/>
                    <a:gd name="connsiteX26" fmla="*/ 421519 w 843178"/>
                    <a:gd name="connsiteY26" fmla="*/ 0 h 1817729"/>
                    <a:gd name="connsiteX27" fmla="*/ 605158 w 843178"/>
                    <a:gd name="connsiteY27" fmla="*/ 183639 h 1817729"/>
                    <a:gd name="connsiteX28" fmla="*/ 421519 w 843178"/>
                    <a:gd name="connsiteY28" fmla="*/ 367278 h 1817729"/>
                    <a:gd name="connsiteX29" fmla="*/ 237880 w 843178"/>
                    <a:gd name="connsiteY29" fmla="*/ 183639 h 1817729"/>
                    <a:gd name="connsiteX30" fmla="*/ 421519 w 843178"/>
                    <a:gd name="connsiteY30" fmla="*/ 0 h 1817729"/>
                    <a:gd name="connsiteX0" fmla="*/ 218675 w 843178"/>
                    <a:gd name="connsiteY0" fmla="*/ 418927 h 1817729"/>
                    <a:gd name="connsiteX1" fmla="*/ 381488 w 843178"/>
                    <a:gd name="connsiteY1" fmla="*/ 419621 h 1817729"/>
                    <a:gd name="connsiteX2" fmla="*/ 408054 w 843178"/>
                    <a:gd name="connsiteY2" fmla="*/ 485879 h 1817729"/>
                    <a:gd name="connsiteX3" fmla="*/ 374699 w 843178"/>
                    <a:gd name="connsiteY3" fmla="*/ 828628 h 1817729"/>
                    <a:gd name="connsiteX4" fmla="*/ 416028 w 843178"/>
                    <a:gd name="connsiteY4" fmla="*/ 869419 h 1817729"/>
                    <a:gd name="connsiteX5" fmla="*/ 468338 w 843178"/>
                    <a:gd name="connsiteY5" fmla="*/ 828628 h 1817729"/>
                    <a:gd name="connsiteX6" fmla="*/ 434985 w 843178"/>
                    <a:gd name="connsiteY6" fmla="*/ 485879 h 1817729"/>
                    <a:gd name="connsiteX7" fmla="*/ 461551 w 843178"/>
                    <a:gd name="connsiteY7" fmla="*/ 419621 h 1817729"/>
                    <a:gd name="connsiteX8" fmla="*/ 624364 w 843178"/>
                    <a:gd name="connsiteY8" fmla="*/ 418927 h 1817729"/>
                    <a:gd name="connsiteX9" fmla="*/ 737225 w 843178"/>
                    <a:gd name="connsiteY9" fmla="*/ 493531 h 1817729"/>
                    <a:gd name="connsiteX10" fmla="*/ 837759 w 843178"/>
                    <a:gd name="connsiteY10" fmla="*/ 983690 h 1817729"/>
                    <a:gd name="connsiteX11" fmla="*/ 713560 w 843178"/>
                    <a:gd name="connsiteY11" fmla="*/ 1016909 h 1817729"/>
                    <a:gd name="connsiteX12" fmla="*/ 637754 w 843178"/>
                    <a:gd name="connsiteY12" fmla="*/ 686709 h 1817729"/>
                    <a:gd name="connsiteX13" fmla="*/ 641648 w 843178"/>
                    <a:gd name="connsiteY13" fmla="*/ 1723479 h 1817729"/>
                    <a:gd name="connsiteX14" fmla="*/ 454115 w 843178"/>
                    <a:gd name="connsiteY14" fmla="*/ 1729270 h 1817729"/>
                    <a:gd name="connsiteX15" fmla="*/ 454113 w 843178"/>
                    <a:gd name="connsiteY15" fmla="*/ 1120965 h 1817729"/>
                    <a:gd name="connsiteX16" fmla="*/ 421520 w 843178"/>
                    <a:gd name="connsiteY16" fmla="*/ 1120006 h 1817729"/>
                    <a:gd name="connsiteX17" fmla="*/ 388926 w 843178"/>
                    <a:gd name="connsiteY17" fmla="*/ 1120965 h 1817729"/>
                    <a:gd name="connsiteX18" fmla="*/ 388924 w 843178"/>
                    <a:gd name="connsiteY18" fmla="*/ 1729270 h 1817729"/>
                    <a:gd name="connsiteX19" fmla="*/ 220003 w 843178"/>
                    <a:gd name="connsiteY19" fmla="*/ 1719321 h 1817729"/>
                    <a:gd name="connsiteX20" fmla="*/ 213601 w 843178"/>
                    <a:gd name="connsiteY20" fmla="*/ 675023 h 1817729"/>
                    <a:gd name="connsiteX21" fmla="*/ 134168 w 843178"/>
                    <a:gd name="connsiteY21" fmla="*/ 1003947 h 1817729"/>
                    <a:gd name="connsiteX22" fmla="*/ 3181 w 843178"/>
                    <a:gd name="connsiteY22" fmla="*/ 972266 h 1817729"/>
                    <a:gd name="connsiteX23" fmla="*/ 71384 w 843178"/>
                    <a:gd name="connsiteY23" fmla="*/ 644470 h 1817729"/>
                    <a:gd name="connsiteX24" fmla="*/ 105814 w 843178"/>
                    <a:gd name="connsiteY24" fmla="*/ 493531 h 1817729"/>
                    <a:gd name="connsiteX25" fmla="*/ 218675 w 843178"/>
                    <a:gd name="connsiteY25" fmla="*/ 418927 h 1817729"/>
                    <a:gd name="connsiteX26" fmla="*/ 421519 w 843178"/>
                    <a:gd name="connsiteY26" fmla="*/ 0 h 1817729"/>
                    <a:gd name="connsiteX27" fmla="*/ 605158 w 843178"/>
                    <a:gd name="connsiteY27" fmla="*/ 183639 h 1817729"/>
                    <a:gd name="connsiteX28" fmla="*/ 421519 w 843178"/>
                    <a:gd name="connsiteY28" fmla="*/ 367278 h 1817729"/>
                    <a:gd name="connsiteX29" fmla="*/ 237880 w 843178"/>
                    <a:gd name="connsiteY29" fmla="*/ 183639 h 1817729"/>
                    <a:gd name="connsiteX30" fmla="*/ 421519 w 843178"/>
                    <a:gd name="connsiteY30" fmla="*/ 0 h 1817729"/>
                    <a:gd name="connsiteX0" fmla="*/ 218675 w 843178"/>
                    <a:gd name="connsiteY0" fmla="*/ 418927 h 1817729"/>
                    <a:gd name="connsiteX1" fmla="*/ 381488 w 843178"/>
                    <a:gd name="connsiteY1" fmla="*/ 419621 h 1817729"/>
                    <a:gd name="connsiteX2" fmla="*/ 408054 w 843178"/>
                    <a:gd name="connsiteY2" fmla="*/ 485879 h 1817729"/>
                    <a:gd name="connsiteX3" fmla="*/ 374699 w 843178"/>
                    <a:gd name="connsiteY3" fmla="*/ 828628 h 1817729"/>
                    <a:gd name="connsiteX4" fmla="*/ 416028 w 843178"/>
                    <a:gd name="connsiteY4" fmla="*/ 869419 h 1817729"/>
                    <a:gd name="connsiteX5" fmla="*/ 468338 w 843178"/>
                    <a:gd name="connsiteY5" fmla="*/ 828628 h 1817729"/>
                    <a:gd name="connsiteX6" fmla="*/ 434985 w 843178"/>
                    <a:gd name="connsiteY6" fmla="*/ 485879 h 1817729"/>
                    <a:gd name="connsiteX7" fmla="*/ 461551 w 843178"/>
                    <a:gd name="connsiteY7" fmla="*/ 419621 h 1817729"/>
                    <a:gd name="connsiteX8" fmla="*/ 624364 w 843178"/>
                    <a:gd name="connsiteY8" fmla="*/ 418927 h 1817729"/>
                    <a:gd name="connsiteX9" fmla="*/ 737225 w 843178"/>
                    <a:gd name="connsiteY9" fmla="*/ 493531 h 1817729"/>
                    <a:gd name="connsiteX10" fmla="*/ 837759 w 843178"/>
                    <a:gd name="connsiteY10" fmla="*/ 983690 h 1817729"/>
                    <a:gd name="connsiteX11" fmla="*/ 713560 w 843178"/>
                    <a:gd name="connsiteY11" fmla="*/ 1016909 h 1817729"/>
                    <a:gd name="connsiteX12" fmla="*/ 637754 w 843178"/>
                    <a:gd name="connsiteY12" fmla="*/ 686709 h 1817729"/>
                    <a:gd name="connsiteX13" fmla="*/ 641648 w 843178"/>
                    <a:gd name="connsiteY13" fmla="*/ 1723479 h 1817729"/>
                    <a:gd name="connsiteX14" fmla="*/ 454115 w 843178"/>
                    <a:gd name="connsiteY14" fmla="*/ 1729270 h 1817729"/>
                    <a:gd name="connsiteX15" fmla="*/ 454113 w 843178"/>
                    <a:gd name="connsiteY15" fmla="*/ 1120965 h 1817729"/>
                    <a:gd name="connsiteX16" fmla="*/ 421520 w 843178"/>
                    <a:gd name="connsiteY16" fmla="*/ 1120006 h 1817729"/>
                    <a:gd name="connsiteX17" fmla="*/ 388926 w 843178"/>
                    <a:gd name="connsiteY17" fmla="*/ 1120965 h 1817729"/>
                    <a:gd name="connsiteX18" fmla="*/ 388924 w 843178"/>
                    <a:gd name="connsiteY18" fmla="*/ 1729270 h 1817729"/>
                    <a:gd name="connsiteX19" fmla="*/ 215845 w 843178"/>
                    <a:gd name="connsiteY19" fmla="*/ 1719321 h 1817729"/>
                    <a:gd name="connsiteX20" fmla="*/ 213601 w 843178"/>
                    <a:gd name="connsiteY20" fmla="*/ 675023 h 1817729"/>
                    <a:gd name="connsiteX21" fmla="*/ 134168 w 843178"/>
                    <a:gd name="connsiteY21" fmla="*/ 1003947 h 1817729"/>
                    <a:gd name="connsiteX22" fmla="*/ 3181 w 843178"/>
                    <a:gd name="connsiteY22" fmla="*/ 972266 h 1817729"/>
                    <a:gd name="connsiteX23" fmla="*/ 71384 w 843178"/>
                    <a:gd name="connsiteY23" fmla="*/ 644470 h 1817729"/>
                    <a:gd name="connsiteX24" fmla="*/ 105814 w 843178"/>
                    <a:gd name="connsiteY24" fmla="*/ 493531 h 1817729"/>
                    <a:gd name="connsiteX25" fmla="*/ 218675 w 843178"/>
                    <a:gd name="connsiteY25" fmla="*/ 418927 h 1817729"/>
                    <a:gd name="connsiteX26" fmla="*/ 421519 w 843178"/>
                    <a:gd name="connsiteY26" fmla="*/ 0 h 1817729"/>
                    <a:gd name="connsiteX27" fmla="*/ 605158 w 843178"/>
                    <a:gd name="connsiteY27" fmla="*/ 183639 h 1817729"/>
                    <a:gd name="connsiteX28" fmla="*/ 421519 w 843178"/>
                    <a:gd name="connsiteY28" fmla="*/ 367278 h 1817729"/>
                    <a:gd name="connsiteX29" fmla="*/ 237880 w 843178"/>
                    <a:gd name="connsiteY29" fmla="*/ 183639 h 1817729"/>
                    <a:gd name="connsiteX30" fmla="*/ 421519 w 843178"/>
                    <a:gd name="connsiteY30" fmla="*/ 0 h 1817729"/>
                    <a:gd name="connsiteX0" fmla="*/ 218675 w 843844"/>
                    <a:gd name="connsiteY0" fmla="*/ 418927 h 1817729"/>
                    <a:gd name="connsiteX1" fmla="*/ 381488 w 843844"/>
                    <a:gd name="connsiteY1" fmla="*/ 419621 h 1817729"/>
                    <a:gd name="connsiteX2" fmla="*/ 408054 w 843844"/>
                    <a:gd name="connsiteY2" fmla="*/ 485879 h 1817729"/>
                    <a:gd name="connsiteX3" fmla="*/ 374699 w 843844"/>
                    <a:gd name="connsiteY3" fmla="*/ 828628 h 1817729"/>
                    <a:gd name="connsiteX4" fmla="*/ 416028 w 843844"/>
                    <a:gd name="connsiteY4" fmla="*/ 869419 h 1817729"/>
                    <a:gd name="connsiteX5" fmla="*/ 468338 w 843844"/>
                    <a:gd name="connsiteY5" fmla="*/ 828628 h 1817729"/>
                    <a:gd name="connsiteX6" fmla="*/ 434985 w 843844"/>
                    <a:gd name="connsiteY6" fmla="*/ 485879 h 1817729"/>
                    <a:gd name="connsiteX7" fmla="*/ 461551 w 843844"/>
                    <a:gd name="connsiteY7" fmla="*/ 419621 h 1817729"/>
                    <a:gd name="connsiteX8" fmla="*/ 624364 w 843844"/>
                    <a:gd name="connsiteY8" fmla="*/ 418927 h 1817729"/>
                    <a:gd name="connsiteX9" fmla="*/ 737225 w 843844"/>
                    <a:gd name="connsiteY9" fmla="*/ 493531 h 1817729"/>
                    <a:gd name="connsiteX10" fmla="*/ 837759 w 843844"/>
                    <a:gd name="connsiteY10" fmla="*/ 983690 h 1817729"/>
                    <a:gd name="connsiteX11" fmla="*/ 713560 w 843844"/>
                    <a:gd name="connsiteY11" fmla="*/ 1016909 h 1817729"/>
                    <a:gd name="connsiteX12" fmla="*/ 637754 w 843844"/>
                    <a:gd name="connsiteY12" fmla="*/ 686709 h 1817729"/>
                    <a:gd name="connsiteX13" fmla="*/ 641648 w 843844"/>
                    <a:gd name="connsiteY13" fmla="*/ 1723479 h 1817729"/>
                    <a:gd name="connsiteX14" fmla="*/ 454115 w 843844"/>
                    <a:gd name="connsiteY14" fmla="*/ 1729270 h 1817729"/>
                    <a:gd name="connsiteX15" fmla="*/ 454113 w 843844"/>
                    <a:gd name="connsiteY15" fmla="*/ 1120965 h 1817729"/>
                    <a:gd name="connsiteX16" fmla="*/ 421520 w 843844"/>
                    <a:gd name="connsiteY16" fmla="*/ 1120006 h 1817729"/>
                    <a:gd name="connsiteX17" fmla="*/ 388926 w 843844"/>
                    <a:gd name="connsiteY17" fmla="*/ 1120965 h 1817729"/>
                    <a:gd name="connsiteX18" fmla="*/ 388924 w 843844"/>
                    <a:gd name="connsiteY18" fmla="*/ 1729270 h 1817729"/>
                    <a:gd name="connsiteX19" fmla="*/ 215845 w 843844"/>
                    <a:gd name="connsiteY19" fmla="*/ 1719321 h 1817729"/>
                    <a:gd name="connsiteX20" fmla="*/ 213601 w 843844"/>
                    <a:gd name="connsiteY20" fmla="*/ 675023 h 1817729"/>
                    <a:gd name="connsiteX21" fmla="*/ 134168 w 843844"/>
                    <a:gd name="connsiteY21" fmla="*/ 1003947 h 1817729"/>
                    <a:gd name="connsiteX22" fmla="*/ 3181 w 843844"/>
                    <a:gd name="connsiteY22" fmla="*/ 972266 h 1817729"/>
                    <a:gd name="connsiteX23" fmla="*/ 71384 w 843844"/>
                    <a:gd name="connsiteY23" fmla="*/ 644470 h 1817729"/>
                    <a:gd name="connsiteX24" fmla="*/ 105814 w 843844"/>
                    <a:gd name="connsiteY24" fmla="*/ 493531 h 1817729"/>
                    <a:gd name="connsiteX25" fmla="*/ 218675 w 843844"/>
                    <a:gd name="connsiteY25" fmla="*/ 418927 h 1817729"/>
                    <a:gd name="connsiteX26" fmla="*/ 421519 w 843844"/>
                    <a:gd name="connsiteY26" fmla="*/ 0 h 1817729"/>
                    <a:gd name="connsiteX27" fmla="*/ 605158 w 843844"/>
                    <a:gd name="connsiteY27" fmla="*/ 183639 h 1817729"/>
                    <a:gd name="connsiteX28" fmla="*/ 421519 w 843844"/>
                    <a:gd name="connsiteY28" fmla="*/ 367278 h 1817729"/>
                    <a:gd name="connsiteX29" fmla="*/ 237880 w 843844"/>
                    <a:gd name="connsiteY29" fmla="*/ 183639 h 1817729"/>
                    <a:gd name="connsiteX30" fmla="*/ 421519 w 843844"/>
                    <a:gd name="connsiteY30" fmla="*/ 0 h 1817729"/>
                    <a:gd name="connsiteX0" fmla="*/ 218675 w 843560"/>
                    <a:gd name="connsiteY0" fmla="*/ 418927 h 1817729"/>
                    <a:gd name="connsiteX1" fmla="*/ 381488 w 843560"/>
                    <a:gd name="connsiteY1" fmla="*/ 419621 h 1817729"/>
                    <a:gd name="connsiteX2" fmla="*/ 408054 w 843560"/>
                    <a:gd name="connsiteY2" fmla="*/ 485879 h 1817729"/>
                    <a:gd name="connsiteX3" fmla="*/ 374699 w 843560"/>
                    <a:gd name="connsiteY3" fmla="*/ 828628 h 1817729"/>
                    <a:gd name="connsiteX4" fmla="*/ 416028 w 843560"/>
                    <a:gd name="connsiteY4" fmla="*/ 869419 h 1817729"/>
                    <a:gd name="connsiteX5" fmla="*/ 468338 w 843560"/>
                    <a:gd name="connsiteY5" fmla="*/ 828628 h 1817729"/>
                    <a:gd name="connsiteX6" fmla="*/ 434985 w 843560"/>
                    <a:gd name="connsiteY6" fmla="*/ 485879 h 1817729"/>
                    <a:gd name="connsiteX7" fmla="*/ 461551 w 843560"/>
                    <a:gd name="connsiteY7" fmla="*/ 419621 h 1817729"/>
                    <a:gd name="connsiteX8" fmla="*/ 624364 w 843560"/>
                    <a:gd name="connsiteY8" fmla="*/ 418927 h 1817729"/>
                    <a:gd name="connsiteX9" fmla="*/ 737225 w 843560"/>
                    <a:gd name="connsiteY9" fmla="*/ 493531 h 1817729"/>
                    <a:gd name="connsiteX10" fmla="*/ 837759 w 843560"/>
                    <a:gd name="connsiteY10" fmla="*/ 983690 h 1817729"/>
                    <a:gd name="connsiteX11" fmla="*/ 713560 w 843560"/>
                    <a:gd name="connsiteY11" fmla="*/ 1016909 h 1817729"/>
                    <a:gd name="connsiteX12" fmla="*/ 637754 w 843560"/>
                    <a:gd name="connsiteY12" fmla="*/ 686709 h 1817729"/>
                    <a:gd name="connsiteX13" fmla="*/ 641648 w 843560"/>
                    <a:gd name="connsiteY13" fmla="*/ 1723479 h 1817729"/>
                    <a:gd name="connsiteX14" fmla="*/ 454115 w 843560"/>
                    <a:gd name="connsiteY14" fmla="*/ 1729270 h 1817729"/>
                    <a:gd name="connsiteX15" fmla="*/ 454113 w 843560"/>
                    <a:gd name="connsiteY15" fmla="*/ 1120965 h 1817729"/>
                    <a:gd name="connsiteX16" fmla="*/ 421520 w 843560"/>
                    <a:gd name="connsiteY16" fmla="*/ 1120006 h 1817729"/>
                    <a:gd name="connsiteX17" fmla="*/ 388926 w 843560"/>
                    <a:gd name="connsiteY17" fmla="*/ 1120965 h 1817729"/>
                    <a:gd name="connsiteX18" fmla="*/ 388924 w 843560"/>
                    <a:gd name="connsiteY18" fmla="*/ 1729270 h 1817729"/>
                    <a:gd name="connsiteX19" fmla="*/ 215845 w 843560"/>
                    <a:gd name="connsiteY19" fmla="*/ 1719321 h 1817729"/>
                    <a:gd name="connsiteX20" fmla="*/ 213601 w 843560"/>
                    <a:gd name="connsiteY20" fmla="*/ 675023 h 1817729"/>
                    <a:gd name="connsiteX21" fmla="*/ 134168 w 843560"/>
                    <a:gd name="connsiteY21" fmla="*/ 1003947 h 1817729"/>
                    <a:gd name="connsiteX22" fmla="*/ 3181 w 843560"/>
                    <a:gd name="connsiteY22" fmla="*/ 972266 h 1817729"/>
                    <a:gd name="connsiteX23" fmla="*/ 71384 w 843560"/>
                    <a:gd name="connsiteY23" fmla="*/ 644470 h 1817729"/>
                    <a:gd name="connsiteX24" fmla="*/ 105814 w 843560"/>
                    <a:gd name="connsiteY24" fmla="*/ 493531 h 1817729"/>
                    <a:gd name="connsiteX25" fmla="*/ 218675 w 843560"/>
                    <a:gd name="connsiteY25" fmla="*/ 418927 h 1817729"/>
                    <a:gd name="connsiteX26" fmla="*/ 421519 w 843560"/>
                    <a:gd name="connsiteY26" fmla="*/ 0 h 1817729"/>
                    <a:gd name="connsiteX27" fmla="*/ 605158 w 843560"/>
                    <a:gd name="connsiteY27" fmla="*/ 183639 h 1817729"/>
                    <a:gd name="connsiteX28" fmla="*/ 421519 w 843560"/>
                    <a:gd name="connsiteY28" fmla="*/ 367278 h 1817729"/>
                    <a:gd name="connsiteX29" fmla="*/ 237880 w 843560"/>
                    <a:gd name="connsiteY29" fmla="*/ 183639 h 1817729"/>
                    <a:gd name="connsiteX30" fmla="*/ 421519 w 843560"/>
                    <a:gd name="connsiteY30" fmla="*/ 0 h 181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3560" h="1817729">
                      <a:moveTo>
                        <a:pt x="218675" y="418927"/>
                      </a:moveTo>
                      <a:lnTo>
                        <a:pt x="381488" y="419621"/>
                      </a:lnTo>
                      <a:lnTo>
                        <a:pt x="408054" y="485879"/>
                      </a:lnTo>
                      <a:cubicBezTo>
                        <a:pt x="399764" y="555040"/>
                        <a:pt x="385540" y="767097"/>
                        <a:pt x="374699" y="828628"/>
                      </a:cubicBezTo>
                      <a:cubicBezTo>
                        <a:pt x="393416" y="856857"/>
                        <a:pt x="393100" y="847453"/>
                        <a:pt x="416028" y="869419"/>
                      </a:cubicBezTo>
                      <a:lnTo>
                        <a:pt x="468338" y="828628"/>
                      </a:lnTo>
                      <a:cubicBezTo>
                        <a:pt x="457497" y="767097"/>
                        <a:pt x="443275" y="555040"/>
                        <a:pt x="434985" y="485879"/>
                      </a:cubicBezTo>
                      <a:cubicBezTo>
                        <a:pt x="450327" y="447914"/>
                        <a:pt x="449208" y="449999"/>
                        <a:pt x="461551" y="419621"/>
                      </a:cubicBezTo>
                      <a:lnTo>
                        <a:pt x="624364" y="418927"/>
                      </a:lnTo>
                      <a:cubicBezTo>
                        <a:pt x="677925" y="417652"/>
                        <a:pt x="725748" y="450808"/>
                        <a:pt x="737225" y="493531"/>
                      </a:cubicBezTo>
                      <a:lnTo>
                        <a:pt x="837759" y="983690"/>
                      </a:lnTo>
                      <a:cubicBezTo>
                        <a:pt x="873981" y="1103859"/>
                        <a:pt x="729370" y="1128052"/>
                        <a:pt x="713560" y="1016909"/>
                      </a:cubicBezTo>
                      <a:lnTo>
                        <a:pt x="637754" y="686709"/>
                      </a:lnTo>
                      <a:cubicBezTo>
                        <a:pt x="639030" y="1009863"/>
                        <a:pt x="640372" y="1400326"/>
                        <a:pt x="641648" y="1723479"/>
                      </a:cubicBezTo>
                      <a:cubicBezTo>
                        <a:pt x="658212" y="1844691"/>
                        <a:pt x="452514" y="1835628"/>
                        <a:pt x="454115" y="1729270"/>
                      </a:cubicBezTo>
                      <a:cubicBezTo>
                        <a:pt x="452840" y="1529690"/>
                        <a:pt x="453477" y="1322459"/>
                        <a:pt x="454113" y="1120965"/>
                      </a:cubicBezTo>
                      <a:lnTo>
                        <a:pt x="421520" y="1120006"/>
                      </a:lnTo>
                      <a:lnTo>
                        <a:pt x="388926" y="1120965"/>
                      </a:lnTo>
                      <a:cubicBezTo>
                        <a:pt x="389562" y="1322459"/>
                        <a:pt x="390199" y="1529690"/>
                        <a:pt x="388924" y="1729270"/>
                      </a:cubicBezTo>
                      <a:cubicBezTo>
                        <a:pt x="374050" y="1857593"/>
                        <a:pt x="210184" y="1839358"/>
                        <a:pt x="215845" y="1719321"/>
                      </a:cubicBezTo>
                      <a:cubicBezTo>
                        <a:pt x="217120" y="1396168"/>
                        <a:pt x="212325" y="998177"/>
                        <a:pt x="213601" y="675023"/>
                      </a:cubicBezTo>
                      <a:lnTo>
                        <a:pt x="134168" y="1003947"/>
                      </a:lnTo>
                      <a:cubicBezTo>
                        <a:pt x="110603" y="1093392"/>
                        <a:pt x="-22071" y="1079110"/>
                        <a:pt x="3181" y="972266"/>
                      </a:cubicBezTo>
                      <a:lnTo>
                        <a:pt x="71384" y="644470"/>
                      </a:lnTo>
                      <a:lnTo>
                        <a:pt x="105814" y="493531"/>
                      </a:lnTo>
                      <a:cubicBezTo>
                        <a:pt x="117291" y="450808"/>
                        <a:pt x="165113" y="417652"/>
                        <a:pt x="218675" y="418927"/>
                      </a:cubicBezTo>
                      <a:close/>
                      <a:moveTo>
                        <a:pt x="421519" y="0"/>
                      </a:moveTo>
                      <a:cubicBezTo>
                        <a:pt x="522940" y="0"/>
                        <a:pt x="605158" y="82218"/>
                        <a:pt x="605158" y="183639"/>
                      </a:cubicBezTo>
                      <a:cubicBezTo>
                        <a:pt x="605158" y="285060"/>
                        <a:pt x="522940" y="367278"/>
                        <a:pt x="421519" y="367278"/>
                      </a:cubicBezTo>
                      <a:cubicBezTo>
                        <a:pt x="320098" y="367278"/>
                        <a:pt x="237880" y="285060"/>
                        <a:pt x="237880" y="183639"/>
                      </a:cubicBezTo>
                      <a:cubicBezTo>
                        <a:pt x="237880" y="82218"/>
                        <a:pt x="320098" y="0"/>
                        <a:pt x="42151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51" name="Freeform 192">
                  <a:extLst>
                    <a:ext uri="{FF2B5EF4-FFF2-40B4-BE49-F238E27FC236}">
                      <a16:creationId xmlns:a16="http://schemas.microsoft.com/office/drawing/2014/main" id="{637F6864-DF6D-4D5A-BD16-B1CB77E0D056}"/>
                    </a:ext>
                  </a:extLst>
                </p:cNvPr>
                <p:cNvSpPr/>
                <p:nvPr/>
              </p:nvSpPr>
              <p:spPr>
                <a:xfrm rot="764804">
                  <a:off x="3467865" y="4168584"/>
                  <a:ext cx="256520" cy="146040"/>
                </a:xfrm>
                <a:custGeom>
                  <a:avLst/>
                  <a:gdLst>
                    <a:gd name="connsiteX0" fmla="*/ 80455 w 2040174"/>
                    <a:gd name="connsiteY0" fmla="*/ 339800 h 1161499"/>
                    <a:gd name="connsiteX1" fmla="*/ 531171 w 2040174"/>
                    <a:gd name="connsiteY1" fmla="*/ 249157 h 1161499"/>
                    <a:gd name="connsiteX2" fmla="*/ 346947 w 2040174"/>
                    <a:gd name="connsiteY2" fmla="*/ 380033 h 1161499"/>
                    <a:gd name="connsiteX3" fmla="*/ 482061 w 2040174"/>
                    <a:gd name="connsiteY3" fmla="*/ 424120 h 1161499"/>
                    <a:gd name="connsiteX4" fmla="*/ 532266 w 2040174"/>
                    <a:gd name="connsiteY4" fmla="*/ 379900 h 1161499"/>
                    <a:gd name="connsiteX5" fmla="*/ 570169 w 2040174"/>
                    <a:gd name="connsiteY5" fmla="*/ 355111 h 1161499"/>
                    <a:gd name="connsiteX6" fmla="*/ 573052 w 2040174"/>
                    <a:gd name="connsiteY6" fmla="*/ 387580 h 1161499"/>
                    <a:gd name="connsiteX7" fmla="*/ 517264 w 2040174"/>
                    <a:gd name="connsiteY7" fmla="*/ 549601 h 1161499"/>
                    <a:gd name="connsiteX8" fmla="*/ 952915 w 2040174"/>
                    <a:gd name="connsiteY8" fmla="*/ 685922 h 1161499"/>
                    <a:gd name="connsiteX9" fmla="*/ 1287474 w 2040174"/>
                    <a:gd name="connsiteY9" fmla="*/ 375367 h 1161499"/>
                    <a:gd name="connsiteX10" fmla="*/ 1211293 w 2040174"/>
                    <a:gd name="connsiteY10" fmla="*/ 275691 h 1161499"/>
                    <a:gd name="connsiteX11" fmla="*/ 1175157 w 2040174"/>
                    <a:gd name="connsiteY11" fmla="*/ 257126 h 1161499"/>
                    <a:gd name="connsiteX12" fmla="*/ 1175157 w 2040174"/>
                    <a:gd name="connsiteY12" fmla="*/ 218862 h 1161499"/>
                    <a:gd name="connsiteX13" fmla="*/ 1247794 w 2040174"/>
                    <a:gd name="connsiteY13" fmla="*/ 231824 h 1161499"/>
                    <a:gd name="connsiteX14" fmla="*/ 1284286 w 2040174"/>
                    <a:gd name="connsiteY14" fmla="*/ 248391 h 1161499"/>
                    <a:gd name="connsiteX15" fmla="*/ 1400684 w 2040174"/>
                    <a:gd name="connsiteY15" fmla="*/ 139477 h 1161499"/>
                    <a:gd name="connsiteX16" fmla="*/ 1174489 w 2040174"/>
                    <a:gd name="connsiteY16" fmla="*/ 99370 h 1161499"/>
                    <a:gd name="connsiteX17" fmla="*/ 1602651 w 2040174"/>
                    <a:gd name="connsiteY17" fmla="*/ 0 h 1161499"/>
                    <a:gd name="connsiteX18" fmla="*/ 1721244 w 2040174"/>
                    <a:gd name="connsiteY18" fmla="*/ 196315 h 1161499"/>
                    <a:gd name="connsiteX19" fmla="*/ 1505142 w 2040174"/>
                    <a:gd name="connsiteY19" fmla="*/ 157999 h 1161499"/>
                    <a:gd name="connsiteX20" fmla="*/ 1374571 w 2040174"/>
                    <a:gd name="connsiteY20" fmla="*/ 289380 h 1161499"/>
                    <a:gd name="connsiteX21" fmla="*/ 1379186 w 2040174"/>
                    <a:gd name="connsiteY21" fmla="*/ 291475 h 1161499"/>
                    <a:gd name="connsiteX22" fmla="*/ 1443867 w 2040174"/>
                    <a:gd name="connsiteY22" fmla="*/ 386289 h 1161499"/>
                    <a:gd name="connsiteX23" fmla="*/ 1445429 w 2040174"/>
                    <a:gd name="connsiteY23" fmla="*/ 442602 h 1161499"/>
                    <a:gd name="connsiteX24" fmla="*/ 1430809 w 2040174"/>
                    <a:gd name="connsiteY24" fmla="*/ 486231 h 1161499"/>
                    <a:gd name="connsiteX25" fmla="*/ 1664962 w 2040174"/>
                    <a:gd name="connsiteY25" fmla="*/ 533902 h 1161499"/>
                    <a:gd name="connsiteX26" fmla="*/ 1822235 w 2040174"/>
                    <a:gd name="connsiteY26" fmla="*/ 372389 h 1161499"/>
                    <a:gd name="connsiteX27" fmla="*/ 2040174 w 2040174"/>
                    <a:gd name="connsiteY27" fmla="*/ 703020 h 1161499"/>
                    <a:gd name="connsiteX28" fmla="*/ 1347719 w 2040174"/>
                    <a:gd name="connsiteY28" fmla="*/ 859693 h 1161499"/>
                    <a:gd name="connsiteX29" fmla="*/ 1546308 w 2040174"/>
                    <a:gd name="connsiteY29" fmla="*/ 655753 h 1161499"/>
                    <a:gd name="connsiteX30" fmla="*/ 1347594 w 2040174"/>
                    <a:gd name="connsiteY30" fmla="*/ 593204 h 1161499"/>
                    <a:gd name="connsiteX31" fmla="*/ 1333367 w 2040174"/>
                    <a:gd name="connsiteY31" fmla="*/ 610106 h 1161499"/>
                    <a:gd name="connsiteX32" fmla="*/ 981025 w 2040174"/>
                    <a:gd name="connsiteY32" fmla="*/ 772165 h 1161499"/>
                    <a:gd name="connsiteX33" fmla="*/ 593237 w 2040174"/>
                    <a:gd name="connsiteY33" fmla="*/ 777536 h 1161499"/>
                    <a:gd name="connsiteX34" fmla="*/ 582119 w 2040174"/>
                    <a:gd name="connsiteY34" fmla="*/ 773701 h 1161499"/>
                    <a:gd name="connsiteX35" fmla="*/ 413368 w 2040174"/>
                    <a:gd name="connsiteY35" fmla="*/ 907814 h 1161499"/>
                    <a:gd name="connsiteX36" fmla="*/ 677374 w 2040174"/>
                    <a:gd name="connsiteY36" fmla="*/ 1011758 h 1161499"/>
                    <a:gd name="connsiteX37" fmla="*/ 0 w 2040174"/>
                    <a:gd name="connsiteY37" fmla="*/ 1161499 h 1161499"/>
                    <a:gd name="connsiteX38" fmla="*/ 65966 w 2040174"/>
                    <a:gd name="connsiteY38" fmla="*/ 771035 h 1161499"/>
                    <a:gd name="connsiteX39" fmla="*/ 260445 w 2040174"/>
                    <a:gd name="connsiteY39" fmla="*/ 847605 h 1161499"/>
                    <a:gd name="connsiteX40" fmla="*/ 450299 w 2040174"/>
                    <a:gd name="connsiteY40" fmla="*/ 705936 h 1161499"/>
                    <a:gd name="connsiteX41" fmla="*/ 419992 w 2040174"/>
                    <a:gd name="connsiteY41" fmla="*/ 674573 h 1161499"/>
                    <a:gd name="connsiteX42" fmla="*/ 397164 w 2040174"/>
                    <a:gd name="connsiteY42" fmla="*/ 623071 h 1161499"/>
                    <a:gd name="connsiteX43" fmla="*/ 420480 w 2040174"/>
                    <a:gd name="connsiteY43" fmla="*/ 498979 h 1161499"/>
                    <a:gd name="connsiteX44" fmla="*/ 421972 w 2040174"/>
                    <a:gd name="connsiteY44" fmla="*/ 496998 h 1161499"/>
                    <a:gd name="connsiteX45" fmla="*/ 265142 w 2040174"/>
                    <a:gd name="connsiteY45" fmla="*/ 438150 h 1161499"/>
                    <a:gd name="connsiteX46" fmla="*/ 58188 w 2040174"/>
                    <a:gd name="connsiteY46" fmla="*/ 585173 h 116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040174" h="1161499">
                      <a:moveTo>
                        <a:pt x="80455" y="339800"/>
                      </a:moveTo>
                      <a:lnTo>
                        <a:pt x="531171" y="249157"/>
                      </a:lnTo>
                      <a:lnTo>
                        <a:pt x="346947" y="380033"/>
                      </a:lnTo>
                      <a:lnTo>
                        <a:pt x="482061" y="424120"/>
                      </a:lnTo>
                      <a:lnTo>
                        <a:pt x="532266" y="379900"/>
                      </a:lnTo>
                      <a:lnTo>
                        <a:pt x="570169" y="355111"/>
                      </a:lnTo>
                      <a:lnTo>
                        <a:pt x="573052" y="387580"/>
                      </a:lnTo>
                      <a:cubicBezTo>
                        <a:pt x="526851" y="438631"/>
                        <a:pt x="505051" y="495613"/>
                        <a:pt x="517264" y="549601"/>
                      </a:cubicBezTo>
                      <a:cubicBezTo>
                        <a:pt x="545179" y="673003"/>
                        <a:pt x="740227" y="734036"/>
                        <a:pt x="952915" y="685922"/>
                      </a:cubicBezTo>
                      <a:cubicBezTo>
                        <a:pt x="1165602" y="637809"/>
                        <a:pt x="1315390" y="498769"/>
                        <a:pt x="1287474" y="375367"/>
                      </a:cubicBezTo>
                      <a:cubicBezTo>
                        <a:pt x="1278315" y="334875"/>
                        <a:pt x="1251160" y="301099"/>
                        <a:pt x="1211293" y="275691"/>
                      </a:cubicBezTo>
                      <a:lnTo>
                        <a:pt x="1175157" y="257126"/>
                      </a:lnTo>
                      <a:lnTo>
                        <a:pt x="1175157" y="218862"/>
                      </a:lnTo>
                      <a:lnTo>
                        <a:pt x="1247794" y="231824"/>
                      </a:lnTo>
                      <a:lnTo>
                        <a:pt x="1284286" y="248391"/>
                      </a:lnTo>
                      <a:lnTo>
                        <a:pt x="1400684" y="139477"/>
                      </a:lnTo>
                      <a:lnTo>
                        <a:pt x="1174489" y="99370"/>
                      </a:lnTo>
                      <a:lnTo>
                        <a:pt x="1602651" y="0"/>
                      </a:lnTo>
                      <a:cubicBezTo>
                        <a:pt x="1643214" y="65205"/>
                        <a:pt x="1680681" y="131109"/>
                        <a:pt x="1721244" y="196315"/>
                      </a:cubicBezTo>
                      <a:lnTo>
                        <a:pt x="1505142" y="157999"/>
                      </a:lnTo>
                      <a:lnTo>
                        <a:pt x="1374571" y="289380"/>
                      </a:lnTo>
                      <a:lnTo>
                        <a:pt x="1379186" y="291475"/>
                      </a:lnTo>
                      <a:cubicBezTo>
                        <a:pt x="1412908" y="317486"/>
                        <a:pt x="1435512" y="349357"/>
                        <a:pt x="1443867" y="386289"/>
                      </a:cubicBezTo>
                      <a:cubicBezTo>
                        <a:pt x="1448044" y="404755"/>
                        <a:pt x="1448462" y="423612"/>
                        <a:pt x="1445429" y="442602"/>
                      </a:cubicBezTo>
                      <a:lnTo>
                        <a:pt x="1430809" y="486231"/>
                      </a:lnTo>
                      <a:lnTo>
                        <a:pt x="1664962" y="533902"/>
                      </a:lnTo>
                      <a:lnTo>
                        <a:pt x="1822235" y="372389"/>
                      </a:lnTo>
                      <a:lnTo>
                        <a:pt x="2040174" y="703020"/>
                      </a:lnTo>
                      <a:lnTo>
                        <a:pt x="1347719" y="859693"/>
                      </a:lnTo>
                      <a:lnTo>
                        <a:pt x="1546308" y="655753"/>
                      </a:lnTo>
                      <a:lnTo>
                        <a:pt x="1347594" y="593204"/>
                      </a:lnTo>
                      <a:lnTo>
                        <a:pt x="1333367" y="610106"/>
                      </a:lnTo>
                      <a:cubicBezTo>
                        <a:pt x="1249610" y="679936"/>
                        <a:pt x="1125545" y="739473"/>
                        <a:pt x="981025" y="772165"/>
                      </a:cubicBezTo>
                      <a:cubicBezTo>
                        <a:pt x="836506" y="804858"/>
                        <a:pt x="698896" y="804517"/>
                        <a:pt x="593237" y="777536"/>
                      </a:cubicBezTo>
                      <a:lnTo>
                        <a:pt x="582119" y="773701"/>
                      </a:lnTo>
                      <a:lnTo>
                        <a:pt x="413368" y="907814"/>
                      </a:lnTo>
                      <a:lnTo>
                        <a:pt x="677374" y="1011758"/>
                      </a:lnTo>
                      <a:lnTo>
                        <a:pt x="0" y="1161499"/>
                      </a:lnTo>
                      <a:lnTo>
                        <a:pt x="65966" y="771035"/>
                      </a:lnTo>
                      <a:lnTo>
                        <a:pt x="260445" y="847605"/>
                      </a:lnTo>
                      <a:lnTo>
                        <a:pt x="450299" y="705936"/>
                      </a:lnTo>
                      <a:lnTo>
                        <a:pt x="419992" y="674573"/>
                      </a:lnTo>
                      <a:cubicBezTo>
                        <a:pt x="409081" y="658738"/>
                        <a:pt x="401341" y="641537"/>
                        <a:pt x="397164" y="623071"/>
                      </a:cubicBezTo>
                      <a:cubicBezTo>
                        <a:pt x="388027" y="582677"/>
                        <a:pt x="396881" y="540410"/>
                        <a:pt x="420480" y="498979"/>
                      </a:cubicBezTo>
                      <a:lnTo>
                        <a:pt x="421972" y="496998"/>
                      </a:lnTo>
                      <a:lnTo>
                        <a:pt x="265142" y="438150"/>
                      </a:lnTo>
                      <a:lnTo>
                        <a:pt x="58188" y="585173"/>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119" name="Group 118">
                <a:extLst>
                  <a:ext uri="{FF2B5EF4-FFF2-40B4-BE49-F238E27FC236}">
                    <a16:creationId xmlns:a16="http://schemas.microsoft.com/office/drawing/2014/main" id="{25C87954-B449-4124-B27A-C4FA332B5294}"/>
                  </a:ext>
                </a:extLst>
              </p:cNvPr>
              <p:cNvGrpSpPr/>
              <p:nvPr/>
            </p:nvGrpSpPr>
            <p:grpSpPr>
              <a:xfrm>
                <a:off x="5418216" y="1485472"/>
                <a:ext cx="503492" cy="506465"/>
                <a:chOff x="4836544" y="4606115"/>
                <a:chExt cx="264743" cy="266306"/>
              </a:xfrm>
            </p:grpSpPr>
            <p:sp>
              <p:nvSpPr>
                <p:cNvPr id="241" name="Freeform 182">
                  <a:extLst>
                    <a:ext uri="{FF2B5EF4-FFF2-40B4-BE49-F238E27FC236}">
                      <a16:creationId xmlns:a16="http://schemas.microsoft.com/office/drawing/2014/main" id="{CE0D0E0F-68E8-4BA1-8AAE-C2B88360B762}"/>
                    </a:ext>
                  </a:extLst>
                </p:cNvPr>
                <p:cNvSpPr/>
                <p:nvPr/>
              </p:nvSpPr>
              <p:spPr>
                <a:xfrm>
                  <a:off x="4836544" y="4688243"/>
                  <a:ext cx="89814" cy="184178"/>
                </a:xfrm>
                <a:custGeom>
                  <a:avLst/>
                  <a:gdLst>
                    <a:gd name="connsiteX0" fmla="*/ 1022775 w 1451814"/>
                    <a:gd name="connsiteY0" fmla="*/ 688716 h 2977177"/>
                    <a:gd name="connsiteX1" fmla="*/ 1259780 w 1451814"/>
                    <a:gd name="connsiteY1" fmla="*/ 834865 h 2977177"/>
                    <a:gd name="connsiteX2" fmla="*/ 1447902 w 1451814"/>
                    <a:gd name="connsiteY2" fmla="*/ 1651333 h 2977177"/>
                    <a:gd name="connsiteX3" fmla="*/ 1193620 w 1451814"/>
                    <a:gd name="connsiteY3" fmla="*/ 1692471 h 2977177"/>
                    <a:gd name="connsiteX4" fmla="*/ 1095435 w 1451814"/>
                    <a:gd name="connsiteY4" fmla="*/ 1206755 h 2977177"/>
                    <a:gd name="connsiteX5" fmla="*/ 1098597 w 1451814"/>
                    <a:gd name="connsiteY5" fmla="*/ 2847171 h 2977177"/>
                    <a:gd name="connsiteX6" fmla="*/ 774833 w 1451814"/>
                    <a:gd name="connsiteY6" fmla="*/ 2867910 h 2977177"/>
                    <a:gd name="connsiteX7" fmla="*/ 774829 w 1451814"/>
                    <a:gd name="connsiteY7" fmla="*/ 1862889 h 2977177"/>
                    <a:gd name="connsiteX8" fmla="*/ 667131 w 1451814"/>
                    <a:gd name="connsiteY8" fmla="*/ 1862889 h 2977177"/>
                    <a:gd name="connsiteX9" fmla="*/ 667127 w 1451814"/>
                    <a:gd name="connsiteY9" fmla="*/ 2867910 h 2977177"/>
                    <a:gd name="connsiteX10" fmla="*/ 352541 w 1451814"/>
                    <a:gd name="connsiteY10" fmla="*/ 2838073 h 2977177"/>
                    <a:gd name="connsiteX11" fmla="*/ 358966 w 1451814"/>
                    <a:gd name="connsiteY11" fmla="*/ 1264252 h 2977177"/>
                    <a:gd name="connsiteX12" fmla="*/ 329939 w 1451814"/>
                    <a:gd name="connsiteY12" fmla="*/ 1261025 h 2977177"/>
                    <a:gd name="connsiteX13" fmla="*/ 260347 w 1451814"/>
                    <a:gd name="connsiteY13" fmla="*/ 1723415 h 2977177"/>
                    <a:gd name="connsiteX14" fmla="*/ 5987 w 1451814"/>
                    <a:gd name="connsiteY14" fmla="*/ 1660270 h 2977177"/>
                    <a:gd name="connsiteX15" fmla="*/ 199382 w 1451814"/>
                    <a:gd name="connsiteY15" fmla="*/ 826264 h 2977177"/>
                    <a:gd name="connsiteX16" fmla="*/ 438236 w 1451814"/>
                    <a:gd name="connsiteY16" fmla="*/ 688718 h 2977177"/>
                    <a:gd name="connsiteX17" fmla="*/ 725907 w 1451814"/>
                    <a:gd name="connsiteY17" fmla="*/ 0 h 2977177"/>
                    <a:gd name="connsiteX18" fmla="*/ 1037171 w 1451814"/>
                    <a:gd name="connsiteY18" fmla="*/ 290513 h 2977177"/>
                    <a:gd name="connsiteX19" fmla="*/ 725907 w 1451814"/>
                    <a:gd name="connsiteY19" fmla="*/ 581026 h 2977177"/>
                    <a:gd name="connsiteX20" fmla="*/ 414643 w 1451814"/>
                    <a:gd name="connsiteY20" fmla="*/ 290513 h 2977177"/>
                    <a:gd name="connsiteX21" fmla="*/ 725907 w 1451814"/>
                    <a:gd name="connsiteY21" fmla="*/ 0 h 297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51814" h="2977177">
                      <a:moveTo>
                        <a:pt x="1022775" y="688716"/>
                      </a:moveTo>
                      <a:cubicBezTo>
                        <a:pt x="1111267" y="686610"/>
                        <a:pt x="1240817" y="764280"/>
                        <a:pt x="1259780" y="834865"/>
                      </a:cubicBezTo>
                      <a:lnTo>
                        <a:pt x="1447902" y="1651333"/>
                      </a:lnTo>
                      <a:cubicBezTo>
                        <a:pt x="1485381" y="1845956"/>
                        <a:pt x="1242490" y="1908871"/>
                        <a:pt x="1193620" y="1692471"/>
                      </a:cubicBezTo>
                      <a:lnTo>
                        <a:pt x="1095435" y="1206755"/>
                      </a:lnTo>
                      <a:cubicBezTo>
                        <a:pt x="1097543" y="1740660"/>
                        <a:pt x="1096489" y="2313269"/>
                        <a:pt x="1098597" y="2847171"/>
                      </a:cubicBezTo>
                      <a:cubicBezTo>
                        <a:pt x="1095769" y="3028685"/>
                        <a:pt x="783227" y="3005422"/>
                        <a:pt x="774833" y="2867910"/>
                      </a:cubicBezTo>
                      <a:cubicBezTo>
                        <a:pt x="772726" y="2538170"/>
                        <a:pt x="773778" y="2195791"/>
                        <a:pt x="774829" y="1862889"/>
                      </a:cubicBezTo>
                      <a:cubicBezTo>
                        <a:pt x="764733" y="1776875"/>
                        <a:pt x="672925" y="1785477"/>
                        <a:pt x="667131" y="1862889"/>
                      </a:cubicBezTo>
                      <a:cubicBezTo>
                        <a:pt x="668181" y="2195791"/>
                        <a:pt x="669234" y="2538170"/>
                        <a:pt x="667127" y="2867910"/>
                      </a:cubicBezTo>
                      <a:cubicBezTo>
                        <a:pt x="667831" y="2987053"/>
                        <a:pt x="353715" y="3025125"/>
                        <a:pt x="352541" y="2838073"/>
                      </a:cubicBezTo>
                      <a:cubicBezTo>
                        <a:pt x="356910" y="2586387"/>
                        <a:pt x="358254" y="1535695"/>
                        <a:pt x="358966" y="1264252"/>
                      </a:cubicBezTo>
                      <a:cubicBezTo>
                        <a:pt x="357529" y="1216445"/>
                        <a:pt x="338434" y="1224405"/>
                        <a:pt x="329939" y="1261025"/>
                      </a:cubicBezTo>
                      <a:cubicBezTo>
                        <a:pt x="315453" y="1344320"/>
                        <a:pt x="294628" y="1626770"/>
                        <a:pt x="260347" y="1723415"/>
                      </a:cubicBezTo>
                      <a:cubicBezTo>
                        <a:pt x="223385" y="1870784"/>
                        <a:pt x="-42980" y="1827661"/>
                        <a:pt x="5987" y="1660270"/>
                      </a:cubicBezTo>
                      <a:lnTo>
                        <a:pt x="199382" y="826264"/>
                      </a:lnTo>
                      <a:cubicBezTo>
                        <a:pt x="218345" y="755679"/>
                        <a:pt x="349744" y="686612"/>
                        <a:pt x="438236" y="688718"/>
                      </a:cubicBezTo>
                      <a:close/>
                      <a:moveTo>
                        <a:pt x="725907" y="0"/>
                      </a:moveTo>
                      <a:cubicBezTo>
                        <a:pt x="897813" y="0"/>
                        <a:pt x="1037171" y="130067"/>
                        <a:pt x="1037171" y="290513"/>
                      </a:cubicBezTo>
                      <a:cubicBezTo>
                        <a:pt x="1037171" y="450959"/>
                        <a:pt x="897813" y="581026"/>
                        <a:pt x="725907" y="581026"/>
                      </a:cubicBezTo>
                      <a:cubicBezTo>
                        <a:pt x="554001" y="581026"/>
                        <a:pt x="414643" y="450959"/>
                        <a:pt x="414643" y="290513"/>
                      </a:cubicBezTo>
                      <a:cubicBezTo>
                        <a:pt x="414643" y="130067"/>
                        <a:pt x="554001" y="0"/>
                        <a:pt x="725907"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42" name="Freeform 183">
                  <a:extLst>
                    <a:ext uri="{FF2B5EF4-FFF2-40B4-BE49-F238E27FC236}">
                      <a16:creationId xmlns:a16="http://schemas.microsoft.com/office/drawing/2014/main" id="{257CE74B-578D-485E-BC14-C63808A53574}"/>
                    </a:ext>
                  </a:extLst>
                </p:cNvPr>
                <p:cNvSpPr/>
                <p:nvPr/>
              </p:nvSpPr>
              <p:spPr>
                <a:xfrm>
                  <a:off x="4916983" y="4688243"/>
                  <a:ext cx="68005" cy="184178"/>
                </a:xfrm>
                <a:custGeom>
                  <a:avLst/>
                  <a:gdLst>
                    <a:gd name="connsiteX0" fmla="*/ 0 w 1235632"/>
                    <a:gd name="connsiteY0" fmla="*/ 1154525 h 2977177"/>
                    <a:gd name="connsiteX1" fmla="*/ 61568 w 1235632"/>
                    <a:gd name="connsiteY1" fmla="*/ 1644188 h 2977177"/>
                    <a:gd name="connsiteX2" fmla="*/ 62294 w 1235632"/>
                    <a:gd name="connsiteY2" fmla="*/ 1648803 h 2977177"/>
                    <a:gd name="connsiteX3" fmla="*/ 56404 w 1235632"/>
                    <a:gd name="connsiteY3" fmla="*/ 1679216 h 2977177"/>
                    <a:gd name="connsiteX4" fmla="*/ 44165 w 1235632"/>
                    <a:gd name="connsiteY4" fmla="*/ 1723415 h 2977177"/>
                    <a:gd name="connsiteX5" fmla="*/ 20615 w 1235632"/>
                    <a:gd name="connsiteY5" fmla="*/ 1769879 h 2977177"/>
                    <a:gd name="connsiteX6" fmla="*/ 1465 w 1235632"/>
                    <a:gd name="connsiteY6" fmla="*/ 1784427 h 2977177"/>
                    <a:gd name="connsiteX7" fmla="*/ 1288 w 1235632"/>
                    <a:gd name="connsiteY7" fmla="*/ 1636331 h 2977177"/>
                    <a:gd name="connsiteX8" fmla="*/ 0 w 1235632"/>
                    <a:gd name="connsiteY8" fmla="*/ 1154525 h 2977177"/>
                    <a:gd name="connsiteX9" fmla="*/ 806593 w 1235632"/>
                    <a:gd name="connsiteY9" fmla="*/ 688716 h 2977177"/>
                    <a:gd name="connsiteX10" fmla="*/ 1043598 w 1235632"/>
                    <a:gd name="connsiteY10" fmla="*/ 834865 h 2977177"/>
                    <a:gd name="connsiteX11" fmla="*/ 1231720 w 1235632"/>
                    <a:gd name="connsiteY11" fmla="*/ 1651333 h 2977177"/>
                    <a:gd name="connsiteX12" fmla="*/ 977438 w 1235632"/>
                    <a:gd name="connsiteY12" fmla="*/ 1692471 h 2977177"/>
                    <a:gd name="connsiteX13" fmla="*/ 879253 w 1235632"/>
                    <a:gd name="connsiteY13" fmla="*/ 1206755 h 2977177"/>
                    <a:gd name="connsiteX14" fmla="*/ 882415 w 1235632"/>
                    <a:gd name="connsiteY14" fmla="*/ 2847171 h 2977177"/>
                    <a:gd name="connsiteX15" fmla="*/ 558651 w 1235632"/>
                    <a:gd name="connsiteY15" fmla="*/ 2867910 h 2977177"/>
                    <a:gd name="connsiteX16" fmla="*/ 558647 w 1235632"/>
                    <a:gd name="connsiteY16" fmla="*/ 1862889 h 2977177"/>
                    <a:gd name="connsiteX17" fmla="*/ 450949 w 1235632"/>
                    <a:gd name="connsiteY17" fmla="*/ 1862889 h 2977177"/>
                    <a:gd name="connsiteX18" fmla="*/ 450945 w 1235632"/>
                    <a:gd name="connsiteY18" fmla="*/ 2867910 h 2977177"/>
                    <a:gd name="connsiteX19" fmla="*/ 136359 w 1235632"/>
                    <a:gd name="connsiteY19" fmla="*/ 2838073 h 2977177"/>
                    <a:gd name="connsiteX20" fmla="*/ 140943 w 1235632"/>
                    <a:gd name="connsiteY20" fmla="*/ 2058572 h 2977177"/>
                    <a:gd name="connsiteX21" fmla="*/ 141372 w 1235632"/>
                    <a:gd name="connsiteY21" fmla="*/ 1897114 h 2977177"/>
                    <a:gd name="connsiteX22" fmla="*/ 168443 w 1235632"/>
                    <a:gd name="connsiteY22" fmla="*/ 1921156 h 2977177"/>
                    <a:gd name="connsiteX23" fmla="*/ 417788 w 1235632"/>
                    <a:gd name="connsiteY23" fmla="*/ 1681494 h 2977177"/>
                    <a:gd name="connsiteX24" fmla="*/ 194802 w 1235632"/>
                    <a:gd name="connsiteY24" fmla="*/ 713714 h 2977177"/>
                    <a:gd name="connsiteX25" fmla="*/ 185953 w 1235632"/>
                    <a:gd name="connsiteY25" fmla="*/ 694073 h 2977177"/>
                    <a:gd name="connsiteX26" fmla="*/ 222054 w 1235632"/>
                    <a:gd name="connsiteY26" fmla="*/ 688718 h 2977177"/>
                    <a:gd name="connsiteX27" fmla="*/ 509725 w 1235632"/>
                    <a:gd name="connsiteY27" fmla="*/ 0 h 2977177"/>
                    <a:gd name="connsiteX28" fmla="*/ 820989 w 1235632"/>
                    <a:gd name="connsiteY28" fmla="*/ 290513 h 2977177"/>
                    <a:gd name="connsiteX29" fmla="*/ 509725 w 1235632"/>
                    <a:gd name="connsiteY29" fmla="*/ 581026 h 2977177"/>
                    <a:gd name="connsiteX30" fmla="*/ 198461 w 1235632"/>
                    <a:gd name="connsiteY30" fmla="*/ 290513 h 2977177"/>
                    <a:gd name="connsiteX31" fmla="*/ 509725 w 1235632"/>
                    <a:gd name="connsiteY31" fmla="*/ 0 h 2977177"/>
                    <a:gd name="connsiteX0" fmla="*/ 0 w 1235632"/>
                    <a:gd name="connsiteY0" fmla="*/ 1154525 h 2977177"/>
                    <a:gd name="connsiteX1" fmla="*/ 61568 w 1235632"/>
                    <a:gd name="connsiteY1" fmla="*/ 1644188 h 2977177"/>
                    <a:gd name="connsiteX2" fmla="*/ 62294 w 1235632"/>
                    <a:gd name="connsiteY2" fmla="*/ 1648803 h 2977177"/>
                    <a:gd name="connsiteX3" fmla="*/ 44165 w 1235632"/>
                    <a:gd name="connsiteY3" fmla="*/ 1723415 h 2977177"/>
                    <a:gd name="connsiteX4" fmla="*/ 20615 w 1235632"/>
                    <a:gd name="connsiteY4" fmla="*/ 1769879 h 2977177"/>
                    <a:gd name="connsiteX5" fmla="*/ 1465 w 1235632"/>
                    <a:gd name="connsiteY5" fmla="*/ 1784427 h 2977177"/>
                    <a:gd name="connsiteX6" fmla="*/ 1288 w 1235632"/>
                    <a:gd name="connsiteY6" fmla="*/ 1636331 h 2977177"/>
                    <a:gd name="connsiteX7" fmla="*/ 0 w 1235632"/>
                    <a:gd name="connsiteY7" fmla="*/ 1154525 h 2977177"/>
                    <a:gd name="connsiteX8" fmla="*/ 806593 w 1235632"/>
                    <a:gd name="connsiteY8" fmla="*/ 688716 h 2977177"/>
                    <a:gd name="connsiteX9" fmla="*/ 1043598 w 1235632"/>
                    <a:gd name="connsiteY9" fmla="*/ 834865 h 2977177"/>
                    <a:gd name="connsiteX10" fmla="*/ 1231720 w 1235632"/>
                    <a:gd name="connsiteY10" fmla="*/ 1651333 h 2977177"/>
                    <a:gd name="connsiteX11" fmla="*/ 977438 w 1235632"/>
                    <a:gd name="connsiteY11" fmla="*/ 1692471 h 2977177"/>
                    <a:gd name="connsiteX12" fmla="*/ 879253 w 1235632"/>
                    <a:gd name="connsiteY12" fmla="*/ 1206755 h 2977177"/>
                    <a:gd name="connsiteX13" fmla="*/ 882415 w 1235632"/>
                    <a:gd name="connsiteY13" fmla="*/ 2847171 h 2977177"/>
                    <a:gd name="connsiteX14" fmla="*/ 558651 w 1235632"/>
                    <a:gd name="connsiteY14" fmla="*/ 2867910 h 2977177"/>
                    <a:gd name="connsiteX15" fmla="*/ 558647 w 1235632"/>
                    <a:gd name="connsiteY15" fmla="*/ 1862889 h 2977177"/>
                    <a:gd name="connsiteX16" fmla="*/ 450949 w 1235632"/>
                    <a:gd name="connsiteY16" fmla="*/ 1862889 h 2977177"/>
                    <a:gd name="connsiteX17" fmla="*/ 450945 w 1235632"/>
                    <a:gd name="connsiteY17" fmla="*/ 2867910 h 2977177"/>
                    <a:gd name="connsiteX18" fmla="*/ 136359 w 1235632"/>
                    <a:gd name="connsiteY18" fmla="*/ 2838073 h 2977177"/>
                    <a:gd name="connsiteX19" fmla="*/ 140943 w 1235632"/>
                    <a:gd name="connsiteY19" fmla="*/ 2058572 h 2977177"/>
                    <a:gd name="connsiteX20" fmla="*/ 141372 w 1235632"/>
                    <a:gd name="connsiteY20" fmla="*/ 1897114 h 2977177"/>
                    <a:gd name="connsiteX21" fmla="*/ 168443 w 1235632"/>
                    <a:gd name="connsiteY21" fmla="*/ 1921156 h 2977177"/>
                    <a:gd name="connsiteX22" fmla="*/ 417788 w 1235632"/>
                    <a:gd name="connsiteY22" fmla="*/ 1681494 h 2977177"/>
                    <a:gd name="connsiteX23" fmla="*/ 194802 w 1235632"/>
                    <a:gd name="connsiteY23" fmla="*/ 713714 h 2977177"/>
                    <a:gd name="connsiteX24" fmla="*/ 185953 w 1235632"/>
                    <a:gd name="connsiteY24" fmla="*/ 694073 h 2977177"/>
                    <a:gd name="connsiteX25" fmla="*/ 222054 w 1235632"/>
                    <a:gd name="connsiteY25" fmla="*/ 688718 h 2977177"/>
                    <a:gd name="connsiteX26" fmla="*/ 806593 w 1235632"/>
                    <a:gd name="connsiteY26" fmla="*/ 688716 h 2977177"/>
                    <a:gd name="connsiteX27" fmla="*/ 509725 w 1235632"/>
                    <a:gd name="connsiteY27" fmla="*/ 0 h 2977177"/>
                    <a:gd name="connsiteX28" fmla="*/ 820989 w 1235632"/>
                    <a:gd name="connsiteY28" fmla="*/ 290513 h 2977177"/>
                    <a:gd name="connsiteX29" fmla="*/ 509725 w 1235632"/>
                    <a:gd name="connsiteY29" fmla="*/ 581026 h 2977177"/>
                    <a:gd name="connsiteX30" fmla="*/ 198461 w 1235632"/>
                    <a:gd name="connsiteY30" fmla="*/ 290513 h 2977177"/>
                    <a:gd name="connsiteX31" fmla="*/ 509725 w 1235632"/>
                    <a:gd name="connsiteY31" fmla="*/ 0 h 2977177"/>
                    <a:gd name="connsiteX0" fmla="*/ 0 w 1235632"/>
                    <a:gd name="connsiteY0" fmla="*/ 1154525 h 2977177"/>
                    <a:gd name="connsiteX1" fmla="*/ 61568 w 1235632"/>
                    <a:gd name="connsiteY1" fmla="*/ 1644188 h 2977177"/>
                    <a:gd name="connsiteX2" fmla="*/ 44165 w 1235632"/>
                    <a:gd name="connsiteY2" fmla="*/ 1723415 h 2977177"/>
                    <a:gd name="connsiteX3" fmla="*/ 20615 w 1235632"/>
                    <a:gd name="connsiteY3" fmla="*/ 1769879 h 2977177"/>
                    <a:gd name="connsiteX4" fmla="*/ 1465 w 1235632"/>
                    <a:gd name="connsiteY4" fmla="*/ 1784427 h 2977177"/>
                    <a:gd name="connsiteX5" fmla="*/ 1288 w 1235632"/>
                    <a:gd name="connsiteY5" fmla="*/ 1636331 h 2977177"/>
                    <a:gd name="connsiteX6" fmla="*/ 0 w 1235632"/>
                    <a:gd name="connsiteY6" fmla="*/ 1154525 h 2977177"/>
                    <a:gd name="connsiteX7" fmla="*/ 806593 w 1235632"/>
                    <a:gd name="connsiteY7" fmla="*/ 688716 h 2977177"/>
                    <a:gd name="connsiteX8" fmla="*/ 1043598 w 1235632"/>
                    <a:gd name="connsiteY8" fmla="*/ 834865 h 2977177"/>
                    <a:gd name="connsiteX9" fmla="*/ 1231720 w 1235632"/>
                    <a:gd name="connsiteY9" fmla="*/ 1651333 h 2977177"/>
                    <a:gd name="connsiteX10" fmla="*/ 977438 w 1235632"/>
                    <a:gd name="connsiteY10" fmla="*/ 1692471 h 2977177"/>
                    <a:gd name="connsiteX11" fmla="*/ 879253 w 1235632"/>
                    <a:gd name="connsiteY11" fmla="*/ 1206755 h 2977177"/>
                    <a:gd name="connsiteX12" fmla="*/ 882415 w 1235632"/>
                    <a:gd name="connsiteY12" fmla="*/ 2847171 h 2977177"/>
                    <a:gd name="connsiteX13" fmla="*/ 558651 w 1235632"/>
                    <a:gd name="connsiteY13" fmla="*/ 2867910 h 2977177"/>
                    <a:gd name="connsiteX14" fmla="*/ 558647 w 1235632"/>
                    <a:gd name="connsiteY14" fmla="*/ 1862889 h 2977177"/>
                    <a:gd name="connsiteX15" fmla="*/ 450949 w 1235632"/>
                    <a:gd name="connsiteY15" fmla="*/ 1862889 h 2977177"/>
                    <a:gd name="connsiteX16" fmla="*/ 450945 w 1235632"/>
                    <a:gd name="connsiteY16" fmla="*/ 2867910 h 2977177"/>
                    <a:gd name="connsiteX17" fmla="*/ 136359 w 1235632"/>
                    <a:gd name="connsiteY17" fmla="*/ 2838073 h 2977177"/>
                    <a:gd name="connsiteX18" fmla="*/ 140943 w 1235632"/>
                    <a:gd name="connsiteY18" fmla="*/ 2058572 h 2977177"/>
                    <a:gd name="connsiteX19" fmla="*/ 141372 w 1235632"/>
                    <a:gd name="connsiteY19" fmla="*/ 1897114 h 2977177"/>
                    <a:gd name="connsiteX20" fmla="*/ 168443 w 1235632"/>
                    <a:gd name="connsiteY20" fmla="*/ 1921156 h 2977177"/>
                    <a:gd name="connsiteX21" fmla="*/ 417788 w 1235632"/>
                    <a:gd name="connsiteY21" fmla="*/ 1681494 h 2977177"/>
                    <a:gd name="connsiteX22" fmla="*/ 194802 w 1235632"/>
                    <a:gd name="connsiteY22" fmla="*/ 713714 h 2977177"/>
                    <a:gd name="connsiteX23" fmla="*/ 185953 w 1235632"/>
                    <a:gd name="connsiteY23" fmla="*/ 694073 h 2977177"/>
                    <a:gd name="connsiteX24" fmla="*/ 222054 w 1235632"/>
                    <a:gd name="connsiteY24" fmla="*/ 688718 h 2977177"/>
                    <a:gd name="connsiteX25" fmla="*/ 806593 w 1235632"/>
                    <a:gd name="connsiteY25" fmla="*/ 688716 h 2977177"/>
                    <a:gd name="connsiteX26" fmla="*/ 509725 w 1235632"/>
                    <a:gd name="connsiteY26" fmla="*/ 0 h 2977177"/>
                    <a:gd name="connsiteX27" fmla="*/ 820989 w 1235632"/>
                    <a:gd name="connsiteY27" fmla="*/ 290513 h 2977177"/>
                    <a:gd name="connsiteX28" fmla="*/ 509725 w 1235632"/>
                    <a:gd name="connsiteY28" fmla="*/ 581026 h 2977177"/>
                    <a:gd name="connsiteX29" fmla="*/ 198461 w 1235632"/>
                    <a:gd name="connsiteY29" fmla="*/ 290513 h 2977177"/>
                    <a:gd name="connsiteX30" fmla="*/ 509725 w 1235632"/>
                    <a:gd name="connsiteY30" fmla="*/ 0 h 2977177"/>
                    <a:gd name="connsiteX0" fmla="*/ 0 w 1235632"/>
                    <a:gd name="connsiteY0" fmla="*/ 1154525 h 2977177"/>
                    <a:gd name="connsiteX1" fmla="*/ 44165 w 1235632"/>
                    <a:gd name="connsiteY1" fmla="*/ 1723415 h 2977177"/>
                    <a:gd name="connsiteX2" fmla="*/ 20615 w 1235632"/>
                    <a:gd name="connsiteY2" fmla="*/ 1769879 h 2977177"/>
                    <a:gd name="connsiteX3" fmla="*/ 1465 w 1235632"/>
                    <a:gd name="connsiteY3" fmla="*/ 1784427 h 2977177"/>
                    <a:gd name="connsiteX4" fmla="*/ 1288 w 1235632"/>
                    <a:gd name="connsiteY4" fmla="*/ 1636331 h 2977177"/>
                    <a:gd name="connsiteX5" fmla="*/ 0 w 1235632"/>
                    <a:gd name="connsiteY5" fmla="*/ 1154525 h 2977177"/>
                    <a:gd name="connsiteX6" fmla="*/ 806593 w 1235632"/>
                    <a:gd name="connsiteY6" fmla="*/ 688716 h 2977177"/>
                    <a:gd name="connsiteX7" fmla="*/ 1043598 w 1235632"/>
                    <a:gd name="connsiteY7" fmla="*/ 834865 h 2977177"/>
                    <a:gd name="connsiteX8" fmla="*/ 1231720 w 1235632"/>
                    <a:gd name="connsiteY8" fmla="*/ 1651333 h 2977177"/>
                    <a:gd name="connsiteX9" fmla="*/ 977438 w 1235632"/>
                    <a:gd name="connsiteY9" fmla="*/ 1692471 h 2977177"/>
                    <a:gd name="connsiteX10" fmla="*/ 879253 w 1235632"/>
                    <a:gd name="connsiteY10" fmla="*/ 1206755 h 2977177"/>
                    <a:gd name="connsiteX11" fmla="*/ 882415 w 1235632"/>
                    <a:gd name="connsiteY11" fmla="*/ 2847171 h 2977177"/>
                    <a:gd name="connsiteX12" fmla="*/ 558651 w 1235632"/>
                    <a:gd name="connsiteY12" fmla="*/ 2867910 h 2977177"/>
                    <a:gd name="connsiteX13" fmla="*/ 558647 w 1235632"/>
                    <a:gd name="connsiteY13" fmla="*/ 1862889 h 2977177"/>
                    <a:gd name="connsiteX14" fmla="*/ 450949 w 1235632"/>
                    <a:gd name="connsiteY14" fmla="*/ 1862889 h 2977177"/>
                    <a:gd name="connsiteX15" fmla="*/ 450945 w 1235632"/>
                    <a:gd name="connsiteY15" fmla="*/ 2867910 h 2977177"/>
                    <a:gd name="connsiteX16" fmla="*/ 136359 w 1235632"/>
                    <a:gd name="connsiteY16" fmla="*/ 2838073 h 2977177"/>
                    <a:gd name="connsiteX17" fmla="*/ 140943 w 1235632"/>
                    <a:gd name="connsiteY17" fmla="*/ 2058572 h 2977177"/>
                    <a:gd name="connsiteX18" fmla="*/ 141372 w 1235632"/>
                    <a:gd name="connsiteY18" fmla="*/ 1897114 h 2977177"/>
                    <a:gd name="connsiteX19" fmla="*/ 168443 w 1235632"/>
                    <a:gd name="connsiteY19" fmla="*/ 1921156 h 2977177"/>
                    <a:gd name="connsiteX20" fmla="*/ 417788 w 1235632"/>
                    <a:gd name="connsiteY20" fmla="*/ 1681494 h 2977177"/>
                    <a:gd name="connsiteX21" fmla="*/ 194802 w 1235632"/>
                    <a:gd name="connsiteY21" fmla="*/ 713714 h 2977177"/>
                    <a:gd name="connsiteX22" fmla="*/ 185953 w 1235632"/>
                    <a:gd name="connsiteY22" fmla="*/ 694073 h 2977177"/>
                    <a:gd name="connsiteX23" fmla="*/ 222054 w 1235632"/>
                    <a:gd name="connsiteY23" fmla="*/ 688718 h 2977177"/>
                    <a:gd name="connsiteX24" fmla="*/ 806593 w 1235632"/>
                    <a:gd name="connsiteY24" fmla="*/ 688716 h 2977177"/>
                    <a:gd name="connsiteX25" fmla="*/ 509725 w 1235632"/>
                    <a:gd name="connsiteY25" fmla="*/ 0 h 2977177"/>
                    <a:gd name="connsiteX26" fmla="*/ 820989 w 1235632"/>
                    <a:gd name="connsiteY26" fmla="*/ 290513 h 2977177"/>
                    <a:gd name="connsiteX27" fmla="*/ 509725 w 1235632"/>
                    <a:gd name="connsiteY27" fmla="*/ 581026 h 2977177"/>
                    <a:gd name="connsiteX28" fmla="*/ 198461 w 1235632"/>
                    <a:gd name="connsiteY28" fmla="*/ 290513 h 2977177"/>
                    <a:gd name="connsiteX29" fmla="*/ 509725 w 1235632"/>
                    <a:gd name="connsiteY29" fmla="*/ 0 h 2977177"/>
                    <a:gd name="connsiteX0" fmla="*/ 0 w 1235632"/>
                    <a:gd name="connsiteY0" fmla="*/ 1154525 h 2977177"/>
                    <a:gd name="connsiteX1" fmla="*/ 44165 w 1235632"/>
                    <a:gd name="connsiteY1" fmla="*/ 1723415 h 2977177"/>
                    <a:gd name="connsiteX2" fmla="*/ 20615 w 1235632"/>
                    <a:gd name="connsiteY2" fmla="*/ 1769879 h 2977177"/>
                    <a:gd name="connsiteX3" fmla="*/ 1465 w 1235632"/>
                    <a:gd name="connsiteY3" fmla="*/ 1784427 h 2977177"/>
                    <a:gd name="connsiteX4" fmla="*/ 0 w 1235632"/>
                    <a:gd name="connsiteY4" fmla="*/ 1154525 h 2977177"/>
                    <a:gd name="connsiteX5" fmla="*/ 806593 w 1235632"/>
                    <a:gd name="connsiteY5" fmla="*/ 688716 h 2977177"/>
                    <a:gd name="connsiteX6" fmla="*/ 1043598 w 1235632"/>
                    <a:gd name="connsiteY6" fmla="*/ 834865 h 2977177"/>
                    <a:gd name="connsiteX7" fmla="*/ 1231720 w 1235632"/>
                    <a:gd name="connsiteY7" fmla="*/ 1651333 h 2977177"/>
                    <a:gd name="connsiteX8" fmla="*/ 977438 w 1235632"/>
                    <a:gd name="connsiteY8" fmla="*/ 1692471 h 2977177"/>
                    <a:gd name="connsiteX9" fmla="*/ 879253 w 1235632"/>
                    <a:gd name="connsiteY9" fmla="*/ 1206755 h 2977177"/>
                    <a:gd name="connsiteX10" fmla="*/ 882415 w 1235632"/>
                    <a:gd name="connsiteY10" fmla="*/ 2847171 h 2977177"/>
                    <a:gd name="connsiteX11" fmla="*/ 558651 w 1235632"/>
                    <a:gd name="connsiteY11" fmla="*/ 2867910 h 2977177"/>
                    <a:gd name="connsiteX12" fmla="*/ 558647 w 1235632"/>
                    <a:gd name="connsiteY12" fmla="*/ 1862889 h 2977177"/>
                    <a:gd name="connsiteX13" fmla="*/ 450949 w 1235632"/>
                    <a:gd name="connsiteY13" fmla="*/ 1862889 h 2977177"/>
                    <a:gd name="connsiteX14" fmla="*/ 450945 w 1235632"/>
                    <a:gd name="connsiteY14" fmla="*/ 2867910 h 2977177"/>
                    <a:gd name="connsiteX15" fmla="*/ 136359 w 1235632"/>
                    <a:gd name="connsiteY15" fmla="*/ 2838073 h 2977177"/>
                    <a:gd name="connsiteX16" fmla="*/ 140943 w 1235632"/>
                    <a:gd name="connsiteY16" fmla="*/ 2058572 h 2977177"/>
                    <a:gd name="connsiteX17" fmla="*/ 141372 w 1235632"/>
                    <a:gd name="connsiteY17" fmla="*/ 1897114 h 2977177"/>
                    <a:gd name="connsiteX18" fmla="*/ 168443 w 1235632"/>
                    <a:gd name="connsiteY18" fmla="*/ 1921156 h 2977177"/>
                    <a:gd name="connsiteX19" fmla="*/ 417788 w 1235632"/>
                    <a:gd name="connsiteY19" fmla="*/ 1681494 h 2977177"/>
                    <a:gd name="connsiteX20" fmla="*/ 194802 w 1235632"/>
                    <a:gd name="connsiteY20" fmla="*/ 713714 h 2977177"/>
                    <a:gd name="connsiteX21" fmla="*/ 185953 w 1235632"/>
                    <a:gd name="connsiteY21" fmla="*/ 694073 h 2977177"/>
                    <a:gd name="connsiteX22" fmla="*/ 222054 w 1235632"/>
                    <a:gd name="connsiteY22" fmla="*/ 688718 h 2977177"/>
                    <a:gd name="connsiteX23" fmla="*/ 806593 w 1235632"/>
                    <a:gd name="connsiteY23" fmla="*/ 688716 h 2977177"/>
                    <a:gd name="connsiteX24" fmla="*/ 509725 w 1235632"/>
                    <a:gd name="connsiteY24" fmla="*/ 0 h 2977177"/>
                    <a:gd name="connsiteX25" fmla="*/ 820989 w 1235632"/>
                    <a:gd name="connsiteY25" fmla="*/ 290513 h 2977177"/>
                    <a:gd name="connsiteX26" fmla="*/ 509725 w 1235632"/>
                    <a:gd name="connsiteY26" fmla="*/ 581026 h 2977177"/>
                    <a:gd name="connsiteX27" fmla="*/ 198461 w 1235632"/>
                    <a:gd name="connsiteY27" fmla="*/ 290513 h 2977177"/>
                    <a:gd name="connsiteX28" fmla="*/ 509725 w 1235632"/>
                    <a:gd name="connsiteY28" fmla="*/ 0 h 2977177"/>
                    <a:gd name="connsiteX0" fmla="*/ 0 w 1235632"/>
                    <a:gd name="connsiteY0" fmla="*/ 1154525 h 2977177"/>
                    <a:gd name="connsiteX1" fmla="*/ 44165 w 1235632"/>
                    <a:gd name="connsiteY1" fmla="*/ 1723415 h 2977177"/>
                    <a:gd name="connsiteX2" fmla="*/ 20615 w 1235632"/>
                    <a:gd name="connsiteY2" fmla="*/ 1769879 h 2977177"/>
                    <a:gd name="connsiteX3" fmla="*/ 0 w 1235632"/>
                    <a:gd name="connsiteY3" fmla="*/ 1154525 h 2977177"/>
                    <a:gd name="connsiteX4" fmla="*/ 806593 w 1235632"/>
                    <a:gd name="connsiteY4" fmla="*/ 688716 h 2977177"/>
                    <a:gd name="connsiteX5" fmla="*/ 1043598 w 1235632"/>
                    <a:gd name="connsiteY5" fmla="*/ 834865 h 2977177"/>
                    <a:gd name="connsiteX6" fmla="*/ 1231720 w 1235632"/>
                    <a:gd name="connsiteY6" fmla="*/ 1651333 h 2977177"/>
                    <a:gd name="connsiteX7" fmla="*/ 977438 w 1235632"/>
                    <a:gd name="connsiteY7" fmla="*/ 1692471 h 2977177"/>
                    <a:gd name="connsiteX8" fmla="*/ 879253 w 1235632"/>
                    <a:gd name="connsiteY8" fmla="*/ 1206755 h 2977177"/>
                    <a:gd name="connsiteX9" fmla="*/ 882415 w 1235632"/>
                    <a:gd name="connsiteY9" fmla="*/ 2847171 h 2977177"/>
                    <a:gd name="connsiteX10" fmla="*/ 558651 w 1235632"/>
                    <a:gd name="connsiteY10" fmla="*/ 2867910 h 2977177"/>
                    <a:gd name="connsiteX11" fmla="*/ 558647 w 1235632"/>
                    <a:gd name="connsiteY11" fmla="*/ 1862889 h 2977177"/>
                    <a:gd name="connsiteX12" fmla="*/ 450949 w 1235632"/>
                    <a:gd name="connsiteY12" fmla="*/ 1862889 h 2977177"/>
                    <a:gd name="connsiteX13" fmla="*/ 450945 w 1235632"/>
                    <a:gd name="connsiteY13" fmla="*/ 2867910 h 2977177"/>
                    <a:gd name="connsiteX14" fmla="*/ 136359 w 1235632"/>
                    <a:gd name="connsiteY14" fmla="*/ 2838073 h 2977177"/>
                    <a:gd name="connsiteX15" fmla="*/ 140943 w 1235632"/>
                    <a:gd name="connsiteY15" fmla="*/ 2058572 h 2977177"/>
                    <a:gd name="connsiteX16" fmla="*/ 141372 w 1235632"/>
                    <a:gd name="connsiteY16" fmla="*/ 1897114 h 2977177"/>
                    <a:gd name="connsiteX17" fmla="*/ 168443 w 1235632"/>
                    <a:gd name="connsiteY17" fmla="*/ 1921156 h 2977177"/>
                    <a:gd name="connsiteX18" fmla="*/ 417788 w 1235632"/>
                    <a:gd name="connsiteY18" fmla="*/ 1681494 h 2977177"/>
                    <a:gd name="connsiteX19" fmla="*/ 194802 w 1235632"/>
                    <a:gd name="connsiteY19" fmla="*/ 713714 h 2977177"/>
                    <a:gd name="connsiteX20" fmla="*/ 185953 w 1235632"/>
                    <a:gd name="connsiteY20" fmla="*/ 694073 h 2977177"/>
                    <a:gd name="connsiteX21" fmla="*/ 222054 w 1235632"/>
                    <a:gd name="connsiteY21" fmla="*/ 688718 h 2977177"/>
                    <a:gd name="connsiteX22" fmla="*/ 806593 w 1235632"/>
                    <a:gd name="connsiteY22" fmla="*/ 688716 h 2977177"/>
                    <a:gd name="connsiteX23" fmla="*/ 509725 w 1235632"/>
                    <a:gd name="connsiteY23" fmla="*/ 0 h 2977177"/>
                    <a:gd name="connsiteX24" fmla="*/ 820989 w 1235632"/>
                    <a:gd name="connsiteY24" fmla="*/ 290513 h 2977177"/>
                    <a:gd name="connsiteX25" fmla="*/ 509725 w 1235632"/>
                    <a:gd name="connsiteY25" fmla="*/ 581026 h 2977177"/>
                    <a:gd name="connsiteX26" fmla="*/ 198461 w 1235632"/>
                    <a:gd name="connsiteY26" fmla="*/ 290513 h 2977177"/>
                    <a:gd name="connsiteX27" fmla="*/ 509725 w 1235632"/>
                    <a:gd name="connsiteY27" fmla="*/ 0 h 2977177"/>
                    <a:gd name="connsiteX0" fmla="*/ 0 w 1235632"/>
                    <a:gd name="connsiteY0" fmla="*/ 1154525 h 2977177"/>
                    <a:gd name="connsiteX1" fmla="*/ 44165 w 1235632"/>
                    <a:gd name="connsiteY1" fmla="*/ 1723415 h 2977177"/>
                    <a:gd name="connsiteX2" fmla="*/ 0 w 1235632"/>
                    <a:gd name="connsiteY2" fmla="*/ 1154525 h 2977177"/>
                    <a:gd name="connsiteX3" fmla="*/ 806593 w 1235632"/>
                    <a:gd name="connsiteY3" fmla="*/ 688716 h 2977177"/>
                    <a:gd name="connsiteX4" fmla="*/ 1043598 w 1235632"/>
                    <a:gd name="connsiteY4" fmla="*/ 834865 h 2977177"/>
                    <a:gd name="connsiteX5" fmla="*/ 1231720 w 1235632"/>
                    <a:gd name="connsiteY5" fmla="*/ 1651333 h 2977177"/>
                    <a:gd name="connsiteX6" fmla="*/ 977438 w 1235632"/>
                    <a:gd name="connsiteY6" fmla="*/ 1692471 h 2977177"/>
                    <a:gd name="connsiteX7" fmla="*/ 879253 w 1235632"/>
                    <a:gd name="connsiteY7" fmla="*/ 1206755 h 2977177"/>
                    <a:gd name="connsiteX8" fmla="*/ 882415 w 1235632"/>
                    <a:gd name="connsiteY8" fmla="*/ 2847171 h 2977177"/>
                    <a:gd name="connsiteX9" fmla="*/ 558651 w 1235632"/>
                    <a:gd name="connsiteY9" fmla="*/ 2867910 h 2977177"/>
                    <a:gd name="connsiteX10" fmla="*/ 558647 w 1235632"/>
                    <a:gd name="connsiteY10" fmla="*/ 1862889 h 2977177"/>
                    <a:gd name="connsiteX11" fmla="*/ 450949 w 1235632"/>
                    <a:gd name="connsiteY11" fmla="*/ 1862889 h 2977177"/>
                    <a:gd name="connsiteX12" fmla="*/ 450945 w 1235632"/>
                    <a:gd name="connsiteY12" fmla="*/ 2867910 h 2977177"/>
                    <a:gd name="connsiteX13" fmla="*/ 136359 w 1235632"/>
                    <a:gd name="connsiteY13" fmla="*/ 2838073 h 2977177"/>
                    <a:gd name="connsiteX14" fmla="*/ 140943 w 1235632"/>
                    <a:gd name="connsiteY14" fmla="*/ 2058572 h 2977177"/>
                    <a:gd name="connsiteX15" fmla="*/ 141372 w 1235632"/>
                    <a:gd name="connsiteY15" fmla="*/ 1897114 h 2977177"/>
                    <a:gd name="connsiteX16" fmla="*/ 168443 w 1235632"/>
                    <a:gd name="connsiteY16" fmla="*/ 1921156 h 2977177"/>
                    <a:gd name="connsiteX17" fmla="*/ 417788 w 1235632"/>
                    <a:gd name="connsiteY17" fmla="*/ 1681494 h 2977177"/>
                    <a:gd name="connsiteX18" fmla="*/ 194802 w 1235632"/>
                    <a:gd name="connsiteY18" fmla="*/ 713714 h 2977177"/>
                    <a:gd name="connsiteX19" fmla="*/ 185953 w 1235632"/>
                    <a:gd name="connsiteY19" fmla="*/ 694073 h 2977177"/>
                    <a:gd name="connsiteX20" fmla="*/ 222054 w 1235632"/>
                    <a:gd name="connsiteY20" fmla="*/ 688718 h 2977177"/>
                    <a:gd name="connsiteX21" fmla="*/ 806593 w 1235632"/>
                    <a:gd name="connsiteY21" fmla="*/ 688716 h 2977177"/>
                    <a:gd name="connsiteX22" fmla="*/ 509725 w 1235632"/>
                    <a:gd name="connsiteY22" fmla="*/ 0 h 2977177"/>
                    <a:gd name="connsiteX23" fmla="*/ 820989 w 1235632"/>
                    <a:gd name="connsiteY23" fmla="*/ 290513 h 2977177"/>
                    <a:gd name="connsiteX24" fmla="*/ 509725 w 1235632"/>
                    <a:gd name="connsiteY24" fmla="*/ 581026 h 2977177"/>
                    <a:gd name="connsiteX25" fmla="*/ 198461 w 1235632"/>
                    <a:gd name="connsiteY25" fmla="*/ 290513 h 2977177"/>
                    <a:gd name="connsiteX26" fmla="*/ 509725 w 1235632"/>
                    <a:gd name="connsiteY26"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58443 w 1099273"/>
                    <a:gd name="connsiteY15" fmla="*/ 713714 h 2977177"/>
                    <a:gd name="connsiteX16" fmla="*/ 49594 w 1099273"/>
                    <a:gd name="connsiteY16" fmla="*/ 694073 h 2977177"/>
                    <a:gd name="connsiteX17" fmla="*/ 85695 w 1099273"/>
                    <a:gd name="connsiteY17" fmla="*/ 688718 h 2977177"/>
                    <a:gd name="connsiteX18" fmla="*/ 670234 w 1099273"/>
                    <a:gd name="connsiteY18" fmla="*/ 688716 h 2977177"/>
                    <a:gd name="connsiteX19" fmla="*/ 373366 w 1099273"/>
                    <a:gd name="connsiteY19" fmla="*/ 0 h 2977177"/>
                    <a:gd name="connsiteX20" fmla="*/ 684630 w 1099273"/>
                    <a:gd name="connsiteY20" fmla="*/ 290513 h 2977177"/>
                    <a:gd name="connsiteX21" fmla="*/ 373366 w 1099273"/>
                    <a:gd name="connsiteY21" fmla="*/ 581026 h 2977177"/>
                    <a:gd name="connsiteX22" fmla="*/ 62102 w 1099273"/>
                    <a:gd name="connsiteY22" fmla="*/ 290513 h 2977177"/>
                    <a:gd name="connsiteX23" fmla="*/ 373366 w 1099273"/>
                    <a:gd name="connsiteY23"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58443 w 1099273"/>
                    <a:gd name="connsiteY15" fmla="*/ 713714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49432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99273" h="2977177">
                      <a:moveTo>
                        <a:pt x="670234" y="688716"/>
                      </a:moveTo>
                      <a:cubicBezTo>
                        <a:pt x="758726" y="686610"/>
                        <a:pt x="888276" y="764280"/>
                        <a:pt x="907239" y="834865"/>
                      </a:cubicBezTo>
                      <a:lnTo>
                        <a:pt x="1095361" y="1651333"/>
                      </a:lnTo>
                      <a:cubicBezTo>
                        <a:pt x="1132840" y="1845956"/>
                        <a:pt x="889949" y="1908871"/>
                        <a:pt x="841079" y="1692471"/>
                      </a:cubicBezTo>
                      <a:lnTo>
                        <a:pt x="742894" y="1206755"/>
                      </a:lnTo>
                      <a:cubicBezTo>
                        <a:pt x="745002" y="1740660"/>
                        <a:pt x="743948" y="2313269"/>
                        <a:pt x="746056" y="2847171"/>
                      </a:cubicBezTo>
                      <a:cubicBezTo>
                        <a:pt x="743228" y="3028685"/>
                        <a:pt x="430686" y="3005422"/>
                        <a:pt x="422292" y="2867910"/>
                      </a:cubicBezTo>
                      <a:cubicBezTo>
                        <a:pt x="420185" y="2538170"/>
                        <a:pt x="421237" y="2195791"/>
                        <a:pt x="422288" y="1862889"/>
                      </a:cubicBezTo>
                      <a:cubicBezTo>
                        <a:pt x="412192" y="1776875"/>
                        <a:pt x="320384" y="1785477"/>
                        <a:pt x="314590" y="1862889"/>
                      </a:cubicBezTo>
                      <a:cubicBezTo>
                        <a:pt x="315640" y="2195791"/>
                        <a:pt x="316693" y="2538170"/>
                        <a:pt x="314586" y="2867910"/>
                      </a:cubicBezTo>
                      <a:cubicBezTo>
                        <a:pt x="315290" y="2987053"/>
                        <a:pt x="1174" y="3025125"/>
                        <a:pt x="0" y="2838073"/>
                      </a:cubicBezTo>
                      <a:cubicBezTo>
                        <a:pt x="2185" y="2712230"/>
                        <a:pt x="3613" y="2386636"/>
                        <a:pt x="4584" y="2058572"/>
                      </a:cubicBezTo>
                      <a:lnTo>
                        <a:pt x="5013" y="1897114"/>
                      </a:lnTo>
                      <a:lnTo>
                        <a:pt x="32084" y="1921156"/>
                      </a:lnTo>
                      <a:cubicBezTo>
                        <a:pt x="143985" y="1978292"/>
                        <a:pt x="314747" y="1854513"/>
                        <a:pt x="281429" y="1681494"/>
                      </a:cubicBezTo>
                      <a:lnTo>
                        <a:pt x="65587" y="754195"/>
                      </a:lnTo>
                      <a:cubicBezTo>
                        <a:pt x="58003" y="718082"/>
                        <a:pt x="57560" y="691494"/>
                        <a:pt x="85695" y="688718"/>
                      </a:cubicBezTo>
                      <a:lnTo>
                        <a:pt x="670234" y="688716"/>
                      </a:lnTo>
                      <a:close/>
                      <a:moveTo>
                        <a:pt x="373366" y="0"/>
                      </a:moveTo>
                      <a:cubicBezTo>
                        <a:pt x="545272" y="0"/>
                        <a:pt x="684630" y="130067"/>
                        <a:pt x="684630" y="290513"/>
                      </a:cubicBezTo>
                      <a:cubicBezTo>
                        <a:pt x="684630" y="450959"/>
                        <a:pt x="545272" y="581026"/>
                        <a:pt x="373366" y="581026"/>
                      </a:cubicBezTo>
                      <a:cubicBezTo>
                        <a:pt x="201460" y="581026"/>
                        <a:pt x="62102" y="450959"/>
                        <a:pt x="62102" y="290513"/>
                      </a:cubicBezTo>
                      <a:cubicBezTo>
                        <a:pt x="62102" y="130067"/>
                        <a:pt x="201460" y="0"/>
                        <a:pt x="373366"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43" name="Freeform 184">
                  <a:extLst>
                    <a:ext uri="{FF2B5EF4-FFF2-40B4-BE49-F238E27FC236}">
                      <a16:creationId xmlns:a16="http://schemas.microsoft.com/office/drawing/2014/main" id="{63EF37D4-B743-42CF-A544-740847C74627}"/>
                    </a:ext>
                  </a:extLst>
                </p:cNvPr>
                <p:cNvSpPr/>
                <p:nvPr/>
              </p:nvSpPr>
              <p:spPr>
                <a:xfrm>
                  <a:off x="4974759" y="4688243"/>
                  <a:ext cx="68005" cy="184178"/>
                </a:xfrm>
                <a:custGeom>
                  <a:avLst/>
                  <a:gdLst>
                    <a:gd name="connsiteX0" fmla="*/ 0 w 1235632"/>
                    <a:gd name="connsiteY0" fmla="*/ 1154525 h 2977177"/>
                    <a:gd name="connsiteX1" fmla="*/ 61568 w 1235632"/>
                    <a:gd name="connsiteY1" fmla="*/ 1644188 h 2977177"/>
                    <a:gd name="connsiteX2" fmla="*/ 62294 w 1235632"/>
                    <a:gd name="connsiteY2" fmla="*/ 1648803 h 2977177"/>
                    <a:gd name="connsiteX3" fmla="*/ 56404 w 1235632"/>
                    <a:gd name="connsiteY3" fmla="*/ 1679216 h 2977177"/>
                    <a:gd name="connsiteX4" fmla="*/ 44165 w 1235632"/>
                    <a:gd name="connsiteY4" fmla="*/ 1723415 h 2977177"/>
                    <a:gd name="connsiteX5" fmla="*/ 20615 w 1235632"/>
                    <a:gd name="connsiteY5" fmla="*/ 1769879 h 2977177"/>
                    <a:gd name="connsiteX6" fmla="*/ 1465 w 1235632"/>
                    <a:gd name="connsiteY6" fmla="*/ 1784427 h 2977177"/>
                    <a:gd name="connsiteX7" fmla="*/ 1288 w 1235632"/>
                    <a:gd name="connsiteY7" fmla="*/ 1636331 h 2977177"/>
                    <a:gd name="connsiteX8" fmla="*/ 0 w 1235632"/>
                    <a:gd name="connsiteY8" fmla="*/ 1154525 h 2977177"/>
                    <a:gd name="connsiteX9" fmla="*/ 806593 w 1235632"/>
                    <a:gd name="connsiteY9" fmla="*/ 688716 h 2977177"/>
                    <a:gd name="connsiteX10" fmla="*/ 1043598 w 1235632"/>
                    <a:gd name="connsiteY10" fmla="*/ 834865 h 2977177"/>
                    <a:gd name="connsiteX11" fmla="*/ 1231720 w 1235632"/>
                    <a:gd name="connsiteY11" fmla="*/ 1651333 h 2977177"/>
                    <a:gd name="connsiteX12" fmla="*/ 977438 w 1235632"/>
                    <a:gd name="connsiteY12" fmla="*/ 1692471 h 2977177"/>
                    <a:gd name="connsiteX13" fmla="*/ 879253 w 1235632"/>
                    <a:gd name="connsiteY13" fmla="*/ 1206755 h 2977177"/>
                    <a:gd name="connsiteX14" fmla="*/ 882415 w 1235632"/>
                    <a:gd name="connsiteY14" fmla="*/ 2847171 h 2977177"/>
                    <a:gd name="connsiteX15" fmla="*/ 558651 w 1235632"/>
                    <a:gd name="connsiteY15" fmla="*/ 2867910 h 2977177"/>
                    <a:gd name="connsiteX16" fmla="*/ 558647 w 1235632"/>
                    <a:gd name="connsiteY16" fmla="*/ 1862889 h 2977177"/>
                    <a:gd name="connsiteX17" fmla="*/ 450949 w 1235632"/>
                    <a:gd name="connsiteY17" fmla="*/ 1862889 h 2977177"/>
                    <a:gd name="connsiteX18" fmla="*/ 450945 w 1235632"/>
                    <a:gd name="connsiteY18" fmla="*/ 2867910 h 2977177"/>
                    <a:gd name="connsiteX19" fmla="*/ 136359 w 1235632"/>
                    <a:gd name="connsiteY19" fmla="*/ 2838073 h 2977177"/>
                    <a:gd name="connsiteX20" fmla="*/ 140943 w 1235632"/>
                    <a:gd name="connsiteY20" fmla="*/ 2058572 h 2977177"/>
                    <a:gd name="connsiteX21" fmla="*/ 141372 w 1235632"/>
                    <a:gd name="connsiteY21" fmla="*/ 1897114 h 2977177"/>
                    <a:gd name="connsiteX22" fmla="*/ 168443 w 1235632"/>
                    <a:gd name="connsiteY22" fmla="*/ 1921156 h 2977177"/>
                    <a:gd name="connsiteX23" fmla="*/ 417788 w 1235632"/>
                    <a:gd name="connsiteY23" fmla="*/ 1681494 h 2977177"/>
                    <a:gd name="connsiteX24" fmla="*/ 194802 w 1235632"/>
                    <a:gd name="connsiteY24" fmla="*/ 713714 h 2977177"/>
                    <a:gd name="connsiteX25" fmla="*/ 185953 w 1235632"/>
                    <a:gd name="connsiteY25" fmla="*/ 694073 h 2977177"/>
                    <a:gd name="connsiteX26" fmla="*/ 222054 w 1235632"/>
                    <a:gd name="connsiteY26" fmla="*/ 688718 h 2977177"/>
                    <a:gd name="connsiteX27" fmla="*/ 509725 w 1235632"/>
                    <a:gd name="connsiteY27" fmla="*/ 0 h 2977177"/>
                    <a:gd name="connsiteX28" fmla="*/ 820989 w 1235632"/>
                    <a:gd name="connsiteY28" fmla="*/ 290513 h 2977177"/>
                    <a:gd name="connsiteX29" fmla="*/ 509725 w 1235632"/>
                    <a:gd name="connsiteY29" fmla="*/ 581026 h 2977177"/>
                    <a:gd name="connsiteX30" fmla="*/ 198461 w 1235632"/>
                    <a:gd name="connsiteY30" fmla="*/ 290513 h 2977177"/>
                    <a:gd name="connsiteX31" fmla="*/ 509725 w 1235632"/>
                    <a:gd name="connsiteY31" fmla="*/ 0 h 2977177"/>
                    <a:gd name="connsiteX0" fmla="*/ 0 w 1235632"/>
                    <a:gd name="connsiteY0" fmla="*/ 1154525 h 2977177"/>
                    <a:gd name="connsiteX1" fmla="*/ 61568 w 1235632"/>
                    <a:gd name="connsiteY1" fmla="*/ 1644188 h 2977177"/>
                    <a:gd name="connsiteX2" fmla="*/ 62294 w 1235632"/>
                    <a:gd name="connsiteY2" fmla="*/ 1648803 h 2977177"/>
                    <a:gd name="connsiteX3" fmla="*/ 44165 w 1235632"/>
                    <a:gd name="connsiteY3" fmla="*/ 1723415 h 2977177"/>
                    <a:gd name="connsiteX4" fmla="*/ 20615 w 1235632"/>
                    <a:gd name="connsiteY4" fmla="*/ 1769879 h 2977177"/>
                    <a:gd name="connsiteX5" fmla="*/ 1465 w 1235632"/>
                    <a:gd name="connsiteY5" fmla="*/ 1784427 h 2977177"/>
                    <a:gd name="connsiteX6" fmla="*/ 1288 w 1235632"/>
                    <a:gd name="connsiteY6" fmla="*/ 1636331 h 2977177"/>
                    <a:gd name="connsiteX7" fmla="*/ 0 w 1235632"/>
                    <a:gd name="connsiteY7" fmla="*/ 1154525 h 2977177"/>
                    <a:gd name="connsiteX8" fmla="*/ 806593 w 1235632"/>
                    <a:gd name="connsiteY8" fmla="*/ 688716 h 2977177"/>
                    <a:gd name="connsiteX9" fmla="*/ 1043598 w 1235632"/>
                    <a:gd name="connsiteY9" fmla="*/ 834865 h 2977177"/>
                    <a:gd name="connsiteX10" fmla="*/ 1231720 w 1235632"/>
                    <a:gd name="connsiteY10" fmla="*/ 1651333 h 2977177"/>
                    <a:gd name="connsiteX11" fmla="*/ 977438 w 1235632"/>
                    <a:gd name="connsiteY11" fmla="*/ 1692471 h 2977177"/>
                    <a:gd name="connsiteX12" fmla="*/ 879253 w 1235632"/>
                    <a:gd name="connsiteY12" fmla="*/ 1206755 h 2977177"/>
                    <a:gd name="connsiteX13" fmla="*/ 882415 w 1235632"/>
                    <a:gd name="connsiteY13" fmla="*/ 2847171 h 2977177"/>
                    <a:gd name="connsiteX14" fmla="*/ 558651 w 1235632"/>
                    <a:gd name="connsiteY14" fmla="*/ 2867910 h 2977177"/>
                    <a:gd name="connsiteX15" fmla="*/ 558647 w 1235632"/>
                    <a:gd name="connsiteY15" fmla="*/ 1862889 h 2977177"/>
                    <a:gd name="connsiteX16" fmla="*/ 450949 w 1235632"/>
                    <a:gd name="connsiteY16" fmla="*/ 1862889 h 2977177"/>
                    <a:gd name="connsiteX17" fmla="*/ 450945 w 1235632"/>
                    <a:gd name="connsiteY17" fmla="*/ 2867910 h 2977177"/>
                    <a:gd name="connsiteX18" fmla="*/ 136359 w 1235632"/>
                    <a:gd name="connsiteY18" fmla="*/ 2838073 h 2977177"/>
                    <a:gd name="connsiteX19" fmla="*/ 140943 w 1235632"/>
                    <a:gd name="connsiteY19" fmla="*/ 2058572 h 2977177"/>
                    <a:gd name="connsiteX20" fmla="*/ 141372 w 1235632"/>
                    <a:gd name="connsiteY20" fmla="*/ 1897114 h 2977177"/>
                    <a:gd name="connsiteX21" fmla="*/ 168443 w 1235632"/>
                    <a:gd name="connsiteY21" fmla="*/ 1921156 h 2977177"/>
                    <a:gd name="connsiteX22" fmla="*/ 417788 w 1235632"/>
                    <a:gd name="connsiteY22" fmla="*/ 1681494 h 2977177"/>
                    <a:gd name="connsiteX23" fmla="*/ 194802 w 1235632"/>
                    <a:gd name="connsiteY23" fmla="*/ 713714 h 2977177"/>
                    <a:gd name="connsiteX24" fmla="*/ 185953 w 1235632"/>
                    <a:gd name="connsiteY24" fmla="*/ 694073 h 2977177"/>
                    <a:gd name="connsiteX25" fmla="*/ 222054 w 1235632"/>
                    <a:gd name="connsiteY25" fmla="*/ 688718 h 2977177"/>
                    <a:gd name="connsiteX26" fmla="*/ 806593 w 1235632"/>
                    <a:gd name="connsiteY26" fmla="*/ 688716 h 2977177"/>
                    <a:gd name="connsiteX27" fmla="*/ 509725 w 1235632"/>
                    <a:gd name="connsiteY27" fmla="*/ 0 h 2977177"/>
                    <a:gd name="connsiteX28" fmla="*/ 820989 w 1235632"/>
                    <a:gd name="connsiteY28" fmla="*/ 290513 h 2977177"/>
                    <a:gd name="connsiteX29" fmla="*/ 509725 w 1235632"/>
                    <a:gd name="connsiteY29" fmla="*/ 581026 h 2977177"/>
                    <a:gd name="connsiteX30" fmla="*/ 198461 w 1235632"/>
                    <a:gd name="connsiteY30" fmla="*/ 290513 h 2977177"/>
                    <a:gd name="connsiteX31" fmla="*/ 509725 w 1235632"/>
                    <a:gd name="connsiteY31" fmla="*/ 0 h 2977177"/>
                    <a:gd name="connsiteX0" fmla="*/ 0 w 1235632"/>
                    <a:gd name="connsiteY0" fmla="*/ 1154525 h 2977177"/>
                    <a:gd name="connsiteX1" fmla="*/ 61568 w 1235632"/>
                    <a:gd name="connsiteY1" fmla="*/ 1644188 h 2977177"/>
                    <a:gd name="connsiteX2" fmla="*/ 44165 w 1235632"/>
                    <a:gd name="connsiteY2" fmla="*/ 1723415 h 2977177"/>
                    <a:gd name="connsiteX3" fmla="*/ 20615 w 1235632"/>
                    <a:gd name="connsiteY3" fmla="*/ 1769879 h 2977177"/>
                    <a:gd name="connsiteX4" fmla="*/ 1465 w 1235632"/>
                    <a:gd name="connsiteY4" fmla="*/ 1784427 h 2977177"/>
                    <a:gd name="connsiteX5" fmla="*/ 1288 w 1235632"/>
                    <a:gd name="connsiteY5" fmla="*/ 1636331 h 2977177"/>
                    <a:gd name="connsiteX6" fmla="*/ 0 w 1235632"/>
                    <a:gd name="connsiteY6" fmla="*/ 1154525 h 2977177"/>
                    <a:gd name="connsiteX7" fmla="*/ 806593 w 1235632"/>
                    <a:gd name="connsiteY7" fmla="*/ 688716 h 2977177"/>
                    <a:gd name="connsiteX8" fmla="*/ 1043598 w 1235632"/>
                    <a:gd name="connsiteY8" fmla="*/ 834865 h 2977177"/>
                    <a:gd name="connsiteX9" fmla="*/ 1231720 w 1235632"/>
                    <a:gd name="connsiteY9" fmla="*/ 1651333 h 2977177"/>
                    <a:gd name="connsiteX10" fmla="*/ 977438 w 1235632"/>
                    <a:gd name="connsiteY10" fmla="*/ 1692471 h 2977177"/>
                    <a:gd name="connsiteX11" fmla="*/ 879253 w 1235632"/>
                    <a:gd name="connsiteY11" fmla="*/ 1206755 h 2977177"/>
                    <a:gd name="connsiteX12" fmla="*/ 882415 w 1235632"/>
                    <a:gd name="connsiteY12" fmla="*/ 2847171 h 2977177"/>
                    <a:gd name="connsiteX13" fmla="*/ 558651 w 1235632"/>
                    <a:gd name="connsiteY13" fmla="*/ 2867910 h 2977177"/>
                    <a:gd name="connsiteX14" fmla="*/ 558647 w 1235632"/>
                    <a:gd name="connsiteY14" fmla="*/ 1862889 h 2977177"/>
                    <a:gd name="connsiteX15" fmla="*/ 450949 w 1235632"/>
                    <a:gd name="connsiteY15" fmla="*/ 1862889 h 2977177"/>
                    <a:gd name="connsiteX16" fmla="*/ 450945 w 1235632"/>
                    <a:gd name="connsiteY16" fmla="*/ 2867910 h 2977177"/>
                    <a:gd name="connsiteX17" fmla="*/ 136359 w 1235632"/>
                    <a:gd name="connsiteY17" fmla="*/ 2838073 h 2977177"/>
                    <a:gd name="connsiteX18" fmla="*/ 140943 w 1235632"/>
                    <a:gd name="connsiteY18" fmla="*/ 2058572 h 2977177"/>
                    <a:gd name="connsiteX19" fmla="*/ 141372 w 1235632"/>
                    <a:gd name="connsiteY19" fmla="*/ 1897114 h 2977177"/>
                    <a:gd name="connsiteX20" fmla="*/ 168443 w 1235632"/>
                    <a:gd name="connsiteY20" fmla="*/ 1921156 h 2977177"/>
                    <a:gd name="connsiteX21" fmla="*/ 417788 w 1235632"/>
                    <a:gd name="connsiteY21" fmla="*/ 1681494 h 2977177"/>
                    <a:gd name="connsiteX22" fmla="*/ 194802 w 1235632"/>
                    <a:gd name="connsiteY22" fmla="*/ 713714 h 2977177"/>
                    <a:gd name="connsiteX23" fmla="*/ 185953 w 1235632"/>
                    <a:gd name="connsiteY23" fmla="*/ 694073 h 2977177"/>
                    <a:gd name="connsiteX24" fmla="*/ 222054 w 1235632"/>
                    <a:gd name="connsiteY24" fmla="*/ 688718 h 2977177"/>
                    <a:gd name="connsiteX25" fmla="*/ 806593 w 1235632"/>
                    <a:gd name="connsiteY25" fmla="*/ 688716 h 2977177"/>
                    <a:gd name="connsiteX26" fmla="*/ 509725 w 1235632"/>
                    <a:gd name="connsiteY26" fmla="*/ 0 h 2977177"/>
                    <a:gd name="connsiteX27" fmla="*/ 820989 w 1235632"/>
                    <a:gd name="connsiteY27" fmla="*/ 290513 h 2977177"/>
                    <a:gd name="connsiteX28" fmla="*/ 509725 w 1235632"/>
                    <a:gd name="connsiteY28" fmla="*/ 581026 h 2977177"/>
                    <a:gd name="connsiteX29" fmla="*/ 198461 w 1235632"/>
                    <a:gd name="connsiteY29" fmla="*/ 290513 h 2977177"/>
                    <a:gd name="connsiteX30" fmla="*/ 509725 w 1235632"/>
                    <a:gd name="connsiteY30" fmla="*/ 0 h 2977177"/>
                    <a:gd name="connsiteX0" fmla="*/ 0 w 1235632"/>
                    <a:gd name="connsiteY0" fmla="*/ 1154525 h 2977177"/>
                    <a:gd name="connsiteX1" fmla="*/ 44165 w 1235632"/>
                    <a:gd name="connsiteY1" fmla="*/ 1723415 h 2977177"/>
                    <a:gd name="connsiteX2" fmla="*/ 20615 w 1235632"/>
                    <a:gd name="connsiteY2" fmla="*/ 1769879 h 2977177"/>
                    <a:gd name="connsiteX3" fmla="*/ 1465 w 1235632"/>
                    <a:gd name="connsiteY3" fmla="*/ 1784427 h 2977177"/>
                    <a:gd name="connsiteX4" fmla="*/ 1288 w 1235632"/>
                    <a:gd name="connsiteY4" fmla="*/ 1636331 h 2977177"/>
                    <a:gd name="connsiteX5" fmla="*/ 0 w 1235632"/>
                    <a:gd name="connsiteY5" fmla="*/ 1154525 h 2977177"/>
                    <a:gd name="connsiteX6" fmla="*/ 806593 w 1235632"/>
                    <a:gd name="connsiteY6" fmla="*/ 688716 h 2977177"/>
                    <a:gd name="connsiteX7" fmla="*/ 1043598 w 1235632"/>
                    <a:gd name="connsiteY7" fmla="*/ 834865 h 2977177"/>
                    <a:gd name="connsiteX8" fmla="*/ 1231720 w 1235632"/>
                    <a:gd name="connsiteY8" fmla="*/ 1651333 h 2977177"/>
                    <a:gd name="connsiteX9" fmla="*/ 977438 w 1235632"/>
                    <a:gd name="connsiteY9" fmla="*/ 1692471 h 2977177"/>
                    <a:gd name="connsiteX10" fmla="*/ 879253 w 1235632"/>
                    <a:gd name="connsiteY10" fmla="*/ 1206755 h 2977177"/>
                    <a:gd name="connsiteX11" fmla="*/ 882415 w 1235632"/>
                    <a:gd name="connsiteY11" fmla="*/ 2847171 h 2977177"/>
                    <a:gd name="connsiteX12" fmla="*/ 558651 w 1235632"/>
                    <a:gd name="connsiteY12" fmla="*/ 2867910 h 2977177"/>
                    <a:gd name="connsiteX13" fmla="*/ 558647 w 1235632"/>
                    <a:gd name="connsiteY13" fmla="*/ 1862889 h 2977177"/>
                    <a:gd name="connsiteX14" fmla="*/ 450949 w 1235632"/>
                    <a:gd name="connsiteY14" fmla="*/ 1862889 h 2977177"/>
                    <a:gd name="connsiteX15" fmla="*/ 450945 w 1235632"/>
                    <a:gd name="connsiteY15" fmla="*/ 2867910 h 2977177"/>
                    <a:gd name="connsiteX16" fmla="*/ 136359 w 1235632"/>
                    <a:gd name="connsiteY16" fmla="*/ 2838073 h 2977177"/>
                    <a:gd name="connsiteX17" fmla="*/ 140943 w 1235632"/>
                    <a:gd name="connsiteY17" fmla="*/ 2058572 h 2977177"/>
                    <a:gd name="connsiteX18" fmla="*/ 141372 w 1235632"/>
                    <a:gd name="connsiteY18" fmla="*/ 1897114 h 2977177"/>
                    <a:gd name="connsiteX19" fmla="*/ 168443 w 1235632"/>
                    <a:gd name="connsiteY19" fmla="*/ 1921156 h 2977177"/>
                    <a:gd name="connsiteX20" fmla="*/ 417788 w 1235632"/>
                    <a:gd name="connsiteY20" fmla="*/ 1681494 h 2977177"/>
                    <a:gd name="connsiteX21" fmla="*/ 194802 w 1235632"/>
                    <a:gd name="connsiteY21" fmla="*/ 713714 h 2977177"/>
                    <a:gd name="connsiteX22" fmla="*/ 185953 w 1235632"/>
                    <a:gd name="connsiteY22" fmla="*/ 694073 h 2977177"/>
                    <a:gd name="connsiteX23" fmla="*/ 222054 w 1235632"/>
                    <a:gd name="connsiteY23" fmla="*/ 688718 h 2977177"/>
                    <a:gd name="connsiteX24" fmla="*/ 806593 w 1235632"/>
                    <a:gd name="connsiteY24" fmla="*/ 688716 h 2977177"/>
                    <a:gd name="connsiteX25" fmla="*/ 509725 w 1235632"/>
                    <a:gd name="connsiteY25" fmla="*/ 0 h 2977177"/>
                    <a:gd name="connsiteX26" fmla="*/ 820989 w 1235632"/>
                    <a:gd name="connsiteY26" fmla="*/ 290513 h 2977177"/>
                    <a:gd name="connsiteX27" fmla="*/ 509725 w 1235632"/>
                    <a:gd name="connsiteY27" fmla="*/ 581026 h 2977177"/>
                    <a:gd name="connsiteX28" fmla="*/ 198461 w 1235632"/>
                    <a:gd name="connsiteY28" fmla="*/ 290513 h 2977177"/>
                    <a:gd name="connsiteX29" fmla="*/ 509725 w 1235632"/>
                    <a:gd name="connsiteY29" fmla="*/ 0 h 2977177"/>
                    <a:gd name="connsiteX0" fmla="*/ 0 w 1235632"/>
                    <a:gd name="connsiteY0" fmla="*/ 1154525 h 2977177"/>
                    <a:gd name="connsiteX1" fmla="*/ 44165 w 1235632"/>
                    <a:gd name="connsiteY1" fmla="*/ 1723415 h 2977177"/>
                    <a:gd name="connsiteX2" fmla="*/ 20615 w 1235632"/>
                    <a:gd name="connsiteY2" fmla="*/ 1769879 h 2977177"/>
                    <a:gd name="connsiteX3" fmla="*/ 1465 w 1235632"/>
                    <a:gd name="connsiteY3" fmla="*/ 1784427 h 2977177"/>
                    <a:gd name="connsiteX4" fmla="*/ 0 w 1235632"/>
                    <a:gd name="connsiteY4" fmla="*/ 1154525 h 2977177"/>
                    <a:gd name="connsiteX5" fmla="*/ 806593 w 1235632"/>
                    <a:gd name="connsiteY5" fmla="*/ 688716 h 2977177"/>
                    <a:gd name="connsiteX6" fmla="*/ 1043598 w 1235632"/>
                    <a:gd name="connsiteY6" fmla="*/ 834865 h 2977177"/>
                    <a:gd name="connsiteX7" fmla="*/ 1231720 w 1235632"/>
                    <a:gd name="connsiteY7" fmla="*/ 1651333 h 2977177"/>
                    <a:gd name="connsiteX8" fmla="*/ 977438 w 1235632"/>
                    <a:gd name="connsiteY8" fmla="*/ 1692471 h 2977177"/>
                    <a:gd name="connsiteX9" fmla="*/ 879253 w 1235632"/>
                    <a:gd name="connsiteY9" fmla="*/ 1206755 h 2977177"/>
                    <a:gd name="connsiteX10" fmla="*/ 882415 w 1235632"/>
                    <a:gd name="connsiteY10" fmla="*/ 2847171 h 2977177"/>
                    <a:gd name="connsiteX11" fmla="*/ 558651 w 1235632"/>
                    <a:gd name="connsiteY11" fmla="*/ 2867910 h 2977177"/>
                    <a:gd name="connsiteX12" fmla="*/ 558647 w 1235632"/>
                    <a:gd name="connsiteY12" fmla="*/ 1862889 h 2977177"/>
                    <a:gd name="connsiteX13" fmla="*/ 450949 w 1235632"/>
                    <a:gd name="connsiteY13" fmla="*/ 1862889 h 2977177"/>
                    <a:gd name="connsiteX14" fmla="*/ 450945 w 1235632"/>
                    <a:gd name="connsiteY14" fmla="*/ 2867910 h 2977177"/>
                    <a:gd name="connsiteX15" fmla="*/ 136359 w 1235632"/>
                    <a:gd name="connsiteY15" fmla="*/ 2838073 h 2977177"/>
                    <a:gd name="connsiteX16" fmla="*/ 140943 w 1235632"/>
                    <a:gd name="connsiteY16" fmla="*/ 2058572 h 2977177"/>
                    <a:gd name="connsiteX17" fmla="*/ 141372 w 1235632"/>
                    <a:gd name="connsiteY17" fmla="*/ 1897114 h 2977177"/>
                    <a:gd name="connsiteX18" fmla="*/ 168443 w 1235632"/>
                    <a:gd name="connsiteY18" fmla="*/ 1921156 h 2977177"/>
                    <a:gd name="connsiteX19" fmla="*/ 417788 w 1235632"/>
                    <a:gd name="connsiteY19" fmla="*/ 1681494 h 2977177"/>
                    <a:gd name="connsiteX20" fmla="*/ 194802 w 1235632"/>
                    <a:gd name="connsiteY20" fmla="*/ 713714 h 2977177"/>
                    <a:gd name="connsiteX21" fmla="*/ 185953 w 1235632"/>
                    <a:gd name="connsiteY21" fmla="*/ 694073 h 2977177"/>
                    <a:gd name="connsiteX22" fmla="*/ 222054 w 1235632"/>
                    <a:gd name="connsiteY22" fmla="*/ 688718 h 2977177"/>
                    <a:gd name="connsiteX23" fmla="*/ 806593 w 1235632"/>
                    <a:gd name="connsiteY23" fmla="*/ 688716 h 2977177"/>
                    <a:gd name="connsiteX24" fmla="*/ 509725 w 1235632"/>
                    <a:gd name="connsiteY24" fmla="*/ 0 h 2977177"/>
                    <a:gd name="connsiteX25" fmla="*/ 820989 w 1235632"/>
                    <a:gd name="connsiteY25" fmla="*/ 290513 h 2977177"/>
                    <a:gd name="connsiteX26" fmla="*/ 509725 w 1235632"/>
                    <a:gd name="connsiteY26" fmla="*/ 581026 h 2977177"/>
                    <a:gd name="connsiteX27" fmla="*/ 198461 w 1235632"/>
                    <a:gd name="connsiteY27" fmla="*/ 290513 h 2977177"/>
                    <a:gd name="connsiteX28" fmla="*/ 509725 w 1235632"/>
                    <a:gd name="connsiteY28" fmla="*/ 0 h 2977177"/>
                    <a:gd name="connsiteX0" fmla="*/ 0 w 1235632"/>
                    <a:gd name="connsiteY0" fmla="*/ 1154525 h 2977177"/>
                    <a:gd name="connsiteX1" fmla="*/ 44165 w 1235632"/>
                    <a:gd name="connsiteY1" fmla="*/ 1723415 h 2977177"/>
                    <a:gd name="connsiteX2" fmla="*/ 20615 w 1235632"/>
                    <a:gd name="connsiteY2" fmla="*/ 1769879 h 2977177"/>
                    <a:gd name="connsiteX3" fmla="*/ 0 w 1235632"/>
                    <a:gd name="connsiteY3" fmla="*/ 1154525 h 2977177"/>
                    <a:gd name="connsiteX4" fmla="*/ 806593 w 1235632"/>
                    <a:gd name="connsiteY4" fmla="*/ 688716 h 2977177"/>
                    <a:gd name="connsiteX5" fmla="*/ 1043598 w 1235632"/>
                    <a:gd name="connsiteY5" fmla="*/ 834865 h 2977177"/>
                    <a:gd name="connsiteX6" fmla="*/ 1231720 w 1235632"/>
                    <a:gd name="connsiteY6" fmla="*/ 1651333 h 2977177"/>
                    <a:gd name="connsiteX7" fmla="*/ 977438 w 1235632"/>
                    <a:gd name="connsiteY7" fmla="*/ 1692471 h 2977177"/>
                    <a:gd name="connsiteX8" fmla="*/ 879253 w 1235632"/>
                    <a:gd name="connsiteY8" fmla="*/ 1206755 h 2977177"/>
                    <a:gd name="connsiteX9" fmla="*/ 882415 w 1235632"/>
                    <a:gd name="connsiteY9" fmla="*/ 2847171 h 2977177"/>
                    <a:gd name="connsiteX10" fmla="*/ 558651 w 1235632"/>
                    <a:gd name="connsiteY10" fmla="*/ 2867910 h 2977177"/>
                    <a:gd name="connsiteX11" fmla="*/ 558647 w 1235632"/>
                    <a:gd name="connsiteY11" fmla="*/ 1862889 h 2977177"/>
                    <a:gd name="connsiteX12" fmla="*/ 450949 w 1235632"/>
                    <a:gd name="connsiteY12" fmla="*/ 1862889 h 2977177"/>
                    <a:gd name="connsiteX13" fmla="*/ 450945 w 1235632"/>
                    <a:gd name="connsiteY13" fmla="*/ 2867910 h 2977177"/>
                    <a:gd name="connsiteX14" fmla="*/ 136359 w 1235632"/>
                    <a:gd name="connsiteY14" fmla="*/ 2838073 h 2977177"/>
                    <a:gd name="connsiteX15" fmla="*/ 140943 w 1235632"/>
                    <a:gd name="connsiteY15" fmla="*/ 2058572 h 2977177"/>
                    <a:gd name="connsiteX16" fmla="*/ 141372 w 1235632"/>
                    <a:gd name="connsiteY16" fmla="*/ 1897114 h 2977177"/>
                    <a:gd name="connsiteX17" fmla="*/ 168443 w 1235632"/>
                    <a:gd name="connsiteY17" fmla="*/ 1921156 h 2977177"/>
                    <a:gd name="connsiteX18" fmla="*/ 417788 w 1235632"/>
                    <a:gd name="connsiteY18" fmla="*/ 1681494 h 2977177"/>
                    <a:gd name="connsiteX19" fmla="*/ 194802 w 1235632"/>
                    <a:gd name="connsiteY19" fmla="*/ 713714 h 2977177"/>
                    <a:gd name="connsiteX20" fmla="*/ 185953 w 1235632"/>
                    <a:gd name="connsiteY20" fmla="*/ 694073 h 2977177"/>
                    <a:gd name="connsiteX21" fmla="*/ 222054 w 1235632"/>
                    <a:gd name="connsiteY21" fmla="*/ 688718 h 2977177"/>
                    <a:gd name="connsiteX22" fmla="*/ 806593 w 1235632"/>
                    <a:gd name="connsiteY22" fmla="*/ 688716 h 2977177"/>
                    <a:gd name="connsiteX23" fmla="*/ 509725 w 1235632"/>
                    <a:gd name="connsiteY23" fmla="*/ 0 h 2977177"/>
                    <a:gd name="connsiteX24" fmla="*/ 820989 w 1235632"/>
                    <a:gd name="connsiteY24" fmla="*/ 290513 h 2977177"/>
                    <a:gd name="connsiteX25" fmla="*/ 509725 w 1235632"/>
                    <a:gd name="connsiteY25" fmla="*/ 581026 h 2977177"/>
                    <a:gd name="connsiteX26" fmla="*/ 198461 w 1235632"/>
                    <a:gd name="connsiteY26" fmla="*/ 290513 h 2977177"/>
                    <a:gd name="connsiteX27" fmla="*/ 509725 w 1235632"/>
                    <a:gd name="connsiteY27" fmla="*/ 0 h 2977177"/>
                    <a:gd name="connsiteX0" fmla="*/ 0 w 1235632"/>
                    <a:gd name="connsiteY0" fmla="*/ 1154525 h 2977177"/>
                    <a:gd name="connsiteX1" fmla="*/ 44165 w 1235632"/>
                    <a:gd name="connsiteY1" fmla="*/ 1723415 h 2977177"/>
                    <a:gd name="connsiteX2" fmla="*/ 0 w 1235632"/>
                    <a:gd name="connsiteY2" fmla="*/ 1154525 h 2977177"/>
                    <a:gd name="connsiteX3" fmla="*/ 806593 w 1235632"/>
                    <a:gd name="connsiteY3" fmla="*/ 688716 h 2977177"/>
                    <a:gd name="connsiteX4" fmla="*/ 1043598 w 1235632"/>
                    <a:gd name="connsiteY4" fmla="*/ 834865 h 2977177"/>
                    <a:gd name="connsiteX5" fmla="*/ 1231720 w 1235632"/>
                    <a:gd name="connsiteY5" fmla="*/ 1651333 h 2977177"/>
                    <a:gd name="connsiteX6" fmla="*/ 977438 w 1235632"/>
                    <a:gd name="connsiteY6" fmla="*/ 1692471 h 2977177"/>
                    <a:gd name="connsiteX7" fmla="*/ 879253 w 1235632"/>
                    <a:gd name="connsiteY7" fmla="*/ 1206755 h 2977177"/>
                    <a:gd name="connsiteX8" fmla="*/ 882415 w 1235632"/>
                    <a:gd name="connsiteY8" fmla="*/ 2847171 h 2977177"/>
                    <a:gd name="connsiteX9" fmla="*/ 558651 w 1235632"/>
                    <a:gd name="connsiteY9" fmla="*/ 2867910 h 2977177"/>
                    <a:gd name="connsiteX10" fmla="*/ 558647 w 1235632"/>
                    <a:gd name="connsiteY10" fmla="*/ 1862889 h 2977177"/>
                    <a:gd name="connsiteX11" fmla="*/ 450949 w 1235632"/>
                    <a:gd name="connsiteY11" fmla="*/ 1862889 h 2977177"/>
                    <a:gd name="connsiteX12" fmla="*/ 450945 w 1235632"/>
                    <a:gd name="connsiteY12" fmla="*/ 2867910 h 2977177"/>
                    <a:gd name="connsiteX13" fmla="*/ 136359 w 1235632"/>
                    <a:gd name="connsiteY13" fmla="*/ 2838073 h 2977177"/>
                    <a:gd name="connsiteX14" fmla="*/ 140943 w 1235632"/>
                    <a:gd name="connsiteY14" fmla="*/ 2058572 h 2977177"/>
                    <a:gd name="connsiteX15" fmla="*/ 141372 w 1235632"/>
                    <a:gd name="connsiteY15" fmla="*/ 1897114 h 2977177"/>
                    <a:gd name="connsiteX16" fmla="*/ 168443 w 1235632"/>
                    <a:gd name="connsiteY16" fmla="*/ 1921156 h 2977177"/>
                    <a:gd name="connsiteX17" fmla="*/ 417788 w 1235632"/>
                    <a:gd name="connsiteY17" fmla="*/ 1681494 h 2977177"/>
                    <a:gd name="connsiteX18" fmla="*/ 194802 w 1235632"/>
                    <a:gd name="connsiteY18" fmla="*/ 713714 h 2977177"/>
                    <a:gd name="connsiteX19" fmla="*/ 185953 w 1235632"/>
                    <a:gd name="connsiteY19" fmla="*/ 694073 h 2977177"/>
                    <a:gd name="connsiteX20" fmla="*/ 222054 w 1235632"/>
                    <a:gd name="connsiteY20" fmla="*/ 688718 h 2977177"/>
                    <a:gd name="connsiteX21" fmla="*/ 806593 w 1235632"/>
                    <a:gd name="connsiteY21" fmla="*/ 688716 h 2977177"/>
                    <a:gd name="connsiteX22" fmla="*/ 509725 w 1235632"/>
                    <a:gd name="connsiteY22" fmla="*/ 0 h 2977177"/>
                    <a:gd name="connsiteX23" fmla="*/ 820989 w 1235632"/>
                    <a:gd name="connsiteY23" fmla="*/ 290513 h 2977177"/>
                    <a:gd name="connsiteX24" fmla="*/ 509725 w 1235632"/>
                    <a:gd name="connsiteY24" fmla="*/ 581026 h 2977177"/>
                    <a:gd name="connsiteX25" fmla="*/ 198461 w 1235632"/>
                    <a:gd name="connsiteY25" fmla="*/ 290513 h 2977177"/>
                    <a:gd name="connsiteX26" fmla="*/ 509725 w 1235632"/>
                    <a:gd name="connsiteY26"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58443 w 1099273"/>
                    <a:gd name="connsiteY15" fmla="*/ 713714 h 2977177"/>
                    <a:gd name="connsiteX16" fmla="*/ 49594 w 1099273"/>
                    <a:gd name="connsiteY16" fmla="*/ 694073 h 2977177"/>
                    <a:gd name="connsiteX17" fmla="*/ 85695 w 1099273"/>
                    <a:gd name="connsiteY17" fmla="*/ 688718 h 2977177"/>
                    <a:gd name="connsiteX18" fmla="*/ 670234 w 1099273"/>
                    <a:gd name="connsiteY18" fmla="*/ 688716 h 2977177"/>
                    <a:gd name="connsiteX19" fmla="*/ 373366 w 1099273"/>
                    <a:gd name="connsiteY19" fmla="*/ 0 h 2977177"/>
                    <a:gd name="connsiteX20" fmla="*/ 684630 w 1099273"/>
                    <a:gd name="connsiteY20" fmla="*/ 290513 h 2977177"/>
                    <a:gd name="connsiteX21" fmla="*/ 373366 w 1099273"/>
                    <a:gd name="connsiteY21" fmla="*/ 581026 h 2977177"/>
                    <a:gd name="connsiteX22" fmla="*/ 62102 w 1099273"/>
                    <a:gd name="connsiteY22" fmla="*/ 290513 h 2977177"/>
                    <a:gd name="connsiteX23" fmla="*/ 373366 w 1099273"/>
                    <a:gd name="connsiteY23"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58443 w 1099273"/>
                    <a:gd name="connsiteY15" fmla="*/ 713714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49432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99273" h="2977177">
                      <a:moveTo>
                        <a:pt x="670234" y="688716"/>
                      </a:moveTo>
                      <a:cubicBezTo>
                        <a:pt x="758726" y="686610"/>
                        <a:pt x="888276" y="764280"/>
                        <a:pt x="907239" y="834865"/>
                      </a:cubicBezTo>
                      <a:lnTo>
                        <a:pt x="1095361" y="1651333"/>
                      </a:lnTo>
                      <a:cubicBezTo>
                        <a:pt x="1132840" y="1845956"/>
                        <a:pt x="889949" y="1908871"/>
                        <a:pt x="841079" y="1692471"/>
                      </a:cubicBezTo>
                      <a:lnTo>
                        <a:pt x="742894" y="1206755"/>
                      </a:lnTo>
                      <a:cubicBezTo>
                        <a:pt x="745002" y="1740660"/>
                        <a:pt x="743948" y="2313269"/>
                        <a:pt x="746056" y="2847171"/>
                      </a:cubicBezTo>
                      <a:cubicBezTo>
                        <a:pt x="743228" y="3028685"/>
                        <a:pt x="430686" y="3005422"/>
                        <a:pt x="422292" y="2867910"/>
                      </a:cubicBezTo>
                      <a:cubicBezTo>
                        <a:pt x="420185" y="2538170"/>
                        <a:pt x="421237" y="2195791"/>
                        <a:pt x="422288" y="1862889"/>
                      </a:cubicBezTo>
                      <a:cubicBezTo>
                        <a:pt x="412192" y="1776875"/>
                        <a:pt x="320384" y="1785477"/>
                        <a:pt x="314590" y="1862889"/>
                      </a:cubicBezTo>
                      <a:cubicBezTo>
                        <a:pt x="315640" y="2195791"/>
                        <a:pt x="316693" y="2538170"/>
                        <a:pt x="314586" y="2867910"/>
                      </a:cubicBezTo>
                      <a:cubicBezTo>
                        <a:pt x="315290" y="2987053"/>
                        <a:pt x="1174" y="3025125"/>
                        <a:pt x="0" y="2838073"/>
                      </a:cubicBezTo>
                      <a:cubicBezTo>
                        <a:pt x="2185" y="2712230"/>
                        <a:pt x="3613" y="2386636"/>
                        <a:pt x="4584" y="2058572"/>
                      </a:cubicBezTo>
                      <a:lnTo>
                        <a:pt x="5013" y="1897114"/>
                      </a:lnTo>
                      <a:lnTo>
                        <a:pt x="32084" y="1921156"/>
                      </a:lnTo>
                      <a:cubicBezTo>
                        <a:pt x="143985" y="1978292"/>
                        <a:pt x="314747" y="1854513"/>
                        <a:pt x="281429" y="1681494"/>
                      </a:cubicBezTo>
                      <a:lnTo>
                        <a:pt x="65587" y="754195"/>
                      </a:lnTo>
                      <a:cubicBezTo>
                        <a:pt x="58003" y="718082"/>
                        <a:pt x="57560" y="691494"/>
                        <a:pt x="85695" y="688718"/>
                      </a:cubicBezTo>
                      <a:lnTo>
                        <a:pt x="670234" y="688716"/>
                      </a:lnTo>
                      <a:close/>
                      <a:moveTo>
                        <a:pt x="373366" y="0"/>
                      </a:moveTo>
                      <a:cubicBezTo>
                        <a:pt x="545272" y="0"/>
                        <a:pt x="684630" y="130067"/>
                        <a:pt x="684630" y="290513"/>
                      </a:cubicBezTo>
                      <a:cubicBezTo>
                        <a:pt x="684630" y="450959"/>
                        <a:pt x="545272" y="581026"/>
                        <a:pt x="373366" y="581026"/>
                      </a:cubicBezTo>
                      <a:cubicBezTo>
                        <a:pt x="201460" y="581026"/>
                        <a:pt x="62102" y="450959"/>
                        <a:pt x="62102" y="290513"/>
                      </a:cubicBezTo>
                      <a:cubicBezTo>
                        <a:pt x="62102" y="130067"/>
                        <a:pt x="201460" y="0"/>
                        <a:pt x="373366"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44" name="Freeform 185">
                  <a:extLst>
                    <a:ext uri="{FF2B5EF4-FFF2-40B4-BE49-F238E27FC236}">
                      <a16:creationId xmlns:a16="http://schemas.microsoft.com/office/drawing/2014/main" id="{CC635EA2-2E62-4AC2-A648-4E9EF8FCCDC3}"/>
                    </a:ext>
                  </a:extLst>
                </p:cNvPr>
                <p:cNvSpPr/>
                <p:nvPr/>
              </p:nvSpPr>
              <p:spPr>
                <a:xfrm>
                  <a:off x="5033282" y="4688243"/>
                  <a:ext cx="68005" cy="184178"/>
                </a:xfrm>
                <a:custGeom>
                  <a:avLst/>
                  <a:gdLst>
                    <a:gd name="connsiteX0" fmla="*/ 0 w 1235632"/>
                    <a:gd name="connsiteY0" fmla="*/ 1154525 h 2977177"/>
                    <a:gd name="connsiteX1" fmla="*/ 61568 w 1235632"/>
                    <a:gd name="connsiteY1" fmla="*/ 1644188 h 2977177"/>
                    <a:gd name="connsiteX2" fmla="*/ 62294 w 1235632"/>
                    <a:gd name="connsiteY2" fmla="*/ 1648803 h 2977177"/>
                    <a:gd name="connsiteX3" fmla="*/ 56404 w 1235632"/>
                    <a:gd name="connsiteY3" fmla="*/ 1679216 h 2977177"/>
                    <a:gd name="connsiteX4" fmla="*/ 44165 w 1235632"/>
                    <a:gd name="connsiteY4" fmla="*/ 1723415 h 2977177"/>
                    <a:gd name="connsiteX5" fmla="*/ 20615 w 1235632"/>
                    <a:gd name="connsiteY5" fmla="*/ 1769879 h 2977177"/>
                    <a:gd name="connsiteX6" fmla="*/ 1465 w 1235632"/>
                    <a:gd name="connsiteY6" fmla="*/ 1784427 h 2977177"/>
                    <a:gd name="connsiteX7" fmla="*/ 1288 w 1235632"/>
                    <a:gd name="connsiteY7" fmla="*/ 1636331 h 2977177"/>
                    <a:gd name="connsiteX8" fmla="*/ 0 w 1235632"/>
                    <a:gd name="connsiteY8" fmla="*/ 1154525 h 2977177"/>
                    <a:gd name="connsiteX9" fmla="*/ 806593 w 1235632"/>
                    <a:gd name="connsiteY9" fmla="*/ 688716 h 2977177"/>
                    <a:gd name="connsiteX10" fmla="*/ 1043598 w 1235632"/>
                    <a:gd name="connsiteY10" fmla="*/ 834865 h 2977177"/>
                    <a:gd name="connsiteX11" fmla="*/ 1231720 w 1235632"/>
                    <a:gd name="connsiteY11" fmla="*/ 1651333 h 2977177"/>
                    <a:gd name="connsiteX12" fmla="*/ 977438 w 1235632"/>
                    <a:gd name="connsiteY12" fmla="*/ 1692471 h 2977177"/>
                    <a:gd name="connsiteX13" fmla="*/ 879253 w 1235632"/>
                    <a:gd name="connsiteY13" fmla="*/ 1206755 h 2977177"/>
                    <a:gd name="connsiteX14" fmla="*/ 882415 w 1235632"/>
                    <a:gd name="connsiteY14" fmla="*/ 2847171 h 2977177"/>
                    <a:gd name="connsiteX15" fmla="*/ 558651 w 1235632"/>
                    <a:gd name="connsiteY15" fmla="*/ 2867910 h 2977177"/>
                    <a:gd name="connsiteX16" fmla="*/ 558647 w 1235632"/>
                    <a:gd name="connsiteY16" fmla="*/ 1862889 h 2977177"/>
                    <a:gd name="connsiteX17" fmla="*/ 450949 w 1235632"/>
                    <a:gd name="connsiteY17" fmla="*/ 1862889 h 2977177"/>
                    <a:gd name="connsiteX18" fmla="*/ 450945 w 1235632"/>
                    <a:gd name="connsiteY18" fmla="*/ 2867910 h 2977177"/>
                    <a:gd name="connsiteX19" fmla="*/ 136359 w 1235632"/>
                    <a:gd name="connsiteY19" fmla="*/ 2838073 h 2977177"/>
                    <a:gd name="connsiteX20" fmla="*/ 140943 w 1235632"/>
                    <a:gd name="connsiteY20" fmla="*/ 2058572 h 2977177"/>
                    <a:gd name="connsiteX21" fmla="*/ 141372 w 1235632"/>
                    <a:gd name="connsiteY21" fmla="*/ 1897114 h 2977177"/>
                    <a:gd name="connsiteX22" fmla="*/ 168443 w 1235632"/>
                    <a:gd name="connsiteY22" fmla="*/ 1921156 h 2977177"/>
                    <a:gd name="connsiteX23" fmla="*/ 417788 w 1235632"/>
                    <a:gd name="connsiteY23" fmla="*/ 1681494 h 2977177"/>
                    <a:gd name="connsiteX24" fmla="*/ 194802 w 1235632"/>
                    <a:gd name="connsiteY24" fmla="*/ 713714 h 2977177"/>
                    <a:gd name="connsiteX25" fmla="*/ 185953 w 1235632"/>
                    <a:gd name="connsiteY25" fmla="*/ 694073 h 2977177"/>
                    <a:gd name="connsiteX26" fmla="*/ 222054 w 1235632"/>
                    <a:gd name="connsiteY26" fmla="*/ 688718 h 2977177"/>
                    <a:gd name="connsiteX27" fmla="*/ 509725 w 1235632"/>
                    <a:gd name="connsiteY27" fmla="*/ 0 h 2977177"/>
                    <a:gd name="connsiteX28" fmla="*/ 820989 w 1235632"/>
                    <a:gd name="connsiteY28" fmla="*/ 290513 h 2977177"/>
                    <a:gd name="connsiteX29" fmla="*/ 509725 w 1235632"/>
                    <a:gd name="connsiteY29" fmla="*/ 581026 h 2977177"/>
                    <a:gd name="connsiteX30" fmla="*/ 198461 w 1235632"/>
                    <a:gd name="connsiteY30" fmla="*/ 290513 h 2977177"/>
                    <a:gd name="connsiteX31" fmla="*/ 509725 w 1235632"/>
                    <a:gd name="connsiteY31" fmla="*/ 0 h 2977177"/>
                    <a:gd name="connsiteX0" fmla="*/ 0 w 1235632"/>
                    <a:gd name="connsiteY0" fmla="*/ 1154525 h 2977177"/>
                    <a:gd name="connsiteX1" fmla="*/ 61568 w 1235632"/>
                    <a:gd name="connsiteY1" fmla="*/ 1644188 h 2977177"/>
                    <a:gd name="connsiteX2" fmla="*/ 62294 w 1235632"/>
                    <a:gd name="connsiteY2" fmla="*/ 1648803 h 2977177"/>
                    <a:gd name="connsiteX3" fmla="*/ 44165 w 1235632"/>
                    <a:gd name="connsiteY3" fmla="*/ 1723415 h 2977177"/>
                    <a:gd name="connsiteX4" fmla="*/ 20615 w 1235632"/>
                    <a:gd name="connsiteY4" fmla="*/ 1769879 h 2977177"/>
                    <a:gd name="connsiteX5" fmla="*/ 1465 w 1235632"/>
                    <a:gd name="connsiteY5" fmla="*/ 1784427 h 2977177"/>
                    <a:gd name="connsiteX6" fmla="*/ 1288 w 1235632"/>
                    <a:gd name="connsiteY6" fmla="*/ 1636331 h 2977177"/>
                    <a:gd name="connsiteX7" fmla="*/ 0 w 1235632"/>
                    <a:gd name="connsiteY7" fmla="*/ 1154525 h 2977177"/>
                    <a:gd name="connsiteX8" fmla="*/ 806593 w 1235632"/>
                    <a:gd name="connsiteY8" fmla="*/ 688716 h 2977177"/>
                    <a:gd name="connsiteX9" fmla="*/ 1043598 w 1235632"/>
                    <a:gd name="connsiteY9" fmla="*/ 834865 h 2977177"/>
                    <a:gd name="connsiteX10" fmla="*/ 1231720 w 1235632"/>
                    <a:gd name="connsiteY10" fmla="*/ 1651333 h 2977177"/>
                    <a:gd name="connsiteX11" fmla="*/ 977438 w 1235632"/>
                    <a:gd name="connsiteY11" fmla="*/ 1692471 h 2977177"/>
                    <a:gd name="connsiteX12" fmla="*/ 879253 w 1235632"/>
                    <a:gd name="connsiteY12" fmla="*/ 1206755 h 2977177"/>
                    <a:gd name="connsiteX13" fmla="*/ 882415 w 1235632"/>
                    <a:gd name="connsiteY13" fmla="*/ 2847171 h 2977177"/>
                    <a:gd name="connsiteX14" fmla="*/ 558651 w 1235632"/>
                    <a:gd name="connsiteY14" fmla="*/ 2867910 h 2977177"/>
                    <a:gd name="connsiteX15" fmla="*/ 558647 w 1235632"/>
                    <a:gd name="connsiteY15" fmla="*/ 1862889 h 2977177"/>
                    <a:gd name="connsiteX16" fmla="*/ 450949 w 1235632"/>
                    <a:gd name="connsiteY16" fmla="*/ 1862889 h 2977177"/>
                    <a:gd name="connsiteX17" fmla="*/ 450945 w 1235632"/>
                    <a:gd name="connsiteY17" fmla="*/ 2867910 h 2977177"/>
                    <a:gd name="connsiteX18" fmla="*/ 136359 w 1235632"/>
                    <a:gd name="connsiteY18" fmla="*/ 2838073 h 2977177"/>
                    <a:gd name="connsiteX19" fmla="*/ 140943 w 1235632"/>
                    <a:gd name="connsiteY19" fmla="*/ 2058572 h 2977177"/>
                    <a:gd name="connsiteX20" fmla="*/ 141372 w 1235632"/>
                    <a:gd name="connsiteY20" fmla="*/ 1897114 h 2977177"/>
                    <a:gd name="connsiteX21" fmla="*/ 168443 w 1235632"/>
                    <a:gd name="connsiteY21" fmla="*/ 1921156 h 2977177"/>
                    <a:gd name="connsiteX22" fmla="*/ 417788 w 1235632"/>
                    <a:gd name="connsiteY22" fmla="*/ 1681494 h 2977177"/>
                    <a:gd name="connsiteX23" fmla="*/ 194802 w 1235632"/>
                    <a:gd name="connsiteY23" fmla="*/ 713714 h 2977177"/>
                    <a:gd name="connsiteX24" fmla="*/ 185953 w 1235632"/>
                    <a:gd name="connsiteY24" fmla="*/ 694073 h 2977177"/>
                    <a:gd name="connsiteX25" fmla="*/ 222054 w 1235632"/>
                    <a:gd name="connsiteY25" fmla="*/ 688718 h 2977177"/>
                    <a:gd name="connsiteX26" fmla="*/ 806593 w 1235632"/>
                    <a:gd name="connsiteY26" fmla="*/ 688716 h 2977177"/>
                    <a:gd name="connsiteX27" fmla="*/ 509725 w 1235632"/>
                    <a:gd name="connsiteY27" fmla="*/ 0 h 2977177"/>
                    <a:gd name="connsiteX28" fmla="*/ 820989 w 1235632"/>
                    <a:gd name="connsiteY28" fmla="*/ 290513 h 2977177"/>
                    <a:gd name="connsiteX29" fmla="*/ 509725 w 1235632"/>
                    <a:gd name="connsiteY29" fmla="*/ 581026 h 2977177"/>
                    <a:gd name="connsiteX30" fmla="*/ 198461 w 1235632"/>
                    <a:gd name="connsiteY30" fmla="*/ 290513 h 2977177"/>
                    <a:gd name="connsiteX31" fmla="*/ 509725 w 1235632"/>
                    <a:gd name="connsiteY31" fmla="*/ 0 h 2977177"/>
                    <a:gd name="connsiteX0" fmla="*/ 0 w 1235632"/>
                    <a:gd name="connsiteY0" fmla="*/ 1154525 h 2977177"/>
                    <a:gd name="connsiteX1" fmla="*/ 61568 w 1235632"/>
                    <a:gd name="connsiteY1" fmla="*/ 1644188 h 2977177"/>
                    <a:gd name="connsiteX2" fmla="*/ 44165 w 1235632"/>
                    <a:gd name="connsiteY2" fmla="*/ 1723415 h 2977177"/>
                    <a:gd name="connsiteX3" fmla="*/ 20615 w 1235632"/>
                    <a:gd name="connsiteY3" fmla="*/ 1769879 h 2977177"/>
                    <a:gd name="connsiteX4" fmla="*/ 1465 w 1235632"/>
                    <a:gd name="connsiteY4" fmla="*/ 1784427 h 2977177"/>
                    <a:gd name="connsiteX5" fmla="*/ 1288 w 1235632"/>
                    <a:gd name="connsiteY5" fmla="*/ 1636331 h 2977177"/>
                    <a:gd name="connsiteX6" fmla="*/ 0 w 1235632"/>
                    <a:gd name="connsiteY6" fmla="*/ 1154525 h 2977177"/>
                    <a:gd name="connsiteX7" fmla="*/ 806593 w 1235632"/>
                    <a:gd name="connsiteY7" fmla="*/ 688716 h 2977177"/>
                    <a:gd name="connsiteX8" fmla="*/ 1043598 w 1235632"/>
                    <a:gd name="connsiteY8" fmla="*/ 834865 h 2977177"/>
                    <a:gd name="connsiteX9" fmla="*/ 1231720 w 1235632"/>
                    <a:gd name="connsiteY9" fmla="*/ 1651333 h 2977177"/>
                    <a:gd name="connsiteX10" fmla="*/ 977438 w 1235632"/>
                    <a:gd name="connsiteY10" fmla="*/ 1692471 h 2977177"/>
                    <a:gd name="connsiteX11" fmla="*/ 879253 w 1235632"/>
                    <a:gd name="connsiteY11" fmla="*/ 1206755 h 2977177"/>
                    <a:gd name="connsiteX12" fmla="*/ 882415 w 1235632"/>
                    <a:gd name="connsiteY12" fmla="*/ 2847171 h 2977177"/>
                    <a:gd name="connsiteX13" fmla="*/ 558651 w 1235632"/>
                    <a:gd name="connsiteY13" fmla="*/ 2867910 h 2977177"/>
                    <a:gd name="connsiteX14" fmla="*/ 558647 w 1235632"/>
                    <a:gd name="connsiteY14" fmla="*/ 1862889 h 2977177"/>
                    <a:gd name="connsiteX15" fmla="*/ 450949 w 1235632"/>
                    <a:gd name="connsiteY15" fmla="*/ 1862889 h 2977177"/>
                    <a:gd name="connsiteX16" fmla="*/ 450945 w 1235632"/>
                    <a:gd name="connsiteY16" fmla="*/ 2867910 h 2977177"/>
                    <a:gd name="connsiteX17" fmla="*/ 136359 w 1235632"/>
                    <a:gd name="connsiteY17" fmla="*/ 2838073 h 2977177"/>
                    <a:gd name="connsiteX18" fmla="*/ 140943 w 1235632"/>
                    <a:gd name="connsiteY18" fmla="*/ 2058572 h 2977177"/>
                    <a:gd name="connsiteX19" fmla="*/ 141372 w 1235632"/>
                    <a:gd name="connsiteY19" fmla="*/ 1897114 h 2977177"/>
                    <a:gd name="connsiteX20" fmla="*/ 168443 w 1235632"/>
                    <a:gd name="connsiteY20" fmla="*/ 1921156 h 2977177"/>
                    <a:gd name="connsiteX21" fmla="*/ 417788 w 1235632"/>
                    <a:gd name="connsiteY21" fmla="*/ 1681494 h 2977177"/>
                    <a:gd name="connsiteX22" fmla="*/ 194802 w 1235632"/>
                    <a:gd name="connsiteY22" fmla="*/ 713714 h 2977177"/>
                    <a:gd name="connsiteX23" fmla="*/ 185953 w 1235632"/>
                    <a:gd name="connsiteY23" fmla="*/ 694073 h 2977177"/>
                    <a:gd name="connsiteX24" fmla="*/ 222054 w 1235632"/>
                    <a:gd name="connsiteY24" fmla="*/ 688718 h 2977177"/>
                    <a:gd name="connsiteX25" fmla="*/ 806593 w 1235632"/>
                    <a:gd name="connsiteY25" fmla="*/ 688716 h 2977177"/>
                    <a:gd name="connsiteX26" fmla="*/ 509725 w 1235632"/>
                    <a:gd name="connsiteY26" fmla="*/ 0 h 2977177"/>
                    <a:gd name="connsiteX27" fmla="*/ 820989 w 1235632"/>
                    <a:gd name="connsiteY27" fmla="*/ 290513 h 2977177"/>
                    <a:gd name="connsiteX28" fmla="*/ 509725 w 1235632"/>
                    <a:gd name="connsiteY28" fmla="*/ 581026 h 2977177"/>
                    <a:gd name="connsiteX29" fmla="*/ 198461 w 1235632"/>
                    <a:gd name="connsiteY29" fmla="*/ 290513 h 2977177"/>
                    <a:gd name="connsiteX30" fmla="*/ 509725 w 1235632"/>
                    <a:gd name="connsiteY30" fmla="*/ 0 h 2977177"/>
                    <a:gd name="connsiteX0" fmla="*/ 0 w 1235632"/>
                    <a:gd name="connsiteY0" fmla="*/ 1154525 h 2977177"/>
                    <a:gd name="connsiteX1" fmla="*/ 44165 w 1235632"/>
                    <a:gd name="connsiteY1" fmla="*/ 1723415 h 2977177"/>
                    <a:gd name="connsiteX2" fmla="*/ 20615 w 1235632"/>
                    <a:gd name="connsiteY2" fmla="*/ 1769879 h 2977177"/>
                    <a:gd name="connsiteX3" fmla="*/ 1465 w 1235632"/>
                    <a:gd name="connsiteY3" fmla="*/ 1784427 h 2977177"/>
                    <a:gd name="connsiteX4" fmla="*/ 1288 w 1235632"/>
                    <a:gd name="connsiteY4" fmla="*/ 1636331 h 2977177"/>
                    <a:gd name="connsiteX5" fmla="*/ 0 w 1235632"/>
                    <a:gd name="connsiteY5" fmla="*/ 1154525 h 2977177"/>
                    <a:gd name="connsiteX6" fmla="*/ 806593 w 1235632"/>
                    <a:gd name="connsiteY6" fmla="*/ 688716 h 2977177"/>
                    <a:gd name="connsiteX7" fmla="*/ 1043598 w 1235632"/>
                    <a:gd name="connsiteY7" fmla="*/ 834865 h 2977177"/>
                    <a:gd name="connsiteX8" fmla="*/ 1231720 w 1235632"/>
                    <a:gd name="connsiteY8" fmla="*/ 1651333 h 2977177"/>
                    <a:gd name="connsiteX9" fmla="*/ 977438 w 1235632"/>
                    <a:gd name="connsiteY9" fmla="*/ 1692471 h 2977177"/>
                    <a:gd name="connsiteX10" fmla="*/ 879253 w 1235632"/>
                    <a:gd name="connsiteY10" fmla="*/ 1206755 h 2977177"/>
                    <a:gd name="connsiteX11" fmla="*/ 882415 w 1235632"/>
                    <a:gd name="connsiteY11" fmla="*/ 2847171 h 2977177"/>
                    <a:gd name="connsiteX12" fmla="*/ 558651 w 1235632"/>
                    <a:gd name="connsiteY12" fmla="*/ 2867910 h 2977177"/>
                    <a:gd name="connsiteX13" fmla="*/ 558647 w 1235632"/>
                    <a:gd name="connsiteY13" fmla="*/ 1862889 h 2977177"/>
                    <a:gd name="connsiteX14" fmla="*/ 450949 w 1235632"/>
                    <a:gd name="connsiteY14" fmla="*/ 1862889 h 2977177"/>
                    <a:gd name="connsiteX15" fmla="*/ 450945 w 1235632"/>
                    <a:gd name="connsiteY15" fmla="*/ 2867910 h 2977177"/>
                    <a:gd name="connsiteX16" fmla="*/ 136359 w 1235632"/>
                    <a:gd name="connsiteY16" fmla="*/ 2838073 h 2977177"/>
                    <a:gd name="connsiteX17" fmla="*/ 140943 w 1235632"/>
                    <a:gd name="connsiteY17" fmla="*/ 2058572 h 2977177"/>
                    <a:gd name="connsiteX18" fmla="*/ 141372 w 1235632"/>
                    <a:gd name="connsiteY18" fmla="*/ 1897114 h 2977177"/>
                    <a:gd name="connsiteX19" fmla="*/ 168443 w 1235632"/>
                    <a:gd name="connsiteY19" fmla="*/ 1921156 h 2977177"/>
                    <a:gd name="connsiteX20" fmla="*/ 417788 w 1235632"/>
                    <a:gd name="connsiteY20" fmla="*/ 1681494 h 2977177"/>
                    <a:gd name="connsiteX21" fmla="*/ 194802 w 1235632"/>
                    <a:gd name="connsiteY21" fmla="*/ 713714 h 2977177"/>
                    <a:gd name="connsiteX22" fmla="*/ 185953 w 1235632"/>
                    <a:gd name="connsiteY22" fmla="*/ 694073 h 2977177"/>
                    <a:gd name="connsiteX23" fmla="*/ 222054 w 1235632"/>
                    <a:gd name="connsiteY23" fmla="*/ 688718 h 2977177"/>
                    <a:gd name="connsiteX24" fmla="*/ 806593 w 1235632"/>
                    <a:gd name="connsiteY24" fmla="*/ 688716 h 2977177"/>
                    <a:gd name="connsiteX25" fmla="*/ 509725 w 1235632"/>
                    <a:gd name="connsiteY25" fmla="*/ 0 h 2977177"/>
                    <a:gd name="connsiteX26" fmla="*/ 820989 w 1235632"/>
                    <a:gd name="connsiteY26" fmla="*/ 290513 h 2977177"/>
                    <a:gd name="connsiteX27" fmla="*/ 509725 w 1235632"/>
                    <a:gd name="connsiteY27" fmla="*/ 581026 h 2977177"/>
                    <a:gd name="connsiteX28" fmla="*/ 198461 w 1235632"/>
                    <a:gd name="connsiteY28" fmla="*/ 290513 h 2977177"/>
                    <a:gd name="connsiteX29" fmla="*/ 509725 w 1235632"/>
                    <a:gd name="connsiteY29" fmla="*/ 0 h 2977177"/>
                    <a:gd name="connsiteX0" fmla="*/ 0 w 1235632"/>
                    <a:gd name="connsiteY0" fmla="*/ 1154525 h 2977177"/>
                    <a:gd name="connsiteX1" fmla="*/ 44165 w 1235632"/>
                    <a:gd name="connsiteY1" fmla="*/ 1723415 h 2977177"/>
                    <a:gd name="connsiteX2" fmla="*/ 20615 w 1235632"/>
                    <a:gd name="connsiteY2" fmla="*/ 1769879 h 2977177"/>
                    <a:gd name="connsiteX3" fmla="*/ 1465 w 1235632"/>
                    <a:gd name="connsiteY3" fmla="*/ 1784427 h 2977177"/>
                    <a:gd name="connsiteX4" fmla="*/ 0 w 1235632"/>
                    <a:gd name="connsiteY4" fmla="*/ 1154525 h 2977177"/>
                    <a:gd name="connsiteX5" fmla="*/ 806593 w 1235632"/>
                    <a:gd name="connsiteY5" fmla="*/ 688716 h 2977177"/>
                    <a:gd name="connsiteX6" fmla="*/ 1043598 w 1235632"/>
                    <a:gd name="connsiteY6" fmla="*/ 834865 h 2977177"/>
                    <a:gd name="connsiteX7" fmla="*/ 1231720 w 1235632"/>
                    <a:gd name="connsiteY7" fmla="*/ 1651333 h 2977177"/>
                    <a:gd name="connsiteX8" fmla="*/ 977438 w 1235632"/>
                    <a:gd name="connsiteY8" fmla="*/ 1692471 h 2977177"/>
                    <a:gd name="connsiteX9" fmla="*/ 879253 w 1235632"/>
                    <a:gd name="connsiteY9" fmla="*/ 1206755 h 2977177"/>
                    <a:gd name="connsiteX10" fmla="*/ 882415 w 1235632"/>
                    <a:gd name="connsiteY10" fmla="*/ 2847171 h 2977177"/>
                    <a:gd name="connsiteX11" fmla="*/ 558651 w 1235632"/>
                    <a:gd name="connsiteY11" fmla="*/ 2867910 h 2977177"/>
                    <a:gd name="connsiteX12" fmla="*/ 558647 w 1235632"/>
                    <a:gd name="connsiteY12" fmla="*/ 1862889 h 2977177"/>
                    <a:gd name="connsiteX13" fmla="*/ 450949 w 1235632"/>
                    <a:gd name="connsiteY13" fmla="*/ 1862889 h 2977177"/>
                    <a:gd name="connsiteX14" fmla="*/ 450945 w 1235632"/>
                    <a:gd name="connsiteY14" fmla="*/ 2867910 h 2977177"/>
                    <a:gd name="connsiteX15" fmla="*/ 136359 w 1235632"/>
                    <a:gd name="connsiteY15" fmla="*/ 2838073 h 2977177"/>
                    <a:gd name="connsiteX16" fmla="*/ 140943 w 1235632"/>
                    <a:gd name="connsiteY16" fmla="*/ 2058572 h 2977177"/>
                    <a:gd name="connsiteX17" fmla="*/ 141372 w 1235632"/>
                    <a:gd name="connsiteY17" fmla="*/ 1897114 h 2977177"/>
                    <a:gd name="connsiteX18" fmla="*/ 168443 w 1235632"/>
                    <a:gd name="connsiteY18" fmla="*/ 1921156 h 2977177"/>
                    <a:gd name="connsiteX19" fmla="*/ 417788 w 1235632"/>
                    <a:gd name="connsiteY19" fmla="*/ 1681494 h 2977177"/>
                    <a:gd name="connsiteX20" fmla="*/ 194802 w 1235632"/>
                    <a:gd name="connsiteY20" fmla="*/ 713714 h 2977177"/>
                    <a:gd name="connsiteX21" fmla="*/ 185953 w 1235632"/>
                    <a:gd name="connsiteY21" fmla="*/ 694073 h 2977177"/>
                    <a:gd name="connsiteX22" fmla="*/ 222054 w 1235632"/>
                    <a:gd name="connsiteY22" fmla="*/ 688718 h 2977177"/>
                    <a:gd name="connsiteX23" fmla="*/ 806593 w 1235632"/>
                    <a:gd name="connsiteY23" fmla="*/ 688716 h 2977177"/>
                    <a:gd name="connsiteX24" fmla="*/ 509725 w 1235632"/>
                    <a:gd name="connsiteY24" fmla="*/ 0 h 2977177"/>
                    <a:gd name="connsiteX25" fmla="*/ 820989 w 1235632"/>
                    <a:gd name="connsiteY25" fmla="*/ 290513 h 2977177"/>
                    <a:gd name="connsiteX26" fmla="*/ 509725 w 1235632"/>
                    <a:gd name="connsiteY26" fmla="*/ 581026 h 2977177"/>
                    <a:gd name="connsiteX27" fmla="*/ 198461 w 1235632"/>
                    <a:gd name="connsiteY27" fmla="*/ 290513 h 2977177"/>
                    <a:gd name="connsiteX28" fmla="*/ 509725 w 1235632"/>
                    <a:gd name="connsiteY28" fmla="*/ 0 h 2977177"/>
                    <a:gd name="connsiteX0" fmla="*/ 0 w 1235632"/>
                    <a:gd name="connsiteY0" fmla="*/ 1154525 h 2977177"/>
                    <a:gd name="connsiteX1" fmla="*/ 44165 w 1235632"/>
                    <a:gd name="connsiteY1" fmla="*/ 1723415 h 2977177"/>
                    <a:gd name="connsiteX2" fmla="*/ 20615 w 1235632"/>
                    <a:gd name="connsiteY2" fmla="*/ 1769879 h 2977177"/>
                    <a:gd name="connsiteX3" fmla="*/ 0 w 1235632"/>
                    <a:gd name="connsiteY3" fmla="*/ 1154525 h 2977177"/>
                    <a:gd name="connsiteX4" fmla="*/ 806593 w 1235632"/>
                    <a:gd name="connsiteY4" fmla="*/ 688716 h 2977177"/>
                    <a:gd name="connsiteX5" fmla="*/ 1043598 w 1235632"/>
                    <a:gd name="connsiteY5" fmla="*/ 834865 h 2977177"/>
                    <a:gd name="connsiteX6" fmla="*/ 1231720 w 1235632"/>
                    <a:gd name="connsiteY6" fmla="*/ 1651333 h 2977177"/>
                    <a:gd name="connsiteX7" fmla="*/ 977438 w 1235632"/>
                    <a:gd name="connsiteY7" fmla="*/ 1692471 h 2977177"/>
                    <a:gd name="connsiteX8" fmla="*/ 879253 w 1235632"/>
                    <a:gd name="connsiteY8" fmla="*/ 1206755 h 2977177"/>
                    <a:gd name="connsiteX9" fmla="*/ 882415 w 1235632"/>
                    <a:gd name="connsiteY9" fmla="*/ 2847171 h 2977177"/>
                    <a:gd name="connsiteX10" fmla="*/ 558651 w 1235632"/>
                    <a:gd name="connsiteY10" fmla="*/ 2867910 h 2977177"/>
                    <a:gd name="connsiteX11" fmla="*/ 558647 w 1235632"/>
                    <a:gd name="connsiteY11" fmla="*/ 1862889 h 2977177"/>
                    <a:gd name="connsiteX12" fmla="*/ 450949 w 1235632"/>
                    <a:gd name="connsiteY12" fmla="*/ 1862889 h 2977177"/>
                    <a:gd name="connsiteX13" fmla="*/ 450945 w 1235632"/>
                    <a:gd name="connsiteY13" fmla="*/ 2867910 h 2977177"/>
                    <a:gd name="connsiteX14" fmla="*/ 136359 w 1235632"/>
                    <a:gd name="connsiteY14" fmla="*/ 2838073 h 2977177"/>
                    <a:gd name="connsiteX15" fmla="*/ 140943 w 1235632"/>
                    <a:gd name="connsiteY15" fmla="*/ 2058572 h 2977177"/>
                    <a:gd name="connsiteX16" fmla="*/ 141372 w 1235632"/>
                    <a:gd name="connsiteY16" fmla="*/ 1897114 h 2977177"/>
                    <a:gd name="connsiteX17" fmla="*/ 168443 w 1235632"/>
                    <a:gd name="connsiteY17" fmla="*/ 1921156 h 2977177"/>
                    <a:gd name="connsiteX18" fmla="*/ 417788 w 1235632"/>
                    <a:gd name="connsiteY18" fmla="*/ 1681494 h 2977177"/>
                    <a:gd name="connsiteX19" fmla="*/ 194802 w 1235632"/>
                    <a:gd name="connsiteY19" fmla="*/ 713714 h 2977177"/>
                    <a:gd name="connsiteX20" fmla="*/ 185953 w 1235632"/>
                    <a:gd name="connsiteY20" fmla="*/ 694073 h 2977177"/>
                    <a:gd name="connsiteX21" fmla="*/ 222054 w 1235632"/>
                    <a:gd name="connsiteY21" fmla="*/ 688718 h 2977177"/>
                    <a:gd name="connsiteX22" fmla="*/ 806593 w 1235632"/>
                    <a:gd name="connsiteY22" fmla="*/ 688716 h 2977177"/>
                    <a:gd name="connsiteX23" fmla="*/ 509725 w 1235632"/>
                    <a:gd name="connsiteY23" fmla="*/ 0 h 2977177"/>
                    <a:gd name="connsiteX24" fmla="*/ 820989 w 1235632"/>
                    <a:gd name="connsiteY24" fmla="*/ 290513 h 2977177"/>
                    <a:gd name="connsiteX25" fmla="*/ 509725 w 1235632"/>
                    <a:gd name="connsiteY25" fmla="*/ 581026 h 2977177"/>
                    <a:gd name="connsiteX26" fmla="*/ 198461 w 1235632"/>
                    <a:gd name="connsiteY26" fmla="*/ 290513 h 2977177"/>
                    <a:gd name="connsiteX27" fmla="*/ 509725 w 1235632"/>
                    <a:gd name="connsiteY27" fmla="*/ 0 h 2977177"/>
                    <a:gd name="connsiteX0" fmla="*/ 0 w 1235632"/>
                    <a:gd name="connsiteY0" fmla="*/ 1154525 h 2977177"/>
                    <a:gd name="connsiteX1" fmla="*/ 44165 w 1235632"/>
                    <a:gd name="connsiteY1" fmla="*/ 1723415 h 2977177"/>
                    <a:gd name="connsiteX2" fmla="*/ 0 w 1235632"/>
                    <a:gd name="connsiteY2" fmla="*/ 1154525 h 2977177"/>
                    <a:gd name="connsiteX3" fmla="*/ 806593 w 1235632"/>
                    <a:gd name="connsiteY3" fmla="*/ 688716 h 2977177"/>
                    <a:gd name="connsiteX4" fmla="*/ 1043598 w 1235632"/>
                    <a:gd name="connsiteY4" fmla="*/ 834865 h 2977177"/>
                    <a:gd name="connsiteX5" fmla="*/ 1231720 w 1235632"/>
                    <a:gd name="connsiteY5" fmla="*/ 1651333 h 2977177"/>
                    <a:gd name="connsiteX6" fmla="*/ 977438 w 1235632"/>
                    <a:gd name="connsiteY6" fmla="*/ 1692471 h 2977177"/>
                    <a:gd name="connsiteX7" fmla="*/ 879253 w 1235632"/>
                    <a:gd name="connsiteY7" fmla="*/ 1206755 h 2977177"/>
                    <a:gd name="connsiteX8" fmla="*/ 882415 w 1235632"/>
                    <a:gd name="connsiteY8" fmla="*/ 2847171 h 2977177"/>
                    <a:gd name="connsiteX9" fmla="*/ 558651 w 1235632"/>
                    <a:gd name="connsiteY9" fmla="*/ 2867910 h 2977177"/>
                    <a:gd name="connsiteX10" fmla="*/ 558647 w 1235632"/>
                    <a:gd name="connsiteY10" fmla="*/ 1862889 h 2977177"/>
                    <a:gd name="connsiteX11" fmla="*/ 450949 w 1235632"/>
                    <a:gd name="connsiteY11" fmla="*/ 1862889 h 2977177"/>
                    <a:gd name="connsiteX12" fmla="*/ 450945 w 1235632"/>
                    <a:gd name="connsiteY12" fmla="*/ 2867910 h 2977177"/>
                    <a:gd name="connsiteX13" fmla="*/ 136359 w 1235632"/>
                    <a:gd name="connsiteY13" fmla="*/ 2838073 h 2977177"/>
                    <a:gd name="connsiteX14" fmla="*/ 140943 w 1235632"/>
                    <a:gd name="connsiteY14" fmla="*/ 2058572 h 2977177"/>
                    <a:gd name="connsiteX15" fmla="*/ 141372 w 1235632"/>
                    <a:gd name="connsiteY15" fmla="*/ 1897114 h 2977177"/>
                    <a:gd name="connsiteX16" fmla="*/ 168443 w 1235632"/>
                    <a:gd name="connsiteY16" fmla="*/ 1921156 h 2977177"/>
                    <a:gd name="connsiteX17" fmla="*/ 417788 w 1235632"/>
                    <a:gd name="connsiteY17" fmla="*/ 1681494 h 2977177"/>
                    <a:gd name="connsiteX18" fmla="*/ 194802 w 1235632"/>
                    <a:gd name="connsiteY18" fmla="*/ 713714 h 2977177"/>
                    <a:gd name="connsiteX19" fmla="*/ 185953 w 1235632"/>
                    <a:gd name="connsiteY19" fmla="*/ 694073 h 2977177"/>
                    <a:gd name="connsiteX20" fmla="*/ 222054 w 1235632"/>
                    <a:gd name="connsiteY20" fmla="*/ 688718 h 2977177"/>
                    <a:gd name="connsiteX21" fmla="*/ 806593 w 1235632"/>
                    <a:gd name="connsiteY21" fmla="*/ 688716 h 2977177"/>
                    <a:gd name="connsiteX22" fmla="*/ 509725 w 1235632"/>
                    <a:gd name="connsiteY22" fmla="*/ 0 h 2977177"/>
                    <a:gd name="connsiteX23" fmla="*/ 820989 w 1235632"/>
                    <a:gd name="connsiteY23" fmla="*/ 290513 h 2977177"/>
                    <a:gd name="connsiteX24" fmla="*/ 509725 w 1235632"/>
                    <a:gd name="connsiteY24" fmla="*/ 581026 h 2977177"/>
                    <a:gd name="connsiteX25" fmla="*/ 198461 w 1235632"/>
                    <a:gd name="connsiteY25" fmla="*/ 290513 h 2977177"/>
                    <a:gd name="connsiteX26" fmla="*/ 509725 w 1235632"/>
                    <a:gd name="connsiteY26"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58443 w 1099273"/>
                    <a:gd name="connsiteY15" fmla="*/ 713714 h 2977177"/>
                    <a:gd name="connsiteX16" fmla="*/ 49594 w 1099273"/>
                    <a:gd name="connsiteY16" fmla="*/ 694073 h 2977177"/>
                    <a:gd name="connsiteX17" fmla="*/ 85695 w 1099273"/>
                    <a:gd name="connsiteY17" fmla="*/ 688718 h 2977177"/>
                    <a:gd name="connsiteX18" fmla="*/ 670234 w 1099273"/>
                    <a:gd name="connsiteY18" fmla="*/ 688716 h 2977177"/>
                    <a:gd name="connsiteX19" fmla="*/ 373366 w 1099273"/>
                    <a:gd name="connsiteY19" fmla="*/ 0 h 2977177"/>
                    <a:gd name="connsiteX20" fmla="*/ 684630 w 1099273"/>
                    <a:gd name="connsiteY20" fmla="*/ 290513 h 2977177"/>
                    <a:gd name="connsiteX21" fmla="*/ 373366 w 1099273"/>
                    <a:gd name="connsiteY21" fmla="*/ 581026 h 2977177"/>
                    <a:gd name="connsiteX22" fmla="*/ 62102 w 1099273"/>
                    <a:gd name="connsiteY22" fmla="*/ 290513 h 2977177"/>
                    <a:gd name="connsiteX23" fmla="*/ 373366 w 1099273"/>
                    <a:gd name="connsiteY23"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58443 w 1099273"/>
                    <a:gd name="connsiteY15" fmla="*/ 713714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49432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 name="connsiteX0" fmla="*/ 670234 w 1099273"/>
                    <a:gd name="connsiteY0" fmla="*/ 688716 h 2977177"/>
                    <a:gd name="connsiteX1" fmla="*/ 907239 w 1099273"/>
                    <a:gd name="connsiteY1" fmla="*/ 834865 h 2977177"/>
                    <a:gd name="connsiteX2" fmla="*/ 1095361 w 1099273"/>
                    <a:gd name="connsiteY2" fmla="*/ 1651333 h 2977177"/>
                    <a:gd name="connsiteX3" fmla="*/ 841079 w 1099273"/>
                    <a:gd name="connsiteY3" fmla="*/ 1692471 h 2977177"/>
                    <a:gd name="connsiteX4" fmla="*/ 742894 w 1099273"/>
                    <a:gd name="connsiteY4" fmla="*/ 1206755 h 2977177"/>
                    <a:gd name="connsiteX5" fmla="*/ 746056 w 1099273"/>
                    <a:gd name="connsiteY5" fmla="*/ 2847171 h 2977177"/>
                    <a:gd name="connsiteX6" fmla="*/ 422292 w 1099273"/>
                    <a:gd name="connsiteY6" fmla="*/ 2867910 h 2977177"/>
                    <a:gd name="connsiteX7" fmla="*/ 422288 w 1099273"/>
                    <a:gd name="connsiteY7" fmla="*/ 1862889 h 2977177"/>
                    <a:gd name="connsiteX8" fmla="*/ 314590 w 1099273"/>
                    <a:gd name="connsiteY8" fmla="*/ 1862889 h 2977177"/>
                    <a:gd name="connsiteX9" fmla="*/ 314586 w 1099273"/>
                    <a:gd name="connsiteY9" fmla="*/ 2867910 h 2977177"/>
                    <a:gd name="connsiteX10" fmla="*/ 0 w 1099273"/>
                    <a:gd name="connsiteY10" fmla="*/ 2838073 h 2977177"/>
                    <a:gd name="connsiteX11" fmla="*/ 4584 w 1099273"/>
                    <a:gd name="connsiteY11" fmla="*/ 2058572 h 2977177"/>
                    <a:gd name="connsiteX12" fmla="*/ 5013 w 1099273"/>
                    <a:gd name="connsiteY12" fmla="*/ 1897114 h 2977177"/>
                    <a:gd name="connsiteX13" fmla="*/ 32084 w 1099273"/>
                    <a:gd name="connsiteY13" fmla="*/ 1921156 h 2977177"/>
                    <a:gd name="connsiteX14" fmla="*/ 281429 w 1099273"/>
                    <a:gd name="connsiteY14" fmla="*/ 1681494 h 2977177"/>
                    <a:gd name="connsiteX15" fmla="*/ 65587 w 1099273"/>
                    <a:gd name="connsiteY15" fmla="*/ 754195 h 2977177"/>
                    <a:gd name="connsiteX16" fmla="*/ 85695 w 1099273"/>
                    <a:gd name="connsiteY16" fmla="*/ 688718 h 2977177"/>
                    <a:gd name="connsiteX17" fmla="*/ 670234 w 1099273"/>
                    <a:gd name="connsiteY17" fmla="*/ 688716 h 2977177"/>
                    <a:gd name="connsiteX18" fmla="*/ 373366 w 1099273"/>
                    <a:gd name="connsiteY18" fmla="*/ 0 h 2977177"/>
                    <a:gd name="connsiteX19" fmla="*/ 684630 w 1099273"/>
                    <a:gd name="connsiteY19" fmla="*/ 290513 h 2977177"/>
                    <a:gd name="connsiteX20" fmla="*/ 373366 w 1099273"/>
                    <a:gd name="connsiteY20" fmla="*/ 581026 h 2977177"/>
                    <a:gd name="connsiteX21" fmla="*/ 62102 w 1099273"/>
                    <a:gd name="connsiteY21" fmla="*/ 290513 h 2977177"/>
                    <a:gd name="connsiteX22" fmla="*/ 373366 w 1099273"/>
                    <a:gd name="connsiteY22" fmla="*/ 0 h 297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99273" h="2977177">
                      <a:moveTo>
                        <a:pt x="670234" y="688716"/>
                      </a:moveTo>
                      <a:cubicBezTo>
                        <a:pt x="758726" y="686610"/>
                        <a:pt x="888276" y="764280"/>
                        <a:pt x="907239" y="834865"/>
                      </a:cubicBezTo>
                      <a:lnTo>
                        <a:pt x="1095361" y="1651333"/>
                      </a:lnTo>
                      <a:cubicBezTo>
                        <a:pt x="1132840" y="1845956"/>
                        <a:pt x="889949" y="1908871"/>
                        <a:pt x="841079" y="1692471"/>
                      </a:cubicBezTo>
                      <a:lnTo>
                        <a:pt x="742894" y="1206755"/>
                      </a:lnTo>
                      <a:cubicBezTo>
                        <a:pt x="745002" y="1740660"/>
                        <a:pt x="743948" y="2313269"/>
                        <a:pt x="746056" y="2847171"/>
                      </a:cubicBezTo>
                      <a:cubicBezTo>
                        <a:pt x="743228" y="3028685"/>
                        <a:pt x="430686" y="3005422"/>
                        <a:pt x="422292" y="2867910"/>
                      </a:cubicBezTo>
                      <a:cubicBezTo>
                        <a:pt x="420185" y="2538170"/>
                        <a:pt x="421237" y="2195791"/>
                        <a:pt x="422288" y="1862889"/>
                      </a:cubicBezTo>
                      <a:cubicBezTo>
                        <a:pt x="412192" y="1776875"/>
                        <a:pt x="320384" y="1785477"/>
                        <a:pt x="314590" y="1862889"/>
                      </a:cubicBezTo>
                      <a:cubicBezTo>
                        <a:pt x="315640" y="2195791"/>
                        <a:pt x="316693" y="2538170"/>
                        <a:pt x="314586" y="2867910"/>
                      </a:cubicBezTo>
                      <a:cubicBezTo>
                        <a:pt x="315290" y="2987053"/>
                        <a:pt x="1174" y="3025125"/>
                        <a:pt x="0" y="2838073"/>
                      </a:cubicBezTo>
                      <a:cubicBezTo>
                        <a:pt x="2185" y="2712230"/>
                        <a:pt x="3613" y="2386636"/>
                        <a:pt x="4584" y="2058572"/>
                      </a:cubicBezTo>
                      <a:lnTo>
                        <a:pt x="5013" y="1897114"/>
                      </a:lnTo>
                      <a:lnTo>
                        <a:pt x="32084" y="1921156"/>
                      </a:lnTo>
                      <a:cubicBezTo>
                        <a:pt x="143985" y="1978292"/>
                        <a:pt x="314747" y="1854513"/>
                        <a:pt x="281429" y="1681494"/>
                      </a:cubicBezTo>
                      <a:lnTo>
                        <a:pt x="65587" y="754195"/>
                      </a:lnTo>
                      <a:cubicBezTo>
                        <a:pt x="58003" y="718082"/>
                        <a:pt x="57560" y="691494"/>
                        <a:pt x="85695" y="688718"/>
                      </a:cubicBezTo>
                      <a:lnTo>
                        <a:pt x="670234" y="688716"/>
                      </a:lnTo>
                      <a:close/>
                      <a:moveTo>
                        <a:pt x="373366" y="0"/>
                      </a:moveTo>
                      <a:cubicBezTo>
                        <a:pt x="545272" y="0"/>
                        <a:pt x="684630" y="130067"/>
                        <a:pt x="684630" y="290513"/>
                      </a:cubicBezTo>
                      <a:cubicBezTo>
                        <a:pt x="684630" y="450959"/>
                        <a:pt x="545272" y="581026"/>
                        <a:pt x="373366" y="581026"/>
                      </a:cubicBezTo>
                      <a:cubicBezTo>
                        <a:pt x="201460" y="581026"/>
                        <a:pt x="62102" y="450959"/>
                        <a:pt x="62102" y="290513"/>
                      </a:cubicBezTo>
                      <a:cubicBezTo>
                        <a:pt x="62102" y="130067"/>
                        <a:pt x="201460" y="0"/>
                        <a:pt x="373366"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45" name="Oval 244">
                  <a:extLst>
                    <a:ext uri="{FF2B5EF4-FFF2-40B4-BE49-F238E27FC236}">
                      <a16:creationId xmlns:a16="http://schemas.microsoft.com/office/drawing/2014/main" id="{E69E026D-4CA9-4673-A5B1-77FA025D1129}"/>
                    </a:ext>
                  </a:extLst>
                </p:cNvPr>
                <p:cNvSpPr/>
                <p:nvPr/>
              </p:nvSpPr>
              <p:spPr>
                <a:xfrm>
                  <a:off x="4921009" y="4606115"/>
                  <a:ext cx="36926" cy="369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46" name="Oval 245">
                  <a:extLst>
                    <a:ext uri="{FF2B5EF4-FFF2-40B4-BE49-F238E27FC236}">
                      <a16:creationId xmlns:a16="http://schemas.microsoft.com/office/drawing/2014/main" id="{0724F13C-5911-4197-8CC6-1DB5D3DFDE85}"/>
                    </a:ext>
                  </a:extLst>
                </p:cNvPr>
                <p:cNvSpPr/>
                <p:nvPr/>
              </p:nvSpPr>
              <p:spPr>
                <a:xfrm>
                  <a:off x="4893903" y="4647179"/>
                  <a:ext cx="36926" cy="369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47" name="Oval 246">
                  <a:extLst>
                    <a:ext uri="{FF2B5EF4-FFF2-40B4-BE49-F238E27FC236}">
                      <a16:creationId xmlns:a16="http://schemas.microsoft.com/office/drawing/2014/main" id="{9FBB4E7B-B963-4071-86AD-5B9BC76C63E2}"/>
                    </a:ext>
                  </a:extLst>
                </p:cNvPr>
                <p:cNvSpPr/>
                <p:nvPr/>
              </p:nvSpPr>
              <p:spPr>
                <a:xfrm>
                  <a:off x="4949807" y="4647663"/>
                  <a:ext cx="36926" cy="369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48" name="Oval 247">
                  <a:extLst>
                    <a:ext uri="{FF2B5EF4-FFF2-40B4-BE49-F238E27FC236}">
                      <a16:creationId xmlns:a16="http://schemas.microsoft.com/office/drawing/2014/main" id="{56078DD7-46B1-4114-A5A1-83A89815821E}"/>
                    </a:ext>
                  </a:extLst>
                </p:cNvPr>
                <p:cNvSpPr/>
                <p:nvPr/>
              </p:nvSpPr>
              <p:spPr>
                <a:xfrm>
                  <a:off x="4975938" y="4606599"/>
                  <a:ext cx="36926" cy="369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49" name="Oval 248">
                  <a:extLst>
                    <a:ext uri="{FF2B5EF4-FFF2-40B4-BE49-F238E27FC236}">
                      <a16:creationId xmlns:a16="http://schemas.microsoft.com/office/drawing/2014/main" id="{EED14BF3-4B3C-49A7-8909-68949B4464E8}"/>
                    </a:ext>
                  </a:extLst>
                </p:cNvPr>
                <p:cNvSpPr/>
                <p:nvPr/>
              </p:nvSpPr>
              <p:spPr>
                <a:xfrm>
                  <a:off x="5006623" y="4647179"/>
                  <a:ext cx="36926" cy="369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120" name="Group 119">
                <a:extLst>
                  <a:ext uri="{FF2B5EF4-FFF2-40B4-BE49-F238E27FC236}">
                    <a16:creationId xmlns:a16="http://schemas.microsoft.com/office/drawing/2014/main" id="{11DDFE8E-06E5-4B82-8AAF-38694020B643}"/>
                  </a:ext>
                </a:extLst>
              </p:cNvPr>
              <p:cNvGrpSpPr/>
              <p:nvPr/>
            </p:nvGrpSpPr>
            <p:grpSpPr>
              <a:xfrm>
                <a:off x="3132704" y="1509741"/>
                <a:ext cx="646867" cy="457926"/>
                <a:chOff x="4003268" y="2672912"/>
                <a:chExt cx="340132" cy="240784"/>
              </a:xfrm>
            </p:grpSpPr>
            <p:grpSp>
              <p:nvGrpSpPr>
                <p:cNvPr id="228" name="Group 227">
                  <a:extLst>
                    <a:ext uri="{FF2B5EF4-FFF2-40B4-BE49-F238E27FC236}">
                      <a16:creationId xmlns:a16="http://schemas.microsoft.com/office/drawing/2014/main" id="{A419D3C9-885A-4658-9B70-14555B0001F3}"/>
                    </a:ext>
                  </a:extLst>
                </p:cNvPr>
                <p:cNvGrpSpPr/>
                <p:nvPr/>
              </p:nvGrpSpPr>
              <p:grpSpPr>
                <a:xfrm>
                  <a:off x="4091494" y="2700972"/>
                  <a:ext cx="162889" cy="207885"/>
                  <a:chOff x="3294707" y="2240593"/>
                  <a:chExt cx="2529440" cy="3228170"/>
                </a:xfrm>
                <a:solidFill>
                  <a:schemeClr val="bg1"/>
                </a:solidFill>
              </p:grpSpPr>
              <p:grpSp>
                <p:nvGrpSpPr>
                  <p:cNvPr id="235" name="Group 234">
                    <a:extLst>
                      <a:ext uri="{FF2B5EF4-FFF2-40B4-BE49-F238E27FC236}">
                        <a16:creationId xmlns:a16="http://schemas.microsoft.com/office/drawing/2014/main" id="{51474FEE-A2D3-429B-9404-56AA1489D2D4}"/>
                      </a:ext>
                    </a:extLst>
                  </p:cNvPr>
                  <p:cNvGrpSpPr/>
                  <p:nvPr/>
                </p:nvGrpSpPr>
                <p:grpSpPr>
                  <a:xfrm>
                    <a:off x="3294707" y="2240593"/>
                    <a:ext cx="2529440" cy="3228170"/>
                    <a:chOff x="3294707" y="2240593"/>
                    <a:chExt cx="2529440" cy="3228170"/>
                  </a:xfrm>
                  <a:grpFill/>
                </p:grpSpPr>
                <p:sp>
                  <p:nvSpPr>
                    <p:cNvPr id="239" name="Freeform 180">
                      <a:extLst>
                        <a:ext uri="{FF2B5EF4-FFF2-40B4-BE49-F238E27FC236}">
                          <a16:creationId xmlns:a16="http://schemas.microsoft.com/office/drawing/2014/main" id="{C190F96B-E23F-4695-AF5D-EE86512C227A}"/>
                        </a:ext>
                      </a:extLst>
                    </p:cNvPr>
                    <p:cNvSpPr/>
                    <p:nvPr/>
                  </p:nvSpPr>
                  <p:spPr>
                    <a:xfrm>
                      <a:off x="3294707" y="2240593"/>
                      <a:ext cx="2529440" cy="2557166"/>
                    </a:xfrm>
                    <a:custGeom>
                      <a:avLst/>
                      <a:gdLst>
                        <a:gd name="connsiteX0" fmla="*/ 1264720 w 2529440"/>
                        <a:gd name="connsiteY0" fmla="*/ 223631 h 2557166"/>
                        <a:gd name="connsiteX1" fmla="*/ 221206 w 2529440"/>
                        <a:gd name="connsiteY1" fmla="*/ 1278583 h 2557166"/>
                        <a:gd name="connsiteX2" fmla="*/ 1264720 w 2529440"/>
                        <a:gd name="connsiteY2" fmla="*/ 2333535 h 2557166"/>
                        <a:gd name="connsiteX3" fmla="*/ 2308234 w 2529440"/>
                        <a:gd name="connsiteY3" fmla="*/ 1278583 h 2557166"/>
                        <a:gd name="connsiteX4" fmla="*/ 1264720 w 2529440"/>
                        <a:gd name="connsiteY4" fmla="*/ 223631 h 2557166"/>
                        <a:gd name="connsiteX5" fmla="*/ 1264720 w 2529440"/>
                        <a:gd name="connsiteY5" fmla="*/ 0 h 2557166"/>
                        <a:gd name="connsiteX6" fmla="*/ 2529440 w 2529440"/>
                        <a:gd name="connsiteY6" fmla="*/ 1278583 h 2557166"/>
                        <a:gd name="connsiteX7" fmla="*/ 1264720 w 2529440"/>
                        <a:gd name="connsiteY7" fmla="*/ 2557166 h 2557166"/>
                        <a:gd name="connsiteX8" fmla="*/ 0 w 2529440"/>
                        <a:gd name="connsiteY8" fmla="*/ 1278583 h 2557166"/>
                        <a:gd name="connsiteX9" fmla="*/ 1264720 w 2529440"/>
                        <a:gd name="connsiteY9" fmla="*/ 0 h 255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440" h="2557166">
                          <a:moveTo>
                            <a:pt x="1264720" y="223631"/>
                          </a:moveTo>
                          <a:cubicBezTo>
                            <a:pt x="688403" y="223631"/>
                            <a:pt x="221206" y="695949"/>
                            <a:pt x="221206" y="1278583"/>
                          </a:cubicBezTo>
                          <a:cubicBezTo>
                            <a:pt x="221206" y="1861217"/>
                            <a:pt x="688403" y="2333535"/>
                            <a:pt x="1264720" y="2333535"/>
                          </a:cubicBezTo>
                          <a:cubicBezTo>
                            <a:pt x="1841037" y="2333535"/>
                            <a:pt x="2308234" y="1861217"/>
                            <a:pt x="2308234" y="1278583"/>
                          </a:cubicBezTo>
                          <a:cubicBezTo>
                            <a:pt x="2308234" y="695949"/>
                            <a:pt x="1841037" y="223631"/>
                            <a:pt x="1264720" y="223631"/>
                          </a:cubicBezTo>
                          <a:close/>
                          <a:moveTo>
                            <a:pt x="1264720" y="0"/>
                          </a:moveTo>
                          <a:cubicBezTo>
                            <a:pt x="1963206" y="0"/>
                            <a:pt x="2529440" y="572441"/>
                            <a:pt x="2529440" y="1278583"/>
                          </a:cubicBezTo>
                          <a:cubicBezTo>
                            <a:pt x="2529440" y="1984725"/>
                            <a:pt x="1963206" y="2557166"/>
                            <a:pt x="1264720" y="2557166"/>
                          </a:cubicBezTo>
                          <a:cubicBezTo>
                            <a:pt x="566234" y="2557166"/>
                            <a:pt x="0" y="1984725"/>
                            <a:pt x="0" y="1278583"/>
                          </a:cubicBezTo>
                          <a:cubicBezTo>
                            <a:pt x="0" y="572441"/>
                            <a:pt x="566234" y="0"/>
                            <a:pt x="126472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40" name="Rounded Rectangle 181">
                      <a:extLst>
                        <a:ext uri="{FF2B5EF4-FFF2-40B4-BE49-F238E27FC236}">
                          <a16:creationId xmlns:a16="http://schemas.microsoft.com/office/drawing/2014/main" id="{65949D06-43B9-4943-8C3F-8329A9E0C39D}"/>
                        </a:ext>
                      </a:extLst>
                    </p:cNvPr>
                    <p:cNvSpPr/>
                    <p:nvPr/>
                  </p:nvSpPr>
                  <p:spPr>
                    <a:xfrm rot="19913279">
                      <a:off x="5019199" y="4469549"/>
                      <a:ext cx="557460" cy="999215"/>
                    </a:xfrm>
                    <a:prstGeom prst="roundRect">
                      <a:avLst>
                        <a:gd name="adj" fmla="val 1047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236" name="Group 235">
                    <a:extLst>
                      <a:ext uri="{FF2B5EF4-FFF2-40B4-BE49-F238E27FC236}">
                        <a16:creationId xmlns:a16="http://schemas.microsoft.com/office/drawing/2014/main" id="{DBDE9E2F-B0FA-46AE-B56E-BC42B417E00D}"/>
                      </a:ext>
                    </a:extLst>
                  </p:cNvPr>
                  <p:cNvGrpSpPr/>
                  <p:nvPr/>
                </p:nvGrpSpPr>
                <p:grpSpPr>
                  <a:xfrm>
                    <a:off x="4079538" y="2736613"/>
                    <a:ext cx="959778" cy="1565126"/>
                    <a:chOff x="7853412" y="4980549"/>
                    <a:chExt cx="626269" cy="881659"/>
                  </a:xfrm>
                  <a:grpFill/>
                </p:grpSpPr>
                <p:sp>
                  <p:nvSpPr>
                    <p:cNvPr id="237" name="Freeform 178">
                      <a:extLst>
                        <a:ext uri="{FF2B5EF4-FFF2-40B4-BE49-F238E27FC236}">
                          <a16:creationId xmlns:a16="http://schemas.microsoft.com/office/drawing/2014/main" id="{5AF0F080-DF98-4CF6-9D52-AEE5E51E9C43}"/>
                        </a:ext>
                      </a:extLst>
                    </p:cNvPr>
                    <p:cNvSpPr/>
                    <p:nvPr/>
                  </p:nvSpPr>
                  <p:spPr>
                    <a:xfrm>
                      <a:off x="7853412" y="4980549"/>
                      <a:ext cx="626269" cy="656630"/>
                    </a:xfrm>
                    <a:custGeom>
                      <a:avLst/>
                      <a:gdLst/>
                      <a:ahLst/>
                      <a:cxnLst/>
                      <a:rect l="l" t="t" r="r" b="b"/>
                      <a:pathLst>
                        <a:path w="626269" h="656630">
                          <a:moveTo>
                            <a:pt x="311944" y="0"/>
                          </a:moveTo>
                          <a:cubicBezTo>
                            <a:pt x="407988" y="0"/>
                            <a:pt x="484386" y="25103"/>
                            <a:pt x="541139" y="75307"/>
                          </a:cubicBezTo>
                          <a:cubicBezTo>
                            <a:pt x="597892" y="125512"/>
                            <a:pt x="626269" y="183952"/>
                            <a:pt x="626269" y="250627"/>
                          </a:cubicBezTo>
                          <a:cubicBezTo>
                            <a:pt x="626269" y="287536"/>
                            <a:pt x="615851" y="322461"/>
                            <a:pt x="595015" y="355402"/>
                          </a:cubicBezTo>
                          <a:cubicBezTo>
                            <a:pt x="574179" y="388343"/>
                            <a:pt x="529630" y="433189"/>
                            <a:pt x="461368" y="489943"/>
                          </a:cubicBezTo>
                          <a:cubicBezTo>
                            <a:pt x="426046" y="519311"/>
                            <a:pt x="404118" y="542925"/>
                            <a:pt x="395585" y="560785"/>
                          </a:cubicBezTo>
                          <a:cubicBezTo>
                            <a:pt x="387053" y="578644"/>
                            <a:pt x="383183" y="610593"/>
                            <a:pt x="383977" y="656630"/>
                          </a:cubicBezTo>
                          <a:lnTo>
                            <a:pt x="232172" y="656630"/>
                          </a:lnTo>
                          <a:cubicBezTo>
                            <a:pt x="231775" y="634802"/>
                            <a:pt x="231577" y="621507"/>
                            <a:pt x="231577" y="616744"/>
                          </a:cubicBezTo>
                          <a:cubicBezTo>
                            <a:pt x="231577" y="567532"/>
                            <a:pt x="239713" y="527050"/>
                            <a:pt x="255985" y="495300"/>
                          </a:cubicBezTo>
                          <a:cubicBezTo>
                            <a:pt x="272257" y="463550"/>
                            <a:pt x="304800" y="427832"/>
                            <a:pt x="353616" y="388144"/>
                          </a:cubicBezTo>
                          <a:cubicBezTo>
                            <a:pt x="402432" y="348457"/>
                            <a:pt x="431602" y="322461"/>
                            <a:pt x="441127" y="310158"/>
                          </a:cubicBezTo>
                          <a:cubicBezTo>
                            <a:pt x="455811" y="290711"/>
                            <a:pt x="463153" y="269280"/>
                            <a:pt x="463153" y="245864"/>
                          </a:cubicBezTo>
                          <a:cubicBezTo>
                            <a:pt x="463153" y="213321"/>
                            <a:pt x="450156" y="185440"/>
                            <a:pt x="424160" y="162223"/>
                          </a:cubicBezTo>
                          <a:cubicBezTo>
                            <a:pt x="398165" y="139006"/>
                            <a:pt x="363141" y="127397"/>
                            <a:pt x="319088" y="127397"/>
                          </a:cubicBezTo>
                          <a:cubicBezTo>
                            <a:pt x="276622" y="127397"/>
                            <a:pt x="241102" y="139502"/>
                            <a:pt x="212527" y="163711"/>
                          </a:cubicBezTo>
                          <a:cubicBezTo>
                            <a:pt x="183952" y="187921"/>
                            <a:pt x="164307" y="224830"/>
                            <a:pt x="153591" y="274439"/>
                          </a:cubicBezTo>
                          <a:lnTo>
                            <a:pt x="0" y="255389"/>
                          </a:lnTo>
                          <a:cubicBezTo>
                            <a:pt x="4366" y="184349"/>
                            <a:pt x="34628" y="124024"/>
                            <a:pt x="90786" y="74414"/>
                          </a:cubicBezTo>
                          <a:cubicBezTo>
                            <a:pt x="146943" y="24805"/>
                            <a:pt x="220663" y="0"/>
                            <a:pt x="31194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38" name="Freeform 179">
                      <a:extLst>
                        <a:ext uri="{FF2B5EF4-FFF2-40B4-BE49-F238E27FC236}">
                          <a16:creationId xmlns:a16="http://schemas.microsoft.com/office/drawing/2014/main" id="{02615544-D23C-4577-8B46-689FDCF4AB7F}"/>
                        </a:ext>
                      </a:extLst>
                    </p:cNvPr>
                    <p:cNvSpPr/>
                    <p:nvPr/>
                  </p:nvSpPr>
                  <p:spPr>
                    <a:xfrm>
                      <a:off x="8085584" y="5694925"/>
                      <a:ext cx="167283" cy="167283"/>
                    </a:xfrm>
                    <a:custGeom>
                      <a:avLst/>
                      <a:gdLst/>
                      <a:ahLst/>
                      <a:cxnLst/>
                      <a:rect l="l" t="t" r="r" b="b"/>
                      <a:pathLst>
                        <a:path w="167283" h="167283">
                          <a:moveTo>
                            <a:pt x="0" y="0"/>
                          </a:moveTo>
                          <a:lnTo>
                            <a:pt x="167283" y="0"/>
                          </a:lnTo>
                          <a:lnTo>
                            <a:pt x="167283" y="167283"/>
                          </a:lnTo>
                          <a:lnTo>
                            <a:pt x="0" y="16728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grpSp>
              <p:nvGrpSpPr>
                <p:cNvPr id="229" name="Group 228">
                  <a:extLst>
                    <a:ext uri="{FF2B5EF4-FFF2-40B4-BE49-F238E27FC236}">
                      <a16:creationId xmlns:a16="http://schemas.microsoft.com/office/drawing/2014/main" id="{2ADC007F-5647-454C-90A0-C14488BCC132}"/>
                    </a:ext>
                  </a:extLst>
                </p:cNvPr>
                <p:cNvGrpSpPr/>
                <p:nvPr/>
              </p:nvGrpSpPr>
              <p:grpSpPr>
                <a:xfrm>
                  <a:off x="4003268" y="2672912"/>
                  <a:ext cx="71335" cy="240607"/>
                  <a:chOff x="-387722" y="630094"/>
                  <a:chExt cx="844674" cy="2848996"/>
                </a:xfrm>
                <a:solidFill>
                  <a:schemeClr val="bg1"/>
                </a:solidFill>
              </p:grpSpPr>
              <p:sp>
                <p:nvSpPr>
                  <p:cNvPr id="233" name="Oval 232">
                    <a:extLst>
                      <a:ext uri="{FF2B5EF4-FFF2-40B4-BE49-F238E27FC236}">
                        <a16:creationId xmlns:a16="http://schemas.microsoft.com/office/drawing/2014/main" id="{E8EAA49A-2BAB-441C-813C-FA07D6CFD601}"/>
                      </a:ext>
                    </a:extLst>
                  </p:cNvPr>
                  <p:cNvSpPr/>
                  <p:nvPr/>
                </p:nvSpPr>
                <p:spPr>
                  <a:xfrm>
                    <a:off x="-263535" y="630094"/>
                    <a:ext cx="588278" cy="588278"/>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34" name="Freeform 175">
                    <a:extLst>
                      <a:ext uri="{FF2B5EF4-FFF2-40B4-BE49-F238E27FC236}">
                        <a16:creationId xmlns:a16="http://schemas.microsoft.com/office/drawing/2014/main" id="{C3E53785-77A3-4949-A5E5-AEB2BFAFDBC4}"/>
                      </a:ext>
                    </a:extLst>
                  </p:cNvPr>
                  <p:cNvSpPr/>
                  <p:nvPr/>
                </p:nvSpPr>
                <p:spPr>
                  <a:xfrm flipH="1">
                    <a:off x="-387722" y="1295037"/>
                    <a:ext cx="844674" cy="2184053"/>
                  </a:xfrm>
                  <a:custGeom>
                    <a:avLst/>
                    <a:gdLst>
                      <a:gd name="connsiteX0" fmla="*/ 718686 w 932127"/>
                      <a:gd name="connsiteY0" fmla="*/ 13 h 2410181"/>
                      <a:gd name="connsiteX1" fmla="*/ 675845 w 932127"/>
                      <a:gd name="connsiteY1" fmla="*/ 4123 h 2410181"/>
                      <a:gd name="connsiteX2" fmla="*/ 540924 w 932127"/>
                      <a:gd name="connsiteY2" fmla="*/ 324621 h 2410181"/>
                      <a:gd name="connsiteX3" fmla="*/ 518857 w 932127"/>
                      <a:gd name="connsiteY3" fmla="*/ 379639 h 2410181"/>
                      <a:gd name="connsiteX4" fmla="*/ 518857 w 932127"/>
                      <a:gd name="connsiteY4" fmla="*/ 12779 h 2410181"/>
                      <a:gd name="connsiteX5" fmla="*/ 510694 w 932127"/>
                      <a:gd name="connsiteY5" fmla="*/ 4616 h 2410181"/>
                      <a:gd name="connsiteX6" fmla="*/ 430656 w 932127"/>
                      <a:gd name="connsiteY6" fmla="*/ 4616 h 2410181"/>
                      <a:gd name="connsiteX7" fmla="*/ 422493 w 932127"/>
                      <a:gd name="connsiteY7" fmla="*/ 12779 h 2410181"/>
                      <a:gd name="connsiteX8" fmla="*/ 422493 w 932127"/>
                      <a:gd name="connsiteY8" fmla="*/ 401424 h 2410181"/>
                      <a:gd name="connsiteX9" fmla="*/ 420944 w 932127"/>
                      <a:gd name="connsiteY9" fmla="*/ 398770 h 2410181"/>
                      <a:gd name="connsiteX10" fmla="*/ 256283 w 932127"/>
                      <a:gd name="connsiteY10" fmla="*/ 4123 h 2410181"/>
                      <a:gd name="connsiteX11" fmla="*/ 213442 w 932127"/>
                      <a:gd name="connsiteY11" fmla="*/ 13 h 2410181"/>
                      <a:gd name="connsiteX12" fmla="*/ 4472 w 932127"/>
                      <a:gd name="connsiteY12" fmla="*/ 236005 h 2410181"/>
                      <a:gd name="connsiteX13" fmla="*/ 180 w 932127"/>
                      <a:gd name="connsiteY13" fmla="*/ 1169798 h 2410181"/>
                      <a:gd name="connsiteX14" fmla="*/ 100216 w 932127"/>
                      <a:gd name="connsiteY14" fmla="*/ 1262975 h 2410181"/>
                      <a:gd name="connsiteX15" fmla="*/ 100216 w 932127"/>
                      <a:gd name="connsiteY15" fmla="*/ 2271909 h 2410181"/>
                      <a:gd name="connsiteX16" fmla="*/ 238487 w 932127"/>
                      <a:gd name="connsiteY16" fmla="*/ 2410180 h 2410181"/>
                      <a:gd name="connsiteX17" fmla="*/ 238485 w 932127"/>
                      <a:gd name="connsiteY17" fmla="*/ 2410181 h 2410181"/>
                      <a:gd name="connsiteX18" fmla="*/ 376756 w 932127"/>
                      <a:gd name="connsiteY18" fmla="*/ 2271911 h 2410181"/>
                      <a:gd name="connsiteX19" fmla="*/ 376757 w 932127"/>
                      <a:gd name="connsiteY19" fmla="*/ 1364666 h 2410181"/>
                      <a:gd name="connsiteX20" fmla="*/ 462777 w 932127"/>
                      <a:gd name="connsiteY20" fmla="*/ 1364666 h 2410181"/>
                      <a:gd name="connsiteX21" fmla="*/ 469351 w 932127"/>
                      <a:gd name="connsiteY21" fmla="*/ 1364666 h 2410181"/>
                      <a:gd name="connsiteX22" fmla="*/ 555371 w 932127"/>
                      <a:gd name="connsiteY22" fmla="*/ 1364666 h 2410181"/>
                      <a:gd name="connsiteX23" fmla="*/ 555372 w 932127"/>
                      <a:gd name="connsiteY23" fmla="*/ 2271911 h 2410181"/>
                      <a:gd name="connsiteX24" fmla="*/ 693643 w 932127"/>
                      <a:gd name="connsiteY24" fmla="*/ 2410181 h 2410181"/>
                      <a:gd name="connsiteX25" fmla="*/ 693641 w 932127"/>
                      <a:gd name="connsiteY25" fmla="*/ 2410180 h 2410181"/>
                      <a:gd name="connsiteX26" fmla="*/ 831912 w 932127"/>
                      <a:gd name="connsiteY26" fmla="*/ 2271909 h 2410181"/>
                      <a:gd name="connsiteX27" fmla="*/ 831912 w 932127"/>
                      <a:gd name="connsiteY27" fmla="*/ 1262975 h 2410181"/>
                      <a:gd name="connsiteX28" fmla="*/ 931948 w 932127"/>
                      <a:gd name="connsiteY28" fmla="*/ 1169798 h 2410181"/>
                      <a:gd name="connsiteX29" fmla="*/ 927656 w 932127"/>
                      <a:gd name="connsiteY29" fmla="*/ 236005 h 2410181"/>
                      <a:gd name="connsiteX30" fmla="*/ 718686 w 932127"/>
                      <a:gd name="connsiteY30" fmla="*/ 13 h 241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32127" h="2410181">
                        <a:moveTo>
                          <a:pt x="718686" y="13"/>
                        </a:moveTo>
                        <a:cubicBezTo>
                          <a:pt x="704460" y="-146"/>
                          <a:pt x="690115" y="1189"/>
                          <a:pt x="675845" y="4123"/>
                        </a:cubicBezTo>
                        <a:cubicBezTo>
                          <a:pt x="634387" y="107782"/>
                          <a:pt x="578207" y="235379"/>
                          <a:pt x="540924" y="324621"/>
                        </a:cubicBezTo>
                        <a:lnTo>
                          <a:pt x="518857" y="379639"/>
                        </a:lnTo>
                        <a:lnTo>
                          <a:pt x="518857" y="12779"/>
                        </a:lnTo>
                        <a:cubicBezTo>
                          <a:pt x="518857" y="8271"/>
                          <a:pt x="515202" y="4616"/>
                          <a:pt x="510694" y="4616"/>
                        </a:cubicBezTo>
                        <a:lnTo>
                          <a:pt x="430656" y="4616"/>
                        </a:lnTo>
                        <a:cubicBezTo>
                          <a:pt x="426148" y="4616"/>
                          <a:pt x="422493" y="8271"/>
                          <a:pt x="422493" y="12779"/>
                        </a:cubicBezTo>
                        <a:lnTo>
                          <a:pt x="422493" y="401424"/>
                        </a:lnTo>
                        <a:lnTo>
                          <a:pt x="420944" y="398770"/>
                        </a:lnTo>
                        <a:cubicBezTo>
                          <a:pt x="393010" y="323104"/>
                          <a:pt x="311561" y="142335"/>
                          <a:pt x="256283" y="4123"/>
                        </a:cubicBezTo>
                        <a:cubicBezTo>
                          <a:pt x="242013" y="1189"/>
                          <a:pt x="227668" y="-146"/>
                          <a:pt x="213442" y="13"/>
                        </a:cubicBezTo>
                        <a:cubicBezTo>
                          <a:pt x="113862" y="1118"/>
                          <a:pt x="26344" y="100238"/>
                          <a:pt x="4472" y="236005"/>
                        </a:cubicBezTo>
                        <a:cubicBezTo>
                          <a:pt x="4017" y="478175"/>
                          <a:pt x="-979" y="850587"/>
                          <a:pt x="180" y="1169798"/>
                        </a:cubicBezTo>
                        <a:cubicBezTo>
                          <a:pt x="-2503" y="1229432"/>
                          <a:pt x="24632" y="1264839"/>
                          <a:pt x="100216" y="1262975"/>
                        </a:cubicBezTo>
                        <a:lnTo>
                          <a:pt x="100216" y="2271909"/>
                        </a:lnTo>
                        <a:cubicBezTo>
                          <a:pt x="100216" y="2348273"/>
                          <a:pt x="162123" y="2410180"/>
                          <a:pt x="238487" y="2410180"/>
                        </a:cubicBezTo>
                        <a:cubicBezTo>
                          <a:pt x="238486" y="2410180"/>
                          <a:pt x="238486" y="2410181"/>
                          <a:pt x="238485" y="2410181"/>
                        </a:cubicBezTo>
                        <a:cubicBezTo>
                          <a:pt x="314849" y="2410181"/>
                          <a:pt x="376756" y="2348275"/>
                          <a:pt x="376756" y="2271911"/>
                        </a:cubicBezTo>
                        <a:cubicBezTo>
                          <a:pt x="376756" y="1969496"/>
                          <a:pt x="376757" y="1667082"/>
                          <a:pt x="376757" y="1364666"/>
                        </a:cubicBezTo>
                        <a:lnTo>
                          <a:pt x="462777" y="1364666"/>
                        </a:lnTo>
                        <a:lnTo>
                          <a:pt x="469351" y="1364666"/>
                        </a:lnTo>
                        <a:lnTo>
                          <a:pt x="555371" y="1364666"/>
                        </a:lnTo>
                        <a:cubicBezTo>
                          <a:pt x="555371" y="1667082"/>
                          <a:pt x="555372" y="1969496"/>
                          <a:pt x="555372" y="2271911"/>
                        </a:cubicBezTo>
                        <a:cubicBezTo>
                          <a:pt x="555372" y="2348275"/>
                          <a:pt x="617279" y="2410181"/>
                          <a:pt x="693643" y="2410181"/>
                        </a:cubicBezTo>
                        <a:cubicBezTo>
                          <a:pt x="693642" y="2410181"/>
                          <a:pt x="693642" y="2410180"/>
                          <a:pt x="693641" y="2410180"/>
                        </a:cubicBezTo>
                        <a:cubicBezTo>
                          <a:pt x="770005" y="2410180"/>
                          <a:pt x="831912" y="2348273"/>
                          <a:pt x="831912" y="2271909"/>
                        </a:cubicBezTo>
                        <a:lnTo>
                          <a:pt x="831912" y="1262975"/>
                        </a:lnTo>
                        <a:cubicBezTo>
                          <a:pt x="907496" y="1264839"/>
                          <a:pt x="934631" y="1229432"/>
                          <a:pt x="931948" y="1169798"/>
                        </a:cubicBezTo>
                        <a:cubicBezTo>
                          <a:pt x="933107" y="850587"/>
                          <a:pt x="928111" y="478175"/>
                          <a:pt x="927656" y="236005"/>
                        </a:cubicBezTo>
                        <a:cubicBezTo>
                          <a:pt x="905784" y="100238"/>
                          <a:pt x="818266" y="1118"/>
                          <a:pt x="718686" y="1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230" name="Group 229">
                  <a:extLst>
                    <a:ext uri="{FF2B5EF4-FFF2-40B4-BE49-F238E27FC236}">
                      <a16:creationId xmlns:a16="http://schemas.microsoft.com/office/drawing/2014/main" id="{D40AECCC-C07C-48D0-AFED-B446067F8768}"/>
                    </a:ext>
                  </a:extLst>
                </p:cNvPr>
                <p:cNvGrpSpPr/>
                <p:nvPr/>
              </p:nvGrpSpPr>
              <p:grpSpPr>
                <a:xfrm>
                  <a:off x="4272065" y="2673089"/>
                  <a:ext cx="71335" cy="240607"/>
                  <a:chOff x="-387722" y="630094"/>
                  <a:chExt cx="844674" cy="2848995"/>
                </a:xfrm>
                <a:solidFill>
                  <a:schemeClr val="bg1"/>
                </a:solidFill>
              </p:grpSpPr>
              <p:sp>
                <p:nvSpPr>
                  <p:cNvPr id="231" name="Oval 230">
                    <a:extLst>
                      <a:ext uri="{FF2B5EF4-FFF2-40B4-BE49-F238E27FC236}">
                        <a16:creationId xmlns:a16="http://schemas.microsoft.com/office/drawing/2014/main" id="{F3A45DAB-6642-4FEE-B94D-FE333804F2DF}"/>
                      </a:ext>
                    </a:extLst>
                  </p:cNvPr>
                  <p:cNvSpPr/>
                  <p:nvPr/>
                </p:nvSpPr>
                <p:spPr>
                  <a:xfrm>
                    <a:off x="-263535" y="630094"/>
                    <a:ext cx="588278" cy="588278"/>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32" name="Freeform 173">
                    <a:extLst>
                      <a:ext uri="{FF2B5EF4-FFF2-40B4-BE49-F238E27FC236}">
                        <a16:creationId xmlns:a16="http://schemas.microsoft.com/office/drawing/2014/main" id="{0FFC5C88-6D0C-4FFC-807A-19432F2CA839}"/>
                      </a:ext>
                    </a:extLst>
                  </p:cNvPr>
                  <p:cNvSpPr/>
                  <p:nvPr/>
                </p:nvSpPr>
                <p:spPr>
                  <a:xfrm flipH="1">
                    <a:off x="-387722" y="1295041"/>
                    <a:ext cx="844674" cy="2184048"/>
                  </a:xfrm>
                  <a:custGeom>
                    <a:avLst/>
                    <a:gdLst>
                      <a:gd name="connsiteX0" fmla="*/ 718686 w 932127"/>
                      <a:gd name="connsiteY0" fmla="*/ 13 h 2410181"/>
                      <a:gd name="connsiteX1" fmla="*/ 675845 w 932127"/>
                      <a:gd name="connsiteY1" fmla="*/ 4123 h 2410181"/>
                      <a:gd name="connsiteX2" fmla="*/ 540924 w 932127"/>
                      <a:gd name="connsiteY2" fmla="*/ 324621 h 2410181"/>
                      <a:gd name="connsiteX3" fmla="*/ 518857 w 932127"/>
                      <a:gd name="connsiteY3" fmla="*/ 379639 h 2410181"/>
                      <a:gd name="connsiteX4" fmla="*/ 518857 w 932127"/>
                      <a:gd name="connsiteY4" fmla="*/ 12779 h 2410181"/>
                      <a:gd name="connsiteX5" fmla="*/ 510694 w 932127"/>
                      <a:gd name="connsiteY5" fmla="*/ 4616 h 2410181"/>
                      <a:gd name="connsiteX6" fmla="*/ 430656 w 932127"/>
                      <a:gd name="connsiteY6" fmla="*/ 4616 h 2410181"/>
                      <a:gd name="connsiteX7" fmla="*/ 422493 w 932127"/>
                      <a:gd name="connsiteY7" fmla="*/ 12779 h 2410181"/>
                      <a:gd name="connsiteX8" fmla="*/ 422493 w 932127"/>
                      <a:gd name="connsiteY8" fmla="*/ 401424 h 2410181"/>
                      <a:gd name="connsiteX9" fmla="*/ 420944 w 932127"/>
                      <a:gd name="connsiteY9" fmla="*/ 398770 h 2410181"/>
                      <a:gd name="connsiteX10" fmla="*/ 256283 w 932127"/>
                      <a:gd name="connsiteY10" fmla="*/ 4123 h 2410181"/>
                      <a:gd name="connsiteX11" fmla="*/ 213442 w 932127"/>
                      <a:gd name="connsiteY11" fmla="*/ 13 h 2410181"/>
                      <a:gd name="connsiteX12" fmla="*/ 4472 w 932127"/>
                      <a:gd name="connsiteY12" fmla="*/ 236005 h 2410181"/>
                      <a:gd name="connsiteX13" fmla="*/ 180 w 932127"/>
                      <a:gd name="connsiteY13" fmla="*/ 1169798 h 2410181"/>
                      <a:gd name="connsiteX14" fmla="*/ 100216 w 932127"/>
                      <a:gd name="connsiteY14" fmla="*/ 1262975 h 2410181"/>
                      <a:gd name="connsiteX15" fmla="*/ 100216 w 932127"/>
                      <a:gd name="connsiteY15" fmla="*/ 2271909 h 2410181"/>
                      <a:gd name="connsiteX16" fmla="*/ 238487 w 932127"/>
                      <a:gd name="connsiteY16" fmla="*/ 2410180 h 2410181"/>
                      <a:gd name="connsiteX17" fmla="*/ 238485 w 932127"/>
                      <a:gd name="connsiteY17" fmla="*/ 2410181 h 2410181"/>
                      <a:gd name="connsiteX18" fmla="*/ 376756 w 932127"/>
                      <a:gd name="connsiteY18" fmla="*/ 2271911 h 2410181"/>
                      <a:gd name="connsiteX19" fmla="*/ 376757 w 932127"/>
                      <a:gd name="connsiteY19" fmla="*/ 1364666 h 2410181"/>
                      <a:gd name="connsiteX20" fmla="*/ 462777 w 932127"/>
                      <a:gd name="connsiteY20" fmla="*/ 1364666 h 2410181"/>
                      <a:gd name="connsiteX21" fmla="*/ 469351 w 932127"/>
                      <a:gd name="connsiteY21" fmla="*/ 1364666 h 2410181"/>
                      <a:gd name="connsiteX22" fmla="*/ 555371 w 932127"/>
                      <a:gd name="connsiteY22" fmla="*/ 1364666 h 2410181"/>
                      <a:gd name="connsiteX23" fmla="*/ 555372 w 932127"/>
                      <a:gd name="connsiteY23" fmla="*/ 2271911 h 2410181"/>
                      <a:gd name="connsiteX24" fmla="*/ 693643 w 932127"/>
                      <a:gd name="connsiteY24" fmla="*/ 2410181 h 2410181"/>
                      <a:gd name="connsiteX25" fmla="*/ 693641 w 932127"/>
                      <a:gd name="connsiteY25" fmla="*/ 2410180 h 2410181"/>
                      <a:gd name="connsiteX26" fmla="*/ 831912 w 932127"/>
                      <a:gd name="connsiteY26" fmla="*/ 2271909 h 2410181"/>
                      <a:gd name="connsiteX27" fmla="*/ 831912 w 932127"/>
                      <a:gd name="connsiteY27" fmla="*/ 1262975 h 2410181"/>
                      <a:gd name="connsiteX28" fmla="*/ 931948 w 932127"/>
                      <a:gd name="connsiteY28" fmla="*/ 1169798 h 2410181"/>
                      <a:gd name="connsiteX29" fmla="*/ 927656 w 932127"/>
                      <a:gd name="connsiteY29" fmla="*/ 236005 h 2410181"/>
                      <a:gd name="connsiteX30" fmla="*/ 718686 w 932127"/>
                      <a:gd name="connsiteY30" fmla="*/ 13 h 241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32127" h="2410181">
                        <a:moveTo>
                          <a:pt x="718686" y="13"/>
                        </a:moveTo>
                        <a:cubicBezTo>
                          <a:pt x="704460" y="-146"/>
                          <a:pt x="690115" y="1189"/>
                          <a:pt x="675845" y="4123"/>
                        </a:cubicBezTo>
                        <a:cubicBezTo>
                          <a:pt x="634387" y="107782"/>
                          <a:pt x="578207" y="235379"/>
                          <a:pt x="540924" y="324621"/>
                        </a:cubicBezTo>
                        <a:lnTo>
                          <a:pt x="518857" y="379639"/>
                        </a:lnTo>
                        <a:lnTo>
                          <a:pt x="518857" y="12779"/>
                        </a:lnTo>
                        <a:cubicBezTo>
                          <a:pt x="518857" y="8271"/>
                          <a:pt x="515202" y="4616"/>
                          <a:pt x="510694" y="4616"/>
                        </a:cubicBezTo>
                        <a:lnTo>
                          <a:pt x="430656" y="4616"/>
                        </a:lnTo>
                        <a:cubicBezTo>
                          <a:pt x="426148" y="4616"/>
                          <a:pt x="422493" y="8271"/>
                          <a:pt x="422493" y="12779"/>
                        </a:cubicBezTo>
                        <a:lnTo>
                          <a:pt x="422493" y="401424"/>
                        </a:lnTo>
                        <a:lnTo>
                          <a:pt x="420944" y="398770"/>
                        </a:lnTo>
                        <a:cubicBezTo>
                          <a:pt x="393010" y="323104"/>
                          <a:pt x="311561" y="142335"/>
                          <a:pt x="256283" y="4123"/>
                        </a:cubicBezTo>
                        <a:cubicBezTo>
                          <a:pt x="242013" y="1189"/>
                          <a:pt x="227668" y="-146"/>
                          <a:pt x="213442" y="13"/>
                        </a:cubicBezTo>
                        <a:cubicBezTo>
                          <a:pt x="113862" y="1118"/>
                          <a:pt x="26344" y="100238"/>
                          <a:pt x="4472" y="236005"/>
                        </a:cubicBezTo>
                        <a:cubicBezTo>
                          <a:pt x="4017" y="478175"/>
                          <a:pt x="-979" y="850587"/>
                          <a:pt x="180" y="1169798"/>
                        </a:cubicBezTo>
                        <a:cubicBezTo>
                          <a:pt x="-2503" y="1229432"/>
                          <a:pt x="24632" y="1264839"/>
                          <a:pt x="100216" y="1262975"/>
                        </a:cubicBezTo>
                        <a:lnTo>
                          <a:pt x="100216" y="2271909"/>
                        </a:lnTo>
                        <a:cubicBezTo>
                          <a:pt x="100216" y="2348273"/>
                          <a:pt x="162123" y="2410180"/>
                          <a:pt x="238487" y="2410180"/>
                        </a:cubicBezTo>
                        <a:cubicBezTo>
                          <a:pt x="238486" y="2410180"/>
                          <a:pt x="238486" y="2410181"/>
                          <a:pt x="238485" y="2410181"/>
                        </a:cubicBezTo>
                        <a:cubicBezTo>
                          <a:pt x="314849" y="2410181"/>
                          <a:pt x="376756" y="2348275"/>
                          <a:pt x="376756" y="2271911"/>
                        </a:cubicBezTo>
                        <a:cubicBezTo>
                          <a:pt x="376756" y="1969496"/>
                          <a:pt x="376757" y="1667082"/>
                          <a:pt x="376757" y="1364666"/>
                        </a:cubicBezTo>
                        <a:lnTo>
                          <a:pt x="462777" y="1364666"/>
                        </a:lnTo>
                        <a:lnTo>
                          <a:pt x="469351" y="1364666"/>
                        </a:lnTo>
                        <a:lnTo>
                          <a:pt x="555371" y="1364666"/>
                        </a:lnTo>
                        <a:cubicBezTo>
                          <a:pt x="555371" y="1667082"/>
                          <a:pt x="555372" y="1969496"/>
                          <a:pt x="555372" y="2271911"/>
                        </a:cubicBezTo>
                        <a:cubicBezTo>
                          <a:pt x="555372" y="2348275"/>
                          <a:pt x="617279" y="2410181"/>
                          <a:pt x="693643" y="2410181"/>
                        </a:cubicBezTo>
                        <a:cubicBezTo>
                          <a:pt x="693642" y="2410181"/>
                          <a:pt x="693642" y="2410180"/>
                          <a:pt x="693641" y="2410180"/>
                        </a:cubicBezTo>
                        <a:cubicBezTo>
                          <a:pt x="770005" y="2410180"/>
                          <a:pt x="831912" y="2348273"/>
                          <a:pt x="831912" y="2271909"/>
                        </a:cubicBezTo>
                        <a:lnTo>
                          <a:pt x="831912" y="1262975"/>
                        </a:lnTo>
                        <a:cubicBezTo>
                          <a:pt x="907496" y="1264839"/>
                          <a:pt x="934631" y="1229432"/>
                          <a:pt x="931948" y="1169798"/>
                        </a:cubicBezTo>
                        <a:cubicBezTo>
                          <a:pt x="933107" y="850587"/>
                          <a:pt x="928111" y="478175"/>
                          <a:pt x="927656" y="236005"/>
                        </a:cubicBezTo>
                        <a:cubicBezTo>
                          <a:pt x="905784" y="100238"/>
                          <a:pt x="818266" y="1118"/>
                          <a:pt x="718686" y="1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Arial" panose="020B0604020202020204" pitchFamily="34" charset="0"/>
                      <a:cs typeface="Arial" panose="020B0604020202020204" pitchFamily="34" charset="0"/>
                    </a:endParaRPr>
                  </a:p>
                </p:txBody>
              </p:sp>
            </p:grpSp>
          </p:grpSp>
          <p:grpSp>
            <p:nvGrpSpPr>
              <p:cNvPr id="121" name="Group 120">
                <a:extLst>
                  <a:ext uri="{FF2B5EF4-FFF2-40B4-BE49-F238E27FC236}">
                    <a16:creationId xmlns:a16="http://schemas.microsoft.com/office/drawing/2014/main" id="{F15FB6BE-AF90-4D1C-87BA-F378FDE5834A}"/>
                  </a:ext>
                </a:extLst>
              </p:cNvPr>
              <p:cNvGrpSpPr/>
              <p:nvPr/>
            </p:nvGrpSpPr>
            <p:grpSpPr>
              <a:xfrm>
                <a:off x="5387936" y="5396762"/>
                <a:ext cx="564053" cy="438803"/>
                <a:chOff x="5406584" y="4048377"/>
                <a:chExt cx="296587" cy="230729"/>
              </a:xfrm>
            </p:grpSpPr>
            <p:sp>
              <p:nvSpPr>
                <p:cNvPr id="226" name="Freeform 167">
                  <a:extLst>
                    <a:ext uri="{FF2B5EF4-FFF2-40B4-BE49-F238E27FC236}">
                      <a16:creationId xmlns:a16="http://schemas.microsoft.com/office/drawing/2014/main" id="{6384BEF6-F1CD-48C8-B3F9-3C740BE9C9B6}"/>
                    </a:ext>
                  </a:extLst>
                </p:cNvPr>
                <p:cNvSpPr/>
                <p:nvPr/>
              </p:nvSpPr>
              <p:spPr>
                <a:xfrm>
                  <a:off x="5406584" y="4048377"/>
                  <a:ext cx="211477" cy="225777"/>
                </a:xfrm>
                <a:custGeom>
                  <a:avLst/>
                  <a:gdLst>
                    <a:gd name="connsiteX0" fmla="*/ 634764 w 992845"/>
                    <a:gd name="connsiteY0" fmla="*/ 0 h 1059980"/>
                    <a:gd name="connsiteX1" fmla="*/ 726874 w 992845"/>
                    <a:gd name="connsiteY1" fmla="*/ 0 h 1059980"/>
                    <a:gd name="connsiteX2" fmla="*/ 992845 w 992845"/>
                    <a:gd name="connsiteY2" fmla="*/ 257491 h 1059980"/>
                    <a:gd name="connsiteX3" fmla="*/ 992845 w 992845"/>
                    <a:gd name="connsiteY3" fmla="*/ 441957 h 1059980"/>
                    <a:gd name="connsiteX4" fmla="*/ 737564 w 992845"/>
                    <a:gd name="connsiteY4" fmla="*/ 441957 h 1059980"/>
                    <a:gd name="connsiteX5" fmla="*/ 737564 w 992845"/>
                    <a:gd name="connsiteY5" fmla="*/ 296844 h 1059980"/>
                    <a:gd name="connsiteX6" fmla="*/ 698556 w 992845"/>
                    <a:gd name="connsiteY6" fmla="*/ 259080 h 1059980"/>
                    <a:gd name="connsiteX7" fmla="*/ 643968 w 992845"/>
                    <a:gd name="connsiteY7" fmla="*/ 259080 h 1059980"/>
                    <a:gd name="connsiteX8" fmla="*/ 604960 w 992845"/>
                    <a:gd name="connsiteY8" fmla="*/ 296844 h 1059980"/>
                    <a:gd name="connsiteX9" fmla="*/ 604960 w 992845"/>
                    <a:gd name="connsiteY9" fmla="*/ 556257 h 1059980"/>
                    <a:gd name="connsiteX10" fmla="*/ 604155 w 992845"/>
                    <a:gd name="connsiteY10" fmla="*/ 556257 h 1059980"/>
                    <a:gd name="connsiteX11" fmla="*/ 604155 w 992845"/>
                    <a:gd name="connsiteY11" fmla="*/ 802489 h 1059980"/>
                    <a:gd name="connsiteX12" fmla="*/ 346664 w 992845"/>
                    <a:gd name="connsiteY12" fmla="*/ 1059980 h 1059980"/>
                    <a:gd name="connsiteX13" fmla="*/ 257491 w 992845"/>
                    <a:gd name="connsiteY13" fmla="*/ 1059980 h 1059980"/>
                    <a:gd name="connsiteX14" fmla="*/ 0 w 992845"/>
                    <a:gd name="connsiteY14" fmla="*/ 802489 h 1059980"/>
                    <a:gd name="connsiteX15" fmla="*/ 0 w 992845"/>
                    <a:gd name="connsiteY15" fmla="*/ 557060 h 1059980"/>
                    <a:gd name="connsiteX16" fmla="*/ 235169 w 992845"/>
                    <a:gd name="connsiteY16" fmla="*/ 557060 h 1059980"/>
                    <a:gd name="connsiteX17" fmla="*/ 235169 w 992845"/>
                    <a:gd name="connsiteY17" fmla="*/ 755517 h 1059980"/>
                    <a:gd name="connsiteX18" fmla="*/ 272933 w 992845"/>
                    <a:gd name="connsiteY18" fmla="*/ 793281 h 1059980"/>
                    <a:gd name="connsiteX19" fmla="*/ 325781 w 992845"/>
                    <a:gd name="connsiteY19" fmla="*/ 793281 h 1059980"/>
                    <a:gd name="connsiteX20" fmla="*/ 363545 w 992845"/>
                    <a:gd name="connsiteY20" fmla="*/ 755517 h 1059980"/>
                    <a:gd name="connsiteX21" fmla="*/ 363545 w 992845"/>
                    <a:gd name="connsiteY21" fmla="*/ 449291 h 1059980"/>
                    <a:gd name="connsiteX22" fmla="*/ 368793 w 992845"/>
                    <a:gd name="connsiteY22" fmla="*/ 449291 h 1059980"/>
                    <a:gd name="connsiteX23" fmla="*/ 368793 w 992845"/>
                    <a:gd name="connsiteY23" fmla="*/ 257491 h 1059980"/>
                    <a:gd name="connsiteX24" fmla="*/ 634764 w 992845"/>
                    <a:gd name="connsiteY24" fmla="*/ 0 h 1059980"/>
                    <a:gd name="connsiteX0" fmla="*/ 634764 w 992845"/>
                    <a:gd name="connsiteY0" fmla="*/ 0 h 1059980"/>
                    <a:gd name="connsiteX1" fmla="*/ 726874 w 992845"/>
                    <a:gd name="connsiteY1" fmla="*/ 0 h 1059980"/>
                    <a:gd name="connsiteX2" fmla="*/ 992845 w 992845"/>
                    <a:gd name="connsiteY2" fmla="*/ 257491 h 1059980"/>
                    <a:gd name="connsiteX3" fmla="*/ 992845 w 992845"/>
                    <a:gd name="connsiteY3" fmla="*/ 441957 h 1059980"/>
                    <a:gd name="connsiteX4" fmla="*/ 737564 w 992845"/>
                    <a:gd name="connsiteY4" fmla="*/ 441957 h 1059980"/>
                    <a:gd name="connsiteX5" fmla="*/ 737564 w 992845"/>
                    <a:gd name="connsiteY5" fmla="*/ 296844 h 1059980"/>
                    <a:gd name="connsiteX6" fmla="*/ 698556 w 992845"/>
                    <a:gd name="connsiteY6" fmla="*/ 259080 h 1059980"/>
                    <a:gd name="connsiteX7" fmla="*/ 643968 w 992845"/>
                    <a:gd name="connsiteY7" fmla="*/ 259080 h 1059980"/>
                    <a:gd name="connsiteX8" fmla="*/ 604960 w 992845"/>
                    <a:gd name="connsiteY8" fmla="*/ 296844 h 1059980"/>
                    <a:gd name="connsiteX9" fmla="*/ 604960 w 992845"/>
                    <a:gd name="connsiteY9" fmla="*/ 556257 h 1059980"/>
                    <a:gd name="connsiteX10" fmla="*/ 604155 w 992845"/>
                    <a:gd name="connsiteY10" fmla="*/ 556257 h 1059980"/>
                    <a:gd name="connsiteX11" fmla="*/ 604155 w 992845"/>
                    <a:gd name="connsiteY11" fmla="*/ 802489 h 1059980"/>
                    <a:gd name="connsiteX12" fmla="*/ 346664 w 992845"/>
                    <a:gd name="connsiteY12" fmla="*/ 1059980 h 1059980"/>
                    <a:gd name="connsiteX13" fmla="*/ 257491 w 992845"/>
                    <a:gd name="connsiteY13" fmla="*/ 1059980 h 1059980"/>
                    <a:gd name="connsiteX14" fmla="*/ 0 w 992845"/>
                    <a:gd name="connsiteY14" fmla="*/ 802489 h 1059980"/>
                    <a:gd name="connsiteX15" fmla="*/ 0 w 992845"/>
                    <a:gd name="connsiteY15" fmla="*/ 557060 h 1059980"/>
                    <a:gd name="connsiteX16" fmla="*/ 235169 w 992845"/>
                    <a:gd name="connsiteY16" fmla="*/ 557060 h 1059980"/>
                    <a:gd name="connsiteX17" fmla="*/ 235169 w 992845"/>
                    <a:gd name="connsiteY17" fmla="*/ 755517 h 1059980"/>
                    <a:gd name="connsiteX18" fmla="*/ 272933 w 992845"/>
                    <a:gd name="connsiteY18" fmla="*/ 793281 h 1059980"/>
                    <a:gd name="connsiteX19" fmla="*/ 325781 w 992845"/>
                    <a:gd name="connsiteY19" fmla="*/ 793281 h 1059980"/>
                    <a:gd name="connsiteX20" fmla="*/ 363545 w 992845"/>
                    <a:gd name="connsiteY20" fmla="*/ 755517 h 1059980"/>
                    <a:gd name="connsiteX21" fmla="*/ 363545 w 992845"/>
                    <a:gd name="connsiteY21" fmla="*/ 449291 h 1059980"/>
                    <a:gd name="connsiteX22" fmla="*/ 368793 w 992845"/>
                    <a:gd name="connsiteY22" fmla="*/ 257491 h 1059980"/>
                    <a:gd name="connsiteX23" fmla="*/ 634764 w 992845"/>
                    <a:gd name="connsiteY23" fmla="*/ 0 h 1059980"/>
                    <a:gd name="connsiteX0" fmla="*/ 634764 w 992845"/>
                    <a:gd name="connsiteY0" fmla="*/ 0 h 1059980"/>
                    <a:gd name="connsiteX1" fmla="*/ 726874 w 992845"/>
                    <a:gd name="connsiteY1" fmla="*/ 0 h 1059980"/>
                    <a:gd name="connsiteX2" fmla="*/ 992845 w 992845"/>
                    <a:gd name="connsiteY2" fmla="*/ 257491 h 1059980"/>
                    <a:gd name="connsiteX3" fmla="*/ 992845 w 992845"/>
                    <a:gd name="connsiteY3" fmla="*/ 441957 h 1059980"/>
                    <a:gd name="connsiteX4" fmla="*/ 737564 w 992845"/>
                    <a:gd name="connsiteY4" fmla="*/ 441957 h 1059980"/>
                    <a:gd name="connsiteX5" fmla="*/ 737564 w 992845"/>
                    <a:gd name="connsiteY5" fmla="*/ 296844 h 1059980"/>
                    <a:gd name="connsiteX6" fmla="*/ 698556 w 992845"/>
                    <a:gd name="connsiteY6" fmla="*/ 259080 h 1059980"/>
                    <a:gd name="connsiteX7" fmla="*/ 643968 w 992845"/>
                    <a:gd name="connsiteY7" fmla="*/ 259080 h 1059980"/>
                    <a:gd name="connsiteX8" fmla="*/ 604960 w 992845"/>
                    <a:gd name="connsiteY8" fmla="*/ 296844 h 1059980"/>
                    <a:gd name="connsiteX9" fmla="*/ 604960 w 992845"/>
                    <a:gd name="connsiteY9" fmla="*/ 556257 h 1059980"/>
                    <a:gd name="connsiteX10" fmla="*/ 604155 w 992845"/>
                    <a:gd name="connsiteY10" fmla="*/ 556257 h 1059980"/>
                    <a:gd name="connsiteX11" fmla="*/ 604155 w 992845"/>
                    <a:gd name="connsiteY11" fmla="*/ 802489 h 1059980"/>
                    <a:gd name="connsiteX12" fmla="*/ 346664 w 992845"/>
                    <a:gd name="connsiteY12" fmla="*/ 1059980 h 1059980"/>
                    <a:gd name="connsiteX13" fmla="*/ 257491 w 992845"/>
                    <a:gd name="connsiteY13" fmla="*/ 1059980 h 1059980"/>
                    <a:gd name="connsiteX14" fmla="*/ 0 w 992845"/>
                    <a:gd name="connsiteY14" fmla="*/ 802489 h 1059980"/>
                    <a:gd name="connsiteX15" fmla="*/ 0 w 992845"/>
                    <a:gd name="connsiteY15" fmla="*/ 557060 h 1059980"/>
                    <a:gd name="connsiteX16" fmla="*/ 235169 w 992845"/>
                    <a:gd name="connsiteY16" fmla="*/ 557060 h 1059980"/>
                    <a:gd name="connsiteX17" fmla="*/ 235169 w 992845"/>
                    <a:gd name="connsiteY17" fmla="*/ 755517 h 1059980"/>
                    <a:gd name="connsiteX18" fmla="*/ 272933 w 992845"/>
                    <a:gd name="connsiteY18" fmla="*/ 793281 h 1059980"/>
                    <a:gd name="connsiteX19" fmla="*/ 325781 w 992845"/>
                    <a:gd name="connsiteY19" fmla="*/ 793281 h 1059980"/>
                    <a:gd name="connsiteX20" fmla="*/ 363545 w 992845"/>
                    <a:gd name="connsiteY20" fmla="*/ 755517 h 1059980"/>
                    <a:gd name="connsiteX21" fmla="*/ 368793 w 992845"/>
                    <a:gd name="connsiteY21" fmla="*/ 257491 h 1059980"/>
                    <a:gd name="connsiteX22" fmla="*/ 634764 w 992845"/>
                    <a:gd name="connsiteY22" fmla="*/ 0 h 1059980"/>
                    <a:gd name="connsiteX0" fmla="*/ 634764 w 992845"/>
                    <a:gd name="connsiteY0" fmla="*/ 0 h 1059980"/>
                    <a:gd name="connsiteX1" fmla="*/ 726874 w 992845"/>
                    <a:gd name="connsiteY1" fmla="*/ 0 h 1059980"/>
                    <a:gd name="connsiteX2" fmla="*/ 992845 w 992845"/>
                    <a:gd name="connsiteY2" fmla="*/ 257491 h 1059980"/>
                    <a:gd name="connsiteX3" fmla="*/ 992845 w 992845"/>
                    <a:gd name="connsiteY3" fmla="*/ 441957 h 1059980"/>
                    <a:gd name="connsiteX4" fmla="*/ 737564 w 992845"/>
                    <a:gd name="connsiteY4" fmla="*/ 441957 h 1059980"/>
                    <a:gd name="connsiteX5" fmla="*/ 737564 w 992845"/>
                    <a:gd name="connsiteY5" fmla="*/ 296844 h 1059980"/>
                    <a:gd name="connsiteX6" fmla="*/ 698556 w 992845"/>
                    <a:gd name="connsiteY6" fmla="*/ 259080 h 1059980"/>
                    <a:gd name="connsiteX7" fmla="*/ 643968 w 992845"/>
                    <a:gd name="connsiteY7" fmla="*/ 259080 h 1059980"/>
                    <a:gd name="connsiteX8" fmla="*/ 604960 w 992845"/>
                    <a:gd name="connsiteY8" fmla="*/ 296844 h 1059980"/>
                    <a:gd name="connsiteX9" fmla="*/ 604960 w 992845"/>
                    <a:gd name="connsiteY9" fmla="*/ 556257 h 1059980"/>
                    <a:gd name="connsiteX10" fmla="*/ 604155 w 992845"/>
                    <a:gd name="connsiteY10" fmla="*/ 556257 h 1059980"/>
                    <a:gd name="connsiteX11" fmla="*/ 604155 w 992845"/>
                    <a:gd name="connsiteY11" fmla="*/ 802489 h 1059980"/>
                    <a:gd name="connsiteX12" fmla="*/ 346664 w 992845"/>
                    <a:gd name="connsiteY12" fmla="*/ 1059980 h 1059980"/>
                    <a:gd name="connsiteX13" fmla="*/ 257491 w 992845"/>
                    <a:gd name="connsiteY13" fmla="*/ 1059980 h 1059980"/>
                    <a:gd name="connsiteX14" fmla="*/ 0 w 992845"/>
                    <a:gd name="connsiteY14" fmla="*/ 802489 h 1059980"/>
                    <a:gd name="connsiteX15" fmla="*/ 0 w 992845"/>
                    <a:gd name="connsiteY15" fmla="*/ 557060 h 1059980"/>
                    <a:gd name="connsiteX16" fmla="*/ 235169 w 992845"/>
                    <a:gd name="connsiteY16" fmla="*/ 557060 h 1059980"/>
                    <a:gd name="connsiteX17" fmla="*/ 235169 w 992845"/>
                    <a:gd name="connsiteY17" fmla="*/ 755517 h 1059980"/>
                    <a:gd name="connsiteX18" fmla="*/ 272933 w 992845"/>
                    <a:gd name="connsiteY18" fmla="*/ 793281 h 1059980"/>
                    <a:gd name="connsiteX19" fmla="*/ 325781 w 992845"/>
                    <a:gd name="connsiteY19" fmla="*/ 793281 h 1059980"/>
                    <a:gd name="connsiteX20" fmla="*/ 368308 w 992845"/>
                    <a:gd name="connsiteY20" fmla="*/ 755517 h 1059980"/>
                    <a:gd name="connsiteX21" fmla="*/ 368793 w 992845"/>
                    <a:gd name="connsiteY21" fmla="*/ 257491 h 1059980"/>
                    <a:gd name="connsiteX22" fmla="*/ 634764 w 992845"/>
                    <a:gd name="connsiteY22" fmla="*/ 0 h 1059980"/>
                    <a:gd name="connsiteX0" fmla="*/ 634764 w 992845"/>
                    <a:gd name="connsiteY0" fmla="*/ 0 h 1059980"/>
                    <a:gd name="connsiteX1" fmla="*/ 726874 w 992845"/>
                    <a:gd name="connsiteY1" fmla="*/ 0 h 1059980"/>
                    <a:gd name="connsiteX2" fmla="*/ 992845 w 992845"/>
                    <a:gd name="connsiteY2" fmla="*/ 257491 h 1059980"/>
                    <a:gd name="connsiteX3" fmla="*/ 992845 w 992845"/>
                    <a:gd name="connsiteY3" fmla="*/ 441957 h 1059980"/>
                    <a:gd name="connsiteX4" fmla="*/ 737564 w 992845"/>
                    <a:gd name="connsiteY4" fmla="*/ 441957 h 1059980"/>
                    <a:gd name="connsiteX5" fmla="*/ 737564 w 992845"/>
                    <a:gd name="connsiteY5" fmla="*/ 296844 h 1059980"/>
                    <a:gd name="connsiteX6" fmla="*/ 698556 w 992845"/>
                    <a:gd name="connsiteY6" fmla="*/ 259080 h 1059980"/>
                    <a:gd name="connsiteX7" fmla="*/ 643968 w 992845"/>
                    <a:gd name="connsiteY7" fmla="*/ 259080 h 1059980"/>
                    <a:gd name="connsiteX8" fmla="*/ 604960 w 992845"/>
                    <a:gd name="connsiteY8" fmla="*/ 296844 h 1059980"/>
                    <a:gd name="connsiteX9" fmla="*/ 604960 w 992845"/>
                    <a:gd name="connsiteY9" fmla="*/ 556257 h 1059980"/>
                    <a:gd name="connsiteX10" fmla="*/ 604155 w 992845"/>
                    <a:gd name="connsiteY10" fmla="*/ 802489 h 1059980"/>
                    <a:gd name="connsiteX11" fmla="*/ 346664 w 992845"/>
                    <a:gd name="connsiteY11" fmla="*/ 1059980 h 1059980"/>
                    <a:gd name="connsiteX12" fmla="*/ 257491 w 992845"/>
                    <a:gd name="connsiteY12" fmla="*/ 1059980 h 1059980"/>
                    <a:gd name="connsiteX13" fmla="*/ 0 w 992845"/>
                    <a:gd name="connsiteY13" fmla="*/ 802489 h 1059980"/>
                    <a:gd name="connsiteX14" fmla="*/ 0 w 992845"/>
                    <a:gd name="connsiteY14" fmla="*/ 557060 h 1059980"/>
                    <a:gd name="connsiteX15" fmla="*/ 235169 w 992845"/>
                    <a:gd name="connsiteY15" fmla="*/ 557060 h 1059980"/>
                    <a:gd name="connsiteX16" fmla="*/ 235169 w 992845"/>
                    <a:gd name="connsiteY16" fmla="*/ 755517 h 1059980"/>
                    <a:gd name="connsiteX17" fmla="*/ 272933 w 992845"/>
                    <a:gd name="connsiteY17" fmla="*/ 793281 h 1059980"/>
                    <a:gd name="connsiteX18" fmla="*/ 325781 w 992845"/>
                    <a:gd name="connsiteY18" fmla="*/ 793281 h 1059980"/>
                    <a:gd name="connsiteX19" fmla="*/ 368308 w 992845"/>
                    <a:gd name="connsiteY19" fmla="*/ 755517 h 1059980"/>
                    <a:gd name="connsiteX20" fmla="*/ 368793 w 992845"/>
                    <a:gd name="connsiteY20" fmla="*/ 257491 h 1059980"/>
                    <a:gd name="connsiteX21" fmla="*/ 634764 w 992845"/>
                    <a:gd name="connsiteY21" fmla="*/ 0 h 1059980"/>
                    <a:gd name="connsiteX0" fmla="*/ 634764 w 992845"/>
                    <a:gd name="connsiteY0" fmla="*/ 0 h 1059980"/>
                    <a:gd name="connsiteX1" fmla="*/ 726874 w 992845"/>
                    <a:gd name="connsiteY1" fmla="*/ 0 h 1059980"/>
                    <a:gd name="connsiteX2" fmla="*/ 992845 w 992845"/>
                    <a:gd name="connsiteY2" fmla="*/ 257491 h 1059980"/>
                    <a:gd name="connsiteX3" fmla="*/ 992845 w 992845"/>
                    <a:gd name="connsiteY3" fmla="*/ 441957 h 1059980"/>
                    <a:gd name="connsiteX4" fmla="*/ 737564 w 992845"/>
                    <a:gd name="connsiteY4" fmla="*/ 441957 h 1059980"/>
                    <a:gd name="connsiteX5" fmla="*/ 737564 w 992845"/>
                    <a:gd name="connsiteY5" fmla="*/ 296844 h 1059980"/>
                    <a:gd name="connsiteX6" fmla="*/ 698556 w 992845"/>
                    <a:gd name="connsiteY6" fmla="*/ 259080 h 1059980"/>
                    <a:gd name="connsiteX7" fmla="*/ 643968 w 992845"/>
                    <a:gd name="connsiteY7" fmla="*/ 259080 h 1059980"/>
                    <a:gd name="connsiteX8" fmla="*/ 604960 w 992845"/>
                    <a:gd name="connsiteY8" fmla="*/ 296844 h 1059980"/>
                    <a:gd name="connsiteX9" fmla="*/ 604155 w 992845"/>
                    <a:gd name="connsiteY9" fmla="*/ 802489 h 1059980"/>
                    <a:gd name="connsiteX10" fmla="*/ 346664 w 992845"/>
                    <a:gd name="connsiteY10" fmla="*/ 1059980 h 1059980"/>
                    <a:gd name="connsiteX11" fmla="*/ 257491 w 992845"/>
                    <a:gd name="connsiteY11" fmla="*/ 1059980 h 1059980"/>
                    <a:gd name="connsiteX12" fmla="*/ 0 w 992845"/>
                    <a:gd name="connsiteY12" fmla="*/ 802489 h 1059980"/>
                    <a:gd name="connsiteX13" fmla="*/ 0 w 992845"/>
                    <a:gd name="connsiteY13" fmla="*/ 557060 h 1059980"/>
                    <a:gd name="connsiteX14" fmla="*/ 235169 w 992845"/>
                    <a:gd name="connsiteY14" fmla="*/ 557060 h 1059980"/>
                    <a:gd name="connsiteX15" fmla="*/ 235169 w 992845"/>
                    <a:gd name="connsiteY15" fmla="*/ 755517 h 1059980"/>
                    <a:gd name="connsiteX16" fmla="*/ 272933 w 992845"/>
                    <a:gd name="connsiteY16" fmla="*/ 793281 h 1059980"/>
                    <a:gd name="connsiteX17" fmla="*/ 325781 w 992845"/>
                    <a:gd name="connsiteY17" fmla="*/ 793281 h 1059980"/>
                    <a:gd name="connsiteX18" fmla="*/ 368308 w 992845"/>
                    <a:gd name="connsiteY18" fmla="*/ 755517 h 1059980"/>
                    <a:gd name="connsiteX19" fmla="*/ 368793 w 992845"/>
                    <a:gd name="connsiteY19" fmla="*/ 257491 h 1059980"/>
                    <a:gd name="connsiteX20" fmla="*/ 634764 w 992845"/>
                    <a:gd name="connsiteY20" fmla="*/ 0 h 1059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92845" h="1059980">
                      <a:moveTo>
                        <a:pt x="634764" y="0"/>
                      </a:moveTo>
                      <a:lnTo>
                        <a:pt x="726874" y="0"/>
                      </a:lnTo>
                      <a:cubicBezTo>
                        <a:pt x="873766" y="0"/>
                        <a:pt x="992845" y="115283"/>
                        <a:pt x="992845" y="257491"/>
                      </a:cubicBezTo>
                      <a:lnTo>
                        <a:pt x="992845" y="441957"/>
                      </a:lnTo>
                      <a:lnTo>
                        <a:pt x="737564" y="441957"/>
                      </a:lnTo>
                      <a:lnTo>
                        <a:pt x="737564" y="296844"/>
                      </a:lnTo>
                      <a:cubicBezTo>
                        <a:pt x="737564" y="275988"/>
                        <a:pt x="720099" y="259080"/>
                        <a:pt x="698556" y="259080"/>
                      </a:cubicBezTo>
                      <a:lnTo>
                        <a:pt x="643968" y="259080"/>
                      </a:lnTo>
                      <a:cubicBezTo>
                        <a:pt x="622425" y="259080"/>
                        <a:pt x="604960" y="275988"/>
                        <a:pt x="604960" y="296844"/>
                      </a:cubicBezTo>
                      <a:cubicBezTo>
                        <a:pt x="604692" y="465392"/>
                        <a:pt x="604423" y="633941"/>
                        <a:pt x="604155" y="802489"/>
                      </a:cubicBezTo>
                      <a:cubicBezTo>
                        <a:pt x="604155" y="944697"/>
                        <a:pt x="488872" y="1059980"/>
                        <a:pt x="346664" y="1059980"/>
                      </a:cubicBezTo>
                      <a:lnTo>
                        <a:pt x="257491" y="1059980"/>
                      </a:lnTo>
                      <a:cubicBezTo>
                        <a:pt x="115283" y="1059980"/>
                        <a:pt x="0" y="944697"/>
                        <a:pt x="0" y="802489"/>
                      </a:cubicBezTo>
                      <a:lnTo>
                        <a:pt x="0" y="557060"/>
                      </a:lnTo>
                      <a:lnTo>
                        <a:pt x="235169" y="557060"/>
                      </a:lnTo>
                      <a:lnTo>
                        <a:pt x="235169" y="755517"/>
                      </a:lnTo>
                      <a:cubicBezTo>
                        <a:pt x="235169" y="776373"/>
                        <a:pt x="252077" y="793281"/>
                        <a:pt x="272933" y="793281"/>
                      </a:cubicBezTo>
                      <a:lnTo>
                        <a:pt x="325781" y="793281"/>
                      </a:lnTo>
                      <a:cubicBezTo>
                        <a:pt x="346637" y="793281"/>
                        <a:pt x="368308" y="776373"/>
                        <a:pt x="368308" y="755517"/>
                      </a:cubicBezTo>
                      <a:cubicBezTo>
                        <a:pt x="370057" y="589508"/>
                        <a:pt x="367044" y="423500"/>
                        <a:pt x="368793" y="257491"/>
                      </a:cubicBezTo>
                      <a:cubicBezTo>
                        <a:pt x="368793" y="115283"/>
                        <a:pt x="487873" y="0"/>
                        <a:pt x="634764"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27" name="Freeform 168">
                  <a:extLst>
                    <a:ext uri="{FF2B5EF4-FFF2-40B4-BE49-F238E27FC236}">
                      <a16:creationId xmlns:a16="http://schemas.microsoft.com/office/drawing/2014/main" id="{A1DB7720-4D25-4D2B-936A-70D6F133CAF8}"/>
                    </a:ext>
                  </a:extLst>
                </p:cNvPr>
                <p:cNvSpPr/>
                <p:nvPr/>
              </p:nvSpPr>
              <p:spPr>
                <a:xfrm>
                  <a:off x="5574393" y="4166386"/>
                  <a:ext cx="128778" cy="112720"/>
                </a:xfrm>
                <a:custGeom>
                  <a:avLst/>
                  <a:gdLst>
                    <a:gd name="connsiteX0" fmla="*/ 368527 w 604588"/>
                    <a:gd name="connsiteY0" fmla="*/ 0 h 529200"/>
                    <a:gd name="connsiteX1" fmla="*/ 604588 w 604588"/>
                    <a:gd name="connsiteY1" fmla="*/ 0 h 529200"/>
                    <a:gd name="connsiteX2" fmla="*/ 604155 w 604588"/>
                    <a:gd name="connsiteY2" fmla="*/ 271709 h 529200"/>
                    <a:gd name="connsiteX3" fmla="*/ 346664 w 604588"/>
                    <a:gd name="connsiteY3" fmla="*/ 529200 h 529200"/>
                    <a:gd name="connsiteX4" fmla="*/ 257491 w 604588"/>
                    <a:gd name="connsiteY4" fmla="*/ 529200 h 529200"/>
                    <a:gd name="connsiteX5" fmla="*/ 0 w 604588"/>
                    <a:gd name="connsiteY5" fmla="*/ 271709 h 529200"/>
                    <a:gd name="connsiteX6" fmla="*/ 0 w 604588"/>
                    <a:gd name="connsiteY6" fmla="*/ 26280 h 529200"/>
                    <a:gd name="connsiteX7" fmla="*/ 235169 w 604588"/>
                    <a:gd name="connsiteY7" fmla="*/ 26280 h 529200"/>
                    <a:gd name="connsiteX8" fmla="*/ 235169 w 604588"/>
                    <a:gd name="connsiteY8" fmla="*/ 224737 h 529200"/>
                    <a:gd name="connsiteX9" fmla="*/ 272933 w 604588"/>
                    <a:gd name="connsiteY9" fmla="*/ 262501 h 529200"/>
                    <a:gd name="connsiteX10" fmla="*/ 325781 w 604588"/>
                    <a:gd name="connsiteY10" fmla="*/ 262501 h 529200"/>
                    <a:gd name="connsiteX11" fmla="*/ 368308 w 604588"/>
                    <a:gd name="connsiteY11" fmla="*/ 224737 h 5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588" h="529200">
                      <a:moveTo>
                        <a:pt x="368527" y="0"/>
                      </a:moveTo>
                      <a:lnTo>
                        <a:pt x="604588" y="0"/>
                      </a:lnTo>
                      <a:lnTo>
                        <a:pt x="604155" y="271709"/>
                      </a:lnTo>
                      <a:cubicBezTo>
                        <a:pt x="604155" y="413917"/>
                        <a:pt x="488872" y="529200"/>
                        <a:pt x="346664" y="529200"/>
                      </a:cubicBezTo>
                      <a:lnTo>
                        <a:pt x="257491" y="529200"/>
                      </a:lnTo>
                      <a:cubicBezTo>
                        <a:pt x="115283" y="529200"/>
                        <a:pt x="0" y="413917"/>
                        <a:pt x="0" y="271709"/>
                      </a:cubicBezTo>
                      <a:lnTo>
                        <a:pt x="0" y="26280"/>
                      </a:lnTo>
                      <a:lnTo>
                        <a:pt x="235169" y="26280"/>
                      </a:lnTo>
                      <a:lnTo>
                        <a:pt x="235169" y="224737"/>
                      </a:lnTo>
                      <a:cubicBezTo>
                        <a:pt x="235169" y="245593"/>
                        <a:pt x="252077" y="262501"/>
                        <a:pt x="272933" y="262501"/>
                      </a:cubicBezTo>
                      <a:lnTo>
                        <a:pt x="325781" y="262501"/>
                      </a:lnTo>
                      <a:cubicBezTo>
                        <a:pt x="346637" y="262501"/>
                        <a:pt x="368308" y="245593"/>
                        <a:pt x="368308" y="224737"/>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212" name="Group 211">
                <a:extLst>
                  <a:ext uri="{FF2B5EF4-FFF2-40B4-BE49-F238E27FC236}">
                    <a16:creationId xmlns:a16="http://schemas.microsoft.com/office/drawing/2014/main" id="{AEE3BF85-2D5F-4E02-B24E-B619641BC4EA}"/>
                  </a:ext>
                </a:extLst>
              </p:cNvPr>
              <p:cNvGrpSpPr/>
              <p:nvPr/>
            </p:nvGrpSpPr>
            <p:grpSpPr>
              <a:xfrm>
                <a:off x="3261134" y="5302674"/>
                <a:ext cx="390007" cy="626979"/>
                <a:chOff x="4070799" y="4574431"/>
                <a:chExt cx="205071" cy="329674"/>
              </a:xfrm>
            </p:grpSpPr>
            <p:sp>
              <p:nvSpPr>
                <p:cNvPr id="223" name="Rounded Rectangle 164">
                  <a:extLst>
                    <a:ext uri="{FF2B5EF4-FFF2-40B4-BE49-F238E27FC236}">
                      <a16:creationId xmlns:a16="http://schemas.microsoft.com/office/drawing/2014/main" id="{E34939ED-6963-4DEE-BB32-ECDD2E8676F8}"/>
                    </a:ext>
                  </a:extLst>
                </p:cNvPr>
                <p:cNvSpPr/>
                <p:nvPr/>
              </p:nvSpPr>
              <p:spPr>
                <a:xfrm rot="20520000">
                  <a:off x="4196530" y="4701109"/>
                  <a:ext cx="56295" cy="22528"/>
                </a:xfrm>
                <a:prstGeom prst="roundRect">
                  <a:avLst/>
                </a:prstGeom>
                <a:solidFill>
                  <a:schemeClr val="bg1"/>
                </a:solidFill>
                <a:ln w="0" cap="flat" cmpd="sng" algn="ctr">
                  <a:noFill/>
                  <a:prstDash val="solid"/>
                  <a:miter lim="800000"/>
                </a:ln>
                <a:effectLst/>
              </p:spPr>
              <p:txBody>
                <a:bodyPr rtlCol="0" anchor="ctr"/>
                <a:lstStyle/>
                <a:p>
                  <a:pPr algn="ctr">
                    <a:defRPr/>
                  </a:pPr>
                  <a:endParaRPr lang="en-US" kern="0">
                    <a:latin typeface="Arial" panose="020B0604020202020204" pitchFamily="34" charset="0"/>
                    <a:cs typeface="Arial" panose="020B0604020202020204" pitchFamily="34" charset="0"/>
                  </a:endParaRPr>
                </a:p>
              </p:txBody>
            </p:sp>
            <p:sp>
              <p:nvSpPr>
                <p:cNvPr id="224" name="Rectangle 223">
                  <a:extLst>
                    <a:ext uri="{FF2B5EF4-FFF2-40B4-BE49-F238E27FC236}">
                      <a16:creationId xmlns:a16="http://schemas.microsoft.com/office/drawing/2014/main" id="{7F0B9202-AF33-4F3A-98A5-CC545381987D}"/>
                    </a:ext>
                  </a:extLst>
                </p:cNvPr>
                <p:cNvSpPr/>
                <p:nvPr/>
              </p:nvSpPr>
              <p:spPr>
                <a:xfrm rot="20325798">
                  <a:off x="4162146" y="4574431"/>
                  <a:ext cx="30038" cy="7960"/>
                </a:xfrm>
                <a:prstGeom prst="rect">
                  <a:avLst/>
                </a:prstGeom>
                <a:solidFill>
                  <a:schemeClr val="bg1"/>
                </a:solidFill>
                <a:ln w="0" cap="flat" cmpd="sng" algn="ctr">
                  <a:noFill/>
                  <a:prstDash val="solid"/>
                  <a:miter lim="800000"/>
                </a:ln>
                <a:effectLst/>
              </p:spPr>
              <p:txBody>
                <a:bodyPr rtlCol="0" anchor="ctr"/>
                <a:lstStyle/>
                <a:p>
                  <a:pPr algn="ctr">
                    <a:defRPr/>
                  </a:pPr>
                  <a:endParaRPr lang="en-US" kern="0">
                    <a:latin typeface="Arial" panose="020B0604020202020204" pitchFamily="34" charset="0"/>
                    <a:cs typeface="Arial" panose="020B0604020202020204" pitchFamily="34" charset="0"/>
                  </a:endParaRPr>
                </a:p>
              </p:txBody>
            </p:sp>
            <p:sp>
              <p:nvSpPr>
                <p:cNvPr id="225" name="Freeform 166">
                  <a:extLst>
                    <a:ext uri="{FF2B5EF4-FFF2-40B4-BE49-F238E27FC236}">
                      <a16:creationId xmlns:a16="http://schemas.microsoft.com/office/drawing/2014/main" id="{39DCF594-3363-4441-B61C-106A8B7B9BBB}"/>
                    </a:ext>
                  </a:extLst>
                </p:cNvPr>
                <p:cNvSpPr/>
                <p:nvPr/>
              </p:nvSpPr>
              <p:spPr>
                <a:xfrm rot="20512432">
                  <a:off x="4070799" y="4597212"/>
                  <a:ext cx="205071" cy="306893"/>
                </a:xfrm>
                <a:custGeom>
                  <a:avLst/>
                  <a:gdLst>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431004 w 2487292"/>
                    <a:gd name="connsiteY18" fmla="*/ 2210594 h 3722295"/>
                    <a:gd name="connsiteX19" fmla="*/ 367164 w 2487292"/>
                    <a:gd name="connsiteY19" fmla="*/ 1035029 h 3722295"/>
                    <a:gd name="connsiteX20" fmla="*/ 1650212 w 2487292"/>
                    <a:gd name="connsiteY20" fmla="*/ 520081 h 3722295"/>
                    <a:gd name="connsiteX21" fmla="*/ 1697093 w 2487292"/>
                    <a:gd name="connsiteY21" fmla="*/ 517025 h 3722295"/>
                    <a:gd name="connsiteX22" fmla="*/ 1694607 w 2487292"/>
                    <a:gd name="connsiteY22" fmla="*/ 211185 h 3722295"/>
                    <a:gd name="connsiteX23" fmla="*/ 1803835 w 2487292"/>
                    <a:gd name="connsiteY23" fmla="*/ 210297 h 3722295"/>
                    <a:gd name="connsiteX24" fmla="*/ 1803835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431004 w 2487292"/>
                    <a:gd name="connsiteY18" fmla="*/ 2210594 h 3722295"/>
                    <a:gd name="connsiteX19" fmla="*/ 367164 w 2487292"/>
                    <a:gd name="connsiteY19" fmla="*/ 1035029 h 3722295"/>
                    <a:gd name="connsiteX20" fmla="*/ 1650212 w 2487292"/>
                    <a:gd name="connsiteY20" fmla="*/ 520081 h 3722295"/>
                    <a:gd name="connsiteX21" fmla="*/ 1697093 w 2487292"/>
                    <a:gd name="connsiteY21" fmla="*/ 517025 h 3722295"/>
                    <a:gd name="connsiteX22" fmla="*/ 1694607 w 2487292"/>
                    <a:gd name="connsiteY22" fmla="*/ 211185 h 3722295"/>
                    <a:gd name="connsiteX23" fmla="*/ 1803835 w 2487292"/>
                    <a:gd name="connsiteY23" fmla="*/ 210297 h 3722295"/>
                    <a:gd name="connsiteX24" fmla="*/ 1803835 w 2487292"/>
                    <a:gd name="connsiteY24" fmla="*/ 0 h 3722295"/>
                    <a:gd name="connsiteX25" fmla="*/ 2078923 w 2487292"/>
                    <a:gd name="connsiteY25"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431004 w 2487292"/>
                    <a:gd name="connsiteY18" fmla="*/ 2210594 h 3722295"/>
                    <a:gd name="connsiteX19" fmla="*/ 367164 w 2487292"/>
                    <a:gd name="connsiteY19" fmla="*/ 1035029 h 3722295"/>
                    <a:gd name="connsiteX20" fmla="*/ 1650212 w 2487292"/>
                    <a:gd name="connsiteY20" fmla="*/ 520081 h 3722295"/>
                    <a:gd name="connsiteX21" fmla="*/ 1697093 w 2487292"/>
                    <a:gd name="connsiteY21" fmla="*/ 517025 h 3722295"/>
                    <a:gd name="connsiteX22" fmla="*/ 1694607 w 2487292"/>
                    <a:gd name="connsiteY22" fmla="*/ 211185 h 3722295"/>
                    <a:gd name="connsiteX23" fmla="*/ 1803835 w 2487292"/>
                    <a:gd name="connsiteY23" fmla="*/ 210297 h 3722295"/>
                    <a:gd name="connsiteX24" fmla="*/ 1803835 w 2487292"/>
                    <a:gd name="connsiteY24" fmla="*/ 0 h 3722295"/>
                    <a:gd name="connsiteX25" fmla="*/ 2078923 w 2487292"/>
                    <a:gd name="connsiteY25"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431004 w 2487292"/>
                    <a:gd name="connsiteY18" fmla="*/ 2210594 h 3722295"/>
                    <a:gd name="connsiteX19" fmla="*/ 367164 w 2487292"/>
                    <a:gd name="connsiteY19" fmla="*/ 1035029 h 3722295"/>
                    <a:gd name="connsiteX20" fmla="*/ 1650212 w 2487292"/>
                    <a:gd name="connsiteY20" fmla="*/ 520081 h 3722295"/>
                    <a:gd name="connsiteX21" fmla="*/ 1697093 w 2487292"/>
                    <a:gd name="connsiteY21" fmla="*/ 517025 h 3722295"/>
                    <a:gd name="connsiteX22" fmla="*/ 1694607 w 2487292"/>
                    <a:gd name="connsiteY22" fmla="*/ 211185 h 3722295"/>
                    <a:gd name="connsiteX23" fmla="*/ 1803835 w 2487292"/>
                    <a:gd name="connsiteY23" fmla="*/ 210297 h 3722295"/>
                    <a:gd name="connsiteX24" fmla="*/ 1803835 w 2487292"/>
                    <a:gd name="connsiteY24" fmla="*/ 0 h 3722295"/>
                    <a:gd name="connsiteX25" fmla="*/ 2078923 w 2487292"/>
                    <a:gd name="connsiteY25"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67164 w 2487292"/>
                    <a:gd name="connsiteY18" fmla="*/ 1035029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67164 w 2487292"/>
                    <a:gd name="connsiteY18" fmla="*/ 1035029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67164 w 2487292"/>
                    <a:gd name="connsiteY18" fmla="*/ 1035029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67164 w 2487292"/>
                    <a:gd name="connsiteY18" fmla="*/ 1035029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67164 w 2487292"/>
                    <a:gd name="connsiteY18" fmla="*/ 1035029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67164 w 2487292"/>
                    <a:gd name="connsiteY18" fmla="*/ 1035029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67164 w 2487292"/>
                    <a:gd name="connsiteY18" fmla="*/ 1035029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67164 w 2487292"/>
                    <a:gd name="connsiteY18" fmla="*/ 1035029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67164 w 2487292"/>
                    <a:gd name="connsiteY18" fmla="*/ 1035029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309594 w 2487292"/>
                    <a:gd name="connsiteY18" fmla="*/ 1016184 h 3722295"/>
                    <a:gd name="connsiteX19" fmla="*/ 1650212 w 2487292"/>
                    <a:gd name="connsiteY19" fmla="*/ 520081 h 3722295"/>
                    <a:gd name="connsiteX20" fmla="*/ 1697093 w 2487292"/>
                    <a:gd name="connsiteY20" fmla="*/ 517025 h 3722295"/>
                    <a:gd name="connsiteX21" fmla="*/ 1694607 w 2487292"/>
                    <a:gd name="connsiteY21" fmla="*/ 211185 h 3722295"/>
                    <a:gd name="connsiteX22" fmla="*/ 1803835 w 2487292"/>
                    <a:gd name="connsiteY22" fmla="*/ 210297 h 3722295"/>
                    <a:gd name="connsiteX23" fmla="*/ 1803835 w 2487292"/>
                    <a:gd name="connsiteY23" fmla="*/ 0 h 3722295"/>
                    <a:gd name="connsiteX24" fmla="*/ 2078923 w 2487292"/>
                    <a:gd name="connsiteY24"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1650212 w 2487292"/>
                    <a:gd name="connsiteY18" fmla="*/ 520081 h 3722295"/>
                    <a:gd name="connsiteX19" fmla="*/ 1697093 w 2487292"/>
                    <a:gd name="connsiteY19" fmla="*/ 517025 h 3722295"/>
                    <a:gd name="connsiteX20" fmla="*/ 1694607 w 2487292"/>
                    <a:gd name="connsiteY20" fmla="*/ 211185 h 3722295"/>
                    <a:gd name="connsiteX21" fmla="*/ 1803835 w 2487292"/>
                    <a:gd name="connsiteY21" fmla="*/ 210297 h 3722295"/>
                    <a:gd name="connsiteX22" fmla="*/ 1803835 w 2487292"/>
                    <a:gd name="connsiteY22" fmla="*/ 0 h 3722295"/>
                    <a:gd name="connsiteX23" fmla="*/ 2078923 w 2487292"/>
                    <a:gd name="connsiteY23"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1650212 w 2487292"/>
                    <a:gd name="connsiteY18" fmla="*/ 520081 h 3722295"/>
                    <a:gd name="connsiteX19" fmla="*/ 1697093 w 2487292"/>
                    <a:gd name="connsiteY19" fmla="*/ 517025 h 3722295"/>
                    <a:gd name="connsiteX20" fmla="*/ 1694607 w 2487292"/>
                    <a:gd name="connsiteY20" fmla="*/ 211185 h 3722295"/>
                    <a:gd name="connsiteX21" fmla="*/ 1803835 w 2487292"/>
                    <a:gd name="connsiteY21" fmla="*/ 210297 h 3722295"/>
                    <a:gd name="connsiteX22" fmla="*/ 1803835 w 2487292"/>
                    <a:gd name="connsiteY22" fmla="*/ 0 h 3722295"/>
                    <a:gd name="connsiteX23" fmla="*/ 2078923 w 2487292"/>
                    <a:gd name="connsiteY23"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1650212 w 2487292"/>
                    <a:gd name="connsiteY18" fmla="*/ 520081 h 3722295"/>
                    <a:gd name="connsiteX19" fmla="*/ 1694607 w 2487292"/>
                    <a:gd name="connsiteY19" fmla="*/ 211185 h 3722295"/>
                    <a:gd name="connsiteX20" fmla="*/ 1803835 w 2487292"/>
                    <a:gd name="connsiteY20" fmla="*/ 210297 h 3722295"/>
                    <a:gd name="connsiteX21" fmla="*/ 1803835 w 2487292"/>
                    <a:gd name="connsiteY21" fmla="*/ 0 h 3722295"/>
                    <a:gd name="connsiteX22" fmla="*/ 2078923 w 2487292"/>
                    <a:gd name="connsiteY22"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1650212 w 2487292"/>
                    <a:gd name="connsiteY18" fmla="*/ 520081 h 3722295"/>
                    <a:gd name="connsiteX19" fmla="*/ 1694607 w 2487292"/>
                    <a:gd name="connsiteY19" fmla="*/ 211185 h 3722295"/>
                    <a:gd name="connsiteX20" fmla="*/ 1803835 w 2487292"/>
                    <a:gd name="connsiteY20" fmla="*/ 210297 h 3722295"/>
                    <a:gd name="connsiteX21" fmla="*/ 1803835 w 2487292"/>
                    <a:gd name="connsiteY21" fmla="*/ 0 h 3722295"/>
                    <a:gd name="connsiteX22" fmla="*/ 2078923 w 2487292"/>
                    <a:gd name="connsiteY22"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1650212 w 2487292"/>
                    <a:gd name="connsiteY18" fmla="*/ 520081 h 3722295"/>
                    <a:gd name="connsiteX19" fmla="*/ 1694607 w 2487292"/>
                    <a:gd name="connsiteY19" fmla="*/ 211185 h 3722295"/>
                    <a:gd name="connsiteX20" fmla="*/ 1803835 w 2487292"/>
                    <a:gd name="connsiteY20" fmla="*/ 210297 h 3722295"/>
                    <a:gd name="connsiteX21" fmla="*/ 1803835 w 2487292"/>
                    <a:gd name="connsiteY21" fmla="*/ 0 h 3722295"/>
                    <a:gd name="connsiteX22" fmla="*/ 2078923 w 2487292"/>
                    <a:gd name="connsiteY22"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1650212 w 2487292"/>
                    <a:gd name="connsiteY18" fmla="*/ 520081 h 3722295"/>
                    <a:gd name="connsiteX19" fmla="*/ 1694607 w 2487292"/>
                    <a:gd name="connsiteY19" fmla="*/ 211185 h 3722295"/>
                    <a:gd name="connsiteX20" fmla="*/ 1803835 w 2487292"/>
                    <a:gd name="connsiteY20" fmla="*/ 210297 h 3722295"/>
                    <a:gd name="connsiteX21" fmla="*/ 1803835 w 2487292"/>
                    <a:gd name="connsiteY21" fmla="*/ 0 h 3722295"/>
                    <a:gd name="connsiteX22" fmla="*/ 2078923 w 2487292"/>
                    <a:gd name="connsiteY22"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1650212 w 2487292"/>
                    <a:gd name="connsiteY18" fmla="*/ 520081 h 3722295"/>
                    <a:gd name="connsiteX19" fmla="*/ 1694607 w 2487292"/>
                    <a:gd name="connsiteY19" fmla="*/ 211185 h 3722295"/>
                    <a:gd name="connsiteX20" fmla="*/ 1803835 w 2487292"/>
                    <a:gd name="connsiteY20" fmla="*/ 210297 h 3722295"/>
                    <a:gd name="connsiteX21" fmla="*/ 1803835 w 2487292"/>
                    <a:gd name="connsiteY21" fmla="*/ 0 h 3722295"/>
                    <a:gd name="connsiteX22" fmla="*/ 2078923 w 2487292"/>
                    <a:gd name="connsiteY22" fmla="*/ 0 h 3722295"/>
                    <a:gd name="connsiteX0" fmla="*/ 2078923 w 2487292"/>
                    <a:gd name="connsiteY0" fmla="*/ 0 h 3722295"/>
                    <a:gd name="connsiteX1" fmla="*/ 2078923 w 2487292"/>
                    <a:gd name="connsiteY1" fmla="*/ 208060 h 3722295"/>
                    <a:gd name="connsiteX2" fmla="*/ 2193479 w 2487292"/>
                    <a:gd name="connsiteY2" fmla="*/ 207129 h 3722295"/>
                    <a:gd name="connsiteX3" fmla="*/ 2202752 w 2487292"/>
                    <a:gd name="connsiteY3" fmla="*/ 1347859 h 3722295"/>
                    <a:gd name="connsiteX4" fmla="*/ 1703881 w 2487292"/>
                    <a:gd name="connsiteY4" fmla="*/ 1351915 h 3722295"/>
                    <a:gd name="connsiteX5" fmla="*/ 1699901 w 2487292"/>
                    <a:gd name="connsiteY5" fmla="*/ 862365 h 3722295"/>
                    <a:gd name="connsiteX6" fmla="*/ 1635699 w 2487292"/>
                    <a:gd name="connsiteY6" fmla="*/ 868661 h 3722295"/>
                    <a:gd name="connsiteX7" fmla="*/ 838894 w 2487292"/>
                    <a:gd name="connsiteY7" fmla="*/ 1868933 h 3722295"/>
                    <a:gd name="connsiteX8" fmla="*/ 2311811 w 2487292"/>
                    <a:gd name="connsiteY8" fmla="*/ 2351100 h 3722295"/>
                    <a:gd name="connsiteX9" fmla="*/ 2012913 w 2487292"/>
                    <a:gd name="connsiteY9" fmla="*/ 2666381 h 3722295"/>
                    <a:gd name="connsiteX10" fmla="*/ 1218010 w 2487292"/>
                    <a:gd name="connsiteY10" fmla="*/ 2470986 h 3722295"/>
                    <a:gd name="connsiteX11" fmla="*/ 1102373 w 2487292"/>
                    <a:gd name="connsiteY11" fmla="*/ 2824230 h 3722295"/>
                    <a:gd name="connsiteX12" fmla="*/ 2487292 w 2487292"/>
                    <a:gd name="connsiteY12" fmla="*/ 3277591 h 3722295"/>
                    <a:gd name="connsiteX13" fmla="*/ 2341715 w 2487292"/>
                    <a:gd name="connsiteY13" fmla="*/ 3722295 h 3722295"/>
                    <a:gd name="connsiteX14" fmla="*/ 0 w 2487292"/>
                    <a:gd name="connsiteY14" fmla="*/ 2955722 h 3722295"/>
                    <a:gd name="connsiteX15" fmla="*/ 145576 w 2487292"/>
                    <a:gd name="connsiteY15" fmla="*/ 2511018 h 3722295"/>
                    <a:gd name="connsiteX16" fmla="*/ 331547 w 2487292"/>
                    <a:gd name="connsiteY16" fmla="*/ 2571896 h 3722295"/>
                    <a:gd name="connsiteX17" fmla="*/ 446637 w 2487292"/>
                    <a:gd name="connsiteY17" fmla="*/ 2220321 h 3722295"/>
                    <a:gd name="connsiteX18" fmla="*/ 1650212 w 2487292"/>
                    <a:gd name="connsiteY18" fmla="*/ 520081 h 3722295"/>
                    <a:gd name="connsiteX19" fmla="*/ 1694607 w 2487292"/>
                    <a:gd name="connsiteY19" fmla="*/ 211185 h 3722295"/>
                    <a:gd name="connsiteX20" fmla="*/ 1803835 w 2487292"/>
                    <a:gd name="connsiteY20" fmla="*/ 210297 h 3722295"/>
                    <a:gd name="connsiteX21" fmla="*/ 1803835 w 2487292"/>
                    <a:gd name="connsiteY21" fmla="*/ 0 h 3722295"/>
                    <a:gd name="connsiteX22" fmla="*/ 2078923 w 2487292"/>
                    <a:gd name="connsiteY22" fmla="*/ 0 h 372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87292" h="3722295">
                      <a:moveTo>
                        <a:pt x="2078923" y="0"/>
                      </a:moveTo>
                      <a:lnTo>
                        <a:pt x="2078923" y="208060"/>
                      </a:lnTo>
                      <a:lnTo>
                        <a:pt x="2193479" y="207129"/>
                      </a:lnTo>
                      <a:lnTo>
                        <a:pt x="2202752" y="1347859"/>
                      </a:lnTo>
                      <a:lnTo>
                        <a:pt x="1703881" y="1351915"/>
                      </a:lnTo>
                      <a:cubicBezTo>
                        <a:pt x="1702554" y="1188732"/>
                        <a:pt x="1701228" y="1025548"/>
                        <a:pt x="1699901" y="862365"/>
                      </a:cubicBezTo>
                      <a:lnTo>
                        <a:pt x="1635699" y="868661"/>
                      </a:lnTo>
                      <a:cubicBezTo>
                        <a:pt x="1234893" y="925513"/>
                        <a:pt x="597519" y="1130685"/>
                        <a:pt x="838894" y="1868933"/>
                      </a:cubicBezTo>
                      <a:lnTo>
                        <a:pt x="2311811" y="2351100"/>
                      </a:lnTo>
                      <a:cubicBezTo>
                        <a:pt x="2236543" y="2531212"/>
                        <a:pt x="2156279" y="2693381"/>
                        <a:pt x="2012913" y="2666381"/>
                      </a:cubicBezTo>
                      <a:lnTo>
                        <a:pt x="1218010" y="2470986"/>
                      </a:lnTo>
                      <a:lnTo>
                        <a:pt x="1102373" y="2824230"/>
                      </a:lnTo>
                      <a:lnTo>
                        <a:pt x="2487292" y="3277591"/>
                      </a:lnTo>
                      <a:lnTo>
                        <a:pt x="2341715" y="3722295"/>
                      </a:lnTo>
                      <a:lnTo>
                        <a:pt x="0" y="2955722"/>
                      </a:lnTo>
                      <a:lnTo>
                        <a:pt x="145576" y="2511018"/>
                      </a:lnTo>
                      <a:lnTo>
                        <a:pt x="331547" y="2571896"/>
                      </a:lnTo>
                      <a:lnTo>
                        <a:pt x="446637" y="2220321"/>
                      </a:lnTo>
                      <a:cubicBezTo>
                        <a:pt x="-284355" y="823449"/>
                        <a:pt x="1165131" y="415925"/>
                        <a:pt x="1650212" y="520081"/>
                      </a:cubicBezTo>
                      <a:lnTo>
                        <a:pt x="1694607" y="211185"/>
                      </a:lnTo>
                      <a:lnTo>
                        <a:pt x="1803835" y="210297"/>
                      </a:lnTo>
                      <a:lnTo>
                        <a:pt x="1803835" y="0"/>
                      </a:lnTo>
                      <a:lnTo>
                        <a:pt x="2078923" y="0"/>
                      </a:lnTo>
                      <a:close/>
                    </a:path>
                  </a:pathLst>
                </a:custGeom>
                <a:solidFill>
                  <a:schemeClr val="bg1"/>
                </a:solidFill>
                <a:ln w="0" cap="flat" cmpd="sng" algn="ctr">
                  <a:noFill/>
                  <a:prstDash val="solid"/>
                  <a:miter lim="800000"/>
                </a:ln>
                <a:effectLst/>
              </p:spPr>
              <p:txBody>
                <a:bodyPr rtlCol="0" anchor="ctr"/>
                <a:lstStyle/>
                <a:p>
                  <a:pPr algn="ctr">
                    <a:defRPr/>
                  </a:pPr>
                  <a:endParaRPr lang="en-US" kern="0">
                    <a:latin typeface="Arial" panose="020B0604020202020204" pitchFamily="34" charset="0"/>
                    <a:cs typeface="Arial" panose="020B0604020202020204" pitchFamily="34" charset="0"/>
                  </a:endParaRPr>
                </a:p>
              </p:txBody>
            </p:sp>
          </p:grpSp>
          <p:grpSp>
            <p:nvGrpSpPr>
              <p:cNvPr id="213" name="Group 212">
                <a:extLst>
                  <a:ext uri="{FF2B5EF4-FFF2-40B4-BE49-F238E27FC236}">
                    <a16:creationId xmlns:a16="http://schemas.microsoft.com/office/drawing/2014/main" id="{9265DBBA-1B2A-46A8-A42E-A355DA8814CE}"/>
                  </a:ext>
                </a:extLst>
              </p:cNvPr>
              <p:cNvGrpSpPr/>
              <p:nvPr/>
            </p:nvGrpSpPr>
            <p:grpSpPr>
              <a:xfrm>
                <a:off x="6695933" y="3356653"/>
                <a:ext cx="413205" cy="589218"/>
                <a:chOff x="5446243" y="3202525"/>
                <a:chExt cx="217269" cy="309819"/>
              </a:xfrm>
            </p:grpSpPr>
            <p:grpSp>
              <p:nvGrpSpPr>
                <p:cNvPr id="214" name="Group 213">
                  <a:extLst>
                    <a:ext uri="{FF2B5EF4-FFF2-40B4-BE49-F238E27FC236}">
                      <a16:creationId xmlns:a16="http://schemas.microsoft.com/office/drawing/2014/main" id="{11CFC34E-BE8D-42DC-AC2C-F8D46EB1776A}"/>
                    </a:ext>
                  </a:extLst>
                </p:cNvPr>
                <p:cNvGrpSpPr/>
                <p:nvPr/>
              </p:nvGrpSpPr>
              <p:grpSpPr>
                <a:xfrm>
                  <a:off x="5510910" y="3202525"/>
                  <a:ext cx="79925" cy="74014"/>
                  <a:chOff x="4369267" y="2858515"/>
                  <a:chExt cx="240966" cy="222934"/>
                </a:xfrm>
                <a:solidFill>
                  <a:schemeClr val="bg1"/>
                </a:solidFill>
              </p:grpSpPr>
              <p:sp>
                <p:nvSpPr>
                  <p:cNvPr id="219" name="Freeform 30">
                    <a:extLst>
                      <a:ext uri="{FF2B5EF4-FFF2-40B4-BE49-F238E27FC236}">
                        <a16:creationId xmlns:a16="http://schemas.microsoft.com/office/drawing/2014/main" id="{9EDEA7AC-3B03-485D-89A3-4341316EC0BE}"/>
                      </a:ext>
                    </a:extLst>
                  </p:cNvPr>
                  <p:cNvSpPr>
                    <a:spLocks/>
                  </p:cNvSpPr>
                  <p:nvPr/>
                </p:nvSpPr>
                <p:spPr bwMode="auto">
                  <a:xfrm>
                    <a:off x="4454506" y="3012602"/>
                    <a:ext cx="65569" cy="68847"/>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latin typeface="Arial" panose="020B0604020202020204" pitchFamily="34" charset="0"/>
                      <a:cs typeface="Arial" panose="020B0604020202020204" pitchFamily="34" charset="0"/>
                    </a:endParaRPr>
                  </a:p>
                </p:txBody>
              </p:sp>
              <p:sp>
                <p:nvSpPr>
                  <p:cNvPr id="220" name="Freeform 31">
                    <a:extLst>
                      <a:ext uri="{FF2B5EF4-FFF2-40B4-BE49-F238E27FC236}">
                        <a16:creationId xmlns:a16="http://schemas.microsoft.com/office/drawing/2014/main" id="{F64B1F03-4E7B-4DDF-963A-B518417BDA1C}"/>
                      </a:ext>
                    </a:extLst>
                  </p:cNvPr>
                  <p:cNvSpPr>
                    <a:spLocks/>
                  </p:cNvSpPr>
                  <p:nvPr/>
                </p:nvSpPr>
                <p:spPr bwMode="auto">
                  <a:xfrm>
                    <a:off x="4369267" y="2948672"/>
                    <a:ext cx="59012" cy="6065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latin typeface="Arial" panose="020B0604020202020204" pitchFamily="34" charset="0"/>
                      <a:cs typeface="Arial" panose="020B0604020202020204" pitchFamily="34" charset="0"/>
                    </a:endParaRPr>
                  </a:p>
                </p:txBody>
              </p:sp>
              <p:sp>
                <p:nvSpPr>
                  <p:cNvPr id="221" name="Freeform 32">
                    <a:extLst>
                      <a:ext uri="{FF2B5EF4-FFF2-40B4-BE49-F238E27FC236}">
                        <a16:creationId xmlns:a16="http://schemas.microsoft.com/office/drawing/2014/main" id="{27CEE18D-52D9-4121-9FC8-187FB2DA9381}"/>
                      </a:ext>
                    </a:extLst>
                  </p:cNvPr>
                  <p:cNvSpPr>
                    <a:spLocks/>
                  </p:cNvSpPr>
                  <p:nvPr/>
                </p:nvSpPr>
                <p:spPr bwMode="auto">
                  <a:xfrm>
                    <a:off x="4528272" y="2942115"/>
                    <a:ext cx="81961" cy="81961"/>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latin typeface="Arial" panose="020B0604020202020204" pitchFamily="34" charset="0"/>
                      <a:cs typeface="Arial" panose="020B0604020202020204" pitchFamily="34" charset="0"/>
                    </a:endParaRPr>
                  </a:p>
                </p:txBody>
              </p:sp>
              <p:sp>
                <p:nvSpPr>
                  <p:cNvPr id="222" name="Freeform 33">
                    <a:extLst>
                      <a:ext uri="{FF2B5EF4-FFF2-40B4-BE49-F238E27FC236}">
                        <a16:creationId xmlns:a16="http://schemas.microsoft.com/office/drawing/2014/main" id="{00433E01-D7E6-4B3C-856F-B40E0329862A}"/>
                      </a:ext>
                    </a:extLst>
                  </p:cNvPr>
                  <p:cNvSpPr>
                    <a:spLocks/>
                  </p:cNvSpPr>
                  <p:nvPr/>
                </p:nvSpPr>
                <p:spPr bwMode="auto">
                  <a:xfrm>
                    <a:off x="4411887" y="2858515"/>
                    <a:ext cx="70487" cy="70487"/>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latin typeface="Arial" panose="020B0604020202020204" pitchFamily="34" charset="0"/>
                      <a:cs typeface="Arial" panose="020B0604020202020204" pitchFamily="34" charset="0"/>
                    </a:endParaRPr>
                  </a:p>
                </p:txBody>
              </p:sp>
            </p:grpSp>
            <p:grpSp>
              <p:nvGrpSpPr>
                <p:cNvPr id="215" name="Group 214">
                  <a:extLst>
                    <a:ext uri="{FF2B5EF4-FFF2-40B4-BE49-F238E27FC236}">
                      <a16:creationId xmlns:a16="http://schemas.microsoft.com/office/drawing/2014/main" id="{97E39BE2-C57C-4B79-93C1-02F433B5DBB4}"/>
                    </a:ext>
                  </a:extLst>
                </p:cNvPr>
                <p:cNvGrpSpPr/>
                <p:nvPr/>
              </p:nvGrpSpPr>
              <p:grpSpPr>
                <a:xfrm>
                  <a:off x="5446243" y="3290637"/>
                  <a:ext cx="217269" cy="221707"/>
                  <a:chOff x="4174305" y="3123914"/>
                  <a:chExt cx="655038" cy="667794"/>
                </a:xfrm>
                <a:solidFill>
                  <a:schemeClr val="bg1"/>
                </a:solidFill>
              </p:grpSpPr>
              <p:sp>
                <p:nvSpPr>
                  <p:cNvPr id="216" name="Rectangle 215">
                    <a:extLst>
                      <a:ext uri="{FF2B5EF4-FFF2-40B4-BE49-F238E27FC236}">
                        <a16:creationId xmlns:a16="http://schemas.microsoft.com/office/drawing/2014/main" id="{9AD9B15B-CC92-4594-ABDC-0631C6043243}"/>
                      </a:ext>
                    </a:extLst>
                  </p:cNvPr>
                  <p:cNvSpPr/>
                  <p:nvPr/>
                </p:nvSpPr>
                <p:spPr>
                  <a:xfrm>
                    <a:off x="4424631" y="3209449"/>
                    <a:ext cx="168888" cy="77042"/>
                  </a:xfrm>
                  <a:prstGeom prst="rect">
                    <a:avLst/>
                  </a:prstGeom>
                  <a:grpFill/>
                  <a:ln w="12700" cap="flat" cmpd="sng" algn="ctr">
                    <a:noFill/>
                    <a:prstDash val="solid"/>
                    <a:miter lim="800000"/>
                  </a:ln>
                  <a:effectLst/>
                </p:spPr>
                <p:txBody>
                  <a:bodyPr rtlCol="0" anchor="ctr"/>
                  <a:lstStyle/>
                  <a:p>
                    <a:pPr algn="ctr">
                      <a:defRPr/>
                    </a:pPr>
                    <a:endParaRPr lang="en-US" kern="0">
                      <a:latin typeface="Arial" panose="020B0604020202020204" pitchFamily="34" charset="0"/>
                      <a:cs typeface="Arial" panose="020B0604020202020204" pitchFamily="34" charset="0"/>
                    </a:endParaRPr>
                  </a:p>
                </p:txBody>
              </p:sp>
              <p:sp>
                <p:nvSpPr>
                  <p:cNvPr id="217" name="Rounded Rectangle 158">
                    <a:extLst>
                      <a:ext uri="{FF2B5EF4-FFF2-40B4-BE49-F238E27FC236}">
                        <a16:creationId xmlns:a16="http://schemas.microsoft.com/office/drawing/2014/main" id="{CB469BB1-3BF1-4125-8FCC-D829117E9A47}"/>
                      </a:ext>
                    </a:extLst>
                  </p:cNvPr>
                  <p:cNvSpPr/>
                  <p:nvPr/>
                </p:nvSpPr>
                <p:spPr>
                  <a:xfrm>
                    <a:off x="4349865" y="3123914"/>
                    <a:ext cx="314463" cy="85394"/>
                  </a:xfrm>
                  <a:prstGeom prst="roundRect">
                    <a:avLst/>
                  </a:prstGeom>
                  <a:grpFill/>
                  <a:ln w="12700" cap="flat" cmpd="sng" algn="ctr">
                    <a:noFill/>
                    <a:prstDash val="solid"/>
                    <a:miter lim="800000"/>
                  </a:ln>
                  <a:effectLst/>
                </p:spPr>
                <p:txBody>
                  <a:bodyPr rtlCol="0" anchor="ctr"/>
                  <a:lstStyle/>
                  <a:p>
                    <a:pPr algn="ctr">
                      <a:defRPr/>
                    </a:pPr>
                    <a:endParaRPr lang="en-US" kern="0">
                      <a:latin typeface="Arial" panose="020B0604020202020204" pitchFamily="34" charset="0"/>
                      <a:cs typeface="Arial" panose="020B0604020202020204" pitchFamily="34" charset="0"/>
                    </a:endParaRPr>
                  </a:p>
                </p:txBody>
              </p:sp>
              <p:sp>
                <p:nvSpPr>
                  <p:cNvPr id="218" name="Rectangle 8306">
                    <a:extLst>
                      <a:ext uri="{FF2B5EF4-FFF2-40B4-BE49-F238E27FC236}">
                        <a16:creationId xmlns:a16="http://schemas.microsoft.com/office/drawing/2014/main" id="{0B8B218F-3BA8-4B7D-9214-BD05CB109348}"/>
                      </a:ext>
                    </a:extLst>
                  </p:cNvPr>
                  <p:cNvSpPr/>
                  <p:nvPr/>
                </p:nvSpPr>
                <p:spPr>
                  <a:xfrm>
                    <a:off x="4174305" y="3278631"/>
                    <a:ext cx="655038" cy="513077"/>
                  </a:xfrm>
                  <a:custGeom>
                    <a:avLst/>
                    <a:gdLst>
                      <a:gd name="connsiteX0" fmla="*/ 0 w 816770"/>
                      <a:gd name="connsiteY0" fmla="*/ 0 h 489745"/>
                      <a:gd name="connsiteX1" fmla="*/ 816770 w 816770"/>
                      <a:gd name="connsiteY1" fmla="*/ 0 h 489745"/>
                      <a:gd name="connsiteX2" fmla="*/ 816770 w 816770"/>
                      <a:gd name="connsiteY2" fmla="*/ 489745 h 489745"/>
                      <a:gd name="connsiteX3" fmla="*/ 0 w 816770"/>
                      <a:gd name="connsiteY3" fmla="*/ 489745 h 489745"/>
                      <a:gd name="connsiteX4" fmla="*/ 0 w 816770"/>
                      <a:gd name="connsiteY4" fmla="*/ 0 h 489745"/>
                      <a:gd name="connsiteX0" fmla="*/ 0 w 816770"/>
                      <a:gd name="connsiteY0" fmla="*/ 0 h 489745"/>
                      <a:gd name="connsiteX1" fmla="*/ 816770 w 816770"/>
                      <a:gd name="connsiteY1" fmla="*/ 0 h 489745"/>
                      <a:gd name="connsiteX2" fmla="*/ 814388 w 816770"/>
                      <a:gd name="connsiteY2" fmla="*/ 5557 h 489745"/>
                      <a:gd name="connsiteX3" fmla="*/ 816770 w 816770"/>
                      <a:gd name="connsiteY3" fmla="*/ 489745 h 489745"/>
                      <a:gd name="connsiteX4" fmla="*/ 0 w 816770"/>
                      <a:gd name="connsiteY4" fmla="*/ 489745 h 489745"/>
                      <a:gd name="connsiteX5" fmla="*/ 0 w 816770"/>
                      <a:gd name="connsiteY5" fmla="*/ 0 h 489745"/>
                      <a:gd name="connsiteX0" fmla="*/ 0 w 816770"/>
                      <a:gd name="connsiteY0" fmla="*/ 0 h 489745"/>
                      <a:gd name="connsiteX1" fmla="*/ 816770 w 816770"/>
                      <a:gd name="connsiteY1" fmla="*/ 0 h 489745"/>
                      <a:gd name="connsiteX2" fmla="*/ 597344 w 816770"/>
                      <a:gd name="connsiteY2" fmla="*/ 107951 h 489745"/>
                      <a:gd name="connsiteX3" fmla="*/ 816770 w 816770"/>
                      <a:gd name="connsiteY3" fmla="*/ 489745 h 489745"/>
                      <a:gd name="connsiteX4" fmla="*/ 0 w 816770"/>
                      <a:gd name="connsiteY4" fmla="*/ 489745 h 489745"/>
                      <a:gd name="connsiteX5" fmla="*/ 0 w 816770"/>
                      <a:gd name="connsiteY5" fmla="*/ 0 h 489745"/>
                      <a:gd name="connsiteX0" fmla="*/ 0 w 816770"/>
                      <a:gd name="connsiteY0" fmla="*/ 0 h 489745"/>
                      <a:gd name="connsiteX1" fmla="*/ 482637 w 816770"/>
                      <a:gd name="connsiteY1" fmla="*/ 7144 h 489745"/>
                      <a:gd name="connsiteX2" fmla="*/ 597344 w 816770"/>
                      <a:gd name="connsiteY2" fmla="*/ 107951 h 489745"/>
                      <a:gd name="connsiteX3" fmla="*/ 816770 w 816770"/>
                      <a:gd name="connsiteY3" fmla="*/ 489745 h 489745"/>
                      <a:gd name="connsiteX4" fmla="*/ 0 w 816770"/>
                      <a:gd name="connsiteY4" fmla="*/ 489745 h 489745"/>
                      <a:gd name="connsiteX5" fmla="*/ 0 w 816770"/>
                      <a:gd name="connsiteY5" fmla="*/ 0 h 489745"/>
                      <a:gd name="connsiteX0" fmla="*/ 0 w 816770"/>
                      <a:gd name="connsiteY0" fmla="*/ 0 h 489745"/>
                      <a:gd name="connsiteX1" fmla="*/ 482637 w 816770"/>
                      <a:gd name="connsiteY1" fmla="*/ 7144 h 489745"/>
                      <a:gd name="connsiteX2" fmla="*/ 571641 w 816770"/>
                      <a:gd name="connsiteY2" fmla="*/ 117476 h 489745"/>
                      <a:gd name="connsiteX3" fmla="*/ 816770 w 816770"/>
                      <a:gd name="connsiteY3" fmla="*/ 489745 h 489745"/>
                      <a:gd name="connsiteX4" fmla="*/ 0 w 816770"/>
                      <a:gd name="connsiteY4" fmla="*/ 489745 h 489745"/>
                      <a:gd name="connsiteX5" fmla="*/ 0 w 816770"/>
                      <a:gd name="connsiteY5" fmla="*/ 0 h 489745"/>
                      <a:gd name="connsiteX0" fmla="*/ 0 w 816770"/>
                      <a:gd name="connsiteY0" fmla="*/ 0 h 489745"/>
                      <a:gd name="connsiteX1" fmla="*/ 482637 w 816770"/>
                      <a:gd name="connsiteY1" fmla="*/ 7144 h 489745"/>
                      <a:gd name="connsiteX2" fmla="*/ 571641 w 816770"/>
                      <a:gd name="connsiteY2" fmla="*/ 117476 h 489745"/>
                      <a:gd name="connsiteX3" fmla="*/ 816770 w 816770"/>
                      <a:gd name="connsiteY3" fmla="*/ 489745 h 489745"/>
                      <a:gd name="connsiteX4" fmla="*/ 0 w 816770"/>
                      <a:gd name="connsiteY4" fmla="*/ 489745 h 489745"/>
                      <a:gd name="connsiteX5" fmla="*/ 0 w 816770"/>
                      <a:gd name="connsiteY5" fmla="*/ 0 h 489745"/>
                      <a:gd name="connsiteX0" fmla="*/ 0 w 816770"/>
                      <a:gd name="connsiteY0" fmla="*/ 0 h 489745"/>
                      <a:gd name="connsiteX1" fmla="*/ 482637 w 816770"/>
                      <a:gd name="connsiteY1" fmla="*/ 7144 h 489745"/>
                      <a:gd name="connsiteX2" fmla="*/ 571641 w 816770"/>
                      <a:gd name="connsiteY2" fmla="*/ 117476 h 489745"/>
                      <a:gd name="connsiteX3" fmla="*/ 816770 w 816770"/>
                      <a:gd name="connsiteY3" fmla="*/ 489745 h 489745"/>
                      <a:gd name="connsiteX4" fmla="*/ 0 w 816770"/>
                      <a:gd name="connsiteY4" fmla="*/ 489745 h 489745"/>
                      <a:gd name="connsiteX5" fmla="*/ 0 w 816770"/>
                      <a:gd name="connsiteY5" fmla="*/ 0 h 489745"/>
                      <a:gd name="connsiteX0" fmla="*/ 288441 w 816770"/>
                      <a:gd name="connsiteY0" fmla="*/ 0 h 487364"/>
                      <a:gd name="connsiteX1" fmla="*/ 482637 w 816770"/>
                      <a:gd name="connsiteY1" fmla="*/ 4763 h 487364"/>
                      <a:gd name="connsiteX2" fmla="*/ 571641 w 816770"/>
                      <a:gd name="connsiteY2" fmla="*/ 115095 h 487364"/>
                      <a:gd name="connsiteX3" fmla="*/ 816770 w 816770"/>
                      <a:gd name="connsiteY3" fmla="*/ 487364 h 487364"/>
                      <a:gd name="connsiteX4" fmla="*/ 0 w 816770"/>
                      <a:gd name="connsiteY4" fmla="*/ 487364 h 487364"/>
                      <a:gd name="connsiteX5" fmla="*/ 288441 w 816770"/>
                      <a:gd name="connsiteY5" fmla="*/ 0 h 487364"/>
                      <a:gd name="connsiteX0" fmla="*/ 288441 w 816770"/>
                      <a:gd name="connsiteY0" fmla="*/ 0 h 487364"/>
                      <a:gd name="connsiteX1" fmla="*/ 482637 w 816770"/>
                      <a:gd name="connsiteY1" fmla="*/ 4763 h 487364"/>
                      <a:gd name="connsiteX2" fmla="*/ 571641 w 816770"/>
                      <a:gd name="connsiteY2" fmla="*/ 115095 h 487364"/>
                      <a:gd name="connsiteX3" fmla="*/ 816770 w 816770"/>
                      <a:gd name="connsiteY3" fmla="*/ 487364 h 487364"/>
                      <a:gd name="connsiteX4" fmla="*/ 0 w 816770"/>
                      <a:gd name="connsiteY4" fmla="*/ 487364 h 487364"/>
                      <a:gd name="connsiteX5" fmla="*/ 288441 w 816770"/>
                      <a:gd name="connsiteY5" fmla="*/ 0 h 487364"/>
                      <a:gd name="connsiteX0" fmla="*/ 291348 w 819677"/>
                      <a:gd name="connsiteY0" fmla="*/ 0 h 487364"/>
                      <a:gd name="connsiteX1" fmla="*/ 485544 w 819677"/>
                      <a:gd name="connsiteY1" fmla="*/ 4763 h 487364"/>
                      <a:gd name="connsiteX2" fmla="*/ 574548 w 819677"/>
                      <a:gd name="connsiteY2" fmla="*/ 115095 h 487364"/>
                      <a:gd name="connsiteX3" fmla="*/ 819677 w 819677"/>
                      <a:gd name="connsiteY3" fmla="*/ 487364 h 487364"/>
                      <a:gd name="connsiteX4" fmla="*/ 2907 w 819677"/>
                      <a:gd name="connsiteY4" fmla="*/ 487364 h 487364"/>
                      <a:gd name="connsiteX5" fmla="*/ 291348 w 819677"/>
                      <a:gd name="connsiteY5" fmla="*/ 0 h 487364"/>
                      <a:gd name="connsiteX0" fmla="*/ 291348 w 819677"/>
                      <a:gd name="connsiteY0" fmla="*/ 0 h 487364"/>
                      <a:gd name="connsiteX1" fmla="*/ 485544 w 819677"/>
                      <a:gd name="connsiteY1" fmla="*/ 4763 h 487364"/>
                      <a:gd name="connsiteX2" fmla="*/ 819677 w 819677"/>
                      <a:gd name="connsiteY2" fmla="*/ 487364 h 487364"/>
                      <a:gd name="connsiteX3" fmla="*/ 2907 w 819677"/>
                      <a:gd name="connsiteY3" fmla="*/ 487364 h 487364"/>
                      <a:gd name="connsiteX4" fmla="*/ 291348 w 819677"/>
                      <a:gd name="connsiteY4" fmla="*/ 0 h 487364"/>
                      <a:gd name="connsiteX0" fmla="*/ 291348 w 819677"/>
                      <a:gd name="connsiteY0" fmla="*/ 0 h 487364"/>
                      <a:gd name="connsiteX1" fmla="*/ 485544 w 819677"/>
                      <a:gd name="connsiteY1" fmla="*/ 4763 h 487364"/>
                      <a:gd name="connsiteX2" fmla="*/ 819677 w 819677"/>
                      <a:gd name="connsiteY2" fmla="*/ 487364 h 487364"/>
                      <a:gd name="connsiteX3" fmla="*/ 2907 w 819677"/>
                      <a:gd name="connsiteY3" fmla="*/ 487364 h 487364"/>
                      <a:gd name="connsiteX4" fmla="*/ 291348 w 819677"/>
                      <a:gd name="connsiteY4" fmla="*/ 0 h 487364"/>
                      <a:gd name="connsiteX0" fmla="*/ 291348 w 819677"/>
                      <a:gd name="connsiteY0" fmla="*/ 4762 h 492126"/>
                      <a:gd name="connsiteX1" fmla="*/ 499824 w 819677"/>
                      <a:gd name="connsiteY1" fmla="*/ 0 h 492126"/>
                      <a:gd name="connsiteX2" fmla="*/ 819677 w 819677"/>
                      <a:gd name="connsiteY2" fmla="*/ 492126 h 492126"/>
                      <a:gd name="connsiteX3" fmla="*/ 2907 w 819677"/>
                      <a:gd name="connsiteY3" fmla="*/ 492126 h 492126"/>
                      <a:gd name="connsiteX4" fmla="*/ 291348 w 819677"/>
                      <a:gd name="connsiteY4" fmla="*/ 4762 h 492126"/>
                      <a:gd name="connsiteX0" fmla="*/ 291348 w 819677"/>
                      <a:gd name="connsiteY0" fmla="*/ 0 h 487364"/>
                      <a:gd name="connsiteX1" fmla="*/ 499824 w 819677"/>
                      <a:gd name="connsiteY1" fmla="*/ 1 h 487364"/>
                      <a:gd name="connsiteX2" fmla="*/ 819677 w 819677"/>
                      <a:gd name="connsiteY2" fmla="*/ 487364 h 487364"/>
                      <a:gd name="connsiteX3" fmla="*/ 2907 w 819677"/>
                      <a:gd name="connsiteY3" fmla="*/ 487364 h 487364"/>
                      <a:gd name="connsiteX4" fmla="*/ 291348 w 819677"/>
                      <a:gd name="connsiteY4" fmla="*/ 0 h 487364"/>
                      <a:gd name="connsiteX0" fmla="*/ 291348 w 765416"/>
                      <a:gd name="connsiteY0" fmla="*/ 0 h 487364"/>
                      <a:gd name="connsiteX1" fmla="*/ 499824 w 765416"/>
                      <a:gd name="connsiteY1" fmla="*/ 1 h 487364"/>
                      <a:gd name="connsiteX2" fmla="*/ 765416 w 765416"/>
                      <a:gd name="connsiteY2" fmla="*/ 477839 h 487364"/>
                      <a:gd name="connsiteX3" fmla="*/ 2907 w 765416"/>
                      <a:gd name="connsiteY3" fmla="*/ 487364 h 487364"/>
                      <a:gd name="connsiteX4" fmla="*/ 291348 w 765416"/>
                      <a:gd name="connsiteY4" fmla="*/ 0 h 487364"/>
                      <a:gd name="connsiteX0" fmla="*/ 291348 w 770121"/>
                      <a:gd name="connsiteY0" fmla="*/ 0 h 487364"/>
                      <a:gd name="connsiteX1" fmla="*/ 499824 w 770121"/>
                      <a:gd name="connsiteY1" fmla="*/ 1 h 487364"/>
                      <a:gd name="connsiteX2" fmla="*/ 765416 w 770121"/>
                      <a:gd name="connsiteY2" fmla="*/ 477839 h 487364"/>
                      <a:gd name="connsiteX3" fmla="*/ 2907 w 770121"/>
                      <a:gd name="connsiteY3" fmla="*/ 487364 h 487364"/>
                      <a:gd name="connsiteX4" fmla="*/ 291348 w 770121"/>
                      <a:gd name="connsiteY4" fmla="*/ 0 h 487364"/>
                      <a:gd name="connsiteX0" fmla="*/ 291348 w 770121"/>
                      <a:gd name="connsiteY0" fmla="*/ 0 h 491939"/>
                      <a:gd name="connsiteX1" fmla="*/ 499824 w 770121"/>
                      <a:gd name="connsiteY1" fmla="*/ 1 h 491939"/>
                      <a:gd name="connsiteX2" fmla="*/ 765416 w 770121"/>
                      <a:gd name="connsiteY2" fmla="*/ 477839 h 491939"/>
                      <a:gd name="connsiteX3" fmla="*/ 2907 w 770121"/>
                      <a:gd name="connsiteY3" fmla="*/ 487364 h 491939"/>
                      <a:gd name="connsiteX4" fmla="*/ 291348 w 770121"/>
                      <a:gd name="connsiteY4" fmla="*/ 0 h 491939"/>
                      <a:gd name="connsiteX0" fmla="*/ 291348 w 770121"/>
                      <a:gd name="connsiteY0" fmla="*/ 0 h 488932"/>
                      <a:gd name="connsiteX1" fmla="*/ 499824 w 770121"/>
                      <a:gd name="connsiteY1" fmla="*/ 1 h 488932"/>
                      <a:gd name="connsiteX2" fmla="*/ 765416 w 770121"/>
                      <a:gd name="connsiteY2" fmla="*/ 477839 h 488932"/>
                      <a:gd name="connsiteX3" fmla="*/ 2907 w 770121"/>
                      <a:gd name="connsiteY3" fmla="*/ 487364 h 488932"/>
                      <a:gd name="connsiteX4" fmla="*/ 291348 w 770121"/>
                      <a:gd name="connsiteY4" fmla="*/ 0 h 488932"/>
                      <a:gd name="connsiteX0" fmla="*/ 353649 w 832422"/>
                      <a:gd name="connsiteY0" fmla="*/ 0 h 488932"/>
                      <a:gd name="connsiteX1" fmla="*/ 562125 w 832422"/>
                      <a:gd name="connsiteY1" fmla="*/ 1 h 488932"/>
                      <a:gd name="connsiteX2" fmla="*/ 827717 w 832422"/>
                      <a:gd name="connsiteY2" fmla="*/ 477839 h 488932"/>
                      <a:gd name="connsiteX3" fmla="*/ 65208 w 832422"/>
                      <a:gd name="connsiteY3" fmla="*/ 487364 h 488932"/>
                      <a:gd name="connsiteX4" fmla="*/ 73774 w 832422"/>
                      <a:gd name="connsiteY4" fmla="*/ 379412 h 488932"/>
                      <a:gd name="connsiteX5" fmla="*/ 353649 w 832422"/>
                      <a:gd name="connsiteY5" fmla="*/ 0 h 488932"/>
                      <a:gd name="connsiteX0" fmla="*/ 352726 w 831499"/>
                      <a:gd name="connsiteY0" fmla="*/ 0 h 488932"/>
                      <a:gd name="connsiteX1" fmla="*/ 561202 w 831499"/>
                      <a:gd name="connsiteY1" fmla="*/ 1 h 488932"/>
                      <a:gd name="connsiteX2" fmla="*/ 826794 w 831499"/>
                      <a:gd name="connsiteY2" fmla="*/ 477839 h 488932"/>
                      <a:gd name="connsiteX3" fmla="*/ 64285 w 831499"/>
                      <a:gd name="connsiteY3" fmla="*/ 487364 h 488932"/>
                      <a:gd name="connsiteX4" fmla="*/ 75706 w 831499"/>
                      <a:gd name="connsiteY4" fmla="*/ 334168 h 488932"/>
                      <a:gd name="connsiteX5" fmla="*/ 352726 w 831499"/>
                      <a:gd name="connsiteY5" fmla="*/ 0 h 488932"/>
                      <a:gd name="connsiteX0" fmla="*/ 337651 w 816424"/>
                      <a:gd name="connsiteY0" fmla="*/ 0 h 488932"/>
                      <a:gd name="connsiteX1" fmla="*/ 546127 w 816424"/>
                      <a:gd name="connsiteY1" fmla="*/ 1 h 488932"/>
                      <a:gd name="connsiteX2" fmla="*/ 811719 w 816424"/>
                      <a:gd name="connsiteY2" fmla="*/ 477839 h 488932"/>
                      <a:gd name="connsiteX3" fmla="*/ 49210 w 816424"/>
                      <a:gd name="connsiteY3" fmla="*/ 487364 h 488932"/>
                      <a:gd name="connsiteX4" fmla="*/ 120603 w 816424"/>
                      <a:gd name="connsiteY4" fmla="*/ 272256 h 488932"/>
                      <a:gd name="connsiteX5" fmla="*/ 337651 w 816424"/>
                      <a:gd name="connsiteY5" fmla="*/ 0 h 488932"/>
                      <a:gd name="connsiteX0" fmla="*/ 294708 w 773481"/>
                      <a:gd name="connsiteY0" fmla="*/ 0 h 496889"/>
                      <a:gd name="connsiteX1" fmla="*/ 503184 w 773481"/>
                      <a:gd name="connsiteY1" fmla="*/ 1 h 496889"/>
                      <a:gd name="connsiteX2" fmla="*/ 768776 w 773481"/>
                      <a:gd name="connsiteY2" fmla="*/ 477839 h 496889"/>
                      <a:gd name="connsiteX3" fmla="*/ 63384 w 773481"/>
                      <a:gd name="connsiteY3" fmla="*/ 496889 h 496889"/>
                      <a:gd name="connsiteX4" fmla="*/ 77660 w 773481"/>
                      <a:gd name="connsiteY4" fmla="*/ 272256 h 496889"/>
                      <a:gd name="connsiteX5" fmla="*/ 294708 w 773481"/>
                      <a:gd name="connsiteY5" fmla="*/ 0 h 496889"/>
                      <a:gd name="connsiteX0" fmla="*/ 294707 w 756736"/>
                      <a:gd name="connsiteY0" fmla="*/ 0 h 499918"/>
                      <a:gd name="connsiteX1" fmla="*/ 503183 w 756736"/>
                      <a:gd name="connsiteY1" fmla="*/ 1 h 499918"/>
                      <a:gd name="connsiteX2" fmla="*/ 751641 w 756736"/>
                      <a:gd name="connsiteY2" fmla="*/ 489746 h 499918"/>
                      <a:gd name="connsiteX3" fmla="*/ 63383 w 756736"/>
                      <a:gd name="connsiteY3" fmla="*/ 496889 h 499918"/>
                      <a:gd name="connsiteX4" fmla="*/ 77659 w 756736"/>
                      <a:gd name="connsiteY4" fmla="*/ 272256 h 499918"/>
                      <a:gd name="connsiteX5" fmla="*/ 294707 w 756736"/>
                      <a:gd name="connsiteY5" fmla="*/ 0 h 499918"/>
                      <a:gd name="connsiteX0" fmla="*/ 294707 w 805317"/>
                      <a:gd name="connsiteY0" fmla="*/ 0 h 499918"/>
                      <a:gd name="connsiteX1" fmla="*/ 503183 w 805317"/>
                      <a:gd name="connsiteY1" fmla="*/ 1 h 499918"/>
                      <a:gd name="connsiteX2" fmla="*/ 731648 w 805317"/>
                      <a:gd name="connsiteY2" fmla="*/ 362741 h 499918"/>
                      <a:gd name="connsiteX3" fmla="*/ 751641 w 805317"/>
                      <a:gd name="connsiteY3" fmla="*/ 489746 h 499918"/>
                      <a:gd name="connsiteX4" fmla="*/ 63383 w 805317"/>
                      <a:gd name="connsiteY4" fmla="*/ 496889 h 499918"/>
                      <a:gd name="connsiteX5" fmla="*/ 77659 w 805317"/>
                      <a:gd name="connsiteY5" fmla="*/ 272256 h 499918"/>
                      <a:gd name="connsiteX6" fmla="*/ 294707 w 805317"/>
                      <a:gd name="connsiteY6" fmla="*/ 0 h 499918"/>
                      <a:gd name="connsiteX0" fmla="*/ 294707 w 800071"/>
                      <a:gd name="connsiteY0" fmla="*/ 0 h 499918"/>
                      <a:gd name="connsiteX1" fmla="*/ 503183 w 800071"/>
                      <a:gd name="connsiteY1" fmla="*/ 1 h 499918"/>
                      <a:gd name="connsiteX2" fmla="*/ 711657 w 800071"/>
                      <a:gd name="connsiteY2" fmla="*/ 296066 h 499918"/>
                      <a:gd name="connsiteX3" fmla="*/ 751641 w 800071"/>
                      <a:gd name="connsiteY3" fmla="*/ 489746 h 499918"/>
                      <a:gd name="connsiteX4" fmla="*/ 63383 w 800071"/>
                      <a:gd name="connsiteY4" fmla="*/ 496889 h 499918"/>
                      <a:gd name="connsiteX5" fmla="*/ 77659 w 800071"/>
                      <a:gd name="connsiteY5" fmla="*/ 272256 h 499918"/>
                      <a:gd name="connsiteX6" fmla="*/ 294707 w 800071"/>
                      <a:gd name="connsiteY6" fmla="*/ 0 h 499918"/>
                      <a:gd name="connsiteX0" fmla="*/ 294707 w 773568"/>
                      <a:gd name="connsiteY0" fmla="*/ 0 h 506921"/>
                      <a:gd name="connsiteX1" fmla="*/ 503183 w 773568"/>
                      <a:gd name="connsiteY1" fmla="*/ 1 h 506921"/>
                      <a:gd name="connsiteX2" fmla="*/ 711657 w 773568"/>
                      <a:gd name="connsiteY2" fmla="*/ 296066 h 506921"/>
                      <a:gd name="connsiteX3" fmla="*/ 714515 w 773568"/>
                      <a:gd name="connsiteY3" fmla="*/ 499271 h 506921"/>
                      <a:gd name="connsiteX4" fmla="*/ 63383 w 773568"/>
                      <a:gd name="connsiteY4" fmla="*/ 496889 h 506921"/>
                      <a:gd name="connsiteX5" fmla="*/ 77659 w 773568"/>
                      <a:gd name="connsiteY5" fmla="*/ 272256 h 506921"/>
                      <a:gd name="connsiteX6" fmla="*/ 294707 w 773568"/>
                      <a:gd name="connsiteY6" fmla="*/ 0 h 506921"/>
                      <a:gd name="connsiteX0" fmla="*/ 294707 w 773566"/>
                      <a:gd name="connsiteY0" fmla="*/ 0 h 506921"/>
                      <a:gd name="connsiteX1" fmla="*/ 503183 w 773566"/>
                      <a:gd name="connsiteY1" fmla="*/ 1 h 506921"/>
                      <a:gd name="connsiteX2" fmla="*/ 711657 w 773566"/>
                      <a:gd name="connsiteY2" fmla="*/ 296066 h 506921"/>
                      <a:gd name="connsiteX3" fmla="*/ 714515 w 773566"/>
                      <a:gd name="connsiteY3" fmla="*/ 499271 h 506921"/>
                      <a:gd name="connsiteX4" fmla="*/ 63383 w 773566"/>
                      <a:gd name="connsiteY4" fmla="*/ 496889 h 506921"/>
                      <a:gd name="connsiteX5" fmla="*/ 77659 w 773566"/>
                      <a:gd name="connsiteY5" fmla="*/ 272256 h 506921"/>
                      <a:gd name="connsiteX6" fmla="*/ 294707 w 773566"/>
                      <a:gd name="connsiteY6" fmla="*/ 0 h 506921"/>
                      <a:gd name="connsiteX0" fmla="*/ 294707 w 773566"/>
                      <a:gd name="connsiteY0" fmla="*/ 0 h 499271"/>
                      <a:gd name="connsiteX1" fmla="*/ 503183 w 773566"/>
                      <a:gd name="connsiteY1" fmla="*/ 1 h 499271"/>
                      <a:gd name="connsiteX2" fmla="*/ 711657 w 773566"/>
                      <a:gd name="connsiteY2" fmla="*/ 296066 h 499271"/>
                      <a:gd name="connsiteX3" fmla="*/ 714515 w 773566"/>
                      <a:gd name="connsiteY3" fmla="*/ 499271 h 499271"/>
                      <a:gd name="connsiteX4" fmla="*/ 63383 w 773566"/>
                      <a:gd name="connsiteY4" fmla="*/ 496889 h 499271"/>
                      <a:gd name="connsiteX5" fmla="*/ 77659 w 773566"/>
                      <a:gd name="connsiteY5" fmla="*/ 272256 h 499271"/>
                      <a:gd name="connsiteX6" fmla="*/ 294707 w 773566"/>
                      <a:gd name="connsiteY6" fmla="*/ 0 h 499271"/>
                      <a:gd name="connsiteX0" fmla="*/ 294707 w 773566"/>
                      <a:gd name="connsiteY0" fmla="*/ 0 h 499340"/>
                      <a:gd name="connsiteX1" fmla="*/ 503183 w 773566"/>
                      <a:gd name="connsiteY1" fmla="*/ 1 h 499340"/>
                      <a:gd name="connsiteX2" fmla="*/ 711657 w 773566"/>
                      <a:gd name="connsiteY2" fmla="*/ 296066 h 499340"/>
                      <a:gd name="connsiteX3" fmla="*/ 714515 w 773566"/>
                      <a:gd name="connsiteY3" fmla="*/ 499271 h 499340"/>
                      <a:gd name="connsiteX4" fmla="*/ 63383 w 773566"/>
                      <a:gd name="connsiteY4" fmla="*/ 496889 h 499340"/>
                      <a:gd name="connsiteX5" fmla="*/ 77659 w 773566"/>
                      <a:gd name="connsiteY5" fmla="*/ 272256 h 499340"/>
                      <a:gd name="connsiteX6" fmla="*/ 294707 w 773566"/>
                      <a:gd name="connsiteY6" fmla="*/ 0 h 499340"/>
                      <a:gd name="connsiteX0" fmla="*/ 297220 w 776079"/>
                      <a:gd name="connsiteY0" fmla="*/ 0 h 499340"/>
                      <a:gd name="connsiteX1" fmla="*/ 505696 w 776079"/>
                      <a:gd name="connsiteY1" fmla="*/ 1 h 499340"/>
                      <a:gd name="connsiteX2" fmla="*/ 714170 w 776079"/>
                      <a:gd name="connsiteY2" fmla="*/ 296066 h 499340"/>
                      <a:gd name="connsiteX3" fmla="*/ 717028 w 776079"/>
                      <a:gd name="connsiteY3" fmla="*/ 499271 h 499340"/>
                      <a:gd name="connsiteX4" fmla="*/ 65896 w 776079"/>
                      <a:gd name="connsiteY4" fmla="*/ 496889 h 499340"/>
                      <a:gd name="connsiteX5" fmla="*/ 80172 w 776079"/>
                      <a:gd name="connsiteY5" fmla="*/ 272256 h 499340"/>
                      <a:gd name="connsiteX6" fmla="*/ 297220 w 776079"/>
                      <a:gd name="connsiteY6" fmla="*/ 0 h 499340"/>
                      <a:gd name="connsiteX0" fmla="*/ 304303 w 783162"/>
                      <a:gd name="connsiteY0" fmla="*/ 0 h 499340"/>
                      <a:gd name="connsiteX1" fmla="*/ 512779 w 783162"/>
                      <a:gd name="connsiteY1" fmla="*/ 1 h 499340"/>
                      <a:gd name="connsiteX2" fmla="*/ 721253 w 783162"/>
                      <a:gd name="connsiteY2" fmla="*/ 296066 h 499340"/>
                      <a:gd name="connsiteX3" fmla="*/ 724111 w 783162"/>
                      <a:gd name="connsiteY3" fmla="*/ 499271 h 499340"/>
                      <a:gd name="connsiteX4" fmla="*/ 72979 w 783162"/>
                      <a:gd name="connsiteY4" fmla="*/ 496889 h 499340"/>
                      <a:gd name="connsiteX5" fmla="*/ 87255 w 783162"/>
                      <a:gd name="connsiteY5" fmla="*/ 272256 h 499340"/>
                      <a:gd name="connsiteX6" fmla="*/ 304303 w 783162"/>
                      <a:gd name="connsiteY6" fmla="*/ 0 h 499340"/>
                      <a:gd name="connsiteX0" fmla="*/ 292108 w 770967"/>
                      <a:gd name="connsiteY0" fmla="*/ 0 h 499340"/>
                      <a:gd name="connsiteX1" fmla="*/ 500584 w 770967"/>
                      <a:gd name="connsiteY1" fmla="*/ 1 h 499340"/>
                      <a:gd name="connsiteX2" fmla="*/ 709058 w 770967"/>
                      <a:gd name="connsiteY2" fmla="*/ 296066 h 499340"/>
                      <a:gd name="connsiteX3" fmla="*/ 711916 w 770967"/>
                      <a:gd name="connsiteY3" fmla="*/ 499271 h 499340"/>
                      <a:gd name="connsiteX4" fmla="*/ 60784 w 770967"/>
                      <a:gd name="connsiteY4" fmla="*/ 496889 h 499340"/>
                      <a:gd name="connsiteX5" fmla="*/ 75060 w 770967"/>
                      <a:gd name="connsiteY5" fmla="*/ 272256 h 499340"/>
                      <a:gd name="connsiteX6" fmla="*/ 292108 w 770967"/>
                      <a:gd name="connsiteY6" fmla="*/ 0 h 499340"/>
                      <a:gd name="connsiteX0" fmla="*/ 292108 w 770967"/>
                      <a:gd name="connsiteY0" fmla="*/ 0 h 499271"/>
                      <a:gd name="connsiteX1" fmla="*/ 500584 w 770967"/>
                      <a:gd name="connsiteY1" fmla="*/ 1 h 499271"/>
                      <a:gd name="connsiteX2" fmla="*/ 709058 w 770967"/>
                      <a:gd name="connsiteY2" fmla="*/ 296066 h 499271"/>
                      <a:gd name="connsiteX3" fmla="*/ 711916 w 770967"/>
                      <a:gd name="connsiteY3" fmla="*/ 499271 h 499271"/>
                      <a:gd name="connsiteX4" fmla="*/ 60784 w 770967"/>
                      <a:gd name="connsiteY4" fmla="*/ 496889 h 499271"/>
                      <a:gd name="connsiteX5" fmla="*/ 75060 w 770967"/>
                      <a:gd name="connsiteY5" fmla="*/ 272256 h 499271"/>
                      <a:gd name="connsiteX6" fmla="*/ 292108 w 770967"/>
                      <a:gd name="connsiteY6" fmla="*/ 0 h 499271"/>
                      <a:gd name="connsiteX0" fmla="*/ 292108 w 770967"/>
                      <a:gd name="connsiteY0" fmla="*/ 0 h 501968"/>
                      <a:gd name="connsiteX1" fmla="*/ 500584 w 770967"/>
                      <a:gd name="connsiteY1" fmla="*/ 1 h 501968"/>
                      <a:gd name="connsiteX2" fmla="*/ 709058 w 770967"/>
                      <a:gd name="connsiteY2" fmla="*/ 296066 h 501968"/>
                      <a:gd name="connsiteX3" fmla="*/ 711916 w 770967"/>
                      <a:gd name="connsiteY3" fmla="*/ 499271 h 501968"/>
                      <a:gd name="connsiteX4" fmla="*/ 60784 w 770967"/>
                      <a:gd name="connsiteY4" fmla="*/ 496889 h 501968"/>
                      <a:gd name="connsiteX5" fmla="*/ 75060 w 770967"/>
                      <a:gd name="connsiteY5" fmla="*/ 272256 h 501968"/>
                      <a:gd name="connsiteX6" fmla="*/ 292108 w 770967"/>
                      <a:gd name="connsiteY6" fmla="*/ 0 h 501968"/>
                      <a:gd name="connsiteX0" fmla="*/ 292108 w 770967"/>
                      <a:gd name="connsiteY0" fmla="*/ 0 h 499271"/>
                      <a:gd name="connsiteX1" fmla="*/ 500584 w 770967"/>
                      <a:gd name="connsiteY1" fmla="*/ 1 h 499271"/>
                      <a:gd name="connsiteX2" fmla="*/ 709058 w 770967"/>
                      <a:gd name="connsiteY2" fmla="*/ 296066 h 499271"/>
                      <a:gd name="connsiteX3" fmla="*/ 711916 w 770967"/>
                      <a:gd name="connsiteY3" fmla="*/ 499271 h 499271"/>
                      <a:gd name="connsiteX4" fmla="*/ 60784 w 770967"/>
                      <a:gd name="connsiteY4" fmla="*/ 496889 h 499271"/>
                      <a:gd name="connsiteX5" fmla="*/ 75060 w 770967"/>
                      <a:gd name="connsiteY5" fmla="*/ 272256 h 499271"/>
                      <a:gd name="connsiteX6" fmla="*/ 292108 w 770967"/>
                      <a:gd name="connsiteY6" fmla="*/ 0 h 499271"/>
                      <a:gd name="connsiteX0" fmla="*/ 292108 w 776733"/>
                      <a:gd name="connsiteY0" fmla="*/ 0 h 499271"/>
                      <a:gd name="connsiteX1" fmla="*/ 500584 w 776733"/>
                      <a:gd name="connsiteY1" fmla="*/ 1 h 499271"/>
                      <a:gd name="connsiteX2" fmla="*/ 709058 w 776733"/>
                      <a:gd name="connsiteY2" fmla="*/ 296066 h 499271"/>
                      <a:gd name="connsiteX3" fmla="*/ 720483 w 776733"/>
                      <a:gd name="connsiteY3" fmla="*/ 499271 h 499271"/>
                      <a:gd name="connsiteX4" fmla="*/ 60784 w 776733"/>
                      <a:gd name="connsiteY4" fmla="*/ 496889 h 499271"/>
                      <a:gd name="connsiteX5" fmla="*/ 75060 w 776733"/>
                      <a:gd name="connsiteY5" fmla="*/ 272256 h 499271"/>
                      <a:gd name="connsiteX6" fmla="*/ 292108 w 776733"/>
                      <a:gd name="connsiteY6" fmla="*/ 0 h 499271"/>
                      <a:gd name="connsiteX0" fmla="*/ 292108 w 772863"/>
                      <a:gd name="connsiteY0" fmla="*/ 0 h 499271"/>
                      <a:gd name="connsiteX1" fmla="*/ 500584 w 772863"/>
                      <a:gd name="connsiteY1" fmla="*/ 1 h 499271"/>
                      <a:gd name="connsiteX2" fmla="*/ 709058 w 772863"/>
                      <a:gd name="connsiteY2" fmla="*/ 296066 h 499271"/>
                      <a:gd name="connsiteX3" fmla="*/ 714772 w 772863"/>
                      <a:gd name="connsiteY3" fmla="*/ 499271 h 499271"/>
                      <a:gd name="connsiteX4" fmla="*/ 60784 w 772863"/>
                      <a:gd name="connsiteY4" fmla="*/ 496889 h 499271"/>
                      <a:gd name="connsiteX5" fmla="*/ 75060 w 772863"/>
                      <a:gd name="connsiteY5" fmla="*/ 272256 h 499271"/>
                      <a:gd name="connsiteX6" fmla="*/ 292108 w 772863"/>
                      <a:gd name="connsiteY6" fmla="*/ 0 h 499271"/>
                      <a:gd name="connsiteX0" fmla="*/ 292108 w 769127"/>
                      <a:gd name="connsiteY0" fmla="*/ 0 h 499271"/>
                      <a:gd name="connsiteX1" fmla="*/ 500584 w 769127"/>
                      <a:gd name="connsiteY1" fmla="*/ 1 h 499271"/>
                      <a:gd name="connsiteX2" fmla="*/ 709058 w 769127"/>
                      <a:gd name="connsiteY2" fmla="*/ 296066 h 499271"/>
                      <a:gd name="connsiteX3" fmla="*/ 714772 w 769127"/>
                      <a:gd name="connsiteY3" fmla="*/ 499271 h 499271"/>
                      <a:gd name="connsiteX4" fmla="*/ 60784 w 769127"/>
                      <a:gd name="connsiteY4" fmla="*/ 496889 h 499271"/>
                      <a:gd name="connsiteX5" fmla="*/ 75060 w 769127"/>
                      <a:gd name="connsiteY5" fmla="*/ 272256 h 499271"/>
                      <a:gd name="connsiteX6" fmla="*/ 292108 w 769127"/>
                      <a:gd name="connsiteY6" fmla="*/ 0 h 499271"/>
                      <a:gd name="connsiteX0" fmla="*/ 292108 w 769127"/>
                      <a:gd name="connsiteY0" fmla="*/ 0 h 499271"/>
                      <a:gd name="connsiteX1" fmla="*/ 500584 w 769127"/>
                      <a:gd name="connsiteY1" fmla="*/ 1 h 499271"/>
                      <a:gd name="connsiteX2" fmla="*/ 709058 w 769127"/>
                      <a:gd name="connsiteY2" fmla="*/ 296066 h 499271"/>
                      <a:gd name="connsiteX3" fmla="*/ 714772 w 769127"/>
                      <a:gd name="connsiteY3" fmla="*/ 499271 h 499271"/>
                      <a:gd name="connsiteX4" fmla="*/ 60784 w 769127"/>
                      <a:gd name="connsiteY4" fmla="*/ 496889 h 499271"/>
                      <a:gd name="connsiteX5" fmla="*/ 75060 w 769127"/>
                      <a:gd name="connsiteY5" fmla="*/ 272256 h 499271"/>
                      <a:gd name="connsiteX6" fmla="*/ 292108 w 769127"/>
                      <a:gd name="connsiteY6" fmla="*/ 0 h 499271"/>
                      <a:gd name="connsiteX0" fmla="*/ 292108 w 769127"/>
                      <a:gd name="connsiteY0" fmla="*/ 0 h 499271"/>
                      <a:gd name="connsiteX1" fmla="*/ 494871 w 769127"/>
                      <a:gd name="connsiteY1" fmla="*/ 4763 h 499271"/>
                      <a:gd name="connsiteX2" fmla="*/ 709058 w 769127"/>
                      <a:gd name="connsiteY2" fmla="*/ 296066 h 499271"/>
                      <a:gd name="connsiteX3" fmla="*/ 714772 w 769127"/>
                      <a:gd name="connsiteY3" fmla="*/ 499271 h 499271"/>
                      <a:gd name="connsiteX4" fmla="*/ 60784 w 769127"/>
                      <a:gd name="connsiteY4" fmla="*/ 496889 h 499271"/>
                      <a:gd name="connsiteX5" fmla="*/ 75060 w 769127"/>
                      <a:gd name="connsiteY5" fmla="*/ 272256 h 499271"/>
                      <a:gd name="connsiteX6" fmla="*/ 292108 w 769127"/>
                      <a:gd name="connsiteY6" fmla="*/ 0 h 499271"/>
                      <a:gd name="connsiteX0" fmla="*/ 292108 w 769127"/>
                      <a:gd name="connsiteY0" fmla="*/ 0 h 499271"/>
                      <a:gd name="connsiteX1" fmla="*/ 494871 w 769127"/>
                      <a:gd name="connsiteY1" fmla="*/ 4763 h 499271"/>
                      <a:gd name="connsiteX2" fmla="*/ 709058 w 769127"/>
                      <a:gd name="connsiteY2" fmla="*/ 296066 h 499271"/>
                      <a:gd name="connsiteX3" fmla="*/ 714772 w 769127"/>
                      <a:gd name="connsiteY3" fmla="*/ 499271 h 499271"/>
                      <a:gd name="connsiteX4" fmla="*/ 60784 w 769127"/>
                      <a:gd name="connsiteY4" fmla="*/ 496889 h 499271"/>
                      <a:gd name="connsiteX5" fmla="*/ 75060 w 769127"/>
                      <a:gd name="connsiteY5" fmla="*/ 272256 h 499271"/>
                      <a:gd name="connsiteX6" fmla="*/ 292108 w 769127"/>
                      <a:gd name="connsiteY6" fmla="*/ 0 h 499271"/>
                      <a:gd name="connsiteX0" fmla="*/ 292108 w 769127"/>
                      <a:gd name="connsiteY0" fmla="*/ 0 h 499271"/>
                      <a:gd name="connsiteX1" fmla="*/ 494871 w 769127"/>
                      <a:gd name="connsiteY1" fmla="*/ 4763 h 499271"/>
                      <a:gd name="connsiteX2" fmla="*/ 709058 w 769127"/>
                      <a:gd name="connsiteY2" fmla="*/ 296066 h 499271"/>
                      <a:gd name="connsiteX3" fmla="*/ 714772 w 769127"/>
                      <a:gd name="connsiteY3" fmla="*/ 499271 h 499271"/>
                      <a:gd name="connsiteX4" fmla="*/ 60784 w 769127"/>
                      <a:gd name="connsiteY4" fmla="*/ 496889 h 499271"/>
                      <a:gd name="connsiteX5" fmla="*/ 75060 w 769127"/>
                      <a:gd name="connsiteY5" fmla="*/ 272256 h 499271"/>
                      <a:gd name="connsiteX6" fmla="*/ 292108 w 769127"/>
                      <a:gd name="connsiteY6" fmla="*/ 0 h 499271"/>
                      <a:gd name="connsiteX0" fmla="*/ 292108 w 771574"/>
                      <a:gd name="connsiteY0" fmla="*/ 0 h 499271"/>
                      <a:gd name="connsiteX1" fmla="*/ 494871 w 771574"/>
                      <a:gd name="connsiteY1" fmla="*/ 4763 h 499271"/>
                      <a:gd name="connsiteX2" fmla="*/ 709058 w 771574"/>
                      <a:gd name="connsiteY2" fmla="*/ 296066 h 499271"/>
                      <a:gd name="connsiteX3" fmla="*/ 714772 w 771574"/>
                      <a:gd name="connsiteY3" fmla="*/ 499271 h 499271"/>
                      <a:gd name="connsiteX4" fmla="*/ 60784 w 771574"/>
                      <a:gd name="connsiteY4" fmla="*/ 496889 h 499271"/>
                      <a:gd name="connsiteX5" fmla="*/ 75060 w 771574"/>
                      <a:gd name="connsiteY5" fmla="*/ 272256 h 499271"/>
                      <a:gd name="connsiteX6" fmla="*/ 292108 w 771574"/>
                      <a:gd name="connsiteY6" fmla="*/ 0 h 499271"/>
                      <a:gd name="connsiteX0" fmla="*/ 292108 w 771574"/>
                      <a:gd name="connsiteY0" fmla="*/ 0 h 499271"/>
                      <a:gd name="connsiteX1" fmla="*/ 494872 w 771574"/>
                      <a:gd name="connsiteY1" fmla="*/ 1 h 499271"/>
                      <a:gd name="connsiteX2" fmla="*/ 709058 w 771574"/>
                      <a:gd name="connsiteY2" fmla="*/ 296066 h 499271"/>
                      <a:gd name="connsiteX3" fmla="*/ 714772 w 771574"/>
                      <a:gd name="connsiteY3" fmla="*/ 499271 h 499271"/>
                      <a:gd name="connsiteX4" fmla="*/ 60784 w 771574"/>
                      <a:gd name="connsiteY4" fmla="*/ 496889 h 499271"/>
                      <a:gd name="connsiteX5" fmla="*/ 75060 w 771574"/>
                      <a:gd name="connsiteY5" fmla="*/ 272256 h 499271"/>
                      <a:gd name="connsiteX6" fmla="*/ 292108 w 771574"/>
                      <a:gd name="connsiteY6" fmla="*/ 0 h 499271"/>
                      <a:gd name="connsiteX0" fmla="*/ 292108 w 776825"/>
                      <a:gd name="connsiteY0" fmla="*/ 0 h 499271"/>
                      <a:gd name="connsiteX1" fmla="*/ 494872 w 776825"/>
                      <a:gd name="connsiteY1" fmla="*/ 1 h 499271"/>
                      <a:gd name="connsiteX2" fmla="*/ 709058 w 776825"/>
                      <a:gd name="connsiteY2" fmla="*/ 296066 h 499271"/>
                      <a:gd name="connsiteX3" fmla="*/ 714772 w 776825"/>
                      <a:gd name="connsiteY3" fmla="*/ 499271 h 499271"/>
                      <a:gd name="connsiteX4" fmla="*/ 60784 w 776825"/>
                      <a:gd name="connsiteY4" fmla="*/ 496889 h 499271"/>
                      <a:gd name="connsiteX5" fmla="*/ 75060 w 776825"/>
                      <a:gd name="connsiteY5" fmla="*/ 272256 h 499271"/>
                      <a:gd name="connsiteX6" fmla="*/ 292108 w 776825"/>
                      <a:gd name="connsiteY6" fmla="*/ 0 h 499271"/>
                      <a:gd name="connsiteX0" fmla="*/ 292108 w 774142"/>
                      <a:gd name="connsiteY0" fmla="*/ 0 h 499271"/>
                      <a:gd name="connsiteX1" fmla="*/ 494872 w 774142"/>
                      <a:gd name="connsiteY1" fmla="*/ 1 h 499271"/>
                      <a:gd name="connsiteX2" fmla="*/ 709058 w 774142"/>
                      <a:gd name="connsiteY2" fmla="*/ 296066 h 499271"/>
                      <a:gd name="connsiteX3" fmla="*/ 714772 w 774142"/>
                      <a:gd name="connsiteY3" fmla="*/ 499271 h 499271"/>
                      <a:gd name="connsiteX4" fmla="*/ 60784 w 774142"/>
                      <a:gd name="connsiteY4" fmla="*/ 496889 h 499271"/>
                      <a:gd name="connsiteX5" fmla="*/ 75060 w 774142"/>
                      <a:gd name="connsiteY5" fmla="*/ 272256 h 499271"/>
                      <a:gd name="connsiteX6" fmla="*/ 292108 w 774142"/>
                      <a:gd name="connsiteY6" fmla="*/ 0 h 499271"/>
                      <a:gd name="connsiteX0" fmla="*/ 292108 w 780568"/>
                      <a:gd name="connsiteY0" fmla="*/ 0 h 499271"/>
                      <a:gd name="connsiteX1" fmla="*/ 494872 w 780568"/>
                      <a:gd name="connsiteY1" fmla="*/ 1 h 499271"/>
                      <a:gd name="connsiteX2" fmla="*/ 709058 w 780568"/>
                      <a:gd name="connsiteY2" fmla="*/ 296066 h 499271"/>
                      <a:gd name="connsiteX3" fmla="*/ 714772 w 780568"/>
                      <a:gd name="connsiteY3" fmla="*/ 499271 h 499271"/>
                      <a:gd name="connsiteX4" fmla="*/ 60784 w 780568"/>
                      <a:gd name="connsiteY4" fmla="*/ 496889 h 499271"/>
                      <a:gd name="connsiteX5" fmla="*/ 75060 w 780568"/>
                      <a:gd name="connsiteY5" fmla="*/ 272256 h 499271"/>
                      <a:gd name="connsiteX6" fmla="*/ 292108 w 780568"/>
                      <a:gd name="connsiteY6" fmla="*/ 0 h 499271"/>
                      <a:gd name="connsiteX0" fmla="*/ 292108 w 773271"/>
                      <a:gd name="connsiteY0" fmla="*/ 0 h 499271"/>
                      <a:gd name="connsiteX1" fmla="*/ 494872 w 773271"/>
                      <a:gd name="connsiteY1" fmla="*/ 1 h 499271"/>
                      <a:gd name="connsiteX2" fmla="*/ 709058 w 773271"/>
                      <a:gd name="connsiteY2" fmla="*/ 296066 h 499271"/>
                      <a:gd name="connsiteX3" fmla="*/ 714772 w 773271"/>
                      <a:gd name="connsiteY3" fmla="*/ 499271 h 499271"/>
                      <a:gd name="connsiteX4" fmla="*/ 60784 w 773271"/>
                      <a:gd name="connsiteY4" fmla="*/ 496889 h 499271"/>
                      <a:gd name="connsiteX5" fmla="*/ 75060 w 773271"/>
                      <a:gd name="connsiteY5" fmla="*/ 272256 h 499271"/>
                      <a:gd name="connsiteX6" fmla="*/ 292108 w 773271"/>
                      <a:gd name="connsiteY6" fmla="*/ 0 h 499271"/>
                      <a:gd name="connsiteX0" fmla="*/ 292108 w 775023"/>
                      <a:gd name="connsiteY0" fmla="*/ 0 h 499271"/>
                      <a:gd name="connsiteX1" fmla="*/ 494872 w 775023"/>
                      <a:gd name="connsiteY1" fmla="*/ 1 h 499271"/>
                      <a:gd name="connsiteX2" fmla="*/ 709058 w 775023"/>
                      <a:gd name="connsiteY2" fmla="*/ 296066 h 499271"/>
                      <a:gd name="connsiteX3" fmla="*/ 714772 w 775023"/>
                      <a:gd name="connsiteY3" fmla="*/ 499271 h 499271"/>
                      <a:gd name="connsiteX4" fmla="*/ 60784 w 775023"/>
                      <a:gd name="connsiteY4" fmla="*/ 496889 h 499271"/>
                      <a:gd name="connsiteX5" fmla="*/ 75060 w 775023"/>
                      <a:gd name="connsiteY5" fmla="*/ 272256 h 499271"/>
                      <a:gd name="connsiteX6" fmla="*/ 292108 w 775023"/>
                      <a:gd name="connsiteY6" fmla="*/ 0 h 499271"/>
                      <a:gd name="connsiteX0" fmla="*/ 292108 w 775023"/>
                      <a:gd name="connsiteY0" fmla="*/ 0 h 496890"/>
                      <a:gd name="connsiteX1" fmla="*/ 494872 w 775023"/>
                      <a:gd name="connsiteY1" fmla="*/ 1 h 496890"/>
                      <a:gd name="connsiteX2" fmla="*/ 709058 w 775023"/>
                      <a:gd name="connsiteY2" fmla="*/ 296066 h 496890"/>
                      <a:gd name="connsiteX3" fmla="*/ 714772 w 775023"/>
                      <a:gd name="connsiteY3" fmla="*/ 496890 h 496890"/>
                      <a:gd name="connsiteX4" fmla="*/ 60784 w 775023"/>
                      <a:gd name="connsiteY4" fmla="*/ 496889 h 496890"/>
                      <a:gd name="connsiteX5" fmla="*/ 75060 w 775023"/>
                      <a:gd name="connsiteY5" fmla="*/ 272256 h 496890"/>
                      <a:gd name="connsiteX6" fmla="*/ 292108 w 775023"/>
                      <a:gd name="connsiteY6" fmla="*/ 0 h 496890"/>
                      <a:gd name="connsiteX0" fmla="*/ 286977 w 769892"/>
                      <a:gd name="connsiteY0" fmla="*/ 0 h 496890"/>
                      <a:gd name="connsiteX1" fmla="*/ 489741 w 769892"/>
                      <a:gd name="connsiteY1" fmla="*/ 1 h 496890"/>
                      <a:gd name="connsiteX2" fmla="*/ 703927 w 769892"/>
                      <a:gd name="connsiteY2" fmla="*/ 296066 h 496890"/>
                      <a:gd name="connsiteX3" fmla="*/ 709641 w 769892"/>
                      <a:gd name="connsiteY3" fmla="*/ 496890 h 496890"/>
                      <a:gd name="connsiteX4" fmla="*/ 55653 w 769892"/>
                      <a:gd name="connsiteY4" fmla="*/ 496889 h 496890"/>
                      <a:gd name="connsiteX5" fmla="*/ 84209 w 769892"/>
                      <a:gd name="connsiteY5" fmla="*/ 255587 h 496890"/>
                      <a:gd name="connsiteX6" fmla="*/ 286977 w 769892"/>
                      <a:gd name="connsiteY6" fmla="*/ 0 h 496890"/>
                      <a:gd name="connsiteX0" fmla="*/ 291934 w 774849"/>
                      <a:gd name="connsiteY0" fmla="*/ 0 h 496890"/>
                      <a:gd name="connsiteX1" fmla="*/ 494698 w 774849"/>
                      <a:gd name="connsiteY1" fmla="*/ 1 h 496890"/>
                      <a:gd name="connsiteX2" fmla="*/ 708884 w 774849"/>
                      <a:gd name="connsiteY2" fmla="*/ 296066 h 496890"/>
                      <a:gd name="connsiteX3" fmla="*/ 714598 w 774849"/>
                      <a:gd name="connsiteY3" fmla="*/ 496890 h 496890"/>
                      <a:gd name="connsiteX4" fmla="*/ 60610 w 774849"/>
                      <a:gd name="connsiteY4" fmla="*/ 496889 h 496890"/>
                      <a:gd name="connsiteX5" fmla="*/ 89166 w 774849"/>
                      <a:gd name="connsiteY5" fmla="*/ 255587 h 496890"/>
                      <a:gd name="connsiteX6" fmla="*/ 291934 w 774849"/>
                      <a:gd name="connsiteY6" fmla="*/ 0 h 496890"/>
                      <a:gd name="connsiteX0" fmla="*/ 293154 w 776069"/>
                      <a:gd name="connsiteY0" fmla="*/ 0 h 498069"/>
                      <a:gd name="connsiteX1" fmla="*/ 495918 w 776069"/>
                      <a:gd name="connsiteY1" fmla="*/ 1 h 498069"/>
                      <a:gd name="connsiteX2" fmla="*/ 710104 w 776069"/>
                      <a:gd name="connsiteY2" fmla="*/ 296066 h 498069"/>
                      <a:gd name="connsiteX3" fmla="*/ 715818 w 776069"/>
                      <a:gd name="connsiteY3" fmla="*/ 496890 h 498069"/>
                      <a:gd name="connsiteX4" fmla="*/ 61830 w 776069"/>
                      <a:gd name="connsiteY4" fmla="*/ 496889 h 498069"/>
                      <a:gd name="connsiteX5" fmla="*/ 90386 w 776069"/>
                      <a:gd name="connsiteY5" fmla="*/ 255587 h 498069"/>
                      <a:gd name="connsiteX6" fmla="*/ 293154 w 776069"/>
                      <a:gd name="connsiteY6" fmla="*/ 0 h 498069"/>
                      <a:gd name="connsiteX0" fmla="*/ 290719 w 773634"/>
                      <a:gd name="connsiteY0" fmla="*/ 0 h 497227"/>
                      <a:gd name="connsiteX1" fmla="*/ 493483 w 773634"/>
                      <a:gd name="connsiteY1" fmla="*/ 1 h 497227"/>
                      <a:gd name="connsiteX2" fmla="*/ 707669 w 773634"/>
                      <a:gd name="connsiteY2" fmla="*/ 296066 h 497227"/>
                      <a:gd name="connsiteX3" fmla="*/ 713383 w 773634"/>
                      <a:gd name="connsiteY3" fmla="*/ 496890 h 497227"/>
                      <a:gd name="connsiteX4" fmla="*/ 59395 w 773634"/>
                      <a:gd name="connsiteY4" fmla="*/ 496889 h 497227"/>
                      <a:gd name="connsiteX5" fmla="*/ 87951 w 773634"/>
                      <a:gd name="connsiteY5" fmla="*/ 255587 h 497227"/>
                      <a:gd name="connsiteX6" fmla="*/ 290719 w 773634"/>
                      <a:gd name="connsiteY6" fmla="*/ 0 h 497227"/>
                      <a:gd name="connsiteX0" fmla="*/ 290719 w 773634"/>
                      <a:gd name="connsiteY0" fmla="*/ 0 h 497227"/>
                      <a:gd name="connsiteX1" fmla="*/ 493483 w 773634"/>
                      <a:gd name="connsiteY1" fmla="*/ 1 h 497227"/>
                      <a:gd name="connsiteX2" fmla="*/ 707669 w 773634"/>
                      <a:gd name="connsiteY2" fmla="*/ 296066 h 497227"/>
                      <a:gd name="connsiteX3" fmla="*/ 713383 w 773634"/>
                      <a:gd name="connsiteY3" fmla="*/ 496890 h 497227"/>
                      <a:gd name="connsiteX4" fmla="*/ 59395 w 773634"/>
                      <a:gd name="connsiteY4" fmla="*/ 496889 h 497227"/>
                      <a:gd name="connsiteX5" fmla="*/ 87951 w 773634"/>
                      <a:gd name="connsiteY5" fmla="*/ 255587 h 497227"/>
                      <a:gd name="connsiteX6" fmla="*/ 290719 w 773634"/>
                      <a:gd name="connsiteY6" fmla="*/ 0 h 497227"/>
                      <a:gd name="connsiteX0" fmla="*/ 290719 w 776524"/>
                      <a:gd name="connsiteY0" fmla="*/ 0 h 497227"/>
                      <a:gd name="connsiteX1" fmla="*/ 493483 w 776524"/>
                      <a:gd name="connsiteY1" fmla="*/ 1 h 497227"/>
                      <a:gd name="connsiteX2" fmla="*/ 714867 w 776524"/>
                      <a:gd name="connsiteY2" fmla="*/ 296066 h 497227"/>
                      <a:gd name="connsiteX3" fmla="*/ 713383 w 776524"/>
                      <a:gd name="connsiteY3" fmla="*/ 496890 h 497227"/>
                      <a:gd name="connsiteX4" fmla="*/ 59395 w 776524"/>
                      <a:gd name="connsiteY4" fmla="*/ 496889 h 497227"/>
                      <a:gd name="connsiteX5" fmla="*/ 87951 w 776524"/>
                      <a:gd name="connsiteY5" fmla="*/ 255587 h 497227"/>
                      <a:gd name="connsiteX6" fmla="*/ 290719 w 776524"/>
                      <a:gd name="connsiteY6" fmla="*/ 0 h 497227"/>
                      <a:gd name="connsiteX0" fmla="*/ 285205 w 771010"/>
                      <a:gd name="connsiteY0" fmla="*/ 0 h 497220"/>
                      <a:gd name="connsiteX1" fmla="*/ 487969 w 771010"/>
                      <a:gd name="connsiteY1" fmla="*/ 1 h 497220"/>
                      <a:gd name="connsiteX2" fmla="*/ 709353 w 771010"/>
                      <a:gd name="connsiteY2" fmla="*/ 296066 h 497220"/>
                      <a:gd name="connsiteX3" fmla="*/ 707869 w 771010"/>
                      <a:gd name="connsiteY3" fmla="*/ 496890 h 497220"/>
                      <a:gd name="connsiteX4" fmla="*/ 53881 w 771010"/>
                      <a:gd name="connsiteY4" fmla="*/ 496889 h 497220"/>
                      <a:gd name="connsiteX5" fmla="*/ 98214 w 771010"/>
                      <a:gd name="connsiteY5" fmla="*/ 252956 h 497220"/>
                      <a:gd name="connsiteX6" fmla="*/ 285205 w 771010"/>
                      <a:gd name="connsiteY6" fmla="*/ 0 h 497220"/>
                      <a:gd name="connsiteX0" fmla="*/ 283513 w 769318"/>
                      <a:gd name="connsiteY0" fmla="*/ 0 h 497220"/>
                      <a:gd name="connsiteX1" fmla="*/ 486277 w 769318"/>
                      <a:gd name="connsiteY1" fmla="*/ 1 h 497220"/>
                      <a:gd name="connsiteX2" fmla="*/ 707661 w 769318"/>
                      <a:gd name="connsiteY2" fmla="*/ 296066 h 497220"/>
                      <a:gd name="connsiteX3" fmla="*/ 706177 w 769318"/>
                      <a:gd name="connsiteY3" fmla="*/ 496890 h 497220"/>
                      <a:gd name="connsiteX4" fmla="*/ 52189 w 769318"/>
                      <a:gd name="connsiteY4" fmla="*/ 496889 h 497220"/>
                      <a:gd name="connsiteX5" fmla="*/ 101871 w 769318"/>
                      <a:gd name="connsiteY5" fmla="*/ 252956 h 497220"/>
                      <a:gd name="connsiteX6" fmla="*/ 283513 w 769318"/>
                      <a:gd name="connsiteY6" fmla="*/ 0 h 497220"/>
                      <a:gd name="connsiteX0" fmla="*/ 283513 w 769318"/>
                      <a:gd name="connsiteY0" fmla="*/ 0 h 497220"/>
                      <a:gd name="connsiteX1" fmla="*/ 486277 w 769318"/>
                      <a:gd name="connsiteY1" fmla="*/ 1 h 497220"/>
                      <a:gd name="connsiteX2" fmla="*/ 707661 w 769318"/>
                      <a:gd name="connsiteY2" fmla="*/ 296066 h 497220"/>
                      <a:gd name="connsiteX3" fmla="*/ 706177 w 769318"/>
                      <a:gd name="connsiteY3" fmla="*/ 496890 h 497220"/>
                      <a:gd name="connsiteX4" fmla="*/ 52189 w 769318"/>
                      <a:gd name="connsiteY4" fmla="*/ 496889 h 497220"/>
                      <a:gd name="connsiteX5" fmla="*/ 101871 w 769318"/>
                      <a:gd name="connsiteY5" fmla="*/ 252956 h 497220"/>
                      <a:gd name="connsiteX6" fmla="*/ 283513 w 769318"/>
                      <a:gd name="connsiteY6" fmla="*/ 0 h 497220"/>
                      <a:gd name="connsiteX0" fmla="*/ 283513 w 772305"/>
                      <a:gd name="connsiteY0" fmla="*/ 0 h 497220"/>
                      <a:gd name="connsiteX1" fmla="*/ 486277 w 772305"/>
                      <a:gd name="connsiteY1" fmla="*/ 1 h 497220"/>
                      <a:gd name="connsiteX2" fmla="*/ 707661 w 772305"/>
                      <a:gd name="connsiteY2" fmla="*/ 296066 h 497220"/>
                      <a:gd name="connsiteX3" fmla="*/ 706177 w 772305"/>
                      <a:gd name="connsiteY3" fmla="*/ 496890 h 497220"/>
                      <a:gd name="connsiteX4" fmla="*/ 52189 w 772305"/>
                      <a:gd name="connsiteY4" fmla="*/ 496889 h 497220"/>
                      <a:gd name="connsiteX5" fmla="*/ 101871 w 772305"/>
                      <a:gd name="connsiteY5" fmla="*/ 252956 h 497220"/>
                      <a:gd name="connsiteX6" fmla="*/ 283513 w 772305"/>
                      <a:gd name="connsiteY6" fmla="*/ 0 h 497220"/>
                      <a:gd name="connsiteX0" fmla="*/ 281270 w 770062"/>
                      <a:gd name="connsiteY0" fmla="*/ 0 h 497220"/>
                      <a:gd name="connsiteX1" fmla="*/ 484034 w 770062"/>
                      <a:gd name="connsiteY1" fmla="*/ 1 h 497220"/>
                      <a:gd name="connsiteX2" fmla="*/ 705418 w 770062"/>
                      <a:gd name="connsiteY2" fmla="*/ 296066 h 497220"/>
                      <a:gd name="connsiteX3" fmla="*/ 703934 w 770062"/>
                      <a:gd name="connsiteY3" fmla="*/ 496890 h 497220"/>
                      <a:gd name="connsiteX4" fmla="*/ 49946 w 770062"/>
                      <a:gd name="connsiteY4" fmla="*/ 496889 h 497220"/>
                      <a:gd name="connsiteX5" fmla="*/ 99628 w 770062"/>
                      <a:gd name="connsiteY5" fmla="*/ 252956 h 497220"/>
                      <a:gd name="connsiteX6" fmla="*/ 281270 w 770062"/>
                      <a:gd name="connsiteY6" fmla="*/ 0 h 497220"/>
                      <a:gd name="connsiteX0" fmla="*/ 281270 w 770062"/>
                      <a:gd name="connsiteY0" fmla="*/ 0 h 497220"/>
                      <a:gd name="connsiteX1" fmla="*/ 484034 w 770062"/>
                      <a:gd name="connsiteY1" fmla="*/ 1 h 497220"/>
                      <a:gd name="connsiteX2" fmla="*/ 705418 w 770062"/>
                      <a:gd name="connsiteY2" fmla="*/ 296066 h 497220"/>
                      <a:gd name="connsiteX3" fmla="*/ 703934 w 770062"/>
                      <a:gd name="connsiteY3" fmla="*/ 496890 h 497220"/>
                      <a:gd name="connsiteX4" fmla="*/ 49946 w 770062"/>
                      <a:gd name="connsiteY4" fmla="*/ 496889 h 497220"/>
                      <a:gd name="connsiteX5" fmla="*/ 99628 w 770062"/>
                      <a:gd name="connsiteY5" fmla="*/ 252956 h 497220"/>
                      <a:gd name="connsiteX6" fmla="*/ 281270 w 770062"/>
                      <a:gd name="connsiteY6" fmla="*/ 0 h 497220"/>
                      <a:gd name="connsiteX0" fmla="*/ 281270 w 770062"/>
                      <a:gd name="connsiteY0" fmla="*/ 0 h 497220"/>
                      <a:gd name="connsiteX1" fmla="*/ 484034 w 770062"/>
                      <a:gd name="connsiteY1" fmla="*/ 1 h 497220"/>
                      <a:gd name="connsiteX2" fmla="*/ 705418 w 770062"/>
                      <a:gd name="connsiteY2" fmla="*/ 296066 h 497220"/>
                      <a:gd name="connsiteX3" fmla="*/ 703934 w 770062"/>
                      <a:gd name="connsiteY3" fmla="*/ 496890 h 497220"/>
                      <a:gd name="connsiteX4" fmla="*/ 49946 w 770062"/>
                      <a:gd name="connsiteY4" fmla="*/ 496889 h 497220"/>
                      <a:gd name="connsiteX5" fmla="*/ 99628 w 770062"/>
                      <a:gd name="connsiteY5" fmla="*/ 252956 h 497220"/>
                      <a:gd name="connsiteX6" fmla="*/ 281270 w 770062"/>
                      <a:gd name="connsiteY6" fmla="*/ 0 h 497220"/>
                      <a:gd name="connsiteX0" fmla="*/ 278112 w 766904"/>
                      <a:gd name="connsiteY0" fmla="*/ 0 h 496890"/>
                      <a:gd name="connsiteX1" fmla="*/ 480876 w 766904"/>
                      <a:gd name="connsiteY1" fmla="*/ 1 h 496890"/>
                      <a:gd name="connsiteX2" fmla="*/ 702260 w 766904"/>
                      <a:gd name="connsiteY2" fmla="*/ 296066 h 496890"/>
                      <a:gd name="connsiteX3" fmla="*/ 700776 w 766904"/>
                      <a:gd name="connsiteY3" fmla="*/ 496890 h 496890"/>
                      <a:gd name="connsiteX4" fmla="*/ 46788 w 766904"/>
                      <a:gd name="connsiteY4" fmla="*/ 496889 h 496890"/>
                      <a:gd name="connsiteX5" fmla="*/ 96470 w 766904"/>
                      <a:gd name="connsiteY5" fmla="*/ 252956 h 496890"/>
                      <a:gd name="connsiteX6" fmla="*/ 278112 w 766904"/>
                      <a:gd name="connsiteY6" fmla="*/ 0 h 496890"/>
                      <a:gd name="connsiteX0" fmla="*/ 274955 w 763747"/>
                      <a:gd name="connsiteY0" fmla="*/ 0 h 496890"/>
                      <a:gd name="connsiteX1" fmla="*/ 477719 w 763747"/>
                      <a:gd name="connsiteY1" fmla="*/ 1 h 496890"/>
                      <a:gd name="connsiteX2" fmla="*/ 699103 w 763747"/>
                      <a:gd name="connsiteY2" fmla="*/ 296066 h 496890"/>
                      <a:gd name="connsiteX3" fmla="*/ 697619 w 763747"/>
                      <a:gd name="connsiteY3" fmla="*/ 496890 h 496890"/>
                      <a:gd name="connsiteX4" fmla="*/ 43631 w 763747"/>
                      <a:gd name="connsiteY4" fmla="*/ 496889 h 496890"/>
                      <a:gd name="connsiteX5" fmla="*/ 93313 w 763747"/>
                      <a:gd name="connsiteY5" fmla="*/ 252956 h 496890"/>
                      <a:gd name="connsiteX6" fmla="*/ 274955 w 763747"/>
                      <a:gd name="connsiteY6" fmla="*/ 0 h 496890"/>
                      <a:gd name="connsiteX0" fmla="*/ 274955 w 763747"/>
                      <a:gd name="connsiteY0" fmla="*/ 0 h 496890"/>
                      <a:gd name="connsiteX1" fmla="*/ 477719 w 763747"/>
                      <a:gd name="connsiteY1" fmla="*/ 1 h 496890"/>
                      <a:gd name="connsiteX2" fmla="*/ 699103 w 763747"/>
                      <a:gd name="connsiteY2" fmla="*/ 296066 h 496890"/>
                      <a:gd name="connsiteX3" fmla="*/ 697619 w 763747"/>
                      <a:gd name="connsiteY3" fmla="*/ 496890 h 496890"/>
                      <a:gd name="connsiteX4" fmla="*/ 43631 w 763747"/>
                      <a:gd name="connsiteY4" fmla="*/ 496889 h 496890"/>
                      <a:gd name="connsiteX5" fmla="*/ 93313 w 763747"/>
                      <a:gd name="connsiteY5" fmla="*/ 252956 h 496890"/>
                      <a:gd name="connsiteX6" fmla="*/ 274955 w 763747"/>
                      <a:gd name="connsiteY6" fmla="*/ 0 h 496890"/>
                      <a:gd name="connsiteX0" fmla="*/ 274955 w 763747"/>
                      <a:gd name="connsiteY0" fmla="*/ 0 h 496890"/>
                      <a:gd name="connsiteX1" fmla="*/ 477719 w 763747"/>
                      <a:gd name="connsiteY1" fmla="*/ 1 h 496890"/>
                      <a:gd name="connsiteX2" fmla="*/ 699103 w 763747"/>
                      <a:gd name="connsiteY2" fmla="*/ 296066 h 496890"/>
                      <a:gd name="connsiteX3" fmla="*/ 697619 w 763747"/>
                      <a:gd name="connsiteY3" fmla="*/ 496890 h 496890"/>
                      <a:gd name="connsiteX4" fmla="*/ 43631 w 763747"/>
                      <a:gd name="connsiteY4" fmla="*/ 496889 h 496890"/>
                      <a:gd name="connsiteX5" fmla="*/ 93313 w 763747"/>
                      <a:gd name="connsiteY5" fmla="*/ 252956 h 496890"/>
                      <a:gd name="connsiteX6" fmla="*/ 274955 w 763747"/>
                      <a:gd name="connsiteY6" fmla="*/ 0 h 496890"/>
                      <a:gd name="connsiteX0" fmla="*/ 274955 w 763747"/>
                      <a:gd name="connsiteY0" fmla="*/ 0 h 496890"/>
                      <a:gd name="connsiteX1" fmla="*/ 477719 w 763747"/>
                      <a:gd name="connsiteY1" fmla="*/ 1 h 496890"/>
                      <a:gd name="connsiteX2" fmla="*/ 699103 w 763747"/>
                      <a:gd name="connsiteY2" fmla="*/ 296066 h 496890"/>
                      <a:gd name="connsiteX3" fmla="*/ 697619 w 763747"/>
                      <a:gd name="connsiteY3" fmla="*/ 496890 h 496890"/>
                      <a:gd name="connsiteX4" fmla="*/ 43631 w 763747"/>
                      <a:gd name="connsiteY4" fmla="*/ 496889 h 496890"/>
                      <a:gd name="connsiteX5" fmla="*/ 93313 w 763747"/>
                      <a:gd name="connsiteY5" fmla="*/ 258903 h 496890"/>
                      <a:gd name="connsiteX6" fmla="*/ 274955 w 763747"/>
                      <a:gd name="connsiteY6" fmla="*/ 0 h 496890"/>
                      <a:gd name="connsiteX0" fmla="*/ 274955 w 765301"/>
                      <a:gd name="connsiteY0" fmla="*/ 0 h 496890"/>
                      <a:gd name="connsiteX1" fmla="*/ 477719 w 765301"/>
                      <a:gd name="connsiteY1" fmla="*/ 1 h 496890"/>
                      <a:gd name="connsiteX2" fmla="*/ 702597 w 765301"/>
                      <a:gd name="connsiteY2" fmla="*/ 282955 h 496890"/>
                      <a:gd name="connsiteX3" fmla="*/ 697619 w 765301"/>
                      <a:gd name="connsiteY3" fmla="*/ 496890 h 496890"/>
                      <a:gd name="connsiteX4" fmla="*/ 43631 w 765301"/>
                      <a:gd name="connsiteY4" fmla="*/ 496889 h 496890"/>
                      <a:gd name="connsiteX5" fmla="*/ 93313 w 765301"/>
                      <a:gd name="connsiteY5" fmla="*/ 258903 h 496890"/>
                      <a:gd name="connsiteX6" fmla="*/ 274955 w 765301"/>
                      <a:gd name="connsiteY6" fmla="*/ 0 h 496890"/>
                      <a:gd name="connsiteX0" fmla="*/ 274955 w 761861"/>
                      <a:gd name="connsiteY0" fmla="*/ 0 h 496890"/>
                      <a:gd name="connsiteX1" fmla="*/ 477719 w 761861"/>
                      <a:gd name="connsiteY1" fmla="*/ 1 h 496890"/>
                      <a:gd name="connsiteX2" fmla="*/ 702597 w 761861"/>
                      <a:gd name="connsiteY2" fmla="*/ 282955 h 496890"/>
                      <a:gd name="connsiteX3" fmla="*/ 697619 w 761861"/>
                      <a:gd name="connsiteY3" fmla="*/ 496890 h 496890"/>
                      <a:gd name="connsiteX4" fmla="*/ 43631 w 761861"/>
                      <a:gd name="connsiteY4" fmla="*/ 496889 h 496890"/>
                      <a:gd name="connsiteX5" fmla="*/ 93313 w 761861"/>
                      <a:gd name="connsiteY5" fmla="*/ 258903 h 496890"/>
                      <a:gd name="connsiteX6" fmla="*/ 274955 w 761861"/>
                      <a:gd name="connsiteY6" fmla="*/ 0 h 496890"/>
                      <a:gd name="connsiteX0" fmla="*/ 280005 w 766911"/>
                      <a:gd name="connsiteY0" fmla="*/ 0 h 496890"/>
                      <a:gd name="connsiteX1" fmla="*/ 482769 w 766911"/>
                      <a:gd name="connsiteY1" fmla="*/ 1 h 496890"/>
                      <a:gd name="connsiteX2" fmla="*/ 707647 w 766911"/>
                      <a:gd name="connsiteY2" fmla="*/ 282955 h 496890"/>
                      <a:gd name="connsiteX3" fmla="*/ 702669 w 766911"/>
                      <a:gd name="connsiteY3" fmla="*/ 496890 h 496890"/>
                      <a:gd name="connsiteX4" fmla="*/ 48681 w 766911"/>
                      <a:gd name="connsiteY4" fmla="*/ 496889 h 496890"/>
                      <a:gd name="connsiteX5" fmla="*/ 82639 w 766911"/>
                      <a:gd name="connsiteY5" fmla="*/ 255990 h 496890"/>
                      <a:gd name="connsiteX6" fmla="*/ 280005 w 766911"/>
                      <a:gd name="connsiteY6" fmla="*/ 0 h 496890"/>
                      <a:gd name="connsiteX0" fmla="*/ 280508 w 767414"/>
                      <a:gd name="connsiteY0" fmla="*/ 0 h 496890"/>
                      <a:gd name="connsiteX1" fmla="*/ 483272 w 767414"/>
                      <a:gd name="connsiteY1" fmla="*/ 1 h 496890"/>
                      <a:gd name="connsiteX2" fmla="*/ 708150 w 767414"/>
                      <a:gd name="connsiteY2" fmla="*/ 282955 h 496890"/>
                      <a:gd name="connsiteX3" fmla="*/ 703172 w 767414"/>
                      <a:gd name="connsiteY3" fmla="*/ 496890 h 496890"/>
                      <a:gd name="connsiteX4" fmla="*/ 49184 w 767414"/>
                      <a:gd name="connsiteY4" fmla="*/ 496889 h 496890"/>
                      <a:gd name="connsiteX5" fmla="*/ 83142 w 767414"/>
                      <a:gd name="connsiteY5" fmla="*/ 255990 h 496890"/>
                      <a:gd name="connsiteX6" fmla="*/ 280508 w 767414"/>
                      <a:gd name="connsiteY6" fmla="*/ 0 h 496890"/>
                      <a:gd name="connsiteX0" fmla="*/ 282773 w 769679"/>
                      <a:gd name="connsiteY0" fmla="*/ 0 h 496890"/>
                      <a:gd name="connsiteX1" fmla="*/ 485537 w 769679"/>
                      <a:gd name="connsiteY1" fmla="*/ 1 h 496890"/>
                      <a:gd name="connsiteX2" fmla="*/ 710415 w 769679"/>
                      <a:gd name="connsiteY2" fmla="*/ 282955 h 496890"/>
                      <a:gd name="connsiteX3" fmla="*/ 705437 w 769679"/>
                      <a:gd name="connsiteY3" fmla="*/ 496890 h 496890"/>
                      <a:gd name="connsiteX4" fmla="*/ 51449 w 769679"/>
                      <a:gd name="connsiteY4" fmla="*/ 496889 h 496890"/>
                      <a:gd name="connsiteX5" fmla="*/ 85407 w 769679"/>
                      <a:gd name="connsiteY5" fmla="*/ 255990 h 496890"/>
                      <a:gd name="connsiteX6" fmla="*/ 282773 w 769679"/>
                      <a:gd name="connsiteY6" fmla="*/ 0 h 496890"/>
                      <a:gd name="connsiteX0" fmla="*/ 279755 w 766661"/>
                      <a:gd name="connsiteY0" fmla="*/ 0 h 496890"/>
                      <a:gd name="connsiteX1" fmla="*/ 482519 w 766661"/>
                      <a:gd name="connsiteY1" fmla="*/ 1 h 496890"/>
                      <a:gd name="connsiteX2" fmla="*/ 707397 w 766661"/>
                      <a:gd name="connsiteY2" fmla="*/ 282955 h 496890"/>
                      <a:gd name="connsiteX3" fmla="*/ 702419 w 766661"/>
                      <a:gd name="connsiteY3" fmla="*/ 496890 h 496890"/>
                      <a:gd name="connsiteX4" fmla="*/ 48431 w 766661"/>
                      <a:gd name="connsiteY4" fmla="*/ 496889 h 496890"/>
                      <a:gd name="connsiteX5" fmla="*/ 82389 w 766661"/>
                      <a:gd name="connsiteY5" fmla="*/ 255990 h 496890"/>
                      <a:gd name="connsiteX6" fmla="*/ 279755 w 766661"/>
                      <a:gd name="connsiteY6" fmla="*/ 0 h 496890"/>
                      <a:gd name="connsiteX0" fmla="*/ 284286 w 771192"/>
                      <a:gd name="connsiteY0" fmla="*/ 0 h 496890"/>
                      <a:gd name="connsiteX1" fmla="*/ 487050 w 771192"/>
                      <a:gd name="connsiteY1" fmla="*/ 1 h 496890"/>
                      <a:gd name="connsiteX2" fmla="*/ 711928 w 771192"/>
                      <a:gd name="connsiteY2" fmla="*/ 282955 h 496890"/>
                      <a:gd name="connsiteX3" fmla="*/ 706950 w 771192"/>
                      <a:gd name="connsiteY3" fmla="*/ 496890 h 496890"/>
                      <a:gd name="connsiteX4" fmla="*/ 52962 w 771192"/>
                      <a:gd name="connsiteY4" fmla="*/ 496889 h 496890"/>
                      <a:gd name="connsiteX5" fmla="*/ 86920 w 771192"/>
                      <a:gd name="connsiteY5" fmla="*/ 255990 h 496890"/>
                      <a:gd name="connsiteX6" fmla="*/ 284286 w 771192"/>
                      <a:gd name="connsiteY6" fmla="*/ 0 h 496890"/>
                      <a:gd name="connsiteX0" fmla="*/ 267573 w 754479"/>
                      <a:gd name="connsiteY0" fmla="*/ 0 h 496890"/>
                      <a:gd name="connsiteX1" fmla="*/ 470337 w 754479"/>
                      <a:gd name="connsiteY1" fmla="*/ 1 h 496890"/>
                      <a:gd name="connsiteX2" fmla="*/ 695215 w 754479"/>
                      <a:gd name="connsiteY2" fmla="*/ 282955 h 496890"/>
                      <a:gd name="connsiteX3" fmla="*/ 690237 w 754479"/>
                      <a:gd name="connsiteY3" fmla="*/ 496890 h 496890"/>
                      <a:gd name="connsiteX4" fmla="*/ 63982 w 754479"/>
                      <a:gd name="connsiteY4" fmla="*/ 496889 h 496890"/>
                      <a:gd name="connsiteX5" fmla="*/ 70207 w 754479"/>
                      <a:gd name="connsiteY5" fmla="*/ 255990 h 496890"/>
                      <a:gd name="connsiteX6" fmla="*/ 267573 w 754479"/>
                      <a:gd name="connsiteY6" fmla="*/ 0 h 496890"/>
                      <a:gd name="connsiteX0" fmla="*/ 283788 w 770694"/>
                      <a:gd name="connsiteY0" fmla="*/ 0 h 496890"/>
                      <a:gd name="connsiteX1" fmla="*/ 486552 w 770694"/>
                      <a:gd name="connsiteY1" fmla="*/ 1 h 496890"/>
                      <a:gd name="connsiteX2" fmla="*/ 711430 w 770694"/>
                      <a:gd name="connsiteY2" fmla="*/ 282955 h 496890"/>
                      <a:gd name="connsiteX3" fmla="*/ 706452 w 770694"/>
                      <a:gd name="connsiteY3" fmla="*/ 496890 h 496890"/>
                      <a:gd name="connsiteX4" fmla="*/ 80197 w 770694"/>
                      <a:gd name="connsiteY4" fmla="*/ 496889 h 496890"/>
                      <a:gd name="connsiteX5" fmla="*/ 86422 w 770694"/>
                      <a:gd name="connsiteY5" fmla="*/ 255990 h 496890"/>
                      <a:gd name="connsiteX6" fmla="*/ 283788 w 770694"/>
                      <a:gd name="connsiteY6" fmla="*/ 0 h 496890"/>
                      <a:gd name="connsiteX0" fmla="*/ 283788 w 761738"/>
                      <a:gd name="connsiteY0" fmla="*/ 0 h 496890"/>
                      <a:gd name="connsiteX1" fmla="*/ 486552 w 761738"/>
                      <a:gd name="connsiteY1" fmla="*/ 1 h 496890"/>
                      <a:gd name="connsiteX2" fmla="*/ 711430 w 761738"/>
                      <a:gd name="connsiteY2" fmla="*/ 282955 h 496890"/>
                      <a:gd name="connsiteX3" fmla="*/ 706452 w 761738"/>
                      <a:gd name="connsiteY3" fmla="*/ 496890 h 496890"/>
                      <a:gd name="connsiteX4" fmla="*/ 80197 w 761738"/>
                      <a:gd name="connsiteY4" fmla="*/ 496889 h 496890"/>
                      <a:gd name="connsiteX5" fmla="*/ 86422 w 761738"/>
                      <a:gd name="connsiteY5" fmla="*/ 255990 h 496890"/>
                      <a:gd name="connsiteX6" fmla="*/ 283788 w 761738"/>
                      <a:gd name="connsiteY6" fmla="*/ 0 h 496890"/>
                      <a:gd name="connsiteX0" fmla="*/ 283788 w 764646"/>
                      <a:gd name="connsiteY0" fmla="*/ 0 h 496890"/>
                      <a:gd name="connsiteX1" fmla="*/ 486552 w 764646"/>
                      <a:gd name="connsiteY1" fmla="*/ 1 h 496890"/>
                      <a:gd name="connsiteX2" fmla="*/ 711430 w 764646"/>
                      <a:gd name="connsiteY2" fmla="*/ 282955 h 496890"/>
                      <a:gd name="connsiteX3" fmla="*/ 706452 w 764646"/>
                      <a:gd name="connsiteY3" fmla="*/ 496890 h 496890"/>
                      <a:gd name="connsiteX4" fmla="*/ 80197 w 764646"/>
                      <a:gd name="connsiteY4" fmla="*/ 496889 h 496890"/>
                      <a:gd name="connsiteX5" fmla="*/ 86422 w 764646"/>
                      <a:gd name="connsiteY5" fmla="*/ 255990 h 496890"/>
                      <a:gd name="connsiteX6" fmla="*/ 283788 w 764646"/>
                      <a:gd name="connsiteY6" fmla="*/ 0 h 496890"/>
                      <a:gd name="connsiteX0" fmla="*/ 283788 w 760803"/>
                      <a:gd name="connsiteY0" fmla="*/ 0 h 496890"/>
                      <a:gd name="connsiteX1" fmla="*/ 486552 w 760803"/>
                      <a:gd name="connsiteY1" fmla="*/ 1 h 496890"/>
                      <a:gd name="connsiteX2" fmla="*/ 703507 w 760803"/>
                      <a:gd name="connsiteY2" fmla="*/ 273054 h 496890"/>
                      <a:gd name="connsiteX3" fmla="*/ 706452 w 760803"/>
                      <a:gd name="connsiteY3" fmla="*/ 496890 h 496890"/>
                      <a:gd name="connsiteX4" fmla="*/ 80197 w 760803"/>
                      <a:gd name="connsiteY4" fmla="*/ 496889 h 496890"/>
                      <a:gd name="connsiteX5" fmla="*/ 86422 w 760803"/>
                      <a:gd name="connsiteY5" fmla="*/ 255990 h 496890"/>
                      <a:gd name="connsiteX6" fmla="*/ 283788 w 760803"/>
                      <a:gd name="connsiteY6" fmla="*/ 0 h 49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0803" h="496890">
                        <a:moveTo>
                          <a:pt x="283788" y="0"/>
                        </a:moveTo>
                        <a:lnTo>
                          <a:pt x="486552" y="1"/>
                        </a:lnTo>
                        <a:cubicBezTo>
                          <a:pt x="550809" y="81889"/>
                          <a:pt x="646050" y="194403"/>
                          <a:pt x="703507" y="273054"/>
                        </a:cubicBezTo>
                        <a:cubicBezTo>
                          <a:pt x="773823" y="371346"/>
                          <a:pt x="784677" y="487363"/>
                          <a:pt x="706452" y="496890"/>
                        </a:cubicBezTo>
                        <a:lnTo>
                          <a:pt x="80197" y="496889"/>
                        </a:lnTo>
                        <a:cubicBezTo>
                          <a:pt x="-53850" y="484434"/>
                          <a:pt x="2680" y="373578"/>
                          <a:pt x="86422" y="255990"/>
                        </a:cubicBezTo>
                        <a:cubicBezTo>
                          <a:pt x="138076" y="171789"/>
                          <a:pt x="229521" y="78114"/>
                          <a:pt x="283788" y="0"/>
                        </a:cubicBezTo>
                        <a:close/>
                      </a:path>
                    </a:pathLst>
                  </a:custGeom>
                  <a:grpFill/>
                  <a:ln w="12700" cap="flat" cmpd="sng" algn="ctr">
                    <a:noFill/>
                    <a:prstDash val="solid"/>
                    <a:miter lim="800000"/>
                  </a:ln>
                  <a:effectLst/>
                </p:spPr>
                <p:txBody>
                  <a:bodyPr rtlCol="0" anchor="ctr"/>
                  <a:lstStyle/>
                  <a:p>
                    <a:pPr algn="ctr">
                      <a:defRPr/>
                    </a:pPr>
                    <a:endParaRPr lang="en-US" kern="0">
                      <a:latin typeface="Arial" panose="020B0604020202020204" pitchFamily="34" charset="0"/>
                      <a:cs typeface="Arial" panose="020B0604020202020204" pitchFamily="34" charset="0"/>
                    </a:endParaRPr>
                  </a:p>
                </p:txBody>
              </p:sp>
            </p:grpSp>
          </p:grpSp>
        </p:grpSp>
      </p:grpSp>
    </p:spTree>
    <p:extLst>
      <p:ext uri="{BB962C8B-B14F-4D97-AF65-F5344CB8AC3E}">
        <p14:creationId xmlns:p14="http://schemas.microsoft.com/office/powerpoint/2010/main" val="17990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Placeholder 1">
            <a:extLst>
              <a:ext uri="{FF2B5EF4-FFF2-40B4-BE49-F238E27FC236}">
                <a16:creationId xmlns:a16="http://schemas.microsoft.com/office/drawing/2014/main" id="{A976EE6F-ABBE-8B5E-C17C-B50337E95CF3}"/>
              </a:ext>
            </a:extLst>
          </p:cNvPr>
          <p:cNvSpPr txBox="1">
            <a:spLocks/>
          </p:cNvSpPr>
          <p:nvPr/>
        </p:nvSpPr>
        <p:spPr>
          <a:xfrm>
            <a:off x="502169" y="535873"/>
            <a:ext cx="5753662"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Digital Technologies </a:t>
            </a:r>
          </a:p>
        </p:txBody>
      </p:sp>
      <p:sp>
        <p:nvSpPr>
          <p:cNvPr id="2" name="TextBox 1">
            <a:extLst>
              <a:ext uri="{FF2B5EF4-FFF2-40B4-BE49-F238E27FC236}">
                <a16:creationId xmlns:a16="http://schemas.microsoft.com/office/drawing/2014/main" id="{3FEFD7FE-5945-783E-D3B3-D2A6258FCBED}"/>
              </a:ext>
            </a:extLst>
          </p:cNvPr>
          <p:cNvSpPr txBox="1"/>
          <p:nvPr/>
        </p:nvSpPr>
        <p:spPr>
          <a:xfrm>
            <a:off x="3437383" y="2244879"/>
            <a:ext cx="912429" cy="523220"/>
          </a:xfrm>
          <a:prstGeom prst="rect">
            <a:avLst/>
          </a:prstGeom>
          <a:noFill/>
        </p:spPr>
        <p:txBody>
          <a:bodyPr wrap="none" rtlCol="0">
            <a:spAutoFit/>
          </a:bodyPr>
          <a:lstStyle/>
          <a:p>
            <a:r>
              <a:rPr lang="en-AU" sz="2800" b="1" dirty="0"/>
              <a:t>SMS</a:t>
            </a:r>
          </a:p>
        </p:txBody>
      </p:sp>
      <p:sp>
        <p:nvSpPr>
          <p:cNvPr id="5" name="TextBox 4">
            <a:extLst>
              <a:ext uri="{FF2B5EF4-FFF2-40B4-BE49-F238E27FC236}">
                <a16:creationId xmlns:a16="http://schemas.microsoft.com/office/drawing/2014/main" id="{D0BC775E-2B5A-68D9-AE6A-7A12F952F176}"/>
              </a:ext>
            </a:extLst>
          </p:cNvPr>
          <p:cNvSpPr txBox="1"/>
          <p:nvPr/>
        </p:nvSpPr>
        <p:spPr>
          <a:xfrm>
            <a:off x="7318548" y="2288986"/>
            <a:ext cx="2686954" cy="523220"/>
          </a:xfrm>
          <a:prstGeom prst="rect">
            <a:avLst/>
          </a:prstGeom>
          <a:noFill/>
        </p:spPr>
        <p:txBody>
          <a:bodyPr wrap="none" rtlCol="0">
            <a:spAutoFit/>
          </a:bodyPr>
          <a:lstStyle/>
          <a:p>
            <a:r>
              <a:rPr lang="en-AU" sz="2800" b="1" dirty="0"/>
              <a:t>Add Placement</a:t>
            </a:r>
          </a:p>
        </p:txBody>
      </p:sp>
      <p:sp>
        <p:nvSpPr>
          <p:cNvPr id="7" name="TextBox 6">
            <a:extLst>
              <a:ext uri="{FF2B5EF4-FFF2-40B4-BE49-F238E27FC236}">
                <a16:creationId xmlns:a16="http://schemas.microsoft.com/office/drawing/2014/main" id="{FD7F8010-E80B-CB8E-43A1-996CBF9B2698}"/>
              </a:ext>
            </a:extLst>
          </p:cNvPr>
          <p:cNvSpPr txBox="1"/>
          <p:nvPr/>
        </p:nvSpPr>
        <p:spPr>
          <a:xfrm>
            <a:off x="526198" y="1201948"/>
            <a:ext cx="6094948" cy="369332"/>
          </a:xfrm>
          <a:prstGeom prst="rect">
            <a:avLst/>
          </a:prstGeom>
          <a:noFill/>
        </p:spPr>
        <p:txBody>
          <a:bodyPr wrap="square">
            <a:spAutoFit/>
          </a:bodyPr>
          <a:lstStyle/>
          <a:p>
            <a:r>
              <a:rPr lang="en-US" dirty="0"/>
              <a:t>Build customer relationships across multiple touchpoints.</a:t>
            </a:r>
            <a:endParaRPr lang="en-AU" dirty="0"/>
          </a:p>
        </p:txBody>
      </p:sp>
      <p:pic>
        <p:nvPicPr>
          <p:cNvPr id="8" name="Picture 7">
            <a:extLst>
              <a:ext uri="{FF2B5EF4-FFF2-40B4-BE49-F238E27FC236}">
                <a16:creationId xmlns:a16="http://schemas.microsoft.com/office/drawing/2014/main" id="{EDC7735A-EE8C-C992-D59F-708E961FFF94}"/>
              </a:ext>
            </a:extLst>
          </p:cNvPr>
          <p:cNvPicPr>
            <a:picLocks noChangeAspect="1"/>
          </p:cNvPicPr>
          <p:nvPr/>
        </p:nvPicPr>
        <p:blipFill>
          <a:blip r:embed="rId2"/>
          <a:stretch>
            <a:fillRect/>
          </a:stretch>
        </p:blipFill>
        <p:spPr>
          <a:xfrm>
            <a:off x="2770301" y="2190602"/>
            <a:ext cx="566735" cy="566735"/>
          </a:xfrm>
          <a:prstGeom prst="rect">
            <a:avLst/>
          </a:prstGeom>
        </p:spPr>
      </p:pic>
      <p:pic>
        <p:nvPicPr>
          <p:cNvPr id="9" name="Picture 8">
            <a:extLst>
              <a:ext uri="{FF2B5EF4-FFF2-40B4-BE49-F238E27FC236}">
                <a16:creationId xmlns:a16="http://schemas.microsoft.com/office/drawing/2014/main" id="{01546E81-D5CC-841F-6718-46D82E053818}"/>
              </a:ext>
            </a:extLst>
          </p:cNvPr>
          <p:cNvPicPr>
            <a:picLocks noChangeAspect="1"/>
          </p:cNvPicPr>
          <p:nvPr/>
        </p:nvPicPr>
        <p:blipFill>
          <a:blip r:embed="rId3"/>
          <a:stretch>
            <a:fillRect/>
          </a:stretch>
        </p:blipFill>
        <p:spPr>
          <a:xfrm>
            <a:off x="592215" y="2125256"/>
            <a:ext cx="617785" cy="617785"/>
          </a:xfrm>
          <a:prstGeom prst="rect">
            <a:avLst/>
          </a:prstGeom>
        </p:spPr>
      </p:pic>
      <p:sp>
        <p:nvSpPr>
          <p:cNvPr id="10" name="TextBox 9">
            <a:extLst>
              <a:ext uri="{FF2B5EF4-FFF2-40B4-BE49-F238E27FC236}">
                <a16:creationId xmlns:a16="http://schemas.microsoft.com/office/drawing/2014/main" id="{378972C7-8B7C-918D-1C53-C133412A26C8}"/>
              </a:ext>
            </a:extLst>
          </p:cNvPr>
          <p:cNvSpPr txBox="1"/>
          <p:nvPr/>
        </p:nvSpPr>
        <p:spPr>
          <a:xfrm>
            <a:off x="1341884" y="2219821"/>
            <a:ext cx="1079142" cy="523220"/>
          </a:xfrm>
          <a:prstGeom prst="rect">
            <a:avLst/>
          </a:prstGeom>
          <a:noFill/>
        </p:spPr>
        <p:txBody>
          <a:bodyPr wrap="none" rtlCol="0">
            <a:spAutoFit/>
          </a:bodyPr>
          <a:lstStyle/>
          <a:p>
            <a:r>
              <a:rPr lang="en-AU" sz="2800" b="1" dirty="0"/>
              <a:t>Email</a:t>
            </a:r>
          </a:p>
        </p:txBody>
      </p:sp>
      <p:sp>
        <p:nvSpPr>
          <p:cNvPr id="12" name="TextBox 11">
            <a:extLst>
              <a:ext uri="{FF2B5EF4-FFF2-40B4-BE49-F238E27FC236}">
                <a16:creationId xmlns:a16="http://schemas.microsoft.com/office/drawing/2014/main" id="{51163923-A441-FCB2-ED23-542AB06AFD43}"/>
              </a:ext>
            </a:extLst>
          </p:cNvPr>
          <p:cNvSpPr txBox="1"/>
          <p:nvPr/>
        </p:nvSpPr>
        <p:spPr>
          <a:xfrm>
            <a:off x="5446340" y="1981209"/>
            <a:ext cx="1989327" cy="830997"/>
          </a:xfrm>
          <a:prstGeom prst="rect">
            <a:avLst/>
          </a:prstGeom>
          <a:noFill/>
        </p:spPr>
        <p:txBody>
          <a:bodyPr wrap="square" rtlCol="0">
            <a:spAutoFit/>
          </a:bodyPr>
          <a:lstStyle/>
          <a:p>
            <a:r>
              <a:rPr lang="en-AU" sz="2400" b="1" dirty="0"/>
              <a:t>WhatsApp </a:t>
            </a:r>
          </a:p>
          <a:p>
            <a:r>
              <a:rPr lang="en-AU" sz="2400" b="1" dirty="0"/>
              <a:t>Business</a:t>
            </a:r>
          </a:p>
        </p:txBody>
      </p:sp>
      <p:pic>
        <p:nvPicPr>
          <p:cNvPr id="13" name="Picture 12">
            <a:extLst>
              <a:ext uri="{FF2B5EF4-FFF2-40B4-BE49-F238E27FC236}">
                <a16:creationId xmlns:a16="http://schemas.microsoft.com/office/drawing/2014/main" id="{2560162F-8926-F1F8-70AE-EBA353583FC9}"/>
              </a:ext>
            </a:extLst>
          </p:cNvPr>
          <p:cNvPicPr>
            <a:picLocks noChangeAspect="1"/>
          </p:cNvPicPr>
          <p:nvPr/>
        </p:nvPicPr>
        <p:blipFill>
          <a:blip r:embed="rId4"/>
          <a:stretch>
            <a:fillRect/>
          </a:stretch>
        </p:blipFill>
        <p:spPr>
          <a:xfrm>
            <a:off x="4731754" y="2100456"/>
            <a:ext cx="617785" cy="617785"/>
          </a:xfrm>
          <a:prstGeom prst="rect">
            <a:avLst/>
          </a:prstGeom>
        </p:spPr>
      </p:pic>
      <p:sp>
        <p:nvSpPr>
          <p:cNvPr id="14" name="TextBox 13">
            <a:extLst>
              <a:ext uri="{FF2B5EF4-FFF2-40B4-BE49-F238E27FC236}">
                <a16:creationId xmlns:a16="http://schemas.microsoft.com/office/drawing/2014/main" id="{C4AC2551-2348-A0DD-CE76-82FC15521637}"/>
              </a:ext>
            </a:extLst>
          </p:cNvPr>
          <p:cNvSpPr txBox="1"/>
          <p:nvPr/>
        </p:nvSpPr>
        <p:spPr>
          <a:xfrm>
            <a:off x="10486900" y="2288986"/>
            <a:ext cx="1151277" cy="523220"/>
          </a:xfrm>
          <a:prstGeom prst="rect">
            <a:avLst/>
          </a:prstGeom>
          <a:noFill/>
        </p:spPr>
        <p:txBody>
          <a:bodyPr wrap="none" rtlCol="0">
            <a:spAutoFit/>
          </a:bodyPr>
          <a:lstStyle/>
          <a:p>
            <a:r>
              <a:rPr lang="en-AU" sz="2800" b="1" dirty="0"/>
              <a:t>Social</a:t>
            </a:r>
          </a:p>
        </p:txBody>
      </p:sp>
      <p:pic>
        <p:nvPicPr>
          <p:cNvPr id="3" name="Picture 2">
            <a:extLst>
              <a:ext uri="{FF2B5EF4-FFF2-40B4-BE49-F238E27FC236}">
                <a16:creationId xmlns:a16="http://schemas.microsoft.com/office/drawing/2014/main" id="{1E038561-7056-8DF5-D291-710E8CC896A5}"/>
              </a:ext>
            </a:extLst>
          </p:cNvPr>
          <p:cNvPicPr>
            <a:picLocks noChangeAspect="1"/>
          </p:cNvPicPr>
          <p:nvPr/>
        </p:nvPicPr>
        <p:blipFill>
          <a:blip r:embed="rId5"/>
          <a:stretch>
            <a:fillRect/>
          </a:stretch>
        </p:blipFill>
        <p:spPr>
          <a:xfrm>
            <a:off x="5302324" y="3926887"/>
            <a:ext cx="1219200" cy="361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F139BC03-B8B0-EA84-2B50-654CF0987EA2}"/>
              </a:ext>
            </a:extLst>
          </p:cNvPr>
          <p:cNvPicPr>
            <a:picLocks noChangeAspect="1"/>
          </p:cNvPicPr>
          <p:nvPr/>
        </p:nvPicPr>
        <p:blipFill>
          <a:blip r:embed="rId6"/>
          <a:stretch>
            <a:fillRect/>
          </a:stretch>
        </p:blipFill>
        <p:spPr>
          <a:xfrm>
            <a:off x="7894612" y="3965080"/>
            <a:ext cx="1440160" cy="6475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1" name="Straight Connector 10">
            <a:extLst>
              <a:ext uri="{FF2B5EF4-FFF2-40B4-BE49-F238E27FC236}">
                <a16:creationId xmlns:a16="http://schemas.microsoft.com/office/drawing/2014/main" id="{55358D46-5374-BAE3-2FB6-CD340560A3C2}"/>
              </a:ext>
            </a:extLst>
          </p:cNvPr>
          <p:cNvCxnSpPr/>
          <p:nvPr/>
        </p:nvCxnSpPr>
        <p:spPr>
          <a:xfrm>
            <a:off x="625907" y="3684965"/>
            <a:ext cx="10771277" cy="0"/>
          </a:xfrm>
          <a:prstGeom prst="line">
            <a:avLst/>
          </a:prstGeom>
        </p:spPr>
        <p:style>
          <a:lnRef idx="3">
            <a:schemeClr val="accent3"/>
          </a:lnRef>
          <a:fillRef idx="0">
            <a:schemeClr val="accent3"/>
          </a:fillRef>
          <a:effectRef idx="2">
            <a:schemeClr val="accent3"/>
          </a:effectRef>
          <a:fontRef idx="minor">
            <a:schemeClr val="tx1"/>
          </a:fontRef>
        </p:style>
      </p:cxnSp>
      <p:sp>
        <p:nvSpPr>
          <p:cNvPr id="15" name="TextBox 14">
            <a:extLst>
              <a:ext uri="{FF2B5EF4-FFF2-40B4-BE49-F238E27FC236}">
                <a16:creationId xmlns:a16="http://schemas.microsoft.com/office/drawing/2014/main" id="{14006EEB-32E3-EFCE-AD6B-6847815191D6}"/>
              </a:ext>
            </a:extLst>
          </p:cNvPr>
          <p:cNvSpPr txBox="1"/>
          <p:nvPr/>
        </p:nvSpPr>
        <p:spPr>
          <a:xfrm>
            <a:off x="581432" y="3206250"/>
            <a:ext cx="2516651" cy="523220"/>
          </a:xfrm>
          <a:prstGeom prst="rect">
            <a:avLst/>
          </a:prstGeom>
          <a:noFill/>
        </p:spPr>
        <p:txBody>
          <a:bodyPr wrap="none" rtlCol="0">
            <a:spAutoFit/>
          </a:bodyPr>
          <a:lstStyle/>
          <a:p>
            <a:r>
              <a:rPr lang="en-AU" sz="2800" b="1" dirty="0"/>
              <a:t>Our Platforms</a:t>
            </a:r>
          </a:p>
        </p:txBody>
      </p:sp>
      <p:pic>
        <p:nvPicPr>
          <p:cNvPr id="16" name="Picture 15">
            <a:extLst>
              <a:ext uri="{FF2B5EF4-FFF2-40B4-BE49-F238E27FC236}">
                <a16:creationId xmlns:a16="http://schemas.microsoft.com/office/drawing/2014/main" id="{00070E95-4FA4-F007-AF2C-8F6499D55CF1}"/>
              </a:ext>
            </a:extLst>
          </p:cNvPr>
          <p:cNvPicPr>
            <a:picLocks noChangeAspect="1"/>
          </p:cNvPicPr>
          <p:nvPr/>
        </p:nvPicPr>
        <p:blipFill>
          <a:blip r:embed="rId7"/>
          <a:stretch>
            <a:fillRect/>
          </a:stretch>
        </p:blipFill>
        <p:spPr>
          <a:xfrm>
            <a:off x="3053667" y="4672324"/>
            <a:ext cx="1611089" cy="3408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96AAE66B-0AF3-1109-F39B-F9F5BA9BF787}"/>
              </a:ext>
            </a:extLst>
          </p:cNvPr>
          <p:cNvPicPr>
            <a:picLocks noChangeAspect="1"/>
          </p:cNvPicPr>
          <p:nvPr/>
        </p:nvPicPr>
        <p:blipFill>
          <a:blip r:embed="rId5"/>
          <a:stretch>
            <a:fillRect/>
          </a:stretch>
        </p:blipFill>
        <p:spPr>
          <a:xfrm>
            <a:off x="3053667" y="3982706"/>
            <a:ext cx="1219200" cy="361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id="{B24263C4-0394-B43E-9AD0-ED0B1C163F11}"/>
              </a:ext>
            </a:extLst>
          </p:cNvPr>
          <p:cNvPicPr>
            <a:picLocks noChangeAspect="1"/>
          </p:cNvPicPr>
          <p:nvPr/>
        </p:nvPicPr>
        <p:blipFill>
          <a:blip r:embed="rId8"/>
          <a:stretch>
            <a:fillRect/>
          </a:stretch>
        </p:blipFill>
        <p:spPr>
          <a:xfrm>
            <a:off x="3009706" y="5245952"/>
            <a:ext cx="1127931" cy="517962"/>
          </a:xfrm>
          <a:prstGeom prst="rect">
            <a:avLst/>
          </a:prstGeom>
        </p:spPr>
      </p:pic>
      <p:pic>
        <p:nvPicPr>
          <p:cNvPr id="20" name="Picture 19">
            <a:extLst>
              <a:ext uri="{FF2B5EF4-FFF2-40B4-BE49-F238E27FC236}">
                <a16:creationId xmlns:a16="http://schemas.microsoft.com/office/drawing/2014/main" id="{F86DF337-BAB8-CA7A-F076-1E67080EFA9A}"/>
              </a:ext>
            </a:extLst>
          </p:cNvPr>
          <p:cNvPicPr>
            <a:picLocks noChangeAspect="1"/>
          </p:cNvPicPr>
          <p:nvPr/>
        </p:nvPicPr>
        <p:blipFill>
          <a:blip r:embed="rId9"/>
          <a:stretch>
            <a:fillRect/>
          </a:stretch>
        </p:blipFill>
        <p:spPr>
          <a:xfrm>
            <a:off x="693812" y="4004911"/>
            <a:ext cx="918207" cy="482799"/>
          </a:xfrm>
          <a:prstGeom prst="rect">
            <a:avLst/>
          </a:prstGeom>
        </p:spPr>
      </p:pic>
      <p:pic>
        <p:nvPicPr>
          <p:cNvPr id="21" name="Picture 20">
            <a:extLst>
              <a:ext uri="{FF2B5EF4-FFF2-40B4-BE49-F238E27FC236}">
                <a16:creationId xmlns:a16="http://schemas.microsoft.com/office/drawing/2014/main" id="{2C59993F-918F-FD90-FA2D-D84772020F09}"/>
              </a:ext>
            </a:extLst>
          </p:cNvPr>
          <p:cNvPicPr>
            <a:picLocks noChangeAspect="1"/>
          </p:cNvPicPr>
          <p:nvPr/>
        </p:nvPicPr>
        <p:blipFill>
          <a:blip r:embed="rId10"/>
          <a:srcRect l="19870" t="35235" r="22608" b="35234"/>
          <a:stretch/>
        </p:blipFill>
        <p:spPr>
          <a:xfrm>
            <a:off x="693812" y="4672324"/>
            <a:ext cx="1207512" cy="408792"/>
          </a:xfrm>
          <a:prstGeom prst="rect">
            <a:avLst/>
          </a:prstGeom>
        </p:spPr>
      </p:pic>
      <p:pic>
        <p:nvPicPr>
          <p:cNvPr id="22" name="Picture 21">
            <a:extLst>
              <a:ext uri="{FF2B5EF4-FFF2-40B4-BE49-F238E27FC236}">
                <a16:creationId xmlns:a16="http://schemas.microsoft.com/office/drawing/2014/main" id="{BD3F2F1E-A7DE-F2C5-CB29-3AE9D742369D}"/>
              </a:ext>
            </a:extLst>
          </p:cNvPr>
          <p:cNvPicPr>
            <a:picLocks noChangeAspect="1"/>
          </p:cNvPicPr>
          <p:nvPr/>
        </p:nvPicPr>
        <p:blipFill>
          <a:blip r:embed="rId11"/>
          <a:stretch>
            <a:fillRect/>
          </a:stretch>
        </p:blipFill>
        <p:spPr>
          <a:xfrm>
            <a:off x="10693899" y="4035115"/>
            <a:ext cx="1057462" cy="287060"/>
          </a:xfrm>
          <a:prstGeom prst="rect">
            <a:avLst/>
          </a:prstGeom>
        </p:spPr>
      </p:pic>
    </p:spTree>
    <p:extLst>
      <p:ext uri="{BB962C8B-B14F-4D97-AF65-F5344CB8AC3E}">
        <p14:creationId xmlns:p14="http://schemas.microsoft.com/office/powerpoint/2010/main" val="3455285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502169" y="535873"/>
            <a:ext cx="5753662"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B2B Data Acquisition</a:t>
            </a:r>
          </a:p>
        </p:txBody>
      </p:sp>
      <p:sp>
        <p:nvSpPr>
          <p:cNvPr id="4" name="TextBox 3">
            <a:extLst>
              <a:ext uri="{FF2B5EF4-FFF2-40B4-BE49-F238E27FC236}">
                <a16:creationId xmlns:a16="http://schemas.microsoft.com/office/drawing/2014/main" id="{6C19EAF8-7C64-4375-7C7C-C2407408FCB7}"/>
              </a:ext>
            </a:extLst>
          </p:cNvPr>
          <p:cNvSpPr txBox="1"/>
          <p:nvPr/>
        </p:nvSpPr>
        <p:spPr>
          <a:xfrm>
            <a:off x="582878" y="1916832"/>
            <a:ext cx="4935470" cy="954107"/>
          </a:xfrm>
          <a:prstGeom prst="rect">
            <a:avLst/>
          </a:prstGeom>
          <a:noFill/>
        </p:spPr>
        <p:txBody>
          <a:bodyPr wrap="square">
            <a:spAutoFit/>
          </a:bodyPr>
          <a:lstStyle/>
          <a:p>
            <a:r>
              <a:rPr lang="en-US" sz="2800" b="1" dirty="0"/>
              <a:t>Power your growth and unleash the potential of Data</a:t>
            </a:r>
            <a:endParaRPr lang="en-AU" sz="2800" b="1" dirty="0"/>
          </a:p>
        </p:txBody>
      </p:sp>
      <p:sp>
        <p:nvSpPr>
          <p:cNvPr id="7" name="TextBox 6">
            <a:extLst>
              <a:ext uri="{FF2B5EF4-FFF2-40B4-BE49-F238E27FC236}">
                <a16:creationId xmlns:a16="http://schemas.microsoft.com/office/drawing/2014/main" id="{68980D2D-56D7-3B72-A9B9-0AF19A5A3980}"/>
              </a:ext>
            </a:extLst>
          </p:cNvPr>
          <p:cNvSpPr txBox="1"/>
          <p:nvPr/>
        </p:nvSpPr>
        <p:spPr>
          <a:xfrm>
            <a:off x="582878" y="3212976"/>
            <a:ext cx="4608512" cy="1600438"/>
          </a:xfrm>
          <a:prstGeom prst="rect">
            <a:avLst/>
          </a:prstGeom>
          <a:noFill/>
        </p:spPr>
        <p:txBody>
          <a:bodyPr wrap="square">
            <a:spAutoFit/>
          </a:bodyPr>
          <a:lstStyle/>
          <a:p>
            <a:r>
              <a:rPr lang="en-US" sz="1400" dirty="0"/>
              <a:t>CNCData has extensive experience in managing customer and prospect data, which can significantly drive your growth. With our expertise in enhancing, connecting, profiling, and cleaning data, we can transform it into a powerful asset for your business. As data specialists, we excel in sourcing the most relevant data and applying it effectively to your campaigns.</a:t>
            </a:r>
            <a:endParaRPr lang="en-AU" sz="1400" dirty="0"/>
          </a:p>
        </p:txBody>
      </p:sp>
      <p:sp>
        <p:nvSpPr>
          <p:cNvPr id="9" name="TextBox 8">
            <a:extLst>
              <a:ext uri="{FF2B5EF4-FFF2-40B4-BE49-F238E27FC236}">
                <a16:creationId xmlns:a16="http://schemas.microsoft.com/office/drawing/2014/main" id="{AFB20401-53B7-2F96-F023-D269C90E89CB}"/>
              </a:ext>
            </a:extLst>
          </p:cNvPr>
          <p:cNvSpPr txBox="1"/>
          <p:nvPr/>
        </p:nvSpPr>
        <p:spPr>
          <a:xfrm>
            <a:off x="6686730" y="1700808"/>
            <a:ext cx="5168322" cy="1169551"/>
          </a:xfrm>
          <a:prstGeom prst="rect">
            <a:avLst/>
          </a:prstGeom>
          <a:noFill/>
        </p:spPr>
        <p:txBody>
          <a:bodyPr wrap="square">
            <a:spAutoFit/>
          </a:bodyPr>
          <a:lstStyle/>
          <a:p>
            <a:r>
              <a:rPr lang="en-US" sz="1400" dirty="0"/>
              <a:t>Data is a core area of knowledge and expertise for us. We can effectively guide you through the process of purchasing the right data for your needs. Our own data set for is one of the most comprehensive in the market and can be obtained through a one-time purchase or an annual subscription.</a:t>
            </a:r>
            <a:endParaRPr lang="en-AU" sz="1400" dirty="0"/>
          </a:p>
        </p:txBody>
      </p:sp>
      <p:sp>
        <p:nvSpPr>
          <p:cNvPr id="11" name="TextBox 10">
            <a:extLst>
              <a:ext uri="{FF2B5EF4-FFF2-40B4-BE49-F238E27FC236}">
                <a16:creationId xmlns:a16="http://schemas.microsoft.com/office/drawing/2014/main" id="{196EE83B-C772-B784-1C3B-BCE37E044434}"/>
              </a:ext>
            </a:extLst>
          </p:cNvPr>
          <p:cNvSpPr txBox="1"/>
          <p:nvPr/>
        </p:nvSpPr>
        <p:spPr>
          <a:xfrm>
            <a:off x="6667202" y="3089865"/>
            <a:ext cx="2504026" cy="923330"/>
          </a:xfrm>
          <a:prstGeom prst="rect">
            <a:avLst/>
          </a:prstGeom>
          <a:noFill/>
        </p:spPr>
        <p:txBody>
          <a:bodyPr wrap="square">
            <a:spAutoFit/>
          </a:bodyPr>
          <a:lstStyle/>
          <a:p>
            <a:r>
              <a:rPr lang="en-US" b="1" dirty="0"/>
              <a:t>PLATFORM</a:t>
            </a:r>
          </a:p>
          <a:p>
            <a:endParaRPr lang="en-US" b="1" dirty="0"/>
          </a:p>
          <a:p>
            <a:endParaRPr lang="en-AU" dirty="0"/>
          </a:p>
        </p:txBody>
      </p:sp>
      <p:sp>
        <p:nvSpPr>
          <p:cNvPr id="13" name="TextBox 12">
            <a:extLst>
              <a:ext uri="{FF2B5EF4-FFF2-40B4-BE49-F238E27FC236}">
                <a16:creationId xmlns:a16="http://schemas.microsoft.com/office/drawing/2014/main" id="{6795EA0A-C885-E165-EDF9-42F7E5A629E8}"/>
              </a:ext>
            </a:extLst>
          </p:cNvPr>
          <p:cNvSpPr txBox="1"/>
          <p:nvPr/>
        </p:nvSpPr>
        <p:spPr>
          <a:xfrm>
            <a:off x="6667202" y="3501008"/>
            <a:ext cx="5187850" cy="1200329"/>
          </a:xfrm>
          <a:prstGeom prst="rect">
            <a:avLst/>
          </a:prstGeom>
          <a:noFill/>
        </p:spPr>
        <p:txBody>
          <a:bodyPr wrap="square">
            <a:spAutoFit/>
          </a:bodyPr>
          <a:lstStyle/>
          <a:p>
            <a:r>
              <a:rPr lang="en-US" sz="1200" dirty="0"/>
              <a:t>Dataplus is our enterprise business intelligence platform that provides access to high-quality, hard-to-reach B2B prospects. It features a comprehensive dataset with extensive filtering options, giving you ultimate control to target new markets and territories. With </a:t>
            </a:r>
            <a:r>
              <a:rPr lang="en-US" sz="1200" dirty="0" err="1"/>
              <a:t>DataPlus</a:t>
            </a:r>
            <a:r>
              <a:rPr lang="en-US" sz="1200" dirty="0"/>
              <a:t>, you can expand your reach with a vast contacts database while maintaining complete control over your outreach efforts.</a:t>
            </a:r>
            <a:endParaRPr lang="en-AU" sz="1200" dirty="0"/>
          </a:p>
        </p:txBody>
      </p:sp>
      <p:sp>
        <p:nvSpPr>
          <p:cNvPr id="14" name="TextBox 13">
            <a:extLst>
              <a:ext uri="{FF2B5EF4-FFF2-40B4-BE49-F238E27FC236}">
                <a16:creationId xmlns:a16="http://schemas.microsoft.com/office/drawing/2014/main" id="{D7376249-0B34-328B-9B2F-D0E07E0928C8}"/>
              </a:ext>
            </a:extLst>
          </p:cNvPr>
          <p:cNvSpPr txBox="1"/>
          <p:nvPr/>
        </p:nvSpPr>
        <p:spPr>
          <a:xfrm>
            <a:off x="6649660" y="1067835"/>
            <a:ext cx="4766817" cy="523220"/>
          </a:xfrm>
          <a:prstGeom prst="rect">
            <a:avLst/>
          </a:prstGeom>
          <a:noFill/>
        </p:spPr>
        <p:txBody>
          <a:bodyPr wrap="square">
            <a:spAutoFit/>
          </a:bodyPr>
          <a:lstStyle/>
          <a:p>
            <a:r>
              <a:rPr lang="en-US" sz="2800" b="1" dirty="0"/>
              <a:t>Data Access</a:t>
            </a:r>
            <a:endParaRPr lang="en-AU" sz="2800" b="1" dirty="0"/>
          </a:p>
        </p:txBody>
      </p:sp>
      <p:sp>
        <p:nvSpPr>
          <p:cNvPr id="15" name="TextBox 14">
            <a:extLst>
              <a:ext uri="{FF2B5EF4-FFF2-40B4-BE49-F238E27FC236}">
                <a16:creationId xmlns:a16="http://schemas.microsoft.com/office/drawing/2014/main" id="{44122FF1-92C2-F34C-3D18-3E9F0BD6F4B6}"/>
              </a:ext>
            </a:extLst>
          </p:cNvPr>
          <p:cNvSpPr txBox="1"/>
          <p:nvPr/>
        </p:nvSpPr>
        <p:spPr>
          <a:xfrm>
            <a:off x="6650810" y="4962073"/>
            <a:ext cx="2504026" cy="646331"/>
          </a:xfrm>
          <a:prstGeom prst="rect">
            <a:avLst/>
          </a:prstGeom>
          <a:noFill/>
        </p:spPr>
        <p:txBody>
          <a:bodyPr wrap="square">
            <a:spAutoFit/>
          </a:bodyPr>
          <a:lstStyle/>
          <a:p>
            <a:r>
              <a:rPr lang="en-US" b="1" dirty="0"/>
              <a:t>CONCIERGE SERVICE</a:t>
            </a:r>
          </a:p>
          <a:p>
            <a:endParaRPr lang="en-AU" dirty="0"/>
          </a:p>
        </p:txBody>
      </p:sp>
      <p:sp>
        <p:nvSpPr>
          <p:cNvPr id="16" name="TextBox 15">
            <a:extLst>
              <a:ext uri="{FF2B5EF4-FFF2-40B4-BE49-F238E27FC236}">
                <a16:creationId xmlns:a16="http://schemas.microsoft.com/office/drawing/2014/main" id="{53A62561-FBE9-37D7-F989-98C7D055CC21}"/>
              </a:ext>
            </a:extLst>
          </p:cNvPr>
          <p:cNvSpPr txBox="1"/>
          <p:nvPr/>
        </p:nvSpPr>
        <p:spPr>
          <a:xfrm>
            <a:off x="6740778" y="5445224"/>
            <a:ext cx="5060226" cy="646331"/>
          </a:xfrm>
          <a:prstGeom prst="rect">
            <a:avLst/>
          </a:prstGeom>
          <a:noFill/>
        </p:spPr>
        <p:txBody>
          <a:bodyPr wrap="square">
            <a:spAutoFit/>
          </a:bodyPr>
          <a:lstStyle/>
          <a:p>
            <a:r>
              <a:rPr lang="en-US" sz="1200" dirty="0"/>
              <a:t>Connect with one of our data experts for a tailored consultation to receive a customized list of high-value contacts, specifically matched to your business needs.</a:t>
            </a:r>
            <a:endParaRPr lang="en-AU" sz="1200" dirty="0"/>
          </a:p>
        </p:txBody>
      </p:sp>
    </p:spTree>
    <p:extLst>
      <p:ext uri="{BB962C8B-B14F-4D97-AF65-F5344CB8AC3E}">
        <p14:creationId xmlns:p14="http://schemas.microsoft.com/office/powerpoint/2010/main" val="149685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9B326F38-4E3F-467E-B912-22D5333F4202}"/>
              </a:ext>
            </a:extLst>
          </p:cNvPr>
          <p:cNvSpPr>
            <a:spLocks noGrp="1"/>
          </p:cNvSpPr>
          <p:nvPr>
            <p:ph type="title" idx="4294967295"/>
          </p:nvPr>
        </p:nvSpPr>
        <p:spPr>
          <a:xfrm>
            <a:off x="-1" y="365923"/>
            <a:ext cx="10512862" cy="1325218"/>
          </a:xfrm>
        </p:spPr>
        <p:txBody>
          <a:bodyPr/>
          <a:lstStyle/>
          <a:p>
            <a:r>
              <a:rPr lang="en-US" dirty="0"/>
              <a:t>Balanced scorecard slide 2</a:t>
            </a:r>
          </a:p>
        </p:txBody>
      </p:sp>
      <p:sp>
        <p:nvSpPr>
          <p:cNvPr id="13" name="TextBox 12">
            <a:extLst>
              <a:ext uri="{FF2B5EF4-FFF2-40B4-BE49-F238E27FC236}">
                <a16:creationId xmlns:a16="http://schemas.microsoft.com/office/drawing/2014/main" id="{63C92C2E-8888-42AB-A36D-D6F2B362B0CD}"/>
              </a:ext>
            </a:extLst>
          </p:cNvPr>
          <p:cNvSpPr txBox="1"/>
          <p:nvPr/>
        </p:nvSpPr>
        <p:spPr>
          <a:xfrm>
            <a:off x="230572" y="185030"/>
            <a:ext cx="5791831" cy="492314"/>
          </a:xfrm>
          <a:prstGeom prst="rect">
            <a:avLst/>
          </a:prstGeom>
          <a:noFill/>
        </p:spPr>
        <p:txBody>
          <a:bodyPr wrap="square" lIns="0" tIns="0" rIns="0" bIns="0" rtlCol="0" anchor="ctr">
            <a:spAutoFit/>
          </a:bodyPr>
          <a:lstStyle/>
          <a:p>
            <a:r>
              <a:rPr lang="en-US" sz="3199" b="1" cap="all" dirty="0">
                <a:latin typeface="+mj-lt"/>
              </a:rPr>
              <a:t>Dataplus Platform</a:t>
            </a:r>
            <a:endParaRPr lang="en-US" sz="3599" cap="all" dirty="0">
              <a:latin typeface="+mj-lt"/>
            </a:endParaRPr>
          </a:p>
        </p:txBody>
      </p:sp>
      <p:sp>
        <p:nvSpPr>
          <p:cNvPr id="46" name="Content Placeholder 2">
            <a:extLst>
              <a:ext uri="{FF2B5EF4-FFF2-40B4-BE49-F238E27FC236}">
                <a16:creationId xmlns:a16="http://schemas.microsoft.com/office/drawing/2014/main" id="{2CFF91D5-3199-456E-A984-9D57655C5175}"/>
              </a:ext>
            </a:extLst>
          </p:cNvPr>
          <p:cNvSpPr txBox="1">
            <a:spLocks/>
          </p:cNvSpPr>
          <p:nvPr/>
        </p:nvSpPr>
        <p:spPr>
          <a:xfrm>
            <a:off x="405780" y="1751329"/>
            <a:ext cx="6842570" cy="47020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9pPr>
          </a:lstStyle>
          <a:p>
            <a:pPr>
              <a:buFont typeface="Wingdings" panose="05000000000000000000" pitchFamily="2" charset="2"/>
              <a:buChar char="§"/>
            </a:pPr>
            <a:r>
              <a:rPr lang="en-US" sz="1800" dirty="0">
                <a:solidFill>
                  <a:schemeClr val="tx1"/>
                </a:solidFill>
                <a:latin typeface="Calibri Light (Body)"/>
                <a:cs typeface="Calibri" panose="020F0502020204030204" pitchFamily="34" charset="0"/>
              </a:rPr>
              <a:t>An enterprise business intelligence platform that enables organizations to make data-informed business decisions.</a:t>
            </a:r>
          </a:p>
          <a:p>
            <a:pPr>
              <a:buFont typeface="Wingdings" panose="05000000000000000000" pitchFamily="2" charset="2"/>
              <a:buChar char="§"/>
            </a:pPr>
            <a:r>
              <a:rPr lang="en-US" sz="1800" dirty="0">
                <a:solidFill>
                  <a:schemeClr val="tx1"/>
                </a:solidFill>
                <a:latin typeface="Calibri Light (Body)"/>
                <a:cs typeface="Calibri" panose="020F0502020204030204" pitchFamily="34" charset="0"/>
              </a:rPr>
              <a:t>An online DaaS (Data as a Service) platform providing access to high-quality, hard-to-reach B2B data across the Asia Pacific region.</a:t>
            </a:r>
          </a:p>
          <a:p>
            <a:pPr>
              <a:buFont typeface="Wingdings" panose="05000000000000000000" pitchFamily="2" charset="2"/>
              <a:buChar char="§"/>
            </a:pPr>
            <a:r>
              <a:rPr lang="en-US" sz="1800" dirty="0">
                <a:solidFill>
                  <a:schemeClr val="tx1"/>
                </a:solidFill>
                <a:latin typeface="Calibri Light (Body)"/>
                <a:cs typeface="Calibri" panose="020F0502020204030204" pitchFamily="34" charset="0"/>
              </a:rPr>
              <a:t>The most accurate and comprehensive dataset on enterprise companies in Asia, including firmographics, demographics, and technographics details.</a:t>
            </a:r>
          </a:p>
          <a:p>
            <a:pPr>
              <a:buFont typeface="Wingdings" panose="05000000000000000000" pitchFamily="2" charset="2"/>
              <a:buChar char="§"/>
            </a:pPr>
            <a:r>
              <a:rPr lang="en-US" sz="1800" dirty="0">
                <a:solidFill>
                  <a:schemeClr val="tx1"/>
                </a:solidFill>
                <a:latin typeface="Calibri Light (Body)"/>
                <a:cs typeface="Calibri" panose="020F0502020204030204" pitchFamily="34" charset="0"/>
              </a:rPr>
              <a:t>Our sophisticated platform allows users to select the right data from a comprehensive database, which can be filtered by industry, job function, job level, number of employees, and more.</a:t>
            </a:r>
          </a:p>
          <a:p>
            <a:pPr>
              <a:buFont typeface="Wingdings" panose="05000000000000000000" pitchFamily="2" charset="2"/>
              <a:buChar char="§"/>
            </a:pPr>
            <a:r>
              <a:rPr lang="en-US" sz="1800" dirty="0">
                <a:solidFill>
                  <a:schemeClr val="tx1"/>
                </a:solidFill>
                <a:latin typeface="Calibri Light (Body)"/>
                <a:cs typeface="Calibri" panose="020F0502020204030204" pitchFamily="34" charset="0"/>
              </a:rPr>
              <a:t>Records are validated for utmost accuracy through our contact centers, ensuring that only qualified and validated records are included in </a:t>
            </a:r>
            <a:r>
              <a:rPr lang="en-US" sz="1800" dirty="0" err="1">
                <a:solidFill>
                  <a:schemeClr val="tx1"/>
                </a:solidFill>
                <a:latin typeface="Calibri Light (Body)"/>
                <a:cs typeface="Calibri" panose="020F0502020204030204" pitchFamily="34" charset="0"/>
              </a:rPr>
              <a:t>DataPlus</a:t>
            </a:r>
            <a:r>
              <a:rPr lang="en-US" sz="1800" dirty="0">
                <a:solidFill>
                  <a:schemeClr val="tx1"/>
                </a:solidFill>
                <a:latin typeface="Calibri Light (Body)"/>
                <a:cs typeface="Calibri" panose="020F0502020204030204" pitchFamily="34" charset="0"/>
              </a:rPr>
              <a:t>.</a:t>
            </a:r>
          </a:p>
          <a:p>
            <a:pPr>
              <a:buFont typeface="Wingdings" panose="05000000000000000000" pitchFamily="2" charset="2"/>
              <a:buChar char="§"/>
            </a:pPr>
            <a:r>
              <a:rPr lang="en-US" sz="1800" dirty="0">
                <a:solidFill>
                  <a:schemeClr val="tx1"/>
                </a:solidFill>
                <a:latin typeface="Calibri Light (Body)"/>
                <a:cs typeface="Calibri" panose="020F0502020204030204" pitchFamily="34" charset="0"/>
              </a:rPr>
              <a:t>Data coverage extends to 25 Asia Pacific countries, including ASEAN, </a:t>
            </a:r>
            <a:r>
              <a:rPr lang="en-US" sz="1800" dirty="0" err="1">
                <a:solidFill>
                  <a:schemeClr val="tx1"/>
                </a:solidFill>
                <a:latin typeface="Calibri Light (Body)"/>
                <a:cs typeface="Calibri" panose="020F0502020204030204" pitchFamily="34" charset="0"/>
              </a:rPr>
              <a:t>ANZ</a:t>
            </a:r>
            <a:r>
              <a:rPr lang="en-US" sz="1800" dirty="0">
                <a:solidFill>
                  <a:schemeClr val="tx1"/>
                </a:solidFill>
                <a:latin typeface="Calibri Light (Body)"/>
                <a:cs typeface="Calibri" panose="020F0502020204030204" pitchFamily="34" charset="0"/>
              </a:rPr>
              <a:t>, Greater China, India, Japan, Korea, and emerging markets.</a:t>
            </a:r>
          </a:p>
        </p:txBody>
      </p:sp>
      <p:sp>
        <p:nvSpPr>
          <p:cNvPr id="47" name="Graphic 15">
            <a:extLst>
              <a:ext uri="{FF2B5EF4-FFF2-40B4-BE49-F238E27FC236}">
                <a16:creationId xmlns:a16="http://schemas.microsoft.com/office/drawing/2014/main" id="{69DDD79F-3046-435D-AEB4-7897DDA5DB77}"/>
              </a:ext>
            </a:extLst>
          </p:cNvPr>
          <p:cNvSpPr/>
          <p:nvPr/>
        </p:nvSpPr>
        <p:spPr>
          <a:xfrm>
            <a:off x="0" y="696212"/>
            <a:ext cx="2183073" cy="68757"/>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lumMod val="50000"/>
              <a:alpha val="70000"/>
            </a:schemeClr>
          </a:solidFill>
          <a:ln w="9525" cap="flat">
            <a:noFill/>
            <a:prstDash val="solid"/>
            <a:miter/>
          </a:ln>
        </p:spPr>
        <p:txBody>
          <a:bodyPr rtlCol="0" anchor="ctr"/>
          <a:lstStyle/>
          <a:p>
            <a:endParaRPr lang="ru-RU" sz="1799" dirty="0"/>
          </a:p>
        </p:txBody>
      </p:sp>
      <p:pic>
        <p:nvPicPr>
          <p:cNvPr id="3" name="Picture 2">
            <a:extLst>
              <a:ext uri="{FF2B5EF4-FFF2-40B4-BE49-F238E27FC236}">
                <a16:creationId xmlns:a16="http://schemas.microsoft.com/office/drawing/2014/main" id="{55D46E80-93E6-4AF5-9F28-6D4217CD3124}"/>
              </a:ext>
            </a:extLst>
          </p:cNvPr>
          <p:cNvPicPr>
            <a:picLocks noChangeAspect="1"/>
          </p:cNvPicPr>
          <p:nvPr/>
        </p:nvPicPr>
        <p:blipFill>
          <a:blip r:embed="rId2"/>
          <a:stretch>
            <a:fillRect/>
          </a:stretch>
        </p:blipFill>
        <p:spPr>
          <a:xfrm>
            <a:off x="7353272" y="894"/>
            <a:ext cx="4835553" cy="2026165"/>
          </a:xfrm>
          <a:prstGeom prst="rect">
            <a:avLst/>
          </a:prstGeom>
        </p:spPr>
      </p:pic>
      <p:pic>
        <p:nvPicPr>
          <p:cNvPr id="9" name="Picture 8">
            <a:extLst>
              <a:ext uri="{FF2B5EF4-FFF2-40B4-BE49-F238E27FC236}">
                <a16:creationId xmlns:a16="http://schemas.microsoft.com/office/drawing/2014/main" id="{EC6DAB50-C167-455E-A3DD-D92F7ECDD554}"/>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7618015" y="2143032"/>
            <a:ext cx="4420723" cy="4420723"/>
          </a:xfrm>
          <a:prstGeom prst="rect">
            <a:avLst/>
          </a:prstGeom>
        </p:spPr>
      </p:pic>
      <p:sp>
        <p:nvSpPr>
          <p:cNvPr id="8" name="TextBox 7">
            <a:extLst>
              <a:ext uri="{FF2B5EF4-FFF2-40B4-BE49-F238E27FC236}">
                <a16:creationId xmlns:a16="http://schemas.microsoft.com/office/drawing/2014/main" id="{887B2B2F-71FD-41FE-9796-00D637439317}"/>
              </a:ext>
            </a:extLst>
          </p:cNvPr>
          <p:cNvSpPr txBox="1"/>
          <p:nvPr/>
        </p:nvSpPr>
        <p:spPr>
          <a:xfrm>
            <a:off x="161128" y="730590"/>
            <a:ext cx="6490423" cy="307697"/>
          </a:xfrm>
          <a:prstGeom prst="rect">
            <a:avLst/>
          </a:prstGeom>
          <a:noFill/>
        </p:spPr>
        <p:txBody>
          <a:bodyPr wrap="square">
            <a:spAutoFit/>
          </a:bodyPr>
          <a:lstStyle/>
          <a:p>
            <a:r>
              <a:rPr lang="en-US" sz="1400" dirty="0"/>
              <a:t>Asia’s Leading Enterprise B2B Data Platform</a:t>
            </a:r>
            <a:endParaRPr lang="en-SG" sz="1400" dirty="0"/>
          </a:p>
        </p:txBody>
      </p:sp>
    </p:spTree>
    <p:extLst>
      <p:ext uri="{BB962C8B-B14F-4D97-AF65-F5344CB8AC3E}">
        <p14:creationId xmlns:p14="http://schemas.microsoft.com/office/powerpoint/2010/main" val="76744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9B326F38-4E3F-467E-B912-22D5333F4202}"/>
              </a:ext>
            </a:extLst>
          </p:cNvPr>
          <p:cNvSpPr>
            <a:spLocks noGrp="1"/>
          </p:cNvSpPr>
          <p:nvPr>
            <p:ph type="title" idx="4294967295"/>
          </p:nvPr>
        </p:nvSpPr>
        <p:spPr>
          <a:xfrm>
            <a:off x="-1" y="365923"/>
            <a:ext cx="10512862" cy="1325218"/>
          </a:xfrm>
        </p:spPr>
        <p:txBody>
          <a:bodyPr/>
          <a:lstStyle/>
          <a:p>
            <a:r>
              <a:rPr lang="en-US" dirty="0"/>
              <a:t>Balanced scorecard slide 2</a:t>
            </a:r>
          </a:p>
        </p:txBody>
      </p:sp>
      <p:sp>
        <p:nvSpPr>
          <p:cNvPr id="13" name="TextBox 12">
            <a:extLst>
              <a:ext uri="{FF2B5EF4-FFF2-40B4-BE49-F238E27FC236}">
                <a16:creationId xmlns:a16="http://schemas.microsoft.com/office/drawing/2014/main" id="{63C92C2E-8888-42AB-A36D-D6F2B362B0CD}"/>
              </a:ext>
            </a:extLst>
          </p:cNvPr>
          <p:cNvSpPr txBox="1"/>
          <p:nvPr/>
        </p:nvSpPr>
        <p:spPr>
          <a:xfrm>
            <a:off x="230572" y="185029"/>
            <a:ext cx="6961776" cy="492315"/>
          </a:xfrm>
          <a:prstGeom prst="rect">
            <a:avLst/>
          </a:prstGeom>
          <a:noFill/>
        </p:spPr>
        <p:txBody>
          <a:bodyPr wrap="square" lIns="0" tIns="0" rIns="0" bIns="0" rtlCol="0" anchor="ctr">
            <a:spAutoFit/>
          </a:bodyPr>
          <a:lstStyle/>
          <a:p>
            <a:r>
              <a:rPr lang="en-US" sz="3199" b="1" cap="all" dirty="0">
                <a:latin typeface="+mj-lt"/>
              </a:rPr>
              <a:t>Why </a:t>
            </a:r>
            <a:r>
              <a:rPr lang="en-US" sz="3199" b="1" cap="all" dirty="0" err="1">
                <a:latin typeface="+mj-lt"/>
              </a:rPr>
              <a:t>Dataplus</a:t>
            </a:r>
            <a:r>
              <a:rPr lang="en-US" sz="3199" b="1" cap="all" dirty="0">
                <a:latin typeface="+mj-lt"/>
              </a:rPr>
              <a:t>?</a:t>
            </a:r>
            <a:endParaRPr lang="en-US" sz="3599" cap="all" dirty="0">
              <a:latin typeface="+mj-lt"/>
            </a:endParaRPr>
          </a:p>
        </p:txBody>
      </p:sp>
      <p:sp>
        <p:nvSpPr>
          <p:cNvPr id="47" name="Graphic 15">
            <a:extLst>
              <a:ext uri="{FF2B5EF4-FFF2-40B4-BE49-F238E27FC236}">
                <a16:creationId xmlns:a16="http://schemas.microsoft.com/office/drawing/2014/main" id="{69DDD79F-3046-435D-AEB4-7897DDA5DB77}"/>
              </a:ext>
            </a:extLst>
          </p:cNvPr>
          <p:cNvSpPr/>
          <p:nvPr/>
        </p:nvSpPr>
        <p:spPr>
          <a:xfrm>
            <a:off x="0" y="696212"/>
            <a:ext cx="2183073" cy="68757"/>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lumMod val="50000"/>
              <a:alpha val="70000"/>
            </a:schemeClr>
          </a:solidFill>
          <a:ln w="9525" cap="flat">
            <a:noFill/>
            <a:prstDash val="solid"/>
            <a:miter/>
          </a:ln>
        </p:spPr>
        <p:txBody>
          <a:bodyPr rtlCol="0" anchor="ctr"/>
          <a:lstStyle/>
          <a:p>
            <a:endParaRPr lang="ru-RU" sz="1799" dirty="0"/>
          </a:p>
        </p:txBody>
      </p:sp>
      <p:sp>
        <p:nvSpPr>
          <p:cNvPr id="8" name="Content Placeholder 2">
            <a:extLst>
              <a:ext uri="{FF2B5EF4-FFF2-40B4-BE49-F238E27FC236}">
                <a16:creationId xmlns:a16="http://schemas.microsoft.com/office/drawing/2014/main" id="{68D3C083-D63B-46D0-B6F5-A444C8A438BD}"/>
              </a:ext>
            </a:extLst>
          </p:cNvPr>
          <p:cNvSpPr txBox="1">
            <a:spLocks/>
          </p:cNvSpPr>
          <p:nvPr/>
        </p:nvSpPr>
        <p:spPr>
          <a:xfrm>
            <a:off x="394520" y="1449903"/>
            <a:ext cx="6175165" cy="5079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9pPr>
          </a:lstStyle>
          <a:p>
            <a:pPr>
              <a:buFont typeface="Wingdings" panose="05000000000000000000" pitchFamily="2" charset="2"/>
              <a:buChar char="§"/>
            </a:pPr>
            <a:r>
              <a:rPr lang="en-US" sz="2399" b="1" dirty="0">
                <a:solidFill>
                  <a:schemeClr val="tx1"/>
                </a:solidFill>
                <a:latin typeface="Calibri (Body)"/>
                <a:cs typeface="Calibri" panose="020F0502020204030204" pitchFamily="34" charset="0"/>
              </a:rPr>
              <a:t>One Platform, 25 APAC Countries</a:t>
            </a:r>
          </a:p>
          <a:p>
            <a:pPr marL="457063" lvl="1" indent="0">
              <a:buNone/>
            </a:pPr>
            <a:r>
              <a:rPr lang="en-US" sz="1799" dirty="0">
                <a:solidFill>
                  <a:schemeClr val="tx1"/>
                </a:solidFill>
                <a:latin typeface="Calibri Light (Body)"/>
                <a:cs typeface="Calibri" panose="020F0502020204030204" pitchFamily="34" charset="0"/>
              </a:rPr>
              <a:t>Single Source, multiple country coverage.</a:t>
            </a:r>
          </a:p>
          <a:p>
            <a:pPr>
              <a:buFont typeface="Wingdings" panose="05000000000000000000" pitchFamily="2" charset="2"/>
              <a:buChar char="§"/>
            </a:pPr>
            <a:r>
              <a:rPr lang="en-US" sz="2399" b="1" dirty="0">
                <a:solidFill>
                  <a:schemeClr val="tx1"/>
                </a:solidFill>
                <a:latin typeface="Calibri (Body)"/>
                <a:cs typeface="Calibri" panose="020F0502020204030204" pitchFamily="34" charset="0"/>
              </a:rPr>
              <a:t>Local Asian Language</a:t>
            </a:r>
          </a:p>
          <a:p>
            <a:pPr marL="457063" lvl="1" indent="0">
              <a:buNone/>
            </a:pPr>
            <a:r>
              <a:rPr lang="en-US" sz="1799" b="1" dirty="0">
                <a:solidFill>
                  <a:schemeClr val="tx1"/>
                </a:solidFill>
                <a:latin typeface="Calibri Light (Body)"/>
                <a:cs typeface="Calibri" panose="020F0502020204030204" pitchFamily="34" charset="0"/>
              </a:rPr>
              <a:t>Dataplus captures information in both local languages and English</a:t>
            </a:r>
            <a:r>
              <a:rPr lang="en-US" sz="1799" dirty="0">
                <a:solidFill>
                  <a:schemeClr val="tx1"/>
                </a:solidFill>
                <a:latin typeface="Calibri Light (Body)"/>
                <a:cs typeface="Calibri" panose="020F0502020204030204" pitchFamily="34" charset="0"/>
              </a:rPr>
              <a:t>.</a:t>
            </a:r>
          </a:p>
          <a:p>
            <a:pPr>
              <a:buFont typeface="Wingdings" panose="05000000000000000000" pitchFamily="2" charset="2"/>
              <a:buChar char="§"/>
            </a:pPr>
            <a:r>
              <a:rPr lang="en-US" sz="2399" b="1" dirty="0">
                <a:solidFill>
                  <a:schemeClr val="tx1"/>
                </a:solidFill>
                <a:latin typeface="Calibri (Body)"/>
                <a:cs typeface="Calibri" panose="020F0502020204030204" pitchFamily="34" charset="0"/>
              </a:rPr>
              <a:t>High Accuracy</a:t>
            </a:r>
          </a:p>
          <a:p>
            <a:pPr marL="457063" lvl="1" indent="0">
              <a:buNone/>
            </a:pPr>
            <a:r>
              <a:rPr lang="en-US" sz="1799" dirty="0">
                <a:solidFill>
                  <a:schemeClr val="tx1"/>
                </a:solidFill>
                <a:latin typeface="Calibri Light (Body)"/>
                <a:cs typeface="Calibri" panose="020F0502020204030204" pitchFamily="34" charset="0"/>
              </a:rPr>
              <a:t>Achieved through digital and human touch validation.</a:t>
            </a:r>
          </a:p>
          <a:p>
            <a:pPr>
              <a:buFont typeface="Wingdings" panose="05000000000000000000" pitchFamily="2" charset="2"/>
              <a:buChar char="§"/>
            </a:pPr>
            <a:r>
              <a:rPr lang="en-US" sz="2399" b="1" dirty="0">
                <a:solidFill>
                  <a:schemeClr val="tx1"/>
                </a:solidFill>
                <a:latin typeface="Calibri (Body)"/>
                <a:cs typeface="Calibri" panose="020F0502020204030204" pitchFamily="34" charset="0"/>
              </a:rPr>
              <a:t>Functional Contacts in Asia Pacific. </a:t>
            </a:r>
          </a:p>
          <a:p>
            <a:pPr marL="457063" lvl="1" indent="0">
              <a:buNone/>
            </a:pPr>
            <a:r>
              <a:rPr lang="en-US" sz="1799" dirty="0">
                <a:solidFill>
                  <a:schemeClr val="tx1"/>
                </a:solidFill>
                <a:latin typeface="Calibri Light (Body)"/>
                <a:cs typeface="Calibri" panose="020F0502020204030204" pitchFamily="34" charset="0"/>
              </a:rPr>
              <a:t>Various functional contact levels available for selection.</a:t>
            </a:r>
          </a:p>
          <a:p>
            <a:pPr>
              <a:buFont typeface="Wingdings" panose="05000000000000000000" pitchFamily="2" charset="2"/>
              <a:buChar char="§"/>
            </a:pPr>
            <a:r>
              <a:rPr lang="en-US" sz="2399" b="1" dirty="0">
                <a:solidFill>
                  <a:schemeClr val="tx1"/>
                </a:solidFill>
                <a:latin typeface="Calibri (Body)"/>
                <a:cs typeface="Calibri" panose="020F0502020204030204" pitchFamily="34" charset="0"/>
              </a:rPr>
              <a:t>Flexible Arrangements</a:t>
            </a:r>
          </a:p>
          <a:p>
            <a:pPr marL="457063" lvl="1" indent="0">
              <a:buNone/>
            </a:pPr>
            <a:r>
              <a:rPr lang="en-US" sz="1799" dirty="0">
                <a:solidFill>
                  <a:schemeClr val="tx1"/>
                </a:solidFill>
                <a:latin typeface="Calibri Light (Body)"/>
                <a:cs typeface="Calibri" panose="020F0502020204030204" pitchFamily="34" charset="0"/>
              </a:rPr>
              <a:t>Options for on-demand purchases or long-term maintenance contracts.</a:t>
            </a:r>
          </a:p>
          <a:p>
            <a:pPr>
              <a:buFont typeface="Wingdings" panose="05000000000000000000" pitchFamily="2" charset="2"/>
              <a:buChar char="§"/>
            </a:pPr>
            <a:r>
              <a:rPr lang="en-US" sz="2399" b="1" dirty="0">
                <a:solidFill>
                  <a:schemeClr val="tx1"/>
                </a:solidFill>
                <a:latin typeface="Calibri (Body)"/>
                <a:cs typeface="Calibri" panose="020F0502020204030204" pitchFamily="34" charset="0"/>
              </a:rPr>
              <a:t>50+ Data Points </a:t>
            </a:r>
          </a:p>
          <a:p>
            <a:pPr marL="457063" lvl="1" indent="0">
              <a:buNone/>
            </a:pPr>
            <a:r>
              <a:rPr lang="en-US" sz="1799" dirty="0">
                <a:solidFill>
                  <a:schemeClr val="tx1"/>
                </a:solidFill>
                <a:latin typeface="Calibri Light (Body)"/>
                <a:cs typeface="Calibri" panose="020F0502020204030204" pitchFamily="34" charset="0"/>
              </a:rPr>
              <a:t>Provides comprehensive insights into Asian businesses and decision-makers</a:t>
            </a:r>
          </a:p>
          <a:p>
            <a:pPr marL="457063" lvl="1" indent="0">
              <a:buNone/>
            </a:pPr>
            <a:endParaRPr lang="en-US" sz="1600" dirty="0">
              <a:solidFill>
                <a:schemeClr val="tx1"/>
              </a:solidFill>
              <a:latin typeface="Calibri Light (Body)"/>
              <a:cs typeface="Calibri" panose="020F0502020204030204" pitchFamily="34" charset="0"/>
            </a:endParaRPr>
          </a:p>
        </p:txBody>
      </p:sp>
      <p:sp>
        <p:nvSpPr>
          <p:cNvPr id="9" name="TextBox 8">
            <a:extLst>
              <a:ext uri="{FF2B5EF4-FFF2-40B4-BE49-F238E27FC236}">
                <a16:creationId xmlns:a16="http://schemas.microsoft.com/office/drawing/2014/main" id="{ED56962C-17A5-4777-B4EE-93A792ECED01}"/>
              </a:ext>
            </a:extLst>
          </p:cNvPr>
          <p:cNvSpPr txBox="1"/>
          <p:nvPr/>
        </p:nvSpPr>
        <p:spPr>
          <a:xfrm>
            <a:off x="161128" y="730590"/>
            <a:ext cx="6490423" cy="307697"/>
          </a:xfrm>
          <a:prstGeom prst="rect">
            <a:avLst/>
          </a:prstGeom>
          <a:noFill/>
        </p:spPr>
        <p:txBody>
          <a:bodyPr wrap="square">
            <a:spAutoFit/>
          </a:bodyPr>
          <a:lstStyle/>
          <a:p>
            <a:r>
              <a:rPr lang="en-US" sz="1400" dirty="0"/>
              <a:t>Data is the most crucial part for any businesses to succeed. </a:t>
            </a:r>
            <a:endParaRPr lang="en-SG" sz="1400" dirty="0"/>
          </a:p>
        </p:txBody>
      </p:sp>
      <p:sp>
        <p:nvSpPr>
          <p:cNvPr id="4" name="TextBox 3">
            <a:extLst>
              <a:ext uri="{FF2B5EF4-FFF2-40B4-BE49-F238E27FC236}">
                <a16:creationId xmlns:a16="http://schemas.microsoft.com/office/drawing/2014/main" id="{01F36E4E-3628-4FA3-BB7F-4CD1F737223B}"/>
              </a:ext>
            </a:extLst>
          </p:cNvPr>
          <p:cNvSpPr txBox="1"/>
          <p:nvPr/>
        </p:nvSpPr>
        <p:spPr>
          <a:xfrm>
            <a:off x="6569685" y="-9340"/>
            <a:ext cx="5619138" cy="369108"/>
          </a:xfrm>
          <a:prstGeom prst="rect">
            <a:avLst/>
          </a:prstGeom>
          <a:solidFill>
            <a:schemeClr val="accent2">
              <a:lumMod val="20000"/>
              <a:lumOff val="80000"/>
            </a:schemeClr>
          </a:solidFill>
        </p:spPr>
        <p:txBody>
          <a:bodyPr wrap="square" rtlCol="0">
            <a:spAutoFit/>
          </a:bodyPr>
          <a:lstStyle/>
          <a:p>
            <a:endParaRPr lang="en-SG" sz="1799" dirty="0"/>
          </a:p>
        </p:txBody>
      </p:sp>
      <p:sp>
        <p:nvSpPr>
          <p:cNvPr id="10" name="TextBox 9">
            <a:extLst>
              <a:ext uri="{FF2B5EF4-FFF2-40B4-BE49-F238E27FC236}">
                <a16:creationId xmlns:a16="http://schemas.microsoft.com/office/drawing/2014/main" id="{898816E7-F339-452A-BB79-A6A25B3929CF}"/>
              </a:ext>
            </a:extLst>
          </p:cNvPr>
          <p:cNvSpPr txBox="1"/>
          <p:nvPr/>
        </p:nvSpPr>
        <p:spPr>
          <a:xfrm>
            <a:off x="9379254" y="948549"/>
            <a:ext cx="3445163" cy="369236"/>
          </a:xfrm>
          <a:prstGeom prst="rect">
            <a:avLst/>
          </a:prstGeom>
          <a:noFill/>
        </p:spPr>
        <p:txBody>
          <a:bodyPr wrap="square" lIns="0" tIns="0" rIns="0" bIns="0" rtlCol="0" anchor="ctr">
            <a:spAutoFit/>
          </a:bodyPr>
          <a:lstStyle/>
          <a:p>
            <a:r>
              <a:rPr lang="en-US" sz="2399" b="1" cap="all" dirty="0">
                <a:latin typeface="+mj-lt"/>
              </a:rPr>
              <a:t>DATA ATTRIBUTES </a:t>
            </a:r>
            <a:endParaRPr lang="en-US" sz="2799" b="1" cap="all" dirty="0">
              <a:latin typeface="+mj-lt"/>
            </a:endParaRPr>
          </a:p>
        </p:txBody>
      </p:sp>
      <p:graphicFrame>
        <p:nvGraphicFramePr>
          <p:cNvPr id="2" name="Table 1">
            <a:extLst>
              <a:ext uri="{FF2B5EF4-FFF2-40B4-BE49-F238E27FC236}">
                <a16:creationId xmlns:a16="http://schemas.microsoft.com/office/drawing/2014/main" id="{CF748FCB-F2E1-415F-9E6C-99E5A5B406DA}"/>
              </a:ext>
            </a:extLst>
          </p:cNvPr>
          <p:cNvGraphicFramePr>
            <a:graphicFrameLocks noGrp="1"/>
          </p:cNvGraphicFramePr>
          <p:nvPr/>
        </p:nvGraphicFramePr>
        <p:xfrm>
          <a:off x="6793146" y="194741"/>
          <a:ext cx="2139180" cy="5598121"/>
        </p:xfrm>
        <a:graphic>
          <a:graphicData uri="http://schemas.openxmlformats.org/drawingml/2006/table">
            <a:tbl>
              <a:tblPr firstCol="1" bandRow="1">
                <a:tableStyleId>{5C22544A-7EE6-4342-B048-85BDC9FD1C3A}</a:tableStyleId>
              </a:tblPr>
              <a:tblGrid>
                <a:gridCol w="2139180">
                  <a:extLst>
                    <a:ext uri="{9D8B030D-6E8A-4147-A177-3AD203B41FA5}">
                      <a16:colId xmlns:a16="http://schemas.microsoft.com/office/drawing/2014/main" val="561912937"/>
                    </a:ext>
                  </a:extLst>
                </a:gridCol>
              </a:tblGrid>
              <a:tr h="357061">
                <a:tc>
                  <a:txBody>
                    <a:bodyPr/>
                    <a:lstStyle/>
                    <a:p>
                      <a:pPr>
                        <a:lnSpc>
                          <a:spcPct val="115000"/>
                        </a:lnSpc>
                        <a:spcAft>
                          <a:spcPts val="0"/>
                        </a:spcAft>
                      </a:pPr>
                      <a:r>
                        <a:rPr lang="en-US" sz="1100" b="0" dirty="0">
                          <a:effectLst/>
                        </a:rPr>
                        <a:t>COMPANY NAME</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383229390"/>
                  </a:ext>
                </a:extLst>
              </a:tr>
              <a:tr h="380782">
                <a:tc>
                  <a:txBody>
                    <a:bodyPr/>
                    <a:lstStyle/>
                    <a:p>
                      <a:pPr>
                        <a:lnSpc>
                          <a:spcPct val="115000"/>
                        </a:lnSpc>
                        <a:spcAft>
                          <a:spcPts val="0"/>
                        </a:spcAft>
                      </a:pPr>
                      <a:r>
                        <a:rPr lang="en-US" sz="1000" b="0" dirty="0">
                          <a:effectLst/>
                        </a:rPr>
                        <a:t>BUSINESS OVERVIEW</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788912781"/>
                  </a:ext>
                </a:extLst>
              </a:tr>
              <a:tr h="369546">
                <a:tc>
                  <a:txBody>
                    <a:bodyPr/>
                    <a:lstStyle/>
                    <a:p>
                      <a:pPr>
                        <a:lnSpc>
                          <a:spcPct val="115000"/>
                        </a:lnSpc>
                        <a:spcAft>
                          <a:spcPts val="0"/>
                        </a:spcAft>
                      </a:pPr>
                      <a:r>
                        <a:rPr lang="en-US" sz="1000" b="0">
                          <a:effectLst/>
                        </a:rPr>
                        <a:t>URL</a:t>
                      </a:r>
                      <a:endParaRPr lang="en-SG" sz="1600" b="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2696254624"/>
                  </a:ext>
                </a:extLst>
              </a:tr>
              <a:tr h="369546">
                <a:tc>
                  <a:txBody>
                    <a:bodyPr/>
                    <a:lstStyle/>
                    <a:p>
                      <a:pPr>
                        <a:lnSpc>
                          <a:spcPct val="115000"/>
                        </a:lnSpc>
                        <a:spcAft>
                          <a:spcPts val="0"/>
                        </a:spcAft>
                      </a:pPr>
                      <a:r>
                        <a:rPr lang="en-US" sz="1000" b="0" dirty="0">
                          <a:effectLst/>
                        </a:rPr>
                        <a:t>BUSINESS TYPE</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591376114"/>
                  </a:ext>
                </a:extLst>
              </a:tr>
              <a:tr h="380782">
                <a:tc>
                  <a:txBody>
                    <a:bodyPr/>
                    <a:lstStyle/>
                    <a:p>
                      <a:pPr>
                        <a:lnSpc>
                          <a:spcPct val="115000"/>
                        </a:lnSpc>
                        <a:spcAft>
                          <a:spcPts val="0"/>
                        </a:spcAft>
                      </a:pPr>
                      <a:r>
                        <a:rPr lang="en-US" sz="1000" b="0" dirty="0">
                          <a:effectLst/>
                        </a:rPr>
                        <a:t>CORPORATE COUNTRY </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3424955340"/>
                  </a:ext>
                </a:extLst>
              </a:tr>
              <a:tr h="380782">
                <a:tc>
                  <a:txBody>
                    <a:bodyPr/>
                    <a:lstStyle/>
                    <a:p>
                      <a:pPr>
                        <a:lnSpc>
                          <a:spcPct val="115000"/>
                        </a:lnSpc>
                        <a:spcAft>
                          <a:spcPts val="0"/>
                        </a:spcAft>
                      </a:pPr>
                      <a:r>
                        <a:rPr lang="en-US" sz="1000" b="0" dirty="0">
                          <a:effectLst/>
                        </a:rPr>
                        <a:t>CORPORATE ADDRESS</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219404378"/>
                  </a:ext>
                </a:extLst>
              </a:tr>
              <a:tr h="369546">
                <a:tc>
                  <a:txBody>
                    <a:bodyPr/>
                    <a:lstStyle/>
                    <a:p>
                      <a:pPr>
                        <a:lnSpc>
                          <a:spcPct val="115000"/>
                        </a:lnSpc>
                        <a:spcAft>
                          <a:spcPts val="0"/>
                        </a:spcAft>
                      </a:pPr>
                      <a:r>
                        <a:rPr lang="en-US" sz="1000" b="0" dirty="0">
                          <a:effectLst/>
                        </a:rPr>
                        <a:t>TELEPHONE</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804739992"/>
                  </a:ext>
                </a:extLst>
              </a:tr>
              <a:tr h="369546">
                <a:tc>
                  <a:txBody>
                    <a:bodyPr/>
                    <a:lstStyle/>
                    <a:p>
                      <a:pPr>
                        <a:lnSpc>
                          <a:spcPct val="115000"/>
                        </a:lnSpc>
                        <a:spcAft>
                          <a:spcPts val="0"/>
                        </a:spcAft>
                      </a:pPr>
                      <a:r>
                        <a:rPr lang="en-US" sz="1000" b="0" dirty="0">
                          <a:effectLst/>
                        </a:rPr>
                        <a:t>YEAR FOUNDED</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269616135"/>
                  </a:ext>
                </a:extLst>
              </a:tr>
              <a:tr h="369546">
                <a:tc>
                  <a:txBody>
                    <a:bodyPr/>
                    <a:lstStyle/>
                    <a:p>
                      <a:pPr>
                        <a:lnSpc>
                          <a:spcPct val="115000"/>
                        </a:lnSpc>
                        <a:spcAft>
                          <a:spcPts val="0"/>
                        </a:spcAft>
                      </a:pPr>
                      <a:r>
                        <a:rPr lang="en-US" sz="1000" b="0" dirty="0">
                          <a:effectLst/>
                        </a:rPr>
                        <a:t>REGISTRATION NO</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984003790"/>
                  </a:ext>
                </a:extLst>
              </a:tr>
              <a:tr h="380782">
                <a:tc>
                  <a:txBody>
                    <a:bodyPr/>
                    <a:lstStyle/>
                    <a:p>
                      <a:pPr>
                        <a:lnSpc>
                          <a:spcPct val="115000"/>
                        </a:lnSpc>
                        <a:spcAft>
                          <a:spcPts val="0"/>
                        </a:spcAft>
                      </a:pPr>
                      <a:r>
                        <a:rPr lang="en-US" sz="1000" b="0" dirty="0">
                          <a:effectLst/>
                        </a:rPr>
                        <a:t>INDUSTRY TYPE</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624210918"/>
                  </a:ext>
                </a:extLst>
              </a:tr>
              <a:tr h="369546">
                <a:tc>
                  <a:txBody>
                    <a:bodyPr/>
                    <a:lstStyle/>
                    <a:p>
                      <a:pPr>
                        <a:lnSpc>
                          <a:spcPct val="115000"/>
                        </a:lnSpc>
                        <a:spcAft>
                          <a:spcPts val="0"/>
                        </a:spcAft>
                      </a:pPr>
                      <a:r>
                        <a:rPr lang="en-US" sz="1000" b="0" dirty="0">
                          <a:effectLst/>
                        </a:rPr>
                        <a:t>SIC / NAICS CLASSIFICATIONS</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372185915"/>
                  </a:ext>
                </a:extLst>
              </a:tr>
              <a:tr h="369546">
                <a:tc>
                  <a:txBody>
                    <a:bodyPr/>
                    <a:lstStyle/>
                    <a:p>
                      <a:pPr>
                        <a:lnSpc>
                          <a:spcPct val="115000"/>
                        </a:lnSpc>
                        <a:spcAft>
                          <a:spcPts val="0"/>
                        </a:spcAft>
                      </a:pPr>
                      <a:r>
                        <a:rPr lang="en-US" sz="1000" b="0" dirty="0">
                          <a:effectLst/>
                        </a:rPr>
                        <a:t>SOCIAL LINKS</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583835899"/>
                  </a:ext>
                </a:extLst>
              </a:tr>
              <a:tr h="369546">
                <a:tc>
                  <a:txBody>
                    <a:bodyPr/>
                    <a:lstStyle/>
                    <a:p>
                      <a:pPr>
                        <a:lnSpc>
                          <a:spcPct val="115000"/>
                        </a:lnSpc>
                        <a:spcAft>
                          <a:spcPts val="0"/>
                        </a:spcAft>
                      </a:pPr>
                      <a:r>
                        <a:rPr lang="en-US" sz="1000" b="0" dirty="0">
                          <a:effectLst/>
                        </a:rPr>
                        <a:t>EMPLOYEE SIZE</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3128322143"/>
                  </a:ext>
                </a:extLst>
              </a:tr>
              <a:tr h="380782">
                <a:tc>
                  <a:txBody>
                    <a:bodyPr/>
                    <a:lstStyle/>
                    <a:p>
                      <a:pPr>
                        <a:lnSpc>
                          <a:spcPct val="115000"/>
                        </a:lnSpc>
                        <a:spcAft>
                          <a:spcPts val="0"/>
                        </a:spcAft>
                      </a:pPr>
                      <a:r>
                        <a:rPr lang="en-US" sz="1000" b="0" dirty="0">
                          <a:effectLst/>
                        </a:rPr>
                        <a:t>REVENUE</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404726721"/>
                  </a:ext>
                </a:extLst>
              </a:tr>
              <a:tr h="380782">
                <a:tc>
                  <a:txBody>
                    <a:bodyPr/>
                    <a:lstStyle/>
                    <a:p>
                      <a:pPr>
                        <a:lnSpc>
                          <a:spcPct val="115000"/>
                        </a:lnSpc>
                        <a:spcAft>
                          <a:spcPts val="0"/>
                        </a:spcAft>
                      </a:pPr>
                      <a:r>
                        <a:rPr lang="en-US" sz="1000" b="0" dirty="0">
                          <a:effectLst/>
                        </a:rPr>
                        <a:t>LOCAL LANGUAGE PROFILE</a:t>
                      </a:r>
                      <a:endParaRPr lang="en-SG" sz="16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482713724"/>
                  </a:ext>
                </a:extLst>
              </a:tr>
            </a:tbl>
          </a:graphicData>
        </a:graphic>
      </p:graphicFrame>
      <p:graphicFrame>
        <p:nvGraphicFramePr>
          <p:cNvPr id="5" name="Table 4">
            <a:extLst>
              <a:ext uri="{FF2B5EF4-FFF2-40B4-BE49-F238E27FC236}">
                <a16:creationId xmlns:a16="http://schemas.microsoft.com/office/drawing/2014/main" id="{FD356DA5-6610-44FE-B204-73280B808116}"/>
              </a:ext>
            </a:extLst>
          </p:cNvPr>
          <p:cNvGraphicFramePr>
            <a:graphicFrameLocks noGrp="1"/>
          </p:cNvGraphicFramePr>
          <p:nvPr/>
        </p:nvGraphicFramePr>
        <p:xfrm>
          <a:off x="8817119" y="1897438"/>
          <a:ext cx="1825362" cy="4567915"/>
        </p:xfrm>
        <a:graphic>
          <a:graphicData uri="http://schemas.openxmlformats.org/drawingml/2006/table">
            <a:tbl>
              <a:tblPr firstCol="1" bandRow="1">
                <a:tableStyleId>{5C22544A-7EE6-4342-B048-85BDC9FD1C3A}</a:tableStyleId>
              </a:tblPr>
              <a:tblGrid>
                <a:gridCol w="1825362">
                  <a:extLst>
                    <a:ext uri="{9D8B030D-6E8A-4147-A177-3AD203B41FA5}">
                      <a16:colId xmlns:a16="http://schemas.microsoft.com/office/drawing/2014/main" val="304153232"/>
                    </a:ext>
                  </a:extLst>
                </a:gridCol>
              </a:tblGrid>
              <a:tr h="399322">
                <a:tc>
                  <a:txBody>
                    <a:bodyPr/>
                    <a:lstStyle/>
                    <a:p>
                      <a:pPr>
                        <a:lnSpc>
                          <a:spcPct val="115000"/>
                        </a:lnSpc>
                        <a:spcAft>
                          <a:spcPts val="0"/>
                        </a:spcAft>
                      </a:pPr>
                      <a:r>
                        <a:rPr lang="en-US" sz="1100" b="0" dirty="0">
                          <a:effectLst/>
                        </a:rPr>
                        <a:t>FIRST NAME</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232386827"/>
                  </a:ext>
                </a:extLst>
              </a:tr>
              <a:tr h="426303">
                <a:tc>
                  <a:txBody>
                    <a:bodyPr/>
                    <a:lstStyle/>
                    <a:p>
                      <a:pPr>
                        <a:lnSpc>
                          <a:spcPct val="115000"/>
                        </a:lnSpc>
                        <a:spcAft>
                          <a:spcPts val="0"/>
                        </a:spcAft>
                      </a:pPr>
                      <a:r>
                        <a:rPr lang="en-US" sz="1100" b="0" dirty="0">
                          <a:effectLst/>
                        </a:rPr>
                        <a:t>LAST NAME</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4234645317"/>
                  </a:ext>
                </a:extLst>
              </a:tr>
              <a:tr h="412812">
                <a:tc>
                  <a:txBody>
                    <a:bodyPr/>
                    <a:lstStyle/>
                    <a:p>
                      <a:pPr>
                        <a:lnSpc>
                          <a:spcPct val="115000"/>
                        </a:lnSpc>
                        <a:spcAft>
                          <a:spcPts val="0"/>
                        </a:spcAft>
                      </a:pPr>
                      <a:r>
                        <a:rPr lang="en-US" sz="1100" b="0">
                          <a:effectLst/>
                        </a:rPr>
                        <a:t>JOB TITLE</a:t>
                      </a:r>
                      <a:endParaRPr lang="en-SG" sz="1800" b="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2395980768"/>
                  </a:ext>
                </a:extLst>
              </a:tr>
              <a:tr h="412812">
                <a:tc>
                  <a:txBody>
                    <a:bodyPr/>
                    <a:lstStyle/>
                    <a:p>
                      <a:pPr>
                        <a:lnSpc>
                          <a:spcPct val="115000"/>
                        </a:lnSpc>
                        <a:spcAft>
                          <a:spcPts val="0"/>
                        </a:spcAft>
                      </a:pPr>
                      <a:r>
                        <a:rPr lang="en-US" sz="1100" b="0" dirty="0">
                          <a:effectLst/>
                        </a:rPr>
                        <a:t>DEPARTMENT</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355072761"/>
                  </a:ext>
                </a:extLst>
              </a:tr>
              <a:tr h="426303">
                <a:tc>
                  <a:txBody>
                    <a:bodyPr/>
                    <a:lstStyle/>
                    <a:p>
                      <a:pPr>
                        <a:lnSpc>
                          <a:spcPct val="115000"/>
                        </a:lnSpc>
                        <a:spcAft>
                          <a:spcPts val="0"/>
                        </a:spcAft>
                      </a:pPr>
                      <a:r>
                        <a:rPr lang="en-US" sz="1100" b="0">
                          <a:effectLst/>
                        </a:rPr>
                        <a:t>CONTACT ADDRESS</a:t>
                      </a:r>
                      <a:endParaRPr lang="en-SG" sz="1800" b="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960455896"/>
                  </a:ext>
                </a:extLst>
              </a:tr>
              <a:tr h="412812">
                <a:tc>
                  <a:txBody>
                    <a:bodyPr/>
                    <a:lstStyle/>
                    <a:p>
                      <a:pPr>
                        <a:lnSpc>
                          <a:spcPct val="115000"/>
                        </a:lnSpc>
                        <a:spcAft>
                          <a:spcPts val="0"/>
                        </a:spcAft>
                      </a:pPr>
                      <a:r>
                        <a:rPr lang="en-US" sz="1100" b="0" dirty="0">
                          <a:effectLst/>
                        </a:rPr>
                        <a:t>JOB FUNCTION</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3922340906"/>
                  </a:ext>
                </a:extLst>
              </a:tr>
              <a:tr h="412812">
                <a:tc>
                  <a:txBody>
                    <a:bodyPr/>
                    <a:lstStyle/>
                    <a:p>
                      <a:pPr>
                        <a:lnSpc>
                          <a:spcPct val="115000"/>
                        </a:lnSpc>
                        <a:spcAft>
                          <a:spcPts val="0"/>
                        </a:spcAft>
                      </a:pPr>
                      <a:r>
                        <a:rPr lang="en-US" sz="1100" b="0">
                          <a:effectLst/>
                        </a:rPr>
                        <a:t>JOB LEVEL</a:t>
                      </a:r>
                      <a:endParaRPr lang="en-SG" sz="1800" b="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171680701"/>
                  </a:ext>
                </a:extLst>
              </a:tr>
              <a:tr h="426303">
                <a:tc>
                  <a:txBody>
                    <a:bodyPr/>
                    <a:lstStyle/>
                    <a:p>
                      <a:pPr>
                        <a:lnSpc>
                          <a:spcPct val="115000"/>
                        </a:lnSpc>
                        <a:spcAft>
                          <a:spcPts val="0"/>
                        </a:spcAft>
                      </a:pPr>
                      <a:r>
                        <a:rPr lang="en-US" sz="1100" b="0" dirty="0">
                          <a:effectLst/>
                        </a:rPr>
                        <a:t>DIRECT PHONE / MOBILE</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473767918"/>
                  </a:ext>
                </a:extLst>
              </a:tr>
              <a:tr h="412812">
                <a:tc>
                  <a:txBody>
                    <a:bodyPr/>
                    <a:lstStyle/>
                    <a:p>
                      <a:pPr>
                        <a:lnSpc>
                          <a:spcPct val="115000"/>
                        </a:lnSpc>
                        <a:spcAft>
                          <a:spcPts val="0"/>
                        </a:spcAft>
                      </a:pPr>
                      <a:r>
                        <a:rPr lang="en-US" sz="1100" b="0" dirty="0">
                          <a:effectLst/>
                        </a:rPr>
                        <a:t>CONTACT SOCIAL LINKS</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2151523342"/>
                  </a:ext>
                </a:extLst>
              </a:tr>
              <a:tr h="412812">
                <a:tc>
                  <a:txBody>
                    <a:bodyPr/>
                    <a:lstStyle/>
                    <a:p>
                      <a:pPr>
                        <a:lnSpc>
                          <a:spcPct val="115000"/>
                        </a:lnSpc>
                        <a:spcAft>
                          <a:spcPts val="0"/>
                        </a:spcAft>
                      </a:pPr>
                      <a:r>
                        <a:rPr lang="en-US" sz="1100" b="0" dirty="0">
                          <a:effectLst/>
                        </a:rPr>
                        <a:t>BUSINESS EMAIL</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300222447"/>
                  </a:ext>
                </a:extLst>
              </a:tr>
              <a:tr h="412812">
                <a:tc>
                  <a:txBody>
                    <a:bodyPr/>
                    <a:lstStyle/>
                    <a:p>
                      <a:pPr>
                        <a:lnSpc>
                          <a:spcPct val="115000"/>
                        </a:lnSpc>
                        <a:spcAft>
                          <a:spcPts val="0"/>
                        </a:spcAft>
                      </a:pPr>
                      <a:r>
                        <a:rPr lang="en-US" sz="1100" b="0" dirty="0">
                          <a:effectLst/>
                        </a:rPr>
                        <a:t>LOCAL LANGUAGE PROFILE</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3686955129"/>
                  </a:ext>
                </a:extLst>
              </a:tr>
            </a:tbl>
          </a:graphicData>
        </a:graphic>
      </p:graphicFrame>
      <p:graphicFrame>
        <p:nvGraphicFramePr>
          <p:cNvPr id="6" name="Table 5">
            <a:extLst>
              <a:ext uri="{FF2B5EF4-FFF2-40B4-BE49-F238E27FC236}">
                <a16:creationId xmlns:a16="http://schemas.microsoft.com/office/drawing/2014/main" id="{5D2F59F8-E835-4509-AB8A-BE3E312A648F}"/>
              </a:ext>
            </a:extLst>
          </p:cNvPr>
          <p:cNvGraphicFramePr>
            <a:graphicFrameLocks noGrp="1"/>
          </p:cNvGraphicFramePr>
          <p:nvPr/>
        </p:nvGraphicFramePr>
        <p:xfrm>
          <a:off x="10584838" y="4344609"/>
          <a:ext cx="1603987" cy="2502264"/>
        </p:xfrm>
        <a:graphic>
          <a:graphicData uri="http://schemas.openxmlformats.org/drawingml/2006/table">
            <a:tbl>
              <a:tblPr firstCol="1" bandRow="1">
                <a:tableStyleId>{5C22544A-7EE6-4342-B048-85BDC9FD1C3A}</a:tableStyleId>
              </a:tblPr>
              <a:tblGrid>
                <a:gridCol w="1603987">
                  <a:extLst>
                    <a:ext uri="{9D8B030D-6E8A-4147-A177-3AD203B41FA5}">
                      <a16:colId xmlns:a16="http://schemas.microsoft.com/office/drawing/2014/main" val="2779159755"/>
                    </a:ext>
                  </a:extLst>
                </a:gridCol>
              </a:tblGrid>
              <a:tr h="403415">
                <a:tc>
                  <a:txBody>
                    <a:bodyPr/>
                    <a:lstStyle/>
                    <a:p>
                      <a:pPr>
                        <a:lnSpc>
                          <a:spcPct val="115000"/>
                        </a:lnSpc>
                        <a:spcAft>
                          <a:spcPts val="0"/>
                        </a:spcAft>
                      </a:pPr>
                      <a:r>
                        <a:rPr lang="en-US" sz="1100" b="0" dirty="0">
                          <a:effectLst/>
                        </a:rPr>
                        <a:t>VENDOR</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3277819773"/>
                  </a:ext>
                </a:extLst>
              </a:tr>
              <a:tr h="430673">
                <a:tc>
                  <a:txBody>
                    <a:bodyPr/>
                    <a:lstStyle/>
                    <a:p>
                      <a:pPr>
                        <a:lnSpc>
                          <a:spcPct val="115000"/>
                        </a:lnSpc>
                        <a:spcAft>
                          <a:spcPts val="0"/>
                        </a:spcAft>
                      </a:pPr>
                      <a:r>
                        <a:rPr lang="en-US" sz="1100" b="0" dirty="0">
                          <a:effectLst/>
                        </a:rPr>
                        <a:t>PRODUCT</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552638845"/>
                  </a:ext>
                </a:extLst>
              </a:tr>
              <a:tr h="417044">
                <a:tc>
                  <a:txBody>
                    <a:bodyPr/>
                    <a:lstStyle/>
                    <a:p>
                      <a:pPr>
                        <a:lnSpc>
                          <a:spcPct val="115000"/>
                        </a:lnSpc>
                        <a:spcAft>
                          <a:spcPts val="0"/>
                        </a:spcAft>
                      </a:pPr>
                      <a:r>
                        <a:rPr lang="en-US" sz="1100" b="0" dirty="0">
                          <a:effectLst/>
                        </a:rPr>
                        <a:t>CATEGORY</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388814675"/>
                  </a:ext>
                </a:extLst>
              </a:tr>
              <a:tr h="417044">
                <a:tc>
                  <a:txBody>
                    <a:bodyPr/>
                    <a:lstStyle/>
                    <a:p>
                      <a:pPr>
                        <a:lnSpc>
                          <a:spcPct val="115000"/>
                        </a:lnSpc>
                        <a:spcAft>
                          <a:spcPts val="0"/>
                        </a:spcAft>
                      </a:pPr>
                      <a:r>
                        <a:rPr lang="en-US" sz="1100" b="0" dirty="0">
                          <a:effectLst/>
                        </a:rPr>
                        <a:t>COUNTRY</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3121454528"/>
                  </a:ext>
                </a:extLst>
              </a:tr>
              <a:tr h="417044">
                <a:tc>
                  <a:txBody>
                    <a:bodyPr/>
                    <a:lstStyle/>
                    <a:p>
                      <a:pPr>
                        <a:lnSpc>
                          <a:spcPct val="115000"/>
                        </a:lnSpc>
                        <a:spcAft>
                          <a:spcPts val="0"/>
                        </a:spcAft>
                      </a:pPr>
                      <a:r>
                        <a:rPr lang="en-US" sz="1100" b="0" dirty="0">
                          <a:effectLst/>
                        </a:rPr>
                        <a:t># OF PCS</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582814456"/>
                  </a:ext>
                </a:extLst>
              </a:tr>
              <a:tr h="417044">
                <a:tc>
                  <a:txBody>
                    <a:bodyPr/>
                    <a:lstStyle/>
                    <a:p>
                      <a:pPr>
                        <a:lnSpc>
                          <a:spcPct val="115000"/>
                        </a:lnSpc>
                        <a:spcAft>
                          <a:spcPts val="0"/>
                        </a:spcAft>
                      </a:pPr>
                      <a:r>
                        <a:rPr lang="en-US" sz="1100" b="0" dirty="0">
                          <a:effectLst/>
                        </a:rPr>
                        <a:t># OF SERVERS</a:t>
                      </a:r>
                      <a:endParaRPr lang="en-SG" sz="1800" b="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2933977278"/>
                  </a:ext>
                </a:extLst>
              </a:tr>
            </a:tbl>
          </a:graphicData>
        </a:graphic>
      </p:graphicFrame>
    </p:spTree>
    <p:extLst>
      <p:ext uri="{BB962C8B-B14F-4D97-AF65-F5344CB8AC3E}">
        <p14:creationId xmlns:p14="http://schemas.microsoft.com/office/powerpoint/2010/main" val="4055838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791FB6-7483-42D1-A17F-BCBD4342A35F}"/>
              </a:ext>
            </a:extLst>
          </p:cNvPr>
          <p:cNvSpPr txBox="1"/>
          <p:nvPr/>
        </p:nvSpPr>
        <p:spPr>
          <a:xfrm>
            <a:off x="230571" y="185029"/>
            <a:ext cx="4231084" cy="492315"/>
          </a:xfrm>
          <a:prstGeom prst="rect">
            <a:avLst/>
          </a:prstGeom>
          <a:noFill/>
        </p:spPr>
        <p:txBody>
          <a:bodyPr wrap="square" lIns="0" tIns="0" rIns="0" bIns="0" rtlCol="0" anchor="ctr">
            <a:spAutoFit/>
          </a:bodyPr>
          <a:lstStyle/>
          <a:p>
            <a:r>
              <a:rPr lang="en-US" sz="3199" b="1" cap="all" dirty="0">
                <a:latin typeface="+mj-lt"/>
              </a:rPr>
              <a:t>PRICING – TIER 1</a:t>
            </a:r>
          </a:p>
        </p:txBody>
      </p:sp>
      <p:sp>
        <p:nvSpPr>
          <p:cNvPr id="5" name="Graphic 15">
            <a:extLst>
              <a:ext uri="{FF2B5EF4-FFF2-40B4-BE49-F238E27FC236}">
                <a16:creationId xmlns:a16="http://schemas.microsoft.com/office/drawing/2014/main" id="{1EB63CFE-A450-4DA0-936A-9259BE413734}"/>
              </a:ext>
            </a:extLst>
          </p:cNvPr>
          <p:cNvSpPr/>
          <p:nvPr/>
        </p:nvSpPr>
        <p:spPr>
          <a:xfrm>
            <a:off x="0" y="696212"/>
            <a:ext cx="2183073" cy="68757"/>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lumMod val="50000"/>
              <a:alpha val="70000"/>
            </a:schemeClr>
          </a:solidFill>
          <a:ln w="9525" cap="flat">
            <a:noFill/>
            <a:prstDash val="solid"/>
            <a:miter/>
          </a:ln>
        </p:spPr>
        <p:txBody>
          <a:bodyPr rtlCol="0" anchor="ctr"/>
          <a:lstStyle/>
          <a:p>
            <a:endParaRPr lang="ru-RU" sz="1799" dirty="0"/>
          </a:p>
        </p:txBody>
      </p:sp>
      <p:pic>
        <p:nvPicPr>
          <p:cNvPr id="18" name="Picture 17">
            <a:extLst>
              <a:ext uri="{FF2B5EF4-FFF2-40B4-BE49-F238E27FC236}">
                <a16:creationId xmlns:a16="http://schemas.microsoft.com/office/drawing/2014/main" id="{D6DF22C8-136F-41EE-B93F-23DED23B1F56}"/>
              </a:ext>
            </a:extLst>
          </p:cNvPr>
          <p:cNvPicPr>
            <a:picLocks noChangeAspect="1"/>
          </p:cNvPicPr>
          <p:nvPr/>
        </p:nvPicPr>
        <p:blipFill>
          <a:blip r:embed="rId2"/>
          <a:stretch>
            <a:fillRect/>
          </a:stretch>
        </p:blipFill>
        <p:spPr>
          <a:xfrm>
            <a:off x="300173" y="845411"/>
            <a:ext cx="10935831" cy="5615299"/>
          </a:xfrm>
          <a:prstGeom prst="rect">
            <a:avLst/>
          </a:prstGeom>
        </p:spPr>
      </p:pic>
    </p:spTree>
    <p:extLst>
      <p:ext uri="{BB962C8B-B14F-4D97-AF65-F5344CB8AC3E}">
        <p14:creationId xmlns:p14="http://schemas.microsoft.com/office/powerpoint/2010/main" val="1911954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791FB6-7483-42D1-A17F-BCBD4342A35F}"/>
              </a:ext>
            </a:extLst>
          </p:cNvPr>
          <p:cNvSpPr txBox="1"/>
          <p:nvPr/>
        </p:nvSpPr>
        <p:spPr>
          <a:xfrm>
            <a:off x="230571" y="185029"/>
            <a:ext cx="4231084" cy="492315"/>
          </a:xfrm>
          <a:prstGeom prst="rect">
            <a:avLst/>
          </a:prstGeom>
          <a:noFill/>
        </p:spPr>
        <p:txBody>
          <a:bodyPr wrap="square" lIns="0" tIns="0" rIns="0" bIns="0" rtlCol="0" anchor="ctr">
            <a:spAutoFit/>
          </a:bodyPr>
          <a:lstStyle/>
          <a:p>
            <a:r>
              <a:rPr lang="en-US" sz="3199" b="1" cap="all" dirty="0">
                <a:latin typeface="+mj-lt"/>
              </a:rPr>
              <a:t>PRICING – TIER 2</a:t>
            </a:r>
          </a:p>
        </p:txBody>
      </p:sp>
      <p:sp>
        <p:nvSpPr>
          <p:cNvPr id="5" name="Graphic 15">
            <a:extLst>
              <a:ext uri="{FF2B5EF4-FFF2-40B4-BE49-F238E27FC236}">
                <a16:creationId xmlns:a16="http://schemas.microsoft.com/office/drawing/2014/main" id="{1EB63CFE-A450-4DA0-936A-9259BE413734}"/>
              </a:ext>
            </a:extLst>
          </p:cNvPr>
          <p:cNvSpPr/>
          <p:nvPr/>
        </p:nvSpPr>
        <p:spPr>
          <a:xfrm>
            <a:off x="0" y="696212"/>
            <a:ext cx="2183073" cy="68757"/>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lumMod val="50000"/>
              <a:alpha val="70000"/>
            </a:schemeClr>
          </a:solidFill>
          <a:ln w="9525" cap="flat">
            <a:noFill/>
            <a:prstDash val="solid"/>
            <a:miter/>
          </a:ln>
        </p:spPr>
        <p:txBody>
          <a:bodyPr rtlCol="0" anchor="ctr"/>
          <a:lstStyle/>
          <a:p>
            <a:endParaRPr lang="ru-RU" sz="1799" dirty="0"/>
          </a:p>
        </p:txBody>
      </p:sp>
      <p:pic>
        <p:nvPicPr>
          <p:cNvPr id="4" name="Picture 3">
            <a:extLst>
              <a:ext uri="{FF2B5EF4-FFF2-40B4-BE49-F238E27FC236}">
                <a16:creationId xmlns:a16="http://schemas.microsoft.com/office/drawing/2014/main" id="{74921BA0-30A1-46D6-810A-E856B2BDD569}"/>
              </a:ext>
            </a:extLst>
          </p:cNvPr>
          <p:cNvPicPr>
            <a:picLocks noChangeAspect="1"/>
          </p:cNvPicPr>
          <p:nvPr/>
        </p:nvPicPr>
        <p:blipFill>
          <a:blip r:embed="rId2"/>
          <a:stretch>
            <a:fillRect/>
          </a:stretch>
        </p:blipFill>
        <p:spPr>
          <a:xfrm>
            <a:off x="346547" y="918644"/>
            <a:ext cx="10295934" cy="5670727"/>
          </a:xfrm>
          <a:prstGeom prst="rect">
            <a:avLst/>
          </a:prstGeom>
        </p:spPr>
      </p:pic>
    </p:spTree>
    <p:extLst>
      <p:ext uri="{BB962C8B-B14F-4D97-AF65-F5344CB8AC3E}">
        <p14:creationId xmlns:p14="http://schemas.microsoft.com/office/powerpoint/2010/main" val="266921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502168" y="535873"/>
            <a:ext cx="7032404"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Data Management</a:t>
            </a:r>
          </a:p>
        </p:txBody>
      </p:sp>
      <p:sp>
        <p:nvSpPr>
          <p:cNvPr id="39" name="TextBox 38">
            <a:extLst>
              <a:ext uri="{FF2B5EF4-FFF2-40B4-BE49-F238E27FC236}">
                <a16:creationId xmlns:a16="http://schemas.microsoft.com/office/drawing/2014/main" id="{43B61841-092F-2B87-E911-9CE1B122CEDD}"/>
              </a:ext>
            </a:extLst>
          </p:cNvPr>
          <p:cNvSpPr txBox="1"/>
          <p:nvPr/>
        </p:nvSpPr>
        <p:spPr>
          <a:xfrm>
            <a:off x="502168" y="1084094"/>
            <a:ext cx="6094948" cy="369332"/>
          </a:xfrm>
          <a:prstGeom prst="rect">
            <a:avLst/>
          </a:prstGeom>
          <a:noFill/>
        </p:spPr>
        <p:txBody>
          <a:bodyPr wrap="square">
            <a:spAutoFit/>
          </a:bodyPr>
          <a:lstStyle/>
          <a:p>
            <a:r>
              <a:rPr lang="en-US" dirty="0"/>
              <a:t>Leverage </a:t>
            </a:r>
            <a:r>
              <a:rPr lang="en-US" dirty="0" err="1"/>
              <a:t>CNCData's</a:t>
            </a:r>
            <a:r>
              <a:rPr lang="en-US" dirty="0"/>
              <a:t> Data Experts for your organization</a:t>
            </a:r>
            <a:endParaRPr lang="en-AU" dirty="0"/>
          </a:p>
        </p:txBody>
      </p:sp>
      <p:sp>
        <p:nvSpPr>
          <p:cNvPr id="41" name="TextBox 40">
            <a:extLst>
              <a:ext uri="{FF2B5EF4-FFF2-40B4-BE49-F238E27FC236}">
                <a16:creationId xmlns:a16="http://schemas.microsoft.com/office/drawing/2014/main" id="{D75BD29F-7FEA-9821-B169-D39A8D6A1D41}"/>
              </a:ext>
            </a:extLst>
          </p:cNvPr>
          <p:cNvSpPr txBox="1"/>
          <p:nvPr/>
        </p:nvSpPr>
        <p:spPr>
          <a:xfrm>
            <a:off x="575480" y="2420888"/>
            <a:ext cx="5650901" cy="2954655"/>
          </a:xfrm>
          <a:prstGeom prst="rect">
            <a:avLst/>
          </a:prstGeom>
          <a:noFill/>
        </p:spPr>
        <p:txBody>
          <a:bodyPr wrap="square">
            <a:spAutoFit/>
          </a:bodyPr>
          <a:lstStyle/>
          <a:p>
            <a:r>
              <a:rPr lang="en-US" dirty="0"/>
              <a:t>Our experts provide tailored data management services designed to meet your specific needs. We focus on understanding your business objectives and analyzing relevant data to uncover actionable insights and strategic opportunities.</a:t>
            </a:r>
          </a:p>
          <a:p>
            <a:endParaRPr lang="en-US" dirty="0"/>
          </a:p>
          <a:p>
            <a:r>
              <a:rPr lang="en-US" dirty="0"/>
              <a:t>Partner with us to ensure that every decision is backed by precise, high-quality data, empowering you to drive sustainable success with data-driven decision-making</a:t>
            </a:r>
            <a:r>
              <a:rPr lang="en-US" sz="2400" dirty="0"/>
              <a:t>.</a:t>
            </a:r>
            <a:endParaRPr lang="en-AU" sz="2400" dirty="0"/>
          </a:p>
        </p:txBody>
      </p:sp>
      <p:grpSp>
        <p:nvGrpSpPr>
          <p:cNvPr id="44" name="Group 43">
            <a:extLst>
              <a:ext uri="{FF2B5EF4-FFF2-40B4-BE49-F238E27FC236}">
                <a16:creationId xmlns:a16="http://schemas.microsoft.com/office/drawing/2014/main" id="{B158ED76-B2CA-C236-46BD-1C31A140E4C9}"/>
              </a:ext>
            </a:extLst>
          </p:cNvPr>
          <p:cNvGrpSpPr/>
          <p:nvPr/>
        </p:nvGrpSpPr>
        <p:grpSpPr>
          <a:xfrm>
            <a:off x="6670476" y="1268760"/>
            <a:ext cx="4702416" cy="4739952"/>
            <a:chOff x="1707361" y="699351"/>
            <a:chExt cx="5780468" cy="5774280"/>
          </a:xfrm>
        </p:grpSpPr>
        <p:sp>
          <p:nvSpPr>
            <p:cNvPr id="91" name="Oval 90">
              <a:extLst>
                <a:ext uri="{FF2B5EF4-FFF2-40B4-BE49-F238E27FC236}">
                  <a16:creationId xmlns:a16="http://schemas.microsoft.com/office/drawing/2014/main" id="{FAAC584A-6EA0-E9DD-58A6-A20FB2B44197}"/>
                </a:ext>
              </a:extLst>
            </p:cNvPr>
            <p:cNvSpPr/>
            <p:nvPr/>
          </p:nvSpPr>
          <p:spPr>
            <a:xfrm>
              <a:off x="2131291" y="1120188"/>
              <a:ext cx="4932609" cy="4932607"/>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nvGrpSpPr>
            <p:cNvPr id="92" name="Group 91">
              <a:extLst>
                <a:ext uri="{FF2B5EF4-FFF2-40B4-BE49-F238E27FC236}">
                  <a16:creationId xmlns:a16="http://schemas.microsoft.com/office/drawing/2014/main" id="{1AEF633E-17F7-C385-FB85-9CCEC9C588AD}"/>
                </a:ext>
              </a:extLst>
            </p:cNvPr>
            <p:cNvGrpSpPr/>
            <p:nvPr/>
          </p:nvGrpSpPr>
          <p:grpSpPr>
            <a:xfrm>
              <a:off x="2568100" y="1560484"/>
              <a:ext cx="4058990" cy="4052014"/>
              <a:chOff x="2568100" y="1560484"/>
              <a:chExt cx="4058990" cy="4052014"/>
            </a:xfrm>
            <a:solidFill>
              <a:schemeClr val="bg1"/>
            </a:solidFill>
          </p:grpSpPr>
          <p:sp>
            <p:nvSpPr>
              <p:cNvPr id="100" name="Freeform 202">
                <a:extLst>
                  <a:ext uri="{FF2B5EF4-FFF2-40B4-BE49-F238E27FC236}">
                    <a16:creationId xmlns:a16="http://schemas.microsoft.com/office/drawing/2014/main" id="{ABF95355-2CF5-F101-4D99-A096813BF8B3}"/>
                  </a:ext>
                </a:extLst>
              </p:cNvPr>
              <p:cNvSpPr/>
              <p:nvPr/>
            </p:nvSpPr>
            <p:spPr>
              <a:xfrm>
                <a:off x="4666657" y="1560484"/>
                <a:ext cx="1651313" cy="1346542"/>
              </a:xfrm>
              <a:custGeom>
                <a:avLst/>
                <a:gdLst>
                  <a:gd name="connsiteX0" fmla="*/ 0 w 1651313"/>
                  <a:gd name="connsiteY0" fmla="*/ 0 h 1346542"/>
                  <a:gd name="connsiteX1" fmla="*/ 138442 w 1651313"/>
                  <a:gd name="connsiteY1" fmla="*/ 6991 h 1346542"/>
                  <a:gd name="connsiteX2" fmla="*/ 1613827 w 1651313"/>
                  <a:gd name="connsiteY2" fmla="*/ 891297 h 1346542"/>
                  <a:gd name="connsiteX3" fmla="*/ 1651313 w 1651313"/>
                  <a:gd name="connsiteY3" fmla="*/ 953001 h 1346542"/>
                  <a:gd name="connsiteX4" fmla="*/ 969679 w 1651313"/>
                  <a:gd name="connsiteY4" fmla="*/ 1346542 h 1346542"/>
                  <a:gd name="connsiteX5" fmla="*/ 960663 w 1651313"/>
                  <a:gd name="connsiteY5" fmla="*/ 1331701 h 1346542"/>
                  <a:gd name="connsiteX6" fmla="*/ 57905 w 1651313"/>
                  <a:gd name="connsiteY6" fmla="*/ 790612 h 1346542"/>
                  <a:gd name="connsiteX7" fmla="*/ 0 w 1651313"/>
                  <a:gd name="connsiteY7" fmla="*/ 787688 h 1346542"/>
                  <a:gd name="connsiteX8" fmla="*/ 0 w 1651313"/>
                  <a:gd name="connsiteY8" fmla="*/ 0 h 134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313" h="1346542">
                    <a:moveTo>
                      <a:pt x="0" y="0"/>
                    </a:moveTo>
                    <a:lnTo>
                      <a:pt x="138442" y="6991"/>
                    </a:lnTo>
                    <a:cubicBezTo>
                      <a:pt x="752473" y="69349"/>
                      <a:pt x="1285584" y="405433"/>
                      <a:pt x="1613827" y="891297"/>
                    </a:cubicBezTo>
                    <a:lnTo>
                      <a:pt x="1651313" y="953001"/>
                    </a:lnTo>
                    <a:lnTo>
                      <a:pt x="969679" y="1346542"/>
                    </a:lnTo>
                    <a:lnTo>
                      <a:pt x="960663" y="1331701"/>
                    </a:lnTo>
                    <a:cubicBezTo>
                      <a:pt x="759818" y="1034411"/>
                      <a:pt x="433618" y="828768"/>
                      <a:pt x="57905" y="790612"/>
                    </a:cubicBezTo>
                    <a:lnTo>
                      <a:pt x="0" y="787688"/>
                    </a:lnTo>
                    <a:lnTo>
                      <a:pt x="0"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01" name="Freeform 203">
                <a:extLst>
                  <a:ext uri="{FF2B5EF4-FFF2-40B4-BE49-F238E27FC236}">
                    <a16:creationId xmlns:a16="http://schemas.microsoft.com/office/drawing/2014/main" id="{B031E82F-A09C-5A32-2017-8E8F0D366BEB}"/>
                  </a:ext>
                </a:extLst>
              </p:cNvPr>
              <p:cNvSpPr/>
              <p:nvPr/>
            </p:nvSpPr>
            <p:spPr>
              <a:xfrm>
                <a:off x="2877220" y="1560484"/>
                <a:ext cx="1651312" cy="1346542"/>
              </a:xfrm>
              <a:custGeom>
                <a:avLst/>
                <a:gdLst>
                  <a:gd name="connsiteX0" fmla="*/ 1651312 w 1651312"/>
                  <a:gd name="connsiteY0" fmla="*/ 0 h 1346542"/>
                  <a:gd name="connsiteX1" fmla="*/ 1651312 w 1651312"/>
                  <a:gd name="connsiteY1" fmla="*/ 787688 h 1346542"/>
                  <a:gd name="connsiteX2" fmla="*/ 1593406 w 1651312"/>
                  <a:gd name="connsiteY2" fmla="*/ 790612 h 1346542"/>
                  <a:gd name="connsiteX3" fmla="*/ 690648 w 1651312"/>
                  <a:gd name="connsiteY3" fmla="*/ 1331701 h 1346542"/>
                  <a:gd name="connsiteX4" fmla="*/ 681632 w 1651312"/>
                  <a:gd name="connsiteY4" fmla="*/ 1346542 h 1346542"/>
                  <a:gd name="connsiteX5" fmla="*/ 0 w 1651312"/>
                  <a:gd name="connsiteY5" fmla="*/ 953001 h 1346542"/>
                  <a:gd name="connsiteX6" fmla="*/ 37486 w 1651312"/>
                  <a:gd name="connsiteY6" fmla="*/ 891297 h 1346542"/>
                  <a:gd name="connsiteX7" fmla="*/ 1512871 w 1651312"/>
                  <a:gd name="connsiteY7" fmla="*/ 6991 h 1346542"/>
                  <a:gd name="connsiteX8" fmla="*/ 1651312 w 1651312"/>
                  <a:gd name="connsiteY8" fmla="*/ 0 h 134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312" h="1346542">
                    <a:moveTo>
                      <a:pt x="1651312" y="0"/>
                    </a:moveTo>
                    <a:lnTo>
                      <a:pt x="1651312" y="787688"/>
                    </a:lnTo>
                    <a:lnTo>
                      <a:pt x="1593406" y="790612"/>
                    </a:lnTo>
                    <a:cubicBezTo>
                      <a:pt x="1217693" y="828768"/>
                      <a:pt x="891494" y="1034411"/>
                      <a:pt x="690648" y="1331701"/>
                    </a:cubicBezTo>
                    <a:lnTo>
                      <a:pt x="681632" y="1346542"/>
                    </a:lnTo>
                    <a:lnTo>
                      <a:pt x="0" y="953001"/>
                    </a:lnTo>
                    <a:lnTo>
                      <a:pt x="37486" y="891297"/>
                    </a:lnTo>
                    <a:cubicBezTo>
                      <a:pt x="365729" y="405433"/>
                      <a:pt x="898840" y="69349"/>
                      <a:pt x="1512871" y="6991"/>
                    </a:cubicBezTo>
                    <a:lnTo>
                      <a:pt x="1651312"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02" name="Freeform 204">
                <a:extLst>
                  <a:ext uri="{FF2B5EF4-FFF2-40B4-BE49-F238E27FC236}">
                    <a16:creationId xmlns:a16="http://schemas.microsoft.com/office/drawing/2014/main" id="{A053AF16-3889-015A-BE22-D1E9609FE46F}"/>
                  </a:ext>
                </a:extLst>
              </p:cNvPr>
              <p:cNvSpPr/>
              <p:nvPr/>
            </p:nvSpPr>
            <p:spPr>
              <a:xfrm>
                <a:off x="5705066" y="2632270"/>
                <a:ext cx="922024" cy="1908442"/>
              </a:xfrm>
              <a:custGeom>
                <a:avLst/>
                <a:gdLst>
                  <a:gd name="connsiteX0" fmla="*/ 683413 w 922024"/>
                  <a:gd name="connsiteY0" fmla="*/ 0 h 1908442"/>
                  <a:gd name="connsiteX1" fmla="*/ 762536 w 922024"/>
                  <a:gd name="connsiteY1" fmla="*/ 164250 h 1908442"/>
                  <a:gd name="connsiteX2" fmla="*/ 922024 w 922024"/>
                  <a:gd name="connsiteY2" fmla="*/ 954221 h 1908442"/>
                  <a:gd name="connsiteX3" fmla="*/ 762536 w 922024"/>
                  <a:gd name="connsiteY3" fmla="*/ 1744192 h 1908442"/>
                  <a:gd name="connsiteX4" fmla="*/ 683413 w 922024"/>
                  <a:gd name="connsiteY4" fmla="*/ 1908442 h 1908442"/>
                  <a:gd name="connsiteX5" fmla="*/ 0 w 922024"/>
                  <a:gd name="connsiteY5" fmla="*/ 1513873 h 1908442"/>
                  <a:gd name="connsiteX6" fmla="*/ 36748 w 922024"/>
                  <a:gd name="connsiteY6" fmla="*/ 1437588 h 1908442"/>
                  <a:gd name="connsiteX7" fmla="*/ 134335 w 922024"/>
                  <a:gd name="connsiteY7" fmla="*/ 954221 h 1908442"/>
                  <a:gd name="connsiteX8" fmla="*/ 36748 w 922024"/>
                  <a:gd name="connsiteY8" fmla="*/ 470854 h 1908442"/>
                  <a:gd name="connsiteX9" fmla="*/ 0 w 922024"/>
                  <a:gd name="connsiteY9" fmla="*/ 394569 h 1908442"/>
                  <a:gd name="connsiteX10" fmla="*/ 683413 w 922024"/>
                  <a:gd name="connsiteY10" fmla="*/ 0 h 190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2024" h="1908442">
                    <a:moveTo>
                      <a:pt x="683413" y="0"/>
                    </a:moveTo>
                    <a:lnTo>
                      <a:pt x="762536" y="164250"/>
                    </a:lnTo>
                    <a:cubicBezTo>
                      <a:pt x="865234" y="407056"/>
                      <a:pt x="922024" y="674006"/>
                      <a:pt x="922024" y="954221"/>
                    </a:cubicBezTo>
                    <a:cubicBezTo>
                      <a:pt x="922024" y="1234436"/>
                      <a:pt x="865234" y="1501387"/>
                      <a:pt x="762536" y="1744192"/>
                    </a:cubicBezTo>
                    <a:lnTo>
                      <a:pt x="683413" y="1908442"/>
                    </a:lnTo>
                    <a:lnTo>
                      <a:pt x="0" y="1513873"/>
                    </a:lnTo>
                    <a:lnTo>
                      <a:pt x="36748" y="1437588"/>
                    </a:lnTo>
                    <a:cubicBezTo>
                      <a:pt x="99587" y="1289021"/>
                      <a:pt x="134335" y="1125679"/>
                      <a:pt x="134335" y="954221"/>
                    </a:cubicBezTo>
                    <a:cubicBezTo>
                      <a:pt x="134335" y="782763"/>
                      <a:pt x="99587" y="619422"/>
                      <a:pt x="36748" y="470854"/>
                    </a:cubicBezTo>
                    <a:lnTo>
                      <a:pt x="0" y="394569"/>
                    </a:lnTo>
                    <a:lnTo>
                      <a:pt x="683413"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03" name="Freeform 205">
                <a:extLst>
                  <a:ext uri="{FF2B5EF4-FFF2-40B4-BE49-F238E27FC236}">
                    <a16:creationId xmlns:a16="http://schemas.microsoft.com/office/drawing/2014/main" id="{0CE466E9-FA20-6FD0-E2A9-7220B94CA443}"/>
                  </a:ext>
                </a:extLst>
              </p:cNvPr>
              <p:cNvSpPr/>
              <p:nvPr/>
            </p:nvSpPr>
            <p:spPr>
              <a:xfrm>
                <a:off x="2568100" y="2632270"/>
                <a:ext cx="922023" cy="1908442"/>
              </a:xfrm>
              <a:custGeom>
                <a:avLst/>
                <a:gdLst>
                  <a:gd name="connsiteX0" fmla="*/ 238611 w 922023"/>
                  <a:gd name="connsiteY0" fmla="*/ 0 h 1908442"/>
                  <a:gd name="connsiteX1" fmla="*/ 922023 w 922023"/>
                  <a:gd name="connsiteY1" fmla="*/ 394568 h 1908442"/>
                  <a:gd name="connsiteX2" fmla="*/ 885274 w 922023"/>
                  <a:gd name="connsiteY2" fmla="*/ 470854 h 1908442"/>
                  <a:gd name="connsiteX3" fmla="*/ 787687 w 922023"/>
                  <a:gd name="connsiteY3" fmla="*/ 954221 h 1908442"/>
                  <a:gd name="connsiteX4" fmla="*/ 885274 w 922023"/>
                  <a:gd name="connsiteY4" fmla="*/ 1437588 h 1908442"/>
                  <a:gd name="connsiteX5" fmla="*/ 922023 w 922023"/>
                  <a:gd name="connsiteY5" fmla="*/ 1513874 h 1908442"/>
                  <a:gd name="connsiteX6" fmla="*/ 238611 w 922023"/>
                  <a:gd name="connsiteY6" fmla="*/ 1908442 h 1908442"/>
                  <a:gd name="connsiteX7" fmla="*/ 159488 w 922023"/>
                  <a:gd name="connsiteY7" fmla="*/ 1744192 h 1908442"/>
                  <a:gd name="connsiteX8" fmla="*/ 0 w 922023"/>
                  <a:gd name="connsiteY8" fmla="*/ 954221 h 1908442"/>
                  <a:gd name="connsiteX9" fmla="*/ 159488 w 922023"/>
                  <a:gd name="connsiteY9" fmla="*/ 164250 h 1908442"/>
                  <a:gd name="connsiteX10" fmla="*/ 238611 w 922023"/>
                  <a:gd name="connsiteY10" fmla="*/ 0 h 190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2023" h="1908442">
                    <a:moveTo>
                      <a:pt x="238611" y="0"/>
                    </a:moveTo>
                    <a:lnTo>
                      <a:pt x="922023" y="394568"/>
                    </a:lnTo>
                    <a:lnTo>
                      <a:pt x="885274" y="470854"/>
                    </a:lnTo>
                    <a:cubicBezTo>
                      <a:pt x="822436" y="619422"/>
                      <a:pt x="787687" y="782763"/>
                      <a:pt x="787687" y="954221"/>
                    </a:cubicBezTo>
                    <a:cubicBezTo>
                      <a:pt x="787687" y="1125679"/>
                      <a:pt x="822436" y="1289021"/>
                      <a:pt x="885274" y="1437588"/>
                    </a:cubicBezTo>
                    <a:lnTo>
                      <a:pt x="922023" y="1513874"/>
                    </a:lnTo>
                    <a:lnTo>
                      <a:pt x="238611" y="1908442"/>
                    </a:lnTo>
                    <a:lnTo>
                      <a:pt x="159488" y="1744192"/>
                    </a:lnTo>
                    <a:cubicBezTo>
                      <a:pt x="56790" y="1501387"/>
                      <a:pt x="0" y="1234436"/>
                      <a:pt x="0" y="954221"/>
                    </a:cubicBezTo>
                    <a:cubicBezTo>
                      <a:pt x="0" y="674006"/>
                      <a:pt x="56790" y="407056"/>
                      <a:pt x="159488" y="164250"/>
                    </a:cubicBezTo>
                    <a:lnTo>
                      <a:pt x="238611"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04" name="Freeform 206">
                <a:extLst>
                  <a:ext uri="{FF2B5EF4-FFF2-40B4-BE49-F238E27FC236}">
                    <a16:creationId xmlns:a16="http://schemas.microsoft.com/office/drawing/2014/main" id="{C938C3C6-4EA7-E2F6-29E0-E5B7CD2716CB}"/>
                  </a:ext>
                </a:extLst>
              </p:cNvPr>
              <p:cNvSpPr/>
              <p:nvPr/>
            </p:nvSpPr>
            <p:spPr>
              <a:xfrm>
                <a:off x="4666657" y="4265955"/>
                <a:ext cx="1651314" cy="1346543"/>
              </a:xfrm>
              <a:custGeom>
                <a:avLst/>
                <a:gdLst>
                  <a:gd name="connsiteX0" fmla="*/ 969680 w 1651314"/>
                  <a:gd name="connsiteY0" fmla="*/ 0 h 1346543"/>
                  <a:gd name="connsiteX1" fmla="*/ 1651314 w 1651314"/>
                  <a:gd name="connsiteY1" fmla="*/ 393542 h 1346543"/>
                  <a:gd name="connsiteX2" fmla="*/ 1613827 w 1651314"/>
                  <a:gd name="connsiteY2" fmla="*/ 455246 h 1346543"/>
                  <a:gd name="connsiteX3" fmla="*/ 138442 w 1651314"/>
                  <a:gd name="connsiteY3" fmla="*/ 1339552 h 1346543"/>
                  <a:gd name="connsiteX4" fmla="*/ 0 w 1651314"/>
                  <a:gd name="connsiteY4" fmla="*/ 1346543 h 1346543"/>
                  <a:gd name="connsiteX5" fmla="*/ 0 w 1651314"/>
                  <a:gd name="connsiteY5" fmla="*/ 558855 h 1346543"/>
                  <a:gd name="connsiteX6" fmla="*/ 57905 w 1651314"/>
                  <a:gd name="connsiteY6" fmla="*/ 555931 h 1346543"/>
                  <a:gd name="connsiteX7" fmla="*/ 960663 w 1651314"/>
                  <a:gd name="connsiteY7" fmla="*/ 14842 h 1346543"/>
                  <a:gd name="connsiteX8" fmla="*/ 969680 w 1651314"/>
                  <a:gd name="connsiteY8" fmla="*/ 0 h 134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314" h="1346543">
                    <a:moveTo>
                      <a:pt x="969680" y="0"/>
                    </a:moveTo>
                    <a:lnTo>
                      <a:pt x="1651314" y="393542"/>
                    </a:lnTo>
                    <a:lnTo>
                      <a:pt x="1613827" y="455246"/>
                    </a:lnTo>
                    <a:cubicBezTo>
                      <a:pt x="1285584" y="941110"/>
                      <a:pt x="752473" y="1277194"/>
                      <a:pt x="138442" y="1339552"/>
                    </a:cubicBezTo>
                    <a:lnTo>
                      <a:pt x="0" y="1346543"/>
                    </a:lnTo>
                    <a:lnTo>
                      <a:pt x="0" y="558855"/>
                    </a:lnTo>
                    <a:lnTo>
                      <a:pt x="57905" y="555931"/>
                    </a:lnTo>
                    <a:cubicBezTo>
                      <a:pt x="433618" y="517775"/>
                      <a:pt x="759818" y="312132"/>
                      <a:pt x="960663" y="14842"/>
                    </a:cubicBezTo>
                    <a:lnTo>
                      <a:pt x="969680"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05" name="Freeform 207">
                <a:extLst>
                  <a:ext uri="{FF2B5EF4-FFF2-40B4-BE49-F238E27FC236}">
                    <a16:creationId xmlns:a16="http://schemas.microsoft.com/office/drawing/2014/main" id="{CDA4D71F-7BB8-2122-9F35-FAD4E38E2D21}"/>
                  </a:ext>
                </a:extLst>
              </p:cNvPr>
              <p:cNvSpPr/>
              <p:nvPr/>
            </p:nvSpPr>
            <p:spPr>
              <a:xfrm>
                <a:off x="2877220" y="4265956"/>
                <a:ext cx="1651312" cy="1346542"/>
              </a:xfrm>
              <a:custGeom>
                <a:avLst/>
                <a:gdLst>
                  <a:gd name="connsiteX0" fmla="*/ 681632 w 1651312"/>
                  <a:gd name="connsiteY0" fmla="*/ 0 h 1346542"/>
                  <a:gd name="connsiteX1" fmla="*/ 690648 w 1651312"/>
                  <a:gd name="connsiteY1" fmla="*/ 14841 h 1346542"/>
                  <a:gd name="connsiteX2" fmla="*/ 1593406 w 1651312"/>
                  <a:gd name="connsiteY2" fmla="*/ 555930 h 1346542"/>
                  <a:gd name="connsiteX3" fmla="*/ 1651312 w 1651312"/>
                  <a:gd name="connsiteY3" fmla="*/ 558854 h 1346542"/>
                  <a:gd name="connsiteX4" fmla="*/ 1651312 w 1651312"/>
                  <a:gd name="connsiteY4" fmla="*/ 1346542 h 1346542"/>
                  <a:gd name="connsiteX5" fmla="*/ 1512871 w 1651312"/>
                  <a:gd name="connsiteY5" fmla="*/ 1339551 h 1346542"/>
                  <a:gd name="connsiteX6" fmla="*/ 37486 w 1651312"/>
                  <a:gd name="connsiteY6" fmla="*/ 455245 h 1346542"/>
                  <a:gd name="connsiteX7" fmla="*/ 0 w 1651312"/>
                  <a:gd name="connsiteY7" fmla="*/ 393541 h 1346542"/>
                  <a:gd name="connsiteX8" fmla="*/ 681632 w 1651312"/>
                  <a:gd name="connsiteY8" fmla="*/ 0 h 134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312" h="1346542">
                    <a:moveTo>
                      <a:pt x="681632" y="0"/>
                    </a:moveTo>
                    <a:lnTo>
                      <a:pt x="690648" y="14841"/>
                    </a:lnTo>
                    <a:cubicBezTo>
                      <a:pt x="891494" y="312131"/>
                      <a:pt x="1217693" y="517774"/>
                      <a:pt x="1593406" y="555930"/>
                    </a:cubicBezTo>
                    <a:lnTo>
                      <a:pt x="1651312" y="558854"/>
                    </a:lnTo>
                    <a:lnTo>
                      <a:pt x="1651312" y="1346542"/>
                    </a:lnTo>
                    <a:lnTo>
                      <a:pt x="1512871" y="1339551"/>
                    </a:lnTo>
                    <a:cubicBezTo>
                      <a:pt x="898840" y="1277193"/>
                      <a:pt x="365729" y="941109"/>
                      <a:pt x="37486" y="455245"/>
                    </a:cubicBezTo>
                    <a:lnTo>
                      <a:pt x="0" y="393541"/>
                    </a:lnTo>
                    <a:lnTo>
                      <a:pt x="681632" y="0"/>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93" name="Group 92">
              <a:extLst>
                <a:ext uri="{FF2B5EF4-FFF2-40B4-BE49-F238E27FC236}">
                  <a16:creationId xmlns:a16="http://schemas.microsoft.com/office/drawing/2014/main" id="{7C43BDFF-CCC6-AC30-128C-3039592647AE}"/>
                </a:ext>
              </a:extLst>
            </p:cNvPr>
            <p:cNvGrpSpPr/>
            <p:nvPr/>
          </p:nvGrpSpPr>
          <p:grpSpPr>
            <a:xfrm>
              <a:off x="1707361" y="699351"/>
              <a:ext cx="5780468" cy="5774280"/>
              <a:chOff x="1707361" y="699351"/>
              <a:chExt cx="5780468" cy="5774280"/>
            </a:xfrm>
          </p:grpSpPr>
          <p:sp>
            <p:nvSpPr>
              <p:cNvPr id="94" name="Freeform 196">
                <a:extLst>
                  <a:ext uri="{FF2B5EF4-FFF2-40B4-BE49-F238E27FC236}">
                    <a16:creationId xmlns:a16="http://schemas.microsoft.com/office/drawing/2014/main" id="{26F0E662-4F98-6DF5-8892-9FAB7C3523F9}"/>
                  </a:ext>
                </a:extLst>
              </p:cNvPr>
              <p:cNvSpPr/>
              <p:nvPr/>
            </p:nvSpPr>
            <p:spPr>
              <a:xfrm>
                <a:off x="4719943" y="699351"/>
                <a:ext cx="2315201" cy="1983854"/>
              </a:xfrm>
              <a:custGeom>
                <a:avLst/>
                <a:gdLst>
                  <a:gd name="connsiteX0" fmla="*/ 0 w 2315201"/>
                  <a:gd name="connsiteY0" fmla="*/ 0 h 1983854"/>
                  <a:gd name="connsiteX1" fmla="*/ 26383 w 2315201"/>
                  <a:gd name="connsiteY1" fmla="*/ 667 h 1983854"/>
                  <a:gd name="connsiteX2" fmla="*/ 2274279 w 2315201"/>
                  <a:gd name="connsiteY2" fmla="*/ 1271183 h 1983854"/>
                  <a:gd name="connsiteX3" fmla="*/ 2315201 w 2315201"/>
                  <a:gd name="connsiteY3" fmla="*/ 1338543 h 1983854"/>
                  <a:gd name="connsiteX4" fmla="*/ 1197491 w 2315201"/>
                  <a:gd name="connsiteY4" fmla="*/ 1983854 h 1983854"/>
                  <a:gd name="connsiteX5" fmla="*/ 1112046 w 2315201"/>
                  <a:gd name="connsiteY5" fmla="*/ 1869591 h 1983854"/>
                  <a:gd name="connsiteX6" fmla="*/ 41210 w 2315201"/>
                  <a:gd name="connsiteY6" fmla="*/ 1295713 h 1983854"/>
                  <a:gd name="connsiteX7" fmla="*/ 0 w 2315201"/>
                  <a:gd name="connsiteY7" fmla="*/ 1293632 h 1983854"/>
                  <a:gd name="connsiteX8" fmla="*/ 0 w 2315201"/>
                  <a:gd name="connsiteY8" fmla="*/ 0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5201" h="1983854">
                    <a:moveTo>
                      <a:pt x="0" y="0"/>
                    </a:moveTo>
                    <a:lnTo>
                      <a:pt x="26383" y="667"/>
                    </a:lnTo>
                    <a:cubicBezTo>
                      <a:pt x="962355" y="48111"/>
                      <a:pt x="1780853" y="540816"/>
                      <a:pt x="2274279" y="1271183"/>
                    </a:cubicBezTo>
                    <a:lnTo>
                      <a:pt x="2315201" y="1338543"/>
                    </a:lnTo>
                    <a:lnTo>
                      <a:pt x="1197491" y="1983854"/>
                    </a:lnTo>
                    <a:lnTo>
                      <a:pt x="1112046" y="1869591"/>
                    </a:lnTo>
                    <a:cubicBezTo>
                      <a:pt x="851241" y="1553568"/>
                      <a:pt x="471424" y="1339404"/>
                      <a:pt x="41210" y="1295713"/>
                    </a:cubicBezTo>
                    <a:lnTo>
                      <a:pt x="0" y="1293632"/>
                    </a:lnTo>
                    <a:lnTo>
                      <a:pt x="0" y="0"/>
                    </a:lnTo>
                    <a:close/>
                  </a:path>
                </a:pathLst>
              </a:custGeom>
              <a:solidFill>
                <a:srgbClr val="E46E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DATA </a:t>
                </a:r>
              </a:p>
              <a:p>
                <a:pPr algn="ctr"/>
                <a:r>
                  <a:rPr lang="en-US" sz="1200" dirty="0">
                    <a:solidFill>
                      <a:schemeClr val="tx1"/>
                    </a:solidFill>
                    <a:latin typeface="Arial" panose="020B0604020202020204" pitchFamily="34" charset="0"/>
                    <a:cs typeface="Arial" panose="020B0604020202020204" pitchFamily="34" charset="0"/>
                  </a:rPr>
                  <a:t>CLEANSING</a:t>
                </a:r>
              </a:p>
            </p:txBody>
          </p:sp>
          <p:sp>
            <p:nvSpPr>
              <p:cNvPr id="95" name="Freeform 197">
                <a:extLst>
                  <a:ext uri="{FF2B5EF4-FFF2-40B4-BE49-F238E27FC236}">
                    <a16:creationId xmlns:a16="http://schemas.microsoft.com/office/drawing/2014/main" id="{2103DA38-7069-BD0B-EB94-63DEF529079E}"/>
                  </a:ext>
                </a:extLst>
              </p:cNvPr>
              <p:cNvSpPr/>
              <p:nvPr/>
            </p:nvSpPr>
            <p:spPr>
              <a:xfrm>
                <a:off x="2160045" y="699351"/>
                <a:ext cx="2315200" cy="1983854"/>
              </a:xfrm>
              <a:custGeom>
                <a:avLst/>
                <a:gdLst>
                  <a:gd name="connsiteX0" fmla="*/ 2315200 w 2315200"/>
                  <a:gd name="connsiteY0" fmla="*/ 0 h 1983854"/>
                  <a:gd name="connsiteX1" fmla="*/ 2315200 w 2315200"/>
                  <a:gd name="connsiteY1" fmla="*/ 1293632 h 1983854"/>
                  <a:gd name="connsiteX2" fmla="*/ 2273990 w 2315200"/>
                  <a:gd name="connsiteY2" fmla="*/ 1295713 h 1983854"/>
                  <a:gd name="connsiteX3" fmla="*/ 1203154 w 2315200"/>
                  <a:gd name="connsiteY3" fmla="*/ 1869591 h 1983854"/>
                  <a:gd name="connsiteX4" fmla="*/ 1117709 w 2315200"/>
                  <a:gd name="connsiteY4" fmla="*/ 1983854 h 1983854"/>
                  <a:gd name="connsiteX5" fmla="*/ 0 w 2315200"/>
                  <a:gd name="connsiteY5" fmla="*/ 1338544 h 1983854"/>
                  <a:gd name="connsiteX6" fmla="*/ 40923 w 2315200"/>
                  <a:gd name="connsiteY6" fmla="*/ 1271183 h 1983854"/>
                  <a:gd name="connsiteX7" fmla="*/ 2288819 w 2315200"/>
                  <a:gd name="connsiteY7" fmla="*/ 667 h 1983854"/>
                  <a:gd name="connsiteX8" fmla="*/ 2315200 w 2315200"/>
                  <a:gd name="connsiteY8" fmla="*/ 0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5200" h="1983854">
                    <a:moveTo>
                      <a:pt x="2315200" y="0"/>
                    </a:moveTo>
                    <a:lnTo>
                      <a:pt x="2315200" y="1293632"/>
                    </a:lnTo>
                    <a:lnTo>
                      <a:pt x="2273990" y="1295713"/>
                    </a:lnTo>
                    <a:cubicBezTo>
                      <a:pt x="1843777" y="1339404"/>
                      <a:pt x="1463959" y="1553568"/>
                      <a:pt x="1203154" y="1869591"/>
                    </a:cubicBezTo>
                    <a:lnTo>
                      <a:pt x="1117709" y="1983854"/>
                    </a:lnTo>
                    <a:lnTo>
                      <a:pt x="0" y="1338544"/>
                    </a:lnTo>
                    <a:lnTo>
                      <a:pt x="40923" y="1271183"/>
                    </a:lnTo>
                    <a:cubicBezTo>
                      <a:pt x="534349" y="540816"/>
                      <a:pt x="1352847" y="48111"/>
                      <a:pt x="2288819" y="667"/>
                    </a:cubicBezTo>
                    <a:lnTo>
                      <a:pt x="2315200" y="0"/>
                    </a:lnTo>
                    <a:close/>
                  </a:path>
                </a:pathLst>
              </a:custGeom>
              <a:solidFill>
                <a:srgbClr val="005B8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DATA </a:t>
                </a:r>
              </a:p>
              <a:p>
                <a:pPr algn="ctr"/>
                <a:r>
                  <a:rPr lang="en-US" sz="1400" dirty="0">
                    <a:solidFill>
                      <a:schemeClr val="tx1"/>
                    </a:solidFill>
                    <a:latin typeface="Arial" panose="020B0604020202020204" pitchFamily="34" charset="0"/>
                    <a:cs typeface="Arial" panose="020B0604020202020204" pitchFamily="34" charset="0"/>
                  </a:rPr>
                  <a:t>PROCESSING</a:t>
                </a:r>
              </a:p>
            </p:txBody>
          </p:sp>
          <p:sp>
            <p:nvSpPr>
              <p:cNvPr id="96" name="Freeform 198">
                <a:extLst>
                  <a:ext uri="{FF2B5EF4-FFF2-40B4-BE49-F238E27FC236}">
                    <a16:creationId xmlns:a16="http://schemas.microsoft.com/office/drawing/2014/main" id="{7C8C62C4-22EF-AA4D-26AD-294805ECAA14}"/>
                  </a:ext>
                </a:extLst>
              </p:cNvPr>
              <p:cNvSpPr/>
              <p:nvPr/>
            </p:nvSpPr>
            <p:spPr>
              <a:xfrm>
                <a:off x="6038759" y="2249249"/>
                <a:ext cx="1449070" cy="2674484"/>
              </a:xfrm>
              <a:custGeom>
                <a:avLst/>
                <a:gdLst>
                  <a:gd name="connsiteX0" fmla="*/ 1119703 w 1449070"/>
                  <a:gd name="connsiteY0" fmla="*/ 0 h 2674484"/>
                  <a:gd name="connsiteX1" fmla="*/ 1221941 w 1449070"/>
                  <a:gd name="connsiteY1" fmla="*/ 212233 h 2674484"/>
                  <a:gd name="connsiteX2" fmla="*/ 1449070 w 1449070"/>
                  <a:gd name="connsiteY2" fmla="*/ 1337242 h 2674484"/>
                  <a:gd name="connsiteX3" fmla="*/ 1221941 w 1449070"/>
                  <a:gd name="connsiteY3" fmla="*/ 2462251 h 2674484"/>
                  <a:gd name="connsiteX4" fmla="*/ 1119703 w 1449070"/>
                  <a:gd name="connsiteY4" fmla="*/ 2674484 h 2674484"/>
                  <a:gd name="connsiteX5" fmla="*/ 0 w 1449070"/>
                  <a:gd name="connsiteY5" fmla="*/ 2028023 h 2674484"/>
                  <a:gd name="connsiteX6" fmla="*/ 32810 w 1449070"/>
                  <a:gd name="connsiteY6" fmla="*/ 1959912 h 2674484"/>
                  <a:gd name="connsiteX7" fmla="*/ 158521 w 1449070"/>
                  <a:gd name="connsiteY7" fmla="*/ 1337242 h 2674484"/>
                  <a:gd name="connsiteX8" fmla="*/ 32810 w 1449070"/>
                  <a:gd name="connsiteY8" fmla="*/ 714572 h 2674484"/>
                  <a:gd name="connsiteX9" fmla="*/ 0 w 1449070"/>
                  <a:gd name="connsiteY9" fmla="*/ 646462 h 2674484"/>
                  <a:gd name="connsiteX10" fmla="*/ 1119703 w 1449070"/>
                  <a:gd name="connsiteY10" fmla="*/ 0 h 267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070" h="2674484">
                    <a:moveTo>
                      <a:pt x="1119703" y="0"/>
                    </a:moveTo>
                    <a:lnTo>
                      <a:pt x="1221941" y="212233"/>
                    </a:lnTo>
                    <a:cubicBezTo>
                      <a:pt x="1368195" y="558016"/>
                      <a:pt x="1449070" y="938184"/>
                      <a:pt x="1449070" y="1337242"/>
                    </a:cubicBezTo>
                    <a:cubicBezTo>
                      <a:pt x="1449070" y="1736300"/>
                      <a:pt x="1368195" y="2116469"/>
                      <a:pt x="1221941" y="2462251"/>
                    </a:cubicBezTo>
                    <a:lnTo>
                      <a:pt x="1119703" y="2674484"/>
                    </a:lnTo>
                    <a:lnTo>
                      <a:pt x="0" y="2028023"/>
                    </a:lnTo>
                    <a:lnTo>
                      <a:pt x="32810" y="1959912"/>
                    </a:lnTo>
                    <a:cubicBezTo>
                      <a:pt x="113758" y="1768528"/>
                      <a:pt x="158521" y="1558113"/>
                      <a:pt x="158521" y="1337242"/>
                    </a:cubicBezTo>
                    <a:cubicBezTo>
                      <a:pt x="158521" y="1116372"/>
                      <a:pt x="113758" y="905956"/>
                      <a:pt x="32810" y="714572"/>
                    </a:cubicBezTo>
                    <a:lnTo>
                      <a:pt x="0" y="646462"/>
                    </a:lnTo>
                    <a:lnTo>
                      <a:pt x="1119703" y="0"/>
                    </a:lnTo>
                    <a:close/>
                  </a:path>
                </a:pathLst>
              </a:custGeom>
              <a:solidFill>
                <a:srgbClr val="005B8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DATA APPENDING</a:t>
                </a:r>
              </a:p>
            </p:txBody>
          </p:sp>
          <p:sp>
            <p:nvSpPr>
              <p:cNvPr id="97" name="Freeform 199">
                <a:extLst>
                  <a:ext uri="{FF2B5EF4-FFF2-40B4-BE49-F238E27FC236}">
                    <a16:creationId xmlns:a16="http://schemas.microsoft.com/office/drawing/2014/main" id="{F4BAA3F8-9849-D36C-D9D7-A11D4D6B5572}"/>
                  </a:ext>
                </a:extLst>
              </p:cNvPr>
              <p:cNvSpPr/>
              <p:nvPr/>
            </p:nvSpPr>
            <p:spPr>
              <a:xfrm>
                <a:off x="1707361" y="2249250"/>
                <a:ext cx="1449069" cy="2674482"/>
              </a:xfrm>
              <a:custGeom>
                <a:avLst/>
                <a:gdLst>
                  <a:gd name="connsiteX0" fmla="*/ 329367 w 1449069"/>
                  <a:gd name="connsiteY0" fmla="*/ 0 h 2674482"/>
                  <a:gd name="connsiteX1" fmla="*/ 1449069 w 1449069"/>
                  <a:gd name="connsiteY1" fmla="*/ 646461 h 2674482"/>
                  <a:gd name="connsiteX2" fmla="*/ 1416258 w 1449069"/>
                  <a:gd name="connsiteY2" fmla="*/ 714571 h 2674482"/>
                  <a:gd name="connsiteX3" fmla="*/ 1290547 w 1449069"/>
                  <a:gd name="connsiteY3" fmla="*/ 1337241 h 2674482"/>
                  <a:gd name="connsiteX4" fmla="*/ 1416258 w 1449069"/>
                  <a:gd name="connsiteY4" fmla="*/ 1959911 h 2674482"/>
                  <a:gd name="connsiteX5" fmla="*/ 1449069 w 1449069"/>
                  <a:gd name="connsiteY5" fmla="*/ 2028022 h 2674482"/>
                  <a:gd name="connsiteX6" fmla="*/ 329366 w 1449069"/>
                  <a:gd name="connsiteY6" fmla="*/ 2674482 h 2674482"/>
                  <a:gd name="connsiteX7" fmla="*/ 227129 w 1449069"/>
                  <a:gd name="connsiteY7" fmla="*/ 2462250 h 2674482"/>
                  <a:gd name="connsiteX8" fmla="*/ 0 w 1449069"/>
                  <a:gd name="connsiteY8" fmla="*/ 1337241 h 2674482"/>
                  <a:gd name="connsiteX9" fmla="*/ 227129 w 1449069"/>
                  <a:gd name="connsiteY9" fmla="*/ 212232 h 2674482"/>
                  <a:gd name="connsiteX10" fmla="*/ 329367 w 1449069"/>
                  <a:gd name="connsiteY10" fmla="*/ 0 h 267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069" h="2674482">
                    <a:moveTo>
                      <a:pt x="329367" y="0"/>
                    </a:moveTo>
                    <a:lnTo>
                      <a:pt x="1449069" y="646461"/>
                    </a:lnTo>
                    <a:lnTo>
                      <a:pt x="1416258" y="714571"/>
                    </a:lnTo>
                    <a:cubicBezTo>
                      <a:pt x="1335310" y="905955"/>
                      <a:pt x="1290547" y="1116371"/>
                      <a:pt x="1290547" y="1337241"/>
                    </a:cubicBezTo>
                    <a:cubicBezTo>
                      <a:pt x="1290547" y="1558112"/>
                      <a:pt x="1335310" y="1768527"/>
                      <a:pt x="1416258" y="1959911"/>
                    </a:cubicBezTo>
                    <a:lnTo>
                      <a:pt x="1449069" y="2028022"/>
                    </a:lnTo>
                    <a:lnTo>
                      <a:pt x="329366" y="2674482"/>
                    </a:lnTo>
                    <a:lnTo>
                      <a:pt x="227129" y="2462250"/>
                    </a:lnTo>
                    <a:cubicBezTo>
                      <a:pt x="80875" y="2116468"/>
                      <a:pt x="0" y="1736299"/>
                      <a:pt x="0" y="1337241"/>
                    </a:cubicBezTo>
                    <a:cubicBezTo>
                      <a:pt x="0" y="938183"/>
                      <a:pt x="80875" y="558015"/>
                      <a:pt x="227129" y="212232"/>
                    </a:cubicBezTo>
                    <a:lnTo>
                      <a:pt x="329367" y="0"/>
                    </a:lnTo>
                    <a:close/>
                  </a:path>
                </a:pathLst>
              </a:custGeom>
              <a:solidFill>
                <a:srgbClr val="E46E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DATA VALIDATION</a:t>
                </a:r>
              </a:p>
            </p:txBody>
          </p:sp>
          <p:sp>
            <p:nvSpPr>
              <p:cNvPr id="98" name="Freeform 200">
                <a:extLst>
                  <a:ext uri="{FF2B5EF4-FFF2-40B4-BE49-F238E27FC236}">
                    <a16:creationId xmlns:a16="http://schemas.microsoft.com/office/drawing/2014/main" id="{3A0FAEEA-0A8D-C05A-6597-55620A54CF7E}"/>
                  </a:ext>
                </a:extLst>
              </p:cNvPr>
              <p:cNvSpPr/>
              <p:nvPr/>
            </p:nvSpPr>
            <p:spPr>
              <a:xfrm>
                <a:off x="2160045" y="4489777"/>
                <a:ext cx="2315200" cy="1983854"/>
              </a:xfrm>
              <a:custGeom>
                <a:avLst/>
                <a:gdLst>
                  <a:gd name="connsiteX0" fmla="*/ 1117709 w 2315200"/>
                  <a:gd name="connsiteY0" fmla="*/ 0 h 1983854"/>
                  <a:gd name="connsiteX1" fmla="*/ 1203154 w 2315200"/>
                  <a:gd name="connsiteY1" fmla="*/ 114263 h 1983854"/>
                  <a:gd name="connsiteX2" fmla="*/ 2273990 w 2315200"/>
                  <a:gd name="connsiteY2" fmla="*/ 688141 h 1983854"/>
                  <a:gd name="connsiteX3" fmla="*/ 2315200 w 2315200"/>
                  <a:gd name="connsiteY3" fmla="*/ 690222 h 1983854"/>
                  <a:gd name="connsiteX4" fmla="*/ 2315200 w 2315200"/>
                  <a:gd name="connsiteY4" fmla="*/ 1983854 h 1983854"/>
                  <a:gd name="connsiteX5" fmla="*/ 2288819 w 2315200"/>
                  <a:gd name="connsiteY5" fmla="*/ 1983187 h 1983854"/>
                  <a:gd name="connsiteX6" fmla="*/ 40923 w 2315200"/>
                  <a:gd name="connsiteY6" fmla="*/ 712671 h 1983854"/>
                  <a:gd name="connsiteX7" fmla="*/ 0 w 2315200"/>
                  <a:gd name="connsiteY7" fmla="*/ 645310 h 1983854"/>
                  <a:gd name="connsiteX8" fmla="*/ 1117709 w 2315200"/>
                  <a:gd name="connsiteY8" fmla="*/ 0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5200" h="1983854">
                    <a:moveTo>
                      <a:pt x="1117709" y="0"/>
                    </a:moveTo>
                    <a:lnTo>
                      <a:pt x="1203154" y="114263"/>
                    </a:lnTo>
                    <a:cubicBezTo>
                      <a:pt x="1463959" y="430286"/>
                      <a:pt x="1843777" y="644451"/>
                      <a:pt x="2273990" y="688141"/>
                    </a:cubicBezTo>
                    <a:lnTo>
                      <a:pt x="2315200" y="690222"/>
                    </a:lnTo>
                    <a:lnTo>
                      <a:pt x="2315200" y="1983854"/>
                    </a:lnTo>
                    <a:lnTo>
                      <a:pt x="2288819" y="1983187"/>
                    </a:lnTo>
                    <a:cubicBezTo>
                      <a:pt x="1352847" y="1935743"/>
                      <a:pt x="534349" y="1443038"/>
                      <a:pt x="40923" y="712671"/>
                    </a:cubicBezTo>
                    <a:lnTo>
                      <a:pt x="0" y="645310"/>
                    </a:lnTo>
                    <a:lnTo>
                      <a:pt x="1117709" y="0"/>
                    </a:lnTo>
                    <a:close/>
                  </a:path>
                </a:pathLst>
              </a:custGeom>
              <a:solidFill>
                <a:srgbClr val="005B8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DATA </a:t>
                </a:r>
              </a:p>
              <a:p>
                <a:pPr algn="ctr"/>
                <a:r>
                  <a:rPr lang="en-US" sz="1200" dirty="0">
                    <a:solidFill>
                      <a:schemeClr val="tx1"/>
                    </a:solidFill>
                    <a:latin typeface="Arial" panose="020B0604020202020204" pitchFamily="34" charset="0"/>
                    <a:cs typeface="Arial" panose="020B0604020202020204" pitchFamily="34" charset="0"/>
                  </a:rPr>
                  <a:t>ENTRY </a:t>
                </a:r>
              </a:p>
            </p:txBody>
          </p:sp>
          <p:sp>
            <p:nvSpPr>
              <p:cNvPr id="99" name="Freeform 201">
                <a:extLst>
                  <a:ext uri="{FF2B5EF4-FFF2-40B4-BE49-F238E27FC236}">
                    <a16:creationId xmlns:a16="http://schemas.microsoft.com/office/drawing/2014/main" id="{69F97470-03BE-4393-2951-AFBF9A0A11BC}"/>
                  </a:ext>
                </a:extLst>
              </p:cNvPr>
              <p:cNvSpPr/>
              <p:nvPr/>
            </p:nvSpPr>
            <p:spPr>
              <a:xfrm>
                <a:off x="4719943" y="4489777"/>
                <a:ext cx="2315202" cy="1983854"/>
              </a:xfrm>
              <a:custGeom>
                <a:avLst/>
                <a:gdLst>
                  <a:gd name="connsiteX0" fmla="*/ 1197491 w 2315202"/>
                  <a:gd name="connsiteY0" fmla="*/ 0 h 1983854"/>
                  <a:gd name="connsiteX1" fmla="*/ 2315202 w 2315202"/>
                  <a:gd name="connsiteY1" fmla="*/ 645311 h 1983854"/>
                  <a:gd name="connsiteX2" fmla="*/ 2274279 w 2315202"/>
                  <a:gd name="connsiteY2" fmla="*/ 712671 h 1983854"/>
                  <a:gd name="connsiteX3" fmla="*/ 26383 w 2315202"/>
                  <a:gd name="connsiteY3" fmla="*/ 1983187 h 1983854"/>
                  <a:gd name="connsiteX4" fmla="*/ 0 w 2315202"/>
                  <a:gd name="connsiteY4" fmla="*/ 1983854 h 1983854"/>
                  <a:gd name="connsiteX5" fmla="*/ 0 w 2315202"/>
                  <a:gd name="connsiteY5" fmla="*/ 690222 h 1983854"/>
                  <a:gd name="connsiteX6" fmla="*/ 41210 w 2315202"/>
                  <a:gd name="connsiteY6" fmla="*/ 688141 h 1983854"/>
                  <a:gd name="connsiteX7" fmla="*/ 1112046 w 2315202"/>
                  <a:gd name="connsiteY7" fmla="*/ 114263 h 1983854"/>
                  <a:gd name="connsiteX8" fmla="*/ 1197491 w 2315202"/>
                  <a:gd name="connsiteY8" fmla="*/ 0 h 198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5202" h="1983854">
                    <a:moveTo>
                      <a:pt x="1197491" y="0"/>
                    </a:moveTo>
                    <a:lnTo>
                      <a:pt x="2315202" y="645311"/>
                    </a:lnTo>
                    <a:lnTo>
                      <a:pt x="2274279" y="712671"/>
                    </a:lnTo>
                    <a:cubicBezTo>
                      <a:pt x="1780853" y="1443038"/>
                      <a:pt x="962355" y="1935743"/>
                      <a:pt x="26383" y="1983187"/>
                    </a:cubicBezTo>
                    <a:lnTo>
                      <a:pt x="0" y="1983854"/>
                    </a:lnTo>
                    <a:lnTo>
                      <a:pt x="0" y="690222"/>
                    </a:lnTo>
                    <a:lnTo>
                      <a:pt x="41210" y="688141"/>
                    </a:lnTo>
                    <a:cubicBezTo>
                      <a:pt x="471424" y="644451"/>
                      <a:pt x="851241" y="430286"/>
                      <a:pt x="1112046" y="114263"/>
                    </a:cubicBezTo>
                    <a:lnTo>
                      <a:pt x="1197491" y="0"/>
                    </a:lnTo>
                    <a:close/>
                  </a:path>
                </a:pathLst>
              </a:custGeom>
              <a:solidFill>
                <a:srgbClr val="E46E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DATA </a:t>
                </a:r>
              </a:p>
              <a:p>
                <a:pPr algn="ctr"/>
                <a:r>
                  <a:rPr lang="en-US" sz="1200" dirty="0">
                    <a:solidFill>
                      <a:schemeClr val="tx1"/>
                    </a:solidFill>
                    <a:latin typeface="Arial" panose="020B0604020202020204" pitchFamily="34" charset="0"/>
                    <a:cs typeface="Arial" panose="020B0604020202020204" pitchFamily="34" charset="0"/>
                  </a:rPr>
                  <a:t>MATCHING </a:t>
                </a:r>
              </a:p>
            </p:txBody>
          </p:sp>
        </p:grpSp>
      </p:grpSp>
    </p:spTree>
    <p:extLst>
      <p:ext uri="{BB962C8B-B14F-4D97-AF65-F5344CB8AC3E}">
        <p14:creationId xmlns:p14="http://schemas.microsoft.com/office/powerpoint/2010/main" val="71159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Text Placeholder 1">
            <a:extLst>
              <a:ext uri="{FF2B5EF4-FFF2-40B4-BE49-F238E27FC236}">
                <a16:creationId xmlns:a16="http://schemas.microsoft.com/office/drawing/2014/main" id="{7E2EF777-7DB1-ED30-F09D-B97494A275FC}"/>
              </a:ext>
            </a:extLst>
          </p:cNvPr>
          <p:cNvSpPr txBox="1">
            <a:spLocks/>
          </p:cNvSpPr>
          <p:nvPr/>
        </p:nvSpPr>
        <p:spPr>
          <a:xfrm>
            <a:off x="261764" y="764704"/>
            <a:ext cx="7032404"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pc="100" dirty="0">
                <a:solidFill>
                  <a:schemeClr val="tx1"/>
                </a:solidFill>
                <a:latin typeface="Posterama (Headings)"/>
                <a:ea typeface="+mj-ea"/>
                <a:cs typeface="+mj-cs"/>
              </a:rPr>
              <a:t>Harness the Power</a:t>
            </a:r>
          </a:p>
          <a:p>
            <a:r>
              <a:rPr lang="en-US" sz="2400" spc="100" dirty="0">
                <a:solidFill>
                  <a:schemeClr val="tx1"/>
                </a:solidFill>
                <a:latin typeface="Posterama (Headings)"/>
                <a:ea typeface="+mj-ea"/>
                <a:cs typeface="+mj-cs"/>
              </a:rPr>
              <a:t>of Our Data Expertise</a:t>
            </a:r>
            <a:endParaRPr lang="en-AU" sz="2400" spc="100" dirty="0">
              <a:solidFill>
                <a:schemeClr val="tx1"/>
              </a:solidFill>
              <a:latin typeface="Posterama (Headings)"/>
              <a:ea typeface="+mj-ea"/>
              <a:cs typeface="+mj-cs"/>
            </a:endParaRPr>
          </a:p>
        </p:txBody>
      </p:sp>
      <p:sp>
        <p:nvSpPr>
          <p:cNvPr id="14" name="TextBox 13">
            <a:extLst>
              <a:ext uri="{FF2B5EF4-FFF2-40B4-BE49-F238E27FC236}">
                <a16:creationId xmlns:a16="http://schemas.microsoft.com/office/drawing/2014/main" id="{5C2BDD2F-D8D9-F29B-3938-DEA463F51C6E}"/>
              </a:ext>
            </a:extLst>
          </p:cNvPr>
          <p:cNvSpPr txBox="1"/>
          <p:nvPr/>
        </p:nvSpPr>
        <p:spPr>
          <a:xfrm>
            <a:off x="261764" y="1844824"/>
            <a:ext cx="5184576" cy="646331"/>
          </a:xfrm>
          <a:prstGeom prst="rect">
            <a:avLst/>
          </a:prstGeom>
          <a:noFill/>
        </p:spPr>
        <p:txBody>
          <a:bodyPr wrap="square">
            <a:spAutoFit/>
          </a:bodyPr>
          <a:lstStyle/>
          <a:p>
            <a:r>
              <a:rPr lang="en-US" dirty="0"/>
              <a:t>Partner with CNCData to add value to address your data quality challenges immediately. </a:t>
            </a:r>
            <a:endParaRPr lang="en-AU" dirty="0"/>
          </a:p>
        </p:txBody>
      </p:sp>
      <p:sp>
        <p:nvSpPr>
          <p:cNvPr id="16" name="TextBox 15">
            <a:extLst>
              <a:ext uri="{FF2B5EF4-FFF2-40B4-BE49-F238E27FC236}">
                <a16:creationId xmlns:a16="http://schemas.microsoft.com/office/drawing/2014/main" id="{BBAF5F45-3F78-647C-F543-6ADA4DBB82FE}"/>
              </a:ext>
            </a:extLst>
          </p:cNvPr>
          <p:cNvSpPr txBox="1"/>
          <p:nvPr/>
        </p:nvSpPr>
        <p:spPr>
          <a:xfrm>
            <a:off x="333772" y="3429000"/>
            <a:ext cx="4176464" cy="1815882"/>
          </a:xfrm>
          <a:prstGeom prst="rect">
            <a:avLst/>
          </a:prstGeom>
          <a:noFill/>
        </p:spPr>
        <p:txBody>
          <a:bodyPr wrap="square">
            <a:spAutoFit/>
          </a:bodyPr>
          <a:lstStyle/>
          <a:p>
            <a:r>
              <a:rPr lang="en-AU" sz="2800" dirty="0"/>
              <a:t>We provide solutions to comprehensive Data Quality  Management Lifecycle. </a:t>
            </a:r>
          </a:p>
        </p:txBody>
      </p:sp>
      <p:sp>
        <p:nvSpPr>
          <p:cNvPr id="18" name="TextBox 17">
            <a:extLst>
              <a:ext uri="{FF2B5EF4-FFF2-40B4-BE49-F238E27FC236}">
                <a16:creationId xmlns:a16="http://schemas.microsoft.com/office/drawing/2014/main" id="{2134440D-585A-E6C3-D8EE-2B77433A18F4}"/>
              </a:ext>
            </a:extLst>
          </p:cNvPr>
          <p:cNvSpPr txBox="1"/>
          <p:nvPr/>
        </p:nvSpPr>
        <p:spPr>
          <a:xfrm>
            <a:off x="4646272" y="2708920"/>
            <a:ext cx="3392355" cy="1569660"/>
          </a:xfrm>
          <a:prstGeom prst="rect">
            <a:avLst/>
          </a:prstGeom>
          <a:noFill/>
        </p:spPr>
        <p:txBody>
          <a:bodyPr wrap="square">
            <a:spAutoFit/>
          </a:bodyPr>
          <a:lstStyle/>
          <a:p>
            <a:r>
              <a:rPr lang="en-US" sz="2400" b="1" dirty="0"/>
              <a:t>Fuzzy Matching</a:t>
            </a:r>
          </a:p>
          <a:p>
            <a:r>
              <a:rPr lang="en-US" sz="1200" dirty="0"/>
              <a:t>Quickly and accurately detect misspellings, abbreviations, and similar variations across diverse datasets using fuzzy matching. Build scalable, reusable configurations that support varying match types, including character-based and phonetic algorithms. </a:t>
            </a:r>
            <a:endParaRPr lang="en-AU" sz="1200" dirty="0"/>
          </a:p>
        </p:txBody>
      </p:sp>
      <p:sp>
        <p:nvSpPr>
          <p:cNvPr id="19" name="TextBox 18">
            <a:extLst>
              <a:ext uri="{FF2B5EF4-FFF2-40B4-BE49-F238E27FC236}">
                <a16:creationId xmlns:a16="http://schemas.microsoft.com/office/drawing/2014/main" id="{528E1F29-F180-3FFA-0AB1-69590AE19561}"/>
              </a:ext>
            </a:extLst>
          </p:cNvPr>
          <p:cNvSpPr txBox="1"/>
          <p:nvPr/>
        </p:nvSpPr>
        <p:spPr>
          <a:xfrm>
            <a:off x="8326660" y="2680946"/>
            <a:ext cx="3820118" cy="1754326"/>
          </a:xfrm>
          <a:prstGeom prst="rect">
            <a:avLst/>
          </a:prstGeom>
          <a:noFill/>
        </p:spPr>
        <p:txBody>
          <a:bodyPr wrap="square">
            <a:spAutoFit/>
          </a:bodyPr>
          <a:lstStyle/>
          <a:p>
            <a:r>
              <a:rPr lang="en-US" sz="2400" b="1" dirty="0"/>
              <a:t>Address Verification</a:t>
            </a:r>
          </a:p>
          <a:p>
            <a:r>
              <a:rPr lang="en-US" sz="1200" dirty="0"/>
              <a:t>Address validation ensures the accuracy and standardization of postal addresses by verifying correct spelling, formatting, abbreviations, and geocoding, as well as appending precise ZIP codes. This process is vital for ensuring successful deliveries, streamlined shipping, and targeted direct mail campaigns based on customer locations. </a:t>
            </a:r>
            <a:endParaRPr lang="en-AU" sz="1200" dirty="0"/>
          </a:p>
        </p:txBody>
      </p:sp>
      <p:sp>
        <p:nvSpPr>
          <p:cNvPr id="20" name="TextBox 19">
            <a:extLst>
              <a:ext uri="{FF2B5EF4-FFF2-40B4-BE49-F238E27FC236}">
                <a16:creationId xmlns:a16="http://schemas.microsoft.com/office/drawing/2014/main" id="{57CCE88D-C5CB-482C-A288-B44593856CC1}"/>
              </a:ext>
            </a:extLst>
          </p:cNvPr>
          <p:cNvSpPr txBox="1"/>
          <p:nvPr/>
        </p:nvSpPr>
        <p:spPr>
          <a:xfrm>
            <a:off x="4646272" y="4651166"/>
            <a:ext cx="3608380" cy="1384995"/>
          </a:xfrm>
          <a:prstGeom prst="rect">
            <a:avLst/>
          </a:prstGeom>
          <a:noFill/>
        </p:spPr>
        <p:txBody>
          <a:bodyPr wrap="square">
            <a:spAutoFit/>
          </a:bodyPr>
          <a:lstStyle/>
          <a:p>
            <a:r>
              <a:rPr lang="en-US" sz="2400" b="1" dirty="0"/>
              <a:t>Record Linkage</a:t>
            </a:r>
          </a:p>
          <a:p>
            <a:r>
              <a:rPr lang="en-US" sz="1200" dirty="0"/>
              <a:t>Are you dealing with fragmented data? Our record linkage software effortlessly merges multiple datasets, eliminating the need for manual matching or intricate coding. Enhance your data quality strategy with ease.. </a:t>
            </a:r>
            <a:endParaRPr lang="en-AU" sz="1200" dirty="0"/>
          </a:p>
        </p:txBody>
      </p:sp>
      <p:sp>
        <p:nvSpPr>
          <p:cNvPr id="21" name="TextBox 20">
            <a:extLst>
              <a:ext uri="{FF2B5EF4-FFF2-40B4-BE49-F238E27FC236}">
                <a16:creationId xmlns:a16="http://schemas.microsoft.com/office/drawing/2014/main" id="{A596D194-C996-51FF-EFAB-9D5AD3FA2916}"/>
              </a:ext>
            </a:extLst>
          </p:cNvPr>
          <p:cNvSpPr txBox="1"/>
          <p:nvPr/>
        </p:nvSpPr>
        <p:spPr>
          <a:xfrm>
            <a:off x="8369838" y="4651165"/>
            <a:ext cx="3608380" cy="1569660"/>
          </a:xfrm>
          <a:prstGeom prst="rect">
            <a:avLst/>
          </a:prstGeom>
          <a:noFill/>
        </p:spPr>
        <p:txBody>
          <a:bodyPr wrap="square">
            <a:spAutoFit/>
          </a:bodyPr>
          <a:lstStyle/>
          <a:p>
            <a:r>
              <a:rPr lang="en-US" sz="2400" b="1" dirty="0"/>
              <a:t>Data Deduplication</a:t>
            </a:r>
          </a:p>
          <a:p>
            <a:r>
              <a:rPr lang="en-US" sz="1200" dirty="0"/>
              <a:t>Our data deduplication solution efficiently removes duplicate entries from your databases. Leveraging advanced data matching algorithms, it automatically identifies and eliminates identical records across systems, ensuring a unified and accurate source of truth. </a:t>
            </a:r>
            <a:endParaRPr lang="en-AU" sz="1200" dirty="0"/>
          </a:p>
        </p:txBody>
      </p:sp>
    </p:spTree>
    <p:extLst>
      <p:ext uri="{BB962C8B-B14F-4D97-AF65-F5344CB8AC3E}">
        <p14:creationId xmlns:p14="http://schemas.microsoft.com/office/powerpoint/2010/main" val="120749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3">
            <a:extLst>
              <a:ext uri="{FF2B5EF4-FFF2-40B4-BE49-F238E27FC236}">
                <a16:creationId xmlns:a16="http://schemas.microsoft.com/office/drawing/2014/main" id="{B09CF26F-9A1B-25F9-3F2B-B8912CAD01C4}"/>
              </a:ext>
            </a:extLst>
          </p:cNvPr>
          <p:cNvSpPr/>
          <p:nvPr/>
        </p:nvSpPr>
        <p:spPr bwMode="auto">
          <a:xfrm>
            <a:off x="1373727" y="1433082"/>
            <a:ext cx="2853285" cy="1996446"/>
          </a:xfrm>
          <a:prstGeom prst="roundRect">
            <a:avLst>
              <a:gd name="adj" fmla="val 2854"/>
            </a:avLst>
          </a:prstGeom>
          <a:noFill/>
          <a:ln w="9525" cap="flat" cmpd="sng" algn="ctr">
            <a:solidFill>
              <a:srgbClr val="BDC5D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3" name="Rounded Rectangle 14">
            <a:extLst>
              <a:ext uri="{FF2B5EF4-FFF2-40B4-BE49-F238E27FC236}">
                <a16:creationId xmlns:a16="http://schemas.microsoft.com/office/drawing/2014/main" id="{328396A5-E598-6B89-4261-BD110B9E1346}"/>
              </a:ext>
            </a:extLst>
          </p:cNvPr>
          <p:cNvSpPr/>
          <p:nvPr/>
        </p:nvSpPr>
        <p:spPr bwMode="auto">
          <a:xfrm>
            <a:off x="1373727" y="4019331"/>
            <a:ext cx="2853285" cy="2360510"/>
          </a:xfrm>
          <a:prstGeom prst="roundRect">
            <a:avLst>
              <a:gd name="adj" fmla="val 2854"/>
            </a:avLst>
          </a:prstGeom>
          <a:noFill/>
          <a:ln w="9525" cap="flat" cmpd="sng" algn="ctr">
            <a:solidFill>
              <a:srgbClr val="BDC5D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4" name="Rounded Rectangle 15">
            <a:extLst>
              <a:ext uri="{FF2B5EF4-FFF2-40B4-BE49-F238E27FC236}">
                <a16:creationId xmlns:a16="http://schemas.microsoft.com/office/drawing/2014/main" id="{F8F9F7C3-D8C2-202F-54E6-E4CD9CE9DC5D}"/>
              </a:ext>
            </a:extLst>
          </p:cNvPr>
          <p:cNvSpPr/>
          <p:nvPr/>
        </p:nvSpPr>
        <p:spPr bwMode="auto">
          <a:xfrm>
            <a:off x="4728173" y="1433083"/>
            <a:ext cx="2044964" cy="912028"/>
          </a:xfrm>
          <a:prstGeom prst="roundRect">
            <a:avLst>
              <a:gd name="adj" fmla="val 2854"/>
            </a:avLst>
          </a:prstGeom>
          <a:solidFill>
            <a:srgbClr val="8391A9"/>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5" name="Rounded Rectangle 16">
            <a:extLst>
              <a:ext uri="{FF2B5EF4-FFF2-40B4-BE49-F238E27FC236}">
                <a16:creationId xmlns:a16="http://schemas.microsoft.com/office/drawing/2014/main" id="{24A8D3E9-EB8C-9717-4625-33F832E52594}"/>
              </a:ext>
            </a:extLst>
          </p:cNvPr>
          <p:cNvSpPr/>
          <p:nvPr/>
        </p:nvSpPr>
        <p:spPr bwMode="auto">
          <a:xfrm>
            <a:off x="8076084" y="1410622"/>
            <a:ext cx="1915415" cy="912028"/>
          </a:xfrm>
          <a:prstGeom prst="roundRect">
            <a:avLst>
              <a:gd name="adj" fmla="val 2854"/>
            </a:avLst>
          </a:prstGeom>
          <a:solidFill>
            <a:srgbClr val="8391A9"/>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6" name="Rounded Rectangle 17">
            <a:extLst>
              <a:ext uri="{FF2B5EF4-FFF2-40B4-BE49-F238E27FC236}">
                <a16:creationId xmlns:a16="http://schemas.microsoft.com/office/drawing/2014/main" id="{0F2AA3B1-1C82-FACC-31F7-49842C292576}"/>
              </a:ext>
            </a:extLst>
          </p:cNvPr>
          <p:cNvSpPr/>
          <p:nvPr/>
        </p:nvSpPr>
        <p:spPr bwMode="auto">
          <a:xfrm>
            <a:off x="4762521" y="4019331"/>
            <a:ext cx="1917700" cy="1008726"/>
          </a:xfrm>
          <a:prstGeom prst="roundRect">
            <a:avLst>
              <a:gd name="adj" fmla="val 2854"/>
            </a:avLst>
          </a:prstGeom>
          <a:solidFill>
            <a:srgbClr val="8391A9"/>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7" name="Rounded Rectangle 18">
            <a:extLst>
              <a:ext uri="{FF2B5EF4-FFF2-40B4-BE49-F238E27FC236}">
                <a16:creationId xmlns:a16="http://schemas.microsoft.com/office/drawing/2014/main" id="{4C0AA899-0C1C-FA32-CE76-E8D2E6BAD299}"/>
              </a:ext>
            </a:extLst>
          </p:cNvPr>
          <p:cNvSpPr/>
          <p:nvPr/>
        </p:nvSpPr>
        <p:spPr bwMode="auto">
          <a:xfrm>
            <a:off x="8038628" y="4005064"/>
            <a:ext cx="1937553" cy="1008726"/>
          </a:xfrm>
          <a:prstGeom prst="roundRect">
            <a:avLst>
              <a:gd name="adj" fmla="val 2854"/>
            </a:avLst>
          </a:prstGeom>
          <a:solidFill>
            <a:srgbClr val="8391A9"/>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8" name="Rectangle 7">
            <a:extLst>
              <a:ext uri="{FF2B5EF4-FFF2-40B4-BE49-F238E27FC236}">
                <a16:creationId xmlns:a16="http://schemas.microsoft.com/office/drawing/2014/main" id="{19907EFD-D9DA-D04F-7228-4753F2772BE1}"/>
              </a:ext>
            </a:extLst>
          </p:cNvPr>
          <p:cNvSpPr>
            <a:spLocks noChangeArrowheads="1"/>
          </p:cNvSpPr>
          <p:nvPr/>
        </p:nvSpPr>
        <p:spPr bwMode="auto">
          <a:xfrm>
            <a:off x="4904172" y="2384599"/>
            <a:ext cx="19840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1200" spc="50" dirty="0">
                <a:latin typeface="Bebas Neue Bold" panose="020B0606020202050201" pitchFamily="34" charset="0"/>
              </a:rPr>
              <a:t>Data Entry </a:t>
            </a:r>
          </a:p>
          <a:p>
            <a:r>
              <a:rPr lang="en-US" altLang="en-US" sz="1200" spc="50" dirty="0">
                <a:latin typeface="Bebas Neue Bold" panose="020B0606020202050201" pitchFamily="34" charset="0"/>
              </a:rPr>
              <a:t>Data Validation</a:t>
            </a:r>
          </a:p>
          <a:p>
            <a:r>
              <a:rPr lang="en-US" altLang="en-US" sz="1200" spc="50" dirty="0">
                <a:latin typeface="Bebas Neue Bold" panose="020B0606020202050201" pitchFamily="34" charset="0"/>
              </a:rPr>
              <a:t>Data Processing</a:t>
            </a:r>
          </a:p>
          <a:p>
            <a:r>
              <a:rPr lang="en-US" altLang="en-US" sz="1200" spc="50" dirty="0">
                <a:latin typeface="Bebas Neue Bold" panose="020B0606020202050201" pitchFamily="34" charset="0"/>
              </a:rPr>
              <a:t>Data Integration</a:t>
            </a:r>
          </a:p>
        </p:txBody>
      </p:sp>
      <p:sp>
        <p:nvSpPr>
          <p:cNvPr id="9" name="Chevron 21">
            <a:extLst>
              <a:ext uri="{FF2B5EF4-FFF2-40B4-BE49-F238E27FC236}">
                <a16:creationId xmlns:a16="http://schemas.microsoft.com/office/drawing/2014/main" id="{266A6078-204E-DAA6-AB49-27DB1DEDC947}"/>
              </a:ext>
            </a:extLst>
          </p:cNvPr>
          <p:cNvSpPr/>
          <p:nvPr/>
        </p:nvSpPr>
        <p:spPr bwMode="auto">
          <a:xfrm>
            <a:off x="4341143" y="1716988"/>
            <a:ext cx="193745" cy="264682"/>
          </a:xfrm>
          <a:prstGeom prst="chevron">
            <a:avLst/>
          </a:prstGeom>
          <a:solidFill>
            <a:srgbClr val="8391A9"/>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10" name="Chevron 22">
            <a:extLst>
              <a:ext uri="{FF2B5EF4-FFF2-40B4-BE49-F238E27FC236}">
                <a16:creationId xmlns:a16="http://schemas.microsoft.com/office/drawing/2014/main" id="{6A8B87EF-742D-066C-A62B-EDAB1AEC8F46}"/>
              </a:ext>
            </a:extLst>
          </p:cNvPr>
          <p:cNvSpPr/>
          <p:nvPr/>
        </p:nvSpPr>
        <p:spPr bwMode="auto">
          <a:xfrm>
            <a:off x="7440314" y="1773428"/>
            <a:ext cx="193745" cy="264682"/>
          </a:xfrm>
          <a:prstGeom prst="chevron">
            <a:avLst/>
          </a:prstGeom>
          <a:solidFill>
            <a:srgbClr val="8391A9"/>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12" name="Rectangle 7">
            <a:extLst>
              <a:ext uri="{FF2B5EF4-FFF2-40B4-BE49-F238E27FC236}">
                <a16:creationId xmlns:a16="http://schemas.microsoft.com/office/drawing/2014/main" id="{49F62494-4DDF-35F0-3A53-FFB0E0E7DE54}"/>
              </a:ext>
            </a:extLst>
          </p:cNvPr>
          <p:cNvSpPr>
            <a:spLocks noChangeArrowheads="1"/>
          </p:cNvSpPr>
          <p:nvPr/>
        </p:nvSpPr>
        <p:spPr bwMode="auto">
          <a:xfrm>
            <a:off x="5003103" y="1610878"/>
            <a:ext cx="1606004"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nSpc>
                <a:spcPts val="2000"/>
              </a:lnSpc>
            </a:pPr>
            <a:r>
              <a:rPr lang="en-US" altLang="en-US" sz="2000" b="1" spc="100" dirty="0">
                <a:latin typeface="Bebas Neue Bold" panose="020B0606020202050201" pitchFamily="34" charset="0"/>
              </a:rPr>
              <a:t>DATA </a:t>
            </a:r>
          </a:p>
          <a:p>
            <a:pPr>
              <a:lnSpc>
                <a:spcPts val="2000"/>
              </a:lnSpc>
            </a:pPr>
            <a:r>
              <a:rPr lang="en-US" altLang="en-US" sz="1500" spc="100" dirty="0">
                <a:latin typeface="Bebas Neue Regular" panose="00000500000000000000" pitchFamily="2" charset="0"/>
              </a:rPr>
              <a:t>Collection</a:t>
            </a:r>
          </a:p>
        </p:txBody>
      </p:sp>
      <p:sp>
        <p:nvSpPr>
          <p:cNvPr id="13" name="Rectangle 7">
            <a:extLst>
              <a:ext uri="{FF2B5EF4-FFF2-40B4-BE49-F238E27FC236}">
                <a16:creationId xmlns:a16="http://schemas.microsoft.com/office/drawing/2014/main" id="{ABC691D3-5454-9262-5862-28CDF7795EF7}"/>
              </a:ext>
            </a:extLst>
          </p:cNvPr>
          <p:cNvSpPr>
            <a:spLocks noChangeArrowheads="1"/>
          </p:cNvSpPr>
          <p:nvPr/>
        </p:nvSpPr>
        <p:spPr bwMode="auto">
          <a:xfrm>
            <a:off x="8523824" y="1540407"/>
            <a:ext cx="127364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2000" b="1" spc="100" dirty="0">
                <a:latin typeface="Bebas Neue Bold" panose="020B0606020202050201" pitchFamily="34" charset="0"/>
              </a:rPr>
              <a:t>DATA </a:t>
            </a:r>
          </a:p>
          <a:p>
            <a:r>
              <a:rPr lang="en-US" altLang="en-US" sz="1500" spc="100" dirty="0">
                <a:latin typeface="Bebas Neue Regular" panose="00000500000000000000" pitchFamily="2" charset="0"/>
              </a:rPr>
              <a:t>Hygiene</a:t>
            </a:r>
          </a:p>
        </p:txBody>
      </p:sp>
      <p:sp>
        <p:nvSpPr>
          <p:cNvPr id="27" name="Rectangle 7">
            <a:extLst>
              <a:ext uri="{FF2B5EF4-FFF2-40B4-BE49-F238E27FC236}">
                <a16:creationId xmlns:a16="http://schemas.microsoft.com/office/drawing/2014/main" id="{60B2717B-B0A3-EE9F-59E7-10C563BDE08A}"/>
              </a:ext>
            </a:extLst>
          </p:cNvPr>
          <p:cNvSpPr>
            <a:spLocks noChangeArrowheads="1"/>
          </p:cNvSpPr>
          <p:nvPr/>
        </p:nvSpPr>
        <p:spPr bwMode="auto">
          <a:xfrm>
            <a:off x="8355164" y="2334030"/>
            <a:ext cx="193755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a:r>
              <a:rPr lang="en-US" altLang="en-US" sz="1200" spc="50" dirty="0">
                <a:latin typeface="Bebas Neue Bold" panose="020B0606020202050201" pitchFamily="34" charset="0"/>
              </a:rPr>
              <a:t>Data Matching </a:t>
            </a:r>
          </a:p>
          <a:p>
            <a:pPr algn="l"/>
            <a:r>
              <a:rPr lang="en-US" altLang="en-US" sz="1200" spc="50" dirty="0">
                <a:latin typeface="Bebas Neue Bold" panose="020B0606020202050201" pitchFamily="34" charset="0"/>
              </a:rPr>
              <a:t>Data Cleansing</a:t>
            </a:r>
          </a:p>
          <a:p>
            <a:pPr algn="l"/>
            <a:r>
              <a:rPr lang="en-US" altLang="en-US" sz="1200" spc="50" dirty="0">
                <a:latin typeface="Bebas Neue Bold" panose="020B0606020202050201" pitchFamily="34" charset="0"/>
              </a:rPr>
              <a:t>Address Hygiene</a:t>
            </a:r>
          </a:p>
          <a:p>
            <a:pPr algn="l"/>
            <a:r>
              <a:rPr lang="en-US" altLang="en-US" sz="1200" spc="50" dirty="0">
                <a:latin typeface="Bebas Neue Bold" panose="020B0606020202050201" pitchFamily="34" charset="0"/>
              </a:rPr>
              <a:t>Data Standardization</a:t>
            </a:r>
          </a:p>
          <a:p>
            <a:r>
              <a:rPr lang="en-US" altLang="en-US" sz="1200" spc="50" dirty="0">
                <a:latin typeface="Bebas Neue Bold" panose="020B0606020202050201" pitchFamily="34" charset="0"/>
              </a:rPr>
              <a:t>Data Merge/Purge</a:t>
            </a:r>
          </a:p>
          <a:p>
            <a:pPr algn="l"/>
            <a:endParaRPr lang="en-US" altLang="en-US" sz="1200" spc="50" dirty="0">
              <a:latin typeface="Bebas Neue Bold" panose="020B0606020202050201" pitchFamily="34" charset="0"/>
            </a:endParaRPr>
          </a:p>
          <a:p>
            <a:pPr algn="l"/>
            <a:endParaRPr lang="en-US" altLang="en-US" sz="1200" spc="50" dirty="0">
              <a:latin typeface="Bebas Neue Bold" panose="020B0606020202050201" pitchFamily="34" charset="0"/>
            </a:endParaRPr>
          </a:p>
        </p:txBody>
      </p:sp>
      <p:grpSp>
        <p:nvGrpSpPr>
          <p:cNvPr id="74" name="Group 73">
            <a:extLst>
              <a:ext uri="{FF2B5EF4-FFF2-40B4-BE49-F238E27FC236}">
                <a16:creationId xmlns:a16="http://schemas.microsoft.com/office/drawing/2014/main" id="{33857635-4AA1-7365-4B77-4E556EE7F6F7}"/>
              </a:ext>
            </a:extLst>
          </p:cNvPr>
          <p:cNvGrpSpPr/>
          <p:nvPr/>
        </p:nvGrpSpPr>
        <p:grpSpPr>
          <a:xfrm>
            <a:off x="4731238" y="2468609"/>
            <a:ext cx="162696" cy="162696"/>
            <a:chOff x="370940" y="1824559"/>
            <a:chExt cx="186066" cy="186066"/>
          </a:xfrm>
        </p:grpSpPr>
        <p:sp>
          <p:nvSpPr>
            <p:cNvPr id="79" name="Oval 78">
              <a:extLst>
                <a:ext uri="{FF2B5EF4-FFF2-40B4-BE49-F238E27FC236}">
                  <a16:creationId xmlns:a16="http://schemas.microsoft.com/office/drawing/2014/main" id="{11120FF2-D199-5ED0-8054-2B3BAE28BC76}"/>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2" name="Freeform 45">
              <a:extLst>
                <a:ext uri="{FF2B5EF4-FFF2-40B4-BE49-F238E27FC236}">
                  <a16:creationId xmlns:a16="http://schemas.microsoft.com/office/drawing/2014/main" id="{AE3B08C3-77A7-34BF-2B45-D00FE634ADA3}"/>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3" name="Group 92">
            <a:extLst>
              <a:ext uri="{FF2B5EF4-FFF2-40B4-BE49-F238E27FC236}">
                <a16:creationId xmlns:a16="http://schemas.microsoft.com/office/drawing/2014/main" id="{9BE726AF-7924-5326-5CB5-383027221918}"/>
              </a:ext>
            </a:extLst>
          </p:cNvPr>
          <p:cNvGrpSpPr/>
          <p:nvPr/>
        </p:nvGrpSpPr>
        <p:grpSpPr>
          <a:xfrm>
            <a:off x="4731238" y="2709909"/>
            <a:ext cx="162696" cy="162696"/>
            <a:chOff x="370940" y="1824559"/>
            <a:chExt cx="186066" cy="186066"/>
          </a:xfrm>
        </p:grpSpPr>
        <p:sp>
          <p:nvSpPr>
            <p:cNvPr id="94" name="Oval 93">
              <a:extLst>
                <a:ext uri="{FF2B5EF4-FFF2-40B4-BE49-F238E27FC236}">
                  <a16:creationId xmlns:a16="http://schemas.microsoft.com/office/drawing/2014/main" id="{FFF9420E-4734-F76A-8A04-4177FE7E2EA3}"/>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 name="Freeform 45">
              <a:extLst>
                <a:ext uri="{FF2B5EF4-FFF2-40B4-BE49-F238E27FC236}">
                  <a16:creationId xmlns:a16="http://schemas.microsoft.com/office/drawing/2014/main" id="{FCA11CD5-5F1E-0CA0-CFBF-18C943C556AA}"/>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6" name="Group 95">
            <a:extLst>
              <a:ext uri="{FF2B5EF4-FFF2-40B4-BE49-F238E27FC236}">
                <a16:creationId xmlns:a16="http://schemas.microsoft.com/office/drawing/2014/main" id="{7E7FA41D-7306-721B-C3D1-D08AF72760B5}"/>
              </a:ext>
            </a:extLst>
          </p:cNvPr>
          <p:cNvGrpSpPr/>
          <p:nvPr/>
        </p:nvGrpSpPr>
        <p:grpSpPr>
          <a:xfrm>
            <a:off x="4731238" y="2944859"/>
            <a:ext cx="162696" cy="162696"/>
            <a:chOff x="370940" y="1824559"/>
            <a:chExt cx="186066" cy="186066"/>
          </a:xfrm>
        </p:grpSpPr>
        <p:sp>
          <p:nvSpPr>
            <p:cNvPr id="103" name="Oval 102">
              <a:extLst>
                <a:ext uri="{FF2B5EF4-FFF2-40B4-BE49-F238E27FC236}">
                  <a16:creationId xmlns:a16="http://schemas.microsoft.com/office/drawing/2014/main" id="{218199F3-4AB2-DCDF-372B-77320928AFF2}"/>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4" name="Freeform 45">
              <a:extLst>
                <a:ext uri="{FF2B5EF4-FFF2-40B4-BE49-F238E27FC236}">
                  <a16:creationId xmlns:a16="http://schemas.microsoft.com/office/drawing/2014/main" id="{4C769DE1-4675-E700-C3DB-0D492CEF0993}"/>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05" name="Group 104">
            <a:extLst>
              <a:ext uri="{FF2B5EF4-FFF2-40B4-BE49-F238E27FC236}">
                <a16:creationId xmlns:a16="http://schemas.microsoft.com/office/drawing/2014/main" id="{12A575A7-F1B9-4A3E-36F9-6B76CBDDED34}"/>
              </a:ext>
            </a:extLst>
          </p:cNvPr>
          <p:cNvGrpSpPr/>
          <p:nvPr/>
        </p:nvGrpSpPr>
        <p:grpSpPr>
          <a:xfrm>
            <a:off x="8245636" y="2387261"/>
            <a:ext cx="162696" cy="162696"/>
            <a:chOff x="370940" y="1824559"/>
            <a:chExt cx="186066" cy="186066"/>
          </a:xfrm>
        </p:grpSpPr>
        <p:sp>
          <p:nvSpPr>
            <p:cNvPr id="109" name="Oval 108">
              <a:extLst>
                <a:ext uri="{FF2B5EF4-FFF2-40B4-BE49-F238E27FC236}">
                  <a16:creationId xmlns:a16="http://schemas.microsoft.com/office/drawing/2014/main" id="{19549392-7DFD-66DE-C016-22C97B5A7E2D}"/>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0" name="Freeform 45">
              <a:extLst>
                <a:ext uri="{FF2B5EF4-FFF2-40B4-BE49-F238E27FC236}">
                  <a16:creationId xmlns:a16="http://schemas.microsoft.com/office/drawing/2014/main" id="{4C5744EC-B17C-9154-287D-4E2DCA8C45CB}"/>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11" name="Group 110">
            <a:extLst>
              <a:ext uri="{FF2B5EF4-FFF2-40B4-BE49-F238E27FC236}">
                <a16:creationId xmlns:a16="http://schemas.microsoft.com/office/drawing/2014/main" id="{C0FD6F0C-C4F1-8B81-6A58-F54AF70ED1AF}"/>
              </a:ext>
            </a:extLst>
          </p:cNvPr>
          <p:cNvGrpSpPr/>
          <p:nvPr/>
        </p:nvGrpSpPr>
        <p:grpSpPr>
          <a:xfrm>
            <a:off x="8235508" y="2602443"/>
            <a:ext cx="162696" cy="162696"/>
            <a:chOff x="370940" y="1824559"/>
            <a:chExt cx="186066" cy="186066"/>
          </a:xfrm>
        </p:grpSpPr>
        <p:sp>
          <p:nvSpPr>
            <p:cNvPr id="112" name="Oval 111">
              <a:extLst>
                <a:ext uri="{FF2B5EF4-FFF2-40B4-BE49-F238E27FC236}">
                  <a16:creationId xmlns:a16="http://schemas.microsoft.com/office/drawing/2014/main" id="{ECA62F9B-785C-1FC0-63B1-04B711CEA7C6}"/>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3" name="Freeform 45">
              <a:extLst>
                <a:ext uri="{FF2B5EF4-FFF2-40B4-BE49-F238E27FC236}">
                  <a16:creationId xmlns:a16="http://schemas.microsoft.com/office/drawing/2014/main" id="{9B7A117B-8D2E-7318-0599-305DE2D6F394}"/>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14" name="Group 113">
            <a:extLst>
              <a:ext uri="{FF2B5EF4-FFF2-40B4-BE49-F238E27FC236}">
                <a16:creationId xmlns:a16="http://schemas.microsoft.com/office/drawing/2014/main" id="{3DE2FAC6-DFBD-8821-F0E2-D201A6EFAE28}"/>
              </a:ext>
            </a:extLst>
          </p:cNvPr>
          <p:cNvGrpSpPr/>
          <p:nvPr/>
        </p:nvGrpSpPr>
        <p:grpSpPr>
          <a:xfrm>
            <a:off x="8245636" y="2781054"/>
            <a:ext cx="162696" cy="162696"/>
            <a:chOff x="370940" y="1824559"/>
            <a:chExt cx="186066" cy="186066"/>
          </a:xfrm>
        </p:grpSpPr>
        <p:sp>
          <p:nvSpPr>
            <p:cNvPr id="115" name="Oval 114">
              <a:extLst>
                <a:ext uri="{FF2B5EF4-FFF2-40B4-BE49-F238E27FC236}">
                  <a16:creationId xmlns:a16="http://schemas.microsoft.com/office/drawing/2014/main" id="{A1ADF8DD-89D1-A16F-DA4F-85AF7B448AF8}"/>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Freeform 45">
              <a:extLst>
                <a:ext uri="{FF2B5EF4-FFF2-40B4-BE49-F238E27FC236}">
                  <a16:creationId xmlns:a16="http://schemas.microsoft.com/office/drawing/2014/main" id="{586A6C11-11B4-5F92-D3FA-A0665510748D}"/>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17" name="Group 116">
            <a:extLst>
              <a:ext uri="{FF2B5EF4-FFF2-40B4-BE49-F238E27FC236}">
                <a16:creationId xmlns:a16="http://schemas.microsoft.com/office/drawing/2014/main" id="{7A33F858-7ADB-90E9-A610-0A8391450801}"/>
              </a:ext>
            </a:extLst>
          </p:cNvPr>
          <p:cNvGrpSpPr/>
          <p:nvPr/>
        </p:nvGrpSpPr>
        <p:grpSpPr>
          <a:xfrm>
            <a:off x="8235507" y="2978530"/>
            <a:ext cx="162696" cy="162696"/>
            <a:chOff x="370940" y="1824559"/>
            <a:chExt cx="186066" cy="186066"/>
          </a:xfrm>
        </p:grpSpPr>
        <p:sp>
          <p:nvSpPr>
            <p:cNvPr id="118" name="Oval 117">
              <a:extLst>
                <a:ext uri="{FF2B5EF4-FFF2-40B4-BE49-F238E27FC236}">
                  <a16:creationId xmlns:a16="http://schemas.microsoft.com/office/drawing/2014/main" id="{A4898919-7AF8-7EA2-ED99-63D40A0B44F0}"/>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2" name="Freeform 45">
              <a:extLst>
                <a:ext uri="{FF2B5EF4-FFF2-40B4-BE49-F238E27FC236}">
                  <a16:creationId xmlns:a16="http://schemas.microsoft.com/office/drawing/2014/main" id="{1A2E8D92-35F0-3164-48DB-3608F09A1008}"/>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3" name="Rectangle 7">
            <a:extLst>
              <a:ext uri="{FF2B5EF4-FFF2-40B4-BE49-F238E27FC236}">
                <a16:creationId xmlns:a16="http://schemas.microsoft.com/office/drawing/2014/main" id="{BA6C3D60-2C8D-DA24-CC75-0503CCBD5F1A}"/>
              </a:ext>
            </a:extLst>
          </p:cNvPr>
          <p:cNvSpPr>
            <a:spLocks noChangeArrowheads="1"/>
          </p:cNvSpPr>
          <p:nvPr/>
        </p:nvSpPr>
        <p:spPr bwMode="auto">
          <a:xfrm>
            <a:off x="5012628" y="4209815"/>
            <a:ext cx="1481089" cy="63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2000" b="1" spc="100" dirty="0">
                <a:latin typeface="Bebas Neue Bold" panose="020B0606020202050201" pitchFamily="34" charset="0"/>
              </a:rPr>
              <a:t>DATA</a:t>
            </a:r>
          </a:p>
          <a:p>
            <a:pPr>
              <a:lnSpc>
                <a:spcPts val="2000"/>
              </a:lnSpc>
            </a:pPr>
            <a:r>
              <a:rPr lang="en-US" altLang="en-US" sz="1500" spc="100" dirty="0">
                <a:latin typeface="Bebas Neue Regular" panose="00000500000000000000" pitchFamily="2" charset="0"/>
              </a:rPr>
              <a:t>Maintenance</a:t>
            </a:r>
          </a:p>
        </p:txBody>
      </p:sp>
      <p:sp>
        <p:nvSpPr>
          <p:cNvPr id="124" name="Rectangle 7">
            <a:extLst>
              <a:ext uri="{FF2B5EF4-FFF2-40B4-BE49-F238E27FC236}">
                <a16:creationId xmlns:a16="http://schemas.microsoft.com/office/drawing/2014/main" id="{9FB2A5C4-7E83-6C2F-18ED-97837CCEBC98}"/>
              </a:ext>
            </a:extLst>
          </p:cNvPr>
          <p:cNvSpPr>
            <a:spLocks noChangeArrowheads="1"/>
          </p:cNvSpPr>
          <p:nvPr/>
        </p:nvSpPr>
        <p:spPr bwMode="auto">
          <a:xfrm>
            <a:off x="8265499" y="4122713"/>
            <a:ext cx="17036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2000" b="1" spc="100" dirty="0">
                <a:latin typeface="Bebas Neue Bold" panose="020B0606020202050201" pitchFamily="34" charset="0"/>
              </a:rPr>
              <a:t>DATA</a:t>
            </a:r>
          </a:p>
          <a:p>
            <a:r>
              <a:rPr lang="en-US" altLang="en-US" sz="1600" spc="100" dirty="0">
                <a:latin typeface="Bebas Neue Bold" panose="020B0606020202050201" pitchFamily="34" charset="0"/>
              </a:rPr>
              <a:t>Enrichment</a:t>
            </a:r>
            <a:endParaRPr lang="en-US" altLang="en-US" sz="1200" spc="100" dirty="0">
              <a:latin typeface="Bebas Neue Regular" panose="00000500000000000000" pitchFamily="2" charset="0"/>
            </a:endParaRPr>
          </a:p>
        </p:txBody>
      </p:sp>
      <p:sp>
        <p:nvSpPr>
          <p:cNvPr id="125" name="Chevron 50">
            <a:extLst>
              <a:ext uri="{FF2B5EF4-FFF2-40B4-BE49-F238E27FC236}">
                <a16:creationId xmlns:a16="http://schemas.microsoft.com/office/drawing/2014/main" id="{93CA5268-4288-6A4E-21AC-D99ABFBDE7BF}"/>
              </a:ext>
            </a:extLst>
          </p:cNvPr>
          <p:cNvSpPr/>
          <p:nvPr/>
        </p:nvSpPr>
        <p:spPr bwMode="auto">
          <a:xfrm rot="10800000">
            <a:off x="7319119" y="4344851"/>
            <a:ext cx="193745" cy="264682"/>
          </a:xfrm>
          <a:prstGeom prst="chevron">
            <a:avLst/>
          </a:prstGeom>
          <a:solidFill>
            <a:srgbClr val="8391A9"/>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126" name="Chevron 51">
            <a:extLst>
              <a:ext uri="{FF2B5EF4-FFF2-40B4-BE49-F238E27FC236}">
                <a16:creationId xmlns:a16="http://schemas.microsoft.com/office/drawing/2014/main" id="{4E079303-B287-29A6-3BDE-6DB49F0D1196}"/>
              </a:ext>
            </a:extLst>
          </p:cNvPr>
          <p:cNvSpPr/>
          <p:nvPr/>
        </p:nvSpPr>
        <p:spPr bwMode="auto">
          <a:xfrm rot="10800000">
            <a:off x="4341144" y="4371272"/>
            <a:ext cx="193745" cy="264682"/>
          </a:xfrm>
          <a:prstGeom prst="chevron">
            <a:avLst/>
          </a:prstGeom>
          <a:solidFill>
            <a:srgbClr val="8391A9"/>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127" name="Rectangle 7">
            <a:extLst>
              <a:ext uri="{FF2B5EF4-FFF2-40B4-BE49-F238E27FC236}">
                <a16:creationId xmlns:a16="http://schemas.microsoft.com/office/drawing/2014/main" id="{1BD13889-6B3A-133B-BE29-E312BCF47305}"/>
              </a:ext>
            </a:extLst>
          </p:cNvPr>
          <p:cNvSpPr>
            <a:spLocks noChangeArrowheads="1"/>
          </p:cNvSpPr>
          <p:nvPr/>
        </p:nvSpPr>
        <p:spPr bwMode="auto">
          <a:xfrm>
            <a:off x="4904172" y="5067545"/>
            <a:ext cx="19759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1200" spc="50" dirty="0">
                <a:latin typeface="Bebas Neue Bold" panose="020B0606020202050201" pitchFamily="34" charset="0"/>
              </a:rPr>
              <a:t>Data maintenance Programs</a:t>
            </a:r>
          </a:p>
          <a:p>
            <a:r>
              <a:rPr lang="en-US" altLang="en-US" sz="1200" spc="50" dirty="0">
                <a:latin typeface="Bebas Neue Bold" panose="020B0606020202050201" pitchFamily="34" charset="0"/>
              </a:rPr>
              <a:t>Consultancy &amp; Advisory</a:t>
            </a:r>
          </a:p>
          <a:p>
            <a:r>
              <a:rPr lang="en-US" altLang="en-US" sz="1200" spc="50" dirty="0">
                <a:latin typeface="Bebas Neue Bold" panose="020B0606020202050201" pitchFamily="34" charset="0"/>
              </a:rPr>
              <a:t>Remote Off-shore Support Services </a:t>
            </a:r>
          </a:p>
        </p:txBody>
      </p:sp>
      <p:grpSp>
        <p:nvGrpSpPr>
          <p:cNvPr id="128" name="Group 127">
            <a:extLst>
              <a:ext uri="{FF2B5EF4-FFF2-40B4-BE49-F238E27FC236}">
                <a16:creationId xmlns:a16="http://schemas.microsoft.com/office/drawing/2014/main" id="{0ABD52E4-1E92-3B2B-C25F-4187275F59FE}"/>
              </a:ext>
            </a:extLst>
          </p:cNvPr>
          <p:cNvGrpSpPr/>
          <p:nvPr/>
        </p:nvGrpSpPr>
        <p:grpSpPr>
          <a:xfrm>
            <a:off x="4731238" y="5151554"/>
            <a:ext cx="162696" cy="162696"/>
            <a:chOff x="370940" y="1824559"/>
            <a:chExt cx="186066" cy="186066"/>
          </a:xfrm>
        </p:grpSpPr>
        <p:sp>
          <p:nvSpPr>
            <p:cNvPr id="129" name="Oval 128">
              <a:extLst>
                <a:ext uri="{FF2B5EF4-FFF2-40B4-BE49-F238E27FC236}">
                  <a16:creationId xmlns:a16="http://schemas.microsoft.com/office/drawing/2014/main" id="{057C1842-9DCD-4BFD-D157-17251F1F9115}"/>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Freeform 45">
              <a:extLst>
                <a:ext uri="{FF2B5EF4-FFF2-40B4-BE49-F238E27FC236}">
                  <a16:creationId xmlns:a16="http://schemas.microsoft.com/office/drawing/2014/main" id="{F1A706D9-4481-BFC2-CBBA-3C94E0F03AF1}"/>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32" name="Rectangle 7">
            <a:extLst>
              <a:ext uri="{FF2B5EF4-FFF2-40B4-BE49-F238E27FC236}">
                <a16:creationId xmlns:a16="http://schemas.microsoft.com/office/drawing/2014/main" id="{0E64CE43-7800-5A30-2C59-328D72AE0605}"/>
              </a:ext>
            </a:extLst>
          </p:cNvPr>
          <p:cNvSpPr>
            <a:spLocks noChangeArrowheads="1"/>
          </p:cNvSpPr>
          <p:nvPr/>
        </p:nvSpPr>
        <p:spPr bwMode="auto">
          <a:xfrm>
            <a:off x="8175706" y="5046617"/>
            <a:ext cx="20694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a:r>
              <a:rPr lang="en-US" altLang="en-US" sz="1200" spc="50" dirty="0">
                <a:latin typeface="Bebas Neue Bold" panose="020B0606020202050201" pitchFamily="34" charset="0"/>
              </a:rPr>
              <a:t>Data Profiling</a:t>
            </a:r>
          </a:p>
          <a:p>
            <a:pPr algn="l"/>
            <a:r>
              <a:rPr lang="en-US" altLang="en-US" sz="1200" spc="50" dirty="0">
                <a:latin typeface="Bebas Neue Bold" panose="020B0606020202050201" pitchFamily="34" charset="0"/>
              </a:rPr>
              <a:t>Data Augmentation</a:t>
            </a:r>
          </a:p>
          <a:p>
            <a:r>
              <a:rPr lang="en-US" altLang="en-US" sz="1200" spc="50" dirty="0">
                <a:latin typeface="Bebas Neue Bold" panose="020B0606020202050201" pitchFamily="34" charset="0"/>
              </a:rPr>
              <a:t>Data Appending</a:t>
            </a:r>
          </a:p>
          <a:p>
            <a:pPr algn="l"/>
            <a:r>
              <a:rPr lang="en-US" altLang="en-US" sz="1200" spc="50" dirty="0">
                <a:latin typeface="Bebas Neue Bold" panose="020B0606020202050201" pitchFamily="34" charset="0"/>
              </a:rPr>
              <a:t>Data Linkage</a:t>
            </a:r>
          </a:p>
        </p:txBody>
      </p:sp>
      <p:grpSp>
        <p:nvGrpSpPr>
          <p:cNvPr id="134" name="Group 133">
            <a:extLst>
              <a:ext uri="{FF2B5EF4-FFF2-40B4-BE49-F238E27FC236}">
                <a16:creationId xmlns:a16="http://schemas.microsoft.com/office/drawing/2014/main" id="{A51DBB7D-1325-7B2B-7CD4-5090EE71FF35}"/>
              </a:ext>
            </a:extLst>
          </p:cNvPr>
          <p:cNvGrpSpPr/>
          <p:nvPr/>
        </p:nvGrpSpPr>
        <p:grpSpPr>
          <a:xfrm>
            <a:off x="8050727" y="5127433"/>
            <a:ext cx="162696" cy="162696"/>
            <a:chOff x="370940" y="1824559"/>
            <a:chExt cx="186066" cy="186066"/>
          </a:xfrm>
        </p:grpSpPr>
        <p:sp>
          <p:nvSpPr>
            <p:cNvPr id="138" name="Oval 137">
              <a:extLst>
                <a:ext uri="{FF2B5EF4-FFF2-40B4-BE49-F238E27FC236}">
                  <a16:creationId xmlns:a16="http://schemas.microsoft.com/office/drawing/2014/main" id="{93FC3808-6787-C3E6-C4EF-0183695EE9AA}"/>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0" name="Freeform 45">
              <a:extLst>
                <a:ext uri="{FF2B5EF4-FFF2-40B4-BE49-F238E27FC236}">
                  <a16:creationId xmlns:a16="http://schemas.microsoft.com/office/drawing/2014/main" id="{DD20630F-DF22-ACE7-8810-8EA55121DB00}"/>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50" name="Group 149">
            <a:extLst>
              <a:ext uri="{FF2B5EF4-FFF2-40B4-BE49-F238E27FC236}">
                <a16:creationId xmlns:a16="http://schemas.microsoft.com/office/drawing/2014/main" id="{6483CB5D-8C7F-8956-CB97-4521DA8FD70B}"/>
              </a:ext>
            </a:extLst>
          </p:cNvPr>
          <p:cNvGrpSpPr/>
          <p:nvPr/>
        </p:nvGrpSpPr>
        <p:grpSpPr>
          <a:xfrm>
            <a:off x="8053024" y="5328231"/>
            <a:ext cx="162696" cy="162696"/>
            <a:chOff x="370940" y="1824559"/>
            <a:chExt cx="186066" cy="186066"/>
          </a:xfrm>
        </p:grpSpPr>
        <p:sp>
          <p:nvSpPr>
            <p:cNvPr id="152" name="Oval 151">
              <a:extLst>
                <a:ext uri="{FF2B5EF4-FFF2-40B4-BE49-F238E27FC236}">
                  <a16:creationId xmlns:a16="http://schemas.microsoft.com/office/drawing/2014/main" id="{1D4BB9CE-FFF1-A777-AC28-4BDDB324A38E}"/>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4" name="Freeform 45">
              <a:extLst>
                <a:ext uri="{FF2B5EF4-FFF2-40B4-BE49-F238E27FC236}">
                  <a16:creationId xmlns:a16="http://schemas.microsoft.com/office/drawing/2014/main" id="{FC953D48-FA45-9826-B59B-BEF6138BB880}"/>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73" name="Group 172">
            <a:extLst>
              <a:ext uri="{FF2B5EF4-FFF2-40B4-BE49-F238E27FC236}">
                <a16:creationId xmlns:a16="http://schemas.microsoft.com/office/drawing/2014/main" id="{1F948AF3-63E6-BB15-A9A5-BF143329C350}"/>
              </a:ext>
            </a:extLst>
          </p:cNvPr>
          <p:cNvGrpSpPr/>
          <p:nvPr/>
        </p:nvGrpSpPr>
        <p:grpSpPr>
          <a:xfrm>
            <a:off x="8046718" y="5520364"/>
            <a:ext cx="162696" cy="162696"/>
            <a:chOff x="370940" y="1824559"/>
            <a:chExt cx="186066" cy="186066"/>
          </a:xfrm>
        </p:grpSpPr>
        <p:sp>
          <p:nvSpPr>
            <p:cNvPr id="175" name="Oval 174">
              <a:extLst>
                <a:ext uri="{FF2B5EF4-FFF2-40B4-BE49-F238E27FC236}">
                  <a16:creationId xmlns:a16="http://schemas.microsoft.com/office/drawing/2014/main" id="{2080AD57-846A-DDFB-256A-C6E3796D68E2}"/>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7" name="Freeform 45">
              <a:extLst>
                <a:ext uri="{FF2B5EF4-FFF2-40B4-BE49-F238E27FC236}">
                  <a16:creationId xmlns:a16="http://schemas.microsoft.com/office/drawing/2014/main" id="{AF7FA356-59F9-FC8B-8294-9726CDB6757B}"/>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89" name="Group 188">
            <a:extLst>
              <a:ext uri="{FF2B5EF4-FFF2-40B4-BE49-F238E27FC236}">
                <a16:creationId xmlns:a16="http://schemas.microsoft.com/office/drawing/2014/main" id="{9805C2C8-84FC-97AE-2BC7-2FF2D9B8BD4B}"/>
              </a:ext>
            </a:extLst>
          </p:cNvPr>
          <p:cNvGrpSpPr/>
          <p:nvPr/>
        </p:nvGrpSpPr>
        <p:grpSpPr>
          <a:xfrm>
            <a:off x="8054689" y="5756601"/>
            <a:ext cx="162696" cy="162696"/>
            <a:chOff x="370940" y="1824559"/>
            <a:chExt cx="186066" cy="186066"/>
          </a:xfrm>
        </p:grpSpPr>
        <p:sp>
          <p:nvSpPr>
            <p:cNvPr id="196" name="Oval 195">
              <a:extLst>
                <a:ext uri="{FF2B5EF4-FFF2-40B4-BE49-F238E27FC236}">
                  <a16:creationId xmlns:a16="http://schemas.microsoft.com/office/drawing/2014/main" id="{36638DEE-6E71-8447-3CDB-CB336AA40638}"/>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7" name="Freeform 45">
              <a:extLst>
                <a:ext uri="{FF2B5EF4-FFF2-40B4-BE49-F238E27FC236}">
                  <a16:creationId xmlns:a16="http://schemas.microsoft.com/office/drawing/2014/main" id="{E40533CD-AAC3-33C0-2E1D-BD6926C631C1}"/>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99" name="Chevron 74">
            <a:extLst>
              <a:ext uri="{FF2B5EF4-FFF2-40B4-BE49-F238E27FC236}">
                <a16:creationId xmlns:a16="http://schemas.microsoft.com/office/drawing/2014/main" id="{65308FAD-5D27-4D7B-ADD3-E4685C470625}"/>
              </a:ext>
            </a:extLst>
          </p:cNvPr>
          <p:cNvSpPr/>
          <p:nvPr/>
        </p:nvSpPr>
        <p:spPr bwMode="auto">
          <a:xfrm rot="5400000">
            <a:off x="8981235" y="3643185"/>
            <a:ext cx="193745" cy="264682"/>
          </a:xfrm>
          <a:prstGeom prst="chevron">
            <a:avLst/>
          </a:prstGeom>
          <a:solidFill>
            <a:srgbClr val="8391A9"/>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a:p>
        </p:txBody>
      </p:sp>
      <p:cxnSp>
        <p:nvCxnSpPr>
          <p:cNvPr id="203" name="Straight Connector 202">
            <a:extLst>
              <a:ext uri="{FF2B5EF4-FFF2-40B4-BE49-F238E27FC236}">
                <a16:creationId xmlns:a16="http://schemas.microsoft.com/office/drawing/2014/main" id="{3AE7C146-DDC4-096C-D3FD-FE2819CC6940}"/>
              </a:ext>
            </a:extLst>
          </p:cNvPr>
          <p:cNvCxnSpPr/>
          <p:nvPr/>
        </p:nvCxnSpPr>
        <p:spPr bwMode="auto">
          <a:xfrm>
            <a:off x="4762522" y="3429528"/>
            <a:ext cx="2370655" cy="0"/>
          </a:xfrm>
          <a:prstGeom prst="line">
            <a:avLst/>
          </a:prstGeom>
          <a:solidFill>
            <a:schemeClr val="accent1"/>
          </a:solidFill>
          <a:ln w="9525" cap="flat" cmpd="sng" algn="ctr">
            <a:solidFill>
              <a:srgbClr val="BDC5D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 name="Straight Connector 204">
            <a:extLst>
              <a:ext uri="{FF2B5EF4-FFF2-40B4-BE49-F238E27FC236}">
                <a16:creationId xmlns:a16="http://schemas.microsoft.com/office/drawing/2014/main" id="{3DA858F2-815B-9DC3-429E-268BAECD8C4D}"/>
              </a:ext>
            </a:extLst>
          </p:cNvPr>
          <p:cNvCxnSpPr/>
          <p:nvPr/>
        </p:nvCxnSpPr>
        <p:spPr bwMode="auto">
          <a:xfrm>
            <a:off x="7750596" y="3429528"/>
            <a:ext cx="2240903" cy="0"/>
          </a:xfrm>
          <a:prstGeom prst="line">
            <a:avLst/>
          </a:prstGeom>
          <a:solidFill>
            <a:schemeClr val="accent1"/>
          </a:solidFill>
          <a:ln w="9525" cap="flat" cmpd="sng" algn="ctr">
            <a:solidFill>
              <a:srgbClr val="BDC5D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4" name="Straight Connector 213">
            <a:extLst>
              <a:ext uri="{FF2B5EF4-FFF2-40B4-BE49-F238E27FC236}">
                <a16:creationId xmlns:a16="http://schemas.microsoft.com/office/drawing/2014/main" id="{EF9DEB42-C35F-10A2-B04F-1AF062C5BAB8}"/>
              </a:ext>
            </a:extLst>
          </p:cNvPr>
          <p:cNvCxnSpPr/>
          <p:nvPr/>
        </p:nvCxnSpPr>
        <p:spPr bwMode="auto">
          <a:xfrm>
            <a:off x="4728173" y="6292090"/>
            <a:ext cx="1916507" cy="0"/>
          </a:xfrm>
          <a:prstGeom prst="line">
            <a:avLst/>
          </a:prstGeom>
          <a:solidFill>
            <a:schemeClr val="accent1"/>
          </a:solidFill>
          <a:ln w="9525" cap="flat" cmpd="sng" algn="ctr">
            <a:solidFill>
              <a:srgbClr val="BDC5D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1" name="Straight Connector 250">
            <a:extLst>
              <a:ext uri="{FF2B5EF4-FFF2-40B4-BE49-F238E27FC236}">
                <a16:creationId xmlns:a16="http://schemas.microsoft.com/office/drawing/2014/main" id="{F6C0505A-803B-D592-60FD-600BB568425D}"/>
              </a:ext>
            </a:extLst>
          </p:cNvPr>
          <p:cNvCxnSpPr/>
          <p:nvPr/>
        </p:nvCxnSpPr>
        <p:spPr bwMode="auto">
          <a:xfrm>
            <a:off x="7996816" y="6292090"/>
            <a:ext cx="2200217" cy="0"/>
          </a:xfrm>
          <a:prstGeom prst="line">
            <a:avLst/>
          </a:prstGeom>
          <a:solidFill>
            <a:schemeClr val="accent1"/>
          </a:solidFill>
          <a:ln w="9525" cap="flat" cmpd="sng" algn="ctr">
            <a:solidFill>
              <a:srgbClr val="BDC5D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3" name="Rectangle 7">
            <a:extLst>
              <a:ext uri="{FF2B5EF4-FFF2-40B4-BE49-F238E27FC236}">
                <a16:creationId xmlns:a16="http://schemas.microsoft.com/office/drawing/2014/main" id="{10F659EA-E1CB-6B4F-672A-D2B19013C96D}"/>
              </a:ext>
            </a:extLst>
          </p:cNvPr>
          <p:cNvSpPr>
            <a:spLocks noChangeArrowheads="1"/>
          </p:cNvSpPr>
          <p:nvPr/>
        </p:nvSpPr>
        <p:spPr bwMode="auto">
          <a:xfrm>
            <a:off x="1467321" y="2017461"/>
            <a:ext cx="5873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On-line System</a:t>
            </a:r>
          </a:p>
        </p:txBody>
      </p:sp>
      <p:sp>
        <p:nvSpPr>
          <p:cNvPr id="255" name="Rectangle 7">
            <a:extLst>
              <a:ext uri="{FF2B5EF4-FFF2-40B4-BE49-F238E27FC236}">
                <a16:creationId xmlns:a16="http://schemas.microsoft.com/office/drawing/2014/main" id="{5B4065F0-6DFB-36E8-B580-220953800608}"/>
              </a:ext>
            </a:extLst>
          </p:cNvPr>
          <p:cNvSpPr>
            <a:spLocks noChangeArrowheads="1"/>
          </p:cNvSpPr>
          <p:nvPr/>
        </p:nvSpPr>
        <p:spPr bwMode="auto">
          <a:xfrm>
            <a:off x="2102017" y="2017461"/>
            <a:ext cx="5873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Off-line System</a:t>
            </a:r>
          </a:p>
        </p:txBody>
      </p:sp>
      <p:sp>
        <p:nvSpPr>
          <p:cNvPr id="256" name="Rectangle 7">
            <a:extLst>
              <a:ext uri="{FF2B5EF4-FFF2-40B4-BE49-F238E27FC236}">
                <a16:creationId xmlns:a16="http://schemas.microsoft.com/office/drawing/2014/main" id="{9137852C-35AB-63BC-37E2-53582CCDBF28}"/>
              </a:ext>
            </a:extLst>
          </p:cNvPr>
          <p:cNvSpPr>
            <a:spLocks noChangeArrowheads="1"/>
          </p:cNvSpPr>
          <p:nvPr/>
        </p:nvSpPr>
        <p:spPr bwMode="auto">
          <a:xfrm>
            <a:off x="2759043" y="2017461"/>
            <a:ext cx="5873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Legacy System</a:t>
            </a:r>
          </a:p>
        </p:txBody>
      </p:sp>
      <p:sp>
        <p:nvSpPr>
          <p:cNvPr id="258" name="Rectangle 7">
            <a:extLst>
              <a:ext uri="{FF2B5EF4-FFF2-40B4-BE49-F238E27FC236}">
                <a16:creationId xmlns:a16="http://schemas.microsoft.com/office/drawing/2014/main" id="{72E8A331-07E8-71A1-7707-F76B81890013}"/>
              </a:ext>
            </a:extLst>
          </p:cNvPr>
          <p:cNvSpPr>
            <a:spLocks noChangeArrowheads="1"/>
          </p:cNvSpPr>
          <p:nvPr/>
        </p:nvSpPr>
        <p:spPr bwMode="auto">
          <a:xfrm>
            <a:off x="3258905" y="2017461"/>
            <a:ext cx="934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Other </a:t>
            </a:r>
            <a:r>
              <a:rPr lang="en-US" altLang="en-US" sz="700" spc="50" dirty="0" err="1"/>
              <a:t>Inhouse</a:t>
            </a:r>
            <a:r>
              <a:rPr lang="en-US" altLang="en-US" sz="700" spc="50" dirty="0"/>
              <a:t> System</a:t>
            </a:r>
          </a:p>
        </p:txBody>
      </p:sp>
      <p:sp>
        <p:nvSpPr>
          <p:cNvPr id="266" name="Rectangle 7">
            <a:extLst>
              <a:ext uri="{FF2B5EF4-FFF2-40B4-BE49-F238E27FC236}">
                <a16:creationId xmlns:a16="http://schemas.microsoft.com/office/drawing/2014/main" id="{55D12376-D0F2-29DD-0B02-830933C14C2D}"/>
              </a:ext>
            </a:extLst>
          </p:cNvPr>
          <p:cNvSpPr>
            <a:spLocks noChangeArrowheads="1"/>
          </p:cNvSpPr>
          <p:nvPr/>
        </p:nvSpPr>
        <p:spPr bwMode="auto">
          <a:xfrm>
            <a:off x="1467321" y="2957261"/>
            <a:ext cx="6399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Hardcopy Source</a:t>
            </a:r>
          </a:p>
        </p:txBody>
      </p:sp>
      <p:sp>
        <p:nvSpPr>
          <p:cNvPr id="267" name="Rectangle 7">
            <a:extLst>
              <a:ext uri="{FF2B5EF4-FFF2-40B4-BE49-F238E27FC236}">
                <a16:creationId xmlns:a16="http://schemas.microsoft.com/office/drawing/2014/main" id="{9696D225-9EE7-4094-A3EF-1303B548F3BB}"/>
              </a:ext>
            </a:extLst>
          </p:cNvPr>
          <p:cNvSpPr>
            <a:spLocks noChangeArrowheads="1"/>
          </p:cNvSpPr>
          <p:nvPr/>
        </p:nvSpPr>
        <p:spPr bwMode="auto">
          <a:xfrm>
            <a:off x="2084888" y="2957261"/>
            <a:ext cx="6995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Data</a:t>
            </a:r>
          </a:p>
          <a:p>
            <a:r>
              <a:rPr lang="en-US" altLang="en-US" sz="700" spc="50" dirty="0"/>
              <a:t>Acquisition</a:t>
            </a:r>
          </a:p>
        </p:txBody>
      </p:sp>
      <p:sp>
        <p:nvSpPr>
          <p:cNvPr id="268" name="Rectangle 7">
            <a:extLst>
              <a:ext uri="{FF2B5EF4-FFF2-40B4-BE49-F238E27FC236}">
                <a16:creationId xmlns:a16="http://schemas.microsoft.com/office/drawing/2014/main" id="{2B7855B9-68E8-02E0-F11D-B666E9CB1CDB}"/>
              </a:ext>
            </a:extLst>
          </p:cNvPr>
          <p:cNvSpPr>
            <a:spLocks noChangeArrowheads="1"/>
          </p:cNvSpPr>
          <p:nvPr/>
        </p:nvSpPr>
        <p:spPr bwMode="auto">
          <a:xfrm>
            <a:off x="2785403" y="2951440"/>
            <a:ext cx="690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Name</a:t>
            </a:r>
          </a:p>
          <a:p>
            <a:r>
              <a:rPr lang="en-US" altLang="en-US" sz="700" spc="50" dirty="0"/>
              <a:t>Cards</a:t>
            </a:r>
          </a:p>
        </p:txBody>
      </p:sp>
      <p:sp>
        <p:nvSpPr>
          <p:cNvPr id="270" name="Rectangle 7">
            <a:extLst>
              <a:ext uri="{FF2B5EF4-FFF2-40B4-BE49-F238E27FC236}">
                <a16:creationId xmlns:a16="http://schemas.microsoft.com/office/drawing/2014/main" id="{E4A72396-305A-C7DB-6807-7D7474EDD56C}"/>
              </a:ext>
            </a:extLst>
          </p:cNvPr>
          <p:cNvSpPr>
            <a:spLocks noChangeArrowheads="1"/>
          </p:cNvSpPr>
          <p:nvPr/>
        </p:nvSpPr>
        <p:spPr bwMode="auto">
          <a:xfrm>
            <a:off x="3394367" y="2940633"/>
            <a:ext cx="93478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Directories</a:t>
            </a:r>
          </a:p>
        </p:txBody>
      </p:sp>
      <p:sp>
        <p:nvSpPr>
          <p:cNvPr id="278" name="Rectangle 7">
            <a:extLst>
              <a:ext uri="{FF2B5EF4-FFF2-40B4-BE49-F238E27FC236}">
                <a16:creationId xmlns:a16="http://schemas.microsoft.com/office/drawing/2014/main" id="{CA9E5F4C-DAF4-9966-A3C1-8E0DA1BD69DB}"/>
              </a:ext>
            </a:extLst>
          </p:cNvPr>
          <p:cNvSpPr>
            <a:spLocks noChangeArrowheads="1"/>
          </p:cNvSpPr>
          <p:nvPr/>
        </p:nvSpPr>
        <p:spPr bwMode="auto">
          <a:xfrm>
            <a:off x="1546282" y="4481818"/>
            <a:ext cx="6399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Target</a:t>
            </a:r>
          </a:p>
          <a:p>
            <a:r>
              <a:rPr lang="en-US" altLang="en-US" sz="700" spc="50" dirty="0"/>
              <a:t>Marketing</a:t>
            </a:r>
          </a:p>
        </p:txBody>
      </p:sp>
      <p:sp>
        <p:nvSpPr>
          <p:cNvPr id="279" name="Rectangle 7">
            <a:extLst>
              <a:ext uri="{FF2B5EF4-FFF2-40B4-BE49-F238E27FC236}">
                <a16:creationId xmlns:a16="http://schemas.microsoft.com/office/drawing/2014/main" id="{0108CBCF-DE94-F020-025E-912A023AB5E7}"/>
              </a:ext>
            </a:extLst>
          </p:cNvPr>
          <p:cNvSpPr>
            <a:spLocks noChangeArrowheads="1"/>
          </p:cNvSpPr>
          <p:nvPr/>
        </p:nvSpPr>
        <p:spPr bwMode="auto">
          <a:xfrm>
            <a:off x="2466185" y="4481818"/>
            <a:ext cx="670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Direct</a:t>
            </a:r>
          </a:p>
          <a:p>
            <a:r>
              <a:rPr lang="en-US" altLang="en-US" sz="700" spc="50" dirty="0"/>
              <a:t>Marketing</a:t>
            </a:r>
          </a:p>
        </p:txBody>
      </p:sp>
      <p:sp>
        <p:nvSpPr>
          <p:cNvPr id="280" name="Rectangle 7">
            <a:extLst>
              <a:ext uri="{FF2B5EF4-FFF2-40B4-BE49-F238E27FC236}">
                <a16:creationId xmlns:a16="http://schemas.microsoft.com/office/drawing/2014/main" id="{6B879A02-BD66-9839-7272-5703220A4F3A}"/>
              </a:ext>
            </a:extLst>
          </p:cNvPr>
          <p:cNvSpPr>
            <a:spLocks noChangeArrowheads="1"/>
          </p:cNvSpPr>
          <p:nvPr/>
        </p:nvSpPr>
        <p:spPr bwMode="auto">
          <a:xfrm>
            <a:off x="3362866" y="4481818"/>
            <a:ext cx="739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Email</a:t>
            </a:r>
          </a:p>
          <a:p>
            <a:r>
              <a:rPr lang="en-US" altLang="en-US" sz="700" spc="50" dirty="0"/>
              <a:t>Marketing</a:t>
            </a:r>
          </a:p>
        </p:txBody>
      </p:sp>
      <p:sp>
        <p:nvSpPr>
          <p:cNvPr id="281" name="Rectangle 7">
            <a:extLst>
              <a:ext uri="{FF2B5EF4-FFF2-40B4-BE49-F238E27FC236}">
                <a16:creationId xmlns:a16="http://schemas.microsoft.com/office/drawing/2014/main" id="{6370EDFF-971A-AB12-B037-89E8B01CF077}"/>
              </a:ext>
            </a:extLst>
          </p:cNvPr>
          <p:cNvSpPr>
            <a:spLocks noChangeArrowheads="1"/>
          </p:cNvSpPr>
          <p:nvPr/>
        </p:nvSpPr>
        <p:spPr bwMode="auto">
          <a:xfrm>
            <a:off x="1398802" y="5308629"/>
            <a:ext cx="9348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Customer</a:t>
            </a:r>
          </a:p>
          <a:p>
            <a:r>
              <a:rPr lang="en-US" altLang="en-US" sz="700" spc="50" dirty="0"/>
              <a:t>Communications</a:t>
            </a:r>
          </a:p>
        </p:txBody>
      </p:sp>
      <p:sp>
        <p:nvSpPr>
          <p:cNvPr id="282" name="Rectangle 7">
            <a:extLst>
              <a:ext uri="{FF2B5EF4-FFF2-40B4-BE49-F238E27FC236}">
                <a16:creationId xmlns:a16="http://schemas.microsoft.com/office/drawing/2014/main" id="{746362AB-5A83-622F-0B97-962AB0E4B64D}"/>
              </a:ext>
            </a:extLst>
          </p:cNvPr>
          <p:cNvSpPr>
            <a:spLocks noChangeArrowheads="1"/>
          </p:cNvSpPr>
          <p:nvPr/>
        </p:nvSpPr>
        <p:spPr bwMode="auto">
          <a:xfrm>
            <a:off x="2466185" y="5308629"/>
            <a:ext cx="670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Market</a:t>
            </a:r>
          </a:p>
          <a:p>
            <a:r>
              <a:rPr lang="en-US" altLang="en-US" sz="700" spc="50" dirty="0"/>
              <a:t>Research</a:t>
            </a:r>
          </a:p>
        </p:txBody>
      </p:sp>
      <p:sp>
        <p:nvSpPr>
          <p:cNvPr id="285" name="Rectangle 7">
            <a:extLst>
              <a:ext uri="{FF2B5EF4-FFF2-40B4-BE49-F238E27FC236}">
                <a16:creationId xmlns:a16="http://schemas.microsoft.com/office/drawing/2014/main" id="{C1EBDF48-0B7D-D5FC-DCB5-7BFAC3CA3FA4}"/>
              </a:ext>
            </a:extLst>
          </p:cNvPr>
          <p:cNvSpPr>
            <a:spLocks noChangeArrowheads="1"/>
          </p:cNvSpPr>
          <p:nvPr/>
        </p:nvSpPr>
        <p:spPr bwMode="auto">
          <a:xfrm>
            <a:off x="3362866" y="5308629"/>
            <a:ext cx="739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Interactive</a:t>
            </a:r>
          </a:p>
          <a:p>
            <a:r>
              <a:rPr lang="en-US" altLang="en-US" sz="700" spc="50" dirty="0"/>
              <a:t>Marketing</a:t>
            </a:r>
          </a:p>
        </p:txBody>
      </p:sp>
      <p:sp>
        <p:nvSpPr>
          <p:cNvPr id="286" name="Rectangle 7">
            <a:extLst>
              <a:ext uri="{FF2B5EF4-FFF2-40B4-BE49-F238E27FC236}">
                <a16:creationId xmlns:a16="http://schemas.microsoft.com/office/drawing/2014/main" id="{A4A84922-B404-71AF-016D-CD0B64C89B23}"/>
              </a:ext>
            </a:extLst>
          </p:cNvPr>
          <p:cNvSpPr>
            <a:spLocks noChangeArrowheads="1"/>
          </p:cNvSpPr>
          <p:nvPr/>
        </p:nvSpPr>
        <p:spPr bwMode="auto">
          <a:xfrm>
            <a:off x="1412171" y="6094075"/>
            <a:ext cx="9081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Telemarketing</a:t>
            </a:r>
          </a:p>
        </p:txBody>
      </p:sp>
      <p:sp>
        <p:nvSpPr>
          <p:cNvPr id="289" name="Rectangle 7">
            <a:extLst>
              <a:ext uri="{FF2B5EF4-FFF2-40B4-BE49-F238E27FC236}">
                <a16:creationId xmlns:a16="http://schemas.microsoft.com/office/drawing/2014/main" id="{9CE627D7-A8A6-76F0-6F9F-6D5BA2968365}"/>
              </a:ext>
            </a:extLst>
          </p:cNvPr>
          <p:cNvSpPr>
            <a:spLocks noChangeArrowheads="1"/>
          </p:cNvSpPr>
          <p:nvPr/>
        </p:nvSpPr>
        <p:spPr bwMode="auto">
          <a:xfrm>
            <a:off x="2431186" y="6051752"/>
            <a:ext cx="7400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Lead</a:t>
            </a:r>
          </a:p>
          <a:p>
            <a:r>
              <a:rPr lang="en-US" altLang="en-US" sz="700" spc="50" dirty="0"/>
              <a:t>Generation</a:t>
            </a:r>
          </a:p>
        </p:txBody>
      </p:sp>
      <p:sp>
        <p:nvSpPr>
          <p:cNvPr id="290" name="Rectangle 7">
            <a:extLst>
              <a:ext uri="{FF2B5EF4-FFF2-40B4-BE49-F238E27FC236}">
                <a16:creationId xmlns:a16="http://schemas.microsoft.com/office/drawing/2014/main" id="{A19B53C8-9988-66CA-94F6-43F8068CC529}"/>
              </a:ext>
            </a:extLst>
          </p:cNvPr>
          <p:cNvSpPr>
            <a:spLocks noChangeArrowheads="1"/>
          </p:cNvSpPr>
          <p:nvPr/>
        </p:nvSpPr>
        <p:spPr bwMode="auto">
          <a:xfrm>
            <a:off x="3303067" y="6051752"/>
            <a:ext cx="858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700" spc="50" dirty="0"/>
              <a:t>Other Program</a:t>
            </a:r>
          </a:p>
          <a:p>
            <a:r>
              <a:rPr lang="en-US" altLang="en-US" sz="700" spc="50" dirty="0"/>
              <a:t>Executions</a:t>
            </a:r>
          </a:p>
        </p:txBody>
      </p:sp>
      <p:grpSp>
        <p:nvGrpSpPr>
          <p:cNvPr id="291" name="Group 290">
            <a:extLst>
              <a:ext uri="{FF2B5EF4-FFF2-40B4-BE49-F238E27FC236}">
                <a16:creationId xmlns:a16="http://schemas.microsoft.com/office/drawing/2014/main" id="{4895E9A9-F0DE-796B-8808-212269740303}"/>
              </a:ext>
            </a:extLst>
          </p:cNvPr>
          <p:cNvGrpSpPr/>
          <p:nvPr/>
        </p:nvGrpSpPr>
        <p:grpSpPr>
          <a:xfrm>
            <a:off x="3434830" y="4150695"/>
            <a:ext cx="293846" cy="322877"/>
            <a:chOff x="2540607" y="3874912"/>
            <a:chExt cx="293846" cy="322877"/>
          </a:xfrm>
        </p:grpSpPr>
        <p:sp>
          <p:nvSpPr>
            <p:cNvPr id="292" name="AutoShape 3">
              <a:extLst>
                <a:ext uri="{FF2B5EF4-FFF2-40B4-BE49-F238E27FC236}">
                  <a16:creationId xmlns:a16="http://schemas.microsoft.com/office/drawing/2014/main" id="{FD6FE47C-428F-5854-E093-921533DCDB1E}"/>
                </a:ext>
              </a:extLst>
            </p:cNvPr>
            <p:cNvSpPr>
              <a:spLocks noChangeAspect="1" noChangeArrowheads="1" noTextEdit="1"/>
            </p:cNvSpPr>
            <p:nvPr/>
          </p:nvSpPr>
          <p:spPr bwMode="auto">
            <a:xfrm>
              <a:off x="2540607" y="3874912"/>
              <a:ext cx="293846" cy="322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3" name="Freeform 6">
              <a:extLst>
                <a:ext uri="{FF2B5EF4-FFF2-40B4-BE49-F238E27FC236}">
                  <a16:creationId xmlns:a16="http://schemas.microsoft.com/office/drawing/2014/main" id="{17A1C6C0-A1BC-30D3-416C-919693F9FDD4}"/>
                </a:ext>
              </a:extLst>
            </p:cNvPr>
            <p:cNvSpPr>
              <a:spLocks/>
            </p:cNvSpPr>
            <p:nvPr/>
          </p:nvSpPr>
          <p:spPr bwMode="auto">
            <a:xfrm>
              <a:off x="2540607" y="3981358"/>
              <a:ext cx="293374" cy="216077"/>
            </a:xfrm>
            <a:custGeom>
              <a:avLst/>
              <a:gdLst>
                <a:gd name="T0" fmla="*/ 0 w 4972"/>
                <a:gd name="T1" fmla="*/ 0 h 3661"/>
                <a:gd name="T2" fmla="*/ 4972 w 4972"/>
                <a:gd name="T3" fmla="*/ 0 h 3661"/>
                <a:gd name="T4" fmla="*/ 4972 w 4972"/>
                <a:gd name="T5" fmla="*/ 3283 h 3661"/>
                <a:gd name="T6" fmla="*/ 4967 w 4972"/>
                <a:gd name="T7" fmla="*/ 3345 h 3661"/>
                <a:gd name="T8" fmla="*/ 4952 w 4972"/>
                <a:gd name="T9" fmla="*/ 3403 h 3661"/>
                <a:gd name="T10" fmla="*/ 4930 w 4972"/>
                <a:gd name="T11" fmla="*/ 3456 h 3661"/>
                <a:gd name="T12" fmla="*/ 4899 w 4972"/>
                <a:gd name="T13" fmla="*/ 3505 h 3661"/>
                <a:gd name="T14" fmla="*/ 4862 w 4972"/>
                <a:gd name="T15" fmla="*/ 3550 h 3661"/>
                <a:gd name="T16" fmla="*/ 4817 w 4972"/>
                <a:gd name="T17" fmla="*/ 3588 h 3661"/>
                <a:gd name="T18" fmla="*/ 4768 w 4972"/>
                <a:gd name="T19" fmla="*/ 3618 h 3661"/>
                <a:gd name="T20" fmla="*/ 4714 w 4972"/>
                <a:gd name="T21" fmla="*/ 3641 h 3661"/>
                <a:gd name="T22" fmla="*/ 4655 w 4972"/>
                <a:gd name="T23" fmla="*/ 3656 h 3661"/>
                <a:gd name="T24" fmla="*/ 4593 w 4972"/>
                <a:gd name="T25" fmla="*/ 3661 h 3661"/>
                <a:gd name="T26" fmla="*/ 377 w 4972"/>
                <a:gd name="T27" fmla="*/ 3661 h 3661"/>
                <a:gd name="T28" fmla="*/ 317 w 4972"/>
                <a:gd name="T29" fmla="*/ 3656 h 3661"/>
                <a:gd name="T30" fmla="*/ 259 w 4972"/>
                <a:gd name="T31" fmla="*/ 3643 h 3661"/>
                <a:gd name="T32" fmla="*/ 206 w 4972"/>
                <a:gd name="T33" fmla="*/ 3620 h 3661"/>
                <a:gd name="T34" fmla="*/ 156 w 4972"/>
                <a:gd name="T35" fmla="*/ 3590 h 3661"/>
                <a:gd name="T36" fmla="*/ 111 w 4972"/>
                <a:gd name="T37" fmla="*/ 3552 h 3661"/>
                <a:gd name="T38" fmla="*/ 73 w 4972"/>
                <a:gd name="T39" fmla="*/ 3509 h 3661"/>
                <a:gd name="T40" fmla="*/ 42 w 4972"/>
                <a:gd name="T41" fmla="*/ 3459 h 3661"/>
                <a:gd name="T42" fmla="*/ 18 w 4972"/>
                <a:gd name="T43" fmla="*/ 3404 h 3661"/>
                <a:gd name="T44" fmla="*/ 5 w 4972"/>
                <a:gd name="T45" fmla="*/ 3346 h 3661"/>
                <a:gd name="T46" fmla="*/ 0 w 4972"/>
                <a:gd name="T47" fmla="*/ 3283 h 3661"/>
                <a:gd name="T48" fmla="*/ 0 w 4972"/>
                <a:gd name="T49" fmla="*/ 0 h 3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72" h="3661">
                  <a:moveTo>
                    <a:pt x="0" y="0"/>
                  </a:moveTo>
                  <a:lnTo>
                    <a:pt x="4972" y="0"/>
                  </a:lnTo>
                  <a:lnTo>
                    <a:pt x="4972" y="3283"/>
                  </a:lnTo>
                  <a:lnTo>
                    <a:pt x="4967" y="3345"/>
                  </a:lnTo>
                  <a:lnTo>
                    <a:pt x="4952" y="3403"/>
                  </a:lnTo>
                  <a:lnTo>
                    <a:pt x="4930" y="3456"/>
                  </a:lnTo>
                  <a:lnTo>
                    <a:pt x="4899" y="3505"/>
                  </a:lnTo>
                  <a:lnTo>
                    <a:pt x="4862" y="3550"/>
                  </a:lnTo>
                  <a:lnTo>
                    <a:pt x="4817" y="3588"/>
                  </a:lnTo>
                  <a:lnTo>
                    <a:pt x="4768" y="3618"/>
                  </a:lnTo>
                  <a:lnTo>
                    <a:pt x="4714" y="3641"/>
                  </a:lnTo>
                  <a:lnTo>
                    <a:pt x="4655" y="3656"/>
                  </a:lnTo>
                  <a:lnTo>
                    <a:pt x="4593" y="3661"/>
                  </a:lnTo>
                  <a:lnTo>
                    <a:pt x="377" y="3661"/>
                  </a:lnTo>
                  <a:lnTo>
                    <a:pt x="317" y="3656"/>
                  </a:lnTo>
                  <a:lnTo>
                    <a:pt x="259" y="3643"/>
                  </a:lnTo>
                  <a:lnTo>
                    <a:pt x="206" y="3620"/>
                  </a:lnTo>
                  <a:lnTo>
                    <a:pt x="156" y="3590"/>
                  </a:lnTo>
                  <a:lnTo>
                    <a:pt x="111" y="3552"/>
                  </a:lnTo>
                  <a:lnTo>
                    <a:pt x="73" y="3509"/>
                  </a:lnTo>
                  <a:lnTo>
                    <a:pt x="42" y="3459"/>
                  </a:lnTo>
                  <a:lnTo>
                    <a:pt x="18" y="3404"/>
                  </a:lnTo>
                  <a:lnTo>
                    <a:pt x="5" y="3346"/>
                  </a:lnTo>
                  <a:lnTo>
                    <a:pt x="0" y="3283"/>
                  </a:lnTo>
                  <a:lnTo>
                    <a:pt x="0" y="0"/>
                  </a:lnTo>
                  <a:close/>
                </a:path>
              </a:pathLst>
            </a:custGeom>
            <a:solidFill>
              <a:srgbClr val="FF5B5B"/>
            </a:solidFill>
            <a:ln w="0">
              <a:solidFill>
                <a:srgbClr val="FF5B5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4" name="Freeform 7">
              <a:extLst>
                <a:ext uri="{FF2B5EF4-FFF2-40B4-BE49-F238E27FC236}">
                  <a16:creationId xmlns:a16="http://schemas.microsoft.com/office/drawing/2014/main" id="{449FC609-5207-687A-CC5D-B04BEAD0510B}"/>
                </a:ext>
              </a:extLst>
            </p:cNvPr>
            <p:cNvSpPr>
              <a:spLocks/>
            </p:cNvSpPr>
            <p:nvPr/>
          </p:nvSpPr>
          <p:spPr bwMode="auto">
            <a:xfrm>
              <a:off x="2540607" y="3875738"/>
              <a:ext cx="293374" cy="234723"/>
            </a:xfrm>
            <a:custGeom>
              <a:avLst/>
              <a:gdLst>
                <a:gd name="T0" fmla="*/ 2485 w 4972"/>
                <a:gd name="T1" fmla="*/ 0 h 3980"/>
                <a:gd name="T2" fmla="*/ 4972 w 4972"/>
                <a:gd name="T3" fmla="*/ 1791 h 3980"/>
                <a:gd name="T4" fmla="*/ 2485 w 4972"/>
                <a:gd name="T5" fmla="*/ 3980 h 3980"/>
                <a:gd name="T6" fmla="*/ 0 w 4972"/>
                <a:gd name="T7" fmla="*/ 1791 h 3980"/>
                <a:gd name="T8" fmla="*/ 0 w 4972"/>
                <a:gd name="T9" fmla="*/ 1791 h 3980"/>
                <a:gd name="T10" fmla="*/ 2485 w 4972"/>
                <a:gd name="T11" fmla="*/ 0 h 3980"/>
              </a:gdLst>
              <a:ahLst/>
              <a:cxnLst>
                <a:cxn ang="0">
                  <a:pos x="T0" y="T1"/>
                </a:cxn>
                <a:cxn ang="0">
                  <a:pos x="T2" y="T3"/>
                </a:cxn>
                <a:cxn ang="0">
                  <a:pos x="T4" y="T5"/>
                </a:cxn>
                <a:cxn ang="0">
                  <a:pos x="T6" y="T7"/>
                </a:cxn>
                <a:cxn ang="0">
                  <a:pos x="T8" y="T9"/>
                </a:cxn>
                <a:cxn ang="0">
                  <a:pos x="T10" y="T11"/>
                </a:cxn>
              </a:cxnLst>
              <a:rect l="0" t="0" r="r" b="b"/>
              <a:pathLst>
                <a:path w="4972" h="3980">
                  <a:moveTo>
                    <a:pt x="2485" y="0"/>
                  </a:moveTo>
                  <a:lnTo>
                    <a:pt x="4972" y="1791"/>
                  </a:lnTo>
                  <a:lnTo>
                    <a:pt x="2485" y="3980"/>
                  </a:lnTo>
                  <a:lnTo>
                    <a:pt x="0" y="1791"/>
                  </a:lnTo>
                  <a:lnTo>
                    <a:pt x="0" y="1791"/>
                  </a:lnTo>
                  <a:lnTo>
                    <a:pt x="2485" y="0"/>
                  </a:lnTo>
                  <a:close/>
                </a:path>
              </a:pathLst>
            </a:custGeom>
            <a:solidFill>
              <a:srgbClr val="FCAD32"/>
            </a:solidFill>
            <a:ln w="0">
              <a:solidFill>
                <a:srgbClr val="FCAD3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6" name="Freeform 8">
              <a:extLst>
                <a:ext uri="{FF2B5EF4-FFF2-40B4-BE49-F238E27FC236}">
                  <a16:creationId xmlns:a16="http://schemas.microsoft.com/office/drawing/2014/main" id="{5F4A65AE-0C66-5461-E5CE-86742DD3E1B8}"/>
                </a:ext>
              </a:extLst>
            </p:cNvPr>
            <p:cNvSpPr>
              <a:spLocks/>
            </p:cNvSpPr>
            <p:nvPr/>
          </p:nvSpPr>
          <p:spPr bwMode="auto">
            <a:xfrm>
              <a:off x="2566215" y="3897216"/>
              <a:ext cx="242039" cy="213245"/>
            </a:xfrm>
            <a:custGeom>
              <a:avLst/>
              <a:gdLst>
                <a:gd name="T0" fmla="*/ 0 w 4100"/>
                <a:gd name="T1" fmla="*/ 0 h 3615"/>
                <a:gd name="T2" fmla="*/ 4100 w 4100"/>
                <a:gd name="T3" fmla="*/ 0 h 3615"/>
                <a:gd name="T4" fmla="*/ 4100 w 4100"/>
                <a:gd name="T5" fmla="*/ 1804 h 3615"/>
                <a:gd name="T6" fmla="*/ 2050 w 4100"/>
                <a:gd name="T7" fmla="*/ 3615 h 3615"/>
                <a:gd name="T8" fmla="*/ 0 w 4100"/>
                <a:gd name="T9" fmla="*/ 1804 h 3615"/>
                <a:gd name="T10" fmla="*/ 0 w 4100"/>
                <a:gd name="T11" fmla="*/ 0 h 3615"/>
              </a:gdLst>
              <a:ahLst/>
              <a:cxnLst>
                <a:cxn ang="0">
                  <a:pos x="T0" y="T1"/>
                </a:cxn>
                <a:cxn ang="0">
                  <a:pos x="T2" y="T3"/>
                </a:cxn>
                <a:cxn ang="0">
                  <a:pos x="T4" y="T5"/>
                </a:cxn>
                <a:cxn ang="0">
                  <a:pos x="T6" y="T7"/>
                </a:cxn>
                <a:cxn ang="0">
                  <a:pos x="T8" y="T9"/>
                </a:cxn>
                <a:cxn ang="0">
                  <a:pos x="T10" y="T11"/>
                </a:cxn>
              </a:cxnLst>
              <a:rect l="0" t="0" r="r" b="b"/>
              <a:pathLst>
                <a:path w="4100" h="3615">
                  <a:moveTo>
                    <a:pt x="0" y="0"/>
                  </a:moveTo>
                  <a:lnTo>
                    <a:pt x="4100" y="0"/>
                  </a:lnTo>
                  <a:lnTo>
                    <a:pt x="4100" y="1804"/>
                  </a:lnTo>
                  <a:lnTo>
                    <a:pt x="2050" y="3615"/>
                  </a:lnTo>
                  <a:lnTo>
                    <a:pt x="0" y="1804"/>
                  </a:lnTo>
                  <a:lnTo>
                    <a:pt x="0" y="0"/>
                  </a:lnTo>
                  <a:close/>
                </a:path>
              </a:pathLst>
            </a:custGeom>
            <a:solidFill>
              <a:srgbClr val="E6EFEF"/>
            </a:solidFill>
            <a:ln w="0">
              <a:solidFill>
                <a:srgbClr val="E6EFE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8" name="Freeform 9">
              <a:extLst>
                <a:ext uri="{FF2B5EF4-FFF2-40B4-BE49-F238E27FC236}">
                  <a16:creationId xmlns:a16="http://schemas.microsoft.com/office/drawing/2014/main" id="{56EDE994-1177-819D-A94E-9E03C457135A}"/>
                </a:ext>
              </a:extLst>
            </p:cNvPr>
            <p:cNvSpPr>
              <a:spLocks/>
            </p:cNvSpPr>
            <p:nvPr/>
          </p:nvSpPr>
          <p:spPr bwMode="auto">
            <a:xfrm>
              <a:off x="2546980" y="4088747"/>
              <a:ext cx="280511" cy="109042"/>
            </a:xfrm>
            <a:custGeom>
              <a:avLst/>
              <a:gdLst>
                <a:gd name="T0" fmla="*/ 1954 w 4754"/>
                <a:gd name="T1" fmla="*/ 0 h 1849"/>
                <a:gd name="T2" fmla="*/ 2377 w 4754"/>
                <a:gd name="T3" fmla="*/ 370 h 1849"/>
                <a:gd name="T4" fmla="*/ 2800 w 4754"/>
                <a:gd name="T5" fmla="*/ 0 h 1849"/>
                <a:gd name="T6" fmla="*/ 4754 w 4754"/>
                <a:gd name="T7" fmla="*/ 1715 h 1849"/>
                <a:gd name="T8" fmla="*/ 4718 w 4754"/>
                <a:gd name="T9" fmla="*/ 1753 h 1849"/>
                <a:gd name="T10" fmla="*/ 4676 w 4754"/>
                <a:gd name="T11" fmla="*/ 1786 h 1849"/>
                <a:gd name="T12" fmla="*/ 4631 w 4754"/>
                <a:gd name="T13" fmla="*/ 1813 h 1849"/>
                <a:gd name="T14" fmla="*/ 4585 w 4754"/>
                <a:gd name="T15" fmla="*/ 1832 h 1849"/>
                <a:gd name="T16" fmla="*/ 4535 w 4754"/>
                <a:gd name="T17" fmla="*/ 1844 h 1849"/>
                <a:gd name="T18" fmla="*/ 4485 w 4754"/>
                <a:gd name="T19" fmla="*/ 1849 h 1849"/>
                <a:gd name="T20" fmla="*/ 269 w 4754"/>
                <a:gd name="T21" fmla="*/ 1849 h 1849"/>
                <a:gd name="T22" fmla="*/ 219 w 4754"/>
                <a:gd name="T23" fmla="*/ 1844 h 1849"/>
                <a:gd name="T24" fmla="*/ 169 w 4754"/>
                <a:gd name="T25" fmla="*/ 1832 h 1849"/>
                <a:gd name="T26" fmla="*/ 123 w 4754"/>
                <a:gd name="T27" fmla="*/ 1813 h 1849"/>
                <a:gd name="T28" fmla="*/ 78 w 4754"/>
                <a:gd name="T29" fmla="*/ 1786 h 1849"/>
                <a:gd name="T30" fmla="*/ 38 w 4754"/>
                <a:gd name="T31" fmla="*/ 1753 h 1849"/>
                <a:gd name="T32" fmla="*/ 0 w 4754"/>
                <a:gd name="T33" fmla="*/ 1715 h 1849"/>
                <a:gd name="T34" fmla="*/ 1954 w 4754"/>
                <a:gd name="T35" fmla="*/ 0 h 1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54" h="1849">
                  <a:moveTo>
                    <a:pt x="1954" y="0"/>
                  </a:moveTo>
                  <a:lnTo>
                    <a:pt x="2377" y="370"/>
                  </a:lnTo>
                  <a:lnTo>
                    <a:pt x="2800" y="0"/>
                  </a:lnTo>
                  <a:lnTo>
                    <a:pt x="4754" y="1715"/>
                  </a:lnTo>
                  <a:lnTo>
                    <a:pt x="4718" y="1753"/>
                  </a:lnTo>
                  <a:lnTo>
                    <a:pt x="4676" y="1786"/>
                  </a:lnTo>
                  <a:lnTo>
                    <a:pt x="4631" y="1813"/>
                  </a:lnTo>
                  <a:lnTo>
                    <a:pt x="4585" y="1832"/>
                  </a:lnTo>
                  <a:lnTo>
                    <a:pt x="4535" y="1844"/>
                  </a:lnTo>
                  <a:lnTo>
                    <a:pt x="4485" y="1849"/>
                  </a:lnTo>
                  <a:lnTo>
                    <a:pt x="269" y="1849"/>
                  </a:lnTo>
                  <a:lnTo>
                    <a:pt x="219" y="1844"/>
                  </a:lnTo>
                  <a:lnTo>
                    <a:pt x="169" y="1832"/>
                  </a:lnTo>
                  <a:lnTo>
                    <a:pt x="123" y="1813"/>
                  </a:lnTo>
                  <a:lnTo>
                    <a:pt x="78" y="1786"/>
                  </a:lnTo>
                  <a:lnTo>
                    <a:pt x="38" y="1753"/>
                  </a:lnTo>
                  <a:lnTo>
                    <a:pt x="0" y="1715"/>
                  </a:lnTo>
                  <a:lnTo>
                    <a:pt x="1954" y="0"/>
                  </a:lnTo>
                  <a:close/>
                </a:path>
              </a:pathLst>
            </a:custGeom>
            <a:solidFill>
              <a:srgbClr val="FCAD32"/>
            </a:solidFill>
            <a:ln w="0">
              <a:solidFill>
                <a:srgbClr val="FCAD3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2" name="Freeform 10">
              <a:extLst>
                <a:ext uri="{FF2B5EF4-FFF2-40B4-BE49-F238E27FC236}">
                  <a16:creationId xmlns:a16="http://schemas.microsoft.com/office/drawing/2014/main" id="{AA0E7DD4-CF0D-557F-DACC-17223F14ADBE}"/>
                </a:ext>
              </a:extLst>
            </p:cNvPr>
            <p:cNvSpPr>
              <a:spLocks/>
            </p:cNvSpPr>
            <p:nvPr/>
          </p:nvSpPr>
          <p:spPr bwMode="auto">
            <a:xfrm>
              <a:off x="2546980" y="4087567"/>
              <a:ext cx="280511" cy="109868"/>
            </a:xfrm>
            <a:custGeom>
              <a:avLst/>
              <a:gdLst>
                <a:gd name="T0" fmla="*/ 2377 w 4754"/>
                <a:gd name="T1" fmla="*/ 0 h 1862"/>
                <a:gd name="T2" fmla="*/ 2437 w 4754"/>
                <a:gd name="T3" fmla="*/ 4 h 1862"/>
                <a:gd name="T4" fmla="*/ 2495 w 4754"/>
                <a:gd name="T5" fmla="*/ 15 h 1862"/>
                <a:gd name="T6" fmla="*/ 2553 w 4754"/>
                <a:gd name="T7" fmla="*/ 35 h 1862"/>
                <a:gd name="T8" fmla="*/ 2608 w 4754"/>
                <a:gd name="T9" fmla="*/ 62 h 1862"/>
                <a:gd name="T10" fmla="*/ 2659 w 4754"/>
                <a:gd name="T11" fmla="*/ 96 h 1862"/>
                <a:gd name="T12" fmla="*/ 4754 w 4754"/>
                <a:gd name="T13" fmla="*/ 1755 h 1862"/>
                <a:gd name="T14" fmla="*/ 4718 w 4754"/>
                <a:gd name="T15" fmla="*/ 1786 h 1862"/>
                <a:gd name="T16" fmla="*/ 4676 w 4754"/>
                <a:gd name="T17" fmla="*/ 1813 h 1862"/>
                <a:gd name="T18" fmla="*/ 4631 w 4754"/>
                <a:gd name="T19" fmla="*/ 1834 h 1862"/>
                <a:gd name="T20" fmla="*/ 4585 w 4754"/>
                <a:gd name="T21" fmla="*/ 1851 h 1862"/>
                <a:gd name="T22" fmla="*/ 4535 w 4754"/>
                <a:gd name="T23" fmla="*/ 1859 h 1862"/>
                <a:gd name="T24" fmla="*/ 4485 w 4754"/>
                <a:gd name="T25" fmla="*/ 1862 h 1862"/>
                <a:gd name="T26" fmla="*/ 269 w 4754"/>
                <a:gd name="T27" fmla="*/ 1862 h 1862"/>
                <a:gd name="T28" fmla="*/ 209 w 4754"/>
                <a:gd name="T29" fmla="*/ 1857 h 1862"/>
                <a:gd name="T30" fmla="*/ 151 w 4754"/>
                <a:gd name="T31" fmla="*/ 1842 h 1862"/>
                <a:gd name="T32" fmla="*/ 96 w 4754"/>
                <a:gd name="T33" fmla="*/ 1819 h 1862"/>
                <a:gd name="T34" fmla="*/ 45 w 4754"/>
                <a:gd name="T35" fmla="*/ 1789 h 1862"/>
                <a:gd name="T36" fmla="*/ 0 w 4754"/>
                <a:gd name="T37" fmla="*/ 1755 h 1862"/>
                <a:gd name="T38" fmla="*/ 2095 w 4754"/>
                <a:gd name="T39" fmla="*/ 96 h 1862"/>
                <a:gd name="T40" fmla="*/ 2146 w 4754"/>
                <a:gd name="T41" fmla="*/ 62 h 1862"/>
                <a:gd name="T42" fmla="*/ 2203 w 4754"/>
                <a:gd name="T43" fmla="*/ 35 h 1862"/>
                <a:gd name="T44" fmla="*/ 2259 w 4754"/>
                <a:gd name="T45" fmla="*/ 15 h 1862"/>
                <a:gd name="T46" fmla="*/ 2317 w 4754"/>
                <a:gd name="T47" fmla="*/ 4 h 1862"/>
                <a:gd name="T48" fmla="*/ 2377 w 4754"/>
                <a:gd name="T49"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54" h="1862">
                  <a:moveTo>
                    <a:pt x="2377" y="0"/>
                  </a:moveTo>
                  <a:lnTo>
                    <a:pt x="2437" y="4"/>
                  </a:lnTo>
                  <a:lnTo>
                    <a:pt x="2495" y="15"/>
                  </a:lnTo>
                  <a:lnTo>
                    <a:pt x="2553" y="35"/>
                  </a:lnTo>
                  <a:lnTo>
                    <a:pt x="2608" y="62"/>
                  </a:lnTo>
                  <a:lnTo>
                    <a:pt x="2659" y="96"/>
                  </a:lnTo>
                  <a:lnTo>
                    <a:pt x="4754" y="1755"/>
                  </a:lnTo>
                  <a:lnTo>
                    <a:pt x="4718" y="1786"/>
                  </a:lnTo>
                  <a:lnTo>
                    <a:pt x="4676" y="1813"/>
                  </a:lnTo>
                  <a:lnTo>
                    <a:pt x="4631" y="1834"/>
                  </a:lnTo>
                  <a:lnTo>
                    <a:pt x="4585" y="1851"/>
                  </a:lnTo>
                  <a:lnTo>
                    <a:pt x="4535" y="1859"/>
                  </a:lnTo>
                  <a:lnTo>
                    <a:pt x="4485" y="1862"/>
                  </a:lnTo>
                  <a:lnTo>
                    <a:pt x="269" y="1862"/>
                  </a:lnTo>
                  <a:lnTo>
                    <a:pt x="209" y="1857"/>
                  </a:lnTo>
                  <a:lnTo>
                    <a:pt x="151" y="1842"/>
                  </a:lnTo>
                  <a:lnTo>
                    <a:pt x="96" y="1819"/>
                  </a:lnTo>
                  <a:lnTo>
                    <a:pt x="45" y="1789"/>
                  </a:lnTo>
                  <a:lnTo>
                    <a:pt x="0" y="1755"/>
                  </a:lnTo>
                  <a:lnTo>
                    <a:pt x="2095" y="96"/>
                  </a:lnTo>
                  <a:lnTo>
                    <a:pt x="2146" y="62"/>
                  </a:lnTo>
                  <a:lnTo>
                    <a:pt x="2203" y="35"/>
                  </a:lnTo>
                  <a:lnTo>
                    <a:pt x="2259" y="15"/>
                  </a:lnTo>
                  <a:lnTo>
                    <a:pt x="2317" y="4"/>
                  </a:lnTo>
                  <a:lnTo>
                    <a:pt x="2377" y="0"/>
                  </a:lnTo>
                  <a:close/>
                </a:path>
              </a:pathLst>
            </a:custGeom>
            <a:solidFill>
              <a:srgbClr val="FF5B5B"/>
            </a:solidFill>
            <a:ln w="0">
              <a:solidFill>
                <a:srgbClr val="FF5B5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5" name="Rectangle 11">
              <a:extLst>
                <a:ext uri="{FF2B5EF4-FFF2-40B4-BE49-F238E27FC236}">
                  <a16:creationId xmlns:a16="http://schemas.microsoft.com/office/drawing/2014/main" id="{5DA41C40-4D35-926C-1C28-CB15311AF58A}"/>
                </a:ext>
              </a:extLst>
            </p:cNvPr>
            <p:cNvSpPr>
              <a:spLocks noChangeArrowheads="1"/>
            </p:cNvSpPr>
            <p:nvPr/>
          </p:nvSpPr>
          <p:spPr bwMode="auto">
            <a:xfrm>
              <a:off x="2593476" y="3920582"/>
              <a:ext cx="187165" cy="11801"/>
            </a:xfrm>
            <a:prstGeom prst="rect">
              <a:avLst/>
            </a:prstGeom>
            <a:solidFill>
              <a:srgbClr val="263B3D"/>
            </a:solidFill>
            <a:ln w="0">
              <a:solidFill>
                <a:srgbClr val="263B3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6" name="Rectangle 12">
              <a:extLst>
                <a:ext uri="{FF2B5EF4-FFF2-40B4-BE49-F238E27FC236}">
                  <a16:creationId xmlns:a16="http://schemas.microsoft.com/office/drawing/2014/main" id="{B1F04F0D-B42E-80D8-828F-DEB65330E455}"/>
                </a:ext>
              </a:extLst>
            </p:cNvPr>
            <p:cNvSpPr>
              <a:spLocks noChangeArrowheads="1"/>
            </p:cNvSpPr>
            <p:nvPr/>
          </p:nvSpPr>
          <p:spPr bwMode="auto">
            <a:xfrm>
              <a:off x="2593476" y="3950439"/>
              <a:ext cx="187165" cy="11801"/>
            </a:xfrm>
            <a:prstGeom prst="rect">
              <a:avLst/>
            </a:prstGeom>
            <a:solidFill>
              <a:srgbClr val="263B3D"/>
            </a:solidFill>
            <a:ln w="0">
              <a:solidFill>
                <a:srgbClr val="263B3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7" name="Rectangle 13">
              <a:extLst>
                <a:ext uri="{FF2B5EF4-FFF2-40B4-BE49-F238E27FC236}">
                  <a16:creationId xmlns:a16="http://schemas.microsoft.com/office/drawing/2014/main" id="{93236585-5C4B-2BCB-3B4C-353900034695}"/>
                </a:ext>
              </a:extLst>
            </p:cNvPr>
            <p:cNvSpPr>
              <a:spLocks noChangeArrowheads="1"/>
            </p:cNvSpPr>
            <p:nvPr/>
          </p:nvSpPr>
          <p:spPr bwMode="auto">
            <a:xfrm>
              <a:off x="2593476" y="3980649"/>
              <a:ext cx="187165" cy="11683"/>
            </a:xfrm>
            <a:prstGeom prst="rect">
              <a:avLst/>
            </a:prstGeom>
            <a:solidFill>
              <a:srgbClr val="263B3D"/>
            </a:solidFill>
            <a:ln w="0">
              <a:solidFill>
                <a:srgbClr val="263B3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08" name="Group 307">
            <a:extLst>
              <a:ext uri="{FF2B5EF4-FFF2-40B4-BE49-F238E27FC236}">
                <a16:creationId xmlns:a16="http://schemas.microsoft.com/office/drawing/2014/main" id="{5A922977-B576-6088-CD8A-E185DA568AC4}"/>
              </a:ext>
            </a:extLst>
          </p:cNvPr>
          <p:cNvGrpSpPr/>
          <p:nvPr/>
        </p:nvGrpSpPr>
        <p:grpSpPr>
          <a:xfrm>
            <a:off x="2613464" y="5664696"/>
            <a:ext cx="356992" cy="400110"/>
            <a:chOff x="1574699" y="5325235"/>
            <a:chExt cx="356992" cy="400110"/>
          </a:xfrm>
        </p:grpSpPr>
        <p:sp>
          <p:nvSpPr>
            <p:cNvPr id="309" name="Oval 308">
              <a:extLst>
                <a:ext uri="{FF2B5EF4-FFF2-40B4-BE49-F238E27FC236}">
                  <a16:creationId xmlns:a16="http://schemas.microsoft.com/office/drawing/2014/main" id="{FF219ADE-0D08-C7EE-28FF-7E4E0002DB90}"/>
                </a:ext>
              </a:extLst>
            </p:cNvPr>
            <p:cNvSpPr/>
            <p:nvPr/>
          </p:nvSpPr>
          <p:spPr bwMode="auto">
            <a:xfrm>
              <a:off x="1574699" y="5347514"/>
              <a:ext cx="356992" cy="356992"/>
            </a:xfrm>
            <a:prstGeom prst="ellipse">
              <a:avLst/>
            </a:prstGeom>
            <a:solidFill>
              <a:srgbClr val="F0A01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imes New Roman" pitchFamily="18" charset="0"/>
                <a:cs typeface="Times New Roman" pitchFamily="18" charset="0"/>
              </a:endParaRPr>
            </a:p>
          </p:txBody>
        </p:sp>
        <p:sp>
          <p:nvSpPr>
            <p:cNvPr id="310" name="Rectangle 7">
              <a:extLst>
                <a:ext uri="{FF2B5EF4-FFF2-40B4-BE49-F238E27FC236}">
                  <a16:creationId xmlns:a16="http://schemas.microsoft.com/office/drawing/2014/main" id="{C21F837C-B721-914A-5F77-1B47905BFB66}"/>
                </a:ext>
              </a:extLst>
            </p:cNvPr>
            <p:cNvSpPr>
              <a:spLocks noChangeArrowheads="1"/>
            </p:cNvSpPr>
            <p:nvPr/>
          </p:nvSpPr>
          <p:spPr bwMode="auto">
            <a:xfrm>
              <a:off x="1593020" y="5325235"/>
              <a:ext cx="2545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a:r>
                <a:rPr lang="en-US" altLang="en-US" sz="2000" b="1" spc="50" dirty="0"/>
                <a:t>$</a:t>
              </a:r>
            </a:p>
          </p:txBody>
        </p:sp>
      </p:grpSp>
      <p:grpSp>
        <p:nvGrpSpPr>
          <p:cNvPr id="311" name="Group 310">
            <a:extLst>
              <a:ext uri="{FF2B5EF4-FFF2-40B4-BE49-F238E27FC236}">
                <a16:creationId xmlns:a16="http://schemas.microsoft.com/office/drawing/2014/main" id="{4B7656DA-A110-5930-698D-331701AD7071}"/>
              </a:ext>
            </a:extLst>
          </p:cNvPr>
          <p:cNvGrpSpPr/>
          <p:nvPr/>
        </p:nvGrpSpPr>
        <p:grpSpPr>
          <a:xfrm>
            <a:off x="2595662" y="4196543"/>
            <a:ext cx="599223" cy="238210"/>
            <a:chOff x="1362075" y="3959225"/>
            <a:chExt cx="642938" cy="255588"/>
          </a:xfrm>
        </p:grpSpPr>
        <p:sp>
          <p:nvSpPr>
            <p:cNvPr id="312" name="AutoShape 15">
              <a:extLst>
                <a:ext uri="{FF2B5EF4-FFF2-40B4-BE49-F238E27FC236}">
                  <a16:creationId xmlns:a16="http://schemas.microsoft.com/office/drawing/2014/main" id="{410F4137-5074-EC69-AE11-C35758ABFB26}"/>
                </a:ext>
              </a:extLst>
            </p:cNvPr>
            <p:cNvSpPr>
              <a:spLocks noChangeAspect="1" noChangeArrowheads="1" noTextEdit="1"/>
            </p:cNvSpPr>
            <p:nvPr/>
          </p:nvSpPr>
          <p:spPr bwMode="auto">
            <a:xfrm>
              <a:off x="1362075" y="3959225"/>
              <a:ext cx="6429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3" name="Freeform 18">
              <a:extLst>
                <a:ext uri="{FF2B5EF4-FFF2-40B4-BE49-F238E27FC236}">
                  <a16:creationId xmlns:a16="http://schemas.microsoft.com/office/drawing/2014/main" id="{5FEFEEA8-AD62-6933-8390-FD2A9B2E76B3}"/>
                </a:ext>
              </a:extLst>
            </p:cNvPr>
            <p:cNvSpPr>
              <a:spLocks noEditPoints="1"/>
            </p:cNvSpPr>
            <p:nvPr/>
          </p:nvSpPr>
          <p:spPr bwMode="auto">
            <a:xfrm>
              <a:off x="1409700" y="3971925"/>
              <a:ext cx="198438" cy="82550"/>
            </a:xfrm>
            <a:custGeom>
              <a:avLst/>
              <a:gdLst>
                <a:gd name="T0" fmla="*/ 1083 w 1123"/>
                <a:gd name="T1" fmla="*/ 285 h 463"/>
                <a:gd name="T2" fmla="*/ 1083 w 1123"/>
                <a:gd name="T3" fmla="*/ 285 h 463"/>
                <a:gd name="T4" fmla="*/ 384 w 1123"/>
                <a:gd name="T5" fmla="*/ 2 h 463"/>
                <a:gd name="T6" fmla="*/ 392 w 1123"/>
                <a:gd name="T7" fmla="*/ 15 h 463"/>
                <a:gd name="T8" fmla="*/ 393 w 1123"/>
                <a:gd name="T9" fmla="*/ 112 h 463"/>
                <a:gd name="T10" fmla="*/ 398 w 1123"/>
                <a:gd name="T11" fmla="*/ 120 h 463"/>
                <a:gd name="T12" fmla="*/ 408 w 1123"/>
                <a:gd name="T13" fmla="*/ 123 h 463"/>
                <a:gd name="T14" fmla="*/ 1115 w 1123"/>
                <a:gd name="T15" fmla="*/ 125 h 463"/>
                <a:gd name="T16" fmla="*/ 1123 w 1123"/>
                <a:gd name="T17" fmla="*/ 140 h 463"/>
                <a:gd name="T18" fmla="*/ 1106 w 1123"/>
                <a:gd name="T19" fmla="*/ 172 h 463"/>
                <a:gd name="T20" fmla="*/ 1092 w 1123"/>
                <a:gd name="T21" fmla="*/ 227 h 463"/>
                <a:gd name="T22" fmla="*/ 1087 w 1123"/>
                <a:gd name="T23" fmla="*/ 261 h 463"/>
                <a:gd name="T24" fmla="*/ 1063 w 1123"/>
                <a:gd name="T25" fmla="*/ 270 h 463"/>
                <a:gd name="T26" fmla="*/ 1037 w 1123"/>
                <a:gd name="T27" fmla="*/ 279 h 463"/>
                <a:gd name="T28" fmla="*/ 1025 w 1123"/>
                <a:gd name="T29" fmla="*/ 287 h 463"/>
                <a:gd name="T30" fmla="*/ 1041 w 1123"/>
                <a:gd name="T31" fmla="*/ 286 h 463"/>
                <a:gd name="T32" fmla="*/ 1067 w 1123"/>
                <a:gd name="T33" fmla="*/ 286 h 463"/>
                <a:gd name="T34" fmla="*/ 1080 w 1123"/>
                <a:gd name="T35" fmla="*/ 285 h 463"/>
                <a:gd name="T36" fmla="*/ 1060 w 1123"/>
                <a:gd name="T37" fmla="*/ 287 h 463"/>
                <a:gd name="T38" fmla="*/ 1055 w 1123"/>
                <a:gd name="T39" fmla="*/ 294 h 463"/>
                <a:gd name="T40" fmla="*/ 1057 w 1123"/>
                <a:gd name="T41" fmla="*/ 304 h 463"/>
                <a:gd name="T42" fmla="*/ 1058 w 1123"/>
                <a:gd name="T43" fmla="*/ 318 h 463"/>
                <a:gd name="T44" fmla="*/ 1046 w 1123"/>
                <a:gd name="T45" fmla="*/ 336 h 463"/>
                <a:gd name="T46" fmla="*/ 1039 w 1123"/>
                <a:gd name="T47" fmla="*/ 339 h 463"/>
                <a:gd name="T48" fmla="*/ 408 w 1123"/>
                <a:gd name="T49" fmla="*/ 339 h 463"/>
                <a:gd name="T50" fmla="*/ 398 w 1123"/>
                <a:gd name="T51" fmla="*/ 343 h 463"/>
                <a:gd name="T52" fmla="*/ 393 w 1123"/>
                <a:gd name="T53" fmla="*/ 350 h 463"/>
                <a:gd name="T54" fmla="*/ 392 w 1123"/>
                <a:gd name="T55" fmla="*/ 447 h 463"/>
                <a:gd name="T56" fmla="*/ 384 w 1123"/>
                <a:gd name="T57" fmla="*/ 460 h 463"/>
                <a:gd name="T58" fmla="*/ 368 w 1123"/>
                <a:gd name="T59" fmla="*/ 460 h 463"/>
                <a:gd name="T60" fmla="*/ 2 w 1123"/>
                <a:gd name="T61" fmla="*/ 239 h 463"/>
                <a:gd name="T62" fmla="*/ 2 w 1123"/>
                <a:gd name="T63" fmla="*/ 224 h 463"/>
                <a:gd name="T64" fmla="*/ 368 w 1123"/>
                <a:gd name="T65" fmla="*/ 2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3" h="463">
                  <a:moveTo>
                    <a:pt x="1083" y="285"/>
                  </a:moveTo>
                  <a:lnTo>
                    <a:pt x="1083" y="285"/>
                  </a:lnTo>
                  <a:lnTo>
                    <a:pt x="1080" y="285"/>
                  </a:lnTo>
                  <a:lnTo>
                    <a:pt x="1083" y="285"/>
                  </a:lnTo>
                  <a:close/>
                  <a:moveTo>
                    <a:pt x="376" y="0"/>
                  </a:moveTo>
                  <a:lnTo>
                    <a:pt x="384" y="2"/>
                  </a:lnTo>
                  <a:lnTo>
                    <a:pt x="390" y="8"/>
                  </a:lnTo>
                  <a:lnTo>
                    <a:pt x="392" y="15"/>
                  </a:lnTo>
                  <a:lnTo>
                    <a:pt x="392" y="107"/>
                  </a:lnTo>
                  <a:lnTo>
                    <a:pt x="393" y="112"/>
                  </a:lnTo>
                  <a:lnTo>
                    <a:pt x="395" y="117"/>
                  </a:lnTo>
                  <a:lnTo>
                    <a:pt x="398" y="120"/>
                  </a:lnTo>
                  <a:lnTo>
                    <a:pt x="403" y="122"/>
                  </a:lnTo>
                  <a:lnTo>
                    <a:pt x="408" y="123"/>
                  </a:lnTo>
                  <a:lnTo>
                    <a:pt x="1108" y="123"/>
                  </a:lnTo>
                  <a:lnTo>
                    <a:pt x="1115" y="125"/>
                  </a:lnTo>
                  <a:lnTo>
                    <a:pt x="1122" y="131"/>
                  </a:lnTo>
                  <a:lnTo>
                    <a:pt x="1123" y="140"/>
                  </a:lnTo>
                  <a:lnTo>
                    <a:pt x="1121" y="147"/>
                  </a:lnTo>
                  <a:lnTo>
                    <a:pt x="1106" y="172"/>
                  </a:lnTo>
                  <a:lnTo>
                    <a:pt x="1098" y="198"/>
                  </a:lnTo>
                  <a:lnTo>
                    <a:pt x="1092" y="227"/>
                  </a:lnTo>
                  <a:lnTo>
                    <a:pt x="1090" y="257"/>
                  </a:lnTo>
                  <a:lnTo>
                    <a:pt x="1087" y="261"/>
                  </a:lnTo>
                  <a:lnTo>
                    <a:pt x="1077" y="265"/>
                  </a:lnTo>
                  <a:lnTo>
                    <a:pt x="1063" y="270"/>
                  </a:lnTo>
                  <a:lnTo>
                    <a:pt x="1050" y="274"/>
                  </a:lnTo>
                  <a:lnTo>
                    <a:pt x="1037" y="279"/>
                  </a:lnTo>
                  <a:lnTo>
                    <a:pt x="1028" y="283"/>
                  </a:lnTo>
                  <a:lnTo>
                    <a:pt x="1025" y="287"/>
                  </a:lnTo>
                  <a:lnTo>
                    <a:pt x="1031" y="286"/>
                  </a:lnTo>
                  <a:lnTo>
                    <a:pt x="1041" y="286"/>
                  </a:lnTo>
                  <a:lnTo>
                    <a:pt x="1055" y="286"/>
                  </a:lnTo>
                  <a:lnTo>
                    <a:pt x="1067" y="286"/>
                  </a:lnTo>
                  <a:lnTo>
                    <a:pt x="1077" y="285"/>
                  </a:lnTo>
                  <a:lnTo>
                    <a:pt x="1080" y="285"/>
                  </a:lnTo>
                  <a:lnTo>
                    <a:pt x="1069" y="286"/>
                  </a:lnTo>
                  <a:lnTo>
                    <a:pt x="1060" y="287"/>
                  </a:lnTo>
                  <a:lnTo>
                    <a:pt x="1056" y="291"/>
                  </a:lnTo>
                  <a:lnTo>
                    <a:pt x="1055" y="294"/>
                  </a:lnTo>
                  <a:lnTo>
                    <a:pt x="1056" y="298"/>
                  </a:lnTo>
                  <a:lnTo>
                    <a:pt x="1057" y="304"/>
                  </a:lnTo>
                  <a:lnTo>
                    <a:pt x="1058" y="311"/>
                  </a:lnTo>
                  <a:lnTo>
                    <a:pt x="1058" y="318"/>
                  </a:lnTo>
                  <a:lnTo>
                    <a:pt x="1053" y="327"/>
                  </a:lnTo>
                  <a:lnTo>
                    <a:pt x="1046" y="336"/>
                  </a:lnTo>
                  <a:lnTo>
                    <a:pt x="1042" y="338"/>
                  </a:lnTo>
                  <a:lnTo>
                    <a:pt x="1039" y="339"/>
                  </a:lnTo>
                  <a:lnTo>
                    <a:pt x="1035" y="339"/>
                  </a:lnTo>
                  <a:lnTo>
                    <a:pt x="408" y="339"/>
                  </a:lnTo>
                  <a:lnTo>
                    <a:pt x="403" y="340"/>
                  </a:lnTo>
                  <a:lnTo>
                    <a:pt x="398" y="343"/>
                  </a:lnTo>
                  <a:lnTo>
                    <a:pt x="395" y="346"/>
                  </a:lnTo>
                  <a:lnTo>
                    <a:pt x="393" y="350"/>
                  </a:lnTo>
                  <a:lnTo>
                    <a:pt x="392" y="356"/>
                  </a:lnTo>
                  <a:lnTo>
                    <a:pt x="392" y="447"/>
                  </a:lnTo>
                  <a:lnTo>
                    <a:pt x="390" y="455"/>
                  </a:lnTo>
                  <a:lnTo>
                    <a:pt x="384" y="460"/>
                  </a:lnTo>
                  <a:lnTo>
                    <a:pt x="376" y="463"/>
                  </a:lnTo>
                  <a:lnTo>
                    <a:pt x="368" y="460"/>
                  </a:lnTo>
                  <a:lnTo>
                    <a:pt x="7" y="244"/>
                  </a:lnTo>
                  <a:lnTo>
                    <a:pt x="2" y="239"/>
                  </a:lnTo>
                  <a:lnTo>
                    <a:pt x="0" y="231"/>
                  </a:lnTo>
                  <a:lnTo>
                    <a:pt x="2" y="224"/>
                  </a:lnTo>
                  <a:lnTo>
                    <a:pt x="7" y="218"/>
                  </a:lnTo>
                  <a:lnTo>
                    <a:pt x="368" y="2"/>
                  </a:lnTo>
                  <a:lnTo>
                    <a:pt x="376"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4" name="Freeform 19">
              <a:extLst>
                <a:ext uri="{FF2B5EF4-FFF2-40B4-BE49-F238E27FC236}">
                  <a16:creationId xmlns:a16="http://schemas.microsoft.com/office/drawing/2014/main" id="{B80118E0-C1C7-0677-6DAD-21617CF011FB}"/>
                </a:ext>
              </a:extLst>
            </p:cNvPr>
            <p:cNvSpPr>
              <a:spLocks/>
            </p:cNvSpPr>
            <p:nvPr/>
          </p:nvSpPr>
          <p:spPr bwMode="auto">
            <a:xfrm>
              <a:off x="1362075" y="4060825"/>
              <a:ext cx="185738" cy="80963"/>
            </a:xfrm>
            <a:custGeom>
              <a:avLst/>
              <a:gdLst>
                <a:gd name="T0" fmla="*/ 377 w 1052"/>
                <a:gd name="T1" fmla="*/ 0 h 464"/>
                <a:gd name="T2" fmla="*/ 384 w 1052"/>
                <a:gd name="T3" fmla="*/ 2 h 464"/>
                <a:gd name="T4" fmla="*/ 390 w 1052"/>
                <a:gd name="T5" fmla="*/ 8 h 464"/>
                <a:gd name="T6" fmla="*/ 392 w 1052"/>
                <a:gd name="T7" fmla="*/ 17 h 464"/>
                <a:gd name="T8" fmla="*/ 392 w 1052"/>
                <a:gd name="T9" fmla="*/ 107 h 464"/>
                <a:gd name="T10" fmla="*/ 393 w 1052"/>
                <a:gd name="T11" fmla="*/ 113 h 464"/>
                <a:gd name="T12" fmla="*/ 395 w 1052"/>
                <a:gd name="T13" fmla="*/ 117 h 464"/>
                <a:gd name="T14" fmla="*/ 399 w 1052"/>
                <a:gd name="T15" fmla="*/ 120 h 464"/>
                <a:gd name="T16" fmla="*/ 403 w 1052"/>
                <a:gd name="T17" fmla="*/ 123 h 464"/>
                <a:gd name="T18" fmla="*/ 409 w 1052"/>
                <a:gd name="T19" fmla="*/ 124 h 464"/>
                <a:gd name="T20" fmla="*/ 1035 w 1052"/>
                <a:gd name="T21" fmla="*/ 124 h 464"/>
                <a:gd name="T22" fmla="*/ 1044 w 1052"/>
                <a:gd name="T23" fmla="*/ 126 h 464"/>
                <a:gd name="T24" fmla="*/ 1049 w 1052"/>
                <a:gd name="T25" fmla="*/ 132 h 464"/>
                <a:gd name="T26" fmla="*/ 1052 w 1052"/>
                <a:gd name="T27" fmla="*/ 140 h 464"/>
                <a:gd name="T28" fmla="*/ 1048 w 1052"/>
                <a:gd name="T29" fmla="*/ 148 h 464"/>
                <a:gd name="T30" fmla="*/ 1037 w 1052"/>
                <a:gd name="T31" fmla="*/ 160 h 464"/>
                <a:gd name="T32" fmla="*/ 1024 w 1052"/>
                <a:gd name="T33" fmla="*/ 170 h 464"/>
                <a:gd name="T34" fmla="*/ 1010 w 1052"/>
                <a:gd name="T35" fmla="*/ 180 h 464"/>
                <a:gd name="T36" fmla="*/ 994 w 1052"/>
                <a:gd name="T37" fmla="*/ 189 h 464"/>
                <a:gd name="T38" fmla="*/ 981 w 1052"/>
                <a:gd name="T39" fmla="*/ 199 h 464"/>
                <a:gd name="T40" fmla="*/ 970 w 1052"/>
                <a:gd name="T41" fmla="*/ 207 h 464"/>
                <a:gd name="T42" fmla="*/ 964 w 1052"/>
                <a:gd name="T43" fmla="*/ 215 h 464"/>
                <a:gd name="T44" fmla="*/ 964 w 1052"/>
                <a:gd name="T45" fmla="*/ 224 h 464"/>
                <a:gd name="T46" fmla="*/ 965 w 1052"/>
                <a:gd name="T47" fmla="*/ 228 h 464"/>
                <a:gd name="T48" fmla="*/ 965 w 1052"/>
                <a:gd name="T49" fmla="*/ 233 h 464"/>
                <a:gd name="T50" fmla="*/ 964 w 1052"/>
                <a:gd name="T51" fmla="*/ 236 h 464"/>
                <a:gd name="T52" fmla="*/ 962 w 1052"/>
                <a:gd name="T53" fmla="*/ 239 h 464"/>
                <a:gd name="T54" fmla="*/ 954 w 1052"/>
                <a:gd name="T55" fmla="*/ 255 h 464"/>
                <a:gd name="T56" fmla="*/ 950 w 1052"/>
                <a:gd name="T57" fmla="*/ 272 h 464"/>
                <a:gd name="T58" fmla="*/ 948 w 1052"/>
                <a:gd name="T59" fmla="*/ 291 h 464"/>
                <a:gd name="T60" fmla="*/ 945 w 1052"/>
                <a:gd name="T61" fmla="*/ 310 h 464"/>
                <a:gd name="T62" fmla="*/ 942 w 1052"/>
                <a:gd name="T63" fmla="*/ 330 h 464"/>
                <a:gd name="T64" fmla="*/ 941 w 1052"/>
                <a:gd name="T65" fmla="*/ 333 h 464"/>
                <a:gd name="T66" fmla="*/ 938 w 1052"/>
                <a:gd name="T67" fmla="*/ 336 h 464"/>
                <a:gd name="T68" fmla="*/ 934 w 1052"/>
                <a:gd name="T69" fmla="*/ 338 h 464"/>
                <a:gd name="T70" fmla="*/ 931 w 1052"/>
                <a:gd name="T71" fmla="*/ 340 h 464"/>
                <a:gd name="T72" fmla="*/ 927 w 1052"/>
                <a:gd name="T73" fmla="*/ 341 h 464"/>
                <a:gd name="T74" fmla="*/ 409 w 1052"/>
                <a:gd name="T75" fmla="*/ 341 h 464"/>
                <a:gd name="T76" fmla="*/ 403 w 1052"/>
                <a:gd name="T77" fmla="*/ 341 h 464"/>
                <a:gd name="T78" fmla="*/ 399 w 1052"/>
                <a:gd name="T79" fmla="*/ 343 h 464"/>
                <a:gd name="T80" fmla="*/ 395 w 1052"/>
                <a:gd name="T81" fmla="*/ 347 h 464"/>
                <a:gd name="T82" fmla="*/ 393 w 1052"/>
                <a:gd name="T83" fmla="*/ 352 h 464"/>
                <a:gd name="T84" fmla="*/ 392 w 1052"/>
                <a:gd name="T85" fmla="*/ 356 h 464"/>
                <a:gd name="T86" fmla="*/ 392 w 1052"/>
                <a:gd name="T87" fmla="*/ 448 h 464"/>
                <a:gd name="T88" fmla="*/ 390 w 1052"/>
                <a:gd name="T89" fmla="*/ 456 h 464"/>
                <a:gd name="T90" fmla="*/ 384 w 1052"/>
                <a:gd name="T91" fmla="*/ 462 h 464"/>
                <a:gd name="T92" fmla="*/ 377 w 1052"/>
                <a:gd name="T93" fmla="*/ 464 h 464"/>
                <a:gd name="T94" fmla="*/ 368 w 1052"/>
                <a:gd name="T95" fmla="*/ 462 h 464"/>
                <a:gd name="T96" fmla="*/ 8 w 1052"/>
                <a:gd name="T97" fmla="*/ 246 h 464"/>
                <a:gd name="T98" fmla="*/ 2 w 1052"/>
                <a:gd name="T99" fmla="*/ 239 h 464"/>
                <a:gd name="T100" fmla="*/ 0 w 1052"/>
                <a:gd name="T101" fmla="*/ 232 h 464"/>
                <a:gd name="T102" fmla="*/ 0 w 1052"/>
                <a:gd name="T103" fmla="*/ 232 h 464"/>
                <a:gd name="T104" fmla="*/ 2 w 1052"/>
                <a:gd name="T105" fmla="*/ 224 h 464"/>
                <a:gd name="T106" fmla="*/ 8 w 1052"/>
                <a:gd name="T107" fmla="*/ 218 h 464"/>
                <a:gd name="T108" fmla="*/ 368 w 1052"/>
                <a:gd name="T109" fmla="*/ 2 h 464"/>
                <a:gd name="T110" fmla="*/ 377 w 1052"/>
                <a:gd name="T11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52" h="464">
                  <a:moveTo>
                    <a:pt x="377" y="0"/>
                  </a:moveTo>
                  <a:lnTo>
                    <a:pt x="384" y="2"/>
                  </a:lnTo>
                  <a:lnTo>
                    <a:pt x="390" y="8"/>
                  </a:lnTo>
                  <a:lnTo>
                    <a:pt x="392" y="17"/>
                  </a:lnTo>
                  <a:lnTo>
                    <a:pt x="392" y="107"/>
                  </a:lnTo>
                  <a:lnTo>
                    <a:pt x="393" y="113"/>
                  </a:lnTo>
                  <a:lnTo>
                    <a:pt x="395" y="117"/>
                  </a:lnTo>
                  <a:lnTo>
                    <a:pt x="399" y="120"/>
                  </a:lnTo>
                  <a:lnTo>
                    <a:pt x="403" y="123"/>
                  </a:lnTo>
                  <a:lnTo>
                    <a:pt x="409" y="124"/>
                  </a:lnTo>
                  <a:lnTo>
                    <a:pt x="1035" y="124"/>
                  </a:lnTo>
                  <a:lnTo>
                    <a:pt x="1044" y="126"/>
                  </a:lnTo>
                  <a:lnTo>
                    <a:pt x="1049" y="132"/>
                  </a:lnTo>
                  <a:lnTo>
                    <a:pt x="1052" y="140"/>
                  </a:lnTo>
                  <a:lnTo>
                    <a:pt x="1048" y="148"/>
                  </a:lnTo>
                  <a:lnTo>
                    <a:pt x="1037" y="160"/>
                  </a:lnTo>
                  <a:lnTo>
                    <a:pt x="1024" y="170"/>
                  </a:lnTo>
                  <a:lnTo>
                    <a:pt x="1010" y="180"/>
                  </a:lnTo>
                  <a:lnTo>
                    <a:pt x="994" y="189"/>
                  </a:lnTo>
                  <a:lnTo>
                    <a:pt x="981" y="199"/>
                  </a:lnTo>
                  <a:lnTo>
                    <a:pt x="970" y="207"/>
                  </a:lnTo>
                  <a:lnTo>
                    <a:pt x="964" y="215"/>
                  </a:lnTo>
                  <a:lnTo>
                    <a:pt x="964" y="224"/>
                  </a:lnTo>
                  <a:lnTo>
                    <a:pt x="965" y="228"/>
                  </a:lnTo>
                  <a:lnTo>
                    <a:pt x="965" y="233"/>
                  </a:lnTo>
                  <a:lnTo>
                    <a:pt x="964" y="236"/>
                  </a:lnTo>
                  <a:lnTo>
                    <a:pt x="962" y="239"/>
                  </a:lnTo>
                  <a:lnTo>
                    <a:pt x="954" y="255"/>
                  </a:lnTo>
                  <a:lnTo>
                    <a:pt x="950" y="272"/>
                  </a:lnTo>
                  <a:lnTo>
                    <a:pt x="948" y="291"/>
                  </a:lnTo>
                  <a:lnTo>
                    <a:pt x="945" y="310"/>
                  </a:lnTo>
                  <a:lnTo>
                    <a:pt x="942" y="330"/>
                  </a:lnTo>
                  <a:lnTo>
                    <a:pt x="941" y="333"/>
                  </a:lnTo>
                  <a:lnTo>
                    <a:pt x="938" y="336"/>
                  </a:lnTo>
                  <a:lnTo>
                    <a:pt x="934" y="338"/>
                  </a:lnTo>
                  <a:lnTo>
                    <a:pt x="931" y="340"/>
                  </a:lnTo>
                  <a:lnTo>
                    <a:pt x="927" y="341"/>
                  </a:lnTo>
                  <a:lnTo>
                    <a:pt x="409" y="341"/>
                  </a:lnTo>
                  <a:lnTo>
                    <a:pt x="403" y="341"/>
                  </a:lnTo>
                  <a:lnTo>
                    <a:pt x="399" y="343"/>
                  </a:lnTo>
                  <a:lnTo>
                    <a:pt x="395" y="347"/>
                  </a:lnTo>
                  <a:lnTo>
                    <a:pt x="393" y="352"/>
                  </a:lnTo>
                  <a:lnTo>
                    <a:pt x="392" y="356"/>
                  </a:lnTo>
                  <a:lnTo>
                    <a:pt x="392" y="448"/>
                  </a:lnTo>
                  <a:lnTo>
                    <a:pt x="390" y="456"/>
                  </a:lnTo>
                  <a:lnTo>
                    <a:pt x="384" y="462"/>
                  </a:lnTo>
                  <a:lnTo>
                    <a:pt x="377" y="464"/>
                  </a:lnTo>
                  <a:lnTo>
                    <a:pt x="368" y="462"/>
                  </a:lnTo>
                  <a:lnTo>
                    <a:pt x="8" y="246"/>
                  </a:lnTo>
                  <a:lnTo>
                    <a:pt x="2" y="239"/>
                  </a:lnTo>
                  <a:lnTo>
                    <a:pt x="0" y="232"/>
                  </a:lnTo>
                  <a:lnTo>
                    <a:pt x="0" y="232"/>
                  </a:lnTo>
                  <a:lnTo>
                    <a:pt x="2" y="224"/>
                  </a:lnTo>
                  <a:lnTo>
                    <a:pt x="8" y="218"/>
                  </a:lnTo>
                  <a:lnTo>
                    <a:pt x="368" y="2"/>
                  </a:lnTo>
                  <a:lnTo>
                    <a:pt x="377"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 name="Freeform 20">
              <a:extLst>
                <a:ext uri="{FF2B5EF4-FFF2-40B4-BE49-F238E27FC236}">
                  <a16:creationId xmlns:a16="http://schemas.microsoft.com/office/drawing/2014/main" id="{B2FE0B2C-890B-FA0A-C557-ABA131583FA9}"/>
                </a:ext>
              </a:extLst>
            </p:cNvPr>
            <p:cNvSpPr>
              <a:spLocks noEditPoints="1"/>
            </p:cNvSpPr>
            <p:nvPr/>
          </p:nvSpPr>
          <p:spPr bwMode="auto">
            <a:xfrm>
              <a:off x="1511300" y="3959225"/>
              <a:ext cx="492125" cy="255588"/>
            </a:xfrm>
            <a:custGeom>
              <a:avLst/>
              <a:gdLst>
                <a:gd name="T0" fmla="*/ 754 w 2797"/>
                <a:gd name="T1" fmla="*/ 157 h 1450"/>
                <a:gd name="T2" fmla="*/ 559 w 2797"/>
                <a:gd name="T3" fmla="*/ 334 h 1450"/>
                <a:gd name="T4" fmla="*/ 485 w 2797"/>
                <a:gd name="T5" fmla="*/ 594 h 1450"/>
                <a:gd name="T6" fmla="*/ 673 w 2797"/>
                <a:gd name="T7" fmla="*/ 667 h 1450"/>
                <a:gd name="T8" fmla="*/ 829 w 2797"/>
                <a:gd name="T9" fmla="*/ 859 h 1450"/>
                <a:gd name="T10" fmla="*/ 837 w 2797"/>
                <a:gd name="T11" fmla="*/ 1008 h 1450"/>
                <a:gd name="T12" fmla="*/ 763 w 2797"/>
                <a:gd name="T13" fmla="*/ 1002 h 1450"/>
                <a:gd name="T14" fmla="*/ 708 w 2797"/>
                <a:gd name="T15" fmla="*/ 856 h 1450"/>
                <a:gd name="T16" fmla="*/ 555 w 2797"/>
                <a:gd name="T17" fmla="*/ 723 h 1450"/>
                <a:gd name="T18" fmla="*/ 424 w 2797"/>
                <a:gd name="T19" fmla="*/ 699 h 1450"/>
                <a:gd name="T20" fmla="*/ 263 w 2797"/>
                <a:gd name="T21" fmla="*/ 745 h 1450"/>
                <a:gd name="T22" fmla="*/ 130 w 2797"/>
                <a:gd name="T23" fmla="*/ 900 h 1450"/>
                <a:gd name="T24" fmla="*/ 121 w 2797"/>
                <a:gd name="T25" fmla="*/ 1112 h 1450"/>
                <a:gd name="T26" fmla="*/ 238 w 2797"/>
                <a:gd name="T27" fmla="*/ 1277 h 1450"/>
                <a:gd name="T28" fmla="*/ 436 w 2797"/>
                <a:gd name="T29" fmla="*/ 1342 h 1450"/>
                <a:gd name="T30" fmla="*/ 2536 w 2797"/>
                <a:gd name="T31" fmla="*/ 1295 h 1450"/>
                <a:gd name="T32" fmla="*/ 2670 w 2797"/>
                <a:gd name="T33" fmla="*/ 1130 h 1450"/>
                <a:gd name="T34" fmla="*/ 2670 w 2797"/>
                <a:gd name="T35" fmla="*/ 910 h 1450"/>
                <a:gd name="T36" fmla="*/ 2537 w 2797"/>
                <a:gd name="T37" fmla="*/ 747 h 1450"/>
                <a:gd name="T38" fmla="*/ 2345 w 2797"/>
                <a:gd name="T39" fmla="*/ 699 h 1450"/>
                <a:gd name="T40" fmla="*/ 2187 w 2797"/>
                <a:gd name="T41" fmla="*/ 754 h 1450"/>
                <a:gd name="T42" fmla="*/ 2057 w 2797"/>
                <a:gd name="T43" fmla="*/ 929 h 1450"/>
                <a:gd name="T44" fmla="*/ 2010 w 2797"/>
                <a:gd name="T45" fmla="*/ 1018 h 1450"/>
                <a:gd name="T46" fmla="*/ 1948 w 2797"/>
                <a:gd name="T47" fmla="*/ 995 h 1450"/>
                <a:gd name="T48" fmla="*/ 1989 w 2797"/>
                <a:gd name="T49" fmla="*/ 815 h 1450"/>
                <a:gd name="T50" fmla="*/ 2165 w 2797"/>
                <a:gd name="T51" fmla="*/ 642 h 1450"/>
                <a:gd name="T52" fmla="*/ 2256 w 2797"/>
                <a:gd name="T53" fmla="*/ 534 h 1450"/>
                <a:gd name="T54" fmla="*/ 2152 w 2797"/>
                <a:gd name="T55" fmla="*/ 289 h 1450"/>
                <a:gd name="T56" fmla="*/ 1938 w 2797"/>
                <a:gd name="T57" fmla="*/ 135 h 1450"/>
                <a:gd name="T58" fmla="*/ 1674 w 2797"/>
                <a:gd name="T59" fmla="*/ 119 h 1450"/>
                <a:gd name="T60" fmla="*/ 1453 w 2797"/>
                <a:gd name="T61" fmla="*/ 231 h 1450"/>
                <a:gd name="T62" fmla="*/ 1315 w 2797"/>
                <a:gd name="T63" fmla="*/ 441 h 1450"/>
                <a:gd name="T64" fmla="*/ 1270 w 2797"/>
                <a:gd name="T65" fmla="*/ 582 h 1450"/>
                <a:gd name="T66" fmla="*/ 1195 w 2797"/>
                <a:gd name="T67" fmla="*/ 566 h 1450"/>
                <a:gd name="T68" fmla="*/ 1225 w 2797"/>
                <a:gd name="T69" fmla="*/ 377 h 1450"/>
                <a:gd name="T70" fmla="*/ 1217 w 2797"/>
                <a:gd name="T71" fmla="*/ 177 h 1450"/>
                <a:gd name="T72" fmla="*/ 968 w 2797"/>
                <a:gd name="T73" fmla="*/ 108 h 1450"/>
                <a:gd name="T74" fmla="*/ 1185 w 2797"/>
                <a:gd name="T75" fmla="*/ 42 h 1450"/>
                <a:gd name="T76" fmla="*/ 1415 w 2797"/>
                <a:gd name="T77" fmla="*/ 123 h 1450"/>
                <a:gd name="T78" fmla="*/ 1664 w 2797"/>
                <a:gd name="T79" fmla="*/ 11 h 1450"/>
                <a:gd name="T80" fmla="*/ 1962 w 2797"/>
                <a:gd name="T81" fmla="*/ 31 h 1450"/>
                <a:gd name="T82" fmla="*/ 2214 w 2797"/>
                <a:gd name="T83" fmla="*/ 195 h 1450"/>
                <a:gd name="T84" fmla="*/ 2353 w 2797"/>
                <a:gd name="T85" fmla="*/ 464 h 1450"/>
                <a:gd name="T86" fmla="*/ 2522 w 2797"/>
                <a:gd name="T87" fmla="*/ 620 h 1450"/>
                <a:gd name="T88" fmla="*/ 2720 w 2797"/>
                <a:gd name="T89" fmla="*/ 775 h 1450"/>
                <a:gd name="T90" fmla="*/ 2797 w 2797"/>
                <a:gd name="T91" fmla="*/ 1020 h 1450"/>
                <a:gd name="T92" fmla="*/ 2720 w 2797"/>
                <a:gd name="T93" fmla="*/ 1265 h 1450"/>
                <a:gd name="T94" fmla="*/ 2522 w 2797"/>
                <a:gd name="T95" fmla="*/ 1420 h 1450"/>
                <a:gd name="T96" fmla="*/ 376 w 2797"/>
                <a:gd name="T97" fmla="*/ 1447 h 1450"/>
                <a:gd name="T98" fmla="*/ 144 w 2797"/>
                <a:gd name="T99" fmla="*/ 1341 h 1450"/>
                <a:gd name="T100" fmla="*/ 13 w 2797"/>
                <a:gd name="T101" fmla="*/ 1126 h 1450"/>
                <a:gd name="T102" fmla="*/ 28 w 2797"/>
                <a:gd name="T103" fmla="*/ 865 h 1450"/>
                <a:gd name="T104" fmla="*/ 184 w 2797"/>
                <a:gd name="T105" fmla="*/ 668 h 1450"/>
                <a:gd name="T106" fmla="*/ 376 w 2797"/>
                <a:gd name="T107" fmla="*/ 591 h 1450"/>
                <a:gd name="T108" fmla="*/ 457 w 2797"/>
                <a:gd name="T109" fmla="*/ 293 h 1450"/>
                <a:gd name="T110" fmla="*/ 670 w 2797"/>
                <a:gd name="T111" fmla="*/ 81 h 1450"/>
                <a:gd name="T112" fmla="*/ 968 w 2797"/>
                <a:gd name="T113" fmla="*/ 0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7" h="1450">
                  <a:moveTo>
                    <a:pt x="968" y="108"/>
                  </a:moveTo>
                  <a:lnTo>
                    <a:pt x="912" y="111"/>
                  </a:lnTo>
                  <a:lnTo>
                    <a:pt x="857" y="121"/>
                  </a:lnTo>
                  <a:lnTo>
                    <a:pt x="805" y="137"/>
                  </a:lnTo>
                  <a:lnTo>
                    <a:pt x="754" y="157"/>
                  </a:lnTo>
                  <a:lnTo>
                    <a:pt x="708" y="184"/>
                  </a:lnTo>
                  <a:lnTo>
                    <a:pt x="665" y="215"/>
                  </a:lnTo>
                  <a:lnTo>
                    <a:pt x="625" y="250"/>
                  </a:lnTo>
                  <a:lnTo>
                    <a:pt x="589" y="291"/>
                  </a:lnTo>
                  <a:lnTo>
                    <a:pt x="559" y="334"/>
                  </a:lnTo>
                  <a:lnTo>
                    <a:pt x="532" y="381"/>
                  </a:lnTo>
                  <a:lnTo>
                    <a:pt x="511" y="431"/>
                  </a:lnTo>
                  <a:lnTo>
                    <a:pt x="497" y="483"/>
                  </a:lnTo>
                  <a:lnTo>
                    <a:pt x="487" y="538"/>
                  </a:lnTo>
                  <a:lnTo>
                    <a:pt x="485" y="594"/>
                  </a:lnTo>
                  <a:lnTo>
                    <a:pt x="485" y="595"/>
                  </a:lnTo>
                  <a:lnTo>
                    <a:pt x="535" y="604"/>
                  </a:lnTo>
                  <a:lnTo>
                    <a:pt x="584" y="619"/>
                  </a:lnTo>
                  <a:lnTo>
                    <a:pt x="630" y="640"/>
                  </a:lnTo>
                  <a:lnTo>
                    <a:pt x="673" y="667"/>
                  </a:lnTo>
                  <a:lnTo>
                    <a:pt x="713" y="697"/>
                  </a:lnTo>
                  <a:lnTo>
                    <a:pt x="750" y="733"/>
                  </a:lnTo>
                  <a:lnTo>
                    <a:pt x="781" y="771"/>
                  </a:lnTo>
                  <a:lnTo>
                    <a:pt x="807" y="814"/>
                  </a:lnTo>
                  <a:lnTo>
                    <a:pt x="829" y="859"/>
                  </a:lnTo>
                  <a:lnTo>
                    <a:pt x="846" y="908"/>
                  </a:lnTo>
                  <a:lnTo>
                    <a:pt x="857" y="959"/>
                  </a:lnTo>
                  <a:lnTo>
                    <a:pt x="856" y="977"/>
                  </a:lnTo>
                  <a:lnTo>
                    <a:pt x="849" y="995"/>
                  </a:lnTo>
                  <a:lnTo>
                    <a:pt x="837" y="1008"/>
                  </a:lnTo>
                  <a:lnTo>
                    <a:pt x="821" y="1017"/>
                  </a:lnTo>
                  <a:lnTo>
                    <a:pt x="803" y="1020"/>
                  </a:lnTo>
                  <a:lnTo>
                    <a:pt x="787" y="1018"/>
                  </a:lnTo>
                  <a:lnTo>
                    <a:pt x="774" y="1011"/>
                  </a:lnTo>
                  <a:lnTo>
                    <a:pt x="763" y="1002"/>
                  </a:lnTo>
                  <a:lnTo>
                    <a:pt x="754" y="989"/>
                  </a:lnTo>
                  <a:lnTo>
                    <a:pt x="750" y="975"/>
                  </a:lnTo>
                  <a:lnTo>
                    <a:pt x="741" y="933"/>
                  </a:lnTo>
                  <a:lnTo>
                    <a:pt x="728" y="894"/>
                  </a:lnTo>
                  <a:lnTo>
                    <a:pt x="708" y="856"/>
                  </a:lnTo>
                  <a:lnTo>
                    <a:pt x="684" y="823"/>
                  </a:lnTo>
                  <a:lnTo>
                    <a:pt x="658" y="792"/>
                  </a:lnTo>
                  <a:lnTo>
                    <a:pt x="627" y="765"/>
                  </a:lnTo>
                  <a:lnTo>
                    <a:pt x="593" y="741"/>
                  </a:lnTo>
                  <a:lnTo>
                    <a:pt x="555" y="723"/>
                  </a:lnTo>
                  <a:lnTo>
                    <a:pt x="515" y="710"/>
                  </a:lnTo>
                  <a:lnTo>
                    <a:pt x="474" y="701"/>
                  </a:lnTo>
                  <a:lnTo>
                    <a:pt x="430" y="699"/>
                  </a:lnTo>
                  <a:lnTo>
                    <a:pt x="427" y="699"/>
                  </a:lnTo>
                  <a:lnTo>
                    <a:pt x="424" y="699"/>
                  </a:lnTo>
                  <a:lnTo>
                    <a:pt x="424" y="699"/>
                  </a:lnTo>
                  <a:lnTo>
                    <a:pt x="381" y="702"/>
                  </a:lnTo>
                  <a:lnTo>
                    <a:pt x="340" y="711"/>
                  </a:lnTo>
                  <a:lnTo>
                    <a:pt x="300" y="725"/>
                  </a:lnTo>
                  <a:lnTo>
                    <a:pt x="263" y="745"/>
                  </a:lnTo>
                  <a:lnTo>
                    <a:pt x="229" y="768"/>
                  </a:lnTo>
                  <a:lnTo>
                    <a:pt x="198" y="797"/>
                  </a:lnTo>
                  <a:lnTo>
                    <a:pt x="172" y="827"/>
                  </a:lnTo>
                  <a:lnTo>
                    <a:pt x="149" y="863"/>
                  </a:lnTo>
                  <a:lnTo>
                    <a:pt x="130" y="900"/>
                  </a:lnTo>
                  <a:lnTo>
                    <a:pt x="118" y="941"/>
                  </a:lnTo>
                  <a:lnTo>
                    <a:pt x="109" y="983"/>
                  </a:lnTo>
                  <a:lnTo>
                    <a:pt x="108" y="1027"/>
                  </a:lnTo>
                  <a:lnTo>
                    <a:pt x="111" y="1071"/>
                  </a:lnTo>
                  <a:lnTo>
                    <a:pt x="121" y="1112"/>
                  </a:lnTo>
                  <a:lnTo>
                    <a:pt x="136" y="1150"/>
                  </a:lnTo>
                  <a:lnTo>
                    <a:pt x="155" y="1187"/>
                  </a:lnTo>
                  <a:lnTo>
                    <a:pt x="179" y="1221"/>
                  </a:lnTo>
                  <a:lnTo>
                    <a:pt x="207" y="1251"/>
                  </a:lnTo>
                  <a:lnTo>
                    <a:pt x="238" y="1277"/>
                  </a:lnTo>
                  <a:lnTo>
                    <a:pt x="272" y="1300"/>
                  </a:lnTo>
                  <a:lnTo>
                    <a:pt x="310" y="1318"/>
                  </a:lnTo>
                  <a:lnTo>
                    <a:pt x="350" y="1331"/>
                  </a:lnTo>
                  <a:lnTo>
                    <a:pt x="392" y="1340"/>
                  </a:lnTo>
                  <a:lnTo>
                    <a:pt x="436" y="1342"/>
                  </a:lnTo>
                  <a:lnTo>
                    <a:pt x="2367" y="1342"/>
                  </a:lnTo>
                  <a:lnTo>
                    <a:pt x="2413" y="1339"/>
                  </a:lnTo>
                  <a:lnTo>
                    <a:pt x="2456" y="1330"/>
                  </a:lnTo>
                  <a:lnTo>
                    <a:pt x="2497" y="1314"/>
                  </a:lnTo>
                  <a:lnTo>
                    <a:pt x="2536" y="1295"/>
                  </a:lnTo>
                  <a:lnTo>
                    <a:pt x="2571" y="1269"/>
                  </a:lnTo>
                  <a:lnTo>
                    <a:pt x="2602" y="1241"/>
                  </a:lnTo>
                  <a:lnTo>
                    <a:pt x="2630" y="1206"/>
                  </a:lnTo>
                  <a:lnTo>
                    <a:pt x="2653" y="1170"/>
                  </a:lnTo>
                  <a:lnTo>
                    <a:pt x="2670" y="1130"/>
                  </a:lnTo>
                  <a:lnTo>
                    <a:pt x="2683" y="1089"/>
                  </a:lnTo>
                  <a:lnTo>
                    <a:pt x="2689" y="1043"/>
                  </a:lnTo>
                  <a:lnTo>
                    <a:pt x="2689" y="997"/>
                  </a:lnTo>
                  <a:lnTo>
                    <a:pt x="2683" y="953"/>
                  </a:lnTo>
                  <a:lnTo>
                    <a:pt x="2670" y="910"/>
                  </a:lnTo>
                  <a:lnTo>
                    <a:pt x="2653" y="870"/>
                  </a:lnTo>
                  <a:lnTo>
                    <a:pt x="2630" y="834"/>
                  </a:lnTo>
                  <a:lnTo>
                    <a:pt x="2603" y="801"/>
                  </a:lnTo>
                  <a:lnTo>
                    <a:pt x="2571" y="771"/>
                  </a:lnTo>
                  <a:lnTo>
                    <a:pt x="2537" y="747"/>
                  </a:lnTo>
                  <a:lnTo>
                    <a:pt x="2498" y="726"/>
                  </a:lnTo>
                  <a:lnTo>
                    <a:pt x="2457" y="711"/>
                  </a:lnTo>
                  <a:lnTo>
                    <a:pt x="2414" y="702"/>
                  </a:lnTo>
                  <a:lnTo>
                    <a:pt x="2369" y="699"/>
                  </a:lnTo>
                  <a:lnTo>
                    <a:pt x="2345" y="699"/>
                  </a:lnTo>
                  <a:lnTo>
                    <a:pt x="2318" y="702"/>
                  </a:lnTo>
                  <a:lnTo>
                    <a:pt x="2310" y="704"/>
                  </a:lnTo>
                  <a:lnTo>
                    <a:pt x="2266" y="715"/>
                  </a:lnTo>
                  <a:lnTo>
                    <a:pt x="2224" y="732"/>
                  </a:lnTo>
                  <a:lnTo>
                    <a:pt x="2187" y="754"/>
                  </a:lnTo>
                  <a:lnTo>
                    <a:pt x="2151" y="781"/>
                  </a:lnTo>
                  <a:lnTo>
                    <a:pt x="2120" y="813"/>
                  </a:lnTo>
                  <a:lnTo>
                    <a:pt x="2094" y="848"/>
                  </a:lnTo>
                  <a:lnTo>
                    <a:pt x="2073" y="887"/>
                  </a:lnTo>
                  <a:lnTo>
                    <a:pt x="2057" y="929"/>
                  </a:lnTo>
                  <a:lnTo>
                    <a:pt x="2047" y="974"/>
                  </a:lnTo>
                  <a:lnTo>
                    <a:pt x="2043" y="988"/>
                  </a:lnTo>
                  <a:lnTo>
                    <a:pt x="2035" y="1002"/>
                  </a:lnTo>
                  <a:lnTo>
                    <a:pt x="2024" y="1011"/>
                  </a:lnTo>
                  <a:lnTo>
                    <a:pt x="2010" y="1018"/>
                  </a:lnTo>
                  <a:lnTo>
                    <a:pt x="1994" y="1020"/>
                  </a:lnTo>
                  <a:lnTo>
                    <a:pt x="1993" y="1020"/>
                  </a:lnTo>
                  <a:lnTo>
                    <a:pt x="1976" y="1017"/>
                  </a:lnTo>
                  <a:lnTo>
                    <a:pt x="1960" y="1008"/>
                  </a:lnTo>
                  <a:lnTo>
                    <a:pt x="1948" y="995"/>
                  </a:lnTo>
                  <a:lnTo>
                    <a:pt x="1941" y="978"/>
                  </a:lnTo>
                  <a:lnTo>
                    <a:pt x="1940" y="960"/>
                  </a:lnTo>
                  <a:lnTo>
                    <a:pt x="1951" y="909"/>
                  </a:lnTo>
                  <a:lnTo>
                    <a:pt x="1967" y="862"/>
                  </a:lnTo>
                  <a:lnTo>
                    <a:pt x="1989" y="815"/>
                  </a:lnTo>
                  <a:lnTo>
                    <a:pt x="2015" y="773"/>
                  </a:lnTo>
                  <a:lnTo>
                    <a:pt x="2046" y="734"/>
                  </a:lnTo>
                  <a:lnTo>
                    <a:pt x="2082" y="700"/>
                  </a:lnTo>
                  <a:lnTo>
                    <a:pt x="2121" y="669"/>
                  </a:lnTo>
                  <a:lnTo>
                    <a:pt x="2165" y="642"/>
                  </a:lnTo>
                  <a:lnTo>
                    <a:pt x="2210" y="621"/>
                  </a:lnTo>
                  <a:lnTo>
                    <a:pt x="2258" y="605"/>
                  </a:lnTo>
                  <a:lnTo>
                    <a:pt x="2260" y="598"/>
                  </a:lnTo>
                  <a:lnTo>
                    <a:pt x="2260" y="591"/>
                  </a:lnTo>
                  <a:lnTo>
                    <a:pt x="2256" y="534"/>
                  </a:lnTo>
                  <a:lnTo>
                    <a:pt x="2246" y="480"/>
                  </a:lnTo>
                  <a:lnTo>
                    <a:pt x="2231" y="429"/>
                  </a:lnTo>
                  <a:lnTo>
                    <a:pt x="2210" y="379"/>
                  </a:lnTo>
                  <a:lnTo>
                    <a:pt x="2184" y="332"/>
                  </a:lnTo>
                  <a:lnTo>
                    <a:pt x="2152" y="289"/>
                  </a:lnTo>
                  <a:lnTo>
                    <a:pt x="2117" y="249"/>
                  </a:lnTo>
                  <a:lnTo>
                    <a:pt x="2078" y="214"/>
                  </a:lnTo>
                  <a:lnTo>
                    <a:pt x="2034" y="183"/>
                  </a:lnTo>
                  <a:lnTo>
                    <a:pt x="1988" y="156"/>
                  </a:lnTo>
                  <a:lnTo>
                    <a:pt x="1938" y="135"/>
                  </a:lnTo>
                  <a:lnTo>
                    <a:pt x="1886" y="120"/>
                  </a:lnTo>
                  <a:lnTo>
                    <a:pt x="1832" y="111"/>
                  </a:lnTo>
                  <a:lnTo>
                    <a:pt x="1776" y="108"/>
                  </a:lnTo>
                  <a:lnTo>
                    <a:pt x="1725" y="110"/>
                  </a:lnTo>
                  <a:lnTo>
                    <a:pt x="1674" y="119"/>
                  </a:lnTo>
                  <a:lnTo>
                    <a:pt x="1627" y="131"/>
                  </a:lnTo>
                  <a:lnTo>
                    <a:pt x="1579" y="150"/>
                  </a:lnTo>
                  <a:lnTo>
                    <a:pt x="1535" y="172"/>
                  </a:lnTo>
                  <a:lnTo>
                    <a:pt x="1493" y="199"/>
                  </a:lnTo>
                  <a:lnTo>
                    <a:pt x="1453" y="231"/>
                  </a:lnTo>
                  <a:lnTo>
                    <a:pt x="1417" y="268"/>
                  </a:lnTo>
                  <a:lnTo>
                    <a:pt x="1385" y="306"/>
                  </a:lnTo>
                  <a:lnTo>
                    <a:pt x="1357" y="348"/>
                  </a:lnTo>
                  <a:lnTo>
                    <a:pt x="1334" y="393"/>
                  </a:lnTo>
                  <a:lnTo>
                    <a:pt x="1315" y="441"/>
                  </a:lnTo>
                  <a:lnTo>
                    <a:pt x="1302" y="491"/>
                  </a:lnTo>
                  <a:lnTo>
                    <a:pt x="1293" y="543"/>
                  </a:lnTo>
                  <a:lnTo>
                    <a:pt x="1290" y="559"/>
                  </a:lnTo>
                  <a:lnTo>
                    <a:pt x="1281" y="572"/>
                  </a:lnTo>
                  <a:lnTo>
                    <a:pt x="1270" y="582"/>
                  </a:lnTo>
                  <a:lnTo>
                    <a:pt x="1256" y="588"/>
                  </a:lnTo>
                  <a:lnTo>
                    <a:pt x="1240" y="591"/>
                  </a:lnTo>
                  <a:lnTo>
                    <a:pt x="1222" y="587"/>
                  </a:lnTo>
                  <a:lnTo>
                    <a:pt x="1207" y="579"/>
                  </a:lnTo>
                  <a:lnTo>
                    <a:pt x="1195" y="566"/>
                  </a:lnTo>
                  <a:lnTo>
                    <a:pt x="1188" y="550"/>
                  </a:lnTo>
                  <a:lnTo>
                    <a:pt x="1186" y="532"/>
                  </a:lnTo>
                  <a:lnTo>
                    <a:pt x="1195" y="478"/>
                  </a:lnTo>
                  <a:lnTo>
                    <a:pt x="1207" y="426"/>
                  </a:lnTo>
                  <a:lnTo>
                    <a:pt x="1225" y="377"/>
                  </a:lnTo>
                  <a:lnTo>
                    <a:pt x="1246" y="329"/>
                  </a:lnTo>
                  <a:lnTo>
                    <a:pt x="1271" y="283"/>
                  </a:lnTo>
                  <a:lnTo>
                    <a:pt x="1301" y="240"/>
                  </a:lnTo>
                  <a:lnTo>
                    <a:pt x="1260" y="206"/>
                  </a:lnTo>
                  <a:lnTo>
                    <a:pt x="1217" y="177"/>
                  </a:lnTo>
                  <a:lnTo>
                    <a:pt x="1170" y="153"/>
                  </a:lnTo>
                  <a:lnTo>
                    <a:pt x="1123" y="133"/>
                  </a:lnTo>
                  <a:lnTo>
                    <a:pt x="1072" y="119"/>
                  </a:lnTo>
                  <a:lnTo>
                    <a:pt x="1021" y="110"/>
                  </a:lnTo>
                  <a:lnTo>
                    <a:pt x="968" y="108"/>
                  </a:lnTo>
                  <a:close/>
                  <a:moveTo>
                    <a:pt x="968" y="0"/>
                  </a:moveTo>
                  <a:lnTo>
                    <a:pt x="1025" y="3"/>
                  </a:lnTo>
                  <a:lnTo>
                    <a:pt x="1079" y="11"/>
                  </a:lnTo>
                  <a:lnTo>
                    <a:pt x="1133" y="24"/>
                  </a:lnTo>
                  <a:lnTo>
                    <a:pt x="1185" y="42"/>
                  </a:lnTo>
                  <a:lnTo>
                    <a:pt x="1236" y="65"/>
                  </a:lnTo>
                  <a:lnTo>
                    <a:pt x="1284" y="91"/>
                  </a:lnTo>
                  <a:lnTo>
                    <a:pt x="1330" y="123"/>
                  </a:lnTo>
                  <a:lnTo>
                    <a:pt x="1372" y="160"/>
                  </a:lnTo>
                  <a:lnTo>
                    <a:pt x="1415" y="123"/>
                  </a:lnTo>
                  <a:lnTo>
                    <a:pt x="1460" y="91"/>
                  </a:lnTo>
                  <a:lnTo>
                    <a:pt x="1507" y="65"/>
                  </a:lnTo>
                  <a:lnTo>
                    <a:pt x="1558" y="42"/>
                  </a:lnTo>
                  <a:lnTo>
                    <a:pt x="1610" y="24"/>
                  </a:lnTo>
                  <a:lnTo>
                    <a:pt x="1664" y="11"/>
                  </a:lnTo>
                  <a:lnTo>
                    <a:pt x="1719" y="3"/>
                  </a:lnTo>
                  <a:lnTo>
                    <a:pt x="1776" y="0"/>
                  </a:lnTo>
                  <a:lnTo>
                    <a:pt x="1840" y="4"/>
                  </a:lnTo>
                  <a:lnTo>
                    <a:pt x="1902" y="14"/>
                  </a:lnTo>
                  <a:lnTo>
                    <a:pt x="1962" y="31"/>
                  </a:lnTo>
                  <a:lnTo>
                    <a:pt x="2020" y="53"/>
                  </a:lnTo>
                  <a:lnTo>
                    <a:pt x="2074" y="81"/>
                  </a:lnTo>
                  <a:lnTo>
                    <a:pt x="2125" y="114"/>
                  </a:lnTo>
                  <a:lnTo>
                    <a:pt x="2171" y="153"/>
                  </a:lnTo>
                  <a:lnTo>
                    <a:pt x="2214" y="195"/>
                  </a:lnTo>
                  <a:lnTo>
                    <a:pt x="2253" y="242"/>
                  </a:lnTo>
                  <a:lnTo>
                    <a:pt x="2286" y="293"/>
                  </a:lnTo>
                  <a:lnTo>
                    <a:pt x="2315" y="347"/>
                  </a:lnTo>
                  <a:lnTo>
                    <a:pt x="2337" y="404"/>
                  </a:lnTo>
                  <a:lnTo>
                    <a:pt x="2353" y="464"/>
                  </a:lnTo>
                  <a:lnTo>
                    <a:pt x="2363" y="527"/>
                  </a:lnTo>
                  <a:lnTo>
                    <a:pt x="2367" y="591"/>
                  </a:lnTo>
                  <a:lnTo>
                    <a:pt x="2421" y="594"/>
                  </a:lnTo>
                  <a:lnTo>
                    <a:pt x="2473" y="604"/>
                  </a:lnTo>
                  <a:lnTo>
                    <a:pt x="2522" y="620"/>
                  </a:lnTo>
                  <a:lnTo>
                    <a:pt x="2569" y="641"/>
                  </a:lnTo>
                  <a:lnTo>
                    <a:pt x="2613" y="668"/>
                  </a:lnTo>
                  <a:lnTo>
                    <a:pt x="2653" y="700"/>
                  </a:lnTo>
                  <a:lnTo>
                    <a:pt x="2689" y="735"/>
                  </a:lnTo>
                  <a:lnTo>
                    <a:pt x="2720" y="775"/>
                  </a:lnTo>
                  <a:lnTo>
                    <a:pt x="2747" y="819"/>
                  </a:lnTo>
                  <a:lnTo>
                    <a:pt x="2769" y="865"/>
                  </a:lnTo>
                  <a:lnTo>
                    <a:pt x="2784" y="914"/>
                  </a:lnTo>
                  <a:lnTo>
                    <a:pt x="2794" y="966"/>
                  </a:lnTo>
                  <a:lnTo>
                    <a:pt x="2797" y="1020"/>
                  </a:lnTo>
                  <a:lnTo>
                    <a:pt x="2794" y="1074"/>
                  </a:lnTo>
                  <a:lnTo>
                    <a:pt x="2784" y="1126"/>
                  </a:lnTo>
                  <a:lnTo>
                    <a:pt x="2769" y="1176"/>
                  </a:lnTo>
                  <a:lnTo>
                    <a:pt x="2747" y="1222"/>
                  </a:lnTo>
                  <a:lnTo>
                    <a:pt x="2720" y="1265"/>
                  </a:lnTo>
                  <a:lnTo>
                    <a:pt x="2689" y="1306"/>
                  </a:lnTo>
                  <a:lnTo>
                    <a:pt x="2653" y="1341"/>
                  </a:lnTo>
                  <a:lnTo>
                    <a:pt x="2613" y="1373"/>
                  </a:lnTo>
                  <a:lnTo>
                    <a:pt x="2569" y="1399"/>
                  </a:lnTo>
                  <a:lnTo>
                    <a:pt x="2522" y="1420"/>
                  </a:lnTo>
                  <a:lnTo>
                    <a:pt x="2473" y="1437"/>
                  </a:lnTo>
                  <a:lnTo>
                    <a:pt x="2421" y="1447"/>
                  </a:lnTo>
                  <a:lnTo>
                    <a:pt x="2367" y="1450"/>
                  </a:lnTo>
                  <a:lnTo>
                    <a:pt x="430" y="1450"/>
                  </a:lnTo>
                  <a:lnTo>
                    <a:pt x="376" y="1447"/>
                  </a:lnTo>
                  <a:lnTo>
                    <a:pt x="324" y="1437"/>
                  </a:lnTo>
                  <a:lnTo>
                    <a:pt x="275" y="1420"/>
                  </a:lnTo>
                  <a:lnTo>
                    <a:pt x="228" y="1399"/>
                  </a:lnTo>
                  <a:lnTo>
                    <a:pt x="184" y="1373"/>
                  </a:lnTo>
                  <a:lnTo>
                    <a:pt x="144" y="1341"/>
                  </a:lnTo>
                  <a:lnTo>
                    <a:pt x="109" y="1306"/>
                  </a:lnTo>
                  <a:lnTo>
                    <a:pt x="77" y="1265"/>
                  </a:lnTo>
                  <a:lnTo>
                    <a:pt x="50" y="1222"/>
                  </a:lnTo>
                  <a:lnTo>
                    <a:pt x="28" y="1176"/>
                  </a:lnTo>
                  <a:lnTo>
                    <a:pt x="13" y="1126"/>
                  </a:lnTo>
                  <a:lnTo>
                    <a:pt x="3" y="1074"/>
                  </a:lnTo>
                  <a:lnTo>
                    <a:pt x="0" y="1020"/>
                  </a:lnTo>
                  <a:lnTo>
                    <a:pt x="3" y="966"/>
                  </a:lnTo>
                  <a:lnTo>
                    <a:pt x="13" y="914"/>
                  </a:lnTo>
                  <a:lnTo>
                    <a:pt x="28" y="865"/>
                  </a:lnTo>
                  <a:lnTo>
                    <a:pt x="50" y="819"/>
                  </a:lnTo>
                  <a:lnTo>
                    <a:pt x="77" y="775"/>
                  </a:lnTo>
                  <a:lnTo>
                    <a:pt x="109" y="735"/>
                  </a:lnTo>
                  <a:lnTo>
                    <a:pt x="144" y="700"/>
                  </a:lnTo>
                  <a:lnTo>
                    <a:pt x="184" y="668"/>
                  </a:lnTo>
                  <a:lnTo>
                    <a:pt x="228" y="641"/>
                  </a:lnTo>
                  <a:lnTo>
                    <a:pt x="275" y="619"/>
                  </a:lnTo>
                  <a:lnTo>
                    <a:pt x="324" y="604"/>
                  </a:lnTo>
                  <a:lnTo>
                    <a:pt x="376" y="594"/>
                  </a:lnTo>
                  <a:lnTo>
                    <a:pt x="376" y="591"/>
                  </a:lnTo>
                  <a:lnTo>
                    <a:pt x="380" y="527"/>
                  </a:lnTo>
                  <a:lnTo>
                    <a:pt x="390" y="464"/>
                  </a:lnTo>
                  <a:lnTo>
                    <a:pt x="406" y="404"/>
                  </a:lnTo>
                  <a:lnTo>
                    <a:pt x="429" y="347"/>
                  </a:lnTo>
                  <a:lnTo>
                    <a:pt x="457" y="293"/>
                  </a:lnTo>
                  <a:lnTo>
                    <a:pt x="491" y="242"/>
                  </a:lnTo>
                  <a:lnTo>
                    <a:pt x="529" y="195"/>
                  </a:lnTo>
                  <a:lnTo>
                    <a:pt x="572" y="153"/>
                  </a:lnTo>
                  <a:lnTo>
                    <a:pt x="619" y="114"/>
                  </a:lnTo>
                  <a:lnTo>
                    <a:pt x="670" y="81"/>
                  </a:lnTo>
                  <a:lnTo>
                    <a:pt x="724" y="53"/>
                  </a:lnTo>
                  <a:lnTo>
                    <a:pt x="782" y="31"/>
                  </a:lnTo>
                  <a:lnTo>
                    <a:pt x="841" y="14"/>
                  </a:lnTo>
                  <a:lnTo>
                    <a:pt x="904" y="4"/>
                  </a:lnTo>
                  <a:lnTo>
                    <a:pt x="96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16" name="Group 315">
            <a:extLst>
              <a:ext uri="{FF2B5EF4-FFF2-40B4-BE49-F238E27FC236}">
                <a16:creationId xmlns:a16="http://schemas.microsoft.com/office/drawing/2014/main" id="{300DB9D2-AF52-FEB7-6E0E-519334CD305B}"/>
              </a:ext>
            </a:extLst>
          </p:cNvPr>
          <p:cNvGrpSpPr/>
          <p:nvPr/>
        </p:nvGrpSpPr>
        <p:grpSpPr>
          <a:xfrm>
            <a:off x="1670591" y="4133587"/>
            <a:ext cx="352136" cy="352136"/>
            <a:chOff x="631825" y="3857625"/>
            <a:chExt cx="374651" cy="374651"/>
          </a:xfrm>
        </p:grpSpPr>
        <p:sp>
          <p:nvSpPr>
            <p:cNvPr id="317" name="AutoShape 22">
              <a:extLst>
                <a:ext uri="{FF2B5EF4-FFF2-40B4-BE49-F238E27FC236}">
                  <a16:creationId xmlns:a16="http://schemas.microsoft.com/office/drawing/2014/main" id="{E18006AF-F7FF-5DDF-4B33-2AAE03B1335C}"/>
                </a:ext>
              </a:extLst>
            </p:cNvPr>
            <p:cNvSpPr>
              <a:spLocks noChangeAspect="1" noChangeArrowheads="1" noTextEdit="1"/>
            </p:cNvSpPr>
            <p:nvPr/>
          </p:nvSpPr>
          <p:spPr bwMode="auto">
            <a:xfrm>
              <a:off x="631825" y="3857625"/>
              <a:ext cx="37465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8" name="Freeform 25">
              <a:extLst>
                <a:ext uri="{FF2B5EF4-FFF2-40B4-BE49-F238E27FC236}">
                  <a16:creationId xmlns:a16="http://schemas.microsoft.com/office/drawing/2014/main" id="{3F03A977-2A26-A249-6E19-7304A5E8EDF6}"/>
                </a:ext>
              </a:extLst>
            </p:cNvPr>
            <p:cNvSpPr>
              <a:spLocks/>
            </p:cNvSpPr>
            <p:nvPr/>
          </p:nvSpPr>
          <p:spPr bwMode="auto">
            <a:xfrm>
              <a:off x="631825" y="3906838"/>
              <a:ext cx="325438" cy="325438"/>
            </a:xfrm>
            <a:custGeom>
              <a:avLst/>
              <a:gdLst>
                <a:gd name="T0" fmla="*/ 1530 w 2865"/>
                <a:gd name="T1" fmla="*/ 3 h 2864"/>
                <a:gd name="T2" fmla="*/ 1712 w 2865"/>
                <a:gd name="T3" fmla="*/ 27 h 2864"/>
                <a:gd name="T4" fmla="*/ 1887 w 2865"/>
                <a:gd name="T5" fmla="*/ 73 h 2864"/>
                <a:gd name="T6" fmla="*/ 2052 w 2865"/>
                <a:gd name="T7" fmla="*/ 140 h 2864"/>
                <a:gd name="T8" fmla="*/ 2207 w 2865"/>
                <a:gd name="T9" fmla="*/ 226 h 2864"/>
                <a:gd name="T10" fmla="*/ 2349 w 2865"/>
                <a:gd name="T11" fmla="*/ 330 h 2864"/>
                <a:gd name="T12" fmla="*/ 2477 w 2865"/>
                <a:gd name="T13" fmla="*/ 450 h 2864"/>
                <a:gd name="T14" fmla="*/ 2589 w 2865"/>
                <a:gd name="T15" fmla="*/ 585 h 2864"/>
                <a:gd name="T16" fmla="*/ 2685 w 2865"/>
                <a:gd name="T17" fmla="*/ 733 h 2864"/>
                <a:gd name="T18" fmla="*/ 2761 w 2865"/>
                <a:gd name="T19" fmla="*/ 894 h 2864"/>
                <a:gd name="T20" fmla="*/ 2818 w 2865"/>
                <a:gd name="T21" fmla="*/ 1065 h 2864"/>
                <a:gd name="T22" fmla="*/ 2853 w 2865"/>
                <a:gd name="T23" fmla="*/ 1245 h 2864"/>
                <a:gd name="T24" fmla="*/ 2865 w 2865"/>
                <a:gd name="T25" fmla="*/ 1432 h 2864"/>
                <a:gd name="T26" fmla="*/ 2857 w 2865"/>
                <a:gd name="T27" fmla="*/ 1592 h 2864"/>
                <a:gd name="T28" fmla="*/ 2830 w 2865"/>
                <a:gd name="T29" fmla="*/ 1754 h 2864"/>
                <a:gd name="T30" fmla="*/ 2786 w 2865"/>
                <a:gd name="T31" fmla="*/ 1906 h 2864"/>
                <a:gd name="T32" fmla="*/ 2727 w 2865"/>
                <a:gd name="T33" fmla="*/ 2052 h 2864"/>
                <a:gd name="T34" fmla="*/ 2641 w 2865"/>
                <a:gd name="T35" fmla="*/ 2206 h 2864"/>
                <a:gd name="T36" fmla="*/ 2536 w 2865"/>
                <a:gd name="T37" fmla="*/ 2347 h 2864"/>
                <a:gd name="T38" fmla="*/ 2415 w 2865"/>
                <a:gd name="T39" fmla="*/ 2476 h 2864"/>
                <a:gd name="T40" fmla="*/ 2279 w 2865"/>
                <a:gd name="T41" fmla="*/ 2588 h 2864"/>
                <a:gd name="T42" fmla="*/ 2131 w 2865"/>
                <a:gd name="T43" fmla="*/ 2683 h 2864"/>
                <a:gd name="T44" fmla="*/ 1971 w 2865"/>
                <a:gd name="T45" fmla="*/ 2760 h 2864"/>
                <a:gd name="T46" fmla="*/ 1801 w 2865"/>
                <a:gd name="T47" fmla="*/ 2817 h 2864"/>
                <a:gd name="T48" fmla="*/ 1622 w 2865"/>
                <a:gd name="T49" fmla="*/ 2852 h 2864"/>
                <a:gd name="T50" fmla="*/ 1435 w 2865"/>
                <a:gd name="T51" fmla="*/ 2864 h 2864"/>
                <a:gd name="T52" fmla="*/ 1248 w 2865"/>
                <a:gd name="T53" fmla="*/ 2852 h 2864"/>
                <a:gd name="T54" fmla="*/ 1068 w 2865"/>
                <a:gd name="T55" fmla="*/ 2817 h 2864"/>
                <a:gd name="T56" fmla="*/ 896 w 2865"/>
                <a:gd name="T57" fmla="*/ 2760 h 2864"/>
                <a:gd name="T58" fmla="*/ 736 w 2865"/>
                <a:gd name="T59" fmla="*/ 2683 h 2864"/>
                <a:gd name="T60" fmla="*/ 586 w 2865"/>
                <a:gd name="T61" fmla="*/ 2587 h 2864"/>
                <a:gd name="T62" fmla="*/ 451 w 2865"/>
                <a:gd name="T63" fmla="*/ 2474 h 2864"/>
                <a:gd name="T64" fmla="*/ 330 w 2865"/>
                <a:gd name="T65" fmla="*/ 2345 h 2864"/>
                <a:gd name="T66" fmla="*/ 226 w 2865"/>
                <a:gd name="T67" fmla="*/ 2203 h 2864"/>
                <a:gd name="T68" fmla="*/ 140 w 2865"/>
                <a:gd name="T69" fmla="*/ 2049 h 2864"/>
                <a:gd name="T70" fmla="*/ 73 w 2865"/>
                <a:gd name="T71" fmla="*/ 1884 h 2864"/>
                <a:gd name="T72" fmla="*/ 27 w 2865"/>
                <a:gd name="T73" fmla="*/ 1709 h 2864"/>
                <a:gd name="T74" fmla="*/ 3 w 2865"/>
                <a:gd name="T75" fmla="*/ 1525 h 2864"/>
                <a:gd name="T76" fmla="*/ 0 w 2865"/>
                <a:gd name="T77" fmla="*/ 1432 h 2864"/>
                <a:gd name="T78" fmla="*/ 12 w 2865"/>
                <a:gd name="T79" fmla="*/ 1245 h 2864"/>
                <a:gd name="T80" fmla="*/ 47 w 2865"/>
                <a:gd name="T81" fmla="*/ 1065 h 2864"/>
                <a:gd name="T82" fmla="*/ 103 w 2865"/>
                <a:gd name="T83" fmla="*/ 894 h 2864"/>
                <a:gd name="T84" fmla="*/ 181 w 2865"/>
                <a:gd name="T85" fmla="*/ 733 h 2864"/>
                <a:gd name="T86" fmla="*/ 276 w 2865"/>
                <a:gd name="T87" fmla="*/ 585 h 2864"/>
                <a:gd name="T88" fmla="*/ 388 w 2865"/>
                <a:gd name="T89" fmla="*/ 450 h 2864"/>
                <a:gd name="T90" fmla="*/ 517 w 2865"/>
                <a:gd name="T91" fmla="*/ 330 h 2864"/>
                <a:gd name="T92" fmla="*/ 659 w 2865"/>
                <a:gd name="T93" fmla="*/ 226 h 2864"/>
                <a:gd name="T94" fmla="*/ 814 w 2865"/>
                <a:gd name="T95" fmla="*/ 140 h 2864"/>
                <a:gd name="T96" fmla="*/ 981 w 2865"/>
                <a:gd name="T97" fmla="*/ 73 h 2864"/>
                <a:gd name="T98" fmla="*/ 1156 w 2865"/>
                <a:gd name="T99" fmla="*/ 27 h 2864"/>
                <a:gd name="T100" fmla="*/ 1341 w 2865"/>
                <a:gd name="T101" fmla="*/ 3 h 2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65" h="2864">
                  <a:moveTo>
                    <a:pt x="1435" y="0"/>
                  </a:moveTo>
                  <a:lnTo>
                    <a:pt x="1530" y="3"/>
                  </a:lnTo>
                  <a:lnTo>
                    <a:pt x="1622" y="12"/>
                  </a:lnTo>
                  <a:lnTo>
                    <a:pt x="1712" y="27"/>
                  </a:lnTo>
                  <a:lnTo>
                    <a:pt x="1801" y="47"/>
                  </a:lnTo>
                  <a:lnTo>
                    <a:pt x="1887" y="73"/>
                  </a:lnTo>
                  <a:lnTo>
                    <a:pt x="1971" y="104"/>
                  </a:lnTo>
                  <a:lnTo>
                    <a:pt x="2052" y="140"/>
                  </a:lnTo>
                  <a:lnTo>
                    <a:pt x="2132" y="180"/>
                  </a:lnTo>
                  <a:lnTo>
                    <a:pt x="2207" y="226"/>
                  </a:lnTo>
                  <a:lnTo>
                    <a:pt x="2279" y="276"/>
                  </a:lnTo>
                  <a:lnTo>
                    <a:pt x="2349" y="330"/>
                  </a:lnTo>
                  <a:lnTo>
                    <a:pt x="2415" y="388"/>
                  </a:lnTo>
                  <a:lnTo>
                    <a:pt x="2477" y="450"/>
                  </a:lnTo>
                  <a:lnTo>
                    <a:pt x="2535" y="516"/>
                  </a:lnTo>
                  <a:lnTo>
                    <a:pt x="2589" y="585"/>
                  </a:lnTo>
                  <a:lnTo>
                    <a:pt x="2639" y="657"/>
                  </a:lnTo>
                  <a:lnTo>
                    <a:pt x="2685" y="733"/>
                  </a:lnTo>
                  <a:lnTo>
                    <a:pt x="2725" y="813"/>
                  </a:lnTo>
                  <a:lnTo>
                    <a:pt x="2761" y="894"/>
                  </a:lnTo>
                  <a:lnTo>
                    <a:pt x="2792" y="979"/>
                  </a:lnTo>
                  <a:lnTo>
                    <a:pt x="2818" y="1065"/>
                  </a:lnTo>
                  <a:lnTo>
                    <a:pt x="2838" y="1154"/>
                  </a:lnTo>
                  <a:lnTo>
                    <a:pt x="2853" y="1245"/>
                  </a:lnTo>
                  <a:lnTo>
                    <a:pt x="2862" y="1337"/>
                  </a:lnTo>
                  <a:lnTo>
                    <a:pt x="2865" y="1432"/>
                  </a:lnTo>
                  <a:lnTo>
                    <a:pt x="2865" y="1509"/>
                  </a:lnTo>
                  <a:lnTo>
                    <a:pt x="2857" y="1592"/>
                  </a:lnTo>
                  <a:lnTo>
                    <a:pt x="2846" y="1674"/>
                  </a:lnTo>
                  <a:lnTo>
                    <a:pt x="2830" y="1754"/>
                  </a:lnTo>
                  <a:lnTo>
                    <a:pt x="2810" y="1831"/>
                  </a:lnTo>
                  <a:lnTo>
                    <a:pt x="2786" y="1906"/>
                  </a:lnTo>
                  <a:lnTo>
                    <a:pt x="2759" y="1980"/>
                  </a:lnTo>
                  <a:lnTo>
                    <a:pt x="2727" y="2052"/>
                  </a:lnTo>
                  <a:lnTo>
                    <a:pt x="2686" y="2131"/>
                  </a:lnTo>
                  <a:lnTo>
                    <a:pt x="2641" y="2206"/>
                  </a:lnTo>
                  <a:lnTo>
                    <a:pt x="2590" y="2278"/>
                  </a:lnTo>
                  <a:lnTo>
                    <a:pt x="2536" y="2347"/>
                  </a:lnTo>
                  <a:lnTo>
                    <a:pt x="2477" y="2413"/>
                  </a:lnTo>
                  <a:lnTo>
                    <a:pt x="2415" y="2476"/>
                  </a:lnTo>
                  <a:lnTo>
                    <a:pt x="2350" y="2534"/>
                  </a:lnTo>
                  <a:lnTo>
                    <a:pt x="2279" y="2588"/>
                  </a:lnTo>
                  <a:lnTo>
                    <a:pt x="2207" y="2638"/>
                  </a:lnTo>
                  <a:lnTo>
                    <a:pt x="2131" y="2683"/>
                  </a:lnTo>
                  <a:lnTo>
                    <a:pt x="2052" y="2724"/>
                  </a:lnTo>
                  <a:lnTo>
                    <a:pt x="1971" y="2760"/>
                  </a:lnTo>
                  <a:lnTo>
                    <a:pt x="1887" y="2791"/>
                  </a:lnTo>
                  <a:lnTo>
                    <a:pt x="1801" y="2817"/>
                  </a:lnTo>
                  <a:lnTo>
                    <a:pt x="1712" y="2837"/>
                  </a:lnTo>
                  <a:lnTo>
                    <a:pt x="1622" y="2852"/>
                  </a:lnTo>
                  <a:lnTo>
                    <a:pt x="1530" y="2861"/>
                  </a:lnTo>
                  <a:lnTo>
                    <a:pt x="1435" y="2864"/>
                  </a:lnTo>
                  <a:lnTo>
                    <a:pt x="1341" y="2861"/>
                  </a:lnTo>
                  <a:lnTo>
                    <a:pt x="1248" y="2852"/>
                  </a:lnTo>
                  <a:lnTo>
                    <a:pt x="1156" y="2837"/>
                  </a:lnTo>
                  <a:lnTo>
                    <a:pt x="1068" y="2817"/>
                  </a:lnTo>
                  <a:lnTo>
                    <a:pt x="981" y="2791"/>
                  </a:lnTo>
                  <a:lnTo>
                    <a:pt x="896" y="2760"/>
                  </a:lnTo>
                  <a:lnTo>
                    <a:pt x="814" y="2724"/>
                  </a:lnTo>
                  <a:lnTo>
                    <a:pt x="736" y="2683"/>
                  </a:lnTo>
                  <a:lnTo>
                    <a:pt x="659" y="2637"/>
                  </a:lnTo>
                  <a:lnTo>
                    <a:pt x="586" y="2587"/>
                  </a:lnTo>
                  <a:lnTo>
                    <a:pt x="517" y="2533"/>
                  </a:lnTo>
                  <a:lnTo>
                    <a:pt x="451" y="2474"/>
                  </a:lnTo>
                  <a:lnTo>
                    <a:pt x="388" y="2411"/>
                  </a:lnTo>
                  <a:lnTo>
                    <a:pt x="330" y="2345"/>
                  </a:lnTo>
                  <a:lnTo>
                    <a:pt x="276" y="2276"/>
                  </a:lnTo>
                  <a:lnTo>
                    <a:pt x="226" y="2203"/>
                  </a:lnTo>
                  <a:lnTo>
                    <a:pt x="181" y="2128"/>
                  </a:lnTo>
                  <a:lnTo>
                    <a:pt x="140" y="2049"/>
                  </a:lnTo>
                  <a:lnTo>
                    <a:pt x="103" y="1967"/>
                  </a:lnTo>
                  <a:lnTo>
                    <a:pt x="73" y="1884"/>
                  </a:lnTo>
                  <a:lnTo>
                    <a:pt x="47" y="1797"/>
                  </a:lnTo>
                  <a:lnTo>
                    <a:pt x="27" y="1709"/>
                  </a:lnTo>
                  <a:lnTo>
                    <a:pt x="12" y="1617"/>
                  </a:lnTo>
                  <a:lnTo>
                    <a:pt x="3" y="1525"/>
                  </a:lnTo>
                  <a:lnTo>
                    <a:pt x="0" y="1432"/>
                  </a:lnTo>
                  <a:lnTo>
                    <a:pt x="0" y="1432"/>
                  </a:lnTo>
                  <a:lnTo>
                    <a:pt x="3" y="1337"/>
                  </a:lnTo>
                  <a:lnTo>
                    <a:pt x="12" y="1245"/>
                  </a:lnTo>
                  <a:lnTo>
                    <a:pt x="27" y="1154"/>
                  </a:lnTo>
                  <a:lnTo>
                    <a:pt x="47" y="1065"/>
                  </a:lnTo>
                  <a:lnTo>
                    <a:pt x="73" y="979"/>
                  </a:lnTo>
                  <a:lnTo>
                    <a:pt x="103" y="894"/>
                  </a:lnTo>
                  <a:lnTo>
                    <a:pt x="140" y="813"/>
                  </a:lnTo>
                  <a:lnTo>
                    <a:pt x="181" y="733"/>
                  </a:lnTo>
                  <a:lnTo>
                    <a:pt x="226" y="657"/>
                  </a:lnTo>
                  <a:lnTo>
                    <a:pt x="276" y="585"/>
                  </a:lnTo>
                  <a:lnTo>
                    <a:pt x="330" y="516"/>
                  </a:lnTo>
                  <a:lnTo>
                    <a:pt x="388" y="450"/>
                  </a:lnTo>
                  <a:lnTo>
                    <a:pt x="451" y="388"/>
                  </a:lnTo>
                  <a:lnTo>
                    <a:pt x="517" y="330"/>
                  </a:lnTo>
                  <a:lnTo>
                    <a:pt x="586" y="276"/>
                  </a:lnTo>
                  <a:lnTo>
                    <a:pt x="659" y="226"/>
                  </a:lnTo>
                  <a:lnTo>
                    <a:pt x="736" y="180"/>
                  </a:lnTo>
                  <a:lnTo>
                    <a:pt x="814" y="140"/>
                  </a:lnTo>
                  <a:lnTo>
                    <a:pt x="896" y="104"/>
                  </a:lnTo>
                  <a:lnTo>
                    <a:pt x="981" y="73"/>
                  </a:lnTo>
                  <a:lnTo>
                    <a:pt x="1068" y="47"/>
                  </a:lnTo>
                  <a:lnTo>
                    <a:pt x="1156" y="27"/>
                  </a:lnTo>
                  <a:lnTo>
                    <a:pt x="1248" y="12"/>
                  </a:lnTo>
                  <a:lnTo>
                    <a:pt x="1341" y="3"/>
                  </a:lnTo>
                  <a:lnTo>
                    <a:pt x="1435" y="0"/>
                  </a:lnTo>
                  <a:close/>
                </a:path>
              </a:pathLst>
            </a:custGeom>
            <a:solidFill>
              <a:srgbClr val="D80000"/>
            </a:solidFill>
            <a:ln w="0">
              <a:solidFill>
                <a:srgbClr val="D8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 name="Freeform 26">
              <a:extLst>
                <a:ext uri="{FF2B5EF4-FFF2-40B4-BE49-F238E27FC236}">
                  <a16:creationId xmlns:a16="http://schemas.microsoft.com/office/drawing/2014/main" id="{47C68E11-AB18-5E56-655C-FB355CA78FDE}"/>
                </a:ext>
              </a:extLst>
            </p:cNvPr>
            <p:cNvSpPr>
              <a:spLocks/>
            </p:cNvSpPr>
            <p:nvPr/>
          </p:nvSpPr>
          <p:spPr bwMode="auto">
            <a:xfrm>
              <a:off x="665163" y="3941763"/>
              <a:ext cx="257175" cy="257175"/>
            </a:xfrm>
            <a:custGeom>
              <a:avLst/>
              <a:gdLst>
                <a:gd name="T0" fmla="*/ 1222 w 2273"/>
                <a:gd name="T1" fmla="*/ 3 h 2268"/>
                <a:gd name="T2" fmla="*/ 1385 w 2273"/>
                <a:gd name="T3" fmla="*/ 28 h 2268"/>
                <a:gd name="T4" fmla="*/ 1542 w 2273"/>
                <a:gd name="T5" fmla="*/ 74 h 2268"/>
                <a:gd name="T6" fmla="*/ 1687 w 2273"/>
                <a:gd name="T7" fmla="*/ 142 h 2268"/>
                <a:gd name="T8" fmla="*/ 1821 w 2273"/>
                <a:gd name="T9" fmla="*/ 228 h 2268"/>
                <a:gd name="T10" fmla="*/ 1940 w 2273"/>
                <a:gd name="T11" fmla="*/ 332 h 2268"/>
                <a:gd name="T12" fmla="*/ 2044 w 2273"/>
                <a:gd name="T13" fmla="*/ 451 h 2268"/>
                <a:gd name="T14" fmla="*/ 2131 w 2273"/>
                <a:gd name="T15" fmla="*/ 585 h 2268"/>
                <a:gd name="T16" fmla="*/ 2199 w 2273"/>
                <a:gd name="T17" fmla="*/ 730 h 2268"/>
                <a:gd name="T18" fmla="*/ 2245 w 2273"/>
                <a:gd name="T19" fmla="*/ 885 h 2268"/>
                <a:gd name="T20" fmla="*/ 2269 w 2273"/>
                <a:gd name="T21" fmla="*/ 1049 h 2268"/>
                <a:gd name="T22" fmla="*/ 2269 w 2273"/>
                <a:gd name="T23" fmla="*/ 1218 h 2268"/>
                <a:gd name="T24" fmla="*/ 2245 w 2273"/>
                <a:gd name="T25" fmla="*/ 1383 h 2268"/>
                <a:gd name="T26" fmla="*/ 2199 w 2273"/>
                <a:gd name="T27" fmla="*/ 1538 h 2268"/>
                <a:gd name="T28" fmla="*/ 2131 w 2273"/>
                <a:gd name="T29" fmla="*/ 1683 h 2268"/>
                <a:gd name="T30" fmla="*/ 2044 w 2273"/>
                <a:gd name="T31" fmla="*/ 1816 h 2268"/>
                <a:gd name="T32" fmla="*/ 1940 w 2273"/>
                <a:gd name="T33" fmla="*/ 1935 h 2268"/>
                <a:gd name="T34" fmla="*/ 1821 w 2273"/>
                <a:gd name="T35" fmla="*/ 2039 h 2268"/>
                <a:gd name="T36" fmla="*/ 1687 w 2273"/>
                <a:gd name="T37" fmla="*/ 2126 h 2268"/>
                <a:gd name="T38" fmla="*/ 1542 w 2273"/>
                <a:gd name="T39" fmla="*/ 2194 h 2268"/>
                <a:gd name="T40" fmla="*/ 1385 w 2273"/>
                <a:gd name="T41" fmla="*/ 2241 h 2268"/>
                <a:gd name="T42" fmla="*/ 1222 w 2273"/>
                <a:gd name="T43" fmla="*/ 2265 h 2268"/>
                <a:gd name="T44" fmla="*/ 1052 w 2273"/>
                <a:gd name="T45" fmla="*/ 2265 h 2268"/>
                <a:gd name="T46" fmla="*/ 887 w 2273"/>
                <a:gd name="T47" fmla="*/ 2241 h 2268"/>
                <a:gd name="T48" fmla="*/ 732 w 2273"/>
                <a:gd name="T49" fmla="*/ 2194 h 2268"/>
                <a:gd name="T50" fmla="*/ 586 w 2273"/>
                <a:gd name="T51" fmla="*/ 2126 h 2268"/>
                <a:gd name="T52" fmla="*/ 453 w 2273"/>
                <a:gd name="T53" fmla="*/ 2039 h 2268"/>
                <a:gd name="T54" fmla="*/ 333 w 2273"/>
                <a:gd name="T55" fmla="*/ 1935 h 2268"/>
                <a:gd name="T56" fmla="*/ 229 w 2273"/>
                <a:gd name="T57" fmla="*/ 1816 h 2268"/>
                <a:gd name="T58" fmla="*/ 142 w 2273"/>
                <a:gd name="T59" fmla="*/ 1683 h 2268"/>
                <a:gd name="T60" fmla="*/ 74 w 2273"/>
                <a:gd name="T61" fmla="*/ 1538 h 2268"/>
                <a:gd name="T62" fmla="*/ 27 w 2273"/>
                <a:gd name="T63" fmla="*/ 1383 h 2268"/>
                <a:gd name="T64" fmla="*/ 3 w 2273"/>
                <a:gd name="T65" fmla="*/ 1218 h 2268"/>
                <a:gd name="T66" fmla="*/ 3 w 2273"/>
                <a:gd name="T67" fmla="*/ 1049 h 2268"/>
                <a:gd name="T68" fmla="*/ 27 w 2273"/>
                <a:gd name="T69" fmla="*/ 885 h 2268"/>
                <a:gd name="T70" fmla="*/ 74 w 2273"/>
                <a:gd name="T71" fmla="*/ 730 h 2268"/>
                <a:gd name="T72" fmla="*/ 142 w 2273"/>
                <a:gd name="T73" fmla="*/ 585 h 2268"/>
                <a:gd name="T74" fmla="*/ 229 w 2273"/>
                <a:gd name="T75" fmla="*/ 451 h 2268"/>
                <a:gd name="T76" fmla="*/ 333 w 2273"/>
                <a:gd name="T77" fmla="*/ 332 h 2268"/>
                <a:gd name="T78" fmla="*/ 453 w 2273"/>
                <a:gd name="T79" fmla="*/ 228 h 2268"/>
                <a:gd name="T80" fmla="*/ 586 w 2273"/>
                <a:gd name="T81" fmla="*/ 142 h 2268"/>
                <a:gd name="T82" fmla="*/ 732 w 2273"/>
                <a:gd name="T83" fmla="*/ 74 h 2268"/>
                <a:gd name="T84" fmla="*/ 887 w 2273"/>
                <a:gd name="T85" fmla="*/ 28 h 2268"/>
                <a:gd name="T86" fmla="*/ 1052 w 2273"/>
                <a:gd name="T87" fmla="*/ 3 h 2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73" h="2268">
                  <a:moveTo>
                    <a:pt x="1136" y="0"/>
                  </a:moveTo>
                  <a:lnTo>
                    <a:pt x="1222" y="3"/>
                  </a:lnTo>
                  <a:lnTo>
                    <a:pt x="1305" y="13"/>
                  </a:lnTo>
                  <a:lnTo>
                    <a:pt x="1385" y="28"/>
                  </a:lnTo>
                  <a:lnTo>
                    <a:pt x="1464" y="48"/>
                  </a:lnTo>
                  <a:lnTo>
                    <a:pt x="1542" y="74"/>
                  </a:lnTo>
                  <a:lnTo>
                    <a:pt x="1616" y="106"/>
                  </a:lnTo>
                  <a:lnTo>
                    <a:pt x="1687" y="142"/>
                  </a:lnTo>
                  <a:lnTo>
                    <a:pt x="1755" y="183"/>
                  </a:lnTo>
                  <a:lnTo>
                    <a:pt x="1821" y="228"/>
                  </a:lnTo>
                  <a:lnTo>
                    <a:pt x="1882" y="278"/>
                  </a:lnTo>
                  <a:lnTo>
                    <a:pt x="1940" y="332"/>
                  </a:lnTo>
                  <a:lnTo>
                    <a:pt x="1994" y="390"/>
                  </a:lnTo>
                  <a:lnTo>
                    <a:pt x="2044" y="451"/>
                  </a:lnTo>
                  <a:lnTo>
                    <a:pt x="2090" y="517"/>
                  </a:lnTo>
                  <a:lnTo>
                    <a:pt x="2131" y="585"/>
                  </a:lnTo>
                  <a:lnTo>
                    <a:pt x="2167" y="656"/>
                  </a:lnTo>
                  <a:lnTo>
                    <a:pt x="2199" y="730"/>
                  </a:lnTo>
                  <a:lnTo>
                    <a:pt x="2225" y="807"/>
                  </a:lnTo>
                  <a:lnTo>
                    <a:pt x="2245" y="885"/>
                  </a:lnTo>
                  <a:lnTo>
                    <a:pt x="2260" y="966"/>
                  </a:lnTo>
                  <a:lnTo>
                    <a:pt x="2269" y="1049"/>
                  </a:lnTo>
                  <a:lnTo>
                    <a:pt x="2273" y="1134"/>
                  </a:lnTo>
                  <a:lnTo>
                    <a:pt x="2269" y="1218"/>
                  </a:lnTo>
                  <a:lnTo>
                    <a:pt x="2260" y="1301"/>
                  </a:lnTo>
                  <a:lnTo>
                    <a:pt x="2245" y="1383"/>
                  </a:lnTo>
                  <a:lnTo>
                    <a:pt x="2225" y="1462"/>
                  </a:lnTo>
                  <a:lnTo>
                    <a:pt x="2199" y="1538"/>
                  </a:lnTo>
                  <a:lnTo>
                    <a:pt x="2167" y="1612"/>
                  </a:lnTo>
                  <a:lnTo>
                    <a:pt x="2131" y="1683"/>
                  </a:lnTo>
                  <a:lnTo>
                    <a:pt x="2090" y="1751"/>
                  </a:lnTo>
                  <a:lnTo>
                    <a:pt x="2044" y="1816"/>
                  </a:lnTo>
                  <a:lnTo>
                    <a:pt x="1994" y="1878"/>
                  </a:lnTo>
                  <a:lnTo>
                    <a:pt x="1940" y="1935"/>
                  </a:lnTo>
                  <a:lnTo>
                    <a:pt x="1882" y="1989"/>
                  </a:lnTo>
                  <a:lnTo>
                    <a:pt x="1821" y="2039"/>
                  </a:lnTo>
                  <a:lnTo>
                    <a:pt x="1755" y="2085"/>
                  </a:lnTo>
                  <a:lnTo>
                    <a:pt x="1687" y="2126"/>
                  </a:lnTo>
                  <a:lnTo>
                    <a:pt x="1616" y="2163"/>
                  </a:lnTo>
                  <a:lnTo>
                    <a:pt x="1542" y="2194"/>
                  </a:lnTo>
                  <a:lnTo>
                    <a:pt x="1464" y="2220"/>
                  </a:lnTo>
                  <a:lnTo>
                    <a:pt x="1385" y="2241"/>
                  </a:lnTo>
                  <a:lnTo>
                    <a:pt x="1305" y="2256"/>
                  </a:lnTo>
                  <a:lnTo>
                    <a:pt x="1222" y="2265"/>
                  </a:lnTo>
                  <a:lnTo>
                    <a:pt x="1136" y="2268"/>
                  </a:lnTo>
                  <a:lnTo>
                    <a:pt x="1052" y="2265"/>
                  </a:lnTo>
                  <a:lnTo>
                    <a:pt x="969" y="2256"/>
                  </a:lnTo>
                  <a:lnTo>
                    <a:pt x="887" y="2241"/>
                  </a:lnTo>
                  <a:lnTo>
                    <a:pt x="808" y="2220"/>
                  </a:lnTo>
                  <a:lnTo>
                    <a:pt x="732" y="2194"/>
                  </a:lnTo>
                  <a:lnTo>
                    <a:pt x="657" y="2163"/>
                  </a:lnTo>
                  <a:lnTo>
                    <a:pt x="586" y="2126"/>
                  </a:lnTo>
                  <a:lnTo>
                    <a:pt x="518" y="2085"/>
                  </a:lnTo>
                  <a:lnTo>
                    <a:pt x="453" y="2039"/>
                  </a:lnTo>
                  <a:lnTo>
                    <a:pt x="390" y="1989"/>
                  </a:lnTo>
                  <a:lnTo>
                    <a:pt x="333" y="1935"/>
                  </a:lnTo>
                  <a:lnTo>
                    <a:pt x="279" y="1878"/>
                  </a:lnTo>
                  <a:lnTo>
                    <a:pt x="229" y="1816"/>
                  </a:lnTo>
                  <a:lnTo>
                    <a:pt x="183" y="1751"/>
                  </a:lnTo>
                  <a:lnTo>
                    <a:pt x="142" y="1683"/>
                  </a:lnTo>
                  <a:lnTo>
                    <a:pt x="105" y="1612"/>
                  </a:lnTo>
                  <a:lnTo>
                    <a:pt x="74" y="1538"/>
                  </a:lnTo>
                  <a:lnTo>
                    <a:pt x="48" y="1462"/>
                  </a:lnTo>
                  <a:lnTo>
                    <a:pt x="27" y="1383"/>
                  </a:lnTo>
                  <a:lnTo>
                    <a:pt x="12" y="1301"/>
                  </a:lnTo>
                  <a:lnTo>
                    <a:pt x="3" y="1218"/>
                  </a:lnTo>
                  <a:lnTo>
                    <a:pt x="0" y="1134"/>
                  </a:lnTo>
                  <a:lnTo>
                    <a:pt x="3" y="1049"/>
                  </a:lnTo>
                  <a:lnTo>
                    <a:pt x="12" y="966"/>
                  </a:lnTo>
                  <a:lnTo>
                    <a:pt x="27" y="885"/>
                  </a:lnTo>
                  <a:lnTo>
                    <a:pt x="48" y="807"/>
                  </a:lnTo>
                  <a:lnTo>
                    <a:pt x="74" y="730"/>
                  </a:lnTo>
                  <a:lnTo>
                    <a:pt x="105" y="656"/>
                  </a:lnTo>
                  <a:lnTo>
                    <a:pt x="142" y="585"/>
                  </a:lnTo>
                  <a:lnTo>
                    <a:pt x="183" y="517"/>
                  </a:lnTo>
                  <a:lnTo>
                    <a:pt x="229" y="451"/>
                  </a:lnTo>
                  <a:lnTo>
                    <a:pt x="279" y="390"/>
                  </a:lnTo>
                  <a:lnTo>
                    <a:pt x="333" y="332"/>
                  </a:lnTo>
                  <a:lnTo>
                    <a:pt x="390" y="278"/>
                  </a:lnTo>
                  <a:lnTo>
                    <a:pt x="453" y="228"/>
                  </a:lnTo>
                  <a:lnTo>
                    <a:pt x="518" y="183"/>
                  </a:lnTo>
                  <a:lnTo>
                    <a:pt x="586" y="142"/>
                  </a:lnTo>
                  <a:lnTo>
                    <a:pt x="657" y="106"/>
                  </a:lnTo>
                  <a:lnTo>
                    <a:pt x="732" y="74"/>
                  </a:lnTo>
                  <a:lnTo>
                    <a:pt x="808" y="48"/>
                  </a:lnTo>
                  <a:lnTo>
                    <a:pt x="887" y="28"/>
                  </a:lnTo>
                  <a:lnTo>
                    <a:pt x="969" y="13"/>
                  </a:lnTo>
                  <a:lnTo>
                    <a:pt x="1052" y="3"/>
                  </a:lnTo>
                  <a:lnTo>
                    <a:pt x="1136"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 name="Freeform 27">
              <a:extLst>
                <a:ext uri="{FF2B5EF4-FFF2-40B4-BE49-F238E27FC236}">
                  <a16:creationId xmlns:a16="http://schemas.microsoft.com/office/drawing/2014/main" id="{DC71F9C7-54D8-ADA8-ADE4-D050E688DAAF}"/>
                </a:ext>
              </a:extLst>
            </p:cNvPr>
            <p:cNvSpPr>
              <a:spLocks/>
            </p:cNvSpPr>
            <p:nvPr/>
          </p:nvSpPr>
          <p:spPr bwMode="auto">
            <a:xfrm>
              <a:off x="698500" y="3975100"/>
              <a:ext cx="190500" cy="190500"/>
            </a:xfrm>
            <a:custGeom>
              <a:avLst/>
              <a:gdLst>
                <a:gd name="T0" fmla="*/ 916 w 1687"/>
                <a:gd name="T1" fmla="*/ 3 h 1683"/>
                <a:gd name="T2" fmla="*/ 1056 w 1687"/>
                <a:gd name="T3" fmla="*/ 27 h 1683"/>
                <a:gd name="T4" fmla="*/ 1187 w 1687"/>
                <a:gd name="T5" fmla="*/ 73 h 1683"/>
                <a:gd name="T6" fmla="*/ 1308 w 1687"/>
                <a:gd name="T7" fmla="*/ 139 h 1683"/>
                <a:gd name="T8" fmla="*/ 1415 w 1687"/>
                <a:gd name="T9" fmla="*/ 224 h 1683"/>
                <a:gd name="T10" fmla="*/ 1508 w 1687"/>
                <a:gd name="T11" fmla="*/ 324 h 1683"/>
                <a:gd name="T12" fmla="*/ 1583 w 1687"/>
                <a:gd name="T13" fmla="*/ 437 h 1683"/>
                <a:gd name="T14" fmla="*/ 1639 w 1687"/>
                <a:gd name="T15" fmla="*/ 563 h 1683"/>
                <a:gd name="T16" fmla="*/ 1674 w 1687"/>
                <a:gd name="T17" fmla="*/ 698 h 1683"/>
                <a:gd name="T18" fmla="*/ 1687 w 1687"/>
                <a:gd name="T19" fmla="*/ 842 h 1683"/>
                <a:gd name="T20" fmla="*/ 1674 w 1687"/>
                <a:gd name="T21" fmla="*/ 985 h 1683"/>
                <a:gd name="T22" fmla="*/ 1639 w 1687"/>
                <a:gd name="T23" fmla="*/ 1121 h 1683"/>
                <a:gd name="T24" fmla="*/ 1583 w 1687"/>
                <a:gd name="T25" fmla="*/ 1247 h 1683"/>
                <a:gd name="T26" fmla="*/ 1508 w 1687"/>
                <a:gd name="T27" fmla="*/ 1361 h 1683"/>
                <a:gd name="T28" fmla="*/ 1415 w 1687"/>
                <a:gd name="T29" fmla="*/ 1460 h 1683"/>
                <a:gd name="T30" fmla="*/ 1308 w 1687"/>
                <a:gd name="T31" fmla="*/ 1544 h 1683"/>
                <a:gd name="T32" fmla="*/ 1187 w 1687"/>
                <a:gd name="T33" fmla="*/ 1610 h 1683"/>
                <a:gd name="T34" fmla="*/ 1056 w 1687"/>
                <a:gd name="T35" fmla="*/ 1656 h 1683"/>
                <a:gd name="T36" fmla="*/ 916 w 1687"/>
                <a:gd name="T37" fmla="*/ 1680 h 1683"/>
                <a:gd name="T38" fmla="*/ 771 w 1687"/>
                <a:gd name="T39" fmla="*/ 1680 h 1683"/>
                <a:gd name="T40" fmla="*/ 630 w 1687"/>
                <a:gd name="T41" fmla="*/ 1656 h 1683"/>
                <a:gd name="T42" fmla="*/ 499 w 1687"/>
                <a:gd name="T43" fmla="*/ 1610 h 1683"/>
                <a:gd name="T44" fmla="*/ 380 w 1687"/>
                <a:gd name="T45" fmla="*/ 1544 h 1683"/>
                <a:gd name="T46" fmla="*/ 272 w 1687"/>
                <a:gd name="T47" fmla="*/ 1460 h 1683"/>
                <a:gd name="T48" fmla="*/ 180 w 1687"/>
                <a:gd name="T49" fmla="*/ 1361 h 1683"/>
                <a:gd name="T50" fmla="*/ 104 w 1687"/>
                <a:gd name="T51" fmla="*/ 1247 h 1683"/>
                <a:gd name="T52" fmla="*/ 47 w 1687"/>
                <a:gd name="T53" fmla="*/ 1121 h 1683"/>
                <a:gd name="T54" fmla="*/ 12 w 1687"/>
                <a:gd name="T55" fmla="*/ 985 h 1683"/>
                <a:gd name="T56" fmla="*/ 0 w 1687"/>
                <a:gd name="T57" fmla="*/ 842 h 1683"/>
                <a:gd name="T58" fmla="*/ 12 w 1687"/>
                <a:gd name="T59" fmla="*/ 698 h 1683"/>
                <a:gd name="T60" fmla="*/ 47 w 1687"/>
                <a:gd name="T61" fmla="*/ 563 h 1683"/>
                <a:gd name="T62" fmla="*/ 104 w 1687"/>
                <a:gd name="T63" fmla="*/ 437 h 1683"/>
                <a:gd name="T64" fmla="*/ 180 w 1687"/>
                <a:gd name="T65" fmla="*/ 324 h 1683"/>
                <a:gd name="T66" fmla="*/ 272 w 1687"/>
                <a:gd name="T67" fmla="*/ 224 h 1683"/>
                <a:gd name="T68" fmla="*/ 380 w 1687"/>
                <a:gd name="T69" fmla="*/ 139 h 1683"/>
                <a:gd name="T70" fmla="*/ 499 w 1687"/>
                <a:gd name="T71" fmla="*/ 73 h 1683"/>
                <a:gd name="T72" fmla="*/ 630 w 1687"/>
                <a:gd name="T73" fmla="*/ 27 h 1683"/>
                <a:gd name="T74" fmla="*/ 771 w 1687"/>
                <a:gd name="T75" fmla="*/ 3 h 1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7" h="1683">
                  <a:moveTo>
                    <a:pt x="843" y="0"/>
                  </a:moveTo>
                  <a:lnTo>
                    <a:pt x="916" y="3"/>
                  </a:lnTo>
                  <a:lnTo>
                    <a:pt x="988" y="13"/>
                  </a:lnTo>
                  <a:lnTo>
                    <a:pt x="1056" y="27"/>
                  </a:lnTo>
                  <a:lnTo>
                    <a:pt x="1123" y="48"/>
                  </a:lnTo>
                  <a:lnTo>
                    <a:pt x="1187" y="73"/>
                  </a:lnTo>
                  <a:lnTo>
                    <a:pt x="1250" y="104"/>
                  </a:lnTo>
                  <a:lnTo>
                    <a:pt x="1308" y="139"/>
                  </a:lnTo>
                  <a:lnTo>
                    <a:pt x="1363" y="179"/>
                  </a:lnTo>
                  <a:lnTo>
                    <a:pt x="1415" y="224"/>
                  </a:lnTo>
                  <a:lnTo>
                    <a:pt x="1463" y="272"/>
                  </a:lnTo>
                  <a:lnTo>
                    <a:pt x="1508" y="324"/>
                  </a:lnTo>
                  <a:lnTo>
                    <a:pt x="1548" y="379"/>
                  </a:lnTo>
                  <a:lnTo>
                    <a:pt x="1583" y="437"/>
                  </a:lnTo>
                  <a:lnTo>
                    <a:pt x="1614" y="499"/>
                  </a:lnTo>
                  <a:lnTo>
                    <a:pt x="1639" y="563"/>
                  </a:lnTo>
                  <a:lnTo>
                    <a:pt x="1660" y="630"/>
                  </a:lnTo>
                  <a:lnTo>
                    <a:pt x="1674" y="698"/>
                  </a:lnTo>
                  <a:lnTo>
                    <a:pt x="1683" y="769"/>
                  </a:lnTo>
                  <a:lnTo>
                    <a:pt x="1687" y="842"/>
                  </a:lnTo>
                  <a:lnTo>
                    <a:pt x="1683" y="914"/>
                  </a:lnTo>
                  <a:lnTo>
                    <a:pt x="1674" y="985"/>
                  </a:lnTo>
                  <a:lnTo>
                    <a:pt x="1660" y="1055"/>
                  </a:lnTo>
                  <a:lnTo>
                    <a:pt x="1639" y="1121"/>
                  </a:lnTo>
                  <a:lnTo>
                    <a:pt x="1614" y="1186"/>
                  </a:lnTo>
                  <a:lnTo>
                    <a:pt x="1583" y="1247"/>
                  </a:lnTo>
                  <a:lnTo>
                    <a:pt x="1548" y="1305"/>
                  </a:lnTo>
                  <a:lnTo>
                    <a:pt x="1508" y="1361"/>
                  </a:lnTo>
                  <a:lnTo>
                    <a:pt x="1463" y="1412"/>
                  </a:lnTo>
                  <a:lnTo>
                    <a:pt x="1415" y="1460"/>
                  </a:lnTo>
                  <a:lnTo>
                    <a:pt x="1363" y="1504"/>
                  </a:lnTo>
                  <a:lnTo>
                    <a:pt x="1308" y="1544"/>
                  </a:lnTo>
                  <a:lnTo>
                    <a:pt x="1250" y="1580"/>
                  </a:lnTo>
                  <a:lnTo>
                    <a:pt x="1187" y="1610"/>
                  </a:lnTo>
                  <a:lnTo>
                    <a:pt x="1123" y="1636"/>
                  </a:lnTo>
                  <a:lnTo>
                    <a:pt x="1056" y="1656"/>
                  </a:lnTo>
                  <a:lnTo>
                    <a:pt x="988" y="1671"/>
                  </a:lnTo>
                  <a:lnTo>
                    <a:pt x="916" y="1680"/>
                  </a:lnTo>
                  <a:lnTo>
                    <a:pt x="843" y="1683"/>
                  </a:lnTo>
                  <a:lnTo>
                    <a:pt x="771" y="1680"/>
                  </a:lnTo>
                  <a:lnTo>
                    <a:pt x="700" y="1671"/>
                  </a:lnTo>
                  <a:lnTo>
                    <a:pt x="630" y="1656"/>
                  </a:lnTo>
                  <a:lnTo>
                    <a:pt x="564" y="1636"/>
                  </a:lnTo>
                  <a:lnTo>
                    <a:pt x="499" y="1610"/>
                  </a:lnTo>
                  <a:lnTo>
                    <a:pt x="438" y="1580"/>
                  </a:lnTo>
                  <a:lnTo>
                    <a:pt x="380" y="1544"/>
                  </a:lnTo>
                  <a:lnTo>
                    <a:pt x="323" y="1504"/>
                  </a:lnTo>
                  <a:lnTo>
                    <a:pt x="272" y="1460"/>
                  </a:lnTo>
                  <a:lnTo>
                    <a:pt x="224" y="1412"/>
                  </a:lnTo>
                  <a:lnTo>
                    <a:pt x="180" y="1361"/>
                  </a:lnTo>
                  <a:lnTo>
                    <a:pt x="140" y="1305"/>
                  </a:lnTo>
                  <a:lnTo>
                    <a:pt x="104" y="1247"/>
                  </a:lnTo>
                  <a:lnTo>
                    <a:pt x="73" y="1186"/>
                  </a:lnTo>
                  <a:lnTo>
                    <a:pt x="47" y="1121"/>
                  </a:lnTo>
                  <a:lnTo>
                    <a:pt x="27" y="1055"/>
                  </a:lnTo>
                  <a:lnTo>
                    <a:pt x="12" y="985"/>
                  </a:lnTo>
                  <a:lnTo>
                    <a:pt x="3" y="914"/>
                  </a:lnTo>
                  <a:lnTo>
                    <a:pt x="0" y="842"/>
                  </a:lnTo>
                  <a:lnTo>
                    <a:pt x="3" y="769"/>
                  </a:lnTo>
                  <a:lnTo>
                    <a:pt x="12" y="698"/>
                  </a:lnTo>
                  <a:lnTo>
                    <a:pt x="27" y="630"/>
                  </a:lnTo>
                  <a:lnTo>
                    <a:pt x="47" y="563"/>
                  </a:lnTo>
                  <a:lnTo>
                    <a:pt x="73" y="499"/>
                  </a:lnTo>
                  <a:lnTo>
                    <a:pt x="104" y="437"/>
                  </a:lnTo>
                  <a:lnTo>
                    <a:pt x="140" y="379"/>
                  </a:lnTo>
                  <a:lnTo>
                    <a:pt x="180" y="324"/>
                  </a:lnTo>
                  <a:lnTo>
                    <a:pt x="224" y="272"/>
                  </a:lnTo>
                  <a:lnTo>
                    <a:pt x="272" y="224"/>
                  </a:lnTo>
                  <a:lnTo>
                    <a:pt x="323" y="179"/>
                  </a:lnTo>
                  <a:lnTo>
                    <a:pt x="380" y="139"/>
                  </a:lnTo>
                  <a:lnTo>
                    <a:pt x="438" y="104"/>
                  </a:lnTo>
                  <a:lnTo>
                    <a:pt x="499" y="73"/>
                  </a:lnTo>
                  <a:lnTo>
                    <a:pt x="564" y="48"/>
                  </a:lnTo>
                  <a:lnTo>
                    <a:pt x="630" y="27"/>
                  </a:lnTo>
                  <a:lnTo>
                    <a:pt x="700" y="13"/>
                  </a:lnTo>
                  <a:lnTo>
                    <a:pt x="771" y="3"/>
                  </a:lnTo>
                  <a:lnTo>
                    <a:pt x="843" y="0"/>
                  </a:lnTo>
                  <a:close/>
                </a:path>
              </a:pathLst>
            </a:custGeom>
            <a:solidFill>
              <a:srgbClr val="D80000"/>
            </a:solidFill>
            <a:ln w="0">
              <a:solidFill>
                <a:srgbClr val="D8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1" name="Freeform 28">
              <a:extLst>
                <a:ext uri="{FF2B5EF4-FFF2-40B4-BE49-F238E27FC236}">
                  <a16:creationId xmlns:a16="http://schemas.microsoft.com/office/drawing/2014/main" id="{D35B66F5-EEAF-CBC0-EB97-902555651B1B}"/>
                </a:ext>
              </a:extLst>
            </p:cNvPr>
            <p:cNvSpPr>
              <a:spLocks/>
            </p:cNvSpPr>
            <p:nvPr/>
          </p:nvSpPr>
          <p:spPr bwMode="auto">
            <a:xfrm>
              <a:off x="731838" y="4008438"/>
              <a:ext cx="123825" cy="122238"/>
            </a:xfrm>
            <a:custGeom>
              <a:avLst/>
              <a:gdLst>
                <a:gd name="T0" fmla="*/ 544 w 1089"/>
                <a:gd name="T1" fmla="*/ 0 h 1086"/>
                <a:gd name="T2" fmla="*/ 603 w 1089"/>
                <a:gd name="T3" fmla="*/ 4 h 1086"/>
                <a:gd name="T4" fmla="*/ 662 w 1089"/>
                <a:gd name="T5" fmla="*/ 13 h 1086"/>
                <a:gd name="T6" fmla="*/ 717 w 1089"/>
                <a:gd name="T7" fmla="*/ 28 h 1086"/>
                <a:gd name="T8" fmla="*/ 769 w 1089"/>
                <a:gd name="T9" fmla="*/ 49 h 1086"/>
                <a:gd name="T10" fmla="*/ 819 w 1089"/>
                <a:gd name="T11" fmla="*/ 74 h 1086"/>
                <a:gd name="T12" fmla="*/ 866 w 1089"/>
                <a:gd name="T13" fmla="*/ 105 h 1086"/>
                <a:gd name="T14" fmla="*/ 910 w 1089"/>
                <a:gd name="T15" fmla="*/ 140 h 1086"/>
                <a:gd name="T16" fmla="*/ 949 w 1089"/>
                <a:gd name="T17" fmla="*/ 179 h 1086"/>
                <a:gd name="T18" fmla="*/ 984 w 1089"/>
                <a:gd name="T19" fmla="*/ 222 h 1086"/>
                <a:gd name="T20" fmla="*/ 1015 w 1089"/>
                <a:gd name="T21" fmla="*/ 269 h 1086"/>
                <a:gd name="T22" fmla="*/ 1040 w 1089"/>
                <a:gd name="T23" fmla="*/ 319 h 1086"/>
                <a:gd name="T24" fmla="*/ 1061 w 1089"/>
                <a:gd name="T25" fmla="*/ 371 h 1086"/>
                <a:gd name="T26" fmla="*/ 1076 w 1089"/>
                <a:gd name="T27" fmla="*/ 426 h 1086"/>
                <a:gd name="T28" fmla="*/ 1085 w 1089"/>
                <a:gd name="T29" fmla="*/ 484 h 1086"/>
                <a:gd name="T30" fmla="*/ 1089 w 1089"/>
                <a:gd name="T31" fmla="*/ 543 h 1086"/>
                <a:gd name="T32" fmla="*/ 1085 w 1089"/>
                <a:gd name="T33" fmla="*/ 602 h 1086"/>
                <a:gd name="T34" fmla="*/ 1076 w 1089"/>
                <a:gd name="T35" fmla="*/ 659 h 1086"/>
                <a:gd name="T36" fmla="*/ 1061 w 1089"/>
                <a:gd name="T37" fmla="*/ 714 h 1086"/>
                <a:gd name="T38" fmla="*/ 1040 w 1089"/>
                <a:gd name="T39" fmla="*/ 768 h 1086"/>
                <a:gd name="T40" fmla="*/ 1015 w 1089"/>
                <a:gd name="T41" fmla="*/ 817 h 1086"/>
                <a:gd name="T42" fmla="*/ 984 w 1089"/>
                <a:gd name="T43" fmla="*/ 864 h 1086"/>
                <a:gd name="T44" fmla="*/ 949 w 1089"/>
                <a:gd name="T45" fmla="*/ 907 h 1086"/>
                <a:gd name="T46" fmla="*/ 910 w 1089"/>
                <a:gd name="T47" fmla="*/ 946 h 1086"/>
                <a:gd name="T48" fmla="*/ 866 w 1089"/>
                <a:gd name="T49" fmla="*/ 981 h 1086"/>
                <a:gd name="T50" fmla="*/ 819 w 1089"/>
                <a:gd name="T51" fmla="*/ 1012 h 1086"/>
                <a:gd name="T52" fmla="*/ 769 w 1089"/>
                <a:gd name="T53" fmla="*/ 1038 h 1086"/>
                <a:gd name="T54" fmla="*/ 717 w 1089"/>
                <a:gd name="T55" fmla="*/ 1058 h 1086"/>
                <a:gd name="T56" fmla="*/ 662 w 1089"/>
                <a:gd name="T57" fmla="*/ 1074 h 1086"/>
                <a:gd name="T58" fmla="*/ 603 w 1089"/>
                <a:gd name="T59" fmla="*/ 1083 h 1086"/>
                <a:gd name="T60" fmla="*/ 544 w 1089"/>
                <a:gd name="T61" fmla="*/ 1086 h 1086"/>
                <a:gd name="T62" fmla="*/ 485 w 1089"/>
                <a:gd name="T63" fmla="*/ 1083 h 1086"/>
                <a:gd name="T64" fmla="*/ 428 w 1089"/>
                <a:gd name="T65" fmla="*/ 1074 h 1086"/>
                <a:gd name="T66" fmla="*/ 373 w 1089"/>
                <a:gd name="T67" fmla="*/ 1058 h 1086"/>
                <a:gd name="T68" fmla="*/ 319 w 1089"/>
                <a:gd name="T69" fmla="*/ 1038 h 1086"/>
                <a:gd name="T70" fmla="*/ 270 w 1089"/>
                <a:gd name="T71" fmla="*/ 1012 h 1086"/>
                <a:gd name="T72" fmla="*/ 223 w 1089"/>
                <a:gd name="T73" fmla="*/ 981 h 1086"/>
                <a:gd name="T74" fmla="*/ 180 w 1089"/>
                <a:gd name="T75" fmla="*/ 946 h 1086"/>
                <a:gd name="T76" fmla="*/ 141 w 1089"/>
                <a:gd name="T77" fmla="*/ 907 h 1086"/>
                <a:gd name="T78" fmla="*/ 106 w 1089"/>
                <a:gd name="T79" fmla="*/ 864 h 1086"/>
                <a:gd name="T80" fmla="*/ 74 w 1089"/>
                <a:gd name="T81" fmla="*/ 817 h 1086"/>
                <a:gd name="T82" fmla="*/ 48 w 1089"/>
                <a:gd name="T83" fmla="*/ 768 h 1086"/>
                <a:gd name="T84" fmla="*/ 28 w 1089"/>
                <a:gd name="T85" fmla="*/ 714 h 1086"/>
                <a:gd name="T86" fmla="*/ 12 w 1089"/>
                <a:gd name="T87" fmla="*/ 659 h 1086"/>
                <a:gd name="T88" fmla="*/ 3 w 1089"/>
                <a:gd name="T89" fmla="*/ 602 h 1086"/>
                <a:gd name="T90" fmla="*/ 0 w 1089"/>
                <a:gd name="T91" fmla="*/ 543 h 1086"/>
                <a:gd name="T92" fmla="*/ 3 w 1089"/>
                <a:gd name="T93" fmla="*/ 484 h 1086"/>
                <a:gd name="T94" fmla="*/ 12 w 1089"/>
                <a:gd name="T95" fmla="*/ 426 h 1086"/>
                <a:gd name="T96" fmla="*/ 28 w 1089"/>
                <a:gd name="T97" fmla="*/ 371 h 1086"/>
                <a:gd name="T98" fmla="*/ 48 w 1089"/>
                <a:gd name="T99" fmla="*/ 319 h 1086"/>
                <a:gd name="T100" fmla="*/ 74 w 1089"/>
                <a:gd name="T101" fmla="*/ 269 h 1086"/>
                <a:gd name="T102" fmla="*/ 106 w 1089"/>
                <a:gd name="T103" fmla="*/ 222 h 1086"/>
                <a:gd name="T104" fmla="*/ 141 w 1089"/>
                <a:gd name="T105" fmla="*/ 179 h 1086"/>
                <a:gd name="T106" fmla="*/ 180 w 1089"/>
                <a:gd name="T107" fmla="*/ 140 h 1086"/>
                <a:gd name="T108" fmla="*/ 223 w 1089"/>
                <a:gd name="T109" fmla="*/ 105 h 1086"/>
                <a:gd name="T110" fmla="*/ 270 w 1089"/>
                <a:gd name="T111" fmla="*/ 74 h 1086"/>
                <a:gd name="T112" fmla="*/ 319 w 1089"/>
                <a:gd name="T113" fmla="*/ 49 h 1086"/>
                <a:gd name="T114" fmla="*/ 373 w 1089"/>
                <a:gd name="T115" fmla="*/ 28 h 1086"/>
                <a:gd name="T116" fmla="*/ 428 w 1089"/>
                <a:gd name="T117" fmla="*/ 13 h 1086"/>
                <a:gd name="T118" fmla="*/ 485 w 1089"/>
                <a:gd name="T119" fmla="*/ 4 h 1086"/>
                <a:gd name="T120" fmla="*/ 544 w 1089"/>
                <a:gd name="T121" fmla="*/ 0 h 1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9" h="1086">
                  <a:moveTo>
                    <a:pt x="544" y="0"/>
                  </a:moveTo>
                  <a:lnTo>
                    <a:pt x="603" y="4"/>
                  </a:lnTo>
                  <a:lnTo>
                    <a:pt x="662" y="13"/>
                  </a:lnTo>
                  <a:lnTo>
                    <a:pt x="717" y="28"/>
                  </a:lnTo>
                  <a:lnTo>
                    <a:pt x="769" y="49"/>
                  </a:lnTo>
                  <a:lnTo>
                    <a:pt x="819" y="74"/>
                  </a:lnTo>
                  <a:lnTo>
                    <a:pt x="866" y="105"/>
                  </a:lnTo>
                  <a:lnTo>
                    <a:pt x="910" y="140"/>
                  </a:lnTo>
                  <a:lnTo>
                    <a:pt x="949" y="179"/>
                  </a:lnTo>
                  <a:lnTo>
                    <a:pt x="984" y="222"/>
                  </a:lnTo>
                  <a:lnTo>
                    <a:pt x="1015" y="269"/>
                  </a:lnTo>
                  <a:lnTo>
                    <a:pt x="1040" y="319"/>
                  </a:lnTo>
                  <a:lnTo>
                    <a:pt x="1061" y="371"/>
                  </a:lnTo>
                  <a:lnTo>
                    <a:pt x="1076" y="426"/>
                  </a:lnTo>
                  <a:lnTo>
                    <a:pt x="1085" y="484"/>
                  </a:lnTo>
                  <a:lnTo>
                    <a:pt x="1089" y="543"/>
                  </a:lnTo>
                  <a:lnTo>
                    <a:pt x="1085" y="602"/>
                  </a:lnTo>
                  <a:lnTo>
                    <a:pt x="1076" y="659"/>
                  </a:lnTo>
                  <a:lnTo>
                    <a:pt x="1061" y="714"/>
                  </a:lnTo>
                  <a:lnTo>
                    <a:pt x="1040" y="768"/>
                  </a:lnTo>
                  <a:lnTo>
                    <a:pt x="1015" y="817"/>
                  </a:lnTo>
                  <a:lnTo>
                    <a:pt x="984" y="864"/>
                  </a:lnTo>
                  <a:lnTo>
                    <a:pt x="949" y="907"/>
                  </a:lnTo>
                  <a:lnTo>
                    <a:pt x="910" y="946"/>
                  </a:lnTo>
                  <a:lnTo>
                    <a:pt x="866" y="981"/>
                  </a:lnTo>
                  <a:lnTo>
                    <a:pt x="819" y="1012"/>
                  </a:lnTo>
                  <a:lnTo>
                    <a:pt x="769" y="1038"/>
                  </a:lnTo>
                  <a:lnTo>
                    <a:pt x="717" y="1058"/>
                  </a:lnTo>
                  <a:lnTo>
                    <a:pt x="662" y="1074"/>
                  </a:lnTo>
                  <a:lnTo>
                    <a:pt x="603" y="1083"/>
                  </a:lnTo>
                  <a:lnTo>
                    <a:pt x="544" y="1086"/>
                  </a:lnTo>
                  <a:lnTo>
                    <a:pt x="485" y="1083"/>
                  </a:lnTo>
                  <a:lnTo>
                    <a:pt x="428" y="1074"/>
                  </a:lnTo>
                  <a:lnTo>
                    <a:pt x="373" y="1058"/>
                  </a:lnTo>
                  <a:lnTo>
                    <a:pt x="319" y="1038"/>
                  </a:lnTo>
                  <a:lnTo>
                    <a:pt x="270" y="1012"/>
                  </a:lnTo>
                  <a:lnTo>
                    <a:pt x="223" y="981"/>
                  </a:lnTo>
                  <a:lnTo>
                    <a:pt x="180" y="946"/>
                  </a:lnTo>
                  <a:lnTo>
                    <a:pt x="141" y="907"/>
                  </a:lnTo>
                  <a:lnTo>
                    <a:pt x="106" y="864"/>
                  </a:lnTo>
                  <a:lnTo>
                    <a:pt x="74" y="817"/>
                  </a:lnTo>
                  <a:lnTo>
                    <a:pt x="48" y="768"/>
                  </a:lnTo>
                  <a:lnTo>
                    <a:pt x="28" y="714"/>
                  </a:lnTo>
                  <a:lnTo>
                    <a:pt x="12" y="659"/>
                  </a:lnTo>
                  <a:lnTo>
                    <a:pt x="3" y="602"/>
                  </a:lnTo>
                  <a:lnTo>
                    <a:pt x="0" y="543"/>
                  </a:lnTo>
                  <a:lnTo>
                    <a:pt x="3" y="484"/>
                  </a:lnTo>
                  <a:lnTo>
                    <a:pt x="12" y="426"/>
                  </a:lnTo>
                  <a:lnTo>
                    <a:pt x="28" y="371"/>
                  </a:lnTo>
                  <a:lnTo>
                    <a:pt x="48" y="319"/>
                  </a:lnTo>
                  <a:lnTo>
                    <a:pt x="74" y="269"/>
                  </a:lnTo>
                  <a:lnTo>
                    <a:pt x="106" y="222"/>
                  </a:lnTo>
                  <a:lnTo>
                    <a:pt x="141" y="179"/>
                  </a:lnTo>
                  <a:lnTo>
                    <a:pt x="180" y="140"/>
                  </a:lnTo>
                  <a:lnTo>
                    <a:pt x="223" y="105"/>
                  </a:lnTo>
                  <a:lnTo>
                    <a:pt x="270" y="74"/>
                  </a:lnTo>
                  <a:lnTo>
                    <a:pt x="319" y="49"/>
                  </a:lnTo>
                  <a:lnTo>
                    <a:pt x="373" y="28"/>
                  </a:lnTo>
                  <a:lnTo>
                    <a:pt x="428" y="13"/>
                  </a:lnTo>
                  <a:lnTo>
                    <a:pt x="485" y="4"/>
                  </a:lnTo>
                  <a:lnTo>
                    <a:pt x="54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2" name="Freeform 29">
              <a:extLst>
                <a:ext uri="{FF2B5EF4-FFF2-40B4-BE49-F238E27FC236}">
                  <a16:creationId xmlns:a16="http://schemas.microsoft.com/office/drawing/2014/main" id="{EDC8B904-D657-A072-B3CD-42989524F507}"/>
                </a:ext>
              </a:extLst>
            </p:cNvPr>
            <p:cNvSpPr>
              <a:spLocks/>
            </p:cNvSpPr>
            <p:nvPr/>
          </p:nvSpPr>
          <p:spPr bwMode="auto">
            <a:xfrm>
              <a:off x="766763" y="4041775"/>
              <a:ext cx="55563" cy="55563"/>
            </a:xfrm>
            <a:custGeom>
              <a:avLst/>
              <a:gdLst>
                <a:gd name="T0" fmla="*/ 245 w 491"/>
                <a:gd name="T1" fmla="*/ 0 h 490"/>
                <a:gd name="T2" fmla="*/ 281 w 491"/>
                <a:gd name="T3" fmla="*/ 3 h 490"/>
                <a:gd name="T4" fmla="*/ 316 w 491"/>
                <a:gd name="T5" fmla="*/ 11 h 490"/>
                <a:gd name="T6" fmla="*/ 349 w 491"/>
                <a:gd name="T7" fmla="*/ 23 h 490"/>
                <a:gd name="T8" fmla="*/ 379 w 491"/>
                <a:gd name="T9" fmla="*/ 40 h 490"/>
                <a:gd name="T10" fmla="*/ 407 w 491"/>
                <a:gd name="T11" fmla="*/ 60 h 490"/>
                <a:gd name="T12" fmla="*/ 431 w 491"/>
                <a:gd name="T13" fmla="*/ 84 h 490"/>
                <a:gd name="T14" fmla="*/ 451 w 491"/>
                <a:gd name="T15" fmla="*/ 112 h 490"/>
                <a:gd name="T16" fmla="*/ 467 w 491"/>
                <a:gd name="T17" fmla="*/ 142 h 490"/>
                <a:gd name="T18" fmla="*/ 480 w 491"/>
                <a:gd name="T19" fmla="*/ 174 h 490"/>
                <a:gd name="T20" fmla="*/ 488 w 491"/>
                <a:gd name="T21" fmla="*/ 209 h 490"/>
                <a:gd name="T22" fmla="*/ 491 w 491"/>
                <a:gd name="T23" fmla="*/ 245 h 490"/>
                <a:gd name="T24" fmla="*/ 488 w 491"/>
                <a:gd name="T25" fmla="*/ 281 h 490"/>
                <a:gd name="T26" fmla="*/ 480 w 491"/>
                <a:gd name="T27" fmla="*/ 315 h 490"/>
                <a:gd name="T28" fmla="*/ 467 w 491"/>
                <a:gd name="T29" fmla="*/ 348 h 490"/>
                <a:gd name="T30" fmla="*/ 451 w 491"/>
                <a:gd name="T31" fmla="*/ 378 h 490"/>
                <a:gd name="T32" fmla="*/ 431 w 491"/>
                <a:gd name="T33" fmla="*/ 405 h 490"/>
                <a:gd name="T34" fmla="*/ 407 w 491"/>
                <a:gd name="T35" fmla="*/ 429 h 490"/>
                <a:gd name="T36" fmla="*/ 379 w 491"/>
                <a:gd name="T37" fmla="*/ 451 h 490"/>
                <a:gd name="T38" fmla="*/ 349 w 491"/>
                <a:gd name="T39" fmla="*/ 467 h 490"/>
                <a:gd name="T40" fmla="*/ 316 w 491"/>
                <a:gd name="T41" fmla="*/ 480 h 490"/>
                <a:gd name="T42" fmla="*/ 281 w 491"/>
                <a:gd name="T43" fmla="*/ 487 h 490"/>
                <a:gd name="T44" fmla="*/ 245 w 491"/>
                <a:gd name="T45" fmla="*/ 490 h 490"/>
                <a:gd name="T46" fmla="*/ 209 w 491"/>
                <a:gd name="T47" fmla="*/ 487 h 490"/>
                <a:gd name="T48" fmla="*/ 175 w 491"/>
                <a:gd name="T49" fmla="*/ 480 h 490"/>
                <a:gd name="T50" fmla="*/ 142 w 491"/>
                <a:gd name="T51" fmla="*/ 467 h 490"/>
                <a:gd name="T52" fmla="*/ 112 w 491"/>
                <a:gd name="T53" fmla="*/ 451 h 490"/>
                <a:gd name="T54" fmla="*/ 85 w 491"/>
                <a:gd name="T55" fmla="*/ 429 h 490"/>
                <a:gd name="T56" fmla="*/ 61 w 491"/>
                <a:gd name="T57" fmla="*/ 405 h 490"/>
                <a:gd name="T58" fmla="*/ 39 w 491"/>
                <a:gd name="T59" fmla="*/ 378 h 490"/>
                <a:gd name="T60" fmla="*/ 23 w 491"/>
                <a:gd name="T61" fmla="*/ 348 h 490"/>
                <a:gd name="T62" fmla="*/ 10 w 491"/>
                <a:gd name="T63" fmla="*/ 315 h 490"/>
                <a:gd name="T64" fmla="*/ 3 w 491"/>
                <a:gd name="T65" fmla="*/ 281 h 490"/>
                <a:gd name="T66" fmla="*/ 0 w 491"/>
                <a:gd name="T67" fmla="*/ 245 h 490"/>
                <a:gd name="T68" fmla="*/ 3 w 491"/>
                <a:gd name="T69" fmla="*/ 209 h 490"/>
                <a:gd name="T70" fmla="*/ 10 w 491"/>
                <a:gd name="T71" fmla="*/ 174 h 490"/>
                <a:gd name="T72" fmla="*/ 23 w 491"/>
                <a:gd name="T73" fmla="*/ 142 h 490"/>
                <a:gd name="T74" fmla="*/ 39 w 491"/>
                <a:gd name="T75" fmla="*/ 112 h 490"/>
                <a:gd name="T76" fmla="*/ 61 w 491"/>
                <a:gd name="T77" fmla="*/ 84 h 490"/>
                <a:gd name="T78" fmla="*/ 85 w 491"/>
                <a:gd name="T79" fmla="*/ 60 h 490"/>
                <a:gd name="T80" fmla="*/ 112 w 491"/>
                <a:gd name="T81" fmla="*/ 40 h 490"/>
                <a:gd name="T82" fmla="*/ 142 w 491"/>
                <a:gd name="T83" fmla="*/ 23 h 490"/>
                <a:gd name="T84" fmla="*/ 175 w 491"/>
                <a:gd name="T85" fmla="*/ 11 h 490"/>
                <a:gd name="T86" fmla="*/ 209 w 491"/>
                <a:gd name="T87" fmla="*/ 3 h 490"/>
                <a:gd name="T88" fmla="*/ 245 w 491"/>
                <a:gd name="T89"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1" h="490">
                  <a:moveTo>
                    <a:pt x="245" y="0"/>
                  </a:moveTo>
                  <a:lnTo>
                    <a:pt x="281" y="3"/>
                  </a:lnTo>
                  <a:lnTo>
                    <a:pt x="316" y="11"/>
                  </a:lnTo>
                  <a:lnTo>
                    <a:pt x="349" y="23"/>
                  </a:lnTo>
                  <a:lnTo>
                    <a:pt x="379" y="40"/>
                  </a:lnTo>
                  <a:lnTo>
                    <a:pt x="407" y="60"/>
                  </a:lnTo>
                  <a:lnTo>
                    <a:pt x="431" y="84"/>
                  </a:lnTo>
                  <a:lnTo>
                    <a:pt x="451" y="112"/>
                  </a:lnTo>
                  <a:lnTo>
                    <a:pt x="467" y="142"/>
                  </a:lnTo>
                  <a:lnTo>
                    <a:pt x="480" y="174"/>
                  </a:lnTo>
                  <a:lnTo>
                    <a:pt x="488" y="209"/>
                  </a:lnTo>
                  <a:lnTo>
                    <a:pt x="491" y="245"/>
                  </a:lnTo>
                  <a:lnTo>
                    <a:pt x="488" y="281"/>
                  </a:lnTo>
                  <a:lnTo>
                    <a:pt x="480" y="315"/>
                  </a:lnTo>
                  <a:lnTo>
                    <a:pt x="467" y="348"/>
                  </a:lnTo>
                  <a:lnTo>
                    <a:pt x="451" y="378"/>
                  </a:lnTo>
                  <a:lnTo>
                    <a:pt x="431" y="405"/>
                  </a:lnTo>
                  <a:lnTo>
                    <a:pt x="407" y="429"/>
                  </a:lnTo>
                  <a:lnTo>
                    <a:pt x="379" y="451"/>
                  </a:lnTo>
                  <a:lnTo>
                    <a:pt x="349" y="467"/>
                  </a:lnTo>
                  <a:lnTo>
                    <a:pt x="316" y="480"/>
                  </a:lnTo>
                  <a:lnTo>
                    <a:pt x="281" y="487"/>
                  </a:lnTo>
                  <a:lnTo>
                    <a:pt x="245" y="490"/>
                  </a:lnTo>
                  <a:lnTo>
                    <a:pt x="209" y="487"/>
                  </a:lnTo>
                  <a:lnTo>
                    <a:pt x="175" y="480"/>
                  </a:lnTo>
                  <a:lnTo>
                    <a:pt x="142" y="467"/>
                  </a:lnTo>
                  <a:lnTo>
                    <a:pt x="112" y="451"/>
                  </a:lnTo>
                  <a:lnTo>
                    <a:pt x="85" y="429"/>
                  </a:lnTo>
                  <a:lnTo>
                    <a:pt x="61" y="405"/>
                  </a:lnTo>
                  <a:lnTo>
                    <a:pt x="39" y="378"/>
                  </a:lnTo>
                  <a:lnTo>
                    <a:pt x="23" y="348"/>
                  </a:lnTo>
                  <a:lnTo>
                    <a:pt x="10" y="315"/>
                  </a:lnTo>
                  <a:lnTo>
                    <a:pt x="3" y="281"/>
                  </a:lnTo>
                  <a:lnTo>
                    <a:pt x="0" y="245"/>
                  </a:lnTo>
                  <a:lnTo>
                    <a:pt x="3" y="209"/>
                  </a:lnTo>
                  <a:lnTo>
                    <a:pt x="10" y="174"/>
                  </a:lnTo>
                  <a:lnTo>
                    <a:pt x="23" y="142"/>
                  </a:lnTo>
                  <a:lnTo>
                    <a:pt x="39" y="112"/>
                  </a:lnTo>
                  <a:lnTo>
                    <a:pt x="61" y="84"/>
                  </a:lnTo>
                  <a:lnTo>
                    <a:pt x="85" y="60"/>
                  </a:lnTo>
                  <a:lnTo>
                    <a:pt x="112" y="40"/>
                  </a:lnTo>
                  <a:lnTo>
                    <a:pt x="142" y="23"/>
                  </a:lnTo>
                  <a:lnTo>
                    <a:pt x="175" y="11"/>
                  </a:lnTo>
                  <a:lnTo>
                    <a:pt x="209" y="3"/>
                  </a:lnTo>
                  <a:lnTo>
                    <a:pt x="245" y="0"/>
                  </a:lnTo>
                  <a:close/>
                </a:path>
              </a:pathLst>
            </a:custGeom>
            <a:solidFill>
              <a:srgbClr val="D80000"/>
            </a:solidFill>
            <a:ln w="0">
              <a:solidFill>
                <a:srgbClr val="D8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3" name="Freeform 30">
              <a:extLst>
                <a:ext uri="{FF2B5EF4-FFF2-40B4-BE49-F238E27FC236}">
                  <a16:creationId xmlns:a16="http://schemas.microsoft.com/office/drawing/2014/main" id="{C6CD3B30-B1FE-C9A4-E0A1-A71DA32E18A8}"/>
                </a:ext>
              </a:extLst>
            </p:cNvPr>
            <p:cNvSpPr>
              <a:spLocks/>
            </p:cNvSpPr>
            <p:nvPr/>
          </p:nvSpPr>
          <p:spPr bwMode="auto">
            <a:xfrm>
              <a:off x="785813" y="3911600"/>
              <a:ext cx="166688" cy="166688"/>
            </a:xfrm>
            <a:custGeom>
              <a:avLst/>
              <a:gdLst>
                <a:gd name="T0" fmla="*/ 1397 w 1471"/>
                <a:gd name="T1" fmla="*/ 0 h 1463"/>
                <a:gd name="T2" fmla="*/ 1414 w 1471"/>
                <a:gd name="T3" fmla="*/ 5 h 1463"/>
                <a:gd name="T4" fmla="*/ 1430 w 1471"/>
                <a:gd name="T5" fmla="*/ 13 h 1463"/>
                <a:gd name="T6" fmla="*/ 1445 w 1471"/>
                <a:gd name="T7" fmla="*/ 25 h 1463"/>
                <a:gd name="T8" fmla="*/ 1456 w 1471"/>
                <a:gd name="T9" fmla="*/ 39 h 1463"/>
                <a:gd name="T10" fmla="*/ 1465 w 1471"/>
                <a:gd name="T11" fmla="*/ 56 h 1463"/>
                <a:gd name="T12" fmla="*/ 1470 w 1471"/>
                <a:gd name="T13" fmla="*/ 74 h 1463"/>
                <a:gd name="T14" fmla="*/ 1471 w 1471"/>
                <a:gd name="T15" fmla="*/ 93 h 1463"/>
                <a:gd name="T16" fmla="*/ 1470 w 1471"/>
                <a:gd name="T17" fmla="*/ 112 h 1463"/>
                <a:gd name="T18" fmla="*/ 1465 w 1471"/>
                <a:gd name="T19" fmla="*/ 130 h 1463"/>
                <a:gd name="T20" fmla="*/ 1456 w 1471"/>
                <a:gd name="T21" fmla="*/ 147 h 1463"/>
                <a:gd name="T22" fmla="*/ 1445 w 1471"/>
                <a:gd name="T23" fmla="*/ 162 h 1463"/>
                <a:gd name="T24" fmla="*/ 176 w 1471"/>
                <a:gd name="T25" fmla="*/ 1425 h 1463"/>
                <a:gd name="T26" fmla="*/ 154 w 1471"/>
                <a:gd name="T27" fmla="*/ 1443 h 1463"/>
                <a:gd name="T28" fmla="*/ 132 w 1471"/>
                <a:gd name="T29" fmla="*/ 1455 h 1463"/>
                <a:gd name="T30" fmla="*/ 111 w 1471"/>
                <a:gd name="T31" fmla="*/ 1461 h 1463"/>
                <a:gd name="T32" fmla="*/ 89 w 1471"/>
                <a:gd name="T33" fmla="*/ 1463 h 1463"/>
                <a:gd name="T34" fmla="*/ 69 w 1471"/>
                <a:gd name="T35" fmla="*/ 1461 h 1463"/>
                <a:gd name="T36" fmla="*/ 50 w 1471"/>
                <a:gd name="T37" fmla="*/ 1455 h 1463"/>
                <a:gd name="T38" fmla="*/ 34 w 1471"/>
                <a:gd name="T39" fmla="*/ 1445 h 1463"/>
                <a:gd name="T40" fmla="*/ 19 w 1471"/>
                <a:gd name="T41" fmla="*/ 1432 h 1463"/>
                <a:gd name="T42" fmla="*/ 8 w 1471"/>
                <a:gd name="T43" fmla="*/ 1417 h 1463"/>
                <a:gd name="T44" fmla="*/ 0 w 1471"/>
                <a:gd name="T45" fmla="*/ 1399 h 1463"/>
                <a:gd name="T46" fmla="*/ 21 w 1471"/>
                <a:gd name="T47" fmla="*/ 1401 h 1463"/>
                <a:gd name="T48" fmla="*/ 42 w 1471"/>
                <a:gd name="T49" fmla="*/ 1399 h 1463"/>
                <a:gd name="T50" fmla="*/ 63 w 1471"/>
                <a:gd name="T51" fmla="*/ 1392 h 1463"/>
                <a:gd name="T52" fmla="*/ 84 w 1471"/>
                <a:gd name="T53" fmla="*/ 1380 h 1463"/>
                <a:gd name="T54" fmla="*/ 105 w 1471"/>
                <a:gd name="T55" fmla="*/ 1363 h 1463"/>
                <a:gd name="T56" fmla="*/ 1375 w 1471"/>
                <a:gd name="T57" fmla="*/ 99 h 1463"/>
                <a:gd name="T58" fmla="*/ 1388 w 1471"/>
                <a:gd name="T59" fmla="*/ 83 h 1463"/>
                <a:gd name="T60" fmla="*/ 1396 w 1471"/>
                <a:gd name="T61" fmla="*/ 63 h 1463"/>
                <a:gd name="T62" fmla="*/ 1401 w 1471"/>
                <a:gd name="T63" fmla="*/ 42 h 1463"/>
                <a:gd name="T64" fmla="*/ 1401 w 1471"/>
                <a:gd name="T65" fmla="*/ 21 h 1463"/>
                <a:gd name="T66" fmla="*/ 1397 w 1471"/>
                <a:gd name="T67" fmla="*/ 0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71" h="1463">
                  <a:moveTo>
                    <a:pt x="1397" y="0"/>
                  </a:moveTo>
                  <a:lnTo>
                    <a:pt x="1414" y="5"/>
                  </a:lnTo>
                  <a:lnTo>
                    <a:pt x="1430" y="13"/>
                  </a:lnTo>
                  <a:lnTo>
                    <a:pt x="1445" y="25"/>
                  </a:lnTo>
                  <a:lnTo>
                    <a:pt x="1456" y="39"/>
                  </a:lnTo>
                  <a:lnTo>
                    <a:pt x="1465" y="56"/>
                  </a:lnTo>
                  <a:lnTo>
                    <a:pt x="1470" y="74"/>
                  </a:lnTo>
                  <a:lnTo>
                    <a:pt x="1471" y="93"/>
                  </a:lnTo>
                  <a:lnTo>
                    <a:pt x="1470" y="112"/>
                  </a:lnTo>
                  <a:lnTo>
                    <a:pt x="1465" y="130"/>
                  </a:lnTo>
                  <a:lnTo>
                    <a:pt x="1456" y="147"/>
                  </a:lnTo>
                  <a:lnTo>
                    <a:pt x="1445" y="162"/>
                  </a:lnTo>
                  <a:lnTo>
                    <a:pt x="176" y="1425"/>
                  </a:lnTo>
                  <a:lnTo>
                    <a:pt x="154" y="1443"/>
                  </a:lnTo>
                  <a:lnTo>
                    <a:pt x="132" y="1455"/>
                  </a:lnTo>
                  <a:lnTo>
                    <a:pt x="111" y="1461"/>
                  </a:lnTo>
                  <a:lnTo>
                    <a:pt x="89" y="1463"/>
                  </a:lnTo>
                  <a:lnTo>
                    <a:pt x="69" y="1461"/>
                  </a:lnTo>
                  <a:lnTo>
                    <a:pt x="50" y="1455"/>
                  </a:lnTo>
                  <a:lnTo>
                    <a:pt x="34" y="1445"/>
                  </a:lnTo>
                  <a:lnTo>
                    <a:pt x="19" y="1432"/>
                  </a:lnTo>
                  <a:lnTo>
                    <a:pt x="8" y="1417"/>
                  </a:lnTo>
                  <a:lnTo>
                    <a:pt x="0" y="1399"/>
                  </a:lnTo>
                  <a:lnTo>
                    <a:pt x="21" y="1401"/>
                  </a:lnTo>
                  <a:lnTo>
                    <a:pt x="42" y="1399"/>
                  </a:lnTo>
                  <a:lnTo>
                    <a:pt x="63" y="1392"/>
                  </a:lnTo>
                  <a:lnTo>
                    <a:pt x="84" y="1380"/>
                  </a:lnTo>
                  <a:lnTo>
                    <a:pt x="105" y="1363"/>
                  </a:lnTo>
                  <a:lnTo>
                    <a:pt x="1375" y="99"/>
                  </a:lnTo>
                  <a:lnTo>
                    <a:pt x="1388" y="83"/>
                  </a:lnTo>
                  <a:lnTo>
                    <a:pt x="1396" y="63"/>
                  </a:lnTo>
                  <a:lnTo>
                    <a:pt x="1401" y="42"/>
                  </a:lnTo>
                  <a:lnTo>
                    <a:pt x="1401" y="21"/>
                  </a:lnTo>
                  <a:lnTo>
                    <a:pt x="1397" y="0"/>
                  </a:lnTo>
                  <a:close/>
                </a:path>
              </a:pathLst>
            </a:custGeom>
            <a:solidFill>
              <a:srgbClr val="BBCECC"/>
            </a:solidFill>
            <a:ln w="0">
              <a:solidFill>
                <a:srgbClr val="BBCECC"/>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4" name="Freeform 31">
              <a:extLst>
                <a:ext uri="{FF2B5EF4-FFF2-40B4-BE49-F238E27FC236}">
                  <a16:creationId xmlns:a16="http://schemas.microsoft.com/office/drawing/2014/main" id="{8A276950-AB66-9BCF-10B8-EC3EA82906E2}"/>
                </a:ext>
              </a:extLst>
            </p:cNvPr>
            <p:cNvSpPr>
              <a:spLocks/>
            </p:cNvSpPr>
            <p:nvPr/>
          </p:nvSpPr>
          <p:spPr bwMode="auto">
            <a:xfrm>
              <a:off x="784225" y="3911600"/>
              <a:ext cx="160338" cy="160338"/>
            </a:xfrm>
            <a:custGeom>
              <a:avLst/>
              <a:gdLst>
                <a:gd name="T0" fmla="*/ 1380 w 1404"/>
                <a:gd name="T1" fmla="*/ 0 h 1403"/>
                <a:gd name="T2" fmla="*/ 1400 w 1404"/>
                <a:gd name="T3" fmla="*/ 2 h 1403"/>
                <a:gd name="T4" fmla="*/ 1404 w 1404"/>
                <a:gd name="T5" fmla="*/ 23 h 1403"/>
                <a:gd name="T6" fmla="*/ 1404 w 1404"/>
                <a:gd name="T7" fmla="*/ 44 h 1403"/>
                <a:gd name="T8" fmla="*/ 1399 w 1404"/>
                <a:gd name="T9" fmla="*/ 65 h 1403"/>
                <a:gd name="T10" fmla="*/ 1391 w 1404"/>
                <a:gd name="T11" fmla="*/ 85 h 1403"/>
                <a:gd name="T12" fmla="*/ 1378 w 1404"/>
                <a:gd name="T13" fmla="*/ 101 h 1403"/>
                <a:gd name="T14" fmla="*/ 108 w 1404"/>
                <a:gd name="T15" fmla="*/ 1365 h 1403"/>
                <a:gd name="T16" fmla="*/ 87 w 1404"/>
                <a:gd name="T17" fmla="*/ 1382 h 1403"/>
                <a:gd name="T18" fmla="*/ 66 w 1404"/>
                <a:gd name="T19" fmla="*/ 1394 h 1403"/>
                <a:gd name="T20" fmla="*/ 45 w 1404"/>
                <a:gd name="T21" fmla="*/ 1401 h 1403"/>
                <a:gd name="T22" fmla="*/ 24 w 1404"/>
                <a:gd name="T23" fmla="*/ 1403 h 1403"/>
                <a:gd name="T24" fmla="*/ 3 w 1404"/>
                <a:gd name="T25" fmla="*/ 1401 h 1403"/>
                <a:gd name="T26" fmla="*/ 0 w 1404"/>
                <a:gd name="T27" fmla="*/ 1381 h 1403"/>
                <a:gd name="T28" fmla="*/ 1 w 1404"/>
                <a:gd name="T29" fmla="*/ 1359 h 1403"/>
                <a:gd name="T30" fmla="*/ 8 w 1404"/>
                <a:gd name="T31" fmla="*/ 1337 h 1403"/>
                <a:gd name="T32" fmla="*/ 21 w 1404"/>
                <a:gd name="T33" fmla="*/ 1313 h 1403"/>
                <a:gd name="T34" fmla="*/ 41 w 1404"/>
                <a:gd name="T35" fmla="*/ 1290 h 1403"/>
                <a:gd name="T36" fmla="*/ 1311 w 1404"/>
                <a:gd name="T37" fmla="*/ 27 h 1403"/>
                <a:gd name="T38" fmla="*/ 1326 w 1404"/>
                <a:gd name="T39" fmla="*/ 15 h 1403"/>
                <a:gd name="T40" fmla="*/ 1343 w 1404"/>
                <a:gd name="T41" fmla="*/ 6 h 1403"/>
                <a:gd name="T42" fmla="*/ 1361 w 1404"/>
                <a:gd name="T43" fmla="*/ 1 h 1403"/>
                <a:gd name="T44" fmla="*/ 1380 w 1404"/>
                <a:gd name="T45" fmla="*/ 0 h 1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04" h="1403">
                  <a:moveTo>
                    <a:pt x="1380" y="0"/>
                  </a:moveTo>
                  <a:lnTo>
                    <a:pt x="1400" y="2"/>
                  </a:lnTo>
                  <a:lnTo>
                    <a:pt x="1404" y="23"/>
                  </a:lnTo>
                  <a:lnTo>
                    <a:pt x="1404" y="44"/>
                  </a:lnTo>
                  <a:lnTo>
                    <a:pt x="1399" y="65"/>
                  </a:lnTo>
                  <a:lnTo>
                    <a:pt x="1391" y="85"/>
                  </a:lnTo>
                  <a:lnTo>
                    <a:pt x="1378" y="101"/>
                  </a:lnTo>
                  <a:lnTo>
                    <a:pt x="108" y="1365"/>
                  </a:lnTo>
                  <a:lnTo>
                    <a:pt x="87" y="1382"/>
                  </a:lnTo>
                  <a:lnTo>
                    <a:pt x="66" y="1394"/>
                  </a:lnTo>
                  <a:lnTo>
                    <a:pt x="45" y="1401"/>
                  </a:lnTo>
                  <a:lnTo>
                    <a:pt x="24" y="1403"/>
                  </a:lnTo>
                  <a:lnTo>
                    <a:pt x="3" y="1401"/>
                  </a:lnTo>
                  <a:lnTo>
                    <a:pt x="0" y="1381"/>
                  </a:lnTo>
                  <a:lnTo>
                    <a:pt x="1" y="1359"/>
                  </a:lnTo>
                  <a:lnTo>
                    <a:pt x="8" y="1337"/>
                  </a:lnTo>
                  <a:lnTo>
                    <a:pt x="21" y="1313"/>
                  </a:lnTo>
                  <a:lnTo>
                    <a:pt x="41" y="1290"/>
                  </a:lnTo>
                  <a:lnTo>
                    <a:pt x="1311" y="27"/>
                  </a:lnTo>
                  <a:lnTo>
                    <a:pt x="1326" y="15"/>
                  </a:lnTo>
                  <a:lnTo>
                    <a:pt x="1343" y="6"/>
                  </a:lnTo>
                  <a:lnTo>
                    <a:pt x="1361" y="1"/>
                  </a:lnTo>
                  <a:lnTo>
                    <a:pt x="1380" y="0"/>
                  </a:lnTo>
                  <a:close/>
                </a:path>
              </a:pathLst>
            </a:custGeom>
            <a:solidFill>
              <a:srgbClr val="E6EFEE"/>
            </a:solidFill>
            <a:ln w="0">
              <a:solidFill>
                <a:srgbClr val="E6EFE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5" name="Freeform 32">
              <a:extLst>
                <a:ext uri="{FF2B5EF4-FFF2-40B4-BE49-F238E27FC236}">
                  <a16:creationId xmlns:a16="http://schemas.microsoft.com/office/drawing/2014/main" id="{54418C63-BED9-A2F7-DCC6-403F4E8BCBCB}"/>
                </a:ext>
              </a:extLst>
            </p:cNvPr>
            <p:cNvSpPr>
              <a:spLocks/>
            </p:cNvSpPr>
            <p:nvPr/>
          </p:nvSpPr>
          <p:spPr bwMode="auto">
            <a:xfrm>
              <a:off x="925513" y="3857625"/>
              <a:ext cx="47625" cy="68263"/>
            </a:xfrm>
            <a:custGeom>
              <a:avLst/>
              <a:gdLst>
                <a:gd name="T0" fmla="*/ 333 w 423"/>
                <a:gd name="T1" fmla="*/ 0 h 594"/>
                <a:gd name="T2" fmla="*/ 344 w 423"/>
                <a:gd name="T3" fmla="*/ 3 h 594"/>
                <a:gd name="T4" fmla="*/ 354 w 423"/>
                <a:gd name="T5" fmla="*/ 9 h 594"/>
                <a:gd name="T6" fmla="*/ 361 w 423"/>
                <a:gd name="T7" fmla="*/ 18 h 594"/>
                <a:gd name="T8" fmla="*/ 366 w 423"/>
                <a:gd name="T9" fmla="*/ 29 h 594"/>
                <a:gd name="T10" fmla="*/ 422 w 423"/>
                <a:gd name="T11" fmla="*/ 263 h 594"/>
                <a:gd name="T12" fmla="*/ 423 w 423"/>
                <a:gd name="T13" fmla="*/ 276 h 594"/>
                <a:gd name="T14" fmla="*/ 419 w 423"/>
                <a:gd name="T15" fmla="*/ 289 h 594"/>
                <a:gd name="T16" fmla="*/ 412 w 423"/>
                <a:gd name="T17" fmla="*/ 299 h 594"/>
                <a:gd name="T18" fmla="*/ 123 w 423"/>
                <a:gd name="T19" fmla="*/ 583 h 594"/>
                <a:gd name="T20" fmla="*/ 111 w 423"/>
                <a:gd name="T21" fmla="*/ 591 h 594"/>
                <a:gd name="T22" fmla="*/ 98 w 423"/>
                <a:gd name="T23" fmla="*/ 594 h 594"/>
                <a:gd name="T24" fmla="*/ 85 w 423"/>
                <a:gd name="T25" fmla="*/ 593 h 594"/>
                <a:gd name="T26" fmla="*/ 74 w 423"/>
                <a:gd name="T27" fmla="*/ 587 h 594"/>
                <a:gd name="T28" fmla="*/ 64 w 423"/>
                <a:gd name="T29" fmla="*/ 578 h 594"/>
                <a:gd name="T30" fmla="*/ 58 w 423"/>
                <a:gd name="T31" fmla="*/ 565 h 594"/>
                <a:gd name="T32" fmla="*/ 1 w 423"/>
                <a:gd name="T33" fmla="*/ 335 h 594"/>
                <a:gd name="T34" fmla="*/ 0 w 423"/>
                <a:gd name="T35" fmla="*/ 322 h 594"/>
                <a:gd name="T36" fmla="*/ 4 w 423"/>
                <a:gd name="T37" fmla="*/ 309 h 594"/>
                <a:gd name="T38" fmla="*/ 11 w 423"/>
                <a:gd name="T39" fmla="*/ 299 h 594"/>
                <a:gd name="T40" fmla="*/ 301 w 423"/>
                <a:gd name="T41" fmla="*/ 11 h 594"/>
                <a:gd name="T42" fmla="*/ 311 w 423"/>
                <a:gd name="T43" fmla="*/ 4 h 594"/>
                <a:gd name="T44" fmla="*/ 322 w 423"/>
                <a:gd name="T45" fmla="*/ 0 h 594"/>
                <a:gd name="T46" fmla="*/ 333 w 423"/>
                <a:gd name="T47" fmla="*/ 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3" h="594">
                  <a:moveTo>
                    <a:pt x="333" y="0"/>
                  </a:moveTo>
                  <a:lnTo>
                    <a:pt x="344" y="3"/>
                  </a:lnTo>
                  <a:lnTo>
                    <a:pt x="354" y="9"/>
                  </a:lnTo>
                  <a:lnTo>
                    <a:pt x="361" y="18"/>
                  </a:lnTo>
                  <a:lnTo>
                    <a:pt x="366" y="29"/>
                  </a:lnTo>
                  <a:lnTo>
                    <a:pt x="422" y="263"/>
                  </a:lnTo>
                  <a:lnTo>
                    <a:pt x="423" y="276"/>
                  </a:lnTo>
                  <a:lnTo>
                    <a:pt x="419" y="289"/>
                  </a:lnTo>
                  <a:lnTo>
                    <a:pt x="412" y="299"/>
                  </a:lnTo>
                  <a:lnTo>
                    <a:pt x="123" y="583"/>
                  </a:lnTo>
                  <a:lnTo>
                    <a:pt x="111" y="591"/>
                  </a:lnTo>
                  <a:lnTo>
                    <a:pt x="98" y="594"/>
                  </a:lnTo>
                  <a:lnTo>
                    <a:pt x="85" y="593"/>
                  </a:lnTo>
                  <a:lnTo>
                    <a:pt x="74" y="587"/>
                  </a:lnTo>
                  <a:lnTo>
                    <a:pt x="64" y="578"/>
                  </a:lnTo>
                  <a:lnTo>
                    <a:pt x="58" y="565"/>
                  </a:lnTo>
                  <a:lnTo>
                    <a:pt x="1" y="335"/>
                  </a:lnTo>
                  <a:lnTo>
                    <a:pt x="0" y="322"/>
                  </a:lnTo>
                  <a:lnTo>
                    <a:pt x="4" y="309"/>
                  </a:lnTo>
                  <a:lnTo>
                    <a:pt x="11" y="299"/>
                  </a:lnTo>
                  <a:lnTo>
                    <a:pt x="301" y="11"/>
                  </a:lnTo>
                  <a:lnTo>
                    <a:pt x="311" y="4"/>
                  </a:lnTo>
                  <a:lnTo>
                    <a:pt x="322" y="0"/>
                  </a:lnTo>
                  <a:lnTo>
                    <a:pt x="333" y="0"/>
                  </a:lnTo>
                  <a:close/>
                </a:path>
              </a:pathLst>
            </a:custGeom>
            <a:solidFill>
              <a:srgbClr val="68FFFF"/>
            </a:solidFill>
            <a:ln w="0">
              <a:solidFill>
                <a:srgbClr val="68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6" name="Freeform 33">
              <a:extLst>
                <a:ext uri="{FF2B5EF4-FFF2-40B4-BE49-F238E27FC236}">
                  <a16:creationId xmlns:a16="http://schemas.microsoft.com/office/drawing/2014/main" id="{DF593809-D039-B7FF-5C6D-8BA803BB9E4C}"/>
                </a:ext>
              </a:extLst>
            </p:cNvPr>
            <p:cNvSpPr>
              <a:spLocks/>
            </p:cNvSpPr>
            <p:nvPr/>
          </p:nvSpPr>
          <p:spPr bwMode="auto">
            <a:xfrm>
              <a:off x="938213" y="3890963"/>
              <a:ext cx="68263" cy="46038"/>
            </a:xfrm>
            <a:custGeom>
              <a:avLst/>
              <a:gdLst>
                <a:gd name="T0" fmla="*/ 322 w 594"/>
                <a:gd name="T1" fmla="*/ 0 h 416"/>
                <a:gd name="T2" fmla="*/ 335 w 594"/>
                <a:gd name="T3" fmla="*/ 1 h 416"/>
                <a:gd name="T4" fmla="*/ 565 w 594"/>
                <a:gd name="T5" fmla="*/ 57 h 416"/>
                <a:gd name="T6" fmla="*/ 576 w 594"/>
                <a:gd name="T7" fmla="*/ 62 h 416"/>
                <a:gd name="T8" fmla="*/ 585 w 594"/>
                <a:gd name="T9" fmla="*/ 70 h 416"/>
                <a:gd name="T10" fmla="*/ 591 w 594"/>
                <a:gd name="T11" fmla="*/ 79 h 416"/>
                <a:gd name="T12" fmla="*/ 594 w 594"/>
                <a:gd name="T13" fmla="*/ 90 h 416"/>
                <a:gd name="T14" fmla="*/ 593 w 594"/>
                <a:gd name="T15" fmla="*/ 101 h 416"/>
                <a:gd name="T16" fmla="*/ 590 w 594"/>
                <a:gd name="T17" fmla="*/ 112 h 416"/>
                <a:gd name="T18" fmla="*/ 583 w 594"/>
                <a:gd name="T19" fmla="*/ 122 h 416"/>
                <a:gd name="T20" fmla="*/ 300 w 594"/>
                <a:gd name="T21" fmla="*/ 405 h 416"/>
                <a:gd name="T22" fmla="*/ 289 w 594"/>
                <a:gd name="T23" fmla="*/ 413 h 416"/>
                <a:gd name="T24" fmla="*/ 276 w 594"/>
                <a:gd name="T25" fmla="*/ 416 h 416"/>
                <a:gd name="T26" fmla="*/ 263 w 594"/>
                <a:gd name="T27" fmla="*/ 415 h 416"/>
                <a:gd name="T28" fmla="*/ 29 w 594"/>
                <a:gd name="T29" fmla="*/ 359 h 416"/>
                <a:gd name="T30" fmla="*/ 18 w 594"/>
                <a:gd name="T31" fmla="*/ 354 h 416"/>
                <a:gd name="T32" fmla="*/ 9 w 594"/>
                <a:gd name="T33" fmla="*/ 347 h 416"/>
                <a:gd name="T34" fmla="*/ 3 w 594"/>
                <a:gd name="T35" fmla="*/ 337 h 416"/>
                <a:gd name="T36" fmla="*/ 0 w 594"/>
                <a:gd name="T37" fmla="*/ 326 h 416"/>
                <a:gd name="T38" fmla="*/ 0 w 594"/>
                <a:gd name="T39" fmla="*/ 315 h 416"/>
                <a:gd name="T40" fmla="*/ 4 w 594"/>
                <a:gd name="T41" fmla="*/ 304 h 416"/>
                <a:gd name="T42" fmla="*/ 11 w 594"/>
                <a:gd name="T43" fmla="*/ 294 h 416"/>
                <a:gd name="T44" fmla="*/ 299 w 594"/>
                <a:gd name="T45" fmla="*/ 11 h 416"/>
                <a:gd name="T46" fmla="*/ 310 w 594"/>
                <a:gd name="T47" fmla="*/ 4 h 416"/>
                <a:gd name="T48" fmla="*/ 322 w 594"/>
                <a:gd name="T49"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4" h="416">
                  <a:moveTo>
                    <a:pt x="322" y="0"/>
                  </a:moveTo>
                  <a:lnTo>
                    <a:pt x="335" y="1"/>
                  </a:lnTo>
                  <a:lnTo>
                    <a:pt x="565" y="57"/>
                  </a:lnTo>
                  <a:lnTo>
                    <a:pt x="576" y="62"/>
                  </a:lnTo>
                  <a:lnTo>
                    <a:pt x="585" y="70"/>
                  </a:lnTo>
                  <a:lnTo>
                    <a:pt x="591" y="79"/>
                  </a:lnTo>
                  <a:lnTo>
                    <a:pt x="594" y="90"/>
                  </a:lnTo>
                  <a:lnTo>
                    <a:pt x="593" y="101"/>
                  </a:lnTo>
                  <a:lnTo>
                    <a:pt x="590" y="112"/>
                  </a:lnTo>
                  <a:lnTo>
                    <a:pt x="583" y="122"/>
                  </a:lnTo>
                  <a:lnTo>
                    <a:pt x="300" y="405"/>
                  </a:lnTo>
                  <a:lnTo>
                    <a:pt x="289" y="413"/>
                  </a:lnTo>
                  <a:lnTo>
                    <a:pt x="276" y="416"/>
                  </a:lnTo>
                  <a:lnTo>
                    <a:pt x="263" y="415"/>
                  </a:lnTo>
                  <a:lnTo>
                    <a:pt x="29" y="359"/>
                  </a:lnTo>
                  <a:lnTo>
                    <a:pt x="18" y="354"/>
                  </a:lnTo>
                  <a:lnTo>
                    <a:pt x="9" y="347"/>
                  </a:lnTo>
                  <a:lnTo>
                    <a:pt x="3" y="337"/>
                  </a:lnTo>
                  <a:lnTo>
                    <a:pt x="0" y="326"/>
                  </a:lnTo>
                  <a:lnTo>
                    <a:pt x="0" y="315"/>
                  </a:lnTo>
                  <a:lnTo>
                    <a:pt x="4" y="304"/>
                  </a:lnTo>
                  <a:lnTo>
                    <a:pt x="11" y="294"/>
                  </a:lnTo>
                  <a:lnTo>
                    <a:pt x="299" y="11"/>
                  </a:lnTo>
                  <a:lnTo>
                    <a:pt x="310" y="4"/>
                  </a:lnTo>
                  <a:lnTo>
                    <a:pt x="322" y="0"/>
                  </a:lnTo>
                  <a:close/>
                </a:path>
              </a:pathLst>
            </a:custGeom>
            <a:solidFill>
              <a:srgbClr val="3EA2FF"/>
            </a:solidFill>
            <a:ln w="0">
              <a:solidFill>
                <a:srgbClr val="3EA2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27" name="Group 326">
            <a:extLst>
              <a:ext uri="{FF2B5EF4-FFF2-40B4-BE49-F238E27FC236}">
                <a16:creationId xmlns:a16="http://schemas.microsoft.com/office/drawing/2014/main" id="{54BE896D-C5A7-5F7B-C7E2-9F04204B3E18}"/>
              </a:ext>
            </a:extLst>
          </p:cNvPr>
          <p:cNvGrpSpPr/>
          <p:nvPr/>
        </p:nvGrpSpPr>
        <p:grpSpPr>
          <a:xfrm>
            <a:off x="2847320" y="2404801"/>
            <a:ext cx="384176" cy="504826"/>
            <a:chOff x="1905000" y="2128838"/>
            <a:chExt cx="384176" cy="504826"/>
          </a:xfrm>
        </p:grpSpPr>
        <p:sp>
          <p:nvSpPr>
            <p:cNvPr id="328" name="AutoShape 35">
              <a:extLst>
                <a:ext uri="{FF2B5EF4-FFF2-40B4-BE49-F238E27FC236}">
                  <a16:creationId xmlns:a16="http://schemas.microsoft.com/office/drawing/2014/main" id="{81574453-C1DD-0159-C0CD-BF7D822ED42B}"/>
                </a:ext>
              </a:extLst>
            </p:cNvPr>
            <p:cNvSpPr>
              <a:spLocks noChangeAspect="1" noChangeArrowheads="1" noTextEdit="1"/>
            </p:cNvSpPr>
            <p:nvPr/>
          </p:nvSpPr>
          <p:spPr bwMode="auto">
            <a:xfrm>
              <a:off x="1905000" y="2128838"/>
              <a:ext cx="3841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9" name="Freeform 38">
              <a:extLst>
                <a:ext uri="{FF2B5EF4-FFF2-40B4-BE49-F238E27FC236}">
                  <a16:creationId xmlns:a16="http://schemas.microsoft.com/office/drawing/2014/main" id="{F4E4CB66-6E73-0E71-EBC5-F316D6D320B7}"/>
                </a:ext>
              </a:extLst>
            </p:cNvPr>
            <p:cNvSpPr>
              <a:spLocks/>
            </p:cNvSpPr>
            <p:nvPr/>
          </p:nvSpPr>
          <p:spPr bwMode="auto">
            <a:xfrm>
              <a:off x="1976438" y="2128838"/>
              <a:ext cx="312738" cy="439738"/>
            </a:xfrm>
            <a:custGeom>
              <a:avLst/>
              <a:gdLst>
                <a:gd name="T0" fmla="*/ 163 w 2170"/>
                <a:gd name="T1" fmla="*/ 0 h 3042"/>
                <a:gd name="T2" fmla="*/ 2007 w 2170"/>
                <a:gd name="T3" fmla="*/ 0 h 3042"/>
                <a:gd name="T4" fmla="*/ 2040 w 2170"/>
                <a:gd name="T5" fmla="*/ 3 h 3042"/>
                <a:gd name="T6" fmla="*/ 2070 w 2170"/>
                <a:gd name="T7" fmla="*/ 13 h 3042"/>
                <a:gd name="T8" fmla="*/ 2098 w 2170"/>
                <a:gd name="T9" fmla="*/ 28 h 3042"/>
                <a:gd name="T10" fmla="*/ 2122 w 2170"/>
                <a:gd name="T11" fmla="*/ 48 h 3042"/>
                <a:gd name="T12" fmla="*/ 2142 w 2170"/>
                <a:gd name="T13" fmla="*/ 72 h 3042"/>
                <a:gd name="T14" fmla="*/ 2157 w 2170"/>
                <a:gd name="T15" fmla="*/ 100 h 3042"/>
                <a:gd name="T16" fmla="*/ 2167 w 2170"/>
                <a:gd name="T17" fmla="*/ 131 h 3042"/>
                <a:gd name="T18" fmla="*/ 2170 w 2170"/>
                <a:gd name="T19" fmla="*/ 163 h 3042"/>
                <a:gd name="T20" fmla="*/ 2170 w 2170"/>
                <a:gd name="T21" fmla="*/ 2879 h 3042"/>
                <a:gd name="T22" fmla="*/ 2167 w 2170"/>
                <a:gd name="T23" fmla="*/ 2912 h 3042"/>
                <a:gd name="T24" fmla="*/ 2157 w 2170"/>
                <a:gd name="T25" fmla="*/ 2943 h 3042"/>
                <a:gd name="T26" fmla="*/ 2142 w 2170"/>
                <a:gd name="T27" fmla="*/ 2970 h 3042"/>
                <a:gd name="T28" fmla="*/ 2122 w 2170"/>
                <a:gd name="T29" fmla="*/ 2995 h 3042"/>
                <a:gd name="T30" fmla="*/ 2098 w 2170"/>
                <a:gd name="T31" fmla="*/ 3015 h 3042"/>
                <a:gd name="T32" fmla="*/ 2070 w 2170"/>
                <a:gd name="T33" fmla="*/ 3030 h 3042"/>
                <a:gd name="T34" fmla="*/ 2040 w 2170"/>
                <a:gd name="T35" fmla="*/ 3039 h 3042"/>
                <a:gd name="T36" fmla="*/ 2007 w 2170"/>
                <a:gd name="T37" fmla="*/ 3042 h 3042"/>
                <a:gd name="T38" fmla="*/ 163 w 2170"/>
                <a:gd name="T39" fmla="*/ 3042 h 3042"/>
                <a:gd name="T40" fmla="*/ 130 w 2170"/>
                <a:gd name="T41" fmla="*/ 3039 h 3042"/>
                <a:gd name="T42" fmla="*/ 100 w 2170"/>
                <a:gd name="T43" fmla="*/ 3030 h 3042"/>
                <a:gd name="T44" fmla="*/ 72 w 2170"/>
                <a:gd name="T45" fmla="*/ 3015 h 3042"/>
                <a:gd name="T46" fmla="*/ 48 w 2170"/>
                <a:gd name="T47" fmla="*/ 2995 h 3042"/>
                <a:gd name="T48" fmla="*/ 28 w 2170"/>
                <a:gd name="T49" fmla="*/ 2970 h 3042"/>
                <a:gd name="T50" fmla="*/ 13 w 2170"/>
                <a:gd name="T51" fmla="*/ 2943 h 3042"/>
                <a:gd name="T52" fmla="*/ 3 w 2170"/>
                <a:gd name="T53" fmla="*/ 2912 h 3042"/>
                <a:gd name="T54" fmla="*/ 0 w 2170"/>
                <a:gd name="T55" fmla="*/ 2879 h 3042"/>
                <a:gd name="T56" fmla="*/ 0 w 2170"/>
                <a:gd name="T57" fmla="*/ 163 h 3042"/>
                <a:gd name="T58" fmla="*/ 3 w 2170"/>
                <a:gd name="T59" fmla="*/ 131 h 3042"/>
                <a:gd name="T60" fmla="*/ 13 w 2170"/>
                <a:gd name="T61" fmla="*/ 100 h 3042"/>
                <a:gd name="T62" fmla="*/ 28 w 2170"/>
                <a:gd name="T63" fmla="*/ 72 h 3042"/>
                <a:gd name="T64" fmla="*/ 48 w 2170"/>
                <a:gd name="T65" fmla="*/ 48 h 3042"/>
                <a:gd name="T66" fmla="*/ 72 w 2170"/>
                <a:gd name="T67" fmla="*/ 28 h 3042"/>
                <a:gd name="T68" fmla="*/ 100 w 2170"/>
                <a:gd name="T69" fmla="*/ 13 h 3042"/>
                <a:gd name="T70" fmla="*/ 130 w 2170"/>
                <a:gd name="T71" fmla="*/ 3 h 3042"/>
                <a:gd name="T72" fmla="*/ 163 w 2170"/>
                <a:gd name="T73" fmla="*/ 0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70" h="3042">
                  <a:moveTo>
                    <a:pt x="163" y="0"/>
                  </a:moveTo>
                  <a:lnTo>
                    <a:pt x="2007" y="0"/>
                  </a:lnTo>
                  <a:lnTo>
                    <a:pt x="2040" y="3"/>
                  </a:lnTo>
                  <a:lnTo>
                    <a:pt x="2070" y="13"/>
                  </a:lnTo>
                  <a:lnTo>
                    <a:pt x="2098" y="28"/>
                  </a:lnTo>
                  <a:lnTo>
                    <a:pt x="2122" y="48"/>
                  </a:lnTo>
                  <a:lnTo>
                    <a:pt x="2142" y="72"/>
                  </a:lnTo>
                  <a:lnTo>
                    <a:pt x="2157" y="100"/>
                  </a:lnTo>
                  <a:lnTo>
                    <a:pt x="2167" y="131"/>
                  </a:lnTo>
                  <a:lnTo>
                    <a:pt x="2170" y="163"/>
                  </a:lnTo>
                  <a:lnTo>
                    <a:pt x="2170" y="2879"/>
                  </a:lnTo>
                  <a:lnTo>
                    <a:pt x="2167" y="2912"/>
                  </a:lnTo>
                  <a:lnTo>
                    <a:pt x="2157" y="2943"/>
                  </a:lnTo>
                  <a:lnTo>
                    <a:pt x="2142" y="2970"/>
                  </a:lnTo>
                  <a:lnTo>
                    <a:pt x="2122" y="2995"/>
                  </a:lnTo>
                  <a:lnTo>
                    <a:pt x="2098" y="3015"/>
                  </a:lnTo>
                  <a:lnTo>
                    <a:pt x="2070" y="3030"/>
                  </a:lnTo>
                  <a:lnTo>
                    <a:pt x="2040" y="3039"/>
                  </a:lnTo>
                  <a:lnTo>
                    <a:pt x="2007" y="3042"/>
                  </a:lnTo>
                  <a:lnTo>
                    <a:pt x="163" y="3042"/>
                  </a:lnTo>
                  <a:lnTo>
                    <a:pt x="130" y="3039"/>
                  </a:lnTo>
                  <a:lnTo>
                    <a:pt x="100" y="3030"/>
                  </a:lnTo>
                  <a:lnTo>
                    <a:pt x="72" y="3015"/>
                  </a:lnTo>
                  <a:lnTo>
                    <a:pt x="48" y="2995"/>
                  </a:lnTo>
                  <a:lnTo>
                    <a:pt x="28" y="2970"/>
                  </a:lnTo>
                  <a:lnTo>
                    <a:pt x="13" y="2943"/>
                  </a:lnTo>
                  <a:lnTo>
                    <a:pt x="3" y="2912"/>
                  </a:lnTo>
                  <a:lnTo>
                    <a:pt x="0" y="2879"/>
                  </a:lnTo>
                  <a:lnTo>
                    <a:pt x="0" y="163"/>
                  </a:lnTo>
                  <a:lnTo>
                    <a:pt x="3" y="131"/>
                  </a:lnTo>
                  <a:lnTo>
                    <a:pt x="13" y="100"/>
                  </a:lnTo>
                  <a:lnTo>
                    <a:pt x="28" y="72"/>
                  </a:lnTo>
                  <a:lnTo>
                    <a:pt x="48" y="48"/>
                  </a:lnTo>
                  <a:lnTo>
                    <a:pt x="72" y="28"/>
                  </a:lnTo>
                  <a:lnTo>
                    <a:pt x="100" y="13"/>
                  </a:lnTo>
                  <a:lnTo>
                    <a:pt x="130" y="3"/>
                  </a:lnTo>
                  <a:lnTo>
                    <a:pt x="163" y="0"/>
                  </a:lnTo>
                  <a:close/>
                </a:path>
              </a:pathLst>
            </a:custGeom>
            <a:solidFill>
              <a:srgbClr val="D90000"/>
            </a:solidFill>
            <a:ln w="0">
              <a:solidFill>
                <a:srgbClr val="D9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0" name="Freeform 39">
              <a:extLst>
                <a:ext uri="{FF2B5EF4-FFF2-40B4-BE49-F238E27FC236}">
                  <a16:creationId xmlns:a16="http://schemas.microsoft.com/office/drawing/2014/main" id="{771DCAA0-015F-8160-3BBD-0CCCE490E6C0}"/>
                </a:ext>
              </a:extLst>
            </p:cNvPr>
            <p:cNvSpPr>
              <a:spLocks noEditPoints="1"/>
            </p:cNvSpPr>
            <p:nvPr/>
          </p:nvSpPr>
          <p:spPr bwMode="auto">
            <a:xfrm>
              <a:off x="1974850" y="2130426"/>
              <a:ext cx="312738" cy="439738"/>
            </a:xfrm>
            <a:custGeom>
              <a:avLst/>
              <a:gdLst>
                <a:gd name="T0" fmla="*/ 163 w 2170"/>
                <a:gd name="T1" fmla="*/ 108 h 3042"/>
                <a:gd name="T2" fmla="*/ 145 w 2170"/>
                <a:gd name="T3" fmla="*/ 111 h 3042"/>
                <a:gd name="T4" fmla="*/ 131 w 2170"/>
                <a:gd name="T5" fmla="*/ 118 h 3042"/>
                <a:gd name="T6" fmla="*/ 119 w 2170"/>
                <a:gd name="T7" fmla="*/ 130 h 3042"/>
                <a:gd name="T8" fmla="*/ 112 w 2170"/>
                <a:gd name="T9" fmla="*/ 145 h 3042"/>
                <a:gd name="T10" fmla="*/ 109 w 2170"/>
                <a:gd name="T11" fmla="*/ 162 h 3042"/>
                <a:gd name="T12" fmla="*/ 109 w 2170"/>
                <a:gd name="T13" fmla="*/ 2879 h 3042"/>
                <a:gd name="T14" fmla="*/ 112 w 2170"/>
                <a:gd name="T15" fmla="*/ 2896 h 3042"/>
                <a:gd name="T16" fmla="*/ 119 w 2170"/>
                <a:gd name="T17" fmla="*/ 2910 h 3042"/>
                <a:gd name="T18" fmla="*/ 131 w 2170"/>
                <a:gd name="T19" fmla="*/ 2922 h 3042"/>
                <a:gd name="T20" fmla="*/ 145 w 2170"/>
                <a:gd name="T21" fmla="*/ 2929 h 3042"/>
                <a:gd name="T22" fmla="*/ 163 w 2170"/>
                <a:gd name="T23" fmla="*/ 2933 h 3042"/>
                <a:gd name="T24" fmla="*/ 2007 w 2170"/>
                <a:gd name="T25" fmla="*/ 2933 h 3042"/>
                <a:gd name="T26" fmla="*/ 2024 w 2170"/>
                <a:gd name="T27" fmla="*/ 2929 h 3042"/>
                <a:gd name="T28" fmla="*/ 2039 w 2170"/>
                <a:gd name="T29" fmla="*/ 2922 h 3042"/>
                <a:gd name="T30" fmla="*/ 2051 w 2170"/>
                <a:gd name="T31" fmla="*/ 2910 h 3042"/>
                <a:gd name="T32" fmla="*/ 2059 w 2170"/>
                <a:gd name="T33" fmla="*/ 2896 h 3042"/>
                <a:gd name="T34" fmla="*/ 2061 w 2170"/>
                <a:gd name="T35" fmla="*/ 2879 h 3042"/>
                <a:gd name="T36" fmla="*/ 2061 w 2170"/>
                <a:gd name="T37" fmla="*/ 162 h 3042"/>
                <a:gd name="T38" fmla="*/ 2059 w 2170"/>
                <a:gd name="T39" fmla="*/ 145 h 3042"/>
                <a:gd name="T40" fmla="*/ 2051 w 2170"/>
                <a:gd name="T41" fmla="*/ 130 h 3042"/>
                <a:gd name="T42" fmla="*/ 2039 w 2170"/>
                <a:gd name="T43" fmla="*/ 118 h 3042"/>
                <a:gd name="T44" fmla="*/ 2024 w 2170"/>
                <a:gd name="T45" fmla="*/ 111 h 3042"/>
                <a:gd name="T46" fmla="*/ 2007 w 2170"/>
                <a:gd name="T47" fmla="*/ 108 h 3042"/>
                <a:gd name="T48" fmla="*/ 163 w 2170"/>
                <a:gd name="T49" fmla="*/ 108 h 3042"/>
                <a:gd name="T50" fmla="*/ 163 w 2170"/>
                <a:gd name="T51" fmla="*/ 0 h 3042"/>
                <a:gd name="T52" fmla="*/ 2007 w 2170"/>
                <a:gd name="T53" fmla="*/ 0 h 3042"/>
                <a:gd name="T54" fmla="*/ 2040 w 2170"/>
                <a:gd name="T55" fmla="*/ 3 h 3042"/>
                <a:gd name="T56" fmla="*/ 2071 w 2170"/>
                <a:gd name="T57" fmla="*/ 12 h 3042"/>
                <a:gd name="T58" fmla="*/ 2098 w 2170"/>
                <a:gd name="T59" fmla="*/ 27 h 3042"/>
                <a:gd name="T60" fmla="*/ 2123 w 2170"/>
                <a:gd name="T61" fmla="*/ 47 h 3042"/>
                <a:gd name="T62" fmla="*/ 2143 w 2170"/>
                <a:gd name="T63" fmla="*/ 71 h 3042"/>
                <a:gd name="T64" fmla="*/ 2158 w 2170"/>
                <a:gd name="T65" fmla="*/ 99 h 3042"/>
                <a:gd name="T66" fmla="*/ 2167 w 2170"/>
                <a:gd name="T67" fmla="*/ 129 h 3042"/>
                <a:gd name="T68" fmla="*/ 2170 w 2170"/>
                <a:gd name="T69" fmla="*/ 162 h 3042"/>
                <a:gd name="T70" fmla="*/ 2170 w 2170"/>
                <a:gd name="T71" fmla="*/ 2879 h 3042"/>
                <a:gd name="T72" fmla="*/ 2167 w 2170"/>
                <a:gd name="T73" fmla="*/ 2911 h 3042"/>
                <a:gd name="T74" fmla="*/ 2158 w 2170"/>
                <a:gd name="T75" fmla="*/ 2942 h 3042"/>
                <a:gd name="T76" fmla="*/ 2143 w 2170"/>
                <a:gd name="T77" fmla="*/ 2970 h 3042"/>
                <a:gd name="T78" fmla="*/ 2123 w 2170"/>
                <a:gd name="T79" fmla="*/ 2993 h 3042"/>
                <a:gd name="T80" fmla="*/ 2098 w 2170"/>
                <a:gd name="T81" fmla="*/ 3013 h 3042"/>
                <a:gd name="T82" fmla="*/ 2071 w 2170"/>
                <a:gd name="T83" fmla="*/ 3029 h 3042"/>
                <a:gd name="T84" fmla="*/ 2040 w 2170"/>
                <a:gd name="T85" fmla="*/ 3039 h 3042"/>
                <a:gd name="T86" fmla="*/ 2007 w 2170"/>
                <a:gd name="T87" fmla="*/ 3042 h 3042"/>
                <a:gd name="T88" fmla="*/ 163 w 2170"/>
                <a:gd name="T89" fmla="*/ 3042 h 3042"/>
                <a:gd name="T90" fmla="*/ 131 w 2170"/>
                <a:gd name="T91" fmla="*/ 3039 h 3042"/>
                <a:gd name="T92" fmla="*/ 100 w 2170"/>
                <a:gd name="T93" fmla="*/ 3029 h 3042"/>
                <a:gd name="T94" fmla="*/ 72 w 2170"/>
                <a:gd name="T95" fmla="*/ 3013 h 3042"/>
                <a:gd name="T96" fmla="*/ 48 w 2170"/>
                <a:gd name="T97" fmla="*/ 2993 h 3042"/>
                <a:gd name="T98" fmla="*/ 28 w 2170"/>
                <a:gd name="T99" fmla="*/ 2970 h 3042"/>
                <a:gd name="T100" fmla="*/ 13 w 2170"/>
                <a:gd name="T101" fmla="*/ 2942 h 3042"/>
                <a:gd name="T102" fmla="*/ 4 w 2170"/>
                <a:gd name="T103" fmla="*/ 2911 h 3042"/>
                <a:gd name="T104" fmla="*/ 0 w 2170"/>
                <a:gd name="T105" fmla="*/ 2879 h 3042"/>
                <a:gd name="T106" fmla="*/ 0 w 2170"/>
                <a:gd name="T107" fmla="*/ 162 h 3042"/>
                <a:gd name="T108" fmla="*/ 4 w 2170"/>
                <a:gd name="T109" fmla="*/ 129 h 3042"/>
                <a:gd name="T110" fmla="*/ 13 w 2170"/>
                <a:gd name="T111" fmla="*/ 99 h 3042"/>
                <a:gd name="T112" fmla="*/ 28 w 2170"/>
                <a:gd name="T113" fmla="*/ 71 h 3042"/>
                <a:gd name="T114" fmla="*/ 48 w 2170"/>
                <a:gd name="T115" fmla="*/ 47 h 3042"/>
                <a:gd name="T116" fmla="*/ 72 w 2170"/>
                <a:gd name="T117" fmla="*/ 27 h 3042"/>
                <a:gd name="T118" fmla="*/ 100 w 2170"/>
                <a:gd name="T119" fmla="*/ 12 h 3042"/>
                <a:gd name="T120" fmla="*/ 131 w 2170"/>
                <a:gd name="T121" fmla="*/ 3 h 3042"/>
                <a:gd name="T122" fmla="*/ 163 w 2170"/>
                <a:gd name="T123" fmla="*/ 0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70" h="3042">
                  <a:moveTo>
                    <a:pt x="163" y="108"/>
                  </a:moveTo>
                  <a:lnTo>
                    <a:pt x="145" y="111"/>
                  </a:lnTo>
                  <a:lnTo>
                    <a:pt x="131" y="118"/>
                  </a:lnTo>
                  <a:lnTo>
                    <a:pt x="119" y="130"/>
                  </a:lnTo>
                  <a:lnTo>
                    <a:pt x="112" y="145"/>
                  </a:lnTo>
                  <a:lnTo>
                    <a:pt x="109" y="162"/>
                  </a:lnTo>
                  <a:lnTo>
                    <a:pt x="109" y="2879"/>
                  </a:lnTo>
                  <a:lnTo>
                    <a:pt x="112" y="2896"/>
                  </a:lnTo>
                  <a:lnTo>
                    <a:pt x="119" y="2910"/>
                  </a:lnTo>
                  <a:lnTo>
                    <a:pt x="131" y="2922"/>
                  </a:lnTo>
                  <a:lnTo>
                    <a:pt x="145" y="2929"/>
                  </a:lnTo>
                  <a:lnTo>
                    <a:pt x="163" y="2933"/>
                  </a:lnTo>
                  <a:lnTo>
                    <a:pt x="2007" y="2933"/>
                  </a:lnTo>
                  <a:lnTo>
                    <a:pt x="2024" y="2929"/>
                  </a:lnTo>
                  <a:lnTo>
                    <a:pt x="2039" y="2922"/>
                  </a:lnTo>
                  <a:lnTo>
                    <a:pt x="2051" y="2910"/>
                  </a:lnTo>
                  <a:lnTo>
                    <a:pt x="2059" y="2896"/>
                  </a:lnTo>
                  <a:lnTo>
                    <a:pt x="2061" y="2879"/>
                  </a:lnTo>
                  <a:lnTo>
                    <a:pt x="2061" y="162"/>
                  </a:lnTo>
                  <a:lnTo>
                    <a:pt x="2059" y="145"/>
                  </a:lnTo>
                  <a:lnTo>
                    <a:pt x="2051" y="130"/>
                  </a:lnTo>
                  <a:lnTo>
                    <a:pt x="2039" y="118"/>
                  </a:lnTo>
                  <a:lnTo>
                    <a:pt x="2024" y="111"/>
                  </a:lnTo>
                  <a:lnTo>
                    <a:pt x="2007" y="108"/>
                  </a:lnTo>
                  <a:lnTo>
                    <a:pt x="163" y="108"/>
                  </a:lnTo>
                  <a:close/>
                  <a:moveTo>
                    <a:pt x="163" y="0"/>
                  </a:moveTo>
                  <a:lnTo>
                    <a:pt x="2007" y="0"/>
                  </a:lnTo>
                  <a:lnTo>
                    <a:pt x="2040" y="3"/>
                  </a:lnTo>
                  <a:lnTo>
                    <a:pt x="2071" y="12"/>
                  </a:lnTo>
                  <a:lnTo>
                    <a:pt x="2098" y="27"/>
                  </a:lnTo>
                  <a:lnTo>
                    <a:pt x="2123" y="47"/>
                  </a:lnTo>
                  <a:lnTo>
                    <a:pt x="2143" y="71"/>
                  </a:lnTo>
                  <a:lnTo>
                    <a:pt x="2158" y="99"/>
                  </a:lnTo>
                  <a:lnTo>
                    <a:pt x="2167" y="129"/>
                  </a:lnTo>
                  <a:lnTo>
                    <a:pt x="2170" y="162"/>
                  </a:lnTo>
                  <a:lnTo>
                    <a:pt x="2170" y="2879"/>
                  </a:lnTo>
                  <a:lnTo>
                    <a:pt x="2167" y="2911"/>
                  </a:lnTo>
                  <a:lnTo>
                    <a:pt x="2158" y="2942"/>
                  </a:lnTo>
                  <a:lnTo>
                    <a:pt x="2143" y="2970"/>
                  </a:lnTo>
                  <a:lnTo>
                    <a:pt x="2123" y="2993"/>
                  </a:lnTo>
                  <a:lnTo>
                    <a:pt x="2098" y="3013"/>
                  </a:lnTo>
                  <a:lnTo>
                    <a:pt x="2071" y="3029"/>
                  </a:lnTo>
                  <a:lnTo>
                    <a:pt x="2040" y="3039"/>
                  </a:lnTo>
                  <a:lnTo>
                    <a:pt x="2007" y="3042"/>
                  </a:lnTo>
                  <a:lnTo>
                    <a:pt x="163" y="3042"/>
                  </a:lnTo>
                  <a:lnTo>
                    <a:pt x="131" y="3039"/>
                  </a:lnTo>
                  <a:lnTo>
                    <a:pt x="100" y="3029"/>
                  </a:lnTo>
                  <a:lnTo>
                    <a:pt x="72" y="3013"/>
                  </a:lnTo>
                  <a:lnTo>
                    <a:pt x="48" y="2993"/>
                  </a:lnTo>
                  <a:lnTo>
                    <a:pt x="28" y="2970"/>
                  </a:lnTo>
                  <a:lnTo>
                    <a:pt x="13" y="2942"/>
                  </a:lnTo>
                  <a:lnTo>
                    <a:pt x="4" y="2911"/>
                  </a:lnTo>
                  <a:lnTo>
                    <a:pt x="0" y="2879"/>
                  </a:lnTo>
                  <a:lnTo>
                    <a:pt x="0" y="162"/>
                  </a:lnTo>
                  <a:lnTo>
                    <a:pt x="4" y="129"/>
                  </a:lnTo>
                  <a:lnTo>
                    <a:pt x="13" y="99"/>
                  </a:lnTo>
                  <a:lnTo>
                    <a:pt x="28" y="71"/>
                  </a:lnTo>
                  <a:lnTo>
                    <a:pt x="48" y="47"/>
                  </a:lnTo>
                  <a:lnTo>
                    <a:pt x="72" y="27"/>
                  </a:lnTo>
                  <a:lnTo>
                    <a:pt x="100" y="12"/>
                  </a:lnTo>
                  <a:lnTo>
                    <a:pt x="131" y="3"/>
                  </a:lnTo>
                  <a:lnTo>
                    <a:pt x="163"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1" name="Freeform 40">
              <a:extLst>
                <a:ext uri="{FF2B5EF4-FFF2-40B4-BE49-F238E27FC236}">
                  <a16:creationId xmlns:a16="http://schemas.microsoft.com/office/drawing/2014/main" id="{C2FE1845-4826-5503-01F2-5D8AA9254FA7}"/>
                </a:ext>
              </a:extLst>
            </p:cNvPr>
            <p:cNvSpPr>
              <a:spLocks/>
            </p:cNvSpPr>
            <p:nvPr/>
          </p:nvSpPr>
          <p:spPr bwMode="auto">
            <a:xfrm>
              <a:off x="2044700" y="2435226"/>
              <a:ext cx="171450" cy="15875"/>
            </a:xfrm>
            <a:custGeom>
              <a:avLst/>
              <a:gdLst>
                <a:gd name="T0" fmla="*/ 54 w 1194"/>
                <a:gd name="T1" fmla="*/ 0 h 110"/>
                <a:gd name="T2" fmla="*/ 1139 w 1194"/>
                <a:gd name="T3" fmla="*/ 0 h 110"/>
                <a:gd name="T4" fmla="*/ 1157 w 1194"/>
                <a:gd name="T5" fmla="*/ 4 h 110"/>
                <a:gd name="T6" fmla="*/ 1172 w 1194"/>
                <a:gd name="T7" fmla="*/ 11 h 110"/>
                <a:gd name="T8" fmla="*/ 1184 w 1194"/>
                <a:gd name="T9" fmla="*/ 23 h 110"/>
                <a:gd name="T10" fmla="*/ 1191 w 1194"/>
                <a:gd name="T11" fmla="*/ 38 h 110"/>
                <a:gd name="T12" fmla="*/ 1194 w 1194"/>
                <a:gd name="T13" fmla="*/ 56 h 110"/>
                <a:gd name="T14" fmla="*/ 1191 w 1194"/>
                <a:gd name="T15" fmla="*/ 73 h 110"/>
                <a:gd name="T16" fmla="*/ 1184 w 1194"/>
                <a:gd name="T17" fmla="*/ 87 h 110"/>
                <a:gd name="T18" fmla="*/ 1172 w 1194"/>
                <a:gd name="T19" fmla="*/ 99 h 110"/>
                <a:gd name="T20" fmla="*/ 1157 w 1194"/>
                <a:gd name="T21" fmla="*/ 106 h 110"/>
                <a:gd name="T22" fmla="*/ 1139 w 1194"/>
                <a:gd name="T23" fmla="*/ 110 h 110"/>
                <a:gd name="T24" fmla="*/ 54 w 1194"/>
                <a:gd name="T25" fmla="*/ 110 h 110"/>
                <a:gd name="T26" fmla="*/ 37 w 1194"/>
                <a:gd name="T27" fmla="*/ 106 h 110"/>
                <a:gd name="T28" fmla="*/ 23 w 1194"/>
                <a:gd name="T29" fmla="*/ 99 h 110"/>
                <a:gd name="T30" fmla="*/ 11 w 1194"/>
                <a:gd name="T31" fmla="*/ 87 h 110"/>
                <a:gd name="T32" fmla="*/ 4 w 1194"/>
                <a:gd name="T33" fmla="*/ 73 h 110"/>
                <a:gd name="T34" fmla="*/ 0 w 1194"/>
                <a:gd name="T35" fmla="*/ 56 h 110"/>
                <a:gd name="T36" fmla="*/ 4 w 1194"/>
                <a:gd name="T37" fmla="*/ 38 h 110"/>
                <a:gd name="T38" fmla="*/ 11 w 1194"/>
                <a:gd name="T39" fmla="*/ 23 h 110"/>
                <a:gd name="T40" fmla="*/ 23 w 1194"/>
                <a:gd name="T41" fmla="*/ 11 h 110"/>
                <a:gd name="T42" fmla="*/ 37 w 1194"/>
                <a:gd name="T43" fmla="*/ 4 h 110"/>
                <a:gd name="T44" fmla="*/ 54 w 11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4" h="110">
                  <a:moveTo>
                    <a:pt x="54" y="0"/>
                  </a:moveTo>
                  <a:lnTo>
                    <a:pt x="1139" y="0"/>
                  </a:lnTo>
                  <a:lnTo>
                    <a:pt x="1157" y="4"/>
                  </a:lnTo>
                  <a:lnTo>
                    <a:pt x="1172" y="11"/>
                  </a:lnTo>
                  <a:lnTo>
                    <a:pt x="1184" y="23"/>
                  </a:lnTo>
                  <a:lnTo>
                    <a:pt x="1191" y="38"/>
                  </a:lnTo>
                  <a:lnTo>
                    <a:pt x="1194" y="56"/>
                  </a:lnTo>
                  <a:lnTo>
                    <a:pt x="1191" y="73"/>
                  </a:lnTo>
                  <a:lnTo>
                    <a:pt x="1184" y="87"/>
                  </a:lnTo>
                  <a:lnTo>
                    <a:pt x="1172" y="99"/>
                  </a:lnTo>
                  <a:lnTo>
                    <a:pt x="1157" y="106"/>
                  </a:lnTo>
                  <a:lnTo>
                    <a:pt x="1139" y="110"/>
                  </a:lnTo>
                  <a:lnTo>
                    <a:pt x="54" y="110"/>
                  </a:lnTo>
                  <a:lnTo>
                    <a:pt x="37" y="106"/>
                  </a:lnTo>
                  <a:lnTo>
                    <a:pt x="23" y="99"/>
                  </a:lnTo>
                  <a:lnTo>
                    <a:pt x="11" y="87"/>
                  </a:lnTo>
                  <a:lnTo>
                    <a:pt x="4" y="73"/>
                  </a:lnTo>
                  <a:lnTo>
                    <a:pt x="0" y="56"/>
                  </a:lnTo>
                  <a:lnTo>
                    <a:pt x="4" y="38"/>
                  </a:lnTo>
                  <a:lnTo>
                    <a:pt x="11" y="23"/>
                  </a:lnTo>
                  <a:lnTo>
                    <a:pt x="23" y="11"/>
                  </a:lnTo>
                  <a:lnTo>
                    <a:pt x="37" y="4"/>
                  </a:lnTo>
                  <a:lnTo>
                    <a:pt x="5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2" name="Freeform 41">
              <a:extLst>
                <a:ext uri="{FF2B5EF4-FFF2-40B4-BE49-F238E27FC236}">
                  <a16:creationId xmlns:a16="http://schemas.microsoft.com/office/drawing/2014/main" id="{C5F5E5E5-7C1D-4B3B-2E00-15ECC306B3B4}"/>
                </a:ext>
              </a:extLst>
            </p:cNvPr>
            <p:cNvSpPr>
              <a:spLocks/>
            </p:cNvSpPr>
            <p:nvPr/>
          </p:nvSpPr>
          <p:spPr bwMode="auto">
            <a:xfrm>
              <a:off x="2044700" y="2474913"/>
              <a:ext cx="171450" cy="15875"/>
            </a:xfrm>
            <a:custGeom>
              <a:avLst/>
              <a:gdLst>
                <a:gd name="T0" fmla="*/ 54 w 1194"/>
                <a:gd name="T1" fmla="*/ 0 h 108"/>
                <a:gd name="T2" fmla="*/ 1139 w 1194"/>
                <a:gd name="T3" fmla="*/ 0 h 108"/>
                <a:gd name="T4" fmla="*/ 1157 w 1194"/>
                <a:gd name="T5" fmla="*/ 2 h 108"/>
                <a:gd name="T6" fmla="*/ 1172 w 1194"/>
                <a:gd name="T7" fmla="*/ 9 h 108"/>
                <a:gd name="T8" fmla="*/ 1184 w 1194"/>
                <a:gd name="T9" fmla="*/ 22 h 108"/>
                <a:gd name="T10" fmla="*/ 1191 w 1194"/>
                <a:gd name="T11" fmla="*/ 37 h 108"/>
                <a:gd name="T12" fmla="*/ 1194 w 1194"/>
                <a:gd name="T13" fmla="*/ 54 h 108"/>
                <a:gd name="T14" fmla="*/ 1191 w 1194"/>
                <a:gd name="T15" fmla="*/ 71 h 108"/>
                <a:gd name="T16" fmla="*/ 1184 w 1194"/>
                <a:gd name="T17" fmla="*/ 86 h 108"/>
                <a:gd name="T18" fmla="*/ 1172 w 1194"/>
                <a:gd name="T19" fmla="*/ 97 h 108"/>
                <a:gd name="T20" fmla="*/ 1157 w 1194"/>
                <a:gd name="T21" fmla="*/ 106 h 108"/>
                <a:gd name="T22" fmla="*/ 1139 w 1194"/>
                <a:gd name="T23" fmla="*/ 108 h 108"/>
                <a:gd name="T24" fmla="*/ 54 w 1194"/>
                <a:gd name="T25" fmla="*/ 108 h 108"/>
                <a:gd name="T26" fmla="*/ 37 w 1194"/>
                <a:gd name="T27" fmla="*/ 106 h 108"/>
                <a:gd name="T28" fmla="*/ 23 w 1194"/>
                <a:gd name="T29" fmla="*/ 97 h 108"/>
                <a:gd name="T30" fmla="*/ 11 w 1194"/>
                <a:gd name="T31" fmla="*/ 86 h 108"/>
                <a:gd name="T32" fmla="*/ 4 w 1194"/>
                <a:gd name="T33" fmla="*/ 71 h 108"/>
                <a:gd name="T34" fmla="*/ 0 w 1194"/>
                <a:gd name="T35" fmla="*/ 54 h 108"/>
                <a:gd name="T36" fmla="*/ 4 w 1194"/>
                <a:gd name="T37" fmla="*/ 37 h 108"/>
                <a:gd name="T38" fmla="*/ 11 w 1194"/>
                <a:gd name="T39" fmla="*/ 22 h 108"/>
                <a:gd name="T40" fmla="*/ 23 w 1194"/>
                <a:gd name="T41" fmla="*/ 9 h 108"/>
                <a:gd name="T42" fmla="*/ 37 w 1194"/>
                <a:gd name="T43" fmla="*/ 2 h 108"/>
                <a:gd name="T44" fmla="*/ 54 w 1194"/>
                <a:gd name="T4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4" h="108">
                  <a:moveTo>
                    <a:pt x="54" y="0"/>
                  </a:moveTo>
                  <a:lnTo>
                    <a:pt x="1139" y="0"/>
                  </a:lnTo>
                  <a:lnTo>
                    <a:pt x="1157" y="2"/>
                  </a:lnTo>
                  <a:lnTo>
                    <a:pt x="1172" y="9"/>
                  </a:lnTo>
                  <a:lnTo>
                    <a:pt x="1184" y="22"/>
                  </a:lnTo>
                  <a:lnTo>
                    <a:pt x="1191" y="37"/>
                  </a:lnTo>
                  <a:lnTo>
                    <a:pt x="1194" y="54"/>
                  </a:lnTo>
                  <a:lnTo>
                    <a:pt x="1191" y="71"/>
                  </a:lnTo>
                  <a:lnTo>
                    <a:pt x="1184" y="86"/>
                  </a:lnTo>
                  <a:lnTo>
                    <a:pt x="1172" y="97"/>
                  </a:lnTo>
                  <a:lnTo>
                    <a:pt x="1157" y="106"/>
                  </a:lnTo>
                  <a:lnTo>
                    <a:pt x="1139" y="108"/>
                  </a:lnTo>
                  <a:lnTo>
                    <a:pt x="54" y="108"/>
                  </a:lnTo>
                  <a:lnTo>
                    <a:pt x="37" y="106"/>
                  </a:lnTo>
                  <a:lnTo>
                    <a:pt x="23" y="97"/>
                  </a:lnTo>
                  <a:lnTo>
                    <a:pt x="11" y="86"/>
                  </a:lnTo>
                  <a:lnTo>
                    <a:pt x="4" y="71"/>
                  </a:lnTo>
                  <a:lnTo>
                    <a:pt x="0" y="54"/>
                  </a:lnTo>
                  <a:lnTo>
                    <a:pt x="4" y="37"/>
                  </a:lnTo>
                  <a:lnTo>
                    <a:pt x="11" y="22"/>
                  </a:lnTo>
                  <a:lnTo>
                    <a:pt x="23" y="9"/>
                  </a:lnTo>
                  <a:lnTo>
                    <a:pt x="37" y="2"/>
                  </a:lnTo>
                  <a:lnTo>
                    <a:pt x="5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3" name="Freeform 42">
              <a:extLst>
                <a:ext uri="{FF2B5EF4-FFF2-40B4-BE49-F238E27FC236}">
                  <a16:creationId xmlns:a16="http://schemas.microsoft.com/office/drawing/2014/main" id="{9C3BF595-A53C-72B9-23AE-995DEB6A16AC}"/>
                </a:ext>
              </a:extLst>
            </p:cNvPr>
            <p:cNvSpPr>
              <a:spLocks/>
            </p:cNvSpPr>
            <p:nvPr/>
          </p:nvSpPr>
          <p:spPr bwMode="auto">
            <a:xfrm>
              <a:off x="2044700" y="2514601"/>
              <a:ext cx="171450" cy="15875"/>
            </a:xfrm>
            <a:custGeom>
              <a:avLst/>
              <a:gdLst>
                <a:gd name="T0" fmla="*/ 54 w 1194"/>
                <a:gd name="T1" fmla="*/ 0 h 108"/>
                <a:gd name="T2" fmla="*/ 1139 w 1194"/>
                <a:gd name="T3" fmla="*/ 0 h 108"/>
                <a:gd name="T4" fmla="*/ 1157 w 1194"/>
                <a:gd name="T5" fmla="*/ 2 h 108"/>
                <a:gd name="T6" fmla="*/ 1172 w 1194"/>
                <a:gd name="T7" fmla="*/ 11 h 108"/>
                <a:gd name="T8" fmla="*/ 1184 w 1194"/>
                <a:gd name="T9" fmla="*/ 23 h 108"/>
                <a:gd name="T10" fmla="*/ 1191 w 1194"/>
                <a:gd name="T11" fmla="*/ 37 h 108"/>
                <a:gd name="T12" fmla="*/ 1194 w 1194"/>
                <a:gd name="T13" fmla="*/ 54 h 108"/>
                <a:gd name="T14" fmla="*/ 1191 w 1194"/>
                <a:gd name="T15" fmla="*/ 71 h 108"/>
                <a:gd name="T16" fmla="*/ 1184 w 1194"/>
                <a:gd name="T17" fmla="*/ 86 h 108"/>
                <a:gd name="T18" fmla="*/ 1172 w 1194"/>
                <a:gd name="T19" fmla="*/ 98 h 108"/>
                <a:gd name="T20" fmla="*/ 1157 w 1194"/>
                <a:gd name="T21" fmla="*/ 106 h 108"/>
                <a:gd name="T22" fmla="*/ 1139 w 1194"/>
                <a:gd name="T23" fmla="*/ 108 h 108"/>
                <a:gd name="T24" fmla="*/ 54 w 1194"/>
                <a:gd name="T25" fmla="*/ 108 h 108"/>
                <a:gd name="T26" fmla="*/ 37 w 1194"/>
                <a:gd name="T27" fmla="*/ 106 h 108"/>
                <a:gd name="T28" fmla="*/ 23 w 1194"/>
                <a:gd name="T29" fmla="*/ 98 h 108"/>
                <a:gd name="T30" fmla="*/ 11 w 1194"/>
                <a:gd name="T31" fmla="*/ 86 h 108"/>
                <a:gd name="T32" fmla="*/ 4 w 1194"/>
                <a:gd name="T33" fmla="*/ 71 h 108"/>
                <a:gd name="T34" fmla="*/ 0 w 1194"/>
                <a:gd name="T35" fmla="*/ 54 h 108"/>
                <a:gd name="T36" fmla="*/ 4 w 1194"/>
                <a:gd name="T37" fmla="*/ 37 h 108"/>
                <a:gd name="T38" fmla="*/ 11 w 1194"/>
                <a:gd name="T39" fmla="*/ 23 h 108"/>
                <a:gd name="T40" fmla="*/ 23 w 1194"/>
                <a:gd name="T41" fmla="*/ 11 h 108"/>
                <a:gd name="T42" fmla="*/ 37 w 1194"/>
                <a:gd name="T43" fmla="*/ 2 h 108"/>
                <a:gd name="T44" fmla="*/ 54 w 1194"/>
                <a:gd name="T4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4" h="108">
                  <a:moveTo>
                    <a:pt x="54" y="0"/>
                  </a:moveTo>
                  <a:lnTo>
                    <a:pt x="1139" y="0"/>
                  </a:lnTo>
                  <a:lnTo>
                    <a:pt x="1157" y="2"/>
                  </a:lnTo>
                  <a:lnTo>
                    <a:pt x="1172" y="11"/>
                  </a:lnTo>
                  <a:lnTo>
                    <a:pt x="1184" y="23"/>
                  </a:lnTo>
                  <a:lnTo>
                    <a:pt x="1191" y="37"/>
                  </a:lnTo>
                  <a:lnTo>
                    <a:pt x="1194" y="54"/>
                  </a:lnTo>
                  <a:lnTo>
                    <a:pt x="1191" y="71"/>
                  </a:lnTo>
                  <a:lnTo>
                    <a:pt x="1184" y="86"/>
                  </a:lnTo>
                  <a:lnTo>
                    <a:pt x="1172" y="98"/>
                  </a:lnTo>
                  <a:lnTo>
                    <a:pt x="1157" y="106"/>
                  </a:lnTo>
                  <a:lnTo>
                    <a:pt x="1139" y="108"/>
                  </a:lnTo>
                  <a:lnTo>
                    <a:pt x="54" y="108"/>
                  </a:lnTo>
                  <a:lnTo>
                    <a:pt x="37" y="106"/>
                  </a:lnTo>
                  <a:lnTo>
                    <a:pt x="23" y="98"/>
                  </a:lnTo>
                  <a:lnTo>
                    <a:pt x="11" y="86"/>
                  </a:lnTo>
                  <a:lnTo>
                    <a:pt x="4" y="71"/>
                  </a:lnTo>
                  <a:lnTo>
                    <a:pt x="0" y="54"/>
                  </a:lnTo>
                  <a:lnTo>
                    <a:pt x="4" y="37"/>
                  </a:lnTo>
                  <a:lnTo>
                    <a:pt x="11" y="23"/>
                  </a:lnTo>
                  <a:lnTo>
                    <a:pt x="23" y="11"/>
                  </a:lnTo>
                  <a:lnTo>
                    <a:pt x="37" y="2"/>
                  </a:lnTo>
                  <a:lnTo>
                    <a:pt x="5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4" name="Freeform 43">
              <a:extLst>
                <a:ext uri="{FF2B5EF4-FFF2-40B4-BE49-F238E27FC236}">
                  <a16:creationId xmlns:a16="http://schemas.microsoft.com/office/drawing/2014/main" id="{525C2320-70A8-929F-A4E7-D38A107B9095}"/>
                </a:ext>
              </a:extLst>
            </p:cNvPr>
            <p:cNvSpPr>
              <a:spLocks noEditPoints="1"/>
            </p:cNvSpPr>
            <p:nvPr/>
          </p:nvSpPr>
          <p:spPr bwMode="auto">
            <a:xfrm>
              <a:off x="2052638" y="2232026"/>
              <a:ext cx="155575" cy="188913"/>
            </a:xfrm>
            <a:custGeom>
              <a:avLst/>
              <a:gdLst>
                <a:gd name="T0" fmla="*/ 499 w 1085"/>
                <a:gd name="T1" fmla="*/ 817 h 1303"/>
                <a:gd name="T2" fmla="*/ 416 w 1085"/>
                <a:gd name="T3" fmla="*/ 840 h 1303"/>
                <a:gd name="T4" fmla="*/ 344 w 1085"/>
                <a:gd name="T5" fmla="*/ 883 h 1303"/>
                <a:gd name="T6" fmla="*/ 285 w 1085"/>
                <a:gd name="T7" fmla="*/ 941 h 1303"/>
                <a:gd name="T8" fmla="*/ 244 w 1085"/>
                <a:gd name="T9" fmla="*/ 1014 h 1303"/>
                <a:gd name="T10" fmla="*/ 221 w 1085"/>
                <a:gd name="T11" fmla="*/ 1096 h 1303"/>
                <a:gd name="T12" fmla="*/ 217 w 1085"/>
                <a:gd name="T13" fmla="*/ 1194 h 1303"/>
                <a:gd name="T14" fmla="*/ 868 w 1085"/>
                <a:gd name="T15" fmla="*/ 1140 h 1303"/>
                <a:gd name="T16" fmla="*/ 857 w 1085"/>
                <a:gd name="T17" fmla="*/ 1053 h 1303"/>
                <a:gd name="T18" fmla="*/ 824 w 1085"/>
                <a:gd name="T19" fmla="*/ 976 h 1303"/>
                <a:gd name="T20" fmla="*/ 773 w 1085"/>
                <a:gd name="T21" fmla="*/ 910 h 1303"/>
                <a:gd name="T22" fmla="*/ 707 w 1085"/>
                <a:gd name="T23" fmla="*/ 859 h 1303"/>
                <a:gd name="T24" fmla="*/ 630 w 1085"/>
                <a:gd name="T25" fmla="*/ 825 h 1303"/>
                <a:gd name="T26" fmla="*/ 543 w 1085"/>
                <a:gd name="T27" fmla="*/ 814 h 1303"/>
                <a:gd name="T28" fmla="*/ 503 w 1085"/>
                <a:gd name="T29" fmla="*/ 165 h 1303"/>
                <a:gd name="T30" fmla="*/ 429 w 1085"/>
                <a:gd name="T31" fmla="*/ 188 h 1303"/>
                <a:gd name="T32" fmla="*/ 366 w 1085"/>
                <a:gd name="T33" fmla="*/ 230 h 1303"/>
                <a:gd name="T34" fmla="*/ 316 w 1085"/>
                <a:gd name="T35" fmla="*/ 286 h 1303"/>
                <a:gd name="T36" fmla="*/ 284 w 1085"/>
                <a:gd name="T37" fmla="*/ 356 h 1303"/>
                <a:gd name="T38" fmla="*/ 272 w 1085"/>
                <a:gd name="T39" fmla="*/ 434 h 1303"/>
                <a:gd name="T40" fmla="*/ 284 w 1085"/>
                <a:gd name="T41" fmla="*/ 513 h 1303"/>
                <a:gd name="T42" fmla="*/ 316 w 1085"/>
                <a:gd name="T43" fmla="*/ 582 h 1303"/>
                <a:gd name="T44" fmla="*/ 366 w 1085"/>
                <a:gd name="T45" fmla="*/ 639 h 1303"/>
                <a:gd name="T46" fmla="*/ 429 w 1085"/>
                <a:gd name="T47" fmla="*/ 680 h 1303"/>
                <a:gd name="T48" fmla="*/ 503 w 1085"/>
                <a:gd name="T49" fmla="*/ 702 h 1303"/>
                <a:gd name="T50" fmla="*/ 584 w 1085"/>
                <a:gd name="T51" fmla="*/ 702 h 1303"/>
                <a:gd name="T52" fmla="*/ 658 w 1085"/>
                <a:gd name="T53" fmla="*/ 680 h 1303"/>
                <a:gd name="T54" fmla="*/ 721 w 1085"/>
                <a:gd name="T55" fmla="*/ 639 h 1303"/>
                <a:gd name="T56" fmla="*/ 771 w 1085"/>
                <a:gd name="T57" fmla="*/ 582 h 1303"/>
                <a:gd name="T58" fmla="*/ 803 w 1085"/>
                <a:gd name="T59" fmla="*/ 513 h 1303"/>
                <a:gd name="T60" fmla="*/ 814 w 1085"/>
                <a:gd name="T61" fmla="*/ 434 h 1303"/>
                <a:gd name="T62" fmla="*/ 803 w 1085"/>
                <a:gd name="T63" fmla="*/ 356 h 1303"/>
                <a:gd name="T64" fmla="*/ 771 w 1085"/>
                <a:gd name="T65" fmla="*/ 286 h 1303"/>
                <a:gd name="T66" fmla="*/ 721 w 1085"/>
                <a:gd name="T67" fmla="*/ 230 h 1303"/>
                <a:gd name="T68" fmla="*/ 658 w 1085"/>
                <a:gd name="T69" fmla="*/ 188 h 1303"/>
                <a:gd name="T70" fmla="*/ 584 w 1085"/>
                <a:gd name="T71" fmla="*/ 165 h 1303"/>
                <a:gd name="T72" fmla="*/ 0 w 1085"/>
                <a:gd name="T73" fmla="*/ 0 h 1303"/>
                <a:gd name="T74" fmla="*/ 1085 w 1085"/>
                <a:gd name="T75" fmla="*/ 1303 h 1303"/>
                <a:gd name="T76" fmla="*/ 0 w 1085"/>
                <a:gd name="T77" fmla="*/ 0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5" h="1303">
                  <a:moveTo>
                    <a:pt x="543" y="814"/>
                  </a:moveTo>
                  <a:lnTo>
                    <a:pt x="499" y="817"/>
                  </a:lnTo>
                  <a:lnTo>
                    <a:pt x="457" y="825"/>
                  </a:lnTo>
                  <a:lnTo>
                    <a:pt x="416" y="840"/>
                  </a:lnTo>
                  <a:lnTo>
                    <a:pt x="379" y="859"/>
                  </a:lnTo>
                  <a:lnTo>
                    <a:pt x="344" y="883"/>
                  </a:lnTo>
                  <a:lnTo>
                    <a:pt x="314" y="910"/>
                  </a:lnTo>
                  <a:lnTo>
                    <a:pt x="285" y="941"/>
                  </a:lnTo>
                  <a:lnTo>
                    <a:pt x="262" y="976"/>
                  </a:lnTo>
                  <a:lnTo>
                    <a:pt x="244" y="1014"/>
                  </a:lnTo>
                  <a:lnTo>
                    <a:pt x="229" y="1053"/>
                  </a:lnTo>
                  <a:lnTo>
                    <a:pt x="221" y="1096"/>
                  </a:lnTo>
                  <a:lnTo>
                    <a:pt x="217" y="1140"/>
                  </a:lnTo>
                  <a:lnTo>
                    <a:pt x="217" y="1194"/>
                  </a:lnTo>
                  <a:lnTo>
                    <a:pt x="868" y="1194"/>
                  </a:lnTo>
                  <a:lnTo>
                    <a:pt x="868" y="1140"/>
                  </a:lnTo>
                  <a:lnTo>
                    <a:pt x="866" y="1096"/>
                  </a:lnTo>
                  <a:lnTo>
                    <a:pt x="857" y="1053"/>
                  </a:lnTo>
                  <a:lnTo>
                    <a:pt x="843" y="1014"/>
                  </a:lnTo>
                  <a:lnTo>
                    <a:pt x="824" y="976"/>
                  </a:lnTo>
                  <a:lnTo>
                    <a:pt x="801" y="941"/>
                  </a:lnTo>
                  <a:lnTo>
                    <a:pt x="773" y="910"/>
                  </a:lnTo>
                  <a:lnTo>
                    <a:pt x="742" y="883"/>
                  </a:lnTo>
                  <a:lnTo>
                    <a:pt x="707" y="859"/>
                  </a:lnTo>
                  <a:lnTo>
                    <a:pt x="670" y="840"/>
                  </a:lnTo>
                  <a:lnTo>
                    <a:pt x="630" y="825"/>
                  </a:lnTo>
                  <a:lnTo>
                    <a:pt x="588" y="817"/>
                  </a:lnTo>
                  <a:lnTo>
                    <a:pt x="543" y="814"/>
                  </a:lnTo>
                  <a:close/>
                  <a:moveTo>
                    <a:pt x="543" y="163"/>
                  </a:moveTo>
                  <a:lnTo>
                    <a:pt x="503" y="165"/>
                  </a:lnTo>
                  <a:lnTo>
                    <a:pt x="465" y="174"/>
                  </a:lnTo>
                  <a:lnTo>
                    <a:pt x="429" y="188"/>
                  </a:lnTo>
                  <a:lnTo>
                    <a:pt x="395" y="206"/>
                  </a:lnTo>
                  <a:lnTo>
                    <a:pt x="366" y="230"/>
                  </a:lnTo>
                  <a:lnTo>
                    <a:pt x="339" y="256"/>
                  </a:lnTo>
                  <a:lnTo>
                    <a:pt x="316" y="286"/>
                  </a:lnTo>
                  <a:lnTo>
                    <a:pt x="297" y="320"/>
                  </a:lnTo>
                  <a:lnTo>
                    <a:pt x="284" y="356"/>
                  </a:lnTo>
                  <a:lnTo>
                    <a:pt x="275" y="394"/>
                  </a:lnTo>
                  <a:lnTo>
                    <a:pt x="272" y="434"/>
                  </a:lnTo>
                  <a:lnTo>
                    <a:pt x="275" y="474"/>
                  </a:lnTo>
                  <a:lnTo>
                    <a:pt x="284" y="513"/>
                  </a:lnTo>
                  <a:lnTo>
                    <a:pt x="297" y="549"/>
                  </a:lnTo>
                  <a:lnTo>
                    <a:pt x="316" y="582"/>
                  </a:lnTo>
                  <a:lnTo>
                    <a:pt x="339" y="612"/>
                  </a:lnTo>
                  <a:lnTo>
                    <a:pt x="366" y="639"/>
                  </a:lnTo>
                  <a:lnTo>
                    <a:pt x="395" y="662"/>
                  </a:lnTo>
                  <a:lnTo>
                    <a:pt x="429" y="680"/>
                  </a:lnTo>
                  <a:lnTo>
                    <a:pt x="465" y="694"/>
                  </a:lnTo>
                  <a:lnTo>
                    <a:pt x="503" y="702"/>
                  </a:lnTo>
                  <a:lnTo>
                    <a:pt x="543" y="706"/>
                  </a:lnTo>
                  <a:lnTo>
                    <a:pt x="584" y="702"/>
                  </a:lnTo>
                  <a:lnTo>
                    <a:pt x="622" y="694"/>
                  </a:lnTo>
                  <a:lnTo>
                    <a:pt x="658" y="680"/>
                  </a:lnTo>
                  <a:lnTo>
                    <a:pt x="691" y="662"/>
                  </a:lnTo>
                  <a:lnTo>
                    <a:pt x="721" y="639"/>
                  </a:lnTo>
                  <a:lnTo>
                    <a:pt x="748" y="612"/>
                  </a:lnTo>
                  <a:lnTo>
                    <a:pt x="771" y="582"/>
                  </a:lnTo>
                  <a:lnTo>
                    <a:pt x="789" y="549"/>
                  </a:lnTo>
                  <a:lnTo>
                    <a:pt x="803" y="513"/>
                  </a:lnTo>
                  <a:lnTo>
                    <a:pt x="811" y="474"/>
                  </a:lnTo>
                  <a:lnTo>
                    <a:pt x="814" y="434"/>
                  </a:lnTo>
                  <a:lnTo>
                    <a:pt x="811" y="394"/>
                  </a:lnTo>
                  <a:lnTo>
                    <a:pt x="803" y="356"/>
                  </a:lnTo>
                  <a:lnTo>
                    <a:pt x="789" y="320"/>
                  </a:lnTo>
                  <a:lnTo>
                    <a:pt x="771" y="286"/>
                  </a:lnTo>
                  <a:lnTo>
                    <a:pt x="748" y="256"/>
                  </a:lnTo>
                  <a:lnTo>
                    <a:pt x="721" y="230"/>
                  </a:lnTo>
                  <a:lnTo>
                    <a:pt x="691" y="206"/>
                  </a:lnTo>
                  <a:lnTo>
                    <a:pt x="658" y="188"/>
                  </a:lnTo>
                  <a:lnTo>
                    <a:pt x="622" y="174"/>
                  </a:lnTo>
                  <a:lnTo>
                    <a:pt x="584" y="165"/>
                  </a:lnTo>
                  <a:lnTo>
                    <a:pt x="543" y="163"/>
                  </a:lnTo>
                  <a:close/>
                  <a:moveTo>
                    <a:pt x="0" y="0"/>
                  </a:moveTo>
                  <a:lnTo>
                    <a:pt x="1085" y="0"/>
                  </a:lnTo>
                  <a:lnTo>
                    <a:pt x="1085" y="1303"/>
                  </a:lnTo>
                  <a:lnTo>
                    <a:pt x="0" y="1303"/>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5" name="Freeform 44">
              <a:extLst>
                <a:ext uri="{FF2B5EF4-FFF2-40B4-BE49-F238E27FC236}">
                  <a16:creationId xmlns:a16="http://schemas.microsoft.com/office/drawing/2014/main" id="{6E4574A5-A937-372D-561C-AAD0D8B11BA4}"/>
                </a:ext>
              </a:extLst>
            </p:cNvPr>
            <p:cNvSpPr>
              <a:spLocks/>
            </p:cNvSpPr>
            <p:nvPr/>
          </p:nvSpPr>
          <p:spPr bwMode="auto">
            <a:xfrm>
              <a:off x="1938338" y="2163763"/>
              <a:ext cx="312738" cy="438150"/>
            </a:xfrm>
            <a:custGeom>
              <a:avLst/>
              <a:gdLst>
                <a:gd name="T0" fmla="*/ 162 w 2170"/>
                <a:gd name="T1" fmla="*/ 0 h 3042"/>
                <a:gd name="T2" fmla="*/ 2007 w 2170"/>
                <a:gd name="T3" fmla="*/ 0 h 3042"/>
                <a:gd name="T4" fmla="*/ 2039 w 2170"/>
                <a:gd name="T5" fmla="*/ 4 h 3042"/>
                <a:gd name="T6" fmla="*/ 2070 w 2170"/>
                <a:gd name="T7" fmla="*/ 12 h 3042"/>
                <a:gd name="T8" fmla="*/ 2098 w 2170"/>
                <a:gd name="T9" fmla="*/ 28 h 3042"/>
                <a:gd name="T10" fmla="*/ 2121 w 2170"/>
                <a:gd name="T11" fmla="*/ 47 h 3042"/>
                <a:gd name="T12" fmla="*/ 2141 w 2170"/>
                <a:gd name="T13" fmla="*/ 72 h 3042"/>
                <a:gd name="T14" fmla="*/ 2156 w 2170"/>
                <a:gd name="T15" fmla="*/ 99 h 3042"/>
                <a:gd name="T16" fmla="*/ 2165 w 2170"/>
                <a:gd name="T17" fmla="*/ 130 h 3042"/>
                <a:gd name="T18" fmla="*/ 2170 w 2170"/>
                <a:gd name="T19" fmla="*/ 163 h 3042"/>
                <a:gd name="T20" fmla="*/ 2170 w 2170"/>
                <a:gd name="T21" fmla="*/ 2878 h 3042"/>
                <a:gd name="T22" fmla="*/ 2165 w 2170"/>
                <a:gd name="T23" fmla="*/ 2911 h 3042"/>
                <a:gd name="T24" fmla="*/ 2156 w 2170"/>
                <a:gd name="T25" fmla="*/ 2942 h 3042"/>
                <a:gd name="T26" fmla="*/ 2141 w 2170"/>
                <a:gd name="T27" fmla="*/ 2970 h 3042"/>
                <a:gd name="T28" fmla="*/ 2121 w 2170"/>
                <a:gd name="T29" fmla="*/ 2994 h 3042"/>
                <a:gd name="T30" fmla="*/ 2098 w 2170"/>
                <a:gd name="T31" fmla="*/ 3014 h 3042"/>
                <a:gd name="T32" fmla="*/ 2070 w 2170"/>
                <a:gd name="T33" fmla="*/ 3029 h 3042"/>
                <a:gd name="T34" fmla="*/ 2039 w 2170"/>
                <a:gd name="T35" fmla="*/ 3039 h 3042"/>
                <a:gd name="T36" fmla="*/ 2007 w 2170"/>
                <a:gd name="T37" fmla="*/ 3042 h 3042"/>
                <a:gd name="T38" fmla="*/ 162 w 2170"/>
                <a:gd name="T39" fmla="*/ 3042 h 3042"/>
                <a:gd name="T40" fmla="*/ 129 w 2170"/>
                <a:gd name="T41" fmla="*/ 3039 h 3042"/>
                <a:gd name="T42" fmla="*/ 99 w 2170"/>
                <a:gd name="T43" fmla="*/ 3029 h 3042"/>
                <a:gd name="T44" fmla="*/ 71 w 2170"/>
                <a:gd name="T45" fmla="*/ 3014 h 3042"/>
                <a:gd name="T46" fmla="*/ 47 w 2170"/>
                <a:gd name="T47" fmla="*/ 2994 h 3042"/>
                <a:gd name="T48" fmla="*/ 27 w 2170"/>
                <a:gd name="T49" fmla="*/ 2970 h 3042"/>
                <a:gd name="T50" fmla="*/ 13 w 2170"/>
                <a:gd name="T51" fmla="*/ 2942 h 3042"/>
                <a:gd name="T52" fmla="*/ 3 w 2170"/>
                <a:gd name="T53" fmla="*/ 2911 h 3042"/>
                <a:gd name="T54" fmla="*/ 0 w 2170"/>
                <a:gd name="T55" fmla="*/ 2878 h 3042"/>
                <a:gd name="T56" fmla="*/ 0 w 2170"/>
                <a:gd name="T57" fmla="*/ 163 h 3042"/>
                <a:gd name="T58" fmla="*/ 3 w 2170"/>
                <a:gd name="T59" fmla="*/ 130 h 3042"/>
                <a:gd name="T60" fmla="*/ 13 w 2170"/>
                <a:gd name="T61" fmla="*/ 99 h 3042"/>
                <a:gd name="T62" fmla="*/ 27 w 2170"/>
                <a:gd name="T63" fmla="*/ 72 h 3042"/>
                <a:gd name="T64" fmla="*/ 47 w 2170"/>
                <a:gd name="T65" fmla="*/ 47 h 3042"/>
                <a:gd name="T66" fmla="*/ 71 w 2170"/>
                <a:gd name="T67" fmla="*/ 28 h 3042"/>
                <a:gd name="T68" fmla="*/ 99 w 2170"/>
                <a:gd name="T69" fmla="*/ 12 h 3042"/>
                <a:gd name="T70" fmla="*/ 129 w 2170"/>
                <a:gd name="T71" fmla="*/ 4 h 3042"/>
                <a:gd name="T72" fmla="*/ 162 w 2170"/>
                <a:gd name="T73" fmla="*/ 0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70" h="3042">
                  <a:moveTo>
                    <a:pt x="162" y="0"/>
                  </a:moveTo>
                  <a:lnTo>
                    <a:pt x="2007" y="0"/>
                  </a:lnTo>
                  <a:lnTo>
                    <a:pt x="2039" y="4"/>
                  </a:lnTo>
                  <a:lnTo>
                    <a:pt x="2070" y="12"/>
                  </a:lnTo>
                  <a:lnTo>
                    <a:pt x="2098" y="28"/>
                  </a:lnTo>
                  <a:lnTo>
                    <a:pt x="2121" y="47"/>
                  </a:lnTo>
                  <a:lnTo>
                    <a:pt x="2141" y="72"/>
                  </a:lnTo>
                  <a:lnTo>
                    <a:pt x="2156" y="99"/>
                  </a:lnTo>
                  <a:lnTo>
                    <a:pt x="2165" y="130"/>
                  </a:lnTo>
                  <a:lnTo>
                    <a:pt x="2170" y="163"/>
                  </a:lnTo>
                  <a:lnTo>
                    <a:pt x="2170" y="2878"/>
                  </a:lnTo>
                  <a:lnTo>
                    <a:pt x="2165" y="2911"/>
                  </a:lnTo>
                  <a:lnTo>
                    <a:pt x="2156" y="2942"/>
                  </a:lnTo>
                  <a:lnTo>
                    <a:pt x="2141" y="2970"/>
                  </a:lnTo>
                  <a:lnTo>
                    <a:pt x="2121" y="2994"/>
                  </a:lnTo>
                  <a:lnTo>
                    <a:pt x="2098" y="3014"/>
                  </a:lnTo>
                  <a:lnTo>
                    <a:pt x="2070" y="3029"/>
                  </a:lnTo>
                  <a:lnTo>
                    <a:pt x="2039" y="3039"/>
                  </a:lnTo>
                  <a:lnTo>
                    <a:pt x="2007" y="3042"/>
                  </a:lnTo>
                  <a:lnTo>
                    <a:pt x="162" y="3042"/>
                  </a:lnTo>
                  <a:lnTo>
                    <a:pt x="129" y="3039"/>
                  </a:lnTo>
                  <a:lnTo>
                    <a:pt x="99" y="3029"/>
                  </a:lnTo>
                  <a:lnTo>
                    <a:pt x="71" y="3014"/>
                  </a:lnTo>
                  <a:lnTo>
                    <a:pt x="47" y="2994"/>
                  </a:lnTo>
                  <a:lnTo>
                    <a:pt x="27" y="2970"/>
                  </a:lnTo>
                  <a:lnTo>
                    <a:pt x="13" y="2942"/>
                  </a:lnTo>
                  <a:lnTo>
                    <a:pt x="3" y="2911"/>
                  </a:lnTo>
                  <a:lnTo>
                    <a:pt x="0" y="2878"/>
                  </a:lnTo>
                  <a:lnTo>
                    <a:pt x="0" y="163"/>
                  </a:lnTo>
                  <a:lnTo>
                    <a:pt x="3" y="130"/>
                  </a:lnTo>
                  <a:lnTo>
                    <a:pt x="13" y="99"/>
                  </a:lnTo>
                  <a:lnTo>
                    <a:pt x="27" y="72"/>
                  </a:lnTo>
                  <a:lnTo>
                    <a:pt x="47" y="47"/>
                  </a:lnTo>
                  <a:lnTo>
                    <a:pt x="71" y="28"/>
                  </a:lnTo>
                  <a:lnTo>
                    <a:pt x="99" y="12"/>
                  </a:lnTo>
                  <a:lnTo>
                    <a:pt x="129" y="4"/>
                  </a:lnTo>
                  <a:lnTo>
                    <a:pt x="162" y="0"/>
                  </a:lnTo>
                  <a:close/>
                </a:path>
              </a:pathLst>
            </a:custGeom>
            <a:solidFill>
              <a:srgbClr val="D90000"/>
            </a:solidFill>
            <a:ln w="0">
              <a:solidFill>
                <a:srgbClr val="D9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6" name="Freeform 45">
              <a:extLst>
                <a:ext uri="{FF2B5EF4-FFF2-40B4-BE49-F238E27FC236}">
                  <a16:creationId xmlns:a16="http://schemas.microsoft.com/office/drawing/2014/main" id="{C1D0EC96-902A-9118-DAC6-B98187FF8B6E}"/>
                </a:ext>
              </a:extLst>
            </p:cNvPr>
            <p:cNvSpPr>
              <a:spLocks noEditPoints="1"/>
            </p:cNvSpPr>
            <p:nvPr/>
          </p:nvSpPr>
          <p:spPr bwMode="auto">
            <a:xfrm>
              <a:off x="1938338" y="2163763"/>
              <a:ext cx="312738" cy="439738"/>
            </a:xfrm>
            <a:custGeom>
              <a:avLst/>
              <a:gdLst>
                <a:gd name="T0" fmla="*/ 162 w 2170"/>
                <a:gd name="T1" fmla="*/ 108 h 3042"/>
                <a:gd name="T2" fmla="*/ 145 w 2170"/>
                <a:gd name="T3" fmla="*/ 111 h 3042"/>
                <a:gd name="T4" fmla="*/ 130 w 2170"/>
                <a:gd name="T5" fmla="*/ 119 h 3042"/>
                <a:gd name="T6" fmla="*/ 118 w 2170"/>
                <a:gd name="T7" fmla="*/ 130 h 3042"/>
                <a:gd name="T8" fmla="*/ 111 w 2170"/>
                <a:gd name="T9" fmla="*/ 145 h 3042"/>
                <a:gd name="T10" fmla="*/ 108 w 2170"/>
                <a:gd name="T11" fmla="*/ 162 h 3042"/>
                <a:gd name="T12" fmla="*/ 108 w 2170"/>
                <a:gd name="T13" fmla="*/ 2879 h 3042"/>
                <a:gd name="T14" fmla="*/ 111 w 2170"/>
                <a:gd name="T15" fmla="*/ 2896 h 3042"/>
                <a:gd name="T16" fmla="*/ 118 w 2170"/>
                <a:gd name="T17" fmla="*/ 2911 h 3042"/>
                <a:gd name="T18" fmla="*/ 130 w 2170"/>
                <a:gd name="T19" fmla="*/ 2922 h 3042"/>
                <a:gd name="T20" fmla="*/ 145 w 2170"/>
                <a:gd name="T21" fmla="*/ 2931 h 3042"/>
                <a:gd name="T22" fmla="*/ 162 w 2170"/>
                <a:gd name="T23" fmla="*/ 2933 h 3042"/>
                <a:gd name="T24" fmla="*/ 2007 w 2170"/>
                <a:gd name="T25" fmla="*/ 2933 h 3042"/>
                <a:gd name="T26" fmla="*/ 2024 w 2170"/>
                <a:gd name="T27" fmla="*/ 2931 h 3042"/>
                <a:gd name="T28" fmla="*/ 2038 w 2170"/>
                <a:gd name="T29" fmla="*/ 2922 h 3042"/>
                <a:gd name="T30" fmla="*/ 2050 w 2170"/>
                <a:gd name="T31" fmla="*/ 2911 h 3042"/>
                <a:gd name="T32" fmla="*/ 2057 w 2170"/>
                <a:gd name="T33" fmla="*/ 2896 h 3042"/>
                <a:gd name="T34" fmla="*/ 2061 w 2170"/>
                <a:gd name="T35" fmla="*/ 2879 h 3042"/>
                <a:gd name="T36" fmla="*/ 2061 w 2170"/>
                <a:gd name="T37" fmla="*/ 162 h 3042"/>
                <a:gd name="T38" fmla="*/ 2057 w 2170"/>
                <a:gd name="T39" fmla="*/ 145 h 3042"/>
                <a:gd name="T40" fmla="*/ 2050 w 2170"/>
                <a:gd name="T41" fmla="*/ 130 h 3042"/>
                <a:gd name="T42" fmla="*/ 2038 w 2170"/>
                <a:gd name="T43" fmla="*/ 119 h 3042"/>
                <a:gd name="T44" fmla="*/ 2024 w 2170"/>
                <a:gd name="T45" fmla="*/ 111 h 3042"/>
                <a:gd name="T46" fmla="*/ 2007 w 2170"/>
                <a:gd name="T47" fmla="*/ 108 h 3042"/>
                <a:gd name="T48" fmla="*/ 162 w 2170"/>
                <a:gd name="T49" fmla="*/ 108 h 3042"/>
                <a:gd name="T50" fmla="*/ 162 w 2170"/>
                <a:gd name="T51" fmla="*/ 0 h 3042"/>
                <a:gd name="T52" fmla="*/ 2007 w 2170"/>
                <a:gd name="T53" fmla="*/ 0 h 3042"/>
                <a:gd name="T54" fmla="*/ 2039 w 2170"/>
                <a:gd name="T55" fmla="*/ 3 h 3042"/>
                <a:gd name="T56" fmla="*/ 2070 w 2170"/>
                <a:gd name="T57" fmla="*/ 13 h 3042"/>
                <a:gd name="T58" fmla="*/ 2098 w 2170"/>
                <a:gd name="T59" fmla="*/ 28 h 3042"/>
                <a:gd name="T60" fmla="*/ 2121 w 2170"/>
                <a:gd name="T61" fmla="*/ 48 h 3042"/>
                <a:gd name="T62" fmla="*/ 2141 w 2170"/>
                <a:gd name="T63" fmla="*/ 72 h 3042"/>
                <a:gd name="T64" fmla="*/ 2156 w 2170"/>
                <a:gd name="T65" fmla="*/ 100 h 3042"/>
                <a:gd name="T66" fmla="*/ 2165 w 2170"/>
                <a:gd name="T67" fmla="*/ 130 h 3042"/>
                <a:gd name="T68" fmla="*/ 2170 w 2170"/>
                <a:gd name="T69" fmla="*/ 162 h 3042"/>
                <a:gd name="T70" fmla="*/ 2170 w 2170"/>
                <a:gd name="T71" fmla="*/ 2879 h 3042"/>
                <a:gd name="T72" fmla="*/ 2165 w 2170"/>
                <a:gd name="T73" fmla="*/ 2912 h 3042"/>
                <a:gd name="T74" fmla="*/ 2156 w 2170"/>
                <a:gd name="T75" fmla="*/ 2943 h 3042"/>
                <a:gd name="T76" fmla="*/ 2141 w 2170"/>
                <a:gd name="T77" fmla="*/ 2970 h 3042"/>
                <a:gd name="T78" fmla="*/ 2121 w 2170"/>
                <a:gd name="T79" fmla="*/ 2994 h 3042"/>
                <a:gd name="T80" fmla="*/ 2098 w 2170"/>
                <a:gd name="T81" fmla="*/ 3015 h 3042"/>
                <a:gd name="T82" fmla="*/ 2070 w 2170"/>
                <a:gd name="T83" fmla="*/ 3029 h 3042"/>
                <a:gd name="T84" fmla="*/ 2039 w 2170"/>
                <a:gd name="T85" fmla="*/ 3039 h 3042"/>
                <a:gd name="T86" fmla="*/ 2007 w 2170"/>
                <a:gd name="T87" fmla="*/ 3042 h 3042"/>
                <a:gd name="T88" fmla="*/ 162 w 2170"/>
                <a:gd name="T89" fmla="*/ 3042 h 3042"/>
                <a:gd name="T90" fmla="*/ 129 w 2170"/>
                <a:gd name="T91" fmla="*/ 3039 h 3042"/>
                <a:gd name="T92" fmla="*/ 99 w 2170"/>
                <a:gd name="T93" fmla="*/ 3029 h 3042"/>
                <a:gd name="T94" fmla="*/ 71 w 2170"/>
                <a:gd name="T95" fmla="*/ 3015 h 3042"/>
                <a:gd name="T96" fmla="*/ 47 w 2170"/>
                <a:gd name="T97" fmla="*/ 2994 h 3042"/>
                <a:gd name="T98" fmla="*/ 27 w 2170"/>
                <a:gd name="T99" fmla="*/ 2970 h 3042"/>
                <a:gd name="T100" fmla="*/ 13 w 2170"/>
                <a:gd name="T101" fmla="*/ 2943 h 3042"/>
                <a:gd name="T102" fmla="*/ 3 w 2170"/>
                <a:gd name="T103" fmla="*/ 2912 h 3042"/>
                <a:gd name="T104" fmla="*/ 0 w 2170"/>
                <a:gd name="T105" fmla="*/ 2879 h 3042"/>
                <a:gd name="T106" fmla="*/ 0 w 2170"/>
                <a:gd name="T107" fmla="*/ 162 h 3042"/>
                <a:gd name="T108" fmla="*/ 3 w 2170"/>
                <a:gd name="T109" fmla="*/ 130 h 3042"/>
                <a:gd name="T110" fmla="*/ 13 w 2170"/>
                <a:gd name="T111" fmla="*/ 100 h 3042"/>
                <a:gd name="T112" fmla="*/ 27 w 2170"/>
                <a:gd name="T113" fmla="*/ 72 h 3042"/>
                <a:gd name="T114" fmla="*/ 47 w 2170"/>
                <a:gd name="T115" fmla="*/ 48 h 3042"/>
                <a:gd name="T116" fmla="*/ 71 w 2170"/>
                <a:gd name="T117" fmla="*/ 28 h 3042"/>
                <a:gd name="T118" fmla="*/ 99 w 2170"/>
                <a:gd name="T119" fmla="*/ 13 h 3042"/>
                <a:gd name="T120" fmla="*/ 129 w 2170"/>
                <a:gd name="T121" fmla="*/ 3 h 3042"/>
                <a:gd name="T122" fmla="*/ 162 w 2170"/>
                <a:gd name="T123" fmla="*/ 0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70" h="3042">
                  <a:moveTo>
                    <a:pt x="162" y="108"/>
                  </a:moveTo>
                  <a:lnTo>
                    <a:pt x="145" y="111"/>
                  </a:lnTo>
                  <a:lnTo>
                    <a:pt x="130" y="119"/>
                  </a:lnTo>
                  <a:lnTo>
                    <a:pt x="118" y="130"/>
                  </a:lnTo>
                  <a:lnTo>
                    <a:pt x="111" y="145"/>
                  </a:lnTo>
                  <a:lnTo>
                    <a:pt x="108" y="162"/>
                  </a:lnTo>
                  <a:lnTo>
                    <a:pt x="108" y="2879"/>
                  </a:lnTo>
                  <a:lnTo>
                    <a:pt x="111" y="2896"/>
                  </a:lnTo>
                  <a:lnTo>
                    <a:pt x="118" y="2911"/>
                  </a:lnTo>
                  <a:lnTo>
                    <a:pt x="130" y="2922"/>
                  </a:lnTo>
                  <a:lnTo>
                    <a:pt x="145" y="2931"/>
                  </a:lnTo>
                  <a:lnTo>
                    <a:pt x="162" y="2933"/>
                  </a:lnTo>
                  <a:lnTo>
                    <a:pt x="2007" y="2933"/>
                  </a:lnTo>
                  <a:lnTo>
                    <a:pt x="2024" y="2931"/>
                  </a:lnTo>
                  <a:lnTo>
                    <a:pt x="2038" y="2922"/>
                  </a:lnTo>
                  <a:lnTo>
                    <a:pt x="2050" y="2911"/>
                  </a:lnTo>
                  <a:lnTo>
                    <a:pt x="2057" y="2896"/>
                  </a:lnTo>
                  <a:lnTo>
                    <a:pt x="2061" y="2879"/>
                  </a:lnTo>
                  <a:lnTo>
                    <a:pt x="2061" y="162"/>
                  </a:lnTo>
                  <a:lnTo>
                    <a:pt x="2057" y="145"/>
                  </a:lnTo>
                  <a:lnTo>
                    <a:pt x="2050" y="130"/>
                  </a:lnTo>
                  <a:lnTo>
                    <a:pt x="2038" y="119"/>
                  </a:lnTo>
                  <a:lnTo>
                    <a:pt x="2024" y="111"/>
                  </a:lnTo>
                  <a:lnTo>
                    <a:pt x="2007" y="108"/>
                  </a:lnTo>
                  <a:lnTo>
                    <a:pt x="162" y="108"/>
                  </a:lnTo>
                  <a:close/>
                  <a:moveTo>
                    <a:pt x="162" y="0"/>
                  </a:moveTo>
                  <a:lnTo>
                    <a:pt x="2007" y="0"/>
                  </a:lnTo>
                  <a:lnTo>
                    <a:pt x="2039" y="3"/>
                  </a:lnTo>
                  <a:lnTo>
                    <a:pt x="2070" y="13"/>
                  </a:lnTo>
                  <a:lnTo>
                    <a:pt x="2098" y="28"/>
                  </a:lnTo>
                  <a:lnTo>
                    <a:pt x="2121" y="48"/>
                  </a:lnTo>
                  <a:lnTo>
                    <a:pt x="2141" y="72"/>
                  </a:lnTo>
                  <a:lnTo>
                    <a:pt x="2156" y="100"/>
                  </a:lnTo>
                  <a:lnTo>
                    <a:pt x="2165" y="130"/>
                  </a:lnTo>
                  <a:lnTo>
                    <a:pt x="2170" y="162"/>
                  </a:lnTo>
                  <a:lnTo>
                    <a:pt x="2170" y="2879"/>
                  </a:lnTo>
                  <a:lnTo>
                    <a:pt x="2165" y="2912"/>
                  </a:lnTo>
                  <a:lnTo>
                    <a:pt x="2156" y="2943"/>
                  </a:lnTo>
                  <a:lnTo>
                    <a:pt x="2141" y="2970"/>
                  </a:lnTo>
                  <a:lnTo>
                    <a:pt x="2121" y="2994"/>
                  </a:lnTo>
                  <a:lnTo>
                    <a:pt x="2098" y="3015"/>
                  </a:lnTo>
                  <a:lnTo>
                    <a:pt x="2070" y="3029"/>
                  </a:lnTo>
                  <a:lnTo>
                    <a:pt x="2039" y="3039"/>
                  </a:lnTo>
                  <a:lnTo>
                    <a:pt x="2007" y="3042"/>
                  </a:lnTo>
                  <a:lnTo>
                    <a:pt x="162" y="3042"/>
                  </a:lnTo>
                  <a:lnTo>
                    <a:pt x="129" y="3039"/>
                  </a:lnTo>
                  <a:lnTo>
                    <a:pt x="99" y="3029"/>
                  </a:lnTo>
                  <a:lnTo>
                    <a:pt x="71" y="3015"/>
                  </a:lnTo>
                  <a:lnTo>
                    <a:pt x="47" y="2994"/>
                  </a:lnTo>
                  <a:lnTo>
                    <a:pt x="27" y="2970"/>
                  </a:lnTo>
                  <a:lnTo>
                    <a:pt x="13" y="2943"/>
                  </a:lnTo>
                  <a:lnTo>
                    <a:pt x="3" y="2912"/>
                  </a:lnTo>
                  <a:lnTo>
                    <a:pt x="0" y="2879"/>
                  </a:lnTo>
                  <a:lnTo>
                    <a:pt x="0" y="162"/>
                  </a:lnTo>
                  <a:lnTo>
                    <a:pt x="3" y="130"/>
                  </a:lnTo>
                  <a:lnTo>
                    <a:pt x="13" y="100"/>
                  </a:lnTo>
                  <a:lnTo>
                    <a:pt x="27" y="72"/>
                  </a:lnTo>
                  <a:lnTo>
                    <a:pt x="47" y="48"/>
                  </a:lnTo>
                  <a:lnTo>
                    <a:pt x="71" y="28"/>
                  </a:lnTo>
                  <a:lnTo>
                    <a:pt x="99" y="13"/>
                  </a:lnTo>
                  <a:lnTo>
                    <a:pt x="129" y="3"/>
                  </a:lnTo>
                  <a:lnTo>
                    <a:pt x="162"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7" name="Freeform 46">
              <a:extLst>
                <a:ext uri="{FF2B5EF4-FFF2-40B4-BE49-F238E27FC236}">
                  <a16:creationId xmlns:a16="http://schemas.microsoft.com/office/drawing/2014/main" id="{349D1667-F6A4-1F7B-A779-6D15FC1A86AD}"/>
                </a:ext>
              </a:extLst>
            </p:cNvPr>
            <p:cNvSpPr>
              <a:spLocks/>
            </p:cNvSpPr>
            <p:nvPr/>
          </p:nvSpPr>
          <p:spPr bwMode="auto">
            <a:xfrm>
              <a:off x="2008188" y="2470151"/>
              <a:ext cx="173038" cy="15875"/>
            </a:xfrm>
            <a:custGeom>
              <a:avLst/>
              <a:gdLst>
                <a:gd name="T0" fmla="*/ 54 w 1193"/>
                <a:gd name="T1" fmla="*/ 0 h 109"/>
                <a:gd name="T2" fmla="*/ 1139 w 1193"/>
                <a:gd name="T3" fmla="*/ 0 h 109"/>
                <a:gd name="T4" fmla="*/ 1156 w 1193"/>
                <a:gd name="T5" fmla="*/ 3 h 109"/>
                <a:gd name="T6" fmla="*/ 1170 w 1193"/>
                <a:gd name="T7" fmla="*/ 10 h 109"/>
                <a:gd name="T8" fmla="*/ 1182 w 1193"/>
                <a:gd name="T9" fmla="*/ 23 h 109"/>
                <a:gd name="T10" fmla="*/ 1191 w 1193"/>
                <a:gd name="T11" fmla="*/ 38 h 109"/>
                <a:gd name="T12" fmla="*/ 1193 w 1193"/>
                <a:gd name="T13" fmla="*/ 55 h 109"/>
                <a:gd name="T14" fmla="*/ 1191 w 1193"/>
                <a:gd name="T15" fmla="*/ 72 h 109"/>
                <a:gd name="T16" fmla="*/ 1182 w 1193"/>
                <a:gd name="T17" fmla="*/ 87 h 109"/>
                <a:gd name="T18" fmla="*/ 1170 w 1193"/>
                <a:gd name="T19" fmla="*/ 98 h 109"/>
                <a:gd name="T20" fmla="*/ 1156 w 1193"/>
                <a:gd name="T21" fmla="*/ 106 h 109"/>
                <a:gd name="T22" fmla="*/ 1139 w 1193"/>
                <a:gd name="T23" fmla="*/ 109 h 109"/>
                <a:gd name="T24" fmla="*/ 54 w 1193"/>
                <a:gd name="T25" fmla="*/ 109 h 109"/>
                <a:gd name="T26" fmla="*/ 37 w 1193"/>
                <a:gd name="T27" fmla="*/ 106 h 109"/>
                <a:gd name="T28" fmla="*/ 22 w 1193"/>
                <a:gd name="T29" fmla="*/ 98 h 109"/>
                <a:gd name="T30" fmla="*/ 10 w 1193"/>
                <a:gd name="T31" fmla="*/ 87 h 109"/>
                <a:gd name="T32" fmla="*/ 2 w 1193"/>
                <a:gd name="T33" fmla="*/ 72 h 109"/>
                <a:gd name="T34" fmla="*/ 0 w 1193"/>
                <a:gd name="T35" fmla="*/ 55 h 109"/>
                <a:gd name="T36" fmla="*/ 2 w 1193"/>
                <a:gd name="T37" fmla="*/ 38 h 109"/>
                <a:gd name="T38" fmla="*/ 10 w 1193"/>
                <a:gd name="T39" fmla="*/ 23 h 109"/>
                <a:gd name="T40" fmla="*/ 22 w 1193"/>
                <a:gd name="T41" fmla="*/ 10 h 109"/>
                <a:gd name="T42" fmla="*/ 37 w 1193"/>
                <a:gd name="T43" fmla="*/ 3 h 109"/>
                <a:gd name="T44" fmla="*/ 54 w 1193"/>
                <a:gd name="T4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3" h="109">
                  <a:moveTo>
                    <a:pt x="54" y="0"/>
                  </a:moveTo>
                  <a:lnTo>
                    <a:pt x="1139" y="0"/>
                  </a:lnTo>
                  <a:lnTo>
                    <a:pt x="1156" y="3"/>
                  </a:lnTo>
                  <a:lnTo>
                    <a:pt x="1170" y="10"/>
                  </a:lnTo>
                  <a:lnTo>
                    <a:pt x="1182" y="23"/>
                  </a:lnTo>
                  <a:lnTo>
                    <a:pt x="1191" y="38"/>
                  </a:lnTo>
                  <a:lnTo>
                    <a:pt x="1193" y="55"/>
                  </a:lnTo>
                  <a:lnTo>
                    <a:pt x="1191" y="72"/>
                  </a:lnTo>
                  <a:lnTo>
                    <a:pt x="1182" y="87"/>
                  </a:lnTo>
                  <a:lnTo>
                    <a:pt x="1170" y="98"/>
                  </a:lnTo>
                  <a:lnTo>
                    <a:pt x="1156" y="106"/>
                  </a:lnTo>
                  <a:lnTo>
                    <a:pt x="1139" y="109"/>
                  </a:lnTo>
                  <a:lnTo>
                    <a:pt x="54" y="109"/>
                  </a:lnTo>
                  <a:lnTo>
                    <a:pt x="37" y="106"/>
                  </a:lnTo>
                  <a:lnTo>
                    <a:pt x="22" y="98"/>
                  </a:lnTo>
                  <a:lnTo>
                    <a:pt x="10" y="87"/>
                  </a:lnTo>
                  <a:lnTo>
                    <a:pt x="2" y="72"/>
                  </a:lnTo>
                  <a:lnTo>
                    <a:pt x="0" y="55"/>
                  </a:lnTo>
                  <a:lnTo>
                    <a:pt x="2" y="38"/>
                  </a:lnTo>
                  <a:lnTo>
                    <a:pt x="10" y="23"/>
                  </a:lnTo>
                  <a:lnTo>
                    <a:pt x="22" y="10"/>
                  </a:lnTo>
                  <a:lnTo>
                    <a:pt x="37" y="3"/>
                  </a:lnTo>
                  <a:lnTo>
                    <a:pt x="5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8" name="Freeform 47">
              <a:extLst>
                <a:ext uri="{FF2B5EF4-FFF2-40B4-BE49-F238E27FC236}">
                  <a16:creationId xmlns:a16="http://schemas.microsoft.com/office/drawing/2014/main" id="{70D61FDE-D72F-3EA7-F3A5-A4FB251935B8}"/>
                </a:ext>
              </a:extLst>
            </p:cNvPr>
            <p:cNvSpPr>
              <a:spLocks/>
            </p:cNvSpPr>
            <p:nvPr/>
          </p:nvSpPr>
          <p:spPr bwMode="auto">
            <a:xfrm>
              <a:off x="2008188" y="2509838"/>
              <a:ext cx="173038" cy="15875"/>
            </a:xfrm>
            <a:custGeom>
              <a:avLst/>
              <a:gdLst>
                <a:gd name="T0" fmla="*/ 54 w 1193"/>
                <a:gd name="T1" fmla="*/ 0 h 108"/>
                <a:gd name="T2" fmla="*/ 1139 w 1193"/>
                <a:gd name="T3" fmla="*/ 0 h 108"/>
                <a:gd name="T4" fmla="*/ 1156 w 1193"/>
                <a:gd name="T5" fmla="*/ 2 h 108"/>
                <a:gd name="T6" fmla="*/ 1170 w 1193"/>
                <a:gd name="T7" fmla="*/ 11 h 108"/>
                <a:gd name="T8" fmla="*/ 1182 w 1193"/>
                <a:gd name="T9" fmla="*/ 23 h 108"/>
                <a:gd name="T10" fmla="*/ 1191 w 1193"/>
                <a:gd name="T11" fmla="*/ 37 h 108"/>
                <a:gd name="T12" fmla="*/ 1193 w 1193"/>
                <a:gd name="T13" fmla="*/ 54 h 108"/>
                <a:gd name="T14" fmla="*/ 1191 w 1193"/>
                <a:gd name="T15" fmla="*/ 71 h 108"/>
                <a:gd name="T16" fmla="*/ 1182 w 1193"/>
                <a:gd name="T17" fmla="*/ 86 h 108"/>
                <a:gd name="T18" fmla="*/ 1170 w 1193"/>
                <a:gd name="T19" fmla="*/ 98 h 108"/>
                <a:gd name="T20" fmla="*/ 1156 w 1193"/>
                <a:gd name="T21" fmla="*/ 106 h 108"/>
                <a:gd name="T22" fmla="*/ 1139 w 1193"/>
                <a:gd name="T23" fmla="*/ 108 h 108"/>
                <a:gd name="T24" fmla="*/ 54 w 1193"/>
                <a:gd name="T25" fmla="*/ 108 h 108"/>
                <a:gd name="T26" fmla="*/ 37 w 1193"/>
                <a:gd name="T27" fmla="*/ 106 h 108"/>
                <a:gd name="T28" fmla="*/ 22 w 1193"/>
                <a:gd name="T29" fmla="*/ 98 h 108"/>
                <a:gd name="T30" fmla="*/ 10 w 1193"/>
                <a:gd name="T31" fmla="*/ 86 h 108"/>
                <a:gd name="T32" fmla="*/ 2 w 1193"/>
                <a:gd name="T33" fmla="*/ 71 h 108"/>
                <a:gd name="T34" fmla="*/ 0 w 1193"/>
                <a:gd name="T35" fmla="*/ 54 h 108"/>
                <a:gd name="T36" fmla="*/ 2 w 1193"/>
                <a:gd name="T37" fmla="*/ 37 h 108"/>
                <a:gd name="T38" fmla="*/ 10 w 1193"/>
                <a:gd name="T39" fmla="*/ 23 h 108"/>
                <a:gd name="T40" fmla="*/ 22 w 1193"/>
                <a:gd name="T41" fmla="*/ 11 h 108"/>
                <a:gd name="T42" fmla="*/ 37 w 1193"/>
                <a:gd name="T43" fmla="*/ 2 h 108"/>
                <a:gd name="T44" fmla="*/ 54 w 1193"/>
                <a:gd name="T4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3" h="108">
                  <a:moveTo>
                    <a:pt x="54" y="0"/>
                  </a:moveTo>
                  <a:lnTo>
                    <a:pt x="1139" y="0"/>
                  </a:lnTo>
                  <a:lnTo>
                    <a:pt x="1156" y="2"/>
                  </a:lnTo>
                  <a:lnTo>
                    <a:pt x="1170" y="11"/>
                  </a:lnTo>
                  <a:lnTo>
                    <a:pt x="1182" y="23"/>
                  </a:lnTo>
                  <a:lnTo>
                    <a:pt x="1191" y="37"/>
                  </a:lnTo>
                  <a:lnTo>
                    <a:pt x="1193" y="54"/>
                  </a:lnTo>
                  <a:lnTo>
                    <a:pt x="1191" y="71"/>
                  </a:lnTo>
                  <a:lnTo>
                    <a:pt x="1182" y="86"/>
                  </a:lnTo>
                  <a:lnTo>
                    <a:pt x="1170" y="98"/>
                  </a:lnTo>
                  <a:lnTo>
                    <a:pt x="1156" y="106"/>
                  </a:lnTo>
                  <a:lnTo>
                    <a:pt x="1139" y="108"/>
                  </a:lnTo>
                  <a:lnTo>
                    <a:pt x="54" y="108"/>
                  </a:lnTo>
                  <a:lnTo>
                    <a:pt x="37" y="106"/>
                  </a:lnTo>
                  <a:lnTo>
                    <a:pt x="22" y="98"/>
                  </a:lnTo>
                  <a:lnTo>
                    <a:pt x="10" y="86"/>
                  </a:lnTo>
                  <a:lnTo>
                    <a:pt x="2" y="71"/>
                  </a:lnTo>
                  <a:lnTo>
                    <a:pt x="0" y="54"/>
                  </a:lnTo>
                  <a:lnTo>
                    <a:pt x="2" y="37"/>
                  </a:lnTo>
                  <a:lnTo>
                    <a:pt x="10" y="23"/>
                  </a:lnTo>
                  <a:lnTo>
                    <a:pt x="22" y="11"/>
                  </a:lnTo>
                  <a:lnTo>
                    <a:pt x="37" y="2"/>
                  </a:lnTo>
                  <a:lnTo>
                    <a:pt x="5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9" name="Freeform 48">
              <a:extLst>
                <a:ext uri="{FF2B5EF4-FFF2-40B4-BE49-F238E27FC236}">
                  <a16:creationId xmlns:a16="http://schemas.microsoft.com/office/drawing/2014/main" id="{CA568DCC-C9C3-93A7-FD98-6E3E6ADA9190}"/>
                </a:ext>
              </a:extLst>
            </p:cNvPr>
            <p:cNvSpPr>
              <a:spLocks/>
            </p:cNvSpPr>
            <p:nvPr/>
          </p:nvSpPr>
          <p:spPr bwMode="auto">
            <a:xfrm>
              <a:off x="2008188" y="2547938"/>
              <a:ext cx="173038" cy="15875"/>
            </a:xfrm>
            <a:custGeom>
              <a:avLst/>
              <a:gdLst>
                <a:gd name="T0" fmla="*/ 54 w 1193"/>
                <a:gd name="T1" fmla="*/ 0 h 109"/>
                <a:gd name="T2" fmla="*/ 1139 w 1193"/>
                <a:gd name="T3" fmla="*/ 0 h 109"/>
                <a:gd name="T4" fmla="*/ 1156 w 1193"/>
                <a:gd name="T5" fmla="*/ 3 h 109"/>
                <a:gd name="T6" fmla="*/ 1170 w 1193"/>
                <a:gd name="T7" fmla="*/ 10 h 109"/>
                <a:gd name="T8" fmla="*/ 1182 w 1193"/>
                <a:gd name="T9" fmla="*/ 22 h 109"/>
                <a:gd name="T10" fmla="*/ 1191 w 1193"/>
                <a:gd name="T11" fmla="*/ 37 h 109"/>
                <a:gd name="T12" fmla="*/ 1193 w 1193"/>
                <a:gd name="T13" fmla="*/ 54 h 109"/>
                <a:gd name="T14" fmla="*/ 1191 w 1193"/>
                <a:gd name="T15" fmla="*/ 71 h 109"/>
                <a:gd name="T16" fmla="*/ 1182 w 1193"/>
                <a:gd name="T17" fmla="*/ 87 h 109"/>
                <a:gd name="T18" fmla="*/ 1170 w 1193"/>
                <a:gd name="T19" fmla="*/ 98 h 109"/>
                <a:gd name="T20" fmla="*/ 1156 w 1193"/>
                <a:gd name="T21" fmla="*/ 106 h 109"/>
                <a:gd name="T22" fmla="*/ 1139 w 1193"/>
                <a:gd name="T23" fmla="*/ 109 h 109"/>
                <a:gd name="T24" fmla="*/ 54 w 1193"/>
                <a:gd name="T25" fmla="*/ 109 h 109"/>
                <a:gd name="T26" fmla="*/ 37 w 1193"/>
                <a:gd name="T27" fmla="*/ 106 h 109"/>
                <a:gd name="T28" fmla="*/ 22 w 1193"/>
                <a:gd name="T29" fmla="*/ 98 h 109"/>
                <a:gd name="T30" fmla="*/ 10 w 1193"/>
                <a:gd name="T31" fmla="*/ 87 h 109"/>
                <a:gd name="T32" fmla="*/ 2 w 1193"/>
                <a:gd name="T33" fmla="*/ 71 h 109"/>
                <a:gd name="T34" fmla="*/ 0 w 1193"/>
                <a:gd name="T35" fmla="*/ 54 h 109"/>
                <a:gd name="T36" fmla="*/ 2 w 1193"/>
                <a:gd name="T37" fmla="*/ 37 h 109"/>
                <a:gd name="T38" fmla="*/ 10 w 1193"/>
                <a:gd name="T39" fmla="*/ 22 h 109"/>
                <a:gd name="T40" fmla="*/ 22 w 1193"/>
                <a:gd name="T41" fmla="*/ 10 h 109"/>
                <a:gd name="T42" fmla="*/ 37 w 1193"/>
                <a:gd name="T43" fmla="*/ 3 h 109"/>
                <a:gd name="T44" fmla="*/ 54 w 1193"/>
                <a:gd name="T4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3" h="109">
                  <a:moveTo>
                    <a:pt x="54" y="0"/>
                  </a:moveTo>
                  <a:lnTo>
                    <a:pt x="1139" y="0"/>
                  </a:lnTo>
                  <a:lnTo>
                    <a:pt x="1156" y="3"/>
                  </a:lnTo>
                  <a:lnTo>
                    <a:pt x="1170" y="10"/>
                  </a:lnTo>
                  <a:lnTo>
                    <a:pt x="1182" y="22"/>
                  </a:lnTo>
                  <a:lnTo>
                    <a:pt x="1191" y="37"/>
                  </a:lnTo>
                  <a:lnTo>
                    <a:pt x="1193" y="54"/>
                  </a:lnTo>
                  <a:lnTo>
                    <a:pt x="1191" y="71"/>
                  </a:lnTo>
                  <a:lnTo>
                    <a:pt x="1182" y="87"/>
                  </a:lnTo>
                  <a:lnTo>
                    <a:pt x="1170" y="98"/>
                  </a:lnTo>
                  <a:lnTo>
                    <a:pt x="1156" y="106"/>
                  </a:lnTo>
                  <a:lnTo>
                    <a:pt x="1139" y="109"/>
                  </a:lnTo>
                  <a:lnTo>
                    <a:pt x="54" y="109"/>
                  </a:lnTo>
                  <a:lnTo>
                    <a:pt x="37" y="106"/>
                  </a:lnTo>
                  <a:lnTo>
                    <a:pt x="22" y="98"/>
                  </a:lnTo>
                  <a:lnTo>
                    <a:pt x="10" y="87"/>
                  </a:lnTo>
                  <a:lnTo>
                    <a:pt x="2" y="71"/>
                  </a:lnTo>
                  <a:lnTo>
                    <a:pt x="0" y="54"/>
                  </a:lnTo>
                  <a:lnTo>
                    <a:pt x="2" y="37"/>
                  </a:lnTo>
                  <a:lnTo>
                    <a:pt x="10" y="22"/>
                  </a:lnTo>
                  <a:lnTo>
                    <a:pt x="22" y="10"/>
                  </a:lnTo>
                  <a:lnTo>
                    <a:pt x="37" y="3"/>
                  </a:lnTo>
                  <a:lnTo>
                    <a:pt x="5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0" name="Freeform 49">
              <a:extLst>
                <a:ext uri="{FF2B5EF4-FFF2-40B4-BE49-F238E27FC236}">
                  <a16:creationId xmlns:a16="http://schemas.microsoft.com/office/drawing/2014/main" id="{42BE6C9D-ECDF-6538-5C9C-488CD74F849C}"/>
                </a:ext>
              </a:extLst>
            </p:cNvPr>
            <p:cNvSpPr>
              <a:spLocks noEditPoints="1"/>
            </p:cNvSpPr>
            <p:nvPr/>
          </p:nvSpPr>
          <p:spPr bwMode="auto">
            <a:xfrm>
              <a:off x="2016125" y="2266951"/>
              <a:ext cx="157163" cy="187325"/>
            </a:xfrm>
            <a:custGeom>
              <a:avLst/>
              <a:gdLst>
                <a:gd name="T0" fmla="*/ 498 w 1085"/>
                <a:gd name="T1" fmla="*/ 817 h 1304"/>
                <a:gd name="T2" fmla="*/ 416 w 1085"/>
                <a:gd name="T3" fmla="*/ 841 h 1304"/>
                <a:gd name="T4" fmla="*/ 344 w 1085"/>
                <a:gd name="T5" fmla="*/ 883 h 1304"/>
                <a:gd name="T6" fmla="*/ 284 w 1085"/>
                <a:gd name="T7" fmla="*/ 942 h 1304"/>
                <a:gd name="T8" fmla="*/ 242 w 1085"/>
                <a:gd name="T9" fmla="*/ 1014 h 1304"/>
                <a:gd name="T10" fmla="*/ 220 w 1085"/>
                <a:gd name="T11" fmla="*/ 1097 h 1304"/>
                <a:gd name="T12" fmla="*/ 217 w 1085"/>
                <a:gd name="T13" fmla="*/ 1196 h 1304"/>
                <a:gd name="T14" fmla="*/ 868 w 1085"/>
                <a:gd name="T15" fmla="*/ 1141 h 1304"/>
                <a:gd name="T16" fmla="*/ 856 w 1085"/>
                <a:gd name="T17" fmla="*/ 1055 h 1304"/>
                <a:gd name="T18" fmla="*/ 823 w 1085"/>
                <a:gd name="T19" fmla="*/ 976 h 1304"/>
                <a:gd name="T20" fmla="*/ 772 w 1085"/>
                <a:gd name="T21" fmla="*/ 910 h 1304"/>
                <a:gd name="T22" fmla="*/ 707 w 1085"/>
                <a:gd name="T23" fmla="*/ 860 h 1304"/>
                <a:gd name="T24" fmla="*/ 628 w 1085"/>
                <a:gd name="T25" fmla="*/ 827 h 1304"/>
                <a:gd name="T26" fmla="*/ 543 w 1085"/>
                <a:gd name="T27" fmla="*/ 815 h 1304"/>
                <a:gd name="T28" fmla="*/ 502 w 1085"/>
                <a:gd name="T29" fmla="*/ 166 h 1304"/>
                <a:gd name="T30" fmla="*/ 428 w 1085"/>
                <a:gd name="T31" fmla="*/ 189 h 1304"/>
                <a:gd name="T32" fmla="*/ 364 w 1085"/>
                <a:gd name="T33" fmla="*/ 230 h 1304"/>
                <a:gd name="T34" fmla="*/ 315 w 1085"/>
                <a:gd name="T35" fmla="*/ 287 h 1304"/>
                <a:gd name="T36" fmla="*/ 282 w 1085"/>
                <a:gd name="T37" fmla="*/ 356 h 1304"/>
                <a:gd name="T38" fmla="*/ 271 w 1085"/>
                <a:gd name="T39" fmla="*/ 435 h 1304"/>
                <a:gd name="T40" fmla="*/ 282 w 1085"/>
                <a:gd name="T41" fmla="*/ 513 h 1304"/>
                <a:gd name="T42" fmla="*/ 315 w 1085"/>
                <a:gd name="T43" fmla="*/ 582 h 1304"/>
                <a:gd name="T44" fmla="*/ 364 w 1085"/>
                <a:gd name="T45" fmla="*/ 639 h 1304"/>
                <a:gd name="T46" fmla="*/ 428 w 1085"/>
                <a:gd name="T47" fmla="*/ 680 h 1304"/>
                <a:gd name="T48" fmla="*/ 502 w 1085"/>
                <a:gd name="T49" fmla="*/ 704 h 1304"/>
                <a:gd name="T50" fmla="*/ 582 w 1085"/>
                <a:gd name="T51" fmla="*/ 704 h 1304"/>
                <a:gd name="T52" fmla="*/ 657 w 1085"/>
                <a:gd name="T53" fmla="*/ 680 h 1304"/>
                <a:gd name="T54" fmla="*/ 721 w 1085"/>
                <a:gd name="T55" fmla="*/ 639 h 1304"/>
                <a:gd name="T56" fmla="*/ 769 w 1085"/>
                <a:gd name="T57" fmla="*/ 582 h 1304"/>
                <a:gd name="T58" fmla="*/ 802 w 1085"/>
                <a:gd name="T59" fmla="*/ 513 h 1304"/>
                <a:gd name="T60" fmla="*/ 814 w 1085"/>
                <a:gd name="T61" fmla="*/ 435 h 1304"/>
                <a:gd name="T62" fmla="*/ 802 w 1085"/>
                <a:gd name="T63" fmla="*/ 356 h 1304"/>
                <a:gd name="T64" fmla="*/ 769 w 1085"/>
                <a:gd name="T65" fmla="*/ 287 h 1304"/>
                <a:gd name="T66" fmla="*/ 721 w 1085"/>
                <a:gd name="T67" fmla="*/ 230 h 1304"/>
                <a:gd name="T68" fmla="*/ 657 w 1085"/>
                <a:gd name="T69" fmla="*/ 189 h 1304"/>
                <a:gd name="T70" fmla="*/ 582 w 1085"/>
                <a:gd name="T71" fmla="*/ 166 h 1304"/>
                <a:gd name="T72" fmla="*/ 0 w 1085"/>
                <a:gd name="T73" fmla="*/ 0 h 1304"/>
                <a:gd name="T74" fmla="*/ 1085 w 1085"/>
                <a:gd name="T75" fmla="*/ 1304 h 1304"/>
                <a:gd name="T76" fmla="*/ 0 w 1085"/>
                <a:gd name="T77" fmla="*/ 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5" h="1304">
                  <a:moveTo>
                    <a:pt x="543" y="815"/>
                  </a:moveTo>
                  <a:lnTo>
                    <a:pt x="498" y="817"/>
                  </a:lnTo>
                  <a:lnTo>
                    <a:pt x="456" y="827"/>
                  </a:lnTo>
                  <a:lnTo>
                    <a:pt x="416" y="841"/>
                  </a:lnTo>
                  <a:lnTo>
                    <a:pt x="378" y="860"/>
                  </a:lnTo>
                  <a:lnTo>
                    <a:pt x="344" y="883"/>
                  </a:lnTo>
                  <a:lnTo>
                    <a:pt x="312" y="910"/>
                  </a:lnTo>
                  <a:lnTo>
                    <a:pt x="284" y="942"/>
                  </a:lnTo>
                  <a:lnTo>
                    <a:pt x="261" y="976"/>
                  </a:lnTo>
                  <a:lnTo>
                    <a:pt x="242" y="1014"/>
                  </a:lnTo>
                  <a:lnTo>
                    <a:pt x="228" y="1055"/>
                  </a:lnTo>
                  <a:lnTo>
                    <a:pt x="220" y="1097"/>
                  </a:lnTo>
                  <a:lnTo>
                    <a:pt x="217" y="1141"/>
                  </a:lnTo>
                  <a:lnTo>
                    <a:pt x="217" y="1196"/>
                  </a:lnTo>
                  <a:lnTo>
                    <a:pt x="868" y="1196"/>
                  </a:lnTo>
                  <a:lnTo>
                    <a:pt x="868" y="1141"/>
                  </a:lnTo>
                  <a:lnTo>
                    <a:pt x="864" y="1097"/>
                  </a:lnTo>
                  <a:lnTo>
                    <a:pt x="856" y="1055"/>
                  </a:lnTo>
                  <a:lnTo>
                    <a:pt x="842" y="1014"/>
                  </a:lnTo>
                  <a:lnTo>
                    <a:pt x="823" y="976"/>
                  </a:lnTo>
                  <a:lnTo>
                    <a:pt x="800" y="942"/>
                  </a:lnTo>
                  <a:lnTo>
                    <a:pt x="772" y="910"/>
                  </a:lnTo>
                  <a:lnTo>
                    <a:pt x="741" y="883"/>
                  </a:lnTo>
                  <a:lnTo>
                    <a:pt x="707" y="860"/>
                  </a:lnTo>
                  <a:lnTo>
                    <a:pt x="669" y="841"/>
                  </a:lnTo>
                  <a:lnTo>
                    <a:pt x="628" y="827"/>
                  </a:lnTo>
                  <a:lnTo>
                    <a:pt x="586" y="817"/>
                  </a:lnTo>
                  <a:lnTo>
                    <a:pt x="543" y="815"/>
                  </a:lnTo>
                  <a:close/>
                  <a:moveTo>
                    <a:pt x="543" y="163"/>
                  </a:moveTo>
                  <a:lnTo>
                    <a:pt x="502" y="166"/>
                  </a:lnTo>
                  <a:lnTo>
                    <a:pt x="464" y="175"/>
                  </a:lnTo>
                  <a:lnTo>
                    <a:pt x="428" y="189"/>
                  </a:lnTo>
                  <a:lnTo>
                    <a:pt x="395" y="207"/>
                  </a:lnTo>
                  <a:lnTo>
                    <a:pt x="364" y="230"/>
                  </a:lnTo>
                  <a:lnTo>
                    <a:pt x="337" y="256"/>
                  </a:lnTo>
                  <a:lnTo>
                    <a:pt x="315" y="287"/>
                  </a:lnTo>
                  <a:lnTo>
                    <a:pt x="296" y="320"/>
                  </a:lnTo>
                  <a:lnTo>
                    <a:pt x="282" y="356"/>
                  </a:lnTo>
                  <a:lnTo>
                    <a:pt x="274" y="394"/>
                  </a:lnTo>
                  <a:lnTo>
                    <a:pt x="271" y="435"/>
                  </a:lnTo>
                  <a:lnTo>
                    <a:pt x="274" y="475"/>
                  </a:lnTo>
                  <a:lnTo>
                    <a:pt x="282" y="513"/>
                  </a:lnTo>
                  <a:lnTo>
                    <a:pt x="296" y="549"/>
                  </a:lnTo>
                  <a:lnTo>
                    <a:pt x="315" y="582"/>
                  </a:lnTo>
                  <a:lnTo>
                    <a:pt x="337" y="613"/>
                  </a:lnTo>
                  <a:lnTo>
                    <a:pt x="364" y="639"/>
                  </a:lnTo>
                  <a:lnTo>
                    <a:pt x="395" y="662"/>
                  </a:lnTo>
                  <a:lnTo>
                    <a:pt x="428" y="680"/>
                  </a:lnTo>
                  <a:lnTo>
                    <a:pt x="464" y="694"/>
                  </a:lnTo>
                  <a:lnTo>
                    <a:pt x="502" y="704"/>
                  </a:lnTo>
                  <a:lnTo>
                    <a:pt x="543" y="706"/>
                  </a:lnTo>
                  <a:lnTo>
                    <a:pt x="582" y="704"/>
                  </a:lnTo>
                  <a:lnTo>
                    <a:pt x="621" y="694"/>
                  </a:lnTo>
                  <a:lnTo>
                    <a:pt x="657" y="680"/>
                  </a:lnTo>
                  <a:lnTo>
                    <a:pt x="690" y="662"/>
                  </a:lnTo>
                  <a:lnTo>
                    <a:pt x="721" y="639"/>
                  </a:lnTo>
                  <a:lnTo>
                    <a:pt x="747" y="613"/>
                  </a:lnTo>
                  <a:lnTo>
                    <a:pt x="769" y="582"/>
                  </a:lnTo>
                  <a:lnTo>
                    <a:pt x="788" y="549"/>
                  </a:lnTo>
                  <a:lnTo>
                    <a:pt x="802" y="513"/>
                  </a:lnTo>
                  <a:lnTo>
                    <a:pt x="810" y="475"/>
                  </a:lnTo>
                  <a:lnTo>
                    <a:pt x="814" y="435"/>
                  </a:lnTo>
                  <a:lnTo>
                    <a:pt x="810" y="394"/>
                  </a:lnTo>
                  <a:lnTo>
                    <a:pt x="802" y="356"/>
                  </a:lnTo>
                  <a:lnTo>
                    <a:pt x="788" y="320"/>
                  </a:lnTo>
                  <a:lnTo>
                    <a:pt x="769" y="287"/>
                  </a:lnTo>
                  <a:lnTo>
                    <a:pt x="747" y="256"/>
                  </a:lnTo>
                  <a:lnTo>
                    <a:pt x="721" y="230"/>
                  </a:lnTo>
                  <a:lnTo>
                    <a:pt x="690" y="207"/>
                  </a:lnTo>
                  <a:lnTo>
                    <a:pt x="657" y="189"/>
                  </a:lnTo>
                  <a:lnTo>
                    <a:pt x="621" y="175"/>
                  </a:lnTo>
                  <a:lnTo>
                    <a:pt x="582" y="166"/>
                  </a:lnTo>
                  <a:lnTo>
                    <a:pt x="543" y="163"/>
                  </a:lnTo>
                  <a:close/>
                  <a:moveTo>
                    <a:pt x="0" y="0"/>
                  </a:moveTo>
                  <a:lnTo>
                    <a:pt x="1085" y="0"/>
                  </a:lnTo>
                  <a:lnTo>
                    <a:pt x="1085" y="1304"/>
                  </a:lnTo>
                  <a:lnTo>
                    <a:pt x="0" y="1304"/>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1" name="Freeform 50">
              <a:extLst>
                <a:ext uri="{FF2B5EF4-FFF2-40B4-BE49-F238E27FC236}">
                  <a16:creationId xmlns:a16="http://schemas.microsoft.com/office/drawing/2014/main" id="{6DCA2A19-2004-4857-2FA6-1664025CB464}"/>
                </a:ext>
              </a:extLst>
            </p:cNvPr>
            <p:cNvSpPr>
              <a:spLocks/>
            </p:cNvSpPr>
            <p:nvPr/>
          </p:nvSpPr>
          <p:spPr bwMode="auto">
            <a:xfrm>
              <a:off x="1906588" y="2193926"/>
              <a:ext cx="312738" cy="438150"/>
            </a:xfrm>
            <a:custGeom>
              <a:avLst/>
              <a:gdLst>
                <a:gd name="T0" fmla="*/ 163 w 2169"/>
                <a:gd name="T1" fmla="*/ 0 h 3043"/>
                <a:gd name="T2" fmla="*/ 2007 w 2169"/>
                <a:gd name="T3" fmla="*/ 0 h 3043"/>
                <a:gd name="T4" fmla="*/ 2039 w 2169"/>
                <a:gd name="T5" fmla="*/ 4 h 3043"/>
                <a:gd name="T6" fmla="*/ 2070 w 2169"/>
                <a:gd name="T7" fmla="*/ 13 h 3043"/>
                <a:gd name="T8" fmla="*/ 2097 w 2169"/>
                <a:gd name="T9" fmla="*/ 28 h 3043"/>
                <a:gd name="T10" fmla="*/ 2122 w 2169"/>
                <a:gd name="T11" fmla="*/ 48 h 3043"/>
                <a:gd name="T12" fmla="*/ 2142 w 2169"/>
                <a:gd name="T13" fmla="*/ 71 h 3043"/>
                <a:gd name="T14" fmla="*/ 2157 w 2169"/>
                <a:gd name="T15" fmla="*/ 99 h 3043"/>
                <a:gd name="T16" fmla="*/ 2166 w 2169"/>
                <a:gd name="T17" fmla="*/ 130 h 3043"/>
                <a:gd name="T18" fmla="*/ 2169 w 2169"/>
                <a:gd name="T19" fmla="*/ 163 h 3043"/>
                <a:gd name="T20" fmla="*/ 2169 w 2169"/>
                <a:gd name="T21" fmla="*/ 2879 h 3043"/>
                <a:gd name="T22" fmla="*/ 2166 w 2169"/>
                <a:gd name="T23" fmla="*/ 2912 h 3043"/>
                <a:gd name="T24" fmla="*/ 2157 w 2169"/>
                <a:gd name="T25" fmla="*/ 2942 h 3043"/>
                <a:gd name="T26" fmla="*/ 2142 w 2169"/>
                <a:gd name="T27" fmla="*/ 2971 h 3043"/>
                <a:gd name="T28" fmla="*/ 2122 w 2169"/>
                <a:gd name="T29" fmla="*/ 2994 h 3043"/>
                <a:gd name="T30" fmla="*/ 2097 w 2169"/>
                <a:gd name="T31" fmla="*/ 3014 h 3043"/>
                <a:gd name="T32" fmla="*/ 2070 w 2169"/>
                <a:gd name="T33" fmla="*/ 3029 h 3043"/>
                <a:gd name="T34" fmla="*/ 2039 w 2169"/>
                <a:gd name="T35" fmla="*/ 3038 h 3043"/>
                <a:gd name="T36" fmla="*/ 2007 w 2169"/>
                <a:gd name="T37" fmla="*/ 3043 h 3043"/>
                <a:gd name="T38" fmla="*/ 163 w 2169"/>
                <a:gd name="T39" fmla="*/ 3043 h 3043"/>
                <a:gd name="T40" fmla="*/ 130 w 2169"/>
                <a:gd name="T41" fmla="*/ 3038 h 3043"/>
                <a:gd name="T42" fmla="*/ 99 w 2169"/>
                <a:gd name="T43" fmla="*/ 3029 h 3043"/>
                <a:gd name="T44" fmla="*/ 72 w 2169"/>
                <a:gd name="T45" fmla="*/ 3014 h 3043"/>
                <a:gd name="T46" fmla="*/ 47 w 2169"/>
                <a:gd name="T47" fmla="*/ 2994 h 3043"/>
                <a:gd name="T48" fmla="*/ 28 w 2169"/>
                <a:gd name="T49" fmla="*/ 2971 h 3043"/>
                <a:gd name="T50" fmla="*/ 12 w 2169"/>
                <a:gd name="T51" fmla="*/ 2942 h 3043"/>
                <a:gd name="T52" fmla="*/ 3 w 2169"/>
                <a:gd name="T53" fmla="*/ 2912 h 3043"/>
                <a:gd name="T54" fmla="*/ 0 w 2169"/>
                <a:gd name="T55" fmla="*/ 2879 h 3043"/>
                <a:gd name="T56" fmla="*/ 0 w 2169"/>
                <a:gd name="T57" fmla="*/ 163 h 3043"/>
                <a:gd name="T58" fmla="*/ 3 w 2169"/>
                <a:gd name="T59" fmla="*/ 130 h 3043"/>
                <a:gd name="T60" fmla="*/ 12 w 2169"/>
                <a:gd name="T61" fmla="*/ 99 h 3043"/>
                <a:gd name="T62" fmla="*/ 28 w 2169"/>
                <a:gd name="T63" fmla="*/ 71 h 3043"/>
                <a:gd name="T64" fmla="*/ 47 w 2169"/>
                <a:gd name="T65" fmla="*/ 48 h 3043"/>
                <a:gd name="T66" fmla="*/ 72 w 2169"/>
                <a:gd name="T67" fmla="*/ 28 h 3043"/>
                <a:gd name="T68" fmla="*/ 99 w 2169"/>
                <a:gd name="T69" fmla="*/ 13 h 3043"/>
                <a:gd name="T70" fmla="*/ 130 w 2169"/>
                <a:gd name="T71" fmla="*/ 4 h 3043"/>
                <a:gd name="T72" fmla="*/ 163 w 2169"/>
                <a:gd name="T73" fmla="*/ 0 h 3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69" h="3043">
                  <a:moveTo>
                    <a:pt x="163" y="0"/>
                  </a:moveTo>
                  <a:lnTo>
                    <a:pt x="2007" y="0"/>
                  </a:lnTo>
                  <a:lnTo>
                    <a:pt x="2039" y="4"/>
                  </a:lnTo>
                  <a:lnTo>
                    <a:pt x="2070" y="13"/>
                  </a:lnTo>
                  <a:lnTo>
                    <a:pt x="2097" y="28"/>
                  </a:lnTo>
                  <a:lnTo>
                    <a:pt x="2122" y="48"/>
                  </a:lnTo>
                  <a:lnTo>
                    <a:pt x="2142" y="71"/>
                  </a:lnTo>
                  <a:lnTo>
                    <a:pt x="2157" y="99"/>
                  </a:lnTo>
                  <a:lnTo>
                    <a:pt x="2166" y="130"/>
                  </a:lnTo>
                  <a:lnTo>
                    <a:pt x="2169" y="163"/>
                  </a:lnTo>
                  <a:lnTo>
                    <a:pt x="2169" y="2879"/>
                  </a:lnTo>
                  <a:lnTo>
                    <a:pt x="2166" y="2912"/>
                  </a:lnTo>
                  <a:lnTo>
                    <a:pt x="2157" y="2942"/>
                  </a:lnTo>
                  <a:lnTo>
                    <a:pt x="2142" y="2971"/>
                  </a:lnTo>
                  <a:lnTo>
                    <a:pt x="2122" y="2994"/>
                  </a:lnTo>
                  <a:lnTo>
                    <a:pt x="2097" y="3014"/>
                  </a:lnTo>
                  <a:lnTo>
                    <a:pt x="2070" y="3029"/>
                  </a:lnTo>
                  <a:lnTo>
                    <a:pt x="2039" y="3038"/>
                  </a:lnTo>
                  <a:lnTo>
                    <a:pt x="2007" y="3043"/>
                  </a:lnTo>
                  <a:lnTo>
                    <a:pt x="163" y="3043"/>
                  </a:lnTo>
                  <a:lnTo>
                    <a:pt x="130" y="3038"/>
                  </a:lnTo>
                  <a:lnTo>
                    <a:pt x="99" y="3029"/>
                  </a:lnTo>
                  <a:lnTo>
                    <a:pt x="72" y="3014"/>
                  </a:lnTo>
                  <a:lnTo>
                    <a:pt x="47" y="2994"/>
                  </a:lnTo>
                  <a:lnTo>
                    <a:pt x="28" y="2971"/>
                  </a:lnTo>
                  <a:lnTo>
                    <a:pt x="12" y="2942"/>
                  </a:lnTo>
                  <a:lnTo>
                    <a:pt x="3" y="2912"/>
                  </a:lnTo>
                  <a:lnTo>
                    <a:pt x="0" y="2879"/>
                  </a:lnTo>
                  <a:lnTo>
                    <a:pt x="0" y="163"/>
                  </a:lnTo>
                  <a:lnTo>
                    <a:pt x="3" y="130"/>
                  </a:lnTo>
                  <a:lnTo>
                    <a:pt x="12" y="99"/>
                  </a:lnTo>
                  <a:lnTo>
                    <a:pt x="28" y="71"/>
                  </a:lnTo>
                  <a:lnTo>
                    <a:pt x="47" y="48"/>
                  </a:lnTo>
                  <a:lnTo>
                    <a:pt x="72" y="28"/>
                  </a:lnTo>
                  <a:lnTo>
                    <a:pt x="99" y="13"/>
                  </a:lnTo>
                  <a:lnTo>
                    <a:pt x="130" y="4"/>
                  </a:lnTo>
                  <a:lnTo>
                    <a:pt x="163" y="0"/>
                  </a:lnTo>
                  <a:close/>
                </a:path>
              </a:pathLst>
            </a:custGeom>
            <a:solidFill>
              <a:srgbClr val="D90000"/>
            </a:solidFill>
            <a:ln w="0">
              <a:solidFill>
                <a:srgbClr val="D9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2" name="Freeform 51">
              <a:extLst>
                <a:ext uri="{FF2B5EF4-FFF2-40B4-BE49-F238E27FC236}">
                  <a16:creationId xmlns:a16="http://schemas.microsoft.com/office/drawing/2014/main" id="{C4DBD209-DACE-1CE0-5DD3-25FD75B4F94B}"/>
                </a:ext>
              </a:extLst>
            </p:cNvPr>
            <p:cNvSpPr>
              <a:spLocks noEditPoints="1"/>
            </p:cNvSpPr>
            <p:nvPr/>
          </p:nvSpPr>
          <p:spPr bwMode="auto">
            <a:xfrm>
              <a:off x="1905000" y="2193926"/>
              <a:ext cx="312738" cy="439738"/>
            </a:xfrm>
            <a:custGeom>
              <a:avLst/>
              <a:gdLst>
                <a:gd name="T0" fmla="*/ 163 w 2170"/>
                <a:gd name="T1" fmla="*/ 109 h 3042"/>
                <a:gd name="T2" fmla="*/ 146 w 2170"/>
                <a:gd name="T3" fmla="*/ 111 h 3042"/>
                <a:gd name="T4" fmla="*/ 131 w 2170"/>
                <a:gd name="T5" fmla="*/ 119 h 3042"/>
                <a:gd name="T6" fmla="*/ 120 w 2170"/>
                <a:gd name="T7" fmla="*/ 130 h 3042"/>
                <a:gd name="T8" fmla="*/ 111 w 2170"/>
                <a:gd name="T9" fmla="*/ 145 h 3042"/>
                <a:gd name="T10" fmla="*/ 109 w 2170"/>
                <a:gd name="T11" fmla="*/ 163 h 3042"/>
                <a:gd name="T12" fmla="*/ 109 w 2170"/>
                <a:gd name="T13" fmla="*/ 2879 h 3042"/>
                <a:gd name="T14" fmla="*/ 111 w 2170"/>
                <a:gd name="T15" fmla="*/ 2896 h 3042"/>
                <a:gd name="T16" fmla="*/ 120 w 2170"/>
                <a:gd name="T17" fmla="*/ 2911 h 3042"/>
                <a:gd name="T18" fmla="*/ 131 w 2170"/>
                <a:gd name="T19" fmla="*/ 2922 h 3042"/>
                <a:gd name="T20" fmla="*/ 146 w 2170"/>
                <a:gd name="T21" fmla="*/ 2931 h 3042"/>
                <a:gd name="T22" fmla="*/ 163 w 2170"/>
                <a:gd name="T23" fmla="*/ 2933 h 3042"/>
                <a:gd name="T24" fmla="*/ 2007 w 2170"/>
                <a:gd name="T25" fmla="*/ 2933 h 3042"/>
                <a:gd name="T26" fmla="*/ 2025 w 2170"/>
                <a:gd name="T27" fmla="*/ 2931 h 3042"/>
                <a:gd name="T28" fmla="*/ 2040 w 2170"/>
                <a:gd name="T29" fmla="*/ 2922 h 3042"/>
                <a:gd name="T30" fmla="*/ 2051 w 2170"/>
                <a:gd name="T31" fmla="*/ 2911 h 3042"/>
                <a:gd name="T32" fmla="*/ 2059 w 2170"/>
                <a:gd name="T33" fmla="*/ 2896 h 3042"/>
                <a:gd name="T34" fmla="*/ 2061 w 2170"/>
                <a:gd name="T35" fmla="*/ 2879 h 3042"/>
                <a:gd name="T36" fmla="*/ 2061 w 2170"/>
                <a:gd name="T37" fmla="*/ 163 h 3042"/>
                <a:gd name="T38" fmla="*/ 2059 w 2170"/>
                <a:gd name="T39" fmla="*/ 145 h 3042"/>
                <a:gd name="T40" fmla="*/ 2051 w 2170"/>
                <a:gd name="T41" fmla="*/ 130 h 3042"/>
                <a:gd name="T42" fmla="*/ 2040 w 2170"/>
                <a:gd name="T43" fmla="*/ 119 h 3042"/>
                <a:gd name="T44" fmla="*/ 2025 w 2170"/>
                <a:gd name="T45" fmla="*/ 111 h 3042"/>
                <a:gd name="T46" fmla="*/ 2007 w 2170"/>
                <a:gd name="T47" fmla="*/ 109 h 3042"/>
                <a:gd name="T48" fmla="*/ 163 w 2170"/>
                <a:gd name="T49" fmla="*/ 109 h 3042"/>
                <a:gd name="T50" fmla="*/ 163 w 2170"/>
                <a:gd name="T51" fmla="*/ 0 h 3042"/>
                <a:gd name="T52" fmla="*/ 2007 w 2170"/>
                <a:gd name="T53" fmla="*/ 0 h 3042"/>
                <a:gd name="T54" fmla="*/ 2040 w 2170"/>
                <a:gd name="T55" fmla="*/ 3 h 3042"/>
                <a:gd name="T56" fmla="*/ 2070 w 2170"/>
                <a:gd name="T57" fmla="*/ 13 h 3042"/>
                <a:gd name="T58" fmla="*/ 2098 w 2170"/>
                <a:gd name="T59" fmla="*/ 27 h 3042"/>
                <a:gd name="T60" fmla="*/ 2122 w 2170"/>
                <a:gd name="T61" fmla="*/ 48 h 3042"/>
                <a:gd name="T62" fmla="*/ 2142 w 2170"/>
                <a:gd name="T63" fmla="*/ 72 h 3042"/>
                <a:gd name="T64" fmla="*/ 2157 w 2170"/>
                <a:gd name="T65" fmla="*/ 99 h 3042"/>
                <a:gd name="T66" fmla="*/ 2167 w 2170"/>
                <a:gd name="T67" fmla="*/ 130 h 3042"/>
                <a:gd name="T68" fmla="*/ 2170 w 2170"/>
                <a:gd name="T69" fmla="*/ 163 h 3042"/>
                <a:gd name="T70" fmla="*/ 2170 w 2170"/>
                <a:gd name="T71" fmla="*/ 2879 h 3042"/>
                <a:gd name="T72" fmla="*/ 2167 w 2170"/>
                <a:gd name="T73" fmla="*/ 2912 h 3042"/>
                <a:gd name="T74" fmla="*/ 2157 w 2170"/>
                <a:gd name="T75" fmla="*/ 2942 h 3042"/>
                <a:gd name="T76" fmla="*/ 2142 w 2170"/>
                <a:gd name="T77" fmla="*/ 2970 h 3042"/>
                <a:gd name="T78" fmla="*/ 2122 w 2170"/>
                <a:gd name="T79" fmla="*/ 2994 h 3042"/>
                <a:gd name="T80" fmla="*/ 2098 w 2170"/>
                <a:gd name="T81" fmla="*/ 3014 h 3042"/>
                <a:gd name="T82" fmla="*/ 2070 w 2170"/>
                <a:gd name="T83" fmla="*/ 3029 h 3042"/>
                <a:gd name="T84" fmla="*/ 2040 w 2170"/>
                <a:gd name="T85" fmla="*/ 3039 h 3042"/>
                <a:gd name="T86" fmla="*/ 2007 w 2170"/>
                <a:gd name="T87" fmla="*/ 3042 h 3042"/>
                <a:gd name="T88" fmla="*/ 163 w 2170"/>
                <a:gd name="T89" fmla="*/ 3042 h 3042"/>
                <a:gd name="T90" fmla="*/ 130 w 2170"/>
                <a:gd name="T91" fmla="*/ 3039 h 3042"/>
                <a:gd name="T92" fmla="*/ 99 w 2170"/>
                <a:gd name="T93" fmla="*/ 3029 h 3042"/>
                <a:gd name="T94" fmla="*/ 72 w 2170"/>
                <a:gd name="T95" fmla="*/ 3014 h 3042"/>
                <a:gd name="T96" fmla="*/ 48 w 2170"/>
                <a:gd name="T97" fmla="*/ 2994 h 3042"/>
                <a:gd name="T98" fmla="*/ 27 w 2170"/>
                <a:gd name="T99" fmla="*/ 2970 h 3042"/>
                <a:gd name="T100" fmla="*/ 13 w 2170"/>
                <a:gd name="T101" fmla="*/ 2942 h 3042"/>
                <a:gd name="T102" fmla="*/ 3 w 2170"/>
                <a:gd name="T103" fmla="*/ 2912 h 3042"/>
                <a:gd name="T104" fmla="*/ 0 w 2170"/>
                <a:gd name="T105" fmla="*/ 2879 h 3042"/>
                <a:gd name="T106" fmla="*/ 0 w 2170"/>
                <a:gd name="T107" fmla="*/ 163 h 3042"/>
                <a:gd name="T108" fmla="*/ 3 w 2170"/>
                <a:gd name="T109" fmla="*/ 130 h 3042"/>
                <a:gd name="T110" fmla="*/ 13 w 2170"/>
                <a:gd name="T111" fmla="*/ 99 h 3042"/>
                <a:gd name="T112" fmla="*/ 27 w 2170"/>
                <a:gd name="T113" fmla="*/ 72 h 3042"/>
                <a:gd name="T114" fmla="*/ 48 w 2170"/>
                <a:gd name="T115" fmla="*/ 48 h 3042"/>
                <a:gd name="T116" fmla="*/ 72 w 2170"/>
                <a:gd name="T117" fmla="*/ 27 h 3042"/>
                <a:gd name="T118" fmla="*/ 99 w 2170"/>
                <a:gd name="T119" fmla="*/ 13 h 3042"/>
                <a:gd name="T120" fmla="*/ 130 w 2170"/>
                <a:gd name="T121" fmla="*/ 3 h 3042"/>
                <a:gd name="T122" fmla="*/ 163 w 2170"/>
                <a:gd name="T123" fmla="*/ 0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70" h="3042">
                  <a:moveTo>
                    <a:pt x="163" y="109"/>
                  </a:moveTo>
                  <a:lnTo>
                    <a:pt x="146" y="111"/>
                  </a:lnTo>
                  <a:lnTo>
                    <a:pt x="131" y="119"/>
                  </a:lnTo>
                  <a:lnTo>
                    <a:pt x="120" y="130"/>
                  </a:lnTo>
                  <a:lnTo>
                    <a:pt x="111" y="145"/>
                  </a:lnTo>
                  <a:lnTo>
                    <a:pt x="109" y="163"/>
                  </a:lnTo>
                  <a:lnTo>
                    <a:pt x="109" y="2879"/>
                  </a:lnTo>
                  <a:lnTo>
                    <a:pt x="111" y="2896"/>
                  </a:lnTo>
                  <a:lnTo>
                    <a:pt x="120" y="2911"/>
                  </a:lnTo>
                  <a:lnTo>
                    <a:pt x="131" y="2922"/>
                  </a:lnTo>
                  <a:lnTo>
                    <a:pt x="146" y="2931"/>
                  </a:lnTo>
                  <a:lnTo>
                    <a:pt x="163" y="2933"/>
                  </a:lnTo>
                  <a:lnTo>
                    <a:pt x="2007" y="2933"/>
                  </a:lnTo>
                  <a:lnTo>
                    <a:pt x="2025" y="2931"/>
                  </a:lnTo>
                  <a:lnTo>
                    <a:pt x="2040" y="2922"/>
                  </a:lnTo>
                  <a:lnTo>
                    <a:pt x="2051" y="2911"/>
                  </a:lnTo>
                  <a:lnTo>
                    <a:pt x="2059" y="2896"/>
                  </a:lnTo>
                  <a:lnTo>
                    <a:pt x="2061" y="2879"/>
                  </a:lnTo>
                  <a:lnTo>
                    <a:pt x="2061" y="163"/>
                  </a:lnTo>
                  <a:lnTo>
                    <a:pt x="2059" y="145"/>
                  </a:lnTo>
                  <a:lnTo>
                    <a:pt x="2051" y="130"/>
                  </a:lnTo>
                  <a:lnTo>
                    <a:pt x="2040" y="119"/>
                  </a:lnTo>
                  <a:lnTo>
                    <a:pt x="2025" y="111"/>
                  </a:lnTo>
                  <a:lnTo>
                    <a:pt x="2007" y="109"/>
                  </a:lnTo>
                  <a:lnTo>
                    <a:pt x="163" y="109"/>
                  </a:lnTo>
                  <a:close/>
                  <a:moveTo>
                    <a:pt x="163" y="0"/>
                  </a:moveTo>
                  <a:lnTo>
                    <a:pt x="2007" y="0"/>
                  </a:lnTo>
                  <a:lnTo>
                    <a:pt x="2040" y="3"/>
                  </a:lnTo>
                  <a:lnTo>
                    <a:pt x="2070" y="13"/>
                  </a:lnTo>
                  <a:lnTo>
                    <a:pt x="2098" y="27"/>
                  </a:lnTo>
                  <a:lnTo>
                    <a:pt x="2122" y="48"/>
                  </a:lnTo>
                  <a:lnTo>
                    <a:pt x="2142" y="72"/>
                  </a:lnTo>
                  <a:lnTo>
                    <a:pt x="2157" y="99"/>
                  </a:lnTo>
                  <a:lnTo>
                    <a:pt x="2167" y="130"/>
                  </a:lnTo>
                  <a:lnTo>
                    <a:pt x="2170" y="163"/>
                  </a:lnTo>
                  <a:lnTo>
                    <a:pt x="2170" y="2879"/>
                  </a:lnTo>
                  <a:lnTo>
                    <a:pt x="2167" y="2912"/>
                  </a:lnTo>
                  <a:lnTo>
                    <a:pt x="2157" y="2942"/>
                  </a:lnTo>
                  <a:lnTo>
                    <a:pt x="2142" y="2970"/>
                  </a:lnTo>
                  <a:lnTo>
                    <a:pt x="2122" y="2994"/>
                  </a:lnTo>
                  <a:lnTo>
                    <a:pt x="2098" y="3014"/>
                  </a:lnTo>
                  <a:lnTo>
                    <a:pt x="2070" y="3029"/>
                  </a:lnTo>
                  <a:lnTo>
                    <a:pt x="2040" y="3039"/>
                  </a:lnTo>
                  <a:lnTo>
                    <a:pt x="2007" y="3042"/>
                  </a:lnTo>
                  <a:lnTo>
                    <a:pt x="163" y="3042"/>
                  </a:lnTo>
                  <a:lnTo>
                    <a:pt x="130" y="3039"/>
                  </a:lnTo>
                  <a:lnTo>
                    <a:pt x="99" y="3029"/>
                  </a:lnTo>
                  <a:lnTo>
                    <a:pt x="72" y="3014"/>
                  </a:lnTo>
                  <a:lnTo>
                    <a:pt x="48" y="2994"/>
                  </a:lnTo>
                  <a:lnTo>
                    <a:pt x="27" y="2970"/>
                  </a:lnTo>
                  <a:lnTo>
                    <a:pt x="13" y="2942"/>
                  </a:lnTo>
                  <a:lnTo>
                    <a:pt x="3" y="2912"/>
                  </a:lnTo>
                  <a:lnTo>
                    <a:pt x="0" y="2879"/>
                  </a:lnTo>
                  <a:lnTo>
                    <a:pt x="0" y="163"/>
                  </a:lnTo>
                  <a:lnTo>
                    <a:pt x="3" y="130"/>
                  </a:lnTo>
                  <a:lnTo>
                    <a:pt x="13" y="99"/>
                  </a:lnTo>
                  <a:lnTo>
                    <a:pt x="27" y="72"/>
                  </a:lnTo>
                  <a:lnTo>
                    <a:pt x="48" y="48"/>
                  </a:lnTo>
                  <a:lnTo>
                    <a:pt x="72" y="27"/>
                  </a:lnTo>
                  <a:lnTo>
                    <a:pt x="99" y="13"/>
                  </a:lnTo>
                  <a:lnTo>
                    <a:pt x="130" y="3"/>
                  </a:lnTo>
                  <a:lnTo>
                    <a:pt x="163"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3" name="Freeform 52">
              <a:extLst>
                <a:ext uri="{FF2B5EF4-FFF2-40B4-BE49-F238E27FC236}">
                  <a16:creationId xmlns:a16="http://schemas.microsoft.com/office/drawing/2014/main" id="{4FB62D6B-5534-49ED-9A17-182E273409DE}"/>
                </a:ext>
              </a:extLst>
            </p:cNvPr>
            <p:cNvSpPr>
              <a:spLocks/>
            </p:cNvSpPr>
            <p:nvPr/>
          </p:nvSpPr>
          <p:spPr bwMode="auto">
            <a:xfrm>
              <a:off x="1974850" y="2500313"/>
              <a:ext cx="173038" cy="15875"/>
            </a:xfrm>
            <a:custGeom>
              <a:avLst/>
              <a:gdLst>
                <a:gd name="T0" fmla="*/ 55 w 1194"/>
                <a:gd name="T1" fmla="*/ 0 h 108"/>
                <a:gd name="T2" fmla="*/ 1140 w 1194"/>
                <a:gd name="T3" fmla="*/ 0 h 108"/>
                <a:gd name="T4" fmla="*/ 1157 w 1194"/>
                <a:gd name="T5" fmla="*/ 2 h 108"/>
                <a:gd name="T6" fmla="*/ 1172 w 1194"/>
                <a:gd name="T7" fmla="*/ 10 h 108"/>
                <a:gd name="T8" fmla="*/ 1183 w 1194"/>
                <a:gd name="T9" fmla="*/ 22 h 108"/>
                <a:gd name="T10" fmla="*/ 1191 w 1194"/>
                <a:gd name="T11" fmla="*/ 37 h 108"/>
                <a:gd name="T12" fmla="*/ 1194 w 1194"/>
                <a:gd name="T13" fmla="*/ 54 h 108"/>
                <a:gd name="T14" fmla="*/ 1191 w 1194"/>
                <a:gd name="T15" fmla="*/ 71 h 108"/>
                <a:gd name="T16" fmla="*/ 1183 w 1194"/>
                <a:gd name="T17" fmla="*/ 86 h 108"/>
                <a:gd name="T18" fmla="*/ 1172 w 1194"/>
                <a:gd name="T19" fmla="*/ 97 h 108"/>
                <a:gd name="T20" fmla="*/ 1157 w 1194"/>
                <a:gd name="T21" fmla="*/ 106 h 108"/>
                <a:gd name="T22" fmla="*/ 1140 w 1194"/>
                <a:gd name="T23" fmla="*/ 108 h 108"/>
                <a:gd name="T24" fmla="*/ 55 w 1194"/>
                <a:gd name="T25" fmla="*/ 108 h 108"/>
                <a:gd name="T26" fmla="*/ 37 w 1194"/>
                <a:gd name="T27" fmla="*/ 106 h 108"/>
                <a:gd name="T28" fmla="*/ 22 w 1194"/>
                <a:gd name="T29" fmla="*/ 97 h 108"/>
                <a:gd name="T30" fmla="*/ 10 w 1194"/>
                <a:gd name="T31" fmla="*/ 86 h 108"/>
                <a:gd name="T32" fmla="*/ 3 w 1194"/>
                <a:gd name="T33" fmla="*/ 71 h 108"/>
                <a:gd name="T34" fmla="*/ 0 w 1194"/>
                <a:gd name="T35" fmla="*/ 54 h 108"/>
                <a:gd name="T36" fmla="*/ 3 w 1194"/>
                <a:gd name="T37" fmla="*/ 37 h 108"/>
                <a:gd name="T38" fmla="*/ 10 w 1194"/>
                <a:gd name="T39" fmla="*/ 22 h 108"/>
                <a:gd name="T40" fmla="*/ 22 w 1194"/>
                <a:gd name="T41" fmla="*/ 10 h 108"/>
                <a:gd name="T42" fmla="*/ 37 w 1194"/>
                <a:gd name="T43" fmla="*/ 2 h 108"/>
                <a:gd name="T44" fmla="*/ 55 w 1194"/>
                <a:gd name="T4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4" h="108">
                  <a:moveTo>
                    <a:pt x="55" y="0"/>
                  </a:moveTo>
                  <a:lnTo>
                    <a:pt x="1140" y="0"/>
                  </a:lnTo>
                  <a:lnTo>
                    <a:pt x="1157" y="2"/>
                  </a:lnTo>
                  <a:lnTo>
                    <a:pt x="1172" y="10"/>
                  </a:lnTo>
                  <a:lnTo>
                    <a:pt x="1183" y="22"/>
                  </a:lnTo>
                  <a:lnTo>
                    <a:pt x="1191" y="37"/>
                  </a:lnTo>
                  <a:lnTo>
                    <a:pt x="1194" y="54"/>
                  </a:lnTo>
                  <a:lnTo>
                    <a:pt x="1191" y="71"/>
                  </a:lnTo>
                  <a:lnTo>
                    <a:pt x="1183" y="86"/>
                  </a:lnTo>
                  <a:lnTo>
                    <a:pt x="1172" y="97"/>
                  </a:lnTo>
                  <a:lnTo>
                    <a:pt x="1157" y="106"/>
                  </a:lnTo>
                  <a:lnTo>
                    <a:pt x="1140" y="108"/>
                  </a:lnTo>
                  <a:lnTo>
                    <a:pt x="55" y="108"/>
                  </a:lnTo>
                  <a:lnTo>
                    <a:pt x="37" y="106"/>
                  </a:lnTo>
                  <a:lnTo>
                    <a:pt x="22" y="97"/>
                  </a:lnTo>
                  <a:lnTo>
                    <a:pt x="10" y="86"/>
                  </a:lnTo>
                  <a:lnTo>
                    <a:pt x="3" y="71"/>
                  </a:lnTo>
                  <a:lnTo>
                    <a:pt x="0" y="54"/>
                  </a:lnTo>
                  <a:lnTo>
                    <a:pt x="3" y="37"/>
                  </a:lnTo>
                  <a:lnTo>
                    <a:pt x="10" y="22"/>
                  </a:lnTo>
                  <a:lnTo>
                    <a:pt x="22" y="10"/>
                  </a:lnTo>
                  <a:lnTo>
                    <a:pt x="37" y="2"/>
                  </a:lnTo>
                  <a:lnTo>
                    <a:pt x="55"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4" name="Freeform 53">
              <a:extLst>
                <a:ext uri="{FF2B5EF4-FFF2-40B4-BE49-F238E27FC236}">
                  <a16:creationId xmlns:a16="http://schemas.microsoft.com/office/drawing/2014/main" id="{2A0B2DE1-364D-F73B-2B6B-36BF0B57B219}"/>
                </a:ext>
              </a:extLst>
            </p:cNvPr>
            <p:cNvSpPr>
              <a:spLocks/>
            </p:cNvSpPr>
            <p:nvPr/>
          </p:nvSpPr>
          <p:spPr bwMode="auto">
            <a:xfrm>
              <a:off x="1974850" y="2540001"/>
              <a:ext cx="173038" cy="15875"/>
            </a:xfrm>
            <a:custGeom>
              <a:avLst/>
              <a:gdLst>
                <a:gd name="T0" fmla="*/ 55 w 1194"/>
                <a:gd name="T1" fmla="*/ 0 h 109"/>
                <a:gd name="T2" fmla="*/ 1140 w 1194"/>
                <a:gd name="T3" fmla="*/ 0 h 109"/>
                <a:gd name="T4" fmla="*/ 1157 w 1194"/>
                <a:gd name="T5" fmla="*/ 3 h 109"/>
                <a:gd name="T6" fmla="*/ 1172 w 1194"/>
                <a:gd name="T7" fmla="*/ 11 h 109"/>
                <a:gd name="T8" fmla="*/ 1183 w 1194"/>
                <a:gd name="T9" fmla="*/ 22 h 109"/>
                <a:gd name="T10" fmla="*/ 1191 w 1194"/>
                <a:gd name="T11" fmla="*/ 37 h 109"/>
                <a:gd name="T12" fmla="*/ 1194 w 1194"/>
                <a:gd name="T13" fmla="*/ 54 h 109"/>
                <a:gd name="T14" fmla="*/ 1191 w 1194"/>
                <a:gd name="T15" fmla="*/ 71 h 109"/>
                <a:gd name="T16" fmla="*/ 1183 w 1194"/>
                <a:gd name="T17" fmla="*/ 86 h 109"/>
                <a:gd name="T18" fmla="*/ 1172 w 1194"/>
                <a:gd name="T19" fmla="*/ 99 h 109"/>
                <a:gd name="T20" fmla="*/ 1157 w 1194"/>
                <a:gd name="T21" fmla="*/ 106 h 109"/>
                <a:gd name="T22" fmla="*/ 1140 w 1194"/>
                <a:gd name="T23" fmla="*/ 109 h 109"/>
                <a:gd name="T24" fmla="*/ 55 w 1194"/>
                <a:gd name="T25" fmla="*/ 109 h 109"/>
                <a:gd name="T26" fmla="*/ 37 w 1194"/>
                <a:gd name="T27" fmla="*/ 106 h 109"/>
                <a:gd name="T28" fmla="*/ 22 w 1194"/>
                <a:gd name="T29" fmla="*/ 99 h 109"/>
                <a:gd name="T30" fmla="*/ 10 w 1194"/>
                <a:gd name="T31" fmla="*/ 86 h 109"/>
                <a:gd name="T32" fmla="*/ 3 w 1194"/>
                <a:gd name="T33" fmla="*/ 71 h 109"/>
                <a:gd name="T34" fmla="*/ 0 w 1194"/>
                <a:gd name="T35" fmla="*/ 54 h 109"/>
                <a:gd name="T36" fmla="*/ 3 w 1194"/>
                <a:gd name="T37" fmla="*/ 37 h 109"/>
                <a:gd name="T38" fmla="*/ 10 w 1194"/>
                <a:gd name="T39" fmla="*/ 22 h 109"/>
                <a:gd name="T40" fmla="*/ 22 w 1194"/>
                <a:gd name="T41" fmla="*/ 11 h 109"/>
                <a:gd name="T42" fmla="*/ 37 w 1194"/>
                <a:gd name="T43" fmla="*/ 3 h 109"/>
                <a:gd name="T44" fmla="*/ 55 w 1194"/>
                <a:gd name="T4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4" h="109">
                  <a:moveTo>
                    <a:pt x="55" y="0"/>
                  </a:moveTo>
                  <a:lnTo>
                    <a:pt x="1140" y="0"/>
                  </a:lnTo>
                  <a:lnTo>
                    <a:pt x="1157" y="3"/>
                  </a:lnTo>
                  <a:lnTo>
                    <a:pt x="1172" y="11"/>
                  </a:lnTo>
                  <a:lnTo>
                    <a:pt x="1183" y="22"/>
                  </a:lnTo>
                  <a:lnTo>
                    <a:pt x="1191" y="37"/>
                  </a:lnTo>
                  <a:lnTo>
                    <a:pt x="1194" y="54"/>
                  </a:lnTo>
                  <a:lnTo>
                    <a:pt x="1191" y="71"/>
                  </a:lnTo>
                  <a:lnTo>
                    <a:pt x="1183" y="86"/>
                  </a:lnTo>
                  <a:lnTo>
                    <a:pt x="1172" y="99"/>
                  </a:lnTo>
                  <a:lnTo>
                    <a:pt x="1157" y="106"/>
                  </a:lnTo>
                  <a:lnTo>
                    <a:pt x="1140" y="109"/>
                  </a:lnTo>
                  <a:lnTo>
                    <a:pt x="55" y="109"/>
                  </a:lnTo>
                  <a:lnTo>
                    <a:pt x="37" y="106"/>
                  </a:lnTo>
                  <a:lnTo>
                    <a:pt x="22" y="99"/>
                  </a:lnTo>
                  <a:lnTo>
                    <a:pt x="10" y="86"/>
                  </a:lnTo>
                  <a:lnTo>
                    <a:pt x="3" y="71"/>
                  </a:lnTo>
                  <a:lnTo>
                    <a:pt x="0" y="54"/>
                  </a:lnTo>
                  <a:lnTo>
                    <a:pt x="3" y="37"/>
                  </a:lnTo>
                  <a:lnTo>
                    <a:pt x="10" y="22"/>
                  </a:lnTo>
                  <a:lnTo>
                    <a:pt x="22" y="11"/>
                  </a:lnTo>
                  <a:lnTo>
                    <a:pt x="37" y="3"/>
                  </a:lnTo>
                  <a:lnTo>
                    <a:pt x="55"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5" name="Freeform 54">
              <a:extLst>
                <a:ext uri="{FF2B5EF4-FFF2-40B4-BE49-F238E27FC236}">
                  <a16:creationId xmlns:a16="http://schemas.microsoft.com/office/drawing/2014/main" id="{9EAEE6B0-DDA9-BE9F-C4D4-3FE818B3BFB7}"/>
                </a:ext>
              </a:extLst>
            </p:cNvPr>
            <p:cNvSpPr>
              <a:spLocks/>
            </p:cNvSpPr>
            <p:nvPr/>
          </p:nvSpPr>
          <p:spPr bwMode="auto">
            <a:xfrm>
              <a:off x="1974850" y="2578101"/>
              <a:ext cx="173038" cy="15875"/>
            </a:xfrm>
            <a:custGeom>
              <a:avLst/>
              <a:gdLst>
                <a:gd name="T0" fmla="*/ 55 w 1194"/>
                <a:gd name="T1" fmla="*/ 0 h 110"/>
                <a:gd name="T2" fmla="*/ 1140 w 1194"/>
                <a:gd name="T3" fmla="*/ 0 h 110"/>
                <a:gd name="T4" fmla="*/ 1157 w 1194"/>
                <a:gd name="T5" fmla="*/ 4 h 110"/>
                <a:gd name="T6" fmla="*/ 1172 w 1194"/>
                <a:gd name="T7" fmla="*/ 11 h 110"/>
                <a:gd name="T8" fmla="*/ 1183 w 1194"/>
                <a:gd name="T9" fmla="*/ 23 h 110"/>
                <a:gd name="T10" fmla="*/ 1191 w 1194"/>
                <a:gd name="T11" fmla="*/ 38 h 110"/>
                <a:gd name="T12" fmla="*/ 1194 w 1194"/>
                <a:gd name="T13" fmla="*/ 55 h 110"/>
                <a:gd name="T14" fmla="*/ 1191 w 1194"/>
                <a:gd name="T15" fmla="*/ 73 h 110"/>
                <a:gd name="T16" fmla="*/ 1183 w 1194"/>
                <a:gd name="T17" fmla="*/ 87 h 110"/>
                <a:gd name="T18" fmla="*/ 1172 w 1194"/>
                <a:gd name="T19" fmla="*/ 99 h 110"/>
                <a:gd name="T20" fmla="*/ 1157 w 1194"/>
                <a:gd name="T21" fmla="*/ 106 h 110"/>
                <a:gd name="T22" fmla="*/ 1140 w 1194"/>
                <a:gd name="T23" fmla="*/ 110 h 110"/>
                <a:gd name="T24" fmla="*/ 55 w 1194"/>
                <a:gd name="T25" fmla="*/ 110 h 110"/>
                <a:gd name="T26" fmla="*/ 37 w 1194"/>
                <a:gd name="T27" fmla="*/ 106 h 110"/>
                <a:gd name="T28" fmla="*/ 22 w 1194"/>
                <a:gd name="T29" fmla="*/ 99 h 110"/>
                <a:gd name="T30" fmla="*/ 10 w 1194"/>
                <a:gd name="T31" fmla="*/ 87 h 110"/>
                <a:gd name="T32" fmla="*/ 3 w 1194"/>
                <a:gd name="T33" fmla="*/ 73 h 110"/>
                <a:gd name="T34" fmla="*/ 0 w 1194"/>
                <a:gd name="T35" fmla="*/ 55 h 110"/>
                <a:gd name="T36" fmla="*/ 3 w 1194"/>
                <a:gd name="T37" fmla="*/ 38 h 110"/>
                <a:gd name="T38" fmla="*/ 10 w 1194"/>
                <a:gd name="T39" fmla="*/ 23 h 110"/>
                <a:gd name="T40" fmla="*/ 22 w 1194"/>
                <a:gd name="T41" fmla="*/ 11 h 110"/>
                <a:gd name="T42" fmla="*/ 37 w 1194"/>
                <a:gd name="T43" fmla="*/ 4 h 110"/>
                <a:gd name="T44" fmla="*/ 55 w 1194"/>
                <a:gd name="T4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4" h="110">
                  <a:moveTo>
                    <a:pt x="55" y="0"/>
                  </a:moveTo>
                  <a:lnTo>
                    <a:pt x="1140" y="0"/>
                  </a:lnTo>
                  <a:lnTo>
                    <a:pt x="1157" y="4"/>
                  </a:lnTo>
                  <a:lnTo>
                    <a:pt x="1172" y="11"/>
                  </a:lnTo>
                  <a:lnTo>
                    <a:pt x="1183" y="23"/>
                  </a:lnTo>
                  <a:lnTo>
                    <a:pt x="1191" y="38"/>
                  </a:lnTo>
                  <a:lnTo>
                    <a:pt x="1194" y="55"/>
                  </a:lnTo>
                  <a:lnTo>
                    <a:pt x="1191" y="73"/>
                  </a:lnTo>
                  <a:lnTo>
                    <a:pt x="1183" y="87"/>
                  </a:lnTo>
                  <a:lnTo>
                    <a:pt x="1172" y="99"/>
                  </a:lnTo>
                  <a:lnTo>
                    <a:pt x="1157" y="106"/>
                  </a:lnTo>
                  <a:lnTo>
                    <a:pt x="1140" y="110"/>
                  </a:lnTo>
                  <a:lnTo>
                    <a:pt x="55" y="110"/>
                  </a:lnTo>
                  <a:lnTo>
                    <a:pt x="37" y="106"/>
                  </a:lnTo>
                  <a:lnTo>
                    <a:pt x="22" y="99"/>
                  </a:lnTo>
                  <a:lnTo>
                    <a:pt x="10" y="87"/>
                  </a:lnTo>
                  <a:lnTo>
                    <a:pt x="3" y="73"/>
                  </a:lnTo>
                  <a:lnTo>
                    <a:pt x="0" y="55"/>
                  </a:lnTo>
                  <a:lnTo>
                    <a:pt x="3" y="38"/>
                  </a:lnTo>
                  <a:lnTo>
                    <a:pt x="10" y="23"/>
                  </a:lnTo>
                  <a:lnTo>
                    <a:pt x="22" y="11"/>
                  </a:lnTo>
                  <a:lnTo>
                    <a:pt x="37" y="4"/>
                  </a:lnTo>
                  <a:lnTo>
                    <a:pt x="55"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6" name="Freeform 55">
              <a:extLst>
                <a:ext uri="{FF2B5EF4-FFF2-40B4-BE49-F238E27FC236}">
                  <a16:creationId xmlns:a16="http://schemas.microsoft.com/office/drawing/2014/main" id="{7A616E2C-F376-21E8-53EC-C816D9B93788}"/>
                </a:ext>
              </a:extLst>
            </p:cNvPr>
            <p:cNvSpPr>
              <a:spLocks noEditPoints="1"/>
            </p:cNvSpPr>
            <p:nvPr/>
          </p:nvSpPr>
          <p:spPr bwMode="auto">
            <a:xfrm>
              <a:off x="1982788" y="2297113"/>
              <a:ext cx="157163" cy="187325"/>
            </a:xfrm>
            <a:custGeom>
              <a:avLst/>
              <a:gdLst>
                <a:gd name="T0" fmla="*/ 497 w 1085"/>
                <a:gd name="T1" fmla="*/ 818 h 1304"/>
                <a:gd name="T2" fmla="*/ 415 w 1085"/>
                <a:gd name="T3" fmla="*/ 840 h 1304"/>
                <a:gd name="T4" fmla="*/ 343 w 1085"/>
                <a:gd name="T5" fmla="*/ 883 h 1304"/>
                <a:gd name="T6" fmla="*/ 285 w 1085"/>
                <a:gd name="T7" fmla="*/ 942 h 1304"/>
                <a:gd name="T8" fmla="*/ 242 w 1085"/>
                <a:gd name="T9" fmla="*/ 1014 h 1304"/>
                <a:gd name="T10" fmla="*/ 219 w 1085"/>
                <a:gd name="T11" fmla="*/ 1097 h 1304"/>
                <a:gd name="T12" fmla="*/ 216 w 1085"/>
                <a:gd name="T13" fmla="*/ 1195 h 1304"/>
                <a:gd name="T14" fmla="*/ 868 w 1085"/>
                <a:gd name="T15" fmla="*/ 1140 h 1304"/>
                <a:gd name="T16" fmla="*/ 856 w 1085"/>
                <a:gd name="T17" fmla="*/ 1054 h 1304"/>
                <a:gd name="T18" fmla="*/ 823 w 1085"/>
                <a:gd name="T19" fmla="*/ 976 h 1304"/>
                <a:gd name="T20" fmla="*/ 772 w 1085"/>
                <a:gd name="T21" fmla="*/ 910 h 1304"/>
                <a:gd name="T22" fmla="*/ 706 w 1085"/>
                <a:gd name="T23" fmla="*/ 859 h 1304"/>
                <a:gd name="T24" fmla="*/ 629 w 1085"/>
                <a:gd name="T25" fmla="*/ 827 h 1304"/>
                <a:gd name="T26" fmla="*/ 542 w 1085"/>
                <a:gd name="T27" fmla="*/ 815 h 1304"/>
                <a:gd name="T28" fmla="*/ 502 w 1085"/>
                <a:gd name="T29" fmla="*/ 166 h 1304"/>
                <a:gd name="T30" fmla="*/ 428 w 1085"/>
                <a:gd name="T31" fmla="*/ 188 h 1304"/>
                <a:gd name="T32" fmla="*/ 364 w 1085"/>
                <a:gd name="T33" fmla="*/ 230 h 1304"/>
                <a:gd name="T34" fmla="*/ 314 w 1085"/>
                <a:gd name="T35" fmla="*/ 287 h 1304"/>
                <a:gd name="T36" fmla="*/ 283 w 1085"/>
                <a:gd name="T37" fmla="*/ 356 h 1304"/>
                <a:gd name="T38" fmla="*/ 271 w 1085"/>
                <a:gd name="T39" fmla="*/ 434 h 1304"/>
                <a:gd name="T40" fmla="*/ 283 w 1085"/>
                <a:gd name="T41" fmla="*/ 513 h 1304"/>
                <a:gd name="T42" fmla="*/ 314 w 1085"/>
                <a:gd name="T43" fmla="*/ 583 h 1304"/>
                <a:gd name="T44" fmla="*/ 364 w 1085"/>
                <a:gd name="T45" fmla="*/ 640 h 1304"/>
                <a:gd name="T46" fmla="*/ 428 w 1085"/>
                <a:gd name="T47" fmla="*/ 681 h 1304"/>
                <a:gd name="T48" fmla="*/ 502 w 1085"/>
                <a:gd name="T49" fmla="*/ 704 h 1304"/>
                <a:gd name="T50" fmla="*/ 582 w 1085"/>
                <a:gd name="T51" fmla="*/ 704 h 1304"/>
                <a:gd name="T52" fmla="*/ 656 w 1085"/>
                <a:gd name="T53" fmla="*/ 681 h 1304"/>
                <a:gd name="T54" fmla="*/ 720 w 1085"/>
                <a:gd name="T55" fmla="*/ 640 h 1304"/>
                <a:gd name="T56" fmla="*/ 769 w 1085"/>
                <a:gd name="T57" fmla="*/ 583 h 1304"/>
                <a:gd name="T58" fmla="*/ 801 w 1085"/>
                <a:gd name="T59" fmla="*/ 513 h 1304"/>
                <a:gd name="T60" fmla="*/ 813 w 1085"/>
                <a:gd name="T61" fmla="*/ 434 h 1304"/>
                <a:gd name="T62" fmla="*/ 801 w 1085"/>
                <a:gd name="T63" fmla="*/ 356 h 1304"/>
                <a:gd name="T64" fmla="*/ 769 w 1085"/>
                <a:gd name="T65" fmla="*/ 287 h 1304"/>
                <a:gd name="T66" fmla="*/ 720 w 1085"/>
                <a:gd name="T67" fmla="*/ 230 h 1304"/>
                <a:gd name="T68" fmla="*/ 656 w 1085"/>
                <a:gd name="T69" fmla="*/ 188 h 1304"/>
                <a:gd name="T70" fmla="*/ 582 w 1085"/>
                <a:gd name="T71" fmla="*/ 166 h 1304"/>
                <a:gd name="T72" fmla="*/ 0 w 1085"/>
                <a:gd name="T73" fmla="*/ 0 h 1304"/>
                <a:gd name="T74" fmla="*/ 1085 w 1085"/>
                <a:gd name="T75" fmla="*/ 1304 h 1304"/>
                <a:gd name="T76" fmla="*/ 0 w 1085"/>
                <a:gd name="T77" fmla="*/ 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5" h="1304">
                  <a:moveTo>
                    <a:pt x="542" y="815"/>
                  </a:moveTo>
                  <a:lnTo>
                    <a:pt x="497" y="818"/>
                  </a:lnTo>
                  <a:lnTo>
                    <a:pt x="455" y="827"/>
                  </a:lnTo>
                  <a:lnTo>
                    <a:pt x="415" y="840"/>
                  </a:lnTo>
                  <a:lnTo>
                    <a:pt x="378" y="859"/>
                  </a:lnTo>
                  <a:lnTo>
                    <a:pt x="343" y="883"/>
                  </a:lnTo>
                  <a:lnTo>
                    <a:pt x="312" y="910"/>
                  </a:lnTo>
                  <a:lnTo>
                    <a:pt x="285" y="942"/>
                  </a:lnTo>
                  <a:lnTo>
                    <a:pt x="261" y="976"/>
                  </a:lnTo>
                  <a:lnTo>
                    <a:pt x="242" y="1014"/>
                  </a:lnTo>
                  <a:lnTo>
                    <a:pt x="229" y="1054"/>
                  </a:lnTo>
                  <a:lnTo>
                    <a:pt x="219" y="1097"/>
                  </a:lnTo>
                  <a:lnTo>
                    <a:pt x="216" y="1140"/>
                  </a:lnTo>
                  <a:lnTo>
                    <a:pt x="216" y="1195"/>
                  </a:lnTo>
                  <a:lnTo>
                    <a:pt x="868" y="1195"/>
                  </a:lnTo>
                  <a:lnTo>
                    <a:pt x="868" y="1140"/>
                  </a:lnTo>
                  <a:lnTo>
                    <a:pt x="865" y="1097"/>
                  </a:lnTo>
                  <a:lnTo>
                    <a:pt x="856" y="1054"/>
                  </a:lnTo>
                  <a:lnTo>
                    <a:pt x="841" y="1014"/>
                  </a:lnTo>
                  <a:lnTo>
                    <a:pt x="823" y="976"/>
                  </a:lnTo>
                  <a:lnTo>
                    <a:pt x="799" y="942"/>
                  </a:lnTo>
                  <a:lnTo>
                    <a:pt x="772" y="910"/>
                  </a:lnTo>
                  <a:lnTo>
                    <a:pt x="741" y="883"/>
                  </a:lnTo>
                  <a:lnTo>
                    <a:pt x="706" y="859"/>
                  </a:lnTo>
                  <a:lnTo>
                    <a:pt x="669" y="840"/>
                  </a:lnTo>
                  <a:lnTo>
                    <a:pt x="629" y="827"/>
                  </a:lnTo>
                  <a:lnTo>
                    <a:pt x="586" y="818"/>
                  </a:lnTo>
                  <a:lnTo>
                    <a:pt x="542" y="815"/>
                  </a:lnTo>
                  <a:close/>
                  <a:moveTo>
                    <a:pt x="542" y="163"/>
                  </a:moveTo>
                  <a:lnTo>
                    <a:pt x="502" y="166"/>
                  </a:lnTo>
                  <a:lnTo>
                    <a:pt x="464" y="175"/>
                  </a:lnTo>
                  <a:lnTo>
                    <a:pt x="428" y="188"/>
                  </a:lnTo>
                  <a:lnTo>
                    <a:pt x="395" y="206"/>
                  </a:lnTo>
                  <a:lnTo>
                    <a:pt x="364" y="230"/>
                  </a:lnTo>
                  <a:lnTo>
                    <a:pt x="338" y="256"/>
                  </a:lnTo>
                  <a:lnTo>
                    <a:pt x="314" y="287"/>
                  </a:lnTo>
                  <a:lnTo>
                    <a:pt x="296" y="320"/>
                  </a:lnTo>
                  <a:lnTo>
                    <a:pt x="283" y="356"/>
                  </a:lnTo>
                  <a:lnTo>
                    <a:pt x="274" y="394"/>
                  </a:lnTo>
                  <a:lnTo>
                    <a:pt x="271" y="434"/>
                  </a:lnTo>
                  <a:lnTo>
                    <a:pt x="274" y="475"/>
                  </a:lnTo>
                  <a:lnTo>
                    <a:pt x="283" y="513"/>
                  </a:lnTo>
                  <a:lnTo>
                    <a:pt x="296" y="549"/>
                  </a:lnTo>
                  <a:lnTo>
                    <a:pt x="314" y="583"/>
                  </a:lnTo>
                  <a:lnTo>
                    <a:pt x="338" y="612"/>
                  </a:lnTo>
                  <a:lnTo>
                    <a:pt x="364" y="640"/>
                  </a:lnTo>
                  <a:lnTo>
                    <a:pt x="395" y="662"/>
                  </a:lnTo>
                  <a:lnTo>
                    <a:pt x="428" y="681"/>
                  </a:lnTo>
                  <a:lnTo>
                    <a:pt x="464" y="695"/>
                  </a:lnTo>
                  <a:lnTo>
                    <a:pt x="502" y="704"/>
                  </a:lnTo>
                  <a:lnTo>
                    <a:pt x="542" y="707"/>
                  </a:lnTo>
                  <a:lnTo>
                    <a:pt x="582" y="704"/>
                  </a:lnTo>
                  <a:lnTo>
                    <a:pt x="620" y="695"/>
                  </a:lnTo>
                  <a:lnTo>
                    <a:pt x="656" y="681"/>
                  </a:lnTo>
                  <a:lnTo>
                    <a:pt x="690" y="662"/>
                  </a:lnTo>
                  <a:lnTo>
                    <a:pt x="720" y="640"/>
                  </a:lnTo>
                  <a:lnTo>
                    <a:pt x="746" y="612"/>
                  </a:lnTo>
                  <a:lnTo>
                    <a:pt x="769" y="583"/>
                  </a:lnTo>
                  <a:lnTo>
                    <a:pt x="787" y="549"/>
                  </a:lnTo>
                  <a:lnTo>
                    <a:pt x="801" y="513"/>
                  </a:lnTo>
                  <a:lnTo>
                    <a:pt x="811" y="475"/>
                  </a:lnTo>
                  <a:lnTo>
                    <a:pt x="813" y="434"/>
                  </a:lnTo>
                  <a:lnTo>
                    <a:pt x="811" y="394"/>
                  </a:lnTo>
                  <a:lnTo>
                    <a:pt x="801" y="356"/>
                  </a:lnTo>
                  <a:lnTo>
                    <a:pt x="787" y="320"/>
                  </a:lnTo>
                  <a:lnTo>
                    <a:pt x="769" y="287"/>
                  </a:lnTo>
                  <a:lnTo>
                    <a:pt x="746" y="256"/>
                  </a:lnTo>
                  <a:lnTo>
                    <a:pt x="720" y="230"/>
                  </a:lnTo>
                  <a:lnTo>
                    <a:pt x="690" y="206"/>
                  </a:lnTo>
                  <a:lnTo>
                    <a:pt x="656" y="188"/>
                  </a:lnTo>
                  <a:lnTo>
                    <a:pt x="620" y="175"/>
                  </a:lnTo>
                  <a:lnTo>
                    <a:pt x="582" y="166"/>
                  </a:lnTo>
                  <a:lnTo>
                    <a:pt x="542" y="163"/>
                  </a:lnTo>
                  <a:close/>
                  <a:moveTo>
                    <a:pt x="0" y="0"/>
                  </a:moveTo>
                  <a:lnTo>
                    <a:pt x="1085" y="0"/>
                  </a:lnTo>
                  <a:lnTo>
                    <a:pt x="1085" y="1304"/>
                  </a:lnTo>
                  <a:lnTo>
                    <a:pt x="0" y="1304"/>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47" name="Group 346">
            <a:extLst>
              <a:ext uri="{FF2B5EF4-FFF2-40B4-BE49-F238E27FC236}">
                <a16:creationId xmlns:a16="http://schemas.microsoft.com/office/drawing/2014/main" id="{3797632A-2B73-42DE-ACD8-BFFA6CE6D0F9}"/>
              </a:ext>
            </a:extLst>
          </p:cNvPr>
          <p:cNvGrpSpPr/>
          <p:nvPr/>
        </p:nvGrpSpPr>
        <p:grpSpPr>
          <a:xfrm>
            <a:off x="3567249" y="2418462"/>
            <a:ext cx="317500" cy="433387"/>
            <a:chOff x="2552700" y="2154238"/>
            <a:chExt cx="317500" cy="433387"/>
          </a:xfrm>
        </p:grpSpPr>
        <p:sp>
          <p:nvSpPr>
            <p:cNvPr id="348" name="AutoShape 57">
              <a:extLst>
                <a:ext uri="{FF2B5EF4-FFF2-40B4-BE49-F238E27FC236}">
                  <a16:creationId xmlns:a16="http://schemas.microsoft.com/office/drawing/2014/main" id="{28A39DF1-01D8-3C60-B27F-FFF6AEFA03D6}"/>
                </a:ext>
              </a:extLst>
            </p:cNvPr>
            <p:cNvSpPr>
              <a:spLocks noChangeAspect="1" noChangeArrowheads="1" noTextEdit="1"/>
            </p:cNvSpPr>
            <p:nvPr/>
          </p:nvSpPr>
          <p:spPr bwMode="auto">
            <a:xfrm>
              <a:off x="2552700" y="2154238"/>
              <a:ext cx="3175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9" name="Freeform 60">
              <a:extLst>
                <a:ext uri="{FF2B5EF4-FFF2-40B4-BE49-F238E27FC236}">
                  <a16:creationId xmlns:a16="http://schemas.microsoft.com/office/drawing/2014/main" id="{8F42F35A-11DE-FDB7-0614-B93B0D463EF0}"/>
                </a:ext>
              </a:extLst>
            </p:cNvPr>
            <p:cNvSpPr>
              <a:spLocks/>
            </p:cNvSpPr>
            <p:nvPr/>
          </p:nvSpPr>
          <p:spPr bwMode="auto">
            <a:xfrm>
              <a:off x="2552700" y="2165350"/>
              <a:ext cx="317500" cy="409575"/>
            </a:xfrm>
            <a:custGeom>
              <a:avLst/>
              <a:gdLst>
                <a:gd name="T0" fmla="*/ 119 w 2596"/>
                <a:gd name="T1" fmla="*/ 0 h 3353"/>
                <a:gd name="T2" fmla="*/ 2478 w 2596"/>
                <a:gd name="T3" fmla="*/ 0 h 3353"/>
                <a:gd name="T4" fmla="*/ 2505 w 2596"/>
                <a:gd name="T5" fmla="*/ 2 h 3353"/>
                <a:gd name="T6" fmla="*/ 2530 w 2596"/>
                <a:gd name="T7" fmla="*/ 11 h 3353"/>
                <a:gd name="T8" fmla="*/ 2551 w 2596"/>
                <a:gd name="T9" fmla="*/ 25 h 3353"/>
                <a:gd name="T10" fmla="*/ 2570 w 2596"/>
                <a:gd name="T11" fmla="*/ 44 h 3353"/>
                <a:gd name="T12" fmla="*/ 2584 w 2596"/>
                <a:gd name="T13" fmla="*/ 65 h 3353"/>
                <a:gd name="T14" fmla="*/ 2593 w 2596"/>
                <a:gd name="T15" fmla="*/ 90 h 3353"/>
                <a:gd name="T16" fmla="*/ 2596 w 2596"/>
                <a:gd name="T17" fmla="*/ 117 h 3353"/>
                <a:gd name="T18" fmla="*/ 2596 w 2596"/>
                <a:gd name="T19" fmla="*/ 3236 h 3353"/>
                <a:gd name="T20" fmla="*/ 2593 w 2596"/>
                <a:gd name="T21" fmla="*/ 3262 h 3353"/>
                <a:gd name="T22" fmla="*/ 2584 w 2596"/>
                <a:gd name="T23" fmla="*/ 3287 h 3353"/>
                <a:gd name="T24" fmla="*/ 2570 w 2596"/>
                <a:gd name="T25" fmla="*/ 3309 h 3353"/>
                <a:gd name="T26" fmla="*/ 2551 w 2596"/>
                <a:gd name="T27" fmla="*/ 3327 h 3353"/>
                <a:gd name="T28" fmla="*/ 2530 w 2596"/>
                <a:gd name="T29" fmla="*/ 3341 h 3353"/>
                <a:gd name="T30" fmla="*/ 2505 w 2596"/>
                <a:gd name="T31" fmla="*/ 3350 h 3353"/>
                <a:gd name="T32" fmla="*/ 2478 w 2596"/>
                <a:gd name="T33" fmla="*/ 3353 h 3353"/>
                <a:gd name="T34" fmla="*/ 119 w 2596"/>
                <a:gd name="T35" fmla="*/ 3353 h 3353"/>
                <a:gd name="T36" fmla="*/ 92 w 2596"/>
                <a:gd name="T37" fmla="*/ 3350 h 3353"/>
                <a:gd name="T38" fmla="*/ 67 w 2596"/>
                <a:gd name="T39" fmla="*/ 3341 h 3353"/>
                <a:gd name="T40" fmla="*/ 44 w 2596"/>
                <a:gd name="T41" fmla="*/ 3327 h 3353"/>
                <a:gd name="T42" fmla="*/ 26 w 2596"/>
                <a:gd name="T43" fmla="*/ 3309 h 3353"/>
                <a:gd name="T44" fmla="*/ 12 w 2596"/>
                <a:gd name="T45" fmla="*/ 3287 h 3353"/>
                <a:gd name="T46" fmla="*/ 3 w 2596"/>
                <a:gd name="T47" fmla="*/ 3262 h 3353"/>
                <a:gd name="T48" fmla="*/ 0 w 2596"/>
                <a:gd name="T49" fmla="*/ 3236 h 3353"/>
                <a:gd name="T50" fmla="*/ 0 w 2596"/>
                <a:gd name="T51" fmla="*/ 117 h 3353"/>
                <a:gd name="T52" fmla="*/ 3 w 2596"/>
                <a:gd name="T53" fmla="*/ 90 h 3353"/>
                <a:gd name="T54" fmla="*/ 12 w 2596"/>
                <a:gd name="T55" fmla="*/ 65 h 3353"/>
                <a:gd name="T56" fmla="*/ 26 w 2596"/>
                <a:gd name="T57" fmla="*/ 44 h 3353"/>
                <a:gd name="T58" fmla="*/ 44 w 2596"/>
                <a:gd name="T59" fmla="*/ 25 h 3353"/>
                <a:gd name="T60" fmla="*/ 67 w 2596"/>
                <a:gd name="T61" fmla="*/ 11 h 3353"/>
                <a:gd name="T62" fmla="*/ 92 w 2596"/>
                <a:gd name="T63" fmla="*/ 2 h 3353"/>
                <a:gd name="T64" fmla="*/ 119 w 2596"/>
                <a:gd name="T65" fmla="*/ 0 h 3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96" h="3353">
                  <a:moveTo>
                    <a:pt x="119" y="0"/>
                  </a:moveTo>
                  <a:lnTo>
                    <a:pt x="2478" y="0"/>
                  </a:lnTo>
                  <a:lnTo>
                    <a:pt x="2505" y="2"/>
                  </a:lnTo>
                  <a:lnTo>
                    <a:pt x="2530" y="11"/>
                  </a:lnTo>
                  <a:lnTo>
                    <a:pt x="2551" y="25"/>
                  </a:lnTo>
                  <a:lnTo>
                    <a:pt x="2570" y="44"/>
                  </a:lnTo>
                  <a:lnTo>
                    <a:pt x="2584" y="65"/>
                  </a:lnTo>
                  <a:lnTo>
                    <a:pt x="2593" y="90"/>
                  </a:lnTo>
                  <a:lnTo>
                    <a:pt x="2596" y="117"/>
                  </a:lnTo>
                  <a:lnTo>
                    <a:pt x="2596" y="3236"/>
                  </a:lnTo>
                  <a:lnTo>
                    <a:pt x="2593" y="3262"/>
                  </a:lnTo>
                  <a:lnTo>
                    <a:pt x="2584" y="3287"/>
                  </a:lnTo>
                  <a:lnTo>
                    <a:pt x="2570" y="3309"/>
                  </a:lnTo>
                  <a:lnTo>
                    <a:pt x="2551" y="3327"/>
                  </a:lnTo>
                  <a:lnTo>
                    <a:pt x="2530" y="3341"/>
                  </a:lnTo>
                  <a:lnTo>
                    <a:pt x="2505" y="3350"/>
                  </a:lnTo>
                  <a:lnTo>
                    <a:pt x="2478" y="3353"/>
                  </a:lnTo>
                  <a:lnTo>
                    <a:pt x="119" y="3353"/>
                  </a:lnTo>
                  <a:lnTo>
                    <a:pt x="92" y="3350"/>
                  </a:lnTo>
                  <a:lnTo>
                    <a:pt x="67" y="3341"/>
                  </a:lnTo>
                  <a:lnTo>
                    <a:pt x="44" y="3327"/>
                  </a:lnTo>
                  <a:lnTo>
                    <a:pt x="26" y="3309"/>
                  </a:lnTo>
                  <a:lnTo>
                    <a:pt x="12" y="3287"/>
                  </a:lnTo>
                  <a:lnTo>
                    <a:pt x="3" y="3262"/>
                  </a:lnTo>
                  <a:lnTo>
                    <a:pt x="0" y="3236"/>
                  </a:lnTo>
                  <a:lnTo>
                    <a:pt x="0" y="117"/>
                  </a:lnTo>
                  <a:lnTo>
                    <a:pt x="3" y="90"/>
                  </a:lnTo>
                  <a:lnTo>
                    <a:pt x="12" y="65"/>
                  </a:lnTo>
                  <a:lnTo>
                    <a:pt x="26" y="44"/>
                  </a:lnTo>
                  <a:lnTo>
                    <a:pt x="44" y="25"/>
                  </a:lnTo>
                  <a:lnTo>
                    <a:pt x="67" y="11"/>
                  </a:lnTo>
                  <a:lnTo>
                    <a:pt x="92" y="2"/>
                  </a:lnTo>
                  <a:lnTo>
                    <a:pt x="119" y="0"/>
                  </a:lnTo>
                  <a:close/>
                </a:path>
              </a:pathLst>
            </a:custGeom>
            <a:solidFill>
              <a:srgbClr val="EFC796"/>
            </a:solidFill>
            <a:ln w="0">
              <a:solidFill>
                <a:srgbClr val="EFC7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0" name="Freeform 61">
              <a:extLst>
                <a:ext uri="{FF2B5EF4-FFF2-40B4-BE49-F238E27FC236}">
                  <a16:creationId xmlns:a16="http://schemas.microsoft.com/office/drawing/2014/main" id="{113EF700-AA36-58CA-FCBE-B7A914F2B518}"/>
                </a:ext>
              </a:extLst>
            </p:cNvPr>
            <p:cNvSpPr>
              <a:spLocks/>
            </p:cNvSpPr>
            <p:nvPr/>
          </p:nvSpPr>
          <p:spPr bwMode="auto">
            <a:xfrm>
              <a:off x="2574925" y="2179638"/>
              <a:ext cx="14288" cy="381000"/>
            </a:xfrm>
            <a:custGeom>
              <a:avLst/>
              <a:gdLst>
                <a:gd name="T0" fmla="*/ 59 w 118"/>
                <a:gd name="T1" fmla="*/ 0 h 3119"/>
                <a:gd name="T2" fmla="*/ 77 w 118"/>
                <a:gd name="T3" fmla="*/ 3 h 3119"/>
                <a:gd name="T4" fmla="*/ 94 w 118"/>
                <a:gd name="T5" fmla="*/ 12 h 3119"/>
                <a:gd name="T6" fmla="*/ 107 w 118"/>
                <a:gd name="T7" fmla="*/ 23 h 3119"/>
                <a:gd name="T8" fmla="*/ 115 w 118"/>
                <a:gd name="T9" fmla="*/ 40 h 3119"/>
                <a:gd name="T10" fmla="*/ 118 w 118"/>
                <a:gd name="T11" fmla="*/ 59 h 3119"/>
                <a:gd name="T12" fmla="*/ 118 w 118"/>
                <a:gd name="T13" fmla="*/ 3059 h 3119"/>
                <a:gd name="T14" fmla="*/ 115 w 118"/>
                <a:gd name="T15" fmla="*/ 3078 h 3119"/>
                <a:gd name="T16" fmla="*/ 107 w 118"/>
                <a:gd name="T17" fmla="*/ 3094 h 3119"/>
                <a:gd name="T18" fmla="*/ 94 w 118"/>
                <a:gd name="T19" fmla="*/ 3107 h 3119"/>
                <a:gd name="T20" fmla="*/ 77 w 118"/>
                <a:gd name="T21" fmla="*/ 3115 h 3119"/>
                <a:gd name="T22" fmla="*/ 59 w 118"/>
                <a:gd name="T23" fmla="*/ 3119 h 3119"/>
                <a:gd name="T24" fmla="*/ 41 w 118"/>
                <a:gd name="T25" fmla="*/ 3115 h 3119"/>
                <a:gd name="T26" fmla="*/ 25 w 118"/>
                <a:gd name="T27" fmla="*/ 3107 h 3119"/>
                <a:gd name="T28" fmla="*/ 12 w 118"/>
                <a:gd name="T29" fmla="*/ 3094 h 3119"/>
                <a:gd name="T30" fmla="*/ 3 w 118"/>
                <a:gd name="T31" fmla="*/ 3078 h 3119"/>
                <a:gd name="T32" fmla="*/ 0 w 118"/>
                <a:gd name="T33" fmla="*/ 3059 h 3119"/>
                <a:gd name="T34" fmla="*/ 0 w 118"/>
                <a:gd name="T35" fmla="*/ 59 h 3119"/>
                <a:gd name="T36" fmla="*/ 3 w 118"/>
                <a:gd name="T37" fmla="*/ 40 h 3119"/>
                <a:gd name="T38" fmla="*/ 12 w 118"/>
                <a:gd name="T39" fmla="*/ 23 h 3119"/>
                <a:gd name="T40" fmla="*/ 25 w 118"/>
                <a:gd name="T41" fmla="*/ 12 h 3119"/>
                <a:gd name="T42" fmla="*/ 41 w 118"/>
                <a:gd name="T43" fmla="*/ 3 h 3119"/>
                <a:gd name="T44" fmla="*/ 59 w 118"/>
                <a:gd name="T45" fmla="*/ 0 h 3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8" h="3119">
                  <a:moveTo>
                    <a:pt x="59" y="0"/>
                  </a:moveTo>
                  <a:lnTo>
                    <a:pt x="77" y="3"/>
                  </a:lnTo>
                  <a:lnTo>
                    <a:pt x="94" y="12"/>
                  </a:lnTo>
                  <a:lnTo>
                    <a:pt x="107" y="23"/>
                  </a:lnTo>
                  <a:lnTo>
                    <a:pt x="115" y="40"/>
                  </a:lnTo>
                  <a:lnTo>
                    <a:pt x="118" y="59"/>
                  </a:lnTo>
                  <a:lnTo>
                    <a:pt x="118" y="3059"/>
                  </a:lnTo>
                  <a:lnTo>
                    <a:pt x="115" y="3078"/>
                  </a:lnTo>
                  <a:lnTo>
                    <a:pt x="107" y="3094"/>
                  </a:lnTo>
                  <a:lnTo>
                    <a:pt x="94" y="3107"/>
                  </a:lnTo>
                  <a:lnTo>
                    <a:pt x="77" y="3115"/>
                  </a:lnTo>
                  <a:lnTo>
                    <a:pt x="59" y="3119"/>
                  </a:lnTo>
                  <a:lnTo>
                    <a:pt x="41" y="3115"/>
                  </a:lnTo>
                  <a:lnTo>
                    <a:pt x="25" y="3107"/>
                  </a:lnTo>
                  <a:lnTo>
                    <a:pt x="12" y="3094"/>
                  </a:lnTo>
                  <a:lnTo>
                    <a:pt x="3" y="3078"/>
                  </a:lnTo>
                  <a:lnTo>
                    <a:pt x="0" y="3059"/>
                  </a:lnTo>
                  <a:lnTo>
                    <a:pt x="0" y="59"/>
                  </a:lnTo>
                  <a:lnTo>
                    <a:pt x="3" y="40"/>
                  </a:lnTo>
                  <a:lnTo>
                    <a:pt x="12" y="23"/>
                  </a:lnTo>
                  <a:lnTo>
                    <a:pt x="25" y="12"/>
                  </a:lnTo>
                  <a:lnTo>
                    <a:pt x="41" y="3"/>
                  </a:lnTo>
                  <a:lnTo>
                    <a:pt x="59" y="0"/>
                  </a:lnTo>
                  <a:close/>
                </a:path>
              </a:pathLst>
            </a:custGeom>
            <a:solidFill>
              <a:srgbClr val="EFC796"/>
            </a:solidFill>
            <a:ln w="0">
              <a:solidFill>
                <a:srgbClr val="EFC7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1" name="Freeform 62">
              <a:extLst>
                <a:ext uri="{FF2B5EF4-FFF2-40B4-BE49-F238E27FC236}">
                  <a16:creationId xmlns:a16="http://schemas.microsoft.com/office/drawing/2014/main" id="{4382B3E5-FABA-DA6D-E0CB-284C5FC01DD7}"/>
                </a:ext>
              </a:extLst>
            </p:cNvPr>
            <p:cNvSpPr>
              <a:spLocks/>
            </p:cNvSpPr>
            <p:nvPr/>
          </p:nvSpPr>
          <p:spPr bwMode="auto">
            <a:xfrm>
              <a:off x="2574925" y="2568575"/>
              <a:ext cx="14288" cy="19050"/>
            </a:xfrm>
            <a:custGeom>
              <a:avLst/>
              <a:gdLst>
                <a:gd name="T0" fmla="*/ 59 w 118"/>
                <a:gd name="T1" fmla="*/ 0 h 161"/>
                <a:gd name="T2" fmla="*/ 77 w 118"/>
                <a:gd name="T3" fmla="*/ 3 h 161"/>
                <a:gd name="T4" fmla="*/ 94 w 118"/>
                <a:gd name="T5" fmla="*/ 12 h 161"/>
                <a:gd name="T6" fmla="*/ 107 w 118"/>
                <a:gd name="T7" fmla="*/ 24 h 161"/>
                <a:gd name="T8" fmla="*/ 115 w 118"/>
                <a:gd name="T9" fmla="*/ 41 h 161"/>
                <a:gd name="T10" fmla="*/ 118 w 118"/>
                <a:gd name="T11" fmla="*/ 59 h 161"/>
                <a:gd name="T12" fmla="*/ 118 w 118"/>
                <a:gd name="T13" fmla="*/ 102 h 161"/>
                <a:gd name="T14" fmla="*/ 115 w 118"/>
                <a:gd name="T15" fmla="*/ 121 h 161"/>
                <a:gd name="T16" fmla="*/ 107 w 118"/>
                <a:gd name="T17" fmla="*/ 137 h 161"/>
                <a:gd name="T18" fmla="*/ 94 w 118"/>
                <a:gd name="T19" fmla="*/ 149 h 161"/>
                <a:gd name="T20" fmla="*/ 77 w 118"/>
                <a:gd name="T21" fmla="*/ 158 h 161"/>
                <a:gd name="T22" fmla="*/ 59 w 118"/>
                <a:gd name="T23" fmla="*/ 161 h 161"/>
                <a:gd name="T24" fmla="*/ 41 w 118"/>
                <a:gd name="T25" fmla="*/ 158 h 161"/>
                <a:gd name="T26" fmla="*/ 25 w 118"/>
                <a:gd name="T27" fmla="*/ 149 h 161"/>
                <a:gd name="T28" fmla="*/ 12 w 118"/>
                <a:gd name="T29" fmla="*/ 137 h 161"/>
                <a:gd name="T30" fmla="*/ 3 w 118"/>
                <a:gd name="T31" fmla="*/ 121 h 161"/>
                <a:gd name="T32" fmla="*/ 0 w 118"/>
                <a:gd name="T33" fmla="*/ 102 h 161"/>
                <a:gd name="T34" fmla="*/ 0 w 118"/>
                <a:gd name="T35" fmla="*/ 59 h 161"/>
                <a:gd name="T36" fmla="*/ 3 w 118"/>
                <a:gd name="T37" fmla="*/ 41 h 161"/>
                <a:gd name="T38" fmla="*/ 12 w 118"/>
                <a:gd name="T39" fmla="*/ 24 h 161"/>
                <a:gd name="T40" fmla="*/ 25 w 118"/>
                <a:gd name="T41" fmla="*/ 12 h 161"/>
                <a:gd name="T42" fmla="*/ 41 w 118"/>
                <a:gd name="T43" fmla="*/ 3 h 161"/>
                <a:gd name="T44" fmla="*/ 59 w 118"/>
                <a:gd name="T45"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8" h="161">
                  <a:moveTo>
                    <a:pt x="59" y="0"/>
                  </a:moveTo>
                  <a:lnTo>
                    <a:pt x="77" y="3"/>
                  </a:lnTo>
                  <a:lnTo>
                    <a:pt x="94" y="12"/>
                  </a:lnTo>
                  <a:lnTo>
                    <a:pt x="107" y="24"/>
                  </a:lnTo>
                  <a:lnTo>
                    <a:pt x="115" y="41"/>
                  </a:lnTo>
                  <a:lnTo>
                    <a:pt x="118" y="59"/>
                  </a:lnTo>
                  <a:lnTo>
                    <a:pt x="118" y="102"/>
                  </a:lnTo>
                  <a:lnTo>
                    <a:pt x="115" y="121"/>
                  </a:lnTo>
                  <a:lnTo>
                    <a:pt x="107" y="137"/>
                  </a:lnTo>
                  <a:lnTo>
                    <a:pt x="94" y="149"/>
                  </a:lnTo>
                  <a:lnTo>
                    <a:pt x="77" y="158"/>
                  </a:lnTo>
                  <a:lnTo>
                    <a:pt x="59" y="161"/>
                  </a:lnTo>
                  <a:lnTo>
                    <a:pt x="41" y="158"/>
                  </a:lnTo>
                  <a:lnTo>
                    <a:pt x="25" y="149"/>
                  </a:lnTo>
                  <a:lnTo>
                    <a:pt x="12" y="137"/>
                  </a:lnTo>
                  <a:lnTo>
                    <a:pt x="3" y="121"/>
                  </a:lnTo>
                  <a:lnTo>
                    <a:pt x="0" y="102"/>
                  </a:lnTo>
                  <a:lnTo>
                    <a:pt x="0" y="59"/>
                  </a:lnTo>
                  <a:lnTo>
                    <a:pt x="3" y="41"/>
                  </a:lnTo>
                  <a:lnTo>
                    <a:pt x="12" y="24"/>
                  </a:lnTo>
                  <a:lnTo>
                    <a:pt x="25" y="12"/>
                  </a:lnTo>
                  <a:lnTo>
                    <a:pt x="41" y="3"/>
                  </a:lnTo>
                  <a:lnTo>
                    <a:pt x="59"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2" name="Freeform 63">
              <a:extLst>
                <a:ext uri="{FF2B5EF4-FFF2-40B4-BE49-F238E27FC236}">
                  <a16:creationId xmlns:a16="http://schemas.microsoft.com/office/drawing/2014/main" id="{4AE4A11F-6AF7-24E5-EB39-3DFBB21744AE}"/>
                </a:ext>
              </a:extLst>
            </p:cNvPr>
            <p:cNvSpPr>
              <a:spLocks/>
            </p:cNvSpPr>
            <p:nvPr/>
          </p:nvSpPr>
          <p:spPr bwMode="auto">
            <a:xfrm>
              <a:off x="2574925" y="2154238"/>
              <a:ext cx="14288" cy="20637"/>
            </a:xfrm>
            <a:custGeom>
              <a:avLst/>
              <a:gdLst>
                <a:gd name="T0" fmla="*/ 59 w 118"/>
                <a:gd name="T1" fmla="*/ 0 h 161"/>
                <a:gd name="T2" fmla="*/ 77 w 118"/>
                <a:gd name="T3" fmla="*/ 3 h 161"/>
                <a:gd name="T4" fmla="*/ 94 w 118"/>
                <a:gd name="T5" fmla="*/ 11 h 161"/>
                <a:gd name="T6" fmla="*/ 107 w 118"/>
                <a:gd name="T7" fmla="*/ 24 h 161"/>
                <a:gd name="T8" fmla="*/ 115 w 118"/>
                <a:gd name="T9" fmla="*/ 40 h 161"/>
                <a:gd name="T10" fmla="*/ 118 w 118"/>
                <a:gd name="T11" fmla="*/ 59 h 161"/>
                <a:gd name="T12" fmla="*/ 118 w 118"/>
                <a:gd name="T13" fmla="*/ 102 h 161"/>
                <a:gd name="T14" fmla="*/ 115 w 118"/>
                <a:gd name="T15" fmla="*/ 121 h 161"/>
                <a:gd name="T16" fmla="*/ 107 w 118"/>
                <a:gd name="T17" fmla="*/ 137 h 161"/>
                <a:gd name="T18" fmla="*/ 94 w 118"/>
                <a:gd name="T19" fmla="*/ 150 h 161"/>
                <a:gd name="T20" fmla="*/ 77 w 118"/>
                <a:gd name="T21" fmla="*/ 157 h 161"/>
                <a:gd name="T22" fmla="*/ 59 w 118"/>
                <a:gd name="T23" fmla="*/ 161 h 161"/>
                <a:gd name="T24" fmla="*/ 41 w 118"/>
                <a:gd name="T25" fmla="*/ 157 h 161"/>
                <a:gd name="T26" fmla="*/ 25 w 118"/>
                <a:gd name="T27" fmla="*/ 150 h 161"/>
                <a:gd name="T28" fmla="*/ 12 w 118"/>
                <a:gd name="T29" fmla="*/ 137 h 161"/>
                <a:gd name="T30" fmla="*/ 3 w 118"/>
                <a:gd name="T31" fmla="*/ 121 h 161"/>
                <a:gd name="T32" fmla="*/ 0 w 118"/>
                <a:gd name="T33" fmla="*/ 102 h 161"/>
                <a:gd name="T34" fmla="*/ 0 w 118"/>
                <a:gd name="T35" fmla="*/ 59 h 161"/>
                <a:gd name="T36" fmla="*/ 3 w 118"/>
                <a:gd name="T37" fmla="*/ 40 h 161"/>
                <a:gd name="T38" fmla="*/ 12 w 118"/>
                <a:gd name="T39" fmla="*/ 24 h 161"/>
                <a:gd name="T40" fmla="*/ 25 w 118"/>
                <a:gd name="T41" fmla="*/ 11 h 161"/>
                <a:gd name="T42" fmla="*/ 41 w 118"/>
                <a:gd name="T43" fmla="*/ 3 h 161"/>
                <a:gd name="T44" fmla="*/ 59 w 118"/>
                <a:gd name="T45"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8" h="161">
                  <a:moveTo>
                    <a:pt x="59" y="0"/>
                  </a:moveTo>
                  <a:lnTo>
                    <a:pt x="77" y="3"/>
                  </a:lnTo>
                  <a:lnTo>
                    <a:pt x="94" y="11"/>
                  </a:lnTo>
                  <a:lnTo>
                    <a:pt x="107" y="24"/>
                  </a:lnTo>
                  <a:lnTo>
                    <a:pt x="115" y="40"/>
                  </a:lnTo>
                  <a:lnTo>
                    <a:pt x="118" y="59"/>
                  </a:lnTo>
                  <a:lnTo>
                    <a:pt x="118" y="102"/>
                  </a:lnTo>
                  <a:lnTo>
                    <a:pt x="115" y="121"/>
                  </a:lnTo>
                  <a:lnTo>
                    <a:pt x="107" y="137"/>
                  </a:lnTo>
                  <a:lnTo>
                    <a:pt x="94" y="150"/>
                  </a:lnTo>
                  <a:lnTo>
                    <a:pt x="77" y="157"/>
                  </a:lnTo>
                  <a:lnTo>
                    <a:pt x="59" y="161"/>
                  </a:lnTo>
                  <a:lnTo>
                    <a:pt x="41" y="157"/>
                  </a:lnTo>
                  <a:lnTo>
                    <a:pt x="25" y="150"/>
                  </a:lnTo>
                  <a:lnTo>
                    <a:pt x="12" y="137"/>
                  </a:lnTo>
                  <a:lnTo>
                    <a:pt x="3" y="121"/>
                  </a:lnTo>
                  <a:lnTo>
                    <a:pt x="0" y="102"/>
                  </a:lnTo>
                  <a:lnTo>
                    <a:pt x="0" y="59"/>
                  </a:lnTo>
                  <a:lnTo>
                    <a:pt x="3" y="40"/>
                  </a:lnTo>
                  <a:lnTo>
                    <a:pt x="12" y="24"/>
                  </a:lnTo>
                  <a:lnTo>
                    <a:pt x="25" y="11"/>
                  </a:lnTo>
                  <a:lnTo>
                    <a:pt x="41" y="3"/>
                  </a:lnTo>
                  <a:lnTo>
                    <a:pt x="59"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3" name="Freeform 64">
              <a:extLst>
                <a:ext uri="{FF2B5EF4-FFF2-40B4-BE49-F238E27FC236}">
                  <a16:creationId xmlns:a16="http://schemas.microsoft.com/office/drawing/2014/main" id="{92DE9067-C829-960C-77E0-D727E6505B69}"/>
                </a:ext>
              </a:extLst>
            </p:cNvPr>
            <p:cNvSpPr>
              <a:spLocks/>
            </p:cNvSpPr>
            <p:nvPr/>
          </p:nvSpPr>
          <p:spPr bwMode="auto">
            <a:xfrm>
              <a:off x="2660650" y="2257425"/>
              <a:ext cx="180975" cy="103187"/>
            </a:xfrm>
            <a:custGeom>
              <a:avLst/>
              <a:gdLst>
                <a:gd name="T0" fmla="*/ 117 w 1475"/>
                <a:gd name="T1" fmla="*/ 0 h 852"/>
                <a:gd name="T2" fmla="*/ 1356 w 1475"/>
                <a:gd name="T3" fmla="*/ 0 h 852"/>
                <a:gd name="T4" fmla="*/ 1380 w 1475"/>
                <a:gd name="T5" fmla="*/ 3 h 852"/>
                <a:gd name="T6" fmla="*/ 1403 w 1475"/>
                <a:gd name="T7" fmla="*/ 12 h 852"/>
                <a:gd name="T8" fmla="*/ 1423 w 1475"/>
                <a:gd name="T9" fmla="*/ 25 h 852"/>
                <a:gd name="T10" fmla="*/ 1440 w 1475"/>
                <a:gd name="T11" fmla="*/ 42 h 852"/>
                <a:gd name="T12" fmla="*/ 1454 w 1475"/>
                <a:gd name="T13" fmla="*/ 62 h 852"/>
                <a:gd name="T14" fmla="*/ 1465 w 1475"/>
                <a:gd name="T15" fmla="*/ 87 h 852"/>
                <a:gd name="T16" fmla="*/ 1473 w 1475"/>
                <a:gd name="T17" fmla="*/ 114 h 852"/>
                <a:gd name="T18" fmla="*/ 1475 w 1475"/>
                <a:gd name="T19" fmla="*/ 142 h 852"/>
                <a:gd name="T20" fmla="*/ 1475 w 1475"/>
                <a:gd name="T21" fmla="*/ 710 h 852"/>
                <a:gd name="T22" fmla="*/ 1473 w 1475"/>
                <a:gd name="T23" fmla="*/ 739 h 852"/>
                <a:gd name="T24" fmla="*/ 1465 w 1475"/>
                <a:gd name="T25" fmla="*/ 765 h 852"/>
                <a:gd name="T26" fmla="*/ 1454 w 1475"/>
                <a:gd name="T27" fmla="*/ 789 h 852"/>
                <a:gd name="T28" fmla="*/ 1440 w 1475"/>
                <a:gd name="T29" fmla="*/ 810 h 852"/>
                <a:gd name="T30" fmla="*/ 1423 w 1475"/>
                <a:gd name="T31" fmla="*/ 827 h 852"/>
                <a:gd name="T32" fmla="*/ 1403 w 1475"/>
                <a:gd name="T33" fmla="*/ 841 h 852"/>
                <a:gd name="T34" fmla="*/ 1380 w 1475"/>
                <a:gd name="T35" fmla="*/ 849 h 852"/>
                <a:gd name="T36" fmla="*/ 1356 w 1475"/>
                <a:gd name="T37" fmla="*/ 852 h 852"/>
                <a:gd name="T38" fmla="*/ 117 w 1475"/>
                <a:gd name="T39" fmla="*/ 852 h 852"/>
                <a:gd name="T40" fmla="*/ 93 w 1475"/>
                <a:gd name="T41" fmla="*/ 849 h 852"/>
                <a:gd name="T42" fmla="*/ 72 w 1475"/>
                <a:gd name="T43" fmla="*/ 841 h 852"/>
                <a:gd name="T44" fmla="*/ 51 w 1475"/>
                <a:gd name="T45" fmla="*/ 827 h 852"/>
                <a:gd name="T46" fmla="*/ 34 w 1475"/>
                <a:gd name="T47" fmla="*/ 810 h 852"/>
                <a:gd name="T48" fmla="*/ 20 w 1475"/>
                <a:gd name="T49" fmla="*/ 789 h 852"/>
                <a:gd name="T50" fmla="*/ 9 w 1475"/>
                <a:gd name="T51" fmla="*/ 765 h 852"/>
                <a:gd name="T52" fmla="*/ 2 w 1475"/>
                <a:gd name="T53" fmla="*/ 739 h 852"/>
                <a:gd name="T54" fmla="*/ 0 w 1475"/>
                <a:gd name="T55" fmla="*/ 710 h 852"/>
                <a:gd name="T56" fmla="*/ 0 w 1475"/>
                <a:gd name="T57" fmla="*/ 142 h 852"/>
                <a:gd name="T58" fmla="*/ 2 w 1475"/>
                <a:gd name="T59" fmla="*/ 114 h 852"/>
                <a:gd name="T60" fmla="*/ 9 w 1475"/>
                <a:gd name="T61" fmla="*/ 87 h 852"/>
                <a:gd name="T62" fmla="*/ 20 w 1475"/>
                <a:gd name="T63" fmla="*/ 62 h 852"/>
                <a:gd name="T64" fmla="*/ 34 w 1475"/>
                <a:gd name="T65" fmla="*/ 42 h 852"/>
                <a:gd name="T66" fmla="*/ 51 w 1475"/>
                <a:gd name="T67" fmla="*/ 25 h 852"/>
                <a:gd name="T68" fmla="*/ 72 w 1475"/>
                <a:gd name="T69" fmla="*/ 12 h 852"/>
                <a:gd name="T70" fmla="*/ 93 w 1475"/>
                <a:gd name="T71" fmla="*/ 3 h 852"/>
                <a:gd name="T72" fmla="*/ 117 w 1475"/>
                <a:gd name="T73" fmla="*/ 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5" h="852">
                  <a:moveTo>
                    <a:pt x="117" y="0"/>
                  </a:moveTo>
                  <a:lnTo>
                    <a:pt x="1356" y="0"/>
                  </a:lnTo>
                  <a:lnTo>
                    <a:pt x="1380" y="3"/>
                  </a:lnTo>
                  <a:lnTo>
                    <a:pt x="1403" y="12"/>
                  </a:lnTo>
                  <a:lnTo>
                    <a:pt x="1423" y="25"/>
                  </a:lnTo>
                  <a:lnTo>
                    <a:pt x="1440" y="42"/>
                  </a:lnTo>
                  <a:lnTo>
                    <a:pt x="1454" y="62"/>
                  </a:lnTo>
                  <a:lnTo>
                    <a:pt x="1465" y="87"/>
                  </a:lnTo>
                  <a:lnTo>
                    <a:pt x="1473" y="114"/>
                  </a:lnTo>
                  <a:lnTo>
                    <a:pt x="1475" y="142"/>
                  </a:lnTo>
                  <a:lnTo>
                    <a:pt x="1475" y="710"/>
                  </a:lnTo>
                  <a:lnTo>
                    <a:pt x="1473" y="739"/>
                  </a:lnTo>
                  <a:lnTo>
                    <a:pt x="1465" y="765"/>
                  </a:lnTo>
                  <a:lnTo>
                    <a:pt x="1454" y="789"/>
                  </a:lnTo>
                  <a:lnTo>
                    <a:pt x="1440" y="810"/>
                  </a:lnTo>
                  <a:lnTo>
                    <a:pt x="1423" y="827"/>
                  </a:lnTo>
                  <a:lnTo>
                    <a:pt x="1403" y="841"/>
                  </a:lnTo>
                  <a:lnTo>
                    <a:pt x="1380" y="849"/>
                  </a:lnTo>
                  <a:lnTo>
                    <a:pt x="1356" y="852"/>
                  </a:lnTo>
                  <a:lnTo>
                    <a:pt x="117" y="852"/>
                  </a:lnTo>
                  <a:lnTo>
                    <a:pt x="93" y="849"/>
                  </a:lnTo>
                  <a:lnTo>
                    <a:pt x="72" y="841"/>
                  </a:lnTo>
                  <a:lnTo>
                    <a:pt x="51" y="827"/>
                  </a:lnTo>
                  <a:lnTo>
                    <a:pt x="34" y="810"/>
                  </a:lnTo>
                  <a:lnTo>
                    <a:pt x="20" y="789"/>
                  </a:lnTo>
                  <a:lnTo>
                    <a:pt x="9" y="765"/>
                  </a:lnTo>
                  <a:lnTo>
                    <a:pt x="2" y="739"/>
                  </a:lnTo>
                  <a:lnTo>
                    <a:pt x="0" y="710"/>
                  </a:lnTo>
                  <a:lnTo>
                    <a:pt x="0" y="142"/>
                  </a:lnTo>
                  <a:lnTo>
                    <a:pt x="2" y="114"/>
                  </a:lnTo>
                  <a:lnTo>
                    <a:pt x="9" y="87"/>
                  </a:lnTo>
                  <a:lnTo>
                    <a:pt x="20" y="62"/>
                  </a:lnTo>
                  <a:lnTo>
                    <a:pt x="34" y="42"/>
                  </a:lnTo>
                  <a:lnTo>
                    <a:pt x="51" y="25"/>
                  </a:lnTo>
                  <a:lnTo>
                    <a:pt x="72" y="12"/>
                  </a:lnTo>
                  <a:lnTo>
                    <a:pt x="93" y="3"/>
                  </a:lnTo>
                  <a:lnTo>
                    <a:pt x="117"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4" name="Freeform 65">
              <a:extLst>
                <a:ext uri="{FF2B5EF4-FFF2-40B4-BE49-F238E27FC236}">
                  <a16:creationId xmlns:a16="http://schemas.microsoft.com/office/drawing/2014/main" id="{1093B01A-0962-A62C-D3F1-23EFE116A512}"/>
                </a:ext>
              </a:extLst>
            </p:cNvPr>
            <p:cNvSpPr>
              <a:spLocks/>
            </p:cNvSpPr>
            <p:nvPr/>
          </p:nvSpPr>
          <p:spPr bwMode="auto">
            <a:xfrm>
              <a:off x="2682875" y="2271713"/>
              <a:ext cx="130175" cy="14287"/>
            </a:xfrm>
            <a:custGeom>
              <a:avLst/>
              <a:gdLst>
                <a:gd name="T0" fmla="*/ 60 w 1063"/>
                <a:gd name="T1" fmla="*/ 0 h 118"/>
                <a:gd name="T2" fmla="*/ 1003 w 1063"/>
                <a:gd name="T3" fmla="*/ 0 h 118"/>
                <a:gd name="T4" fmla="*/ 1023 w 1063"/>
                <a:gd name="T5" fmla="*/ 3 h 118"/>
                <a:gd name="T6" fmla="*/ 1039 w 1063"/>
                <a:gd name="T7" fmla="*/ 11 h 118"/>
                <a:gd name="T8" fmla="*/ 1051 w 1063"/>
                <a:gd name="T9" fmla="*/ 24 h 118"/>
                <a:gd name="T10" fmla="*/ 1059 w 1063"/>
                <a:gd name="T11" fmla="*/ 40 h 118"/>
                <a:gd name="T12" fmla="*/ 1063 w 1063"/>
                <a:gd name="T13" fmla="*/ 59 h 118"/>
                <a:gd name="T14" fmla="*/ 1059 w 1063"/>
                <a:gd name="T15" fmla="*/ 78 h 118"/>
                <a:gd name="T16" fmla="*/ 1051 w 1063"/>
                <a:gd name="T17" fmla="*/ 94 h 118"/>
                <a:gd name="T18" fmla="*/ 1039 w 1063"/>
                <a:gd name="T19" fmla="*/ 106 h 118"/>
                <a:gd name="T20" fmla="*/ 1023 w 1063"/>
                <a:gd name="T21" fmla="*/ 114 h 118"/>
                <a:gd name="T22" fmla="*/ 1003 w 1063"/>
                <a:gd name="T23" fmla="*/ 118 h 118"/>
                <a:gd name="T24" fmla="*/ 60 w 1063"/>
                <a:gd name="T25" fmla="*/ 118 h 118"/>
                <a:gd name="T26" fmla="*/ 41 w 1063"/>
                <a:gd name="T27" fmla="*/ 114 h 118"/>
                <a:gd name="T28" fmla="*/ 25 w 1063"/>
                <a:gd name="T29" fmla="*/ 106 h 118"/>
                <a:gd name="T30" fmla="*/ 12 w 1063"/>
                <a:gd name="T31" fmla="*/ 94 h 118"/>
                <a:gd name="T32" fmla="*/ 4 w 1063"/>
                <a:gd name="T33" fmla="*/ 78 h 118"/>
                <a:gd name="T34" fmla="*/ 0 w 1063"/>
                <a:gd name="T35" fmla="*/ 59 h 118"/>
                <a:gd name="T36" fmla="*/ 4 w 1063"/>
                <a:gd name="T37" fmla="*/ 40 h 118"/>
                <a:gd name="T38" fmla="*/ 12 w 1063"/>
                <a:gd name="T39" fmla="*/ 24 h 118"/>
                <a:gd name="T40" fmla="*/ 25 w 1063"/>
                <a:gd name="T41" fmla="*/ 11 h 118"/>
                <a:gd name="T42" fmla="*/ 41 w 1063"/>
                <a:gd name="T43" fmla="*/ 3 h 118"/>
                <a:gd name="T44" fmla="*/ 60 w 1063"/>
                <a:gd name="T4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3" h="118">
                  <a:moveTo>
                    <a:pt x="60" y="0"/>
                  </a:moveTo>
                  <a:lnTo>
                    <a:pt x="1003" y="0"/>
                  </a:lnTo>
                  <a:lnTo>
                    <a:pt x="1023" y="3"/>
                  </a:lnTo>
                  <a:lnTo>
                    <a:pt x="1039" y="11"/>
                  </a:lnTo>
                  <a:lnTo>
                    <a:pt x="1051" y="24"/>
                  </a:lnTo>
                  <a:lnTo>
                    <a:pt x="1059" y="40"/>
                  </a:lnTo>
                  <a:lnTo>
                    <a:pt x="1063" y="59"/>
                  </a:lnTo>
                  <a:lnTo>
                    <a:pt x="1059" y="78"/>
                  </a:lnTo>
                  <a:lnTo>
                    <a:pt x="1051" y="94"/>
                  </a:lnTo>
                  <a:lnTo>
                    <a:pt x="1039" y="106"/>
                  </a:lnTo>
                  <a:lnTo>
                    <a:pt x="1023" y="114"/>
                  </a:lnTo>
                  <a:lnTo>
                    <a:pt x="1003" y="118"/>
                  </a:lnTo>
                  <a:lnTo>
                    <a:pt x="60" y="118"/>
                  </a:lnTo>
                  <a:lnTo>
                    <a:pt x="41" y="114"/>
                  </a:lnTo>
                  <a:lnTo>
                    <a:pt x="25" y="106"/>
                  </a:lnTo>
                  <a:lnTo>
                    <a:pt x="12" y="94"/>
                  </a:lnTo>
                  <a:lnTo>
                    <a:pt x="4" y="78"/>
                  </a:lnTo>
                  <a:lnTo>
                    <a:pt x="0" y="59"/>
                  </a:lnTo>
                  <a:lnTo>
                    <a:pt x="4" y="40"/>
                  </a:lnTo>
                  <a:lnTo>
                    <a:pt x="12" y="24"/>
                  </a:lnTo>
                  <a:lnTo>
                    <a:pt x="25" y="11"/>
                  </a:lnTo>
                  <a:lnTo>
                    <a:pt x="41" y="3"/>
                  </a:lnTo>
                  <a:lnTo>
                    <a:pt x="60" y="0"/>
                  </a:lnTo>
                  <a:close/>
                </a:path>
              </a:pathLst>
            </a:custGeom>
            <a:solidFill>
              <a:srgbClr val="546C96"/>
            </a:solidFill>
            <a:ln w="0">
              <a:solidFill>
                <a:srgbClr val="546C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5" name="Freeform 66">
              <a:extLst>
                <a:ext uri="{FF2B5EF4-FFF2-40B4-BE49-F238E27FC236}">
                  <a16:creationId xmlns:a16="http://schemas.microsoft.com/office/drawing/2014/main" id="{F1D59C04-87B8-7C3A-247E-F71CA4538963}"/>
                </a:ext>
              </a:extLst>
            </p:cNvPr>
            <p:cNvSpPr>
              <a:spLocks/>
            </p:cNvSpPr>
            <p:nvPr/>
          </p:nvSpPr>
          <p:spPr bwMode="auto">
            <a:xfrm>
              <a:off x="2682875" y="2303463"/>
              <a:ext cx="130175" cy="14287"/>
            </a:xfrm>
            <a:custGeom>
              <a:avLst/>
              <a:gdLst>
                <a:gd name="T0" fmla="*/ 60 w 1063"/>
                <a:gd name="T1" fmla="*/ 0 h 118"/>
                <a:gd name="T2" fmla="*/ 1003 w 1063"/>
                <a:gd name="T3" fmla="*/ 0 h 118"/>
                <a:gd name="T4" fmla="*/ 1023 w 1063"/>
                <a:gd name="T5" fmla="*/ 3 h 118"/>
                <a:gd name="T6" fmla="*/ 1039 w 1063"/>
                <a:gd name="T7" fmla="*/ 11 h 118"/>
                <a:gd name="T8" fmla="*/ 1051 w 1063"/>
                <a:gd name="T9" fmla="*/ 24 h 118"/>
                <a:gd name="T10" fmla="*/ 1059 w 1063"/>
                <a:gd name="T11" fmla="*/ 41 h 118"/>
                <a:gd name="T12" fmla="*/ 1063 w 1063"/>
                <a:gd name="T13" fmla="*/ 59 h 118"/>
                <a:gd name="T14" fmla="*/ 1059 w 1063"/>
                <a:gd name="T15" fmla="*/ 77 h 118"/>
                <a:gd name="T16" fmla="*/ 1051 w 1063"/>
                <a:gd name="T17" fmla="*/ 93 h 118"/>
                <a:gd name="T18" fmla="*/ 1039 w 1063"/>
                <a:gd name="T19" fmla="*/ 106 h 118"/>
                <a:gd name="T20" fmla="*/ 1023 w 1063"/>
                <a:gd name="T21" fmla="*/ 115 h 118"/>
                <a:gd name="T22" fmla="*/ 1003 w 1063"/>
                <a:gd name="T23" fmla="*/ 118 h 118"/>
                <a:gd name="T24" fmla="*/ 60 w 1063"/>
                <a:gd name="T25" fmla="*/ 118 h 118"/>
                <a:gd name="T26" fmla="*/ 41 w 1063"/>
                <a:gd name="T27" fmla="*/ 115 h 118"/>
                <a:gd name="T28" fmla="*/ 25 w 1063"/>
                <a:gd name="T29" fmla="*/ 106 h 118"/>
                <a:gd name="T30" fmla="*/ 12 w 1063"/>
                <a:gd name="T31" fmla="*/ 93 h 118"/>
                <a:gd name="T32" fmla="*/ 4 w 1063"/>
                <a:gd name="T33" fmla="*/ 77 h 118"/>
                <a:gd name="T34" fmla="*/ 0 w 1063"/>
                <a:gd name="T35" fmla="*/ 59 h 118"/>
                <a:gd name="T36" fmla="*/ 4 w 1063"/>
                <a:gd name="T37" fmla="*/ 41 h 118"/>
                <a:gd name="T38" fmla="*/ 12 w 1063"/>
                <a:gd name="T39" fmla="*/ 24 h 118"/>
                <a:gd name="T40" fmla="*/ 25 w 1063"/>
                <a:gd name="T41" fmla="*/ 11 h 118"/>
                <a:gd name="T42" fmla="*/ 41 w 1063"/>
                <a:gd name="T43" fmla="*/ 3 h 118"/>
                <a:gd name="T44" fmla="*/ 60 w 1063"/>
                <a:gd name="T4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3" h="118">
                  <a:moveTo>
                    <a:pt x="60" y="0"/>
                  </a:moveTo>
                  <a:lnTo>
                    <a:pt x="1003" y="0"/>
                  </a:lnTo>
                  <a:lnTo>
                    <a:pt x="1023" y="3"/>
                  </a:lnTo>
                  <a:lnTo>
                    <a:pt x="1039" y="11"/>
                  </a:lnTo>
                  <a:lnTo>
                    <a:pt x="1051" y="24"/>
                  </a:lnTo>
                  <a:lnTo>
                    <a:pt x="1059" y="41"/>
                  </a:lnTo>
                  <a:lnTo>
                    <a:pt x="1063" y="59"/>
                  </a:lnTo>
                  <a:lnTo>
                    <a:pt x="1059" y="77"/>
                  </a:lnTo>
                  <a:lnTo>
                    <a:pt x="1051" y="93"/>
                  </a:lnTo>
                  <a:lnTo>
                    <a:pt x="1039" y="106"/>
                  </a:lnTo>
                  <a:lnTo>
                    <a:pt x="1023" y="115"/>
                  </a:lnTo>
                  <a:lnTo>
                    <a:pt x="1003" y="118"/>
                  </a:lnTo>
                  <a:lnTo>
                    <a:pt x="60" y="118"/>
                  </a:lnTo>
                  <a:lnTo>
                    <a:pt x="41" y="115"/>
                  </a:lnTo>
                  <a:lnTo>
                    <a:pt x="25" y="106"/>
                  </a:lnTo>
                  <a:lnTo>
                    <a:pt x="12" y="93"/>
                  </a:lnTo>
                  <a:lnTo>
                    <a:pt x="4" y="77"/>
                  </a:lnTo>
                  <a:lnTo>
                    <a:pt x="0" y="59"/>
                  </a:lnTo>
                  <a:lnTo>
                    <a:pt x="4" y="41"/>
                  </a:lnTo>
                  <a:lnTo>
                    <a:pt x="12" y="24"/>
                  </a:lnTo>
                  <a:lnTo>
                    <a:pt x="25" y="11"/>
                  </a:lnTo>
                  <a:lnTo>
                    <a:pt x="41" y="3"/>
                  </a:lnTo>
                  <a:lnTo>
                    <a:pt x="60" y="0"/>
                  </a:lnTo>
                  <a:close/>
                </a:path>
              </a:pathLst>
            </a:custGeom>
            <a:solidFill>
              <a:srgbClr val="546C96"/>
            </a:solidFill>
            <a:ln w="0">
              <a:solidFill>
                <a:srgbClr val="546C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6" name="Freeform 67">
              <a:extLst>
                <a:ext uri="{FF2B5EF4-FFF2-40B4-BE49-F238E27FC236}">
                  <a16:creationId xmlns:a16="http://schemas.microsoft.com/office/drawing/2014/main" id="{B4285CB9-4778-4AD8-46FF-B9EA72FDEABC}"/>
                </a:ext>
              </a:extLst>
            </p:cNvPr>
            <p:cNvSpPr>
              <a:spLocks/>
            </p:cNvSpPr>
            <p:nvPr/>
          </p:nvSpPr>
          <p:spPr bwMode="auto">
            <a:xfrm>
              <a:off x="2682875" y="2330450"/>
              <a:ext cx="130175" cy="14287"/>
            </a:xfrm>
            <a:custGeom>
              <a:avLst/>
              <a:gdLst>
                <a:gd name="T0" fmla="*/ 60 w 1063"/>
                <a:gd name="T1" fmla="*/ 0 h 117"/>
                <a:gd name="T2" fmla="*/ 1003 w 1063"/>
                <a:gd name="T3" fmla="*/ 0 h 117"/>
                <a:gd name="T4" fmla="*/ 1023 w 1063"/>
                <a:gd name="T5" fmla="*/ 3 h 117"/>
                <a:gd name="T6" fmla="*/ 1039 w 1063"/>
                <a:gd name="T7" fmla="*/ 10 h 117"/>
                <a:gd name="T8" fmla="*/ 1051 w 1063"/>
                <a:gd name="T9" fmla="*/ 23 h 117"/>
                <a:gd name="T10" fmla="*/ 1059 w 1063"/>
                <a:gd name="T11" fmla="*/ 39 h 117"/>
                <a:gd name="T12" fmla="*/ 1063 w 1063"/>
                <a:gd name="T13" fmla="*/ 59 h 117"/>
                <a:gd name="T14" fmla="*/ 1059 w 1063"/>
                <a:gd name="T15" fmla="*/ 77 h 117"/>
                <a:gd name="T16" fmla="*/ 1051 w 1063"/>
                <a:gd name="T17" fmla="*/ 93 h 117"/>
                <a:gd name="T18" fmla="*/ 1039 w 1063"/>
                <a:gd name="T19" fmla="*/ 106 h 117"/>
                <a:gd name="T20" fmla="*/ 1023 w 1063"/>
                <a:gd name="T21" fmla="*/ 115 h 117"/>
                <a:gd name="T22" fmla="*/ 1003 w 1063"/>
                <a:gd name="T23" fmla="*/ 117 h 117"/>
                <a:gd name="T24" fmla="*/ 60 w 1063"/>
                <a:gd name="T25" fmla="*/ 117 h 117"/>
                <a:gd name="T26" fmla="*/ 41 w 1063"/>
                <a:gd name="T27" fmla="*/ 115 h 117"/>
                <a:gd name="T28" fmla="*/ 25 w 1063"/>
                <a:gd name="T29" fmla="*/ 106 h 117"/>
                <a:gd name="T30" fmla="*/ 12 w 1063"/>
                <a:gd name="T31" fmla="*/ 93 h 117"/>
                <a:gd name="T32" fmla="*/ 4 w 1063"/>
                <a:gd name="T33" fmla="*/ 77 h 117"/>
                <a:gd name="T34" fmla="*/ 0 w 1063"/>
                <a:gd name="T35" fmla="*/ 59 h 117"/>
                <a:gd name="T36" fmla="*/ 4 w 1063"/>
                <a:gd name="T37" fmla="*/ 39 h 117"/>
                <a:gd name="T38" fmla="*/ 12 w 1063"/>
                <a:gd name="T39" fmla="*/ 23 h 117"/>
                <a:gd name="T40" fmla="*/ 25 w 1063"/>
                <a:gd name="T41" fmla="*/ 10 h 117"/>
                <a:gd name="T42" fmla="*/ 41 w 1063"/>
                <a:gd name="T43" fmla="*/ 3 h 117"/>
                <a:gd name="T44" fmla="*/ 60 w 1063"/>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3" h="117">
                  <a:moveTo>
                    <a:pt x="60" y="0"/>
                  </a:moveTo>
                  <a:lnTo>
                    <a:pt x="1003" y="0"/>
                  </a:lnTo>
                  <a:lnTo>
                    <a:pt x="1023" y="3"/>
                  </a:lnTo>
                  <a:lnTo>
                    <a:pt x="1039" y="10"/>
                  </a:lnTo>
                  <a:lnTo>
                    <a:pt x="1051" y="23"/>
                  </a:lnTo>
                  <a:lnTo>
                    <a:pt x="1059" y="39"/>
                  </a:lnTo>
                  <a:lnTo>
                    <a:pt x="1063" y="59"/>
                  </a:lnTo>
                  <a:lnTo>
                    <a:pt x="1059" y="77"/>
                  </a:lnTo>
                  <a:lnTo>
                    <a:pt x="1051" y="93"/>
                  </a:lnTo>
                  <a:lnTo>
                    <a:pt x="1039" y="106"/>
                  </a:lnTo>
                  <a:lnTo>
                    <a:pt x="1023" y="115"/>
                  </a:lnTo>
                  <a:lnTo>
                    <a:pt x="1003" y="117"/>
                  </a:lnTo>
                  <a:lnTo>
                    <a:pt x="60" y="117"/>
                  </a:lnTo>
                  <a:lnTo>
                    <a:pt x="41" y="115"/>
                  </a:lnTo>
                  <a:lnTo>
                    <a:pt x="25" y="106"/>
                  </a:lnTo>
                  <a:lnTo>
                    <a:pt x="12" y="93"/>
                  </a:lnTo>
                  <a:lnTo>
                    <a:pt x="4" y="77"/>
                  </a:lnTo>
                  <a:lnTo>
                    <a:pt x="0" y="59"/>
                  </a:lnTo>
                  <a:lnTo>
                    <a:pt x="4" y="39"/>
                  </a:lnTo>
                  <a:lnTo>
                    <a:pt x="12" y="23"/>
                  </a:lnTo>
                  <a:lnTo>
                    <a:pt x="25" y="10"/>
                  </a:lnTo>
                  <a:lnTo>
                    <a:pt x="41" y="3"/>
                  </a:lnTo>
                  <a:lnTo>
                    <a:pt x="60" y="0"/>
                  </a:lnTo>
                  <a:close/>
                </a:path>
              </a:pathLst>
            </a:custGeom>
            <a:solidFill>
              <a:srgbClr val="546C96"/>
            </a:solidFill>
            <a:ln w="0">
              <a:solidFill>
                <a:srgbClr val="546C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7" name="Freeform 68">
              <a:extLst>
                <a:ext uri="{FF2B5EF4-FFF2-40B4-BE49-F238E27FC236}">
                  <a16:creationId xmlns:a16="http://schemas.microsoft.com/office/drawing/2014/main" id="{893BB9D9-6FA3-BE57-D9A8-56CA2CA703AE}"/>
                </a:ext>
              </a:extLst>
            </p:cNvPr>
            <p:cNvSpPr>
              <a:spLocks/>
            </p:cNvSpPr>
            <p:nvPr/>
          </p:nvSpPr>
          <p:spPr bwMode="auto">
            <a:xfrm>
              <a:off x="2603500" y="2159000"/>
              <a:ext cx="42863" cy="395287"/>
            </a:xfrm>
            <a:custGeom>
              <a:avLst/>
              <a:gdLst>
                <a:gd name="T0" fmla="*/ 59 w 354"/>
                <a:gd name="T1" fmla="*/ 0 h 3245"/>
                <a:gd name="T2" fmla="*/ 295 w 354"/>
                <a:gd name="T3" fmla="*/ 0 h 3245"/>
                <a:gd name="T4" fmla="*/ 314 w 354"/>
                <a:gd name="T5" fmla="*/ 4 h 3245"/>
                <a:gd name="T6" fmla="*/ 330 w 354"/>
                <a:gd name="T7" fmla="*/ 11 h 3245"/>
                <a:gd name="T8" fmla="*/ 343 w 354"/>
                <a:gd name="T9" fmla="*/ 24 h 3245"/>
                <a:gd name="T10" fmla="*/ 352 w 354"/>
                <a:gd name="T11" fmla="*/ 40 h 3245"/>
                <a:gd name="T12" fmla="*/ 354 w 354"/>
                <a:gd name="T13" fmla="*/ 60 h 3245"/>
                <a:gd name="T14" fmla="*/ 354 w 354"/>
                <a:gd name="T15" fmla="*/ 3206 h 3245"/>
                <a:gd name="T16" fmla="*/ 352 w 354"/>
                <a:gd name="T17" fmla="*/ 3220 h 3245"/>
                <a:gd name="T18" fmla="*/ 344 w 354"/>
                <a:gd name="T19" fmla="*/ 3232 h 3245"/>
                <a:gd name="T20" fmla="*/ 333 w 354"/>
                <a:gd name="T21" fmla="*/ 3241 h 3245"/>
                <a:gd name="T22" fmla="*/ 321 w 354"/>
                <a:gd name="T23" fmla="*/ 3245 h 3245"/>
                <a:gd name="T24" fmla="*/ 307 w 354"/>
                <a:gd name="T25" fmla="*/ 3244 h 3245"/>
                <a:gd name="T26" fmla="*/ 293 w 354"/>
                <a:gd name="T27" fmla="*/ 3239 h 3245"/>
                <a:gd name="T28" fmla="*/ 177 w 354"/>
                <a:gd name="T29" fmla="*/ 3161 h 3245"/>
                <a:gd name="T30" fmla="*/ 60 w 354"/>
                <a:gd name="T31" fmla="*/ 3239 h 3245"/>
                <a:gd name="T32" fmla="*/ 47 w 354"/>
                <a:gd name="T33" fmla="*/ 3244 h 3245"/>
                <a:gd name="T34" fmla="*/ 33 w 354"/>
                <a:gd name="T35" fmla="*/ 3245 h 3245"/>
                <a:gd name="T36" fmla="*/ 20 w 354"/>
                <a:gd name="T37" fmla="*/ 3241 h 3245"/>
                <a:gd name="T38" fmla="*/ 10 w 354"/>
                <a:gd name="T39" fmla="*/ 3232 h 3245"/>
                <a:gd name="T40" fmla="*/ 3 w 354"/>
                <a:gd name="T41" fmla="*/ 3220 h 3245"/>
                <a:gd name="T42" fmla="*/ 0 w 354"/>
                <a:gd name="T43" fmla="*/ 3206 h 3245"/>
                <a:gd name="T44" fmla="*/ 0 w 354"/>
                <a:gd name="T45" fmla="*/ 60 h 3245"/>
                <a:gd name="T46" fmla="*/ 3 w 354"/>
                <a:gd name="T47" fmla="*/ 40 h 3245"/>
                <a:gd name="T48" fmla="*/ 12 w 354"/>
                <a:gd name="T49" fmla="*/ 24 h 3245"/>
                <a:gd name="T50" fmla="*/ 25 w 354"/>
                <a:gd name="T51" fmla="*/ 11 h 3245"/>
                <a:gd name="T52" fmla="*/ 41 w 354"/>
                <a:gd name="T53" fmla="*/ 4 h 3245"/>
                <a:gd name="T54" fmla="*/ 59 w 354"/>
                <a:gd name="T55" fmla="*/ 0 h 3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4" h="3245">
                  <a:moveTo>
                    <a:pt x="59" y="0"/>
                  </a:moveTo>
                  <a:lnTo>
                    <a:pt x="295" y="0"/>
                  </a:lnTo>
                  <a:lnTo>
                    <a:pt x="314" y="4"/>
                  </a:lnTo>
                  <a:lnTo>
                    <a:pt x="330" y="11"/>
                  </a:lnTo>
                  <a:lnTo>
                    <a:pt x="343" y="24"/>
                  </a:lnTo>
                  <a:lnTo>
                    <a:pt x="352" y="40"/>
                  </a:lnTo>
                  <a:lnTo>
                    <a:pt x="354" y="60"/>
                  </a:lnTo>
                  <a:lnTo>
                    <a:pt x="354" y="3206"/>
                  </a:lnTo>
                  <a:lnTo>
                    <a:pt x="352" y="3220"/>
                  </a:lnTo>
                  <a:lnTo>
                    <a:pt x="344" y="3232"/>
                  </a:lnTo>
                  <a:lnTo>
                    <a:pt x="333" y="3241"/>
                  </a:lnTo>
                  <a:lnTo>
                    <a:pt x="321" y="3245"/>
                  </a:lnTo>
                  <a:lnTo>
                    <a:pt x="307" y="3244"/>
                  </a:lnTo>
                  <a:lnTo>
                    <a:pt x="293" y="3239"/>
                  </a:lnTo>
                  <a:lnTo>
                    <a:pt x="177" y="3161"/>
                  </a:lnTo>
                  <a:lnTo>
                    <a:pt x="60" y="3239"/>
                  </a:lnTo>
                  <a:lnTo>
                    <a:pt x="47" y="3244"/>
                  </a:lnTo>
                  <a:lnTo>
                    <a:pt x="33" y="3245"/>
                  </a:lnTo>
                  <a:lnTo>
                    <a:pt x="20" y="3241"/>
                  </a:lnTo>
                  <a:lnTo>
                    <a:pt x="10" y="3232"/>
                  </a:lnTo>
                  <a:lnTo>
                    <a:pt x="3" y="3220"/>
                  </a:lnTo>
                  <a:lnTo>
                    <a:pt x="0" y="3206"/>
                  </a:lnTo>
                  <a:lnTo>
                    <a:pt x="0" y="60"/>
                  </a:lnTo>
                  <a:lnTo>
                    <a:pt x="3" y="40"/>
                  </a:lnTo>
                  <a:lnTo>
                    <a:pt x="12" y="24"/>
                  </a:lnTo>
                  <a:lnTo>
                    <a:pt x="25" y="11"/>
                  </a:lnTo>
                  <a:lnTo>
                    <a:pt x="41" y="4"/>
                  </a:lnTo>
                  <a:lnTo>
                    <a:pt x="59" y="0"/>
                  </a:lnTo>
                  <a:close/>
                </a:path>
              </a:pathLst>
            </a:custGeom>
            <a:solidFill>
              <a:srgbClr val="CC1071"/>
            </a:solidFill>
            <a:ln w="0">
              <a:solidFill>
                <a:srgbClr val="CC107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58" name="Group 357">
            <a:extLst>
              <a:ext uri="{FF2B5EF4-FFF2-40B4-BE49-F238E27FC236}">
                <a16:creationId xmlns:a16="http://schemas.microsoft.com/office/drawing/2014/main" id="{F018120A-DED2-DDA1-0D30-05A94D98A9F6}"/>
              </a:ext>
            </a:extLst>
          </p:cNvPr>
          <p:cNvGrpSpPr/>
          <p:nvPr/>
        </p:nvGrpSpPr>
        <p:grpSpPr>
          <a:xfrm>
            <a:off x="2147413" y="2496873"/>
            <a:ext cx="381000" cy="327026"/>
            <a:chOff x="1209675" y="2227263"/>
            <a:chExt cx="381000" cy="327026"/>
          </a:xfrm>
        </p:grpSpPr>
        <p:sp>
          <p:nvSpPr>
            <p:cNvPr id="359" name="AutoShape 70">
              <a:extLst>
                <a:ext uri="{FF2B5EF4-FFF2-40B4-BE49-F238E27FC236}">
                  <a16:creationId xmlns:a16="http://schemas.microsoft.com/office/drawing/2014/main" id="{515176D1-DFD0-299C-CC84-3A0AD8DF113A}"/>
                </a:ext>
              </a:extLst>
            </p:cNvPr>
            <p:cNvSpPr>
              <a:spLocks noChangeAspect="1" noChangeArrowheads="1" noTextEdit="1"/>
            </p:cNvSpPr>
            <p:nvPr/>
          </p:nvSpPr>
          <p:spPr bwMode="auto">
            <a:xfrm>
              <a:off x="1209675" y="2227263"/>
              <a:ext cx="3810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0" name="Freeform 73">
              <a:extLst>
                <a:ext uri="{FF2B5EF4-FFF2-40B4-BE49-F238E27FC236}">
                  <a16:creationId xmlns:a16="http://schemas.microsoft.com/office/drawing/2014/main" id="{99F4A8ED-A115-2642-474E-11BA4D9284E6}"/>
                </a:ext>
              </a:extLst>
            </p:cNvPr>
            <p:cNvSpPr>
              <a:spLocks noEditPoints="1"/>
            </p:cNvSpPr>
            <p:nvPr/>
          </p:nvSpPr>
          <p:spPr bwMode="auto">
            <a:xfrm>
              <a:off x="1350963" y="2227263"/>
              <a:ext cx="101600" cy="66675"/>
            </a:xfrm>
            <a:custGeom>
              <a:avLst/>
              <a:gdLst>
                <a:gd name="T0" fmla="*/ 157 w 886"/>
                <a:gd name="T1" fmla="*/ 108 h 586"/>
                <a:gd name="T2" fmla="*/ 141 w 886"/>
                <a:gd name="T3" fmla="*/ 110 h 586"/>
                <a:gd name="T4" fmla="*/ 128 w 886"/>
                <a:gd name="T5" fmla="*/ 118 h 586"/>
                <a:gd name="T6" fmla="*/ 117 w 886"/>
                <a:gd name="T7" fmla="*/ 128 h 586"/>
                <a:gd name="T8" fmla="*/ 110 w 886"/>
                <a:gd name="T9" fmla="*/ 142 h 586"/>
                <a:gd name="T10" fmla="*/ 108 w 886"/>
                <a:gd name="T11" fmla="*/ 157 h 586"/>
                <a:gd name="T12" fmla="*/ 108 w 886"/>
                <a:gd name="T13" fmla="*/ 428 h 586"/>
                <a:gd name="T14" fmla="*/ 110 w 886"/>
                <a:gd name="T15" fmla="*/ 444 h 586"/>
                <a:gd name="T16" fmla="*/ 117 w 886"/>
                <a:gd name="T17" fmla="*/ 457 h 586"/>
                <a:gd name="T18" fmla="*/ 128 w 886"/>
                <a:gd name="T19" fmla="*/ 467 h 586"/>
                <a:gd name="T20" fmla="*/ 141 w 886"/>
                <a:gd name="T21" fmla="*/ 474 h 586"/>
                <a:gd name="T22" fmla="*/ 157 w 886"/>
                <a:gd name="T23" fmla="*/ 477 h 586"/>
                <a:gd name="T24" fmla="*/ 729 w 886"/>
                <a:gd name="T25" fmla="*/ 477 h 586"/>
                <a:gd name="T26" fmla="*/ 745 w 886"/>
                <a:gd name="T27" fmla="*/ 474 h 586"/>
                <a:gd name="T28" fmla="*/ 758 w 886"/>
                <a:gd name="T29" fmla="*/ 467 h 586"/>
                <a:gd name="T30" fmla="*/ 768 w 886"/>
                <a:gd name="T31" fmla="*/ 457 h 586"/>
                <a:gd name="T32" fmla="*/ 775 w 886"/>
                <a:gd name="T33" fmla="*/ 444 h 586"/>
                <a:gd name="T34" fmla="*/ 778 w 886"/>
                <a:gd name="T35" fmla="*/ 428 h 586"/>
                <a:gd name="T36" fmla="*/ 778 w 886"/>
                <a:gd name="T37" fmla="*/ 157 h 586"/>
                <a:gd name="T38" fmla="*/ 775 w 886"/>
                <a:gd name="T39" fmla="*/ 142 h 586"/>
                <a:gd name="T40" fmla="*/ 768 w 886"/>
                <a:gd name="T41" fmla="*/ 128 h 586"/>
                <a:gd name="T42" fmla="*/ 758 w 886"/>
                <a:gd name="T43" fmla="*/ 118 h 586"/>
                <a:gd name="T44" fmla="*/ 745 w 886"/>
                <a:gd name="T45" fmla="*/ 110 h 586"/>
                <a:gd name="T46" fmla="*/ 729 w 886"/>
                <a:gd name="T47" fmla="*/ 108 h 586"/>
                <a:gd name="T48" fmla="*/ 157 w 886"/>
                <a:gd name="T49" fmla="*/ 108 h 586"/>
                <a:gd name="T50" fmla="*/ 157 w 886"/>
                <a:gd name="T51" fmla="*/ 0 h 586"/>
                <a:gd name="T52" fmla="*/ 729 w 886"/>
                <a:gd name="T53" fmla="*/ 0 h 586"/>
                <a:gd name="T54" fmla="*/ 761 w 886"/>
                <a:gd name="T55" fmla="*/ 3 h 586"/>
                <a:gd name="T56" fmla="*/ 790 w 886"/>
                <a:gd name="T57" fmla="*/ 12 h 586"/>
                <a:gd name="T58" fmla="*/ 817 w 886"/>
                <a:gd name="T59" fmla="*/ 27 h 586"/>
                <a:gd name="T60" fmla="*/ 840 w 886"/>
                <a:gd name="T61" fmla="*/ 46 h 586"/>
                <a:gd name="T62" fmla="*/ 859 w 886"/>
                <a:gd name="T63" fmla="*/ 70 h 586"/>
                <a:gd name="T64" fmla="*/ 874 w 886"/>
                <a:gd name="T65" fmla="*/ 96 h 586"/>
                <a:gd name="T66" fmla="*/ 883 w 886"/>
                <a:gd name="T67" fmla="*/ 126 h 586"/>
                <a:gd name="T68" fmla="*/ 886 w 886"/>
                <a:gd name="T69" fmla="*/ 157 h 586"/>
                <a:gd name="T70" fmla="*/ 886 w 886"/>
                <a:gd name="T71" fmla="*/ 428 h 586"/>
                <a:gd name="T72" fmla="*/ 883 w 886"/>
                <a:gd name="T73" fmla="*/ 460 h 586"/>
                <a:gd name="T74" fmla="*/ 874 w 886"/>
                <a:gd name="T75" fmla="*/ 490 h 586"/>
                <a:gd name="T76" fmla="*/ 859 w 886"/>
                <a:gd name="T77" fmla="*/ 516 h 586"/>
                <a:gd name="T78" fmla="*/ 840 w 886"/>
                <a:gd name="T79" fmla="*/ 540 h 586"/>
                <a:gd name="T80" fmla="*/ 817 w 886"/>
                <a:gd name="T81" fmla="*/ 558 h 586"/>
                <a:gd name="T82" fmla="*/ 790 w 886"/>
                <a:gd name="T83" fmla="*/ 573 h 586"/>
                <a:gd name="T84" fmla="*/ 761 w 886"/>
                <a:gd name="T85" fmla="*/ 583 h 586"/>
                <a:gd name="T86" fmla="*/ 729 w 886"/>
                <a:gd name="T87" fmla="*/ 586 h 586"/>
                <a:gd name="T88" fmla="*/ 157 w 886"/>
                <a:gd name="T89" fmla="*/ 586 h 586"/>
                <a:gd name="T90" fmla="*/ 126 w 886"/>
                <a:gd name="T91" fmla="*/ 583 h 586"/>
                <a:gd name="T92" fmla="*/ 96 w 886"/>
                <a:gd name="T93" fmla="*/ 573 h 586"/>
                <a:gd name="T94" fmla="*/ 70 w 886"/>
                <a:gd name="T95" fmla="*/ 558 h 586"/>
                <a:gd name="T96" fmla="*/ 46 w 886"/>
                <a:gd name="T97" fmla="*/ 540 h 586"/>
                <a:gd name="T98" fmla="*/ 27 w 886"/>
                <a:gd name="T99" fmla="*/ 516 h 586"/>
                <a:gd name="T100" fmla="*/ 13 w 886"/>
                <a:gd name="T101" fmla="*/ 490 h 586"/>
                <a:gd name="T102" fmla="*/ 3 w 886"/>
                <a:gd name="T103" fmla="*/ 460 h 586"/>
                <a:gd name="T104" fmla="*/ 0 w 886"/>
                <a:gd name="T105" fmla="*/ 428 h 586"/>
                <a:gd name="T106" fmla="*/ 0 w 886"/>
                <a:gd name="T107" fmla="*/ 157 h 586"/>
                <a:gd name="T108" fmla="*/ 3 w 886"/>
                <a:gd name="T109" fmla="*/ 126 h 586"/>
                <a:gd name="T110" fmla="*/ 13 w 886"/>
                <a:gd name="T111" fmla="*/ 96 h 586"/>
                <a:gd name="T112" fmla="*/ 27 w 886"/>
                <a:gd name="T113" fmla="*/ 70 h 586"/>
                <a:gd name="T114" fmla="*/ 46 w 886"/>
                <a:gd name="T115" fmla="*/ 46 h 586"/>
                <a:gd name="T116" fmla="*/ 70 w 886"/>
                <a:gd name="T117" fmla="*/ 27 h 586"/>
                <a:gd name="T118" fmla="*/ 96 w 886"/>
                <a:gd name="T119" fmla="*/ 12 h 586"/>
                <a:gd name="T120" fmla="*/ 126 w 886"/>
                <a:gd name="T121" fmla="*/ 3 h 586"/>
                <a:gd name="T122" fmla="*/ 157 w 886"/>
                <a:gd name="T123"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6" h="586">
                  <a:moveTo>
                    <a:pt x="157" y="108"/>
                  </a:moveTo>
                  <a:lnTo>
                    <a:pt x="141" y="110"/>
                  </a:lnTo>
                  <a:lnTo>
                    <a:pt x="128" y="118"/>
                  </a:lnTo>
                  <a:lnTo>
                    <a:pt x="117" y="128"/>
                  </a:lnTo>
                  <a:lnTo>
                    <a:pt x="110" y="142"/>
                  </a:lnTo>
                  <a:lnTo>
                    <a:pt x="108" y="157"/>
                  </a:lnTo>
                  <a:lnTo>
                    <a:pt x="108" y="428"/>
                  </a:lnTo>
                  <a:lnTo>
                    <a:pt x="110" y="444"/>
                  </a:lnTo>
                  <a:lnTo>
                    <a:pt x="117" y="457"/>
                  </a:lnTo>
                  <a:lnTo>
                    <a:pt x="128" y="467"/>
                  </a:lnTo>
                  <a:lnTo>
                    <a:pt x="141" y="474"/>
                  </a:lnTo>
                  <a:lnTo>
                    <a:pt x="157" y="477"/>
                  </a:lnTo>
                  <a:lnTo>
                    <a:pt x="729" y="477"/>
                  </a:lnTo>
                  <a:lnTo>
                    <a:pt x="745" y="474"/>
                  </a:lnTo>
                  <a:lnTo>
                    <a:pt x="758" y="467"/>
                  </a:lnTo>
                  <a:lnTo>
                    <a:pt x="768" y="457"/>
                  </a:lnTo>
                  <a:lnTo>
                    <a:pt x="775" y="444"/>
                  </a:lnTo>
                  <a:lnTo>
                    <a:pt x="778" y="428"/>
                  </a:lnTo>
                  <a:lnTo>
                    <a:pt x="778" y="157"/>
                  </a:lnTo>
                  <a:lnTo>
                    <a:pt x="775" y="142"/>
                  </a:lnTo>
                  <a:lnTo>
                    <a:pt x="768" y="128"/>
                  </a:lnTo>
                  <a:lnTo>
                    <a:pt x="758" y="118"/>
                  </a:lnTo>
                  <a:lnTo>
                    <a:pt x="745" y="110"/>
                  </a:lnTo>
                  <a:lnTo>
                    <a:pt x="729" y="108"/>
                  </a:lnTo>
                  <a:lnTo>
                    <a:pt x="157" y="108"/>
                  </a:lnTo>
                  <a:close/>
                  <a:moveTo>
                    <a:pt x="157" y="0"/>
                  </a:moveTo>
                  <a:lnTo>
                    <a:pt x="729" y="0"/>
                  </a:lnTo>
                  <a:lnTo>
                    <a:pt x="761" y="3"/>
                  </a:lnTo>
                  <a:lnTo>
                    <a:pt x="790" y="12"/>
                  </a:lnTo>
                  <a:lnTo>
                    <a:pt x="817" y="27"/>
                  </a:lnTo>
                  <a:lnTo>
                    <a:pt x="840" y="46"/>
                  </a:lnTo>
                  <a:lnTo>
                    <a:pt x="859" y="70"/>
                  </a:lnTo>
                  <a:lnTo>
                    <a:pt x="874" y="96"/>
                  </a:lnTo>
                  <a:lnTo>
                    <a:pt x="883" y="126"/>
                  </a:lnTo>
                  <a:lnTo>
                    <a:pt x="886" y="157"/>
                  </a:lnTo>
                  <a:lnTo>
                    <a:pt x="886" y="428"/>
                  </a:lnTo>
                  <a:lnTo>
                    <a:pt x="883" y="460"/>
                  </a:lnTo>
                  <a:lnTo>
                    <a:pt x="874" y="490"/>
                  </a:lnTo>
                  <a:lnTo>
                    <a:pt x="859" y="516"/>
                  </a:lnTo>
                  <a:lnTo>
                    <a:pt x="840" y="540"/>
                  </a:lnTo>
                  <a:lnTo>
                    <a:pt x="817" y="558"/>
                  </a:lnTo>
                  <a:lnTo>
                    <a:pt x="790" y="573"/>
                  </a:lnTo>
                  <a:lnTo>
                    <a:pt x="761" y="583"/>
                  </a:lnTo>
                  <a:lnTo>
                    <a:pt x="729" y="586"/>
                  </a:lnTo>
                  <a:lnTo>
                    <a:pt x="157" y="586"/>
                  </a:lnTo>
                  <a:lnTo>
                    <a:pt x="126" y="583"/>
                  </a:lnTo>
                  <a:lnTo>
                    <a:pt x="96" y="573"/>
                  </a:lnTo>
                  <a:lnTo>
                    <a:pt x="70" y="558"/>
                  </a:lnTo>
                  <a:lnTo>
                    <a:pt x="46" y="540"/>
                  </a:lnTo>
                  <a:lnTo>
                    <a:pt x="27" y="516"/>
                  </a:lnTo>
                  <a:lnTo>
                    <a:pt x="13" y="490"/>
                  </a:lnTo>
                  <a:lnTo>
                    <a:pt x="3" y="460"/>
                  </a:lnTo>
                  <a:lnTo>
                    <a:pt x="0" y="428"/>
                  </a:lnTo>
                  <a:lnTo>
                    <a:pt x="0" y="157"/>
                  </a:lnTo>
                  <a:lnTo>
                    <a:pt x="3" y="126"/>
                  </a:lnTo>
                  <a:lnTo>
                    <a:pt x="13" y="96"/>
                  </a:lnTo>
                  <a:lnTo>
                    <a:pt x="27" y="70"/>
                  </a:lnTo>
                  <a:lnTo>
                    <a:pt x="46" y="46"/>
                  </a:lnTo>
                  <a:lnTo>
                    <a:pt x="70" y="27"/>
                  </a:lnTo>
                  <a:lnTo>
                    <a:pt x="96" y="12"/>
                  </a:lnTo>
                  <a:lnTo>
                    <a:pt x="126" y="3"/>
                  </a:lnTo>
                  <a:lnTo>
                    <a:pt x="157" y="0"/>
                  </a:lnTo>
                  <a:close/>
                </a:path>
              </a:pathLst>
            </a:custGeom>
            <a:solidFill>
              <a:srgbClr val="EFC796"/>
            </a:solidFill>
            <a:ln w="0">
              <a:solidFill>
                <a:srgbClr val="EFC7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1" name="Freeform 74">
              <a:extLst>
                <a:ext uri="{FF2B5EF4-FFF2-40B4-BE49-F238E27FC236}">
                  <a16:creationId xmlns:a16="http://schemas.microsoft.com/office/drawing/2014/main" id="{E7A87E37-5146-7722-4F93-88929209D82B}"/>
                </a:ext>
              </a:extLst>
            </p:cNvPr>
            <p:cNvSpPr>
              <a:spLocks/>
            </p:cNvSpPr>
            <p:nvPr/>
          </p:nvSpPr>
          <p:spPr bwMode="auto">
            <a:xfrm>
              <a:off x="1209675" y="2273301"/>
              <a:ext cx="381000" cy="280988"/>
            </a:xfrm>
            <a:custGeom>
              <a:avLst/>
              <a:gdLst>
                <a:gd name="T0" fmla="*/ 176 w 3354"/>
                <a:gd name="T1" fmla="*/ 0 h 2481"/>
                <a:gd name="T2" fmla="*/ 3178 w 3354"/>
                <a:gd name="T3" fmla="*/ 0 h 2481"/>
                <a:gd name="T4" fmla="*/ 3209 w 3354"/>
                <a:gd name="T5" fmla="*/ 3 h 2481"/>
                <a:gd name="T6" fmla="*/ 3239 w 3354"/>
                <a:gd name="T7" fmla="*/ 11 h 2481"/>
                <a:gd name="T8" fmla="*/ 3266 w 3354"/>
                <a:gd name="T9" fmla="*/ 24 h 2481"/>
                <a:gd name="T10" fmla="*/ 3291 w 3354"/>
                <a:gd name="T11" fmla="*/ 42 h 2481"/>
                <a:gd name="T12" fmla="*/ 3312 w 3354"/>
                <a:gd name="T13" fmla="*/ 63 h 2481"/>
                <a:gd name="T14" fmla="*/ 3329 w 3354"/>
                <a:gd name="T15" fmla="*/ 88 h 2481"/>
                <a:gd name="T16" fmla="*/ 3343 w 3354"/>
                <a:gd name="T17" fmla="*/ 115 h 2481"/>
                <a:gd name="T18" fmla="*/ 3351 w 3354"/>
                <a:gd name="T19" fmla="*/ 145 h 2481"/>
                <a:gd name="T20" fmla="*/ 3354 w 3354"/>
                <a:gd name="T21" fmla="*/ 176 h 2481"/>
                <a:gd name="T22" fmla="*/ 3354 w 3354"/>
                <a:gd name="T23" fmla="*/ 2226 h 2481"/>
                <a:gd name="T24" fmla="*/ 3351 w 3354"/>
                <a:gd name="T25" fmla="*/ 2262 h 2481"/>
                <a:gd name="T26" fmla="*/ 3343 w 3354"/>
                <a:gd name="T27" fmla="*/ 2298 h 2481"/>
                <a:gd name="T28" fmla="*/ 3330 w 3354"/>
                <a:gd name="T29" fmla="*/ 2332 h 2481"/>
                <a:gd name="T30" fmla="*/ 3313 w 3354"/>
                <a:gd name="T31" fmla="*/ 2363 h 2481"/>
                <a:gd name="T32" fmla="*/ 3292 w 3354"/>
                <a:gd name="T33" fmla="*/ 2392 h 2481"/>
                <a:gd name="T34" fmla="*/ 3266 w 3354"/>
                <a:gd name="T35" fmla="*/ 2418 h 2481"/>
                <a:gd name="T36" fmla="*/ 3238 w 3354"/>
                <a:gd name="T37" fmla="*/ 2439 h 2481"/>
                <a:gd name="T38" fmla="*/ 3207 w 3354"/>
                <a:gd name="T39" fmla="*/ 2457 h 2481"/>
                <a:gd name="T40" fmla="*/ 3173 w 3354"/>
                <a:gd name="T41" fmla="*/ 2470 h 2481"/>
                <a:gd name="T42" fmla="*/ 3137 w 3354"/>
                <a:gd name="T43" fmla="*/ 2478 h 2481"/>
                <a:gd name="T44" fmla="*/ 3098 w 3354"/>
                <a:gd name="T45" fmla="*/ 2481 h 2481"/>
                <a:gd name="T46" fmla="*/ 255 w 3354"/>
                <a:gd name="T47" fmla="*/ 2481 h 2481"/>
                <a:gd name="T48" fmla="*/ 218 w 3354"/>
                <a:gd name="T49" fmla="*/ 2479 h 2481"/>
                <a:gd name="T50" fmla="*/ 182 w 3354"/>
                <a:gd name="T51" fmla="*/ 2471 h 2481"/>
                <a:gd name="T52" fmla="*/ 149 w 3354"/>
                <a:gd name="T53" fmla="*/ 2457 h 2481"/>
                <a:gd name="T54" fmla="*/ 117 w 3354"/>
                <a:gd name="T55" fmla="*/ 2440 h 2481"/>
                <a:gd name="T56" fmla="*/ 89 w 3354"/>
                <a:gd name="T57" fmla="*/ 2419 h 2481"/>
                <a:gd name="T58" fmla="*/ 63 w 3354"/>
                <a:gd name="T59" fmla="*/ 2394 h 2481"/>
                <a:gd name="T60" fmla="*/ 42 w 3354"/>
                <a:gd name="T61" fmla="*/ 2366 h 2481"/>
                <a:gd name="T62" fmla="*/ 24 w 3354"/>
                <a:gd name="T63" fmla="*/ 2334 h 2481"/>
                <a:gd name="T64" fmla="*/ 11 w 3354"/>
                <a:gd name="T65" fmla="*/ 2300 h 2481"/>
                <a:gd name="T66" fmla="*/ 3 w 3354"/>
                <a:gd name="T67" fmla="*/ 2263 h 2481"/>
                <a:gd name="T68" fmla="*/ 0 w 3354"/>
                <a:gd name="T69" fmla="*/ 2226 h 2481"/>
                <a:gd name="T70" fmla="*/ 0 w 3354"/>
                <a:gd name="T71" fmla="*/ 176 h 2481"/>
                <a:gd name="T72" fmla="*/ 3 w 3354"/>
                <a:gd name="T73" fmla="*/ 145 h 2481"/>
                <a:gd name="T74" fmla="*/ 11 w 3354"/>
                <a:gd name="T75" fmla="*/ 115 h 2481"/>
                <a:gd name="T76" fmla="*/ 24 w 3354"/>
                <a:gd name="T77" fmla="*/ 88 h 2481"/>
                <a:gd name="T78" fmla="*/ 42 w 3354"/>
                <a:gd name="T79" fmla="*/ 63 h 2481"/>
                <a:gd name="T80" fmla="*/ 63 w 3354"/>
                <a:gd name="T81" fmla="*/ 42 h 2481"/>
                <a:gd name="T82" fmla="*/ 88 w 3354"/>
                <a:gd name="T83" fmla="*/ 24 h 2481"/>
                <a:gd name="T84" fmla="*/ 115 w 3354"/>
                <a:gd name="T85" fmla="*/ 11 h 2481"/>
                <a:gd name="T86" fmla="*/ 145 w 3354"/>
                <a:gd name="T87" fmla="*/ 3 h 2481"/>
                <a:gd name="T88" fmla="*/ 176 w 3354"/>
                <a:gd name="T89" fmla="*/ 0 h 2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54" h="2481">
                  <a:moveTo>
                    <a:pt x="176" y="0"/>
                  </a:moveTo>
                  <a:lnTo>
                    <a:pt x="3178" y="0"/>
                  </a:lnTo>
                  <a:lnTo>
                    <a:pt x="3209" y="3"/>
                  </a:lnTo>
                  <a:lnTo>
                    <a:pt x="3239" y="11"/>
                  </a:lnTo>
                  <a:lnTo>
                    <a:pt x="3266" y="24"/>
                  </a:lnTo>
                  <a:lnTo>
                    <a:pt x="3291" y="42"/>
                  </a:lnTo>
                  <a:lnTo>
                    <a:pt x="3312" y="63"/>
                  </a:lnTo>
                  <a:lnTo>
                    <a:pt x="3329" y="88"/>
                  </a:lnTo>
                  <a:lnTo>
                    <a:pt x="3343" y="115"/>
                  </a:lnTo>
                  <a:lnTo>
                    <a:pt x="3351" y="145"/>
                  </a:lnTo>
                  <a:lnTo>
                    <a:pt x="3354" y="176"/>
                  </a:lnTo>
                  <a:lnTo>
                    <a:pt x="3354" y="2226"/>
                  </a:lnTo>
                  <a:lnTo>
                    <a:pt x="3351" y="2262"/>
                  </a:lnTo>
                  <a:lnTo>
                    <a:pt x="3343" y="2298"/>
                  </a:lnTo>
                  <a:lnTo>
                    <a:pt x="3330" y="2332"/>
                  </a:lnTo>
                  <a:lnTo>
                    <a:pt x="3313" y="2363"/>
                  </a:lnTo>
                  <a:lnTo>
                    <a:pt x="3292" y="2392"/>
                  </a:lnTo>
                  <a:lnTo>
                    <a:pt x="3266" y="2418"/>
                  </a:lnTo>
                  <a:lnTo>
                    <a:pt x="3238" y="2439"/>
                  </a:lnTo>
                  <a:lnTo>
                    <a:pt x="3207" y="2457"/>
                  </a:lnTo>
                  <a:lnTo>
                    <a:pt x="3173" y="2470"/>
                  </a:lnTo>
                  <a:lnTo>
                    <a:pt x="3137" y="2478"/>
                  </a:lnTo>
                  <a:lnTo>
                    <a:pt x="3098" y="2481"/>
                  </a:lnTo>
                  <a:lnTo>
                    <a:pt x="255" y="2481"/>
                  </a:lnTo>
                  <a:lnTo>
                    <a:pt x="218" y="2479"/>
                  </a:lnTo>
                  <a:lnTo>
                    <a:pt x="182" y="2471"/>
                  </a:lnTo>
                  <a:lnTo>
                    <a:pt x="149" y="2457"/>
                  </a:lnTo>
                  <a:lnTo>
                    <a:pt x="117" y="2440"/>
                  </a:lnTo>
                  <a:lnTo>
                    <a:pt x="89" y="2419"/>
                  </a:lnTo>
                  <a:lnTo>
                    <a:pt x="63" y="2394"/>
                  </a:lnTo>
                  <a:lnTo>
                    <a:pt x="42" y="2366"/>
                  </a:lnTo>
                  <a:lnTo>
                    <a:pt x="24" y="2334"/>
                  </a:lnTo>
                  <a:lnTo>
                    <a:pt x="11" y="2300"/>
                  </a:lnTo>
                  <a:lnTo>
                    <a:pt x="3" y="2263"/>
                  </a:lnTo>
                  <a:lnTo>
                    <a:pt x="0" y="2226"/>
                  </a:lnTo>
                  <a:lnTo>
                    <a:pt x="0" y="176"/>
                  </a:lnTo>
                  <a:lnTo>
                    <a:pt x="3" y="145"/>
                  </a:lnTo>
                  <a:lnTo>
                    <a:pt x="11" y="115"/>
                  </a:lnTo>
                  <a:lnTo>
                    <a:pt x="24" y="88"/>
                  </a:lnTo>
                  <a:lnTo>
                    <a:pt x="42" y="63"/>
                  </a:lnTo>
                  <a:lnTo>
                    <a:pt x="63" y="42"/>
                  </a:lnTo>
                  <a:lnTo>
                    <a:pt x="88" y="24"/>
                  </a:lnTo>
                  <a:lnTo>
                    <a:pt x="115" y="11"/>
                  </a:lnTo>
                  <a:lnTo>
                    <a:pt x="145" y="3"/>
                  </a:lnTo>
                  <a:lnTo>
                    <a:pt x="176" y="0"/>
                  </a:lnTo>
                  <a:close/>
                </a:path>
              </a:pathLst>
            </a:custGeom>
            <a:solidFill>
              <a:srgbClr val="6B4239"/>
            </a:solidFill>
            <a:ln w="0">
              <a:solidFill>
                <a:srgbClr val="6B423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2" name="Rectangle 75">
              <a:extLst>
                <a:ext uri="{FF2B5EF4-FFF2-40B4-BE49-F238E27FC236}">
                  <a16:creationId xmlns:a16="http://schemas.microsoft.com/office/drawing/2014/main" id="{6DFFED3C-A680-2915-87A0-3165C26E9FBC}"/>
                </a:ext>
              </a:extLst>
            </p:cNvPr>
            <p:cNvSpPr>
              <a:spLocks noChangeArrowheads="1"/>
            </p:cNvSpPr>
            <p:nvPr/>
          </p:nvSpPr>
          <p:spPr bwMode="auto">
            <a:xfrm>
              <a:off x="1209675" y="2514601"/>
              <a:ext cx="379413" cy="12700"/>
            </a:xfrm>
            <a:prstGeom prst="rect">
              <a:avLst/>
            </a:prstGeom>
            <a:solidFill>
              <a:srgbClr val="EFC796"/>
            </a:solidFill>
            <a:ln w="0">
              <a:solidFill>
                <a:srgbClr val="EFC796"/>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3" name="Rectangle 76">
              <a:extLst>
                <a:ext uri="{FF2B5EF4-FFF2-40B4-BE49-F238E27FC236}">
                  <a16:creationId xmlns:a16="http://schemas.microsoft.com/office/drawing/2014/main" id="{D97FE85F-5EF0-EDE2-9A0C-5030162253F9}"/>
                </a:ext>
              </a:extLst>
            </p:cNvPr>
            <p:cNvSpPr>
              <a:spLocks noChangeArrowheads="1"/>
            </p:cNvSpPr>
            <p:nvPr/>
          </p:nvSpPr>
          <p:spPr bwMode="auto">
            <a:xfrm>
              <a:off x="1209675" y="2295526"/>
              <a:ext cx="379413" cy="12700"/>
            </a:xfrm>
            <a:prstGeom prst="rect">
              <a:avLst/>
            </a:prstGeom>
            <a:solidFill>
              <a:srgbClr val="EFC796"/>
            </a:solidFill>
            <a:ln w="0">
              <a:solidFill>
                <a:srgbClr val="EFC796"/>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4" name="Freeform 77">
              <a:extLst>
                <a:ext uri="{FF2B5EF4-FFF2-40B4-BE49-F238E27FC236}">
                  <a16:creationId xmlns:a16="http://schemas.microsoft.com/office/drawing/2014/main" id="{7B877125-7812-97BC-2DD9-46845F5825A5}"/>
                </a:ext>
              </a:extLst>
            </p:cNvPr>
            <p:cNvSpPr>
              <a:spLocks/>
            </p:cNvSpPr>
            <p:nvPr/>
          </p:nvSpPr>
          <p:spPr bwMode="auto">
            <a:xfrm>
              <a:off x="1255713" y="2263776"/>
              <a:ext cx="34925" cy="36513"/>
            </a:xfrm>
            <a:custGeom>
              <a:avLst/>
              <a:gdLst>
                <a:gd name="T0" fmla="*/ 89 w 319"/>
                <a:gd name="T1" fmla="*/ 0 h 330"/>
                <a:gd name="T2" fmla="*/ 229 w 319"/>
                <a:gd name="T3" fmla="*/ 0 h 330"/>
                <a:gd name="T4" fmla="*/ 250 w 319"/>
                <a:gd name="T5" fmla="*/ 2 h 330"/>
                <a:gd name="T6" fmla="*/ 269 w 319"/>
                <a:gd name="T7" fmla="*/ 8 h 330"/>
                <a:gd name="T8" fmla="*/ 285 w 319"/>
                <a:gd name="T9" fmla="*/ 19 h 330"/>
                <a:gd name="T10" fmla="*/ 300 w 319"/>
                <a:gd name="T11" fmla="*/ 32 h 330"/>
                <a:gd name="T12" fmla="*/ 310 w 319"/>
                <a:gd name="T13" fmla="*/ 50 h 330"/>
                <a:gd name="T14" fmla="*/ 316 w 319"/>
                <a:gd name="T15" fmla="*/ 68 h 330"/>
                <a:gd name="T16" fmla="*/ 319 w 319"/>
                <a:gd name="T17" fmla="*/ 89 h 330"/>
                <a:gd name="T18" fmla="*/ 319 w 319"/>
                <a:gd name="T19" fmla="*/ 241 h 330"/>
                <a:gd name="T20" fmla="*/ 316 w 319"/>
                <a:gd name="T21" fmla="*/ 261 h 330"/>
                <a:gd name="T22" fmla="*/ 310 w 319"/>
                <a:gd name="T23" fmla="*/ 280 h 330"/>
                <a:gd name="T24" fmla="*/ 300 w 319"/>
                <a:gd name="T25" fmla="*/ 296 h 330"/>
                <a:gd name="T26" fmla="*/ 285 w 319"/>
                <a:gd name="T27" fmla="*/ 310 h 330"/>
                <a:gd name="T28" fmla="*/ 269 w 319"/>
                <a:gd name="T29" fmla="*/ 321 h 330"/>
                <a:gd name="T30" fmla="*/ 250 w 319"/>
                <a:gd name="T31" fmla="*/ 328 h 330"/>
                <a:gd name="T32" fmla="*/ 229 w 319"/>
                <a:gd name="T33" fmla="*/ 330 h 330"/>
                <a:gd name="T34" fmla="*/ 89 w 319"/>
                <a:gd name="T35" fmla="*/ 330 h 330"/>
                <a:gd name="T36" fmla="*/ 68 w 319"/>
                <a:gd name="T37" fmla="*/ 328 h 330"/>
                <a:gd name="T38" fmla="*/ 50 w 319"/>
                <a:gd name="T39" fmla="*/ 321 h 330"/>
                <a:gd name="T40" fmla="*/ 34 w 319"/>
                <a:gd name="T41" fmla="*/ 310 h 330"/>
                <a:gd name="T42" fmla="*/ 20 w 319"/>
                <a:gd name="T43" fmla="*/ 296 h 330"/>
                <a:gd name="T44" fmla="*/ 9 w 319"/>
                <a:gd name="T45" fmla="*/ 280 h 330"/>
                <a:gd name="T46" fmla="*/ 2 w 319"/>
                <a:gd name="T47" fmla="*/ 261 h 330"/>
                <a:gd name="T48" fmla="*/ 0 w 319"/>
                <a:gd name="T49" fmla="*/ 241 h 330"/>
                <a:gd name="T50" fmla="*/ 0 w 319"/>
                <a:gd name="T51" fmla="*/ 89 h 330"/>
                <a:gd name="T52" fmla="*/ 2 w 319"/>
                <a:gd name="T53" fmla="*/ 68 h 330"/>
                <a:gd name="T54" fmla="*/ 9 w 319"/>
                <a:gd name="T55" fmla="*/ 50 h 330"/>
                <a:gd name="T56" fmla="*/ 20 w 319"/>
                <a:gd name="T57" fmla="*/ 32 h 330"/>
                <a:gd name="T58" fmla="*/ 34 w 319"/>
                <a:gd name="T59" fmla="*/ 19 h 330"/>
                <a:gd name="T60" fmla="*/ 50 w 319"/>
                <a:gd name="T61" fmla="*/ 8 h 330"/>
                <a:gd name="T62" fmla="*/ 68 w 319"/>
                <a:gd name="T63" fmla="*/ 2 h 330"/>
                <a:gd name="T64" fmla="*/ 89 w 319"/>
                <a:gd name="T6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9" h="330">
                  <a:moveTo>
                    <a:pt x="89" y="0"/>
                  </a:moveTo>
                  <a:lnTo>
                    <a:pt x="229" y="0"/>
                  </a:lnTo>
                  <a:lnTo>
                    <a:pt x="250" y="2"/>
                  </a:lnTo>
                  <a:lnTo>
                    <a:pt x="269" y="8"/>
                  </a:lnTo>
                  <a:lnTo>
                    <a:pt x="285" y="19"/>
                  </a:lnTo>
                  <a:lnTo>
                    <a:pt x="300" y="32"/>
                  </a:lnTo>
                  <a:lnTo>
                    <a:pt x="310" y="50"/>
                  </a:lnTo>
                  <a:lnTo>
                    <a:pt x="316" y="68"/>
                  </a:lnTo>
                  <a:lnTo>
                    <a:pt x="319" y="89"/>
                  </a:lnTo>
                  <a:lnTo>
                    <a:pt x="319" y="241"/>
                  </a:lnTo>
                  <a:lnTo>
                    <a:pt x="316" y="261"/>
                  </a:lnTo>
                  <a:lnTo>
                    <a:pt x="310" y="280"/>
                  </a:lnTo>
                  <a:lnTo>
                    <a:pt x="300" y="296"/>
                  </a:lnTo>
                  <a:lnTo>
                    <a:pt x="285" y="310"/>
                  </a:lnTo>
                  <a:lnTo>
                    <a:pt x="269" y="321"/>
                  </a:lnTo>
                  <a:lnTo>
                    <a:pt x="250" y="328"/>
                  </a:lnTo>
                  <a:lnTo>
                    <a:pt x="229" y="330"/>
                  </a:lnTo>
                  <a:lnTo>
                    <a:pt x="89" y="330"/>
                  </a:lnTo>
                  <a:lnTo>
                    <a:pt x="68" y="328"/>
                  </a:lnTo>
                  <a:lnTo>
                    <a:pt x="50" y="321"/>
                  </a:lnTo>
                  <a:lnTo>
                    <a:pt x="34" y="310"/>
                  </a:lnTo>
                  <a:lnTo>
                    <a:pt x="20" y="296"/>
                  </a:lnTo>
                  <a:lnTo>
                    <a:pt x="9" y="280"/>
                  </a:lnTo>
                  <a:lnTo>
                    <a:pt x="2" y="261"/>
                  </a:lnTo>
                  <a:lnTo>
                    <a:pt x="0" y="241"/>
                  </a:lnTo>
                  <a:lnTo>
                    <a:pt x="0" y="89"/>
                  </a:lnTo>
                  <a:lnTo>
                    <a:pt x="2" y="68"/>
                  </a:lnTo>
                  <a:lnTo>
                    <a:pt x="9" y="50"/>
                  </a:lnTo>
                  <a:lnTo>
                    <a:pt x="20" y="32"/>
                  </a:lnTo>
                  <a:lnTo>
                    <a:pt x="34" y="19"/>
                  </a:lnTo>
                  <a:lnTo>
                    <a:pt x="50" y="8"/>
                  </a:lnTo>
                  <a:lnTo>
                    <a:pt x="68" y="2"/>
                  </a:lnTo>
                  <a:lnTo>
                    <a:pt x="89" y="0"/>
                  </a:lnTo>
                  <a:close/>
                </a:path>
              </a:pathLst>
            </a:custGeom>
            <a:solidFill>
              <a:srgbClr val="EFC796"/>
            </a:solidFill>
            <a:ln w="0">
              <a:solidFill>
                <a:srgbClr val="EFC7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5" name="Freeform 78">
              <a:extLst>
                <a:ext uri="{FF2B5EF4-FFF2-40B4-BE49-F238E27FC236}">
                  <a16:creationId xmlns:a16="http://schemas.microsoft.com/office/drawing/2014/main" id="{5AA53BE8-E047-3DD7-A5E4-B1002C2200E1}"/>
                </a:ext>
              </a:extLst>
            </p:cNvPr>
            <p:cNvSpPr>
              <a:spLocks/>
            </p:cNvSpPr>
            <p:nvPr/>
          </p:nvSpPr>
          <p:spPr bwMode="auto">
            <a:xfrm>
              <a:off x="1511300" y="2263776"/>
              <a:ext cx="34925" cy="36513"/>
            </a:xfrm>
            <a:custGeom>
              <a:avLst/>
              <a:gdLst>
                <a:gd name="T0" fmla="*/ 90 w 319"/>
                <a:gd name="T1" fmla="*/ 0 h 330"/>
                <a:gd name="T2" fmla="*/ 231 w 319"/>
                <a:gd name="T3" fmla="*/ 0 h 330"/>
                <a:gd name="T4" fmla="*/ 251 w 319"/>
                <a:gd name="T5" fmla="*/ 2 h 330"/>
                <a:gd name="T6" fmla="*/ 269 w 319"/>
                <a:gd name="T7" fmla="*/ 8 h 330"/>
                <a:gd name="T8" fmla="*/ 285 w 319"/>
                <a:gd name="T9" fmla="*/ 19 h 330"/>
                <a:gd name="T10" fmla="*/ 300 w 319"/>
                <a:gd name="T11" fmla="*/ 32 h 330"/>
                <a:gd name="T12" fmla="*/ 310 w 319"/>
                <a:gd name="T13" fmla="*/ 50 h 330"/>
                <a:gd name="T14" fmla="*/ 317 w 319"/>
                <a:gd name="T15" fmla="*/ 68 h 330"/>
                <a:gd name="T16" fmla="*/ 319 w 319"/>
                <a:gd name="T17" fmla="*/ 89 h 330"/>
                <a:gd name="T18" fmla="*/ 319 w 319"/>
                <a:gd name="T19" fmla="*/ 241 h 330"/>
                <a:gd name="T20" fmla="*/ 317 w 319"/>
                <a:gd name="T21" fmla="*/ 261 h 330"/>
                <a:gd name="T22" fmla="*/ 310 w 319"/>
                <a:gd name="T23" fmla="*/ 280 h 330"/>
                <a:gd name="T24" fmla="*/ 300 w 319"/>
                <a:gd name="T25" fmla="*/ 296 h 330"/>
                <a:gd name="T26" fmla="*/ 285 w 319"/>
                <a:gd name="T27" fmla="*/ 310 h 330"/>
                <a:gd name="T28" fmla="*/ 269 w 319"/>
                <a:gd name="T29" fmla="*/ 321 h 330"/>
                <a:gd name="T30" fmla="*/ 251 w 319"/>
                <a:gd name="T31" fmla="*/ 328 h 330"/>
                <a:gd name="T32" fmla="*/ 231 w 319"/>
                <a:gd name="T33" fmla="*/ 330 h 330"/>
                <a:gd name="T34" fmla="*/ 90 w 319"/>
                <a:gd name="T35" fmla="*/ 330 h 330"/>
                <a:gd name="T36" fmla="*/ 70 w 319"/>
                <a:gd name="T37" fmla="*/ 328 h 330"/>
                <a:gd name="T38" fmla="*/ 50 w 319"/>
                <a:gd name="T39" fmla="*/ 321 h 330"/>
                <a:gd name="T40" fmla="*/ 34 w 319"/>
                <a:gd name="T41" fmla="*/ 310 h 330"/>
                <a:gd name="T42" fmla="*/ 20 w 319"/>
                <a:gd name="T43" fmla="*/ 296 h 330"/>
                <a:gd name="T44" fmla="*/ 10 w 319"/>
                <a:gd name="T45" fmla="*/ 280 h 330"/>
                <a:gd name="T46" fmla="*/ 2 w 319"/>
                <a:gd name="T47" fmla="*/ 261 h 330"/>
                <a:gd name="T48" fmla="*/ 0 w 319"/>
                <a:gd name="T49" fmla="*/ 241 h 330"/>
                <a:gd name="T50" fmla="*/ 0 w 319"/>
                <a:gd name="T51" fmla="*/ 89 h 330"/>
                <a:gd name="T52" fmla="*/ 2 w 319"/>
                <a:gd name="T53" fmla="*/ 68 h 330"/>
                <a:gd name="T54" fmla="*/ 10 w 319"/>
                <a:gd name="T55" fmla="*/ 50 h 330"/>
                <a:gd name="T56" fmla="*/ 20 w 319"/>
                <a:gd name="T57" fmla="*/ 32 h 330"/>
                <a:gd name="T58" fmla="*/ 34 w 319"/>
                <a:gd name="T59" fmla="*/ 19 h 330"/>
                <a:gd name="T60" fmla="*/ 50 w 319"/>
                <a:gd name="T61" fmla="*/ 8 h 330"/>
                <a:gd name="T62" fmla="*/ 70 w 319"/>
                <a:gd name="T63" fmla="*/ 2 h 330"/>
                <a:gd name="T64" fmla="*/ 90 w 319"/>
                <a:gd name="T6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9" h="330">
                  <a:moveTo>
                    <a:pt x="90" y="0"/>
                  </a:moveTo>
                  <a:lnTo>
                    <a:pt x="231" y="0"/>
                  </a:lnTo>
                  <a:lnTo>
                    <a:pt x="251" y="2"/>
                  </a:lnTo>
                  <a:lnTo>
                    <a:pt x="269" y="8"/>
                  </a:lnTo>
                  <a:lnTo>
                    <a:pt x="285" y="19"/>
                  </a:lnTo>
                  <a:lnTo>
                    <a:pt x="300" y="32"/>
                  </a:lnTo>
                  <a:lnTo>
                    <a:pt x="310" y="50"/>
                  </a:lnTo>
                  <a:lnTo>
                    <a:pt x="317" y="68"/>
                  </a:lnTo>
                  <a:lnTo>
                    <a:pt x="319" y="89"/>
                  </a:lnTo>
                  <a:lnTo>
                    <a:pt x="319" y="241"/>
                  </a:lnTo>
                  <a:lnTo>
                    <a:pt x="317" y="261"/>
                  </a:lnTo>
                  <a:lnTo>
                    <a:pt x="310" y="280"/>
                  </a:lnTo>
                  <a:lnTo>
                    <a:pt x="300" y="296"/>
                  </a:lnTo>
                  <a:lnTo>
                    <a:pt x="285" y="310"/>
                  </a:lnTo>
                  <a:lnTo>
                    <a:pt x="269" y="321"/>
                  </a:lnTo>
                  <a:lnTo>
                    <a:pt x="251" y="328"/>
                  </a:lnTo>
                  <a:lnTo>
                    <a:pt x="231" y="330"/>
                  </a:lnTo>
                  <a:lnTo>
                    <a:pt x="90" y="330"/>
                  </a:lnTo>
                  <a:lnTo>
                    <a:pt x="70" y="328"/>
                  </a:lnTo>
                  <a:lnTo>
                    <a:pt x="50" y="321"/>
                  </a:lnTo>
                  <a:lnTo>
                    <a:pt x="34" y="310"/>
                  </a:lnTo>
                  <a:lnTo>
                    <a:pt x="20" y="296"/>
                  </a:lnTo>
                  <a:lnTo>
                    <a:pt x="10" y="280"/>
                  </a:lnTo>
                  <a:lnTo>
                    <a:pt x="2" y="261"/>
                  </a:lnTo>
                  <a:lnTo>
                    <a:pt x="0" y="241"/>
                  </a:lnTo>
                  <a:lnTo>
                    <a:pt x="0" y="89"/>
                  </a:lnTo>
                  <a:lnTo>
                    <a:pt x="2" y="68"/>
                  </a:lnTo>
                  <a:lnTo>
                    <a:pt x="10" y="50"/>
                  </a:lnTo>
                  <a:lnTo>
                    <a:pt x="20" y="32"/>
                  </a:lnTo>
                  <a:lnTo>
                    <a:pt x="34" y="19"/>
                  </a:lnTo>
                  <a:lnTo>
                    <a:pt x="50" y="8"/>
                  </a:lnTo>
                  <a:lnTo>
                    <a:pt x="70" y="2"/>
                  </a:lnTo>
                  <a:lnTo>
                    <a:pt x="90" y="0"/>
                  </a:lnTo>
                  <a:close/>
                </a:path>
              </a:pathLst>
            </a:custGeom>
            <a:solidFill>
              <a:srgbClr val="EFC796"/>
            </a:solidFill>
            <a:ln w="0">
              <a:solidFill>
                <a:srgbClr val="EFC7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66" name="Group 365">
            <a:extLst>
              <a:ext uri="{FF2B5EF4-FFF2-40B4-BE49-F238E27FC236}">
                <a16:creationId xmlns:a16="http://schemas.microsoft.com/office/drawing/2014/main" id="{3AEF1356-AE0B-B0F2-9AC4-BACEFA3AF1ED}"/>
              </a:ext>
            </a:extLst>
          </p:cNvPr>
          <p:cNvGrpSpPr/>
          <p:nvPr/>
        </p:nvGrpSpPr>
        <p:grpSpPr>
          <a:xfrm>
            <a:off x="1515272" y="2446929"/>
            <a:ext cx="431800" cy="430212"/>
            <a:chOff x="552450" y="2170113"/>
            <a:chExt cx="431800" cy="430212"/>
          </a:xfrm>
        </p:grpSpPr>
        <p:sp>
          <p:nvSpPr>
            <p:cNvPr id="367" name="AutoShape 80">
              <a:extLst>
                <a:ext uri="{FF2B5EF4-FFF2-40B4-BE49-F238E27FC236}">
                  <a16:creationId xmlns:a16="http://schemas.microsoft.com/office/drawing/2014/main" id="{C0307AD6-BB6C-030B-CC87-F5CCF2B05FEC}"/>
                </a:ext>
              </a:extLst>
            </p:cNvPr>
            <p:cNvSpPr>
              <a:spLocks noChangeAspect="1" noChangeArrowheads="1" noTextEdit="1"/>
            </p:cNvSpPr>
            <p:nvPr/>
          </p:nvSpPr>
          <p:spPr bwMode="auto">
            <a:xfrm>
              <a:off x="552450" y="2170113"/>
              <a:ext cx="431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8" name="Freeform 83">
              <a:extLst>
                <a:ext uri="{FF2B5EF4-FFF2-40B4-BE49-F238E27FC236}">
                  <a16:creationId xmlns:a16="http://schemas.microsoft.com/office/drawing/2014/main" id="{906F7602-48D4-82D5-E3AD-3D5DE62D33DD}"/>
                </a:ext>
              </a:extLst>
            </p:cNvPr>
            <p:cNvSpPr>
              <a:spLocks/>
            </p:cNvSpPr>
            <p:nvPr/>
          </p:nvSpPr>
          <p:spPr bwMode="auto">
            <a:xfrm>
              <a:off x="552450" y="2170113"/>
              <a:ext cx="431800" cy="430212"/>
            </a:xfrm>
            <a:custGeom>
              <a:avLst/>
              <a:gdLst>
                <a:gd name="T0" fmla="*/ 1875 w 3536"/>
                <a:gd name="T1" fmla="*/ 3 h 3523"/>
                <a:gd name="T2" fmla="*/ 2085 w 3536"/>
                <a:gd name="T3" fmla="*/ 29 h 3523"/>
                <a:gd name="T4" fmla="*/ 2288 w 3536"/>
                <a:gd name="T5" fmla="*/ 78 h 3523"/>
                <a:gd name="T6" fmla="*/ 2479 w 3536"/>
                <a:gd name="T7" fmla="*/ 148 h 3523"/>
                <a:gd name="T8" fmla="*/ 2661 w 3536"/>
                <a:gd name="T9" fmla="*/ 240 h 3523"/>
                <a:gd name="T10" fmla="*/ 2828 w 3536"/>
                <a:gd name="T11" fmla="*/ 352 h 3523"/>
                <a:gd name="T12" fmla="*/ 2982 w 3536"/>
                <a:gd name="T13" fmla="*/ 481 h 3523"/>
                <a:gd name="T14" fmla="*/ 3120 w 3536"/>
                <a:gd name="T15" fmla="*/ 627 h 3523"/>
                <a:gd name="T16" fmla="*/ 3241 w 3536"/>
                <a:gd name="T17" fmla="*/ 787 h 3523"/>
                <a:gd name="T18" fmla="*/ 3343 w 3536"/>
                <a:gd name="T19" fmla="*/ 961 h 3523"/>
                <a:gd name="T20" fmla="*/ 3426 w 3536"/>
                <a:gd name="T21" fmla="*/ 1147 h 3523"/>
                <a:gd name="T22" fmla="*/ 3486 w 3536"/>
                <a:gd name="T23" fmla="*/ 1343 h 3523"/>
                <a:gd name="T24" fmla="*/ 3523 w 3536"/>
                <a:gd name="T25" fmla="*/ 1549 h 3523"/>
                <a:gd name="T26" fmla="*/ 3536 w 3536"/>
                <a:gd name="T27" fmla="*/ 1762 h 3523"/>
                <a:gd name="T28" fmla="*/ 3523 w 3536"/>
                <a:gd name="T29" fmla="*/ 1975 h 3523"/>
                <a:gd name="T30" fmla="*/ 3486 w 3536"/>
                <a:gd name="T31" fmla="*/ 2180 h 3523"/>
                <a:gd name="T32" fmla="*/ 3426 w 3536"/>
                <a:gd name="T33" fmla="*/ 2376 h 3523"/>
                <a:gd name="T34" fmla="*/ 3343 w 3536"/>
                <a:gd name="T35" fmla="*/ 2562 h 3523"/>
                <a:gd name="T36" fmla="*/ 3241 w 3536"/>
                <a:gd name="T37" fmla="*/ 2736 h 3523"/>
                <a:gd name="T38" fmla="*/ 3120 w 3536"/>
                <a:gd name="T39" fmla="*/ 2896 h 3523"/>
                <a:gd name="T40" fmla="*/ 2982 w 3536"/>
                <a:gd name="T41" fmla="*/ 3042 h 3523"/>
                <a:gd name="T42" fmla="*/ 2828 w 3536"/>
                <a:gd name="T43" fmla="*/ 3171 h 3523"/>
                <a:gd name="T44" fmla="*/ 2661 w 3536"/>
                <a:gd name="T45" fmla="*/ 3283 h 3523"/>
                <a:gd name="T46" fmla="*/ 2479 w 3536"/>
                <a:gd name="T47" fmla="*/ 3375 h 3523"/>
                <a:gd name="T48" fmla="*/ 2288 w 3536"/>
                <a:gd name="T49" fmla="*/ 3446 h 3523"/>
                <a:gd name="T50" fmla="*/ 2085 w 3536"/>
                <a:gd name="T51" fmla="*/ 3494 h 3523"/>
                <a:gd name="T52" fmla="*/ 1875 w 3536"/>
                <a:gd name="T53" fmla="*/ 3520 h 3523"/>
                <a:gd name="T54" fmla="*/ 1767 w 3536"/>
                <a:gd name="T55" fmla="*/ 3523 h 3523"/>
                <a:gd name="T56" fmla="*/ 1554 w 3536"/>
                <a:gd name="T57" fmla="*/ 3510 h 3523"/>
                <a:gd name="T58" fmla="*/ 1348 w 3536"/>
                <a:gd name="T59" fmla="*/ 3473 h 3523"/>
                <a:gd name="T60" fmla="*/ 1151 w 3536"/>
                <a:gd name="T61" fmla="*/ 3413 h 3523"/>
                <a:gd name="T62" fmla="*/ 964 w 3536"/>
                <a:gd name="T63" fmla="*/ 3331 h 3523"/>
                <a:gd name="T64" fmla="*/ 790 w 3536"/>
                <a:gd name="T65" fmla="*/ 3229 h 3523"/>
                <a:gd name="T66" fmla="*/ 629 w 3536"/>
                <a:gd name="T67" fmla="*/ 3109 h 3523"/>
                <a:gd name="T68" fmla="*/ 483 w 3536"/>
                <a:gd name="T69" fmla="*/ 2971 h 3523"/>
                <a:gd name="T70" fmla="*/ 354 w 3536"/>
                <a:gd name="T71" fmla="*/ 2818 h 3523"/>
                <a:gd name="T72" fmla="*/ 241 w 3536"/>
                <a:gd name="T73" fmla="*/ 2651 h 3523"/>
                <a:gd name="T74" fmla="*/ 149 w 3536"/>
                <a:gd name="T75" fmla="*/ 2470 h 3523"/>
                <a:gd name="T76" fmla="*/ 77 w 3536"/>
                <a:gd name="T77" fmla="*/ 2279 h 3523"/>
                <a:gd name="T78" fmla="*/ 29 w 3536"/>
                <a:gd name="T79" fmla="*/ 2079 h 3523"/>
                <a:gd name="T80" fmla="*/ 3 w 3536"/>
                <a:gd name="T81" fmla="*/ 1869 h 3523"/>
                <a:gd name="T82" fmla="*/ 0 w 3536"/>
                <a:gd name="T83" fmla="*/ 1762 h 3523"/>
                <a:gd name="T84" fmla="*/ 13 w 3536"/>
                <a:gd name="T85" fmla="*/ 1549 h 3523"/>
                <a:gd name="T86" fmla="*/ 50 w 3536"/>
                <a:gd name="T87" fmla="*/ 1343 h 3523"/>
                <a:gd name="T88" fmla="*/ 110 w 3536"/>
                <a:gd name="T89" fmla="*/ 1147 h 3523"/>
                <a:gd name="T90" fmla="*/ 193 w 3536"/>
                <a:gd name="T91" fmla="*/ 961 h 3523"/>
                <a:gd name="T92" fmla="*/ 295 w 3536"/>
                <a:gd name="T93" fmla="*/ 787 h 3523"/>
                <a:gd name="T94" fmla="*/ 416 w 3536"/>
                <a:gd name="T95" fmla="*/ 627 h 3523"/>
                <a:gd name="T96" fmla="*/ 554 w 3536"/>
                <a:gd name="T97" fmla="*/ 481 h 3523"/>
                <a:gd name="T98" fmla="*/ 707 w 3536"/>
                <a:gd name="T99" fmla="*/ 352 h 3523"/>
                <a:gd name="T100" fmla="*/ 875 w 3536"/>
                <a:gd name="T101" fmla="*/ 240 h 3523"/>
                <a:gd name="T102" fmla="*/ 1057 w 3536"/>
                <a:gd name="T103" fmla="*/ 148 h 3523"/>
                <a:gd name="T104" fmla="*/ 1248 w 3536"/>
                <a:gd name="T105" fmla="*/ 78 h 3523"/>
                <a:gd name="T106" fmla="*/ 1450 w 3536"/>
                <a:gd name="T107" fmla="*/ 29 h 3523"/>
                <a:gd name="T108" fmla="*/ 1660 w 3536"/>
                <a:gd name="T109" fmla="*/ 3 h 3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36" h="3523">
                  <a:moveTo>
                    <a:pt x="1767" y="0"/>
                  </a:moveTo>
                  <a:lnTo>
                    <a:pt x="1875" y="3"/>
                  </a:lnTo>
                  <a:lnTo>
                    <a:pt x="1981" y="13"/>
                  </a:lnTo>
                  <a:lnTo>
                    <a:pt x="2085" y="29"/>
                  </a:lnTo>
                  <a:lnTo>
                    <a:pt x="2188" y="50"/>
                  </a:lnTo>
                  <a:lnTo>
                    <a:pt x="2288" y="78"/>
                  </a:lnTo>
                  <a:lnTo>
                    <a:pt x="2385" y="110"/>
                  </a:lnTo>
                  <a:lnTo>
                    <a:pt x="2479" y="148"/>
                  </a:lnTo>
                  <a:lnTo>
                    <a:pt x="2572" y="192"/>
                  </a:lnTo>
                  <a:lnTo>
                    <a:pt x="2661" y="240"/>
                  </a:lnTo>
                  <a:lnTo>
                    <a:pt x="2746" y="294"/>
                  </a:lnTo>
                  <a:lnTo>
                    <a:pt x="2828" y="352"/>
                  </a:lnTo>
                  <a:lnTo>
                    <a:pt x="2907" y="414"/>
                  </a:lnTo>
                  <a:lnTo>
                    <a:pt x="2982" y="481"/>
                  </a:lnTo>
                  <a:lnTo>
                    <a:pt x="3053" y="552"/>
                  </a:lnTo>
                  <a:lnTo>
                    <a:pt x="3120" y="627"/>
                  </a:lnTo>
                  <a:lnTo>
                    <a:pt x="3182" y="706"/>
                  </a:lnTo>
                  <a:lnTo>
                    <a:pt x="3241" y="787"/>
                  </a:lnTo>
                  <a:lnTo>
                    <a:pt x="3295" y="872"/>
                  </a:lnTo>
                  <a:lnTo>
                    <a:pt x="3343" y="961"/>
                  </a:lnTo>
                  <a:lnTo>
                    <a:pt x="3387" y="1053"/>
                  </a:lnTo>
                  <a:lnTo>
                    <a:pt x="3426" y="1147"/>
                  </a:lnTo>
                  <a:lnTo>
                    <a:pt x="3458" y="1244"/>
                  </a:lnTo>
                  <a:lnTo>
                    <a:pt x="3486" y="1343"/>
                  </a:lnTo>
                  <a:lnTo>
                    <a:pt x="3507" y="1445"/>
                  </a:lnTo>
                  <a:lnTo>
                    <a:pt x="3523" y="1549"/>
                  </a:lnTo>
                  <a:lnTo>
                    <a:pt x="3533" y="1655"/>
                  </a:lnTo>
                  <a:lnTo>
                    <a:pt x="3536" y="1762"/>
                  </a:lnTo>
                  <a:lnTo>
                    <a:pt x="3533" y="1869"/>
                  </a:lnTo>
                  <a:lnTo>
                    <a:pt x="3523" y="1975"/>
                  </a:lnTo>
                  <a:lnTo>
                    <a:pt x="3507" y="2079"/>
                  </a:lnTo>
                  <a:lnTo>
                    <a:pt x="3486" y="2180"/>
                  </a:lnTo>
                  <a:lnTo>
                    <a:pt x="3458" y="2279"/>
                  </a:lnTo>
                  <a:lnTo>
                    <a:pt x="3426" y="2376"/>
                  </a:lnTo>
                  <a:lnTo>
                    <a:pt x="3387" y="2470"/>
                  </a:lnTo>
                  <a:lnTo>
                    <a:pt x="3343" y="2562"/>
                  </a:lnTo>
                  <a:lnTo>
                    <a:pt x="3295" y="2651"/>
                  </a:lnTo>
                  <a:lnTo>
                    <a:pt x="3241" y="2736"/>
                  </a:lnTo>
                  <a:lnTo>
                    <a:pt x="3182" y="2818"/>
                  </a:lnTo>
                  <a:lnTo>
                    <a:pt x="3120" y="2896"/>
                  </a:lnTo>
                  <a:lnTo>
                    <a:pt x="3053" y="2971"/>
                  </a:lnTo>
                  <a:lnTo>
                    <a:pt x="2982" y="3042"/>
                  </a:lnTo>
                  <a:lnTo>
                    <a:pt x="2907" y="3109"/>
                  </a:lnTo>
                  <a:lnTo>
                    <a:pt x="2828" y="3171"/>
                  </a:lnTo>
                  <a:lnTo>
                    <a:pt x="2746" y="3229"/>
                  </a:lnTo>
                  <a:lnTo>
                    <a:pt x="2661" y="3283"/>
                  </a:lnTo>
                  <a:lnTo>
                    <a:pt x="2572" y="3331"/>
                  </a:lnTo>
                  <a:lnTo>
                    <a:pt x="2479" y="3375"/>
                  </a:lnTo>
                  <a:lnTo>
                    <a:pt x="2385" y="3413"/>
                  </a:lnTo>
                  <a:lnTo>
                    <a:pt x="2288" y="3446"/>
                  </a:lnTo>
                  <a:lnTo>
                    <a:pt x="2188" y="3473"/>
                  </a:lnTo>
                  <a:lnTo>
                    <a:pt x="2085" y="3494"/>
                  </a:lnTo>
                  <a:lnTo>
                    <a:pt x="1981" y="3510"/>
                  </a:lnTo>
                  <a:lnTo>
                    <a:pt x="1875" y="3520"/>
                  </a:lnTo>
                  <a:lnTo>
                    <a:pt x="1768" y="3523"/>
                  </a:lnTo>
                  <a:lnTo>
                    <a:pt x="1767" y="3523"/>
                  </a:lnTo>
                  <a:lnTo>
                    <a:pt x="1660" y="3520"/>
                  </a:lnTo>
                  <a:lnTo>
                    <a:pt x="1554" y="3510"/>
                  </a:lnTo>
                  <a:lnTo>
                    <a:pt x="1450" y="3494"/>
                  </a:lnTo>
                  <a:lnTo>
                    <a:pt x="1348" y="3473"/>
                  </a:lnTo>
                  <a:lnTo>
                    <a:pt x="1248" y="3446"/>
                  </a:lnTo>
                  <a:lnTo>
                    <a:pt x="1151" y="3413"/>
                  </a:lnTo>
                  <a:lnTo>
                    <a:pt x="1057" y="3375"/>
                  </a:lnTo>
                  <a:lnTo>
                    <a:pt x="964" y="3331"/>
                  </a:lnTo>
                  <a:lnTo>
                    <a:pt x="875" y="3283"/>
                  </a:lnTo>
                  <a:lnTo>
                    <a:pt x="790" y="3229"/>
                  </a:lnTo>
                  <a:lnTo>
                    <a:pt x="707" y="3171"/>
                  </a:lnTo>
                  <a:lnTo>
                    <a:pt x="629" y="3109"/>
                  </a:lnTo>
                  <a:lnTo>
                    <a:pt x="554" y="3042"/>
                  </a:lnTo>
                  <a:lnTo>
                    <a:pt x="483" y="2971"/>
                  </a:lnTo>
                  <a:lnTo>
                    <a:pt x="416" y="2896"/>
                  </a:lnTo>
                  <a:lnTo>
                    <a:pt x="354" y="2818"/>
                  </a:lnTo>
                  <a:lnTo>
                    <a:pt x="295" y="2736"/>
                  </a:lnTo>
                  <a:lnTo>
                    <a:pt x="241" y="2651"/>
                  </a:lnTo>
                  <a:lnTo>
                    <a:pt x="193" y="2562"/>
                  </a:lnTo>
                  <a:lnTo>
                    <a:pt x="149" y="2470"/>
                  </a:lnTo>
                  <a:lnTo>
                    <a:pt x="110" y="2376"/>
                  </a:lnTo>
                  <a:lnTo>
                    <a:pt x="77" y="2279"/>
                  </a:lnTo>
                  <a:lnTo>
                    <a:pt x="50" y="2180"/>
                  </a:lnTo>
                  <a:lnTo>
                    <a:pt x="29" y="2079"/>
                  </a:lnTo>
                  <a:lnTo>
                    <a:pt x="13" y="1975"/>
                  </a:lnTo>
                  <a:lnTo>
                    <a:pt x="3" y="1869"/>
                  </a:lnTo>
                  <a:lnTo>
                    <a:pt x="0" y="1762"/>
                  </a:lnTo>
                  <a:lnTo>
                    <a:pt x="0" y="1762"/>
                  </a:lnTo>
                  <a:lnTo>
                    <a:pt x="3" y="1655"/>
                  </a:lnTo>
                  <a:lnTo>
                    <a:pt x="13" y="1549"/>
                  </a:lnTo>
                  <a:lnTo>
                    <a:pt x="29" y="1445"/>
                  </a:lnTo>
                  <a:lnTo>
                    <a:pt x="50" y="1343"/>
                  </a:lnTo>
                  <a:lnTo>
                    <a:pt x="77" y="1244"/>
                  </a:lnTo>
                  <a:lnTo>
                    <a:pt x="110" y="1147"/>
                  </a:lnTo>
                  <a:lnTo>
                    <a:pt x="149" y="1053"/>
                  </a:lnTo>
                  <a:lnTo>
                    <a:pt x="193" y="961"/>
                  </a:lnTo>
                  <a:lnTo>
                    <a:pt x="241" y="872"/>
                  </a:lnTo>
                  <a:lnTo>
                    <a:pt x="295" y="787"/>
                  </a:lnTo>
                  <a:lnTo>
                    <a:pt x="354" y="706"/>
                  </a:lnTo>
                  <a:lnTo>
                    <a:pt x="416" y="627"/>
                  </a:lnTo>
                  <a:lnTo>
                    <a:pt x="483" y="552"/>
                  </a:lnTo>
                  <a:lnTo>
                    <a:pt x="554" y="481"/>
                  </a:lnTo>
                  <a:lnTo>
                    <a:pt x="629" y="414"/>
                  </a:lnTo>
                  <a:lnTo>
                    <a:pt x="707" y="352"/>
                  </a:lnTo>
                  <a:lnTo>
                    <a:pt x="790" y="294"/>
                  </a:lnTo>
                  <a:lnTo>
                    <a:pt x="875" y="240"/>
                  </a:lnTo>
                  <a:lnTo>
                    <a:pt x="964" y="192"/>
                  </a:lnTo>
                  <a:lnTo>
                    <a:pt x="1057" y="148"/>
                  </a:lnTo>
                  <a:lnTo>
                    <a:pt x="1151" y="110"/>
                  </a:lnTo>
                  <a:lnTo>
                    <a:pt x="1248" y="78"/>
                  </a:lnTo>
                  <a:lnTo>
                    <a:pt x="1348" y="50"/>
                  </a:lnTo>
                  <a:lnTo>
                    <a:pt x="1450" y="29"/>
                  </a:lnTo>
                  <a:lnTo>
                    <a:pt x="1554" y="13"/>
                  </a:lnTo>
                  <a:lnTo>
                    <a:pt x="1660" y="3"/>
                  </a:lnTo>
                  <a:lnTo>
                    <a:pt x="1767" y="0"/>
                  </a:lnTo>
                  <a:close/>
                </a:path>
              </a:pathLst>
            </a:custGeom>
            <a:solidFill>
              <a:srgbClr val="CC1071"/>
            </a:solidFill>
            <a:ln w="0">
              <a:solidFill>
                <a:srgbClr val="CC107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9" name="Freeform 84">
              <a:extLst>
                <a:ext uri="{FF2B5EF4-FFF2-40B4-BE49-F238E27FC236}">
                  <a16:creationId xmlns:a16="http://schemas.microsoft.com/office/drawing/2014/main" id="{6B436357-1B91-5B3D-862F-0228203ABD07}"/>
                </a:ext>
              </a:extLst>
            </p:cNvPr>
            <p:cNvSpPr>
              <a:spLocks noEditPoints="1"/>
            </p:cNvSpPr>
            <p:nvPr/>
          </p:nvSpPr>
          <p:spPr bwMode="auto">
            <a:xfrm>
              <a:off x="638175" y="2249488"/>
              <a:ext cx="273050" cy="269875"/>
            </a:xfrm>
            <a:custGeom>
              <a:avLst/>
              <a:gdLst>
                <a:gd name="T0" fmla="*/ 148 w 2229"/>
                <a:gd name="T1" fmla="*/ 1570 h 2207"/>
                <a:gd name="T2" fmla="*/ 139 w 2229"/>
                <a:gd name="T3" fmla="*/ 1690 h 2207"/>
                <a:gd name="T4" fmla="*/ 157 w 2229"/>
                <a:gd name="T5" fmla="*/ 1717 h 2207"/>
                <a:gd name="T6" fmla="*/ 1495 w 2229"/>
                <a:gd name="T7" fmla="*/ 1717 h 2207"/>
                <a:gd name="T8" fmla="*/ 1513 w 2229"/>
                <a:gd name="T9" fmla="*/ 1690 h 2207"/>
                <a:gd name="T10" fmla="*/ 1505 w 2229"/>
                <a:gd name="T11" fmla="*/ 1570 h 2207"/>
                <a:gd name="T12" fmla="*/ 168 w 2229"/>
                <a:gd name="T13" fmla="*/ 1562 h 2207"/>
                <a:gd name="T14" fmla="*/ 148 w 2229"/>
                <a:gd name="T15" fmla="*/ 1228 h 2207"/>
                <a:gd name="T16" fmla="*/ 139 w 2229"/>
                <a:gd name="T17" fmla="*/ 1347 h 2207"/>
                <a:gd name="T18" fmla="*/ 157 w 2229"/>
                <a:gd name="T19" fmla="*/ 1374 h 2207"/>
                <a:gd name="T20" fmla="*/ 1495 w 2229"/>
                <a:gd name="T21" fmla="*/ 1374 h 2207"/>
                <a:gd name="T22" fmla="*/ 1513 w 2229"/>
                <a:gd name="T23" fmla="*/ 1347 h 2207"/>
                <a:gd name="T24" fmla="*/ 1505 w 2229"/>
                <a:gd name="T25" fmla="*/ 1228 h 2207"/>
                <a:gd name="T26" fmla="*/ 168 w 2229"/>
                <a:gd name="T27" fmla="*/ 1219 h 2207"/>
                <a:gd name="T28" fmla="*/ 148 w 2229"/>
                <a:gd name="T29" fmla="*/ 884 h 2207"/>
                <a:gd name="T30" fmla="*/ 139 w 2229"/>
                <a:gd name="T31" fmla="*/ 1004 h 2207"/>
                <a:gd name="T32" fmla="*/ 157 w 2229"/>
                <a:gd name="T33" fmla="*/ 1030 h 2207"/>
                <a:gd name="T34" fmla="*/ 1495 w 2229"/>
                <a:gd name="T35" fmla="*/ 1030 h 2207"/>
                <a:gd name="T36" fmla="*/ 1513 w 2229"/>
                <a:gd name="T37" fmla="*/ 1004 h 2207"/>
                <a:gd name="T38" fmla="*/ 1505 w 2229"/>
                <a:gd name="T39" fmla="*/ 884 h 2207"/>
                <a:gd name="T40" fmla="*/ 168 w 2229"/>
                <a:gd name="T41" fmla="*/ 875 h 2207"/>
                <a:gd name="T42" fmla="*/ 148 w 2229"/>
                <a:gd name="T43" fmla="*/ 540 h 2207"/>
                <a:gd name="T44" fmla="*/ 139 w 2229"/>
                <a:gd name="T45" fmla="*/ 660 h 2207"/>
                <a:gd name="T46" fmla="*/ 157 w 2229"/>
                <a:gd name="T47" fmla="*/ 686 h 2207"/>
                <a:gd name="T48" fmla="*/ 1495 w 2229"/>
                <a:gd name="T49" fmla="*/ 686 h 2207"/>
                <a:gd name="T50" fmla="*/ 1513 w 2229"/>
                <a:gd name="T51" fmla="*/ 660 h 2207"/>
                <a:gd name="T52" fmla="*/ 1505 w 2229"/>
                <a:gd name="T53" fmla="*/ 540 h 2207"/>
                <a:gd name="T54" fmla="*/ 168 w 2229"/>
                <a:gd name="T55" fmla="*/ 532 h 2207"/>
                <a:gd name="T56" fmla="*/ 1951 w 2229"/>
                <a:gd name="T57" fmla="*/ 392 h 2207"/>
                <a:gd name="T58" fmla="*/ 1823 w 2229"/>
                <a:gd name="T59" fmla="*/ 1286 h 2207"/>
                <a:gd name="T60" fmla="*/ 1836 w 2229"/>
                <a:gd name="T61" fmla="*/ 1315 h 2207"/>
                <a:gd name="T62" fmla="*/ 1866 w 2229"/>
                <a:gd name="T63" fmla="*/ 1316 h 2207"/>
                <a:gd name="T64" fmla="*/ 2137 w 2229"/>
                <a:gd name="T65" fmla="*/ 422 h 2207"/>
                <a:gd name="T66" fmla="*/ 2128 w 2229"/>
                <a:gd name="T67" fmla="*/ 392 h 2207"/>
                <a:gd name="T68" fmla="*/ 1971 w 2229"/>
                <a:gd name="T69" fmla="*/ 384 h 2207"/>
                <a:gd name="T70" fmla="*/ 1682 w 2229"/>
                <a:gd name="T71" fmla="*/ 253 h 2207"/>
                <a:gd name="T72" fmla="*/ 1674 w 2229"/>
                <a:gd name="T73" fmla="*/ 1431 h 2207"/>
                <a:gd name="T74" fmla="*/ 1691 w 2229"/>
                <a:gd name="T75" fmla="*/ 1457 h 2207"/>
                <a:gd name="T76" fmla="*/ 1721 w 2229"/>
                <a:gd name="T77" fmla="*/ 1455 h 2207"/>
                <a:gd name="T78" fmla="*/ 1889 w 2229"/>
                <a:gd name="T79" fmla="*/ 278 h 2207"/>
                <a:gd name="T80" fmla="*/ 1872 w 2229"/>
                <a:gd name="T81" fmla="*/ 247 h 2207"/>
                <a:gd name="T82" fmla="*/ 168 w 2229"/>
                <a:gd name="T83" fmla="*/ 189 h 2207"/>
                <a:gd name="T84" fmla="*/ 142 w 2229"/>
                <a:gd name="T85" fmla="*/ 206 h 2207"/>
                <a:gd name="T86" fmla="*/ 142 w 2229"/>
                <a:gd name="T87" fmla="*/ 328 h 2207"/>
                <a:gd name="T88" fmla="*/ 168 w 2229"/>
                <a:gd name="T89" fmla="*/ 346 h 2207"/>
                <a:gd name="T90" fmla="*/ 1505 w 2229"/>
                <a:gd name="T91" fmla="*/ 337 h 2207"/>
                <a:gd name="T92" fmla="*/ 1513 w 2229"/>
                <a:gd name="T93" fmla="*/ 218 h 2207"/>
                <a:gd name="T94" fmla="*/ 1495 w 2229"/>
                <a:gd name="T95" fmla="*/ 191 h 2207"/>
                <a:gd name="T96" fmla="*/ 34 w 2229"/>
                <a:gd name="T97" fmla="*/ 0 h 2207"/>
                <a:gd name="T98" fmla="*/ 1663 w 2229"/>
                <a:gd name="T99" fmla="*/ 11 h 2207"/>
                <a:gd name="T100" fmla="*/ 1674 w 2229"/>
                <a:gd name="T101" fmla="*/ 145 h 2207"/>
                <a:gd name="T102" fmla="*/ 1691 w 2229"/>
                <a:gd name="T103" fmla="*/ 172 h 2207"/>
                <a:gd name="T104" fmla="*/ 1944 w 2229"/>
                <a:gd name="T105" fmla="*/ 176 h 2207"/>
                <a:gd name="T106" fmla="*/ 1965 w 2229"/>
                <a:gd name="T107" fmla="*/ 194 h 2207"/>
                <a:gd name="T108" fmla="*/ 1959 w 2229"/>
                <a:gd name="T109" fmla="*/ 282 h 2207"/>
                <a:gd name="T110" fmla="*/ 1976 w 2229"/>
                <a:gd name="T111" fmla="*/ 312 h 2207"/>
                <a:gd name="T112" fmla="*/ 2205 w 2229"/>
                <a:gd name="T113" fmla="*/ 316 h 2207"/>
                <a:gd name="T114" fmla="*/ 2227 w 2229"/>
                <a:gd name="T115" fmla="*/ 338 h 2207"/>
                <a:gd name="T116" fmla="*/ 1694 w 2229"/>
                <a:gd name="T117" fmla="*/ 2181 h 2207"/>
                <a:gd name="T118" fmla="*/ 1672 w 2229"/>
                <a:gd name="T119" fmla="*/ 2205 h 2207"/>
                <a:gd name="T120" fmla="*/ 22 w 2229"/>
                <a:gd name="T121" fmla="*/ 2203 h 2207"/>
                <a:gd name="T122" fmla="*/ 0 w 2229"/>
                <a:gd name="T123" fmla="*/ 2171 h 2207"/>
                <a:gd name="T124" fmla="*/ 10 w 2229"/>
                <a:gd name="T125" fmla="*/ 11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29" h="2207">
                  <a:moveTo>
                    <a:pt x="168" y="1562"/>
                  </a:moveTo>
                  <a:lnTo>
                    <a:pt x="157" y="1564"/>
                  </a:lnTo>
                  <a:lnTo>
                    <a:pt x="148" y="1570"/>
                  </a:lnTo>
                  <a:lnTo>
                    <a:pt x="142" y="1580"/>
                  </a:lnTo>
                  <a:lnTo>
                    <a:pt x="139" y="1592"/>
                  </a:lnTo>
                  <a:lnTo>
                    <a:pt x="139" y="1690"/>
                  </a:lnTo>
                  <a:lnTo>
                    <a:pt x="142" y="1702"/>
                  </a:lnTo>
                  <a:lnTo>
                    <a:pt x="148" y="1711"/>
                  </a:lnTo>
                  <a:lnTo>
                    <a:pt x="157" y="1717"/>
                  </a:lnTo>
                  <a:lnTo>
                    <a:pt x="168" y="1720"/>
                  </a:lnTo>
                  <a:lnTo>
                    <a:pt x="1484" y="1720"/>
                  </a:lnTo>
                  <a:lnTo>
                    <a:pt x="1495" y="1717"/>
                  </a:lnTo>
                  <a:lnTo>
                    <a:pt x="1505" y="1711"/>
                  </a:lnTo>
                  <a:lnTo>
                    <a:pt x="1511" y="1702"/>
                  </a:lnTo>
                  <a:lnTo>
                    <a:pt x="1513" y="1690"/>
                  </a:lnTo>
                  <a:lnTo>
                    <a:pt x="1513" y="1592"/>
                  </a:lnTo>
                  <a:lnTo>
                    <a:pt x="1511" y="1580"/>
                  </a:lnTo>
                  <a:lnTo>
                    <a:pt x="1505" y="1570"/>
                  </a:lnTo>
                  <a:lnTo>
                    <a:pt x="1495" y="1564"/>
                  </a:lnTo>
                  <a:lnTo>
                    <a:pt x="1484" y="1562"/>
                  </a:lnTo>
                  <a:lnTo>
                    <a:pt x="168" y="1562"/>
                  </a:lnTo>
                  <a:close/>
                  <a:moveTo>
                    <a:pt x="168" y="1219"/>
                  </a:moveTo>
                  <a:lnTo>
                    <a:pt x="157" y="1221"/>
                  </a:lnTo>
                  <a:lnTo>
                    <a:pt x="148" y="1228"/>
                  </a:lnTo>
                  <a:lnTo>
                    <a:pt x="142" y="1236"/>
                  </a:lnTo>
                  <a:lnTo>
                    <a:pt x="139" y="1248"/>
                  </a:lnTo>
                  <a:lnTo>
                    <a:pt x="139" y="1347"/>
                  </a:lnTo>
                  <a:lnTo>
                    <a:pt x="142" y="1358"/>
                  </a:lnTo>
                  <a:lnTo>
                    <a:pt x="148" y="1368"/>
                  </a:lnTo>
                  <a:lnTo>
                    <a:pt x="157" y="1374"/>
                  </a:lnTo>
                  <a:lnTo>
                    <a:pt x="168" y="1376"/>
                  </a:lnTo>
                  <a:lnTo>
                    <a:pt x="1484" y="1376"/>
                  </a:lnTo>
                  <a:lnTo>
                    <a:pt x="1495" y="1374"/>
                  </a:lnTo>
                  <a:lnTo>
                    <a:pt x="1505" y="1368"/>
                  </a:lnTo>
                  <a:lnTo>
                    <a:pt x="1511" y="1358"/>
                  </a:lnTo>
                  <a:lnTo>
                    <a:pt x="1513" y="1347"/>
                  </a:lnTo>
                  <a:lnTo>
                    <a:pt x="1513" y="1248"/>
                  </a:lnTo>
                  <a:lnTo>
                    <a:pt x="1511" y="1236"/>
                  </a:lnTo>
                  <a:lnTo>
                    <a:pt x="1505" y="1228"/>
                  </a:lnTo>
                  <a:lnTo>
                    <a:pt x="1495" y="1221"/>
                  </a:lnTo>
                  <a:lnTo>
                    <a:pt x="1484" y="1219"/>
                  </a:lnTo>
                  <a:lnTo>
                    <a:pt x="168" y="1219"/>
                  </a:lnTo>
                  <a:close/>
                  <a:moveTo>
                    <a:pt x="168" y="875"/>
                  </a:moveTo>
                  <a:lnTo>
                    <a:pt x="157" y="878"/>
                  </a:lnTo>
                  <a:lnTo>
                    <a:pt x="148" y="884"/>
                  </a:lnTo>
                  <a:lnTo>
                    <a:pt x="142" y="894"/>
                  </a:lnTo>
                  <a:lnTo>
                    <a:pt x="139" y="904"/>
                  </a:lnTo>
                  <a:lnTo>
                    <a:pt x="139" y="1004"/>
                  </a:lnTo>
                  <a:lnTo>
                    <a:pt x="142" y="1015"/>
                  </a:lnTo>
                  <a:lnTo>
                    <a:pt x="148" y="1024"/>
                  </a:lnTo>
                  <a:lnTo>
                    <a:pt x="157" y="1030"/>
                  </a:lnTo>
                  <a:lnTo>
                    <a:pt x="168" y="1032"/>
                  </a:lnTo>
                  <a:lnTo>
                    <a:pt x="1484" y="1032"/>
                  </a:lnTo>
                  <a:lnTo>
                    <a:pt x="1495" y="1030"/>
                  </a:lnTo>
                  <a:lnTo>
                    <a:pt x="1505" y="1024"/>
                  </a:lnTo>
                  <a:lnTo>
                    <a:pt x="1511" y="1015"/>
                  </a:lnTo>
                  <a:lnTo>
                    <a:pt x="1513" y="1004"/>
                  </a:lnTo>
                  <a:lnTo>
                    <a:pt x="1513" y="904"/>
                  </a:lnTo>
                  <a:lnTo>
                    <a:pt x="1511" y="894"/>
                  </a:lnTo>
                  <a:lnTo>
                    <a:pt x="1505" y="884"/>
                  </a:lnTo>
                  <a:lnTo>
                    <a:pt x="1495" y="878"/>
                  </a:lnTo>
                  <a:lnTo>
                    <a:pt x="1484" y="875"/>
                  </a:lnTo>
                  <a:lnTo>
                    <a:pt x="168" y="875"/>
                  </a:lnTo>
                  <a:close/>
                  <a:moveTo>
                    <a:pt x="168" y="532"/>
                  </a:moveTo>
                  <a:lnTo>
                    <a:pt x="157" y="535"/>
                  </a:lnTo>
                  <a:lnTo>
                    <a:pt x="148" y="540"/>
                  </a:lnTo>
                  <a:lnTo>
                    <a:pt x="142" y="550"/>
                  </a:lnTo>
                  <a:lnTo>
                    <a:pt x="139" y="562"/>
                  </a:lnTo>
                  <a:lnTo>
                    <a:pt x="139" y="660"/>
                  </a:lnTo>
                  <a:lnTo>
                    <a:pt x="142" y="672"/>
                  </a:lnTo>
                  <a:lnTo>
                    <a:pt x="148" y="681"/>
                  </a:lnTo>
                  <a:lnTo>
                    <a:pt x="157" y="686"/>
                  </a:lnTo>
                  <a:lnTo>
                    <a:pt x="168" y="690"/>
                  </a:lnTo>
                  <a:lnTo>
                    <a:pt x="1484" y="690"/>
                  </a:lnTo>
                  <a:lnTo>
                    <a:pt x="1495" y="686"/>
                  </a:lnTo>
                  <a:lnTo>
                    <a:pt x="1505" y="681"/>
                  </a:lnTo>
                  <a:lnTo>
                    <a:pt x="1511" y="672"/>
                  </a:lnTo>
                  <a:lnTo>
                    <a:pt x="1513" y="660"/>
                  </a:lnTo>
                  <a:lnTo>
                    <a:pt x="1513" y="562"/>
                  </a:lnTo>
                  <a:lnTo>
                    <a:pt x="1511" y="550"/>
                  </a:lnTo>
                  <a:lnTo>
                    <a:pt x="1505" y="540"/>
                  </a:lnTo>
                  <a:lnTo>
                    <a:pt x="1495" y="535"/>
                  </a:lnTo>
                  <a:lnTo>
                    <a:pt x="1484" y="532"/>
                  </a:lnTo>
                  <a:lnTo>
                    <a:pt x="168" y="532"/>
                  </a:lnTo>
                  <a:close/>
                  <a:moveTo>
                    <a:pt x="1971" y="384"/>
                  </a:moveTo>
                  <a:lnTo>
                    <a:pt x="1960" y="386"/>
                  </a:lnTo>
                  <a:lnTo>
                    <a:pt x="1951" y="392"/>
                  </a:lnTo>
                  <a:lnTo>
                    <a:pt x="1945" y="399"/>
                  </a:lnTo>
                  <a:lnTo>
                    <a:pt x="1942" y="410"/>
                  </a:lnTo>
                  <a:lnTo>
                    <a:pt x="1823" y="1286"/>
                  </a:lnTo>
                  <a:lnTo>
                    <a:pt x="1823" y="1299"/>
                  </a:lnTo>
                  <a:lnTo>
                    <a:pt x="1828" y="1309"/>
                  </a:lnTo>
                  <a:lnTo>
                    <a:pt x="1836" y="1315"/>
                  </a:lnTo>
                  <a:lnTo>
                    <a:pt x="1845" y="1320"/>
                  </a:lnTo>
                  <a:lnTo>
                    <a:pt x="1856" y="1320"/>
                  </a:lnTo>
                  <a:lnTo>
                    <a:pt x="1866" y="1316"/>
                  </a:lnTo>
                  <a:lnTo>
                    <a:pt x="1874" y="1310"/>
                  </a:lnTo>
                  <a:lnTo>
                    <a:pt x="1880" y="1299"/>
                  </a:lnTo>
                  <a:lnTo>
                    <a:pt x="2137" y="422"/>
                  </a:lnTo>
                  <a:lnTo>
                    <a:pt x="2138" y="410"/>
                  </a:lnTo>
                  <a:lnTo>
                    <a:pt x="2135" y="400"/>
                  </a:lnTo>
                  <a:lnTo>
                    <a:pt x="2128" y="392"/>
                  </a:lnTo>
                  <a:lnTo>
                    <a:pt x="2120" y="386"/>
                  </a:lnTo>
                  <a:lnTo>
                    <a:pt x="2109" y="384"/>
                  </a:lnTo>
                  <a:lnTo>
                    <a:pt x="1971" y="384"/>
                  </a:lnTo>
                  <a:close/>
                  <a:moveTo>
                    <a:pt x="1703" y="244"/>
                  </a:moveTo>
                  <a:lnTo>
                    <a:pt x="1691" y="247"/>
                  </a:lnTo>
                  <a:lnTo>
                    <a:pt x="1682" y="253"/>
                  </a:lnTo>
                  <a:lnTo>
                    <a:pt x="1676" y="263"/>
                  </a:lnTo>
                  <a:lnTo>
                    <a:pt x="1674" y="273"/>
                  </a:lnTo>
                  <a:lnTo>
                    <a:pt x="1674" y="1431"/>
                  </a:lnTo>
                  <a:lnTo>
                    <a:pt x="1676" y="1443"/>
                  </a:lnTo>
                  <a:lnTo>
                    <a:pt x="1682" y="1452"/>
                  </a:lnTo>
                  <a:lnTo>
                    <a:pt x="1691" y="1457"/>
                  </a:lnTo>
                  <a:lnTo>
                    <a:pt x="1701" y="1460"/>
                  </a:lnTo>
                  <a:lnTo>
                    <a:pt x="1711" y="1459"/>
                  </a:lnTo>
                  <a:lnTo>
                    <a:pt x="1721" y="1455"/>
                  </a:lnTo>
                  <a:lnTo>
                    <a:pt x="1727" y="1447"/>
                  </a:lnTo>
                  <a:lnTo>
                    <a:pt x="1732" y="1435"/>
                  </a:lnTo>
                  <a:lnTo>
                    <a:pt x="1889" y="278"/>
                  </a:lnTo>
                  <a:lnTo>
                    <a:pt x="1888" y="265"/>
                  </a:lnTo>
                  <a:lnTo>
                    <a:pt x="1882" y="254"/>
                  </a:lnTo>
                  <a:lnTo>
                    <a:pt x="1872" y="247"/>
                  </a:lnTo>
                  <a:lnTo>
                    <a:pt x="1860" y="244"/>
                  </a:lnTo>
                  <a:lnTo>
                    <a:pt x="1703" y="244"/>
                  </a:lnTo>
                  <a:close/>
                  <a:moveTo>
                    <a:pt x="168" y="189"/>
                  </a:moveTo>
                  <a:lnTo>
                    <a:pt x="157" y="191"/>
                  </a:lnTo>
                  <a:lnTo>
                    <a:pt x="148" y="198"/>
                  </a:lnTo>
                  <a:lnTo>
                    <a:pt x="142" y="206"/>
                  </a:lnTo>
                  <a:lnTo>
                    <a:pt x="139" y="218"/>
                  </a:lnTo>
                  <a:lnTo>
                    <a:pt x="139" y="317"/>
                  </a:lnTo>
                  <a:lnTo>
                    <a:pt x="142" y="328"/>
                  </a:lnTo>
                  <a:lnTo>
                    <a:pt x="148" y="337"/>
                  </a:lnTo>
                  <a:lnTo>
                    <a:pt x="157" y="344"/>
                  </a:lnTo>
                  <a:lnTo>
                    <a:pt x="168" y="346"/>
                  </a:lnTo>
                  <a:lnTo>
                    <a:pt x="1484" y="346"/>
                  </a:lnTo>
                  <a:lnTo>
                    <a:pt x="1495" y="344"/>
                  </a:lnTo>
                  <a:lnTo>
                    <a:pt x="1505" y="337"/>
                  </a:lnTo>
                  <a:lnTo>
                    <a:pt x="1511" y="328"/>
                  </a:lnTo>
                  <a:lnTo>
                    <a:pt x="1513" y="317"/>
                  </a:lnTo>
                  <a:lnTo>
                    <a:pt x="1513" y="218"/>
                  </a:lnTo>
                  <a:lnTo>
                    <a:pt x="1511" y="206"/>
                  </a:lnTo>
                  <a:lnTo>
                    <a:pt x="1505" y="198"/>
                  </a:lnTo>
                  <a:lnTo>
                    <a:pt x="1495" y="191"/>
                  </a:lnTo>
                  <a:lnTo>
                    <a:pt x="1484" y="189"/>
                  </a:lnTo>
                  <a:lnTo>
                    <a:pt x="168" y="189"/>
                  </a:lnTo>
                  <a:close/>
                  <a:moveTo>
                    <a:pt x="34" y="0"/>
                  </a:moveTo>
                  <a:lnTo>
                    <a:pt x="1639" y="0"/>
                  </a:lnTo>
                  <a:lnTo>
                    <a:pt x="1652" y="3"/>
                  </a:lnTo>
                  <a:lnTo>
                    <a:pt x="1663" y="11"/>
                  </a:lnTo>
                  <a:lnTo>
                    <a:pt x="1671" y="21"/>
                  </a:lnTo>
                  <a:lnTo>
                    <a:pt x="1674" y="35"/>
                  </a:lnTo>
                  <a:lnTo>
                    <a:pt x="1674" y="145"/>
                  </a:lnTo>
                  <a:lnTo>
                    <a:pt x="1676" y="157"/>
                  </a:lnTo>
                  <a:lnTo>
                    <a:pt x="1682" y="167"/>
                  </a:lnTo>
                  <a:lnTo>
                    <a:pt x="1691" y="172"/>
                  </a:lnTo>
                  <a:lnTo>
                    <a:pt x="1703" y="175"/>
                  </a:lnTo>
                  <a:lnTo>
                    <a:pt x="1933" y="175"/>
                  </a:lnTo>
                  <a:lnTo>
                    <a:pt x="1944" y="176"/>
                  </a:lnTo>
                  <a:lnTo>
                    <a:pt x="1953" y="180"/>
                  </a:lnTo>
                  <a:lnTo>
                    <a:pt x="1960" y="187"/>
                  </a:lnTo>
                  <a:lnTo>
                    <a:pt x="1965" y="194"/>
                  </a:lnTo>
                  <a:lnTo>
                    <a:pt x="1969" y="204"/>
                  </a:lnTo>
                  <a:lnTo>
                    <a:pt x="1969" y="215"/>
                  </a:lnTo>
                  <a:lnTo>
                    <a:pt x="1959" y="282"/>
                  </a:lnTo>
                  <a:lnTo>
                    <a:pt x="1960" y="294"/>
                  </a:lnTo>
                  <a:lnTo>
                    <a:pt x="1966" y="304"/>
                  </a:lnTo>
                  <a:lnTo>
                    <a:pt x="1976" y="312"/>
                  </a:lnTo>
                  <a:lnTo>
                    <a:pt x="1988" y="315"/>
                  </a:lnTo>
                  <a:lnTo>
                    <a:pt x="2195" y="315"/>
                  </a:lnTo>
                  <a:lnTo>
                    <a:pt x="2205" y="316"/>
                  </a:lnTo>
                  <a:lnTo>
                    <a:pt x="2214" y="321"/>
                  </a:lnTo>
                  <a:lnTo>
                    <a:pt x="2223" y="329"/>
                  </a:lnTo>
                  <a:lnTo>
                    <a:pt x="2227" y="338"/>
                  </a:lnTo>
                  <a:lnTo>
                    <a:pt x="2229" y="348"/>
                  </a:lnTo>
                  <a:lnTo>
                    <a:pt x="2228" y="359"/>
                  </a:lnTo>
                  <a:lnTo>
                    <a:pt x="1694" y="2181"/>
                  </a:lnTo>
                  <a:lnTo>
                    <a:pt x="1689" y="2192"/>
                  </a:lnTo>
                  <a:lnTo>
                    <a:pt x="1681" y="2199"/>
                  </a:lnTo>
                  <a:lnTo>
                    <a:pt x="1672" y="2205"/>
                  </a:lnTo>
                  <a:lnTo>
                    <a:pt x="1661" y="2207"/>
                  </a:lnTo>
                  <a:lnTo>
                    <a:pt x="34" y="2207"/>
                  </a:lnTo>
                  <a:lnTo>
                    <a:pt x="22" y="2203"/>
                  </a:lnTo>
                  <a:lnTo>
                    <a:pt x="10" y="2196"/>
                  </a:lnTo>
                  <a:lnTo>
                    <a:pt x="2" y="2185"/>
                  </a:lnTo>
                  <a:lnTo>
                    <a:pt x="0" y="2171"/>
                  </a:lnTo>
                  <a:lnTo>
                    <a:pt x="0" y="35"/>
                  </a:lnTo>
                  <a:lnTo>
                    <a:pt x="2" y="21"/>
                  </a:lnTo>
                  <a:lnTo>
                    <a:pt x="10" y="11"/>
                  </a:lnTo>
                  <a:lnTo>
                    <a:pt x="22" y="3"/>
                  </a:lnTo>
                  <a:lnTo>
                    <a:pt x="3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70" name="Group 369">
            <a:extLst>
              <a:ext uri="{FF2B5EF4-FFF2-40B4-BE49-F238E27FC236}">
                <a16:creationId xmlns:a16="http://schemas.microsoft.com/office/drawing/2014/main" id="{FEFF02E1-29B1-A348-34BC-A37D33BB39FA}"/>
              </a:ext>
            </a:extLst>
          </p:cNvPr>
          <p:cNvGrpSpPr/>
          <p:nvPr/>
        </p:nvGrpSpPr>
        <p:grpSpPr>
          <a:xfrm>
            <a:off x="1557878" y="1574536"/>
            <a:ext cx="404812" cy="404813"/>
            <a:chOff x="519113" y="1298575"/>
            <a:chExt cx="404812" cy="404813"/>
          </a:xfrm>
        </p:grpSpPr>
        <p:sp>
          <p:nvSpPr>
            <p:cNvPr id="371" name="AutoShape 86">
              <a:extLst>
                <a:ext uri="{FF2B5EF4-FFF2-40B4-BE49-F238E27FC236}">
                  <a16:creationId xmlns:a16="http://schemas.microsoft.com/office/drawing/2014/main" id="{01C1B7B2-4944-6BAE-CA71-CB56C2723025}"/>
                </a:ext>
              </a:extLst>
            </p:cNvPr>
            <p:cNvSpPr>
              <a:spLocks noChangeAspect="1" noChangeArrowheads="1" noTextEdit="1"/>
            </p:cNvSpPr>
            <p:nvPr/>
          </p:nvSpPr>
          <p:spPr bwMode="auto">
            <a:xfrm>
              <a:off x="519113" y="1298575"/>
              <a:ext cx="404812"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2" name="Rectangle 89">
              <a:extLst>
                <a:ext uri="{FF2B5EF4-FFF2-40B4-BE49-F238E27FC236}">
                  <a16:creationId xmlns:a16="http://schemas.microsoft.com/office/drawing/2014/main" id="{BC441609-08E1-D20B-D8F5-FF6391BB5DB4}"/>
                </a:ext>
              </a:extLst>
            </p:cNvPr>
            <p:cNvSpPr>
              <a:spLocks noChangeArrowheads="1"/>
            </p:cNvSpPr>
            <p:nvPr/>
          </p:nvSpPr>
          <p:spPr bwMode="auto">
            <a:xfrm>
              <a:off x="584200" y="1439863"/>
              <a:ext cx="42862" cy="14288"/>
            </a:xfrm>
            <a:prstGeom prst="rect">
              <a:avLst/>
            </a:prstGeom>
            <a:solidFill>
              <a:srgbClr val="38BDF9"/>
            </a:solidFill>
            <a:ln w="0">
              <a:solidFill>
                <a:srgbClr val="38BDF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3" name="Rectangle 90">
              <a:extLst>
                <a:ext uri="{FF2B5EF4-FFF2-40B4-BE49-F238E27FC236}">
                  <a16:creationId xmlns:a16="http://schemas.microsoft.com/office/drawing/2014/main" id="{F14AFFC7-BD47-4837-D409-ABB5B7211793}"/>
                </a:ext>
              </a:extLst>
            </p:cNvPr>
            <p:cNvSpPr>
              <a:spLocks noChangeArrowheads="1"/>
            </p:cNvSpPr>
            <p:nvPr/>
          </p:nvSpPr>
          <p:spPr bwMode="auto">
            <a:xfrm>
              <a:off x="584200" y="1468438"/>
              <a:ext cx="42862" cy="14288"/>
            </a:xfrm>
            <a:prstGeom prst="rect">
              <a:avLst/>
            </a:prstGeom>
            <a:solidFill>
              <a:srgbClr val="38BDF9"/>
            </a:solidFill>
            <a:ln w="0">
              <a:solidFill>
                <a:srgbClr val="38BDF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4" name="Freeform 91">
              <a:extLst>
                <a:ext uri="{FF2B5EF4-FFF2-40B4-BE49-F238E27FC236}">
                  <a16:creationId xmlns:a16="http://schemas.microsoft.com/office/drawing/2014/main" id="{C3123C82-7C67-A4AF-0982-59FD92B7AFFC}"/>
                </a:ext>
              </a:extLst>
            </p:cNvPr>
            <p:cNvSpPr>
              <a:spLocks/>
            </p:cNvSpPr>
            <p:nvPr/>
          </p:nvSpPr>
          <p:spPr bwMode="auto">
            <a:xfrm>
              <a:off x="663575" y="1409700"/>
              <a:ext cx="196850" cy="138113"/>
            </a:xfrm>
            <a:custGeom>
              <a:avLst/>
              <a:gdLst>
                <a:gd name="T0" fmla="*/ 67 w 1610"/>
                <a:gd name="T1" fmla="*/ 0 h 1126"/>
                <a:gd name="T2" fmla="*/ 1544 w 1610"/>
                <a:gd name="T3" fmla="*/ 0 h 1126"/>
                <a:gd name="T4" fmla="*/ 1563 w 1610"/>
                <a:gd name="T5" fmla="*/ 3 h 1126"/>
                <a:gd name="T6" fmla="*/ 1580 w 1610"/>
                <a:gd name="T7" fmla="*/ 11 h 1126"/>
                <a:gd name="T8" fmla="*/ 1594 w 1610"/>
                <a:gd name="T9" fmla="*/ 24 h 1126"/>
                <a:gd name="T10" fmla="*/ 1602 w 1610"/>
                <a:gd name="T11" fmla="*/ 41 h 1126"/>
                <a:gd name="T12" fmla="*/ 1605 w 1610"/>
                <a:gd name="T13" fmla="*/ 60 h 1126"/>
                <a:gd name="T14" fmla="*/ 1606 w 1610"/>
                <a:gd name="T15" fmla="*/ 113 h 1126"/>
                <a:gd name="T16" fmla="*/ 1606 w 1610"/>
                <a:gd name="T17" fmla="*/ 113 h 1126"/>
                <a:gd name="T18" fmla="*/ 1610 w 1610"/>
                <a:gd name="T19" fmla="*/ 1065 h 1126"/>
                <a:gd name="T20" fmla="*/ 1608 w 1610"/>
                <a:gd name="T21" fmla="*/ 1081 h 1126"/>
                <a:gd name="T22" fmla="*/ 1602 w 1610"/>
                <a:gd name="T23" fmla="*/ 1096 h 1126"/>
                <a:gd name="T24" fmla="*/ 1593 w 1610"/>
                <a:gd name="T25" fmla="*/ 1108 h 1126"/>
                <a:gd name="T26" fmla="*/ 1580 w 1610"/>
                <a:gd name="T27" fmla="*/ 1118 h 1126"/>
                <a:gd name="T28" fmla="*/ 1565 w 1610"/>
                <a:gd name="T29" fmla="*/ 1124 h 1126"/>
                <a:gd name="T30" fmla="*/ 1549 w 1610"/>
                <a:gd name="T31" fmla="*/ 1126 h 1126"/>
                <a:gd name="T32" fmla="*/ 62 w 1610"/>
                <a:gd name="T33" fmla="*/ 1126 h 1126"/>
                <a:gd name="T34" fmla="*/ 46 w 1610"/>
                <a:gd name="T35" fmla="*/ 1124 h 1126"/>
                <a:gd name="T36" fmla="*/ 31 w 1610"/>
                <a:gd name="T37" fmla="*/ 1118 h 1126"/>
                <a:gd name="T38" fmla="*/ 18 w 1610"/>
                <a:gd name="T39" fmla="*/ 1108 h 1126"/>
                <a:gd name="T40" fmla="*/ 8 w 1610"/>
                <a:gd name="T41" fmla="*/ 1096 h 1126"/>
                <a:gd name="T42" fmla="*/ 2 w 1610"/>
                <a:gd name="T43" fmla="*/ 1081 h 1126"/>
                <a:gd name="T44" fmla="*/ 0 w 1610"/>
                <a:gd name="T45" fmla="*/ 1065 h 1126"/>
                <a:gd name="T46" fmla="*/ 4 w 1610"/>
                <a:gd name="T47" fmla="*/ 113 h 1126"/>
                <a:gd name="T48" fmla="*/ 5 w 1610"/>
                <a:gd name="T49" fmla="*/ 113 h 1126"/>
                <a:gd name="T50" fmla="*/ 5 w 1610"/>
                <a:gd name="T51" fmla="*/ 60 h 1126"/>
                <a:gd name="T52" fmla="*/ 8 w 1610"/>
                <a:gd name="T53" fmla="*/ 41 h 1126"/>
                <a:gd name="T54" fmla="*/ 17 w 1610"/>
                <a:gd name="T55" fmla="*/ 24 h 1126"/>
                <a:gd name="T56" fmla="*/ 31 w 1610"/>
                <a:gd name="T57" fmla="*/ 11 h 1126"/>
                <a:gd name="T58" fmla="*/ 48 w 1610"/>
                <a:gd name="T59" fmla="*/ 3 h 1126"/>
                <a:gd name="T60" fmla="*/ 67 w 1610"/>
                <a:gd name="T61" fmla="*/ 0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10" h="1126">
                  <a:moveTo>
                    <a:pt x="67" y="0"/>
                  </a:moveTo>
                  <a:lnTo>
                    <a:pt x="1544" y="0"/>
                  </a:lnTo>
                  <a:lnTo>
                    <a:pt x="1563" y="3"/>
                  </a:lnTo>
                  <a:lnTo>
                    <a:pt x="1580" y="11"/>
                  </a:lnTo>
                  <a:lnTo>
                    <a:pt x="1594" y="24"/>
                  </a:lnTo>
                  <a:lnTo>
                    <a:pt x="1602" y="41"/>
                  </a:lnTo>
                  <a:lnTo>
                    <a:pt x="1605" y="60"/>
                  </a:lnTo>
                  <a:lnTo>
                    <a:pt x="1606" y="113"/>
                  </a:lnTo>
                  <a:lnTo>
                    <a:pt x="1606" y="113"/>
                  </a:lnTo>
                  <a:lnTo>
                    <a:pt x="1610" y="1065"/>
                  </a:lnTo>
                  <a:lnTo>
                    <a:pt x="1608" y="1081"/>
                  </a:lnTo>
                  <a:lnTo>
                    <a:pt x="1602" y="1096"/>
                  </a:lnTo>
                  <a:lnTo>
                    <a:pt x="1593" y="1108"/>
                  </a:lnTo>
                  <a:lnTo>
                    <a:pt x="1580" y="1118"/>
                  </a:lnTo>
                  <a:lnTo>
                    <a:pt x="1565" y="1124"/>
                  </a:lnTo>
                  <a:lnTo>
                    <a:pt x="1549" y="1126"/>
                  </a:lnTo>
                  <a:lnTo>
                    <a:pt x="62" y="1126"/>
                  </a:lnTo>
                  <a:lnTo>
                    <a:pt x="46" y="1124"/>
                  </a:lnTo>
                  <a:lnTo>
                    <a:pt x="31" y="1118"/>
                  </a:lnTo>
                  <a:lnTo>
                    <a:pt x="18" y="1108"/>
                  </a:lnTo>
                  <a:lnTo>
                    <a:pt x="8" y="1096"/>
                  </a:lnTo>
                  <a:lnTo>
                    <a:pt x="2" y="1081"/>
                  </a:lnTo>
                  <a:lnTo>
                    <a:pt x="0" y="1065"/>
                  </a:lnTo>
                  <a:lnTo>
                    <a:pt x="4" y="113"/>
                  </a:lnTo>
                  <a:lnTo>
                    <a:pt x="5" y="113"/>
                  </a:lnTo>
                  <a:lnTo>
                    <a:pt x="5" y="60"/>
                  </a:lnTo>
                  <a:lnTo>
                    <a:pt x="8" y="41"/>
                  </a:lnTo>
                  <a:lnTo>
                    <a:pt x="17" y="24"/>
                  </a:lnTo>
                  <a:lnTo>
                    <a:pt x="31" y="11"/>
                  </a:lnTo>
                  <a:lnTo>
                    <a:pt x="48" y="3"/>
                  </a:lnTo>
                  <a:lnTo>
                    <a:pt x="67"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5" name="Freeform 92">
              <a:extLst>
                <a:ext uri="{FF2B5EF4-FFF2-40B4-BE49-F238E27FC236}">
                  <a16:creationId xmlns:a16="http://schemas.microsoft.com/office/drawing/2014/main" id="{0CDE4380-A486-D17E-E0D0-F84DDE6524A6}"/>
                </a:ext>
              </a:extLst>
            </p:cNvPr>
            <p:cNvSpPr>
              <a:spLocks noEditPoints="1"/>
            </p:cNvSpPr>
            <p:nvPr/>
          </p:nvSpPr>
          <p:spPr bwMode="auto">
            <a:xfrm>
              <a:off x="519113" y="1298575"/>
              <a:ext cx="404812" cy="404813"/>
            </a:xfrm>
            <a:custGeom>
              <a:avLst/>
              <a:gdLst>
                <a:gd name="T0" fmla="*/ 1816 w 3315"/>
                <a:gd name="T1" fmla="*/ 2404 h 3315"/>
                <a:gd name="T2" fmla="*/ 1625 w 3315"/>
                <a:gd name="T3" fmla="*/ 2540 h 3315"/>
                <a:gd name="T4" fmla="*/ 1633 w 3315"/>
                <a:gd name="T5" fmla="*/ 2566 h 3315"/>
                <a:gd name="T6" fmla="*/ 2379 w 3315"/>
                <a:gd name="T7" fmla="*/ 2562 h 3315"/>
                <a:gd name="T8" fmla="*/ 2367 w 3315"/>
                <a:gd name="T9" fmla="*/ 2531 h 3315"/>
                <a:gd name="T10" fmla="*/ 2163 w 3315"/>
                <a:gd name="T11" fmla="*/ 2396 h 3315"/>
                <a:gd name="T12" fmla="*/ 527 w 3315"/>
                <a:gd name="T13" fmla="*/ 1038 h 3315"/>
                <a:gd name="T14" fmla="*/ 435 w 3315"/>
                <a:gd name="T15" fmla="*/ 1082 h 3315"/>
                <a:gd name="T16" fmla="*/ 409 w 3315"/>
                <a:gd name="T17" fmla="*/ 2453 h 3315"/>
                <a:gd name="T18" fmla="*/ 453 w 3315"/>
                <a:gd name="T19" fmla="*/ 2546 h 3315"/>
                <a:gd name="T20" fmla="*/ 881 w 3315"/>
                <a:gd name="T21" fmla="*/ 2572 h 3315"/>
                <a:gd name="T22" fmla="*/ 973 w 3315"/>
                <a:gd name="T23" fmla="*/ 2527 h 3315"/>
                <a:gd name="T24" fmla="*/ 1000 w 3315"/>
                <a:gd name="T25" fmla="*/ 1155 h 3315"/>
                <a:gd name="T26" fmla="*/ 955 w 3315"/>
                <a:gd name="T27" fmla="*/ 1063 h 3315"/>
                <a:gd name="T28" fmla="*/ 527 w 3315"/>
                <a:gd name="T29" fmla="*/ 1038 h 3315"/>
                <a:gd name="T30" fmla="*/ 1119 w 3315"/>
                <a:gd name="T31" fmla="*/ 821 h 3315"/>
                <a:gd name="T32" fmla="*/ 1073 w 3315"/>
                <a:gd name="T33" fmla="*/ 908 h 3315"/>
                <a:gd name="T34" fmla="*/ 1085 w 3315"/>
                <a:gd name="T35" fmla="*/ 2258 h 3315"/>
                <a:gd name="T36" fmla="*/ 1164 w 3315"/>
                <a:gd name="T37" fmla="*/ 2322 h 3315"/>
                <a:gd name="T38" fmla="*/ 2844 w 3315"/>
                <a:gd name="T39" fmla="*/ 2312 h 3315"/>
                <a:gd name="T40" fmla="*/ 2906 w 3315"/>
                <a:gd name="T41" fmla="*/ 2233 h 3315"/>
                <a:gd name="T42" fmla="*/ 2905 w 3315"/>
                <a:gd name="T43" fmla="*/ 883 h 3315"/>
                <a:gd name="T44" fmla="*/ 2842 w 3315"/>
                <a:gd name="T45" fmla="*/ 808 h 3315"/>
                <a:gd name="T46" fmla="*/ 1656 w 3315"/>
                <a:gd name="T47" fmla="*/ 0 h 3315"/>
                <a:gd name="T48" fmla="*/ 1955 w 3315"/>
                <a:gd name="T49" fmla="*/ 27 h 3315"/>
                <a:gd name="T50" fmla="*/ 2325 w 3315"/>
                <a:gd name="T51" fmla="*/ 140 h 3315"/>
                <a:gd name="T52" fmla="*/ 2651 w 3315"/>
                <a:gd name="T53" fmla="*/ 332 h 3315"/>
                <a:gd name="T54" fmla="*/ 2925 w 3315"/>
                <a:gd name="T55" fmla="*/ 590 h 3315"/>
                <a:gd name="T56" fmla="*/ 3134 w 3315"/>
                <a:gd name="T57" fmla="*/ 904 h 3315"/>
                <a:gd name="T58" fmla="*/ 3268 w 3315"/>
                <a:gd name="T59" fmla="*/ 1264 h 3315"/>
                <a:gd name="T60" fmla="*/ 3315 w 3315"/>
                <a:gd name="T61" fmla="*/ 1658 h 3315"/>
                <a:gd name="T62" fmla="*/ 3268 w 3315"/>
                <a:gd name="T63" fmla="*/ 2051 h 3315"/>
                <a:gd name="T64" fmla="*/ 3134 w 3315"/>
                <a:gd name="T65" fmla="*/ 2411 h 3315"/>
                <a:gd name="T66" fmla="*/ 2925 w 3315"/>
                <a:gd name="T67" fmla="*/ 2725 h 3315"/>
                <a:gd name="T68" fmla="*/ 2651 w 3315"/>
                <a:gd name="T69" fmla="*/ 2984 h 3315"/>
                <a:gd name="T70" fmla="*/ 2325 w 3315"/>
                <a:gd name="T71" fmla="*/ 3175 h 3315"/>
                <a:gd name="T72" fmla="*/ 1955 w 3315"/>
                <a:gd name="T73" fmla="*/ 3288 h 3315"/>
                <a:gd name="T74" fmla="*/ 1556 w 3315"/>
                <a:gd name="T75" fmla="*/ 3312 h 3315"/>
                <a:gd name="T76" fmla="*/ 1170 w 3315"/>
                <a:gd name="T77" fmla="*/ 3243 h 3315"/>
                <a:gd name="T78" fmla="*/ 821 w 3315"/>
                <a:gd name="T79" fmla="*/ 3089 h 3315"/>
                <a:gd name="T80" fmla="*/ 519 w 3315"/>
                <a:gd name="T81" fmla="*/ 2862 h 3315"/>
                <a:gd name="T82" fmla="*/ 276 w 3315"/>
                <a:gd name="T83" fmla="*/ 2575 h 3315"/>
                <a:gd name="T84" fmla="*/ 103 w 3315"/>
                <a:gd name="T85" fmla="*/ 2236 h 3315"/>
                <a:gd name="T86" fmla="*/ 12 w 3315"/>
                <a:gd name="T87" fmla="*/ 1858 h 3315"/>
                <a:gd name="T88" fmla="*/ 3 w 3315"/>
                <a:gd name="T89" fmla="*/ 1557 h 3315"/>
                <a:gd name="T90" fmla="*/ 72 w 3315"/>
                <a:gd name="T91" fmla="*/ 1170 h 3315"/>
                <a:gd name="T92" fmla="*/ 226 w 3315"/>
                <a:gd name="T93" fmla="*/ 821 h 3315"/>
                <a:gd name="T94" fmla="*/ 453 w 3315"/>
                <a:gd name="T95" fmla="*/ 519 h 3315"/>
                <a:gd name="T96" fmla="*/ 740 w 3315"/>
                <a:gd name="T97" fmla="*/ 276 h 3315"/>
                <a:gd name="T98" fmla="*/ 1079 w 3315"/>
                <a:gd name="T99" fmla="*/ 103 h 3315"/>
                <a:gd name="T100" fmla="*/ 1457 w 3315"/>
                <a:gd name="T101" fmla="*/ 12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15" h="3315">
                  <a:moveTo>
                    <a:pt x="1884" y="2388"/>
                  </a:moveTo>
                  <a:lnTo>
                    <a:pt x="1862" y="2390"/>
                  </a:lnTo>
                  <a:lnTo>
                    <a:pt x="1839" y="2396"/>
                  </a:lnTo>
                  <a:lnTo>
                    <a:pt x="1816" y="2404"/>
                  </a:lnTo>
                  <a:lnTo>
                    <a:pt x="1795" y="2414"/>
                  </a:lnTo>
                  <a:lnTo>
                    <a:pt x="1777" y="2425"/>
                  </a:lnTo>
                  <a:lnTo>
                    <a:pt x="1635" y="2531"/>
                  </a:lnTo>
                  <a:lnTo>
                    <a:pt x="1625" y="2540"/>
                  </a:lnTo>
                  <a:lnTo>
                    <a:pt x="1619" y="2550"/>
                  </a:lnTo>
                  <a:lnTo>
                    <a:pt x="1619" y="2557"/>
                  </a:lnTo>
                  <a:lnTo>
                    <a:pt x="1624" y="2562"/>
                  </a:lnTo>
                  <a:lnTo>
                    <a:pt x="1633" y="2566"/>
                  </a:lnTo>
                  <a:lnTo>
                    <a:pt x="1647" y="2567"/>
                  </a:lnTo>
                  <a:lnTo>
                    <a:pt x="2356" y="2567"/>
                  </a:lnTo>
                  <a:lnTo>
                    <a:pt x="2370" y="2566"/>
                  </a:lnTo>
                  <a:lnTo>
                    <a:pt x="2379" y="2562"/>
                  </a:lnTo>
                  <a:lnTo>
                    <a:pt x="2383" y="2557"/>
                  </a:lnTo>
                  <a:lnTo>
                    <a:pt x="2383" y="2550"/>
                  </a:lnTo>
                  <a:lnTo>
                    <a:pt x="2378" y="2540"/>
                  </a:lnTo>
                  <a:lnTo>
                    <a:pt x="2367" y="2531"/>
                  </a:lnTo>
                  <a:lnTo>
                    <a:pt x="2225" y="2425"/>
                  </a:lnTo>
                  <a:lnTo>
                    <a:pt x="2208" y="2414"/>
                  </a:lnTo>
                  <a:lnTo>
                    <a:pt x="2186" y="2404"/>
                  </a:lnTo>
                  <a:lnTo>
                    <a:pt x="2163" y="2396"/>
                  </a:lnTo>
                  <a:lnTo>
                    <a:pt x="2141" y="2390"/>
                  </a:lnTo>
                  <a:lnTo>
                    <a:pt x="2120" y="2388"/>
                  </a:lnTo>
                  <a:lnTo>
                    <a:pt x="1884" y="2388"/>
                  </a:lnTo>
                  <a:close/>
                  <a:moveTo>
                    <a:pt x="527" y="1038"/>
                  </a:moveTo>
                  <a:lnTo>
                    <a:pt x="500" y="1041"/>
                  </a:lnTo>
                  <a:lnTo>
                    <a:pt x="475" y="1050"/>
                  </a:lnTo>
                  <a:lnTo>
                    <a:pt x="453" y="1063"/>
                  </a:lnTo>
                  <a:lnTo>
                    <a:pt x="435" y="1082"/>
                  </a:lnTo>
                  <a:lnTo>
                    <a:pt x="421" y="1103"/>
                  </a:lnTo>
                  <a:lnTo>
                    <a:pt x="412" y="1128"/>
                  </a:lnTo>
                  <a:lnTo>
                    <a:pt x="409" y="1155"/>
                  </a:lnTo>
                  <a:lnTo>
                    <a:pt x="409" y="2453"/>
                  </a:lnTo>
                  <a:lnTo>
                    <a:pt x="412" y="2480"/>
                  </a:lnTo>
                  <a:lnTo>
                    <a:pt x="421" y="2505"/>
                  </a:lnTo>
                  <a:lnTo>
                    <a:pt x="435" y="2527"/>
                  </a:lnTo>
                  <a:lnTo>
                    <a:pt x="453" y="2546"/>
                  </a:lnTo>
                  <a:lnTo>
                    <a:pt x="475" y="2560"/>
                  </a:lnTo>
                  <a:lnTo>
                    <a:pt x="500" y="2569"/>
                  </a:lnTo>
                  <a:lnTo>
                    <a:pt x="527" y="2572"/>
                  </a:lnTo>
                  <a:lnTo>
                    <a:pt x="881" y="2572"/>
                  </a:lnTo>
                  <a:lnTo>
                    <a:pt x="908" y="2569"/>
                  </a:lnTo>
                  <a:lnTo>
                    <a:pt x="933" y="2560"/>
                  </a:lnTo>
                  <a:lnTo>
                    <a:pt x="955" y="2546"/>
                  </a:lnTo>
                  <a:lnTo>
                    <a:pt x="973" y="2527"/>
                  </a:lnTo>
                  <a:lnTo>
                    <a:pt x="987" y="2505"/>
                  </a:lnTo>
                  <a:lnTo>
                    <a:pt x="996" y="2480"/>
                  </a:lnTo>
                  <a:lnTo>
                    <a:pt x="1000" y="2453"/>
                  </a:lnTo>
                  <a:lnTo>
                    <a:pt x="1000" y="1155"/>
                  </a:lnTo>
                  <a:lnTo>
                    <a:pt x="996" y="1128"/>
                  </a:lnTo>
                  <a:lnTo>
                    <a:pt x="987" y="1103"/>
                  </a:lnTo>
                  <a:lnTo>
                    <a:pt x="973" y="1082"/>
                  </a:lnTo>
                  <a:lnTo>
                    <a:pt x="955" y="1063"/>
                  </a:lnTo>
                  <a:lnTo>
                    <a:pt x="933" y="1050"/>
                  </a:lnTo>
                  <a:lnTo>
                    <a:pt x="908" y="1041"/>
                  </a:lnTo>
                  <a:lnTo>
                    <a:pt x="881" y="1038"/>
                  </a:lnTo>
                  <a:lnTo>
                    <a:pt x="527" y="1038"/>
                  </a:lnTo>
                  <a:close/>
                  <a:moveTo>
                    <a:pt x="1190" y="797"/>
                  </a:moveTo>
                  <a:lnTo>
                    <a:pt x="1164" y="800"/>
                  </a:lnTo>
                  <a:lnTo>
                    <a:pt x="1140" y="808"/>
                  </a:lnTo>
                  <a:lnTo>
                    <a:pt x="1119" y="821"/>
                  </a:lnTo>
                  <a:lnTo>
                    <a:pt x="1101" y="839"/>
                  </a:lnTo>
                  <a:lnTo>
                    <a:pt x="1087" y="859"/>
                  </a:lnTo>
                  <a:lnTo>
                    <a:pt x="1077" y="883"/>
                  </a:lnTo>
                  <a:lnTo>
                    <a:pt x="1073" y="908"/>
                  </a:lnTo>
                  <a:lnTo>
                    <a:pt x="1073" y="915"/>
                  </a:lnTo>
                  <a:lnTo>
                    <a:pt x="1073" y="2206"/>
                  </a:lnTo>
                  <a:lnTo>
                    <a:pt x="1076" y="2233"/>
                  </a:lnTo>
                  <a:lnTo>
                    <a:pt x="1085" y="2258"/>
                  </a:lnTo>
                  <a:lnTo>
                    <a:pt x="1099" y="2280"/>
                  </a:lnTo>
                  <a:lnTo>
                    <a:pt x="1117" y="2298"/>
                  </a:lnTo>
                  <a:lnTo>
                    <a:pt x="1139" y="2312"/>
                  </a:lnTo>
                  <a:lnTo>
                    <a:pt x="1164" y="2322"/>
                  </a:lnTo>
                  <a:lnTo>
                    <a:pt x="1190" y="2325"/>
                  </a:lnTo>
                  <a:lnTo>
                    <a:pt x="2792" y="2325"/>
                  </a:lnTo>
                  <a:lnTo>
                    <a:pt x="2819" y="2322"/>
                  </a:lnTo>
                  <a:lnTo>
                    <a:pt x="2844" y="2312"/>
                  </a:lnTo>
                  <a:lnTo>
                    <a:pt x="2865" y="2298"/>
                  </a:lnTo>
                  <a:lnTo>
                    <a:pt x="2884" y="2280"/>
                  </a:lnTo>
                  <a:lnTo>
                    <a:pt x="2897" y="2258"/>
                  </a:lnTo>
                  <a:lnTo>
                    <a:pt x="2906" y="2233"/>
                  </a:lnTo>
                  <a:lnTo>
                    <a:pt x="2909" y="2206"/>
                  </a:lnTo>
                  <a:lnTo>
                    <a:pt x="2909" y="915"/>
                  </a:lnTo>
                  <a:lnTo>
                    <a:pt x="2909" y="908"/>
                  </a:lnTo>
                  <a:lnTo>
                    <a:pt x="2905" y="883"/>
                  </a:lnTo>
                  <a:lnTo>
                    <a:pt x="2896" y="859"/>
                  </a:lnTo>
                  <a:lnTo>
                    <a:pt x="2881" y="839"/>
                  </a:lnTo>
                  <a:lnTo>
                    <a:pt x="2863" y="821"/>
                  </a:lnTo>
                  <a:lnTo>
                    <a:pt x="2842" y="808"/>
                  </a:lnTo>
                  <a:lnTo>
                    <a:pt x="2818" y="800"/>
                  </a:lnTo>
                  <a:lnTo>
                    <a:pt x="2792" y="797"/>
                  </a:lnTo>
                  <a:lnTo>
                    <a:pt x="1190" y="797"/>
                  </a:lnTo>
                  <a:close/>
                  <a:moveTo>
                    <a:pt x="1656" y="0"/>
                  </a:moveTo>
                  <a:lnTo>
                    <a:pt x="1656" y="0"/>
                  </a:lnTo>
                  <a:lnTo>
                    <a:pt x="1758" y="3"/>
                  </a:lnTo>
                  <a:lnTo>
                    <a:pt x="1857" y="12"/>
                  </a:lnTo>
                  <a:lnTo>
                    <a:pt x="1955" y="27"/>
                  </a:lnTo>
                  <a:lnTo>
                    <a:pt x="2051" y="47"/>
                  </a:lnTo>
                  <a:lnTo>
                    <a:pt x="2145" y="73"/>
                  </a:lnTo>
                  <a:lnTo>
                    <a:pt x="2236" y="103"/>
                  </a:lnTo>
                  <a:lnTo>
                    <a:pt x="2325" y="140"/>
                  </a:lnTo>
                  <a:lnTo>
                    <a:pt x="2411" y="181"/>
                  </a:lnTo>
                  <a:lnTo>
                    <a:pt x="2494" y="226"/>
                  </a:lnTo>
                  <a:lnTo>
                    <a:pt x="2575" y="276"/>
                  </a:lnTo>
                  <a:lnTo>
                    <a:pt x="2651" y="332"/>
                  </a:lnTo>
                  <a:lnTo>
                    <a:pt x="2725" y="390"/>
                  </a:lnTo>
                  <a:lnTo>
                    <a:pt x="2796" y="453"/>
                  </a:lnTo>
                  <a:lnTo>
                    <a:pt x="2862" y="519"/>
                  </a:lnTo>
                  <a:lnTo>
                    <a:pt x="2925" y="590"/>
                  </a:lnTo>
                  <a:lnTo>
                    <a:pt x="2984" y="664"/>
                  </a:lnTo>
                  <a:lnTo>
                    <a:pt x="3039" y="740"/>
                  </a:lnTo>
                  <a:lnTo>
                    <a:pt x="3089" y="821"/>
                  </a:lnTo>
                  <a:lnTo>
                    <a:pt x="3134" y="904"/>
                  </a:lnTo>
                  <a:lnTo>
                    <a:pt x="3175" y="990"/>
                  </a:lnTo>
                  <a:lnTo>
                    <a:pt x="3212" y="1079"/>
                  </a:lnTo>
                  <a:lnTo>
                    <a:pt x="3242" y="1170"/>
                  </a:lnTo>
                  <a:lnTo>
                    <a:pt x="3268" y="1264"/>
                  </a:lnTo>
                  <a:lnTo>
                    <a:pt x="3288" y="1360"/>
                  </a:lnTo>
                  <a:lnTo>
                    <a:pt x="3303" y="1458"/>
                  </a:lnTo>
                  <a:lnTo>
                    <a:pt x="3312" y="1557"/>
                  </a:lnTo>
                  <a:lnTo>
                    <a:pt x="3315" y="1658"/>
                  </a:lnTo>
                  <a:lnTo>
                    <a:pt x="3312" y="1759"/>
                  </a:lnTo>
                  <a:lnTo>
                    <a:pt x="3303" y="1858"/>
                  </a:lnTo>
                  <a:lnTo>
                    <a:pt x="3288" y="1956"/>
                  </a:lnTo>
                  <a:lnTo>
                    <a:pt x="3268" y="2051"/>
                  </a:lnTo>
                  <a:lnTo>
                    <a:pt x="3242" y="2145"/>
                  </a:lnTo>
                  <a:lnTo>
                    <a:pt x="3212" y="2236"/>
                  </a:lnTo>
                  <a:lnTo>
                    <a:pt x="3175" y="2325"/>
                  </a:lnTo>
                  <a:lnTo>
                    <a:pt x="3134" y="2411"/>
                  </a:lnTo>
                  <a:lnTo>
                    <a:pt x="3089" y="2494"/>
                  </a:lnTo>
                  <a:lnTo>
                    <a:pt x="3039" y="2575"/>
                  </a:lnTo>
                  <a:lnTo>
                    <a:pt x="2984" y="2652"/>
                  </a:lnTo>
                  <a:lnTo>
                    <a:pt x="2925" y="2725"/>
                  </a:lnTo>
                  <a:lnTo>
                    <a:pt x="2862" y="2796"/>
                  </a:lnTo>
                  <a:lnTo>
                    <a:pt x="2796" y="2862"/>
                  </a:lnTo>
                  <a:lnTo>
                    <a:pt x="2725" y="2925"/>
                  </a:lnTo>
                  <a:lnTo>
                    <a:pt x="2651" y="2984"/>
                  </a:lnTo>
                  <a:lnTo>
                    <a:pt x="2575" y="3039"/>
                  </a:lnTo>
                  <a:lnTo>
                    <a:pt x="2494" y="3089"/>
                  </a:lnTo>
                  <a:lnTo>
                    <a:pt x="2411" y="3134"/>
                  </a:lnTo>
                  <a:lnTo>
                    <a:pt x="2325" y="3175"/>
                  </a:lnTo>
                  <a:lnTo>
                    <a:pt x="2236" y="3212"/>
                  </a:lnTo>
                  <a:lnTo>
                    <a:pt x="2145" y="3243"/>
                  </a:lnTo>
                  <a:lnTo>
                    <a:pt x="2051" y="3268"/>
                  </a:lnTo>
                  <a:lnTo>
                    <a:pt x="1955" y="3288"/>
                  </a:lnTo>
                  <a:lnTo>
                    <a:pt x="1857" y="3303"/>
                  </a:lnTo>
                  <a:lnTo>
                    <a:pt x="1758" y="3312"/>
                  </a:lnTo>
                  <a:lnTo>
                    <a:pt x="1656" y="3315"/>
                  </a:lnTo>
                  <a:lnTo>
                    <a:pt x="1556" y="3312"/>
                  </a:lnTo>
                  <a:lnTo>
                    <a:pt x="1457" y="3303"/>
                  </a:lnTo>
                  <a:lnTo>
                    <a:pt x="1359" y="3288"/>
                  </a:lnTo>
                  <a:lnTo>
                    <a:pt x="1264" y="3268"/>
                  </a:lnTo>
                  <a:lnTo>
                    <a:pt x="1170" y="3243"/>
                  </a:lnTo>
                  <a:lnTo>
                    <a:pt x="1079" y="3212"/>
                  </a:lnTo>
                  <a:lnTo>
                    <a:pt x="990" y="3175"/>
                  </a:lnTo>
                  <a:lnTo>
                    <a:pt x="904" y="3134"/>
                  </a:lnTo>
                  <a:lnTo>
                    <a:pt x="821" y="3089"/>
                  </a:lnTo>
                  <a:lnTo>
                    <a:pt x="740" y="3039"/>
                  </a:lnTo>
                  <a:lnTo>
                    <a:pt x="663" y="2984"/>
                  </a:lnTo>
                  <a:lnTo>
                    <a:pt x="590" y="2925"/>
                  </a:lnTo>
                  <a:lnTo>
                    <a:pt x="519" y="2862"/>
                  </a:lnTo>
                  <a:lnTo>
                    <a:pt x="453" y="2796"/>
                  </a:lnTo>
                  <a:lnTo>
                    <a:pt x="390" y="2725"/>
                  </a:lnTo>
                  <a:lnTo>
                    <a:pt x="332" y="2652"/>
                  </a:lnTo>
                  <a:lnTo>
                    <a:pt x="276" y="2575"/>
                  </a:lnTo>
                  <a:lnTo>
                    <a:pt x="226" y="2494"/>
                  </a:lnTo>
                  <a:lnTo>
                    <a:pt x="181" y="2411"/>
                  </a:lnTo>
                  <a:lnTo>
                    <a:pt x="140" y="2325"/>
                  </a:lnTo>
                  <a:lnTo>
                    <a:pt x="103" y="2236"/>
                  </a:lnTo>
                  <a:lnTo>
                    <a:pt x="72" y="2145"/>
                  </a:lnTo>
                  <a:lnTo>
                    <a:pt x="47" y="2051"/>
                  </a:lnTo>
                  <a:lnTo>
                    <a:pt x="27" y="1956"/>
                  </a:lnTo>
                  <a:lnTo>
                    <a:pt x="12" y="1858"/>
                  </a:lnTo>
                  <a:lnTo>
                    <a:pt x="3" y="1759"/>
                  </a:lnTo>
                  <a:lnTo>
                    <a:pt x="0" y="1658"/>
                  </a:lnTo>
                  <a:lnTo>
                    <a:pt x="0" y="1658"/>
                  </a:lnTo>
                  <a:lnTo>
                    <a:pt x="3" y="1557"/>
                  </a:lnTo>
                  <a:lnTo>
                    <a:pt x="12" y="1458"/>
                  </a:lnTo>
                  <a:lnTo>
                    <a:pt x="27" y="1360"/>
                  </a:lnTo>
                  <a:lnTo>
                    <a:pt x="47" y="1264"/>
                  </a:lnTo>
                  <a:lnTo>
                    <a:pt x="72" y="1170"/>
                  </a:lnTo>
                  <a:lnTo>
                    <a:pt x="103" y="1079"/>
                  </a:lnTo>
                  <a:lnTo>
                    <a:pt x="140" y="990"/>
                  </a:lnTo>
                  <a:lnTo>
                    <a:pt x="181" y="904"/>
                  </a:lnTo>
                  <a:lnTo>
                    <a:pt x="226" y="821"/>
                  </a:lnTo>
                  <a:lnTo>
                    <a:pt x="276" y="740"/>
                  </a:lnTo>
                  <a:lnTo>
                    <a:pt x="332" y="664"/>
                  </a:lnTo>
                  <a:lnTo>
                    <a:pt x="390" y="590"/>
                  </a:lnTo>
                  <a:lnTo>
                    <a:pt x="453" y="519"/>
                  </a:lnTo>
                  <a:lnTo>
                    <a:pt x="519" y="453"/>
                  </a:lnTo>
                  <a:lnTo>
                    <a:pt x="590" y="390"/>
                  </a:lnTo>
                  <a:lnTo>
                    <a:pt x="663" y="332"/>
                  </a:lnTo>
                  <a:lnTo>
                    <a:pt x="740" y="276"/>
                  </a:lnTo>
                  <a:lnTo>
                    <a:pt x="821" y="226"/>
                  </a:lnTo>
                  <a:lnTo>
                    <a:pt x="904" y="181"/>
                  </a:lnTo>
                  <a:lnTo>
                    <a:pt x="990" y="140"/>
                  </a:lnTo>
                  <a:lnTo>
                    <a:pt x="1079" y="103"/>
                  </a:lnTo>
                  <a:lnTo>
                    <a:pt x="1170" y="73"/>
                  </a:lnTo>
                  <a:lnTo>
                    <a:pt x="1264" y="47"/>
                  </a:lnTo>
                  <a:lnTo>
                    <a:pt x="1359" y="27"/>
                  </a:lnTo>
                  <a:lnTo>
                    <a:pt x="1457" y="12"/>
                  </a:lnTo>
                  <a:lnTo>
                    <a:pt x="1556" y="3"/>
                  </a:lnTo>
                  <a:lnTo>
                    <a:pt x="1656"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6" name="Freeform 93">
              <a:extLst>
                <a:ext uri="{FF2B5EF4-FFF2-40B4-BE49-F238E27FC236}">
                  <a16:creationId xmlns:a16="http://schemas.microsoft.com/office/drawing/2014/main" id="{F98F0ADE-3F87-AD50-2D6B-2277DEDBC406}"/>
                </a:ext>
              </a:extLst>
            </p:cNvPr>
            <p:cNvSpPr>
              <a:spLocks/>
            </p:cNvSpPr>
            <p:nvPr/>
          </p:nvSpPr>
          <p:spPr bwMode="auto">
            <a:xfrm>
              <a:off x="584200" y="1555750"/>
              <a:ext cx="14287" cy="14288"/>
            </a:xfrm>
            <a:custGeom>
              <a:avLst/>
              <a:gdLst>
                <a:gd name="T0" fmla="*/ 52 w 118"/>
                <a:gd name="T1" fmla="*/ 0 h 117"/>
                <a:gd name="T2" fmla="*/ 70 w 118"/>
                <a:gd name="T3" fmla="*/ 1 h 117"/>
                <a:gd name="T4" fmla="*/ 87 w 118"/>
                <a:gd name="T5" fmla="*/ 7 h 117"/>
                <a:gd name="T6" fmla="*/ 101 w 118"/>
                <a:gd name="T7" fmla="*/ 17 h 117"/>
                <a:gd name="T8" fmla="*/ 111 w 118"/>
                <a:gd name="T9" fmla="*/ 31 h 117"/>
                <a:gd name="T10" fmla="*/ 117 w 118"/>
                <a:gd name="T11" fmla="*/ 48 h 117"/>
                <a:gd name="T12" fmla="*/ 118 w 118"/>
                <a:gd name="T13" fmla="*/ 66 h 117"/>
                <a:gd name="T14" fmla="*/ 114 w 118"/>
                <a:gd name="T15" fmla="*/ 81 h 117"/>
                <a:gd name="T16" fmla="*/ 106 w 118"/>
                <a:gd name="T17" fmla="*/ 95 h 117"/>
                <a:gd name="T18" fmla="*/ 95 w 118"/>
                <a:gd name="T19" fmla="*/ 105 h 117"/>
                <a:gd name="T20" fmla="*/ 82 w 118"/>
                <a:gd name="T21" fmla="*/ 113 h 117"/>
                <a:gd name="T22" fmla="*/ 67 w 118"/>
                <a:gd name="T23" fmla="*/ 117 h 117"/>
                <a:gd name="T24" fmla="*/ 48 w 118"/>
                <a:gd name="T25" fmla="*/ 116 h 117"/>
                <a:gd name="T26" fmla="*/ 32 w 118"/>
                <a:gd name="T27" fmla="*/ 111 h 117"/>
                <a:gd name="T28" fmla="*/ 17 w 118"/>
                <a:gd name="T29" fmla="*/ 100 h 117"/>
                <a:gd name="T30" fmla="*/ 7 w 118"/>
                <a:gd name="T31" fmla="*/ 86 h 117"/>
                <a:gd name="T32" fmla="*/ 1 w 118"/>
                <a:gd name="T33" fmla="*/ 70 h 117"/>
                <a:gd name="T34" fmla="*/ 0 w 118"/>
                <a:gd name="T35" fmla="*/ 51 h 117"/>
                <a:gd name="T36" fmla="*/ 4 w 118"/>
                <a:gd name="T37" fmla="*/ 36 h 117"/>
                <a:gd name="T38" fmla="*/ 12 w 118"/>
                <a:gd name="T39" fmla="*/ 23 h 117"/>
                <a:gd name="T40" fmla="*/ 23 w 118"/>
                <a:gd name="T41" fmla="*/ 12 h 117"/>
                <a:gd name="T42" fmla="*/ 37 w 118"/>
                <a:gd name="T43" fmla="*/ 4 h 117"/>
                <a:gd name="T44" fmla="*/ 52 w 118"/>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8" h="117">
                  <a:moveTo>
                    <a:pt x="52" y="0"/>
                  </a:moveTo>
                  <a:lnTo>
                    <a:pt x="70" y="1"/>
                  </a:lnTo>
                  <a:lnTo>
                    <a:pt x="87" y="7"/>
                  </a:lnTo>
                  <a:lnTo>
                    <a:pt x="101" y="17"/>
                  </a:lnTo>
                  <a:lnTo>
                    <a:pt x="111" y="31"/>
                  </a:lnTo>
                  <a:lnTo>
                    <a:pt x="117" y="48"/>
                  </a:lnTo>
                  <a:lnTo>
                    <a:pt x="118" y="66"/>
                  </a:lnTo>
                  <a:lnTo>
                    <a:pt x="114" y="81"/>
                  </a:lnTo>
                  <a:lnTo>
                    <a:pt x="106" y="95"/>
                  </a:lnTo>
                  <a:lnTo>
                    <a:pt x="95" y="105"/>
                  </a:lnTo>
                  <a:lnTo>
                    <a:pt x="82" y="113"/>
                  </a:lnTo>
                  <a:lnTo>
                    <a:pt x="67" y="117"/>
                  </a:lnTo>
                  <a:lnTo>
                    <a:pt x="48" y="116"/>
                  </a:lnTo>
                  <a:lnTo>
                    <a:pt x="32" y="111"/>
                  </a:lnTo>
                  <a:lnTo>
                    <a:pt x="17" y="100"/>
                  </a:lnTo>
                  <a:lnTo>
                    <a:pt x="7" y="86"/>
                  </a:lnTo>
                  <a:lnTo>
                    <a:pt x="1" y="70"/>
                  </a:lnTo>
                  <a:lnTo>
                    <a:pt x="0" y="51"/>
                  </a:lnTo>
                  <a:lnTo>
                    <a:pt x="4" y="36"/>
                  </a:lnTo>
                  <a:lnTo>
                    <a:pt x="12" y="23"/>
                  </a:lnTo>
                  <a:lnTo>
                    <a:pt x="23" y="12"/>
                  </a:lnTo>
                  <a:lnTo>
                    <a:pt x="37" y="4"/>
                  </a:lnTo>
                  <a:lnTo>
                    <a:pt x="52"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7" name="Freeform 94">
              <a:extLst>
                <a:ext uri="{FF2B5EF4-FFF2-40B4-BE49-F238E27FC236}">
                  <a16:creationId xmlns:a16="http://schemas.microsoft.com/office/drawing/2014/main" id="{0CB86913-9C67-10DE-B3EE-0C3DC69FD755}"/>
                </a:ext>
              </a:extLst>
            </p:cNvPr>
            <p:cNvSpPr>
              <a:spLocks noEditPoints="1"/>
            </p:cNvSpPr>
            <p:nvPr/>
          </p:nvSpPr>
          <p:spPr bwMode="auto">
            <a:xfrm>
              <a:off x="650875" y="1395413"/>
              <a:ext cx="223837" cy="187325"/>
            </a:xfrm>
            <a:custGeom>
              <a:avLst/>
              <a:gdLst>
                <a:gd name="T0" fmla="*/ 161 w 1836"/>
                <a:gd name="T1" fmla="*/ 121 h 1528"/>
                <a:gd name="T2" fmla="*/ 130 w 1836"/>
                <a:gd name="T3" fmla="*/ 142 h 1528"/>
                <a:gd name="T4" fmla="*/ 118 w 1836"/>
                <a:gd name="T5" fmla="*/ 178 h 1528"/>
                <a:gd name="T6" fmla="*/ 117 w 1836"/>
                <a:gd name="T7" fmla="*/ 231 h 1528"/>
                <a:gd name="T8" fmla="*/ 115 w 1836"/>
                <a:gd name="T9" fmla="*/ 1199 h 1528"/>
                <a:gd name="T10" fmla="*/ 131 w 1836"/>
                <a:gd name="T11" fmla="*/ 1226 h 1528"/>
                <a:gd name="T12" fmla="*/ 159 w 1836"/>
                <a:gd name="T13" fmla="*/ 1242 h 1528"/>
                <a:gd name="T14" fmla="*/ 1662 w 1836"/>
                <a:gd name="T15" fmla="*/ 1244 h 1528"/>
                <a:gd name="T16" fmla="*/ 1693 w 1836"/>
                <a:gd name="T17" fmla="*/ 1236 h 1528"/>
                <a:gd name="T18" fmla="*/ 1715 w 1836"/>
                <a:gd name="T19" fmla="*/ 1214 h 1528"/>
                <a:gd name="T20" fmla="*/ 1723 w 1836"/>
                <a:gd name="T21" fmla="*/ 1183 h 1528"/>
                <a:gd name="T22" fmla="*/ 1719 w 1836"/>
                <a:gd name="T23" fmla="*/ 231 h 1528"/>
                <a:gd name="T24" fmla="*/ 1715 w 1836"/>
                <a:gd name="T25" fmla="*/ 159 h 1528"/>
                <a:gd name="T26" fmla="*/ 1693 w 1836"/>
                <a:gd name="T27" fmla="*/ 129 h 1528"/>
                <a:gd name="T28" fmla="*/ 1657 w 1836"/>
                <a:gd name="T29" fmla="*/ 118 h 1528"/>
                <a:gd name="T30" fmla="*/ 117 w 1836"/>
                <a:gd name="T31" fmla="*/ 0 h 1528"/>
                <a:gd name="T32" fmla="*/ 1745 w 1836"/>
                <a:gd name="T33" fmla="*/ 3 h 1528"/>
                <a:gd name="T34" fmla="*/ 1790 w 1836"/>
                <a:gd name="T35" fmla="*/ 24 h 1528"/>
                <a:gd name="T36" fmla="*/ 1823 w 1836"/>
                <a:gd name="T37" fmla="*/ 62 h 1528"/>
                <a:gd name="T38" fmla="*/ 1836 w 1836"/>
                <a:gd name="T39" fmla="*/ 111 h 1528"/>
                <a:gd name="T40" fmla="*/ 1836 w 1836"/>
                <a:gd name="T41" fmla="*/ 1409 h 1528"/>
                <a:gd name="T42" fmla="*/ 1824 w 1836"/>
                <a:gd name="T43" fmla="*/ 1461 h 1528"/>
                <a:gd name="T44" fmla="*/ 1792 w 1836"/>
                <a:gd name="T45" fmla="*/ 1501 h 1528"/>
                <a:gd name="T46" fmla="*/ 1746 w 1836"/>
                <a:gd name="T47" fmla="*/ 1525 h 1528"/>
                <a:gd name="T48" fmla="*/ 117 w 1836"/>
                <a:gd name="T49" fmla="*/ 1528 h 1528"/>
                <a:gd name="T50" fmla="*/ 66 w 1836"/>
                <a:gd name="T51" fmla="*/ 1515 h 1528"/>
                <a:gd name="T52" fmla="*/ 26 w 1836"/>
                <a:gd name="T53" fmla="*/ 1483 h 1528"/>
                <a:gd name="T54" fmla="*/ 3 w 1836"/>
                <a:gd name="T55" fmla="*/ 1436 h 1528"/>
                <a:gd name="T56" fmla="*/ 0 w 1836"/>
                <a:gd name="T57" fmla="*/ 118 h 1528"/>
                <a:gd name="T58" fmla="*/ 4 w 1836"/>
                <a:gd name="T59" fmla="*/ 86 h 1528"/>
                <a:gd name="T60" fmla="*/ 28 w 1836"/>
                <a:gd name="T61" fmla="*/ 42 h 1528"/>
                <a:gd name="T62" fmla="*/ 67 w 1836"/>
                <a:gd name="T63" fmla="*/ 11 h 1528"/>
                <a:gd name="T64" fmla="*/ 117 w 1836"/>
                <a:gd name="T65" fmla="*/ 0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6" h="1528">
                  <a:moveTo>
                    <a:pt x="180" y="118"/>
                  </a:moveTo>
                  <a:lnTo>
                    <a:pt x="161" y="121"/>
                  </a:lnTo>
                  <a:lnTo>
                    <a:pt x="144" y="129"/>
                  </a:lnTo>
                  <a:lnTo>
                    <a:pt x="130" y="142"/>
                  </a:lnTo>
                  <a:lnTo>
                    <a:pt x="121" y="159"/>
                  </a:lnTo>
                  <a:lnTo>
                    <a:pt x="118" y="178"/>
                  </a:lnTo>
                  <a:lnTo>
                    <a:pt x="118" y="231"/>
                  </a:lnTo>
                  <a:lnTo>
                    <a:pt x="117" y="231"/>
                  </a:lnTo>
                  <a:lnTo>
                    <a:pt x="113" y="1183"/>
                  </a:lnTo>
                  <a:lnTo>
                    <a:pt x="115" y="1199"/>
                  </a:lnTo>
                  <a:lnTo>
                    <a:pt x="121" y="1214"/>
                  </a:lnTo>
                  <a:lnTo>
                    <a:pt x="131" y="1226"/>
                  </a:lnTo>
                  <a:lnTo>
                    <a:pt x="144" y="1236"/>
                  </a:lnTo>
                  <a:lnTo>
                    <a:pt x="159" y="1242"/>
                  </a:lnTo>
                  <a:lnTo>
                    <a:pt x="175" y="1244"/>
                  </a:lnTo>
                  <a:lnTo>
                    <a:pt x="1662" y="1244"/>
                  </a:lnTo>
                  <a:lnTo>
                    <a:pt x="1678" y="1242"/>
                  </a:lnTo>
                  <a:lnTo>
                    <a:pt x="1693" y="1236"/>
                  </a:lnTo>
                  <a:lnTo>
                    <a:pt x="1706" y="1226"/>
                  </a:lnTo>
                  <a:lnTo>
                    <a:pt x="1715" y="1214"/>
                  </a:lnTo>
                  <a:lnTo>
                    <a:pt x="1721" y="1199"/>
                  </a:lnTo>
                  <a:lnTo>
                    <a:pt x="1723" y="1183"/>
                  </a:lnTo>
                  <a:lnTo>
                    <a:pt x="1719" y="231"/>
                  </a:lnTo>
                  <a:lnTo>
                    <a:pt x="1719" y="231"/>
                  </a:lnTo>
                  <a:lnTo>
                    <a:pt x="1718" y="178"/>
                  </a:lnTo>
                  <a:lnTo>
                    <a:pt x="1715" y="159"/>
                  </a:lnTo>
                  <a:lnTo>
                    <a:pt x="1707" y="142"/>
                  </a:lnTo>
                  <a:lnTo>
                    <a:pt x="1693" y="129"/>
                  </a:lnTo>
                  <a:lnTo>
                    <a:pt x="1676" y="121"/>
                  </a:lnTo>
                  <a:lnTo>
                    <a:pt x="1657" y="118"/>
                  </a:lnTo>
                  <a:lnTo>
                    <a:pt x="180" y="118"/>
                  </a:lnTo>
                  <a:close/>
                  <a:moveTo>
                    <a:pt x="117" y="0"/>
                  </a:moveTo>
                  <a:lnTo>
                    <a:pt x="1719" y="0"/>
                  </a:lnTo>
                  <a:lnTo>
                    <a:pt x="1745" y="3"/>
                  </a:lnTo>
                  <a:lnTo>
                    <a:pt x="1769" y="11"/>
                  </a:lnTo>
                  <a:lnTo>
                    <a:pt x="1790" y="24"/>
                  </a:lnTo>
                  <a:lnTo>
                    <a:pt x="1808" y="42"/>
                  </a:lnTo>
                  <a:lnTo>
                    <a:pt x="1823" y="62"/>
                  </a:lnTo>
                  <a:lnTo>
                    <a:pt x="1832" y="86"/>
                  </a:lnTo>
                  <a:lnTo>
                    <a:pt x="1836" y="111"/>
                  </a:lnTo>
                  <a:lnTo>
                    <a:pt x="1836" y="118"/>
                  </a:lnTo>
                  <a:lnTo>
                    <a:pt x="1836" y="1409"/>
                  </a:lnTo>
                  <a:lnTo>
                    <a:pt x="1833" y="1436"/>
                  </a:lnTo>
                  <a:lnTo>
                    <a:pt x="1824" y="1461"/>
                  </a:lnTo>
                  <a:lnTo>
                    <a:pt x="1811" y="1483"/>
                  </a:lnTo>
                  <a:lnTo>
                    <a:pt x="1792" y="1501"/>
                  </a:lnTo>
                  <a:lnTo>
                    <a:pt x="1771" y="1515"/>
                  </a:lnTo>
                  <a:lnTo>
                    <a:pt x="1746" y="1525"/>
                  </a:lnTo>
                  <a:lnTo>
                    <a:pt x="1719" y="1528"/>
                  </a:lnTo>
                  <a:lnTo>
                    <a:pt x="117" y="1528"/>
                  </a:lnTo>
                  <a:lnTo>
                    <a:pt x="91" y="1525"/>
                  </a:lnTo>
                  <a:lnTo>
                    <a:pt x="66" y="1515"/>
                  </a:lnTo>
                  <a:lnTo>
                    <a:pt x="44" y="1501"/>
                  </a:lnTo>
                  <a:lnTo>
                    <a:pt x="26" y="1483"/>
                  </a:lnTo>
                  <a:lnTo>
                    <a:pt x="12" y="1461"/>
                  </a:lnTo>
                  <a:lnTo>
                    <a:pt x="3" y="1436"/>
                  </a:lnTo>
                  <a:lnTo>
                    <a:pt x="0" y="1409"/>
                  </a:lnTo>
                  <a:lnTo>
                    <a:pt x="0" y="118"/>
                  </a:lnTo>
                  <a:lnTo>
                    <a:pt x="0" y="111"/>
                  </a:lnTo>
                  <a:lnTo>
                    <a:pt x="4" y="86"/>
                  </a:lnTo>
                  <a:lnTo>
                    <a:pt x="14" y="62"/>
                  </a:lnTo>
                  <a:lnTo>
                    <a:pt x="28" y="42"/>
                  </a:lnTo>
                  <a:lnTo>
                    <a:pt x="46" y="24"/>
                  </a:lnTo>
                  <a:lnTo>
                    <a:pt x="67" y="11"/>
                  </a:lnTo>
                  <a:lnTo>
                    <a:pt x="91" y="3"/>
                  </a:lnTo>
                  <a:lnTo>
                    <a:pt x="117"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8" name="Freeform 95">
              <a:extLst>
                <a:ext uri="{FF2B5EF4-FFF2-40B4-BE49-F238E27FC236}">
                  <a16:creationId xmlns:a16="http://schemas.microsoft.com/office/drawing/2014/main" id="{F2FBFC19-9EBA-5E09-CAD3-558BB63B40B0}"/>
                </a:ext>
              </a:extLst>
            </p:cNvPr>
            <p:cNvSpPr>
              <a:spLocks/>
            </p:cNvSpPr>
            <p:nvPr/>
          </p:nvSpPr>
          <p:spPr bwMode="auto">
            <a:xfrm>
              <a:off x="717550" y="1590675"/>
              <a:ext cx="92075" cy="20638"/>
            </a:xfrm>
            <a:custGeom>
              <a:avLst/>
              <a:gdLst>
                <a:gd name="T0" fmla="*/ 265 w 764"/>
                <a:gd name="T1" fmla="*/ 0 h 179"/>
                <a:gd name="T2" fmla="*/ 501 w 764"/>
                <a:gd name="T3" fmla="*/ 0 h 179"/>
                <a:gd name="T4" fmla="*/ 522 w 764"/>
                <a:gd name="T5" fmla="*/ 2 h 179"/>
                <a:gd name="T6" fmla="*/ 544 w 764"/>
                <a:gd name="T7" fmla="*/ 8 h 179"/>
                <a:gd name="T8" fmla="*/ 567 w 764"/>
                <a:gd name="T9" fmla="*/ 16 h 179"/>
                <a:gd name="T10" fmla="*/ 589 w 764"/>
                <a:gd name="T11" fmla="*/ 26 h 179"/>
                <a:gd name="T12" fmla="*/ 606 w 764"/>
                <a:gd name="T13" fmla="*/ 37 h 179"/>
                <a:gd name="T14" fmla="*/ 748 w 764"/>
                <a:gd name="T15" fmla="*/ 143 h 179"/>
                <a:gd name="T16" fmla="*/ 759 w 764"/>
                <a:gd name="T17" fmla="*/ 152 h 179"/>
                <a:gd name="T18" fmla="*/ 764 w 764"/>
                <a:gd name="T19" fmla="*/ 162 h 179"/>
                <a:gd name="T20" fmla="*/ 764 w 764"/>
                <a:gd name="T21" fmla="*/ 169 h 179"/>
                <a:gd name="T22" fmla="*/ 760 w 764"/>
                <a:gd name="T23" fmla="*/ 174 h 179"/>
                <a:gd name="T24" fmla="*/ 751 w 764"/>
                <a:gd name="T25" fmla="*/ 178 h 179"/>
                <a:gd name="T26" fmla="*/ 737 w 764"/>
                <a:gd name="T27" fmla="*/ 179 h 179"/>
                <a:gd name="T28" fmla="*/ 28 w 764"/>
                <a:gd name="T29" fmla="*/ 179 h 179"/>
                <a:gd name="T30" fmla="*/ 14 w 764"/>
                <a:gd name="T31" fmla="*/ 178 h 179"/>
                <a:gd name="T32" fmla="*/ 5 w 764"/>
                <a:gd name="T33" fmla="*/ 174 h 179"/>
                <a:gd name="T34" fmla="*/ 0 w 764"/>
                <a:gd name="T35" fmla="*/ 169 h 179"/>
                <a:gd name="T36" fmla="*/ 0 w 764"/>
                <a:gd name="T37" fmla="*/ 162 h 179"/>
                <a:gd name="T38" fmla="*/ 6 w 764"/>
                <a:gd name="T39" fmla="*/ 152 h 179"/>
                <a:gd name="T40" fmla="*/ 16 w 764"/>
                <a:gd name="T41" fmla="*/ 143 h 179"/>
                <a:gd name="T42" fmla="*/ 158 w 764"/>
                <a:gd name="T43" fmla="*/ 37 h 179"/>
                <a:gd name="T44" fmla="*/ 176 w 764"/>
                <a:gd name="T45" fmla="*/ 26 h 179"/>
                <a:gd name="T46" fmla="*/ 197 w 764"/>
                <a:gd name="T47" fmla="*/ 16 h 179"/>
                <a:gd name="T48" fmla="*/ 220 w 764"/>
                <a:gd name="T49" fmla="*/ 8 h 179"/>
                <a:gd name="T50" fmla="*/ 243 w 764"/>
                <a:gd name="T51" fmla="*/ 2 h 179"/>
                <a:gd name="T52" fmla="*/ 265 w 764"/>
                <a:gd name="T5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4" h="179">
                  <a:moveTo>
                    <a:pt x="265" y="0"/>
                  </a:moveTo>
                  <a:lnTo>
                    <a:pt x="501" y="0"/>
                  </a:lnTo>
                  <a:lnTo>
                    <a:pt x="522" y="2"/>
                  </a:lnTo>
                  <a:lnTo>
                    <a:pt x="544" y="8"/>
                  </a:lnTo>
                  <a:lnTo>
                    <a:pt x="567" y="16"/>
                  </a:lnTo>
                  <a:lnTo>
                    <a:pt x="589" y="26"/>
                  </a:lnTo>
                  <a:lnTo>
                    <a:pt x="606" y="37"/>
                  </a:lnTo>
                  <a:lnTo>
                    <a:pt x="748" y="143"/>
                  </a:lnTo>
                  <a:lnTo>
                    <a:pt x="759" y="152"/>
                  </a:lnTo>
                  <a:lnTo>
                    <a:pt x="764" y="162"/>
                  </a:lnTo>
                  <a:lnTo>
                    <a:pt x="764" y="169"/>
                  </a:lnTo>
                  <a:lnTo>
                    <a:pt x="760" y="174"/>
                  </a:lnTo>
                  <a:lnTo>
                    <a:pt x="751" y="178"/>
                  </a:lnTo>
                  <a:lnTo>
                    <a:pt x="737" y="179"/>
                  </a:lnTo>
                  <a:lnTo>
                    <a:pt x="28" y="179"/>
                  </a:lnTo>
                  <a:lnTo>
                    <a:pt x="14" y="178"/>
                  </a:lnTo>
                  <a:lnTo>
                    <a:pt x="5" y="174"/>
                  </a:lnTo>
                  <a:lnTo>
                    <a:pt x="0" y="169"/>
                  </a:lnTo>
                  <a:lnTo>
                    <a:pt x="0" y="162"/>
                  </a:lnTo>
                  <a:lnTo>
                    <a:pt x="6" y="152"/>
                  </a:lnTo>
                  <a:lnTo>
                    <a:pt x="16" y="143"/>
                  </a:lnTo>
                  <a:lnTo>
                    <a:pt x="158" y="37"/>
                  </a:lnTo>
                  <a:lnTo>
                    <a:pt x="176" y="26"/>
                  </a:lnTo>
                  <a:lnTo>
                    <a:pt x="197" y="16"/>
                  </a:lnTo>
                  <a:lnTo>
                    <a:pt x="220" y="8"/>
                  </a:lnTo>
                  <a:lnTo>
                    <a:pt x="243" y="2"/>
                  </a:lnTo>
                  <a:lnTo>
                    <a:pt x="265"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9" name="Freeform 96">
              <a:extLst>
                <a:ext uri="{FF2B5EF4-FFF2-40B4-BE49-F238E27FC236}">
                  <a16:creationId xmlns:a16="http://schemas.microsoft.com/office/drawing/2014/main" id="{7F0BC488-8566-D7B1-93A0-52BC6F9B2E9C}"/>
                </a:ext>
              </a:extLst>
            </p:cNvPr>
            <p:cNvSpPr>
              <a:spLocks noEditPoints="1"/>
            </p:cNvSpPr>
            <p:nvPr/>
          </p:nvSpPr>
          <p:spPr bwMode="auto">
            <a:xfrm>
              <a:off x="568325" y="1425575"/>
              <a:ext cx="73025" cy="187325"/>
            </a:xfrm>
            <a:custGeom>
              <a:avLst/>
              <a:gdLst>
                <a:gd name="T0" fmla="*/ 155 w 591"/>
                <a:gd name="T1" fmla="*/ 1066 h 1534"/>
                <a:gd name="T2" fmla="*/ 130 w 591"/>
                <a:gd name="T3" fmla="*/ 1085 h 1534"/>
                <a:gd name="T4" fmla="*/ 118 w 591"/>
                <a:gd name="T5" fmla="*/ 1113 h 1534"/>
                <a:gd name="T6" fmla="*/ 125 w 591"/>
                <a:gd name="T7" fmla="*/ 1148 h 1534"/>
                <a:gd name="T8" fmla="*/ 150 w 591"/>
                <a:gd name="T9" fmla="*/ 1173 h 1534"/>
                <a:gd name="T10" fmla="*/ 185 w 591"/>
                <a:gd name="T11" fmla="*/ 1179 h 1534"/>
                <a:gd name="T12" fmla="*/ 213 w 591"/>
                <a:gd name="T13" fmla="*/ 1167 h 1534"/>
                <a:gd name="T14" fmla="*/ 232 w 591"/>
                <a:gd name="T15" fmla="*/ 1143 h 1534"/>
                <a:gd name="T16" fmla="*/ 235 w 591"/>
                <a:gd name="T17" fmla="*/ 1110 h 1534"/>
                <a:gd name="T18" fmla="*/ 219 w 591"/>
                <a:gd name="T19" fmla="*/ 1079 h 1534"/>
                <a:gd name="T20" fmla="*/ 188 w 591"/>
                <a:gd name="T21" fmla="*/ 1063 h 1534"/>
                <a:gd name="T22" fmla="*/ 118 w 591"/>
                <a:gd name="T23" fmla="*/ 353 h 1534"/>
                <a:gd name="T24" fmla="*/ 472 w 591"/>
                <a:gd name="T25" fmla="*/ 472 h 1534"/>
                <a:gd name="T26" fmla="*/ 118 w 591"/>
                <a:gd name="T27" fmla="*/ 353 h 1534"/>
                <a:gd name="T28" fmla="*/ 118 w 591"/>
                <a:gd name="T29" fmla="*/ 236 h 1534"/>
                <a:gd name="T30" fmla="*/ 472 w 591"/>
                <a:gd name="T31" fmla="*/ 117 h 1534"/>
                <a:gd name="T32" fmla="*/ 118 w 591"/>
                <a:gd name="T33" fmla="*/ 0 h 1534"/>
                <a:gd name="T34" fmla="*/ 499 w 591"/>
                <a:gd name="T35" fmla="*/ 3 h 1534"/>
                <a:gd name="T36" fmla="*/ 546 w 591"/>
                <a:gd name="T37" fmla="*/ 25 h 1534"/>
                <a:gd name="T38" fmla="*/ 578 w 591"/>
                <a:gd name="T39" fmla="*/ 65 h 1534"/>
                <a:gd name="T40" fmla="*/ 591 w 591"/>
                <a:gd name="T41" fmla="*/ 117 h 1534"/>
                <a:gd name="T42" fmla="*/ 587 w 591"/>
                <a:gd name="T43" fmla="*/ 1442 h 1534"/>
                <a:gd name="T44" fmla="*/ 564 w 591"/>
                <a:gd name="T45" fmla="*/ 1489 h 1534"/>
                <a:gd name="T46" fmla="*/ 524 w 591"/>
                <a:gd name="T47" fmla="*/ 1522 h 1534"/>
                <a:gd name="T48" fmla="*/ 472 w 591"/>
                <a:gd name="T49" fmla="*/ 1534 h 1534"/>
                <a:gd name="T50" fmla="*/ 91 w 591"/>
                <a:gd name="T51" fmla="*/ 1531 h 1534"/>
                <a:gd name="T52" fmla="*/ 44 w 591"/>
                <a:gd name="T53" fmla="*/ 1508 h 1534"/>
                <a:gd name="T54" fmla="*/ 12 w 591"/>
                <a:gd name="T55" fmla="*/ 1467 h 1534"/>
                <a:gd name="T56" fmla="*/ 0 w 591"/>
                <a:gd name="T57" fmla="*/ 1415 h 1534"/>
                <a:gd name="T58" fmla="*/ 3 w 591"/>
                <a:gd name="T59" fmla="*/ 90 h 1534"/>
                <a:gd name="T60" fmla="*/ 26 w 591"/>
                <a:gd name="T61" fmla="*/ 44 h 1534"/>
                <a:gd name="T62" fmla="*/ 66 w 591"/>
                <a:gd name="T63" fmla="*/ 12 h 1534"/>
                <a:gd name="T64" fmla="*/ 118 w 591"/>
                <a:gd name="T65" fmla="*/ 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1" h="1534">
                  <a:moveTo>
                    <a:pt x="170" y="1062"/>
                  </a:moveTo>
                  <a:lnTo>
                    <a:pt x="155" y="1066"/>
                  </a:lnTo>
                  <a:lnTo>
                    <a:pt x="141" y="1074"/>
                  </a:lnTo>
                  <a:lnTo>
                    <a:pt x="130" y="1085"/>
                  </a:lnTo>
                  <a:lnTo>
                    <a:pt x="122" y="1098"/>
                  </a:lnTo>
                  <a:lnTo>
                    <a:pt x="118" y="1113"/>
                  </a:lnTo>
                  <a:lnTo>
                    <a:pt x="119" y="1132"/>
                  </a:lnTo>
                  <a:lnTo>
                    <a:pt x="125" y="1148"/>
                  </a:lnTo>
                  <a:lnTo>
                    <a:pt x="135" y="1162"/>
                  </a:lnTo>
                  <a:lnTo>
                    <a:pt x="150" y="1173"/>
                  </a:lnTo>
                  <a:lnTo>
                    <a:pt x="166" y="1178"/>
                  </a:lnTo>
                  <a:lnTo>
                    <a:pt x="185" y="1179"/>
                  </a:lnTo>
                  <a:lnTo>
                    <a:pt x="200" y="1175"/>
                  </a:lnTo>
                  <a:lnTo>
                    <a:pt x="213" y="1167"/>
                  </a:lnTo>
                  <a:lnTo>
                    <a:pt x="224" y="1157"/>
                  </a:lnTo>
                  <a:lnTo>
                    <a:pt x="232" y="1143"/>
                  </a:lnTo>
                  <a:lnTo>
                    <a:pt x="236" y="1128"/>
                  </a:lnTo>
                  <a:lnTo>
                    <a:pt x="235" y="1110"/>
                  </a:lnTo>
                  <a:lnTo>
                    <a:pt x="229" y="1093"/>
                  </a:lnTo>
                  <a:lnTo>
                    <a:pt x="219" y="1079"/>
                  </a:lnTo>
                  <a:lnTo>
                    <a:pt x="205" y="1069"/>
                  </a:lnTo>
                  <a:lnTo>
                    <a:pt x="188" y="1063"/>
                  </a:lnTo>
                  <a:lnTo>
                    <a:pt x="170" y="1062"/>
                  </a:lnTo>
                  <a:close/>
                  <a:moveTo>
                    <a:pt x="118" y="353"/>
                  </a:moveTo>
                  <a:lnTo>
                    <a:pt x="118" y="472"/>
                  </a:lnTo>
                  <a:lnTo>
                    <a:pt x="472" y="472"/>
                  </a:lnTo>
                  <a:lnTo>
                    <a:pt x="472" y="353"/>
                  </a:lnTo>
                  <a:lnTo>
                    <a:pt x="118" y="353"/>
                  </a:lnTo>
                  <a:close/>
                  <a:moveTo>
                    <a:pt x="118" y="117"/>
                  </a:moveTo>
                  <a:lnTo>
                    <a:pt x="118" y="236"/>
                  </a:lnTo>
                  <a:lnTo>
                    <a:pt x="472" y="236"/>
                  </a:lnTo>
                  <a:lnTo>
                    <a:pt x="472" y="117"/>
                  </a:lnTo>
                  <a:lnTo>
                    <a:pt x="118" y="117"/>
                  </a:lnTo>
                  <a:close/>
                  <a:moveTo>
                    <a:pt x="118" y="0"/>
                  </a:moveTo>
                  <a:lnTo>
                    <a:pt x="472" y="0"/>
                  </a:lnTo>
                  <a:lnTo>
                    <a:pt x="499" y="3"/>
                  </a:lnTo>
                  <a:lnTo>
                    <a:pt x="524" y="12"/>
                  </a:lnTo>
                  <a:lnTo>
                    <a:pt x="546" y="25"/>
                  </a:lnTo>
                  <a:lnTo>
                    <a:pt x="564" y="44"/>
                  </a:lnTo>
                  <a:lnTo>
                    <a:pt x="578" y="65"/>
                  </a:lnTo>
                  <a:lnTo>
                    <a:pt x="587" y="90"/>
                  </a:lnTo>
                  <a:lnTo>
                    <a:pt x="591" y="117"/>
                  </a:lnTo>
                  <a:lnTo>
                    <a:pt x="591" y="1415"/>
                  </a:lnTo>
                  <a:lnTo>
                    <a:pt x="587" y="1442"/>
                  </a:lnTo>
                  <a:lnTo>
                    <a:pt x="578" y="1467"/>
                  </a:lnTo>
                  <a:lnTo>
                    <a:pt x="564" y="1489"/>
                  </a:lnTo>
                  <a:lnTo>
                    <a:pt x="546" y="1508"/>
                  </a:lnTo>
                  <a:lnTo>
                    <a:pt x="524" y="1522"/>
                  </a:lnTo>
                  <a:lnTo>
                    <a:pt x="499" y="1531"/>
                  </a:lnTo>
                  <a:lnTo>
                    <a:pt x="472" y="1534"/>
                  </a:lnTo>
                  <a:lnTo>
                    <a:pt x="118" y="1534"/>
                  </a:lnTo>
                  <a:lnTo>
                    <a:pt x="91" y="1531"/>
                  </a:lnTo>
                  <a:lnTo>
                    <a:pt x="66" y="1522"/>
                  </a:lnTo>
                  <a:lnTo>
                    <a:pt x="44" y="1508"/>
                  </a:lnTo>
                  <a:lnTo>
                    <a:pt x="26" y="1489"/>
                  </a:lnTo>
                  <a:lnTo>
                    <a:pt x="12" y="1467"/>
                  </a:lnTo>
                  <a:lnTo>
                    <a:pt x="3" y="1442"/>
                  </a:lnTo>
                  <a:lnTo>
                    <a:pt x="0" y="1415"/>
                  </a:lnTo>
                  <a:lnTo>
                    <a:pt x="0" y="117"/>
                  </a:lnTo>
                  <a:lnTo>
                    <a:pt x="3" y="90"/>
                  </a:lnTo>
                  <a:lnTo>
                    <a:pt x="12" y="65"/>
                  </a:lnTo>
                  <a:lnTo>
                    <a:pt x="26" y="44"/>
                  </a:lnTo>
                  <a:lnTo>
                    <a:pt x="44" y="25"/>
                  </a:lnTo>
                  <a:lnTo>
                    <a:pt x="66" y="12"/>
                  </a:lnTo>
                  <a:lnTo>
                    <a:pt x="91" y="3"/>
                  </a:lnTo>
                  <a:lnTo>
                    <a:pt x="118"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80" name="Group 379">
            <a:extLst>
              <a:ext uri="{FF2B5EF4-FFF2-40B4-BE49-F238E27FC236}">
                <a16:creationId xmlns:a16="http://schemas.microsoft.com/office/drawing/2014/main" id="{A722D7AB-4CF7-1B75-93F1-28276AD58DB4}"/>
              </a:ext>
            </a:extLst>
          </p:cNvPr>
          <p:cNvGrpSpPr/>
          <p:nvPr/>
        </p:nvGrpSpPr>
        <p:grpSpPr>
          <a:xfrm>
            <a:off x="2167478" y="1574536"/>
            <a:ext cx="404812" cy="404813"/>
            <a:chOff x="519113" y="1298575"/>
            <a:chExt cx="404812" cy="404813"/>
          </a:xfrm>
        </p:grpSpPr>
        <p:sp>
          <p:nvSpPr>
            <p:cNvPr id="381" name="AutoShape 86">
              <a:extLst>
                <a:ext uri="{FF2B5EF4-FFF2-40B4-BE49-F238E27FC236}">
                  <a16:creationId xmlns:a16="http://schemas.microsoft.com/office/drawing/2014/main" id="{71E793F1-9201-FF73-94DE-81B0DE3E76EE}"/>
                </a:ext>
              </a:extLst>
            </p:cNvPr>
            <p:cNvSpPr>
              <a:spLocks noChangeAspect="1" noChangeArrowheads="1" noTextEdit="1"/>
            </p:cNvSpPr>
            <p:nvPr/>
          </p:nvSpPr>
          <p:spPr bwMode="auto">
            <a:xfrm>
              <a:off x="519113" y="1298575"/>
              <a:ext cx="404812"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2" name="Rectangle 89">
              <a:extLst>
                <a:ext uri="{FF2B5EF4-FFF2-40B4-BE49-F238E27FC236}">
                  <a16:creationId xmlns:a16="http://schemas.microsoft.com/office/drawing/2014/main" id="{27316D6D-E241-A5C8-8FFA-28FB59675645}"/>
                </a:ext>
              </a:extLst>
            </p:cNvPr>
            <p:cNvSpPr>
              <a:spLocks noChangeArrowheads="1"/>
            </p:cNvSpPr>
            <p:nvPr/>
          </p:nvSpPr>
          <p:spPr bwMode="auto">
            <a:xfrm>
              <a:off x="584200" y="1439863"/>
              <a:ext cx="42862" cy="14288"/>
            </a:xfrm>
            <a:prstGeom prst="rect">
              <a:avLst/>
            </a:prstGeom>
            <a:solidFill>
              <a:srgbClr val="38BDF9"/>
            </a:solidFill>
            <a:ln w="0">
              <a:solidFill>
                <a:srgbClr val="38BDF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3" name="Rectangle 90">
              <a:extLst>
                <a:ext uri="{FF2B5EF4-FFF2-40B4-BE49-F238E27FC236}">
                  <a16:creationId xmlns:a16="http://schemas.microsoft.com/office/drawing/2014/main" id="{9EF74BD2-C667-258C-CA3C-855927F78E5C}"/>
                </a:ext>
              </a:extLst>
            </p:cNvPr>
            <p:cNvSpPr>
              <a:spLocks noChangeArrowheads="1"/>
            </p:cNvSpPr>
            <p:nvPr/>
          </p:nvSpPr>
          <p:spPr bwMode="auto">
            <a:xfrm>
              <a:off x="584200" y="1468438"/>
              <a:ext cx="42862" cy="14288"/>
            </a:xfrm>
            <a:prstGeom prst="rect">
              <a:avLst/>
            </a:prstGeom>
            <a:solidFill>
              <a:srgbClr val="38BDF9"/>
            </a:solidFill>
            <a:ln w="0">
              <a:solidFill>
                <a:srgbClr val="38BDF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4" name="Freeform 91">
              <a:extLst>
                <a:ext uri="{FF2B5EF4-FFF2-40B4-BE49-F238E27FC236}">
                  <a16:creationId xmlns:a16="http://schemas.microsoft.com/office/drawing/2014/main" id="{2C3027F1-13CA-22A5-5BCA-28192DFE157F}"/>
                </a:ext>
              </a:extLst>
            </p:cNvPr>
            <p:cNvSpPr>
              <a:spLocks/>
            </p:cNvSpPr>
            <p:nvPr/>
          </p:nvSpPr>
          <p:spPr bwMode="auto">
            <a:xfrm>
              <a:off x="663575" y="1409700"/>
              <a:ext cx="196850" cy="138113"/>
            </a:xfrm>
            <a:custGeom>
              <a:avLst/>
              <a:gdLst>
                <a:gd name="T0" fmla="*/ 67 w 1610"/>
                <a:gd name="T1" fmla="*/ 0 h 1126"/>
                <a:gd name="T2" fmla="*/ 1544 w 1610"/>
                <a:gd name="T3" fmla="*/ 0 h 1126"/>
                <a:gd name="T4" fmla="*/ 1563 w 1610"/>
                <a:gd name="T5" fmla="*/ 3 h 1126"/>
                <a:gd name="T6" fmla="*/ 1580 w 1610"/>
                <a:gd name="T7" fmla="*/ 11 h 1126"/>
                <a:gd name="T8" fmla="*/ 1594 w 1610"/>
                <a:gd name="T9" fmla="*/ 24 h 1126"/>
                <a:gd name="T10" fmla="*/ 1602 w 1610"/>
                <a:gd name="T11" fmla="*/ 41 h 1126"/>
                <a:gd name="T12" fmla="*/ 1605 w 1610"/>
                <a:gd name="T13" fmla="*/ 60 h 1126"/>
                <a:gd name="T14" fmla="*/ 1606 w 1610"/>
                <a:gd name="T15" fmla="*/ 113 h 1126"/>
                <a:gd name="T16" fmla="*/ 1606 w 1610"/>
                <a:gd name="T17" fmla="*/ 113 h 1126"/>
                <a:gd name="T18" fmla="*/ 1610 w 1610"/>
                <a:gd name="T19" fmla="*/ 1065 h 1126"/>
                <a:gd name="T20" fmla="*/ 1608 w 1610"/>
                <a:gd name="T21" fmla="*/ 1081 h 1126"/>
                <a:gd name="T22" fmla="*/ 1602 w 1610"/>
                <a:gd name="T23" fmla="*/ 1096 h 1126"/>
                <a:gd name="T24" fmla="*/ 1593 w 1610"/>
                <a:gd name="T25" fmla="*/ 1108 h 1126"/>
                <a:gd name="T26" fmla="*/ 1580 w 1610"/>
                <a:gd name="T27" fmla="*/ 1118 h 1126"/>
                <a:gd name="T28" fmla="*/ 1565 w 1610"/>
                <a:gd name="T29" fmla="*/ 1124 h 1126"/>
                <a:gd name="T30" fmla="*/ 1549 w 1610"/>
                <a:gd name="T31" fmla="*/ 1126 h 1126"/>
                <a:gd name="T32" fmla="*/ 62 w 1610"/>
                <a:gd name="T33" fmla="*/ 1126 h 1126"/>
                <a:gd name="T34" fmla="*/ 46 w 1610"/>
                <a:gd name="T35" fmla="*/ 1124 h 1126"/>
                <a:gd name="T36" fmla="*/ 31 w 1610"/>
                <a:gd name="T37" fmla="*/ 1118 h 1126"/>
                <a:gd name="T38" fmla="*/ 18 w 1610"/>
                <a:gd name="T39" fmla="*/ 1108 h 1126"/>
                <a:gd name="T40" fmla="*/ 8 w 1610"/>
                <a:gd name="T41" fmla="*/ 1096 h 1126"/>
                <a:gd name="T42" fmla="*/ 2 w 1610"/>
                <a:gd name="T43" fmla="*/ 1081 h 1126"/>
                <a:gd name="T44" fmla="*/ 0 w 1610"/>
                <a:gd name="T45" fmla="*/ 1065 h 1126"/>
                <a:gd name="T46" fmla="*/ 4 w 1610"/>
                <a:gd name="T47" fmla="*/ 113 h 1126"/>
                <a:gd name="T48" fmla="*/ 5 w 1610"/>
                <a:gd name="T49" fmla="*/ 113 h 1126"/>
                <a:gd name="T50" fmla="*/ 5 w 1610"/>
                <a:gd name="T51" fmla="*/ 60 h 1126"/>
                <a:gd name="T52" fmla="*/ 8 w 1610"/>
                <a:gd name="T53" fmla="*/ 41 h 1126"/>
                <a:gd name="T54" fmla="*/ 17 w 1610"/>
                <a:gd name="T55" fmla="*/ 24 h 1126"/>
                <a:gd name="T56" fmla="*/ 31 w 1610"/>
                <a:gd name="T57" fmla="*/ 11 h 1126"/>
                <a:gd name="T58" fmla="*/ 48 w 1610"/>
                <a:gd name="T59" fmla="*/ 3 h 1126"/>
                <a:gd name="T60" fmla="*/ 67 w 1610"/>
                <a:gd name="T61" fmla="*/ 0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10" h="1126">
                  <a:moveTo>
                    <a:pt x="67" y="0"/>
                  </a:moveTo>
                  <a:lnTo>
                    <a:pt x="1544" y="0"/>
                  </a:lnTo>
                  <a:lnTo>
                    <a:pt x="1563" y="3"/>
                  </a:lnTo>
                  <a:lnTo>
                    <a:pt x="1580" y="11"/>
                  </a:lnTo>
                  <a:lnTo>
                    <a:pt x="1594" y="24"/>
                  </a:lnTo>
                  <a:lnTo>
                    <a:pt x="1602" y="41"/>
                  </a:lnTo>
                  <a:lnTo>
                    <a:pt x="1605" y="60"/>
                  </a:lnTo>
                  <a:lnTo>
                    <a:pt x="1606" y="113"/>
                  </a:lnTo>
                  <a:lnTo>
                    <a:pt x="1606" y="113"/>
                  </a:lnTo>
                  <a:lnTo>
                    <a:pt x="1610" y="1065"/>
                  </a:lnTo>
                  <a:lnTo>
                    <a:pt x="1608" y="1081"/>
                  </a:lnTo>
                  <a:lnTo>
                    <a:pt x="1602" y="1096"/>
                  </a:lnTo>
                  <a:lnTo>
                    <a:pt x="1593" y="1108"/>
                  </a:lnTo>
                  <a:lnTo>
                    <a:pt x="1580" y="1118"/>
                  </a:lnTo>
                  <a:lnTo>
                    <a:pt x="1565" y="1124"/>
                  </a:lnTo>
                  <a:lnTo>
                    <a:pt x="1549" y="1126"/>
                  </a:lnTo>
                  <a:lnTo>
                    <a:pt x="62" y="1126"/>
                  </a:lnTo>
                  <a:lnTo>
                    <a:pt x="46" y="1124"/>
                  </a:lnTo>
                  <a:lnTo>
                    <a:pt x="31" y="1118"/>
                  </a:lnTo>
                  <a:lnTo>
                    <a:pt x="18" y="1108"/>
                  </a:lnTo>
                  <a:lnTo>
                    <a:pt x="8" y="1096"/>
                  </a:lnTo>
                  <a:lnTo>
                    <a:pt x="2" y="1081"/>
                  </a:lnTo>
                  <a:lnTo>
                    <a:pt x="0" y="1065"/>
                  </a:lnTo>
                  <a:lnTo>
                    <a:pt x="4" y="113"/>
                  </a:lnTo>
                  <a:lnTo>
                    <a:pt x="5" y="113"/>
                  </a:lnTo>
                  <a:lnTo>
                    <a:pt x="5" y="60"/>
                  </a:lnTo>
                  <a:lnTo>
                    <a:pt x="8" y="41"/>
                  </a:lnTo>
                  <a:lnTo>
                    <a:pt x="17" y="24"/>
                  </a:lnTo>
                  <a:lnTo>
                    <a:pt x="31" y="11"/>
                  </a:lnTo>
                  <a:lnTo>
                    <a:pt x="48" y="3"/>
                  </a:lnTo>
                  <a:lnTo>
                    <a:pt x="67"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5" name="Freeform 92">
              <a:extLst>
                <a:ext uri="{FF2B5EF4-FFF2-40B4-BE49-F238E27FC236}">
                  <a16:creationId xmlns:a16="http://schemas.microsoft.com/office/drawing/2014/main" id="{77498087-03B3-7218-6D44-BF73CCE0B9FF}"/>
                </a:ext>
              </a:extLst>
            </p:cNvPr>
            <p:cNvSpPr>
              <a:spLocks noEditPoints="1"/>
            </p:cNvSpPr>
            <p:nvPr/>
          </p:nvSpPr>
          <p:spPr bwMode="auto">
            <a:xfrm>
              <a:off x="519113" y="1298575"/>
              <a:ext cx="404812" cy="404813"/>
            </a:xfrm>
            <a:custGeom>
              <a:avLst/>
              <a:gdLst>
                <a:gd name="T0" fmla="*/ 1816 w 3315"/>
                <a:gd name="T1" fmla="*/ 2404 h 3315"/>
                <a:gd name="T2" fmla="*/ 1625 w 3315"/>
                <a:gd name="T3" fmla="*/ 2540 h 3315"/>
                <a:gd name="T4" fmla="*/ 1633 w 3315"/>
                <a:gd name="T5" fmla="*/ 2566 h 3315"/>
                <a:gd name="T6" fmla="*/ 2379 w 3315"/>
                <a:gd name="T7" fmla="*/ 2562 h 3315"/>
                <a:gd name="T8" fmla="*/ 2367 w 3315"/>
                <a:gd name="T9" fmla="*/ 2531 h 3315"/>
                <a:gd name="T10" fmla="*/ 2163 w 3315"/>
                <a:gd name="T11" fmla="*/ 2396 h 3315"/>
                <a:gd name="T12" fmla="*/ 527 w 3315"/>
                <a:gd name="T13" fmla="*/ 1038 h 3315"/>
                <a:gd name="T14" fmla="*/ 435 w 3315"/>
                <a:gd name="T15" fmla="*/ 1082 h 3315"/>
                <a:gd name="T16" fmla="*/ 409 w 3315"/>
                <a:gd name="T17" fmla="*/ 2453 h 3315"/>
                <a:gd name="T18" fmla="*/ 453 w 3315"/>
                <a:gd name="T19" fmla="*/ 2546 h 3315"/>
                <a:gd name="T20" fmla="*/ 881 w 3315"/>
                <a:gd name="T21" fmla="*/ 2572 h 3315"/>
                <a:gd name="T22" fmla="*/ 973 w 3315"/>
                <a:gd name="T23" fmla="*/ 2527 h 3315"/>
                <a:gd name="T24" fmla="*/ 1000 w 3315"/>
                <a:gd name="T25" fmla="*/ 1155 h 3315"/>
                <a:gd name="T26" fmla="*/ 955 w 3315"/>
                <a:gd name="T27" fmla="*/ 1063 h 3315"/>
                <a:gd name="T28" fmla="*/ 527 w 3315"/>
                <a:gd name="T29" fmla="*/ 1038 h 3315"/>
                <a:gd name="T30" fmla="*/ 1119 w 3315"/>
                <a:gd name="T31" fmla="*/ 821 h 3315"/>
                <a:gd name="T32" fmla="*/ 1073 w 3315"/>
                <a:gd name="T33" fmla="*/ 908 h 3315"/>
                <a:gd name="T34" fmla="*/ 1085 w 3315"/>
                <a:gd name="T35" fmla="*/ 2258 h 3315"/>
                <a:gd name="T36" fmla="*/ 1164 w 3315"/>
                <a:gd name="T37" fmla="*/ 2322 h 3315"/>
                <a:gd name="T38" fmla="*/ 2844 w 3315"/>
                <a:gd name="T39" fmla="*/ 2312 h 3315"/>
                <a:gd name="T40" fmla="*/ 2906 w 3315"/>
                <a:gd name="T41" fmla="*/ 2233 h 3315"/>
                <a:gd name="T42" fmla="*/ 2905 w 3315"/>
                <a:gd name="T43" fmla="*/ 883 h 3315"/>
                <a:gd name="T44" fmla="*/ 2842 w 3315"/>
                <a:gd name="T45" fmla="*/ 808 h 3315"/>
                <a:gd name="T46" fmla="*/ 1656 w 3315"/>
                <a:gd name="T47" fmla="*/ 0 h 3315"/>
                <a:gd name="T48" fmla="*/ 1955 w 3315"/>
                <a:gd name="T49" fmla="*/ 27 h 3315"/>
                <a:gd name="T50" fmla="*/ 2325 w 3315"/>
                <a:gd name="T51" fmla="*/ 140 h 3315"/>
                <a:gd name="T52" fmla="*/ 2651 w 3315"/>
                <a:gd name="T53" fmla="*/ 332 h 3315"/>
                <a:gd name="T54" fmla="*/ 2925 w 3315"/>
                <a:gd name="T55" fmla="*/ 590 h 3315"/>
                <a:gd name="T56" fmla="*/ 3134 w 3315"/>
                <a:gd name="T57" fmla="*/ 904 h 3315"/>
                <a:gd name="T58" fmla="*/ 3268 w 3315"/>
                <a:gd name="T59" fmla="*/ 1264 h 3315"/>
                <a:gd name="T60" fmla="*/ 3315 w 3315"/>
                <a:gd name="T61" fmla="*/ 1658 h 3315"/>
                <a:gd name="T62" fmla="*/ 3268 w 3315"/>
                <a:gd name="T63" fmla="*/ 2051 h 3315"/>
                <a:gd name="T64" fmla="*/ 3134 w 3315"/>
                <a:gd name="T65" fmla="*/ 2411 h 3315"/>
                <a:gd name="T66" fmla="*/ 2925 w 3315"/>
                <a:gd name="T67" fmla="*/ 2725 h 3315"/>
                <a:gd name="T68" fmla="*/ 2651 w 3315"/>
                <a:gd name="T69" fmla="*/ 2984 h 3315"/>
                <a:gd name="T70" fmla="*/ 2325 w 3315"/>
                <a:gd name="T71" fmla="*/ 3175 h 3315"/>
                <a:gd name="T72" fmla="*/ 1955 w 3315"/>
                <a:gd name="T73" fmla="*/ 3288 h 3315"/>
                <a:gd name="T74" fmla="*/ 1556 w 3315"/>
                <a:gd name="T75" fmla="*/ 3312 h 3315"/>
                <a:gd name="T76" fmla="*/ 1170 w 3315"/>
                <a:gd name="T77" fmla="*/ 3243 h 3315"/>
                <a:gd name="T78" fmla="*/ 821 w 3315"/>
                <a:gd name="T79" fmla="*/ 3089 h 3315"/>
                <a:gd name="T80" fmla="*/ 519 w 3315"/>
                <a:gd name="T81" fmla="*/ 2862 h 3315"/>
                <a:gd name="T82" fmla="*/ 276 w 3315"/>
                <a:gd name="T83" fmla="*/ 2575 h 3315"/>
                <a:gd name="T84" fmla="*/ 103 w 3315"/>
                <a:gd name="T85" fmla="*/ 2236 h 3315"/>
                <a:gd name="T86" fmla="*/ 12 w 3315"/>
                <a:gd name="T87" fmla="*/ 1858 h 3315"/>
                <a:gd name="T88" fmla="*/ 3 w 3315"/>
                <a:gd name="T89" fmla="*/ 1557 h 3315"/>
                <a:gd name="T90" fmla="*/ 72 w 3315"/>
                <a:gd name="T91" fmla="*/ 1170 h 3315"/>
                <a:gd name="T92" fmla="*/ 226 w 3315"/>
                <a:gd name="T93" fmla="*/ 821 h 3315"/>
                <a:gd name="T94" fmla="*/ 453 w 3315"/>
                <a:gd name="T95" fmla="*/ 519 h 3315"/>
                <a:gd name="T96" fmla="*/ 740 w 3315"/>
                <a:gd name="T97" fmla="*/ 276 h 3315"/>
                <a:gd name="T98" fmla="*/ 1079 w 3315"/>
                <a:gd name="T99" fmla="*/ 103 h 3315"/>
                <a:gd name="T100" fmla="*/ 1457 w 3315"/>
                <a:gd name="T101" fmla="*/ 12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15" h="3315">
                  <a:moveTo>
                    <a:pt x="1884" y="2388"/>
                  </a:moveTo>
                  <a:lnTo>
                    <a:pt x="1862" y="2390"/>
                  </a:lnTo>
                  <a:lnTo>
                    <a:pt x="1839" y="2396"/>
                  </a:lnTo>
                  <a:lnTo>
                    <a:pt x="1816" y="2404"/>
                  </a:lnTo>
                  <a:lnTo>
                    <a:pt x="1795" y="2414"/>
                  </a:lnTo>
                  <a:lnTo>
                    <a:pt x="1777" y="2425"/>
                  </a:lnTo>
                  <a:lnTo>
                    <a:pt x="1635" y="2531"/>
                  </a:lnTo>
                  <a:lnTo>
                    <a:pt x="1625" y="2540"/>
                  </a:lnTo>
                  <a:lnTo>
                    <a:pt x="1619" y="2550"/>
                  </a:lnTo>
                  <a:lnTo>
                    <a:pt x="1619" y="2557"/>
                  </a:lnTo>
                  <a:lnTo>
                    <a:pt x="1624" y="2562"/>
                  </a:lnTo>
                  <a:lnTo>
                    <a:pt x="1633" y="2566"/>
                  </a:lnTo>
                  <a:lnTo>
                    <a:pt x="1647" y="2567"/>
                  </a:lnTo>
                  <a:lnTo>
                    <a:pt x="2356" y="2567"/>
                  </a:lnTo>
                  <a:lnTo>
                    <a:pt x="2370" y="2566"/>
                  </a:lnTo>
                  <a:lnTo>
                    <a:pt x="2379" y="2562"/>
                  </a:lnTo>
                  <a:lnTo>
                    <a:pt x="2383" y="2557"/>
                  </a:lnTo>
                  <a:lnTo>
                    <a:pt x="2383" y="2550"/>
                  </a:lnTo>
                  <a:lnTo>
                    <a:pt x="2378" y="2540"/>
                  </a:lnTo>
                  <a:lnTo>
                    <a:pt x="2367" y="2531"/>
                  </a:lnTo>
                  <a:lnTo>
                    <a:pt x="2225" y="2425"/>
                  </a:lnTo>
                  <a:lnTo>
                    <a:pt x="2208" y="2414"/>
                  </a:lnTo>
                  <a:lnTo>
                    <a:pt x="2186" y="2404"/>
                  </a:lnTo>
                  <a:lnTo>
                    <a:pt x="2163" y="2396"/>
                  </a:lnTo>
                  <a:lnTo>
                    <a:pt x="2141" y="2390"/>
                  </a:lnTo>
                  <a:lnTo>
                    <a:pt x="2120" y="2388"/>
                  </a:lnTo>
                  <a:lnTo>
                    <a:pt x="1884" y="2388"/>
                  </a:lnTo>
                  <a:close/>
                  <a:moveTo>
                    <a:pt x="527" y="1038"/>
                  </a:moveTo>
                  <a:lnTo>
                    <a:pt x="500" y="1041"/>
                  </a:lnTo>
                  <a:lnTo>
                    <a:pt x="475" y="1050"/>
                  </a:lnTo>
                  <a:lnTo>
                    <a:pt x="453" y="1063"/>
                  </a:lnTo>
                  <a:lnTo>
                    <a:pt x="435" y="1082"/>
                  </a:lnTo>
                  <a:lnTo>
                    <a:pt x="421" y="1103"/>
                  </a:lnTo>
                  <a:lnTo>
                    <a:pt x="412" y="1128"/>
                  </a:lnTo>
                  <a:lnTo>
                    <a:pt x="409" y="1155"/>
                  </a:lnTo>
                  <a:lnTo>
                    <a:pt x="409" y="2453"/>
                  </a:lnTo>
                  <a:lnTo>
                    <a:pt x="412" y="2480"/>
                  </a:lnTo>
                  <a:lnTo>
                    <a:pt x="421" y="2505"/>
                  </a:lnTo>
                  <a:lnTo>
                    <a:pt x="435" y="2527"/>
                  </a:lnTo>
                  <a:lnTo>
                    <a:pt x="453" y="2546"/>
                  </a:lnTo>
                  <a:lnTo>
                    <a:pt x="475" y="2560"/>
                  </a:lnTo>
                  <a:lnTo>
                    <a:pt x="500" y="2569"/>
                  </a:lnTo>
                  <a:lnTo>
                    <a:pt x="527" y="2572"/>
                  </a:lnTo>
                  <a:lnTo>
                    <a:pt x="881" y="2572"/>
                  </a:lnTo>
                  <a:lnTo>
                    <a:pt x="908" y="2569"/>
                  </a:lnTo>
                  <a:lnTo>
                    <a:pt x="933" y="2560"/>
                  </a:lnTo>
                  <a:lnTo>
                    <a:pt x="955" y="2546"/>
                  </a:lnTo>
                  <a:lnTo>
                    <a:pt x="973" y="2527"/>
                  </a:lnTo>
                  <a:lnTo>
                    <a:pt x="987" y="2505"/>
                  </a:lnTo>
                  <a:lnTo>
                    <a:pt x="996" y="2480"/>
                  </a:lnTo>
                  <a:lnTo>
                    <a:pt x="1000" y="2453"/>
                  </a:lnTo>
                  <a:lnTo>
                    <a:pt x="1000" y="1155"/>
                  </a:lnTo>
                  <a:lnTo>
                    <a:pt x="996" y="1128"/>
                  </a:lnTo>
                  <a:lnTo>
                    <a:pt x="987" y="1103"/>
                  </a:lnTo>
                  <a:lnTo>
                    <a:pt x="973" y="1082"/>
                  </a:lnTo>
                  <a:lnTo>
                    <a:pt x="955" y="1063"/>
                  </a:lnTo>
                  <a:lnTo>
                    <a:pt x="933" y="1050"/>
                  </a:lnTo>
                  <a:lnTo>
                    <a:pt x="908" y="1041"/>
                  </a:lnTo>
                  <a:lnTo>
                    <a:pt x="881" y="1038"/>
                  </a:lnTo>
                  <a:lnTo>
                    <a:pt x="527" y="1038"/>
                  </a:lnTo>
                  <a:close/>
                  <a:moveTo>
                    <a:pt x="1190" y="797"/>
                  </a:moveTo>
                  <a:lnTo>
                    <a:pt x="1164" y="800"/>
                  </a:lnTo>
                  <a:lnTo>
                    <a:pt x="1140" y="808"/>
                  </a:lnTo>
                  <a:lnTo>
                    <a:pt x="1119" y="821"/>
                  </a:lnTo>
                  <a:lnTo>
                    <a:pt x="1101" y="839"/>
                  </a:lnTo>
                  <a:lnTo>
                    <a:pt x="1087" y="859"/>
                  </a:lnTo>
                  <a:lnTo>
                    <a:pt x="1077" y="883"/>
                  </a:lnTo>
                  <a:lnTo>
                    <a:pt x="1073" y="908"/>
                  </a:lnTo>
                  <a:lnTo>
                    <a:pt x="1073" y="915"/>
                  </a:lnTo>
                  <a:lnTo>
                    <a:pt x="1073" y="2206"/>
                  </a:lnTo>
                  <a:lnTo>
                    <a:pt x="1076" y="2233"/>
                  </a:lnTo>
                  <a:lnTo>
                    <a:pt x="1085" y="2258"/>
                  </a:lnTo>
                  <a:lnTo>
                    <a:pt x="1099" y="2280"/>
                  </a:lnTo>
                  <a:lnTo>
                    <a:pt x="1117" y="2298"/>
                  </a:lnTo>
                  <a:lnTo>
                    <a:pt x="1139" y="2312"/>
                  </a:lnTo>
                  <a:lnTo>
                    <a:pt x="1164" y="2322"/>
                  </a:lnTo>
                  <a:lnTo>
                    <a:pt x="1190" y="2325"/>
                  </a:lnTo>
                  <a:lnTo>
                    <a:pt x="2792" y="2325"/>
                  </a:lnTo>
                  <a:lnTo>
                    <a:pt x="2819" y="2322"/>
                  </a:lnTo>
                  <a:lnTo>
                    <a:pt x="2844" y="2312"/>
                  </a:lnTo>
                  <a:lnTo>
                    <a:pt x="2865" y="2298"/>
                  </a:lnTo>
                  <a:lnTo>
                    <a:pt x="2884" y="2280"/>
                  </a:lnTo>
                  <a:lnTo>
                    <a:pt x="2897" y="2258"/>
                  </a:lnTo>
                  <a:lnTo>
                    <a:pt x="2906" y="2233"/>
                  </a:lnTo>
                  <a:lnTo>
                    <a:pt x="2909" y="2206"/>
                  </a:lnTo>
                  <a:lnTo>
                    <a:pt x="2909" y="915"/>
                  </a:lnTo>
                  <a:lnTo>
                    <a:pt x="2909" y="908"/>
                  </a:lnTo>
                  <a:lnTo>
                    <a:pt x="2905" y="883"/>
                  </a:lnTo>
                  <a:lnTo>
                    <a:pt x="2896" y="859"/>
                  </a:lnTo>
                  <a:lnTo>
                    <a:pt x="2881" y="839"/>
                  </a:lnTo>
                  <a:lnTo>
                    <a:pt x="2863" y="821"/>
                  </a:lnTo>
                  <a:lnTo>
                    <a:pt x="2842" y="808"/>
                  </a:lnTo>
                  <a:lnTo>
                    <a:pt x="2818" y="800"/>
                  </a:lnTo>
                  <a:lnTo>
                    <a:pt x="2792" y="797"/>
                  </a:lnTo>
                  <a:lnTo>
                    <a:pt x="1190" y="797"/>
                  </a:lnTo>
                  <a:close/>
                  <a:moveTo>
                    <a:pt x="1656" y="0"/>
                  </a:moveTo>
                  <a:lnTo>
                    <a:pt x="1656" y="0"/>
                  </a:lnTo>
                  <a:lnTo>
                    <a:pt x="1758" y="3"/>
                  </a:lnTo>
                  <a:lnTo>
                    <a:pt x="1857" y="12"/>
                  </a:lnTo>
                  <a:lnTo>
                    <a:pt x="1955" y="27"/>
                  </a:lnTo>
                  <a:lnTo>
                    <a:pt x="2051" y="47"/>
                  </a:lnTo>
                  <a:lnTo>
                    <a:pt x="2145" y="73"/>
                  </a:lnTo>
                  <a:lnTo>
                    <a:pt x="2236" y="103"/>
                  </a:lnTo>
                  <a:lnTo>
                    <a:pt x="2325" y="140"/>
                  </a:lnTo>
                  <a:lnTo>
                    <a:pt x="2411" y="181"/>
                  </a:lnTo>
                  <a:lnTo>
                    <a:pt x="2494" y="226"/>
                  </a:lnTo>
                  <a:lnTo>
                    <a:pt x="2575" y="276"/>
                  </a:lnTo>
                  <a:lnTo>
                    <a:pt x="2651" y="332"/>
                  </a:lnTo>
                  <a:lnTo>
                    <a:pt x="2725" y="390"/>
                  </a:lnTo>
                  <a:lnTo>
                    <a:pt x="2796" y="453"/>
                  </a:lnTo>
                  <a:lnTo>
                    <a:pt x="2862" y="519"/>
                  </a:lnTo>
                  <a:lnTo>
                    <a:pt x="2925" y="590"/>
                  </a:lnTo>
                  <a:lnTo>
                    <a:pt x="2984" y="664"/>
                  </a:lnTo>
                  <a:lnTo>
                    <a:pt x="3039" y="740"/>
                  </a:lnTo>
                  <a:lnTo>
                    <a:pt x="3089" y="821"/>
                  </a:lnTo>
                  <a:lnTo>
                    <a:pt x="3134" y="904"/>
                  </a:lnTo>
                  <a:lnTo>
                    <a:pt x="3175" y="990"/>
                  </a:lnTo>
                  <a:lnTo>
                    <a:pt x="3212" y="1079"/>
                  </a:lnTo>
                  <a:lnTo>
                    <a:pt x="3242" y="1170"/>
                  </a:lnTo>
                  <a:lnTo>
                    <a:pt x="3268" y="1264"/>
                  </a:lnTo>
                  <a:lnTo>
                    <a:pt x="3288" y="1360"/>
                  </a:lnTo>
                  <a:lnTo>
                    <a:pt x="3303" y="1458"/>
                  </a:lnTo>
                  <a:lnTo>
                    <a:pt x="3312" y="1557"/>
                  </a:lnTo>
                  <a:lnTo>
                    <a:pt x="3315" y="1658"/>
                  </a:lnTo>
                  <a:lnTo>
                    <a:pt x="3312" y="1759"/>
                  </a:lnTo>
                  <a:lnTo>
                    <a:pt x="3303" y="1858"/>
                  </a:lnTo>
                  <a:lnTo>
                    <a:pt x="3288" y="1956"/>
                  </a:lnTo>
                  <a:lnTo>
                    <a:pt x="3268" y="2051"/>
                  </a:lnTo>
                  <a:lnTo>
                    <a:pt x="3242" y="2145"/>
                  </a:lnTo>
                  <a:lnTo>
                    <a:pt x="3212" y="2236"/>
                  </a:lnTo>
                  <a:lnTo>
                    <a:pt x="3175" y="2325"/>
                  </a:lnTo>
                  <a:lnTo>
                    <a:pt x="3134" y="2411"/>
                  </a:lnTo>
                  <a:lnTo>
                    <a:pt x="3089" y="2494"/>
                  </a:lnTo>
                  <a:lnTo>
                    <a:pt x="3039" y="2575"/>
                  </a:lnTo>
                  <a:lnTo>
                    <a:pt x="2984" y="2652"/>
                  </a:lnTo>
                  <a:lnTo>
                    <a:pt x="2925" y="2725"/>
                  </a:lnTo>
                  <a:lnTo>
                    <a:pt x="2862" y="2796"/>
                  </a:lnTo>
                  <a:lnTo>
                    <a:pt x="2796" y="2862"/>
                  </a:lnTo>
                  <a:lnTo>
                    <a:pt x="2725" y="2925"/>
                  </a:lnTo>
                  <a:lnTo>
                    <a:pt x="2651" y="2984"/>
                  </a:lnTo>
                  <a:lnTo>
                    <a:pt x="2575" y="3039"/>
                  </a:lnTo>
                  <a:lnTo>
                    <a:pt x="2494" y="3089"/>
                  </a:lnTo>
                  <a:lnTo>
                    <a:pt x="2411" y="3134"/>
                  </a:lnTo>
                  <a:lnTo>
                    <a:pt x="2325" y="3175"/>
                  </a:lnTo>
                  <a:lnTo>
                    <a:pt x="2236" y="3212"/>
                  </a:lnTo>
                  <a:lnTo>
                    <a:pt x="2145" y="3243"/>
                  </a:lnTo>
                  <a:lnTo>
                    <a:pt x="2051" y="3268"/>
                  </a:lnTo>
                  <a:lnTo>
                    <a:pt x="1955" y="3288"/>
                  </a:lnTo>
                  <a:lnTo>
                    <a:pt x="1857" y="3303"/>
                  </a:lnTo>
                  <a:lnTo>
                    <a:pt x="1758" y="3312"/>
                  </a:lnTo>
                  <a:lnTo>
                    <a:pt x="1656" y="3315"/>
                  </a:lnTo>
                  <a:lnTo>
                    <a:pt x="1556" y="3312"/>
                  </a:lnTo>
                  <a:lnTo>
                    <a:pt x="1457" y="3303"/>
                  </a:lnTo>
                  <a:lnTo>
                    <a:pt x="1359" y="3288"/>
                  </a:lnTo>
                  <a:lnTo>
                    <a:pt x="1264" y="3268"/>
                  </a:lnTo>
                  <a:lnTo>
                    <a:pt x="1170" y="3243"/>
                  </a:lnTo>
                  <a:lnTo>
                    <a:pt x="1079" y="3212"/>
                  </a:lnTo>
                  <a:lnTo>
                    <a:pt x="990" y="3175"/>
                  </a:lnTo>
                  <a:lnTo>
                    <a:pt x="904" y="3134"/>
                  </a:lnTo>
                  <a:lnTo>
                    <a:pt x="821" y="3089"/>
                  </a:lnTo>
                  <a:lnTo>
                    <a:pt x="740" y="3039"/>
                  </a:lnTo>
                  <a:lnTo>
                    <a:pt x="663" y="2984"/>
                  </a:lnTo>
                  <a:lnTo>
                    <a:pt x="590" y="2925"/>
                  </a:lnTo>
                  <a:lnTo>
                    <a:pt x="519" y="2862"/>
                  </a:lnTo>
                  <a:lnTo>
                    <a:pt x="453" y="2796"/>
                  </a:lnTo>
                  <a:lnTo>
                    <a:pt x="390" y="2725"/>
                  </a:lnTo>
                  <a:lnTo>
                    <a:pt x="332" y="2652"/>
                  </a:lnTo>
                  <a:lnTo>
                    <a:pt x="276" y="2575"/>
                  </a:lnTo>
                  <a:lnTo>
                    <a:pt x="226" y="2494"/>
                  </a:lnTo>
                  <a:lnTo>
                    <a:pt x="181" y="2411"/>
                  </a:lnTo>
                  <a:lnTo>
                    <a:pt x="140" y="2325"/>
                  </a:lnTo>
                  <a:lnTo>
                    <a:pt x="103" y="2236"/>
                  </a:lnTo>
                  <a:lnTo>
                    <a:pt x="72" y="2145"/>
                  </a:lnTo>
                  <a:lnTo>
                    <a:pt x="47" y="2051"/>
                  </a:lnTo>
                  <a:lnTo>
                    <a:pt x="27" y="1956"/>
                  </a:lnTo>
                  <a:lnTo>
                    <a:pt x="12" y="1858"/>
                  </a:lnTo>
                  <a:lnTo>
                    <a:pt x="3" y="1759"/>
                  </a:lnTo>
                  <a:lnTo>
                    <a:pt x="0" y="1658"/>
                  </a:lnTo>
                  <a:lnTo>
                    <a:pt x="0" y="1658"/>
                  </a:lnTo>
                  <a:lnTo>
                    <a:pt x="3" y="1557"/>
                  </a:lnTo>
                  <a:lnTo>
                    <a:pt x="12" y="1458"/>
                  </a:lnTo>
                  <a:lnTo>
                    <a:pt x="27" y="1360"/>
                  </a:lnTo>
                  <a:lnTo>
                    <a:pt x="47" y="1264"/>
                  </a:lnTo>
                  <a:lnTo>
                    <a:pt x="72" y="1170"/>
                  </a:lnTo>
                  <a:lnTo>
                    <a:pt x="103" y="1079"/>
                  </a:lnTo>
                  <a:lnTo>
                    <a:pt x="140" y="990"/>
                  </a:lnTo>
                  <a:lnTo>
                    <a:pt x="181" y="904"/>
                  </a:lnTo>
                  <a:lnTo>
                    <a:pt x="226" y="821"/>
                  </a:lnTo>
                  <a:lnTo>
                    <a:pt x="276" y="740"/>
                  </a:lnTo>
                  <a:lnTo>
                    <a:pt x="332" y="664"/>
                  </a:lnTo>
                  <a:lnTo>
                    <a:pt x="390" y="590"/>
                  </a:lnTo>
                  <a:lnTo>
                    <a:pt x="453" y="519"/>
                  </a:lnTo>
                  <a:lnTo>
                    <a:pt x="519" y="453"/>
                  </a:lnTo>
                  <a:lnTo>
                    <a:pt x="590" y="390"/>
                  </a:lnTo>
                  <a:lnTo>
                    <a:pt x="663" y="332"/>
                  </a:lnTo>
                  <a:lnTo>
                    <a:pt x="740" y="276"/>
                  </a:lnTo>
                  <a:lnTo>
                    <a:pt x="821" y="226"/>
                  </a:lnTo>
                  <a:lnTo>
                    <a:pt x="904" y="181"/>
                  </a:lnTo>
                  <a:lnTo>
                    <a:pt x="990" y="140"/>
                  </a:lnTo>
                  <a:lnTo>
                    <a:pt x="1079" y="103"/>
                  </a:lnTo>
                  <a:lnTo>
                    <a:pt x="1170" y="73"/>
                  </a:lnTo>
                  <a:lnTo>
                    <a:pt x="1264" y="47"/>
                  </a:lnTo>
                  <a:lnTo>
                    <a:pt x="1359" y="27"/>
                  </a:lnTo>
                  <a:lnTo>
                    <a:pt x="1457" y="12"/>
                  </a:lnTo>
                  <a:lnTo>
                    <a:pt x="1556" y="3"/>
                  </a:lnTo>
                  <a:lnTo>
                    <a:pt x="1656"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6" name="Freeform 93">
              <a:extLst>
                <a:ext uri="{FF2B5EF4-FFF2-40B4-BE49-F238E27FC236}">
                  <a16:creationId xmlns:a16="http://schemas.microsoft.com/office/drawing/2014/main" id="{75F38B75-E0DA-A82C-E8AD-4A874B89FD32}"/>
                </a:ext>
              </a:extLst>
            </p:cNvPr>
            <p:cNvSpPr>
              <a:spLocks/>
            </p:cNvSpPr>
            <p:nvPr/>
          </p:nvSpPr>
          <p:spPr bwMode="auto">
            <a:xfrm>
              <a:off x="584200" y="1555750"/>
              <a:ext cx="14287" cy="14288"/>
            </a:xfrm>
            <a:custGeom>
              <a:avLst/>
              <a:gdLst>
                <a:gd name="T0" fmla="*/ 52 w 118"/>
                <a:gd name="T1" fmla="*/ 0 h 117"/>
                <a:gd name="T2" fmla="*/ 70 w 118"/>
                <a:gd name="T3" fmla="*/ 1 h 117"/>
                <a:gd name="T4" fmla="*/ 87 w 118"/>
                <a:gd name="T5" fmla="*/ 7 h 117"/>
                <a:gd name="T6" fmla="*/ 101 w 118"/>
                <a:gd name="T7" fmla="*/ 17 h 117"/>
                <a:gd name="T8" fmla="*/ 111 w 118"/>
                <a:gd name="T9" fmla="*/ 31 h 117"/>
                <a:gd name="T10" fmla="*/ 117 w 118"/>
                <a:gd name="T11" fmla="*/ 48 h 117"/>
                <a:gd name="T12" fmla="*/ 118 w 118"/>
                <a:gd name="T13" fmla="*/ 66 h 117"/>
                <a:gd name="T14" fmla="*/ 114 w 118"/>
                <a:gd name="T15" fmla="*/ 81 h 117"/>
                <a:gd name="T16" fmla="*/ 106 w 118"/>
                <a:gd name="T17" fmla="*/ 95 h 117"/>
                <a:gd name="T18" fmla="*/ 95 w 118"/>
                <a:gd name="T19" fmla="*/ 105 h 117"/>
                <a:gd name="T20" fmla="*/ 82 w 118"/>
                <a:gd name="T21" fmla="*/ 113 h 117"/>
                <a:gd name="T22" fmla="*/ 67 w 118"/>
                <a:gd name="T23" fmla="*/ 117 h 117"/>
                <a:gd name="T24" fmla="*/ 48 w 118"/>
                <a:gd name="T25" fmla="*/ 116 h 117"/>
                <a:gd name="T26" fmla="*/ 32 w 118"/>
                <a:gd name="T27" fmla="*/ 111 h 117"/>
                <a:gd name="T28" fmla="*/ 17 w 118"/>
                <a:gd name="T29" fmla="*/ 100 h 117"/>
                <a:gd name="T30" fmla="*/ 7 w 118"/>
                <a:gd name="T31" fmla="*/ 86 h 117"/>
                <a:gd name="T32" fmla="*/ 1 w 118"/>
                <a:gd name="T33" fmla="*/ 70 h 117"/>
                <a:gd name="T34" fmla="*/ 0 w 118"/>
                <a:gd name="T35" fmla="*/ 51 h 117"/>
                <a:gd name="T36" fmla="*/ 4 w 118"/>
                <a:gd name="T37" fmla="*/ 36 h 117"/>
                <a:gd name="T38" fmla="*/ 12 w 118"/>
                <a:gd name="T39" fmla="*/ 23 h 117"/>
                <a:gd name="T40" fmla="*/ 23 w 118"/>
                <a:gd name="T41" fmla="*/ 12 h 117"/>
                <a:gd name="T42" fmla="*/ 37 w 118"/>
                <a:gd name="T43" fmla="*/ 4 h 117"/>
                <a:gd name="T44" fmla="*/ 52 w 118"/>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8" h="117">
                  <a:moveTo>
                    <a:pt x="52" y="0"/>
                  </a:moveTo>
                  <a:lnTo>
                    <a:pt x="70" y="1"/>
                  </a:lnTo>
                  <a:lnTo>
                    <a:pt x="87" y="7"/>
                  </a:lnTo>
                  <a:lnTo>
                    <a:pt x="101" y="17"/>
                  </a:lnTo>
                  <a:lnTo>
                    <a:pt x="111" y="31"/>
                  </a:lnTo>
                  <a:lnTo>
                    <a:pt x="117" y="48"/>
                  </a:lnTo>
                  <a:lnTo>
                    <a:pt x="118" y="66"/>
                  </a:lnTo>
                  <a:lnTo>
                    <a:pt x="114" y="81"/>
                  </a:lnTo>
                  <a:lnTo>
                    <a:pt x="106" y="95"/>
                  </a:lnTo>
                  <a:lnTo>
                    <a:pt x="95" y="105"/>
                  </a:lnTo>
                  <a:lnTo>
                    <a:pt x="82" y="113"/>
                  </a:lnTo>
                  <a:lnTo>
                    <a:pt x="67" y="117"/>
                  </a:lnTo>
                  <a:lnTo>
                    <a:pt x="48" y="116"/>
                  </a:lnTo>
                  <a:lnTo>
                    <a:pt x="32" y="111"/>
                  </a:lnTo>
                  <a:lnTo>
                    <a:pt x="17" y="100"/>
                  </a:lnTo>
                  <a:lnTo>
                    <a:pt x="7" y="86"/>
                  </a:lnTo>
                  <a:lnTo>
                    <a:pt x="1" y="70"/>
                  </a:lnTo>
                  <a:lnTo>
                    <a:pt x="0" y="51"/>
                  </a:lnTo>
                  <a:lnTo>
                    <a:pt x="4" y="36"/>
                  </a:lnTo>
                  <a:lnTo>
                    <a:pt x="12" y="23"/>
                  </a:lnTo>
                  <a:lnTo>
                    <a:pt x="23" y="12"/>
                  </a:lnTo>
                  <a:lnTo>
                    <a:pt x="37" y="4"/>
                  </a:lnTo>
                  <a:lnTo>
                    <a:pt x="52"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7" name="Freeform 94">
              <a:extLst>
                <a:ext uri="{FF2B5EF4-FFF2-40B4-BE49-F238E27FC236}">
                  <a16:creationId xmlns:a16="http://schemas.microsoft.com/office/drawing/2014/main" id="{8383FD50-C792-EA8E-631C-95F2EEF24834}"/>
                </a:ext>
              </a:extLst>
            </p:cNvPr>
            <p:cNvSpPr>
              <a:spLocks noEditPoints="1"/>
            </p:cNvSpPr>
            <p:nvPr/>
          </p:nvSpPr>
          <p:spPr bwMode="auto">
            <a:xfrm>
              <a:off x="650875" y="1395413"/>
              <a:ext cx="223837" cy="187325"/>
            </a:xfrm>
            <a:custGeom>
              <a:avLst/>
              <a:gdLst>
                <a:gd name="T0" fmla="*/ 161 w 1836"/>
                <a:gd name="T1" fmla="*/ 121 h 1528"/>
                <a:gd name="T2" fmla="*/ 130 w 1836"/>
                <a:gd name="T3" fmla="*/ 142 h 1528"/>
                <a:gd name="T4" fmla="*/ 118 w 1836"/>
                <a:gd name="T5" fmla="*/ 178 h 1528"/>
                <a:gd name="T6" fmla="*/ 117 w 1836"/>
                <a:gd name="T7" fmla="*/ 231 h 1528"/>
                <a:gd name="T8" fmla="*/ 115 w 1836"/>
                <a:gd name="T9" fmla="*/ 1199 h 1528"/>
                <a:gd name="T10" fmla="*/ 131 w 1836"/>
                <a:gd name="T11" fmla="*/ 1226 h 1528"/>
                <a:gd name="T12" fmla="*/ 159 w 1836"/>
                <a:gd name="T13" fmla="*/ 1242 h 1528"/>
                <a:gd name="T14" fmla="*/ 1662 w 1836"/>
                <a:gd name="T15" fmla="*/ 1244 h 1528"/>
                <a:gd name="T16" fmla="*/ 1693 w 1836"/>
                <a:gd name="T17" fmla="*/ 1236 h 1528"/>
                <a:gd name="T18" fmla="*/ 1715 w 1836"/>
                <a:gd name="T19" fmla="*/ 1214 h 1528"/>
                <a:gd name="T20" fmla="*/ 1723 w 1836"/>
                <a:gd name="T21" fmla="*/ 1183 h 1528"/>
                <a:gd name="T22" fmla="*/ 1719 w 1836"/>
                <a:gd name="T23" fmla="*/ 231 h 1528"/>
                <a:gd name="T24" fmla="*/ 1715 w 1836"/>
                <a:gd name="T25" fmla="*/ 159 h 1528"/>
                <a:gd name="T26" fmla="*/ 1693 w 1836"/>
                <a:gd name="T27" fmla="*/ 129 h 1528"/>
                <a:gd name="T28" fmla="*/ 1657 w 1836"/>
                <a:gd name="T29" fmla="*/ 118 h 1528"/>
                <a:gd name="T30" fmla="*/ 117 w 1836"/>
                <a:gd name="T31" fmla="*/ 0 h 1528"/>
                <a:gd name="T32" fmla="*/ 1745 w 1836"/>
                <a:gd name="T33" fmla="*/ 3 h 1528"/>
                <a:gd name="T34" fmla="*/ 1790 w 1836"/>
                <a:gd name="T35" fmla="*/ 24 h 1528"/>
                <a:gd name="T36" fmla="*/ 1823 w 1836"/>
                <a:gd name="T37" fmla="*/ 62 h 1528"/>
                <a:gd name="T38" fmla="*/ 1836 w 1836"/>
                <a:gd name="T39" fmla="*/ 111 h 1528"/>
                <a:gd name="T40" fmla="*/ 1836 w 1836"/>
                <a:gd name="T41" fmla="*/ 1409 h 1528"/>
                <a:gd name="T42" fmla="*/ 1824 w 1836"/>
                <a:gd name="T43" fmla="*/ 1461 h 1528"/>
                <a:gd name="T44" fmla="*/ 1792 w 1836"/>
                <a:gd name="T45" fmla="*/ 1501 h 1528"/>
                <a:gd name="T46" fmla="*/ 1746 w 1836"/>
                <a:gd name="T47" fmla="*/ 1525 h 1528"/>
                <a:gd name="T48" fmla="*/ 117 w 1836"/>
                <a:gd name="T49" fmla="*/ 1528 h 1528"/>
                <a:gd name="T50" fmla="*/ 66 w 1836"/>
                <a:gd name="T51" fmla="*/ 1515 h 1528"/>
                <a:gd name="T52" fmla="*/ 26 w 1836"/>
                <a:gd name="T53" fmla="*/ 1483 h 1528"/>
                <a:gd name="T54" fmla="*/ 3 w 1836"/>
                <a:gd name="T55" fmla="*/ 1436 h 1528"/>
                <a:gd name="T56" fmla="*/ 0 w 1836"/>
                <a:gd name="T57" fmla="*/ 118 h 1528"/>
                <a:gd name="T58" fmla="*/ 4 w 1836"/>
                <a:gd name="T59" fmla="*/ 86 h 1528"/>
                <a:gd name="T60" fmla="*/ 28 w 1836"/>
                <a:gd name="T61" fmla="*/ 42 h 1528"/>
                <a:gd name="T62" fmla="*/ 67 w 1836"/>
                <a:gd name="T63" fmla="*/ 11 h 1528"/>
                <a:gd name="T64" fmla="*/ 117 w 1836"/>
                <a:gd name="T65" fmla="*/ 0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6" h="1528">
                  <a:moveTo>
                    <a:pt x="180" y="118"/>
                  </a:moveTo>
                  <a:lnTo>
                    <a:pt x="161" y="121"/>
                  </a:lnTo>
                  <a:lnTo>
                    <a:pt x="144" y="129"/>
                  </a:lnTo>
                  <a:lnTo>
                    <a:pt x="130" y="142"/>
                  </a:lnTo>
                  <a:lnTo>
                    <a:pt x="121" y="159"/>
                  </a:lnTo>
                  <a:lnTo>
                    <a:pt x="118" y="178"/>
                  </a:lnTo>
                  <a:lnTo>
                    <a:pt x="118" y="231"/>
                  </a:lnTo>
                  <a:lnTo>
                    <a:pt x="117" y="231"/>
                  </a:lnTo>
                  <a:lnTo>
                    <a:pt x="113" y="1183"/>
                  </a:lnTo>
                  <a:lnTo>
                    <a:pt x="115" y="1199"/>
                  </a:lnTo>
                  <a:lnTo>
                    <a:pt x="121" y="1214"/>
                  </a:lnTo>
                  <a:lnTo>
                    <a:pt x="131" y="1226"/>
                  </a:lnTo>
                  <a:lnTo>
                    <a:pt x="144" y="1236"/>
                  </a:lnTo>
                  <a:lnTo>
                    <a:pt x="159" y="1242"/>
                  </a:lnTo>
                  <a:lnTo>
                    <a:pt x="175" y="1244"/>
                  </a:lnTo>
                  <a:lnTo>
                    <a:pt x="1662" y="1244"/>
                  </a:lnTo>
                  <a:lnTo>
                    <a:pt x="1678" y="1242"/>
                  </a:lnTo>
                  <a:lnTo>
                    <a:pt x="1693" y="1236"/>
                  </a:lnTo>
                  <a:lnTo>
                    <a:pt x="1706" y="1226"/>
                  </a:lnTo>
                  <a:lnTo>
                    <a:pt x="1715" y="1214"/>
                  </a:lnTo>
                  <a:lnTo>
                    <a:pt x="1721" y="1199"/>
                  </a:lnTo>
                  <a:lnTo>
                    <a:pt x="1723" y="1183"/>
                  </a:lnTo>
                  <a:lnTo>
                    <a:pt x="1719" y="231"/>
                  </a:lnTo>
                  <a:lnTo>
                    <a:pt x="1719" y="231"/>
                  </a:lnTo>
                  <a:lnTo>
                    <a:pt x="1718" y="178"/>
                  </a:lnTo>
                  <a:lnTo>
                    <a:pt x="1715" y="159"/>
                  </a:lnTo>
                  <a:lnTo>
                    <a:pt x="1707" y="142"/>
                  </a:lnTo>
                  <a:lnTo>
                    <a:pt x="1693" y="129"/>
                  </a:lnTo>
                  <a:lnTo>
                    <a:pt x="1676" y="121"/>
                  </a:lnTo>
                  <a:lnTo>
                    <a:pt x="1657" y="118"/>
                  </a:lnTo>
                  <a:lnTo>
                    <a:pt x="180" y="118"/>
                  </a:lnTo>
                  <a:close/>
                  <a:moveTo>
                    <a:pt x="117" y="0"/>
                  </a:moveTo>
                  <a:lnTo>
                    <a:pt x="1719" y="0"/>
                  </a:lnTo>
                  <a:lnTo>
                    <a:pt x="1745" y="3"/>
                  </a:lnTo>
                  <a:lnTo>
                    <a:pt x="1769" y="11"/>
                  </a:lnTo>
                  <a:lnTo>
                    <a:pt x="1790" y="24"/>
                  </a:lnTo>
                  <a:lnTo>
                    <a:pt x="1808" y="42"/>
                  </a:lnTo>
                  <a:lnTo>
                    <a:pt x="1823" y="62"/>
                  </a:lnTo>
                  <a:lnTo>
                    <a:pt x="1832" y="86"/>
                  </a:lnTo>
                  <a:lnTo>
                    <a:pt x="1836" y="111"/>
                  </a:lnTo>
                  <a:lnTo>
                    <a:pt x="1836" y="118"/>
                  </a:lnTo>
                  <a:lnTo>
                    <a:pt x="1836" y="1409"/>
                  </a:lnTo>
                  <a:lnTo>
                    <a:pt x="1833" y="1436"/>
                  </a:lnTo>
                  <a:lnTo>
                    <a:pt x="1824" y="1461"/>
                  </a:lnTo>
                  <a:lnTo>
                    <a:pt x="1811" y="1483"/>
                  </a:lnTo>
                  <a:lnTo>
                    <a:pt x="1792" y="1501"/>
                  </a:lnTo>
                  <a:lnTo>
                    <a:pt x="1771" y="1515"/>
                  </a:lnTo>
                  <a:lnTo>
                    <a:pt x="1746" y="1525"/>
                  </a:lnTo>
                  <a:lnTo>
                    <a:pt x="1719" y="1528"/>
                  </a:lnTo>
                  <a:lnTo>
                    <a:pt x="117" y="1528"/>
                  </a:lnTo>
                  <a:lnTo>
                    <a:pt x="91" y="1525"/>
                  </a:lnTo>
                  <a:lnTo>
                    <a:pt x="66" y="1515"/>
                  </a:lnTo>
                  <a:lnTo>
                    <a:pt x="44" y="1501"/>
                  </a:lnTo>
                  <a:lnTo>
                    <a:pt x="26" y="1483"/>
                  </a:lnTo>
                  <a:lnTo>
                    <a:pt x="12" y="1461"/>
                  </a:lnTo>
                  <a:lnTo>
                    <a:pt x="3" y="1436"/>
                  </a:lnTo>
                  <a:lnTo>
                    <a:pt x="0" y="1409"/>
                  </a:lnTo>
                  <a:lnTo>
                    <a:pt x="0" y="118"/>
                  </a:lnTo>
                  <a:lnTo>
                    <a:pt x="0" y="111"/>
                  </a:lnTo>
                  <a:lnTo>
                    <a:pt x="4" y="86"/>
                  </a:lnTo>
                  <a:lnTo>
                    <a:pt x="14" y="62"/>
                  </a:lnTo>
                  <a:lnTo>
                    <a:pt x="28" y="42"/>
                  </a:lnTo>
                  <a:lnTo>
                    <a:pt x="46" y="24"/>
                  </a:lnTo>
                  <a:lnTo>
                    <a:pt x="67" y="11"/>
                  </a:lnTo>
                  <a:lnTo>
                    <a:pt x="91" y="3"/>
                  </a:lnTo>
                  <a:lnTo>
                    <a:pt x="117"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8" name="Freeform 95">
              <a:extLst>
                <a:ext uri="{FF2B5EF4-FFF2-40B4-BE49-F238E27FC236}">
                  <a16:creationId xmlns:a16="http://schemas.microsoft.com/office/drawing/2014/main" id="{D34C8183-C08B-5F3C-1DEA-2BCAA7E916C0}"/>
                </a:ext>
              </a:extLst>
            </p:cNvPr>
            <p:cNvSpPr>
              <a:spLocks/>
            </p:cNvSpPr>
            <p:nvPr/>
          </p:nvSpPr>
          <p:spPr bwMode="auto">
            <a:xfrm>
              <a:off x="717550" y="1590675"/>
              <a:ext cx="92075" cy="20638"/>
            </a:xfrm>
            <a:custGeom>
              <a:avLst/>
              <a:gdLst>
                <a:gd name="T0" fmla="*/ 265 w 764"/>
                <a:gd name="T1" fmla="*/ 0 h 179"/>
                <a:gd name="T2" fmla="*/ 501 w 764"/>
                <a:gd name="T3" fmla="*/ 0 h 179"/>
                <a:gd name="T4" fmla="*/ 522 w 764"/>
                <a:gd name="T5" fmla="*/ 2 h 179"/>
                <a:gd name="T6" fmla="*/ 544 w 764"/>
                <a:gd name="T7" fmla="*/ 8 h 179"/>
                <a:gd name="T8" fmla="*/ 567 w 764"/>
                <a:gd name="T9" fmla="*/ 16 h 179"/>
                <a:gd name="T10" fmla="*/ 589 w 764"/>
                <a:gd name="T11" fmla="*/ 26 h 179"/>
                <a:gd name="T12" fmla="*/ 606 w 764"/>
                <a:gd name="T13" fmla="*/ 37 h 179"/>
                <a:gd name="T14" fmla="*/ 748 w 764"/>
                <a:gd name="T15" fmla="*/ 143 h 179"/>
                <a:gd name="T16" fmla="*/ 759 w 764"/>
                <a:gd name="T17" fmla="*/ 152 h 179"/>
                <a:gd name="T18" fmla="*/ 764 w 764"/>
                <a:gd name="T19" fmla="*/ 162 h 179"/>
                <a:gd name="T20" fmla="*/ 764 w 764"/>
                <a:gd name="T21" fmla="*/ 169 h 179"/>
                <a:gd name="T22" fmla="*/ 760 w 764"/>
                <a:gd name="T23" fmla="*/ 174 h 179"/>
                <a:gd name="T24" fmla="*/ 751 w 764"/>
                <a:gd name="T25" fmla="*/ 178 h 179"/>
                <a:gd name="T26" fmla="*/ 737 w 764"/>
                <a:gd name="T27" fmla="*/ 179 h 179"/>
                <a:gd name="T28" fmla="*/ 28 w 764"/>
                <a:gd name="T29" fmla="*/ 179 h 179"/>
                <a:gd name="T30" fmla="*/ 14 w 764"/>
                <a:gd name="T31" fmla="*/ 178 h 179"/>
                <a:gd name="T32" fmla="*/ 5 w 764"/>
                <a:gd name="T33" fmla="*/ 174 h 179"/>
                <a:gd name="T34" fmla="*/ 0 w 764"/>
                <a:gd name="T35" fmla="*/ 169 h 179"/>
                <a:gd name="T36" fmla="*/ 0 w 764"/>
                <a:gd name="T37" fmla="*/ 162 h 179"/>
                <a:gd name="T38" fmla="*/ 6 w 764"/>
                <a:gd name="T39" fmla="*/ 152 h 179"/>
                <a:gd name="T40" fmla="*/ 16 w 764"/>
                <a:gd name="T41" fmla="*/ 143 h 179"/>
                <a:gd name="T42" fmla="*/ 158 w 764"/>
                <a:gd name="T43" fmla="*/ 37 h 179"/>
                <a:gd name="T44" fmla="*/ 176 w 764"/>
                <a:gd name="T45" fmla="*/ 26 h 179"/>
                <a:gd name="T46" fmla="*/ 197 w 764"/>
                <a:gd name="T47" fmla="*/ 16 h 179"/>
                <a:gd name="T48" fmla="*/ 220 w 764"/>
                <a:gd name="T49" fmla="*/ 8 h 179"/>
                <a:gd name="T50" fmla="*/ 243 w 764"/>
                <a:gd name="T51" fmla="*/ 2 h 179"/>
                <a:gd name="T52" fmla="*/ 265 w 764"/>
                <a:gd name="T5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4" h="179">
                  <a:moveTo>
                    <a:pt x="265" y="0"/>
                  </a:moveTo>
                  <a:lnTo>
                    <a:pt x="501" y="0"/>
                  </a:lnTo>
                  <a:lnTo>
                    <a:pt x="522" y="2"/>
                  </a:lnTo>
                  <a:lnTo>
                    <a:pt x="544" y="8"/>
                  </a:lnTo>
                  <a:lnTo>
                    <a:pt x="567" y="16"/>
                  </a:lnTo>
                  <a:lnTo>
                    <a:pt x="589" y="26"/>
                  </a:lnTo>
                  <a:lnTo>
                    <a:pt x="606" y="37"/>
                  </a:lnTo>
                  <a:lnTo>
                    <a:pt x="748" y="143"/>
                  </a:lnTo>
                  <a:lnTo>
                    <a:pt x="759" y="152"/>
                  </a:lnTo>
                  <a:lnTo>
                    <a:pt x="764" y="162"/>
                  </a:lnTo>
                  <a:lnTo>
                    <a:pt x="764" y="169"/>
                  </a:lnTo>
                  <a:lnTo>
                    <a:pt x="760" y="174"/>
                  </a:lnTo>
                  <a:lnTo>
                    <a:pt x="751" y="178"/>
                  </a:lnTo>
                  <a:lnTo>
                    <a:pt x="737" y="179"/>
                  </a:lnTo>
                  <a:lnTo>
                    <a:pt x="28" y="179"/>
                  </a:lnTo>
                  <a:lnTo>
                    <a:pt x="14" y="178"/>
                  </a:lnTo>
                  <a:lnTo>
                    <a:pt x="5" y="174"/>
                  </a:lnTo>
                  <a:lnTo>
                    <a:pt x="0" y="169"/>
                  </a:lnTo>
                  <a:lnTo>
                    <a:pt x="0" y="162"/>
                  </a:lnTo>
                  <a:lnTo>
                    <a:pt x="6" y="152"/>
                  </a:lnTo>
                  <a:lnTo>
                    <a:pt x="16" y="143"/>
                  </a:lnTo>
                  <a:lnTo>
                    <a:pt x="158" y="37"/>
                  </a:lnTo>
                  <a:lnTo>
                    <a:pt x="176" y="26"/>
                  </a:lnTo>
                  <a:lnTo>
                    <a:pt x="197" y="16"/>
                  </a:lnTo>
                  <a:lnTo>
                    <a:pt x="220" y="8"/>
                  </a:lnTo>
                  <a:lnTo>
                    <a:pt x="243" y="2"/>
                  </a:lnTo>
                  <a:lnTo>
                    <a:pt x="265"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9" name="Freeform 96">
              <a:extLst>
                <a:ext uri="{FF2B5EF4-FFF2-40B4-BE49-F238E27FC236}">
                  <a16:creationId xmlns:a16="http://schemas.microsoft.com/office/drawing/2014/main" id="{81436B00-0089-B038-34B6-E1BCF5A281D4}"/>
                </a:ext>
              </a:extLst>
            </p:cNvPr>
            <p:cNvSpPr>
              <a:spLocks noEditPoints="1"/>
            </p:cNvSpPr>
            <p:nvPr/>
          </p:nvSpPr>
          <p:spPr bwMode="auto">
            <a:xfrm>
              <a:off x="568325" y="1425575"/>
              <a:ext cx="73025" cy="187325"/>
            </a:xfrm>
            <a:custGeom>
              <a:avLst/>
              <a:gdLst>
                <a:gd name="T0" fmla="*/ 155 w 591"/>
                <a:gd name="T1" fmla="*/ 1066 h 1534"/>
                <a:gd name="T2" fmla="*/ 130 w 591"/>
                <a:gd name="T3" fmla="*/ 1085 h 1534"/>
                <a:gd name="T4" fmla="*/ 118 w 591"/>
                <a:gd name="T5" fmla="*/ 1113 h 1534"/>
                <a:gd name="T6" fmla="*/ 125 w 591"/>
                <a:gd name="T7" fmla="*/ 1148 h 1534"/>
                <a:gd name="T8" fmla="*/ 150 w 591"/>
                <a:gd name="T9" fmla="*/ 1173 h 1534"/>
                <a:gd name="T10" fmla="*/ 185 w 591"/>
                <a:gd name="T11" fmla="*/ 1179 h 1534"/>
                <a:gd name="T12" fmla="*/ 213 w 591"/>
                <a:gd name="T13" fmla="*/ 1167 h 1534"/>
                <a:gd name="T14" fmla="*/ 232 w 591"/>
                <a:gd name="T15" fmla="*/ 1143 h 1534"/>
                <a:gd name="T16" fmla="*/ 235 w 591"/>
                <a:gd name="T17" fmla="*/ 1110 h 1534"/>
                <a:gd name="T18" fmla="*/ 219 w 591"/>
                <a:gd name="T19" fmla="*/ 1079 h 1534"/>
                <a:gd name="T20" fmla="*/ 188 w 591"/>
                <a:gd name="T21" fmla="*/ 1063 h 1534"/>
                <a:gd name="T22" fmla="*/ 118 w 591"/>
                <a:gd name="T23" fmla="*/ 353 h 1534"/>
                <a:gd name="T24" fmla="*/ 472 w 591"/>
                <a:gd name="T25" fmla="*/ 472 h 1534"/>
                <a:gd name="T26" fmla="*/ 118 w 591"/>
                <a:gd name="T27" fmla="*/ 353 h 1534"/>
                <a:gd name="T28" fmla="*/ 118 w 591"/>
                <a:gd name="T29" fmla="*/ 236 h 1534"/>
                <a:gd name="T30" fmla="*/ 472 w 591"/>
                <a:gd name="T31" fmla="*/ 117 h 1534"/>
                <a:gd name="T32" fmla="*/ 118 w 591"/>
                <a:gd name="T33" fmla="*/ 0 h 1534"/>
                <a:gd name="T34" fmla="*/ 499 w 591"/>
                <a:gd name="T35" fmla="*/ 3 h 1534"/>
                <a:gd name="T36" fmla="*/ 546 w 591"/>
                <a:gd name="T37" fmla="*/ 25 h 1534"/>
                <a:gd name="T38" fmla="*/ 578 w 591"/>
                <a:gd name="T39" fmla="*/ 65 h 1534"/>
                <a:gd name="T40" fmla="*/ 591 w 591"/>
                <a:gd name="T41" fmla="*/ 117 h 1534"/>
                <a:gd name="T42" fmla="*/ 587 w 591"/>
                <a:gd name="T43" fmla="*/ 1442 h 1534"/>
                <a:gd name="T44" fmla="*/ 564 w 591"/>
                <a:gd name="T45" fmla="*/ 1489 h 1534"/>
                <a:gd name="T46" fmla="*/ 524 w 591"/>
                <a:gd name="T47" fmla="*/ 1522 h 1534"/>
                <a:gd name="T48" fmla="*/ 472 w 591"/>
                <a:gd name="T49" fmla="*/ 1534 h 1534"/>
                <a:gd name="T50" fmla="*/ 91 w 591"/>
                <a:gd name="T51" fmla="*/ 1531 h 1534"/>
                <a:gd name="T52" fmla="*/ 44 w 591"/>
                <a:gd name="T53" fmla="*/ 1508 h 1534"/>
                <a:gd name="T54" fmla="*/ 12 w 591"/>
                <a:gd name="T55" fmla="*/ 1467 h 1534"/>
                <a:gd name="T56" fmla="*/ 0 w 591"/>
                <a:gd name="T57" fmla="*/ 1415 h 1534"/>
                <a:gd name="T58" fmla="*/ 3 w 591"/>
                <a:gd name="T59" fmla="*/ 90 h 1534"/>
                <a:gd name="T60" fmla="*/ 26 w 591"/>
                <a:gd name="T61" fmla="*/ 44 h 1534"/>
                <a:gd name="T62" fmla="*/ 66 w 591"/>
                <a:gd name="T63" fmla="*/ 12 h 1534"/>
                <a:gd name="T64" fmla="*/ 118 w 591"/>
                <a:gd name="T65" fmla="*/ 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1" h="1534">
                  <a:moveTo>
                    <a:pt x="170" y="1062"/>
                  </a:moveTo>
                  <a:lnTo>
                    <a:pt x="155" y="1066"/>
                  </a:lnTo>
                  <a:lnTo>
                    <a:pt x="141" y="1074"/>
                  </a:lnTo>
                  <a:lnTo>
                    <a:pt x="130" y="1085"/>
                  </a:lnTo>
                  <a:lnTo>
                    <a:pt x="122" y="1098"/>
                  </a:lnTo>
                  <a:lnTo>
                    <a:pt x="118" y="1113"/>
                  </a:lnTo>
                  <a:lnTo>
                    <a:pt x="119" y="1132"/>
                  </a:lnTo>
                  <a:lnTo>
                    <a:pt x="125" y="1148"/>
                  </a:lnTo>
                  <a:lnTo>
                    <a:pt x="135" y="1162"/>
                  </a:lnTo>
                  <a:lnTo>
                    <a:pt x="150" y="1173"/>
                  </a:lnTo>
                  <a:lnTo>
                    <a:pt x="166" y="1178"/>
                  </a:lnTo>
                  <a:lnTo>
                    <a:pt x="185" y="1179"/>
                  </a:lnTo>
                  <a:lnTo>
                    <a:pt x="200" y="1175"/>
                  </a:lnTo>
                  <a:lnTo>
                    <a:pt x="213" y="1167"/>
                  </a:lnTo>
                  <a:lnTo>
                    <a:pt x="224" y="1157"/>
                  </a:lnTo>
                  <a:lnTo>
                    <a:pt x="232" y="1143"/>
                  </a:lnTo>
                  <a:lnTo>
                    <a:pt x="236" y="1128"/>
                  </a:lnTo>
                  <a:lnTo>
                    <a:pt x="235" y="1110"/>
                  </a:lnTo>
                  <a:lnTo>
                    <a:pt x="229" y="1093"/>
                  </a:lnTo>
                  <a:lnTo>
                    <a:pt x="219" y="1079"/>
                  </a:lnTo>
                  <a:lnTo>
                    <a:pt x="205" y="1069"/>
                  </a:lnTo>
                  <a:lnTo>
                    <a:pt x="188" y="1063"/>
                  </a:lnTo>
                  <a:lnTo>
                    <a:pt x="170" y="1062"/>
                  </a:lnTo>
                  <a:close/>
                  <a:moveTo>
                    <a:pt x="118" y="353"/>
                  </a:moveTo>
                  <a:lnTo>
                    <a:pt x="118" y="472"/>
                  </a:lnTo>
                  <a:lnTo>
                    <a:pt x="472" y="472"/>
                  </a:lnTo>
                  <a:lnTo>
                    <a:pt x="472" y="353"/>
                  </a:lnTo>
                  <a:lnTo>
                    <a:pt x="118" y="353"/>
                  </a:lnTo>
                  <a:close/>
                  <a:moveTo>
                    <a:pt x="118" y="117"/>
                  </a:moveTo>
                  <a:lnTo>
                    <a:pt x="118" y="236"/>
                  </a:lnTo>
                  <a:lnTo>
                    <a:pt x="472" y="236"/>
                  </a:lnTo>
                  <a:lnTo>
                    <a:pt x="472" y="117"/>
                  </a:lnTo>
                  <a:lnTo>
                    <a:pt x="118" y="117"/>
                  </a:lnTo>
                  <a:close/>
                  <a:moveTo>
                    <a:pt x="118" y="0"/>
                  </a:moveTo>
                  <a:lnTo>
                    <a:pt x="472" y="0"/>
                  </a:lnTo>
                  <a:lnTo>
                    <a:pt x="499" y="3"/>
                  </a:lnTo>
                  <a:lnTo>
                    <a:pt x="524" y="12"/>
                  </a:lnTo>
                  <a:lnTo>
                    <a:pt x="546" y="25"/>
                  </a:lnTo>
                  <a:lnTo>
                    <a:pt x="564" y="44"/>
                  </a:lnTo>
                  <a:lnTo>
                    <a:pt x="578" y="65"/>
                  </a:lnTo>
                  <a:lnTo>
                    <a:pt x="587" y="90"/>
                  </a:lnTo>
                  <a:lnTo>
                    <a:pt x="591" y="117"/>
                  </a:lnTo>
                  <a:lnTo>
                    <a:pt x="591" y="1415"/>
                  </a:lnTo>
                  <a:lnTo>
                    <a:pt x="587" y="1442"/>
                  </a:lnTo>
                  <a:lnTo>
                    <a:pt x="578" y="1467"/>
                  </a:lnTo>
                  <a:lnTo>
                    <a:pt x="564" y="1489"/>
                  </a:lnTo>
                  <a:lnTo>
                    <a:pt x="546" y="1508"/>
                  </a:lnTo>
                  <a:lnTo>
                    <a:pt x="524" y="1522"/>
                  </a:lnTo>
                  <a:lnTo>
                    <a:pt x="499" y="1531"/>
                  </a:lnTo>
                  <a:lnTo>
                    <a:pt x="472" y="1534"/>
                  </a:lnTo>
                  <a:lnTo>
                    <a:pt x="118" y="1534"/>
                  </a:lnTo>
                  <a:lnTo>
                    <a:pt x="91" y="1531"/>
                  </a:lnTo>
                  <a:lnTo>
                    <a:pt x="66" y="1522"/>
                  </a:lnTo>
                  <a:lnTo>
                    <a:pt x="44" y="1508"/>
                  </a:lnTo>
                  <a:lnTo>
                    <a:pt x="26" y="1489"/>
                  </a:lnTo>
                  <a:lnTo>
                    <a:pt x="12" y="1467"/>
                  </a:lnTo>
                  <a:lnTo>
                    <a:pt x="3" y="1442"/>
                  </a:lnTo>
                  <a:lnTo>
                    <a:pt x="0" y="1415"/>
                  </a:lnTo>
                  <a:lnTo>
                    <a:pt x="0" y="117"/>
                  </a:lnTo>
                  <a:lnTo>
                    <a:pt x="3" y="90"/>
                  </a:lnTo>
                  <a:lnTo>
                    <a:pt x="12" y="65"/>
                  </a:lnTo>
                  <a:lnTo>
                    <a:pt x="26" y="44"/>
                  </a:lnTo>
                  <a:lnTo>
                    <a:pt x="44" y="25"/>
                  </a:lnTo>
                  <a:lnTo>
                    <a:pt x="66" y="12"/>
                  </a:lnTo>
                  <a:lnTo>
                    <a:pt x="91" y="3"/>
                  </a:lnTo>
                  <a:lnTo>
                    <a:pt x="118"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90" name="Group 389">
            <a:extLst>
              <a:ext uri="{FF2B5EF4-FFF2-40B4-BE49-F238E27FC236}">
                <a16:creationId xmlns:a16="http://schemas.microsoft.com/office/drawing/2014/main" id="{EA45D704-197E-3FAC-5DA2-1EA1EBAF90A0}"/>
              </a:ext>
            </a:extLst>
          </p:cNvPr>
          <p:cNvGrpSpPr/>
          <p:nvPr/>
        </p:nvGrpSpPr>
        <p:grpSpPr>
          <a:xfrm>
            <a:off x="2854182" y="1574536"/>
            <a:ext cx="404812" cy="404813"/>
            <a:chOff x="519113" y="1298575"/>
            <a:chExt cx="404812" cy="404813"/>
          </a:xfrm>
        </p:grpSpPr>
        <p:sp>
          <p:nvSpPr>
            <p:cNvPr id="391" name="AutoShape 86">
              <a:extLst>
                <a:ext uri="{FF2B5EF4-FFF2-40B4-BE49-F238E27FC236}">
                  <a16:creationId xmlns:a16="http://schemas.microsoft.com/office/drawing/2014/main" id="{67BB6688-F2D9-6033-A8E1-BF740A10EF34}"/>
                </a:ext>
              </a:extLst>
            </p:cNvPr>
            <p:cNvSpPr>
              <a:spLocks noChangeAspect="1" noChangeArrowheads="1" noTextEdit="1"/>
            </p:cNvSpPr>
            <p:nvPr/>
          </p:nvSpPr>
          <p:spPr bwMode="auto">
            <a:xfrm>
              <a:off x="519113" y="1298575"/>
              <a:ext cx="404812"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2" name="Rectangle 89">
              <a:extLst>
                <a:ext uri="{FF2B5EF4-FFF2-40B4-BE49-F238E27FC236}">
                  <a16:creationId xmlns:a16="http://schemas.microsoft.com/office/drawing/2014/main" id="{9C27817C-4A10-0F5A-2240-D8803DFE4083}"/>
                </a:ext>
              </a:extLst>
            </p:cNvPr>
            <p:cNvSpPr>
              <a:spLocks noChangeArrowheads="1"/>
            </p:cNvSpPr>
            <p:nvPr/>
          </p:nvSpPr>
          <p:spPr bwMode="auto">
            <a:xfrm>
              <a:off x="584200" y="1439863"/>
              <a:ext cx="42862" cy="14288"/>
            </a:xfrm>
            <a:prstGeom prst="rect">
              <a:avLst/>
            </a:prstGeom>
            <a:solidFill>
              <a:srgbClr val="38BDF9"/>
            </a:solidFill>
            <a:ln w="0">
              <a:solidFill>
                <a:srgbClr val="38BDF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3" name="Rectangle 90">
              <a:extLst>
                <a:ext uri="{FF2B5EF4-FFF2-40B4-BE49-F238E27FC236}">
                  <a16:creationId xmlns:a16="http://schemas.microsoft.com/office/drawing/2014/main" id="{B60CB96C-5E7C-4649-E179-1FB9BDEB1D37}"/>
                </a:ext>
              </a:extLst>
            </p:cNvPr>
            <p:cNvSpPr>
              <a:spLocks noChangeArrowheads="1"/>
            </p:cNvSpPr>
            <p:nvPr/>
          </p:nvSpPr>
          <p:spPr bwMode="auto">
            <a:xfrm>
              <a:off x="584200" y="1468438"/>
              <a:ext cx="42862" cy="14288"/>
            </a:xfrm>
            <a:prstGeom prst="rect">
              <a:avLst/>
            </a:prstGeom>
            <a:solidFill>
              <a:srgbClr val="38BDF9"/>
            </a:solidFill>
            <a:ln w="0">
              <a:solidFill>
                <a:srgbClr val="38BDF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4" name="Freeform 91">
              <a:extLst>
                <a:ext uri="{FF2B5EF4-FFF2-40B4-BE49-F238E27FC236}">
                  <a16:creationId xmlns:a16="http://schemas.microsoft.com/office/drawing/2014/main" id="{62F1821D-CC72-67AF-9839-4AC466677823}"/>
                </a:ext>
              </a:extLst>
            </p:cNvPr>
            <p:cNvSpPr>
              <a:spLocks/>
            </p:cNvSpPr>
            <p:nvPr/>
          </p:nvSpPr>
          <p:spPr bwMode="auto">
            <a:xfrm>
              <a:off x="663575" y="1409700"/>
              <a:ext cx="196850" cy="138113"/>
            </a:xfrm>
            <a:custGeom>
              <a:avLst/>
              <a:gdLst>
                <a:gd name="T0" fmla="*/ 67 w 1610"/>
                <a:gd name="T1" fmla="*/ 0 h 1126"/>
                <a:gd name="T2" fmla="*/ 1544 w 1610"/>
                <a:gd name="T3" fmla="*/ 0 h 1126"/>
                <a:gd name="T4" fmla="*/ 1563 w 1610"/>
                <a:gd name="T5" fmla="*/ 3 h 1126"/>
                <a:gd name="T6" fmla="*/ 1580 w 1610"/>
                <a:gd name="T7" fmla="*/ 11 h 1126"/>
                <a:gd name="T8" fmla="*/ 1594 w 1610"/>
                <a:gd name="T9" fmla="*/ 24 h 1126"/>
                <a:gd name="T10" fmla="*/ 1602 w 1610"/>
                <a:gd name="T11" fmla="*/ 41 h 1126"/>
                <a:gd name="T12" fmla="*/ 1605 w 1610"/>
                <a:gd name="T13" fmla="*/ 60 h 1126"/>
                <a:gd name="T14" fmla="*/ 1606 w 1610"/>
                <a:gd name="T15" fmla="*/ 113 h 1126"/>
                <a:gd name="T16" fmla="*/ 1606 w 1610"/>
                <a:gd name="T17" fmla="*/ 113 h 1126"/>
                <a:gd name="T18" fmla="*/ 1610 w 1610"/>
                <a:gd name="T19" fmla="*/ 1065 h 1126"/>
                <a:gd name="T20" fmla="*/ 1608 w 1610"/>
                <a:gd name="T21" fmla="*/ 1081 h 1126"/>
                <a:gd name="T22" fmla="*/ 1602 w 1610"/>
                <a:gd name="T23" fmla="*/ 1096 h 1126"/>
                <a:gd name="T24" fmla="*/ 1593 w 1610"/>
                <a:gd name="T25" fmla="*/ 1108 h 1126"/>
                <a:gd name="T26" fmla="*/ 1580 w 1610"/>
                <a:gd name="T27" fmla="*/ 1118 h 1126"/>
                <a:gd name="T28" fmla="*/ 1565 w 1610"/>
                <a:gd name="T29" fmla="*/ 1124 h 1126"/>
                <a:gd name="T30" fmla="*/ 1549 w 1610"/>
                <a:gd name="T31" fmla="*/ 1126 h 1126"/>
                <a:gd name="T32" fmla="*/ 62 w 1610"/>
                <a:gd name="T33" fmla="*/ 1126 h 1126"/>
                <a:gd name="T34" fmla="*/ 46 w 1610"/>
                <a:gd name="T35" fmla="*/ 1124 h 1126"/>
                <a:gd name="T36" fmla="*/ 31 w 1610"/>
                <a:gd name="T37" fmla="*/ 1118 h 1126"/>
                <a:gd name="T38" fmla="*/ 18 w 1610"/>
                <a:gd name="T39" fmla="*/ 1108 h 1126"/>
                <a:gd name="T40" fmla="*/ 8 w 1610"/>
                <a:gd name="T41" fmla="*/ 1096 h 1126"/>
                <a:gd name="T42" fmla="*/ 2 w 1610"/>
                <a:gd name="T43" fmla="*/ 1081 h 1126"/>
                <a:gd name="T44" fmla="*/ 0 w 1610"/>
                <a:gd name="T45" fmla="*/ 1065 h 1126"/>
                <a:gd name="T46" fmla="*/ 4 w 1610"/>
                <a:gd name="T47" fmla="*/ 113 h 1126"/>
                <a:gd name="T48" fmla="*/ 5 w 1610"/>
                <a:gd name="T49" fmla="*/ 113 h 1126"/>
                <a:gd name="T50" fmla="*/ 5 w 1610"/>
                <a:gd name="T51" fmla="*/ 60 h 1126"/>
                <a:gd name="T52" fmla="*/ 8 w 1610"/>
                <a:gd name="T53" fmla="*/ 41 h 1126"/>
                <a:gd name="T54" fmla="*/ 17 w 1610"/>
                <a:gd name="T55" fmla="*/ 24 h 1126"/>
                <a:gd name="T56" fmla="*/ 31 w 1610"/>
                <a:gd name="T57" fmla="*/ 11 h 1126"/>
                <a:gd name="T58" fmla="*/ 48 w 1610"/>
                <a:gd name="T59" fmla="*/ 3 h 1126"/>
                <a:gd name="T60" fmla="*/ 67 w 1610"/>
                <a:gd name="T61" fmla="*/ 0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10" h="1126">
                  <a:moveTo>
                    <a:pt x="67" y="0"/>
                  </a:moveTo>
                  <a:lnTo>
                    <a:pt x="1544" y="0"/>
                  </a:lnTo>
                  <a:lnTo>
                    <a:pt x="1563" y="3"/>
                  </a:lnTo>
                  <a:lnTo>
                    <a:pt x="1580" y="11"/>
                  </a:lnTo>
                  <a:lnTo>
                    <a:pt x="1594" y="24"/>
                  </a:lnTo>
                  <a:lnTo>
                    <a:pt x="1602" y="41"/>
                  </a:lnTo>
                  <a:lnTo>
                    <a:pt x="1605" y="60"/>
                  </a:lnTo>
                  <a:lnTo>
                    <a:pt x="1606" y="113"/>
                  </a:lnTo>
                  <a:lnTo>
                    <a:pt x="1606" y="113"/>
                  </a:lnTo>
                  <a:lnTo>
                    <a:pt x="1610" y="1065"/>
                  </a:lnTo>
                  <a:lnTo>
                    <a:pt x="1608" y="1081"/>
                  </a:lnTo>
                  <a:lnTo>
                    <a:pt x="1602" y="1096"/>
                  </a:lnTo>
                  <a:lnTo>
                    <a:pt x="1593" y="1108"/>
                  </a:lnTo>
                  <a:lnTo>
                    <a:pt x="1580" y="1118"/>
                  </a:lnTo>
                  <a:lnTo>
                    <a:pt x="1565" y="1124"/>
                  </a:lnTo>
                  <a:lnTo>
                    <a:pt x="1549" y="1126"/>
                  </a:lnTo>
                  <a:lnTo>
                    <a:pt x="62" y="1126"/>
                  </a:lnTo>
                  <a:lnTo>
                    <a:pt x="46" y="1124"/>
                  </a:lnTo>
                  <a:lnTo>
                    <a:pt x="31" y="1118"/>
                  </a:lnTo>
                  <a:lnTo>
                    <a:pt x="18" y="1108"/>
                  </a:lnTo>
                  <a:lnTo>
                    <a:pt x="8" y="1096"/>
                  </a:lnTo>
                  <a:lnTo>
                    <a:pt x="2" y="1081"/>
                  </a:lnTo>
                  <a:lnTo>
                    <a:pt x="0" y="1065"/>
                  </a:lnTo>
                  <a:lnTo>
                    <a:pt x="4" y="113"/>
                  </a:lnTo>
                  <a:lnTo>
                    <a:pt x="5" y="113"/>
                  </a:lnTo>
                  <a:lnTo>
                    <a:pt x="5" y="60"/>
                  </a:lnTo>
                  <a:lnTo>
                    <a:pt x="8" y="41"/>
                  </a:lnTo>
                  <a:lnTo>
                    <a:pt x="17" y="24"/>
                  </a:lnTo>
                  <a:lnTo>
                    <a:pt x="31" y="11"/>
                  </a:lnTo>
                  <a:lnTo>
                    <a:pt x="48" y="3"/>
                  </a:lnTo>
                  <a:lnTo>
                    <a:pt x="67"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5" name="Freeform 92">
              <a:extLst>
                <a:ext uri="{FF2B5EF4-FFF2-40B4-BE49-F238E27FC236}">
                  <a16:creationId xmlns:a16="http://schemas.microsoft.com/office/drawing/2014/main" id="{2D04F99B-246D-D4BB-C976-5DBCB309B514}"/>
                </a:ext>
              </a:extLst>
            </p:cNvPr>
            <p:cNvSpPr>
              <a:spLocks noEditPoints="1"/>
            </p:cNvSpPr>
            <p:nvPr/>
          </p:nvSpPr>
          <p:spPr bwMode="auto">
            <a:xfrm>
              <a:off x="519113" y="1298575"/>
              <a:ext cx="404812" cy="404813"/>
            </a:xfrm>
            <a:custGeom>
              <a:avLst/>
              <a:gdLst>
                <a:gd name="T0" fmla="*/ 1816 w 3315"/>
                <a:gd name="T1" fmla="*/ 2404 h 3315"/>
                <a:gd name="T2" fmla="*/ 1625 w 3315"/>
                <a:gd name="T3" fmla="*/ 2540 h 3315"/>
                <a:gd name="T4" fmla="*/ 1633 w 3315"/>
                <a:gd name="T5" fmla="*/ 2566 h 3315"/>
                <a:gd name="T6" fmla="*/ 2379 w 3315"/>
                <a:gd name="T7" fmla="*/ 2562 h 3315"/>
                <a:gd name="T8" fmla="*/ 2367 w 3315"/>
                <a:gd name="T9" fmla="*/ 2531 h 3315"/>
                <a:gd name="T10" fmla="*/ 2163 w 3315"/>
                <a:gd name="T11" fmla="*/ 2396 h 3315"/>
                <a:gd name="T12" fmla="*/ 527 w 3315"/>
                <a:gd name="T13" fmla="*/ 1038 h 3315"/>
                <a:gd name="T14" fmla="*/ 435 w 3315"/>
                <a:gd name="T15" fmla="*/ 1082 h 3315"/>
                <a:gd name="T16" fmla="*/ 409 w 3315"/>
                <a:gd name="T17" fmla="*/ 2453 h 3315"/>
                <a:gd name="T18" fmla="*/ 453 w 3315"/>
                <a:gd name="T19" fmla="*/ 2546 h 3315"/>
                <a:gd name="T20" fmla="*/ 881 w 3315"/>
                <a:gd name="T21" fmla="*/ 2572 h 3315"/>
                <a:gd name="T22" fmla="*/ 973 w 3315"/>
                <a:gd name="T23" fmla="*/ 2527 h 3315"/>
                <a:gd name="T24" fmla="*/ 1000 w 3315"/>
                <a:gd name="T25" fmla="*/ 1155 h 3315"/>
                <a:gd name="T26" fmla="*/ 955 w 3315"/>
                <a:gd name="T27" fmla="*/ 1063 h 3315"/>
                <a:gd name="T28" fmla="*/ 527 w 3315"/>
                <a:gd name="T29" fmla="*/ 1038 h 3315"/>
                <a:gd name="T30" fmla="*/ 1119 w 3315"/>
                <a:gd name="T31" fmla="*/ 821 h 3315"/>
                <a:gd name="T32" fmla="*/ 1073 w 3315"/>
                <a:gd name="T33" fmla="*/ 908 h 3315"/>
                <a:gd name="T34" fmla="*/ 1085 w 3315"/>
                <a:gd name="T35" fmla="*/ 2258 h 3315"/>
                <a:gd name="T36" fmla="*/ 1164 w 3315"/>
                <a:gd name="T37" fmla="*/ 2322 h 3315"/>
                <a:gd name="T38" fmla="*/ 2844 w 3315"/>
                <a:gd name="T39" fmla="*/ 2312 h 3315"/>
                <a:gd name="T40" fmla="*/ 2906 w 3315"/>
                <a:gd name="T41" fmla="*/ 2233 h 3315"/>
                <a:gd name="T42" fmla="*/ 2905 w 3315"/>
                <a:gd name="T43" fmla="*/ 883 h 3315"/>
                <a:gd name="T44" fmla="*/ 2842 w 3315"/>
                <a:gd name="T45" fmla="*/ 808 h 3315"/>
                <a:gd name="T46" fmla="*/ 1656 w 3315"/>
                <a:gd name="T47" fmla="*/ 0 h 3315"/>
                <a:gd name="T48" fmla="*/ 1955 w 3315"/>
                <a:gd name="T49" fmla="*/ 27 h 3315"/>
                <a:gd name="T50" fmla="*/ 2325 w 3315"/>
                <a:gd name="T51" fmla="*/ 140 h 3315"/>
                <a:gd name="T52" fmla="*/ 2651 w 3315"/>
                <a:gd name="T53" fmla="*/ 332 h 3315"/>
                <a:gd name="T54" fmla="*/ 2925 w 3315"/>
                <a:gd name="T55" fmla="*/ 590 h 3315"/>
                <a:gd name="T56" fmla="*/ 3134 w 3315"/>
                <a:gd name="T57" fmla="*/ 904 h 3315"/>
                <a:gd name="T58" fmla="*/ 3268 w 3315"/>
                <a:gd name="T59" fmla="*/ 1264 h 3315"/>
                <a:gd name="T60" fmla="*/ 3315 w 3315"/>
                <a:gd name="T61" fmla="*/ 1658 h 3315"/>
                <a:gd name="T62" fmla="*/ 3268 w 3315"/>
                <a:gd name="T63" fmla="*/ 2051 h 3315"/>
                <a:gd name="T64" fmla="*/ 3134 w 3315"/>
                <a:gd name="T65" fmla="*/ 2411 h 3315"/>
                <a:gd name="T66" fmla="*/ 2925 w 3315"/>
                <a:gd name="T67" fmla="*/ 2725 h 3315"/>
                <a:gd name="T68" fmla="*/ 2651 w 3315"/>
                <a:gd name="T69" fmla="*/ 2984 h 3315"/>
                <a:gd name="T70" fmla="*/ 2325 w 3315"/>
                <a:gd name="T71" fmla="*/ 3175 h 3315"/>
                <a:gd name="T72" fmla="*/ 1955 w 3315"/>
                <a:gd name="T73" fmla="*/ 3288 h 3315"/>
                <a:gd name="T74" fmla="*/ 1556 w 3315"/>
                <a:gd name="T75" fmla="*/ 3312 h 3315"/>
                <a:gd name="T76" fmla="*/ 1170 w 3315"/>
                <a:gd name="T77" fmla="*/ 3243 h 3315"/>
                <a:gd name="T78" fmla="*/ 821 w 3315"/>
                <a:gd name="T79" fmla="*/ 3089 h 3315"/>
                <a:gd name="T80" fmla="*/ 519 w 3315"/>
                <a:gd name="T81" fmla="*/ 2862 h 3315"/>
                <a:gd name="T82" fmla="*/ 276 w 3315"/>
                <a:gd name="T83" fmla="*/ 2575 h 3315"/>
                <a:gd name="T84" fmla="*/ 103 w 3315"/>
                <a:gd name="T85" fmla="*/ 2236 h 3315"/>
                <a:gd name="T86" fmla="*/ 12 w 3315"/>
                <a:gd name="T87" fmla="*/ 1858 h 3315"/>
                <a:gd name="T88" fmla="*/ 3 w 3315"/>
                <a:gd name="T89" fmla="*/ 1557 h 3315"/>
                <a:gd name="T90" fmla="*/ 72 w 3315"/>
                <a:gd name="T91" fmla="*/ 1170 h 3315"/>
                <a:gd name="T92" fmla="*/ 226 w 3315"/>
                <a:gd name="T93" fmla="*/ 821 h 3315"/>
                <a:gd name="T94" fmla="*/ 453 w 3315"/>
                <a:gd name="T95" fmla="*/ 519 h 3315"/>
                <a:gd name="T96" fmla="*/ 740 w 3315"/>
                <a:gd name="T97" fmla="*/ 276 h 3315"/>
                <a:gd name="T98" fmla="*/ 1079 w 3315"/>
                <a:gd name="T99" fmla="*/ 103 h 3315"/>
                <a:gd name="T100" fmla="*/ 1457 w 3315"/>
                <a:gd name="T101" fmla="*/ 12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15" h="3315">
                  <a:moveTo>
                    <a:pt x="1884" y="2388"/>
                  </a:moveTo>
                  <a:lnTo>
                    <a:pt x="1862" y="2390"/>
                  </a:lnTo>
                  <a:lnTo>
                    <a:pt x="1839" y="2396"/>
                  </a:lnTo>
                  <a:lnTo>
                    <a:pt x="1816" y="2404"/>
                  </a:lnTo>
                  <a:lnTo>
                    <a:pt x="1795" y="2414"/>
                  </a:lnTo>
                  <a:lnTo>
                    <a:pt x="1777" y="2425"/>
                  </a:lnTo>
                  <a:lnTo>
                    <a:pt x="1635" y="2531"/>
                  </a:lnTo>
                  <a:lnTo>
                    <a:pt x="1625" y="2540"/>
                  </a:lnTo>
                  <a:lnTo>
                    <a:pt x="1619" y="2550"/>
                  </a:lnTo>
                  <a:lnTo>
                    <a:pt x="1619" y="2557"/>
                  </a:lnTo>
                  <a:lnTo>
                    <a:pt x="1624" y="2562"/>
                  </a:lnTo>
                  <a:lnTo>
                    <a:pt x="1633" y="2566"/>
                  </a:lnTo>
                  <a:lnTo>
                    <a:pt x="1647" y="2567"/>
                  </a:lnTo>
                  <a:lnTo>
                    <a:pt x="2356" y="2567"/>
                  </a:lnTo>
                  <a:lnTo>
                    <a:pt x="2370" y="2566"/>
                  </a:lnTo>
                  <a:lnTo>
                    <a:pt x="2379" y="2562"/>
                  </a:lnTo>
                  <a:lnTo>
                    <a:pt x="2383" y="2557"/>
                  </a:lnTo>
                  <a:lnTo>
                    <a:pt x="2383" y="2550"/>
                  </a:lnTo>
                  <a:lnTo>
                    <a:pt x="2378" y="2540"/>
                  </a:lnTo>
                  <a:lnTo>
                    <a:pt x="2367" y="2531"/>
                  </a:lnTo>
                  <a:lnTo>
                    <a:pt x="2225" y="2425"/>
                  </a:lnTo>
                  <a:lnTo>
                    <a:pt x="2208" y="2414"/>
                  </a:lnTo>
                  <a:lnTo>
                    <a:pt x="2186" y="2404"/>
                  </a:lnTo>
                  <a:lnTo>
                    <a:pt x="2163" y="2396"/>
                  </a:lnTo>
                  <a:lnTo>
                    <a:pt x="2141" y="2390"/>
                  </a:lnTo>
                  <a:lnTo>
                    <a:pt x="2120" y="2388"/>
                  </a:lnTo>
                  <a:lnTo>
                    <a:pt x="1884" y="2388"/>
                  </a:lnTo>
                  <a:close/>
                  <a:moveTo>
                    <a:pt x="527" y="1038"/>
                  </a:moveTo>
                  <a:lnTo>
                    <a:pt x="500" y="1041"/>
                  </a:lnTo>
                  <a:lnTo>
                    <a:pt x="475" y="1050"/>
                  </a:lnTo>
                  <a:lnTo>
                    <a:pt x="453" y="1063"/>
                  </a:lnTo>
                  <a:lnTo>
                    <a:pt x="435" y="1082"/>
                  </a:lnTo>
                  <a:lnTo>
                    <a:pt x="421" y="1103"/>
                  </a:lnTo>
                  <a:lnTo>
                    <a:pt x="412" y="1128"/>
                  </a:lnTo>
                  <a:lnTo>
                    <a:pt x="409" y="1155"/>
                  </a:lnTo>
                  <a:lnTo>
                    <a:pt x="409" y="2453"/>
                  </a:lnTo>
                  <a:lnTo>
                    <a:pt x="412" y="2480"/>
                  </a:lnTo>
                  <a:lnTo>
                    <a:pt x="421" y="2505"/>
                  </a:lnTo>
                  <a:lnTo>
                    <a:pt x="435" y="2527"/>
                  </a:lnTo>
                  <a:lnTo>
                    <a:pt x="453" y="2546"/>
                  </a:lnTo>
                  <a:lnTo>
                    <a:pt x="475" y="2560"/>
                  </a:lnTo>
                  <a:lnTo>
                    <a:pt x="500" y="2569"/>
                  </a:lnTo>
                  <a:lnTo>
                    <a:pt x="527" y="2572"/>
                  </a:lnTo>
                  <a:lnTo>
                    <a:pt x="881" y="2572"/>
                  </a:lnTo>
                  <a:lnTo>
                    <a:pt x="908" y="2569"/>
                  </a:lnTo>
                  <a:lnTo>
                    <a:pt x="933" y="2560"/>
                  </a:lnTo>
                  <a:lnTo>
                    <a:pt x="955" y="2546"/>
                  </a:lnTo>
                  <a:lnTo>
                    <a:pt x="973" y="2527"/>
                  </a:lnTo>
                  <a:lnTo>
                    <a:pt x="987" y="2505"/>
                  </a:lnTo>
                  <a:lnTo>
                    <a:pt x="996" y="2480"/>
                  </a:lnTo>
                  <a:lnTo>
                    <a:pt x="1000" y="2453"/>
                  </a:lnTo>
                  <a:lnTo>
                    <a:pt x="1000" y="1155"/>
                  </a:lnTo>
                  <a:lnTo>
                    <a:pt x="996" y="1128"/>
                  </a:lnTo>
                  <a:lnTo>
                    <a:pt x="987" y="1103"/>
                  </a:lnTo>
                  <a:lnTo>
                    <a:pt x="973" y="1082"/>
                  </a:lnTo>
                  <a:lnTo>
                    <a:pt x="955" y="1063"/>
                  </a:lnTo>
                  <a:lnTo>
                    <a:pt x="933" y="1050"/>
                  </a:lnTo>
                  <a:lnTo>
                    <a:pt x="908" y="1041"/>
                  </a:lnTo>
                  <a:lnTo>
                    <a:pt x="881" y="1038"/>
                  </a:lnTo>
                  <a:lnTo>
                    <a:pt x="527" y="1038"/>
                  </a:lnTo>
                  <a:close/>
                  <a:moveTo>
                    <a:pt x="1190" y="797"/>
                  </a:moveTo>
                  <a:lnTo>
                    <a:pt x="1164" y="800"/>
                  </a:lnTo>
                  <a:lnTo>
                    <a:pt x="1140" y="808"/>
                  </a:lnTo>
                  <a:lnTo>
                    <a:pt x="1119" y="821"/>
                  </a:lnTo>
                  <a:lnTo>
                    <a:pt x="1101" y="839"/>
                  </a:lnTo>
                  <a:lnTo>
                    <a:pt x="1087" y="859"/>
                  </a:lnTo>
                  <a:lnTo>
                    <a:pt x="1077" y="883"/>
                  </a:lnTo>
                  <a:lnTo>
                    <a:pt x="1073" y="908"/>
                  </a:lnTo>
                  <a:lnTo>
                    <a:pt x="1073" y="915"/>
                  </a:lnTo>
                  <a:lnTo>
                    <a:pt x="1073" y="2206"/>
                  </a:lnTo>
                  <a:lnTo>
                    <a:pt x="1076" y="2233"/>
                  </a:lnTo>
                  <a:lnTo>
                    <a:pt x="1085" y="2258"/>
                  </a:lnTo>
                  <a:lnTo>
                    <a:pt x="1099" y="2280"/>
                  </a:lnTo>
                  <a:lnTo>
                    <a:pt x="1117" y="2298"/>
                  </a:lnTo>
                  <a:lnTo>
                    <a:pt x="1139" y="2312"/>
                  </a:lnTo>
                  <a:lnTo>
                    <a:pt x="1164" y="2322"/>
                  </a:lnTo>
                  <a:lnTo>
                    <a:pt x="1190" y="2325"/>
                  </a:lnTo>
                  <a:lnTo>
                    <a:pt x="2792" y="2325"/>
                  </a:lnTo>
                  <a:lnTo>
                    <a:pt x="2819" y="2322"/>
                  </a:lnTo>
                  <a:lnTo>
                    <a:pt x="2844" y="2312"/>
                  </a:lnTo>
                  <a:lnTo>
                    <a:pt x="2865" y="2298"/>
                  </a:lnTo>
                  <a:lnTo>
                    <a:pt x="2884" y="2280"/>
                  </a:lnTo>
                  <a:lnTo>
                    <a:pt x="2897" y="2258"/>
                  </a:lnTo>
                  <a:lnTo>
                    <a:pt x="2906" y="2233"/>
                  </a:lnTo>
                  <a:lnTo>
                    <a:pt x="2909" y="2206"/>
                  </a:lnTo>
                  <a:lnTo>
                    <a:pt x="2909" y="915"/>
                  </a:lnTo>
                  <a:lnTo>
                    <a:pt x="2909" y="908"/>
                  </a:lnTo>
                  <a:lnTo>
                    <a:pt x="2905" y="883"/>
                  </a:lnTo>
                  <a:lnTo>
                    <a:pt x="2896" y="859"/>
                  </a:lnTo>
                  <a:lnTo>
                    <a:pt x="2881" y="839"/>
                  </a:lnTo>
                  <a:lnTo>
                    <a:pt x="2863" y="821"/>
                  </a:lnTo>
                  <a:lnTo>
                    <a:pt x="2842" y="808"/>
                  </a:lnTo>
                  <a:lnTo>
                    <a:pt x="2818" y="800"/>
                  </a:lnTo>
                  <a:lnTo>
                    <a:pt x="2792" y="797"/>
                  </a:lnTo>
                  <a:lnTo>
                    <a:pt x="1190" y="797"/>
                  </a:lnTo>
                  <a:close/>
                  <a:moveTo>
                    <a:pt x="1656" y="0"/>
                  </a:moveTo>
                  <a:lnTo>
                    <a:pt x="1656" y="0"/>
                  </a:lnTo>
                  <a:lnTo>
                    <a:pt x="1758" y="3"/>
                  </a:lnTo>
                  <a:lnTo>
                    <a:pt x="1857" y="12"/>
                  </a:lnTo>
                  <a:lnTo>
                    <a:pt x="1955" y="27"/>
                  </a:lnTo>
                  <a:lnTo>
                    <a:pt x="2051" y="47"/>
                  </a:lnTo>
                  <a:lnTo>
                    <a:pt x="2145" y="73"/>
                  </a:lnTo>
                  <a:lnTo>
                    <a:pt x="2236" y="103"/>
                  </a:lnTo>
                  <a:lnTo>
                    <a:pt x="2325" y="140"/>
                  </a:lnTo>
                  <a:lnTo>
                    <a:pt x="2411" y="181"/>
                  </a:lnTo>
                  <a:lnTo>
                    <a:pt x="2494" y="226"/>
                  </a:lnTo>
                  <a:lnTo>
                    <a:pt x="2575" y="276"/>
                  </a:lnTo>
                  <a:lnTo>
                    <a:pt x="2651" y="332"/>
                  </a:lnTo>
                  <a:lnTo>
                    <a:pt x="2725" y="390"/>
                  </a:lnTo>
                  <a:lnTo>
                    <a:pt x="2796" y="453"/>
                  </a:lnTo>
                  <a:lnTo>
                    <a:pt x="2862" y="519"/>
                  </a:lnTo>
                  <a:lnTo>
                    <a:pt x="2925" y="590"/>
                  </a:lnTo>
                  <a:lnTo>
                    <a:pt x="2984" y="664"/>
                  </a:lnTo>
                  <a:lnTo>
                    <a:pt x="3039" y="740"/>
                  </a:lnTo>
                  <a:lnTo>
                    <a:pt x="3089" y="821"/>
                  </a:lnTo>
                  <a:lnTo>
                    <a:pt x="3134" y="904"/>
                  </a:lnTo>
                  <a:lnTo>
                    <a:pt x="3175" y="990"/>
                  </a:lnTo>
                  <a:lnTo>
                    <a:pt x="3212" y="1079"/>
                  </a:lnTo>
                  <a:lnTo>
                    <a:pt x="3242" y="1170"/>
                  </a:lnTo>
                  <a:lnTo>
                    <a:pt x="3268" y="1264"/>
                  </a:lnTo>
                  <a:lnTo>
                    <a:pt x="3288" y="1360"/>
                  </a:lnTo>
                  <a:lnTo>
                    <a:pt x="3303" y="1458"/>
                  </a:lnTo>
                  <a:lnTo>
                    <a:pt x="3312" y="1557"/>
                  </a:lnTo>
                  <a:lnTo>
                    <a:pt x="3315" y="1658"/>
                  </a:lnTo>
                  <a:lnTo>
                    <a:pt x="3312" y="1759"/>
                  </a:lnTo>
                  <a:lnTo>
                    <a:pt x="3303" y="1858"/>
                  </a:lnTo>
                  <a:lnTo>
                    <a:pt x="3288" y="1956"/>
                  </a:lnTo>
                  <a:lnTo>
                    <a:pt x="3268" y="2051"/>
                  </a:lnTo>
                  <a:lnTo>
                    <a:pt x="3242" y="2145"/>
                  </a:lnTo>
                  <a:lnTo>
                    <a:pt x="3212" y="2236"/>
                  </a:lnTo>
                  <a:lnTo>
                    <a:pt x="3175" y="2325"/>
                  </a:lnTo>
                  <a:lnTo>
                    <a:pt x="3134" y="2411"/>
                  </a:lnTo>
                  <a:lnTo>
                    <a:pt x="3089" y="2494"/>
                  </a:lnTo>
                  <a:lnTo>
                    <a:pt x="3039" y="2575"/>
                  </a:lnTo>
                  <a:lnTo>
                    <a:pt x="2984" y="2652"/>
                  </a:lnTo>
                  <a:lnTo>
                    <a:pt x="2925" y="2725"/>
                  </a:lnTo>
                  <a:lnTo>
                    <a:pt x="2862" y="2796"/>
                  </a:lnTo>
                  <a:lnTo>
                    <a:pt x="2796" y="2862"/>
                  </a:lnTo>
                  <a:lnTo>
                    <a:pt x="2725" y="2925"/>
                  </a:lnTo>
                  <a:lnTo>
                    <a:pt x="2651" y="2984"/>
                  </a:lnTo>
                  <a:lnTo>
                    <a:pt x="2575" y="3039"/>
                  </a:lnTo>
                  <a:lnTo>
                    <a:pt x="2494" y="3089"/>
                  </a:lnTo>
                  <a:lnTo>
                    <a:pt x="2411" y="3134"/>
                  </a:lnTo>
                  <a:lnTo>
                    <a:pt x="2325" y="3175"/>
                  </a:lnTo>
                  <a:lnTo>
                    <a:pt x="2236" y="3212"/>
                  </a:lnTo>
                  <a:lnTo>
                    <a:pt x="2145" y="3243"/>
                  </a:lnTo>
                  <a:lnTo>
                    <a:pt x="2051" y="3268"/>
                  </a:lnTo>
                  <a:lnTo>
                    <a:pt x="1955" y="3288"/>
                  </a:lnTo>
                  <a:lnTo>
                    <a:pt x="1857" y="3303"/>
                  </a:lnTo>
                  <a:lnTo>
                    <a:pt x="1758" y="3312"/>
                  </a:lnTo>
                  <a:lnTo>
                    <a:pt x="1656" y="3315"/>
                  </a:lnTo>
                  <a:lnTo>
                    <a:pt x="1556" y="3312"/>
                  </a:lnTo>
                  <a:lnTo>
                    <a:pt x="1457" y="3303"/>
                  </a:lnTo>
                  <a:lnTo>
                    <a:pt x="1359" y="3288"/>
                  </a:lnTo>
                  <a:lnTo>
                    <a:pt x="1264" y="3268"/>
                  </a:lnTo>
                  <a:lnTo>
                    <a:pt x="1170" y="3243"/>
                  </a:lnTo>
                  <a:lnTo>
                    <a:pt x="1079" y="3212"/>
                  </a:lnTo>
                  <a:lnTo>
                    <a:pt x="990" y="3175"/>
                  </a:lnTo>
                  <a:lnTo>
                    <a:pt x="904" y="3134"/>
                  </a:lnTo>
                  <a:lnTo>
                    <a:pt x="821" y="3089"/>
                  </a:lnTo>
                  <a:lnTo>
                    <a:pt x="740" y="3039"/>
                  </a:lnTo>
                  <a:lnTo>
                    <a:pt x="663" y="2984"/>
                  </a:lnTo>
                  <a:lnTo>
                    <a:pt x="590" y="2925"/>
                  </a:lnTo>
                  <a:lnTo>
                    <a:pt x="519" y="2862"/>
                  </a:lnTo>
                  <a:lnTo>
                    <a:pt x="453" y="2796"/>
                  </a:lnTo>
                  <a:lnTo>
                    <a:pt x="390" y="2725"/>
                  </a:lnTo>
                  <a:lnTo>
                    <a:pt x="332" y="2652"/>
                  </a:lnTo>
                  <a:lnTo>
                    <a:pt x="276" y="2575"/>
                  </a:lnTo>
                  <a:lnTo>
                    <a:pt x="226" y="2494"/>
                  </a:lnTo>
                  <a:lnTo>
                    <a:pt x="181" y="2411"/>
                  </a:lnTo>
                  <a:lnTo>
                    <a:pt x="140" y="2325"/>
                  </a:lnTo>
                  <a:lnTo>
                    <a:pt x="103" y="2236"/>
                  </a:lnTo>
                  <a:lnTo>
                    <a:pt x="72" y="2145"/>
                  </a:lnTo>
                  <a:lnTo>
                    <a:pt x="47" y="2051"/>
                  </a:lnTo>
                  <a:lnTo>
                    <a:pt x="27" y="1956"/>
                  </a:lnTo>
                  <a:lnTo>
                    <a:pt x="12" y="1858"/>
                  </a:lnTo>
                  <a:lnTo>
                    <a:pt x="3" y="1759"/>
                  </a:lnTo>
                  <a:lnTo>
                    <a:pt x="0" y="1658"/>
                  </a:lnTo>
                  <a:lnTo>
                    <a:pt x="0" y="1658"/>
                  </a:lnTo>
                  <a:lnTo>
                    <a:pt x="3" y="1557"/>
                  </a:lnTo>
                  <a:lnTo>
                    <a:pt x="12" y="1458"/>
                  </a:lnTo>
                  <a:lnTo>
                    <a:pt x="27" y="1360"/>
                  </a:lnTo>
                  <a:lnTo>
                    <a:pt x="47" y="1264"/>
                  </a:lnTo>
                  <a:lnTo>
                    <a:pt x="72" y="1170"/>
                  </a:lnTo>
                  <a:lnTo>
                    <a:pt x="103" y="1079"/>
                  </a:lnTo>
                  <a:lnTo>
                    <a:pt x="140" y="990"/>
                  </a:lnTo>
                  <a:lnTo>
                    <a:pt x="181" y="904"/>
                  </a:lnTo>
                  <a:lnTo>
                    <a:pt x="226" y="821"/>
                  </a:lnTo>
                  <a:lnTo>
                    <a:pt x="276" y="740"/>
                  </a:lnTo>
                  <a:lnTo>
                    <a:pt x="332" y="664"/>
                  </a:lnTo>
                  <a:lnTo>
                    <a:pt x="390" y="590"/>
                  </a:lnTo>
                  <a:lnTo>
                    <a:pt x="453" y="519"/>
                  </a:lnTo>
                  <a:lnTo>
                    <a:pt x="519" y="453"/>
                  </a:lnTo>
                  <a:lnTo>
                    <a:pt x="590" y="390"/>
                  </a:lnTo>
                  <a:lnTo>
                    <a:pt x="663" y="332"/>
                  </a:lnTo>
                  <a:lnTo>
                    <a:pt x="740" y="276"/>
                  </a:lnTo>
                  <a:lnTo>
                    <a:pt x="821" y="226"/>
                  </a:lnTo>
                  <a:lnTo>
                    <a:pt x="904" y="181"/>
                  </a:lnTo>
                  <a:lnTo>
                    <a:pt x="990" y="140"/>
                  </a:lnTo>
                  <a:lnTo>
                    <a:pt x="1079" y="103"/>
                  </a:lnTo>
                  <a:lnTo>
                    <a:pt x="1170" y="73"/>
                  </a:lnTo>
                  <a:lnTo>
                    <a:pt x="1264" y="47"/>
                  </a:lnTo>
                  <a:lnTo>
                    <a:pt x="1359" y="27"/>
                  </a:lnTo>
                  <a:lnTo>
                    <a:pt x="1457" y="12"/>
                  </a:lnTo>
                  <a:lnTo>
                    <a:pt x="1556" y="3"/>
                  </a:lnTo>
                  <a:lnTo>
                    <a:pt x="1656"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6" name="Freeform 93">
              <a:extLst>
                <a:ext uri="{FF2B5EF4-FFF2-40B4-BE49-F238E27FC236}">
                  <a16:creationId xmlns:a16="http://schemas.microsoft.com/office/drawing/2014/main" id="{BDE82268-F676-972C-6004-7695038AF6E0}"/>
                </a:ext>
              </a:extLst>
            </p:cNvPr>
            <p:cNvSpPr>
              <a:spLocks/>
            </p:cNvSpPr>
            <p:nvPr/>
          </p:nvSpPr>
          <p:spPr bwMode="auto">
            <a:xfrm>
              <a:off x="584200" y="1555750"/>
              <a:ext cx="14287" cy="14288"/>
            </a:xfrm>
            <a:custGeom>
              <a:avLst/>
              <a:gdLst>
                <a:gd name="T0" fmla="*/ 52 w 118"/>
                <a:gd name="T1" fmla="*/ 0 h 117"/>
                <a:gd name="T2" fmla="*/ 70 w 118"/>
                <a:gd name="T3" fmla="*/ 1 h 117"/>
                <a:gd name="T4" fmla="*/ 87 w 118"/>
                <a:gd name="T5" fmla="*/ 7 h 117"/>
                <a:gd name="T6" fmla="*/ 101 w 118"/>
                <a:gd name="T7" fmla="*/ 17 h 117"/>
                <a:gd name="T8" fmla="*/ 111 w 118"/>
                <a:gd name="T9" fmla="*/ 31 h 117"/>
                <a:gd name="T10" fmla="*/ 117 w 118"/>
                <a:gd name="T11" fmla="*/ 48 h 117"/>
                <a:gd name="T12" fmla="*/ 118 w 118"/>
                <a:gd name="T13" fmla="*/ 66 h 117"/>
                <a:gd name="T14" fmla="*/ 114 w 118"/>
                <a:gd name="T15" fmla="*/ 81 h 117"/>
                <a:gd name="T16" fmla="*/ 106 w 118"/>
                <a:gd name="T17" fmla="*/ 95 h 117"/>
                <a:gd name="T18" fmla="*/ 95 w 118"/>
                <a:gd name="T19" fmla="*/ 105 h 117"/>
                <a:gd name="T20" fmla="*/ 82 w 118"/>
                <a:gd name="T21" fmla="*/ 113 h 117"/>
                <a:gd name="T22" fmla="*/ 67 w 118"/>
                <a:gd name="T23" fmla="*/ 117 h 117"/>
                <a:gd name="T24" fmla="*/ 48 w 118"/>
                <a:gd name="T25" fmla="*/ 116 h 117"/>
                <a:gd name="T26" fmla="*/ 32 w 118"/>
                <a:gd name="T27" fmla="*/ 111 h 117"/>
                <a:gd name="T28" fmla="*/ 17 w 118"/>
                <a:gd name="T29" fmla="*/ 100 h 117"/>
                <a:gd name="T30" fmla="*/ 7 w 118"/>
                <a:gd name="T31" fmla="*/ 86 h 117"/>
                <a:gd name="T32" fmla="*/ 1 w 118"/>
                <a:gd name="T33" fmla="*/ 70 h 117"/>
                <a:gd name="T34" fmla="*/ 0 w 118"/>
                <a:gd name="T35" fmla="*/ 51 h 117"/>
                <a:gd name="T36" fmla="*/ 4 w 118"/>
                <a:gd name="T37" fmla="*/ 36 h 117"/>
                <a:gd name="T38" fmla="*/ 12 w 118"/>
                <a:gd name="T39" fmla="*/ 23 h 117"/>
                <a:gd name="T40" fmla="*/ 23 w 118"/>
                <a:gd name="T41" fmla="*/ 12 h 117"/>
                <a:gd name="T42" fmla="*/ 37 w 118"/>
                <a:gd name="T43" fmla="*/ 4 h 117"/>
                <a:gd name="T44" fmla="*/ 52 w 118"/>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8" h="117">
                  <a:moveTo>
                    <a:pt x="52" y="0"/>
                  </a:moveTo>
                  <a:lnTo>
                    <a:pt x="70" y="1"/>
                  </a:lnTo>
                  <a:lnTo>
                    <a:pt x="87" y="7"/>
                  </a:lnTo>
                  <a:lnTo>
                    <a:pt x="101" y="17"/>
                  </a:lnTo>
                  <a:lnTo>
                    <a:pt x="111" y="31"/>
                  </a:lnTo>
                  <a:lnTo>
                    <a:pt x="117" y="48"/>
                  </a:lnTo>
                  <a:lnTo>
                    <a:pt x="118" y="66"/>
                  </a:lnTo>
                  <a:lnTo>
                    <a:pt x="114" y="81"/>
                  </a:lnTo>
                  <a:lnTo>
                    <a:pt x="106" y="95"/>
                  </a:lnTo>
                  <a:lnTo>
                    <a:pt x="95" y="105"/>
                  </a:lnTo>
                  <a:lnTo>
                    <a:pt x="82" y="113"/>
                  </a:lnTo>
                  <a:lnTo>
                    <a:pt x="67" y="117"/>
                  </a:lnTo>
                  <a:lnTo>
                    <a:pt x="48" y="116"/>
                  </a:lnTo>
                  <a:lnTo>
                    <a:pt x="32" y="111"/>
                  </a:lnTo>
                  <a:lnTo>
                    <a:pt x="17" y="100"/>
                  </a:lnTo>
                  <a:lnTo>
                    <a:pt x="7" y="86"/>
                  </a:lnTo>
                  <a:lnTo>
                    <a:pt x="1" y="70"/>
                  </a:lnTo>
                  <a:lnTo>
                    <a:pt x="0" y="51"/>
                  </a:lnTo>
                  <a:lnTo>
                    <a:pt x="4" y="36"/>
                  </a:lnTo>
                  <a:lnTo>
                    <a:pt x="12" y="23"/>
                  </a:lnTo>
                  <a:lnTo>
                    <a:pt x="23" y="12"/>
                  </a:lnTo>
                  <a:lnTo>
                    <a:pt x="37" y="4"/>
                  </a:lnTo>
                  <a:lnTo>
                    <a:pt x="52"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7" name="Freeform 94">
              <a:extLst>
                <a:ext uri="{FF2B5EF4-FFF2-40B4-BE49-F238E27FC236}">
                  <a16:creationId xmlns:a16="http://schemas.microsoft.com/office/drawing/2014/main" id="{B543DD32-8D2E-AFAB-882D-EDEE6BB4D8EF}"/>
                </a:ext>
              </a:extLst>
            </p:cNvPr>
            <p:cNvSpPr>
              <a:spLocks noEditPoints="1"/>
            </p:cNvSpPr>
            <p:nvPr/>
          </p:nvSpPr>
          <p:spPr bwMode="auto">
            <a:xfrm>
              <a:off x="650875" y="1395413"/>
              <a:ext cx="223837" cy="187325"/>
            </a:xfrm>
            <a:custGeom>
              <a:avLst/>
              <a:gdLst>
                <a:gd name="T0" fmla="*/ 161 w 1836"/>
                <a:gd name="T1" fmla="*/ 121 h 1528"/>
                <a:gd name="T2" fmla="*/ 130 w 1836"/>
                <a:gd name="T3" fmla="*/ 142 h 1528"/>
                <a:gd name="T4" fmla="*/ 118 w 1836"/>
                <a:gd name="T5" fmla="*/ 178 h 1528"/>
                <a:gd name="T6" fmla="*/ 117 w 1836"/>
                <a:gd name="T7" fmla="*/ 231 h 1528"/>
                <a:gd name="T8" fmla="*/ 115 w 1836"/>
                <a:gd name="T9" fmla="*/ 1199 h 1528"/>
                <a:gd name="T10" fmla="*/ 131 w 1836"/>
                <a:gd name="T11" fmla="*/ 1226 h 1528"/>
                <a:gd name="T12" fmla="*/ 159 w 1836"/>
                <a:gd name="T13" fmla="*/ 1242 h 1528"/>
                <a:gd name="T14" fmla="*/ 1662 w 1836"/>
                <a:gd name="T15" fmla="*/ 1244 h 1528"/>
                <a:gd name="T16" fmla="*/ 1693 w 1836"/>
                <a:gd name="T17" fmla="*/ 1236 h 1528"/>
                <a:gd name="T18" fmla="*/ 1715 w 1836"/>
                <a:gd name="T19" fmla="*/ 1214 h 1528"/>
                <a:gd name="T20" fmla="*/ 1723 w 1836"/>
                <a:gd name="T21" fmla="*/ 1183 h 1528"/>
                <a:gd name="T22" fmla="*/ 1719 w 1836"/>
                <a:gd name="T23" fmla="*/ 231 h 1528"/>
                <a:gd name="T24" fmla="*/ 1715 w 1836"/>
                <a:gd name="T25" fmla="*/ 159 h 1528"/>
                <a:gd name="T26" fmla="*/ 1693 w 1836"/>
                <a:gd name="T27" fmla="*/ 129 h 1528"/>
                <a:gd name="T28" fmla="*/ 1657 w 1836"/>
                <a:gd name="T29" fmla="*/ 118 h 1528"/>
                <a:gd name="T30" fmla="*/ 117 w 1836"/>
                <a:gd name="T31" fmla="*/ 0 h 1528"/>
                <a:gd name="T32" fmla="*/ 1745 w 1836"/>
                <a:gd name="T33" fmla="*/ 3 h 1528"/>
                <a:gd name="T34" fmla="*/ 1790 w 1836"/>
                <a:gd name="T35" fmla="*/ 24 h 1528"/>
                <a:gd name="T36" fmla="*/ 1823 w 1836"/>
                <a:gd name="T37" fmla="*/ 62 h 1528"/>
                <a:gd name="T38" fmla="*/ 1836 w 1836"/>
                <a:gd name="T39" fmla="*/ 111 h 1528"/>
                <a:gd name="T40" fmla="*/ 1836 w 1836"/>
                <a:gd name="T41" fmla="*/ 1409 h 1528"/>
                <a:gd name="T42" fmla="*/ 1824 w 1836"/>
                <a:gd name="T43" fmla="*/ 1461 h 1528"/>
                <a:gd name="T44" fmla="*/ 1792 w 1836"/>
                <a:gd name="T45" fmla="*/ 1501 h 1528"/>
                <a:gd name="T46" fmla="*/ 1746 w 1836"/>
                <a:gd name="T47" fmla="*/ 1525 h 1528"/>
                <a:gd name="T48" fmla="*/ 117 w 1836"/>
                <a:gd name="T49" fmla="*/ 1528 h 1528"/>
                <a:gd name="T50" fmla="*/ 66 w 1836"/>
                <a:gd name="T51" fmla="*/ 1515 h 1528"/>
                <a:gd name="T52" fmla="*/ 26 w 1836"/>
                <a:gd name="T53" fmla="*/ 1483 h 1528"/>
                <a:gd name="T54" fmla="*/ 3 w 1836"/>
                <a:gd name="T55" fmla="*/ 1436 h 1528"/>
                <a:gd name="T56" fmla="*/ 0 w 1836"/>
                <a:gd name="T57" fmla="*/ 118 h 1528"/>
                <a:gd name="T58" fmla="*/ 4 w 1836"/>
                <a:gd name="T59" fmla="*/ 86 h 1528"/>
                <a:gd name="T60" fmla="*/ 28 w 1836"/>
                <a:gd name="T61" fmla="*/ 42 h 1528"/>
                <a:gd name="T62" fmla="*/ 67 w 1836"/>
                <a:gd name="T63" fmla="*/ 11 h 1528"/>
                <a:gd name="T64" fmla="*/ 117 w 1836"/>
                <a:gd name="T65" fmla="*/ 0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6" h="1528">
                  <a:moveTo>
                    <a:pt x="180" y="118"/>
                  </a:moveTo>
                  <a:lnTo>
                    <a:pt x="161" y="121"/>
                  </a:lnTo>
                  <a:lnTo>
                    <a:pt x="144" y="129"/>
                  </a:lnTo>
                  <a:lnTo>
                    <a:pt x="130" y="142"/>
                  </a:lnTo>
                  <a:lnTo>
                    <a:pt x="121" y="159"/>
                  </a:lnTo>
                  <a:lnTo>
                    <a:pt x="118" y="178"/>
                  </a:lnTo>
                  <a:lnTo>
                    <a:pt x="118" y="231"/>
                  </a:lnTo>
                  <a:lnTo>
                    <a:pt x="117" y="231"/>
                  </a:lnTo>
                  <a:lnTo>
                    <a:pt x="113" y="1183"/>
                  </a:lnTo>
                  <a:lnTo>
                    <a:pt x="115" y="1199"/>
                  </a:lnTo>
                  <a:lnTo>
                    <a:pt x="121" y="1214"/>
                  </a:lnTo>
                  <a:lnTo>
                    <a:pt x="131" y="1226"/>
                  </a:lnTo>
                  <a:lnTo>
                    <a:pt x="144" y="1236"/>
                  </a:lnTo>
                  <a:lnTo>
                    <a:pt x="159" y="1242"/>
                  </a:lnTo>
                  <a:lnTo>
                    <a:pt x="175" y="1244"/>
                  </a:lnTo>
                  <a:lnTo>
                    <a:pt x="1662" y="1244"/>
                  </a:lnTo>
                  <a:lnTo>
                    <a:pt x="1678" y="1242"/>
                  </a:lnTo>
                  <a:lnTo>
                    <a:pt x="1693" y="1236"/>
                  </a:lnTo>
                  <a:lnTo>
                    <a:pt x="1706" y="1226"/>
                  </a:lnTo>
                  <a:lnTo>
                    <a:pt x="1715" y="1214"/>
                  </a:lnTo>
                  <a:lnTo>
                    <a:pt x="1721" y="1199"/>
                  </a:lnTo>
                  <a:lnTo>
                    <a:pt x="1723" y="1183"/>
                  </a:lnTo>
                  <a:lnTo>
                    <a:pt x="1719" y="231"/>
                  </a:lnTo>
                  <a:lnTo>
                    <a:pt x="1719" y="231"/>
                  </a:lnTo>
                  <a:lnTo>
                    <a:pt x="1718" y="178"/>
                  </a:lnTo>
                  <a:lnTo>
                    <a:pt x="1715" y="159"/>
                  </a:lnTo>
                  <a:lnTo>
                    <a:pt x="1707" y="142"/>
                  </a:lnTo>
                  <a:lnTo>
                    <a:pt x="1693" y="129"/>
                  </a:lnTo>
                  <a:lnTo>
                    <a:pt x="1676" y="121"/>
                  </a:lnTo>
                  <a:lnTo>
                    <a:pt x="1657" y="118"/>
                  </a:lnTo>
                  <a:lnTo>
                    <a:pt x="180" y="118"/>
                  </a:lnTo>
                  <a:close/>
                  <a:moveTo>
                    <a:pt x="117" y="0"/>
                  </a:moveTo>
                  <a:lnTo>
                    <a:pt x="1719" y="0"/>
                  </a:lnTo>
                  <a:lnTo>
                    <a:pt x="1745" y="3"/>
                  </a:lnTo>
                  <a:lnTo>
                    <a:pt x="1769" y="11"/>
                  </a:lnTo>
                  <a:lnTo>
                    <a:pt x="1790" y="24"/>
                  </a:lnTo>
                  <a:lnTo>
                    <a:pt x="1808" y="42"/>
                  </a:lnTo>
                  <a:lnTo>
                    <a:pt x="1823" y="62"/>
                  </a:lnTo>
                  <a:lnTo>
                    <a:pt x="1832" y="86"/>
                  </a:lnTo>
                  <a:lnTo>
                    <a:pt x="1836" y="111"/>
                  </a:lnTo>
                  <a:lnTo>
                    <a:pt x="1836" y="118"/>
                  </a:lnTo>
                  <a:lnTo>
                    <a:pt x="1836" y="1409"/>
                  </a:lnTo>
                  <a:lnTo>
                    <a:pt x="1833" y="1436"/>
                  </a:lnTo>
                  <a:lnTo>
                    <a:pt x="1824" y="1461"/>
                  </a:lnTo>
                  <a:lnTo>
                    <a:pt x="1811" y="1483"/>
                  </a:lnTo>
                  <a:lnTo>
                    <a:pt x="1792" y="1501"/>
                  </a:lnTo>
                  <a:lnTo>
                    <a:pt x="1771" y="1515"/>
                  </a:lnTo>
                  <a:lnTo>
                    <a:pt x="1746" y="1525"/>
                  </a:lnTo>
                  <a:lnTo>
                    <a:pt x="1719" y="1528"/>
                  </a:lnTo>
                  <a:lnTo>
                    <a:pt x="117" y="1528"/>
                  </a:lnTo>
                  <a:lnTo>
                    <a:pt x="91" y="1525"/>
                  </a:lnTo>
                  <a:lnTo>
                    <a:pt x="66" y="1515"/>
                  </a:lnTo>
                  <a:lnTo>
                    <a:pt x="44" y="1501"/>
                  </a:lnTo>
                  <a:lnTo>
                    <a:pt x="26" y="1483"/>
                  </a:lnTo>
                  <a:lnTo>
                    <a:pt x="12" y="1461"/>
                  </a:lnTo>
                  <a:lnTo>
                    <a:pt x="3" y="1436"/>
                  </a:lnTo>
                  <a:lnTo>
                    <a:pt x="0" y="1409"/>
                  </a:lnTo>
                  <a:lnTo>
                    <a:pt x="0" y="118"/>
                  </a:lnTo>
                  <a:lnTo>
                    <a:pt x="0" y="111"/>
                  </a:lnTo>
                  <a:lnTo>
                    <a:pt x="4" y="86"/>
                  </a:lnTo>
                  <a:lnTo>
                    <a:pt x="14" y="62"/>
                  </a:lnTo>
                  <a:lnTo>
                    <a:pt x="28" y="42"/>
                  </a:lnTo>
                  <a:lnTo>
                    <a:pt x="46" y="24"/>
                  </a:lnTo>
                  <a:lnTo>
                    <a:pt x="67" y="11"/>
                  </a:lnTo>
                  <a:lnTo>
                    <a:pt x="91" y="3"/>
                  </a:lnTo>
                  <a:lnTo>
                    <a:pt x="117"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8" name="Freeform 95">
              <a:extLst>
                <a:ext uri="{FF2B5EF4-FFF2-40B4-BE49-F238E27FC236}">
                  <a16:creationId xmlns:a16="http://schemas.microsoft.com/office/drawing/2014/main" id="{F479A487-8376-20BF-365A-1C8933F8061E}"/>
                </a:ext>
              </a:extLst>
            </p:cNvPr>
            <p:cNvSpPr>
              <a:spLocks/>
            </p:cNvSpPr>
            <p:nvPr/>
          </p:nvSpPr>
          <p:spPr bwMode="auto">
            <a:xfrm>
              <a:off x="717550" y="1590675"/>
              <a:ext cx="92075" cy="20638"/>
            </a:xfrm>
            <a:custGeom>
              <a:avLst/>
              <a:gdLst>
                <a:gd name="T0" fmla="*/ 265 w 764"/>
                <a:gd name="T1" fmla="*/ 0 h 179"/>
                <a:gd name="T2" fmla="*/ 501 w 764"/>
                <a:gd name="T3" fmla="*/ 0 h 179"/>
                <a:gd name="T4" fmla="*/ 522 w 764"/>
                <a:gd name="T5" fmla="*/ 2 h 179"/>
                <a:gd name="T6" fmla="*/ 544 w 764"/>
                <a:gd name="T7" fmla="*/ 8 h 179"/>
                <a:gd name="T8" fmla="*/ 567 w 764"/>
                <a:gd name="T9" fmla="*/ 16 h 179"/>
                <a:gd name="T10" fmla="*/ 589 w 764"/>
                <a:gd name="T11" fmla="*/ 26 h 179"/>
                <a:gd name="T12" fmla="*/ 606 w 764"/>
                <a:gd name="T13" fmla="*/ 37 h 179"/>
                <a:gd name="T14" fmla="*/ 748 w 764"/>
                <a:gd name="T15" fmla="*/ 143 h 179"/>
                <a:gd name="T16" fmla="*/ 759 w 764"/>
                <a:gd name="T17" fmla="*/ 152 h 179"/>
                <a:gd name="T18" fmla="*/ 764 w 764"/>
                <a:gd name="T19" fmla="*/ 162 h 179"/>
                <a:gd name="T20" fmla="*/ 764 w 764"/>
                <a:gd name="T21" fmla="*/ 169 h 179"/>
                <a:gd name="T22" fmla="*/ 760 w 764"/>
                <a:gd name="T23" fmla="*/ 174 h 179"/>
                <a:gd name="T24" fmla="*/ 751 w 764"/>
                <a:gd name="T25" fmla="*/ 178 h 179"/>
                <a:gd name="T26" fmla="*/ 737 w 764"/>
                <a:gd name="T27" fmla="*/ 179 h 179"/>
                <a:gd name="T28" fmla="*/ 28 w 764"/>
                <a:gd name="T29" fmla="*/ 179 h 179"/>
                <a:gd name="T30" fmla="*/ 14 w 764"/>
                <a:gd name="T31" fmla="*/ 178 h 179"/>
                <a:gd name="T32" fmla="*/ 5 w 764"/>
                <a:gd name="T33" fmla="*/ 174 h 179"/>
                <a:gd name="T34" fmla="*/ 0 w 764"/>
                <a:gd name="T35" fmla="*/ 169 h 179"/>
                <a:gd name="T36" fmla="*/ 0 w 764"/>
                <a:gd name="T37" fmla="*/ 162 h 179"/>
                <a:gd name="T38" fmla="*/ 6 w 764"/>
                <a:gd name="T39" fmla="*/ 152 h 179"/>
                <a:gd name="T40" fmla="*/ 16 w 764"/>
                <a:gd name="T41" fmla="*/ 143 h 179"/>
                <a:gd name="T42" fmla="*/ 158 w 764"/>
                <a:gd name="T43" fmla="*/ 37 h 179"/>
                <a:gd name="T44" fmla="*/ 176 w 764"/>
                <a:gd name="T45" fmla="*/ 26 h 179"/>
                <a:gd name="T46" fmla="*/ 197 w 764"/>
                <a:gd name="T47" fmla="*/ 16 h 179"/>
                <a:gd name="T48" fmla="*/ 220 w 764"/>
                <a:gd name="T49" fmla="*/ 8 h 179"/>
                <a:gd name="T50" fmla="*/ 243 w 764"/>
                <a:gd name="T51" fmla="*/ 2 h 179"/>
                <a:gd name="T52" fmla="*/ 265 w 764"/>
                <a:gd name="T5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4" h="179">
                  <a:moveTo>
                    <a:pt x="265" y="0"/>
                  </a:moveTo>
                  <a:lnTo>
                    <a:pt x="501" y="0"/>
                  </a:lnTo>
                  <a:lnTo>
                    <a:pt x="522" y="2"/>
                  </a:lnTo>
                  <a:lnTo>
                    <a:pt x="544" y="8"/>
                  </a:lnTo>
                  <a:lnTo>
                    <a:pt x="567" y="16"/>
                  </a:lnTo>
                  <a:lnTo>
                    <a:pt x="589" y="26"/>
                  </a:lnTo>
                  <a:lnTo>
                    <a:pt x="606" y="37"/>
                  </a:lnTo>
                  <a:lnTo>
                    <a:pt x="748" y="143"/>
                  </a:lnTo>
                  <a:lnTo>
                    <a:pt x="759" y="152"/>
                  </a:lnTo>
                  <a:lnTo>
                    <a:pt x="764" y="162"/>
                  </a:lnTo>
                  <a:lnTo>
                    <a:pt x="764" y="169"/>
                  </a:lnTo>
                  <a:lnTo>
                    <a:pt x="760" y="174"/>
                  </a:lnTo>
                  <a:lnTo>
                    <a:pt x="751" y="178"/>
                  </a:lnTo>
                  <a:lnTo>
                    <a:pt x="737" y="179"/>
                  </a:lnTo>
                  <a:lnTo>
                    <a:pt x="28" y="179"/>
                  </a:lnTo>
                  <a:lnTo>
                    <a:pt x="14" y="178"/>
                  </a:lnTo>
                  <a:lnTo>
                    <a:pt x="5" y="174"/>
                  </a:lnTo>
                  <a:lnTo>
                    <a:pt x="0" y="169"/>
                  </a:lnTo>
                  <a:lnTo>
                    <a:pt x="0" y="162"/>
                  </a:lnTo>
                  <a:lnTo>
                    <a:pt x="6" y="152"/>
                  </a:lnTo>
                  <a:lnTo>
                    <a:pt x="16" y="143"/>
                  </a:lnTo>
                  <a:lnTo>
                    <a:pt x="158" y="37"/>
                  </a:lnTo>
                  <a:lnTo>
                    <a:pt x="176" y="26"/>
                  </a:lnTo>
                  <a:lnTo>
                    <a:pt x="197" y="16"/>
                  </a:lnTo>
                  <a:lnTo>
                    <a:pt x="220" y="8"/>
                  </a:lnTo>
                  <a:lnTo>
                    <a:pt x="243" y="2"/>
                  </a:lnTo>
                  <a:lnTo>
                    <a:pt x="265"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9" name="Freeform 96">
              <a:extLst>
                <a:ext uri="{FF2B5EF4-FFF2-40B4-BE49-F238E27FC236}">
                  <a16:creationId xmlns:a16="http://schemas.microsoft.com/office/drawing/2014/main" id="{67144EBB-82A3-8737-BC09-D465BA87B0EA}"/>
                </a:ext>
              </a:extLst>
            </p:cNvPr>
            <p:cNvSpPr>
              <a:spLocks noEditPoints="1"/>
            </p:cNvSpPr>
            <p:nvPr/>
          </p:nvSpPr>
          <p:spPr bwMode="auto">
            <a:xfrm>
              <a:off x="568325" y="1425575"/>
              <a:ext cx="73025" cy="187325"/>
            </a:xfrm>
            <a:custGeom>
              <a:avLst/>
              <a:gdLst>
                <a:gd name="T0" fmla="*/ 155 w 591"/>
                <a:gd name="T1" fmla="*/ 1066 h 1534"/>
                <a:gd name="T2" fmla="*/ 130 w 591"/>
                <a:gd name="T3" fmla="*/ 1085 h 1534"/>
                <a:gd name="T4" fmla="*/ 118 w 591"/>
                <a:gd name="T5" fmla="*/ 1113 h 1534"/>
                <a:gd name="T6" fmla="*/ 125 w 591"/>
                <a:gd name="T7" fmla="*/ 1148 h 1534"/>
                <a:gd name="T8" fmla="*/ 150 w 591"/>
                <a:gd name="T9" fmla="*/ 1173 h 1534"/>
                <a:gd name="T10" fmla="*/ 185 w 591"/>
                <a:gd name="T11" fmla="*/ 1179 h 1534"/>
                <a:gd name="T12" fmla="*/ 213 w 591"/>
                <a:gd name="T13" fmla="*/ 1167 h 1534"/>
                <a:gd name="T14" fmla="*/ 232 w 591"/>
                <a:gd name="T15" fmla="*/ 1143 h 1534"/>
                <a:gd name="T16" fmla="*/ 235 w 591"/>
                <a:gd name="T17" fmla="*/ 1110 h 1534"/>
                <a:gd name="T18" fmla="*/ 219 w 591"/>
                <a:gd name="T19" fmla="*/ 1079 h 1534"/>
                <a:gd name="T20" fmla="*/ 188 w 591"/>
                <a:gd name="T21" fmla="*/ 1063 h 1534"/>
                <a:gd name="T22" fmla="*/ 118 w 591"/>
                <a:gd name="T23" fmla="*/ 353 h 1534"/>
                <a:gd name="T24" fmla="*/ 472 w 591"/>
                <a:gd name="T25" fmla="*/ 472 h 1534"/>
                <a:gd name="T26" fmla="*/ 118 w 591"/>
                <a:gd name="T27" fmla="*/ 353 h 1534"/>
                <a:gd name="T28" fmla="*/ 118 w 591"/>
                <a:gd name="T29" fmla="*/ 236 h 1534"/>
                <a:gd name="T30" fmla="*/ 472 w 591"/>
                <a:gd name="T31" fmla="*/ 117 h 1534"/>
                <a:gd name="T32" fmla="*/ 118 w 591"/>
                <a:gd name="T33" fmla="*/ 0 h 1534"/>
                <a:gd name="T34" fmla="*/ 499 w 591"/>
                <a:gd name="T35" fmla="*/ 3 h 1534"/>
                <a:gd name="T36" fmla="*/ 546 w 591"/>
                <a:gd name="T37" fmla="*/ 25 h 1534"/>
                <a:gd name="T38" fmla="*/ 578 w 591"/>
                <a:gd name="T39" fmla="*/ 65 h 1534"/>
                <a:gd name="T40" fmla="*/ 591 w 591"/>
                <a:gd name="T41" fmla="*/ 117 h 1534"/>
                <a:gd name="T42" fmla="*/ 587 w 591"/>
                <a:gd name="T43" fmla="*/ 1442 h 1534"/>
                <a:gd name="T44" fmla="*/ 564 w 591"/>
                <a:gd name="T45" fmla="*/ 1489 h 1534"/>
                <a:gd name="T46" fmla="*/ 524 w 591"/>
                <a:gd name="T47" fmla="*/ 1522 h 1534"/>
                <a:gd name="T48" fmla="*/ 472 w 591"/>
                <a:gd name="T49" fmla="*/ 1534 h 1534"/>
                <a:gd name="T50" fmla="*/ 91 w 591"/>
                <a:gd name="T51" fmla="*/ 1531 h 1534"/>
                <a:gd name="T52" fmla="*/ 44 w 591"/>
                <a:gd name="T53" fmla="*/ 1508 h 1534"/>
                <a:gd name="T54" fmla="*/ 12 w 591"/>
                <a:gd name="T55" fmla="*/ 1467 h 1534"/>
                <a:gd name="T56" fmla="*/ 0 w 591"/>
                <a:gd name="T57" fmla="*/ 1415 h 1534"/>
                <a:gd name="T58" fmla="*/ 3 w 591"/>
                <a:gd name="T59" fmla="*/ 90 h 1534"/>
                <a:gd name="T60" fmla="*/ 26 w 591"/>
                <a:gd name="T61" fmla="*/ 44 h 1534"/>
                <a:gd name="T62" fmla="*/ 66 w 591"/>
                <a:gd name="T63" fmla="*/ 12 h 1534"/>
                <a:gd name="T64" fmla="*/ 118 w 591"/>
                <a:gd name="T65" fmla="*/ 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1" h="1534">
                  <a:moveTo>
                    <a:pt x="170" y="1062"/>
                  </a:moveTo>
                  <a:lnTo>
                    <a:pt x="155" y="1066"/>
                  </a:lnTo>
                  <a:lnTo>
                    <a:pt x="141" y="1074"/>
                  </a:lnTo>
                  <a:lnTo>
                    <a:pt x="130" y="1085"/>
                  </a:lnTo>
                  <a:lnTo>
                    <a:pt x="122" y="1098"/>
                  </a:lnTo>
                  <a:lnTo>
                    <a:pt x="118" y="1113"/>
                  </a:lnTo>
                  <a:lnTo>
                    <a:pt x="119" y="1132"/>
                  </a:lnTo>
                  <a:lnTo>
                    <a:pt x="125" y="1148"/>
                  </a:lnTo>
                  <a:lnTo>
                    <a:pt x="135" y="1162"/>
                  </a:lnTo>
                  <a:lnTo>
                    <a:pt x="150" y="1173"/>
                  </a:lnTo>
                  <a:lnTo>
                    <a:pt x="166" y="1178"/>
                  </a:lnTo>
                  <a:lnTo>
                    <a:pt x="185" y="1179"/>
                  </a:lnTo>
                  <a:lnTo>
                    <a:pt x="200" y="1175"/>
                  </a:lnTo>
                  <a:lnTo>
                    <a:pt x="213" y="1167"/>
                  </a:lnTo>
                  <a:lnTo>
                    <a:pt x="224" y="1157"/>
                  </a:lnTo>
                  <a:lnTo>
                    <a:pt x="232" y="1143"/>
                  </a:lnTo>
                  <a:lnTo>
                    <a:pt x="236" y="1128"/>
                  </a:lnTo>
                  <a:lnTo>
                    <a:pt x="235" y="1110"/>
                  </a:lnTo>
                  <a:lnTo>
                    <a:pt x="229" y="1093"/>
                  </a:lnTo>
                  <a:lnTo>
                    <a:pt x="219" y="1079"/>
                  </a:lnTo>
                  <a:lnTo>
                    <a:pt x="205" y="1069"/>
                  </a:lnTo>
                  <a:lnTo>
                    <a:pt x="188" y="1063"/>
                  </a:lnTo>
                  <a:lnTo>
                    <a:pt x="170" y="1062"/>
                  </a:lnTo>
                  <a:close/>
                  <a:moveTo>
                    <a:pt x="118" y="353"/>
                  </a:moveTo>
                  <a:lnTo>
                    <a:pt x="118" y="472"/>
                  </a:lnTo>
                  <a:lnTo>
                    <a:pt x="472" y="472"/>
                  </a:lnTo>
                  <a:lnTo>
                    <a:pt x="472" y="353"/>
                  </a:lnTo>
                  <a:lnTo>
                    <a:pt x="118" y="353"/>
                  </a:lnTo>
                  <a:close/>
                  <a:moveTo>
                    <a:pt x="118" y="117"/>
                  </a:moveTo>
                  <a:lnTo>
                    <a:pt x="118" y="236"/>
                  </a:lnTo>
                  <a:lnTo>
                    <a:pt x="472" y="236"/>
                  </a:lnTo>
                  <a:lnTo>
                    <a:pt x="472" y="117"/>
                  </a:lnTo>
                  <a:lnTo>
                    <a:pt x="118" y="117"/>
                  </a:lnTo>
                  <a:close/>
                  <a:moveTo>
                    <a:pt x="118" y="0"/>
                  </a:moveTo>
                  <a:lnTo>
                    <a:pt x="472" y="0"/>
                  </a:lnTo>
                  <a:lnTo>
                    <a:pt x="499" y="3"/>
                  </a:lnTo>
                  <a:lnTo>
                    <a:pt x="524" y="12"/>
                  </a:lnTo>
                  <a:lnTo>
                    <a:pt x="546" y="25"/>
                  </a:lnTo>
                  <a:lnTo>
                    <a:pt x="564" y="44"/>
                  </a:lnTo>
                  <a:lnTo>
                    <a:pt x="578" y="65"/>
                  </a:lnTo>
                  <a:lnTo>
                    <a:pt x="587" y="90"/>
                  </a:lnTo>
                  <a:lnTo>
                    <a:pt x="591" y="117"/>
                  </a:lnTo>
                  <a:lnTo>
                    <a:pt x="591" y="1415"/>
                  </a:lnTo>
                  <a:lnTo>
                    <a:pt x="587" y="1442"/>
                  </a:lnTo>
                  <a:lnTo>
                    <a:pt x="578" y="1467"/>
                  </a:lnTo>
                  <a:lnTo>
                    <a:pt x="564" y="1489"/>
                  </a:lnTo>
                  <a:lnTo>
                    <a:pt x="546" y="1508"/>
                  </a:lnTo>
                  <a:lnTo>
                    <a:pt x="524" y="1522"/>
                  </a:lnTo>
                  <a:lnTo>
                    <a:pt x="499" y="1531"/>
                  </a:lnTo>
                  <a:lnTo>
                    <a:pt x="472" y="1534"/>
                  </a:lnTo>
                  <a:lnTo>
                    <a:pt x="118" y="1534"/>
                  </a:lnTo>
                  <a:lnTo>
                    <a:pt x="91" y="1531"/>
                  </a:lnTo>
                  <a:lnTo>
                    <a:pt x="66" y="1522"/>
                  </a:lnTo>
                  <a:lnTo>
                    <a:pt x="44" y="1508"/>
                  </a:lnTo>
                  <a:lnTo>
                    <a:pt x="26" y="1489"/>
                  </a:lnTo>
                  <a:lnTo>
                    <a:pt x="12" y="1467"/>
                  </a:lnTo>
                  <a:lnTo>
                    <a:pt x="3" y="1442"/>
                  </a:lnTo>
                  <a:lnTo>
                    <a:pt x="0" y="1415"/>
                  </a:lnTo>
                  <a:lnTo>
                    <a:pt x="0" y="117"/>
                  </a:lnTo>
                  <a:lnTo>
                    <a:pt x="3" y="90"/>
                  </a:lnTo>
                  <a:lnTo>
                    <a:pt x="12" y="65"/>
                  </a:lnTo>
                  <a:lnTo>
                    <a:pt x="26" y="44"/>
                  </a:lnTo>
                  <a:lnTo>
                    <a:pt x="44" y="25"/>
                  </a:lnTo>
                  <a:lnTo>
                    <a:pt x="66" y="12"/>
                  </a:lnTo>
                  <a:lnTo>
                    <a:pt x="91" y="3"/>
                  </a:lnTo>
                  <a:lnTo>
                    <a:pt x="118"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00" name="Group 399">
            <a:extLst>
              <a:ext uri="{FF2B5EF4-FFF2-40B4-BE49-F238E27FC236}">
                <a16:creationId xmlns:a16="http://schemas.microsoft.com/office/drawing/2014/main" id="{1FA4961C-6E6E-AC09-57A8-5401841B1F20}"/>
              </a:ext>
            </a:extLst>
          </p:cNvPr>
          <p:cNvGrpSpPr/>
          <p:nvPr/>
        </p:nvGrpSpPr>
        <p:grpSpPr>
          <a:xfrm>
            <a:off x="3529553" y="1574536"/>
            <a:ext cx="404812" cy="404813"/>
            <a:chOff x="519113" y="1298575"/>
            <a:chExt cx="404812" cy="404813"/>
          </a:xfrm>
        </p:grpSpPr>
        <p:sp>
          <p:nvSpPr>
            <p:cNvPr id="401" name="AutoShape 86">
              <a:extLst>
                <a:ext uri="{FF2B5EF4-FFF2-40B4-BE49-F238E27FC236}">
                  <a16:creationId xmlns:a16="http://schemas.microsoft.com/office/drawing/2014/main" id="{33DD045B-93E2-B81D-7071-B29DB58A2669}"/>
                </a:ext>
              </a:extLst>
            </p:cNvPr>
            <p:cNvSpPr>
              <a:spLocks noChangeAspect="1" noChangeArrowheads="1" noTextEdit="1"/>
            </p:cNvSpPr>
            <p:nvPr/>
          </p:nvSpPr>
          <p:spPr bwMode="auto">
            <a:xfrm>
              <a:off x="519113" y="1298575"/>
              <a:ext cx="404812"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2" name="Rectangle 89">
              <a:extLst>
                <a:ext uri="{FF2B5EF4-FFF2-40B4-BE49-F238E27FC236}">
                  <a16:creationId xmlns:a16="http://schemas.microsoft.com/office/drawing/2014/main" id="{D681E355-343C-4484-326D-E6045895D099}"/>
                </a:ext>
              </a:extLst>
            </p:cNvPr>
            <p:cNvSpPr>
              <a:spLocks noChangeArrowheads="1"/>
            </p:cNvSpPr>
            <p:nvPr/>
          </p:nvSpPr>
          <p:spPr bwMode="auto">
            <a:xfrm>
              <a:off x="584200" y="1439863"/>
              <a:ext cx="42862" cy="14288"/>
            </a:xfrm>
            <a:prstGeom prst="rect">
              <a:avLst/>
            </a:prstGeom>
            <a:solidFill>
              <a:srgbClr val="38BDF9"/>
            </a:solidFill>
            <a:ln w="0">
              <a:solidFill>
                <a:srgbClr val="38BDF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3" name="Rectangle 90">
              <a:extLst>
                <a:ext uri="{FF2B5EF4-FFF2-40B4-BE49-F238E27FC236}">
                  <a16:creationId xmlns:a16="http://schemas.microsoft.com/office/drawing/2014/main" id="{09387FBB-44F3-E51B-C874-003191D3DB7C}"/>
                </a:ext>
              </a:extLst>
            </p:cNvPr>
            <p:cNvSpPr>
              <a:spLocks noChangeArrowheads="1"/>
            </p:cNvSpPr>
            <p:nvPr/>
          </p:nvSpPr>
          <p:spPr bwMode="auto">
            <a:xfrm>
              <a:off x="584200" y="1468438"/>
              <a:ext cx="42862" cy="14288"/>
            </a:xfrm>
            <a:prstGeom prst="rect">
              <a:avLst/>
            </a:prstGeom>
            <a:solidFill>
              <a:srgbClr val="38BDF9"/>
            </a:solidFill>
            <a:ln w="0">
              <a:solidFill>
                <a:srgbClr val="38BDF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4" name="Freeform 91">
              <a:extLst>
                <a:ext uri="{FF2B5EF4-FFF2-40B4-BE49-F238E27FC236}">
                  <a16:creationId xmlns:a16="http://schemas.microsoft.com/office/drawing/2014/main" id="{AB0A9983-FA00-F96E-084C-A62C5B7DCC14}"/>
                </a:ext>
              </a:extLst>
            </p:cNvPr>
            <p:cNvSpPr>
              <a:spLocks/>
            </p:cNvSpPr>
            <p:nvPr/>
          </p:nvSpPr>
          <p:spPr bwMode="auto">
            <a:xfrm>
              <a:off x="663575" y="1409700"/>
              <a:ext cx="196850" cy="138113"/>
            </a:xfrm>
            <a:custGeom>
              <a:avLst/>
              <a:gdLst>
                <a:gd name="T0" fmla="*/ 67 w 1610"/>
                <a:gd name="T1" fmla="*/ 0 h 1126"/>
                <a:gd name="T2" fmla="*/ 1544 w 1610"/>
                <a:gd name="T3" fmla="*/ 0 h 1126"/>
                <a:gd name="T4" fmla="*/ 1563 w 1610"/>
                <a:gd name="T5" fmla="*/ 3 h 1126"/>
                <a:gd name="T6" fmla="*/ 1580 w 1610"/>
                <a:gd name="T7" fmla="*/ 11 h 1126"/>
                <a:gd name="T8" fmla="*/ 1594 w 1610"/>
                <a:gd name="T9" fmla="*/ 24 h 1126"/>
                <a:gd name="T10" fmla="*/ 1602 w 1610"/>
                <a:gd name="T11" fmla="*/ 41 h 1126"/>
                <a:gd name="T12" fmla="*/ 1605 w 1610"/>
                <a:gd name="T13" fmla="*/ 60 h 1126"/>
                <a:gd name="T14" fmla="*/ 1606 w 1610"/>
                <a:gd name="T15" fmla="*/ 113 h 1126"/>
                <a:gd name="T16" fmla="*/ 1606 w 1610"/>
                <a:gd name="T17" fmla="*/ 113 h 1126"/>
                <a:gd name="T18" fmla="*/ 1610 w 1610"/>
                <a:gd name="T19" fmla="*/ 1065 h 1126"/>
                <a:gd name="T20" fmla="*/ 1608 w 1610"/>
                <a:gd name="T21" fmla="*/ 1081 h 1126"/>
                <a:gd name="T22" fmla="*/ 1602 w 1610"/>
                <a:gd name="T23" fmla="*/ 1096 h 1126"/>
                <a:gd name="T24" fmla="*/ 1593 w 1610"/>
                <a:gd name="T25" fmla="*/ 1108 h 1126"/>
                <a:gd name="T26" fmla="*/ 1580 w 1610"/>
                <a:gd name="T27" fmla="*/ 1118 h 1126"/>
                <a:gd name="T28" fmla="*/ 1565 w 1610"/>
                <a:gd name="T29" fmla="*/ 1124 h 1126"/>
                <a:gd name="T30" fmla="*/ 1549 w 1610"/>
                <a:gd name="T31" fmla="*/ 1126 h 1126"/>
                <a:gd name="T32" fmla="*/ 62 w 1610"/>
                <a:gd name="T33" fmla="*/ 1126 h 1126"/>
                <a:gd name="T34" fmla="*/ 46 w 1610"/>
                <a:gd name="T35" fmla="*/ 1124 h 1126"/>
                <a:gd name="T36" fmla="*/ 31 w 1610"/>
                <a:gd name="T37" fmla="*/ 1118 h 1126"/>
                <a:gd name="T38" fmla="*/ 18 w 1610"/>
                <a:gd name="T39" fmla="*/ 1108 h 1126"/>
                <a:gd name="T40" fmla="*/ 8 w 1610"/>
                <a:gd name="T41" fmla="*/ 1096 h 1126"/>
                <a:gd name="T42" fmla="*/ 2 w 1610"/>
                <a:gd name="T43" fmla="*/ 1081 h 1126"/>
                <a:gd name="T44" fmla="*/ 0 w 1610"/>
                <a:gd name="T45" fmla="*/ 1065 h 1126"/>
                <a:gd name="T46" fmla="*/ 4 w 1610"/>
                <a:gd name="T47" fmla="*/ 113 h 1126"/>
                <a:gd name="T48" fmla="*/ 5 w 1610"/>
                <a:gd name="T49" fmla="*/ 113 h 1126"/>
                <a:gd name="T50" fmla="*/ 5 w 1610"/>
                <a:gd name="T51" fmla="*/ 60 h 1126"/>
                <a:gd name="T52" fmla="*/ 8 w 1610"/>
                <a:gd name="T53" fmla="*/ 41 h 1126"/>
                <a:gd name="T54" fmla="*/ 17 w 1610"/>
                <a:gd name="T55" fmla="*/ 24 h 1126"/>
                <a:gd name="T56" fmla="*/ 31 w 1610"/>
                <a:gd name="T57" fmla="*/ 11 h 1126"/>
                <a:gd name="T58" fmla="*/ 48 w 1610"/>
                <a:gd name="T59" fmla="*/ 3 h 1126"/>
                <a:gd name="T60" fmla="*/ 67 w 1610"/>
                <a:gd name="T61" fmla="*/ 0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10" h="1126">
                  <a:moveTo>
                    <a:pt x="67" y="0"/>
                  </a:moveTo>
                  <a:lnTo>
                    <a:pt x="1544" y="0"/>
                  </a:lnTo>
                  <a:lnTo>
                    <a:pt x="1563" y="3"/>
                  </a:lnTo>
                  <a:lnTo>
                    <a:pt x="1580" y="11"/>
                  </a:lnTo>
                  <a:lnTo>
                    <a:pt x="1594" y="24"/>
                  </a:lnTo>
                  <a:lnTo>
                    <a:pt x="1602" y="41"/>
                  </a:lnTo>
                  <a:lnTo>
                    <a:pt x="1605" y="60"/>
                  </a:lnTo>
                  <a:lnTo>
                    <a:pt x="1606" y="113"/>
                  </a:lnTo>
                  <a:lnTo>
                    <a:pt x="1606" y="113"/>
                  </a:lnTo>
                  <a:lnTo>
                    <a:pt x="1610" y="1065"/>
                  </a:lnTo>
                  <a:lnTo>
                    <a:pt x="1608" y="1081"/>
                  </a:lnTo>
                  <a:lnTo>
                    <a:pt x="1602" y="1096"/>
                  </a:lnTo>
                  <a:lnTo>
                    <a:pt x="1593" y="1108"/>
                  </a:lnTo>
                  <a:lnTo>
                    <a:pt x="1580" y="1118"/>
                  </a:lnTo>
                  <a:lnTo>
                    <a:pt x="1565" y="1124"/>
                  </a:lnTo>
                  <a:lnTo>
                    <a:pt x="1549" y="1126"/>
                  </a:lnTo>
                  <a:lnTo>
                    <a:pt x="62" y="1126"/>
                  </a:lnTo>
                  <a:lnTo>
                    <a:pt x="46" y="1124"/>
                  </a:lnTo>
                  <a:lnTo>
                    <a:pt x="31" y="1118"/>
                  </a:lnTo>
                  <a:lnTo>
                    <a:pt x="18" y="1108"/>
                  </a:lnTo>
                  <a:lnTo>
                    <a:pt x="8" y="1096"/>
                  </a:lnTo>
                  <a:lnTo>
                    <a:pt x="2" y="1081"/>
                  </a:lnTo>
                  <a:lnTo>
                    <a:pt x="0" y="1065"/>
                  </a:lnTo>
                  <a:lnTo>
                    <a:pt x="4" y="113"/>
                  </a:lnTo>
                  <a:lnTo>
                    <a:pt x="5" y="113"/>
                  </a:lnTo>
                  <a:lnTo>
                    <a:pt x="5" y="60"/>
                  </a:lnTo>
                  <a:lnTo>
                    <a:pt x="8" y="41"/>
                  </a:lnTo>
                  <a:lnTo>
                    <a:pt x="17" y="24"/>
                  </a:lnTo>
                  <a:lnTo>
                    <a:pt x="31" y="11"/>
                  </a:lnTo>
                  <a:lnTo>
                    <a:pt x="48" y="3"/>
                  </a:lnTo>
                  <a:lnTo>
                    <a:pt x="67"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5" name="Freeform 92">
              <a:extLst>
                <a:ext uri="{FF2B5EF4-FFF2-40B4-BE49-F238E27FC236}">
                  <a16:creationId xmlns:a16="http://schemas.microsoft.com/office/drawing/2014/main" id="{877CC4B4-240F-491F-63B4-998DE4288B5F}"/>
                </a:ext>
              </a:extLst>
            </p:cNvPr>
            <p:cNvSpPr>
              <a:spLocks noEditPoints="1"/>
            </p:cNvSpPr>
            <p:nvPr/>
          </p:nvSpPr>
          <p:spPr bwMode="auto">
            <a:xfrm>
              <a:off x="519113" y="1298575"/>
              <a:ext cx="404812" cy="404813"/>
            </a:xfrm>
            <a:custGeom>
              <a:avLst/>
              <a:gdLst>
                <a:gd name="T0" fmla="*/ 1816 w 3315"/>
                <a:gd name="T1" fmla="*/ 2404 h 3315"/>
                <a:gd name="T2" fmla="*/ 1625 w 3315"/>
                <a:gd name="T3" fmla="*/ 2540 h 3315"/>
                <a:gd name="T4" fmla="*/ 1633 w 3315"/>
                <a:gd name="T5" fmla="*/ 2566 h 3315"/>
                <a:gd name="T6" fmla="*/ 2379 w 3315"/>
                <a:gd name="T7" fmla="*/ 2562 h 3315"/>
                <a:gd name="T8" fmla="*/ 2367 w 3315"/>
                <a:gd name="T9" fmla="*/ 2531 h 3315"/>
                <a:gd name="T10" fmla="*/ 2163 w 3315"/>
                <a:gd name="T11" fmla="*/ 2396 h 3315"/>
                <a:gd name="T12" fmla="*/ 527 w 3315"/>
                <a:gd name="T13" fmla="*/ 1038 h 3315"/>
                <a:gd name="T14" fmla="*/ 435 w 3315"/>
                <a:gd name="T15" fmla="*/ 1082 h 3315"/>
                <a:gd name="T16" fmla="*/ 409 w 3315"/>
                <a:gd name="T17" fmla="*/ 2453 h 3315"/>
                <a:gd name="T18" fmla="*/ 453 w 3315"/>
                <a:gd name="T19" fmla="*/ 2546 h 3315"/>
                <a:gd name="T20" fmla="*/ 881 w 3315"/>
                <a:gd name="T21" fmla="*/ 2572 h 3315"/>
                <a:gd name="T22" fmla="*/ 973 w 3315"/>
                <a:gd name="T23" fmla="*/ 2527 h 3315"/>
                <a:gd name="T24" fmla="*/ 1000 w 3315"/>
                <a:gd name="T25" fmla="*/ 1155 h 3315"/>
                <a:gd name="T26" fmla="*/ 955 w 3315"/>
                <a:gd name="T27" fmla="*/ 1063 h 3315"/>
                <a:gd name="T28" fmla="*/ 527 w 3315"/>
                <a:gd name="T29" fmla="*/ 1038 h 3315"/>
                <a:gd name="T30" fmla="*/ 1119 w 3315"/>
                <a:gd name="T31" fmla="*/ 821 h 3315"/>
                <a:gd name="T32" fmla="*/ 1073 w 3315"/>
                <a:gd name="T33" fmla="*/ 908 h 3315"/>
                <a:gd name="T34" fmla="*/ 1085 w 3315"/>
                <a:gd name="T35" fmla="*/ 2258 h 3315"/>
                <a:gd name="T36" fmla="*/ 1164 w 3315"/>
                <a:gd name="T37" fmla="*/ 2322 h 3315"/>
                <a:gd name="T38" fmla="*/ 2844 w 3315"/>
                <a:gd name="T39" fmla="*/ 2312 h 3315"/>
                <a:gd name="T40" fmla="*/ 2906 w 3315"/>
                <a:gd name="T41" fmla="*/ 2233 h 3315"/>
                <a:gd name="T42" fmla="*/ 2905 w 3315"/>
                <a:gd name="T43" fmla="*/ 883 h 3315"/>
                <a:gd name="T44" fmla="*/ 2842 w 3315"/>
                <a:gd name="T45" fmla="*/ 808 h 3315"/>
                <a:gd name="T46" fmla="*/ 1656 w 3315"/>
                <a:gd name="T47" fmla="*/ 0 h 3315"/>
                <a:gd name="T48" fmla="*/ 1955 w 3315"/>
                <a:gd name="T49" fmla="*/ 27 h 3315"/>
                <a:gd name="T50" fmla="*/ 2325 w 3315"/>
                <a:gd name="T51" fmla="*/ 140 h 3315"/>
                <a:gd name="T52" fmla="*/ 2651 w 3315"/>
                <a:gd name="T53" fmla="*/ 332 h 3315"/>
                <a:gd name="T54" fmla="*/ 2925 w 3315"/>
                <a:gd name="T55" fmla="*/ 590 h 3315"/>
                <a:gd name="T56" fmla="*/ 3134 w 3315"/>
                <a:gd name="T57" fmla="*/ 904 h 3315"/>
                <a:gd name="T58" fmla="*/ 3268 w 3315"/>
                <a:gd name="T59" fmla="*/ 1264 h 3315"/>
                <a:gd name="T60" fmla="*/ 3315 w 3315"/>
                <a:gd name="T61" fmla="*/ 1658 h 3315"/>
                <a:gd name="T62" fmla="*/ 3268 w 3315"/>
                <a:gd name="T63" fmla="*/ 2051 h 3315"/>
                <a:gd name="T64" fmla="*/ 3134 w 3315"/>
                <a:gd name="T65" fmla="*/ 2411 h 3315"/>
                <a:gd name="T66" fmla="*/ 2925 w 3315"/>
                <a:gd name="T67" fmla="*/ 2725 h 3315"/>
                <a:gd name="T68" fmla="*/ 2651 w 3315"/>
                <a:gd name="T69" fmla="*/ 2984 h 3315"/>
                <a:gd name="T70" fmla="*/ 2325 w 3315"/>
                <a:gd name="T71" fmla="*/ 3175 h 3315"/>
                <a:gd name="T72" fmla="*/ 1955 w 3315"/>
                <a:gd name="T73" fmla="*/ 3288 h 3315"/>
                <a:gd name="T74" fmla="*/ 1556 w 3315"/>
                <a:gd name="T75" fmla="*/ 3312 h 3315"/>
                <a:gd name="T76" fmla="*/ 1170 w 3315"/>
                <a:gd name="T77" fmla="*/ 3243 h 3315"/>
                <a:gd name="T78" fmla="*/ 821 w 3315"/>
                <a:gd name="T79" fmla="*/ 3089 h 3315"/>
                <a:gd name="T80" fmla="*/ 519 w 3315"/>
                <a:gd name="T81" fmla="*/ 2862 h 3315"/>
                <a:gd name="T82" fmla="*/ 276 w 3315"/>
                <a:gd name="T83" fmla="*/ 2575 h 3315"/>
                <a:gd name="T84" fmla="*/ 103 w 3315"/>
                <a:gd name="T85" fmla="*/ 2236 h 3315"/>
                <a:gd name="T86" fmla="*/ 12 w 3315"/>
                <a:gd name="T87" fmla="*/ 1858 h 3315"/>
                <a:gd name="T88" fmla="*/ 3 w 3315"/>
                <a:gd name="T89" fmla="*/ 1557 h 3315"/>
                <a:gd name="T90" fmla="*/ 72 w 3315"/>
                <a:gd name="T91" fmla="*/ 1170 h 3315"/>
                <a:gd name="T92" fmla="*/ 226 w 3315"/>
                <a:gd name="T93" fmla="*/ 821 h 3315"/>
                <a:gd name="T94" fmla="*/ 453 w 3315"/>
                <a:gd name="T95" fmla="*/ 519 h 3315"/>
                <a:gd name="T96" fmla="*/ 740 w 3315"/>
                <a:gd name="T97" fmla="*/ 276 h 3315"/>
                <a:gd name="T98" fmla="*/ 1079 w 3315"/>
                <a:gd name="T99" fmla="*/ 103 h 3315"/>
                <a:gd name="T100" fmla="*/ 1457 w 3315"/>
                <a:gd name="T101" fmla="*/ 12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15" h="3315">
                  <a:moveTo>
                    <a:pt x="1884" y="2388"/>
                  </a:moveTo>
                  <a:lnTo>
                    <a:pt x="1862" y="2390"/>
                  </a:lnTo>
                  <a:lnTo>
                    <a:pt x="1839" y="2396"/>
                  </a:lnTo>
                  <a:lnTo>
                    <a:pt x="1816" y="2404"/>
                  </a:lnTo>
                  <a:lnTo>
                    <a:pt x="1795" y="2414"/>
                  </a:lnTo>
                  <a:lnTo>
                    <a:pt x="1777" y="2425"/>
                  </a:lnTo>
                  <a:lnTo>
                    <a:pt x="1635" y="2531"/>
                  </a:lnTo>
                  <a:lnTo>
                    <a:pt x="1625" y="2540"/>
                  </a:lnTo>
                  <a:lnTo>
                    <a:pt x="1619" y="2550"/>
                  </a:lnTo>
                  <a:lnTo>
                    <a:pt x="1619" y="2557"/>
                  </a:lnTo>
                  <a:lnTo>
                    <a:pt x="1624" y="2562"/>
                  </a:lnTo>
                  <a:lnTo>
                    <a:pt x="1633" y="2566"/>
                  </a:lnTo>
                  <a:lnTo>
                    <a:pt x="1647" y="2567"/>
                  </a:lnTo>
                  <a:lnTo>
                    <a:pt x="2356" y="2567"/>
                  </a:lnTo>
                  <a:lnTo>
                    <a:pt x="2370" y="2566"/>
                  </a:lnTo>
                  <a:lnTo>
                    <a:pt x="2379" y="2562"/>
                  </a:lnTo>
                  <a:lnTo>
                    <a:pt x="2383" y="2557"/>
                  </a:lnTo>
                  <a:lnTo>
                    <a:pt x="2383" y="2550"/>
                  </a:lnTo>
                  <a:lnTo>
                    <a:pt x="2378" y="2540"/>
                  </a:lnTo>
                  <a:lnTo>
                    <a:pt x="2367" y="2531"/>
                  </a:lnTo>
                  <a:lnTo>
                    <a:pt x="2225" y="2425"/>
                  </a:lnTo>
                  <a:lnTo>
                    <a:pt x="2208" y="2414"/>
                  </a:lnTo>
                  <a:lnTo>
                    <a:pt x="2186" y="2404"/>
                  </a:lnTo>
                  <a:lnTo>
                    <a:pt x="2163" y="2396"/>
                  </a:lnTo>
                  <a:lnTo>
                    <a:pt x="2141" y="2390"/>
                  </a:lnTo>
                  <a:lnTo>
                    <a:pt x="2120" y="2388"/>
                  </a:lnTo>
                  <a:lnTo>
                    <a:pt x="1884" y="2388"/>
                  </a:lnTo>
                  <a:close/>
                  <a:moveTo>
                    <a:pt x="527" y="1038"/>
                  </a:moveTo>
                  <a:lnTo>
                    <a:pt x="500" y="1041"/>
                  </a:lnTo>
                  <a:lnTo>
                    <a:pt x="475" y="1050"/>
                  </a:lnTo>
                  <a:lnTo>
                    <a:pt x="453" y="1063"/>
                  </a:lnTo>
                  <a:lnTo>
                    <a:pt x="435" y="1082"/>
                  </a:lnTo>
                  <a:lnTo>
                    <a:pt x="421" y="1103"/>
                  </a:lnTo>
                  <a:lnTo>
                    <a:pt x="412" y="1128"/>
                  </a:lnTo>
                  <a:lnTo>
                    <a:pt x="409" y="1155"/>
                  </a:lnTo>
                  <a:lnTo>
                    <a:pt x="409" y="2453"/>
                  </a:lnTo>
                  <a:lnTo>
                    <a:pt x="412" y="2480"/>
                  </a:lnTo>
                  <a:lnTo>
                    <a:pt x="421" y="2505"/>
                  </a:lnTo>
                  <a:lnTo>
                    <a:pt x="435" y="2527"/>
                  </a:lnTo>
                  <a:lnTo>
                    <a:pt x="453" y="2546"/>
                  </a:lnTo>
                  <a:lnTo>
                    <a:pt x="475" y="2560"/>
                  </a:lnTo>
                  <a:lnTo>
                    <a:pt x="500" y="2569"/>
                  </a:lnTo>
                  <a:lnTo>
                    <a:pt x="527" y="2572"/>
                  </a:lnTo>
                  <a:lnTo>
                    <a:pt x="881" y="2572"/>
                  </a:lnTo>
                  <a:lnTo>
                    <a:pt x="908" y="2569"/>
                  </a:lnTo>
                  <a:lnTo>
                    <a:pt x="933" y="2560"/>
                  </a:lnTo>
                  <a:lnTo>
                    <a:pt x="955" y="2546"/>
                  </a:lnTo>
                  <a:lnTo>
                    <a:pt x="973" y="2527"/>
                  </a:lnTo>
                  <a:lnTo>
                    <a:pt x="987" y="2505"/>
                  </a:lnTo>
                  <a:lnTo>
                    <a:pt x="996" y="2480"/>
                  </a:lnTo>
                  <a:lnTo>
                    <a:pt x="1000" y="2453"/>
                  </a:lnTo>
                  <a:lnTo>
                    <a:pt x="1000" y="1155"/>
                  </a:lnTo>
                  <a:lnTo>
                    <a:pt x="996" y="1128"/>
                  </a:lnTo>
                  <a:lnTo>
                    <a:pt x="987" y="1103"/>
                  </a:lnTo>
                  <a:lnTo>
                    <a:pt x="973" y="1082"/>
                  </a:lnTo>
                  <a:lnTo>
                    <a:pt x="955" y="1063"/>
                  </a:lnTo>
                  <a:lnTo>
                    <a:pt x="933" y="1050"/>
                  </a:lnTo>
                  <a:lnTo>
                    <a:pt x="908" y="1041"/>
                  </a:lnTo>
                  <a:lnTo>
                    <a:pt x="881" y="1038"/>
                  </a:lnTo>
                  <a:lnTo>
                    <a:pt x="527" y="1038"/>
                  </a:lnTo>
                  <a:close/>
                  <a:moveTo>
                    <a:pt x="1190" y="797"/>
                  </a:moveTo>
                  <a:lnTo>
                    <a:pt x="1164" y="800"/>
                  </a:lnTo>
                  <a:lnTo>
                    <a:pt x="1140" y="808"/>
                  </a:lnTo>
                  <a:lnTo>
                    <a:pt x="1119" y="821"/>
                  </a:lnTo>
                  <a:lnTo>
                    <a:pt x="1101" y="839"/>
                  </a:lnTo>
                  <a:lnTo>
                    <a:pt x="1087" y="859"/>
                  </a:lnTo>
                  <a:lnTo>
                    <a:pt x="1077" y="883"/>
                  </a:lnTo>
                  <a:lnTo>
                    <a:pt x="1073" y="908"/>
                  </a:lnTo>
                  <a:lnTo>
                    <a:pt x="1073" y="915"/>
                  </a:lnTo>
                  <a:lnTo>
                    <a:pt x="1073" y="2206"/>
                  </a:lnTo>
                  <a:lnTo>
                    <a:pt x="1076" y="2233"/>
                  </a:lnTo>
                  <a:lnTo>
                    <a:pt x="1085" y="2258"/>
                  </a:lnTo>
                  <a:lnTo>
                    <a:pt x="1099" y="2280"/>
                  </a:lnTo>
                  <a:lnTo>
                    <a:pt x="1117" y="2298"/>
                  </a:lnTo>
                  <a:lnTo>
                    <a:pt x="1139" y="2312"/>
                  </a:lnTo>
                  <a:lnTo>
                    <a:pt x="1164" y="2322"/>
                  </a:lnTo>
                  <a:lnTo>
                    <a:pt x="1190" y="2325"/>
                  </a:lnTo>
                  <a:lnTo>
                    <a:pt x="2792" y="2325"/>
                  </a:lnTo>
                  <a:lnTo>
                    <a:pt x="2819" y="2322"/>
                  </a:lnTo>
                  <a:lnTo>
                    <a:pt x="2844" y="2312"/>
                  </a:lnTo>
                  <a:lnTo>
                    <a:pt x="2865" y="2298"/>
                  </a:lnTo>
                  <a:lnTo>
                    <a:pt x="2884" y="2280"/>
                  </a:lnTo>
                  <a:lnTo>
                    <a:pt x="2897" y="2258"/>
                  </a:lnTo>
                  <a:lnTo>
                    <a:pt x="2906" y="2233"/>
                  </a:lnTo>
                  <a:lnTo>
                    <a:pt x="2909" y="2206"/>
                  </a:lnTo>
                  <a:lnTo>
                    <a:pt x="2909" y="915"/>
                  </a:lnTo>
                  <a:lnTo>
                    <a:pt x="2909" y="908"/>
                  </a:lnTo>
                  <a:lnTo>
                    <a:pt x="2905" y="883"/>
                  </a:lnTo>
                  <a:lnTo>
                    <a:pt x="2896" y="859"/>
                  </a:lnTo>
                  <a:lnTo>
                    <a:pt x="2881" y="839"/>
                  </a:lnTo>
                  <a:lnTo>
                    <a:pt x="2863" y="821"/>
                  </a:lnTo>
                  <a:lnTo>
                    <a:pt x="2842" y="808"/>
                  </a:lnTo>
                  <a:lnTo>
                    <a:pt x="2818" y="800"/>
                  </a:lnTo>
                  <a:lnTo>
                    <a:pt x="2792" y="797"/>
                  </a:lnTo>
                  <a:lnTo>
                    <a:pt x="1190" y="797"/>
                  </a:lnTo>
                  <a:close/>
                  <a:moveTo>
                    <a:pt x="1656" y="0"/>
                  </a:moveTo>
                  <a:lnTo>
                    <a:pt x="1656" y="0"/>
                  </a:lnTo>
                  <a:lnTo>
                    <a:pt x="1758" y="3"/>
                  </a:lnTo>
                  <a:lnTo>
                    <a:pt x="1857" y="12"/>
                  </a:lnTo>
                  <a:lnTo>
                    <a:pt x="1955" y="27"/>
                  </a:lnTo>
                  <a:lnTo>
                    <a:pt x="2051" y="47"/>
                  </a:lnTo>
                  <a:lnTo>
                    <a:pt x="2145" y="73"/>
                  </a:lnTo>
                  <a:lnTo>
                    <a:pt x="2236" y="103"/>
                  </a:lnTo>
                  <a:lnTo>
                    <a:pt x="2325" y="140"/>
                  </a:lnTo>
                  <a:lnTo>
                    <a:pt x="2411" y="181"/>
                  </a:lnTo>
                  <a:lnTo>
                    <a:pt x="2494" y="226"/>
                  </a:lnTo>
                  <a:lnTo>
                    <a:pt x="2575" y="276"/>
                  </a:lnTo>
                  <a:lnTo>
                    <a:pt x="2651" y="332"/>
                  </a:lnTo>
                  <a:lnTo>
                    <a:pt x="2725" y="390"/>
                  </a:lnTo>
                  <a:lnTo>
                    <a:pt x="2796" y="453"/>
                  </a:lnTo>
                  <a:lnTo>
                    <a:pt x="2862" y="519"/>
                  </a:lnTo>
                  <a:lnTo>
                    <a:pt x="2925" y="590"/>
                  </a:lnTo>
                  <a:lnTo>
                    <a:pt x="2984" y="664"/>
                  </a:lnTo>
                  <a:lnTo>
                    <a:pt x="3039" y="740"/>
                  </a:lnTo>
                  <a:lnTo>
                    <a:pt x="3089" y="821"/>
                  </a:lnTo>
                  <a:lnTo>
                    <a:pt x="3134" y="904"/>
                  </a:lnTo>
                  <a:lnTo>
                    <a:pt x="3175" y="990"/>
                  </a:lnTo>
                  <a:lnTo>
                    <a:pt x="3212" y="1079"/>
                  </a:lnTo>
                  <a:lnTo>
                    <a:pt x="3242" y="1170"/>
                  </a:lnTo>
                  <a:lnTo>
                    <a:pt x="3268" y="1264"/>
                  </a:lnTo>
                  <a:lnTo>
                    <a:pt x="3288" y="1360"/>
                  </a:lnTo>
                  <a:lnTo>
                    <a:pt x="3303" y="1458"/>
                  </a:lnTo>
                  <a:lnTo>
                    <a:pt x="3312" y="1557"/>
                  </a:lnTo>
                  <a:lnTo>
                    <a:pt x="3315" y="1658"/>
                  </a:lnTo>
                  <a:lnTo>
                    <a:pt x="3312" y="1759"/>
                  </a:lnTo>
                  <a:lnTo>
                    <a:pt x="3303" y="1858"/>
                  </a:lnTo>
                  <a:lnTo>
                    <a:pt x="3288" y="1956"/>
                  </a:lnTo>
                  <a:lnTo>
                    <a:pt x="3268" y="2051"/>
                  </a:lnTo>
                  <a:lnTo>
                    <a:pt x="3242" y="2145"/>
                  </a:lnTo>
                  <a:lnTo>
                    <a:pt x="3212" y="2236"/>
                  </a:lnTo>
                  <a:lnTo>
                    <a:pt x="3175" y="2325"/>
                  </a:lnTo>
                  <a:lnTo>
                    <a:pt x="3134" y="2411"/>
                  </a:lnTo>
                  <a:lnTo>
                    <a:pt x="3089" y="2494"/>
                  </a:lnTo>
                  <a:lnTo>
                    <a:pt x="3039" y="2575"/>
                  </a:lnTo>
                  <a:lnTo>
                    <a:pt x="2984" y="2652"/>
                  </a:lnTo>
                  <a:lnTo>
                    <a:pt x="2925" y="2725"/>
                  </a:lnTo>
                  <a:lnTo>
                    <a:pt x="2862" y="2796"/>
                  </a:lnTo>
                  <a:lnTo>
                    <a:pt x="2796" y="2862"/>
                  </a:lnTo>
                  <a:lnTo>
                    <a:pt x="2725" y="2925"/>
                  </a:lnTo>
                  <a:lnTo>
                    <a:pt x="2651" y="2984"/>
                  </a:lnTo>
                  <a:lnTo>
                    <a:pt x="2575" y="3039"/>
                  </a:lnTo>
                  <a:lnTo>
                    <a:pt x="2494" y="3089"/>
                  </a:lnTo>
                  <a:lnTo>
                    <a:pt x="2411" y="3134"/>
                  </a:lnTo>
                  <a:lnTo>
                    <a:pt x="2325" y="3175"/>
                  </a:lnTo>
                  <a:lnTo>
                    <a:pt x="2236" y="3212"/>
                  </a:lnTo>
                  <a:lnTo>
                    <a:pt x="2145" y="3243"/>
                  </a:lnTo>
                  <a:lnTo>
                    <a:pt x="2051" y="3268"/>
                  </a:lnTo>
                  <a:lnTo>
                    <a:pt x="1955" y="3288"/>
                  </a:lnTo>
                  <a:lnTo>
                    <a:pt x="1857" y="3303"/>
                  </a:lnTo>
                  <a:lnTo>
                    <a:pt x="1758" y="3312"/>
                  </a:lnTo>
                  <a:lnTo>
                    <a:pt x="1656" y="3315"/>
                  </a:lnTo>
                  <a:lnTo>
                    <a:pt x="1556" y="3312"/>
                  </a:lnTo>
                  <a:lnTo>
                    <a:pt x="1457" y="3303"/>
                  </a:lnTo>
                  <a:lnTo>
                    <a:pt x="1359" y="3288"/>
                  </a:lnTo>
                  <a:lnTo>
                    <a:pt x="1264" y="3268"/>
                  </a:lnTo>
                  <a:lnTo>
                    <a:pt x="1170" y="3243"/>
                  </a:lnTo>
                  <a:lnTo>
                    <a:pt x="1079" y="3212"/>
                  </a:lnTo>
                  <a:lnTo>
                    <a:pt x="990" y="3175"/>
                  </a:lnTo>
                  <a:lnTo>
                    <a:pt x="904" y="3134"/>
                  </a:lnTo>
                  <a:lnTo>
                    <a:pt x="821" y="3089"/>
                  </a:lnTo>
                  <a:lnTo>
                    <a:pt x="740" y="3039"/>
                  </a:lnTo>
                  <a:lnTo>
                    <a:pt x="663" y="2984"/>
                  </a:lnTo>
                  <a:lnTo>
                    <a:pt x="590" y="2925"/>
                  </a:lnTo>
                  <a:lnTo>
                    <a:pt x="519" y="2862"/>
                  </a:lnTo>
                  <a:lnTo>
                    <a:pt x="453" y="2796"/>
                  </a:lnTo>
                  <a:lnTo>
                    <a:pt x="390" y="2725"/>
                  </a:lnTo>
                  <a:lnTo>
                    <a:pt x="332" y="2652"/>
                  </a:lnTo>
                  <a:lnTo>
                    <a:pt x="276" y="2575"/>
                  </a:lnTo>
                  <a:lnTo>
                    <a:pt x="226" y="2494"/>
                  </a:lnTo>
                  <a:lnTo>
                    <a:pt x="181" y="2411"/>
                  </a:lnTo>
                  <a:lnTo>
                    <a:pt x="140" y="2325"/>
                  </a:lnTo>
                  <a:lnTo>
                    <a:pt x="103" y="2236"/>
                  </a:lnTo>
                  <a:lnTo>
                    <a:pt x="72" y="2145"/>
                  </a:lnTo>
                  <a:lnTo>
                    <a:pt x="47" y="2051"/>
                  </a:lnTo>
                  <a:lnTo>
                    <a:pt x="27" y="1956"/>
                  </a:lnTo>
                  <a:lnTo>
                    <a:pt x="12" y="1858"/>
                  </a:lnTo>
                  <a:lnTo>
                    <a:pt x="3" y="1759"/>
                  </a:lnTo>
                  <a:lnTo>
                    <a:pt x="0" y="1658"/>
                  </a:lnTo>
                  <a:lnTo>
                    <a:pt x="0" y="1658"/>
                  </a:lnTo>
                  <a:lnTo>
                    <a:pt x="3" y="1557"/>
                  </a:lnTo>
                  <a:lnTo>
                    <a:pt x="12" y="1458"/>
                  </a:lnTo>
                  <a:lnTo>
                    <a:pt x="27" y="1360"/>
                  </a:lnTo>
                  <a:lnTo>
                    <a:pt x="47" y="1264"/>
                  </a:lnTo>
                  <a:lnTo>
                    <a:pt x="72" y="1170"/>
                  </a:lnTo>
                  <a:lnTo>
                    <a:pt x="103" y="1079"/>
                  </a:lnTo>
                  <a:lnTo>
                    <a:pt x="140" y="990"/>
                  </a:lnTo>
                  <a:lnTo>
                    <a:pt x="181" y="904"/>
                  </a:lnTo>
                  <a:lnTo>
                    <a:pt x="226" y="821"/>
                  </a:lnTo>
                  <a:lnTo>
                    <a:pt x="276" y="740"/>
                  </a:lnTo>
                  <a:lnTo>
                    <a:pt x="332" y="664"/>
                  </a:lnTo>
                  <a:lnTo>
                    <a:pt x="390" y="590"/>
                  </a:lnTo>
                  <a:lnTo>
                    <a:pt x="453" y="519"/>
                  </a:lnTo>
                  <a:lnTo>
                    <a:pt x="519" y="453"/>
                  </a:lnTo>
                  <a:lnTo>
                    <a:pt x="590" y="390"/>
                  </a:lnTo>
                  <a:lnTo>
                    <a:pt x="663" y="332"/>
                  </a:lnTo>
                  <a:lnTo>
                    <a:pt x="740" y="276"/>
                  </a:lnTo>
                  <a:lnTo>
                    <a:pt x="821" y="226"/>
                  </a:lnTo>
                  <a:lnTo>
                    <a:pt x="904" y="181"/>
                  </a:lnTo>
                  <a:lnTo>
                    <a:pt x="990" y="140"/>
                  </a:lnTo>
                  <a:lnTo>
                    <a:pt x="1079" y="103"/>
                  </a:lnTo>
                  <a:lnTo>
                    <a:pt x="1170" y="73"/>
                  </a:lnTo>
                  <a:lnTo>
                    <a:pt x="1264" y="47"/>
                  </a:lnTo>
                  <a:lnTo>
                    <a:pt x="1359" y="27"/>
                  </a:lnTo>
                  <a:lnTo>
                    <a:pt x="1457" y="12"/>
                  </a:lnTo>
                  <a:lnTo>
                    <a:pt x="1556" y="3"/>
                  </a:lnTo>
                  <a:lnTo>
                    <a:pt x="1656"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6" name="Freeform 93">
              <a:extLst>
                <a:ext uri="{FF2B5EF4-FFF2-40B4-BE49-F238E27FC236}">
                  <a16:creationId xmlns:a16="http://schemas.microsoft.com/office/drawing/2014/main" id="{E2DE25E4-50E5-1D9D-C50C-412B1C5BA717}"/>
                </a:ext>
              </a:extLst>
            </p:cNvPr>
            <p:cNvSpPr>
              <a:spLocks/>
            </p:cNvSpPr>
            <p:nvPr/>
          </p:nvSpPr>
          <p:spPr bwMode="auto">
            <a:xfrm>
              <a:off x="584200" y="1555750"/>
              <a:ext cx="14287" cy="14288"/>
            </a:xfrm>
            <a:custGeom>
              <a:avLst/>
              <a:gdLst>
                <a:gd name="T0" fmla="*/ 52 w 118"/>
                <a:gd name="T1" fmla="*/ 0 h 117"/>
                <a:gd name="T2" fmla="*/ 70 w 118"/>
                <a:gd name="T3" fmla="*/ 1 h 117"/>
                <a:gd name="T4" fmla="*/ 87 w 118"/>
                <a:gd name="T5" fmla="*/ 7 h 117"/>
                <a:gd name="T6" fmla="*/ 101 w 118"/>
                <a:gd name="T7" fmla="*/ 17 h 117"/>
                <a:gd name="T8" fmla="*/ 111 w 118"/>
                <a:gd name="T9" fmla="*/ 31 h 117"/>
                <a:gd name="T10" fmla="*/ 117 w 118"/>
                <a:gd name="T11" fmla="*/ 48 h 117"/>
                <a:gd name="T12" fmla="*/ 118 w 118"/>
                <a:gd name="T13" fmla="*/ 66 h 117"/>
                <a:gd name="T14" fmla="*/ 114 w 118"/>
                <a:gd name="T15" fmla="*/ 81 h 117"/>
                <a:gd name="T16" fmla="*/ 106 w 118"/>
                <a:gd name="T17" fmla="*/ 95 h 117"/>
                <a:gd name="T18" fmla="*/ 95 w 118"/>
                <a:gd name="T19" fmla="*/ 105 h 117"/>
                <a:gd name="T20" fmla="*/ 82 w 118"/>
                <a:gd name="T21" fmla="*/ 113 h 117"/>
                <a:gd name="T22" fmla="*/ 67 w 118"/>
                <a:gd name="T23" fmla="*/ 117 h 117"/>
                <a:gd name="T24" fmla="*/ 48 w 118"/>
                <a:gd name="T25" fmla="*/ 116 h 117"/>
                <a:gd name="T26" fmla="*/ 32 w 118"/>
                <a:gd name="T27" fmla="*/ 111 h 117"/>
                <a:gd name="T28" fmla="*/ 17 w 118"/>
                <a:gd name="T29" fmla="*/ 100 h 117"/>
                <a:gd name="T30" fmla="*/ 7 w 118"/>
                <a:gd name="T31" fmla="*/ 86 h 117"/>
                <a:gd name="T32" fmla="*/ 1 w 118"/>
                <a:gd name="T33" fmla="*/ 70 h 117"/>
                <a:gd name="T34" fmla="*/ 0 w 118"/>
                <a:gd name="T35" fmla="*/ 51 h 117"/>
                <a:gd name="T36" fmla="*/ 4 w 118"/>
                <a:gd name="T37" fmla="*/ 36 h 117"/>
                <a:gd name="T38" fmla="*/ 12 w 118"/>
                <a:gd name="T39" fmla="*/ 23 h 117"/>
                <a:gd name="T40" fmla="*/ 23 w 118"/>
                <a:gd name="T41" fmla="*/ 12 h 117"/>
                <a:gd name="T42" fmla="*/ 37 w 118"/>
                <a:gd name="T43" fmla="*/ 4 h 117"/>
                <a:gd name="T44" fmla="*/ 52 w 118"/>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8" h="117">
                  <a:moveTo>
                    <a:pt x="52" y="0"/>
                  </a:moveTo>
                  <a:lnTo>
                    <a:pt x="70" y="1"/>
                  </a:lnTo>
                  <a:lnTo>
                    <a:pt x="87" y="7"/>
                  </a:lnTo>
                  <a:lnTo>
                    <a:pt x="101" y="17"/>
                  </a:lnTo>
                  <a:lnTo>
                    <a:pt x="111" y="31"/>
                  </a:lnTo>
                  <a:lnTo>
                    <a:pt x="117" y="48"/>
                  </a:lnTo>
                  <a:lnTo>
                    <a:pt x="118" y="66"/>
                  </a:lnTo>
                  <a:lnTo>
                    <a:pt x="114" y="81"/>
                  </a:lnTo>
                  <a:lnTo>
                    <a:pt x="106" y="95"/>
                  </a:lnTo>
                  <a:lnTo>
                    <a:pt x="95" y="105"/>
                  </a:lnTo>
                  <a:lnTo>
                    <a:pt x="82" y="113"/>
                  </a:lnTo>
                  <a:lnTo>
                    <a:pt x="67" y="117"/>
                  </a:lnTo>
                  <a:lnTo>
                    <a:pt x="48" y="116"/>
                  </a:lnTo>
                  <a:lnTo>
                    <a:pt x="32" y="111"/>
                  </a:lnTo>
                  <a:lnTo>
                    <a:pt x="17" y="100"/>
                  </a:lnTo>
                  <a:lnTo>
                    <a:pt x="7" y="86"/>
                  </a:lnTo>
                  <a:lnTo>
                    <a:pt x="1" y="70"/>
                  </a:lnTo>
                  <a:lnTo>
                    <a:pt x="0" y="51"/>
                  </a:lnTo>
                  <a:lnTo>
                    <a:pt x="4" y="36"/>
                  </a:lnTo>
                  <a:lnTo>
                    <a:pt x="12" y="23"/>
                  </a:lnTo>
                  <a:lnTo>
                    <a:pt x="23" y="12"/>
                  </a:lnTo>
                  <a:lnTo>
                    <a:pt x="37" y="4"/>
                  </a:lnTo>
                  <a:lnTo>
                    <a:pt x="52" y="0"/>
                  </a:lnTo>
                  <a:close/>
                </a:path>
              </a:pathLst>
            </a:custGeom>
            <a:solidFill>
              <a:srgbClr val="38BDF9"/>
            </a:solidFill>
            <a:ln w="0">
              <a:solidFill>
                <a:srgbClr val="38BDF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7" name="Freeform 94">
              <a:extLst>
                <a:ext uri="{FF2B5EF4-FFF2-40B4-BE49-F238E27FC236}">
                  <a16:creationId xmlns:a16="http://schemas.microsoft.com/office/drawing/2014/main" id="{3B43FF99-B053-E418-73AE-48152AA6A3EA}"/>
                </a:ext>
              </a:extLst>
            </p:cNvPr>
            <p:cNvSpPr>
              <a:spLocks noEditPoints="1"/>
            </p:cNvSpPr>
            <p:nvPr/>
          </p:nvSpPr>
          <p:spPr bwMode="auto">
            <a:xfrm>
              <a:off x="650875" y="1395413"/>
              <a:ext cx="223837" cy="187325"/>
            </a:xfrm>
            <a:custGeom>
              <a:avLst/>
              <a:gdLst>
                <a:gd name="T0" fmla="*/ 161 w 1836"/>
                <a:gd name="T1" fmla="*/ 121 h 1528"/>
                <a:gd name="T2" fmla="*/ 130 w 1836"/>
                <a:gd name="T3" fmla="*/ 142 h 1528"/>
                <a:gd name="T4" fmla="*/ 118 w 1836"/>
                <a:gd name="T5" fmla="*/ 178 h 1528"/>
                <a:gd name="T6" fmla="*/ 117 w 1836"/>
                <a:gd name="T7" fmla="*/ 231 h 1528"/>
                <a:gd name="T8" fmla="*/ 115 w 1836"/>
                <a:gd name="T9" fmla="*/ 1199 h 1528"/>
                <a:gd name="T10" fmla="*/ 131 w 1836"/>
                <a:gd name="T11" fmla="*/ 1226 h 1528"/>
                <a:gd name="T12" fmla="*/ 159 w 1836"/>
                <a:gd name="T13" fmla="*/ 1242 h 1528"/>
                <a:gd name="T14" fmla="*/ 1662 w 1836"/>
                <a:gd name="T15" fmla="*/ 1244 h 1528"/>
                <a:gd name="T16" fmla="*/ 1693 w 1836"/>
                <a:gd name="T17" fmla="*/ 1236 h 1528"/>
                <a:gd name="T18" fmla="*/ 1715 w 1836"/>
                <a:gd name="T19" fmla="*/ 1214 h 1528"/>
                <a:gd name="T20" fmla="*/ 1723 w 1836"/>
                <a:gd name="T21" fmla="*/ 1183 h 1528"/>
                <a:gd name="T22" fmla="*/ 1719 w 1836"/>
                <a:gd name="T23" fmla="*/ 231 h 1528"/>
                <a:gd name="T24" fmla="*/ 1715 w 1836"/>
                <a:gd name="T25" fmla="*/ 159 h 1528"/>
                <a:gd name="T26" fmla="*/ 1693 w 1836"/>
                <a:gd name="T27" fmla="*/ 129 h 1528"/>
                <a:gd name="T28" fmla="*/ 1657 w 1836"/>
                <a:gd name="T29" fmla="*/ 118 h 1528"/>
                <a:gd name="T30" fmla="*/ 117 w 1836"/>
                <a:gd name="T31" fmla="*/ 0 h 1528"/>
                <a:gd name="T32" fmla="*/ 1745 w 1836"/>
                <a:gd name="T33" fmla="*/ 3 h 1528"/>
                <a:gd name="T34" fmla="*/ 1790 w 1836"/>
                <a:gd name="T35" fmla="*/ 24 h 1528"/>
                <a:gd name="T36" fmla="*/ 1823 w 1836"/>
                <a:gd name="T37" fmla="*/ 62 h 1528"/>
                <a:gd name="T38" fmla="*/ 1836 w 1836"/>
                <a:gd name="T39" fmla="*/ 111 h 1528"/>
                <a:gd name="T40" fmla="*/ 1836 w 1836"/>
                <a:gd name="T41" fmla="*/ 1409 h 1528"/>
                <a:gd name="T42" fmla="*/ 1824 w 1836"/>
                <a:gd name="T43" fmla="*/ 1461 h 1528"/>
                <a:gd name="T44" fmla="*/ 1792 w 1836"/>
                <a:gd name="T45" fmla="*/ 1501 h 1528"/>
                <a:gd name="T46" fmla="*/ 1746 w 1836"/>
                <a:gd name="T47" fmla="*/ 1525 h 1528"/>
                <a:gd name="T48" fmla="*/ 117 w 1836"/>
                <a:gd name="T49" fmla="*/ 1528 h 1528"/>
                <a:gd name="T50" fmla="*/ 66 w 1836"/>
                <a:gd name="T51" fmla="*/ 1515 h 1528"/>
                <a:gd name="T52" fmla="*/ 26 w 1836"/>
                <a:gd name="T53" fmla="*/ 1483 h 1528"/>
                <a:gd name="T54" fmla="*/ 3 w 1836"/>
                <a:gd name="T55" fmla="*/ 1436 h 1528"/>
                <a:gd name="T56" fmla="*/ 0 w 1836"/>
                <a:gd name="T57" fmla="*/ 118 h 1528"/>
                <a:gd name="T58" fmla="*/ 4 w 1836"/>
                <a:gd name="T59" fmla="*/ 86 h 1528"/>
                <a:gd name="T60" fmla="*/ 28 w 1836"/>
                <a:gd name="T61" fmla="*/ 42 h 1528"/>
                <a:gd name="T62" fmla="*/ 67 w 1836"/>
                <a:gd name="T63" fmla="*/ 11 h 1528"/>
                <a:gd name="T64" fmla="*/ 117 w 1836"/>
                <a:gd name="T65" fmla="*/ 0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6" h="1528">
                  <a:moveTo>
                    <a:pt x="180" y="118"/>
                  </a:moveTo>
                  <a:lnTo>
                    <a:pt x="161" y="121"/>
                  </a:lnTo>
                  <a:lnTo>
                    <a:pt x="144" y="129"/>
                  </a:lnTo>
                  <a:lnTo>
                    <a:pt x="130" y="142"/>
                  </a:lnTo>
                  <a:lnTo>
                    <a:pt x="121" y="159"/>
                  </a:lnTo>
                  <a:lnTo>
                    <a:pt x="118" y="178"/>
                  </a:lnTo>
                  <a:lnTo>
                    <a:pt x="118" y="231"/>
                  </a:lnTo>
                  <a:lnTo>
                    <a:pt x="117" y="231"/>
                  </a:lnTo>
                  <a:lnTo>
                    <a:pt x="113" y="1183"/>
                  </a:lnTo>
                  <a:lnTo>
                    <a:pt x="115" y="1199"/>
                  </a:lnTo>
                  <a:lnTo>
                    <a:pt x="121" y="1214"/>
                  </a:lnTo>
                  <a:lnTo>
                    <a:pt x="131" y="1226"/>
                  </a:lnTo>
                  <a:lnTo>
                    <a:pt x="144" y="1236"/>
                  </a:lnTo>
                  <a:lnTo>
                    <a:pt x="159" y="1242"/>
                  </a:lnTo>
                  <a:lnTo>
                    <a:pt x="175" y="1244"/>
                  </a:lnTo>
                  <a:lnTo>
                    <a:pt x="1662" y="1244"/>
                  </a:lnTo>
                  <a:lnTo>
                    <a:pt x="1678" y="1242"/>
                  </a:lnTo>
                  <a:lnTo>
                    <a:pt x="1693" y="1236"/>
                  </a:lnTo>
                  <a:lnTo>
                    <a:pt x="1706" y="1226"/>
                  </a:lnTo>
                  <a:lnTo>
                    <a:pt x="1715" y="1214"/>
                  </a:lnTo>
                  <a:lnTo>
                    <a:pt x="1721" y="1199"/>
                  </a:lnTo>
                  <a:lnTo>
                    <a:pt x="1723" y="1183"/>
                  </a:lnTo>
                  <a:lnTo>
                    <a:pt x="1719" y="231"/>
                  </a:lnTo>
                  <a:lnTo>
                    <a:pt x="1719" y="231"/>
                  </a:lnTo>
                  <a:lnTo>
                    <a:pt x="1718" y="178"/>
                  </a:lnTo>
                  <a:lnTo>
                    <a:pt x="1715" y="159"/>
                  </a:lnTo>
                  <a:lnTo>
                    <a:pt x="1707" y="142"/>
                  </a:lnTo>
                  <a:lnTo>
                    <a:pt x="1693" y="129"/>
                  </a:lnTo>
                  <a:lnTo>
                    <a:pt x="1676" y="121"/>
                  </a:lnTo>
                  <a:lnTo>
                    <a:pt x="1657" y="118"/>
                  </a:lnTo>
                  <a:lnTo>
                    <a:pt x="180" y="118"/>
                  </a:lnTo>
                  <a:close/>
                  <a:moveTo>
                    <a:pt x="117" y="0"/>
                  </a:moveTo>
                  <a:lnTo>
                    <a:pt x="1719" y="0"/>
                  </a:lnTo>
                  <a:lnTo>
                    <a:pt x="1745" y="3"/>
                  </a:lnTo>
                  <a:lnTo>
                    <a:pt x="1769" y="11"/>
                  </a:lnTo>
                  <a:lnTo>
                    <a:pt x="1790" y="24"/>
                  </a:lnTo>
                  <a:lnTo>
                    <a:pt x="1808" y="42"/>
                  </a:lnTo>
                  <a:lnTo>
                    <a:pt x="1823" y="62"/>
                  </a:lnTo>
                  <a:lnTo>
                    <a:pt x="1832" y="86"/>
                  </a:lnTo>
                  <a:lnTo>
                    <a:pt x="1836" y="111"/>
                  </a:lnTo>
                  <a:lnTo>
                    <a:pt x="1836" y="118"/>
                  </a:lnTo>
                  <a:lnTo>
                    <a:pt x="1836" y="1409"/>
                  </a:lnTo>
                  <a:lnTo>
                    <a:pt x="1833" y="1436"/>
                  </a:lnTo>
                  <a:lnTo>
                    <a:pt x="1824" y="1461"/>
                  </a:lnTo>
                  <a:lnTo>
                    <a:pt x="1811" y="1483"/>
                  </a:lnTo>
                  <a:lnTo>
                    <a:pt x="1792" y="1501"/>
                  </a:lnTo>
                  <a:lnTo>
                    <a:pt x="1771" y="1515"/>
                  </a:lnTo>
                  <a:lnTo>
                    <a:pt x="1746" y="1525"/>
                  </a:lnTo>
                  <a:lnTo>
                    <a:pt x="1719" y="1528"/>
                  </a:lnTo>
                  <a:lnTo>
                    <a:pt x="117" y="1528"/>
                  </a:lnTo>
                  <a:lnTo>
                    <a:pt x="91" y="1525"/>
                  </a:lnTo>
                  <a:lnTo>
                    <a:pt x="66" y="1515"/>
                  </a:lnTo>
                  <a:lnTo>
                    <a:pt x="44" y="1501"/>
                  </a:lnTo>
                  <a:lnTo>
                    <a:pt x="26" y="1483"/>
                  </a:lnTo>
                  <a:lnTo>
                    <a:pt x="12" y="1461"/>
                  </a:lnTo>
                  <a:lnTo>
                    <a:pt x="3" y="1436"/>
                  </a:lnTo>
                  <a:lnTo>
                    <a:pt x="0" y="1409"/>
                  </a:lnTo>
                  <a:lnTo>
                    <a:pt x="0" y="118"/>
                  </a:lnTo>
                  <a:lnTo>
                    <a:pt x="0" y="111"/>
                  </a:lnTo>
                  <a:lnTo>
                    <a:pt x="4" y="86"/>
                  </a:lnTo>
                  <a:lnTo>
                    <a:pt x="14" y="62"/>
                  </a:lnTo>
                  <a:lnTo>
                    <a:pt x="28" y="42"/>
                  </a:lnTo>
                  <a:lnTo>
                    <a:pt x="46" y="24"/>
                  </a:lnTo>
                  <a:lnTo>
                    <a:pt x="67" y="11"/>
                  </a:lnTo>
                  <a:lnTo>
                    <a:pt x="91" y="3"/>
                  </a:lnTo>
                  <a:lnTo>
                    <a:pt x="117"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8" name="Freeform 95">
              <a:extLst>
                <a:ext uri="{FF2B5EF4-FFF2-40B4-BE49-F238E27FC236}">
                  <a16:creationId xmlns:a16="http://schemas.microsoft.com/office/drawing/2014/main" id="{2E72D694-AFAA-E7AE-0F90-5A081425544C}"/>
                </a:ext>
              </a:extLst>
            </p:cNvPr>
            <p:cNvSpPr>
              <a:spLocks/>
            </p:cNvSpPr>
            <p:nvPr/>
          </p:nvSpPr>
          <p:spPr bwMode="auto">
            <a:xfrm>
              <a:off x="717550" y="1590675"/>
              <a:ext cx="92075" cy="20638"/>
            </a:xfrm>
            <a:custGeom>
              <a:avLst/>
              <a:gdLst>
                <a:gd name="T0" fmla="*/ 265 w 764"/>
                <a:gd name="T1" fmla="*/ 0 h 179"/>
                <a:gd name="T2" fmla="*/ 501 w 764"/>
                <a:gd name="T3" fmla="*/ 0 h 179"/>
                <a:gd name="T4" fmla="*/ 522 w 764"/>
                <a:gd name="T5" fmla="*/ 2 h 179"/>
                <a:gd name="T6" fmla="*/ 544 w 764"/>
                <a:gd name="T7" fmla="*/ 8 h 179"/>
                <a:gd name="T8" fmla="*/ 567 w 764"/>
                <a:gd name="T9" fmla="*/ 16 h 179"/>
                <a:gd name="T10" fmla="*/ 589 w 764"/>
                <a:gd name="T11" fmla="*/ 26 h 179"/>
                <a:gd name="T12" fmla="*/ 606 w 764"/>
                <a:gd name="T13" fmla="*/ 37 h 179"/>
                <a:gd name="T14" fmla="*/ 748 w 764"/>
                <a:gd name="T15" fmla="*/ 143 h 179"/>
                <a:gd name="T16" fmla="*/ 759 w 764"/>
                <a:gd name="T17" fmla="*/ 152 h 179"/>
                <a:gd name="T18" fmla="*/ 764 w 764"/>
                <a:gd name="T19" fmla="*/ 162 h 179"/>
                <a:gd name="T20" fmla="*/ 764 w 764"/>
                <a:gd name="T21" fmla="*/ 169 h 179"/>
                <a:gd name="T22" fmla="*/ 760 w 764"/>
                <a:gd name="T23" fmla="*/ 174 h 179"/>
                <a:gd name="T24" fmla="*/ 751 w 764"/>
                <a:gd name="T25" fmla="*/ 178 h 179"/>
                <a:gd name="T26" fmla="*/ 737 w 764"/>
                <a:gd name="T27" fmla="*/ 179 h 179"/>
                <a:gd name="T28" fmla="*/ 28 w 764"/>
                <a:gd name="T29" fmla="*/ 179 h 179"/>
                <a:gd name="T30" fmla="*/ 14 w 764"/>
                <a:gd name="T31" fmla="*/ 178 h 179"/>
                <a:gd name="T32" fmla="*/ 5 w 764"/>
                <a:gd name="T33" fmla="*/ 174 h 179"/>
                <a:gd name="T34" fmla="*/ 0 w 764"/>
                <a:gd name="T35" fmla="*/ 169 h 179"/>
                <a:gd name="T36" fmla="*/ 0 w 764"/>
                <a:gd name="T37" fmla="*/ 162 h 179"/>
                <a:gd name="T38" fmla="*/ 6 w 764"/>
                <a:gd name="T39" fmla="*/ 152 h 179"/>
                <a:gd name="T40" fmla="*/ 16 w 764"/>
                <a:gd name="T41" fmla="*/ 143 h 179"/>
                <a:gd name="T42" fmla="*/ 158 w 764"/>
                <a:gd name="T43" fmla="*/ 37 h 179"/>
                <a:gd name="T44" fmla="*/ 176 w 764"/>
                <a:gd name="T45" fmla="*/ 26 h 179"/>
                <a:gd name="T46" fmla="*/ 197 w 764"/>
                <a:gd name="T47" fmla="*/ 16 h 179"/>
                <a:gd name="T48" fmla="*/ 220 w 764"/>
                <a:gd name="T49" fmla="*/ 8 h 179"/>
                <a:gd name="T50" fmla="*/ 243 w 764"/>
                <a:gd name="T51" fmla="*/ 2 h 179"/>
                <a:gd name="T52" fmla="*/ 265 w 764"/>
                <a:gd name="T5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4" h="179">
                  <a:moveTo>
                    <a:pt x="265" y="0"/>
                  </a:moveTo>
                  <a:lnTo>
                    <a:pt x="501" y="0"/>
                  </a:lnTo>
                  <a:lnTo>
                    <a:pt x="522" y="2"/>
                  </a:lnTo>
                  <a:lnTo>
                    <a:pt x="544" y="8"/>
                  </a:lnTo>
                  <a:lnTo>
                    <a:pt x="567" y="16"/>
                  </a:lnTo>
                  <a:lnTo>
                    <a:pt x="589" y="26"/>
                  </a:lnTo>
                  <a:lnTo>
                    <a:pt x="606" y="37"/>
                  </a:lnTo>
                  <a:lnTo>
                    <a:pt x="748" y="143"/>
                  </a:lnTo>
                  <a:lnTo>
                    <a:pt x="759" y="152"/>
                  </a:lnTo>
                  <a:lnTo>
                    <a:pt x="764" y="162"/>
                  </a:lnTo>
                  <a:lnTo>
                    <a:pt x="764" y="169"/>
                  </a:lnTo>
                  <a:lnTo>
                    <a:pt x="760" y="174"/>
                  </a:lnTo>
                  <a:lnTo>
                    <a:pt x="751" y="178"/>
                  </a:lnTo>
                  <a:lnTo>
                    <a:pt x="737" y="179"/>
                  </a:lnTo>
                  <a:lnTo>
                    <a:pt x="28" y="179"/>
                  </a:lnTo>
                  <a:lnTo>
                    <a:pt x="14" y="178"/>
                  </a:lnTo>
                  <a:lnTo>
                    <a:pt x="5" y="174"/>
                  </a:lnTo>
                  <a:lnTo>
                    <a:pt x="0" y="169"/>
                  </a:lnTo>
                  <a:lnTo>
                    <a:pt x="0" y="162"/>
                  </a:lnTo>
                  <a:lnTo>
                    <a:pt x="6" y="152"/>
                  </a:lnTo>
                  <a:lnTo>
                    <a:pt x="16" y="143"/>
                  </a:lnTo>
                  <a:lnTo>
                    <a:pt x="158" y="37"/>
                  </a:lnTo>
                  <a:lnTo>
                    <a:pt x="176" y="26"/>
                  </a:lnTo>
                  <a:lnTo>
                    <a:pt x="197" y="16"/>
                  </a:lnTo>
                  <a:lnTo>
                    <a:pt x="220" y="8"/>
                  </a:lnTo>
                  <a:lnTo>
                    <a:pt x="243" y="2"/>
                  </a:lnTo>
                  <a:lnTo>
                    <a:pt x="265"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9" name="Freeform 96">
              <a:extLst>
                <a:ext uri="{FF2B5EF4-FFF2-40B4-BE49-F238E27FC236}">
                  <a16:creationId xmlns:a16="http://schemas.microsoft.com/office/drawing/2014/main" id="{AC2A6676-7DBF-6BFA-EFA9-DD77FFB8CEEC}"/>
                </a:ext>
              </a:extLst>
            </p:cNvPr>
            <p:cNvSpPr>
              <a:spLocks noEditPoints="1"/>
            </p:cNvSpPr>
            <p:nvPr/>
          </p:nvSpPr>
          <p:spPr bwMode="auto">
            <a:xfrm>
              <a:off x="568325" y="1425575"/>
              <a:ext cx="73025" cy="187325"/>
            </a:xfrm>
            <a:custGeom>
              <a:avLst/>
              <a:gdLst>
                <a:gd name="T0" fmla="*/ 155 w 591"/>
                <a:gd name="T1" fmla="*/ 1066 h 1534"/>
                <a:gd name="T2" fmla="*/ 130 w 591"/>
                <a:gd name="T3" fmla="*/ 1085 h 1534"/>
                <a:gd name="T4" fmla="*/ 118 w 591"/>
                <a:gd name="T5" fmla="*/ 1113 h 1534"/>
                <a:gd name="T6" fmla="*/ 125 w 591"/>
                <a:gd name="T7" fmla="*/ 1148 h 1534"/>
                <a:gd name="T8" fmla="*/ 150 w 591"/>
                <a:gd name="T9" fmla="*/ 1173 h 1534"/>
                <a:gd name="T10" fmla="*/ 185 w 591"/>
                <a:gd name="T11" fmla="*/ 1179 h 1534"/>
                <a:gd name="T12" fmla="*/ 213 w 591"/>
                <a:gd name="T13" fmla="*/ 1167 h 1534"/>
                <a:gd name="T14" fmla="*/ 232 w 591"/>
                <a:gd name="T15" fmla="*/ 1143 h 1534"/>
                <a:gd name="T16" fmla="*/ 235 w 591"/>
                <a:gd name="T17" fmla="*/ 1110 h 1534"/>
                <a:gd name="T18" fmla="*/ 219 w 591"/>
                <a:gd name="T19" fmla="*/ 1079 h 1534"/>
                <a:gd name="T20" fmla="*/ 188 w 591"/>
                <a:gd name="T21" fmla="*/ 1063 h 1534"/>
                <a:gd name="T22" fmla="*/ 118 w 591"/>
                <a:gd name="T23" fmla="*/ 353 h 1534"/>
                <a:gd name="T24" fmla="*/ 472 w 591"/>
                <a:gd name="T25" fmla="*/ 472 h 1534"/>
                <a:gd name="T26" fmla="*/ 118 w 591"/>
                <a:gd name="T27" fmla="*/ 353 h 1534"/>
                <a:gd name="T28" fmla="*/ 118 w 591"/>
                <a:gd name="T29" fmla="*/ 236 h 1534"/>
                <a:gd name="T30" fmla="*/ 472 w 591"/>
                <a:gd name="T31" fmla="*/ 117 h 1534"/>
                <a:gd name="T32" fmla="*/ 118 w 591"/>
                <a:gd name="T33" fmla="*/ 0 h 1534"/>
                <a:gd name="T34" fmla="*/ 499 w 591"/>
                <a:gd name="T35" fmla="*/ 3 h 1534"/>
                <a:gd name="T36" fmla="*/ 546 w 591"/>
                <a:gd name="T37" fmla="*/ 25 h 1534"/>
                <a:gd name="T38" fmla="*/ 578 w 591"/>
                <a:gd name="T39" fmla="*/ 65 h 1534"/>
                <a:gd name="T40" fmla="*/ 591 w 591"/>
                <a:gd name="T41" fmla="*/ 117 h 1534"/>
                <a:gd name="T42" fmla="*/ 587 w 591"/>
                <a:gd name="T43" fmla="*/ 1442 h 1534"/>
                <a:gd name="T44" fmla="*/ 564 w 591"/>
                <a:gd name="T45" fmla="*/ 1489 h 1534"/>
                <a:gd name="T46" fmla="*/ 524 w 591"/>
                <a:gd name="T47" fmla="*/ 1522 h 1534"/>
                <a:gd name="T48" fmla="*/ 472 w 591"/>
                <a:gd name="T49" fmla="*/ 1534 h 1534"/>
                <a:gd name="T50" fmla="*/ 91 w 591"/>
                <a:gd name="T51" fmla="*/ 1531 h 1534"/>
                <a:gd name="T52" fmla="*/ 44 w 591"/>
                <a:gd name="T53" fmla="*/ 1508 h 1534"/>
                <a:gd name="T54" fmla="*/ 12 w 591"/>
                <a:gd name="T55" fmla="*/ 1467 h 1534"/>
                <a:gd name="T56" fmla="*/ 0 w 591"/>
                <a:gd name="T57" fmla="*/ 1415 h 1534"/>
                <a:gd name="T58" fmla="*/ 3 w 591"/>
                <a:gd name="T59" fmla="*/ 90 h 1534"/>
                <a:gd name="T60" fmla="*/ 26 w 591"/>
                <a:gd name="T61" fmla="*/ 44 h 1534"/>
                <a:gd name="T62" fmla="*/ 66 w 591"/>
                <a:gd name="T63" fmla="*/ 12 h 1534"/>
                <a:gd name="T64" fmla="*/ 118 w 591"/>
                <a:gd name="T65" fmla="*/ 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1" h="1534">
                  <a:moveTo>
                    <a:pt x="170" y="1062"/>
                  </a:moveTo>
                  <a:lnTo>
                    <a:pt x="155" y="1066"/>
                  </a:lnTo>
                  <a:lnTo>
                    <a:pt x="141" y="1074"/>
                  </a:lnTo>
                  <a:lnTo>
                    <a:pt x="130" y="1085"/>
                  </a:lnTo>
                  <a:lnTo>
                    <a:pt x="122" y="1098"/>
                  </a:lnTo>
                  <a:lnTo>
                    <a:pt x="118" y="1113"/>
                  </a:lnTo>
                  <a:lnTo>
                    <a:pt x="119" y="1132"/>
                  </a:lnTo>
                  <a:lnTo>
                    <a:pt x="125" y="1148"/>
                  </a:lnTo>
                  <a:lnTo>
                    <a:pt x="135" y="1162"/>
                  </a:lnTo>
                  <a:lnTo>
                    <a:pt x="150" y="1173"/>
                  </a:lnTo>
                  <a:lnTo>
                    <a:pt x="166" y="1178"/>
                  </a:lnTo>
                  <a:lnTo>
                    <a:pt x="185" y="1179"/>
                  </a:lnTo>
                  <a:lnTo>
                    <a:pt x="200" y="1175"/>
                  </a:lnTo>
                  <a:lnTo>
                    <a:pt x="213" y="1167"/>
                  </a:lnTo>
                  <a:lnTo>
                    <a:pt x="224" y="1157"/>
                  </a:lnTo>
                  <a:lnTo>
                    <a:pt x="232" y="1143"/>
                  </a:lnTo>
                  <a:lnTo>
                    <a:pt x="236" y="1128"/>
                  </a:lnTo>
                  <a:lnTo>
                    <a:pt x="235" y="1110"/>
                  </a:lnTo>
                  <a:lnTo>
                    <a:pt x="229" y="1093"/>
                  </a:lnTo>
                  <a:lnTo>
                    <a:pt x="219" y="1079"/>
                  </a:lnTo>
                  <a:lnTo>
                    <a:pt x="205" y="1069"/>
                  </a:lnTo>
                  <a:lnTo>
                    <a:pt x="188" y="1063"/>
                  </a:lnTo>
                  <a:lnTo>
                    <a:pt x="170" y="1062"/>
                  </a:lnTo>
                  <a:close/>
                  <a:moveTo>
                    <a:pt x="118" y="353"/>
                  </a:moveTo>
                  <a:lnTo>
                    <a:pt x="118" y="472"/>
                  </a:lnTo>
                  <a:lnTo>
                    <a:pt x="472" y="472"/>
                  </a:lnTo>
                  <a:lnTo>
                    <a:pt x="472" y="353"/>
                  </a:lnTo>
                  <a:lnTo>
                    <a:pt x="118" y="353"/>
                  </a:lnTo>
                  <a:close/>
                  <a:moveTo>
                    <a:pt x="118" y="117"/>
                  </a:moveTo>
                  <a:lnTo>
                    <a:pt x="118" y="236"/>
                  </a:lnTo>
                  <a:lnTo>
                    <a:pt x="472" y="236"/>
                  </a:lnTo>
                  <a:lnTo>
                    <a:pt x="472" y="117"/>
                  </a:lnTo>
                  <a:lnTo>
                    <a:pt x="118" y="117"/>
                  </a:lnTo>
                  <a:close/>
                  <a:moveTo>
                    <a:pt x="118" y="0"/>
                  </a:moveTo>
                  <a:lnTo>
                    <a:pt x="472" y="0"/>
                  </a:lnTo>
                  <a:lnTo>
                    <a:pt x="499" y="3"/>
                  </a:lnTo>
                  <a:lnTo>
                    <a:pt x="524" y="12"/>
                  </a:lnTo>
                  <a:lnTo>
                    <a:pt x="546" y="25"/>
                  </a:lnTo>
                  <a:lnTo>
                    <a:pt x="564" y="44"/>
                  </a:lnTo>
                  <a:lnTo>
                    <a:pt x="578" y="65"/>
                  </a:lnTo>
                  <a:lnTo>
                    <a:pt x="587" y="90"/>
                  </a:lnTo>
                  <a:lnTo>
                    <a:pt x="591" y="117"/>
                  </a:lnTo>
                  <a:lnTo>
                    <a:pt x="591" y="1415"/>
                  </a:lnTo>
                  <a:lnTo>
                    <a:pt x="587" y="1442"/>
                  </a:lnTo>
                  <a:lnTo>
                    <a:pt x="578" y="1467"/>
                  </a:lnTo>
                  <a:lnTo>
                    <a:pt x="564" y="1489"/>
                  </a:lnTo>
                  <a:lnTo>
                    <a:pt x="546" y="1508"/>
                  </a:lnTo>
                  <a:lnTo>
                    <a:pt x="524" y="1522"/>
                  </a:lnTo>
                  <a:lnTo>
                    <a:pt x="499" y="1531"/>
                  </a:lnTo>
                  <a:lnTo>
                    <a:pt x="472" y="1534"/>
                  </a:lnTo>
                  <a:lnTo>
                    <a:pt x="118" y="1534"/>
                  </a:lnTo>
                  <a:lnTo>
                    <a:pt x="91" y="1531"/>
                  </a:lnTo>
                  <a:lnTo>
                    <a:pt x="66" y="1522"/>
                  </a:lnTo>
                  <a:lnTo>
                    <a:pt x="44" y="1508"/>
                  </a:lnTo>
                  <a:lnTo>
                    <a:pt x="26" y="1489"/>
                  </a:lnTo>
                  <a:lnTo>
                    <a:pt x="12" y="1467"/>
                  </a:lnTo>
                  <a:lnTo>
                    <a:pt x="3" y="1442"/>
                  </a:lnTo>
                  <a:lnTo>
                    <a:pt x="0" y="1415"/>
                  </a:lnTo>
                  <a:lnTo>
                    <a:pt x="0" y="117"/>
                  </a:lnTo>
                  <a:lnTo>
                    <a:pt x="3" y="90"/>
                  </a:lnTo>
                  <a:lnTo>
                    <a:pt x="12" y="65"/>
                  </a:lnTo>
                  <a:lnTo>
                    <a:pt x="26" y="44"/>
                  </a:lnTo>
                  <a:lnTo>
                    <a:pt x="44" y="25"/>
                  </a:lnTo>
                  <a:lnTo>
                    <a:pt x="66" y="12"/>
                  </a:lnTo>
                  <a:lnTo>
                    <a:pt x="91" y="3"/>
                  </a:lnTo>
                  <a:lnTo>
                    <a:pt x="118"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10" name="Group 409">
            <a:extLst>
              <a:ext uri="{FF2B5EF4-FFF2-40B4-BE49-F238E27FC236}">
                <a16:creationId xmlns:a16="http://schemas.microsoft.com/office/drawing/2014/main" id="{BB4C9071-EB16-D32C-825D-7BC00F1D7DFD}"/>
              </a:ext>
            </a:extLst>
          </p:cNvPr>
          <p:cNvGrpSpPr/>
          <p:nvPr/>
        </p:nvGrpSpPr>
        <p:grpSpPr>
          <a:xfrm>
            <a:off x="1702340" y="4938775"/>
            <a:ext cx="280989" cy="346588"/>
            <a:chOff x="663575" y="4662814"/>
            <a:chExt cx="280989" cy="346588"/>
          </a:xfrm>
        </p:grpSpPr>
        <p:sp>
          <p:nvSpPr>
            <p:cNvPr id="411" name="Arc 410">
              <a:extLst>
                <a:ext uri="{FF2B5EF4-FFF2-40B4-BE49-F238E27FC236}">
                  <a16:creationId xmlns:a16="http://schemas.microsoft.com/office/drawing/2014/main" id="{A566FCFD-B087-1E93-285C-A294888B127F}"/>
                </a:ext>
              </a:extLst>
            </p:cNvPr>
            <p:cNvSpPr/>
            <p:nvPr/>
          </p:nvSpPr>
          <p:spPr bwMode="auto">
            <a:xfrm>
              <a:off x="742826" y="4702801"/>
              <a:ext cx="173163" cy="173163"/>
            </a:xfrm>
            <a:prstGeom prst="arc">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imes New Roman" pitchFamily="18" charset="0"/>
                <a:cs typeface="Times New Roman" pitchFamily="18" charset="0"/>
              </a:endParaRPr>
            </a:p>
          </p:txBody>
        </p:sp>
        <p:sp>
          <p:nvSpPr>
            <p:cNvPr id="412" name="Oval 411">
              <a:extLst>
                <a:ext uri="{FF2B5EF4-FFF2-40B4-BE49-F238E27FC236}">
                  <a16:creationId xmlns:a16="http://schemas.microsoft.com/office/drawing/2014/main" id="{3CD7E238-EEF2-129E-9CCF-193F0148EDFE}"/>
                </a:ext>
              </a:extLst>
            </p:cNvPr>
            <p:cNvSpPr/>
            <p:nvPr/>
          </p:nvSpPr>
          <p:spPr bwMode="auto">
            <a:xfrm>
              <a:off x="889844" y="4762544"/>
              <a:ext cx="45719" cy="45719"/>
            </a:xfrm>
            <a:prstGeom prst="ellipse">
              <a:avLst/>
            </a:prstGeom>
            <a:solidFill>
              <a:srgbClr val="F0A01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imes New Roman" pitchFamily="18" charset="0"/>
                <a:cs typeface="Times New Roman" pitchFamily="18" charset="0"/>
              </a:endParaRPr>
            </a:p>
          </p:txBody>
        </p:sp>
        <p:grpSp>
          <p:nvGrpSpPr>
            <p:cNvPr id="413" name="Group 412">
              <a:extLst>
                <a:ext uri="{FF2B5EF4-FFF2-40B4-BE49-F238E27FC236}">
                  <a16:creationId xmlns:a16="http://schemas.microsoft.com/office/drawing/2014/main" id="{4FD575F9-C0DB-6695-CB66-37C29DE34173}"/>
                </a:ext>
              </a:extLst>
            </p:cNvPr>
            <p:cNvGrpSpPr/>
            <p:nvPr/>
          </p:nvGrpSpPr>
          <p:grpSpPr>
            <a:xfrm>
              <a:off x="663575" y="4662814"/>
              <a:ext cx="280989" cy="346588"/>
              <a:chOff x="641349" y="4643438"/>
              <a:chExt cx="321104" cy="396068"/>
            </a:xfrm>
            <a:solidFill>
              <a:srgbClr val="F0A010"/>
            </a:solidFill>
          </p:grpSpPr>
          <p:sp>
            <p:nvSpPr>
              <p:cNvPr id="414" name="Oval 413">
                <a:extLst>
                  <a:ext uri="{FF2B5EF4-FFF2-40B4-BE49-F238E27FC236}">
                    <a16:creationId xmlns:a16="http://schemas.microsoft.com/office/drawing/2014/main" id="{CC4D8B9C-D82A-D1B9-A1F1-64BDB32192EB}"/>
                  </a:ext>
                </a:extLst>
              </p:cNvPr>
              <p:cNvSpPr/>
              <p:nvPr/>
            </p:nvSpPr>
            <p:spPr bwMode="auto">
              <a:xfrm>
                <a:off x="717550" y="4643438"/>
                <a:ext cx="171450" cy="171450"/>
              </a:xfrm>
              <a:prstGeom prst="ellipse">
                <a:avLst/>
              </a:prstGeom>
              <a:solidFill>
                <a:srgbClr val="FFC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imes New Roman" pitchFamily="18" charset="0"/>
                  <a:cs typeface="Times New Roman" pitchFamily="18" charset="0"/>
                </a:endParaRPr>
              </a:p>
            </p:txBody>
          </p:sp>
          <p:sp>
            <p:nvSpPr>
              <p:cNvPr id="415" name="Rounded Rectangle 246">
                <a:extLst>
                  <a:ext uri="{FF2B5EF4-FFF2-40B4-BE49-F238E27FC236}">
                    <a16:creationId xmlns:a16="http://schemas.microsoft.com/office/drawing/2014/main" id="{612BF7F5-1D93-FFB2-A463-1D9B347F7797}"/>
                  </a:ext>
                </a:extLst>
              </p:cNvPr>
              <p:cNvSpPr/>
              <p:nvPr/>
            </p:nvSpPr>
            <p:spPr bwMode="auto">
              <a:xfrm>
                <a:off x="641349" y="4834718"/>
                <a:ext cx="321104" cy="204788"/>
              </a:xfrm>
              <a:prstGeom prst="roundRect">
                <a:avLst>
                  <a:gd name="adj" fmla="val 50000"/>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imes New Roman" pitchFamily="18" charset="0"/>
                  <a:cs typeface="Times New Roman" pitchFamily="18" charset="0"/>
                </a:endParaRPr>
              </a:p>
            </p:txBody>
          </p:sp>
        </p:grpSp>
      </p:grpSp>
      <p:grpSp>
        <p:nvGrpSpPr>
          <p:cNvPr id="416" name="Group 415">
            <a:extLst>
              <a:ext uri="{FF2B5EF4-FFF2-40B4-BE49-F238E27FC236}">
                <a16:creationId xmlns:a16="http://schemas.microsoft.com/office/drawing/2014/main" id="{AFC53AD7-C474-00BF-0163-769C90525469}"/>
              </a:ext>
            </a:extLst>
          </p:cNvPr>
          <p:cNvGrpSpPr/>
          <p:nvPr/>
        </p:nvGrpSpPr>
        <p:grpSpPr>
          <a:xfrm>
            <a:off x="2564920" y="4885744"/>
            <a:ext cx="509054" cy="430505"/>
            <a:chOff x="1485900" y="4602163"/>
            <a:chExt cx="534988" cy="452437"/>
          </a:xfrm>
        </p:grpSpPr>
        <p:sp>
          <p:nvSpPr>
            <p:cNvPr id="417" name="AutoShape 98">
              <a:extLst>
                <a:ext uri="{FF2B5EF4-FFF2-40B4-BE49-F238E27FC236}">
                  <a16:creationId xmlns:a16="http://schemas.microsoft.com/office/drawing/2014/main" id="{228550B2-925E-7E3E-20A4-14CED59AB7D3}"/>
                </a:ext>
              </a:extLst>
            </p:cNvPr>
            <p:cNvSpPr>
              <a:spLocks noChangeAspect="1" noChangeArrowheads="1" noTextEdit="1"/>
            </p:cNvSpPr>
            <p:nvPr/>
          </p:nvSpPr>
          <p:spPr bwMode="auto">
            <a:xfrm>
              <a:off x="1485900" y="4602163"/>
              <a:ext cx="53498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8" name="Freeform 101">
              <a:extLst>
                <a:ext uri="{FF2B5EF4-FFF2-40B4-BE49-F238E27FC236}">
                  <a16:creationId xmlns:a16="http://schemas.microsoft.com/office/drawing/2014/main" id="{F04D3BD3-3842-EC8C-516B-73470CAE093F}"/>
                </a:ext>
              </a:extLst>
            </p:cNvPr>
            <p:cNvSpPr>
              <a:spLocks/>
            </p:cNvSpPr>
            <p:nvPr/>
          </p:nvSpPr>
          <p:spPr bwMode="auto">
            <a:xfrm>
              <a:off x="1485900" y="4602163"/>
              <a:ext cx="534988" cy="323850"/>
            </a:xfrm>
            <a:custGeom>
              <a:avLst/>
              <a:gdLst>
                <a:gd name="T0" fmla="*/ 116 w 3370"/>
                <a:gd name="T1" fmla="*/ 0 h 2038"/>
                <a:gd name="T2" fmla="*/ 3254 w 3370"/>
                <a:gd name="T3" fmla="*/ 0 h 2038"/>
                <a:gd name="T4" fmla="*/ 3280 w 3370"/>
                <a:gd name="T5" fmla="*/ 3 h 2038"/>
                <a:gd name="T6" fmla="*/ 3305 w 3370"/>
                <a:gd name="T7" fmla="*/ 11 h 2038"/>
                <a:gd name="T8" fmla="*/ 3326 w 3370"/>
                <a:gd name="T9" fmla="*/ 26 h 2038"/>
                <a:gd name="T10" fmla="*/ 3344 w 3370"/>
                <a:gd name="T11" fmla="*/ 44 h 2038"/>
                <a:gd name="T12" fmla="*/ 3358 w 3370"/>
                <a:gd name="T13" fmla="*/ 66 h 2038"/>
                <a:gd name="T14" fmla="*/ 3367 w 3370"/>
                <a:gd name="T15" fmla="*/ 90 h 2038"/>
                <a:gd name="T16" fmla="*/ 3370 w 3370"/>
                <a:gd name="T17" fmla="*/ 117 h 2038"/>
                <a:gd name="T18" fmla="*/ 3370 w 3370"/>
                <a:gd name="T19" fmla="*/ 2038 h 2038"/>
                <a:gd name="T20" fmla="*/ 0 w 3370"/>
                <a:gd name="T21" fmla="*/ 2038 h 2038"/>
                <a:gd name="T22" fmla="*/ 0 w 3370"/>
                <a:gd name="T23" fmla="*/ 117 h 2038"/>
                <a:gd name="T24" fmla="*/ 3 w 3370"/>
                <a:gd name="T25" fmla="*/ 90 h 2038"/>
                <a:gd name="T26" fmla="*/ 12 w 3370"/>
                <a:gd name="T27" fmla="*/ 66 h 2038"/>
                <a:gd name="T28" fmla="*/ 26 w 3370"/>
                <a:gd name="T29" fmla="*/ 44 h 2038"/>
                <a:gd name="T30" fmla="*/ 44 w 3370"/>
                <a:gd name="T31" fmla="*/ 26 h 2038"/>
                <a:gd name="T32" fmla="*/ 65 w 3370"/>
                <a:gd name="T33" fmla="*/ 11 h 2038"/>
                <a:gd name="T34" fmla="*/ 90 w 3370"/>
                <a:gd name="T35" fmla="*/ 3 h 2038"/>
                <a:gd name="T36" fmla="*/ 116 w 3370"/>
                <a:gd name="T37" fmla="*/ 0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70" h="2038">
                  <a:moveTo>
                    <a:pt x="116" y="0"/>
                  </a:moveTo>
                  <a:lnTo>
                    <a:pt x="3254" y="0"/>
                  </a:lnTo>
                  <a:lnTo>
                    <a:pt x="3280" y="3"/>
                  </a:lnTo>
                  <a:lnTo>
                    <a:pt x="3305" y="11"/>
                  </a:lnTo>
                  <a:lnTo>
                    <a:pt x="3326" y="26"/>
                  </a:lnTo>
                  <a:lnTo>
                    <a:pt x="3344" y="44"/>
                  </a:lnTo>
                  <a:lnTo>
                    <a:pt x="3358" y="66"/>
                  </a:lnTo>
                  <a:lnTo>
                    <a:pt x="3367" y="90"/>
                  </a:lnTo>
                  <a:lnTo>
                    <a:pt x="3370" y="117"/>
                  </a:lnTo>
                  <a:lnTo>
                    <a:pt x="3370" y="2038"/>
                  </a:lnTo>
                  <a:lnTo>
                    <a:pt x="0" y="2038"/>
                  </a:lnTo>
                  <a:lnTo>
                    <a:pt x="0" y="117"/>
                  </a:lnTo>
                  <a:lnTo>
                    <a:pt x="3" y="90"/>
                  </a:lnTo>
                  <a:lnTo>
                    <a:pt x="12" y="66"/>
                  </a:lnTo>
                  <a:lnTo>
                    <a:pt x="26" y="44"/>
                  </a:lnTo>
                  <a:lnTo>
                    <a:pt x="44" y="26"/>
                  </a:lnTo>
                  <a:lnTo>
                    <a:pt x="65" y="11"/>
                  </a:lnTo>
                  <a:lnTo>
                    <a:pt x="90" y="3"/>
                  </a:lnTo>
                  <a:lnTo>
                    <a:pt x="116" y="0"/>
                  </a:lnTo>
                  <a:close/>
                </a:path>
              </a:pathLst>
            </a:custGeom>
            <a:solidFill>
              <a:srgbClr val="26467B"/>
            </a:solidFill>
            <a:ln w="0">
              <a:solidFill>
                <a:srgbClr val="26467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9" name="Freeform 102">
              <a:extLst>
                <a:ext uri="{FF2B5EF4-FFF2-40B4-BE49-F238E27FC236}">
                  <a16:creationId xmlns:a16="http://schemas.microsoft.com/office/drawing/2014/main" id="{0B015616-F98A-A234-EC06-146D902387C2}"/>
                </a:ext>
              </a:extLst>
            </p:cNvPr>
            <p:cNvSpPr>
              <a:spLocks/>
            </p:cNvSpPr>
            <p:nvPr/>
          </p:nvSpPr>
          <p:spPr bwMode="auto">
            <a:xfrm>
              <a:off x="1500188" y="4618038"/>
              <a:ext cx="506413" cy="306388"/>
            </a:xfrm>
            <a:custGeom>
              <a:avLst/>
              <a:gdLst>
                <a:gd name="T0" fmla="*/ 110 w 3186"/>
                <a:gd name="T1" fmla="*/ 0 h 1927"/>
                <a:gd name="T2" fmla="*/ 3076 w 3186"/>
                <a:gd name="T3" fmla="*/ 0 h 1927"/>
                <a:gd name="T4" fmla="*/ 3101 w 3186"/>
                <a:gd name="T5" fmla="*/ 3 h 1927"/>
                <a:gd name="T6" fmla="*/ 3124 w 3186"/>
                <a:gd name="T7" fmla="*/ 12 h 1927"/>
                <a:gd name="T8" fmla="*/ 3144 w 3186"/>
                <a:gd name="T9" fmla="*/ 24 h 1927"/>
                <a:gd name="T10" fmla="*/ 3162 w 3186"/>
                <a:gd name="T11" fmla="*/ 41 h 1927"/>
                <a:gd name="T12" fmla="*/ 3175 w 3186"/>
                <a:gd name="T13" fmla="*/ 62 h 1927"/>
                <a:gd name="T14" fmla="*/ 3183 w 3186"/>
                <a:gd name="T15" fmla="*/ 85 h 1927"/>
                <a:gd name="T16" fmla="*/ 3186 w 3186"/>
                <a:gd name="T17" fmla="*/ 110 h 1927"/>
                <a:gd name="T18" fmla="*/ 3186 w 3186"/>
                <a:gd name="T19" fmla="*/ 1927 h 1927"/>
                <a:gd name="T20" fmla="*/ 0 w 3186"/>
                <a:gd name="T21" fmla="*/ 1927 h 1927"/>
                <a:gd name="T22" fmla="*/ 0 w 3186"/>
                <a:gd name="T23" fmla="*/ 110 h 1927"/>
                <a:gd name="T24" fmla="*/ 3 w 3186"/>
                <a:gd name="T25" fmla="*/ 85 h 1927"/>
                <a:gd name="T26" fmla="*/ 11 w 3186"/>
                <a:gd name="T27" fmla="*/ 62 h 1927"/>
                <a:gd name="T28" fmla="*/ 24 w 3186"/>
                <a:gd name="T29" fmla="*/ 41 h 1927"/>
                <a:gd name="T30" fmla="*/ 42 w 3186"/>
                <a:gd name="T31" fmla="*/ 24 h 1927"/>
                <a:gd name="T32" fmla="*/ 62 w 3186"/>
                <a:gd name="T33" fmla="*/ 12 h 1927"/>
                <a:gd name="T34" fmla="*/ 85 w 3186"/>
                <a:gd name="T35" fmla="*/ 3 h 1927"/>
                <a:gd name="T36" fmla="*/ 110 w 3186"/>
                <a:gd name="T37" fmla="*/ 0 h 1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86" h="1927">
                  <a:moveTo>
                    <a:pt x="110" y="0"/>
                  </a:moveTo>
                  <a:lnTo>
                    <a:pt x="3076" y="0"/>
                  </a:lnTo>
                  <a:lnTo>
                    <a:pt x="3101" y="3"/>
                  </a:lnTo>
                  <a:lnTo>
                    <a:pt x="3124" y="12"/>
                  </a:lnTo>
                  <a:lnTo>
                    <a:pt x="3144" y="24"/>
                  </a:lnTo>
                  <a:lnTo>
                    <a:pt x="3162" y="41"/>
                  </a:lnTo>
                  <a:lnTo>
                    <a:pt x="3175" y="62"/>
                  </a:lnTo>
                  <a:lnTo>
                    <a:pt x="3183" y="85"/>
                  </a:lnTo>
                  <a:lnTo>
                    <a:pt x="3186" y="110"/>
                  </a:lnTo>
                  <a:lnTo>
                    <a:pt x="3186" y="1927"/>
                  </a:lnTo>
                  <a:lnTo>
                    <a:pt x="0" y="1927"/>
                  </a:lnTo>
                  <a:lnTo>
                    <a:pt x="0" y="110"/>
                  </a:lnTo>
                  <a:lnTo>
                    <a:pt x="3" y="85"/>
                  </a:lnTo>
                  <a:lnTo>
                    <a:pt x="11" y="62"/>
                  </a:lnTo>
                  <a:lnTo>
                    <a:pt x="24" y="41"/>
                  </a:lnTo>
                  <a:lnTo>
                    <a:pt x="42" y="24"/>
                  </a:lnTo>
                  <a:lnTo>
                    <a:pt x="62" y="12"/>
                  </a:lnTo>
                  <a:lnTo>
                    <a:pt x="85" y="3"/>
                  </a:lnTo>
                  <a:lnTo>
                    <a:pt x="110" y="0"/>
                  </a:lnTo>
                  <a:close/>
                </a:path>
              </a:pathLst>
            </a:custGeom>
            <a:solidFill>
              <a:srgbClr val="0070C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 name="Freeform 103">
              <a:extLst>
                <a:ext uri="{FF2B5EF4-FFF2-40B4-BE49-F238E27FC236}">
                  <a16:creationId xmlns:a16="http://schemas.microsoft.com/office/drawing/2014/main" id="{60F1F664-3C78-586D-9D3C-F12971A3D96A}"/>
                </a:ext>
              </a:extLst>
            </p:cNvPr>
            <p:cNvSpPr>
              <a:spLocks/>
            </p:cNvSpPr>
            <p:nvPr/>
          </p:nvSpPr>
          <p:spPr bwMode="auto">
            <a:xfrm>
              <a:off x="1485900" y="4926013"/>
              <a:ext cx="534988" cy="73025"/>
            </a:xfrm>
            <a:custGeom>
              <a:avLst/>
              <a:gdLst>
                <a:gd name="T0" fmla="*/ 0 w 3370"/>
                <a:gd name="T1" fmla="*/ 0 h 465"/>
                <a:gd name="T2" fmla="*/ 3370 w 3370"/>
                <a:gd name="T3" fmla="*/ 0 h 465"/>
                <a:gd name="T4" fmla="*/ 3370 w 3370"/>
                <a:gd name="T5" fmla="*/ 350 h 465"/>
                <a:gd name="T6" fmla="*/ 3367 w 3370"/>
                <a:gd name="T7" fmla="*/ 376 h 465"/>
                <a:gd name="T8" fmla="*/ 3358 w 3370"/>
                <a:gd name="T9" fmla="*/ 401 h 465"/>
                <a:gd name="T10" fmla="*/ 3344 w 3370"/>
                <a:gd name="T11" fmla="*/ 422 h 465"/>
                <a:gd name="T12" fmla="*/ 3326 w 3370"/>
                <a:gd name="T13" fmla="*/ 440 h 465"/>
                <a:gd name="T14" fmla="*/ 3305 w 3370"/>
                <a:gd name="T15" fmla="*/ 454 h 465"/>
                <a:gd name="T16" fmla="*/ 3280 w 3370"/>
                <a:gd name="T17" fmla="*/ 462 h 465"/>
                <a:gd name="T18" fmla="*/ 3254 w 3370"/>
                <a:gd name="T19" fmla="*/ 465 h 465"/>
                <a:gd name="T20" fmla="*/ 116 w 3370"/>
                <a:gd name="T21" fmla="*/ 465 h 465"/>
                <a:gd name="T22" fmla="*/ 90 w 3370"/>
                <a:gd name="T23" fmla="*/ 462 h 465"/>
                <a:gd name="T24" fmla="*/ 65 w 3370"/>
                <a:gd name="T25" fmla="*/ 454 h 465"/>
                <a:gd name="T26" fmla="*/ 44 w 3370"/>
                <a:gd name="T27" fmla="*/ 440 h 465"/>
                <a:gd name="T28" fmla="*/ 26 w 3370"/>
                <a:gd name="T29" fmla="*/ 422 h 465"/>
                <a:gd name="T30" fmla="*/ 12 w 3370"/>
                <a:gd name="T31" fmla="*/ 401 h 465"/>
                <a:gd name="T32" fmla="*/ 3 w 3370"/>
                <a:gd name="T33" fmla="*/ 376 h 465"/>
                <a:gd name="T34" fmla="*/ 0 w 3370"/>
                <a:gd name="T35" fmla="*/ 350 h 465"/>
                <a:gd name="T36" fmla="*/ 0 w 3370"/>
                <a:gd name="T37" fmla="*/ 0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70" h="465">
                  <a:moveTo>
                    <a:pt x="0" y="0"/>
                  </a:moveTo>
                  <a:lnTo>
                    <a:pt x="3370" y="0"/>
                  </a:lnTo>
                  <a:lnTo>
                    <a:pt x="3370" y="350"/>
                  </a:lnTo>
                  <a:lnTo>
                    <a:pt x="3367" y="376"/>
                  </a:lnTo>
                  <a:lnTo>
                    <a:pt x="3358" y="401"/>
                  </a:lnTo>
                  <a:lnTo>
                    <a:pt x="3344" y="422"/>
                  </a:lnTo>
                  <a:lnTo>
                    <a:pt x="3326" y="440"/>
                  </a:lnTo>
                  <a:lnTo>
                    <a:pt x="3305" y="454"/>
                  </a:lnTo>
                  <a:lnTo>
                    <a:pt x="3280" y="462"/>
                  </a:lnTo>
                  <a:lnTo>
                    <a:pt x="3254" y="465"/>
                  </a:lnTo>
                  <a:lnTo>
                    <a:pt x="116" y="465"/>
                  </a:lnTo>
                  <a:lnTo>
                    <a:pt x="90" y="462"/>
                  </a:lnTo>
                  <a:lnTo>
                    <a:pt x="65" y="454"/>
                  </a:lnTo>
                  <a:lnTo>
                    <a:pt x="44" y="440"/>
                  </a:lnTo>
                  <a:lnTo>
                    <a:pt x="26" y="422"/>
                  </a:lnTo>
                  <a:lnTo>
                    <a:pt x="12" y="401"/>
                  </a:lnTo>
                  <a:lnTo>
                    <a:pt x="3" y="376"/>
                  </a:lnTo>
                  <a:lnTo>
                    <a:pt x="0" y="350"/>
                  </a:lnTo>
                  <a:lnTo>
                    <a:pt x="0" y="0"/>
                  </a:lnTo>
                  <a:close/>
                </a:path>
              </a:pathLst>
            </a:custGeom>
            <a:solidFill>
              <a:srgbClr val="E9EFEE"/>
            </a:solidFill>
            <a:ln w="0">
              <a:solidFill>
                <a:srgbClr val="E9EFEE"/>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1" name="Freeform 104">
              <a:extLst>
                <a:ext uri="{FF2B5EF4-FFF2-40B4-BE49-F238E27FC236}">
                  <a16:creationId xmlns:a16="http://schemas.microsoft.com/office/drawing/2014/main" id="{76B01F82-309D-45B4-CE48-8C5FA93F8187}"/>
                </a:ext>
              </a:extLst>
            </p:cNvPr>
            <p:cNvSpPr>
              <a:spLocks/>
            </p:cNvSpPr>
            <p:nvPr/>
          </p:nvSpPr>
          <p:spPr bwMode="auto">
            <a:xfrm>
              <a:off x="1685925" y="4999038"/>
              <a:ext cx="134938" cy="55562"/>
            </a:xfrm>
            <a:custGeom>
              <a:avLst/>
              <a:gdLst>
                <a:gd name="T0" fmla="*/ 22 w 856"/>
                <a:gd name="T1" fmla="*/ 0 h 117"/>
                <a:gd name="T2" fmla="*/ 834 w 856"/>
                <a:gd name="T3" fmla="*/ 0 h 117"/>
                <a:gd name="T4" fmla="*/ 856 w 856"/>
                <a:gd name="T5" fmla="*/ 117 h 117"/>
                <a:gd name="T6" fmla="*/ 0 w 856"/>
                <a:gd name="T7" fmla="*/ 117 h 117"/>
                <a:gd name="T8" fmla="*/ 22 w 856"/>
                <a:gd name="T9" fmla="*/ 0 h 117"/>
              </a:gdLst>
              <a:ahLst/>
              <a:cxnLst>
                <a:cxn ang="0">
                  <a:pos x="T0" y="T1"/>
                </a:cxn>
                <a:cxn ang="0">
                  <a:pos x="T2" y="T3"/>
                </a:cxn>
                <a:cxn ang="0">
                  <a:pos x="T4" y="T5"/>
                </a:cxn>
                <a:cxn ang="0">
                  <a:pos x="T6" y="T7"/>
                </a:cxn>
                <a:cxn ang="0">
                  <a:pos x="T8" y="T9"/>
                </a:cxn>
              </a:cxnLst>
              <a:rect l="0" t="0" r="r" b="b"/>
              <a:pathLst>
                <a:path w="856" h="117">
                  <a:moveTo>
                    <a:pt x="22" y="0"/>
                  </a:moveTo>
                  <a:lnTo>
                    <a:pt x="834" y="0"/>
                  </a:lnTo>
                  <a:lnTo>
                    <a:pt x="856" y="117"/>
                  </a:lnTo>
                  <a:lnTo>
                    <a:pt x="0" y="117"/>
                  </a:lnTo>
                  <a:lnTo>
                    <a:pt x="22" y="0"/>
                  </a:lnTo>
                  <a:close/>
                </a:path>
              </a:pathLst>
            </a:custGeom>
            <a:solidFill>
              <a:srgbClr val="D9E2E1"/>
            </a:solidFill>
            <a:ln w="0">
              <a:solidFill>
                <a:srgbClr val="D9E2E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2" name="Freeform 105">
              <a:extLst>
                <a:ext uri="{FF2B5EF4-FFF2-40B4-BE49-F238E27FC236}">
                  <a16:creationId xmlns:a16="http://schemas.microsoft.com/office/drawing/2014/main" id="{D136D162-5E76-C02A-EEF6-CC608B44C4D0}"/>
                </a:ext>
              </a:extLst>
            </p:cNvPr>
            <p:cNvSpPr>
              <a:spLocks/>
            </p:cNvSpPr>
            <p:nvPr/>
          </p:nvSpPr>
          <p:spPr bwMode="auto">
            <a:xfrm>
              <a:off x="1655763" y="4684713"/>
              <a:ext cx="203200" cy="204788"/>
            </a:xfrm>
            <a:custGeom>
              <a:avLst/>
              <a:gdLst>
                <a:gd name="T0" fmla="*/ 640 w 1279"/>
                <a:gd name="T1" fmla="*/ 0 h 1281"/>
                <a:gd name="T2" fmla="*/ 640 w 1279"/>
                <a:gd name="T3" fmla="*/ 641 h 1281"/>
                <a:gd name="T4" fmla="*/ 1279 w 1279"/>
                <a:gd name="T5" fmla="*/ 641 h 1281"/>
                <a:gd name="T6" fmla="*/ 1276 w 1279"/>
                <a:gd name="T7" fmla="*/ 702 h 1281"/>
                <a:gd name="T8" fmla="*/ 1267 w 1279"/>
                <a:gd name="T9" fmla="*/ 762 h 1281"/>
                <a:gd name="T10" fmla="*/ 1253 w 1279"/>
                <a:gd name="T11" fmla="*/ 820 h 1281"/>
                <a:gd name="T12" fmla="*/ 1234 w 1279"/>
                <a:gd name="T13" fmla="*/ 876 h 1281"/>
                <a:gd name="T14" fmla="*/ 1209 w 1279"/>
                <a:gd name="T15" fmla="*/ 929 h 1281"/>
                <a:gd name="T16" fmla="*/ 1181 w 1279"/>
                <a:gd name="T17" fmla="*/ 980 h 1281"/>
                <a:gd name="T18" fmla="*/ 1148 w 1279"/>
                <a:gd name="T19" fmla="*/ 1028 h 1281"/>
                <a:gd name="T20" fmla="*/ 1111 w 1279"/>
                <a:gd name="T21" fmla="*/ 1073 h 1281"/>
                <a:gd name="T22" fmla="*/ 1070 w 1279"/>
                <a:gd name="T23" fmla="*/ 1114 h 1281"/>
                <a:gd name="T24" fmla="*/ 1026 w 1279"/>
                <a:gd name="T25" fmla="*/ 1150 h 1281"/>
                <a:gd name="T26" fmla="*/ 979 w 1279"/>
                <a:gd name="T27" fmla="*/ 1183 h 1281"/>
                <a:gd name="T28" fmla="*/ 927 w 1279"/>
                <a:gd name="T29" fmla="*/ 1212 h 1281"/>
                <a:gd name="T30" fmla="*/ 874 w 1279"/>
                <a:gd name="T31" fmla="*/ 1236 h 1281"/>
                <a:gd name="T32" fmla="*/ 818 w 1279"/>
                <a:gd name="T33" fmla="*/ 1256 h 1281"/>
                <a:gd name="T34" fmla="*/ 761 w 1279"/>
                <a:gd name="T35" fmla="*/ 1269 h 1281"/>
                <a:gd name="T36" fmla="*/ 701 w 1279"/>
                <a:gd name="T37" fmla="*/ 1278 h 1281"/>
                <a:gd name="T38" fmla="*/ 640 w 1279"/>
                <a:gd name="T39" fmla="*/ 1281 h 1281"/>
                <a:gd name="T40" fmla="*/ 577 w 1279"/>
                <a:gd name="T41" fmla="*/ 1278 h 1281"/>
                <a:gd name="T42" fmla="*/ 518 w 1279"/>
                <a:gd name="T43" fmla="*/ 1269 h 1281"/>
                <a:gd name="T44" fmla="*/ 460 w 1279"/>
                <a:gd name="T45" fmla="*/ 1256 h 1281"/>
                <a:gd name="T46" fmla="*/ 404 w 1279"/>
                <a:gd name="T47" fmla="*/ 1236 h 1281"/>
                <a:gd name="T48" fmla="*/ 351 w 1279"/>
                <a:gd name="T49" fmla="*/ 1212 h 1281"/>
                <a:gd name="T50" fmla="*/ 300 w 1279"/>
                <a:gd name="T51" fmla="*/ 1183 h 1281"/>
                <a:gd name="T52" fmla="*/ 252 w 1279"/>
                <a:gd name="T53" fmla="*/ 1150 h 1281"/>
                <a:gd name="T54" fmla="*/ 209 w 1279"/>
                <a:gd name="T55" fmla="*/ 1114 h 1281"/>
                <a:gd name="T56" fmla="*/ 168 w 1279"/>
                <a:gd name="T57" fmla="*/ 1073 h 1281"/>
                <a:gd name="T58" fmla="*/ 130 w 1279"/>
                <a:gd name="T59" fmla="*/ 1028 h 1281"/>
                <a:gd name="T60" fmla="*/ 97 w 1279"/>
                <a:gd name="T61" fmla="*/ 980 h 1281"/>
                <a:gd name="T62" fmla="*/ 69 w 1279"/>
                <a:gd name="T63" fmla="*/ 929 h 1281"/>
                <a:gd name="T64" fmla="*/ 45 w 1279"/>
                <a:gd name="T65" fmla="*/ 876 h 1281"/>
                <a:gd name="T66" fmla="*/ 26 w 1279"/>
                <a:gd name="T67" fmla="*/ 820 h 1281"/>
                <a:gd name="T68" fmla="*/ 11 w 1279"/>
                <a:gd name="T69" fmla="*/ 762 h 1281"/>
                <a:gd name="T70" fmla="*/ 3 w 1279"/>
                <a:gd name="T71" fmla="*/ 702 h 1281"/>
                <a:gd name="T72" fmla="*/ 0 w 1279"/>
                <a:gd name="T73" fmla="*/ 641 h 1281"/>
                <a:gd name="T74" fmla="*/ 3 w 1279"/>
                <a:gd name="T75" fmla="*/ 578 h 1281"/>
                <a:gd name="T76" fmla="*/ 11 w 1279"/>
                <a:gd name="T77" fmla="*/ 519 h 1281"/>
                <a:gd name="T78" fmla="*/ 26 w 1279"/>
                <a:gd name="T79" fmla="*/ 461 h 1281"/>
                <a:gd name="T80" fmla="*/ 45 w 1279"/>
                <a:gd name="T81" fmla="*/ 404 h 1281"/>
                <a:gd name="T82" fmla="*/ 69 w 1279"/>
                <a:gd name="T83" fmla="*/ 351 h 1281"/>
                <a:gd name="T84" fmla="*/ 97 w 1279"/>
                <a:gd name="T85" fmla="*/ 301 h 1281"/>
                <a:gd name="T86" fmla="*/ 130 w 1279"/>
                <a:gd name="T87" fmla="*/ 253 h 1281"/>
                <a:gd name="T88" fmla="*/ 168 w 1279"/>
                <a:gd name="T89" fmla="*/ 209 h 1281"/>
                <a:gd name="T90" fmla="*/ 209 w 1279"/>
                <a:gd name="T91" fmla="*/ 168 h 1281"/>
                <a:gd name="T92" fmla="*/ 252 w 1279"/>
                <a:gd name="T93" fmla="*/ 130 h 1281"/>
                <a:gd name="T94" fmla="*/ 300 w 1279"/>
                <a:gd name="T95" fmla="*/ 97 h 1281"/>
                <a:gd name="T96" fmla="*/ 351 w 1279"/>
                <a:gd name="T97" fmla="*/ 69 h 1281"/>
                <a:gd name="T98" fmla="*/ 404 w 1279"/>
                <a:gd name="T99" fmla="*/ 45 h 1281"/>
                <a:gd name="T100" fmla="*/ 460 w 1279"/>
                <a:gd name="T101" fmla="*/ 26 h 1281"/>
                <a:gd name="T102" fmla="*/ 518 w 1279"/>
                <a:gd name="T103" fmla="*/ 11 h 1281"/>
                <a:gd name="T104" fmla="*/ 577 w 1279"/>
                <a:gd name="T105" fmla="*/ 3 h 1281"/>
                <a:gd name="T106" fmla="*/ 640 w 1279"/>
                <a:gd name="T107"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9" h="1281">
                  <a:moveTo>
                    <a:pt x="640" y="0"/>
                  </a:moveTo>
                  <a:lnTo>
                    <a:pt x="640" y="641"/>
                  </a:lnTo>
                  <a:lnTo>
                    <a:pt x="1279" y="641"/>
                  </a:lnTo>
                  <a:lnTo>
                    <a:pt x="1276" y="702"/>
                  </a:lnTo>
                  <a:lnTo>
                    <a:pt x="1267" y="762"/>
                  </a:lnTo>
                  <a:lnTo>
                    <a:pt x="1253" y="820"/>
                  </a:lnTo>
                  <a:lnTo>
                    <a:pt x="1234" y="876"/>
                  </a:lnTo>
                  <a:lnTo>
                    <a:pt x="1209" y="929"/>
                  </a:lnTo>
                  <a:lnTo>
                    <a:pt x="1181" y="980"/>
                  </a:lnTo>
                  <a:lnTo>
                    <a:pt x="1148" y="1028"/>
                  </a:lnTo>
                  <a:lnTo>
                    <a:pt x="1111" y="1073"/>
                  </a:lnTo>
                  <a:lnTo>
                    <a:pt x="1070" y="1114"/>
                  </a:lnTo>
                  <a:lnTo>
                    <a:pt x="1026" y="1150"/>
                  </a:lnTo>
                  <a:lnTo>
                    <a:pt x="979" y="1183"/>
                  </a:lnTo>
                  <a:lnTo>
                    <a:pt x="927" y="1212"/>
                  </a:lnTo>
                  <a:lnTo>
                    <a:pt x="874" y="1236"/>
                  </a:lnTo>
                  <a:lnTo>
                    <a:pt x="818" y="1256"/>
                  </a:lnTo>
                  <a:lnTo>
                    <a:pt x="761" y="1269"/>
                  </a:lnTo>
                  <a:lnTo>
                    <a:pt x="701" y="1278"/>
                  </a:lnTo>
                  <a:lnTo>
                    <a:pt x="640" y="1281"/>
                  </a:lnTo>
                  <a:lnTo>
                    <a:pt x="577" y="1278"/>
                  </a:lnTo>
                  <a:lnTo>
                    <a:pt x="518" y="1269"/>
                  </a:lnTo>
                  <a:lnTo>
                    <a:pt x="460" y="1256"/>
                  </a:lnTo>
                  <a:lnTo>
                    <a:pt x="404" y="1236"/>
                  </a:lnTo>
                  <a:lnTo>
                    <a:pt x="351" y="1212"/>
                  </a:lnTo>
                  <a:lnTo>
                    <a:pt x="300" y="1183"/>
                  </a:lnTo>
                  <a:lnTo>
                    <a:pt x="252" y="1150"/>
                  </a:lnTo>
                  <a:lnTo>
                    <a:pt x="209" y="1114"/>
                  </a:lnTo>
                  <a:lnTo>
                    <a:pt x="168" y="1073"/>
                  </a:lnTo>
                  <a:lnTo>
                    <a:pt x="130" y="1028"/>
                  </a:lnTo>
                  <a:lnTo>
                    <a:pt x="97" y="980"/>
                  </a:lnTo>
                  <a:lnTo>
                    <a:pt x="69" y="929"/>
                  </a:lnTo>
                  <a:lnTo>
                    <a:pt x="45" y="876"/>
                  </a:lnTo>
                  <a:lnTo>
                    <a:pt x="26" y="820"/>
                  </a:lnTo>
                  <a:lnTo>
                    <a:pt x="11" y="762"/>
                  </a:lnTo>
                  <a:lnTo>
                    <a:pt x="3" y="702"/>
                  </a:lnTo>
                  <a:lnTo>
                    <a:pt x="0" y="641"/>
                  </a:lnTo>
                  <a:lnTo>
                    <a:pt x="3" y="578"/>
                  </a:lnTo>
                  <a:lnTo>
                    <a:pt x="11" y="519"/>
                  </a:lnTo>
                  <a:lnTo>
                    <a:pt x="26" y="461"/>
                  </a:lnTo>
                  <a:lnTo>
                    <a:pt x="45" y="404"/>
                  </a:lnTo>
                  <a:lnTo>
                    <a:pt x="69" y="351"/>
                  </a:lnTo>
                  <a:lnTo>
                    <a:pt x="97" y="301"/>
                  </a:lnTo>
                  <a:lnTo>
                    <a:pt x="130" y="253"/>
                  </a:lnTo>
                  <a:lnTo>
                    <a:pt x="168" y="209"/>
                  </a:lnTo>
                  <a:lnTo>
                    <a:pt x="209" y="168"/>
                  </a:lnTo>
                  <a:lnTo>
                    <a:pt x="252" y="130"/>
                  </a:lnTo>
                  <a:lnTo>
                    <a:pt x="300" y="97"/>
                  </a:lnTo>
                  <a:lnTo>
                    <a:pt x="351" y="69"/>
                  </a:lnTo>
                  <a:lnTo>
                    <a:pt x="404" y="45"/>
                  </a:lnTo>
                  <a:lnTo>
                    <a:pt x="460" y="26"/>
                  </a:lnTo>
                  <a:lnTo>
                    <a:pt x="518" y="11"/>
                  </a:lnTo>
                  <a:lnTo>
                    <a:pt x="577" y="3"/>
                  </a:lnTo>
                  <a:lnTo>
                    <a:pt x="640" y="0"/>
                  </a:lnTo>
                  <a:close/>
                </a:path>
              </a:pathLst>
            </a:custGeom>
            <a:solidFill>
              <a:srgbClr val="FFAE27"/>
            </a:solidFill>
            <a:ln w="0">
              <a:solidFill>
                <a:srgbClr val="FFAE2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3" name="Freeform 106">
              <a:extLst>
                <a:ext uri="{FF2B5EF4-FFF2-40B4-BE49-F238E27FC236}">
                  <a16:creationId xmlns:a16="http://schemas.microsoft.com/office/drawing/2014/main" id="{75A3CE56-3F43-3663-7B51-6ABD75A5F5AA}"/>
                </a:ext>
              </a:extLst>
            </p:cNvPr>
            <p:cNvSpPr>
              <a:spLocks/>
            </p:cNvSpPr>
            <p:nvPr/>
          </p:nvSpPr>
          <p:spPr bwMode="auto">
            <a:xfrm>
              <a:off x="1793875" y="4648201"/>
              <a:ext cx="101600" cy="101600"/>
            </a:xfrm>
            <a:custGeom>
              <a:avLst/>
              <a:gdLst>
                <a:gd name="T0" fmla="*/ 0 w 640"/>
                <a:gd name="T1" fmla="*/ 0 h 640"/>
                <a:gd name="T2" fmla="*/ 63 w 640"/>
                <a:gd name="T3" fmla="*/ 3 h 640"/>
                <a:gd name="T4" fmla="*/ 122 w 640"/>
                <a:gd name="T5" fmla="*/ 12 h 640"/>
                <a:gd name="T6" fmla="*/ 180 w 640"/>
                <a:gd name="T7" fmla="*/ 25 h 640"/>
                <a:gd name="T8" fmla="*/ 236 w 640"/>
                <a:gd name="T9" fmla="*/ 45 h 640"/>
                <a:gd name="T10" fmla="*/ 289 w 640"/>
                <a:gd name="T11" fmla="*/ 69 h 640"/>
                <a:gd name="T12" fmla="*/ 339 w 640"/>
                <a:gd name="T13" fmla="*/ 98 h 640"/>
                <a:gd name="T14" fmla="*/ 387 w 640"/>
                <a:gd name="T15" fmla="*/ 131 h 640"/>
                <a:gd name="T16" fmla="*/ 431 w 640"/>
                <a:gd name="T17" fmla="*/ 168 h 640"/>
                <a:gd name="T18" fmla="*/ 472 w 640"/>
                <a:gd name="T19" fmla="*/ 208 h 640"/>
                <a:gd name="T20" fmla="*/ 510 w 640"/>
                <a:gd name="T21" fmla="*/ 252 h 640"/>
                <a:gd name="T22" fmla="*/ 543 w 640"/>
                <a:gd name="T23" fmla="*/ 301 h 640"/>
                <a:gd name="T24" fmla="*/ 571 w 640"/>
                <a:gd name="T25" fmla="*/ 352 h 640"/>
                <a:gd name="T26" fmla="*/ 595 w 640"/>
                <a:gd name="T27" fmla="*/ 405 h 640"/>
                <a:gd name="T28" fmla="*/ 614 w 640"/>
                <a:gd name="T29" fmla="*/ 460 h 640"/>
                <a:gd name="T30" fmla="*/ 628 w 640"/>
                <a:gd name="T31" fmla="*/ 519 h 640"/>
                <a:gd name="T32" fmla="*/ 637 w 640"/>
                <a:gd name="T33" fmla="*/ 579 h 640"/>
                <a:gd name="T34" fmla="*/ 640 w 640"/>
                <a:gd name="T35" fmla="*/ 640 h 640"/>
                <a:gd name="T36" fmla="*/ 0 w 640"/>
                <a:gd name="T37" fmla="*/ 640 h 640"/>
                <a:gd name="T38" fmla="*/ 0 w 640"/>
                <a:gd name="T39" fmla="*/ 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0" h="640">
                  <a:moveTo>
                    <a:pt x="0" y="0"/>
                  </a:moveTo>
                  <a:lnTo>
                    <a:pt x="63" y="3"/>
                  </a:lnTo>
                  <a:lnTo>
                    <a:pt x="122" y="12"/>
                  </a:lnTo>
                  <a:lnTo>
                    <a:pt x="180" y="25"/>
                  </a:lnTo>
                  <a:lnTo>
                    <a:pt x="236" y="45"/>
                  </a:lnTo>
                  <a:lnTo>
                    <a:pt x="289" y="69"/>
                  </a:lnTo>
                  <a:lnTo>
                    <a:pt x="339" y="98"/>
                  </a:lnTo>
                  <a:lnTo>
                    <a:pt x="387" y="131"/>
                  </a:lnTo>
                  <a:lnTo>
                    <a:pt x="431" y="168"/>
                  </a:lnTo>
                  <a:lnTo>
                    <a:pt x="472" y="208"/>
                  </a:lnTo>
                  <a:lnTo>
                    <a:pt x="510" y="252"/>
                  </a:lnTo>
                  <a:lnTo>
                    <a:pt x="543" y="301"/>
                  </a:lnTo>
                  <a:lnTo>
                    <a:pt x="571" y="352"/>
                  </a:lnTo>
                  <a:lnTo>
                    <a:pt x="595" y="405"/>
                  </a:lnTo>
                  <a:lnTo>
                    <a:pt x="614" y="460"/>
                  </a:lnTo>
                  <a:lnTo>
                    <a:pt x="628" y="519"/>
                  </a:lnTo>
                  <a:lnTo>
                    <a:pt x="637" y="579"/>
                  </a:lnTo>
                  <a:lnTo>
                    <a:pt x="640" y="640"/>
                  </a:lnTo>
                  <a:lnTo>
                    <a:pt x="0" y="640"/>
                  </a:lnTo>
                  <a:lnTo>
                    <a:pt x="0" y="0"/>
                  </a:lnTo>
                  <a:close/>
                </a:path>
              </a:pathLst>
            </a:custGeom>
            <a:solidFill>
              <a:srgbClr val="F42826"/>
            </a:solidFill>
            <a:ln w="0">
              <a:solidFill>
                <a:srgbClr val="F4282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24" name="Group 423">
            <a:extLst>
              <a:ext uri="{FF2B5EF4-FFF2-40B4-BE49-F238E27FC236}">
                <a16:creationId xmlns:a16="http://schemas.microsoft.com/office/drawing/2014/main" id="{D0848A75-2A84-593A-541C-F6EB9FED8305}"/>
              </a:ext>
            </a:extLst>
          </p:cNvPr>
          <p:cNvGrpSpPr/>
          <p:nvPr/>
        </p:nvGrpSpPr>
        <p:grpSpPr>
          <a:xfrm>
            <a:off x="3494628" y="4928924"/>
            <a:ext cx="425450" cy="352425"/>
            <a:chOff x="2455863" y="4652963"/>
            <a:chExt cx="425450" cy="352425"/>
          </a:xfrm>
        </p:grpSpPr>
        <p:sp>
          <p:nvSpPr>
            <p:cNvPr id="425" name="AutoShape 108">
              <a:extLst>
                <a:ext uri="{FF2B5EF4-FFF2-40B4-BE49-F238E27FC236}">
                  <a16:creationId xmlns:a16="http://schemas.microsoft.com/office/drawing/2014/main" id="{2F6C4AF5-2578-B777-264F-73FD7612AEE1}"/>
                </a:ext>
              </a:extLst>
            </p:cNvPr>
            <p:cNvSpPr>
              <a:spLocks noChangeAspect="1" noChangeArrowheads="1" noTextEdit="1"/>
            </p:cNvSpPr>
            <p:nvPr/>
          </p:nvSpPr>
          <p:spPr bwMode="auto">
            <a:xfrm>
              <a:off x="2455863" y="4652963"/>
              <a:ext cx="4254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6" name="Freeform 111">
              <a:extLst>
                <a:ext uri="{FF2B5EF4-FFF2-40B4-BE49-F238E27FC236}">
                  <a16:creationId xmlns:a16="http://schemas.microsoft.com/office/drawing/2014/main" id="{08C619BB-8047-8753-A01C-BB9905FBC31F}"/>
                </a:ext>
              </a:extLst>
            </p:cNvPr>
            <p:cNvSpPr>
              <a:spLocks/>
            </p:cNvSpPr>
            <p:nvPr/>
          </p:nvSpPr>
          <p:spPr bwMode="auto">
            <a:xfrm>
              <a:off x="2508251" y="4667251"/>
              <a:ext cx="320675" cy="211138"/>
            </a:xfrm>
            <a:custGeom>
              <a:avLst/>
              <a:gdLst>
                <a:gd name="T0" fmla="*/ 166 w 2630"/>
                <a:gd name="T1" fmla="*/ 0 h 1734"/>
                <a:gd name="T2" fmla="*/ 2459 w 2630"/>
                <a:gd name="T3" fmla="*/ 0 h 1734"/>
                <a:gd name="T4" fmla="*/ 2490 w 2630"/>
                <a:gd name="T5" fmla="*/ 2 h 1734"/>
                <a:gd name="T6" fmla="*/ 2520 w 2630"/>
                <a:gd name="T7" fmla="*/ 11 h 1734"/>
                <a:gd name="T8" fmla="*/ 2546 w 2630"/>
                <a:gd name="T9" fmla="*/ 23 h 1734"/>
                <a:gd name="T10" fmla="*/ 2570 w 2630"/>
                <a:gd name="T11" fmla="*/ 40 h 1734"/>
                <a:gd name="T12" fmla="*/ 2590 w 2630"/>
                <a:gd name="T13" fmla="*/ 61 h 1734"/>
                <a:gd name="T14" fmla="*/ 2607 w 2630"/>
                <a:gd name="T15" fmla="*/ 85 h 1734"/>
                <a:gd name="T16" fmla="*/ 2620 w 2630"/>
                <a:gd name="T17" fmla="*/ 111 h 1734"/>
                <a:gd name="T18" fmla="*/ 2628 w 2630"/>
                <a:gd name="T19" fmla="*/ 141 h 1734"/>
                <a:gd name="T20" fmla="*/ 2630 w 2630"/>
                <a:gd name="T21" fmla="*/ 171 h 1734"/>
                <a:gd name="T22" fmla="*/ 2630 w 2630"/>
                <a:gd name="T23" fmla="*/ 1734 h 1734"/>
                <a:gd name="T24" fmla="*/ 0 w 2630"/>
                <a:gd name="T25" fmla="*/ 1734 h 1734"/>
                <a:gd name="T26" fmla="*/ 0 w 2630"/>
                <a:gd name="T27" fmla="*/ 167 h 1734"/>
                <a:gd name="T28" fmla="*/ 2 w 2630"/>
                <a:gd name="T29" fmla="*/ 137 h 1734"/>
                <a:gd name="T30" fmla="*/ 10 w 2630"/>
                <a:gd name="T31" fmla="*/ 109 h 1734"/>
                <a:gd name="T32" fmla="*/ 22 w 2630"/>
                <a:gd name="T33" fmla="*/ 83 h 1734"/>
                <a:gd name="T34" fmla="*/ 39 w 2630"/>
                <a:gd name="T35" fmla="*/ 59 h 1734"/>
                <a:gd name="T36" fmla="*/ 59 w 2630"/>
                <a:gd name="T37" fmla="*/ 39 h 1734"/>
                <a:gd name="T38" fmla="*/ 82 w 2630"/>
                <a:gd name="T39" fmla="*/ 22 h 1734"/>
                <a:gd name="T40" fmla="*/ 108 w 2630"/>
                <a:gd name="T41" fmla="*/ 11 h 1734"/>
                <a:gd name="T42" fmla="*/ 136 w 2630"/>
                <a:gd name="T43" fmla="*/ 2 h 1734"/>
                <a:gd name="T44" fmla="*/ 166 w 2630"/>
                <a:gd name="T45" fmla="*/ 0 h 1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30" h="1734">
                  <a:moveTo>
                    <a:pt x="166" y="0"/>
                  </a:moveTo>
                  <a:lnTo>
                    <a:pt x="2459" y="0"/>
                  </a:lnTo>
                  <a:lnTo>
                    <a:pt x="2490" y="2"/>
                  </a:lnTo>
                  <a:lnTo>
                    <a:pt x="2520" y="11"/>
                  </a:lnTo>
                  <a:lnTo>
                    <a:pt x="2546" y="23"/>
                  </a:lnTo>
                  <a:lnTo>
                    <a:pt x="2570" y="40"/>
                  </a:lnTo>
                  <a:lnTo>
                    <a:pt x="2590" y="61"/>
                  </a:lnTo>
                  <a:lnTo>
                    <a:pt x="2607" y="85"/>
                  </a:lnTo>
                  <a:lnTo>
                    <a:pt x="2620" y="111"/>
                  </a:lnTo>
                  <a:lnTo>
                    <a:pt x="2628" y="141"/>
                  </a:lnTo>
                  <a:lnTo>
                    <a:pt x="2630" y="171"/>
                  </a:lnTo>
                  <a:lnTo>
                    <a:pt x="2630" y="1734"/>
                  </a:lnTo>
                  <a:lnTo>
                    <a:pt x="0" y="1734"/>
                  </a:lnTo>
                  <a:lnTo>
                    <a:pt x="0" y="167"/>
                  </a:lnTo>
                  <a:lnTo>
                    <a:pt x="2" y="137"/>
                  </a:lnTo>
                  <a:lnTo>
                    <a:pt x="10" y="109"/>
                  </a:lnTo>
                  <a:lnTo>
                    <a:pt x="22" y="83"/>
                  </a:lnTo>
                  <a:lnTo>
                    <a:pt x="39" y="59"/>
                  </a:lnTo>
                  <a:lnTo>
                    <a:pt x="59" y="39"/>
                  </a:lnTo>
                  <a:lnTo>
                    <a:pt x="82" y="22"/>
                  </a:lnTo>
                  <a:lnTo>
                    <a:pt x="108" y="11"/>
                  </a:lnTo>
                  <a:lnTo>
                    <a:pt x="136" y="2"/>
                  </a:lnTo>
                  <a:lnTo>
                    <a:pt x="166" y="0"/>
                  </a:lnTo>
                  <a:close/>
                </a:path>
              </a:pathLst>
            </a:custGeom>
            <a:solidFill>
              <a:srgbClr val="7EB4D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7" name="Freeform 112">
              <a:extLst>
                <a:ext uri="{FF2B5EF4-FFF2-40B4-BE49-F238E27FC236}">
                  <a16:creationId xmlns:a16="http://schemas.microsoft.com/office/drawing/2014/main" id="{3CC9CB34-0B53-78F8-9ED2-3DEB640425AC}"/>
                </a:ext>
              </a:extLst>
            </p:cNvPr>
            <p:cNvSpPr>
              <a:spLocks/>
            </p:cNvSpPr>
            <p:nvPr/>
          </p:nvSpPr>
          <p:spPr bwMode="auto">
            <a:xfrm>
              <a:off x="2641601" y="4924426"/>
              <a:ext cx="53975" cy="12700"/>
            </a:xfrm>
            <a:custGeom>
              <a:avLst/>
              <a:gdLst>
                <a:gd name="T0" fmla="*/ 56 w 445"/>
                <a:gd name="T1" fmla="*/ 0 h 111"/>
                <a:gd name="T2" fmla="*/ 389 w 445"/>
                <a:gd name="T3" fmla="*/ 0 h 111"/>
                <a:gd name="T4" fmla="*/ 407 w 445"/>
                <a:gd name="T5" fmla="*/ 3 h 111"/>
                <a:gd name="T6" fmla="*/ 423 w 445"/>
                <a:gd name="T7" fmla="*/ 10 h 111"/>
                <a:gd name="T8" fmla="*/ 434 w 445"/>
                <a:gd name="T9" fmla="*/ 22 h 111"/>
                <a:gd name="T10" fmla="*/ 442 w 445"/>
                <a:gd name="T11" fmla="*/ 38 h 111"/>
                <a:gd name="T12" fmla="*/ 445 w 445"/>
                <a:gd name="T13" fmla="*/ 56 h 111"/>
                <a:gd name="T14" fmla="*/ 442 w 445"/>
                <a:gd name="T15" fmla="*/ 73 h 111"/>
                <a:gd name="T16" fmla="*/ 434 w 445"/>
                <a:gd name="T17" fmla="*/ 88 h 111"/>
                <a:gd name="T18" fmla="*/ 423 w 445"/>
                <a:gd name="T19" fmla="*/ 100 h 111"/>
                <a:gd name="T20" fmla="*/ 407 w 445"/>
                <a:gd name="T21" fmla="*/ 108 h 111"/>
                <a:gd name="T22" fmla="*/ 389 w 445"/>
                <a:gd name="T23" fmla="*/ 111 h 111"/>
                <a:gd name="T24" fmla="*/ 56 w 445"/>
                <a:gd name="T25" fmla="*/ 111 h 111"/>
                <a:gd name="T26" fmla="*/ 38 w 445"/>
                <a:gd name="T27" fmla="*/ 108 h 111"/>
                <a:gd name="T28" fmla="*/ 22 w 445"/>
                <a:gd name="T29" fmla="*/ 100 h 111"/>
                <a:gd name="T30" fmla="*/ 11 w 445"/>
                <a:gd name="T31" fmla="*/ 88 h 111"/>
                <a:gd name="T32" fmla="*/ 3 w 445"/>
                <a:gd name="T33" fmla="*/ 73 h 111"/>
                <a:gd name="T34" fmla="*/ 0 w 445"/>
                <a:gd name="T35" fmla="*/ 56 h 111"/>
                <a:gd name="T36" fmla="*/ 3 w 445"/>
                <a:gd name="T37" fmla="*/ 38 h 111"/>
                <a:gd name="T38" fmla="*/ 11 w 445"/>
                <a:gd name="T39" fmla="*/ 22 h 111"/>
                <a:gd name="T40" fmla="*/ 22 w 445"/>
                <a:gd name="T41" fmla="*/ 10 h 111"/>
                <a:gd name="T42" fmla="*/ 38 w 445"/>
                <a:gd name="T43" fmla="*/ 3 h 111"/>
                <a:gd name="T44" fmla="*/ 56 w 445"/>
                <a:gd name="T45"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111">
                  <a:moveTo>
                    <a:pt x="56" y="0"/>
                  </a:moveTo>
                  <a:lnTo>
                    <a:pt x="389" y="0"/>
                  </a:lnTo>
                  <a:lnTo>
                    <a:pt x="407" y="3"/>
                  </a:lnTo>
                  <a:lnTo>
                    <a:pt x="423" y="10"/>
                  </a:lnTo>
                  <a:lnTo>
                    <a:pt x="434" y="22"/>
                  </a:lnTo>
                  <a:lnTo>
                    <a:pt x="442" y="38"/>
                  </a:lnTo>
                  <a:lnTo>
                    <a:pt x="445" y="56"/>
                  </a:lnTo>
                  <a:lnTo>
                    <a:pt x="442" y="73"/>
                  </a:lnTo>
                  <a:lnTo>
                    <a:pt x="434" y="88"/>
                  </a:lnTo>
                  <a:lnTo>
                    <a:pt x="423" y="100"/>
                  </a:lnTo>
                  <a:lnTo>
                    <a:pt x="407" y="108"/>
                  </a:lnTo>
                  <a:lnTo>
                    <a:pt x="389" y="111"/>
                  </a:lnTo>
                  <a:lnTo>
                    <a:pt x="56" y="111"/>
                  </a:lnTo>
                  <a:lnTo>
                    <a:pt x="38" y="108"/>
                  </a:lnTo>
                  <a:lnTo>
                    <a:pt x="22" y="100"/>
                  </a:lnTo>
                  <a:lnTo>
                    <a:pt x="11" y="88"/>
                  </a:lnTo>
                  <a:lnTo>
                    <a:pt x="3" y="73"/>
                  </a:lnTo>
                  <a:lnTo>
                    <a:pt x="0" y="56"/>
                  </a:lnTo>
                  <a:lnTo>
                    <a:pt x="3" y="38"/>
                  </a:lnTo>
                  <a:lnTo>
                    <a:pt x="11" y="22"/>
                  </a:lnTo>
                  <a:lnTo>
                    <a:pt x="22" y="10"/>
                  </a:lnTo>
                  <a:lnTo>
                    <a:pt x="38" y="3"/>
                  </a:lnTo>
                  <a:lnTo>
                    <a:pt x="5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8" name="Freeform 113">
              <a:extLst>
                <a:ext uri="{FF2B5EF4-FFF2-40B4-BE49-F238E27FC236}">
                  <a16:creationId xmlns:a16="http://schemas.microsoft.com/office/drawing/2014/main" id="{70BB404F-0872-FC38-B209-6C39483B0B66}"/>
                </a:ext>
              </a:extLst>
            </p:cNvPr>
            <p:cNvSpPr>
              <a:spLocks noEditPoints="1"/>
            </p:cNvSpPr>
            <p:nvPr/>
          </p:nvSpPr>
          <p:spPr bwMode="auto">
            <a:xfrm>
              <a:off x="2455863" y="4652963"/>
              <a:ext cx="425450" cy="352425"/>
            </a:xfrm>
            <a:custGeom>
              <a:avLst/>
              <a:gdLst>
                <a:gd name="T0" fmla="*/ 114 w 3484"/>
                <a:gd name="T1" fmla="*/ 2636 h 2885"/>
                <a:gd name="T2" fmla="*/ 151 w 3484"/>
                <a:gd name="T3" fmla="*/ 2714 h 2885"/>
                <a:gd name="T4" fmla="*/ 220 w 3484"/>
                <a:gd name="T5" fmla="*/ 2763 h 2885"/>
                <a:gd name="T6" fmla="*/ 3206 w 3484"/>
                <a:gd name="T7" fmla="*/ 2773 h 2885"/>
                <a:gd name="T8" fmla="*/ 3290 w 3484"/>
                <a:gd name="T9" fmla="*/ 2751 h 2885"/>
                <a:gd name="T10" fmla="*/ 3350 w 3484"/>
                <a:gd name="T11" fmla="*/ 2690 h 2885"/>
                <a:gd name="T12" fmla="*/ 3373 w 3484"/>
                <a:gd name="T13" fmla="*/ 2606 h 2885"/>
                <a:gd name="T14" fmla="*/ 404 w 3484"/>
                <a:gd name="T15" fmla="*/ 1956 h 2885"/>
                <a:gd name="T16" fmla="*/ 3080 w 3484"/>
                <a:gd name="T17" fmla="*/ 1956 h 2885"/>
                <a:gd name="T18" fmla="*/ 563 w 3484"/>
                <a:gd name="T19" fmla="*/ 113 h 2885"/>
                <a:gd name="T20" fmla="*/ 486 w 3484"/>
                <a:gd name="T21" fmla="*/ 150 h 2885"/>
                <a:gd name="T22" fmla="*/ 437 w 3484"/>
                <a:gd name="T23" fmla="*/ 220 h 2885"/>
                <a:gd name="T24" fmla="*/ 427 w 3484"/>
                <a:gd name="T25" fmla="*/ 1845 h 2885"/>
                <a:gd name="T26" fmla="*/ 3055 w 3484"/>
                <a:gd name="T27" fmla="*/ 252 h 2885"/>
                <a:gd name="T28" fmla="*/ 3017 w 3484"/>
                <a:gd name="T29" fmla="*/ 172 h 2885"/>
                <a:gd name="T30" fmla="*/ 2947 w 3484"/>
                <a:gd name="T31" fmla="*/ 122 h 2885"/>
                <a:gd name="T32" fmla="*/ 593 w 3484"/>
                <a:gd name="T33" fmla="*/ 111 h 2885"/>
                <a:gd name="T34" fmla="*/ 2931 w 3484"/>
                <a:gd name="T35" fmla="*/ 3 h 2885"/>
                <a:gd name="T36" fmla="*/ 3038 w 3484"/>
                <a:gd name="T37" fmla="*/ 30 h 2885"/>
                <a:gd name="T38" fmla="*/ 3120 w 3484"/>
                <a:gd name="T39" fmla="*/ 99 h 2885"/>
                <a:gd name="T40" fmla="*/ 3162 w 3484"/>
                <a:gd name="T41" fmla="*/ 200 h 2885"/>
                <a:gd name="T42" fmla="*/ 3170 w 3484"/>
                <a:gd name="T43" fmla="*/ 1890 h 2885"/>
                <a:gd name="T44" fmla="*/ 3188 w 3484"/>
                <a:gd name="T45" fmla="*/ 1924 h 2885"/>
                <a:gd name="T46" fmla="*/ 3224 w 3484"/>
                <a:gd name="T47" fmla="*/ 1990 h 2885"/>
                <a:gd name="T48" fmla="*/ 3271 w 3484"/>
                <a:gd name="T49" fmla="*/ 2079 h 2885"/>
                <a:gd name="T50" fmla="*/ 3324 w 3484"/>
                <a:gd name="T51" fmla="*/ 2178 h 2885"/>
                <a:gd name="T52" fmla="*/ 3375 w 3484"/>
                <a:gd name="T53" fmla="*/ 2277 h 2885"/>
                <a:gd name="T54" fmla="*/ 3423 w 3484"/>
                <a:gd name="T55" fmla="*/ 2365 h 2885"/>
                <a:gd name="T56" fmla="*/ 3458 w 3484"/>
                <a:gd name="T57" fmla="*/ 2431 h 2885"/>
                <a:gd name="T58" fmla="*/ 3477 w 3484"/>
                <a:gd name="T59" fmla="*/ 2466 h 2885"/>
                <a:gd name="T60" fmla="*/ 3480 w 3484"/>
                <a:gd name="T61" fmla="*/ 2475 h 2885"/>
                <a:gd name="T62" fmla="*/ 3483 w 3484"/>
                <a:gd name="T63" fmla="*/ 2483 h 2885"/>
                <a:gd name="T64" fmla="*/ 3484 w 3484"/>
                <a:gd name="T65" fmla="*/ 2606 h 2885"/>
                <a:gd name="T66" fmla="*/ 3459 w 3484"/>
                <a:gd name="T67" fmla="*/ 2723 h 2885"/>
                <a:gd name="T68" fmla="*/ 3388 w 3484"/>
                <a:gd name="T69" fmla="*/ 2816 h 2885"/>
                <a:gd name="T70" fmla="*/ 3287 w 3484"/>
                <a:gd name="T71" fmla="*/ 2873 h 2885"/>
                <a:gd name="T72" fmla="*/ 278 w 3484"/>
                <a:gd name="T73" fmla="*/ 2885 h 2885"/>
                <a:gd name="T74" fmla="*/ 160 w 3484"/>
                <a:gd name="T75" fmla="*/ 2859 h 2885"/>
                <a:gd name="T76" fmla="*/ 69 w 3484"/>
                <a:gd name="T77" fmla="*/ 2789 h 2885"/>
                <a:gd name="T78" fmla="*/ 12 w 3484"/>
                <a:gd name="T79" fmla="*/ 2687 h 2885"/>
                <a:gd name="T80" fmla="*/ 0 w 3484"/>
                <a:gd name="T81" fmla="*/ 2495 h 2885"/>
                <a:gd name="T82" fmla="*/ 2 w 3484"/>
                <a:gd name="T83" fmla="*/ 2481 h 2885"/>
                <a:gd name="T84" fmla="*/ 6 w 3484"/>
                <a:gd name="T85" fmla="*/ 2469 h 2885"/>
                <a:gd name="T86" fmla="*/ 315 w 3484"/>
                <a:gd name="T87" fmla="*/ 1887 h 2885"/>
                <a:gd name="T88" fmla="*/ 327 w 3484"/>
                <a:gd name="T89" fmla="*/ 198 h 2885"/>
                <a:gd name="T90" fmla="*/ 383 w 3484"/>
                <a:gd name="T91" fmla="*/ 95 h 2885"/>
                <a:gd name="T92" fmla="*/ 476 w 3484"/>
                <a:gd name="T93" fmla="*/ 25 h 2885"/>
                <a:gd name="T94" fmla="*/ 593 w 3484"/>
                <a:gd name="T95" fmla="*/ 0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84" h="2885">
                  <a:moveTo>
                    <a:pt x="111" y="2551"/>
                  </a:moveTo>
                  <a:lnTo>
                    <a:pt x="111" y="2606"/>
                  </a:lnTo>
                  <a:lnTo>
                    <a:pt x="114" y="2636"/>
                  </a:lnTo>
                  <a:lnTo>
                    <a:pt x="121" y="2665"/>
                  </a:lnTo>
                  <a:lnTo>
                    <a:pt x="134" y="2690"/>
                  </a:lnTo>
                  <a:lnTo>
                    <a:pt x="151" y="2714"/>
                  </a:lnTo>
                  <a:lnTo>
                    <a:pt x="171" y="2734"/>
                  </a:lnTo>
                  <a:lnTo>
                    <a:pt x="194" y="2751"/>
                  </a:lnTo>
                  <a:lnTo>
                    <a:pt x="220" y="2763"/>
                  </a:lnTo>
                  <a:lnTo>
                    <a:pt x="248" y="2771"/>
                  </a:lnTo>
                  <a:lnTo>
                    <a:pt x="278" y="2773"/>
                  </a:lnTo>
                  <a:lnTo>
                    <a:pt x="3206" y="2773"/>
                  </a:lnTo>
                  <a:lnTo>
                    <a:pt x="3236" y="2771"/>
                  </a:lnTo>
                  <a:lnTo>
                    <a:pt x="3264" y="2763"/>
                  </a:lnTo>
                  <a:lnTo>
                    <a:pt x="3290" y="2751"/>
                  </a:lnTo>
                  <a:lnTo>
                    <a:pt x="3313" y="2734"/>
                  </a:lnTo>
                  <a:lnTo>
                    <a:pt x="3333" y="2714"/>
                  </a:lnTo>
                  <a:lnTo>
                    <a:pt x="3350" y="2690"/>
                  </a:lnTo>
                  <a:lnTo>
                    <a:pt x="3363" y="2665"/>
                  </a:lnTo>
                  <a:lnTo>
                    <a:pt x="3370" y="2636"/>
                  </a:lnTo>
                  <a:lnTo>
                    <a:pt x="3373" y="2606"/>
                  </a:lnTo>
                  <a:lnTo>
                    <a:pt x="3373" y="2551"/>
                  </a:lnTo>
                  <a:lnTo>
                    <a:pt x="111" y="2551"/>
                  </a:lnTo>
                  <a:close/>
                  <a:moveTo>
                    <a:pt x="404" y="1956"/>
                  </a:moveTo>
                  <a:lnTo>
                    <a:pt x="148" y="2439"/>
                  </a:lnTo>
                  <a:lnTo>
                    <a:pt x="3336" y="2439"/>
                  </a:lnTo>
                  <a:lnTo>
                    <a:pt x="3080" y="1956"/>
                  </a:lnTo>
                  <a:lnTo>
                    <a:pt x="404" y="1956"/>
                  </a:lnTo>
                  <a:close/>
                  <a:moveTo>
                    <a:pt x="593" y="111"/>
                  </a:moveTo>
                  <a:lnTo>
                    <a:pt x="563" y="113"/>
                  </a:lnTo>
                  <a:lnTo>
                    <a:pt x="535" y="122"/>
                  </a:lnTo>
                  <a:lnTo>
                    <a:pt x="509" y="133"/>
                  </a:lnTo>
                  <a:lnTo>
                    <a:pt x="486" y="150"/>
                  </a:lnTo>
                  <a:lnTo>
                    <a:pt x="466" y="170"/>
                  </a:lnTo>
                  <a:lnTo>
                    <a:pt x="449" y="194"/>
                  </a:lnTo>
                  <a:lnTo>
                    <a:pt x="437" y="220"/>
                  </a:lnTo>
                  <a:lnTo>
                    <a:pt x="429" y="248"/>
                  </a:lnTo>
                  <a:lnTo>
                    <a:pt x="427" y="278"/>
                  </a:lnTo>
                  <a:lnTo>
                    <a:pt x="427" y="1845"/>
                  </a:lnTo>
                  <a:lnTo>
                    <a:pt x="3057" y="1845"/>
                  </a:lnTo>
                  <a:lnTo>
                    <a:pt x="3057" y="282"/>
                  </a:lnTo>
                  <a:lnTo>
                    <a:pt x="3055" y="252"/>
                  </a:lnTo>
                  <a:lnTo>
                    <a:pt x="3047" y="222"/>
                  </a:lnTo>
                  <a:lnTo>
                    <a:pt x="3034" y="196"/>
                  </a:lnTo>
                  <a:lnTo>
                    <a:pt x="3017" y="172"/>
                  </a:lnTo>
                  <a:lnTo>
                    <a:pt x="2997" y="151"/>
                  </a:lnTo>
                  <a:lnTo>
                    <a:pt x="2973" y="134"/>
                  </a:lnTo>
                  <a:lnTo>
                    <a:pt x="2947" y="122"/>
                  </a:lnTo>
                  <a:lnTo>
                    <a:pt x="2917" y="113"/>
                  </a:lnTo>
                  <a:lnTo>
                    <a:pt x="2886" y="111"/>
                  </a:lnTo>
                  <a:lnTo>
                    <a:pt x="593" y="111"/>
                  </a:lnTo>
                  <a:close/>
                  <a:moveTo>
                    <a:pt x="593" y="0"/>
                  </a:moveTo>
                  <a:lnTo>
                    <a:pt x="593" y="0"/>
                  </a:lnTo>
                  <a:lnTo>
                    <a:pt x="2931" y="3"/>
                  </a:lnTo>
                  <a:lnTo>
                    <a:pt x="2969" y="6"/>
                  </a:lnTo>
                  <a:lnTo>
                    <a:pt x="3005" y="16"/>
                  </a:lnTo>
                  <a:lnTo>
                    <a:pt x="3038" y="30"/>
                  </a:lnTo>
                  <a:lnTo>
                    <a:pt x="3069" y="49"/>
                  </a:lnTo>
                  <a:lnTo>
                    <a:pt x="3097" y="72"/>
                  </a:lnTo>
                  <a:lnTo>
                    <a:pt x="3120" y="99"/>
                  </a:lnTo>
                  <a:lnTo>
                    <a:pt x="3139" y="130"/>
                  </a:lnTo>
                  <a:lnTo>
                    <a:pt x="3152" y="164"/>
                  </a:lnTo>
                  <a:lnTo>
                    <a:pt x="3162" y="200"/>
                  </a:lnTo>
                  <a:lnTo>
                    <a:pt x="3165" y="238"/>
                  </a:lnTo>
                  <a:lnTo>
                    <a:pt x="3169" y="1887"/>
                  </a:lnTo>
                  <a:lnTo>
                    <a:pt x="3170" y="1890"/>
                  </a:lnTo>
                  <a:lnTo>
                    <a:pt x="3175" y="1897"/>
                  </a:lnTo>
                  <a:lnTo>
                    <a:pt x="3180" y="1909"/>
                  </a:lnTo>
                  <a:lnTo>
                    <a:pt x="3188" y="1924"/>
                  </a:lnTo>
                  <a:lnTo>
                    <a:pt x="3199" y="1943"/>
                  </a:lnTo>
                  <a:lnTo>
                    <a:pt x="3211" y="1966"/>
                  </a:lnTo>
                  <a:lnTo>
                    <a:pt x="3224" y="1990"/>
                  </a:lnTo>
                  <a:lnTo>
                    <a:pt x="3239" y="2018"/>
                  </a:lnTo>
                  <a:lnTo>
                    <a:pt x="3254" y="2047"/>
                  </a:lnTo>
                  <a:lnTo>
                    <a:pt x="3271" y="2079"/>
                  </a:lnTo>
                  <a:lnTo>
                    <a:pt x="3288" y="2111"/>
                  </a:lnTo>
                  <a:lnTo>
                    <a:pt x="3306" y="2145"/>
                  </a:lnTo>
                  <a:lnTo>
                    <a:pt x="3324" y="2178"/>
                  </a:lnTo>
                  <a:lnTo>
                    <a:pt x="3340" y="2211"/>
                  </a:lnTo>
                  <a:lnTo>
                    <a:pt x="3358" y="2244"/>
                  </a:lnTo>
                  <a:lnTo>
                    <a:pt x="3375" y="2277"/>
                  </a:lnTo>
                  <a:lnTo>
                    <a:pt x="3392" y="2308"/>
                  </a:lnTo>
                  <a:lnTo>
                    <a:pt x="3408" y="2337"/>
                  </a:lnTo>
                  <a:lnTo>
                    <a:pt x="3423" y="2365"/>
                  </a:lnTo>
                  <a:lnTo>
                    <a:pt x="3435" y="2390"/>
                  </a:lnTo>
                  <a:lnTo>
                    <a:pt x="3447" y="2412"/>
                  </a:lnTo>
                  <a:lnTo>
                    <a:pt x="3458" y="2431"/>
                  </a:lnTo>
                  <a:lnTo>
                    <a:pt x="3466" y="2447"/>
                  </a:lnTo>
                  <a:lnTo>
                    <a:pt x="3472" y="2459"/>
                  </a:lnTo>
                  <a:lnTo>
                    <a:pt x="3477" y="2466"/>
                  </a:lnTo>
                  <a:lnTo>
                    <a:pt x="3478" y="2468"/>
                  </a:lnTo>
                  <a:lnTo>
                    <a:pt x="3478" y="2469"/>
                  </a:lnTo>
                  <a:lnTo>
                    <a:pt x="3480" y="2475"/>
                  </a:lnTo>
                  <a:lnTo>
                    <a:pt x="3481" y="2477"/>
                  </a:lnTo>
                  <a:lnTo>
                    <a:pt x="3482" y="2481"/>
                  </a:lnTo>
                  <a:lnTo>
                    <a:pt x="3483" y="2483"/>
                  </a:lnTo>
                  <a:lnTo>
                    <a:pt x="3484" y="2489"/>
                  </a:lnTo>
                  <a:lnTo>
                    <a:pt x="3484" y="2495"/>
                  </a:lnTo>
                  <a:lnTo>
                    <a:pt x="3484" y="2606"/>
                  </a:lnTo>
                  <a:lnTo>
                    <a:pt x="3481" y="2647"/>
                  </a:lnTo>
                  <a:lnTo>
                    <a:pt x="3472" y="2687"/>
                  </a:lnTo>
                  <a:lnTo>
                    <a:pt x="3459" y="2723"/>
                  </a:lnTo>
                  <a:lnTo>
                    <a:pt x="3440" y="2758"/>
                  </a:lnTo>
                  <a:lnTo>
                    <a:pt x="3415" y="2789"/>
                  </a:lnTo>
                  <a:lnTo>
                    <a:pt x="3388" y="2816"/>
                  </a:lnTo>
                  <a:lnTo>
                    <a:pt x="3357" y="2840"/>
                  </a:lnTo>
                  <a:lnTo>
                    <a:pt x="3324" y="2859"/>
                  </a:lnTo>
                  <a:lnTo>
                    <a:pt x="3287" y="2873"/>
                  </a:lnTo>
                  <a:lnTo>
                    <a:pt x="3248" y="2882"/>
                  </a:lnTo>
                  <a:lnTo>
                    <a:pt x="3206" y="2885"/>
                  </a:lnTo>
                  <a:lnTo>
                    <a:pt x="278" y="2885"/>
                  </a:lnTo>
                  <a:lnTo>
                    <a:pt x="236" y="2882"/>
                  </a:lnTo>
                  <a:lnTo>
                    <a:pt x="197" y="2873"/>
                  </a:lnTo>
                  <a:lnTo>
                    <a:pt x="160" y="2859"/>
                  </a:lnTo>
                  <a:lnTo>
                    <a:pt x="127" y="2840"/>
                  </a:lnTo>
                  <a:lnTo>
                    <a:pt x="96" y="2816"/>
                  </a:lnTo>
                  <a:lnTo>
                    <a:pt x="69" y="2789"/>
                  </a:lnTo>
                  <a:lnTo>
                    <a:pt x="44" y="2758"/>
                  </a:lnTo>
                  <a:lnTo>
                    <a:pt x="25" y="2723"/>
                  </a:lnTo>
                  <a:lnTo>
                    <a:pt x="12" y="2687"/>
                  </a:lnTo>
                  <a:lnTo>
                    <a:pt x="3" y="2647"/>
                  </a:lnTo>
                  <a:lnTo>
                    <a:pt x="0" y="2606"/>
                  </a:lnTo>
                  <a:lnTo>
                    <a:pt x="0" y="2495"/>
                  </a:lnTo>
                  <a:lnTo>
                    <a:pt x="0" y="2489"/>
                  </a:lnTo>
                  <a:lnTo>
                    <a:pt x="1" y="2483"/>
                  </a:lnTo>
                  <a:lnTo>
                    <a:pt x="2" y="2481"/>
                  </a:lnTo>
                  <a:lnTo>
                    <a:pt x="3" y="2477"/>
                  </a:lnTo>
                  <a:lnTo>
                    <a:pt x="4" y="2475"/>
                  </a:lnTo>
                  <a:lnTo>
                    <a:pt x="6" y="2469"/>
                  </a:lnTo>
                  <a:lnTo>
                    <a:pt x="6" y="2469"/>
                  </a:lnTo>
                  <a:lnTo>
                    <a:pt x="6" y="2468"/>
                  </a:lnTo>
                  <a:lnTo>
                    <a:pt x="315" y="1887"/>
                  </a:lnTo>
                  <a:lnTo>
                    <a:pt x="315" y="278"/>
                  </a:lnTo>
                  <a:lnTo>
                    <a:pt x="318" y="237"/>
                  </a:lnTo>
                  <a:lnTo>
                    <a:pt x="327" y="198"/>
                  </a:lnTo>
                  <a:lnTo>
                    <a:pt x="341" y="161"/>
                  </a:lnTo>
                  <a:lnTo>
                    <a:pt x="360" y="127"/>
                  </a:lnTo>
                  <a:lnTo>
                    <a:pt x="383" y="95"/>
                  </a:lnTo>
                  <a:lnTo>
                    <a:pt x="411" y="68"/>
                  </a:lnTo>
                  <a:lnTo>
                    <a:pt x="441" y="44"/>
                  </a:lnTo>
                  <a:lnTo>
                    <a:pt x="476" y="25"/>
                  </a:lnTo>
                  <a:lnTo>
                    <a:pt x="513" y="12"/>
                  </a:lnTo>
                  <a:lnTo>
                    <a:pt x="552" y="2"/>
                  </a:lnTo>
                  <a:lnTo>
                    <a:pt x="593" y="0"/>
                  </a:lnTo>
                  <a:close/>
                </a:path>
              </a:pathLst>
            </a:custGeom>
            <a:solidFill>
              <a:srgbClr val="466BA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9" name="Freeform 114">
              <a:extLst>
                <a:ext uri="{FF2B5EF4-FFF2-40B4-BE49-F238E27FC236}">
                  <a16:creationId xmlns:a16="http://schemas.microsoft.com/office/drawing/2014/main" id="{3BAE9A80-3AC2-8034-CD86-C1F9588B2015}"/>
                </a:ext>
              </a:extLst>
            </p:cNvPr>
            <p:cNvSpPr>
              <a:spLocks/>
            </p:cNvSpPr>
            <p:nvPr/>
          </p:nvSpPr>
          <p:spPr bwMode="auto">
            <a:xfrm>
              <a:off x="2547938" y="4708526"/>
              <a:ext cx="242888" cy="141288"/>
            </a:xfrm>
            <a:custGeom>
              <a:avLst/>
              <a:gdLst>
                <a:gd name="T0" fmla="*/ 1675 w 1993"/>
                <a:gd name="T1" fmla="*/ 0 h 1158"/>
                <a:gd name="T2" fmla="*/ 1942 w 1993"/>
                <a:gd name="T3" fmla="*/ 0 h 1158"/>
                <a:gd name="T4" fmla="*/ 1958 w 1993"/>
                <a:gd name="T5" fmla="*/ 2 h 1158"/>
                <a:gd name="T6" fmla="*/ 1972 w 1993"/>
                <a:gd name="T7" fmla="*/ 10 h 1158"/>
                <a:gd name="T8" fmla="*/ 1983 w 1993"/>
                <a:gd name="T9" fmla="*/ 20 h 1158"/>
                <a:gd name="T10" fmla="*/ 1990 w 1993"/>
                <a:gd name="T11" fmla="*/ 35 h 1158"/>
                <a:gd name="T12" fmla="*/ 1993 w 1993"/>
                <a:gd name="T13" fmla="*/ 51 h 1158"/>
                <a:gd name="T14" fmla="*/ 1993 w 1993"/>
                <a:gd name="T15" fmla="*/ 318 h 1158"/>
                <a:gd name="T16" fmla="*/ 1990 w 1993"/>
                <a:gd name="T17" fmla="*/ 334 h 1158"/>
                <a:gd name="T18" fmla="*/ 1983 w 1993"/>
                <a:gd name="T19" fmla="*/ 348 h 1158"/>
                <a:gd name="T20" fmla="*/ 1972 w 1993"/>
                <a:gd name="T21" fmla="*/ 359 h 1158"/>
                <a:gd name="T22" fmla="*/ 1958 w 1993"/>
                <a:gd name="T23" fmla="*/ 366 h 1158"/>
                <a:gd name="T24" fmla="*/ 1942 w 1993"/>
                <a:gd name="T25" fmla="*/ 368 h 1158"/>
                <a:gd name="T26" fmla="*/ 1926 w 1993"/>
                <a:gd name="T27" fmla="*/ 366 h 1158"/>
                <a:gd name="T28" fmla="*/ 1913 w 1993"/>
                <a:gd name="T29" fmla="*/ 359 h 1158"/>
                <a:gd name="T30" fmla="*/ 1902 w 1993"/>
                <a:gd name="T31" fmla="*/ 348 h 1158"/>
                <a:gd name="T32" fmla="*/ 1895 w 1993"/>
                <a:gd name="T33" fmla="*/ 334 h 1158"/>
                <a:gd name="T34" fmla="*/ 1893 w 1993"/>
                <a:gd name="T35" fmla="*/ 318 h 1158"/>
                <a:gd name="T36" fmla="*/ 1893 w 1993"/>
                <a:gd name="T37" fmla="*/ 171 h 1158"/>
                <a:gd name="T38" fmla="*/ 1138 w 1993"/>
                <a:gd name="T39" fmla="*/ 910 h 1158"/>
                <a:gd name="T40" fmla="*/ 1125 w 1993"/>
                <a:gd name="T41" fmla="*/ 919 h 1158"/>
                <a:gd name="T42" fmla="*/ 1110 w 1993"/>
                <a:gd name="T43" fmla="*/ 924 h 1158"/>
                <a:gd name="T44" fmla="*/ 1094 w 1993"/>
                <a:gd name="T45" fmla="*/ 924 h 1158"/>
                <a:gd name="T46" fmla="*/ 1080 w 1993"/>
                <a:gd name="T47" fmla="*/ 919 h 1158"/>
                <a:gd name="T48" fmla="*/ 1067 w 1993"/>
                <a:gd name="T49" fmla="*/ 910 h 1158"/>
                <a:gd name="T50" fmla="*/ 696 w 1993"/>
                <a:gd name="T51" fmla="*/ 538 h 1158"/>
                <a:gd name="T52" fmla="*/ 85 w 1993"/>
                <a:gd name="T53" fmla="*/ 1143 h 1158"/>
                <a:gd name="T54" fmla="*/ 73 w 1993"/>
                <a:gd name="T55" fmla="*/ 1152 h 1158"/>
                <a:gd name="T56" fmla="*/ 62 w 1993"/>
                <a:gd name="T57" fmla="*/ 1157 h 1158"/>
                <a:gd name="T58" fmla="*/ 49 w 1993"/>
                <a:gd name="T59" fmla="*/ 1158 h 1158"/>
                <a:gd name="T60" fmla="*/ 37 w 1993"/>
                <a:gd name="T61" fmla="*/ 1157 h 1158"/>
                <a:gd name="T62" fmla="*/ 25 w 1993"/>
                <a:gd name="T63" fmla="*/ 1152 h 1158"/>
                <a:gd name="T64" fmla="*/ 13 w 1993"/>
                <a:gd name="T65" fmla="*/ 1143 h 1158"/>
                <a:gd name="T66" fmla="*/ 4 w 1993"/>
                <a:gd name="T67" fmla="*/ 1131 h 1158"/>
                <a:gd name="T68" fmla="*/ 0 w 1993"/>
                <a:gd name="T69" fmla="*/ 1116 h 1158"/>
                <a:gd name="T70" fmla="*/ 0 w 1993"/>
                <a:gd name="T71" fmla="*/ 1100 h 1158"/>
                <a:gd name="T72" fmla="*/ 4 w 1993"/>
                <a:gd name="T73" fmla="*/ 1085 h 1158"/>
                <a:gd name="T74" fmla="*/ 13 w 1993"/>
                <a:gd name="T75" fmla="*/ 1072 h 1158"/>
                <a:gd name="T76" fmla="*/ 662 w 1993"/>
                <a:gd name="T77" fmla="*/ 433 h 1158"/>
                <a:gd name="T78" fmla="*/ 674 w 1993"/>
                <a:gd name="T79" fmla="*/ 423 h 1158"/>
                <a:gd name="T80" fmla="*/ 689 w 1993"/>
                <a:gd name="T81" fmla="*/ 418 h 1158"/>
                <a:gd name="T82" fmla="*/ 705 w 1993"/>
                <a:gd name="T83" fmla="*/ 418 h 1158"/>
                <a:gd name="T84" fmla="*/ 720 w 1993"/>
                <a:gd name="T85" fmla="*/ 423 h 1158"/>
                <a:gd name="T86" fmla="*/ 732 w 1993"/>
                <a:gd name="T87" fmla="*/ 433 h 1158"/>
                <a:gd name="T88" fmla="*/ 1103 w 1993"/>
                <a:gd name="T89" fmla="*/ 804 h 1158"/>
                <a:gd name="T90" fmla="*/ 1822 w 1993"/>
                <a:gd name="T91" fmla="*/ 100 h 1158"/>
                <a:gd name="T92" fmla="*/ 1675 w 1993"/>
                <a:gd name="T93" fmla="*/ 100 h 1158"/>
                <a:gd name="T94" fmla="*/ 1659 w 1993"/>
                <a:gd name="T95" fmla="*/ 98 h 1158"/>
                <a:gd name="T96" fmla="*/ 1646 w 1993"/>
                <a:gd name="T97" fmla="*/ 91 h 1158"/>
                <a:gd name="T98" fmla="*/ 1635 w 1993"/>
                <a:gd name="T99" fmla="*/ 80 h 1158"/>
                <a:gd name="T100" fmla="*/ 1628 w 1993"/>
                <a:gd name="T101" fmla="*/ 67 h 1158"/>
                <a:gd name="T102" fmla="*/ 1625 w 1993"/>
                <a:gd name="T103" fmla="*/ 51 h 1158"/>
                <a:gd name="T104" fmla="*/ 1628 w 1993"/>
                <a:gd name="T105" fmla="*/ 35 h 1158"/>
                <a:gd name="T106" fmla="*/ 1635 w 1993"/>
                <a:gd name="T107" fmla="*/ 20 h 1158"/>
                <a:gd name="T108" fmla="*/ 1646 w 1993"/>
                <a:gd name="T109" fmla="*/ 10 h 1158"/>
                <a:gd name="T110" fmla="*/ 1659 w 1993"/>
                <a:gd name="T111" fmla="*/ 2 h 1158"/>
                <a:gd name="T112" fmla="*/ 1675 w 1993"/>
                <a:gd name="T113" fmla="*/ 0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93" h="1158">
                  <a:moveTo>
                    <a:pt x="1675" y="0"/>
                  </a:moveTo>
                  <a:lnTo>
                    <a:pt x="1942" y="0"/>
                  </a:lnTo>
                  <a:lnTo>
                    <a:pt x="1958" y="2"/>
                  </a:lnTo>
                  <a:lnTo>
                    <a:pt x="1972" y="10"/>
                  </a:lnTo>
                  <a:lnTo>
                    <a:pt x="1983" y="20"/>
                  </a:lnTo>
                  <a:lnTo>
                    <a:pt x="1990" y="35"/>
                  </a:lnTo>
                  <a:lnTo>
                    <a:pt x="1993" y="51"/>
                  </a:lnTo>
                  <a:lnTo>
                    <a:pt x="1993" y="318"/>
                  </a:lnTo>
                  <a:lnTo>
                    <a:pt x="1990" y="334"/>
                  </a:lnTo>
                  <a:lnTo>
                    <a:pt x="1983" y="348"/>
                  </a:lnTo>
                  <a:lnTo>
                    <a:pt x="1972" y="359"/>
                  </a:lnTo>
                  <a:lnTo>
                    <a:pt x="1958" y="366"/>
                  </a:lnTo>
                  <a:lnTo>
                    <a:pt x="1942" y="368"/>
                  </a:lnTo>
                  <a:lnTo>
                    <a:pt x="1926" y="366"/>
                  </a:lnTo>
                  <a:lnTo>
                    <a:pt x="1913" y="359"/>
                  </a:lnTo>
                  <a:lnTo>
                    <a:pt x="1902" y="348"/>
                  </a:lnTo>
                  <a:lnTo>
                    <a:pt x="1895" y="334"/>
                  </a:lnTo>
                  <a:lnTo>
                    <a:pt x="1893" y="318"/>
                  </a:lnTo>
                  <a:lnTo>
                    <a:pt x="1893" y="171"/>
                  </a:lnTo>
                  <a:lnTo>
                    <a:pt x="1138" y="910"/>
                  </a:lnTo>
                  <a:lnTo>
                    <a:pt x="1125" y="919"/>
                  </a:lnTo>
                  <a:lnTo>
                    <a:pt x="1110" y="924"/>
                  </a:lnTo>
                  <a:lnTo>
                    <a:pt x="1094" y="924"/>
                  </a:lnTo>
                  <a:lnTo>
                    <a:pt x="1080" y="919"/>
                  </a:lnTo>
                  <a:lnTo>
                    <a:pt x="1067" y="910"/>
                  </a:lnTo>
                  <a:lnTo>
                    <a:pt x="696" y="538"/>
                  </a:lnTo>
                  <a:lnTo>
                    <a:pt x="85" y="1143"/>
                  </a:lnTo>
                  <a:lnTo>
                    <a:pt x="73" y="1152"/>
                  </a:lnTo>
                  <a:lnTo>
                    <a:pt x="62" y="1157"/>
                  </a:lnTo>
                  <a:lnTo>
                    <a:pt x="49" y="1158"/>
                  </a:lnTo>
                  <a:lnTo>
                    <a:pt x="37" y="1157"/>
                  </a:lnTo>
                  <a:lnTo>
                    <a:pt x="25" y="1152"/>
                  </a:lnTo>
                  <a:lnTo>
                    <a:pt x="13" y="1143"/>
                  </a:lnTo>
                  <a:lnTo>
                    <a:pt x="4" y="1131"/>
                  </a:lnTo>
                  <a:lnTo>
                    <a:pt x="0" y="1116"/>
                  </a:lnTo>
                  <a:lnTo>
                    <a:pt x="0" y="1100"/>
                  </a:lnTo>
                  <a:lnTo>
                    <a:pt x="4" y="1085"/>
                  </a:lnTo>
                  <a:lnTo>
                    <a:pt x="13" y="1072"/>
                  </a:lnTo>
                  <a:lnTo>
                    <a:pt x="662" y="433"/>
                  </a:lnTo>
                  <a:lnTo>
                    <a:pt x="674" y="423"/>
                  </a:lnTo>
                  <a:lnTo>
                    <a:pt x="689" y="418"/>
                  </a:lnTo>
                  <a:lnTo>
                    <a:pt x="705" y="418"/>
                  </a:lnTo>
                  <a:lnTo>
                    <a:pt x="720" y="423"/>
                  </a:lnTo>
                  <a:lnTo>
                    <a:pt x="732" y="433"/>
                  </a:lnTo>
                  <a:lnTo>
                    <a:pt x="1103" y="804"/>
                  </a:lnTo>
                  <a:lnTo>
                    <a:pt x="1822" y="100"/>
                  </a:lnTo>
                  <a:lnTo>
                    <a:pt x="1675" y="100"/>
                  </a:lnTo>
                  <a:lnTo>
                    <a:pt x="1659" y="98"/>
                  </a:lnTo>
                  <a:lnTo>
                    <a:pt x="1646" y="91"/>
                  </a:lnTo>
                  <a:lnTo>
                    <a:pt x="1635" y="80"/>
                  </a:lnTo>
                  <a:lnTo>
                    <a:pt x="1628" y="67"/>
                  </a:lnTo>
                  <a:lnTo>
                    <a:pt x="1625" y="51"/>
                  </a:lnTo>
                  <a:lnTo>
                    <a:pt x="1628" y="35"/>
                  </a:lnTo>
                  <a:lnTo>
                    <a:pt x="1635" y="20"/>
                  </a:lnTo>
                  <a:lnTo>
                    <a:pt x="1646" y="10"/>
                  </a:lnTo>
                  <a:lnTo>
                    <a:pt x="1659" y="2"/>
                  </a:lnTo>
                  <a:lnTo>
                    <a:pt x="167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0" name="Freeform 115">
              <a:extLst>
                <a:ext uri="{FF2B5EF4-FFF2-40B4-BE49-F238E27FC236}">
                  <a16:creationId xmlns:a16="http://schemas.microsoft.com/office/drawing/2014/main" id="{9204AAB9-02B4-4C37-5D0F-27B4B126E328}"/>
                </a:ext>
              </a:extLst>
            </p:cNvPr>
            <p:cNvSpPr>
              <a:spLocks noEditPoints="1"/>
            </p:cNvSpPr>
            <p:nvPr/>
          </p:nvSpPr>
          <p:spPr bwMode="auto">
            <a:xfrm>
              <a:off x="2473326" y="4892676"/>
              <a:ext cx="390525" cy="58738"/>
            </a:xfrm>
            <a:custGeom>
              <a:avLst/>
              <a:gdLst>
                <a:gd name="T0" fmla="*/ 1428 w 3188"/>
                <a:gd name="T1" fmla="*/ 261 h 483"/>
                <a:gd name="T2" fmla="*/ 1410 w 3188"/>
                <a:gd name="T3" fmla="*/ 264 h 483"/>
                <a:gd name="T4" fmla="*/ 1394 w 3188"/>
                <a:gd name="T5" fmla="*/ 271 h 483"/>
                <a:gd name="T6" fmla="*/ 1383 w 3188"/>
                <a:gd name="T7" fmla="*/ 283 h 483"/>
                <a:gd name="T8" fmla="*/ 1375 w 3188"/>
                <a:gd name="T9" fmla="*/ 299 h 483"/>
                <a:gd name="T10" fmla="*/ 1372 w 3188"/>
                <a:gd name="T11" fmla="*/ 317 h 483"/>
                <a:gd name="T12" fmla="*/ 1375 w 3188"/>
                <a:gd name="T13" fmla="*/ 334 h 483"/>
                <a:gd name="T14" fmla="*/ 1383 w 3188"/>
                <a:gd name="T15" fmla="*/ 349 h 483"/>
                <a:gd name="T16" fmla="*/ 1394 w 3188"/>
                <a:gd name="T17" fmla="*/ 361 h 483"/>
                <a:gd name="T18" fmla="*/ 1410 w 3188"/>
                <a:gd name="T19" fmla="*/ 369 h 483"/>
                <a:gd name="T20" fmla="*/ 1428 w 3188"/>
                <a:gd name="T21" fmla="*/ 372 h 483"/>
                <a:gd name="T22" fmla="*/ 1761 w 3188"/>
                <a:gd name="T23" fmla="*/ 372 h 483"/>
                <a:gd name="T24" fmla="*/ 1779 w 3188"/>
                <a:gd name="T25" fmla="*/ 369 h 483"/>
                <a:gd name="T26" fmla="*/ 1795 w 3188"/>
                <a:gd name="T27" fmla="*/ 361 h 483"/>
                <a:gd name="T28" fmla="*/ 1806 w 3188"/>
                <a:gd name="T29" fmla="*/ 349 h 483"/>
                <a:gd name="T30" fmla="*/ 1814 w 3188"/>
                <a:gd name="T31" fmla="*/ 334 h 483"/>
                <a:gd name="T32" fmla="*/ 1817 w 3188"/>
                <a:gd name="T33" fmla="*/ 317 h 483"/>
                <a:gd name="T34" fmla="*/ 1814 w 3188"/>
                <a:gd name="T35" fmla="*/ 299 h 483"/>
                <a:gd name="T36" fmla="*/ 1806 w 3188"/>
                <a:gd name="T37" fmla="*/ 283 h 483"/>
                <a:gd name="T38" fmla="*/ 1795 w 3188"/>
                <a:gd name="T39" fmla="*/ 271 h 483"/>
                <a:gd name="T40" fmla="*/ 1779 w 3188"/>
                <a:gd name="T41" fmla="*/ 264 h 483"/>
                <a:gd name="T42" fmla="*/ 1761 w 3188"/>
                <a:gd name="T43" fmla="*/ 261 h 483"/>
                <a:gd name="T44" fmla="*/ 1428 w 3188"/>
                <a:gd name="T45" fmla="*/ 261 h 483"/>
                <a:gd name="T46" fmla="*/ 256 w 3188"/>
                <a:gd name="T47" fmla="*/ 0 h 483"/>
                <a:gd name="T48" fmla="*/ 2932 w 3188"/>
                <a:gd name="T49" fmla="*/ 0 h 483"/>
                <a:gd name="T50" fmla="*/ 3188 w 3188"/>
                <a:gd name="T51" fmla="*/ 483 h 483"/>
                <a:gd name="T52" fmla="*/ 0 w 3188"/>
                <a:gd name="T53" fmla="*/ 483 h 483"/>
                <a:gd name="T54" fmla="*/ 256 w 3188"/>
                <a:gd name="T55"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88" h="483">
                  <a:moveTo>
                    <a:pt x="1428" y="261"/>
                  </a:moveTo>
                  <a:lnTo>
                    <a:pt x="1410" y="264"/>
                  </a:lnTo>
                  <a:lnTo>
                    <a:pt x="1394" y="271"/>
                  </a:lnTo>
                  <a:lnTo>
                    <a:pt x="1383" y="283"/>
                  </a:lnTo>
                  <a:lnTo>
                    <a:pt x="1375" y="299"/>
                  </a:lnTo>
                  <a:lnTo>
                    <a:pt x="1372" y="317"/>
                  </a:lnTo>
                  <a:lnTo>
                    <a:pt x="1375" y="334"/>
                  </a:lnTo>
                  <a:lnTo>
                    <a:pt x="1383" y="349"/>
                  </a:lnTo>
                  <a:lnTo>
                    <a:pt x="1394" y="361"/>
                  </a:lnTo>
                  <a:lnTo>
                    <a:pt x="1410" y="369"/>
                  </a:lnTo>
                  <a:lnTo>
                    <a:pt x="1428" y="372"/>
                  </a:lnTo>
                  <a:lnTo>
                    <a:pt x="1761" y="372"/>
                  </a:lnTo>
                  <a:lnTo>
                    <a:pt x="1779" y="369"/>
                  </a:lnTo>
                  <a:lnTo>
                    <a:pt x="1795" y="361"/>
                  </a:lnTo>
                  <a:lnTo>
                    <a:pt x="1806" y="349"/>
                  </a:lnTo>
                  <a:lnTo>
                    <a:pt x="1814" y="334"/>
                  </a:lnTo>
                  <a:lnTo>
                    <a:pt x="1817" y="317"/>
                  </a:lnTo>
                  <a:lnTo>
                    <a:pt x="1814" y="299"/>
                  </a:lnTo>
                  <a:lnTo>
                    <a:pt x="1806" y="283"/>
                  </a:lnTo>
                  <a:lnTo>
                    <a:pt x="1795" y="271"/>
                  </a:lnTo>
                  <a:lnTo>
                    <a:pt x="1779" y="264"/>
                  </a:lnTo>
                  <a:lnTo>
                    <a:pt x="1761" y="261"/>
                  </a:lnTo>
                  <a:lnTo>
                    <a:pt x="1428" y="261"/>
                  </a:lnTo>
                  <a:close/>
                  <a:moveTo>
                    <a:pt x="256" y="0"/>
                  </a:moveTo>
                  <a:lnTo>
                    <a:pt x="2932" y="0"/>
                  </a:lnTo>
                  <a:lnTo>
                    <a:pt x="3188" y="483"/>
                  </a:lnTo>
                  <a:lnTo>
                    <a:pt x="0" y="483"/>
                  </a:lnTo>
                  <a:lnTo>
                    <a:pt x="256"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1" name="Freeform 116">
              <a:extLst>
                <a:ext uri="{FF2B5EF4-FFF2-40B4-BE49-F238E27FC236}">
                  <a16:creationId xmlns:a16="http://schemas.microsoft.com/office/drawing/2014/main" id="{6717CC0C-5C8F-5D47-ABAC-EF0855900A06}"/>
                </a:ext>
              </a:extLst>
            </p:cNvPr>
            <p:cNvSpPr>
              <a:spLocks/>
            </p:cNvSpPr>
            <p:nvPr/>
          </p:nvSpPr>
          <p:spPr bwMode="auto">
            <a:xfrm>
              <a:off x="2470151" y="4964113"/>
              <a:ext cx="396875" cy="26988"/>
            </a:xfrm>
            <a:custGeom>
              <a:avLst/>
              <a:gdLst>
                <a:gd name="T0" fmla="*/ 0 w 3262"/>
                <a:gd name="T1" fmla="*/ 0 h 222"/>
                <a:gd name="T2" fmla="*/ 3262 w 3262"/>
                <a:gd name="T3" fmla="*/ 0 h 222"/>
                <a:gd name="T4" fmla="*/ 3262 w 3262"/>
                <a:gd name="T5" fmla="*/ 55 h 222"/>
                <a:gd name="T6" fmla="*/ 3259 w 3262"/>
                <a:gd name="T7" fmla="*/ 85 h 222"/>
                <a:gd name="T8" fmla="*/ 3252 w 3262"/>
                <a:gd name="T9" fmla="*/ 114 h 222"/>
                <a:gd name="T10" fmla="*/ 3239 w 3262"/>
                <a:gd name="T11" fmla="*/ 139 h 222"/>
                <a:gd name="T12" fmla="*/ 3222 w 3262"/>
                <a:gd name="T13" fmla="*/ 163 h 222"/>
                <a:gd name="T14" fmla="*/ 3202 w 3262"/>
                <a:gd name="T15" fmla="*/ 183 h 222"/>
                <a:gd name="T16" fmla="*/ 3179 w 3262"/>
                <a:gd name="T17" fmla="*/ 200 h 222"/>
                <a:gd name="T18" fmla="*/ 3153 w 3262"/>
                <a:gd name="T19" fmla="*/ 212 h 222"/>
                <a:gd name="T20" fmla="*/ 3125 w 3262"/>
                <a:gd name="T21" fmla="*/ 220 h 222"/>
                <a:gd name="T22" fmla="*/ 3095 w 3262"/>
                <a:gd name="T23" fmla="*/ 222 h 222"/>
                <a:gd name="T24" fmla="*/ 167 w 3262"/>
                <a:gd name="T25" fmla="*/ 222 h 222"/>
                <a:gd name="T26" fmla="*/ 137 w 3262"/>
                <a:gd name="T27" fmla="*/ 220 h 222"/>
                <a:gd name="T28" fmla="*/ 109 w 3262"/>
                <a:gd name="T29" fmla="*/ 212 h 222"/>
                <a:gd name="T30" fmla="*/ 83 w 3262"/>
                <a:gd name="T31" fmla="*/ 200 h 222"/>
                <a:gd name="T32" fmla="*/ 60 w 3262"/>
                <a:gd name="T33" fmla="*/ 183 h 222"/>
                <a:gd name="T34" fmla="*/ 40 w 3262"/>
                <a:gd name="T35" fmla="*/ 163 h 222"/>
                <a:gd name="T36" fmla="*/ 23 w 3262"/>
                <a:gd name="T37" fmla="*/ 139 h 222"/>
                <a:gd name="T38" fmla="*/ 10 w 3262"/>
                <a:gd name="T39" fmla="*/ 114 h 222"/>
                <a:gd name="T40" fmla="*/ 3 w 3262"/>
                <a:gd name="T41" fmla="*/ 85 h 222"/>
                <a:gd name="T42" fmla="*/ 0 w 3262"/>
                <a:gd name="T43" fmla="*/ 55 h 222"/>
                <a:gd name="T44" fmla="*/ 0 w 3262"/>
                <a:gd name="T4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62" h="222">
                  <a:moveTo>
                    <a:pt x="0" y="0"/>
                  </a:moveTo>
                  <a:lnTo>
                    <a:pt x="3262" y="0"/>
                  </a:lnTo>
                  <a:lnTo>
                    <a:pt x="3262" y="55"/>
                  </a:lnTo>
                  <a:lnTo>
                    <a:pt x="3259" y="85"/>
                  </a:lnTo>
                  <a:lnTo>
                    <a:pt x="3252" y="114"/>
                  </a:lnTo>
                  <a:lnTo>
                    <a:pt x="3239" y="139"/>
                  </a:lnTo>
                  <a:lnTo>
                    <a:pt x="3222" y="163"/>
                  </a:lnTo>
                  <a:lnTo>
                    <a:pt x="3202" y="183"/>
                  </a:lnTo>
                  <a:lnTo>
                    <a:pt x="3179" y="200"/>
                  </a:lnTo>
                  <a:lnTo>
                    <a:pt x="3153" y="212"/>
                  </a:lnTo>
                  <a:lnTo>
                    <a:pt x="3125" y="220"/>
                  </a:lnTo>
                  <a:lnTo>
                    <a:pt x="3095" y="222"/>
                  </a:lnTo>
                  <a:lnTo>
                    <a:pt x="167" y="222"/>
                  </a:lnTo>
                  <a:lnTo>
                    <a:pt x="137" y="220"/>
                  </a:lnTo>
                  <a:lnTo>
                    <a:pt x="109" y="212"/>
                  </a:lnTo>
                  <a:lnTo>
                    <a:pt x="83" y="200"/>
                  </a:lnTo>
                  <a:lnTo>
                    <a:pt x="60" y="183"/>
                  </a:lnTo>
                  <a:lnTo>
                    <a:pt x="40" y="163"/>
                  </a:lnTo>
                  <a:lnTo>
                    <a:pt x="23" y="139"/>
                  </a:lnTo>
                  <a:lnTo>
                    <a:pt x="10" y="114"/>
                  </a:lnTo>
                  <a:lnTo>
                    <a:pt x="3" y="85"/>
                  </a:lnTo>
                  <a:lnTo>
                    <a:pt x="0" y="55"/>
                  </a:lnTo>
                  <a:lnTo>
                    <a:pt x="0"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32" name="Group 431">
            <a:extLst>
              <a:ext uri="{FF2B5EF4-FFF2-40B4-BE49-F238E27FC236}">
                <a16:creationId xmlns:a16="http://schemas.microsoft.com/office/drawing/2014/main" id="{CA8C96A5-D655-2B57-576C-BF9E946FB656}"/>
              </a:ext>
            </a:extLst>
          </p:cNvPr>
          <p:cNvGrpSpPr/>
          <p:nvPr/>
        </p:nvGrpSpPr>
        <p:grpSpPr>
          <a:xfrm>
            <a:off x="3502565" y="5725849"/>
            <a:ext cx="417513" cy="327025"/>
            <a:chOff x="2463800" y="5449888"/>
            <a:chExt cx="417513" cy="327025"/>
          </a:xfrm>
        </p:grpSpPr>
        <p:sp>
          <p:nvSpPr>
            <p:cNvPr id="433" name="Freeform 123">
              <a:extLst>
                <a:ext uri="{FF2B5EF4-FFF2-40B4-BE49-F238E27FC236}">
                  <a16:creationId xmlns:a16="http://schemas.microsoft.com/office/drawing/2014/main" id="{0E2D51DB-B05E-1680-1E67-C8682652A402}"/>
                </a:ext>
              </a:extLst>
            </p:cNvPr>
            <p:cNvSpPr>
              <a:spLocks/>
            </p:cNvSpPr>
            <p:nvPr/>
          </p:nvSpPr>
          <p:spPr bwMode="auto">
            <a:xfrm>
              <a:off x="2496854" y="5476876"/>
              <a:ext cx="12700" cy="12700"/>
            </a:xfrm>
            <a:custGeom>
              <a:avLst/>
              <a:gdLst>
                <a:gd name="T0" fmla="*/ 50 w 100"/>
                <a:gd name="T1" fmla="*/ 0 h 101"/>
                <a:gd name="T2" fmla="*/ 63 w 100"/>
                <a:gd name="T3" fmla="*/ 2 h 101"/>
                <a:gd name="T4" fmla="*/ 75 w 100"/>
                <a:gd name="T5" fmla="*/ 7 h 101"/>
                <a:gd name="T6" fmla="*/ 86 w 100"/>
                <a:gd name="T7" fmla="*/ 14 h 101"/>
                <a:gd name="T8" fmla="*/ 94 w 100"/>
                <a:gd name="T9" fmla="*/ 25 h 101"/>
                <a:gd name="T10" fmla="*/ 99 w 100"/>
                <a:gd name="T11" fmla="*/ 37 h 101"/>
                <a:gd name="T12" fmla="*/ 100 w 100"/>
                <a:gd name="T13" fmla="*/ 50 h 101"/>
                <a:gd name="T14" fmla="*/ 99 w 100"/>
                <a:gd name="T15" fmla="*/ 63 h 101"/>
                <a:gd name="T16" fmla="*/ 94 w 100"/>
                <a:gd name="T17" fmla="*/ 76 h 101"/>
                <a:gd name="T18" fmla="*/ 86 w 100"/>
                <a:gd name="T19" fmla="*/ 86 h 101"/>
                <a:gd name="T20" fmla="*/ 75 w 100"/>
                <a:gd name="T21" fmla="*/ 93 h 101"/>
                <a:gd name="T22" fmla="*/ 63 w 100"/>
                <a:gd name="T23" fmla="*/ 99 h 101"/>
                <a:gd name="T24" fmla="*/ 50 w 100"/>
                <a:gd name="T25" fmla="*/ 101 h 101"/>
                <a:gd name="T26" fmla="*/ 37 w 100"/>
                <a:gd name="T27" fmla="*/ 99 h 101"/>
                <a:gd name="T28" fmla="*/ 26 w 100"/>
                <a:gd name="T29" fmla="*/ 93 h 101"/>
                <a:gd name="T30" fmla="*/ 15 w 100"/>
                <a:gd name="T31" fmla="*/ 86 h 101"/>
                <a:gd name="T32" fmla="*/ 7 w 100"/>
                <a:gd name="T33" fmla="*/ 76 h 101"/>
                <a:gd name="T34" fmla="*/ 2 w 100"/>
                <a:gd name="T35" fmla="*/ 63 h 101"/>
                <a:gd name="T36" fmla="*/ 0 w 100"/>
                <a:gd name="T37" fmla="*/ 50 h 101"/>
                <a:gd name="T38" fmla="*/ 2 w 100"/>
                <a:gd name="T39" fmla="*/ 37 h 101"/>
                <a:gd name="T40" fmla="*/ 7 w 100"/>
                <a:gd name="T41" fmla="*/ 25 h 101"/>
                <a:gd name="T42" fmla="*/ 15 w 100"/>
                <a:gd name="T43" fmla="*/ 14 h 101"/>
                <a:gd name="T44" fmla="*/ 26 w 100"/>
                <a:gd name="T45" fmla="*/ 7 h 101"/>
                <a:gd name="T46" fmla="*/ 37 w 100"/>
                <a:gd name="T47" fmla="*/ 2 h 101"/>
                <a:gd name="T48" fmla="*/ 50 w 100"/>
                <a:gd name="T4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01">
                  <a:moveTo>
                    <a:pt x="50" y="0"/>
                  </a:moveTo>
                  <a:lnTo>
                    <a:pt x="63" y="2"/>
                  </a:lnTo>
                  <a:lnTo>
                    <a:pt x="75" y="7"/>
                  </a:lnTo>
                  <a:lnTo>
                    <a:pt x="86" y="14"/>
                  </a:lnTo>
                  <a:lnTo>
                    <a:pt x="94" y="25"/>
                  </a:lnTo>
                  <a:lnTo>
                    <a:pt x="99" y="37"/>
                  </a:lnTo>
                  <a:lnTo>
                    <a:pt x="100" y="50"/>
                  </a:lnTo>
                  <a:lnTo>
                    <a:pt x="99" y="63"/>
                  </a:lnTo>
                  <a:lnTo>
                    <a:pt x="94" y="76"/>
                  </a:lnTo>
                  <a:lnTo>
                    <a:pt x="86" y="86"/>
                  </a:lnTo>
                  <a:lnTo>
                    <a:pt x="75" y="93"/>
                  </a:lnTo>
                  <a:lnTo>
                    <a:pt x="63" y="99"/>
                  </a:lnTo>
                  <a:lnTo>
                    <a:pt x="50" y="101"/>
                  </a:lnTo>
                  <a:lnTo>
                    <a:pt x="37" y="99"/>
                  </a:lnTo>
                  <a:lnTo>
                    <a:pt x="26" y="93"/>
                  </a:lnTo>
                  <a:lnTo>
                    <a:pt x="15" y="86"/>
                  </a:lnTo>
                  <a:lnTo>
                    <a:pt x="7" y="76"/>
                  </a:lnTo>
                  <a:lnTo>
                    <a:pt x="2" y="63"/>
                  </a:lnTo>
                  <a:lnTo>
                    <a:pt x="0" y="50"/>
                  </a:lnTo>
                  <a:lnTo>
                    <a:pt x="2" y="37"/>
                  </a:lnTo>
                  <a:lnTo>
                    <a:pt x="7" y="25"/>
                  </a:lnTo>
                  <a:lnTo>
                    <a:pt x="15" y="14"/>
                  </a:lnTo>
                  <a:lnTo>
                    <a:pt x="26" y="7"/>
                  </a:lnTo>
                  <a:lnTo>
                    <a:pt x="37" y="2"/>
                  </a:lnTo>
                  <a:lnTo>
                    <a:pt x="50"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4" name="Freeform 124">
              <a:extLst>
                <a:ext uri="{FF2B5EF4-FFF2-40B4-BE49-F238E27FC236}">
                  <a16:creationId xmlns:a16="http://schemas.microsoft.com/office/drawing/2014/main" id="{3D66701C-EE8A-8611-4A4B-08AD0381B919}"/>
                </a:ext>
              </a:extLst>
            </p:cNvPr>
            <p:cNvSpPr>
              <a:spLocks/>
            </p:cNvSpPr>
            <p:nvPr/>
          </p:nvSpPr>
          <p:spPr bwMode="auto">
            <a:xfrm>
              <a:off x="2523841" y="5476876"/>
              <a:ext cx="260350" cy="12700"/>
            </a:xfrm>
            <a:custGeom>
              <a:avLst/>
              <a:gdLst>
                <a:gd name="T0" fmla="*/ 50 w 2133"/>
                <a:gd name="T1" fmla="*/ 0 h 101"/>
                <a:gd name="T2" fmla="*/ 2084 w 2133"/>
                <a:gd name="T3" fmla="*/ 0 h 101"/>
                <a:gd name="T4" fmla="*/ 2099 w 2133"/>
                <a:gd name="T5" fmla="*/ 3 h 101"/>
                <a:gd name="T6" fmla="*/ 2113 w 2133"/>
                <a:gd name="T7" fmla="*/ 9 h 101"/>
                <a:gd name="T8" fmla="*/ 2124 w 2133"/>
                <a:gd name="T9" fmla="*/ 21 h 101"/>
                <a:gd name="T10" fmla="*/ 2131 w 2133"/>
                <a:gd name="T11" fmla="*/ 34 h 101"/>
                <a:gd name="T12" fmla="*/ 2133 w 2133"/>
                <a:gd name="T13" fmla="*/ 50 h 101"/>
                <a:gd name="T14" fmla="*/ 2131 w 2133"/>
                <a:gd name="T15" fmla="*/ 66 h 101"/>
                <a:gd name="T16" fmla="*/ 2124 w 2133"/>
                <a:gd name="T17" fmla="*/ 80 h 101"/>
                <a:gd name="T18" fmla="*/ 2113 w 2133"/>
                <a:gd name="T19" fmla="*/ 91 h 101"/>
                <a:gd name="T20" fmla="*/ 2099 w 2133"/>
                <a:gd name="T21" fmla="*/ 98 h 101"/>
                <a:gd name="T22" fmla="*/ 2084 w 2133"/>
                <a:gd name="T23" fmla="*/ 101 h 101"/>
                <a:gd name="T24" fmla="*/ 50 w 2133"/>
                <a:gd name="T25" fmla="*/ 101 h 101"/>
                <a:gd name="T26" fmla="*/ 34 w 2133"/>
                <a:gd name="T27" fmla="*/ 98 h 101"/>
                <a:gd name="T28" fmla="*/ 21 w 2133"/>
                <a:gd name="T29" fmla="*/ 91 h 101"/>
                <a:gd name="T30" fmla="*/ 9 w 2133"/>
                <a:gd name="T31" fmla="*/ 80 h 101"/>
                <a:gd name="T32" fmla="*/ 2 w 2133"/>
                <a:gd name="T33" fmla="*/ 66 h 101"/>
                <a:gd name="T34" fmla="*/ 0 w 2133"/>
                <a:gd name="T35" fmla="*/ 50 h 101"/>
                <a:gd name="T36" fmla="*/ 2 w 2133"/>
                <a:gd name="T37" fmla="*/ 34 h 101"/>
                <a:gd name="T38" fmla="*/ 9 w 2133"/>
                <a:gd name="T39" fmla="*/ 21 h 101"/>
                <a:gd name="T40" fmla="*/ 21 w 2133"/>
                <a:gd name="T41" fmla="*/ 9 h 101"/>
                <a:gd name="T42" fmla="*/ 34 w 2133"/>
                <a:gd name="T43" fmla="*/ 3 h 101"/>
                <a:gd name="T44" fmla="*/ 50 w 2133"/>
                <a:gd name="T4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3" h="101">
                  <a:moveTo>
                    <a:pt x="50" y="0"/>
                  </a:moveTo>
                  <a:lnTo>
                    <a:pt x="2084" y="0"/>
                  </a:lnTo>
                  <a:lnTo>
                    <a:pt x="2099" y="3"/>
                  </a:lnTo>
                  <a:lnTo>
                    <a:pt x="2113" y="9"/>
                  </a:lnTo>
                  <a:lnTo>
                    <a:pt x="2124" y="21"/>
                  </a:lnTo>
                  <a:lnTo>
                    <a:pt x="2131" y="34"/>
                  </a:lnTo>
                  <a:lnTo>
                    <a:pt x="2133" y="50"/>
                  </a:lnTo>
                  <a:lnTo>
                    <a:pt x="2131" y="66"/>
                  </a:lnTo>
                  <a:lnTo>
                    <a:pt x="2124" y="80"/>
                  </a:lnTo>
                  <a:lnTo>
                    <a:pt x="2113" y="91"/>
                  </a:lnTo>
                  <a:lnTo>
                    <a:pt x="2099" y="98"/>
                  </a:lnTo>
                  <a:lnTo>
                    <a:pt x="2084" y="101"/>
                  </a:lnTo>
                  <a:lnTo>
                    <a:pt x="50" y="101"/>
                  </a:lnTo>
                  <a:lnTo>
                    <a:pt x="34" y="98"/>
                  </a:lnTo>
                  <a:lnTo>
                    <a:pt x="21" y="91"/>
                  </a:lnTo>
                  <a:lnTo>
                    <a:pt x="9" y="80"/>
                  </a:lnTo>
                  <a:lnTo>
                    <a:pt x="2" y="66"/>
                  </a:lnTo>
                  <a:lnTo>
                    <a:pt x="0" y="50"/>
                  </a:lnTo>
                  <a:lnTo>
                    <a:pt x="2" y="34"/>
                  </a:lnTo>
                  <a:lnTo>
                    <a:pt x="9" y="21"/>
                  </a:lnTo>
                  <a:lnTo>
                    <a:pt x="21" y="9"/>
                  </a:lnTo>
                  <a:lnTo>
                    <a:pt x="34" y="3"/>
                  </a:lnTo>
                  <a:lnTo>
                    <a:pt x="50"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5" name="Freeform 127">
              <a:extLst>
                <a:ext uri="{FF2B5EF4-FFF2-40B4-BE49-F238E27FC236}">
                  <a16:creationId xmlns:a16="http://schemas.microsoft.com/office/drawing/2014/main" id="{116CFB05-CE1B-F138-3A49-57EF80AA6B52}"/>
                </a:ext>
              </a:extLst>
            </p:cNvPr>
            <p:cNvSpPr>
              <a:spLocks noEditPoints="1"/>
            </p:cNvSpPr>
            <p:nvPr/>
          </p:nvSpPr>
          <p:spPr bwMode="auto">
            <a:xfrm>
              <a:off x="2463800" y="5449888"/>
              <a:ext cx="417513" cy="327025"/>
            </a:xfrm>
            <a:custGeom>
              <a:avLst/>
              <a:gdLst>
                <a:gd name="T0" fmla="*/ 100 w 3417"/>
                <a:gd name="T1" fmla="*/ 2407 h 2672"/>
                <a:gd name="T2" fmla="*/ 111 w 3417"/>
                <a:gd name="T3" fmla="*/ 2464 h 2672"/>
                <a:gd name="T4" fmla="*/ 139 w 3417"/>
                <a:gd name="T5" fmla="*/ 2513 h 2672"/>
                <a:gd name="T6" fmla="*/ 181 w 3417"/>
                <a:gd name="T7" fmla="*/ 2550 h 2672"/>
                <a:gd name="T8" fmla="*/ 235 w 3417"/>
                <a:gd name="T9" fmla="*/ 2569 h 2672"/>
                <a:gd name="T10" fmla="*/ 3153 w 3417"/>
                <a:gd name="T11" fmla="*/ 2571 h 2672"/>
                <a:gd name="T12" fmla="*/ 3211 w 3417"/>
                <a:gd name="T13" fmla="*/ 2561 h 2672"/>
                <a:gd name="T14" fmla="*/ 3258 w 3417"/>
                <a:gd name="T15" fmla="*/ 2533 h 2672"/>
                <a:gd name="T16" fmla="*/ 3295 w 3417"/>
                <a:gd name="T17" fmla="*/ 2490 h 2672"/>
                <a:gd name="T18" fmla="*/ 3314 w 3417"/>
                <a:gd name="T19" fmla="*/ 2436 h 2672"/>
                <a:gd name="T20" fmla="*/ 3317 w 3417"/>
                <a:gd name="T21" fmla="*/ 528 h 2672"/>
                <a:gd name="T22" fmla="*/ 264 w 3417"/>
                <a:gd name="T23" fmla="*/ 100 h 2672"/>
                <a:gd name="T24" fmla="*/ 207 w 3417"/>
                <a:gd name="T25" fmla="*/ 110 h 2672"/>
                <a:gd name="T26" fmla="*/ 159 w 3417"/>
                <a:gd name="T27" fmla="*/ 139 h 2672"/>
                <a:gd name="T28" fmla="*/ 122 w 3417"/>
                <a:gd name="T29" fmla="*/ 182 h 2672"/>
                <a:gd name="T30" fmla="*/ 103 w 3417"/>
                <a:gd name="T31" fmla="*/ 235 h 2672"/>
                <a:gd name="T32" fmla="*/ 100 w 3417"/>
                <a:gd name="T33" fmla="*/ 429 h 2672"/>
                <a:gd name="T34" fmla="*/ 3317 w 3417"/>
                <a:gd name="T35" fmla="*/ 264 h 2672"/>
                <a:gd name="T36" fmla="*/ 3307 w 3417"/>
                <a:gd name="T37" fmla="*/ 207 h 2672"/>
                <a:gd name="T38" fmla="*/ 3278 w 3417"/>
                <a:gd name="T39" fmla="*/ 159 h 2672"/>
                <a:gd name="T40" fmla="*/ 3236 w 3417"/>
                <a:gd name="T41" fmla="*/ 123 h 2672"/>
                <a:gd name="T42" fmla="*/ 3183 w 3417"/>
                <a:gd name="T43" fmla="*/ 103 h 2672"/>
                <a:gd name="T44" fmla="*/ 264 w 3417"/>
                <a:gd name="T45" fmla="*/ 100 h 2672"/>
                <a:gd name="T46" fmla="*/ 3153 w 3417"/>
                <a:gd name="T47" fmla="*/ 0 h 2672"/>
                <a:gd name="T48" fmla="*/ 3229 w 3417"/>
                <a:gd name="T49" fmla="*/ 11 h 2672"/>
                <a:gd name="T50" fmla="*/ 3297 w 3417"/>
                <a:gd name="T51" fmla="*/ 43 h 2672"/>
                <a:gd name="T52" fmla="*/ 3353 w 3417"/>
                <a:gd name="T53" fmla="*/ 90 h 2672"/>
                <a:gd name="T54" fmla="*/ 3393 w 3417"/>
                <a:gd name="T55" fmla="*/ 153 h 2672"/>
                <a:gd name="T56" fmla="*/ 3415 w 3417"/>
                <a:gd name="T57" fmla="*/ 225 h 2672"/>
                <a:gd name="T58" fmla="*/ 3417 w 3417"/>
                <a:gd name="T59" fmla="*/ 2407 h 2672"/>
                <a:gd name="T60" fmla="*/ 3407 w 3417"/>
                <a:gd name="T61" fmla="*/ 2484 h 2672"/>
                <a:gd name="T62" fmla="*/ 3374 w 3417"/>
                <a:gd name="T63" fmla="*/ 2552 h 2672"/>
                <a:gd name="T64" fmla="*/ 3327 w 3417"/>
                <a:gd name="T65" fmla="*/ 2607 h 2672"/>
                <a:gd name="T66" fmla="*/ 3265 w 3417"/>
                <a:gd name="T67" fmla="*/ 2647 h 2672"/>
                <a:gd name="T68" fmla="*/ 3192 w 3417"/>
                <a:gd name="T69" fmla="*/ 2669 h 2672"/>
                <a:gd name="T70" fmla="*/ 264 w 3417"/>
                <a:gd name="T71" fmla="*/ 2672 h 2672"/>
                <a:gd name="T72" fmla="*/ 188 w 3417"/>
                <a:gd name="T73" fmla="*/ 2661 h 2672"/>
                <a:gd name="T74" fmla="*/ 120 w 3417"/>
                <a:gd name="T75" fmla="*/ 2629 h 2672"/>
                <a:gd name="T76" fmla="*/ 65 w 3417"/>
                <a:gd name="T77" fmla="*/ 2581 h 2672"/>
                <a:gd name="T78" fmla="*/ 25 w 3417"/>
                <a:gd name="T79" fmla="*/ 2518 h 2672"/>
                <a:gd name="T80" fmla="*/ 3 w 3417"/>
                <a:gd name="T81" fmla="*/ 2447 h 2672"/>
                <a:gd name="T82" fmla="*/ 0 w 3417"/>
                <a:gd name="T83" fmla="*/ 264 h 2672"/>
                <a:gd name="T84" fmla="*/ 11 w 3417"/>
                <a:gd name="T85" fmla="*/ 188 h 2672"/>
                <a:gd name="T86" fmla="*/ 42 w 3417"/>
                <a:gd name="T87" fmla="*/ 121 h 2672"/>
                <a:gd name="T88" fmla="*/ 91 w 3417"/>
                <a:gd name="T89" fmla="*/ 65 h 2672"/>
                <a:gd name="T90" fmla="*/ 153 w 3417"/>
                <a:gd name="T91" fmla="*/ 24 h 2672"/>
                <a:gd name="T92" fmla="*/ 225 w 3417"/>
                <a:gd name="T93" fmla="*/ 2 h 2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17" h="2672">
                  <a:moveTo>
                    <a:pt x="100" y="528"/>
                  </a:moveTo>
                  <a:lnTo>
                    <a:pt x="100" y="2407"/>
                  </a:lnTo>
                  <a:lnTo>
                    <a:pt x="103" y="2436"/>
                  </a:lnTo>
                  <a:lnTo>
                    <a:pt x="111" y="2464"/>
                  </a:lnTo>
                  <a:lnTo>
                    <a:pt x="122" y="2490"/>
                  </a:lnTo>
                  <a:lnTo>
                    <a:pt x="139" y="2513"/>
                  </a:lnTo>
                  <a:lnTo>
                    <a:pt x="159" y="2533"/>
                  </a:lnTo>
                  <a:lnTo>
                    <a:pt x="181" y="2550"/>
                  </a:lnTo>
                  <a:lnTo>
                    <a:pt x="207" y="2561"/>
                  </a:lnTo>
                  <a:lnTo>
                    <a:pt x="235" y="2569"/>
                  </a:lnTo>
                  <a:lnTo>
                    <a:pt x="264" y="2571"/>
                  </a:lnTo>
                  <a:lnTo>
                    <a:pt x="3153" y="2571"/>
                  </a:lnTo>
                  <a:lnTo>
                    <a:pt x="3183" y="2569"/>
                  </a:lnTo>
                  <a:lnTo>
                    <a:pt x="3211" y="2561"/>
                  </a:lnTo>
                  <a:lnTo>
                    <a:pt x="3236" y="2550"/>
                  </a:lnTo>
                  <a:lnTo>
                    <a:pt x="3258" y="2533"/>
                  </a:lnTo>
                  <a:lnTo>
                    <a:pt x="3278" y="2513"/>
                  </a:lnTo>
                  <a:lnTo>
                    <a:pt x="3295" y="2490"/>
                  </a:lnTo>
                  <a:lnTo>
                    <a:pt x="3307" y="2464"/>
                  </a:lnTo>
                  <a:lnTo>
                    <a:pt x="3314" y="2436"/>
                  </a:lnTo>
                  <a:lnTo>
                    <a:pt x="3317" y="2407"/>
                  </a:lnTo>
                  <a:lnTo>
                    <a:pt x="3317" y="528"/>
                  </a:lnTo>
                  <a:lnTo>
                    <a:pt x="100" y="528"/>
                  </a:lnTo>
                  <a:close/>
                  <a:moveTo>
                    <a:pt x="264" y="100"/>
                  </a:moveTo>
                  <a:lnTo>
                    <a:pt x="235" y="103"/>
                  </a:lnTo>
                  <a:lnTo>
                    <a:pt x="207" y="110"/>
                  </a:lnTo>
                  <a:lnTo>
                    <a:pt x="181" y="123"/>
                  </a:lnTo>
                  <a:lnTo>
                    <a:pt x="159" y="139"/>
                  </a:lnTo>
                  <a:lnTo>
                    <a:pt x="139" y="159"/>
                  </a:lnTo>
                  <a:lnTo>
                    <a:pt x="122" y="182"/>
                  </a:lnTo>
                  <a:lnTo>
                    <a:pt x="111" y="207"/>
                  </a:lnTo>
                  <a:lnTo>
                    <a:pt x="103" y="235"/>
                  </a:lnTo>
                  <a:lnTo>
                    <a:pt x="100" y="264"/>
                  </a:lnTo>
                  <a:lnTo>
                    <a:pt x="100" y="429"/>
                  </a:lnTo>
                  <a:lnTo>
                    <a:pt x="3317" y="429"/>
                  </a:lnTo>
                  <a:lnTo>
                    <a:pt x="3317" y="264"/>
                  </a:lnTo>
                  <a:lnTo>
                    <a:pt x="3314" y="235"/>
                  </a:lnTo>
                  <a:lnTo>
                    <a:pt x="3307" y="207"/>
                  </a:lnTo>
                  <a:lnTo>
                    <a:pt x="3295" y="182"/>
                  </a:lnTo>
                  <a:lnTo>
                    <a:pt x="3278" y="159"/>
                  </a:lnTo>
                  <a:lnTo>
                    <a:pt x="3258" y="139"/>
                  </a:lnTo>
                  <a:lnTo>
                    <a:pt x="3236" y="123"/>
                  </a:lnTo>
                  <a:lnTo>
                    <a:pt x="3211" y="110"/>
                  </a:lnTo>
                  <a:lnTo>
                    <a:pt x="3183" y="103"/>
                  </a:lnTo>
                  <a:lnTo>
                    <a:pt x="3153" y="100"/>
                  </a:lnTo>
                  <a:lnTo>
                    <a:pt x="264" y="100"/>
                  </a:lnTo>
                  <a:close/>
                  <a:moveTo>
                    <a:pt x="264" y="0"/>
                  </a:moveTo>
                  <a:lnTo>
                    <a:pt x="3153" y="0"/>
                  </a:lnTo>
                  <a:lnTo>
                    <a:pt x="3192" y="2"/>
                  </a:lnTo>
                  <a:lnTo>
                    <a:pt x="3229" y="11"/>
                  </a:lnTo>
                  <a:lnTo>
                    <a:pt x="3265" y="24"/>
                  </a:lnTo>
                  <a:lnTo>
                    <a:pt x="3297" y="43"/>
                  </a:lnTo>
                  <a:lnTo>
                    <a:pt x="3327" y="65"/>
                  </a:lnTo>
                  <a:lnTo>
                    <a:pt x="3353" y="90"/>
                  </a:lnTo>
                  <a:lnTo>
                    <a:pt x="3374" y="121"/>
                  </a:lnTo>
                  <a:lnTo>
                    <a:pt x="3393" y="153"/>
                  </a:lnTo>
                  <a:lnTo>
                    <a:pt x="3407" y="188"/>
                  </a:lnTo>
                  <a:lnTo>
                    <a:pt x="3415" y="225"/>
                  </a:lnTo>
                  <a:lnTo>
                    <a:pt x="3417" y="264"/>
                  </a:lnTo>
                  <a:lnTo>
                    <a:pt x="3417" y="2407"/>
                  </a:lnTo>
                  <a:lnTo>
                    <a:pt x="3415" y="2447"/>
                  </a:lnTo>
                  <a:lnTo>
                    <a:pt x="3407" y="2484"/>
                  </a:lnTo>
                  <a:lnTo>
                    <a:pt x="3393" y="2518"/>
                  </a:lnTo>
                  <a:lnTo>
                    <a:pt x="3374" y="2552"/>
                  </a:lnTo>
                  <a:lnTo>
                    <a:pt x="3353" y="2581"/>
                  </a:lnTo>
                  <a:lnTo>
                    <a:pt x="3327" y="2607"/>
                  </a:lnTo>
                  <a:lnTo>
                    <a:pt x="3297" y="2629"/>
                  </a:lnTo>
                  <a:lnTo>
                    <a:pt x="3265" y="2647"/>
                  </a:lnTo>
                  <a:lnTo>
                    <a:pt x="3229" y="2661"/>
                  </a:lnTo>
                  <a:lnTo>
                    <a:pt x="3192" y="2669"/>
                  </a:lnTo>
                  <a:lnTo>
                    <a:pt x="3153" y="2672"/>
                  </a:lnTo>
                  <a:lnTo>
                    <a:pt x="264" y="2672"/>
                  </a:lnTo>
                  <a:lnTo>
                    <a:pt x="225" y="2669"/>
                  </a:lnTo>
                  <a:lnTo>
                    <a:pt x="188" y="2661"/>
                  </a:lnTo>
                  <a:lnTo>
                    <a:pt x="153" y="2647"/>
                  </a:lnTo>
                  <a:lnTo>
                    <a:pt x="120" y="2629"/>
                  </a:lnTo>
                  <a:lnTo>
                    <a:pt x="91" y="2607"/>
                  </a:lnTo>
                  <a:lnTo>
                    <a:pt x="65" y="2581"/>
                  </a:lnTo>
                  <a:lnTo>
                    <a:pt x="42" y="2552"/>
                  </a:lnTo>
                  <a:lnTo>
                    <a:pt x="25" y="2518"/>
                  </a:lnTo>
                  <a:lnTo>
                    <a:pt x="11" y="2484"/>
                  </a:lnTo>
                  <a:lnTo>
                    <a:pt x="3" y="2447"/>
                  </a:lnTo>
                  <a:lnTo>
                    <a:pt x="0" y="2407"/>
                  </a:lnTo>
                  <a:lnTo>
                    <a:pt x="0" y="264"/>
                  </a:lnTo>
                  <a:lnTo>
                    <a:pt x="3" y="225"/>
                  </a:lnTo>
                  <a:lnTo>
                    <a:pt x="11" y="188"/>
                  </a:lnTo>
                  <a:lnTo>
                    <a:pt x="25" y="153"/>
                  </a:lnTo>
                  <a:lnTo>
                    <a:pt x="42" y="121"/>
                  </a:lnTo>
                  <a:lnTo>
                    <a:pt x="65" y="90"/>
                  </a:lnTo>
                  <a:lnTo>
                    <a:pt x="91" y="65"/>
                  </a:lnTo>
                  <a:lnTo>
                    <a:pt x="120" y="43"/>
                  </a:lnTo>
                  <a:lnTo>
                    <a:pt x="153" y="24"/>
                  </a:lnTo>
                  <a:lnTo>
                    <a:pt x="188" y="11"/>
                  </a:lnTo>
                  <a:lnTo>
                    <a:pt x="225" y="2"/>
                  </a:lnTo>
                  <a:lnTo>
                    <a:pt x="264"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6" name="Freeform 128">
              <a:extLst>
                <a:ext uri="{FF2B5EF4-FFF2-40B4-BE49-F238E27FC236}">
                  <a16:creationId xmlns:a16="http://schemas.microsoft.com/office/drawing/2014/main" id="{91D2B1D8-C921-7F20-1E6B-5A039CE47B70}"/>
                </a:ext>
              </a:extLst>
            </p:cNvPr>
            <p:cNvSpPr>
              <a:spLocks noEditPoints="1"/>
            </p:cNvSpPr>
            <p:nvPr/>
          </p:nvSpPr>
          <p:spPr bwMode="auto">
            <a:xfrm>
              <a:off x="2476500" y="5514976"/>
              <a:ext cx="392113" cy="249238"/>
            </a:xfrm>
            <a:custGeom>
              <a:avLst/>
              <a:gdLst>
                <a:gd name="T0" fmla="*/ 1789 w 3217"/>
                <a:gd name="T1" fmla="*/ 248 h 2043"/>
                <a:gd name="T2" fmla="*/ 1722 w 3217"/>
                <a:gd name="T3" fmla="*/ 348 h 2043"/>
                <a:gd name="T4" fmla="*/ 1630 w 3217"/>
                <a:gd name="T5" fmla="*/ 385 h 2043"/>
                <a:gd name="T6" fmla="*/ 1532 w 3217"/>
                <a:gd name="T7" fmla="*/ 452 h 2043"/>
                <a:gd name="T8" fmla="*/ 1505 w 3217"/>
                <a:gd name="T9" fmla="*/ 972 h 2043"/>
                <a:gd name="T10" fmla="*/ 1378 w 3217"/>
                <a:gd name="T11" fmla="*/ 746 h 2043"/>
                <a:gd name="T12" fmla="*/ 1296 w 3217"/>
                <a:gd name="T13" fmla="*/ 662 h 2043"/>
                <a:gd name="T14" fmla="*/ 347 w 3217"/>
                <a:gd name="T15" fmla="*/ 654 h 2043"/>
                <a:gd name="T16" fmla="*/ 248 w 3217"/>
                <a:gd name="T17" fmla="*/ 719 h 2043"/>
                <a:gd name="T18" fmla="*/ 221 w 3217"/>
                <a:gd name="T19" fmla="*/ 1236 h 2043"/>
                <a:gd name="T20" fmla="*/ 267 w 3217"/>
                <a:gd name="T21" fmla="*/ 1348 h 2043"/>
                <a:gd name="T22" fmla="*/ 379 w 3217"/>
                <a:gd name="T23" fmla="*/ 1394 h 2043"/>
                <a:gd name="T24" fmla="*/ 1321 w 3217"/>
                <a:gd name="T25" fmla="*/ 1367 h 2043"/>
                <a:gd name="T26" fmla="*/ 1388 w 3217"/>
                <a:gd name="T27" fmla="*/ 1268 h 2043"/>
                <a:gd name="T28" fmla="*/ 1505 w 3217"/>
                <a:gd name="T29" fmla="*/ 1505 h 2043"/>
                <a:gd name="T30" fmla="*/ 1551 w 3217"/>
                <a:gd name="T31" fmla="*/ 1616 h 2043"/>
                <a:gd name="T32" fmla="*/ 1662 w 3217"/>
                <a:gd name="T33" fmla="*/ 1662 h 2043"/>
                <a:gd name="T34" fmla="*/ 1732 w 3217"/>
                <a:gd name="T35" fmla="*/ 1726 h 2043"/>
                <a:gd name="T36" fmla="*/ 1815 w 3217"/>
                <a:gd name="T37" fmla="*/ 1810 h 2043"/>
                <a:gd name="T38" fmla="*/ 2870 w 3217"/>
                <a:gd name="T39" fmla="*/ 1819 h 2043"/>
                <a:gd name="T40" fmla="*/ 2970 w 3217"/>
                <a:gd name="T41" fmla="*/ 1753 h 2043"/>
                <a:gd name="T42" fmla="*/ 2997 w 3217"/>
                <a:gd name="T43" fmla="*/ 1558 h 2043"/>
                <a:gd name="T44" fmla="*/ 2950 w 3217"/>
                <a:gd name="T45" fmla="*/ 1447 h 2043"/>
                <a:gd name="T46" fmla="*/ 2839 w 3217"/>
                <a:gd name="T47" fmla="*/ 1400 h 2043"/>
                <a:gd name="T48" fmla="*/ 1789 w 3217"/>
                <a:gd name="T49" fmla="*/ 1427 h 2043"/>
                <a:gd name="T50" fmla="*/ 1722 w 3217"/>
                <a:gd name="T51" fmla="*/ 1527 h 2043"/>
                <a:gd name="T52" fmla="*/ 1645 w 3217"/>
                <a:gd name="T53" fmla="*/ 1559 h 2043"/>
                <a:gd name="T54" fmla="*/ 1605 w 3217"/>
                <a:gd name="T55" fmla="*/ 1505 h 2043"/>
                <a:gd name="T56" fmla="*/ 1722 w 3217"/>
                <a:gd name="T57" fmla="*/ 1107 h 2043"/>
                <a:gd name="T58" fmla="*/ 1789 w 3217"/>
                <a:gd name="T59" fmla="*/ 1206 h 2043"/>
                <a:gd name="T60" fmla="*/ 2839 w 3217"/>
                <a:gd name="T61" fmla="*/ 1233 h 2043"/>
                <a:gd name="T62" fmla="*/ 2950 w 3217"/>
                <a:gd name="T63" fmla="*/ 1187 h 2043"/>
                <a:gd name="T64" fmla="*/ 2997 w 3217"/>
                <a:gd name="T65" fmla="*/ 1075 h 2043"/>
                <a:gd name="T66" fmla="*/ 2970 w 3217"/>
                <a:gd name="T67" fmla="*/ 880 h 2043"/>
                <a:gd name="T68" fmla="*/ 2870 w 3217"/>
                <a:gd name="T69" fmla="*/ 815 h 2043"/>
                <a:gd name="T70" fmla="*/ 1815 w 3217"/>
                <a:gd name="T71" fmla="*/ 823 h 2043"/>
                <a:gd name="T72" fmla="*/ 1732 w 3217"/>
                <a:gd name="T73" fmla="*/ 907 h 2043"/>
                <a:gd name="T74" fmla="*/ 1605 w 3217"/>
                <a:gd name="T75" fmla="*/ 972 h 2043"/>
                <a:gd name="T76" fmla="*/ 1628 w 3217"/>
                <a:gd name="T77" fmla="*/ 494 h 2043"/>
                <a:gd name="T78" fmla="*/ 1719 w 3217"/>
                <a:gd name="T79" fmla="*/ 486 h 2043"/>
                <a:gd name="T80" fmla="*/ 1765 w 3217"/>
                <a:gd name="T81" fmla="*/ 598 h 2043"/>
                <a:gd name="T82" fmla="*/ 1876 w 3217"/>
                <a:gd name="T83" fmla="*/ 644 h 2043"/>
                <a:gd name="T84" fmla="*/ 2927 w 3217"/>
                <a:gd name="T85" fmla="*/ 617 h 2043"/>
                <a:gd name="T86" fmla="*/ 2993 w 3217"/>
                <a:gd name="T87" fmla="*/ 518 h 2043"/>
                <a:gd name="T88" fmla="*/ 2984 w 3217"/>
                <a:gd name="T89" fmla="*/ 318 h 2043"/>
                <a:gd name="T90" fmla="*/ 2900 w 3217"/>
                <a:gd name="T91" fmla="*/ 234 h 2043"/>
                <a:gd name="T92" fmla="*/ 0 w 3217"/>
                <a:gd name="T93" fmla="*/ 0 h 2043"/>
                <a:gd name="T94" fmla="*/ 3207 w 3217"/>
                <a:gd name="T95" fmla="*/ 1936 h 2043"/>
                <a:gd name="T96" fmla="*/ 3136 w 3217"/>
                <a:gd name="T97" fmla="*/ 2022 h 2043"/>
                <a:gd name="T98" fmla="*/ 164 w 3217"/>
                <a:gd name="T99" fmla="*/ 2043 h 2043"/>
                <a:gd name="T100" fmla="*/ 59 w 3217"/>
                <a:gd name="T101" fmla="*/ 2005 h 2043"/>
                <a:gd name="T102" fmla="*/ 3 w 3217"/>
                <a:gd name="T103" fmla="*/ 1908 h 2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17" h="2043">
                  <a:moveTo>
                    <a:pt x="1876" y="221"/>
                  </a:moveTo>
                  <a:lnTo>
                    <a:pt x="1845" y="226"/>
                  </a:lnTo>
                  <a:lnTo>
                    <a:pt x="1815" y="234"/>
                  </a:lnTo>
                  <a:lnTo>
                    <a:pt x="1789" y="248"/>
                  </a:lnTo>
                  <a:lnTo>
                    <a:pt x="1765" y="268"/>
                  </a:lnTo>
                  <a:lnTo>
                    <a:pt x="1746" y="291"/>
                  </a:lnTo>
                  <a:lnTo>
                    <a:pt x="1732" y="318"/>
                  </a:lnTo>
                  <a:lnTo>
                    <a:pt x="1722" y="348"/>
                  </a:lnTo>
                  <a:lnTo>
                    <a:pt x="1719" y="379"/>
                  </a:lnTo>
                  <a:lnTo>
                    <a:pt x="1719" y="382"/>
                  </a:lnTo>
                  <a:lnTo>
                    <a:pt x="1662" y="382"/>
                  </a:lnTo>
                  <a:lnTo>
                    <a:pt x="1630" y="385"/>
                  </a:lnTo>
                  <a:lnTo>
                    <a:pt x="1601" y="395"/>
                  </a:lnTo>
                  <a:lnTo>
                    <a:pt x="1574" y="409"/>
                  </a:lnTo>
                  <a:lnTo>
                    <a:pt x="1551" y="429"/>
                  </a:lnTo>
                  <a:lnTo>
                    <a:pt x="1532" y="452"/>
                  </a:lnTo>
                  <a:lnTo>
                    <a:pt x="1517" y="479"/>
                  </a:lnTo>
                  <a:lnTo>
                    <a:pt x="1508" y="509"/>
                  </a:lnTo>
                  <a:lnTo>
                    <a:pt x="1505" y="540"/>
                  </a:lnTo>
                  <a:lnTo>
                    <a:pt x="1505" y="972"/>
                  </a:lnTo>
                  <a:lnTo>
                    <a:pt x="1391" y="972"/>
                  </a:lnTo>
                  <a:lnTo>
                    <a:pt x="1391" y="808"/>
                  </a:lnTo>
                  <a:lnTo>
                    <a:pt x="1388" y="776"/>
                  </a:lnTo>
                  <a:lnTo>
                    <a:pt x="1378" y="746"/>
                  </a:lnTo>
                  <a:lnTo>
                    <a:pt x="1364" y="719"/>
                  </a:lnTo>
                  <a:lnTo>
                    <a:pt x="1345" y="697"/>
                  </a:lnTo>
                  <a:lnTo>
                    <a:pt x="1321" y="677"/>
                  </a:lnTo>
                  <a:lnTo>
                    <a:pt x="1296" y="662"/>
                  </a:lnTo>
                  <a:lnTo>
                    <a:pt x="1266" y="654"/>
                  </a:lnTo>
                  <a:lnTo>
                    <a:pt x="1234" y="651"/>
                  </a:lnTo>
                  <a:lnTo>
                    <a:pt x="379" y="651"/>
                  </a:lnTo>
                  <a:lnTo>
                    <a:pt x="347" y="654"/>
                  </a:lnTo>
                  <a:lnTo>
                    <a:pt x="318" y="662"/>
                  </a:lnTo>
                  <a:lnTo>
                    <a:pt x="291" y="677"/>
                  </a:lnTo>
                  <a:lnTo>
                    <a:pt x="267" y="697"/>
                  </a:lnTo>
                  <a:lnTo>
                    <a:pt x="248" y="719"/>
                  </a:lnTo>
                  <a:lnTo>
                    <a:pt x="234" y="746"/>
                  </a:lnTo>
                  <a:lnTo>
                    <a:pt x="224" y="776"/>
                  </a:lnTo>
                  <a:lnTo>
                    <a:pt x="221" y="808"/>
                  </a:lnTo>
                  <a:lnTo>
                    <a:pt x="221" y="1236"/>
                  </a:lnTo>
                  <a:lnTo>
                    <a:pt x="224" y="1268"/>
                  </a:lnTo>
                  <a:lnTo>
                    <a:pt x="234" y="1297"/>
                  </a:lnTo>
                  <a:lnTo>
                    <a:pt x="248" y="1324"/>
                  </a:lnTo>
                  <a:lnTo>
                    <a:pt x="267" y="1348"/>
                  </a:lnTo>
                  <a:lnTo>
                    <a:pt x="291" y="1367"/>
                  </a:lnTo>
                  <a:lnTo>
                    <a:pt x="318" y="1381"/>
                  </a:lnTo>
                  <a:lnTo>
                    <a:pt x="347" y="1391"/>
                  </a:lnTo>
                  <a:lnTo>
                    <a:pt x="379" y="1394"/>
                  </a:lnTo>
                  <a:lnTo>
                    <a:pt x="1234" y="1394"/>
                  </a:lnTo>
                  <a:lnTo>
                    <a:pt x="1266" y="1391"/>
                  </a:lnTo>
                  <a:lnTo>
                    <a:pt x="1296" y="1381"/>
                  </a:lnTo>
                  <a:lnTo>
                    <a:pt x="1321" y="1367"/>
                  </a:lnTo>
                  <a:lnTo>
                    <a:pt x="1345" y="1348"/>
                  </a:lnTo>
                  <a:lnTo>
                    <a:pt x="1364" y="1324"/>
                  </a:lnTo>
                  <a:lnTo>
                    <a:pt x="1378" y="1297"/>
                  </a:lnTo>
                  <a:lnTo>
                    <a:pt x="1388" y="1268"/>
                  </a:lnTo>
                  <a:lnTo>
                    <a:pt x="1391" y="1236"/>
                  </a:lnTo>
                  <a:lnTo>
                    <a:pt x="1391" y="1072"/>
                  </a:lnTo>
                  <a:lnTo>
                    <a:pt x="1505" y="1072"/>
                  </a:lnTo>
                  <a:lnTo>
                    <a:pt x="1505" y="1505"/>
                  </a:lnTo>
                  <a:lnTo>
                    <a:pt x="1508" y="1536"/>
                  </a:lnTo>
                  <a:lnTo>
                    <a:pt x="1517" y="1566"/>
                  </a:lnTo>
                  <a:lnTo>
                    <a:pt x="1532" y="1592"/>
                  </a:lnTo>
                  <a:lnTo>
                    <a:pt x="1551" y="1616"/>
                  </a:lnTo>
                  <a:lnTo>
                    <a:pt x="1574" y="1635"/>
                  </a:lnTo>
                  <a:lnTo>
                    <a:pt x="1601" y="1649"/>
                  </a:lnTo>
                  <a:lnTo>
                    <a:pt x="1630" y="1658"/>
                  </a:lnTo>
                  <a:lnTo>
                    <a:pt x="1662" y="1662"/>
                  </a:lnTo>
                  <a:lnTo>
                    <a:pt x="1719" y="1662"/>
                  </a:lnTo>
                  <a:lnTo>
                    <a:pt x="1719" y="1665"/>
                  </a:lnTo>
                  <a:lnTo>
                    <a:pt x="1722" y="1697"/>
                  </a:lnTo>
                  <a:lnTo>
                    <a:pt x="1732" y="1726"/>
                  </a:lnTo>
                  <a:lnTo>
                    <a:pt x="1746" y="1753"/>
                  </a:lnTo>
                  <a:lnTo>
                    <a:pt x="1765" y="1777"/>
                  </a:lnTo>
                  <a:lnTo>
                    <a:pt x="1789" y="1795"/>
                  </a:lnTo>
                  <a:lnTo>
                    <a:pt x="1815" y="1810"/>
                  </a:lnTo>
                  <a:lnTo>
                    <a:pt x="1845" y="1819"/>
                  </a:lnTo>
                  <a:lnTo>
                    <a:pt x="1876" y="1822"/>
                  </a:lnTo>
                  <a:lnTo>
                    <a:pt x="2839" y="1822"/>
                  </a:lnTo>
                  <a:lnTo>
                    <a:pt x="2870" y="1819"/>
                  </a:lnTo>
                  <a:lnTo>
                    <a:pt x="2900" y="1810"/>
                  </a:lnTo>
                  <a:lnTo>
                    <a:pt x="2927" y="1795"/>
                  </a:lnTo>
                  <a:lnTo>
                    <a:pt x="2950" y="1777"/>
                  </a:lnTo>
                  <a:lnTo>
                    <a:pt x="2970" y="1753"/>
                  </a:lnTo>
                  <a:lnTo>
                    <a:pt x="2984" y="1726"/>
                  </a:lnTo>
                  <a:lnTo>
                    <a:pt x="2993" y="1697"/>
                  </a:lnTo>
                  <a:lnTo>
                    <a:pt x="2997" y="1665"/>
                  </a:lnTo>
                  <a:lnTo>
                    <a:pt x="2997" y="1558"/>
                  </a:lnTo>
                  <a:lnTo>
                    <a:pt x="2993" y="1527"/>
                  </a:lnTo>
                  <a:lnTo>
                    <a:pt x="2984" y="1497"/>
                  </a:lnTo>
                  <a:lnTo>
                    <a:pt x="2970" y="1470"/>
                  </a:lnTo>
                  <a:lnTo>
                    <a:pt x="2950" y="1447"/>
                  </a:lnTo>
                  <a:lnTo>
                    <a:pt x="2927" y="1427"/>
                  </a:lnTo>
                  <a:lnTo>
                    <a:pt x="2900" y="1413"/>
                  </a:lnTo>
                  <a:lnTo>
                    <a:pt x="2870" y="1404"/>
                  </a:lnTo>
                  <a:lnTo>
                    <a:pt x="2839" y="1400"/>
                  </a:lnTo>
                  <a:lnTo>
                    <a:pt x="1876" y="1400"/>
                  </a:lnTo>
                  <a:lnTo>
                    <a:pt x="1845" y="1404"/>
                  </a:lnTo>
                  <a:lnTo>
                    <a:pt x="1815" y="1413"/>
                  </a:lnTo>
                  <a:lnTo>
                    <a:pt x="1789" y="1427"/>
                  </a:lnTo>
                  <a:lnTo>
                    <a:pt x="1765" y="1447"/>
                  </a:lnTo>
                  <a:lnTo>
                    <a:pt x="1746" y="1470"/>
                  </a:lnTo>
                  <a:lnTo>
                    <a:pt x="1732" y="1497"/>
                  </a:lnTo>
                  <a:lnTo>
                    <a:pt x="1722" y="1527"/>
                  </a:lnTo>
                  <a:lnTo>
                    <a:pt x="1719" y="1558"/>
                  </a:lnTo>
                  <a:lnTo>
                    <a:pt x="1719" y="1561"/>
                  </a:lnTo>
                  <a:lnTo>
                    <a:pt x="1662" y="1561"/>
                  </a:lnTo>
                  <a:lnTo>
                    <a:pt x="1645" y="1559"/>
                  </a:lnTo>
                  <a:lnTo>
                    <a:pt x="1628" y="1551"/>
                  </a:lnTo>
                  <a:lnTo>
                    <a:pt x="1617" y="1538"/>
                  </a:lnTo>
                  <a:lnTo>
                    <a:pt x="1608" y="1522"/>
                  </a:lnTo>
                  <a:lnTo>
                    <a:pt x="1605" y="1505"/>
                  </a:lnTo>
                  <a:lnTo>
                    <a:pt x="1605" y="1072"/>
                  </a:lnTo>
                  <a:lnTo>
                    <a:pt x="1719" y="1072"/>
                  </a:lnTo>
                  <a:lnTo>
                    <a:pt x="1719" y="1075"/>
                  </a:lnTo>
                  <a:lnTo>
                    <a:pt x="1722" y="1107"/>
                  </a:lnTo>
                  <a:lnTo>
                    <a:pt x="1732" y="1137"/>
                  </a:lnTo>
                  <a:lnTo>
                    <a:pt x="1746" y="1163"/>
                  </a:lnTo>
                  <a:lnTo>
                    <a:pt x="1765" y="1187"/>
                  </a:lnTo>
                  <a:lnTo>
                    <a:pt x="1789" y="1206"/>
                  </a:lnTo>
                  <a:lnTo>
                    <a:pt x="1815" y="1221"/>
                  </a:lnTo>
                  <a:lnTo>
                    <a:pt x="1845" y="1230"/>
                  </a:lnTo>
                  <a:lnTo>
                    <a:pt x="1876" y="1233"/>
                  </a:lnTo>
                  <a:lnTo>
                    <a:pt x="2839" y="1233"/>
                  </a:lnTo>
                  <a:lnTo>
                    <a:pt x="2870" y="1230"/>
                  </a:lnTo>
                  <a:lnTo>
                    <a:pt x="2900" y="1221"/>
                  </a:lnTo>
                  <a:lnTo>
                    <a:pt x="2927" y="1206"/>
                  </a:lnTo>
                  <a:lnTo>
                    <a:pt x="2950" y="1187"/>
                  </a:lnTo>
                  <a:lnTo>
                    <a:pt x="2970" y="1163"/>
                  </a:lnTo>
                  <a:lnTo>
                    <a:pt x="2984" y="1137"/>
                  </a:lnTo>
                  <a:lnTo>
                    <a:pt x="2993" y="1107"/>
                  </a:lnTo>
                  <a:lnTo>
                    <a:pt x="2997" y="1075"/>
                  </a:lnTo>
                  <a:lnTo>
                    <a:pt x="2997" y="968"/>
                  </a:lnTo>
                  <a:lnTo>
                    <a:pt x="2993" y="937"/>
                  </a:lnTo>
                  <a:lnTo>
                    <a:pt x="2984" y="907"/>
                  </a:lnTo>
                  <a:lnTo>
                    <a:pt x="2970" y="880"/>
                  </a:lnTo>
                  <a:lnTo>
                    <a:pt x="2950" y="857"/>
                  </a:lnTo>
                  <a:lnTo>
                    <a:pt x="2927" y="838"/>
                  </a:lnTo>
                  <a:lnTo>
                    <a:pt x="2900" y="823"/>
                  </a:lnTo>
                  <a:lnTo>
                    <a:pt x="2870" y="815"/>
                  </a:lnTo>
                  <a:lnTo>
                    <a:pt x="2839" y="811"/>
                  </a:lnTo>
                  <a:lnTo>
                    <a:pt x="1876" y="811"/>
                  </a:lnTo>
                  <a:lnTo>
                    <a:pt x="1845" y="815"/>
                  </a:lnTo>
                  <a:lnTo>
                    <a:pt x="1815" y="823"/>
                  </a:lnTo>
                  <a:lnTo>
                    <a:pt x="1789" y="838"/>
                  </a:lnTo>
                  <a:lnTo>
                    <a:pt x="1765" y="857"/>
                  </a:lnTo>
                  <a:lnTo>
                    <a:pt x="1746" y="880"/>
                  </a:lnTo>
                  <a:lnTo>
                    <a:pt x="1732" y="907"/>
                  </a:lnTo>
                  <a:lnTo>
                    <a:pt x="1722" y="937"/>
                  </a:lnTo>
                  <a:lnTo>
                    <a:pt x="1719" y="968"/>
                  </a:lnTo>
                  <a:lnTo>
                    <a:pt x="1719" y="972"/>
                  </a:lnTo>
                  <a:lnTo>
                    <a:pt x="1605" y="972"/>
                  </a:lnTo>
                  <a:lnTo>
                    <a:pt x="1605" y="540"/>
                  </a:lnTo>
                  <a:lnTo>
                    <a:pt x="1608" y="522"/>
                  </a:lnTo>
                  <a:lnTo>
                    <a:pt x="1617" y="507"/>
                  </a:lnTo>
                  <a:lnTo>
                    <a:pt x="1628" y="494"/>
                  </a:lnTo>
                  <a:lnTo>
                    <a:pt x="1645" y="486"/>
                  </a:lnTo>
                  <a:lnTo>
                    <a:pt x="1662" y="483"/>
                  </a:lnTo>
                  <a:lnTo>
                    <a:pt x="1719" y="483"/>
                  </a:lnTo>
                  <a:lnTo>
                    <a:pt x="1719" y="486"/>
                  </a:lnTo>
                  <a:lnTo>
                    <a:pt x="1722" y="518"/>
                  </a:lnTo>
                  <a:lnTo>
                    <a:pt x="1732" y="547"/>
                  </a:lnTo>
                  <a:lnTo>
                    <a:pt x="1746" y="574"/>
                  </a:lnTo>
                  <a:lnTo>
                    <a:pt x="1765" y="598"/>
                  </a:lnTo>
                  <a:lnTo>
                    <a:pt x="1789" y="617"/>
                  </a:lnTo>
                  <a:lnTo>
                    <a:pt x="1815" y="631"/>
                  </a:lnTo>
                  <a:lnTo>
                    <a:pt x="1845" y="641"/>
                  </a:lnTo>
                  <a:lnTo>
                    <a:pt x="1876" y="644"/>
                  </a:lnTo>
                  <a:lnTo>
                    <a:pt x="2839" y="644"/>
                  </a:lnTo>
                  <a:lnTo>
                    <a:pt x="2870" y="641"/>
                  </a:lnTo>
                  <a:lnTo>
                    <a:pt x="2900" y="631"/>
                  </a:lnTo>
                  <a:lnTo>
                    <a:pt x="2927" y="617"/>
                  </a:lnTo>
                  <a:lnTo>
                    <a:pt x="2950" y="598"/>
                  </a:lnTo>
                  <a:lnTo>
                    <a:pt x="2970" y="574"/>
                  </a:lnTo>
                  <a:lnTo>
                    <a:pt x="2984" y="547"/>
                  </a:lnTo>
                  <a:lnTo>
                    <a:pt x="2993" y="518"/>
                  </a:lnTo>
                  <a:lnTo>
                    <a:pt x="2997" y="486"/>
                  </a:lnTo>
                  <a:lnTo>
                    <a:pt x="2997" y="379"/>
                  </a:lnTo>
                  <a:lnTo>
                    <a:pt x="2993" y="348"/>
                  </a:lnTo>
                  <a:lnTo>
                    <a:pt x="2984" y="318"/>
                  </a:lnTo>
                  <a:lnTo>
                    <a:pt x="2970" y="291"/>
                  </a:lnTo>
                  <a:lnTo>
                    <a:pt x="2950" y="268"/>
                  </a:lnTo>
                  <a:lnTo>
                    <a:pt x="2927" y="248"/>
                  </a:lnTo>
                  <a:lnTo>
                    <a:pt x="2900" y="234"/>
                  </a:lnTo>
                  <a:lnTo>
                    <a:pt x="2870" y="226"/>
                  </a:lnTo>
                  <a:lnTo>
                    <a:pt x="2839" y="221"/>
                  </a:lnTo>
                  <a:lnTo>
                    <a:pt x="1876" y="221"/>
                  </a:lnTo>
                  <a:close/>
                  <a:moveTo>
                    <a:pt x="0" y="0"/>
                  </a:moveTo>
                  <a:lnTo>
                    <a:pt x="3217" y="0"/>
                  </a:lnTo>
                  <a:lnTo>
                    <a:pt x="3217" y="1879"/>
                  </a:lnTo>
                  <a:lnTo>
                    <a:pt x="3214" y="1908"/>
                  </a:lnTo>
                  <a:lnTo>
                    <a:pt x="3207" y="1936"/>
                  </a:lnTo>
                  <a:lnTo>
                    <a:pt x="3195" y="1962"/>
                  </a:lnTo>
                  <a:lnTo>
                    <a:pt x="3178" y="1985"/>
                  </a:lnTo>
                  <a:lnTo>
                    <a:pt x="3158" y="2005"/>
                  </a:lnTo>
                  <a:lnTo>
                    <a:pt x="3136" y="2022"/>
                  </a:lnTo>
                  <a:lnTo>
                    <a:pt x="3111" y="2033"/>
                  </a:lnTo>
                  <a:lnTo>
                    <a:pt x="3083" y="2041"/>
                  </a:lnTo>
                  <a:lnTo>
                    <a:pt x="3053" y="2043"/>
                  </a:lnTo>
                  <a:lnTo>
                    <a:pt x="164" y="2043"/>
                  </a:lnTo>
                  <a:lnTo>
                    <a:pt x="135" y="2041"/>
                  </a:lnTo>
                  <a:lnTo>
                    <a:pt x="107" y="2033"/>
                  </a:lnTo>
                  <a:lnTo>
                    <a:pt x="81" y="2022"/>
                  </a:lnTo>
                  <a:lnTo>
                    <a:pt x="59" y="2005"/>
                  </a:lnTo>
                  <a:lnTo>
                    <a:pt x="39" y="1985"/>
                  </a:lnTo>
                  <a:lnTo>
                    <a:pt x="22" y="1962"/>
                  </a:lnTo>
                  <a:lnTo>
                    <a:pt x="11" y="1936"/>
                  </a:lnTo>
                  <a:lnTo>
                    <a:pt x="3" y="1908"/>
                  </a:lnTo>
                  <a:lnTo>
                    <a:pt x="0" y="1879"/>
                  </a:lnTo>
                  <a:lnTo>
                    <a:pt x="0" y="0"/>
                  </a:lnTo>
                  <a:close/>
                </a:path>
              </a:pathLst>
            </a:custGeom>
            <a:solidFill>
              <a:srgbClr val="7EB4DA"/>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37" name="Group 436">
            <a:extLst>
              <a:ext uri="{FF2B5EF4-FFF2-40B4-BE49-F238E27FC236}">
                <a16:creationId xmlns:a16="http://schemas.microsoft.com/office/drawing/2014/main" id="{AB56051A-D14D-6573-AF59-37D05C56C4D3}"/>
              </a:ext>
            </a:extLst>
          </p:cNvPr>
          <p:cNvGrpSpPr/>
          <p:nvPr/>
        </p:nvGrpSpPr>
        <p:grpSpPr>
          <a:xfrm>
            <a:off x="1643603" y="5662349"/>
            <a:ext cx="420687" cy="404812"/>
            <a:chOff x="604838" y="5386388"/>
            <a:chExt cx="420687" cy="404812"/>
          </a:xfrm>
        </p:grpSpPr>
        <p:sp>
          <p:nvSpPr>
            <p:cNvPr id="438" name="AutoShape 135">
              <a:extLst>
                <a:ext uri="{FF2B5EF4-FFF2-40B4-BE49-F238E27FC236}">
                  <a16:creationId xmlns:a16="http://schemas.microsoft.com/office/drawing/2014/main" id="{F532894D-4F98-71F4-6294-A1BB5C4FBCCD}"/>
                </a:ext>
              </a:extLst>
            </p:cNvPr>
            <p:cNvSpPr>
              <a:spLocks noChangeAspect="1" noChangeArrowheads="1" noTextEdit="1"/>
            </p:cNvSpPr>
            <p:nvPr/>
          </p:nvSpPr>
          <p:spPr bwMode="auto">
            <a:xfrm>
              <a:off x="604838" y="5386388"/>
              <a:ext cx="420687"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9" name="Freeform 138">
              <a:extLst>
                <a:ext uri="{FF2B5EF4-FFF2-40B4-BE49-F238E27FC236}">
                  <a16:creationId xmlns:a16="http://schemas.microsoft.com/office/drawing/2014/main" id="{C5D32C68-E384-90E7-9DEE-00F434AEA4EA}"/>
                </a:ext>
              </a:extLst>
            </p:cNvPr>
            <p:cNvSpPr>
              <a:spLocks noEditPoints="1"/>
            </p:cNvSpPr>
            <p:nvPr/>
          </p:nvSpPr>
          <p:spPr bwMode="auto">
            <a:xfrm>
              <a:off x="604838" y="5387975"/>
              <a:ext cx="420687" cy="403225"/>
            </a:xfrm>
            <a:custGeom>
              <a:avLst/>
              <a:gdLst>
                <a:gd name="T0" fmla="*/ 1491 w 3442"/>
                <a:gd name="T1" fmla="*/ 2655 h 3308"/>
                <a:gd name="T2" fmla="*/ 1912 w 3442"/>
                <a:gd name="T3" fmla="*/ 2667 h 3308"/>
                <a:gd name="T4" fmla="*/ 2084 w 3442"/>
                <a:gd name="T5" fmla="*/ 2316 h 3308"/>
                <a:gd name="T6" fmla="*/ 1586 w 3442"/>
                <a:gd name="T7" fmla="*/ 2383 h 3308"/>
                <a:gd name="T8" fmla="*/ 1400 w 3442"/>
                <a:gd name="T9" fmla="*/ 1055 h 3308"/>
                <a:gd name="T10" fmla="*/ 1022 w 3442"/>
                <a:gd name="T11" fmla="*/ 1130 h 3308"/>
                <a:gd name="T12" fmla="*/ 950 w 3442"/>
                <a:gd name="T13" fmla="*/ 1334 h 3308"/>
                <a:gd name="T14" fmla="*/ 1074 w 3442"/>
                <a:gd name="T15" fmla="*/ 1557 h 3308"/>
                <a:gd name="T16" fmla="*/ 1108 w 3442"/>
                <a:gd name="T17" fmla="*/ 1794 h 3308"/>
                <a:gd name="T18" fmla="*/ 1358 w 3442"/>
                <a:gd name="T19" fmla="*/ 2165 h 3308"/>
                <a:gd name="T20" fmla="*/ 1792 w 3442"/>
                <a:gd name="T21" fmla="*/ 2260 h 3308"/>
                <a:gd name="T22" fmla="*/ 2207 w 3442"/>
                <a:gd name="T23" fmla="*/ 2056 h 3308"/>
                <a:gd name="T24" fmla="*/ 2044 w 3442"/>
                <a:gd name="T25" fmla="*/ 1961 h 3308"/>
                <a:gd name="T26" fmla="*/ 1864 w 3442"/>
                <a:gd name="T27" fmla="*/ 2120 h 3308"/>
                <a:gd name="T28" fmla="*/ 1674 w 3442"/>
                <a:gd name="T29" fmla="*/ 1966 h 3308"/>
                <a:gd name="T30" fmla="*/ 1798 w 3442"/>
                <a:gd name="T31" fmla="*/ 1755 h 3308"/>
                <a:gd name="T32" fmla="*/ 2368 w 3442"/>
                <a:gd name="T33" fmla="*/ 1566 h 3308"/>
                <a:gd name="T34" fmla="*/ 2480 w 3442"/>
                <a:gd name="T35" fmla="*/ 1367 h 3308"/>
                <a:gd name="T36" fmla="*/ 2399 w 3442"/>
                <a:gd name="T37" fmla="*/ 1138 h 3308"/>
                <a:gd name="T38" fmla="*/ 1670 w 3442"/>
                <a:gd name="T39" fmla="*/ 989 h 3308"/>
                <a:gd name="T40" fmla="*/ 1251 w 3442"/>
                <a:gd name="T41" fmla="*/ 217 h 3308"/>
                <a:gd name="T42" fmla="*/ 892 w 3442"/>
                <a:gd name="T43" fmla="*/ 604 h 3308"/>
                <a:gd name="T44" fmla="*/ 814 w 3442"/>
                <a:gd name="T45" fmla="*/ 981 h 3308"/>
                <a:gd name="T46" fmla="*/ 761 w 3442"/>
                <a:gd name="T47" fmla="*/ 1410 h 3308"/>
                <a:gd name="T48" fmla="*/ 863 w 3442"/>
                <a:gd name="T49" fmla="*/ 1472 h 3308"/>
                <a:gd name="T50" fmla="*/ 846 w 3442"/>
                <a:gd name="T51" fmla="*/ 1117 h 3308"/>
                <a:gd name="T52" fmla="*/ 991 w 3442"/>
                <a:gd name="T53" fmla="*/ 680 h 3308"/>
                <a:gd name="T54" fmla="*/ 1241 w 3442"/>
                <a:gd name="T55" fmla="*/ 397 h 3308"/>
                <a:gd name="T56" fmla="*/ 1523 w 3442"/>
                <a:gd name="T57" fmla="*/ 312 h 3308"/>
                <a:gd name="T58" fmla="*/ 1893 w 3442"/>
                <a:gd name="T59" fmla="*/ 310 h 3308"/>
                <a:gd name="T60" fmla="*/ 2168 w 3442"/>
                <a:gd name="T61" fmla="*/ 380 h 3308"/>
                <a:gd name="T62" fmla="*/ 2430 w 3442"/>
                <a:gd name="T63" fmla="*/ 636 h 3308"/>
                <a:gd name="T64" fmla="*/ 2576 w 3442"/>
                <a:gd name="T65" fmla="*/ 1088 h 3308"/>
                <a:gd name="T66" fmla="*/ 2596 w 3442"/>
                <a:gd name="T67" fmla="*/ 1433 h 3308"/>
                <a:gd name="T68" fmla="*/ 2684 w 3442"/>
                <a:gd name="T69" fmla="*/ 1410 h 3308"/>
                <a:gd name="T70" fmla="*/ 2630 w 3442"/>
                <a:gd name="T71" fmla="*/ 981 h 3308"/>
                <a:gd name="T72" fmla="*/ 2552 w 3442"/>
                <a:gd name="T73" fmla="*/ 604 h 3308"/>
                <a:gd name="T74" fmla="*/ 2166 w 3442"/>
                <a:gd name="T75" fmla="*/ 205 h 3308"/>
                <a:gd name="T76" fmla="*/ 1892 w 3442"/>
                <a:gd name="T77" fmla="*/ 9 h 3308"/>
                <a:gd name="T78" fmla="*/ 2476 w 3442"/>
                <a:gd name="T79" fmla="*/ 252 h 3308"/>
                <a:gd name="T80" fmla="*/ 2732 w 3442"/>
                <a:gd name="T81" fmla="*/ 823 h 3308"/>
                <a:gd name="T82" fmla="*/ 2846 w 3442"/>
                <a:gd name="T83" fmla="*/ 1198 h 3308"/>
                <a:gd name="T84" fmla="*/ 2704 w 3442"/>
                <a:gd name="T85" fmla="*/ 1592 h 3308"/>
                <a:gd name="T86" fmla="*/ 2414 w 3442"/>
                <a:gd name="T87" fmla="*/ 1958 h 3308"/>
                <a:gd name="T88" fmla="*/ 2266 w 3442"/>
                <a:gd name="T89" fmla="*/ 2304 h 3308"/>
                <a:gd name="T90" fmla="*/ 2646 w 3442"/>
                <a:gd name="T91" fmla="*/ 2413 h 3308"/>
                <a:gd name="T92" fmla="*/ 3098 w 3442"/>
                <a:gd name="T93" fmla="*/ 2641 h 3308"/>
                <a:gd name="T94" fmla="*/ 3407 w 3442"/>
                <a:gd name="T95" fmla="*/ 3019 h 3308"/>
                <a:gd name="T96" fmla="*/ 3395 w 3442"/>
                <a:gd name="T97" fmla="*/ 3305 h 3308"/>
                <a:gd name="T98" fmla="*/ 1 w 3442"/>
                <a:gd name="T99" fmla="*/ 3183 h 3308"/>
                <a:gd name="T100" fmla="*/ 215 w 3442"/>
                <a:gd name="T101" fmla="*/ 2749 h 3308"/>
                <a:gd name="T102" fmla="*/ 643 w 3442"/>
                <a:gd name="T103" fmla="*/ 2474 h 3308"/>
                <a:gd name="T104" fmla="*/ 1070 w 3442"/>
                <a:gd name="T105" fmla="*/ 2328 h 3308"/>
                <a:gd name="T106" fmla="*/ 1135 w 3442"/>
                <a:gd name="T107" fmla="*/ 2135 h 3308"/>
                <a:gd name="T108" fmla="*/ 860 w 3442"/>
                <a:gd name="T109" fmla="*/ 1665 h 3308"/>
                <a:gd name="T110" fmla="*/ 602 w 3442"/>
                <a:gd name="T111" fmla="*/ 1351 h 3308"/>
                <a:gd name="T112" fmla="*/ 662 w 3442"/>
                <a:gd name="T113" fmla="*/ 927 h 3308"/>
                <a:gd name="T114" fmla="*/ 836 w 3442"/>
                <a:gd name="T115" fmla="*/ 414 h 3308"/>
                <a:gd name="T116" fmla="*/ 1322 w 3442"/>
                <a:gd name="T117" fmla="*/ 53 h 3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42" h="3308">
                  <a:moveTo>
                    <a:pt x="1358" y="2316"/>
                  </a:moveTo>
                  <a:lnTo>
                    <a:pt x="1358" y="2542"/>
                  </a:lnTo>
                  <a:lnTo>
                    <a:pt x="1361" y="2557"/>
                  </a:lnTo>
                  <a:lnTo>
                    <a:pt x="1370" y="2574"/>
                  </a:lnTo>
                  <a:lnTo>
                    <a:pt x="1384" y="2591"/>
                  </a:lnTo>
                  <a:lnTo>
                    <a:pt x="1403" y="2608"/>
                  </a:lnTo>
                  <a:lnTo>
                    <a:pt x="1428" y="2624"/>
                  </a:lnTo>
                  <a:lnTo>
                    <a:pt x="1457" y="2640"/>
                  </a:lnTo>
                  <a:lnTo>
                    <a:pt x="1491" y="2655"/>
                  </a:lnTo>
                  <a:lnTo>
                    <a:pt x="1528" y="2667"/>
                  </a:lnTo>
                  <a:lnTo>
                    <a:pt x="1571" y="2678"/>
                  </a:lnTo>
                  <a:lnTo>
                    <a:pt x="1617" y="2686"/>
                  </a:lnTo>
                  <a:lnTo>
                    <a:pt x="1667" y="2691"/>
                  </a:lnTo>
                  <a:lnTo>
                    <a:pt x="1720" y="2693"/>
                  </a:lnTo>
                  <a:lnTo>
                    <a:pt x="1775" y="2691"/>
                  </a:lnTo>
                  <a:lnTo>
                    <a:pt x="1825" y="2686"/>
                  </a:lnTo>
                  <a:lnTo>
                    <a:pt x="1871" y="2678"/>
                  </a:lnTo>
                  <a:lnTo>
                    <a:pt x="1912" y="2667"/>
                  </a:lnTo>
                  <a:lnTo>
                    <a:pt x="1951" y="2655"/>
                  </a:lnTo>
                  <a:lnTo>
                    <a:pt x="1985" y="2640"/>
                  </a:lnTo>
                  <a:lnTo>
                    <a:pt x="2014" y="2624"/>
                  </a:lnTo>
                  <a:lnTo>
                    <a:pt x="2039" y="2608"/>
                  </a:lnTo>
                  <a:lnTo>
                    <a:pt x="2058" y="2591"/>
                  </a:lnTo>
                  <a:lnTo>
                    <a:pt x="2071" y="2574"/>
                  </a:lnTo>
                  <a:lnTo>
                    <a:pt x="2081" y="2557"/>
                  </a:lnTo>
                  <a:lnTo>
                    <a:pt x="2084" y="2542"/>
                  </a:lnTo>
                  <a:lnTo>
                    <a:pt x="2084" y="2316"/>
                  </a:lnTo>
                  <a:lnTo>
                    <a:pt x="2028" y="2339"/>
                  </a:lnTo>
                  <a:lnTo>
                    <a:pt x="1972" y="2358"/>
                  </a:lnTo>
                  <a:lnTo>
                    <a:pt x="1915" y="2372"/>
                  </a:lnTo>
                  <a:lnTo>
                    <a:pt x="1856" y="2383"/>
                  </a:lnTo>
                  <a:lnTo>
                    <a:pt x="1797" y="2388"/>
                  </a:lnTo>
                  <a:lnTo>
                    <a:pt x="1737" y="2389"/>
                  </a:lnTo>
                  <a:lnTo>
                    <a:pt x="1705" y="2389"/>
                  </a:lnTo>
                  <a:lnTo>
                    <a:pt x="1645" y="2388"/>
                  </a:lnTo>
                  <a:lnTo>
                    <a:pt x="1586" y="2383"/>
                  </a:lnTo>
                  <a:lnTo>
                    <a:pt x="1527" y="2372"/>
                  </a:lnTo>
                  <a:lnTo>
                    <a:pt x="1470" y="2358"/>
                  </a:lnTo>
                  <a:lnTo>
                    <a:pt x="1413" y="2339"/>
                  </a:lnTo>
                  <a:lnTo>
                    <a:pt x="1358" y="2316"/>
                  </a:lnTo>
                  <a:close/>
                  <a:moveTo>
                    <a:pt x="1587" y="944"/>
                  </a:moveTo>
                  <a:lnTo>
                    <a:pt x="1543" y="979"/>
                  </a:lnTo>
                  <a:lnTo>
                    <a:pt x="1497" y="1008"/>
                  </a:lnTo>
                  <a:lnTo>
                    <a:pt x="1449" y="1033"/>
                  </a:lnTo>
                  <a:lnTo>
                    <a:pt x="1400" y="1055"/>
                  </a:lnTo>
                  <a:lnTo>
                    <a:pt x="1351" y="1074"/>
                  </a:lnTo>
                  <a:lnTo>
                    <a:pt x="1301" y="1089"/>
                  </a:lnTo>
                  <a:lnTo>
                    <a:pt x="1253" y="1101"/>
                  </a:lnTo>
                  <a:lnTo>
                    <a:pt x="1206" y="1111"/>
                  </a:lnTo>
                  <a:lnTo>
                    <a:pt x="1161" y="1118"/>
                  </a:lnTo>
                  <a:lnTo>
                    <a:pt x="1120" y="1123"/>
                  </a:lnTo>
                  <a:lnTo>
                    <a:pt x="1083" y="1127"/>
                  </a:lnTo>
                  <a:lnTo>
                    <a:pt x="1049" y="1129"/>
                  </a:lnTo>
                  <a:lnTo>
                    <a:pt x="1022" y="1130"/>
                  </a:lnTo>
                  <a:lnTo>
                    <a:pt x="1000" y="1131"/>
                  </a:lnTo>
                  <a:lnTo>
                    <a:pt x="982" y="1149"/>
                  </a:lnTo>
                  <a:lnTo>
                    <a:pt x="967" y="1168"/>
                  </a:lnTo>
                  <a:lnTo>
                    <a:pt x="955" y="1192"/>
                  </a:lnTo>
                  <a:lnTo>
                    <a:pt x="946" y="1216"/>
                  </a:lnTo>
                  <a:lnTo>
                    <a:pt x="941" y="1241"/>
                  </a:lnTo>
                  <a:lnTo>
                    <a:pt x="940" y="1270"/>
                  </a:lnTo>
                  <a:lnTo>
                    <a:pt x="943" y="1301"/>
                  </a:lnTo>
                  <a:lnTo>
                    <a:pt x="950" y="1334"/>
                  </a:lnTo>
                  <a:lnTo>
                    <a:pt x="963" y="1367"/>
                  </a:lnTo>
                  <a:lnTo>
                    <a:pt x="980" y="1403"/>
                  </a:lnTo>
                  <a:lnTo>
                    <a:pt x="1002" y="1439"/>
                  </a:lnTo>
                  <a:lnTo>
                    <a:pt x="1029" y="1476"/>
                  </a:lnTo>
                  <a:lnTo>
                    <a:pt x="1061" y="1514"/>
                  </a:lnTo>
                  <a:lnTo>
                    <a:pt x="1069" y="1526"/>
                  </a:lnTo>
                  <a:lnTo>
                    <a:pt x="1075" y="1542"/>
                  </a:lnTo>
                  <a:lnTo>
                    <a:pt x="1076" y="1558"/>
                  </a:lnTo>
                  <a:lnTo>
                    <a:pt x="1074" y="1557"/>
                  </a:lnTo>
                  <a:lnTo>
                    <a:pt x="1074" y="1561"/>
                  </a:lnTo>
                  <a:lnTo>
                    <a:pt x="1074" y="1573"/>
                  </a:lnTo>
                  <a:lnTo>
                    <a:pt x="1075" y="1590"/>
                  </a:lnTo>
                  <a:lnTo>
                    <a:pt x="1076" y="1614"/>
                  </a:lnTo>
                  <a:lnTo>
                    <a:pt x="1079" y="1643"/>
                  </a:lnTo>
                  <a:lnTo>
                    <a:pt x="1084" y="1676"/>
                  </a:lnTo>
                  <a:lnTo>
                    <a:pt x="1089" y="1713"/>
                  </a:lnTo>
                  <a:lnTo>
                    <a:pt x="1097" y="1753"/>
                  </a:lnTo>
                  <a:lnTo>
                    <a:pt x="1108" y="1794"/>
                  </a:lnTo>
                  <a:lnTo>
                    <a:pt x="1121" y="1838"/>
                  </a:lnTo>
                  <a:lnTo>
                    <a:pt x="1137" y="1882"/>
                  </a:lnTo>
                  <a:lnTo>
                    <a:pt x="1157" y="1928"/>
                  </a:lnTo>
                  <a:lnTo>
                    <a:pt x="1181" y="1973"/>
                  </a:lnTo>
                  <a:lnTo>
                    <a:pt x="1208" y="2017"/>
                  </a:lnTo>
                  <a:lnTo>
                    <a:pt x="1239" y="2059"/>
                  </a:lnTo>
                  <a:lnTo>
                    <a:pt x="1276" y="2099"/>
                  </a:lnTo>
                  <a:lnTo>
                    <a:pt x="1315" y="2135"/>
                  </a:lnTo>
                  <a:lnTo>
                    <a:pt x="1358" y="2165"/>
                  </a:lnTo>
                  <a:lnTo>
                    <a:pt x="1403" y="2192"/>
                  </a:lnTo>
                  <a:lnTo>
                    <a:pt x="1450" y="2214"/>
                  </a:lnTo>
                  <a:lnTo>
                    <a:pt x="1499" y="2233"/>
                  </a:lnTo>
                  <a:lnTo>
                    <a:pt x="1549" y="2247"/>
                  </a:lnTo>
                  <a:lnTo>
                    <a:pt x="1601" y="2256"/>
                  </a:lnTo>
                  <a:lnTo>
                    <a:pt x="1654" y="2260"/>
                  </a:lnTo>
                  <a:lnTo>
                    <a:pt x="1707" y="2260"/>
                  </a:lnTo>
                  <a:lnTo>
                    <a:pt x="1739" y="2260"/>
                  </a:lnTo>
                  <a:lnTo>
                    <a:pt x="1792" y="2260"/>
                  </a:lnTo>
                  <a:lnTo>
                    <a:pt x="1845" y="2256"/>
                  </a:lnTo>
                  <a:lnTo>
                    <a:pt x="1897" y="2247"/>
                  </a:lnTo>
                  <a:lnTo>
                    <a:pt x="1947" y="2233"/>
                  </a:lnTo>
                  <a:lnTo>
                    <a:pt x="1996" y="2214"/>
                  </a:lnTo>
                  <a:lnTo>
                    <a:pt x="2043" y="2192"/>
                  </a:lnTo>
                  <a:lnTo>
                    <a:pt x="2089" y="2165"/>
                  </a:lnTo>
                  <a:lnTo>
                    <a:pt x="2131" y="2134"/>
                  </a:lnTo>
                  <a:lnTo>
                    <a:pt x="2171" y="2098"/>
                  </a:lnTo>
                  <a:lnTo>
                    <a:pt x="2207" y="2056"/>
                  </a:lnTo>
                  <a:lnTo>
                    <a:pt x="2240" y="2010"/>
                  </a:lnTo>
                  <a:lnTo>
                    <a:pt x="2268" y="1963"/>
                  </a:lnTo>
                  <a:lnTo>
                    <a:pt x="2295" y="1913"/>
                  </a:lnTo>
                  <a:lnTo>
                    <a:pt x="2315" y="1861"/>
                  </a:lnTo>
                  <a:lnTo>
                    <a:pt x="2332" y="1808"/>
                  </a:lnTo>
                  <a:lnTo>
                    <a:pt x="2346" y="1754"/>
                  </a:lnTo>
                  <a:lnTo>
                    <a:pt x="2047" y="1914"/>
                  </a:lnTo>
                  <a:lnTo>
                    <a:pt x="2047" y="1932"/>
                  </a:lnTo>
                  <a:lnTo>
                    <a:pt x="2044" y="1961"/>
                  </a:lnTo>
                  <a:lnTo>
                    <a:pt x="2038" y="1988"/>
                  </a:lnTo>
                  <a:lnTo>
                    <a:pt x="2027" y="2014"/>
                  </a:lnTo>
                  <a:lnTo>
                    <a:pt x="2014" y="2039"/>
                  </a:lnTo>
                  <a:lnTo>
                    <a:pt x="1995" y="2061"/>
                  </a:lnTo>
                  <a:lnTo>
                    <a:pt x="1973" y="2082"/>
                  </a:lnTo>
                  <a:lnTo>
                    <a:pt x="1948" y="2098"/>
                  </a:lnTo>
                  <a:lnTo>
                    <a:pt x="1921" y="2109"/>
                  </a:lnTo>
                  <a:lnTo>
                    <a:pt x="1893" y="2117"/>
                  </a:lnTo>
                  <a:lnTo>
                    <a:pt x="1864" y="2120"/>
                  </a:lnTo>
                  <a:lnTo>
                    <a:pt x="1835" y="2119"/>
                  </a:lnTo>
                  <a:lnTo>
                    <a:pt x="1807" y="2113"/>
                  </a:lnTo>
                  <a:lnTo>
                    <a:pt x="1780" y="2102"/>
                  </a:lnTo>
                  <a:lnTo>
                    <a:pt x="1754" y="2088"/>
                  </a:lnTo>
                  <a:lnTo>
                    <a:pt x="1730" y="2069"/>
                  </a:lnTo>
                  <a:lnTo>
                    <a:pt x="1710" y="2046"/>
                  </a:lnTo>
                  <a:lnTo>
                    <a:pt x="1693" y="2021"/>
                  </a:lnTo>
                  <a:lnTo>
                    <a:pt x="1682" y="1994"/>
                  </a:lnTo>
                  <a:lnTo>
                    <a:pt x="1674" y="1966"/>
                  </a:lnTo>
                  <a:lnTo>
                    <a:pt x="1671" y="1937"/>
                  </a:lnTo>
                  <a:lnTo>
                    <a:pt x="1672" y="1909"/>
                  </a:lnTo>
                  <a:lnTo>
                    <a:pt x="1679" y="1880"/>
                  </a:lnTo>
                  <a:lnTo>
                    <a:pt x="1689" y="1852"/>
                  </a:lnTo>
                  <a:lnTo>
                    <a:pt x="1704" y="1827"/>
                  </a:lnTo>
                  <a:lnTo>
                    <a:pt x="1723" y="1803"/>
                  </a:lnTo>
                  <a:lnTo>
                    <a:pt x="1745" y="1782"/>
                  </a:lnTo>
                  <a:lnTo>
                    <a:pt x="1771" y="1766"/>
                  </a:lnTo>
                  <a:lnTo>
                    <a:pt x="1798" y="1755"/>
                  </a:lnTo>
                  <a:lnTo>
                    <a:pt x="1825" y="1747"/>
                  </a:lnTo>
                  <a:lnTo>
                    <a:pt x="1854" y="1744"/>
                  </a:lnTo>
                  <a:lnTo>
                    <a:pt x="1882" y="1745"/>
                  </a:lnTo>
                  <a:lnTo>
                    <a:pt x="1911" y="1752"/>
                  </a:lnTo>
                  <a:lnTo>
                    <a:pt x="1939" y="1761"/>
                  </a:lnTo>
                  <a:lnTo>
                    <a:pt x="1965" y="1777"/>
                  </a:lnTo>
                  <a:lnTo>
                    <a:pt x="1988" y="1795"/>
                  </a:lnTo>
                  <a:lnTo>
                    <a:pt x="2368" y="1591"/>
                  </a:lnTo>
                  <a:lnTo>
                    <a:pt x="2368" y="1566"/>
                  </a:lnTo>
                  <a:lnTo>
                    <a:pt x="2368" y="1560"/>
                  </a:lnTo>
                  <a:lnTo>
                    <a:pt x="2368" y="1558"/>
                  </a:lnTo>
                  <a:lnTo>
                    <a:pt x="2369" y="1542"/>
                  </a:lnTo>
                  <a:lnTo>
                    <a:pt x="2375" y="1526"/>
                  </a:lnTo>
                  <a:lnTo>
                    <a:pt x="2383" y="1514"/>
                  </a:lnTo>
                  <a:lnTo>
                    <a:pt x="2415" y="1475"/>
                  </a:lnTo>
                  <a:lnTo>
                    <a:pt x="2442" y="1439"/>
                  </a:lnTo>
                  <a:lnTo>
                    <a:pt x="2464" y="1402"/>
                  </a:lnTo>
                  <a:lnTo>
                    <a:pt x="2480" y="1367"/>
                  </a:lnTo>
                  <a:lnTo>
                    <a:pt x="2493" y="1334"/>
                  </a:lnTo>
                  <a:lnTo>
                    <a:pt x="2501" y="1301"/>
                  </a:lnTo>
                  <a:lnTo>
                    <a:pt x="2504" y="1270"/>
                  </a:lnTo>
                  <a:lnTo>
                    <a:pt x="2502" y="1241"/>
                  </a:lnTo>
                  <a:lnTo>
                    <a:pt x="2496" y="1210"/>
                  </a:lnTo>
                  <a:lnTo>
                    <a:pt x="2484" y="1182"/>
                  </a:lnTo>
                  <a:lnTo>
                    <a:pt x="2466" y="1156"/>
                  </a:lnTo>
                  <a:lnTo>
                    <a:pt x="2444" y="1134"/>
                  </a:lnTo>
                  <a:lnTo>
                    <a:pt x="2399" y="1138"/>
                  </a:lnTo>
                  <a:lnTo>
                    <a:pt x="2354" y="1140"/>
                  </a:lnTo>
                  <a:lnTo>
                    <a:pt x="2310" y="1141"/>
                  </a:lnTo>
                  <a:lnTo>
                    <a:pt x="2215" y="1137"/>
                  </a:lnTo>
                  <a:lnTo>
                    <a:pt x="2120" y="1128"/>
                  </a:lnTo>
                  <a:lnTo>
                    <a:pt x="2027" y="1112"/>
                  </a:lnTo>
                  <a:lnTo>
                    <a:pt x="1935" y="1090"/>
                  </a:lnTo>
                  <a:lnTo>
                    <a:pt x="1846" y="1062"/>
                  </a:lnTo>
                  <a:lnTo>
                    <a:pt x="1757" y="1028"/>
                  </a:lnTo>
                  <a:lnTo>
                    <a:pt x="1670" y="989"/>
                  </a:lnTo>
                  <a:lnTo>
                    <a:pt x="1587" y="944"/>
                  </a:lnTo>
                  <a:close/>
                  <a:moveTo>
                    <a:pt x="1720" y="131"/>
                  </a:moveTo>
                  <a:lnTo>
                    <a:pt x="1643" y="133"/>
                  </a:lnTo>
                  <a:lnTo>
                    <a:pt x="1569" y="138"/>
                  </a:lnTo>
                  <a:lnTo>
                    <a:pt x="1499" y="147"/>
                  </a:lnTo>
                  <a:lnTo>
                    <a:pt x="1431" y="159"/>
                  </a:lnTo>
                  <a:lnTo>
                    <a:pt x="1368" y="175"/>
                  </a:lnTo>
                  <a:lnTo>
                    <a:pt x="1307" y="195"/>
                  </a:lnTo>
                  <a:lnTo>
                    <a:pt x="1251" y="217"/>
                  </a:lnTo>
                  <a:lnTo>
                    <a:pt x="1197" y="243"/>
                  </a:lnTo>
                  <a:lnTo>
                    <a:pt x="1147" y="274"/>
                  </a:lnTo>
                  <a:lnTo>
                    <a:pt x="1101" y="306"/>
                  </a:lnTo>
                  <a:lnTo>
                    <a:pt x="1060" y="343"/>
                  </a:lnTo>
                  <a:lnTo>
                    <a:pt x="1021" y="383"/>
                  </a:lnTo>
                  <a:lnTo>
                    <a:pt x="981" y="435"/>
                  </a:lnTo>
                  <a:lnTo>
                    <a:pt x="947" y="489"/>
                  </a:lnTo>
                  <a:lnTo>
                    <a:pt x="917" y="546"/>
                  </a:lnTo>
                  <a:lnTo>
                    <a:pt x="892" y="604"/>
                  </a:lnTo>
                  <a:lnTo>
                    <a:pt x="872" y="665"/>
                  </a:lnTo>
                  <a:lnTo>
                    <a:pt x="857" y="728"/>
                  </a:lnTo>
                  <a:lnTo>
                    <a:pt x="847" y="792"/>
                  </a:lnTo>
                  <a:lnTo>
                    <a:pt x="842" y="856"/>
                  </a:lnTo>
                  <a:lnTo>
                    <a:pt x="844" y="920"/>
                  </a:lnTo>
                  <a:lnTo>
                    <a:pt x="842" y="938"/>
                  </a:lnTo>
                  <a:lnTo>
                    <a:pt x="837" y="955"/>
                  </a:lnTo>
                  <a:lnTo>
                    <a:pt x="828" y="970"/>
                  </a:lnTo>
                  <a:lnTo>
                    <a:pt x="814" y="981"/>
                  </a:lnTo>
                  <a:lnTo>
                    <a:pt x="767" y="1014"/>
                  </a:lnTo>
                  <a:lnTo>
                    <a:pt x="751" y="1075"/>
                  </a:lnTo>
                  <a:lnTo>
                    <a:pt x="738" y="1134"/>
                  </a:lnTo>
                  <a:lnTo>
                    <a:pt x="730" y="1188"/>
                  </a:lnTo>
                  <a:lnTo>
                    <a:pt x="728" y="1240"/>
                  </a:lnTo>
                  <a:lnTo>
                    <a:pt x="729" y="1288"/>
                  </a:lnTo>
                  <a:lnTo>
                    <a:pt x="735" y="1332"/>
                  </a:lnTo>
                  <a:lnTo>
                    <a:pt x="745" y="1373"/>
                  </a:lnTo>
                  <a:lnTo>
                    <a:pt x="761" y="1410"/>
                  </a:lnTo>
                  <a:lnTo>
                    <a:pt x="780" y="1444"/>
                  </a:lnTo>
                  <a:lnTo>
                    <a:pt x="777" y="1443"/>
                  </a:lnTo>
                  <a:lnTo>
                    <a:pt x="800" y="1470"/>
                  </a:lnTo>
                  <a:lnTo>
                    <a:pt x="825" y="1494"/>
                  </a:lnTo>
                  <a:lnTo>
                    <a:pt x="852" y="1514"/>
                  </a:lnTo>
                  <a:lnTo>
                    <a:pt x="883" y="1532"/>
                  </a:lnTo>
                  <a:lnTo>
                    <a:pt x="914" y="1544"/>
                  </a:lnTo>
                  <a:lnTo>
                    <a:pt x="887" y="1510"/>
                  </a:lnTo>
                  <a:lnTo>
                    <a:pt x="863" y="1472"/>
                  </a:lnTo>
                  <a:lnTo>
                    <a:pt x="844" y="1433"/>
                  </a:lnTo>
                  <a:lnTo>
                    <a:pt x="828" y="1392"/>
                  </a:lnTo>
                  <a:lnTo>
                    <a:pt x="816" y="1350"/>
                  </a:lnTo>
                  <a:lnTo>
                    <a:pt x="810" y="1307"/>
                  </a:lnTo>
                  <a:lnTo>
                    <a:pt x="807" y="1263"/>
                  </a:lnTo>
                  <a:lnTo>
                    <a:pt x="809" y="1218"/>
                  </a:lnTo>
                  <a:lnTo>
                    <a:pt x="817" y="1183"/>
                  </a:lnTo>
                  <a:lnTo>
                    <a:pt x="830" y="1149"/>
                  </a:lnTo>
                  <a:lnTo>
                    <a:pt x="846" y="1117"/>
                  </a:lnTo>
                  <a:lnTo>
                    <a:pt x="865" y="1088"/>
                  </a:lnTo>
                  <a:lnTo>
                    <a:pt x="888" y="1060"/>
                  </a:lnTo>
                  <a:lnTo>
                    <a:pt x="914" y="1036"/>
                  </a:lnTo>
                  <a:lnTo>
                    <a:pt x="920" y="965"/>
                  </a:lnTo>
                  <a:lnTo>
                    <a:pt x="928" y="899"/>
                  </a:lnTo>
                  <a:lnTo>
                    <a:pt x="940" y="839"/>
                  </a:lnTo>
                  <a:lnTo>
                    <a:pt x="954" y="781"/>
                  </a:lnTo>
                  <a:lnTo>
                    <a:pt x="971" y="729"/>
                  </a:lnTo>
                  <a:lnTo>
                    <a:pt x="991" y="680"/>
                  </a:lnTo>
                  <a:lnTo>
                    <a:pt x="1013" y="635"/>
                  </a:lnTo>
                  <a:lnTo>
                    <a:pt x="1036" y="594"/>
                  </a:lnTo>
                  <a:lnTo>
                    <a:pt x="1062" y="556"/>
                  </a:lnTo>
                  <a:lnTo>
                    <a:pt x="1089" y="522"/>
                  </a:lnTo>
                  <a:lnTo>
                    <a:pt x="1117" y="491"/>
                  </a:lnTo>
                  <a:lnTo>
                    <a:pt x="1147" y="463"/>
                  </a:lnTo>
                  <a:lnTo>
                    <a:pt x="1178" y="438"/>
                  </a:lnTo>
                  <a:lnTo>
                    <a:pt x="1210" y="416"/>
                  </a:lnTo>
                  <a:lnTo>
                    <a:pt x="1241" y="397"/>
                  </a:lnTo>
                  <a:lnTo>
                    <a:pt x="1275" y="379"/>
                  </a:lnTo>
                  <a:lnTo>
                    <a:pt x="1307" y="365"/>
                  </a:lnTo>
                  <a:lnTo>
                    <a:pt x="1339" y="352"/>
                  </a:lnTo>
                  <a:lnTo>
                    <a:pt x="1372" y="342"/>
                  </a:lnTo>
                  <a:lnTo>
                    <a:pt x="1404" y="332"/>
                  </a:lnTo>
                  <a:lnTo>
                    <a:pt x="1435" y="326"/>
                  </a:lnTo>
                  <a:lnTo>
                    <a:pt x="1466" y="320"/>
                  </a:lnTo>
                  <a:lnTo>
                    <a:pt x="1495" y="315"/>
                  </a:lnTo>
                  <a:lnTo>
                    <a:pt x="1523" y="312"/>
                  </a:lnTo>
                  <a:lnTo>
                    <a:pt x="1549" y="310"/>
                  </a:lnTo>
                  <a:lnTo>
                    <a:pt x="1573" y="309"/>
                  </a:lnTo>
                  <a:lnTo>
                    <a:pt x="1596" y="309"/>
                  </a:lnTo>
                  <a:lnTo>
                    <a:pt x="1659" y="311"/>
                  </a:lnTo>
                  <a:lnTo>
                    <a:pt x="1720" y="319"/>
                  </a:lnTo>
                  <a:lnTo>
                    <a:pt x="1783" y="311"/>
                  </a:lnTo>
                  <a:lnTo>
                    <a:pt x="1846" y="309"/>
                  </a:lnTo>
                  <a:lnTo>
                    <a:pt x="1869" y="309"/>
                  </a:lnTo>
                  <a:lnTo>
                    <a:pt x="1893" y="310"/>
                  </a:lnTo>
                  <a:lnTo>
                    <a:pt x="1920" y="312"/>
                  </a:lnTo>
                  <a:lnTo>
                    <a:pt x="1948" y="315"/>
                  </a:lnTo>
                  <a:lnTo>
                    <a:pt x="1977" y="320"/>
                  </a:lnTo>
                  <a:lnTo>
                    <a:pt x="2007" y="326"/>
                  </a:lnTo>
                  <a:lnTo>
                    <a:pt x="2039" y="333"/>
                  </a:lnTo>
                  <a:lnTo>
                    <a:pt x="2071" y="342"/>
                  </a:lnTo>
                  <a:lnTo>
                    <a:pt x="2104" y="352"/>
                  </a:lnTo>
                  <a:lnTo>
                    <a:pt x="2136" y="365"/>
                  </a:lnTo>
                  <a:lnTo>
                    <a:pt x="2168" y="380"/>
                  </a:lnTo>
                  <a:lnTo>
                    <a:pt x="2202" y="397"/>
                  </a:lnTo>
                  <a:lnTo>
                    <a:pt x="2234" y="417"/>
                  </a:lnTo>
                  <a:lnTo>
                    <a:pt x="2265" y="439"/>
                  </a:lnTo>
                  <a:lnTo>
                    <a:pt x="2296" y="464"/>
                  </a:lnTo>
                  <a:lnTo>
                    <a:pt x="2326" y="491"/>
                  </a:lnTo>
                  <a:lnTo>
                    <a:pt x="2354" y="523"/>
                  </a:lnTo>
                  <a:lnTo>
                    <a:pt x="2381" y="557"/>
                  </a:lnTo>
                  <a:lnTo>
                    <a:pt x="2407" y="595"/>
                  </a:lnTo>
                  <a:lnTo>
                    <a:pt x="2430" y="636"/>
                  </a:lnTo>
                  <a:lnTo>
                    <a:pt x="2452" y="681"/>
                  </a:lnTo>
                  <a:lnTo>
                    <a:pt x="2472" y="729"/>
                  </a:lnTo>
                  <a:lnTo>
                    <a:pt x="2489" y="782"/>
                  </a:lnTo>
                  <a:lnTo>
                    <a:pt x="2502" y="839"/>
                  </a:lnTo>
                  <a:lnTo>
                    <a:pt x="2514" y="899"/>
                  </a:lnTo>
                  <a:lnTo>
                    <a:pt x="2522" y="965"/>
                  </a:lnTo>
                  <a:lnTo>
                    <a:pt x="2527" y="1036"/>
                  </a:lnTo>
                  <a:lnTo>
                    <a:pt x="2553" y="1061"/>
                  </a:lnTo>
                  <a:lnTo>
                    <a:pt x="2576" y="1088"/>
                  </a:lnTo>
                  <a:lnTo>
                    <a:pt x="2595" y="1117"/>
                  </a:lnTo>
                  <a:lnTo>
                    <a:pt x="2612" y="1150"/>
                  </a:lnTo>
                  <a:lnTo>
                    <a:pt x="2623" y="1183"/>
                  </a:lnTo>
                  <a:lnTo>
                    <a:pt x="2632" y="1219"/>
                  </a:lnTo>
                  <a:lnTo>
                    <a:pt x="2634" y="1263"/>
                  </a:lnTo>
                  <a:lnTo>
                    <a:pt x="2631" y="1307"/>
                  </a:lnTo>
                  <a:lnTo>
                    <a:pt x="2623" y="1351"/>
                  </a:lnTo>
                  <a:lnTo>
                    <a:pt x="2612" y="1392"/>
                  </a:lnTo>
                  <a:lnTo>
                    <a:pt x="2596" y="1433"/>
                  </a:lnTo>
                  <a:lnTo>
                    <a:pt x="2576" y="1473"/>
                  </a:lnTo>
                  <a:lnTo>
                    <a:pt x="2553" y="1510"/>
                  </a:lnTo>
                  <a:lnTo>
                    <a:pt x="2525" y="1545"/>
                  </a:lnTo>
                  <a:lnTo>
                    <a:pt x="2558" y="1532"/>
                  </a:lnTo>
                  <a:lnTo>
                    <a:pt x="2588" y="1515"/>
                  </a:lnTo>
                  <a:lnTo>
                    <a:pt x="2616" y="1495"/>
                  </a:lnTo>
                  <a:lnTo>
                    <a:pt x="2642" y="1471"/>
                  </a:lnTo>
                  <a:lnTo>
                    <a:pt x="2664" y="1444"/>
                  </a:lnTo>
                  <a:lnTo>
                    <a:pt x="2684" y="1410"/>
                  </a:lnTo>
                  <a:lnTo>
                    <a:pt x="2700" y="1373"/>
                  </a:lnTo>
                  <a:lnTo>
                    <a:pt x="2710" y="1332"/>
                  </a:lnTo>
                  <a:lnTo>
                    <a:pt x="2716" y="1288"/>
                  </a:lnTo>
                  <a:lnTo>
                    <a:pt x="2718" y="1240"/>
                  </a:lnTo>
                  <a:lnTo>
                    <a:pt x="2714" y="1188"/>
                  </a:lnTo>
                  <a:lnTo>
                    <a:pt x="2707" y="1133"/>
                  </a:lnTo>
                  <a:lnTo>
                    <a:pt x="2694" y="1075"/>
                  </a:lnTo>
                  <a:lnTo>
                    <a:pt x="2678" y="1014"/>
                  </a:lnTo>
                  <a:lnTo>
                    <a:pt x="2630" y="981"/>
                  </a:lnTo>
                  <a:lnTo>
                    <a:pt x="2616" y="970"/>
                  </a:lnTo>
                  <a:lnTo>
                    <a:pt x="2607" y="955"/>
                  </a:lnTo>
                  <a:lnTo>
                    <a:pt x="2601" y="938"/>
                  </a:lnTo>
                  <a:lnTo>
                    <a:pt x="2601" y="920"/>
                  </a:lnTo>
                  <a:lnTo>
                    <a:pt x="2603" y="856"/>
                  </a:lnTo>
                  <a:lnTo>
                    <a:pt x="2597" y="792"/>
                  </a:lnTo>
                  <a:lnTo>
                    <a:pt x="2588" y="728"/>
                  </a:lnTo>
                  <a:lnTo>
                    <a:pt x="2573" y="665"/>
                  </a:lnTo>
                  <a:lnTo>
                    <a:pt x="2552" y="604"/>
                  </a:lnTo>
                  <a:lnTo>
                    <a:pt x="2527" y="546"/>
                  </a:lnTo>
                  <a:lnTo>
                    <a:pt x="2498" y="489"/>
                  </a:lnTo>
                  <a:lnTo>
                    <a:pt x="2464" y="435"/>
                  </a:lnTo>
                  <a:lnTo>
                    <a:pt x="2424" y="383"/>
                  </a:lnTo>
                  <a:lnTo>
                    <a:pt x="2381" y="339"/>
                  </a:lnTo>
                  <a:lnTo>
                    <a:pt x="2333" y="300"/>
                  </a:lnTo>
                  <a:lnTo>
                    <a:pt x="2282" y="264"/>
                  </a:lnTo>
                  <a:lnTo>
                    <a:pt x="2227" y="233"/>
                  </a:lnTo>
                  <a:lnTo>
                    <a:pt x="2166" y="205"/>
                  </a:lnTo>
                  <a:lnTo>
                    <a:pt x="2102" y="182"/>
                  </a:lnTo>
                  <a:lnTo>
                    <a:pt x="2035" y="164"/>
                  </a:lnTo>
                  <a:lnTo>
                    <a:pt x="1962" y="149"/>
                  </a:lnTo>
                  <a:lnTo>
                    <a:pt x="1885" y="138"/>
                  </a:lnTo>
                  <a:lnTo>
                    <a:pt x="1805" y="132"/>
                  </a:lnTo>
                  <a:lnTo>
                    <a:pt x="1720" y="131"/>
                  </a:lnTo>
                  <a:close/>
                  <a:moveTo>
                    <a:pt x="1720" y="0"/>
                  </a:moveTo>
                  <a:lnTo>
                    <a:pt x="1808" y="2"/>
                  </a:lnTo>
                  <a:lnTo>
                    <a:pt x="1892" y="9"/>
                  </a:lnTo>
                  <a:lnTo>
                    <a:pt x="1972" y="19"/>
                  </a:lnTo>
                  <a:lnTo>
                    <a:pt x="2048" y="34"/>
                  </a:lnTo>
                  <a:lnTo>
                    <a:pt x="2120" y="53"/>
                  </a:lnTo>
                  <a:lnTo>
                    <a:pt x="2189" y="76"/>
                  </a:lnTo>
                  <a:lnTo>
                    <a:pt x="2254" y="103"/>
                  </a:lnTo>
                  <a:lnTo>
                    <a:pt x="2315" y="134"/>
                  </a:lnTo>
                  <a:lnTo>
                    <a:pt x="2373" y="169"/>
                  </a:lnTo>
                  <a:lnTo>
                    <a:pt x="2426" y="209"/>
                  </a:lnTo>
                  <a:lnTo>
                    <a:pt x="2476" y="252"/>
                  </a:lnTo>
                  <a:lnTo>
                    <a:pt x="2522" y="300"/>
                  </a:lnTo>
                  <a:lnTo>
                    <a:pt x="2566" y="356"/>
                  </a:lnTo>
                  <a:lnTo>
                    <a:pt x="2606" y="416"/>
                  </a:lnTo>
                  <a:lnTo>
                    <a:pt x="2640" y="480"/>
                  </a:lnTo>
                  <a:lnTo>
                    <a:pt x="2669" y="545"/>
                  </a:lnTo>
                  <a:lnTo>
                    <a:pt x="2693" y="612"/>
                  </a:lnTo>
                  <a:lnTo>
                    <a:pt x="2712" y="681"/>
                  </a:lnTo>
                  <a:lnTo>
                    <a:pt x="2725" y="752"/>
                  </a:lnTo>
                  <a:lnTo>
                    <a:pt x="2732" y="823"/>
                  </a:lnTo>
                  <a:lnTo>
                    <a:pt x="2733" y="895"/>
                  </a:lnTo>
                  <a:lnTo>
                    <a:pt x="2769" y="920"/>
                  </a:lnTo>
                  <a:lnTo>
                    <a:pt x="2780" y="929"/>
                  </a:lnTo>
                  <a:lnTo>
                    <a:pt x="2788" y="940"/>
                  </a:lnTo>
                  <a:lnTo>
                    <a:pt x="2795" y="954"/>
                  </a:lnTo>
                  <a:lnTo>
                    <a:pt x="2814" y="1019"/>
                  </a:lnTo>
                  <a:lnTo>
                    <a:pt x="2829" y="1081"/>
                  </a:lnTo>
                  <a:lnTo>
                    <a:pt x="2840" y="1140"/>
                  </a:lnTo>
                  <a:lnTo>
                    <a:pt x="2846" y="1198"/>
                  </a:lnTo>
                  <a:lnTo>
                    <a:pt x="2848" y="1252"/>
                  </a:lnTo>
                  <a:lnTo>
                    <a:pt x="2846" y="1305"/>
                  </a:lnTo>
                  <a:lnTo>
                    <a:pt x="2840" y="1354"/>
                  </a:lnTo>
                  <a:lnTo>
                    <a:pt x="2829" y="1400"/>
                  </a:lnTo>
                  <a:lnTo>
                    <a:pt x="2813" y="1444"/>
                  </a:lnTo>
                  <a:lnTo>
                    <a:pt x="2795" y="1485"/>
                  </a:lnTo>
                  <a:lnTo>
                    <a:pt x="2771" y="1522"/>
                  </a:lnTo>
                  <a:lnTo>
                    <a:pt x="2739" y="1559"/>
                  </a:lnTo>
                  <a:lnTo>
                    <a:pt x="2704" y="1592"/>
                  </a:lnTo>
                  <a:lnTo>
                    <a:pt x="2666" y="1622"/>
                  </a:lnTo>
                  <a:lnTo>
                    <a:pt x="2624" y="1646"/>
                  </a:lnTo>
                  <a:lnTo>
                    <a:pt x="2581" y="1666"/>
                  </a:lnTo>
                  <a:lnTo>
                    <a:pt x="2536" y="1680"/>
                  </a:lnTo>
                  <a:lnTo>
                    <a:pt x="2488" y="1691"/>
                  </a:lnTo>
                  <a:lnTo>
                    <a:pt x="2477" y="1760"/>
                  </a:lnTo>
                  <a:lnTo>
                    <a:pt x="2462" y="1828"/>
                  </a:lnTo>
                  <a:lnTo>
                    <a:pt x="2440" y="1894"/>
                  </a:lnTo>
                  <a:lnTo>
                    <a:pt x="2414" y="1958"/>
                  </a:lnTo>
                  <a:lnTo>
                    <a:pt x="2383" y="2019"/>
                  </a:lnTo>
                  <a:lnTo>
                    <a:pt x="2348" y="2078"/>
                  </a:lnTo>
                  <a:lnTo>
                    <a:pt x="2307" y="2136"/>
                  </a:lnTo>
                  <a:lnTo>
                    <a:pt x="2262" y="2189"/>
                  </a:lnTo>
                  <a:lnTo>
                    <a:pt x="2238" y="2212"/>
                  </a:lnTo>
                  <a:lnTo>
                    <a:pt x="2213" y="2233"/>
                  </a:lnTo>
                  <a:lnTo>
                    <a:pt x="2213" y="2293"/>
                  </a:lnTo>
                  <a:lnTo>
                    <a:pt x="2238" y="2298"/>
                  </a:lnTo>
                  <a:lnTo>
                    <a:pt x="2266" y="2304"/>
                  </a:lnTo>
                  <a:lnTo>
                    <a:pt x="2299" y="2312"/>
                  </a:lnTo>
                  <a:lnTo>
                    <a:pt x="2334" y="2319"/>
                  </a:lnTo>
                  <a:lnTo>
                    <a:pt x="2372" y="2328"/>
                  </a:lnTo>
                  <a:lnTo>
                    <a:pt x="2414" y="2340"/>
                  </a:lnTo>
                  <a:lnTo>
                    <a:pt x="2456" y="2351"/>
                  </a:lnTo>
                  <a:lnTo>
                    <a:pt x="2501" y="2365"/>
                  </a:lnTo>
                  <a:lnTo>
                    <a:pt x="2548" y="2380"/>
                  </a:lnTo>
                  <a:lnTo>
                    <a:pt x="2597" y="2395"/>
                  </a:lnTo>
                  <a:lnTo>
                    <a:pt x="2646" y="2413"/>
                  </a:lnTo>
                  <a:lnTo>
                    <a:pt x="2698" y="2432"/>
                  </a:lnTo>
                  <a:lnTo>
                    <a:pt x="2749" y="2452"/>
                  </a:lnTo>
                  <a:lnTo>
                    <a:pt x="2800" y="2474"/>
                  </a:lnTo>
                  <a:lnTo>
                    <a:pt x="2851" y="2498"/>
                  </a:lnTo>
                  <a:lnTo>
                    <a:pt x="2902" y="2523"/>
                  </a:lnTo>
                  <a:lnTo>
                    <a:pt x="2953" y="2550"/>
                  </a:lnTo>
                  <a:lnTo>
                    <a:pt x="3002" y="2578"/>
                  </a:lnTo>
                  <a:lnTo>
                    <a:pt x="3051" y="2609"/>
                  </a:lnTo>
                  <a:lnTo>
                    <a:pt x="3098" y="2641"/>
                  </a:lnTo>
                  <a:lnTo>
                    <a:pt x="3143" y="2675"/>
                  </a:lnTo>
                  <a:lnTo>
                    <a:pt x="3187" y="2711"/>
                  </a:lnTo>
                  <a:lnTo>
                    <a:pt x="3228" y="2749"/>
                  </a:lnTo>
                  <a:lnTo>
                    <a:pt x="3265" y="2789"/>
                  </a:lnTo>
                  <a:lnTo>
                    <a:pt x="3301" y="2831"/>
                  </a:lnTo>
                  <a:lnTo>
                    <a:pt x="3333" y="2875"/>
                  </a:lnTo>
                  <a:lnTo>
                    <a:pt x="3361" y="2921"/>
                  </a:lnTo>
                  <a:lnTo>
                    <a:pt x="3387" y="2969"/>
                  </a:lnTo>
                  <a:lnTo>
                    <a:pt x="3407" y="3019"/>
                  </a:lnTo>
                  <a:lnTo>
                    <a:pt x="3423" y="3071"/>
                  </a:lnTo>
                  <a:lnTo>
                    <a:pt x="3435" y="3126"/>
                  </a:lnTo>
                  <a:lnTo>
                    <a:pt x="3441" y="3183"/>
                  </a:lnTo>
                  <a:lnTo>
                    <a:pt x="3442" y="3242"/>
                  </a:lnTo>
                  <a:lnTo>
                    <a:pt x="3440" y="3260"/>
                  </a:lnTo>
                  <a:lnTo>
                    <a:pt x="3434" y="3276"/>
                  </a:lnTo>
                  <a:lnTo>
                    <a:pt x="3423" y="3288"/>
                  </a:lnTo>
                  <a:lnTo>
                    <a:pt x="3410" y="3299"/>
                  </a:lnTo>
                  <a:lnTo>
                    <a:pt x="3395" y="3305"/>
                  </a:lnTo>
                  <a:lnTo>
                    <a:pt x="3377" y="3308"/>
                  </a:lnTo>
                  <a:lnTo>
                    <a:pt x="66" y="3308"/>
                  </a:lnTo>
                  <a:lnTo>
                    <a:pt x="48" y="3305"/>
                  </a:lnTo>
                  <a:lnTo>
                    <a:pt x="32" y="3299"/>
                  </a:lnTo>
                  <a:lnTo>
                    <a:pt x="19" y="3288"/>
                  </a:lnTo>
                  <a:lnTo>
                    <a:pt x="9" y="3276"/>
                  </a:lnTo>
                  <a:lnTo>
                    <a:pt x="2" y="3260"/>
                  </a:lnTo>
                  <a:lnTo>
                    <a:pt x="0" y="3242"/>
                  </a:lnTo>
                  <a:lnTo>
                    <a:pt x="1" y="3183"/>
                  </a:lnTo>
                  <a:lnTo>
                    <a:pt x="8" y="3126"/>
                  </a:lnTo>
                  <a:lnTo>
                    <a:pt x="20" y="3071"/>
                  </a:lnTo>
                  <a:lnTo>
                    <a:pt x="35" y="3019"/>
                  </a:lnTo>
                  <a:lnTo>
                    <a:pt x="56" y="2969"/>
                  </a:lnTo>
                  <a:lnTo>
                    <a:pt x="80" y="2921"/>
                  </a:lnTo>
                  <a:lnTo>
                    <a:pt x="110" y="2875"/>
                  </a:lnTo>
                  <a:lnTo>
                    <a:pt x="141" y="2831"/>
                  </a:lnTo>
                  <a:lnTo>
                    <a:pt x="176" y="2789"/>
                  </a:lnTo>
                  <a:lnTo>
                    <a:pt x="215" y="2749"/>
                  </a:lnTo>
                  <a:lnTo>
                    <a:pt x="256" y="2711"/>
                  </a:lnTo>
                  <a:lnTo>
                    <a:pt x="299" y="2675"/>
                  </a:lnTo>
                  <a:lnTo>
                    <a:pt x="345" y="2641"/>
                  </a:lnTo>
                  <a:lnTo>
                    <a:pt x="391" y="2609"/>
                  </a:lnTo>
                  <a:lnTo>
                    <a:pt x="439" y="2578"/>
                  </a:lnTo>
                  <a:lnTo>
                    <a:pt x="490" y="2550"/>
                  </a:lnTo>
                  <a:lnTo>
                    <a:pt x="540" y="2523"/>
                  </a:lnTo>
                  <a:lnTo>
                    <a:pt x="591" y="2498"/>
                  </a:lnTo>
                  <a:lnTo>
                    <a:pt x="643" y="2474"/>
                  </a:lnTo>
                  <a:lnTo>
                    <a:pt x="694" y="2452"/>
                  </a:lnTo>
                  <a:lnTo>
                    <a:pt x="745" y="2432"/>
                  </a:lnTo>
                  <a:lnTo>
                    <a:pt x="795" y="2413"/>
                  </a:lnTo>
                  <a:lnTo>
                    <a:pt x="846" y="2395"/>
                  </a:lnTo>
                  <a:lnTo>
                    <a:pt x="894" y="2380"/>
                  </a:lnTo>
                  <a:lnTo>
                    <a:pt x="941" y="2365"/>
                  </a:lnTo>
                  <a:lnTo>
                    <a:pt x="987" y="2351"/>
                  </a:lnTo>
                  <a:lnTo>
                    <a:pt x="1029" y="2340"/>
                  </a:lnTo>
                  <a:lnTo>
                    <a:pt x="1070" y="2328"/>
                  </a:lnTo>
                  <a:lnTo>
                    <a:pt x="1109" y="2319"/>
                  </a:lnTo>
                  <a:lnTo>
                    <a:pt x="1144" y="2312"/>
                  </a:lnTo>
                  <a:lnTo>
                    <a:pt x="1175" y="2304"/>
                  </a:lnTo>
                  <a:lnTo>
                    <a:pt x="1205" y="2298"/>
                  </a:lnTo>
                  <a:lnTo>
                    <a:pt x="1229" y="2293"/>
                  </a:lnTo>
                  <a:lnTo>
                    <a:pt x="1229" y="2233"/>
                  </a:lnTo>
                  <a:lnTo>
                    <a:pt x="1204" y="2211"/>
                  </a:lnTo>
                  <a:lnTo>
                    <a:pt x="1180" y="2189"/>
                  </a:lnTo>
                  <a:lnTo>
                    <a:pt x="1135" y="2135"/>
                  </a:lnTo>
                  <a:lnTo>
                    <a:pt x="1095" y="2078"/>
                  </a:lnTo>
                  <a:lnTo>
                    <a:pt x="1060" y="2019"/>
                  </a:lnTo>
                  <a:lnTo>
                    <a:pt x="1028" y="1957"/>
                  </a:lnTo>
                  <a:lnTo>
                    <a:pt x="1002" y="1893"/>
                  </a:lnTo>
                  <a:lnTo>
                    <a:pt x="981" y="1827"/>
                  </a:lnTo>
                  <a:lnTo>
                    <a:pt x="965" y="1759"/>
                  </a:lnTo>
                  <a:lnTo>
                    <a:pt x="954" y="1690"/>
                  </a:lnTo>
                  <a:lnTo>
                    <a:pt x="906" y="1680"/>
                  </a:lnTo>
                  <a:lnTo>
                    <a:pt x="860" y="1665"/>
                  </a:lnTo>
                  <a:lnTo>
                    <a:pt x="817" y="1645"/>
                  </a:lnTo>
                  <a:lnTo>
                    <a:pt x="776" y="1620"/>
                  </a:lnTo>
                  <a:lnTo>
                    <a:pt x="738" y="1590"/>
                  </a:lnTo>
                  <a:lnTo>
                    <a:pt x="703" y="1557"/>
                  </a:lnTo>
                  <a:lnTo>
                    <a:pt x="671" y="1519"/>
                  </a:lnTo>
                  <a:lnTo>
                    <a:pt x="647" y="1481"/>
                  </a:lnTo>
                  <a:lnTo>
                    <a:pt x="628" y="1441"/>
                  </a:lnTo>
                  <a:lnTo>
                    <a:pt x="613" y="1398"/>
                  </a:lnTo>
                  <a:lnTo>
                    <a:pt x="602" y="1351"/>
                  </a:lnTo>
                  <a:lnTo>
                    <a:pt x="596" y="1302"/>
                  </a:lnTo>
                  <a:lnTo>
                    <a:pt x="594" y="1250"/>
                  </a:lnTo>
                  <a:lnTo>
                    <a:pt x="596" y="1196"/>
                  </a:lnTo>
                  <a:lnTo>
                    <a:pt x="602" y="1138"/>
                  </a:lnTo>
                  <a:lnTo>
                    <a:pt x="613" y="1078"/>
                  </a:lnTo>
                  <a:lnTo>
                    <a:pt x="627" y="1017"/>
                  </a:lnTo>
                  <a:lnTo>
                    <a:pt x="647" y="952"/>
                  </a:lnTo>
                  <a:lnTo>
                    <a:pt x="654" y="938"/>
                  </a:lnTo>
                  <a:lnTo>
                    <a:pt x="662" y="927"/>
                  </a:lnTo>
                  <a:lnTo>
                    <a:pt x="673" y="917"/>
                  </a:lnTo>
                  <a:lnTo>
                    <a:pt x="709" y="893"/>
                  </a:lnTo>
                  <a:lnTo>
                    <a:pt x="710" y="821"/>
                  </a:lnTo>
                  <a:lnTo>
                    <a:pt x="717" y="749"/>
                  </a:lnTo>
                  <a:lnTo>
                    <a:pt x="730" y="679"/>
                  </a:lnTo>
                  <a:lnTo>
                    <a:pt x="749" y="610"/>
                  </a:lnTo>
                  <a:lnTo>
                    <a:pt x="773" y="541"/>
                  </a:lnTo>
                  <a:lnTo>
                    <a:pt x="802" y="477"/>
                  </a:lnTo>
                  <a:lnTo>
                    <a:pt x="836" y="414"/>
                  </a:lnTo>
                  <a:lnTo>
                    <a:pt x="876" y="354"/>
                  </a:lnTo>
                  <a:lnTo>
                    <a:pt x="920" y="297"/>
                  </a:lnTo>
                  <a:lnTo>
                    <a:pt x="966" y="249"/>
                  </a:lnTo>
                  <a:lnTo>
                    <a:pt x="1016" y="207"/>
                  </a:lnTo>
                  <a:lnTo>
                    <a:pt x="1069" y="168"/>
                  </a:lnTo>
                  <a:lnTo>
                    <a:pt x="1126" y="133"/>
                  </a:lnTo>
                  <a:lnTo>
                    <a:pt x="1188" y="102"/>
                  </a:lnTo>
                  <a:lnTo>
                    <a:pt x="1253" y="75"/>
                  </a:lnTo>
                  <a:lnTo>
                    <a:pt x="1322" y="53"/>
                  </a:lnTo>
                  <a:lnTo>
                    <a:pt x="1394" y="34"/>
                  </a:lnTo>
                  <a:lnTo>
                    <a:pt x="1470" y="19"/>
                  </a:lnTo>
                  <a:lnTo>
                    <a:pt x="1550" y="9"/>
                  </a:lnTo>
                  <a:lnTo>
                    <a:pt x="1634" y="2"/>
                  </a:lnTo>
                  <a:lnTo>
                    <a:pt x="1720" y="0"/>
                  </a:lnTo>
                  <a:close/>
                </a:path>
              </a:pathLst>
            </a:custGeom>
            <a:solidFill>
              <a:srgbClr val="6B4239"/>
            </a:solidFill>
            <a:ln w="0">
              <a:solidFill>
                <a:srgbClr val="6B423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0" name="Freeform 139">
              <a:extLst>
                <a:ext uri="{FF2B5EF4-FFF2-40B4-BE49-F238E27FC236}">
                  <a16:creationId xmlns:a16="http://schemas.microsoft.com/office/drawing/2014/main" id="{5F8D45D6-FDBA-9B34-DB82-B6883CB4CA2E}"/>
                </a:ext>
              </a:extLst>
            </p:cNvPr>
            <p:cNvSpPr>
              <a:spLocks/>
            </p:cNvSpPr>
            <p:nvPr/>
          </p:nvSpPr>
          <p:spPr bwMode="auto">
            <a:xfrm>
              <a:off x="733425" y="5440363"/>
              <a:ext cx="163512" cy="69850"/>
            </a:xfrm>
            <a:custGeom>
              <a:avLst/>
              <a:gdLst>
                <a:gd name="T0" fmla="*/ 605 w 1346"/>
                <a:gd name="T1" fmla="*/ 2 h 572"/>
                <a:gd name="T2" fmla="*/ 674 w 1346"/>
                <a:gd name="T3" fmla="*/ 10 h 572"/>
                <a:gd name="T4" fmla="*/ 741 w 1346"/>
                <a:gd name="T5" fmla="*/ 2 h 572"/>
                <a:gd name="T6" fmla="*/ 831 w 1346"/>
                <a:gd name="T7" fmla="*/ 1 h 572"/>
                <a:gd name="T8" fmla="*/ 899 w 1346"/>
                <a:gd name="T9" fmla="*/ 7 h 572"/>
                <a:gd name="T10" fmla="*/ 968 w 1346"/>
                <a:gd name="T11" fmla="*/ 21 h 572"/>
                <a:gd name="T12" fmla="*/ 1035 w 1346"/>
                <a:gd name="T13" fmla="*/ 44 h 572"/>
                <a:gd name="T14" fmla="*/ 1100 w 1346"/>
                <a:gd name="T15" fmla="*/ 77 h 572"/>
                <a:gd name="T16" fmla="*/ 1160 w 1346"/>
                <a:gd name="T17" fmla="*/ 122 h 572"/>
                <a:gd name="T18" fmla="*/ 1214 w 1346"/>
                <a:gd name="T19" fmla="*/ 180 h 572"/>
                <a:gd name="T20" fmla="*/ 1261 w 1346"/>
                <a:gd name="T21" fmla="*/ 252 h 572"/>
                <a:gd name="T22" fmla="*/ 1300 w 1346"/>
                <a:gd name="T23" fmla="*/ 341 h 572"/>
                <a:gd name="T24" fmla="*/ 1327 w 1346"/>
                <a:gd name="T25" fmla="*/ 446 h 572"/>
                <a:gd name="T26" fmla="*/ 1343 w 1346"/>
                <a:gd name="T27" fmla="*/ 569 h 572"/>
                <a:gd name="T28" fmla="*/ 1264 w 1346"/>
                <a:gd name="T29" fmla="*/ 572 h 572"/>
                <a:gd name="T30" fmla="*/ 1102 w 1346"/>
                <a:gd name="T31" fmla="*/ 562 h 572"/>
                <a:gd name="T32" fmla="*/ 942 w 1346"/>
                <a:gd name="T33" fmla="*/ 532 h 572"/>
                <a:gd name="T34" fmla="*/ 787 w 1346"/>
                <a:gd name="T35" fmla="*/ 482 h 572"/>
                <a:gd name="T36" fmla="*/ 639 w 1346"/>
                <a:gd name="T37" fmla="*/ 414 h 572"/>
                <a:gd name="T38" fmla="*/ 550 w 1346"/>
                <a:gd name="T39" fmla="*/ 365 h 572"/>
                <a:gd name="T40" fmla="*/ 515 w 1346"/>
                <a:gd name="T41" fmla="*/ 364 h 572"/>
                <a:gd name="T42" fmla="*/ 483 w 1346"/>
                <a:gd name="T43" fmla="*/ 382 h 572"/>
                <a:gd name="T44" fmla="*/ 416 w 1346"/>
                <a:gd name="T45" fmla="*/ 440 h 572"/>
                <a:gd name="T46" fmla="*/ 338 w 1346"/>
                <a:gd name="T47" fmla="*/ 483 h 572"/>
                <a:gd name="T48" fmla="*/ 256 w 1346"/>
                <a:gd name="T49" fmla="*/ 516 h 572"/>
                <a:gd name="T50" fmla="*/ 174 w 1346"/>
                <a:gd name="T51" fmla="*/ 538 h 572"/>
                <a:gd name="T52" fmla="*/ 96 w 1346"/>
                <a:gd name="T53" fmla="*/ 553 h 572"/>
                <a:gd name="T54" fmla="*/ 28 w 1346"/>
                <a:gd name="T55" fmla="*/ 561 h 572"/>
                <a:gd name="T56" fmla="*/ 7 w 1346"/>
                <a:gd name="T57" fmla="*/ 499 h 572"/>
                <a:gd name="T58" fmla="*/ 29 w 1346"/>
                <a:gd name="T59" fmla="*/ 386 h 572"/>
                <a:gd name="T60" fmla="*/ 63 w 1346"/>
                <a:gd name="T61" fmla="*/ 291 h 572"/>
                <a:gd name="T62" fmla="*/ 106 w 1346"/>
                <a:gd name="T63" fmla="*/ 211 h 572"/>
                <a:gd name="T64" fmla="*/ 157 w 1346"/>
                <a:gd name="T65" fmla="*/ 147 h 572"/>
                <a:gd name="T66" fmla="*/ 214 w 1346"/>
                <a:gd name="T67" fmla="*/ 96 h 572"/>
                <a:gd name="T68" fmla="*/ 277 w 1346"/>
                <a:gd name="T69" fmla="*/ 59 h 572"/>
                <a:gd name="T70" fmla="*/ 344 w 1346"/>
                <a:gd name="T71" fmla="*/ 31 h 572"/>
                <a:gd name="T72" fmla="*/ 412 w 1346"/>
                <a:gd name="T73" fmla="*/ 12 h 572"/>
                <a:gd name="T74" fmla="*/ 480 w 1346"/>
                <a:gd name="T75" fmla="*/ 3 h 572"/>
                <a:gd name="T76" fmla="*/ 548 w 1346"/>
                <a:gd name="T77"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46" h="572">
                  <a:moveTo>
                    <a:pt x="548" y="0"/>
                  </a:moveTo>
                  <a:lnTo>
                    <a:pt x="605" y="2"/>
                  </a:lnTo>
                  <a:lnTo>
                    <a:pt x="660" y="9"/>
                  </a:lnTo>
                  <a:lnTo>
                    <a:pt x="674" y="10"/>
                  </a:lnTo>
                  <a:lnTo>
                    <a:pt x="686" y="9"/>
                  </a:lnTo>
                  <a:lnTo>
                    <a:pt x="741" y="2"/>
                  </a:lnTo>
                  <a:lnTo>
                    <a:pt x="798" y="0"/>
                  </a:lnTo>
                  <a:lnTo>
                    <a:pt x="831" y="1"/>
                  </a:lnTo>
                  <a:lnTo>
                    <a:pt x="865" y="3"/>
                  </a:lnTo>
                  <a:lnTo>
                    <a:pt x="899" y="7"/>
                  </a:lnTo>
                  <a:lnTo>
                    <a:pt x="934" y="14"/>
                  </a:lnTo>
                  <a:lnTo>
                    <a:pt x="968" y="21"/>
                  </a:lnTo>
                  <a:lnTo>
                    <a:pt x="1001" y="31"/>
                  </a:lnTo>
                  <a:lnTo>
                    <a:pt x="1035" y="44"/>
                  </a:lnTo>
                  <a:lnTo>
                    <a:pt x="1068" y="60"/>
                  </a:lnTo>
                  <a:lnTo>
                    <a:pt x="1100" y="77"/>
                  </a:lnTo>
                  <a:lnTo>
                    <a:pt x="1131" y="98"/>
                  </a:lnTo>
                  <a:lnTo>
                    <a:pt x="1160" y="122"/>
                  </a:lnTo>
                  <a:lnTo>
                    <a:pt x="1188" y="150"/>
                  </a:lnTo>
                  <a:lnTo>
                    <a:pt x="1214" y="180"/>
                  </a:lnTo>
                  <a:lnTo>
                    <a:pt x="1238" y="214"/>
                  </a:lnTo>
                  <a:lnTo>
                    <a:pt x="1261" y="252"/>
                  </a:lnTo>
                  <a:lnTo>
                    <a:pt x="1281" y="295"/>
                  </a:lnTo>
                  <a:lnTo>
                    <a:pt x="1300" y="341"/>
                  </a:lnTo>
                  <a:lnTo>
                    <a:pt x="1315" y="391"/>
                  </a:lnTo>
                  <a:lnTo>
                    <a:pt x="1327" y="446"/>
                  </a:lnTo>
                  <a:lnTo>
                    <a:pt x="1336" y="505"/>
                  </a:lnTo>
                  <a:lnTo>
                    <a:pt x="1343" y="569"/>
                  </a:lnTo>
                  <a:lnTo>
                    <a:pt x="1346" y="569"/>
                  </a:lnTo>
                  <a:lnTo>
                    <a:pt x="1264" y="572"/>
                  </a:lnTo>
                  <a:lnTo>
                    <a:pt x="1183" y="569"/>
                  </a:lnTo>
                  <a:lnTo>
                    <a:pt x="1102" y="562"/>
                  </a:lnTo>
                  <a:lnTo>
                    <a:pt x="1021" y="549"/>
                  </a:lnTo>
                  <a:lnTo>
                    <a:pt x="942" y="532"/>
                  </a:lnTo>
                  <a:lnTo>
                    <a:pt x="864" y="510"/>
                  </a:lnTo>
                  <a:lnTo>
                    <a:pt x="787" y="482"/>
                  </a:lnTo>
                  <a:lnTo>
                    <a:pt x="712" y="451"/>
                  </a:lnTo>
                  <a:lnTo>
                    <a:pt x="639" y="414"/>
                  </a:lnTo>
                  <a:lnTo>
                    <a:pt x="568" y="374"/>
                  </a:lnTo>
                  <a:lnTo>
                    <a:pt x="550" y="365"/>
                  </a:lnTo>
                  <a:lnTo>
                    <a:pt x="533" y="362"/>
                  </a:lnTo>
                  <a:lnTo>
                    <a:pt x="515" y="364"/>
                  </a:lnTo>
                  <a:lnTo>
                    <a:pt x="498" y="370"/>
                  </a:lnTo>
                  <a:lnTo>
                    <a:pt x="483" y="382"/>
                  </a:lnTo>
                  <a:lnTo>
                    <a:pt x="451" y="412"/>
                  </a:lnTo>
                  <a:lnTo>
                    <a:pt x="416" y="440"/>
                  </a:lnTo>
                  <a:lnTo>
                    <a:pt x="378" y="464"/>
                  </a:lnTo>
                  <a:lnTo>
                    <a:pt x="338" y="483"/>
                  </a:lnTo>
                  <a:lnTo>
                    <a:pt x="298" y="501"/>
                  </a:lnTo>
                  <a:lnTo>
                    <a:pt x="256" y="516"/>
                  </a:lnTo>
                  <a:lnTo>
                    <a:pt x="215" y="529"/>
                  </a:lnTo>
                  <a:lnTo>
                    <a:pt x="174" y="538"/>
                  </a:lnTo>
                  <a:lnTo>
                    <a:pt x="134" y="546"/>
                  </a:lnTo>
                  <a:lnTo>
                    <a:pt x="96" y="553"/>
                  </a:lnTo>
                  <a:lnTo>
                    <a:pt x="61" y="557"/>
                  </a:lnTo>
                  <a:lnTo>
                    <a:pt x="28" y="561"/>
                  </a:lnTo>
                  <a:lnTo>
                    <a:pt x="0" y="563"/>
                  </a:lnTo>
                  <a:lnTo>
                    <a:pt x="7" y="499"/>
                  </a:lnTo>
                  <a:lnTo>
                    <a:pt x="17" y="441"/>
                  </a:lnTo>
                  <a:lnTo>
                    <a:pt x="29" y="386"/>
                  </a:lnTo>
                  <a:lnTo>
                    <a:pt x="45" y="336"/>
                  </a:lnTo>
                  <a:lnTo>
                    <a:pt x="63" y="291"/>
                  </a:lnTo>
                  <a:lnTo>
                    <a:pt x="84" y="249"/>
                  </a:lnTo>
                  <a:lnTo>
                    <a:pt x="106" y="211"/>
                  </a:lnTo>
                  <a:lnTo>
                    <a:pt x="131" y="178"/>
                  </a:lnTo>
                  <a:lnTo>
                    <a:pt x="157" y="147"/>
                  </a:lnTo>
                  <a:lnTo>
                    <a:pt x="185" y="120"/>
                  </a:lnTo>
                  <a:lnTo>
                    <a:pt x="214" y="96"/>
                  </a:lnTo>
                  <a:lnTo>
                    <a:pt x="246" y="76"/>
                  </a:lnTo>
                  <a:lnTo>
                    <a:pt x="277" y="59"/>
                  </a:lnTo>
                  <a:lnTo>
                    <a:pt x="310" y="43"/>
                  </a:lnTo>
                  <a:lnTo>
                    <a:pt x="344" y="31"/>
                  </a:lnTo>
                  <a:lnTo>
                    <a:pt x="377" y="21"/>
                  </a:lnTo>
                  <a:lnTo>
                    <a:pt x="412" y="12"/>
                  </a:lnTo>
                  <a:lnTo>
                    <a:pt x="446" y="7"/>
                  </a:lnTo>
                  <a:lnTo>
                    <a:pt x="480" y="3"/>
                  </a:lnTo>
                  <a:lnTo>
                    <a:pt x="515" y="1"/>
                  </a:lnTo>
                  <a:lnTo>
                    <a:pt x="548" y="0"/>
                  </a:lnTo>
                  <a:close/>
                </a:path>
              </a:pathLst>
            </a:custGeom>
            <a:solidFill>
              <a:srgbClr val="EFC796"/>
            </a:solidFill>
            <a:ln w="0">
              <a:solidFill>
                <a:srgbClr val="EFC7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1" name="Freeform 140">
              <a:extLst>
                <a:ext uri="{FF2B5EF4-FFF2-40B4-BE49-F238E27FC236}">
                  <a16:creationId xmlns:a16="http://schemas.microsoft.com/office/drawing/2014/main" id="{6EAA683A-ECAB-E9D5-2830-4C015166ABE6}"/>
                </a:ext>
              </a:extLst>
            </p:cNvPr>
            <p:cNvSpPr>
              <a:spLocks/>
            </p:cNvSpPr>
            <p:nvPr/>
          </p:nvSpPr>
          <p:spPr bwMode="auto">
            <a:xfrm>
              <a:off x="620713" y="5683250"/>
              <a:ext cx="388937" cy="92075"/>
            </a:xfrm>
            <a:custGeom>
              <a:avLst/>
              <a:gdLst>
                <a:gd name="T0" fmla="*/ 1096 w 3176"/>
                <a:gd name="T1" fmla="*/ 117 h 750"/>
                <a:gd name="T2" fmla="*/ 1106 w 3176"/>
                <a:gd name="T3" fmla="*/ 186 h 750"/>
                <a:gd name="T4" fmla="*/ 1135 w 3176"/>
                <a:gd name="T5" fmla="*/ 247 h 750"/>
                <a:gd name="T6" fmla="*/ 1181 w 3176"/>
                <a:gd name="T7" fmla="*/ 297 h 750"/>
                <a:gd name="T8" fmla="*/ 1241 w 3176"/>
                <a:gd name="T9" fmla="*/ 338 h 750"/>
                <a:gd name="T10" fmla="*/ 1312 w 3176"/>
                <a:gd name="T11" fmla="*/ 370 h 750"/>
                <a:gd name="T12" fmla="*/ 1391 w 3176"/>
                <a:gd name="T13" fmla="*/ 393 h 750"/>
                <a:gd name="T14" fmla="*/ 1477 w 3176"/>
                <a:gd name="T15" fmla="*/ 407 h 750"/>
                <a:gd name="T16" fmla="*/ 1565 w 3176"/>
                <a:gd name="T17" fmla="*/ 412 h 750"/>
                <a:gd name="T18" fmla="*/ 1655 w 3176"/>
                <a:gd name="T19" fmla="*/ 408 h 750"/>
                <a:gd name="T20" fmla="*/ 1742 w 3176"/>
                <a:gd name="T21" fmla="*/ 395 h 750"/>
                <a:gd name="T22" fmla="*/ 1825 w 3176"/>
                <a:gd name="T23" fmla="*/ 375 h 750"/>
                <a:gd name="T24" fmla="*/ 1901 w 3176"/>
                <a:gd name="T25" fmla="*/ 346 h 750"/>
                <a:gd name="T26" fmla="*/ 1966 w 3176"/>
                <a:gd name="T27" fmla="*/ 308 h 750"/>
                <a:gd name="T28" fmla="*/ 2020 w 3176"/>
                <a:gd name="T29" fmla="*/ 263 h 750"/>
                <a:gd name="T30" fmla="*/ 2057 w 3176"/>
                <a:gd name="T31" fmla="*/ 210 h 750"/>
                <a:gd name="T32" fmla="*/ 2078 w 3176"/>
                <a:gd name="T33" fmla="*/ 149 h 750"/>
                <a:gd name="T34" fmla="*/ 2080 w 3176"/>
                <a:gd name="T35" fmla="*/ 2 h 750"/>
                <a:gd name="T36" fmla="*/ 2142 w 3176"/>
                <a:gd name="T37" fmla="*/ 15 h 750"/>
                <a:gd name="T38" fmla="*/ 2217 w 3176"/>
                <a:gd name="T39" fmla="*/ 33 h 750"/>
                <a:gd name="T40" fmla="*/ 2304 w 3176"/>
                <a:gd name="T41" fmla="*/ 57 h 750"/>
                <a:gd name="T42" fmla="*/ 2399 w 3176"/>
                <a:gd name="T43" fmla="*/ 86 h 750"/>
                <a:gd name="T44" fmla="*/ 2498 w 3176"/>
                <a:gd name="T45" fmla="*/ 122 h 750"/>
                <a:gd name="T46" fmla="*/ 2600 w 3176"/>
                <a:gd name="T47" fmla="*/ 163 h 750"/>
                <a:gd name="T48" fmla="*/ 2702 w 3176"/>
                <a:gd name="T49" fmla="*/ 211 h 750"/>
                <a:gd name="T50" fmla="*/ 2802 w 3176"/>
                <a:gd name="T51" fmla="*/ 265 h 750"/>
                <a:gd name="T52" fmla="*/ 2894 w 3176"/>
                <a:gd name="T53" fmla="*/ 327 h 750"/>
                <a:gd name="T54" fmla="*/ 2980 w 3176"/>
                <a:gd name="T55" fmla="*/ 396 h 750"/>
                <a:gd name="T56" fmla="*/ 3053 w 3176"/>
                <a:gd name="T57" fmla="*/ 473 h 750"/>
                <a:gd name="T58" fmla="*/ 3112 w 3176"/>
                <a:gd name="T59" fmla="*/ 556 h 750"/>
                <a:gd name="T60" fmla="*/ 3154 w 3176"/>
                <a:gd name="T61" fmla="*/ 650 h 750"/>
                <a:gd name="T62" fmla="*/ 3176 w 3176"/>
                <a:gd name="T63" fmla="*/ 750 h 750"/>
                <a:gd name="T64" fmla="*/ 0 w 3176"/>
                <a:gd name="T65" fmla="*/ 748 h 750"/>
                <a:gd name="T66" fmla="*/ 22 w 3176"/>
                <a:gd name="T67" fmla="*/ 647 h 750"/>
                <a:gd name="T68" fmla="*/ 63 w 3176"/>
                <a:gd name="T69" fmla="*/ 555 h 750"/>
                <a:gd name="T70" fmla="*/ 123 w 3176"/>
                <a:gd name="T71" fmla="*/ 471 h 750"/>
                <a:gd name="T72" fmla="*/ 196 w 3176"/>
                <a:gd name="T73" fmla="*/ 394 h 750"/>
                <a:gd name="T74" fmla="*/ 280 w 3176"/>
                <a:gd name="T75" fmla="*/ 325 h 750"/>
                <a:gd name="T76" fmla="*/ 374 w 3176"/>
                <a:gd name="T77" fmla="*/ 264 h 750"/>
                <a:gd name="T78" fmla="*/ 474 w 3176"/>
                <a:gd name="T79" fmla="*/ 210 h 750"/>
                <a:gd name="T80" fmla="*/ 576 w 3176"/>
                <a:gd name="T81" fmla="*/ 162 h 750"/>
                <a:gd name="T82" fmla="*/ 678 w 3176"/>
                <a:gd name="T83" fmla="*/ 120 h 750"/>
                <a:gd name="T84" fmla="*/ 778 w 3176"/>
                <a:gd name="T85" fmla="*/ 85 h 750"/>
                <a:gd name="T86" fmla="*/ 872 w 3176"/>
                <a:gd name="T87" fmla="*/ 56 h 750"/>
                <a:gd name="T88" fmla="*/ 959 w 3176"/>
                <a:gd name="T89" fmla="*/ 32 h 750"/>
                <a:gd name="T90" fmla="*/ 1034 w 3176"/>
                <a:gd name="T91" fmla="*/ 13 h 750"/>
                <a:gd name="T92" fmla="*/ 1096 w 3176"/>
                <a:gd name="T93" fmla="*/ 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76" h="750">
                  <a:moveTo>
                    <a:pt x="1096" y="0"/>
                  </a:moveTo>
                  <a:lnTo>
                    <a:pt x="1096" y="117"/>
                  </a:lnTo>
                  <a:lnTo>
                    <a:pt x="1098" y="152"/>
                  </a:lnTo>
                  <a:lnTo>
                    <a:pt x="1106" y="186"/>
                  </a:lnTo>
                  <a:lnTo>
                    <a:pt x="1119" y="217"/>
                  </a:lnTo>
                  <a:lnTo>
                    <a:pt x="1135" y="247"/>
                  </a:lnTo>
                  <a:lnTo>
                    <a:pt x="1156" y="273"/>
                  </a:lnTo>
                  <a:lnTo>
                    <a:pt x="1181" y="297"/>
                  </a:lnTo>
                  <a:lnTo>
                    <a:pt x="1210" y="319"/>
                  </a:lnTo>
                  <a:lnTo>
                    <a:pt x="1241" y="338"/>
                  </a:lnTo>
                  <a:lnTo>
                    <a:pt x="1275" y="355"/>
                  </a:lnTo>
                  <a:lnTo>
                    <a:pt x="1312" y="370"/>
                  </a:lnTo>
                  <a:lnTo>
                    <a:pt x="1350" y="383"/>
                  </a:lnTo>
                  <a:lnTo>
                    <a:pt x="1391" y="393"/>
                  </a:lnTo>
                  <a:lnTo>
                    <a:pt x="1434" y="400"/>
                  </a:lnTo>
                  <a:lnTo>
                    <a:pt x="1477" y="407"/>
                  </a:lnTo>
                  <a:lnTo>
                    <a:pt x="1521" y="410"/>
                  </a:lnTo>
                  <a:lnTo>
                    <a:pt x="1565" y="412"/>
                  </a:lnTo>
                  <a:lnTo>
                    <a:pt x="1610" y="411"/>
                  </a:lnTo>
                  <a:lnTo>
                    <a:pt x="1655" y="408"/>
                  </a:lnTo>
                  <a:lnTo>
                    <a:pt x="1699" y="403"/>
                  </a:lnTo>
                  <a:lnTo>
                    <a:pt x="1742" y="395"/>
                  </a:lnTo>
                  <a:lnTo>
                    <a:pt x="1785" y="387"/>
                  </a:lnTo>
                  <a:lnTo>
                    <a:pt x="1825" y="375"/>
                  </a:lnTo>
                  <a:lnTo>
                    <a:pt x="1864" y="362"/>
                  </a:lnTo>
                  <a:lnTo>
                    <a:pt x="1901" y="346"/>
                  </a:lnTo>
                  <a:lnTo>
                    <a:pt x="1935" y="328"/>
                  </a:lnTo>
                  <a:lnTo>
                    <a:pt x="1966" y="308"/>
                  </a:lnTo>
                  <a:lnTo>
                    <a:pt x="1995" y="287"/>
                  </a:lnTo>
                  <a:lnTo>
                    <a:pt x="2020" y="263"/>
                  </a:lnTo>
                  <a:lnTo>
                    <a:pt x="2040" y="238"/>
                  </a:lnTo>
                  <a:lnTo>
                    <a:pt x="2057" y="210"/>
                  </a:lnTo>
                  <a:lnTo>
                    <a:pt x="2070" y="181"/>
                  </a:lnTo>
                  <a:lnTo>
                    <a:pt x="2078" y="149"/>
                  </a:lnTo>
                  <a:lnTo>
                    <a:pt x="2080" y="116"/>
                  </a:lnTo>
                  <a:lnTo>
                    <a:pt x="2080" y="2"/>
                  </a:lnTo>
                  <a:lnTo>
                    <a:pt x="2109" y="8"/>
                  </a:lnTo>
                  <a:lnTo>
                    <a:pt x="2142" y="15"/>
                  </a:lnTo>
                  <a:lnTo>
                    <a:pt x="2178" y="24"/>
                  </a:lnTo>
                  <a:lnTo>
                    <a:pt x="2217" y="33"/>
                  </a:lnTo>
                  <a:lnTo>
                    <a:pt x="2260" y="45"/>
                  </a:lnTo>
                  <a:lnTo>
                    <a:pt x="2304" y="57"/>
                  </a:lnTo>
                  <a:lnTo>
                    <a:pt x="2351" y="72"/>
                  </a:lnTo>
                  <a:lnTo>
                    <a:pt x="2399" y="86"/>
                  </a:lnTo>
                  <a:lnTo>
                    <a:pt x="2448" y="103"/>
                  </a:lnTo>
                  <a:lnTo>
                    <a:pt x="2498" y="122"/>
                  </a:lnTo>
                  <a:lnTo>
                    <a:pt x="2549" y="142"/>
                  </a:lnTo>
                  <a:lnTo>
                    <a:pt x="2600" y="163"/>
                  </a:lnTo>
                  <a:lnTo>
                    <a:pt x="2651" y="186"/>
                  </a:lnTo>
                  <a:lnTo>
                    <a:pt x="2702" y="211"/>
                  </a:lnTo>
                  <a:lnTo>
                    <a:pt x="2752" y="237"/>
                  </a:lnTo>
                  <a:lnTo>
                    <a:pt x="2802" y="265"/>
                  </a:lnTo>
                  <a:lnTo>
                    <a:pt x="2850" y="296"/>
                  </a:lnTo>
                  <a:lnTo>
                    <a:pt x="2894" y="327"/>
                  </a:lnTo>
                  <a:lnTo>
                    <a:pt x="2938" y="361"/>
                  </a:lnTo>
                  <a:lnTo>
                    <a:pt x="2980" y="396"/>
                  </a:lnTo>
                  <a:lnTo>
                    <a:pt x="3018" y="433"/>
                  </a:lnTo>
                  <a:lnTo>
                    <a:pt x="3053" y="473"/>
                  </a:lnTo>
                  <a:lnTo>
                    <a:pt x="3084" y="514"/>
                  </a:lnTo>
                  <a:lnTo>
                    <a:pt x="3112" y="556"/>
                  </a:lnTo>
                  <a:lnTo>
                    <a:pt x="3136" y="601"/>
                  </a:lnTo>
                  <a:lnTo>
                    <a:pt x="3154" y="650"/>
                  </a:lnTo>
                  <a:lnTo>
                    <a:pt x="3168" y="699"/>
                  </a:lnTo>
                  <a:lnTo>
                    <a:pt x="3176" y="750"/>
                  </a:lnTo>
                  <a:lnTo>
                    <a:pt x="3167" y="748"/>
                  </a:lnTo>
                  <a:lnTo>
                    <a:pt x="0" y="748"/>
                  </a:lnTo>
                  <a:lnTo>
                    <a:pt x="8" y="697"/>
                  </a:lnTo>
                  <a:lnTo>
                    <a:pt x="22" y="647"/>
                  </a:lnTo>
                  <a:lnTo>
                    <a:pt x="40" y="600"/>
                  </a:lnTo>
                  <a:lnTo>
                    <a:pt x="63" y="555"/>
                  </a:lnTo>
                  <a:lnTo>
                    <a:pt x="90" y="511"/>
                  </a:lnTo>
                  <a:lnTo>
                    <a:pt x="123" y="471"/>
                  </a:lnTo>
                  <a:lnTo>
                    <a:pt x="157" y="432"/>
                  </a:lnTo>
                  <a:lnTo>
                    <a:pt x="196" y="394"/>
                  </a:lnTo>
                  <a:lnTo>
                    <a:pt x="237" y="359"/>
                  </a:lnTo>
                  <a:lnTo>
                    <a:pt x="280" y="325"/>
                  </a:lnTo>
                  <a:lnTo>
                    <a:pt x="326" y="294"/>
                  </a:lnTo>
                  <a:lnTo>
                    <a:pt x="374" y="264"/>
                  </a:lnTo>
                  <a:lnTo>
                    <a:pt x="423" y="236"/>
                  </a:lnTo>
                  <a:lnTo>
                    <a:pt x="474" y="210"/>
                  </a:lnTo>
                  <a:lnTo>
                    <a:pt x="525" y="185"/>
                  </a:lnTo>
                  <a:lnTo>
                    <a:pt x="576" y="162"/>
                  </a:lnTo>
                  <a:lnTo>
                    <a:pt x="627" y="141"/>
                  </a:lnTo>
                  <a:lnTo>
                    <a:pt x="678" y="120"/>
                  </a:lnTo>
                  <a:lnTo>
                    <a:pt x="729" y="102"/>
                  </a:lnTo>
                  <a:lnTo>
                    <a:pt x="778" y="85"/>
                  </a:lnTo>
                  <a:lnTo>
                    <a:pt x="826" y="70"/>
                  </a:lnTo>
                  <a:lnTo>
                    <a:pt x="872" y="56"/>
                  </a:lnTo>
                  <a:lnTo>
                    <a:pt x="917" y="44"/>
                  </a:lnTo>
                  <a:lnTo>
                    <a:pt x="959" y="32"/>
                  </a:lnTo>
                  <a:lnTo>
                    <a:pt x="999" y="22"/>
                  </a:lnTo>
                  <a:lnTo>
                    <a:pt x="1034" y="13"/>
                  </a:lnTo>
                  <a:lnTo>
                    <a:pt x="1066" y="6"/>
                  </a:lnTo>
                  <a:lnTo>
                    <a:pt x="1096" y="0"/>
                  </a:lnTo>
                  <a:close/>
                </a:path>
              </a:pathLst>
            </a:custGeom>
            <a:solidFill>
              <a:srgbClr val="EFC796"/>
            </a:solidFill>
            <a:ln w="0">
              <a:solidFill>
                <a:srgbClr val="EFC79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44" name="Group 443">
            <a:extLst>
              <a:ext uri="{FF2B5EF4-FFF2-40B4-BE49-F238E27FC236}">
                <a16:creationId xmlns:a16="http://schemas.microsoft.com/office/drawing/2014/main" id="{14B95338-45C7-326A-6EAA-E696990A45D1}"/>
              </a:ext>
            </a:extLst>
          </p:cNvPr>
          <p:cNvGrpSpPr/>
          <p:nvPr/>
        </p:nvGrpSpPr>
        <p:grpSpPr>
          <a:xfrm>
            <a:off x="8235506" y="3168121"/>
            <a:ext cx="162696" cy="162696"/>
            <a:chOff x="370940" y="1824559"/>
            <a:chExt cx="186066" cy="186066"/>
          </a:xfrm>
        </p:grpSpPr>
        <p:sp>
          <p:nvSpPr>
            <p:cNvPr id="445" name="Oval 444">
              <a:extLst>
                <a:ext uri="{FF2B5EF4-FFF2-40B4-BE49-F238E27FC236}">
                  <a16:creationId xmlns:a16="http://schemas.microsoft.com/office/drawing/2014/main" id="{A7C38771-00DE-04A2-6280-D135CB3C1779}"/>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6" name="Freeform 45">
              <a:extLst>
                <a:ext uri="{FF2B5EF4-FFF2-40B4-BE49-F238E27FC236}">
                  <a16:creationId xmlns:a16="http://schemas.microsoft.com/office/drawing/2014/main" id="{2C25B6C7-B388-00F5-0E2E-93574D2FE178}"/>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47" name="Group 446">
            <a:extLst>
              <a:ext uri="{FF2B5EF4-FFF2-40B4-BE49-F238E27FC236}">
                <a16:creationId xmlns:a16="http://schemas.microsoft.com/office/drawing/2014/main" id="{869A4B5B-F520-E651-9026-9D1D716C2057}"/>
              </a:ext>
            </a:extLst>
          </p:cNvPr>
          <p:cNvGrpSpPr/>
          <p:nvPr/>
        </p:nvGrpSpPr>
        <p:grpSpPr>
          <a:xfrm>
            <a:off x="4713159" y="5508117"/>
            <a:ext cx="162696" cy="162696"/>
            <a:chOff x="370940" y="1824559"/>
            <a:chExt cx="186066" cy="186066"/>
          </a:xfrm>
        </p:grpSpPr>
        <p:sp>
          <p:nvSpPr>
            <p:cNvPr id="448" name="Oval 447">
              <a:extLst>
                <a:ext uri="{FF2B5EF4-FFF2-40B4-BE49-F238E27FC236}">
                  <a16:creationId xmlns:a16="http://schemas.microsoft.com/office/drawing/2014/main" id="{7BC47E91-027E-12EA-22D2-0B09834FB9EF}"/>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9" name="Freeform 45">
              <a:extLst>
                <a:ext uri="{FF2B5EF4-FFF2-40B4-BE49-F238E27FC236}">
                  <a16:creationId xmlns:a16="http://schemas.microsoft.com/office/drawing/2014/main" id="{56FC34E8-4880-8FF7-44E5-8C6ADC535AFA}"/>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50" name="Text Placeholder 1">
            <a:extLst>
              <a:ext uri="{FF2B5EF4-FFF2-40B4-BE49-F238E27FC236}">
                <a16:creationId xmlns:a16="http://schemas.microsoft.com/office/drawing/2014/main" id="{7E2EF777-7DB1-ED30-F09D-B97494A275FC}"/>
              </a:ext>
            </a:extLst>
          </p:cNvPr>
          <p:cNvSpPr txBox="1">
            <a:spLocks/>
          </p:cNvSpPr>
          <p:nvPr/>
        </p:nvSpPr>
        <p:spPr>
          <a:xfrm>
            <a:off x="220647" y="365050"/>
            <a:ext cx="7032404"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Solution Overview</a:t>
            </a:r>
          </a:p>
        </p:txBody>
      </p:sp>
      <p:grpSp>
        <p:nvGrpSpPr>
          <p:cNvPr id="452" name="Group 451">
            <a:extLst>
              <a:ext uri="{FF2B5EF4-FFF2-40B4-BE49-F238E27FC236}">
                <a16:creationId xmlns:a16="http://schemas.microsoft.com/office/drawing/2014/main" id="{7C88DFCE-71E0-A921-E4F1-42AA2FCD5158}"/>
              </a:ext>
            </a:extLst>
          </p:cNvPr>
          <p:cNvGrpSpPr/>
          <p:nvPr/>
        </p:nvGrpSpPr>
        <p:grpSpPr>
          <a:xfrm>
            <a:off x="4706200" y="5701018"/>
            <a:ext cx="162696" cy="162696"/>
            <a:chOff x="370940" y="1824559"/>
            <a:chExt cx="186066" cy="186066"/>
          </a:xfrm>
        </p:grpSpPr>
        <p:sp>
          <p:nvSpPr>
            <p:cNvPr id="453" name="Oval 452">
              <a:extLst>
                <a:ext uri="{FF2B5EF4-FFF2-40B4-BE49-F238E27FC236}">
                  <a16:creationId xmlns:a16="http://schemas.microsoft.com/office/drawing/2014/main" id="{49FD76B8-07CA-8872-F8AE-C7F7EF3CE18F}"/>
                </a:ext>
              </a:extLst>
            </p:cNvPr>
            <p:cNvSpPr/>
            <p:nvPr/>
          </p:nvSpPr>
          <p:spPr>
            <a:xfrm>
              <a:off x="370940" y="1824559"/>
              <a:ext cx="186066" cy="186066"/>
            </a:xfrm>
            <a:prstGeom prst="ellipse">
              <a:avLst/>
            </a:prstGeom>
            <a:solidFill>
              <a:srgbClr val="ED1C2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4" name="Freeform 45">
              <a:extLst>
                <a:ext uri="{FF2B5EF4-FFF2-40B4-BE49-F238E27FC236}">
                  <a16:creationId xmlns:a16="http://schemas.microsoft.com/office/drawing/2014/main" id="{2051A3FE-ACF1-0B33-FAC4-504AD6DC68DB}"/>
                </a:ext>
              </a:extLst>
            </p:cNvPr>
            <p:cNvSpPr>
              <a:spLocks/>
            </p:cNvSpPr>
            <p:nvPr/>
          </p:nvSpPr>
          <p:spPr bwMode="auto">
            <a:xfrm>
              <a:off x="435339" y="1868159"/>
              <a:ext cx="57268" cy="101412"/>
            </a:xfrm>
            <a:custGeom>
              <a:avLst/>
              <a:gdLst/>
              <a:ahLst/>
              <a:cxnLst>
                <a:cxn ang="0">
                  <a:pos x="4" y="21"/>
                </a:cxn>
                <a:cxn ang="0">
                  <a:pos x="67" y="84"/>
                </a:cxn>
                <a:cxn ang="0">
                  <a:pos x="3" y="148"/>
                </a:cxn>
                <a:cxn ang="0">
                  <a:pos x="3" y="148"/>
                </a:cxn>
                <a:cxn ang="0">
                  <a:pos x="0" y="156"/>
                </a:cxn>
                <a:cxn ang="0">
                  <a:pos x="12" y="168"/>
                </a:cxn>
                <a:cxn ang="0">
                  <a:pos x="20" y="165"/>
                </a:cxn>
                <a:cxn ang="0">
                  <a:pos x="20" y="165"/>
                </a:cxn>
                <a:cxn ang="0">
                  <a:pos x="92" y="93"/>
                </a:cxn>
                <a:cxn ang="0">
                  <a:pos x="92" y="93"/>
                </a:cxn>
                <a:cxn ang="0">
                  <a:pos x="96" y="84"/>
                </a:cxn>
                <a:cxn ang="0">
                  <a:pos x="96" y="84"/>
                </a:cxn>
                <a:cxn ang="0">
                  <a:pos x="96" y="84"/>
                </a:cxn>
                <a:cxn ang="0">
                  <a:pos x="92" y="75"/>
                </a:cxn>
                <a:cxn ang="0">
                  <a:pos x="92" y="75"/>
                </a:cxn>
                <a:cxn ang="0">
                  <a:pos x="20" y="3"/>
                </a:cxn>
                <a:cxn ang="0">
                  <a:pos x="20" y="3"/>
                </a:cxn>
                <a:cxn ang="0">
                  <a:pos x="12" y="0"/>
                </a:cxn>
                <a:cxn ang="0">
                  <a:pos x="0" y="12"/>
                </a:cxn>
                <a:cxn ang="0">
                  <a:pos x="4" y="21"/>
                </a:cxn>
              </a:cxnLst>
              <a:rect l="0" t="0" r="r" b="b"/>
              <a:pathLst>
                <a:path w="96" h="168">
                  <a:moveTo>
                    <a:pt x="4" y="21"/>
                  </a:moveTo>
                  <a:cubicBezTo>
                    <a:pt x="67" y="84"/>
                    <a:pt x="67" y="84"/>
                    <a:pt x="67" y="84"/>
                  </a:cubicBezTo>
                  <a:cubicBezTo>
                    <a:pt x="3" y="148"/>
                    <a:pt x="3" y="148"/>
                    <a:pt x="3" y="148"/>
                  </a:cubicBezTo>
                  <a:cubicBezTo>
                    <a:pt x="3" y="148"/>
                    <a:pt x="3" y="148"/>
                    <a:pt x="3" y="148"/>
                  </a:cubicBezTo>
                  <a:cubicBezTo>
                    <a:pt x="1" y="150"/>
                    <a:pt x="0" y="153"/>
                    <a:pt x="0" y="156"/>
                  </a:cubicBezTo>
                  <a:cubicBezTo>
                    <a:pt x="0" y="163"/>
                    <a:pt x="5" y="168"/>
                    <a:pt x="12" y="168"/>
                  </a:cubicBezTo>
                  <a:cubicBezTo>
                    <a:pt x="15" y="168"/>
                    <a:pt x="18" y="167"/>
                    <a:pt x="20" y="165"/>
                  </a:cubicBezTo>
                  <a:cubicBezTo>
                    <a:pt x="20" y="165"/>
                    <a:pt x="20" y="165"/>
                    <a:pt x="20" y="165"/>
                  </a:cubicBezTo>
                  <a:cubicBezTo>
                    <a:pt x="92" y="93"/>
                    <a:pt x="92" y="93"/>
                    <a:pt x="92" y="93"/>
                  </a:cubicBezTo>
                  <a:cubicBezTo>
                    <a:pt x="92" y="93"/>
                    <a:pt x="92" y="93"/>
                    <a:pt x="92" y="93"/>
                  </a:cubicBezTo>
                  <a:cubicBezTo>
                    <a:pt x="95" y="90"/>
                    <a:pt x="96" y="87"/>
                    <a:pt x="96" y="84"/>
                  </a:cubicBezTo>
                  <a:cubicBezTo>
                    <a:pt x="96" y="84"/>
                    <a:pt x="96" y="84"/>
                    <a:pt x="96" y="84"/>
                  </a:cubicBezTo>
                  <a:cubicBezTo>
                    <a:pt x="96" y="84"/>
                    <a:pt x="96" y="84"/>
                    <a:pt x="96" y="84"/>
                  </a:cubicBezTo>
                  <a:cubicBezTo>
                    <a:pt x="96" y="81"/>
                    <a:pt x="95" y="77"/>
                    <a:pt x="92" y="75"/>
                  </a:cubicBezTo>
                  <a:cubicBezTo>
                    <a:pt x="92" y="75"/>
                    <a:pt x="92" y="75"/>
                    <a:pt x="92" y="75"/>
                  </a:cubicBezTo>
                  <a:cubicBezTo>
                    <a:pt x="20" y="3"/>
                    <a:pt x="20" y="3"/>
                    <a:pt x="20" y="3"/>
                  </a:cubicBezTo>
                  <a:cubicBezTo>
                    <a:pt x="20" y="3"/>
                    <a:pt x="20" y="3"/>
                    <a:pt x="20" y="3"/>
                  </a:cubicBezTo>
                  <a:cubicBezTo>
                    <a:pt x="18" y="1"/>
                    <a:pt x="15" y="0"/>
                    <a:pt x="12" y="0"/>
                  </a:cubicBezTo>
                  <a:cubicBezTo>
                    <a:pt x="5" y="0"/>
                    <a:pt x="0" y="5"/>
                    <a:pt x="0" y="12"/>
                  </a:cubicBezTo>
                  <a:cubicBezTo>
                    <a:pt x="0" y="16"/>
                    <a:pt x="2" y="19"/>
                    <a:pt x="4" y="21"/>
                  </a:cubicBezTo>
                </a:path>
              </a:pathLst>
            </a:custGeom>
            <a:solidFill>
              <a:srgbClr val="EAEFF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98570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Text Placeholder 1">
            <a:extLst>
              <a:ext uri="{FF2B5EF4-FFF2-40B4-BE49-F238E27FC236}">
                <a16:creationId xmlns:a16="http://schemas.microsoft.com/office/drawing/2014/main" id="{7E2EF777-7DB1-ED30-F09D-B97494A275FC}"/>
              </a:ext>
            </a:extLst>
          </p:cNvPr>
          <p:cNvSpPr txBox="1">
            <a:spLocks/>
          </p:cNvSpPr>
          <p:nvPr/>
        </p:nvSpPr>
        <p:spPr>
          <a:xfrm>
            <a:off x="261764" y="764704"/>
            <a:ext cx="7032404"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pc="100" dirty="0">
                <a:solidFill>
                  <a:schemeClr val="tx1"/>
                </a:solidFill>
                <a:latin typeface="Posterama (Headings)"/>
                <a:ea typeface="+mj-ea"/>
                <a:cs typeface="+mj-cs"/>
              </a:rPr>
              <a:t>Samples. </a:t>
            </a:r>
            <a:endParaRPr lang="en-AU" sz="2400" spc="100" dirty="0">
              <a:solidFill>
                <a:schemeClr val="tx1"/>
              </a:solidFill>
              <a:latin typeface="Posterama (Headings)"/>
              <a:ea typeface="+mj-ea"/>
              <a:cs typeface="+mj-cs"/>
            </a:endParaRPr>
          </a:p>
        </p:txBody>
      </p:sp>
      <p:sp>
        <p:nvSpPr>
          <p:cNvPr id="4" name="TextBox 3">
            <a:extLst>
              <a:ext uri="{FF2B5EF4-FFF2-40B4-BE49-F238E27FC236}">
                <a16:creationId xmlns:a16="http://schemas.microsoft.com/office/drawing/2014/main" id="{EE80B0C2-44F8-1AA5-6CE8-C2564AC24DE0}"/>
              </a:ext>
            </a:extLst>
          </p:cNvPr>
          <p:cNvSpPr txBox="1"/>
          <p:nvPr/>
        </p:nvSpPr>
        <p:spPr>
          <a:xfrm>
            <a:off x="234761" y="1628800"/>
            <a:ext cx="4718079" cy="338554"/>
          </a:xfrm>
          <a:prstGeom prst="rect">
            <a:avLst/>
          </a:prstGeom>
          <a:noFill/>
        </p:spPr>
        <p:txBody>
          <a:bodyPr wrap="square">
            <a:spAutoFit/>
          </a:bodyPr>
          <a:lstStyle/>
          <a:p>
            <a:r>
              <a:rPr lang="en-AU" sz="1600" b="1" dirty="0"/>
              <a:t>LEGAL COMPANY NAME STANDARDIZATION </a:t>
            </a:r>
          </a:p>
        </p:txBody>
      </p:sp>
      <p:pic>
        <p:nvPicPr>
          <p:cNvPr id="8" name="Picture 7">
            <a:extLst>
              <a:ext uri="{FF2B5EF4-FFF2-40B4-BE49-F238E27FC236}">
                <a16:creationId xmlns:a16="http://schemas.microsoft.com/office/drawing/2014/main" id="{C8F7135B-AB87-EF63-6510-961D6A57FE27}"/>
              </a:ext>
            </a:extLst>
          </p:cNvPr>
          <p:cNvPicPr>
            <a:picLocks noChangeAspect="1"/>
          </p:cNvPicPr>
          <p:nvPr/>
        </p:nvPicPr>
        <p:blipFill>
          <a:blip r:embed="rId2"/>
          <a:stretch>
            <a:fillRect/>
          </a:stretch>
        </p:blipFill>
        <p:spPr>
          <a:xfrm>
            <a:off x="270836" y="1957264"/>
            <a:ext cx="4963109" cy="2845803"/>
          </a:xfrm>
          <a:prstGeom prst="rect">
            <a:avLst/>
          </a:prstGeom>
        </p:spPr>
      </p:pic>
      <p:sp>
        <p:nvSpPr>
          <p:cNvPr id="10" name="Rectangle 2">
            <a:extLst>
              <a:ext uri="{FF2B5EF4-FFF2-40B4-BE49-F238E27FC236}">
                <a16:creationId xmlns:a16="http://schemas.microsoft.com/office/drawing/2014/main" id="{B6824EA1-EE0F-5E1E-08C6-2B139310DF6C}"/>
              </a:ext>
            </a:extLst>
          </p:cNvPr>
          <p:cNvSpPr>
            <a:spLocks/>
          </p:cNvSpPr>
          <p:nvPr/>
        </p:nvSpPr>
        <p:spPr bwMode="auto">
          <a:xfrm>
            <a:off x="5431797" y="336150"/>
            <a:ext cx="2520280" cy="51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r>
              <a:rPr lang="en-US" altLang="en-US" sz="1600" b="1" dirty="0">
                <a:latin typeface="+mn-lt"/>
                <a:cs typeface="+mn-cs"/>
              </a:rPr>
              <a:t>CONTACT NUMBERS</a:t>
            </a:r>
          </a:p>
        </p:txBody>
      </p:sp>
      <p:pic>
        <p:nvPicPr>
          <p:cNvPr id="454" name="Picture 453">
            <a:extLst>
              <a:ext uri="{FF2B5EF4-FFF2-40B4-BE49-F238E27FC236}">
                <a16:creationId xmlns:a16="http://schemas.microsoft.com/office/drawing/2014/main" id="{354FDCD1-7E5B-A7BD-B392-EAB7519330BF}"/>
              </a:ext>
            </a:extLst>
          </p:cNvPr>
          <p:cNvPicPr>
            <a:picLocks noChangeAspect="1"/>
          </p:cNvPicPr>
          <p:nvPr/>
        </p:nvPicPr>
        <p:blipFill>
          <a:blip r:embed="rId3"/>
          <a:stretch>
            <a:fillRect/>
          </a:stretch>
        </p:blipFill>
        <p:spPr>
          <a:xfrm>
            <a:off x="5518348" y="740489"/>
            <a:ext cx="5237359" cy="26885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458" name="Group 86">
            <a:extLst>
              <a:ext uri="{FF2B5EF4-FFF2-40B4-BE49-F238E27FC236}">
                <a16:creationId xmlns:a16="http://schemas.microsoft.com/office/drawing/2014/main" id="{DB6B2B9A-1F4B-13AE-0193-8DD9C053359E}"/>
              </a:ext>
            </a:extLst>
          </p:cNvPr>
          <p:cNvGraphicFramePr>
            <a:graphicFrameLocks noGrp="1"/>
          </p:cNvGraphicFramePr>
          <p:nvPr>
            <p:extLst>
              <p:ext uri="{D42A27DB-BD31-4B8C-83A1-F6EECF244321}">
                <p14:modId xmlns:p14="http://schemas.microsoft.com/office/powerpoint/2010/main" val="3886499959"/>
              </p:ext>
            </p:extLst>
          </p:nvPr>
        </p:nvGraphicFramePr>
        <p:xfrm>
          <a:off x="5431797" y="3942708"/>
          <a:ext cx="6264696" cy="2812873"/>
        </p:xfrm>
        <a:graphic>
          <a:graphicData uri="http://schemas.openxmlformats.org/drawingml/2006/table">
            <a:tbl>
              <a:tblPr/>
              <a:tblGrid>
                <a:gridCol w="1005101">
                  <a:extLst>
                    <a:ext uri="{9D8B030D-6E8A-4147-A177-3AD203B41FA5}">
                      <a16:colId xmlns:a16="http://schemas.microsoft.com/office/drawing/2014/main" val="20000"/>
                    </a:ext>
                  </a:extLst>
                </a:gridCol>
                <a:gridCol w="1299155">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945971">
                  <a:extLst>
                    <a:ext uri="{9D8B030D-6E8A-4147-A177-3AD203B41FA5}">
                      <a16:colId xmlns:a16="http://schemas.microsoft.com/office/drawing/2014/main" val="20003"/>
                    </a:ext>
                  </a:extLst>
                </a:gridCol>
                <a:gridCol w="1002889">
                  <a:extLst>
                    <a:ext uri="{9D8B030D-6E8A-4147-A177-3AD203B41FA5}">
                      <a16:colId xmlns:a16="http://schemas.microsoft.com/office/drawing/2014/main" val="20004"/>
                    </a:ext>
                  </a:extLst>
                </a:gridCol>
                <a:gridCol w="715436">
                  <a:extLst>
                    <a:ext uri="{9D8B030D-6E8A-4147-A177-3AD203B41FA5}">
                      <a16:colId xmlns:a16="http://schemas.microsoft.com/office/drawing/2014/main" val="20005"/>
                    </a:ext>
                  </a:extLst>
                </a:gridCol>
              </a:tblGrid>
              <a:tr h="291869">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spc="100" normalizeH="0" baseline="0" dirty="0">
                          <a:ln>
                            <a:noFill/>
                          </a:ln>
                          <a:solidFill>
                            <a:srgbClr val="FFFFFF"/>
                          </a:solidFill>
                          <a:effectLst/>
                          <a:latin typeface="Bebas Neue Bold" panose="020B0606020202050201" pitchFamily="34" charset="0"/>
                          <a:cs typeface="Arial" charset="0"/>
                        </a:rPr>
                        <a:t>NAME</a:t>
                      </a:r>
                      <a:endParaRPr kumimoji="0" lang="en-US" sz="700" b="0" i="0" u="none" strike="noStrike" cap="none" spc="100" normalizeH="0" baseline="0" dirty="0">
                        <a:ln>
                          <a:noFill/>
                        </a:ln>
                        <a:solidFill>
                          <a:schemeClr val="tx1"/>
                        </a:solidFill>
                        <a:effectLst/>
                        <a:latin typeface="Bebas Neue Bold" panose="020B0606020202050201" pitchFamily="34" charset="0"/>
                        <a:cs typeface="Arial" charset="0"/>
                      </a:endParaRPr>
                    </a:p>
                  </a:txBody>
                  <a:tcPr marT="45717" marB="45717" anchor="ctr" horzOverflow="overflow">
                    <a:lnL w="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8391A9"/>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spc="100" normalizeH="0" baseline="0" dirty="0">
                          <a:ln>
                            <a:noFill/>
                          </a:ln>
                          <a:solidFill>
                            <a:srgbClr val="FFFFFF"/>
                          </a:solidFill>
                          <a:effectLst/>
                          <a:latin typeface="Bebas Neue Bold" panose="020B0606020202050201" pitchFamily="34" charset="0"/>
                          <a:cs typeface="Arial" charset="0"/>
                        </a:rPr>
                        <a:t>ADDRESS 1</a:t>
                      </a:r>
                      <a:endParaRPr kumimoji="0" lang="en-US" sz="700" b="0" i="0" u="none" strike="noStrike" cap="none" spc="100" normalizeH="0" baseline="0" dirty="0">
                        <a:ln>
                          <a:noFill/>
                        </a:ln>
                        <a:solidFill>
                          <a:schemeClr val="tx1"/>
                        </a:solidFill>
                        <a:effectLst/>
                        <a:latin typeface="Bebas Neue Bold" panose="020B0606020202050201" pitchFamily="34" charset="0"/>
                        <a:cs typeface="Arial" charset="0"/>
                      </a:endParaRPr>
                    </a:p>
                  </a:txBody>
                  <a:tcPr marT="45717" marB="45717"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8391A9"/>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spc="100" normalizeH="0" baseline="0" dirty="0">
                          <a:ln>
                            <a:noFill/>
                          </a:ln>
                          <a:solidFill>
                            <a:srgbClr val="FFFFFF"/>
                          </a:solidFill>
                          <a:effectLst/>
                          <a:latin typeface="Bebas Neue Bold" panose="020B0606020202050201" pitchFamily="34" charset="0"/>
                          <a:cs typeface="Arial" charset="0"/>
                        </a:rPr>
                        <a:t>ADDRESS 2</a:t>
                      </a:r>
                      <a:endParaRPr kumimoji="0" lang="en-US" sz="700" b="0" i="0" u="none" strike="noStrike" cap="none" spc="100" normalizeH="0" baseline="0" dirty="0">
                        <a:ln>
                          <a:noFill/>
                        </a:ln>
                        <a:solidFill>
                          <a:schemeClr val="tx1"/>
                        </a:solidFill>
                        <a:effectLst/>
                        <a:latin typeface="Bebas Neue Bold" panose="020B0606020202050201" pitchFamily="34" charset="0"/>
                        <a:cs typeface="Arial" charset="0"/>
                      </a:endParaRPr>
                    </a:p>
                  </a:txBody>
                  <a:tcPr marT="45717" marB="45717"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8391A9"/>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spc="100" normalizeH="0" baseline="0" dirty="0">
                          <a:ln>
                            <a:noFill/>
                          </a:ln>
                          <a:solidFill>
                            <a:srgbClr val="FFFFFF"/>
                          </a:solidFill>
                          <a:effectLst/>
                          <a:latin typeface="Bebas Neue Bold" panose="020B0606020202050201" pitchFamily="34" charset="0"/>
                          <a:cs typeface="Arial" charset="0"/>
                        </a:rPr>
                        <a:t>ADDRESS 3</a:t>
                      </a:r>
                      <a:endParaRPr kumimoji="0" lang="en-US" sz="700" b="0" i="0" u="none" strike="noStrike" cap="none" spc="100" normalizeH="0" baseline="0" dirty="0">
                        <a:ln>
                          <a:noFill/>
                        </a:ln>
                        <a:solidFill>
                          <a:schemeClr val="tx1"/>
                        </a:solidFill>
                        <a:effectLst/>
                        <a:latin typeface="Bebas Neue Bold" panose="020B0606020202050201" pitchFamily="34" charset="0"/>
                        <a:cs typeface="Arial" charset="0"/>
                      </a:endParaRPr>
                    </a:p>
                  </a:txBody>
                  <a:tcPr marT="45717" marB="45717"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8391A9"/>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spc="100" normalizeH="0" baseline="0" dirty="0">
                          <a:ln>
                            <a:noFill/>
                          </a:ln>
                          <a:solidFill>
                            <a:srgbClr val="FFFFFF"/>
                          </a:solidFill>
                          <a:effectLst/>
                          <a:latin typeface="Bebas Neue Bold" panose="020B0606020202050201" pitchFamily="34" charset="0"/>
                          <a:cs typeface="Arial" charset="0"/>
                        </a:rPr>
                        <a:t>CITY</a:t>
                      </a:r>
                      <a:endParaRPr kumimoji="0" lang="en-US" sz="700" b="0" i="0" u="none" strike="noStrike" cap="none" spc="100" normalizeH="0" baseline="0" dirty="0">
                        <a:ln>
                          <a:noFill/>
                        </a:ln>
                        <a:solidFill>
                          <a:schemeClr val="tx1"/>
                        </a:solidFill>
                        <a:effectLst/>
                        <a:latin typeface="Bebas Neue Bold" panose="020B0606020202050201" pitchFamily="34" charset="0"/>
                        <a:cs typeface="Arial" charset="0"/>
                      </a:endParaRPr>
                    </a:p>
                  </a:txBody>
                  <a:tcPr marT="45717" marB="45717"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8391A9"/>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spc="100" normalizeH="0" baseline="0" dirty="0">
                          <a:ln>
                            <a:noFill/>
                          </a:ln>
                          <a:solidFill>
                            <a:srgbClr val="FFFFFF"/>
                          </a:solidFill>
                          <a:effectLst/>
                          <a:latin typeface="Bebas Neue Bold" panose="020B0606020202050201" pitchFamily="34" charset="0"/>
                          <a:cs typeface="Arial" charset="0"/>
                        </a:rPr>
                        <a:t>COUNTRY</a:t>
                      </a:r>
                      <a:endParaRPr kumimoji="0" lang="en-US" sz="700" b="0" i="0" u="none" strike="noStrike" cap="none" spc="100" normalizeH="0" baseline="0" dirty="0">
                        <a:ln>
                          <a:noFill/>
                        </a:ln>
                        <a:solidFill>
                          <a:schemeClr val="tx1"/>
                        </a:solidFill>
                        <a:effectLst/>
                        <a:latin typeface="Bebas Neue Bold" panose="020B0606020202050201" pitchFamily="34" charset="0"/>
                        <a:cs typeface="Arial" charset="0"/>
                      </a:endParaRPr>
                    </a:p>
                  </a:txBody>
                  <a:tcPr marT="45717" marB="45717" anchor="ctr" horzOverflow="overflow">
                    <a:lnL w="19050" cap="flat" cmpd="sng" algn="ctr">
                      <a:solidFill>
                        <a:schemeClr val="bg1"/>
                      </a:solid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8391A9"/>
                    </a:solidFill>
                  </a:tcPr>
                </a:tc>
                <a:extLst>
                  <a:ext uri="{0D108BD9-81ED-4DB2-BD59-A6C34878D82A}">
                    <a16:rowId xmlns:a16="http://schemas.microsoft.com/office/drawing/2014/main" val="10000"/>
                  </a:ext>
                </a:extLst>
              </a:tr>
              <a:tr h="332824">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YUKIKO</a:t>
                      </a:r>
                    </a:p>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INAGAKI</a:t>
                      </a:r>
                    </a:p>
                  </a:txBody>
                  <a:tcPr marT="45717" marB="45717" anchor="ctr" horzOverflow="overflow">
                    <a:lnL w="0" cap="flat" cmpd="sng" algn="ctr">
                      <a:noFill/>
                      <a:prstDash val="solid"/>
                      <a:round/>
                      <a:headEnd type="none" w="med" len="med"/>
                      <a:tailEnd type="none" w="med" len="med"/>
                    </a:lnL>
                    <a:lnR w="12700" cap="flat" cmpd="sng" algn="ctr">
                      <a:solidFill>
                        <a:srgbClr val="BDC5D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1-30 AZABU-CHO, 2 CHOME</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SAPPORO CITY 001</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JAPAN</a:t>
                      </a:r>
                    </a:p>
                  </a:txBody>
                  <a:tcPr marT="45717" marB="45717" anchor="ctr" horzOverflow="overflow">
                    <a:lnL w="12700" cap="flat" cmpd="sng" algn="ctr">
                      <a:solidFill>
                        <a:srgbClr val="BDC5D1"/>
                      </a:solidFill>
                      <a:prstDash val="solid"/>
                      <a:round/>
                      <a:headEnd type="none" w="med" len="med"/>
                      <a:tailEnd type="none" w="med" len="med"/>
                    </a:lnL>
                    <a:lnR w="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extLst>
                  <a:ext uri="{0D108BD9-81ED-4DB2-BD59-A6C34878D82A}">
                    <a16:rowId xmlns:a16="http://schemas.microsoft.com/office/drawing/2014/main" val="10001"/>
                  </a:ext>
                </a:extLst>
              </a:tr>
              <a:tr h="243224">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YUKIKO</a:t>
                      </a:r>
                    </a:p>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INAGAKI</a:t>
                      </a:r>
                    </a:p>
                  </a:txBody>
                  <a:tcPr marT="45717" marB="45717" anchor="ctr" horzOverflow="overflow">
                    <a:lnL w="0" cap="flat" cmpd="sng" algn="ctr">
                      <a:no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2-1-30, ASABU-CHO, KITAKU</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SAPPORO CITY 001-0045</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JAPAN</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0" cap="flat" cmpd="sng" algn="ctr">
                      <a:no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extLst>
                  <a:ext uri="{0D108BD9-81ED-4DB2-BD59-A6C34878D82A}">
                    <a16:rowId xmlns:a16="http://schemas.microsoft.com/office/drawing/2014/main" val="10002"/>
                  </a:ext>
                </a:extLst>
              </a:tr>
              <a:tr h="243224">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CHARLES</a:t>
                      </a:r>
                    </a:p>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LACEY</a:t>
                      </a:r>
                    </a:p>
                  </a:txBody>
                  <a:tcPr marT="45717" marB="45717" anchor="ctr" horzOverflow="overflow">
                    <a:lnL w="0" cap="flat" cmpd="sng" algn="ctr">
                      <a:no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221 AITKEN</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GLENROTHES</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FIFE</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KY7 GSQ</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a:ln>
                            <a:noFill/>
                          </a:ln>
                          <a:solidFill>
                            <a:srgbClr val="8391A9"/>
                          </a:solidFill>
                          <a:effectLst/>
                          <a:latin typeface="Bebas Neue Regular" panose="00000500000000000000" pitchFamily="2" charset="0"/>
                          <a:cs typeface="Arial" charset="0"/>
                        </a:rPr>
                        <a:t>SCOTLAND</a:t>
                      </a:r>
                    </a:p>
                  </a:txBody>
                  <a:tcPr marT="45717" marB="45717" anchor="ctr" horzOverflow="overflow">
                    <a:lnL w="12700" cap="flat" cmpd="sng" algn="ctr">
                      <a:solidFill>
                        <a:srgbClr val="BDC5D1"/>
                      </a:solidFill>
                      <a:prstDash val="solid"/>
                      <a:round/>
                      <a:headEnd type="none" w="med" len="med"/>
                      <a:tailEnd type="none" w="med" len="med"/>
                    </a:lnL>
                    <a:lnR w="0" cap="flat" cmpd="sng" algn="ctr">
                      <a:no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43224">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CHARLES</a:t>
                      </a:r>
                    </a:p>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err="1">
                          <a:ln>
                            <a:noFill/>
                          </a:ln>
                          <a:solidFill>
                            <a:srgbClr val="8391A9"/>
                          </a:solidFill>
                          <a:effectLst/>
                          <a:latin typeface="Bebas Neue Bold" panose="020B0606020202050201" pitchFamily="34" charset="0"/>
                          <a:cs typeface="Arial" charset="0"/>
                        </a:rPr>
                        <a:t>LALEY</a:t>
                      </a:r>
                      <a:endParaRPr kumimoji="0" lang="en-US" sz="600" b="0" i="0" u="none" strike="noStrike" cap="none" spc="100" normalizeH="0" baseline="0" dirty="0">
                        <a:ln>
                          <a:noFill/>
                        </a:ln>
                        <a:solidFill>
                          <a:srgbClr val="8391A9"/>
                        </a:solidFill>
                        <a:effectLst/>
                        <a:latin typeface="Bebas Neue Bold" panose="020B0606020202050201" pitchFamily="34" charset="0"/>
                        <a:cs typeface="Arial" charset="0"/>
                      </a:endParaRPr>
                    </a:p>
                  </a:txBody>
                  <a:tcPr marT="45717" marB="45717" anchor="ctr" horzOverflow="overflow">
                    <a:lnL w="0" cap="flat" cmpd="sng" algn="ctr">
                      <a:no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221 AITKEN ROAD</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GLENROTHES</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KY7 6SQ</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a:ln>
                            <a:noFill/>
                          </a:ln>
                          <a:solidFill>
                            <a:srgbClr val="8391A9"/>
                          </a:solidFill>
                          <a:effectLst/>
                          <a:latin typeface="Bebas Neue Regular" panose="00000500000000000000" pitchFamily="2" charset="0"/>
                          <a:cs typeface="Arial" charset="0"/>
                        </a:rPr>
                        <a:t>UK</a:t>
                      </a:r>
                    </a:p>
                  </a:txBody>
                  <a:tcPr marT="45717" marB="45717" anchor="ctr" horzOverflow="overflow">
                    <a:lnL w="12700" cap="flat" cmpd="sng" algn="ctr">
                      <a:solidFill>
                        <a:srgbClr val="BDC5D1"/>
                      </a:solidFill>
                      <a:prstDash val="solid"/>
                      <a:round/>
                      <a:headEnd type="none" w="med" len="med"/>
                      <a:tailEnd type="none" w="med" len="med"/>
                    </a:lnL>
                    <a:lnR w="0" cap="flat" cmpd="sng" algn="ctr">
                      <a:no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32824">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err="1">
                          <a:ln>
                            <a:noFill/>
                          </a:ln>
                          <a:solidFill>
                            <a:srgbClr val="8391A9"/>
                          </a:solidFill>
                          <a:effectLst/>
                          <a:latin typeface="Bebas Neue Bold" panose="020B0606020202050201" pitchFamily="34" charset="0"/>
                          <a:cs typeface="Arial" charset="0"/>
                        </a:rPr>
                        <a:t>CUAUHTEMO</a:t>
                      </a:r>
                      <a:endParaRPr kumimoji="0" lang="en-US" sz="600" b="0" i="0" u="none" strike="noStrike" cap="none" spc="100" normalizeH="0" baseline="0" dirty="0">
                        <a:ln>
                          <a:noFill/>
                        </a:ln>
                        <a:solidFill>
                          <a:srgbClr val="8391A9"/>
                        </a:solidFill>
                        <a:effectLst/>
                        <a:latin typeface="Bebas Neue Bold" panose="020B0606020202050201" pitchFamily="34" charset="0"/>
                        <a:cs typeface="Arial" charset="0"/>
                      </a:endParaRPr>
                    </a:p>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LUIS</a:t>
                      </a:r>
                    </a:p>
                  </a:txBody>
                  <a:tcPr marT="45717" marB="45717" anchor="ctr" horzOverflow="overflow">
                    <a:lnL w="0" cap="flat" cmpd="sng" algn="ctr">
                      <a:no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PARMA 36</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RES. ACOXPA,TLALPAN</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C.P. 14300</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a:ln>
                            <a:noFill/>
                          </a:ln>
                          <a:solidFill>
                            <a:srgbClr val="8391A9"/>
                          </a:solidFill>
                          <a:effectLst/>
                          <a:latin typeface="Bebas Neue Regular" panose="00000500000000000000" pitchFamily="2" charset="0"/>
                          <a:cs typeface="Arial" charset="0"/>
                        </a:rPr>
                        <a:t>MEXICO</a:t>
                      </a:r>
                    </a:p>
                  </a:txBody>
                  <a:tcPr marT="45717" marB="45717" anchor="ctr" horzOverflow="overflow">
                    <a:lnL w="12700" cap="flat" cmpd="sng" algn="ctr">
                      <a:solidFill>
                        <a:srgbClr val="BDC5D1"/>
                      </a:solidFill>
                      <a:prstDash val="solid"/>
                      <a:round/>
                      <a:headEnd type="none" w="med" len="med"/>
                      <a:tailEnd type="none" w="med" len="med"/>
                    </a:lnL>
                    <a:lnR w="0" cap="flat" cmpd="sng" algn="ctr">
                      <a:no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extLst>
                  <a:ext uri="{0D108BD9-81ED-4DB2-BD59-A6C34878D82A}">
                    <a16:rowId xmlns:a16="http://schemas.microsoft.com/office/drawing/2014/main" val="10005"/>
                  </a:ext>
                </a:extLst>
              </a:tr>
              <a:tr h="332824">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LUIS</a:t>
                      </a:r>
                    </a:p>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err="1">
                          <a:ln>
                            <a:noFill/>
                          </a:ln>
                          <a:solidFill>
                            <a:srgbClr val="8391A9"/>
                          </a:solidFill>
                          <a:effectLst/>
                          <a:latin typeface="Bebas Neue Bold" panose="020B0606020202050201" pitchFamily="34" charset="0"/>
                          <a:cs typeface="Arial" charset="0"/>
                        </a:rPr>
                        <a:t>CUAUNTEMOU</a:t>
                      </a:r>
                      <a:endParaRPr kumimoji="0" lang="en-US" sz="600" b="0" i="0" u="none" strike="noStrike" cap="none" spc="100" normalizeH="0" baseline="0" dirty="0">
                        <a:ln>
                          <a:noFill/>
                        </a:ln>
                        <a:solidFill>
                          <a:srgbClr val="8391A9"/>
                        </a:solidFill>
                        <a:effectLst/>
                        <a:latin typeface="Bebas Neue Bold" panose="020B0606020202050201" pitchFamily="34" charset="0"/>
                        <a:cs typeface="Arial" charset="0"/>
                      </a:endParaRPr>
                    </a:p>
                  </a:txBody>
                  <a:tcPr marT="45717" marB="45717" anchor="ctr" horzOverflow="overflow">
                    <a:lnL w="0" cap="flat" cmpd="sng" algn="ctr">
                      <a:no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PARMA 36 RES ACOXPA</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CP 14300</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TLALPAN D.F.</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MEXICO</a:t>
                      </a:r>
                    </a:p>
                  </a:txBody>
                  <a:tcPr marT="45717" marB="45717" anchor="ctr" horzOverflow="overflow">
                    <a:lnL w="12700" cap="flat" cmpd="sng" algn="ctr">
                      <a:solidFill>
                        <a:srgbClr val="BDC5D1"/>
                      </a:solidFill>
                      <a:prstDash val="solid"/>
                      <a:round/>
                      <a:headEnd type="none" w="med" len="med"/>
                      <a:tailEnd type="none" w="med" len="med"/>
                    </a:lnL>
                    <a:lnR w="0" cap="flat" cmpd="sng" algn="ctr">
                      <a:no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EAEFF2"/>
                    </a:solidFill>
                  </a:tcPr>
                </a:tc>
                <a:extLst>
                  <a:ext uri="{0D108BD9-81ED-4DB2-BD59-A6C34878D82A}">
                    <a16:rowId xmlns:a16="http://schemas.microsoft.com/office/drawing/2014/main" val="10006"/>
                  </a:ext>
                </a:extLst>
              </a:tr>
              <a:tr h="425276">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CARLOTA</a:t>
                      </a:r>
                    </a:p>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err="1">
                          <a:ln>
                            <a:noFill/>
                          </a:ln>
                          <a:solidFill>
                            <a:srgbClr val="8391A9"/>
                          </a:solidFill>
                          <a:effectLst/>
                          <a:latin typeface="Bebas Neue Bold" panose="020B0606020202050201" pitchFamily="34" charset="0"/>
                          <a:cs typeface="Arial" charset="0"/>
                        </a:rPr>
                        <a:t>GALVAO</a:t>
                      </a:r>
                      <a:endParaRPr kumimoji="0" lang="en-US" sz="600" b="0" i="0" u="none" strike="noStrike" cap="none" spc="100" normalizeH="0" baseline="0" dirty="0">
                        <a:ln>
                          <a:noFill/>
                        </a:ln>
                        <a:solidFill>
                          <a:srgbClr val="8391A9"/>
                        </a:solidFill>
                        <a:effectLst/>
                        <a:latin typeface="Bebas Neue Bold" panose="020B0606020202050201" pitchFamily="34" charset="0"/>
                        <a:cs typeface="Arial" charset="0"/>
                      </a:endParaRPr>
                    </a:p>
                  </a:txBody>
                  <a:tcPr marT="45717" marB="45717" anchor="ctr" horzOverflow="overflow">
                    <a:lnL w="0" cap="flat" cmpd="sng" algn="ctr">
                      <a:no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BOX 1152</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a:ln>
                            <a:noFill/>
                          </a:ln>
                          <a:solidFill>
                            <a:srgbClr val="8391A9"/>
                          </a:solidFill>
                          <a:effectLst/>
                          <a:latin typeface="Bebas Neue Regular" panose="00000500000000000000" pitchFamily="2" charset="0"/>
                          <a:cs typeface="Arial" charset="0"/>
                        </a:rPr>
                        <a:t>CENTRO</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80001-970</a:t>
                      </a:r>
                    </a:p>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CURITIBA PR</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BRAZIL</a:t>
                      </a:r>
                    </a:p>
                  </a:txBody>
                  <a:tcPr marT="45717" marB="45717" anchor="ctr" horzOverflow="overflow">
                    <a:lnL w="12700" cap="flat" cmpd="sng" algn="ctr">
                      <a:solidFill>
                        <a:srgbClr val="BDC5D1"/>
                      </a:solidFill>
                      <a:prstDash val="solid"/>
                      <a:round/>
                      <a:headEnd type="none" w="med" len="med"/>
                      <a:tailEnd type="none" w="med" len="med"/>
                    </a:lnL>
                    <a:lnR w="0" cap="flat" cmpd="sng" algn="ctr">
                      <a:no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BDC5D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43224">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Bold" panose="020B0606020202050201" pitchFamily="34" charset="0"/>
                          <a:cs typeface="Arial" charset="0"/>
                        </a:rPr>
                        <a:t>CARLOTA </a:t>
                      </a:r>
                    </a:p>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err="1">
                          <a:ln>
                            <a:noFill/>
                          </a:ln>
                          <a:solidFill>
                            <a:srgbClr val="8391A9"/>
                          </a:solidFill>
                          <a:effectLst/>
                          <a:latin typeface="Bebas Neue Bold" panose="020B0606020202050201" pitchFamily="34" charset="0"/>
                          <a:cs typeface="Arial" charset="0"/>
                        </a:rPr>
                        <a:t>GALVAO</a:t>
                      </a:r>
                      <a:endParaRPr kumimoji="0" lang="en-US" sz="600" b="0" i="0" u="none" strike="noStrike" cap="none" spc="100" normalizeH="0" baseline="0" dirty="0">
                        <a:ln>
                          <a:noFill/>
                        </a:ln>
                        <a:solidFill>
                          <a:srgbClr val="8391A9"/>
                        </a:solidFill>
                        <a:effectLst/>
                        <a:latin typeface="Bebas Neue Bold" panose="020B0606020202050201" pitchFamily="34" charset="0"/>
                        <a:cs typeface="Arial" charset="0"/>
                      </a:endParaRPr>
                    </a:p>
                  </a:txBody>
                  <a:tcPr marT="45717" marB="45717" anchor="ctr" horzOverflow="overflow">
                    <a:lnL w="0" cap="flat" cmpd="sng" algn="ctr">
                      <a:no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ED1C24"/>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CAIXA POSTAL 1152</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ED1C24"/>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CURITIBA, PR 80001-970</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ED1C24"/>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ED1C24"/>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 </a:t>
                      </a:r>
                    </a:p>
                  </a:txBody>
                  <a:tcPr marT="45717" marB="45717" anchor="ctr" horzOverflow="overflow">
                    <a:lnL w="12700" cap="flat" cmpd="sng" algn="ctr">
                      <a:solidFill>
                        <a:srgbClr val="BDC5D1"/>
                      </a:solidFill>
                      <a:prstDash val="solid"/>
                      <a:round/>
                      <a:headEnd type="none" w="med" len="med"/>
                      <a:tailEnd type="none" w="med" len="med"/>
                    </a:lnL>
                    <a:lnR w="12700" cap="flat" cmpd="sng" algn="ctr">
                      <a:solidFill>
                        <a:srgbClr val="BDC5D1"/>
                      </a:solid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ED1C24"/>
                      </a:solidFill>
                      <a:prstDash val="solid"/>
                      <a:round/>
                      <a:headEnd type="none" w="med" len="med"/>
                      <a:tailEnd type="none" w="med" len="med"/>
                    </a:lnB>
                    <a:lnTlToBr>
                      <a:noFill/>
                    </a:lnTlToBr>
                    <a:lnBlToTr>
                      <a:noFill/>
                    </a:lnBlToTr>
                    <a:solidFill>
                      <a:srgbClr val="FFFFFF"/>
                    </a:solidFill>
                  </a:tcPr>
                </a:tc>
                <a:tc>
                  <a:txBody>
                    <a:bodyPr/>
                    <a:lstStyle/>
                    <a:p>
                      <a:pPr marL="319088" marR="0" lvl="0" indent="-319088"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spc="100" normalizeH="0" baseline="0" dirty="0">
                          <a:ln>
                            <a:noFill/>
                          </a:ln>
                          <a:solidFill>
                            <a:srgbClr val="8391A9"/>
                          </a:solidFill>
                          <a:effectLst/>
                          <a:latin typeface="Bebas Neue Regular" panose="00000500000000000000" pitchFamily="2" charset="0"/>
                          <a:cs typeface="Arial" charset="0"/>
                        </a:rPr>
                        <a:t>BRAZIL</a:t>
                      </a:r>
                    </a:p>
                  </a:txBody>
                  <a:tcPr marT="45717" marB="45717" anchor="ctr" horzOverflow="overflow">
                    <a:lnL w="12700" cap="flat" cmpd="sng" algn="ctr">
                      <a:solidFill>
                        <a:srgbClr val="BDC5D1"/>
                      </a:solidFill>
                      <a:prstDash val="solid"/>
                      <a:round/>
                      <a:headEnd type="none" w="med" len="med"/>
                      <a:tailEnd type="none" w="med" len="med"/>
                    </a:lnL>
                    <a:lnR w="0" cap="flat" cmpd="sng" algn="ctr">
                      <a:noFill/>
                      <a:prstDash val="solid"/>
                      <a:round/>
                      <a:headEnd type="none" w="med" len="med"/>
                      <a:tailEnd type="none" w="med" len="med"/>
                    </a:lnR>
                    <a:lnT w="12700" cap="flat" cmpd="sng" algn="ctr">
                      <a:solidFill>
                        <a:srgbClr val="BDC5D1"/>
                      </a:solidFill>
                      <a:prstDash val="solid"/>
                      <a:round/>
                      <a:headEnd type="none" w="med" len="med"/>
                      <a:tailEnd type="none" w="med" len="med"/>
                    </a:lnT>
                    <a:lnB w="12700" cap="flat" cmpd="sng" algn="ctr">
                      <a:solidFill>
                        <a:srgbClr val="ED1C24"/>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459" name="Rectangle 2">
            <a:extLst>
              <a:ext uri="{FF2B5EF4-FFF2-40B4-BE49-F238E27FC236}">
                <a16:creationId xmlns:a16="http://schemas.microsoft.com/office/drawing/2014/main" id="{E9362262-B719-711F-4B92-34F4092CE436}"/>
              </a:ext>
            </a:extLst>
          </p:cNvPr>
          <p:cNvSpPr>
            <a:spLocks/>
          </p:cNvSpPr>
          <p:nvPr/>
        </p:nvSpPr>
        <p:spPr bwMode="auto">
          <a:xfrm>
            <a:off x="5302324" y="3490110"/>
            <a:ext cx="2520280" cy="51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r>
              <a:rPr lang="en-US" altLang="en-US" sz="1600" b="1" dirty="0">
                <a:latin typeface="+mn-lt"/>
                <a:cs typeface="+mn-cs"/>
              </a:rPr>
              <a:t>Data Deduplication</a:t>
            </a:r>
          </a:p>
        </p:txBody>
      </p:sp>
    </p:spTree>
    <p:extLst>
      <p:ext uri="{BB962C8B-B14F-4D97-AF65-F5344CB8AC3E}">
        <p14:creationId xmlns:p14="http://schemas.microsoft.com/office/powerpoint/2010/main" val="427399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Text Placeholder 1">
            <a:extLst>
              <a:ext uri="{FF2B5EF4-FFF2-40B4-BE49-F238E27FC236}">
                <a16:creationId xmlns:a16="http://schemas.microsoft.com/office/drawing/2014/main" id="{7E2EF777-7DB1-ED30-F09D-B97494A275FC}"/>
              </a:ext>
            </a:extLst>
          </p:cNvPr>
          <p:cNvSpPr txBox="1">
            <a:spLocks/>
          </p:cNvSpPr>
          <p:nvPr/>
        </p:nvSpPr>
        <p:spPr>
          <a:xfrm>
            <a:off x="261764" y="764704"/>
            <a:ext cx="7032404"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pc="100" dirty="0">
                <a:solidFill>
                  <a:schemeClr val="tx1"/>
                </a:solidFill>
                <a:latin typeface="Posterama (Headings)"/>
                <a:ea typeface="+mj-ea"/>
                <a:cs typeface="+mj-cs"/>
              </a:rPr>
              <a:t>Off-Shore Data Management</a:t>
            </a:r>
            <a:endParaRPr lang="en-AU" sz="2400" spc="100" dirty="0">
              <a:solidFill>
                <a:schemeClr val="tx1"/>
              </a:solidFill>
              <a:latin typeface="Posterama (Headings)"/>
              <a:ea typeface="+mj-ea"/>
              <a:cs typeface="+mj-cs"/>
            </a:endParaRPr>
          </a:p>
        </p:txBody>
      </p:sp>
      <p:sp>
        <p:nvSpPr>
          <p:cNvPr id="3" name="TextBox 2">
            <a:extLst>
              <a:ext uri="{FF2B5EF4-FFF2-40B4-BE49-F238E27FC236}">
                <a16:creationId xmlns:a16="http://schemas.microsoft.com/office/drawing/2014/main" id="{059777BB-9077-3FEC-DDDD-FFE97AFB9F49}"/>
              </a:ext>
            </a:extLst>
          </p:cNvPr>
          <p:cNvSpPr txBox="1"/>
          <p:nvPr/>
        </p:nvSpPr>
        <p:spPr>
          <a:xfrm>
            <a:off x="333773" y="1700808"/>
            <a:ext cx="4176464" cy="1815882"/>
          </a:xfrm>
          <a:prstGeom prst="rect">
            <a:avLst/>
          </a:prstGeom>
          <a:noFill/>
        </p:spPr>
        <p:txBody>
          <a:bodyPr wrap="square">
            <a:spAutoFit/>
          </a:bodyPr>
          <a:lstStyle/>
          <a:p>
            <a:r>
              <a:rPr lang="en-US" sz="2800" b="1" dirty="0"/>
              <a:t>Cost Efficiency</a:t>
            </a:r>
          </a:p>
          <a:p>
            <a:r>
              <a:rPr lang="en-US" sz="1400" dirty="0"/>
              <a:t>Our offshore data management services significantly reduce operational costs by leveraging lower labor and infrastructure expenses in different countries. This helps businesses save on data storage, processing, and management costs.</a:t>
            </a:r>
            <a:endParaRPr lang="en-AU" sz="1400" dirty="0"/>
          </a:p>
        </p:txBody>
      </p:sp>
      <p:sp>
        <p:nvSpPr>
          <p:cNvPr id="5" name="TextBox 4">
            <a:extLst>
              <a:ext uri="{FF2B5EF4-FFF2-40B4-BE49-F238E27FC236}">
                <a16:creationId xmlns:a16="http://schemas.microsoft.com/office/drawing/2014/main" id="{335BCB62-D440-4423-0224-CED7E782CF8D}"/>
              </a:ext>
            </a:extLst>
          </p:cNvPr>
          <p:cNvSpPr txBox="1"/>
          <p:nvPr/>
        </p:nvSpPr>
        <p:spPr>
          <a:xfrm>
            <a:off x="4942284" y="1700808"/>
            <a:ext cx="3550993" cy="1815882"/>
          </a:xfrm>
          <a:prstGeom prst="rect">
            <a:avLst/>
          </a:prstGeom>
          <a:noFill/>
        </p:spPr>
        <p:txBody>
          <a:bodyPr wrap="square">
            <a:spAutoFit/>
          </a:bodyPr>
          <a:lstStyle/>
          <a:p>
            <a:r>
              <a:rPr lang="en-US" sz="2800" b="1" dirty="0"/>
              <a:t>Scalability</a:t>
            </a:r>
          </a:p>
          <a:p>
            <a:r>
              <a:rPr lang="en-US" sz="1400" dirty="0"/>
              <a:t>Our services offer the ability to quickly scale data management operations up or down based on business needs. This flexibility ensures that resources align with current demands, enhancing overall efficiency.</a:t>
            </a:r>
            <a:endParaRPr lang="en-AU" sz="1400" dirty="0"/>
          </a:p>
        </p:txBody>
      </p:sp>
      <p:sp>
        <p:nvSpPr>
          <p:cNvPr id="7" name="TextBox 6">
            <a:extLst>
              <a:ext uri="{FF2B5EF4-FFF2-40B4-BE49-F238E27FC236}">
                <a16:creationId xmlns:a16="http://schemas.microsoft.com/office/drawing/2014/main" id="{DC6CA8D3-4278-7B1A-8AD8-14A922F23332}"/>
              </a:ext>
            </a:extLst>
          </p:cNvPr>
          <p:cNvSpPr txBox="1"/>
          <p:nvPr/>
        </p:nvSpPr>
        <p:spPr>
          <a:xfrm>
            <a:off x="8637833" y="1700808"/>
            <a:ext cx="3361236" cy="1815882"/>
          </a:xfrm>
          <a:prstGeom prst="rect">
            <a:avLst/>
          </a:prstGeom>
          <a:noFill/>
        </p:spPr>
        <p:txBody>
          <a:bodyPr wrap="square">
            <a:spAutoFit/>
          </a:bodyPr>
          <a:lstStyle/>
          <a:p>
            <a:r>
              <a:rPr lang="en-US" sz="2400" b="1" dirty="0"/>
              <a:t>Access to Expertise</a:t>
            </a:r>
          </a:p>
          <a:p>
            <a:r>
              <a:rPr lang="en-US" sz="1400" dirty="0"/>
              <a:t>Our offshore data management provides access to a pool of specialized skills and expertise that may not be available locally. This includes advanced analytics, data security, and compliance knowledge.</a:t>
            </a:r>
            <a:r>
              <a:rPr lang="en-US" dirty="0"/>
              <a:t>.</a:t>
            </a:r>
            <a:endParaRPr lang="en-AU" dirty="0"/>
          </a:p>
        </p:txBody>
      </p:sp>
      <p:sp>
        <p:nvSpPr>
          <p:cNvPr id="9" name="TextBox 8">
            <a:extLst>
              <a:ext uri="{FF2B5EF4-FFF2-40B4-BE49-F238E27FC236}">
                <a16:creationId xmlns:a16="http://schemas.microsoft.com/office/drawing/2014/main" id="{5851DCA1-A4D9-0E99-9E57-F593339870BA}"/>
              </a:ext>
            </a:extLst>
          </p:cNvPr>
          <p:cNvSpPr txBox="1"/>
          <p:nvPr/>
        </p:nvSpPr>
        <p:spPr>
          <a:xfrm>
            <a:off x="333773" y="4077072"/>
            <a:ext cx="4032447" cy="1815882"/>
          </a:xfrm>
          <a:prstGeom prst="rect">
            <a:avLst/>
          </a:prstGeom>
          <a:noFill/>
        </p:spPr>
        <p:txBody>
          <a:bodyPr wrap="square">
            <a:spAutoFit/>
          </a:bodyPr>
          <a:lstStyle/>
          <a:p>
            <a:r>
              <a:rPr lang="en-US" sz="2800" b="1" dirty="0"/>
              <a:t>Enhanced Focus on Core Activities</a:t>
            </a:r>
          </a:p>
          <a:p>
            <a:r>
              <a:rPr lang="en-US" sz="1400" dirty="0"/>
              <a:t>By outsourcing data management functions, our clients can concentrate on their core activities and strategic initiatives, while we handle all data-related tasks with expert care</a:t>
            </a:r>
            <a:endParaRPr lang="en-AU" sz="1400" dirty="0"/>
          </a:p>
        </p:txBody>
      </p:sp>
      <p:sp>
        <p:nvSpPr>
          <p:cNvPr id="11" name="TextBox 10">
            <a:extLst>
              <a:ext uri="{FF2B5EF4-FFF2-40B4-BE49-F238E27FC236}">
                <a16:creationId xmlns:a16="http://schemas.microsoft.com/office/drawing/2014/main" id="{B9CD1F4C-E885-11AE-3114-7E384CF48E80}"/>
              </a:ext>
            </a:extLst>
          </p:cNvPr>
          <p:cNvSpPr txBox="1"/>
          <p:nvPr/>
        </p:nvSpPr>
        <p:spPr>
          <a:xfrm>
            <a:off x="4510237" y="4365104"/>
            <a:ext cx="3816423" cy="1692771"/>
          </a:xfrm>
          <a:prstGeom prst="rect">
            <a:avLst/>
          </a:prstGeom>
          <a:noFill/>
        </p:spPr>
        <p:txBody>
          <a:bodyPr wrap="square">
            <a:spAutoFit/>
          </a:bodyPr>
          <a:lstStyle/>
          <a:p>
            <a:r>
              <a:rPr lang="en-US" sz="2800" b="1" dirty="0"/>
              <a:t>Data Quality and Accuracy</a:t>
            </a:r>
          </a:p>
          <a:p>
            <a:r>
              <a:rPr lang="en-US" sz="1200" dirty="0"/>
              <a:t>Our dedicated teams focus on maintaining high data quality and accuracy through rigorous validation and cleansing processes, ensuring that the information we manage is reliable and up-to-date.</a:t>
            </a:r>
            <a:endParaRPr lang="en-AU" sz="1200" dirty="0"/>
          </a:p>
        </p:txBody>
      </p:sp>
      <p:sp>
        <p:nvSpPr>
          <p:cNvPr id="12" name="TextBox 11">
            <a:extLst>
              <a:ext uri="{FF2B5EF4-FFF2-40B4-BE49-F238E27FC236}">
                <a16:creationId xmlns:a16="http://schemas.microsoft.com/office/drawing/2014/main" id="{507F017F-6F76-D4F5-3405-5376C78C73AF}"/>
              </a:ext>
            </a:extLst>
          </p:cNvPr>
          <p:cNvSpPr txBox="1"/>
          <p:nvPr/>
        </p:nvSpPr>
        <p:spPr>
          <a:xfrm>
            <a:off x="8606565" y="4358418"/>
            <a:ext cx="3456383" cy="2062103"/>
          </a:xfrm>
          <a:prstGeom prst="rect">
            <a:avLst/>
          </a:prstGeom>
          <a:noFill/>
        </p:spPr>
        <p:txBody>
          <a:bodyPr wrap="square">
            <a:spAutoFit/>
          </a:bodyPr>
          <a:lstStyle/>
          <a:p>
            <a:r>
              <a:rPr lang="en-US" sz="2800" b="1" dirty="0"/>
              <a:t>Innovation and Adaptability</a:t>
            </a:r>
          </a:p>
          <a:p>
            <a:r>
              <a:rPr lang="en-US" sz="1200" dirty="0"/>
              <a:t>Our offshore data management services incorporate advanced solutions like AI-driven analytics, automation, and cloud-based platforms, helping businesses stay competitive by leveraging the latest technological advancements..</a:t>
            </a:r>
            <a:endParaRPr lang="en-AU" sz="1200" dirty="0"/>
          </a:p>
        </p:txBody>
      </p:sp>
    </p:spTree>
    <p:extLst>
      <p:ext uri="{BB962C8B-B14F-4D97-AF65-F5344CB8AC3E}">
        <p14:creationId xmlns:p14="http://schemas.microsoft.com/office/powerpoint/2010/main" val="1174948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Text Placeholder 1">
            <a:extLst>
              <a:ext uri="{FF2B5EF4-FFF2-40B4-BE49-F238E27FC236}">
                <a16:creationId xmlns:a16="http://schemas.microsoft.com/office/drawing/2014/main" id="{7E2EF777-7DB1-ED30-F09D-B97494A275FC}"/>
              </a:ext>
            </a:extLst>
          </p:cNvPr>
          <p:cNvSpPr txBox="1">
            <a:spLocks/>
          </p:cNvSpPr>
          <p:nvPr/>
        </p:nvSpPr>
        <p:spPr>
          <a:xfrm>
            <a:off x="261764" y="764704"/>
            <a:ext cx="7032404"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pc="100" dirty="0">
                <a:solidFill>
                  <a:schemeClr val="tx1"/>
                </a:solidFill>
                <a:latin typeface="Posterama (Headings)"/>
                <a:ea typeface="+mj-ea"/>
                <a:cs typeface="+mj-cs"/>
              </a:rPr>
              <a:t>Benefits of Our Data Management Solutions</a:t>
            </a:r>
            <a:endParaRPr lang="en-AU" sz="2400" spc="100" dirty="0">
              <a:solidFill>
                <a:schemeClr val="tx1"/>
              </a:solidFill>
              <a:latin typeface="Posterama (Headings)"/>
              <a:ea typeface="+mj-ea"/>
              <a:cs typeface="+mj-cs"/>
            </a:endParaRPr>
          </a:p>
        </p:txBody>
      </p:sp>
      <p:sp>
        <p:nvSpPr>
          <p:cNvPr id="2" name="Rectangle 1">
            <a:extLst>
              <a:ext uri="{FF2B5EF4-FFF2-40B4-BE49-F238E27FC236}">
                <a16:creationId xmlns:a16="http://schemas.microsoft.com/office/drawing/2014/main" id="{21C55D18-FE4A-BCEE-31C9-5C464651E60C}"/>
              </a:ext>
            </a:extLst>
          </p:cNvPr>
          <p:cNvSpPr/>
          <p:nvPr/>
        </p:nvSpPr>
        <p:spPr>
          <a:xfrm>
            <a:off x="1058186" y="4621079"/>
            <a:ext cx="4604178" cy="646331"/>
          </a:xfrm>
          <a:prstGeom prst="rect">
            <a:avLst/>
          </a:prstGeom>
        </p:spPr>
        <p:txBody>
          <a:bodyPr wrap="square">
            <a:spAutoFit/>
          </a:bodyPr>
          <a:lstStyle/>
          <a:p>
            <a:pPr algn="l"/>
            <a:r>
              <a:rPr lang="en-US" sz="1200" b="1" dirty="0">
                <a:latin typeface="Helvetica LT Com" panose="020B0504020202020204" pitchFamily="34" charset="0"/>
              </a:rPr>
              <a:t>Reliable Analysis: </a:t>
            </a:r>
          </a:p>
          <a:p>
            <a:pPr algn="l"/>
            <a:r>
              <a:rPr lang="en-US" sz="1200" dirty="0">
                <a:latin typeface="Helvetica LT Com" panose="020B0504020202020204" pitchFamily="34" charset="0"/>
              </a:rPr>
              <a:t>Ensure correct data usage in customer analysis reports, leading to more reliable insights</a:t>
            </a:r>
          </a:p>
        </p:txBody>
      </p:sp>
      <p:sp>
        <p:nvSpPr>
          <p:cNvPr id="3" name="Rectangle 2">
            <a:extLst>
              <a:ext uri="{FF2B5EF4-FFF2-40B4-BE49-F238E27FC236}">
                <a16:creationId xmlns:a16="http://schemas.microsoft.com/office/drawing/2014/main" id="{FDAFAF63-D1F8-0B2B-11BC-E9ED5C0C59F8}"/>
              </a:ext>
            </a:extLst>
          </p:cNvPr>
          <p:cNvSpPr/>
          <p:nvPr/>
        </p:nvSpPr>
        <p:spPr>
          <a:xfrm>
            <a:off x="6958507" y="2655886"/>
            <a:ext cx="4638861" cy="646331"/>
          </a:xfrm>
          <a:prstGeom prst="rect">
            <a:avLst/>
          </a:prstGeom>
        </p:spPr>
        <p:txBody>
          <a:bodyPr wrap="square">
            <a:spAutoFit/>
          </a:bodyPr>
          <a:lstStyle/>
          <a:p>
            <a:pPr algn="l"/>
            <a:r>
              <a:rPr lang="en-US" sz="1200" b="1" dirty="0">
                <a:latin typeface="Helvetica LT Com" panose="020B0504020202020204" pitchFamily="34" charset="0"/>
              </a:rPr>
              <a:t>Self-Service Capabilities: </a:t>
            </a:r>
          </a:p>
          <a:p>
            <a:pPr algn="l"/>
            <a:r>
              <a:rPr lang="en-US" sz="1200" dirty="0">
                <a:latin typeface="Helvetica LT Com" panose="020B0504020202020204" pitchFamily="34" charset="0"/>
              </a:rPr>
              <a:t>Utilize rapid self-service fuzzy matching to reduce the burden on IT and Data Operations departments.</a:t>
            </a:r>
          </a:p>
        </p:txBody>
      </p:sp>
      <p:sp>
        <p:nvSpPr>
          <p:cNvPr id="4" name="Rectangle 3">
            <a:extLst>
              <a:ext uri="{FF2B5EF4-FFF2-40B4-BE49-F238E27FC236}">
                <a16:creationId xmlns:a16="http://schemas.microsoft.com/office/drawing/2014/main" id="{C1A7FD31-8065-44F7-D525-2C317C84A6BE}"/>
              </a:ext>
            </a:extLst>
          </p:cNvPr>
          <p:cNvSpPr/>
          <p:nvPr/>
        </p:nvSpPr>
        <p:spPr>
          <a:xfrm>
            <a:off x="1108142" y="5769540"/>
            <a:ext cx="4604178" cy="646331"/>
          </a:xfrm>
          <a:prstGeom prst="rect">
            <a:avLst/>
          </a:prstGeom>
        </p:spPr>
        <p:txBody>
          <a:bodyPr wrap="square">
            <a:spAutoFit/>
          </a:bodyPr>
          <a:lstStyle/>
          <a:p>
            <a:pPr algn="l"/>
            <a:r>
              <a:rPr lang="en-US" sz="1200" b="1" dirty="0">
                <a:latin typeface="Helvetica LT Com" panose="020B0504020202020204" pitchFamily="34" charset="0"/>
              </a:rPr>
              <a:t>Improved Response Rates</a:t>
            </a:r>
            <a:r>
              <a:rPr lang="en-US" sz="1200" dirty="0">
                <a:latin typeface="Helvetica LT Com" panose="020B0504020202020204" pitchFamily="34" charset="0"/>
              </a:rPr>
              <a:t>: </a:t>
            </a:r>
          </a:p>
          <a:p>
            <a:pPr algn="l"/>
            <a:r>
              <a:rPr lang="en-US" sz="1200" dirty="0">
                <a:latin typeface="Helvetica LT Com" panose="020B0504020202020204" pitchFamily="34" charset="0"/>
              </a:rPr>
              <a:t>Achieve higher response rates for mail-outs and reduce returned mail instances due to incorrect addresses</a:t>
            </a:r>
          </a:p>
        </p:txBody>
      </p:sp>
      <p:sp>
        <p:nvSpPr>
          <p:cNvPr id="5" name="Rectangle 4">
            <a:extLst>
              <a:ext uri="{FF2B5EF4-FFF2-40B4-BE49-F238E27FC236}">
                <a16:creationId xmlns:a16="http://schemas.microsoft.com/office/drawing/2014/main" id="{4500EACA-EE52-47AD-BAF2-5B425139CCFD}"/>
              </a:ext>
            </a:extLst>
          </p:cNvPr>
          <p:cNvSpPr/>
          <p:nvPr/>
        </p:nvSpPr>
        <p:spPr>
          <a:xfrm>
            <a:off x="6958508" y="1767282"/>
            <a:ext cx="4680520" cy="646331"/>
          </a:xfrm>
          <a:prstGeom prst="rect">
            <a:avLst/>
          </a:prstGeom>
        </p:spPr>
        <p:txBody>
          <a:bodyPr wrap="square">
            <a:spAutoFit/>
          </a:bodyPr>
          <a:lstStyle/>
          <a:p>
            <a:pPr algn="l"/>
            <a:r>
              <a:rPr lang="en-US" sz="1200" b="1" dirty="0">
                <a:latin typeface="Helvetica LT Com" panose="020B0504020202020204" pitchFamily="34" charset="0"/>
              </a:rPr>
              <a:t>Enhanced Efficiency:</a:t>
            </a:r>
          </a:p>
          <a:p>
            <a:pPr algn="l"/>
            <a:r>
              <a:rPr lang="en-US" sz="1200" dirty="0">
                <a:latin typeface="Helvetica LT Com" panose="020B0504020202020204" pitchFamily="34" charset="0"/>
              </a:rPr>
              <a:t>Boost operational efficiency with better planning and utilization of technology and resources, without compromising quality.</a:t>
            </a:r>
          </a:p>
        </p:txBody>
      </p:sp>
      <p:sp>
        <p:nvSpPr>
          <p:cNvPr id="6" name="Rectangle 5">
            <a:extLst>
              <a:ext uri="{FF2B5EF4-FFF2-40B4-BE49-F238E27FC236}">
                <a16:creationId xmlns:a16="http://schemas.microsoft.com/office/drawing/2014/main" id="{DFFBD0D7-5DFA-82C0-F3AB-2535B0FBA941}"/>
              </a:ext>
            </a:extLst>
          </p:cNvPr>
          <p:cNvSpPr/>
          <p:nvPr/>
        </p:nvSpPr>
        <p:spPr>
          <a:xfrm>
            <a:off x="6958508" y="3674276"/>
            <a:ext cx="4680520" cy="646331"/>
          </a:xfrm>
          <a:prstGeom prst="rect">
            <a:avLst/>
          </a:prstGeom>
        </p:spPr>
        <p:txBody>
          <a:bodyPr wrap="square">
            <a:spAutoFit/>
          </a:bodyPr>
          <a:lstStyle/>
          <a:p>
            <a:pPr algn="l"/>
            <a:r>
              <a:rPr lang="en-US" sz="1200" b="1" dirty="0">
                <a:latin typeface="Helvetica LT Com" panose="020B0504020202020204" pitchFamily="34" charset="0"/>
              </a:rPr>
              <a:t>Compliance Assurance: </a:t>
            </a:r>
          </a:p>
          <a:p>
            <a:pPr algn="l"/>
            <a:r>
              <a:rPr lang="en-US" sz="1200" dirty="0">
                <a:latin typeface="Helvetica LT Com" panose="020B0504020202020204" pitchFamily="34" charset="0"/>
              </a:rPr>
              <a:t>Ensure your data management strategies adhere to compliance standards such as GDPR, </a:t>
            </a:r>
            <a:r>
              <a:rPr lang="en-US" sz="1200" dirty="0" err="1">
                <a:latin typeface="Helvetica LT Com" panose="020B0504020202020204" pitchFamily="34" charset="0"/>
              </a:rPr>
              <a:t>PDPA</a:t>
            </a:r>
            <a:r>
              <a:rPr lang="en-US" sz="1200" dirty="0">
                <a:latin typeface="Helvetica LT Com" panose="020B0504020202020204" pitchFamily="34" charset="0"/>
              </a:rPr>
              <a:t>, and others.</a:t>
            </a:r>
          </a:p>
        </p:txBody>
      </p:sp>
      <p:sp>
        <p:nvSpPr>
          <p:cNvPr id="7" name="Rectangle 6">
            <a:extLst>
              <a:ext uri="{FF2B5EF4-FFF2-40B4-BE49-F238E27FC236}">
                <a16:creationId xmlns:a16="http://schemas.microsoft.com/office/drawing/2014/main" id="{008BEF0C-0143-4466-903F-D1F5736A605F}"/>
              </a:ext>
            </a:extLst>
          </p:cNvPr>
          <p:cNvSpPr/>
          <p:nvPr/>
        </p:nvSpPr>
        <p:spPr>
          <a:xfrm>
            <a:off x="6958508" y="4653909"/>
            <a:ext cx="4464496" cy="646331"/>
          </a:xfrm>
          <a:prstGeom prst="rect">
            <a:avLst/>
          </a:prstGeom>
        </p:spPr>
        <p:txBody>
          <a:bodyPr wrap="square">
            <a:spAutoFit/>
          </a:bodyPr>
          <a:lstStyle/>
          <a:p>
            <a:pPr algn="l"/>
            <a:r>
              <a:rPr lang="en-US" sz="1200" b="1" dirty="0">
                <a:latin typeface="Helvetica LT Com" panose="020B0504020202020204" pitchFamily="34" charset="0"/>
              </a:rPr>
              <a:t>Increased Brand Loyalty: </a:t>
            </a:r>
          </a:p>
          <a:p>
            <a:pPr algn="l"/>
            <a:r>
              <a:rPr lang="en-US" sz="1200" dirty="0">
                <a:latin typeface="Helvetica LT Com" panose="020B0504020202020204" pitchFamily="34" charset="0"/>
              </a:rPr>
              <a:t>Foster stronger brand loyalty through improved data management practices.</a:t>
            </a:r>
          </a:p>
        </p:txBody>
      </p:sp>
      <p:sp>
        <p:nvSpPr>
          <p:cNvPr id="8" name="Oval 7">
            <a:extLst>
              <a:ext uri="{FF2B5EF4-FFF2-40B4-BE49-F238E27FC236}">
                <a16:creationId xmlns:a16="http://schemas.microsoft.com/office/drawing/2014/main" id="{87917EB6-132F-60A4-CA50-EA046FD7EF07}"/>
              </a:ext>
            </a:extLst>
          </p:cNvPr>
          <p:cNvSpPr/>
          <p:nvPr/>
        </p:nvSpPr>
        <p:spPr>
          <a:xfrm>
            <a:off x="431725" y="4621079"/>
            <a:ext cx="566777"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Bebas Neue Bold" panose="020B0606020202050201" pitchFamily="34" charset="0"/>
                <a:cs typeface="Lato Light"/>
              </a:rPr>
              <a:t>4</a:t>
            </a:r>
          </a:p>
        </p:txBody>
      </p:sp>
      <p:sp>
        <p:nvSpPr>
          <p:cNvPr id="9" name="Oval 8">
            <a:extLst>
              <a:ext uri="{FF2B5EF4-FFF2-40B4-BE49-F238E27FC236}">
                <a16:creationId xmlns:a16="http://schemas.microsoft.com/office/drawing/2014/main" id="{4427A0A7-907E-89E1-A271-D15785F4760C}"/>
              </a:ext>
            </a:extLst>
          </p:cNvPr>
          <p:cNvSpPr/>
          <p:nvPr/>
        </p:nvSpPr>
        <p:spPr>
          <a:xfrm>
            <a:off x="6283263" y="1714726"/>
            <a:ext cx="566777"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Bebas Neue Bold" panose="020B0606020202050201" pitchFamily="34" charset="0"/>
                <a:cs typeface="Lato Light"/>
              </a:rPr>
              <a:t>6</a:t>
            </a:r>
          </a:p>
        </p:txBody>
      </p:sp>
      <p:sp>
        <p:nvSpPr>
          <p:cNvPr id="10" name="Oval 9">
            <a:extLst>
              <a:ext uri="{FF2B5EF4-FFF2-40B4-BE49-F238E27FC236}">
                <a16:creationId xmlns:a16="http://schemas.microsoft.com/office/drawing/2014/main" id="{027622AB-8CEE-1AB1-1A68-F71D294C5EE1}"/>
              </a:ext>
            </a:extLst>
          </p:cNvPr>
          <p:cNvSpPr/>
          <p:nvPr/>
        </p:nvSpPr>
        <p:spPr>
          <a:xfrm>
            <a:off x="431725" y="5769540"/>
            <a:ext cx="566777"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Bebas Neue Bold" panose="020B0606020202050201" pitchFamily="34" charset="0"/>
                <a:cs typeface="Lato Light"/>
              </a:rPr>
              <a:t>5</a:t>
            </a:r>
          </a:p>
        </p:txBody>
      </p:sp>
      <p:sp>
        <p:nvSpPr>
          <p:cNvPr id="11" name="Oval 10">
            <a:extLst>
              <a:ext uri="{FF2B5EF4-FFF2-40B4-BE49-F238E27FC236}">
                <a16:creationId xmlns:a16="http://schemas.microsoft.com/office/drawing/2014/main" id="{A532C3CD-B367-9783-BB72-A77F301B743E}"/>
              </a:ext>
            </a:extLst>
          </p:cNvPr>
          <p:cNvSpPr/>
          <p:nvPr/>
        </p:nvSpPr>
        <p:spPr>
          <a:xfrm>
            <a:off x="6283263" y="2662485"/>
            <a:ext cx="566777"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Bebas Neue Bold" panose="020B0606020202050201" pitchFamily="34" charset="0"/>
                <a:cs typeface="Lato Light"/>
              </a:rPr>
              <a:t>7</a:t>
            </a:r>
          </a:p>
        </p:txBody>
      </p:sp>
      <p:sp>
        <p:nvSpPr>
          <p:cNvPr id="12" name="Oval 11">
            <a:extLst>
              <a:ext uri="{FF2B5EF4-FFF2-40B4-BE49-F238E27FC236}">
                <a16:creationId xmlns:a16="http://schemas.microsoft.com/office/drawing/2014/main" id="{EEB716E3-D165-85AE-274A-DF32B23903FA}"/>
              </a:ext>
            </a:extLst>
          </p:cNvPr>
          <p:cNvSpPr/>
          <p:nvPr/>
        </p:nvSpPr>
        <p:spPr>
          <a:xfrm>
            <a:off x="6240211" y="4635880"/>
            <a:ext cx="566777"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Bebas Neue Bold" panose="020B0606020202050201" pitchFamily="34" charset="0"/>
                <a:cs typeface="Lato Light"/>
              </a:rPr>
              <a:t>9</a:t>
            </a:r>
          </a:p>
        </p:txBody>
      </p:sp>
      <p:sp>
        <p:nvSpPr>
          <p:cNvPr id="13" name="Oval 12">
            <a:extLst>
              <a:ext uri="{FF2B5EF4-FFF2-40B4-BE49-F238E27FC236}">
                <a16:creationId xmlns:a16="http://schemas.microsoft.com/office/drawing/2014/main" id="{B4AF5D1B-9A64-D47F-F348-F3F166A1DB06}"/>
              </a:ext>
            </a:extLst>
          </p:cNvPr>
          <p:cNvSpPr/>
          <p:nvPr/>
        </p:nvSpPr>
        <p:spPr>
          <a:xfrm>
            <a:off x="6283263" y="3664751"/>
            <a:ext cx="566777"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Bebas Neue Bold" panose="020B0606020202050201" pitchFamily="34" charset="0"/>
                <a:cs typeface="Lato Light"/>
              </a:rPr>
              <a:t>8</a:t>
            </a:r>
          </a:p>
        </p:txBody>
      </p:sp>
      <p:sp>
        <p:nvSpPr>
          <p:cNvPr id="14" name="Rectangle 13">
            <a:extLst>
              <a:ext uri="{FF2B5EF4-FFF2-40B4-BE49-F238E27FC236}">
                <a16:creationId xmlns:a16="http://schemas.microsoft.com/office/drawing/2014/main" id="{0E61C503-C444-17BF-A9D6-D4851F37291A}"/>
              </a:ext>
            </a:extLst>
          </p:cNvPr>
          <p:cNvSpPr/>
          <p:nvPr/>
        </p:nvSpPr>
        <p:spPr>
          <a:xfrm>
            <a:off x="1111144" y="1772816"/>
            <a:ext cx="4335196" cy="646331"/>
          </a:xfrm>
          <a:prstGeom prst="rect">
            <a:avLst/>
          </a:prstGeom>
        </p:spPr>
        <p:txBody>
          <a:bodyPr wrap="square">
            <a:spAutoFit/>
          </a:bodyPr>
          <a:lstStyle/>
          <a:p>
            <a:pPr algn="l"/>
            <a:r>
              <a:rPr lang="en-US" sz="1200" b="1" dirty="0">
                <a:latin typeface="Helvetica LT Com" panose="020B0504020202020204" pitchFamily="34" charset="0"/>
              </a:rPr>
              <a:t>Efficient Customer Acquisition</a:t>
            </a:r>
            <a:r>
              <a:rPr lang="en-US" sz="1200" dirty="0">
                <a:latin typeface="Helvetica LT Com" panose="020B0504020202020204" pitchFamily="34" charset="0"/>
              </a:rPr>
              <a:t>: </a:t>
            </a:r>
          </a:p>
          <a:p>
            <a:pPr algn="l"/>
            <a:r>
              <a:rPr lang="en-US" sz="1200" dirty="0">
                <a:latin typeface="Helvetica LT Com" panose="020B0504020202020204" pitchFamily="34" charset="0"/>
              </a:rPr>
              <a:t>Attract new customers and enhance cross-selling and up-selling opportunities with cleansed and highly profiled data</a:t>
            </a:r>
          </a:p>
        </p:txBody>
      </p:sp>
      <p:sp>
        <p:nvSpPr>
          <p:cNvPr id="15" name="Rectangle 14">
            <a:extLst>
              <a:ext uri="{FF2B5EF4-FFF2-40B4-BE49-F238E27FC236}">
                <a16:creationId xmlns:a16="http://schemas.microsoft.com/office/drawing/2014/main" id="{492992B8-26DD-97A6-169A-7F8F9AE2265A}"/>
              </a:ext>
            </a:extLst>
          </p:cNvPr>
          <p:cNvSpPr/>
          <p:nvPr/>
        </p:nvSpPr>
        <p:spPr>
          <a:xfrm>
            <a:off x="1134790" y="2697525"/>
            <a:ext cx="3903148" cy="646331"/>
          </a:xfrm>
          <a:prstGeom prst="rect">
            <a:avLst/>
          </a:prstGeom>
        </p:spPr>
        <p:txBody>
          <a:bodyPr wrap="square">
            <a:spAutoFit/>
          </a:bodyPr>
          <a:lstStyle/>
          <a:p>
            <a:pPr algn="l"/>
            <a:r>
              <a:rPr lang="en-US" sz="1200" b="1" dirty="0">
                <a:latin typeface="Helvetica LT Com" panose="020B0504020202020204" pitchFamily="34" charset="0"/>
              </a:rPr>
              <a:t>Faster Delivery: </a:t>
            </a:r>
          </a:p>
          <a:p>
            <a:pPr algn="l"/>
            <a:r>
              <a:rPr lang="en-US" sz="1200" dirty="0">
                <a:latin typeface="Helvetica LT Com" panose="020B0504020202020204" pitchFamily="34" charset="0"/>
              </a:rPr>
              <a:t>Speed up shipping orders and direct mail newsletters by eliminating time spent verifying addresses</a:t>
            </a:r>
          </a:p>
        </p:txBody>
      </p:sp>
      <p:sp>
        <p:nvSpPr>
          <p:cNvPr id="16" name="Rectangle 15">
            <a:extLst>
              <a:ext uri="{FF2B5EF4-FFF2-40B4-BE49-F238E27FC236}">
                <a16:creationId xmlns:a16="http://schemas.microsoft.com/office/drawing/2014/main" id="{42B0BB2B-EDFC-55A5-E72A-FEFBA1027369}"/>
              </a:ext>
            </a:extLst>
          </p:cNvPr>
          <p:cNvSpPr/>
          <p:nvPr/>
        </p:nvSpPr>
        <p:spPr>
          <a:xfrm>
            <a:off x="1108142" y="3731768"/>
            <a:ext cx="4840472" cy="646331"/>
          </a:xfrm>
          <a:prstGeom prst="rect">
            <a:avLst/>
          </a:prstGeom>
        </p:spPr>
        <p:txBody>
          <a:bodyPr wrap="square">
            <a:spAutoFit/>
          </a:bodyPr>
          <a:lstStyle/>
          <a:p>
            <a:pPr algn="l"/>
            <a:r>
              <a:rPr lang="en-US" sz="1200" b="1" dirty="0">
                <a:latin typeface="Helvetica LT Com" panose="020B0504020202020204" pitchFamily="34" charset="0"/>
              </a:rPr>
              <a:t>Data Accuracy:</a:t>
            </a:r>
            <a:r>
              <a:rPr lang="en-US" sz="1200" dirty="0">
                <a:latin typeface="Helvetica LT Com" panose="020B0504020202020204" pitchFamily="34" charset="0"/>
              </a:rPr>
              <a:t> </a:t>
            </a:r>
          </a:p>
          <a:p>
            <a:pPr algn="l"/>
            <a:r>
              <a:rPr lang="en-US" sz="1200" dirty="0">
                <a:latin typeface="Helvetica LT Com" panose="020B0504020202020204" pitchFamily="34" charset="0"/>
              </a:rPr>
              <a:t>Gain confidence in the accuracy of your data, assess its current state, and build a deeper understanding of its content and structure.</a:t>
            </a:r>
          </a:p>
        </p:txBody>
      </p:sp>
      <p:sp>
        <p:nvSpPr>
          <p:cNvPr id="17" name="Oval 16">
            <a:extLst>
              <a:ext uri="{FF2B5EF4-FFF2-40B4-BE49-F238E27FC236}">
                <a16:creationId xmlns:a16="http://schemas.microsoft.com/office/drawing/2014/main" id="{6CD7367F-16C3-384D-6E99-D92E3A637143}"/>
              </a:ext>
            </a:extLst>
          </p:cNvPr>
          <p:cNvSpPr/>
          <p:nvPr/>
        </p:nvSpPr>
        <p:spPr>
          <a:xfrm>
            <a:off x="431725" y="1720260"/>
            <a:ext cx="566777"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Bebas Neue Bold" panose="020B0606020202050201" pitchFamily="34" charset="0"/>
                <a:cs typeface="Lato Light"/>
              </a:rPr>
              <a:t>1</a:t>
            </a:r>
          </a:p>
        </p:txBody>
      </p:sp>
      <p:sp>
        <p:nvSpPr>
          <p:cNvPr id="18" name="Oval 17">
            <a:extLst>
              <a:ext uri="{FF2B5EF4-FFF2-40B4-BE49-F238E27FC236}">
                <a16:creationId xmlns:a16="http://schemas.microsoft.com/office/drawing/2014/main" id="{F13908FF-4376-6E28-2BDF-0CCD806A0D1C}"/>
              </a:ext>
            </a:extLst>
          </p:cNvPr>
          <p:cNvSpPr/>
          <p:nvPr/>
        </p:nvSpPr>
        <p:spPr>
          <a:xfrm>
            <a:off x="431725" y="3634122"/>
            <a:ext cx="566777"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Bebas Neue Bold" panose="020B0606020202050201" pitchFamily="34" charset="0"/>
                <a:cs typeface="Lato Light"/>
              </a:rPr>
              <a:t>3</a:t>
            </a:r>
          </a:p>
        </p:txBody>
      </p:sp>
      <p:sp>
        <p:nvSpPr>
          <p:cNvPr id="19" name="Oval 18">
            <a:extLst>
              <a:ext uri="{FF2B5EF4-FFF2-40B4-BE49-F238E27FC236}">
                <a16:creationId xmlns:a16="http://schemas.microsoft.com/office/drawing/2014/main" id="{70BA52F2-D670-2A94-D7F4-8C034C8FF1A4}"/>
              </a:ext>
            </a:extLst>
          </p:cNvPr>
          <p:cNvSpPr/>
          <p:nvPr/>
        </p:nvSpPr>
        <p:spPr>
          <a:xfrm>
            <a:off x="431725" y="2663493"/>
            <a:ext cx="566777"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Bebas Neue Bold" panose="020B0606020202050201" pitchFamily="34" charset="0"/>
                <a:cs typeface="Lato Light"/>
              </a:rPr>
              <a:t>2</a:t>
            </a:r>
          </a:p>
        </p:txBody>
      </p:sp>
      <p:sp>
        <p:nvSpPr>
          <p:cNvPr id="20" name="Rectangle 19">
            <a:extLst>
              <a:ext uri="{FF2B5EF4-FFF2-40B4-BE49-F238E27FC236}">
                <a16:creationId xmlns:a16="http://schemas.microsoft.com/office/drawing/2014/main" id="{0BDB4A71-05B4-EA1E-8818-A972E5904323}"/>
              </a:ext>
            </a:extLst>
          </p:cNvPr>
          <p:cNvSpPr/>
          <p:nvPr/>
        </p:nvSpPr>
        <p:spPr>
          <a:xfrm>
            <a:off x="6958508" y="5703742"/>
            <a:ext cx="4896544" cy="646331"/>
          </a:xfrm>
          <a:prstGeom prst="rect">
            <a:avLst/>
          </a:prstGeom>
        </p:spPr>
        <p:txBody>
          <a:bodyPr wrap="square">
            <a:spAutoFit/>
          </a:bodyPr>
          <a:lstStyle/>
          <a:p>
            <a:pPr algn="l"/>
            <a:r>
              <a:rPr lang="en-US" sz="1200" b="1" dirty="0">
                <a:latin typeface="Helvetica LT Com" panose="020B0504020202020204" pitchFamily="34" charset="0"/>
              </a:rPr>
              <a:t>Enhanced Customer Satisfaction:</a:t>
            </a:r>
          </a:p>
          <a:p>
            <a:pPr algn="l"/>
            <a:r>
              <a:rPr lang="en-US" sz="1200" dirty="0">
                <a:latin typeface="Helvetica LT Com" panose="020B0504020202020204" pitchFamily="34" charset="0"/>
              </a:rPr>
              <a:t>Improve overall customer satisfaction by delivering more accurate and personalized interactions.</a:t>
            </a:r>
          </a:p>
        </p:txBody>
      </p:sp>
      <p:sp>
        <p:nvSpPr>
          <p:cNvPr id="21" name="Oval 20">
            <a:extLst>
              <a:ext uri="{FF2B5EF4-FFF2-40B4-BE49-F238E27FC236}">
                <a16:creationId xmlns:a16="http://schemas.microsoft.com/office/drawing/2014/main" id="{BA2DD791-779F-27B4-8171-EF73DBDCC692}"/>
              </a:ext>
            </a:extLst>
          </p:cNvPr>
          <p:cNvSpPr/>
          <p:nvPr/>
        </p:nvSpPr>
        <p:spPr>
          <a:xfrm>
            <a:off x="6240211" y="5743519"/>
            <a:ext cx="718296" cy="566777"/>
          </a:xfrm>
          <a:prstGeom prst="ellipse">
            <a:avLst/>
          </a:prstGeom>
          <a:solidFill>
            <a:srgbClr val="ED1C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Bebas Neue Bold" panose="020B0606020202050201" pitchFamily="34" charset="0"/>
                <a:cs typeface="Lato Light"/>
              </a:rPr>
              <a:t>10</a:t>
            </a:r>
          </a:p>
        </p:txBody>
      </p:sp>
      <p:cxnSp>
        <p:nvCxnSpPr>
          <p:cNvPr id="22" name="Straight Connector 21">
            <a:extLst>
              <a:ext uri="{FF2B5EF4-FFF2-40B4-BE49-F238E27FC236}">
                <a16:creationId xmlns:a16="http://schemas.microsoft.com/office/drawing/2014/main" id="{1AF8D0BA-5380-A9E5-CBB1-D802C24DFCA8}"/>
              </a:ext>
            </a:extLst>
          </p:cNvPr>
          <p:cNvCxnSpPr/>
          <p:nvPr/>
        </p:nvCxnSpPr>
        <p:spPr>
          <a:xfrm>
            <a:off x="591456" y="2456433"/>
            <a:ext cx="32435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899BFBE-2445-42A0-53A4-77E7316E447F}"/>
              </a:ext>
            </a:extLst>
          </p:cNvPr>
          <p:cNvCxnSpPr/>
          <p:nvPr/>
        </p:nvCxnSpPr>
        <p:spPr>
          <a:xfrm>
            <a:off x="416591" y="6538830"/>
            <a:ext cx="34184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145362F-066B-E000-43E0-2CFBA862F076}"/>
              </a:ext>
            </a:extLst>
          </p:cNvPr>
          <p:cNvCxnSpPr/>
          <p:nvPr/>
        </p:nvCxnSpPr>
        <p:spPr>
          <a:xfrm>
            <a:off x="416592" y="6538830"/>
            <a:ext cx="675787"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9E402E9-98D5-10E3-4A70-0672006B5081}"/>
              </a:ext>
            </a:extLst>
          </p:cNvPr>
          <p:cNvCxnSpPr/>
          <p:nvPr/>
        </p:nvCxnSpPr>
        <p:spPr>
          <a:xfrm>
            <a:off x="6213918" y="5456794"/>
            <a:ext cx="344625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C8E49E2-CABD-8F71-5E65-A18E438998A5}"/>
              </a:ext>
            </a:extLst>
          </p:cNvPr>
          <p:cNvCxnSpPr/>
          <p:nvPr/>
        </p:nvCxnSpPr>
        <p:spPr>
          <a:xfrm>
            <a:off x="6213918" y="5456794"/>
            <a:ext cx="675787"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88B11C6-4144-8F18-B440-3003D7CC6F59}"/>
              </a:ext>
            </a:extLst>
          </p:cNvPr>
          <p:cNvCxnSpPr/>
          <p:nvPr/>
        </p:nvCxnSpPr>
        <p:spPr>
          <a:xfrm>
            <a:off x="591456" y="3386111"/>
            <a:ext cx="32435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4B8C4BF-2866-13FB-3BD1-DD5A69A2B3F5}"/>
              </a:ext>
            </a:extLst>
          </p:cNvPr>
          <p:cNvCxnSpPr/>
          <p:nvPr/>
        </p:nvCxnSpPr>
        <p:spPr>
          <a:xfrm>
            <a:off x="6254145" y="2450899"/>
            <a:ext cx="340602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D8CBCC-448B-3183-D419-EF098C334240}"/>
              </a:ext>
            </a:extLst>
          </p:cNvPr>
          <p:cNvCxnSpPr/>
          <p:nvPr/>
        </p:nvCxnSpPr>
        <p:spPr>
          <a:xfrm>
            <a:off x="6254146" y="2450899"/>
            <a:ext cx="675787"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530F3B-BC1C-AA95-D9A2-BC0A3E6C91A1}"/>
              </a:ext>
            </a:extLst>
          </p:cNvPr>
          <p:cNvCxnSpPr/>
          <p:nvPr/>
        </p:nvCxnSpPr>
        <p:spPr>
          <a:xfrm>
            <a:off x="6213918" y="6505786"/>
            <a:ext cx="344625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083C3B1-524D-EBF3-C32D-F943D14B6146}"/>
              </a:ext>
            </a:extLst>
          </p:cNvPr>
          <p:cNvCxnSpPr/>
          <p:nvPr/>
        </p:nvCxnSpPr>
        <p:spPr>
          <a:xfrm>
            <a:off x="6213918" y="6505786"/>
            <a:ext cx="675787"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03B182A-C463-B885-58FF-8A1CF3851BAC}"/>
              </a:ext>
            </a:extLst>
          </p:cNvPr>
          <p:cNvCxnSpPr/>
          <p:nvPr/>
        </p:nvCxnSpPr>
        <p:spPr>
          <a:xfrm>
            <a:off x="591456" y="4347865"/>
            <a:ext cx="32435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C778601-FDB9-4B0E-BAB0-85DE4BC7B80B}"/>
              </a:ext>
            </a:extLst>
          </p:cNvPr>
          <p:cNvCxnSpPr/>
          <p:nvPr/>
        </p:nvCxnSpPr>
        <p:spPr>
          <a:xfrm>
            <a:off x="415205" y="2456433"/>
            <a:ext cx="642983"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DDD181B-AFB6-43C7-E39A-60628A9BF437}"/>
              </a:ext>
            </a:extLst>
          </p:cNvPr>
          <p:cNvCxnSpPr/>
          <p:nvPr/>
        </p:nvCxnSpPr>
        <p:spPr>
          <a:xfrm>
            <a:off x="415205" y="3386111"/>
            <a:ext cx="642983"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9611D65-64F0-E0E6-4B9B-80C046CBFF28}"/>
              </a:ext>
            </a:extLst>
          </p:cNvPr>
          <p:cNvCxnSpPr/>
          <p:nvPr/>
        </p:nvCxnSpPr>
        <p:spPr>
          <a:xfrm>
            <a:off x="415205" y="4347865"/>
            <a:ext cx="642983"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3AA625E-9DB0-5B5E-D254-6AB01FE7AE33}"/>
              </a:ext>
            </a:extLst>
          </p:cNvPr>
          <p:cNvCxnSpPr/>
          <p:nvPr/>
        </p:nvCxnSpPr>
        <p:spPr>
          <a:xfrm>
            <a:off x="6254145" y="3385753"/>
            <a:ext cx="340602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529B05B-2E86-3A0F-9985-F64BF7BBB571}"/>
              </a:ext>
            </a:extLst>
          </p:cNvPr>
          <p:cNvCxnSpPr/>
          <p:nvPr/>
        </p:nvCxnSpPr>
        <p:spPr>
          <a:xfrm>
            <a:off x="6254146" y="3385753"/>
            <a:ext cx="675787"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6AF1575-FDC4-0B7C-C753-E329F2AAAD84}"/>
              </a:ext>
            </a:extLst>
          </p:cNvPr>
          <p:cNvCxnSpPr/>
          <p:nvPr/>
        </p:nvCxnSpPr>
        <p:spPr>
          <a:xfrm>
            <a:off x="591456" y="5471853"/>
            <a:ext cx="32435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3FD0F78-C7A4-99D2-5A6C-EAE4D64EEFE9}"/>
              </a:ext>
            </a:extLst>
          </p:cNvPr>
          <p:cNvCxnSpPr/>
          <p:nvPr/>
        </p:nvCxnSpPr>
        <p:spPr>
          <a:xfrm>
            <a:off x="415205" y="5471853"/>
            <a:ext cx="642983"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1925088-2CBC-FE28-900B-F2264AC27B82}"/>
              </a:ext>
            </a:extLst>
          </p:cNvPr>
          <p:cNvCxnSpPr/>
          <p:nvPr/>
        </p:nvCxnSpPr>
        <p:spPr>
          <a:xfrm>
            <a:off x="6254145" y="4376053"/>
            <a:ext cx="340602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1A3139A-61CF-9CC9-638A-60232E18B450}"/>
              </a:ext>
            </a:extLst>
          </p:cNvPr>
          <p:cNvCxnSpPr/>
          <p:nvPr/>
        </p:nvCxnSpPr>
        <p:spPr>
          <a:xfrm>
            <a:off x="6254146" y="4376053"/>
            <a:ext cx="675787" cy="0"/>
          </a:xfrm>
          <a:prstGeom prst="line">
            <a:avLst/>
          </a:prstGeom>
          <a:ln>
            <a:solidFill>
              <a:srgbClr val="D900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52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B4FA1C-2F13-B9B3-9C73-29E4CDC99F86}"/>
              </a:ext>
            </a:extLst>
          </p:cNvPr>
          <p:cNvSpPr>
            <a:spLocks noGrp="1"/>
          </p:cNvSpPr>
          <p:nvPr>
            <p:ph type="body" sz="quarter" idx="11"/>
          </p:nvPr>
        </p:nvSpPr>
        <p:spPr/>
        <p:txBody>
          <a:bodyPr/>
          <a:lstStyle/>
          <a:p>
            <a:r>
              <a:rPr lang="en-AU" dirty="0"/>
              <a:t>Account Profiling</a:t>
            </a:r>
          </a:p>
        </p:txBody>
      </p:sp>
      <p:sp>
        <p:nvSpPr>
          <p:cNvPr id="5" name="TextBox 4">
            <a:extLst>
              <a:ext uri="{FF2B5EF4-FFF2-40B4-BE49-F238E27FC236}">
                <a16:creationId xmlns:a16="http://schemas.microsoft.com/office/drawing/2014/main" id="{B0C34255-1383-3978-F763-DC9555F7A76F}"/>
              </a:ext>
            </a:extLst>
          </p:cNvPr>
          <p:cNvSpPr txBox="1"/>
          <p:nvPr/>
        </p:nvSpPr>
        <p:spPr>
          <a:xfrm>
            <a:off x="484073" y="1700808"/>
            <a:ext cx="6101254" cy="1354217"/>
          </a:xfrm>
          <a:prstGeom prst="rect">
            <a:avLst/>
          </a:prstGeom>
          <a:noFill/>
        </p:spPr>
        <p:txBody>
          <a:bodyPr wrap="square">
            <a:spAutoFit/>
          </a:bodyPr>
          <a:lstStyle/>
          <a:p>
            <a:r>
              <a:rPr lang="en-US" sz="2800" b="1" dirty="0"/>
              <a:t>Account Intelligence </a:t>
            </a:r>
          </a:p>
          <a:p>
            <a:r>
              <a:rPr lang="en-US" dirty="0"/>
              <a:t>Elevate your marketing efforts with precise account insights. Harness the power of our data intelligence and expertise to develop more effective strategies.</a:t>
            </a:r>
            <a:endParaRPr lang="en-AU" dirty="0"/>
          </a:p>
        </p:txBody>
      </p:sp>
      <p:pic>
        <p:nvPicPr>
          <p:cNvPr id="10" name="Graphic 9" descr="Ui Ux with solid fill">
            <a:extLst>
              <a:ext uri="{FF2B5EF4-FFF2-40B4-BE49-F238E27FC236}">
                <a16:creationId xmlns:a16="http://schemas.microsoft.com/office/drawing/2014/main" id="{C756AD63-3538-C24B-086F-B4B324ED092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8182644" y="3212976"/>
            <a:ext cx="1728192" cy="1728192"/>
          </a:xfrm>
          <a:prstGeom prst="rect">
            <a:avLst/>
          </a:prstGeom>
        </p:spPr>
      </p:pic>
      <p:pic>
        <p:nvPicPr>
          <p:cNvPr id="16" name="Graphic 15" descr="Cloud Computing outline">
            <a:extLst>
              <a:ext uri="{FF2B5EF4-FFF2-40B4-BE49-F238E27FC236}">
                <a16:creationId xmlns:a16="http://schemas.microsoft.com/office/drawing/2014/main" id="{F9012F5E-5005-5FFE-5C28-ED1B7E874C7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01332" y="3203626"/>
            <a:ext cx="1728192" cy="1728192"/>
          </a:xfrm>
          <a:prstGeom prst="rect">
            <a:avLst/>
          </a:prstGeom>
        </p:spPr>
      </p:pic>
      <p:pic>
        <p:nvPicPr>
          <p:cNvPr id="18" name="Graphic 17" descr="Artificial Intelligence with solid fill">
            <a:extLst>
              <a:ext uri="{FF2B5EF4-FFF2-40B4-BE49-F238E27FC236}">
                <a16:creationId xmlns:a16="http://schemas.microsoft.com/office/drawing/2014/main" id="{6CC58564-4966-B5C2-71DB-333F8D9C57BD}"/>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887029" y="3212976"/>
            <a:ext cx="1728192" cy="1728192"/>
          </a:xfrm>
          <a:prstGeom prst="rect">
            <a:avLst/>
          </a:prstGeom>
        </p:spPr>
      </p:pic>
      <p:sp>
        <p:nvSpPr>
          <p:cNvPr id="22" name="TextBox 21">
            <a:extLst>
              <a:ext uri="{FF2B5EF4-FFF2-40B4-BE49-F238E27FC236}">
                <a16:creationId xmlns:a16="http://schemas.microsoft.com/office/drawing/2014/main" id="{06DDA14F-DA79-712C-B40F-4F157EE82F73}"/>
              </a:ext>
            </a:extLst>
          </p:cNvPr>
          <p:cNvSpPr txBox="1"/>
          <p:nvPr/>
        </p:nvSpPr>
        <p:spPr>
          <a:xfrm>
            <a:off x="4446605" y="4895753"/>
            <a:ext cx="2952328" cy="369332"/>
          </a:xfrm>
          <a:prstGeom prst="rect">
            <a:avLst/>
          </a:prstGeom>
          <a:noFill/>
        </p:spPr>
        <p:txBody>
          <a:bodyPr wrap="square">
            <a:spAutoFit/>
          </a:bodyPr>
          <a:lstStyle/>
          <a:p>
            <a:r>
              <a:rPr lang="en-AU" dirty="0"/>
              <a:t>Insightful Market Analysis</a:t>
            </a:r>
          </a:p>
        </p:txBody>
      </p:sp>
      <p:sp>
        <p:nvSpPr>
          <p:cNvPr id="23" name="TextBox 22">
            <a:extLst>
              <a:ext uri="{FF2B5EF4-FFF2-40B4-BE49-F238E27FC236}">
                <a16:creationId xmlns:a16="http://schemas.microsoft.com/office/drawing/2014/main" id="{4755D777-2F8B-F38A-EC6A-53D18A17DEF5}"/>
              </a:ext>
            </a:extLst>
          </p:cNvPr>
          <p:cNvSpPr txBox="1"/>
          <p:nvPr/>
        </p:nvSpPr>
        <p:spPr>
          <a:xfrm>
            <a:off x="7966620" y="4972526"/>
            <a:ext cx="2952328" cy="369332"/>
          </a:xfrm>
          <a:prstGeom prst="rect">
            <a:avLst/>
          </a:prstGeom>
          <a:noFill/>
        </p:spPr>
        <p:txBody>
          <a:bodyPr wrap="square">
            <a:spAutoFit/>
          </a:bodyPr>
          <a:lstStyle/>
          <a:p>
            <a:r>
              <a:rPr lang="en-AU" dirty="0"/>
              <a:t>Installed and Intent Data</a:t>
            </a:r>
          </a:p>
        </p:txBody>
      </p:sp>
      <p:sp>
        <p:nvSpPr>
          <p:cNvPr id="24" name="TextBox 23">
            <a:extLst>
              <a:ext uri="{FF2B5EF4-FFF2-40B4-BE49-F238E27FC236}">
                <a16:creationId xmlns:a16="http://schemas.microsoft.com/office/drawing/2014/main" id="{5879EBA3-1B43-0163-228E-8C6DAC18F8EB}"/>
              </a:ext>
            </a:extLst>
          </p:cNvPr>
          <p:cNvSpPr txBox="1"/>
          <p:nvPr/>
        </p:nvSpPr>
        <p:spPr>
          <a:xfrm>
            <a:off x="1161865" y="4895753"/>
            <a:ext cx="2232248" cy="369332"/>
          </a:xfrm>
          <a:prstGeom prst="rect">
            <a:avLst/>
          </a:prstGeom>
          <a:noFill/>
        </p:spPr>
        <p:txBody>
          <a:bodyPr wrap="square">
            <a:spAutoFit/>
          </a:bodyPr>
          <a:lstStyle/>
          <a:p>
            <a:r>
              <a:rPr lang="en-AU" dirty="0"/>
              <a:t>Data-Let Insights</a:t>
            </a:r>
          </a:p>
        </p:txBody>
      </p:sp>
      <p:sp>
        <p:nvSpPr>
          <p:cNvPr id="26" name="TextBox 25">
            <a:extLst>
              <a:ext uri="{FF2B5EF4-FFF2-40B4-BE49-F238E27FC236}">
                <a16:creationId xmlns:a16="http://schemas.microsoft.com/office/drawing/2014/main" id="{6DB283CC-E883-B2C5-EA9B-EFE3796A3713}"/>
              </a:ext>
            </a:extLst>
          </p:cNvPr>
          <p:cNvSpPr txBox="1"/>
          <p:nvPr/>
        </p:nvSpPr>
        <p:spPr>
          <a:xfrm>
            <a:off x="621804" y="5445224"/>
            <a:ext cx="3240360" cy="584775"/>
          </a:xfrm>
          <a:prstGeom prst="rect">
            <a:avLst/>
          </a:prstGeom>
          <a:noFill/>
        </p:spPr>
        <p:txBody>
          <a:bodyPr wrap="square">
            <a:spAutoFit/>
          </a:bodyPr>
          <a:lstStyle/>
          <a:p>
            <a:pPr algn="ctr"/>
            <a:r>
              <a:rPr lang="en-US" sz="1600" dirty="0"/>
              <a:t>Leverage our data intelligence to build targeted accounts </a:t>
            </a:r>
            <a:endParaRPr lang="en-AU" sz="1600" dirty="0"/>
          </a:p>
        </p:txBody>
      </p:sp>
      <p:sp>
        <p:nvSpPr>
          <p:cNvPr id="27" name="TextBox 26">
            <a:extLst>
              <a:ext uri="{FF2B5EF4-FFF2-40B4-BE49-F238E27FC236}">
                <a16:creationId xmlns:a16="http://schemas.microsoft.com/office/drawing/2014/main" id="{C29E4C03-A8FD-815E-D1F0-809C8FE9CA59}"/>
              </a:ext>
            </a:extLst>
          </p:cNvPr>
          <p:cNvSpPr txBox="1"/>
          <p:nvPr/>
        </p:nvSpPr>
        <p:spPr>
          <a:xfrm>
            <a:off x="4302589" y="5445224"/>
            <a:ext cx="3240360" cy="830997"/>
          </a:xfrm>
          <a:prstGeom prst="rect">
            <a:avLst/>
          </a:prstGeom>
          <a:noFill/>
        </p:spPr>
        <p:txBody>
          <a:bodyPr wrap="square">
            <a:spAutoFit/>
          </a:bodyPr>
          <a:lstStyle/>
          <a:p>
            <a:pPr algn="ctr"/>
            <a:r>
              <a:rPr lang="en-US" sz="1600" dirty="0"/>
              <a:t>Leverage our expertise and infrastructure to conduct primary and secondary research </a:t>
            </a:r>
            <a:endParaRPr lang="en-AU" sz="1600" dirty="0"/>
          </a:p>
        </p:txBody>
      </p:sp>
      <p:sp>
        <p:nvSpPr>
          <p:cNvPr id="28" name="TextBox 27">
            <a:extLst>
              <a:ext uri="{FF2B5EF4-FFF2-40B4-BE49-F238E27FC236}">
                <a16:creationId xmlns:a16="http://schemas.microsoft.com/office/drawing/2014/main" id="{636A788A-ECCC-290C-CA20-808E667DD972}"/>
              </a:ext>
            </a:extLst>
          </p:cNvPr>
          <p:cNvSpPr txBox="1"/>
          <p:nvPr/>
        </p:nvSpPr>
        <p:spPr>
          <a:xfrm>
            <a:off x="7750596" y="5467845"/>
            <a:ext cx="3240360" cy="830997"/>
          </a:xfrm>
          <a:prstGeom prst="rect">
            <a:avLst/>
          </a:prstGeom>
          <a:noFill/>
        </p:spPr>
        <p:txBody>
          <a:bodyPr wrap="square">
            <a:spAutoFit/>
          </a:bodyPr>
          <a:lstStyle/>
          <a:p>
            <a:pPr algn="ctr"/>
            <a:r>
              <a:rPr lang="en-US" sz="1600" dirty="0"/>
              <a:t>Enhance with our Installed and Intent signals to precisely build your target account profiles</a:t>
            </a:r>
            <a:endParaRPr lang="en-AU" sz="1600" dirty="0"/>
          </a:p>
        </p:txBody>
      </p:sp>
    </p:spTree>
    <p:extLst>
      <p:ext uri="{BB962C8B-B14F-4D97-AF65-F5344CB8AC3E}">
        <p14:creationId xmlns:p14="http://schemas.microsoft.com/office/powerpoint/2010/main" val="359037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BF0154D-16DB-4AB7-2476-982652AC1A7C}"/>
              </a:ext>
            </a:extLst>
          </p:cNvPr>
          <p:cNvSpPr>
            <a:spLocks noGrp="1"/>
          </p:cNvSpPr>
          <p:nvPr>
            <p:ph type="body" sz="quarter" idx="11"/>
          </p:nvPr>
        </p:nvSpPr>
        <p:spPr/>
        <p:txBody>
          <a:bodyPr/>
          <a:lstStyle/>
          <a:p>
            <a:r>
              <a:rPr lang="en-AU" dirty="0"/>
              <a:t>How we work with you</a:t>
            </a:r>
          </a:p>
          <a:p>
            <a:endParaRPr lang="en-AU" dirty="0"/>
          </a:p>
        </p:txBody>
      </p:sp>
      <p:grpSp>
        <p:nvGrpSpPr>
          <p:cNvPr id="32" name="Group 31">
            <a:extLst>
              <a:ext uri="{FF2B5EF4-FFF2-40B4-BE49-F238E27FC236}">
                <a16:creationId xmlns:a16="http://schemas.microsoft.com/office/drawing/2014/main" id="{3F1D6571-1047-5DC9-6442-3D0C42A00CA6}"/>
              </a:ext>
            </a:extLst>
          </p:cNvPr>
          <p:cNvGrpSpPr>
            <a:grpSpLocks noChangeAspect="1"/>
          </p:cNvGrpSpPr>
          <p:nvPr/>
        </p:nvGrpSpPr>
        <p:grpSpPr>
          <a:xfrm>
            <a:off x="648733" y="1657984"/>
            <a:ext cx="10477647" cy="4449654"/>
            <a:chOff x="937667" y="1753780"/>
            <a:chExt cx="9444261" cy="4010795"/>
          </a:xfrm>
        </p:grpSpPr>
        <p:grpSp>
          <p:nvGrpSpPr>
            <p:cNvPr id="3" name="Google Shape;1621;p41">
              <a:extLst>
                <a:ext uri="{FF2B5EF4-FFF2-40B4-BE49-F238E27FC236}">
                  <a16:creationId xmlns:a16="http://schemas.microsoft.com/office/drawing/2014/main" id="{78E738CE-3404-9BF3-DD46-0F17782A3DDB}"/>
                </a:ext>
              </a:extLst>
            </p:cNvPr>
            <p:cNvGrpSpPr>
              <a:grpSpLocks noChangeAspect="1"/>
            </p:cNvGrpSpPr>
            <p:nvPr/>
          </p:nvGrpSpPr>
          <p:grpSpPr>
            <a:xfrm>
              <a:off x="937667" y="1753780"/>
              <a:ext cx="2176666" cy="2799160"/>
              <a:chOff x="356900" y="1256325"/>
              <a:chExt cx="1943313" cy="2499073"/>
            </a:xfrm>
          </p:grpSpPr>
          <p:grpSp>
            <p:nvGrpSpPr>
              <p:cNvPr id="4" name="Google Shape;1622;p41">
                <a:extLst>
                  <a:ext uri="{FF2B5EF4-FFF2-40B4-BE49-F238E27FC236}">
                    <a16:creationId xmlns:a16="http://schemas.microsoft.com/office/drawing/2014/main" id="{AE041EAD-A14B-0A13-DD57-8440EF19E535}"/>
                  </a:ext>
                </a:extLst>
              </p:cNvPr>
              <p:cNvGrpSpPr/>
              <p:nvPr/>
            </p:nvGrpSpPr>
            <p:grpSpPr>
              <a:xfrm>
                <a:off x="356900" y="1529779"/>
                <a:ext cx="1943313" cy="2225619"/>
                <a:chOff x="356900" y="1529779"/>
                <a:chExt cx="1943313" cy="2225619"/>
              </a:xfrm>
            </p:grpSpPr>
            <p:sp>
              <p:nvSpPr>
                <p:cNvPr id="7" name="Google Shape;1623;p41">
                  <a:extLst>
                    <a:ext uri="{FF2B5EF4-FFF2-40B4-BE49-F238E27FC236}">
                      <a16:creationId xmlns:a16="http://schemas.microsoft.com/office/drawing/2014/main" id="{CF4E5514-D196-BB5B-BBBE-F919978E14AF}"/>
                    </a:ext>
                  </a:extLst>
                </p:cNvPr>
                <p:cNvSpPr/>
                <p:nvPr/>
              </p:nvSpPr>
              <p:spPr>
                <a:xfrm>
                  <a:off x="356900" y="1529779"/>
                  <a:ext cx="1943313" cy="2135420"/>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chemeClr val="accent1"/>
                </a:solidFill>
                <a:ln>
                  <a:noFill/>
                </a:ln>
              </p:spPr>
              <p:txBody>
                <a:bodyPr spcFirstLastPara="1" wrap="square" lIns="91401" tIns="91401" rIns="91401" bIns="91401" anchor="ctr" anchorCtr="0">
                  <a:noAutofit/>
                </a:bodyPr>
                <a:lstStyle/>
                <a:p>
                  <a:endParaRPr sz="1799"/>
                </a:p>
              </p:txBody>
            </p:sp>
            <p:sp>
              <p:nvSpPr>
                <p:cNvPr id="8" name="Google Shape;1624;p41">
                  <a:extLst>
                    <a:ext uri="{FF2B5EF4-FFF2-40B4-BE49-F238E27FC236}">
                      <a16:creationId xmlns:a16="http://schemas.microsoft.com/office/drawing/2014/main" id="{B14CA64D-4DBF-FDA3-82BC-BD8E6E77EC64}"/>
                    </a:ext>
                  </a:extLst>
                </p:cNvPr>
                <p:cNvSpPr/>
                <p:nvPr/>
              </p:nvSpPr>
              <p:spPr>
                <a:xfrm>
                  <a:off x="1706952" y="3465755"/>
                  <a:ext cx="221249" cy="289643"/>
                </a:xfrm>
                <a:custGeom>
                  <a:avLst/>
                  <a:gdLst/>
                  <a:ahLst/>
                  <a:cxnLst/>
                  <a:rect l="l" t="t" r="r" b="b"/>
                  <a:pathLst>
                    <a:path w="2329" h="3006" extrusionOk="0">
                      <a:moveTo>
                        <a:pt x="1" y="0"/>
                      </a:moveTo>
                      <a:lnTo>
                        <a:pt x="1" y="3006"/>
                      </a:lnTo>
                      <a:lnTo>
                        <a:pt x="2329" y="1503"/>
                      </a:lnTo>
                      <a:lnTo>
                        <a:pt x="1" y="0"/>
                      </a:lnTo>
                      <a:close/>
                    </a:path>
                  </a:pathLst>
                </a:custGeom>
                <a:solidFill>
                  <a:schemeClr val="accent1"/>
                </a:solidFill>
                <a:ln>
                  <a:noFill/>
                </a:ln>
              </p:spPr>
              <p:txBody>
                <a:bodyPr spcFirstLastPara="1" wrap="square" lIns="91401" tIns="91401" rIns="91401" bIns="91401" anchor="ctr" anchorCtr="0">
                  <a:noAutofit/>
                </a:bodyPr>
                <a:lstStyle/>
                <a:p>
                  <a:endParaRPr sz="1799"/>
                </a:p>
              </p:txBody>
            </p:sp>
          </p:grpSp>
          <p:sp>
            <p:nvSpPr>
              <p:cNvPr id="5" name="Google Shape;1625;p41">
                <a:extLst>
                  <a:ext uri="{FF2B5EF4-FFF2-40B4-BE49-F238E27FC236}">
                    <a16:creationId xmlns:a16="http://schemas.microsoft.com/office/drawing/2014/main" id="{899A1836-A9BC-D3A7-3B72-4F6CF813BB81}"/>
                  </a:ext>
                </a:extLst>
              </p:cNvPr>
              <p:cNvSpPr/>
              <p:nvPr/>
            </p:nvSpPr>
            <p:spPr>
              <a:xfrm>
                <a:off x="1025039" y="1326370"/>
                <a:ext cx="539396" cy="547104"/>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dirty="0"/>
              </a:p>
            </p:txBody>
          </p:sp>
          <p:sp>
            <p:nvSpPr>
              <p:cNvPr id="6" name="Google Shape;1626;p41">
                <a:extLst>
                  <a:ext uri="{FF2B5EF4-FFF2-40B4-BE49-F238E27FC236}">
                    <a16:creationId xmlns:a16="http://schemas.microsoft.com/office/drawing/2014/main" id="{9B4FAA0D-71C6-24E9-30F8-78AEFF268332}"/>
                  </a:ext>
                </a:extLst>
              </p:cNvPr>
              <p:cNvSpPr/>
              <p:nvPr/>
            </p:nvSpPr>
            <p:spPr>
              <a:xfrm>
                <a:off x="1005136" y="1256325"/>
                <a:ext cx="646838" cy="656081"/>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chemeClr val="accent1"/>
              </a:solidFill>
              <a:ln>
                <a:noFill/>
              </a:ln>
            </p:spPr>
            <p:txBody>
              <a:bodyPr spcFirstLastPara="1" wrap="square" lIns="91401" tIns="91401" rIns="91401" bIns="91401" anchor="ctr" anchorCtr="0">
                <a:noAutofit/>
              </a:bodyPr>
              <a:lstStyle/>
              <a:p>
                <a:endParaRPr sz="1799"/>
              </a:p>
            </p:txBody>
          </p:sp>
        </p:grpSp>
        <p:grpSp>
          <p:nvGrpSpPr>
            <p:cNvPr id="9" name="Google Shape;1627;p41">
              <a:extLst>
                <a:ext uri="{FF2B5EF4-FFF2-40B4-BE49-F238E27FC236}">
                  <a16:creationId xmlns:a16="http://schemas.microsoft.com/office/drawing/2014/main" id="{0175A7C1-96E6-976A-2DDD-374A1BEAD25B}"/>
                </a:ext>
              </a:extLst>
            </p:cNvPr>
            <p:cNvGrpSpPr>
              <a:grpSpLocks noChangeAspect="1"/>
            </p:cNvGrpSpPr>
            <p:nvPr/>
          </p:nvGrpSpPr>
          <p:grpSpPr>
            <a:xfrm>
              <a:off x="6357897" y="2904443"/>
              <a:ext cx="2176666" cy="2799263"/>
              <a:chOff x="5212878" y="2274127"/>
              <a:chExt cx="1943313" cy="2499168"/>
            </a:xfrm>
          </p:grpSpPr>
          <p:sp>
            <p:nvSpPr>
              <p:cNvPr id="10" name="Google Shape;1628;p41">
                <a:extLst>
                  <a:ext uri="{FF2B5EF4-FFF2-40B4-BE49-F238E27FC236}">
                    <a16:creationId xmlns:a16="http://schemas.microsoft.com/office/drawing/2014/main" id="{F6C6BE2E-ADF1-15A5-F690-43FBFAD3B18D}"/>
                  </a:ext>
                </a:extLst>
              </p:cNvPr>
              <p:cNvSpPr/>
              <p:nvPr/>
            </p:nvSpPr>
            <p:spPr>
              <a:xfrm>
                <a:off x="5212878" y="2364316"/>
                <a:ext cx="1943313" cy="2135612"/>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chemeClr val="accent5"/>
              </a:solidFill>
              <a:ln>
                <a:noFill/>
              </a:ln>
            </p:spPr>
            <p:txBody>
              <a:bodyPr spcFirstLastPara="1" wrap="square" lIns="91401" tIns="91401" rIns="91401" bIns="91401" anchor="ctr" anchorCtr="0">
                <a:noAutofit/>
              </a:bodyPr>
              <a:lstStyle/>
              <a:p>
                <a:endParaRPr sz="1799"/>
              </a:p>
            </p:txBody>
          </p:sp>
          <p:sp>
            <p:nvSpPr>
              <p:cNvPr id="11" name="Google Shape;1629;p41">
                <a:extLst>
                  <a:ext uri="{FF2B5EF4-FFF2-40B4-BE49-F238E27FC236}">
                    <a16:creationId xmlns:a16="http://schemas.microsoft.com/office/drawing/2014/main" id="{346E8B42-5248-5A02-294F-FA9BA54F39C2}"/>
                  </a:ext>
                </a:extLst>
              </p:cNvPr>
              <p:cNvSpPr/>
              <p:nvPr/>
            </p:nvSpPr>
            <p:spPr>
              <a:xfrm>
                <a:off x="6559718" y="2274127"/>
                <a:ext cx="221249" cy="289739"/>
              </a:xfrm>
              <a:custGeom>
                <a:avLst/>
                <a:gdLst/>
                <a:ahLst/>
                <a:cxnLst/>
                <a:rect l="l" t="t" r="r" b="b"/>
                <a:pathLst>
                  <a:path w="2329" h="3007" extrusionOk="0">
                    <a:moveTo>
                      <a:pt x="1" y="1"/>
                    </a:moveTo>
                    <a:lnTo>
                      <a:pt x="1" y="3006"/>
                    </a:lnTo>
                    <a:lnTo>
                      <a:pt x="2328" y="1504"/>
                    </a:lnTo>
                    <a:lnTo>
                      <a:pt x="1" y="1"/>
                    </a:lnTo>
                    <a:close/>
                  </a:path>
                </a:pathLst>
              </a:custGeom>
              <a:solidFill>
                <a:schemeClr val="accent5"/>
              </a:solidFill>
              <a:ln>
                <a:noFill/>
              </a:ln>
            </p:spPr>
            <p:txBody>
              <a:bodyPr spcFirstLastPara="1" wrap="square" lIns="91401" tIns="91401" rIns="91401" bIns="91401" anchor="ctr" anchorCtr="0">
                <a:noAutofit/>
              </a:bodyPr>
              <a:lstStyle/>
              <a:p>
                <a:endParaRPr sz="1799"/>
              </a:p>
            </p:txBody>
          </p:sp>
          <p:sp>
            <p:nvSpPr>
              <p:cNvPr id="12" name="Google Shape;1630;p41">
                <a:extLst>
                  <a:ext uri="{FF2B5EF4-FFF2-40B4-BE49-F238E27FC236}">
                    <a16:creationId xmlns:a16="http://schemas.microsoft.com/office/drawing/2014/main" id="{98A4183B-3A43-29AC-1F4E-A2B539933478}"/>
                  </a:ext>
                </a:extLst>
              </p:cNvPr>
              <p:cNvSpPr/>
              <p:nvPr/>
            </p:nvSpPr>
            <p:spPr>
              <a:xfrm>
                <a:off x="5914787" y="4171751"/>
                <a:ext cx="539491" cy="547200"/>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a:p>
            </p:txBody>
          </p:sp>
          <p:sp>
            <p:nvSpPr>
              <p:cNvPr id="13" name="Google Shape;1631;p41">
                <a:extLst>
                  <a:ext uri="{FF2B5EF4-FFF2-40B4-BE49-F238E27FC236}">
                    <a16:creationId xmlns:a16="http://schemas.microsoft.com/office/drawing/2014/main" id="{C88EA4D5-BE3B-F133-F8E9-D962BC2FB6E6}"/>
                  </a:ext>
                </a:extLst>
              </p:cNvPr>
              <p:cNvSpPr/>
              <p:nvPr/>
            </p:nvSpPr>
            <p:spPr>
              <a:xfrm>
                <a:off x="5861066" y="4117311"/>
                <a:ext cx="646933" cy="655985"/>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chemeClr val="accent5"/>
              </a:solidFill>
              <a:ln>
                <a:noFill/>
              </a:ln>
            </p:spPr>
            <p:txBody>
              <a:bodyPr spcFirstLastPara="1" wrap="square" lIns="91401" tIns="91401" rIns="91401" bIns="91401" anchor="ctr" anchorCtr="0">
                <a:noAutofit/>
              </a:bodyPr>
              <a:lstStyle/>
              <a:p>
                <a:endParaRPr sz="1799"/>
              </a:p>
            </p:txBody>
          </p:sp>
        </p:grpSp>
        <p:grpSp>
          <p:nvGrpSpPr>
            <p:cNvPr id="14" name="Google Shape;1632;p41">
              <a:extLst>
                <a:ext uri="{FF2B5EF4-FFF2-40B4-BE49-F238E27FC236}">
                  <a16:creationId xmlns:a16="http://schemas.microsoft.com/office/drawing/2014/main" id="{6D210A1E-BE0F-B20C-BF49-579DBE21602A}"/>
                </a:ext>
              </a:extLst>
            </p:cNvPr>
            <p:cNvGrpSpPr>
              <a:grpSpLocks noChangeAspect="1"/>
            </p:cNvGrpSpPr>
            <p:nvPr/>
          </p:nvGrpSpPr>
          <p:grpSpPr>
            <a:xfrm>
              <a:off x="2759162" y="2965312"/>
              <a:ext cx="2176784" cy="2799263"/>
              <a:chOff x="1977633" y="2274127"/>
              <a:chExt cx="1943425" cy="2499168"/>
            </a:xfrm>
          </p:grpSpPr>
          <p:sp>
            <p:nvSpPr>
              <p:cNvPr id="15" name="Google Shape;1633;p41">
                <a:extLst>
                  <a:ext uri="{FF2B5EF4-FFF2-40B4-BE49-F238E27FC236}">
                    <a16:creationId xmlns:a16="http://schemas.microsoft.com/office/drawing/2014/main" id="{E9D056E4-1145-2CAF-1564-FF1BBBEC86BE}"/>
                  </a:ext>
                </a:extLst>
              </p:cNvPr>
              <p:cNvSpPr/>
              <p:nvPr/>
            </p:nvSpPr>
            <p:spPr>
              <a:xfrm>
                <a:off x="1977633" y="2364316"/>
                <a:ext cx="1943425" cy="2135612"/>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chemeClr val="accent2"/>
              </a:solidFill>
              <a:ln>
                <a:noFill/>
              </a:ln>
            </p:spPr>
            <p:txBody>
              <a:bodyPr spcFirstLastPara="1" wrap="square" lIns="91401" tIns="91401" rIns="91401" bIns="91401" anchor="ctr" anchorCtr="0">
                <a:noAutofit/>
              </a:bodyPr>
              <a:lstStyle/>
              <a:p>
                <a:endParaRPr sz="1799"/>
              </a:p>
            </p:txBody>
          </p:sp>
          <p:sp>
            <p:nvSpPr>
              <p:cNvPr id="16" name="Google Shape;1634;p41">
                <a:extLst>
                  <a:ext uri="{FF2B5EF4-FFF2-40B4-BE49-F238E27FC236}">
                    <a16:creationId xmlns:a16="http://schemas.microsoft.com/office/drawing/2014/main" id="{5EE180D2-827E-9FFD-1275-65D573067E75}"/>
                  </a:ext>
                </a:extLst>
              </p:cNvPr>
              <p:cNvSpPr/>
              <p:nvPr/>
            </p:nvSpPr>
            <p:spPr>
              <a:xfrm>
                <a:off x="3299141" y="2274127"/>
                <a:ext cx="221154" cy="289739"/>
              </a:xfrm>
              <a:custGeom>
                <a:avLst/>
                <a:gdLst/>
                <a:ahLst/>
                <a:cxnLst/>
                <a:rect l="l" t="t" r="r" b="b"/>
                <a:pathLst>
                  <a:path w="2328" h="3007" extrusionOk="0">
                    <a:moveTo>
                      <a:pt x="1" y="1"/>
                    </a:moveTo>
                    <a:lnTo>
                      <a:pt x="1" y="3006"/>
                    </a:lnTo>
                    <a:lnTo>
                      <a:pt x="2328" y="1504"/>
                    </a:lnTo>
                    <a:lnTo>
                      <a:pt x="1" y="1"/>
                    </a:lnTo>
                    <a:close/>
                  </a:path>
                </a:pathLst>
              </a:custGeom>
              <a:solidFill>
                <a:schemeClr val="accent2"/>
              </a:solidFill>
              <a:ln>
                <a:noFill/>
              </a:ln>
            </p:spPr>
            <p:txBody>
              <a:bodyPr spcFirstLastPara="1" wrap="square" lIns="91401" tIns="91401" rIns="91401" bIns="91401" anchor="ctr" anchorCtr="0">
                <a:noAutofit/>
              </a:bodyPr>
              <a:lstStyle/>
              <a:p>
                <a:endParaRPr sz="1799"/>
              </a:p>
            </p:txBody>
          </p:sp>
          <p:sp>
            <p:nvSpPr>
              <p:cNvPr id="17" name="Google Shape;1635;p41">
                <a:extLst>
                  <a:ext uri="{FF2B5EF4-FFF2-40B4-BE49-F238E27FC236}">
                    <a16:creationId xmlns:a16="http://schemas.microsoft.com/office/drawing/2014/main" id="{AECBC639-DBE0-9035-8148-CD3BB1D07123}"/>
                  </a:ext>
                </a:extLst>
              </p:cNvPr>
              <p:cNvSpPr/>
              <p:nvPr/>
            </p:nvSpPr>
            <p:spPr>
              <a:xfrm>
                <a:off x="2679646" y="4171751"/>
                <a:ext cx="539396" cy="547200"/>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a:p>
            </p:txBody>
          </p:sp>
          <p:sp>
            <p:nvSpPr>
              <p:cNvPr id="18" name="Google Shape;1636;p41">
                <a:extLst>
                  <a:ext uri="{FF2B5EF4-FFF2-40B4-BE49-F238E27FC236}">
                    <a16:creationId xmlns:a16="http://schemas.microsoft.com/office/drawing/2014/main" id="{0B0F309E-8EB8-DCA9-FB72-BEEA42D552B6}"/>
                  </a:ext>
                </a:extLst>
              </p:cNvPr>
              <p:cNvSpPr/>
              <p:nvPr/>
            </p:nvSpPr>
            <p:spPr>
              <a:xfrm>
                <a:off x="2625783" y="4117311"/>
                <a:ext cx="647123" cy="655985"/>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chemeClr val="accent2"/>
              </a:solidFill>
              <a:ln>
                <a:noFill/>
              </a:ln>
            </p:spPr>
            <p:txBody>
              <a:bodyPr spcFirstLastPara="1" wrap="square" lIns="91401" tIns="91401" rIns="91401" bIns="91401" anchor="ctr" anchorCtr="0">
                <a:noAutofit/>
              </a:bodyPr>
              <a:lstStyle/>
              <a:p>
                <a:endParaRPr sz="1799"/>
              </a:p>
            </p:txBody>
          </p:sp>
        </p:grpSp>
        <p:grpSp>
          <p:nvGrpSpPr>
            <p:cNvPr id="19" name="Google Shape;1637;p41">
              <a:extLst>
                <a:ext uri="{FF2B5EF4-FFF2-40B4-BE49-F238E27FC236}">
                  <a16:creationId xmlns:a16="http://schemas.microsoft.com/office/drawing/2014/main" id="{6D0D1433-B647-1D9B-042D-65DC8AB617DA}"/>
                </a:ext>
              </a:extLst>
            </p:cNvPr>
            <p:cNvGrpSpPr>
              <a:grpSpLocks noChangeAspect="1"/>
            </p:cNvGrpSpPr>
            <p:nvPr/>
          </p:nvGrpSpPr>
          <p:grpSpPr>
            <a:xfrm>
              <a:off x="8205144" y="1753780"/>
              <a:ext cx="2176784" cy="2799160"/>
              <a:chOff x="6840253" y="1256325"/>
              <a:chExt cx="1943425" cy="2499073"/>
            </a:xfrm>
          </p:grpSpPr>
          <p:sp>
            <p:nvSpPr>
              <p:cNvPr id="20" name="Google Shape;1638;p41">
                <a:extLst>
                  <a:ext uri="{FF2B5EF4-FFF2-40B4-BE49-F238E27FC236}">
                    <a16:creationId xmlns:a16="http://schemas.microsoft.com/office/drawing/2014/main" id="{82F0AEB9-F2CC-2AE8-2385-4B28C1C31DF4}"/>
                  </a:ext>
                </a:extLst>
              </p:cNvPr>
              <p:cNvSpPr/>
              <p:nvPr/>
            </p:nvSpPr>
            <p:spPr>
              <a:xfrm>
                <a:off x="6840253" y="1529779"/>
                <a:ext cx="1943425" cy="2135420"/>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chemeClr val="accent6"/>
              </a:solidFill>
              <a:ln>
                <a:noFill/>
              </a:ln>
            </p:spPr>
            <p:txBody>
              <a:bodyPr spcFirstLastPara="1" wrap="square" lIns="91401" tIns="91401" rIns="91401" bIns="91401" anchor="ctr" anchorCtr="0">
                <a:noAutofit/>
              </a:bodyPr>
              <a:lstStyle/>
              <a:p>
                <a:endParaRPr sz="1799"/>
              </a:p>
            </p:txBody>
          </p:sp>
          <p:sp>
            <p:nvSpPr>
              <p:cNvPr id="21" name="Google Shape;1639;p41">
                <a:extLst>
                  <a:ext uri="{FF2B5EF4-FFF2-40B4-BE49-F238E27FC236}">
                    <a16:creationId xmlns:a16="http://schemas.microsoft.com/office/drawing/2014/main" id="{548C54A3-D6A9-48E5-7E70-26C8DDB18B06}"/>
                  </a:ext>
                </a:extLst>
              </p:cNvPr>
              <p:cNvSpPr/>
              <p:nvPr/>
            </p:nvSpPr>
            <p:spPr>
              <a:xfrm>
                <a:off x="8151812" y="3465755"/>
                <a:ext cx="221249" cy="289643"/>
              </a:xfrm>
              <a:custGeom>
                <a:avLst/>
                <a:gdLst/>
                <a:ahLst/>
                <a:cxnLst/>
                <a:rect l="l" t="t" r="r" b="b"/>
                <a:pathLst>
                  <a:path w="2329" h="3006" extrusionOk="0">
                    <a:moveTo>
                      <a:pt x="1" y="0"/>
                    </a:moveTo>
                    <a:lnTo>
                      <a:pt x="1" y="3006"/>
                    </a:lnTo>
                    <a:lnTo>
                      <a:pt x="2328" y="1503"/>
                    </a:lnTo>
                    <a:lnTo>
                      <a:pt x="1" y="0"/>
                    </a:lnTo>
                    <a:close/>
                  </a:path>
                </a:pathLst>
              </a:custGeom>
              <a:solidFill>
                <a:schemeClr val="accent6"/>
              </a:solidFill>
              <a:ln>
                <a:noFill/>
              </a:ln>
            </p:spPr>
            <p:txBody>
              <a:bodyPr spcFirstLastPara="1" wrap="square" lIns="91401" tIns="91401" rIns="91401" bIns="91401" anchor="ctr" anchorCtr="0">
                <a:noAutofit/>
              </a:bodyPr>
              <a:lstStyle/>
              <a:p>
                <a:endParaRPr sz="1799"/>
              </a:p>
            </p:txBody>
          </p:sp>
          <p:sp>
            <p:nvSpPr>
              <p:cNvPr id="22" name="Google Shape;1640;p41">
                <a:extLst>
                  <a:ext uri="{FF2B5EF4-FFF2-40B4-BE49-F238E27FC236}">
                    <a16:creationId xmlns:a16="http://schemas.microsoft.com/office/drawing/2014/main" id="{F668744D-F569-7DD1-C4AC-0D9D9C3DE1B4}"/>
                  </a:ext>
                </a:extLst>
              </p:cNvPr>
              <p:cNvSpPr/>
              <p:nvPr/>
            </p:nvSpPr>
            <p:spPr>
              <a:xfrm>
                <a:off x="7542219" y="1310669"/>
                <a:ext cx="539491" cy="547104"/>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a:p>
            </p:txBody>
          </p:sp>
          <p:sp>
            <p:nvSpPr>
              <p:cNvPr id="23" name="Google Shape;1641;p41">
                <a:extLst>
                  <a:ext uri="{FF2B5EF4-FFF2-40B4-BE49-F238E27FC236}">
                    <a16:creationId xmlns:a16="http://schemas.microsoft.com/office/drawing/2014/main" id="{B59C123E-997B-A554-A31C-A72A22019795}"/>
                  </a:ext>
                </a:extLst>
              </p:cNvPr>
              <p:cNvSpPr/>
              <p:nvPr/>
            </p:nvSpPr>
            <p:spPr>
              <a:xfrm>
                <a:off x="7488498" y="1256325"/>
                <a:ext cx="646933" cy="656081"/>
              </a:xfrm>
              <a:custGeom>
                <a:avLst/>
                <a:gdLst/>
                <a:ahLst/>
                <a:cxnLst/>
                <a:rect l="l" t="t" r="r" b="b"/>
                <a:pathLst>
                  <a:path w="6810" h="6809" extrusionOk="0">
                    <a:moveTo>
                      <a:pt x="3405" y="1131"/>
                    </a:moveTo>
                    <a:cubicBezTo>
                      <a:pt x="4658" y="1131"/>
                      <a:pt x="5676" y="2152"/>
                      <a:pt x="5677" y="3403"/>
                    </a:cubicBezTo>
                    <a:cubicBezTo>
                      <a:pt x="5677" y="4656"/>
                      <a:pt x="4659" y="5676"/>
                      <a:pt x="3405" y="5676"/>
                    </a:cubicBezTo>
                    <a:cubicBezTo>
                      <a:pt x="2152" y="5676"/>
                      <a:pt x="1133" y="4656"/>
                      <a:pt x="1133" y="3403"/>
                    </a:cubicBezTo>
                    <a:cubicBezTo>
                      <a:pt x="1133" y="2150"/>
                      <a:pt x="2152" y="1131"/>
                      <a:pt x="3405" y="1131"/>
                    </a:cubicBezTo>
                    <a:close/>
                    <a:moveTo>
                      <a:pt x="3405" y="1"/>
                    </a:moveTo>
                    <a:cubicBezTo>
                      <a:pt x="1527" y="1"/>
                      <a:pt x="0" y="1527"/>
                      <a:pt x="0" y="3405"/>
                    </a:cubicBezTo>
                    <a:cubicBezTo>
                      <a:pt x="0" y="5282"/>
                      <a:pt x="1528" y="6809"/>
                      <a:pt x="3405" y="6809"/>
                    </a:cubicBezTo>
                    <a:cubicBezTo>
                      <a:pt x="5283" y="6809"/>
                      <a:pt x="6810" y="5282"/>
                      <a:pt x="6810" y="3405"/>
                    </a:cubicBezTo>
                    <a:cubicBezTo>
                      <a:pt x="6810" y="1527"/>
                      <a:pt x="5283" y="1"/>
                      <a:pt x="3405" y="1"/>
                    </a:cubicBezTo>
                    <a:close/>
                  </a:path>
                </a:pathLst>
              </a:custGeom>
              <a:solidFill>
                <a:schemeClr val="accent6"/>
              </a:solidFill>
              <a:ln>
                <a:noFill/>
              </a:ln>
            </p:spPr>
            <p:txBody>
              <a:bodyPr spcFirstLastPara="1" wrap="square" lIns="91401" tIns="91401" rIns="91401" bIns="91401" anchor="ctr" anchorCtr="0">
                <a:noAutofit/>
              </a:bodyPr>
              <a:lstStyle/>
              <a:p>
                <a:endParaRPr sz="1799"/>
              </a:p>
            </p:txBody>
          </p:sp>
        </p:grpSp>
        <p:sp>
          <p:nvSpPr>
            <p:cNvPr id="29" name="Google Shape;1647;p41">
              <a:extLst>
                <a:ext uri="{FF2B5EF4-FFF2-40B4-BE49-F238E27FC236}">
                  <a16:creationId xmlns:a16="http://schemas.microsoft.com/office/drawing/2014/main" id="{F84A2A84-9910-A82C-C0E2-55C0AE961975}"/>
                </a:ext>
              </a:extLst>
            </p:cNvPr>
            <p:cNvSpPr txBox="1"/>
            <p:nvPr/>
          </p:nvSpPr>
          <p:spPr>
            <a:xfrm>
              <a:off x="1192297" y="2724060"/>
              <a:ext cx="1549267" cy="1196259"/>
            </a:xfrm>
            <a:prstGeom prst="rect">
              <a:avLst/>
            </a:prstGeom>
            <a:noFill/>
            <a:ln>
              <a:noFill/>
            </a:ln>
          </p:spPr>
          <p:txBody>
            <a:bodyPr spcFirstLastPara="1" wrap="square" lIns="91401" tIns="91401" rIns="91401" bIns="91401" anchor="t" anchorCtr="0">
              <a:noAutofit/>
            </a:bodyPr>
            <a:lstStyle/>
            <a:p>
              <a:pPr algn="ctr">
                <a:spcAft>
                  <a:spcPts val="1600"/>
                </a:spcAft>
              </a:pPr>
              <a:r>
                <a:rPr lang="en-US" sz="1400" dirty="0">
                  <a:ea typeface="Calibri" panose="020F0502020204030204" pitchFamily="34" charset="0"/>
                  <a:cs typeface="Times New Roman" panose="02020603050405020304" pitchFamily="18" charset="0"/>
                  <a:sym typeface="Roboto"/>
                </a:rPr>
                <a:t>We seamlessly combine your data with our own, as well as data from our partner network, to build comprehensive source data points.</a:t>
              </a:r>
              <a:endParaRPr sz="1400" dirty="0">
                <a:ea typeface="Calibri" panose="020F0502020204030204" pitchFamily="34" charset="0"/>
                <a:cs typeface="Times New Roman" panose="02020603050405020304" pitchFamily="18" charset="0"/>
                <a:sym typeface="Roboto"/>
              </a:endParaRPr>
            </a:p>
          </p:txBody>
        </p:sp>
        <p:sp>
          <p:nvSpPr>
            <p:cNvPr id="30" name="Google Shape;1648;p41">
              <a:extLst>
                <a:ext uri="{FF2B5EF4-FFF2-40B4-BE49-F238E27FC236}">
                  <a16:creationId xmlns:a16="http://schemas.microsoft.com/office/drawing/2014/main" id="{7E1ABC49-91FD-9DB7-D6EF-E7A2E7FF4529}"/>
                </a:ext>
              </a:extLst>
            </p:cNvPr>
            <p:cNvSpPr txBox="1"/>
            <p:nvPr/>
          </p:nvSpPr>
          <p:spPr>
            <a:xfrm>
              <a:off x="3106130" y="3837517"/>
              <a:ext cx="1514059" cy="1498813"/>
            </a:xfrm>
            <a:prstGeom prst="rect">
              <a:avLst/>
            </a:prstGeom>
            <a:noFill/>
            <a:ln>
              <a:noFill/>
            </a:ln>
          </p:spPr>
          <p:txBody>
            <a:bodyPr spcFirstLastPara="1" wrap="square" lIns="91401" tIns="91401" rIns="91401" bIns="91401" anchor="t" anchorCtr="0">
              <a:noAutofit/>
            </a:bodyPr>
            <a:lstStyle/>
            <a:p>
              <a:pPr algn="ctr">
                <a:spcAft>
                  <a:spcPts val="1600"/>
                </a:spcAft>
              </a:pPr>
              <a:r>
                <a:rPr lang="en-US" sz="1400" dirty="0">
                  <a:ea typeface="Calibri" panose="020F0502020204030204" pitchFamily="34" charset="0"/>
                  <a:cs typeface="Times New Roman" panose="02020603050405020304" pitchFamily="18" charset="0"/>
                  <a:sym typeface="Roboto"/>
                </a:rPr>
                <a:t>We conduct secondary research with our data analysts to enhance the profiles.</a:t>
              </a:r>
              <a:endParaRPr sz="1400" dirty="0">
                <a:ea typeface="Calibri" panose="020F0502020204030204" pitchFamily="34" charset="0"/>
                <a:cs typeface="Times New Roman" panose="02020603050405020304" pitchFamily="18" charset="0"/>
                <a:sym typeface="Roboto"/>
              </a:endParaRPr>
            </a:p>
          </p:txBody>
        </p:sp>
        <p:sp>
          <p:nvSpPr>
            <p:cNvPr id="31" name="Google Shape;1649;p41">
              <a:extLst>
                <a:ext uri="{FF2B5EF4-FFF2-40B4-BE49-F238E27FC236}">
                  <a16:creationId xmlns:a16="http://schemas.microsoft.com/office/drawing/2014/main" id="{D70EF388-63AB-648A-95D6-55E695F4AA9F}"/>
                </a:ext>
              </a:extLst>
            </p:cNvPr>
            <p:cNvSpPr txBox="1"/>
            <p:nvPr/>
          </p:nvSpPr>
          <p:spPr>
            <a:xfrm>
              <a:off x="4782312" y="2660621"/>
              <a:ext cx="1625894" cy="710400"/>
            </a:xfrm>
            <a:prstGeom prst="rect">
              <a:avLst/>
            </a:prstGeom>
            <a:noFill/>
            <a:ln>
              <a:noFill/>
            </a:ln>
          </p:spPr>
          <p:txBody>
            <a:bodyPr spcFirstLastPara="1" wrap="square" lIns="91401" tIns="91401" rIns="91401" bIns="91401" anchor="t" anchorCtr="0">
              <a:noAutofit/>
            </a:bodyPr>
            <a:lstStyle/>
            <a:p>
              <a:pPr algn="ctr"/>
              <a:r>
                <a:rPr lang="en-US" sz="1400" dirty="0">
                  <a:ea typeface="Calibri" panose="020F0502020204030204" pitchFamily="34" charset="0"/>
                  <a:cs typeface="Times New Roman" panose="02020603050405020304" pitchFamily="18" charset="0"/>
                  <a:sym typeface="Roboto"/>
                </a:rPr>
                <a:t>We have the necessary infrastructure in the region and can seamlessly integrate as an integral part of your pipeline development.</a:t>
              </a:r>
              <a:endParaRPr sz="1400" dirty="0">
                <a:ea typeface="Calibri" panose="020F0502020204030204" pitchFamily="34" charset="0"/>
                <a:cs typeface="Times New Roman" panose="02020603050405020304" pitchFamily="18" charset="0"/>
                <a:sym typeface="Roboto"/>
              </a:endParaRPr>
            </a:p>
          </p:txBody>
        </p:sp>
        <p:sp>
          <p:nvSpPr>
            <p:cNvPr id="34" name="Google Shape;1652;p41">
              <a:extLst>
                <a:ext uri="{FF2B5EF4-FFF2-40B4-BE49-F238E27FC236}">
                  <a16:creationId xmlns:a16="http://schemas.microsoft.com/office/drawing/2014/main" id="{64667FFA-877F-80E5-205C-70D7DD3EF2D9}"/>
                </a:ext>
              </a:extLst>
            </p:cNvPr>
            <p:cNvSpPr txBox="1"/>
            <p:nvPr/>
          </p:nvSpPr>
          <p:spPr>
            <a:xfrm>
              <a:off x="8881230" y="1853298"/>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solidFill>
                    <a:schemeClr val="dk1"/>
                  </a:solidFill>
                  <a:latin typeface="Fira Sans Extra Condensed"/>
                  <a:ea typeface="Fira Sans Extra Condensed"/>
                  <a:cs typeface="Fira Sans Extra Condensed"/>
                  <a:sym typeface="Fira Sans Extra Condensed"/>
                </a:rPr>
                <a:t>5</a:t>
              </a:r>
              <a:endParaRPr sz="2399" b="1" dirty="0">
                <a:solidFill>
                  <a:schemeClr val="dk1"/>
                </a:solidFill>
                <a:latin typeface="Fira Sans Extra Condensed"/>
                <a:ea typeface="Fira Sans Extra Condensed"/>
                <a:cs typeface="Fira Sans Extra Condensed"/>
                <a:sym typeface="Fira Sans Extra Condensed"/>
              </a:endParaRPr>
            </a:p>
          </p:txBody>
        </p:sp>
        <p:sp>
          <p:nvSpPr>
            <p:cNvPr id="35" name="Google Shape;1653;p41">
              <a:extLst>
                <a:ext uri="{FF2B5EF4-FFF2-40B4-BE49-F238E27FC236}">
                  <a16:creationId xmlns:a16="http://schemas.microsoft.com/office/drawing/2014/main" id="{C30C967B-6624-4A6F-F20B-00754A1CB232}"/>
                </a:ext>
              </a:extLst>
            </p:cNvPr>
            <p:cNvSpPr txBox="1"/>
            <p:nvPr/>
          </p:nvSpPr>
          <p:spPr>
            <a:xfrm>
              <a:off x="7033366" y="5068579"/>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solidFill>
                    <a:schemeClr val="dk1"/>
                  </a:solidFill>
                  <a:latin typeface="Fira Sans Extra Condensed"/>
                  <a:ea typeface="Fira Sans Extra Condensed"/>
                  <a:cs typeface="Fira Sans Extra Condensed"/>
                  <a:sym typeface="Fira Sans Extra Condensed"/>
                </a:rPr>
                <a:t>4</a:t>
              </a:r>
              <a:endParaRPr sz="2399" b="1" dirty="0">
                <a:solidFill>
                  <a:schemeClr val="dk1"/>
                </a:solidFill>
                <a:latin typeface="Fira Sans Extra Condensed"/>
                <a:ea typeface="Fira Sans Extra Condensed"/>
                <a:cs typeface="Fira Sans Extra Condensed"/>
                <a:sym typeface="Fira Sans Extra Condensed"/>
              </a:endParaRPr>
            </a:p>
          </p:txBody>
        </p:sp>
        <p:sp>
          <p:nvSpPr>
            <p:cNvPr id="36" name="Google Shape;1654;p41">
              <a:extLst>
                <a:ext uri="{FF2B5EF4-FFF2-40B4-BE49-F238E27FC236}">
                  <a16:creationId xmlns:a16="http://schemas.microsoft.com/office/drawing/2014/main" id="{F20EF2D9-5C0B-D979-6DCD-A43E78A5421A}"/>
                </a:ext>
              </a:extLst>
            </p:cNvPr>
            <p:cNvSpPr txBox="1"/>
            <p:nvPr/>
          </p:nvSpPr>
          <p:spPr>
            <a:xfrm>
              <a:off x="1587382" y="1862484"/>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solidFill>
                    <a:schemeClr val="dk1"/>
                  </a:solidFill>
                  <a:latin typeface="Fira Sans Extra Condensed"/>
                  <a:ea typeface="Fira Sans Extra Condensed"/>
                  <a:cs typeface="Fira Sans Extra Condensed"/>
                  <a:sym typeface="Fira Sans Extra Condensed"/>
                </a:rPr>
                <a:t>1</a:t>
              </a:r>
              <a:endParaRPr sz="2399" b="1" dirty="0">
                <a:solidFill>
                  <a:schemeClr val="dk1"/>
                </a:solidFill>
                <a:latin typeface="Fira Sans Extra Condensed"/>
                <a:ea typeface="Fira Sans Extra Condensed"/>
                <a:cs typeface="Fira Sans Extra Condensed"/>
                <a:sym typeface="Fira Sans Extra Condensed"/>
              </a:endParaRPr>
            </a:p>
          </p:txBody>
        </p:sp>
        <p:sp>
          <p:nvSpPr>
            <p:cNvPr id="37" name="Google Shape;1655;p41">
              <a:extLst>
                <a:ext uri="{FF2B5EF4-FFF2-40B4-BE49-F238E27FC236}">
                  <a16:creationId xmlns:a16="http://schemas.microsoft.com/office/drawing/2014/main" id="{092454D2-2474-556F-0724-DBCC47EC40AC}"/>
                </a:ext>
              </a:extLst>
            </p:cNvPr>
            <p:cNvSpPr txBox="1"/>
            <p:nvPr/>
          </p:nvSpPr>
          <p:spPr>
            <a:xfrm>
              <a:off x="3422679" y="5129388"/>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solidFill>
                    <a:schemeClr val="dk1"/>
                  </a:solidFill>
                  <a:latin typeface="Fira Sans Extra Condensed"/>
                  <a:ea typeface="Fira Sans Extra Condensed"/>
                  <a:cs typeface="Fira Sans Extra Condensed"/>
                  <a:sym typeface="Fira Sans Extra Condensed"/>
                </a:rPr>
                <a:t>2</a:t>
              </a:r>
              <a:endParaRPr sz="2399" b="1" dirty="0">
                <a:solidFill>
                  <a:schemeClr val="dk1"/>
                </a:solidFill>
                <a:latin typeface="Fira Sans Extra Condensed"/>
                <a:ea typeface="Fira Sans Extra Condensed"/>
                <a:cs typeface="Fira Sans Extra Condensed"/>
                <a:sym typeface="Fira Sans Extra Condensed"/>
              </a:endParaRPr>
            </a:p>
          </p:txBody>
        </p:sp>
        <p:grpSp>
          <p:nvGrpSpPr>
            <p:cNvPr id="49" name="Group 48">
              <a:extLst>
                <a:ext uri="{FF2B5EF4-FFF2-40B4-BE49-F238E27FC236}">
                  <a16:creationId xmlns:a16="http://schemas.microsoft.com/office/drawing/2014/main" id="{1B525032-DE98-9829-6478-B0D3208CCA84}"/>
                </a:ext>
              </a:extLst>
            </p:cNvPr>
            <p:cNvGrpSpPr/>
            <p:nvPr/>
          </p:nvGrpSpPr>
          <p:grpSpPr>
            <a:xfrm>
              <a:off x="4578390" y="1762966"/>
              <a:ext cx="2176666" cy="2799160"/>
              <a:chOff x="4578390" y="1762966"/>
              <a:chExt cx="2176666" cy="2799160"/>
            </a:xfrm>
          </p:grpSpPr>
          <p:grpSp>
            <p:nvGrpSpPr>
              <p:cNvPr id="24" name="Google Shape;1642;p41">
                <a:extLst>
                  <a:ext uri="{FF2B5EF4-FFF2-40B4-BE49-F238E27FC236}">
                    <a16:creationId xmlns:a16="http://schemas.microsoft.com/office/drawing/2014/main" id="{644408B7-D9C7-B27B-2886-D315E3D5162A}"/>
                  </a:ext>
                </a:extLst>
              </p:cNvPr>
              <p:cNvGrpSpPr>
                <a:grpSpLocks noChangeAspect="1"/>
              </p:cNvGrpSpPr>
              <p:nvPr/>
            </p:nvGrpSpPr>
            <p:grpSpPr>
              <a:xfrm>
                <a:off x="4578390" y="1762966"/>
                <a:ext cx="2176666" cy="2799160"/>
                <a:chOff x="3595255" y="1256325"/>
                <a:chExt cx="1943313" cy="2499073"/>
              </a:xfrm>
              <a:solidFill>
                <a:schemeClr val="accent3"/>
              </a:solidFill>
            </p:grpSpPr>
            <p:sp>
              <p:nvSpPr>
                <p:cNvPr id="25" name="Google Shape;1643;p41">
                  <a:extLst>
                    <a:ext uri="{FF2B5EF4-FFF2-40B4-BE49-F238E27FC236}">
                      <a16:creationId xmlns:a16="http://schemas.microsoft.com/office/drawing/2014/main" id="{5B848548-3C08-171E-523D-44D984DB361B}"/>
                    </a:ext>
                  </a:extLst>
                </p:cNvPr>
                <p:cNvSpPr/>
                <p:nvPr/>
              </p:nvSpPr>
              <p:spPr>
                <a:xfrm>
                  <a:off x="3595255" y="1529779"/>
                  <a:ext cx="1943313" cy="2135420"/>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grpFill/>
                <a:ln>
                  <a:noFill/>
                </a:ln>
              </p:spPr>
              <p:txBody>
                <a:bodyPr spcFirstLastPara="1" wrap="square" lIns="91401" tIns="91401" rIns="91401" bIns="91401" anchor="ctr" anchorCtr="0">
                  <a:noAutofit/>
                </a:bodyPr>
                <a:lstStyle/>
                <a:p>
                  <a:endParaRPr sz="1799"/>
                </a:p>
              </p:txBody>
            </p:sp>
            <p:sp>
              <p:nvSpPr>
                <p:cNvPr id="26" name="Google Shape;1644;p41">
                  <a:extLst>
                    <a:ext uri="{FF2B5EF4-FFF2-40B4-BE49-F238E27FC236}">
                      <a16:creationId xmlns:a16="http://schemas.microsoft.com/office/drawing/2014/main" id="{EED1FB35-9692-D4E9-BDA2-4CC1FA4A406F}"/>
                    </a:ext>
                  </a:extLst>
                </p:cNvPr>
                <p:cNvSpPr/>
                <p:nvPr/>
              </p:nvSpPr>
              <p:spPr>
                <a:xfrm>
                  <a:off x="4891330" y="3465755"/>
                  <a:ext cx="221249" cy="289643"/>
                </a:xfrm>
                <a:custGeom>
                  <a:avLst/>
                  <a:gdLst/>
                  <a:ahLst/>
                  <a:cxnLst/>
                  <a:rect l="l" t="t" r="r" b="b"/>
                  <a:pathLst>
                    <a:path w="2329" h="3006" extrusionOk="0">
                      <a:moveTo>
                        <a:pt x="1" y="0"/>
                      </a:moveTo>
                      <a:lnTo>
                        <a:pt x="1" y="3006"/>
                      </a:lnTo>
                      <a:lnTo>
                        <a:pt x="2328" y="1503"/>
                      </a:lnTo>
                      <a:lnTo>
                        <a:pt x="1" y="0"/>
                      </a:lnTo>
                      <a:close/>
                    </a:path>
                  </a:pathLst>
                </a:custGeom>
                <a:grpFill/>
                <a:ln>
                  <a:noFill/>
                </a:ln>
              </p:spPr>
              <p:txBody>
                <a:bodyPr spcFirstLastPara="1" wrap="square" lIns="91401" tIns="91401" rIns="91401" bIns="91401" anchor="ctr" anchorCtr="0">
                  <a:noAutofit/>
                </a:bodyPr>
                <a:lstStyle/>
                <a:p>
                  <a:endParaRPr sz="1799"/>
                </a:p>
              </p:txBody>
            </p:sp>
            <p:sp>
              <p:nvSpPr>
                <p:cNvPr id="27" name="Google Shape;1645;p41">
                  <a:extLst>
                    <a:ext uri="{FF2B5EF4-FFF2-40B4-BE49-F238E27FC236}">
                      <a16:creationId xmlns:a16="http://schemas.microsoft.com/office/drawing/2014/main" id="{0A4C2EF3-37EF-C94F-E896-DA128AC9D813}"/>
                    </a:ext>
                  </a:extLst>
                </p:cNvPr>
                <p:cNvSpPr/>
                <p:nvPr/>
              </p:nvSpPr>
              <p:spPr>
                <a:xfrm>
                  <a:off x="4297212" y="1310669"/>
                  <a:ext cx="539396" cy="547104"/>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grpFill/>
                <a:ln>
                  <a:noFill/>
                </a:ln>
              </p:spPr>
              <p:txBody>
                <a:bodyPr spcFirstLastPara="1" wrap="square" lIns="91401" tIns="91401" rIns="91401" bIns="91401" anchor="ctr" anchorCtr="0">
                  <a:noAutofit/>
                </a:bodyPr>
                <a:lstStyle/>
                <a:p>
                  <a:endParaRPr sz="1799"/>
                </a:p>
              </p:txBody>
            </p:sp>
            <p:sp>
              <p:nvSpPr>
                <p:cNvPr id="28" name="Google Shape;1646;p41">
                  <a:extLst>
                    <a:ext uri="{FF2B5EF4-FFF2-40B4-BE49-F238E27FC236}">
                      <a16:creationId xmlns:a16="http://schemas.microsoft.com/office/drawing/2014/main" id="{B6C4250A-D9F3-E2F7-C32D-4C73B2314FF2}"/>
                    </a:ext>
                  </a:extLst>
                </p:cNvPr>
                <p:cNvSpPr/>
                <p:nvPr/>
              </p:nvSpPr>
              <p:spPr>
                <a:xfrm>
                  <a:off x="4243444" y="1256325"/>
                  <a:ext cx="646933" cy="656081"/>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grpFill/>
                <a:ln>
                  <a:noFill/>
                </a:ln>
              </p:spPr>
              <p:txBody>
                <a:bodyPr spcFirstLastPara="1" wrap="square" lIns="91401" tIns="91401" rIns="91401" bIns="91401" anchor="ctr" anchorCtr="0">
                  <a:noAutofit/>
                </a:bodyPr>
                <a:lstStyle/>
                <a:p>
                  <a:endParaRPr sz="1799"/>
                </a:p>
              </p:txBody>
            </p:sp>
          </p:grpSp>
          <p:sp>
            <p:nvSpPr>
              <p:cNvPr id="45" name="Google Shape;1625;p41">
                <a:extLst>
                  <a:ext uri="{FF2B5EF4-FFF2-40B4-BE49-F238E27FC236}">
                    <a16:creationId xmlns:a16="http://schemas.microsoft.com/office/drawing/2014/main" id="{94609E4A-B70E-EC3C-27CE-0C570D5CF09C}"/>
                  </a:ext>
                </a:extLst>
              </p:cNvPr>
              <p:cNvSpPr>
                <a:spLocks noChangeAspect="1"/>
              </p:cNvSpPr>
              <p:nvPr/>
            </p:nvSpPr>
            <p:spPr>
              <a:xfrm>
                <a:off x="5406493" y="1862620"/>
                <a:ext cx="520456" cy="535232"/>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dirty="0"/>
              </a:p>
            </p:txBody>
          </p:sp>
        </p:grpSp>
        <p:sp>
          <p:nvSpPr>
            <p:cNvPr id="46" name="Google Shape;1655;p41">
              <a:extLst>
                <a:ext uri="{FF2B5EF4-FFF2-40B4-BE49-F238E27FC236}">
                  <a16:creationId xmlns:a16="http://schemas.microsoft.com/office/drawing/2014/main" id="{C94553BB-0A20-E1BA-5A0B-F170E8F033D3}"/>
                </a:ext>
              </a:extLst>
            </p:cNvPr>
            <p:cNvSpPr txBox="1"/>
            <p:nvPr/>
          </p:nvSpPr>
          <p:spPr>
            <a:xfrm>
              <a:off x="5245870" y="1862484"/>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solidFill>
                    <a:schemeClr val="dk1"/>
                  </a:solidFill>
                  <a:latin typeface="Fira Sans Extra Condensed"/>
                  <a:ea typeface="Fira Sans Extra Condensed"/>
                  <a:cs typeface="Fira Sans Extra Condensed"/>
                  <a:sym typeface="Fira Sans Extra Condensed"/>
                </a:rPr>
                <a:t>3</a:t>
              </a:r>
              <a:endParaRPr sz="2399" b="1" dirty="0">
                <a:solidFill>
                  <a:schemeClr val="dk1"/>
                </a:solidFill>
                <a:latin typeface="Fira Sans Extra Condensed"/>
                <a:ea typeface="Fira Sans Extra Condensed"/>
                <a:cs typeface="Fira Sans Extra Condensed"/>
                <a:sym typeface="Fira Sans Extra Condensed"/>
              </a:endParaRPr>
            </a:p>
          </p:txBody>
        </p:sp>
        <p:sp>
          <p:nvSpPr>
            <p:cNvPr id="47" name="Google Shape;1648;p41">
              <a:extLst>
                <a:ext uri="{FF2B5EF4-FFF2-40B4-BE49-F238E27FC236}">
                  <a16:creationId xmlns:a16="http://schemas.microsoft.com/office/drawing/2014/main" id="{771C2BE9-CAD5-4668-DB5E-3FFFDAA59BE4}"/>
                </a:ext>
              </a:extLst>
            </p:cNvPr>
            <p:cNvSpPr txBox="1"/>
            <p:nvPr/>
          </p:nvSpPr>
          <p:spPr>
            <a:xfrm>
              <a:off x="6570147" y="3527392"/>
              <a:ext cx="1752159" cy="1576901"/>
            </a:xfrm>
            <a:prstGeom prst="rect">
              <a:avLst/>
            </a:prstGeom>
            <a:noFill/>
            <a:ln>
              <a:noFill/>
            </a:ln>
          </p:spPr>
          <p:txBody>
            <a:bodyPr spcFirstLastPara="1" wrap="square" lIns="91401" tIns="91401" rIns="91401" bIns="91401" anchor="t" anchorCtr="0">
              <a:noAutofit/>
            </a:bodyPr>
            <a:lstStyle/>
            <a:p>
              <a:pPr algn="ctr">
                <a:spcAft>
                  <a:spcPts val="1600"/>
                </a:spcAft>
              </a:pPr>
              <a:r>
                <a:rPr lang="en-US" sz="1400" dirty="0">
                  <a:ea typeface="Calibri" panose="020F0502020204030204" pitchFamily="34" charset="0"/>
                  <a:cs typeface="Times New Roman" panose="02020603050405020304" pitchFamily="18" charset="0"/>
                  <a:sym typeface="Roboto"/>
                </a:rPr>
                <a:t>Our in-house data combined with an extensive partner network enables us to offer a comprehensive 360-degree of accounts.</a:t>
              </a:r>
              <a:endParaRPr sz="1400" dirty="0">
                <a:ea typeface="Calibri" panose="020F0502020204030204" pitchFamily="34" charset="0"/>
                <a:cs typeface="Times New Roman" panose="02020603050405020304" pitchFamily="18" charset="0"/>
                <a:sym typeface="Roboto"/>
              </a:endParaRPr>
            </a:p>
          </p:txBody>
        </p:sp>
        <p:sp>
          <p:nvSpPr>
            <p:cNvPr id="48" name="Google Shape;1648;p41">
              <a:extLst>
                <a:ext uri="{FF2B5EF4-FFF2-40B4-BE49-F238E27FC236}">
                  <a16:creationId xmlns:a16="http://schemas.microsoft.com/office/drawing/2014/main" id="{C3BD14F4-4F37-7E2F-F4A4-913129DC5C29}"/>
                </a:ext>
              </a:extLst>
            </p:cNvPr>
            <p:cNvSpPr txBox="1"/>
            <p:nvPr/>
          </p:nvSpPr>
          <p:spPr>
            <a:xfrm>
              <a:off x="8529386" y="2876802"/>
              <a:ext cx="1650759" cy="1267865"/>
            </a:xfrm>
            <a:prstGeom prst="rect">
              <a:avLst/>
            </a:prstGeom>
            <a:noFill/>
            <a:ln>
              <a:noFill/>
            </a:ln>
          </p:spPr>
          <p:txBody>
            <a:bodyPr spcFirstLastPara="1" wrap="square" lIns="91401" tIns="91401" rIns="91401" bIns="91401" anchor="t" anchorCtr="0">
              <a:noAutofit/>
            </a:bodyPr>
            <a:lstStyle/>
            <a:p>
              <a:pPr algn="ctr">
                <a:spcAft>
                  <a:spcPts val="1600"/>
                </a:spcAft>
              </a:pPr>
              <a:r>
                <a:rPr lang="en-US" sz="1400" dirty="0">
                  <a:ea typeface="Calibri" panose="020F0502020204030204" pitchFamily="34" charset="0"/>
                  <a:cs typeface="Times New Roman" panose="02020603050405020304" pitchFamily="18" charset="0"/>
                  <a:sym typeface="Roboto"/>
                </a:rPr>
                <a:t>Our multi-touch and multi-channel approach guarantees the efficient profiles that we build.</a:t>
              </a:r>
              <a:endParaRPr sz="1400" dirty="0">
                <a:ea typeface="Calibri" panose="020F0502020204030204" pitchFamily="34" charset="0"/>
                <a:cs typeface="Times New Roman" panose="02020603050405020304" pitchFamily="18" charset="0"/>
                <a:sym typeface="Roboto"/>
              </a:endParaRPr>
            </a:p>
          </p:txBody>
        </p:sp>
      </p:grpSp>
    </p:spTree>
    <p:extLst>
      <p:ext uri="{BB962C8B-B14F-4D97-AF65-F5344CB8AC3E}">
        <p14:creationId xmlns:p14="http://schemas.microsoft.com/office/powerpoint/2010/main" val="3018763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59D2A35-65CA-5D36-4359-4C991483777F}"/>
              </a:ext>
            </a:extLst>
          </p:cNvPr>
          <p:cNvSpPr>
            <a:spLocks noGrp="1"/>
          </p:cNvSpPr>
          <p:nvPr>
            <p:ph type="body" sz="quarter" idx="11"/>
          </p:nvPr>
        </p:nvSpPr>
        <p:spPr/>
        <p:txBody>
          <a:bodyPr/>
          <a:lstStyle/>
          <a:p>
            <a:r>
              <a:rPr lang="en-AU" dirty="0"/>
              <a:t>Account 360</a:t>
            </a:r>
          </a:p>
        </p:txBody>
      </p:sp>
      <p:grpSp>
        <p:nvGrpSpPr>
          <p:cNvPr id="19" name="Group 18">
            <a:extLst>
              <a:ext uri="{FF2B5EF4-FFF2-40B4-BE49-F238E27FC236}">
                <a16:creationId xmlns:a16="http://schemas.microsoft.com/office/drawing/2014/main" id="{6762A0F6-6092-B073-3E61-DE018B8D4890}"/>
              </a:ext>
            </a:extLst>
          </p:cNvPr>
          <p:cNvGrpSpPr/>
          <p:nvPr/>
        </p:nvGrpSpPr>
        <p:grpSpPr>
          <a:xfrm>
            <a:off x="7914" y="1653771"/>
            <a:ext cx="6317791" cy="4215302"/>
            <a:chOff x="7916" y="1653309"/>
            <a:chExt cx="6319437" cy="4216400"/>
          </a:xfrm>
        </p:grpSpPr>
        <p:pic>
          <p:nvPicPr>
            <p:cNvPr id="18" name="Picture 17">
              <a:extLst>
                <a:ext uri="{FF2B5EF4-FFF2-40B4-BE49-F238E27FC236}">
                  <a16:creationId xmlns:a16="http://schemas.microsoft.com/office/drawing/2014/main" id="{2AAEFC42-7DB5-87AD-ACF3-1EBC06A9F712}"/>
                </a:ext>
              </a:extLst>
            </p:cNvPr>
            <p:cNvPicPr>
              <a:picLocks noChangeAspect="1"/>
            </p:cNvPicPr>
            <p:nvPr/>
          </p:nvPicPr>
          <p:blipFill>
            <a:blip r:embed="rId2"/>
            <a:stretch>
              <a:fillRect/>
            </a:stretch>
          </p:blipFill>
          <p:spPr>
            <a:xfrm>
              <a:off x="7916" y="1653309"/>
              <a:ext cx="6319437" cy="421640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1A5FA975-C9CA-C29E-CCA9-3F8926090DC0}"/>
                </a:ext>
              </a:extLst>
            </p:cNvPr>
            <p:cNvPicPr>
              <a:picLocks noChangeAspect="1"/>
            </p:cNvPicPr>
            <p:nvPr/>
          </p:nvPicPr>
          <p:blipFill rotWithShape="1">
            <a:blip r:embed="rId3"/>
            <a:srcRect t="34369" r="34327" b="34263"/>
            <a:stretch/>
          </p:blipFill>
          <p:spPr>
            <a:xfrm>
              <a:off x="5197213" y="2170261"/>
              <a:ext cx="982065" cy="325185"/>
            </a:xfrm>
            <a:prstGeom prst="rect">
              <a:avLst/>
            </a:prstGeom>
          </p:spPr>
        </p:pic>
      </p:grpSp>
      <p:grpSp>
        <p:nvGrpSpPr>
          <p:cNvPr id="12" name="Group 11">
            <a:extLst>
              <a:ext uri="{FF2B5EF4-FFF2-40B4-BE49-F238E27FC236}">
                <a16:creationId xmlns:a16="http://schemas.microsoft.com/office/drawing/2014/main" id="{A69857F0-03FC-7E48-0AE5-96FB9AAAD57F}"/>
              </a:ext>
            </a:extLst>
          </p:cNvPr>
          <p:cNvGrpSpPr/>
          <p:nvPr/>
        </p:nvGrpSpPr>
        <p:grpSpPr>
          <a:xfrm>
            <a:off x="6271177" y="2333140"/>
            <a:ext cx="5909734" cy="2163696"/>
            <a:chOff x="7266213" y="2225909"/>
            <a:chExt cx="7139709" cy="2406181"/>
          </a:xfrm>
        </p:grpSpPr>
        <p:pic>
          <p:nvPicPr>
            <p:cNvPr id="5" name="Picture 4">
              <a:extLst>
                <a:ext uri="{FF2B5EF4-FFF2-40B4-BE49-F238E27FC236}">
                  <a16:creationId xmlns:a16="http://schemas.microsoft.com/office/drawing/2014/main" id="{C847A1B9-389E-5752-F762-3F914BC547F8}"/>
                </a:ext>
              </a:extLst>
            </p:cNvPr>
            <p:cNvPicPr>
              <a:picLocks noChangeAspect="1"/>
            </p:cNvPicPr>
            <p:nvPr/>
          </p:nvPicPr>
          <p:blipFill>
            <a:blip r:embed="rId4"/>
            <a:stretch>
              <a:fillRect/>
            </a:stretch>
          </p:blipFill>
          <p:spPr>
            <a:xfrm>
              <a:off x="7266213" y="2225909"/>
              <a:ext cx="7139709" cy="2406181"/>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33E32DAF-99E7-772B-0843-707AC57DECBF}"/>
                </a:ext>
              </a:extLst>
            </p:cNvPr>
            <p:cNvPicPr>
              <a:picLocks noChangeAspect="1"/>
            </p:cNvPicPr>
            <p:nvPr/>
          </p:nvPicPr>
          <p:blipFill rotWithShape="1">
            <a:blip r:embed="rId3"/>
            <a:srcRect t="34369" r="34327" b="34263"/>
            <a:stretch/>
          </p:blipFill>
          <p:spPr>
            <a:xfrm>
              <a:off x="13248214" y="2335506"/>
              <a:ext cx="932848" cy="297049"/>
            </a:xfrm>
            <a:prstGeom prst="rect">
              <a:avLst/>
            </a:prstGeom>
          </p:spPr>
        </p:pic>
      </p:grpSp>
      <p:grpSp>
        <p:nvGrpSpPr>
          <p:cNvPr id="16" name="Group 15">
            <a:extLst>
              <a:ext uri="{FF2B5EF4-FFF2-40B4-BE49-F238E27FC236}">
                <a16:creationId xmlns:a16="http://schemas.microsoft.com/office/drawing/2014/main" id="{64C0DEAB-A938-A8F9-C52F-6F81AD9A5746}"/>
              </a:ext>
            </a:extLst>
          </p:cNvPr>
          <p:cNvGrpSpPr/>
          <p:nvPr/>
        </p:nvGrpSpPr>
        <p:grpSpPr>
          <a:xfrm>
            <a:off x="3382125" y="4533766"/>
            <a:ext cx="8798786" cy="1743790"/>
            <a:chOff x="3383006" y="4534054"/>
            <a:chExt cx="8801078" cy="1744244"/>
          </a:xfrm>
        </p:grpSpPr>
        <p:pic>
          <p:nvPicPr>
            <p:cNvPr id="7" name="Picture 6">
              <a:extLst>
                <a:ext uri="{FF2B5EF4-FFF2-40B4-BE49-F238E27FC236}">
                  <a16:creationId xmlns:a16="http://schemas.microsoft.com/office/drawing/2014/main" id="{B800C53A-3544-C42D-58CF-7DACB61658F3}"/>
                </a:ext>
              </a:extLst>
            </p:cNvPr>
            <p:cNvPicPr>
              <a:picLocks noChangeAspect="1"/>
            </p:cNvPicPr>
            <p:nvPr/>
          </p:nvPicPr>
          <p:blipFill>
            <a:blip r:embed="rId5"/>
            <a:stretch>
              <a:fillRect/>
            </a:stretch>
          </p:blipFill>
          <p:spPr>
            <a:xfrm>
              <a:off x="3383006" y="4534054"/>
              <a:ext cx="8801078" cy="1744244"/>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4065FB60-E61C-2B75-12A2-894F9350DD43}"/>
                </a:ext>
              </a:extLst>
            </p:cNvPr>
            <p:cNvPicPr>
              <a:picLocks noChangeAspect="1"/>
            </p:cNvPicPr>
            <p:nvPr/>
          </p:nvPicPr>
          <p:blipFill rotWithShape="1">
            <a:blip r:embed="rId3"/>
            <a:srcRect t="34369" r="34327" b="34263"/>
            <a:stretch/>
          </p:blipFill>
          <p:spPr>
            <a:xfrm>
              <a:off x="8704020" y="4607934"/>
              <a:ext cx="652417" cy="216031"/>
            </a:xfrm>
            <a:prstGeom prst="rect">
              <a:avLst/>
            </a:prstGeom>
          </p:spPr>
        </p:pic>
      </p:grpSp>
    </p:spTree>
    <p:extLst>
      <p:ext uri="{BB962C8B-B14F-4D97-AF65-F5344CB8AC3E}">
        <p14:creationId xmlns:p14="http://schemas.microsoft.com/office/powerpoint/2010/main" val="3536185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6B84FF-F2E3-DEA4-D3CE-90D1FF6EF06D}"/>
              </a:ext>
            </a:extLst>
          </p:cNvPr>
          <p:cNvSpPr>
            <a:spLocks noGrp="1"/>
          </p:cNvSpPr>
          <p:nvPr>
            <p:ph type="body" sz="quarter" idx="11"/>
          </p:nvPr>
        </p:nvSpPr>
        <p:spPr/>
        <p:txBody>
          <a:bodyPr/>
          <a:lstStyle/>
          <a:p>
            <a:r>
              <a:rPr lang="en-AU" dirty="0"/>
              <a:t>Deep Profiling Programme</a:t>
            </a:r>
          </a:p>
        </p:txBody>
      </p:sp>
      <p:sp>
        <p:nvSpPr>
          <p:cNvPr id="3" name="Arrow: Pentagon 2">
            <a:extLst>
              <a:ext uri="{FF2B5EF4-FFF2-40B4-BE49-F238E27FC236}">
                <a16:creationId xmlns:a16="http://schemas.microsoft.com/office/drawing/2014/main" id="{58261D02-46B5-9A09-293A-120D26A5BA5E}"/>
              </a:ext>
            </a:extLst>
          </p:cNvPr>
          <p:cNvSpPr/>
          <p:nvPr/>
        </p:nvSpPr>
        <p:spPr>
          <a:xfrm>
            <a:off x="7507208" y="3547673"/>
            <a:ext cx="4321492" cy="352254"/>
          </a:xfrm>
          <a:prstGeom prst="homePlat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tx1"/>
                </a:solidFill>
              </a:rPr>
              <a:t>Conclusion</a:t>
            </a:r>
          </a:p>
        </p:txBody>
      </p:sp>
      <p:sp>
        <p:nvSpPr>
          <p:cNvPr id="5" name="Arrow: Pentagon 4">
            <a:extLst>
              <a:ext uri="{FF2B5EF4-FFF2-40B4-BE49-F238E27FC236}">
                <a16:creationId xmlns:a16="http://schemas.microsoft.com/office/drawing/2014/main" id="{62B9CBC3-A8D9-7F43-BE8F-963848D398B7}"/>
              </a:ext>
            </a:extLst>
          </p:cNvPr>
          <p:cNvSpPr/>
          <p:nvPr/>
        </p:nvSpPr>
        <p:spPr>
          <a:xfrm>
            <a:off x="2807123" y="3547673"/>
            <a:ext cx="5171017" cy="352254"/>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rPr>
              <a:t>Data build and research</a:t>
            </a:r>
          </a:p>
        </p:txBody>
      </p:sp>
      <p:sp>
        <p:nvSpPr>
          <p:cNvPr id="4" name="Arrow: Pentagon 3">
            <a:extLst>
              <a:ext uri="{FF2B5EF4-FFF2-40B4-BE49-F238E27FC236}">
                <a16:creationId xmlns:a16="http://schemas.microsoft.com/office/drawing/2014/main" id="{CAD81404-DD14-81C8-5D07-D5E9D30E7D0A}"/>
              </a:ext>
            </a:extLst>
          </p:cNvPr>
          <p:cNvSpPr/>
          <p:nvPr/>
        </p:nvSpPr>
        <p:spPr>
          <a:xfrm>
            <a:off x="341657" y="3547673"/>
            <a:ext cx="2724017" cy="352254"/>
          </a:xfrm>
          <a:prstGeom prst="homePlat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tx1"/>
                </a:solidFill>
              </a:rPr>
              <a:t>Pre-planning</a:t>
            </a:r>
          </a:p>
        </p:txBody>
      </p:sp>
      <p:sp>
        <p:nvSpPr>
          <p:cNvPr id="6" name="Google Shape;1647;p41">
            <a:extLst>
              <a:ext uri="{FF2B5EF4-FFF2-40B4-BE49-F238E27FC236}">
                <a16:creationId xmlns:a16="http://schemas.microsoft.com/office/drawing/2014/main" id="{4D1F29B1-0501-A9FB-A7BE-84EA70A79537}"/>
              </a:ext>
            </a:extLst>
          </p:cNvPr>
          <p:cNvSpPr txBox="1"/>
          <p:nvPr/>
        </p:nvSpPr>
        <p:spPr>
          <a:xfrm>
            <a:off x="1741859" y="4248157"/>
            <a:ext cx="2283306" cy="1364239"/>
          </a:xfrm>
          <a:prstGeom prst="rect">
            <a:avLst/>
          </a:prstGeom>
          <a:noFill/>
          <a:ln>
            <a:noFill/>
          </a:ln>
        </p:spPr>
        <p:txBody>
          <a:bodyPr spcFirstLastPara="1" wrap="square" lIns="91401" tIns="91401" rIns="91401" bIns="91401" anchor="t" anchorCtr="0">
            <a:noAutofit/>
          </a:bodyPr>
          <a:lstStyle/>
          <a:p>
            <a:pPr>
              <a:spcAft>
                <a:spcPts val="100"/>
              </a:spcAft>
            </a:pPr>
            <a:r>
              <a:rPr lang="en-US" sz="1200" b="1" dirty="0">
                <a:ea typeface="Calibri" panose="020F0502020204030204" pitchFamily="34" charset="0"/>
                <a:cs typeface="Times New Roman" panose="02020603050405020304" pitchFamily="18" charset="0"/>
                <a:sym typeface="Roboto"/>
              </a:rPr>
              <a:t>Data Development:</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Review of  existing list of accounts from CNCData.</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Review of partner-led data.</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Data merge, cleansing &amp; enrichment.</a:t>
            </a:r>
          </a:p>
          <a:p>
            <a:pPr marL="171399" indent="-171399">
              <a:spcAft>
                <a:spcPts val="1600"/>
              </a:spcAft>
              <a:buFont typeface="Arial" panose="020B0604020202020204" pitchFamily="34" charset="0"/>
              <a:buChar char="•"/>
            </a:pPr>
            <a:endParaRPr sz="1200" dirty="0">
              <a:ea typeface="Calibri" panose="020F0502020204030204" pitchFamily="34" charset="0"/>
              <a:cs typeface="Times New Roman" panose="02020603050405020304" pitchFamily="18" charset="0"/>
              <a:sym typeface="Roboto"/>
            </a:endParaRPr>
          </a:p>
        </p:txBody>
      </p:sp>
      <p:cxnSp>
        <p:nvCxnSpPr>
          <p:cNvPr id="8" name="Straight Connector 7">
            <a:extLst>
              <a:ext uri="{FF2B5EF4-FFF2-40B4-BE49-F238E27FC236}">
                <a16:creationId xmlns:a16="http://schemas.microsoft.com/office/drawing/2014/main" id="{7D105883-BBAF-EA6D-F876-E85A747C636E}"/>
              </a:ext>
            </a:extLst>
          </p:cNvPr>
          <p:cNvCxnSpPr>
            <a:cxnSpLocks/>
          </p:cNvCxnSpPr>
          <p:nvPr/>
        </p:nvCxnSpPr>
        <p:spPr>
          <a:xfrm>
            <a:off x="1760326" y="3899928"/>
            <a:ext cx="0" cy="1445962"/>
          </a:xfrm>
          <a:prstGeom prst="line">
            <a:avLst/>
          </a:prstGeom>
          <a:ln w="9525" cap="flat" cmpd="sng" algn="ctr">
            <a:solidFill>
              <a:srgbClr val="D2322D"/>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Google Shape;1647;p41">
            <a:extLst>
              <a:ext uri="{FF2B5EF4-FFF2-40B4-BE49-F238E27FC236}">
                <a16:creationId xmlns:a16="http://schemas.microsoft.com/office/drawing/2014/main" id="{2F2A384F-10D5-375A-E191-8044A9BCEF9A}"/>
              </a:ext>
            </a:extLst>
          </p:cNvPr>
          <p:cNvSpPr txBox="1"/>
          <p:nvPr/>
        </p:nvSpPr>
        <p:spPr>
          <a:xfrm>
            <a:off x="3241959" y="1961823"/>
            <a:ext cx="2283306" cy="1364239"/>
          </a:xfrm>
          <a:prstGeom prst="rect">
            <a:avLst/>
          </a:prstGeom>
          <a:noFill/>
          <a:ln>
            <a:noFill/>
          </a:ln>
        </p:spPr>
        <p:txBody>
          <a:bodyPr spcFirstLastPara="1" wrap="square" lIns="91401" tIns="91401" rIns="91401" bIns="91401" anchor="t" anchorCtr="0">
            <a:noAutofit/>
          </a:bodyPr>
          <a:lstStyle/>
          <a:p>
            <a:pPr>
              <a:spcAft>
                <a:spcPts val="100"/>
              </a:spcAft>
            </a:pPr>
            <a:r>
              <a:rPr lang="en-US" sz="1200" b="1" dirty="0">
                <a:ea typeface="Calibri" panose="020F0502020204030204" pitchFamily="34" charset="0"/>
                <a:cs typeface="Times New Roman" panose="02020603050405020304" pitchFamily="18" charset="0"/>
                <a:sym typeface="Roboto"/>
              </a:rPr>
              <a:t>Secondary Research:</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Build and validate required data points. </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Extract relevant information and statistics from these sources. </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Summarize key findings and insights from relevant sources. </a:t>
            </a:r>
            <a:endParaRPr sz="1200" dirty="0">
              <a:ea typeface="Calibri" panose="020F0502020204030204" pitchFamily="34" charset="0"/>
              <a:cs typeface="Times New Roman" panose="02020603050405020304" pitchFamily="18" charset="0"/>
              <a:sym typeface="Roboto"/>
            </a:endParaRPr>
          </a:p>
        </p:txBody>
      </p:sp>
      <p:cxnSp>
        <p:nvCxnSpPr>
          <p:cNvPr id="10" name="Straight Connector 9">
            <a:extLst>
              <a:ext uri="{FF2B5EF4-FFF2-40B4-BE49-F238E27FC236}">
                <a16:creationId xmlns:a16="http://schemas.microsoft.com/office/drawing/2014/main" id="{0293BE79-510D-D644-A970-7CF604766C0A}"/>
              </a:ext>
            </a:extLst>
          </p:cNvPr>
          <p:cNvCxnSpPr>
            <a:cxnSpLocks/>
          </p:cNvCxnSpPr>
          <p:nvPr/>
        </p:nvCxnSpPr>
        <p:spPr>
          <a:xfrm>
            <a:off x="3241958" y="2109488"/>
            <a:ext cx="0" cy="1438185"/>
          </a:xfrm>
          <a:prstGeom prst="line">
            <a:avLst/>
          </a:prstGeom>
          <a:ln w="9525" cap="flat" cmpd="sng" algn="ctr">
            <a:solidFill>
              <a:srgbClr val="D2322D"/>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Google Shape;1647;p41">
            <a:extLst>
              <a:ext uri="{FF2B5EF4-FFF2-40B4-BE49-F238E27FC236}">
                <a16:creationId xmlns:a16="http://schemas.microsoft.com/office/drawing/2014/main" id="{DB640185-3A50-C91A-AF6A-FEA78D0A0E16}"/>
              </a:ext>
            </a:extLst>
          </p:cNvPr>
          <p:cNvSpPr txBox="1"/>
          <p:nvPr/>
        </p:nvSpPr>
        <p:spPr>
          <a:xfrm>
            <a:off x="7978141" y="4247049"/>
            <a:ext cx="2283306" cy="1364239"/>
          </a:xfrm>
          <a:prstGeom prst="rect">
            <a:avLst/>
          </a:prstGeom>
          <a:noFill/>
          <a:ln>
            <a:noFill/>
          </a:ln>
        </p:spPr>
        <p:txBody>
          <a:bodyPr spcFirstLastPara="1" wrap="square" lIns="91401" tIns="91401" rIns="91401" bIns="91401" anchor="t" anchorCtr="0">
            <a:noAutofit/>
          </a:bodyPr>
          <a:lstStyle/>
          <a:p>
            <a:pPr>
              <a:spcAft>
                <a:spcPts val="100"/>
              </a:spcAft>
            </a:pPr>
            <a:r>
              <a:rPr lang="en-US" sz="1200" b="1" dirty="0">
                <a:ea typeface="Calibri" panose="020F0502020204030204" pitchFamily="34" charset="0"/>
                <a:cs typeface="Times New Roman" panose="02020603050405020304" pitchFamily="18" charset="0"/>
                <a:sym typeface="Roboto"/>
              </a:rPr>
              <a:t>Data Synthesis:</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Organize and synthesize the collected data to create a coherent overview.</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Prepare the database with the key findings with proper citations.</a:t>
            </a:r>
            <a:endParaRPr sz="1200" dirty="0">
              <a:ea typeface="Calibri" panose="020F0502020204030204" pitchFamily="34" charset="0"/>
              <a:cs typeface="Times New Roman" panose="02020603050405020304" pitchFamily="18" charset="0"/>
              <a:sym typeface="Roboto"/>
            </a:endParaRPr>
          </a:p>
        </p:txBody>
      </p:sp>
      <p:cxnSp>
        <p:nvCxnSpPr>
          <p:cNvPr id="12" name="Straight Connector 11">
            <a:extLst>
              <a:ext uri="{FF2B5EF4-FFF2-40B4-BE49-F238E27FC236}">
                <a16:creationId xmlns:a16="http://schemas.microsoft.com/office/drawing/2014/main" id="{8E7B99EC-A0FA-0A90-9120-3384A85B98CD}"/>
              </a:ext>
            </a:extLst>
          </p:cNvPr>
          <p:cNvCxnSpPr>
            <a:cxnSpLocks/>
          </p:cNvCxnSpPr>
          <p:nvPr/>
        </p:nvCxnSpPr>
        <p:spPr>
          <a:xfrm>
            <a:off x="7996608" y="3899927"/>
            <a:ext cx="0" cy="1444854"/>
          </a:xfrm>
          <a:prstGeom prst="line">
            <a:avLst/>
          </a:prstGeom>
          <a:ln w="9525" cap="flat" cmpd="sng" algn="ctr">
            <a:solidFill>
              <a:srgbClr val="D2322D"/>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Google Shape;1647;p41">
            <a:extLst>
              <a:ext uri="{FF2B5EF4-FFF2-40B4-BE49-F238E27FC236}">
                <a16:creationId xmlns:a16="http://schemas.microsoft.com/office/drawing/2014/main" id="{3AF81932-BD95-D478-D0C8-5D2A355FB0E0}"/>
              </a:ext>
            </a:extLst>
          </p:cNvPr>
          <p:cNvSpPr txBox="1"/>
          <p:nvPr/>
        </p:nvSpPr>
        <p:spPr>
          <a:xfrm>
            <a:off x="378591" y="2001110"/>
            <a:ext cx="2283306" cy="1364239"/>
          </a:xfrm>
          <a:prstGeom prst="rect">
            <a:avLst/>
          </a:prstGeom>
          <a:noFill/>
          <a:ln>
            <a:noFill/>
          </a:ln>
        </p:spPr>
        <p:txBody>
          <a:bodyPr spcFirstLastPara="1" wrap="square" lIns="91401" tIns="91401" rIns="91401" bIns="91401" anchor="t" anchorCtr="0">
            <a:noAutofit/>
          </a:bodyPr>
          <a:lstStyle/>
          <a:p>
            <a:pPr>
              <a:spcAft>
                <a:spcPts val="100"/>
              </a:spcAft>
            </a:pPr>
            <a:r>
              <a:rPr lang="en-US" sz="1200" b="1" dirty="0">
                <a:ea typeface="Calibri" panose="020F0502020204030204" pitchFamily="34" charset="0"/>
                <a:cs typeface="Times New Roman" panose="02020603050405020304" pitchFamily="18" charset="0"/>
                <a:sym typeface="Roboto"/>
              </a:rPr>
              <a:t>Define Objectives:</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Identify the info needed and the scope of the research.</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Identify reputable and reliable sources.</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Build the repositories.</a:t>
            </a:r>
          </a:p>
          <a:p>
            <a:pPr marL="171399" indent="-171399">
              <a:spcAft>
                <a:spcPts val="1600"/>
              </a:spcAft>
              <a:buFont typeface="Arial" panose="020B0604020202020204" pitchFamily="34" charset="0"/>
              <a:buChar char="•"/>
            </a:pPr>
            <a:endParaRPr sz="1200" dirty="0">
              <a:ea typeface="Calibri" panose="020F0502020204030204" pitchFamily="34" charset="0"/>
              <a:cs typeface="Times New Roman" panose="02020603050405020304" pitchFamily="18" charset="0"/>
              <a:sym typeface="Roboto"/>
            </a:endParaRPr>
          </a:p>
        </p:txBody>
      </p:sp>
      <p:cxnSp>
        <p:nvCxnSpPr>
          <p:cNvPr id="14" name="Straight Connector 13">
            <a:extLst>
              <a:ext uri="{FF2B5EF4-FFF2-40B4-BE49-F238E27FC236}">
                <a16:creationId xmlns:a16="http://schemas.microsoft.com/office/drawing/2014/main" id="{ECE45BE7-927D-3326-D5A7-4E11D5E93CFA}"/>
              </a:ext>
            </a:extLst>
          </p:cNvPr>
          <p:cNvCxnSpPr>
            <a:cxnSpLocks/>
          </p:cNvCxnSpPr>
          <p:nvPr/>
        </p:nvCxnSpPr>
        <p:spPr>
          <a:xfrm>
            <a:off x="378591" y="2040397"/>
            <a:ext cx="0" cy="1507276"/>
          </a:xfrm>
          <a:prstGeom prst="line">
            <a:avLst/>
          </a:prstGeom>
          <a:ln w="9525" cap="flat" cmpd="sng" algn="ctr">
            <a:solidFill>
              <a:srgbClr val="D2322D"/>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Google Shape;1647;p41">
            <a:extLst>
              <a:ext uri="{FF2B5EF4-FFF2-40B4-BE49-F238E27FC236}">
                <a16:creationId xmlns:a16="http://schemas.microsoft.com/office/drawing/2014/main" id="{0D0AD08F-447C-317E-DCBF-AAB4E785F583}"/>
              </a:ext>
            </a:extLst>
          </p:cNvPr>
          <p:cNvSpPr txBox="1"/>
          <p:nvPr/>
        </p:nvSpPr>
        <p:spPr>
          <a:xfrm>
            <a:off x="4459999" y="4085329"/>
            <a:ext cx="2283306" cy="1364239"/>
          </a:xfrm>
          <a:prstGeom prst="rect">
            <a:avLst/>
          </a:prstGeom>
          <a:noFill/>
          <a:ln>
            <a:noFill/>
          </a:ln>
        </p:spPr>
        <p:txBody>
          <a:bodyPr spcFirstLastPara="1" wrap="square" lIns="91401" tIns="91401" rIns="91401" bIns="91401" anchor="t" anchorCtr="0">
            <a:noAutofit/>
          </a:bodyPr>
          <a:lstStyle/>
          <a:p>
            <a:pPr>
              <a:spcAft>
                <a:spcPts val="100"/>
              </a:spcAft>
            </a:pPr>
            <a:r>
              <a:rPr lang="en-US" sz="1200" b="1" dirty="0">
                <a:ea typeface="Calibri" panose="020F0502020204030204" pitchFamily="34" charset="0"/>
                <a:cs typeface="Times New Roman" panose="02020603050405020304" pitchFamily="18" charset="0"/>
                <a:sym typeface="Roboto"/>
              </a:rPr>
              <a:t>3</a:t>
            </a:r>
            <a:r>
              <a:rPr lang="en-US" sz="1200" b="1" baseline="30000" dirty="0">
                <a:ea typeface="Calibri" panose="020F0502020204030204" pitchFamily="34" charset="0"/>
                <a:cs typeface="Times New Roman" panose="02020603050405020304" pitchFamily="18" charset="0"/>
                <a:sym typeface="Roboto"/>
              </a:rPr>
              <a:t>rd</a:t>
            </a:r>
            <a:r>
              <a:rPr lang="en-US" sz="1200" b="1" dirty="0">
                <a:ea typeface="Calibri" panose="020F0502020204030204" pitchFamily="34" charset="0"/>
                <a:cs typeface="Times New Roman" panose="02020603050405020304" pitchFamily="18" charset="0"/>
                <a:sym typeface="Roboto"/>
              </a:rPr>
              <a:t> Party/Partner Data Injection:</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Establish a data mapping framework to ensure integration of partner/3</a:t>
            </a:r>
            <a:r>
              <a:rPr lang="en-US" sz="1100" baseline="30000" dirty="0">
                <a:ea typeface="Calibri" panose="020F0502020204030204" pitchFamily="34" charset="0"/>
                <a:cs typeface="Times New Roman" panose="02020603050405020304" pitchFamily="18" charset="0"/>
                <a:sym typeface="Roboto"/>
              </a:rPr>
              <a:t>rd</a:t>
            </a:r>
            <a:r>
              <a:rPr lang="en-US" sz="1100" dirty="0">
                <a:ea typeface="Calibri" panose="020F0502020204030204" pitchFamily="34" charset="0"/>
                <a:cs typeface="Times New Roman" panose="02020603050405020304" pitchFamily="18" charset="0"/>
                <a:sym typeface="Roboto"/>
              </a:rPr>
              <a:t> party datasets.</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Address any discrepancies in data formats or structures to facilitate smooth integration. </a:t>
            </a:r>
            <a:endParaRPr sz="1200" dirty="0">
              <a:ea typeface="Calibri" panose="020F0502020204030204" pitchFamily="34" charset="0"/>
              <a:cs typeface="Times New Roman" panose="02020603050405020304" pitchFamily="18" charset="0"/>
              <a:sym typeface="Roboto"/>
            </a:endParaRPr>
          </a:p>
        </p:txBody>
      </p:sp>
      <p:cxnSp>
        <p:nvCxnSpPr>
          <p:cNvPr id="21" name="Straight Connector 20">
            <a:extLst>
              <a:ext uri="{FF2B5EF4-FFF2-40B4-BE49-F238E27FC236}">
                <a16:creationId xmlns:a16="http://schemas.microsoft.com/office/drawing/2014/main" id="{C17D9A99-C0C1-BB7D-BE28-8AC582380565}"/>
              </a:ext>
            </a:extLst>
          </p:cNvPr>
          <p:cNvCxnSpPr>
            <a:cxnSpLocks/>
          </p:cNvCxnSpPr>
          <p:nvPr/>
        </p:nvCxnSpPr>
        <p:spPr>
          <a:xfrm>
            <a:off x="4383611" y="3899928"/>
            <a:ext cx="0" cy="1411209"/>
          </a:xfrm>
          <a:prstGeom prst="line">
            <a:avLst/>
          </a:prstGeom>
          <a:ln w="9525" cap="flat" cmpd="sng" algn="ctr">
            <a:solidFill>
              <a:srgbClr val="D2322D"/>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Google Shape;1647;p41">
            <a:extLst>
              <a:ext uri="{FF2B5EF4-FFF2-40B4-BE49-F238E27FC236}">
                <a16:creationId xmlns:a16="http://schemas.microsoft.com/office/drawing/2014/main" id="{AAB2A5F8-CC3F-E004-E924-94DD1588CE01}"/>
              </a:ext>
            </a:extLst>
          </p:cNvPr>
          <p:cNvSpPr txBox="1"/>
          <p:nvPr/>
        </p:nvSpPr>
        <p:spPr>
          <a:xfrm>
            <a:off x="6117077" y="1955843"/>
            <a:ext cx="2359694" cy="1364239"/>
          </a:xfrm>
          <a:prstGeom prst="rect">
            <a:avLst/>
          </a:prstGeom>
          <a:noFill/>
          <a:ln>
            <a:noFill/>
          </a:ln>
        </p:spPr>
        <p:txBody>
          <a:bodyPr spcFirstLastPara="1" wrap="square" lIns="91401" tIns="91401" rIns="91401" bIns="91401" anchor="t" anchorCtr="0">
            <a:noAutofit/>
          </a:bodyPr>
          <a:lstStyle/>
          <a:p>
            <a:pPr>
              <a:spcAft>
                <a:spcPts val="100"/>
              </a:spcAft>
            </a:pPr>
            <a:r>
              <a:rPr lang="en-US" sz="1200" b="1" dirty="0">
                <a:ea typeface="Calibri" panose="020F0502020204030204" pitchFamily="34" charset="0"/>
                <a:cs typeface="Times New Roman" panose="02020603050405020304" pitchFamily="18" charset="0"/>
                <a:sym typeface="Roboto"/>
              </a:rPr>
              <a:t>Quality Control &amp; Validation:</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Apply quality control checks to validate the relevance and reliability of the data extracted.</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Verify the credibility of the data obtained by cross-referencing information from multiple sources.</a:t>
            </a:r>
          </a:p>
        </p:txBody>
      </p:sp>
      <p:cxnSp>
        <p:nvCxnSpPr>
          <p:cNvPr id="23" name="Straight Connector 22">
            <a:extLst>
              <a:ext uri="{FF2B5EF4-FFF2-40B4-BE49-F238E27FC236}">
                <a16:creationId xmlns:a16="http://schemas.microsoft.com/office/drawing/2014/main" id="{16227092-C2D5-73FD-7C1A-F934859E3624}"/>
              </a:ext>
            </a:extLst>
          </p:cNvPr>
          <p:cNvCxnSpPr>
            <a:cxnSpLocks/>
          </p:cNvCxnSpPr>
          <p:nvPr/>
        </p:nvCxnSpPr>
        <p:spPr>
          <a:xfrm>
            <a:off x="6117077" y="2091020"/>
            <a:ext cx="0" cy="1456653"/>
          </a:xfrm>
          <a:prstGeom prst="line">
            <a:avLst/>
          </a:prstGeom>
          <a:ln w="9525" cap="flat" cmpd="sng" algn="ctr">
            <a:solidFill>
              <a:srgbClr val="D2322D"/>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Google Shape;1647;p41">
            <a:extLst>
              <a:ext uri="{FF2B5EF4-FFF2-40B4-BE49-F238E27FC236}">
                <a16:creationId xmlns:a16="http://schemas.microsoft.com/office/drawing/2014/main" id="{36C34970-6E48-735D-8650-D535B018E0FD}"/>
              </a:ext>
            </a:extLst>
          </p:cNvPr>
          <p:cNvSpPr txBox="1"/>
          <p:nvPr/>
        </p:nvSpPr>
        <p:spPr>
          <a:xfrm>
            <a:off x="9276351" y="1955843"/>
            <a:ext cx="2283306" cy="1364239"/>
          </a:xfrm>
          <a:prstGeom prst="rect">
            <a:avLst/>
          </a:prstGeom>
          <a:noFill/>
          <a:ln>
            <a:noFill/>
          </a:ln>
        </p:spPr>
        <p:txBody>
          <a:bodyPr spcFirstLastPara="1" wrap="square" lIns="91401" tIns="91401" rIns="91401" bIns="91401" anchor="t" anchorCtr="0">
            <a:noAutofit/>
          </a:bodyPr>
          <a:lstStyle/>
          <a:p>
            <a:pPr>
              <a:spcAft>
                <a:spcPts val="100"/>
              </a:spcAft>
            </a:pPr>
            <a:r>
              <a:rPr lang="en-US" sz="1200" b="1" dirty="0">
                <a:ea typeface="Calibri" panose="020F0502020204030204" pitchFamily="34" charset="0"/>
                <a:cs typeface="Times New Roman" panose="02020603050405020304" pitchFamily="18" charset="0"/>
                <a:sym typeface="Roboto"/>
              </a:rPr>
              <a:t>Data Delivery:</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Platform Setup.</a:t>
            </a:r>
          </a:p>
          <a:p>
            <a:pPr marL="171399" indent="-171399">
              <a:spcAft>
                <a:spcPts val="1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sym typeface="Roboto"/>
              </a:rPr>
              <a:t>Access rights and prepare for demo/presentation. </a:t>
            </a:r>
            <a:endParaRPr sz="1200" dirty="0">
              <a:ea typeface="Calibri" panose="020F0502020204030204" pitchFamily="34" charset="0"/>
              <a:cs typeface="Times New Roman" panose="02020603050405020304" pitchFamily="18" charset="0"/>
              <a:sym typeface="Roboto"/>
            </a:endParaRPr>
          </a:p>
        </p:txBody>
      </p:sp>
      <p:cxnSp>
        <p:nvCxnSpPr>
          <p:cNvPr id="25" name="Straight Connector 24">
            <a:extLst>
              <a:ext uri="{FF2B5EF4-FFF2-40B4-BE49-F238E27FC236}">
                <a16:creationId xmlns:a16="http://schemas.microsoft.com/office/drawing/2014/main" id="{76A04AFA-5994-7673-11CC-ECBE5FE11827}"/>
              </a:ext>
            </a:extLst>
          </p:cNvPr>
          <p:cNvCxnSpPr>
            <a:cxnSpLocks/>
          </p:cNvCxnSpPr>
          <p:nvPr/>
        </p:nvCxnSpPr>
        <p:spPr>
          <a:xfrm>
            <a:off x="9276350" y="2103507"/>
            <a:ext cx="0" cy="1444166"/>
          </a:xfrm>
          <a:prstGeom prst="line">
            <a:avLst/>
          </a:prstGeom>
          <a:ln w="9525" cap="flat" cmpd="sng" algn="ctr">
            <a:solidFill>
              <a:srgbClr val="D2322D"/>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121143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B4FA1C-2F13-B9B3-9C73-29E4CDC99F86}"/>
              </a:ext>
            </a:extLst>
          </p:cNvPr>
          <p:cNvSpPr>
            <a:spLocks noGrp="1"/>
          </p:cNvSpPr>
          <p:nvPr>
            <p:ph type="body" sz="quarter" idx="11"/>
          </p:nvPr>
        </p:nvSpPr>
        <p:spPr/>
        <p:txBody>
          <a:bodyPr/>
          <a:lstStyle/>
          <a:p>
            <a:r>
              <a:rPr lang="en-AU" dirty="0"/>
              <a:t>Multi-Channel Demand Generation</a:t>
            </a:r>
          </a:p>
        </p:txBody>
      </p:sp>
      <p:grpSp>
        <p:nvGrpSpPr>
          <p:cNvPr id="119" name="Google Shape;119;p15"/>
          <p:cNvGrpSpPr/>
          <p:nvPr/>
        </p:nvGrpSpPr>
        <p:grpSpPr>
          <a:xfrm>
            <a:off x="333772" y="1462429"/>
            <a:ext cx="3672408" cy="4355326"/>
            <a:chOff x="2595317" y="806656"/>
            <a:chExt cx="3672095" cy="3841879"/>
          </a:xfrm>
          <a:scene3d>
            <a:camera prst="orthographicFront">
              <a:rot lat="0" lon="0" rev="0"/>
            </a:camera>
            <a:lightRig rig="contrasting" dir="t">
              <a:rot lat="0" lon="0" rev="1500000"/>
            </a:lightRig>
          </a:scene3d>
        </p:grpSpPr>
        <p:grpSp>
          <p:nvGrpSpPr>
            <p:cNvPr id="120" name="Google Shape;120;p15"/>
            <p:cNvGrpSpPr/>
            <p:nvPr/>
          </p:nvGrpSpPr>
          <p:grpSpPr>
            <a:xfrm>
              <a:off x="3811237" y="3246330"/>
              <a:ext cx="1186200" cy="701445"/>
              <a:chOff x="3631772" y="3246330"/>
              <a:chExt cx="1186200" cy="701445"/>
            </a:xfrm>
          </p:grpSpPr>
          <p:sp>
            <p:nvSpPr>
              <p:cNvPr id="121" name="Google Shape;121;p15"/>
              <p:cNvSpPr/>
              <p:nvPr/>
            </p:nvSpPr>
            <p:spPr>
              <a:xfrm>
                <a:off x="3631772" y="3246330"/>
                <a:ext cx="1186200" cy="108600"/>
              </a:xfrm>
              <a:prstGeom prst="ellipse">
                <a:avLst/>
              </a:prstGeom>
              <a:gradFill>
                <a:gsLst>
                  <a:gs pos="0">
                    <a:srgbClr val="55BBFF"/>
                  </a:gs>
                  <a:gs pos="100000">
                    <a:srgbClr val="0067AA"/>
                  </a:gs>
                </a:gsLst>
                <a:path path="circle">
                  <a:fillToRect l="50000" t="50000" r="50000" b="50000"/>
                </a:path>
                <a:tileRect/>
              </a:gra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sp>
            <p:nvSpPr>
              <p:cNvPr id="122" name="Google Shape;122;p15"/>
              <p:cNvSpPr/>
              <p:nvPr/>
            </p:nvSpPr>
            <p:spPr>
              <a:xfrm>
                <a:off x="3645578" y="3300701"/>
                <a:ext cx="1172322" cy="647074"/>
              </a:xfrm>
              <a:prstGeom prst="flowChartManualOperation">
                <a:avLst/>
              </a:prstGeom>
              <a:gradFill>
                <a:gsLst>
                  <a:gs pos="0">
                    <a:srgbClr val="55BBFF"/>
                  </a:gs>
                  <a:gs pos="100000">
                    <a:srgbClr val="0067AA"/>
                  </a:gs>
                </a:gsLst>
                <a:path path="circle">
                  <a:fillToRect l="50000" t="50000" r="50000" b="50000"/>
                </a:path>
                <a:tileRect/>
              </a:gra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grpSp>
        <p:sp>
          <p:nvSpPr>
            <p:cNvPr id="123" name="Google Shape;123;p15"/>
            <p:cNvSpPr/>
            <p:nvPr/>
          </p:nvSpPr>
          <p:spPr>
            <a:xfrm>
              <a:off x="4044827" y="3926368"/>
              <a:ext cx="717900" cy="76500"/>
            </a:xfrm>
            <a:prstGeom prst="ellipse">
              <a:avLst/>
            </a:prstGeom>
            <a:solidFill>
              <a:srgbClr val="3B81A6"/>
            </a:soli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grpSp>
          <p:nvGrpSpPr>
            <p:cNvPr id="124" name="Google Shape;124;p15"/>
            <p:cNvGrpSpPr/>
            <p:nvPr/>
          </p:nvGrpSpPr>
          <p:grpSpPr>
            <a:xfrm>
              <a:off x="3382194" y="2162757"/>
              <a:ext cx="2084536" cy="901600"/>
              <a:chOff x="3202729" y="2162757"/>
              <a:chExt cx="2084536" cy="901600"/>
            </a:xfrm>
          </p:grpSpPr>
          <p:sp>
            <p:nvSpPr>
              <p:cNvPr id="125" name="Google Shape;125;p15"/>
              <p:cNvSpPr/>
              <p:nvPr/>
            </p:nvSpPr>
            <p:spPr>
              <a:xfrm>
                <a:off x="3216535" y="2162757"/>
                <a:ext cx="2070600" cy="173400"/>
              </a:xfrm>
              <a:prstGeom prst="ellipse">
                <a:avLst/>
              </a:prstGeom>
              <a:gradFill>
                <a:gsLst>
                  <a:gs pos="0">
                    <a:srgbClr val="55BBFF"/>
                  </a:gs>
                  <a:gs pos="100000">
                    <a:srgbClr val="0067AA"/>
                  </a:gs>
                </a:gsLst>
                <a:path path="circle">
                  <a:fillToRect l="50000" t="50000" r="50000" b="50000"/>
                </a:path>
                <a:tileRect/>
              </a:gra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sp>
            <p:nvSpPr>
              <p:cNvPr id="126" name="Google Shape;126;p15"/>
              <p:cNvSpPr/>
              <p:nvPr/>
            </p:nvSpPr>
            <p:spPr>
              <a:xfrm>
                <a:off x="3202729" y="2265444"/>
                <a:ext cx="2084536" cy="798913"/>
              </a:xfrm>
              <a:prstGeom prst="flowChartManualOperation">
                <a:avLst/>
              </a:prstGeom>
              <a:gradFill>
                <a:gsLst>
                  <a:gs pos="0">
                    <a:srgbClr val="55BBFF"/>
                  </a:gs>
                  <a:gs pos="100000">
                    <a:srgbClr val="0067AA"/>
                  </a:gs>
                </a:gsLst>
                <a:path path="circle">
                  <a:fillToRect l="50000" t="50000" r="50000" b="50000"/>
                </a:path>
                <a:tileRect/>
              </a:gra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grpSp>
        <p:sp>
          <p:nvSpPr>
            <p:cNvPr id="127" name="Google Shape;127;p15"/>
            <p:cNvSpPr/>
            <p:nvPr/>
          </p:nvSpPr>
          <p:spPr>
            <a:xfrm>
              <a:off x="3811238" y="3023510"/>
              <a:ext cx="1245900" cy="96000"/>
            </a:xfrm>
            <a:prstGeom prst="ellipse">
              <a:avLst/>
            </a:prstGeom>
            <a:solidFill>
              <a:srgbClr val="3B81A6"/>
            </a:soli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grpSp>
          <p:nvGrpSpPr>
            <p:cNvPr id="128" name="Google Shape;128;p15"/>
            <p:cNvGrpSpPr/>
            <p:nvPr/>
          </p:nvGrpSpPr>
          <p:grpSpPr>
            <a:xfrm>
              <a:off x="2595317" y="806656"/>
              <a:ext cx="3672095" cy="1167234"/>
              <a:chOff x="2415852" y="806656"/>
              <a:chExt cx="3672095" cy="1167234"/>
            </a:xfrm>
          </p:grpSpPr>
          <p:sp>
            <p:nvSpPr>
              <p:cNvPr id="129" name="Google Shape;129;p15"/>
              <p:cNvSpPr/>
              <p:nvPr/>
            </p:nvSpPr>
            <p:spPr>
              <a:xfrm>
                <a:off x="2415852" y="806656"/>
                <a:ext cx="3672000" cy="346800"/>
              </a:xfrm>
              <a:prstGeom prst="ellipse">
                <a:avLst/>
              </a:prstGeom>
              <a:gradFill>
                <a:gsLst>
                  <a:gs pos="0">
                    <a:srgbClr val="55BBFF"/>
                  </a:gs>
                  <a:gs pos="100000">
                    <a:srgbClr val="0067AA"/>
                  </a:gs>
                </a:gsLst>
                <a:path path="circle">
                  <a:fillToRect l="50000" t="50000" r="50000" b="50000"/>
                </a:path>
                <a:tileRect/>
              </a:gra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sp>
            <p:nvSpPr>
              <p:cNvPr id="130" name="Google Shape;130;p15"/>
              <p:cNvSpPr/>
              <p:nvPr/>
            </p:nvSpPr>
            <p:spPr>
              <a:xfrm>
                <a:off x="2415852" y="980043"/>
                <a:ext cx="3672095" cy="993847"/>
              </a:xfrm>
              <a:prstGeom prst="flowChartManualOperation">
                <a:avLst/>
              </a:prstGeom>
              <a:gradFill>
                <a:gsLst>
                  <a:gs pos="0">
                    <a:srgbClr val="55BBFF"/>
                  </a:gs>
                  <a:gs pos="100000">
                    <a:srgbClr val="0067AA"/>
                  </a:gs>
                </a:gsLst>
                <a:path path="circle">
                  <a:fillToRect l="50000" t="50000" r="50000" b="50000"/>
                </a:path>
                <a:tileRect/>
              </a:gra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grpSp>
        <p:sp>
          <p:nvSpPr>
            <p:cNvPr id="131" name="Google Shape;131;p15"/>
            <p:cNvSpPr/>
            <p:nvPr/>
          </p:nvSpPr>
          <p:spPr>
            <a:xfrm>
              <a:off x="3326973" y="1897124"/>
              <a:ext cx="2222700" cy="173400"/>
            </a:xfrm>
            <a:prstGeom prst="ellipse">
              <a:avLst/>
            </a:prstGeom>
            <a:solidFill>
              <a:srgbClr val="0067AA"/>
            </a:soli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grpSp>
          <p:nvGrpSpPr>
            <p:cNvPr id="132" name="Google Shape;132;p15"/>
            <p:cNvGrpSpPr/>
            <p:nvPr/>
          </p:nvGrpSpPr>
          <p:grpSpPr>
            <a:xfrm>
              <a:off x="4031185" y="4092589"/>
              <a:ext cx="731736" cy="490282"/>
              <a:chOff x="3851557" y="4092571"/>
              <a:chExt cx="718445" cy="642151"/>
            </a:xfrm>
          </p:grpSpPr>
          <p:sp>
            <p:nvSpPr>
              <p:cNvPr id="133" name="Google Shape;133;p15"/>
              <p:cNvSpPr/>
              <p:nvPr/>
            </p:nvSpPr>
            <p:spPr>
              <a:xfrm>
                <a:off x="3852102" y="4092571"/>
                <a:ext cx="717900" cy="76500"/>
              </a:xfrm>
              <a:prstGeom prst="ellipse">
                <a:avLst/>
              </a:prstGeom>
              <a:gradFill>
                <a:gsLst>
                  <a:gs pos="0">
                    <a:srgbClr val="55BBFF"/>
                  </a:gs>
                  <a:gs pos="100000">
                    <a:srgbClr val="0067AA"/>
                  </a:gs>
                </a:gsLst>
                <a:path path="circle">
                  <a:fillToRect l="50000" t="50000" r="50000" b="50000"/>
                </a:path>
                <a:tileRect/>
              </a:gra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sp>
            <p:nvSpPr>
              <p:cNvPr id="134" name="Google Shape;134;p15"/>
              <p:cNvSpPr/>
              <p:nvPr/>
            </p:nvSpPr>
            <p:spPr>
              <a:xfrm>
                <a:off x="3851557" y="4127222"/>
                <a:ext cx="717900" cy="607500"/>
              </a:xfrm>
              <a:prstGeom prst="rect">
                <a:avLst/>
              </a:prstGeom>
              <a:gradFill>
                <a:gsLst>
                  <a:gs pos="0">
                    <a:srgbClr val="55BBFF"/>
                  </a:gs>
                  <a:gs pos="100000">
                    <a:srgbClr val="0067AA"/>
                  </a:gs>
                </a:gsLst>
                <a:path path="circle">
                  <a:fillToRect l="50000" t="50000" r="50000" b="50000"/>
                </a:path>
                <a:tileRect/>
              </a:gra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grpSp>
        <p:sp>
          <p:nvSpPr>
            <p:cNvPr id="135" name="Google Shape;135;p15"/>
            <p:cNvSpPr/>
            <p:nvPr/>
          </p:nvSpPr>
          <p:spPr>
            <a:xfrm>
              <a:off x="4031022" y="4572035"/>
              <a:ext cx="717900" cy="76500"/>
            </a:xfrm>
            <a:prstGeom prst="ellipse">
              <a:avLst/>
            </a:prstGeom>
            <a:solidFill>
              <a:srgbClr val="3B81A6"/>
            </a:solidFill>
            <a:ln>
              <a:noFill/>
            </a:ln>
            <a:effectLst>
              <a:outerShdw blurRad="149987" dist="250190" dir="8460000" algn="ctr">
                <a:srgbClr val="000000">
                  <a:alpha val="28000"/>
                </a:srgbClr>
              </a:outerShdw>
            </a:effectLst>
            <a:sp3d prstMaterial="metal">
              <a:bevelT w="88900" h="88900"/>
            </a:sp3d>
          </p:spPr>
          <p:txBody>
            <a:bodyPr spcFirstLastPara="1" wrap="square" lIns="60950" tIns="60950" rIns="60950" bIns="60950" anchor="ctr" anchorCtr="0">
              <a:noAutofit/>
            </a:bodyPr>
            <a:lstStyle/>
            <a:p>
              <a:pPr marL="0" marR="0" lvl="0" indent="0" algn="ctr" rtl="0">
                <a:spcBef>
                  <a:spcPts val="0"/>
                </a:spcBef>
                <a:spcAft>
                  <a:spcPts val="0"/>
                </a:spcAft>
                <a:buNone/>
              </a:pPr>
              <a:endParaRPr sz="6719">
                <a:solidFill>
                  <a:srgbClr val="000000"/>
                </a:solidFill>
                <a:latin typeface="Gill Sans"/>
                <a:ea typeface="Gill Sans"/>
                <a:cs typeface="Gill Sans"/>
                <a:sym typeface="Gill Sans"/>
              </a:endParaRPr>
            </a:p>
          </p:txBody>
        </p:sp>
      </p:grpSp>
      <p:sp>
        <p:nvSpPr>
          <p:cNvPr id="136" name="Google Shape;136;p15"/>
          <p:cNvSpPr txBox="1"/>
          <p:nvPr/>
        </p:nvSpPr>
        <p:spPr>
          <a:xfrm>
            <a:off x="1566843" y="1845213"/>
            <a:ext cx="11517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b="1" dirty="0" err="1">
                <a:solidFill>
                  <a:schemeClr val="lt1"/>
                </a:solidFill>
                <a:latin typeface="Montserrat"/>
                <a:ea typeface="Montserrat"/>
                <a:cs typeface="Montserrat"/>
                <a:sym typeface="Montserrat"/>
              </a:rPr>
              <a:t>MQL</a:t>
            </a:r>
            <a:endParaRPr sz="1000" b="1" dirty="0">
              <a:solidFill>
                <a:schemeClr val="lt1"/>
              </a:solidFill>
              <a:latin typeface="Montserrat"/>
              <a:ea typeface="Montserrat"/>
              <a:cs typeface="Montserrat"/>
              <a:sym typeface="Montserrat"/>
            </a:endParaRPr>
          </a:p>
        </p:txBody>
      </p:sp>
      <p:sp>
        <p:nvSpPr>
          <p:cNvPr id="137" name="Google Shape;137;p15"/>
          <p:cNvSpPr txBox="1"/>
          <p:nvPr/>
        </p:nvSpPr>
        <p:spPr>
          <a:xfrm>
            <a:off x="1212666" y="3409091"/>
            <a:ext cx="1899300"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1" dirty="0">
                <a:solidFill>
                  <a:schemeClr val="lt1"/>
                </a:solidFill>
                <a:latin typeface="Montserrat"/>
                <a:ea typeface="Montserrat"/>
                <a:cs typeface="Montserrat"/>
                <a:sym typeface="Montserrat"/>
              </a:rPr>
              <a:t>SQL</a:t>
            </a:r>
            <a:endParaRPr sz="1000" b="1" dirty="0">
              <a:solidFill>
                <a:schemeClr val="lt1"/>
              </a:solidFill>
              <a:latin typeface="Montserrat"/>
              <a:ea typeface="Montserrat"/>
              <a:cs typeface="Montserrat"/>
              <a:sym typeface="Montserrat"/>
            </a:endParaRPr>
          </a:p>
        </p:txBody>
      </p:sp>
      <p:sp>
        <p:nvSpPr>
          <p:cNvPr id="138" name="Google Shape;138;p15"/>
          <p:cNvSpPr txBox="1"/>
          <p:nvPr/>
        </p:nvSpPr>
        <p:spPr>
          <a:xfrm>
            <a:off x="1836859" y="4495036"/>
            <a:ext cx="5871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dirty="0">
                <a:solidFill>
                  <a:schemeClr val="lt1"/>
                </a:solidFill>
                <a:latin typeface="Montserrat"/>
                <a:ea typeface="Montserrat"/>
                <a:cs typeface="Montserrat"/>
                <a:sym typeface="Montserrat"/>
              </a:rPr>
              <a:t>HQL</a:t>
            </a:r>
            <a:endParaRPr sz="1400" b="1" dirty="0">
              <a:solidFill>
                <a:schemeClr val="lt1"/>
              </a:solidFill>
              <a:latin typeface="Montserrat"/>
              <a:ea typeface="Montserrat"/>
              <a:cs typeface="Montserrat"/>
              <a:sym typeface="Montserrat"/>
            </a:endParaRPr>
          </a:p>
        </p:txBody>
      </p:sp>
      <p:sp>
        <p:nvSpPr>
          <p:cNvPr id="139" name="Google Shape;139;p15"/>
          <p:cNvSpPr txBox="1"/>
          <p:nvPr/>
        </p:nvSpPr>
        <p:spPr>
          <a:xfrm>
            <a:off x="1752883" y="5365097"/>
            <a:ext cx="717900" cy="2769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dirty="0">
                <a:solidFill>
                  <a:schemeClr val="lt1"/>
                </a:solidFill>
                <a:latin typeface="Montserrat"/>
                <a:ea typeface="Montserrat"/>
                <a:cs typeface="Montserrat"/>
                <a:sym typeface="Montserrat"/>
              </a:rPr>
              <a:t>BANT</a:t>
            </a:r>
            <a:endParaRPr sz="1200" b="1" dirty="0">
              <a:solidFill>
                <a:schemeClr val="lt1"/>
              </a:solidFill>
              <a:latin typeface="Montserrat"/>
              <a:ea typeface="Montserrat"/>
              <a:cs typeface="Montserrat"/>
              <a:sym typeface="Montserrat"/>
            </a:endParaRPr>
          </a:p>
        </p:txBody>
      </p:sp>
      <p:graphicFrame>
        <p:nvGraphicFramePr>
          <p:cNvPr id="141" name="Google Shape;141;p15"/>
          <p:cNvGraphicFramePr/>
          <p:nvPr>
            <p:extLst>
              <p:ext uri="{D42A27DB-BD31-4B8C-83A1-F6EECF244321}">
                <p14:modId xmlns:p14="http://schemas.microsoft.com/office/powerpoint/2010/main" val="35540483"/>
              </p:ext>
            </p:extLst>
          </p:nvPr>
        </p:nvGraphicFramePr>
        <p:xfrm>
          <a:off x="4373399" y="1484784"/>
          <a:ext cx="6185509" cy="5035999"/>
        </p:xfrm>
        <a:graphic>
          <a:graphicData uri="http://schemas.openxmlformats.org/drawingml/2006/table">
            <a:tbl>
              <a:tblPr firstRow="1" bandRow="1">
                <a:tableStyleId>{073A0DAA-6AF3-43AB-8588-CEC1D06C72B9}</a:tableStyleId>
              </a:tblPr>
              <a:tblGrid>
                <a:gridCol w="1937037">
                  <a:extLst>
                    <a:ext uri="{9D8B030D-6E8A-4147-A177-3AD203B41FA5}">
                      <a16:colId xmlns:a16="http://schemas.microsoft.com/office/drawing/2014/main" val="20000"/>
                    </a:ext>
                  </a:extLst>
                </a:gridCol>
                <a:gridCol w="4248472">
                  <a:extLst>
                    <a:ext uri="{9D8B030D-6E8A-4147-A177-3AD203B41FA5}">
                      <a16:colId xmlns:a16="http://schemas.microsoft.com/office/drawing/2014/main" val="20001"/>
                    </a:ext>
                  </a:extLst>
                </a:gridCol>
              </a:tblGrid>
              <a:tr h="360040">
                <a:tc>
                  <a:txBody>
                    <a:bodyPr/>
                    <a:lstStyle/>
                    <a:p>
                      <a:pPr marL="0" marR="0" lvl="0" indent="0" algn="ctr" rtl="0">
                        <a:spcBef>
                          <a:spcPts val="0"/>
                        </a:spcBef>
                        <a:spcAft>
                          <a:spcPts val="0"/>
                        </a:spcAft>
                        <a:buNone/>
                      </a:pPr>
                      <a:r>
                        <a:rPr lang="en-US" sz="1300" u="none" strike="noStrike" cap="none" dirty="0">
                          <a:solidFill>
                            <a:schemeClr val="tx1"/>
                          </a:solidFill>
                          <a:sym typeface="Montserrat"/>
                        </a:rPr>
                        <a:t>Lead </a:t>
                      </a:r>
                      <a:endParaRPr sz="1300" u="none" strike="noStrike" cap="none" dirty="0">
                        <a:solidFill>
                          <a:schemeClr val="tx1"/>
                        </a:solidFill>
                        <a:sym typeface="Montserrat"/>
                      </a:endParaRPr>
                    </a:p>
                    <a:p>
                      <a:pPr marL="0" marR="0" lvl="0" indent="0" algn="ctr" rtl="0">
                        <a:spcBef>
                          <a:spcPts val="0"/>
                        </a:spcBef>
                        <a:spcAft>
                          <a:spcPts val="0"/>
                        </a:spcAft>
                        <a:buNone/>
                      </a:pPr>
                      <a:r>
                        <a:rPr lang="en-US" sz="1300" u="none" strike="noStrike" cap="none" dirty="0">
                          <a:solidFill>
                            <a:schemeClr val="tx1"/>
                          </a:solidFill>
                          <a:sym typeface="Montserrat"/>
                        </a:rPr>
                        <a:t>Offering </a:t>
                      </a:r>
                      <a:endParaRPr sz="1300" i="0" u="none" strike="noStrike" cap="none" dirty="0">
                        <a:solidFill>
                          <a:schemeClr val="tx1"/>
                        </a:solidFill>
                        <a:latin typeface="Montserrat"/>
                        <a:ea typeface="Montserrat"/>
                        <a:cs typeface="Montserrat"/>
                        <a:sym typeface="Montserrat"/>
                      </a:endParaRPr>
                    </a:p>
                  </a:txBody>
                  <a:tcPr marL="5100" marR="5100" marT="5100" marB="0" anchor="ctr"/>
                </a:tc>
                <a:tc>
                  <a:txBody>
                    <a:bodyPr/>
                    <a:lstStyle/>
                    <a:p>
                      <a:pPr marL="0" marR="0" lvl="0" indent="0" algn="ctr" rtl="0">
                        <a:spcBef>
                          <a:spcPts val="0"/>
                        </a:spcBef>
                        <a:spcAft>
                          <a:spcPts val="0"/>
                        </a:spcAft>
                        <a:buNone/>
                      </a:pPr>
                      <a:r>
                        <a:rPr lang="en-US" sz="1300" u="none" strike="noStrike" cap="none" dirty="0">
                          <a:solidFill>
                            <a:schemeClr val="tx1"/>
                          </a:solidFill>
                          <a:sym typeface="Montserrat"/>
                        </a:rPr>
                        <a:t>Criteria/Output</a:t>
                      </a:r>
                      <a:endParaRPr sz="1300" i="0" u="none" strike="noStrike" cap="none" dirty="0">
                        <a:solidFill>
                          <a:schemeClr val="tx1"/>
                        </a:solidFill>
                        <a:latin typeface="Montserrat"/>
                        <a:ea typeface="Montserrat"/>
                        <a:cs typeface="Montserrat"/>
                        <a:sym typeface="Montserrat"/>
                      </a:endParaRPr>
                    </a:p>
                  </a:txBody>
                  <a:tcPr marL="5100" marR="5100" marT="5100" marB="0" anchor="ctr"/>
                </a:tc>
                <a:extLst>
                  <a:ext uri="{0D108BD9-81ED-4DB2-BD59-A6C34878D82A}">
                    <a16:rowId xmlns:a16="http://schemas.microsoft.com/office/drawing/2014/main" val="10000"/>
                  </a:ext>
                </a:extLst>
              </a:tr>
              <a:tr h="837840">
                <a:tc>
                  <a:txBody>
                    <a:bodyPr/>
                    <a:lstStyle/>
                    <a:p>
                      <a:pPr marL="0" marR="0" lvl="0" indent="0" algn="ctr" rtl="0">
                        <a:spcBef>
                          <a:spcPts val="0"/>
                        </a:spcBef>
                        <a:spcAft>
                          <a:spcPts val="0"/>
                        </a:spcAft>
                        <a:buNone/>
                      </a:pPr>
                      <a:r>
                        <a:rPr lang="en-US" sz="1200" b="1" u="none" strike="noStrike" cap="none" dirty="0" err="1">
                          <a:solidFill>
                            <a:schemeClr val="bg1"/>
                          </a:solidFill>
                          <a:sym typeface="Montserrat"/>
                        </a:rPr>
                        <a:t>MQL</a:t>
                      </a:r>
                      <a:endParaRPr sz="1200" b="1" i="0" u="none" strike="noStrike" cap="none" dirty="0">
                        <a:solidFill>
                          <a:schemeClr val="bg1"/>
                        </a:solidFill>
                        <a:latin typeface="Montserrat"/>
                        <a:ea typeface="Montserrat"/>
                        <a:cs typeface="Montserrat"/>
                        <a:sym typeface="Montserrat"/>
                      </a:endParaRPr>
                    </a:p>
                  </a:txBody>
                  <a:tcPr marL="5100" marR="5100" marT="5100" marB="0" anchor="ctr"/>
                </a:tc>
                <a:tc>
                  <a:txBody>
                    <a:bodyPr/>
                    <a:lstStyle/>
                    <a:p>
                      <a:pPr marL="190500" marR="0" lvl="0" indent="-171450" algn="ctr" rtl="0">
                        <a:lnSpc>
                          <a:spcPct val="100000"/>
                        </a:lnSpc>
                        <a:spcBef>
                          <a:spcPts val="0"/>
                        </a:spcBef>
                        <a:spcAft>
                          <a:spcPts val="0"/>
                        </a:spcAft>
                        <a:buClr>
                          <a:srgbClr val="00315D"/>
                        </a:buClr>
                        <a:buSzPts val="1100"/>
                        <a:buFont typeface="Wingdings" panose="05000000000000000000" pitchFamily="2" charset="2"/>
                        <a:buChar char="v"/>
                      </a:pPr>
                      <a:r>
                        <a:rPr lang="en-US" sz="1200" b="0" u="none" strike="noStrike" cap="none" dirty="0">
                          <a:solidFill>
                            <a:schemeClr val="bg1"/>
                          </a:solidFill>
                          <a:sym typeface="Montserrat"/>
                        </a:rPr>
                        <a:t>Opted-in contact </a:t>
                      </a:r>
                    </a:p>
                    <a:p>
                      <a:pPr marL="190500" marR="0" lvl="0" indent="-171450" algn="ctr" rtl="0">
                        <a:lnSpc>
                          <a:spcPct val="100000"/>
                        </a:lnSpc>
                        <a:spcBef>
                          <a:spcPts val="0"/>
                        </a:spcBef>
                        <a:spcAft>
                          <a:spcPts val="0"/>
                        </a:spcAft>
                        <a:buClr>
                          <a:srgbClr val="00315D"/>
                        </a:buClr>
                        <a:buSzPts val="1100"/>
                        <a:buFont typeface="Wingdings" panose="05000000000000000000" pitchFamily="2" charset="2"/>
                        <a:buChar char="v"/>
                      </a:pPr>
                      <a:r>
                        <a:rPr lang="en-US" sz="1200" b="0" u="none" strike="noStrike" cap="none" dirty="0">
                          <a:solidFill>
                            <a:schemeClr val="bg1"/>
                          </a:solidFill>
                          <a:sym typeface="Montserrat"/>
                        </a:rPr>
                        <a:t>Business card details </a:t>
                      </a:r>
                    </a:p>
                    <a:p>
                      <a:pPr marL="190500" marR="0" lvl="0" indent="-171450" algn="ctr" rtl="0">
                        <a:lnSpc>
                          <a:spcPct val="100000"/>
                        </a:lnSpc>
                        <a:spcBef>
                          <a:spcPts val="0"/>
                        </a:spcBef>
                        <a:spcAft>
                          <a:spcPts val="0"/>
                        </a:spcAft>
                        <a:buClr>
                          <a:srgbClr val="00315D"/>
                        </a:buClr>
                        <a:buSzPts val="1100"/>
                        <a:buFont typeface="Wingdings" panose="05000000000000000000" pitchFamily="2" charset="2"/>
                        <a:buChar char="v"/>
                      </a:pPr>
                      <a:r>
                        <a:rPr lang="en-US" sz="1200" b="0" u="none" strike="noStrike" cap="none" dirty="0">
                          <a:solidFill>
                            <a:schemeClr val="bg1"/>
                          </a:solidFill>
                          <a:sym typeface="Montserrat"/>
                        </a:rPr>
                        <a:t>Confirmed call-back </a:t>
                      </a:r>
                    </a:p>
                    <a:p>
                      <a:pPr marL="190500" marR="0" lvl="0" indent="-171450" algn="ctr" rtl="0">
                        <a:lnSpc>
                          <a:spcPct val="100000"/>
                        </a:lnSpc>
                        <a:spcBef>
                          <a:spcPts val="0"/>
                        </a:spcBef>
                        <a:spcAft>
                          <a:spcPts val="0"/>
                        </a:spcAft>
                        <a:buClr>
                          <a:srgbClr val="00315D"/>
                        </a:buClr>
                        <a:buSzPts val="1100"/>
                        <a:buFont typeface="Wingdings" panose="05000000000000000000" pitchFamily="2" charset="2"/>
                        <a:buChar char="v"/>
                      </a:pPr>
                      <a:r>
                        <a:rPr lang="en-US" sz="1200" b="0" u="none" strike="noStrike" cap="none" dirty="0">
                          <a:solidFill>
                            <a:schemeClr val="bg1"/>
                          </a:solidFill>
                          <a:sym typeface="Montserrat"/>
                        </a:rPr>
                        <a:t>Date and time stamps </a:t>
                      </a:r>
                      <a:endParaRPr lang="en-US" sz="1200" i="0" u="none" strike="noStrike" cap="none" dirty="0">
                        <a:solidFill>
                          <a:schemeClr val="bg1"/>
                        </a:solidFill>
                        <a:latin typeface="Montserrat"/>
                        <a:ea typeface="Montserrat"/>
                        <a:cs typeface="Montserrat"/>
                        <a:sym typeface="Montserrat"/>
                      </a:endParaRPr>
                    </a:p>
                  </a:txBody>
                  <a:tcPr marL="5100" marR="5100" marT="5100" marB="0" anchor="ctr"/>
                </a:tc>
                <a:extLst>
                  <a:ext uri="{0D108BD9-81ED-4DB2-BD59-A6C34878D82A}">
                    <a16:rowId xmlns:a16="http://schemas.microsoft.com/office/drawing/2014/main" val="10001"/>
                  </a:ext>
                </a:extLst>
              </a:tr>
              <a:tr h="1044931">
                <a:tc>
                  <a:txBody>
                    <a:bodyPr/>
                    <a:lstStyle/>
                    <a:p>
                      <a:pPr marL="0" marR="0" lvl="0" indent="0" algn="ctr" rtl="0">
                        <a:spcBef>
                          <a:spcPts val="0"/>
                        </a:spcBef>
                        <a:spcAft>
                          <a:spcPts val="0"/>
                        </a:spcAft>
                        <a:buNone/>
                      </a:pPr>
                      <a:r>
                        <a:rPr lang="en-US" sz="1200" b="1" u="none" strike="noStrike" cap="none" dirty="0">
                          <a:solidFill>
                            <a:schemeClr val="bg1"/>
                          </a:solidFill>
                          <a:sym typeface="Montserrat"/>
                        </a:rPr>
                        <a:t>SQL</a:t>
                      </a:r>
                      <a:endParaRPr sz="1200" b="1" i="0" u="none" strike="noStrike" cap="none" dirty="0">
                        <a:solidFill>
                          <a:schemeClr val="bg1"/>
                        </a:solidFill>
                        <a:latin typeface="Montserrat"/>
                        <a:ea typeface="Montserrat"/>
                        <a:cs typeface="Montserrat"/>
                        <a:sym typeface="Montserrat"/>
                      </a:endParaRPr>
                    </a:p>
                  </a:txBody>
                  <a:tcPr marL="5100" marR="5100" marT="5100" marB="0" anchor="ctr"/>
                </a:tc>
                <a:tc>
                  <a:txBody>
                    <a:bodyPr/>
                    <a:lstStyle/>
                    <a:p>
                      <a:pPr marL="190500" marR="0" lvl="0" indent="-171450" algn="ctr" rtl="0">
                        <a:spcBef>
                          <a:spcPts val="0"/>
                        </a:spcBef>
                        <a:spcAft>
                          <a:spcPts val="0"/>
                        </a:spcAft>
                        <a:buClr>
                          <a:srgbClr val="00315D"/>
                        </a:buClr>
                        <a:buSzPts val="1100"/>
                        <a:buFont typeface="Wingdings" panose="05000000000000000000" pitchFamily="2" charset="2"/>
                        <a:buChar char="v"/>
                      </a:pPr>
                      <a:r>
                        <a:rPr lang="en-US" sz="1200" u="none" strike="noStrike" cap="none" dirty="0">
                          <a:solidFill>
                            <a:schemeClr val="bg1"/>
                          </a:solidFill>
                          <a:sym typeface="Montserrat"/>
                        </a:rPr>
                        <a:t>Opted-in contact </a:t>
                      </a:r>
                      <a:endParaRPr lang="en-US" sz="1200" dirty="0">
                        <a:solidFill>
                          <a:schemeClr val="bg1"/>
                        </a:solidFill>
                        <a:sym typeface="Montserrat"/>
                      </a:endParaRP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200" u="none" strike="noStrike" cap="none" dirty="0">
                          <a:solidFill>
                            <a:schemeClr val="bg1"/>
                          </a:solidFill>
                          <a:sym typeface="Montserrat"/>
                        </a:rPr>
                        <a:t>Business card details </a:t>
                      </a: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200" u="none" strike="noStrike" cap="none" dirty="0">
                          <a:solidFill>
                            <a:schemeClr val="bg1"/>
                          </a:solidFill>
                          <a:sym typeface="Montserrat"/>
                        </a:rPr>
                        <a:t>Confirmed call-back </a:t>
                      </a:r>
                    </a:p>
                    <a:p>
                      <a:pPr marL="190500" marR="0" lvl="0" indent="-171450" algn="ctr" defTabSz="914400" rtl="0" eaLnBrk="1" fontAlgn="auto" latinLnBrk="0" hangingPunct="1">
                        <a:lnSpc>
                          <a:spcPct val="100000"/>
                        </a:lnSpc>
                        <a:spcBef>
                          <a:spcPts val="0"/>
                        </a:spcBef>
                        <a:spcAft>
                          <a:spcPts val="0"/>
                        </a:spcAft>
                        <a:buClr>
                          <a:srgbClr val="00315D"/>
                        </a:buClr>
                        <a:buSzPts val="1100"/>
                        <a:buFont typeface="Wingdings" panose="05000000000000000000" pitchFamily="2" charset="2"/>
                        <a:buChar char="v"/>
                        <a:tabLst/>
                        <a:defRPr/>
                      </a:pPr>
                      <a:r>
                        <a:rPr lang="en-US" sz="1200" b="0" u="none" strike="noStrike" cap="none" dirty="0">
                          <a:solidFill>
                            <a:schemeClr val="bg1"/>
                          </a:solidFill>
                          <a:sym typeface="Montserrat"/>
                        </a:rPr>
                        <a:t>Date and time stamps</a:t>
                      </a:r>
                    </a:p>
                    <a:p>
                      <a:pPr marL="190500" marR="0" lvl="0" indent="-171450" algn="ctr" defTabSz="914400" rtl="0" eaLnBrk="1" fontAlgn="auto" latinLnBrk="0" hangingPunct="1">
                        <a:lnSpc>
                          <a:spcPct val="100000"/>
                        </a:lnSpc>
                        <a:spcBef>
                          <a:spcPts val="0"/>
                        </a:spcBef>
                        <a:spcAft>
                          <a:spcPts val="0"/>
                        </a:spcAft>
                        <a:buClr>
                          <a:srgbClr val="00315D"/>
                        </a:buClr>
                        <a:buSzPts val="1100"/>
                        <a:buFont typeface="Wingdings" panose="05000000000000000000" pitchFamily="2" charset="2"/>
                        <a:buChar char="v"/>
                        <a:tabLst/>
                        <a:defRPr/>
                      </a:pPr>
                      <a:r>
                        <a:rPr lang="en-US" sz="1200" b="1" u="none" strike="noStrike" cap="none" dirty="0">
                          <a:solidFill>
                            <a:schemeClr val="bg1"/>
                          </a:solidFill>
                          <a:sym typeface="Montserrat"/>
                        </a:rPr>
                        <a:t>Profiled</a:t>
                      </a:r>
                      <a:r>
                        <a:rPr lang="en-US" sz="1200" b="1" u="none" strike="noStrike" cap="none" baseline="0" dirty="0">
                          <a:solidFill>
                            <a:schemeClr val="bg1"/>
                          </a:solidFill>
                          <a:sym typeface="Montserrat"/>
                        </a:rPr>
                        <a:t> information </a:t>
                      </a:r>
                      <a:r>
                        <a:rPr lang="en-US" sz="1200" b="0" u="none" strike="noStrike" cap="none" dirty="0">
                          <a:solidFill>
                            <a:schemeClr val="bg1"/>
                          </a:solidFill>
                          <a:sym typeface="Montserrat"/>
                        </a:rPr>
                        <a:t> </a:t>
                      </a:r>
                      <a:endParaRPr lang="en-US" sz="1200" u="none" strike="noStrike" cap="none" dirty="0">
                        <a:solidFill>
                          <a:schemeClr val="bg1"/>
                        </a:solidFill>
                        <a:latin typeface="Montserrat"/>
                        <a:ea typeface="Montserrat"/>
                        <a:cs typeface="Montserrat"/>
                        <a:sym typeface="Montserrat"/>
                      </a:endParaRPr>
                    </a:p>
                  </a:txBody>
                  <a:tcPr marL="5100" marR="5100" marT="5100" marB="0" anchor="ctr"/>
                </a:tc>
                <a:extLst>
                  <a:ext uri="{0D108BD9-81ED-4DB2-BD59-A6C34878D82A}">
                    <a16:rowId xmlns:a16="http://schemas.microsoft.com/office/drawing/2014/main" val="10002"/>
                  </a:ext>
                </a:extLst>
              </a:tr>
              <a:tr h="1250373">
                <a:tc>
                  <a:txBody>
                    <a:bodyPr/>
                    <a:lstStyle/>
                    <a:p>
                      <a:pPr marL="0" marR="0" lvl="0" indent="0" algn="ctr" rtl="0">
                        <a:spcBef>
                          <a:spcPts val="0"/>
                        </a:spcBef>
                        <a:spcAft>
                          <a:spcPts val="0"/>
                        </a:spcAft>
                        <a:buNone/>
                      </a:pPr>
                      <a:r>
                        <a:rPr lang="en-US" sz="1200" b="1" u="none" strike="noStrike" cap="none">
                          <a:solidFill>
                            <a:schemeClr val="bg1"/>
                          </a:solidFill>
                          <a:sym typeface="Montserrat"/>
                        </a:rPr>
                        <a:t>HQL</a:t>
                      </a:r>
                      <a:endParaRPr sz="1200" b="1" i="0" u="none" strike="noStrike" cap="none">
                        <a:solidFill>
                          <a:schemeClr val="bg1"/>
                        </a:solidFill>
                        <a:latin typeface="Montserrat"/>
                        <a:ea typeface="Montserrat"/>
                        <a:cs typeface="Montserrat"/>
                        <a:sym typeface="Montserrat"/>
                      </a:endParaRPr>
                    </a:p>
                  </a:txBody>
                  <a:tcPr marL="5100" marR="5100" marT="5100" marB="0" anchor="ctr"/>
                </a:tc>
                <a:tc>
                  <a:txBody>
                    <a:bodyPr/>
                    <a:lstStyle/>
                    <a:p>
                      <a:pPr marL="190500" marR="0" lvl="0" indent="-171450" algn="ctr" rtl="0">
                        <a:spcBef>
                          <a:spcPts val="0"/>
                        </a:spcBef>
                        <a:spcAft>
                          <a:spcPts val="0"/>
                        </a:spcAft>
                        <a:buClr>
                          <a:srgbClr val="00315D"/>
                        </a:buClr>
                        <a:buSzPts val="1100"/>
                        <a:buFont typeface="Wingdings" panose="05000000000000000000" pitchFamily="2" charset="2"/>
                        <a:buChar char="v"/>
                      </a:pPr>
                      <a:r>
                        <a:rPr lang="en-US" sz="1100" u="none" strike="noStrike" cap="none" dirty="0">
                          <a:solidFill>
                            <a:schemeClr val="bg1"/>
                          </a:solidFill>
                          <a:sym typeface="Montserrat"/>
                        </a:rPr>
                        <a:t>Opted-in contact </a:t>
                      </a: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100" u="none" strike="noStrike" cap="none" dirty="0">
                          <a:solidFill>
                            <a:schemeClr val="bg1"/>
                          </a:solidFill>
                          <a:sym typeface="Montserrat"/>
                        </a:rPr>
                        <a:t>Business card details </a:t>
                      </a: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100" u="none" strike="noStrike" cap="none" dirty="0">
                          <a:solidFill>
                            <a:schemeClr val="bg1"/>
                          </a:solidFill>
                          <a:sym typeface="Montserrat"/>
                        </a:rPr>
                        <a:t>Confirmed call-back </a:t>
                      </a: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100" u="none" strike="noStrike" cap="none" dirty="0">
                          <a:solidFill>
                            <a:schemeClr val="bg1"/>
                          </a:solidFill>
                          <a:sym typeface="Montserrat"/>
                        </a:rPr>
                        <a:t>Date and time stamps</a:t>
                      </a: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100" u="none" strike="noStrike" cap="none" dirty="0">
                          <a:solidFill>
                            <a:schemeClr val="bg1"/>
                          </a:solidFill>
                          <a:sym typeface="Montserrat"/>
                        </a:rPr>
                        <a:t>Profiled information</a:t>
                      </a:r>
                      <a:endParaRPr sz="1200" dirty="0">
                        <a:solidFill>
                          <a:schemeClr val="bg1"/>
                        </a:solidFill>
                        <a:sym typeface="Montserrat"/>
                      </a:endParaRP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200" b="1" u="none" strike="noStrike" cap="none" dirty="0">
                          <a:solidFill>
                            <a:schemeClr val="bg1"/>
                          </a:solidFill>
                          <a:sym typeface="Montserrat"/>
                        </a:rPr>
                        <a:t>Requirement confirmed         </a:t>
                      </a:r>
                      <a:endParaRPr sz="1200" b="1" dirty="0">
                        <a:solidFill>
                          <a:schemeClr val="bg1"/>
                        </a:solidFill>
                        <a:latin typeface="Montserrat"/>
                        <a:ea typeface="Montserrat"/>
                        <a:cs typeface="Montserrat"/>
                        <a:sym typeface="Montserrat"/>
                      </a:endParaRPr>
                    </a:p>
                  </a:txBody>
                  <a:tcPr marL="5100" marR="5100" marT="5100" marB="0" anchor="ctr"/>
                </a:tc>
                <a:extLst>
                  <a:ext uri="{0D108BD9-81ED-4DB2-BD59-A6C34878D82A}">
                    <a16:rowId xmlns:a16="http://schemas.microsoft.com/office/drawing/2014/main" val="10003"/>
                  </a:ext>
                </a:extLst>
              </a:tr>
              <a:tr h="1501515">
                <a:tc>
                  <a:txBody>
                    <a:bodyPr/>
                    <a:lstStyle/>
                    <a:p>
                      <a:pPr marL="0" marR="0" lvl="0" indent="0" algn="ctr" rtl="0">
                        <a:spcBef>
                          <a:spcPts val="0"/>
                        </a:spcBef>
                        <a:spcAft>
                          <a:spcPts val="0"/>
                        </a:spcAft>
                        <a:buNone/>
                      </a:pPr>
                      <a:r>
                        <a:rPr lang="en-US" sz="1200" b="1" u="none" strike="noStrike" cap="none">
                          <a:solidFill>
                            <a:schemeClr val="bg1"/>
                          </a:solidFill>
                          <a:sym typeface="Montserrat"/>
                        </a:rPr>
                        <a:t>BANT  </a:t>
                      </a:r>
                      <a:endParaRPr sz="1200" b="1" i="0" u="none" strike="noStrike" cap="none">
                        <a:solidFill>
                          <a:schemeClr val="bg1"/>
                        </a:solidFill>
                        <a:latin typeface="Montserrat"/>
                        <a:ea typeface="Montserrat"/>
                        <a:cs typeface="Montserrat"/>
                        <a:sym typeface="Montserrat"/>
                      </a:endParaRPr>
                    </a:p>
                  </a:txBody>
                  <a:tcPr marL="5100" marR="5100" marT="5100" marB="0" anchor="ctr"/>
                </a:tc>
                <a:tc>
                  <a:txBody>
                    <a:bodyPr/>
                    <a:lstStyle/>
                    <a:p>
                      <a:pPr marL="190500" marR="0" lvl="0" indent="-171450" algn="ctr" rtl="0">
                        <a:spcBef>
                          <a:spcPts val="0"/>
                        </a:spcBef>
                        <a:spcAft>
                          <a:spcPts val="0"/>
                        </a:spcAft>
                        <a:buClr>
                          <a:srgbClr val="00315D"/>
                        </a:buClr>
                        <a:buSzPts val="1100"/>
                        <a:buFont typeface="Wingdings" panose="05000000000000000000" pitchFamily="2" charset="2"/>
                        <a:buChar char="v"/>
                      </a:pPr>
                      <a:r>
                        <a:rPr lang="en-US" sz="1200" u="none" strike="noStrike" cap="none" dirty="0">
                          <a:solidFill>
                            <a:schemeClr val="bg1"/>
                          </a:solidFill>
                          <a:sym typeface="Montserrat"/>
                        </a:rPr>
                        <a:t>Opted-in contact </a:t>
                      </a: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200" u="none" strike="noStrike" cap="none" dirty="0">
                          <a:solidFill>
                            <a:schemeClr val="bg1"/>
                          </a:solidFill>
                          <a:sym typeface="Montserrat"/>
                        </a:rPr>
                        <a:t>Business card details </a:t>
                      </a: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200" u="none" strike="noStrike" cap="none" dirty="0">
                          <a:solidFill>
                            <a:schemeClr val="bg1"/>
                          </a:solidFill>
                          <a:sym typeface="Montserrat"/>
                        </a:rPr>
                        <a:t>Confirmed call-back </a:t>
                      </a: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200" u="none" strike="noStrike" cap="none" dirty="0">
                          <a:solidFill>
                            <a:schemeClr val="bg1"/>
                          </a:solidFill>
                          <a:sym typeface="Montserrat"/>
                        </a:rPr>
                        <a:t>Date and time stamps</a:t>
                      </a:r>
                    </a:p>
                    <a:p>
                      <a:pPr marL="190500" marR="0" lvl="0" indent="-171450" algn="ctr" rtl="0">
                        <a:spcBef>
                          <a:spcPts val="0"/>
                        </a:spcBef>
                        <a:spcAft>
                          <a:spcPts val="0"/>
                        </a:spcAft>
                        <a:buClr>
                          <a:srgbClr val="00315D"/>
                        </a:buClr>
                        <a:buSzPts val="1100"/>
                        <a:buFont typeface="Wingdings" panose="05000000000000000000" pitchFamily="2" charset="2"/>
                        <a:buChar char="v"/>
                      </a:pPr>
                      <a:r>
                        <a:rPr lang="en-US" sz="1200" u="none" strike="noStrike" cap="none" dirty="0">
                          <a:solidFill>
                            <a:schemeClr val="bg1"/>
                          </a:solidFill>
                          <a:sym typeface="Montserrat"/>
                        </a:rPr>
                        <a:t>Profiled information</a:t>
                      </a:r>
                      <a:endParaRPr lang="en-US" sz="1400" dirty="0">
                        <a:solidFill>
                          <a:schemeClr val="bg1"/>
                        </a:solidFill>
                        <a:sym typeface="Montserrat"/>
                      </a:endParaRPr>
                    </a:p>
                    <a:p>
                      <a:pPr marL="190500" marR="0" lvl="0" indent="-171450" algn="ctr" defTabSz="914400" rtl="0" eaLnBrk="1" latinLnBrk="0" hangingPunct="1">
                        <a:spcBef>
                          <a:spcPts val="0"/>
                        </a:spcBef>
                        <a:spcAft>
                          <a:spcPts val="0"/>
                        </a:spcAft>
                        <a:buClr>
                          <a:srgbClr val="00315D"/>
                        </a:buClr>
                        <a:buSzPts val="1100"/>
                        <a:buFont typeface="Wingdings" panose="05000000000000000000" pitchFamily="2" charset="2"/>
                        <a:buChar char="v"/>
                      </a:pPr>
                      <a:r>
                        <a:rPr lang="en-US" sz="1200" u="none" strike="noStrike" kern="1200" cap="none" dirty="0">
                          <a:solidFill>
                            <a:schemeClr val="bg1"/>
                          </a:solidFill>
                          <a:sym typeface="Montserrat"/>
                        </a:rPr>
                        <a:t>Requirement confirmed</a:t>
                      </a:r>
                    </a:p>
                    <a:p>
                      <a:pPr marL="190500" marR="0" lvl="0" indent="-171450" algn="ctr" defTabSz="914400" rtl="0" eaLnBrk="1" latinLnBrk="0" hangingPunct="1">
                        <a:spcBef>
                          <a:spcPts val="0"/>
                        </a:spcBef>
                        <a:spcAft>
                          <a:spcPts val="0"/>
                        </a:spcAft>
                        <a:buClr>
                          <a:srgbClr val="00315D"/>
                        </a:buClr>
                        <a:buSzPts val="1100"/>
                        <a:buFont typeface="Wingdings" panose="05000000000000000000" pitchFamily="2" charset="2"/>
                        <a:buChar char="v"/>
                      </a:pPr>
                      <a:r>
                        <a:rPr lang="en-US" sz="1200" b="1" u="none" strike="noStrike" kern="1200" cap="none" dirty="0">
                          <a:solidFill>
                            <a:schemeClr val="bg1"/>
                          </a:solidFill>
                          <a:sym typeface="Montserrat"/>
                        </a:rPr>
                        <a:t>Timeframe confirmation</a:t>
                      </a:r>
                    </a:p>
                    <a:p>
                      <a:pPr marL="190500" marR="0" lvl="0" indent="-171450" algn="ctr" defTabSz="914400" rtl="0" eaLnBrk="1" latinLnBrk="0" hangingPunct="1">
                        <a:spcBef>
                          <a:spcPts val="0"/>
                        </a:spcBef>
                        <a:spcAft>
                          <a:spcPts val="0"/>
                        </a:spcAft>
                        <a:buClr>
                          <a:srgbClr val="00315D"/>
                        </a:buClr>
                        <a:buSzPts val="1100"/>
                        <a:buFont typeface="Wingdings" panose="05000000000000000000" pitchFamily="2" charset="2"/>
                        <a:buChar char="v"/>
                      </a:pPr>
                      <a:r>
                        <a:rPr lang="en-US" sz="1200" b="1" u="none" strike="noStrike" kern="1200" cap="none" dirty="0">
                          <a:solidFill>
                            <a:schemeClr val="bg1"/>
                          </a:solidFill>
                          <a:sym typeface="Montserrat"/>
                        </a:rPr>
                        <a:t>Funding availability </a:t>
                      </a:r>
                      <a:endParaRPr lang="en-US" sz="1200" b="1" u="none" strike="noStrike" kern="1200" cap="none" dirty="0">
                        <a:solidFill>
                          <a:schemeClr val="bg1"/>
                        </a:solidFill>
                        <a:latin typeface="Montserrat"/>
                        <a:ea typeface="Montserrat"/>
                        <a:cs typeface="Montserrat"/>
                        <a:sym typeface="Montserrat"/>
                      </a:endParaRPr>
                    </a:p>
                  </a:txBody>
                  <a:tcPr marL="5100" marR="5100" marT="510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78281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BF0154D-16DB-4AB7-2476-982652AC1A7C}"/>
              </a:ext>
            </a:extLst>
          </p:cNvPr>
          <p:cNvSpPr>
            <a:spLocks noGrp="1"/>
          </p:cNvSpPr>
          <p:nvPr>
            <p:ph type="body" sz="quarter" idx="11"/>
          </p:nvPr>
        </p:nvSpPr>
        <p:spPr/>
        <p:txBody>
          <a:bodyPr/>
          <a:lstStyle/>
          <a:p>
            <a:r>
              <a:rPr lang="en-AU" dirty="0"/>
              <a:t>How we work with you</a:t>
            </a:r>
          </a:p>
          <a:p>
            <a:endParaRPr lang="en-AU" dirty="0"/>
          </a:p>
        </p:txBody>
      </p:sp>
      <p:grpSp>
        <p:nvGrpSpPr>
          <p:cNvPr id="32" name="Group 31">
            <a:extLst>
              <a:ext uri="{FF2B5EF4-FFF2-40B4-BE49-F238E27FC236}">
                <a16:creationId xmlns:a16="http://schemas.microsoft.com/office/drawing/2014/main" id="{3F1D6571-1047-5DC9-6442-3D0C42A00CA6}"/>
              </a:ext>
            </a:extLst>
          </p:cNvPr>
          <p:cNvGrpSpPr>
            <a:grpSpLocks noChangeAspect="1"/>
          </p:cNvGrpSpPr>
          <p:nvPr/>
        </p:nvGrpSpPr>
        <p:grpSpPr>
          <a:xfrm>
            <a:off x="648733" y="1657984"/>
            <a:ext cx="10477647" cy="4449654"/>
            <a:chOff x="937667" y="1753780"/>
            <a:chExt cx="9444261" cy="4010795"/>
          </a:xfrm>
        </p:grpSpPr>
        <p:grpSp>
          <p:nvGrpSpPr>
            <p:cNvPr id="3" name="Google Shape;1621;p41">
              <a:extLst>
                <a:ext uri="{FF2B5EF4-FFF2-40B4-BE49-F238E27FC236}">
                  <a16:creationId xmlns:a16="http://schemas.microsoft.com/office/drawing/2014/main" id="{78E738CE-3404-9BF3-DD46-0F17782A3DDB}"/>
                </a:ext>
              </a:extLst>
            </p:cNvPr>
            <p:cNvGrpSpPr>
              <a:grpSpLocks noChangeAspect="1"/>
            </p:cNvGrpSpPr>
            <p:nvPr/>
          </p:nvGrpSpPr>
          <p:grpSpPr>
            <a:xfrm>
              <a:off x="937667" y="1753780"/>
              <a:ext cx="2176666" cy="2799160"/>
              <a:chOff x="356900" y="1256325"/>
              <a:chExt cx="1943313" cy="2499073"/>
            </a:xfrm>
          </p:grpSpPr>
          <p:grpSp>
            <p:nvGrpSpPr>
              <p:cNvPr id="4" name="Google Shape;1622;p41">
                <a:extLst>
                  <a:ext uri="{FF2B5EF4-FFF2-40B4-BE49-F238E27FC236}">
                    <a16:creationId xmlns:a16="http://schemas.microsoft.com/office/drawing/2014/main" id="{AE041EAD-A14B-0A13-DD57-8440EF19E535}"/>
                  </a:ext>
                </a:extLst>
              </p:cNvPr>
              <p:cNvGrpSpPr/>
              <p:nvPr/>
            </p:nvGrpSpPr>
            <p:grpSpPr>
              <a:xfrm>
                <a:off x="356900" y="1529779"/>
                <a:ext cx="1943313" cy="2225619"/>
                <a:chOff x="356900" y="1529779"/>
                <a:chExt cx="1943313" cy="2225619"/>
              </a:xfrm>
            </p:grpSpPr>
            <p:sp>
              <p:nvSpPr>
                <p:cNvPr id="7" name="Google Shape;1623;p41">
                  <a:extLst>
                    <a:ext uri="{FF2B5EF4-FFF2-40B4-BE49-F238E27FC236}">
                      <a16:creationId xmlns:a16="http://schemas.microsoft.com/office/drawing/2014/main" id="{CF4E5514-D196-BB5B-BBBE-F919978E14AF}"/>
                    </a:ext>
                  </a:extLst>
                </p:cNvPr>
                <p:cNvSpPr/>
                <p:nvPr/>
              </p:nvSpPr>
              <p:spPr>
                <a:xfrm>
                  <a:off x="356900" y="1529779"/>
                  <a:ext cx="1943313" cy="2135420"/>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chemeClr val="accent1"/>
                </a:solidFill>
                <a:ln>
                  <a:noFill/>
                </a:ln>
              </p:spPr>
              <p:txBody>
                <a:bodyPr spcFirstLastPara="1" wrap="square" lIns="91401" tIns="91401" rIns="91401" bIns="91401" anchor="ctr" anchorCtr="0">
                  <a:noAutofit/>
                </a:bodyPr>
                <a:lstStyle/>
                <a:p>
                  <a:endParaRPr sz="1799"/>
                </a:p>
              </p:txBody>
            </p:sp>
            <p:sp>
              <p:nvSpPr>
                <p:cNvPr id="8" name="Google Shape;1624;p41">
                  <a:extLst>
                    <a:ext uri="{FF2B5EF4-FFF2-40B4-BE49-F238E27FC236}">
                      <a16:creationId xmlns:a16="http://schemas.microsoft.com/office/drawing/2014/main" id="{B14CA64D-4DBF-FDA3-82BC-BD8E6E77EC64}"/>
                    </a:ext>
                  </a:extLst>
                </p:cNvPr>
                <p:cNvSpPr/>
                <p:nvPr/>
              </p:nvSpPr>
              <p:spPr>
                <a:xfrm>
                  <a:off x="1706952" y="3465755"/>
                  <a:ext cx="221249" cy="289643"/>
                </a:xfrm>
                <a:custGeom>
                  <a:avLst/>
                  <a:gdLst/>
                  <a:ahLst/>
                  <a:cxnLst/>
                  <a:rect l="l" t="t" r="r" b="b"/>
                  <a:pathLst>
                    <a:path w="2329" h="3006" extrusionOk="0">
                      <a:moveTo>
                        <a:pt x="1" y="0"/>
                      </a:moveTo>
                      <a:lnTo>
                        <a:pt x="1" y="3006"/>
                      </a:lnTo>
                      <a:lnTo>
                        <a:pt x="2329" y="1503"/>
                      </a:lnTo>
                      <a:lnTo>
                        <a:pt x="1" y="0"/>
                      </a:lnTo>
                      <a:close/>
                    </a:path>
                  </a:pathLst>
                </a:custGeom>
                <a:solidFill>
                  <a:schemeClr val="accent1"/>
                </a:solidFill>
                <a:ln>
                  <a:noFill/>
                </a:ln>
              </p:spPr>
              <p:txBody>
                <a:bodyPr spcFirstLastPara="1" wrap="square" lIns="91401" tIns="91401" rIns="91401" bIns="91401" anchor="ctr" anchorCtr="0">
                  <a:noAutofit/>
                </a:bodyPr>
                <a:lstStyle/>
                <a:p>
                  <a:endParaRPr sz="1799"/>
                </a:p>
              </p:txBody>
            </p:sp>
          </p:grpSp>
          <p:sp>
            <p:nvSpPr>
              <p:cNvPr id="5" name="Google Shape;1625;p41">
                <a:extLst>
                  <a:ext uri="{FF2B5EF4-FFF2-40B4-BE49-F238E27FC236}">
                    <a16:creationId xmlns:a16="http://schemas.microsoft.com/office/drawing/2014/main" id="{899A1836-A9BC-D3A7-3B72-4F6CF813BB81}"/>
                  </a:ext>
                </a:extLst>
              </p:cNvPr>
              <p:cNvSpPr/>
              <p:nvPr/>
            </p:nvSpPr>
            <p:spPr>
              <a:xfrm>
                <a:off x="1025039" y="1326370"/>
                <a:ext cx="539396" cy="547104"/>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dirty="0"/>
              </a:p>
            </p:txBody>
          </p:sp>
          <p:sp>
            <p:nvSpPr>
              <p:cNvPr id="6" name="Google Shape;1626;p41">
                <a:extLst>
                  <a:ext uri="{FF2B5EF4-FFF2-40B4-BE49-F238E27FC236}">
                    <a16:creationId xmlns:a16="http://schemas.microsoft.com/office/drawing/2014/main" id="{9B4FAA0D-71C6-24E9-30F8-78AEFF268332}"/>
                  </a:ext>
                </a:extLst>
              </p:cNvPr>
              <p:cNvSpPr/>
              <p:nvPr/>
            </p:nvSpPr>
            <p:spPr>
              <a:xfrm>
                <a:off x="1005136" y="1256325"/>
                <a:ext cx="646838" cy="656081"/>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chemeClr val="accent1"/>
              </a:solidFill>
              <a:ln>
                <a:noFill/>
              </a:ln>
            </p:spPr>
            <p:txBody>
              <a:bodyPr spcFirstLastPara="1" wrap="square" lIns="91401" tIns="91401" rIns="91401" bIns="91401" anchor="ctr" anchorCtr="0">
                <a:noAutofit/>
              </a:bodyPr>
              <a:lstStyle/>
              <a:p>
                <a:endParaRPr sz="1799"/>
              </a:p>
            </p:txBody>
          </p:sp>
        </p:grpSp>
        <p:grpSp>
          <p:nvGrpSpPr>
            <p:cNvPr id="9" name="Google Shape;1627;p41">
              <a:extLst>
                <a:ext uri="{FF2B5EF4-FFF2-40B4-BE49-F238E27FC236}">
                  <a16:creationId xmlns:a16="http://schemas.microsoft.com/office/drawing/2014/main" id="{0175A7C1-96E6-976A-2DDD-374A1BEAD25B}"/>
                </a:ext>
              </a:extLst>
            </p:cNvPr>
            <p:cNvGrpSpPr>
              <a:grpSpLocks noChangeAspect="1"/>
            </p:cNvGrpSpPr>
            <p:nvPr/>
          </p:nvGrpSpPr>
          <p:grpSpPr>
            <a:xfrm>
              <a:off x="6357897" y="2904443"/>
              <a:ext cx="2176666" cy="2799263"/>
              <a:chOff x="5212878" y="2274127"/>
              <a:chExt cx="1943313" cy="2499168"/>
            </a:xfrm>
          </p:grpSpPr>
          <p:sp>
            <p:nvSpPr>
              <p:cNvPr id="10" name="Google Shape;1628;p41">
                <a:extLst>
                  <a:ext uri="{FF2B5EF4-FFF2-40B4-BE49-F238E27FC236}">
                    <a16:creationId xmlns:a16="http://schemas.microsoft.com/office/drawing/2014/main" id="{F6C6BE2E-ADF1-15A5-F690-43FBFAD3B18D}"/>
                  </a:ext>
                </a:extLst>
              </p:cNvPr>
              <p:cNvSpPr/>
              <p:nvPr/>
            </p:nvSpPr>
            <p:spPr>
              <a:xfrm>
                <a:off x="5212878" y="2364316"/>
                <a:ext cx="1943313" cy="2135612"/>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chemeClr val="accent5"/>
              </a:solidFill>
              <a:ln>
                <a:noFill/>
              </a:ln>
            </p:spPr>
            <p:txBody>
              <a:bodyPr spcFirstLastPara="1" wrap="square" lIns="91401" tIns="91401" rIns="91401" bIns="91401" anchor="ctr" anchorCtr="0">
                <a:noAutofit/>
              </a:bodyPr>
              <a:lstStyle/>
              <a:p>
                <a:endParaRPr sz="1799"/>
              </a:p>
            </p:txBody>
          </p:sp>
          <p:sp>
            <p:nvSpPr>
              <p:cNvPr id="11" name="Google Shape;1629;p41">
                <a:extLst>
                  <a:ext uri="{FF2B5EF4-FFF2-40B4-BE49-F238E27FC236}">
                    <a16:creationId xmlns:a16="http://schemas.microsoft.com/office/drawing/2014/main" id="{346E8B42-5248-5A02-294F-FA9BA54F39C2}"/>
                  </a:ext>
                </a:extLst>
              </p:cNvPr>
              <p:cNvSpPr/>
              <p:nvPr/>
            </p:nvSpPr>
            <p:spPr>
              <a:xfrm>
                <a:off x="6559718" y="2274127"/>
                <a:ext cx="221249" cy="289739"/>
              </a:xfrm>
              <a:custGeom>
                <a:avLst/>
                <a:gdLst/>
                <a:ahLst/>
                <a:cxnLst/>
                <a:rect l="l" t="t" r="r" b="b"/>
                <a:pathLst>
                  <a:path w="2329" h="3007" extrusionOk="0">
                    <a:moveTo>
                      <a:pt x="1" y="1"/>
                    </a:moveTo>
                    <a:lnTo>
                      <a:pt x="1" y="3006"/>
                    </a:lnTo>
                    <a:lnTo>
                      <a:pt x="2328" y="1504"/>
                    </a:lnTo>
                    <a:lnTo>
                      <a:pt x="1" y="1"/>
                    </a:lnTo>
                    <a:close/>
                  </a:path>
                </a:pathLst>
              </a:custGeom>
              <a:solidFill>
                <a:schemeClr val="accent5"/>
              </a:solidFill>
              <a:ln>
                <a:noFill/>
              </a:ln>
            </p:spPr>
            <p:txBody>
              <a:bodyPr spcFirstLastPara="1" wrap="square" lIns="91401" tIns="91401" rIns="91401" bIns="91401" anchor="ctr" anchorCtr="0">
                <a:noAutofit/>
              </a:bodyPr>
              <a:lstStyle/>
              <a:p>
                <a:endParaRPr sz="1799"/>
              </a:p>
            </p:txBody>
          </p:sp>
          <p:sp>
            <p:nvSpPr>
              <p:cNvPr id="12" name="Google Shape;1630;p41">
                <a:extLst>
                  <a:ext uri="{FF2B5EF4-FFF2-40B4-BE49-F238E27FC236}">
                    <a16:creationId xmlns:a16="http://schemas.microsoft.com/office/drawing/2014/main" id="{98A4183B-3A43-29AC-1F4E-A2B539933478}"/>
                  </a:ext>
                </a:extLst>
              </p:cNvPr>
              <p:cNvSpPr/>
              <p:nvPr/>
            </p:nvSpPr>
            <p:spPr>
              <a:xfrm>
                <a:off x="5914787" y="4171751"/>
                <a:ext cx="539491" cy="547200"/>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a:p>
            </p:txBody>
          </p:sp>
          <p:sp>
            <p:nvSpPr>
              <p:cNvPr id="13" name="Google Shape;1631;p41">
                <a:extLst>
                  <a:ext uri="{FF2B5EF4-FFF2-40B4-BE49-F238E27FC236}">
                    <a16:creationId xmlns:a16="http://schemas.microsoft.com/office/drawing/2014/main" id="{C88EA4D5-BE3B-F133-F8E9-D962BC2FB6E6}"/>
                  </a:ext>
                </a:extLst>
              </p:cNvPr>
              <p:cNvSpPr/>
              <p:nvPr/>
            </p:nvSpPr>
            <p:spPr>
              <a:xfrm>
                <a:off x="5861066" y="4117311"/>
                <a:ext cx="646933" cy="655985"/>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chemeClr val="accent5"/>
              </a:solidFill>
              <a:ln>
                <a:noFill/>
              </a:ln>
            </p:spPr>
            <p:txBody>
              <a:bodyPr spcFirstLastPara="1" wrap="square" lIns="91401" tIns="91401" rIns="91401" bIns="91401" anchor="ctr" anchorCtr="0">
                <a:noAutofit/>
              </a:bodyPr>
              <a:lstStyle/>
              <a:p>
                <a:endParaRPr sz="1799"/>
              </a:p>
            </p:txBody>
          </p:sp>
        </p:grpSp>
        <p:grpSp>
          <p:nvGrpSpPr>
            <p:cNvPr id="14" name="Google Shape;1632;p41">
              <a:extLst>
                <a:ext uri="{FF2B5EF4-FFF2-40B4-BE49-F238E27FC236}">
                  <a16:creationId xmlns:a16="http://schemas.microsoft.com/office/drawing/2014/main" id="{6D210A1E-BE0F-B20C-BF49-579DBE21602A}"/>
                </a:ext>
              </a:extLst>
            </p:cNvPr>
            <p:cNvGrpSpPr>
              <a:grpSpLocks noChangeAspect="1"/>
            </p:cNvGrpSpPr>
            <p:nvPr/>
          </p:nvGrpSpPr>
          <p:grpSpPr>
            <a:xfrm>
              <a:off x="2759162" y="2965312"/>
              <a:ext cx="2176784" cy="2799263"/>
              <a:chOff x="1977633" y="2274127"/>
              <a:chExt cx="1943425" cy="2499168"/>
            </a:xfrm>
          </p:grpSpPr>
          <p:sp>
            <p:nvSpPr>
              <p:cNvPr id="15" name="Google Shape;1633;p41">
                <a:extLst>
                  <a:ext uri="{FF2B5EF4-FFF2-40B4-BE49-F238E27FC236}">
                    <a16:creationId xmlns:a16="http://schemas.microsoft.com/office/drawing/2014/main" id="{E9D056E4-1145-2CAF-1564-FF1BBBEC86BE}"/>
                  </a:ext>
                </a:extLst>
              </p:cNvPr>
              <p:cNvSpPr/>
              <p:nvPr/>
            </p:nvSpPr>
            <p:spPr>
              <a:xfrm>
                <a:off x="1977633" y="2364316"/>
                <a:ext cx="1943425" cy="2135612"/>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chemeClr val="accent2"/>
              </a:solidFill>
              <a:ln>
                <a:noFill/>
              </a:ln>
            </p:spPr>
            <p:txBody>
              <a:bodyPr spcFirstLastPara="1" wrap="square" lIns="91401" tIns="91401" rIns="91401" bIns="91401" anchor="ctr" anchorCtr="0">
                <a:noAutofit/>
              </a:bodyPr>
              <a:lstStyle/>
              <a:p>
                <a:endParaRPr sz="1799"/>
              </a:p>
            </p:txBody>
          </p:sp>
          <p:sp>
            <p:nvSpPr>
              <p:cNvPr id="16" name="Google Shape;1634;p41">
                <a:extLst>
                  <a:ext uri="{FF2B5EF4-FFF2-40B4-BE49-F238E27FC236}">
                    <a16:creationId xmlns:a16="http://schemas.microsoft.com/office/drawing/2014/main" id="{5EE180D2-827E-9FFD-1275-65D573067E75}"/>
                  </a:ext>
                </a:extLst>
              </p:cNvPr>
              <p:cNvSpPr/>
              <p:nvPr/>
            </p:nvSpPr>
            <p:spPr>
              <a:xfrm>
                <a:off x="3299141" y="2274127"/>
                <a:ext cx="221154" cy="289739"/>
              </a:xfrm>
              <a:custGeom>
                <a:avLst/>
                <a:gdLst/>
                <a:ahLst/>
                <a:cxnLst/>
                <a:rect l="l" t="t" r="r" b="b"/>
                <a:pathLst>
                  <a:path w="2328" h="3007" extrusionOk="0">
                    <a:moveTo>
                      <a:pt x="1" y="1"/>
                    </a:moveTo>
                    <a:lnTo>
                      <a:pt x="1" y="3006"/>
                    </a:lnTo>
                    <a:lnTo>
                      <a:pt x="2328" y="1504"/>
                    </a:lnTo>
                    <a:lnTo>
                      <a:pt x="1" y="1"/>
                    </a:lnTo>
                    <a:close/>
                  </a:path>
                </a:pathLst>
              </a:custGeom>
              <a:solidFill>
                <a:schemeClr val="accent2"/>
              </a:solidFill>
              <a:ln>
                <a:noFill/>
              </a:ln>
            </p:spPr>
            <p:txBody>
              <a:bodyPr spcFirstLastPara="1" wrap="square" lIns="91401" tIns="91401" rIns="91401" bIns="91401" anchor="ctr" anchorCtr="0">
                <a:noAutofit/>
              </a:bodyPr>
              <a:lstStyle/>
              <a:p>
                <a:endParaRPr sz="1799"/>
              </a:p>
            </p:txBody>
          </p:sp>
          <p:sp>
            <p:nvSpPr>
              <p:cNvPr id="17" name="Google Shape;1635;p41">
                <a:extLst>
                  <a:ext uri="{FF2B5EF4-FFF2-40B4-BE49-F238E27FC236}">
                    <a16:creationId xmlns:a16="http://schemas.microsoft.com/office/drawing/2014/main" id="{AECBC639-DBE0-9035-8148-CD3BB1D07123}"/>
                  </a:ext>
                </a:extLst>
              </p:cNvPr>
              <p:cNvSpPr/>
              <p:nvPr/>
            </p:nvSpPr>
            <p:spPr>
              <a:xfrm>
                <a:off x="2679646" y="4171751"/>
                <a:ext cx="539396" cy="547200"/>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a:p>
            </p:txBody>
          </p:sp>
          <p:sp>
            <p:nvSpPr>
              <p:cNvPr id="18" name="Google Shape;1636;p41">
                <a:extLst>
                  <a:ext uri="{FF2B5EF4-FFF2-40B4-BE49-F238E27FC236}">
                    <a16:creationId xmlns:a16="http://schemas.microsoft.com/office/drawing/2014/main" id="{0B0F309E-8EB8-DCA9-FB72-BEEA42D552B6}"/>
                  </a:ext>
                </a:extLst>
              </p:cNvPr>
              <p:cNvSpPr/>
              <p:nvPr/>
            </p:nvSpPr>
            <p:spPr>
              <a:xfrm>
                <a:off x="2625783" y="4117311"/>
                <a:ext cx="647123" cy="655985"/>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chemeClr val="accent2"/>
              </a:solidFill>
              <a:ln>
                <a:noFill/>
              </a:ln>
            </p:spPr>
            <p:txBody>
              <a:bodyPr spcFirstLastPara="1" wrap="square" lIns="91401" tIns="91401" rIns="91401" bIns="91401" anchor="ctr" anchorCtr="0">
                <a:noAutofit/>
              </a:bodyPr>
              <a:lstStyle/>
              <a:p>
                <a:endParaRPr sz="1799"/>
              </a:p>
            </p:txBody>
          </p:sp>
        </p:grpSp>
        <p:grpSp>
          <p:nvGrpSpPr>
            <p:cNvPr id="19" name="Google Shape;1637;p41">
              <a:extLst>
                <a:ext uri="{FF2B5EF4-FFF2-40B4-BE49-F238E27FC236}">
                  <a16:creationId xmlns:a16="http://schemas.microsoft.com/office/drawing/2014/main" id="{6D0D1433-B647-1D9B-042D-65DC8AB617DA}"/>
                </a:ext>
              </a:extLst>
            </p:cNvPr>
            <p:cNvGrpSpPr>
              <a:grpSpLocks noChangeAspect="1"/>
            </p:cNvGrpSpPr>
            <p:nvPr/>
          </p:nvGrpSpPr>
          <p:grpSpPr>
            <a:xfrm>
              <a:off x="8205144" y="1753780"/>
              <a:ext cx="2176784" cy="2799160"/>
              <a:chOff x="6840253" y="1256325"/>
              <a:chExt cx="1943425" cy="2499073"/>
            </a:xfrm>
          </p:grpSpPr>
          <p:sp>
            <p:nvSpPr>
              <p:cNvPr id="20" name="Google Shape;1638;p41">
                <a:extLst>
                  <a:ext uri="{FF2B5EF4-FFF2-40B4-BE49-F238E27FC236}">
                    <a16:creationId xmlns:a16="http://schemas.microsoft.com/office/drawing/2014/main" id="{82F0AEB9-F2CC-2AE8-2385-4B28C1C31DF4}"/>
                  </a:ext>
                </a:extLst>
              </p:cNvPr>
              <p:cNvSpPr/>
              <p:nvPr/>
            </p:nvSpPr>
            <p:spPr>
              <a:xfrm>
                <a:off x="6840253" y="1529779"/>
                <a:ext cx="1943425" cy="2135420"/>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chemeClr val="accent6"/>
              </a:solidFill>
              <a:ln>
                <a:noFill/>
              </a:ln>
            </p:spPr>
            <p:txBody>
              <a:bodyPr spcFirstLastPara="1" wrap="square" lIns="91401" tIns="91401" rIns="91401" bIns="91401" anchor="ctr" anchorCtr="0">
                <a:noAutofit/>
              </a:bodyPr>
              <a:lstStyle/>
              <a:p>
                <a:endParaRPr sz="1799"/>
              </a:p>
            </p:txBody>
          </p:sp>
          <p:sp>
            <p:nvSpPr>
              <p:cNvPr id="21" name="Google Shape;1639;p41">
                <a:extLst>
                  <a:ext uri="{FF2B5EF4-FFF2-40B4-BE49-F238E27FC236}">
                    <a16:creationId xmlns:a16="http://schemas.microsoft.com/office/drawing/2014/main" id="{548C54A3-D6A9-48E5-7E70-26C8DDB18B06}"/>
                  </a:ext>
                </a:extLst>
              </p:cNvPr>
              <p:cNvSpPr/>
              <p:nvPr/>
            </p:nvSpPr>
            <p:spPr>
              <a:xfrm>
                <a:off x="8151812" y="3465755"/>
                <a:ext cx="221249" cy="289643"/>
              </a:xfrm>
              <a:custGeom>
                <a:avLst/>
                <a:gdLst/>
                <a:ahLst/>
                <a:cxnLst/>
                <a:rect l="l" t="t" r="r" b="b"/>
                <a:pathLst>
                  <a:path w="2329" h="3006" extrusionOk="0">
                    <a:moveTo>
                      <a:pt x="1" y="0"/>
                    </a:moveTo>
                    <a:lnTo>
                      <a:pt x="1" y="3006"/>
                    </a:lnTo>
                    <a:lnTo>
                      <a:pt x="2328" y="1503"/>
                    </a:lnTo>
                    <a:lnTo>
                      <a:pt x="1" y="0"/>
                    </a:lnTo>
                    <a:close/>
                  </a:path>
                </a:pathLst>
              </a:custGeom>
              <a:solidFill>
                <a:schemeClr val="accent6"/>
              </a:solidFill>
              <a:ln>
                <a:noFill/>
              </a:ln>
            </p:spPr>
            <p:txBody>
              <a:bodyPr spcFirstLastPara="1" wrap="square" lIns="91401" tIns="91401" rIns="91401" bIns="91401" anchor="ctr" anchorCtr="0">
                <a:noAutofit/>
              </a:bodyPr>
              <a:lstStyle/>
              <a:p>
                <a:endParaRPr sz="1799"/>
              </a:p>
            </p:txBody>
          </p:sp>
          <p:sp>
            <p:nvSpPr>
              <p:cNvPr id="22" name="Google Shape;1640;p41">
                <a:extLst>
                  <a:ext uri="{FF2B5EF4-FFF2-40B4-BE49-F238E27FC236}">
                    <a16:creationId xmlns:a16="http://schemas.microsoft.com/office/drawing/2014/main" id="{F668744D-F569-7DD1-C4AC-0D9D9C3DE1B4}"/>
                  </a:ext>
                </a:extLst>
              </p:cNvPr>
              <p:cNvSpPr/>
              <p:nvPr/>
            </p:nvSpPr>
            <p:spPr>
              <a:xfrm>
                <a:off x="7542219" y="1310669"/>
                <a:ext cx="539491" cy="547104"/>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a:p>
            </p:txBody>
          </p:sp>
          <p:sp>
            <p:nvSpPr>
              <p:cNvPr id="23" name="Google Shape;1641;p41">
                <a:extLst>
                  <a:ext uri="{FF2B5EF4-FFF2-40B4-BE49-F238E27FC236}">
                    <a16:creationId xmlns:a16="http://schemas.microsoft.com/office/drawing/2014/main" id="{B59C123E-997B-A554-A31C-A72A22019795}"/>
                  </a:ext>
                </a:extLst>
              </p:cNvPr>
              <p:cNvSpPr/>
              <p:nvPr/>
            </p:nvSpPr>
            <p:spPr>
              <a:xfrm>
                <a:off x="7488498" y="1256325"/>
                <a:ext cx="646933" cy="656081"/>
              </a:xfrm>
              <a:custGeom>
                <a:avLst/>
                <a:gdLst/>
                <a:ahLst/>
                <a:cxnLst/>
                <a:rect l="l" t="t" r="r" b="b"/>
                <a:pathLst>
                  <a:path w="6810" h="6809" extrusionOk="0">
                    <a:moveTo>
                      <a:pt x="3405" y="1131"/>
                    </a:moveTo>
                    <a:cubicBezTo>
                      <a:pt x="4658" y="1131"/>
                      <a:pt x="5676" y="2152"/>
                      <a:pt x="5677" y="3403"/>
                    </a:cubicBezTo>
                    <a:cubicBezTo>
                      <a:pt x="5677" y="4656"/>
                      <a:pt x="4659" y="5676"/>
                      <a:pt x="3405" y="5676"/>
                    </a:cubicBezTo>
                    <a:cubicBezTo>
                      <a:pt x="2152" y="5676"/>
                      <a:pt x="1133" y="4656"/>
                      <a:pt x="1133" y="3403"/>
                    </a:cubicBezTo>
                    <a:cubicBezTo>
                      <a:pt x="1133" y="2150"/>
                      <a:pt x="2152" y="1131"/>
                      <a:pt x="3405" y="1131"/>
                    </a:cubicBezTo>
                    <a:close/>
                    <a:moveTo>
                      <a:pt x="3405" y="1"/>
                    </a:moveTo>
                    <a:cubicBezTo>
                      <a:pt x="1527" y="1"/>
                      <a:pt x="0" y="1527"/>
                      <a:pt x="0" y="3405"/>
                    </a:cubicBezTo>
                    <a:cubicBezTo>
                      <a:pt x="0" y="5282"/>
                      <a:pt x="1528" y="6809"/>
                      <a:pt x="3405" y="6809"/>
                    </a:cubicBezTo>
                    <a:cubicBezTo>
                      <a:pt x="5283" y="6809"/>
                      <a:pt x="6810" y="5282"/>
                      <a:pt x="6810" y="3405"/>
                    </a:cubicBezTo>
                    <a:cubicBezTo>
                      <a:pt x="6810" y="1527"/>
                      <a:pt x="5283" y="1"/>
                      <a:pt x="3405" y="1"/>
                    </a:cubicBezTo>
                    <a:close/>
                  </a:path>
                </a:pathLst>
              </a:custGeom>
              <a:solidFill>
                <a:schemeClr val="accent6"/>
              </a:solidFill>
              <a:ln>
                <a:noFill/>
              </a:ln>
            </p:spPr>
            <p:txBody>
              <a:bodyPr spcFirstLastPara="1" wrap="square" lIns="91401" tIns="91401" rIns="91401" bIns="91401" anchor="ctr" anchorCtr="0">
                <a:noAutofit/>
              </a:bodyPr>
              <a:lstStyle/>
              <a:p>
                <a:endParaRPr sz="1799"/>
              </a:p>
            </p:txBody>
          </p:sp>
        </p:grpSp>
        <p:sp>
          <p:nvSpPr>
            <p:cNvPr id="29" name="Google Shape;1647;p41">
              <a:extLst>
                <a:ext uri="{FF2B5EF4-FFF2-40B4-BE49-F238E27FC236}">
                  <a16:creationId xmlns:a16="http://schemas.microsoft.com/office/drawing/2014/main" id="{F84A2A84-9910-A82C-C0E2-55C0AE961975}"/>
                </a:ext>
              </a:extLst>
            </p:cNvPr>
            <p:cNvSpPr txBox="1"/>
            <p:nvPr/>
          </p:nvSpPr>
          <p:spPr>
            <a:xfrm>
              <a:off x="1192297" y="2724060"/>
              <a:ext cx="1549267" cy="1196259"/>
            </a:xfrm>
            <a:prstGeom prst="rect">
              <a:avLst/>
            </a:prstGeom>
            <a:noFill/>
            <a:ln>
              <a:noFill/>
            </a:ln>
          </p:spPr>
          <p:txBody>
            <a:bodyPr spcFirstLastPara="1" wrap="square" lIns="91401" tIns="91401" rIns="91401" bIns="91401" anchor="t" anchorCtr="0">
              <a:noAutofit/>
            </a:bodyPr>
            <a:lstStyle/>
            <a:p>
              <a:pPr algn="ctr">
                <a:spcAft>
                  <a:spcPts val="1600"/>
                </a:spcAft>
              </a:pPr>
              <a:r>
                <a:rPr lang="en-US" sz="1400" dirty="0">
                  <a:ea typeface="Calibri" panose="020F0502020204030204" pitchFamily="34" charset="0"/>
                  <a:cs typeface="Times New Roman" panose="02020603050405020304" pitchFamily="18" charset="0"/>
                  <a:sym typeface="Roboto"/>
                </a:rPr>
                <a:t>We seamlessly combine your data with our own and our partner network's data to construct a high-profile TAL.</a:t>
              </a:r>
              <a:endParaRPr sz="1400" dirty="0">
                <a:ea typeface="Calibri" panose="020F0502020204030204" pitchFamily="34" charset="0"/>
                <a:cs typeface="Times New Roman" panose="02020603050405020304" pitchFamily="18" charset="0"/>
                <a:sym typeface="Roboto"/>
              </a:endParaRPr>
            </a:p>
          </p:txBody>
        </p:sp>
        <p:sp>
          <p:nvSpPr>
            <p:cNvPr id="30" name="Google Shape;1648;p41">
              <a:extLst>
                <a:ext uri="{FF2B5EF4-FFF2-40B4-BE49-F238E27FC236}">
                  <a16:creationId xmlns:a16="http://schemas.microsoft.com/office/drawing/2014/main" id="{7E1ABC49-91FD-9DB7-D6EF-E7A2E7FF4529}"/>
                </a:ext>
              </a:extLst>
            </p:cNvPr>
            <p:cNvSpPr txBox="1"/>
            <p:nvPr/>
          </p:nvSpPr>
          <p:spPr>
            <a:xfrm>
              <a:off x="3106130" y="3837517"/>
              <a:ext cx="1514059" cy="1498813"/>
            </a:xfrm>
            <a:prstGeom prst="rect">
              <a:avLst/>
            </a:prstGeom>
            <a:noFill/>
            <a:ln>
              <a:noFill/>
            </a:ln>
          </p:spPr>
          <p:txBody>
            <a:bodyPr spcFirstLastPara="1" wrap="square" lIns="91401" tIns="91401" rIns="91401" bIns="91401" anchor="t" anchorCtr="0">
              <a:noAutofit/>
            </a:bodyPr>
            <a:lstStyle/>
            <a:p>
              <a:pPr algn="ctr">
                <a:spcAft>
                  <a:spcPts val="1600"/>
                </a:spcAft>
              </a:pPr>
              <a:r>
                <a:rPr lang="en-US" sz="1400" dirty="0">
                  <a:ea typeface="Calibri" panose="020F0502020204030204" pitchFamily="34" charset="0"/>
                  <a:cs typeface="Times New Roman" panose="02020603050405020304" pitchFamily="18" charset="0"/>
                  <a:sym typeface="Roboto"/>
                </a:rPr>
                <a:t>We handle your TAL and legacy data to effectively convert them into valuable opportunities.</a:t>
              </a:r>
              <a:endParaRPr sz="1400" dirty="0">
                <a:ea typeface="Calibri" panose="020F0502020204030204" pitchFamily="34" charset="0"/>
                <a:cs typeface="Times New Roman" panose="02020603050405020304" pitchFamily="18" charset="0"/>
                <a:sym typeface="Roboto"/>
              </a:endParaRPr>
            </a:p>
          </p:txBody>
        </p:sp>
        <p:sp>
          <p:nvSpPr>
            <p:cNvPr id="31" name="Google Shape;1649;p41">
              <a:extLst>
                <a:ext uri="{FF2B5EF4-FFF2-40B4-BE49-F238E27FC236}">
                  <a16:creationId xmlns:a16="http://schemas.microsoft.com/office/drawing/2014/main" id="{D70EF388-63AB-648A-95D6-55E695F4AA9F}"/>
                </a:ext>
              </a:extLst>
            </p:cNvPr>
            <p:cNvSpPr txBox="1"/>
            <p:nvPr/>
          </p:nvSpPr>
          <p:spPr>
            <a:xfrm>
              <a:off x="4782312" y="2660621"/>
              <a:ext cx="1625894" cy="710400"/>
            </a:xfrm>
            <a:prstGeom prst="rect">
              <a:avLst/>
            </a:prstGeom>
            <a:noFill/>
            <a:ln>
              <a:noFill/>
            </a:ln>
          </p:spPr>
          <p:txBody>
            <a:bodyPr spcFirstLastPara="1" wrap="square" lIns="91401" tIns="91401" rIns="91401" bIns="91401" anchor="t" anchorCtr="0">
              <a:noAutofit/>
            </a:bodyPr>
            <a:lstStyle/>
            <a:p>
              <a:pPr algn="ctr"/>
              <a:r>
                <a:rPr lang="en-US" sz="1400" dirty="0">
                  <a:ea typeface="Calibri" panose="020F0502020204030204" pitchFamily="34" charset="0"/>
                  <a:cs typeface="Times New Roman" panose="02020603050405020304" pitchFamily="18" charset="0"/>
                  <a:sym typeface="Roboto"/>
                </a:rPr>
                <a:t>We have the necessary infrastructure in the region and can seamlessly integrate as an integral part of your pipeline development.</a:t>
              </a:r>
              <a:endParaRPr sz="1400" dirty="0">
                <a:ea typeface="Calibri" panose="020F0502020204030204" pitchFamily="34" charset="0"/>
                <a:cs typeface="Times New Roman" panose="02020603050405020304" pitchFamily="18" charset="0"/>
                <a:sym typeface="Roboto"/>
              </a:endParaRPr>
            </a:p>
          </p:txBody>
        </p:sp>
        <p:sp>
          <p:nvSpPr>
            <p:cNvPr id="34" name="Google Shape;1652;p41">
              <a:extLst>
                <a:ext uri="{FF2B5EF4-FFF2-40B4-BE49-F238E27FC236}">
                  <a16:creationId xmlns:a16="http://schemas.microsoft.com/office/drawing/2014/main" id="{64667FFA-877F-80E5-205C-70D7DD3EF2D9}"/>
                </a:ext>
              </a:extLst>
            </p:cNvPr>
            <p:cNvSpPr txBox="1"/>
            <p:nvPr/>
          </p:nvSpPr>
          <p:spPr>
            <a:xfrm>
              <a:off x="8871002" y="1832236"/>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latin typeface="Fira Sans Extra Condensed"/>
                  <a:ea typeface="Fira Sans Extra Condensed"/>
                  <a:cs typeface="Fira Sans Extra Condensed"/>
                  <a:sym typeface="Fira Sans Extra Condensed"/>
                </a:rPr>
                <a:t>5</a:t>
              </a:r>
              <a:endParaRPr sz="2399" b="1" dirty="0">
                <a:latin typeface="Fira Sans Extra Condensed"/>
                <a:ea typeface="Fira Sans Extra Condensed"/>
                <a:cs typeface="Fira Sans Extra Condensed"/>
                <a:sym typeface="Fira Sans Extra Condensed"/>
              </a:endParaRPr>
            </a:p>
          </p:txBody>
        </p:sp>
        <p:sp>
          <p:nvSpPr>
            <p:cNvPr id="35" name="Google Shape;1653;p41">
              <a:extLst>
                <a:ext uri="{FF2B5EF4-FFF2-40B4-BE49-F238E27FC236}">
                  <a16:creationId xmlns:a16="http://schemas.microsoft.com/office/drawing/2014/main" id="{C30C967B-6624-4A6F-F20B-00754A1CB232}"/>
                </a:ext>
              </a:extLst>
            </p:cNvPr>
            <p:cNvSpPr txBox="1"/>
            <p:nvPr/>
          </p:nvSpPr>
          <p:spPr>
            <a:xfrm>
              <a:off x="7029677" y="5068579"/>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latin typeface="Fira Sans Extra Condensed"/>
                  <a:ea typeface="Fira Sans Extra Condensed"/>
                  <a:cs typeface="Fira Sans Extra Condensed"/>
                  <a:sym typeface="Fira Sans Extra Condensed"/>
                </a:rPr>
                <a:t>4</a:t>
              </a:r>
              <a:endParaRPr sz="2399" b="1" dirty="0">
                <a:latin typeface="Fira Sans Extra Condensed"/>
                <a:ea typeface="Fira Sans Extra Condensed"/>
                <a:cs typeface="Fira Sans Extra Condensed"/>
                <a:sym typeface="Fira Sans Extra Condensed"/>
              </a:endParaRPr>
            </a:p>
          </p:txBody>
        </p:sp>
        <p:sp>
          <p:nvSpPr>
            <p:cNvPr id="36" name="Google Shape;1654;p41">
              <a:extLst>
                <a:ext uri="{FF2B5EF4-FFF2-40B4-BE49-F238E27FC236}">
                  <a16:creationId xmlns:a16="http://schemas.microsoft.com/office/drawing/2014/main" id="{F20EF2D9-5C0B-D979-6DCD-A43E78A5421A}"/>
                </a:ext>
              </a:extLst>
            </p:cNvPr>
            <p:cNvSpPr txBox="1"/>
            <p:nvPr/>
          </p:nvSpPr>
          <p:spPr>
            <a:xfrm>
              <a:off x="1587382" y="1862484"/>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latin typeface="Fira Sans Extra Condensed"/>
                  <a:ea typeface="Fira Sans Extra Condensed"/>
                  <a:cs typeface="Fira Sans Extra Condensed"/>
                  <a:sym typeface="Fira Sans Extra Condensed"/>
                </a:rPr>
                <a:t>1</a:t>
              </a:r>
              <a:endParaRPr sz="2399" b="1" dirty="0">
                <a:latin typeface="Fira Sans Extra Condensed"/>
                <a:ea typeface="Fira Sans Extra Condensed"/>
                <a:cs typeface="Fira Sans Extra Condensed"/>
                <a:sym typeface="Fira Sans Extra Condensed"/>
              </a:endParaRPr>
            </a:p>
          </p:txBody>
        </p:sp>
        <p:sp>
          <p:nvSpPr>
            <p:cNvPr id="37" name="Google Shape;1655;p41">
              <a:extLst>
                <a:ext uri="{FF2B5EF4-FFF2-40B4-BE49-F238E27FC236}">
                  <a16:creationId xmlns:a16="http://schemas.microsoft.com/office/drawing/2014/main" id="{092454D2-2474-556F-0724-DBCC47EC40AC}"/>
                </a:ext>
              </a:extLst>
            </p:cNvPr>
            <p:cNvSpPr txBox="1"/>
            <p:nvPr/>
          </p:nvSpPr>
          <p:spPr>
            <a:xfrm>
              <a:off x="3431002" y="5137711"/>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latin typeface="Fira Sans Extra Condensed"/>
                  <a:ea typeface="Fira Sans Extra Condensed"/>
                  <a:cs typeface="Fira Sans Extra Condensed"/>
                  <a:sym typeface="Fira Sans Extra Condensed"/>
                </a:rPr>
                <a:t>2</a:t>
              </a:r>
              <a:endParaRPr sz="2399" b="1" dirty="0">
                <a:latin typeface="Fira Sans Extra Condensed"/>
                <a:ea typeface="Fira Sans Extra Condensed"/>
                <a:cs typeface="Fira Sans Extra Condensed"/>
                <a:sym typeface="Fira Sans Extra Condensed"/>
              </a:endParaRPr>
            </a:p>
          </p:txBody>
        </p:sp>
        <p:grpSp>
          <p:nvGrpSpPr>
            <p:cNvPr id="49" name="Group 48">
              <a:extLst>
                <a:ext uri="{FF2B5EF4-FFF2-40B4-BE49-F238E27FC236}">
                  <a16:creationId xmlns:a16="http://schemas.microsoft.com/office/drawing/2014/main" id="{1B525032-DE98-9829-6478-B0D3208CCA84}"/>
                </a:ext>
              </a:extLst>
            </p:cNvPr>
            <p:cNvGrpSpPr/>
            <p:nvPr/>
          </p:nvGrpSpPr>
          <p:grpSpPr>
            <a:xfrm>
              <a:off x="4578390" y="1762966"/>
              <a:ext cx="2176666" cy="2799160"/>
              <a:chOff x="4578390" y="1762966"/>
              <a:chExt cx="2176666" cy="2799160"/>
            </a:xfrm>
          </p:grpSpPr>
          <p:grpSp>
            <p:nvGrpSpPr>
              <p:cNvPr id="24" name="Google Shape;1642;p41">
                <a:extLst>
                  <a:ext uri="{FF2B5EF4-FFF2-40B4-BE49-F238E27FC236}">
                    <a16:creationId xmlns:a16="http://schemas.microsoft.com/office/drawing/2014/main" id="{644408B7-D9C7-B27B-2886-D315E3D5162A}"/>
                  </a:ext>
                </a:extLst>
              </p:cNvPr>
              <p:cNvGrpSpPr>
                <a:grpSpLocks noChangeAspect="1"/>
              </p:cNvGrpSpPr>
              <p:nvPr/>
            </p:nvGrpSpPr>
            <p:grpSpPr>
              <a:xfrm>
                <a:off x="4578390" y="1762966"/>
                <a:ext cx="2176666" cy="2799160"/>
                <a:chOff x="3595255" y="1256325"/>
                <a:chExt cx="1943313" cy="2499073"/>
              </a:xfrm>
              <a:solidFill>
                <a:schemeClr val="accent3"/>
              </a:solidFill>
            </p:grpSpPr>
            <p:sp>
              <p:nvSpPr>
                <p:cNvPr id="25" name="Google Shape;1643;p41">
                  <a:extLst>
                    <a:ext uri="{FF2B5EF4-FFF2-40B4-BE49-F238E27FC236}">
                      <a16:creationId xmlns:a16="http://schemas.microsoft.com/office/drawing/2014/main" id="{5B848548-3C08-171E-523D-44D984DB361B}"/>
                    </a:ext>
                  </a:extLst>
                </p:cNvPr>
                <p:cNvSpPr/>
                <p:nvPr/>
              </p:nvSpPr>
              <p:spPr>
                <a:xfrm>
                  <a:off x="3595255" y="1529779"/>
                  <a:ext cx="1943313" cy="2135420"/>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grpFill/>
                <a:ln>
                  <a:noFill/>
                </a:ln>
              </p:spPr>
              <p:txBody>
                <a:bodyPr spcFirstLastPara="1" wrap="square" lIns="91401" tIns="91401" rIns="91401" bIns="91401" anchor="ctr" anchorCtr="0">
                  <a:noAutofit/>
                </a:bodyPr>
                <a:lstStyle/>
                <a:p>
                  <a:endParaRPr sz="1799"/>
                </a:p>
              </p:txBody>
            </p:sp>
            <p:sp>
              <p:nvSpPr>
                <p:cNvPr id="26" name="Google Shape;1644;p41">
                  <a:extLst>
                    <a:ext uri="{FF2B5EF4-FFF2-40B4-BE49-F238E27FC236}">
                      <a16:creationId xmlns:a16="http://schemas.microsoft.com/office/drawing/2014/main" id="{EED1FB35-9692-D4E9-BDA2-4CC1FA4A406F}"/>
                    </a:ext>
                  </a:extLst>
                </p:cNvPr>
                <p:cNvSpPr/>
                <p:nvPr/>
              </p:nvSpPr>
              <p:spPr>
                <a:xfrm>
                  <a:off x="4891330" y="3465755"/>
                  <a:ext cx="221249" cy="289643"/>
                </a:xfrm>
                <a:custGeom>
                  <a:avLst/>
                  <a:gdLst/>
                  <a:ahLst/>
                  <a:cxnLst/>
                  <a:rect l="l" t="t" r="r" b="b"/>
                  <a:pathLst>
                    <a:path w="2329" h="3006" extrusionOk="0">
                      <a:moveTo>
                        <a:pt x="1" y="0"/>
                      </a:moveTo>
                      <a:lnTo>
                        <a:pt x="1" y="3006"/>
                      </a:lnTo>
                      <a:lnTo>
                        <a:pt x="2328" y="1503"/>
                      </a:lnTo>
                      <a:lnTo>
                        <a:pt x="1" y="0"/>
                      </a:lnTo>
                      <a:close/>
                    </a:path>
                  </a:pathLst>
                </a:custGeom>
                <a:grpFill/>
                <a:ln>
                  <a:noFill/>
                </a:ln>
              </p:spPr>
              <p:txBody>
                <a:bodyPr spcFirstLastPara="1" wrap="square" lIns="91401" tIns="91401" rIns="91401" bIns="91401" anchor="ctr" anchorCtr="0">
                  <a:noAutofit/>
                </a:bodyPr>
                <a:lstStyle/>
                <a:p>
                  <a:endParaRPr sz="1799"/>
                </a:p>
              </p:txBody>
            </p:sp>
            <p:sp>
              <p:nvSpPr>
                <p:cNvPr id="27" name="Google Shape;1645;p41">
                  <a:extLst>
                    <a:ext uri="{FF2B5EF4-FFF2-40B4-BE49-F238E27FC236}">
                      <a16:creationId xmlns:a16="http://schemas.microsoft.com/office/drawing/2014/main" id="{0A4C2EF3-37EF-C94F-E896-DA128AC9D813}"/>
                    </a:ext>
                  </a:extLst>
                </p:cNvPr>
                <p:cNvSpPr/>
                <p:nvPr/>
              </p:nvSpPr>
              <p:spPr>
                <a:xfrm>
                  <a:off x="4297212" y="1310669"/>
                  <a:ext cx="539396" cy="547104"/>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grpFill/>
                <a:ln>
                  <a:noFill/>
                </a:ln>
              </p:spPr>
              <p:txBody>
                <a:bodyPr spcFirstLastPara="1" wrap="square" lIns="91401" tIns="91401" rIns="91401" bIns="91401" anchor="ctr" anchorCtr="0">
                  <a:noAutofit/>
                </a:bodyPr>
                <a:lstStyle/>
                <a:p>
                  <a:endParaRPr sz="1799"/>
                </a:p>
              </p:txBody>
            </p:sp>
            <p:sp>
              <p:nvSpPr>
                <p:cNvPr id="28" name="Google Shape;1646;p41">
                  <a:extLst>
                    <a:ext uri="{FF2B5EF4-FFF2-40B4-BE49-F238E27FC236}">
                      <a16:creationId xmlns:a16="http://schemas.microsoft.com/office/drawing/2014/main" id="{B6C4250A-D9F3-E2F7-C32D-4C73B2314FF2}"/>
                    </a:ext>
                  </a:extLst>
                </p:cNvPr>
                <p:cNvSpPr/>
                <p:nvPr/>
              </p:nvSpPr>
              <p:spPr>
                <a:xfrm>
                  <a:off x="4243444" y="1256325"/>
                  <a:ext cx="646933" cy="656081"/>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grpFill/>
                <a:ln>
                  <a:noFill/>
                </a:ln>
              </p:spPr>
              <p:txBody>
                <a:bodyPr spcFirstLastPara="1" wrap="square" lIns="91401" tIns="91401" rIns="91401" bIns="91401" anchor="ctr" anchorCtr="0">
                  <a:noAutofit/>
                </a:bodyPr>
                <a:lstStyle/>
                <a:p>
                  <a:endParaRPr sz="1799"/>
                </a:p>
              </p:txBody>
            </p:sp>
          </p:grpSp>
          <p:sp>
            <p:nvSpPr>
              <p:cNvPr id="45" name="Google Shape;1625;p41">
                <a:extLst>
                  <a:ext uri="{FF2B5EF4-FFF2-40B4-BE49-F238E27FC236}">
                    <a16:creationId xmlns:a16="http://schemas.microsoft.com/office/drawing/2014/main" id="{94609E4A-B70E-EC3C-27CE-0C570D5CF09C}"/>
                  </a:ext>
                </a:extLst>
              </p:cNvPr>
              <p:cNvSpPr>
                <a:spLocks noChangeAspect="1"/>
              </p:cNvSpPr>
              <p:nvPr/>
            </p:nvSpPr>
            <p:spPr>
              <a:xfrm>
                <a:off x="5406493" y="1862620"/>
                <a:ext cx="520456" cy="535232"/>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FFFFFF"/>
              </a:solidFill>
              <a:ln>
                <a:noFill/>
              </a:ln>
            </p:spPr>
            <p:txBody>
              <a:bodyPr spcFirstLastPara="1" wrap="square" lIns="91401" tIns="91401" rIns="91401" bIns="91401" anchor="ctr" anchorCtr="0">
                <a:noAutofit/>
              </a:bodyPr>
              <a:lstStyle/>
              <a:p>
                <a:endParaRPr sz="1799" dirty="0"/>
              </a:p>
            </p:txBody>
          </p:sp>
        </p:grpSp>
        <p:sp>
          <p:nvSpPr>
            <p:cNvPr id="46" name="Google Shape;1655;p41">
              <a:extLst>
                <a:ext uri="{FF2B5EF4-FFF2-40B4-BE49-F238E27FC236}">
                  <a16:creationId xmlns:a16="http://schemas.microsoft.com/office/drawing/2014/main" id="{C94553BB-0A20-E1BA-5A0B-F170E8F033D3}"/>
                </a:ext>
              </a:extLst>
            </p:cNvPr>
            <p:cNvSpPr txBox="1"/>
            <p:nvPr/>
          </p:nvSpPr>
          <p:spPr>
            <a:xfrm>
              <a:off x="5250864" y="1841190"/>
              <a:ext cx="833100" cy="5355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399" b="1" dirty="0">
                  <a:latin typeface="Fira Sans Extra Condensed"/>
                  <a:ea typeface="Fira Sans Extra Condensed"/>
                  <a:cs typeface="Fira Sans Extra Condensed"/>
                  <a:sym typeface="Fira Sans Extra Condensed"/>
                </a:rPr>
                <a:t>3</a:t>
              </a:r>
              <a:endParaRPr sz="2399" b="1" dirty="0">
                <a:latin typeface="Fira Sans Extra Condensed"/>
                <a:ea typeface="Fira Sans Extra Condensed"/>
                <a:cs typeface="Fira Sans Extra Condensed"/>
                <a:sym typeface="Fira Sans Extra Condensed"/>
              </a:endParaRPr>
            </a:p>
          </p:txBody>
        </p:sp>
        <p:sp>
          <p:nvSpPr>
            <p:cNvPr id="47" name="Google Shape;1648;p41">
              <a:extLst>
                <a:ext uri="{FF2B5EF4-FFF2-40B4-BE49-F238E27FC236}">
                  <a16:creationId xmlns:a16="http://schemas.microsoft.com/office/drawing/2014/main" id="{771C2BE9-CAD5-4668-DB5E-3FFFDAA59BE4}"/>
                </a:ext>
              </a:extLst>
            </p:cNvPr>
            <p:cNvSpPr txBox="1"/>
            <p:nvPr/>
          </p:nvSpPr>
          <p:spPr>
            <a:xfrm>
              <a:off x="6570147" y="3527392"/>
              <a:ext cx="1752159" cy="1576901"/>
            </a:xfrm>
            <a:prstGeom prst="rect">
              <a:avLst/>
            </a:prstGeom>
            <a:noFill/>
            <a:ln>
              <a:noFill/>
            </a:ln>
          </p:spPr>
          <p:txBody>
            <a:bodyPr spcFirstLastPara="1" wrap="square" lIns="91401" tIns="91401" rIns="91401" bIns="91401" anchor="t" anchorCtr="0">
              <a:noAutofit/>
            </a:bodyPr>
            <a:lstStyle/>
            <a:p>
              <a:pPr algn="ctr">
                <a:spcAft>
                  <a:spcPts val="1600"/>
                </a:spcAft>
              </a:pPr>
              <a:r>
                <a:rPr lang="en-US" sz="1400" dirty="0">
                  <a:ea typeface="Calibri" panose="020F0502020204030204" pitchFamily="34" charset="0"/>
                  <a:cs typeface="Times New Roman" panose="02020603050405020304" pitchFamily="18" charset="0"/>
                  <a:sym typeface="Roboto"/>
                </a:rPr>
                <a:t>Our in-house data combined with an extensive partner network enables us to offer a comprehensive 360-degree view of leads.</a:t>
              </a:r>
              <a:endParaRPr sz="1400" dirty="0">
                <a:ea typeface="Calibri" panose="020F0502020204030204" pitchFamily="34" charset="0"/>
                <a:cs typeface="Times New Roman" panose="02020603050405020304" pitchFamily="18" charset="0"/>
                <a:sym typeface="Roboto"/>
              </a:endParaRPr>
            </a:p>
          </p:txBody>
        </p:sp>
        <p:sp>
          <p:nvSpPr>
            <p:cNvPr id="48" name="Google Shape;1648;p41">
              <a:extLst>
                <a:ext uri="{FF2B5EF4-FFF2-40B4-BE49-F238E27FC236}">
                  <a16:creationId xmlns:a16="http://schemas.microsoft.com/office/drawing/2014/main" id="{C3BD14F4-4F37-7E2F-F4A4-913129DC5C29}"/>
                </a:ext>
              </a:extLst>
            </p:cNvPr>
            <p:cNvSpPr txBox="1"/>
            <p:nvPr/>
          </p:nvSpPr>
          <p:spPr>
            <a:xfrm>
              <a:off x="8529386" y="2876802"/>
              <a:ext cx="1650759" cy="1267865"/>
            </a:xfrm>
            <a:prstGeom prst="rect">
              <a:avLst/>
            </a:prstGeom>
            <a:noFill/>
            <a:ln>
              <a:noFill/>
            </a:ln>
          </p:spPr>
          <p:txBody>
            <a:bodyPr spcFirstLastPara="1" wrap="square" lIns="91401" tIns="91401" rIns="91401" bIns="91401" anchor="t" anchorCtr="0">
              <a:noAutofit/>
            </a:bodyPr>
            <a:lstStyle/>
            <a:p>
              <a:pPr algn="ctr">
                <a:spcAft>
                  <a:spcPts val="1600"/>
                </a:spcAft>
              </a:pPr>
              <a:r>
                <a:rPr lang="en-US" sz="1400" dirty="0">
                  <a:ea typeface="Calibri" panose="020F0502020204030204" pitchFamily="34" charset="0"/>
                  <a:cs typeface="Times New Roman" panose="02020603050405020304" pitchFamily="18" charset="0"/>
                  <a:sym typeface="Roboto"/>
                </a:rPr>
                <a:t>Our multi-touch and multi-channel approach guarantees efficient lead conversions.</a:t>
              </a:r>
              <a:endParaRPr sz="1400" dirty="0">
                <a:ea typeface="Calibri" panose="020F0502020204030204" pitchFamily="34" charset="0"/>
                <a:cs typeface="Times New Roman" panose="02020603050405020304" pitchFamily="18" charset="0"/>
                <a:sym typeface="Roboto"/>
              </a:endParaRPr>
            </a:p>
          </p:txBody>
        </p:sp>
      </p:grpSp>
      <p:pic>
        <p:nvPicPr>
          <p:cNvPr id="38" name="Graphic 37" descr="Filter with solid fill">
            <a:extLst>
              <a:ext uri="{FF2B5EF4-FFF2-40B4-BE49-F238E27FC236}">
                <a16:creationId xmlns:a16="http://schemas.microsoft.com/office/drawing/2014/main" id="{F4C31BFE-B296-AE27-ADF9-0B9DCED961CB}"/>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52010"/>
          <a:stretch/>
        </p:blipFill>
        <p:spPr>
          <a:xfrm>
            <a:off x="10614044" y="3474553"/>
            <a:ext cx="1484149" cy="1288873"/>
          </a:xfrm>
          <a:prstGeom prst="rect">
            <a:avLst/>
          </a:prstGeom>
        </p:spPr>
      </p:pic>
      <p:grpSp>
        <p:nvGrpSpPr>
          <p:cNvPr id="43" name="Group 42">
            <a:extLst>
              <a:ext uri="{FF2B5EF4-FFF2-40B4-BE49-F238E27FC236}">
                <a16:creationId xmlns:a16="http://schemas.microsoft.com/office/drawing/2014/main" id="{8B6EB6AF-E2BD-BFF7-B432-D52B75B8B219}"/>
              </a:ext>
            </a:extLst>
          </p:cNvPr>
          <p:cNvGrpSpPr/>
          <p:nvPr/>
        </p:nvGrpSpPr>
        <p:grpSpPr>
          <a:xfrm>
            <a:off x="11185454" y="4873370"/>
            <a:ext cx="341329" cy="396387"/>
            <a:chOff x="10886347" y="5016209"/>
            <a:chExt cx="341418" cy="396490"/>
          </a:xfrm>
        </p:grpSpPr>
        <p:pic>
          <p:nvPicPr>
            <p:cNvPr id="39" name="Graphic 38" descr="Handshake with solid fill">
              <a:extLst>
                <a:ext uri="{FF2B5EF4-FFF2-40B4-BE49-F238E27FC236}">
                  <a16:creationId xmlns:a16="http://schemas.microsoft.com/office/drawing/2014/main" id="{CB78D14C-0FE5-D7E9-0361-8AF8E86EED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86347" y="5071281"/>
              <a:ext cx="341418" cy="341418"/>
            </a:xfrm>
            <a:prstGeom prst="rect">
              <a:avLst/>
            </a:prstGeom>
          </p:spPr>
        </p:pic>
        <p:pic>
          <p:nvPicPr>
            <p:cNvPr id="42" name="Graphic 41" descr="Dollar with solid fill">
              <a:extLst>
                <a:ext uri="{FF2B5EF4-FFF2-40B4-BE49-F238E27FC236}">
                  <a16:creationId xmlns:a16="http://schemas.microsoft.com/office/drawing/2014/main" id="{036F0A6B-9C5D-A87B-7C66-4FCFE145EF2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959647" y="5016209"/>
              <a:ext cx="169632" cy="169632"/>
            </a:xfrm>
            <a:prstGeom prst="rect">
              <a:avLst/>
            </a:prstGeom>
          </p:spPr>
        </p:pic>
      </p:grpSp>
    </p:spTree>
    <p:extLst>
      <p:ext uri="{BB962C8B-B14F-4D97-AF65-F5344CB8AC3E}">
        <p14:creationId xmlns:p14="http://schemas.microsoft.com/office/powerpoint/2010/main" val="2297203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B8C1C-2D21-D910-B064-03AB5DC6A046}"/>
              </a:ext>
            </a:extLst>
          </p:cNvPr>
          <p:cNvSpPr>
            <a:spLocks noGrp="1"/>
          </p:cNvSpPr>
          <p:nvPr>
            <p:ph type="body" sz="quarter" idx="11"/>
          </p:nvPr>
        </p:nvSpPr>
        <p:spPr/>
        <p:txBody>
          <a:bodyPr/>
          <a:lstStyle/>
          <a:p>
            <a:r>
              <a:rPr lang="en-AU" dirty="0"/>
              <a:t>Multi-Channel Approach</a:t>
            </a:r>
          </a:p>
        </p:txBody>
      </p:sp>
      <p:cxnSp>
        <p:nvCxnSpPr>
          <p:cNvPr id="3" name="Straight Connector 2">
            <a:extLst>
              <a:ext uri="{FF2B5EF4-FFF2-40B4-BE49-F238E27FC236}">
                <a16:creationId xmlns:a16="http://schemas.microsoft.com/office/drawing/2014/main" id="{354F049C-F152-822A-201E-EA2CFBCDE68C}"/>
              </a:ext>
            </a:extLst>
          </p:cNvPr>
          <p:cNvCxnSpPr>
            <a:cxnSpLocks/>
            <a:endCxn id="21" idx="2"/>
          </p:cNvCxnSpPr>
          <p:nvPr/>
        </p:nvCxnSpPr>
        <p:spPr>
          <a:xfrm flipV="1">
            <a:off x="2407824" y="3154316"/>
            <a:ext cx="1442479" cy="10388"/>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0BA6853-31E4-40CC-6B3B-ABBB1C2C388F}"/>
              </a:ext>
            </a:extLst>
          </p:cNvPr>
          <p:cNvCxnSpPr>
            <a:cxnSpLocks/>
          </p:cNvCxnSpPr>
          <p:nvPr/>
        </p:nvCxnSpPr>
        <p:spPr>
          <a:xfrm>
            <a:off x="1052326" y="3153595"/>
            <a:ext cx="760161" cy="0"/>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C32F760-C43A-430E-AAB2-09D641E4A553}"/>
              </a:ext>
            </a:extLst>
          </p:cNvPr>
          <p:cNvCxnSpPr>
            <a:cxnSpLocks/>
          </p:cNvCxnSpPr>
          <p:nvPr/>
        </p:nvCxnSpPr>
        <p:spPr>
          <a:xfrm flipH="1">
            <a:off x="10649284" y="3132818"/>
            <a:ext cx="76330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EF762A4-1453-E5E4-36A0-D3B9C3BFFED3}"/>
              </a:ext>
            </a:extLst>
          </p:cNvPr>
          <p:cNvCxnSpPr>
            <a:cxnSpLocks/>
          </p:cNvCxnSpPr>
          <p:nvPr/>
        </p:nvCxnSpPr>
        <p:spPr>
          <a:xfrm flipV="1">
            <a:off x="1061947" y="1919963"/>
            <a:ext cx="0" cy="124402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4AA22B7-3254-53DE-B584-CAD3C35A5C96}"/>
              </a:ext>
            </a:extLst>
          </p:cNvPr>
          <p:cNvCxnSpPr>
            <a:cxnSpLocks/>
          </p:cNvCxnSpPr>
          <p:nvPr/>
        </p:nvCxnSpPr>
        <p:spPr>
          <a:xfrm flipH="1">
            <a:off x="1042702" y="1919962"/>
            <a:ext cx="76016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E7D64D6-82FE-9B2E-3FDA-A0DAB9248DAD}"/>
              </a:ext>
            </a:extLst>
          </p:cNvPr>
          <p:cNvCxnSpPr>
            <a:cxnSpLocks/>
          </p:cNvCxnSpPr>
          <p:nvPr/>
        </p:nvCxnSpPr>
        <p:spPr>
          <a:xfrm flipV="1">
            <a:off x="11402966" y="3123196"/>
            <a:ext cx="0" cy="25526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266779-14D1-B971-DBB1-ECB29C6EFA8F}"/>
              </a:ext>
            </a:extLst>
          </p:cNvPr>
          <p:cNvCxnSpPr>
            <a:cxnSpLocks/>
          </p:cNvCxnSpPr>
          <p:nvPr/>
        </p:nvCxnSpPr>
        <p:spPr>
          <a:xfrm flipH="1">
            <a:off x="10399343" y="5685470"/>
            <a:ext cx="1022868" cy="0"/>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70B15DF4-F86C-5489-5009-C287C1DFD64E}"/>
              </a:ext>
            </a:extLst>
          </p:cNvPr>
          <p:cNvSpPr>
            <a:spLocks noChangeAspect="1"/>
          </p:cNvSpPr>
          <p:nvPr/>
        </p:nvSpPr>
        <p:spPr>
          <a:xfrm>
            <a:off x="1749999" y="1643514"/>
            <a:ext cx="552896" cy="552896"/>
          </a:xfrm>
          <a:prstGeom prst="ellips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99" b="1" dirty="0"/>
              <a:t>1</a:t>
            </a:r>
          </a:p>
        </p:txBody>
      </p:sp>
      <p:sp>
        <p:nvSpPr>
          <p:cNvPr id="18" name="TextBox 17">
            <a:extLst>
              <a:ext uri="{FF2B5EF4-FFF2-40B4-BE49-F238E27FC236}">
                <a16:creationId xmlns:a16="http://schemas.microsoft.com/office/drawing/2014/main" id="{C61B4326-ACB9-D105-1B88-E6C0FAB7AA69}"/>
              </a:ext>
            </a:extLst>
          </p:cNvPr>
          <p:cNvSpPr txBox="1"/>
          <p:nvPr/>
        </p:nvSpPr>
        <p:spPr>
          <a:xfrm>
            <a:off x="2412990" y="1735343"/>
            <a:ext cx="1729688" cy="645906"/>
          </a:xfrm>
          <a:prstGeom prst="rect">
            <a:avLst/>
          </a:prstGeom>
          <a:noFill/>
        </p:spPr>
        <p:txBody>
          <a:bodyPr wrap="square">
            <a:spAutoFit/>
          </a:bodyPr>
          <a:lstStyle/>
          <a:p>
            <a:r>
              <a:rPr lang="en-US" sz="1799" b="1" dirty="0">
                <a:ea typeface="Calibri" panose="020F0502020204030204" pitchFamily="34" charset="0"/>
                <a:cs typeface="Times New Roman" panose="02020603050405020304" pitchFamily="18" charset="0"/>
                <a:sym typeface="Roboto"/>
              </a:rPr>
              <a:t>Getting Started</a:t>
            </a:r>
            <a:endParaRPr lang="en-AU" sz="1799" b="1" dirty="0"/>
          </a:p>
        </p:txBody>
      </p:sp>
      <p:sp>
        <p:nvSpPr>
          <p:cNvPr id="19" name="Oval 18">
            <a:extLst>
              <a:ext uri="{FF2B5EF4-FFF2-40B4-BE49-F238E27FC236}">
                <a16:creationId xmlns:a16="http://schemas.microsoft.com/office/drawing/2014/main" id="{8083BB7B-9974-7D21-691B-99AF48EF4832}"/>
              </a:ext>
            </a:extLst>
          </p:cNvPr>
          <p:cNvSpPr>
            <a:spLocks noChangeAspect="1"/>
          </p:cNvSpPr>
          <p:nvPr/>
        </p:nvSpPr>
        <p:spPr>
          <a:xfrm>
            <a:off x="1845305" y="2877868"/>
            <a:ext cx="552896" cy="552896"/>
          </a:xfrm>
          <a:prstGeom prst="ellips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99" b="1" dirty="0">
                <a:solidFill>
                  <a:schemeClr val="tx1"/>
                </a:solidFill>
              </a:rPr>
              <a:t>2</a:t>
            </a:r>
          </a:p>
        </p:txBody>
      </p:sp>
      <p:sp>
        <p:nvSpPr>
          <p:cNvPr id="21" name="Oval 20">
            <a:extLst>
              <a:ext uri="{FF2B5EF4-FFF2-40B4-BE49-F238E27FC236}">
                <a16:creationId xmlns:a16="http://schemas.microsoft.com/office/drawing/2014/main" id="{202DECF2-A03E-E778-006D-B415E0227296}"/>
              </a:ext>
            </a:extLst>
          </p:cNvPr>
          <p:cNvSpPr>
            <a:spLocks noChangeAspect="1"/>
          </p:cNvSpPr>
          <p:nvPr/>
        </p:nvSpPr>
        <p:spPr>
          <a:xfrm>
            <a:off x="3850303" y="2877868"/>
            <a:ext cx="552896" cy="552896"/>
          </a:xfrm>
          <a:prstGeom prst="ellips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99" b="1" dirty="0">
                <a:solidFill>
                  <a:schemeClr val="tx1"/>
                </a:solidFill>
              </a:rPr>
              <a:t>3</a:t>
            </a:r>
          </a:p>
        </p:txBody>
      </p:sp>
      <p:sp>
        <p:nvSpPr>
          <p:cNvPr id="22" name="Oval 21">
            <a:extLst>
              <a:ext uri="{FF2B5EF4-FFF2-40B4-BE49-F238E27FC236}">
                <a16:creationId xmlns:a16="http://schemas.microsoft.com/office/drawing/2014/main" id="{A3D9128B-C188-00A0-F825-4F59A6B648AF}"/>
              </a:ext>
            </a:extLst>
          </p:cNvPr>
          <p:cNvSpPr>
            <a:spLocks noChangeAspect="1"/>
          </p:cNvSpPr>
          <p:nvPr/>
        </p:nvSpPr>
        <p:spPr>
          <a:xfrm>
            <a:off x="5853602" y="2878633"/>
            <a:ext cx="552896" cy="552896"/>
          </a:xfrm>
          <a:prstGeom prst="ellips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99" b="1" dirty="0">
                <a:solidFill>
                  <a:schemeClr val="tx1"/>
                </a:solidFill>
              </a:rPr>
              <a:t>4</a:t>
            </a:r>
          </a:p>
        </p:txBody>
      </p:sp>
      <p:cxnSp>
        <p:nvCxnSpPr>
          <p:cNvPr id="25" name="Straight Connector 24">
            <a:extLst>
              <a:ext uri="{FF2B5EF4-FFF2-40B4-BE49-F238E27FC236}">
                <a16:creationId xmlns:a16="http://schemas.microsoft.com/office/drawing/2014/main" id="{4F9B5627-B02B-0450-E5DE-0CA62A2907DE}"/>
              </a:ext>
            </a:extLst>
          </p:cNvPr>
          <p:cNvCxnSpPr>
            <a:cxnSpLocks/>
          </p:cNvCxnSpPr>
          <p:nvPr/>
        </p:nvCxnSpPr>
        <p:spPr>
          <a:xfrm flipV="1">
            <a:off x="4419612" y="3153595"/>
            <a:ext cx="1442479" cy="10388"/>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0DB5893-331D-292C-4339-A42CAC92242D}"/>
              </a:ext>
            </a:extLst>
          </p:cNvPr>
          <p:cNvCxnSpPr>
            <a:cxnSpLocks/>
          </p:cNvCxnSpPr>
          <p:nvPr/>
        </p:nvCxnSpPr>
        <p:spPr>
          <a:xfrm flipV="1">
            <a:off x="6428042" y="3143207"/>
            <a:ext cx="1442479" cy="10388"/>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CFD3919-3A29-588B-CB29-D963D2C8C920}"/>
              </a:ext>
            </a:extLst>
          </p:cNvPr>
          <p:cNvCxnSpPr>
            <a:cxnSpLocks/>
          </p:cNvCxnSpPr>
          <p:nvPr/>
        </p:nvCxnSpPr>
        <p:spPr>
          <a:xfrm flipV="1">
            <a:off x="8480558" y="3132819"/>
            <a:ext cx="1485015" cy="10694"/>
          </a:xfrm>
          <a:prstGeom prst="line">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73928FA-D5A1-3914-20D4-4992EE1F29D5}"/>
              </a:ext>
            </a:extLst>
          </p:cNvPr>
          <p:cNvSpPr>
            <a:spLocks noChangeAspect="1"/>
          </p:cNvSpPr>
          <p:nvPr/>
        </p:nvSpPr>
        <p:spPr>
          <a:xfrm>
            <a:off x="9820747" y="5399400"/>
            <a:ext cx="552896" cy="552896"/>
          </a:xfrm>
          <a:prstGeom prst="ellips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99" b="1" dirty="0">
                <a:solidFill>
                  <a:schemeClr val="tx1"/>
                </a:solidFill>
              </a:rPr>
              <a:t>7</a:t>
            </a:r>
          </a:p>
        </p:txBody>
      </p:sp>
      <p:sp>
        <p:nvSpPr>
          <p:cNvPr id="37" name="TextBox 36">
            <a:extLst>
              <a:ext uri="{FF2B5EF4-FFF2-40B4-BE49-F238E27FC236}">
                <a16:creationId xmlns:a16="http://schemas.microsoft.com/office/drawing/2014/main" id="{5F24B643-A9C4-64BF-37B1-D5B80A4E334F}"/>
              </a:ext>
            </a:extLst>
          </p:cNvPr>
          <p:cNvSpPr txBox="1"/>
          <p:nvPr/>
        </p:nvSpPr>
        <p:spPr>
          <a:xfrm>
            <a:off x="8071788" y="5491230"/>
            <a:ext cx="1655317" cy="645906"/>
          </a:xfrm>
          <a:prstGeom prst="rect">
            <a:avLst/>
          </a:prstGeom>
          <a:noFill/>
        </p:spPr>
        <p:txBody>
          <a:bodyPr wrap="square">
            <a:spAutoFit/>
          </a:bodyPr>
          <a:lstStyle/>
          <a:p>
            <a:r>
              <a:rPr lang="en-US" sz="1799" b="1" dirty="0">
                <a:ea typeface="Calibri" panose="020F0502020204030204" pitchFamily="34" charset="0"/>
                <a:cs typeface="Times New Roman" panose="02020603050405020304" pitchFamily="18" charset="0"/>
                <a:sym typeface="Roboto"/>
              </a:rPr>
              <a:t>Qualified Leads</a:t>
            </a:r>
            <a:endParaRPr lang="en-AU" sz="1799" b="1" dirty="0"/>
          </a:p>
        </p:txBody>
      </p:sp>
      <p:sp>
        <p:nvSpPr>
          <p:cNvPr id="39" name="Google Shape;1647;p41">
            <a:extLst>
              <a:ext uri="{FF2B5EF4-FFF2-40B4-BE49-F238E27FC236}">
                <a16:creationId xmlns:a16="http://schemas.microsoft.com/office/drawing/2014/main" id="{49A3DCA3-61D8-6F2F-32CC-00389AE5B1D7}"/>
              </a:ext>
            </a:extLst>
          </p:cNvPr>
          <p:cNvSpPr txBox="1"/>
          <p:nvPr/>
        </p:nvSpPr>
        <p:spPr>
          <a:xfrm>
            <a:off x="866725" y="4203452"/>
            <a:ext cx="2283306" cy="1364239"/>
          </a:xfrm>
          <a:prstGeom prst="rect">
            <a:avLst/>
          </a:prstGeom>
          <a:noFill/>
          <a:ln>
            <a:noFill/>
          </a:ln>
        </p:spPr>
        <p:txBody>
          <a:bodyPr spcFirstLastPara="1" wrap="square" lIns="91401" tIns="91401" rIns="91401" bIns="91401" anchor="t" anchorCtr="0">
            <a:noAutofit/>
          </a:bodyPr>
          <a:lstStyle/>
          <a:p>
            <a:pPr algn="ctr">
              <a:spcAft>
                <a:spcPts val="1600"/>
              </a:spcAft>
            </a:pPr>
            <a:r>
              <a:rPr lang="en-US" sz="1200" dirty="0">
                <a:ea typeface="Calibri" panose="020F0502020204030204" pitchFamily="34" charset="0"/>
                <a:cs typeface="Times New Roman" panose="02020603050405020304" pitchFamily="18" charset="0"/>
                <a:sym typeface="Roboto"/>
              </a:rPr>
              <a:t>We understand your audience, and we will identify and build ideal target accounts and contacts. We personalize and enrich the TAL using our in-house and partner-led data sources.</a:t>
            </a:r>
            <a:endParaRPr sz="1200" dirty="0">
              <a:ea typeface="Calibri" panose="020F0502020204030204" pitchFamily="34" charset="0"/>
              <a:cs typeface="Times New Roman" panose="02020603050405020304" pitchFamily="18" charset="0"/>
              <a:sym typeface="Roboto"/>
            </a:endParaRPr>
          </a:p>
        </p:txBody>
      </p:sp>
      <p:sp>
        <p:nvSpPr>
          <p:cNvPr id="40" name="Google Shape;1647;p41">
            <a:extLst>
              <a:ext uri="{FF2B5EF4-FFF2-40B4-BE49-F238E27FC236}">
                <a16:creationId xmlns:a16="http://schemas.microsoft.com/office/drawing/2014/main" id="{2B83182A-FAE8-F457-C58F-6A8C35C7DDD6}"/>
              </a:ext>
            </a:extLst>
          </p:cNvPr>
          <p:cNvSpPr txBox="1"/>
          <p:nvPr/>
        </p:nvSpPr>
        <p:spPr>
          <a:xfrm>
            <a:off x="3161141" y="4203452"/>
            <a:ext cx="1982319" cy="1364239"/>
          </a:xfrm>
          <a:prstGeom prst="rect">
            <a:avLst/>
          </a:prstGeom>
          <a:noFill/>
          <a:ln>
            <a:noFill/>
          </a:ln>
        </p:spPr>
        <p:txBody>
          <a:bodyPr spcFirstLastPara="1" wrap="square" lIns="91401" tIns="91401" rIns="91401" bIns="91401" anchor="t" anchorCtr="0">
            <a:noAutofit/>
          </a:bodyPr>
          <a:lstStyle/>
          <a:p>
            <a:pPr algn="ctr">
              <a:spcAft>
                <a:spcPts val="1600"/>
              </a:spcAft>
            </a:pPr>
            <a:r>
              <a:rPr lang="en-US" sz="1200" dirty="0">
                <a:ea typeface="Calibri" panose="020F0502020204030204" pitchFamily="34" charset="0"/>
                <a:cs typeface="Times New Roman" panose="02020603050405020304" pitchFamily="18" charset="0"/>
                <a:sym typeface="Roboto"/>
              </a:rPr>
              <a:t>We will deliver the appropriate content via email campaigns and gauge the level of interest through Open and Click Through behaviors.</a:t>
            </a:r>
            <a:endParaRPr sz="1200" dirty="0">
              <a:ea typeface="Calibri" panose="020F0502020204030204" pitchFamily="34" charset="0"/>
              <a:cs typeface="Times New Roman" panose="02020603050405020304" pitchFamily="18" charset="0"/>
              <a:sym typeface="Roboto"/>
            </a:endParaRPr>
          </a:p>
        </p:txBody>
      </p:sp>
      <p:sp>
        <p:nvSpPr>
          <p:cNvPr id="23" name="Oval 22">
            <a:extLst>
              <a:ext uri="{FF2B5EF4-FFF2-40B4-BE49-F238E27FC236}">
                <a16:creationId xmlns:a16="http://schemas.microsoft.com/office/drawing/2014/main" id="{286C8D1A-6A13-860D-9EC0-A9F849714E7F}"/>
              </a:ext>
            </a:extLst>
          </p:cNvPr>
          <p:cNvSpPr>
            <a:spLocks noChangeAspect="1"/>
          </p:cNvSpPr>
          <p:nvPr/>
        </p:nvSpPr>
        <p:spPr>
          <a:xfrm>
            <a:off x="7899091" y="2835261"/>
            <a:ext cx="552896" cy="552896"/>
          </a:xfrm>
          <a:prstGeom prst="ellips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99" b="1" dirty="0">
                <a:solidFill>
                  <a:schemeClr val="tx1"/>
                </a:solidFill>
              </a:rPr>
              <a:t>5</a:t>
            </a:r>
          </a:p>
        </p:txBody>
      </p:sp>
      <p:sp>
        <p:nvSpPr>
          <p:cNvPr id="44" name="Flowchart: Extract 43">
            <a:extLst>
              <a:ext uri="{FF2B5EF4-FFF2-40B4-BE49-F238E27FC236}">
                <a16:creationId xmlns:a16="http://schemas.microsoft.com/office/drawing/2014/main" id="{3C67B014-A944-E698-E0B0-C8FB5B3E5029}"/>
              </a:ext>
            </a:extLst>
          </p:cNvPr>
          <p:cNvSpPr/>
          <p:nvPr/>
        </p:nvSpPr>
        <p:spPr>
          <a:xfrm flipV="1">
            <a:off x="8071787" y="3359177"/>
            <a:ext cx="207504" cy="144274"/>
          </a:xfrm>
          <a:prstGeom prst="flowChartExtract">
            <a:avLst/>
          </a:prstGeom>
          <a:solidFill>
            <a:srgbClr val="D2322D"/>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27" name="Oval 26">
            <a:extLst>
              <a:ext uri="{FF2B5EF4-FFF2-40B4-BE49-F238E27FC236}">
                <a16:creationId xmlns:a16="http://schemas.microsoft.com/office/drawing/2014/main" id="{6E3E15D1-1156-2D08-7C34-758023B2B8F7}"/>
              </a:ext>
            </a:extLst>
          </p:cNvPr>
          <p:cNvSpPr>
            <a:spLocks noChangeAspect="1"/>
          </p:cNvSpPr>
          <p:nvPr/>
        </p:nvSpPr>
        <p:spPr>
          <a:xfrm>
            <a:off x="10009748" y="2801199"/>
            <a:ext cx="552896" cy="552896"/>
          </a:xfrm>
          <a:prstGeom prst="ellips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99" b="1" dirty="0">
                <a:solidFill>
                  <a:schemeClr val="tx1"/>
                </a:solidFill>
              </a:rPr>
              <a:t>6</a:t>
            </a:r>
          </a:p>
        </p:txBody>
      </p:sp>
      <p:sp>
        <p:nvSpPr>
          <p:cNvPr id="45" name="Flowchart: Extract 44">
            <a:extLst>
              <a:ext uri="{FF2B5EF4-FFF2-40B4-BE49-F238E27FC236}">
                <a16:creationId xmlns:a16="http://schemas.microsoft.com/office/drawing/2014/main" id="{701356D8-BBBF-FF42-A08A-FBE78DF491D0}"/>
              </a:ext>
            </a:extLst>
          </p:cNvPr>
          <p:cNvSpPr/>
          <p:nvPr/>
        </p:nvSpPr>
        <p:spPr>
          <a:xfrm flipV="1">
            <a:off x="10191840" y="3319415"/>
            <a:ext cx="207504" cy="144274"/>
          </a:xfrm>
          <a:prstGeom prst="flowChartExtract">
            <a:avLst/>
          </a:prstGeom>
          <a:solidFill>
            <a:srgbClr val="D2322D"/>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50" name="Flowchart: Extract 49">
            <a:extLst>
              <a:ext uri="{FF2B5EF4-FFF2-40B4-BE49-F238E27FC236}">
                <a16:creationId xmlns:a16="http://schemas.microsoft.com/office/drawing/2014/main" id="{ECB34A46-2F20-2738-C01F-880182A0FF6D}"/>
              </a:ext>
            </a:extLst>
          </p:cNvPr>
          <p:cNvSpPr/>
          <p:nvPr/>
        </p:nvSpPr>
        <p:spPr>
          <a:xfrm flipV="1">
            <a:off x="2008378" y="3388157"/>
            <a:ext cx="207504" cy="144274"/>
          </a:xfrm>
          <a:prstGeom prst="flowChartExtract">
            <a:avLst/>
          </a:prstGeom>
          <a:solidFill>
            <a:srgbClr val="D2322D"/>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51" name="Flowchart: Extract 50">
            <a:extLst>
              <a:ext uri="{FF2B5EF4-FFF2-40B4-BE49-F238E27FC236}">
                <a16:creationId xmlns:a16="http://schemas.microsoft.com/office/drawing/2014/main" id="{0DB3EF80-245C-E681-EB3B-B183ECB59FA7}"/>
              </a:ext>
            </a:extLst>
          </p:cNvPr>
          <p:cNvSpPr/>
          <p:nvPr/>
        </p:nvSpPr>
        <p:spPr>
          <a:xfrm flipV="1">
            <a:off x="4026608" y="3388045"/>
            <a:ext cx="207504" cy="144274"/>
          </a:xfrm>
          <a:prstGeom prst="flowChartExtract">
            <a:avLst/>
          </a:prstGeom>
          <a:solidFill>
            <a:srgbClr val="D2322D"/>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52" name="Flowchart: Extract 51">
            <a:extLst>
              <a:ext uri="{FF2B5EF4-FFF2-40B4-BE49-F238E27FC236}">
                <a16:creationId xmlns:a16="http://schemas.microsoft.com/office/drawing/2014/main" id="{3160F613-556B-95F0-9EB5-03FD87697044}"/>
              </a:ext>
            </a:extLst>
          </p:cNvPr>
          <p:cNvSpPr/>
          <p:nvPr/>
        </p:nvSpPr>
        <p:spPr>
          <a:xfrm flipV="1">
            <a:off x="6021983" y="3388157"/>
            <a:ext cx="207504" cy="144274"/>
          </a:xfrm>
          <a:prstGeom prst="flowChartExtract">
            <a:avLst/>
          </a:prstGeom>
          <a:solidFill>
            <a:srgbClr val="D2322D"/>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53" name="Flowchart: Extract 52">
            <a:extLst>
              <a:ext uri="{FF2B5EF4-FFF2-40B4-BE49-F238E27FC236}">
                <a16:creationId xmlns:a16="http://schemas.microsoft.com/office/drawing/2014/main" id="{9E09B989-EB8B-CBBC-520C-0EFF594A7340}"/>
              </a:ext>
            </a:extLst>
          </p:cNvPr>
          <p:cNvSpPr/>
          <p:nvPr/>
        </p:nvSpPr>
        <p:spPr>
          <a:xfrm rot="5400000" flipV="1">
            <a:off x="9693914" y="5613333"/>
            <a:ext cx="207504" cy="144274"/>
          </a:xfrm>
          <a:prstGeom prst="flowChartExtract">
            <a:avLst/>
          </a:prstGeom>
          <a:solidFill>
            <a:srgbClr val="D2322D"/>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61" name="Flowchart: Extract 60">
            <a:extLst>
              <a:ext uri="{FF2B5EF4-FFF2-40B4-BE49-F238E27FC236}">
                <a16:creationId xmlns:a16="http://schemas.microsoft.com/office/drawing/2014/main" id="{3A2C936D-5E31-3E1B-D742-431A5C136C36}"/>
              </a:ext>
            </a:extLst>
          </p:cNvPr>
          <p:cNvSpPr/>
          <p:nvPr/>
        </p:nvSpPr>
        <p:spPr>
          <a:xfrm rot="16200000" flipV="1">
            <a:off x="2223753" y="1847825"/>
            <a:ext cx="207504" cy="144274"/>
          </a:xfrm>
          <a:prstGeom prst="flowChartExtract">
            <a:avLst/>
          </a:prstGeom>
          <a:solidFill>
            <a:srgbClr val="D2322D"/>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66" name="Google Shape;1647;p41">
            <a:extLst>
              <a:ext uri="{FF2B5EF4-FFF2-40B4-BE49-F238E27FC236}">
                <a16:creationId xmlns:a16="http://schemas.microsoft.com/office/drawing/2014/main" id="{A769F192-D81F-4C35-225C-5B92146BD617}"/>
              </a:ext>
            </a:extLst>
          </p:cNvPr>
          <p:cNvSpPr txBox="1"/>
          <p:nvPr/>
        </p:nvSpPr>
        <p:spPr>
          <a:xfrm>
            <a:off x="5350656" y="4203453"/>
            <a:ext cx="1885011" cy="1195947"/>
          </a:xfrm>
          <a:prstGeom prst="rect">
            <a:avLst/>
          </a:prstGeom>
          <a:noFill/>
          <a:ln>
            <a:noFill/>
          </a:ln>
        </p:spPr>
        <p:txBody>
          <a:bodyPr spcFirstLastPara="1" wrap="square" lIns="91401" tIns="91401" rIns="91401" bIns="91401" anchor="t" anchorCtr="0">
            <a:noAutofit/>
          </a:bodyPr>
          <a:lstStyle/>
          <a:p>
            <a:pPr algn="ctr">
              <a:spcAft>
                <a:spcPts val="1600"/>
              </a:spcAft>
            </a:pPr>
            <a:r>
              <a:rPr lang="en-US" sz="1200" dirty="0">
                <a:ea typeface="Calibri" panose="020F0502020204030204" pitchFamily="34" charset="0"/>
                <a:cs typeface="Times New Roman" panose="02020603050405020304" pitchFamily="18" charset="0"/>
                <a:sym typeface="Roboto"/>
              </a:rPr>
              <a:t>We create targeted microsites tailored to the content you provide and  effectively drive audience engagement. </a:t>
            </a:r>
            <a:endParaRPr sz="1200" dirty="0">
              <a:ea typeface="Calibri" panose="020F0502020204030204" pitchFamily="34" charset="0"/>
              <a:cs typeface="Times New Roman" panose="02020603050405020304" pitchFamily="18" charset="0"/>
              <a:sym typeface="Roboto"/>
            </a:endParaRPr>
          </a:p>
        </p:txBody>
      </p:sp>
      <p:sp>
        <p:nvSpPr>
          <p:cNvPr id="68" name="TextBox 67">
            <a:extLst>
              <a:ext uri="{FF2B5EF4-FFF2-40B4-BE49-F238E27FC236}">
                <a16:creationId xmlns:a16="http://schemas.microsoft.com/office/drawing/2014/main" id="{7CD3741C-25C0-4526-CF3D-8F9EEED5C4AE}"/>
              </a:ext>
            </a:extLst>
          </p:cNvPr>
          <p:cNvSpPr txBox="1"/>
          <p:nvPr/>
        </p:nvSpPr>
        <p:spPr>
          <a:xfrm>
            <a:off x="1587301" y="3633123"/>
            <a:ext cx="1257163" cy="461545"/>
          </a:xfrm>
          <a:prstGeom prst="rect">
            <a:avLst/>
          </a:prstGeom>
          <a:noFill/>
        </p:spPr>
        <p:txBody>
          <a:bodyPr wrap="square">
            <a:spAutoFit/>
          </a:bodyPr>
          <a:lstStyle/>
          <a:p>
            <a:pPr algn="ctr">
              <a:spcAft>
                <a:spcPts val="1600"/>
              </a:spcAft>
            </a:pPr>
            <a:r>
              <a:rPr lang="en-US" sz="1200" b="1" dirty="0">
                <a:ea typeface="Calibri" panose="020F0502020204030204" pitchFamily="34" charset="0"/>
                <a:cs typeface="Times New Roman" panose="02020603050405020304" pitchFamily="18" charset="0"/>
                <a:sym typeface="Roboto"/>
              </a:rPr>
              <a:t>Defining &amp; Building TAL</a:t>
            </a:r>
          </a:p>
        </p:txBody>
      </p:sp>
      <p:pic>
        <p:nvPicPr>
          <p:cNvPr id="69" name="Picture 68">
            <a:extLst>
              <a:ext uri="{FF2B5EF4-FFF2-40B4-BE49-F238E27FC236}">
                <a16:creationId xmlns:a16="http://schemas.microsoft.com/office/drawing/2014/main" id="{55D33DD6-A593-774F-0F57-32E111FCC3D1}"/>
              </a:ext>
            </a:extLst>
          </p:cNvPr>
          <p:cNvPicPr>
            <a:picLocks noChangeAspect="1"/>
          </p:cNvPicPr>
          <p:nvPr/>
        </p:nvPicPr>
        <p:blipFill>
          <a:blip r:embed="rId2"/>
          <a:stretch>
            <a:fillRect/>
          </a:stretch>
        </p:blipFill>
        <p:spPr>
          <a:xfrm>
            <a:off x="1286554" y="3664618"/>
            <a:ext cx="359906" cy="359906"/>
          </a:xfrm>
          <a:prstGeom prst="rect">
            <a:avLst/>
          </a:prstGeom>
        </p:spPr>
      </p:pic>
      <p:sp>
        <p:nvSpPr>
          <p:cNvPr id="70" name="TextBox 69">
            <a:extLst>
              <a:ext uri="{FF2B5EF4-FFF2-40B4-BE49-F238E27FC236}">
                <a16:creationId xmlns:a16="http://schemas.microsoft.com/office/drawing/2014/main" id="{803631B6-1F58-11E9-31F3-801E1E505CA0}"/>
              </a:ext>
            </a:extLst>
          </p:cNvPr>
          <p:cNvSpPr txBox="1"/>
          <p:nvPr/>
        </p:nvSpPr>
        <p:spPr>
          <a:xfrm>
            <a:off x="3666523" y="3633690"/>
            <a:ext cx="1148195" cy="646163"/>
          </a:xfrm>
          <a:prstGeom prst="rect">
            <a:avLst/>
          </a:prstGeom>
          <a:noFill/>
        </p:spPr>
        <p:txBody>
          <a:bodyPr wrap="square">
            <a:spAutoFit/>
          </a:bodyPr>
          <a:lstStyle/>
          <a:p>
            <a:pPr algn="ctr">
              <a:spcAft>
                <a:spcPts val="1600"/>
              </a:spcAft>
            </a:pPr>
            <a:r>
              <a:rPr lang="en-US" sz="1200" b="1" dirty="0">
                <a:ea typeface="Calibri" panose="020F0502020204030204" pitchFamily="34" charset="0"/>
                <a:cs typeface="Times New Roman" panose="02020603050405020304" pitchFamily="18" charset="0"/>
                <a:sym typeface="Roboto"/>
              </a:rPr>
              <a:t>Targeted Email Campaigns</a:t>
            </a:r>
          </a:p>
        </p:txBody>
      </p:sp>
      <p:sp>
        <p:nvSpPr>
          <p:cNvPr id="72" name="TextBox 71">
            <a:extLst>
              <a:ext uri="{FF2B5EF4-FFF2-40B4-BE49-F238E27FC236}">
                <a16:creationId xmlns:a16="http://schemas.microsoft.com/office/drawing/2014/main" id="{2A671598-6380-DEC4-10DB-76BD4AD0D070}"/>
              </a:ext>
            </a:extLst>
          </p:cNvPr>
          <p:cNvSpPr txBox="1"/>
          <p:nvPr/>
        </p:nvSpPr>
        <p:spPr>
          <a:xfrm>
            <a:off x="5636779" y="3602921"/>
            <a:ext cx="1506257" cy="646163"/>
          </a:xfrm>
          <a:prstGeom prst="rect">
            <a:avLst/>
          </a:prstGeom>
          <a:noFill/>
        </p:spPr>
        <p:txBody>
          <a:bodyPr wrap="square">
            <a:spAutoFit/>
          </a:bodyPr>
          <a:lstStyle/>
          <a:p>
            <a:pPr algn="ctr">
              <a:spcAft>
                <a:spcPts val="1600"/>
              </a:spcAft>
            </a:pPr>
            <a:r>
              <a:rPr lang="en-US" sz="1200" b="1" dirty="0">
                <a:ea typeface="Calibri" panose="020F0502020204030204" pitchFamily="34" charset="0"/>
                <a:cs typeface="Times New Roman" panose="02020603050405020304" pitchFamily="18" charset="0"/>
                <a:sym typeface="Roboto"/>
              </a:rPr>
              <a:t>Micro-site &amp; Content Syndication</a:t>
            </a:r>
          </a:p>
        </p:txBody>
      </p:sp>
      <p:pic>
        <p:nvPicPr>
          <p:cNvPr id="75" name="Picture 74">
            <a:extLst>
              <a:ext uri="{FF2B5EF4-FFF2-40B4-BE49-F238E27FC236}">
                <a16:creationId xmlns:a16="http://schemas.microsoft.com/office/drawing/2014/main" id="{1E2EDD2B-DF38-1A76-1F93-B364C7D37348}"/>
              </a:ext>
            </a:extLst>
          </p:cNvPr>
          <p:cNvPicPr>
            <a:picLocks noChangeAspect="1"/>
          </p:cNvPicPr>
          <p:nvPr/>
        </p:nvPicPr>
        <p:blipFill>
          <a:blip r:embed="rId3"/>
          <a:stretch>
            <a:fillRect/>
          </a:stretch>
        </p:blipFill>
        <p:spPr>
          <a:xfrm>
            <a:off x="3340739" y="3664618"/>
            <a:ext cx="358022" cy="359906"/>
          </a:xfrm>
          <a:prstGeom prst="rect">
            <a:avLst/>
          </a:prstGeom>
        </p:spPr>
      </p:pic>
      <p:sp>
        <p:nvSpPr>
          <p:cNvPr id="80" name="Google Shape;1647;p41">
            <a:extLst>
              <a:ext uri="{FF2B5EF4-FFF2-40B4-BE49-F238E27FC236}">
                <a16:creationId xmlns:a16="http://schemas.microsoft.com/office/drawing/2014/main" id="{5ECE02C9-139C-F9AC-5C39-07C6E3B8F6C8}"/>
              </a:ext>
            </a:extLst>
          </p:cNvPr>
          <p:cNvSpPr txBox="1"/>
          <p:nvPr/>
        </p:nvSpPr>
        <p:spPr>
          <a:xfrm>
            <a:off x="7413014" y="4203453"/>
            <a:ext cx="1885011" cy="1195947"/>
          </a:xfrm>
          <a:prstGeom prst="rect">
            <a:avLst/>
          </a:prstGeom>
          <a:noFill/>
          <a:ln>
            <a:noFill/>
          </a:ln>
        </p:spPr>
        <p:txBody>
          <a:bodyPr spcFirstLastPara="1" wrap="square" lIns="91401" tIns="91401" rIns="91401" bIns="91401" anchor="t" anchorCtr="0">
            <a:noAutofit/>
          </a:bodyPr>
          <a:lstStyle/>
          <a:p>
            <a:pPr algn="ctr">
              <a:spcAft>
                <a:spcPts val="1600"/>
              </a:spcAft>
            </a:pPr>
            <a:r>
              <a:rPr lang="en-US" sz="1200" dirty="0">
                <a:ea typeface="Calibri" panose="020F0502020204030204" pitchFamily="34" charset="0"/>
                <a:cs typeface="Times New Roman" panose="02020603050405020304" pitchFamily="18" charset="0"/>
                <a:sym typeface="Roboto"/>
              </a:rPr>
              <a:t>We supercharge the engagement through our LinkedIn Outreach programs to qualify, validate, and nurture prospects. </a:t>
            </a:r>
            <a:endParaRPr sz="1200" dirty="0">
              <a:ea typeface="Calibri" panose="020F0502020204030204" pitchFamily="34" charset="0"/>
              <a:cs typeface="Times New Roman" panose="02020603050405020304" pitchFamily="18" charset="0"/>
              <a:sym typeface="Roboto"/>
            </a:endParaRPr>
          </a:p>
        </p:txBody>
      </p:sp>
      <p:sp>
        <p:nvSpPr>
          <p:cNvPr id="81" name="TextBox 80">
            <a:extLst>
              <a:ext uri="{FF2B5EF4-FFF2-40B4-BE49-F238E27FC236}">
                <a16:creationId xmlns:a16="http://schemas.microsoft.com/office/drawing/2014/main" id="{FE1C54A3-3486-3FD3-4927-B1FC5784FEE4}"/>
              </a:ext>
            </a:extLst>
          </p:cNvPr>
          <p:cNvSpPr txBox="1"/>
          <p:nvPr/>
        </p:nvSpPr>
        <p:spPr>
          <a:xfrm>
            <a:off x="7814934" y="3567020"/>
            <a:ext cx="1084513" cy="461545"/>
          </a:xfrm>
          <a:prstGeom prst="rect">
            <a:avLst/>
          </a:prstGeom>
          <a:noFill/>
        </p:spPr>
        <p:txBody>
          <a:bodyPr wrap="square">
            <a:spAutoFit/>
          </a:bodyPr>
          <a:lstStyle/>
          <a:p>
            <a:pPr algn="ctr">
              <a:spcAft>
                <a:spcPts val="1600"/>
              </a:spcAft>
            </a:pPr>
            <a:r>
              <a:rPr lang="en-US" sz="1200" b="1" dirty="0">
                <a:ea typeface="Calibri" panose="020F0502020204030204" pitchFamily="34" charset="0"/>
                <a:cs typeface="Times New Roman" panose="02020603050405020304" pitchFamily="18" charset="0"/>
                <a:sym typeface="Roboto"/>
              </a:rPr>
              <a:t>LinkedIn Outreach</a:t>
            </a:r>
          </a:p>
        </p:txBody>
      </p:sp>
      <p:sp>
        <p:nvSpPr>
          <p:cNvPr id="82" name="Google Shape;1647;p41">
            <a:extLst>
              <a:ext uri="{FF2B5EF4-FFF2-40B4-BE49-F238E27FC236}">
                <a16:creationId xmlns:a16="http://schemas.microsoft.com/office/drawing/2014/main" id="{8BE685B2-0903-1086-B03F-9BB928E0C0E6}"/>
              </a:ext>
            </a:extLst>
          </p:cNvPr>
          <p:cNvSpPr txBox="1"/>
          <p:nvPr/>
        </p:nvSpPr>
        <p:spPr>
          <a:xfrm>
            <a:off x="9409538" y="4203453"/>
            <a:ext cx="1913489" cy="1195947"/>
          </a:xfrm>
          <a:prstGeom prst="rect">
            <a:avLst/>
          </a:prstGeom>
          <a:noFill/>
          <a:ln>
            <a:noFill/>
          </a:ln>
        </p:spPr>
        <p:txBody>
          <a:bodyPr spcFirstLastPara="1" wrap="square" lIns="91401" tIns="91401" rIns="91401" bIns="91401" anchor="t" anchorCtr="0">
            <a:noAutofit/>
          </a:bodyPr>
          <a:lstStyle/>
          <a:p>
            <a:pPr algn="ctr">
              <a:spcAft>
                <a:spcPts val="1600"/>
              </a:spcAft>
            </a:pPr>
            <a:r>
              <a:rPr lang="en-US" sz="1200" dirty="0">
                <a:ea typeface="Calibri" panose="020F0502020204030204" pitchFamily="34" charset="0"/>
                <a:cs typeface="Times New Roman" panose="02020603050405020304" pitchFamily="18" charset="0"/>
                <a:sym typeface="Roboto"/>
              </a:rPr>
              <a:t>Our skilled team engages in </a:t>
            </a:r>
            <a:r>
              <a:rPr lang="en-US" sz="1200" dirty="0" err="1">
                <a:ea typeface="Calibri" panose="020F0502020204030204" pitchFamily="34" charset="0"/>
                <a:cs typeface="Times New Roman" panose="02020603050405020304" pitchFamily="18" charset="0"/>
                <a:sym typeface="Roboto"/>
              </a:rPr>
              <a:t>personalised</a:t>
            </a:r>
            <a:r>
              <a:rPr lang="en-US" sz="1200" dirty="0">
                <a:ea typeface="Calibri" panose="020F0502020204030204" pitchFamily="34" charset="0"/>
                <a:cs typeface="Times New Roman" panose="02020603050405020304" pitchFamily="18" charset="0"/>
                <a:sym typeface="Roboto"/>
              </a:rPr>
              <a:t> conversations to understand the needs and gather meaningful insights about the leads. </a:t>
            </a:r>
            <a:endParaRPr sz="1200" dirty="0">
              <a:ea typeface="Calibri" panose="020F0502020204030204" pitchFamily="34" charset="0"/>
              <a:cs typeface="Times New Roman" panose="02020603050405020304" pitchFamily="18" charset="0"/>
              <a:sym typeface="Roboto"/>
            </a:endParaRPr>
          </a:p>
        </p:txBody>
      </p:sp>
      <p:sp>
        <p:nvSpPr>
          <p:cNvPr id="83" name="TextBox 82">
            <a:extLst>
              <a:ext uri="{FF2B5EF4-FFF2-40B4-BE49-F238E27FC236}">
                <a16:creationId xmlns:a16="http://schemas.microsoft.com/office/drawing/2014/main" id="{6AD74DE4-BD34-47FC-1120-EAB02F4E87AA}"/>
              </a:ext>
            </a:extLst>
          </p:cNvPr>
          <p:cNvSpPr txBox="1"/>
          <p:nvPr/>
        </p:nvSpPr>
        <p:spPr>
          <a:xfrm>
            <a:off x="9771669" y="3534434"/>
            <a:ext cx="1198091" cy="461545"/>
          </a:xfrm>
          <a:prstGeom prst="rect">
            <a:avLst/>
          </a:prstGeom>
          <a:noFill/>
        </p:spPr>
        <p:txBody>
          <a:bodyPr wrap="square">
            <a:spAutoFit/>
          </a:bodyPr>
          <a:lstStyle/>
          <a:p>
            <a:pPr algn="ctr">
              <a:spcAft>
                <a:spcPts val="1600"/>
              </a:spcAft>
            </a:pPr>
            <a:r>
              <a:rPr lang="en-US" sz="1200" b="1" dirty="0">
                <a:ea typeface="Calibri" panose="020F0502020204030204" pitchFamily="34" charset="0"/>
                <a:cs typeface="Times New Roman" panose="02020603050405020304" pitchFamily="18" charset="0"/>
                <a:sym typeface="Roboto"/>
              </a:rPr>
              <a:t>Phone Prospecting</a:t>
            </a:r>
          </a:p>
        </p:txBody>
      </p:sp>
      <p:sp>
        <p:nvSpPr>
          <p:cNvPr id="84" name="Rectangle 83">
            <a:extLst>
              <a:ext uri="{FF2B5EF4-FFF2-40B4-BE49-F238E27FC236}">
                <a16:creationId xmlns:a16="http://schemas.microsoft.com/office/drawing/2014/main" id="{EC271F26-10E8-FA89-650C-1B775AE4F6D6}"/>
              </a:ext>
            </a:extLst>
          </p:cNvPr>
          <p:cNvSpPr/>
          <p:nvPr/>
        </p:nvSpPr>
        <p:spPr>
          <a:xfrm>
            <a:off x="5358520" y="3653740"/>
            <a:ext cx="359906" cy="359906"/>
          </a:xfrm>
          <a:prstGeom prst="rect">
            <a:avLst/>
          </a:prstGeom>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85" name="Rectangle 84">
            <a:extLst>
              <a:ext uri="{FF2B5EF4-FFF2-40B4-BE49-F238E27FC236}">
                <a16:creationId xmlns:a16="http://schemas.microsoft.com/office/drawing/2014/main" id="{8216EB0E-AF05-8842-D887-82EF2D72CA4D}"/>
              </a:ext>
            </a:extLst>
          </p:cNvPr>
          <p:cNvSpPr/>
          <p:nvPr/>
        </p:nvSpPr>
        <p:spPr>
          <a:xfrm>
            <a:off x="7670641" y="3626450"/>
            <a:ext cx="359906" cy="359906"/>
          </a:xfrm>
          <a:prstGeom prst="rect">
            <a:avLst/>
          </a:prstGeom>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86" name="Rectangle 85">
            <a:extLst>
              <a:ext uri="{FF2B5EF4-FFF2-40B4-BE49-F238E27FC236}">
                <a16:creationId xmlns:a16="http://schemas.microsoft.com/office/drawing/2014/main" id="{F80F1D5D-5E60-994F-8AFD-8B6AF3A5A9A0}"/>
              </a:ext>
            </a:extLst>
          </p:cNvPr>
          <p:cNvSpPr/>
          <p:nvPr/>
        </p:nvSpPr>
        <p:spPr>
          <a:xfrm>
            <a:off x="9591715" y="3584108"/>
            <a:ext cx="359906" cy="359906"/>
          </a:xfrm>
          <a:prstGeom prst="rect">
            <a:avLst/>
          </a:prstGeom>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pic>
        <p:nvPicPr>
          <p:cNvPr id="88" name="Graphic 87" descr="Web design with solid fill">
            <a:extLst>
              <a:ext uri="{FF2B5EF4-FFF2-40B4-BE49-F238E27FC236}">
                <a16:creationId xmlns:a16="http://schemas.microsoft.com/office/drawing/2014/main" id="{5F34AA2E-D920-8CB5-5C11-415F33A88A3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11767" y="3703169"/>
            <a:ext cx="261048" cy="261048"/>
          </a:xfrm>
          <a:prstGeom prst="rect">
            <a:avLst/>
          </a:prstGeom>
        </p:spPr>
      </p:pic>
      <p:pic>
        <p:nvPicPr>
          <p:cNvPr id="90" name="Graphic 89" descr="Call center with solid fill">
            <a:extLst>
              <a:ext uri="{FF2B5EF4-FFF2-40B4-BE49-F238E27FC236}">
                <a16:creationId xmlns:a16="http://schemas.microsoft.com/office/drawing/2014/main" id="{BBAFE10A-2AFA-5A09-6DB9-C2D628F7AF5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628849" y="3612544"/>
            <a:ext cx="283501" cy="283501"/>
          </a:xfrm>
          <a:prstGeom prst="rect">
            <a:avLst/>
          </a:prstGeom>
        </p:spPr>
      </p:pic>
      <p:pic>
        <p:nvPicPr>
          <p:cNvPr id="92" name="Picture 91" descr="A black background with a black square&#10;&#10;Description automatically generated with medium confidence">
            <a:extLst>
              <a:ext uri="{FF2B5EF4-FFF2-40B4-BE49-F238E27FC236}">
                <a16:creationId xmlns:a16="http://schemas.microsoft.com/office/drawing/2014/main" id="{1DF59146-54CE-28ED-50C6-B7B6AF23C495}"/>
              </a:ext>
            </a:extLst>
          </p:cNvPr>
          <p:cNvPicPr>
            <a:picLocks noChangeAspect="1"/>
          </p:cNvPicPr>
          <p:nvPr/>
        </p:nvPicPr>
        <p:blipFill>
          <a:blip r:embed="rId8" cstate="print">
            <a:lum bright="70000" contrast="-70000"/>
            <a:extLst>
              <a:ext uri="{BEBA8EAE-BF5A-486C-A8C5-ECC9F3942E4B}">
                <a14:imgProps xmlns:a14="http://schemas.microsoft.com/office/drawing/2010/main">
                  <a14:imgLayer r:embed="rId9">
                    <a14:imgEffect>
                      <a14:colorTemperature colorTemp="1500"/>
                    </a14:imgEffect>
                    <a14:imgEffect>
                      <a14:saturation sat="0"/>
                    </a14:imgEffect>
                  </a14:imgLayer>
                </a14:imgProps>
              </a:ext>
              <a:ext uri="{28A0092B-C50C-407E-A947-70E740481C1C}">
                <a14:useLocalDpi xmlns:a14="http://schemas.microsoft.com/office/drawing/2010/main" val="0"/>
              </a:ext>
            </a:extLst>
          </a:blip>
          <a:stretch>
            <a:fillRect/>
          </a:stretch>
        </p:blipFill>
        <p:spPr>
          <a:xfrm>
            <a:off x="7727716" y="3684072"/>
            <a:ext cx="258674" cy="258674"/>
          </a:xfrm>
          <a:prstGeom prst="rect">
            <a:avLst/>
          </a:prstGeom>
        </p:spPr>
      </p:pic>
    </p:spTree>
    <p:extLst>
      <p:ext uri="{BB962C8B-B14F-4D97-AF65-F5344CB8AC3E}">
        <p14:creationId xmlns:p14="http://schemas.microsoft.com/office/powerpoint/2010/main" val="1782614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05D3C7-85AF-94A4-5AD2-32810B993899}"/>
              </a:ext>
            </a:extLst>
          </p:cNvPr>
          <p:cNvSpPr>
            <a:spLocks noGrp="1"/>
          </p:cNvSpPr>
          <p:nvPr>
            <p:ph type="body" sz="quarter" idx="11"/>
          </p:nvPr>
        </p:nvSpPr>
        <p:spPr/>
        <p:txBody>
          <a:bodyPr/>
          <a:lstStyle/>
          <a:p>
            <a:r>
              <a:rPr lang="en-AU" dirty="0"/>
              <a:t>Core Goals</a:t>
            </a:r>
          </a:p>
        </p:txBody>
      </p:sp>
      <p:sp>
        <p:nvSpPr>
          <p:cNvPr id="5" name="Google Shape;611;p25">
            <a:extLst>
              <a:ext uri="{FF2B5EF4-FFF2-40B4-BE49-F238E27FC236}">
                <a16:creationId xmlns:a16="http://schemas.microsoft.com/office/drawing/2014/main" id="{8357D673-7B34-5F0C-6D86-B59F03A353DE}"/>
              </a:ext>
            </a:extLst>
          </p:cNvPr>
          <p:cNvSpPr txBox="1"/>
          <p:nvPr/>
        </p:nvSpPr>
        <p:spPr>
          <a:xfrm>
            <a:off x="1493856" y="5215984"/>
            <a:ext cx="1926098" cy="572251"/>
          </a:xfrm>
          <a:prstGeom prst="rect">
            <a:avLst/>
          </a:prstGeom>
          <a:noFill/>
          <a:ln>
            <a:noFill/>
          </a:ln>
        </p:spPr>
        <p:txBody>
          <a:bodyPr spcFirstLastPara="1" wrap="square" lIns="91401" tIns="91401" rIns="91401" bIns="91401" anchor="t" anchorCtr="0">
            <a:noAutofit/>
          </a:bodyPr>
          <a:lstStyle/>
          <a:p>
            <a:pPr algn="ctr"/>
            <a:r>
              <a:rPr lang="en-AU" sz="1200" dirty="0">
                <a:ea typeface="Calibri" panose="020F0502020204030204" pitchFamily="34" charset="0"/>
                <a:cs typeface="Times New Roman" panose="02020603050405020304" pitchFamily="18" charset="0"/>
                <a:sym typeface="Roboto"/>
              </a:rPr>
              <a:t>Customised Content based on personas and products</a:t>
            </a:r>
            <a:endParaRPr sz="1200" dirty="0">
              <a:ea typeface="Calibri" panose="020F0502020204030204" pitchFamily="34" charset="0"/>
              <a:cs typeface="Times New Roman" panose="02020603050405020304" pitchFamily="18" charset="0"/>
              <a:sym typeface="Roboto"/>
            </a:endParaRPr>
          </a:p>
          <a:p>
            <a:pPr algn="ctr"/>
            <a:endParaRPr sz="1200" dirty="0">
              <a:latin typeface="Public Sans (Body)"/>
              <a:ea typeface="Roboto"/>
              <a:cs typeface="Roboto"/>
              <a:sym typeface="Roboto"/>
            </a:endParaRPr>
          </a:p>
        </p:txBody>
      </p:sp>
      <p:sp>
        <p:nvSpPr>
          <p:cNvPr id="9" name="Google Shape;615;p25">
            <a:extLst>
              <a:ext uri="{FF2B5EF4-FFF2-40B4-BE49-F238E27FC236}">
                <a16:creationId xmlns:a16="http://schemas.microsoft.com/office/drawing/2014/main" id="{784E321A-5DCB-6319-44AD-0B9D7A8512C3}"/>
              </a:ext>
            </a:extLst>
          </p:cNvPr>
          <p:cNvSpPr txBox="1"/>
          <p:nvPr/>
        </p:nvSpPr>
        <p:spPr>
          <a:xfrm>
            <a:off x="1719196" y="4664604"/>
            <a:ext cx="1418209" cy="3821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799" b="1" dirty="0">
                <a:latin typeface="Public Sans (Body)"/>
                <a:ea typeface="Fira Sans Extra Condensed"/>
                <a:cs typeface="Fira Sans Extra Condensed"/>
                <a:sym typeface="Fira Sans Extra Condensed"/>
              </a:rPr>
              <a:t>Content</a:t>
            </a:r>
            <a:endParaRPr sz="2799" b="1" dirty="0">
              <a:latin typeface="Public Sans (Body)"/>
              <a:ea typeface="Fira Sans Extra Condensed"/>
              <a:cs typeface="Fira Sans Extra Condensed"/>
              <a:sym typeface="Fira Sans Extra Condensed"/>
            </a:endParaRPr>
          </a:p>
        </p:txBody>
      </p:sp>
      <p:sp>
        <p:nvSpPr>
          <p:cNvPr id="10" name="Google Shape;616;p25">
            <a:extLst>
              <a:ext uri="{FF2B5EF4-FFF2-40B4-BE49-F238E27FC236}">
                <a16:creationId xmlns:a16="http://schemas.microsoft.com/office/drawing/2014/main" id="{0B9316C6-7142-58E8-AD01-B6620FEE6662}"/>
              </a:ext>
            </a:extLst>
          </p:cNvPr>
          <p:cNvSpPr txBox="1"/>
          <p:nvPr/>
        </p:nvSpPr>
        <p:spPr>
          <a:xfrm>
            <a:off x="3101627" y="1438139"/>
            <a:ext cx="1926097" cy="3821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799" b="1" dirty="0">
                <a:solidFill>
                  <a:schemeClr val="accent2"/>
                </a:solidFill>
                <a:latin typeface="Public Sans (Body)"/>
                <a:ea typeface="Fira Sans Extra Condensed"/>
                <a:cs typeface="Fira Sans Extra Condensed"/>
                <a:sym typeface="Fira Sans Extra Condensed"/>
              </a:rPr>
              <a:t>Awareness</a:t>
            </a:r>
            <a:endParaRPr sz="1799" b="1" dirty="0">
              <a:solidFill>
                <a:schemeClr val="accent2"/>
              </a:solidFill>
              <a:latin typeface="Public Sans (Body)"/>
              <a:ea typeface="Fira Sans Extra Condensed"/>
              <a:cs typeface="Fira Sans Extra Condensed"/>
              <a:sym typeface="Fira Sans Extra Condensed"/>
            </a:endParaRPr>
          </a:p>
        </p:txBody>
      </p:sp>
      <p:sp>
        <p:nvSpPr>
          <p:cNvPr id="12" name="Google Shape;618;p25">
            <a:extLst>
              <a:ext uri="{FF2B5EF4-FFF2-40B4-BE49-F238E27FC236}">
                <a16:creationId xmlns:a16="http://schemas.microsoft.com/office/drawing/2014/main" id="{AE07FFA9-EEB9-575A-1941-2E3738382FCA}"/>
              </a:ext>
            </a:extLst>
          </p:cNvPr>
          <p:cNvSpPr txBox="1">
            <a:spLocks/>
          </p:cNvSpPr>
          <p:nvPr/>
        </p:nvSpPr>
        <p:spPr>
          <a:xfrm>
            <a:off x="4883295" y="4704747"/>
            <a:ext cx="2027099" cy="683916"/>
          </a:xfrm>
          <a:prstGeom prst="rect">
            <a:avLst/>
          </a:prstGeom>
        </p:spPr>
        <p:txBody>
          <a:bodyPr spcFirstLastPara="1" wrap="square" lIns="91401" tIns="91401" rIns="91401" bIns="91401"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1600"/>
              </a:spcAft>
              <a:buNone/>
            </a:pPr>
            <a:r>
              <a:rPr lang="en-AU" sz="2799" b="1" dirty="0">
                <a:latin typeface="Public Sans (Body)"/>
                <a:ea typeface="Fira Sans Extra Condensed"/>
                <a:cs typeface="Fira Sans Extra Condensed"/>
                <a:sym typeface="Fira Sans Extra Condensed"/>
              </a:rPr>
              <a:t>Relationship</a:t>
            </a:r>
          </a:p>
        </p:txBody>
      </p:sp>
      <p:grpSp>
        <p:nvGrpSpPr>
          <p:cNvPr id="4" name="Group 3">
            <a:extLst>
              <a:ext uri="{FF2B5EF4-FFF2-40B4-BE49-F238E27FC236}">
                <a16:creationId xmlns:a16="http://schemas.microsoft.com/office/drawing/2014/main" id="{1D3AFC0C-0527-166B-2303-1EE458007E2F}"/>
              </a:ext>
            </a:extLst>
          </p:cNvPr>
          <p:cNvGrpSpPr>
            <a:grpSpLocks noChangeAspect="1"/>
          </p:cNvGrpSpPr>
          <p:nvPr/>
        </p:nvGrpSpPr>
        <p:grpSpPr>
          <a:xfrm>
            <a:off x="1336725" y="2532417"/>
            <a:ext cx="9865401" cy="2105029"/>
            <a:chOff x="1592967" y="2609064"/>
            <a:chExt cx="8022754" cy="1711851"/>
          </a:xfrm>
        </p:grpSpPr>
        <p:sp>
          <p:nvSpPr>
            <p:cNvPr id="3" name="Google Shape;609;p25">
              <a:extLst>
                <a:ext uri="{FF2B5EF4-FFF2-40B4-BE49-F238E27FC236}">
                  <a16:creationId xmlns:a16="http://schemas.microsoft.com/office/drawing/2014/main" id="{D0B795DC-0635-A329-22D5-50B7E5A60577}"/>
                </a:ext>
              </a:extLst>
            </p:cNvPr>
            <p:cNvSpPr/>
            <p:nvPr/>
          </p:nvSpPr>
          <p:spPr>
            <a:xfrm>
              <a:off x="1592967" y="2609064"/>
              <a:ext cx="8022754" cy="1711851"/>
            </a:xfrm>
            <a:custGeom>
              <a:avLst/>
              <a:gdLst/>
              <a:ahLst/>
              <a:cxnLst/>
              <a:rect l="l" t="t" r="r" b="b"/>
              <a:pathLst>
                <a:path w="98845" h="21091" extrusionOk="0">
                  <a:moveTo>
                    <a:pt x="10546" y="0"/>
                  </a:moveTo>
                  <a:cubicBezTo>
                    <a:pt x="4731" y="0"/>
                    <a:pt x="1" y="4730"/>
                    <a:pt x="1" y="10545"/>
                  </a:cubicBezTo>
                  <a:lnTo>
                    <a:pt x="3430" y="10545"/>
                  </a:lnTo>
                  <a:cubicBezTo>
                    <a:pt x="3430" y="6621"/>
                    <a:pt x="6622" y="3430"/>
                    <a:pt x="10546" y="3430"/>
                  </a:cubicBezTo>
                  <a:cubicBezTo>
                    <a:pt x="14469" y="3430"/>
                    <a:pt x="17660" y="6621"/>
                    <a:pt x="17660" y="10545"/>
                  </a:cubicBezTo>
                  <a:lnTo>
                    <a:pt x="17661" y="10545"/>
                  </a:lnTo>
                  <a:cubicBezTo>
                    <a:pt x="17661" y="16360"/>
                    <a:pt x="22392" y="21090"/>
                    <a:pt x="28206" y="21090"/>
                  </a:cubicBezTo>
                  <a:cubicBezTo>
                    <a:pt x="34021" y="21090"/>
                    <a:pt x="38751" y="16360"/>
                    <a:pt x="38751" y="10545"/>
                  </a:cubicBezTo>
                  <a:cubicBezTo>
                    <a:pt x="38751" y="6621"/>
                    <a:pt x="41942" y="3430"/>
                    <a:pt x="45866" y="3430"/>
                  </a:cubicBezTo>
                  <a:cubicBezTo>
                    <a:pt x="49789" y="3430"/>
                    <a:pt x="52980" y="6621"/>
                    <a:pt x="52980" y="10545"/>
                  </a:cubicBezTo>
                  <a:cubicBezTo>
                    <a:pt x="52980" y="16360"/>
                    <a:pt x="57711" y="21090"/>
                    <a:pt x="63525" y="21090"/>
                  </a:cubicBezTo>
                  <a:cubicBezTo>
                    <a:pt x="69340" y="21090"/>
                    <a:pt x="74070" y="16360"/>
                    <a:pt x="74070" y="10545"/>
                  </a:cubicBezTo>
                  <a:cubicBezTo>
                    <a:pt x="74070" y="6621"/>
                    <a:pt x="77263" y="3430"/>
                    <a:pt x="81185" y="3430"/>
                  </a:cubicBezTo>
                  <a:cubicBezTo>
                    <a:pt x="85108" y="3430"/>
                    <a:pt x="88301" y="6621"/>
                    <a:pt x="88301" y="10545"/>
                  </a:cubicBezTo>
                  <a:cubicBezTo>
                    <a:pt x="88301" y="16360"/>
                    <a:pt x="93031" y="21090"/>
                    <a:pt x="98845" y="21090"/>
                  </a:cubicBezTo>
                  <a:lnTo>
                    <a:pt x="98845" y="17660"/>
                  </a:lnTo>
                  <a:cubicBezTo>
                    <a:pt x="94922" y="17660"/>
                    <a:pt x="91730" y="14468"/>
                    <a:pt x="91730" y="10545"/>
                  </a:cubicBezTo>
                  <a:cubicBezTo>
                    <a:pt x="91730" y="4730"/>
                    <a:pt x="87000" y="0"/>
                    <a:pt x="81185" y="0"/>
                  </a:cubicBezTo>
                  <a:cubicBezTo>
                    <a:pt x="75371" y="0"/>
                    <a:pt x="70640" y="4730"/>
                    <a:pt x="70640" y="10545"/>
                  </a:cubicBezTo>
                  <a:cubicBezTo>
                    <a:pt x="70640" y="14468"/>
                    <a:pt x="67449" y="17660"/>
                    <a:pt x="63526" y="17660"/>
                  </a:cubicBezTo>
                  <a:cubicBezTo>
                    <a:pt x="59602" y="17660"/>
                    <a:pt x="56411" y="14468"/>
                    <a:pt x="56411" y="10545"/>
                  </a:cubicBezTo>
                  <a:cubicBezTo>
                    <a:pt x="56411" y="4730"/>
                    <a:pt x="51680" y="0"/>
                    <a:pt x="45866" y="0"/>
                  </a:cubicBezTo>
                  <a:cubicBezTo>
                    <a:pt x="40051" y="0"/>
                    <a:pt x="35321" y="4730"/>
                    <a:pt x="35321" y="10545"/>
                  </a:cubicBezTo>
                  <a:cubicBezTo>
                    <a:pt x="35321" y="14468"/>
                    <a:pt x="32130" y="17660"/>
                    <a:pt x="28207" y="17660"/>
                  </a:cubicBezTo>
                  <a:cubicBezTo>
                    <a:pt x="24283" y="17660"/>
                    <a:pt x="21092" y="14468"/>
                    <a:pt x="21092" y="10545"/>
                  </a:cubicBezTo>
                  <a:lnTo>
                    <a:pt x="21091" y="10545"/>
                  </a:lnTo>
                  <a:cubicBezTo>
                    <a:pt x="21091" y="4730"/>
                    <a:pt x="16359" y="0"/>
                    <a:pt x="10546" y="0"/>
                  </a:cubicBezTo>
                  <a:close/>
                </a:path>
              </a:pathLst>
            </a:custGeom>
            <a:gradFill flip="none" rotWithShape="1">
              <a:gsLst>
                <a:gs pos="0">
                  <a:schemeClr val="accent1"/>
                </a:gs>
                <a:gs pos="25000">
                  <a:schemeClr val="accent2"/>
                </a:gs>
                <a:gs pos="50000">
                  <a:schemeClr val="accent3"/>
                </a:gs>
                <a:gs pos="74000">
                  <a:schemeClr val="accent4"/>
                </a:gs>
                <a:gs pos="100000">
                  <a:schemeClr val="accent5"/>
                </a:gs>
              </a:gsLst>
              <a:lin ang="10800000" scaled="1"/>
              <a:tileRect/>
            </a:gra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grpSp>
          <p:nvGrpSpPr>
            <p:cNvPr id="14" name="Google Shape;620;p25">
              <a:extLst>
                <a:ext uri="{FF2B5EF4-FFF2-40B4-BE49-F238E27FC236}">
                  <a16:creationId xmlns:a16="http://schemas.microsoft.com/office/drawing/2014/main" id="{E62C9DF9-9C1B-6A96-CF41-01B76A2625AF}"/>
                </a:ext>
              </a:extLst>
            </p:cNvPr>
            <p:cNvGrpSpPr/>
            <p:nvPr/>
          </p:nvGrpSpPr>
          <p:grpSpPr>
            <a:xfrm>
              <a:off x="6118239" y="2654353"/>
              <a:ext cx="1263252" cy="1439457"/>
              <a:chOff x="5094862" y="1999835"/>
              <a:chExt cx="1263252" cy="1439457"/>
            </a:xfrm>
          </p:grpSpPr>
          <p:sp>
            <p:nvSpPr>
              <p:cNvPr id="15" name="Google Shape;621;p25">
                <a:extLst>
                  <a:ext uri="{FF2B5EF4-FFF2-40B4-BE49-F238E27FC236}">
                    <a16:creationId xmlns:a16="http://schemas.microsoft.com/office/drawing/2014/main" id="{1252ACA3-DF3A-E3C3-35DF-B793E33D832D}"/>
                  </a:ext>
                </a:extLst>
              </p:cNvPr>
              <p:cNvSpPr/>
              <p:nvPr/>
            </p:nvSpPr>
            <p:spPr>
              <a:xfrm>
                <a:off x="5566260" y="1999835"/>
                <a:ext cx="320358" cy="562636"/>
              </a:xfrm>
              <a:custGeom>
                <a:avLst/>
                <a:gdLst/>
                <a:ahLst/>
                <a:cxnLst/>
                <a:rect l="l" t="t" r="r" b="b"/>
                <a:pathLst>
                  <a:path w="3947" h="6932" extrusionOk="0">
                    <a:moveTo>
                      <a:pt x="1974" y="1"/>
                    </a:moveTo>
                    <a:lnTo>
                      <a:pt x="1" y="1422"/>
                    </a:lnTo>
                    <a:lnTo>
                      <a:pt x="2" y="6932"/>
                    </a:lnTo>
                    <a:lnTo>
                      <a:pt x="3946" y="6932"/>
                    </a:lnTo>
                    <a:lnTo>
                      <a:pt x="3946" y="1423"/>
                    </a:lnTo>
                    <a:lnTo>
                      <a:pt x="1974" y="1"/>
                    </a:lnTo>
                    <a:close/>
                  </a:path>
                </a:pathLst>
              </a:custGeom>
              <a:solidFill>
                <a:schemeClr val="accent2"/>
              </a:solidFill>
              <a:ln>
                <a:noFill/>
              </a:ln>
            </p:spPr>
            <p:txBody>
              <a:bodyPr spcFirstLastPara="1" wrap="square" lIns="91401" tIns="91401" rIns="91401" bIns="91401" anchor="ctr" anchorCtr="0">
                <a:noAutofit/>
              </a:bodyPr>
              <a:lstStyle/>
              <a:p>
                <a:endParaRPr sz="1799" dirty="0">
                  <a:solidFill>
                    <a:schemeClr val="bg1"/>
                  </a:solidFill>
                  <a:latin typeface="Public Sans (Body)"/>
                </a:endParaRPr>
              </a:p>
            </p:txBody>
          </p:sp>
          <p:sp>
            <p:nvSpPr>
              <p:cNvPr id="16" name="Google Shape;622;p25">
                <a:extLst>
                  <a:ext uri="{FF2B5EF4-FFF2-40B4-BE49-F238E27FC236}">
                    <a16:creationId xmlns:a16="http://schemas.microsoft.com/office/drawing/2014/main" id="{967E6B75-B3BE-0487-0724-EC6C0B234E22}"/>
                  </a:ext>
                </a:extLst>
              </p:cNvPr>
              <p:cNvSpPr/>
              <p:nvPr/>
            </p:nvSpPr>
            <p:spPr>
              <a:xfrm>
                <a:off x="5126354" y="2207532"/>
                <a:ext cx="1200187" cy="1200106"/>
              </a:xfrm>
              <a:custGeom>
                <a:avLst/>
                <a:gdLst/>
                <a:ahLst/>
                <a:cxnLst/>
                <a:rect l="l" t="t" r="r" b="b"/>
                <a:pathLst>
                  <a:path w="14787" h="14786" extrusionOk="0">
                    <a:moveTo>
                      <a:pt x="7394" y="1"/>
                    </a:moveTo>
                    <a:cubicBezTo>
                      <a:pt x="3311" y="1"/>
                      <a:pt x="1" y="3311"/>
                      <a:pt x="1" y="7393"/>
                    </a:cubicBezTo>
                    <a:cubicBezTo>
                      <a:pt x="1" y="11478"/>
                      <a:pt x="3310" y="14786"/>
                      <a:pt x="7394" y="14786"/>
                    </a:cubicBezTo>
                    <a:cubicBezTo>
                      <a:pt x="11476" y="14786"/>
                      <a:pt x="14786" y="11477"/>
                      <a:pt x="14786" y="7392"/>
                    </a:cubicBezTo>
                    <a:cubicBezTo>
                      <a:pt x="14786" y="3310"/>
                      <a:pt x="11477" y="1"/>
                      <a:pt x="7394" y="1"/>
                    </a:cubicBezTo>
                    <a:close/>
                  </a:path>
                </a:pathLst>
              </a:custGeom>
              <a:solidFill>
                <a:schemeClr val="lt1"/>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17" name="Google Shape;623;p25">
                <a:extLst>
                  <a:ext uri="{FF2B5EF4-FFF2-40B4-BE49-F238E27FC236}">
                    <a16:creationId xmlns:a16="http://schemas.microsoft.com/office/drawing/2014/main" id="{3FACB3FA-ADF2-98B0-3733-5BE21D66D452}"/>
                  </a:ext>
                </a:extLst>
              </p:cNvPr>
              <p:cNvSpPr/>
              <p:nvPr/>
            </p:nvSpPr>
            <p:spPr>
              <a:xfrm>
                <a:off x="5094862" y="2176040"/>
                <a:ext cx="1263252" cy="1263252"/>
              </a:xfrm>
              <a:custGeom>
                <a:avLst/>
                <a:gdLst/>
                <a:ahLst/>
                <a:cxnLst/>
                <a:rect l="l" t="t" r="r" b="b"/>
                <a:pathLst>
                  <a:path w="15564" h="15564" extrusionOk="0">
                    <a:moveTo>
                      <a:pt x="7783" y="420"/>
                    </a:moveTo>
                    <a:cubicBezTo>
                      <a:pt x="11842" y="420"/>
                      <a:pt x="15144" y="3721"/>
                      <a:pt x="15144" y="7780"/>
                    </a:cubicBezTo>
                    <a:cubicBezTo>
                      <a:pt x="15144" y="9748"/>
                      <a:pt x="14378" y="11597"/>
                      <a:pt x="12987" y="12987"/>
                    </a:cubicBezTo>
                    <a:cubicBezTo>
                      <a:pt x="11597" y="14379"/>
                      <a:pt x="9748" y="15144"/>
                      <a:pt x="7782" y="15144"/>
                    </a:cubicBezTo>
                    <a:cubicBezTo>
                      <a:pt x="3723" y="15144"/>
                      <a:pt x="420" y="11841"/>
                      <a:pt x="419" y="7781"/>
                    </a:cubicBezTo>
                    <a:cubicBezTo>
                      <a:pt x="419" y="3721"/>
                      <a:pt x="3721" y="420"/>
                      <a:pt x="7783" y="420"/>
                    </a:cubicBezTo>
                    <a:close/>
                    <a:moveTo>
                      <a:pt x="7782" y="0"/>
                    </a:moveTo>
                    <a:cubicBezTo>
                      <a:pt x="3484" y="0"/>
                      <a:pt x="0" y="3484"/>
                      <a:pt x="0" y="7781"/>
                    </a:cubicBezTo>
                    <a:cubicBezTo>
                      <a:pt x="0" y="12081"/>
                      <a:pt x="3483" y="15563"/>
                      <a:pt x="7782" y="15564"/>
                    </a:cubicBezTo>
                    <a:cubicBezTo>
                      <a:pt x="12079" y="15564"/>
                      <a:pt x="15564" y="12080"/>
                      <a:pt x="15563" y="7780"/>
                    </a:cubicBezTo>
                    <a:cubicBezTo>
                      <a:pt x="15563" y="3483"/>
                      <a:pt x="12080" y="0"/>
                      <a:pt x="7782" y="0"/>
                    </a:cubicBezTo>
                    <a:close/>
                  </a:path>
                </a:pathLst>
              </a:custGeom>
              <a:solidFill>
                <a:schemeClr val="accent4"/>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18" name="Google Shape;624;p25">
                <a:extLst>
                  <a:ext uri="{FF2B5EF4-FFF2-40B4-BE49-F238E27FC236}">
                    <a16:creationId xmlns:a16="http://schemas.microsoft.com/office/drawing/2014/main" id="{358BF4BE-4D25-2B7E-F16D-5C40F1663B24}"/>
                  </a:ext>
                </a:extLst>
              </p:cNvPr>
              <p:cNvSpPr txBox="1"/>
              <p:nvPr/>
            </p:nvSpPr>
            <p:spPr>
              <a:xfrm>
                <a:off x="5347407" y="2438041"/>
                <a:ext cx="721200" cy="5178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3599" b="1" dirty="0">
                    <a:solidFill>
                      <a:schemeClr val="bg1"/>
                    </a:solidFill>
                    <a:latin typeface="Public Sans (Body)"/>
                    <a:ea typeface="Fira Sans Extra Condensed"/>
                    <a:cs typeface="Fira Sans Extra Condensed"/>
                    <a:sym typeface="Fira Sans Extra Condensed"/>
                  </a:rPr>
                  <a:t>04</a:t>
                </a:r>
                <a:endParaRPr sz="3599" b="1" dirty="0">
                  <a:solidFill>
                    <a:schemeClr val="bg1"/>
                  </a:solidFill>
                  <a:latin typeface="Public Sans (Body)"/>
                  <a:ea typeface="Fira Sans Extra Condensed"/>
                  <a:cs typeface="Fira Sans Extra Condensed"/>
                  <a:sym typeface="Fira Sans Extra Condensed"/>
                </a:endParaRPr>
              </a:p>
            </p:txBody>
          </p:sp>
        </p:grpSp>
        <p:grpSp>
          <p:nvGrpSpPr>
            <p:cNvPr id="19" name="Google Shape;625;p25">
              <a:extLst>
                <a:ext uri="{FF2B5EF4-FFF2-40B4-BE49-F238E27FC236}">
                  <a16:creationId xmlns:a16="http://schemas.microsoft.com/office/drawing/2014/main" id="{C72FA7E3-83CE-435F-7F7D-C2C2E0126899}"/>
                </a:ext>
              </a:extLst>
            </p:cNvPr>
            <p:cNvGrpSpPr/>
            <p:nvPr/>
          </p:nvGrpSpPr>
          <p:grpSpPr>
            <a:xfrm>
              <a:off x="4679697" y="2830558"/>
              <a:ext cx="1263252" cy="1439361"/>
              <a:chOff x="3656320" y="2176040"/>
              <a:chExt cx="1263252" cy="1439361"/>
            </a:xfrm>
          </p:grpSpPr>
          <p:sp>
            <p:nvSpPr>
              <p:cNvPr id="20" name="Google Shape;626;p25">
                <a:extLst>
                  <a:ext uri="{FF2B5EF4-FFF2-40B4-BE49-F238E27FC236}">
                    <a16:creationId xmlns:a16="http://schemas.microsoft.com/office/drawing/2014/main" id="{CF4F5A81-DD23-058F-9238-6EF83E3DA835}"/>
                  </a:ext>
                </a:extLst>
              </p:cNvPr>
              <p:cNvSpPr/>
              <p:nvPr/>
            </p:nvSpPr>
            <p:spPr>
              <a:xfrm>
                <a:off x="4127718" y="3052765"/>
                <a:ext cx="320358" cy="562636"/>
              </a:xfrm>
              <a:custGeom>
                <a:avLst/>
                <a:gdLst/>
                <a:ahLst/>
                <a:cxnLst/>
                <a:rect l="l" t="t" r="r" b="b"/>
                <a:pathLst>
                  <a:path w="3947" h="6932" extrusionOk="0">
                    <a:moveTo>
                      <a:pt x="0" y="1"/>
                    </a:moveTo>
                    <a:lnTo>
                      <a:pt x="1" y="5510"/>
                    </a:lnTo>
                    <a:lnTo>
                      <a:pt x="1974" y="6932"/>
                    </a:lnTo>
                    <a:lnTo>
                      <a:pt x="3947" y="5511"/>
                    </a:lnTo>
                    <a:lnTo>
                      <a:pt x="3947" y="1"/>
                    </a:lnTo>
                    <a:close/>
                  </a:path>
                </a:pathLst>
              </a:custGeom>
              <a:solidFill>
                <a:schemeClr val="accent3"/>
              </a:solidFill>
              <a:ln>
                <a:noFill/>
              </a:ln>
            </p:spPr>
            <p:txBody>
              <a:bodyPr spcFirstLastPara="1" wrap="square" lIns="91401" tIns="91401" rIns="91401" bIns="91401" anchor="ctr" anchorCtr="0">
                <a:noAutofit/>
              </a:bodyPr>
              <a:lstStyle/>
              <a:p>
                <a:endParaRPr sz="1799" dirty="0">
                  <a:solidFill>
                    <a:schemeClr val="bg1"/>
                  </a:solidFill>
                  <a:latin typeface="Public Sans (Body)"/>
                </a:endParaRPr>
              </a:p>
            </p:txBody>
          </p:sp>
          <p:sp>
            <p:nvSpPr>
              <p:cNvPr id="21" name="Google Shape;627;p25">
                <a:extLst>
                  <a:ext uri="{FF2B5EF4-FFF2-40B4-BE49-F238E27FC236}">
                    <a16:creationId xmlns:a16="http://schemas.microsoft.com/office/drawing/2014/main" id="{27B1B69B-7B86-3729-7650-F58D0972E369}"/>
                  </a:ext>
                </a:extLst>
              </p:cNvPr>
              <p:cNvSpPr/>
              <p:nvPr/>
            </p:nvSpPr>
            <p:spPr>
              <a:xfrm>
                <a:off x="3687893" y="2207532"/>
                <a:ext cx="1200106" cy="1200106"/>
              </a:xfrm>
              <a:custGeom>
                <a:avLst/>
                <a:gdLst/>
                <a:ahLst/>
                <a:cxnLst/>
                <a:rect l="l" t="t" r="r" b="b"/>
                <a:pathLst>
                  <a:path w="14786" h="14786" extrusionOk="0">
                    <a:moveTo>
                      <a:pt x="7393" y="1"/>
                    </a:moveTo>
                    <a:cubicBezTo>
                      <a:pt x="3310" y="1"/>
                      <a:pt x="0" y="3310"/>
                      <a:pt x="0" y="7393"/>
                    </a:cubicBezTo>
                    <a:cubicBezTo>
                      <a:pt x="0" y="11477"/>
                      <a:pt x="3310" y="14786"/>
                      <a:pt x="7393" y="14786"/>
                    </a:cubicBezTo>
                    <a:cubicBezTo>
                      <a:pt x="11475" y="14786"/>
                      <a:pt x="14785" y="11477"/>
                      <a:pt x="14785" y="7393"/>
                    </a:cubicBezTo>
                    <a:cubicBezTo>
                      <a:pt x="14785" y="3311"/>
                      <a:pt x="11475" y="1"/>
                      <a:pt x="7393" y="1"/>
                    </a:cubicBezTo>
                    <a:close/>
                  </a:path>
                </a:pathLst>
              </a:custGeom>
              <a:solidFill>
                <a:schemeClr val="lt1"/>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22" name="Google Shape;628;p25">
                <a:extLst>
                  <a:ext uri="{FF2B5EF4-FFF2-40B4-BE49-F238E27FC236}">
                    <a16:creationId xmlns:a16="http://schemas.microsoft.com/office/drawing/2014/main" id="{E44DC7E8-313E-6486-ACC7-0A859B58AB9C}"/>
                  </a:ext>
                </a:extLst>
              </p:cNvPr>
              <p:cNvSpPr/>
              <p:nvPr/>
            </p:nvSpPr>
            <p:spPr>
              <a:xfrm>
                <a:off x="3656320" y="2176040"/>
                <a:ext cx="1263252" cy="1263252"/>
              </a:xfrm>
              <a:custGeom>
                <a:avLst/>
                <a:gdLst/>
                <a:ahLst/>
                <a:cxnLst/>
                <a:rect l="l" t="t" r="r" b="b"/>
                <a:pathLst>
                  <a:path w="15564" h="15564" extrusionOk="0">
                    <a:moveTo>
                      <a:pt x="7782" y="420"/>
                    </a:moveTo>
                    <a:cubicBezTo>
                      <a:pt x="9748" y="420"/>
                      <a:pt x="11597" y="1185"/>
                      <a:pt x="12988" y="2575"/>
                    </a:cubicBezTo>
                    <a:cubicBezTo>
                      <a:pt x="14378" y="3966"/>
                      <a:pt x="15145" y="5815"/>
                      <a:pt x="15145" y="7781"/>
                    </a:cubicBezTo>
                    <a:cubicBezTo>
                      <a:pt x="15145" y="9748"/>
                      <a:pt x="14378" y="11598"/>
                      <a:pt x="12988" y="12988"/>
                    </a:cubicBezTo>
                    <a:cubicBezTo>
                      <a:pt x="11597" y="14379"/>
                      <a:pt x="9748" y="15144"/>
                      <a:pt x="7782" y="15144"/>
                    </a:cubicBezTo>
                    <a:cubicBezTo>
                      <a:pt x="5815" y="15144"/>
                      <a:pt x="3966" y="14379"/>
                      <a:pt x="2576" y="12988"/>
                    </a:cubicBezTo>
                    <a:cubicBezTo>
                      <a:pt x="1185" y="11598"/>
                      <a:pt x="419" y="9748"/>
                      <a:pt x="420" y="7781"/>
                    </a:cubicBezTo>
                    <a:cubicBezTo>
                      <a:pt x="419" y="5815"/>
                      <a:pt x="1185" y="3966"/>
                      <a:pt x="2576" y="2575"/>
                    </a:cubicBezTo>
                    <a:cubicBezTo>
                      <a:pt x="3966" y="1185"/>
                      <a:pt x="5815" y="420"/>
                      <a:pt x="7782" y="420"/>
                    </a:cubicBezTo>
                    <a:close/>
                    <a:moveTo>
                      <a:pt x="7782" y="0"/>
                    </a:moveTo>
                    <a:cubicBezTo>
                      <a:pt x="3483" y="0"/>
                      <a:pt x="1" y="3483"/>
                      <a:pt x="1" y="7781"/>
                    </a:cubicBezTo>
                    <a:cubicBezTo>
                      <a:pt x="1" y="12080"/>
                      <a:pt x="3483" y="15564"/>
                      <a:pt x="7782" y="15564"/>
                    </a:cubicBezTo>
                    <a:cubicBezTo>
                      <a:pt x="12079" y="15564"/>
                      <a:pt x="15563" y="12080"/>
                      <a:pt x="15563" y="7781"/>
                    </a:cubicBezTo>
                    <a:cubicBezTo>
                      <a:pt x="15563" y="3484"/>
                      <a:pt x="12079" y="0"/>
                      <a:pt x="7782" y="0"/>
                    </a:cubicBezTo>
                    <a:close/>
                  </a:path>
                </a:pathLst>
              </a:custGeom>
              <a:solidFill>
                <a:schemeClr val="accent3"/>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23" name="Google Shape;629;p25">
                <a:extLst>
                  <a:ext uri="{FF2B5EF4-FFF2-40B4-BE49-F238E27FC236}">
                    <a16:creationId xmlns:a16="http://schemas.microsoft.com/office/drawing/2014/main" id="{A198CC25-26EB-5861-475D-A3356FF1CA84}"/>
                  </a:ext>
                </a:extLst>
              </p:cNvPr>
              <p:cNvSpPr txBox="1"/>
              <p:nvPr/>
            </p:nvSpPr>
            <p:spPr>
              <a:xfrm>
                <a:off x="3923783" y="2438041"/>
                <a:ext cx="721200" cy="5178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3599" b="1">
                    <a:solidFill>
                      <a:schemeClr val="bg1"/>
                    </a:solidFill>
                    <a:latin typeface="Public Sans (Body)"/>
                    <a:ea typeface="Fira Sans Extra Condensed"/>
                    <a:cs typeface="Fira Sans Extra Condensed"/>
                    <a:sym typeface="Fira Sans Extra Condensed"/>
                  </a:rPr>
                  <a:t>03</a:t>
                </a:r>
                <a:endParaRPr sz="3599" b="1">
                  <a:solidFill>
                    <a:schemeClr val="bg1"/>
                  </a:solidFill>
                  <a:latin typeface="Public Sans (Body)"/>
                  <a:ea typeface="Fira Sans Extra Condensed"/>
                  <a:cs typeface="Fira Sans Extra Condensed"/>
                  <a:sym typeface="Fira Sans Extra Condensed"/>
                </a:endParaRPr>
              </a:p>
            </p:txBody>
          </p:sp>
        </p:grpSp>
        <p:grpSp>
          <p:nvGrpSpPr>
            <p:cNvPr id="24" name="Google Shape;630;p25">
              <a:extLst>
                <a:ext uri="{FF2B5EF4-FFF2-40B4-BE49-F238E27FC236}">
                  <a16:creationId xmlns:a16="http://schemas.microsoft.com/office/drawing/2014/main" id="{E02F6222-6F80-0D93-E98E-708D991EDB71}"/>
                </a:ext>
              </a:extLst>
            </p:cNvPr>
            <p:cNvGrpSpPr/>
            <p:nvPr/>
          </p:nvGrpSpPr>
          <p:grpSpPr>
            <a:xfrm>
              <a:off x="1860297" y="2830558"/>
              <a:ext cx="1263252" cy="1439361"/>
              <a:chOff x="836920" y="2176040"/>
              <a:chExt cx="1263252" cy="1439361"/>
            </a:xfrm>
          </p:grpSpPr>
          <p:sp>
            <p:nvSpPr>
              <p:cNvPr id="25" name="Google Shape;631;p25">
                <a:extLst>
                  <a:ext uri="{FF2B5EF4-FFF2-40B4-BE49-F238E27FC236}">
                    <a16:creationId xmlns:a16="http://schemas.microsoft.com/office/drawing/2014/main" id="{2F10BC01-5531-CFCA-B01A-A2B0EC0FE565}"/>
                  </a:ext>
                </a:extLst>
              </p:cNvPr>
              <p:cNvSpPr/>
              <p:nvPr/>
            </p:nvSpPr>
            <p:spPr>
              <a:xfrm>
                <a:off x="1308318" y="3052765"/>
                <a:ext cx="320358" cy="562636"/>
              </a:xfrm>
              <a:custGeom>
                <a:avLst/>
                <a:gdLst/>
                <a:ahLst/>
                <a:cxnLst/>
                <a:rect l="l" t="t" r="r" b="b"/>
                <a:pathLst>
                  <a:path w="3947" h="6932" extrusionOk="0">
                    <a:moveTo>
                      <a:pt x="0" y="1"/>
                    </a:moveTo>
                    <a:lnTo>
                      <a:pt x="1" y="5510"/>
                    </a:lnTo>
                    <a:lnTo>
                      <a:pt x="1974" y="6932"/>
                    </a:lnTo>
                    <a:lnTo>
                      <a:pt x="3947" y="5511"/>
                    </a:lnTo>
                    <a:lnTo>
                      <a:pt x="3947" y="1"/>
                    </a:lnTo>
                    <a:close/>
                  </a:path>
                </a:pathLst>
              </a:custGeom>
              <a:solidFill>
                <a:schemeClr val="accent1"/>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26" name="Google Shape;632;p25">
                <a:extLst>
                  <a:ext uri="{FF2B5EF4-FFF2-40B4-BE49-F238E27FC236}">
                    <a16:creationId xmlns:a16="http://schemas.microsoft.com/office/drawing/2014/main" id="{A8F7933F-20A2-1059-944F-F5235AA60DC1}"/>
                  </a:ext>
                </a:extLst>
              </p:cNvPr>
              <p:cNvSpPr/>
              <p:nvPr/>
            </p:nvSpPr>
            <p:spPr>
              <a:xfrm>
                <a:off x="868493" y="2207532"/>
                <a:ext cx="1200106" cy="1200106"/>
              </a:xfrm>
              <a:custGeom>
                <a:avLst/>
                <a:gdLst/>
                <a:ahLst/>
                <a:cxnLst/>
                <a:rect l="l" t="t" r="r" b="b"/>
                <a:pathLst>
                  <a:path w="14786" h="14786" extrusionOk="0">
                    <a:moveTo>
                      <a:pt x="7393" y="1"/>
                    </a:moveTo>
                    <a:cubicBezTo>
                      <a:pt x="3310" y="1"/>
                      <a:pt x="0" y="3310"/>
                      <a:pt x="0" y="7393"/>
                    </a:cubicBezTo>
                    <a:cubicBezTo>
                      <a:pt x="0" y="11477"/>
                      <a:pt x="3310" y="14786"/>
                      <a:pt x="7393" y="14786"/>
                    </a:cubicBezTo>
                    <a:cubicBezTo>
                      <a:pt x="11475" y="14786"/>
                      <a:pt x="14785" y="11477"/>
                      <a:pt x="14785" y="7393"/>
                    </a:cubicBezTo>
                    <a:cubicBezTo>
                      <a:pt x="14785" y="3311"/>
                      <a:pt x="11475" y="1"/>
                      <a:pt x="7393" y="1"/>
                    </a:cubicBezTo>
                    <a:close/>
                  </a:path>
                </a:pathLst>
              </a:custGeom>
              <a:solidFill>
                <a:schemeClr val="lt1"/>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27" name="Google Shape;633;p25">
                <a:extLst>
                  <a:ext uri="{FF2B5EF4-FFF2-40B4-BE49-F238E27FC236}">
                    <a16:creationId xmlns:a16="http://schemas.microsoft.com/office/drawing/2014/main" id="{48E24EC6-4884-7F74-DEC4-70B31AA1C05C}"/>
                  </a:ext>
                </a:extLst>
              </p:cNvPr>
              <p:cNvSpPr/>
              <p:nvPr/>
            </p:nvSpPr>
            <p:spPr>
              <a:xfrm>
                <a:off x="836920" y="2176040"/>
                <a:ext cx="1263252" cy="1263252"/>
              </a:xfrm>
              <a:custGeom>
                <a:avLst/>
                <a:gdLst/>
                <a:ahLst/>
                <a:cxnLst/>
                <a:rect l="l" t="t" r="r" b="b"/>
                <a:pathLst>
                  <a:path w="15564" h="15564" extrusionOk="0">
                    <a:moveTo>
                      <a:pt x="7782" y="420"/>
                    </a:moveTo>
                    <a:cubicBezTo>
                      <a:pt x="9748" y="420"/>
                      <a:pt x="11597" y="1185"/>
                      <a:pt x="12988" y="2575"/>
                    </a:cubicBezTo>
                    <a:cubicBezTo>
                      <a:pt x="14378" y="3966"/>
                      <a:pt x="15145" y="5815"/>
                      <a:pt x="15145" y="7781"/>
                    </a:cubicBezTo>
                    <a:cubicBezTo>
                      <a:pt x="15145" y="9748"/>
                      <a:pt x="14378" y="11598"/>
                      <a:pt x="12988" y="12988"/>
                    </a:cubicBezTo>
                    <a:cubicBezTo>
                      <a:pt x="11597" y="14379"/>
                      <a:pt x="9748" y="15144"/>
                      <a:pt x="7782" y="15144"/>
                    </a:cubicBezTo>
                    <a:cubicBezTo>
                      <a:pt x="5815" y="15144"/>
                      <a:pt x="3966" y="14379"/>
                      <a:pt x="2576" y="12988"/>
                    </a:cubicBezTo>
                    <a:cubicBezTo>
                      <a:pt x="1185" y="11598"/>
                      <a:pt x="419" y="9748"/>
                      <a:pt x="420" y="7781"/>
                    </a:cubicBezTo>
                    <a:cubicBezTo>
                      <a:pt x="419" y="5815"/>
                      <a:pt x="1185" y="3966"/>
                      <a:pt x="2576" y="2575"/>
                    </a:cubicBezTo>
                    <a:cubicBezTo>
                      <a:pt x="3966" y="1185"/>
                      <a:pt x="5815" y="420"/>
                      <a:pt x="7782" y="420"/>
                    </a:cubicBezTo>
                    <a:close/>
                    <a:moveTo>
                      <a:pt x="7782" y="0"/>
                    </a:moveTo>
                    <a:cubicBezTo>
                      <a:pt x="3483" y="0"/>
                      <a:pt x="1" y="3483"/>
                      <a:pt x="1" y="7781"/>
                    </a:cubicBezTo>
                    <a:cubicBezTo>
                      <a:pt x="1" y="12080"/>
                      <a:pt x="3483" y="15564"/>
                      <a:pt x="7782" y="15564"/>
                    </a:cubicBezTo>
                    <a:cubicBezTo>
                      <a:pt x="12079" y="15564"/>
                      <a:pt x="15563" y="12080"/>
                      <a:pt x="15563" y="7781"/>
                    </a:cubicBezTo>
                    <a:cubicBezTo>
                      <a:pt x="15563" y="3484"/>
                      <a:pt x="12079" y="0"/>
                      <a:pt x="7782" y="0"/>
                    </a:cubicBezTo>
                    <a:close/>
                  </a:path>
                </a:pathLst>
              </a:custGeom>
              <a:solidFill>
                <a:schemeClr val="accent1"/>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28" name="Google Shape;634;p25">
                <a:extLst>
                  <a:ext uri="{FF2B5EF4-FFF2-40B4-BE49-F238E27FC236}">
                    <a16:creationId xmlns:a16="http://schemas.microsoft.com/office/drawing/2014/main" id="{56E26FEA-AB69-66DE-4716-CA145236C5E9}"/>
                  </a:ext>
                </a:extLst>
              </p:cNvPr>
              <p:cNvSpPr txBox="1"/>
              <p:nvPr/>
            </p:nvSpPr>
            <p:spPr>
              <a:xfrm>
                <a:off x="1096684" y="2438041"/>
                <a:ext cx="721200" cy="5178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3599" b="1">
                    <a:solidFill>
                      <a:schemeClr val="bg1"/>
                    </a:solidFill>
                    <a:latin typeface="Public Sans (Body)"/>
                    <a:ea typeface="Fira Sans Extra Condensed"/>
                    <a:cs typeface="Fira Sans Extra Condensed"/>
                    <a:sym typeface="Fira Sans Extra Condensed"/>
                  </a:rPr>
                  <a:t>01</a:t>
                </a:r>
                <a:endParaRPr sz="3599" b="1">
                  <a:solidFill>
                    <a:schemeClr val="bg1"/>
                  </a:solidFill>
                  <a:latin typeface="Public Sans (Body)"/>
                  <a:ea typeface="Fira Sans Extra Condensed"/>
                  <a:cs typeface="Fira Sans Extra Condensed"/>
                  <a:sym typeface="Fira Sans Extra Condensed"/>
                </a:endParaRPr>
              </a:p>
            </p:txBody>
          </p:sp>
        </p:grpSp>
        <p:grpSp>
          <p:nvGrpSpPr>
            <p:cNvPr id="29" name="Google Shape;635;p25">
              <a:extLst>
                <a:ext uri="{FF2B5EF4-FFF2-40B4-BE49-F238E27FC236}">
                  <a16:creationId xmlns:a16="http://schemas.microsoft.com/office/drawing/2014/main" id="{5F86D6EE-3037-56BF-2702-4D1EEED0AA70}"/>
                </a:ext>
              </a:extLst>
            </p:cNvPr>
            <p:cNvGrpSpPr/>
            <p:nvPr/>
          </p:nvGrpSpPr>
          <p:grpSpPr>
            <a:xfrm>
              <a:off x="3255521" y="2654353"/>
              <a:ext cx="1263414" cy="1439457"/>
              <a:chOff x="2232144" y="1999835"/>
              <a:chExt cx="1263414" cy="1439457"/>
            </a:xfrm>
          </p:grpSpPr>
          <p:sp>
            <p:nvSpPr>
              <p:cNvPr id="30" name="Google Shape;636;p25">
                <a:extLst>
                  <a:ext uri="{FF2B5EF4-FFF2-40B4-BE49-F238E27FC236}">
                    <a16:creationId xmlns:a16="http://schemas.microsoft.com/office/drawing/2014/main" id="{CDFC5472-326B-2208-8423-7D2253FDD05B}"/>
                  </a:ext>
                </a:extLst>
              </p:cNvPr>
              <p:cNvSpPr/>
              <p:nvPr/>
            </p:nvSpPr>
            <p:spPr>
              <a:xfrm>
                <a:off x="2703704" y="1999835"/>
                <a:ext cx="320277" cy="562636"/>
              </a:xfrm>
              <a:custGeom>
                <a:avLst/>
                <a:gdLst/>
                <a:ahLst/>
                <a:cxnLst/>
                <a:rect l="l" t="t" r="r" b="b"/>
                <a:pathLst>
                  <a:path w="3946" h="6932" extrusionOk="0">
                    <a:moveTo>
                      <a:pt x="1973" y="1"/>
                    </a:moveTo>
                    <a:lnTo>
                      <a:pt x="1" y="1423"/>
                    </a:lnTo>
                    <a:lnTo>
                      <a:pt x="1" y="6932"/>
                    </a:lnTo>
                    <a:lnTo>
                      <a:pt x="3946" y="6932"/>
                    </a:lnTo>
                    <a:lnTo>
                      <a:pt x="3946" y="1423"/>
                    </a:lnTo>
                    <a:lnTo>
                      <a:pt x="1973" y="1"/>
                    </a:lnTo>
                    <a:close/>
                  </a:path>
                </a:pathLst>
              </a:custGeom>
              <a:solidFill>
                <a:schemeClr val="accent2"/>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31" name="Google Shape;637;p25">
                <a:extLst>
                  <a:ext uri="{FF2B5EF4-FFF2-40B4-BE49-F238E27FC236}">
                    <a16:creationId xmlns:a16="http://schemas.microsoft.com/office/drawing/2014/main" id="{96678849-9C53-E588-4121-3D60FED09712}"/>
                  </a:ext>
                </a:extLst>
              </p:cNvPr>
              <p:cNvSpPr/>
              <p:nvPr/>
            </p:nvSpPr>
            <p:spPr>
              <a:xfrm>
                <a:off x="2263716" y="2207532"/>
                <a:ext cx="1200268" cy="1200187"/>
              </a:xfrm>
              <a:custGeom>
                <a:avLst/>
                <a:gdLst/>
                <a:ahLst/>
                <a:cxnLst/>
                <a:rect l="l" t="t" r="r" b="b"/>
                <a:pathLst>
                  <a:path w="14788" h="14787" extrusionOk="0">
                    <a:moveTo>
                      <a:pt x="7394" y="1"/>
                    </a:moveTo>
                    <a:cubicBezTo>
                      <a:pt x="3312" y="1"/>
                      <a:pt x="2" y="3310"/>
                      <a:pt x="1" y="7393"/>
                    </a:cubicBezTo>
                    <a:cubicBezTo>
                      <a:pt x="1" y="11477"/>
                      <a:pt x="3312" y="14786"/>
                      <a:pt x="7394" y="14787"/>
                    </a:cubicBezTo>
                    <a:cubicBezTo>
                      <a:pt x="11477" y="14787"/>
                      <a:pt x="14787" y="11477"/>
                      <a:pt x="14787" y="7393"/>
                    </a:cubicBezTo>
                    <a:cubicBezTo>
                      <a:pt x="14788" y="3311"/>
                      <a:pt x="11477" y="1"/>
                      <a:pt x="7394" y="1"/>
                    </a:cubicBezTo>
                    <a:close/>
                  </a:path>
                </a:pathLst>
              </a:custGeom>
              <a:solidFill>
                <a:schemeClr val="lt1"/>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32" name="Google Shape;638;p25">
                <a:extLst>
                  <a:ext uri="{FF2B5EF4-FFF2-40B4-BE49-F238E27FC236}">
                    <a16:creationId xmlns:a16="http://schemas.microsoft.com/office/drawing/2014/main" id="{1D4251EC-354D-E9F4-D6E0-71BC13400830}"/>
                  </a:ext>
                </a:extLst>
              </p:cNvPr>
              <p:cNvSpPr/>
              <p:nvPr/>
            </p:nvSpPr>
            <p:spPr>
              <a:xfrm>
                <a:off x="2232144" y="2175878"/>
                <a:ext cx="1263414" cy="1263414"/>
              </a:xfrm>
              <a:custGeom>
                <a:avLst/>
                <a:gdLst/>
                <a:ahLst/>
                <a:cxnLst/>
                <a:rect l="l" t="t" r="r" b="b"/>
                <a:pathLst>
                  <a:path w="15566" h="15566" extrusionOk="0">
                    <a:moveTo>
                      <a:pt x="7783" y="505"/>
                    </a:moveTo>
                    <a:cubicBezTo>
                      <a:pt x="9727" y="505"/>
                      <a:pt x="11555" y="1263"/>
                      <a:pt x="12929" y="2638"/>
                    </a:cubicBezTo>
                    <a:cubicBezTo>
                      <a:pt x="14304" y="4012"/>
                      <a:pt x="15061" y="5839"/>
                      <a:pt x="15061" y="7783"/>
                    </a:cubicBezTo>
                    <a:cubicBezTo>
                      <a:pt x="15061" y="11796"/>
                      <a:pt x="11796" y="15061"/>
                      <a:pt x="7783" y="15061"/>
                    </a:cubicBezTo>
                    <a:cubicBezTo>
                      <a:pt x="3770" y="15061"/>
                      <a:pt x="505" y="11796"/>
                      <a:pt x="505" y="7783"/>
                    </a:cubicBezTo>
                    <a:cubicBezTo>
                      <a:pt x="505" y="3770"/>
                      <a:pt x="3770" y="506"/>
                      <a:pt x="7783" y="505"/>
                    </a:cubicBezTo>
                    <a:close/>
                    <a:moveTo>
                      <a:pt x="7783" y="1"/>
                    </a:moveTo>
                    <a:cubicBezTo>
                      <a:pt x="3485" y="2"/>
                      <a:pt x="2" y="3485"/>
                      <a:pt x="1" y="7783"/>
                    </a:cubicBezTo>
                    <a:cubicBezTo>
                      <a:pt x="1" y="12082"/>
                      <a:pt x="3486" y="15565"/>
                      <a:pt x="7783" y="15566"/>
                    </a:cubicBezTo>
                    <a:cubicBezTo>
                      <a:pt x="12081" y="15566"/>
                      <a:pt x="15566" y="12082"/>
                      <a:pt x="15566" y="7783"/>
                    </a:cubicBezTo>
                    <a:cubicBezTo>
                      <a:pt x="15566" y="3486"/>
                      <a:pt x="12081" y="2"/>
                      <a:pt x="7783" y="1"/>
                    </a:cubicBezTo>
                    <a:close/>
                  </a:path>
                </a:pathLst>
              </a:custGeom>
              <a:solidFill>
                <a:schemeClr val="accent2"/>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33" name="Google Shape;639;p25">
                <a:extLst>
                  <a:ext uri="{FF2B5EF4-FFF2-40B4-BE49-F238E27FC236}">
                    <a16:creationId xmlns:a16="http://schemas.microsoft.com/office/drawing/2014/main" id="{8C438132-93D5-8C59-2E1B-20DBD633EF37}"/>
                  </a:ext>
                </a:extLst>
              </p:cNvPr>
              <p:cNvSpPr txBox="1"/>
              <p:nvPr/>
            </p:nvSpPr>
            <p:spPr>
              <a:xfrm>
                <a:off x="2502865" y="2438041"/>
                <a:ext cx="721200" cy="5178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3599" b="1">
                    <a:solidFill>
                      <a:schemeClr val="bg1"/>
                    </a:solidFill>
                    <a:latin typeface="Public Sans (Body)"/>
                    <a:ea typeface="Fira Sans Extra Condensed"/>
                    <a:cs typeface="Fira Sans Extra Condensed"/>
                    <a:sym typeface="Fira Sans Extra Condensed"/>
                  </a:rPr>
                  <a:t>02</a:t>
                </a:r>
                <a:endParaRPr sz="3599" b="1">
                  <a:solidFill>
                    <a:schemeClr val="bg1"/>
                  </a:solidFill>
                  <a:latin typeface="Public Sans (Body)"/>
                  <a:ea typeface="Fira Sans Extra Condensed"/>
                  <a:cs typeface="Fira Sans Extra Condensed"/>
                  <a:sym typeface="Fira Sans Extra Condensed"/>
                </a:endParaRPr>
              </a:p>
            </p:txBody>
          </p:sp>
        </p:grpSp>
        <p:grpSp>
          <p:nvGrpSpPr>
            <p:cNvPr id="34" name="Google Shape;640;p25">
              <a:extLst>
                <a:ext uri="{FF2B5EF4-FFF2-40B4-BE49-F238E27FC236}">
                  <a16:creationId xmlns:a16="http://schemas.microsoft.com/office/drawing/2014/main" id="{DF0CCCD4-1BC8-23C6-A89E-6C4630218EC8}"/>
                </a:ext>
              </a:extLst>
            </p:cNvPr>
            <p:cNvGrpSpPr/>
            <p:nvPr/>
          </p:nvGrpSpPr>
          <p:grpSpPr>
            <a:xfrm>
              <a:off x="7550045" y="2830558"/>
              <a:ext cx="1263414" cy="1439361"/>
              <a:chOff x="6526668" y="2176040"/>
              <a:chExt cx="1263414" cy="1439361"/>
            </a:xfrm>
          </p:grpSpPr>
          <p:sp>
            <p:nvSpPr>
              <p:cNvPr id="35" name="Google Shape;641;p25">
                <a:extLst>
                  <a:ext uri="{FF2B5EF4-FFF2-40B4-BE49-F238E27FC236}">
                    <a16:creationId xmlns:a16="http://schemas.microsoft.com/office/drawing/2014/main" id="{7AD5F651-F41A-4C0A-2471-05F71130A64E}"/>
                  </a:ext>
                </a:extLst>
              </p:cNvPr>
              <p:cNvSpPr/>
              <p:nvPr/>
            </p:nvSpPr>
            <p:spPr>
              <a:xfrm>
                <a:off x="6998147" y="3052765"/>
                <a:ext cx="320439" cy="562636"/>
              </a:xfrm>
              <a:custGeom>
                <a:avLst/>
                <a:gdLst/>
                <a:ahLst/>
                <a:cxnLst/>
                <a:rect l="l" t="t" r="r" b="b"/>
                <a:pathLst>
                  <a:path w="3948" h="6932" extrusionOk="0">
                    <a:moveTo>
                      <a:pt x="1" y="1"/>
                    </a:moveTo>
                    <a:lnTo>
                      <a:pt x="1" y="5510"/>
                    </a:lnTo>
                    <a:lnTo>
                      <a:pt x="1974" y="6932"/>
                    </a:lnTo>
                    <a:lnTo>
                      <a:pt x="3947" y="5511"/>
                    </a:lnTo>
                    <a:lnTo>
                      <a:pt x="3947" y="1"/>
                    </a:lnTo>
                    <a:close/>
                  </a:path>
                </a:pathLst>
              </a:custGeom>
              <a:solidFill>
                <a:schemeClr val="accent5"/>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36" name="Google Shape;642;p25">
                <a:extLst>
                  <a:ext uri="{FF2B5EF4-FFF2-40B4-BE49-F238E27FC236}">
                    <a16:creationId xmlns:a16="http://schemas.microsoft.com/office/drawing/2014/main" id="{7A134919-C984-9951-3C24-62138FB6A4E9}"/>
                  </a:ext>
                </a:extLst>
              </p:cNvPr>
              <p:cNvSpPr/>
              <p:nvPr/>
            </p:nvSpPr>
            <p:spPr>
              <a:xfrm>
                <a:off x="6558322" y="2207532"/>
                <a:ext cx="1200106" cy="1200187"/>
              </a:xfrm>
              <a:custGeom>
                <a:avLst/>
                <a:gdLst/>
                <a:ahLst/>
                <a:cxnLst/>
                <a:rect l="l" t="t" r="r" b="b"/>
                <a:pathLst>
                  <a:path w="14786" h="14787" extrusionOk="0">
                    <a:moveTo>
                      <a:pt x="7393" y="1"/>
                    </a:moveTo>
                    <a:cubicBezTo>
                      <a:pt x="3311" y="1"/>
                      <a:pt x="1" y="3310"/>
                      <a:pt x="1" y="7393"/>
                    </a:cubicBezTo>
                    <a:cubicBezTo>
                      <a:pt x="1" y="11477"/>
                      <a:pt x="3311" y="14786"/>
                      <a:pt x="7392" y="14787"/>
                    </a:cubicBezTo>
                    <a:cubicBezTo>
                      <a:pt x="11476" y="14787"/>
                      <a:pt x="14786" y="11477"/>
                      <a:pt x="14786" y="7393"/>
                    </a:cubicBezTo>
                    <a:cubicBezTo>
                      <a:pt x="14786" y="3311"/>
                      <a:pt x="11476" y="1"/>
                      <a:pt x="7393" y="1"/>
                    </a:cubicBezTo>
                    <a:close/>
                  </a:path>
                </a:pathLst>
              </a:custGeom>
              <a:solidFill>
                <a:schemeClr val="lt1"/>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37" name="Google Shape;643;p25">
                <a:extLst>
                  <a:ext uri="{FF2B5EF4-FFF2-40B4-BE49-F238E27FC236}">
                    <a16:creationId xmlns:a16="http://schemas.microsoft.com/office/drawing/2014/main" id="{FFB86FDD-3617-4448-CF20-CF6E879A0FF5}"/>
                  </a:ext>
                </a:extLst>
              </p:cNvPr>
              <p:cNvSpPr/>
              <p:nvPr/>
            </p:nvSpPr>
            <p:spPr>
              <a:xfrm>
                <a:off x="6526668" y="2176040"/>
                <a:ext cx="1263414" cy="1263252"/>
              </a:xfrm>
              <a:custGeom>
                <a:avLst/>
                <a:gdLst/>
                <a:ahLst/>
                <a:cxnLst/>
                <a:rect l="l" t="t" r="r" b="b"/>
                <a:pathLst>
                  <a:path w="15566" h="15564" extrusionOk="0">
                    <a:moveTo>
                      <a:pt x="7783" y="418"/>
                    </a:moveTo>
                    <a:cubicBezTo>
                      <a:pt x="9750" y="418"/>
                      <a:pt x="11599" y="1185"/>
                      <a:pt x="12989" y="2575"/>
                    </a:cubicBezTo>
                    <a:cubicBezTo>
                      <a:pt x="14380" y="3966"/>
                      <a:pt x="15146" y="5815"/>
                      <a:pt x="15145" y="7781"/>
                    </a:cubicBezTo>
                    <a:cubicBezTo>
                      <a:pt x="15145" y="11841"/>
                      <a:pt x="11842" y="15144"/>
                      <a:pt x="7782" y="15144"/>
                    </a:cubicBezTo>
                    <a:cubicBezTo>
                      <a:pt x="3723" y="15144"/>
                      <a:pt x="420" y="11841"/>
                      <a:pt x="420" y="7781"/>
                    </a:cubicBezTo>
                    <a:cubicBezTo>
                      <a:pt x="420" y="3721"/>
                      <a:pt x="3723" y="418"/>
                      <a:pt x="7783" y="418"/>
                    </a:cubicBezTo>
                    <a:close/>
                    <a:moveTo>
                      <a:pt x="7783" y="0"/>
                    </a:moveTo>
                    <a:cubicBezTo>
                      <a:pt x="3486" y="0"/>
                      <a:pt x="1" y="3483"/>
                      <a:pt x="1" y="7781"/>
                    </a:cubicBezTo>
                    <a:cubicBezTo>
                      <a:pt x="1" y="12080"/>
                      <a:pt x="3485" y="15564"/>
                      <a:pt x="7782" y="15564"/>
                    </a:cubicBezTo>
                    <a:cubicBezTo>
                      <a:pt x="12081" y="15564"/>
                      <a:pt x="15565" y="12080"/>
                      <a:pt x="15565" y="7781"/>
                    </a:cubicBezTo>
                    <a:cubicBezTo>
                      <a:pt x="15566" y="3484"/>
                      <a:pt x="12081" y="0"/>
                      <a:pt x="7783" y="0"/>
                    </a:cubicBezTo>
                    <a:close/>
                  </a:path>
                </a:pathLst>
              </a:custGeom>
              <a:solidFill>
                <a:schemeClr val="accent5"/>
              </a:solidFill>
              <a:ln>
                <a:noFill/>
              </a:ln>
            </p:spPr>
            <p:txBody>
              <a:bodyPr spcFirstLastPara="1" wrap="square" lIns="91401" tIns="91401" rIns="91401" bIns="91401" anchor="ctr" anchorCtr="0">
                <a:noAutofit/>
              </a:bodyPr>
              <a:lstStyle/>
              <a:p>
                <a:endParaRPr sz="1799">
                  <a:solidFill>
                    <a:schemeClr val="bg1"/>
                  </a:solidFill>
                  <a:latin typeface="Public Sans (Body)"/>
                </a:endParaRPr>
              </a:p>
            </p:txBody>
          </p:sp>
          <p:sp>
            <p:nvSpPr>
              <p:cNvPr id="38" name="Google Shape;644;p25">
                <a:extLst>
                  <a:ext uri="{FF2B5EF4-FFF2-40B4-BE49-F238E27FC236}">
                    <a16:creationId xmlns:a16="http://schemas.microsoft.com/office/drawing/2014/main" id="{4228D759-31C6-DBDC-9270-CCBA73EE8533}"/>
                  </a:ext>
                </a:extLst>
              </p:cNvPr>
              <p:cNvSpPr txBox="1"/>
              <p:nvPr/>
            </p:nvSpPr>
            <p:spPr>
              <a:xfrm>
                <a:off x="6796519" y="2438041"/>
                <a:ext cx="721200" cy="5178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3599" b="1">
                    <a:solidFill>
                      <a:schemeClr val="bg1"/>
                    </a:solidFill>
                    <a:latin typeface="Public Sans (Body)"/>
                    <a:ea typeface="Fira Sans Extra Condensed"/>
                    <a:cs typeface="Fira Sans Extra Condensed"/>
                    <a:sym typeface="Fira Sans Extra Condensed"/>
                  </a:rPr>
                  <a:t>05</a:t>
                </a:r>
                <a:endParaRPr sz="3599" b="1">
                  <a:solidFill>
                    <a:schemeClr val="bg1"/>
                  </a:solidFill>
                  <a:latin typeface="Public Sans (Body)"/>
                  <a:ea typeface="Fira Sans Extra Condensed"/>
                  <a:cs typeface="Fira Sans Extra Condensed"/>
                  <a:sym typeface="Fira Sans Extra Condensed"/>
                </a:endParaRPr>
              </a:p>
            </p:txBody>
          </p:sp>
        </p:grpSp>
      </p:grpSp>
      <p:sp>
        <p:nvSpPr>
          <p:cNvPr id="39" name="Google Shape;611;p25">
            <a:extLst>
              <a:ext uri="{FF2B5EF4-FFF2-40B4-BE49-F238E27FC236}">
                <a16:creationId xmlns:a16="http://schemas.microsoft.com/office/drawing/2014/main" id="{841689A2-AFA3-BA4D-7927-4F2D4A2C3745}"/>
              </a:ext>
            </a:extLst>
          </p:cNvPr>
          <p:cNvSpPr txBox="1"/>
          <p:nvPr/>
        </p:nvSpPr>
        <p:spPr>
          <a:xfrm>
            <a:off x="3137405" y="1961873"/>
            <a:ext cx="1926098" cy="572251"/>
          </a:xfrm>
          <a:prstGeom prst="rect">
            <a:avLst/>
          </a:prstGeom>
          <a:noFill/>
          <a:ln>
            <a:noFill/>
          </a:ln>
        </p:spPr>
        <p:txBody>
          <a:bodyPr spcFirstLastPara="1" wrap="square" lIns="91401" tIns="91401" rIns="91401" bIns="91401" anchor="t" anchorCtr="0">
            <a:noAutofit/>
          </a:bodyPr>
          <a:lstStyle/>
          <a:p>
            <a:pPr algn="ctr"/>
            <a:r>
              <a:rPr lang="en-AU" sz="1200" dirty="0">
                <a:ea typeface="Calibri" panose="020F0502020204030204" pitchFamily="34" charset="0"/>
                <a:cs typeface="Times New Roman" panose="02020603050405020304" pitchFamily="18" charset="0"/>
                <a:sym typeface="Roboto"/>
              </a:rPr>
              <a:t>Building Stakeholder Awareness</a:t>
            </a:r>
            <a:endParaRPr sz="1200" dirty="0">
              <a:ea typeface="Calibri" panose="020F0502020204030204" pitchFamily="34" charset="0"/>
              <a:cs typeface="Times New Roman" panose="02020603050405020304" pitchFamily="18" charset="0"/>
              <a:sym typeface="Roboto"/>
            </a:endParaRPr>
          </a:p>
          <a:p>
            <a:pPr algn="ctr"/>
            <a:endParaRPr sz="1200" dirty="0">
              <a:latin typeface="Public Sans (Body)"/>
              <a:ea typeface="Roboto"/>
              <a:cs typeface="Roboto"/>
              <a:sym typeface="Roboto"/>
            </a:endParaRPr>
          </a:p>
        </p:txBody>
      </p:sp>
      <p:sp>
        <p:nvSpPr>
          <p:cNvPr id="40" name="Google Shape;611;p25">
            <a:extLst>
              <a:ext uri="{FF2B5EF4-FFF2-40B4-BE49-F238E27FC236}">
                <a16:creationId xmlns:a16="http://schemas.microsoft.com/office/drawing/2014/main" id="{84F1893D-B42F-D249-EF0F-6A713E35D4A4}"/>
              </a:ext>
            </a:extLst>
          </p:cNvPr>
          <p:cNvSpPr txBox="1"/>
          <p:nvPr/>
        </p:nvSpPr>
        <p:spPr>
          <a:xfrm>
            <a:off x="4792938" y="5132506"/>
            <a:ext cx="1926098" cy="572251"/>
          </a:xfrm>
          <a:prstGeom prst="rect">
            <a:avLst/>
          </a:prstGeom>
          <a:noFill/>
          <a:ln>
            <a:noFill/>
          </a:ln>
        </p:spPr>
        <p:txBody>
          <a:bodyPr spcFirstLastPara="1" wrap="square" lIns="91401" tIns="91401" rIns="91401" bIns="91401" anchor="t" anchorCtr="0">
            <a:noAutofit/>
          </a:bodyPr>
          <a:lstStyle/>
          <a:p>
            <a:pPr algn="ctr"/>
            <a:r>
              <a:rPr lang="en-AU" sz="1200" dirty="0">
                <a:ea typeface="Calibri" panose="020F0502020204030204" pitchFamily="34" charset="0"/>
                <a:cs typeface="Times New Roman" panose="02020603050405020304" pitchFamily="18" charset="0"/>
                <a:sym typeface="Roboto"/>
              </a:rPr>
              <a:t>Deepen Stakeholder Relationship</a:t>
            </a:r>
            <a:endParaRPr sz="1200" dirty="0">
              <a:ea typeface="Calibri" panose="020F0502020204030204" pitchFamily="34" charset="0"/>
              <a:cs typeface="Times New Roman" panose="02020603050405020304" pitchFamily="18" charset="0"/>
              <a:sym typeface="Roboto"/>
            </a:endParaRPr>
          </a:p>
          <a:p>
            <a:pPr algn="ctr"/>
            <a:endParaRPr sz="1200" dirty="0">
              <a:latin typeface="Public Sans (Body)"/>
              <a:ea typeface="Roboto"/>
              <a:cs typeface="Roboto"/>
              <a:sym typeface="Roboto"/>
            </a:endParaRPr>
          </a:p>
        </p:txBody>
      </p:sp>
      <p:sp>
        <p:nvSpPr>
          <p:cNvPr id="41" name="Google Shape;616;p25">
            <a:extLst>
              <a:ext uri="{FF2B5EF4-FFF2-40B4-BE49-F238E27FC236}">
                <a16:creationId xmlns:a16="http://schemas.microsoft.com/office/drawing/2014/main" id="{C8093D43-6D77-4963-1F34-EF35DA96CC04}"/>
              </a:ext>
            </a:extLst>
          </p:cNvPr>
          <p:cNvSpPr txBox="1"/>
          <p:nvPr/>
        </p:nvSpPr>
        <p:spPr>
          <a:xfrm>
            <a:off x="7001041" y="1367385"/>
            <a:ext cx="1308559" cy="3821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799" b="1" dirty="0">
                <a:solidFill>
                  <a:schemeClr val="accent2"/>
                </a:solidFill>
                <a:latin typeface="Public Sans (Body)"/>
                <a:ea typeface="Fira Sans Extra Condensed"/>
                <a:cs typeface="Fira Sans Extra Condensed"/>
                <a:sym typeface="Fira Sans Extra Condensed"/>
              </a:rPr>
              <a:t>Secure</a:t>
            </a:r>
            <a:endParaRPr sz="2799" b="1" dirty="0">
              <a:solidFill>
                <a:schemeClr val="accent2"/>
              </a:solidFill>
              <a:latin typeface="Public Sans (Body)"/>
              <a:ea typeface="Fira Sans Extra Condensed"/>
              <a:cs typeface="Fira Sans Extra Condensed"/>
              <a:sym typeface="Fira Sans Extra Condensed"/>
            </a:endParaRPr>
          </a:p>
        </p:txBody>
      </p:sp>
      <p:sp>
        <p:nvSpPr>
          <p:cNvPr id="42" name="Google Shape;611;p25">
            <a:extLst>
              <a:ext uri="{FF2B5EF4-FFF2-40B4-BE49-F238E27FC236}">
                <a16:creationId xmlns:a16="http://schemas.microsoft.com/office/drawing/2014/main" id="{1A97DD29-8DFC-9C21-AB76-8B80467BCDB3}"/>
              </a:ext>
            </a:extLst>
          </p:cNvPr>
          <p:cNvSpPr txBox="1"/>
          <p:nvPr/>
        </p:nvSpPr>
        <p:spPr>
          <a:xfrm>
            <a:off x="6692271" y="1895047"/>
            <a:ext cx="1926098" cy="572251"/>
          </a:xfrm>
          <a:prstGeom prst="rect">
            <a:avLst/>
          </a:prstGeom>
          <a:noFill/>
          <a:ln>
            <a:noFill/>
          </a:ln>
        </p:spPr>
        <p:txBody>
          <a:bodyPr spcFirstLastPara="1" wrap="square" lIns="91401" tIns="91401" rIns="91401" bIns="91401" anchor="t" anchorCtr="0">
            <a:noAutofit/>
          </a:bodyPr>
          <a:lstStyle/>
          <a:p>
            <a:pPr algn="ctr"/>
            <a:r>
              <a:rPr lang="en-AU" sz="1200" dirty="0">
                <a:ea typeface="Calibri" panose="020F0502020204030204" pitchFamily="34" charset="0"/>
                <a:cs typeface="Times New Roman" panose="02020603050405020304" pitchFamily="18" charset="0"/>
                <a:sym typeface="Roboto"/>
              </a:rPr>
              <a:t>Secure connection and identify the needs</a:t>
            </a:r>
            <a:endParaRPr sz="1200" dirty="0">
              <a:ea typeface="Calibri" panose="020F0502020204030204" pitchFamily="34" charset="0"/>
              <a:cs typeface="Times New Roman" panose="02020603050405020304" pitchFamily="18" charset="0"/>
              <a:sym typeface="Roboto"/>
            </a:endParaRPr>
          </a:p>
          <a:p>
            <a:pPr algn="ctr"/>
            <a:endParaRPr sz="1200" dirty="0">
              <a:latin typeface="Public Sans (Body)"/>
              <a:ea typeface="Roboto"/>
              <a:cs typeface="Roboto"/>
              <a:sym typeface="Roboto"/>
            </a:endParaRPr>
          </a:p>
        </p:txBody>
      </p:sp>
      <p:sp>
        <p:nvSpPr>
          <p:cNvPr id="43" name="Google Shape;616;p25">
            <a:extLst>
              <a:ext uri="{FF2B5EF4-FFF2-40B4-BE49-F238E27FC236}">
                <a16:creationId xmlns:a16="http://schemas.microsoft.com/office/drawing/2014/main" id="{27CED44E-8E1E-C3B7-F504-26EF6BC4088A}"/>
              </a:ext>
            </a:extLst>
          </p:cNvPr>
          <p:cNvSpPr txBox="1"/>
          <p:nvPr/>
        </p:nvSpPr>
        <p:spPr>
          <a:xfrm>
            <a:off x="8745054" y="4630546"/>
            <a:ext cx="1308559" cy="382100"/>
          </a:xfrm>
          <a:prstGeom prst="rect">
            <a:avLst/>
          </a:prstGeom>
          <a:noFill/>
          <a:ln>
            <a:noFill/>
          </a:ln>
        </p:spPr>
        <p:txBody>
          <a:bodyPr spcFirstLastPara="1" wrap="square" lIns="91401" tIns="91401" rIns="91401" bIns="91401" anchor="t" anchorCtr="0">
            <a:noAutofit/>
          </a:bodyPr>
          <a:lstStyle/>
          <a:p>
            <a:pPr algn="ctr">
              <a:lnSpc>
                <a:spcPct val="115000"/>
              </a:lnSpc>
              <a:spcAft>
                <a:spcPts val="1600"/>
              </a:spcAft>
            </a:pPr>
            <a:r>
              <a:rPr lang="es" sz="2799" b="1" dirty="0">
                <a:latin typeface="Public Sans (Body)"/>
                <a:ea typeface="Fira Sans Extra Condensed"/>
                <a:cs typeface="Fira Sans Extra Condensed"/>
                <a:sym typeface="Fira Sans Extra Condensed"/>
              </a:rPr>
              <a:t>Adopt</a:t>
            </a:r>
            <a:endParaRPr sz="2799" b="1" dirty="0">
              <a:latin typeface="Public Sans (Body)"/>
              <a:ea typeface="Fira Sans Extra Condensed"/>
              <a:cs typeface="Fira Sans Extra Condensed"/>
              <a:sym typeface="Fira Sans Extra Condensed"/>
            </a:endParaRPr>
          </a:p>
        </p:txBody>
      </p:sp>
      <p:sp>
        <p:nvSpPr>
          <p:cNvPr id="44" name="Google Shape;611;p25">
            <a:extLst>
              <a:ext uri="{FF2B5EF4-FFF2-40B4-BE49-F238E27FC236}">
                <a16:creationId xmlns:a16="http://schemas.microsoft.com/office/drawing/2014/main" id="{D28551E2-B089-D30F-B5C5-E769232F0F9A}"/>
              </a:ext>
            </a:extLst>
          </p:cNvPr>
          <p:cNvSpPr txBox="1"/>
          <p:nvPr/>
        </p:nvSpPr>
        <p:spPr>
          <a:xfrm>
            <a:off x="8474212" y="5215984"/>
            <a:ext cx="1926098" cy="572251"/>
          </a:xfrm>
          <a:prstGeom prst="rect">
            <a:avLst/>
          </a:prstGeom>
          <a:noFill/>
          <a:ln>
            <a:noFill/>
          </a:ln>
        </p:spPr>
        <p:txBody>
          <a:bodyPr spcFirstLastPara="1" wrap="square" lIns="91401" tIns="91401" rIns="91401" bIns="91401" anchor="t" anchorCtr="0">
            <a:noAutofit/>
          </a:bodyPr>
          <a:lstStyle/>
          <a:p>
            <a:pPr algn="ctr"/>
            <a:r>
              <a:rPr lang="en-AU" sz="1200" dirty="0">
                <a:ea typeface="Calibri" panose="020F0502020204030204" pitchFamily="34" charset="0"/>
                <a:cs typeface="Times New Roman" panose="02020603050405020304" pitchFamily="18" charset="0"/>
                <a:sym typeface="Roboto"/>
              </a:rPr>
              <a:t>Drive Adaptation</a:t>
            </a:r>
            <a:endParaRPr sz="1200" dirty="0">
              <a:ea typeface="Calibri" panose="020F0502020204030204" pitchFamily="34" charset="0"/>
              <a:cs typeface="Times New Roman" panose="02020603050405020304" pitchFamily="18" charset="0"/>
              <a:sym typeface="Roboto"/>
            </a:endParaRPr>
          </a:p>
          <a:p>
            <a:pPr algn="ctr"/>
            <a:endParaRPr sz="1200" dirty="0">
              <a:latin typeface="Public Sans (Body)"/>
              <a:ea typeface="Roboto"/>
              <a:cs typeface="Roboto"/>
              <a:sym typeface="Roboto"/>
            </a:endParaRPr>
          </a:p>
        </p:txBody>
      </p:sp>
    </p:spTree>
    <p:extLst>
      <p:ext uri="{BB962C8B-B14F-4D97-AF65-F5344CB8AC3E}">
        <p14:creationId xmlns:p14="http://schemas.microsoft.com/office/powerpoint/2010/main" val="1709468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05D3C7-85AF-94A4-5AD2-32810B993899}"/>
              </a:ext>
            </a:extLst>
          </p:cNvPr>
          <p:cNvSpPr>
            <a:spLocks noGrp="1"/>
          </p:cNvSpPr>
          <p:nvPr>
            <p:ph type="body" sz="quarter" idx="11"/>
          </p:nvPr>
        </p:nvSpPr>
        <p:spPr/>
        <p:txBody>
          <a:bodyPr/>
          <a:lstStyle/>
          <a:p>
            <a:r>
              <a:rPr lang="en-AU" dirty="0"/>
              <a:t>Deployment Plan</a:t>
            </a:r>
          </a:p>
        </p:txBody>
      </p:sp>
      <p:sp>
        <p:nvSpPr>
          <p:cNvPr id="4" name="Google Shape;1647;p41">
            <a:extLst>
              <a:ext uri="{FF2B5EF4-FFF2-40B4-BE49-F238E27FC236}">
                <a16:creationId xmlns:a16="http://schemas.microsoft.com/office/drawing/2014/main" id="{6877D89F-3D98-D9C8-0DF4-6A93A0D8C467}"/>
              </a:ext>
            </a:extLst>
          </p:cNvPr>
          <p:cNvSpPr txBox="1"/>
          <p:nvPr/>
        </p:nvSpPr>
        <p:spPr>
          <a:xfrm>
            <a:off x="7859971" y="1983391"/>
            <a:ext cx="1688728" cy="695425"/>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a:ea typeface="Calibri" panose="020F0502020204030204" pitchFamily="34" charset="0"/>
                <a:cs typeface="Times New Roman" panose="02020603050405020304" pitchFamily="18" charset="0"/>
                <a:sym typeface="Roboto"/>
              </a:rPr>
              <a:t>Use the LinkedIn channel to promote content to the target audience</a:t>
            </a:r>
            <a:endParaRPr sz="1100" dirty="0">
              <a:ea typeface="Calibri" panose="020F0502020204030204" pitchFamily="34" charset="0"/>
              <a:cs typeface="Times New Roman" panose="02020603050405020304" pitchFamily="18" charset="0"/>
              <a:sym typeface="Roboto"/>
            </a:endParaRPr>
          </a:p>
        </p:txBody>
      </p:sp>
      <p:sp>
        <p:nvSpPr>
          <p:cNvPr id="7" name="Google Shape;1647;p41">
            <a:extLst>
              <a:ext uri="{FF2B5EF4-FFF2-40B4-BE49-F238E27FC236}">
                <a16:creationId xmlns:a16="http://schemas.microsoft.com/office/drawing/2014/main" id="{35605DF2-088D-E17A-CCAC-4FF6D6AEA902}"/>
              </a:ext>
            </a:extLst>
          </p:cNvPr>
          <p:cNvSpPr txBox="1"/>
          <p:nvPr/>
        </p:nvSpPr>
        <p:spPr>
          <a:xfrm>
            <a:off x="4535086" y="2159879"/>
            <a:ext cx="1428145" cy="628066"/>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a:ea typeface="Calibri" panose="020F0502020204030204" pitchFamily="34" charset="0"/>
                <a:cs typeface="Times New Roman" panose="02020603050405020304" pitchFamily="18" charset="0"/>
                <a:sym typeface="Roboto"/>
              </a:rPr>
              <a:t>Deliver </a:t>
            </a:r>
            <a:r>
              <a:rPr lang="en-US" sz="1100" dirty="0" err="1">
                <a:ea typeface="Calibri" panose="020F0502020204030204" pitchFamily="34" charset="0"/>
                <a:cs typeface="Times New Roman" panose="02020603050405020304" pitchFamily="18" charset="0"/>
                <a:sym typeface="Roboto"/>
              </a:rPr>
              <a:t>personalised</a:t>
            </a:r>
            <a:r>
              <a:rPr lang="en-US" sz="1100" dirty="0">
                <a:ea typeface="Calibri" panose="020F0502020204030204" pitchFamily="34" charset="0"/>
                <a:cs typeface="Times New Roman" panose="02020603050405020304" pitchFamily="18" charset="0"/>
                <a:sym typeface="Roboto"/>
              </a:rPr>
              <a:t> </a:t>
            </a:r>
            <a:r>
              <a:rPr lang="en-US" sz="1100" dirty="0" err="1">
                <a:ea typeface="Calibri" panose="020F0502020204030204" pitchFamily="34" charset="0"/>
                <a:cs typeface="Times New Roman" panose="02020603050405020304" pitchFamily="18" charset="0"/>
                <a:sym typeface="Roboto"/>
              </a:rPr>
              <a:t>eDMs</a:t>
            </a:r>
            <a:r>
              <a:rPr lang="en-US" sz="1100" dirty="0">
                <a:ea typeface="Calibri" panose="020F0502020204030204" pitchFamily="34" charset="0"/>
                <a:cs typeface="Times New Roman" panose="02020603050405020304" pitchFamily="18" charset="0"/>
                <a:sym typeface="Roboto"/>
              </a:rPr>
              <a:t> to the personas </a:t>
            </a:r>
            <a:endParaRPr sz="1100" dirty="0">
              <a:ea typeface="Calibri" panose="020F0502020204030204" pitchFamily="34" charset="0"/>
              <a:cs typeface="Times New Roman" panose="02020603050405020304" pitchFamily="18" charset="0"/>
              <a:sym typeface="Roboto"/>
            </a:endParaRPr>
          </a:p>
        </p:txBody>
      </p:sp>
      <p:sp>
        <p:nvSpPr>
          <p:cNvPr id="8" name="Google Shape;1647;p41">
            <a:extLst>
              <a:ext uri="{FF2B5EF4-FFF2-40B4-BE49-F238E27FC236}">
                <a16:creationId xmlns:a16="http://schemas.microsoft.com/office/drawing/2014/main" id="{287B6E05-8D8F-FDE4-7585-849BB02530E2}"/>
              </a:ext>
            </a:extLst>
          </p:cNvPr>
          <p:cNvSpPr txBox="1"/>
          <p:nvPr/>
        </p:nvSpPr>
        <p:spPr>
          <a:xfrm>
            <a:off x="793123" y="2127311"/>
            <a:ext cx="1428145" cy="625842"/>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a:ea typeface="Calibri" panose="020F0502020204030204" pitchFamily="34" charset="0"/>
                <a:cs typeface="Times New Roman" panose="02020603050405020304" pitchFamily="18" charset="0"/>
                <a:sym typeface="Roboto"/>
              </a:rPr>
              <a:t>Build a microsite, host the contents and assets</a:t>
            </a:r>
            <a:endParaRPr sz="1100" dirty="0">
              <a:ea typeface="Calibri" panose="020F0502020204030204" pitchFamily="34" charset="0"/>
              <a:cs typeface="Times New Roman" panose="02020603050405020304" pitchFamily="18" charset="0"/>
              <a:sym typeface="Roboto"/>
            </a:endParaRPr>
          </a:p>
        </p:txBody>
      </p:sp>
      <p:pic>
        <p:nvPicPr>
          <p:cNvPr id="11" name="Graphic 10" descr="Web design with solid fill">
            <a:extLst>
              <a:ext uri="{FF2B5EF4-FFF2-40B4-BE49-F238E27FC236}">
                <a16:creationId xmlns:a16="http://schemas.microsoft.com/office/drawing/2014/main" id="{53C3BFE8-09DF-21FA-EBA3-C96786AE6C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48673" y="1680259"/>
            <a:ext cx="498057" cy="498057"/>
          </a:xfrm>
          <a:prstGeom prst="rect">
            <a:avLst/>
          </a:prstGeom>
        </p:spPr>
      </p:pic>
      <p:pic>
        <p:nvPicPr>
          <p:cNvPr id="46" name="Picture 45" descr="A black background with a black square&#10;&#10;Description automatically generated with medium confidence">
            <a:extLst>
              <a:ext uri="{FF2B5EF4-FFF2-40B4-BE49-F238E27FC236}">
                <a16:creationId xmlns:a16="http://schemas.microsoft.com/office/drawing/2014/main" id="{0927C735-A2FF-35D3-FEE1-D0AD130774AA}"/>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15146" t="15637" r="16502" b="13544"/>
          <a:stretch/>
        </p:blipFill>
        <p:spPr>
          <a:xfrm>
            <a:off x="8450821" y="1580446"/>
            <a:ext cx="404993" cy="419614"/>
          </a:xfrm>
          <a:prstGeom prst="rect">
            <a:avLst/>
          </a:prstGeom>
        </p:spPr>
      </p:pic>
      <p:pic>
        <p:nvPicPr>
          <p:cNvPr id="48" name="Graphic 47" descr="Email with solid fill">
            <a:extLst>
              <a:ext uri="{FF2B5EF4-FFF2-40B4-BE49-F238E27FC236}">
                <a16:creationId xmlns:a16="http://schemas.microsoft.com/office/drawing/2014/main" id="{8B0EB6FF-C515-9C4C-4004-16B2B7E3408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61109" y="1741331"/>
            <a:ext cx="407805" cy="407805"/>
          </a:xfrm>
          <a:prstGeom prst="rect">
            <a:avLst/>
          </a:prstGeom>
        </p:spPr>
      </p:pic>
      <p:cxnSp>
        <p:nvCxnSpPr>
          <p:cNvPr id="50" name="Straight Arrow Connector 49">
            <a:extLst>
              <a:ext uri="{FF2B5EF4-FFF2-40B4-BE49-F238E27FC236}">
                <a16:creationId xmlns:a16="http://schemas.microsoft.com/office/drawing/2014/main" id="{651E7E39-E8C5-ADA7-9463-78A0624B4A70}"/>
              </a:ext>
            </a:extLst>
          </p:cNvPr>
          <p:cNvCxnSpPr>
            <a:cxnSpLocks/>
          </p:cNvCxnSpPr>
          <p:nvPr/>
        </p:nvCxnSpPr>
        <p:spPr>
          <a:xfrm>
            <a:off x="2221268" y="2121435"/>
            <a:ext cx="613483"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1" name="Straight Arrow Connector 50">
            <a:extLst>
              <a:ext uri="{FF2B5EF4-FFF2-40B4-BE49-F238E27FC236}">
                <a16:creationId xmlns:a16="http://schemas.microsoft.com/office/drawing/2014/main" id="{81DD0F7C-FA8E-CADB-8FF6-7832007847FE}"/>
              </a:ext>
            </a:extLst>
          </p:cNvPr>
          <p:cNvCxnSpPr/>
          <p:nvPr/>
        </p:nvCxnSpPr>
        <p:spPr>
          <a:xfrm>
            <a:off x="4010689" y="2093386"/>
            <a:ext cx="858796"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2" name="Straight Arrow Connector 51">
            <a:extLst>
              <a:ext uri="{FF2B5EF4-FFF2-40B4-BE49-F238E27FC236}">
                <a16:creationId xmlns:a16="http://schemas.microsoft.com/office/drawing/2014/main" id="{AACEC67E-8605-5FBC-5DF0-E4941A74A94C}"/>
              </a:ext>
            </a:extLst>
          </p:cNvPr>
          <p:cNvCxnSpPr>
            <a:cxnSpLocks/>
          </p:cNvCxnSpPr>
          <p:nvPr/>
        </p:nvCxnSpPr>
        <p:spPr>
          <a:xfrm>
            <a:off x="5489713" y="3479530"/>
            <a:ext cx="2496" cy="187254"/>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82A53A10-F118-DC3F-18BA-1C1D3A754A9C}"/>
              </a:ext>
            </a:extLst>
          </p:cNvPr>
          <p:cNvCxnSpPr>
            <a:cxnSpLocks/>
          </p:cNvCxnSpPr>
          <p:nvPr/>
        </p:nvCxnSpPr>
        <p:spPr>
          <a:xfrm>
            <a:off x="327950" y="2851604"/>
            <a:ext cx="1150881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5" name="Google Shape;1647;p41">
            <a:extLst>
              <a:ext uri="{FF2B5EF4-FFF2-40B4-BE49-F238E27FC236}">
                <a16:creationId xmlns:a16="http://schemas.microsoft.com/office/drawing/2014/main" id="{BB127826-C139-C086-D9F9-4EC7D725E44E}"/>
              </a:ext>
            </a:extLst>
          </p:cNvPr>
          <p:cNvSpPr txBox="1"/>
          <p:nvPr/>
        </p:nvSpPr>
        <p:spPr>
          <a:xfrm>
            <a:off x="4624549" y="3121269"/>
            <a:ext cx="1688728" cy="469842"/>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a:ea typeface="Calibri" panose="020F0502020204030204" pitchFamily="34" charset="0"/>
                <a:cs typeface="Times New Roman" panose="02020603050405020304" pitchFamily="18" charset="0"/>
                <a:sym typeface="Roboto"/>
              </a:rPr>
              <a:t>Monitor Engagement </a:t>
            </a:r>
            <a:r>
              <a:rPr lang="en-US" sz="1100" b="1" dirty="0">
                <a:ea typeface="Calibri" panose="020F0502020204030204" pitchFamily="34" charset="0"/>
                <a:cs typeface="Times New Roman" panose="02020603050405020304" pitchFamily="18" charset="0"/>
                <a:sym typeface="Roboto"/>
              </a:rPr>
              <a:t>People viewed/clicked </a:t>
            </a:r>
          </a:p>
        </p:txBody>
      </p:sp>
      <p:sp>
        <p:nvSpPr>
          <p:cNvPr id="58" name="Rectangle 57">
            <a:extLst>
              <a:ext uri="{FF2B5EF4-FFF2-40B4-BE49-F238E27FC236}">
                <a16:creationId xmlns:a16="http://schemas.microsoft.com/office/drawing/2014/main" id="{2E98B4C2-5212-49CC-DF81-BC386EE8EA74}"/>
              </a:ext>
            </a:extLst>
          </p:cNvPr>
          <p:cNvSpPr/>
          <p:nvPr/>
        </p:nvSpPr>
        <p:spPr>
          <a:xfrm>
            <a:off x="327949" y="1466446"/>
            <a:ext cx="259904" cy="1356292"/>
          </a:xfrm>
          <a:prstGeom prst="rect">
            <a:avLst/>
          </a:prstGeom>
          <a:solidFill>
            <a:srgbClr val="E1E5ED"/>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AU" sz="1200" dirty="0">
                <a:solidFill>
                  <a:schemeClr val="bg1"/>
                </a:solidFill>
              </a:rPr>
              <a:t>Digital</a:t>
            </a:r>
          </a:p>
        </p:txBody>
      </p:sp>
      <p:sp>
        <p:nvSpPr>
          <p:cNvPr id="60" name="Rectangle 59">
            <a:extLst>
              <a:ext uri="{FF2B5EF4-FFF2-40B4-BE49-F238E27FC236}">
                <a16:creationId xmlns:a16="http://schemas.microsoft.com/office/drawing/2014/main" id="{9AC7E9F9-75D3-4D5E-9403-B20854440AEA}"/>
              </a:ext>
            </a:extLst>
          </p:cNvPr>
          <p:cNvSpPr/>
          <p:nvPr/>
        </p:nvSpPr>
        <p:spPr>
          <a:xfrm>
            <a:off x="333581" y="2890543"/>
            <a:ext cx="259904" cy="1924754"/>
          </a:xfrm>
          <a:prstGeom prst="rect">
            <a:avLst/>
          </a:prstGeom>
          <a:solidFill>
            <a:srgbClr val="E1E5ED"/>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AU" sz="1200" dirty="0">
                <a:solidFill>
                  <a:schemeClr val="bg1"/>
                </a:solidFill>
              </a:rPr>
              <a:t>Tele Outreach</a:t>
            </a:r>
          </a:p>
        </p:txBody>
      </p:sp>
      <p:pic>
        <p:nvPicPr>
          <p:cNvPr id="62" name="Graphic 61" descr="Call center with solid fill">
            <a:extLst>
              <a:ext uri="{FF2B5EF4-FFF2-40B4-BE49-F238E27FC236}">
                <a16:creationId xmlns:a16="http://schemas.microsoft.com/office/drawing/2014/main" id="{ACF5BBF8-DD78-5654-D8AB-0413E5F07E9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01825" y="3882677"/>
            <a:ext cx="466520" cy="466520"/>
          </a:xfrm>
          <a:prstGeom prst="rect">
            <a:avLst/>
          </a:prstGeom>
        </p:spPr>
      </p:pic>
      <p:sp>
        <p:nvSpPr>
          <p:cNvPr id="64" name="Google Shape;1647;p41">
            <a:extLst>
              <a:ext uri="{FF2B5EF4-FFF2-40B4-BE49-F238E27FC236}">
                <a16:creationId xmlns:a16="http://schemas.microsoft.com/office/drawing/2014/main" id="{C80B0482-AC5C-661C-8F6B-0E8AAB508FA9}"/>
              </a:ext>
            </a:extLst>
          </p:cNvPr>
          <p:cNvSpPr txBox="1"/>
          <p:nvPr/>
        </p:nvSpPr>
        <p:spPr>
          <a:xfrm>
            <a:off x="5214389" y="4208352"/>
            <a:ext cx="2443357" cy="838508"/>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Reactive Follow up </a:t>
            </a:r>
          </a:p>
          <a:p>
            <a:pPr algn="ctr">
              <a:spcAft>
                <a:spcPts val="100"/>
              </a:spcAft>
            </a:pPr>
            <a:r>
              <a:rPr lang="en-US" sz="1100" dirty="0">
                <a:ea typeface="Calibri" panose="020F0502020204030204" pitchFamily="34" charset="0"/>
                <a:cs typeface="Times New Roman" panose="02020603050405020304" pitchFamily="18" charset="0"/>
                <a:sym typeface="Roboto"/>
              </a:rPr>
              <a:t>Engage with contacts who have not responded to </a:t>
            </a:r>
            <a:r>
              <a:rPr lang="en-US" sz="1100" dirty="0" err="1">
                <a:ea typeface="Calibri" panose="020F0502020204030204" pitchFamily="34" charset="0"/>
                <a:cs typeface="Times New Roman" panose="02020603050405020304" pitchFamily="18" charset="0"/>
                <a:sym typeface="Roboto"/>
              </a:rPr>
              <a:t>eDMs</a:t>
            </a:r>
            <a:r>
              <a:rPr lang="en-US" sz="1100" dirty="0">
                <a:ea typeface="Calibri" panose="020F0502020204030204" pitchFamily="34" charset="0"/>
                <a:cs typeface="Times New Roman" panose="02020603050405020304" pitchFamily="18" charset="0"/>
                <a:sym typeface="Roboto"/>
              </a:rPr>
              <a:t> or digital outreach</a:t>
            </a:r>
            <a:endParaRPr lang="en-US" sz="1100" b="1" dirty="0">
              <a:ea typeface="Calibri" panose="020F0502020204030204" pitchFamily="34" charset="0"/>
              <a:cs typeface="Times New Roman" panose="02020603050405020304" pitchFamily="18" charset="0"/>
              <a:sym typeface="Roboto"/>
            </a:endParaRPr>
          </a:p>
        </p:txBody>
      </p:sp>
      <p:pic>
        <p:nvPicPr>
          <p:cNvPr id="70" name="Graphic 69" descr="Call center with solid fill">
            <a:extLst>
              <a:ext uri="{FF2B5EF4-FFF2-40B4-BE49-F238E27FC236}">
                <a16:creationId xmlns:a16="http://schemas.microsoft.com/office/drawing/2014/main" id="{6C758C93-ABB8-8E2A-3565-D2A497ED271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04219" y="3877591"/>
            <a:ext cx="466520" cy="466520"/>
          </a:xfrm>
          <a:prstGeom prst="rect">
            <a:avLst/>
          </a:prstGeom>
        </p:spPr>
      </p:pic>
      <p:sp>
        <p:nvSpPr>
          <p:cNvPr id="71" name="Rectangle 70">
            <a:extLst>
              <a:ext uri="{FF2B5EF4-FFF2-40B4-BE49-F238E27FC236}">
                <a16:creationId xmlns:a16="http://schemas.microsoft.com/office/drawing/2014/main" id="{8656E051-6611-C711-2054-39F62909B7CA}"/>
              </a:ext>
            </a:extLst>
          </p:cNvPr>
          <p:cNvSpPr/>
          <p:nvPr/>
        </p:nvSpPr>
        <p:spPr>
          <a:xfrm>
            <a:off x="327949" y="4848184"/>
            <a:ext cx="259904" cy="1212511"/>
          </a:xfrm>
          <a:prstGeom prst="rect">
            <a:avLst/>
          </a:prstGeom>
          <a:solidFill>
            <a:srgbClr val="E1E5ED"/>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AU" sz="1200" dirty="0">
                <a:solidFill>
                  <a:schemeClr val="bg1"/>
                </a:solidFill>
              </a:rPr>
              <a:t>Conversion</a:t>
            </a:r>
          </a:p>
        </p:txBody>
      </p:sp>
      <p:cxnSp>
        <p:nvCxnSpPr>
          <p:cNvPr id="72" name="Straight Connector 71">
            <a:extLst>
              <a:ext uri="{FF2B5EF4-FFF2-40B4-BE49-F238E27FC236}">
                <a16:creationId xmlns:a16="http://schemas.microsoft.com/office/drawing/2014/main" id="{36FC1B42-AF94-C932-1239-4E221522CE09}"/>
              </a:ext>
            </a:extLst>
          </p:cNvPr>
          <p:cNvCxnSpPr>
            <a:cxnSpLocks/>
          </p:cNvCxnSpPr>
          <p:nvPr/>
        </p:nvCxnSpPr>
        <p:spPr>
          <a:xfrm>
            <a:off x="327950" y="4844170"/>
            <a:ext cx="1152321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3" name="Google Shape;1647;p41">
            <a:extLst>
              <a:ext uri="{FF2B5EF4-FFF2-40B4-BE49-F238E27FC236}">
                <a16:creationId xmlns:a16="http://schemas.microsoft.com/office/drawing/2014/main" id="{4CBBD697-2255-F93D-3D83-EC6512605A78}"/>
              </a:ext>
            </a:extLst>
          </p:cNvPr>
          <p:cNvSpPr txBox="1"/>
          <p:nvPr/>
        </p:nvSpPr>
        <p:spPr>
          <a:xfrm>
            <a:off x="3735947" y="4210056"/>
            <a:ext cx="1598276" cy="838508"/>
          </a:xfrm>
          <a:prstGeom prst="rect">
            <a:avLst/>
          </a:prstGeom>
          <a:noFill/>
          <a:ln>
            <a:noFill/>
          </a:ln>
        </p:spPr>
        <p:txBody>
          <a:bodyPr spcFirstLastPara="1" wrap="square" lIns="91401" tIns="91401" rIns="91401" bIns="91401" anchor="t" anchorCtr="0">
            <a:noAutofit/>
          </a:bodyPr>
          <a:lstStyle/>
          <a:p>
            <a:pPr algn="ctr"/>
            <a:r>
              <a:rPr lang="en-US" sz="1100" b="1" dirty="0">
                <a:ea typeface="Calibri" panose="020F0502020204030204" pitchFamily="34" charset="0"/>
                <a:cs typeface="Times New Roman" panose="02020603050405020304" pitchFamily="18" charset="0"/>
                <a:sym typeface="Roboto"/>
              </a:rPr>
              <a:t>Qualification </a:t>
            </a:r>
          </a:p>
          <a:p>
            <a:pPr algn="ctr"/>
            <a:r>
              <a:rPr lang="en-US" sz="1100" dirty="0">
                <a:ea typeface="Calibri" panose="020F0502020204030204" pitchFamily="34" charset="0"/>
                <a:cs typeface="Times New Roman" panose="02020603050405020304" pitchFamily="18" charset="0"/>
                <a:sym typeface="Roboto"/>
              </a:rPr>
              <a:t>Engage with contacts and qualify them</a:t>
            </a:r>
            <a:endParaRPr lang="en-US" sz="1100" b="1" dirty="0">
              <a:ea typeface="Calibri" panose="020F0502020204030204" pitchFamily="34" charset="0"/>
              <a:cs typeface="Times New Roman" panose="02020603050405020304" pitchFamily="18" charset="0"/>
              <a:sym typeface="Roboto"/>
            </a:endParaRPr>
          </a:p>
        </p:txBody>
      </p:sp>
      <p:grpSp>
        <p:nvGrpSpPr>
          <p:cNvPr id="3" name="Group 2">
            <a:extLst>
              <a:ext uri="{FF2B5EF4-FFF2-40B4-BE49-F238E27FC236}">
                <a16:creationId xmlns:a16="http://schemas.microsoft.com/office/drawing/2014/main" id="{E4E2012A-092F-5385-51EC-D6C9EBE73689}"/>
              </a:ext>
            </a:extLst>
          </p:cNvPr>
          <p:cNvGrpSpPr/>
          <p:nvPr/>
        </p:nvGrpSpPr>
        <p:grpSpPr>
          <a:xfrm>
            <a:off x="4535086" y="3689462"/>
            <a:ext cx="1900982" cy="240763"/>
            <a:chOff x="6230247" y="3293202"/>
            <a:chExt cx="1605681" cy="141461"/>
          </a:xfrm>
        </p:grpSpPr>
        <p:cxnSp>
          <p:nvCxnSpPr>
            <p:cNvPr id="75" name="Straight Arrow Connector 74">
              <a:extLst>
                <a:ext uri="{FF2B5EF4-FFF2-40B4-BE49-F238E27FC236}">
                  <a16:creationId xmlns:a16="http://schemas.microsoft.com/office/drawing/2014/main" id="{ABED722A-9327-CF20-6902-0B6EC3E89BEC}"/>
                </a:ext>
              </a:extLst>
            </p:cNvPr>
            <p:cNvCxnSpPr>
              <a:cxnSpLocks/>
            </p:cNvCxnSpPr>
            <p:nvPr/>
          </p:nvCxnSpPr>
          <p:spPr>
            <a:xfrm>
              <a:off x="6230247" y="3293202"/>
              <a:ext cx="0" cy="132267"/>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8" name="Straight Arrow Connector 77">
              <a:extLst>
                <a:ext uri="{FF2B5EF4-FFF2-40B4-BE49-F238E27FC236}">
                  <a16:creationId xmlns:a16="http://schemas.microsoft.com/office/drawing/2014/main" id="{FA01A055-8D1F-75D3-B1F8-DADBF48F2FC3}"/>
                </a:ext>
              </a:extLst>
            </p:cNvPr>
            <p:cNvCxnSpPr>
              <a:cxnSpLocks/>
            </p:cNvCxnSpPr>
            <p:nvPr/>
          </p:nvCxnSpPr>
          <p:spPr>
            <a:xfrm>
              <a:off x="7835928" y="3302396"/>
              <a:ext cx="0" cy="132267"/>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1" name="Straight Connector 80">
              <a:extLst>
                <a:ext uri="{FF2B5EF4-FFF2-40B4-BE49-F238E27FC236}">
                  <a16:creationId xmlns:a16="http://schemas.microsoft.com/office/drawing/2014/main" id="{AA3CBC27-2B96-2778-9E8A-809021E6E0DB}"/>
                </a:ext>
              </a:extLst>
            </p:cNvPr>
            <p:cNvCxnSpPr>
              <a:cxnSpLocks/>
            </p:cNvCxnSpPr>
            <p:nvPr/>
          </p:nvCxnSpPr>
          <p:spPr>
            <a:xfrm>
              <a:off x="6237235" y="3293202"/>
              <a:ext cx="159869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00" name="Group 99">
            <a:extLst>
              <a:ext uri="{FF2B5EF4-FFF2-40B4-BE49-F238E27FC236}">
                <a16:creationId xmlns:a16="http://schemas.microsoft.com/office/drawing/2014/main" id="{F56E0778-3A90-DC50-3819-2587ACB1B687}"/>
              </a:ext>
            </a:extLst>
          </p:cNvPr>
          <p:cNvGrpSpPr/>
          <p:nvPr/>
        </p:nvGrpSpPr>
        <p:grpSpPr>
          <a:xfrm flipH="1">
            <a:off x="7657745" y="3986496"/>
            <a:ext cx="3223644" cy="728260"/>
            <a:chOff x="5352231" y="2555898"/>
            <a:chExt cx="974107" cy="859020"/>
          </a:xfrm>
        </p:grpSpPr>
        <p:cxnSp>
          <p:nvCxnSpPr>
            <p:cNvPr id="90" name="Straight Arrow Connector 89">
              <a:extLst>
                <a:ext uri="{FF2B5EF4-FFF2-40B4-BE49-F238E27FC236}">
                  <a16:creationId xmlns:a16="http://schemas.microsoft.com/office/drawing/2014/main" id="{B39E8911-218A-CA1E-F41A-117F26639AD3}"/>
                </a:ext>
              </a:extLst>
            </p:cNvPr>
            <p:cNvCxnSpPr>
              <a:cxnSpLocks/>
            </p:cNvCxnSpPr>
            <p:nvPr/>
          </p:nvCxnSpPr>
          <p:spPr>
            <a:xfrm rot="5400000" flipH="1">
              <a:off x="4922721" y="2985408"/>
              <a:ext cx="859020"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91" name="Straight Connector 90">
              <a:extLst>
                <a:ext uri="{FF2B5EF4-FFF2-40B4-BE49-F238E27FC236}">
                  <a16:creationId xmlns:a16="http://schemas.microsoft.com/office/drawing/2014/main" id="{D727A49B-1ED1-9693-367A-6780D9C996D1}"/>
                </a:ext>
              </a:extLst>
            </p:cNvPr>
            <p:cNvCxnSpPr>
              <a:cxnSpLocks/>
            </p:cNvCxnSpPr>
            <p:nvPr/>
          </p:nvCxnSpPr>
          <p:spPr>
            <a:xfrm>
              <a:off x="5352231" y="3414918"/>
              <a:ext cx="97410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94" name="TextBox 93">
            <a:extLst>
              <a:ext uri="{FF2B5EF4-FFF2-40B4-BE49-F238E27FC236}">
                <a16:creationId xmlns:a16="http://schemas.microsoft.com/office/drawing/2014/main" id="{F7F998D3-268A-993B-5059-8E9D794C1BFB}"/>
              </a:ext>
            </a:extLst>
          </p:cNvPr>
          <p:cNvSpPr txBox="1"/>
          <p:nvPr/>
        </p:nvSpPr>
        <p:spPr>
          <a:xfrm flipH="1">
            <a:off x="7769119" y="3866499"/>
            <a:ext cx="972538" cy="600008"/>
          </a:xfrm>
          <a:prstGeom prst="rect">
            <a:avLst/>
          </a:prstGeom>
          <a:noFill/>
        </p:spPr>
        <p:txBody>
          <a:bodyPr wrap="square">
            <a:spAutoFit/>
          </a:bodyPr>
          <a:lstStyle/>
          <a:p>
            <a:pPr algn="ctr"/>
            <a:r>
              <a:rPr lang="en-US" sz="1100" dirty="0">
                <a:ea typeface="Calibri" panose="020F0502020204030204" pitchFamily="34" charset="0"/>
                <a:cs typeface="Times New Roman" panose="02020603050405020304" pitchFamily="18" charset="0"/>
                <a:sym typeface="Roboto"/>
              </a:rPr>
              <a:t>Redeliver the message</a:t>
            </a:r>
            <a:endParaRPr lang="en-AU" sz="1100" dirty="0"/>
          </a:p>
        </p:txBody>
      </p:sp>
      <p:sp>
        <p:nvSpPr>
          <p:cNvPr id="96" name="Google Shape;1647;p41">
            <a:extLst>
              <a:ext uri="{FF2B5EF4-FFF2-40B4-BE49-F238E27FC236}">
                <a16:creationId xmlns:a16="http://schemas.microsoft.com/office/drawing/2014/main" id="{6208B4AB-8B00-8DB1-1DE5-CC1B99835A68}"/>
              </a:ext>
            </a:extLst>
          </p:cNvPr>
          <p:cNvSpPr txBox="1"/>
          <p:nvPr/>
        </p:nvSpPr>
        <p:spPr>
          <a:xfrm>
            <a:off x="9862577" y="3343958"/>
            <a:ext cx="2049423" cy="651692"/>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Not Interested </a:t>
            </a:r>
          </a:p>
          <a:p>
            <a:pPr algn="ctr">
              <a:spcAft>
                <a:spcPts val="100"/>
              </a:spcAft>
            </a:pPr>
            <a:r>
              <a:rPr lang="en-US" sz="1100" dirty="0">
                <a:ea typeface="Calibri" panose="020F0502020204030204" pitchFamily="34" charset="0"/>
                <a:cs typeface="Times New Roman" panose="02020603050405020304" pitchFamily="18" charset="0"/>
                <a:sym typeface="Roboto"/>
              </a:rPr>
              <a:t>Gather additional insights and continue nurturing the prospect</a:t>
            </a:r>
          </a:p>
        </p:txBody>
      </p:sp>
      <p:cxnSp>
        <p:nvCxnSpPr>
          <p:cNvPr id="101" name="Straight Arrow Connector 100">
            <a:extLst>
              <a:ext uri="{FF2B5EF4-FFF2-40B4-BE49-F238E27FC236}">
                <a16:creationId xmlns:a16="http://schemas.microsoft.com/office/drawing/2014/main" id="{365A96DE-2105-588B-E3C0-DF9E86F9A5F7}"/>
              </a:ext>
            </a:extLst>
          </p:cNvPr>
          <p:cNvCxnSpPr>
            <a:cxnSpLocks/>
          </p:cNvCxnSpPr>
          <p:nvPr/>
        </p:nvCxnSpPr>
        <p:spPr>
          <a:xfrm flipV="1">
            <a:off x="10881394" y="2639792"/>
            <a:ext cx="0" cy="698605"/>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pic>
        <p:nvPicPr>
          <p:cNvPr id="109" name="Graphic 108" descr="Envelope with solid fill">
            <a:extLst>
              <a:ext uri="{FF2B5EF4-FFF2-40B4-BE49-F238E27FC236}">
                <a16:creationId xmlns:a16="http://schemas.microsoft.com/office/drawing/2014/main" id="{6D504BF7-8B9D-7A1D-765F-5E842E82CBD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28471" y="2118214"/>
            <a:ext cx="392763" cy="392763"/>
          </a:xfrm>
          <a:prstGeom prst="rect">
            <a:avLst/>
          </a:prstGeom>
        </p:spPr>
      </p:pic>
      <p:pic>
        <p:nvPicPr>
          <p:cNvPr id="110" name="Graphic 109" descr="Envelope with solid fill">
            <a:extLst>
              <a:ext uri="{FF2B5EF4-FFF2-40B4-BE49-F238E27FC236}">
                <a16:creationId xmlns:a16="http://schemas.microsoft.com/office/drawing/2014/main" id="{785CDA1C-9F2A-3C88-B14D-42C163E06C6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715409" y="2125573"/>
            <a:ext cx="392763" cy="392763"/>
          </a:xfrm>
          <a:prstGeom prst="rect">
            <a:avLst/>
          </a:prstGeom>
        </p:spPr>
      </p:pic>
      <p:pic>
        <p:nvPicPr>
          <p:cNvPr id="111" name="Graphic 110" descr="Envelope with solid fill">
            <a:extLst>
              <a:ext uri="{FF2B5EF4-FFF2-40B4-BE49-F238E27FC236}">
                <a16:creationId xmlns:a16="http://schemas.microsoft.com/office/drawing/2014/main" id="{7033AC93-75B9-22B7-6666-845E779FE41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251926" y="2127894"/>
            <a:ext cx="392763" cy="392763"/>
          </a:xfrm>
          <a:prstGeom prst="rect">
            <a:avLst/>
          </a:prstGeom>
        </p:spPr>
      </p:pic>
      <p:sp>
        <p:nvSpPr>
          <p:cNvPr id="112" name="Rectangle: Rounded Corners 111">
            <a:extLst>
              <a:ext uri="{FF2B5EF4-FFF2-40B4-BE49-F238E27FC236}">
                <a16:creationId xmlns:a16="http://schemas.microsoft.com/office/drawing/2014/main" id="{420EE7C6-4A26-D471-CE33-4AD17FBEF978}"/>
              </a:ext>
            </a:extLst>
          </p:cNvPr>
          <p:cNvSpPr/>
          <p:nvPr/>
        </p:nvSpPr>
        <p:spPr>
          <a:xfrm>
            <a:off x="9862576" y="1754120"/>
            <a:ext cx="1961947" cy="838768"/>
          </a:xfrm>
          <a:prstGeom prst="round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113" name="Google Shape;1647;p41">
            <a:extLst>
              <a:ext uri="{FF2B5EF4-FFF2-40B4-BE49-F238E27FC236}">
                <a16:creationId xmlns:a16="http://schemas.microsoft.com/office/drawing/2014/main" id="{ABA04C17-CC81-EB11-BF95-102FD29A0E6F}"/>
              </a:ext>
            </a:extLst>
          </p:cNvPr>
          <p:cNvSpPr txBox="1"/>
          <p:nvPr/>
        </p:nvSpPr>
        <p:spPr>
          <a:xfrm>
            <a:off x="9818838" y="1821401"/>
            <a:ext cx="2049423" cy="292310"/>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Regular nature emails</a:t>
            </a:r>
          </a:p>
        </p:txBody>
      </p:sp>
      <p:pic>
        <p:nvPicPr>
          <p:cNvPr id="117" name="Graphic 116" descr="Flip calendar with solid fill">
            <a:extLst>
              <a:ext uri="{FF2B5EF4-FFF2-40B4-BE49-F238E27FC236}">
                <a16:creationId xmlns:a16="http://schemas.microsoft.com/office/drawing/2014/main" id="{DD2B6453-876B-AA7F-2063-E5B351FE303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665490" y="5371416"/>
            <a:ext cx="427132" cy="329533"/>
          </a:xfrm>
          <a:prstGeom prst="rect">
            <a:avLst/>
          </a:prstGeom>
        </p:spPr>
      </p:pic>
      <p:sp>
        <p:nvSpPr>
          <p:cNvPr id="118" name="Google Shape;1647;p41">
            <a:extLst>
              <a:ext uri="{FF2B5EF4-FFF2-40B4-BE49-F238E27FC236}">
                <a16:creationId xmlns:a16="http://schemas.microsoft.com/office/drawing/2014/main" id="{787004AD-F4B9-7ECF-D874-962F79A7F6D0}"/>
              </a:ext>
            </a:extLst>
          </p:cNvPr>
          <p:cNvSpPr txBox="1"/>
          <p:nvPr/>
        </p:nvSpPr>
        <p:spPr>
          <a:xfrm>
            <a:off x="7154924" y="5660861"/>
            <a:ext cx="1399493" cy="651692"/>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Invite For Event</a:t>
            </a:r>
          </a:p>
          <a:p>
            <a:pPr algn="ctr">
              <a:spcAft>
                <a:spcPts val="100"/>
              </a:spcAft>
            </a:pPr>
            <a:r>
              <a:rPr lang="en-US" sz="1100" dirty="0">
                <a:ea typeface="Calibri" panose="020F0502020204030204" pitchFamily="34" charset="0"/>
                <a:cs typeface="Times New Roman" panose="02020603050405020304" pitchFamily="18" charset="0"/>
                <a:sym typeface="Roboto"/>
              </a:rPr>
              <a:t>Register for upcoming events</a:t>
            </a:r>
          </a:p>
        </p:txBody>
      </p:sp>
      <p:cxnSp>
        <p:nvCxnSpPr>
          <p:cNvPr id="119" name="Straight Connector 118">
            <a:extLst>
              <a:ext uri="{FF2B5EF4-FFF2-40B4-BE49-F238E27FC236}">
                <a16:creationId xmlns:a16="http://schemas.microsoft.com/office/drawing/2014/main" id="{A21C7510-68DE-B2BB-BE8D-4605D534364D}"/>
              </a:ext>
            </a:extLst>
          </p:cNvPr>
          <p:cNvCxnSpPr>
            <a:cxnSpLocks/>
          </p:cNvCxnSpPr>
          <p:nvPr/>
        </p:nvCxnSpPr>
        <p:spPr>
          <a:xfrm>
            <a:off x="7879055" y="5185416"/>
            <a:ext cx="279599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2" name="Straight Arrow Connector 121">
            <a:extLst>
              <a:ext uri="{FF2B5EF4-FFF2-40B4-BE49-F238E27FC236}">
                <a16:creationId xmlns:a16="http://schemas.microsoft.com/office/drawing/2014/main" id="{0E56B9D5-A3B0-4951-2A44-1ED3E5EA8FB9}"/>
              </a:ext>
            </a:extLst>
          </p:cNvPr>
          <p:cNvCxnSpPr>
            <a:cxnSpLocks/>
          </p:cNvCxnSpPr>
          <p:nvPr/>
        </p:nvCxnSpPr>
        <p:spPr>
          <a:xfrm>
            <a:off x="7879055" y="5185417"/>
            <a:ext cx="0" cy="241402"/>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25" name="Google Shape;1647;p41">
            <a:extLst>
              <a:ext uri="{FF2B5EF4-FFF2-40B4-BE49-F238E27FC236}">
                <a16:creationId xmlns:a16="http://schemas.microsoft.com/office/drawing/2014/main" id="{32A1C4B3-75A1-7E41-28CA-BDEE2200B5A6}"/>
              </a:ext>
            </a:extLst>
          </p:cNvPr>
          <p:cNvSpPr txBox="1"/>
          <p:nvPr/>
        </p:nvSpPr>
        <p:spPr>
          <a:xfrm>
            <a:off x="8755773" y="5655895"/>
            <a:ext cx="1147330" cy="651692"/>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Meeting Setup</a:t>
            </a:r>
          </a:p>
          <a:p>
            <a:pPr algn="ctr">
              <a:spcAft>
                <a:spcPts val="100"/>
              </a:spcAft>
            </a:pPr>
            <a:r>
              <a:rPr lang="en-US" sz="1100" dirty="0">
                <a:ea typeface="Calibri" panose="020F0502020204030204" pitchFamily="34" charset="0"/>
                <a:cs typeface="Times New Roman" panose="02020603050405020304" pitchFamily="18" charset="0"/>
                <a:sym typeface="Roboto"/>
              </a:rPr>
              <a:t>Direct Meeting Setup</a:t>
            </a:r>
          </a:p>
        </p:txBody>
      </p:sp>
      <p:cxnSp>
        <p:nvCxnSpPr>
          <p:cNvPr id="126" name="Straight Arrow Connector 125">
            <a:extLst>
              <a:ext uri="{FF2B5EF4-FFF2-40B4-BE49-F238E27FC236}">
                <a16:creationId xmlns:a16="http://schemas.microsoft.com/office/drawing/2014/main" id="{96CEE36B-4E00-1DD2-A8BF-1169CF339C7E}"/>
              </a:ext>
            </a:extLst>
          </p:cNvPr>
          <p:cNvCxnSpPr>
            <a:cxnSpLocks/>
          </p:cNvCxnSpPr>
          <p:nvPr/>
        </p:nvCxnSpPr>
        <p:spPr>
          <a:xfrm>
            <a:off x="9323430" y="5185415"/>
            <a:ext cx="0" cy="241402"/>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pic>
        <p:nvPicPr>
          <p:cNvPr id="128" name="Graphic 127" descr="Boardroom with solid fill">
            <a:extLst>
              <a:ext uri="{FF2B5EF4-FFF2-40B4-BE49-F238E27FC236}">
                <a16:creationId xmlns:a16="http://schemas.microsoft.com/office/drawing/2014/main" id="{3E7D489A-2B4E-E26F-7EED-3947A0D81CE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110177" y="5328393"/>
            <a:ext cx="438522" cy="438522"/>
          </a:xfrm>
          <a:prstGeom prst="rect">
            <a:avLst/>
          </a:prstGeom>
        </p:spPr>
      </p:pic>
      <p:pic>
        <p:nvPicPr>
          <p:cNvPr id="130" name="Graphic 129" descr="Illustrator with solid fill">
            <a:extLst>
              <a:ext uri="{FF2B5EF4-FFF2-40B4-BE49-F238E27FC236}">
                <a16:creationId xmlns:a16="http://schemas.microsoft.com/office/drawing/2014/main" id="{42A70E8A-A215-39D4-22D0-BE5BEDD1F28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467862" y="5371415"/>
            <a:ext cx="385717" cy="385717"/>
          </a:xfrm>
          <a:prstGeom prst="rect">
            <a:avLst/>
          </a:prstGeom>
        </p:spPr>
      </p:pic>
      <p:cxnSp>
        <p:nvCxnSpPr>
          <p:cNvPr id="131" name="Straight Arrow Connector 130">
            <a:extLst>
              <a:ext uri="{FF2B5EF4-FFF2-40B4-BE49-F238E27FC236}">
                <a16:creationId xmlns:a16="http://schemas.microsoft.com/office/drawing/2014/main" id="{9834B957-00E6-E879-478C-59825F5AD371}"/>
              </a:ext>
            </a:extLst>
          </p:cNvPr>
          <p:cNvCxnSpPr>
            <a:cxnSpLocks/>
          </p:cNvCxnSpPr>
          <p:nvPr/>
        </p:nvCxnSpPr>
        <p:spPr>
          <a:xfrm>
            <a:off x="10675052" y="5185416"/>
            <a:ext cx="0" cy="241402"/>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33" name="Google Shape;1647;p41">
            <a:extLst>
              <a:ext uri="{FF2B5EF4-FFF2-40B4-BE49-F238E27FC236}">
                <a16:creationId xmlns:a16="http://schemas.microsoft.com/office/drawing/2014/main" id="{78FF4251-1B6D-AC3C-5C1F-1E77767BB552}"/>
              </a:ext>
            </a:extLst>
          </p:cNvPr>
          <p:cNvSpPr txBox="1"/>
          <p:nvPr/>
        </p:nvSpPr>
        <p:spPr>
          <a:xfrm>
            <a:off x="10104460" y="5663555"/>
            <a:ext cx="1147330" cy="651692"/>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Trial Setup</a:t>
            </a:r>
          </a:p>
          <a:p>
            <a:pPr algn="ctr">
              <a:spcAft>
                <a:spcPts val="100"/>
              </a:spcAft>
            </a:pPr>
            <a:r>
              <a:rPr lang="en-US" sz="1100" dirty="0">
                <a:ea typeface="Calibri" panose="020F0502020204030204" pitchFamily="34" charset="0"/>
                <a:cs typeface="Times New Roman" panose="02020603050405020304" pitchFamily="18" charset="0"/>
                <a:sym typeface="Roboto"/>
              </a:rPr>
              <a:t>Register for demo access</a:t>
            </a:r>
          </a:p>
        </p:txBody>
      </p:sp>
      <p:cxnSp>
        <p:nvCxnSpPr>
          <p:cNvPr id="15" name="Straight Arrow Connector 14">
            <a:extLst>
              <a:ext uri="{FF2B5EF4-FFF2-40B4-BE49-F238E27FC236}">
                <a16:creationId xmlns:a16="http://schemas.microsoft.com/office/drawing/2014/main" id="{967C4304-D35A-AA5F-4F0F-32D11CF2923A}"/>
              </a:ext>
            </a:extLst>
          </p:cNvPr>
          <p:cNvCxnSpPr>
            <a:cxnSpLocks/>
          </p:cNvCxnSpPr>
          <p:nvPr/>
        </p:nvCxnSpPr>
        <p:spPr>
          <a:xfrm>
            <a:off x="5670585" y="2093386"/>
            <a:ext cx="592727"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33" name="Connector: Elbow 32">
            <a:extLst>
              <a:ext uri="{FF2B5EF4-FFF2-40B4-BE49-F238E27FC236}">
                <a16:creationId xmlns:a16="http://schemas.microsoft.com/office/drawing/2014/main" id="{C332350B-B2CB-0A2B-516C-0202E84FF8E2}"/>
              </a:ext>
            </a:extLst>
          </p:cNvPr>
          <p:cNvCxnSpPr/>
          <p:nvPr/>
        </p:nvCxnSpPr>
        <p:spPr>
          <a:xfrm rot="16200000" flipH="1">
            <a:off x="5180028" y="2852363"/>
            <a:ext cx="328088" cy="32657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586FC962-7DCC-5556-60D8-E8279F4E8DD6}"/>
              </a:ext>
            </a:extLst>
          </p:cNvPr>
          <p:cNvCxnSpPr/>
          <p:nvPr/>
        </p:nvCxnSpPr>
        <p:spPr>
          <a:xfrm rot="16200000" flipH="1">
            <a:off x="8996835" y="4848943"/>
            <a:ext cx="328088" cy="32657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810E65A0-C228-135E-8353-2AD35570BDF9}"/>
              </a:ext>
            </a:extLst>
          </p:cNvPr>
          <p:cNvCxnSpPr>
            <a:cxnSpLocks/>
          </p:cNvCxnSpPr>
          <p:nvPr/>
        </p:nvCxnSpPr>
        <p:spPr>
          <a:xfrm flipH="1" flipV="1">
            <a:off x="6676158" y="2890544"/>
            <a:ext cx="843083" cy="1737063"/>
          </a:xfrm>
          <a:prstGeom prst="bentConnector4">
            <a:avLst>
              <a:gd name="adj1" fmla="val -27108"/>
              <a:gd name="adj2" fmla="val 62068"/>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pic>
        <p:nvPicPr>
          <p:cNvPr id="1026" name="Picture 2" descr="WhatsApp Business API » TobiDigital">
            <a:extLst>
              <a:ext uri="{FF2B5EF4-FFF2-40B4-BE49-F238E27FC236}">
                <a16:creationId xmlns:a16="http://schemas.microsoft.com/office/drawing/2014/main" id="{7756C822-EA78-00B7-3DEF-591571D0F60D}"/>
              </a:ext>
            </a:extLst>
          </p:cNvPr>
          <p:cNvPicPr>
            <a:picLocks noChangeAspect="1" noChangeArrowheads="1"/>
          </p:cNvPicPr>
          <p:nvPr/>
        </p:nvPicPr>
        <p:blipFill>
          <a:blip r:embed="rId17" cstate="print">
            <a:duotone>
              <a:schemeClr val="accent1">
                <a:shade val="45000"/>
                <a:satMod val="135000"/>
              </a:schemeClr>
              <a:prstClr val="white"/>
            </a:duotone>
            <a:extLst>
              <a:ext uri="{BEBA8EAE-BF5A-486C-A8C5-ECC9F3942E4B}">
                <a14:imgProps xmlns:a14="http://schemas.microsoft.com/office/drawing/2010/main">
                  <a14:imgLayer r:embed="rId1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694247" y="1768326"/>
            <a:ext cx="455070" cy="458231"/>
          </a:xfrm>
          <a:prstGeom prst="rect">
            <a:avLst/>
          </a:prstGeom>
          <a:noFill/>
          <a:extLst>
            <a:ext uri="{909E8E84-426E-40DD-AFC4-6F175D3DCCD1}">
              <a14:hiddenFill xmlns:a14="http://schemas.microsoft.com/office/drawing/2010/main">
                <a:solidFill>
                  <a:srgbClr val="FFFFFF"/>
                </a:solidFill>
              </a14:hiddenFill>
            </a:ext>
          </a:extLst>
        </p:spPr>
      </p:pic>
      <p:sp>
        <p:nvSpPr>
          <p:cNvPr id="40" name="Google Shape;1647;p41">
            <a:extLst>
              <a:ext uri="{FF2B5EF4-FFF2-40B4-BE49-F238E27FC236}">
                <a16:creationId xmlns:a16="http://schemas.microsoft.com/office/drawing/2014/main" id="{C4D0082C-C354-4B32-2FF6-74ADD294C03B}"/>
              </a:ext>
            </a:extLst>
          </p:cNvPr>
          <p:cNvSpPr txBox="1"/>
          <p:nvPr/>
        </p:nvSpPr>
        <p:spPr>
          <a:xfrm>
            <a:off x="6118052" y="2165417"/>
            <a:ext cx="1688725" cy="628066"/>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err="1">
                <a:ea typeface="Calibri" panose="020F0502020204030204" pitchFamily="34" charset="0"/>
                <a:cs typeface="Times New Roman" panose="02020603050405020304" pitchFamily="18" charset="0"/>
                <a:sym typeface="Roboto"/>
              </a:rPr>
              <a:t>Personalised</a:t>
            </a:r>
            <a:r>
              <a:rPr lang="en-US" sz="1100" dirty="0">
                <a:ea typeface="Calibri" panose="020F0502020204030204" pitchFamily="34" charset="0"/>
                <a:cs typeface="Times New Roman" panose="02020603050405020304" pitchFamily="18" charset="0"/>
                <a:sym typeface="Roboto"/>
              </a:rPr>
              <a:t> communication via WhatsApp Business API</a:t>
            </a:r>
            <a:endParaRPr sz="1100" dirty="0">
              <a:ea typeface="Calibri" panose="020F0502020204030204" pitchFamily="34" charset="0"/>
              <a:cs typeface="Times New Roman" panose="02020603050405020304" pitchFamily="18" charset="0"/>
              <a:sym typeface="Roboto"/>
            </a:endParaRPr>
          </a:p>
        </p:txBody>
      </p:sp>
      <p:cxnSp>
        <p:nvCxnSpPr>
          <p:cNvPr id="5" name="Straight Arrow Connector 4">
            <a:extLst>
              <a:ext uri="{FF2B5EF4-FFF2-40B4-BE49-F238E27FC236}">
                <a16:creationId xmlns:a16="http://schemas.microsoft.com/office/drawing/2014/main" id="{B8B83159-FCEB-EA59-9B7C-61675A745BA8}"/>
              </a:ext>
            </a:extLst>
          </p:cNvPr>
          <p:cNvCxnSpPr>
            <a:cxnSpLocks/>
          </p:cNvCxnSpPr>
          <p:nvPr/>
        </p:nvCxnSpPr>
        <p:spPr>
          <a:xfrm>
            <a:off x="7452424" y="2019755"/>
            <a:ext cx="592727"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0" name="Google Shape;1647;p41">
            <a:extLst>
              <a:ext uri="{FF2B5EF4-FFF2-40B4-BE49-F238E27FC236}">
                <a16:creationId xmlns:a16="http://schemas.microsoft.com/office/drawing/2014/main" id="{57277DCD-320C-B926-53DF-81C0A7B0B2C2}"/>
              </a:ext>
            </a:extLst>
          </p:cNvPr>
          <p:cNvSpPr txBox="1"/>
          <p:nvPr/>
        </p:nvSpPr>
        <p:spPr>
          <a:xfrm>
            <a:off x="2685457" y="2013495"/>
            <a:ext cx="1308581" cy="695425"/>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err="1">
                <a:ea typeface="Calibri" panose="020F0502020204030204" pitchFamily="34" charset="0"/>
                <a:cs typeface="Times New Roman" panose="02020603050405020304" pitchFamily="18" charset="0"/>
                <a:sym typeface="Roboto"/>
              </a:rPr>
              <a:t>ConnectCX</a:t>
            </a:r>
            <a:r>
              <a:rPr lang="en-US" sz="1100" dirty="0">
                <a:ea typeface="Calibri" panose="020F0502020204030204" pitchFamily="34" charset="0"/>
                <a:cs typeface="Times New Roman" panose="02020603050405020304" pitchFamily="18" charset="0"/>
                <a:sym typeface="Roboto"/>
              </a:rPr>
              <a:t> Banner Ad  Placement </a:t>
            </a:r>
            <a:endParaRPr sz="1100" dirty="0">
              <a:ea typeface="Calibri" panose="020F0502020204030204" pitchFamily="34" charset="0"/>
              <a:cs typeface="Times New Roman" panose="02020603050405020304" pitchFamily="18" charset="0"/>
              <a:sym typeface="Roboto"/>
            </a:endParaRPr>
          </a:p>
        </p:txBody>
      </p:sp>
      <p:pic>
        <p:nvPicPr>
          <p:cNvPr id="12" name="Graphic 11" descr="Internet with solid fill">
            <a:extLst>
              <a:ext uri="{FF2B5EF4-FFF2-40B4-BE49-F238E27FC236}">
                <a16:creationId xmlns:a16="http://schemas.microsoft.com/office/drawing/2014/main" id="{E04C097B-EE6D-5038-B98D-94D53A4C661C}"/>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029237" y="1540223"/>
            <a:ext cx="613483" cy="613483"/>
          </a:xfrm>
          <a:prstGeom prst="rect">
            <a:avLst/>
          </a:prstGeom>
        </p:spPr>
      </p:pic>
    </p:spTree>
    <p:extLst>
      <p:ext uri="{BB962C8B-B14F-4D97-AF65-F5344CB8AC3E}">
        <p14:creationId xmlns:p14="http://schemas.microsoft.com/office/powerpoint/2010/main" val="1433524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05D3C7-85AF-94A4-5AD2-32810B993899}"/>
              </a:ext>
            </a:extLst>
          </p:cNvPr>
          <p:cNvSpPr>
            <a:spLocks noGrp="1"/>
          </p:cNvSpPr>
          <p:nvPr>
            <p:ph type="body" sz="quarter" idx="11"/>
          </p:nvPr>
        </p:nvSpPr>
        <p:spPr/>
        <p:txBody>
          <a:bodyPr/>
          <a:lstStyle/>
          <a:p>
            <a:r>
              <a:rPr lang="en-AU" dirty="0"/>
              <a:t>Outcome</a:t>
            </a:r>
          </a:p>
        </p:txBody>
      </p:sp>
      <p:grpSp>
        <p:nvGrpSpPr>
          <p:cNvPr id="9" name="Group 8">
            <a:extLst>
              <a:ext uri="{FF2B5EF4-FFF2-40B4-BE49-F238E27FC236}">
                <a16:creationId xmlns:a16="http://schemas.microsoft.com/office/drawing/2014/main" id="{0DA31BBF-34D1-39A1-31AD-7472A43749C9}"/>
              </a:ext>
            </a:extLst>
          </p:cNvPr>
          <p:cNvGrpSpPr/>
          <p:nvPr/>
        </p:nvGrpSpPr>
        <p:grpSpPr>
          <a:xfrm>
            <a:off x="612845" y="2054465"/>
            <a:ext cx="2283492" cy="1150611"/>
            <a:chOff x="6837565" y="1471215"/>
            <a:chExt cx="2828949" cy="1179777"/>
          </a:xfrm>
        </p:grpSpPr>
        <p:sp>
          <p:nvSpPr>
            <p:cNvPr id="10" name="Google Shape;974;p28">
              <a:extLst>
                <a:ext uri="{FF2B5EF4-FFF2-40B4-BE49-F238E27FC236}">
                  <a16:creationId xmlns:a16="http://schemas.microsoft.com/office/drawing/2014/main" id="{31CF2AFD-D092-8F90-BF5D-C4DAC38114ED}"/>
                </a:ext>
              </a:extLst>
            </p:cNvPr>
            <p:cNvSpPr/>
            <p:nvPr/>
          </p:nvSpPr>
          <p:spPr>
            <a:xfrm>
              <a:off x="6837565" y="1471215"/>
              <a:ext cx="2828949" cy="1179777"/>
            </a:xfrm>
            <a:prstGeom prst="roundRect">
              <a:avLst>
                <a:gd name="adj" fmla="val 5263"/>
              </a:avLst>
            </a:prstGeom>
            <a:solidFill>
              <a:srgbClr val="5C6A81"/>
            </a:solidFill>
            <a:ln>
              <a:noFill/>
            </a:ln>
          </p:spPr>
          <p:txBody>
            <a:bodyPr spcFirstLastPara="1" wrap="square" lIns="91401" tIns="91401" rIns="91401" bIns="91401" anchor="ctr" anchorCtr="0">
              <a:noAutofit/>
            </a:bodyPr>
            <a:lstStyle/>
            <a:p>
              <a:endParaRPr sz="1799"/>
            </a:p>
          </p:txBody>
        </p:sp>
        <p:sp>
          <p:nvSpPr>
            <p:cNvPr id="12" name="Google Shape;995;p28">
              <a:extLst>
                <a:ext uri="{FF2B5EF4-FFF2-40B4-BE49-F238E27FC236}">
                  <a16:creationId xmlns:a16="http://schemas.microsoft.com/office/drawing/2014/main" id="{F2E8CDA2-C404-1DDF-A0A6-9404CE201B09}"/>
                </a:ext>
              </a:extLst>
            </p:cNvPr>
            <p:cNvSpPr txBox="1"/>
            <p:nvPr/>
          </p:nvSpPr>
          <p:spPr>
            <a:xfrm>
              <a:off x="7028749" y="1565232"/>
              <a:ext cx="2637765" cy="382200"/>
            </a:xfrm>
            <a:prstGeom prst="rect">
              <a:avLst/>
            </a:prstGeom>
            <a:solidFill>
              <a:srgbClr val="5C6A81"/>
            </a:solidFill>
            <a:ln>
              <a:noFill/>
            </a:ln>
          </p:spPr>
          <p:txBody>
            <a:bodyPr spcFirstLastPara="1" wrap="square" lIns="91401" tIns="91401" rIns="91401" bIns="91401" anchor="t" anchorCtr="0">
              <a:noAutofit/>
            </a:bodyPr>
            <a:lstStyle/>
            <a:p>
              <a:pPr algn="ctr">
                <a:lnSpc>
                  <a:spcPct val="115000"/>
                </a:lnSpc>
                <a:spcAft>
                  <a:spcPts val="500"/>
                </a:spcAft>
              </a:pPr>
              <a:r>
                <a:rPr lang="es" sz="3199" b="1" dirty="0">
                  <a:solidFill>
                    <a:schemeClr val="lt1"/>
                  </a:solidFill>
                  <a:latin typeface="Public Sans (Body)"/>
                  <a:ea typeface="Fira Sans Extra Condensed"/>
                  <a:cs typeface="Fira Sans Extra Condensed"/>
                  <a:sym typeface="Fira Sans Extra Condensed"/>
                </a:rPr>
                <a:t>80,000</a:t>
              </a:r>
            </a:p>
            <a:p>
              <a:pPr algn="ctr">
                <a:lnSpc>
                  <a:spcPct val="115000"/>
                </a:lnSpc>
                <a:spcAft>
                  <a:spcPts val="500"/>
                </a:spcAft>
              </a:pPr>
              <a:r>
                <a:rPr lang="en-US" sz="1050" dirty="0">
                  <a:solidFill>
                    <a:schemeClr val="lt1"/>
                  </a:solidFill>
                  <a:latin typeface="Public Sans (Body)"/>
                  <a:ea typeface="Fira Sans Extra Condensed"/>
                  <a:cs typeface="Fira Sans Extra Condensed"/>
                  <a:sym typeface="Fira Sans Extra Condensed"/>
                </a:rPr>
                <a:t>Contacts Contacted </a:t>
              </a:r>
              <a:endParaRPr sz="1200" dirty="0">
                <a:solidFill>
                  <a:schemeClr val="lt1"/>
                </a:solidFill>
                <a:latin typeface="Public Sans (Body)"/>
                <a:ea typeface="Fira Sans Extra Condensed"/>
                <a:cs typeface="Fira Sans Extra Condensed"/>
                <a:sym typeface="Fira Sans Extra Condensed"/>
              </a:endParaRPr>
            </a:p>
          </p:txBody>
        </p:sp>
      </p:grpSp>
      <p:grpSp>
        <p:nvGrpSpPr>
          <p:cNvPr id="19" name="Group 18">
            <a:extLst>
              <a:ext uri="{FF2B5EF4-FFF2-40B4-BE49-F238E27FC236}">
                <a16:creationId xmlns:a16="http://schemas.microsoft.com/office/drawing/2014/main" id="{F493A6F5-6E6B-9C8E-7632-F85228E6E2CC}"/>
              </a:ext>
            </a:extLst>
          </p:cNvPr>
          <p:cNvGrpSpPr/>
          <p:nvPr/>
        </p:nvGrpSpPr>
        <p:grpSpPr>
          <a:xfrm>
            <a:off x="3593527" y="2061187"/>
            <a:ext cx="2283492" cy="1150611"/>
            <a:chOff x="6837565" y="1471215"/>
            <a:chExt cx="2828949" cy="1179777"/>
          </a:xfrm>
        </p:grpSpPr>
        <p:sp>
          <p:nvSpPr>
            <p:cNvPr id="20" name="Google Shape;974;p28">
              <a:extLst>
                <a:ext uri="{FF2B5EF4-FFF2-40B4-BE49-F238E27FC236}">
                  <a16:creationId xmlns:a16="http://schemas.microsoft.com/office/drawing/2014/main" id="{C3CB844E-D8E3-74CB-CBD6-9A163952814C}"/>
                </a:ext>
              </a:extLst>
            </p:cNvPr>
            <p:cNvSpPr/>
            <p:nvPr/>
          </p:nvSpPr>
          <p:spPr>
            <a:xfrm>
              <a:off x="6837565" y="1471215"/>
              <a:ext cx="2828949" cy="1179777"/>
            </a:xfrm>
            <a:prstGeom prst="roundRect">
              <a:avLst>
                <a:gd name="adj" fmla="val 5263"/>
              </a:avLst>
            </a:prstGeom>
            <a:solidFill>
              <a:srgbClr val="5C6A81"/>
            </a:solidFill>
            <a:ln>
              <a:noFill/>
            </a:ln>
          </p:spPr>
          <p:txBody>
            <a:bodyPr spcFirstLastPara="1" wrap="square" lIns="91401" tIns="91401" rIns="91401" bIns="91401" anchor="ctr" anchorCtr="0">
              <a:noAutofit/>
            </a:bodyPr>
            <a:lstStyle/>
            <a:p>
              <a:endParaRPr sz="1799"/>
            </a:p>
          </p:txBody>
        </p:sp>
        <p:sp>
          <p:nvSpPr>
            <p:cNvPr id="21" name="Google Shape;995;p28">
              <a:extLst>
                <a:ext uri="{FF2B5EF4-FFF2-40B4-BE49-F238E27FC236}">
                  <a16:creationId xmlns:a16="http://schemas.microsoft.com/office/drawing/2014/main" id="{4413531E-B67D-EE4A-D062-3FE92C7A8F10}"/>
                </a:ext>
              </a:extLst>
            </p:cNvPr>
            <p:cNvSpPr txBox="1"/>
            <p:nvPr/>
          </p:nvSpPr>
          <p:spPr>
            <a:xfrm>
              <a:off x="7028749" y="1565232"/>
              <a:ext cx="2637765" cy="382200"/>
            </a:xfrm>
            <a:prstGeom prst="rect">
              <a:avLst/>
            </a:prstGeom>
            <a:solidFill>
              <a:srgbClr val="5C6A81"/>
            </a:solidFill>
            <a:ln>
              <a:noFill/>
            </a:ln>
          </p:spPr>
          <p:txBody>
            <a:bodyPr spcFirstLastPara="1" wrap="square" lIns="91401" tIns="91401" rIns="91401" bIns="91401" anchor="t" anchorCtr="0">
              <a:noAutofit/>
            </a:bodyPr>
            <a:lstStyle/>
            <a:p>
              <a:pPr algn="ctr">
                <a:lnSpc>
                  <a:spcPct val="115000"/>
                </a:lnSpc>
                <a:spcAft>
                  <a:spcPts val="500"/>
                </a:spcAft>
              </a:pPr>
              <a:r>
                <a:rPr lang="es" sz="3199" b="1" dirty="0">
                  <a:solidFill>
                    <a:schemeClr val="lt1"/>
                  </a:solidFill>
                  <a:latin typeface="Public Sans (Body)"/>
                  <a:ea typeface="Fira Sans Extra Condensed"/>
                  <a:cs typeface="Fira Sans Extra Condensed"/>
                  <a:sym typeface="Fira Sans Extra Condensed"/>
                </a:rPr>
                <a:t>24,000</a:t>
              </a:r>
            </a:p>
            <a:p>
              <a:pPr algn="ctr">
                <a:lnSpc>
                  <a:spcPct val="115000"/>
                </a:lnSpc>
                <a:spcAft>
                  <a:spcPts val="500"/>
                </a:spcAft>
              </a:pPr>
              <a:r>
                <a:rPr lang="en-US" sz="1050" dirty="0">
                  <a:solidFill>
                    <a:schemeClr val="lt1"/>
                  </a:solidFill>
                  <a:latin typeface="Public Sans (Body)"/>
                  <a:ea typeface="Fira Sans Extra Condensed"/>
                  <a:cs typeface="Fira Sans Extra Condensed"/>
                  <a:sym typeface="Fira Sans Extra Condensed"/>
                </a:rPr>
                <a:t>Successfully Profiled </a:t>
              </a:r>
              <a:endParaRPr sz="1200" dirty="0">
                <a:solidFill>
                  <a:schemeClr val="lt1"/>
                </a:solidFill>
                <a:latin typeface="Public Sans (Body)"/>
                <a:ea typeface="Fira Sans Extra Condensed"/>
                <a:cs typeface="Fira Sans Extra Condensed"/>
                <a:sym typeface="Fira Sans Extra Condensed"/>
              </a:endParaRPr>
            </a:p>
          </p:txBody>
        </p:sp>
      </p:grpSp>
      <p:grpSp>
        <p:nvGrpSpPr>
          <p:cNvPr id="23" name="Group 22">
            <a:extLst>
              <a:ext uri="{FF2B5EF4-FFF2-40B4-BE49-F238E27FC236}">
                <a16:creationId xmlns:a16="http://schemas.microsoft.com/office/drawing/2014/main" id="{6C29B485-040C-FF7B-5188-874C310491E6}"/>
              </a:ext>
            </a:extLst>
          </p:cNvPr>
          <p:cNvGrpSpPr/>
          <p:nvPr/>
        </p:nvGrpSpPr>
        <p:grpSpPr>
          <a:xfrm>
            <a:off x="6626905" y="2065346"/>
            <a:ext cx="2283492" cy="1150611"/>
            <a:chOff x="6837565" y="1471215"/>
            <a:chExt cx="2828949" cy="1179777"/>
          </a:xfrm>
        </p:grpSpPr>
        <p:sp>
          <p:nvSpPr>
            <p:cNvPr id="24" name="Google Shape;974;p28">
              <a:extLst>
                <a:ext uri="{FF2B5EF4-FFF2-40B4-BE49-F238E27FC236}">
                  <a16:creationId xmlns:a16="http://schemas.microsoft.com/office/drawing/2014/main" id="{DBC3F11B-C6FE-1D13-6DEF-D786988802D6}"/>
                </a:ext>
              </a:extLst>
            </p:cNvPr>
            <p:cNvSpPr/>
            <p:nvPr/>
          </p:nvSpPr>
          <p:spPr>
            <a:xfrm>
              <a:off x="6837565" y="1471215"/>
              <a:ext cx="2828949" cy="1179777"/>
            </a:xfrm>
            <a:prstGeom prst="roundRect">
              <a:avLst>
                <a:gd name="adj" fmla="val 5263"/>
              </a:avLst>
            </a:prstGeom>
            <a:solidFill>
              <a:srgbClr val="5C6A81"/>
            </a:solidFill>
            <a:ln>
              <a:noFill/>
            </a:ln>
          </p:spPr>
          <p:txBody>
            <a:bodyPr spcFirstLastPara="1" wrap="square" lIns="91401" tIns="91401" rIns="91401" bIns="91401" anchor="ctr" anchorCtr="0">
              <a:noAutofit/>
            </a:bodyPr>
            <a:lstStyle/>
            <a:p>
              <a:endParaRPr sz="1799"/>
            </a:p>
          </p:txBody>
        </p:sp>
        <p:sp>
          <p:nvSpPr>
            <p:cNvPr id="25" name="Google Shape;995;p28">
              <a:extLst>
                <a:ext uri="{FF2B5EF4-FFF2-40B4-BE49-F238E27FC236}">
                  <a16:creationId xmlns:a16="http://schemas.microsoft.com/office/drawing/2014/main" id="{519C8521-689F-86C6-9C06-B50D244ECF38}"/>
                </a:ext>
              </a:extLst>
            </p:cNvPr>
            <p:cNvSpPr txBox="1"/>
            <p:nvPr/>
          </p:nvSpPr>
          <p:spPr>
            <a:xfrm>
              <a:off x="7028749" y="1565232"/>
              <a:ext cx="2637765" cy="382200"/>
            </a:xfrm>
            <a:prstGeom prst="rect">
              <a:avLst/>
            </a:prstGeom>
            <a:solidFill>
              <a:srgbClr val="5C6A81"/>
            </a:solidFill>
            <a:ln>
              <a:noFill/>
            </a:ln>
          </p:spPr>
          <p:txBody>
            <a:bodyPr spcFirstLastPara="1" wrap="square" lIns="91401" tIns="91401" rIns="91401" bIns="91401" anchor="t" anchorCtr="0">
              <a:noAutofit/>
            </a:bodyPr>
            <a:lstStyle/>
            <a:p>
              <a:pPr algn="ctr">
                <a:lnSpc>
                  <a:spcPct val="115000"/>
                </a:lnSpc>
                <a:spcAft>
                  <a:spcPts val="500"/>
                </a:spcAft>
              </a:pPr>
              <a:r>
                <a:rPr lang="es" sz="3199" b="1" dirty="0">
                  <a:solidFill>
                    <a:schemeClr val="lt1"/>
                  </a:solidFill>
                  <a:latin typeface="Public Sans (Body)"/>
                  <a:ea typeface="Fira Sans Extra Condensed"/>
                  <a:cs typeface="Fira Sans Extra Condensed"/>
                  <a:sym typeface="Fira Sans Extra Condensed"/>
                </a:rPr>
                <a:t>12,000</a:t>
              </a:r>
            </a:p>
            <a:p>
              <a:pPr algn="ctr">
                <a:lnSpc>
                  <a:spcPct val="115000"/>
                </a:lnSpc>
                <a:spcAft>
                  <a:spcPts val="500"/>
                </a:spcAft>
              </a:pPr>
              <a:r>
                <a:rPr lang="en-US" sz="1050" dirty="0">
                  <a:solidFill>
                    <a:schemeClr val="lt1"/>
                  </a:solidFill>
                  <a:latin typeface="Public Sans (Body)"/>
                  <a:ea typeface="Fira Sans Extra Condensed"/>
                  <a:cs typeface="Fira Sans Extra Condensed"/>
                  <a:sym typeface="Fira Sans Extra Condensed"/>
                </a:rPr>
                <a:t>Contacts Responded </a:t>
              </a:r>
              <a:endParaRPr sz="1200" dirty="0">
                <a:solidFill>
                  <a:schemeClr val="lt1"/>
                </a:solidFill>
                <a:latin typeface="Public Sans (Body)"/>
                <a:ea typeface="Fira Sans Extra Condensed"/>
                <a:cs typeface="Fira Sans Extra Condensed"/>
                <a:sym typeface="Fira Sans Extra Condensed"/>
              </a:endParaRPr>
            </a:p>
          </p:txBody>
        </p:sp>
      </p:grpSp>
      <p:grpSp>
        <p:nvGrpSpPr>
          <p:cNvPr id="27" name="Group 26">
            <a:extLst>
              <a:ext uri="{FF2B5EF4-FFF2-40B4-BE49-F238E27FC236}">
                <a16:creationId xmlns:a16="http://schemas.microsoft.com/office/drawing/2014/main" id="{16C7C527-FCF7-FF14-1ACF-B0BEF8E1B1BA}"/>
              </a:ext>
            </a:extLst>
          </p:cNvPr>
          <p:cNvGrpSpPr/>
          <p:nvPr/>
        </p:nvGrpSpPr>
        <p:grpSpPr>
          <a:xfrm>
            <a:off x="9555934" y="2054465"/>
            <a:ext cx="2283492" cy="1150611"/>
            <a:chOff x="6837565" y="1471215"/>
            <a:chExt cx="2828949" cy="1179777"/>
          </a:xfrm>
        </p:grpSpPr>
        <p:sp>
          <p:nvSpPr>
            <p:cNvPr id="28" name="Google Shape;974;p28">
              <a:extLst>
                <a:ext uri="{FF2B5EF4-FFF2-40B4-BE49-F238E27FC236}">
                  <a16:creationId xmlns:a16="http://schemas.microsoft.com/office/drawing/2014/main" id="{6F3C57B1-54AA-BA58-7EDA-8450B9E58DBA}"/>
                </a:ext>
              </a:extLst>
            </p:cNvPr>
            <p:cNvSpPr/>
            <p:nvPr/>
          </p:nvSpPr>
          <p:spPr>
            <a:xfrm>
              <a:off x="6837565" y="1471215"/>
              <a:ext cx="2828949" cy="1179777"/>
            </a:xfrm>
            <a:prstGeom prst="roundRect">
              <a:avLst>
                <a:gd name="adj" fmla="val 5263"/>
              </a:avLst>
            </a:prstGeom>
            <a:solidFill>
              <a:srgbClr val="5C6A81"/>
            </a:solidFill>
            <a:ln>
              <a:noFill/>
            </a:ln>
          </p:spPr>
          <p:txBody>
            <a:bodyPr spcFirstLastPara="1" wrap="square" lIns="91401" tIns="91401" rIns="91401" bIns="91401" anchor="ctr" anchorCtr="0">
              <a:noAutofit/>
            </a:bodyPr>
            <a:lstStyle/>
            <a:p>
              <a:endParaRPr sz="1799"/>
            </a:p>
          </p:txBody>
        </p:sp>
        <p:sp>
          <p:nvSpPr>
            <p:cNvPr id="29" name="Google Shape;995;p28">
              <a:extLst>
                <a:ext uri="{FF2B5EF4-FFF2-40B4-BE49-F238E27FC236}">
                  <a16:creationId xmlns:a16="http://schemas.microsoft.com/office/drawing/2014/main" id="{B6853B4B-E0BC-D930-E503-5EC2490670AD}"/>
                </a:ext>
              </a:extLst>
            </p:cNvPr>
            <p:cNvSpPr txBox="1"/>
            <p:nvPr/>
          </p:nvSpPr>
          <p:spPr>
            <a:xfrm>
              <a:off x="7028749" y="1565232"/>
              <a:ext cx="2637765" cy="382200"/>
            </a:xfrm>
            <a:prstGeom prst="rect">
              <a:avLst/>
            </a:prstGeom>
            <a:solidFill>
              <a:srgbClr val="5C6A81"/>
            </a:solidFill>
            <a:ln>
              <a:noFill/>
            </a:ln>
          </p:spPr>
          <p:txBody>
            <a:bodyPr spcFirstLastPara="1" wrap="square" lIns="91401" tIns="91401" rIns="91401" bIns="91401" anchor="t" anchorCtr="0">
              <a:noAutofit/>
            </a:bodyPr>
            <a:lstStyle/>
            <a:p>
              <a:pPr algn="ctr">
                <a:lnSpc>
                  <a:spcPct val="115000"/>
                </a:lnSpc>
                <a:spcAft>
                  <a:spcPts val="500"/>
                </a:spcAft>
              </a:pPr>
              <a:r>
                <a:rPr lang="es" sz="3199" b="1" dirty="0">
                  <a:solidFill>
                    <a:schemeClr val="lt1"/>
                  </a:solidFill>
                  <a:latin typeface="Public Sans (Body)"/>
                  <a:ea typeface="Fira Sans Extra Condensed"/>
                  <a:cs typeface="Fira Sans Extra Condensed"/>
                  <a:sym typeface="Fira Sans Extra Condensed"/>
                </a:rPr>
                <a:t>3,600</a:t>
              </a:r>
            </a:p>
            <a:p>
              <a:pPr algn="ctr">
                <a:lnSpc>
                  <a:spcPct val="115000"/>
                </a:lnSpc>
                <a:spcAft>
                  <a:spcPts val="500"/>
                </a:spcAft>
              </a:pPr>
              <a:r>
                <a:rPr lang="en-US" sz="1050" dirty="0">
                  <a:solidFill>
                    <a:schemeClr val="lt1"/>
                  </a:solidFill>
                  <a:latin typeface="Public Sans (Body)"/>
                  <a:ea typeface="Fira Sans Extra Condensed"/>
                  <a:cs typeface="Fira Sans Extra Condensed"/>
                  <a:sym typeface="Fira Sans Extra Condensed"/>
                </a:rPr>
                <a:t>Leads with Potential Opportunities </a:t>
              </a:r>
              <a:endParaRPr sz="1200" dirty="0">
                <a:solidFill>
                  <a:schemeClr val="lt1"/>
                </a:solidFill>
                <a:latin typeface="Public Sans (Body)"/>
                <a:ea typeface="Fira Sans Extra Condensed"/>
                <a:cs typeface="Fira Sans Extra Condensed"/>
                <a:sym typeface="Fira Sans Extra Condensed"/>
              </a:endParaRPr>
            </a:p>
          </p:txBody>
        </p:sp>
      </p:grpSp>
      <p:pic>
        <p:nvPicPr>
          <p:cNvPr id="32" name="Graphic 31" descr="Play with solid fill">
            <a:extLst>
              <a:ext uri="{FF2B5EF4-FFF2-40B4-BE49-F238E27FC236}">
                <a16:creationId xmlns:a16="http://schemas.microsoft.com/office/drawing/2014/main" id="{A3FE5E74-FD7A-25E2-EBC2-28662304CB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9814" y="1499265"/>
            <a:ext cx="436922" cy="435518"/>
          </a:xfrm>
          <a:prstGeom prst="rect">
            <a:avLst/>
          </a:prstGeom>
        </p:spPr>
      </p:pic>
      <p:pic>
        <p:nvPicPr>
          <p:cNvPr id="33" name="Graphic 32" descr="Play with solid fill">
            <a:extLst>
              <a:ext uri="{FF2B5EF4-FFF2-40B4-BE49-F238E27FC236}">
                <a16:creationId xmlns:a16="http://schemas.microsoft.com/office/drawing/2014/main" id="{DA383291-926E-7F80-34F8-6B9F7948A4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81952" y="1461091"/>
            <a:ext cx="436922" cy="435518"/>
          </a:xfrm>
          <a:prstGeom prst="rect">
            <a:avLst/>
          </a:prstGeom>
        </p:spPr>
      </p:pic>
      <p:pic>
        <p:nvPicPr>
          <p:cNvPr id="34" name="Graphic 33" descr="Play with solid fill">
            <a:extLst>
              <a:ext uri="{FF2B5EF4-FFF2-40B4-BE49-F238E27FC236}">
                <a16:creationId xmlns:a16="http://schemas.microsoft.com/office/drawing/2014/main" id="{7B75E4B2-6A71-6C9E-17BA-EAD0B599315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19011" y="1484028"/>
            <a:ext cx="436922" cy="435518"/>
          </a:xfrm>
          <a:prstGeom prst="rect">
            <a:avLst/>
          </a:prstGeom>
        </p:spPr>
      </p:pic>
      <p:sp>
        <p:nvSpPr>
          <p:cNvPr id="35" name="Rectangle 34">
            <a:extLst>
              <a:ext uri="{FF2B5EF4-FFF2-40B4-BE49-F238E27FC236}">
                <a16:creationId xmlns:a16="http://schemas.microsoft.com/office/drawing/2014/main" id="{EB46095F-8632-C106-D836-ECAC258E639A}"/>
              </a:ext>
            </a:extLst>
          </p:cNvPr>
          <p:cNvSpPr/>
          <p:nvPr/>
        </p:nvSpPr>
        <p:spPr>
          <a:xfrm>
            <a:off x="612845" y="1525659"/>
            <a:ext cx="2283492" cy="35225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b="1" dirty="0">
                <a:solidFill>
                  <a:schemeClr val="bg1"/>
                </a:solidFill>
              </a:rPr>
              <a:t>Contactable Universe Prospecting</a:t>
            </a:r>
          </a:p>
        </p:txBody>
      </p:sp>
      <p:sp>
        <p:nvSpPr>
          <p:cNvPr id="36" name="Rectangle 35">
            <a:extLst>
              <a:ext uri="{FF2B5EF4-FFF2-40B4-BE49-F238E27FC236}">
                <a16:creationId xmlns:a16="http://schemas.microsoft.com/office/drawing/2014/main" id="{1F2A85E6-3B6D-7497-4FC6-48DBE1821CE4}"/>
              </a:ext>
            </a:extLst>
          </p:cNvPr>
          <p:cNvSpPr/>
          <p:nvPr/>
        </p:nvSpPr>
        <p:spPr>
          <a:xfrm>
            <a:off x="3589846" y="1499265"/>
            <a:ext cx="2283492" cy="35225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b="1" dirty="0">
                <a:solidFill>
                  <a:schemeClr val="bg1"/>
                </a:solidFill>
              </a:rPr>
              <a:t>Profiling and Qualification</a:t>
            </a:r>
          </a:p>
        </p:txBody>
      </p:sp>
      <p:sp>
        <p:nvSpPr>
          <p:cNvPr id="37" name="Rectangle 36">
            <a:extLst>
              <a:ext uri="{FF2B5EF4-FFF2-40B4-BE49-F238E27FC236}">
                <a16:creationId xmlns:a16="http://schemas.microsoft.com/office/drawing/2014/main" id="{0C72FF88-B795-E784-D816-9BCD2F97CEE7}"/>
              </a:ext>
            </a:extLst>
          </p:cNvPr>
          <p:cNvSpPr/>
          <p:nvPr/>
        </p:nvSpPr>
        <p:spPr>
          <a:xfrm>
            <a:off x="6626905" y="1523736"/>
            <a:ext cx="2283492" cy="35225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b="1" dirty="0">
                <a:solidFill>
                  <a:schemeClr val="bg1"/>
                </a:solidFill>
              </a:rPr>
              <a:t>Actionable Prospects</a:t>
            </a:r>
          </a:p>
        </p:txBody>
      </p:sp>
      <p:sp>
        <p:nvSpPr>
          <p:cNvPr id="38" name="Rectangle 37">
            <a:extLst>
              <a:ext uri="{FF2B5EF4-FFF2-40B4-BE49-F238E27FC236}">
                <a16:creationId xmlns:a16="http://schemas.microsoft.com/office/drawing/2014/main" id="{1C5450FD-CBCA-B05C-0865-C2E0AD5C6234}"/>
              </a:ext>
            </a:extLst>
          </p:cNvPr>
          <p:cNvSpPr/>
          <p:nvPr/>
        </p:nvSpPr>
        <p:spPr>
          <a:xfrm>
            <a:off x="9555934" y="1521265"/>
            <a:ext cx="2283492" cy="35225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b="1" dirty="0">
                <a:solidFill>
                  <a:schemeClr val="bg1"/>
                </a:solidFill>
              </a:rPr>
              <a:t>Conversion</a:t>
            </a:r>
          </a:p>
        </p:txBody>
      </p:sp>
      <p:sp>
        <p:nvSpPr>
          <p:cNvPr id="41" name="Rectangle 40">
            <a:extLst>
              <a:ext uri="{FF2B5EF4-FFF2-40B4-BE49-F238E27FC236}">
                <a16:creationId xmlns:a16="http://schemas.microsoft.com/office/drawing/2014/main" id="{DB61FE70-B470-7272-10C1-8A302372F92F}"/>
              </a:ext>
            </a:extLst>
          </p:cNvPr>
          <p:cNvSpPr/>
          <p:nvPr/>
        </p:nvSpPr>
        <p:spPr>
          <a:xfrm>
            <a:off x="612840" y="4723661"/>
            <a:ext cx="2283492" cy="352254"/>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dirty="0">
                <a:solidFill>
                  <a:schemeClr val="bg1"/>
                </a:solidFill>
              </a:rPr>
              <a:t>Installed Intelligence</a:t>
            </a:r>
          </a:p>
        </p:txBody>
      </p:sp>
      <p:sp>
        <p:nvSpPr>
          <p:cNvPr id="43" name="Rectangle 42">
            <a:extLst>
              <a:ext uri="{FF2B5EF4-FFF2-40B4-BE49-F238E27FC236}">
                <a16:creationId xmlns:a16="http://schemas.microsoft.com/office/drawing/2014/main" id="{128312A5-D02E-7D39-B7D0-F59C9B75CA35}"/>
              </a:ext>
            </a:extLst>
          </p:cNvPr>
          <p:cNvSpPr/>
          <p:nvPr/>
        </p:nvSpPr>
        <p:spPr>
          <a:xfrm>
            <a:off x="612845" y="5475548"/>
            <a:ext cx="2283492" cy="352254"/>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dirty="0">
                <a:solidFill>
                  <a:schemeClr val="bg1"/>
                </a:solidFill>
              </a:rPr>
              <a:t>TAL and Prospect Data from GW </a:t>
            </a:r>
          </a:p>
        </p:txBody>
      </p:sp>
      <p:sp>
        <p:nvSpPr>
          <p:cNvPr id="44" name="TextBox 43">
            <a:extLst>
              <a:ext uri="{FF2B5EF4-FFF2-40B4-BE49-F238E27FC236}">
                <a16:creationId xmlns:a16="http://schemas.microsoft.com/office/drawing/2014/main" id="{3986B186-5D8B-3045-153D-2C31722EEDA2}"/>
              </a:ext>
            </a:extLst>
          </p:cNvPr>
          <p:cNvSpPr txBox="1"/>
          <p:nvPr/>
        </p:nvSpPr>
        <p:spPr>
          <a:xfrm>
            <a:off x="2483935" y="1975096"/>
            <a:ext cx="1449731" cy="261542"/>
          </a:xfrm>
          <a:prstGeom prst="rect">
            <a:avLst/>
          </a:prstGeom>
          <a:solidFill>
            <a:schemeClr val="accent1"/>
          </a:solidFill>
          <a:ln>
            <a:noFill/>
          </a:ln>
        </p:spPr>
        <p:txBody>
          <a:bodyPr wrap="square" rtlCol="0">
            <a:spAutoFit/>
          </a:bodyPr>
          <a:lstStyle/>
          <a:p>
            <a:pPr algn="ctr"/>
            <a:r>
              <a:rPr lang="en-AU" sz="1100" dirty="0">
                <a:solidFill>
                  <a:schemeClr val="bg1"/>
                </a:solidFill>
              </a:rPr>
              <a:t>Positioning</a:t>
            </a:r>
          </a:p>
        </p:txBody>
      </p:sp>
      <p:sp>
        <p:nvSpPr>
          <p:cNvPr id="45" name="TextBox 44">
            <a:extLst>
              <a:ext uri="{FF2B5EF4-FFF2-40B4-BE49-F238E27FC236}">
                <a16:creationId xmlns:a16="http://schemas.microsoft.com/office/drawing/2014/main" id="{824653D1-E06C-9711-93B6-60B5E46435B0}"/>
              </a:ext>
            </a:extLst>
          </p:cNvPr>
          <p:cNvSpPr txBox="1"/>
          <p:nvPr/>
        </p:nvSpPr>
        <p:spPr>
          <a:xfrm>
            <a:off x="5476869" y="1960867"/>
            <a:ext cx="1449731" cy="261542"/>
          </a:xfrm>
          <a:prstGeom prst="rect">
            <a:avLst/>
          </a:prstGeom>
          <a:solidFill>
            <a:schemeClr val="accent1"/>
          </a:solidFill>
          <a:ln>
            <a:noFill/>
          </a:ln>
        </p:spPr>
        <p:txBody>
          <a:bodyPr wrap="square" rtlCol="0">
            <a:spAutoFit/>
          </a:bodyPr>
          <a:lstStyle/>
          <a:p>
            <a:pPr algn="ctr"/>
            <a:r>
              <a:rPr lang="en-AU" sz="1100" dirty="0">
                <a:solidFill>
                  <a:schemeClr val="bg1"/>
                </a:solidFill>
              </a:rPr>
              <a:t>Brand Activation</a:t>
            </a:r>
          </a:p>
        </p:txBody>
      </p:sp>
      <p:sp>
        <p:nvSpPr>
          <p:cNvPr id="47" name="TextBox 46">
            <a:extLst>
              <a:ext uri="{FF2B5EF4-FFF2-40B4-BE49-F238E27FC236}">
                <a16:creationId xmlns:a16="http://schemas.microsoft.com/office/drawing/2014/main" id="{085218D5-7EBA-1728-C2CA-1361EC3D979D}"/>
              </a:ext>
            </a:extLst>
          </p:cNvPr>
          <p:cNvSpPr txBox="1"/>
          <p:nvPr/>
        </p:nvSpPr>
        <p:spPr>
          <a:xfrm>
            <a:off x="8507930" y="2001086"/>
            <a:ext cx="1449731" cy="430775"/>
          </a:xfrm>
          <a:prstGeom prst="rect">
            <a:avLst/>
          </a:prstGeom>
          <a:solidFill>
            <a:schemeClr val="accent1"/>
          </a:solidFill>
          <a:ln>
            <a:noFill/>
          </a:ln>
        </p:spPr>
        <p:txBody>
          <a:bodyPr wrap="square" rtlCol="0">
            <a:spAutoFit/>
          </a:bodyPr>
          <a:lstStyle/>
          <a:p>
            <a:pPr algn="ctr"/>
            <a:r>
              <a:rPr lang="en-AU" sz="1100" dirty="0">
                <a:solidFill>
                  <a:schemeClr val="bg1"/>
                </a:solidFill>
              </a:rPr>
              <a:t>Demand Generation</a:t>
            </a:r>
          </a:p>
        </p:txBody>
      </p:sp>
      <p:pic>
        <p:nvPicPr>
          <p:cNvPr id="53" name="Graphic 52" descr="Chevron arrows with solid fill">
            <a:extLst>
              <a:ext uri="{FF2B5EF4-FFF2-40B4-BE49-F238E27FC236}">
                <a16:creationId xmlns:a16="http://schemas.microsoft.com/office/drawing/2014/main" id="{AB21BD8A-BAA5-9A41-B46D-370343B2C39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9814" y="2500238"/>
            <a:ext cx="346274" cy="464616"/>
          </a:xfrm>
          <a:prstGeom prst="rect">
            <a:avLst/>
          </a:prstGeom>
        </p:spPr>
      </p:pic>
      <p:pic>
        <p:nvPicPr>
          <p:cNvPr id="56" name="Graphic 55" descr="Chevron arrows with solid fill">
            <a:extLst>
              <a:ext uri="{FF2B5EF4-FFF2-40B4-BE49-F238E27FC236}">
                <a16:creationId xmlns:a16="http://schemas.microsoft.com/office/drawing/2014/main" id="{29586782-E199-9688-C31E-2F7B22F8B39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4412" y="2484105"/>
            <a:ext cx="346274" cy="464616"/>
          </a:xfrm>
          <a:prstGeom prst="rect">
            <a:avLst/>
          </a:prstGeom>
        </p:spPr>
      </p:pic>
      <p:pic>
        <p:nvPicPr>
          <p:cNvPr id="57" name="Graphic 56" descr="Chevron arrows with solid fill">
            <a:extLst>
              <a:ext uri="{FF2B5EF4-FFF2-40B4-BE49-F238E27FC236}">
                <a16:creationId xmlns:a16="http://schemas.microsoft.com/office/drawing/2014/main" id="{913C5FC0-2102-A324-68F9-3EBD3C6B02E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60027" y="2404183"/>
            <a:ext cx="346274" cy="464616"/>
          </a:xfrm>
          <a:prstGeom prst="rect">
            <a:avLst/>
          </a:prstGeom>
        </p:spPr>
      </p:pic>
      <p:sp>
        <p:nvSpPr>
          <p:cNvPr id="59" name="Rectangle 58">
            <a:extLst>
              <a:ext uri="{FF2B5EF4-FFF2-40B4-BE49-F238E27FC236}">
                <a16:creationId xmlns:a16="http://schemas.microsoft.com/office/drawing/2014/main" id="{B8E75DD5-3A79-296D-98D0-0153639F2F87}"/>
              </a:ext>
            </a:extLst>
          </p:cNvPr>
          <p:cNvSpPr/>
          <p:nvPr/>
        </p:nvSpPr>
        <p:spPr>
          <a:xfrm>
            <a:off x="6704065" y="3822770"/>
            <a:ext cx="2283492" cy="13008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tx1"/>
                </a:solidFill>
              </a:rPr>
              <a:t>Understand and Identify where the opportunities for Google Workspace.</a:t>
            </a:r>
          </a:p>
        </p:txBody>
      </p:sp>
      <p:sp>
        <p:nvSpPr>
          <p:cNvPr id="61" name="Arrow: Pentagon 60">
            <a:extLst>
              <a:ext uri="{FF2B5EF4-FFF2-40B4-BE49-F238E27FC236}">
                <a16:creationId xmlns:a16="http://schemas.microsoft.com/office/drawing/2014/main" id="{9B251FE5-9370-C4EB-4367-EDD95B70B795}"/>
              </a:ext>
            </a:extLst>
          </p:cNvPr>
          <p:cNvSpPr/>
          <p:nvPr/>
        </p:nvSpPr>
        <p:spPr>
          <a:xfrm>
            <a:off x="612844" y="5941335"/>
            <a:ext cx="11226581" cy="352254"/>
          </a:xfrm>
          <a:prstGeom prst="homePlat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dirty="0"/>
              <a:t>Prospect Journey</a:t>
            </a:r>
          </a:p>
        </p:txBody>
      </p:sp>
      <p:sp>
        <p:nvSpPr>
          <p:cNvPr id="66" name="TextBox 65">
            <a:extLst>
              <a:ext uri="{FF2B5EF4-FFF2-40B4-BE49-F238E27FC236}">
                <a16:creationId xmlns:a16="http://schemas.microsoft.com/office/drawing/2014/main" id="{E3A70BAA-7140-E688-D61C-4E885B71B8EF}"/>
              </a:ext>
            </a:extLst>
          </p:cNvPr>
          <p:cNvSpPr txBox="1"/>
          <p:nvPr/>
        </p:nvSpPr>
        <p:spPr>
          <a:xfrm>
            <a:off x="3767593" y="3717629"/>
            <a:ext cx="2314359" cy="2123105"/>
          </a:xfrm>
          <a:prstGeom prst="rect">
            <a:avLst/>
          </a:prstGeom>
          <a:noFill/>
        </p:spPr>
        <p:txBody>
          <a:bodyPr wrap="square">
            <a:spAutoFit/>
          </a:bodyPr>
          <a:lstStyle/>
          <a:p>
            <a:r>
              <a:rPr lang="en-AU" sz="1200" b="1" dirty="0"/>
              <a:t>Profiling Questions with BANT criteria:</a:t>
            </a:r>
          </a:p>
          <a:p>
            <a:endParaRPr lang="en-AU" sz="1200" b="1" dirty="0"/>
          </a:p>
          <a:p>
            <a:pPr marL="171399" indent="-171399">
              <a:buFont typeface="Arial" panose="020B0604020202020204" pitchFamily="34" charset="0"/>
              <a:buChar char="•"/>
            </a:pPr>
            <a:r>
              <a:rPr lang="en-US" sz="1200" dirty="0"/>
              <a:t>Budget = Yes, with no specific amount </a:t>
            </a:r>
          </a:p>
          <a:p>
            <a:pPr marL="171399" indent="-171399">
              <a:buFont typeface="Arial" panose="020B0604020202020204" pitchFamily="34" charset="0"/>
              <a:buChar char="•"/>
            </a:pPr>
            <a:r>
              <a:rPr lang="en-US" sz="1200" dirty="0"/>
              <a:t>Authority : Yes, a decision maker</a:t>
            </a:r>
          </a:p>
          <a:p>
            <a:pPr marL="171399" indent="-171399">
              <a:buFont typeface="Arial" panose="020B0604020202020204" pitchFamily="34" charset="0"/>
              <a:buChar char="•"/>
            </a:pPr>
            <a:r>
              <a:rPr lang="en-US" sz="1200" dirty="0"/>
              <a:t>Need : Willing to explore GW</a:t>
            </a:r>
          </a:p>
          <a:p>
            <a:pPr marL="171399" indent="-171399">
              <a:buFont typeface="Arial" panose="020B0604020202020204" pitchFamily="34" charset="0"/>
              <a:buChar char="•"/>
            </a:pPr>
            <a:r>
              <a:rPr lang="en-US" sz="1200" dirty="0"/>
              <a:t>Timeline: Within 12 months</a:t>
            </a:r>
          </a:p>
          <a:p>
            <a:endParaRPr lang="en-AU" sz="1200" b="1" dirty="0"/>
          </a:p>
        </p:txBody>
      </p:sp>
      <p:sp>
        <p:nvSpPr>
          <p:cNvPr id="3" name="Rectangle 2">
            <a:extLst>
              <a:ext uri="{FF2B5EF4-FFF2-40B4-BE49-F238E27FC236}">
                <a16:creationId xmlns:a16="http://schemas.microsoft.com/office/drawing/2014/main" id="{10CFC3D5-B7BF-3C54-5A75-AC782BF47D6C}"/>
              </a:ext>
            </a:extLst>
          </p:cNvPr>
          <p:cNvSpPr/>
          <p:nvPr/>
        </p:nvSpPr>
        <p:spPr>
          <a:xfrm>
            <a:off x="9555933" y="3448866"/>
            <a:ext cx="2283492" cy="237893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799" b="1" dirty="0">
                <a:solidFill>
                  <a:schemeClr val="accent1"/>
                </a:solidFill>
              </a:rPr>
              <a:t>2,660 </a:t>
            </a:r>
          </a:p>
          <a:p>
            <a:pPr algn="ctr"/>
            <a:r>
              <a:rPr lang="en-AU" sz="1050" dirty="0">
                <a:solidFill>
                  <a:schemeClr val="tx1"/>
                </a:solidFill>
              </a:rPr>
              <a:t>RSVPs</a:t>
            </a:r>
          </a:p>
          <a:p>
            <a:pPr algn="ctr"/>
            <a:endParaRPr lang="en-AU" sz="1050" dirty="0">
              <a:solidFill>
                <a:schemeClr val="tx1"/>
              </a:solidFill>
            </a:endParaRPr>
          </a:p>
          <a:p>
            <a:pPr algn="ctr"/>
            <a:r>
              <a:rPr lang="en-AU" sz="2799" b="1" dirty="0">
                <a:solidFill>
                  <a:schemeClr val="accent1"/>
                </a:solidFill>
              </a:rPr>
              <a:t>270 </a:t>
            </a:r>
          </a:p>
          <a:p>
            <a:pPr algn="ctr"/>
            <a:r>
              <a:rPr lang="en-AU" sz="1050" dirty="0">
                <a:solidFill>
                  <a:schemeClr val="tx1"/>
                </a:solidFill>
              </a:rPr>
              <a:t>Leads/Meetings</a:t>
            </a:r>
          </a:p>
          <a:p>
            <a:pPr algn="ctr"/>
            <a:endParaRPr lang="en-AU" sz="1050" dirty="0">
              <a:solidFill>
                <a:schemeClr val="tx1"/>
              </a:solidFill>
            </a:endParaRPr>
          </a:p>
          <a:p>
            <a:pPr algn="ctr"/>
            <a:r>
              <a:rPr lang="en-AU" sz="2799" b="1" dirty="0">
                <a:solidFill>
                  <a:schemeClr val="accent1"/>
                </a:solidFill>
              </a:rPr>
              <a:t>2,120 </a:t>
            </a:r>
          </a:p>
          <a:p>
            <a:pPr algn="ctr"/>
            <a:r>
              <a:rPr lang="en-AU" sz="1050" dirty="0">
                <a:solidFill>
                  <a:schemeClr val="tx1"/>
                </a:solidFill>
              </a:rPr>
              <a:t>Sign up/Registration</a:t>
            </a:r>
            <a:endParaRPr lang="en-AU" sz="1100" dirty="0">
              <a:solidFill>
                <a:schemeClr val="tx1"/>
              </a:solidFill>
            </a:endParaRPr>
          </a:p>
        </p:txBody>
      </p:sp>
      <p:sp>
        <p:nvSpPr>
          <p:cNvPr id="4" name="Rectangle 3">
            <a:extLst>
              <a:ext uri="{FF2B5EF4-FFF2-40B4-BE49-F238E27FC236}">
                <a16:creationId xmlns:a16="http://schemas.microsoft.com/office/drawing/2014/main" id="{6D0E20BE-A386-4264-9655-E9066D22E9F4}"/>
              </a:ext>
            </a:extLst>
          </p:cNvPr>
          <p:cNvSpPr/>
          <p:nvPr/>
        </p:nvSpPr>
        <p:spPr>
          <a:xfrm>
            <a:off x="612840" y="3499531"/>
            <a:ext cx="2283492" cy="352254"/>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dirty="0">
                <a:solidFill>
                  <a:schemeClr val="bg1"/>
                </a:solidFill>
              </a:rPr>
              <a:t>Inhouse Database</a:t>
            </a:r>
          </a:p>
        </p:txBody>
      </p:sp>
      <p:sp>
        <p:nvSpPr>
          <p:cNvPr id="5" name="Rectangle 4">
            <a:extLst>
              <a:ext uri="{FF2B5EF4-FFF2-40B4-BE49-F238E27FC236}">
                <a16:creationId xmlns:a16="http://schemas.microsoft.com/office/drawing/2014/main" id="{0172FCEB-D130-D0A6-945A-63D1CCB38534}"/>
              </a:ext>
            </a:extLst>
          </p:cNvPr>
          <p:cNvSpPr/>
          <p:nvPr/>
        </p:nvSpPr>
        <p:spPr>
          <a:xfrm>
            <a:off x="612840" y="3905870"/>
            <a:ext cx="2283492" cy="352254"/>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dirty="0">
                <a:solidFill>
                  <a:schemeClr val="bg1"/>
                </a:solidFill>
              </a:rPr>
              <a:t>Partner-Led Database</a:t>
            </a:r>
          </a:p>
        </p:txBody>
      </p:sp>
      <p:sp>
        <p:nvSpPr>
          <p:cNvPr id="7" name="Rectangle 6">
            <a:extLst>
              <a:ext uri="{FF2B5EF4-FFF2-40B4-BE49-F238E27FC236}">
                <a16:creationId xmlns:a16="http://schemas.microsoft.com/office/drawing/2014/main" id="{79936D6C-EC56-98DA-F032-DA03C8C1C3E8}"/>
              </a:ext>
            </a:extLst>
          </p:cNvPr>
          <p:cNvSpPr/>
          <p:nvPr/>
        </p:nvSpPr>
        <p:spPr>
          <a:xfrm>
            <a:off x="612842" y="5121242"/>
            <a:ext cx="2283492" cy="31149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dirty="0">
                <a:solidFill>
                  <a:schemeClr val="bg1"/>
                </a:solidFill>
              </a:rPr>
              <a:t>Intent Signals</a:t>
            </a:r>
          </a:p>
        </p:txBody>
      </p:sp>
      <p:sp>
        <p:nvSpPr>
          <p:cNvPr id="8" name="Rectangle 7">
            <a:extLst>
              <a:ext uri="{FF2B5EF4-FFF2-40B4-BE49-F238E27FC236}">
                <a16:creationId xmlns:a16="http://schemas.microsoft.com/office/drawing/2014/main" id="{52029BF3-8E48-7D3E-05F7-61A395218CCB}"/>
              </a:ext>
            </a:extLst>
          </p:cNvPr>
          <p:cNvSpPr/>
          <p:nvPr/>
        </p:nvSpPr>
        <p:spPr>
          <a:xfrm>
            <a:off x="612842" y="5508867"/>
            <a:ext cx="2283492" cy="352254"/>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dirty="0">
                <a:solidFill>
                  <a:schemeClr val="bg1"/>
                </a:solidFill>
              </a:rPr>
              <a:t>TAL and Prospect Data from GW </a:t>
            </a:r>
          </a:p>
        </p:txBody>
      </p:sp>
      <p:sp>
        <p:nvSpPr>
          <p:cNvPr id="11" name="Rectangle 10">
            <a:extLst>
              <a:ext uri="{FF2B5EF4-FFF2-40B4-BE49-F238E27FC236}">
                <a16:creationId xmlns:a16="http://schemas.microsoft.com/office/drawing/2014/main" id="{0FED7DCC-10B8-154F-31C6-6FD8A2F3603B}"/>
              </a:ext>
            </a:extLst>
          </p:cNvPr>
          <p:cNvSpPr/>
          <p:nvPr/>
        </p:nvSpPr>
        <p:spPr>
          <a:xfrm>
            <a:off x="612840" y="4309911"/>
            <a:ext cx="2283492" cy="352254"/>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dirty="0">
                <a:solidFill>
                  <a:schemeClr val="bg1"/>
                </a:solidFill>
              </a:rPr>
              <a:t>LinkedIn Channel Reach</a:t>
            </a:r>
          </a:p>
        </p:txBody>
      </p:sp>
    </p:spTree>
    <p:extLst>
      <p:ext uri="{BB962C8B-B14F-4D97-AF65-F5344CB8AC3E}">
        <p14:creationId xmlns:p14="http://schemas.microsoft.com/office/powerpoint/2010/main" val="26401043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514445" y="535873"/>
            <a:ext cx="7164143"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pc="100" dirty="0">
                <a:solidFill>
                  <a:schemeClr val="tx1"/>
                </a:solidFill>
                <a:latin typeface="Posterama (Headings)"/>
                <a:ea typeface="+mj-ea"/>
                <a:cs typeface="+mj-cs"/>
              </a:rPr>
              <a:t>Maximizing Event Success with Targeted Engagement</a:t>
            </a:r>
            <a:endParaRPr lang="en-AU" sz="3600" b="1" spc="100" dirty="0">
              <a:solidFill>
                <a:schemeClr val="tx1"/>
              </a:solidFill>
              <a:latin typeface="Posterama (Headings)"/>
              <a:ea typeface="+mj-ea"/>
              <a:cs typeface="+mj-cs"/>
            </a:endParaRPr>
          </a:p>
        </p:txBody>
      </p:sp>
      <p:sp>
        <p:nvSpPr>
          <p:cNvPr id="12" name="TextBox 11">
            <a:extLst>
              <a:ext uri="{FF2B5EF4-FFF2-40B4-BE49-F238E27FC236}">
                <a16:creationId xmlns:a16="http://schemas.microsoft.com/office/drawing/2014/main" id="{E99EA665-DF79-9327-07C0-E00C60D98141}"/>
              </a:ext>
            </a:extLst>
          </p:cNvPr>
          <p:cNvSpPr txBox="1"/>
          <p:nvPr/>
        </p:nvSpPr>
        <p:spPr>
          <a:xfrm>
            <a:off x="490118" y="1643923"/>
            <a:ext cx="8832604" cy="4678204"/>
          </a:xfrm>
          <a:prstGeom prst="rect">
            <a:avLst/>
          </a:prstGeom>
          <a:noFill/>
        </p:spPr>
        <p:txBody>
          <a:bodyPr wrap="square" rtlCol="0">
            <a:spAutoFit/>
          </a:bodyPr>
          <a:lstStyle/>
          <a:p>
            <a:pPr marL="285750" indent="-285750">
              <a:buFont typeface="Arial" panose="020B0604020202020204" pitchFamily="34" charset="0"/>
              <a:buChar char="•"/>
            </a:pPr>
            <a:r>
              <a:rPr lang="en-US" b="1" dirty="0"/>
              <a:t>Precisely Identify Your Event's Target Audience</a:t>
            </a:r>
          </a:p>
          <a:p>
            <a:pPr marL="742950" lvl="1" indent="-285750">
              <a:buFont typeface="Arial" panose="020B0604020202020204" pitchFamily="34" charset="0"/>
              <a:buChar char="•"/>
            </a:pPr>
            <a:r>
              <a:rPr lang="en-US" sz="1600" dirty="0"/>
              <a:t>We pinpoint the ideal attendees to ensure your event reaches those who matter most.</a:t>
            </a:r>
          </a:p>
          <a:p>
            <a:pPr lvl="1"/>
            <a:endParaRPr lang="en-US" sz="1600" dirty="0"/>
          </a:p>
          <a:p>
            <a:pPr marL="285750" indent="-285750">
              <a:buFont typeface="Arial" panose="020B0604020202020204" pitchFamily="34" charset="0"/>
              <a:buChar char="•"/>
            </a:pPr>
            <a:r>
              <a:rPr lang="en-US" b="1" dirty="0"/>
              <a:t>Craft Compelling Event Landing Pages</a:t>
            </a:r>
          </a:p>
          <a:p>
            <a:pPr marL="742950" lvl="1" indent="-285750">
              <a:buFont typeface="Arial" panose="020B0604020202020204" pitchFamily="34" charset="0"/>
              <a:buChar char="•"/>
            </a:pPr>
            <a:r>
              <a:rPr lang="en-US" sz="1600" dirty="0"/>
              <a:t>We design comprehensive landing pages featuring the event agenda, speaker profiles, and a streamlined registration process.</a:t>
            </a:r>
          </a:p>
          <a:p>
            <a:pPr lvl="1"/>
            <a:endParaRPr lang="en-US" sz="1600" dirty="0"/>
          </a:p>
          <a:p>
            <a:pPr marL="285750" indent="-285750">
              <a:buFont typeface="Arial" panose="020B0604020202020204" pitchFamily="34" charset="0"/>
              <a:buChar char="•"/>
            </a:pPr>
            <a:r>
              <a:rPr lang="en-US" b="1" dirty="0"/>
              <a:t>Implement Multi-Touchpoint Engagement Strategies</a:t>
            </a:r>
          </a:p>
          <a:p>
            <a:pPr marL="742950" lvl="1" indent="-285750">
              <a:buFont typeface="Arial" panose="020B0604020202020204" pitchFamily="34" charset="0"/>
              <a:buChar char="•"/>
            </a:pPr>
            <a:r>
              <a:rPr lang="en-US" sz="1600" dirty="0"/>
              <a:t>We create multiple engagement touch points to ensure no key personas are overlooked.</a:t>
            </a:r>
          </a:p>
          <a:p>
            <a:pPr lvl="1"/>
            <a:endParaRPr lang="en-US" sz="1600" dirty="0"/>
          </a:p>
          <a:p>
            <a:pPr marL="285750" indent="-285750">
              <a:buFont typeface="Arial" panose="020B0604020202020204" pitchFamily="34" charset="0"/>
              <a:buChar char="•"/>
            </a:pPr>
            <a:r>
              <a:rPr lang="en-US" b="1" dirty="0"/>
              <a:t>Extend Invitations Through Multiple Channels</a:t>
            </a:r>
          </a:p>
          <a:p>
            <a:pPr marL="742950" lvl="1" indent="-285750">
              <a:buFont typeface="Arial" panose="020B0604020202020204" pitchFamily="34" charset="0"/>
              <a:buChar char="•"/>
            </a:pPr>
            <a:r>
              <a:rPr lang="en-US" sz="1600" dirty="0"/>
              <a:t>We deliver personalized invitations via email, SMS, WhatsApp, LinkedIn, and through our efficient contact center.</a:t>
            </a:r>
          </a:p>
          <a:p>
            <a:pPr lvl="1"/>
            <a:endParaRPr lang="en-US" sz="1600" dirty="0"/>
          </a:p>
          <a:p>
            <a:pPr marL="285750" indent="-285750">
              <a:buFont typeface="Arial" panose="020B0604020202020204" pitchFamily="34" charset="0"/>
              <a:buChar char="•"/>
            </a:pPr>
            <a:r>
              <a:rPr lang="en-US" b="1" dirty="0"/>
              <a:t>Amplify Event Visibility Through Our Content Platform</a:t>
            </a:r>
          </a:p>
          <a:p>
            <a:pPr marL="742950" lvl="1" indent="-285750">
              <a:buFont typeface="Arial" panose="020B0604020202020204" pitchFamily="34" charset="0"/>
              <a:buChar char="•"/>
            </a:pPr>
            <a:r>
              <a:rPr lang="en-US" sz="1600" dirty="0"/>
              <a:t>We promote your event on our content platform to maximize reach and engage a broader audience.</a:t>
            </a:r>
            <a:r>
              <a:rPr lang="en-AU" sz="1600" dirty="0"/>
              <a:t>.   </a:t>
            </a:r>
          </a:p>
        </p:txBody>
      </p:sp>
    </p:spTree>
    <p:extLst>
      <p:ext uri="{BB962C8B-B14F-4D97-AF65-F5344CB8AC3E}">
        <p14:creationId xmlns:p14="http://schemas.microsoft.com/office/powerpoint/2010/main" val="229316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502168" y="535873"/>
            <a:ext cx="7032404"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Streamlined Attendee Management Solutions</a:t>
            </a:r>
          </a:p>
        </p:txBody>
      </p:sp>
      <p:sp>
        <p:nvSpPr>
          <p:cNvPr id="10" name="TextBox 9">
            <a:extLst>
              <a:ext uri="{FF2B5EF4-FFF2-40B4-BE49-F238E27FC236}">
                <a16:creationId xmlns:a16="http://schemas.microsoft.com/office/drawing/2014/main" id="{6A1299CA-E698-CB02-4FF6-C751C2521656}"/>
              </a:ext>
            </a:extLst>
          </p:cNvPr>
          <p:cNvSpPr txBox="1"/>
          <p:nvPr/>
        </p:nvSpPr>
        <p:spPr>
          <a:xfrm>
            <a:off x="502168" y="1619508"/>
            <a:ext cx="7176420" cy="5047536"/>
          </a:xfrm>
          <a:prstGeom prst="rect">
            <a:avLst/>
          </a:prstGeom>
          <a:noFill/>
        </p:spPr>
        <p:txBody>
          <a:bodyPr wrap="square" rtlCol="0">
            <a:spAutoFit/>
          </a:bodyPr>
          <a:lstStyle/>
          <a:p>
            <a:pPr marL="285750" indent="-285750">
              <a:buFont typeface="Arial" panose="020B0604020202020204" pitchFamily="34" charset="0"/>
              <a:buChar char="•"/>
            </a:pPr>
            <a:r>
              <a:rPr lang="en-US" sz="1600" b="1" dirty="0"/>
              <a:t>Physical On-site Events</a:t>
            </a:r>
          </a:p>
          <a:p>
            <a:pPr lvl="1"/>
            <a:r>
              <a:rPr lang="en-US" sz="1200" dirty="0"/>
              <a:t>Boost attendance for physical events with our streamlined RSVP management process. We bring attendees from your existing database and new sources.</a:t>
            </a:r>
          </a:p>
          <a:p>
            <a:pPr lvl="1"/>
            <a:endParaRPr lang="en-US" sz="1200" dirty="0"/>
          </a:p>
          <a:p>
            <a:pPr marL="285750" indent="-285750">
              <a:buFont typeface="Arial" panose="020B0604020202020204" pitchFamily="34" charset="0"/>
              <a:buChar char="•"/>
            </a:pPr>
            <a:r>
              <a:rPr lang="en-US" sz="1600" b="1" dirty="0"/>
              <a:t>Webinars</a:t>
            </a:r>
          </a:p>
          <a:p>
            <a:pPr lvl="1"/>
            <a:r>
              <a:rPr lang="en-US" sz="1200" dirty="0"/>
              <a:t>We </a:t>
            </a:r>
            <a:r>
              <a:rPr lang="en-US" sz="1200" dirty="0" err="1"/>
              <a:t>mxaximize</a:t>
            </a:r>
            <a:r>
              <a:rPr lang="en-US" sz="1200" dirty="0"/>
              <a:t> webinar participation by managing RSVPs efficiently. We drive registrations through our strategic campaign management process to fill seats.</a:t>
            </a:r>
          </a:p>
          <a:p>
            <a:pPr lvl="1"/>
            <a:endParaRPr lang="en-US" sz="1400" dirty="0"/>
          </a:p>
          <a:p>
            <a:pPr marL="285750" indent="-285750">
              <a:buFont typeface="Arial" panose="020B0604020202020204" pitchFamily="34" charset="0"/>
              <a:buChar char="•"/>
            </a:pPr>
            <a:r>
              <a:rPr lang="en-US" sz="1600" b="1" dirty="0"/>
              <a:t>Virtual Events</a:t>
            </a:r>
          </a:p>
          <a:p>
            <a:pPr lvl="1"/>
            <a:r>
              <a:rPr lang="en-US" sz="1200" dirty="0"/>
              <a:t>Leverage our contact centers and RSVP management expertise to attract attendees, ensuring maximum online engagement.</a:t>
            </a:r>
          </a:p>
          <a:p>
            <a:pPr lvl="1"/>
            <a:endParaRPr lang="en-US" sz="1400" dirty="0"/>
          </a:p>
          <a:p>
            <a:pPr marL="285750" indent="-285750">
              <a:buFont typeface="Arial" panose="020B0604020202020204" pitchFamily="34" charset="0"/>
              <a:buChar char="•"/>
            </a:pPr>
            <a:r>
              <a:rPr lang="en-US" sz="1600" dirty="0"/>
              <a:t> Hybrid (Physical and Virtual) Events</a:t>
            </a:r>
          </a:p>
          <a:p>
            <a:pPr lvl="1"/>
            <a:r>
              <a:rPr lang="en-US" sz="1200" dirty="0"/>
              <a:t>Optimize RSVP processes for hybrid events. We ensure seamless integration of physical and virtual attendee management, maximizing overall event reach and impact.</a:t>
            </a:r>
          </a:p>
          <a:p>
            <a:pPr lvl="1"/>
            <a:endParaRPr lang="en-US" sz="1600" dirty="0"/>
          </a:p>
          <a:p>
            <a:pPr marL="285750" indent="-285750">
              <a:buFont typeface="Arial" panose="020B0604020202020204" pitchFamily="34" charset="0"/>
              <a:buChar char="•"/>
            </a:pPr>
            <a:r>
              <a:rPr lang="en-US" sz="1600" dirty="0"/>
              <a:t> </a:t>
            </a:r>
            <a:r>
              <a:rPr lang="en-US" sz="1600" b="1" dirty="0"/>
              <a:t>On-demand Events</a:t>
            </a:r>
          </a:p>
          <a:p>
            <a:pPr lvl="1"/>
            <a:r>
              <a:rPr lang="en-US" sz="1200" dirty="0"/>
              <a:t>Increase on-demand event viewership with precise RSVP management. We drive interest through customized promotions and ensure easy access for registered viewers. </a:t>
            </a:r>
          </a:p>
          <a:p>
            <a:pPr lvl="1"/>
            <a:endParaRPr lang="en-US" sz="1400" dirty="0"/>
          </a:p>
          <a:p>
            <a:pPr marL="285750" indent="-285750">
              <a:buFont typeface="Arial" panose="020B0604020202020204" pitchFamily="34" charset="0"/>
              <a:buChar char="•"/>
            </a:pPr>
            <a:r>
              <a:rPr lang="en-US" sz="1600" dirty="0"/>
              <a:t> </a:t>
            </a:r>
            <a:r>
              <a:rPr lang="en-US" sz="1600" b="1" dirty="0"/>
              <a:t>Tailored Workshops</a:t>
            </a:r>
          </a:p>
          <a:p>
            <a:pPr lvl="1"/>
            <a:r>
              <a:rPr lang="en-US" sz="1200" dirty="0"/>
              <a:t>Ensure high turnout for tailored workshops with targeted RSVP management. We attract relevant participants through personalized outreach and efficient registration processes</a:t>
            </a:r>
          </a:p>
        </p:txBody>
      </p:sp>
      <p:pic>
        <p:nvPicPr>
          <p:cNvPr id="4" name="Picture 3">
            <a:extLst>
              <a:ext uri="{FF2B5EF4-FFF2-40B4-BE49-F238E27FC236}">
                <a16:creationId xmlns:a16="http://schemas.microsoft.com/office/drawing/2014/main" id="{F36A9CDA-4FF1-490B-398C-C84F390453F5}"/>
              </a:ext>
            </a:extLst>
          </p:cNvPr>
          <p:cNvPicPr>
            <a:picLocks noChangeAspect="1"/>
          </p:cNvPicPr>
          <p:nvPr/>
        </p:nvPicPr>
        <p:blipFill>
          <a:blip r:embed="rId2"/>
          <a:stretch>
            <a:fillRect/>
          </a:stretch>
        </p:blipFill>
        <p:spPr>
          <a:xfrm>
            <a:off x="7462564" y="98390"/>
            <a:ext cx="4610399" cy="2495148"/>
          </a:xfrm>
          <a:prstGeom prst="rect">
            <a:avLst/>
          </a:prstGeom>
        </p:spPr>
      </p:pic>
    </p:spTree>
    <p:extLst>
      <p:ext uri="{BB962C8B-B14F-4D97-AF65-F5344CB8AC3E}">
        <p14:creationId xmlns:p14="http://schemas.microsoft.com/office/powerpoint/2010/main" val="76363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05D3C7-85AF-94A4-5AD2-32810B993899}"/>
              </a:ext>
            </a:extLst>
          </p:cNvPr>
          <p:cNvSpPr>
            <a:spLocks noGrp="1"/>
          </p:cNvSpPr>
          <p:nvPr>
            <p:ph type="body" sz="quarter" idx="11"/>
          </p:nvPr>
        </p:nvSpPr>
        <p:spPr/>
        <p:txBody>
          <a:bodyPr/>
          <a:lstStyle/>
          <a:p>
            <a:r>
              <a:rPr lang="en-AU" dirty="0"/>
              <a:t>Deployment Plan</a:t>
            </a:r>
          </a:p>
        </p:txBody>
      </p:sp>
      <p:sp>
        <p:nvSpPr>
          <p:cNvPr id="4" name="Google Shape;1647;p41">
            <a:extLst>
              <a:ext uri="{FF2B5EF4-FFF2-40B4-BE49-F238E27FC236}">
                <a16:creationId xmlns:a16="http://schemas.microsoft.com/office/drawing/2014/main" id="{6877D89F-3D98-D9C8-0DF4-6A93A0D8C467}"/>
              </a:ext>
            </a:extLst>
          </p:cNvPr>
          <p:cNvSpPr txBox="1"/>
          <p:nvPr/>
        </p:nvSpPr>
        <p:spPr>
          <a:xfrm>
            <a:off x="2685457" y="1884772"/>
            <a:ext cx="1308581" cy="695425"/>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err="1">
                <a:ea typeface="Calibri" panose="020F0502020204030204" pitchFamily="34" charset="0"/>
                <a:cs typeface="Times New Roman" panose="02020603050405020304" pitchFamily="18" charset="0"/>
                <a:sym typeface="Roboto"/>
              </a:rPr>
              <a:t>ConnectCX</a:t>
            </a:r>
            <a:r>
              <a:rPr lang="en-US" sz="1100" dirty="0">
                <a:ea typeface="Calibri" panose="020F0502020204030204" pitchFamily="34" charset="0"/>
                <a:cs typeface="Times New Roman" panose="02020603050405020304" pitchFamily="18" charset="0"/>
                <a:sym typeface="Roboto"/>
              </a:rPr>
              <a:t> Banner Ad  Placement </a:t>
            </a:r>
            <a:endParaRPr sz="1100" dirty="0">
              <a:ea typeface="Calibri" panose="020F0502020204030204" pitchFamily="34" charset="0"/>
              <a:cs typeface="Times New Roman" panose="02020603050405020304" pitchFamily="18" charset="0"/>
              <a:sym typeface="Roboto"/>
            </a:endParaRPr>
          </a:p>
        </p:txBody>
      </p:sp>
      <p:sp>
        <p:nvSpPr>
          <p:cNvPr id="7" name="Google Shape;1647;p41">
            <a:extLst>
              <a:ext uri="{FF2B5EF4-FFF2-40B4-BE49-F238E27FC236}">
                <a16:creationId xmlns:a16="http://schemas.microsoft.com/office/drawing/2014/main" id="{35605DF2-088D-E17A-CCAC-4FF6D6AEA902}"/>
              </a:ext>
            </a:extLst>
          </p:cNvPr>
          <p:cNvSpPr txBox="1"/>
          <p:nvPr/>
        </p:nvSpPr>
        <p:spPr>
          <a:xfrm>
            <a:off x="4499018" y="1856124"/>
            <a:ext cx="1428145" cy="628066"/>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a:ea typeface="Calibri" panose="020F0502020204030204" pitchFamily="34" charset="0"/>
                <a:cs typeface="Times New Roman" panose="02020603050405020304" pitchFamily="18" charset="0"/>
                <a:sym typeface="Roboto"/>
              </a:rPr>
              <a:t>Deliver </a:t>
            </a:r>
            <a:r>
              <a:rPr lang="en-US" sz="1100" dirty="0" err="1">
                <a:ea typeface="Calibri" panose="020F0502020204030204" pitchFamily="34" charset="0"/>
                <a:cs typeface="Times New Roman" panose="02020603050405020304" pitchFamily="18" charset="0"/>
                <a:sym typeface="Roboto"/>
              </a:rPr>
              <a:t>personalised</a:t>
            </a:r>
            <a:r>
              <a:rPr lang="en-US" sz="1100" dirty="0">
                <a:ea typeface="Calibri" panose="020F0502020204030204" pitchFamily="34" charset="0"/>
                <a:cs typeface="Times New Roman" panose="02020603050405020304" pitchFamily="18" charset="0"/>
                <a:sym typeface="Roboto"/>
              </a:rPr>
              <a:t> </a:t>
            </a:r>
            <a:r>
              <a:rPr lang="en-US" sz="1100" dirty="0" err="1">
                <a:ea typeface="Calibri" panose="020F0502020204030204" pitchFamily="34" charset="0"/>
                <a:cs typeface="Times New Roman" panose="02020603050405020304" pitchFamily="18" charset="0"/>
                <a:sym typeface="Roboto"/>
              </a:rPr>
              <a:t>eDMs</a:t>
            </a:r>
            <a:r>
              <a:rPr lang="en-US" sz="1100" dirty="0">
                <a:ea typeface="Calibri" panose="020F0502020204030204" pitchFamily="34" charset="0"/>
                <a:cs typeface="Times New Roman" panose="02020603050405020304" pitchFamily="18" charset="0"/>
                <a:sym typeface="Roboto"/>
              </a:rPr>
              <a:t> to the personas </a:t>
            </a:r>
            <a:endParaRPr sz="1100" dirty="0">
              <a:ea typeface="Calibri" panose="020F0502020204030204" pitchFamily="34" charset="0"/>
              <a:cs typeface="Times New Roman" panose="02020603050405020304" pitchFamily="18" charset="0"/>
              <a:sym typeface="Roboto"/>
            </a:endParaRPr>
          </a:p>
        </p:txBody>
      </p:sp>
      <p:sp>
        <p:nvSpPr>
          <p:cNvPr id="8" name="Google Shape;1647;p41">
            <a:extLst>
              <a:ext uri="{FF2B5EF4-FFF2-40B4-BE49-F238E27FC236}">
                <a16:creationId xmlns:a16="http://schemas.microsoft.com/office/drawing/2014/main" id="{287B6E05-8D8F-FDE4-7585-849BB02530E2}"/>
              </a:ext>
            </a:extLst>
          </p:cNvPr>
          <p:cNvSpPr txBox="1"/>
          <p:nvPr/>
        </p:nvSpPr>
        <p:spPr>
          <a:xfrm>
            <a:off x="757055" y="1823556"/>
            <a:ext cx="1428145" cy="625842"/>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a:ea typeface="Calibri" panose="020F0502020204030204" pitchFamily="34" charset="0"/>
                <a:cs typeface="Times New Roman" panose="02020603050405020304" pitchFamily="18" charset="0"/>
                <a:sym typeface="Roboto"/>
              </a:rPr>
              <a:t>Event Landing Page Design</a:t>
            </a:r>
            <a:endParaRPr sz="1100" dirty="0">
              <a:ea typeface="Calibri" panose="020F0502020204030204" pitchFamily="34" charset="0"/>
              <a:cs typeface="Times New Roman" panose="02020603050405020304" pitchFamily="18" charset="0"/>
              <a:sym typeface="Roboto"/>
            </a:endParaRPr>
          </a:p>
        </p:txBody>
      </p:sp>
      <p:pic>
        <p:nvPicPr>
          <p:cNvPr id="11" name="Graphic 10" descr="Web design with solid fill">
            <a:extLst>
              <a:ext uri="{FF2B5EF4-FFF2-40B4-BE49-F238E27FC236}">
                <a16:creationId xmlns:a16="http://schemas.microsoft.com/office/drawing/2014/main" id="{53C3BFE8-09DF-21FA-EBA3-C96786AE6C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2605" y="1376504"/>
            <a:ext cx="498057" cy="498057"/>
          </a:xfrm>
          <a:prstGeom prst="rect">
            <a:avLst/>
          </a:prstGeom>
        </p:spPr>
      </p:pic>
      <p:pic>
        <p:nvPicPr>
          <p:cNvPr id="48" name="Graphic 47" descr="Email with solid fill">
            <a:extLst>
              <a:ext uri="{FF2B5EF4-FFF2-40B4-BE49-F238E27FC236}">
                <a16:creationId xmlns:a16="http://schemas.microsoft.com/office/drawing/2014/main" id="{8B0EB6FF-C515-9C4C-4004-16B2B7E3408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25041" y="1437576"/>
            <a:ext cx="407805" cy="407805"/>
          </a:xfrm>
          <a:prstGeom prst="rect">
            <a:avLst/>
          </a:prstGeom>
        </p:spPr>
      </p:pic>
      <p:cxnSp>
        <p:nvCxnSpPr>
          <p:cNvPr id="50" name="Straight Arrow Connector 49">
            <a:extLst>
              <a:ext uri="{FF2B5EF4-FFF2-40B4-BE49-F238E27FC236}">
                <a16:creationId xmlns:a16="http://schemas.microsoft.com/office/drawing/2014/main" id="{651E7E39-E8C5-ADA7-9463-78A0624B4A70}"/>
              </a:ext>
            </a:extLst>
          </p:cNvPr>
          <p:cNvCxnSpPr>
            <a:cxnSpLocks/>
          </p:cNvCxnSpPr>
          <p:nvPr/>
        </p:nvCxnSpPr>
        <p:spPr>
          <a:xfrm>
            <a:off x="2185200" y="1817680"/>
            <a:ext cx="613483"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1" name="Straight Arrow Connector 50">
            <a:extLst>
              <a:ext uri="{FF2B5EF4-FFF2-40B4-BE49-F238E27FC236}">
                <a16:creationId xmlns:a16="http://schemas.microsoft.com/office/drawing/2014/main" id="{81DD0F7C-FA8E-CADB-8FF6-7832007847FE}"/>
              </a:ext>
            </a:extLst>
          </p:cNvPr>
          <p:cNvCxnSpPr/>
          <p:nvPr/>
        </p:nvCxnSpPr>
        <p:spPr>
          <a:xfrm>
            <a:off x="3974621" y="1789631"/>
            <a:ext cx="858796"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2" name="Straight Arrow Connector 51">
            <a:extLst>
              <a:ext uri="{FF2B5EF4-FFF2-40B4-BE49-F238E27FC236}">
                <a16:creationId xmlns:a16="http://schemas.microsoft.com/office/drawing/2014/main" id="{AACEC67E-8605-5FBC-5DF0-E4941A74A94C}"/>
              </a:ext>
            </a:extLst>
          </p:cNvPr>
          <p:cNvCxnSpPr>
            <a:cxnSpLocks/>
          </p:cNvCxnSpPr>
          <p:nvPr/>
        </p:nvCxnSpPr>
        <p:spPr>
          <a:xfrm>
            <a:off x="4119117" y="2567967"/>
            <a:ext cx="2496" cy="187254"/>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82A53A10-F118-DC3F-18BA-1C1D3A754A9C}"/>
              </a:ext>
            </a:extLst>
          </p:cNvPr>
          <p:cNvCxnSpPr>
            <a:cxnSpLocks/>
          </p:cNvCxnSpPr>
          <p:nvPr/>
        </p:nvCxnSpPr>
        <p:spPr>
          <a:xfrm>
            <a:off x="291882" y="2547849"/>
            <a:ext cx="1150881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5" name="Google Shape;1647;p41">
            <a:extLst>
              <a:ext uri="{FF2B5EF4-FFF2-40B4-BE49-F238E27FC236}">
                <a16:creationId xmlns:a16="http://schemas.microsoft.com/office/drawing/2014/main" id="{BB127826-C139-C086-D9F9-4EC7D725E44E}"/>
              </a:ext>
            </a:extLst>
          </p:cNvPr>
          <p:cNvSpPr txBox="1"/>
          <p:nvPr/>
        </p:nvSpPr>
        <p:spPr>
          <a:xfrm>
            <a:off x="4609281" y="3014651"/>
            <a:ext cx="1688728" cy="469842"/>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a:ea typeface="Calibri" panose="020F0502020204030204" pitchFamily="34" charset="0"/>
                <a:cs typeface="Times New Roman" panose="02020603050405020304" pitchFamily="18" charset="0"/>
                <a:sym typeface="Roboto"/>
              </a:rPr>
              <a:t>Monitor Engagement </a:t>
            </a:r>
            <a:r>
              <a:rPr lang="en-US" sz="1100" b="1" dirty="0">
                <a:ea typeface="Calibri" panose="020F0502020204030204" pitchFamily="34" charset="0"/>
                <a:cs typeface="Times New Roman" panose="02020603050405020304" pitchFamily="18" charset="0"/>
                <a:sym typeface="Roboto"/>
              </a:rPr>
              <a:t>People viewed/clicked </a:t>
            </a:r>
          </a:p>
        </p:txBody>
      </p:sp>
      <p:pic>
        <p:nvPicPr>
          <p:cNvPr id="62" name="Graphic 61" descr="Call center with solid fill">
            <a:extLst>
              <a:ext uri="{FF2B5EF4-FFF2-40B4-BE49-F238E27FC236}">
                <a16:creationId xmlns:a16="http://schemas.microsoft.com/office/drawing/2014/main" id="{ACF5BBF8-DD78-5654-D8AB-0413E5F07E9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20385" y="3424048"/>
            <a:ext cx="466520" cy="466520"/>
          </a:xfrm>
          <a:prstGeom prst="rect">
            <a:avLst/>
          </a:prstGeom>
        </p:spPr>
      </p:pic>
      <p:sp>
        <p:nvSpPr>
          <p:cNvPr id="64" name="Google Shape;1647;p41">
            <a:extLst>
              <a:ext uri="{FF2B5EF4-FFF2-40B4-BE49-F238E27FC236}">
                <a16:creationId xmlns:a16="http://schemas.microsoft.com/office/drawing/2014/main" id="{C80B0482-AC5C-661C-8F6B-0E8AAB508FA9}"/>
              </a:ext>
            </a:extLst>
          </p:cNvPr>
          <p:cNvSpPr txBox="1"/>
          <p:nvPr/>
        </p:nvSpPr>
        <p:spPr>
          <a:xfrm>
            <a:off x="1548932" y="3546376"/>
            <a:ext cx="2443357" cy="838508"/>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Reactive Follow up </a:t>
            </a:r>
          </a:p>
          <a:p>
            <a:pPr algn="ctr">
              <a:spcAft>
                <a:spcPts val="100"/>
              </a:spcAft>
            </a:pPr>
            <a:r>
              <a:rPr lang="en-US" sz="1100" dirty="0">
                <a:ea typeface="Calibri" panose="020F0502020204030204" pitchFamily="34" charset="0"/>
                <a:cs typeface="Times New Roman" panose="02020603050405020304" pitchFamily="18" charset="0"/>
                <a:sym typeface="Roboto"/>
              </a:rPr>
              <a:t>Engage with contacts who have not responded to </a:t>
            </a:r>
            <a:r>
              <a:rPr lang="en-US" sz="1100" dirty="0" err="1">
                <a:ea typeface="Calibri" panose="020F0502020204030204" pitchFamily="34" charset="0"/>
                <a:cs typeface="Times New Roman" panose="02020603050405020304" pitchFamily="18" charset="0"/>
                <a:sym typeface="Roboto"/>
              </a:rPr>
              <a:t>eDMs</a:t>
            </a:r>
            <a:r>
              <a:rPr lang="en-US" sz="1100" dirty="0">
                <a:ea typeface="Calibri" panose="020F0502020204030204" pitchFamily="34" charset="0"/>
                <a:cs typeface="Times New Roman" panose="02020603050405020304" pitchFamily="18" charset="0"/>
                <a:sym typeface="Roboto"/>
              </a:rPr>
              <a:t> or digital outreach</a:t>
            </a:r>
            <a:endParaRPr lang="en-US" sz="1100" b="1" dirty="0">
              <a:ea typeface="Calibri" panose="020F0502020204030204" pitchFamily="34" charset="0"/>
              <a:cs typeface="Times New Roman" panose="02020603050405020304" pitchFamily="18" charset="0"/>
              <a:sym typeface="Roboto"/>
            </a:endParaRPr>
          </a:p>
        </p:txBody>
      </p:sp>
      <p:pic>
        <p:nvPicPr>
          <p:cNvPr id="70" name="Graphic 69" descr="Call center with solid fill">
            <a:extLst>
              <a:ext uri="{FF2B5EF4-FFF2-40B4-BE49-F238E27FC236}">
                <a16:creationId xmlns:a16="http://schemas.microsoft.com/office/drawing/2014/main" id="{6C758C93-ABB8-8E2A-3565-D2A497ED271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232781" y="3173155"/>
            <a:ext cx="466520" cy="466520"/>
          </a:xfrm>
          <a:prstGeom prst="rect">
            <a:avLst/>
          </a:prstGeom>
        </p:spPr>
      </p:pic>
      <p:cxnSp>
        <p:nvCxnSpPr>
          <p:cNvPr id="72" name="Straight Connector 71">
            <a:extLst>
              <a:ext uri="{FF2B5EF4-FFF2-40B4-BE49-F238E27FC236}">
                <a16:creationId xmlns:a16="http://schemas.microsoft.com/office/drawing/2014/main" id="{36FC1B42-AF94-C932-1239-4E221522CE09}"/>
              </a:ext>
            </a:extLst>
          </p:cNvPr>
          <p:cNvCxnSpPr>
            <a:cxnSpLocks/>
          </p:cNvCxnSpPr>
          <p:nvPr/>
        </p:nvCxnSpPr>
        <p:spPr>
          <a:xfrm>
            <a:off x="291882" y="4540415"/>
            <a:ext cx="1152321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3" name="Google Shape;1647;p41">
            <a:extLst>
              <a:ext uri="{FF2B5EF4-FFF2-40B4-BE49-F238E27FC236}">
                <a16:creationId xmlns:a16="http://schemas.microsoft.com/office/drawing/2014/main" id="{4CBBD697-2255-F93D-3D83-EC6512605A78}"/>
              </a:ext>
            </a:extLst>
          </p:cNvPr>
          <p:cNvSpPr txBox="1"/>
          <p:nvPr/>
        </p:nvSpPr>
        <p:spPr>
          <a:xfrm>
            <a:off x="4633707" y="3815052"/>
            <a:ext cx="1598276" cy="838508"/>
          </a:xfrm>
          <a:prstGeom prst="rect">
            <a:avLst/>
          </a:prstGeom>
          <a:noFill/>
          <a:ln>
            <a:noFill/>
          </a:ln>
        </p:spPr>
        <p:txBody>
          <a:bodyPr spcFirstLastPara="1" wrap="square" lIns="91401" tIns="91401" rIns="91401" bIns="91401" anchor="t" anchorCtr="0">
            <a:noAutofit/>
          </a:bodyPr>
          <a:lstStyle/>
          <a:p>
            <a:pPr algn="ctr"/>
            <a:r>
              <a:rPr lang="en-US" sz="1100" b="1" dirty="0">
                <a:ea typeface="Calibri" panose="020F0502020204030204" pitchFamily="34" charset="0"/>
                <a:cs typeface="Times New Roman" panose="02020603050405020304" pitchFamily="18" charset="0"/>
                <a:sym typeface="Roboto"/>
              </a:rPr>
              <a:t>Registration</a:t>
            </a:r>
          </a:p>
          <a:p>
            <a:pPr algn="ctr"/>
            <a:r>
              <a:rPr lang="en-US" sz="1100" dirty="0">
                <a:ea typeface="Calibri" panose="020F0502020204030204" pitchFamily="34" charset="0"/>
                <a:cs typeface="Times New Roman" panose="02020603050405020304" pitchFamily="18" charset="0"/>
                <a:sym typeface="Roboto"/>
              </a:rPr>
              <a:t>Capture the interest </a:t>
            </a:r>
            <a:endParaRPr lang="en-US" sz="1100" b="1" dirty="0">
              <a:ea typeface="Calibri" panose="020F0502020204030204" pitchFamily="34" charset="0"/>
              <a:cs typeface="Times New Roman" panose="02020603050405020304" pitchFamily="18" charset="0"/>
              <a:sym typeface="Roboto"/>
            </a:endParaRPr>
          </a:p>
        </p:txBody>
      </p:sp>
      <p:grpSp>
        <p:nvGrpSpPr>
          <p:cNvPr id="3" name="Group 2">
            <a:extLst>
              <a:ext uri="{FF2B5EF4-FFF2-40B4-BE49-F238E27FC236}">
                <a16:creationId xmlns:a16="http://schemas.microsoft.com/office/drawing/2014/main" id="{E4E2012A-092F-5385-51EC-D6C9EBE73689}"/>
              </a:ext>
            </a:extLst>
          </p:cNvPr>
          <p:cNvGrpSpPr/>
          <p:nvPr/>
        </p:nvGrpSpPr>
        <p:grpSpPr>
          <a:xfrm>
            <a:off x="2739490" y="2729148"/>
            <a:ext cx="2693355" cy="248275"/>
            <a:chOff x="6230247" y="3293202"/>
            <a:chExt cx="1605681" cy="141461"/>
          </a:xfrm>
        </p:grpSpPr>
        <p:cxnSp>
          <p:nvCxnSpPr>
            <p:cNvPr id="75" name="Straight Arrow Connector 74">
              <a:extLst>
                <a:ext uri="{FF2B5EF4-FFF2-40B4-BE49-F238E27FC236}">
                  <a16:creationId xmlns:a16="http://schemas.microsoft.com/office/drawing/2014/main" id="{ABED722A-9327-CF20-6902-0B6EC3E89BEC}"/>
                </a:ext>
              </a:extLst>
            </p:cNvPr>
            <p:cNvCxnSpPr>
              <a:cxnSpLocks/>
            </p:cNvCxnSpPr>
            <p:nvPr/>
          </p:nvCxnSpPr>
          <p:spPr>
            <a:xfrm>
              <a:off x="6230247" y="3293202"/>
              <a:ext cx="0" cy="132267"/>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8" name="Straight Arrow Connector 77">
              <a:extLst>
                <a:ext uri="{FF2B5EF4-FFF2-40B4-BE49-F238E27FC236}">
                  <a16:creationId xmlns:a16="http://schemas.microsoft.com/office/drawing/2014/main" id="{FA01A055-8D1F-75D3-B1F8-DADBF48F2FC3}"/>
                </a:ext>
              </a:extLst>
            </p:cNvPr>
            <p:cNvCxnSpPr>
              <a:cxnSpLocks/>
            </p:cNvCxnSpPr>
            <p:nvPr/>
          </p:nvCxnSpPr>
          <p:spPr>
            <a:xfrm>
              <a:off x="7835928" y="3302396"/>
              <a:ext cx="0" cy="132267"/>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1" name="Straight Connector 80">
              <a:extLst>
                <a:ext uri="{FF2B5EF4-FFF2-40B4-BE49-F238E27FC236}">
                  <a16:creationId xmlns:a16="http://schemas.microsoft.com/office/drawing/2014/main" id="{AA3CBC27-2B96-2778-9E8A-809021E6E0DB}"/>
                </a:ext>
              </a:extLst>
            </p:cNvPr>
            <p:cNvCxnSpPr>
              <a:cxnSpLocks/>
            </p:cNvCxnSpPr>
            <p:nvPr/>
          </p:nvCxnSpPr>
          <p:spPr>
            <a:xfrm>
              <a:off x="6237235" y="3293202"/>
              <a:ext cx="159869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cxnSp>
        <p:nvCxnSpPr>
          <p:cNvPr id="86" name="Straight Arrow Connector 85">
            <a:extLst>
              <a:ext uri="{FF2B5EF4-FFF2-40B4-BE49-F238E27FC236}">
                <a16:creationId xmlns:a16="http://schemas.microsoft.com/office/drawing/2014/main" id="{298E71BB-A1FD-30E9-5C9A-225A8BAD9889}"/>
              </a:ext>
            </a:extLst>
          </p:cNvPr>
          <p:cNvCxnSpPr>
            <a:cxnSpLocks/>
          </p:cNvCxnSpPr>
          <p:nvPr/>
        </p:nvCxnSpPr>
        <p:spPr>
          <a:xfrm>
            <a:off x="7466617" y="1789631"/>
            <a:ext cx="592727"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grpSp>
        <p:nvGrpSpPr>
          <p:cNvPr id="100" name="Group 99">
            <a:extLst>
              <a:ext uri="{FF2B5EF4-FFF2-40B4-BE49-F238E27FC236}">
                <a16:creationId xmlns:a16="http://schemas.microsoft.com/office/drawing/2014/main" id="{F56E0778-3A90-DC50-3819-2587ACB1B687}"/>
              </a:ext>
            </a:extLst>
          </p:cNvPr>
          <p:cNvGrpSpPr/>
          <p:nvPr/>
        </p:nvGrpSpPr>
        <p:grpSpPr>
          <a:xfrm flipH="1">
            <a:off x="7701211" y="4194519"/>
            <a:ext cx="3144108" cy="1213116"/>
            <a:chOff x="5352231" y="2555898"/>
            <a:chExt cx="974107" cy="859020"/>
          </a:xfrm>
        </p:grpSpPr>
        <p:cxnSp>
          <p:nvCxnSpPr>
            <p:cNvPr id="90" name="Straight Arrow Connector 89">
              <a:extLst>
                <a:ext uri="{FF2B5EF4-FFF2-40B4-BE49-F238E27FC236}">
                  <a16:creationId xmlns:a16="http://schemas.microsoft.com/office/drawing/2014/main" id="{B39E8911-218A-CA1E-F41A-117F26639AD3}"/>
                </a:ext>
              </a:extLst>
            </p:cNvPr>
            <p:cNvCxnSpPr>
              <a:cxnSpLocks/>
            </p:cNvCxnSpPr>
            <p:nvPr/>
          </p:nvCxnSpPr>
          <p:spPr>
            <a:xfrm rot="5400000" flipH="1">
              <a:off x="4922721" y="2985408"/>
              <a:ext cx="859020"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91" name="Straight Connector 90">
              <a:extLst>
                <a:ext uri="{FF2B5EF4-FFF2-40B4-BE49-F238E27FC236}">
                  <a16:creationId xmlns:a16="http://schemas.microsoft.com/office/drawing/2014/main" id="{D727A49B-1ED1-9693-367A-6780D9C996D1}"/>
                </a:ext>
              </a:extLst>
            </p:cNvPr>
            <p:cNvCxnSpPr>
              <a:cxnSpLocks/>
            </p:cNvCxnSpPr>
            <p:nvPr/>
          </p:nvCxnSpPr>
          <p:spPr>
            <a:xfrm>
              <a:off x="5352231" y="3414918"/>
              <a:ext cx="97410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94" name="TextBox 93">
            <a:extLst>
              <a:ext uri="{FF2B5EF4-FFF2-40B4-BE49-F238E27FC236}">
                <a16:creationId xmlns:a16="http://schemas.microsoft.com/office/drawing/2014/main" id="{F7F998D3-268A-993B-5059-8E9D794C1BFB}"/>
              </a:ext>
            </a:extLst>
          </p:cNvPr>
          <p:cNvSpPr txBox="1"/>
          <p:nvPr/>
        </p:nvSpPr>
        <p:spPr>
          <a:xfrm flipH="1">
            <a:off x="419546" y="3290560"/>
            <a:ext cx="972538" cy="600008"/>
          </a:xfrm>
          <a:prstGeom prst="rect">
            <a:avLst/>
          </a:prstGeom>
          <a:noFill/>
        </p:spPr>
        <p:txBody>
          <a:bodyPr wrap="square">
            <a:spAutoFit/>
          </a:bodyPr>
          <a:lstStyle/>
          <a:p>
            <a:pPr algn="ctr"/>
            <a:r>
              <a:rPr lang="en-US" sz="1100" dirty="0">
                <a:ea typeface="Calibri" panose="020F0502020204030204" pitchFamily="34" charset="0"/>
                <a:cs typeface="Times New Roman" panose="02020603050405020304" pitchFamily="18" charset="0"/>
                <a:sym typeface="Roboto"/>
              </a:rPr>
              <a:t>Redeliver the message</a:t>
            </a:r>
            <a:endParaRPr lang="en-AU" sz="1100" dirty="0"/>
          </a:p>
        </p:txBody>
      </p:sp>
      <p:sp>
        <p:nvSpPr>
          <p:cNvPr id="96" name="Google Shape;1647;p41">
            <a:extLst>
              <a:ext uri="{FF2B5EF4-FFF2-40B4-BE49-F238E27FC236}">
                <a16:creationId xmlns:a16="http://schemas.microsoft.com/office/drawing/2014/main" id="{6208B4AB-8B00-8DB1-1DE5-CC1B99835A68}"/>
              </a:ext>
            </a:extLst>
          </p:cNvPr>
          <p:cNvSpPr txBox="1"/>
          <p:nvPr/>
        </p:nvSpPr>
        <p:spPr>
          <a:xfrm>
            <a:off x="7621677" y="3621942"/>
            <a:ext cx="1720973" cy="651692"/>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Reconfirmation</a:t>
            </a:r>
          </a:p>
          <a:p>
            <a:pPr algn="ctr">
              <a:spcAft>
                <a:spcPts val="100"/>
              </a:spcAft>
            </a:pPr>
            <a:r>
              <a:rPr lang="en-US" sz="1100" dirty="0">
                <a:ea typeface="Calibri" panose="020F0502020204030204" pitchFamily="34" charset="0"/>
                <a:cs typeface="Times New Roman" panose="02020603050405020304" pitchFamily="18" charset="0"/>
                <a:sym typeface="Roboto"/>
              </a:rPr>
              <a:t>Retouch and re-confirm the attendance</a:t>
            </a:r>
          </a:p>
        </p:txBody>
      </p:sp>
      <p:pic>
        <p:nvPicPr>
          <p:cNvPr id="110" name="Graphic 109" descr="Envelope with solid fill">
            <a:extLst>
              <a:ext uri="{FF2B5EF4-FFF2-40B4-BE49-F238E27FC236}">
                <a16:creationId xmlns:a16="http://schemas.microsoft.com/office/drawing/2014/main" id="{785CDA1C-9F2A-3C88-B14D-42C163E06C6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98807" y="2093583"/>
            <a:ext cx="392763" cy="392763"/>
          </a:xfrm>
          <a:prstGeom prst="rect">
            <a:avLst/>
          </a:prstGeom>
        </p:spPr>
      </p:pic>
      <p:sp>
        <p:nvSpPr>
          <p:cNvPr id="112" name="Rectangle: Rounded Corners 111">
            <a:extLst>
              <a:ext uri="{FF2B5EF4-FFF2-40B4-BE49-F238E27FC236}">
                <a16:creationId xmlns:a16="http://schemas.microsoft.com/office/drawing/2014/main" id="{420EE7C6-4A26-D471-CE33-4AD17FBEF978}"/>
              </a:ext>
            </a:extLst>
          </p:cNvPr>
          <p:cNvSpPr/>
          <p:nvPr/>
        </p:nvSpPr>
        <p:spPr>
          <a:xfrm>
            <a:off x="10059767" y="1265639"/>
            <a:ext cx="1961947" cy="838768"/>
          </a:xfrm>
          <a:prstGeom prst="round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799">
              <a:solidFill>
                <a:schemeClr val="tx1"/>
              </a:solidFill>
            </a:endParaRPr>
          </a:p>
        </p:txBody>
      </p:sp>
      <p:sp>
        <p:nvSpPr>
          <p:cNvPr id="113" name="Google Shape;1647;p41">
            <a:extLst>
              <a:ext uri="{FF2B5EF4-FFF2-40B4-BE49-F238E27FC236}">
                <a16:creationId xmlns:a16="http://schemas.microsoft.com/office/drawing/2014/main" id="{ABA04C17-CC81-EB11-BF95-102FD29A0E6F}"/>
              </a:ext>
            </a:extLst>
          </p:cNvPr>
          <p:cNvSpPr txBox="1"/>
          <p:nvPr/>
        </p:nvSpPr>
        <p:spPr>
          <a:xfrm>
            <a:off x="10059768" y="1171536"/>
            <a:ext cx="1198636" cy="292310"/>
          </a:xfrm>
          <a:prstGeom prst="rect">
            <a:avLst/>
          </a:prstGeom>
          <a:noFill/>
          <a:ln>
            <a:noFill/>
          </a:ln>
        </p:spPr>
        <p:txBody>
          <a:bodyPr spcFirstLastPara="1" wrap="square" lIns="91401" tIns="91401" rIns="91401" bIns="91401" anchor="t" anchorCtr="0">
            <a:noAutofit/>
          </a:bodyPr>
          <a:lstStyle/>
          <a:p>
            <a:pPr algn="ctr">
              <a:spcAft>
                <a:spcPts val="100"/>
              </a:spcAft>
            </a:pPr>
            <a:r>
              <a:rPr lang="en-US" sz="1600" b="1" dirty="0">
                <a:ea typeface="Calibri" panose="020F0502020204030204" pitchFamily="34" charset="0"/>
                <a:cs typeface="Times New Roman" panose="02020603050405020304" pitchFamily="18" charset="0"/>
                <a:sym typeface="Roboto"/>
              </a:rPr>
              <a:t>Reminders </a:t>
            </a:r>
          </a:p>
        </p:txBody>
      </p:sp>
      <p:pic>
        <p:nvPicPr>
          <p:cNvPr id="117" name="Graphic 116" descr="Flip calendar with solid fill">
            <a:extLst>
              <a:ext uri="{FF2B5EF4-FFF2-40B4-BE49-F238E27FC236}">
                <a16:creationId xmlns:a16="http://schemas.microsoft.com/office/drawing/2014/main" id="{DD2B6453-876B-AA7F-2063-E5B351FE303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979071" y="4736744"/>
            <a:ext cx="427132" cy="329533"/>
          </a:xfrm>
          <a:prstGeom prst="rect">
            <a:avLst/>
          </a:prstGeom>
        </p:spPr>
      </p:pic>
      <p:sp>
        <p:nvSpPr>
          <p:cNvPr id="118" name="Google Shape;1647;p41">
            <a:extLst>
              <a:ext uri="{FF2B5EF4-FFF2-40B4-BE49-F238E27FC236}">
                <a16:creationId xmlns:a16="http://schemas.microsoft.com/office/drawing/2014/main" id="{787004AD-F4B9-7ECF-D874-962F79A7F6D0}"/>
              </a:ext>
            </a:extLst>
          </p:cNvPr>
          <p:cNvSpPr txBox="1"/>
          <p:nvPr/>
        </p:nvSpPr>
        <p:spPr>
          <a:xfrm>
            <a:off x="6496282" y="5053146"/>
            <a:ext cx="1399493" cy="651692"/>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RSVP</a:t>
            </a:r>
          </a:p>
          <a:p>
            <a:pPr algn="ctr">
              <a:spcAft>
                <a:spcPts val="100"/>
              </a:spcAft>
            </a:pPr>
            <a:r>
              <a:rPr lang="en-US" sz="1100" dirty="0">
                <a:ea typeface="Calibri" panose="020F0502020204030204" pitchFamily="34" charset="0"/>
                <a:cs typeface="Times New Roman" panose="02020603050405020304" pitchFamily="18" charset="0"/>
                <a:sym typeface="Roboto"/>
              </a:rPr>
              <a:t>Registration</a:t>
            </a:r>
          </a:p>
        </p:txBody>
      </p:sp>
      <p:grpSp>
        <p:nvGrpSpPr>
          <p:cNvPr id="41" name="Group 40">
            <a:extLst>
              <a:ext uri="{FF2B5EF4-FFF2-40B4-BE49-F238E27FC236}">
                <a16:creationId xmlns:a16="http://schemas.microsoft.com/office/drawing/2014/main" id="{D711D09A-448D-C8C8-39FF-4A75502542E2}"/>
              </a:ext>
            </a:extLst>
          </p:cNvPr>
          <p:cNvGrpSpPr/>
          <p:nvPr/>
        </p:nvGrpSpPr>
        <p:grpSpPr>
          <a:xfrm>
            <a:off x="8287872" y="1459650"/>
            <a:ext cx="544257" cy="454334"/>
            <a:chOff x="8506619" y="1763969"/>
            <a:chExt cx="544399" cy="454452"/>
          </a:xfrm>
        </p:grpSpPr>
        <p:pic>
          <p:nvPicPr>
            <p:cNvPr id="5" name="Graphic 4" descr="Bar graph with upward trend with solid fill">
              <a:extLst>
                <a:ext uri="{FF2B5EF4-FFF2-40B4-BE49-F238E27FC236}">
                  <a16:creationId xmlns:a16="http://schemas.microsoft.com/office/drawing/2014/main" id="{23BEEB0B-3D1B-496C-15EC-AC19D8AC206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761497" y="1763969"/>
              <a:ext cx="289521" cy="289521"/>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4EA92828-ED32-C918-1421-DE3DCCBBC6F2}"/>
                </a:ext>
              </a:extLst>
            </p:cNvPr>
            <p:cNvPicPr>
              <a:picLocks noChangeAspect="1"/>
            </p:cNvPicPr>
            <p:nvPr/>
          </p:nvPicPr>
          <p:blipFill rotWithShape="1">
            <a:blip r:embed="rId14" cstate="print">
              <a:duotone>
                <a:schemeClr val="accent1">
                  <a:shade val="45000"/>
                  <a:satMod val="135000"/>
                </a:schemeClr>
                <a:prstClr val="white"/>
              </a:duotone>
              <a:extLst>
                <a:ext uri="{28A0092B-C50C-407E-A947-70E740481C1C}">
                  <a14:useLocalDpi xmlns:a14="http://schemas.microsoft.com/office/drawing/2010/main" val="0"/>
                </a:ext>
              </a:extLst>
            </a:blip>
            <a:srcRect l="15146" t="15637" r="16502" b="13544"/>
            <a:stretch/>
          </p:blipFill>
          <p:spPr>
            <a:xfrm>
              <a:off x="8506619" y="1900788"/>
              <a:ext cx="306565" cy="317633"/>
            </a:xfrm>
            <a:prstGeom prst="rect">
              <a:avLst/>
            </a:prstGeom>
          </p:spPr>
        </p:pic>
      </p:grpSp>
      <p:cxnSp>
        <p:nvCxnSpPr>
          <p:cNvPr id="15" name="Straight Arrow Connector 14">
            <a:extLst>
              <a:ext uri="{FF2B5EF4-FFF2-40B4-BE49-F238E27FC236}">
                <a16:creationId xmlns:a16="http://schemas.microsoft.com/office/drawing/2014/main" id="{967C4304-D35A-AA5F-4F0F-32D11CF2923A}"/>
              </a:ext>
            </a:extLst>
          </p:cNvPr>
          <p:cNvCxnSpPr>
            <a:cxnSpLocks/>
          </p:cNvCxnSpPr>
          <p:nvPr/>
        </p:nvCxnSpPr>
        <p:spPr>
          <a:xfrm>
            <a:off x="5634517" y="1789631"/>
            <a:ext cx="592727"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6" name="Google Shape;1647;p41">
            <a:extLst>
              <a:ext uri="{FF2B5EF4-FFF2-40B4-BE49-F238E27FC236}">
                <a16:creationId xmlns:a16="http://schemas.microsoft.com/office/drawing/2014/main" id="{27BA256C-1CD9-831D-E86E-38C57B07794F}"/>
              </a:ext>
            </a:extLst>
          </p:cNvPr>
          <p:cNvSpPr txBox="1"/>
          <p:nvPr/>
        </p:nvSpPr>
        <p:spPr>
          <a:xfrm>
            <a:off x="7727041" y="1876209"/>
            <a:ext cx="1428145" cy="628066"/>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a:ea typeface="Calibri" panose="020F0502020204030204" pitchFamily="34" charset="0"/>
                <a:cs typeface="Times New Roman" panose="02020603050405020304" pitchFamily="18" charset="0"/>
                <a:sym typeface="Roboto"/>
              </a:rPr>
              <a:t>Promote through LinkedIn paid ads</a:t>
            </a:r>
            <a:endParaRPr sz="1100" dirty="0">
              <a:ea typeface="Calibri" panose="020F0502020204030204" pitchFamily="34" charset="0"/>
              <a:cs typeface="Times New Roman" panose="02020603050405020304" pitchFamily="18" charset="0"/>
              <a:sym typeface="Roboto"/>
            </a:endParaRPr>
          </a:p>
        </p:txBody>
      </p:sp>
      <p:cxnSp>
        <p:nvCxnSpPr>
          <p:cNvPr id="35" name="Connector: Elbow 34">
            <a:extLst>
              <a:ext uri="{FF2B5EF4-FFF2-40B4-BE49-F238E27FC236}">
                <a16:creationId xmlns:a16="http://schemas.microsoft.com/office/drawing/2014/main" id="{586FC962-7DCC-5556-60D8-E8279F4E8DD6}"/>
              </a:ext>
            </a:extLst>
          </p:cNvPr>
          <p:cNvCxnSpPr>
            <a:cxnSpLocks/>
            <a:stCxn id="96" idx="2"/>
          </p:cNvCxnSpPr>
          <p:nvPr/>
        </p:nvCxnSpPr>
        <p:spPr>
          <a:xfrm rot="5400000">
            <a:off x="7629325" y="4050515"/>
            <a:ext cx="629720" cy="107595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810E65A0-C228-135E-8353-2AD35570BDF9}"/>
              </a:ext>
            </a:extLst>
          </p:cNvPr>
          <p:cNvCxnSpPr>
            <a:cxnSpLocks/>
            <a:stCxn id="64" idx="1"/>
          </p:cNvCxnSpPr>
          <p:nvPr/>
        </p:nvCxnSpPr>
        <p:spPr>
          <a:xfrm rot="10800000">
            <a:off x="1266714" y="2625696"/>
            <a:ext cx="282219" cy="1339934"/>
          </a:xfrm>
          <a:prstGeom prst="bentConnector2">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pic>
        <p:nvPicPr>
          <p:cNvPr id="1026" name="Picture 2" descr="WhatsApp Business API » TobiDigital">
            <a:extLst>
              <a:ext uri="{FF2B5EF4-FFF2-40B4-BE49-F238E27FC236}">
                <a16:creationId xmlns:a16="http://schemas.microsoft.com/office/drawing/2014/main" id="{7756C822-EA78-00B7-3DEF-591571D0F60D}"/>
              </a:ext>
            </a:extLst>
          </p:cNvPr>
          <p:cNvPicPr>
            <a:picLocks noChangeAspect="1" noChangeArrowheads="1"/>
          </p:cNvPicPr>
          <p:nvPr/>
        </p:nvPicPr>
        <p:blipFill>
          <a:blip r:embed="rId15" cstate="print">
            <a:duotone>
              <a:schemeClr val="accent1">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658179" y="1464571"/>
            <a:ext cx="455070" cy="458231"/>
          </a:xfrm>
          <a:prstGeom prst="rect">
            <a:avLst/>
          </a:prstGeom>
          <a:noFill/>
          <a:extLst>
            <a:ext uri="{909E8E84-426E-40DD-AFC4-6F175D3DCCD1}">
              <a14:hiddenFill xmlns:a14="http://schemas.microsoft.com/office/drawing/2010/main">
                <a:solidFill>
                  <a:srgbClr val="FFFFFF"/>
                </a:solidFill>
              </a14:hiddenFill>
            </a:ext>
          </a:extLst>
        </p:spPr>
      </p:pic>
      <p:sp>
        <p:nvSpPr>
          <p:cNvPr id="40" name="Google Shape;1647;p41">
            <a:extLst>
              <a:ext uri="{FF2B5EF4-FFF2-40B4-BE49-F238E27FC236}">
                <a16:creationId xmlns:a16="http://schemas.microsoft.com/office/drawing/2014/main" id="{C4D0082C-C354-4B32-2FF6-74ADD294C03B}"/>
              </a:ext>
            </a:extLst>
          </p:cNvPr>
          <p:cNvSpPr txBox="1"/>
          <p:nvPr/>
        </p:nvSpPr>
        <p:spPr>
          <a:xfrm>
            <a:off x="6081984" y="1861662"/>
            <a:ext cx="1695588" cy="628066"/>
          </a:xfrm>
          <a:prstGeom prst="rect">
            <a:avLst/>
          </a:prstGeom>
          <a:noFill/>
          <a:ln>
            <a:noFill/>
          </a:ln>
        </p:spPr>
        <p:txBody>
          <a:bodyPr spcFirstLastPara="1" wrap="square" lIns="91401" tIns="91401" rIns="91401" bIns="91401" anchor="t" anchorCtr="0">
            <a:noAutofit/>
          </a:bodyPr>
          <a:lstStyle/>
          <a:p>
            <a:pPr algn="ctr">
              <a:spcAft>
                <a:spcPts val="1600"/>
              </a:spcAft>
            </a:pPr>
            <a:r>
              <a:rPr lang="en-US" sz="1100" dirty="0" err="1">
                <a:ea typeface="Calibri" panose="020F0502020204030204" pitchFamily="34" charset="0"/>
                <a:cs typeface="Times New Roman" panose="02020603050405020304" pitchFamily="18" charset="0"/>
                <a:sym typeface="Roboto"/>
              </a:rPr>
              <a:t>Personalised</a:t>
            </a:r>
            <a:r>
              <a:rPr lang="en-US" sz="1100" dirty="0">
                <a:ea typeface="Calibri" panose="020F0502020204030204" pitchFamily="34" charset="0"/>
                <a:cs typeface="Times New Roman" panose="02020603050405020304" pitchFamily="18" charset="0"/>
                <a:sym typeface="Roboto"/>
              </a:rPr>
              <a:t> communication via WhatsApp Business API</a:t>
            </a:r>
            <a:endParaRPr sz="1100" dirty="0">
              <a:ea typeface="Calibri" panose="020F0502020204030204" pitchFamily="34" charset="0"/>
              <a:cs typeface="Times New Roman" panose="02020603050405020304" pitchFamily="18" charset="0"/>
              <a:sym typeface="Roboto"/>
            </a:endParaRPr>
          </a:p>
        </p:txBody>
      </p:sp>
      <p:cxnSp>
        <p:nvCxnSpPr>
          <p:cNvPr id="17" name="Straight Arrow Connector 16">
            <a:extLst>
              <a:ext uri="{FF2B5EF4-FFF2-40B4-BE49-F238E27FC236}">
                <a16:creationId xmlns:a16="http://schemas.microsoft.com/office/drawing/2014/main" id="{0A106C1C-1BAD-DB4B-C244-A0C2A9434D9B}"/>
              </a:ext>
            </a:extLst>
          </p:cNvPr>
          <p:cNvCxnSpPr>
            <a:cxnSpLocks/>
          </p:cNvCxnSpPr>
          <p:nvPr/>
        </p:nvCxnSpPr>
        <p:spPr>
          <a:xfrm>
            <a:off x="6102935" y="4005064"/>
            <a:ext cx="1518742"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pic>
        <p:nvPicPr>
          <p:cNvPr id="22" name="Graphic 21" descr="Call center with solid fill">
            <a:extLst>
              <a:ext uri="{FF2B5EF4-FFF2-40B4-BE49-F238E27FC236}">
                <a16:creationId xmlns:a16="http://schemas.microsoft.com/office/drawing/2014/main" id="{6ABECB09-6330-F575-A85F-F9B4AF0217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574221" y="3215269"/>
            <a:ext cx="466520" cy="466520"/>
          </a:xfrm>
          <a:prstGeom prst="rect">
            <a:avLst/>
          </a:prstGeom>
        </p:spPr>
      </p:pic>
      <p:cxnSp>
        <p:nvCxnSpPr>
          <p:cNvPr id="23" name="Straight Arrow Connector 22">
            <a:extLst>
              <a:ext uri="{FF2B5EF4-FFF2-40B4-BE49-F238E27FC236}">
                <a16:creationId xmlns:a16="http://schemas.microsoft.com/office/drawing/2014/main" id="{36CDC040-FEDE-3A56-CB01-0788C53A170B}"/>
              </a:ext>
            </a:extLst>
          </p:cNvPr>
          <p:cNvCxnSpPr>
            <a:cxnSpLocks/>
          </p:cNvCxnSpPr>
          <p:nvPr/>
        </p:nvCxnSpPr>
        <p:spPr>
          <a:xfrm>
            <a:off x="3992289" y="3981513"/>
            <a:ext cx="641418" cy="0"/>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pic>
        <p:nvPicPr>
          <p:cNvPr id="28" name="Graphic 27" descr="Call center with solid fill">
            <a:extLst>
              <a:ext uri="{FF2B5EF4-FFF2-40B4-BE49-F238E27FC236}">
                <a16:creationId xmlns:a16="http://schemas.microsoft.com/office/drawing/2014/main" id="{08F82DF3-1E10-07C9-4B73-3C82BDECDFB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505594" y="3164684"/>
            <a:ext cx="466520" cy="466520"/>
          </a:xfrm>
          <a:prstGeom prst="rect">
            <a:avLst/>
          </a:prstGeom>
        </p:spPr>
      </p:pic>
      <p:sp>
        <p:nvSpPr>
          <p:cNvPr id="29" name="Google Shape;1647;p41">
            <a:extLst>
              <a:ext uri="{FF2B5EF4-FFF2-40B4-BE49-F238E27FC236}">
                <a16:creationId xmlns:a16="http://schemas.microsoft.com/office/drawing/2014/main" id="{A9C91978-8482-04DB-BCDA-2F81C54A149D}"/>
              </a:ext>
            </a:extLst>
          </p:cNvPr>
          <p:cNvSpPr txBox="1"/>
          <p:nvPr/>
        </p:nvSpPr>
        <p:spPr>
          <a:xfrm>
            <a:off x="9826508" y="3604882"/>
            <a:ext cx="2049423" cy="651692"/>
          </a:xfrm>
          <a:prstGeom prst="rect">
            <a:avLst/>
          </a:prstGeom>
          <a:noFill/>
          <a:ln>
            <a:noFill/>
          </a:ln>
        </p:spPr>
        <p:txBody>
          <a:bodyPr spcFirstLastPara="1" wrap="square" lIns="91401" tIns="91401" rIns="91401" bIns="91401" anchor="t" anchorCtr="0">
            <a:noAutofit/>
          </a:bodyPr>
          <a:lstStyle/>
          <a:p>
            <a:pPr algn="ctr">
              <a:spcAft>
                <a:spcPts val="100"/>
              </a:spcAft>
            </a:pPr>
            <a:r>
              <a:rPr lang="en-US" sz="1100" b="1" dirty="0">
                <a:ea typeface="Calibri" panose="020F0502020204030204" pitchFamily="34" charset="0"/>
                <a:cs typeface="Times New Roman" panose="02020603050405020304" pitchFamily="18" charset="0"/>
                <a:sym typeface="Roboto"/>
              </a:rPr>
              <a:t>Reminder Calls </a:t>
            </a:r>
          </a:p>
          <a:p>
            <a:pPr algn="ctr">
              <a:spcAft>
                <a:spcPts val="100"/>
              </a:spcAft>
            </a:pPr>
            <a:r>
              <a:rPr lang="en-US" sz="1100" dirty="0">
                <a:ea typeface="Calibri" panose="020F0502020204030204" pitchFamily="34" charset="0"/>
                <a:cs typeface="Times New Roman" panose="02020603050405020304" pitchFamily="18" charset="0"/>
                <a:sym typeface="Roboto"/>
              </a:rPr>
              <a:t>Continuous Reminders</a:t>
            </a:r>
          </a:p>
        </p:txBody>
      </p:sp>
      <p:pic>
        <p:nvPicPr>
          <p:cNvPr id="31" name="Graphic 30" descr="Smart Phone with solid fill">
            <a:extLst>
              <a:ext uri="{FF2B5EF4-FFF2-40B4-BE49-F238E27FC236}">
                <a16:creationId xmlns:a16="http://schemas.microsoft.com/office/drawing/2014/main" id="{AB558151-9BD4-30C2-661A-4776521EC2E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1294025" y="2032079"/>
            <a:ext cx="392764" cy="392764"/>
          </a:xfrm>
          <a:prstGeom prst="rect">
            <a:avLst/>
          </a:prstGeom>
        </p:spPr>
      </p:pic>
      <p:sp>
        <p:nvSpPr>
          <p:cNvPr id="34" name="TextBox 33">
            <a:extLst>
              <a:ext uri="{FF2B5EF4-FFF2-40B4-BE49-F238E27FC236}">
                <a16:creationId xmlns:a16="http://schemas.microsoft.com/office/drawing/2014/main" id="{E2BBF060-1C16-23C1-38C7-4546BF289D1C}"/>
              </a:ext>
            </a:extLst>
          </p:cNvPr>
          <p:cNvSpPr txBox="1"/>
          <p:nvPr/>
        </p:nvSpPr>
        <p:spPr>
          <a:xfrm>
            <a:off x="9493588" y="1761632"/>
            <a:ext cx="665840" cy="276999"/>
          </a:xfrm>
          <a:prstGeom prst="rect">
            <a:avLst/>
          </a:prstGeom>
          <a:noFill/>
        </p:spPr>
        <p:txBody>
          <a:bodyPr wrap="square">
            <a:spAutoFit/>
          </a:bodyPr>
          <a:lstStyle/>
          <a:p>
            <a:r>
              <a:rPr lang="en-US" sz="1200" dirty="0">
                <a:ea typeface="Calibri" panose="020F0502020204030204" pitchFamily="34" charset="0"/>
                <a:cs typeface="Times New Roman" panose="02020603050405020304" pitchFamily="18" charset="0"/>
                <a:sym typeface="Roboto"/>
              </a:rPr>
              <a:t>Emails</a:t>
            </a:r>
            <a:endParaRPr lang="en-AU" sz="1200" dirty="0"/>
          </a:p>
        </p:txBody>
      </p:sp>
      <p:sp>
        <p:nvSpPr>
          <p:cNvPr id="36" name="TextBox 35">
            <a:extLst>
              <a:ext uri="{FF2B5EF4-FFF2-40B4-BE49-F238E27FC236}">
                <a16:creationId xmlns:a16="http://schemas.microsoft.com/office/drawing/2014/main" id="{B1194609-0C2E-760C-F72C-5A7C1796CDE1}"/>
              </a:ext>
            </a:extLst>
          </p:cNvPr>
          <p:cNvSpPr txBox="1"/>
          <p:nvPr/>
        </p:nvSpPr>
        <p:spPr>
          <a:xfrm>
            <a:off x="11206108" y="1671430"/>
            <a:ext cx="605345" cy="276999"/>
          </a:xfrm>
          <a:prstGeom prst="rect">
            <a:avLst/>
          </a:prstGeom>
          <a:noFill/>
        </p:spPr>
        <p:txBody>
          <a:bodyPr wrap="square">
            <a:spAutoFit/>
          </a:bodyPr>
          <a:lstStyle/>
          <a:p>
            <a:r>
              <a:rPr lang="en-US" sz="1200" dirty="0">
                <a:ea typeface="Calibri" panose="020F0502020204030204" pitchFamily="34" charset="0"/>
                <a:cs typeface="Times New Roman" panose="02020603050405020304" pitchFamily="18" charset="0"/>
                <a:sym typeface="Roboto"/>
              </a:rPr>
              <a:t>SMS</a:t>
            </a:r>
            <a:endParaRPr lang="en-AU" sz="1200" dirty="0"/>
          </a:p>
        </p:txBody>
      </p:sp>
      <p:sp>
        <p:nvSpPr>
          <p:cNvPr id="38" name="Rectangle: Rounded Corners 37">
            <a:extLst>
              <a:ext uri="{FF2B5EF4-FFF2-40B4-BE49-F238E27FC236}">
                <a16:creationId xmlns:a16="http://schemas.microsoft.com/office/drawing/2014/main" id="{D5CC4DE8-25DE-FDFE-5E88-E1BD8CD53A8D}"/>
              </a:ext>
            </a:extLst>
          </p:cNvPr>
          <p:cNvSpPr/>
          <p:nvPr/>
        </p:nvSpPr>
        <p:spPr>
          <a:xfrm>
            <a:off x="9444773" y="937920"/>
            <a:ext cx="2533281" cy="5155371"/>
          </a:xfrm>
          <a:prstGeom prst="roundRect">
            <a:avLst/>
          </a:prstGeom>
          <a:noFill/>
          <a:ln w="28575">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2" name="Graphic 41" descr="Internet with solid fill">
            <a:extLst>
              <a:ext uri="{FF2B5EF4-FFF2-40B4-BE49-F238E27FC236}">
                <a16:creationId xmlns:a16="http://schemas.microsoft.com/office/drawing/2014/main" id="{4DC77F99-C0BF-F466-DB4C-EC94C2E21541}"/>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3047513" y="1322809"/>
            <a:ext cx="613483" cy="613483"/>
          </a:xfrm>
          <a:prstGeom prst="rect">
            <a:avLst/>
          </a:prstGeom>
        </p:spPr>
      </p:pic>
      <p:pic>
        <p:nvPicPr>
          <p:cNvPr id="43" name="Picture 2" descr="WhatsApp Business API » TobiDigital">
            <a:extLst>
              <a:ext uri="{FF2B5EF4-FFF2-40B4-BE49-F238E27FC236}">
                <a16:creationId xmlns:a16="http://schemas.microsoft.com/office/drawing/2014/main" id="{8F6579F0-FD0F-33E2-18BF-88DE142F9F3B}"/>
              </a:ext>
            </a:extLst>
          </p:cNvPr>
          <p:cNvPicPr>
            <a:picLocks noChangeAspect="1" noChangeArrowheads="1"/>
          </p:cNvPicPr>
          <p:nvPr/>
        </p:nvPicPr>
        <p:blipFill>
          <a:blip r:embed="rId22" cstate="print">
            <a:duotone>
              <a:schemeClr val="accent1">
                <a:shade val="45000"/>
                <a:satMod val="135000"/>
              </a:schemeClr>
              <a:prstClr val="white"/>
            </a:duotone>
            <a:extLst>
              <a:ext uri="{BEBA8EAE-BF5A-486C-A8C5-ECC9F3942E4B}">
                <a14:imgProps xmlns:a14="http://schemas.microsoft.com/office/drawing/2010/main">
                  <a14:imgLayer r:embed="rId2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0529578" y="2069861"/>
            <a:ext cx="349212" cy="351638"/>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1F07837D-E597-7A24-467F-8ECF34506DCA}"/>
              </a:ext>
            </a:extLst>
          </p:cNvPr>
          <p:cNvSpPr txBox="1"/>
          <p:nvPr/>
        </p:nvSpPr>
        <p:spPr>
          <a:xfrm>
            <a:off x="10251370" y="1736061"/>
            <a:ext cx="944941" cy="276999"/>
          </a:xfrm>
          <a:prstGeom prst="rect">
            <a:avLst/>
          </a:prstGeom>
          <a:noFill/>
        </p:spPr>
        <p:txBody>
          <a:bodyPr wrap="square">
            <a:spAutoFit/>
          </a:bodyPr>
          <a:lstStyle/>
          <a:p>
            <a:r>
              <a:rPr lang="en-US" sz="1200" dirty="0">
                <a:ea typeface="Calibri" panose="020F0502020204030204" pitchFamily="34" charset="0"/>
                <a:cs typeface="Times New Roman" panose="02020603050405020304" pitchFamily="18" charset="0"/>
                <a:sym typeface="Roboto"/>
              </a:rPr>
              <a:t>WhatsApp</a:t>
            </a:r>
            <a:endParaRPr lang="en-AU" sz="1200" dirty="0"/>
          </a:p>
        </p:txBody>
      </p:sp>
    </p:spTree>
    <p:extLst>
      <p:ext uri="{BB962C8B-B14F-4D97-AF65-F5344CB8AC3E}">
        <p14:creationId xmlns:p14="http://schemas.microsoft.com/office/powerpoint/2010/main" val="25728454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502168" y="946656"/>
            <a:ext cx="5520236"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pc="100" dirty="0">
                <a:solidFill>
                  <a:schemeClr val="tx1"/>
                </a:solidFill>
                <a:latin typeface="Posterama (Headings)"/>
                <a:ea typeface="+mj-ea"/>
                <a:cs typeface="+mj-cs"/>
              </a:rPr>
              <a:t>BPO/CX Solutions</a:t>
            </a:r>
          </a:p>
        </p:txBody>
      </p:sp>
      <p:sp>
        <p:nvSpPr>
          <p:cNvPr id="3" name="TextBox 2">
            <a:extLst>
              <a:ext uri="{FF2B5EF4-FFF2-40B4-BE49-F238E27FC236}">
                <a16:creationId xmlns:a16="http://schemas.microsoft.com/office/drawing/2014/main" id="{1EDA4288-9FD1-BCAD-93A7-F9E795411F3C}"/>
              </a:ext>
            </a:extLst>
          </p:cNvPr>
          <p:cNvSpPr txBox="1"/>
          <p:nvPr/>
        </p:nvSpPr>
        <p:spPr>
          <a:xfrm>
            <a:off x="502168" y="2132856"/>
            <a:ext cx="4944172" cy="3046988"/>
          </a:xfrm>
          <a:prstGeom prst="rect">
            <a:avLst/>
          </a:prstGeom>
          <a:noFill/>
        </p:spPr>
        <p:txBody>
          <a:bodyPr wrap="square">
            <a:spAutoFit/>
          </a:bodyPr>
          <a:lstStyle/>
          <a:p>
            <a:r>
              <a:rPr lang="en-US" sz="3200" dirty="0"/>
              <a:t>Leverage our 14 years of experience and expertise in various CX solutions to build and manage your customer experience programs.</a:t>
            </a:r>
            <a:endParaRPr lang="en-AU" sz="3200" dirty="0"/>
          </a:p>
        </p:txBody>
      </p:sp>
      <p:sp>
        <p:nvSpPr>
          <p:cNvPr id="5" name="TextBox 4">
            <a:extLst>
              <a:ext uri="{FF2B5EF4-FFF2-40B4-BE49-F238E27FC236}">
                <a16:creationId xmlns:a16="http://schemas.microsoft.com/office/drawing/2014/main" id="{8C2EC21E-3D85-A2B9-B9C3-7FD304A6DAD4}"/>
              </a:ext>
            </a:extLst>
          </p:cNvPr>
          <p:cNvSpPr txBox="1"/>
          <p:nvPr/>
        </p:nvSpPr>
        <p:spPr>
          <a:xfrm>
            <a:off x="6968738" y="3179296"/>
            <a:ext cx="3118945" cy="954107"/>
          </a:xfrm>
          <a:prstGeom prst="rect">
            <a:avLst/>
          </a:prstGeom>
          <a:noFill/>
        </p:spPr>
        <p:txBody>
          <a:bodyPr wrap="square">
            <a:spAutoFit/>
          </a:bodyPr>
          <a:lstStyle/>
          <a:p>
            <a:pPr algn="ctr"/>
            <a:r>
              <a:rPr lang="en-AU" sz="2800" dirty="0"/>
              <a:t>Foster Customer loyalty</a:t>
            </a:r>
          </a:p>
        </p:txBody>
      </p:sp>
      <p:sp>
        <p:nvSpPr>
          <p:cNvPr id="7" name="TextBox 6">
            <a:extLst>
              <a:ext uri="{FF2B5EF4-FFF2-40B4-BE49-F238E27FC236}">
                <a16:creationId xmlns:a16="http://schemas.microsoft.com/office/drawing/2014/main" id="{E068CDF5-1D20-609F-7830-DB91F91AA876}"/>
              </a:ext>
            </a:extLst>
          </p:cNvPr>
          <p:cNvSpPr txBox="1"/>
          <p:nvPr/>
        </p:nvSpPr>
        <p:spPr>
          <a:xfrm>
            <a:off x="6670476" y="1484784"/>
            <a:ext cx="3623001" cy="954107"/>
          </a:xfrm>
          <a:prstGeom prst="rect">
            <a:avLst/>
          </a:prstGeom>
          <a:noFill/>
        </p:spPr>
        <p:txBody>
          <a:bodyPr wrap="square">
            <a:spAutoFit/>
          </a:bodyPr>
          <a:lstStyle/>
          <a:p>
            <a:pPr algn="ctr"/>
            <a:r>
              <a:rPr lang="en-AU" sz="2800" dirty="0"/>
              <a:t>Acquire New Customers</a:t>
            </a:r>
          </a:p>
        </p:txBody>
      </p:sp>
      <p:sp>
        <p:nvSpPr>
          <p:cNvPr id="9" name="TextBox 8">
            <a:extLst>
              <a:ext uri="{FF2B5EF4-FFF2-40B4-BE49-F238E27FC236}">
                <a16:creationId xmlns:a16="http://schemas.microsoft.com/office/drawing/2014/main" id="{41B652C0-0BC5-A921-8D34-CB1FE7457098}"/>
              </a:ext>
            </a:extLst>
          </p:cNvPr>
          <p:cNvSpPr txBox="1"/>
          <p:nvPr/>
        </p:nvSpPr>
        <p:spPr>
          <a:xfrm>
            <a:off x="6800018" y="4896162"/>
            <a:ext cx="3456384" cy="954107"/>
          </a:xfrm>
          <a:prstGeom prst="rect">
            <a:avLst/>
          </a:prstGeom>
          <a:noFill/>
        </p:spPr>
        <p:txBody>
          <a:bodyPr wrap="square">
            <a:spAutoFit/>
          </a:bodyPr>
          <a:lstStyle/>
          <a:p>
            <a:pPr algn="ctr"/>
            <a:r>
              <a:rPr lang="en-AU" sz="2800" dirty="0"/>
              <a:t>Ensure Regulatory Compliance</a:t>
            </a:r>
          </a:p>
        </p:txBody>
      </p:sp>
      <p:pic>
        <p:nvPicPr>
          <p:cNvPr id="4" name="Graphic 3" descr="Customer review with solid fill">
            <a:extLst>
              <a:ext uri="{FF2B5EF4-FFF2-40B4-BE49-F238E27FC236}">
                <a16:creationId xmlns:a16="http://schemas.microsoft.com/office/drawing/2014/main" id="{984609B0-D5C7-A7AB-B252-17314A7E91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50396" y="1353661"/>
            <a:ext cx="1085230" cy="1085230"/>
          </a:xfrm>
          <a:prstGeom prst="rect">
            <a:avLst/>
          </a:prstGeom>
        </p:spPr>
      </p:pic>
      <p:pic>
        <p:nvPicPr>
          <p:cNvPr id="8" name="Graphic 7" descr="Sunglasses face outline outline">
            <a:extLst>
              <a:ext uri="{FF2B5EF4-FFF2-40B4-BE49-F238E27FC236}">
                <a16:creationId xmlns:a16="http://schemas.microsoft.com/office/drawing/2014/main" id="{B80715B3-A2B6-4AFD-060A-4F14DE9AD3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9768" y="3026074"/>
            <a:ext cx="914400" cy="914400"/>
          </a:xfrm>
          <a:prstGeom prst="rect">
            <a:avLst/>
          </a:prstGeom>
        </p:spPr>
      </p:pic>
      <p:pic>
        <p:nvPicPr>
          <p:cNvPr id="11" name="Graphic 10" descr="Security camera with solid fill">
            <a:extLst>
              <a:ext uri="{FF2B5EF4-FFF2-40B4-BE49-F238E27FC236}">
                <a16:creationId xmlns:a16="http://schemas.microsoft.com/office/drawing/2014/main" id="{763885EE-3965-91A3-503E-2784334F66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53012" y="4888605"/>
            <a:ext cx="914400" cy="914400"/>
          </a:xfrm>
          <a:prstGeom prst="rect">
            <a:avLst/>
          </a:prstGeom>
        </p:spPr>
      </p:pic>
    </p:spTree>
    <p:extLst>
      <p:ext uri="{BB962C8B-B14F-4D97-AF65-F5344CB8AC3E}">
        <p14:creationId xmlns:p14="http://schemas.microsoft.com/office/powerpoint/2010/main" val="180042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1522413" y="381000"/>
            <a:ext cx="9144001" cy="13716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ct val="0"/>
              </a:spcBef>
              <a:spcAft>
                <a:spcPts val="600"/>
              </a:spcAft>
            </a:pPr>
            <a:r>
              <a:rPr lang="en-US" sz="3600" b="1" spc="100">
                <a:solidFill>
                  <a:schemeClr val="tx1"/>
                </a:solidFill>
                <a:latin typeface="+mj-lt"/>
                <a:ea typeface="+mj-ea"/>
                <a:cs typeface="+mj-cs"/>
              </a:rPr>
              <a:t>BPO Services </a:t>
            </a:r>
          </a:p>
        </p:txBody>
      </p:sp>
      <p:pic>
        <p:nvPicPr>
          <p:cNvPr id="12" name="Picture 11" descr="Group of people posing for a photo">
            <a:extLst>
              <a:ext uri="{FF2B5EF4-FFF2-40B4-BE49-F238E27FC236}">
                <a16:creationId xmlns:a16="http://schemas.microsoft.com/office/drawing/2014/main" id="{EEEEBF6C-6D8A-A3FD-1732-333CC1B53D63}"/>
              </a:ext>
            </a:extLst>
          </p:cNvPr>
          <p:cNvPicPr>
            <a:picLocks noChangeAspect="1"/>
          </p:cNvPicPr>
          <p:nvPr/>
        </p:nvPicPr>
        <p:blipFill>
          <a:blip r:embed="rId2" cstate="print">
            <a:extLst>
              <a:ext uri="{28A0092B-C50C-407E-A947-70E740481C1C}">
                <a14:useLocalDpi xmlns:a14="http://schemas.microsoft.com/office/drawing/2010/main" val="0"/>
              </a:ext>
            </a:extLst>
          </a:blip>
          <a:srcRect l="28306" r="-2" b="-2"/>
          <a:stretch/>
        </p:blipFill>
        <p:spPr>
          <a:xfrm>
            <a:off x="1504781" y="1905001"/>
            <a:ext cx="4419599" cy="4114800"/>
          </a:xfrm>
          <a:prstGeom prst="rect">
            <a:avLst/>
          </a:prstGeom>
          <a:noFill/>
        </p:spPr>
      </p:pic>
      <p:sp>
        <p:nvSpPr>
          <p:cNvPr id="10" name="TextBox 9">
            <a:extLst>
              <a:ext uri="{FF2B5EF4-FFF2-40B4-BE49-F238E27FC236}">
                <a16:creationId xmlns:a16="http://schemas.microsoft.com/office/drawing/2014/main" id="{F280BEE0-CF2C-8914-BE2F-7C7B733F0BBE}"/>
              </a:ext>
            </a:extLst>
          </p:cNvPr>
          <p:cNvSpPr txBox="1"/>
          <p:nvPr/>
        </p:nvSpPr>
        <p:spPr>
          <a:xfrm>
            <a:off x="6229182" y="1905001"/>
            <a:ext cx="5049805" cy="4114800"/>
          </a:xfrm>
          <a:prstGeom prst="rect">
            <a:avLst/>
          </a:prstGeom>
        </p:spPr>
        <p:txBody>
          <a:bodyPr vert="horz" lIns="91440" tIns="45720" rIns="91440" bIns="45720" rtlCol="0">
            <a:normAutofit/>
          </a:bodyPr>
          <a:lstStyle/>
          <a:p>
            <a:pPr marL="223838" indent="-223838">
              <a:lnSpc>
                <a:spcPct val="90000"/>
              </a:lnSpc>
              <a:spcBef>
                <a:spcPts val="1800"/>
              </a:spcBef>
              <a:spcAft>
                <a:spcPts val="600"/>
              </a:spcAft>
              <a:buClr>
                <a:schemeClr val="accent1"/>
              </a:buClr>
              <a:buSzPct val="100000"/>
              <a:buFont typeface="Arial" pitchFamily="34" charset="0"/>
              <a:buChar char="•"/>
            </a:pPr>
            <a:r>
              <a:rPr kumimoji="0" lang="en-US" sz="1600" i="0" u="none" strike="noStrike" cap="none" spc="0" normalizeH="0" baseline="0" noProof="0" dirty="0">
                <a:ln>
                  <a:noFill/>
                </a:ln>
                <a:effectLst/>
                <a:uLnTx/>
                <a:uFillTx/>
              </a:rPr>
              <a:t>At CNCData, we offer a range of comprehensive BPO (Business Process Outsourcing) services that can help businesses of all sizes streamline their operations, reduce costs, and improve their customer service experiences. Our primary focus is on contact center services, including outbound and inbound services, as well as managed services.</a:t>
            </a:r>
          </a:p>
          <a:p>
            <a:pPr marL="223838" indent="-223838">
              <a:lnSpc>
                <a:spcPct val="90000"/>
              </a:lnSpc>
              <a:spcBef>
                <a:spcPts val="1800"/>
              </a:spcBef>
              <a:spcAft>
                <a:spcPts val="600"/>
              </a:spcAft>
              <a:buClr>
                <a:schemeClr val="accent1"/>
              </a:buClr>
              <a:buSzPct val="100000"/>
              <a:buFont typeface="Arial" pitchFamily="34" charset="0"/>
              <a:buChar char="•"/>
            </a:pPr>
            <a:r>
              <a:rPr lang="en-US" sz="1600" dirty="0"/>
              <a:t>We understand that each business has unique needs when it comes to managing their operations. That is why we work closely with our clients to understand their business needs and design customized solutions that meet those needs. Our services are flexible and scalable, which means that we can easily adjust our staffing levels to accommodate fluctuating workloads.</a:t>
            </a:r>
          </a:p>
        </p:txBody>
      </p:sp>
    </p:spTree>
    <p:extLst>
      <p:ext uri="{BB962C8B-B14F-4D97-AF65-F5344CB8AC3E}">
        <p14:creationId xmlns:p14="http://schemas.microsoft.com/office/powerpoint/2010/main" val="409071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189756" y="188640"/>
            <a:ext cx="9144001" cy="79553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ct val="0"/>
              </a:spcBef>
              <a:spcAft>
                <a:spcPts val="600"/>
              </a:spcAft>
            </a:pPr>
            <a:r>
              <a:rPr lang="en-US" sz="3600" b="1" spc="100" dirty="0">
                <a:solidFill>
                  <a:schemeClr val="tx1"/>
                </a:solidFill>
                <a:latin typeface="+mj-lt"/>
                <a:ea typeface="+mj-ea"/>
                <a:cs typeface="+mj-cs"/>
              </a:rPr>
              <a:t>BPO Services </a:t>
            </a:r>
          </a:p>
        </p:txBody>
      </p:sp>
      <p:graphicFrame>
        <p:nvGraphicFramePr>
          <p:cNvPr id="5" name="Diagram 4">
            <a:extLst>
              <a:ext uri="{FF2B5EF4-FFF2-40B4-BE49-F238E27FC236}">
                <a16:creationId xmlns:a16="http://schemas.microsoft.com/office/drawing/2014/main" id="{FEF07BDD-1EF2-DCB5-8F25-7D9959BA3D2C}"/>
              </a:ext>
            </a:extLst>
          </p:cNvPr>
          <p:cNvGraphicFramePr/>
          <p:nvPr/>
        </p:nvGraphicFramePr>
        <p:xfrm>
          <a:off x="1239519" y="727435"/>
          <a:ext cx="10393681" cy="5834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0714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0F8736-0FE5-7C49-674B-ABB185E3670F}"/>
              </a:ext>
            </a:extLst>
          </p:cNvPr>
          <p:cNvSpPr txBox="1"/>
          <p:nvPr/>
        </p:nvSpPr>
        <p:spPr>
          <a:xfrm>
            <a:off x="837981" y="365923"/>
            <a:ext cx="10512862" cy="1325218"/>
          </a:xfrm>
          <a:prstGeom prst="rect">
            <a:avLst/>
          </a:prstGeom>
        </p:spPr>
        <p:txBody>
          <a:bodyPr vert="horz" lIns="91416" tIns="45708" rIns="91416" bIns="45708" rtlCol="0" anchor="ctr">
            <a:normAutofit/>
          </a:bodyPr>
          <a:lstStyle/>
          <a:p>
            <a:pPr>
              <a:lnSpc>
                <a:spcPct val="90000"/>
              </a:lnSpc>
              <a:spcBef>
                <a:spcPct val="0"/>
              </a:spcBef>
              <a:spcAft>
                <a:spcPts val="600"/>
              </a:spcAft>
            </a:pPr>
            <a:r>
              <a:rPr lang="en-US" sz="2799" b="1" cap="all" dirty="0">
                <a:latin typeface="+mj-lt"/>
                <a:ea typeface="+mj-ea"/>
                <a:cs typeface="+mj-cs"/>
              </a:rPr>
              <a:t>CNCDATA BPO – Contact Center Services </a:t>
            </a:r>
            <a:r>
              <a:rPr lang="en-US" sz="2799" cap="all" dirty="0">
                <a:latin typeface="+mj-lt"/>
                <a:ea typeface="+mj-ea"/>
                <a:cs typeface="+mj-cs"/>
              </a:rPr>
              <a:t>  </a:t>
            </a:r>
          </a:p>
        </p:txBody>
      </p:sp>
      <p:sp>
        <p:nvSpPr>
          <p:cNvPr id="3" name="TextBox 2">
            <a:extLst>
              <a:ext uri="{FF2B5EF4-FFF2-40B4-BE49-F238E27FC236}">
                <a16:creationId xmlns:a16="http://schemas.microsoft.com/office/drawing/2014/main" id="{E5168ACC-17CA-25B2-2F38-0A0A77BBE46B}"/>
              </a:ext>
            </a:extLst>
          </p:cNvPr>
          <p:cNvSpPr txBox="1"/>
          <p:nvPr/>
        </p:nvSpPr>
        <p:spPr>
          <a:xfrm>
            <a:off x="837981" y="1826042"/>
            <a:ext cx="5180251" cy="4350205"/>
          </a:xfrm>
          <a:prstGeom prst="rect">
            <a:avLst/>
          </a:prstGeom>
        </p:spPr>
        <p:txBody>
          <a:bodyPr vert="horz" lIns="91416" tIns="45708" rIns="91416" bIns="45708" rtlCol="0">
            <a:normAutofit/>
          </a:bodyPr>
          <a:lstStyle/>
          <a:p>
            <a:pPr>
              <a:lnSpc>
                <a:spcPct val="90000"/>
              </a:lnSpc>
              <a:spcAft>
                <a:spcPts val="600"/>
              </a:spcAft>
            </a:pPr>
            <a:endParaRPr lang="en-US" sz="2599"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A620D879-3EC9-AE10-F870-9E76388BCCF0}"/>
              </a:ext>
            </a:extLst>
          </p:cNvPr>
          <p:cNvSpPr txBox="1"/>
          <p:nvPr/>
        </p:nvSpPr>
        <p:spPr>
          <a:xfrm>
            <a:off x="837980" y="1826043"/>
            <a:ext cx="7512734" cy="1753869"/>
          </a:xfrm>
          <a:prstGeom prst="rect">
            <a:avLst/>
          </a:prstGeom>
          <a:noFill/>
        </p:spPr>
        <p:txBody>
          <a:bodyPr wrap="square">
            <a:spAutoFit/>
          </a:bodyPr>
          <a:lstStyle/>
          <a:p>
            <a:r>
              <a:rPr lang="en-US" sz="1799" dirty="0">
                <a:latin typeface="Calibri" panose="020F0502020204030204" pitchFamily="34" charset="0"/>
                <a:ea typeface="Calibri" panose="020F0502020204030204" pitchFamily="34" charset="0"/>
                <a:cs typeface="Calibri" panose="020F0502020204030204" pitchFamily="34" charset="0"/>
              </a:rPr>
              <a:t>Our </a:t>
            </a:r>
            <a:r>
              <a:rPr lang="en-US" sz="1799" b="1" dirty="0">
                <a:latin typeface="Calibri" panose="020F0502020204030204" pitchFamily="34" charset="0"/>
                <a:ea typeface="Calibri" panose="020F0502020204030204" pitchFamily="34" charset="0"/>
                <a:cs typeface="Calibri" panose="020F0502020204030204" pitchFamily="34" charset="0"/>
              </a:rPr>
              <a:t>Outbound Contact Center </a:t>
            </a:r>
            <a:r>
              <a:rPr lang="en-US" sz="1799" dirty="0">
                <a:latin typeface="Calibri" panose="020F0502020204030204" pitchFamily="34" charset="0"/>
                <a:ea typeface="Calibri" panose="020F0502020204030204" pitchFamily="34" charset="0"/>
                <a:cs typeface="Calibri" panose="020F0502020204030204" pitchFamily="34" charset="0"/>
              </a:rPr>
              <a:t>services are designed to help businesses increase their sales revenue, improve customer satisfaction, and streamline their customer communication processes. Our team of experienced agents are trained in telemarketing, lead generation, attendee acquisition for the events (physical &amp; virtual), customer profiling and customer surveys or market research, among others.</a:t>
            </a:r>
            <a:endParaRPr lang="en-MY" sz="1799"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Woman wearing headphones">
            <a:extLst>
              <a:ext uri="{FF2B5EF4-FFF2-40B4-BE49-F238E27FC236}">
                <a16:creationId xmlns:a16="http://schemas.microsoft.com/office/drawing/2014/main" id="{D6A00761-3A3F-5665-5C40-4F76125960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8998" y="1751386"/>
            <a:ext cx="3080532" cy="2055731"/>
          </a:xfrm>
          <a:prstGeom prst="rect">
            <a:avLst/>
          </a:prstGeom>
        </p:spPr>
      </p:pic>
      <p:sp>
        <p:nvSpPr>
          <p:cNvPr id="10" name="TextBox 9">
            <a:extLst>
              <a:ext uri="{FF2B5EF4-FFF2-40B4-BE49-F238E27FC236}">
                <a16:creationId xmlns:a16="http://schemas.microsoft.com/office/drawing/2014/main" id="{91D602C2-12C4-8738-7019-04AA6E52B736}"/>
              </a:ext>
            </a:extLst>
          </p:cNvPr>
          <p:cNvSpPr txBox="1"/>
          <p:nvPr/>
        </p:nvSpPr>
        <p:spPr>
          <a:xfrm>
            <a:off x="837980" y="4233524"/>
            <a:ext cx="6639657" cy="1753869"/>
          </a:xfrm>
          <a:prstGeom prst="rect">
            <a:avLst/>
          </a:prstGeom>
          <a:noFill/>
        </p:spPr>
        <p:txBody>
          <a:bodyPr wrap="square">
            <a:spAutoFit/>
          </a:bodyPr>
          <a:lstStyle/>
          <a:p>
            <a:r>
              <a:rPr lang="en-US" sz="1799" dirty="0">
                <a:latin typeface="Calibri" panose="020F0502020204030204" pitchFamily="34" charset="0"/>
                <a:ea typeface="Calibri" panose="020F0502020204030204" pitchFamily="34" charset="0"/>
                <a:cs typeface="Calibri" panose="020F0502020204030204" pitchFamily="34" charset="0"/>
              </a:rPr>
              <a:t>On the other hand, our </a:t>
            </a:r>
            <a:r>
              <a:rPr lang="en-US" sz="1799" b="1" dirty="0">
                <a:latin typeface="Calibri" panose="020F0502020204030204" pitchFamily="34" charset="0"/>
                <a:ea typeface="Calibri" panose="020F0502020204030204" pitchFamily="34" charset="0"/>
                <a:cs typeface="Calibri" panose="020F0502020204030204" pitchFamily="34" charset="0"/>
              </a:rPr>
              <a:t>Inbound Contact Center </a:t>
            </a:r>
            <a:r>
              <a:rPr lang="en-US" sz="1799" dirty="0">
                <a:latin typeface="Calibri" panose="020F0502020204030204" pitchFamily="34" charset="0"/>
                <a:ea typeface="Calibri" panose="020F0502020204030204" pitchFamily="34" charset="0"/>
                <a:cs typeface="Calibri" panose="020F0502020204030204" pitchFamily="34" charset="0"/>
              </a:rPr>
              <a:t>services are designed to help businesses provide exceptional customer service experiences by providing prompt and effective support to their customers. Our team of experienced agents are trained to handle a wide range of customer inquiries, including technical support, order processing, and general customer service.</a:t>
            </a:r>
            <a:endParaRPr lang="en-MY" sz="1799" dirty="0">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descr="Team of four people using computer in call center">
            <a:extLst>
              <a:ext uri="{FF2B5EF4-FFF2-40B4-BE49-F238E27FC236}">
                <a16:creationId xmlns:a16="http://schemas.microsoft.com/office/drawing/2014/main" id="{7AC60875-1BDB-F141-CCCC-A2E0CE4A67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3402" y="4078749"/>
            <a:ext cx="3976129" cy="2234529"/>
          </a:xfrm>
          <a:prstGeom prst="rect">
            <a:avLst/>
          </a:prstGeom>
        </p:spPr>
      </p:pic>
    </p:spTree>
    <p:extLst>
      <p:ext uri="{BB962C8B-B14F-4D97-AF65-F5344CB8AC3E}">
        <p14:creationId xmlns:p14="http://schemas.microsoft.com/office/powerpoint/2010/main" val="347351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13DFB3A0-D83A-ADD7-8429-922406D946FE}"/>
              </a:ext>
            </a:extLst>
          </p:cNvPr>
          <p:cNvSpPr>
            <a:spLocks noGrp="1"/>
          </p:cNvSpPr>
          <p:nvPr>
            <p:ph type="body" sz="quarter" idx="11"/>
          </p:nvPr>
        </p:nvSpPr>
        <p:spPr/>
        <p:txBody>
          <a:bodyPr/>
          <a:lstStyle/>
          <a:p>
            <a:r>
              <a:rPr lang="en-US" dirty="0">
                <a:sym typeface="Montserrat"/>
              </a:rPr>
              <a:t>Best in class multilingual calling teams </a:t>
            </a:r>
          </a:p>
          <a:p>
            <a:endParaRPr lang="en-US" dirty="0"/>
          </a:p>
        </p:txBody>
      </p:sp>
      <p:sp>
        <p:nvSpPr>
          <p:cNvPr id="26" name="Text Placeholder 25">
            <a:extLst>
              <a:ext uri="{FF2B5EF4-FFF2-40B4-BE49-F238E27FC236}">
                <a16:creationId xmlns:a16="http://schemas.microsoft.com/office/drawing/2014/main" id="{92209BC1-A266-AA9A-CAFE-41B2441202A0}"/>
              </a:ext>
            </a:extLst>
          </p:cNvPr>
          <p:cNvSpPr>
            <a:spLocks noGrp="1"/>
          </p:cNvSpPr>
          <p:nvPr>
            <p:ph type="body" sz="quarter" idx="41"/>
          </p:nvPr>
        </p:nvSpPr>
        <p:spPr/>
        <p:txBody>
          <a:bodyPr>
            <a:normAutofit lnSpcReduction="10000"/>
          </a:bodyPr>
          <a:lstStyle/>
          <a:p>
            <a:r>
              <a:rPr lang="en-US" dirty="0">
                <a:solidFill>
                  <a:schemeClr val="tx1"/>
                </a:solidFill>
                <a:sym typeface="Montserrat"/>
              </a:rPr>
              <a:t>International Calling Capabilities </a:t>
            </a:r>
          </a:p>
          <a:p>
            <a:endParaRPr lang="en-US" dirty="0">
              <a:solidFill>
                <a:schemeClr val="tx1"/>
              </a:solidFill>
            </a:endParaRPr>
          </a:p>
        </p:txBody>
      </p:sp>
      <p:sp>
        <p:nvSpPr>
          <p:cNvPr id="31" name="Text Placeholder 30">
            <a:extLst>
              <a:ext uri="{FF2B5EF4-FFF2-40B4-BE49-F238E27FC236}">
                <a16:creationId xmlns:a16="http://schemas.microsoft.com/office/drawing/2014/main" id="{81C2FADC-C1F4-83B8-7C40-CDC60DAD3874}"/>
              </a:ext>
            </a:extLst>
          </p:cNvPr>
          <p:cNvSpPr>
            <a:spLocks noGrp="1"/>
          </p:cNvSpPr>
          <p:nvPr>
            <p:ph type="body" sz="quarter" idx="42"/>
          </p:nvPr>
        </p:nvSpPr>
        <p:spPr/>
        <p:txBody>
          <a:bodyPr>
            <a:normAutofit lnSpcReduction="10000"/>
          </a:bodyPr>
          <a:lstStyle/>
          <a:p>
            <a:r>
              <a:rPr lang="en-US">
                <a:solidFill>
                  <a:schemeClr val="tx1"/>
                </a:solidFill>
                <a:sym typeface="Montserrat"/>
              </a:rPr>
              <a:t>Covering Europe, USA, APAC and LATAM</a:t>
            </a:r>
          </a:p>
          <a:p>
            <a:r>
              <a:rPr lang="en-GB">
                <a:solidFill>
                  <a:schemeClr val="tx1"/>
                </a:solidFill>
              </a:rPr>
              <a:t>Calling Hubs in Ireland, Eastern Europe, The Philippines, network of remote resources to cover all global requirements </a:t>
            </a:r>
          </a:p>
          <a:p>
            <a:endParaRPr lang="en-US">
              <a:solidFill>
                <a:schemeClr val="tx1"/>
              </a:solidFill>
            </a:endParaRPr>
          </a:p>
        </p:txBody>
      </p:sp>
      <p:sp>
        <p:nvSpPr>
          <p:cNvPr id="40" name="Text Placeholder 39">
            <a:extLst>
              <a:ext uri="{FF2B5EF4-FFF2-40B4-BE49-F238E27FC236}">
                <a16:creationId xmlns:a16="http://schemas.microsoft.com/office/drawing/2014/main" id="{6824F21E-5B5B-74E8-A93A-6D3EEBB296F7}"/>
              </a:ext>
            </a:extLst>
          </p:cNvPr>
          <p:cNvSpPr>
            <a:spLocks noGrp="1"/>
          </p:cNvSpPr>
          <p:nvPr>
            <p:ph type="body" sz="quarter" idx="43"/>
          </p:nvPr>
        </p:nvSpPr>
        <p:spPr/>
        <p:txBody>
          <a:bodyPr>
            <a:normAutofit lnSpcReduction="10000"/>
          </a:bodyPr>
          <a:lstStyle/>
          <a:p>
            <a:r>
              <a:rPr lang="en-US">
                <a:solidFill>
                  <a:schemeClr val="tx1"/>
                </a:solidFill>
                <a:sym typeface="Montserrat"/>
              </a:rPr>
              <a:t>Native language skills &amp; cultural knowledge</a:t>
            </a:r>
          </a:p>
          <a:p>
            <a:endParaRPr lang="en-US">
              <a:solidFill>
                <a:schemeClr val="tx1"/>
              </a:solidFill>
            </a:endParaRPr>
          </a:p>
        </p:txBody>
      </p:sp>
      <p:sp>
        <p:nvSpPr>
          <p:cNvPr id="47" name="Text Placeholder 46">
            <a:extLst>
              <a:ext uri="{FF2B5EF4-FFF2-40B4-BE49-F238E27FC236}">
                <a16:creationId xmlns:a16="http://schemas.microsoft.com/office/drawing/2014/main" id="{B2DF3A06-3A7F-F386-8A58-73EDDB84BEAA}"/>
              </a:ext>
            </a:extLst>
          </p:cNvPr>
          <p:cNvSpPr>
            <a:spLocks noGrp="1"/>
          </p:cNvSpPr>
          <p:nvPr>
            <p:ph type="body" sz="quarter" idx="44"/>
          </p:nvPr>
        </p:nvSpPr>
        <p:spPr/>
        <p:txBody>
          <a:bodyPr/>
          <a:lstStyle/>
          <a:p>
            <a:pPr lvl="0"/>
            <a:r>
              <a:rPr lang="en-US">
                <a:solidFill>
                  <a:schemeClr val="tx1"/>
                </a:solidFill>
                <a:sym typeface="Montserrat"/>
              </a:rPr>
              <a:t>Covering most local languages globally</a:t>
            </a:r>
          </a:p>
          <a:p>
            <a:pPr lvl="0"/>
            <a:r>
              <a:rPr lang="en-US">
                <a:solidFill>
                  <a:schemeClr val="tx1"/>
                </a:solidFill>
              </a:rPr>
              <a:t>Programs set up and run based on local culture </a:t>
            </a:r>
            <a:endParaRPr lang="en-US">
              <a:solidFill>
                <a:schemeClr val="tx1"/>
              </a:solidFill>
              <a:sym typeface="Montserrat"/>
            </a:endParaRPr>
          </a:p>
        </p:txBody>
      </p:sp>
      <p:sp>
        <p:nvSpPr>
          <p:cNvPr id="72" name="Text Placeholder 71">
            <a:extLst>
              <a:ext uri="{FF2B5EF4-FFF2-40B4-BE49-F238E27FC236}">
                <a16:creationId xmlns:a16="http://schemas.microsoft.com/office/drawing/2014/main" id="{2575182A-A70A-4E8F-AE11-CFCE3C76C777}"/>
              </a:ext>
            </a:extLst>
          </p:cNvPr>
          <p:cNvSpPr>
            <a:spLocks noGrp="1"/>
          </p:cNvSpPr>
          <p:nvPr>
            <p:ph type="body" sz="quarter" idx="45"/>
          </p:nvPr>
        </p:nvSpPr>
        <p:spPr/>
        <p:txBody>
          <a:bodyPr>
            <a:normAutofit lnSpcReduction="10000"/>
          </a:bodyPr>
          <a:lstStyle/>
          <a:p>
            <a:r>
              <a:rPr lang="en-US">
                <a:solidFill>
                  <a:schemeClr val="tx1"/>
                </a:solidFill>
                <a:sym typeface="Montserrat"/>
              </a:rPr>
              <a:t>Data-driven approach</a:t>
            </a:r>
          </a:p>
        </p:txBody>
      </p:sp>
      <p:sp>
        <p:nvSpPr>
          <p:cNvPr id="81" name="Text Placeholder 80">
            <a:extLst>
              <a:ext uri="{FF2B5EF4-FFF2-40B4-BE49-F238E27FC236}">
                <a16:creationId xmlns:a16="http://schemas.microsoft.com/office/drawing/2014/main" id="{71BD6002-F395-8767-3ACA-C019DB4C6C3B}"/>
              </a:ext>
            </a:extLst>
          </p:cNvPr>
          <p:cNvSpPr>
            <a:spLocks noGrp="1"/>
          </p:cNvSpPr>
          <p:nvPr>
            <p:ph type="body" sz="quarter" idx="46"/>
          </p:nvPr>
        </p:nvSpPr>
        <p:spPr/>
        <p:txBody>
          <a:bodyPr/>
          <a:lstStyle/>
          <a:p>
            <a:pPr lvl="0"/>
            <a:r>
              <a:rPr lang="en-US">
                <a:solidFill>
                  <a:schemeClr val="tx1"/>
                </a:solidFill>
                <a:sym typeface="Montserrat"/>
              </a:rPr>
              <a:t>Our global file covers 56m decision making contacts </a:t>
            </a:r>
          </a:p>
          <a:p>
            <a:pPr lvl="0"/>
            <a:r>
              <a:rPr lang="en-US">
                <a:solidFill>
                  <a:schemeClr val="tx1"/>
                </a:solidFill>
                <a:sym typeface="Montserrat"/>
              </a:rPr>
              <a:t>Ongoing maintenance </a:t>
            </a:r>
          </a:p>
          <a:p>
            <a:pPr lvl="0"/>
            <a:r>
              <a:rPr lang="en-US">
                <a:solidFill>
                  <a:schemeClr val="tx1"/>
                </a:solidFill>
                <a:sym typeface="Montserrat"/>
              </a:rPr>
              <a:t>Data privacy compliant (PDPA, GDPR &amp; ePrivacy, etc.)</a:t>
            </a:r>
          </a:p>
        </p:txBody>
      </p:sp>
      <p:sp>
        <p:nvSpPr>
          <p:cNvPr id="98" name="Text Placeholder 97">
            <a:extLst>
              <a:ext uri="{FF2B5EF4-FFF2-40B4-BE49-F238E27FC236}">
                <a16:creationId xmlns:a16="http://schemas.microsoft.com/office/drawing/2014/main" id="{627BB12E-63D6-4E54-5105-D6BDAB57E15E}"/>
              </a:ext>
            </a:extLst>
          </p:cNvPr>
          <p:cNvSpPr>
            <a:spLocks noGrp="1"/>
          </p:cNvSpPr>
          <p:nvPr>
            <p:ph type="body" sz="quarter" idx="47"/>
          </p:nvPr>
        </p:nvSpPr>
        <p:spPr/>
        <p:txBody>
          <a:bodyPr>
            <a:normAutofit lnSpcReduction="10000"/>
          </a:bodyPr>
          <a:lstStyle/>
          <a:p>
            <a:r>
              <a:rPr lang="en-US">
                <a:solidFill>
                  <a:schemeClr val="tx1"/>
                </a:solidFill>
                <a:sym typeface="Montserrat"/>
              </a:rPr>
              <a:t>B2B technology focus</a:t>
            </a:r>
          </a:p>
          <a:p>
            <a:endParaRPr lang="en-US">
              <a:solidFill>
                <a:schemeClr val="tx1"/>
              </a:solidFill>
            </a:endParaRPr>
          </a:p>
        </p:txBody>
      </p:sp>
      <p:sp>
        <p:nvSpPr>
          <p:cNvPr id="109" name="Text Placeholder 108">
            <a:extLst>
              <a:ext uri="{FF2B5EF4-FFF2-40B4-BE49-F238E27FC236}">
                <a16:creationId xmlns:a16="http://schemas.microsoft.com/office/drawing/2014/main" id="{85DFE5F6-ACF7-9A08-68AC-17DE47F39EBD}"/>
              </a:ext>
            </a:extLst>
          </p:cNvPr>
          <p:cNvSpPr>
            <a:spLocks noGrp="1"/>
          </p:cNvSpPr>
          <p:nvPr>
            <p:ph type="body" sz="quarter" idx="48"/>
          </p:nvPr>
        </p:nvSpPr>
        <p:spPr/>
        <p:txBody>
          <a:bodyPr/>
          <a:lstStyle/>
          <a:p>
            <a:r>
              <a:rPr lang="en-US">
                <a:solidFill>
                  <a:schemeClr val="tx1"/>
                </a:solidFill>
                <a:sym typeface="Montserrat"/>
              </a:rPr>
              <a:t>Positioning technology solutions </a:t>
            </a:r>
          </a:p>
          <a:p>
            <a:r>
              <a:rPr lang="en-US">
                <a:solidFill>
                  <a:schemeClr val="tx1"/>
                </a:solidFill>
                <a:sym typeface="Montserrat"/>
              </a:rPr>
              <a:t>Experienced callers able to identify and engage with senior contacts  </a:t>
            </a:r>
          </a:p>
          <a:p>
            <a:r>
              <a:rPr lang="en-US">
                <a:solidFill>
                  <a:schemeClr val="tx1"/>
                </a:solidFill>
                <a:sym typeface="Montserrat"/>
              </a:rPr>
              <a:t>Understanding of technology propositions </a:t>
            </a:r>
          </a:p>
          <a:p>
            <a:endParaRPr lang="en-US">
              <a:solidFill>
                <a:schemeClr val="tx1"/>
              </a:solidFill>
            </a:endParaRPr>
          </a:p>
        </p:txBody>
      </p:sp>
      <p:sp>
        <p:nvSpPr>
          <p:cNvPr id="130" name="Text Placeholder 129">
            <a:extLst>
              <a:ext uri="{FF2B5EF4-FFF2-40B4-BE49-F238E27FC236}">
                <a16:creationId xmlns:a16="http://schemas.microsoft.com/office/drawing/2014/main" id="{FE5F0559-F17F-4FC7-9373-8626041B75FF}"/>
              </a:ext>
            </a:extLst>
          </p:cNvPr>
          <p:cNvSpPr>
            <a:spLocks noGrp="1"/>
          </p:cNvSpPr>
          <p:nvPr>
            <p:ph type="body" sz="quarter" idx="49"/>
          </p:nvPr>
        </p:nvSpPr>
        <p:spPr/>
        <p:txBody>
          <a:bodyPr>
            <a:normAutofit lnSpcReduction="10000"/>
          </a:bodyPr>
          <a:lstStyle/>
          <a:p>
            <a:r>
              <a:rPr lang="en-US">
                <a:solidFill>
                  <a:schemeClr val="tx1"/>
                </a:solidFill>
                <a:sym typeface="Montserrat"/>
              </a:rPr>
              <a:t>Experts in Demand Generation </a:t>
            </a:r>
          </a:p>
          <a:p>
            <a:endParaRPr lang="en-US">
              <a:solidFill>
                <a:schemeClr val="tx1"/>
              </a:solidFill>
            </a:endParaRPr>
          </a:p>
        </p:txBody>
      </p:sp>
      <p:sp>
        <p:nvSpPr>
          <p:cNvPr id="143" name="Text Placeholder 142">
            <a:extLst>
              <a:ext uri="{FF2B5EF4-FFF2-40B4-BE49-F238E27FC236}">
                <a16:creationId xmlns:a16="http://schemas.microsoft.com/office/drawing/2014/main" id="{3511C444-7A05-F537-199E-32CCC59F1045}"/>
              </a:ext>
            </a:extLst>
          </p:cNvPr>
          <p:cNvSpPr>
            <a:spLocks noGrp="1"/>
          </p:cNvSpPr>
          <p:nvPr>
            <p:ph type="body" sz="quarter" idx="50"/>
          </p:nvPr>
        </p:nvSpPr>
        <p:spPr/>
        <p:txBody>
          <a:bodyPr>
            <a:normAutofit lnSpcReduction="10000"/>
          </a:bodyPr>
          <a:lstStyle/>
          <a:p>
            <a:pPr lvl="0"/>
            <a:r>
              <a:rPr lang="en-US">
                <a:solidFill>
                  <a:schemeClr val="tx1"/>
                </a:solidFill>
                <a:sym typeface="Montserrat"/>
              </a:rPr>
              <a:t>Callers experienced in engaging with senior contacts  </a:t>
            </a:r>
          </a:p>
          <a:p>
            <a:pPr lvl="0"/>
            <a:r>
              <a:rPr lang="en-US">
                <a:solidFill>
                  <a:schemeClr val="tx1"/>
                </a:solidFill>
                <a:sym typeface="Montserrat"/>
              </a:rPr>
              <a:t>Positioning client’s solutions </a:t>
            </a:r>
          </a:p>
          <a:p>
            <a:pPr lvl="0"/>
            <a:r>
              <a:rPr lang="en-US">
                <a:solidFill>
                  <a:schemeClr val="tx1"/>
                </a:solidFill>
                <a:sym typeface="Montserrat"/>
              </a:rPr>
              <a:t>Full qualification </a:t>
            </a:r>
          </a:p>
          <a:p>
            <a:pPr lvl="0"/>
            <a:r>
              <a:rPr lang="en-US">
                <a:solidFill>
                  <a:schemeClr val="tx1"/>
                </a:solidFill>
                <a:sym typeface="Montserrat"/>
              </a:rPr>
              <a:t>Nurture programs </a:t>
            </a:r>
          </a:p>
          <a:p>
            <a:pPr lvl="0"/>
            <a:r>
              <a:rPr lang="en-US">
                <a:solidFill>
                  <a:schemeClr val="tx1"/>
                </a:solidFill>
                <a:sym typeface="Montserrat"/>
              </a:rPr>
              <a:t>Double opt-in expertise </a:t>
            </a:r>
          </a:p>
          <a:p>
            <a:pPr lvl="0"/>
            <a:r>
              <a:rPr lang="en-US">
                <a:solidFill>
                  <a:schemeClr val="tx1"/>
                </a:solidFill>
                <a:sym typeface="Montserrat"/>
              </a:rPr>
              <a:t>Channel Programs</a:t>
            </a:r>
          </a:p>
          <a:p>
            <a:endParaRPr lang="en-US">
              <a:solidFill>
                <a:schemeClr val="tx1"/>
              </a:solidFill>
            </a:endParaRPr>
          </a:p>
        </p:txBody>
      </p:sp>
    </p:spTree>
    <p:extLst>
      <p:ext uri="{BB962C8B-B14F-4D97-AF65-F5344CB8AC3E}">
        <p14:creationId xmlns:p14="http://schemas.microsoft.com/office/powerpoint/2010/main" val="22518560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9872E13-E57F-0DE1-6E61-D42ECC6E574C}"/>
              </a:ext>
            </a:extLst>
          </p:cNvPr>
          <p:cNvSpPr>
            <a:spLocks noGrp="1"/>
          </p:cNvSpPr>
          <p:nvPr>
            <p:ph type="body" sz="quarter" idx="11"/>
          </p:nvPr>
        </p:nvSpPr>
        <p:spPr/>
        <p:txBody>
          <a:bodyPr/>
          <a:lstStyle/>
          <a:p>
            <a:r>
              <a:rPr lang="en-GB">
                <a:sym typeface="Montserrat"/>
              </a:rPr>
              <a:t>Languages Supported</a:t>
            </a:r>
          </a:p>
          <a:p>
            <a:endParaRPr lang="en-US"/>
          </a:p>
        </p:txBody>
      </p:sp>
      <p:sp>
        <p:nvSpPr>
          <p:cNvPr id="32" name="Text Placeholder 31">
            <a:extLst>
              <a:ext uri="{FF2B5EF4-FFF2-40B4-BE49-F238E27FC236}">
                <a16:creationId xmlns:a16="http://schemas.microsoft.com/office/drawing/2014/main" id="{8C6DF5BE-1FE9-7C94-1C65-5BDAEBE260E5}"/>
              </a:ext>
            </a:extLst>
          </p:cNvPr>
          <p:cNvSpPr>
            <a:spLocks noGrp="1"/>
          </p:cNvSpPr>
          <p:nvPr>
            <p:ph type="body" sz="quarter" idx="41"/>
          </p:nvPr>
        </p:nvSpPr>
        <p:spPr/>
        <p:txBody>
          <a:bodyPr>
            <a:normAutofit fontScale="92500" lnSpcReduction="20000"/>
          </a:bodyPr>
          <a:lstStyle/>
          <a:p>
            <a:r>
              <a:rPr lang="en-US">
                <a:solidFill>
                  <a:schemeClr val="tx1"/>
                </a:solidFill>
              </a:rPr>
              <a:t>We support most languages, including </a:t>
            </a:r>
          </a:p>
          <a:p>
            <a:endParaRPr lang="en-US">
              <a:solidFill>
                <a:schemeClr val="tx1"/>
              </a:solidFill>
            </a:endParaRPr>
          </a:p>
        </p:txBody>
      </p:sp>
      <p:sp>
        <p:nvSpPr>
          <p:cNvPr id="44" name="Text Placeholder 43">
            <a:extLst>
              <a:ext uri="{FF2B5EF4-FFF2-40B4-BE49-F238E27FC236}">
                <a16:creationId xmlns:a16="http://schemas.microsoft.com/office/drawing/2014/main" id="{B7303284-7F88-C3EE-E863-953FFFDBD45C}"/>
              </a:ext>
            </a:extLst>
          </p:cNvPr>
          <p:cNvSpPr>
            <a:spLocks noGrp="1"/>
          </p:cNvSpPr>
          <p:nvPr>
            <p:ph type="body" sz="quarter" idx="42"/>
          </p:nvPr>
        </p:nvSpPr>
        <p:spPr/>
        <p:txBody>
          <a:bodyPr/>
          <a:lstStyle/>
          <a:p>
            <a:r>
              <a:rPr lang="en-GB">
                <a:solidFill>
                  <a:schemeClr val="tx1"/>
                </a:solidFill>
              </a:rPr>
              <a:t>English, German, French, Italian, Spanish, Dutch, Portuguese </a:t>
            </a:r>
          </a:p>
          <a:p>
            <a:r>
              <a:rPr lang="en-GB">
                <a:solidFill>
                  <a:schemeClr val="tx1"/>
                </a:solidFill>
              </a:rPr>
              <a:t>Danish, Swedish, Finnish, Norwegian</a:t>
            </a:r>
          </a:p>
          <a:p>
            <a:r>
              <a:rPr lang="en-GB">
                <a:solidFill>
                  <a:schemeClr val="tx1"/>
                </a:solidFill>
              </a:rPr>
              <a:t>Polish, Hungarian, Romanian, Bulgarian, Greek, Turkish, Czech, etc. </a:t>
            </a:r>
          </a:p>
          <a:p>
            <a:r>
              <a:rPr lang="en-GB">
                <a:solidFill>
                  <a:schemeClr val="tx1"/>
                </a:solidFill>
              </a:rPr>
              <a:t>Russian  </a:t>
            </a:r>
          </a:p>
          <a:p>
            <a:r>
              <a:rPr lang="en-GB">
                <a:solidFill>
                  <a:schemeClr val="tx1"/>
                </a:solidFill>
              </a:rPr>
              <a:t>Arabic </a:t>
            </a:r>
          </a:p>
          <a:p>
            <a:endParaRPr lang="en-US">
              <a:solidFill>
                <a:schemeClr val="tx1"/>
              </a:solidFill>
            </a:endParaRPr>
          </a:p>
        </p:txBody>
      </p:sp>
      <p:sp>
        <p:nvSpPr>
          <p:cNvPr id="39" name="Text Placeholder 38">
            <a:extLst>
              <a:ext uri="{FF2B5EF4-FFF2-40B4-BE49-F238E27FC236}">
                <a16:creationId xmlns:a16="http://schemas.microsoft.com/office/drawing/2014/main" id="{2AEA5198-BFD6-A61A-9523-0CD6A018283D}"/>
              </a:ext>
            </a:extLst>
          </p:cNvPr>
          <p:cNvSpPr>
            <a:spLocks noGrp="1"/>
          </p:cNvSpPr>
          <p:nvPr>
            <p:ph type="body" sz="quarter" idx="47"/>
          </p:nvPr>
        </p:nvSpPr>
        <p:spPr/>
        <p:txBody>
          <a:bodyPr>
            <a:normAutofit fontScale="92500" lnSpcReduction="20000"/>
          </a:bodyPr>
          <a:lstStyle/>
          <a:p>
            <a:r>
              <a:rPr lang="en-US">
                <a:solidFill>
                  <a:schemeClr val="tx1"/>
                </a:solidFill>
              </a:rPr>
              <a:t>We support most Asian languages, including </a:t>
            </a:r>
          </a:p>
          <a:p>
            <a:endParaRPr lang="en-US">
              <a:solidFill>
                <a:schemeClr val="tx1"/>
              </a:solidFill>
            </a:endParaRPr>
          </a:p>
        </p:txBody>
      </p:sp>
      <p:sp>
        <p:nvSpPr>
          <p:cNvPr id="50" name="Text Placeholder 49">
            <a:extLst>
              <a:ext uri="{FF2B5EF4-FFF2-40B4-BE49-F238E27FC236}">
                <a16:creationId xmlns:a16="http://schemas.microsoft.com/office/drawing/2014/main" id="{FEAB1028-3E7A-1335-13A3-D33FB4E44FA1}"/>
              </a:ext>
            </a:extLst>
          </p:cNvPr>
          <p:cNvSpPr>
            <a:spLocks noGrp="1"/>
          </p:cNvSpPr>
          <p:nvPr>
            <p:ph type="body" sz="quarter" idx="48"/>
          </p:nvPr>
        </p:nvSpPr>
        <p:spPr/>
        <p:txBody>
          <a:bodyPr>
            <a:normAutofit lnSpcReduction="10000"/>
          </a:bodyPr>
          <a:lstStyle/>
          <a:p>
            <a:r>
              <a:rPr lang="en-US" dirty="0">
                <a:solidFill>
                  <a:schemeClr val="tx1"/>
                </a:solidFill>
              </a:rPr>
              <a:t>Chinese (Mandarin and Cantonese) </a:t>
            </a:r>
            <a:endParaRPr lang="en-GB" dirty="0">
              <a:solidFill>
                <a:schemeClr val="tx1"/>
              </a:solidFill>
            </a:endParaRPr>
          </a:p>
          <a:p>
            <a:r>
              <a:rPr lang="en-US" dirty="0">
                <a:solidFill>
                  <a:schemeClr val="tx1"/>
                </a:solidFill>
              </a:rPr>
              <a:t>Japanese </a:t>
            </a:r>
            <a:endParaRPr lang="en-GB" dirty="0">
              <a:solidFill>
                <a:schemeClr val="tx1"/>
              </a:solidFill>
            </a:endParaRPr>
          </a:p>
          <a:p>
            <a:r>
              <a:rPr lang="en-US" dirty="0">
                <a:solidFill>
                  <a:schemeClr val="tx1"/>
                </a:solidFill>
              </a:rPr>
              <a:t>Tagalog </a:t>
            </a:r>
          </a:p>
          <a:p>
            <a:r>
              <a:rPr lang="en-US" dirty="0">
                <a:solidFill>
                  <a:schemeClr val="tx1"/>
                </a:solidFill>
              </a:rPr>
              <a:t>Cebuano</a:t>
            </a:r>
            <a:endParaRPr lang="en-GB" dirty="0">
              <a:solidFill>
                <a:schemeClr val="tx1"/>
              </a:solidFill>
            </a:endParaRPr>
          </a:p>
          <a:p>
            <a:r>
              <a:rPr lang="en-US" dirty="0">
                <a:solidFill>
                  <a:schemeClr val="tx1"/>
                </a:solidFill>
              </a:rPr>
              <a:t>Korean </a:t>
            </a:r>
            <a:endParaRPr lang="en-GB" dirty="0">
              <a:solidFill>
                <a:schemeClr val="tx1"/>
              </a:solidFill>
            </a:endParaRPr>
          </a:p>
          <a:p>
            <a:r>
              <a:rPr lang="en-US" dirty="0">
                <a:solidFill>
                  <a:schemeClr val="tx1"/>
                </a:solidFill>
              </a:rPr>
              <a:t>Thai </a:t>
            </a:r>
          </a:p>
          <a:p>
            <a:r>
              <a:rPr lang="en-US" dirty="0">
                <a:solidFill>
                  <a:schemeClr val="tx1"/>
                </a:solidFill>
              </a:rPr>
              <a:t>English</a:t>
            </a:r>
          </a:p>
          <a:p>
            <a:endParaRPr lang="en-US" dirty="0">
              <a:solidFill>
                <a:schemeClr val="tx1"/>
              </a:solidFill>
            </a:endParaRPr>
          </a:p>
        </p:txBody>
      </p:sp>
    </p:spTree>
    <p:extLst>
      <p:ext uri="{BB962C8B-B14F-4D97-AF65-F5344CB8AC3E}">
        <p14:creationId xmlns:p14="http://schemas.microsoft.com/office/powerpoint/2010/main" val="1033862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0F8736-0FE5-7C49-674B-ABB185E3670F}"/>
              </a:ext>
            </a:extLst>
          </p:cNvPr>
          <p:cNvSpPr txBox="1"/>
          <p:nvPr/>
        </p:nvSpPr>
        <p:spPr>
          <a:xfrm>
            <a:off x="837981" y="365923"/>
            <a:ext cx="10512862" cy="1325218"/>
          </a:xfrm>
          <a:prstGeom prst="rect">
            <a:avLst/>
          </a:prstGeom>
        </p:spPr>
        <p:txBody>
          <a:bodyPr vert="horz" lIns="91416" tIns="45708" rIns="91416" bIns="45708" rtlCol="0" anchor="ctr">
            <a:normAutofit/>
          </a:bodyPr>
          <a:lstStyle/>
          <a:p>
            <a:pPr>
              <a:lnSpc>
                <a:spcPct val="90000"/>
              </a:lnSpc>
              <a:spcBef>
                <a:spcPct val="0"/>
              </a:spcBef>
              <a:spcAft>
                <a:spcPts val="600"/>
              </a:spcAft>
            </a:pPr>
            <a:r>
              <a:rPr lang="en-US" sz="3199" b="1" cap="all" dirty="0">
                <a:latin typeface="+mj-lt"/>
                <a:ea typeface="+mj-ea"/>
                <a:cs typeface="+mj-cs"/>
              </a:rPr>
              <a:t>CNCDATA BPO – Managed Services </a:t>
            </a:r>
            <a:r>
              <a:rPr lang="en-US" sz="3199" cap="all" dirty="0">
                <a:latin typeface="+mj-lt"/>
                <a:ea typeface="+mj-ea"/>
                <a:cs typeface="+mj-cs"/>
              </a:rPr>
              <a:t>  </a:t>
            </a:r>
          </a:p>
        </p:txBody>
      </p:sp>
      <p:sp>
        <p:nvSpPr>
          <p:cNvPr id="3" name="TextBox 2">
            <a:extLst>
              <a:ext uri="{FF2B5EF4-FFF2-40B4-BE49-F238E27FC236}">
                <a16:creationId xmlns:a16="http://schemas.microsoft.com/office/drawing/2014/main" id="{E5168ACC-17CA-25B2-2F38-0A0A77BBE46B}"/>
              </a:ext>
            </a:extLst>
          </p:cNvPr>
          <p:cNvSpPr txBox="1"/>
          <p:nvPr/>
        </p:nvSpPr>
        <p:spPr>
          <a:xfrm>
            <a:off x="837981" y="1826042"/>
            <a:ext cx="5180251" cy="4350205"/>
          </a:xfrm>
          <a:prstGeom prst="rect">
            <a:avLst/>
          </a:prstGeom>
        </p:spPr>
        <p:txBody>
          <a:bodyPr vert="horz" lIns="91416" tIns="45708" rIns="91416" bIns="45708" rtlCol="0">
            <a:normAutofit/>
          </a:bodyPr>
          <a:lstStyle/>
          <a:p>
            <a:pPr>
              <a:lnSpc>
                <a:spcPct val="90000"/>
              </a:lnSpc>
              <a:spcAft>
                <a:spcPts val="600"/>
              </a:spcAft>
            </a:pPr>
            <a:endParaRPr lang="en-US" sz="2599"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5C57542-A5EF-D4C6-8AA1-DD52A59B7B73}"/>
              </a:ext>
            </a:extLst>
          </p:cNvPr>
          <p:cNvSpPr txBox="1"/>
          <p:nvPr/>
        </p:nvSpPr>
        <p:spPr>
          <a:xfrm>
            <a:off x="837981" y="2019033"/>
            <a:ext cx="6094413" cy="3692357"/>
          </a:xfrm>
          <a:prstGeom prst="rect">
            <a:avLst/>
          </a:prstGeom>
          <a:noFill/>
        </p:spPr>
        <p:txBody>
          <a:bodyPr wrap="square">
            <a:spAutoFit/>
          </a:bodyPr>
          <a:lstStyle/>
          <a:p>
            <a:r>
              <a:rPr lang="en-US" sz="1799" dirty="0">
                <a:latin typeface="Calibri" panose="020F0502020204030204" pitchFamily="34" charset="0"/>
                <a:ea typeface="Calibri" panose="020F0502020204030204" pitchFamily="34" charset="0"/>
                <a:cs typeface="Calibri" panose="020F0502020204030204" pitchFamily="34" charset="0"/>
              </a:rPr>
              <a:t>CNCData BPO </a:t>
            </a:r>
            <a:r>
              <a:rPr lang="en-US" sz="1799" b="1" dirty="0">
                <a:latin typeface="Calibri" panose="020F0502020204030204" pitchFamily="34" charset="0"/>
                <a:ea typeface="Calibri" panose="020F0502020204030204" pitchFamily="34" charset="0"/>
                <a:cs typeface="Calibri" panose="020F0502020204030204" pitchFamily="34" charset="0"/>
              </a:rPr>
              <a:t>Managed Services </a:t>
            </a:r>
            <a:r>
              <a:rPr lang="en-US" sz="1799" dirty="0">
                <a:latin typeface="Calibri" panose="020F0502020204030204" pitchFamily="34" charset="0"/>
                <a:ea typeface="Calibri" panose="020F0502020204030204" pitchFamily="34" charset="0"/>
                <a:cs typeface="Calibri" panose="020F0502020204030204" pitchFamily="34" charset="0"/>
              </a:rPr>
              <a:t>are designed to help our clients achieve their business goals by improving their operational efficiency, reducing costs, and allowing them to focus on their core business functions. By outsourcing their managed services needs to CNCData, our clients can benefit from our expertise and experience, while also reducing their operational costs.</a:t>
            </a:r>
          </a:p>
          <a:p>
            <a:endParaRPr lang="en-US" sz="1799" dirty="0">
              <a:latin typeface="Calibri" panose="020F0502020204030204" pitchFamily="34" charset="0"/>
              <a:ea typeface="Calibri" panose="020F0502020204030204" pitchFamily="34" charset="0"/>
              <a:cs typeface="Calibri" panose="020F0502020204030204" pitchFamily="34" charset="0"/>
            </a:endParaRPr>
          </a:p>
          <a:p>
            <a:r>
              <a:rPr lang="en-US" sz="1799" dirty="0">
                <a:latin typeface="Calibri" panose="020F0502020204030204" pitchFamily="34" charset="0"/>
                <a:ea typeface="Calibri" panose="020F0502020204030204" pitchFamily="34" charset="0"/>
                <a:cs typeface="Calibri" panose="020F0502020204030204" pitchFamily="34" charset="0"/>
              </a:rPr>
              <a:t>Our BPO managed services include a range of activities such as data management, data entry, desktop research, back-office support, and more. Our team of experienced professionals are trained to handle each of these activities with professionalism, accuracy, and efficiency.</a:t>
            </a:r>
          </a:p>
        </p:txBody>
      </p:sp>
      <p:pic>
        <p:nvPicPr>
          <p:cNvPr id="9" name="Picture 8" descr="Text&#10;&#10;Description automatically generated with low confidence">
            <a:extLst>
              <a:ext uri="{FF2B5EF4-FFF2-40B4-BE49-F238E27FC236}">
                <a16:creationId xmlns:a16="http://schemas.microsoft.com/office/drawing/2014/main" id="{0F107E8E-81D8-C8D4-920B-22D5610EB07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84038" y="1910475"/>
            <a:ext cx="3809008" cy="3809008"/>
          </a:xfrm>
          <a:prstGeom prst="rect">
            <a:avLst/>
          </a:prstGeom>
        </p:spPr>
      </p:pic>
    </p:spTree>
    <p:extLst>
      <p:ext uri="{BB962C8B-B14F-4D97-AF65-F5344CB8AC3E}">
        <p14:creationId xmlns:p14="http://schemas.microsoft.com/office/powerpoint/2010/main" val="3735156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22D29FC8-9DBD-5011-8903-F1591FC8B366}"/>
              </a:ext>
            </a:extLst>
          </p:cNvPr>
          <p:cNvSpPr>
            <a:spLocks noGrp="1"/>
          </p:cNvSpPr>
          <p:nvPr>
            <p:ph type="body" sz="quarter" idx="11"/>
          </p:nvPr>
        </p:nvSpPr>
        <p:spPr/>
        <p:txBody>
          <a:bodyPr/>
          <a:lstStyle/>
          <a:p>
            <a:r>
              <a:rPr lang="en-US"/>
              <a:t>Business Process Outsourcing </a:t>
            </a:r>
          </a:p>
        </p:txBody>
      </p:sp>
      <p:sp>
        <p:nvSpPr>
          <p:cNvPr id="69" name="Text Placeholder 68">
            <a:extLst>
              <a:ext uri="{FF2B5EF4-FFF2-40B4-BE49-F238E27FC236}">
                <a16:creationId xmlns:a16="http://schemas.microsoft.com/office/drawing/2014/main" id="{8974C088-BB06-29CD-86A1-A396B4E957A7}"/>
              </a:ext>
            </a:extLst>
          </p:cNvPr>
          <p:cNvSpPr>
            <a:spLocks noGrp="1"/>
          </p:cNvSpPr>
          <p:nvPr>
            <p:ph type="body" sz="quarter" idx="31"/>
          </p:nvPr>
        </p:nvSpPr>
        <p:spPr/>
        <p:txBody>
          <a:bodyPr/>
          <a:lstStyle/>
          <a:p>
            <a:r>
              <a:rPr lang="en-GB"/>
              <a:t>There will always be times as a business grows and changes that we do not have the right expertise when we need it.  especially true when running a business function that sits outside our day to day business</a:t>
            </a:r>
          </a:p>
        </p:txBody>
      </p:sp>
      <p:sp>
        <p:nvSpPr>
          <p:cNvPr id="91" name="Text Placeholder 90">
            <a:extLst>
              <a:ext uri="{FF2B5EF4-FFF2-40B4-BE49-F238E27FC236}">
                <a16:creationId xmlns:a16="http://schemas.microsoft.com/office/drawing/2014/main" id="{6102A8F5-C7E1-36D1-029F-209084BFA793}"/>
              </a:ext>
            </a:extLst>
          </p:cNvPr>
          <p:cNvSpPr>
            <a:spLocks noGrp="1"/>
          </p:cNvSpPr>
          <p:nvPr>
            <p:ph type="body" sz="quarter" idx="33"/>
          </p:nvPr>
        </p:nvSpPr>
        <p:spPr/>
        <p:txBody>
          <a:bodyPr/>
          <a:lstStyle/>
          <a:p>
            <a:r>
              <a:rPr lang="en-GB"/>
              <a:t>Expertise</a:t>
            </a:r>
            <a:endParaRPr lang="en-US"/>
          </a:p>
          <a:p>
            <a:endParaRPr lang="en-US"/>
          </a:p>
        </p:txBody>
      </p:sp>
      <p:sp>
        <p:nvSpPr>
          <p:cNvPr id="123" name="Text Placeholder 122">
            <a:extLst>
              <a:ext uri="{FF2B5EF4-FFF2-40B4-BE49-F238E27FC236}">
                <a16:creationId xmlns:a16="http://schemas.microsoft.com/office/drawing/2014/main" id="{00343206-5C02-42C3-58FA-D697D96B3167}"/>
              </a:ext>
            </a:extLst>
          </p:cNvPr>
          <p:cNvSpPr>
            <a:spLocks noGrp="1"/>
          </p:cNvSpPr>
          <p:nvPr>
            <p:ph type="body" sz="quarter" idx="34"/>
          </p:nvPr>
        </p:nvSpPr>
        <p:spPr/>
        <p:txBody>
          <a:bodyPr/>
          <a:lstStyle/>
          <a:p>
            <a:r>
              <a:rPr lang="en-GB"/>
              <a:t>Even when we have the expertise, we don’t always have the time we need to dedicate to certain business areas.</a:t>
            </a:r>
          </a:p>
          <a:p>
            <a:endParaRPr lang="en-US"/>
          </a:p>
        </p:txBody>
      </p:sp>
      <p:sp>
        <p:nvSpPr>
          <p:cNvPr id="104" name="Text Placeholder 103">
            <a:extLst>
              <a:ext uri="{FF2B5EF4-FFF2-40B4-BE49-F238E27FC236}">
                <a16:creationId xmlns:a16="http://schemas.microsoft.com/office/drawing/2014/main" id="{ED0C94EB-26F4-C2A3-08AA-00D948C335E2}"/>
              </a:ext>
            </a:extLst>
          </p:cNvPr>
          <p:cNvSpPr>
            <a:spLocks noGrp="1"/>
          </p:cNvSpPr>
          <p:nvPr>
            <p:ph type="body" sz="quarter" idx="36"/>
          </p:nvPr>
        </p:nvSpPr>
        <p:spPr/>
        <p:txBody>
          <a:bodyPr/>
          <a:lstStyle/>
          <a:p>
            <a:r>
              <a:rPr lang="en-GB"/>
              <a:t>Time</a:t>
            </a:r>
            <a:endParaRPr lang="en-US"/>
          </a:p>
          <a:p>
            <a:endParaRPr lang="en-US"/>
          </a:p>
        </p:txBody>
      </p:sp>
      <p:sp>
        <p:nvSpPr>
          <p:cNvPr id="64" name="Text Placeholder 63">
            <a:extLst>
              <a:ext uri="{FF2B5EF4-FFF2-40B4-BE49-F238E27FC236}">
                <a16:creationId xmlns:a16="http://schemas.microsoft.com/office/drawing/2014/main" id="{B45E8145-543C-48A5-384D-536535D07B9A}"/>
              </a:ext>
            </a:extLst>
          </p:cNvPr>
          <p:cNvSpPr>
            <a:spLocks noGrp="1"/>
          </p:cNvSpPr>
          <p:nvPr>
            <p:ph type="body" sz="quarter" idx="37"/>
          </p:nvPr>
        </p:nvSpPr>
        <p:spPr/>
        <p:txBody>
          <a:bodyPr/>
          <a:lstStyle/>
          <a:p>
            <a:r>
              <a:rPr lang="en-GB"/>
              <a:t>Having the right resource in the right place at the right time is always a challenge, especially when the demands of the business fluctuate</a:t>
            </a:r>
          </a:p>
          <a:p>
            <a:endParaRPr lang="en-US"/>
          </a:p>
        </p:txBody>
      </p:sp>
      <p:sp>
        <p:nvSpPr>
          <p:cNvPr id="55" name="Text Placeholder 54">
            <a:extLst>
              <a:ext uri="{FF2B5EF4-FFF2-40B4-BE49-F238E27FC236}">
                <a16:creationId xmlns:a16="http://schemas.microsoft.com/office/drawing/2014/main" id="{96439A61-C144-69BC-7E16-42C752FF0419}"/>
              </a:ext>
            </a:extLst>
          </p:cNvPr>
          <p:cNvSpPr>
            <a:spLocks noGrp="1"/>
          </p:cNvSpPr>
          <p:nvPr>
            <p:ph type="body" sz="quarter" idx="39"/>
          </p:nvPr>
        </p:nvSpPr>
        <p:spPr/>
        <p:txBody>
          <a:bodyPr/>
          <a:lstStyle/>
          <a:p>
            <a:r>
              <a:rPr lang="en-GB"/>
              <a:t>Resource</a:t>
            </a:r>
            <a:endParaRPr lang="en-US"/>
          </a:p>
          <a:p>
            <a:endParaRPr lang="en-US"/>
          </a:p>
        </p:txBody>
      </p:sp>
      <p:pic>
        <p:nvPicPr>
          <p:cNvPr id="147" name="Picture Placeholder 146" descr="A white line drawing of a head with a light bulb inside&#10;&#10;Description automatically generated with low confidence">
            <a:extLst>
              <a:ext uri="{FF2B5EF4-FFF2-40B4-BE49-F238E27FC236}">
                <a16:creationId xmlns:a16="http://schemas.microsoft.com/office/drawing/2014/main" id="{B747063E-3C97-3902-60FF-C3A848A4F622}"/>
              </a:ext>
            </a:extLst>
          </p:cNvPr>
          <p:cNvPicPr>
            <a:picLocks noGrp="1" noChangeAspect="1"/>
          </p:cNvPicPr>
          <p:nvPr>
            <p:ph type="pic" sz="quarter" idx="32"/>
          </p:nvPr>
        </p:nvPicPr>
        <p:blipFill>
          <a:blip r:embed="rId2" cstate="print">
            <a:extLst>
              <a:ext uri="{28A0092B-C50C-407E-A947-70E740481C1C}">
                <a14:useLocalDpi xmlns:a14="http://schemas.microsoft.com/office/drawing/2010/main" val="0"/>
              </a:ext>
            </a:extLst>
          </a:blip>
          <a:srcRect l="74" r="74"/>
          <a:stretch>
            <a:fillRect/>
          </a:stretch>
        </p:blipFill>
        <p:spPr/>
      </p:pic>
      <p:pic>
        <p:nvPicPr>
          <p:cNvPr id="150" name="Picture Placeholder 149" descr="A picture containing graphics, symbol, logo, font&#10;&#10;Description automatically generated">
            <a:extLst>
              <a:ext uri="{FF2B5EF4-FFF2-40B4-BE49-F238E27FC236}">
                <a16:creationId xmlns:a16="http://schemas.microsoft.com/office/drawing/2014/main" id="{A2697B73-AFAA-C9C6-CE1D-3BD1F4B428F3}"/>
              </a:ext>
            </a:extLst>
          </p:cNvPr>
          <p:cNvPicPr>
            <a:picLocks noGrp="1" noChangeAspect="1"/>
          </p:cNvPicPr>
          <p:nvPr>
            <p:ph type="pic" sz="quarter" idx="38"/>
          </p:nvPr>
        </p:nvPicPr>
        <p:blipFill>
          <a:blip r:embed="rId3" cstate="print">
            <a:extLst>
              <a:ext uri="{28A0092B-C50C-407E-A947-70E740481C1C}">
                <a14:useLocalDpi xmlns:a14="http://schemas.microsoft.com/office/drawing/2010/main" val="0"/>
              </a:ext>
            </a:extLst>
          </a:blip>
          <a:srcRect/>
          <a:stretch>
            <a:fillRect/>
          </a:stretch>
        </p:blipFill>
        <p:spPr/>
      </p:pic>
      <p:pic>
        <p:nvPicPr>
          <p:cNvPr id="148" name="Picture Placeholder 305">
            <a:extLst>
              <a:ext uri="{FF2B5EF4-FFF2-40B4-BE49-F238E27FC236}">
                <a16:creationId xmlns:a16="http://schemas.microsoft.com/office/drawing/2014/main" id="{00792168-19C6-865B-FECA-F0D8A2D23560}"/>
              </a:ext>
            </a:extLst>
          </p:cNvPr>
          <p:cNvPicPr>
            <a:picLocks noGrp="1" noChangeAspect="1"/>
          </p:cNvPicPr>
          <p:nvPr>
            <p:ph type="pic" sz="quarter" idx="35"/>
          </p:nvPr>
        </p:nvPicPr>
        <p:blipFill>
          <a:blip r:embed="rId4" cstate="print">
            <a:extLst>
              <a:ext uri="{28A0092B-C50C-407E-A947-70E740481C1C}">
                <a14:useLocalDpi xmlns:a14="http://schemas.microsoft.com/office/drawing/2010/main" val="0"/>
              </a:ext>
            </a:extLst>
          </a:blip>
          <a:srcRect/>
          <a:stretch>
            <a:fillRect/>
          </a:stretch>
        </p:blipFill>
        <p:spPr>
          <a:xfrm>
            <a:off x="9246367" y="2060932"/>
            <a:ext cx="1077632" cy="1077632"/>
          </a:xfrm>
        </p:spPr>
      </p:pic>
    </p:spTree>
    <p:extLst>
      <p:ext uri="{BB962C8B-B14F-4D97-AF65-F5344CB8AC3E}">
        <p14:creationId xmlns:p14="http://schemas.microsoft.com/office/powerpoint/2010/main" val="4089634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502168" y="946656"/>
            <a:ext cx="5880276"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pc="100" dirty="0">
                <a:solidFill>
                  <a:schemeClr val="tx1"/>
                </a:solidFill>
                <a:latin typeface="Posterama (Headings)"/>
                <a:ea typeface="+mj-ea"/>
                <a:cs typeface="+mj-cs"/>
              </a:rPr>
              <a:t>Why CNCData? </a:t>
            </a:r>
          </a:p>
        </p:txBody>
      </p:sp>
      <p:cxnSp>
        <p:nvCxnSpPr>
          <p:cNvPr id="2" name="Straight Connector 1">
            <a:extLst>
              <a:ext uri="{FF2B5EF4-FFF2-40B4-BE49-F238E27FC236}">
                <a16:creationId xmlns:a16="http://schemas.microsoft.com/office/drawing/2014/main" id="{9B44C554-B923-5F5E-CC0B-970272B13E4D}"/>
              </a:ext>
            </a:extLst>
          </p:cNvPr>
          <p:cNvCxnSpPr>
            <a:cxnSpLocks/>
          </p:cNvCxnSpPr>
          <p:nvPr/>
        </p:nvCxnSpPr>
        <p:spPr>
          <a:xfrm>
            <a:off x="621804" y="1988840"/>
            <a:ext cx="3312368" cy="0"/>
          </a:xfrm>
          <a:prstGeom prst="line">
            <a:avLst/>
          </a:prstGeom>
          <a:ln w="50800">
            <a:solidFill>
              <a:schemeClr val="accent6"/>
            </a:solidFill>
            <a:tailEnd type="none" w="med" len="sm"/>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A6C70AE-23B7-E9C7-97A5-8A69FDEB07A2}"/>
              </a:ext>
            </a:extLst>
          </p:cNvPr>
          <p:cNvSpPr txBox="1"/>
          <p:nvPr/>
        </p:nvSpPr>
        <p:spPr>
          <a:xfrm>
            <a:off x="621804" y="2204864"/>
            <a:ext cx="3312368" cy="585801"/>
          </a:xfrm>
          <a:prstGeom prst="rect">
            <a:avLst/>
          </a:prstGeom>
          <a:noFill/>
        </p:spPr>
        <p:txBody>
          <a:bodyPr wrap="square" lIns="0" tIns="0" rIns="0" bIns="0" rtlCol="0">
            <a:spAutoFit/>
          </a:bodyPr>
          <a:lstStyle/>
          <a:p>
            <a:pPr>
              <a:lnSpc>
                <a:spcPct val="110000"/>
              </a:lnSpc>
            </a:pPr>
            <a:r>
              <a:rPr lang="en-US" dirty="0">
                <a:effectLst/>
                <a:latin typeface="Helvetica" pitchFamily="2" charset="0"/>
              </a:rPr>
              <a:t>We work with you as an</a:t>
            </a:r>
          </a:p>
          <a:p>
            <a:pPr>
              <a:lnSpc>
                <a:spcPct val="110000"/>
              </a:lnSpc>
            </a:pPr>
            <a:r>
              <a:rPr lang="en-US" dirty="0">
                <a:effectLst/>
                <a:latin typeface="Helvetica" pitchFamily="2" charset="0"/>
              </a:rPr>
              <a:t>extension of your business.</a:t>
            </a:r>
          </a:p>
        </p:txBody>
      </p:sp>
      <p:cxnSp>
        <p:nvCxnSpPr>
          <p:cNvPr id="6" name="Straight Connector 5">
            <a:extLst>
              <a:ext uri="{FF2B5EF4-FFF2-40B4-BE49-F238E27FC236}">
                <a16:creationId xmlns:a16="http://schemas.microsoft.com/office/drawing/2014/main" id="{2D99E062-F9CF-3550-6009-FC2A36C3C7A4}"/>
              </a:ext>
            </a:extLst>
          </p:cNvPr>
          <p:cNvCxnSpPr>
            <a:cxnSpLocks/>
          </p:cNvCxnSpPr>
          <p:nvPr/>
        </p:nvCxnSpPr>
        <p:spPr>
          <a:xfrm>
            <a:off x="693812" y="3429000"/>
            <a:ext cx="3312368" cy="0"/>
          </a:xfrm>
          <a:prstGeom prst="line">
            <a:avLst/>
          </a:prstGeom>
          <a:ln w="50800">
            <a:solidFill>
              <a:schemeClr val="accent6"/>
            </a:solidFill>
            <a:tailEnd type="none" w="med" len="sm"/>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AFAD1D6-E640-E627-68DF-B10B2C293C78}"/>
              </a:ext>
            </a:extLst>
          </p:cNvPr>
          <p:cNvSpPr txBox="1"/>
          <p:nvPr/>
        </p:nvSpPr>
        <p:spPr>
          <a:xfrm>
            <a:off x="621804" y="3645024"/>
            <a:ext cx="3312368" cy="890500"/>
          </a:xfrm>
          <a:prstGeom prst="rect">
            <a:avLst/>
          </a:prstGeom>
          <a:noFill/>
        </p:spPr>
        <p:txBody>
          <a:bodyPr wrap="square" lIns="0" tIns="0" rIns="0" bIns="0" rtlCol="0">
            <a:spAutoFit/>
          </a:bodyPr>
          <a:lstStyle/>
          <a:p>
            <a:pPr>
              <a:lnSpc>
                <a:spcPct val="110000"/>
              </a:lnSpc>
            </a:pPr>
            <a:r>
              <a:rPr lang="en-US" dirty="0">
                <a:effectLst/>
                <a:latin typeface="Helvetica" pitchFamily="2" charset="0"/>
              </a:rPr>
              <a:t>We gave a strong infrastructure and can rapidly integrate into your organization.</a:t>
            </a:r>
          </a:p>
        </p:txBody>
      </p:sp>
      <p:cxnSp>
        <p:nvCxnSpPr>
          <p:cNvPr id="12" name="Straight Connector 11">
            <a:extLst>
              <a:ext uri="{FF2B5EF4-FFF2-40B4-BE49-F238E27FC236}">
                <a16:creationId xmlns:a16="http://schemas.microsoft.com/office/drawing/2014/main" id="{F627AAB8-A4D9-AF36-70AC-9EC82C838E86}"/>
              </a:ext>
            </a:extLst>
          </p:cNvPr>
          <p:cNvCxnSpPr>
            <a:cxnSpLocks/>
          </p:cNvCxnSpPr>
          <p:nvPr/>
        </p:nvCxnSpPr>
        <p:spPr>
          <a:xfrm>
            <a:off x="621804" y="5085184"/>
            <a:ext cx="3312368" cy="0"/>
          </a:xfrm>
          <a:prstGeom prst="line">
            <a:avLst/>
          </a:prstGeom>
          <a:ln w="50800">
            <a:solidFill>
              <a:schemeClr val="accent6"/>
            </a:solidFill>
            <a:tailEnd type="none" w="med" len="sm"/>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112F005-44A3-5D53-E8DE-E76399C18D5E}"/>
              </a:ext>
            </a:extLst>
          </p:cNvPr>
          <p:cNvSpPr txBox="1"/>
          <p:nvPr/>
        </p:nvSpPr>
        <p:spPr>
          <a:xfrm>
            <a:off x="621804" y="5301208"/>
            <a:ext cx="3312368" cy="890500"/>
          </a:xfrm>
          <a:prstGeom prst="rect">
            <a:avLst/>
          </a:prstGeom>
          <a:noFill/>
        </p:spPr>
        <p:txBody>
          <a:bodyPr wrap="square" lIns="0" tIns="0" rIns="0" bIns="0" rtlCol="0">
            <a:spAutoFit/>
          </a:bodyPr>
          <a:lstStyle/>
          <a:p>
            <a:pPr>
              <a:lnSpc>
                <a:spcPct val="110000"/>
              </a:lnSpc>
            </a:pPr>
            <a:r>
              <a:rPr lang="en-US" dirty="0">
                <a:effectLst/>
                <a:latin typeface="Helvetica" pitchFamily="2" charset="0"/>
              </a:rPr>
              <a:t>We have the expertise ready to be seamlessly applied within your organization.</a:t>
            </a:r>
          </a:p>
        </p:txBody>
      </p:sp>
      <p:cxnSp>
        <p:nvCxnSpPr>
          <p:cNvPr id="18" name="Straight Connector 17">
            <a:extLst>
              <a:ext uri="{FF2B5EF4-FFF2-40B4-BE49-F238E27FC236}">
                <a16:creationId xmlns:a16="http://schemas.microsoft.com/office/drawing/2014/main" id="{855B6F31-B824-4BA4-A9B4-F2FEBC4CBEC3}"/>
              </a:ext>
            </a:extLst>
          </p:cNvPr>
          <p:cNvCxnSpPr>
            <a:cxnSpLocks/>
          </p:cNvCxnSpPr>
          <p:nvPr/>
        </p:nvCxnSpPr>
        <p:spPr>
          <a:xfrm>
            <a:off x="5878388" y="2018059"/>
            <a:ext cx="3312368" cy="0"/>
          </a:xfrm>
          <a:prstGeom prst="line">
            <a:avLst/>
          </a:prstGeom>
          <a:ln w="50800">
            <a:solidFill>
              <a:schemeClr val="accent6"/>
            </a:solidFill>
            <a:tailEnd type="none" w="med" len="sm"/>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75E0605-E30F-DB1D-BECD-BFA3D3EBE428}"/>
              </a:ext>
            </a:extLst>
          </p:cNvPr>
          <p:cNvSpPr txBox="1"/>
          <p:nvPr/>
        </p:nvSpPr>
        <p:spPr>
          <a:xfrm>
            <a:off x="5878388" y="2234083"/>
            <a:ext cx="3456384" cy="890500"/>
          </a:xfrm>
          <a:prstGeom prst="rect">
            <a:avLst/>
          </a:prstGeom>
          <a:noFill/>
        </p:spPr>
        <p:txBody>
          <a:bodyPr wrap="square" lIns="0" tIns="0" rIns="0" bIns="0" rtlCol="0">
            <a:spAutoFit/>
          </a:bodyPr>
          <a:lstStyle/>
          <a:p>
            <a:pPr>
              <a:lnSpc>
                <a:spcPct val="110000"/>
              </a:lnSpc>
            </a:pPr>
            <a:r>
              <a:rPr lang="en-US" dirty="0">
                <a:effectLst/>
                <a:latin typeface="Helvetica" pitchFamily="2" charset="0"/>
              </a:rPr>
              <a:t>We have extensive experience working with companies similar to yours.</a:t>
            </a:r>
          </a:p>
        </p:txBody>
      </p:sp>
      <p:cxnSp>
        <p:nvCxnSpPr>
          <p:cNvPr id="20" name="Straight Connector 19">
            <a:extLst>
              <a:ext uri="{FF2B5EF4-FFF2-40B4-BE49-F238E27FC236}">
                <a16:creationId xmlns:a16="http://schemas.microsoft.com/office/drawing/2014/main" id="{D1F7FBED-4A92-CD9E-E41D-E5EB37C17272}"/>
              </a:ext>
            </a:extLst>
          </p:cNvPr>
          <p:cNvCxnSpPr>
            <a:cxnSpLocks/>
          </p:cNvCxnSpPr>
          <p:nvPr/>
        </p:nvCxnSpPr>
        <p:spPr>
          <a:xfrm>
            <a:off x="5850496" y="3429000"/>
            <a:ext cx="3312368" cy="0"/>
          </a:xfrm>
          <a:prstGeom prst="line">
            <a:avLst/>
          </a:prstGeom>
          <a:ln w="50800">
            <a:solidFill>
              <a:schemeClr val="accent6"/>
            </a:solidFill>
            <a:tailEnd type="none" w="med" len="sm"/>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7D1AD5F-F14B-7B60-58C8-17B9E357BBBC}"/>
              </a:ext>
            </a:extLst>
          </p:cNvPr>
          <p:cNvSpPr txBox="1"/>
          <p:nvPr/>
        </p:nvSpPr>
        <p:spPr>
          <a:xfrm>
            <a:off x="5850496" y="3645024"/>
            <a:ext cx="3456384" cy="890500"/>
          </a:xfrm>
          <a:prstGeom prst="rect">
            <a:avLst/>
          </a:prstGeom>
          <a:noFill/>
        </p:spPr>
        <p:txBody>
          <a:bodyPr wrap="square" lIns="0" tIns="0" rIns="0" bIns="0" rtlCol="0">
            <a:spAutoFit/>
          </a:bodyPr>
          <a:lstStyle/>
          <a:p>
            <a:pPr>
              <a:lnSpc>
                <a:spcPct val="110000"/>
              </a:lnSpc>
            </a:pPr>
            <a:r>
              <a:rPr lang="en-US" dirty="0">
                <a:effectLst/>
                <a:latin typeface="Helvetica" pitchFamily="2" charset="0"/>
              </a:rPr>
              <a:t>We adhere to your requirements and create a tailored environment to meet your business needs.</a:t>
            </a:r>
          </a:p>
        </p:txBody>
      </p:sp>
      <p:cxnSp>
        <p:nvCxnSpPr>
          <p:cNvPr id="22" name="Straight Connector 21">
            <a:extLst>
              <a:ext uri="{FF2B5EF4-FFF2-40B4-BE49-F238E27FC236}">
                <a16:creationId xmlns:a16="http://schemas.microsoft.com/office/drawing/2014/main" id="{3028C353-5ACE-570B-2E08-2FD4137B9504}"/>
              </a:ext>
            </a:extLst>
          </p:cNvPr>
          <p:cNvCxnSpPr>
            <a:cxnSpLocks/>
          </p:cNvCxnSpPr>
          <p:nvPr/>
        </p:nvCxnSpPr>
        <p:spPr>
          <a:xfrm>
            <a:off x="5850496" y="4873158"/>
            <a:ext cx="3312368" cy="0"/>
          </a:xfrm>
          <a:prstGeom prst="line">
            <a:avLst/>
          </a:prstGeom>
          <a:ln w="50800">
            <a:solidFill>
              <a:schemeClr val="accent6"/>
            </a:solidFill>
            <a:tailEnd type="none" w="med" len="sm"/>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092BF88-C19E-16A9-9CA1-7FFF4F09C1A7}"/>
              </a:ext>
            </a:extLst>
          </p:cNvPr>
          <p:cNvSpPr txBox="1"/>
          <p:nvPr/>
        </p:nvSpPr>
        <p:spPr>
          <a:xfrm>
            <a:off x="5850496" y="5089182"/>
            <a:ext cx="3456384" cy="585801"/>
          </a:xfrm>
          <a:prstGeom prst="rect">
            <a:avLst/>
          </a:prstGeom>
          <a:noFill/>
        </p:spPr>
        <p:txBody>
          <a:bodyPr wrap="square" lIns="0" tIns="0" rIns="0" bIns="0" rtlCol="0">
            <a:spAutoFit/>
          </a:bodyPr>
          <a:lstStyle/>
          <a:p>
            <a:pPr>
              <a:lnSpc>
                <a:spcPct val="110000"/>
              </a:lnSpc>
            </a:pPr>
            <a:r>
              <a:rPr lang="en-US" dirty="0">
                <a:effectLst/>
                <a:latin typeface="Helvetica" pitchFamily="2" charset="0"/>
              </a:rPr>
              <a:t>We comply with your compliance practices and policies.</a:t>
            </a:r>
          </a:p>
        </p:txBody>
      </p:sp>
    </p:spTree>
    <p:extLst>
      <p:ext uri="{BB962C8B-B14F-4D97-AF65-F5344CB8AC3E}">
        <p14:creationId xmlns:p14="http://schemas.microsoft.com/office/powerpoint/2010/main" val="1694345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Placeholder 1">
            <a:extLst>
              <a:ext uri="{FF2B5EF4-FFF2-40B4-BE49-F238E27FC236}">
                <a16:creationId xmlns:a16="http://schemas.microsoft.com/office/drawing/2014/main" id="{2D804D7E-D997-212B-CA5F-C8C333415FDB}"/>
              </a:ext>
            </a:extLst>
          </p:cNvPr>
          <p:cNvSpPr txBox="1">
            <a:spLocks/>
          </p:cNvSpPr>
          <p:nvPr/>
        </p:nvSpPr>
        <p:spPr>
          <a:xfrm>
            <a:off x="502168" y="535873"/>
            <a:ext cx="7752484"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pc="100" dirty="0">
                <a:solidFill>
                  <a:schemeClr val="tx1"/>
                </a:solidFill>
                <a:latin typeface="Posterama (Headings)"/>
                <a:ea typeface="+mj-ea"/>
                <a:cs typeface="+mj-cs"/>
              </a:rPr>
              <a:t>CX solutions</a:t>
            </a:r>
          </a:p>
        </p:txBody>
      </p:sp>
      <p:sp>
        <p:nvSpPr>
          <p:cNvPr id="3" name="TextBox 2">
            <a:extLst>
              <a:ext uri="{FF2B5EF4-FFF2-40B4-BE49-F238E27FC236}">
                <a16:creationId xmlns:a16="http://schemas.microsoft.com/office/drawing/2014/main" id="{1EDA4288-9FD1-BCAD-93A7-F9E795411F3C}"/>
              </a:ext>
            </a:extLst>
          </p:cNvPr>
          <p:cNvSpPr txBox="1"/>
          <p:nvPr/>
        </p:nvSpPr>
        <p:spPr>
          <a:xfrm>
            <a:off x="549796" y="1701279"/>
            <a:ext cx="4464496" cy="523220"/>
          </a:xfrm>
          <a:prstGeom prst="rect">
            <a:avLst/>
          </a:prstGeom>
          <a:noFill/>
        </p:spPr>
        <p:txBody>
          <a:bodyPr wrap="square">
            <a:spAutoFit/>
          </a:bodyPr>
          <a:lstStyle/>
          <a:p>
            <a:r>
              <a:rPr lang="en-US" sz="2800" b="1" dirty="0"/>
              <a:t>Data Validation Programs </a:t>
            </a:r>
            <a:endParaRPr lang="en-AU" sz="2800" b="1" dirty="0"/>
          </a:p>
        </p:txBody>
      </p:sp>
      <p:sp>
        <p:nvSpPr>
          <p:cNvPr id="2" name="TextBox 1">
            <a:extLst>
              <a:ext uri="{FF2B5EF4-FFF2-40B4-BE49-F238E27FC236}">
                <a16:creationId xmlns:a16="http://schemas.microsoft.com/office/drawing/2014/main" id="{3BCC8CD9-7EB8-1391-7F10-B8E60365DA34}"/>
              </a:ext>
            </a:extLst>
          </p:cNvPr>
          <p:cNvSpPr txBox="1"/>
          <p:nvPr/>
        </p:nvSpPr>
        <p:spPr>
          <a:xfrm>
            <a:off x="5950396" y="1090203"/>
            <a:ext cx="5904656" cy="3970318"/>
          </a:xfrm>
          <a:prstGeom prst="rect">
            <a:avLst/>
          </a:prstGeom>
          <a:noFill/>
        </p:spPr>
        <p:txBody>
          <a:bodyPr wrap="square">
            <a:spAutoFit/>
          </a:bodyPr>
          <a:lstStyle/>
          <a:p>
            <a:r>
              <a:rPr lang="en-US" dirty="0"/>
              <a:t>With extensive experience in data management and validation processes, we specialize in ensuring the highest standards of data quality and consistency across various platforms. Whether you require real-time validation or offline checks for duplications, redundancies, or inconsistencies, our expertise enables us to enhance data accuracy and reliability. By meticulously managing these processes, we help you maintain a robust and trustworthy data environment, tailored to meet the specific needs of your customer ecosystem. Our solutions are designed to support seamless integration and functionality across all platforms, ensuring your data is always aligned with your business objectives.</a:t>
            </a:r>
            <a:endParaRPr lang="en-AU" dirty="0"/>
          </a:p>
        </p:txBody>
      </p:sp>
      <p:sp>
        <p:nvSpPr>
          <p:cNvPr id="6" name="TextBox 5">
            <a:extLst>
              <a:ext uri="{FF2B5EF4-FFF2-40B4-BE49-F238E27FC236}">
                <a16:creationId xmlns:a16="http://schemas.microsoft.com/office/drawing/2014/main" id="{9503BBBB-FD9A-8582-5638-4C94899463D3}"/>
              </a:ext>
            </a:extLst>
          </p:cNvPr>
          <p:cNvSpPr txBox="1"/>
          <p:nvPr/>
        </p:nvSpPr>
        <p:spPr>
          <a:xfrm>
            <a:off x="531731" y="2924944"/>
            <a:ext cx="4914609" cy="2031325"/>
          </a:xfrm>
          <a:prstGeom prst="rect">
            <a:avLst/>
          </a:prstGeom>
          <a:noFill/>
        </p:spPr>
        <p:txBody>
          <a:bodyPr wrap="square">
            <a:spAutoFit/>
          </a:bodyPr>
          <a:lstStyle/>
          <a:p>
            <a:r>
              <a:rPr lang="en-US" dirty="0"/>
              <a:t>Our expertise in data management and validation programs ensures top-tier data quality and consistency, whether in real-time or offline data, across all platforms. We enhance data accuracy to align with your business needs to ensue high data reliability in any customer environment</a:t>
            </a:r>
            <a:endParaRPr lang="en-AU" dirty="0"/>
          </a:p>
        </p:txBody>
      </p:sp>
    </p:spTree>
    <p:extLst>
      <p:ext uri="{BB962C8B-B14F-4D97-AF65-F5344CB8AC3E}">
        <p14:creationId xmlns:p14="http://schemas.microsoft.com/office/powerpoint/2010/main" val="2036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4D0831-E061-840A-D342-D2C7BC76D48A}"/>
              </a:ext>
            </a:extLst>
          </p:cNvPr>
          <p:cNvSpPr>
            <a:spLocks noGrp="1"/>
          </p:cNvSpPr>
          <p:nvPr>
            <p:ph type="body" sz="quarter" idx="11"/>
          </p:nvPr>
        </p:nvSpPr>
        <p:spPr/>
        <p:txBody>
          <a:bodyPr/>
          <a:lstStyle/>
          <a:p>
            <a:r>
              <a:rPr lang="en-US"/>
              <a:t>How It Works</a:t>
            </a:r>
          </a:p>
        </p:txBody>
      </p:sp>
      <p:sp>
        <p:nvSpPr>
          <p:cNvPr id="64" name="Text Placeholder 63">
            <a:extLst>
              <a:ext uri="{FF2B5EF4-FFF2-40B4-BE49-F238E27FC236}">
                <a16:creationId xmlns:a16="http://schemas.microsoft.com/office/drawing/2014/main" id="{47BCF9F7-0FE0-65D7-BF70-3523210D2D13}"/>
              </a:ext>
            </a:extLst>
          </p:cNvPr>
          <p:cNvSpPr>
            <a:spLocks noGrp="1"/>
          </p:cNvSpPr>
          <p:nvPr>
            <p:ph type="body" sz="quarter" idx="45"/>
          </p:nvPr>
        </p:nvSpPr>
        <p:spPr/>
        <p:txBody>
          <a:bodyPr/>
          <a:lstStyle/>
          <a:p>
            <a:r>
              <a:rPr lang="en-GB"/>
              <a:t>We work with your data</a:t>
            </a:r>
            <a:endParaRPr lang="en-US"/>
          </a:p>
        </p:txBody>
      </p:sp>
      <p:sp>
        <p:nvSpPr>
          <p:cNvPr id="45" name="Text Placeholder 44">
            <a:extLst>
              <a:ext uri="{FF2B5EF4-FFF2-40B4-BE49-F238E27FC236}">
                <a16:creationId xmlns:a16="http://schemas.microsoft.com/office/drawing/2014/main" id="{90045B84-14EF-843F-B698-B3789BB30C99}"/>
              </a:ext>
            </a:extLst>
          </p:cNvPr>
          <p:cNvSpPr>
            <a:spLocks noGrp="1"/>
          </p:cNvSpPr>
          <p:nvPr>
            <p:ph type="body" sz="quarter" idx="56"/>
          </p:nvPr>
        </p:nvSpPr>
        <p:spPr/>
        <p:txBody>
          <a:bodyPr/>
          <a:lstStyle/>
          <a:p>
            <a:r>
              <a:rPr lang="en-GB"/>
              <a:t>We are specialists in data management and contact center management</a:t>
            </a:r>
            <a:endParaRPr lang="en-US"/>
          </a:p>
        </p:txBody>
      </p:sp>
      <p:pic>
        <p:nvPicPr>
          <p:cNvPr id="247" name="Picture Placeholder 246" descr="A white circular object on a black background&#10;&#10;Description automatically generated with low confidence">
            <a:extLst>
              <a:ext uri="{FF2B5EF4-FFF2-40B4-BE49-F238E27FC236}">
                <a16:creationId xmlns:a16="http://schemas.microsoft.com/office/drawing/2014/main" id="{1CBB1981-2E00-ADE5-4EBA-8D76DD1C80FF}"/>
              </a:ext>
            </a:extLst>
          </p:cNvPr>
          <p:cNvPicPr>
            <a:picLocks noGrp="1" noChangeAspect="1"/>
          </p:cNvPicPr>
          <p:nvPr>
            <p:ph type="pic" sz="quarter" idx="62"/>
          </p:nvPr>
        </p:nvPicPr>
        <p:blipFill>
          <a:blip r:embed="rId2" cstate="print">
            <a:extLst>
              <a:ext uri="{28A0092B-C50C-407E-A947-70E740481C1C}">
                <a14:useLocalDpi xmlns:a14="http://schemas.microsoft.com/office/drawing/2010/main" val="0"/>
              </a:ext>
            </a:extLst>
          </a:blip>
          <a:srcRect t="89" b="89"/>
          <a:stretch>
            <a:fillRect/>
          </a:stretch>
        </p:blipFill>
        <p:spPr/>
      </p:pic>
      <p:pic>
        <p:nvPicPr>
          <p:cNvPr id="249" name="Picture Placeholder 248" descr="A picture containing cartoon, circle, clipart, design&#10;&#10;Description automatically generated">
            <a:extLst>
              <a:ext uri="{FF2B5EF4-FFF2-40B4-BE49-F238E27FC236}">
                <a16:creationId xmlns:a16="http://schemas.microsoft.com/office/drawing/2014/main" id="{F3C4F384-5225-1235-B9A9-998C77D0AD6F}"/>
              </a:ext>
            </a:extLst>
          </p:cNvPr>
          <p:cNvPicPr>
            <a:picLocks noGrp="1" noChangeAspect="1"/>
          </p:cNvPicPr>
          <p:nvPr>
            <p:ph type="pic" sz="quarter" idx="63"/>
          </p:nvPr>
        </p:nvPicPr>
        <p:blipFill>
          <a:blip r:embed="rId3" cstate="print">
            <a:extLst>
              <a:ext uri="{28A0092B-C50C-407E-A947-70E740481C1C}">
                <a14:useLocalDpi xmlns:a14="http://schemas.microsoft.com/office/drawing/2010/main" val="0"/>
              </a:ext>
            </a:extLst>
          </a:blip>
          <a:srcRect t="177" b="177"/>
          <a:stretch>
            <a:fillRect/>
          </a:stretch>
        </p:blipFill>
        <p:spPr/>
      </p:pic>
      <p:sp>
        <p:nvSpPr>
          <p:cNvPr id="159" name="Text Placeholder 158">
            <a:extLst>
              <a:ext uri="{FF2B5EF4-FFF2-40B4-BE49-F238E27FC236}">
                <a16:creationId xmlns:a16="http://schemas.microsoft.com/office/drawing/2014/main" id="{2338101B-23A9-5B04-2D6E-5AB9825D9FD6}"/>
              </a:ext>
            </a:extLst>
          </p:cNvPr>
          <p:cNvSpPr>
            <a:spLocks noGrp="1"/>
          </p:cNvSpPr>
          <p:nvPr>
            <p:ph type="body" sz="quarter" idx="64"/>
          </p:nvPr>
        </p:nvSpPr>
        <p:spPr/>
        <p:txBody>
          <a:bodyPr/>
          <a:lstStyle/>
          <a:p>
            <a:r>
              <a:rPr lang="en-GB"/>
              <a:t>We follow your process, or one we agree together</a:t>
            </a:r>
          </a:p>
        </p:txBody>
      </p:sp>
      <p:sp>
        <p:nvSpPr>
          <p:cNvPr id="105" name="Text Placeholder 104">
            <a:extLst>
              <a:ext uri="{FF2B5EF4-FFF2-40B4-BE49-F238E27FC236}">
                <a16:creationId xmlns:a16="http://schemas.microsoft.com/office/drawing/2014/main" id="{D42C2C38-0525-C030-4BE5-A6636C4ECE52}"/>
              </a:ext>
            </a:extLst>
          </p:cNvPr>
          <p:cNvSpPr>
            <a:spLocks noGrp="1"/>
          </p:cNvSpPr>
          <p:nvPr>
            <p:ph type="body" sz="quarter" idx="66"/>
          </p:nvPr>
        </p:nvSpPr>
        <p:spPr/>
        <p:txBody>
          <a:bodyPr/>
          <a:lstStyle/>
          <a:p>
            <a:r>
              <a:rPr lang="en-GB"/>
              <a:t>We have experienced and pre-trained resource, ready to work for you.</a:t>
            </a:r>
            <a:endParaRPr lang="en-US"/>
          </a:p>
        </p:txBody>
      </p:sp>
      <p:sp>
        <p:nvSpPr>
          <p:cNvPr id="148" name="Text Placeholder 147">
            <a:extLst>
              <a:ext uri="{FF2B5EF4-FFF2-40B4-BE49-F238E27FC236}">
                <a16:creationId xmlns:a16="http://schemas.microsoft.com/office/drawing/2014/main" id="{184F98AE-00D8-BFA1-05A7-67F550EE355A}"/>
              </a:ext>
            </a:extLst>
          </p:cNvPr>
          <p:cNvSpPr>
            <a:spLocks noGrp="1"/>
          </p:cNvSpPr>
          <p:nvPr>
            <p:ph type="body" sz="quarter" idx="70"/>
          </p:nvPr>
        </p:nvSpPr>
        <p:spPr/>
        <p:txBody>
          <a:bodyPr/>
          <a:lstStyle/>
          <a:p>
            <a:r>
              <a:rPr lang="en-GB"/>
              <a:t>We can work directly into your systems</a:t>
            </a:r>
          </a:p>
        </p:txBody>
      </p:sp>
      <p:sp>
        <p:nvSpPr>
          <p:cNvPr id="122" name="Text Placeholder 121">
            <a:extLst>
              <a:ext uri="{FF2B5EF4-FFF2-40B4-BE49-F238E27FC236}">
                <a16:creationId xmlns:a16="http://schemas.microsoft.com/office/drawing/2014/main" id="{801307FE-3F5A-605C-9286-0F0C80F45A4C}"/>
              </a:ext>
            </a:extLst>
          </p:cNvPr>
          <p:cNvSpPr>
            <a:spLocks noGrp="1"/>
          </p:cNvSpPr>
          <p:nvPr>
            <p:ph type="body" sz="quarter" idx="72"/>
          </p:nvPr>
        </p:nvSpPr>
        <p:spPr/>
        <p:txBody>
          <a:bodyPr/>
          <a:lstStyle/>
          <a:p>
            <a:r>
              <a:rPr lang="en-GB"/>
              <a:t>Spend your time on your core business </a:t>
            </a:r>
            <a:endParaRPr lang="en-US"/>
          </a:p>
        </p:txBody>
      </p:sp>
      <p:pic>
        <p:nvPicPr>
          <p:cNvPr id="217" name="Picture Placeholder 192">
            <a:extLst>
              <a:ext uri="{FF2B5EF4-FFF2-40B4-BE49-F238E27FC236}">
                <a16:creationId xmlns:a16="http://schemas.microsoft.com/office/drawing/2014/main" id="{35DF85F2-9473-433C-0021-46BD38A8AAD1}"/>
              </a:ext>
            </a:extLst>
          </p:cNvPr>
          <p:cNvPicPr>
            <a:picLocks noGrp="1" noChangeAspect="1"/>
          </p:cNvPicPr>
          <p:nvPr>
            <p:ph type="pic" sz="quarter" idx="74"/>
          </p:nvPr>
        </p:nvPicPr>
        <p:blipFill>
          <a:blip r:embed="rId4" cstate="print">
            <a:extLst>
              <a:ext uri="{28A0092B-C50C-407E-A947-70E740481C1C}">
                <a14:useLocalDpi xmlns:a14="http://schemas.microsoft.com/office/drawing/2010/main" val="0"/>
              </a:ext>
            </a:extLst>
          </a:blip>
          <a:srcRect/>
          <a:stretch>
            <a:fillRect/>
          </a:stretch>
        </p:blipFill>
        <p:spPr/>
      </p:pic>
      <p:pic>
        <p:nvPicPr>
          <p:cNvPr id="216" name="Picture Placeholder 305">
            <a:extLst>
              <a:ext uri="{FF2B5EF4-FFF2-40B4-BE49-F238E27FC236}">
                <a16:creationId xmlns:a16="http://schemas.microsoft.com/office/drawing/2014/main" id="{C8EC658F-F48F-3DC1-B407-66B0A5DBEDEF}"/>
              </a:ext>
            </a:extLst>
          </p:cNvPr>
          <p:cNvPicPr>
            <a:picLocks noGrp="1" noChangeAspect="1"/>
          </p:cNvPicPr>
          <p:nvPr>
            <p:ph type="pic" sz="quarter" idx="75"/>
          </p:nvPr>
        </p:nvPicPr>
        <p:blipFill>
          <a:blip r:embed="rId5" cstate="print">
            <a:extLst>
              <a:ext uri="{28A0092B-C50C-407E-A947-70E740481C1C}">
                <a14:useLocalDpi xmlns:a14="http://schemas.microsoft.com/office/drawing/2010/main" val="0"/>
              </a:ext>
            </a:extLst>
          </a:blip>
          <a:srcRect t="88" b="88"/>
          <a:stretch>
            <a:fillRect/>
          </a:stretch>
        </p:blipFill>
        <p:spPr/>
      </p:pic>
      <p:pic>
        <p:nvPicPr>
          <p:cNvPr id="244" name="Picture Placeholder 214">
            <a:extLst>
              <a:ext uri="{FF2B5EF4-FFF2-40B4-BE49-F238E27FC236}">
                <a16:creationId xmlns:a16="http://schemas.microsoft.com/office/drawing/2014/main" id="{A809C4A5-281C-F43F-73A0-031F0F32C486}"/>
              </a:ext>
            </a:extLst>
          </p:cNvPr>
          <p:cNvPicPr>
            <a:picLocks noGrp="1" noChangeAspect="1"/>
          </p:cNvPicPr>
          <p:nvPr>
            <p:ph type="pic" sz="quarter" idx="68"/>
          </p:nvPr>
        </p:nvPicPr>
        <p:blipFill>
          <a:blip r:embed="rId6" cstate="print">
            <a:extLst>
              <a:ext uri="{28A0092B-C50C-407E-A947-70E740481C1C}">
                <a14:useLocalDpi xmlns:a14="http://schemas.microsoft.com/office/drawing/2010/main" val="0"/>
              </a:ext>
            </a:extLst>
          </a:blip>
          <a:srcRect t="89" b="89"/>
          <a:stretch>
            <a:fillRect/>
          </a:stretch>
        </p:blipFill>
        <p:spPr>
          <a:xfrm>
            <a:off x="4872355" y="3284576"/>
            <a:ext cx="895117" cy="893529"/>
          </a:xfrm>
        </p:spPr>
      </p:pic>
      <p:pic>
        <p:nvPicPr>
          <p:cNvPr id="245" name="Picture Placeholder 385">
            <a:extLst>
              <a:ext uri="{FF2B5EF4-FFF2-40B4-BE49-F238E27FC236}">
                <a16:creationId xmlns:a16="http://schemas.microsoft.com/office/drawing/2014/main" id="{57270BD3-A6CA-4268-FEB0-7E704E279875}"/>
              </a:ext>
            </a:extLst>
          </p:cNvPr>
          <p:cNvPicPr>
            <a:picLocks noGrp="1" noChangeAspect="1"/>
          </p:cNvPicPr>
          <p:nvPr>
            <p:ph type="pic" sz="quarter" idx="69"/>
          </p:nvPr>
        </p:nvPicPr>
        <p:blipFill>
          <a:blip r:embed="rId7" cstate="print">
            <a:extLst>
              <a:ext uri="{28A0092B-C50C-407E-A947-70E740481C1C}">
                <a14:useLocalDpi xmlns:a14="http://schemas.microsoft.com/office/drawing/2010/main" val="0"/>
              </a:ext>
            </a:extLst>
          </a:blip>
          <a:srcRect t="177" b="177"/>
          <a:stretch>
            <a:fillRect/>
          </a:stretch>
        </p:blipFill>
        <p:spPr>
          <a:xfrm>
            <a:off x="6448334" y="3284576"/>
            <a:ext cx="896703" cy="893529"/>
          </a:xfrm>
        </p:spPr>
      </p:pic>
    </p:spTree>
    <p:extLst>
      <p:ext uri="{BB962C8B-B14F-4D97-AF65-F5344CB8AC3E}">
        <p14:creationId xmlns:p14="http://schemas.microsoft.com/office/powerpoint/2010/main" val="15582391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0207203C-89C2-4F7B-A015-A09328E3BE18}"/>
              </a:ext>
            </a:extLst>
          </p:cNvPr>
          <p:cNvSpPr>
            <a:spLocks noGrp="1"/>
          </p:cNvSpPr>
          <p:nvPr>
            <p:ph type="body" sz="quarter" idx="11"/>
          </p:nvPr>
        </p:nvSpPr>
        <p:spPr/>
        <p:txBody>
          <a:bodyPr/>
          <a:lstStyle/>
          <a:p>
            <a:r>
              <a:rPr lang="en-US"/>
              <a:t>Email Programs </a:t>
            </a:r>
          </a:p>
          <a:p>
            <a:endParaRPr lang="en-US"/>
          </a:p>
        </p:txBody>
      </p:sp>
      <p:pic>
        <p:nvPicPr>
          <p:cNvPr id="14" name="Picture Placeholder 13">
            <a:extLst>
              <a:ext uri="{FF2B5EF4-FFF2-40B4-BE49-F238E27FC236}">
                <a16:creationId xmlns:a16="http://schemas.microsoft.com/office/drawing/2014/main" id="{605DD7B5-6E1A-BA65-5E42-9176829E1DAD}"/>
              </a:ext>
            </a:extLst>
          </p:cNvPr>
          <p:cNvPicPr>
            <a:picLocks noGrp="1" noChangeAspect="1"/>
          </p:cNvPicPr>
          <p:nvPr>
            <p:ph type="pic" sz="quarter" idx="52"/>
          </p:nvPr>
        </p:nvPicPr>
        <p:blipFill>
          <a:blip r:embed="rId2">
            <a:extLst>
              <a:ext uri="{28A0092B-C50C-407E-A947-70E740481C1C}">
                <a14:useLocalDpi xmlns:a14="http://schemas.microsoft.com/office/drawing/2010/main" val="0"/>
              </a:ext>
            </a:extLst>
          </a:blip>
          <a:srcRect l="28605" r="28605"/>
          <a:stretch>
            <a:fillRect/>
          </a:stretch>
        </p:blipFill>
        <p:spPr>
          <a:xfrm>
            <a:off x="7009030" y="44624"/>
            <a:ext cx="5179796" cy="6812827"/>
          </a:xfrm>
        </p:spPr>
      </p:pic>
      <p:sp>
        <p:nvSpPr>
          <p:cNvPr id="19" name="Text Placeholder 18">
            <a:extLst>
              <a:ext uri="{FF2B5EF4-FFF2-40B4-BE49-F238E27FC236}">
                <a16:creationId xmlns:a16="http://schemas.microsoft.com/office/drawing/2014/main" id="{619CA9E5-048C-1617-324E-08C43633B33E}"/>
              </a:ext>
            </a:extLst>
          </p:cNvPr>
          <p:cNvSpPr>
            <a:spLocks noGrp="1"/>
          </p:cNvSpPr>
          <p:nvPr>
            <p:ph type="body" sz="quarter" idx="53"/>
          </p:nvPr>
        </p:nvSpPr>
        <p:spPr>
          <a:xfrm>
            <a:off x="502038" y="1550988"/>
            <a:ext cx="6456470" cy="4027776"/>
          </a:xfrm>
        </p:spPr>
        <p:txBody>
          <a:bodyPr>
            <a:noAutofit/>
          </a:bodyPr>
          <a:lstStyle/>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Personalized Email Campaigns: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incorporate personalization tokens, such as the recipient’s name, to create a more engaging and relevant experience</a:t>
            </a:r>
            <a:r>
              <a:rPr lang="en-AU"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Hyper-Segmentation: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tailor our email content to specific segments based on their interests, </a:t>
            </a:r>
            <a:r>
              <a:rPr lang="en-AU" sz="1400" kern="100" dirty="0" err="1">
                <a:effectLst/>
                <a:latin typeface="Aptos" panose="020B0004020202020204" pitchFamily="34" charset="0"/>
                <a:ea typeface="Aptos" panose="020B0004020202020204" pitchFamily="34" charset="0"/>
                <a:cs typeface="Times New Roman" panose="02020603050405020304" pitchFamily="18" charset="0"/>
              </a:rPr>
              <a:t>behavior</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 and demographics to ensure relevance and engagement.</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Automated Drip Campaigns: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set up a series of automated emails to nurture leads or guide customers through the buyer’s journey.</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A/B Testing: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experiment with different subject lines, content, and CTAs to identify the most effective approaches for boosting open rates and click-through rates.</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Clear Call-to-Action (CTA):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ensure each email has a single, clear action for recipients to take, whether it's visiting a webpage, signing up for a webinar, or downloading a resource.</a:t>
            </a:r>
            <a:endParaRPr lang="en-AU"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535862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0207203C-89C2-4F7B-A015-A09328E3BE18}"/>
              </a:ext>
            </a:extLst>
          </p:cNvPr>
          <p:cNvSpPr>
            <a:spLocks noGrp="1"/>
          </p:cNvSpPr>
          <p:nvPr>
            <p:ph type="body" sz="quarter" idx="11"/>
          </p:nvPr>
        </p:nvSpPr>
        <p:spPr/>
        <p:txBody>
          <a:bodyPr/>
          <a:lstStyle/>
          <a:p>
            <a:r>
              <a:rPr lang="en-US"/>
              <a:t>Email Programs </a:t>
            </a:r>
          </a:p>
          <a:p>
            <a:endParaRPr lang="en-US"/>
          </a:p>
        </p:txBody>
      </p:sp>
      <p:pic>
        <p:nvPicPr>
          <p:cNvPr id="14" name="Picture Placeholder 13">
            <a:extLst>
              <a:ext uri="{FF2B5EF4-FFF2-40B4-BE49-F238E27FC236}">
                <a16:creationId xmlns:a16="http://schemas.microsoft.com/office/drawing/2014/main" id="{605DD7B5-6E1A-BA65-5E42-9176829E1DAD}"/>
              </a:ext>
            </a:extLst>
          </p:cNvPr>
          <p:cNvPicPr>
            <a:picLocks noGrp="1" noChangeAspect="1"/>
          </p:cNvPicPr>
          <p:nvPr>
            <p:ph type="pic" sz="quarter" idx="52"/>
          </p:nvPr>
        </p:nvPicPr>
        <p:blipFill>
          <a:blip r:embed="rId2">
            <a:extLst>
              <a:ext uri="{28A0092B-C50C-407E-A947-70E740481C1C}">
                <a14:useLocalDpi xmlns:a14="http://schemas.microsoft.com/office/drawing/2010/main" val="0"/>
              </a:ext>
            </a:extLst>
          </a:blip>
          <a:srcRect l="28605" r="28605"/>
          <a:stretch>
            <a:fillRect/>
          </a:stretch>
        </p:blipFill>
        <p:spPr>
          <a:xfrm>
            <a:off x="6975102" y="0"/>
            <a:ext cx="5213723" cy="6857451"/>
          </a:xfrm>
        </p:spPr>
      </p:pic>
      <p:sp>
        <p:nvSpPr>
          <p:cNvPr id="19" name="Text Placeholder 18">
            <a:extLst>
              <a:ext uri="{FF2B5EF4-FFF2-40B4-BE49-F238E27FC236}">
                <a16:creationId xmlns:a16="http://schemas.microsoft.com/office/drawing/2014/main" id="{619CA9E5-048C-1617-324E-08C43633B33E}"/>
              </a:ext>
            </a:extLst>
          </p:cNvPr>
          <p:cNvSpPr>
            <a:spLocks noGrp="1"/>
          </p:cNvSpPr>
          <p:nvPr>
            <p:ph type="body" sz="quarter" idx="53"/>
          </p:nvPr>
        </p:nvSpPr>
        <p:spPr>
          <a:xfrm>
            <a:off x="502038" y="1550988"/>
            <a:ext cx="6240446" cy="4027776"/>
          </a:xfrm>
        </p:spPr>
        <p:txBody>
          <a:bodyPr>
            <a:noAutofit/>
          </a:bodyPr>
          <a:lstStyle/>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Optimize for Mobile: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design our emails to be mobile-friendly, as a significant percentage are opened on smartphones.</a:t>
            </a:r>
            <a:endParaRPr lang="en-AU"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Visual Appeal: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include strong visuals, such as infographics, images, or GIFs, to make our emails more engaging and to convey key messages quickly.</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Compliance: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adhere to email marketing best practices and legal requirements, including providing an unsubscribe option and complying with GDPR or CAN-SPAM regulations.</a:t>
            </a:r>
            <a:endParaRPr lang="en-AU"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Track and </a:t>
            </a:r>
            <a:r>
              <a:rPr lang="en-AU" b="1" kern="100" dirty="0" err="1">
                <a:effectLst/>
                <a:latin typeface="Aptos" panose="020B0004020202020204" pitchFamily="34" charset="0"/>
                <a:ea typeface="Aptos" panose="020B0004020202020204" pitchFamily="34" charset="0"/>
                <a:cs typeface="Times New Roman" panose="02020603050405020304" pitchFamily="18" charset="0"/>
              </a:rPr>
              <a:t>Analyze</a:t>
            </a:r>
            <a:r>
              <a:rPr lang="en-AU" b="1" kern="100" dirty="0">
                <a:effectLst/>
                <a:latin typeface="Aptos" panose="020B0004020202020204" pitchFamily="34" charset="0"/>
                <a:ea typeface="Aptos" panose="020B0004020202020204" pitchFamily="34" charset="0"/>
                <a:cs typeface="Times New Roman" panose="02020603050405020304" pitchFamily="18" charset="0"/>
              </a:rPr>
              <a:t> Metrics: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monitor open rates, click-through rates, and conversions to continually refine and optimize our email content and strategy.</a:t>
            </a:r>
            <a:endParaRPr lang="en-AU"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21495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0207203C-89C2-4F7B-A015-A09328E3BE18}"/>
              </a:ext>
            </a:extLst>
          </p:cNvPr>
          <p:cNvSpPr>
            <a:spLocks noGrp="1"/>
          </p:cNvSpPr>
          <p:nvPr>
            <p:ph type="body" sz="quarter" idx="11"/>
          </p:nvPr>
        </p:nvSpPr>
        <p:spPr/>
        <p:txBody>
          <a:bodyPr/>
          <a:lstStyle/>
          <a:p>
            <a:r>
              <a:rPr lang="en-US" dirty="0"/>
              <a:t>SMS Reach </a:t>
            </a:r>
          </a:p>
        </p:txBody>
      </p:sp>
      <p:sp>
        <p:nvSpPr>
          <p:cNvPr id="19" name="Text Placeholder 18">
            <a:extLst>
              <a:ext uri="{FF2B5EF4-FFF2-40B4-BE49-F238E27FC236}">
                <a16:creationId xmlns:a16="http://schemas.microsoft.com/office/drawing/2014/main" id="{619CA9E5-048C-1617-324E-08C43633B33E}"/>
              </a:ext>
            </a:extLst>
          </p:cNvPr>
          <p:cNvSpPr>
            <a:spLocks noGrp="1"/>
          </p:cNvSpPr>
          <p:nvPr>
            <p:ph type="body" sz="quarter" idx="53"/>
          </p:nvPr>
        </p:nvSpPr>
        <p:spPr>
          <a:xfrm>
            <a:off x="405780" y="1415112"/>
            <a:ext cx="8328678" cy="4027776"/>
          </a:xfrm>
        </p:spPr>
        <p:txBody>
          <a:bodyPr>
            <a:noAutofit/>
          </a:bodyPr>
          <a:lstStyle/>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Personalized and Concise Messages: </a:t>
            </a:r>
            <a:r>
              <a:rPr lang="en-AU" sz="1200" kern="100" dirty="0">
                <a:effectLst/>
                <a:latin typeface="Aptos" panose="020B0004020202020204" pitchFamily="34" charset="0"/>
                <a:ea typeface="Aptos" panose="020B0004020202020204" pitchFamily="34" charset="0"/>
                <a:cs typeface="Times New Roman" panose="02020603050405020304" pitchFamily="18" charset="0"/>
              </a:rPr>
              <a:t>We use personalization to address recipients by name and tailor content based on their preferences and past interactions. We ensure short, clear messages that convey key information quickly and effectively, given the character limit of SMS.</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Segmented Campaigns: </a:t>
            </a:r>
            <a:r>
              <a:rPr lang="en-AU" sz="1200" kern="100" dirty="0">
                <a:effectLst/>
                <a:latin typeface="Aptos" panose="020B0004020202020204" pitchFamily="34" charset="0"/>
                <a:ea typeface="Aptos" panose="020B0004020202020204" pitchFamily="34" charset="0"/>
                <a:cs typeface="Times New Roman" panose="02020603050405020304" pitchFamily="18" charset="0"/>
              </a:rPr>
              <a:t>We send targeted SMS campaigns to specific segments based on demographics, history, and behaviour to ensure relevance and engagement.</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Timely Communication: </a:t>
            </a:r>
            <a:r>
              <a:rPr lang="en-AU" sz="1200" kern="100" dirty="0">
                <a:effectLst/>
                <a:latin typeface="Aptos" panose="020B0004020202020204" pitchFamily="34" charset="0"/>
                <a:ea typeface="Aptos" panose="020B0004020202020204" pitchFamily="34" charset="0"/>
                <a:cs typeface="Times New Roman" panose="02020603050405020304" pitchFamily="18" charset="0"/>
              </a:rPr>
              <a:t>We schedule SMS messages to be sent at optimal times when recipients are most likely to engage, such as during promotions or event reminders.</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Compliance and Opt-In: </a:t>
            </a:r>
            <a:r>
              <a:rPr lang="en-AU" sz="1200" kern="100" dirty="0">
                <a:effectLst/>
                <a:latin typeface="Aptos" panose="020B0004020202020204" pitchFamily="34" charset="0"/>
                <a:ea typeface="Aptos" panose="020B0004020202020204" pitchFamily="34" charset="0"/>
                <a:cs typeface="Times New Roman" panose="02020603050405020304" pitchFamily="18" charset="0"/>
              </a:rPr>
              <a:t>We adhere to SMS marketing regulations, including obtaining proper consent and providing easy opt-out options to respect privacy and preferences.</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Track and </a:t>
            </a:r>
            <a:r>
              <a:rPr lang="en-AU" b="1" kern="100" dirty="0" err="1">
                <a:effectLst/>
                <a:latin typeface="Aptos" panose="020B0004020202020204" pitchFamily="34" charset="0"/>
                <a:ea typeface="Aptos" panose="020B0004020202020204" pitchFamily="34" charset="0"/>
                <a:cs typeface="Times New Roman" panose="02020603050405020304" pitchFamily="18" charset="0"/>
              </a:rPr>
              <a:t>Analyze</a:t>
            </a:r>
            <a:r>
              <a:rPr lang="en-AU" b="1" kern="100" dirty="0">
                <a:effectLst/>
                <a:latin typeface="Aptos" panose="020B0004020202020204" pitchFamily="34" charset="0"/>
                <a:ea typeface="Aptos" panose="020B0004020202020204" pitchFamily="34" charset="0"/>
                <a:cs typeface="Times New Roman" panose="02020603050405020304" pitchFamily="18" charset="0"/>
              </a:rPr>
              <a:t> Performance: </a:t>
            </a:r>
            <a:r>
              <a:rPr lang="en-AU" sz="1200" kern="100" dirty="0">
                <a:effectLst/>
                <a:latin typeface="Aptos" panose="020B0004020202020204" pitchFamily="34" charset="0"/>
                <a:ea typeface="Aptos" panose="020B0004020202020204" pitchFamily="34" charset="0"/>
                <a:cs typeface="Times New Roman" panose="02020603050405020304" pitchFamily="18" charset="0"/>
              </a:rPr>
              <a:t>We monitor metrics such as delivery rates, response rates, and conversion rates to continually refine and optimize our SMS campaigns.</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Event Reminders and Notifications: </a:t>
            </a:r>
            <a:r>
              <a:rPr lang="en-AU" sz="1200" kern="100" dirty="0">
                <a:effectLst/>
                <a:latin typeface="Aptos" panose="020B0004020202020204" pitchFamily="34" charset="0"/>
                <a:ea typeface="Aptos" panose="020B0004020202020204" pitchFamily="34" charset="0"/>
                <a:cs typeface="Times New Roman" panose="02020603050405020304" pitchFamily="18" charset="0"/>
              </a:rPr>
              <a:t>We use SMS for timely reminders and updates about events, appointments, or promotions, ensuring recipients are informed and engaged.</a:t>
            </a:r>
          </a:p>
          <a:p>
            <a:pPr>
              <a:lnSpc>
                <a:spcPct val="107000"/>
              </a:lnSpc>
              <a:spcAft>
                <a:spcPts val="800"/>
              </a:spcAft>
            </a:pPr>
            <a:r>
              <a:rPr lang="en-AU" b="1" kern="100" dirty="0">
                <a:effectLst/>
                <a:latin typeface="Aptos" panose="020B0004020202020204" pitchFamily="34" charset="0"/>
                <a:ea typeface="Aptos" panose="020B0004020202020204" pitchFamily="34" charset="0"/>
                <a:cs typeface="Times New Roman" panose="02020603050405020304" pitchFamily="18" charset="0"/>
              </a:rPr>
              <a:t>Promotional and Exclusive Offers: </a:t>
            </a:r>
            <a:r>
              <a:rPr lang="en-AU" sz="1200" kern="100" dirty="0">
                <a:effectLst/>
                <a:latin typeface="Aptos" panose="020B0004020202020204" pitchFamily="34" charset="0"/>
                <a:ea typeface="Aptos" panose="020B0004020202020204" pitchFamily="34" charset="0"/>
                <a:cs typeface="Times New Roman" panose="02020603050405020304" pitchFamily="18" charset="0"/>
              </a:rPr>
              <a:t>We use SMS to send exclusive promotions or time-sensitive offers to drive immediate action from recipients.</a:t>
            </a:r>
            <a:endParaRPr lang="en-AU"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Placeholder 4" descr="Mobile phone and text message bubbles">
            <a:extLst>
              <a:ext uri="{FF2B5EF4-FFF2-40B4-BE49-F238E27FC236}">
                <a16:creationId xmlns:a16="http://schemas.microsoft.com/office/drawing/2014/main" id="{5B55D1F3-B035-8087-9B67-B925BA2A025C}"/>
              </a:ext>
            </a:extLst>
          </p:cNvPr>
          <p:cNvPicPr>
            <a:picLocks noGrp="1" noChangeAspect="1"/>
          </p:cNvPicPr>
          <p:nvPr>
            <p:ph type="pic" sz="quarter" idx="52"/>
          </p:nvPr>
        </p:nvPicPr>
        <p:blipFill>
          <a:blip r:embed="rId2" cstate="print">
            <a:extLst>
              <a:ext uri="{28A0092B-C50C-407E-A947-70E740481C1C}">
                <a14:useLocalDpi xmlns:a14="http://schemas.microsoft.com/office/drawing/2010/main" val="0"/>
              </a:ext>
            </a:extLst>
          </a:blip>
          <a:srcRect l="24654" r="24654"/>
          <a:stretch>
            <a:fillRect/>
          </a:stretch>
        </p:blipFill>
        <p:spPr>
          <a:xfrm>
            <a:off x="8815285" y="0"/>
            <a:ext cx="3373540" cy="4437112"/>
          </a:xfrm>
        </p:spPr>
      </p:pic>
    </p:spTree>
    <p:extLst>
      <p:ext uri="{BB962C8B-B14F-4D97-AF65-F5344CB8AC3E}">
        <p14:creationId xmlns:p14="http://schemas.microsoft.com/office/powerpoint/2010/main" val="42246933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0207203C-89C2-4F7B-A015-A09328E3BE18}"/>
              </a:ext>
            </a:extLst>
          </p:cNvPr>
          <p:cNvSpPr>
            <a:spLocks noGrp="1"/>
          </p:cNvSpPr>
          <p:nvPr>
            <p:ph type="body" sz="quarter" idx="11"/>
          </p:nvPr>
        </p:nvSpPr>
        <p:spPr/>
        <p:txBody>
          <a:bodyPr/>
          <a:lstStyle/>
          <a:p>
            <a:r>
              <a:rPr lang="en-US" dirty="0"/>
              <a:t>WhatsApp Business API</a:t>
            </a:r>
          </a:p>
        </p:txBody>
      </p:sp>
      <p:sp>
        <p:nvSpPr>
          <p:cNvPr id="8" name="TextBox 7">
            <a:extLst>
              <a:ext uri="{FF2B5EF4-FFF2-40B4-BE49-F238E27FC236}">
                <a16:creationId xmlns:a16="http://schemas.microsoft.com/office/drawing/2014/main" id="{CE66E8A1-D3A7-D44D-BD28-963542D58EDC}"/>
              </a:ext>
            </a:extLst>
          </p:cNvPr>
          <p:cNvSpPr txBox="1"/>
          <p:nvPr/>
        </p:nvSpPr>
        <p:spPr>
          <a:xfrm>
            <a:off x="474445" y="1700808"/>
            <a:ext cx="6094948" cy="1569660"/>
          </a:xfrm>
          <a:prstGeom prst="rect">
            <a:avLst/>
          </a:prstGeom>
          <a:noFill/>
        </p:spPr>
        <p:txBody>
          <a:bodyPr wrap="square">
            <a:spAutoFit/>
          </a:bodyPr>
          <a:lstStyle/>
          <a:p>
            <a:r>
              <a:rPr lang="en-US" sz="3200" b="1" dirty="0"/>
              <a:t>Harness the power of conversational experiences to deliver personalized journeys</a:t>
            </a:r>
            <a:endParaRPr lang="en-AU" sz="3200" b="1" dirty="0"/>
          </a:p>
        </p:txBody>
      </p:sp>
      <p:sp>
        <p:nvSpPr>
          <p:cNvPr id="10" name="TextBox 9">
            <a:extLst>
              <a:ext uri="{FF2B5EF4-FFF2-40B4-BE49-F238E27FC236}">
                <a16:creationId xmlns:a16="http://schemas.microsoft.com/office/drawing/2014/main" id="{B78C3E2F-FAD3-EC22-C3AC-76289CBED635}"/>
              </a:ext>
            </a:extLst>
          </p:cNvPr>
          <p:cNvSpPr txBox="1"/>
          <p:nvPr/>
        </p:nvSpPr>
        <p:spPr>
          <a:xfrm>
            <a:off x="474445" y="3872054"/>
            <a:ext cx="5592374" cy="646331"/>
          </a:xfrm>
          <a:prstGeom prst="rect">
            <a:avLst/>
          </a:prstGeom>
          <a:noFill/>
        </p:spPr>
        <p:txBody>
          <a:bodyPr wrap="square">
            <a:spAutoFit/>
          </a:bodyPr>
          <a:lstStyle/>
          <a:p>
            <a:r>
              <a:rPr lang="en-US" dirty="0"/>
              <a:t>Transform your customer interactions with advanced conversational technologies.</a:t>
            </a:r>
            <a:endParaRPr lang="en-AU" dirty="0"/>
          </a:p>
        </p:txBody>
      </p:sp>
      <p:cxnSp>
        <p:nvCxnSpPr>
          <p:cNvPr id="12" name="Straight Connector 11">
            <a:extLst>
              <a:ext uri="{FF2B5EF4-FFF2-40B4-BE49-F238E27FC236}">
                <a16:creationId xmlns:a16="http://schemas.microsoft.com/office/drawing/2014/main" id="{1FE107E4-2F32-97F2-174C-237A575C9571}"/>
              </a:ext>
            </a:extLst>
          </p:cNvPr>
          <p:cNvCxnSpPr/>
          <p:nvPr/>
        </p:nvCxnSpPr>
        <p:spPr>
          <a:xfrm>
            <a:off x="6814492" y="1268760"/>
            <a:ext cx="0" cy="5040560"/>
          </a:xfrm>
          <a:prstGeom prst="line">
            <a:avLst/>
          </a:prstGeom>
        </p:spPr>
        <p:style>
          <a:lnRef idx="3">
            <a:schemeClr val="accent1"/>
          </a:lnRef>
          <a:fillRef idx="0">
            <a:schemeClr val="accent1"/>
          </a:fillRef>
          <a:effectRef idx="2">
            <a:schemeClr val="accent1"/>
          </a:effectRef>
          <a:fontRef idx="minor">
            <a:schemeClr val="tx1"/>
          </a:fontRef>
        </p:style>
      </p:cxnSp>
      <p:sp>
        <p:nvSpPr>
          <p:cNvPr id="13" name="Oval 12">
            <a:extLst>
              <a:ext uri="{FF2B5EF4-FFF2-40B4-BE49-F238E27FC236}">
                <a16:creationId xmlns:a16="http://schemas.microsoft.com/office/drawing/2014/main" id="{EAF37994-42E1-76A0-6241-378726B23DF6}"/>
              </a:ext>
            </a:extLst>
          </p:cNvPr>
          <p:cNvSpPr/>
          <p:nvPr/>
        </p:nvSpPr>
        <p:spPr>
          <a:xfrm>
            <a:off x="6706480" y="1845596"/>
            <a:ext cx="216024" cy="2160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extBox 15">
            <a:extLst>
              <a:ext uri="{FF2B5EF4-FFF2-40B4-BE49-F238E27FC236}">
                <a16:creationId xmlns:a16="http://schemas.microsoft.com/office/drawing/2014/main" id="{0FC21A07-6B70-ABBD-FA4D-0E4035C3EC1A}"/>
              </a:ext>
            </a:extLst>
          </p:cNvPr>
          <p:cNvSpPr txBox="1"/>
          <p:nvPr/>
        </p:nvSpPr>
        <p:spPr>
          <a:xfrm>
            <a:off x="7102524" y="1768942"/>
            <a:ext cx="3262961" cy="369332"/>
          </a:xfrm>
          <a:prstGeom prst="rect">
            <a:avLst/>
          </a:prstGeom>
          <a:noFill/>
        </p:spPr>
        <p:txBody>
          <a:bodyPr wrap="square">
            <a:spAutoFit/>
          </a:bodyPr>
          <a:lstStyle/>
          <a:p>
            <a:r>
              <a:rPr lang="en-AU" dirty="0"/>
              <a:t>Create new revenue streams </a:t>
            </a:r>
          </a:p>
        </p:txBody>
      </p:sp>
      <p:sp>
        <p:nvSpPr>
          <p:cNvPr id="17" name="Oval 16">
            <a:extLst>
              <a:ext uri="{FF2B5EF4-FFF2-40B4-BE49-F238E27FC236}">
                <a16:creationId xmlns:a16="http://schemas.microsoft.com/office/drawing/2014/main" id="{765F72D7-7FF2-A938-5056-963EBD58B657}"/>
              </a:ext>
            </a:extLst>
          </p:cNvPr>
          <p:cNvSpPr/>
          <p:nvPr/>
        </p:nvSpPr>
        <p:spPr>
          <a:xfrm>
            <a:off x="6710867" y="2618771"/>
            <a:ext cx="216024" cy="2160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TextBox 17">
            <a:extLst>
              <a:ext uri="{FF2B5EF4-FFF2-40B4-BE49-F238E27FC236}">
                <a16:creationId xmlns:a16="http://schemas.microsoft.com/office/drawing/2014/main" id="{0C5739CD-621A-4CB0-AB8B-2F321D594ED1}"/>
              </a:ext>
            </a:extLst>
          </p:cNvPr>
          <p:cNvSpPr txBox="1"/>
          <p:nvPr/>
        </p:nvSpPr>
        <p:spPr>
          <a:xfrm>
            <a:off x="7106911" y="2542117"/>
            <a:ext cx="4460109" cy="369332"/>
          </a:xfrm>
          <a:prstGeom prst="rect">
            <a:avLst/>
          </a:prstGeom>
          <a:noFill/>
        </p:spPr>
        <p:txBody>
          <a:bodyPr wrap="square">
            <a:spAutoFit/>
          </a:bodyPr>
          <a:lstStyle/>
          <a:p>
            <a:r>
              <a:rPr lang="en-AU" dirty="0"/>
              <a:t>Maximize campaign effectiveness</a:t>
            </a:r>
          </a:p>
        </p:txBody>
      </p:sp>
      <p:sp>
        <p:nvSpPr>
          <p:cNvPr id="20" name="Oval 19">
            <a:extLst>
              <a:ext uri="{FF2B5EF4-FFF2-40B4-BE49-F238E27FC236}">
                <a16:creationId xmlns:a16="http://schemas.microsoft.com/office/drawing/2014/main" id="{700BAD11-AD18-81C0-8C68-CBF8ACBD0BE3}"/>
              </a:ext>
            </a:extLst>
          </p:cNvPr>
          <p:cNvSpPr/>
          <p:nvPr/>
        </p:nvSpPr>
        <p:spPr>
          <a:xfrm>
            <a:off x="6723479" y="3320988"/>
            <a:ext cx="216024" cy="2160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TextBox 20">
            <a:extLst>
              <a:ext uri="{FF2B5EF4-FFF2-40B4-BE49-F238E27FC236}">
                <a16:creationId xmlns:a16="http://schemas.microsoft.com/office/drawing/2014/main" id="{95CA72EF-8587-E0BE-6D9A-42369DD16EC0}"/>
              </a:ext>
            </a:extLst>
          </p:cNvPr>
          <p:cNvSpPr txBox="1"/>
          <p:nvPr/>
        </p:nvSpPr>
        <p:spPr>
          <a:xfrm>
            <a:off x="7119523" y="3244334"/>
            <a:ext cx="3262961" cy="369332"/>
          </a:xfrm>
          <a:prstGeom prst="rect">
            <a:avLst/>
          </a:prstGeom>
          <a:noFill/>
        </p:spPr>
        <p:txBody>
          <a:bodyPr wrap="square">
            <a:spAutoFit/>
          </a:bodyPr>
          <a:lstStyle/>
          <a:p>
            <a:r>
              <a:rPr lang="en-AU" dirty="0"/>
              <a:t>Omni-channel solutions</a:t>
            </a:r>
          </a:p>
        </p:txBody>
      </p:sp>
      <p:sp>
        <p:nvSpPr>
          <p:cNvPr id="22" name="Oval 21">
            <a:extLst>
              <a:ext uri="{FF2B5EF4-FFF2-40B4-BE49-F238E27FC236}">
                <a16:creationId xmlns:a16="http://schemas.microsoft.com/office/drawing/2014/main" id="{EAA247BE-9B46-DEF4-9FE9-67190FD05B21}"/>
              </a:ext>
            </a:extLst>
          </p:cNvPr>
          <p:cNvSpPr/>
          <p:nvPr/>
        </p:nvSpPr>
        <p:spPr>
          <a:xfrm>
            <a:off x="6723479" y="4062805"/>
            <a:ext cx="216024" cy="2160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TextBox 22">
            <a:extLst>
              <a:ext uri="{FF2B5EF4-FFF2-40B4-BE49-F238E27FC236}">
                <a16:creationId xmlns:a16="http://schemas.microsoft.com/office/drawing/2014/main" id="{01C92A7B-87F5-EF7D-F9C2-5EBF4AD4420C}"/>
              </a:ext>
            </a:extLst>
          </p:cNvPr>
          <p:cNvSpPr txBox="1"/>
          <p:nvPr/>
        </p:nvSpPr>
        <p:spPr>
          <a:xfrm>
            <a:off x="7119523" y="3986151"/>
            <a:ext cx="3262961" cy="369332"/>
          </a:xfrm>
          <a:prstGeom prst="rect">
            <a:avLst/>
          </a:prstGeom>
          <a:noFill/>
        </p:spPr>
        <p:txBody>
          <a:bodyPr wrap="square">
            <a:spAutoFit/>
          </a:bodyPr>
          <a:lstStyle/>
          <a:p>
            <a:r>
              <a:rPr lang="en-AU" dirty="0"/>
              <a:t>Excellent Customer Service</a:t>
            </a:r>
          </a:p>
        </p:txBody>
      </p:sp>
      <p:sp>
        <p:nvSpPr>
          <p:cNvPr id="24" name="Oval 23">
            <a:extLst>
              <a:ext uri="{FF2B5EF4-FFF2-40B4-BE49-F238E27FC236}">
                <a16:creationId xmlns:a16="http://schemas.microsoft.com/office/drawing/2014/main" id="{B7648923-743B-E4C3-1869-58E054BE3F62}"/>
              </a:ext>
            </a:extLst>
          </p:cNvPr>
          <p:cNvSpPr/>
          <p:nvPr/>
        </p:nvSpPr>
        <p:spPr>
          <a:xfrm>
            <a:off x="6706480" y="4773264"/>
            <a:ext cx="216024" cy="2160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extBox 24">
            <a:extLst>
              <a:ext uri="{FF2B5EF4-FFF2-40B4-BE49-F238E27FC236}">
                <a16:creationId xmlns:a16="http://schemas.microsoft.com/office/drawing/2014/main" id="{CF1DD47A-F9F5-28A9-1926-39AA1053866F}"/>
              </a:ext>
            </a:extLst>
          </p:cNvPr>
          <p:cNvSpPr txBox="1"/>
          <p:nvPr/>
        </p:nvSpPr>
        <p:spPr>
          <a:xfrm>
            <a:off x="7102524" y="4696610"/>
            <a:ext cx="3262961" cy="369332"/>
          </a:xfrm>
          <a:prstGeom prst="rect">
            <a:avLst/>
          </a:prstGeom>
          <a:noFill/>
        </p:spPr>
        <p:txBody>
          <a:bodyPr wrap="square">
            <a:spAutoFit/>
          </a:bodyPr>
          <a:lstStyle/>
          <a:p>
            <a:r>
              <a:rPr lang="en-AU" dirty="0"/>
              <a:t>Deliver actionable insights</a:t>
            </a:r>
          </a:p>
        </p:txBody>
      </p:sp>
      <p:sp>
        <p:nvSpPr>
          <p:cNvPr id="26" name="Oval 25">
            <a:extLst>
              <a:ext uri="{FF2B5EF4-FFF2-40B4-BE49-F238E27FC236}">
                <a16:creationId xmlns:a16="http://schemas.microsoft.com/office/drawing/2014/main" id="{A89B56BA-D974-083C-55DF-BDAAC5B0C052}"/>
              </a:ext>
            </a:extLst>
          </p:cNvPr>
          <p:cNvSpPr/>
          <p:nvPr/>
        </p:nvSpPr>
        <p:spPr>
          <a:xfrm>
            <a:off x="6723479" y="5509140"/>
            <a:ext cx="216024" cy="2160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TextBox 26">
            <a:extLst>
              <a:ext uri="{FF2B5EF4-FFF2-40B4-BE49-F238E27FC236}">
                <a16:creationId xmlns:a16="http://schemas.microsoft.com/office/drawing/2014/main" id="{C8DBE25C-FD1D-2D16-9C88-98985D122738}"/>
              </a:ext>
            </a:extLst>
          </p:cNvPr>
          <p:cNvSpPr txBox="1"/>
          <p:nvPr/>
        </p:nvSpPr>
        <p:spPr>
          <a:xfrm>
            <a:off x="7119523" y="5432486"/>
            <a:ext cx="3262961" cy="369332"/>
          </a:xfrm>
          <a:prstGeom prst="rect">
            <a:avLst/>
          </a:prstGeom>
          <a:noFill/>
        </p:spPr>
        <p:txBody>
          <a:bodyPr wrap="square">
            <a:spAutoFit/>
          </a:bodyPr>
          <a:lstStyle/>
          <a:p>
            <a:r>
              <a:rPr lang="en-AU" dirty="0"/>
              <a:t>Build customer loyalty</a:t>
            </a:r>
          </a:p>
        </p:txBody>
      </p:sp>
    </p:spTree>
    <p:extLst>
      <p:ext uri="{BB962C8B-B14F-4D97-AF65-F5344CB8AC3E}">
        <p14:creationId xmlns:p14="http://schemas.microsoft.com/office/powerpoint/2010/main" val="28415346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0207203C-89C2-4F7B-A015-A09328E3BE18}"/>
              </a:ext>
            </a:extLst>
          </p:cNvPr>
          <p:cNvSpPr>
            <a:spLocks noGrp="1"/>
          </p:cNvSpPr>
          <p:nvPr>
            <p:ph type="body" sz="quarter" idx="11"/>
          </p:nvPr>
        </p:nvSpPr>
        <p:spPr/>
        <p:txBody>
          <a:bodyPr/>
          <a:lstStyle/>
          <a:p>
            <a:r>
              <a:rPr lang="en-US" dirty="0"/>
              <a:t>WhatsApp Business API</a:t>
            </a:r>
          </a:p>
        </p:txBody>
      </p:sp>
      <p:sp>
        <p:nvSpPr>
          <p:cNvPr id="3" name="TextBox 2">
            <a:extLst>
              <a:ext uri="{FF2B5EF4-FFF2-40B4-BE49-F238E27FC236}">
                <a16:creationId xmlns:a16="http://schemas.microsoft.com/office/drawing/2014/main" id="{0B2A8EEE-63AE-DD22-EEB5-D6837DD09B0B}"/>
              </a:ext>
            </a:extLst>
          </p:cNvPr>
          <p:cNvSpPr txBox="1"/>
          <p:nvPr/>
        </p:nvSpPr>
        <p:spPr>
          <a:xfrm>
            <a:off x="405780" y="1628800"/>
            <a:ext cx="5112568" cy="3662541"/>
          </a:xfrm>
          <a:prstGeom prst="rect">
            <a:avLst/>
          </a:prstGeom>
          <a:noFill/>
        </p:spPr>
        <p:txBody>
          <a:bodyPr wrap="square">
            <a:spAutoFit/>
          </a:bodyPr>
          <a:lstStyle/>
          <a:p>
            <a:r>
              <a:rPr lang="en-US" sz="3200" b="1" dirty="0"/>
              <a:t>Design conversational customer journeys with the WhatsApp Business Platform</a:t>
            </a:r>
          </a:p>
          <a:p>
            <a:endParaRPr lang="en-US" sz="3200" b="1" dirty="0"/>
          </a:p>
          <a:p>
            <a:r>
              <a:rPr lang="en-US" dirty="0"/>
              <a:t>Offer secure interactions, always-on customer support and create unique journeys across industries on the world’s most popular chat app.</a:t>
            </a:r>
            <a:endParaRPr lang="en-AU" dirty="0"/>
          </a:p>
        </p:txBody>
      </p:sp>
      <p:sp>
        <p:nvSpPr>
          <p:cNvPr id="29" name="TextBox 28">
            <a:extLst>
              <a:ext uri="{FF2B5EF4-FFF2-40B4-BE49-F238E27FC236}">
                <a16:creationId xmlns:a16="http://schemas.microsoft.com/office/drawing/2014/main" id="{CA0FC5EA-597B-1646-C35B-F32079684D7E}"/>
              </a:ext>
            </a:extLst>
          </p:cNvPr>
          <p:cNvSpPr txBox="1"/>
          <p:nvPr/>
        </p:nvSpPr>
        <p:spPr>
          <a:xfrm>
            <a:off x="6022404" y="1196752"/>
            <a:ext cx="5400600" cy="1015663"/>
          </a:xfrm>
          <a:prstGeom prst="rect">
            <a:avLst/>
          </a:prstGeom>
          <a:noFill/>
        </p:spPr>
        <p:txBody>
          <a:bodyPr wrap="square">
            <a:spAutoFit/>
          </a:bodyPr>
          <a:lstStyle/>
          <a:p>
            <a:r>
              <a:rPr lang="en-US" b="1" dirty="0"/>
              <a:t>Enhance your WhatsApp business messages on a reliable platform</a:t>
            </a:r>
          </a:p>
          <a:p>
            <a:r>
              <a:rPr lang="en-US" sz="1200" dirty="0"/>
              <a:t>Create meaningful interactions on WhatsApp with user-friendly automation capabilities and provide customers with always-on support.</a:t>
            </a:r>
            <a:endParaRPr lang="en-AU" sz="1200" dirty="0"/>
          </a:p>
        </p:txBody>
      </p:sp>
      <p:sp>
        <p:nvSpPr>
          <p:cNvPr id="31" name="TextBox 30">
            <a:extLst>
              <a:ext uri="{FF2B5EF4-FFF2-40B4-BE49-F238E27FC236}">
                <a16:creationId xmlns:a16="http://schemas.microsoft.com/office/drawing/2014/main" id="{5289E61A-08F9-5D76-6EE0-A305B5D9D1C0}"/>
              </a:ext>
            </a:extLst>
          </p:cNvPr>
          <p:cNvSpPr txBox="1"/>
          <p:nvPr/>
        </p:nvSpPr>
        <p:spPr>
          <a:xfrm>
            <a:off x="6011086" y="2444407"/>
            <a:ext cx="5400600" cy="1015663"/>
          </a:xfrm>
          <a:prstGeom prst="rect">
            <a:avLst/>
          </a:prstGeom>
          <a:noFill/>
        </p:spPr>
        <p:txBody>
          <a:bodyPr wrap="square">
            <a:spAutoFit/>
          </a:bodyPr>
          <a:lstStyle/>
          <a:p>
            <a:r>
              <a:rPr lang="en-US" b="1" dirty="0"/>
              <a:t>Implement any use case on a single channel </a:t>
            </a:r>
          </a:p>
          <a:p>
            <a:r>
              <a:rPr lang="en-US" sz="1400" dirty="0"/>
              <a:t>Conversational marketing, sales or support use cases can be designed and deployed throughout the entire customer journey on WhatsApp over a unified platform</a:t>
            </a:r>
            <a:endParaRPr lang="en-AU" sz="1400" dirty="0"/>
          </a:p>
        </p:txBody>
      </p:sp>
      <p:sp>
        <p:nvSpPr>
          <p:cNvPr id="33" name="TextBox 32">
            <a:extLst>
              <a:ext uri="{FF2B5EF4-FFF2-40B4-BE49-F238E27FC236}">
                <a16:creationId xmlns:a16="http://schemas.microsoft.com/office/drawing/2014/main" id="{75618060-91AE-4F32-1594-37FCD2AB3868}"/>
              </a:ext>
            </a:extLst>
          </p:cNvPr>
          <p:cNvSpPr txBox="1"/>
          <p:nvPr/>
        </p:nvSpPr>
        <p:spPr>
          <a:xfrm>
            <a:off x="6011086" y="3746121"/>
            <a:ext cx="5112568" cy="1200329"/>
          </a:xfrm>
          <a:prstGeom prst="rect">
            <a:avLst/>
          </a:prstGeom>
          <a:noFill/>
        </p:spPr>
        <p:txBody>
          <a:bodyPr wrap="square">
            <a:spAutoFit/>
          </a:bodyPr>
          <a:lstStyle/>
          <a:p>
            <a:r>
              <a:rPr lang="en-US" b="1" dirty="0"/>
              <a:t>Enhance your communication strategy with WhatsApp features</a:t>
            </a:r>
          </a:p>
          <a:p>
            <a:r>
              <a:rPr lang="en-US" sz="1200" dirty="0"/>
              <a:t>WhatsApp features will help you develop creative and unique interactions for customers, improving your overall communication strategy.</a:t>
            </a:r>
            <a:endParaRPr lang="en-AU" sz="1200" dirty="0"/>
          </a:p>
        </p:txBody>
      </p:sp>
      <p:sp>
        <p:nvSpPr>
          <p:cNvPr id="35" name="TextBox 34">
            <a:extLst>
              <a:ext uri="{FF2B5EF4-FFF2-40B4-BE49-F238E27FC236}">
                <a16:creationId xmlns:a16="http://schemas.microsoft.com/office/drawing/2014/main" id="{F67FEF92-856A-E59F-635B-68ADF4CF0842}"/>
              </a:ext>
            </a:extLst>
          </p:cNvPr>
          <p:cNvSpPr txBox="1"/>
          <p:nvPr/>
        </p:nvSpPr>
        <p:spPr>
          <a:xfrm>
            <a:off x="6011086" y="5277899"/>
            <a:ext cx="5530414" cy="1015663"/>
          </a:xfrm>
          <a:prstGeom prst="rect">
            <a:avLst/>
          </a:prstGeom>
          <a:noFill/>
        </p:spPr>
        <p:txBody>
          <a:bodyPr wrap="square">
            <a:spAutoFit/>
          </a:bodyPr>
          <a:lstStyle/>
          <a:p>
            <a:r>
              <a:rPr lang="en-US" b="1" dirty="0"/>
              <a:t>Craft your communication strategy with multiple integration options</a:t>
            </a:r>
          </a:p>
          <a:p>
            <a:r>
              <a:rPr lang="en-US" sz="1200" dirty="0"/>
              <a:t>Easily implement the WhatsApp Business Platform into your existing tech stack and add on new integrations to build your B2C communication strategy.</a:t>
            </a:r>
            <a:endParaRPr lang="en-AU" sz="1200" dirty="0"/>
          </a:p>
        </p:txBody>
      </p:sp>
      <p:cxnSp>
        <p:nvCxnSpPr>
          <p:cNvPr id="36" name="Straight Connector 35">
            <a:extLst>
              <a:ext uri="{FF2B5EF4-FFF2-40B4-BE49-F238E27FC236}">
                <a16:creationId xmlns:a16="http://schemas.microsoft.com/office/drawing/2014/main" id="{7716E0F5-1910-1BE5-B7A5-B5D2968862C0}"/>
              </a:ext>
            </a:extLst>
          </p:cNvPr>
          <p:cNvCxnSpPr/>
          <p:nvPr/>
        </p:nvCxnSpPr>
        <p:spPr>
          <a:xfrm>
            <a:off x="5374332" y="1268760"/>
            <a:ext cx="0" cy="504056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45099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0207203C-89C2-4F7B-A015-A09328E3BE18}"/>
              </a:ext>
            </a:extLst>
          </p:cNvPr>
          <p:cNvSpPr>
            <a:spLocks noGrp="1"/>
          </p:cNvSpPr>
          <p:nvPr>
            <p:ph type="body" sz="quarter" idx="11"/>
          </p:nvPr>
        </p:nvSpPr>
        <p:spPr/>
        <p:txBody>
          <a:bodyPr/>
          <a:lstStyle/>
          <a:p>
            <a:r>
              <a:rPr lang="en-US" dirty="0"/>
              <a:t>Linked In </a:t>
            </a:r>
          </a:p>
        </p:txBody>
      </p:sp>
      <p:sp>
        <p:nvSpPr>
          <p:cNvPr id="2" name="Text Placeholder 18">
            <a:extLst>
              <a:ext uri="{FF2B5EF4-FFF2-40B4-BE49-F238E27FC236}">
                <a16:creationId xmlns:a16="http://schemas.microsoft.com/office/drawing/2014/main" id="{3550B91D-D0D1-56C5-1D01-2CF9BD353A16}"/>
              </a:ext>
            </a:extLst>
          </p:cNvPr>
          <p:cNvSpPr>
            <a:spLocks noGrp="1"/>
          </p:cNvSpPr>
          <p:nvPr>
            <p:ph type="body" sz="quarter" idx="53"/>
          </p:nvPr>
        </p:nvSpPr>
        <p:spPr>
          <a:xfrm>
            <a:off x="4294212" y="1072420"/>
            <a:ext cx="7704856" cy="5452923"/>
          </a:xfrm>
        </p:spPr>
        <p:txBody>
          <a:bodyPr>
            <a:noAutofit/>
          </a:bodyPr>
          <a:lstStyle/>
          <a:p>
            <a:pPr>
              <a:lnSpc>
                <a:spcPct val="107000"/>
              </a:lnSpc>
              <a:spcAft>
                <a:spcPts val="800"/>
              </a:spcAft>
            </a:pPr>
            <a:r>
              <a:rPr lang="en-AU"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Optimized LinkedIn Profiles:</a:t>
            </a:r>
            <a:r>
              <a:rPr lang="en-AU"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r>
              <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Ensure our LinkedIn profiles are fully optimized with professional photos, compelling headlines, and detailed descriptions to attract and engage our target audience.</a:t>
            </a:r>
          </a:p>
          <a:p>
            <a:pPr>
              <a:lnSpc>
                <a:spcPct val="107000"/>
              </a:lnSpc>
              <a:spcAft>
                <a:spcPts val="800"/>
              </a:spcAft>
            </a:pPr>
            <a:r>
              <a:rPr lang="en-AU"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Targeted Content Sharing: </a:t>
            </a:r>
            <a:r>
              <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We create and share content tailored to specific industries, job roles, and interests to engage our LinkedIn audience effectively.</a:t>
            </a:r>
          </a:p>
          <a:p>
            <a:pPr>
              <a:lnSpc>
                <a:spcPct val="107000"/>
              </a:lnSpc>
              <a:spcAft>
                <a:spcPts val="800"/>
              </a:spcAft>
            </a:pPr>
            <a:r>
              <a:rPr lang="en-AU"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Build and Nurture Connections</a:t>
            </a:r>
            <a:r>
              <a:rPr lang="en-AU"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r>
              <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We actively build and nurture connections by engaging with posts, sending personalized connection requests, and following up with meaningful </a:t>
            </a:r>
            <a:r>
              <a:rPr lang="en-AU"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interactions.</a:t>
            </a:r>
            <a:endPar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AU"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Engage with Industry Groups:</a:t>
            </a:r>
            <a:r>
              <a:rPr lang="en-AU"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r>
              <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We participate in and contribute to LinkedIn groups relevant to our industry to establish thought leadership and connect with potential clients.</a:t>
            </a:r>
          </a:p>
          <a:p>
            <a:pPr>
              <a:lnSpc>
                <a:spcPct val="107000"/>
              </a:lnSpc>
              <a:spcAft>
                <a:spcPts val="800"/>
              </a:spcAft>
            </a:pPr>
            <a:r>
              <a:rPr lang="en-AU"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Personalized Connection Requests:</a:t>
            </a:r>
            <a:r>
              <a:rPr lang="en-AU"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r>
              <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We send personalized connection requests with a clear value proposition to build a relevant network and foster relationships.</a:t>
            </a:r>
          </a:p>
          <a:p>
            <a:pPr>
              <a:lnSpc>
                <a:spcPct val="107000"/>
              </a:lnSpc>
              <a:spcAft>
                <a:spcPts val="800"/>
              </a:spcAft>
            </a:pPr>
            <a:r>
              <a:rPr lang="en-AU"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Regular Updates and Insights: </a:t>
            </a:r>
            <a:r>
              <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We post regular updates, including industry insights, company news, and valuable resources, to maintain visibility and keep our network informed.</a:t>
            </a:r>
          </a:p>
          <a:p>
            <a:pPr>
              <a:lnSpc>
                <a:spcPct val="107000"/>
              </a:lnSpc>
              <a:spcAft>
                <a:spcPts val="800"/>
              </a:spcAft>
            </a:pPr>
            <a:endParaRPr lang="en-AU"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71129A95-BDFF-4C53-4891-30F6D09BB2E1}"/>
              </a:ext>
            </a:extLst>
          </p:cNvPr>
          <p:cNvSpPr txBox="1"/>
          <p:nvPr/>
        </p:nvSpPr>
        <p:spPr>
          <a:xfrm>
            <a:off x="502038" y="2420888"/>
            <a:ext cx="4006458" cy="2800767"/>
          </a:xfrm>
          <a:prstGeom prst="rect">
            <a:avLst/>
          </a:prstGeom>
          <a:noFill/>
        </p:spPr>
        <p:txBody>
          <a:bodyPr wrap="square">
            <a:spAutoFit/>
          </a:bodyPr>
          <a:lstStyle/>
          <a:p>
            <a:r>
              <a:rPr lang="en-US" sz="2800" dirty="0"/>
              <a:t>Expert LinkedIn strategies to boost engagement, visibility, and lead generation. </a:t>
            </a:r>
          </a:p>
          <a:p>
            <a:endParaRPr lang="en-US" sz="1600" dirty="0"/>
          </a:p>
          <a:p>
            <a:r>
              <a:rPr lang="en-US" sz="1600" dirty="0"/>
              <a:t>We optimize profiles, create targeted content, use sponsored ads, and track performance for maximum impact.</a:t>
            </a:r>
            <a:endParaRPr lang="en-AU" sz="1600" dirty="0"/>
          </a:p>
        </p:txBody>
      </p:sp>
    </p:spTree>
    <p:extLst>
      <p:ext uri="{BB962C8B-B14F-4D97-AF65-F5344CB8AC3E}">
        <p14:creationId xmlns:p14="http://schemas.microsoft.com/office/powerpoint/2010/main" val="18225705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0207203C-89C2-4F7B-A015-A09328E3BE18}"/>
              </a:ext>
            </a:extLst>
          </p:cNvPr>
          <p:cNvSpPr>
            <a:spLocks noGrp="1"/>
          </p:cNvSpPr>
          <p:nvPr>
            <p:ph type="body" sz="quarter" idx="11"/>
          </p:nvPr>
        </p:nvSpPr>
        <p:spPr/>
        <p:txBody>
          <a:bodyPr/>
          <a:lstStyle/>
          <a:p>
            <a:r>
              <a:rPr lang="en-US" dirty="0"/>
              <a:t>Linked In </a:t>
            </a:r>
          </a:p>
        </p:txBody>
      </p:sp>
      <p:sp>
        <p:nvSpPr>
          <p:cNvPr id="2" name="Text Placeholder 18">
            <a:extLst>
              <a:ext uri="{FF2B5EF4-FFF2-40B4-BE49-F238E27FC236}">
                <a16:creationId xmlns:a16="http://schemas.microsoft.com/office/drawing/2014/main" id="{3550B91D-D0D1-56C5-1D01-2CF9BD353A16}"/>
              </a:ext>
            </a:extLst>
          </p:cNvPr>
          <p:cNvSpPr>
            <a:spLocks noGrp="1"/>
          </p:cNvSpPr>
          <p:nvPr>
            <p:ph type="body" sz="quarter" idx="53"/>
          </p:nvPr>
        </p:nvSpPr>
        <p:spPr>
          <a:xfrm>
            <a:off x="4294211" y="1072420"/>
            <a:ext cx="7894613" cy="5452923"/>
          </a:xfrm>
        </p:spPr>
        <p:txBody>
          <a:bodyPr>
            <a:noAutofit/>
          </a:bodyPr>
          <a:lstStyle/>
          <a:p>
            <a:pPr>
              <a:lnSpc>
                <a:spcPct val="107000"/>
              </a:lnSpc>
              <a:spcAft>
                <a:spcPts val="800"/>
              </a:spcAft>
            </a:pPr>
            <a:r>
              <a:rPr lang="en-AU" sz="1800" b="1" kern="100" dirty="0">
                <a:effectLst/>
                <a:latin typeface="Aptos" panose="020B0004020202020204" pitchFamily="34" charset="0"/>
                <a:ea typeface="Aptos" panose="020B0004020202020204" pitchFamily="34" charset="0"/>
                <a:cs typeface="Times New Roman" panose="02020603050405020304" pitchFamily="18" charset="0"/>
              </a:rPr>
              <a:t>Utilize LinkedIn Ads: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leverage LinkedIn’s advertising options, such as Sponsored Content and InMail, to reach a targeted audience with tailored messaging.</a:t>
            </a:r>
          </a:p>
          <a:p>
            <a:pPr>
              <a:lnSpc>
                <a:spcPct val="107000"/>
              </a:lnSpc>
              <a:spcAft>
                <a:spcPts val="800"/>
              </a:spcAft>
            </a:pPr>
            <a:r>
              <a:rPr lang="en-AU" sz="1800" b="1" kern="100" dirty="0">
                <a:effectLst/>
                <a:latin typeface="Aptos" panose="020B0004020202020204" pitchFamily="34" charset="0"/>
                <a:ea typeface="Aptos" panose="020B0004020202020204" pitchFamily="34" charset="0"/>
                <a:cs typeface="Times New Roman" panose="02020603050405020304" pitchFamily="18" charset="0"/>
              </a:rPr>
              <a:t>Utilize LinkedIn Analytics: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monitor LinkedIn analytics to track engagement metrics, such as post interactions and follower growth, and refine our strategy based on performance insights.</a:t>
            </a:r>
          </a:p>
          <a:p>
            <a:pPr>
              <a:lnSpc>
                <a:spcPct val="107000"/>
              </a:lnSpc>
              <a:spcAft>
                <a:spcPts val="800"/>
              </a:spcAft>
            </a:pPr>
            <a:r>
              <a:rPr lang="en-AU" sz="1800" b="1" kern="100" dirty="0">
                <a:effectLst/>
                <a:latin typeface="Aptos" panose="020B0004020202020204" pitchFamily="34" charset="0"/>
                <a:ea typeface="Aptos" panose="020B0004020202020204" pitchFamily="34" charset="0"/>
                <a:cs typeface="Times New Roman" panose="02020603050405020304" pitchFamily="18" charset="0"/>
              </a:rPr>
              <a:t>Lead Gen Forms: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utilize LinkedIn’s lead gen forms to capture leads directly within the platform, simplifying the process for potential clients to express interest in our services.</a:t>
            </a:r>
          </a:p>
          <a:p>
            <a:pPr>
              <a:lnSpc>
                <a:spcPct val="107000"/>
              </a:lnSpc>
              <a:spcAft>
                <a:spcPts val="800"/>
              </a:spcAft>
            </a:pPr>
            <a:r>
              <a:rPr lang="en-AU" sz="1800" b="1" kern="100" dirty="0">
                <a:effectLst/>
                <a:latin typeface="Aptos" panose="020B0004020202020204" pitchFamily="34" charset="0"/>
                <a:ea typeface="Aptos" panose="020B0004020202020204" pitchFamily="34" charset="0"/>
                <a:cs typeface="Times New Roman" panose="02020603050405020304" pitchFamily="18" charset="0"/>
              </a:rPr>
              <a:t>Leverage Recommendations and Endorsements: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actively seek recommendations and endorsements from clients and colleagues to build credibility and showcase our expertise.</a:t>
            </a:r>
          </a:p>
          <a:p>
            <a:pPr>
              <a:lnSpc>
                <a:spcPct val="107000"/>
              </a:lnSpc>
              <a:spcAft>
                <a:spcPts val="800"/>
              </a:spcAft>
            </a:pPr>
            <a:r>
              <a:rPr lang="en-AU" sz="1800" b="1" kern="100" dirty="0">
                <a:effectLst/>
                <a:latin typeface="Aptos" panose="020B0004020202020204" pitchFamily="34" charset="0"/>
                <a:ea typeface="Aptos" panose="020B0004020202020204" pitchFamily="34" charset="0"/>
                <a:cs typeface="Times New Roman" panose="02020603050405020304" pitchFamily="18" charset="0"/>
              </a:rPr>
              <a:t>Showcase Case Studies and Success Stories: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We highlight case studies and success stories to demonstrate our capabilities and provide evidence of our value to potential clients.</a:t>
            </a:r>
          </a:p>
          <a:p>
            <a:pPr>
              <a:lnSpc>
                <a:spcPct val="107000"/>
              </a:lnSpc>
              <a:spcAft>
                <a:spcPts val="800"/>
              </a:spcAft>
            </a:pPr>
            <a:endParaRPr lang="en-AU"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71129A95-BDFF-4C53-4891-30F6D09BB2E1}"/>
              </a:ext>
            </a:extLst>
          </p:cNvPr>
          <p:cNvSpPr txBox="1"/>
          <p:nvPr/>
        </p:nvSpPr>
        <p:spPr>
          <a:xfrm>
            <a:off x="502038" y="2420888"/>
            <a:ext cx="4006458" cy="2800767"/>
          </a:xfrm>
          <a:prstGeom prst="rect">
            <a:avLst/>
          </a:prstGeom>
          <a:noFill/>
        </p:spPr>
        <p:txBody>
          <a:bodyPr wrap="square">
            <a:spAutoFit/>
          </a:bodyPr>
          <a:lstStyle/>
          <a:p>
            <a:r>
              <a:rPr lang="en-US" sz="2800" dirty="0"/>
              <a:t>Expert LinkedIn strategies to boost engagement, visibility, and lead generation. </a:t>
            </a:r>
          </a:p>
          <a:p>
            <a:endParaRPr lang="en-US" sz="1600" dirty="0"/>
          </a:p>
          <a:p>
            <a:r>
              <a:rPr lang="en-US" sz="1600" dirty="0"/>
              <a:t>We optimize profiles, create targeted content, use sponsored ads, and track performance for maximum impact.</a:t>
            </a:r>
            <a:endParaRPr lang="en-AU" sz="1600" dirty="0"/>
          </a:p>
        </p:txBody>
      </p:sp>
    </p:spTree>
    <p:extLst>
      <p:ext uri="{BB962C8B-B14F-4D97-AF65-F5344CB8AC3E}">
        <p14:creationId xmlns:p14="http://schemas.microsoft.com/office/powerpoint/2010/main" val="33193841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3A350F3-5ED9-77CD-1BEE-E68FF5CCF876}"/>
              </a:ext>
            </a:extLst>
          </p:cNvPr>
          <p:cNvSpPr>
            <a:spLocks noGrp="1"/>
          </p:cNvSpPr>
          <p:nvPr>
            <p:ph type="body" sz="quarter" idx="11"/>
          </p:nvPr>
        </p:nvSpPr>
        <p:spPr/>
        <p:txBody>
          <a:bodyPr/>
          <a:lstStyle/>
          <a:p>
            <a:r>
              <a:rPr lang="en-US"/>
              <a:t>Additional Services</a:t>
            </a:r>
          </a:p>
        </p:txBody>
      </p:sp>
      <p:sp>
        <p:nvSpPr>
          <p:cNvPr id="92" name="Text Placeholder 91">
            <a:extLst>
              <a:ext uri="{FF2B5EF4-FFF2-40B4-BE49-F238E27FC236}">
                <a16:creationId xmlns:a16="http://schemas.microsoft.com/office/drawing/2014/main" id="{A5F51AF0-063D-6ED6-B5EA-95DA819DB3DC}"/>
              </a:ext>
            </a:extLst>
          </p:cNvPr>
          <p:cNvSpPr>
            <a:spLocks noGrp="1"/>
          </p:cNvSpPr>
          <p:nvPr>
            <p:ph type="body" sz="quarter" idx="17"/>
          </p:nvPr>
        </p:nvSpPr>
        <p:spPr>
          <a:xfrm>
            <a:off x="405780" y="3707730"/>
            <a:ext cx="2298373" cy="1861877"/>
          </a:xfrm>
        </p:spPr>
        <p:txBody>
          <a:bodyPr/>
          <a:lstStyle/>
          <a:p>
            <a:r>
              <a:rPr lang="en-US" dirty="0"/>
              <a:t>We create impactful </a:t>
            </a:r>
            <a:r>
              <a:rPr lang="en-US" dirty="0" err="1"/>
              <a:t>eDM</a:t>
            </a:r>
            <a:r>
              <a:rPr lang="en-US" dirty="0"/>
              <a:t> campaigns with engaging designs and compelling content. Our service enhances your brand’s visibility and drives better results, ensuring your messages resonate and perform effectively.</a:t>
            </a:r>
          </a:p>
        </p:txBody>
      </p:sp>
      <p:sp>
        <p:nvSpPr>
          <p:cNvPr id="38" name="Text Placeholder 37">
            <a:extLst>
              <a:ext uri="{FF2B5EF4-FFF2-40B4-BE49-F238E27FC236}">
                <a16:creationId xmlns:a16="http://schemas.microsoft.com/office/drawing/2014/main" id="{CB544C46-7328-DAF5-0AC0-2BA3AF74943D}"/>
              </a:ext>
            </a:extLst>
          </p:cNvPr>
          <p:cNvSpPr>
            <a:spLocks noGrp="1"/>
          </p:cNvSpPr>
          <p:nvPr>
            <p:ph type="body" sz="quarter" idx="30"/>
          </p:nvPr>
        </p:nvSpPr>
        <p:spPr>
          <a:xfrm>
            <a:off x="659504" y="3096651"/>
            <a:ext cx="1578293" cy="329133"/>
          </a:xfrm>
        </p:spPr>
        <p:txBody>
          <a:bodyPr>
            <a:normAutofit lnSpcReduction="10000"/>
          </a:bodyPr>
          <a:lstStyle/>
          <a:p>
            <a:r>
              <a:rPr lang="en-GB" dirty="0" err="1"/>
              <a:t>eDM</a:t>
            </a:r>
            <a:r>
              <a:rPr lang="en-GB" dirty="0"/>
              <a:t> Design</a:t>
            </a:r>
          </a:p>
          <a:p>
            <a:endParaRPr lang="en-US" dirty="0"/>
          </a:p>
        </p:txBody>
      </p:sp>
      <p:sp>
        <p:nvSpPr>
          <p:cNvPr id="120" name="Text Placeholder 119">
            <a:extLst>
              <a:ext uri="{FF2B5EF4-FFF2-40B4-BE49-F238E27FC236}">
                <a16:creationId xmlns:a16="http://schemas.microsoft.com/office/drawing/2014/main" id="{FF339DEF-54C6-582B-3807-9183A952E7C2}"/>
              </a:ext>
            </a:extLst>
          </p:cNvPr>
          <p:cNvSpPr>
            <a:spLocks noGrp="1"/>
          </p:cNvSpPr>
          <p:nvPr>
            <p:ph type="body" sz="quarter" idx="31"/>
          </p:nvPr>
        </p:nvSpPr>
        <p:spPr>
          <a:xfrm>
            <a:off x="2907298" y="3645024"/>
            <a:ext cx="2765321" cy="2677102"/>
          </a:xfrm>
        </p:spPr>
        <p:txBody>
          <a:bodyPr>
            <a:normAutofit/>
          </a:bodyPr>
          <a:lstStyle/>
          <a:p>
            <a:r>
              <a:rPr lang="en-US" dirty="0"/>
              <a:t>We build tailored landing pages and microsites that leverage your existing content to create compelling and effective experiences. Our team will transform your content into a visually appealing and high-converting page, ensuring it aligns with your brand and business goals. From design to deployment, we handle the entire process, allowing you to focus on your core business while we optimize your landing pages for maximum impact and engagement</a:t>
            </a:r>
          </a:p>
        </p:txBody>
      </p:sp>
      <p:sp>
        <p:nvSpPr>
          <p:cNvPr id="54" name="Text Placeholder 53">
            <a:extLst>
              <a:ext uri="{FF2B5EF4-FFF2-40B4-BE49-F238E27FC236}">
                <a16:creationId xmlns:a16="http://schemas.microsoft.com/office/drawing/2014/main" id="{EC4F29BE-43BE-D9F6-D3BD-15B67CBAB7AC}"/>
              </a:ext>
            </a:extLst>
          </p:cNvPr>
          <p:cNvSpPr>
            <a:spLocks noGrp="1"/>
          </p:cNvSpPr>
          <p:nvPr>
            <p:ph type="body" sz="quarter" idx="33"/>
          </p:nvPr>
        </p:nvSpPr>
        <p:spPr>
          <a:xfrm>
            <a:off x="2897042" y="3140651"/>
            <a:ext cx="2765321" cy="329133"/>
          </a:xfrm>
        </p:spPr>
        <p:txBody>
          <a:bodyPr>
            <a:normAutofit fontScale="77500" lnSpcReduction="20000"/>
          </a:bodyPr>
          <a:lstStyle/>
          <a:p>
            <a:r>
              <a:rPr lang="en-GB" dirty="0"/>
              <a:t>Microsite/Landing Page Setup</a:t>
            </a:r>
          </a:p>
          <a:p>
            <a:endParaRPr lang="en-US" dirty="0"/>
          </a:p>
        </p:txBody>
      </p:sp>
      <p:sp>
        <p:nvSpPr>
          <p:cNvPr id="148" name="Text Placeholder 147">
            <a:extLst>
              <a:ext uri="{FF2B5EF4-FFF2-40B4-BE49-F238E27FC236}">
                <a16:creationId xmlns:a16="http://schemas.microsoft.com/office/drawing/2014/main" id="{BF5BB269-1EBF-779B-A8EC-59B31140DCCE}"/>
              </a:ext>
            </a:extLst>
          </p:cNvPr>
          <p:cNvSpPr>
            <a:spLocks noGrp="1"/>
          </p:cNvSpPr>
          <p:nvPr>
            <p:ph type="body" sz="quarter" idx="34"/>
          </p:nvPr>
        </p:nvSpPr>
        <p:spPr/>
        <p:txBody>
          <a:bodyPr>
            <a:normAutofit lnSpcReduction="10000"/>
          </a:bodyPr>
          <a:lstStyle/>
          <a:p>
            <a:r>
              <a:rPr lang="en-US" dirty="0"/>
              <a:t>Our call-to-action forms are crafted to boost engagement and conversions by prompting users to take specific actions, like signing up or making a purchase. Integrated into our platform, these forms feature dynamic, responsive designs and robust backend support for real-time validation, automated follow-ups, and performance analytics.</a:t>
            </a:r>
          </a:p>
        </p:txBody>
      </p:sp>
      <p:sp>
        <p:nvSpPr>
          <p:cNvPr id="70" name="Text Placeholder 69">
            <a:extLst>
              <a:ext uri="{FF2B5EF4-FFF2-40B4-BE49-F238E27FC236}">
                <a16:creationId xmlns:a16="http://schemas.microsoft.com/office/drawing/2014/main" id="{4260C229-E29B-04AA-9FEE-14992533E33B}"/>
              </a:ext>
            </a:extLst>
          </p:cNvPr>
          <p:cNvSpPr>
            <a:spLocks noGrp="1"/>
          </p:cNvSpPr>
          <p:nvPr>
            <p:ph type="body" sz="quarter" idx="36"/>
          </p:nvPr>
        </p:nvSpPr>
        <p:spPr>
          <a:xfrm>
            <a:off x="6166420" y="3115746"/>
            <a:ext cx="2617828" cy="329133"/>
          </a:xfrm>
        </p:spPr>
        <p:txBody>
          <a:bodyPr>
            <a:normAutofit fontScale="85000" lnSpcReduction="10000"/>
          </a:bodyPr>
          <a:lstStyle/>
          <a:p>
            <a:r>
              <a:rPr lang="en-GB" dirty="0"/>
              <a:t>Call To Action (CAT) Setup</a:t>
            </a:r>
          </a:p>
          <a:p>
            <a:endParaRPr lang="en-US" dirty="0"/>
          </a:p>
        </p:txBody>
      </p:sp>
      <p:sp>
        <p:nvSpPr>
          <p:cNvPr id="189" name="Text Placeholder 188">
            <a:extLst>
              <a:ext uri="{FF2B5EF4-FFF2-40B4-BE49-F238E27FC236}">
                <a16:creationId xmlns:a16="http://schemas.microsoft.com/office/drawing/2014/main" id="{D14CBBF0-E2E8-78BB-13C2-378CBA84F7EF}"/>
              </a:ext>
            </a:extLst>
          </p:cNvPr>
          <p:cNvSpPr>
            <a:spLocks noGrp="1"/>
          </p:cNvSpPr>
          <p:nvPr>
            <p:ph type="body" sz="quarter" idx="37"/>
          </p:nvPr>
        </p:nvSpPr>
        <p:spPr>
          <a:xfrm>
            <a:off x="9149716" y="3707729"/>
            <a:ext cx="2617828" cy="1861877"/>
          </a:xfrm>
        </p:spPr>
        <p:txBody>
          <a:bodyPr>
            <a:normAutofit lnSpcReduction="10000"/>
          </a:bodyPr>
          <a:lstStyle/>
          <a:p>
            <a:r>
              <a:rPr lang="en-US" dirty="0"/>
              <a:t>We design compelling banner ads that stand out and drive action. Our team combines creative visuals with strategic messaging to ensure your ads not only capture attention but also deliver measurable results. Tailored to your brand and audience, our banner ads enhance visibility, boost engagement, and convert viewers into loyal customers.</a:t>
            </a:r>
          </a:p>
        </p:txBody>
      </p:sp>
      <p:sp>
        <p:nvSpPr>
          <p:cNvPr id="86" name="Text Placeholder 85">
            <a:extLst>
              <a:ext uri="{FF2B5EF4-FFF2-40B4-BE49-F238E27FC236}">
                <a16:creationId xmlns:a16="http://schemas.microsoft.com/office/drawing/2014/main" id="{C4B84B25-9BFB-F13F-B282-76D97659023C}"/>
              </a:ext>
            </a:extLst>
          </p:cNvPr>
          <p:cNvSpPr>
            <a:spLocks noGrp="1"/>
          </p:cNvSpPr>
          <p:nvPr>
            <p:ph type="body" sz="quarter" idx="39"/>
          </p:nvPr>
        </p:nvSpPr>
        <p:spPr>
          <a:xfrm>
            <a:off x="9118748" y="3070290"/>
            <a:ext cx="2617828" cy="329133"/>
          </a:xfrm>
        </p:spPr>
        <p:txBody>
          <a:bodyPr>
            <a:normAutofit lnSpcReduction="10000"/>
          </a:bodyPr>
          <a:lstStyle/>
          <a:p>
            <a:r>
              <a:rPr lang="en-GB" dirty="0"/>
              <a:t>Banner Ads. </a:t>
            </a:r>
          </a:p>
          <a:p>
            <a:endParaRPr lang="en-US" dirty="0"/>
          </a:p>
        </p:txBody>
      </p:sp>
      <p:pic>
        <p:nvPicPr>
          <p:cNvPr id="256" name="Picture Placeholder 437">
            <a:extLst>
              <a:ext uri="{FF2B5EF4-FFF2-40B4-BE49-F238E27FC236}">
                <a16:creationId xmlns:a16="http://schemas.microsoft.com/office/drawing/2014/main" id="{434573B5-F190-6DAF-2D97-7DA3BC5530BE}"/>
              </a:ext>
            </a:extLst>
          </p:cNvPr>
          <p:cNvPicPr>
            <a:picLocks noGrp="1" noChangeAspect="1"/>
          </p:cNvPicPr>
          <p:nvPr>
            <p:ph type="pic" sz="quarter" idx="29"/>
          </p:nvPr>
        </p:nvPicPr>
        <p:blipFill>
          <a:blip r:embed="rId2" cstate="print">
            <a:extLst>
              <a:ext uri="{28A0092B-C50C-407E-A947-70E740481C1C}">
                <a14:useLocalDpi xmlns:a14="http://schemas.microsoft.com/office/drawing/2010/main" val="0"/>
              </a:ext>
            </a:extLst>
          </a:blip>
          <a:srcRect/>
          <a:stretch>
            <a:fillRect/>
          </a:stretch>
        </p:blipFill>
        <p:spPr>
          <a:xfrm>
            <a:off x="909836" y="1772816"/>
            <a:ext cx="1077631" cy="1077631"/>
          </a:xfrm>
        </p:spPr>
      </p:pic>
      <p:pic>
        <p:nvPicPr>
          <p:cNvPr id="257" name="Picture Placeholder 289">
            <a:extLst>
              <a:ext uri="{FF2B5EF4-FFF2-40B4-BE49-F238E27FC236}">
                <a16:creationId xmlns:a16="http://schemas.microsoft.com/office/drawing/2014/main" id="{0069018B-3F65-7F6A-2743-E8208F0427D4}"/>
              </a:ext>
            </a:extLst>
          </p:cNvPr>
          <p:cNvPicPr>
            <a:picLocks noGrp="1" noChangeAspect="1"/>
          </p:cNvPicPr>
          <p:nvPr>
            <p:ph type="pic" sz="quarter" idx="32"/>
          </p:nvPr>
        </p:nvPicPr>
        <p:blipFill rotWithShape="1">
          <a:blip r:embed="rId3" cstate="print">
            <a:extLst>
              <a:ext uri="{28A0092B-C50C-407E-A947-70E740481C1C}">
                <a14:useLocalDpi xmlns:a14="http://schemas.microsoft.com/office/drawing/2010/main" val="0"/>
              </a:ext>
            </a:extLst>
          </a:blip>
          <a:srcRect/>
          <a:stretch/>
        </p:blipFill>
        <p:spPr>
          <a:xfrm>
            <a:off x="3862164" y="1809702"/>
            <a:ext cx="1077631" cy="1077631"/>
          </a:xfrm>
        </p:spPr>
      </p:pic>
      <p:pic>
        <p:nvPicPr>
          <p:cNvPr id="259" name="Picture Placeholder 253">
            <a:extLst>
              <a:ext uri="{FF2B5EF4-FFF2-40B4-BE49-F238E27FC236}">
                <a16:creationId xmlns:a16="http://schemas.microsoft.com/office/drawing/2014/main" id="{FCBAD2B5-B41C-BD5B-D6D7-F4EA16159E1E}"/>
              </a:ext>
            </a:extLst>
          </p:cNvPr>
          <p:cNvPicPr>
            <a:picLocks noGrp="1" noChangeAspect="1"/>
          </p:cNvPicPr>
          <p:nvPr>
            <p:ph type="pic" sz="quarter" idx="38"/>
          </p:nvPr>
        </p:nvPicPr>
        <p:blipFill rotWithShape="1">
          <a:blip r:embed="rId4" cstate="print">
            <a:extLst>
              <a:ext uri="{28A0092B-C50C-407E-A947-70E740481C1C}">
                <a14:useLocalDpi xmlns:a14="http://schemas.microsoft.com/office/drawing/2010/main" val="0"/>
              </a:ext>
            </a:extLst>
          </a:blip>
          <a:srcRect/>
          <a:stretch/>
        </p:blipFill>
        <p:spPr>
          <a:xfrm>
            <a:off x="6886500" y="1809701"/>
            <a:ext cx="1077632" cy="1077631"/>
          </a:xfrm>
        </p:spPr>
      </p:pic>
      <p:pic>
        <p:nvPicPr>
          <p:cNvPr id="5" name="Graphic 4" descr="Marketing with solid fill">
            <a:extLst>
              <a:ext uri="{FF2B5EF4-FFF2-40B4-BE49-F238E27FC236}">
                <a16:creationId xmlns:a16="http://schemas.microsoft.com/office/drawing/2014/main" id="{0B1E6199-EFE4-B8C3-0468-C390AB7020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32637" y="1852414"/>
            <a:ext cx="1190050" cy="1190050"/>
          </a:xfrm>
          <a:prstGeom prst="rect">
            <a:avLst/>
          </a:prstGeom>
        </p:spPr>
      </p:pic>
    </p:spTree>
    <p:extLst>
      <p:ext uri="{BB962C8B-B14F-4D97-AF65-F5344CB8AC3E}">
        <p14:creationId xmlns:p14="http://schemas.microsoft.com/office/powerpoint/2010/main" val="23023466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2">
            <a:alpha val="0"/>
          </a:schemeClr>
        </a:solidFill>
        <a:effectLst/>
      </p:bgPr>
    </p:bg>
    <p:spTree>
      <p:nvGrpSpPr>
        <p:cNvPr id="1" name=""/>
        <p:cNvGrpSpPr/>
        <p:nvPr/>
      </p:nvGrpSpPr>
      <p:grpSpPr>
        <a:xfrm>
          <a:off x="0" y="0"/>
          <a:ext cx="0" cy="0"/>
          <a:chOff x="0" y="0"/>
          <a:chExt cx="0" cy="0"/>
        </a:xfrm>
      </p:grpSpPr>
      <p:pic>
        <p:nvPicPr>
          <p:cNvPr id="40" name="Picture 39" descr="A map of the world&#10;&#10;Description automatically generated">
            <a:extLst>
              <a:ext uri="{FF2B5EF4-FFF2-40B4-BE49-F238E27FC236}">
                <a16:creationId xmlns:a16="http://schemas.microsoft.com/office/drawing/2014/main" id="{4BFE0AE6-A844-CD81-99A2-ACBA26C94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806" y="0"/>
            <a:ext cx="7080290" cy="6844822"/>
          </a:xfrm>
          <a:prstGeom prst="rect">
            <a:avLst/>
          </a:prstGeom>
        </p:spPr>
      </p:pic>
      <p:grpSp>
        <p:nvGrpSpPr>
          <p:cNvPr id="42" name="Group 41">
            <a:extLst>
              <a:ext uri="{FF2B5EF4-FFF2-40B4-BE49-F238E27FC236}">
                <a16:creationId xmlns:a16="http://schemas.microsoft.com/office/drawing/2014/main" id="{2361AC19-F665-DE9A-FA5E-B84B128423A4}"/>
              </a:ext>
            </a:extLst>
          </p:cNvPr>
          <p:cNvGrpSpPr/>
          <p:nvPr/>
        </p:nvGrpSpPr>
        <p:grpSpPr>
          <a:xfrm>
            <a:off x="9012200" y="2621664"/>
            <a:ext cx="1838209" cy="904075"/>
            <a:chOff x="6837565" y="1471215"/>
            <a:chExt cx="2828949" cy="1179777"/>
          </a:xfrm>
        </p:grpSpPr>
        <p:sp>
          <p:nvSpPr>
            <p:cNvPr id="43" name="Google Shape;974;p28">
              <a:extLst>
                <a:ext uri="{FF2B5EF4-FFF2-40B4-BE49-F238E27FC236}">
                  <a16:creationId xmlns:a16="http://schemas.microsoft.com/office/drawing/2014/main" id="{479730C4-71D5-0B4B-9D4E-D7A25832913E}"/>
                </a:ext>
              </a:extLst>
            </p:cNvPr>
            <p:cNvSpPr/>
            <p:nvPr/>
          </p:nvSpPr>
          <p:spPr>
            <a:xfrm>
              <a:off x="6837565" y="1471215"/>
              <a:ext cx="2828949" cy="1179777"/>
            </a:xfrm>
            <a:prstGeom prst="roundRect">
              <a:avLst>
                <a:gd name="adj" fmla="val 5263"/>
              </a:avLst>
            </a:prstGeom>
            <a:solidFill>
              <a:srgbClr val="5C6A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995;p28">
              <a:extLst>
                <a:ext uri="{FF2B5EF4-FFF2-40B4-BE49-F238E27FC236}">
                  <a16:creationId xmlns:a16="http://schemas.microsoft.com/office/drawing/2014/main" id="{DABC9761-7BC3-9DC9-57AA-B7DD18ACAA48}"/>
                </a:ext>
              </a:extLst>
            </p:cNvPr>
            <p:cNvSpPr txBox="1"/>
            <p:nvPr/>
          </p:nvSpPr>
          <p:spPr>
            <a:xfrm>
              <a:off x="7028749" y="1565232"/>
              <a:ext cx="2637765" cy="382200"/>
            </a:xfrm>
            <a:prstGeom prst="rect">
              <a:avLst/>
            </a:prstGeom>
            <a:solidFill>
              <a:srgbClr val="5C6A81"/>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500"/>
                </a:spcAft>
                <a:buNone/>
              </a:pPr>
              <a:r>
                <a:rPr lang="es" sz="1600" b="1" dirty="0">
                  <a:solidFill>
                    <a:schemeClr val="lt1"/>
                  </a:solidFill>
                  <a:latin typeface="Public Sans (Body)"/>
                  <a:ea typeface="Fira Sans Extra Condensed"/>
                  <a:cs typeface="Fira Sans Extra Condensed"/>
                  <a:sym typeface="Fira Sans Extra Condensed"/>
                </a:rPr>
                <a:t>INDIA</a:t>
              </a:r>
            </a:p>
            <a:p>
              <a:pPr marL="0" lvl="0" indent="0" algn="l" rtl="0">
                <a:lnSpc>
                  <a:spcPct val="115000"/>
                </a:lnSpc>
                <a:spcBef>
                  <a:spcPts val="0"/>
                </a:spcBef>
                <a:spcAft>
                  <a:spcPts val="500"/>
                </a:spcAft>
                <a:buNone/>
              </a:pPr>
              <a:r>
                <a:rPr lang="es" sz="1050" dirty="0">
                  <a:solidFill>
                    <a:schemeClr val="lt1"/>
                  </a:solidFill>
                  <a:latin typeface="Public Sans (Body)"/>
                  <a:ea typeface="Fira Sans Extra Condensed"/>
                  <a:cs typeface="Fira Sans Extra Condensed"/>
                  <a:sym typeface="Fira Sans Extra Condensed"/>
                </a:rPr>
                <a:t>INDIA &amp; SOUTH ASIA</a:t>
              </a:r>
            </a:p>
            <a:p>
              <a:pPr marL="0" lvl="0" indent="0" algn="l" rtl="0">
                <a:lnSpc>
                  <a:spcPct val="115000"/>
                </a:lnSpc>
                <a:spcBef>
                  <a:spcPts val="0"/>
                </a:spcBef>
                <a:spcAft>
                  <a:spcPts val="500"/>
                </a:spcAft>
                <a:buNone/>
              </a:pPr>
              <a:endParaRPr sz="1600" dirty="0">
                <a:solidFill>
                  <a:schemeClr val="lt1"/>
                </a:solidFill>
                <a:latin typeface="Public Sans (Body)"/>
                <a:ea typeface="Fira Sans Extra Condensed"/>
                <a:cs typeface="Fira Sans Extra Condensed"/>
                <a:sym typeface="Fira Sans Extra Condensed"/>
              </a:endParaRPr>
            </a:p>
          </p:txBody>
        </p:sp>
      </p:grpSp>
      <p:grpSp>
        <p:nvGrpSpPr>
          <p:cNvPr id="45" name="Group 44">
            <a:extLst>
              <a:ext uri="{FF2B5EF4-FFF2-40B4-BE49-F238E27FC236}">
                <a16:creationId xmlns:a16="http://schemas.microsoft.com/office/drawing/2014/main" id="{867ABD2A-7888-5F15-90A2-DCD6C813DC55}"/>
              </a:ext>
            </a:extLst>
          </p:cNvPr>
          <p:cNvGrpSpPr/>
          <p:nvPr/>
        </p:nvGrpSpPr>
        <p:grpSpPr>
          <a:xfrm>
            <a:off x="6216697" y="1296724"/>
            <a:ext cx="2828949" cy="1179777"/>
            <a:chOff x="6837565" y="1471215"/>
            <a:chExt cx="2828949" cy="1179777"/>
          </a:xfrm>
        </p:grpSpPr>
        <p:sp>
          <p:nvSpPr>
            <p:cNvPr id="46" name="Google Shape;974;p28">
              <a:extLst>
                <a:ext uri="{FF2B5EF4-FFF2-40B4-BE49-F238E27FC236}">
                  <a16:creationId xmlns:a16="http://schemas.microsoft.com/office/drawing/2014/main" id="{EE59FC71-5C6F-BDD6-1689-E5C23C9358D2}"/>
                </a:ext>
              </a:extLst>
            </p:cNvPr>
            <p:cNvSpPr/>
            <p:nvPr/>
          </p:nvSpPr>
          <p:spPr>
            <a:xfrm>
              <a:off x="6837565" y="1471215"/>
              <a:ext cx="2828949" cy="1179777"/>
            </a:xfrm>
            <a:prstGeom prst="roundRect">
              <a:avLst>
                <a:gd name="adj" fmla="val 5263"/>
              </a:avLst>
            </a:prstGeom>
            <a:solidFill>
              <a:srgbClr val="5C6A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995;p28">
              <a:extLst>
                <a:ext uri="{FF2B5EF4-FFF2-40B4-BE49-F238E27FC236}">
                  <a16:creationId xmlns:a16="http://schemas.microsoft.com/office/drawing/2014/main" id="{0A42A4D2-F385-CCD6-5C40-D9D63D231B4B}"/>
                </a:ext>
              </a:extLst>
            </p:cNvPr>
            <p:cNvSpPr txBox="1"/>
            <p:nvPr/>
          </p:nvSpPr>
          <p:spPr>
            <a:xfrm>
              <a:off x="7028749" y="1565232"/>
              <a:ext cx="2637765" cy="382200"/>
            </a:xfrm>
            <a:prstGeom prst="rect">
              <a:avLst/>
            </a:prstGeom>
            <a:solidFill>
              <a:srgbClr val="5C6A81"/>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500"/>
                </a:spcAft>
                <a:buNone/>
              </a:pPr>
              <a:r>
                <a:rPr lang="es" sz="1600" b="1" dirty="0">
                  <a:solidFill>
                    <a:schemeClr val="lt1"/>
                  </a:solidFill>
                  <a:latin typeface="Public Sans (Body)"/>
                  <a:ea typeface="Fira Sans Extra Condensed"/>
                  <a:cs typeface="Fira Sans Extra Condensed"/>
                  <a:sym typeface="Fira Sans Extra Condensed"/>
                </a:rPr>
                <a:t>ASEAN</a:t>
              </a:r>
            </a:p>
            <a:p>
              <a:pPr marL="0" lvl="0" indent="0" algn="l" rtl="0">
                <a:lnSpc>
                  <a:spcPct val="115000"/>
                </a:lnSpc>
                <a:spcBef>
                  <a:spcPts val="0"/>
                </a:spcBef>
                <a:spcAft>
                  <a:spcPts val="500"/>
                </a:spcAft>
                <a:buNone/>
              </a:pPr>
              <a:r>
                <a:rPr lang="en-US" sz="1050" dirty="0">
                  <a:solidFill>
                    <a:schemeClr val="lt1"/>
                  </a:solidFill>
                  <a:latin typeface="Public Sans (Body)"/>
                  <a:ea typeface="Fira Sans Extra Condensed"/>
                  <a:cs typeface="Fira Sans Extra Condensed"/>
                  <a:sym typeface="Fira Sans Extra Condensed"/>
                </a:rPr>
                <a:t>SINGAPORE, MALAYSIA, PHILIPPINES, INDONESIA, THAILAND &amp; VIETNAM</a:t>
              </a:r>
              <a:endParaRPr sz="1200" dirty="0">
                <a:solidFill>
                  <a:schemeClr val="lt1"/>
                </a:solidFill>
                <a:latin typeface="Public Sans (Body)"/>
                <a:ea typeface="Fira Sans Extra Condensed"/>
                <a:cs typeface="Fira Sans Extra Condensed"/>
                <a:sym typeface="Fira Sans Extra Condensed"/>
              </a:endParaRPr>
            </a:p>
          </p:txBody>
        </p:sp>
      </p:grpSp>
      <p:grpSp>
        <p:nvGrpSpPr>
          <p:cNvPr id="48" name="Group 47">
            <a:extLst>
              <a:ext uri="{FF2B5EF4-FFF2-40B4-BE49-F238E27FC236}">
                <a16:creationId xmlns:a16="http://schemas.microsoft.com/office/drawing/2014/main" id="{B6A993D7-C366-2933-04B4-4F9152866883}"/>
              </a:ext>
            </a:extLst>
          </p:cNvPr>
          <p:cNvGrpSpPr/>
          <p:nvPr/>
        </p:nvGrpSpPr>
        <p:grpSpPr>
          <a:xfrm>
            <a:off x="6970848" y="3705145"/>
            <a:ext cx="2113109" cy="972308"/>
            <a:chOff x="6837565" y="1471215"/>
            <a:chExt cx="2828949" cy="1179777"/>
          </a:xfrm>
        </p:grpSpPr>
        <p:sp>
          <p:nvSpPr>
            <p:cNvPr id="49" name="Google Shape;974;p28">
              <a:extLst>
                <a:ext uri="{FF2B5EF4-FFF2-40B4-BE49-F238E27FC236}">
                  <a16:creationId xmlns:a16="http://schemas.microsoft.com/office/drawing/2014/main" id="{45A3FCF1-D797-8611-B2A5-FA408C66BF36}"/>
                </a:ext>
              </a:extLst>
            </p:cNvPr>
            <p:cNvSpPr/>
            <p:nvPr/>
          </p:nvSpPr>
          <p:spPr>
            <a:xfrm>
              <a:off x="6837565" y="1471215"/>
              <a:ext cx="2828949" cy="1179777"/>
            </a:xfrm>
            <a:prstGeom prst="roundRect">
              <a:avLst>
                <a:gd name="adj" fmla="val 5263"/>
              </a:avLst>
            </a:prstGeom>
            <a:solidFill>
              <a:srgbClr val="5C6A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995;p28">
              <a:extLst>
                <a:ext uri="{FF2B5EF4-FFF2-40B4-BE49-F238E27FC236}">
                  <a16:creationId xmlns:a16="http://schemas.microsoft.com/office/drawing/2014/main" id="{7D91EA96-7A64-D596-0585-83AE15AEE018}"/>
                </a:ext>
              </a:extLst>
            </p:cNvPr>
            <p:cNvSpPr txBox="1"/>
            <p:nvPr/>
          </p:nvSpPr>
          <p:spPr>
            <a:xfrm>
              <a:off x="7028749" y="1565232"/>
              <a:ext cx="2637765" cy="382200"/>
            </a:xfrm>
            <a:prstGeom prst="rect">
              <a:avLst/>
            </a:prstGeom>
            <a:solidFill>
              <a:srgbClr val="5C6A81"/>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500"/>
                </a:spcAft>
                <a:buNone/>
              </a:pPr>
              <a:r>
                <a:rPr lang="es" sz="1600" b="1" dirty="0">
                  <a:solidFill>
                    <a:schemeClr val="lt1"/>
                  </a:solidFill>
                  <a:latin typeface="Public Sans (Body)"/>
                  <a:ea typeface="Fira Sans Extra Condensed"/>
                  <a:cs typeface="Fira Sans Extra Condensed"/>
                  <a:sym typeface="Fira Sans Extra Condensed"/>
                </a:rPr>
                <a:t>GREATER CHINA</a:t>
              </a:r>
            </a:p>
            <a:p>
              <a:pPr marL="0" lvl="0" indent="0" algn="l" rtl="0">
                <a:lnSpc>
                  <a:spcPct val="115000"/>
                </a:lnSpc>
                <a:spcBef>
                  <a:spcPts val="0"/>
                </a:spcBef>
                <a:spcAft>
                  <a:spcPts val="500"/>
                </a:spcAft>
                <a:buNone/>
              </a:pPr>
              <a:r>
                <a:rPr lang="es" sz="1050" dirty="0">
                  <a:solidFill>
                    <a:schemeClr val="lt1"/>
                  </a:solidFill>
                  <a:latin typeface="Public Sans (Body)"/>
                  <a:ea typeface="Fira Sans Extra Condensed"/>
                  <a:cs typeface="Fira Sans Extra Condensed"/>
                  <a:sym typeface="Fira Sans Extra Condensed"/>
                </a:rPr>
                <a:t>HONG KONG &amp; TAIWAN</a:t>
              </a:r>
            </a:p>
            <a:p>
              <a:pPr marL="0" lvl="0" indent="0" algn="l" rtl="0">
                <a:lnSpc>
                  <a:spcPct val="115000"/>
                </a:lnSpc>
                <a:spcBef>
                  <a:spcPts val="0"/>
                </a:spcBef>
                <a:spcAft>
                  <a:spcPts val="500"/>
                </a:spcAft>
                <a:buNone/>
              </a:pPr>
              <a:endParaRPr sz="1600" dirty="0">
                <a:solidFill>
                  <a:schemeClr val="lt1"/>
                </a:solidFill>
                <a:latin typeface="Public Sans (Body)"/>
                <a:ea typeface="Fira Sans Extra Condensed"/>
                <a:cs typeface="Fira Sans Extra Condensed"/>
                <a:sym typeface="Fira Sans Extra Condensed"/>
              </a:endParaRPr>
            </a:p>
          </p:txBody>
        </p:sp>
      </p:grpSp>
      <p:grpSp>
        <p:nvGrpSpPr>
          <p:cNvPr id="51" name="Group 50">
            <a:extLst>
              <a:ext uri="{FF2B5EF4-FFF2-40B4-BE49-F238E27FC236}">
                <a16:creationId xmlns:a16="http://schemas.microsoft.com/office/drawing/2014/main" id="{7D0BEDDE-C50E-92EE-96E0-44314846D36E}"/>
              </a:ext>
            </a:extLst>
          </p:cNvPr>
          <p:cNvGrpSpPr/>
          <p:nvPr/>
        </p:nvGrpSpPr>
        <p:grpSpPr>
          <a:xfrm>
            <a:off x="9030967" y="5124419"/>
            <a:ext cx="2208602" cy="904075"/>
            <a:chOff x="6837565" y="1471215"/>
            <a:chExt cx="2828949" cy="1179777"/>
          </a:xfrm>
        </p:grpSpPr>
        <p:sp>
          <p:nvSpPr>
            <p:cNvPr id="52" name="Google Shape;974;p28">
              <a:extLst>
                <a:ext uri="{FF2B5EF4-FFF2-40B4-BE49-F238E27FC236}">
                  <a16:creationId xmlns:a16="http://schemas.microsoft.com/office/drawing/2014/main" id="{2B046CED-CCFD-9146-1CD7-A2B460BF2BF6}"/>
                </a:ext>
              </a:extLst>
            </p:cNvPr>
            <p:cNvSpPr/>
            <p:nvPr/>
          </p:nvSpPr>
          <p:spPr>
            <a:xfrm>
              <a:off x="6837565" y="1471215"/>
              <a:ext cx="2828949" cy="1179777"/>
            </a:xfrm>
            <a:prstGeom prst="roundRect">
              <a:avLst>
                <a:gd name="adj" fmla="val 5263"/>
              </a:avLst>
            </a:prstGeom>
            <a:solidFill>
              <a:srgbClr val="5C6A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995;p28">
              <a:extLst>
                <a:ext uri="{FF2B5EF4-FFF2-40B4-BE49-F238E27FC236}">
                  <a16:creationId xmlns:a16="http://schemas.microsoft.com/office/drawing/2014/main" id="{5041E88B-6218-4F5A-00DA-2B8888C2B89C}"/>
                </a:ext>
              </a:extLst>
            </p:cNvPr>
            <p:cNvSpPr txBox="1"/>
            <p:nvPr/>
          </p:nvSpPr>
          <p:spPr>
            <a:xfrm>
              <a:off x="7028749" y="1565232"/>
              <a:ext cx="2637765" cy="382200"/>
            </a:xfrm>
            <a:prstGeom prst="rect">
              <a:avLst/>
            </a:prstGeom>
            <a:solidFill>
              <a:srgbClr val="5C6A81"/>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500"/>
                </a:spcAft>
                <a:buNone/>
              </a:pPr>
              <a:r>
                <a:rPr lang="es" sz="1600" b="1" dirty="0">
                  <a:solidFill>
                    <a:schemeClr val="lt1"/>
                  </a:solidFill>
                  <a:latin typeface="Public Sans (Body)"/>
                  <a:ea typeface="Fira Sans Extra Condensed"/>
                  <a:cs typeface="Fira Sans Extra Condensed"/>
                  <a:sym typeface="Fira Sans Extra Condensed"/>
                </a:rPr>
                <a:t>ANZ</a:t>
              </a:r>
            </a:p>
            <a:p>
              <a:pPr marL="0" lvl="0" indent="0" algn="l" rtl="0">
                <a:lnSpc>
                  <a:spcPct val="115000"/>
                </a:lnSpc>
                <a:spcBef>
                  <a:spcPts val="0"/>
                </a:spcBef>
                <a:spcAft>
                  <a:spcPts val="500"/>
                </a:spcAft>
                <a:buNone/>
              </a:pPr>
              <a:r>
                <a:rPr lang="es" sz="1050" dirty="0">
                  <a:solidFill>
                    <a:schemeClr val="lt1"/>
                  </a:solidFill>
                  <a:latin typeface="Public Sans (Body)"/>
                  <a:ea typeface="Fira Sans Extra Condensed"/>
                  <a:cs typeface="Fira Sans Extra Condensed"/>
                  <a:sym typeface="Fira Sans Extra Condensed"/>
                </a:rPr>
                <a:t>AUSTRALIA &amp; NEW ZEALAND</a:t>
              </a:r>
            </a:p>
            <a:p>
              <a:pPr marL="0" lvl="0" indent="0" algn="l" rtl="0">
                <a:lnSpc>
                  <a:spcPct val="115000"/>
                </a:lnSpc>
                <a:spcBef>
                  <a:spcPts val="0"/>
                </a:spcBef>
                <a:spcAft>
                  <a:spcPts val="500"/>
                </a:spcAft>
                <a:buNone/>
              </a:pPr>
              <a:endParaRPr sz="1600" dirty="0">
                <a:solidFill>
                  <a:schemeClr val="lt1"/>
                </a:solidFill>
                <a:latin typeface="Public Sans (Body)"/>
                <a:ea typeface="Fira Sans Extra Condensed"/>
                <a:cs typeface="Fira Sans Extra Condensed"/>
                <a:sym typeface="Fira Sans Extra Condensed"/>
              </a:endParaRPr>
            </a:p>
          </p:txBody>
        </p:sp>
      </p:grpSp>
      <p:sp>
        <p:nvSpPr>
          <p:cNvPr id="54" name="Oval 53">
            <a:extLst>
              <a:ext uri="{FF2B5EF4-FFF2-40B4-BE49-F238E27FC236}">
                <a16:creationId xmlns:a16="http://schemas.microsoft.com/office/drawing/2014/main" id="{18B6D15E-4723-A7AC-6FDE-72B8088DF246}"/>
              </a:ext>
            </a:extLst>
          </p:cNvPr>
          <p:cNvSpPr>
            <a:spLocks noChangeAspect="1"/>
          </p:cNvSpPr>
          <p:nvPr/>
        </p:nvSpPr>
        <p:spPr>
          <a:xfrm>
            <a:off x="693812" y="3212976"/>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5" name="Oval 54">
            <a:extLst>
              <a:ext uri="{FF2B5EF4-FFF2-40B4-BE49-F238E27FC236}">
                <a16:creationId xmlns:a16="http://schemas.microsoft.com/office/drawing/2014/main" id="{6830164D-9422-8DA6-E09C-BD4B5F9DB296}"/>
              </a:ext>
            </a:extLst>
          </p:cNvPr>
          <p:cNvSpPr>
            <a:spLocks noChangeAspect="1"/>
          </p:cNvSpPr>
          <p:nvPr/>
        </p:nvSpPr>
        <p:spPr>
          <a:xfrm>
            <a:off x="2233507" y="3671882"/>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6" name="Oval 55">
            <a:extLst>
              <a:ext uri="{FF2B5EF4-FFF2-40B4-BE49-F238E27FC236}">
                <a16:creationId xmlns:a16="http://schemas.microsoft.com/office/drawing/2014/main" id="{9271951C-47E1-8104-61B1-F7A7FF334D34}"/>
              </a:ext>
            </a:extLst>
          </p:cNvPr>
          <p:cNvSpPr>
            <a:spLocks noChangeAspect="1"/>
          </p:cNvSpPr>
          <p:nvPr/>
        </p:nvSpPr>
        <p:spPr>
          <a:xfrm>
            <a:off x="2061964" y="3532240"/>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7" name="Oval 56">
            <a:extLst>
              <a:ext uri="{FF2B5EF4-FFF2-40B4-BE49-F238E27FC236}">
                <a16:creationId xmlns:a16="http://schemas.microsoft.com/office/drawing/2014/main" id="{17372774-C74B-9093-B649-0DE75828FB7B}"/>
              </a:ext>
            </a:extLst>
          </p:cNvPr>
          <p:cNvSpPr>
            <a:spLocks noChangeAspect="1"/>
          </p:cNvSpPr>
          <p:nvPr/>
        </p:nvSpPr>
        <p:spPr>
          <a:xfrm>
            <a:off x="3214798" y="2980367"/>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8" name="Oval 57">
            <a:extLst>
              <a:ext uri="{FF2B5EF4-FFF2-40B4-BE49-F238E27FC236}">
                <a16:creationId xmlns:a16="http://schemas.microsoft.com/office/drawing/2014/main" id="{0A5646C9-9C20-5B94-3A9B-3CC6FDF77E21}"/>
              </a:ext>
            </a:extLst>
          </p:cNvPr>
          <p:cNvSpPr>
            <a:spLocks noChangeAspect="1"/>
          </p:cNvSpPr>
          <p:nvPr/>
        </p:nvSpPr>
        <p:spPr>
          <a:xfrm>
            <a:off x="2087486" y="2895827"/>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9" name="Oval 58">
            <a:extLst>
              <a:ext uri="{FF2B5EF4-FFF2-40B4-BE49-F238E27FC236}">
                <a16:creationId xmlns:a16="http://schemas.microsoft.com/office/drawing/2014/main" id="{E8B32ADB-728A-7C10-8B43-6C5FC212CCD9}"/>
              </a:ext>
            </a:extLst>
          </p:cNvPr>
          <p:cNvSpPr>
            <a:spLocks noChangeAspect="1"/>
          </p:cNvSpPr>
          <p:nvPr/>
        </p:nvSpPr>
        <p:spPr>
          <a:xfrm>
            <a:off x="2556884" y="4135306"/>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Oval 59">
            <a:extLst>
              <a:ext uri="{FF2B5EF4-FFF2-40B4-BE49-F238E27FC236}">
                <a16:creationId xmlns:a16="http://schemas.microsoft.com/office/drawing/2014/main" id="{B0DCA808-A8F8-B145-60CF-B92C206ABDDA}"/>
              </a:ext>
            </a:extLst>
          </p:cNvPr>
          <p:cNvSpPr>
            <a:spLocks noChangeAspect="1"/>
          </p:cNvSpPr>
          <p:nvPr/>
        </p:nvSpPr>
        <p:spPr>
          <a:xfrm>
            <a:off x="3165986" y="2405012"/>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1" name="Oval 60">
            <a:extLst>
              <a:ext uri="{FF2B5EF4-FFF2-40B4-BE49-F238E27FC236}">
                <a16:creationId xmlns:a16="http://schemas.microsoft.com/office/drawing/2014/main" id="{423EE38D-CE6C-1C53-C3B0-0F51D9EE5F58}"/>
              </a:ext>
            </a:extLst>
          </p:cNvPr>
          <p:cNvSpPr>
            <a:spLocks noChangeAspect="1"/>
          </p:cNvSpPr>
          <p:nvPr/>
        </p:nvSpPr>
        <p:spPr>
          <a:xfrm>
            <a:off x="4654252" y="5995231"/>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2" name="Oval 61">
            <a:extLst>
              <a:ext uri="{FF2B5EF4-FFF2-40B4-BE49-F238E27FC236}">
                <a16:creationId xmlns:a16="http://schemas.microsoft.com/office/drawing/2014/main" id="{3C55C63A-A435-1240-91A0-94B6E8BBDBF1}"/>
              </a:ext>
            </a:extLst>
          </p:cNvPr>
          <p:cNvSpPr>
            <a:spLocks noChangeAspect="1"/>
          </p:cNvSpPr>
          <p:nvPr/>
        </p:nvSpPr>
        <p:spPr>
          <a:xfrm>
            <a:off x="6071376" y="6237312"/>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3" name="Oval 62">
            <a:extLst>
              <a:ext uri="{FF2B5EF4-FFF2-40B4-BE49-F238E27FC236}">
                <a16:creationId xmlns:a16="http://schemas.microsoft.com/office/drawing/2014/main" id="{69D9BA4F-63E2-E569-F54A-3491B34C623D}"/>
              </a:ext>
            </a:extLst>
          </p:cNvPr>
          <p:cNvSpPr>
            <a:spLocks noChangeAspect="1"/>
          </p:cNvSpPr>
          <p:nvPr/>
        </p:nvSpPr>
        <p:spPr>
          <a:xfrm>
            <a:off x="2349996" y="3073701"/>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4" name="Google Shape;360;p19">
            <a:extLst>
              <a:ext uri="{FF2B5EF4-FFF2-40B4-BE49-F238E27FC236}">
                <a16:creationId xmlns:a16="http://schemas.microsoft.com/office/drawing/2014/main" id="{02023A8B-D146-59FA-0049-5032E2D5174D}"/>
              </a:ext>
            </a:extLst>
          </p:cNvPr>
          <p:cNvSpPr/>
          <p:nvPr/>
        </p:nvSpPr>
        <p:spPr>
          <a:xfrm rot="16830542">
            <a:off x="2551732" y="1357142"/>
            <a:ext cx="6206329" cy="4143715"/>
          </a:xfrm>
          <a:custGeom>
            <a:avLst/>
            <a:gdLst/>
            <a:ahLst/>
            <a:cxnLst/>
            <a:rect l="l" t="t" r="r" b="b"/>
            <a:pathLst>
              <a:path w="2106" h="1186" fill="none" extrusionOk="0">
                <a:moveTo>
                  <a:pt x="1" y="1185"/>
                </a:moveTo>
                <a:cubicBezTo>
                  <a:pt x="811" y="988"/>
                  <a:pt x="1535" y="571"/>
                  <a:pt x="2105" y="0"/>
                </a:cubicBezTo>
              </a:path>
            </a:pathLst>
          </a:custGeom>
          <a:solidFill>
            <a:schemeClr val="tx2"/>
          </a:solidFill>
          <a:ln w="25" cap="flat" cmpd="sng">
            <a:solidFill>
              <a:schemeClr val="accent1">
                <a:lumMod val="40000"/>
                <a:lumOff val="60000"/>
              </a:schemeClr>
            </a:solidFill>
            <a:prstDash val="solid"/>
            <a:miter lim="10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Oval 64">
            <a:extLst>
              <a:ext uri="{FF2B5EF4-FFF2-40B4-BE49-F238E27FC236}">
                <a16:creationId xmlns:a16="http://schemas.microsoft.com/office/drawing/2014/main" id="{7EE8483A-98B4-B2E0-1BD7-3D27694C9179}"/>
              </a:ext>
            </a:extLst>
          </p:cNvPr>
          <p:cNvSpPr>
            <a:spLocks noChangeAspect="1"/>
          </p:cNvSpPr>
          <p:nvPr/>
        </p:nvSpPr>
        <p:spPr>
          <a:xfrm>
            <a:off x="6036901" y="2962352"/>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6" name="Oval 65">
            <a:extLst>
              <a:ext uri="{FF2B5EF4-FFF2-40B4-BE49-F238E27FC236}">
                <a16:creationId xmlns:a16="http://schemas.microsoft.com/office/drawing/2014/main" id="{FA50F500-9C40-2F6C-D2AA-A9AB89A44ACB}"/>
              </a:ext>
            </a:extLst>
          </p:cNvPr>
          <p:cNvSpPr>
            <a:spLocks noChangeAspect="1"/>
          </p:cNvSpPr>
          <p:nvPr/>
        </p:nvSpPr>
        <p:spPr>
          <a:xfrm>
            <a:off x="6503561" y="4135306"/>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7" name="Oval 66">
            <a:extLst>
              <a:ext uri="{FF2B5EF4-FFF2-40B4-BE49-F238E27FC236}">
                <a16:creationId xmlns:a16="http://schemas.microsoft.com/office/drawing/2014/main" id="{B1614A9C-05ED-CF49-EAF3-3EC8B01FD07D}"/>
              </a:ext>
            </a:extLst>
          </p:cNvPr>
          <p:cNvSpPr>
            <a:spLocks noChangeAspect="1"/>
          </p:cNvSpPr>
          <p:nvPr/>
        </p:nvSpPr>
        <p:spPr>
          <a:xfrm>
            <a:off x="6894541" y="5547892"/>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68" name="Connector: Elbow 67">
            <a:extLst>
              <a:ext uri="{FF2B5EF4-FFF2-40B4-BE49-F238E27FC236}">
                <a16:creationId xmlns:a16="http://schemas.microsoft.com/office/drawing/2014/main" id="{A7639989-DCC6-526D-10A2-719BF0D090FD}"/>
              </a:ext>
            </a:extLst>
          </p:cNvPr>
          <p:cNvCxnSpPr>
            <a:cxnSpLocks/>
          </p:cNvCxnSpPr>
          <p:nvPr/>
        </p:nvCxnSpPr>
        <p:spPr>
          <a:xfrm>
            <a:off x="5524630" y="1899225"/>
            <a:ext cx="692067" cy="12700"/>
          </a:xfrm>
          <a:prstGeom prst="bentConnector3">
            <a:avLst>
              <a:gd name="adj1" fmla="val 103762"/>
            </a:avLst>
          </a:prstGeom>
        </p:spPr>
        <p:style>
          <a:lnRef idx="1">
            <a:schemeClr val="accent1"/>
          </a:lnRef>
          <a:fillRef idx="0">
            <a:schemeClr val="accent1"/>
          </a:fillRef>
          <a:effectRef idx="0">
            <a:schemeClr val="accent1"/>
          </a:effectRef>
          <a:fontRef idx="minor">
            <a:schemeClr val="tx1"/>
          </a:fontRef>
        </p:style>
      </p:cxnSp>
      <p:cxnSp>
        <p:nvCxnSpPr>
          <p:cNvPr id="69" name="Connector: Elbow 68">
            <a:extLst>
              <a:ext uri="{FF2B5EF4-FFF2-40B4-BE49-F238E27FC236}">
                <a16:creationId xmlns:a16="http://schemas.microsoft.com/office/drawing/2014/main" id="{A44FB7EF-D042-FD04-675C-E99E8DAEAA1A}"/>
              </a:ext>
            </a:extLst>
          </p:cNvPr>
          <p:cNvCxnSpPr>
            <a:cxnSpLocks/>
            <a:endCxn id="43" idx="1"/>
          </p:cNvCxnSpPr>
          <p:nvPr/>
        </p:nvCxnSpPr>
        <p:spPr>
          <a:xfrm>
            <a:off x="6112157" y="2995615"/>
            <a:ext cx="2900043" cy="78087"/>
          </a:xfrm>
          <a:prstGeom prst="bentConnector3">
            <a:avLst>
              <a:gd name="adj1" fmla="val 75441"/>
            </a:avLst>
          </a:prstGeom>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01BC0FC1-52C2-4522-8B39-66BD7E3224D6}"/>
              </a:ext>
            </a:extLst>
          </p:cNvPr>
          <p:cNvCxnSpPr>
            <a:cxnSpLocks/>
          </p:cNvCxnSpPr>
          <p:nvPr/>
        </p:nvCxnSpPr>
        <p:spPr>
          <a:xfrm rot="16200000" flipH="1">
            <a:off x="6743505" y="3945038"/>
            <a:ext cx="46251" cy="408434"/>
          </a:xfrm>
          <a:prstGeom prst="bentConnector4">
            <a:avLst>
              <a:gd name="adj1" fmla="val 105669"/>
              <a:gd name="adj2" fmla="val 51236"/>
            </a:avLst>
          </a:prstGeom>
        </p:spPr>
        <p:style>
          <a:lnRef idx="1">
            <a:schemeClr val="accent1"/>
          </a:lnRef>
          <a:fillRef idx="0">
            <a:schemeClr val="accent1"/>
          </a:fillRef>
          <a:effectRef idx="0">
            <a:schemeClr val="accent1"/>
          </a:effectRef>
          <a:fontRef idx="minor">
            <a:schemeClr val="tx1"/>
          </a:fontRef>
        </p:style>
      </p:cxnSp>
      <p:cxnSp>
        <p:nvCxnSpPr>
          <p:cNvPr id="71" name="Connector: Elbow 70">
            <a:extLst>
              <a:ext uri="{FF2B5EF4-FFF2-40B4-BE49-F238E27FC236}">
                <a16:creationId xmlns:a16="http://schemas.microsoft.com/office/drawing/2014/main" id="{AD546903-CDCA-5B2E-8F9E-DF3C0C1AF716}"/>
              </a:ext>
            </a:extLst>
          </p:cNvPr>
          <p:cNvCxnSpPr>
            <a:cxnSpLocks/>
            <a:stCxn id="67" idx="6"/>
            <a:endCxn id="52" idx="1"/>
          </p:cNvCxnSpPr>
          <p:nvPr/>
        </p:nvCxnSpPr>
        <p:spPr>
          <a:xfrm flipV="1">
            <a:off x="6963491" y="5576457"/>
            <a:ext cx="2067476" cy="469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8BC62643-2FC0-C43A-6AB1-39DCB9C844BC}"/>
              </a:ext>
            </a:extLst>
          </p:cNvPr>
          <p:cNvSpPr>
            <a:spLocks noChangeAspect="1"/>
          </p:cNvSpPr>
          <p:nvPr/>
        </p:nvSpPr>
        <p:spPr>
          <a:xfrm>
            <a:off x="3017329" y="2269067"/>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3" name="Oval 72">
            <a:extLst>
              <a:ext uri="{FF2B5EF4-FFF2-40B4-BE49-F238E27FC236}">
                <a16:creationId xmlns:a16="http://schemas.microsoft.com/office/drawing/2014/main" id="{5AE0FEDE-A250-739F-5B9F-E173E6C1C271}"/>
              </a:ext>
            </a:extLst>
          </p:cNvPr>
          <p:cNvSpPr>
            <a:spLocks noChangeAspect="1"/>
          </p:cNvSpPr>
          <p:nvPr/>
        </p:nvSpPr>
        <p:spPr>
          <a:xfrm>
            <a:off x="5455680" y="1864023"/>
            <a:ext cx="68950" cy="6652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4" name="Text Placeholder 1">
            <a:extLst>
              <a:ext uri="{FF2B5EF4-FFF2-40B4-BE49-F238E27FC236}">
                <a16:creationId xmlns:a16="http://schemas.microsoft.com/office/drawing/2014/main" id="{309BFCCC-6226-693F-3B61-26B1505E5DD9}"/>
              </a:ext>
            </a:extLst>
          </p:cNvPr>
          <p:cNvSpPr txBox="1">
            <a:spLocks/>
          </p:cNvSpPr>
          <p:nvPr/>
        </p:nvSpPr>
        <p:spPr>
          <a:xfrm>
            <a:off x="5870663" y="380903"/>
            <a:ext cx="6807996"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bg1"/>
                </a:solidFill>
                <a:latin typeface="Posterama (Headings)"/>
                <a:ea typeface="+mj-ea"/>
                <a:cs typeface="+mj-cs"/>
              </a:rPr>
              <a:t>OUR COVERAGE</a:t>
            </a:r>
          </a:p>
        </p:txBody>
      </p:sp>
      <p:sp>
        <p:nvSpPr>
          <p:cNvPr id="3" name="TextBox 2">
            <a:extLst>
              <a:ext uri="{FF2B5EF4-FFF2-40B4-BE49-F238E27FC236}">
                <a16:creationId xmlns:a16="http://schemas.microsoft.com/office/drawing/2014/main" id="{CEC2C636-3679-3397-3C56-591A53F386A7}"/>
              </a:ext>
            </a:extLst>
          </p:cNvPr>
          <p:cNvSpPr txBox="1"/>
          <p:nvPr/>
        </p:nvSpPr>
        <p:spPr>
          <a:xfrm>
            <a:off x="96960" y="4365964"/>
            <a:ext cx="2364089" cy="2246769"/>
          </a:xfrm>
          <a:prstGeom prst="rect">
            <a:avLst/>
          </a:prstGeom>
          <a:noFill/>
        </p:spPr>
        <p:txBody>
          <a:bodyPr wrap="square">
            <a:spAutoFit/>
          </a:bodyPr>
          <a:lstStyle/>
          <a:p>
            <a:r>
              <a:rPr lang="en-US" sz="2000" b="1" dirty="0" err="1">
                <a:solidFill>
                  <a:schemeClr val="bg1"/>
                </a:solidFill>
              </a:rPr>
              <a:t>Specialised</a:t>
            </a:r>
            <a:r>
              <a:rPr lang="en-US" sz="2000" b="1" dirty="0">
                <a:solidFill>
                  <a:schemeClr val="bg1"/>
                </a:solidFill>
              </a:rPr>
              <a:t> in the Asia Pacific and Oceania regions with a </a:t>
            </a:r>
            <a:r>
              <a:rPr lang="en-US" sz="2000" b="1" dirty="0" err="1">
                <a:solidFill>
                  <a:schemeClr val="bg1"/>
                </a:solidFill>
              </a:rPr>
              <a:t>localised</a:t>
            </a:r>
            <a:r>
              <a:rPr lang="en-US" sz="2000" b="1" dirty="0">
                <a:solidFill>
                  <a:schemeClr val="bg1"/>
                </a:solidFill>
              </a:rPr>
              <a:t> delivery center and over 14 years of experience.</a:t>
            </a:r>
            <a:endParaRPr lang="en-AU" sz="2000" b="1" dirty="0">
              <a:solidFill>
                <a:schemeClr val="bg1"/>
              </a:solidFill>
            </a:endParaRPr>
          </a:p>
        </p:txBody>
      </p:sp>
    </p:spTree>
    <p:extLst>
      <p:ext uri="{BB962C8B-B14F-4D97-AF65-F5344CB8AC3E}">
        <p14:creationId xmlns:p14="http://schemas.microsoft.com/office/powerpoint/2010/main" val="2681425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612B7E-787A-909A-79A3-EC791EADE8E1}"/>
              </a:ext>
            </a:extLst>
          </p:cNvPr>
          <p:cNvSpPr/>
          <p:nvPr/>
        </p:nvSpPr>
        <p:spPr>
          <a:xfrm>
            <a:off x="4116698" y="5736800"/>
            <a:ext cx="3846202" cy="56569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 Placeholder 1">
            <a:extLst>
              <a:ext uri="{FF2B5EF4-FFF2-40B4-BE49-F238E27FC236}">
                <a16:creationId xmlns:a16="http://schemas.microsoft.com/office/drawing/2014/main" id="{173F496B-17FB-8D8D-D650-21A3E908E48F}"/>
              </a:ext>
            </a:extLst>
          </p:cNvPr>
          <p:cNvSpPr txBox="1">
            <a:spLocks/>
          </p:cNvSpPr>
          <p:nvPr/>
        </p:nvSpPr>
        <p:spPr>
          <a:xfrm>
            <a:off x="502169" y="535873"/>
            <a:ext cx="11187664" cy="536547"/>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600" b="1" spc="100" dirty="0">
                <a:solidFill>
                  <a:schemeClr val="tx1"/>
                </a:solidFill>
                <a:latin typeface="Posterama (Headings)"/>
                <a:ea typeface="+mj-ea"/>
                <a:cs typeface="+mj-cs"/>
              </a:rPr>
              <a:t>Why CNCData</a:t>
            </a:r>
          </a:p>
        </p:txBody>
      </p:sp>
      <p:grpSp>
        <p:nvGrpSpPr>
          <p:cNvPr id="9" name="Google Shape;217;p18">
            <a:extLst>
              <a:ext uri="{FF2B5EF4-FFF2-40B4-BE49-F238E27FC236}">
                <a16:creationId xmlns:a16="http://schemas.microsoft.com/office/drawing/2014/main" id="{40BCA474-8A39-0656-081C-346B7E11E230}"/>
              </a:ext>
            </a:extLst>
          </p:cNvPr>
          <p:cNvGrpSpPr/>
          <p:nvPr/>
        </p:nvGrpSpPr>
        <p:grpSpPr>
          <a:xfrm>
            <a:off x="3788080" y="3242253"/>
            <a:ext cx="1203723" cy="1404254"/>
            <a:chOff x="2335560" y="2835637"/>
            <a:chExt cx="1203723" cy="1404254"/>
          </a:xfrm>
        </p:grpSpPr>
        <p:sp>
          <p:nvSpPr>
            <p:cNvPr id="10" name="Google Shape;218;p18">
              <a:extLst>
                <a:ext uri="{FF2B5EF4-FFF2-40B4-BE49-F238E27FC236}">
                  <a16:creationId xmlns:a16="http://schemas.microsoft.com/office/drawing/2014/main" id="{51A6937C-1128-31A0-CB7F-9A50237D7366}"/>
                </a:ext>
              </a:extLst>
            </p:cNvPr>
            <p:cNvSpPr/>
            <p:nvPr/>
          </p:nvSpPr>
          <p:spPr>
            <a:xfrm rot="1320288">
              <a:off x="2335560" y="2835637"/>
              <a:ext cx="1203723" cy="1404254"/>
            </a:xfrm>
            <a:custGeom>
              <a:avLst/>
              <a:gdLst/>
              <a:ahLst/>
              <a:cxnLst/>
              <a:rect l="l" t="t" r="r" b="b"/>
              <a:pathLst>
                <a:path w="6753" h="7878" extrusionOk="0">
                  <a:moveTo>
                    <a:pt x="1" y="1"/>
                  </a:moveTo>
                  <a:cubicBezTo>
                    <a:pt x="42" y="3064"/>
                    <a:pt x="1278" y="5834"/>
                    <a:pt x="3265" y="7877"/>
                  </a:cubicBezTo>
                  <a:lnTo>
                    <a:pt x="6570" y="4564"/>
                  </a:lnTo>
                  <a:cubicBezTo>
                    <a:pt x="6210" y="4187"/>
                    <a:pt x="5893" y="3770"/>
                    <a:pt x="5626" y="3320"/>
                  </a:cubicBezTo>
                  <a:lnTo>
                    <a:pt x="6753" y="1706"/>
                  </a:lnTo>
                  <a:lnTo>
                    <a:pt x="4890" y="1545"/>
                  </a:lnTo>
                  <a:cubicBezTo>
                    <a:pt x="4760" y="1049"/>
                    <a:pt x="4687" y="532"/>
                    <a:pt x="46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219;p18">
              <a:extLst>
                <a:ext uri="{FF2B5EF4-FFF2-40B4-BE49-F238E27FC236}">
                  <a16:creationId xmlns:a16="http://schemas.microsoft.com/office/drawing/2014/main" id="{A22163A0-1970-FE62-036D-02A824A06080}"/>
                </a:ext>
              </a:extLst>
            </p:cNvPr>
            <p:cNvGrpSpPr/>
            <p:nvPr/>
          </p:nvGrpSpPr>
          <p:grpSpPr>
            <a:xfrm>
              <a:off x="2708116" y="3195018"/>
              <a:ext cx="458309" cy="443144"/>
              <a:chOff x="5680515" y="2239717"/>
              <a:chExt cx="396735" cy="383575"/>
            </a:xfrm>
          </p:grpSpPr>
          <p:sp>
            <p:nvSpPr>
              <p:cNvPr id="12" name="Google Shape;220;p18">
                <a:extLst>
                  <a:ext uri="{FF2B5EF4-FFF2-40B4-BE49-F238E27FC236}">
                    <a16:creationId xmlns:a16="http://schemas.microsoft.com/office/drawing/2014/main" id="{C9A1DCFF-9535-144E-986F-1619390032B1}"/>
                  </a:ext>
                </a:extLst>
              </p:cNvPr>
              <p:cNvSpPr/>
              <p:nvPr/>
            </p:nvSpPr>
            <p:spPr>
              <a:xfrm>
                <a:off x="5687458" y="2263324"/>
                <a:ext cx="55238" cy="42740"/>
              </a:xfrm>
              <a:custGeom>
                <a:avLst/>
                <a:gdLst/>
                <a:ahLst/>
                <a:cxnLst/>
                <a:rect l="l" t="t" r="r" b="b"/>
                <a:pathLst>
                  <a:path w="358" h="277" extrusionOk="0">
                    <a:moveTo>
                      <a:pt x="66" y="1"/>
                    </a:moveTo>
                    <a:lnTo>
                      <a:pt x="0" y="132"/>
                    </a:lnTo>
                    <a:lnTo>
                      <a:pt x="292" y="277"/>
                    </a:lnTo>
                    <a:lnTo>
                      <a:pt x="357" y="147"/>
                    </a:lnTo>
                    <a:lnTo>
                      <a:pt x="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21;p18">
                <a:extLst>
                  <a:ext uri="{FF2B5EF4-FFF2-40B4-BE49-F238E27FC236}">
                    <a16:creationId xmlns:a16="http://schemas.microsoft.com/office/drawing/2014/main" id="{9212FA3A-1D76-B081-FA23-27A34C351429}"/>
                  </a:ext>
                </a:extLst>
              </p:cNvPr>
              <p:cNvSpPr/>
              <p:nvPr/>
            </p:nvSpPr>
            <p:spPr>
              <a:xfrm>
                <a:off x="5687458" y="2420395"/>
                <a:ext cx="55238" cy="42740"/>
              </a:xfrm>
              <a:custGeom>
                <a:avLst/>
                <a:gdLst/>
                <a:ahLst/>
                <a:cxnLst/>
                <a:rect l="l" t="t" r="r" b="b"/>
                <a:pathLst>
                  <a:path w="358" h="277" extrusionOk="0">
                    <a:moveTo>
                      <a:pt x="292" y="1"/>
                    </a:moveTo>
                    <a:lnTo>
                      <a:pt x="0" y="147"/>
                    </a:lnTo>
                    <a:lnTo>
                      <a:pt x="66" y="277"/>
                    </a:lnTo>
                    <a:lnTo>
                      <a:pt x="357" y="132"/>
                    </a:lnTo>
                    <a:lnTo>
                      <a:pt x="2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22;p18">
                <a:extLst>
                  <a:ext uri="{FF2B5EF4-FFF2-40B4-BE49-F238E27FC236}">
                    <a16:creationId xmlns:a16="http://schemas.microsoft.com/office/drawing/2014/main" id="{EB87F386-F911-9A7A-911F-D49125B45CA4}"/>
                  </a:ext>
                </a:extLst>
              </p:cNvPr>
              <p:cNvSpPr/>
              <p:nvPr/>
            </p:nvSpPr>
            <p:spPr>
              <a:xfrm>
                <a:off x="5680515" y="2352043"/>
                <a:ext cx="45671" cy="22527"/>
              </a:xfrm>
              <a:custGeom>
                <a:avLst/>
                <a:gdLst/>
                <a:ahLst/>
                <a:cxnLst/>
                <a:rect l="l" t="t" r="r" b="b"/>
                <a:pathLst>
                  <a:path w="296" h="146" extrusionOk="0">
                    <a:moveTo>
                      <a:pt x="0" y="1"/>
                    </a:moveTo>
                    <a:lnTo>
                      <a:pt x="0" y="146"/>
                    </a:lnTo>
                    <a:lnTo>
                      <a:pt x="296" y="146"/>
                    </a:lnTo>
                    <a:lnTo>
                      <a:pt x="29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23;p18">
                <a:extLst>
                  <a:ext uri="{FF2B5EF4-FFF2-40B4-BE49-F238E27FC236}">
                    <a16:creationId xmlns:a16="http://schemas.microsoft.com/office/drawing/2014/main" id="{0D4FADE9-723B-C958-818D-82944CAF6645}"/>
                  </a:ext>
                </a:extLst>
              </p:cNvPr>
              <p:cNvSpPr/>
              <p:nvPr/>
            </p:nvSpPr>
            <p:spPr>
              <a:xfrm>
                <a:off x="5838357" y="2600765"/>
                <a:ext cx="67581" cy="22527"/>
              </a:xfrm>
              <a:custGeom>
                <a:avLst/>
                <a:gdLst/>
                <a:ahLst/>
                <a:cxnLst/>
                <a:rect l="l" t="t" r="r" b="b"/>
                <a:pathLst>
                  <a:path w="438" h="146" extrusionOk="0">
                    <a:moveTo>
                      <a:pt x="0" y="0"/>
                    </a:moveTo>
                    <a:lnTo>
                      <a:pt x="0" y="146"/>
                    </a:lnTo>
                    <a:lnTo>
                      <a:pt x="437" y="146"/>
                    </a:lnTo>
                    <a:lnTo>
                      <a:pt x="4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24;p18">
                <a:extLst>
                  <a:ext uri="{FF2B5EF4-FFF2-40B4-BE49-F238E27FC236}">
                    <a16:creationId xmlns:a16="http://schemas.microsoft.com/office/drawing/2014/main" id="{2CE6FCE1-8F23-B977-805D-3AA62F3362A3}"/>
                  </a:ext>
                </a:extLst>
              </p:cNvPr>
              <p:cNvSpPr/>
              <p:nvPr/>
            </p:nvSpPr>
            <p:spPr>
              <a:xfrm>
                <a:off x="5748712" y="2239717"/>
                <a:ext cx="247181" cy="338523"/>
              </a:xfrm>
              <a:custGeom>
                <a:avLst/>
                <a:gdLst/>
                <a:ahLst/>
                <a:cxnLst/>
                <a:rect l="l" t="t" r="r" b="b"/>
                <a:pathLst>
                  <a:path w="1602" h="2194" extrusionOk="0">
                    <a:moveTo>
                      <a:pt x="800" y="874"/>
                    </a:moveTo>
                    <a:cubicBezTo>
                      <a:pt x="840" y="874"/>
                      <a:pt x="873" y="908"/>
                      <a:pt x="873" y="947"/>
                    </a:cubicBezTo>
                    <a:cubicBezTo>
                      <a:pt x="873" y="987"/>
                      <a:pt x="840" y="1020"/>
                      <a:pt x="800" y="1020"/>
                    </a:cubicBezTo>
                    <a:cubicBezTo>
                      <a:pt x="760" y="1020"/>
                      <a:pt x="728" y="987"/>
                      <a:pt x="728" y="947"/>
                    </a:cubicBezTo>
                    <a:cubicBezTo>
                      <a:pt x="728" y="908"/>
                      <a:pt x="760" y="874"/>
                      <a:pt x="800" y="874"/>
                    </a:cubicBezTo>
                    <a:close/>
                    <a:moveTo>
                      <a:pt x="800" y="146"/>
                    </a:moveTo>
                    <a:cubicBezTo>
                      <a:pt x="1161" y="146"/>
                      <a:pt x="1455" y="440"/>
                      <a:pt x="1455" y="801"/>
                    </a:cubicBezTo>
                    <a:cubicBezTo>
                      <a:pt x="1455" y="1061"/>
                      <a:pt x="1300" y="1296"/>
                      <a:pt x="1062" y="1401"/>
                    </a:cubicBezTo>
                    <a:lnTo>
                      <a:pt x="1019" y="1420"/>
                    </a:lnTo>
                    <a:lnTo>
                      <a:pt x="1019" y="1748"/>
                    </a:lnTo>
                    <a:lnTo>
                      <a:pt x="873" y="1748"/>
                    </a:lnTo>
                    <a:lnTo>
                      <a:pt x="873" y="1153"/>
                    </a:lnTo>
                    <a:cubicBezTo>
                      <a:pt x="958" y="1123"/>
                      <a:pt x="1019" y="1042"/>
                      <a:pt x="1019" y="947"/>
                    </a:cubicBezTo>
                    <a:cubicBezTo>
                      <a:pt x="1019" y="827"/>
                      <a:pt x="921" y="728"/>
                      <a:pt x="800" y="728"/>
                    </a:cubicBezTo>
                    <a:cubicBezTo>
                      <a:pt x="680" y="728"/>
                      <a:pt x="581" y="827"/>
                      <a:pt x="581" y="947"/>
                    </a:cubicBezTo>
                    <a:cubicBezTo>
                      <a:pt x="581" y="1042"/>
                      <a:pt x="643" y="1122"/>
                      <a:pt x="728" y="1153"/>
                    </a:cubicBezTo>
                    <a:lnTo>
                      <a:pt x="728" y="1748"/>
                    </a:lnTo>
                    <a:lnTo>
                      <a:pt x="581" y="1748"/>
                    </a:lnTo>
                    <a:lnTo>
                      <a:pt x="581" y="1420"/>
                    </a:lnTo>
                    <a:lnTo>
                      <a:pt x="538" y="1401"/>
                    </a:lnTo>
                    <a:cubicBezTo>
                      <a:pt x="299" y="1296"/>
                      <a:pt x="145" y="1060"/>
                      <a:pt x="145" y="801"/>
                    </a:cubicBezTo>
                    <a:cubicBezTo>
                      <a:pt x="145" y="440"/>
                      <a:pt x="440" y="146"/>
                      <a:pt x="800" y="146"/>
                    </a:cubicBezTo>
                    <a:close/>
                    <a:moveTo>
                      <a:pt x="1019" y="1893"/>
                    </a:moveTo>
                    <a:lnTo>
                      <a:pt x="1019" y="2049"/>
                    </a:lnTo>
                    <a:lnTo>
                      <a:pt x="583" y="2049"/>
                    </a:lnTo>
                    <a:lnTo>
                      <a:pt x="583" y="1893"/>
                    </a:lnTo>
                    <a:close/>
                    <a:moveTo>
                      <a:pt x="800" y="0"/>
                    </a:moveTo>
                    <a:cubicBezTo>
                      <a:pt x="359" y="0"/>
                      <a:pt x="0" y="360"/>
                      <a:pt x="0" y="801"/>
                    </a:cubicBezTo>
                    <a:cubicBezTo>
                      <a:pt x="0" y="1102"/>
                      <a:pt x="170" y="1376"/>
                      <a:pt x="436" y="1513"/>
                    </a:cubicBezTo>
                    <a:lnTo>
                      <a:pt x="436" y="1748"/>
                    </a:lnTo>
                    <a:lnTo>
                      <a:pt x="290" y="1748"/>
                    </a:lnTo>
                    <a:lnTo>
                      <a:pt x="290" y="1893"/>
                    </a:lnTo>
                    <a:lnTo>
                      <a:pt x="436" y="1893"/>
                    </a:lnTo>
                    <a:lnTo>
                      <a:pt x="436" y="2194"/>
                    </a:lnTo>
                    <a:lnTo>
                      <a:pt x="1163" y="2194"/>
                    </a:lnTo>
                    <a:lnTo>
                      <a:pt x="1163" y="1893"/>
                    </a:lnTo>
                    <a:lnTo>
                      <a:pt x="1310" y="1893"/>
                    </a:lnTo>
                    <a:lnTo>
                      <a:pt x="1310" y="1748"/>
                    </a:lnTo>
                    <a:lnTo>
                      <a:pt x="1163" y="1748"/>
                    </a:lnTo>
                    <a:lnTo>
                      <a:pt x="1163" y="1513"/>
                    </a:lnTo>
                    <a:cubicBezTo>
                      <a:pt x="1430" y="1376"/>
                      <a:pt x="1601" y="1103"/>
                      <a:pt x="1601" y="801"/>
                    </a:cubicBezTo>
                    <a:cubicBezTo>
                      <a:pt x="1601" y="360"/>
                      <a:pt x="1241" y="0"/>
                      <a:pt x="8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25;p18">
                <a:extLst>
                  <a:ext uri="{FF2B5EF4-FFF2-40B4-BE49-F238E27FC236}">
                    <a16:creationId xmlns:a16="http://schemas.microsoft.com/office/drawing/2014/main" id="{4AFA1BFD-D898-31E0-5441-4A577986437D}"/>
                  </a:ext>
                </a:extLst>
              </p:cNvPr>
              <p:cNvSpPr/>
              <p:nvPr/>
            </p:nvSpPr>
            <p:spPr>
              <a:xfrm flipH="1">
                <a:off x="6015069" y="2263324"/>
                <a:ext cx="55238" cy="42740"/>
              </a:xfrm>
              <a:custGeom>
                <a:avLst/>
                <a:gdLst/>
                <a:ahLst/>
                <a:cxnLst/>
                <a:rect l="l" t="t" r="r" b="b"/>
                <a:pathLst>
                  <a:path w="358" h="277" extrusionOk="0">
                    <a:moveTo>
                      <a:pt x="66" y="1"/>
                    </a:moveTo>
                    <a:lnTo>
                      <a:pt x="0" y="132"/>
                    </a:lnTo>
                    <a:lnTo>
                      <a:pt x="292" y="277"/>
                    </a:lnTo>
                    <a:lnTo>
                      <a:pt x="357" y="147"/>
                    </a:lnTo>
                    <a:lnTo>
                      <a:pt x="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26;p18">
                <a:extLst>
                  <a:ext uri="{FF2B5EF4-FFF2-40B4-BE49-F238E27FC236}">
                    <a16:creationId xmlns:a16="http://schemas.microsoft.com/office/drawing/2014/main" id="{BE5FCC0D-AFA5-4F6B-E1EF-FFE5B38B20E5}"/>
                  </a:ext>
                </a:extLst>
              </p:cNvPr>
              <p:cNvSpPr/>
              <p:nvPr/>
            </p:nvSpPr>
            <p:spPr>
              <a:xfrm flipH="1">
                <a:off x="6015069" y="2420395"/>
                <a:ext cx="55238" cy="42740"/>
              </a:xfrm>
              <a:custGeom>
                <a:avLst/>
                <a:gdLst/>
                <a:ahLst/>
                <a:cxnLst/>
                <a:rect l="l" t="t" r="r" b="b"/>
                <a:pathLst>
                  <a:path w="358" h="277" extrusionOk="0">
                    <a:moveTo>
                      <a:pt x="292" y="1"/>
                    </a:moveTo>
                    <a:lnTo>
                      <a:pt x="0" y="147"/>
                    </a:lnTo>
                    <a:lnTo>
                      <a:pt x="66" y="277"/>
                    </a:lnTo>
                    <a:lnTo>
                      <a:pt x="357" y="132"/>
                    </a:lnTo>
                    <a:lnTo>
                      <a:pt x="2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27;p18">
                <a:extLst>
                  <a:ext uri="{FF2B5EF4-FFF2-40B4-BE49-F238E27FC236}">
                    <a16:creationId xmlns:a16="http://schemas.microsoft.com/office/drawing/2014/main" id="{B66FE613-746E-7C21-C5A4-DF032FBF97A9}"/>
                  </a:ext>
                </a:extLst>
              </p:cNvPr>
              <p:cNvSpPr/>
              <p:nvPr/>
            </p:nvSpPr>
            <p:spPr>
              <a:xfrm flipH="1">
                <a:off x="6031579" y="2352043"/>
                <a:ext cx="45671" cy="22527"/>
              </a:xfrm>
              <a:custGeom>
                <a:avLst/>
                <a:gdLst/>
                <a:ahLst/>
                <a:cxnLst/>
                <a:rect l="l" t="t" r="r" b="b"/>
                <a:pathLst>
                  <a:path w="296" h="146" extrusionOk="0">
                    <a:moveTo>
                      <a:pt x="0" y="1"/>
                    </a:moveTo>
                    <a:lnTo>
                      <a:pt x="0" y="146"/>
                    </a:lnTo>
                    <a:lnTo>
                      <a:pt x="296" y="146"/>
                    </a:lnTo>
                    <a:lnTo>
                      <a:pt x="29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0" name="Google Shape;229;p18">
            <a:extLst>
              <a:ext uri="{FF2B5EF4-FFF2-40B4-BE49-F238E27FC236}">
                <a16:creationId xmlns:a16="http://schemas.microsoft.com/office/drawing/2014/main" id="{D5114DD8-272A-86C3-CFF8-F458D4CDA080}"/>
              </a:ext>
            </a:extLst>
          </p:cNvPr>
          <p:cNvSpPr/>
          <p:nvPr/>
        </p:nvSpPr>
        <p:spPr>
          <a:xfrm>
            <a:off x="5289076" y="3138933"/>
            <a:ext cx="1485357" cy="1416018"/>
          </a:xfrm>
          <a:custGeom>
            <a:avLst/>
            <a:gdLst/>
            <a:ahLst/>
            <a:cxnLst/>
            <a:rect l="l" t="t" r="r" b="b"/>
            <a:pathLst>
              <a:path w="8333" h="7944" extrusionOk="0">
                <a:moveTo>
                  <a:pt x="4362" y="0"/>
                </a:moveTo>
                <a:cubicBezTo>
                  <a:pt x="3345" y="0"/>
                  <a:pt x="2328" y="388"/>
                  <a:pt x="1553" y="1164"/>
                </a:cubicBezTo>
                <a:cubicBezTo>
                  <a:pt x="1" y="2715"/>
                  <a:pt x="0" y="5230"/>
                  <a:pt x="1552" y="6781"/>
                </a:cubicBezTo>
                <a:cubicBezTo>
                  <a:pt x="2296" y="7526"/>
                  <a:pt x="3306" y="7944"/>
                  <a:pt x="4360" y="7944"/>
                </a:cubicBezTo>
                <a:cubicBezTo>
                  <a:pt x="5413" y="7944"/>
                  <a:pt x="6424" y="7525"/>
                  <a:pt x="7169" y="6780"/>
                </a:cubicBezTo>
                <a:cubicBezTo>
                  <a:pt x="7914" y="6035"/>
                  <a:pt x="8332" y="5025"/>
                  <a:pt x="8332" y="3972"/>
                </a:cubicBezTo>
                <a:cubicBezTo>
                  <a:pt x="8332" y="2918"/>
                  <a:pt x="7915" y="1908"/>
                  <a:pt x="7170" y="1163"/>
                </a:cubicBezTo>
                <a:cubicBezTo>
                  <a:pt x="6395" y="388"/>
                  <a:pt x="5378" y="0"/>
                  <a:pt x="4362"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2;p18">
            <a:extLst>
              <a:ext uri="{FF2B5EF4-FFF2-40B4-BE49-F238E27FC236}">
                <a16:creationId xmlns:a16="http://schemas.microsoft.com/office/drawing/2014/main" id="{6C7A851C-C43F-3181-BFAE-F489044BFFEE}"/>
              </a:ext>
            </a:extLst>
          </p:cNvPr>
          <p:cNvSpPr/>
          <p:nvPr/>
        </p:nvSpPr>
        <p:spPr>
          <a:xfrm rot="1320288">
            <a:off x="6523338" y="2128986"/>
            <a:ext cx="1415306" cy="1171103"/>
          </a:xfrm>
          <a:custGeom>
            <a:avLst/>
            <a:gdLst/>
            <a:ahLst/>
            <a:cxnLst/>
            <a:rect l="l" t="t" r="r" b="b"/>
            <a:pathLst>
              <a:path w="7940" h="6570" extrusionOk="0">
                <a:moveTo>
                  <a:pt x="1" y="0"/>
                </a:moveTo>
                <a:lnTo>
                  <a:pt x="1" y="4675"/>
                </a:lnTo>
                <a:cubicBezTo>
                  <a:pt x="737" y="4686"/>
                  <a:pt x="1448" y="4813"/>
                  <a:pt x="2114" y="5039"/>
                </a:cubicBezTo>
                <a:lnTo>
                  <a:pt x="2229" y="6464"/>
                </a:lnTo>
                <a:lnTo>
                  <a:pt x="3420" y="5642"/>
                </a:lnTo>
                <a:cubicBezTo>
                  <a:pt x="3865" y="5905"/>
                  <a:pt x="4275" y="6217"/>
                  <a:pt x="4645" y="6570"/>
                </a:cubicBezTo>
                <a:lnTo>
                  <a:pt x="7940" y="3265"/>
                </a:lnTo>
                <a:cubicBezTo>
                  <a:pt x="5887" y="1268"/>
                  <a:pt x="3105" y="30"/>
                  <a:pt x="1" y="0"/>
                </a:cubicBezTo>
                <a:close/>
              </a:path>
            </a:pathLst>
          </a:custGeom>
          <a:solidFill>
            <a:srgbClr val="3E51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 name="Google Shape;243;p18">
            <a:extLst>
              <a:ext uri="{FF2B5EF4-FFF2-40B4-BE49-F238E27FC236}">
                <a16:creationId xmlns:a16="http://schemas.microsoft.com/office/drawing/2014/main" id="{487CCD9D-1D84-07DF-C7B4-19B0D8041CBA}"/>
              </a:ext>
            </a:extLst>
          </p:cNvPr>
          <p:cNvGrpSpPr/>
          <p:nvPr/>
        </p:nvGrpSpPr>
        <p:grpSpPr>
          <a:xfrm>
            <a:off x="5004725" y="1372492"/>
            <a:ext cx="1740600" cy="1614647"/>
            <a:chOff x="3554348" y="955600"/>
            <a:chExt cx="1740600" cy="1614647"/>
          </a:xfrm>
        </p:grpSpPr>
        <p:sp>
          <p:nvSpPr>
            <p:cNvPr id="23" name="Google Shape;244;p18">
              <a:extLst>
                <a:ext uri="{FF2B5EF4-FFF2-40B4-BE49-F238E27FC236}">
                  <a16:creationId xmlns:a16="http://schemas.microsoft.com/office/drawing/2014/main" id="{4C36A5AB-E8D2-6B36-8740-F5850E285DBC}"/>
                </a:ext>
              </a:extLst>
            </p:cNvPr>
            <p:cNvSpPr/>
            <p:nvPr/>
          </p:nvSpPr>
          <p:spPr>
            <a:xfrm rot="1320288">
              <a:off x="3723323" y="1175590"/>
              <a:ext cx="1402650" cy="1174668"/>
            </a:xfrm>
            <a:custGeom>
              <a:avLst/>
              <a:gdLst/>
              <a:ahLst/>
              <a:cxnLst/>
              <a:rect l="l" t="t" r="r" b="b"/>
              <a:pathLst>
                <a:path w="7869" h="6590" extrusionOk="0">
                  <a:moveTo>
                    <a:pt x="7868" y="0"/>
                  </a:moveTo>
                  <a:cubicBezTo>
                    <a:pt x="4805" y="48"/>
                    <a:pt x="2038" y="1291"/>
                    <a:pt x="1" y="3285"/>
                  </a:cubicBezTo>
                  <a:lnTo>
                    <a:pt x="3313" y="6589"/>
                  </a:lnTo>
                  <a:cubicBezTo>
                    <a:pt x="3732" y="6185"/>
                    <a:pt x="4200" y="5834"/>
                    <a:pt x="4707" y="5548"/>
                  </a:cubicBezTo>
                  <a:lnTo>
                    <a:pt x="6137" y="6583"/>
                  </a:lnTo>
                  <a:lnTo>
                    <a:pt x="6313" y="4894"/>
                  </a:lnTo>
                  <a:cubicBezTo>
                    <a:pt x="6807" y="4765"/>
                    <a:pt x="7327" y="4689"/>
                    <a:pt x="7868" y="4675"/>
                  </a:cubicBezTo>
                  <a:lnTo>
                    <a:pt x="786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5;p18">
              <a:extLst>
                <a:ext uri="{FF2B5EF4-FFF2-40B4-BE49-F238E27FC236}">
                  <a16:creationId xmlns:a16="http://schemas.microsoft.com/office/drawing/2014/main" id="{A06E881D-07BD-A6A1-BC1A-2DAD183DB65A}"/>
                </a:ext>
              </a:extLst>
            </p:cNvPr>
            <p:cNvSpPr/>
            <p:nvPr/>
          </p:nvSpPr>
          <p:spPr>
            <a:xfrm>
              <a:off x="4358476" y="1542154"/>
              <a:ext cx="441525" cy="441525"/>
            </a:xfrm>
            <a:custGeom>
              <a:avLst/>
              <a:gdLst/>
              <a:ahLst/>
              <a:cxnLst/>
              <a:rect l="l" t="t" r="r" b="b"/>
              <a:pathLst>
                <a:path w="2477" h="2477" extrusionOk="0">
                  <a:moveTo>
                    <a:pt x="2330" y="732"/>
                  </a:moveTo>
                  <a:lnTo>
                    <a:pt x="2330" y="1064"/>
                  </a:lnTo>
                  <a:lnTo>
                    <a:pt x="2214" y="950"/>
                  </a:lnTo>
                  <a:lnTo>
                    <a:pt x="1684" y="1480"/>
                  </a:lnTo>
                  <a:lnTo>
                    <a:pt x="1092" y="1039"/>
                  </a:lnTo>
                  <a:lnTo>
                    <a:pt x="145" y="1712"/>
                  </a:lnTo>
                  <a:lnTo>
                    <a:pt x="145" y="1533"/>
                  </a:lnTo>
                  <a:lnTo>
                    <a:pt x="1094" y="859"/>
                  </a:lnTo>
                  <a:lnTo>
                    <a:pt x="1671" y="1289"/>
                  </a:lnTo>
                  <a:lnTo>
                    <a:pt x="2112" y="848"/>
                  </a:lnTo>
                  <a:lnTo>
                    <a:pt x="1997" y="732"/>
                  </a:lnTo>
                  <a:close/>
                  <a:moveTo>
                    <a:pt x="442" y="1679"/>
                  </a:moveTo>
                  <a:lnTo>
                    <a:pt x="442" y="2331"/>
                  </a:lnTo>
                  <a:lnTo>
                    <a:pt x="146" y="2331"/>
                  </a:lnTo>
                  <a:lnTo>
                    <a:pt x="146" y="1889"/>
                  </a:lnTo>
                  <a:lnTo>
                    <a:pt x="442" y="1679"/>
                  </a:lnTo>
                  <a:close/>
                  <a:moveTo>
                    <a:pt x="1021" y="1268"/>
                  </a:moveTo>
                  <a:lnTo>
                    <a:pt x="1021" y="2332"/>
                  </a:lnTo>
                  <a:lnTo>
                    <a:pt x="586" y="2332"/>
                  </a:lnTo>
                  <a:lnTo>
                    <a:pt x="586" y="1577"/>
                  </a:lnTo>
                  <a:lnTo>
                    <a:pt x="1021" y="1268"/>
                  </a:lnTo>
                  <a:close/>
                  <a:moveTo>
                    <a:pt x="1165" y="1274"/>
                  </a:moveTo>
                  <a:lnTo>
                    <a:pt x="1605" y="1602"/>
                  </a:lnTo>
                  <a:lnTo>
                    <a:pt x="1605" y="2332"/>
                  </a:lnTo>
                  <a:lnTo>
                    <a:pt x="1165" y="2332"/>
                  </a:lnTo>
                  <a:lnTo>
                    <a:pt x="1165" y="1274"/>
                  </a:lnTo>
                  <a:close/>
                  <a:moveTo>
                    <a:pt x="2186" y="1185"/>
                  </a:moveTo>
                  <a:lnTo>
                    <a:pt x="2186" y="2332"/>
                  </a:lnTo>
                  <a:lnTo>
                    <a:pt x="1751" y="2332"/>
                  </a:lnTo>
                  <a:lnTo>
                    <a:pt x="1751" y="1620"/>
                  </a:lnTo>
                  <a:lnTo>
                    <a:pt x="2186" y="1185"/>
                  </a:lnTo>
                  <a:close/>
                  <a:moveTo>
                    <a:pt x="1" y="0"/>
                  </a:moveTo>
                  <a:lnTo>
                    <a:pt x="1" y="2476"/>
                  </a:lnTo>
                  <a:lnTo>
                    <a:pt x="2475" y="2476"/>
                  </a:lnTo>
                  <a:lnTo>
                    <a:pt x="2475" y="2332"/>
                  </a:lnTo>
                  <a:lnTo>
                    <a:pt x="2332" y="2332"/>
                  </a:lnTo>
                  <a:lnTo>
                    <a:pt x="2332" y="1269"/>
                  </a:lnTo>
                  <a:lnTo>
                    <a:pt x="2477" y="1413"/>
                  </a:lnTo>
                  <a:lnTo>
                    <a:pt x="2477" y="587"/>
                  </a:lnTo>
                  <a:lnTo>
                    <a:pt x="1648" y="587"/>
                  </a:lnTo>
                  <a:lnTo>
                    <a:pt x="1907" y="846"/>
                  </a:lnTo>
                  <a:lnTo>
                    <a:pt x="1656" y="1096"/>
                  </a:lnTo>
                  <a:lnTo>
                    <a:pt x="1096" y="680"/>
                  </a:lnTo>
                  <a:lnTo>
                    <a:pt x="145" y="1355"/>
                  </a:lnTo>
                  <a:lnTo>
                    <a:pt x="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47;p18">
            <a:extLst>
              <a:ext uri="{FF2B5EF4-FFF2-40B4-BE49-F238E27FC236}">
                <a16:creationId xmlns:a16="http://schemas.microsoft.com/office/drawing/2014/main" id="{26429ED2-1145-AD94-5232-D72F00184A6B}"/>
              </a:ext>
            </a:extLst>
          </p:cNvPr>
          <p:cNvSpPr/>
          <p:nvPr/>
        </p:nvSpPr>
        <p:spPr>
          <a:xfrm rot="1320288">
            <a:off x="7057445" y="2973411"/>
            <a:ext cx="1176807" cy="1411919"/>
          </a:xfrm>
          <a:custGeom>
            <a:avLst/>
            <a:gdLst/>
            <a:ahLst/>
            <a:cxnLst/>
            <a:rect l="l" t="t" r="r" b="b"/>
            <a:pathLst>
              <a:path w="6602" h="7921" extrusionOk="0">
                <a:moveTo>
                  <a:pt x="3321" y="1"/>
                </a:moveTo>
                <a:lnTo>
                  <a:pt x="16" y="3306"/>
                </a:lnTo>
                <a:cubicBezTo>
                  <a:pt x="423" y="3728"/>
                  <a:pt x="776" y="4208"/>
                  <a:pt x="1064" y="4729"/>
                </a:cubicBezTo>
                <a:lnTo>
                  <a:pt x="1" y="6116"/>
                </a:lnTo>
                <a:lnTo>
                  <a:pt x="1719" y="6378"/>
                </a:lnTo>
                <a:cubicBezTo>
                  <a:pt x="1846" y="6878"/>
                  <a:pt x="1918" y="7394"/>
                  <a:pt x="1928" y="7920"/>
                </a:cubicBezTo>
                <a:lnTo>
                  <a:pt x="6601" y="7920"/>
                </a:lnTo>
                <a:cubicBezTo>
                  <a:pt x="6566" y="4856"/>
                  <a:pt x="5321" y="2049"/>
                  <a:pt x="3321" y="1"/>
                </a:cubicBezTo>
                <a:close/>
              </a:path>
            </a:pathLst>
          </a:custGeom>
          <a:solidFill>
            <a:srgbClr val="D23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 name="Google Shape;248;p18">
            <a:extLst>
              <a:ext uri="{FF2B5EF4-FFF2-40B4-BE49-F238E27FC236}">
                <a16:creationId xmlns:a16="http://schemas.microsoft.com/office/drawing/2014/main" id="{46646C6D-50DB-1AFD-209D-19B8438FB4F9}"/>
              </a:ext>
            </a:extLst>
          </p:cNvPr>
          <p:cNvGrpSpPr/>
          <p:nvPr/>
        </p:nvGrpSpPr>
        <p:grpSpPr>
          <a:xfrm>
            <a:off x="7419035" y="3595216"/>
            <a:ext cx="455407" cy="455981"/>
            <a:chOff x="3110137" y="3201121"/>
            <a:chExt cx="394224" cy="394687"/>
          </a:xfrm>
          <a:solidFill>
            <a:schemeClr val="bg1"/>
          </a:solidFill>
        </p:grpSpPr>
        <p:sp>
          <p:nvSpPr>
            <p:cNvPr id="27" name="Google Shape;249;p18">
              <a:extLst>
                <a:ext uri="{FF2B5EF4-FFF2-40B4-BE49-F238E27FC236}">
                  <a16:creationId xmlns:a16="http://schemas.microsoft.com/office/drawing/2014/main" id="{09C14A22-4D8E-46F4-A326-7B27D036B8F6}"/>
                </a:ext>
              </a:extLst>
            </p:cNvPr>
            <p:cNvSpPr/>
            <p:nvPr/>
          </p:nvSpPr>
          <p:spPr>
            <a:xfrm>
              <a:off x="3110137" y="3201121"/>
              <a:ext cx="394224" cy="394687"/>
            </a:xfrm>
            <a:custGeom>
              <a:avLst/>
              <a:gdLst/>
              <a:ahLst/>
              <a:cxnLst/>
              <a:rect l="l" t="t" r="r" b="b"/>
              <a:pathLst>
                <a:path w="2555" h="2558" extrusionOk="0">
                  <a:moveTo>
                    <a:pt x="1002" y="151"/>
                  </a:moveTo>
                  <a:lnTo>
                    <a:pt x="925" y="310"/>
                  </a:lnTo>
                  <a:lnTo>
                    <a:pt x="720" y="310"/>
                  </a:lnTo>
                  <a:lnTo>
                    <a:pt x="643" y="151"/>
                  </a:lnTo>
                  <a:close/>
                  <a:moveTo>
                    <a:pt x="971" y="459"/>
                  </a:moveTo>
                  <a:cubicBezTo>
                    <a:pt x="1012" y="459"/>
                    <a:pt x="1046" y="492"/>
                    <a:pt x="1046" y="535"/>
                  </a:cubicBezTo>
                  <a:cubicBezTo>
                    <a:pt x="1046" y="576"/>
                    <a:pt x="1013" y="609"/>
                    <a:pt x="971" y="609"/>
                  </a:cubicBezTo>
                  <a:lnTo>
                    <a:pt x="672" y="609"/>
                  </a:lnTo>
                  <a:cubicBezTo>
                    <a:pt x="631" y="609"/>
                    <a:pt x="597" y="576"/>
                    <a:pt x="597" y="535"/>
                  </a:cubicBezTo>
                  <a:cubicBezTo>
                    <a:pt x="597" y="492"/>
                    <a:pt x="630" y="459"/>
                    <a:pt x="672" y="459"/>
                  </a:cubicBezTo>
                  <a:close/>
                  <a:moveTo>
                    <a:pt x="2405" y="1210"/>
                  </a:moveTo>
                  <a:lnTo>
                    <a:pt x="2405" y="1509"/>
                  </a:lnTo>
                  <a:lnTo>
                    <a:pt x="1497" y="1509"/>
                  </a:lnTo>
                  <a:lnTo>
                    <a:pt x="1497" y="1210"/>
                  </a:lnTo>
                  <a:close/>
                  <a:moveTo>
                    <a:pt x="2404" y="1658"/>
                  </a:moveTo>
                  <a:lnTo>
                    <a:pt x="2404" y="1958"/>
                  </a:lnTo>
                  <a:lnTo>
                    <a:pt x="1495" y="1958"/>
                  </a:lnTo>
                  <a:lnTo>
                    <a:pt x="1495" y="1658"/>
                  </a:lnTo>
                  <a:close/>
                  <a:moveTo>
                    <a:pt x="951" y="761"/>
                  </a:moveTo>
                  <a:cubicBezTo>
                    <a:pt x="1126" y="870"/>
                    <a:pt x="1257" y="1016"/>
                    <a:pt x="1346" y="1208"/>
                  </a:cubicBezTo>
                  <a:lnTo>
                    <a:pt x="1346" y="2259"/>
                  </a:lnTo>
                  <a:lnTo>
                    <a:pt x="149" y="2259"/>
                  </a:lnTo>
                  <a:lnTo>
                    <a:pt x="149" y="2257"/>
                  </a:lnTo>
                  <a:lnTo>
                    <a:pt x="149" y="2008"/>
                  </a:lnTo>
                  <a:cubicBezTo>
                    <a:pt x="149" y="1397"/>
                    <a:pt x="327" y="989"/>
                    <a:pt x="694" y="761"/>
                  </a:cubicBezTo>
                  <a:close/>
                  <a:moveTo>
                    <a:pt x="2405" y="2107"/>
                  </a:moveTo>
                  <a:lnTo>
                    <a:pt x="2405" y="2406"/>
                  </a:lnTo>
                  <a:lnTo>
                    <a:pt x="1497" y="2406"/>
                  </a:lnTo>
                  <a:lnTo>
                    <a:pt x="1497" y="2107"/>
                  </a:lnTo>
                  <a:close/>
                  <a:moveTo>
                    <a:pt x="405" y="0"/>
                  </a:moveTo>
                  <a:lnTo>
                    <a:pt x="567" y="337"/>
                  </a:lnTo>
                  <a:cubicBezTo>
                    <a:pt x="497" y="375"/>
                    <a:pt x="450" y="450"/>
                    <a:pt x="450" y="536"/>
                  </a:cubicBezTo>
                  <a:cubicBezTo>
                    <a:pt x="450" y="599"/>
                    <a:pt x="476" y="658"/>
                    <a:pt x="521" y="699"/>
                  </a:cubicBezTo>
                  <a:cubicBezTo>
                    <a:pt x="117" y="1008"/>
                    <a:pt x="0" y="1498"/>
                    <a:pt x="0" y="2008"/>
                  </a:cubicBezTo>
                  <a:lnTo>
                    <a:pt x="0" y="2408"/>
                  </a:lnTo>
                  <a:lnTo>
                    <a:pt x="1346" y="2408"/>
                  </a:lnTo>
                  <a:lnTo>
                    <a:pt x="1346" y="2557"/>
                  </a:lnTo>
                  <a:lnTo>
                    <a:pt x="2554" y="2557"/>
                  </a:lnTo>
                  <a:lnTo>
                    <a:pt x="2554" y="1059"/>
                  </a:lnTo>
                  <a:lnTo>
                    <a:pt x="1438" y="1059"/>
                  </a:lnTo>
                  <a:cubicBezTo>
                    <a:pt x="1357" y="916"/>
                    <a:pt x="1253" y="796"/>
                    <a:pt x="1126" y="699"/>
                  </a:cubicBezTo>
                  <a:cubicBezTo>
                    <a:pt x="1169" y="658"/>
                    <a:pt x="1198" y="599"/>
                    <a:pt x="1198" y="536"/>
                  </a:cubicBezTo>
                  <a:cubicBezTo>
                    <a:pt x="1198" y="450"/>
                    <a:pt x="1151" y="375"/>
                    <a:pt x="1080" y="337"/>
                  </a:cubicBezTo>
                  <a:lnTo>
                    <a:pt x="124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50;p18">
              <a:extLst>
                <a:ext uri="{FF2B5EF4-FFF2-40B4-BE49-F238E27FC236}">
                  <a16:creationId xmlns:a16="http://schemas.microsoft.com/office/drawing/2014/main" id="{B3E83FFB-DC54-CC30-D6F0-BBB14E2CF1CA}"/>
                </a:ext>
              </a:extLst>
            </p:cNvPr>
            <p:cNvSpPr/>
            <p:nvPr/>
          </p:nvSpPr>
          <p:spPr>
            <a:xfrm>
              <a:off x="3202405" y="3387353"/>
              <a:ext cx="69433" cy="139483"/>
            </a:xfrm>
            <a:custGeom>
              <a:avLst/>
              <a:gdLst/>
              <a:ahLst/>
              <a:cxnLst/>
              <a:rect l="l" t="t" r="r" b="b"/>
              <a:pathLst>
                <a:path w="450" h="904" extrusionOk="0">
                  <a:moveTo>
                    <a:pt x="149" y="1"/>
                  </a:moveTo>
                  <a:lnTo>
                    <a:pt x="149" y="89"/>
                  </a:lnTo>
                  <a:cubicBezTo>
                    <a:pt x="62" y="119"/>
                    <a:pt x="0" y="203"/>
                    <a:pt x="0" y="302"/>
                  </a:cubicBezTo>
                  <a:cubicBezTo>
                    <a:pt x="0" y="425"/>
                    <a:pt x="100" y="527"/>
                    <a:pt x="225" y="527"/>
                  </a:cubicBezTo>
                  <a:cubicBezTo>
                    <a:pt x="266" y="527"/>
                    <a:pt x="300" y="560"/>
                    <a:pt x="300" y="602"/>
                  </a:cubicBezTo>
                  <a:cubicBezTo>
                    <a:pt x="300" y="643"/>
                    <a:pt x="267" y="677"/>
                    <a:pt x="225" y="677"/>
                  </a:cubicBezTo>
                  <a:cubicBezTo>
                    <a:pt x="184" y="677"/>
                    <a:pt x="149" y="644"/>
                    <a:pt x="149" y="602"/>
                  </a:cubicBezTo>
                  <a:lnTo>
                    <a:pt x="0" y="602"/>
                  </a:lnTo>
                  <a:cubicBezTo>
                    <a:pt x="0" y="700"/>
                    <a:pt x="62" y="782"/>
                    <a:pt x="149" y="814"/>
                  </a:cubicBezTo>
                  <a:lnTo>
                    <a:pt x="149" y="903"/>
                  </a:lnTo>
                  <a:lnTo>
                    <a:pt x="299" y="903"/>
                  </a:lnTo>
                  <a:lnTo>
                    <a:pt x="299" y="814"/>
                  </a:lnTo>
                  <a:cubicBezTo>
                    <a:pt x="386" y="784"/>
                    <a:pt x="449" y="701"/>
                    <a:pt x="449" y="602"/>
                  </a:cubicBezTo>
                  <a:cubicBezTo>
                    <a:pt x="449" y="479"/>
                    <a:pt x="348" y="377"/>
                    <a:pt x="224" y="377"/>
                  </a:cubicBezTo>
                  <a:cubicBezTo>
                    <a:pt x="182" y="377"/>
                    <a:pt x="148" y="344"/>
                    <a:pt x="148" y="302"/>
                  </a:cubicBezTo>
                  <a:cubicBezTo>
                    <a:pt x="149" y="261"/>
                    <a:pt x="182" y="226"/>
                    <a:pt x="224" y="226"/>
                  </a:cubicBezTo>
                  <a:cubicBezTo>
                    <a:pt x="265" y="226"/>
                    <a:pt x="299" y="260"/>
                    <a:pt x="299" y="302"/>
                  </a:cubicBezTo>
                  <a:lnTo>
                    <a:pt x="449" y="302"/>
                  </a:lnTo>
                  <a:cubicBezTo>
                    <a:pt x="449" y="204"/>
                    <a:pt x="386" y="121"/>
                    <a:pt x="299" y="89"/>
                  </a:cubicBezTo>
                  <a:lnTo>
                    <a:pt x="29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Google Shape;252;p18">
            <a:extLst>
              <a:ext uri="{FF2B5EF4-FFF2-40B4-BE49-F238E27FC236}">
                <a16:creationId xmlns:a16="http://schemas.microsoft.com/office/drawing/2014/main" id="{48123929-C66D-20DF-9FBB-680CE6C0392F}"/>
              </a:ext>
            </a:extLst>
          </p:cNvPr>
          <p:cNvSpPr/>
          <p:nvPr/>
        </p:nvSpPr>
        <p:spPr>
          <a:xfrm rot="1320288">
            <a:off x="4336672" y="1882784"/>
            <a:ext cx="1204436" cy="1408354"/>
          </a:xfrm>
          <a:custGeom>
            <a:avLst/>
            <a:gdLst/>
            <a:ahLst/>
            <a:cxnLst/>
            <a:rect l="l" t="t" r="r" b="b"/>
            <a:pathLst>
              <a:path w="6757" h="7901" extrusionOk="0">
                <a:moveTo>
                  <a:pt x="3264" y="0"/>
                </a:moveTo>
                <a:cubicBezTo>
                  <a:pt x="1274" y="2047"/>
                  <a:pt x="37" y="4838"/>
                  <a:pt x="1" y="7900"/>
                </a:cubicBezTo>
                <a:lnTo>
                  <a:pt x="4675" y="7900"/>
                </a:lnTo>
                <a:cubicBezTo>
                  <a:pt x="4685" y="7421"/>
                  <a:pt x="4747" y="6946"/>
                  <a:pt x="4857" y="6481"/>
                </a:cubicBezTo>
                <a:lnTo>
                  <a:pt x="6757" y="6166"/>
                </a:lnTo>
                <a:lnTo>
                  <a:pt x="5550" y="4698"/>
                </a:lnTo>
                <a:cubicBezTo>
                  <a:pt x="5831" y="4189"/>
                  <a:pt x="6174" y="3718"/>
                  <a:pt x="6569" y="3305"/>
                </a:cubicBezTo>
                <a:lnTo>
                  <a:pt x="32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67;p18">
            <a:extLst>
              <a:ext uri="{FF2B5EF4-FFF2-40B4-BE49-F238E27FC236}">
                <a16:creationId xmlns:a16="http://schemas.microsoft.com/office/drawing/2014/main" id="{3A3B67FE-6793-63D1-4E78-1B56AD22F673}"/>
              </a:ext>
            </a:extLst>
          </p:cNvPr>
          <p:cNvSpPr txBox="1">
            <a:spLocks/>
          </p:cNvSpPr>
          <p:nvPr/>
        </p:nvSpPr>
        <p:spPr>
          <a:xfrm>
            <a:off x="505415" y="1510364"/>
            <a:ext cx="3405276"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dirty="0">
                <a:solidFill>
                  <a:schemeClr val="accent3"/>
                </a:solidFill>
                <a:latin typeface="Fira Sans Extra Condensed"/>
                <a:ea typeface="Fira Sans Extra Condensed"/>
                <a:cs typeface="Fira Sans Extra Condensed"/>
                <a:sym typeface="Fira Sans Extra Condensed"/>
              </a:rPr>
              <a:t>ESTABLISHED BLUE-CHIP CLIENTELE</a:t>
            </a:r>
          </a:p>
        </p:txBody>
      </p:sp>
      <p:sp>
        <p:nvSpPr>
          <p:cNvPr id="31" name="Google Shape;268;p18">
            <a:extLst>
              <a:ext uri="{FF2B5EF4-FFF2-40B4-BE49-F238E27FC236}">
                <a16:creationId xmlns:a16="http://schemas.microsoft.com/office/drawing/2014/main" id="{65975DBB-062F-305A-28D2-C76F80EFBC61}"/>
              </a:ext>
            </a:extLst>
          </p:cNvPr>
          <p:cNvSpPr txBox="1">
            <a:spLocks/>
          </p:cNvSpPr>
          <p:nvPr/>
        </p:nvSpPr>
        <p:spPr>
          <a:xfrm>
            <a:off x="540999" y="2855244"/>
            <a:ext cx="1941886"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dirty="0">
                <a:solidFill>
                  <a:schemeClr val="accent2"/>
                </a:solidFill>
                <a:latin typeface="Fira Sans Extra Condensed"/>
                <a:ea typeface="Fira Sans Extra Condensed"/>
                <a:cs typeface="Fira Sans Extra Condensed"/>
                <a:sym typeface="Fira Sans Extra Condensed"/>
              </a:rPr>
              <a:t>DATA EXPERTISE </a:t>
            </a:r>
          </a:p>
        </p:txBody>
      </p:sp>
      <p:sp>
        <p:nvSpPr>
          <p:cNvPr id="32" name="Google Shape;269;p18">
            <a:extLst>
              <a:ext uri="{FF2B5EF4-FFF2-40B4-BE49-F238E27FC236}">
                <a16:creationId xmlns:a16="http://schemas.microsoft.com/office/drawing/2014/main" id="{56F64E27-778D-88C5-F01D-1C5C70FEE3E8}"/>
              </a:ext>
            </a:extLst>
          </p:cNvPr>
          <p:cNvSpPr txBox="1">
            <a:spLocks/>
          </p:cNvSpPr>
          <p:nvPr/>
        </p:nvSpPr>
        <p:spPr>
          <a:xfrm>
            <a:off x="502612" y="1796042"/>
            <a:ext cx="3295576" cy="6246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r>
              <a:rPr lang="en-US" sz="1200" dirty="0">
                <a:ea typeface="Calibri" panose="020F0502020204030204" pitchFamily="34" charset="0"/>
                <a:cs typeface="Times New Roman" panose="02020603050405020304" pitchFamily="18" charset="0"/>
                <a:sym typeface="Roboto"/>
              </a:rPr>
              <a:t>Our clients are mostly blue chip and include many ‘fortune 500’ companies. Over </a:t>
            </a:r>
            <a:r>
              <a:rPr lang="en-US" sz="1200" b="1" dirty="0">
                <a:ea typeface="Calibri" panose="020F0502020204030204" pitchFamily="34" charset="0"/>
                <a:cs typeface="Times New Roman" panose="02020603050405020304" pitchFamily="18" charset="0"/>
                <a:sym typeface="Roboto"/>
              </a:rPr>
              <a:t>60%</a:t>
            </a:r>
            <a:r>
              <a:rPr lang="en-US" sz="1200" dirty="0">
                <a:ea typeface="Calibri" panose="020F0502020204030204" pitchFamily="34" charset="0"/>
                <a:cs typeface="Times New Roman" panose="02020603050405020304" pitchFamily="18" charset="0"/>
                <a:sym typeface="Roboto"/>
              </a:rPr>
              <a:t> of our  customers have come through referrals from existing customers.</a:t>
            </a:r>
          </a:p>
        </p:txBody>
      </p:sp>
      <p:sp>
        <p:nvSpPr>
          <p:cNvPr id="33" name="Google Shape;271;p18">
            <a:extLst>
              <a:ext uri="{FF2B5EF4-FFF2-40B4-BE49-F238E27FC236}">
                <a16:creationId xmlns:a16="http://schemas.microsoft.com/office/drawing/2014/main" id="{ADE2AFE3-B547-BFA1-3E43-C1204DBF2812}"/>
              </a:ext>
            </a:extLst>
          </p:cNvPr>
          <p:cNvSpPr txBox="1">
            <a:spLocks/>
          </p:cNvSpPr>
          <p:nvPr/>
        </p:nvSpPr>
        <p:spPr>
          <a:xfrm>
            <a:off x="524144" y="3971513"/>
            <a:ext cx="2757665"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US" sz="1800" b="1" cap="all" dirty="0">
                <a:solidFill>
                  <a:schemeClr val="accent1"/>
                </a:solidFill>
                <a:latin typeface="Fira Sans Extra Condensed"/>
                <a:ea typeface="Fira Sans Extra Condensed"/>
                <a:cs typeface="Fira Sans Extra Condensed"/>
                <a:sym typeface="Fira Sans Extra Condensed"/>
              </a:rPr>
              <a:t>Native language skills &amp; cultural knowledge</a:t>
            </a:r>
          </a:p>
        </p:txBody>
      </p:sp>
      <p:sp>
        <p:nvSpPr>
          <p:cNvPr id="34" name="Google Shape;269;p18">
            <a:extLst>
              <a:ext uri="{FF2B5EF4-FFF2-40B4-BE49-F238E27FC236}">
                <a16:creationId xmlns:a16="http://schemas.microsoft.com/office/drawing/2014/main" id="{84A8858A-1D6D-E138-B363-CAD55083924B}"/>
              </a:ext>
            </a:extLst>
          </p:cNvPr>
          <p:cNvSpPr txBox="1">
            <a:spLocks/>
          </p:cNvSpPr>
          <p:nvPr/>
        </p:nvSpPr>
        <p:spPr>
          <a:xfrm>
            <a:off x="541442" y="3118227"/>
            <a:ext cx="2890797" cy="6246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None/>
            </a:pPr>
            <a:r>
              <a:rPr lang="en-US" sz="1200" dirty="0">
                <a:ea typeface="Calibri" panose="020F0502020204030204" pitchFamily="34" charset="0"/>
                <a:cs typeface="Times New Roman" panose="02020603050405020304" pitchFamily="18" charset="0"/>
                <a:sym typeface="Roboto"/>
              </a:rPr>
              <a:t>We have extensive experience in handling customer and prospect data, which can genuinely drive your growth.</a:t>
            </a:r>
          </a:p>
        </p:txBody>
      </p:sp>
      <p:sp>
        <p:nvSpPr>
          <p:cNvPr id="35" name="Google Shape;267;p18">
            <a:extLst>
              <a:ext uri="{FF2B5EF4-FFF2-40B4-BE49-F238E27FC236}">
                <a16:creationId xmlns:a16="http://schemas.microsoft.com/office/drawing/2014/main" id="{33899A2B-9C1B-75CD-8C99-236FDC6EB73E}"/>
              </a:ext>
            </a:extLst>
          </p:cNvPr>
          <p:cNvSpPr txBox="1">
            <a:spLocks/>
          </p:cNvSpPr>
          <p:nvPr/>
        </p:nvSpPr>
        <p:spPr>
          <a:xfrm>
            <a:off x="8689730" y="1442316"/>
            <a:ext cx="3405276"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cap="all" dirty="0">
                <a:solidFill>
                  <a:schemeClr val="accent3"/>
                </a:solidFill>
                <a:latin typeface="Fira Sans Extra Condensed"/>
                <a:ea typeface="Fira Sans Extra Condensed"/>
                <a:cs typeface="Fira Sans Extra Condensed"/>
                <a:sym typeface="Fira Sans Extra Condensed"/>
              </a:rPr>
              <a:t>ESTABLISHED brand</a:t>
            </a:r>
          </a:p>
        </p:txBody>
      </p:sp>
      <p:sp>
        <p:nvSpPr>
          <p:cNvPr id="36" name="Google Shape;268;p18">
            <a:extLst>
              <a:ext uri="{FF2B5EF4-FFF2-40B4-BE49-F238E27FC236}">
                <a16:creationId xmlns:a16="http://schemas.microsoft.com/office/drawing/2014/main" id="{EB2ADE07-0428-1F99-C793-A7B398ED7159}"/>
              </a:ext>
            </a:extLst>
          </p:cNvPr>
          <p:cNvSpPr txBox="1">
            <a:spLocks/>
          </p:cNvSpPr>
          <p:nvPr/>
        </p:nvSpPr>
        <p:spPr>
          <a:xfrm>
            <a:off x="8684361" y="2984496"/>
            <a:ext cx="3145103"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cap="all" dirty="0">
                <a:solidFill>
                  <a:schemeClr val="accent2"/>
                </a:solidFill>
                <a:latin typeface="Fira Sans Extra Condensed"/>
                <a:ea typeface="Fira Sans Extra Condensed"/>
                <a:cs typeface="Fira Sans Extra Condensed"/>
                <a:sym typeface="Fira Sans Extra Condensed"/>
              </a:rPr>
              <a:t>Tailored SOLUTIONS by experts</a:t>
            </a:r>
          </a:p>
        </p:txBody>
      </p:sp>
      <p:sp>
        <p:nvSpPr>
          <p:cNvPr id="37" name="Google Shape;269;p18">
            <a:extLst>
              <a:ext uri="{FF2B5EF4-FFF2-40B4-BE49-F238E27FC236}">
                <a16:creationId xmlns:a16="http://schemas.microsoft.com/office/drawing/2014/main" id="{C32487B1-58E1-51B3-B93E-BE547848939F}"/>
              </a:ext>
            </a:extLst>
          </p:cNvPr>
          <p:cNvSpPr txBox="1">
            <a:spLocks/>
          </p:cNvSpPr>
          <p:nvPr/>
        </p:nvSpPr>
        <p:spPr>
          <a:xfrm>
            <a:off x="8686927" y="1727994"/>
            <a:ext cx="3295576" cy="969126"/>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r>
              <a:rPr lang="en-US" sz="1200" dirty="0">
                <a:ea typeface="Calibri" panose="020F0502020204030204" pitchFamily="34" charset="0"/>
                <a:cs typeface="Times New Roman" panose="02020603050405020304" pitchFamily="18" charset="0"/>
                <a:sym typeface="Roboto"/>
              </a:rPr>
              <a:t>In operation since 2010, with 8 offices across 7 countries and employing over 200 dedicated professionals. Over </a:t>
            </a:r>
            <a:r>
              <a:rPr lang="en-US" sz="1200" b="1" dirty="0">
                <a:ea typeface="Calibri" panose="020F0502020204030204" pitchFamily="34" charset="0"/>
                <a:cs typeface="Times New Roman" panose="02020603050405020304" pitchFamily="18" charset="0"/>
                <a:sym typeface="Roboto"/>
              </a:rPr>
              <a:t>85% </a:t>
            </a:r>
            <a:r>
              <a:rPr lang="en-US" sz="1200" dirty="0">
                <a:ea typeface="Calibri" panose="020F0502020204030204" pitchFamily="34" charset="0"/>
                <a:cs typeface="Times New Roman" panose="02020603050405020304" pitchFamily="18" charset="0"/>
                <a:sym typeface="Roboto"/>
              </a:rPr>
              <a:t>of our business comes from repeat customers who have worked with us over multiple years.</a:t>
            </a:r>
          </a:p>
        </p:txBody>
      </p:sp>
      <p:sp>
        <p:nvSpPr>
          <p:cNvPr id="38" name="Google Shape;271;p18">
            <a:extLst>
              <a:ext uri="{FF2B5EF4-FFF2-40B4-BE49-F238E27FC236}">
                <a16:creationId xmlns:a16="http://schemas.microsoft.com/office/drawing/2014/main" id="{750E7CF3-99AD-5346-7C27-39F3E2BDB9DB}"/>
              </a:ext>
            </a:extLst>
          </p:cNvPr>
          <p:cNvSpPr txBox="1">
            <a:spLocks/>
          </p:cNvSpPr>
          <p:nvPr/>
        </p:nvSpPr>
        <p:spPr>
          <a:xfrm>
            <a:off x="8717218" y="4322591"/>
            <a:ext cx="3081508" cy="3822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pPr>
            <a:r>
              <a:rPr lang="en-AU" sz="1800" b="1" dirty="0">
                <a:solidFill>
                  <a:schemeClr val="accent1"/>
                </a:solidFill>
                <a:latin typeface="Fira Sans Extra Condensed"/>
                <a:ea typeface="Fira Sans Extra Condensed"/>
                <a:cs typeface="Fira Sans Extra Condensed"/>
                <a:sym typeface="Fira Sans Extra Condensed"/>
              </a:rPr>
              <a:t>LOCAL CONTACT CENTRES</a:t>
            </a:r>
          </a:p>
        </p:txBody>
      </p:sp>
      <p:sp>
        <p:nvSpPr>
          <p:cNvPr id="39" name="Google Shape;269;p18">
            <a:extLst>
              <a:ext uri="{FF2B5EF4-FFF2-40B4-BE49-F238E27FC236}">
                <a16:creationId xmlns:a16="http://schemas.microsoft.com/office/drawing/2014/main" id="{D2325B2E-C2B8-872F-DBC7-88FFB2E01FB0}"/>
              </a:ext>
            </a:extLst>
          </p:cNvPr>
          <p:cNvSpPr txBox="1">
            <a:spLocks/>
          </p:cNvSpPr>
          <p:nvPr/>
        </p:nvSpPr>
        <p:spPr>
          <a:xfrm>
            <a:off x="8686927" y="3284334"/>
            <a:ext cx="3295576" cy="957601"/>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r>
              <a:rPr lang="en-US" sz="1200" dirty="0">
                <a:ea typeface="Calibri" panose="020F0502020204030204" pitchFamily="34" charset="0"/>
                <a:cs typeface="Times New Roman" panose="02020603050405020304" pitchFamily="18" charset="0"/>
                <a:sym typeface="Roboto"/>
              </a:rPr>
              <a:t>With extensive experience and practical knowledge, our team </a:t>
            </a:r>
            <a:r>
              <a:rPr lang="en-US" sz="1200" dirty="0" err="1">
                <a:ea typeface="Calibri" panose="020F0502020204030204" pitchFamily="34" charset="0"/>
                <a:cs typeface="Times New Roman" panose="02020603050405020304" pitchFamily="18" charset="0"/>
                <a:sym typeface="Roboto"/>
              </a:rPr>
              <a:t>specialises</a:t>
            </a:r>
            <a:r>
              <a:rPr lang="en-US" sz="1200" dirty="0">
                <a:ea typeface="Calibri" panose="020F0502020204030204" pitchFamily="34" charset="0"/>
                <a:cs typeface="Times New Roman" panose="02020603050405020304" pitchFamily="18" charset="0"/>
                <a:sym typeface="Roboto"/>
              </a:rPr>
              <a:t> in delivering Data-driven CX solutions tailored to individual customer needs.</a:t>
            </a:r>
          </a:p>
        </p:txBody>
      </p:sp>
      <p:sp>
        <p:nvSpPr>
          <p:cNvPr id="40" name="Google Shape;269;p18">
            <a:extLst>
              <a:ext uri="{FF2B5EF4-FFF2-40B4-BE49-F238E27FC236}">
                <a16:creationId xmlns:a16="http://schemas.microsoft.com/office/drawing/2014/main" id="{29CD06F8-8DB1-5979-56FD-F722C19725A1}"/>
              </a:ext>
            </a:extLst>
          </p:cNvPr>
          <p:cNvSpPr txBox="1">
            <a:spLocks/>
          </p:cNvSpPr>
          <p:nvPr/>
        </p:nvSpPr>
        <p:spPr>
          <a:xfrm>
            <a:off x="8686927" y="4606020"/>
            <a:ext cx="3295576" cy="6246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Font typeface="Arial" panose="020B0604020202020204" pitchFamily="34" charset="0"/>
              <a:buNone/>
            </a:pPr>
            <a:r>
              <a:rPr lang="en-US" sz="1200" dirty="0">
                <a:ea typeface="Calibri" panose="020F0502020204030204" pitchFamily="34" charset="0"/>
                <a:cs typeface="Times New Roman" panose="02020603050405020304" pitchFamily="18" charset="0"/>
                <a:sym typeface="Roboto"/>
              </a:rPr>
              <a:t>Our dedicated contact centers across 8 locations can serve as an extension to your business, providing prompt activation for any Customer Engagement (CX) programs.</a:t>
            </a:r>
          </a:p>
        </p:txBody>
      </p:sp>
      <p:sp>
        <p:nvSpPr>
          <p:cNvPr id="41" name="Google Shape;269;p18">
            <a:extLst>
              <a:ext uri="{FF2B5EF4-FFF2-40B4-BE49-F238E27FC236}">
                <a16:creationId xmlns:a16="http://schemas.microsoft.com/office/drawing/2014/main" id="{9AE5B1D7-48F1-06EB-78BD-1186B3A6E3C4}"/>
              </a:ext>
            </a:extLst>
          </p:cNvPr>
          <p:cNvSpPr txBox="1">
            <a:spLocks/>
          </p:cNvSpPr>
          <p:nvPr/>
        </p:nvSpPr>
        <p:spPr>
          <a:xfrm>
            <a:off x="545222" y="4542931"/>
            <a:ext cx="3294379" cy="62460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None/>
            </a:pPr>
            <a:r>
              <a:rPr lang="en-US" sz="1200" dirty="0">
                <a:ea typeface="Calibri" panose="020F0502020204030204" pitchFamily="34" charset="0"/>
                <a:cs typeface="Times New Roman" panose="02020603050405020304" pitchFamily="18" charset="0"/>
                <a:sym typeface="Roboto"/>
              </a:rPr>
              <a:t>Our expertise, along with our local teams, precise language skills, and in-depth local knowledge, facilitates rapid expansion into the Asia Pacific and Oceania regions for your business.</a:t>
            </a:r>
          </a:p>
        </p:txBody>
      </p:sp>
      <p:pic>
        <p:nvPicPr>
          <p:cNvPr id="42" name="Picture 41">
            <a:extLst>
              <a:ext uri="{FF2B5EF4-FFF2-40B4-BE49-F238E27FC236}">
                <a16:creationId xmlns:a16="http://schemas.microsoft.com/office/drawing/2014/main" id="{A2D2CC9C-2FE9-D899-9B55-BA2EE5BB1A52}"/>
              </a:ext>
            </a:extLst>
          </p:cNvPr>
          <p:cNvPicPr>
            <a:picLocks noChangeAspect="1"/>
          </p:cNvPicPr>
          <p:nvPr/>
        </p:nvPicPr>
        <p:blipFill>
          <a:blip r:embed="rId2">
            <a:duotone>
              <a:schemeClr val="accent4">
                <a:shade val="45000"/>
                <a:satMod val="135000"/>
              </a:schemeClr>
              <a:prstClr val="white"/>
            </a:duotone>
          </a:blip>
          <a:stretch>
            <a:fillRect/>
          </a:stretch>
        </p:blipFill>
        <p:spPr>
          <a:xfrm>
            <a:off x="6798432" y="2369174"/>
            <a:ext cx="633830" cy="551804"/>
          </a:xfrm>
          <a:prstGeom prst="rect">
            <a:avLst/>
          </a:prstGeom>
        </p:spPr>
      </p:pic>
      <p:grpSp>
        <p:nvGrpSpPr>
          <p:cNvPr id="43" name="Google Shape;774;p72">
            <a:extLst>
              <a:ext uri="{FF2B5EF4-FFF2-40B4-BE49-F238E27FC236}">
                <a16:creationId xmlns:a16="http://schemas.microsoft.com/office/drawing/2014/main" id="{AC55D33F-4638-F7E4-95FC-53CBC3EA5EAA}"/>
              </a:ext>
            </a:extLst>
          </p:cNvPr>
          <p:cNvGrpSpPr/>
          <p:nvPr/>
        </p:nvGrpSpPr>
        <p:grpSpPr>
          <a:xfrm>
            <a:off x="4566186" y="2477248"/>
            <a:ext cx="536729" cy="454494"/>
            <a:chOff x="1163280" y="2981731"/>
            <a:chExt cx="1915757" cy="1883848"/>
          </a:xfrm>
          <a:solidFill>
            <a:schemeClr val="bg1"/>
          </a:solidFill>
        </p:grpSpPr>
        <p:sp>
          <p:nvSpPr>
            <p:cNvPr id="44" name="Google Shape;775;p72">
              <a:extLst>
                <a:ext uri="{FF2B5EF4-FFF2-40B4-BE49-F238E27FC236}">
                  <a16:creationId xmlns:a16="http://schemas.microsoft.com/office/drawing/2014/main" id="{E2654122-CFCD-B383-C4ED-6BA7448D5299}"/>
                </a:ext>
              </a:extLst>
            </p:cNvPr>
            <p:cNvSpPr/>
            <p:nvPr/>
          </p:nvSpPr>
          <p:spPr>
            <a:xfrm>
              <a:off x="1163280" y="2981731"/>
              <a:ext cx="1915757" cy="1883848"/>
            </a:xfrm>
            <a:custGeom>
              <a:avLst/>
              <a:gdLst/>
              <a:ahLst/>
              <a:cxnLst/>
              <a:rect l="l" t="t" r="r" b="b"/>
              <a:pathLst>
                <a:path w="1915757" h="1883848" extrusionOk="0">
                  <a:moveTo>
                    <a:pt x="1788040" y="1819990"/>
                  </a:moveTo>
                  <a:lnTo>
                    <a:pt x="1788040" y="287384"/>
                  </a:lnTo>
                  <a:lnTo>
                    <a:pt x="1851898" y="287384"/>
                  </a:lnTo>
                  <a:cubicBezTo>
                    <a:pt x="1869513" y="287384"/>
                    <a:pt x="1883828" y="273070"/>
                    <a:pt x="1883828" y="255455"/>
                  </a:cubicBezTo>
                  <a:lnTo>
                    <a:pt x="1883828" y="31950"/>
                  </a:lnTo>
                  <a:cubicBezTo>
                    <a:pt x="1883828" y="23010"/>
                    <a:pt x="1880050" y="14442"/>
                    <a:pt x="1873451" y="8376"/>
                  </a:cubicBezTo>
                  <a:cubicBezTo>
                    <a:pt x="1866852" y="2309"/>
                    <a:pt x="1858018" y="-671"/>
                    <a:pt x="1849131" y="127"/>
                  </a:cubicBezTo>
                  <a:lnTo>
                    <a:pt x="763536" y="95915"/>
                  </a:lnTo>
                  <a:cubicBezTo>
                    <a:pt x="746986" y="97405"/>
                    <a:pt x="734374" y="111188"/>
                    <a:pt x="734374" y="127738"/>
                  </a:cubicBezTo>
                  <a:lnTo>
                    <a:pt x="734374" y="255455"/>
                  </a:lnTo>
                  <a:cubicBezTo>
                    <a:pt x="734374" y="273070"/>
                    <a:pt x="748689" y="287384"/>
                    <a:pt x="766303" y="287384"/>
                  </a:cubicBezTo>
                  <a:lnTo>
                    <a:pt x="830161" y="287384"/>
                  </a:lnTo>
                  <a:lnTo>
                    <a:pt x="830161" y="798253"/>
                  </a:lnTo>
                  <a:lnTo>
                    <a:pt x="894020" y="798253"/>
                  </a:lnTo>
                  <a:lnTo>
                    <a:pt x="894020" y="287384"/>
                  </a:lnTo>
                  <a:lnTo>
                    <a:pt x="1724181" y="287384"/>
                  </a:lnTo>
                  <a:lnTo>
                    <a:pt x="1724181" y="1819990"/>
                  </a:lnTo>
                  <a:lnTo>
                    <a:pt x="1514938" y="1819990"/>
                  </a:lnTo>
                  <a:cubicBezTo>
                    <a:pt x="1526592" y="1801099"/>
                    <a:pt x="1532712" y="1779281"/>
                    <a:pt x="1532606" y="1757037"/>
                  </a:cubicBezTo>
                  <a:cubicBezTo>
                    <a:pt x="1532606" y="1711378"/>
                    <a:pt x="1508712" y="1687271"/>
                    <a:pt x="1491257" y="1669710"/>
                  </a:cubicBezTo>
                  <a:cubicBezTo>
                    <a:pt x="1475665" y="1654011"/>
                    <a:pt x="1468747" y="1646295"/>
                    <a:pt x="1468747" y="1628415"/>
                  </a:cubicBezTo>
                  <a:cubicBezTo>
                    <a:pt x="1468747" y="1549070"/>
                    <a:pt x="1424898" y="1468768"/>
                    <a:pt x="1341030" y="1468768"/>
                  </a:cubicBezTo>
                  <a:cubicBezTo>
                    <a:pt x="1257162" y="1468768"/>
                    <a:pt x="1213313" y="1549070"/>
                    <a:pt x="1213313" y="1628415"/>
                  </a:cubicBezTo>
                  <a:cubicBezTo>
                    <a:pt x="1213313" y="1646295"/>
                    <a:pt x="1206395" y="1654011"/>
                    <a:pt x="1190803" y="1669710"/>
                  </a:cubicBezTo>
                  <a:cubicBezTo>
                    <a:pt x="1173348" y="1687271"/>
                    <a:pt x="1149454" y="1711378"/>
                    <a:pt x="1149454" y="1757037"/>
                  </a:cubicBezTo>
                  <a:cubicBezTo>
                    <a:pt x="1149348" y="1779281"/>
                    <a:pt x="1155468" y="1801046"/>
                    <a:pt x="1167122" y="1819990"/>
                  </a:cubicBezTo>
                  <a:lnTo>
                    <a:pt x="830161" y="1819990"/>
                  </a:lnTo>
                  <a:lnTo>
                    <a:pt x="830161" y="1404910"/>
                  </a:lnTo>
                  <a:cubicBezTo>
                    <a:pt x="830161" y="1387295"/>
                    <a:pt x="815846" y="1372980"/>
                    <a:pt x="798232" y="1372980"/>
                  </a:cubicBezTo>
                  <a:lnTo>
                    <a:pt x="606656" y="1372980"/>
                  </a:lnTo>
                  <a:cubicBezTo>
                    <a:pt x="589042" y="1372980"/>
                    <a:pt x="574727" y="1387295"/>
                    <a:pt x="574727" y="1404910"/>
                  </a:cubicBezTo>
                  <a:lnTo>
                    <a:pt x="574727" y="1819990"/>
                  </a:lnTo>
                  <a:lnTo>
                    <a:pt x="478939" y="1819990"/>
                  </a:lnTo>
                  <a:lnTo>
                    <a:pt x="478939" y="1256172"/>
                  </a:lnTo>
                  <a:lnTo>
                    <a:pt x="862091" y="1088544"/>
                  </a:lnTo>
                  <a:lnTo>
                    <a:pt x="1245242" y="1256172"/>
                  </a:lnTo>
                  <a:lnTo>
                    <a:pt x="1245242" y="1436839"/>
                  </a:lnTo>
                  <a:lnTo>
                    <a:pt x="1309101" y="1436839"/>
                  </a:lnTo>
                  <a:lnTo>
                    <a:pt x="1309101" y="1284110"/>
                  </a:lnTo>
                  <a:lnTo>
                    <a:pt x="1360134" y="1306461"/>
                  </a:lnTo>
                  <a:cubicBezTo>
                    <a:pt x="1369979" y="1310771"/>
                    <a:pt x="1381420" y="1309814"/>
                    <a:pt x="1390414" y="1303907"/>
                  </a:cubicBezTo>
                  <a:cubicBezTo>
                    <a:pt x="1399461" y="1298000"/>
                    <a:pt x="1404835" y="1287942"/>
                    <a:pt x="1404835" y="1277192"/>
                  </a:cubicBezTo>
                  <a:lnTo>
                    <a:pt x="1404835" y="1117546"/>
                  </a:lnTo>
                  <a:cubicBezTo>
                    <a:pt x="1404835" y="1104881"/>
                    <a:pt x="1397332" y="1093386"/>
                    <a:pt x="1385731" y="1088278"/>
                  </a:cubicBezTo>
                  <a:lnTo>
                    <a:pt x="874862" y="864772"/>
                  </a:lnTo>
                  <a:cubicBezTo>
                    <a:pt x="866667" y="861207"/>
                    <a:pt x="857408" y="861207"/>
                    <a:pt x="849266" y="864772"/>
                  </a:cubicBezTo>
                  <a:lnTo>
                    <a:pt x="338397" y="1088278"/>
                  </a:lnTo>
                  <a:cubicBezTo>
                    <a:pt x="326796" y="1093333"/>
                    <a:pt x="319293" y="1104828"/>
                    <a:pt x="319293" y="1117546"/>
                  </a:cubicBezTo>
                  <a:lnTo>
                    <a:pt x="319293" y="1277192"/>
                  </a:lnTo>
                  <a:cubicBezTo>
                    <a:pt x="319293" y="1287942"/>
                    <a:pt x="324721" y="1298000"/>
                    <a:pt x="333767" y="1303907"/>
                  </a:cubicBezTo>
                  <a:cubicBezTo>
                    <a:pt x="342761" y="1309814"/>
                    <a:pt x="354202" y="1310771"/>
                    <a:pt x="364047" y="1306408"/>
                  </a:cubicBezTo>
                  <a:lnTo>
                    <a:pt x="415081" y="1284057"/>
                  </a:lnTo>
                  <a:lnTo>
                    <a:pt x="415081" y="1819990"/>
                  </a:lnTo>
                  <a:lnTo>
                    <a:pt x="191576" y="1819990"/>
                  </a:lnTo>
                  <a:lnTo>
                    <a:pt x="191576" y="1277192"/>
                  </a:lnTo>
                  <a:lnTo>
                    <a:pt x="255434" y="1277192"/>
                  </a:lnTo>
                  <a:lnTo>
                    <a:pt x="255434" y="1213334"/>
                  </a:lnTo>
                  <a:lnTo>
                    <a:pt x="63859" y="1213334"/>
                  </a:lnTo>
                  <a:lnTo>
                    <a:pt x="63859" y="510890"/>
                  </a:lnTo>
                  <a:lnTo>
                    <a:pt x="766303" y="510890"/>
                  </a:lnTo>
                  <a:lnTo>
                    <a:pt x="766303" y="447031"/>
                  </a:lnTo>
                  <a:lnTo>
                    <a:pt x="555995" y="447031"/>
                  </a:lnTo>
                  <a:lnTo>
                    <a:pt x="437644" y="328680"/>
                  </a:lnTo>
                  <a:cubicBezTo>
                    <a:pt x="431684" y="322666"/>
                    <a:pt x="423542" y="319314"/>
                    <a:pt x="415081" y="319314"/>
                  </a:cubicBezTo>
                  <a:lnTo>
                    <a:pt x="159646" y="319314"/>
                  </a:lnTo>
                  <a:cubicBezTo>
                    <a:pt x="142032" y="319314"/>
                    <a:pt x="127717" y="333629"/>
                    <a:pt x="127717" y="351243"/>
                  </a:cubicBezTo>
                  <a:lnTo>
                    <a:pt x="127717" y="447031"/>
                  </a:lnTo>
                  <a:lnTo>
                    <a:pt x="31929" y="447031"/>
                  </a:lnTo>
                  <a:cubicBezTo>
                    <a:pt x="14315" y="447031"/>
                    <a:pt x="0" y="461346"/>
                    <a:pt x="0" y="478960"/>
                  </a:cubicBezTo>
                  <a:lnTo>
                    <a:pt x="0" y="1245263"/>
                  </a:lnTo>
                  <a:cubicBezTo>
                    <a:pt x="0" y="1262877"/>
                    <a:pt x="14315" y="1277192"/>
                    <a:pt x="31929" y="1277192"/>
                  </a:cubicBezTo>
                  <a:lnTo>
                    <a:pt x="127717" y="1277192"/>
                  </a:lnTo>
                  <a:lnTo>
                    <a:pt x="127717" y="1819990"/>
                  </a:lnTo>
                  <a:lnTo>
                    <a:pt x="0" y="1819990"/>
                  </a:lnTo>
                  <a:lnTo>
                    <a:pt x="0" y="1883849"/>
                  </a:lnTo>
                  <a:lnTo>
                    <a:pt x="1915757" y="1883849"/>
                  </a:lnTo>
                  <a:lnTo>
                    <a:pt x="1915757" y="1819990"/>
                  </a:lnTo>
                  <a:lnTo>
                    <a:pt x="1788040" y="1819990"/>
                  </a:lnTo>
                  <a:close/>
                  <a:moveTo>
                    <a:pt x="798232" y="156953"/>
                  </a:moveTo>
                  <a:lnTo>
                    <a:pt x="1819969" y="66806"/>
                  </a:lnTo>
                  <a:lnTo>
                    <a:pt x="1819969" y="223526"/>
                  </a:lnTo>
                  <a:lnTo>
                    <a:pt x="798232" y="223526"/>
                  </a:lnTo>
                  <a:lnTo>
                    <a:pt x="798232" y="156953"/>
                  </a:lnTo>
                  <a:close/>
                  <a:moveTo>
                    <a:pt x="383151" y="1228341"/>
                  </a:moveTo>
                  <a:lnTo>
                    <a:pt x="383151" y="1138406"/>
                  </a:lnTo>
                  <a:lnTo>
                    <a:pt x="862091" y="928844"/>
                  </a:lnTo>
                  <a:lnTo>
                    <a:pt x="1341030" y="1138406"/>
                  </a:lnTo>
                  <a:lnTo>
                    <a:pt x="1341030" y="1228341"/>
                  </a:lnTo>
                  <a:lnTo>
                    <a:pt x="1309101" y="1214345"/>
                  </a:lnTo>
                  <a:lnTo>
                    <a:pt x="1309101" y="1213334"/>
                  </a:lnTo>
                  <a:lnTo>
                    <a:pt x="1306653" y="1213334"/>
                  </a:lnTo>
                  <a:lnTo>
                    <a:pt x="874916" y="1024419"/>
                  </a:lnTo>
                  <a:cubicBezTo>
                    <a:pt x="866720" y="1020853"/>
                    <a:pt x="857461" y="1020853"/>
                    <a:pt x="849319" y="1024419"/>
                  </a:cubicBezTo>
                  <a:lnTo>
                    <a:pt x="417529" y="1213334"/>
                  </a:lnTo>
                  <a:lnTo>
                    <a:pt x="415081" y="1213334"/>
                  </a:lnTo>
                  <a:lnTo>
                    <a:pt x="415081" y="1214398"/>
                  </a:lnTo>
                  <a:lnTo>
                    <a:pt x="383151" y="1228341"/>
                  </a:lnTo>
                  <a:close/>
                  <a:moveTo>
                    <a:pt x="191576" y="383172"/>
                  </a:moveTo>
                  <a:lnTo>
                    <a:pt x="401883" y="383172"/>
                  </a:lnTo>
                  <a:lnTo>
                    <a:pt x="465742" y="447031"/>
                  </a:lnTo>
                  <a:lnTo>
                    <a:pt x="191576" y="447031"/>
                  </a:lnTo>
                  <a:lnTo>
                    <a:pt x="191576" y="383172"/>
                  </a:lnTo>
                  <a:close/>
                  <a:moveTo>
                    <a:pt x="638586" y="1436839"/>
                  </a:moveTo>
                  <a:lnTo>
                    <a:pt x="766303" y="1436839"/>
                  </a:lnTo>
                  <a:lnTo>
                    <a:pt x="766303" y="1819990"/>
                  </a:lnTo>
                  <a:lnTo>
                    <a:pt x="638586" y="1819990"/>
                  </a:lnTo>
                  <a:lnTo>
                    <a:pt x="638586" y="1436839"/>
                  </a:lnTo>
                  <a:close/>
                  <a:moveTo>
                    <a:pt x="1277171" y="1819990"/>
                  </a:moveTo>
                  <a:cubicBezTo>
                    <a:pt x="1259557" y="1819990"/>
                    <a:pt x="1213313" y="1800620"/>
                    <a:pt x="1213313" y="1757037"/>
                  </a:cubicBezTo>
                  <a:cubicBezTo>
                    <a:pt x="1213313" y="1738464"/>
                    <a:pt x="1220337" y="1730642"/>
                    <a:pt x="1236142" y="1714677"/>
                  </a:cubicBezTo>
                  <a:cubicBezTo>
                    <a:pt x="1253437" y="1697222"/>
                    <a:pt x="1277171" y="1673329"/>
                    <a:pt x="1277171" y="1628415"/>
                  </a:cubicBezTo>
                  <a:cubicBezTo>
                    <a:pt x="1277171" y="1552636"/>
                    <a:pt x="1318946" y="1532627"/>
                    <a:pt x="1341030" y="1532627"/>
                  </a:cubicBezTo>
                  <a:cubicBezTo>
                    <a:pt x="1391531" y="1532627"/>
                    <a:pt x="1404889" y="1595261"/>
                    <a:pt x="1404889" y="1628415"/>
                  </a:cubicBezTo>
                  <a:cubicBezTo>
                    <a:pt x="1404889" y="1673382"/>
                    <a:pt x="1428623" y="1697275"/>
                    <a:pt x="1445918" y="1714677"/>
                  </a:cubicBezTo>
                  <a:cubicBezTo>
                    <a:pt x="1461723" y="1730642"/>
                    <a:pt x="1468747" y="1738464"/>
                    <a:pt x="1468747" y="1757037"/>
                  </a:cubicBezTo>
                  <a:cubicBezTo>
                    <a:pt x="1468747" y="1800620"/>
                    <a:pt x="1422450" y="1819990"/>
                    <a:pt x="1404889" y="1819990"/>
                  </a:cubicBezTo>
                  <a:lnTo>
                    <a:pt x="1277171" y="1819990"/>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sp>
          <p:nvSpPr>
            <p:cNvPr id="45" name="Google Shape;776;p72">
              <a:extLst>
                <a:ext uri="{FF2B5EF4-FFF2-40B4-BE49-F238E27FC236}">
                  <a16:creationId xmlns:a16="http://schemas.microsoft.com/office/drawing/2014/main" id="{7A457A22-4838-F7FF-EE12-19A42187CB4E}"/>
                </a:ext>
              </a:extLst>
            </p:cNvPr>
            <p:cNvSpPr/>
            <p:nvPr/>
          </p:nvSpPr>
          <p:spPr>
            <a:xfrm>
              <a:off x="2057299" y="4418569"/>
              <a:ext cx="255434" cy="223505"/>
            </a:xfrm>
            <a:custGeom>
              <a:avLst/>
              <a:gdLst/>
              <a:ahLst/>
              <a:cxnLst/>
              <a:rect l="l" t="t" r="r" b="b"/>
              <a:pathLst>
                <a:path w="255434" h="223505" extrusionOk="0">
                  <a:moveTo>
                    <a:pt x="31929" y="0"/>
                  </a:moveTo>
                  <a:cubicBezTo>
                    <a:pt x="14315" y="0"/>
                    <a:pt x="0" y="14315"/>
                    <a:pt x="0" y="31929"/>
                  </a:cubicBezTo>
                  <a:lnTo>
                    <a:pt x="0" y="191576"/>
                  </a:lnTo>
                  <a:cubicBezTo>
                    <a:pt x="0" y="209190"/>
                    <a:pt x="14315" y="223505"/>
                    <a:pt x="31929" y="223505"/>
                  </a:cubicBezTo>
                  <a:lnTo>
                    <a:pt x="223505" y="223505"/>
                  </a:lnTo>
                  <a:cubicBezTo>
                    <a:pt x="241119" y="223505"/>
                    <a:pt x="255434" y="209190"/>
                    <a:pt x="255434" y="191576"/>
                  </a:cubicBezTo>
                  <a:lnTo>
                    <a:pt x="255434" y="31929"/>
                  </a:lnTo>
                  <a:cubicBezTo>
                    <a:pt x="255434" y="14315"/>
                    <a:pt x="241119" y="0"/>
                    <a:pt x="223505" y="0"/>
                  </a:cubicBezTo>
                  <a:lnTo>
                    <a:pt x="31929" y="0"/>
                  </a:lnTo>
                  <a:close/>
                  <a:moveTo>
                    <a:pt x="191576" y="159646"/>
                  </a:moveTo>
                  <a:lnTo>
                    <a:pt x="63859" y="159646"/>
                  </a:lnTo>
                  <a:lnTo>
                    <a:pt x="63859" y="63859"/>
                  </a:lnTo>
                  <a:lnTo>
                    <a:pt x="191576" y="63859"/>
                  </a:lnTo>
                  <a:lnTo>
                    <a:pt x="191576" y="159646"/>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sp>
          <p:nvSpPr>
            <p:cNvPr id="46" name="Google Shape;777;p72">
              <a:extLst>
                <a:ext uri="{FF2B5EF4-FFF2-40B4-BE49-F238E27FC236}">
                  <a16:creationId xmlns:a16="http://schemas.microsoft.com/office/drawing/2014/main" id="{7DFD598C-7A42-E3B8-9EEC-2FA89A725F87}"/>
                </a:ext>
              </a:extLst>
            </p:cNvPr>
            <p:cNvSpPr/>
            <p:nvPr/>
          </p:nvSpPr>
          <p:spPr>
            <a:xfrm>
              <a:off x="1833794" y="4226994"/>
              <a:ext cx="63858" cy="63858"/>
            </a:xfrm>
            <a:custGeom>
              <a:avLst/>
              <a:gdLst/>
              <a:ahLst/>
              <a:cxnLst/>
              <a:rect l="l" t="t" r="r" b="b"/>
              <a:pathLst>
                <a:path w="63858" h="63858" extrusionOk="0">
                  <a:moveTo>
                    <a:pt x="0" y="0"/>
                  </a:moveTo>
                  <a:lnTo>
                    <a:pt x="63859" y="0"/>
                  </a:lnTo>
                  <a:lnTo>
                    <a:pt x="63859" y="63859"/>
                  </a:lnTo>
                  <a:lnTo>
                    <a:pt x="0" y="63859"/>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sp>
          <p:nvSpPr>
            <p:cNvPr id="47" name="Google Shape;778;p72">
              <a:extLst>
                <a:ext uri="{FF2B5EF4-FFF2-40B4-BE49-F238E27FC236}">
                  <a16:creationId xmlns:a16="http://schemas.microsoft.com/office/drawing/2014/main" id="{0205E442-EBEA-A4C2-8115-9E688151A2CC}"/>
                </a:ext>
              </a:extLst>
            </p:cNvPr>
            <p:cNvSpPr/>
            <p:nvPr/>
          </p:nvSpPr>
          <p:spPr>
            <a:xfrm>
              <a:off x="1290997" y="3556479"/>
              <a:ext cx="638585" cy="574727"/>
            </a:xfrm>
            <a:custGeom>
              <a:avLst/>
              <a:gdLst/>
              <a:ahLst/>
              <a:cxnLst/>
              <a:rect l="l" t="t" r="r" b="b"/>
              <a:pathLst>
                <a:path w="638585" h="574727" extrusionOk="0">
                  <a:moveTo>
                    <a:pt x="351222" y="383151"/>
                  </a:moveTo>
                  <a:lnTo>
                    <a:pt x="351222" y="63859"/>
                  </a:lnTo>
                  <a:lnTo>
                    <a:pt x="638586" y="63859"/>
                  </a:lnTo>
                  <a:lnTo>
                    <a:pt x="638586" y="0"/>
                  </a:lnTo>
                  <a:lnTo>
                    <a:pt x="31929" y="0"/>
                  </a:lnTo>
                  <a:cubicBezTo>
                    <a:pt x="14315" y="0"/>
                    <a:pt x="0" y="14315"/>
                    <a:pt x="0" y="31929"/>
                  </a:cubicBezTo>
                  <a:lnTo>
                    <a:pt x="0" y="542798"/>
                  </a:lnTo>
                  <a:cubicBezTo>
                    <a:pt x="0" y="560412"/>
                    <a:pt x="14315" y="574727"/>
                    <a:pt x="31929" y="574727"/>
                  </a:cubicBezTo>
                  <a:lnTo>
                    <a:pt x="127717" y="574727"/>
                  </a:lnTo>
                  <a:lnTo>
                    <a:pt x="127717" y="510869"/>
                  </a:lnTo>
                  <a:lnTo>
                    <a:pt x="63859" y="510869"/>
                  </a:lnTo>
                  <a:lnTo>
                    <a:pt x="63859" y="63859"/>
                  </a:lnTo>
                  <a:lnTo>
                    <a:pt x="287364" y="63859"/>
                  </a:lnTo>
                  <a:lnTo>
                    <a:pt x="287364" y="383151"/>
                  </a:lnTo>
                  <a:lnTo>
                    <a:pt x="351222" y="383151"/>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sp>
          <p:nvSpPr>
            <p:cNvPr id="48" name="Google Shape;779;p72">
              <a:extLst>
                <a:ext uri="{FF2B5EF4-FFF2-40B4-BE49-F238E27FC236}">
                  <a16:creationId xmlns:a16="http://schemas.microsoft.com/office/drawing/2014/main" id="{C458B62B-24D9-2F1E-9B2D-B661A15D69ED}"/>
                </a:ext>
              </a:extLst>
            </p:cNvPr>
            <p:cNvSpPr/>
            <p:nvPr/>
          </p:nvSpPr>
          <p:spPr>
            <a:xfrm>
              <a:off x="2153087" y="3364903"/>
              <a:ext cx="255434" cy="255434"/>
            </a:xfrm>
            <a:custGeom>
              <a:avLst/>
              <a:gdLst/>
              <a:ahLst/>
              <a:cxnLst/>
              <a:rect l="l" t="t" r="r" b="b"/>
              <a:pathLst>
                <a:path w="255434" h="255434" extrusionOk="0">
                  <a:moveTo>
                    <a:pt x="31929" y="255434"/>
                  </a:moveTo>
                  <a:lnTo>
                    <a:pt x="223505" y="255434"/>
                  </a:lnTo>
                  <a:cubicBezTo>
                    <a:pt x="241119" y="255434"/>
                    <a:pt x="255434" y="241119"/>
                    <a:pt x="255434" y="223505"/>
                  </a:cubicBezTo>
                  <a:lnTo>
                    <a:pt x="255434" y="31929"/>
                  </a:lnTo>
                  <a:cubicBezTo>
                    <a:pt x="255434" y="14315"/>
                    <a:pt x="241119" y="0"/>
                    <a:pt x="223505" y="0"/>
                  </a:cubicBezTo>
                  <a:lnTo>
                    <a:pt x="31929" y="0"/>
                  </a:lnTo>
                  <a:cubicBezTo>
                    <a:pt x="14315" y="0"/>
                    <a:pt x="0" y="14315"/>
                    <a:pt x="0" y="31929"/>
                  </a:cubicBezTo>
                  <a:lnTo>
                    <a:pt x="0" y="223505"/>
                  </a:lnTo>
                  <a:cubicBezTo>
                    <a:pt x="0" y="241119"/>
                    <a:pt x="14315" y="255434"/>
                    <a:pt x="31929" y="255434"/>
                  </a:cubicBezTo>
                  <a:lnTo>
                    <a:pt x="31929" y="255434"/>
                  </a:lnTo>
                  <a:close/>
                  <a:moveTo>
                    <a:pt x="63859" y="63859"/>
                  </a:moveTo>
                  <a:lnTo>
                    <a:pt x="191576" y="63859"/>
                  </a:lnTo>
                  <a:lnTo>
                    <a:pt x="191576" y="191576"/>
                  </a:lnTo>
                  <a:lnTo>
                    <a:pt x="63859" y="191576"/>
                  </a:lnTo>
                  <a:lnTo>
                    <a:pt x="63859" y="63859"/>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sp>
          <p:nvSpPr>
            <p:cNvPr id="49" name="Google Shape;780;p72">
              <a:extLst>
                <a:ext uri="{FF2B5EF4-FFF2-40B4-BE49-F238E27FC236}">
                  <a16:creationId xmlns:a16="http://schemas.microsoft.com/office/drawing/2014/main" id="{9A65445D-955A-4062-E595-6B0F1BEE0D7C}"/>
                </a:ext>
              </a:extLst>
            </p:cNvPr>
            <p:cNvSpPr/>
            <p:nvPr/>
          </p:nvSpPr>
          <p:spPr>
            <a:xfrm>
              <a:off x="2536239" y="3364903"/>
              <a:ext cx="255434" cy="255434"/>
            </a:xfrm>
            <a:custGeom>
              <a:avLst/>
              <a:gdLst/>
              <a:ahLst/>
              <a:cxnLst/>
              <a:rect l="l" t="t" r="r" b="b"/>
              <a:pathLst>
                <a:path w="255434" h="255434" extrusionOk="0">
                  <a:moveTo>
                    <a:pt x="31929" y="255434"/>
                  </a:moveTo>
                  <a:lnTo>
                    <a:pt x="223505" y="255434"/>
                  </a:lnTo>
                  <a:cubicBezTo>
                    <a:pt x="241119" y="255434"/>
                    <a:pt x="255434" y="241119"/>
                    <a:pt x="255434" y="223505"/>
                  </a:cubicBezTo>
                  <a:lnTo>
                    <a:pt x="255434" y="31929"/>
                  </a:lnTo>
                  <a:cubicBezTo>
                    <a:pt x="255434" y="14315"/>
                    <a:pt x="241119" y="0"/>
                    <a:pt x="223505" y="0"/>
                  </a:cubicBezTo>
                  <a:lnTo>
                    <a:pt x="31929" y="0"/>
                  </a:lnTo>
                  <a:cubicBezTo>
                    <a:pt x="14315" y="0"/>
                    <a:pt x="0" y="14315"/>
                    <a:pt x="0" y="31929"/>
                  </a:cubicBezTo>
                  <a:lnTo>
                    <a:pt x="0" y="223505"/>
                  </a:lnTo>
                  <a:cubicBezTo>
                    <a:pt x="0" y="241119"/>
                    <a:pt x="14315" y="255434"/>
                    <a:pt x="31929" y="255434"/>
                  </a:cubicBezTo>
                  <a:lnTo>
                    <a:pt x="31929" y="255434"/>
                  </a:lnTo>
                  <a:close/>
                  <a:moveTo>
                    <a:pt x="63859" y="63859"/>
                  </a:moveTo>
                  <a:lnTo>
                    <a:pt x="191576" y="63859"/>
                  </a:lnTo>
                  <a:lnTo>
                    <a:pt x="191576" y="191576"/>
                  </a:lnTo>
                  <a:lnTo>
                    <a:pt x="63859" y="191576"/>
                  </a:lnTo>
                  <a:lnTo>
                    <a:pt x="63859" y="63859"/>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sp>
          <p:nvSpPr>
            <p:cNvPr id="50" name="Google Shape;781;p72">
              <a:extLst>
                <a:ext uri="{FF2B5EF4-FFF2-40B4-BE49-F238E27FC236}">
                  <a16:creationId xmlns:a16="http://schemas.microsoft.com/office/drawing/2014/main" id="{AD812C15-32C4-71AF-3F3B-DE51E49A791D}"/>
                </a:ext>
              </a:extLst>
            </p:cNvPr>
            <p:cNvSpPr/>
            <p:nvPr/>
          </p:nvSpPr>
          <p:spPr>
            <a:xfrm>
              <a:off x="2153087" y="3716125"/>
              <a:ext cx="255434" cy="223505"/>
            </a:xfrm>
            <a:custGeom>
              <a:avLst/>
              <a:gdLst/>
              <a:ahLst/>
              <a:cxnLst/>
              <a:rect l="l" t="t" r="r" b="b"/>
              <a:pathLst>
                <a:path w="255434" h="223505" extrusionOk="0">
                  <a:moveTo>
                    <a:pt x="0" y="127717"/>
                  </a:moveTo>
                  <a:lnTo>
                    <a:pt x="63859" y="127717"/>
                  </a:lnTo>
                  <a:lnTo>
                    <a:pt x="63859" y="63859"/>
                  </a:lnTo>
                  <a:lnTo>
                    <a:pt x="191576" y="63859"/>
                  </a:lnTo>
                  <a:lnTo>
                    <a:pt x="191576" y="223505"/>
                  </a:lnTo>
                  <a:lnTo>
                    <a:pt x="255434" y="223505"/>
                  </a:lnTo>
                  <a:lnTo>
                    <a:pt x="255434" y="31929"/>
                  </a:lnTo>
                  <a:cubicBezTo>
                    <a:pt x="255434" y="14315"/>
                    <a:pt x="241119" y="0"/>
                    <a:pt x="223505" y="0"/>
                  </a:cubicBezTo>
                  <a:lnTo>
                    <a:pt x="31929" y="0"/>
                  </a:lnTo>
                  <a:cubicBezTo>
                    <a:pt x="14315" y="0"/>
                    <a:pt x="0" y="14315"/>
                    <a:pt x="0" y="31929"/>
                  </a:cubicBezTo>
                  <a:lnTo>
                    <a:pt x="0" y="127717"/>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sp>
          <p:nvSpPr>
            <p:cNvPr id="51" name="Google Shape;782;p72">
              <a:extLst>
                <a:ext uri="{FF2B5EF4-FFF2-40B4-BE49-F238E27FC236}">
                  <a16:creationId xmlns:a16="http://schemas.microsoft.com/office/drawing/2014/main" id="{DC6C70D3-62F2-5DAE-7885-AC9BBE667945}"/>
                </a:ext>
              </a:extLst>
            </p:cNvPr>
            <p:cNvSpPr/>
            <p:nvPr/>
          </p:nvSpPr>
          <p:spPr>
            <a:xfrm>
              <a:off x="2536239" y="3716125"/>
              <a:ext cx="255434" cy="255434"/>
            </a:xfrm>
            <a:custGeom>
              <a:avLst/>
              <a:gdLst/>
              <a:ahLst/>
              <a:cxnLst/>
              <a:rect l="l" t="t" r="r" b="b"/>
              <a:pathLst>
                <a:path w="255434" h="255434" extrusionOk="0">
                  <a:moveTo>
                    <a:pt x="0" y="223505"/>
                  </a:moveTo>
                  <a:cubicBezTo>
                    <a:pt x="0" y="241119"/>
                    <a:pt x="14315" y="255434"/>
                    <a:pt x="31929" y="255434"/>
                  </a:cubicBezTo>
                  <a:lnTo>
                    <a:pt x="223505" y="255434"/>
                  </a:lnTo>
                  <a:cubicBezTo>
                    <a:pt x="241119" y="255434"/>
                    <a:pt x="255434" y="241119"/>
                    <a:pt x="255434" y="223505"/>
                  </a:cubicBezTo>
                  <a:lnTo>
                    <a:pt x="255434" y="31929"/>
                  </a:lnTo>
                  <a:cubicBezTo>
                    <a:pt x="255434" y="14315"/>
                    <a:pt x="241119" y="0"/>
                    <a:pt x="223505" y="0"/>
                  </a:cubicBezTo>
                  <a:lnTo>
                    <a:pt x="31929" y="0"/>
                  </a:lnTo>
                  <a:cubicBezTo>
                    <a:pt x="14315" y="0"/>
                    <a:pt x="0" y="14315"/>
                    <a:pt x="0" y="31929"/>
                  </a:cubicBezTo>
                  <a:lnTo>
                    <a:pt x="0" y="223505"/>
                  </a:lnTo>
                  <a:close/>
                  <a:moveTo>
                    <a:pt x="63859" y="63859"/>
                  </a:moveTo>
                  <a:lnTo>
                    <a:pt x="191576" y="63859"/>
                  </a:lnTo>
                  <a:lnTo>
                    <a:pt x="191576" y="191576"/>
                  </a:lnTo>
                  <a:lnTo>
                    <a:pt x="63859" y="191576"/>
                  </a:lnTo>
                  <a:lnTo>
                    <a:pt x="63859" y="63859"/>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sp>
          <p:nvSpPr>
            <p:cNvPr id="52" name="Google Shape;783;p72">
              <a:extLst>
                <a:ext uri="{FF2B5EF4-FFF2-40B4-BE49-F238E27FC236}">
                  <a16:creationId xmlns:a16="http://schemas.microsoft.com/office/drawing/2014/main" id="{E1766E4E-17EE-C95F-3506-06B6B37A23A1}"/>
                </a:ext>
              </a:extLst>
            </p:cNvPr>
            <p:cNvSpPr/>
            <p:nvPr/>
          </p:nvSpPr>
          <p:spPr>
            <a:xfrm>
              <a:off x="2632027" y="4067347"/>
              <a:ext cx="159646" cy="255434"/>
            </a:xfrm>
            <a:custGeom>
              <a:avLst/>
              <a:gdLst/>
              <a:ahLst/>
              <a:cxnLst/>
              <a:rect l="l" t="t" r="r" b="b"/>
              <a:pathLst>
                <a:path w="159646" h="255434" extrusionOk="0">
                  <a:moveTo>
                    <a:pt x="0" y="191576"/>
                  </a:moveTo>
                  <a:lnTo>
                    <a:pt x="0" y="255434"/>
                  </a:lnTo>
                  <a:lnTo>
                    <a:pt x="127717" y="255434"/>
                  </a:lnTo>
                  <a:cubicBezTo>
                    <a:pt x="145331" y="255434"/>
                    <a:pt x="159646" y="241119"/>
                    <a:pt x="159646" y="223505"/>
                  </a:cubicBezTo>
                  <a:lnTo>
                    <a:pt x="159646" y="31929"/>
                  </a:lnTo>
                  <a:cubicBezTo>
                    <a:pt x="159646" y="14315"/>
                    <a:pt x="145331" y="0"/>
                    <a:pt x="127717" y="0"/>
                  </a:cubicBezTo>
                  <a:lnTo>
                    <a:pt x="0" y="0"/>
                  </a:lnTo>
                  <a:lnTo>
                    <a:pt x="0" y="63859"/>
                  </a:lnTo>
                  <a:lnTo>
                    <a:pt x="95788" y="63859"/>
                  </a:lnTo>
                  <a:lnTo>
                    <a:pt x="95788" y="191576"/>
                  </a:lnTo>
                  <a:lnTo>
                    <a:pt x="0" y="191576"/>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sp>
          <p:nvSpPr>
            <p:cNvPr id="53" name="Google Shape;784;p72">
              <a:extLst>
                <a:ext uri="{FF2B5EF4-FFF2-40B4-BE49-F238E27FC236}">
                  <a16:creationId xmlns:a16="http://schemas.microsoft.com/office/drawing/2014/main" id="{6B83D50D-F3A9-7690-E417-CD934E589BA6}"/>
                </a:ext>
              </a:extLst>
            </p:cNvPr>
            <p:cNvSpPr/>
            <p:nvPr/>
          </p:nvSpPr>
          <p:spPr>
            <a:xfrm>
              <a:off x="1418714" y="4354711"/>
              <a:ext cx="63858" cy="63858"/>
            </a:xfrm>
            <a:custGeom>
              <a:avLst/>
              <a:gdLst/>
              <a:ahLst/>
              <a:cxnLst/>
              <a:rect l="l" t="t" r="r" b="b"/>
              <a:pathLst>
                <a:path w="63858" h="63858" extrusionOk="0">
                  <a:moveTo>
                    <a:pt x="0" y="0"/>
                  </a:moveTo>
                  <a:lnTo>
                    <a:pt x="63859" y="0"/>
                  </a:lnTo>
                  <a:lnTo>
                    <a:pt x="63859" y="63859"/>
                  </a:lnTo>
                  <a:lnTo>
                    <a:pt x="0" y="63859"/>
                  </a:lnTo>
                  <a:close/>
                </a:path>
              </a:pathLst>
            </a:custGeom>
            <a:grpFill/>
            <a:ln>
              <a:noFill/>
            </a:ln>
          </p:spPr>
          <p:txBody>
            <a:bodyPr spcFirstLastPara="1" wrap="square" lIns="34275" tIns="17150" rIns="34275" bIns="1715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dirty="0">
                <a:solidFill>
                  <a:srgbClr val="000000"/>
                </a:solidFill>
                <a:latin typeface="Open Sans Light"/>
                <a:ea typeface="Open Sans Light"/>
                <a:cs typeface="Open Sans Light"/>
                <a:sym typeface="Open Sans Light"/>
              </a:endParaRPr>
            </a:p>
          </p:txBody>
        </p:sp>
      </p:grpSp>
      <p:pic>
        <p:nvPicPr>
          <p:cNvPr id="54" name="Picture 53">
            <a:extLst>
              <a:ext uri="{FF2B5EF4-FFF2-40B4-BE49-F238E27FC236}">
                <a16:creationId xmlns:a16="http://schemas.microsoft.com/office/drawing/2014/main" id="{DC6EA131-D50C-7AF5-A527-9E3B9249778B}"/>
              </a:ext>
            </a:extLst>
          </p:cNvPr>
          <p:cNvPicPr>
            <a:picLocks noChangeAspect="1"/>
          </p:cNvPicPr>
          <p:nvPr/>
        </p:nvPicPr>
        <p:blipFill>
          <a:blip r:embed="rId3">
            <a:lum bright="70000" contrast="-70000"/>
          </a:blip>
          <a:stretch>
            <a:fillRect/>
          </a:stretch>
        </p:blipFill>
        <p:spPr>
          <a:xfrm>
            <a:off x="5664260" y="3480240"/>
            <a:ext cx="809076" cy="809076"/>
          </a:xfrm>
          <a:prstGeom prst="rect">
            <a:avLst/>
          </a:prstGeom>
        </p:spPr>
      </p:pic>
      <p:sp>
        <p:nvSpPr>
          <p:cNvPr id="55" name="Text Placeholder 8">
            <a:extLst>
              <a:ext uri="{FF2B5EF4-FFF2-40B4-BE49-F238E27FC236}">
                <a16:creationId xmlns:a16="http://schemas.microsoft.com/office/drawing/2014/main" id="{6ED700AC-4208-374F-45A7-25D66A593A96}"/>
              </a:ext>
            </a:extLst>
          </p:cNvPr>
          <p:cNvSpPr txBox="1">
            <a:spLocks/>
          </p:cNvSpPr>
          <p:nvPr/>
        </p:nvSpPr>
        <p:spPr>
          <a:xfrm>
            <a:off x="1149350" y="5736800"/>
            <a:ext cx="9277350" cy="565697"/>
          </a:xfrm>
          <a:prstGeom prst="rect">
            <a:avLst/>
          </a:prstGeom>
          <a:solidFill>
            <a:srgbClr val="F2F2F2"/>
          </a:solidFill>
          <a:ln>
            <a:noFill/>
          </a:ln>
        </p:spPr>
        <p:style>
          <a:lnRef idx="1">
            <a:schemeClr val="accent2"/>
          </a:lnRef>
          <a:fillRef idx="3">
            <a:schemeClr val="accent2"/>
          </a:fillRef>
          <a:effectRef idx="2">
            <a:schemeClr val="accent2"/>
          </a:effectRef>
          <a:fontRef idx="minor">
            <a:schemeClr val="lt1"/>
          </a:fontRef>
        </p:style>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solidFill>
                  <a:srgbClr val="5C6A81"/>
                </a:solidFill>
                <a:ea typeface="Calibri" panose="020F0502020204030204" pitchFamily="34" charset="0"/>
                <a:cs typeface="Times New Roman" panose="02020603050405020304" pitchFamily="18" charset="0"/>
              </a:rPr>
              <a:t>We serve diverse industries and stand as a trusted partner for established and high-growth new-economy enterprises seeking to harness the region’s exponential growth potential by leveraging our local expertise and strong presence in Asia</a:t>
            </a:r>
            <a:endParaRPr lang="en-GB" sz="1400" dirty="0">
              <a:solidFill>
                <a:srgbClr val="5C6A8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513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81F8615-438D-CA62-B0F9-D8D736A507DA}"/>
              </a:ext>
            </a:extLst>
          </p:cNvPr>
          <p:cNvSpPr>
            <a:spLocks noGrp="1"/>
          </p:cNvSpPr>
          <p:nvPr>
            <p:ph type="body" sz="quarter" idx="11"/>
          </p:nvPr>
        </p:nvSpPr>
        <p:spPr>
          <a:xfrm>
            <a:off x="502037" y="536627"/>
            <a:ext cx="6189119" cy="536407"/>
          </a:xfrm>
        </p:spPr>
        <p:txBody>
          <a:bodyPr>
            <a:normAutofit fontScale="92500"/>
          </a:bodyPr>
          <a:lstStyle/>
          <a:p>
            <a:r>
              <a:rPr lang="en-US" sz="2999" cap="all" dirty="0"/>
              <a:t>You will be in Good Company</a:t>
            </a:r>
          </a:p>
        </p:txBody>
      </p:sp>
      <p:graphicFrame>
        <p:nvGraphicFramePr>
          <p:cNvPr id="2" name="Table 5">
            <a:extLst>
              <a:ext uri="{FF2B5EF4-FFF2-40B4-BE49-F238E27FC236}">
                <a16:creationId xmlns:a16="http://schemas.microsoft.com/office/drawing/2014/main" id="{F430A971-4BCC-2CE2-1FB8-31A37F51B953}"/>
              </a:ext>
            </a:extLst>
          </p:cNvPr>
          <p:cNvGraphicFramePr>
            <a:graphicFrameLocks noGrp="1"/>
          </p:cNvGraphicFramePr>
          <p:nvPr/>
        </p:nvGraphicFramePr>
        <p:xfrm>
          <a:off x="406404" y="1573404"/>
          <a:ext cx="5560690" cy="4283608"/>
        </p:xfrm>
        <a:graphic>
          <a:graphicData uri="http://schemas.openxmlformats.org/drawingml/2006/table">
            <a:tbl>
              <a:tblPr firstRow="1" bandRow="1">
                <a:tableStyleId>{5C22544A-7EE6-4342-B048-85BDC9FD1C3A}</a:tableStyleId>
              </a:tblPr>
              <a:tblGrid>
                <a:gridCol w="1112138">
                  <a:extLst>
                    <a:ext uri="{9D8B030D-6E8A-4147-A177-3AD203B41FA5}">
                      <a16:colId xmlns:a16="http://schemas.microsoft.com/office/drawing/2014/main" val="3357509248"/>
                    </a:ext>
                  </a:extLst>
                </a:gridCol>
                <a:gridCol w="1112138">
                  <a:extLst>
                    <a:ext uri="{9D8B030D-6E8A-4147-A177-3AD203B41FA5}">
                      <a16:colId xmlns:a16="http://schemas.microsoft.com/office/drawing/2014/main" val="4029422303"/>
                    </a:ext>
                  </a:extLst>
                </a:gridCol>
                <a:gridCol w="1112138">
                  <a:extLst>
                    <a:ext uri="{9D8B030D-6E8A-4147-A177-3AD203B41FA5}">
                      <a16:colId xmlns:a16="http://schemas.microsoft.com/office/drawing/2014/main" val="703928701"/>
                    </a:ext>
                  </a:extLst>
                </a:gridCol>
                <a:gridCol w="1112138">
                  <a:extLst>
                    <a:ext uri="{9D8B030D-6E8A-4147-A177-3AD203B41FA5}">
                      <a16:colId xmlns:a16="http://schemas.microsoft.com/office/drawing/2014/main" val="4272731896"/>
                    </a:ext>
                  </a:extLst>
                </a:gridCol>
                <a:gridCol w="1112138">
                  <a:extLst>
                    <a:ext uri="{9D8B030D-6E8A-4147-A177-3AD203B41FA5}">
                      <a16:colId xmlns:a16="http://schemas.microsoft.com/office/drawing/2014/main" val="859339863"/>
                    </a:ext>
                  </a:extLst>
                </a:gridCol>
              </a:tblGrid>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2666306433"/>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4009364379"/>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1422696226"/>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376578365"/>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3425079608"/>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113403614"/>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749851884"/>
                  </a:ext>
                </a:extLst>
              </a:tr>
            </a:tbl>
          </a:graphicData>
        </a:graphic>
      </p:graphicFrame>
      <p:pic>
        <p:nvPicPr>
          <p:cNvPr id="3" name="Picture 2">
            <a:extLst>
              <a:ext uri="{FF2B5EF4-FFF2-40B4-BE49-F238E27FC236}">
                <a16:creationId xmlns:a16="http://schemas.microsoft.com/office/drawing/2014/main" id="{DDD294F3-6028-55D7-1AF7-AE5BF55F2BC4}"/>
              </a:ext>
            </a:extLst>
          </p:cNvPr>
          <p:cNvPicPr>
            <a:picLocks noChangeAspect="1"/>
          </p:cNvPicPr>
          <p:nvPr/>
        </p:nvPicPr>
        <p:blipFill>
          <a:blip r:embed="rId2"/>
          <a:stretch>
            <a:fillRect/>
          </a:stretch>
        </p:blipFill>
        <p:spPr>
          <a:xfrm>
            <a:off x="2833244" y="1789472"/>
            <a:ext cx="668383" cy="253524"/>
          </a:xfrm>
          <a:prstGeom prst="rect">
            <a:avLst/>
          </a:prstGeom>
        </p:spPr>
      </p:pic>
      <p:pic>
        <p:nvPicPr>
          <p:cNvPr id="4" name="Picture 3">
            <a:extLst>
              <a:ext uri="{FF2B5EF4-FFF2-40B4-BE49-F238E27FC236}">
                <a16:creationId xmlns:a16="http://schemas.microsoft.com/office/drawing/2014/main" id="{55D4C575-C9D2-9CCD-E685-CC6506184FEB}"/>
              </a:ext>
            </a:extLst>
          </p:cNvPr>
          <p:cNvPicPr>
            <a:picLocks noChangeAspect="1"/>
          </p:cNvPicPr>
          <p:nvPr/>
        </p:nvPicPr>
        <p:blipFill>
          <a:blip r:embed="rId3"/>
          <a:stretch>
            <a:fillRect/>
          </a:stretch>
        </p:blipFill>
        <p:spPr>
          <a:xfrm>
            <a:off x="1545331" y="1820987"/>
            <a:ext cx="1051471" cy="156872"/>
          </a:xfrm>
          <a:prstGeom prst="rect">
            <a:avLst/>
          </a:prstGeom>
        </p:spPr>
      </p:pic>
      <p:pic>
        <p:nvPicPr>
          <p:cNvPr id="8" name="Picture 7">
            <a:extLst>
              <a:ext uri="{FF2B5EF4-FFF2-40B4-BE49-F238E27FC236}">
                <a16:creationId xmlns:a16="http://schemas.microsoft.com/office/drawing/2014/main" id="{43C76528-4618-2B8D-9693-3D77DC528537}"/>
              </a:ext>
            </a:extLst>
          </p:cNvPr>
          <p:cNvPicPr>
            <a:picLocks noChangeAspect="1"/>
          </p:cNvPicPr>
          <p:nvPr/>
        </p:nvPicPr>
        <p:blipFill>
          <a:blip r:embed="rId4"/>
          <a:stretch>
            <a:fillRect/>
          </a:stretch>
        </p:blipFill>
        <p:spPr>
          <a:xfrm>
            <a:off x="3858569" y="1807400"/>
            <a:ext cx="895107" cy="202512"/>
          </a:xfrm>
          <a:prstGeom prst="rect">
            <a:avLst/>
          </a:prstGeom>
        </p:spPr>
      </p:pic>
      <p:pic>
        <p:nvPicPr>
          <p:cNvPr id="9" name="Picture 8">
            <a:extLst>
              <a:ext uri="{FF2B5EF4-FFF2-40B4-BE49-F238E27FC236}">
                <a16:creationId xmlns:a16="http://schemas.microsoft.com/office/drawing/2014/main" id="{9540002A-646A-F920-3DD7-667F6CD91346}"/>
              </a:ext>
            </a:extLst>
          </p:cNvPr>
          <p:cNvPicPr>
            <a:picLocks noChangeAspect="1"/>
          </p:cNvPicPr>
          <p:nvPr/>
        </p:nvPicPr>
        <p:blipFill>
          <a:blip r:embed="rId5"/>
          <a:stretch>
            <a:fillRect/>
          </a:stretch>
        </p:blipFill>
        <p:spPr>
          <a:xfrm>
            <a:off x="726191" y="2378297"/>
            <a:ext cx="476180" cy="285708"/>
          </a:xfrm>
          <a:prstGeom prst="rect">
            <a:avLst/>
          </a:prstGeom>
        </p:spPr>
      </p:pic>
      <p:pic>
        <p:nvPicPr>
          <p:cNvPr id="10" name="Picture 9">
            <a:extLst>
              <a:ext uri="{FF2B5EF4-FFF2-40B4-BE49-F238E27FC236}">
                <a16:creationId xmlns:a16="http://schemas.microsoft.com/office/drawing/2014/main" id="{69464A04-E7C7-0916-7EBE-3EC1213C4CB2}"/>
              </a:ext>
            </a:extLst>
          </p:cNvPr>
          <p:cNvPicPr>
            <a:picLocks noChangeAspect="1"/>
          </p:cNvPicPr>
          <p:nvPr/>
        </p:nvPicPr>
        <p:blipFill>
          <a:blip r:embed="rId6"/>
          <a:stretch>
            <a:fillRect/>
          </a:stretch>
        </p:blipFill>
        <p:spPr>
          <a:xfrm>
            <a:off x="4996431" y="1781517"/>
            <a:ext cx="877555" cy="202512"/>
          </a:xfrm>
          <a:prstGeom prst="rect">
            <a:avLst/>
          </a:prstGeom>
        </p:spPr>
      </p:pic>
      <p:pic>
        <p:nvPicPr>
          <p:cNvPr id="11" name="Picture 10">
            <a:extLst>
              <a:ext uri="{FF2B5EF4-FFF2-40B4-BE49-F238E27FC236}">
                <a16:creationId xmlns:a16="http://schemas.microsoft.com/office/drawing/2014/main" id="{762E42F6-EF7F-9C17-A01B-AFEAA3CB11FC}"/>
              </a:ext>
            </a:extLst>
          </p:cNvPr>
          <p:cNvPicPr>
            <a:picLocks noChangeAspect="1"/>
          </p:cNvPicPr>
          <p:nvPr/>
        </p:nvPicPr>
        <p:blipFill>
          <a:blip r:embed="rId7"/>
          <a:stretch>
            <a:fillRect/>
          </a:stretch>
        </p:blipFill>
        <p:spPr>
          <a:xfrm>
            <a:off x="1754415" y="2336249"/>
            <a:ext cx="565265" cy="318522"/>
          </a:xfrm>
          <a:prstGeom prst="rect">
            <a:avLst/>
          </a:prstGeom>
        </p:spPr>
      </p:pic>
      <p:pic>
        <p:nvPicPr>
          <p:cNvPr id="12" name="Picture 11" descr="Image result for hpe png logo">
            <a:extLst>
              <a:ext uri="{FF2B5EF4-FFF2-40B4-BE49-F238E27FC236}">
                <a16:creationId xmlns:a16="http://schemas.microsoft.com/office/drawing/2014/main" id="{3F9B17BB-B57E-28C7-2963-DA097F34F06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49841" y="2968176"/>
            <a:ext cx="668383" cy="2939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991F97D4-B35C-7D03-0D52-9B94BA7DD003}"/>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036977" y="2346761"/>
            <a:ext cx="583495" cy="285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3">
            <a:extLst>
              <a:ext uri="{FF2B5EF4-FFF2-40B4-BE49-F238E27FC236}">
                <a16:creationId xmlns:a16="http://schemas.microsoft.com/office/drawing/2014/main" id="{88A16A8C-CD6B-1071-DAED-99BE589F9F15}"/>
              </a:ext>
            </a:extLst>
          </p:cNvPr>
          <p:cNvPicPr>
            <a:picLocks noChangeAspect="1"/>
          </p:cNvPicPr>
          <p:nvPr/>
        </p:nvPicPr>
        <p:blipFill>
          <a:blip r:embed="rId10"/>
          <a:stretch>
            <a:fillRect/>
          </a:stretch>
        </p:blipFill>
        <p:spPr>
          <a:xfrm>
            <a:off x="2833243" y="2369802"/>
            <a:ext cx="779525" cy="262667"/>
          </a:xfrm>
          <a:prstGeom prst="rect">
            <a:avLst/>
          </a:prstGeom>
        </p:spPr>
      </p:pic>
      <p:pic>
        <p:nvPicPr>
          <p:cNvPr id="15" name="Picture 14">
            <a:extLst>
              <a:ext uri="{FF2B5EF4-FFF2-40B4-BE49-F238E27FC236}">
                <a16:creationId xmlns:a16="http://schemas.microsoft.com/office/drawing/2014/main" id="{1AD7CD96-AA88-F1E3-1B3D-FA162ED6860E}"/>
              </a:ext>
            </a:extLst>
          </p:cNvPr>
          <p:cNvPicPr>
            <a:picLocks noChangeAspect="1"/>
          </p:cNvPicPr>
          <p:nvPr/>
        </p:nvPicPr>
        <p:blipFill>
          <a:blip r:embed="rId11"/>
          <a:stretch>
            <a:fillRect/>
          </a:stretch>
        </p:blipFill>
        <p:spPr>
          <a:xfrm>
            <a:off x="569792" y="5468256"/>
            <a:ext cx="812728" cy="178404"/>
          </a:xfrm>
          <a:prstGeom prst="rect">
            <a:avLst/>
          </a:prstGeom>
        </p:spPr>
      </p:pic>
      <p:pic>
        <p:nvPicPr>
          <p:cNvPr id="16" name="Picture 26" descr="Image result for veeam logo png">
            <a:extLst>
              <a:ext uri="{FF2B5EF4-FFF2-40B4-BE49-F238E27FC236}">
                <a16:creationId xmlns:a16="http://schemas.microsoft.com/office/drawing/2014/main" id="{5AC5DF14-A184-E054-5811-17A0CD2AA7E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969814" y="4853327"/>
            <a:ext cx="824100" cy="25728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624D994D-6811-C42A-99C7-9567508179D1}"/>
              </a:ext>
            </a:extLst>
          </p:cNvPr>
          <p:cNvPicPr>
            <a:picLocks noChangeAspect="1"/>
          </p:cNvPicPr>
          <p:nvPr/>
        </p:nvPicPr>
        <p:blipFill>
          <a:blip r:embed="rId13"/>
          <a:stretch>
            <a:fillRect/>
          </a:stretch>
        </p:blipFill>
        <p:spPr>
          <a:xfrm>
            <a:off x="3971724" y="2968177"/>
            <a:ext cx="668797" cy="293976"/>
          </a:xfrm>
          <a:prstGeom prst="rect">
            <a:avLst/>
          </a:prstGeom>
        </p:spPr>
      </p:pic>
      <p:pic>
        <p:nvPicPr>
          <p:cNvPr id="20" name="Picture 19">
            <a:extLst>
              <a:ext uri="{FF2B5EF4-FFF2-40B4-BE49-F238E27FC236}">
                <a16:creationId xmlns:a16="http://schemas.microsoft.com/office/drawing/2014/main" id="{87C8F8C6-78A9-09EE-0D56-576043936D58}"/>
              </a:ext>
            </a:extLst>
          </p:cNvPr>
          <p:cNvPicPr>
            <a:picLocks noChangeAspect="1"/>
          </p:cNvPicPr>
          <p:nvPr/>
        </p:nvPicPr>
        <p:blipFill>
          <a:blip r:embed="rId14"/>
          <a:stretch>
            <a:fillRect/>
          </a:stretch>
        </p:blipFill>
        <p:spPr>
          <a:xfrm>
            <a:off x="5105265" y="3502142"/>
            <a:ext cx="572927" cy="429142"/>
          </a:xfrm>
          <a:prstGeom prst="rect">
            <a:avLst/>
          </a:prstGeom>
        </p:spPr>
      </p:pic>
      <p:pic>
        <p:nvPicPr>
          <p:cNvPr id="21" name="Picture 20">
            <a:extLst>
              <a:ext uri="{FF2B5EF4-FFF2-40B4-BE49-F238E27FC236}">
                <a16:creationId xmlns:a16="http://schemas.microsoft.com/office/drawing/2014/main" id="{D08DC87D-533F-355B-936E-060F18CE309A}"/>
              </a:ext>
            </a:extLst>
          </p:cNvPr>
          <p:cNvPicPr>
            <a:picLocks noChangeAspect="1"/>
          </p:cNvPicPr>
          <p:nvPr/>
        </p:nvPicPr>
        <p:blipFill>
          <a:blip r:embed="rId15"/>
          <a:stretch>
            <a:fillRect/>
          </a:stretch>
        </p:blipFill>
        <p:spPr>
          <a:xfrm>
            <a:off x="4995260" y="2378298"/>
            <a:ext cx="893463" cy="203060"/>
          </a:xfrm>
          <a:prstGeom prst="rect">
            <a:avLst/>
          </a:prstGeom>
        </p:spPr>
      </p:pic>
      <p:pic>
        <p:nvPicPr>
          <p:cNvPr id="24" name="Picture 11">
            <a:extLst>
              <a:ext uri="{FF2B5EF4-FFF2-40B4-BE49-F238E27FC236}">
                <a16:creationId xmlns:a16="http://schemas.microsoft.com/office/drawing/2014/main" id="{F748FC01-B762-C3F5-BD2C-19E596E1E23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971725" y="4246546"/>
            <a:ext cx="778338" cy="256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13">
            <a:extLst>
              <a:ext uri="{FF2B5EF4-FFF2-40B4-BE49-F238E27FC236}">
                <a16:creationId xmlns:a16="http://schemas.microsoft.com/office/drawing/2014/main" id="{749DE5E8-F7FC-6A34-1023-EE9FA60DC2A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980389" y="4836085"/>
            <a:ext cx="622301" cy="196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6">
            <a:extLst>
              <a:ext uri="{FF2B5EF4-FFF2-40B4-BE49-F238E27FC236}">
                <a16:creationId xmlns:a16="http://schemas.microsoft.com/office/drawing/2014/main" id="{D419B9CF-A707-6767-195F-C25C9D64ACA5}"/>
              </a:ext>
            </a:extLst>
          </p:cNvPr>
          <p:cNvPicPr>
            <a:picLocks noChangeAspect="1"/>
          </p:cNvPicPr>
          <p:nvPr/>
        </p:nvPicPr>
        <p:blipFill rotWithShape="1">
          <a:blip r:embed="rId18"/>
          <a:srcRect t="30512" b="30412"/>
          <a:stretch/>
        </p:blipFill>
        <p:spPr>
          <a:xfrm>
            <a:off x="1696226" y="5487002"/>
            <a:ext cx="877555" cy="181698"/>
          </a:xfrm>
          <a:prstGeom prst="rect">
            <a:avLst/>
          </a:prstGeom>
        </p:spPr>
      </p:pic>
      <p:pic>
        <p:nvPicPr>
          <p:cNvPr id="28" name="Picture 27">
            <a:extLst>
              <a:ext uri="{FF2B5EF4-FFF2-40B4-BE49-F238E27FC236}">
                <a16:creationId xmlns:a16="http://schemas.microsoft.com/office/drawing/2014/main" id="{B5BC992F-DEF9-8641-30AF-559F38D2984E}"/>
              </a:ext>
            </a:extLst>
          </p:cNvPr>
          <p:cNvPicPr>
            <a:picLocks noChangeAspect="1"/>
          </p:cNvPicPr>
          <p:nvPr/>
        </p:nvPicPr>
        <p:blipFill rotWithShape="1">
          <a:blip r:embed="rId19"/>
          <a:srcRect t="32090" b="27230"/>
          <a:stretch/>
        </p:blipFill>
        <p:spPr>
          <a:xfrm>
            <a:off x="4926205" y="5437181"/>
            <a:ext cx="986731" cy="225537"/>
          </a:xfrm>
          <a:prstGeom prst="rect">
            <a:avLst/>
          </a:prstGeom>
        </p:spPr>
      </p:pic>
      <p:pic>
        <p:nvPicPr>
          <p:cNvPr id="29" name="Picture 28">
            <a:extLst>
              <a:ext uri="{FF2B5EF4-FFF2-40B4-BE49-F238E27FC236}">
                <a16:creationId xmlns:a16="http://schemas.microsoft.com/office/drawing/2014/main" id="{E1EC1E83-2E75-F2CE-E7E1-2D3231C45473}"/>
              </a:ext>
            </a:extLst>
          </p:cNvPr>
          <p:cNvPicPr>
            <a:picLocks noChangeAspect="1"/>
          </p:cNvPicPr>
          <p:nvPr/>
        </p:nvPicPr>
        <p:blipFill rotWithShape="1">
          <a:blip r:embed="rId20"/>
          <a:srcRect t="16201" b="14602"/>
          <a:stretch/>
        </p:blipFill>
        <p:spPr>
          <a:xfrm>
            <a:off x="2881845" y="3466360"/>
            <a:ext cx="659433" cy="456308"/>
          </a:xfrm>
          <a:prstGeom prst="rect">
            <a:avLst/>
          </a:prstGeom>
        </p:spPr>
      </p:pic>
      <p:pic>
        <p:nvPicPr>
          <p:cNvPr id="30" name="Picture 29">
            <a:extLst>
              <a:ext uri="{FF2B5EF4-FFF2-40B4-BE49-F238E27FC236}">
                <a16:creationId xmlns:a16="http://schemas.microsoft.com/office/drawing/2014/main" id="{5F486E71-2C3D-12D3-F42C-71A03030C628}"/>
              </a:ext>
            </a:extLst>
          </p:cNvPr>
          <p:cNvPicPr>
            <a:picLocks noChangeAspect="1"/>
          </p:cNvPicPr>
          <p:nvPr/>
        </p:nvPicPr>
        <p:blipFill rotWithShape="1">
          <a:blip r:embed="rId21"/>
          <a:srcRect l="15984" t="33819" r="13184" b="33666"/>
          <a:stretch/>
        </p:blipFill>
        <p:spPr>
          <a:xfrm>
            <a:off x="2853346" y="4273504"/>
            <a:ext cx="819350" cy="188656"/>
          </a:xfrm>
          <a:prstGeom prst="rect">
            <a:avLst/>
          </a:prstGeom>
        </p:spPr>
      </p:pic>
      <p:pic>
        <p:nvPicPr>
          <p:cNvPr id="32" name="Picture 31">
            <a:extLst>
              <a:ext uri="{FF2B5EF4-FFF2-40B4-BE49-F238E27FC236}">
                <a16:creationId xmlns:a16="http://schemas.microsoft.com/office/drawing/2014/main" id="{CA570A54-71BE-F73E-D624-07F27C5259A1}"/>
              </a:ext>
            </a:extLst>
          </p:cNvPr>
          <p:cNvPicPr>
            <a:picLocks noChangeAspect="1"/>
          </p:cNvPicPr>
          <p:nvPr/>
        </p:nvPicPr>
        <p:blipFill rotWithShape="1">
          <a:blip r:embed="rId22"/>
          <a:srcRect l="7678" t="25882" r="16779" b="29985"/>
          <a:stretch/>
        </p:blipFill>
        <p:spPr>
          <a:xfrm>
            <a:off x="2750701" y="4806673"/>
            <a:ext cx="893463" cy="249708"/>
          </a:xfrm>
          <a:prstGeom prst="rect">
            <a:avLst/>
          </a:prstGeom>
        </p:spPr>
      </p:pic>
      <p:pic>
        <p:nvPicPr>
          <p:cNvPr id="33" name="Picture 32">
            <a:extLst>
              <a:ext uri="{FF2B5EF4-FFF2-40B4-BE49-F238E27FC236}">
                <a16:creationId xmlns:a16="http://schemas.microsoft.com/office/drawing/2014/main" id="{07FB4C49-9243-2D09-225A-E8C919433220}"/>
              </a:ext>
            </a:extLst>
          </p:cNvPr>
          <p:cNvPicPr>
            <a:picLocks noChangeAspect="1"/>
          </p:cNvPicPr>
          <p:nvPr/>
        </p:nvPicPr>
        <p:blipFill>
          <a:blip r:embed="rId23"/>
          <a:stretch>
            <a:fillRect/>
          </a:stretch>
        </p:blipFill>
        <p:spPr>
          <a:xfrm>
            <a:off x="5194161" y="4118255"/>
            <a:ext cx="411542" cy="413378"/>
          </a:xfrm>
          <a:prstGeom prst="rect">
            <a:avLst/>
          </a:prstGeom>
        </p:spPr>
      </p:pic>
      <p:pic>
        <p:nvPicPr>
          <p:cNvPr id="34" name="Picture 33">
            <a:extLst>
              <a:ext uri="{FF2B5EF4-FFF2-40B4-BE49-F238E27FC236}">
                <a16:creationId xmlns:a16="http://schemas.microsoft.com/office/drawing/2014/main" id="{85C4783E-233F-EEAA-70BB-CF420CAF8309}"/>
              </a:ext>
            </a:extLst>
          </p:cNvPr>
          <p:cNvPicPr>
            <a:picLocks noChangeAspect="1"/>
          </p:cNvPicPr>
          <p:nvPr/>
        </p:nvPicPr>
        <p:blipFill>
          <a:blip r:embed="rId24"/>
          <a:stretch>
            <a:fillRect/>
          </a:stretch>
        </p:blipFill>
        <p:spPr>
          <a:xfrm>
            <a:off x="642357" y="4741982"/>
            <a:ext cx="740163" cy="385552"/>
          </a:xfrm>
          <a:prstGeom prst="rect">
            <a:avLst/>
          </a:prstGeom>
        </p:spPr>
      </p:pic>
      <p:graphicFrame>
        <p:nvGraphicFramePr>
          <p:cNvPr id="35" name="Table 5">
            <a:extLst>
              <a:ext uri="{FF2B5EF4-FFF2-40B4-BE49-F238E27FC236}">
                <a16:creationId xmlns:a16="http://schemas.microsoft.com/office/drawing/2014/main" id="{EB0C8541-1819-8FE8-311F-B4176FED513E}"/>
              </a:ext>
            </a:extLst>
          </p:cNvPr>
          <p:cNvGraphicFramePr>
            <a:graphicFrameLocks noGrp="1"/>
          </p:cNvGraphicFramePr>
          <p:nvPr/>
        </p:nvGraphicFramePr>
        <p:xfrm>
          <a:off x="6250075" y="922897"/>
          <a:ext cx="5680970" cy="1223888"/>
        </p:xfrm>
        <a:graphic>
          <a:graphicData uri="http://schemas.openxmlformats.org/drawingml/2006/table">
            <a:tbl>
              <a:tblPr firstRow="1" bandRow="1">
                <a:tableStyleId>{5C22544A-7EE6-4342-B048-85BDC9FD1C3A}</a:tableStyleId>
              </a:tblPr>
              <a:tblGrid>
                <a:gridCol w="1136194">
                  <a:extLst>
                    <a:ext uri="{9D8B030D-6E8A-4147-A177-3AD203B41FA5}">
                      <a16:colId xmlns:a16="http://schemas.microsoft.com/office/drawing/2014/main" val="3357509248"/>
                    </a:ext>
                  </a:extLst>
                </a:gridCol>
                <a:gridCol w="1136194">
                  <a:extLst>
                    <a:ext uri="{9D8B030D-6E8A-4147-A177-3AD203B41FA5}">
                      <a16:colId xmlns:a16="http://schemas.microsoft.com/office/drawing/2014/main" val="4029422303"/>
                    </a:ext>
                  </a:extLst>
                </a:gridCol>
                <a:gridCol w="1136194">
                  <a:extLst>
                    <a:ext uri="{9D8B030D-6E8A-4147-A177-3AD203B41FA5}">
                      <a16:colId xmlns:a16="http://schemas.microsoft.com/office/drawing/2014/main" val="703928701"/>
                    </a:ext>
                  </a:extLst>
                </a:gridCol>
                <a:gridCol w="1136194">
                  <a:extLst>
                    <a:ext uri="{9D8B030D-6E8A-4147-A177-3AD203B41FA5}">
                      <a16:colId xmlns:a16="http://schemas.microsoft.com/office/drawing/2014/main" val="4272731896"/>
                    </a:ext>
                  </a:extLst>
                </a:gridCol>
                <a:gridCol w="1136194">
                  <a:extLst>
                    <a:ext uri="{9D8B030D-6E8A-4147-A177-3AD203B41FA5}">
                      <a16:colId xmlns:a16="http://schemas.microsoft.com/office/drawing/2014/main" val="859339863"/>
                    </a:ext>
                  </a:extLst>
                </a:gridCol>
              </a:tblGrid>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2666306433"/>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4009364379"/>
                  </a:ext>
                </a:extLst>
              </a:tr>
            </a:tbl>
          </a:graphicData>
        </a:graphic>
      </p:graphicFrame>
      <p:pic>
        <p:nvPicPr>
          <p:cNvPr id="36" name="Picture 35">
            <a:extLst>
              <a:ext uri="{FF2B5EF4-FFF2-40B4-BE49-F238E27FC236}">
                <a16:creationId xmlns:a16="http://schemas.microsoft.com/office/drawing/2014/main" id="{C4897385-0AE9-6909-3AAE-6425B3F48F4A}"/>
              </a:ext>
            </a:extLst>
          </p:cNvPr>
          <p:cNvPicPr>
            <a:picLocks noChangeAspect="1"/>
          </p:cNvPicPr>
          <p:nvPr/>
        </p:nvPicPr>
        <p:blipFill rotWithShape="1">
          <a:blip r:embed="rId25"/>
          <a:srcRect l="8819" t="35941" r="9374" b="38539"/>
          <a:stretch/>
        </p:blipFill>
        <p:spPr>
          <a:xfrm>
            <a:off x="3800118" y="3650389"/>
            <a:ext cx="975525" cy="202512"/>
          </a:xfrm>
          <a:prstGeom prst="rect">
            <a:avLst/>
          </a:prstGeom>
        </p:spPr>
      </p:pic>
      <p:pic>
        <p:nvPicPr>
          <p:cNvPr id="37" name="Picture 36">
            <a:extLst>
              <a:ext uri="{FF2B5EF4-FFF2-40B4-BE49-F238E27FC236}">
                <a16:creationId xmlns:a16="http://schemas.microsoft.com/office/drawing/2014/main" id="{FFADDCB1-D573-24CC-0D74-A457FF99C2B3}"/>
              </a:ext>
            </a:extLst>
          </p:cNvPr>
          <p:cNvPicPr>
            <a:picLocks noChangeAspect="1"/>
          </p:cNvPicPr>
          <p:nvPr/>
        </p:nvPicPr>
        <p:blipFill>
          <a:blip r:embed="rId26"/>
          <a:stretch>
            <a:fillRect/>
          </a:stretch>
        </p:blipFill>
        <p:spPr>
          <a:xfrm>
            <a:off x="6410862" y="1026293"/>
            <a:ext cx="772807" cy="315067"/>
          </a:xfrm>
          <a:prstGeom prst="rect">
            <a:avLst/>
          </a:prstGeom>
        </p:spPr>
      </p:pic>
      <p:pic>
        <p:nvPicPr>
          <p:cNvPr id="38" name="Picture 37">
            <a:extLst>
              <a:ext uri="{FF2B5EF4-FFF2-40B4-BE49-F238E27FC236}">
                <a16:creationId xmlns:a16="http://schemas.microsoft.com/office/drawing/2014/main" id="{CD5893E0-C903-5773-367E-3147DBD07E00}"/>
              </a:ext>
            </a:extLst>
          </p:cNvPr>
          <p:cNvPicPr>
            <a:picLocks noChangeAspect="1"/>
          </p:cNvPicPr>
          <p:nvPr/>
        </p:nvPicPr>
        <p:blipFill>
          <a:blip r:embed="rId27"/>
          <a:stretch>
            <a:fillRect/>
          </a:stretch>
        </p:blipFill>
        <p:spPr>
          <a:xfrm>
            <a:off x="7510295" y="1682004"/>
            <a:ext cx="849970" cy="348251"/>
          </a:xfrm>
          <a:prstGeom prst="rect">
            <a:avLst/>
          </a:prstGeom>
        </p:spPr>
      </p:pic>
      <p:pic>
        <p:nvPicPr>
          <p:cNvPr id="39" name="Picture 38">
            <a:extLst>
              <a:ext uri="{FF2B5EF4-FFF2-40B4-BE49-F238E27FC236}">
                <a16:creationId xmlns:a16="http://schemas.microsoft.com/office/drawing/2014/main" id="{4A115004-3A31-7D3A-4847-D988098ACEE4}"/>
              </a:ext>
            </a:extLst>
          </p:cNvPr>
          <p:cNvPicPr>
            <a:picLocks noChangeAspect="1"/>
          </p:cNvPicPr>
          <p:nvPr/>
        </p:nvPicPr>
        <p:blipFill>
          <a:blip r:embed="rId28"/>
          <a:stretch>
            <a:fillRect/>
          </a:stretch>
        </p:blipFill>
        <p:spPr>
          <a:xfrm>
            <a:off x="10899433" y="1117533"/>
            <a:ext cx="919367" cy="222094"/>
          </a:xfrm>
          <a:prstGeom prst="rect">
            <a:avLst/>
          </a:prstGeom>
        </p:spPr>
      </p:pic>
      <p:pic>
        <p:nvPicPr>
          <p:cNvPr id="40" name="Picture 39">
            <a:extLst>
              <a:ext uri="{FF2B5EF4-FFF2-40B4-BE49-F238E27FC236}">
                <a16:creationId xmlns:a16="http://schemas.microsoft.com/office/drawing/2014/main" id="{BB1AD9A2-795B-2A21-3CD3-8995527F4B65}"/>
              </a:ext>
            </a:extLst>
          </p:cNvPr>
          <p:cNvPicPr>
            <a:picLocks noChangeAspect="1"/>
          </p:cNvPicPr>
          <p:nvPr/>
        </p:nvPicPr>
        <p:blipFill>
          <a:blip r:embed="rId29"/>
          <a:stretch>
            <a:fillRect/>
          </a:stretch>
        </p:blipFill>
        <p:spPr>
          <a:xfrm>
            <a:off x="7600243" y="1121367"/>
            <a:ext cx="706801" cy="206868"/>
          </a:xfrm>
          <a:prstGeom prst="rect">
            <a:avLst/>
          </a:prstGeom>
        </p:spPr>
      </p:pic>
      <p:pic>
        <p:nvPicPr>
          <p:cNvPr id="41" name="Picture 40">
            <a:extLst>
              <a:ext uri="{FF2B5EF4-FFF2-40B4-BE49-F238E27FC236}">
                <a16:creationId xmlns:a16="http://schemas.microsoft.com/office/drawing/2014/main" id="{8F3E1BEF-537A-29C1-5CF6-FAA5C70567B3}"/>
              </a:ext>
            </a:extLst>
          </p:cNvPr>
          <p:cNvPicPr>
            <a:picLocks noChangeAspect="1"/>
          </p:cNvPicPr>
          <p:nvPr/>
        </p:nvPicPr>
        <p:blipFill>
          <a:blip r:embed="rId30"/>
          <a:stretch>
            <a:fillRect/>
          </a:stretch>
        </p:blipFill>
        <p:spPr>
          <a:xfrm>
            <a:off x="10850580" y="1732509"/>
            <a:ext cx="1013095" cy="243320"/>
          </a:xfrm>
          <a:prstGeom prst="rect">
            <a:avLst/>
          </a:prstGeom>
        </p:spPr>
      </p:pic>
      <p:pic>
        <p:nvPicPr>
          <p:cNvPr id="42" name="Picture 41">
            <a:extLst>
              <a:ext uri="{FF2B5EF4-FFF2-40B4-BE49-F238E27FC236}">
                <a16:creationId xmlns:a16="http://schemas.microsoft.com/office/drawing/2014/main" id="{24820665-DEE5-5230-B21E-E8F0D1F9AB31}"/>
              </a:ext>
            </a:extLst>
          </p:cNvPr>
          <p:cNvPicPr>
            <a:picLocks noChangeAspect="1"/>
          </p:cNvPicPr>
          <p:nvPr/>
        </p:nvPicPr>
        <p:blipFill>
          <a:blip r:embed="rId31"/>
          <a:stretch>
            <a:fillRect/>
          </a:stretch>
        </p:blipFill>
        <p:spPr>
          <a:xfrm>
            <a:off x="8670584" y="1707652"/>
            <a:ext cx="871577" cy="268177"/>
          </a:xfrm>
          <a:prstGeom prst="rect">
            <a:avLst/>
          </a:prstGeom>
        </p:spPr>
      </p:pic>
      <p:pic>
        <p:nvPicPr>
          <p:cNvPr id="43" name="Picture 42">
            <a:extLst>
              <a:ext uri="{FF2B5EF4-FFF2-40B4-BE49-F238E27FC236}">
                <a16:creationId xmlns:a16="http://schemas.microsoft.com/office/drawing/2014/main" id="{198325D9-364D-7409-8797-4F9C8DCB454A}"/>
              </a:ext>
            </a:extLst>
          </p:cNvPr>
          <p:cNvPicPr>
            <a:picLocks noChangeAspect="1"/>
          </p:cNvPicPr>
          <p:nvPr/>
        </p:nvPicPr>
        <p:blipFill>
          <a:blip r:embed="rId32"/>
          <a:stretch>
            <a:fillRect/>
          </a:stretch>
        </p:blipFill>
        <p:spPr>
          <a:xfrm>
            <a:off x="8662850" y="1168021"/>
            <a:ext cx="871577" cy="166015"/>
          </a:xfrm>
          <a:prstGeom prst="rect">
            <a:avLst/>
          </a:prstGeom>
        </p:spPr>
      </p:pic>
      <p:graphicFrame>
        <p:nvGraphicFramePr>
          <p:cNvPr id="45" name="Table 5">
            <a:extLst>
              <a:ext uri="{FF2B5EF4-FFF2-40B4-BE49-F238E27FC236}">
                <a16:creationId xmlns:a16="http://schemas.microsoft.com/office/drawing/2014/main" id="{6EBE09D9-D8C8-16F7-F3B5-107CB22D07F1}"/>
              </a:ext>
            </a:extLst>
          </p:cNvPr>
          <p:cNvGraphicFramePr>
            <a:graphicFrameLocks noGrp="1"/>
          </p:cNvGraphicFramePr>
          <p:nvPr/>
        </p:nvGraphicFramePr>
        <p:xfrm>
          <a:off x="6233235" y="2332472"/>
          <a:ext cx="2224276" cy="1223888"/>
        </p:xfrm>
        <a:graphic>
          <a:graphicData uri="http://schemas.openxmlformats.org/drawingml/2006/table">
            <a:tbl>
              <a:tblPr firstRow="1" bandRow="1">
                <a:tableStyleId>{5C22544A-7EE6-4342-B048-85BDC9FD1C3A}</a:tableStyleId>
              </a:tblPr>
              <a:tblGrid>
                <a:gridCol w="1112138">
                  <a:extLst>
                    <a:ext uri="{9D8B030D-6E8A-4147-A177-3AD203B41FA5}">
                      <a16:colId xmlns:a16="http://schemas.microsoft.com/office/drawing/2014/main" val="3357509248"/>
                    </a:ext>
                  </a:extLst>
                </a:gridCol>
                <a:gridCol w="1112138">
                  <a:extLst>
                    <a:ext uri="{9D8B030D-6E8A-4147-A177-3AD203B41FA5}">
                      <a16:colId xmlns:a16="http://schemas.microsoft.com/office/drawing/2014/main" val="4029422303"/>
                    </a:ext>
                  </a:extLst>
                </a:gridCol>
              </a:tblGrid>
              <a:tr h="611944">
                <a:tc rowSpan="2">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2666306433"/>
                  </a:ext>
                </a:extLst>
              </a:tr>
              <a:tr h="611944">
                <a:tc vMerge="1">
                  <a:txBody>
                    <a:bodyPr/>
                    <a:lstStyle/>
                    <a:p>
                      <a:endParaRPr lang="en-AU" dirty="0"/>
                    </a:p>
                  </a:txBody>
                  <a:tcPr>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828911814"/>
                  </a:ext>
                </a:extLst>
              </a:tr>
            </a:tbl>
          </a:graphicData>
        </a:graphic>
      </p:graphicFrame>
      <p:pic>
        <p:nvPicPr>
          <p:cNvPr id="46" name="Picture 45">
            <a:extLst>
              <a:ext uri="{FF2B5EF4-FFF2-40B4-BE49-F238E27FC236}">
                <a16:creationId xmlns:a16="http://schemas.microsoft.com/office/drawing/2014/main" id="{7984284B-AB4E-F4D8-652B-714D8C13256E}"/>
              </a:ext>
            </a:extLst>
          </p:cNvPr>
          <p:cNvPicPr>
            <a:picLocks noChangeAspect="1"/>
          </p:cNvPicPr>
          <p:nvPr/>
        </p:nvPicPr>
        <p:blipFill>
          <a:blip r:embed="rId33"/>
          <a:stretch>
            <a:fillRect/>
          </a:stretch>
        </p:blipFill>
        <p:spPr>
          <a:xfrm>
            <a:off x="6321052" y="2828538"/>
            <a:ext cx="956906" cy="292557"/>
          </a:xfrm>
          <a:prstGeom prst="rect">
            <a:avLst/>
          </a:prstGeom>
        </p:spPr>
      </p:pic>
      <p:pic>
        <p:nvPicPr>
          <p:cNvPr id="47" name="Picture 46">
            <a:extLst>
              <a:ext uri="{FF2B5EF4-FFF2-40B4-BE49-F238E27FC236}">
                <a16:creationId xmlns:a16="http://schemas.microsoft.com/office/drawing/2014/main" id="{35482990-D273-873D-D131-867FF6F13895}"/>
              </a:ext>
            </a:extLst>
          </p:cNvPr>
          <p:cNvPicPr>
            <a:picLocks noChangeAspect="1"/>
          </p:cNvPicPr>
          <p:nvPr/>
        </p:nvPicPr>
        <p:blipFill>
          <a:blip r:embed="rId34"/>
          <a:stretch>
            <a:fillRect/>
          </a:stretch>
        </p:blipFill>
        <p:spPr>
          <a:xfrm>
            <a:off x="7455705" y="2464051"/>
            <a:ext cx="937714" cy="348783"/>
          </a:xfrm>
          <a:prstGeom prst="rect">
            <a:avLst/>
          </a:prstGeom>
        </p:spPr>
      </p:pic>
      <p:graphicFrame>
        <p:nvGraphicFramePr>
          <p:cNvPr id="48" name="Table 5">
            <a:extLst>
              <a:ext uri="{FF2B5EF4-FFF2-40B4-BE49-F238E27FC236}">
                <a16:creationId xmlns:a16="http://schemas.microsoft.com/office/drawing/2014/main" id="{1DE31FC2-71FC-9229-6184-F3E5C4C87F72}"/>
              </a:ext>
            </a:extLst>
          </p:cNvPr>
          <p:cNvGraphicFramePr>
            <a:graphicFrameLocks noGrp="1"/>
          </p:cNvGraphicFramePr>
          <p:nvPr/>
        </p:nvGraphicFramePr>
        <p:xfrm>
          <a:off x="8594632" y="2312138"/>
          <a:ext cx="3336414" cy="1223888"/>
        </p:xfrm>
        <a:graphic>
          <a:graphicData uri="http://schemas.openxmlformats.org/drawingml/2006/table">
            <a:tbl>
              <a:tblPr firstRow="1" bandRow="1">
                <a:tableStyleId>{5C22544A-7EE6-4342-B048-85BDC9FD1C3A}</a:tableStyleId>
              </a:tblPr>
              <a:tblGrid>
                <a:gridCol w="1112138">
                  <a:extLst>
                    <a:ext uri="{9D8B030D-6E8A-4147-A177-3AD203B41FA5}">
                      <a16:colId xmlns:a16="http://schemas.microsoft.com/office/drawing/2014/main" val="3357509248"/>
                    </a:ext>
                  </a:extLst>
                </a:gridCol>
                <a:gridCol w="1112138">
                  <a:extLst>
                    <a:ext uri="{9D8B030D-6E8A-4147-A177-3AD203B41FA5}">
                      <a16:colId xmlns:a16="http://schemas.microsoft.com/office/drawing/2014/main" val="4029422303"/>
                    </a:ext>
                  </a:extLst>
                </a:gridCol>
                <a:gridCol w="1112138">
                  <a:extLst>
                    <a:ext uri="{9D8B030D-6E8A-4147-A177-3AD203B41FA5}">
                      <a16:colId xmlns:a16="http://schemas.microsoft.com/office/drawing/2014/main" val="703928701"/>
                    </a:ext>
                  </a:extLst>
                </a:gridCol>
              </a:tblGrid>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1418088018"/>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2666306433"/>
                  </a:ext>
                </a:extLst>
              </a:tr>
            </a:tbl>
          </a:graphicData>
        </a:graphic>
      </p:graphicFrame>
      <p:pic>
        <p:nvPicPr>
          <p:cNvPr id="49" name="Picture 48">
            <a:extLst>
              <a:ext uri="{FF2B5EF4-FFF2-40B4-BE49-F238E27FC236}">
                <a16:creationId xmlns:a16="http://schemas.microsoft.com/office/drawing/2014/main" id="{1D2DE698-32CD-275D-2A74-9D84FA71A8D6}"/>
              </a:ext>
            </a:extLst>
          </p:cNvPr>
          <p:cNvPicPr>
            <a:picLocks noChangeAspect="1"/>
          </p:cNvPicPr>
          <p:nvPr/>
        </p:nvPicPr>
        <p:blipFill>
          <a:blip r:embed="rId35"/>
          <a:stretch>
            <a:fillRect/>
          </a:stretch>
        </p:blipFill>
        <p:spPr>
          <a:xfrm>
            <a:off x="8688727" y="2444128"/>
            <a:ext cx="920336" cy="347412"/>
          </a:xfrm>
          <a:prstGeom prst="rect">
            <a:avLst/>
          </a:prstGeom>
        </p:spPr>
      </p:pic>
      <p:pic>
        <p:nvPicPr>
          <p:cNvPr id="50" name="Picture 3">
            <a:extLst>
              <a:ext uri="{FF2B5EF4-FFF2-40B4-BE49-F238E27FC236}">
                <a16:creationId xmlns:a16="http://schemas.microsoft.com/office/drawing/2014/main" id="{CB79AE9C-8A34-CD56-140D-18A9C7C50CB3}"/>
              </a:ext>
            </a:extLst>
          </p:cNvPr>
          <p:cNvPicPr>
            <a:picLocks noChangeAspect="1" noChangeArrowheads="1"/>
          </p:cNvPicPr>
          <p:nvPr/>
        </p:nvPicPr>
        <p:blipFill rotWithShape="1">
          <a:blip r:embed="rId36" cstate="email">
            <a:extLst>
              <a:ext uri="{28A0092B-C50C-407E-A947-70E740481C1C}">
                <a14:useLocalDpi xmlns:a14="http://schemas.microsoft.com/office/drawing/2010/main" val="0"/>
              </a:ext>
            </a:extLst>
          </a:blip>
          <a:srcRect/>
          <a:stretch/>
        </p:blipFill>
        <p:spPr bwMode="auto">
          <a:xfrm>
            <a:off x="10923901" y="3035953"/>
            <a:ext cx="870431" cy="328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50">
            <a:extLst>
              <a:ext uri="{FF2B5EF4-FFF2-40B4-BE49-F238E27FC236}">
                <a16:creationId xmlns:a16="http://schemas.microsoft.com/office/drawing/2014/main" id="{F2F09DFB-9AA6-B374-9E51-ED867C7A4D83}"/>
              </a:ext>
            </a:extLst>
          </p:cNvPr>
          <p:cNvPicPr>
            <a:picLocks noChangeAspect="1"/>
          </p:cNvPicPr>
          <p:nvPr/>
        </p:nvPicPr>
        <p:blipFill>
          <a:blip r:embed="rId37"/>
          <a:stretch>
            <a:fillRect/>
          </a:stretch>
        </p:blipFill>
        <p:spPr>
          <a:xfrm>
            <a:off x="10920352" y="2509445"/>
            <a:ext cx="920336" cy="196888"/>
          </a:xfrm>
          <a:prstGeom prst="rect">
            <a:avLst/>
          </a:prstGeom>
        </p:spPr>
      </p:pic>
      <p:graphicFrame>
        <p:nvGraphicFramePr>
          <p:cNvPr id="53" name="Table 5">
            <a:extLst>
              <a:ext uri="{FF2B5EF4-FFF2-40B4-BE49-F238E27FC236}">
                <a16:creationId xmlns:a16="http://schemas.microsoft.com/office/drawing/2014/main" id="{6BA23C09-3508-2047-A121-C3E48CF565CF}"/>
              </a:ext>
            </a:extLst>
          </p:cNvPr>
          <p:cNvGraphicFramePr>
            <a:graphicFrameLocks noGrp="1"/>
          </p:cNvGraphicFramePr>
          <p:nvPr/>
        </p:nvGraphicFramePr>
        <p:xfrm>
          <a:off x="6233641" y="5177446"/>
          <a:ext cx="5697405" cy="1223888"/>
        </p:xfrm>
        <a:graphic>
          <a:graphicData uri="http://schemas.openxmlformats.org/drawingml/2006/table">
            <a:tbl>
              <a:tblPr firstRow="1" bandRow="1">
                <a:tableStyleId>{5C22544A-7EE6-4342-B048-85BDC9FD1C3A}</a:tableStyleId>
              </a:tblPr>
              <a:tblGrid>
                <a:gridCol w="1139481">
                  <a:extLst>
                    <a:ext uri="{9D8B030D-6E8A-4147-A177-3AD203B41FA5}">
                      <a16:colId xmlns:a16="http://schemas.microsoft.com/office/drawing/2014/main" val="3357509248"/>
                    </a:ext>
                  </a:extLst>
                </a:gridCol>
                <a:gridCol w="1139481">
                  <a:extLst>
                    <a:ext uri="{9D8B030D-6E8A-4147-A177-3AD203B41FA5}">
                      <a16:colId xmlns:a16="http://schemas.microsoft.com/office/drawing/2014/main" val="4029422303"/>
                    </a:ext>
                  </a:extLst>
                </a:gridCol>
                <a:gridCol w="1139481">
                  <a:extLst>
                    <a:ext uri="{9D8B030D-6E8A-4147-A177-3AD203B41FA5}">
                      <a16:colId xmlns:a16="http://schemas.microsoft.com/office/drawing/2014/main" val="703928701"/>
                    </a:ext>
                  </a:extLst>
                </a:gridCol>
                <a:gridCol w="1139481">
                  <a:extLst>
                    <a:ext uri="{9D8B030D-6E8A-4147-A177-3AD203B41FA5}">
                      <a16:colId xmlns:a16="http://schemas.microsoft.com/office/drawing/2014/main" val="4272731896"/>
                    </a:ext>
                  </a:extLst>
                </a:gridCol>
                <a:gridCol w="1139481">
                  <a:extLst>
                    <a:ext uri="{9D8B030D-6E8A-4147-A177-3AD203B41FA5}">
                      <a16:colId xmlns:a16="http://schemas.microsoft.com/office/drawing/2014/main" val="859339863"/>
                    </a:ext>
                  </a:extLst>
                </a:gridCol>
              </a:tblGrid>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1339137277"/>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2666306433"/>
                  </a:ext>
                </a:extLst>
              </a:tr>
            </a:tbl>
          </a:graphicData>
        </a:graphic>
      </p:graphicFrame>
      <p:pic>
        <p:nvPicPr>
          <p:cNvPr id="54" name="Picture 53">
            <a:extLst>
              <a:ext uri="{FF2B5EF4-FFF2-40B4-BE49-F238E27FC236}">
                <a16:creationId xmlns:a16="http://schemas.microsoft.com/office/drawing/2014/main" id="{F243DF56-6CDE-20F8-35F4-4DBCA5B67F5B}"/>
              </a:ext>
            </a:extLst>
          </p:cNvPr>
          <p:cNvPicPr>
            <a:picLocks noChangeAspect="1"/>
          </p:cNvPicPr>
          <p:nvPr/>
        </p:nvPicPr>
        <p:blipFill>
          <a:blip r:embed="rId38"/>
          <a:stretch>
            <a:fillRect/>
          </a:stretch>
        </p:blipFill>
        <p:spPr>
          <a:xfrm>
            <a:off x="6598374" y="5315843"/>
            <a:ext cx="402266" cy="292557"/>
          </a:xfrm>
          <a:prstGeom prst="rect">
            <a:avLst/>
          </a:prstGeom>
        </p:spPr>
      </p:pic>
      <p:graphicFrame>
        <p:nvGraphicFramePr>
          <p:cNvPr id="57" name="Table 5">
            <a:extLst>
              <a:ext uri="{FF2B5EF4-FFF2-40B4-BE49-F238E27FC236}">
                <a16:creationId xmlns:a16="http://schemas.microsoft.com/office/drawing/2014/main" id="{5E2B98EE-9DE4-6E32-A082-D25BBCC0837E}"/>
              </a:ext>
            </a:extLst>
          </p:cNvPr>
          <p:cNvGraphicFramePr>
            <a:graphicFrameLocks noGrp="1"/>
          </p:cNvGraphicFramePr>
          <p:nvPr/>
        </p:nvGraphicFramePr>
        <p:xfrm>
          <a:off x="8587950" y="3734325"/>
          <a:ext cx="3336414" cy="1223888"/>
        </p:xfrm>
        <a:graphic>
          <a:graphicData uri="http://schemas.openxmlformats.org/drawingml/2006/table">
            <a:tbl>
              <a:tblPr firstRow="1" bandRow="1">
                <a:tableStyleId>{5C22544A-7EE6-4342-B048-85BDC9FD1C3A}</a:tableStyleId>
              </a:tblPr>
              <a:tblGrid>
                <a:gridCol w="1112138">
                  <a:extLst>
                    <a:ext uri="{9D8B030D-6E8A-4147-A177-3AD203B41FA5}">
                      <a16:colId xmlns:a16="http://schemas.microsoft.com/office/drawing/2014/main" val="3357509248"/>
                    </a:ext>
                  </a:extLst>
                </a:gridCol>
                <a:gridCol w="1112138">
                  <a:extLst>
                    <a:ext uri="{9D8B030D-6E8A-4147-A177-3AD203B41FA5}">
                      <a16:colId xmlns:a16="http://schemas.microsoft.com/office/drawing/2014/main" val="4029422303"/>
                    </a:ext>
                  </a:extLst>
                </a:gridCol>
                <a:gridCol w="1112138">
                  <a:extLst>
                    <a:ext uri="{9D8B030D-6E8A-4147-A177-3AD203B41FA5}">
                      <a16:colId xmlns:a16="http://schemas.microsoft.com/office/drawing/2014/main" val="703928701"/>
                    </a:ext>
                  </a:extLst>
                </a:gridCol>
              </a:tblGrid>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2666306433"/>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3886317770"/>
                  </a:ext>
                </a:extLst>
              </a:tr>
            </a:tbl>
          </a:graphicData>
        </a:graphic>
      </p:graphicFrame>
      <p:graphicFrame>
        <p:nvGraphicFramePr>
          <p:cNvPr id="58" name="Table 5">
            <a:extLst>
              <a:ext uri="{FF2B5EF4-FFF2-40B4-BE49-F238E27FC236}">
                <a16:creationId xmlns:a16="http://schemas.microsoft.com/office/drawing/2014/main" id="{9F1124D7-3491-1FF1-3BBA-1FE3C2A3E8A4}"/>
              </a:ext>
            </a:extLst>
          </p:cNvPr>
          <p:cNvGraphicFramePr>
            <a:graphicFrameLocks noGrp="1"/>
          </p:cNvGraphicFramePr>
          <p:nvPr/>
        </p:nvGraphicFramePr>
        <p:xfrm>
          <a:off x="6233235" y="3751645"/>
          <a:ext cx="2224276" cy="1223888"/>
        </p:xfrm>
        <a:graphic>
          <a:graphicData uri="http://schemas.openxmlformats.org/drawingml/2006/table">
            <a:tbl>
              <a:tblPr firstRow="1" bandRow="1">
                <a:tableStyleId>{5C22544A-7EE6-4342-B048-85BDC9FD1C3A}</a:tableStyleId>
              </a:tblPr>
              <a:tblGrid>
                <a:gridCol w="1112138">
                  <a:extLst>
                    <a:ext uri="{9D8B030D-6E8A-4147-A177-3AD203B41FA5}">
                      <a16:colId xmlns:a16="http://schemas.microsoft.com/office/drawing/2014/main" val="3357509248"/>
                    </a:ext>
                  </a:extLst>
                </a:gridCol>
                <a:gridCol w="1112138">
                  <a:extLst>
                    <a:ext uri="{9D8B030D-6E8A-4147-A177-3AD203B41FA5}">
                      <a16:colId xmlns:a16="http://schemas.microsoft.com/office/drawing/2014/main" val="4029422303"/>
                    </a:ext>
                  </a:extLst>
                </a:gridCol>
              </a:tblGrid>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2666306433"/>
                  </a:ext>
                </a:extLst>
              </a:tr>
              <a:tr h="611944">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tc>
                  <a:txBody>
                    <a:bodyPr/>
                    <a:lstStyle/>
                    <a:p>
                      <a:endParaRPr lang="en-AU" sz="1800" dirty="0"/>
                    </a:p>
                  </a:txBody>
                  <a:tcPr marL="91416" marR="91416" marT="45708" marB="45708">
                    <a:lnL w="76200" cap="flat" cmpd="sng" algn="ctr">
                      <a:solidFill>
                        <a:srgbClr val="E1E1E1"/>
                      </a:solidFill>
                      <a:prstDash val="solid"/>
                      <a:round/>
                      <a:headEnd type="none" w="med" len="med"/>
                      <a:tailEnd type="none" w="med" len="med"/>
                    </a:lnL>
                    <a:lnR w="76200" cap="flat" cmpd="sng" algn="ctr">
                      <a:solidFill>
                        <a:srgbClr val="E1E1E1"/>
                      </a:solidFill>
                      <a:prstDash val="solid"/>
                      <a:round/>
                      <a:headEnd type="none" w="med" len="med"/>
                      <a:tailEnd type="none" w="med" len="med"/>
                    </a:lnR>
                    <a:lnT w="76200" cap="flat" cmpd="sng" algn="ctr">
                      <a:solidFill>
                        <a:srgbClr val="E1E1E1"/>
                      </a:solidFill>
                      <a:prstDash val="solid"/>
                      <a:round/>
                      <a:headEnd type="none" w="med" len="med"/>
                      <a:tailEnd type="none" w="med" len="med"/>
                    </a:lnT>
                    <a:lnB w="76200" cap="flat" cmpd="sng" algn="ctr">
                      <a:solidFill>
                        <a:srgbClr val="E1E1E1"/>
                      </a:solidFill>
                      <a:prstDash val="solid"/>
                      <a:round/>
                      <a:headEnd type="none" w="med" len="med"/>
                      <a:tailEnd type="none" w="med" len="med"/>
                    </a:lnB>
                    <a:solidFill>
                      <a:schemeClr val="bg1"/>
                    </a:solidFill>
                  </a:tcPr>
                </a:tc>
                <a:extLst>
                  <a:ext uri="{0D108BD9-81ED-4DB2-BD59-A6C34878D82A}">
                    <a16:rowId xmlns:a16="http://schemas.microsoft.com/office/drawing/2014/main" val="1383690042"/>
                  </a:ext>
                </a:extLst>
              </a:tr>
            </a:tbl>
          </a:graphicData>
        </a:graphic>
      </p:graphicFrame>
      <p:pic>
        <p:nvPicPr>
          <p:cNvPr id="59" name="Picture 58">
            <a:extLst>
              <a:ext uri="{FF2B5EF4-FFF2-40B4-BE49-F238E27FC236}">
                <a16:creationId xmlns:a16="http://schemas.microsoft.com/office/drawing/2014/main" id="{A13746D5-121E-98DD-3C43-E493C2AE2EEF}"/>
              </a:ext>
            </a:extLst>
          </p:cNvPr>
          <p:cNvPicPr>
            <a:picLocks noChangeAspect="1"/>
          </p:cNvPicPr>
          <p:nvPr/>
        </p:nvPicPr>
        <p:blipFill>
          <a:blip r:embed="rId39"/>
          <a:stretch>
            <a:fillRect/>
          </a:stretch>
        </p:blipFill>
        <p:spPr>
          <a:xfrm>
            <a:off x="3892504" y="5357487"/>
            <a:ext cx="819350" cy="331642"/>
          </a:xfrm>
          <a:prstGeom prst="rect">
            <a:avLst/>
          </a:prstGeom>
        </p:spPr>
      </p:pic>
      <p:pic>
        <p:nvPicPr>
          <p:cNvPr id="60" name="Picture 59">
            <a:extLst>
              <a:ext uri="{FF2B5EF4-FFF2-40B4-BE49-F238E27FC236}">
                <a16:creationId xmlns:a16="http://schemas.microsoft.com/office/drawing/2014/main" id="{4A32C280-B774-B40A-61E4-B44A0D88B375}"/>
              </a:ext>
            </a:extLst>
          </p:cNvPr>
          <p:cNvPicPr>
            <a:picLocks noChangeAspect="1"/>
          </p:cNvPicPr>
          <p:nvPr/>
        </p:nvPicPr>
        <p:blipFill>
          <a:blip r:embed="rId40"/>
          <a:stretch>
            <a:fillRect/>
          </a:stretch>
        </p:blipFill>
        <p:spPr>
          <a:xfrm>
            <a:off x="8793793" y="3909634"/>
            <a:ext cx="697952" cy="283543"/>
          </a:xfrm>
          <a:prstGeom prst="rect">
            <a:avLst/>
          </a:prstGeom>
        </p:spPr>
      </p:pic>
      <p:pic>
        <p:nvPicPr>
          <p:cNvPr id="61" name="Picture 60" descr="Image result for ingram micro logo png">
            <a:extLst>
              <a:ext uri="{FF2B5EF4-FFF2-40B4-BE49-F238E27FC236}">
                <a16:creationId xmlns:a16="http://schemas.microsoft.com/office/drawing/2014/main" id="{2B996129-EFC2-ECF4-BF75-5A01F4D8CE3D}"/>
              </a:ext>
            </a:extLst>
          </p:cNvPr>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9785524" y="3987307"/>
            <a:ext cx="939601" cy="16100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1">
            <a:extLst>
              <a:ext uri="{FF2B5EF4-FFF2-40B4-BE49-F238E27FC236}">
                <a16:creationId xmlns:a16="http://schemas.microsoft.com/office/drawing/2014/main" id="{B2C3DF29-4FCA-E0AA-7A19-FB8297AAAE86}"/>
              </a:ext>
            </a:extLst>
          </p:cNvPr>
          <p:cNvPicPr>
            <a:picLocks noChangeAspect="1"/>
          </p:cNvPicPr>
          <p:nvPr/>
        </p:nvPicPr>
        <p:blipFill>
          <a:blip r:embed="rId42"/>
          <a:stretch>
            <a:fillRect/>
          </a:stretch>
        </p:blipFill>
        <p:spPr>
          <a:xfrm>
            <a:off x="8705003" y="5354808"/>
            <a:ext cx="732352" cy="292941"/>
          </a:xfrm>
          <a:prstGeom prst="rect">
            <a:avLst/>
          </a:prstGeom>
        </p:spPr>
      </p:pic>
      <p:pic>
        <p:nvPicPr>
          <p:cNvPr id="63" name="Picture 62" descr="Logo, company name&#10;&#10;Description automatically generated">
            <a:extLst>
              <a:ext uri="{FF2B5EF4-FFF2-40B4-BE49-F238E27FC236}">
                <a16:creationId xmlns:a16="http://schemas.microsoft.com/office/drawing/2014/main" id="{460D1F3B-74A7-F6DB-37E3-72511577E175}"/>
              </a:ext>
            </a:extLst>
          </p:cNvPr>
          <p:cNvPicPr>
            <a:picLocks noChangeAspect="1"/>
          </p:cNvPicPr>
          <p:nvPr/>
        </p:nvPicPr>
        <p:blipFill>
          <a:blip r:embed="rId43"/>
          <a:stretch>
            <a:fillRect/>
          </a:stretch>
        </p:blipFill>
        <p:spPr>
          <a:xfrm>
            <a:off x="11062926" y="5256354"/>
            <a:ext cx="635189" cy="461297"/>
          </a:xfrm>
          <a:prstGeom prst="rect">
            <a:avLst/>
          </a:prstGeom>
        </p:spPr>
      </p:pic>
      <p:pic>
        <p:nvPicPr>
          <p:cNvPr id="64" name="Picture 63">
            <a:extLst>
              <a:ext uri="{FF2B5EF4-FFF2-40B4-BE49-F238E27FC236}">
                <a16:creationId xmlns:a16="http://schemas.microsoft.com/office/drawing/2014/main" id="{5526058E-4DF3-2B34-9C00-CA5C494D8450}"/>
              </a:ext>
            </a:extLst>
          </p:cNvPr>
          <p:cNvPicPr>
            <a:picLocks noChangeAspect="1"/>
          </p:cNvPicPr>
          <p:nvPr/>
        </p:nvPicPr>
        <p:blipFill rotWithShape="1">
          <a:blip r:embed="rId44"/>
          <a:srcRect l="6958" t="14503" r="7111" b="28144"/>
          <a:stretch/>
        </p:blipFill>
        <p:spPr>
          <a:xfrm>
            <a:off x="9731755" y="1086815"/>
            <a:ext cx="1027348" cy="274273"/>
          </a:xfrm>
          <a:prstGeom prst="rect">
            <a:avLst/>
          </a:prstGeom>
        </p:spPr>
      </p:pic>
      <p:pic>
        <p:nvPicPr>
          <p:cNvPr id="65" name="Picture 64" descr="Logo, icon&#10;&#10;Description automatically generated">
            <a:extLst>
              <a:ext uri="{FF2B5EF4-FFF2-40B4-BE49-F238E27FC236}">
                <a16:creationId xmlns:a16="http://schemas.microsoft.com/office/drawing/2014/main" id="{2070B6D0-0ED7-D877-1A48-D4D44A0FAF96}"/>
              </a:ext>
            </a:extLst>
          </p:cNvPr>
          <p:cNvPicPr>
            <a:picLocks noChangeAspect="1"/>
          </p:cNvPicPr>
          <p:nvPr/>
        </p:nvPicPr>
        <p:blipFill>
          <a:blip r:embed="rId45"/>
          <a:stretch>
            <a:fillRect/>
          </a:stretch>
        </p:blipFill>
        <p:spPr>
          <a:xfrm>
            <a:off x="8981705" y="3013963"/>
            <a:ext cx="408061" cy="408061"/>
          </a:xfrm>
          <a:prstGeom prst="rect">
            <a:avLst/>
          </a:prstGeom>
        </p:spPr>
      </p:pic>
      <p:pic>
        <p:nvPicPr>
          <p:cNvPr id="66" name="Picture 65" descr="Logo&#10;&#10;Description automatically generated with medium confidence">
            <a:extLst>
              <a:ext uri="{FF2B5EF4-FFF2-40B4-BE49-F238E27FC236}">
                <a16:creationId xmlns:a16="http://schemas.microsoft.com/office/drawing/2014/main" id="{3791CB28-3FC8-FE23-9CF0-5880160C9E10}"/>
              </a:ext>
            </a:extLst>
          </p:cNvPr>
          <p:cNvPicPr>
            <a:picLocks noChangeAspect="1"/>
          </p:cNvPicPr>
          <p:nvPr/>
        </p:nvPicPr>
        <p:blipFill rotWithShape="1">
          <a:blip r:embed="rId46"/>
          <a:srcRect l="14185" t="27712" r="14807" b="24226"/>
          <a:stretch/>
        </p:blipFill>
        <p:spPr>
          <a:xfrm>
            <a:off x="2806713" y="5463375"/>
            <a:ext cx="740163" cy="181801"/>
          </a:xfrm>
          <a:prstGeom prst="rect">
            <a:avLst/>
          </a:prstGeom>
        </p:spPr>
      </p:pic>
      <p:pic>
        <p:nvPicPr>
          <p:cNvPr id="67" name="Picture 66">
            <a:extLst>
              <a:ext uri="{FF2B5EF4-FFF2-40B4-BE49-F238E27FC236}">
                <a16:creationId xmlns:a16="http://schemas.microsoft.com/office/drawing/2014/main" id="{8C0EEAF5-40FC-C853-8AE1-3131275F9824}"/>
              </a:ext>
            </a:extLst>
          </p:cNvPr>
          <p:cNvPicPr>
            <a:picLocks noChangeAspect="1"/>
          </p:cNvPicPr>
          <p:nvPr/>
        </p:nvPicPr>
        <p:blipFill>
          <a:blip r:embed="rId47"/>
          <a:stretch>
            <a:fillRect/>
          </a:stretch>
        </p:blipFill>
        <p:spPr>
          <a:xfrm>
            <a:off x="6369017" y="4494855"/>
            <a:ext cx="847196" cy="286462"/>
          </a:xfrm>
          <a:prstGeom prst="rect">
            <a:avLst/>
          </a:prstGeom>
        </p:spPr>
      </p:pic>
      <p:pic>
        <p:nvPicPr>
          <p:cNvPr id="68" name="Picture 4">
            <a:extLst>
              <a:ext uri="{FF2B5EF4-FFF2-40B4-BE49-F238E27FC236}">
                <a16:creationId xmlns:a16="http://schemas.microsoft.com/office/drawing/2014/main" id="{FE5758B0-915A-5BE2-C2F3-D14CCFA4ACE9}"/>
              </a:ext>
            </a:extLst>
          </p:cNvPr>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7445775" y="3916129"/>
            <a:ext cx="955344" cy="282376"/>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a:extLst>
              <a:ext uri="{FF2B5EF4-FFF2-40B4-BE49-F238E27FC236}">
                <a16:creationId xmlns:a16="http://schemas.microsoft.com/office/drawing/2014/main" id="{76D76DD8-E980-C328-C37A-EEFA9031049D}"/>
              </a:ext>
            </a:extLst>
          </p:cNvPr>
          <p:cNvPicPr>
            <a:picLocks noChangeAspect="1"/>
          </p:cNvPicPr>
          <p:nvPr/>
        </p:nvPicPr>
        <p:blipFill rotWithShape="1">
          <a:blip r:embed="rId49"/>
          <a:srcRect l="7635" t="34595" r="5808" b="33751"/>
          <a:stretch/>
        </p:blipFill>
        <p:spPr>
          <a:xfrm>
            <a:off x="7457607" y="4589537"/>
            <a:ext cx="955344" cy="171623"/>
          </a:xfrm>
          <a:prstGeom prst="rect">
            <a:avLst/>
          </a:prstGeom>
        </p:spPr>
      </p:pic>
      <p:pic>
        <p:nvPicPr>
          <p:cNvPr id="70" name="Picture 69" descr="Logo, icon&#10;&#10;Description automatically generated">
            <a:extLst>
              <a:ext uri="{FF2B5EF4-FFF2-40B4-BE49-F238E27FC236}">
                <a16:creationId xmlns:a16="http://schemas.microsoft.com/office/drawing/2014/main" id="{C925B5F8-87BF-0B57-9118-F8140ADAD2E3}"/>
              </a:ext>
            </a:extLst>
          </p:cNvPr>
          <p:cNvPicPr>
            <a:picLocks noChangeAspect="1"/>
          </p:cNvPicPr>
          <p:nvPr/>
        </p:nvPicPr>
        <p:blipFill rotWithShape="1">
          <a:blip r:embed="rId50"/>
          <a:srcRect l="12213" t="24277" r="6036" b="27822"/>
          <a:stretch/>
        </p:blipFill>
        <p:spPr>
          <a:xfrm>
            <a:off x="6380319" y="3896847"/>
            <a:ext cx="833896" cy="286831"/>
          </a:xfrm>
          <a:prstGeom prst="rect">
            <a:avLst/>
          </a:prstGeom>
        </p:spPr>
      </p:pic>
      <p:pic>
        <p:nvPicPr>
          <p:cNvPr id="71" name="Picture 70">
            <a:extLst>
              <a:ext uri="{FF2B5EF4-FFF2-40B4-BE49-F238E27FC236}">
                <a16:creationId xmlns:a16="http://schemas.microsoft.com/office/drawing/2014/main" id="{60F53426-4632-896B-B24F-C2290B1E526C}"/>
              </a:ext>
            </a:extLst>
          </p:cNvPr>
          <p:cNvPicPr>
            <a:picLocks noChangeAspect="1"/>
          </p:cNvPicPr>
          <p:nvPr/>
        </p:nvPicPr>
        <p:blipFill>
          <a:blip r:embed="rId51"/>
          <a:stretch>
            <a:fillRect/>
          </a:stretch>
        </p:blipFill>
        <p:spPr>
          <a:xfrm>
            <a:off x="9800553" y="5397673"/>
            <a:ext cx="924571" cy="233037"/>
          </a:xfrm>
          <a:prstGeom prst="rect">
            <a:avLst/>
          </a:prstGeom>
        </p:spPr>
      </p:pic>
      <p:pic>
        <p:nvPicPr>
          <p:cNvPr id="72" name="Picture 71" descr="Logo, company name&#10;&#10;Description automatically generated">
            <a:extLst>
              <a:ext uri="{FF2B5EF4-FFF2-40B4-BE49-F238E27FC236}">
                <a16:creationId xmlns:a16="http://schemas.microsoft.com/office/drawing/2014/main" id="{08B7148F-CC78-856E-9BB3-C1F176D59E82}"/>
              </a:ext>
            </a:extLst>
          </p:cNvPr>
          <p:cNvPicPr>
            <a:picLocks noChangeAspect="1"/>
          </p:cNvPicPr>
          <p:nvPr/>
        </p:nvPicPr>
        <p:blipFill>
          <a:blip r:embed="rId52"/>
          <a:stretch>
            <a:fillRect/>
          </a:stretch>
        </p:blipFill>
        <p:spPr>
          <a:xfrm>
            <a:off x="9828262" y="2971457"/>
            <a:ext cx="877555" cy="493075"/>
          </a:xfrm>
          <a:prstGeom prst="rect">
            <a:avLst/>
          </a:prstGeom>
        </p:spPr>
      </p:pic>
      <p:pic>
        <p:nvPicPr>
          <p:cNvPr id="73" name="Picture 72">
            <a:extLst>
              <a:ext uri="{FF2B5EF4-FFF2-40B4-BE49-F238E27FC236}">
                <a16:creationId xmlns:a16="http://schemas.microsoft.com/office/drawing/2014/main" id="{75DF032A-C31D-847E-63DB-115B4843E502}"/>
              </a:ext>
            </a:extLst>
          </p:cNvPr>
          <p:cNvPicPr>
            <a:picLocks noChangeAspect="1"/>
          </p:cNvPicPr>
          <p:nvPr/>
        </p:nvPicPr>
        <p:blipFill rotWithShape="1">
          <a:blip r:embed="rId53"/>
          <a:srcRect t="19056" b="18803"/>
          <a:stretch/>
        </p:blipFill>
        <p:spPr>
          <a:xfrm>
            <a:off x="6502846" y="5857009"/>
            <a:ext cx="593320" cy="368694"/>
          </a:xfrm>
          <a:prstGeom prst="rect">
            <a:avLst/>
          </a:prstGeom>
        </p:spPr>
      </p:pic>
      <p:pic>
        <p:nvPicPr>
          <p:cNvPr id="74" name="Picture 73" descr="Logo&#10;&#10;Description automatically generated">
            <a:extLst>
              <a:ext uri="{FF2B5EF4-FFF2-40B4-BE49-F238E27FC236}">
                <a16:creationId xmlns:a16="http://schemas.microsoft.com/office/drawing/2014/main" id="{BDC333D4-432F-60A0-5B72-21098D7DD5E9}"/>
              </a:ext>
            </a:extLst>
          </p:cNvPr>
          <p:cNvPicPr>
            <a:picLocks noChangeAspect="1"/>
          </p:cNvPicPr>
          <p:nvPr/>
        </p:nvPicPr>
        <p:blipFill>
          <a:blip r:embed="rId54"/>
          <a:stretch>
            <a:fillRect/>
          </a:stretch>
        </p:blipFill>
        <p:spPr>
          <a:xfrm>
            <a:off x="10984847" y="3921280"/>
            <a:ext cx="812729" cy="303419"/>
          </a:xfrm>
          <a:prstGeom prst="rect">
            <a:avLst/>
          </a:prstGeom>
        </p:spPr>
      </p:pic>
      <p:pic>
        <p:nvPicPr>
          <p:cNvPr id="75" name="Picture 74">
            <a:extLst>
              <a:ext uri="{FF2B5EF4-FFF2-40B4-BE49-F238E27FC236}">
                <a16:creationId xmlns:a16="http://schemas.microsoft.com/office/drawing/2014/main" id="{C577FB4D-6DBB-5687-B975-3C8B7427FD99}"/>
              </a:ext>
            </a:extLst>
          </p:cNvPr>
          <p:cNvPicPr>
            <a:picLocks noChangeAspect="1"/>
          </p:cNvPicPr>
          <p:nvPr/>
        </p:nvPicPr>
        <p:blipFill>
          <a:blip r:embed="rId55"/>
          <a:stretch>
            <a:fillRect/>
          </a:stretch>
        </p:blipFill>
        <p:spPr>
          <a:xfrm>
            <a:off x="9962466" y="2410600"/>
            <a:ext cx="743351" cy="344644"/>
          </a:xfrm>
          <a:prstGeom prst="rect">
            <a:avLst/>
          </a:prstGeom>
        </p:spPr>
      </p:pic>
      <p:pic>
        <p:nvPicPr>
          <p:cNvPr id="76" name="Picture 75" descr="Logo&#10;&#10;Description automatically generated">
            <a:extLst>
              <a:ext uri="{FF2B5EF4-FFF2-40B4-BE49-F238E27FC236}">
                <a16:creationId xmlns:a16="http://schemas.microsoft.com/office/drawing/2014/main" id="{D8E01E52-F5A5-1DE7-8045-68A875463DC5}"/>
              </a:ext>
            </a:extLst>
          </p:cNvPr>
          <p:cNvPicPr>
            <a:picLocks noChangeAspect="1"/>
          </p:cNvPicPr>
          <p:nvPr/>
        </p:nvPicPr>
        <p:blipFill>
          <a:blip r:embed="rId56"/>
          <a:stretch>
            <a:fillRect/>
          </a:stretch>
        </p:blipFill>
        <p:spPr>
          <a:xfrm>
            <a:off x="8739402" y="4565502"/>
            <a:ext cx="873080" cy="195658"/>
          </a:xfrm>
          <a:prstGeom prst="rect">
            <a:avLst/>
          </a:prstGeom>
        </p:spPr>
      </p:pic>
      <p:pic>
        <p:nvPicPr>
          <p:cNvPr id="77" name="Picture 76" descr="Logo&#10;&#10;Description automatically generated">
            <a:extLst>
              <a:ext uri="{FF2B5EF4-FFF2-40B4-BE49-F238E27FC236}">
                <a16:creationId xmlns:a16="http://schemas.microsoft.com/office/drawing/2014/main" id="{B466BFBC-5442-0EC1-0D0F-B27E05B38FD3}"/>
              </a:ext>
            </a:extLst>
          </p:cNvPr>
          <p:cNvPicPr>
            <a:picLocks noChangeAspect="1"/>
          </p:cNvPicPr>
          <p:nvPr/>
        </p:nvPicPr>
        <p:blipFill>
          <a:blip r:embed="rId57"/>
          <a:stretch>
            <a:fillRect/>
          </a:stretch>
        </p:blipFill>
        <p:spPr>
          <a:xfrm>
            <a:off x="6394926" y="1631723"/>
            <a:ext cx="860646" cy="400239"/>
          </a:xfrm>
          <a:prstGeom prst="rect">
            <a:avLst/>
          </a:prstGeom>
        </p:spPr>
      </p:pic>
      <p:pic>
        <p:nvPicPr>
          <p:cNvPr id="79" name="Picture 78">
            <a:extLst>
              <a:ext uri="{FF2B5EF4-FFF2-40B4-BE49-F238E27FC236}">
                <a16:creationId xmlns:a16="http://schemas.microsoft.com/office/drawing/2014/main" id="{1B890FFF-7332-36E2-10F2-9AFD820F337D}"/>
              </a:ext>
            </a:extLst>
          </p:cNvPr>
          <p:cNvPicPr>
            <a:picLocks noChangeAspect="1"/>
          </p:cNvPicPr>
          <p:nvPr/>
        </p:nvPicPr>
        <p:blipFill>
          <a:blip r:embed="rId58"/>
          <a:stretch>
            <a:fillRect/>
          </a:stretch>
        </p:blipFill>
        <p:spPr>
          <a:xfrm>
            <a:off x="10920352" y="5992667"/>
            <a:ext cx="949626" cy="249667"/>
          </a:xfrm>
          <a:prstGeom prst="rect">
            <a:avLst/>
          </a:prstGeom>
        </p:spPr>
      </p:pic>
      <p:pic>
        <p:nvPicPr>
          <p:cNvPr id="80" name="Picture 79">
            <a:extLst>
              <a:ext uri="{FF2B5EF4-FFF2-40B4-BE49-F238E27FC236}">
                <a16:creationId xmlns:a16="http://schemas.microsoft.com/office/drawing/2014/main" id="{3D495F3E-2AFD-5E39-87C5-5C6BF91FFD26}"/>
              </a:ext>
            </a:extLst>
          </p:cNvPr>
          <p:cNvPicPr>
            <a:picLocks noChangeAspect="1"/>
          </p:cNvPicPr>
          <p:nvPr/>
        </p:nvPicPr>
        <p:blipFill>
          <a:blip r:embed="rId59"/>
          <a:stretch>
            <a:fillRect/>
          </a:stretch>
        </p:blipFill>
        <p:spPr>
          <a:xfrm>
            <a:off x="10064753" y="4427810"/>
            <a:ext cx="396171" cy="420550"/>
          </a:xfrm>
          <a:prstGeom prst="rect">
            <a:avLst/>
          </a:prstGeom>
        </p:spPr>
      </p:pic>
      <p:pic>
        <p:nvPicPr>
          <p:cNvPr id="82" name="Picture 81" descr="A picture containing text, clipart&#10;&#10;Description automatically generated">
            <a:extLst>
              <a:ext uri="{FF2B5EF4-FFF2-40B4-BE49-F238E27FC236}">
                <a16:creationId xmlns:a16="http://schemas.microsoft.com/office/drawing/2014/main" id="{85356E56-AE56-DE5D-49FB-805B6F512D48}"/>
              </a:ext>
            </a:extLst>
          </p:cNvPr>
          <p:cNvPicPr>
            <a:picLocks noChangeAspect="1"/>
          </p:cNvPicPr>
          <p:nvPr/>
        </p:nvPicPr>
        <p:blipFill>
          <a:blip r:embed="rId60"/>
          <a:stretch>
            <a:fillRect/>
          </a:stretch>
        </p:blipFill>
        <p:spPr>
          <a:xfrm>
            <a:off x="8676362" y="5962824"/>
            <a:ext cx="880142" cy="251469"/>
          </a:xfrm>
          <a:prstGeom prst="rect">
            <a:avLst/>
          </a:prstGeom>
        </p:spPr>
      </p:pic>
      <p:pic>
        <p:nvPicPr>
          <p:cNvPr id="83" name="Picture 82" descr="Logo&#10;&#10;Description automatically generated with medium confidence">
            <a:extLst>
              <a:ext uri="{FF2B5EF4-FFF2-40B4-BE49-F238E27FC236}">
                <a16:creationId xmlns:a16="http://schemas.microsoft.com/office/drawing/2014/main" id="{3E502549-4CAF-6E98-8822-D7B84426E5E3}"/>
              </a:ext>
            </a:extLst>
          </p:cNvPr>
          <p:cNvPicPr>
            <a:picLocks noChangeAspect="1"/>
          </p:cNvPicPr>
          <p:nvPr/>
        </p:nvPicPr>
        <p:blipFill rotWithShape="1">
          <a:blip r:embed="rId61"/>
          <a:srcRect l="8779" t="14168" r="9647" b="15242"/>
          <a:stretch/>
        </p:blipFill>
        <p:spPr>
          <a:xfrm>
            <a:off x="10938658" y="4470356"/>
            <a:ext cx="754995" cy="290804"/>
          </a:xfrm>
          <a:prstGeom prst="rect">
            <a:avLst/>
          </a:prstGeom>
        </p:spPr>
      </p:pic>
      <p:pic>
        <p:nvPicPr>
          <p:cNvPr id="84" name="Picture 83" descr="Logo, company name&#10;&#10;Description automatically generated">
            <a:extLst>
              <a:ext uri="{FF2B5EF4-FFF2-40B4-BE49-F238E27FC236}">
                <a16:creationId xmlns:a16="http://schemas.microsoft.com/office/drawing/2014/main" id="{3FD240CC-DE7E-CC82-D1C3-EF307E85FC86}"/>
              </a:ext>
            </a:extLst>
          </p:cNvPr>
          <p:cNvPicPr>
            <a:picLocks noChangeAspect="1"/>
          </p:cNvPicPr>
          <p:nvPr/>
        </p:nvPicPr>
        <p:blipFill rotWithShape="1">
          <a:blip r:embed="rId62"/>
          <a:srcRect l="16300" t="16543" r="14826" b="18015"/>
          <a:stretch/>
        </p:blipFill>
        <p:spPr>
          <a:xfrm>
            <a:off x="7489827" y="3090707"/>
            <a:ext cx="850459" cy="424894"/>
          </a:xfrm>
          <a:prstGeom prst="rect">
            <a:avLst/>
          </a:prstGeom>
        </p:spPr>
      </p:pic>
      <p:pic>
        <p:nvPicPr>
          <p:cNvPr id="85" name="Picture 84">
            <a:extLst>
              <a:ext uri="{FF2B5EF4-FFF2-40B4-BE49-F238E27FC236}">
                <a16:creationId xmlns:a16="http://schemas.microsoft.com/office/drawing/2014/main" id="{FB9F5A4C-A867-2106-FBBB-D61507C5CF2A}"/>
              </a:ext>
            </a:extLst>
          </p:cNvPr>
          <p:cNvPicPr>
            <a:picLocks noChangeAspect="1"/>
          </p:cNvPicPr>
          <p:nvPr/>
        </p:nvPicPr>
        <p:blipFill>
          <a:blip r:embed="rId63"/>
          <a:stretch>
            <a:fillRect/>
          </a:stretch>
        </p:blipFill>
        <p:spPr>
          <a:xfrm>
            <a:off x="542725" y="4086189"/>
            <a:ext cx="890888" cy="445444"/>
          </a:xfrm>
          <a:prstGeom prst="rect">
            <a:avLst/>
          </a:prstGeom>
        </p:spPr>
      </p:pic>
      <p:pic>
        <p:nvPicPr>
          <p:cNvPr id="86" name="Picture 85" descr="A picture containing graphical user interface&#10;&#10;Description automatically generated">
            <a:extLst>
              <a:ext uri="{FF2B5EF4-FFF2-40B4-BE49-F238E27FC236}">
                <a16:creationId xmlns:a16="http://schemas.microsoft.com/office/drawing/2014/main" id="{AFA444F9-7971-2CCC-8D67-F886401BD4D3}"/>
              </a:ext>
            </a:extLst>
          </p:cNvPr>
          <p:cNvPicPr>
            <a:picLocks noChangeAspect="1"/>
          </p:cNvPicPr>
          <p:nvPr/>
        </p:nvPicPr>
        <p:blipFill rotWithShape="1">
          <a:blip r:embed="rId64"/>
          <a:srcRect t="17717" b="18203"/>
          <a:stretch/>
        </p:blipFill>
        <p:spPr>
          <a:xfrm>
            <a:off x="1592436" y="4779114"/>
            <a:ext cx="916871" cy="325238"/>
          </a:xfrm>
          <a:prstGeom prst="rect">
            <a:avLst/>
          </a:prstGeom>
        </p:spPr>
      </p:pic>
      <p:pic>
        <p:nvPicPr>
          <p:cNvPr id="87" name="Picture 86" descr="Logo, company name&#10;&#10;Description automatically generated">
            <a:extLst>
              <a:ext uri="{FF2B5EF4-FFF2-40B4-BE49-F238E27FC236}">
                <a16:creationId xmlns:a16="http://schemas.microsoft.com/office/drawing/2014/main" id="{A0198E14-8742-603F-BE3F-8317D5D1E127}"/>
              </a:ext>
            </a:extLst>
          </p:cNvPr>
          <p:cNvPicPr>
            <a:picLocks noChangeAspect="1"/>
          </p:cNvPicPr>
          <p:nvPr/>
        </p:nvPicPr>
        <p:blipFill rotWithShape="1">
          <a:blip r:embed="rId65"/>
          <a:srcRect t="26519" b="21669"/>
          <a:stretch/>
        </p:blipFill>
        <p:spPr>
          <a:xfrm>
            <a:off x="7574068" y="5897217"/>
            <a:ext cx="819351" cy="317981"/>
          </a:xfrm>
          <a:prstGeom prst="rect">
            <a:avLst/>
          </a:prstGeom>
        </p:spPr>
      </p:pic>
      <p:pic>
        <p:nvPicPr>
          <p:cNvPr id="90" name="Picture 89" descr="Icon&#10;&#10;Description automatically generated">
            <a:extLst>
              <a:ext uri="{FF2B5EF4-FFF2-40B4-BE49-F238E27FC236}">
                <a16:creationId xmlns:a16="http://schemas.microsoft.com/office/drawing/2014/main" id="{79502467-A606-7E55-E5F5-60B4327A5916}"/>
              </a:ext>
            </a:extLst>
          </p:cNvPr>
          <p:cNvPicPr>
            <a:picLocks noChangeAspect="1"/>
          </p:cNvPicPr>
          <p:nvPr/>
        </p:nvPicPr>
        <p:blipFill>
          <a:blip r:embed="rId66"/>
          <a:stretch>
            <a:fillRect/>
          </a:stretch>
        </p:blipFill>
        <p:spPr>
          <a:xfrm>
            <a:off x="758831" y="1672099"/>
            <a:ext cx="423316" cy="423316"/>
          </a:xfrm>
          <a:prstGeom prst="rect">
            <a:avLst/>
          </a:prstGeom>
        </p:spPr>
      </p:pic>
      <p:pic>
        <p:nvPicPr>
          <p:cNvPr id="5" name="Picture 4">
            <a:extLst>
              <a:ext uri="{FF2B5EF4-FFF2-40B4-BE49-F238E27FC236}">
                <a16:creationId xmlns:a16="http://schemas.microsoft.com/office/drawing/2014/main" id="{2CCA0992-6073-8FA6-4C76-C268F92C173D}"/>
              </a:ext>
            </a:extLst>
          </p:cNvPr>
          <p:cNvPicPr>
            <a:picLocks noChangeAspect="1"/>
          </p:cNvPicPr>
          <p:nvPr/>
        </p:nvPicPr>
        <p:blipFill>
          <a:blip r:embed="rId67"/>
          <a:stretch>
            <a:fillRect/>
          </a:stretch>
        </p:blipFill>
        <p:spPr>
          <a:xfrm>
            <a:off x="7770459" y="5256354"/>
            <a:ext cx="402266" cy="463463"/>
          </a:xfrm>
          <a:prstGeom prst="rect">
            <a:avLst/>
          </a:prstGeom>
        </p:spPr>
      </p:pic>
      <p:pic>
        <p:nvPicPr>
          <p:cNvPr id="7" name="Picture 6">
            <a:extLst>
              <a:ext uri="{FF2B5EF4-FFF2-40B4-BE49-F238E27FC236}">
                <a16:creationId xmlns:a16="http://schemas.microsoft.com/office/drawing/2014/main" id="{34764791-3B50-4093-5211-E4A0B3E63635}"/>
              </a:ext>
            </a:extLst>
          </p:cNvPr>
          <p:cNvPicPr>
            <a:picLocks noChangeAspect="1"/>
          </p:cNvPicPr>
          <p:nvPr/>
        </p:nvPicPr>
        <p:blipFill>
          <a:blip r:embed="rId68"/>
          <a:stretch>
            <a:fillRect/>
          </a:stretch>
        </p:blipFill>
        <p:spPr>
          <a:xfrm>
            <a:off x="566783" y="3498946"/>
            <a:ext cx="829983" cy="432338"/>
          </a:xfrm>
          <a:prstGeom prst="rect">
            <a:avLst/>
          </a:prstGeom>
        </p:spPr>
      </p:pic>
      <p:pic>
        <p:nvPicPr>
          <p:cNvPr id="92" name="Picture 91" descr="A logo with a colorful circle&#10;&#10;Description automatically generated">
            <a:extLst>
              <a:ext uri="{FF2B5EF4-FFF2-40B4-BE49-F238E27FC236}">
                <a16:creationId xmlns:a16="http://schemas.microsoft.com/office/drawing/2014/main" id="{5E6B3EF0-5018-BC47-BB51-1A713D2FFE02}"/>
              </a:ext>
            </a:extLst>
          </p:cNvPr>
          <p:cNvPicPr>
            <a:picLocks noChangeAspect="1"/>
          </p:cNvPicPr>
          <p:nvPr/>
        </p:nvPicPr>
        <p:blipFill rotWithShape="1">
          <a:blip r:embed="rId69"/>
          <a:srcRect t="39516" b="39543"/>
          <a:stretch/>
        </p:blipFill>
        <p:spPr>
          <a:xfrm>
            <a:off x="1634121" y="4267266"/>
            <a:ext cx="970987" cy="203337"/>
          </a:xfrm>
          <a:prstGeom prst="rect">
            <a:avLst/>
          </a:prstGeom>
        </p:spPr>
      </p:pic>
      <p:pic>
        <p:nvPicPr>
          <p:cNvPr id="94" name="Picture 93" descr="A close-up of a logo&#10;&#10;Description automatically generated">
            <a:extLst>
              <a:ext uri="{FF2B5EF4-FFF2-40B4-BE49-F238E27FC236}">
                <a16:creationId xmlns:a16="http://schemas.microsoft.com/office/drawing/2014/main" id="{262276A9-B467-5038-98B2-13FFF80C9C1E}"/>
              </a:ext>
            </a:extLst>
          </p:cNvPr>
          <p:cNvPicPr>
            <a:picLocks noChangeAspect="1"/>
          </p:cNvPicPr>
          <p:nvPr/>
        </p:nvPicPr>
        <p:blipFill rotWithShape="1">
          <a:blip r:embed="rId70"/>
          <a:srcRect t="33936" r="6987" b="35546"/>
          <a:stretch/>
        </p:blipFill>
        <p:spPr>
          <a:xfrm>
            <a:off x="9719564" y="1728446"/>
            <a:ext cx="1013435" cy="197960"/>
          </a:xfrm>
          <a:prstGeom prst="rect">
            <a:avLst/>
          </a:prstGeom>
        </p:spPr>
      </p:pic>
      <p:pic>
        <p:nvPicPr>
          <p:cNvPr id="95" name="Picture 94">
            <a:extLst>
              <a:ext uri="{FF2B5EF4-FFF2-40B4-BE49-F238E27FC236}">
                <a16:creationId xmlns:a16="http://schemas.microsoft.com/office/drawing/2014/main" id="{EB5EB645-22AB-47A8-C9E6-DE7695087123}"/>
              </a:ext>
            </a:extLst>
          </p:cNvPr>
          <p:cNvPicPr>
            <a:picLocks noChangeAspect="1"/>
          </p:cNvPicPr>
          <p:nvPr/>
        </p:nvPicPr>
        <p:blipFill>
          <a:blip r:embed="rId71"/>
          <a:stretch>
            <a:fillRect/>
          </a:stretch>
        </p:blipFill>
        <p:spPr>
          <a:xfrm>
            <a:off x="9792716" y="5979350"/>
            <a:ext cx="905426" cy="218414"/>
          </a:xfrm>
          <a:prstGeom prst="rect">
            <a:avLst/>
          </a:prstGeom>
        </p:spPr>
      </p:pic>
      <p:pic>
        <p:nvPicPr>
          <p:cNvPr id="97" name="Picture 96" descr="A black text on a white background&#10;&#10;Description automatically generated">
            <a:extLst>
              <a:ext uri="{FF2B5EF4-FFF2-40B4-BE49-F238E27FC236}">
                <a16:creationId xmlns:a16="http://schemas.microsoft.com/office/drawing/2014/main" id="{96485F8E-95BD-78E7-BD08-6226CCBA100B}"/>
              </a:ext>
            </a:extLst>
          </p:cNvPr>
          <p:cNvPicPr>
            <a:picLocks noChangeAspect="1"/>
          </p:cNvPicPr>
          <p:nvPr/>
        </p:nvPicPr>
        <p:blipFill rotWithShape="1">
          <a:blip r:embed="rId72"/>
          <a:srcRect l="5967" t="22943" r="6652" b="14538"/>
          <a:stretch/>
        </p:blipFill>
        <p:spPr>
          <a:xfrm>
            <a:off x="539593" y="3007342"/>
            <a:ext cx="884737" cy="181293"/>
          </a:xfrm>
          <a:prstGeom prst="rect">
            <a:avLst/>
          </a:prstGeom>
        </p:spPr>
      </p:pic>
      <p:pic>
        <p:nvPicPr>
          <p:cNvPr id="98" name="Picture 97">
            <a:extLst>
              <a:ext uri="{FF2B5EF4-FFF2-40B4-BE49-F238E27FC236}">
                <a16:creationId xmlns:a16="http://schemas.microsoft.com/office/drawing/2014/main" id="{0468FB95-8123-4777-DDFF-1E1F8277F995}"/>
              </a:ext>
            </a:extLst>
          </p:cNvPr>
          <p:cNvPicPr>
            <a:picLocks noChangeAspect="1"/>
          </p:cNvPicPr>
          <p:nvPr/>
        </p:nvPicPr>
        <p:blipFill rotWithShape="1">
          <a:blip r:embed="rId73"/>
          <a:srcRect t="24270" b="22575"/>
          <a:stretch/>
        </p:blipFill>
        <p:spPr>
          <a:xfrm>
            <a:off x="1582906" y="3614195"/>
            <a:ext cx="989636" cy="274900"/>
          </a:xfrm>
          <a:prstGeom prst="rect">
            <a:avLst/>
          </a:prstGeom>
        </p:spPr>
      </p:pic>
      <p:pic>
        <p:nvPicPr>
          <p:cNvPr id="99" name="Picture 98">
            <a:extLst>
              <a:ext uri="{FF2B5EF4-FFF2-40B4-BE49-F238E27FC236}">
                <a16:creationId xmlns:a16="http://schemas.microsoft.com/office/drawing/2014/main" id="{421960FF-5371-FD79-DA5A-97B6F06F5824}"/>
              </a:ext>
            </a:extLst>
          </p:cNvPr>
          <p:cNvPicPr>
            <a:picLocks noChangeAspect="1"/>
          </p:cNvPicPr>
          <p:nvPr/>
        </p:nvPicPr>
        <p:blipFill rotWithShape="1">
          <a:blip r:embed="rId74"/>
          <a:srcRect l="5116" t="28374" r="6472" b="25928"/>
          <a:stretch/>
        </p:blipFill>
        <p:spPr>
          <a:xfrm>
            <a:off x="1653690" y="2990557"/>
            <a:ext cx="889691" cy="229928"/>
          </a:xfrm>
          <a:prstGeom prst="rect">
            <a:avLst/>
          </a:prstGeom>
        </p:spPr>
      </p:pic>
      <p:pic>
        <p:nvPicPr>
          <p:cNvPr id="22" name="Picture 21">
            <a:extLst>
              <a:ext uri="{FF2B5EF4-FFF2-40B4-BE49-F238E27FC236}">
                <a16:creationId xmlns:a16="http://schemas.microsoft.com/office/drawing/2014/main" id="{BF042FBB-083F-4B84-DD27-64DB72D19222}"/>
              </a:ext>
            </a:extLst>
          </p:cNvPr>
          <p:cNvPicPr>
            <a:picLocks noChangeAspect="1"/>
          </p:cNvPicPr>
          <p:nvPr/>
        </p:nvPicPr>
        <p:blipFill rotWithShape="1">
          <a:blip r:embed="rId75"/>
          <a:srcRect r="39007" b="-12833"/>
          <a:stretch/>
        </p:blipFill>
        <p:spPr>
          <a:xfrm>
            <a:off x="2753625" y="3012704"/>
            <a:ext cx="889691" cy="228768"/>
          </a:xfrm>
          <a:prstGeom prst="rect">
            <a:avLst/>
          </a:prstGeom>
        </p:spPr>
      </p:pic>
    </p:spTree>
    <p:extLst>
      <p:ext uri="{BB962C8B-B14F-4D97-AF65-F5344CB8AC3E}">
        <p14:creationId xmlns:p14="http://schemas.microsoft.com/office/powerpoint/2010/main" val="30807147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phic 16" descr="Australia with solid fill">
            <a:extLst>
              <a:ext uri="{FF2B5EF4-FFF2-40B4-BE49-F238E27FC236}">
                <a16:creationId xmlns:a16="http://schemas.microsoft.com/office/drawing/2014/main" id="{DAEA6476-ED96-82AB-BE80-9349027290D1}"/>
              </a:ext>
            </a:extLst>
          </p:cNvPr>
          <p:cNvPicPr>
            <a:picLocks noChangeAspect="1"/>
          </p:cNvPicPr>
          <p:nvPr/>
        </p:nvPicPr>
        <p:blipFill>
          <a:blip r:embed="rId2">
            <a:extLst>
              <a:ext uri="{96DAC541-7B7A-43D3-8B79-37D633B846F1}">
                <asvg:svgBlip xmlns:asvg="http://schemas.microsoft.com/office/drawing/2016/SVG/main" r:embed="rId3"/>
              </a:ext>
            </a:extLst>
          </a:blip>
          <a:srcRect l="-154" t="27748" r="29178" b="16821"/>
          <a:stretch/>
        </p:blipFill>
        <p:spPr>
          <a:xfrm>
            <a:off x="10114930" y="1790981"/>
            <a:ext cx="1399865" cy="1093245"/>
          </a:xfrm>
          <a:prstGeom prst="rect">
            <a:avLst/>
          </a:prstGeom>
        </p:spPr>
      </p:pic>
      <p:sp>
        <p:nvSpPr>
          <p:cNvPr id="2" name="Rectangle 9">
            <a:extLst>
              <a:ext uri="{FF2B5EF4-FFF2-40B4-BE49-F238E27FC236}">
                <a16:creationId xmlns:a16="http://schemas.microsoft.com/office/drawing/2014/main" id="{F3FA86BD-1E6D-4F87-8671-62285EA04E4B}"/>
              </a:ext>
            </a:extLst>
          </p:cNvPr>
          <p:cNvSpPr txBox="1">
            <a:spLocks noChangeArrowheads="1"/>
          </p:cNvSpPr>
          <p:nvPr/>
        </p:nvSpPr>
        <p:spPr>
          <a:xfrm>
            <a:off x="307203" y="3050304"/>
            <a:ext cx="1740843" cy="369204"/>
          </a:xfrm>
          <a:prstGeom prst="rect">
            <a:avLst/>
          </a:prstGeom>
        </p:spPr>
        <p:txBody>
          <a:bodyPr vert="horz" lIns="91416" tIns="45708" rIns="91416" bIns="45708" numCol="1" spcCol="36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altLang="en-US" sz="1000" dirty="0">
                <a:latin typeface="Calibri" panose="020F0502020204030204" pitchFamily="34" charset="0"/>
                <a:cs typeface="Calibri" panose="020F0502020204030204" pitchFamily="34" charset="0"/>
              </a:rPr>
              <a:t>Los Angeles, </a:t>
            </a:r>
          </a:p>
          <a:p>
            <a:pPr marL="0" indent="0">
              <a:spcBef>
                <a:spcPts val="0"/>
              </a:spcBef>
              <a:buNone/>
            </a:pPr>
            <a:r>
              <a:rPr lang="en-US" altLang="en-US" sz="1000" dirty="0">
                <a:latin typeface="Calibri" panose="020F0502020204030204" pitchFamily="34" charset="0"/>
                <a:cs typeface="Calibri" panose="020F0502020204030204" pitchFamily="34" charset="0"/>
              </a:rPr>
              <a:t>United States</a:t>
            </a:r>
          </a:p>
          <a:p>
            <a:pPr marL="0" indent="0">
              <a:spcBef>
                <a:spcPts val="0"/>
              </a:spcBef>
              <a:buNone/>
            </a:pPr>
            <a:endParaRPr lang="en-SG" altLang="en-US" sz="1000" dirty="0">
              <a:latin typeface="Calibri" panose="020F0502020204030204" pitchFamily="34" charset="0"/>
              <a:cs typeface="Calibri" panose="020F0502020204030204" pitchFamily="34" charset="0"/>
            </a:endParaRPr>
          </a:p>
        </p:txBody>
      </p:sp>
      <p:sp>
        <p:nvSpPr>
          <p:cNvPr id="3" name="Freeform 2">
            <a:extLst>
              <a:ext uri="{FF2B5EF4-FFF2-40B4-BE49-F238E27FC236}">
                <a16:creationId xmlns:a16="http://schemas.microsoft.com/office/drawing/2014/main" id="{2DB7E493-B371-48BE-AA78-9B243860722F}"/>
              </a:ext>
            </a:extLst>
          </p:cNvPr>
          <p:cNvSpPr/>
          <p:nvPr/>
        </p:nvSpPr>
        <p:spPr bwMode="auto">
          <a:xfrm rot="8100000">
            <a:off x="267303" y="1100441"/>
            <a:ext cx="159260" cy="15926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4" name="Freeform 26">
            <a:extLst>
              <a:ext uri="{FF2B5EF4-FFF2-40B4-BE49-F238E27FC236}">
                <a16:creationId xmlns:a16="http://schemas.microsoft.com/office/drawing/2014/main" id="{D73D364F-735F-45EA-ACD0-5E8C57CFB957}"/>
              </a:ext>
            </a:extLst>
          </p:cNvPr>
          <p:cNvSpPr>
            <a:spLocks noEditPoints="1"/>
          </p:cNvSpPr>
          <p:nvPr/>
        </p:nvSpPr>
        <p:spPr bwMode="auto">
          <a:xfrm>
            <a:off x="493615" y="1692040"/>
            <a:ext cx="1437692" cy="829721"/>
          </a:xfrm>
          <a:custGeom>
            <a:avLst/>
            <a:gdLst>
              <a:gd name="T0" fmla="*/ 20 w 499"/>
              <a:gd name="T1" fmla="*/ 16 h 288"/>
              <a:gd name="T2" fmla="*/ 17 w 499"/>
              <a:gd name="T3" fmla="*/ 27 h 288"/>
              <a:gd name="T4" fmla="*/ 109 w 499"/>
              <a:gd name="T5" fmla="*/ 93 h 288"/>
              <a:gd name="T6" fmla="*/ 449 w 499"/>
              <a:gd name="T7" fmla="*/ 103 h 288"/>
              <a:gd name="T8" fmla="*/ 287 w 499"/>
              <a:gd name="T9" fmla="*/ 233 h 288"/>
              <a:gd name="T10" fmla="*/ 299 w 499"/>
              <a:gd name="T11" fmla="*/ 239 h 288"/>
              <a:gd name="T12" fmla="*/ 425 w 499"/>
              <a:gd name="T13" fmla="*/ 146 h 288"/>
              <a:gd name="T14" fmla="*/ 288 w 499"/>
              <a:gd name="T15" fmla="*/ 242 h 288"/>
              <a:gd name="T16" fmla="*/ 308 w 499"/>
              <a:gd name="T17" fmla="*/ 243 h 288"/>
              <a:gd name="T18" fmla="*/ 305 w 499"/>
              <a:gd name="T19" fmla="*/ 231 h 288"/>
              <a:gd name="T20" fmla="*/ 318 w 499"/>
              <a:gd name="T21" fmla="*/ 228 h 288"/>
              <a:gd name="T22" fmla="*/ 332 w 499"/>
              <a:gd name="T23" fmla="*/ 226 h 288"/>
              <a:gd name="T24" fmla="*/ 357 w 499"/>
              <a:gd name="T25" fmla="*/ 235 h 288"/>
              <a:gd name="T26" fmla="*/ 371 w 499"/>
              <a:gd name="T27" fmla="*/ 270 h 288"/>
              <a:gd name="T28" fmla="*/ 383 w 499"/>
              <a:gd name="T29" fmla="*/ 282 h 288"/>
              <a:gd name="T30" fmla="*/ 379 w 499"/>
              <a:gd name="T31" fmla="*/ 249 h 288"/>
              <a:gd name="T32" fmla="*/ 377 w 499"/>
              <a:gd name="T33" fmla="*/ 214 h 288"/>
              <a:gd name="T34" fmla="*/ 393 w 499"/>
              <a:gd name="T35" fmla="*/ 198 h 288"/>
              <a:gd name="T36" fmla="*/ 414 w 499"/>
              <a:gd name="T37" fmla="*/ 176 h 288"/>
              <a:gd name="T38" fmla="*/ 415 w 499"/>
              <a:gd name="T39" fmla="*/ 166 h 288"/>
              <a:gd name="T40" fmla="*/ 417 w 499"/>
              <a:gd name="T41" fmla="*/ 150 h 288"/>
              <a:gd name="T42" fmla="*/ 418 w 499"/>
              <a:gd name="T43" fmla="*/ 122 h 288"/>
              <a:gd name="T44" fmla="*/ 417 w 499"/>
              <a:gd name="T45" fmla="*/ 135 h 288"/>
              <a:gd name="T46" fmla="*/ 429 w 499"/>
              <a:gd name="T47" fmla="*/ 134 h 288"/>
              <a:gd name="T48" fmla="*/ 438 w 499"/>
              <a:gd name="T49" fmla="*/ 119 h 288"/>
              <a:gd name="T50" fmla="*/ 446 w 499"/>
              <a:gd name="T51" fmla="*/ 100 h 288"/>
              <a:gd name="T52" fmla="*/ 466 w 499"/>
              <a:gd name="T53" fmla="*/ 92 h 288"/>
              <a:gd name="T54" fmla="*/ 473 w 499"/>
              <a:gd name="T55" fmla="*/ 76 h 288"/>
              <a:gd name="T56" fmla="*/ 484 w 499"/>
              <a:gd name="T57" fmla="*/ 69 h 288"/>
              <a:gd name="T58" fmla="*/ 498 w 499"/>
              <a:gd name="T59" fmla="*/ 54 h 288"/>
              <a:gd name="T60" fmla="*/ 479 w 499"/>
              <a:gd name="T61" fmla="*/ 28 h 288"/>
              <a:gd name="T62" fmla="*/ 424 w 499"/>
              <a:gd name="T63" fmla="*/ 60 h 288"/>
              <a:gd name="T64" fmla="*/ 407 w 499"/>
              <a:gd name="T65" fmla="*/ 77 h 288"/>
              <a:gd name="T66" fmla="*/ 366 w 499"/>
              <a:gd name="T67" fmla="*/ 99 h 288"/>
              <a:gd name="T68" fmla="*/ 365 w 499"/>
              <a:gd name="T69" fmla="*/ 84 h 288"/>
              <a:gd name="T70" fmla="*/ 357 w 499"/>
              <a:gd name="T71" fmla="*/ 57 h 288"/>
              <a:gd name="T72" fmla="*/ 341 w 499"/>
              <a:gd name="T73" fmla="*/ 50 h 288"/>
              <a:gd name="T74" fmla="*/ 323 w 499"/>
              <a:gd name="T75" fmla="*/ 95 h 288"/>
              <a:gd name="T76" fmla="*/ 318 w 499"/>
              <a:gd name="T77" fmla="*/ 61 h 288"/>
              <a:gd name="T78" fmla="*/ 344 w 499"/>
              <a:gd name="T79" fmla="*/ 43 h 288"/>
              <a:gd name="T80" fmla="*/ 320 w 499"/>
              <a:gd name="T81" fmla="*/ 29 h 288"/>
              <a:gd name="T82" fmla="*/ 306 w 499"/>
              <a:gd name="T83" fmla="*/ 30 h 288"/>
              <a:gd name="T84" fmla="*/ 292 w 499"/>
              <a:gd name="T85" fmla="*/ 24 h 288"/>
              <a:gd name="T86" fmla="*/ 278 w 499"/>
              <a:gd name="T87" fmla="*/ 9 h 288"/>
              <a:gd name="T88" fmla="*/ 18 w 499"/>
              <a:gd name="T89" fmla="*/ 6 h 288"/>
              <a:gd name="T90" fmla="*/ 6 w 499"/>
              <a:gd name="T91" fmla="*/ 29 h 288"/>
              <a:gd name="T92" fmla="*/ 6 w 499"/>
              <a:gd name="T93" fmla="*/ 61 h 288"/>
              <a:gd name="T94" fmla="*/ 4 w 499"/>
              <a:gd name="T95" fmla="*/ 111 h 288"/>
              <a:gd name="T96" fmla="*/ 16 w 499"/>
              <a:gd name="T97" fmla="*/ 138 h 288"/>
              <a:gd name="T98" fmla="*/ 20 w 499"/>
              <a:gd name="T99" fmla="*/ 146 h 288"/>
              <a:gd name="T100" fmla="*/ 34 w 499"/>
              <a:gd name="T101" fmla="*/ 170 h 288"/>
              <a:gd name="T102" fmla="*/ 64 w 499"/>
              <a:gd name="T103" fmla="*/ 200 h 288"/>
              <a:gd name="T104" fmla="*/ 162 w 499"/>
              <a:gd name="T105" fmla="*/ 218 h 288"/>
              <a:gd name="T106" fmla="*/ 182 w 499"/>
              <a:gd name="T107" fmla="*/ 243 h 288"/>
              <a:gd name="T108" fmla="*/ 207 w 499"/>
              <a:gd name="T109" fmla="*/ 243 h 288"/>
              <a:gd name="T110" fmla="*/ 222 w 499"/>
              <a:gd name="T111" fmla="*/ 275 h 288"/>
              <a:gd name="T112" fmla="*/ 236 w 499"/>
              <a:gd name="T113" fmla="*/ 275 h 288"/>
              <a:gd name="T114" fmla="*/ 242 w 499"/>
              <a:gd name="T115" fmla="*/ 253 h 288"/>
              <a:gd name="T116" fmla="*/ 257 w 499"/>
              <a:gd name="T117" fmla="*/ 236 h 288"/>
              <a:gd name="T118" fmla="*/ 288 w 499"/>
              <a:gd name="T119" fmla="*/ 24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9" h="288">
                <a:moveTo>
                  <a:pt x="363" y="82"/>
                </a:moveTo>
                <a:cubicBezTo>
                  <a:pt x="367" y="81"/>
                  <a:pt x="363" y="87"/>
                  <a:pt x="362" y="87"/>
                </a:cubicBezTo>
                <a:cubicBezTo>
                  <a:pt x="360" y="88"/>
                  <a:pt x="362" y="82"/>
                  <a:pt x="363" y="82"/>
                </a:cubicBezTo>
                <a:close/>
                <a:moveTo>
                  <a:pt x="22" y="9"/>
                </a:moveTo>
                <a:cubicBezTo>
                  <a:pt x="22" y="10"/>
                  <a:pt x="23" y="10"/>
                  <a:pt x="23" y="11"/>
                </a:cubicBezTo>
                <a:cubicBezTo>
                  <a:pt x="23" y="12"/>
                  <a:pt x="21" y="14"/>
                  <a:pt x="21" y="14"/>
                </a:cubicBezTo>
                <a:cubicBezTo>
                  <a:pt x="21" y="15"/>
                  <a:pt x="22" y="19"/>
                  <a:pt x="22" y="19"/>
                </a:cubicBezTo>
                <a:cubicBezTo>
                  <a:pt x="20" y="19"/>
                  <a:pt x="21" y="18"/>
                  <a:pt x="20" y="18"/>
                </a:cubicBezTo>
                <a:cubicBezTo>
                  <a:pt x="20" y="18"/>
                  <a:pt x="20" y="17"/>
                  <a:pt x="20" y="16"/>
                </a:cubicBezTo>
                <a:cubicBezTo>
                  <a:pt x="20" y="16"/>
                  <a:pt x="16" y="11"/>
                  <a:pt x="20" y="12"/>
                </a:cubicBezTo>
                <a:cubicBezTo>
                  <a:pt x="20" y="12"/>
                  <a:pt x="20" y="14"/>
                  <a:pt x="20" y="13"/>
                </a:cubicBezTo>
                <a:cubicBezTo>
                  <a:pt x="21" y="11"/>
                  <a:pt x="20" y="11"/>
                  <a:pt x="20" y="11"/>
                </a:cubicBezTo>
                <a:cubicBezTo>
                  <a:pt x="20" y="11"/>
                  <a:pt x="20" y="11"/>
                  <a:pt x="22" y="10"/>
                </a:cubicBezTo>
                <a:lnTo>
                  <a:pt x="22" y="9"/>
                </a:lnTo>
                <a:close/>
                <a:moveTo>
                  <a:pt x="20" y="22"/>
                </a:moveTo>
                <a:cubicBezTo>
                  <a:pt x="19" y="22"/>
                  <a:pt x="20" y="23"/>
                  <a:pt x="20" y="23"/>
                </a:cubicBezTo>
                <a:cubicBezTo>
                  <a:pt x="20" y="24"/>
                  <a:pt x="19" y="24"/>
                  <a:pt x="18" y="25"/>
                </a:cubicBezTo>
                <a:cubicBezTo>
                  <a:pt x="17" y="25"/>
                  <a:pt x="17" y="26"/>
                  <a:pt x="17" y="27"/>
                </a:cubicBezTo>
                <a:cubicBezTo>
                  <a:pt x="16" y="26"/>
                  <a:pt x="15" y="26"/>
                  <a:pt x="16" y="25"/>
                </a:cubicBezTo>
                <a:cubicBezTo>
                  <a:pt x="17" y="24"/>
                  <a:pt x="18" y="23"/>
                  <a:pt x="20" y="22"/>
                </a:cubicBezTo>
                <a:close/>
                <a:moveTo>
                  <a:pt x="446" y="57"/>
                </a:moveTo>
                <a:cubicBezTo>
                  <a:pt x="446" y="58"/>
                  <a:pt x="447" y="60"/>
                  <a:pt x="446" y="63"/>
                </a:cubicBezTo>
                <a:cubicBezTo>
                  <a:pt x="445" y="63"/>
                  <a:pt x="445" y="63"/>
                  <a:pt x="445" y="63"/>
                </a:cubicBezTo>
                <a:cubicBezTo>
                  <a:pt x="445" y="62"/>
                  <a:pt x="445" y="60"/>
                  <a:pt x="445" y="59"/>
                </a:cubicBezTo>
                <a:lnTo>
                  <a:pt x="446" y="57"/>
                </a:lnTo>
                <a:close/>
                <a:moveTo>
                  <a:pt x="103" y="91"/>
                </a:moveTo>
                <a:cubicBezTo>
                  <a:pt x="105" y="96"/>
                  <a:pt x="104" y="95"/>
                  <a:pt x="109" y="93"/>
                </a:cubicBezTo>
                <a:cubicBezTo>
                  <a:pt x="108" y="95"/>
                  <a:pt x="108" y="95"/>
                  <a:pt x="109" y="96"/>
                </a:cubicBezTo>
                <a:cubicBezTo>
                  <a:pt x="109" y="96"/>
                  <a:pt x="109" y="97"/>
                  <a:pt x="110" y="97"/>
                </a:cubicBezTo>
                <a:cubicBezTo>
                  <a:pt x="111" y="97"/>
                  <a:pt x="109" y="100"/>
                  <a:pt x="109" y="100"/>
                </a:cubicBezTo>
                <a:cubicBezTo>
                  <a:pt x="109" y="100"/>
                  <a:pt x="107" y="101"/>
                  <a:pt x="107" y="101"/>
                </a:cubicBezTo>
                <a:cubicBezTo>
                  <a:pt x="105" y="99"/>
                  <a:pt x="101" y="95"/>
                  <a:pt x="101" y="92"/>
                </a:cubicBezTo>
                <a:lnTo>
                  <a:pt x="103" y="91"/>
                </a:lnTo>
                <a:close/>
                <a:moveTo>
                  <a:pt x="459" y="102"/>
                </a:moveTo>
                <a:cubicBezTo>
                  <a:pt x="456" y="104"/>
                  <a:pt x="456" y="104"/>
                  <a:pt x="456" y="104"/>
                </a:cubicBezTo>
                <a:cubicBezTo>
                  <a:pt x="454" y="104"/>
                  <a:pt x="452" y="102"/>
                  <a:pt x="449" y="103"/>
                </a:cubicBezTo>
                <a:cubicBezTo>
                  <a:pt x="449" y="103"/>
                  <a:pt x="447" y="105"/>
                  <a:pt x="446" y="105"/>
                </a:cubicBezTo>
                <a:cubicBezTo>
                  <a:pt x="445" y="106"/>
                  <a:pt x="444" y="105"/>
                  <a:pt x="443" y="106"/>
                </a:cubicBezTo>
                <a:cubicBezTo>
                  <a:pt x="443" y="106"/>
                  <a:pt x="443" y="108"/>
                  <a:pt x="442" y="108"/>
                </a:cubicBezTo>
                <a:cubicBezTo>
                  <a:pt x="444" y="108"/>
                  <a:pt x="446" y="109"/>
                  <a:pt x="447" y="108"/>
                </a:cubicBezTo>
                <a:cubicBezTo>
                  <a:pt x="448" y="108"/>
                  <a:pt x="450" y="107"/>
                  <a:pt x="451" y="106"/>
                </a:cubicBezTo>
                <a:cubicBezTo>
                  <a:pt x="453" y="106"/>
                  <a:pt x="454" y="108"/>
                  <a:pt x="456" y="107"/>
                </a:cubicBezTo>
                <a:cubicBezTo>
                  <a:pt x="457" y="107"/>
                  <a:pt x="457" y="105"/>
                  <a:pt x="457" y="104"/>
                </a:cubicBezTo>
                <a:cubicBezTo>
                  <a:pt x="457" y="104"/>
                  <a:pt x="461" y="102"/>
                  <a:pt x="459" y="102"/>
                </a:cubicBezTo>
                <a:close/>
                <a:moveTo>
                  <a:pt x="287" y="233"/>
                </a:moveTo>
                <a:cubicBezTo>
                  <a:pt x="288" y="233"/>
                  <a:pt x="288" y="235"/>
                  <a:pt x="287" y="235"/>
                </a:cubicBezTo>
                <a:cubicBezTo>
                  <a:pt x="287" y="235"/>
                  <a:pt x="286" y="232"/>
                  <a:pt x="287" y="233"/>
                </a:cubicBezTo>
                <a:close/>
                <a:moveTo>
                  <a:pt x="299" y="239"/>
                </a:moveTo>
                <a:cubicBezTo>
                  <a:pt x="299" y="239"/>
                  <a:pt x="298" y="240"/>
                  <a:pt x="298" y="240"/>
                </a:cubicBezTo>
                <a:cubicBezTo>
                  <a:pt x="298" y="240"/>
                  <a:pt x="298" y="242"/>
                  <a:pt x="299" y="242"/>
                </a:cubicBezTo>
                <a:cubicBezTo>
                  <a:pt x="299" y="243"/>
                  <a:pt x="299" y="243"/>
                  <a:pt x="299" y="243"/>
                </a:cubicBezTo>
                <a:cubicBezTo>
                  <a:pt x="300" y="242"/>
                  <a:pt x="300" y="244"/>
                  <a:pt x="301" y="243"/>
                </a:cubicBezTo>
                <a:cubicBezTo>
                  <a:pt x="303" y="243"/>
                  <a:pt x="301" y="239"/>
                  <a:pt x="301" y="239"/>
                </a:cubicBezTo>
                <a:cubicBezTo>
                  <a:pt x="301" y="239"/>
                  <a:pt x="299" y="239"/>
                  <a:pt x="299" y="239"/>
                </a:cubicBezTo>
                <a:close/>
                <a:moveTo>
                  <a:pt x="331" y="45"/>
                </a:moveTo>
                <a:cubicBezTo>
                  <a:pt x="331" y="45"/>
                  <a:pt x="331" y="47"/>
                  <a:pt x="331" y="47"/>
                </a:cubicBezTo>
                <a:cubicBezTo>
                  <a:pt x="334" y="46"/>
                  <a:pt x="332" y="45"/>
                  <a:pt x="332" y="45"/>
                </a:cubicBezTo>
                <a:cubicBezTo>
                  <a:pt x="331" y="45"/>
                  <a:pt x="333" y="44"/>
                  <a:pt x="331" y="45"/>
                </a:cubicBezTo>
                <a:close/>
                <a:moveTo>
                  <a:pt x="475" y="91"/>
                </a:moveTo>
                <a:cubicBezTo>
                  <a:pt x="475" y="91"/>
                  <a:pt x="472" y="94"/>
                  <a:pt x="475" y="93"/>
                </a:cubicBezTo>
                <a:cubicBezTo>
                  <a:pt x="476" y="93"/>
                  <a:pt x="478" y="90"/>
                  <a:pt x="475" y="91"/>
                </a:cubicBezTo>
                <a:close/>
                <a:moveTo>
                  <a:pt x="425" y="143"/>
                </a:moveTo>
                <a:cubicBezTo>
                  <a:pt x="425" y="143"/>
                  <a:pt x="425" y="145"/>
                  <a:pt x="425" y="146"/>
                </a:cubicBezTo>
                <a:cubicBezTo>
                  <a:pt x="426" y="146"/>
                  <a:pt x="426" y="146"/>
                  <a:pt x="426" y="146"/>
                </a:cubicBezTo>
                <a:cubicBezTo>
                  <a:pt x="426" y="145"/>
                  <a:pt x="425" y="142"/>
                  <a:pt x="425" y="143"/>
                </a:cubicBezTo>
                <a:close/>
                <a:moveTo>
                  <a:pt x="415" y="180"/>
                </a:moveTo>
                <a:cubicBezTo>
                  <a:pt x="413" y="180"/>
                  <a:pt x="415" y="181"/>
                  <a:pt x="416" y="181"/>
                </a:cubicBezTo>
                <a:cubicBezTo>
                  <a:pt x="416" y="181"/>
                  <a:pt x="417" y="179"/>
                  <a:pt x="415" y="180"/>
                </a:cubicBezTo>
                <a:close/>
                <a:moveTo>
                  <a:pt x="290" y="237"/>
                </a:moveTo>
                <a:cubicBezTo>
                  <a:pt x="290" y="238"/>
                  <a:pt x="290" y="238"/>
                  <a:pt x="290" y="238"/>
                </a:cubicBezTo>
                <a:cubicBezTo>
                  <a:pt x="287" y="239"/>
                  <a:pt x="289" y="237"/>
                  <a:pt x="290" y="237"/>
                </a:cubicBezTo>
                <a:close/>
                <a:moveTo>
                  <a:pt x="288" y="242"/>
                </a:moveTo>
                <a:cubicBezTo>
                  <a:pt x="290" y="243"/>
                  <a:pt x="292" y="242"/>
                  <a:pt x="294" y="243"/>
                </a:cubicBezTo>
                <a:cubicBezTo>
                  <a:pt x="294" y="243"/>
                  <a:pt x="294" y="241"/>
                  <a:pt x="294" y="241"/>
                </a:cubicBezTo>
                <a:cubicBezTo>
                  <a:pt x="296" y="241"/>
                  <a:pt x="295" y="242"/>
                  <a:pt x="297" y="242"/>
                </a:cubicBezTo>
                <a:cubicBezTo>
                  <a:pt x="296" y="237"/>
                  <a:pt x="296" y="240"/>
                  <a:pt x="298" y="235"/>
                </a:cubicBezTo>
                <a:cubicBezTo>
                  <a:pt x="299" y="236"/>
                  <a:pt x="303" y="237"/>
                  <a:pt x="304" y="238"/>
                </a:cubicBezTo>
                <a:cubicBezTo>
                  <a:pt x="304" y="239"/>
                  <a:pt x="303" y="239"/>
                  <a:pt x="304" y="240"/>
                </a:cubicBezTo>
                <a:cubicBezTo>
                  <a:pt x="304" y="241"/>
                  <a:pt x="304" y="241"/>
                  <a:pt x="304" y="241"/>
                </a:cubicBezTo>
                <a:cubicBezTo>
                  <a:pt x="305" y="241"/>
                  <a:pt x="307" y="240"/>
                  <a:pt x="308" y="241"/>
                </a:cubicBezTo>
                <a:cubicBezTo>
                  <a:pt x="308" y="241"/>
                  <a:pt x="307" y="243"/>
                  <a:pt x="308" y="243"/>
                </a:cubicBezTo>
                <a:cubicBezTo>
                  <a:pt x="308" y="244"/>
                  <a:pt x="309" y="243"/>
                  <a:pt x="310" y="243"/>
                </a:cubicBezTo>
                <a:cubicBezTo>
                  <a:pt x="310" y="239"/>
                  <a:pt x="310" y="239"/>
                  <a:pt x="310" y="239"/>
                </a:cubicBezTo>
                <a:cubicBezTo>
                  <a:pt x="309" y="239"/>
                  <a:pt x="308" y="240"/>
                  <a:pt x="307" y="239"/>
                </a:cubicBezTo>
                <a:cubicBezTo>
                  <a:pt x="306" y="239"/>
                  <a:pt x="306" y="236"/>
                  <a:pt x="307" y="237"/>
                </a:cubicBezTo>
                <a:cubicBezTo>
                  <a:pt x="308" y="236"/>
                  <a:pt x="308" y="236"/>
                  <a:pt x="310" y="235"/>
                </a:cubicBezTo>
                <a:cubicBezTo>
                  <a:pt x="310" y="234"/>
                  <a:pt x="310" y="234"/>
                  <a:pt x="310" y="234"/>
                </a:cubicBezTo>
                <a:cubicBezTo>
                  <a:pt x="309" y="234"/>
                  <a:pt x="308" y="233"/>
                  <a:pt x="308" y="233"/>
                </a:cubicBezTo>
                <a:cubicBezTo>
                  <a:pt x="308" y="233"/>
                  <a:pt x="307" y="234"/>
                  <a:pt x="306" y="234"/>
                </a:cubicBezTo>
                <a:cubicBezTo>
                  <a:pt x="305" y="231"/>
                  <a:pt x="305" y="231"/>
                  <a:pt x="305" y="231"/>
                </a:cubicBezTo>
                <a:cubicBezTo>
                  <a:pt x="303" y="231"/>
                  <a:pt x="302" y="232"/>
                  <a:pt x="302" y="232"/>
                </a:cubicBezTo>
                <a:cubicBezTo>
                  <a:pt x="302" y="231"/>
                  <a:pt x="302" y="231"/>
                  <a:pt x="302" y="231"/>
                </a:cubicBezTo>
                <a:cubicBezTo>
                  <a:pt x="300" y="230"/>
                  <a:pt x="300" y="231"/>
                  <a:pt x="300" y="230"/>
                </a:cubicBezTo>
                <a:cubicBezTo>
                  <a:pt x="300" y="230"/>
                  <a:pt x="301" y="229"/>
                  <a:pt x="300" y="229"/>
                </a:cubicBezTo>
                <a:cubicBezTo>
                  <a:pt x="302" y="229"/>
                  <a:pt x="304" y="230"/>
                  <a:pt x="306" y="229"/>
                </a:cubicBezTo>
                <a:cubicBezTo>
                  <a:pt x="306" y="229"/>
                  <a:pt x="307" y="227"/>
                  <a:pt x="307" y="227"/>
                </a:cubicBezTo>
                <a:cubicBezTo>
                  <a:pt x="307" y="227"/>
                  <a:pt x="310" y="226"/>
                  <a:pt x="310" y="226"/>
                </a:cubicBezTo>
                <a:cubicBezTo>
                  <a:pt x="313" y="226"/>
                  <a:pt x="314" y="228"/>
                  <a:pt x="316" y="229"/>
                </a:cubicBezTo>
                <a:cubicBezTo>
                  <a:pt x="316" y="228"/>
                  <a:pt x="317" y="228"/>
                  <a:pt x="318" y="228"/>
                </a:cubicBezTo>
                <a:cubicBezTo>
                  <a:pt x="318" y="228"/>
                  <a:pt x="318" y="226"/>
                  <a:pt x="318" y="225"/>
                </a:cubicBezTo>
                <a:cubicBezTo>
                  <a:pt x="319" y="225"/>
                  <a:pt x="319" y="225"/>
                  <a:pt x="319" y="225"/>
                </a:cubicBezTo>
                <a:cubicBezTo>
                  <a:pt x="320" y="227"/>
                  <a:pt x="320" y="228"/>
                  <a:pt x="320" y="229"/>
                </a:cubicBezTo>
                <a:cubicBezTo>
                  <a:pt x="321" y="229"/>
                  <a:pt x="322" y="230"/>
                  <a:pt x="323" y="229"/>
                </a:cubicBezTo>
                <a:cubicBezTo>
                  <a:pt x="326" y="225"/>
                  <a:pt x="326" y="225"/>
                  <a:pt x="326" y="225"/>
                </a:cubicBezTo>
                <a:cubicBezTo>
                  <a:pt x="326" y="225"/>
                  <a:pt x="327" y="227"/>
                  <a:pt x="327" y="227"/>
                </a:cubicBezTo>
                <a:cubicBezTo>
                  <a:pt x="326" y="228"/>
                  <a:pt x="329" y="228"/>
                  <a:pt x="329" y="228"/>
                </a:cubicBezTo>
                <a:cubicBezTo>
                  <a:pt x="330" y="226"/>
                  <a:pt x="330" y="226"/>
                  <a:pt x="330" y="226"/>
                </a:cubicBezTo>
                <a:cubicBezTo>
                  <a:pt x="331" y="226"/>
                  <a:pt x="331" y="227"/>
                  <a:pt x="332" y="226"/>
                </a:cubicBezTo>
                <a:cubicBezTo>
                  <a:pt x="333" y="227"/>
                  <a:pt x="333" y="227"/>
                  <a:pt x="334" y="227"/>
                </a:cubicBezTo>
                <a:cubicBezTo>
                  <a:pt x="334" y="228"/>
                  <a:pt x="333" y="228"/>
                  <a:pt x="333" y="229"/>
                </a:cubicBezTo>
                <a:cubicBezTo>
                  <a:pt x="333" y="230"/>
                  <a:pt x="335" y="230"/>
                  <a:pt x="335" y="231"/>
                </a:cubicBezTo>
                <a:cubicBezTo>
                  <a:pt x="336" y="231"/>
                  <a:pt x="339" y="231"/>
                  <a:pt x="340" y="231"/>
                </a:cubicBezTo>
                <a:cubicBezTo>
                  <a:pt x="341" y="232"/>
                  <a:pt x="340" y="233"/>
                  <a:pt x="341" y="234"/>
                </a:cubicBezTo>
                <a:cubicBezTo>
                  <a:pt x="342" y="235"/>
                  <a:pt x="347" y="237"/>
                  <a:pt x="349" y="237"/>
                </a:cubicBezTo>
                <a:cubicBezTo>
                  <a:pt x="350" y="236"/>
                  <a:pt x="351" y="233"/>
                  <a:pt x="352" y="233"/>
                </a:cubicBezTo>
                <a:cubicBezTo>
                  <a:pt x="353" y="232"/>
                  <a:pt x="354" y="233"/>
                  <a:pt x="355" y="233"/>
                </a:cubicBezTo>
                <a:cubicBezTo>
                  <a:pt x="356" y="234"/>
                  <a:pt x="357" y="234"/>
                  <a:pt x="357" y="235"/>
                </a:cubicBezTo>
                <a:cubicBezTo>
                  <a:pt x="358" y="237"/>
                  <a:pt x="358" y="239"/>
                  <a:pt x="359" y="240"/>
                </a:cubicBezTo>
                <a:cubicBezTo>
                  <a:pt x="359" y="241"/>
                  <a:pt x="362" y="241"/>
                  <a:pt x="363" y="242"/>
                </a:cubicBezTo>
                <a:cubicBezTo>
                  <a:pt x="363" y="243"/>
                  <a:pt x="364" y="250"/>
                  <a:pt x="363" y="251"/>
                </a:cubicBezTo>
                <a:cubicBezTo>
                  <a:pt x="362" y="253"/>
                  <a:pt x="362" y="253"/>
                  <a:pt x="362" y="253"/>
                </a:cubicBezTo>
                <a:cubicBezTo>
                  <a:pt x="362" y="256"/>
                  <a:pt x="363" y="258"/>
                  <a:pt x="363" y="259"/>
                </a:cubicBezTo>
                <a:cubicBezTo>
                  <a:pt x="364" y="258"/>
                  <a:pt x="365" y="257"/>
                  <a:pt x="365" y="256"/>
                </a:cubicBezTo>
                <a:cubicBezTo>
                  <a:pt x="366" y="256"/>
                  <a:pt x="368" y="256"/>
                  <a:pt x="368" y="256"/>
                </a:cubicBezTo>
                <a:cubicBezTo>
                  <a:pt x="367" y="261"/>
                  <a:pt x="366" y="261"/>
                  <a:pt x="365" y="267"/>
                </a:cubicBezTo>
                <a:cubicBezTo>
                  <a:pt x="366" y="267"/>
                  <a:pt x="370" y="269"/>
                  <a:pt x="371" y="270"/>
                </a:cubicBezTo>
                <a:cubicBezTo>
                  <a:pt x="372" y="271"/>
                  <a:pt x="372" y="276"/>
                  <a:pt x="373" y="278"/>
                </a:cubicBezTo>
                <a:cubicBezTo>
                  <a:pt x="373" y="278"/>
                  <a:pt x="374" y="279"/>
                  <a:pt x="375" y="279"/>
                </a:cubicBezTo>
                <a:cubicBezTo>
                  <a:pt x="375" y="281"/>
                  <a:pt x="375" y="282"/>
                  <a:pt x="376" y="283"/>
                </a:cubicBezTo>
                <a:cubicBezTo>
                  <a:pt x="377" y="284"/>
                  <a:pt x="377" y="283"/>
                  <a:pt x="378" y="284"/>
                </a:cubicBezTo>
                <a:cubicBezTo>
                  <a:pt x="379" y="285"/>
                  <a:pt x="379" y="287"/>
                  <a:pt x="380" y="287"/>
                </a:cubicBezTo>
                <a:cubicBezTo>
                  <a:pt x="381" y="288"/>
                  <a:pt x="381" y="287"/>
                  <a:pt x="382" y="287"/>
                </a:cubicBezTo>
                <a:cubicBezTo>
                  <a:pt x="382" y="286"/>
                  <a:pt x="382" y="286"/>
                  <a:pt x="383" y="285"/>
                </a:cubicBezTo>
                <a:cubicBezTo>
                  <a:pt x="382" y="285"/>
                  <a:pt x="382" y="284"/>
                  <a:pt x="382" y="283"/>
                </a:cubicBezTo>
                <a:cubicBezTo>
                  <a:pt x="383" y="282"/>
                  <a:pt x="383" y="282"/>
                  <a:pt x="383" y="282"/>
                </a:cubicBezTo>
                <a:cubicBezTo>
                  <a:pt x="383" y="281"/>
                  <a:pt x="384" y="280"/>
                  <a:pt x="385" y="279"/>
                </a:cubicBezTo>
                <a:cubicBezTo>
                  <a:pt x="385" y="278"/>
                  <a:pt x="384" y="275"/>
                  <a:pt x="385" y="273"/>
                </a:cubicBezTo>
                <a:cubicBezTo>
                  <a:pt x="386" y="270"/>
                  <a:pt x="386" y="270"/>
                  <a:pt x="386" y="270"/>
                </a:cubicBezTo>
                <a:cubicBezTo>
                  <a:pt x="385" y="270"/>
                  <a:pt x="386" y="267"/>
                  <a:pt x="385" y="266"/>
                </a:cubicBezTo>
                <a:cubicBezTo>
                  <a:pt x="384" y="265"/>
                  <a:pt x="384" y="265"/>
                  <a:pt x="384" y="265"/>
                </a:cubicBezTo>
                <a:cubicBezTo>
                  <a:pt x="383" y="263"/>
                  <a:pt x="384" y="261"/>
                  <a:pt x="383" y="259"/>
                </a:cubicBezTo>
                <a:cubicBezTo>
                  <a:pt x="383" y="258"/>
                  <a:pt x="381" y="256"/>
                  <a:pt x="381" y="255"/>
                </a:cubicBezTo>
                <a:cubicBezTo>
                  <a:pt x="380" y="254"/>
                  <a:pt x="382" y="254"/>
                  <a:pt x="381" y="252"/>
                </a:cubicBezTo>
                <a:cubicBezTo>
                  <a:pt x="381" y="251"/>
                  <a:pt x="379" y="250"/>
                  <a:pt x="379" y="249"/>
                </a:cubicBezTo>
                <a:cubicBezTo>
                  <a:pt x="379" y="249"/>
                  <a:pt x="379" y="246"/>
                  <a:pt x="379" y="246"/>
                </a:cubicBezTo>
                <a:cubicBezTo>
                  <a:pt x="379" y="244"/>
                  <a:pt x="376" y="241"/>
                  <a:pt x="376" y="239"/>
                </a:cubicBezTo>
                <a:cubicBezTo>
                  <a:pt x="375" y="236"/>
                  <a:pt x="377" y="233"/>
                  <a:pt x="375" y="231"/>
                </a:cubicBezTo>
                <a:cubicBezTo>
                  <a:pt x="375" y="230"/>
                  <a:pt x="373" y="230"/>
                  <a:pt x="373" y="229"/>
                </a:cubicBezTo>
                <a:cubicBezTo>
                  <a:pt x="373" y="228"/>
                  <a:pt x="373" y="228"/>
                  <a:pt x="373" y="228"/>
                </a:cubicBezTo>
                <a:cubicBezTo>
                  <a:pt x="373" y="228"/>
                  <a:pt x="375" y="227"/>
                  <a:pt x="375" y="226"/>
                </a:cubicBezTo>
                <a:cubicBezTo>
                  <a:pt x="376" y="224"/>
                  <a:pt x="374" y="223"/>
                  <a:pt x="375" y="221"/>
                </a:cubicBezTo>
                <a:cubicBezTo>
                  <a:pt x="376" y="221"/>
                  <a:pt x="376" y="221"/>
                  <a:pt x="376" y="221"/>
                </a:cubicBezTo>
                <a:cubicBezTo>
                  <a:pt x="376" y="219"/>
                  <a:pt x="378" y="212"/>
                  <a:pt x="377" y="214"/>
                </a:cubicBezTo>
                <a:cubicBezTo>
                  <a:pt x="377" y="212"/>
                  <a:pt x="377" y="212"/>
                  <a:pt x="377" y="212"/>
                </a:cubicBezTo>
                <a:cubicBezTo>
                  <a:pt x="381" y="210"/>
                  <a:pt x="381" y="210"/>
                  <a:pt x="381" y="210"/>
                </a:cubicBezTo>
                <a:cubicBezTo>
                  <a:pt x="380" y="208"/>
                  <a:pt x="380" y="208"/>
                  <a:pt x="380" y="208"/>
                </a:cubicBezTo>
                <a:cubicBezTo>
                  <a:pt x="381" y="207"/>
                  <a:pt x="382" y="208"/>
                  <a:pt x="383" y="207"/>
                </a:cubicBezTo>
                <a:cubicBezTo>
                  <a:pt x="384" y="206"/>
                  <a:pt x="384" y="204"/>
                  <a:pt x="385" y="203"/>
                </a:cubicBezTo>
                <a:cubicBezTo>
                  <a:pt x="386" y="202"/>
                  <a:pt x="386" y="204"/>
                  <a:pt x="388" y="203"/>
                </a:cubicBezTo>
                <a:cubicBezTo>
                  <a:pt x="388" y="203"/>
                  <a:pt x="391" y="200"/>
                  <a:pt x="391" y="200"/>
                </a:cubicBezTo>
                <a:cubicBezTo>
                  <a:pt x="391" y="200"/>
                  <a:pt x="390" y="198"/>
                  <a:pt x="391" y="198"/>
                </a:cubicBezTo>
                <a:cubicBezTo>
                  <a:pt x="391" y="198"/>
                  <a:pt x="393" y="199"/>
                  <a:pt x="393" y="198"/>
                </a:cubicBezTo>
                <a:cubicBezTo>
                  <a:pt x="393" y="198"/>
                  <a:pt x="395" y="193"/>
                  <a:pt x="395" y="193"/>
                </a:cubicBezTo>
                <a:cubicBezTo>
                  <a:pt x="396" y="193"/>
                  <a:pt x="395" y="194"/>
                  <a:pt x="397" y="194"/>
                </a:cubicBezTo>
                <a:cubicBezTo>
                  <a:pt x="398" y="193"/>
                  <a:pt x="399" y="191"/>
                  <a:pt x="400" y="191"/>
                </a:cubicBezTo>
                <a:cubicBezTo>
                  <a:pt x="401" y="190"/>
                  <a:pt x="403" y="191"/>
                  <a:pt x="404" y="190"/>
                </a:cubicBezTo>
                <a:cubicBezTo>
                  <a:pt x="409" y="185"/>
                  <a:pt x="409" y="185"/>
                  <a:pt x="409" y="185"/>
                </a:cubicBezTo>
                <a:cubicBezTo>
                  <a:pt x="409" y="184"/>
                  <a:pt x="408" y="183"/>
                  <a:pt x="409" y="183"/>
                </a:cubicBezTo>
                <a:cubicBezTo>
                  <a:pt x="409" y="182"/>
                  <a:pt x="412" y="181"/>
                  <a:pt x="413" y="181"/>
                </a:cubicBezTo>
                <a:cubicBezTo>
                  <a:pt x="412" y="179"/>
                  <a:pt x="411" y="178"/>
                  <a:pt x="411" y="176"/>
                </a:cubicBezTo>
                <a:cubicBezTo>
                  <a:pt x="412" y="176"/>
                  <a:pt x="413" y="177"/>
                  <a:pt x="414" y="176"/>
                </a:cubicBezTo>
                <a:cubicBezTo>
                  <a:pt x="414" y="175"/>
                  <a:pt x="414" y="175"/>
                  <a:pt x="414" y="175"/>
                </a:cubicBezTo>
                <a:cubicBezTo>
                  <a:pt x="415" y="175"/>
                  <a:pt x="415" y="175"/>
                  <a:pt x="415" y="175"/>
                </a:cubicBezTo>
                <a:cubicBezTo>
                  <a:pt x="414" y="174"/>
                  <a:pt x="414" y="172"/>
                  <a:pt x="413" y="171"/>
                </a:cubicBezTo>
                <a:cubicBezTo>
                  <a:pt x="414" y="171"/>
                  <a:pt x="416" y="170"/>
                  <a:pt x="417" y="170"/>
                </a:cubicBezTo>
                <a:cubicBezTo>
                  <a:pt x="417" y="172"/>
                  <a:pt x="417" y="172"/>
                  <a:pt x="417" y="172"/>
                </a:cubicBezTo>
                <a:cubicBezTo>
                  <a:pt x="418" y="172"/>
                  <a:pt x="419" y="172"/>
                  <a:pt x="420" y="172"/>
                </a:cubicBezTo>
                <a:cubicBezTo>
                  <a:pt x="420" y="172"/>
                  <a:pt x="425" y="167"/>
                  <a:pt x="421" y="170"/>
                </a:cubicBezTo>
                <a:cubicBezTo>
                  <a:pt x="420" y="170"/>
                  <a:pt x="421" y="168"/>
                  <a:pt x="421" y="168"/>
                </a:cubicBezTo>
                <a:cubicBezTo>
                  <a:pt x="415" y="166"/>
                  <a:pt x="415" y="166"/>
                  <a:pt x="415" y="166"/>
                </a:cubicBezTo>
                <a:cubicBezTo>
                  <a:pt x="415" y="166"/>
                  <a:pt x="415" y="164"/>
                  <a:pt x="415" y="164"/>
                </a:cubicBezTo>
                <a:cubicBezTo>
                  <a:pt x="417" y="164"/>
                  <a:pt x="419" y="164"/>
                  <a:pt x="420" y="163"/>
                </a:cubicBezTo>
                <a:cubicBezTo>
                  <a:pt x="420" y="163"/>
                  <a:pt x="420" y="161"/>
                  <a:pt x="421" y="161"/>
                </a:cubicBezTo>
                <a:cubicBezTo>
                  <a:pt x="420" y="160"/>
                  <a:pt x="419" y="161"/>
                  <a:pt x="419" y="159"/>
                </a:cubicBezTo>
                <a:cubicBezTo>
                  <a:pt x="419" y="159"/>
                  <a:pt x="420" y="158"/>
                  <a:pt x="420" y="157"/>
                </a:cubicBezTo>
                <a:cubicBezTo>
                  <a:pt x="414" y="154"/>
                  <a:pt x="414" y="154"/>
                  <a:pt x="414" y="154"/>
                </a:cubicBezTo>
                <a:cubicBezTo>
                  <a:pt x="414" y="154"/>
                  <a:pt x="414" y="153"/>
                  <a:pt x="414" y="152"/>
                </a:cubicBezTo>
                <a:cubicBezTo>
                  <a:pt x="414" y="152"/>
                  <a:pt x="412" y="151"/>
                  <a:pt x="412" y="150"/>
                </a:cubicBezTo>
                <a:cubicBezTo>
                  <a:pt x="414" y="150"/>
                  <a:pt x="415" y="150"/>
                  <a:pt x="417" y="150"/>
                </a:cubicBezTo>
                <a:cubicBezTo>
                  <a:pt x="416" y="148"/>
                  <a:pt x="415" y="146"/>
                  <a:pt x="413" y="144"/>
                </a:cubicBezTo>
                <a:cubicBezTo>
                  <a:pt x="414" y="144"/>
                  <a:pt x="415" y="144"/>
                  <a:pt x="415" y="144"/>
                </a:cubicBezTo>
                <a:cubicBezTo>
                  <a:pt x="415" y="143"/>
                  <a:pt x="415" y="143"/>
                  <a:pt x="415" y="143"/>
                </a:cubicBezTo>
                <a:cubicBezTo>
                  <a:pt x="414" y="142"/>
                  <a:pt x="412" y="141"/>
                  <a:pt x="411" y="140"/>
                </a:cubicBezTo>
                <a:cubicBezTo>
                  <a:pt x="412" y="139"/>
                  <a:pt x="411" y="139"/>
                  <a:pt x="413" y="138"/>
                </a:cubicBezTo>
                <a:cubicBezTo>
                  <a:pt x="412" y="138"/>
                  <a:pt x="412" y="134"/>
                  <a:pt x="412" y="134"/>
                </a:cubicBezTo>
                <a:cubicBezTo>
                  <a:pt x="413" y="134"/>
                  <a:pt x="413" y="134"/>
                  <a:pt x="413" y="134"/>
                </a:cubicBezTo>
                <a:cubicBezTo>
                  <a:pt x="415" y="129"/>
                  <a:pt x="415" y="127"/>
                  <a:pt x="415" y="123"/>
                </a:cubicBezTo>
                <a:cubicBezTo>
                  <a:pt x="416" y="123"/>
                  <a:pt x="416" y="123"/>
                  <a:pt x="418" y="122"/>
                </a:cubicBezTo>
                <a:cubicBezTo>
                  <a:pt x="419" y="121"/>
                  <a:pt x="419" y="121"/>
                  <a:pt x="419" y="121"/>
                </a:cubicBezTo>
                <a:cubicBezTo>
                  <a:pt x="419" y="121"/>
                  <a:pt x="421" y="122"/>
                  <a:pt x="422" y="122"/>
                </a:cubicBezTo>
                <a:cubicBezTo>
                  <a:pt x="423" y="120"/>
                  <a:pt x="422" y="120"/>
                  <a:pt x="423" y="119"/>
                </a:cubicBezTo>
                <a:cubicBezTo>
                  <a:pt x="423" y="119"/>
                  <a:pt x="424" y="121"/>
                  <a:pt x="424" y="122"/>
                </a:cubicBezTo>
                <a:cubicBezTo>
                  <a:pt x="422" y="123"/>
                  <a:pt x="420" y="125"/>
                  <a:pt x="419" y="127"/>
                </a:cubicBezTo>
                <a:cubicBezTo>
                  <a:pt x="420" y="129"/>
                  <a:pt x="420" y="129"/>
                  <a:pt x="420" y="129"/>
                </a:cubicBezTo>
                <a:cubicBezTo>
                  <a:pt x="419" y="130"/>
                  <a:pt x="417" y="131"/>
                  <a:pt x="417" y="132"/>
                </a:cubicBezTo>
                <a:cubicBezTo>
                  <a:pt x="416" y="133"/>
                  <a:pt x="417" y="134"/>
                  <a:pt x="418" y="134"/>
                </a:cubicBezTo>
                <a:cubicBezTo>
                  <a:pt x="419" y="135"/>
                  <a:pt x="417" y="135"/>
                  <a:pt x="417" y="135"/>
                </a:cubicBezTo>
                <a:cubicBezTo>
                  <a:pt x="417" y="136"/>
                  <a:pt x="417" y="140"/>
                  <a:pt x="418" y="140"/>
                </a:cubicBezTo>
                <a:cubicBezTo>
                  <a:pt x="418" y="141"/>
                  <a:pt x="418" y="141"/>
                  <a:pt x="418" y="141"/>
                </a:cubicBezTo>
                <a:cubicBezTo>
                  <a:pt x="420" y="140"/>
                  <a:pt x="420" y="140"/>
                  <a:pt x="423" y="140"/>
                </a:cubicBezTo>
                <a:cubicBezTo>
                  <a:pt x="423" y="140"/>
                  <a:pt x="422" y="143"/>
                  <a:pt x="423" y="144"/>
                </a:cubicBezTo>
                <a:cubicBezTo>
                  <a:pt x="424" y="143"/>
                  <a:pt x="426" y="142"/>
                  <a:pt x="428" y="142"/>
                </a:cubicBezTo>
                <a:cubicBezTo>
                  <a:pt x="428" y="140"/>
                  <a:pt x="428" y="140"/>
                  <a:pt x="428" y="140"/>
                </a:cubicBezTo>
                <a:cubicBezTo>
                  <a:pt x="428" y="140"/>
                  <a:pt x="427" y="140"/>
                  <a:pt x="427" y="138"/>
                </a:cubicBezTo>
                <a:cubicBezTo>
                  <a:pt x="427" y="138"/>
                  <a:pt x="428" y="138"/>
                  <a:pt x="428" y="137"/>
                </a:cubicBezTo>
                <a:cubicBezTo>
                  <a:pt x="429" y="138"/>
                  <a:pt x="429" y="135"/>
                  <a:pt x="429" y="134"/>
                </a:cubicBezTo>
                <a:cubicBezTo>
                  <a:pt x="428" y="134"/>
                  <a:pt x="428" y="134"/>
                  <a:pt x="428" y="134"/>
                </a:cubicBezTo>
                <a:cubicBezTo>
                  <a:pt x="428" y="133"/>
                  <a:pt x="430" y="131"/>
                  <a:pt x="429" y="130"/>
                </a:cubicBezTo>
                <a:cubicBezTo>
                  <a:pt x="428" y="130"/>
                  <a:pt x="428" y="130"/>
                  <a:pt x="428" y="130"/>
                </a:cubicBezTo>
                <a:cubicBezTo>
                  <a:pt x="428" y="129"/>
                  <a:pt x="426" y="127"/>
                  <a:pt x="426" y="126"/>
                </a:cubicBezTo>
                <a:cubicBezTo>
                  <a:pt x="426" y="126"/>
                  <a:pt x="426" y="126"/>
                  <a:pt x="426" y="126"/>
                </a:cubicBezTo>
                <a:cubicBezTo>
                  <a:pt x="426" y="125"/>
                  <a:pt x="427" y="123"/>
                  <a:pt x="427" y="123"/>
                </a:cubicBezTo>
                <a:cubicBezTo>
                  <a:pt x="428" y="123"/>
                  <a:pt x="430" y="125"/>
                  <a:pt x="431" y="126"/>
                </a:cubicBezTo>
                <a:cubicBezTo>
                  <a:pt x="432" y="126"/>
                  <a:pt x="433" y="125"/>
                  <a:pt x="434" y="126"/>
                </a:cubicBezTo>
                <a:cubicBezTo>
                  <a:pt x="436" y="124"/>
                  <a:pt x="436" y="121"/>
                  <a:pt x="438" y="119"/>
                </a:cubicBezTo>
                <a:cubicBezTo>
                  <a:pt x="440" y="120"/>
                  <a:pt x="440" y="120"/>
                  <a:pt x="440" y="120"/>
                </a:cubicBezTo>
                <a:cubicBezTo>
                  <a:pt x="440" y="119"/>
                  <a:pt x="441" y="117"/>
                  <a:pt x="441" y="116"/>
                </a:cubicBezTo>
                <a:cubicBezTo>
                  <a:pt x="442" y="115"/>
                  <a:pt x="441" y="109"/>
                  <a:pt x="441" y="109"/>
                </a:cubicBezTo>
                <a:cubicBezTo>
                  <a:pt x="441" y="109"/>
                  <a:pt x="440" y="109"/>
                  <a:pt x="439" y="109"/>
                </a:cubicBezTo>
                <a:cubicBezTo>
                  <a:pt x="439" y="109"/>
                  <a:pt x="439" y="107"/>
                  <a:pt x="439" y="107"/>
                </a:cubicBezTo>
                <a:cubicBezTo>
                  <a:pt x="440" y="107"/>
                  <a:pt x="440" y="107"/>
                  <a:pt x="440" y="107"/>
                </a:cubicBezTo>
                <a:cubicBezTo>
                  <a:pt x="440" y="106"/>
                  <a:pt x="440" y="106"/>
                  <a:pt x="440" y="106"/>
                </a:cubicBezTo>
                <a:cubicBezTo>
                  <a:pt x="441" y="105"/>
                  <a:pt x="445" y="101"/>
                  <a:pt x="446" y="101"/>
                </a:cubicBezTo>
                <a:cubicBezTo>
                  <a:pt x="446" y="100"/>
                  <a:pt x="446" y="100"/>
                  <a:pt x="446" y="100"/>
                </a:cubicBezTo>
                <a:cubicBezTo>
                  <a:pt x="446" y="99"/>
                  <a:pt x="448" y="100"/>
                  <a:pt x="448" y="100"/>
                </a:cubicBezTo>
                <a:cubicBezTo>
                  <a:pt x="449" y="100"/>
                  <a:pt x="449" y="98"/>
                  <a:pt x="450" y="98"/>
                </a:cubicBezTo>
                <a:cubicBezTo>
                  <a:pt x="450" y="98"/>
                  <a:pt x="452" y="99"/>
                  <a:pt x="453" y="99"/>
                </a:cubicBezTo>
                <a:cubicBezTo>
                  <a:pt x="454" y="98"/>
                  <a:pt x="454" y="96"/>
                  <a:pt x="454" y="96"/>
                </a:cubicBezTo>
                <a:cubicBezTo>
                  <a:pt x="456" y="95"/>
                  <a:pt x="458" y="96"/>
                  <a:pt x="460" y="96"/>
                </a:cubicBezTo>
                <a:cubicBezTo>
                  <a:pt x="460" y="97"/>
                  <a:pt x="460" y="97"/>
                  <a:pt x="460" y="97"/>
                </a:cubicBezTo>
                <a:cubicBezTo>
                  <a:pt x="461" y="98"/>
                  <a:pt x="462" y="96"/>
                  <a:pt x="462" y="97"/>
                </a:cubicBezTo>
                <a:cubicBezTo>
                  <a:pt x="461" y="96"/>
                  <a:pt x="462" y="93"/>
                  <a:pt x="462" y="91"/>
                </a:cubicBezTo>
                <a:cubicBezTo>
                  <a:pt x="463" y="92"/>
                  <a:pt x="465" y="91"/>
                  <a:pt x="466" y="92"/>
                </a:cubicBezTo>
                <a:cubicBezTo>
                  <a:pt x="466" y="92"/>
                  <a:pt x="466" y="94"/>
                  <a:pt x="466" y="94"/>
                </a:cubicBezTo>
                <a:cubicBezTo>
                  <a:pt x="466" y="94"/>
                  <a:pt x="467" y="95"/>
                  <a:pt x="468" y="95"/>
                </a:cubicBezTo>
                <a:cubicBezTo>
                  <a:pt x="469" y="94"/>
                  <a:pt x="470" y="93"/>
                  <a:pt x="470" y="93"/>
                </a:cubicBezTo>
                <a:cubicBezTo>
                  <a:pt x="470" y="92"/>
                  <a:pt x="472" y="93"/>
                  <a:pt x="472" y="93"/>
                </a:cubicBezTo>
                <a:cubicBezTo>
                  <a:pt x="472" y="92"/>
                  <a:pt x="472" y="91"/>
                  <a:pt x="471" y="91"/>
                </a:cubicBezTo>
                <a:cubicBezTo>
                  <a:pt x="470" y="90"/>
                  <a:pt x="466" y="89"/>
                  <a:pt x="466" y="88"/>
                </a:cubicBezTo>
                <a:cubicBezTo>
                  <a:pt x="465" y="87"/>
                  <a:pt x="466" y="87"/>
                  <a:pt x="466" y="86"/>
                </a:cubicBezTo>
                <a:cubicBezTo>
                  <a:pt x="467" y="85"/>
                  <a:pt x="468" y="85"/>
                  <a:pt x="470" y="85"/>
                </a:cubicBezTo>
                <a:cubicBezTo>
                  <a:pt x="467" y="79"/>
                  <a:pt x="469" y="80"/>
                  <a:pt x="473" y="76"/>
                </a:cubicBezTo>
                <a:cubicBezTo>
                  <a:pt x="473" y="75"/>
                  <a:pt x="473" y="75"/>
                  <a:pt x="473" y="75"/>
                </a:cubicBezTo>
                <a:cubicBezTo>
                  <a:pt x="472" y="75"/>
                  <a:pt x="472" y="75"/>
                  <a:pt x="472" y="75"/>
                </a:cubicBezTo>
                <a:cubicBezTo>
                  <a:pt x="473" y="73"/>
                  <a:pt x="473" y="71"/>
                  <a:pt x="474" y="69"/>
                </a:cubicBezTo>
                <a:cubicBezTo>
                  <a:pt x="475" y="70"/>
                  <a:pt x="475" y="70"/>
                  <a:pt x="476" y="70"/>
                </a:cubicBezTo>
                <a:cubicBezTo>
                  <a:pt x="475" y="72"/>
                  <a:pt x="478" y="69"/>
                  <a:pt x="478" y="69"/>
                </a:cubicBezTo>
                <a:cubicBezTo>
                  <a:pt x="480" y="69"/>
                  <a:pt x="478" y="70"/>
                  <a:pt x="479" y="71"/>
                </a:cubicBezTo>
                <a:cubicBezTo>
                  <a:pt x="480" y="71"/>
                  <a:pt x="480" y="71"/>
                  <a:pt x="480" y="71"/>
                </a:cubicBezTo>
                <a:cubicBezTo>
                  <a:pt x="480" y="70"/>
                  <a:pt x="480" y="69"/>
                  <a:pt x="480" y="69"/>
                </a:cubicBezTo>
                <a:cubicBezTo>
                  <a:pt x="481" y="68"/>
                  <a:pt x="482" y="70"/>
                  <a:pt x="484" y="69"/>
                </a:cubicBezTo>
                <a:cubicBezTo>
                  <a:pt x="484" y="66"/>
                  <a:pt x="484" y="65"/>
                  <a:pt x="486" y="62"/>
                </a:cubicBezTo>
                <a:cubicBezTo>
                  <a:pt x="486" y="63"/>
                  <a:pt x="487" y="65"/>
                  <a:pt x="487" y="66"/>
                </a:cubicBezTo>
                <a:cubicBezTo>
                  <a:pt x="489" y="65"/>
                  <a:pt x="489" y="65"/>
                  <a:pt x="489" y="65"/>
                </a:cubicBezTo>
                <a:cubicBezTo>
                  <a:pt x="489" y="65"/>
                  <a:pt x="489" y="63"/>
                  <a:pt x="489" y="63"/>
                </a:cubicBezTo>
                <a:cubicBezTo>
                  <a:pt x="490" y="63"/>
                  <a:pt x="491" y="65"/>
                  <a:pt x="492" y="65"/>
                </a:cubicBezTo>
                <a:cubicBezTo>
                  <a:pt x="493" y="66"/>
                  <a:pt x="493" y="64"/>
                  <a:pt x="494" y="65"/>
                </a:cubicBezTo>
                <a:cubicBezTo>
                  <a:pt x="495" y="64"/>
                  <a:pt x="495" y="63"/>
                  <a:pt x="496" y="62"/>
                </a:cubicBezTo>
                <a:cubicBezTo>
                  <a:pt x="497" y="61"/>
                  <a:pt x="498" y="61"/>
                  <a:pt x="499" y="61"/>
                </a:cubicBezTo>
                <a:cubicBezTo>
                  <a:pt x="498" y="58"/>
                  <a:pt x="498" y="57"/>
                  <a:pt x="498" y="54"/>
                </a:cubicBezTo>
                <a:cubicBezTo>
                  <a:pt x="498" y="54"/>
                  <a:pt x="497" y="54"/>
                  <a:pt x="497" y="54"/>
                </a:cubicBezTo>
                <a:cubicBezTo>
                  <a:pt x="497" y="53"/>
                  <a:pt x="498" y="53"/>
                  <a:pt x="498" y="53"/>
                </a:cubicBezTo>
                <a:cubicBezTo>
                  <a:pt x="498" y="53"/>
                  <a:pt x="497" y="52"/>
                  <a:pt x="496" y="52"/>
                </a:cubicBezTo>
                <a:cubicBezTo>
                  <a:pt x="495" y="52"/>
                  <a:pt x="496" y="50"/>
                  <a:pt x="496" y="47"/>
                </a:cubicBezTo>
                <a:cubicBezTo>
                  <a:pt x="496" y="45"/>
                  <a:pt x="492" y="46"/>
                  <a:pt x="492" y="46"/>
                </a:cubicBezTo>
                <a:cubicBezTo>
                  <a:pt x="492" y="46"/>
                  <a:pt x="492" y="39"/>
                  <a:pt x="492" y="34"/>
                </a:cubicBezTo>
                <a:cubicBezTo>
                  <a:pt x="493" y="29"/>
                  <a:pt x="490" y="28"/>
                  <a:pt x="486" y="27"/>
                </a:cubicBezTo>
                <a:cubicBezTo>
                  <a:pt x="483" y="26"/>
                  <a:pt x="482" y="33"/>
                  <a:pt x="482" y="29"/>
                </a:cubicBezTo>
                <a:cubicBezTo>
                  <a:pt x="481" y="25"/>
                  <a:pt x="479" y="28"/>
                  <a:pt x="479" y="28"/>
                </a:cubicBezTo>
                <a:cubicBezTo>
                  <a:pt x="476" y="33"/>
                  <a:pt x="476" y="33"/>
                  <a:pt x="476" y="33"/>
                </a:cubicBezTo>
                <a:cubicBezTo>
                  <a:pt x="476" y="33"/>
                  <a:pt x="473" y="38"/>
                  <a:pt x="474" y="40"/>
                </a:cubicBezTo>
                <a:cubicBezTo>
                  <a:pt x="474" y="41"/>
                  <a:pt x="468" y="47"/>
                  <a:pt x="466" y="47"/>
                </a:cubicBezTo>
                <a:cubicBezTo>
                  <a:pt x="464" y="48"/>
                  <a:pt x="463" y="51"/>
                  <a:pt x="463" y="51"/>
                </a:cubicBezTo>
                <a:cubicBezTo>
                  <a:pt x="463" y="51"/>
                  <a:pt x="441" y="54"/>
                  <a:pt x="438" y="54"/>
                </a:cubicBezTo>
                <a:cubicBezTo>
                  <a:pt x="436" y="53"/>
                  <a:pt x="436" y="52"/>
                  <a:pt x="429" y="56"/>
                </a:cubicBezTo>
                <a:cubicBezTo>
                  <a:pt x="422" y="60"/>
                  <a:pt x="421" y="62"/>
                  <a:pt x="421" y="62"/>
                </a:cubicBezTo>
                <a:cubicBezTo>
                  <a:pt x="421" y="62"/>
                  <a:pt x="421" y="63"/>
                  <a:pt x="421" y="63"/>
                </a:cubicBezTo>
                <a:cubicBezTo>
                  <a:pt x="424" y="60"/>
                  <a:pt x="424" y="60"/>
                  <a:pt x="424" y="60"/>
                </a:cubicBezTo>
                <a:cubicBezTo>
                  <a:pt x="423" y="61"/>
                  <a:pt x="424" y="63"/>
                  <a:pt x="423" y="65"/>
                </a:cubicBezTo>
                <a:cubicBezTo>
                  <a:pt x="423" y="65"/>
                  <a:pt x="421" y="65"/>
                  <a:pt x="421" y="66"/>
                </a:cubicBezTo>
                <a:cubicBezTo>
                  <a:pt x="420" y="67"/>
                  <a:pt x="422" y="67"/>
                  <a:pt x="421" y="69"/>
                </a:cubicBezTo>
                <a:cubicBezTo>
                  <a:pt x="421" y="69"/>
                  <a:pt x="419" y="70"/>
                  <a:pt x="419" y="71"/>
                </a:cubicBezTo>
                <a:cubicBezTo>
                  <a:pt x="420" y="71"/>
                  <a:pt x="419" y="73"/>
                  <a:pt x="419" y="74"/>
                </a:cubicBezTo>
                <a:cubicBezTo>
                  <a:pt x="417" y="74"/>
                  <a:pt x="415" y="74"/>
                  <a:pt x="414" y="75"/>
                </a:cubicBezTo>
                <a:cubicBezTo>
                  <a:pt x="414" y="75"/>
                  <a:pt x="413" y="76"/>
                  <a:pt x="413" y="77"/>
                </a:cubicBezTo>
                <a:cubicBezTo>
                  <a:pt x="411" y="77"/>
                  <a:pt x="410" y="76"/>
                  <a:pt x="408" y="76"/>
                </a:cubicBezTo>
                <a:cubicBezTo>
                  <a:pt x="407" y="77"/>
                  <a:pt x="407" y="77"/>
                  <a:pt x="407" y="77"/>
                </a:cubicBezTo>
                <a:cubicBezTo>
                  <a:pt x="402" y="76"/>
                  <a:pt x="399" y="77"/>
                  <a:pt x="394" y="77"/>
                </a:cubicBezTo>
                <a:cubicBezTo>
                  <a:pt x="394" y="78"/>
                  <a:pt x="393" y="77"/>
                  <a:pt x="393" y="79"/>
                </a:cubicBezTo>
                <a:cubicBezTo>
                  <a:pt x="393" y="79"/>
                  <a:pt x="395" y="80"/>
                  <a:pt x="395" y="81"/>
                </a:cubicBezTo>
                <a:cubicBezTo>
                  <a:pt x="393" y="83"/>
                  <a:pt x="391" y="87"/>
                  <a:pt x="388" y="89"/>
                </a:cubicBezTo>
                <a:cubicBezTo>
                  <a:pt x="386" y="89"/>
                  <a:pt x="385" y="88"/>
                  <a:pt x="384" y="89"/>
                </a:cubicBezTo>
                <a:cubicBezTo>
                  <a:pt x="383" y="90"/>
                  <a:pt x="382" y="92"/>
                  <a:pt x="381" y="92"/>
                </a:cubicBezTo>
                <a:cubicBezTo>
                  <a:pt x="378" y="93"/>
                  <a:pt x="376" y="92"/>
                  <a:pt x="374" y="93"/>
                </a:cubicBezTo>
                <a:cubicBezTo>
                  <a:pt x="374" y="94"/>
                  <a:pt x="374" y="94"/>
                  <a:pt x="374" y="94"/>
                </a:cubicBezTo>
                <a:cubicBezTo>
                  <a:pt x="373" y="96"/>
                  <a:pt x="369" y="99"/>
                  <a:pt x="366" y="99"/>
                </a:cubicBezTo>
                <a:cubicBezTo>
                  <a:pt x="361" y="100"/>
                  <a:pt x="358" y="97"/>
                  <a:pt x="362" y="98"/>
                </a:cubicBezTo>
                <a:cubicBezTo>
                  <a:pt x="362" y="97"/>
                  <a:pt x="362" y="97"/>
                  <a:pt x="362" y="97"/>
                </a:cubicBezTo>
                <a:cubicBezTo>
                  <a:pt x="362" y="96"/>
                  <a:pt x="360" y="97"/>
                  <a:pt x="360" y="97"/>
                </a:cubicBezTo>
                <a:cubicBezTo>
                  <a:pt x="360" y="96"/>
                  <a:pt x="360" y="95"/>
                  <a:pt x="359" y="95"/>
                </a:cubicBezTo>
                <a:cubicBezTo>
                  <a:pt x="359" y="94"/>
                  <a:pt x="356" y="95"/>
                  <a:pt x="357" y="95"/>
                </a:cubicBezTo>
                <a:cubicBezTo>
                  <a:pt x="356" y="93"/>
                  <a:pt x="356" y="93"/>
                  <a:pt x="356" y="93"/>
                </a:cubicBezTo>
                <a:cubicBezTo>
                  <a:pt x="357" y="92"/>
                  <a:pt x="359" y="91"/>
                  <a:pt x="360" y="90"/>
                </a:cubicBezTo>
                <a:cubicBezTo>
                  <a:pt x="360" y="90"/>
                  <a:pt x="360" y="89"/>
                  <a:pt x="360" y="89"/>
                </a:cubicBezTo>
                <a:cubicBezTo>
                  <a:pt x="362" y="87"/>
                  <a:pt x="365" y="86"/>
                  <a:pt x="365" y="84"/>
                </a:cubicBezTo>
                <a:cubicBezTo>
                  <a:pt x="365" y="81"/>
                  <a:pt x="365" y="79"/>
                  <a:pt x="366" y="78"/>
                </a:cubicBezTo>
                <a:cubicBezTo>
                  <a:pt x="365" y="78"/>
                  <a:pt x="365" y="79"/>
                  <a:pt x="365" y="79"/>
                </a:cubicBezTo>
                <a:cubicBezTo>
                  <a:pt x="365" y="79"/>
                  <a:pt x="366" y="78"/>
                  <a:pt x="365" y="75"/>
                </a:cubicBezTo>
                <a:cubicBezTo>
                  <a:pt x="363" y="68"/>
                  <a:pt x="365" y="69"/>
                  <a:pt x="358" y="67"/>
                </a:cubicBezTo>
                <a:cubicBezTo>
                  <a:pt x="358" y="68"/>
                  <a:pt x="357" y="69"/>
                  <a:pt x="357" y="70"/>
                </a:cubicBezTo>
                <a:cubicBezTo>
                  <a:pt x="357" y="70"/>
                  <a:pt x="355" y="70"/>
                  <a:pt x="355" y="71"/>
                </a:cubicBezTo>
                <a:cubicBezTo>
                  <a:pt x="355" y="71"/>
                  <a:pt x="353" y="71"/>
                  <a:pt x="353" y="69"/>
                </a:cubicBezTo>
                <a:cubicBezTo>
                  <a:pt x="355" y="68"/>
                  <a:pt x="355" y="68"/>
                  <a:pt x="355" y="68"/>
                </a:cubicBezTo>
                <a:cubicBezTo>
                  <a:pt x="356" y="66"/>
                  <a:pt x="358" y="61"/>
                  <a:pt x="357" y="57"/>
                </a:cubicBezTo>
                <a:cubicBezTo>
                  <a:pt x="357" y="56"/>
                  <a:pt x="355" y="55"/>
                  <a:pt x="355" y="55"/>
                </a:cubicBezTo>
                <a:cubicBezTo>
                  <a:pt x="355" y="53"/>
                  <a:pt x="356" y="52"/>
                  <a:pt x="356" y="51"/>
                </a:cubicBezTo>
                <a:cubicBezTo>
                  <a:pt x="356" y="51"/>
                  <a:pt x="354" y="49"/>
                  <a:pt x="354" y="49"/>
                </a:cubicBezTo>
                <a:cubicBezTo>
                  <a:pt x="353" y="49"/>
                  <a:pt x="352" y="49"/>
                  <a:pt x="351" y="49"/>
                </a:cubicBezTo>
                <a:cubicBezTo>
                  <a:pt x="349" y="47"/>
                  <a:pt x="349" y="46"/>
                  <a:pt x="347" y="45"/>
                </a:cubicBezTo>
                <a:cubicBezTo>
                  <a:pt x="347" y="45"/>
                  <a:pt x="346" y="45"/>
                  <a:pt x="345" y="45"/>
                </a:cubicBezTo>
                <a:cubicBezTo>
                  <a:pt x="345" y="45"/>
                  <a:pt x="344" y="46"/>
                  <a:pt x="343" y="47"/>
                </a:cubicBezTo>
                <a:cubicBezTo>
                  <a:pt x="343" y="47"/>
                  <a:pt x="344" y="49"/>
                  <a:pt x="343" y="49"/>
                </a:cubicBezTo>
                <a:cubicBezTo>
                  <a:pt x="343" y="50"/>
                  <a:pt x="342" y="49"/>
                  <a:pt x="341" y="50"/>
                </a:cubicBezTo>
                <a:cubicBezTo>
                  <a:pt x="340" y="51"/>
                  <a:pt x="339" y="53"/>
                  <a:pt x="339" y="55"/>
                </a:cubicBezTo>
                <a:cubicBezTo>
                  <a:pt x="337" y="55"/>
                  <a:pt x="336" y="55"/>
                  <a:pt x="334" y="55"/>
                </a:cubicBezTo>
                <a:cubicBezTo>
                  <a:pt x="334" y="58"/>
                  <a:pt x="333" y="60"/>
                  <a:pt x="333" y="64"/>
                </a:cubicBezTo>
                <a:cubicBezTo>
                  <a:pt x="333" y="64"/>
                  <a:pt x="331" y="64"/>
                  <a:pt x="331" y="65"/>
                </a:cubicBezTo>
                <a:cubicBezTo>
                  <a:pt x="330" y="67"/>
                  <a:pt x="331" y="73"/>
                  <a:pt x="331" y="75"/>
                </a:cubicBezTo>
                <a:cubicBezTo>
                  <a:pt x="333" y="77"/>
                  <a:pt x="333" y="77"/>
                  <a:pt x="333" y="77"/>
                </a:cubicBezTo>
                <a:cubicBezTo>
                  <a:pt x="333" y="78"/>
                  <a:pt x="333" y="81"/>
                  <a:pt x="333" y="83"/>
                </a:cubicBezTo>
                <a:cubicBezTo>
                  <a:pt x="327" y="94"/>
                  <a:pt x="327" y="94"/>
                  <a:pt x="327" y="94"/>
                </a:cubicBezTo>
                <a:cubicBezTo>
                  <a:pt x="325" y="95"/>
                  <a:pt x="325" y="94"/>
                  <a:pt x="323" y="95"/>
                </a:cubicBezTo>
                <a:cubicBezTo>
                  <a:pt x="322" y="94"/>
                  <a:pt x="321" y="93"/>
                  <a:pt x="321" y="93"/>
                </a:cubicBezTo>
                <a:cubicBezTo>
                  <a:pt x="320" y="91"/>
                  <a:pt x="321" y="90"/>
                  <a:pt x="321" y="89"/>
                </a:cubicBezTo>
                <a:cubicBezTo>
                  <a:pt x="319" y="87"/>
                  <a:pt x="319" y="87"/>
                  <a:pt x="319" y="87"/>
                </a:cubicBezTo>
                <a:cubicBezTo>
                  <a:pt x="318" y="79"/>
                  <a:pt x="318" y="73"/>
                  <a:pt x="320" y="67"/>
                </a:cubicBezTo>
                <a:cubicBezTo>
                  <a:pt x="321" y="65"/>
                  <a:pt x="323" y="63"/>
                  <a:pt x="323" y="61"/>
                </a:cubicBezTo>
                <a:cubicBezTo>
                  <a:pt x="325" y="58"/>
                  <a:pt x="324" y="57"/>
                  <a:pt x="325" y="54"/>
                </a:cubicBezTo>
                <a:cubicBezTo>
                  <a:pt x="324" y="55"/>
                  <a:pt x="321" y="55"/>
                  <a:pt x="321" y="57"/>
                </a:cubicBezTo>
                <a:cubicBezTo>
                  <a:pt x="321" y="57"/>
                  <a:pt x="321" y="59"/>
                  <a:pt x="321" y="59"/>
                </a:cubicBezTo>
                <a:cubicBezTo>
                  <a:pt x="320" y="60"/>
                  <a:pt x="319" y="60"/>
                  <a:pt x="318" y="61"/>
                </a:cubicBezTo>
                <a:cubicBezTo>
                  <a:pt x="318" y="59"/>
                  <a:pt x="317" y="58"/>
                  <a:pt x="318" y="57"/>
                </a:cubicBezTo>
                <a:cubicBezTo>
                  <a:pt x="318" y="56"/>
                  <a:pt x="321" y="55"/>
                  <a:pt x="321" y="54"/>
                </a:cubicBezTo>
                <a:cubicBezTo>
                  <a:pt x="322" y="53"/>
                  <a:pt x="322" y="52"/>
                  <a:pt x="322" y="51"/>
                </a:cubicBezTo>
                <a:cubicBezTo>
                  <a:pt x="323" y="49"/>
                  <a:pt x="325" y="46"/>
                  <a:pt x="326" y="44"/>
                </a:cubicBezTo>
                <a:cubicBezTo>
                  <a:pt x="328" y="44"/>
                  <a:pt x="328" y="46"/>
                  <a:pt x="329" y="45"/>
                </a:cubicBezTo>
                <a:cubicBezTo>
                  <a:pt x="330" y="43"/>
                  <a:pt x="330" y="43"/>
                  <a:pt x="330" y="43"/>
                </a:cubicBezTo>
                <a:cubicBezTo>
                  <a:pt x="333" y="43"/>
                  <a:pt x="334" y="44"/>
                  <a:pt x="337" y="43"/>
                </a:cubicBezTo>
                <a:cubicBezTo>
                  <a:pt x="337" y="43"/>
                  <a:pt x="338" y="40"/>
                  <a:pt x="338" y="40"/>
                </a:cubicBezTo>
                <a:cubicBezTo>
                  <a:pt x="341" y="39"/>
                  <a:pt x="342" y="43"/>
                  <a:pt x="344" y="43"/>
                </a:cubicBezTo>
                <a:cubicBezTo>
                  <a:pt x="349" y="43"/>
                  <a:pt x="345" y="41"/>
                  <a:pt x="347" y="41"/>
                </a:cubicBezTo>
                <a:cubicBezTo>
                  <a:pt x="347" y="40"/>
                  <a:pt x="348" y="41"/>
                  <a:pt x="349" y="41"/>
                </a:cubicBezTo>
                <a:cubicBezTo>
                  <a:pt x="349" y="42"/>
                  <a:pt x="349" y="42"/>
                  <a:pt x="349" y="42"/>
                </a:cubicBezTo>
                <a:cubicBezTo>
                  <a:pt x="350" y="42"/>
                  <a:pt x="351" y="42"/>
                  <a:pt x="352" y="43"/>
                </a:cubicBezTo>
                <a:cubicBezTo>
                  <a:pt x="352" y="43"/>
                  <a:pt x="352" y="41"/>
                  <a:pt x="352" y="41"/>
                </a:cubicBezTo>
                <a:cubicBezTo>
                  <a:pt x="350" y="37"/>
                  <a:pt x="349" y="37"/>
                  <a:pt x="343" y="37"/>
                </a:cubicBezTo>
                <a:cubicBezTo>
                  <a:pt x="343" y="35"/>
                  <a:pt x="343" y="33"/>
                  <a:pt x="343" y="31"/>
                </a:cubicBezTo>
                <a:cubicBezTo>
                  <a:pt x="336" y="34"/>
                  <a:pt x="329" y="37"/>
                  <a:pt x="322" y="35"/>
                </a:cubicBezTo>
                <a:cubicBezTo>
                  <a:pt x="321" y="33"/>
                  <a:pt x="321" y="31"/>
                  <a:pt x="320" y="29"/>
                </a:cubicBezTo>
                <a:cubicBezTo>
                  <a:pt x="318" y="30"/>
                  <a:pt x="315" y="31"/>
                  <a:pt x="314" y="31"/>
                </a:cubicBezTo>
                <a:cubicBezTo>
                  <a:pt x="310" y="30"/>
                  <a:pt x="315" y="28"/>
                  <a:pt x="313" y="27"/>
                </a:cubicBezTo>
                <a:cubicBezTo>
                  <a:pt x="314" y="26"/>
                  <a:pt x="314" y="28"/>
                  <a:pt x="316" y="27"/>
                </a:cubicBezTo>
                <a:cubicBezTo>
                  <a:pt x="317" y="27"/>
                  <a:pt x="319" y="24"/>
                  <a:pt x="319" y="23"/>
                </a:cubicBezTo>
                <a:cubicBezTo>
                  <a:pt x="318" y="23"/>
                  <a:pt x="318" y="22"/>
                  <a:pt x="316" y="22"/>
                </a:cubicBezTo>
                <a:cubicBezTo>
                  <a:pt x="315" y="23"/>
                  <a:pt x="315" y="23"/>
                  <a:pt x="315" y="23"/>
                </a:cubicBezTo>
                <a:cubicBezTo>
                  <a:pt x="314" y="24"/>
                  <a:pt x="312" y="24"/>
                  <a:pt x="311" y="25"/>
                </a:cubicBezTo>
                <a:cubicBezTo>
                  <a:pt x="311" y="26"/>
                  <a:pt x="311" y="26"/>
                  <a:pt x="311" y="26"/>
                </a:cubicBezTo>
                <a:cubicBezTo>
                  <a:pt x="306" y="30"/>
                  <a:pt x="306" y="30"/>
                  <a:pt x="306" y="30"/>
                </a:cubicBezTo>
                <a:cubicBezTo>
                  <a:pt x="305" y="31"/>
                  <a:pt x="303" y="31"/>
                  <a:pt x="302" y="31"/>
                </a:cubicBezTo>
                <a:cubicBezTo>
                  <a:pt x="300" y="32"/>
                  <a:pt x="300" y="33"/>
                  <a:pt x="300" y="33"/>
                </a:cubicBezTo>
                <a:cubicBezTo>
                  <a:pt x="297" y="34"/>
                  <a:pt x="295" y="32"/>
                  <a:pt x="294" y="31"/>
                </a:cubicBezTo>
                <a:cubicBezTo>
                  <a:pt x="294" y="30"/>
                  <a:pt x="294" y="30"/>
                  <a:pt x="294" y="30"/>
                </a:cubicBezTo>
                <a:cubicBezTo>
                  <a:pt x="291" y="29"/>
                  <a:pt x="288" y="31"/>
                  <a:pt x="287" y="31"/>
                </a:cubicBezTo>
                <a:cubicBezTo>
                  <a:pt x="286" y="31"/>
                  <a:pt x="285" y="31"/>
                  <a:pt x="284" y="31"/>
                </a:cubicBezTo>
                <a:cubicBezTo>
                  <a:pt x="284" y="30"/>
                  <a:pt x="288" y="27"/>
                  <a:pt x="288" y="27"/>
                </a:cubicBezTo>
                <a:cubicBezTo>
                  <a:pt x="289" y="26"/>
                  <a:pt x="288" y="25"/>
                  <a:pt x="289" y="25"/>
                </a:cubicBezTo>
                <a:cubicBezTo>
                  <a:pt x="290" y="24"/>
                  <a:pt x="291" y="24"/>
                  <a:pt x="292" y="24"/>
                </a:cubicBezTo>
                <a:cubicBezTo>
                  <a:pt x="293" y="23"/>
                  <a:pt x="295" y="21"/>
                  <a:pt x="296" y="20"/>
                </a:cubicBezTo>
                <a:cubicBezTo>
                  <a:pt x="297" y="20"/>
                  <a:pt x="298" y="20"/>
                  <a:pt x="298" y="20"/>
                </a:cubicBezTo>
                <a:cubicBezTo>
                  <a:pt x="299" y="20"/>
                  <a:pt x="300" y="18"/>
                  <a:pt x="300" y="18"/>
                </a:cubicBezTo>
                <a:cubicBezTo>
                  <a:pt x="302" y="17"/>
                  <a:pt x="303" y="16"/>
                  <a:pt x="304" y="16"/>
                </a:cubicBezTo>
                <a:cubicBezTo>
                  <a:pt x="303" y="15"/>
                  <a:pt x="301" y="15"/>
                  <a:pt x="300" y="14"/>
                </a:cubicBezTo>
                <a:cubicBezTo>
                  <a:pt x="298" y="12"/>
                  <a:pt x="297" y="14"/>
                  <a:pt x="295" y="13"/>
                </a:cubicBezTo>
                <a:cubicBezTo>
                  <a:pt x="293" y="13"/>
                  <a:pt x="292" y="12"/>
                  <a:pt x="290" y="13"/>
                </a:cubicBezTo>
                <a:cubicBezTo>
                  <a:pt x="288" y="13"/>
                  <a:pt x="287" y="12"/>
                  <a:pt x="285" y="12"/>
                </a:cubicBezTo>
                <a:cubicBezTo>
                  <a:pt x="282" y="12"/>
                  <a:pt x="280" y="10"/>
                  <a:pt x="278" y="9"/>
                </a:cubicBezTo>
                <a:cubicBezTo>
                  <a:pt x="277" y="8"/>
                  <a:pt x="274" y="9"/>
                  <a:pt x="274" y="11"/>
                </a:cubicBezTo>
                <a:cubicBezTo>
                  <a:pt x="273" y="13"/>
                  <a:pt x="271" y="9"/>
                  <a:pt x="268" y="9"/>
                </a:cubicBezTo>
                <a:cubicBezTo>
                  <a:pt x="265" y="9"/>
                  <a:pt x="264" y="8"/>
                  <a:pt x="264" y="8"/>
                </a:cubicBezTo>
                <a:cubicBezTo>
                  <a:pt x="264" y="8"/>
                  <a:pt x="262" y="0"/>
                  <a:pt x="260" y="0"/>
                </a:cubicBezTo>
                <a:cubicBezTo>
                  <a:pt x="258" y="0"/>
                  <a:pt x="258" y="5"/>
                  <a:pt x="258" y="5"/>
                </a:cubicBezTo>
                <a:cubicBezTo>
                  <a:pt x="20" y="2"/>
                  <a:pt x="20" y="2"/>
                  <a:pt x="20" y="2"/>
                </a:cubicBezTo>
                <a:cubicBezTo>
                  <a:pt x="21" y="2"/>
                  <a:pt x="20" y="3"/>
                  <a:pt x="20" y="3"/>
                </a:cubicBezTo>
                <a:cubicBezTo>
                  <a:pt x="20" y="4"/>
                  <a:pt x="18" y="4"/>
                  <a:pt x="18" y="5"/>
                </a:cubicBezTo>
                <a:cubicBezTo>
                  <a:pt x="18" y="6"/>
                  <a:pt x="18" y="6"/>
                  <a:pt x="18" y="6"/>
                </a:cubicBezTo>
                <a:cubicBezTo>
                  <a:pt x="18" y="7"/>
                  <a:pt x="20" y="8"/>
                  <a:pt x="20" y="9"/>
                </a:cubicBezTo>
                <a:cubicBezTo>
                  <a:pt x="19" y="10"/>
                  <a:pt x="18" y="10"/>
                  <a:pt x="16" y="11"/>
                </a:cubicBezTo>
                <a:cubicBezTo>
                  <a:pt x="16" y="11"/>
                  <a:pt x="16" y="11"/>
                  <a:pt x="16" y="11"/>
                </a:cubicBezTo>
                <a:cubicBezTo>
                  <a:pt x="13" y="12"/>
                  <a:pt x="3" y="10"/>
                  <a:pt x="0" y="9"/>
                </a:cubicBezTo>
                <a:cubicBezTo>
                  <a:pt x="0" y="11"/>
                  <a:pt x="0" y="13"/>
                  <a:pt x="0" y="15"/>
                </a:cubicBezTo>
                <a:cubicBezTo>
                  <a:pt x="1" y="17"/>
                  <a:pt x="4" y="18"/>
                  <a:pt x="4" y="19"/>
                </a:cubicBezTo>
                <a:cubicBezTo>
                  <a:pt x="6" y="21"/>
                  <a:pt x="5" y="23"/>
                  <a:pt x="6" y="25"/>
                </a:cubicBezTo>
                <a:cubicBezTo>
                  <a:pt x="7" y="25"/>
                  <a:pt x="7" y="25"/>
                  <a:pt x="7" y="25"/>
                </a:cubicBezTo>
                <a:cubicBezTo>
                  <a:pt x="7" y="27"/>
                  <a:pt x="6" y="27"/>
                  <a:pt x="6" y="29"/>
                </a:cubicBezTo>
                <a:cubicBezTo>
                  <a:pt x="7" y="29"/>
                  <a:pt x="8" y="28"/>
                  <a:pt x="8" y="29"/>
                </a:cubicBezTo>
                <a:cubicBezTo>
                  <a:pt x="8" y="30"/>
                  <a:pt x="8" y="32"/>
                  <a:pt x="8" y="33"/>
                </a:cubicBezTo>
                <a:cubicBezTo>
                  <a:pt x="6" y="33"/>
                  <a:pt x="6" y="33"/>
                  <a:pt x="6" y="33"/>
                </a:cubicBezTo>
                <a:cubicBezTo>
                  <a:pt x="6" y="35"/>
                  <a:pt x="6" y="36"/>
                  <a:pt x="8" y="37"/>
                </a:cubicBezTo>
                <a:cubicBezTo>
                  <a:pt x="9" y="38"/>
                  <a:pt x="6" y="39"/>
                  <a:pt x="6" y="39"/>
                </a:cubicBezTo>
                <a:cubicBezTo>
                  <a:pt x="7" y="45"/>
                  <a:pt x="7" y="49"/>
                  <a:pt x="7" y="55"/>
                </a:cubicBezTo>
                <a:cubicBezTo>
                  <a:pt x="6" y="57"/>
                  <a:pt x="6" y="57"/>
                  <a:pt x="6" y="57"/>
                </a:cubicBezTo>
                <a:cubicBezTo>
                  <a:pt x="6" y="57"/>
                  <a:pt x="6" y="60"/>
                  <a:pt x="6" y="60"/>
                </a:cubicBezTo>
                <a:cubicBezTo>
                  <a:pt x="6" y="60"/>
                  <a:pt x="7" y="61"/>
                  <a:pt x="6" y="61"/>
                </a:cubicBezTo>
                <a:cubicBezTo>
                  <a:pt x="5" y="64"/>
                  <a:pt x="6" y="71"/>
                  <a:pt x="5" y="73"/>
                </a:cubicBezTo>
                <a:cubicBezTo>
                  <a:pt x="5" y="73"/>
                  <a:pt x="4" y="74"/>
                  <a:pt x="4" y="74"/>
                </a:cubicBezTo>
                <a:cubicBezTo>
                  <a:pt x="4" y="76"/>
                  <a:pt x="4" y="79"/>
                  <a:pt x="4" y="81"/>
                </a:cubicBezTo>
                <a:cubicBezTo>
                  <a:pt x="4" y="86"/>
                  <a:pt x="5" y="87"/>
                  <a:pt x="8" y="90"/>
                </a:cubicBezTo>
                <a:cubicBezTo>
                  <a:pt x="7" y="91"/>
                  <a:pt x="7" y="92"/>
                  <a:pt x="6" y="92"/>
                </a:cubicBezTo>
                <a:cubicBezTo>
                  <a:pt x="6" y="95"/>
                  <a:pt x="8" y="97"/>
                  <a:pt x="8" y="99"/>
                </a:cubicBezTo>
                <a:cubicBezTo>
                  <a:pt x="8" y="102"/>
                  <a:pt x="7" y="105"/>
                  <a:pt x="7" y="108"/>
                </a:cubicBezTo>
                <a:cubicBezTo>
                  <a:pt x="6" y="109"/>
                  <a:pt x="5" y="108"/>
                  <a:pt x="4" y="110"/>
                </a:cubicBezTo>
                <a:cubicBezTo>
                  <a:pt x="4" y="111"/>
                  <a:pt x="4" y="111"/>
                  <a:pt x="4" y="111"/>
                </a:cubicBezTo>
                <a:cubicBezTo>
                  <a:pt x="6" y="114"/>
                  <a:pt x="7" y="115"/>
                  <a:pt x="8" y="118"/>
                </a:cubicBezTo>
                <a:cubicBezTo>
                  <a:pt x="8" y="118"/>
                  <a:pt x="9" y="118"/>
                  <a:pt x="9" y="118"/>
                </a:cubicBezTo>
                <a:cubicBezTo>
                  <a:pt x="9" y="119"/>
                  <a:pt x="9" y="120"/>
                  <a:pt x="9" y="121"/>
                </a:cubicBezTo>
                <a:cubicBezTo>
                  <a:pt x="10" y="122"/>
                  <a:pt x="10" y="122"/>
                  <a:pt x="10" y="122"/>
                </a:cubicBezTo>
                <a:cubicBezTo>
                  <a:pt x="11" y="124"/>
                  <a:pt x="10" y="126"/>
                  <a:pt x="11" y="129"/>
                </a:cubicBezTo>
                <a:cubicBezTo>
                  <a:pt x="11" y="130"/>
                  <a:pt x="13" y="129"/>
                  <a:pt x="13" y="130"/>
                </a:cubicBezTo>
                <a:cubicBezTo>
                  <a:pt x="14" y="130"/>
                  <a:pt x="14" y="133"/>
                  <a:pt x="14" y="133"/>
                </a:cubicBezTo>
                <a:cubicBezTo>
                  <a:pt x="16" y="133"/>
                  <a:pt x="16" y="133"/>
                  <a:pt x="16" y="133"/>
                </a:cubicBezTo>
                <a:cubicBezTo>
                  <a:pt x="16" y="135"/>
                  <a:pt x="16" y="137"/>
                  <a:pt x="16" y="138"/>
                </a:cubicBezTo>
                <a:cubicBezTo>
                  <a:pt x="16" y="138"/>
                  <a:pt x="18" y="139"/>
                  <a:pt x="18" y="139"/>
                </a:cubicBezTo>
                <a:cubicBezTo>
                  <a:pt x="21" y="139"/>
                  <a:pt x="19" y="136"/>
                  <a:pt x="19" y="136"/>
                </a:cubicBezTo>
                <a:cubicBezTo>
                  <a:pt x="20" y="136"/>
                  <a:pt x="21" y="136"/>
                  <a:pt x="22" y="136"/>
                </a:cubicBezTo>
                <a:cubicBezTo>
                  <a:pt x="21" y="137"/>
                  <a:pt x="23" y="136"/>
                  <a:pt x="23" y="136"/>
                </a:cubicBezTo>
                <a:cubicBezTo>
                  <a:pt x="23" y="137"/>
                  <a:pt x="22" y="137"/>
                  <a:pt x="22" y="138"/>
                </a:cubicBezTo>
                <a:cubicBezTo>
                  <a:pt x="22" y="139"/>
                  <a:pt x="24" y="144"/>
                  <a:pt x="23" y="144"/>
                </a:cubicBezTo>
                <a:cubicBezTo>
                  <a:pt x="23" y="144"/>
                  <a:pt x="21" y="142"/>
                  <a:pt x="21" y="142"/>
                </a:cubicBezTo>
                <a:cubicBezTo>
                  <a:pt x="21" y="142"/>
                  <a:pt x="20" y="142"/>
                  <a:pt x="20" y="142"/>
                </a:cubicBezTo>
                <a:cubicBezTo>
                  <a:pt x="20" y="143"/>
                  <a:pt x="19" y="145"/>
                  <a:pt x="20" y="146"/>
                </a:cubicBezTo>
                <a:cubicBezTo>
                  <a:pt x="20" y="147"/>
                  <a:pt x="25" y="148"/>
                  <a:pt x="26" y="149"/>
                </a:cubicBezTo>
                <a:cubicBezTo>
                  <a:pt x="27" y="152"/>
                  <a:pt x="27" y="152"/>
                  <a:pt x="27" y="152"/>
                </a:cubicBezTo>
                <a:cubicBezTo>
                  <a:pt x="26" y="152"/>
                  <a:pt x="25" y="152"/>
                  <a:pt x="24" y="152"/>
                </a:cubicBezTo>
                <a:cubicBezTo>
                  <a:pt x="25" y="156"/>
                  <a:pt x="23" y="153"/>
                  <a:pt x="26" y="157"/>
                </a:cubicBezTo>
                <a:cubicBezTo>
                  <a:pt x="26" y="158"/>
                  <a:pt x="26" y="159"/>
                  <a:pt x="27" y="160"/>
                </a:cubicBezTo>
                <a:cubicBezTo>
                  <a:pt x="28" y="161"/>
                  <a:pt x="28" y="161"/>
                  <a:pt x="28" y="161"/>
                </a:cubicBezTo>
                <a:cubicBezTo>
                  <a:pt x="29" y="163"/>
                  <a:pt x="29" y="165"/>
                  <a:pt x="30" y="166"/>
                </a:cubicBezTo>
                <a:cubicBezTo>
                  <a:pt x="30" y="166"/>
                  <a:pt x="31" y="166"/>
                  <a:pt x="32" y="166"/>
                </a:cubicBezTo>
                <a:cubicBezTo>
                  <a:pt x="33" y="167"/>
                  <a:pt x="34" y="169"/>
                  <a:pt x="34" y="170"/>
                </a:cubicBezTo>
                <a:cubicBezTo>
                  <a:pt x="33" y="170"/>
                  <a:pt x="34" y="172"/>
                  <a:pt x="34" y="172"/>
                </a:cubicBezTo>
                <a:cubicBezTo>
                  <a:pt x="35" y="173"/>
                  <a:pt x="35" y="173"/>
                  <a:pt x="36" y="173"/>
                </a:cubicBezTo>
                <a:cubicBezTo>
                  <a:pt x="37" y="175"/>
                  <a:pt x="37" y="177"/>
                  <a:pt x="36" y="180"/>
                </a:cubicBezTo>
                <a:cubicBezTo>
                  <a:pt x="42" y="180"/>
                  <a:pt x="46" y="183"/>
                  <a:pt x="52" y="184"/>
                </a:cubicBezTo>
                <a:cubicBezTo>
                  <a:pt x="52" y="186"/>
                  <a:pt x="52" y="187"/>
                  <a:pt x="53" y="188"/>
                </a:cubicBezTo>
                <a:cubicBezTo>
                  <a:pt x="54" y="188"/>
                  <a:pt x="55" y="188"/>
                  <a:pt x="56" y="187"/>
                </a:cubicBezTo>
                <a:cubicBezTo>
                  <a:pt x="58" y="189"/>
                  <a:pt x="59" y="192"/>
                  <a:pt x="61" y="194"/>
                </a:cubicBezTo>
                <a:cubicBezTo>
                  <a:pt x="62" y="194"/>
                  <a:pt x="64" y="194"/>
                  <a:pt x="64" y="196"/>
                </a:cubicBezTo>
                <a:cubicBezTo>
                  <a:pt x="65" y="197"/>
                  <a:pt x="64" y="198"/>
                  <a:pt x="64" y="200"/>
                </a:cubicBezTo>
                <a:cubicBezTo>
                  <a:pt x="66" y="201"/>
                  <a:pt x="66" y="201"/>
                  <a:pt x="66" y="201"/>
                </a:cubicBezTo>
                <a:cubicBezTo>
                  <a:pt x="66" y="202"/>
                  <a:pt x="66" y="203"/>
                  <a:pt x="66" y="203"/>
                </a:cubicBezTo>
                <a:cubicBezTo>
                  <a:pt x="90" y="202"/>
                  <a:pt x="90" y="202"/>
                  <a:pt x="90" y="202"/>
                </a:cubicBezTo>
                <a:cubicBezTo>
                  <a:pt x="90" y="205"/>
                  <a:pt x="90" y="205"/>
                  <a:pt x="90" y="205"/>
                </a:cubicBezTo>
                <a:cubicBezTo>
                  <a:pt x="113" y="217"/>
                  <a:pt x="113" y="217"/>
                  <a:pt x="113" y="217"/>
                </a:cubicBezTo>
                <a:cubicBezTo>
                  <a:pt x="141" y="218"/>
                  <a:pt x="141" y="218"/>
                  <a:pt x="141" y="218"/>
                </a:cubicBezTo>
                <a:cubicBezTo>
                  <a:pt x="141" y="213"/>
                  <a:pt x="141" y="213"/>
                  <a:pt x="141" y="213"/>
                </a:cubicBezTo>
                <a:cubicBezTo>
                  <a:pt x="159" y="213"/>
                  <a:pt x="159" y="213"/>
                  <a:pt x="159" y="213"/>
                </a:cubicBezTo>
                <a:cubicBezTo>
                  <a:pt x="162" y="218"/>
                  <a:pt x="162" y="218"/>
                  <a:pt x="162" y="218"/>
                </a:cubicBezTo>
                <a:cubicBezTo>
                  <a:pt x="166" y="220"/>
                  <a:pt x="166" y="220"/>
                  <a:pt x="166" y="220"/>
                </a:cubicBezTo>
                <a:cubicBezTo>
                  <a:pt x="167" y="222"/>
                  <a:pt x="167" y="222"/>
                  <a:pt x="167" y="222"/>
                </a:cubicBezTo>
                <a:cubicBezTo>
                  <a:pt x="169" y="224"/>
                  <a:pt x="169" y="224"/>
                  <a:pt x="169" y="224"/>
                </a:cubicBezTo>
                <a:cubicBezTo>
                  <a:pt x="173" y="228"/>
                  <a:pt x="173" y="228"/>
                  <a:pt x="173" y="228"/>
                </a:cubicBezTo>
                <a:cubicBezTo>
                  <a:pt x="174" y="232"/>
                  <a:pt x="174" y="232"/>
                  <a:pt x="174" y="232"/>
                </a:cubicBezTo>
                <a:cubicBezTo>
                  <a:pt x="175" y="234"/>
                  <a:pt x="175" y="234"/>
                  <a:pt x="175" y="234"/>
                </a:cubicBezTo>
                <a:cubicBezTo>
                  <a:pt x="177" y="238"/>
                  <a:pt x="177" y="238"/>
                  <a:pt x="177" y="238"/>
                </a:cubicBezTo>
                <a:cubicBezTo>
                  <a:pt x="179" y="241"/>
                  <a:pt x="179" y="241"/>
                  <a:pt x="179" y="241"/>
                </a:cubicBezTo>
                <a:cubicBezTo>
                  <a:pt x="182" y="243"/>
                  <a:pt x="182" y="243"/>
                  <a:pt x="182" y="243"/>
                </a:cubicBezTo>
                <a:cubicBezTo>
                  <a:pt x="185" y="243"/>
                  <a:pt x="185" y="243"/>
                  <a:pt x="185" y="243"/>
                </a:cubicBezTo>
                <a:cubicBezTo>
                  <a:pt x="188" y="243"/>
                  <a:pt x="188" y="243"/>
                  <a:pt x="188" y="243"/>
                </a:cubicBezTo>
                <a:cubicBezTo>
                  <a:pt x="190" y="241"/>
                  <a:pt x="190" y="241"/>
                  <a:pt x="190" y="241"/>
                </a:cubicBezTo>
                <a:cubicBezTo>
                  <a:pt x="193" y="237"/>
                  <a:pt x="193" y="237"/>
                  <a:pt x="193" y="237"/>
                </a:cubicBezTo>
                <a:cubicBezTo>
                  <a:pt x="196" y="236"/>
                  <a:pt x="196" y="236"/>
                  <a:pt x="196" y="236"/>
                </a:cubicBezTo>
                <a:cubicBezTo>
                  <a:pt x="199" y="236"/>
                  <a:pt x="199" y="236"/>
                  <a:pt x="199" y="236"/>
                </a:cubicBezTo>
                <a:cubicBezTo>
                  <a:pt x="202" y="238"/>
                  <a:pt x="202" y="238"/>
                  <a:pt x="202" y="238"/>
                </a:cubicBezTo>
                <a:cubicBezTo>
                  <a:pt x="205" y="240"/>
                  <a:pt x="205" y="240"/>
                  <a:pt x="205" y="240"/>
                </a:cubicBezTo>
                <a:cubicBezTo>
                  <a:pt x="207" y="243"/>
                  <a:pt x="207" y="243"/>
                  <a:pt x="207" y="243"/>
                </a:cubicBezTo>
                <a:cubicBezTo>
                  <a:pt x="208" y="246"/>
                  <a:pt x="208" y="246"/>
                  <a:pt x="208" y="246"/>
                </a:cubicBezTo>
                <a:cubicBezTo>
                  <a:pt x="209" y="248"/>
                  <a:pt x="209" y="248"/>
                  <a:pt x="209" y="248"/>
                </a:cubicBezTo>
                <a:cubicBezTo>
                  <a:pt x="211" y="252"/>
                  <a:pt x="211" y="252"/>
                  <a:pt x="211" y="252"/>
                </a:cubicBezTo>
                <a:cubicBezTo>
                  <a:pt x="213" y="256"/>
                  <a:pt x="213" y="256"/>
                  <a:pt x="213" y="256"/>
                </a:cubicBezTo>
                <a:cubicBezTo>
                  <a:pt x="215" y="260"/>
                  <a:pt x="215" y="260"/>
                  <a:pt x="215" y="260"/>
                </a:cubicBezTo>
                <a:cubicBezTo>
                  <a:pt x="218" y="262"/>
                  <a:pt x="218" y="262"/>
                  <a:pt x="218" y="262"/>
                </a:cubicBezTo>
                <a:cubicBezTo>
                  <a:pt x="219" y="265"/>
                  <a:pt x="219" y="265"/>
                  <a:pt x="219" y="265"/>
                </a:cubicBezTo>
                <a:cubicBezTo>
                  <a:pt x="221" y="271"/>
                  <a:pt x="221" y="271"/>
                  <a:pt x="221" y="271"/>
                </a:cubicBezTo>
                <a:cubicBezTo>
                  <a:pt x="222" y="275"/>
                  <a:pt x="222" y="275"/>
                  <a:pt x="222" y="275"/>
                </a:cubicBezTo>
                <a:cubicBezTo>
                  <a:pt x="224" y="276"/>
                  <a:pt x="224" y="276"/>
                  <a:pt x="224" y="276"/>
                </a:cubicBezTo>
                <a:cubicBezTo>
                  <a:pt x="228" y="278"/>
                  <a:pt x="228" y="278"/>
                  <a:pt x="228" y="278"/>
                </a:cubicBezTo>
                <a:cubicBezTo>
                  <a:pt x="232" y="278"/>
                  <a:pt x="232" y="278"/>
                  <a:pt x="232" y="278"/>
                </a:cubicBezTo>
                <a:cubicBezTo>
                  <a:pt x="234" y="281"/>
                  <a:pt x="234" y="281"/>
                  <a:pt x="234" y="281"/>
                </a:cubicBezTo>
                <a:cubicBezTo>
                  <a:pt x="238" y="281"/>
                  <a:pt x="238" y="281"/>
                  <a:pt x="238" y="281"/>
                </a:cubicBezTo>
                <a:cubicBezTo>
                  <a:pt x="237" y="280"/>
                  <a:pt x="237" y="280"/>
                  <a:pt x="237" y="280"/>
                </a:cubicBezTo>
                <a:cubicBezTo>
                  <a:pt x="237" y="280"/>
                  <a:pt x="236" y="278"/>
                  <a:pt x="237" y="277"/>
                </a:cubicBezTo>
                <a:cubicBezTo>
                  <a:pt x="237" y="278"/>
                  <a:pt x="237" y="276"/>
                  <a:pt x="237" y="275"/>
                </a:cubicBezTo>
                <a:cubicBezTo>
                  <a:pt x="236" y="275"/>
                  <a:pt x="236" y="275"/>
                  <a:pt x="236" y="275"/>
                </a:cubicBezTo>
                <a:cubicBezTo>
                  <a:pt x="235" y="274"/>
                  <a:pt x="236" y="274"/>
                  <a:pt x="235" y="273"/>
                </a:cubicBezTo>
                <a:cubicBezTo>
                  <a:pt x="234" y="273"/>
                  <a:pt x="234" y="273"/>
                  <a:pt x="234" y="273"/>
                </a:cubicBezTo>
                <a:cubicBezTo>
                  <a:pt x="233" y="269"/>
                  <a:pt x="233" y="266"/>
                  <a:pt x="234" y="263"/>
                </a:cubicBezTo>
                <a:cubicBezTo>
                  <a:pt x="232" y="262"/>
                  <a:pt x="233" y="263"/>
                  <a:pt x="232" y="261"/>
                </a:cubicBezTo>
                <a:cubicBezTo>
                  <a:pt x="234" y="261"/>
                  <a:pt x="234" y="261"/>
                  <a:pt x="235" y="261"/>
                </a:cubicBezTo>
                <a:cubicBezTo>
                  <a:pt x="235" y="261"/>
                  <a:pt x="235" y="256"/>
                  <a:pt x="236" y="255"/>
                </a:cubicBezTo>
                <a:cubicBezTo>
                  <a:pt x="236" y="255"/>
                  <a:pt x="238" y="255"/>
                  <a:pt x="238" y="255"/>
                </a:cubicBezTo>
                <a:cubicBezTo>
                  <a:pt x="238" y="255"/>
                  <a:pt x="239" y="253"/>
                  <a:pt x="239" y="253"/>
                </a:cubicBezTo>
                <a:cubicBezTo>
                  <a:pt x="240" y="252"/>
                  <a:pt x="241" y="253"/>
                  <a:pt x="242" y="253"/>
                </a:cubicBezTo>
                <a:cubicBezTo>
                  <a:pt x="246" y="250"/>
                  <a:pt x="244" y="249"/>
                  <a:pt x="244" y="248"/>
                </a:cubicBezTo>
                <a:cubicBezTo>
                  <a:pt x="245" y="248"/>
                  <a:pt x="246" y="248"/>
                  <a:pt x="246" y="248"/>
                </a:cubicBezTo>
                <a:cubicBezTo>
                  <a:pt x="247" y="246"/>
                  <a:pt x="247" y="246"/>
                  <a:pt x="247" y="246"/>
                </a:cubicBezTo>
                <a:cubicBezTo>
                  <a:pt x="249" y="246"/>
                  <a:pt x="249" y="246"/>
                  <a:pt x="251" y="247"/>
                </a:cubicBezTo>
                <a:cubicBezTo>
                  <a:pt x="251" y="246"/>
                  <a:pt x="253" y="244"/>
                  <a:pt x="253" y="244"/>
                </a:cubicBezTo>
                <a:cubicBezTo>
                  <a:pt x="254" y="244"/>
                  <a:pt x="253" y="246"/>
                  <a:pt x="254" y="245"/>
                </a:cubicBezTo>
                <a:cubicBezTo>
                  <a:pt x="255" y="244"/>
                  <a:pt x="254" y="242"/>
                  <a:pt x="254" y="241"/>
                </a:cubicBezTo>
                <a:cubicBezTo>
                  <a:pt x="255" y="241"/>
                  <a:pt x="257" y="241"/>
                  <a:pt x="257" y="240"/>
                </a:cubicBezTo>
                <a:cubicBezTo>
                  <a:pt x="257" y="239"/>
                  <a:pt x="257" y="237"/>
                  <a:pt x="257" y="236"/>
                </a:cubicBezTo>
                <a:cubicBezTo>
                  <a:pt x="262" y="239"/>
                  <a:pt x="262" y="237"/>
                  <a:pt x="267" y="235"/>
                </a:cubicBezTo>
                <a:cubicBezTo>
                  <a:pt x="267" y="235"/>
                  <a:pt x="267" y="233"/>
                  <a:pt x="267" y="233"/>
                </a:cubicBezTo>
                <a:cubicBezTo>
                  <a:pt x="268" y="233"/>
                  <a:pt x="268" y="235"/>
                  <a:pt x="268" y="235"/>
                </a:cubicBezTo>
                <a:cubicBezTo>
                  <a:pt x="270" y="235"/>
                  <a:pt x="271" y="233"/>
                  <a:pt x="272" y="233"/>
                </a:cubicBezTo>
                <a:cubicBezTo>
                  <a:pt x="273" y="233"/>
                  <a:pt x="273" y="234"/>
                  <a:pt x="274" y="235"/>
                </a:cubicBezTo>
                <a:cubicBezTo>
                  <a:pt x="277" y="237"/>
                  <a:pt x="279" y="236"/>
                  <a:pt x="282" y="234"/>
                </a:cubicBezTo>
                <a:cubicBezTo>
                  <a:pt x="283" y="235"/>
                  <a:pt x="282" y="236"/>
                  <a:pt x="282" y="237"/>
                </a:cubicBezTo>
                <a:cubicBezTo>
                  <a:pt x="286" y="239"/>
                  <a:pt x="285" y="238"/>
                  <a:pt x="288" y="238"/>
                </a:cubicBezTo>
                <a:cubicBezTo>
                  <a:pt x="287" y="239"/>
                  <a:pt x="287" y="242"/>
                  <a:pt x="288" y="242"/>
                </a:cubicBezTo>
                <a:close/>
              </a:path>
            </a:pathLst>
          </a:custGeom>
          <a:solidFill>
            <a:srgbClr val="C9CFD9"/>
          </a:solidFill>
          <a:ln w="127" cap="rnd">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 name="Rectangle 4">
            <a:extLst>
              <a:ext uri="{FF2B5EF4-FFF2-40B4-BE49-F238E27FC236}">
                <a16:creationId xmlns:a16="http://schemas.microsoft.com/office/drawing/2014/main" id="{47C065A1-460D-4DC1-8434-A0A8D4C7F3D8}"/>
              </a:ext>
            </a:extLst>
          </p:cNvPr>
          <p:cNvSpPr/>
          <p:nvPr/>
        </p:nvSpPr>
        <p:spPr>
          <a:xfrm>
            <a:off x="417567" y="1015859"/>
            <a:ext cx="1953282" cy="369204"/>
          </a:xfrm>
          <a:prstGeom prst="rect">
            <a:avLst/>
          </a:prstGeom>
        </p:spPr>
        <p:txBody>
          <a:bodyPr wrap="square">
            <a:spAutoFit/>
          </a:bodyPr>
          <a:lstStyle/>
          <a:p>
            <a:pPr algn="l"/>
            <a:r>
              <a:rPr lang="en-SG" altLang="en-US" sz="1799" b="1" dirty="0">
                <a:latin typeface="Century Gothic (Headings)"/>
                <a:cs typeface="Arial" panose="020B0604020202020204" pitchFamily="34" charset="0"/>
              </a:rPr>
              <a:t>UNITED STATES</a:t>
            </a:r>
          </a:p>
        </p:txBody>
      </p:sp>
      <p:cxnSp>
        <p:nvCxnSpPr>
          <p:cNvPr id="6" name="Straight Connector 5">
            <a:extLst>
              <a:ext uri="{FF2B5EF4-FFF2-40B4-BE49-F238E27FC236}">
                <a16:creationId xmlns:a16="http://schemas.microsoft.com/office/drawing/2014/main" id="{E60989B3-BF1A-4D0C-B687-DDA36BA333B1}"/>
              </a:ext>
            </a:extLst>
          </p:cNvPr>
          <p:cNvCxnSpPr/>
          <p:nvPr/>
        </p:nvCxnSpPr>
        <p:spPr bwMode="auto">
          <a:xfrm>
            <a:off x="396670" y="3445880"/>
            <a:ext cx="1689158" cy="0"/>
          </a:xfrm>
          <a:prstGeom prst="line">
            <a:avLst/>
          </a:prstGeom>
          <a:solidFill>
            <a:schemeClr val="accent1"/>
          </a:solidFill>
          <a:ln w="9525" cap="flat" cmpd="sng" algn="ctr">
            <a:solidFill>
              <a:srgbClr val="DDE1E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Rectangle 9">
            <a:extLst>
              <a:ext uri="{FF2B5EF4-FFF2-40B4-BE49-F238E27FC236}">
                <a16:creationId xmlns:a16="http://schemas.microsoft.com/office/drawing/2014/main" id="{CDBDB9E1-8604-42FC-B31F-037277280307}"/>
              </a:ext>
            </a:extLst>
          </p:cNvPr>
          <p:cNvSpPr txBox="1">
            <a:spLocks noChangeArrowheads="1"/>
          </p:cNvSpPr>
          <p:nvPr/>
        </p:nvSpPr>
        <p:spPr bwMode="auto">
          <a:xfrm>
            <a:off x="1304699" y="5923031"/>
            <a:ext cx="942663" cy="382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spcAft>
                <a:spcPts val="0"/>
              </a:spcAft>
              <a:buNone/>
            </a:pPr>
            <a:r>
              <a:rPr lang="en-US" altLang="en-US" sz="1000" dirty="0">
                <a:latin typeface="Calibri" panose="020F0502020204030204" pitchFamily="34" charset="0"/>
                <a:cs typeface="Calibri" panose="020F0502020204030204" pitchFamily="34" charset="0"/>
              </a:rPr>
              <a:t>Bangkok</a:t>
            </a:r>
          </a:p>
          <a:p>
            <a:pPr marL="0" indent="0">
              <a:spcBef>
                <a:spcPts val="0"/>
              </a:spcBef>
              <a:spcAft>
                <a:spcPts val="0"/>
              </a:spcAft>
              <a:buNone/>
            </a:pPr>
            <a:r>
              <a:rPr lang="en-US" altLang="en-US" sz="1000" dirty="0">
                <a:latin typeface="Calibri" panose="020F0502020204030204" pitchFamily="34" charset="0"/>
                <a:cs typeface="Calibri" panose="020F0502020204030204" pitchFamily="34" charset="0"/>
              </a:rPr>
              <a:t>Thailand</a:t>
            </a:r>
            <a:endParaRPr lang="en-SG" altLang="en-US" sz="1000" dirty="0">
              <a:latin typeface="Calibri" panose="020F0502020204030204" pitchFamily="34" charset="0"/>
              <a:cs typeface="Calibri" panose="020F0502020204030204" pitchFamily="34" charset="0"/>
            </a:endParaRPr>
          </a:p>
          <a:p>
            <a:pPr marL="0" indent="0">
              <a:spcBef>
                <a:spcPts val="0"/>
              </a:spcBef>
              <a:spcAft>
                <a:spcPts val="0"/>
              </a:spcAft>
              <a:buNone/>
            </a:pPr>
            <a:endParaRPr lang="en-SG" altLang="en-US" sz="1000" kern="0" dirty="0">
              <a:latin typeface="Calibri" panose="020F0502020204030204" pitchFamily="34" charset="0"/>
              <a:cs typeface="Calibri" panose="020F0502020204030204" pitchFamily="34" charset="0"/>
            </a:endParaRPr>
          </a:p>
        </p:txBody>
      </p:sp>
      <p:sp>
        <p:nvSpPr>
          <p:cNvPr id="8" name="Freeform 26">
            <a:extLst>
              <a:ext uri="{FF2B5EF4-FFF2-40B4-BE49-F238E27FC236}">
                <a16:creationId xmlns:a16="http://schemas.microsoft.com/office/drawing/2014/main" id="{AC617842-50E9-4AE9-AF45-C3C702067CCF}"/>
              </a:ext>
            </a:extLst>
          </p:cNvPr>
          <p:cNvSpPr/>
          <p:nvPr/>
        </p:nvSpPr>
        <p:spPr bwMode="auto">
          <a:xfrm rot="8100000">
            <a:off x="1399361" y="3891279"/>
            <a:ext cx="159260" cy="15926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9" name="Rectangle 8">
            <a:extLst>
              <a:ext uri="{FF2B5EF4-FFF2-40B4-BE49-F238E27FC236}">
                <a16:creationId xmlns:a16="http://schemas.microsoft.com/office/drawing/2014/main" id="{17A3FE63-5AEC-4214-ADF3-8C16755E697F}"/>
              </a:ext>
            </a:extLst>
          </p:cNvPr>
          <p:cNvSpPr/>
          <p:nvPr/>
        </p:nvSpPr>
        <p:spPr>
          <a:xfrm>
            <a:off x="1591605" y="3819768"/>
            <a:ext cx="1473045" cy="307697"/>
          </a:xfrm>
          <a:prstGeom prst="rect">
            <a:avLst/>
          </a:prstGeom>
        </p:spPr>
        <p:txBody>
          <a:bodyPr wrap="square">
            <a:spAutoFit/>
          </a:bodyPr>
          <a:lstStyle/>
          <a:p>
            <a:r>
              <a:rPr lang="en-SG" altLang="en-US" sz="1400" b="1" dirty="0">
                <a:latin typeface="Century Gothic (Headings)"/>
                <a:cs typeface="Arial" panose="020B0604020202020204" pitchFamily="34" charset="0"/>
              </a:rPr>
              <a:t>THAILAND</a:t>
            </a:r>
          </a:p>
        </p:txBody>
      </p:sp>
      <p:cxnSp>
        <p:nvCxnSpPr>
          <p:cNvPr id="10" name="Straight Connector 9">
            <a:extLst>
              <a:ext uri="{FF2B5EF4-FFF2-40B4-BE49-F238E27FC236}">
                <a16:creationId xmlns:a16="http://schemas.microsoft.com/office/drawing/2014/main" id="{FE7367D3-78E3-414C-B41B-911F5BDE3BCA}"/>
              </a:ext>
            </a:extLst>
          </p:cNvPr>
          <p:cNvCxnSpPr/>
          <p:nvPr/>
        </p:nvCxnSpPr>
        <p:spPr bwMode="auto">
          <a:xfrm>
            <a:off x="1424651" y="6300755"/>
            <a:ext cx="1667783" cy="0"/>
          </a:xfrm>
          <a:prstGeom prst="line">
            <a:avLst/>
          </a:prstGeom>
          <a:solidFill>
            <a:schemeClr val="accent1"/>
          </a:solidFill>
          <a:ln w="9525" cap="flat" cmpd="sng" algn="ctr">
            <a:solidFill>
              <a:srgbClr val="DDE1E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9">
            <a:extLst>
              <a:ext uri="{FF2B5EF4-FFF2-40B4-BE49-F238E27FC236}">
                <a16:creationId xmlns:a16="http://schemas.microsoft.com/office/drawing/2014/main" id="{37C815DC-EB8D-4C92-B4B4-69878EF08D31}"/>
              </a:ext>
            </a:extLst>
          </p:cNvPr>
          <p:cNvSpPr txBox="1">
            <a:spLocks noChangeArrowheads="1"/>
          </p:cNvSpPr>
          <p:nvPr/>
        </p:nvSpPr>
        <p:spPr bwMode="auto">
          <a:xfrm>
            <a:off x="2707545" y="2999854"/>
            <a:ext cx="1648177" cy="420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spcAft>
                <a:spcPts val="0"/>
              </a:spcAft>
              <a:buNone/>
            </a:pPr>
            <a:r>
              <a:rPr lang="en-US" altLang="en-US" sz="1000" kern="0" dirty="0" err="1">
                <a:latin typeface="Calibri" panose="020F0502020204030204" pitchFamily="34" charset="0"/>
                <a:cs typeface="Calibri" panose="020F0502020204030204" pitchFamily="34" charset="0"/>
              </a:rPr>
              <a:t>Harbourfront</a:t>
            </a:r>
            <a:r>
              <a:rPr lang="en-US" altLang="en-US" sz="1000" kern="0" dirty="0">
                <a:latin typeface="Calibri" panose="020F0502020204030204" pitchFamily="34" charset="0"/>
                <a:cs typeface="Calibri" panose="020F0502020204030204" pitchFamily="34" charset="0"/>
              </a:rPr>
              <a:t>, </a:t>
            </a:r>
          </a:p>
          <a:p>
            <a:pPr marL="0" indent="0">
              <a:spcBef>
                <a:spcPts val="0"/>
              </a:spcBef>
              <a:spcAft>
                <a:spcPts val="0"/>
              </a:spcAft>
              <a:buNone/>
            </a:pPr>
            <a:r>
              <a:rPr lang="en-US" altLang="en-US" sz="1000" kern="0" dirty="0">
                <a:latin typeface="Calibri" panose="020F0502020204030204" pitchFamily="34" charset="0"/>
                <a:cs typeface="Calibri" panose="020F0502020204030204" pitchFamily="34" charset="0"/>
              </a:rPr>
              <a:t>Singapore</a:t>
            </a:r>
          </a:p>
          <a:p>
            <a:pPr marL="0" indent="0">
              <a:spcBef>
                <a:spcPts val="0"/>
              </a:spcBef>
              <a:spcAft>
                <a:spcPts val="0"/>
              </a:spcAft>
              <a:buNone/>
            </a:pPr>
            <a:endParaRPr lang="en-SG" altLang="en-US" sz="1000" kern="0" dirty="0">
              <a:latin typeface="Calibri" panose="020F0502020204030204" pitchFamily="34" charset="0"/>
              <a:cs typeface="Calibri" panose="020F0502020204030204" pitchFamily="34" charset="0"/>
            </a:endParaRPr>
          </a:p>
        </p:txBody>
      </p:sp>
      <p:sp>
        <p:nvSpPr>
          <p:cNvPr id="12" name="Freeform 31">
            <a:extLst>
              <a:ext uri="{FF2B5EF4-FFF2-40B4-BE49-F238E27FC236}">
                <a16:creationId xmlns:a16="http://schemas.microsoft.com/office/drawing/2014/main" id="{D73695B1-1F02-4565-B9E5-36E0CDC0957A}"/>
              </a:ext>
            </a:extLst>
          </p:cNvPr>
          <p:cNvSpPr/>
          <p:nvPr/>
        </p:nvSpPr>
        <p:spPr bwMode="auto">
          <a:xfrm rot="8100000">
            <a:off x="2684078" y="1122548"/>
            <a:ext cx="159260" cy="15926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13" name="Rectangle 12">
            <a:extLst>
              <a:ext uri="{FF2B5EF4-FFF2-40B4-BE49-F238E27FC236}">
                <a16:creationId xmlns:a16="http://schemas.microsoft.com/office/drawing/2014/main" id="{93C32EAC-00D7-4B30-878E-775D8E4F04A5}"/>
              </a:ext>
            </a:extLst>
          </p:cNvPr>
          <p:cNvSpPr/>
          <p:nvPr/>
        </p:nvSpPr>
        <p:spPr>
          <a:xfrm>
            <a:off x="2835651" y="1037289"/>
            <a:ext cx="2138111" cy="369204"/>
          </a:xfrm>
          <a:prstGeom prst="rect">
            <a:avLst/>
          </a:prstGeom>
        </p:spPr>
        <p:txBody>
          <a:bodyPr wrap="square">
            <a:spAutoFit/>
          </a:bodyPr>
          <a:lstStyle/>
          <a:p>
            <a:pPr algn="l"/>
            <a:r>
              <a:rPr lang="en-SG" altLang="en-US" sz="1799" b="1" dirty="0">
                <a:latin typeface="Century Gothic (Headings)"/>
                <a:cs typeface="Arial" panose="020B0604020202020204" pitchFamily="34" charset="0"/>
              </a:rPr>
              <a:t>SINGAPORE</a:t>
            </a:r>
          </a:p>
        </p:txBody>
      </p:sp>
      <p:cxnSp>
        <p:nvCxnSpPr>
          <p:cNvPr id="14" name="Straight Connector 13">
            <a:extLst>
              <a:ext uri="{FF2B5EF4-FFF2-40B4-BE49-F238E27FC236}">
                <a16:creationId xmlns:a16="http://schemas.microsoft.com/office/drawing/2014/main" id="{AD156F4A-112C-4860-B6D8-A81ABB56B192}"/>
              </a:ext>
            </a:extLst>
          </p:cNvPr>
          <p:cNvCxnSpPr>
            <a:cxnSpLocks/>
          </p:cNvCxnSpPr>
          <p:nvPr/>
        </p:nvCxnSpPr>
        <p:spPr bwMode="auto">
          <a:xfrm>
            <a:off x="2795760" y="3442159"/>
            <a:ext cx="1804537" cy="0"/>
          </a:xfrm>
          <a:prstGeom prst="line">
            <a:avLst/>
          </a:prstGeom>
          <a:solidFill>
            <a:schemeClr val="accent1"/>
          </a:solidFill>
          <a:ln w="9525" cap="flat" cmpd="sng" algn="ctr">
            <a:solidFill>
              <a:srgbClr val="DDE1E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Rectangle 9">
            <a:extLst>
              <a:ext uri="{FF2B5EF4-FFF2-40B4-BE49-F238E27FC236}">
                <a16:creationId xmlns:a16="http://schemas.microsoft.com/office/drawing/2014/main" id="{ABC64AE7-434E-4B4F-B32F-8795819D4A7E}"/>
              </a:ext>
            </a:extLst>
          </p:cNvPr>
          <p:cNvSpPr txBox="1">
            <a:spLocks noChangeArrowheads="1"/>
          </p:cNvSpPr>
          <p:nvPr/>
        </p:nvSpPr>
        <p:spPr bwMode="auto">
          <a:xfrm>
            <a:off x="3592985" y="5887507"/>
            <a:ext cx="1777872" cy="225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spcAft>
                <a:spcPts val="0"/>
              </a:spcAft>
              <a:buNone/>
            </a:pPr>
            <a:r>
              <a:rPr lang="en-US" altLang="en-US" sz="1000" dirty="0">
                <a:latin typeface="Calibri" panose="020F0502020204030204" pitchFamily="34" charset="0"/>
                <a:cs typeface="Calibri" panose="020F0502020204030204" pitchFamily="34" charset="0"/>
              </a:rPr>
              <a:t>Kerala</a:t>
            </a:r>
          </a:p>
          <a:p>
            <a:pPr marL="0" indent="0">
              <a:spcBef>
                <a:spcPts val="0"/>
              </a:spcBef>
              <a:spcAft>
                <a:spcPts val="0"/>
              </a:spcAft>
              <a:buNone/>
            </a:pPr>
            <a:r>
              <a:rPr lang="en-US" altLang="en-US" sz="1000" kern="0" dirty="0">
                <a:latin typeface="Calibri" panose="020F0502020204030204" pitchFamily="34" charset="0"/>
                <a:cs typeface="Calibri" panose="020F0502020204030204" pitchFamily="34" charset="0"/>
              </a:rPr>
              <a:t>India</a:t>
            </a:r>
            <a:endParaRPr lang="en-SG" altLang="en-US" sz="1000" kern="0" dirty="0">
              <a:latin typeface="Calibri" panose="020F0502020204030204" pitchFamily="34" charset="0"/>
              <a:cs typeface="Calibri" panose="020F0502020204030204" pitchFamily="34" charset="0"/>
            </a:endParaRPr>
          </a:p>
        </p:txBody>
      </p:sp>
      <p:cxnSp>
        <p:nvCxnSpPr>
          <p:cNvPr id="18" name="Straight Connector 17">
            <a:extLst>
              <a:ext uri="{FF2B5EF4-FFF2-40B4-BE49-F238E27FC236}">
                <a16:creationId xmlns:a16="http://schemas.microsoft.com/office/drawing/2014/main" id="{45AF39D9-3A4F-411B-A551-7D91749604A9}"/>
              </a:ext>
            </a:extLst>
          </p:cNvPr>
          <p:cNvCxnSpPr>
            <a:cxnSpLocks/>
          </p:cNvCxnSpPr>
          <p:nvPr/>
        </p:nvCxnSpPr>
        <p:spPr bwMode="auto">
          <a:xfrm>
            <a:off x="3656209" y="6294564"/>
            <a:ext cx="1804537" cy="0"/>
          </a:xfrm>
          <a:prstGeom prst="line">
            <a:avLst/>
          </a:prstGeom>
          <a:solidFill>
            <a:schemeClr val="accent1"/>
          </a:solidFill>
          <a:ln w="9525" cap="flat" cmpd="sng" algn="ctr">
            <a:solidFill>
              <a:srgbClr val="DDE1E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Rectangle 9">
            <a:extLst>
              <a:ext uri="{FF2B5EF4-FFF2-40B4-BE49-F238E27FC236}">
                <a16:creationId xmlns:a16="http://schemas.microsoft.com/office/drawing/2014/main" id="{F6723532-451F-4210-B25A-FC93D734304F}"/>
              </a:ext>
            </a:extLst>
          </p:cNvPr>
          <p:cNvSpPr txBox="1">
            <a:spLocks noChangeArrowheads="1"/>
          </p:cNvSpPr>
          <p:nvPr/>
        </p:nvSpPr>
        <p:spPr bwMode="auto">
          <a:xfrm>
            <a:off x="5305997" y="2975492"/>
            <a:ext cx="1695394" cy="475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spcAft>
                <a:spcPts val="0"/>
              </a:spcAft>
              <a:buNone/>
            </a:pPr>
            <a:r>
              <a:rPr lang="en-SG" altLang="en-US" sz="1000" dirty="0">
                <a:latin typeface="Calibri" panose="020F0502020204030204" pitchFamily="34" charset="0"/>
                <a:cs typeface="Calibri" panose="020F0502020204030204" pitchFamily="34" charset="0"/>
              </a:rPr>
              <a:t>Kuala Lumpur</a:t>
            </a:r>
          </a:p>
          <a:p>
            <a:pPr marL="0" indent="0">
              <a:spcBef>
                <a:spcPts val="0"/>
              </a:spcBef>
              <a:spcAft>
                <a:spcPts val="0"/>
              </a:spcAft>
              <a:buNone/>
            </a:pPr>
            <a:r>
              <a:rPr lang="en-SG" altLang="en-US" sz="1000" kern="0" dirty="0">
                <a:latin typeface="Calibri" panose="020F0502020204030204" pitchFamily="34" charset="0"/>
                <a:cs typeface="Calibri" panose="020F0502020204030204" pitchFamily="34" charset="0"/>
              </a:rPr>
              <a:t>Malaysia</a:t>
            </a:r>
          </a:p>
        </p:txBody>
      </p:sp>
      <p:sp>
        <p:nvSpPr>
          <p:cNvPr id="20" name="Freeform 41">
            <a:extLst>
              <a:ext uri="{FF2B5EF4-FFF2-40B4-BE49-F238E27FC236}">
                <a16:creationId xmlns:a16="http://schemas.microsoft.com/office/drawing/2014/main" id="{F8E1DD06-AA76-4464-A05B-3C7923664D5E}"/>
              </a:ext>
            </a:extLst>
          </p:cNvPr>
          <p:cNvSpPr/>
          <p:nvPr/>
        </p:nvSpPr>
        <p:spPr bwMode="auto">
          <a:xfrm rot="8100000">
            <a:off x="5071388" y="1101303"/>
            <a:ext cx="159260" cy="15926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21" name="Rectangle 20">
            <a:extLst>
              <a:ext uri="{FF2B5EF4-FFF2-40B4-BE49-F238E27FC236}">
                <a16:creationId xmlns:a16="http://schemas.microsoft.com/office/drawing/2014/main" id="{F0D4CCF0-5C2F-4E37-8FF5-14F737B53888}"/>
              </a:ext>
            </a:extLst>
          </p:cNvPr>
          <p:cNvSpPr/>
          <p:nvPr/>
        </p:nvSpPr>
        <p:spPr>
          <a:xfrm>
            <a:off x="5266172" y="1024222"/>
            <a:ext cx="1473045" cy="369236"/>
          </a:xfrm>
          <a:prstGeom prst="rect">
            <a:avLst/>
          </a:prstGeom>
        </p:spPr>
        <p:txBody>
          <a:bodyPr wrap="square">
            <a:spAutoFit/>
          </a:bodyPr>
          <a:lstStyle/>
          <a:p>
            <a:r>
              <a:rPr lang="en-SG" altLang="en-US" sz="1799" b="1" dirty="0">
                <a:latin typeface="Century Gothic (Headings)"/>
                <a:cs typeface="Arial" panose="020B0604020202020204" pitchFamily="34" charset="0"/>
              </a:rPr>
              <a:t>MALAYSIA</a:t>
            </a:r>
          </a:p>
        </p:txBody>
      </p:sp>
      <p:cxnSp>
        <p:nvCxnSpPr>
          <p:cNvPr id="22" name="Straight Connector 21">
            <a:extLst>
              <a:ext uri="{FF2B5EF4-FFF2-40B4-BE49-F238E27FC236}">
                <a16:creationId xmlns:a16="http://schemas.microsoft.com/office/drawing/2014/main" id="{E7739FC6-DAC1-4D1F-A01D-CEFE84D102BB}"/>
              </a:ext>
            </a:extLst>
          </p:cNvPr>
          <p:cNvCxnSpPr>
            <a:cxnSpLocks/>
          </p:cNvCxnSpPr>
          <p:nvPr/>
        </p:nvCxnSpPr>
        <p:spPr bwMode="auto">
          <a:xfrm>
            <a:off x="5390857" y="3431762"/>
            <a:ext cx="1525675" cy="0"/>
          </a:xfrm>
          <a:prstGeom prst="line">
            <a:avLst/>
          </a:prstGeom>
          <a:solidFill>
            <a:schemeClr val="accent1"/>
          </a:solidFill>
          <a:ln w="9525" cap="flat" cmpd="sng" algn="ctr">
            <a:solidFill>
              <a:srgbClr val="DDE1E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Rectangle 9">
            <a:extLst>
              <a:ext uri="{FF2B5EF4-FFF2-40B4-BE49-F238E27FC236}">
                <a16:creationId xmlns:a16="http://schemas.microsoft.com/office/drawing/2014/main" id="{B98CDC9F-21AE-4406-AD59-4460CB259414}"/>
              </a:ext>
            </a:extLst>
          </p:cNvPr>
          <p:cNvSpPr txBox="1">
            <a:spLocks noChangeArrowheads="1"/>
          </p:cNvSpPr>
          <p:nvPr/>
        </p:nvSpPr>
        <p:spPr bwMode="auto">
          <a:xfrm>
            <a:off x="7791144" y="3008677"/>
            <a:ext cx="1612256" cy="1396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spcAft>
                <a:spcPts val="0"/>
              </a:spcAft>
              <a:buNone/>
            </a:pPr>
            <a:r>
              <a:rPr lang="en-SG" altLang="en-US" sz="1000" dirty="0">
                <a:latin typeface="Calibri" panose="020F0502020204030204" pitchFamily="34" charset="0"/>
                <a:cs typeface="Calibri" panose="020F0502020204030204" pitchFamily="34" charset="0"/>
              </a:rPr>
              <a:t>Makati </a:t>
            </a:r>
          </a:p>
          <a:p>
            <a:pPr marL="0" indent="0">
              <a:spcBef>
                <a:spcPts val="0"/>
              </a:spcBef>
              <a:spcAft>
                <a:spcPts val="0"/>
              </a:spcAft>
              <a:buNone/>
            </a:pPr>
            <a:r>
              <a:rPr lang="en-SG" altLang="en-US" sz="1000" dirty="0">
                <a:latin typeface="Calibri" panose="020F0502020204030204" pitchFamily="34" charset="0"/>
                <a:cs typeface="Calibri" panose="020F0502020204030204" pitchFamily="34" charset="0"/>
              </a:rPr>
              <a:t>Philippines 1227</a:t>
            </a:r>
          </a:p>
          <a:p>
            <a:pPr marL="0" indent="0">
              <a:spcBef>
                <a:spcPts val="0"/>
              </a:spcBef>
              <a:spcAft>
                <a:spcPts val="0"/>
              </a:spcAft>
              <a:buNone/>
            </a:pPr>
            <a:endParaRPr lang="en-SG" altLang="en-US" sz="1000" kern="0" dirty="0">
              <a:latin typeface="Calibri" panose="020F0502020204030204" pitchFamily="34" charset="0"/>
              <a:cs typeface="Calibri" panose="020F0502020204030204" pitchFamily="34" charset="0"/>
            </a:endParaRPr>
          </a:p>
        </p:txBody>
      </p:sp>
      <p:sp>
        <p:nvSpPr>
          <p:cNvPr id="28" name="Freeform 51">
            <a:extLst>
              <a:ext uri="{FF2B5EF4-FFF2-40B4-BE49-F238E27FC236}">
                <a16:creationId xmlns:a16="http://schemas.microsoft.com/office/drawing/2014/main" id="{A4D94B38-77BB-4CBB-A1DF-3601AF261CD5}"/>
              </a:ext>
            </a:extLst>
          </p:cNvPr>
          <p:cNvSpPr/>
          <p:nvPr/>
        </p:nvSpPr>
        <p:spPr bwMode="auto">
          <a:xfrm rot="8100000">
            <a:off x="7687884" y="1174385"/>
            <a:ext cx="159260" cy="15926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29" name="Rectangle 28">
            <a:extLst>
              <a:ext uri="{FF2B5EF4-FFF2-40B4-BE49-F238E27FC236}">
                <a16:creationId xmlns:a16="http://schemas.microsoft.com/office/drawing/2014/main" id="{397B250D-072D-4C07-A579-730D77E6B377}"/>
              </a:ext>
            </a:extLst>
          </p:cNvPr>
          <p:cNvSpPr/>
          <p:nvPr/>
        </p:nvSpPr>
        <p:spPr>
          <a:xfrm>
            <a:off x="7880129" y="1097927"/>
            <a:ext cx="1473045" cy="369236"/>
          </a:xfrm>
          <a:prstGeom prst="rect">
            <a:avLst/>
          </a:prstGeom>
        </p:spPr>
        <p:txBody>
          <a:bodyPr wrap="square">
            <a:spAutoFit/>
          </a:bodyPr>
          <a:lstStyle/>
          <a:p>
            <a:r>
              <a:rPr lang="en-SG" altLang="en-US" sz="1799" b="1" dirty="0">
                <a:latin typeface="Century Gothic (Headings)"/>
                <a:cs typeface="Arial" panose="020B0604020202020204" pitchFamily="34" charset="0"/>
              </a:rPr>
              <a:t>PHILIPPINES</a:t>
            </a:r>
          </a:p>
        </p:txBody>
      </p:sp>
      <p:cxnSp>
        <p:nvCxnSpPr>
          <p:cNvPr id="32" name="Straight Connector 31">
            <a:extLst>
              <a:ext uri="{FF2B5EF4-FFF2-40B4-BE49-F238E27FC236}">
                <a16:creationId xmlns:a16="http://schemas.microsoft.com/office/drawing/2014/main" id="{444C3CE5-1A22-48E4-A000-A89FD6D7BFCE}"/>
              </a:ext>
            </a:extLst>
          </p:cNvPr>
          <p:cNvCxnSpPr>
            <a:cxnSpLocks/>
          </p:cNvCxnSpPr>
          <p:nvPr/>
        </p:nvCxnSpPr>
        <p:spPr bwMode="auto">
          <a:xfrm>
            <a:off x="7846770" y="3439729"/>
            <a:ext cx="1783352" cy="0"/>
          </a:xfrm>
          <a:prstGeom prst="line">
            <a:avLst/>
          </a:prstGeom>
          <a:solidFill>
            <a:schemeClr val="accent1"/>
          </a:solidFill>
          <a:ln w="9525" cap="flat" cmpd="sng" algn="ctr">
            <a:solidFill>
              <a:srgbClr val="DDE1E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208">
            <a:extLst>
              <a:ext uri="{FF2B5EF4-FFF2-40B4-BE49-F238E27FC236}">
                <a16:creationId xmlns:a16="http://schemas.microsoft.com/office/drawing/2014/main" id="{CBC573C4-8133-4C1F-8EAD-E58B40C51C27}"/>
              </a:ext>
            </a:extLst>
          </p:cNvPr>
          <p:cNvSpPr>
            <a:spLocks noEditPoints="1"/>
          </p:cNvSpPr>
          <p:nvPr/>
        </p:nvSpPr>
        <p:spPr bwMode="auto">
          <a:xfrm>
            <a:off x="4297903" y="4127465"/>
            <a:ext cx="1226095" cy="1381531"/>
          </a:xfrm>
          <a:custGeom>
            <a:avLst/>
            <a:gdLst>
              <a:gd name="T0" fmla="*/ 213 w 251"/>
              <a:gd name="T1" fmla="*/ 268 h 324"/>
              <a:gd name="T2" fmla="*/ 209 w 251"/>
              <a:gd name="T3" fmla="*/ 285 h 324"/>
              <a:gd name="T4" fmla="*/ 220 w 251"/>
              <a:gd name="T5" fmla="*/ 322 h 324"/>
              <a:gd name="T6" fmla="*/ 1 w 251"/>
              <a:gd name="T7" fmla="*/ 149 h 324"/>
              <a:gd name="T8" fmla="*/ 16 w 251"/>
              <a:gd name="T9" fmla="*/ 154 h 324"/>
              <a:gd name="T10" fmla="*/ 5 w 251"/>
              <a:gd name="T11" fmla="*/ 160 h 324"/>
              <a:gd name="T12" fmla="*/ 32 w 251"/>
              <a:gd name="T13" fmla="*/ 167 h 324"/>
              <a:gd name="T14" fmla="*/ 36 w 251"/>
              <a:gd name="T15" fmla="*/ 161 h 324"/>
              <a:gd name="T16" fmla="*/ 36 w 251"/>
              <a:gd name="T17" fmla="*/ 170 h 324"/>
              <a:gd name="T18" fmla="*/ 37 w 251"/>
              <a:gd name="T19" fmla="*/ 193 h 324"/>
              <a:gd name="T20" fmla="*/ 41 w 251"/>
              <a:gd name="T21" fmla="*/ 215 h 324"/>
              <a:gd name="T22" fmla="*/ 54 w 251"/>
              <a:gd name="T23" fmla="*/ 268 h 324"/>
              <a:gd name="T24" fmla="*/ 67 w 251"/>
              <a:gd name="T25" fmla="*/ 291 h 324"/>
              <a:gd name="T26" fmla="*/ 87 w 251"/>
              <a:gd name="T27" fmla="*/ 302 h 324"/>
              <a:gd name="T28" fmla="*/ 98 w 251"/>
              <a:gd name="T29" fmla="*/ 272 h 324"/>
              <a:gd name="T30" fmla="*/ 100 w 251"/>
              <a:gd name="T31" fmla="*/ 238 h 324"/>
              <a:gd name="T32" fmla="*/ 109 w 251"/>
              <a:gd name="T33" fmla="*/ 224 h 324"/>
              <a:gd name="T34" fmla="*/ 128 w 251"/>
              <a:gd name="T35" fmla="*/ 208 h 324"/>
              <a:gd name="T36" fmla="*/ 141 w 251"/>
              <a:gd name="T37" fmla="*/ 196 h 324"/>
              <a:gd name="T38" fmla="*/ 154 w 251"/>
              <a:gd name="T39" fmla="*/ 186 h 324"/>
              <a:gd name="T40" fmla="*/ 167 w 251"/>
              <a:gd name="T41" fmla="*/ 169 h 324"/>
              <a:gd name="T42" fmla="*/ 176 w 251"/>
              <a:gd name="T43" fmla="*/ 161 h 324"/>
              <a:gd name="T44" fmla="*/ 167 w 251"/>
              <a:gd name="T45" fmla="*/ 139 h 324"/>
              <a:gd name="T46" fmla="*/ 175 w 251"/>
              <a:gd name="T47" fmla="*/ 123 h 324"/>
              <a:gd name="T48" fmla="*/ 186 w 251"/>
              <a:gd name="T49" fmla="*/ 119 h 324"/>
              <a:gd name="T50" fmla="*/ 199 w 251"/>
              <a:gd name="T51" fmla="*/ 131 h 324"/>
              <a:gd name="T52" fmla="*/ 204 w 251"/>
              <a:gd name="T53" fmla="*/ 142 h 324"/>
              <a:gd name="T54" fmla="*/ 206 w 251"/>
              <a:gd name="T55" fmla="*/ 151 h 324"/>
              <a:gd name="T56" fmla="*/ 216 w 251"/>
              <a:gd name="T57" fmla="*/ 167 h 324"/>
              <a:gd name="T58" fmla="*/ 218 w 251"/>
              <a:gd name="T59" fmla="*/ 153 h 324"/>
              <a:gd name="T60" fmla="*/ 228 w 251"/>
              <a:gd name="T61" fmla="*/ 135 h 324"/>
              <a:gd name="T62" fmla="*/ 237 w 251"/>
              <a:gd name="T63" fmla="*/ 123 h 324"/>
              <a:gd name="T64" fmla="*/ 251 w 251"/>
              <a:gd name="T65" fmla="*/ 109 h 324"/>
              <a:gd name="T66" fmla="*/ 243 w 251"/>
              <a:gd name="T67" fmla="*/ 96 h 324"/>
              <a:gd name="T68" fmla="*/ 231 w 251"/>
              <a:gd name="T69" fmla="*/ 87 h 324"/>
              <a:gd name="T70" fmla="*/ 214 w 251"/>
              <a:gd name="T71" fmla="*/ 91 h 324"/>
              <a:gd name="T72" fmla="*/ 204 w 251"/>
              <a:gd name="T73" fmla="*/ 106 h 324"/>
              <a:gd name="T74" fmla="*/ 180 w 251"/>
              <a:gd name="T75" fmla="*/ 103 h 324"/>
              <a:gd name="T76" fmla="*/ 170 w 251"/>
              <a:gd name="T77" fmla="*/ 98 h 324"/>
              <a:gd name="T78" fmla="*/ 171 w 251"/>
              <a:gd name="T79" fmla="*/ 111 h 324"/>
              <a:gd name="T80" fmla="*/ 149 w 251"/>
              <a:gd name="T81" fmla="*/ 108 h 324"/>
              <a:gd name="T82" fmla="*/ 128 w 251"/>
              <a:gd name="T83" fmla="*/ 98 h 324"/>
              <a:gd name="T84" fmla="*/ 106 w 251"/>
              <a:gd name="T85" fmla="*/ 88 h 324"/>
              <a:gd name="T86" fmla="*/ 106 w 251"/>
              <a:gd name="T87" fmla="*/ 69 h 324"/>
              <a:gd name="T88" fmla="*/ 89 w 251"/>
              <a:gd name="T89" fmla="*/ 57 h 324"/>
              <a:gd name="T90" fmla="*/ 89 w 251"/>
              <a:gd name="T91" fmla="*/ 45 h 324"/>
              <a:gd name="T92" fmla="*/ 83 w 251"/>
              <a:gd name="T93" fmla="*/ 28 h 324"/>
              <a:gd name="T94" fmla="*/ 91 w 251"/>
              <a:gd name="T95" fmla="*/ 14 h 324"/>
              <a:gd name="T96" fmla="*/ 84 w 251"/>
              <a:gd name="T97" fmla="*/ 1 h 324"/>
              <a:gd name="T98" fmla="*/ 68 w 251"/>
              <a:gd name="T99" fmla="*/ 10 h 324"/>
              <a:gd name="T100" fmla="*/ 50 w 251"/>
              <a:gd name="T101" fmla="*/ 22 h 324"/>
              <a:gd name="T102" fmla="*/ 37 w 251"/>
              <a:gd name="T103" fmla="*/ 27 h 324"/>
              <a:gd name="T104" fmla="*/ 45 w 251"/>
              <a:gd name="T105" fmla="*/ 47 h 324"/>
              <a:gd name="T106" fmla="*/ 43 w 251"/>
              <a:gd name="T107" fmla="*/ 70 h 324"/>
              <a:gd name="T108" fmla="*/ 28 w 251"/>
              <a:gd name="T109" fmla="*/ 87 h 324"/>
              <a:gd name="T110" fmla="*/ 13 w 251"/>
              <a:gd name="T111" fmla="*/ 101 h 324"/>
              <a:gd name="T112" fmla="*/ 10 w 251"/>
              <a:gd name="T113" fmla="*/ 116 h 324"/>
              <a:gd name="T114" fmla="*/ 13 w 251"/>
              <a:gd name="T115" fmla="*/ 135 h 324"/>
              <a:gd name="T116" fmla="*/ 213 w 251"/>
              <a:gd name="T117" fmla="*/ 252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324">
                <a:moveTo>
                  <a:pt x="213" y="262"/>
                </a:moveTo>
                <a:cubicBezTo>
                  <a:pt x="213" y="263"/>
                  <a:pt x="213" y="263"/>
                  <a:pt x="213" y="263"/>
                </a:cubicBezTo>
                <a:cubicBezTo>
                  <a:pt x="213" y="262"/>
                  <a:pt x="214" y="262"/>
                  <a:pt x="213" y="262"/>
                </a:cubicBezTo>
                <a:close/>
                <a:moveTo>
                  <a:pt x="213" y="266"/>
                </a:moveTo>
                <a:cubicBezTo>
                  <a:pt x="213" y="266"/>
                  <a:pt x="213" y="268"/>
                  <a:pt x="213" y="268"/>
                </a:cubicBezTo>
                <a:cubicBezTo>
                  <a:pt x="215" y="269"/>
                  <a:pt x="214" y="266"/>
                  <a:pt x="213" y="266"/>
                </a:cubicBezTo>
                <a:close/>
                <a:moveTo>
                  <a:pt x="211" y="272"/>
                </a:moveTo>
                <a:cubicBezTo>
                  <a:pt x="211" y="272"/>
                  <a:pt x="212" y="273"/>
                  <a:pt x="212" y="274"/>
                </a:cubicBezTo>
                <a:cubicBezTo>
                  <a:pt x="213" y="274"/>
                  <a:pt x="213" y="272"/>
                  <a:pt x="211" y="272"/>
                </a:cubicBezTo>
                <a:close/>
                <a:moveTo>
                  <a:pt x="209" y="285"/>
                </a:moveTo>
                <a:cubicBezTo>
                  <a:pt x="209" y="286"/>
                  <a:pt x="209" y="286"/>
                  <a:pt x="209" y="286"/>
                </a:cubicBezTo>
                <a:cubicBezTo>
                  <a:pt x="212" y="287"/>
                  <a:pt x="211" y="285"/>
                  <a:pt x="209" y="285"/>
                </a:cubicBezTo>
                <a:close/>
                <a:moveTo>
                  <a:pt x="218" y="322"/>
                </a:moveTo>
                <a:cubicBezTo>
                  <a:pt x="219" y="324"/>
                  <a:pt x="219" y="324"/>
                  <a:pt x="219" y="324"/>
                </a:cubicBezTo>
                <a:cubicBezTo>
                  <a:pt x="221" y="324"/>
                  <a:pt x="220" y="323"/>
                  <a:pt x="220" y="322"/>
                </a:cubicBezTo>
                <a:cubicBezTo>
                  <a:pt x="220" y="322"/>
                  <a:pt x="219" y="322"/>
                  <a:pt x="218" y="322"/>
                </a:cubicBezTo>
                <a:close/>
                <a:moveTo>
                  <a:pt x="0" y="141"/>
                </a:moveTo>
                <a:cubicBezTo>
                  <a:pt x="1" y="141"/>
                  <a:pt x="1" y="141"/>
                  <a:pt x="1" y="141"/>
                </a:cubicBezTo>
                <a:cubicBezTo>
                  <a:pt x="1" y="142"/>
                  <a:pt x="1" y="141"/>
                  <a:pt x="0" y="142"/>
                </a:cubicBezTo>
                <a:cubicBezTo>
                  <a:pt x="1" y="145"/>
                  <a:pt x="1" y="147"/>
                  <a:pt x="1" y="149"/>
                </a:cubicBezTo>
                <a:cubicBezTo>
                  <a:pt x="4" y="150"/>
                  <a:pt x="10" y="154"/>
                  <a:pt x="16" y="152"/>
                </a:cubicBezTo>
                <a:cubicBezTo>
                  <a:pt x="18" y="151"/>
                  <a:pt x="18" y="148"/>
                  <a:pt x="19" y="147"/>
                </a:cubicBezTo>
                <a:cubicBezTo>
                  <a:pt x="20" y="147"/>
                  <a:pt x="21" y="148"/>
                  <a:pt x="21" y="147"/>
                </a:cubicBezTo>
                <a:cubicBezTo>
                  <a:pt x="20" y="149"/>
                  <a:pt x="20" y="151"/>
                  <a:pt x="19" y="153"/>
                </a:cubicBezTo>
                <a:cubicBezTo>
                  <a:pt x="18" y="153"/>
                  <a:pt x="17" y="153"/>
                  <a:pt x="16" y="154"/>
                </a:cubicBezTo>
                <a:cubicBezTo>
                  <a:pt x="15" y="155"/>
                  <a:pt x="16" y="157"/>
                  <a:pt x="15" y="157"/>
                </a:cubicBezTo>
                <a:cubicBezTo>
                  <a:pt x="14" y="158"/>
                  <a:pt x="12" y="157"/>
                  <a:pt x="11" y="157"/>
                </a:cubicBezTo>
                <a:cubicBezTo>
                  <a:pt x="11" y="157"/>
                  <a:pt x="10" y="159"/>
                  <a:pt x="9" y="159"/>
                </a:cubicBezTo>
                <a:cubicBezTo>
                  <a:pt x="8" y="160"/>
                  <a:pt x="8" y="158"/>
                  <a:pt x="7" y="159"/>
                </a:cubicBezTo>
                <a:cubicBezTo>
                  <a:pt x="6" y="159"/>
                  <a:pt x="6" y="160"/>
                  <a:pt x="5" y="160"/>
                </a:cubicBezTo>
                <a:cubicBezTo>
                  <a:pt x="6" y="161"/>
                  <a:pt x="7" y="163"/>
                  <a:pt x="7" y="164"/>
                </a:cubicBezTo>
                <a:cubicBezTo>
                  <a:pt x="11" y="169"/>
                  <a:pt x="15" y="172"/>
                  <a:pt x="18" y="177"/>
                </a:cubicBezTo>
                <a:cubicBezTo>
                  <a:pt x="19" y="177"/>
                  <a:pt x="20" y="177"/>
                  <a:pt x="21" y="177"/>
                </a:cubicBezTo>
                <a:cubicBezTo>
                  <a:pt x="22" y="177"/>
                  <a:pt x="23" y="175"/>
                  <a:pt x="23" y="175"/>
                </a:cubicBezTo>
                <a:cubicBezTo>
                  <a:pt x="27" y="173"/>
                  <a:pt x="31" y="172"/>
                  <a:pt x="32" y="167"/>
                </a:cubicBezTo>
                <a:cubicBezTo>
                  <a:pt x="33" y="163"/>
                  <a:pt x="31" y="161"/>
                  <a:pt x="33" y="157"/>
                </a:cubicBezTo>
                <a:cubicBezTo>
                  <a:pt x="34" y="157"/>
                  <a:pt x="34" y="157"/>
                  <a:pt x="34" y="157"/>
                </a:cubicBezTo>
                <a:cubicBezTo>
                  <a:pt x="34" y="158"/>
                  <a:pt x="34" y="158"/>
                  <a:pt x="35" y="158"/>
                </a:cubicBezTo>
                <a:cubicBezTo>
                  <a:pt x="35" y="159"/>
                  <a:pt x="35" y="159"/>
                  <a:pt x="35" y="160"/>
                </a:cubicBezTo>
                <a:cubicBezTo>
                  <a:pt x="35" y="159"/>
                  <a:pt x="36" y="161"/>
                  <a:pt x="36" y="161"/>
                </a:cubicBezTo>
                <a:cubicBezTo>
                  <a:pt x="36" y="162"/>
                  <a:pt x="35" y="162"/>
                  <a:pt x="35" y="164"/>
                </a:cubicBezTo>
                <a:cubicBezTo>
                  <a:pt x="37" y="165"/>
                  <a:pt x="37" y="166"/>
                  <a:pt x="36" y="166"/>
                </a:cubicBezTo>
                <a:cubicBezTo>
                  <a:pt x="36" y="166"/>
                  <a:pt x="37" y="167"/>
                  <a:pt x="35" y="167"/>
                </a:cubicBezTo>
                <a:cubicBezTo>
                  <a:pt x="35" y="167"/>
                  <a:pt x="35" y="169"/>
                  <a:pt x="36" y="168"/>
                </a:cubicBezTo>
                <a:cubicBezTo>
                  <a:pt x="36" y="170"/>
                  <a:pt x="36" y="170"/>
                  <a:pt x="36" y="170"/>
                </a:cubicBezTo>
                <a:cubicBezTo>
                  <a:pt x="37" y="172"/>
                  <a:pt x="39" y="172"/>
                  <a:pt x="39" y="175"/>
                </a:cubicBezTo>
                <a:cubicBezTo>
                  <a:pt x="37" y="176"/>
                  <a:pt x="37" y="176"/>
                  <a:pt x="37" y="176"/>
                </a:cubicBezTo>
                <a:cubicBezTo>
                  <a:pt x="37" y="177"/>
                  <a:pt x="34" y="187"/>
                  <a:pt x="34" y="187"/>
                </a:cubicBezTo>
                <a:cubicBezTo>
                  <a:pt x="34" y="188"/>
                  <a:pt x="37" y="190"/>
                  <a:pt x="37" y="191"/>
                </a:cubicBezTo>
                <a:cubicBezTo>
                  <a:pt x="38" y="192"/>
                  <a:pt x="36" y="193"/>
                  <a:pt x="37" y="193"/>
                </a:cubicBezTo>
                <a:cubicBezTo>
                  <a:pt x="39" y="194"/>
                  <a:pt x="37" y="198"/>
                  <a:pt x="37" y="200"/>
                </a:cubicBezTo>
                <a:cubicBezTo>
                  <a:pt x="38" y="200"/>
                  <a:pt x="38" y="200"/>
                  <a:pt x="38" y="200"/>
                </a:cubicBezTo>
                <a:cubicBezTo>
                  <a:pt x="38" y="203"/>
                  <a:pt x="37" y="209"/>
                  <a:pt x="39" y="210"/>
                </a:cubicBezTo>
                <a:cubicBezTo>
                  <a:pt x="39" y="210"/>
                  <a:pt x="38" y="211"/>
                  <a:pt x="39" y="212"/>
                </a:cubicBezTo>
                <a:cubicBezTo>
                  <a:pt x="39" y="212"/>
                  <a:pt x="40" y="214"/>
                  <a:pt x="41" y="215"/>
                </a:cubicBezTo>
                <a:cubicBezTo>
                  <a:pt x="41" y="218"/>
                  <a:pt x="41" y="220"/>
                  <a:pt x="41" y="224"/>
                </a:cubicBezTo>
                <a:cubicBezTo>
                  <a:pt x="43" y="231"/>
                  <a:pt x="48" y="237"/>
                  <a:pt x="49" y="244"/>
                </a:cubicBezTo>
                <a:cubicBezTo>
                  <a:pt x="51" y="250"/>
                  <a:pt x="50" y="253"/>
                  <a:pt x="51" y="260"/>
                </a:cubicBezTo>
                <a:cubicBezTo>
                  <a:pt x="51" y="260"/>
                  <a:pt x="53" y="262"/>
                  <a:pt x="53" y="263"/>
                </a:cubicBezTo>
                <a:cubicBezTo>
                  <a:pt x="54" y="265"/>
                  <a:pt x="53" y="266"/>
                  <a:pt x="54" y="268"/>
                </a:cubicBezTo>
                <a:cubicBezTo>
                  <a:pt x="55" y="269"/>
                  <a:pt x="57" y="269"/>
                  <a:pt x="57" y="270"/>
                </a:cubicBezTo>
                <a:cubicBezTo>
                  <a:pt x="58" y="272"/>
                  <a:pt x="57" y="273"/>
                  <a:pt x="58" y="274"/>
                </a:cubicBezTo>
                <a:cubicBezTo>
                  <a:pt x="59" y="276"/>
                  <a:pt x="61" y="277"/>
                  <a:pt x="61" y="279"/>
                </a:cubicBezTo>
                <a:cubicBezTo>
                  <a:pt x="62" y="281"/>
                  <a:pt x="62" y="283"/>
                  <a:pt x="63" y="285"/>
                </a:cubicBezTo>
                <a:cubicBezTo>
                  <a:pt x="63" y="287"/>
                  <a:pt x="67" y="289"/>
                  <a:pt x="67" y="291"/>
                </a:cubicBezTo>
                <a:cubicBezTo>
                  <a:pt x="67" y="293"/>
                  <a:pt x="66" y="294"/>
                  <a:pt x="65" y="295"/>
                </a:cubicBezTo>
                <a:cubicBezTo>
                  <a:pt x="68" y="300"/>
                  <a:pt x="72" y="306"/>
                  <a:pt x="75" y="311"/>
                </a:cubicBezTo>
                <a:cubicBezTo>
                  <a:pt x="77" y="311"/>
                  <a:pt x="78" y="312"/>
                  <a:pt x="79" y="311"/>
                </a:cubicBezTo>
                <a:cubicBezTo>
                  <a:pt x="82" y="309"/>
                  <a:pt x="81" y="305"/>
                  <a:pt x="83" y="303"/>
                </a:cubicBezTo>
                <a:cubicBezTo>
                  <a:pt x="84" y="303"/>
                  <a:pt x="86" y="303"/>
                  <a:pt x="87" y="302"/>
                </a:cubicBezTo>
                <a:cubicBezTo>
                  <a:pt x="87" y="302"/>
                  <a:pt x="86" y="300"/>
                  <a:pt x="87" y="300"/>
                </a:cubicBezTo>
                <a:cubicBezTo>
                  <a:pt x="87" y="300"/>
                  <a:pt x="92" y="291"/>
                  <a:pt x="92" y="291"/>
                </a:cubicBezTo>
                <a:cubicBezTo>
                  <a:pt x="93" y="291"/>
                  <a:pt x="95" y="291"/>
                  <a:pt x="96" y="291"/>
                </a:cubicBezTo>
                <a:cubicBezTo>
                  <a:pt x="95" y="286"/>
                  <a:pt x="93" y="279"/>
                  <a:pt x="94" y="276"/>
                </a:cubicBezTo>
                <a:cubicBezTo>
                  <a:pt x="95" y="274"/>
                  <a:pt x="97" y="273"/>
                  <a:pt x="98" y="272"/>
                </a:cubicBezTo>
                <a:cubicBezTo>
                  <a:pt x="99" y="270"/>
                  <a:pt x="98" y="268"/>
                  <a:pt x="98" y="266"/>
                </a:cubicBezTo>
                <a:cubicBezTo>
                  <a:pt x="100" y="266"/>
                  <a:pt x="100" y="266"/>
                  <a:pt x="100" y="266"/>
                </a:cubicBezTo>
                <a:cubicBezTo>
                  <a:pt x="100" y="263"/>
                  <a:pt x="99" y="261"/>
                  <a:pt x="98" y="260"/>
                </a:cubicBezTo>
                <a:cubicBezTo>
                  <a:pt x="98" y="254"/>
                  <a:pt x="97" y="250"/>
                  <a:pt x="98" y="244"/>
                </a:cubicBezTo>
                <a:cubicBezTo>
                  <a:pt x="98" y="242"/>
                  <a:pt x="100" y="240"/>
                  <a:pt x="100" y="238"/>
                </a:cubicBezTo>
                <a:cubicBezTo>
                  <a:pt x="99" y="238"/>
                  <a:pt x="99" y="238"/>
                  <a:pt x="99" y="238"/>
                </a:cubicBezTo>
                <a:cubicBezTo>
                  <a:pt x="99" y="236"/>
                  <a:pt x="98" y="234"/>
                  <a:pt x="98" y="232"/>
                </a:cubicBezTo>
                <a:cubicBezTo>
                  <a:pt x="99" y="231"/>
                  <a:pt x="100" y="230"/>
                  <a:pt x="100" y="230"/>
                </a:cubicBezTo>
                <a:cubicBezTo>
                  <a:pt x="103" y="228"/>
                  <a:pt x="103" y="229"/>
                  <a:pt x="106" y="228"/>
                </a:cubicBezTo>
                <a:cubicBezTo>
                  <a:pt x="108" y="228"/>
                  <a:pt x="108" y="225"/>
                  <a:pt x="109" y="224"/>
                </a:cubicBezTo>
                <a:cubicBezTo>
                  <a:pt x="111" y="223"/>
                  <a:pt x="114" y="224"/>
                  <a:pt x="115" y="222"/>
                </a:cubicBezTo>
                <a:cubicBezTo>
                  <a:pt x="117" y="220"/>
                  <a:pt x="116" y="215"/>
                  <a:pt x="119" y="213"/>
                </a:cubicBezTo>
                <a:cubicBezTo>
                  <a:pt x="121" y="212"/>
                  <a:pt x="123" y="213"/>
                  <a:pt x="126" y="212"/>
                </a:cubicBezTo>
                <a:cubicBezTo>
                  <a:pt x="126" y="211"/>
                  <a:pt x="126" y="211"/>
                  <a:pt x="126" y="211"/>
                </a:cubicBezTo>
                <a:cubicBezTo>
                  <a:pt x="127" y="210"/>
                  <a:pt x="127" y="209"/>
                  <a:pt x="128" y="208"/>
                </a:cubicBezTo>
                <a:cubicBezTo>
                  <a:pt x="130" y="207"/>
                  <a:pt x="132" y="208"/>
                  <a:pt x="134" y="207"/>
                </a:cubicBezTo>
                <a:cubicBezTo>
                  <a:pt x="135" y="206"/>
                  <a:pt x="134" y="204"/>
                  <a:pt x="135" y="203"/>
                </a:cubicBezTo>
                <a:cubicBezTo>
                  <a:pt x="136" y="202"/>
                  <a:pt x="138" y="201"/>
                  <a:pt x="138" y="200"/>
                </a:cubicBezTo>
                <a:cubicBezTo>
                  <a:pt x="139" y="199"/>
                  <a:pt x="139" y="198"/>
                  <a:pt x="140" y="196"/>
                </a:cubicBezTo>
                <a:cubicBezTo>
                  <a:pt x="141" y="196"/>
                  <a:pt x="141" y="196"/>
                  <a:pt x="141" y="196"/>
                </a:cubicBezTo>
                <a:cubicBezTo>
                  <a:pt x="141" y="195"/>
                  <a:pt x="141" y="195"/>
                  <a:pt x="141" y="195"/>
                </a:cubicBezTo>
                <a:cubicBezTo>
                  <a:pt x="141" y="194"/>
                  <a:pt x="144" y="194"/>
                  <a:pt x="144" y="193"/>
                </a:cubicBezTo>
                <a:cubicBezTo>
                  <a:pt x="146" y="189"/>
                  <a:pt x="146" y="189"/>
                  <a:pt x="146" y="189"/>
                </a:cubicBezTo>
                <a:cubicBezTo>
                  <a:pt x="147" y="189"/>
                  <a:pt x="149" y="190"/>
                  <a:pt x="150" y="189"/>
                </a:cubicBezTo>
                <a:cubicBezTo>
                  <a:pt x="151" y="189"/>
                  <a:pt x="153" y="186"/>
                  <a:pt x="154" y="186"/>
                </a:cubicBezTo>
                <a:cubicBezTo>
                  <a:pt x="155" y="185"/>
                  <a:pt x="156" y="186"/>
                  <a:pt x="157" y="185"/>
                </a:cubicBezTo>
                <a:cubicBezTo>
                  <a:pt x="162" y="181"/>
                  <a:pt x="159" y="180"/>
                  <a:pt x="160" y="174"/>
                </a:cubicBezTo>
                <a:cubicBezTo>
                  <a:pt x="160" y="174"/>
                  <a:pt x="163" y="172"/>
                  <a:pt x="163" y="171"/>
                </a:cubicBezTo>
                <a:cubicBezTo>
                  <a:pt x="163" y="171"/>
                  <a:pt x="163" y="169"/>
                  <a:pt x="163" y="169"/>
                </a:cubicBezTo>
                <a:cubicBezTo>
                  <a:pt x="164" y="168"/>
                  <a:pt x="166" y="169"/>
                  <a:pt x="167" y="169"/>
                </a:cubicBezTo>
                <a:cubicBezTo>
                  <a:pt x="168" y="168"/>
                  <a:pt x="169" y="166"/>
                  <a:pt x="169" y="166"/>
                </a:cubicBezTo>
                <a:cubicBezTo>
                  <a:pt x="170" y="166"/>
                  <a:pt x="169" y="166"/>
                  <a:pt x="170" y="167"/>
                </a:cubicBezTo>
                <a:cubicBezTo>
                  <a:pt x="172" y="167"/>
                  <a:pt x="172" y="167"/>
                  <a:pt x="174" y="167"/>
                </a:cubicBezTo>
                <a:cubicBezTo>
                  <a:pt x="174" y="164"/>
                  <a:pt x="174" y="164"/>
                  <a:pt x="174" y="164"/>
                </a:cubicBezTo>
                <a:cubicBezTo>
                  <a:pt x="176" y="161"/>
                  <a:pt x="176" y="161"/>
                  <a:pt x="176" y="161"/>
                </a:cubicBezTo>
                <a:cubicBezTo>
                  <a:pt x="176" y="155"/>
                  <a:pt x="176" y="155"/>
                  <a:pt x="176" y="155"/>
                </a:cubicBezTo>
                <a:cubicBezTo>
                  <a:pt x="173" y="151"/>
                  <a:pt x="173" y="151"/>
                  <a:pt x="173" y="151"/>
                </a:cubicBezTo>
                <a:cubicBezTo>
                  <a:pt x="175" y="145"/>
                  <a:pt x="175" y="145"/>
                  <a:pt x="175" y="145"/>
                </a:cubicBezTo>
                <a:cubicBezTo>
                  <a:pt x="173" y="142"/>
                  <a:pt x="173" y="142"/>
                  <a:pt x="173" y="142"/>
                </a:cubicBezTo>
                <a:cubicBezTo>
                  <a:pt x="167" y="139"/>
                  <a:pt x="167" y="139"/>
                  <a:pt x="167" y="139"/>
                </a:cubicBezTo>
                <a:cubicBezTo>
                  <a:pt x="167" y="137"/>
                  <a:pt x="167" y="137"/>
                  <a:pt x="167" y="137"/>
                </a:cubicBezTo>
                <a:cubicBezTo>
                  <a:pt x="166" y="130"/>
                  <a:pt x="166" y="130"/>
                  <a:pt x="166" y="130"/>
                </a:cubicBezTo>
                <a:cubicBezTo>
                  <a:pt x="169" y="128"/>
                  <a:pt x="169" y="128"/>
                  <a:pt x="169" y="128"/>
                </a:cubicBezTo>
                <a:cubicBezTo>
                  <a:pt x="173" y="126"/>
                  <a:pt x="173" y="126"/>
                  <a:pt x="173" y="126"/>
                </a:cubicBezTo>
                <a:cubicBezTo>
                  <a:pt x="175" y="123"/>
                  <a:pt x="175" y="123"/>
                  <a:pt x="175" y="123"/>
                </a:cubicBezTo>
                <a:cubicBezTo>
                  <a:pt x="171" y="118"/>
                  <a:pt x="171" y="118"/>
                  <a:pt x="171" y="118"/>
                </a:cubicBezTo>
                <a:cubicBezTo>
                  <a:pt x="173" y="114"/>
                  <a:pt x="173" y="114"/>
                  <a:pt x="173" y="114"/>
                </a:cubicBezTo>
                <a:cubicBezTo>
                  <a:pt x="178" y="118"/>
                  <a:pt x="178" y="118"/>
                  <a:pt x="178" y="118"/>
                </a:cubicBezTo>
                <a:cubicBezTo>
                  <a:pt x="182" y="117"/>
                  <a:pt x="182" y="117"/>
                  <a:pt x="182" y="117"/>
                </a:cubicBezTo>
                <a:cubicBezTo>
                  <a:pt x="186" y="119"/>
                  <a:pt x="186" y="119"/>
                  <a:pt x="186" y="119"/>
                </a:cubicBezTo>
                <a:cubicBezTo>
                  <a:pt x="185" y="125"/>
                  <a:pt x="185" y="125"/>
                  <a:pt x="185" y="125"/>
                </a:cubicBezTo>
                <a:cubicBezTo>
                  <a:pt x="185" y="132"/>
                  <a:pt x="185" y="132"/>
                  <a:pt x="185" y="132"/>
                </a:cubicBezTo>
                <a:cubicBezTo>
                  <a:pt x="188" y="132"/>
                  <a:pt x="188" y="132"/>
                  <a:pt x="188" y="132"/>
                </a:cubicBezTo>
                <a:cubicBezTo>
                  <a:pt x="194" y="132"/>
                  <a:pt x="194" y="132"/>
                  <a:pt x="194" y="132"/>
                </a:cubicBezTo>
                <a:cubicBezTo>
                  <a:pt x="199" y="131"/>
                  <a:pt x="199" y="131"/>
                  <a:pt x="199" y="131"/>
                </a:cubicBezTo>
                <a:cubicBezTo>
                  <a:pt x="204" y="130"/>
                  <a:pt x="204" y="130"/>
                  <a:pt x="204" y="130"/>
                </a:cubicBezTo>
                <a:cubicBezTo>
                  <a:pt x="210" y="130"/>
                  <a:pt x="210" y="130"/>
                  <a:pt x="210" y="130"/>
                </a:cubicBezTo>
                <a:cubicBezTo>
                  <a:pt x="205" y="133"/>
                  <a:pt x="205" y="133"/>
                  <a:pt x="205" y="133"/>
                </a:cubicBezTo>
                <a:cubicBezTo>
                  <a:pt x="206" y="137"/>
                  <a:pt x="206" y="137"/>
                  <a:pt x="206" y="137"/>
                </a:cubicBezTo>
                <a:cubicBezTo>
                  <a:pt x="205" y="138"/>
                  <a:pt x="204" y="142"/>
                  <a:pt x="204" y="142"/>
                </a:cubicBezTo>
                <a:cubicBezTo>
                  <a:pt x="202" y="146"/>
                  <a:pt x="202" y="146"/>
                  <a:pt x="202" y="146"/>
                </a:cubicBezTo>
                <a:cubicBezTo>
                  <a:pt x="200" y="152"/>
                  <a:pt x="200" y="152"/>
                  <a:pt x="200" y="152"/>
                </a:cubicBezTo>
                <a:cubicBezTo>
                  <a:pt x="201" y="155"/>
                  <a:pt x="201" y="155"/>
                  <a:pt x="201" y="155"/>
                </a:cubicBezTo>
                <a:cubicBezTo>
                  <a:pt x="205" y="155"/>
                  <a:pt x="205" y="155"/>
                  <a:pt x="205" y="155"/>
                </a:cubicBezTo>
                <a:cubicBezTo>
                  <a:pt x="206" y="151"/>
                  <a:pt x="206" y="151"/>
                  <a:pt x="206" y="151"/>
                </a:cubicBezTo>
                <a:cubicBezTo>
                  <a:pt x="210" y="157"/>
                  <a:pt x="210" y="157"/>
                  <a:pt x="210" y="157"/>
                </a:cubicBezTo>
                <a:cubicBezTo>
                  <a:pt x="210" y="162"/>
                  <a:pt x="210" y="162"/>
                  <a:pt x="210" y="162"/>
                </a:cubicBezTo>
                <a:cubicBezTo>
                  <a:pt x="211" y="166"/>
                  <a:pt x="211" y="166"/>
                  <a:pt x="211" y="166"/>
                </a:cubicBezTo>
                <a:cubicBezTo>
                  <a:pt x="214" y="165"/>
                  <a:pt x="214" y="165"/>
                  <a:pt x="214" y="165"/>
                </a:cubicBezTo>
                <a:cubicBezTo>
                  <a:pt x="216" y="167"/>
                  <a:pt x="216" y="167"/>
                  <a:pt x="216" y="167"/>
                </a:cubicBezTo>
                <a:cubicBezTo>
                  <a:pt x="218" y="165"/>
                  <a:pt x="218" y="165"/>
                  <a:pt x="218" y="165"/>
                </a:cubicBezTo>
                <a:cubicBezTo>
                  <a:pt x="219" y="163"/>
                  <a:pt x="219" y="163"/>
                  <a:pt x="219" y="163"/>
                </a:cubicBezTo>
                <a:cubicBezTo>
                  <a:pt x="220" y="161"/>
                  <a:pt x="220" y="161"/>
                  <a:pt x="220" y="161"/>
                </a:cubicBezTo>
                <a:cubicBezTo>
                  <a:pt x="219" y="156"/>
                  <a:pt x="219" y="156"/>
                  <a:pt x="219" y="156"/>
                </a:cubicBezTo>
                <a:cubicBezTo>
                  <a:pt x="218" y="153"/>
                  <a:pt x="218" y="153"/>
                  <a:pt x="218" y="153"/>
                </a:cubicBezTo>
                <a:cubicBezTo>
                  <a:pt x="218" y="144"/>
                  <a:pt x="218" y="144"/>
                  <a:pt x="218" y="144"/>
                </a:cubicBezTo>
                <a:cubicBezTo>
                  <a:pt x="223" y="148"/>
                  <a:pt x="223" y="148"/>
                  <a:pt x="223" y="148"/>
                </a:cubicBezTo>
                <a:cubicBezTo>
                  <a:pt x="225" y="142"/>
                  <a:pt x="225" y="142"/>
                  <a:pt x="225" y="142"/>
                </a:cubicBezTo>
                <a:cubicBezTo>
                  <a:pt x="228" y="137"/>
                  <a:pt x="228" y="137"/>
                  <a:pt x="228" y="137"/>
                </a:cubicBezTo>
                <a:cubicBezTo>
                  <a:pt x="228" y="135"/>
                  <a:pt x="228" y="135"/>
                  <a:pt x="228" y="135"/>
                </a:cubicBezTo>
                <a:cubicBezTo>
                  <a:pt x="226" y="133"/>
                  <a:pt x="226" y="133"/>
                  <a:pt x="226" y="133"/>
                </a:cubicBezTo>
                <a:cubicBezTo>
                  <a:pt x="227" y="132"/>
                  <a:pt x="227" y="132"/>
                  <a:pt x="227" y="132"/>
                </a:cubicBezTo>
                <a:cubicBezTo>
                  <a:pt x="231" y="130"/>
                  <a:pt x="231" y="130"/>
                  <a:pt x="231" y="130"/>
                </a:cubicBezTo>
                <a:cubicBezTo>
                  <a:pt x="233" y="126"/>
                  <a:pt x="233" y="126"/>
                  <a:pt x="233" y="126"/>
                </a:cubicBezTo>
                <a:cubicBezTo>
                  <a:pt x="237" y="123"/>
                  <a:pt x="237" y="123"/>
                  <a:pt x="237" y="123"/>
                </a:cubicBezTo>
                <a:cubicBezTo>
                  <a:pt x="237" y="120"/>
                  <a:pt x="237" y="120"/>
                  <a:pt x="237" y="120"/>
                </a:cubicBezTo>
                <a:cubicBezTo>
                  <a:pt x="240" y="115"/>
                  <a:pt x="240" y="115"/>
                  <a:pt x="240" y="115"/>
                </a:cubicBezTo>
                <a:cubicBezTo>
                  <a:pt x="245" y="114"/>
                  <a:pt x="245" y="114"/>
                  <a:pt x="245" y="114"/>
                </a:cubicBezTo>
                <a:cubicBezTo>
                  <a:pt x="248" y="115"/>
                  <a:pt x="248" y="115"/>
                  <a:pt x="248" y="115"/>
                </a:cubicBezTo>
                <a:cubicBezTo>
                  <a:pt x="251" y="109"/>
                  <a:pt x="251" y="109"/>
                  <a:pt x="251" y="109"/>
                </a:cubicBezTo>
                <a:cubicBezTo>
                  <a:pt x="251" y="104"/>
                  <a:pt x="251" y="104"/>
                  <a:pt x="251" y="104"/>
                </a:cubicBezTo>
                <a:cubicBezTo>
                  <a:pt x="250" y="101"/>
                  <a:pt x="250" y="101"/>
                  <a:pt x="250" y="101"/>
                </a:cubicBezTo>
                <a:cubicBezTo>
                  <a:pt x="249" y="98"/>
                  <a:pt x="249" y="98"/>
                  <a:pt x="249" y="98"/>
                </a:cubicBezTo>
                <a:cubicBezTo>
                  <a:pt x="246" y="97"/>
                  <a:pt x="246" y="97"/>
                  <a:pt x="246" y="97"/>
                </a:cubicBezTo>
                <a:cubicBezTo>
                  <a:pt x="243" y="96"/>
                  <a:pt x="243" y="96"/>
                  <a:pt x="243" y="96"/>
                </a:cubicBezTo>
                <a:cubicBezTo>
                  <a:pt x="241" y="95"/>
                  <a:pt x="241" y="95"/>
                  <a:pt x="241" y="95"/>
                </a:cubicBezTo>
                <a:cubicBezTo>
                  <a:pt x="238" y="96"/>
                  <a:pt x="238" y="96"/>
                  <a:pt x="238" y="96"/>
                </a:cubicBezTo>
                <a:cubicBezTo>
                  <a:pt x="236" y="94"/>
                  <a:pt x="236" y="94"/>
                  <a:pt x="236" y="94"/>
                </a:cubicBezTo>
                <a:cubicBezTo>
                  <a:pt x="236" y="89"/>
                  <a:pt x="236" y="89"/>
                  <a:pt x="236" y="89"/>
                </a:cubicBezTo>
                <a:cubicBezTo>
                  <a:pt x="231" y="87"/>
                  <a:pt x="231" y="87"/>
                  <a:pt x="231" y="87"/>
                </a:cubicBezTo>
                <a:cubicBezTo>
                  <a:pt x="228" y="87"/>
                  <a:pt x="228" y="87"/>
                  <a:pt x="228" y="87"/>
                </a:cubicBezTo>
                <a:cubicBezTo>
                  <a:pt x="224" y="90"/>
                  <a:pt x="224" y="90"/>
                  <a:pt x="224" y="90"/>
                </a:cubicBezTo>
                <a:cubicBezTo>
                  <a:pt x="221" y="89"/>
                  <a:pt x="221" y="89"/>
                  <a:pt x="221" y="89"/>
                </a:cubicBezTo>
                <a:cubicBezTo>
                  <a:pt x="217" y="89"/>
                  <a:pt x="217" y="89"/>
                  <a:pt x="217" y="89"/>
                </a:cubicBezTo>
                <a:cubicBezTo>
                  <a:pt x="214" y="91"/>
                  <a:pt x="214" y="91"/>
                  <a:pt x="214" y="91"/>
                </a:cubicBezTo>
                <a:cubicBezTo>
                  <a:pt x="209" y="94"/>
                  <a:pt x="209" y="94"/>
                  <a:pt x="209" y="94"/>
                </a:cubicBezTo>
                <a:cubicBezTo>
                  <a:pt x="205" y="95"/>
                  <a:pt x="205" y="95"/>
                  <a:pt x="205" y="95"/>
                </a:cubicBezTo>
                <a:cubicBezTo>
                  <a:pt x="206" y="101"/>
                  <a:pt x="206" y="101"/>
                  <a:pt x="206" y="101"/>
                </a:cubicBezTo>
                <a:cubicBezTo>
                  <a:pt x="206" y="105"/>
                  <a:pt x="206" y="105"/>
                  <a:pt x="206" y="105"/>
                </a:cubicBezTo>
                <a:cubicBezTo>
                  <a:pt x="204" y="106"/>
                  <a:pt x="204" y="106"/>
                  <a:pt x="204" y="106"/>
                </a:cubicBezTo>
                <a:cubicBezTo>
                  <a:pt x="196" y="107"/>
                  <a:pt x="196" y="107"/>
                  <a:pt x="196" y="107"/>
                </a:cubicBezTo>
                <a:cubicBezTo>
                  <a:pt x="191" y="105"/>
                  <a:pt x="191" y="105"/>
                  <a:pt x="191" y="105"/>
                </a:cubicBezTo>
                <a:cubicBezTo>
                  <a:pt x="187" y="106"/>
                  <a:pt x="187" y="106"/>
                  <a:pt x="187" y="106"/>
                </a:cubicBezTo>
                <a:cubicBezTo>
                  <a:pt x="183" y="107"/>
                  <a:pt x="183" y="107"/>
                  <a:pt x="183" y="107"/>
                </a:cubicBezTo>
                <a:cubicBezTo>
                  <a:pt x="180" y="103"/>
                  <a:pt x="180" y="103"/>
                  <a:pt x="180" y="103"/>
                </a:cubicBezTo>
                <a:cubicBezTo>
                  <a:pt x="181" y="99"/>
                  <a:pt x="181" y="99"/>
                  <a:pt x="181" y="99"/>
                </a:cubicBezTo>
                <a:cubicBezTo>
                  <a:pt x="179" y="101"/>
                  <a:pt x="179" y="101"/>
                  <a:pt x="179" y="101"/>
                </a:cubicBezTo>
                <a:cubicBezTo>
                  <a:pt x="177" y="97"/>
                  <a:pt x="177" y="97"/>
                  <a:pt x="177" y="97"/>
                </a:cubicBezTo>
                <a:cubicBezTo>
                  <a:pt x="173" y="96"/>
                  <a:pt x="173" y="96"/>
                  <a:pt x="173" y="96"/>
                </a:cubicBezTo>
                <a:cubicBezTo>
                  <a:pt x="170" y="98"/>
                  <a:pt x="170" y="98"/>
                  <a:pt x="170" y="98"/>
                </a:cubicBezTo>
                <a:cubicBezTo>
                  <a:pt x="171" y="98"/>
                  <a:pt x="171" y="98"/>
                  <a:pt x="171" y="98"/>
                </a:cubicBezTo>
                <a:cubicBezTo>
                  <a:pt x="170" y="103"/>
                  <a:pt x="170" y="103"/>
                  <a:pt x="170" y="103"/>
                </a:cubicBezTo>
                <a:cubicBezTo>
                  <a:pt x="169" y="106"/>
                  <a:pt x="169" y="106"/>
                  <a:pt x="169" y="106"/>
                </a:cubicBezTo>
                <a:cubicBezTo>
                  <a:pt x="171" y="108"/>
                  <a:pt x="171" y="108"/>
                  <a:pt x="171" y="108"/>
                </a:cubicBezTo>
                <a:cubicBezTo>
                  <a:pt x="171" y="111"/>
                  <a:pt x="171" y="111"/>
                  <a:pt x="171" y="111"/>
                </a:cubicBezTo>
                <a:cubicBezTo>
                  <a:pt x="169" y="113"/>
                  <a:pt x="169" y="113"/>
                  <a:pt x="169" y="113"/>
                </a:cubicBezTo>
                <a:cubicBezTo>
                  <a:pt x="165" y="114"/>
                  <a:pt x="165" y="114"/>
                  <a:pt x="165" y="114"/>
                </a:cubicBezTo>
                <a:cubicBezTo>
                  <a:pt x="161" y="112"/>
                  <a:pt x="161" y="112"/>
                  <a:pt x="161" y="112"/>
                </a:cubicBezTo>
                <a:cubicBezTo>
                  <a:pt x="156" y="112"/>
                  <a:pt x="156" y="112"/>
                  <a:pt x="156" y="112"/>
                </a:cubicBezTo>
                <a:cubicBezTo>
                  <a:pt x="149" y="108"/>
                  <a:pt x="149" y="108"/>
                  <a:pt x="149" y="108"/>
                </a:cubicBezTo>
                <a:cubicBezTo>
                  <a:pt x="142" y="108"/>
                  <a:pt x="142" y="108"/>
                  <a:pt x="142" y="108"/>
                </a:cubicBezTo>
                <a:cubicBezTo>
                  <a:pt x="138" y="104"/>
                  <a:pt x="138" y="104"/>
                  <a:pt x="138" y="104"/>
                </a:cubicBezTo>
                <a:cubicBezTo>
                  <a:pt x="134" y="104"/>
                  <a:pt x="134" y="104"/>
                  <a:pt x="134" y="104"/>
                </a:cubicBezTo>
                <a:cubicBezTo>
                  <a:pt x="132" y="101"/>
                  <a:pt x="132" y="101"/>
                  <a:pt x="132" y="101"/>
                </a:cubicBezTo>
                <a:cubicBezTo>
                  <a:pt x="128" y="98"/>
                  <a:pt x="128" y="98"/>
                  <a:pt x="128" y="98"/>
                </a:cubicBezTo>
                <a:cubicBezTo>
                  <a:pt x="123" y="98"/>
                  <a:pt x="123" y="98"/>
                  <a:pt x="123" y="98"/>
                </a:cubicBezTo>
                <a:cubicBezTo>
                  <a:pt x="117" y="95"/>
                  <a:pt x="117" y="95"/>
                  <a:pt x="117" y="95"/>
                </a:cubicBezTo>
                <a:cubicBezTo>
                  <a:pt x="112" y="93"/>
                  <a:pt x="112" y="93"/>
                  <a:pt x="112" y="93"/>
                </a:cubicBezTo>
                <a:cubicBezTo>
                  <a:pt x="108" y="91"/>
                  <a:pt x="108" y="91"/>
                  <a:pt x="108" y="91"/>
                </a:cubicBezTo>
                <a:cubicBezTo>
                  <a:pt x="106" y="88"/>
                  <a:pt x="106" y="88"/>
                  <a:pt x="106" y="88"/>
                </a:cubicBezTo>
                <a:cubicBezTo>
                  <a:pt x="101" y="86"/>
                  <a:pt x="101" y="86"/>
                  <a:pt x="101" y="86"/>
                </a:cubicBezTo>
                <a:cubicBezTo>
                  <a:pt x="100" y="81"/>
                  <a:pt x="100" y="81"/>
                  <a:pt x="100" y="81"/>
                </a:cubicBezTo>
                <a:cubicBezTo>
                  <a:pt x="104" y="75"/>
                  <a:pt x="104" y="75"/>
                  <a:pt x="104" y="75"/>
                </a:cubicBezTo>
                <a:cubicBezTo>
                  <a:pt x="109" y="72"/>
                  <a:pt x="109" y="72"/>
                  <a:pt x="109" y="72"/>
                </a:cubicBezTo>
                <a:cubicBezTo>
                  <a:pt x="106" y="69"/>
                  <a:pt x="106" y="69"/>
                  <a:pt x="106" y="69"/>
                </a:cubicBezTo>
                <a:cubicBezTo>
                  <a:pt x="103" y="66"/>
                  <a:pt x="103" y="66"/>
                  <a:pt x="103" y="66"/>
                </a:cubicBezTo>
                <a:cubicBezTo>
                  <a:pt x="98" y="65"/>
                  <a:pt x="98" y="65"/>
                  <a:pt x="98" y="65"/>
                </a:cubicBezTo>
                <a:cubicBezTo>
                  <a:pt x="95" y="63"/>
                  <a:pt x="95" y="63"/>
                  <a:pt x="95" y="63"/>
                </a:cubicBezTo>
                <a:cubicBezTo>
                  <a:pt x="90" y="61"/>
                  <a:pt x="90" y="61"/>
                  <a:pt x="90" y="61"/>
                </a:cubicBezTo>
                <a:cubicBezTo>
                  <a:pt x="89" y="57"/>
                  <a:pt x="89" y="57"/>
                  <a:pt x="89" y="57"/>
                </a:cubicBezTo>
                <a:cubicBezTo>
                  <a:pt x="91" y="55"/>
                  <a:pt x="91" y="55"/>
                  <a:pt x="91" y="55"/>
                </a:cubicBezTo>
                <a:cubicBezTo>
                  <a:pt x="90" y="53"/>
                  <a:pt x="90" y="53"/>
                  <a:pt x="90" y="53"/>
                </a:cubicBezTo>
                <a:cubicBezTo>
                  <a:pt x="91" y="48"/>
                  <a:pt x="91" y="48"/>
                  <a:pt x="91" y="48"/>
                </a:cubicBezTo>
                <a:cubicBezTo>
                  <a:pt x="91" y="45"/>
                  <a:pt x="91" y="45"/>
                  <a:pt x="91" y="45"/>
                </a:cubicBezTo>
                <a:cubicBezTo>
                  <a:pt x="89" y="45"/>
                  <a:pt x="89" y="45"/>
                  <a:pt x="89" y="45"/>
                </a:cubicBezTo>
                <a:cubicBezTo>
                  <a:pt x="86" y="44"/>
                  <a:pt x="86" y="44"/>
                  <a:pt x="86" y="44"/>
                </a:cubicBezTo>
                <a:cubicBezTo>
                  <a:pt x="87" y="38"/>
                  <a:pt x="87" y="38"/>
                  <a:pt x="87" y="38"/>
                </a:cubicBezTo>
                <a:cubicBezTo>
                  <a:pt x="85" y="35"/>
                  <a:pt x="85" y="35"/>
                  <a:pt x="85" y="35"/>
                </a:cubicBezTo>
                <a:cubicBezTo>
                  <a:pt x="81" y="32"/>
                  <a:pt x="81" y="32"/>
                  <a:pt x="81" y="32"/>
                </a:cubicBezTo>
                <a:cubicBezTo>
                  <a:pt x="83" y="28"/>
                  <a:pt x="83" y="28"/>
                  <a:pt x="83" y="28"/>
                </a:cubicBezTo>
                <a:cubicBezTo>
                  <a:pt x="85" y="26"/>
                  <a:pt x="85" y="26"/>
                  <a:pt x="85" y="26"/>
                </a:cubicBezTo>
                <a:cubicBezTo>
                  <a:pt x="87" y="22"/>
                  <a:pt x="87" y="22"/>
                  <a:pt x="87" y="22"/>
                </a:cubicBezTo>
                <a:cubicBezTo>
                  <a:pt x="89" y="20"/>
                  <a:pt x="89" y="20"/>
                  <a:pt x="89" y="20"/>
                </a:cubicBezTo>
                <a:cubicBezTo>
                  <a:pt x="91" y="17"/>
                  <a:pt x="91" y="17"/>
                  <a:pt x="91" y="17"/>
                </a:cubicBezTo>
                <a:cubicBezTo>
                  <a:pt x="91" y="14"/>
                  <a:pt x="91" y="14"/>
                  <a:pt x="91" y="14"/>
                </a:cubicBezTo>
                <a:cubicBezTo>
                  <a:pt x="94" y="12"/>
                  <a:pt x="94" y="12"/>
                  <a:pt x="94" y="12"/>
                </a:cubicBezTo>
                <a:cubicBezTo>
                  <a:pt x="92" y="8"/>
                  <a:pt x="92" y="8"/>
                  <a:pt x="92" y="8"/>
                </a:cubicBezTo>
                <a:cubicBezTo>
                  <a:pt x="90" y="5"/>
                  <a:pt x="90" y="5"/>
                  <a:pt x="90" y="5"/>
                </a:cubicBezTo>
                <a:cubicBezTo>
                  <a:pt x="88" y="2"/>
                  <a:pt x="88" y="2"/>
                  <a:pt x="88" y="2"/>
                </a:cubicBezTo>
                <a:cubicBezTo>
                  <a:pt x="84" y="1"/>
                  <a:pt x="84" y="1"/>
                  <a:pt x="84" y="1"/>
                </a:cubicBezTo>
                <a:cubicBezTo>
                  <a:pt x="80" y="0"/>
                  <a:pt x="80" y="0"/>
                  <a:pt x="80" y="0"/>
                </a:cubicBezTo>
                <a:cubicBezTo>
                  <a:pt x="76" y="0"/>
                  <a:pt x="76" y="0"/>
                  <a:pt x="76" y="0"/>
                </a:cubicBezTo>
                <a:cubicBezTo>
                  <a:pt x="74" y="2"/>
                  <a:pt x="74" y="2"/>
                  <a:pt x="74" y="2"/>
                </a:cubicBezTo>
                <a:cubicBezTo>
                  <a:pt x="70" y="5"/>
                  <a:pt x="70" y="5"/>
                  <a:pt x="70" y="5"/>
                </a:cubicBezTo>
                <a:cubicBezTo>
                  <a:pt x="68" y="10"/>
                  <a:pt x="68" y="10"/>
                  <a:pt x="68" y="10"/>
                </a:cubicBezTo>
                <a:cubicBezTo>
                  <a:pt x="65" y="13"/>
                  <a:pt x="65" y="13"/>
                  <a:pt x="65" y="13"/>
                </a:cubicBezTo>
                <a:cubicBezTo>
                  <a:pt x="64" y="15"/>
                  <a:pt x="64" y="15"/>
                  <a:pt x="64" y="15"/>
                </a:cubicBezTo>
                <a:cubicBezTo>
                  <a:pt x="59" y="19"/>
                  <a:pt x="59" y="19"/>
                  <a:pt x="59" y="19"/>
                </a:cubicBezTo>
                <a:cubicBezTo>
                  <a:pt x="53" y="20"/>
                  <a:pt x="53" y="20"/>
                  <a:pt x="53" y="20"/>
                </a:cubicBezTo>
                <a:cubicBezTo>
                  <a:pt x="50" y="22"/>
                  <a:pt x="50" y="22"/>
                  <a:pt x="50" y="22"/>
                </a:cubicBezTo>
                <a:cubicBezTo>
                  <a:pt x="49" y="24"/>
                  <a:pt x="49" y="24"/>
                  <a:pt x="49" y="24"/>
                </a:cubicBezTo>
                <a:cubicBezTo>
                  <a:pt x="47" y="26"/>
                  <a:pt x="47" y="26"/>
                  <a:pt x="47" y="26"/>
                </a:cubicBezTo>
                <a:cubicBezTo>
                  <a:pt x="44" y="24"/>
                  <a:pt x="44" y="24"/>
                  <a:pt x="44" y="24"/>
                </a:cubicBezTo>
                <a:cubicBezTo>
                  <a:pt x="40" y="26"/>
                  <a:pt x="40" y="26"/>
                  <a:pt x="40" y="26"/>
                </a:cubicBezTo>
                <a:cubicBezTo>
                  <a:pt x="37" y="27"/>
                  <a:pt x="37" y="27"/>
                  <a:pt x="37" y="27"/>
                </a:cubicBezTo>
                <a:cubicBezTo>
                  <a:pt x="36" y="31"/>
                  <a:pt x="36" y="31"/>
                  <a:pt x="36" y="31"/>
                </a:cubicBezTo>
                <a:cubicBezTo>
                  <a:pt x="39" y="34"/>
                  <a:pt x="39" y="34"/>
                  <a:pt x="39" y="34"/>
                </a:cubicBezTo>
                <a:cubicBezTo>
                  <a:pt x="41" y="42"/>
                  <a:pt x="41" y="42"/>
                  <a:pt x="41" y="42"/>
                </a:cubicBezTo>
                <a:cubicBezTo>
                  <a:pt x="42" y="45"/>
                  <a:pt x="42" y="45"/>
                  <a:pt x="42" y="45"/>
                </a:cubicBezTo>
                <a:cubicBezTo>
                  <a:pt x="45" y="47"/>
                  <a:pt x="45" y="47"/>
                  <a:pt x="45" y="47"/>
                </a:cubicBezTo>
                <a:cubicBezTo>
                  <a:pt x="49" y="51"/>
                  <a:pt x="49" y="51"/>
                  <a:pt x="49" y="51"/>
                </a:cubicBezTo>
                <a:cubicBezTo>
                  <a:pt x="49" y="56"/>
                  <a:pt x="49" y="56"/>
                  <a:pt x="49" y="56"/>
                </a:cubicBezTo>
                <a:cubicBezTo>
                  <a:pt x="47" y="60"/>
                  <a:pt x="47" y="60"/>
                  <a:pt x="47" y="60"/>
                </a:cubicBezTo>
                <a:cubicBezTo>
                  <a:pt x="44" y="64"/>
                  <a:pt x="44" y="64"/>
                  <a:pt x="44" y="64"/>
                </a:cubicBezTo>
                <a:cubicBezTo>
                  <a:pt x="43" y="70"/>
                  <a:pt x="43" y="70"/>
                  <a:pt x="43" y="70"/>
                </a:cubicBezTo>
                <a:cubicBezTo>
                  <a:pt x="43" y="75"/>
                  <a:pt x="43" y="75"/>
                  <a:pt x="43" y="75"/>
                </a:cubicBezTo>
                <a:cubicBezTo>
                  <a:pt x="39" y="78"/>
                  <a:pt x="39" y="78"/>
                  <a:pt x="39" y="78"/>
                </a:cubicBezTo>
                <a:cubicBezTo>
                  <a:pt x="36" y="81"/>
                  <a:pt x="36" y="81"/>
                  <a:pt x="36" y="81"/>
                </a:cubicBezTo>
                <a:cubicBezTo>
                  <a:pt x="33" y="84"/>
                  <a:pt x="33" y="84"/>
                  <a:pt x="33" y="84"/>
                </a:cubicBezTo>
                <a:cubicBezTo>
                  <a:pt x="28" y="87"/>
                  <a:pt x="28" y="87"/>
                  <a:pt x="28" y="87"/>
                </a:cubicBezTo>
                <a:cubicBezTo>
                  <a:pt x="24" y="93"/>
                  <a:pt x="24" y="93"/>
                  <a:pt x="24" y="93"/>
                </a:cubicBezTo>
                <a:cubicBezTo>
                  <a:pt x="21" y="98"/>
                  <a:pt x="21" y="98"/>
                  <a:pt x="21" y="98"/>
                </a:cubicBezTo>
                <a:cubicBezTo>
                  <a:pt x="17" y="99"/>
                  <a:pt x="17" y="99"/>
                  <a:pt x="17" y="99"/>
                </a:cubicBezTo>
                <a:cubicBezTo>
                  <a:pt x="15" y="96"/>
                  <a:pt x="15" y="96"/>
                  <a:pt x="15" y="96"/>
                </a:cubicBezTo>
                <a:cubicBezTo>
                  <a:pt x="13" y="101"/>
                  <a:pt x="13" y="101"/>
                  <a:pt x="13" y="101"/>
                </a:cubicBezTo>
                <a:cubicBezTo>
                  <a:pt x="10" y="104"/>
                  <a:pt x="10" y="104"/>
                  <a:pt x="10" y="104"/>
                </a:cubicBezTo>
                <a:cubicBezTo>
                  <a:pt x="8" y="109"/>
                  <a:pt x="8" y="109"/>
                  <a:pt x="8" y="109"/>
                </a:cubicBezTo>
                <a:cubicBezTo>
                  <a:pt x="10" y="111"/>
                  <a:pt x="10" y="111"/>
                  <a:pt x="10" y="111"/>
                </a:cubicBezTo>
                <a:cubicBezTo>
                  <a:pt x="11" y="113"/>
                  <a:pt x="11" y="113"/>
                  <a:pt x="11" y="113"/>
                </a:cubicBezTo>
                <a:cubicBezTo>
                  <a:pt x="10" y="116"/>
                  <a:pt x="10" y="116"/>
                  <a:pt x="10" y="116"/>
                </a:cubicBezTo>
                <a:cubicBezTo>
                  <a:pt x="10" y="120"/>
                  <a:pt x="10" y="120"/>
                  <a:pt x="10" y="120"/>
                </a:cubicBezTo>
                <a:cubicBezTo>
                  <a:pt x="14" y="121"/>
                  <a:pt x="14" y="121"/>
                  <a:pt x="14" y="121"/>
                </a:cubicBezTo>
                <a:cubicBezTo>
                  <a:pt x="15" y="125"/>
                  <a:pt x="15" y="125"/>
                  <a:pt x="15" y="125"/>
                </a:cubicBezTo>
                <a:cubicBezTo>
                  <a:pt x="16" y="136"/>
                  <a:pt x="16" y="136"/>
                  <a:pt x="16" y="136"/>
                </a:cubicBezTo>
                <a:cubicBezTo>
                  <a:pt x="13" y="135"/>
                  <a:pt x="13" y="135"/>
                  <a:pt x="13" y="135"/>
                </a:cubicBezTo>
                <a:cubicBezTo>
                  <a:pt x="8" y="135"/>
                  <a:pt x="8" y="135"/>
                  <a:pt x="8" y="135"/>
                </a:cubicBezTo>
                <a:cubicBezTo>
                  <a:pt x="5" y="135"/>
                  <a:pt x="5" y="135"/>
                  <a:pt x="5" y="135"/>
                </a:cubicBezTo>
                <a:cubicBezTo>
                  <a:pt x="1" y="137"/>
                  <a:pt x="1" y="137"/>
                  <a:pt x="1" y="137"/>
                </a:cubicBezTo>
                <a:lnTo>
                  <a:pt x="0" y="141"/>
                </a:lnTo>
                <a:close/>
                <a:moveTo>
                  <a:pt x="213" y="252"/>
                </a:moveTo>
                <a:cubicBezTo>
                  <a:pt x="213" y="252"/>
                  <a:pt x="212" y="256"/>
                  <a:pt x="213" y="255"/>
                </a:cubicBezTo>
                <a:cubicBezTo>
                  <a:pt x="214" y="255"/>
                  <a:pt x="215" y="252"/>
                  <a:pt x="213" y="252"/>
                </a:cubicBezTo>
                <a:close/>
              </a:path>
            </a:pathLst>
          </a:custGeom>
          <a:solidFill>
            <a:srgbClr val="C9CFD9"/>
          </a:solidFill>
          <a:ln w="127" cap="rnd">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37" name="Freeform 48">
            <a:extLst>
              <a:ext uri="{FF2B5EF4-FFF2-40B4-BE49-F238E27FC236}">
                <a16:creationId xmlns:a16="http://schemas.microsoft.com/office/drawing/2014/main" id="{9A15BA82-F878-4224-908E-F982B32816D1}"/>
              </a:ext>
            </a:extLst>
          </p:cNvPr>
          <p:cNvSpPr>
            <a:spLocks noEditPoints="1"/>
          </p:cNvSpPr>
          <p:nvPr/>
        </p:nvSpPr>
        <p:spPr bwMode="auto">
          <a:xfrm>
            <a:off x="2508030" y="4200580"/>
            <a:ext cx="626802" cy="1577117"/>
          </a:xfrm>
          <a:custGeom>
            <a:avLst/>
            <a:gdLst>
              <a:gd name="T0" fmla="*/ 22 w 63"/>
              <a:gd name="T1" fmla="*/ 4 h 159"/>
              <a:gd name="T2" fmla="*/ 28 w 63"/>
              <a:gd name="T3" fmla="*/ 4 h 159"/>
              <a:gd name="T4" fmla="*/ 26 w 63"/>
              <a:gd name="T5" fmla="*/ 11 h 159"/>
              <a:gd name="T6" fmla="*/ 27 w 63"/>
              <a:gd name="T7" fmla="*/ 16 h 159"/>
              <a:gd name="T8" fmla="*/ 30 w 63"/>
              <a:gd name="T9" fmla="*/ 21 h 159"/>
              <a:gd name="T10" fmla="*/ 31 w 63"/>
              <a:gd name="T11" fmla="*/ 25 h 159"/>
              <a:gd name="T12" fmla="*/ 35 w 63"/>
              <a:gd name="T13" fmla="*/ 21 h 159"/>
              <a:gd name="T14" fmla="*/ 43 w 63"/>
              <a:gd name="T15" fmla="*/ 18 h 159"/>
              <a:gd name="T16" fmla="*/ 45 w 63"/>
              <a:gd name="T17" fmla="*/ 21 h 159"/>
              <a:gd name="T18" fmla="*/ 51 w 63"/>
              <a:gd name="T19" fmla="*/ 23 h 159"/>
              <a:gd name="T20" fmla="*/ 56 w 63"/>
              <a:gd name="T21" fmla="*/ 33 h 159"/>
              <a:gd name="T22" fmla="*/ 58 w 63"/>
              <a:gd name="T23" fmla="*/ 41 h 159"/>
              <a:gd name="T24" fmla="*/ 62 w 63"/>
              <a:gd name="T25" fmla="*/ 45 h 159"/>
              <a:gd name="T26" fmla="*/ 63 w 63"/>
              <a:gd name="T27" fmla="*/ 51 h 159"/>
              <a:gd name="T28" fmla="*/ 61 w 63"/>
              <a:gd name="T29" fmla="*/ 57 h 159"/>
              <a:gd name="T30" fmla="*/ 56 w 63"/>
              <a:gd name="T31" fmla="*/ 62 h 159"/>
              <a:gd name="T32" fmla="*/ 49 w 63"/>
              <a:gd name="T33" fmla="*/ 65 h 159"/>
              <a:gd name="T34" fmla="*/ 42 w 63"/>
              <a:gd name="T35" fmla="*/ 67 h 159"/>
              <a:gd name="T36" fmla="*/ 38 w 63"/>
              <a:gd name="T37" fmla="*/ 73 h 159"/>
              <a:gd name="T38" fmla="*/ 42 w 63"/>
              <a:gd name="T39" fmla="*/ 85 h 159"/>
              <a:gd name="T40" fmla="*/ 43 w 63"/>
              <a:gd name="T41" fmla="*/ 95 h 159"/>
              <a:gd name="T42" fmla="*/ 41 w 63"/>
              <a:gd name="T43" fmla="*/ 90 h 159"/>
              <a:gd name="T44" fmla="*/ 34 w 63"/>
              <a:gd name="T45" fmla="*/ 82 h 159"/>
              <a:gd name="T46" fmla="*/ 21 w 63"/>
              <a:gd name="T47" fmla="*/ 74 h 159"/>
              <a:gd name="T48" fmla="*/ 19 w 63"/>
              <a:gd name="T49" fmla="*/ 88 h 159"/>
              <a:gd name="T50" fmla="*/ 18 w 63"/>
              <a:gd name="T51" fmla="*/ 93 h 159"/>
              <a:gd name="T52" fmla="*/ 16 w 63"/>
              <a:gd name="T53" fmla="*/ 105 h 159"/>
              <a:gd name="T54" fmla="*/ 17 w 63"/>
              <a:gd name="T55" fmla="*/ 121 h 159"/>
              <a:gd name="T56" fmla="*/ 21 w 63"/>
              <a:gd name="T57" fmla="*/ 127 h 159"/>
              <a:gd name="T58" fmla="*/ 31 w 63"/>
              <a:gd name="T59" fmla="*/ 141 h 159"/>
              <a:gd name="T60" fmla="*/ 35 w 63"/>
              <a:gd name="T61" fmla="*/ 147 h 159"/>
              <a:gd name="T62" fmla="*/ 35 w 63"/>
              <a:gd name="T63" fmla="*/ 153 h 159"/>
              <a:gd name="T64" fmla="*/ 32 w 63"/>
              <a:gd name="T65" fmla="*/ 157 h 159"/>
              <a:gd name="T66" fmla="*/ 29 w 63"/>
              <a:gd name="T67" fmla="*/ 159 h 159"/>
              <a:gd name="T68" fmla="*/ 24 w 63"/>
              <a:gd name="T69" fmla="*/ 152 h 159"/>
              <a:gd name="T70" fmla="*/ 20 w 63"/>
              <a:gd name="T71" fmla="*/ 144 h 159"/>
              <a:gd name="T72" fmla="*/ 17 w 63"/>
              <a:gd name="T73" fmla="*/ 139 h 159"/>
              <a:gd name="T74" fmla="*/ 6 w 63"/>
              <a:gd name="T75" fmla="*/ 123 h 159"/>
              <a:gd name="T76" fmla="*/ 10 w 63"/>
              <a:gd name="T77" fmla="*/ 113 h 159"/>
              <a:gd name="T78" fmla="*/ 11 w 63"/>
              <a:gd name="T79" fmla="*/ 102 h 159"/>
              <a:gd name="T80" fmla="*/ 11 w 63"/>
              <a:gd name="T81" fmla="*/ 98 h 159"/>
              <a:gd name="T82" fmla="*/ 13 w 63"/>
              <a:gd name="T83" fmla="*/ 89 h 159"/>
              <a:gd name="T84" fmla="*/ 17 w 63"/>
              <a:gd name="T85" fmla="*/ 79 h 159"/>
              <a:gd name="T86" fmla="*/ 9 w 63"/>
              <a:gd name="T87" fmla="*/ 68 h 159"/>
              <a:gd name="T88" fmla="*/ 5 w 63"/>
              <a:gd name="T89" fmla="*/ 52 h 159"/>
              <a:gd name="T90" fmla="*/ 9 w 63"/>
              <a:gd name="T91" fmla="*/ 45 h 159"/>
              <a:gd name="T92" fmla="*/ 1 w 63"/>
              <a:gd name="T93" fmla="*/ 37 h 159"/>
              <a:gd name="T94" fmla="*/ 1 w 63"/>
              <a:gd name="T95" fmla="*/ 23 h 159"/>
              <a:gd name="T96" fmla="*/ 0 w 63"/>
              <a:gd name="T97" fmla="*/ 14 h 159"/>
              <a:gd name="T98" fmla="*/ 4 w 63"/>
              <a:gd name="T99" fmla="*/ 10 h 159"/>
              <a:gd name="T100" fmla="*/ 10 w 63"/>
              <a:gd name="T101" fmla="*/ 7 h 159"/>
              <a:gd name="T102" fmla="*/ 11 w 63"/>
              <a:gd name="T103" fmla="*/ 0 h 159"/>
              <a:gd name="T104" fmla="*/ 16 w 63"/>
              <a:gd name="T105" fmla="*/ 2 h 159"/>
              <a:gd name="T106" fmla="*/ 15 w 63"/>
              <a:gd name="T107" fmla="*/ 15 h 159"/>
              <a:gd name="T108" fmla="*/ 15 w 63"/>
              <a:gd name="T109"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 h="159">
                <a:moveTo>
                  <a:pt x="22" y="2"/>
                </a:moveTo>
                <a:cubicBezTo>
                  <a:pt x="22" y="4"/>
                  <a:pt x="22" y="4"/>
                  <a:pt x="22" y="4"/>
                </a:cubicBezTo>
                <a:cubicBezTo>
                  <a:pt x="24" y="5"/>
                  <a:pt x="24" y="5"/>
                  <a:pt x="24" y="5"/>
                </a:cubicBezTo>
                <a:cubicBezTo>
                  <a:pt x="28" y="4"/>
                  <a:pt x="28" y="4"/>
                  <a:pt x="28" y="4"/>
                </a:cubicBezTo>
                <a:cubicBezTo>
                  <a:pt x="28" y="7"/>
                  <a:pt x="28" y="7"/>
                  <a:pt x="28" y="7"/>
                </a:cubicBezTo>
                <a:cubicBezTo>
                  <a:pt x="26" y="11"/>
                  <a:pt x="26" y="11"/>
                  <a:pt x="26" y="11"/>
                </a:cubicBezTo>
                <a:cubicBezTo>
                  <a:pt x="27" y="14"/>
                  <a:pt x="27" y="14"/>
                  <a:pt x="27" y="14"/>
                </a:cubicBezTo>
                <a:cubicBezTo>
                  <a:pt x="27" y="16"/>
                  <a:pt x="27" y="16"/>
                  <a:pt x="27" y="16"/>
                </a:cubicBezTo>
                <a:cubicBezTo>
                  <a:pt x="29" y="18"/>
                  <a:pt x="29" y="18"/>
                  <a:pt x="29" y="18"/>
                </a:cubicBezTo>
                <a:cubicBezTo>
                  <a:pt x="30" y="21"/>
                  <a:pt x="30" y="21"/>
                  <a:pt x="30" y="21"/>
                </a:cubicBezTo>
                <a:cubicBezTo>
                  <a:pt x="29" y="23"/>
                  <a:pt x="29" y="23"/>
                  <a:pt x="29" y="23"/>
                </a:cubicBezTo>
                <a:cubicBezTo>
                  <a:pt x="31" y="25"/>
                  <a:pt x="31" y="25"/>
                  <a:pt x="31" y="25"/>
                </a:cubicBezTo>
                <a:cubicBezTo>
                  <a:pt x="33" y="23"/>
                  <a:pt x="33" y="23"/>
                  <a:pt x="33" y="23"/>
                </a:cubicBezTo>
                <a:cubicBezTo>
                  <a:pt x="35" y="21"/>
                  <a:pt x="35" y="21"/>
                  <a:pt x="35" y="21"/>
                </a:cubicBezTo>
                <a:cubicBezTo>
                  <a:pt x="41" y="17"/>
                  <a:pt x="41" y="17"/>
                  <a:pt x="41" y="17"/>
                </a:cubicBezTo>
                <a:cubicBezTo>
                  <a:pt x="43" y="18"/>
                  <a:pt x="43" y="18"/>
                  <a:pt x="43" y="18"/>
                </a:cubicBezTo>
                <a:cubicBezTo>
                  <a:pt x="43" y="19"/>
                  <a:pt x="43" y="19"/>
                  <a:pt x="43" y="19"/>
                </a:cubicBezTo>
                <a:cubicBezTo>
                  <a:pt x="45" y="21"/>
                  <a:pt x="45" y="21"/>
                  <a:pt x="45" y="21"/>
                </a:cubicBezTo>
                <a:cubicBezTo>
                  <a:pt x="48" y="23"/>
                  <a:pt x="48" y="23"/>
                  <a:pt x="48" y="23"/>
                </a:cubicBezTo>
                <a:cubicBezTo>
                  <a:pt x="51" y="23"/>
                  <a:pt x="51" y="23"/>
                  <a:pt x="51" y="23"/>
                </a:cubicBezTo>
                <a:cubicBezTo>
                  <a:pt x="56" y="29"/>
                  <a:pt x="56" y="29"/>
                  <a:pt x="56" y="29"/>
                </a:cubicBezTo>
                <a:cubicBezTo>
                  <a:pt x="56" y="33"/>
                  <a:pt x="56" y="33"/>
                  <a:pt x="56" y="33"/>
                </a:cubicBezTo>
                <a:cubicBezTo>
                  <a:pt x="56" y="38"/>
                  <a:pt x="56" y="38"/>
                  <a:pt x="56" y="38"/>
                </a:cubicBezTo>
                <a:cubicBezTo>
                  <a:pt x="58" y="41"/>
                  <a:pt x="58" y="41"/>
                  <a:pt x="58" y="41"/>
                </a:cubicBezTo>
                <a:cubicBezTo>
                  <a:pt x="61" y="43"/>
                  <a:pt x="61" y="43"/>
                  <a:pt x="61" y="43"/>
                </a:cubicBezTo>
                <a:cubicBezTo>
                  <a:pt x="62" y="45"/>
                  <a:pt x="62" y="45"/>
                  <a:pt x="62" y="45"/>
                </a:cubicBezTo>
                <a:cubicBezTo>
                  <a:pt x="62" y="49"/>
                  <a:pt x="62" y="49"/>
                  <a:pt x="62" y="49"/>
                </a:cubicBezTo>
                <a:cubicBezTo>
                  <a:pt x="63" y="51"/>
                  <a:pt x="63" y="51"/>
                  <a:pt x="63" y="51"/>
                </a:cubicBezTo>
                <a:cubicBezTo>
                  <a:pt x="62" y="54"/>
                  <a:pt x="62" y="54"/>
                  <a:pt x="62" y="54"/>
                </a:cubicBezTo>
                <a:cubicBezTo>
                  <a:pt x="61" y="57"/>
                  <a:pt x="61" y="57"/>
                  <a:pt x="61" y="57"/>
                </a:cubicBezTo>
                <a:cubicBezTo>
                  <a:pt x="58" y="60"/>
                  <a:pt x="58" y="60"/>
                  <a:pt x="58" y="60"/>
                </a:cubicBezTo>
                <a:cubicBezTo>
                  <a:pt x="56" y="62"/>
                  <a:pt x="56" y="62"/>
                  <a:pt x="56" y="62"/>
                </a:cubicBezTo>
                <a:cubicBezTo>
                  <a:pt x="52" y="65"/>
                  <a:pt x="52" y="65"/>
                  <a:pt x="52" y="65"/>
                </a:cubicBezTo>
                <a:cubicBezTo>
                  <a:pt x="49" y="65"/>
                  <a:pt x="49" y="65"/>
                  <a:pt x="49" y="65"/>
                </a:cubicBezTo>
                <a:cubicBezTo>
                  <a:pt x="46" y="65"/>
                  <a:pt x="46" y="65"/>
                  <a:pt x="46" y="65"/>
                </a:cubicBezTo>
                <a:cubicBezTo>
                  <a:pt x="42" y="67"/>
                  <a:pt x="42" y="67"/>
                  <a:pt x="42" y="67"/>
                </a:cubicBezTo>
                <a:cubicBezTo>
                  <a:pt x="39" y="68"/>
                  <a:pt x="39" y="68"/>
                  <a:pt x="39" y="68"/>
                </a:cubicBezTo>
                <a:cubicBezTo>
                  <a:pt x="38" y="73"/>
                  <a:pt x="38" y="73"/>
                  <a:pt x="38" y="73"/>
                </a:cubicBezTo>
                <a:cubicBezTo>
                  <a:pt x="39" y="80"/>
                  <a:pt x="39" y="80"/>
                  <a:pt x="39" y="80"/>
                </a:cubicBezTo>
                <a:cubicBezTo>
                  <a:pt x="42" y="85"/>
                  <a:pt x="42" y="85"/>
                  <a:pt x="42" y="85"/>
                </a:cubicBezTo>
                <a:cubicBezTo>
                  <a:pt x="42" y="89"/>
                  <a:pt x="42" y="89"/>
                  <a:pt x="42" y="89"/>
                </a:cubicBezTo>
                <a:cubicBezTo>
                  <a:pt x="43" y="95"/>
                  <a:pt x="43" y="95"/>
                  <a:pt x="43" y="95"/>
                </a:cubicBezTo>
                <a:cubicBezTo>
                  <a:pt x="42" y="94"/>
                  <a:pt x="42" y="94"/>
                  <a:pt x="41" y="94"/>
                </a:cubicBezTo>
                <a:cubicBezTo>
                  <a:pt x="41" y="93"/>
                  <a:pt x="41" y="91"/>
                  <a:pt x="41" y="90"/>
                </a:cubicBezTo>
                <a:cubicBezTo>
                  <a:pt x="40" y="90"/>
                  <a:pt x="39" y="90"/>
                  <a:pt x="38" y="90"/>
                </a:cubicBezTo>
                <a:cubicBezTo>
                  <a:pt x="36" y="87"/>
                  <a:pt x="36" y="84"/>
                  <a:pt x="34" y="82"/>
                </a:cubicBezTo>
                <a:cubicBezTo>
                  <a:pt x="33" y="82"/>
                  <a:pt x="31" y="82"/>
                  <a:pt x="29" y="82"/>
                </a:cubicBezTo>
                <a:cubicBezTo>
                  <a:pt x="27" y="75"/>
                  <a:pt x="29" y="75"/>
                  <a:pt x="21" y="74"/>
                </a:cubicBezTo>
                <a:cubicBezTo>
                  <a:pt x="20" y="76"/>
                  <a:pt x="21" y="75"/>
                  <a:pt x="19" y="76"/>
                </a:cubicBezTo>
                <a:cubicBezTo>
                  <a:pt x="21" y="81"/>
                  <a:pt x="18" y="82"/>
                  <a:pt x="19" y="88"/>
                </a:cubicBezTo>
                <a:cubicBezTo>
                  <a:pt x="19" y="88"/>
                  <a:pt x="20" y="89"/>
                  <a:pt x="20" y="90"/>
                </a:cubicBezTo>
                <a:cubicBezTo>
                  <a:pt x="20" y="91"/>
                  <a:pt x="18" y="92"/>
                  <a:pt x="18" y="93"/>
                </a:cubicBezTo>
                <a:cubicBezTo>
                  <a:pt x="17" y="96"/>
                  <a:pt x="18" y="100"/>
                  <a:pt x="17" y="103"/>
                </a:cubicBezTo>
                <a:cubicBezTo>
                  <a:pt x="16" y="105"/>
                  <a:pt x="16" y="105"/>
                  <a:pt x="16" y="105"/>
                </a:cubicBezTo>
                <a:cubicBezTo>
                  <a:pt x="15" y="107"/>
                  <a:pt x="13" y="116"/>
                  <a:pt x="14" y="119"/>
                </a:cubicBezTo>
                <a:cubicBezTo>
                  <a:pt x="14" y="121"/>
                  <a:pt x="17" y="120"/>
                  <a:pt x="17" y="121"/>
                </a:cubicBezTo>
                <a:cubicBezTo>
                  <a:pt x="18" y="123"/>
                  <a:pt x="18" y="127"/>
                  <a:pt x="19" y="128"/>
                </a:cubicBezTo>
                <a:cubicBezTo>
                  <a:pt x="20" y="128"/>
                  <a:pt x="20" y="127"/>
                  <a:pt x="21" y="127"/>
                </a:cubicBezTo>
                <a:cubicBezTo>
                  <a:pt x="22" y="132"/>
                  <a:pt x="22" y="138"/>
                  <a:pt x="26" y="140"/>
                </a:cubicBezTo>
                <a:cubicBezTo>
                  <a:pt x="27" y="141"/>
                  <a:pt x="29" y="140"/>
                  <a:pt x="31" y="141"/>
                </a:cubicBezTo>
                <a:cubicBezTo>
                  <a:pt x="31" y="141"/>
                  <a:pt x="31" y="143"/>
                  <a:pt x="31" y="144"/>
                </a:cubicBezTo>
                <a:cubicBezTo>
                  <a:pt x="32" y="145"/>
                  <a:pt x="34" y="146"/>
                  <a:pt x="35" y="147"/>
                </a:cubicBezTo>
                <a:cubicBezTo>
                  <a:pt x="36" y="149"/>
                  <a:pt x="36" y="150"/>
                  <a:pt x="37" y="151"/>
                </a:cubicBezTo>
                <a:cubicBezTo>
                  <a:pt x="35" y="153"/>
                  <a:pt x="35" y="153"/>
                  <a:pt x="35" y="153"/>
                </a:cubicBezTo>
                <a:cubicBezTo>
                  <a:pt x="34" y="157"/>
                  <a:pt x="34" y="157"/>
                  <a:pt x="34" y="157"/>
                </a:cubicBezTo>
                <a:cubicBezTo>
                  <a:pt x="32" y="157"/>
                  <a:pt x="32" y="157"/>
                  <a:pt x="32" y="157"/>
                </a:cubicBezTo>
                <a:cubicBezTo>
                  <a:pt x="31" y="159"/>
                  <a:pt x="31" y="159"/>
                  <a:pt x="31" y="159"/>
                </a:cubicBezTo>
                <a:cubicBezTo>
                  <a:pt x="29" y="159"/>
                  <a:pt x="29" y="159"/>
                  <a:pt x="29" y="159"/>
                </a:cubicBezTo>
                <a:cubicBezTo>
                  <a:pt x="29" y="155"/>
                  <a:pt x="29" y="155"/>
                  <a:pt x="29" y="155"/>
                </a:cubicBezTo>
                <a:cubicBezTo>
                  <a:pt x="24" y="152"/>
                  <a:pt x="24" y="152"/>
                  <a:pt x="24" y="152"/>
                </a:cubicBezTo>
                <a:cubicBezTo>
                  <a:pt x="21" y="154"/>
                  <a:pt x="21" y="154"/>
                  <a:pt x="21" y="154"/>
                </a:cubicBezTo>
                <a:cubicBezTo>
                  <a:pt x="20" y="150"/>
                  <a:pt x="21" y="147"/>
                  <a:pt x="20" y="144"/>
                </a:cubicBezTo>
                <a:cubicBezTo>
                  <a:pt x="20" y="144"/>
                  <a:pt x="18" y="143"/>
                  <a:pt x="18" y="143"/>
                </a:cubicBezTo>
                <a:cubicBezTo>
                  <a:pt x="17" y="141"/>
                  <a:pt x="18" y="140"/>
                  <a:pt x="17" y="139"/>
                </a:cubicBezTo>
                <a:cubicBezTo>
                  <a:pt x="17" y="138"/>
                  <a:pt x="15" y="137"/>
                  <a:pt x="15" y="137"/>
                </a:cubicBezTo>
                <a:cubicBezTo>
                  <a:pt x="12" y="133"/>
                  <a:pt x="7" y="129"/>
                  <a:pt x="6" y="123"/>
                </a:cubicBezTo>
                <a:cubicBezTo>
                  <a:pt x="6" y="120"/>
                  <a:pt x="7" y="116"/>
                  <a:pt x="8" y="114"/>
                </a:cubicBezTo>
                <a:cubicBezTo>
                  <a:pt x="8" y="114"/>
                  <a:pt x="10" y="113"/>
                  <a:pt x="10" y="113"/>
                </a:cubicBezTo>
                <a:cubicBezTo>
                  <a:pt x="11" y="109"/>
                  <a:pt x="7" y="109"/>
                  <a:pt x="8" y="105"/>
                </a:cubicBezTo>
                <a:cubicBezTo>
                  <a:pt x="8" y="105"/>
                  <a:pt x="10" y="102"/>
                  <a:pt x="11" y="102"/>
                </a:cubicBezTo>
                <a:cubicBezTo>
                  <a:pt x="11" y="101"/>
                  <a:pt x="11" y="99"/>
                  <a:pt x="10" y="98"/>
                </a:cubicBezTo>
                <a:cubicBezTo>
                  <a:pt x="11" y="98"/>
                  <a:pt x="11" y="98"/>
                  <a:pt x="11" y="98"/>
                </a:cubicBezTo>
                <a:cubicBezTo>
                  <a:pt x="12" y="95"/>
                  <a:pt x="12" y="95"/>
                  <a:pt x="12" y="95"/>
                </a:cubicBezTo>
                <a:cubicBezTo>
                  <a:pt x="13" y="89"/>
                  <a:pt x="13" y="89"/>
                  <a:pt x="13" y="89"/>
                </a:cubicBezTo>
                <a:cubicBezTo>
                  <a:pt x="17" y="85"/>
                  <a:pt x="17" y="85"/>
                  <a:pt x="17" y="85"/>
                </a:cubicBezTo>
                <a:cubicBezTo>
                  <a:pt x="17" y="79"/>
                  <a:pt x="17" y="79"/>
                  <a:pt x="17" y="79"/>
                </a:cubicBezTo>
                <a:cubicBezTo>
                  <a:pt x="14" y="73"/>
                  <a:pt x="14" y="73"/>
                  <a:pt x="14" y="73"/>
                </a:cubicBezTo>
                <a:cubicBezTo>
                  <a:pt x="9" y="68"/>
                  <a:pt x="9" y="68"/>
                  <a:pt x="9" y="68"/>
                </a:cubicBezTo>
                <a:cubicBezTo>
                  <a:pt x="6" y="60"/>
                  <a:pt x="6" y="60"/>
                  <a:pt x="6" y="60"/>
                </a:cubicBezTo>
                <a:cubicBezTo>
                  <a:pt x="5" y="52"/>
                  <a:pt x="5" y="52"/>
                  <a:pt x="5" y="52"/>
                </a:cubicBezTo>
                <a:cubicBezTo>
                  <a:pt x="9" y="50"/>
                  <a:pt x="9" y="50"/>
                  <a:pt x="9" y="50"/>
                </a:cubicBezTo>
                <a:cubicBezTo>
                  <a:pt x="9" y="45"/>
                  <a:pt x="9" y="45"/>
                  <a:pt x="9" y="45"/>
                </a:cubicBezTo>
                <a:cubicBezTo>
                  <a:pt x="5" y="42"/>
                  <a:pt x="5" y="42"/>
                  <a:pt x="5" y="42"/>
                </a:cubicBezTo>
                <a:cubicBezTo>
                  <a:pt x="1" y="37"/>
                  <a:pt x="1" y="37"/>
                  <a:pt x="1" y="37"/>
                </a:cubicBezTo>
                <a:cubicBezTo>
                  <a:pt x="0" y="29"/>
                  <a:pt x="0" y="29"/>
                  <a:pt x="0" y="29"/>
                </a:cubicBezTo>
                <a:cubicBezTo>
                  <a:pt x="1" y="23"/>
                  <a:pt x="1" y="23"/>
                  <a:pt x="1" y="23"/>
                </a:cubicBezTo>
                <a:cubicBezTo>
                  <a:pt x="2" y="19"/>
                  <a:pt x="2" y="19"/>
                  <a:pt x="2" y="19"/>
                </a:cubicBezTo>
                <a:cubicBezTo>
                  <a:pt x="0" y="14"/>
                  <a:pt x="0" y="14"/>
                  <a:pt x="0" y="14"/>
                </a:cubicBezTo>
                <a:cubicBezTo>
                  <a:pt x="1" y="11"/>
                  <a:pt x="1" y="11"/>
                  <a:pt x="1" y="11"/>
                </a:cubicBezTo>
                <a:cubicBezTo>
                  <a:pt x="4" y="10"/>
                  <a:pt x="4" y="10"/>
                  <a:pt x="4" y="10"/>
                </a:cubicBezTo>
                <a:cubicBezTo>
                  <a:pt x="7" y="7"/>
                  <a:pt x="7" y="7"/>
                  <a:pt x="7" y="7"/>
                </a:cubicBezTo>
                <a:cubicBezTo>
                  <a:pt x="10" y="7"/>
                  <a:pt x="10" y="7"/>
                  <a:pt x="10" y="7"/>
                </a:cubicBezTo>
                <a:cubicBezTo>
                  <a:pt x="9" y="4"/>
                  <a:pt x="9" y="4"/>
                  <a:pt x="9" y="4"/>
                </a:cubicBezTo>
                <a:cubicBezTo>
                  <a:pt x="11" y="0"/>
                  <a:pt x="11" y="0"/>
                  <a:pt x="11" y="0"/>
                </a:cubicBezTo>
                <a:cubicBezTo>
                  <a:pt x="13" y="0"/>
                  <a:pt x="13" y="0"/>
                  <a:pt x="13" y="0"/>
                </a:cubicBezTo>
                <a:cubicBezTo>
                  <a:pt x="16" y="2"/>
                  <a:pt x="16" y="2"/>
                  <a:pt x="16" y="2"/>
                </a:cubicBezTo>
                <a:lnTo>
                  <a:pt x="22" y="2"/>
                </a:lnTo>
                <a:close/>
                <a:moveTo>
                  <a:pt x="15" y="15"/>
                </a:moveTo>
                <a:cubicBezTo>
                  <a:pt x="17" y="15"/>
                  <a:pt x="15" y="18"/>
                  <a:pt x="15" y="18"/>
                </a:cubicBezTo>
                <a:cubicBezTo>
                  <a:pt x="13" y="18"/>
                  <a:pt x="13" y="15"/>
                  <a:pt x="15" y="15"/>
                </a:cubicBezTo>
                <a:close/>
              </a:path>
            </a:pathLst>
          </a:custGeom>
          <a:solidFill>
            <a:srgbClr val="C9CFD9"/>
          </a:solidFill>
          <a:ln w="127" cap="rnd">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38" name="Freeform 103">
            <a:extLst>
              <a:ext uri="{FF2B5EF4-FFF2-40B4-BE49-F238E27FC236}">
                <a16:creationId xmlns:a16="http://schemas.microsoft.com/office/drawing/2014/main" id="{679CBCD9-F598-4C91-90C6-9A2FC4233C57}"/>
              </a:ext>
            </a:extLst>
          </p:cNvPr>
          <p:cNvSpPr>
            <a:spLocks noEditPoints="1"/>
          </p:cNvSpPr>
          <p:nvPr/>
        </p:nvSpPr>
        <p:spPr bwMode="auto">
          <a:xfrm>
            <a:off x="8067499" y="1532015"/>
            <a:ext cx="968650" cy="1690626"/>
          </a:xfrm>
          <a:custGeom>
            <a:avLst/>
            <a:gdLst>
              <a:gd name="T0" fmla="*/ 68 w 82"/>
              <a:gd name="T1" fmla="*/ 108 h 143"/>
              <a:gd name="T2" fmla="*/ 60 w 82"/>
              <a:gd name="T3" fmla="*/ 114 h 143"/>
              <a:gd name="T4" fmla="*/ 54 w 82"/>
              <a:gd name="T5" fmla="*/ 111 h 143"/>
              <a:gd name="T6" fmla="*/ 49 w 82"/>
              <a:gd name="T7" fmla="*/ 115 h 143"/>
              <a:gd name="T8" fmla="*/ 41 w 82"/>
              <a:gd name="T9" fmla="*/ 127 h 143"/>
              <a:gd name="T10" fmla="*/ 48 w 82"/>
              <a:gd name="T11" fmla="*/ 124 h 143"/>
              <a:gd name="T12" fmla="*/ 60 w 82"/>
              <a:gd name="T13" fmla="*/ 127 h 143"/>
              <a:gd name="T14" fmla="*/ 69 w 82"/>
              <a:gd name="T15" fmla="*/ 139 h 143"/>
              <a:gd name="T16" fmla="*/ 75 w 82"/>
              <a:gd name="T17" fmla="*/ 135 h 143"/>
              <a:gd name="T18" fmla="*/ 79 w 82"/>
              <a:gd name="T19" fmla="*/ 120 h 143"/>
              <a:gd name="T20" fmla="*/ 73 w 82"/>
              <a:gd name="T21" fmla="*/ 102 h 143"/>
              <a:gd name="T22" fmla="*/ 65 w 82"/>
              <a:gd name="T23" fmla="*/ 98 h 143"/>
              <a:gd name="T24" fmla="*/ 47 w 82"/>
              <a:gd name="T25" fmla="*/ 89 h 143"/>
              <a:gd name="T26" fmla="*/ 50 w 82"/>
              <a:gd name="T27" fmla="*/ 92 h 143"/>
              <a:gd name="T28" fmla="*/ 52 w 82"/>
              <a:gd name="T29" fmla="*/ 94 h 143"/>
              <a:gd name="T30" fmla="*/ 51 w 82"/>
              <a:gd name="T31" fmla="*/ 86 h 143"/>
              <a:gd name="T32" fmla="*/ 56 w 82"/>
              <a:gd name="T33" fmla="*/ 97 h 143"/>
              <a:gd name="T34" fmla="*/ 59 w 82"/>
              <a:gd name="T35" fmla="*/ 84 h 143"/>
              <a:gd name="T36" fmla="*/ 15 w 82"/>
              <a:gd name="T37" fmla="*/ 92 h 143"/>
              <a:gd name="T38" fmla="*/ 8 w 82"/>
              <a:gd name="T39" fmla="*/ 103 h 143"/>
              <a:gd name="T40" fmla="*/ 0 w 82"/>
              <a:gd name="T41" fmla="*/ 113 h 143"/>
              <a:gd name="T42" fmla="*/ 15 w 82"/>
              <a:gd name="T43" fmla="*/ 99 h 143"/>
              <a:gd name="T44" fmla="*/ 21 w 82"/>
              <a:gd name="T45" fmla="*/ 91 h 143"/>
              <a:gd name="T46" fmla="*/ 65 w 82"/>
              <a:gd name="T47" fmla="*/ 81 h 143"/>
              <a:gd name="T48" fmla="*/ 68 w 82"/>
              <a:gd name="T49" fmla="*/ 86 h 143"/>
              <a:gd name="T50" fmla="*/ 70 w 82"/>
              <a:gd name="T51" fmla="*/ 93 h 143"/>
              <a:gd name="T52" fmla="*/ 70 w 82"/>
              <a:gd name="T53" fmla="*/ 86 h 143"/>
              <a:gd name="T54" fmla="*/ 42 w 82"/>
              <a:gd name="T55" fmla="*/ 78 h 143"/>
              <a:gd name="T56" fmla="*/ 49 w 82"/>
              <a:gd name="T57" fmla="*/ 85 h 143"/>
              <a:gd name="T58" fmla="*/ 53 w 82"/>
              <a:gd name="T59" fmla="*/ 72 h 143"/>
              <a:gd name="T60" fmla="*/ 53 w 82"/>
              <a:gd name="T61" fmla="*/ 72 h 143"/>
              <a:gd name="T62" fmla="*/ 23 w 82"/>
              <a:gd name="T63" fmla="*/ 72 h 143"/>
              <a:gd name="T64" fmla="*/ 41 w 82"/>
              <a:gd name="T65" fmla="*/ 68 h 143"/>
              <a:gd name="T66" fmla="*/ 67 w 82"/>
              <a:gd name="T67" fmla="*/ 76 h 143"/>
              <a:gd name="T68" fmla="*/ 75 w 82"/>
              <a:gd name="T69" fmla="*/ 83 h 143"/>
              <a:gd name="T70" fmla="*/ 70 w 82"/>
              <a:gd name="T71" fmla="*/ 69 h 143"/>
              <a:gd name="T72" fmla="*/ 28 w 82"/>
              <a:gd name="T73" fmla="*/ 58 h 143"/>
              <a:gd name="T74" fmla="*/ 37 w 82"/>
              <a:gd name="T75" fmla="*/ 71 h 143"/>
              <a:gd name="T76" fmla="*/ 61 w 82"/>
              <a:gd name="T77" fmla="*/ 53 h 143"/>
              <a:gd name="T78" fmla="*/ 28 w 82"/>
              <a:gd name="T79" fmla="*/ 13 h 143"/>
              <a:gd name="T80" fmla="*/ 25 w 82"/>
              <a:gd name="T81" fmla="*/ 30 h 143"/>
              <a:gd name="T82" fmla="*/ 25 w 82"/>
              <a:gd name="T83" fmla="*/ 34 h 143"/>
              <a:gd name="T84" fmla="*/ 32 w 82"/>
              <a:gd name="T85" fmla="*/ 42 h 143"/>
              <a:gd name="T86" fmla="*/ 43 w 82"/>
              <a:gd name="T87" fmla="*/ 55 h 143"/>
              <a:gd name="T88" fmla="*/ 50 w 82"/>
              <a:gd name="T89" fmla="*/ 56 h 143"/>
              <a:gd name="T90" fmla="*/ 58 w 82"/>
              <a:gd name="T91" fmla="*/ 66 h 143"/>
              <a:gd name="T92" fmla="*/ 55 w 82"/>
              <a:gd name="T93" fmla="*/ 50 h 143"/>
              <a:gd name="T94" fmla="*/ 49 w 82"/>
              <a:gd name="T95" fmla="*/ 47 h 143"/>
              <a:gd name="T96" fmla="*/ 39 w 82"/>
              <a:gd name="T97" fmla="*/ 49 h 143"/>
              <a:gd name="T98" fmla="*/ 40 w 82"/>
              <a:gd name="T99" fmla="*/ 30 h 143"/>
              <a:gd name="T100" fmla="*/ 47 w 82"/>
              <a:gd name="T101" fmla="*/ 20 h 143"/>
              <a:gd name="T102" fmla="*/ 44 w 82"/>
              <a:gd name="T103" fmla="*/ 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143">
                <a:moveTo>
                  <a:pt x="73" y="102"/>
                </a:moveTo>
                <a:cubicBezTo>
                  <a:pt x="72" y="103"/>
                  <a:pt x="72" y="103"/>
                  <a:pt x="71" y="103"/>
                </a:cubicBezTo>
                <a:cubicBezTo>
                  <a:pt x="72" y="103"/>
                  <a:pt x="71" y="109"/>
                  <a:pt x="71" y="109"/>
                </a:cubicBezTo>
                <a:cubicBezTo>
                  <a:pt x="70" y="110"/>
                  <a:pt x="68" y="108"/>
                  <a:pt x="68" y="108"/>
                </a:cubicBezTo>
                <a:cubicBezTo>
                  <a:pt x="68" y="109"/>
                  <a:pt x="66" y="109"/>
                  <a:pt x="66" y="109"/>
                </a:cubicBezTo>
                <a:cubicBezTo>
                  <a:pt x="65" y="111"/>
                  <a:pt x="66" y="112"/>
                  <a:pt x="65" y="113"/>
                </a:cubicBezTo>
                <a:cubicBezTo>
                  <a:pt x="64" y="112"/>
                  <a:pt x="62" y="111"/>
                  <a:pt x="61" y="111"/>
                </a:cubicBezTo>
                <a:cubicBezTo>
                  <a:pt x="60" y="112"/>
                  <a:pt x="61" y="114"/>
                  <a:pt x="60" y="114"/>
                </a:cubicBezTo>
                <a:cubicBezTo>
                  <a:pt x="59" y="114"/>
                  <a:pt x="55" y="115"/>
                  <a:pt x="55" y="115"/>
                </a:cubicBezTo>
                <a:cubicBezTo>
                  <a:pt x="54" y="115"/>
                  <a:pt x="55" y="113"/>
                  <a:pt x="55" y="113"/>
                </a:cubicBezTo>
                <a:cubicBezTo>
                  <a:pt x="55" y="113"/>
                  <a:pt x="55" y="112"/>
                  <a:pt x="55" y="111"/>
                </a:cubicBezTo>
                <a:cubicBezTo>
                  <a:pt x="55" y="111"/>
                  <a:pt x="54" y="111"/>
                  <a:pt x="54" y="111"/>
                </a:cubicBezTo>
                <a:cubicBezTo>
                  <a:pt x="54" y="111"/>
                  <a:pt x="54" y="111"/>
                  <a:pt x="54" y="111"/>
                </a:cubicBezTo>
                <a:cubicBezTo>
                  <a:pt x="51" y="111"/>
                  <a:pt x="51" y="111"/>
                  <a:pt x="51" y="111"/>
                </a:cubicBezTo>
                <a:cubicBezTo>
                  <a:pt x="50" y="112"/>
                  <a:pt x="49" y="112"/>
                  <a:pt x="49" y="113"/>
                </a:cubicBezTo>
                <a:cubicBezTo>
                  <a:pt x="48" y="113"/>
                  <a:pt x="49" y="115"/>
                  <a:pt x="49" y="115"/>
                </a:cubicBezTo>
                <a:cubicBezTo>
                  <a:pt x="47" y="116"/>
                  <a:pt x="44" y="117"/>
                  <a:pt x="42" y="117"/>
                </a:cubicBezTo>
                <a:cubicBezTo>
                  <a:pt x="42" y="119"/>
                  <a:pt x="43" y="121"/>
                  <a:pt x="42" y="123"/>
                </a:cubicBezTo>
                <a:cubicBezTo>
                  <a:pt x="42" y="124"/>
                  <a:pt x="40" y="125"/>
                  <a:pt x="40" y="125"/>
                </a:cubicBezTo>
                <a:cubicBezTo>
                  <a:pt x="40" y="127"/>
                  <a:pt x="41" y="126"/>
                  <a:pt x="41" y="127"/>
                </a:cubicBezTo>
                <a:cubicBezTo>
                  <a:pt x="41" y="127"/>
                  <a:pt x="43" y="127"/>
                  <a:pt x="43" y="127"/>
                </a:cubicBezTo>
                <a:cubicBezTo>
                  <a:pt x="44" y="126"/>
                  <a:pt x="43" y="126"/>
                  <a:pt x="44" y="125"/>
                </a:cubicBezTo>
                <a:cubicBezTo>
                  <a:pt x="45" y="124"/>
                  <a:pt x="46" y="123"/>
                  <a:pt x="47" y="121"/>
                </a:cubicBezTo>
                <a:cubicBezTo>
                  <a:pt x="48" y="122"/>
                  <a:pt x="47" y="122"/>
                  <a:pt x="48" y="124"/>
                </a:cubicBezTo>
                <a:cubicBezTo>
                  <a:pt x="51" y="124"/>
                  <a:pt x="53" y="124"/>
                  <a:pt x="55" y="124"/>
                </a:cubicBezTo>
                <a:cubicBezTo>
                  <a:pt x="55" y="124"/>
                  <a:pt x="55" y="122"/>
                  <a:pt x="57" y="123"/>
                </a:cubicBezTo>
                <a:cubicBezTo>
                  <a:pt x="57" y="123"/>
                  <a:pt x="59" y="125"/>
                  <a:pt x="59" y="125"/>
                </a:cubicBezTo>
                <a:cubicBezTo>
                  <a:pt x="60" y="124"/>
                  <a:pt x="60" y="126"/>
                  <a:pt x="60" y="127"/>
                </a:cubicBezTo>
                <a:cubicBezTo>
                  <a:pt x="59" y="127"/>
                  <a:pt x="59" y="127"/>
                  <a:pt x="59" y="127"/>
                </a:cubicBezTo>
                <a:cubicBezTo>
                  <a:pt x="58" y="129"/>
                  <a:pt x="56" y="133"/>
                  <a:pt x="58" y="136"/>
                </a:cubicBezTo>
                <a:cubicBezTo>
                  <a:pt x="58" y="137"/>
                  <a:pt x="61" y="137"/>
                  <a:pt x="61" y="137"/>
                </a:cubicBezTo>
                <a:cubicBezTo>
                  <a:pt x="65" y="140"/>
                  <a:pt x="63" y="140"/>
                  <a:pt x="69" y="139"/>
                </a:cubicBezTo>
                <a:cubicBezTo>
                  <a:pt x="68" y="140"/>
                  <a:pt x="69" y="143"/>
                  <a:pt x="69" y="143"/>
                </a:cubicBezTo>
                <a:cubicBezTo>
                  <a:pt x="70" y="143"/>
                  <a:pt x="72" y="143"/>
                  <a:pt x="72" y="142"/>
                </a:cubicBezTo>
                <a:cubicBezTo>
                  <a:pt x="74" y="139"/>
                  <a:pt x="73" y="135"/>
                  <a:pt x="71" y="132"/>
                </a:cubicBezTo>
                <a:cubicBezTo>
                  <a:pt x="71" y="132"/>
                  <a:pt x="74" y="131"/>
                  <a:pt x="75" y="135"/>
                </a:cubicBezTo>
                <a:cubicBezTo>
                  <a:pt x="76" y="135"/>
                  <a:pt x="76" y="135"/>
                  <a:pt x="76" y="135"/>
                </a:cubicBezTo>
                <a:cubicBezTo>
                  <a:pt x="75" y="131"/>
                  <a:pt x="75" y="130"/>
                  <a:pt x="74" y="127"/>
                </a:cubicBezTo>
                <a:cubicBezTo>
                  <a:pt x="75" y="126"/>
                  <a:pt x="77" y="125"/>
                  <a:pt x="77" y="124"/>
                </a:cubicBezTo>
                <a:cubicBezTo>
                  <a:pt x="78" y="123"/>
                  <a:pt x="78" y="120"/>
                  <a:pt x="79" y="120"/>
                </a:cubicBezTo>
                <a:cubicBezTo>
                  <a:pt x="81" y="120"/>
                  <a:pt x="81" y="120"/>
                  <a:pt x="81" y="120"/>
                </a:cubicBezTo>
                <a:cubicBezTo>
                  <a:pt x="82" y="117"/>
                  <a:pt x="80" y="115"/>
                  <a:pt x="79" y="113"/>
                </a:cubicBezTo>
                <a:cubicBezTo>
                  <a:pt x="78" y="110"/>
                  <a:pt x="77" y="107"/>
                  <a:pt x="77" y="103"/>
                </a:cubicBezTo>
                <a:cubicBezTo>
                  <a:pt x="75" y="103"/>
                  <a:pt x="74" y="103"/>
                  <a:pt x="73" y="102"/>
                </a:cubicBezTo>
                <a:close/>
                <a:moveTo>
                  <a:pt x="61" y="93"/>
                </a:moveTo>
                <a:cubicBezTo>
                  <a:pt x="61" y="94"/>
                  <a:pt x="60" y="95"/>
                  <a:pt x="59" y="95"/>
                </a:cubicBezTo>
                <a:cubicBezTo>
                  <a:pt x="59" y="95"/>
                  <a:pt x="59" y="97"/>
                  <a:pt x="59" y="97"/>
                </a:cubicBezTo>
                <a:cubicBezTo>
                  <a:pt x="62" y="98"/>
                  <a:pt x="63" y="98"/>
                  <a:pt x="65" y="98"/>
                </a:cubicBezTo>
                <a:cubicBezTo>
                  <a:pt x="66" y="96"/>
                  <a:pt x="66" y="96"/>
                  <a:pt x="66" y="96"/>
                </a:cubicBezTo>
                <a:cubicBezTo>
                  <a:pt x="65" y="96"/>
                  <a:pt x="65" y="94"/>
                  <a:pt x="64" y="93"/>
                </a:cubicBezTo>
                <a:cubicBezTo>
                  <a:pt x="63" y="93"/>
                  <a:pt x="62" y="94"/>
                  <a:pt x="61" y="93"/>
                </a:cubicBezTo>
                <a:close/>
                <a:moveTo>
                  <a:pt x="47" y="89"/>
                </a:moveTo>
                <a:cubicBezTo>
                  <a:pt x="47" y="89"/>
                  <a:pt x="46" y="90"/>
                  <a:pt x="48" y="90"/>
                </a:cubicBezTo>
                <a:cubicBezTo>
                  <a:pt x="48" y="89"/>
                  <a:pt x="49" y="89"/>
                  <a:pt x="47" y="89"/>
                </a:cubicBezTo>
                <a:close/>
                <a:moveTo>
                  <a:pt x="51" y="86"/>
                </a:moveTo>
                <a:cubicBezTo>
                  <a:pt x="51" y="87"/>
                  <a:pt x="50" y="89"/>
                  <a:pt x="50" y="92"/>
                </a:cubicBezTo>
                <a:cubicBezTo>
                  <a:pt x="46" y="94"/>
                  <a:pt x="41" y="94"/>
                  <a:pt x="45" y="99"/>
                </a:cubicBezTo>
                <a:cubicBezTo>
                  <a:pt x="46" y="101"/>
                  <a:pt x="47" y="100"/>
                  <a:pt x="49" y="101"/>
                </a:cubicBezTo>
                <a:cubicBezTo>
                  <a:pt x="50" y="102"/>
                  <a:pt x="51" y="103"/>
                  <a:pt x="52" y="103"/>
                </a:cubicBezTo>
                <a:cubicBezTo>
                  <a:pt x="52" y="103"/>
                  <a:pt x="52" y="96"/>
                  <a:pt x="52" y="94"/>
                </a:cubicBezTo>
                <a:cubicBezTo>
                  <a:pt x="52" y="94"/>
                  <a:pt x="55" y="90"/>
                  <a:pt x="55" y="89"/>
                </a:cubicBezTo>
                <a:cubicBezTo>
                  <a:pt x="56" y="89"/>
                  <a:pt x="55" y="88"/>
                  <a:pt x="55" y="88"/>
                </a:cubicBezTo>
                <a:cubicBezTo>
                  <a:pt x="54" y="87"/>
                  <a:pt x="54" y="86"/>
                  <a:pt x="54" y="86"/>
                </a:cubicBezTo>
                <a:cubicBezTo>
                  <a:pt x="53" y="86"/>
                  <a:pt x="52" y="86"/>
                  <a:pt x="51" y="86"/>
                </a:cubicBezTo>
                <a:close/>
                <a:moveTo>
                  <a:pt x="59" y="84"/>
                </a:moveTo>
                <a:cubicBezTo>
                  <a:pt x="58" y="85"/>
                  <a:pt x="59" y="86"/>
                  <a:pt x="59" y="87"/>
                </a:cubicBezTo>
                <a:cubicBezTo>
                  <a:pt x="58" y="89"/>
                  <a:pt x="50" y="96"/>
                  <a:pt x="55" y="99"/>
                </a:cubicBezTo>
                <a:cubicBezTo>
                  <a:pt x="55" y="98"/>
                  <a:pt x="56" y="97"/>
                  <a:pt x="56" y="97"/>
                </a:cubicBezTo>
                <a:cubicBezTo>
                  <a:pt x="57" y="96"/>
                  <a:pt x="56" y="95"/>
                  <a:pt x="57" y="93"/>
                </a:cubicBezTo>
                <a:cubicBezTo>
                  <a:pt x="57" y="93"/>
                  <a:pt x="59" y="92"/>
                  <a:pt x="59" y="92"/>
                </a:cubicBezTo>
                <a:cubicBezTo>
                  <a:pt x="61" y="91"/>
                  <a:pt x="60" y="88"/>
                  <a:pt x="60" y="84"/>
                </a:cubicBezTo>
                <a:lnTo>
                  <a:pt x="59" y="84"/>
                </a:lnTo>
                <a:close/>
                <a:moveTo>
                  <a:pt x="19" y="82"/>
                </a:moveTo>
                <a:cubicBezTo>
                  <a:pt x="19" y="82"/>
                  <a:pt x="19" y="85"/>
                  <a:pt x="19" y="86"/>
                </a:cubicBezTo>
                <a:cubicBezTo>
                  <a:pt x="19" y="86"/>
                  <a:pt x="15" y="89"/>
                  <a:pt x="15" y="89"/>
                </a:cubicBezTo>
                <a:cubicBezTo>
                  <a:pt x="14" y="91"/>
                  <a:pt x="16" y="91"/>
                  <a:pt x="15" y="92"/>
                </a:cubicBezTo>
                <a:cubicBezTo>
                  <a:pt x="15" y="93"/>
                  <a:pt x="13" y="94"/>
                  <a:pt x="13" y="94"/>
                </a:cubicBezTo>
                <a:cubicBezTo>
                  <a:pt x="12" y="96"/>
                  <a:pt x="12" y="98"/>
                  <a:pt x="11" y="99"/>
                </a:cubicBezTo>
                <a:cubicBezTo>
                  <a:pt x="10" y="100"/>
                  <a:pt x="8" y="101"/>
                  <a:pt x="8" y="101"/>
                </a:cubicBezTo>
                <a:cubicBezTo>
                  <a:pt x="8" y="102"/>
                  <a:pt x="8" y="103"/>
                  <a:pt x="8" y="103"/>
                </a:cubicBezTo>
                <a:cubicBezTo>
                  <a:pt x="7" y="104"/>
                  <a:pt x="6" y="104"/>
                  <a:pt x="5" y="104"/>
                </a:cubicBezTo>
                <a:cubicBezTo>
                  <a:pt x="4" y="104"/>
                  <a:pt x="5" y="106"/>
                  <a:pt x="4" y="106"/>
                </a:cubicBezTo>
                <a:cubicBezTo>
                  <a:pt x="4" y="106"/>
                  <a:pt x="3" y="106"/>
                  <a:pt x="2" y="106"/>
                </a:cubicBezTo>
                <a:cubicBezTo>
                  <a:pt x="1" y="108"/>
                  <a:pt x="1" y="110"/>
                  <a:pt x="0" y="113"/>
                </a:cubicBezTo>
                <a:cubicBezTo>
                  <a:pt x="2" y="110"/>
                  <a:pt x="9" y="107"/>
                  <a:pt x="11" y="105"/>
                </a:cubicBezTo>
                <a:cubicBezTo>
                  <a:pt x="12" y="104"/>
                  <a:pt x="11" y="103"/>
                  <a:pt x="11" y="103"/>
                </a:cubicBezTo>
                <a:cubicBezTo>
                  <a:pt x="12" y="102"/>
                  <a:pt x="14" y="100"/>
                  <a:pt x="14" y="99"/>
                </a:cubicBezTo>
                <a:cubicBezTo>
                  <a:pt x="15" y="99"/>
                  <a:pt x="15" y="99"/>
                  <a:pt x="15" y="99"/>
                </a:cubicBezTo>
                <a:cubicBezTo>
                  <a:pt x="15" y="98"/>
                  <a:pt x="14" y="97"/>
                  <a:pt x="15" y="97"/>
                </a:cubicBezTo>
                <a:cubicBezTo>
                  <a:pt x="16" y="96"/>
                  <a:pt x="18" y="96"/>
                  <a:pt x="19" y="95"/>
                </a:cubicBezTo>
                <a:cubicBezTo>
                  <a:pt x="19" y="94"/>
                  <a:pt x="19" y="93"/>
                  <a:pt x="19" y="92"/>
                </a:cubicBezTo>
                <a:cubicBezTo>
                  <a:pt x="20" y="92"/>
                  <a:pt x="21" y="92"/>
                  <a:pt x="21" y="91"/>
                </a:cubicBezTo>
                <a:cubicBezTo>
                  <a:pt x="22" y="91"/>
                  <a:pt x="22" y="84"/>
                  <a:pt x="21" y="84"/>
                </a:cubicBezTo>
                <a:cubicBezTo>
                  <a:pt x="21" y="84"/>
                  <a:pt x="21" y="82"/>
                  <a:pt x="21" y="82"/>
                </a:cubicBezTo>
                <a:lnTo>
                  <a:pt x="19" y="82"/>
                </a:lnTo>
                <a:close/>
                <a:moveTo>
                  <a:pt x="65" y="81"/>
                </a:moveTo>
                <a:cubicBezTo>
                  <a:pt x="65" y="81"/>
                  <a:pt x="64" y="83"/>
                  <a:pt x="65" y="84"/>
                </a:cubicBezTo>
                <a:cubicBezTo>
                  <a:pt x="65" y="84"/>
                  <a:pt x="67" y="84"/>
                  <a:pt x="67" y="84"/>
                </a:cubicBezTo>
                <a:cubicBezTo>
                  <a:pt x="67" y="85"/>
                  <a:pt x="67" y="85"/>
                  <a:pt x="67" y="85"/>
                </a:cubicBezTo>
                <a:cubicBezTo>
                  <a:pt x="68" y="84"/>
                  <a:pt x="68" y="86"/>
                  <a:pt x="68" y="86"/>
                </a:cubicBezTo>
                <a:cubicBezTo>
                  <a:pt x="66" y="86"/>
                  <a:pt x="67" y="88"/>
                  <a:pt x="67" y="89"/>
                </a:cubicBezTo>
                <a:cubicBezTo>
                  <a:pt x="67" y="90"/>
                  <a:pt x="67" y="90"/>
                  <a:pt x="67" y="90"/>
                </a:cubicBezTo>
                <a:cubicBezTo>
                  <a:pt x="68" y="90"/>
                  <a:pt x="69" y="91"/>
                  <a:pt x="69" y="91"/>
                </a:cubicBezTo>
                <a:cubicBezTo>
                  <a:pt x="70" y="92"/>
                  <a:pt x="69" y="93"/>
                  <a:pt x="70" y="93"/>
                </a:cubicBezTo>
                <a:cubicBezTo>
                  <a:pt x="70" y="94"/>
                  <a:pt x="72" y="94"/>
                  <a:pt x="73" y="94"/>
                </a:cubicBezTo>
                <a:cubicBezTo>
                  <a:pt x="72" y="93"/>
                  <a:pt x="71" y="93"/>
                  <a:pt x="71" y="92"/>
                </a:cubicBezTo>
                <a:cubicBezTo>
                  <a:pt x="71" y="90"/>
                  <a:pt x="72" y="91"/>
                  <a:pt x="72" y="89"/>
                </a:cubicBezTo>
                <a:cubicBezTo>
                  <a:pt x="72" y="88"/>
                  <a:pt x="70" y="87"/>
                  <a:pt x="70" y="86"/>
                </a:cubicBezTo>
                <a:cubicBezTo>
                  <a:pt x="70" y="85"/>
                  <a:pt x="71" y="84"/>
                  <a:pt x="71" y="84"/>
                </a:cubicBezTo>
                <a:cubicBezTo>
                  <a:pt x="71" y="83"/>
                  <a:pt x="71" y="82"/>
                  <a:pt x="70" y="82"/>
                </a:cubicBezTo>
                <a:cubicBezTo>
                  <a:pt x="68" y="81"/>
                  <a:pt x="67" y="81"/>
                  <a:pt x="65" y="81"/>
                </a:cubicBezTo>
                <a:close/>
                <a:moveTo>
                  <a:pt x="42" y="78"/>
                </a:moveTo>
                <a:cubicBezTo>
                  <a:pt x="41" y="83"/>
                  <a:pt x="41" y="86"/>
                  <a:pt x="40" y="91"/>
                </a:cubicBezTo>
                <a:cubicBezTo>
                  <a:pt x="42" y="90"/>
                  <a:pt x="45" y="88"/>
                  <a:pt x="46" y="88"/>
                </a:cubicBezTo>
                <a:cubicBezTo>
                  <a:pt x="46" y="87"/>
                  <a:pt x="48" y="88"/>
                  <a:pt x="48" y="88"/>
                </a:cubicBezTo>
                <a:cubicBezTo>
                  <a:pt x="49" y="87"/>
                  <a:pt x="48" y="85"/>
                  <a:pt x="49" y="85"/>
                </a:cubicBezTo>
                <a:cubicBezTo>
                  <a:pt x="49" y="85"/>
                  <a:pt x="50" y="84"/>
                  <a:pt x="50" y="84"/>
                </a:cubicBezTo>
                <a:cubicBezTo>
                  <a:pt x="50" y="83"/>
                  <a:pt x="50" y="81"/>
                  <a:pt x="50" y="80"/>
                </a:cubicBezTo>
                <a:cubicBezTo>
                  <a:pt x="47" y="79"/>
                  <a:pt x="45" y="79"/>
                  <a:pt x="42" y="78"/>
                </a:cubicBezTo>
                <a:close/>
                <a:moveTo>
                  <a:pt x="53" y="72"/>
                </a:moveTo>
                <a:cubicBezTo>
                  <a:pt x="53" y="73"/>
                  <a:pt x="53" y="73"/>
                  <a:pt x="53" y="73"/>
                </a:cubicBezTo>
                <a:cubicBezTo>
                  <a:pt x="52" y="72"/>
                  <a:pt x="52" y="75"/>
                  <a:pt x="52" y="76"/>
                </a:cubicBezTo>
                <a:cubicBezTo>
                  <a:pt x="54" y="76"/>
                  <a:pt x="57" y="77"/>
                  <a:pt x="58" y="77"/>
                </a:cubicBezTo>
                <a:cubicBezTo>
                  <a:pt x="65" y="77"/>
                  <a:pt x="53" y="72"/>
                  <a:pt x="53" y="72"/>
                </a:cubicBezTo>
                <a:close/>
                <a:moveTo>
                  <a:pt x="23" y="72"/>
                </a:moveTo>
                <a:cubicBezTo>
                  <a:pt x="23" y="74"/>
                  <a:pt x="23" y="74"/>
                  <a:pt x="23" y="74"/>
                </a:cubicBezTo>
                <a:cubicBezTo>
                  <a:pt x="23" y="74"/>
                  <a:pt x="28" y="75"/>
                  <a:pt x="25" y="74"/>
                </a:cubicBezTo>
                <a:cubicBezTo>
                  <a:pt x="25" y="73"/>
                  <a:pt x="24" y="72"/>
                  <a:pt x="23" y="72"/>
                </a:cubicBezTo>
                <a:close/>
                <a:moveTo>
                  <a:pt x="41" y="68"/>
                </a:moveTo>
                <a:cubicBezTo>
                  <a:pt x="41" y="68"/>
                  <a:pt x="42" y="71"/>
                  <a:pt x="42" y="71"/>
                </a:cubicBezTo>
                <a:cubicBezTo>
                  <a:pt x="44" y="72"/>
                  <a:pt x="43" y="70"/>
                  <a:pt x="43" y="69"/>
                </a:cubicBezTo>
                <a:cubicBezTo>
                  <a:pt x="42" y="69"/>
                  <a:pt x="42" y="69"/>
                  <a:pt x="41" y="68"/>
                </a:cubicBezTo>
                <a:close/>
                <a:moveTo>
                  <a:pt x="65" y="66"/>
                </a:moveTo>
                <a:cubicBezTo>
                  <a:pt x="65" y="67"/>
                  <a:pt x="63" y="68"/>
                  <a:pt x="63" y="69"/>
                </a:cubicBezTo>
                <a:cubicBezTo>
                  <a:pt x="63" y="70"/>
                  <a:pt x="62" y="70"/>
                  <a:pt x="63" y="71"/>
                </a:cubicBezTo>
                <a:cubicBezTo>
                  <a:pt x="63" y="72"/>
                  <a:pt x="67" y="75"/>
                  <a:pt x="67" y="76"/>
                </a:cubicBezTo>
                <a:cubicBezTo>
                  <a:pt x="68" y="78"/>
                  <a:pt x="67" y="79"/>
                  <a:pt x="68" y="80"/>
                </a:cubicBezTo>
                <a:cubicBezTo>
                  <a:pt x="69" y="80"/>
                  <a:pt x="72" y="81"/>
                  <a:pt x="72" y="81"/>
                </a:cubicBezTo>
                <a:cubicBezTo>
                  <a:pt x="73" y="81"/>
                  <a:pt x="73" y="81"/>
                  <a:pt x="73" y="81"/>
                </a:cubicBezTo>
                <a:cubicBezTo>
                  <a:pt x="73" y="81"/>
                  <a:pt x="74" y="82"/>
                  <a:pt x="75" y="83"/>
                </a:cubicBezTo>
                <a:cubicBezTo>
                  <a:pt x="74" y="81"/>
                  <a:pt x="72" y="79"/>
                  <a:pt x="71" y="78"/>
                </a:cubicBezTo>
                <a:cubicBezTo>
                  <a:pt x="71" y="77"/>
                  <a:pt x="70" y="76"/>
                  <a:pt x="70" y="76"/>
                </a:cubicBezTo>
                <a:cubicBezTo>
                  <a:pt x="70" y="75"/>
                  <a:pt x="72" y="70"/>
                  <a:pt x="71" y="69"/>
                </a:cubicBezTo>
                <a:cubicBezTo>
                  <a:pt x="70" y="69"/>
                  <a:pt x="70" y="69"/>
                  <a:pt x="70" y="69"/>
                </a:cubicBezTo>
                <a:cubicBezTo>
                  <a:pt x="70" y="67"/>
                  <a:pt x="70" y="67"/>
                  <a:pt x="69" y="66"/>
                </a:cubicBezTo>
                <a:cubicBezTo>
                  <a:pt x="68" y="66"/>
                  <a:pt x="66" y="67"/>
                  <a:pt x="65" y="66"/>
                </a:cubicBezTo>
                <a:close/>
                <a:moveTo>
                  <a:pt x="29" y="57"/>
                </a:moveTo>
                <a:cubicBezTo>
                  <a:pt x="29" y="57"/>
                  <a:pt x="28" y="58"/>
                  <a:pt x="28" y="58"/>
                </a:cubicBezTo>
                <a:cubicBezTo>
                  <a:pt x="24" y="58"/>
                  <a:pt x="30" y="59"/>
                  <a:pt x="30" y="60"/>
                </a:cubicBezTo>
                <a:cubicBezTo>
                  <a:pt x="31" y="61"/>
                  <a:pt x="31" y="65"/>
                  <a:pt x="33" y="66"/>
                </a:cubicBezTo>
                <a:cubicBezTo>
                  <a:pt x="34" y="66"/>
                  <a:pt x="35" y="66"/>
                  <a:pt x="36" y="66"/>
                </a:cubicBezTo>
                <a:cubicBezTo>
                  <a:pt x="36" y="69"/>
                  <a:pt x="34" y="69"/>
                  <a:pt x="37" y="71"/>
                </a:cubicBezTo>
                <a:cubicBezTo>
                  <a:pt x="41" y="68"/>
                  <a:pt x="36" y="56"/>
                  <a:pt x="29" y="57"/>
                </a:cubicBezTo>
                <a:close/>
                <a:moveTo>
                  <a:pt x="61" y="53"/>
                </a:moveTo>
                <a:cubicBezTo>
                  <a:pt x="61" y="53"/>
                  <a:pt x="61" y="55"/>
                  <a:pt x="61" y="56"/>
                </a:cubicBezTo>
                <a:cubicBezTo>
                  <a:pt x="64" y="57"/>
                  <a:pt x="63" y="53"/>
                  <a:pt x="61" y="53"/>
                </a:cubicBezTo>
                <a:close/>
                <a:moveTo>
                  <a:pt x="32" y="0"/>
                </a:moveTo>
                <a:cubicBezTo>
                  <a:pt x="32" y="1"/>
                  <a:pt x="30" y="5"/>
                  <a:pt x="30" y="5"/>
                </a:cubicBezTo>
                <a:cubicBezTo>
                  <a:pt x="30" y="5"/>
                  <a:pt x="31" y="7"/>
                  <a:pt x="31" y="8"/>
                </a:cubicBezTo>
                <a:cubicBezTo>
                  <a:pt x="31" y="9"/>
                  <a:pt x="28" y="12"/>
                  <a:pt x="28" y="13"/>
                </a:cubicBezTo>
                <a:cubicBezTo>
                  <a:pt x="28" y="17"/>
                  <a:pt x="30" y="18"/>
                  <a:pt x="29" y="22"/>
                </a:cubicBezTo>
                <a:cubicBezTo>
                  <a:pt x="29" y="22"/>
                  <a:pt x="28" y="22"/>
                  <a:pt x="28" y="22"/>
                </a:cubicBezTo>
                <a:cubicBezTo>
                  <a:pt x="27" y="24"/>
                  <a:pt x="27" y="26"/>
                  <a:pt x="28" y="29"/>
                </a:cubicBezTo>
                <a:cubicBezTo>
                  <a:pt x="27" y="29"/>
                  <a:pt x="27" y="30"/>
                  <a:pt x="25" y="30"/>
                </a:cubicBezTo>
                <a:cubicBezTo>
                  <a:pt x="25" y="30"/>
                  <a:pt x="24" y="28"/>
                  <a:pt x="23" y="28"/>
                </a:cubicBezTo>
                <a:cubicBezTo>
                  <a:pt x="22" y="27"/>
                  <a:pt x="24" y="29"/>
                  <a:pt x="22" y="28"/>
                </a:cubicBezTo>
                <a:cubicBezTo>
                  <a:pt x="23" y="30"/>
                  <a:pt x="22" y="31"/>
                  <a:pt x="23" y="32"/>
                </a:cubicBezTo>
                <a:cubicBezTo>
                  <a:pt x="23" y="33"/>
                  <a:pt x="25" y="34"/>
                  <a:pt x="25" y="34"/>
                </a:cubicBezTo>
                <a:cubicBezTo>
                  <a:pt x="25" y="36"/>
                  <a:pt x="24" y="38"/>
                  <a:pt x="25" y="40"/>
                </a:cubicBezTo>
                <a:cubicBezTo>
                  <a:pt x="25" y="40"/>
                  <a:pt x="28" y="44"/>
                  <a:pt x="29" y="45"/>
                </a:cubicBezTo>
                <a:cubicBezTo>
                  <a:pt x="30" y="44"/>
                  <a:pt x="29" y="44"/>
                  <a:pt x="30" y="42"/>
                </a:cubicBezTo>
                <a:cubicBezTo>
                  <a:pt x="31" y="42"/>
                  <a:pt x="32" y="43"/>
                  <a:pt x="32" y="42"/>
                </a:cubicBezTo>
                <a:cubicBezTo>
                  <a:pt x="30" y="52"/>
                  <a:pt x="31" y="50"/>
                  <a:pt x="35" y="57"/>
                </a:cubicBezTo>
                <a:cubicBezTo>
                  <a:pt x="35" y="57"/>
                  <a:pt x="37" y="57"/>
                  <a:pt x="37" y="56"/>
                </a:cubicBezTo>
                <a:cubicBezTo>
                  <a:pt x="39" y="55"/>
                  <a:pt x="38" y="53"/>
                  <a:pt x="42" y="54"/>
                </a:cubicBezTo>
                <a:cubicBezTo>
                  <a:pt x="43" y="55"/>
                  <a:pt x="43" y="55"/>
                  <a:pt x="43" y="55"/>
                </a:cubicBezTo>
                <a:cubicBezTo>
                  <a:pt x="44" y="55"/>
                  <a:pt x="45" y="55"/>
                  <a:pt x="45" y="55"/>
                </a:cubicBezTo>
                <a:cubicBezTo>
                  <a:pt x="46" y="56"/>
                  <a:pt x="46" y="58"/>
                  <a:pt x="47" y="59"/>
                </a:cubicBezTo>
                <a:cubicBezTo>
                  <a:pt x="53" y="58"/>
                  <a:pt x="43" y="55"/>
                  <a:pt x="49" y="54"/>
                </a:cubicBezTo>
                <a:cubicBezTo>
                  <a:pt x="50" y="55"/>
                  <a:pt x="49" y="55"/>
                  <a:pt x="50" y="56"/>
                </a:cubicBezTo>
                <a:cubicBezTo>
                  <a:pt x="51" y="57"/>
                  <a:pt x="51" y="57"/>
                  <a:pt x="52" y="58"/>
                </a:cubicBezTo>
                <a:cubicBezTo>
                  <a:pt x="53" y="59"/>
                  <a:pt x="53" y="61"/>
                  <a:pt x="54" y="62"/>
                </a:cubicBezTo>
                <a:cubicBezTo>
                  <a:pt x="54" y="63"/>
                  <a:pt x="56" y="62"/>
                  <a:pt x="56" y="62"/>
                </a:cubicBezTo>
                <a:cubicBezTo>
                  <a:pt x="57" y="63"/>
                  <a:pt x="57" y="65"/>
                  <a:pt x="58" y="66"/>
                </a:cubicBezTo>
                <a:cubicBezTo>
                  <a:pt x="59" y="66"/>
                  <a:pt x="59" y="66"/>
                  <a:pt x="59" y="66"/>
                </a:cubicBezTo>
                <a:cubicBezTo>
                  <a:pt x="61" y="57"/>
                  <a:pt x="58" y="61"/>
                  <a:pt x="57" y="56"/>
                </a:cubicBezTo>
                <a:cubicBezTo>
                  <a:pt x="56" y="54"/>
                  <a:pt x="58" y="54"/>
                  <a:pt x="57" y="52"/>
                </a:cubicBezTo>
                <a:cubicBezTo>
                  <a:pt x="57" y="51"/>
                  <a:pt x="56" y="50"/>
                  <a:pt x="55" y="50"/>
                </a:cubicBezTo>
                <a:cubicBezTo>
                  <a:pt x="55" y="50"/>
                  <a:pt x="53" y="52"/>
                  <a:pt x="53" y="52"/>
                </a:cubicBezTo>
                <a:cubicBezTo>
                  <a:pt x="51" y="50"/>
                  <a:pt x="51" y="50"/>
                  <a:pt x="51" y="50"/>
                </a:cubicBezTo>
                <a:cubicBezTo>
                  <a:pt x="51" y="50"/>
                  <a:pt x="51" y="49"/>
                  <a:pt x="51" y="48"/>
                </a:cubicBezTo>
                <a:cubicBezTo>
                  <a:pt x="50" y="48"/>
                  <a:pt x="51" y="47"/>
                  <a:pt x="49" y="47"/>
                </a:cubicBezTo>
                <a:cubicBezTo>
                  <a:pt x="49" y="47"/>
                  <a:pt x="49" y="48"/>
                  <a:pt x="49" y="48"/>
                </a:cubicBezTo>
                <a:cubicBezTo>
                  <a:pt x="47" y="49"/>
                  <a:pt x="46" y="48"/>
                  <a:pt x="45" y="48"/>
                </a:cubicBezTo>
                <a:cubicBezTo>
                  <a:pt x="44" y="48"/>
                  <a:pt x="42" y="50"/>
                  <a:pt x="41" y="50"/>
                </a:cubicBezTo>
                <a:cubicBezTo>
                  <a:pt x="41" y="50"/>
                  <a:pt x="40" y="49"/>
                  <a:pt x="39" y="49"/>
                </a:cubicBezTo>
                <a:cubicBezTo>
                  <a:pt x="39" y="48"/>
                  <a:pt x="39" y="45"/>
                  <a:pt x="38" y="44"/>
                </a:cubicBezTo>
                <a:cubicBezTo>
                  <a:pt x="37" y="43"/>
                  <a:pt x="37" y="43"/>
                  <a:pt x="37" y="43"/>
                </a:cubicBezTo>
                <a:cubicBezTo>
                  <a:pt x="37" y="42"/>
                  <a:pt x="37" y="37"/>
                  <a:pt x="37" y="37"/>
                </a:cubicBezTo>
                <a:cubicBezTo>
                  <a:pt x="38" y="33"/>
                  <a:pt x="37" y="31"/>
                  <a:pt x="40" y="30"/>
                </a:cubicBezTo>
                <a:cubicBezTo>
                  <a:pt x="41" y="30"/>
                  <a:pt x="41" y="30"/>
                  <a:pt x="41" y="30"/>
                </a:cubicBezTo>
                <a:cubicBezTo>
                  <a:pt x="43" y="28"/>
                  <a:pt x="43" y="24"/>
                  <a:pt x="43" y="22"/>
                </a:cubicBezTo>
                <a:cubicBezTo>
                  <a:pt x="44" y="23"/>
                  <a:pt x="45" y="23"/>
                  <a:pt x="45" y="23"/>
                </a:cubicBezTo>
                <a:cubicBezTo>
                  <a:pt x="46" y="23"/>
                  <a:pt x="46" y="21"/>
                  <a:pt x="47" y="20"/>
                </a:cubicBezTo>
                <a:cubicBezTo>
                  <a:pt x="46" y="18"/>
                  <a:pt x="46" y="16"/>
                  <a:pt x="45" y="14"/>
                </a:cubicBezTo>
                <a:cubicBezTo>
                  <a:pt x="45" y="14"/>
                  <a:pt x="43" y="13"/>
                  <a:pt x="43" y="12"/>
                </a:cubicBezTo>
                <a:cubicBezTo>
                  <a:pt x="42" y="9"/>
                  <a:pt x="43" y="5"/>
                  <a:pt x="45" y="3"/>
                </a:cubicBezTo>
                <a:cubicBezTo>
                  <a:pt x="45" y="3"/>
                  <a:pt x="44" y="2"/>
                  <a:pt x="44" y="1"/>
                </a:cubicBezTo>
                <a:cubicBezTo>
                  <a:pt x="42" y="2"/>
                  <a:pt x="38" y="6"/>
                  <a:pt x="35" y="2"/>
                </a:cubicBezTo>
                <a:cubicBezTo>
                  <a:pt x="35" y="2"/>
                  <a:pt x="36" y="1"/>
                  <a:pt x="35" y="0"/>
                </a:cubicBezTo>
                <a:cubicBezTo>
                  <a:pt x="34" y="0"/>
                  <a:pt x="33" y="1"/>
                  <a:pt x="32" y="0"/>
                </a:cubicBezTo>
                <a:close/>
              </a:path>
            </a:pathLst>
          </a:custGeom>
          <a:solidFill>
            <a:srgbClr val="C9CFD9"/>
          </a:solidFill>
          <a:ln w="127" cap="rnd">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39" name="Freeform 154">
            <a:extLst>
              <a:ext uri="{FF2B5EF4-FFF2-40B4-BE49-F238E27FC236}">
                <a16:creationId xmlns:a16="http://schemas.microsoft.com/office/drawing/2014/main" id="{FC310F92-0D75-4469-8990-E6A43689B3A7}"/>
              </a:ext>
            </a:extLst>
          </p:cNvPr>
          <p:cNvSpPr>
            <a:spLocks noEditPoints="1"/>
          </p:cNvSpPr>
          <p:nvPr/>
        </p:nvSpPr>
        <p:spPr bwMode="auto">
          <a:xfrm>
            <a:off x="5259939" y="1551570"/>
            <a:ext cx="1603615" cy="666038"/>
          </a:xfrm>
          <a:custGeom>
            <a:avLst/>
            <a:gdLst>
              <a:gd name="T0" fmla="*/ 80 w 160"/>
              <a:gd name="T1" fmla="*/ 58 h 66"/>
              <a:gd name="T2" fmla="*/ 84 w 160"/>
              <a:gd name="T3" fmla="*/ 63 h 66"/>
              <a:gd name="T4" fmla="*/ 91 w 160"/>
              <a:gd name="T5" fmla="*/ 66 h 66"/>
              <a:gd name="T6" fmla="*/ 100 w 160"/>
              <a:gd name="T7" fmla="*/ 64 h 66"/>
              <a:gd name="T8" fmla="*/ 107 w 160"/>
              <a:gd name="T9" fmla="*/ 61 h 66"/>
              <a:gd name="T10" fmla="*/ 114 w 160"/>
              <a:gd name="T11" fmla="*/ 62 h 66"/>
              <a:gd name="T12" fmla="*/ 119 w 160"/>
              <a:gd name="T13" fmla="*/ 58 h 66"/>
              <a:gd name="T14" fmla="*/ 122 w 160"/>
              <a:gd name="T15" fmla="*/ 50 h 66"/>
              <a:gd name="T16" fmla="*/ 126 w 160"/>
              <a:gd name="T17" fmla="*/ 46 h 66"/>
              <a:gd name="T18" fmla="*/ 130 w 160"/>
              <a:gd name="T19" fmla="*/ 41 h 66"/>
              <a:gd name="T20" fmla="*/ 133 w 160"/>
              <a:gd name="T21" fmla="*/ 32 h 66"/>
              <a:gd name="T22" fmla="*/ 144 w 160"/>
              <a:gd name="T23" fmla="*/ 33 h 66"/>
              <a:gd name="T24" fmla="*/ 151 w 160"/>
              <a:gd name="T25" fmla="*/ 31 h 66"/>
              <a:gd name="T26" fmla="*/ 154 w 160"/>
              <a:gd name="T27" fmla="*/ 29 h 66"/>
              <a:gd name="T28" fmla="*/ 152 w 160"/>
              <a:gd name="T29" fmla="*/ 25 h 66"/>
              <a:gd name="T30" fmla="*/ 160 w 160"/>
              <a:gd name="T31" fmla="*/ 20 h 66"/>
              <a:gd name="T32" fmla="*/ 156 w 160"/>
              <a:gd name="T33" fmla="*/ 13 h 66"/>
              <a:gd name="T34" fmla="*/ 152 w 160"/>
              <a:gd name="T35" fmla="*/ 11 h 66"/>
              <a:gd name="T36" fmla="*/ 151 w 160"/>
              <a:gd name="T37" fmla="*/ 7 h 66"/>
              <a:gd name="T38" fmla="*/ 147 w 160"/>
              <a:gd name="T39" fmla="*/ 4 h 66"/>
              <a:gd name="T40" fmla="*/ 145 w 160"/>
              <a:gd name="T41" fmla="*/ 3 h 66"/>
              <a:gd name="T42" fmla="*/ 141 w 160"/>
              <a:gd name="T43" fmla="*/ 1 h 66"/>
              <a:gd name="T44" fmla="*/ 129 w 160"/>
              <a:gd name="T45" fmla="*/ 16 h 66"/>
              <a:gd name="T46" fmla="*/ 131 w 160"/>
              <a:gd name="T47" fmla="*/ 20 h 66"/>
              <a:gd name="T48" fmla="*/ 130 w 160"/>
              <a:gd name="T49" fmla="*/ 30 h 66"/>
              <a:gd name="T50" fmla="*/ 126 w 160"/>
              <a:gd name="T51" fmla="*/ 29 h 66"/>
              <a:gd name="T52" fmla="*/ 124 w 160"/>
              <a:gd name="T53" fmla="*/ 32 h 66"/>
              <a:gd name="T54" fmla="*/ 117 w 160"/>
              <a:gd name="T55" fmla="*/ 29 h 66"/>
              <a:gd name="T56" fmla="*/ 110 w 160"/>
              <a:gd name="T57" fmla="*/ 43 h 66"/>
              <a:gd name="T58" fmla="*/ 94 w 160"/>
              <a:gd name="T59" fmla="*/ 47 h 66"/>
              <a:gd name="T60" fmla="*/ 94 w 160"/>
              <a:gd name="T61" fmla="*/ 51 h 66"/>
              <a:gd name="T62" fmla="*/ 91 w 160"/>
              <a:gd name="T63" fmla="*/ 56 h 66"/>
              <a:gd name="T64" fmla="*/ 87 w 160"/>
              <a:gd name="T65" fmla="*/ 55 h 66"/>
              <a:gd name="T66" fmla="*/ 80 w 160"/>
              <a:gd name="T67" fmla="*/ 54 h 66"/>
              <a:gd name="T68" fmla="*/ 0 w 160"/>
              <a:gd name="T69" fmla="*/ 12 h 66"/>
              <a:gd name="T70" fmla="*/ 2 w 160"/>
              <a:gd name="T71" fmla="*/ 23 h 66"/>
              <a:gd name="T72" fmla="*/ 5 w 160"/>
              <a:gd name="T73" fmla="*/ 37 h 66"/>
              <a:gd name="T74" fmla="*/ 10 w 160"/>
              <a:gd name="T75" fmla="*/ 47 h 66"/>
              <a:gd name="T76" fmla="*/ 18 w 160"/>
              <a:gd name="T77" fmla="*/ 55 h 66"/>
              <a:gd name="T78" fmla="*/ 27 w 160"/>
              <a:gd name="T79" fmla="*/ 59 h 66"/>
              <a:gd name="T80" fmla="*/ 34 w 160"/>
              <a:gd name="T81" fmla="*/ 57 h 66"/>
              <a:gd name="T82" fmla="*/ 30 w 160"/>
              <a:gd name="T83" fmla="*/ 49 h 66"/>
              <a:gd name="T84" fmla="*/ 27 w 160"/>
              <a:gd name="T85" fmla="*/ 43 h 66"/>
              <a:gd name="T86" fmla="*/ 26 w 160"/>
              <a:gd name="T87" fmla="*/ 22 h 66"/>
              <a:gd name="T88" fmla="*/ 20 w 160"/>
              <a:gd name="T89" fmla="*/ 13 h 66"/>
              <a:gd name="T90" fmla="*/ 14 w 160"/>
              <a:gd name="T91" fmla="*/ 11 h 66"/>
              <a:gd name="T92" fmla="*/ 11 w 160"/>
              <a:gd name="T93" fmla="*/ 15 h 66"/>
              <a:gd name="T94" fmla="*/ 8 w 160"/>
              <a:gd name="T95" fmla="*/ 17 h 66"/>
              <a:gd name="T96" fmla="*/ 3 w 160"/>
              <a:gd name="T97"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0" h="66">
                <a:moveTo>
                  <a:pt x="80" y="53"/>
                </a:moveTo>
                <a:cubicBezTo>
                  <a:pt x="80" y="58"/>
                  <a:pt x="80" y="58"/>
                  <a:pt x="80" y="58"/>
                </a:cubicBezTo>
                <a:cubicBezTo>
                  <a:pt x="81" y="62"/>
                  <a:pt x="81" y="62"/>
                  <a:pt x="81" y="62"/>
                </a:cubicBezTo>
                <a:cubicBezTo>
                  <a:pt x="84" y="63"/>
                  <a:pt x="84" y="63"/>
                  <a:pt x="84" y="63"/>
                </a:cubicBezTo>
                <a:cubicBezTo>
                  <a:pt x="87" y="65"/>
                  <a:pt x="87" y="65"/>
                  <a:pt x="87" y="65"/>
                </a:cubicBezTo>
                <a:cubicBezTo>
                  <a:pt x="91" y="66"/>
                  <a:pt x="91" y="66"/>
                  <a:pt x="91" y="66"/>
                </a:cubicBezTo>
                <a:cubicBezTo>
                  <a:pt x="96" y="65"/>
                  <a:pt x="96" y="65"/>
                  <a:pt x="96" y="65"/>
                </a:cubicBezTo>
                <a:cubicBezTo>
                  <a:pt x="100" y="64"/>
                  <a:pt x="100" y="64"/>
                  <a:pt x="100" y="64"/>
                </a:cubicBezTo>
                <a:cubicBezTo>
                  <a:pt x="102" y="62"/>
                  <a:pt x="102" y="62"/>
                  <a:pt x="102" y="62"/>
                </a:cubicBezTo>
                <a:cubicBezTo>
                  <a:pt x="107" y="61"/>
                  <a:pt x="107" y="61"/>
                  <a:pt x="107" y="61"/>
                </a:cubicBezTo>
                <a:cubicBezTo>
                  <a:pt x="109" y="62"/>
                  <a:pt x="109" y="62"/>
                  <a:pt x="109" y="62"/>
                </a:cubicBezTo>
                <a:cubicBezTo>
                  <a:pt x="114" y="62"/>
                  <a:pt x="114" y="62"/>
                  <a:pt x="114" y="62"/>
                </a:cubicBezTo>
                <a:cubicBezTo>
                  <a:pt x="118" y="60"/>
                  <a:pt x="118" y="60"/>
                  <a:pt x="118" y="60"/>
                </a:cubicBezTo>
                <a:cubicBezTo>
                  <a:pt x="119" y="58"/>
                  <a:pt x="119" y="58"/>
                  <a:pt x="119" y="58"/>
                </a:cubicBezTo>
                <a:cubicBezTo>
                  <a:pt x="121" y="53"/>
                  <a:pt x="121" y="53"/>
                  <a:pt x="121" y="53"/>
                </a:cubicBezTo>
                <a:cubicBezTo>
                  <a:pt x="122" y="50"/>
                  <a:pt x="122" y="50"/>
                  <a:pt x="122" y="50"/>
                </a:cubicBezTo>
                <a:cubicBezTo>
                  <a:pt x="124" y="49"/>
                  <a:pt x="124" y="49"/>
                  <a:pt x="124" y="49"/>
                </a:cubicBezTo>
                <a:cubicBezTo>
                  <a:pt x="126" y="46"/>
                  <a:pt x="126" y="46"/>
                  <a:pt x="126" y="46"/>
                </a:cubicBezTo>
                <a:cubicBezTo>
                  <a:pt x="128" y="44"/>
                  <a:pt x="128" y="44"/>
                  <a:pt x="128" y="44"/>
                </a:cubicBezTo>
                <a:cubicBezTo>
                  <a:pt x="130" y="41"/>
                  <a:pt x="130" y="41"/>
                  <a:pt x="130" y="41"/>
                </a:cubicBezTo>
                <a:cubicBezTo>
                  <a:pt x="131" y="35"/>
                  <a:pt x="131" y="35"/>
                  <a:pt x="131" y="35"/>
                </a:cubicBezTo>
                <a:cubicBezTo>
                  <a:pt x="133" y="32"/>
                  <a:pt x="133" y="32"/>
                  <a:pt x="133" y="32"/>
                </a:cubicBezTo>
                <a:cubicBezTo>
                  <a:pt x="139" y="33"/>
                  <a:pt x="139" y="33"/>
                  <a:pt x="139" y="33"/>
                </a:cubicBezTo>
                <a:cubicBezTo>
                  <a:pt x="144" y="33"/>
                  <a:pt x="144" y="33"/>
                  <a:pt x="144" y="33"/>
                </a:cubicBezTo>
                <a:cubicBezTo>
                  <a:pt x="145" y="32"/>
                  <a:pt x="145" y="31"/>
                  <a:pt x="146" y="30"/>
                </a:cubicBezTo>
                <a:cubicBezTo>
                  <a:pt x="148" y="31"/>
                  <a:pt x="149" y="31"/>
                  <a:pt x="151" y="31"/>
                </a:cubicBezTo>
                <a:cubicBezTo>
                  <a:pt x="151" y="31"/>
                  <a:pt x="152" y="29"/>
                  <a:pt x="152" y="29"/>
                </a:cubicBezTo>
                <a:cubicBezTo>
                  <a:pt x="152" y="29"/>
                  <a:pt x="153" y="29"/>
                  <a:pt x="154" y="29"/>
                </a:cubicBezTo>
                <a:cubicBezTo>
                  <a:pt x="154" y="28"/>
                  <a:pt x="153" y="27"/>
                  <a:pt x="154" y="26"/>
                </a:cubicBezTo>
                <a:cubicBezTo>
                  <a:pt x="153" y="26"/>
                  <a:pt x="152" y="26"/>
                  <a:pt x="152" y="25"/>
                </a:cubicBezTo>
                <a:cubicBezTo>
                  <a:pt x="151" y="24"/>
                  <a:pt x="153" y="23"/>
                  <a:pt x="152" y="23"/>
                </a:cubicBezTo>
                <a:cubicBezTo>
                  <a:pt x="155" y="22"/>
                  <a:pt x="159" y="23"/>
                  <a:pt x="160" y="20"/>
                </a:cubicBezTo>
                <a:cubicBezTo>
                  <a:pt x="160" y="19"/>
                  <a:pt x="160" y="19"/>
                  <a:pt x="160" y="19"/>
                </a:cubicBezTo>
                <a:cubicBezTo>
                  <a:pt x="158" y="17"/>
                  <a:pt x="157" y="16"/>
                  <a:pt x="156" y="13"/>
                </a:cubicBezTo>
                <a:cubicBezTo>
                  <a:pt x="155" y="14"/>
                  <a:pt x="153" y="14"/>
                  <a:pt x="152" y="14"/>
                </a:cubicBezTo>
                <a:cubicBezTo>
                  <a:pt x="152" y="14"/>
                  <a:pt x="153" y="12"/>
                  <a:pt x="152" y="11"/>
                </a:cubicBezTo>
                <a:cubicBezTo>
                  <a:pt x="152" y="11"/>
                  <a:pt x="151" y="11"/>
                  <a:pt x="150" y="11"/>
                </a:cubicBezTo>
                <a:cubicBezTo>
                  <a:pt x="149" y="10"/>
                  <a:pt x="150" y="7"/>
                  <a:pt x="151" y="7"/>
                </a:cubicBezTo>
                <a:cubicBezTo>
                  <a:pt x="150" y="6"/>
                  <a:pt x="149" y="4"/>
                  <a:pt x="149" y="4"/>
                </a:cubicBezTo>
                <a:cubicBezTo>
                  <a:pt x="148" y="4"/>
                  <a:pt x="147" y="4"/>
                  <a:pt x="147" y="4"/>
                </a:cubicBezTo>
                <a:cubicBezTo>
                  <a:pt x="146" y="4"/>
                  <a:pt x="147" y="2"/>
                  <a:pt x="147" y="1"/>
                </a:cubicBezTo>
                <a:cubicBezTo>
                  <a:pt x="143" y="3"/>
                  <a:pt x="146" y="2"/>
                  <a:pt x="145" y="3"/>
                </a:cubicBezTo>
                <a:cubicBezTo>
                  <a:pt x="145" y="3"/>
                  <a:pt x="143" y="3"/>
                  <a:pt x="143" y="3"/>
                </a:cubicBezTo>
                <a:cubicBezTo>
                  <a:pt x="142" y="2"/>
                  <a:pt x="143" y="2"/>
                  <a:pt x="141" y="1"/>
                </a:cubicBezTo>
                <a:cubicBezTo>
                  <a:pt x="141" y="0"/>
                  <a:pt x="141" y="0"/>
                  <a:pt x="141" y="0"/>
                </a:cubicBezTo>
                <a:cubicBezTo>
                  <a:pt x="138" y="8"/>
                  <a:pt x="135" y="12"/>
                  <a:pt x="129" y="16"/>
                </a:cubicBezTo>
                <a:cubicBezTo>
                  <a:pt x="130" y="18"/>
                  <a:pt x="129" y="17"/>
                  <a:pt x="131" y="17"/>
                </a:cubicBezTo>
                <a:cubicBezTo>
                  <a:pt x="131" y="17"/>
                  <a:pt x="131" y="20"/>
                  <a:pt x="131" y="20"/>
                </a:cubicBezTo>
                <a:cubicBezTo>
                  <a:pt x="132" y="19"/>
                  <a:pt x="131" y="23"/>
                  <a:pt x="128" y="24"/>
                </a:cubicBezTo>
                <a:cubicBezTo>
                  <a:pt x="130" y="30"/>
                  <a:pt x="130" y="30"/>
                  <a:pt x="130" y="30"/>
                </a:cubicBezTo>
                <a:cubicBezTo>
                  <a:pt x="128" y="30"/>
                  <a:pt x="128" y="30"/>
                  <a:pt x="128" y="30"/>
                </a:cubicBezTo>
                <a:cubicBezTo>
                  <a:pt x="126" y="29"/>
                  <a:pt x="126" y="29"/>
                  <a:pt x="126" y="29"/>
                </a:cubicBezTo>
                <a:cubicBezTo>
                  <a:pt x="125" y="31"/>
                  <a:pt x="125" y="31"/>
                  <a:pt x="125" y="31"/>
                </a:cubicBezTo>
                <a:cubicBezTo>
                  <a:pt x="124" y="32"/>
                  <a:pt x="124" y="32"/>
                  <a:pt x="124" y="32"/>
                </a:cubicBezTo>
                <a:cubicBezTo>
                  <a:pt x="121" y="33"/>
                  <a:pt x="121" y="33"/>
                  <a:pt x="121" y="33"/>
                </a:cubicBezTo>
                <a:cubicBezTo>
                  <a:pt x="117" y="29"/>
                  <a:pt x="117" y="29"/>
                  <a:pt x="117" y="29"/>
                </a:cubicBezTo>
                <a:cubicBezTo>
                  <a:pt x="117" y="29"/>
                  <a:pt x="117" y="30"/>
                  <a:pt x="117" y="31"/>
                </a:cubicBezTo>
                <a:cubicBezTo>
                  <a:pt x="110" y="43"/>
                  <a:pt x="110" y="43"/>
                  <a:pt x="110" y="43"/>
                </a:cubicBezTo>
                <a:cubicBezTo>
                  <a:pt x="109" y="43"/>
                  <a:pt x="106" y="42"/>
                  <a:pt x="105" y="43"/>
                </a:cubicBezTo>
                <a:cubicBezTo>
                  <a:pt x="102" y="43"/>
                  <a:pt x="95" y="46"/>
                  <a:pt x="94" y="47"/>
                </a:cubicBezTo>
                <a:cubicBezTo>
                  <a:pt x="93" y="49"/>
                  <a:pt x="95" y="51"/>
                  <a:pt x="95" y="51"/>
                </a:cubicBezTo>
                <a:cubicBezTo>
                  <a:pt x="94" y="51"/>
                  <a:pt x="94" y="51"/>
                  <a:pt x="94" y="51"/>
                </a:cubicBezTo>
                <a:cubicBezTo>
                  <a:pt x="94" y="53"/>
                  <a:pt x="94" y="54"/>
                  <a:pt x="93" y="56"/>
                </a:cubicBezTo>
                <a:cubicBezTo>
                  <a:pt x="93" y="56"/>
                  <a:pt x="91" y="56"/>
                  <a:pt x="91" y="56"/>
                </a:cubicBezTo>
                <a:cubicBezTo>
                  <a:pt x="91" y="56"/>
                  <a:pt x="91" y="59"/>
                  <a:pt x="91" y="59"/>
                </a:cubicBezTo>
                <a:cubicBezTo>
                  <a:pt x="87" y="60"/>
                  <a:pt x="88" y="56"/>
                  <a:pt x="87" y="55"/>
                </a:cubicBezTo>
                <a:cubicBezTo>
                  <a:pt x="84" y="54"/>
                  <a:pt x="84" y="57"/>
                  <a:pt x="82" y="56"/>
                </a:cubicBezTo>
                <a:cubicBezTo>
                  <a:pt x="81" y="56"/>
                  <a:pt x="81" y="55"/>
                  <a:pt x="80" y="54"/>
                </a:cubicBezTo>
                <a:lnTo>
                  <a:pt x="80" y="53"/>
                </a:lnTo>
                <a:close/>
                <a:moveTo>
                  <a:pt x="0" y="12"/>
                </a:moveTo>
                <a:cubicBezTo>
                  <a:pt x="0" y="14"/>
                  <a:pt x="2" y="17"/>
                  <a:pt x="2" y="19"/>
                </a:cubicBezTo>
                <a:cubicBezTo>
                  <a:pt x="2" y="19"/>
                  <a:pt x="1" y="22"/>
                  <a:pt x="2" y="23"/>
                </a:cubicBezTo>
                <a:cubicBezTo>
                  <a:pt x="2" y="25"/>
                  <a:pt x="5" y="30"/>
                  <a:pt x="5" y="33"/>
                </a:cubicBezTo>
                <a:cubicBezTo>
                  <a:pt x="5" y="34"/>
                  <a:pt x="4" y="35"/>
                  <a:pt x="5" y="37"/>
                </a:cubicBezTo>
                <a:cubicBezTo>
                  <a:pt x="5" y="37"/>
                  <a:pt x="8" y="39"/>
                  <a:pt x="9" y="41"/>
                </a:cubicBezTo>
                <a:cubicBezTo>
                  <a:pt x="10" y="43"/>
                  <a:pt x="9" y="45"/>
                  <a:pt x="10" y="47"/>
                </a:cubicBezTo>
                <a:cubicBezTo>
                  <a:pt x="10" y="49"/>
                  <a:pt x="15" y="51"/>
                  <a:pt x="17" y="52"/>
                </a:cubicBezTo>
                <a:cubicBezTo>
                  <a:pt x="18" y="52"/>
                  <a:pt x="18" y="54"/>
                  <a:pt x="18" y="55"/>
                </a:cubicBezTo>
                <a:cubicBezTo>
                  <a:pt x="21" y="57"/>
                  <a:pt x="24" y="58"/>
                  <a:pt x="27" y="60"/>
                </a:cubicBezTo>
                <a:cubicBezTo>
                  <a:pt x="27" y="59"/>
                  <a:pt x="27" y="59"/>
                  <a:pt x="27" y="59"/>
                </a:cubicBezTo>
                <a:cubicBezTo>
                  <a:pt x="28" y="58"/>
                  <a:pt x="28" y="57"/>
                  <a:pt x="29" y="57"/>
                </a:cubicBezTo>
                <a:cubicBezTo>
                  <a:pt x="30" y="56"/>
                  <a:pt x="32" y="57"/>
                  <a:pt x="34" y="57"/>
                </a:cubicBezTo>
                <a:cubicBezTo>
                  <a:pt x="33" y="55"/>
                  <a:pt x="34" y="54"/>
                  <a:pt x="34" y="53"/>
                </a:cubicBezTo>
                <a:cubicBezTo>
                  <a:pt x="33" y="52"/>
                  <a:pt x="31" y="50"/>
                  <a:pt x="30" y="49"/>
                </a:cubicBezTo>
                <a:cubicBezTo>
                  <a:pt x="30" y="48"/>
                  <a:pt x="31" y="47"/>
                  <a:pt x="30" y="46"/>
                </a:cubicBezTo>
                <a:cubicBezTo>
                  <a:pt x="29" y="45"/>
                  <a:pt x="27" y="45"/>
                  <a:pt x="27" y="43"/>
                </a:cubicBezTo>
                <a:cubicBezTo>
                  <a:pt x="26" y="40"/>
                  <a:pt x="27" y="36"/>
                  <a:pt x="28" y="35"/>
                </a:cubicBezTo>
                <a:cubicBezTo>
                  <a:pt x="28" y="29"/>
                  <a:pt x="28" y="26"/>
                  <a:pt x="26" y="22"/>
                </a:cubicBezTo>
                <a:cubicBezTo>
                  <a:pt x="26" y="21"/>
                  <a:pt x="24" y="21"/>
                  <a:pt x="24" y="21"/>
                </a:cubicBezTo>
                <a:cubicBezTo>
                  <a:pt x="22" y="17"/>
                  <a:pt x="23" y="15"/>
                  <a:pt x="20" y="13"/>
                </a:cubicBezTo>
                <a:cubicBezTo>
                  <a:pt x="19" y="11"/>
                  <a:pt x="17" y="11"/>
                  <a:pt x="16" y="9"/>
                </a:cubicBezTo>
                <a:cubicBezTo>
                  <a:pt x="14" y="11"/>
                  <a:pt x="14" y="11"/>
                  <a:pt x="14" y="11"/>
                </a:cubicBezTo>
                <a:cubicBezTo>
                  <a:pt x="13" y="15"/>
                  <a:pt x="13" y="15"/>
                  <a:pt x="13" y="15"/>
                </a:cubicBezTo>
                <a:cubicBezTo>
                  <a:pt x="11" y="15"/>
                  <a:pt x="11" y="15"/>
                  <a:pt x="11" y="15"/>
                </a:cubicBezTo>
                <a:cubicBezTo>
                  <a:pt x="10" y="17"/>
                  <a:pt x="10" y="17"/>
                  <a:pt x="10" y="17"/>
                </a:cubicBezTo>
                <a:cubicBezTo>
                  <a:pt x="8" y="17"/>
                  <a:pt x="8" y="17"/>
                  <a:pt x="8" y="17"/>
                </a:cubicBezTo>
                <a:cubicBezTo>
                  <a:pt x="8" y="13"/>
                  <a:pt x="8" y="13"/>
                  <a:pt x="8" y="13"/>
                </a:cubicBezTo>
                <a:cubicBezTo>
                  <a:pt x="3" y="10"/>
                  <a:pt x="3" y="10"/>
                  <a:pt x="3" y="10"/>
                </a:cubicBezTo>
                <a:cubicBezTo>
                  <a:pt x="0" y="12"/>
                  <a:pt x="0" y="12"/>
                  <a:pt x="0" y="12"/>
                </a:cubicBezTo>
                <a:close/>
              </a:path>
            </a:pathLst>
          </a:custGeom>
          <a:solidFill>
            <a:srgbClr val="C9CFD9"/>
          </a:solidFill>
          <a:ln w="127" cap="rnd">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cxnSp>
        <p:nvCxnSpPr>
          <p:cNvPr id="40" name="Straight Connector 39">
            <a:extLst>
              <a:ext uri="{FF2B5EF4-FFF2-40B4-BE49-F238E27FC236}">
                <a16:creationId xmlns:a16="http://schemas.microsoft.com/office/drawing/2014/main" id="{A9887432-1A08-4F76-9D4A-81FD2CB807EC}"/>
              </a:ext>
            </a:extLst>
          </p:cNvPr>
          <p:cNvCxnSpPr/>
          <p:nvPr/>
        </p:nvCxnSpPr>
        <p:spPr bwMode="auto">
          <a:xfrm>
            <a:off x="409084" y="3445880"/>
            <a:ext cx="288268" cy="0"/>
          </a:xfrm>
          <a:prstGeom prst="line">
            <a:avLst/>
          </a:prstGeom>
          <a:solidFill>
            <a:schemeClr val="accent1"/>
          </a:solidFill>
          <a:ln w="9525" cap="flat" cmpd="sng" algn="ctr">
            <a:solidFill>
              <a:srgbClr val="ED1C2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Straight Connector 40">
            <a:extLst>
              <a:ext uri="{FF2B5EF4-FFF2-40B4-BE49-F238E27FC236}">
                <a16:creationId xmlns:a16="http://schemas.microsoft.com/office/drawing/2014/main" id="{2548E43A-A303-4E47-B7E4-26B02509C777}"/>
              </a:ext>
            </a:extLst>
          </p:cNvPr>
          <p:cNvCxnSpPr>
            <a:cxnSpLocks/>
          </p:cNvCxnSpPr>
          <p:nvPr/>
        </p:nvCxnSpPr>
        <p:spPr bwMode="auto">
          <a:xfrm>
            <a:off x="2791298" y="3442159"/>
            <a:ext cx="288268" cy="0"/>
          </a:xfrm>
          <a:prstGeom prst="line">
            <a:avLst/>
          </a:prstGeom>
          <a:solidFill>
            <a:schemeClr val="accent1"/>
          </a:solidFill>
          <a:ln w="9525" cap="flat" cmpd="sng" algn="ctr">
            <a:solidFill>
              <a:srgbClr val="ED1C2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41">
            <a:extLst>
              <a:ext uri="{FF2B5EF4-FFF2-40B4-BE49-F238E27FC236}">
                <a16:creationId xmlns:a16="http://schemas.microsoft.com/office/drawing/2014/main" id="{01B7768E-99D0-43C4-98D9-E0A20D11643E}"/>
              </a:ext>
            </a:extLst>
          </p:cNvPr>
          <p:cNvCxnSpPr>
            <a:cxnSpLocks/>
          </p:cNvCxnSpPr>
          <p:nvPr/>
        </p:nvCxnSpPr>
        <p:spPr bwMode="auto">
          <a:xfrm>
            <a:off x="5390858" y="3431762"/>
            <a:ext cx="288268" cy="0"/>
          </a:xfrm>
          <a:prstGeom prst="line">
            <a:avLst/>
          </a:prstGeom>
          <a:solidFill>
            <a:schemeClr val="accent1"/>
          </a:solidFill>
          <a:ln w="9525" cap="flat" cmpd="sng" algn="ctr">
            <a:solidFill>
              <a:srgbClr val="ED1C2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a:extLst>
              <a:ext uri="{FF2B5EF4-FFF2-40B4-BE49-F238E27FC236}">
                <a16:creationId xmlns:a16="http://schemas.microsoft.com/office/drawing/2014/main" id="{451D4A23-EE90-462C-8BAB-EBDE26E4C7AD}"/>
              </a:ext>
            </a:extLst>
          </p:cNvPr>
          <p:cNvCxnSpPr>
            <a:cxnSpLocks/>
          </p:cNvCxnSpPr>
          <p:nvPr/>
        </p:nvCxnSpPr>
        <p:spPr bwMode="auto">
          <a:xfrm>
            <a:off x="7846770" y="3439729"/>
            <a:ext cx="288268" cy="0"/>
          </a:xfrm>
          <a:prstGeom prst="line">
            <a:avLst/>
          </a:prstGeom>
          <a:solidFill>
            <a:schemeClr val="accent1"/>
          </a:solidFill>
          <a:ln w="9525" cap="flat" cmpd="sng" algn="ctr">
            <a:solidFill>
              <a:srgbClr val="ED1C2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B86E05B3-0441-443D-965B-7A7AE0E4CA90}"/>
              </a:ext>
            </a:extLst>
          </p:cNvPr>
          <p:cNvCxnSpPr/>
          <p:nvPr/>
        </p:nvCxnSpPr>
        <p:spPr bwMode="auto">
          <a:xfrm>
            <a:off x="1424653" y="6300755"/>
            <a:ext cx="288268" cy="0"/>
          </a:xfrm>
          <a:prstGeom prst="line">
            <a:avLst/>
          </a:prstGeom>
          <a:solidFill>
            <a:schemeClr val="accent1"/>
          </a:solidFill>
          <a:ln w="9525" cap="flat" cmpd="sng" algn="ctr">
            <a:solidFill>
              <a:srgbClr val="ED1C2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Connector 44">
            <a:extLst>
              <a:ext uri="{FF2B5EF4-FFF2-40B4-BE49-F238E27FC236}">
                <a16:creationId xmlns:a16="http://schemas.microsoft.com/office/drawing/2014/main" id="{F0E16D2B-4C89-4A5B-B96E-6EC6771CE481}"/>
              </a:ext>
            </a:extLst>
          </p:cNvPr>
          <p:cNvCxnSpPr>
            <a:cxnSpLocks/>
          </p:cNvCxnSpPr>
          <p:nvPr/>
        </p:nvCxnSpPr>
        <p:spPr bwMode="auto">
          <a:xfrm>
            <a:off x="3656210" y="6294564"/>
            <a:ext cx="288268" cy="0"/>
          </a:xfrm>
          <a:prstGeom prst="line">
            <a:avLst/>
          </a:prstGeom>
          <a:solidFill>
            <a:schemeClr val="accent1"/>
          </a:solidFill>
          <a:ln w="9525" cap="flat" cmpd="sng" algn="ctr">
            <a:solidFill>
              <a:srgbClr val="ED1C2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8" name="Group 47">
            <a:extLst>
              <a:ext uri="{FF2B5EF4-FFF2-40B4-BE49-F238E27FC236}">
                <a16:creationId xmlns:a16="http://schemas.microsoft.com/office/drawing/2014/main" id="{A5E6A260-2E46-47EB-9130-8B4D7064C58A}"/>
              </a:ext>
            </a:extLst>
          </p:cNvPr>
          <p:cNvGrpSpPr/>
          <p:nvPr/>
        </p:nvGrpSpPr>
        <p:grpSpPr>
          <a:xfrm>
            <a:off x="2996358" y="1667235"/>
            <a:ext cx="1272262" cy="810183"/>
            <a:chOff x="10172104" y="1501956"/>
            <a:chExt cx="9144001" cy="5822950"/>
          </a:xfrm>
          <a:solidFill>
            <a:srgbClr val="C9CFD9"/>
          </a:solidFill>
        </p:grpSpPr>
        <p:sp>
          <p:nvSpPr>
            <p:cNvPr id="49" name="Freeform 6">
              <a:extLst>
                <a:ext uri="{FF2B5EF4-FFF2-40B4-BE49-F238E27FC236}">
                  <a16:creationId xmlns:a16="http://schemas.microsoft.com/office/drawing/2014/main" id="{F9666F83-50BA-4609-957D-AB0A95D81C37}"/>
                </a:ext>
              </a:extLst>
            </p:cNvPr>
            <p:cNvSpPr>
              <a:spLocks/>
            </p:cNvSpPr>
            <p:nvPr/>
          </p:nvSpPr>
          <p:spPr bwMode="auto">
            <a:xfrm>
              <a:off x="10172104" y="1501956"/>
              <a:ext cx="8288338" cy="4037013"/>
            </a:xfrm>
            <a:custGeom>
              <a:avLst/>
              <a:gdLst>
                <a:gd name="T0" fmla="*/ 2662 w 5221"/>
                <a:gd name="T1" fmla="*/ 45 h 2543"/>
                <a:gd name="T2" fmla="*/ 2857 w 5221"/>
                <a:gd name="T3" fmla="*/ 117 h 2543"/>
                <a:gd name="T4" fmla="*/ 3049 w 5221"/>
                <a:gd name="T5" fmla="*/ 234 h 2543"/>
                <a:gd name="T6" fmla="*/ 3016 w 5221"/>
                <a:gd name="T7" fmla="*/ 587 h 2543"/>
                <a:gd name="T8" fmla="*/ 2730 w 5221"/>
                <a:gd name="T9" fmla="*/ 769 h 2543"/>
                <a:gd name="T10" fmla="*/ 2801 w 5221"/>
                <a:gd name="T11" fmla="*/ 884 h 2543"/>
                <a:gd name="T12" fmla="*/ 3007 w 5221"/>
                <a:gd name="T13" fmla="*/ 671 h 2543"/>
                <a:gd name="T14" fmla="*/ 3353 w 5221"/>
                <a:gd name="T15" fmla="*/ 657 h 2543"/>
                <a:gd name="T16" fmla="*/ 3716 w 5221"/>
                <a:gd name="T17" fmla="*/ 625 h 2543"/>
                <a:gd name="T18" fmla="*/ 3837 w 5221"/>
                <a:gd name="T19" fmla="*/ 814 h 2543"/>
                <a:gd name="T20" fmla="*/ 4385 w 5221"/>
                <a:gd name="T21" fmla="*/ 1010 h 2543"/>
                <a:gd name="T22" fmla="*/ 4819 w 5221"/>
                <a:gd name="T23" fmla="*/ 1144 h 2543"/>
                <a:gd name="T24" fmla="*/ 5158 w 5221"/>
                <a:gd name="T25" fmla="*/ 1329 h 2543"/>
                <a:gd name="T26" fmla="*/ 5027 w 5221"/>
                <a:gd name="T27" fmla="*/ 1633 h 2543"/>
                <a:gd name="T28" fmla="*/ 5083 w 5221"/>
                <a:gd name="T29" fmla="*/ 1851 h 2543"/>
                <a:gd name="T30" fmla="*/ 4809 w 5221"/>
                <a:gd name="T31" fmla="*/ 1928 h 2543"/>
                <a:gd name="T32" fmla="*/ 4495 w 5221"/>
                <a:gd name="T33" fmla="*/ 1864 h 2543"/>
                <a:gd name="T34" fmla="*/ 3599 w 5221"/>
                <a:gd name="T35" fmla="*/ 2091 h 2543"/>
                <a:gd name="T36" fmla="*/ 3147 w 5221"/>
                <a:gd name="T37" fmla="*/ 2070 h 2543"/>
                <a:gd name="T38" fmla="*/ 3196 w 5221"/>
                <a:gd name="T39" fmla="*/ 1993 h 2543"/>
                <a:gd name="T40" fmla="*/ 3014 w 5221"/>
                <a:gd name="T41" fmla="*/ 2192 h 2543"/>
                <a:gd name="T42" fmla="*/ 3145 w 5221"/>
                <a:gd name="T43" fmla="*/ 2251 h 2543"/>
                <a:gd name="T44" fmla="*/ 2974 w 5221"/>
                <a:gd name="T45" fmla="*/ 2370 h 2543"/>
                <a:gd name="T46" fmla="*/ 2878 w 5221"/>
                <a:gd name="T47" fmla="*/ 2527 h 2543"/>
                <a:gd name="T48" fmla="*/ 2465 w 5221"/>
                <a:gd name="T49" fmla="*/ 2468 h 2543"/>
                <a:gd name="T50" fmla="*/ 2149 w 5221"/>
                <a:gd name="T51" fmla="*/ 2522 h 2543"/>
                <a:gd name="T52" fmla="*/ 2115 w 5221"/>
                <a:gd name="T53" fmla="*/ 2311 h 2543"/>
                <a:gd name="T54" fmla="*/ 1749 w 5221"/>
                <a:gd name="T55" fmla="*/ 2290 h 2543"/>
                <a:gd name="T56" fmla="*/ 1955 w 5221"/>
                <a:gd name="T57" fmla="*/ 2210 h 2543"/>
                <a:gd name="T58" fmla="*/ 1737 w 5221"/>
                <a:gd name="T59" fmla="*/ 1928 h 2543"/>
                <a:gd name="T60" fmla="*/ 1588 w 5221"/>
                <a:gd name="T61" fmla="*/ 1935 h 2543"/>
                <a:gd name="T62" fmla="*/ 1683 w 5221"/>
                <a:gd name="T63" fmla="*/ 2084 h 2543"/>
                <a:gd name="T64" fmla="*/ 1234 w 5221"/>
                <a:gd name="T65" fmla="*/ 1979 h 2543"/>
                <a:gd name="T66" fmla="*/ 1068 w 5221"/>
                <a:gd name="T67" fmla="*/ 2026 h 2543"/>
                <a:gd name="T68" fmla="*/ 909 w 5221"/>
                <a:gd name="T69" fmla="*/ 1958 h 2543"/>
                <a:gd name="T70" fmla="*/ 782 w 5221"/>
                <a:gd name="T71" fmla="*/ 2049 h 2543"/>
                <a:gd name="T72" fmla="*/ 574 w 5221"/>
                <a:gd name="T73" fmla="*/ 2054 h 2543"/>
                <a:gd name="T74" fmla="*/ 529 w 5221"/>
                <a:gd name="T75" fmla="*/ 1984 h 2543"/>
                <a:gd name="T76" fmla="*/ 419 w 5221"/>
                <a:gd name="T77" fmla="*/ 1900 h 2543"/>
                <a:gd name="T78" fmla="*/ 504 w 5221"/>
                <a:gd name="T79" fmla="*/ 2183 h 2543"/>
                <a:gd name="T80" fmla="*/ 408 w 5221"/>
                <a:gd name="T81" fmla="*/ 2419 h 2543"/>
                <a:gd name="T82" fmla="*/ 51 w 5221"/>
                <a:gd name="T83" fmla="*/ 2463 h 2543"/>
                <a:gd name="T84" fmla="*/ 117 w 5221"/>
                <a:gd name="T85" fmla="*/ 2363 h 2543"/>
                <a:gd name="T86" fmla="*/ 222 w 5221"/>
                <a:gd name="T87" fmla="*/ 1935 h 2543"/>
                <a:gd name="T88" fmla="*/ 414 w 5221"/>
                <a:gd name="T89" fmla="*/ 1478 h 2543"/>
                <a:gd name="T90" fmla="*/ 677 w 5221"/>
                <a:gd name="T91" fmla="*/ 1589 h 2543"/>
                <a:gd name="T92" fmla="*/ 497 w 5221"/>
                <a:gd name="T93" fmla="*/ 1273 h 2543"/>
                <a:gd name="T94" fmla="*/ 759 w 5221"/>
                <a:gd name="T95" fmla="*/ 1177 h 2543"/>
                <a:gd name="T96" fmla="*/ 841 w 5221"/>
                <a:gd name="T97" fmla="*/ 1106 h 2543"/>
                <a:gd name="T98" fmla="*/ 873 w 5221"/>
                <a:gd name="T99" fmla="*/ 1065 h 2543"/>
                <a:gd name="T100" fmla="*/ 677 w 5221"/>
                <a:gd name="T101" fmla="*/ 859 h 2543"/>
                <a:gd name="T102" fmla="*/ 1152 w 5221"/>
                <a:gd name="T103" fmla="*/ 360 h 2543"/>
                <a:gd name="T104" fmla="*/ 1585 w 5221"/>
                <a:gd name="T105" fmla="*/ 449 h 2543"/>
                <a:gd name="T106" fmla="*/ 1381 w 5221"/>
                <a:gd name="T107" fmla="*/ 643 h 2543"/>
                <a:gd name="T108" fmla="*/ 1187 w 5221"/>
                <a:gd name="T109" fmla="*/ 658 h 2543"/>
                <a:gd name="T110" fmla="*/ 1185 w 5221"/>
                <a:gd name="T111" fmla="*/ 793 h 2543"/>
                <a:gd name="T112" fmla="*/ 1396 w 5221"/>
                <a:gd name="T113" fmla="*/ 718 h 2543"/>
                <a:gd name="T114" fmla="*/ 1419 w 5221"/>
                <a:gd name="T115" fmla="*/ 842 h 2543"/>
                <a:gd name="T116" fmla="*/ 1468 w 5221"/>
                <a:gd name="T117" fmla="*/ 866 h 2543"/>
                <a:gd name="T118" fmla="*/ 1588 w 5221"/>
                <a:gd name="T119" fmla="*/ 989 h 2543"/>
                <a:gd name="T120" fmla="*/ 1616 w 5221"/>
                <a:gd name="T121" fmla="*/ 620 h 2543"/>
                <a:gd name="T122" fmla="*/ 1894 w 5221"/>
                <a:gd name="T123" fmla="*/ 363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21" h="2543">
                  <a:moveTo>
                    <a:pt x="2442" y="0"/>
                  </a:moveTo>
                  <a:lnTo>
                    <a:pt x="2473" y="2"/>
                  </a:lnTo>
                  <a:lnTo>
                    <a:pt x="2505" y="3"/>
                  </a:lnTo>
                  <a:lnTo>
                    <a:pt x="2533" y="5"/>
                  </a:lnTo>
                  <a:lnTo>
                    <a:pt x="2555" y="7"/>
                  </a:lnTo>
                  <a:lnTo>
                    <a:pt x="2569" y="7"/>
                  </a:lnTo>
                  <a:lnTo>
                    <a:pt x="2578" y="9"/>
                  </a:lnTo>
                  <a:lnTo>
                    <a:pt x="2580" y="16"/>
                  </a:lnTo>
                  <a:lnTo>
                    <a:pt x="2580" y="23"/>
                  </a:lnTo>
                  <a:lnTo>
                    <a:pt x="2578" y="31"/>
                  </a:lnTo>
                  <a:lnTo>
                    <a:pt x="2575" y="40"/>
                  </a:lnTo>
                  <a:lnTo>
                    <a:pt x="2571" y="45"/>
                  </a:lnTo>
                  <a:lnTo>
                    <a:pt x="2569" y="49"/>
                  </a:lnTo>
                  <a:lnTo>
                    <a:pt x="2575" y="47"/>
                  </a:lnTo>
                  <a:lnTo>
                    <a:pt x="2583" y="44"/>
                  </a:lnTo>
                  <a:lnTo>
                    <a:pt x="2595" y="45"/>
                  </a:lnTo>
                  <a:lnTo>
                    <a:pt x="2606" y="51"/>
                  </a:lnTo>
                  <a:lnTo>
                    <a:pt x="2613" y="58"/>
                  </a:lnTo>
                  <a:lnTo>
                    <a:pt x="2620" y="66"/>
                  </a:lnTo>
                  <a:lnTo>
                    <a:pt x="2625" y="73"/>
                  </a:lnTo>
                  <a:lnTo>
                    <a:pt x="2632" y="77"/>
                  </a:lnTo>
                  <a:lnTo>
                    <a:pt x="2641" y="75"/>
                  </a:lnTo>
                  <a:lnTo>
                    <a:pt x="2650" y="65"/>
                  </a:lnTo>
                  <a:lnTo>
                    <a:pt x="2662" y="45"/>
                  </a:lnTo>
                  <a:lnTo>
                    <a:pt x="2678" y="35"/>
                  </a:lnTo>
                  <a:lnTo>
                    <a:pt x="2691" y="30"/>
                  </a:lnTo>
                  <a:lnTo>
                    <a:pt x="2704" y="33"/>
                  </a:lnTo>
                  <a:lnTo>
                    <a:pt x="2711" y="37"/>
                  </a:lnTo>
                  <a:lnTo>
                    <a:pt x="2718" y="38"/>
                  </a:lnTo>
                  <a:lnTo>
                    <a:pt x="2725" y="40"/>
                  </a:lnTo>
                  <a:lnTo>
                    <a:pt x="2728" y="44"/>
                  </a:lnTo>
                  <a:lnTo>
                    <a:pt x="2732" y="51"/>
                  </a:lnTo>
                  <a:lnTo>
                    <a:pt x="2730" y="59"/>
                  </a:lnTo>
                  <a:lnTo>
                    <a:pt x="2725" y="73"/>
                  </a:lnTo>
                  <a:lnTo>
                    <a:pt x="2718" y="94"/>
                  </a:lnTo>
                  <a:lnTo>
                    <a:pt x="2718" y="108"/>
                  </a:lnTo>
                  <a:lnTo>
                    <a:pt x="2721" y="115"/>
                  </a:lnTo>
                  <a:lnTo>
                    <a:pt x="2730" y="115"/>
                  </a:lnTo>
                  <a:lnTo>
                    <a:pt x="2740" y="108"/>
                  </a:lnTo>
                  <a:lnTo>
                    <a:pt x="2747" y="100"/>
                  </a:lnTo>
                  <a:lnTo>
                    <a:pt x="2754" y="91"/>
                  </a:lnTo>
                  <a:lnTo>
                    <a:pt x="2760" y="86"/>
                  </a:lnTo>
                  <a:lnTo>
                    <a:pt x="2768" y="82"/>
                  </a:lnTo>
                  <a:lnTo>
                    <a:pt x="2781" y="82"/>
                  </a:lnTo>
                  <a:lnTo>
                    <a:pt x="2798" y="87"/>
                  </a:lnTo>
                  <a:lnTo>
                    <a:pt x="2814" y="93"/>
                  </a:lnTo>
                  <a:lnTo>
                    <a:pt x="2835" y="103"/>
                  </a:lnTo>
                  <a:lnTo>
                    <a:pt x="2857" y="117"/>
                  </a:lnTo>
                  <a:lnTo>
                    <a:pt x="2880" y="133"/>
                  </a:lnTo>
                  <a:lnTo>
                    <a:pt x="2903" y="148"/>
                  </a:lnTo>
                  <a:lnTo>
                    <a:pt x="2924" y="164"/>
                  </a:lnTo>
                  <a:lnTo>
                    <a:pt x="2943" y="178"/>
                  </a:lnTo>
                  <a:lnTo>
                    <a:pt x="2957" y="192"/>
                  </a:lnTo>
                  <a:lnTo>
                    <a:pt x="2964" y="201"/>
                  </a:lnTo>
                  <a:lnTo>
                    <a:pt x="2969" y="215"/>
                  </a:lnTo>
                  <a:lnTo>
                    <a:pt x="2973" y="227"/>
                  </a:lnTo>
                  <a:lnTo>
                    <a:pt x="2978" y="239"/>
                  </a:lnTo>
                  <a:lnTo>
                    <a:pt x="2983" y="253"/>
                  </a:lnTo>
                  <a:lnTo>
                    <a:pt x="2995" y="269"/>
                  </a:lnTo>
                  <a:lnTo>
                    <a:pt x="3013" y="290"/>
                  </a:lnTo>
                  <a:lnTo>
                    <a:pt x="3025" y="306"/>
                  </a:lnTo>
                  <a:lnTo>
                    <a:pt x="3034" y="316"/>
                  </a:lnTo>
                  <a:lnTo>
                    <a:pt x="3041" y="321"/>
                  </a:lnTo>
                  <a:lnTo>
                    <a:pt x="3046" y="316"/>
                  </a:lnTo>
                  <a:lnTo>
                    <a:pt x="3049" y="304"/>
                  </a:lnTo>
                  <a:lnTo>
                    <a:pt x="3048" y="290"/>
                  </a:lnTo>
                  <a:lnTo>
                    <a:pt x="3041" y="274"/>
                  </a:lnTo>
                  <a:lnTo>
                    <a:pt x="3034" y="262"/>
                  </a:lnTo>
                  <a:lnTo>
                    <a:pt x="3034" y="250"/>
                  </a:lnTo>
                  <a:lnTo>
                    <a:pt x="3037" y="239"/>
                  </a:lnTo>
                  <a:lnTo>
                    <a:pt x="3042" y="232"/>
                  </a:lnTo>
                  <a:lnTo>
                    <a:pt x="3049" y="234"/>
                  </a:lnTo>
                  <a:lnTo>
                    <a:pt x="3056" y="243"/>
                  </a:lnTo>
                  <a:lnTo>
                    <a:pt x="3065" y="259"/>
                  </a:lnTo>
                  <a:lnTo>
                    <a:pt x="3077" y="276"/>
                  </a:lnTo>
                  <a:lnTo>
                    <a:pt x="3088" y="297"/>
                  </a:lnTo>
                  <a:lnTo>
                    <a:pt x="3100" y="316"/>
                  </a:lnTo>
                  <a:lnTo>
                    <a:pt x="3110" y="328"/>
                  </a:lnTo>
                  <a:lnTo>
                    <a:pt x="3119" y="339"/>
                  </a:lnTo>
                  <a:lnTo>
                    <a:pt x="3128" y="346"/>
                  </a:lnTo>
                  <a:lnTo>
                    <a:pt x="3133" y="353"/>
                  </a:lnTo>
                  <a:lnTo>
                    <a:pt x="3131" y="360"/>
                  </a:lnTo>
                  <a:lnTo>
                    <a:pt x="3126" y="370"/>
                  </a:lnTo>
                  <a:lnTo>
                    <a:pt x="3116" y="383"/>
                  </a:lnTo>
                  <a:lnTo>
                    <a:pt x="3109" y="391"/>
                  </a:lnTo>
                  <a:lnTo>
                    <a:pt x="3103" y="398"/>
                  </a:lnTo>
                  <a:lnTo>
                    <a:pt x="3100" y="407"/>
                  </a:lnTo>
                  <a:lnTo>
                    <a:pt x="3095" y="416"/>
                  </a:lnTo>
                  <a:lnTo>
                    <a:pt x="3089" y="428"/>
                  </a:lnTo>
                  <a:lnTo>
                    <a:pt x="3081" y="447"/>
                  </a:lnTo>
                  <a:lnTo>
                    <a:pt x="3070" y="470"/>
                  </a:lnTo>
                  <a:lnTo>
                    <a:pt x="3058" y="496"/>
                  </a:lnTo>
                  <a:lnTo>
                    <a:pt x="3046" y="522"/>
                  </a:lnTo>
                  <a:lnTo>
                    <a:pt x="3034" y="547"/>
                  </a:lnTo>
                  <a:lnTo>
                    <a:pt x="3025" y="568"/>
                  </a:lnTo>
                  <a:lnTo>
                    <a:pt x="3016" y="587"/>
                  </a:lnTo>
                  <a:lnTo>
                    <a:pt x="3004" y="611"/>
                  </a:lnTo>
                  <a:lnTo>
                    <a:pt x="2986" y="639"/>
                  </a:lnTo>
                  <a:lnTo>
                    <a:pt x="2969" y="667"/>
                  </a:lnTo>
                  <a:lnTo>
                    <a:pt x="2948" y="693"/>
                  </a:lnTo>
                  <a:lnTo>
                    <a:pt x="2927" y="714"/>
                  </a:lnTo>
                  <a:lnTo>
                    <a:pt x="2908" y="732"/>
                  </a:lnTo>
                  <a:lnTo>
                    <a:pt x="2889" y="741"/>
                  </a:lnTo>
                  <a:lnTo>
                    <a:pt x="2870" y="742"/>
                  </a:lnTo>
                  <a:lnTo>
                    <a:pt x="2847" y="741"/>
                  </a:lnTo>
                  <a:lnTo>
                    <a:pt x="2822" y="737"/>
                  </a:lnTo>
                  <a:lnTo>
                    <a:pt x="2798" y="734"/>
                  </a:lnTo>
                  <a:lnTo>
                    <a:pt x="2774" y="730"/>
                  </a:lnTo>
                  <a:lnTo>
                    <a:pt x="2751" y="728"/>
                  </a:lnTo>
                  <a:lnTo>
                    <a:pt x="2732" y="732"/>
                  </a:lnTo>
                  <a:lnTo>
                    <a:pt x="2718" y="739"/>
                  </a:lnTo>
                  <a:lnTo>
                    <a:pt x="2700" y="755"/>
                  </a:lnTo>
                  <a:lnTo>
                    <a:pt x="2688" y="769"/>
                  </a:lnTo>
                  <a:lnTo>
                    <a:pt x="2681" y="783"/>
                  </a:lnTo>
                  <a:lnTo>
                    <a:pt x="2681" y="791"/>
                  </a:lnTo>
                  <a:lnTo>
                    <a:pt x="2685" y="795"/>
                  </a:lnTo>
                  <a:lnTo>
                    <a:pt x="2693" y="793"/>
                  </a:lnTo>
                  <a:lnTo>
                    <a:pt x="2704" y="786"/>
                  </a:lnTo>
                  <a:lnTo>
                    <a:pt x="2716" y="777"/>
                  </a:lnTo>
                  <a:lnTo>
                    <a:pt x="2730" y="769"/>
                  </a:lnTo>
                  <a:lnTo>
                    <a:pt x="2742" y="762"/>
                  </a:lnTo>
                  <a:lnTo>
                    <a:pt x="2753" y="760"/>
                  </a:lnTo>
                  <a:lnTo>
                    <a:pt x="2758" y="765"/>
                  </a:lnTo>
                  <a:lnTo>
                    <a:pt x="2760" y="777"/>
                  </a:lnTo>
                  <a:lnTo>
                    <a:pt x="2753" y="786"/>
                  </a:lnTo>
                  <a:lnTo>
                    <a:pt x="2746" y="795"/>
                  </a:lnTo>
                  <a:lnTo>
                    <a:pt x="2737" y="802"/>
                  </a:lnTo>
                  <a:lnTo>
                    <a:pt x="2735" y="809"/>
                  </a:lnTo>
                  <a:lnTo>
                    <a:pt x="2739" y="821"/>
                  </a:lnTo>
                  <a:lnTo>
                    <a:pt x="2740" y="838"/>
                  </a:lnTo>
                  <a:lnTo>
                    <a:pt x="2735" y="856"/>
                  </a:lnTo>
                  <a:lnTo>
                    <a:pt x="2733" y="866"/>
                  </a:lnTo>
                  <a:lnTo>
                    <a:pt x="2730" y="877"/>
                  </a:lnTo>
                  <a:lnTo>
                    <a:pt x="2730" y="886"/>
                  </a:lnTo>
                  <a:lnTo>
                    <a:pt x="2732" y="889"/>
                  </a:lnTo>
                  <a:lnTo>
                    <a:pt x="2739" y="887"/>
                  </a:lnTo>
                  <a:lnTo>
                    <a:pt x="2747" y="879"/>
                  </a:lnTo>
                  <a:lnTo>
                    <a:pt x="2756" y="870"/>
                  </a:lnTo>
                  <a:lnTo>
                    <a:pt x="2765" y="865"/>
                  </a:lnTo>
                  <a:lnTo>
                    <a:pt x="2774" y="866"/>
                  </a:lnTo>
                  <a:lnTo>
                    <a:pt x="2782" y="872"/>
                  </a:lnTo>
                  <a:lnTo>
                    <a:pt x="2789" y="877"/>
                  </a:lnTo>
                  <a:lnTo>
                    <a:pt x="2794" y="882"/>
                  </a:lnTo>
                  <a:lnTo>
                    <a:pt x="2801" y="884"/>
                  </a:lnTo>
                  <a:lnTo>
                    <a:pt x="2808" y="879"/>
                  </a:lnTo>
                  <a:lnTo>
                    <a:pt x="2814" y="868"/>
                  </a:lnTo>
                  <a:lnTo>
                    <a:pt x="2817" y="854"/>
                  </a:lnTo>
                  <a:lnTo>
                    <a:pt x="2821" y="840"/>
                  </a:lnTo>
                  <a:lnTo>
                    <a:pt x="2824" y="826"/>
                  </a:lnTo>
                  <a:lnTo>
                    <a:pt x="2829" y="819"/>
                  </a:lnTo>
                  <a:lnTo>
                    <a:pt x="2836" y="819"/>
                  </a:lnTo>
                  <a:lnTo>
                    <a:pt x="2842" y="826"/>
                  </a:lnTo>
                  <a:lnTo>
                    <a:pt x="2847" y="835"/>
                  </a:lnTo>
                  <a:lnTo>
                    <a:pt x="2854" y="845"/>
                  </a:lnTo>
                  <a:lnTo>
                    <a:pt x="2861" y="851"/>
                  </a:lnTo>
                  <a:lnTo>
                    <a:pt x="2868" y="849"/>
                  </a:lnTo>
                  <a:lnTo>
                    <a:pt x="2873" y="840"/>
                  </a:lnTo>
                  <a:lnTo>
                    <a:pt x="2875" y="831"/>
                  </a:lnTo>
                  <a:lnTo>
                    <a:pt x="2877" y="819"/>
                  </a:lnTo>
                  <a:lnTo>
                    <a:pt x="2878" y="809"/>
                  </a:lnTo>
                  <a:lnTo>
                    <a:pt x="2887" y="798"/>
                  </a:lnTo>
                  <a:lnTo>
                    <a:pt x="2904" y="789"/>
                  </a:lnTo>
                  <a:lnTo>
                    <a:pt x="2932" y="777"/>
                  </a:lnTo>
                  <a:lnTo>
                    <a:pt x="2952" y="762"/>
                  </a:lnTo>
                  <a:lnTo>
                    <a:pt x="2969" y="739"/>
                  </a:lnTo>
                  <a:lnTo>
                    <a:pt x="2983" y="711"/>
                  </a:lnTo>
                  <a:lnTo>
                    <a:pt x="2993" y="692"/>
                  </a:lnTo>
                  <a:lnTo>
                    <a:pt x="3007" y="671"/>
                  </a:lnTo>
                  <a:lnTo>
                    <a:pt x="3025" y="648"/>
                  </a:lnTo>
                  <a:lnTo>
                    <a:pt x="3044" y="627"/>
                  </a:lnTo>
                  <a:lnTo>
                    <a:pt x="3062" y="606"/>
                  </a:lnTo>
                  <a:lnTo>
                    <a:pt x="3079" y="589"/>
                  </a:lnTo>
                  <a:lnTo>
                    <a:pt x="3095" y="575"/>
                  </a:lnTo>
                  <a:lnTo>
                    <a:pt x="3103" y="568"/>
                  </a:lnTo>
                  <a:lnTo>
                    <a:pt x="3114" y="562"/>
                  </a:lnTo>
                  <a:lnTo>
                    <a:pt x="3124" y="555"/>
                  </a:lnTo>
                  <a:lnTo>
                    <a:pt x="3138" y="550"/>
                  </a:lnTo>
                  <a:lnTo>
                    <a:pt x="3151" y="547"/>
                  </a:lnTo>
                  <a:lnTo>
                    <a:pt x="3165" y="547"/>
                  </a:lnTo>
                  <a:lnTo>
                    <a:pt x="3178" y="552"/>
                  </a:lnTo>
                  <a:lnTo>
                    <a:pt x="3191" y="566"/>
                  </a:lnTo>
                  <a:lnTo>
                    <a:pt x="3206" y="587"/>
                  </a:lnTo>
                  <a:lnTo>
                    <a:pt x="3219" y="606"/>
                  </a:lnTo>
                  <a:lnTo>
                    <a:pt x="3234" y="622"/>
                  </a:lnTo>
                  <a:lnTo>
                    <a:pt x="3252" y="636"/>
                  </a:lnTo>
                  <a:lnTo>
                    <a:pt x="3278" y="648"/>
                  </a:lnTo>
                  <a:lnTo>
                    <a:pt x="3297" y="655"/>
                  </a:lnTo>
                  <a:lnTo>
                    <a:pt x="3311" y="658"/>
                  </a:lnTo>
                  <a:lnTo>
                    <a:pt x="3323" y="658"/>
                  </a:lnTo>
                  <a:lnTo>
                    <a:pt x="3332" y="657"/>
                  </a:lnTo>
                  <a:lnTo>
                    <a:pt x="3341" y="657"/>
                  </a:lnTo>
                  <a:lnTo>
                    <a:pt x="3353" y="657"/>
                  </a:lnTo>
                  <a:lnTo>
                    <a:pt x="3365" y="658"/>
                  </a:lnTo>
                  <a:lnTo>
                    <a:pt x="3400" y="671"/>
                  </a:lnTo>
                  <a:lnTo>
                    <a:pt x="3433" y="679"/>
                  </a:lnTo>
                  <a:lnTo>
                    <a:pt x="3463" y="683"/>
                  </a:lnTo>
                  <a:lnTo>
                    <a:pt x="3479" y="685"/>
                  </a:lnTo>
                  <a:lnTo>
                    <a:pt x="3491" y="686"/>
                  </a:lnTo>
                  <a:lnTo>
                    <a:pt x="3501" y="686"/>
                  </a:lnTo>
                  <a:lnTo>
                    <a:pt x="3512" y="681"/>
                  </a:lnTo>
                  <a:lnTo>
                    <a:pt x="3521" y="667"/>
                  </a:lnTo>
                  <a:lnTo>
                    <a:pt x="3531" y="653"/>
                  </a:lnTo>
                  <a:lnTo>
                    <a:pt x="3543" y="638"/>
                  </a:lnTo>
                  <a:lnTo>
                    <a:pt x="3557" y="625"/>
                  </a:lnTo>
                  <a:lnTo>
                    <a:pt x="3569" y="613"/>
                  </a:lnTo>
                  <a:lnTo>
                    <a:pt x="3580" y="606"/>
                  </a:lnTo>
                  <a:lnTo>
                    <a:pt x="3587" y="604"/>
                  </a:lnTo>
                  <a:lnTo>
                    <a:pt x="3594" y="603"/>
                  </a:lnTo>
                  <a:lnTo>
                    <a:pt x="3606" y="597"/>
                  </a:lnTo>
                  <a:lnTo>
                    <a:pt x="3622" y="592"/>
                  </a:lnTo>
                  <a:lnTo>
                    <a:pt x="3639" y="589"/>
                  </a:lnTo>
                  <a:lnTo>
                    <a:pt x="3657" y="587"/>
                  </a:lnTo>
                  <a:lnTo>
                    <a:pt x="3676" y="592"/>
                  </a:lnTo>
                  <a:lnTo>
                    <a:pt x="3693" y="604"/>
                  </a:lnTo>
                  <a:lnTo>
                    <a:pt x="3707" y="617"/>
                  </a:lnTo>
                  <a:lnTo>
                    <a:pt x="3716" y="625"/>
                  </a:lnTo>
                  <a:lnTo>
                    <a:pt x="3725" y="629"/>
                  </a:lnTo>
                  <a:lnTo>
                    <a:pt x="3730" y="632"/>
                  </a:lnTo>
                  <a:lnTo>
                    <a:pt x="3737" y="638"/>
                  </a:lnTo>
                  <a:lnTo>
                    <a:pt x="3747" y="645"/>
                  </a:lnTo>
                  <a:lnTo>
                    <a:pt x="3761" y="657"/>
                  </a:lnTo>
                  <a:lnTo>
                    <a:pt x="3782" y="676"/>
                  </a:lnTo>
                  <a:lnTo>
                    <a:pt x="3805" y="697"/>
                  </a:lnTo>
                  <a:lnTo>
                    <a:pt x="3828" y="720"/>
                  </a:lnTo>
                  <a:lnTo>
                    <a:pt x="3850" y="739"/>
                  </a:lnTo>
                  <a:lnTo>
                    <a:pt x="3870" y="756"/>
                  </a:lnTo>
                  <a:lnTo>
                    <a:pt x="3887" y="769"/>
                  </a:lnTo>
                  <a:lnTo>
                    <a:pt x="3899" y="779"/>
                  </a:lnTo>
                  <a:lnTo>
                    <a:pt x="3908" y="793"/>
                  </a:lnTo>
                  <a:lnTo>
                    <a:pt x="3912" y="805"/>
                  </a:lnTo>
                  <a:lnTo>
                    <a:pt x="3908" y="817"/>
                  </a:lnTo>
                  <a:lnTo>
                    <a:pt x="3901" y="824"/>
                  </a:lnTo>
                  <a:lnTo>
                    <a:pt x="3887" y="828"/>
                  </a:lnTo>
                  <a:lnTo>
                    <a:pt x="3873" y="824"/>
                  </a:lnTo>
                  <a:lnTo>
                    <a:pt x="3861" y="819"/>
                  </a:lnTo>
                  <a:lnTo>
                    <a:pt x="3850" y="814"/>
                  </a:lnTo>
                  <a:lnTo>
                    <a:pt x="3842" y="809"/>
                  </a:lnTo>
                  <a:lnTo>
                    <a:pt x="3837" y="807"/>
                  </a:lnTo>
                  <a:lnTo>
                    <a:pt x="3835" y="809"/>
                  </a:lnTo>
                  <a:lnTo>
                    <a:pt x="3837" y="814"/>
                  </a:lnTo>
                  <a:lnTo>
                    <a:pt x="3845" y="830"/>
                  </a:lnTo>
                  <a:lnTo>
                    <a:pt x="3863" y="844"/>
                  </a:lnTo>
                  <a:lnTo>
                    <a:pt x="3884" y="859"/>
                  </a:lnTo>
                  <a:lnTo>
                    <a:pt x="3906" y="875"/>
                  </a:lnTo>
                  <a:lnTo>
                    <a:pt x="3926" y="891"/>
                  </a:lnTo>
                  <a:lnTo>
                    <a:pt x="3936" y="903"/>
                  </a:lnTo>
                  <a:lnTo>
                    <a:pt x="3952" y="920"/>
                  </a:lnTo>
                  <a:lnTo>
                    <a:pt x="3971" y="941"/>
                  </a:lnTo>
                  <a:lnTo>
                    <a:pt x="3994" y="966"/>
                  </a:lnTo>
                  <a:lnTo>
                    <a:pt x="4022" y="990"/>
                  </a:lnTo>
                  <a:lnTo>
                    <a:pt x="4055" y="1015"/>
                  </a:lnTo>
                  <a:lnTo>
                    <a:pt x="4090" y="1038"/>
                  </a:lnTo>
                  <a:lnTo>
                    <a:pt x="4128" y="1055"/>
                  </a:lnTo>
                  <a:lnTo>
                    <a:pt x="4172" y="1067"/>
                  </a:lnTo>
                  <a:lnTo>
                    <a:pt x="4217" y="1072"/>
                  </a:lnTo>
                  <a:lnTo>
                    <a:pt x="4259" y="1072"/>
                  </a:lnTo>
                  <a:lnTo>
                    <a:pt x="4294" y="1069"/>
                  </a:lnTo>
                  <a:lnTo>
                    <a:pt x="4320" y="1064"/>
                  </a:lnTo>
                  <a:lnTo>
                    <a:pt x="4339" y="1057"/>
                  </a:lnTo>
                  <a:lnTo>
                    <a:pt x="4355" y="1050"/>
                  </a:lnTo>
                  <a:lnTo>
                    <a:pt x="4365" y="1041"/>
                  </a:lnTo>
                  <a:lnTo>
                    <a:pt x="4374" y="1031"/>
                  </a:lnTo>
                  <a:lnTo>
                    <a:pt x="4379" y="1020"/>
                  </a:lnTo>
                  <a:lnTo>
                    <a:pt x="4385" y="1010"/>
                  </a:lnTo>
                  <a:lnTo>
                    <a:pt x="4392" y="997"/>
                  </a:lnTo>
                  <a:lnTo>
                    <a:pt x="4402" y="985"/>
                  </a:lnTo>
                  <a:lnTo>
                    <a:pt x="4421" y="969"/>
                  </a:lnTo>
                  <a:lnTo>
                    <a:pt x="4447" y="954"/>
                  </a:lnTo>
                  <a:lnTo>
                    <a:pt x="4479" y="940"/>
                  </a:lnTo>
                  <a:lnTo>
                    <a:pt x="4514" y="929"/>
                  </a:lnTo>
                  <a:lnTo>
                    <a:pt x="4550" y="922"/>
                  </a:lnTo>
                  <a:lnTo>
                    <a:pt x="4587" y="922"/>
                  </a:lnTo>
                  <a:lnTo>
                    <a:pt x="4624" y="929"/>
                  </a:lnTo>
                  <a:lnTo>
                    <a:pt x="4659" y="945"/>
                  </a:lnTo>
                  <a:lnTo>
                    <a:pt x="4692" y="966"/>
                  </a:lnTo>
                  <a:lnTo>
                    <a:pt x="4718" y="985"/>
                  </a:lnTo>
                  <a:lnTo>
                    <a:pt x="4737" y="1003"/>
                  </a:lnTo>
                  <a:lnTo>
                    <a:pt x="4753" y="1017"/>
                  </a:lnTo>
                  <a:lnTo>
                    <a:pt x="4763" y="1031"/>
                  </a:lnTo>
                  <a:lnTo>
                    <a:pt x="4770" y="1043"/>
                  </a:lnTo>
                  <a:lnTo>
                    <a:pt x="4777" y="1055"/>
                  </a:lnTo>
                  <a:lnTo>
                    <a:pt x="4783" y="1065"/>
                  </a:lnTo>
                  <a:lnTo>
                    <a:pt x="4791" y="1081"/>
                  </a:lnTo>
                  <a:lnTo>
                    <a:pt x="4802" y="1097"/>
                  </a:lnTo>
                  <a:lnTo>
                    <a:pt x="4810" y="1113"/>
                  </a:lnTo>
                  <a:lnTo>
                    <a:pt x="4817" y="1127"/>
                  </a:lnTo>
                  <a:lnTo>
                    <a:pt x="4821" y="1137"/>
                  </a:lnTo>
                  <a:lnTo>
                    <a:pt x="4819" y="1144"/>
                  </a:lnTo>
                  <a:lnTo>
                    <a:pt x="4816" y="1153"/>
                  </a:lnTo>
                  <a:lnTo>
                    <a:pt x="4816" y="1165"/>
                  </a:lnTo>
                  <a:lnTo>
                    <a:pt x="4816" y="1181"/>
                  </a:lnTo>
                  <a:lnTo>
                    <a:pt x="4817" y="1195"/>
                  </a:lnTo>
                  <a:lnTo>
                    <a:pt x="4819" y="1207"/>
                  </a:lnTo>
                  <a:lnTo>
                    <a:pt x="4821" y="1210"/>
                  </a:lnTo>
                  <a:lnTo>
                    <a:pt x="4824" y="1210"/>
                  </a:lnTo>
                  <a:lnTo>
                    <a:pt x="4838" y="1212"/>
                  </a:lnTo>
                  <a:lnTo>
                    <a:pt x="4858" y="1214"/>
                  </a:lnTo>
                  <a:lnTo>
                    <a:pt x="4879" y="1216"/>
                  </a:lnTo>
                  <a:lnTo>
                    <a:pt x="4903" y="1217"/>
                  </a:lnTo>
                  <a:lnTo>
                    <a:pt x="4926" y="1217"/>
                  </a:lnTo>
                  <a:lnTo>
                    <a:pt x="4941" y="1219"/>
                  </a:lnTo>
                  <a:lnTo>
                    <a:pt x="4961" y="1226"/>
                  </a:lnTo>
                  <a:lnTo>
                    <a:pt x="4985" y="1235"/>
                  </a:lnTo>
                  <a:lnTo>
                    <a:pt x="5011" y="1247"/>
                  </a:lnTo>
                  <a:lnTo>
                    <a:pt x="5037" y="1261"/>
                  </a:lnTo>
                  <a:lnTo>
                    <a:pt x="5064" y="1273"/>
                  </a:lnTo>
                  <a:lnTo>
                    <a:pt x="5088" y="1287"/>
                  </a:lnTo>
                  <a:lnTo>
                    <a:pt x="5109" y="1300"/>
                  </a:lnTo>
                  <a:lnTo>
                    <a:pt x="5125" y="1308"/>
                  </a:lnTo>
                  <a:lnTo>
                    <a:pt x="5135" y="1315"/>
                  </a:lnTo>
                  <a:lnTo>
                    <a:pt x="5146" y="1322"/>
                  </a:lnTo>
                  <a:lnTo>
                    <a:pt x="5158" y="1329"/>
                  </a:lnTo>
                  <a:lnTo>
                    <a:pt x="5174" y="1340"/>
                  </a:lnTo>
                  <a:lnTo>
                    <a:pt x="5187" y="1350"/>
                  </a:lnTo>
                  <a:lnTo>
                    <a:pt x="5201" y="1361"/>
                  </a:lnTo>
                  <a:lnTo>
                    <a:pt x="5212" y="1369"/>
                  </a:lnTo>
                  <a:lnTo>
                    <a:pt x="5219" y="1376"/>
                  </a:lnTo>
                  <a:lnTo>
                    <a:pt x="5221" y="1382"/>
                  </a:lnTo>
                  <a:lnTo>
                    <a:pt x="5214" y="1382"/>
                  </a:lnTo>
                  <a:lnTo>
                    <a:pt x="5201" y="1376"/>
                  </a:lnTo>
                  <a:lnTo>
                    <a:pt x="5186" y="1371"/>
                  </a:lnTo>
                  <a:lnTo>
                    <a:pt x="5172" y="1366"/>
                  </a:lnTo>
                  <a:lnTo>
                    <a:pt x="5160" y="1362"/>
                  </a:lnTo>
                  <a:lnTo>
                    <a:pt x="5147" y="1362"/>
                  </a:lnTo>
                  <a:lnTo>
                    <a:pt x="5139" y="1366"/>
                  </a:lnTo>
                  <a:lnTo>
                    <a:pt x="5133" y="1375"/>
                  </a:lnTo>
                  <a:lnTo>
                    <a:pt x="5128" y="1401"/>
                  </a:lnTo>
                  <a:lnTo>
                    <a:pt x="5123" y="1432"/>
                  </a:lnTo>
                  <a:lnTo>
                    <a:pt x="5116" y="1465"/>
                  </a:lnTo>
                  <a:lnTo>
                    <a:pt x="5105" y="1495"/>
                  </a:lnTo>
                  <a:lnTo>
                    <a:pt x="5098" y="1511"/>
                  </a:lnTo>
                  <a:lnTo>
                    <a:pt x="5088" y="1532"/>
                  </a:lnTo>
                  <a:lnTo>
                    <a:pt x="5074" y="1556"/>
                  </a:lnTo>
                  <a:lnTo>
                    <a:pt x="5057" y="1582"/>
                  </a:lnTo>
                  <a:lnTo>
                    <a:pt x="5041" y="1609"/>
                  </a:lnTo>
                  <a:lnTo>
                    <a:pt x="5027" y="1633"/>
                  </a:lnTo>
                  <a:lnTo>
                    <a:pt x="5013" y="1656"/>
                  </a:lnTo>
                  <a:lnTo>
                    <a:pt x="5002" y="1675"/>
                  </a:lnTo>
                  <a:lnTo>
                    <a:pt x="4997" y="1687"/>
                  </a:lnTo>
                  <a:lnTo>
                    <a:pt x="4995" y="1705"/>
                  </a:lnTo>
                  <a:lnTo>
                    <a:pt x="4999" y="1720"/>
                  </a:lnTo>
                  <a:lnTo>
                    <a:pt x="5009" y="1734"/>
                  </a:lnTo>
                  <a:lnTo>
                    <a:pt x="5029" y="1745"/>
                  </a:lnTo>
                  <a:lnTo>
                    <a:pt x="5055" y="1752"/>
                  </a:lnTo>
                  <a:lnTo>
                    <a:pt x="5079" y="1754"/>
                  </a:lnTo>
                  <a:lnTo>
                    <a:pt x="5100" y="1752"/>
                  </a:lnTo>
                  <a:lnTo>
                    <a:pt x="5119" y="1750"/>
                  </a:lnTo>
                  <a:lnTo>
                    <a:pt x="5137" y="1750"/>
                  </a:lnTo>
                  <a:lnTo>
                    <a:pt x="5151" y="1755"/>
                  </a:lnTo>
                  <a:lnTo>
                    <a:pt x="5161" y="1766"/>
                  </a:lnTo>
                  <a:lnTo>
                    <a:pt x="5168" y="1782"/>
                  </a:lnTo>
                  <a:lnTo>
                    <a:pt x="5174" y="1797"/>
                  </a:lnTo>
                  <a:lnTo>
                    <a:pt x="5174" y="1815"/>
                  </a:lnTo>
                  <a:lnTo>
                    <a:pt x="5170" y="1831"/>
                  </a:lnTo>
                  <a:lnTo>
                    <a:pt x="5163" y="1844"/>
                  </a:lnTo>
                  <a:lnTo>
                    <a:pt x="5149" y="1853"/>
                  </a:lnTo>
                  <a:lnTo>
                    <a:pt x="5130" y="1858"/>
                  </a:lnTo>
                  <a:lnTo>
                    <a:pt x="5107" y="1858"/>
                  </a:lnTo>
                  <a:lnTo>
                    <a:pt x="5091" y="1857"/>
                  </a:lnTo>
                  <a:lnTo>
                    <a:pt x="5083" y="1851"/>
                  </a:lnTo>
                  <a:lnTo>
                    <a:pt x="5078" y="1846"/>
                  </a:lnTo>
                  <a:lnTo>
                    <a:pt x="5074" y="1837"/>
                  </a:lnTo>
                  <a:lnTo>
                    <a:pt x="5072" y="1825"/>
                  </a:lnTo>
                  <a:lnTo>
                    <a:pt x="5067" y="1813"/>
                  </a:lnTo>
                  <a:lnTo>
                    <a:pt x="5062" y="1806"/>
                  </a:lnTo>
                  <a:lnTo>
                    <a:pt x="5055" y="1804"/>
                  </a:lnTo>
                  <a:lnTo>
                    <a:pt x="5044" y="1810"/>
                  </a:lnTo>
                  <a:lnTo>
                    <a:pt x="5029" y="1822"/>
                  </a:lnTo>
                  <a:lnTo>
                    <a:pt x="5022" y="1831"/>
                  </a:lnTo>
                  <a:lnTo>
                    <a:pt x="5016" y="1839"/>
                  </a:lnTo>
                  <a:lnTo>
                    <a:pt x="5011" y="1848"/>
                  </a:lnTo>
                  <a:lnTo>
                    <a:pt x="5006" y="1857"/>
                  </a:lnTo>
                  <a:lnTo>
                    <a:pt x="4999" y="1864"/>
                  </a:lnTo>
                  <a:lnTo>
                    <a:pt x="4989" y="1869"/>
                  </a:lnTo>
                  <a:lnTo>
                    <a:pt x="4975" y="1872"/>
                  </a:lnTo>
                  <a:lnTo>
                    <a:pt x="4954" y="1872"/>
                  </a:lnTo>
                  <a:lnTo>
                    <a:pt x="4927" y="1871"/>
                  </a:lnTo>
                  <a:lnTo>
                    <a:pt x="4903" y="1871"/>
                  </a:lnTo>
                  <a:lnTo>
                    <a:pt x="4882" y="1874"/>
                  </a:lnTo>
                  <a:lnTo>
                    <a:pt x="4865" y="1883"/>
                  </a:lnTo>
                  <a:lnTo>
                    <a:pt x="4849" y="1893"/>
                  </a:lnTo>
                  <a:lnTo>
                    <a:pt x="4835" y="1906"/>
                  </a:lnTo>
                  <a:lnTo>
                    <a:pt x="4823" y="1918"/>
                  </a:lnTo>
                  <a:lnTo>
                    <a:pt x="4809" y="1928"/>
                  </a:lnTo>
                  <a:lnTo>
                    <a:pt x="4793" y="1935"/>
                  </a:lnTo>
                  <a:lnTo>
                    <a:pt x="4774" y="1937"/>
                  </a:lnTo>
                  <a:lnTo>
                    <a:pt x="4753" y="1932"/>
                  </a:lnTo>
                  <a:lnTo>
                    <a:pt x="4720" y="1920"/>
                  </a:lnTo>
                  <a:lnTo>
                    <a:pt x="4695" y="1909"/>
                  </a:lnTo>
                  <a:lnTo>
                    <a:pt x="4676" y="1900"/>
                  </a:lnTo>
                  <a:lnTo>
                    <a:pt x="4659" y="1893"/>
                  </a:lnTo>
                  <a:lnTo>
                    <a:pt x="4643" y="1890"/>
                  </a:lnTo>
                  <a:lnTo>
                    <a:pt x="4620" y="1888"/>
                  </a:lnTo>
                  <a:lnTo>
                    <a:pt x="4601" y="1890"/>
                  </a:lnTo>
                  <a:lnTo>
                    <a:pt x="4585" y="1893"/>
                  </a:lnTo>
                  <a:lnTo>
                    <a:pt x="4571" y="1899"/>
                  </a:lnTo>
                  <a:lnTo>
                    <a:pt x="4561" y="1902"/>
                  </a:lnTo>
                  <a:lnTo>
                    <a:pt x="4554" y="1904"/>
                  </a:lnTo>
                  <a:lnTo>
                    <a:pt x="4549" y="1900"/>
                  </a:lnTo>
                  <a:lnTo>
                    <a:pt x="4549" y="1892"/>
                  </a:lnTo>
                  <a:lnTo>
                    <a:pt x="4552" y="1878"/>
                  </a:lnTo>
                  <a:lnTo>
                    <a:pt x="4556" y="1869"/>
                  </a:lnTo>
                  <a:lnTo>
                    <a:pt x="4557" y="1865"/>
                  </a:lnTo>
                  <a:lnTo>
                    <a:pt x="4557" y="1864"/>
                  </a:lnTo>
                  <a:lnTo>
                    <a:pt x="4550" y="1862"/>
                  </a:lnTo>
                  <a:lnTo>
                    <a:pt x="4540" y="1862"/>
                  </a:lnTo>
                  <a:lnTo>
                    <a:pt x="4521" y="1862"/>
                  </a:lnTo>
                  <a:lnTo>
                    <a:pt x="4495" y="1864"/>
                  </a:lnTo>
                  <a:lnTo>
                    <a:pt x="4461" y="1867"/>
                  </a:lnTo>
                  <a:lnTo>
                    <a:pt x="4426" y="1872"/>
                  </a:lnTo>
                  <a:lnTo>
                    <a:pt x="4390" y="1878"/>
                  </a:lnTo>
                  <a:lnTo>
                    <a:pt x="4353" y="1885"/>
                  </a:lnTo>
                  <a:lnTo>
                    <a:pt x="4318" y="1892"/>
                  </a:lnTo>
                  <a:lnTo>
                    <a:pt x="4287" y="1900"/>
                  </a:lnTo>
                  <a:lnTo>
                    <a:pt x="4247" y="1911"/>
                  </a:lnTo>
                  <a:lnTo>
                    <a:pt x="4210" y="1916"/>
                  </a:lnTo>
                  <a:lnTo>
                    <a:pt x="4177" y="1916"/>
                  </a:lnTo>
                  <a:lnTo>
                    <a:pt x="4145" y="1918"/>
                  </a:lnTo>
                  <a:lnTo>
                    <a:pt x="4116" y="1921"/>
                  </a:lnTo>
                  <a:lnTo>
                    <a:pt x="4086" y="1930"/>
                  </a:lnTo>
                  <a:lnTo>
                    <a:pt x="4067" y="1939"/>
                  </a:lnTo>
                  <a:lnTo>
                    <a:pt x="4039" y="1949"/>
                  </a:lnTo>
                  <a:lnTo>
                    <a:pt x="4004" y="1963"/>
                  </a:lnTo>
                  <a:lnTo>
                    <a:pt x="3964" y="1977"/>
                  </a:lnTo>
                  <a:lnTo>
                    <a:pt x="3920" y="1993"/>
                  </a:lnTo>
                  <a:lnTo>
                    <a:pt x="3873" y="2010"/>
                  </a:lnTo>
                  <a:lnTo>
                    <a:pt x="3826" y="2026"/>
                  </a:lnTo>
                  <a:lnTo>
                    <a:pt x="3777" y="2042"/>
                  </a:lnTo>
                  <a:lnTo>
                    <a:pt x="3730" y="2056"/>
                  </a:lnTo>
                  <a:lnTo>
                    <a:pt x="3685" y="2070"/>
                  </a:lnTo>
                  <a:lnTo>
                    <a:pt x="3643" y="2079"/>
                  </a:lnTo>
                  <a:lnTo>
                    <a:pt x="3599" y="2091"/>
                  </a:lnTo>
                  <a:lnTo>
                    <a:pt x="3555" y="2108"/>
                  </a:lnTo>
                  <a:lnTo>
                    <a:pt x="3512" y="2127"/>
                  </a:lnTo>
                  <a:lnTo>
                    <a:pt x="3470" y="2148"/>
                  </a:lnTo>
                  <a:lnTo>
                    <a:pt x="3432" y="2171"/>
                  </a:lnTo>
                  <a:lnTo>
                    <a:pt x="3393" y="2194"/>
                  </a:lnTo>
                  <a:lnTo>
                    <a:pt x="3360" y="2215"/>
                  </a:lnTo>
                  <a:lnTo>
                    <a:pt x="3330" y="2234"/>
                  </a:lnTo>
                  <a:lnTo>
                    <a:pt x="3304" y="2250"/>
                  </a:lnTo>
                  <a:lnTo>
                    <a:pt x="3285" y="2260"/>
                  </a:lnTo>
                  <a:lnTo>
                    <a:pt x="3262" y="2269"/>
                  </a:lnTo>
                  <a:lnTo>
                    <a:pt x="3243" y="2269"/>
                  </a:lnTo>
                  <a:lnTo>
                    <a:pt x="3227" y="2265"/>
                  </a:lnTo>
                  <a:lnTo>
                    <a:pt x="3215" y="2257"/>
                  </a:lnTo>
                  <a:lnTo>
                    <a:pt x="3205" y="2244"/>
                  </a:lnTo>
                  <a:lnTo>
                    <a:pt x="3194" y="2229"/>
                  </a:lnTo>
                  <a:lnTo>
                    <a:pt x="3187" y="2213"/>
                  </a:lnTo>
                  <a:lnTo>
                    <a:pt x="3175" y="2192"/>
                  </a:lnTo>
                  <a:lnTo>
                    <a:pt x="3163" y="2173"/>
                  </a:lnTo>
                  <a:lnTo>
                    <a:pt x="3152" y="2154"/>
                  </a:lnTo>
                  <a:lnTo>
                    <a:pt x="3145" y="2134"/>
                  </a:lnTo>
                  <a:lnTo>
                    <a:pt x="3142" y="2113"/>
                  </a:lnTo>
                  <a:lnTo>
                    <a:pt x="3144" y="2091"/>
                  </a:lnTo>
                  <a:lnTo>
                    <a:pt x="3145" y="2077"/>
                  </a:lnTo>
                  <a:lnTo>
                    <a:pt x="3147" y="2070"/>
                  </a:lnTo>
                  <a:lnTo>
                    <a:pt x="3151" y="2068"/>
                  </a:lnTo>
                  <a:lnTo>
                    <a:pt x="3159" y="2070"/>
                  </a:lnTo>
                  <a:lnTo>
                    <a:pt x="3173" y="2072"/>
                  </a:lnTo>
                  <a:lnTo>
                    <a:pt x="3191" y="2073"/>
                  </a:lnTo>
                  <a:lnTo>
                    <a:pt x="3206" y="2075"/>
                  </a:lnTo>
                  <a:lnTo>
                    <a:pt x="3220" y="2075"/>
                  </a:lnTo>
                  <a:lnTo>
                    <a:pt x="3227" y="2075"/>
                  </a:lnTo>
                  <a:lnTo>
                    <a:pt x="3231" y="2077"/>
                  </a:lnTo>
                  <a:lnTo>
                    <a:pt x="3234" y="2080"/>
                  </a:lnTo>
                  <a:lnTo>
                    <a:pt x="3236" y="2082"/>
                  </a:lnTo>
                  <a:lnTo>
                    <a:pt x="3238" y="2084"/>
                  </a:lnTo>
                  <a:lnTo>
                    <a:pt x="3238" y="2084"/>
                  </a:lnTo>
                  <a:lnTo>
                    <a:pt x="3240" y="2084"/>
                  </a:lnTo>
                  <a:lnTo>
                    <a:pt x="3240" y="2080"/>
                  </a:lnTo>
                  <a:lnTo>
                    <a:pt x="3240" y="2075"/>
                  </a:lnTo>
                  <a:lnTo>
                    <a:pt x="3238" y="2061"/>
                  </a:lnTo>
                  <a:lnTo>
                    <a:pt x="3233" y="2047"/>
                  </a:lnTo>
                  <a:lnTo>
                    <a:pt x="3224" y="2037"/>
                  </a:lnTo>
                  <a:lnTo>
                    <a:pt x="3215" y="2028"/>
                  </a:lnTo>
                  <a:lnTo>
                    <a:pt x="3210" y="2019"/>
                  </a:lnTo>
                  <a:lnTo>
                    <a:pt x="3208" y="2010"/>
                  </a:lnTo>
                  <a:lnTo>
                    <a:pt x="3206" y="2002"/>
                  </a:lnTo>
                  <a:lnTo>
                    <a:pt x="3205" y="1996"/>
                  </a:lnTo>
                  <a:lnTo>
                    <a:pt x="3196" y="1993"/>
                  </a:lnTo>
                  <a:lnTo>
                    <a:pt x="3185" y="1993"/>
                  </a:lnTo>
                  <a:lnTo>
                    <a:pt x="3171" y="2000"/>
                  </a:lnTo>
                  <a:lnTo>
                    <a:pt x="3161" y="2010"/>
                  </a:lnTo>
                  <a:lnTo>
                    <a:pt x="3147" y="2023"/>
                  </a:lnTo>
                  <a:lnTo>
                    <a:pt x="3133" y="2038"/>
                  </a:lnTo>
                  <a:lnTo>
                    <a:pt x="3121" y="2052"/>
                  </a:lnTo>
                  <a:lnTo>
                    <a:pt x="3112" y="2063"/>
                  </a:lnTo>
                  <a:lnTo>
                    <a:pt x="3107" y="2075"/>
                  </a:lnTo>
                  <a:lnTo>
                    <a:pt x="3105" y="2094"/>
                  </a:lnTo>
                  <a:lnTo>
                    <a:pt x="3105" y="2115"/>
                  </a:lnTo>
                  <a:lnTo>
                    <a:pt x="3107" y="2134"/>
                  </a:lnTo>
                  <a:lnTo>
                    <a:pt x="3109" y="2145"/>
                  </a:lnTo>
                  <a:lnTo>
                    <a:pt x="3116" y="2154"/>
                  </a:lnTo>
                  <a:lnTo>
                    <a:pt x="3124" y="2164"/>
                  </a:lnTo>
                  <a:lnTo>
                    <a:pt x="3131" y="2173"/>
                  </a:lnTo>
                  <a:lnTo>
                    <a:pt x="3135" y="2180"/>
                  </a:lnTo>
                  <a:lnTo>
                    <a:pt x="3135" y="2187"/>
                  </a:lnTo>
                  <a:lnTo>
                    <a:pt x="3126" y="2194"/>
                  </a:lnTo>
                  <a:lnTo>
                    <a:pt x="3110" y="2199"/>
                  </a:lnTo>
                  <a:lnTo>
                    <a:pt x="3084" y="2201"/>
                  </a:lnTo>
                  <a:lnTo>
                    <a:pt x="3062" y="2199"/>
                  </a:lnTo>
                  <a:lnTo>
                    <a:pt x="3042" y="2196"/>
                  </a:lnTo>
                  <a:lnTo>
                    <a:pt x="3027" y="2192"/>
                  </a:lnTo>
                  <a:lnTo>
                    <a:pt x="3014" y="2192"/>
                  </a:lnTo>
                  <a:lnTo>
                    <a:pt x="3004" y="2199"/>
                  </a:lnTo>
                  <a:lnTo>
                    <a:pt x="2993" y="2211"/>
                  </a:lnTo>
                  <a:lnTo>
                    <a:pt x="2985" y="2224"/>
                  </a:lnTo>
                  <a:lnTo>
                    <a:pt x="2976" y="2236"/>
                  </a:lnTo>
                  <a:lnTo>
                    <a:pt x="2971" y="2246"/>
                  </a:lnTo>
                  <a:lnTo>
                    <a:pt x="2967" y="2253"/>
                  </a:lnTo>
                  <a:lnTo>
                    <a:pt x="2967" y="2258"/>
                  </a:lnTo>
                  <a:lnTo>
                    <a:pt x="2969" y="2265"/>
                  </a:lnTo>
                  <a:lnTo>
                    <a:pt x="2969" y="2271"/>
                  </a:lnTo>
                  <a:lnTo>
                    <a:pt x="2973" y="2276"/>
                  </a:lnTo>
                  <a:lnTo>
                    <a:pt x="2978" y="2278"/>
                  </a:lnTo>
                  <a:lnTo>
                    <a:pt x="2986" y="2278"/>
                  </a:lnTo>
                  <a:lnTo>
                    <a:pt x="2997" y="2271"/>
                  </a:lnTo>
                  <a:lnTo>
                    <a:pt x="3016" y="2255"/>
                  </a:lnTo>
                  <a:lnTo>
                    <a:pt x="3028" y="2239"/>
                  </a:lnTo>
                  <a:lnTo>
                    <a:pt x="3039" y="2225"/>
                  </a:lnTo>
                  <a:lnTo>
                    <a:pt x="3053" y="2213"/>
                  </a:lnTo>
                  <a:lnTo>
                    <a:pt x="3065" y="2211"/>
                  </a:lnTo>
                  <a:lnTo>
                    <a:pt x="3079" y="2215"/>
                  </a:lnTo>
                  <a:lnTo>
                    <a:pt x="3093" y="2222"/>
                  </a:lnTo>
                  <a:lnTo>
                    <a:pt x="3109" y="2230"/>
                  </a:lnTo>
                  <a:lnTo>
                    <a:pt x="3123" y="2239"/>
                  </a:lnTo>
                  <a:lnTo>
                    <a:pt x="3135" y="2246"/>
                  </a:lnTo>
                  <a:lnTo>
                    <a:pt x="3145" y="2251"/>
                  </a:lnTo>
                  <a:lnTo>
                    <a:pt x="3159" y="2260"/>
                  </a:lnTo>
                  <a:lnTo>
                    <a:pt x="3171" y="2271"/>
                  </a:lnTo>
                  <a:lnTo>
                    <a:pt x="3180" y="2283"/>
                  </a:lnTo>
                  <a:lnTo>
                    <a:pt x="3189" y="2293"/>
                  </a:lnTo>
                  <a:lnTo>
                    <a:pt x="3198" y="2300"/>
                  </a:lnTo>
                  <a:lnTo>
                    <a:pt x="3205" y="2307"/>
                  </a:lnTo>
                  <a:lnTo>
                    <a:pt x="3206" y="2316"/>
                  </a:lnTo>
                  <a:lnTo>
                    <a:pt x="3201" y="2321"/>
                  </a:lnTo>
                  <a:lnTo>
                    <a:pt x="3189" y="2330"/>
                  </a:lnTo>
                  <a:lnTo>
                    <a:pt x="3173" y="2341"/>
                  </a:lnTo>
                  <a:lnTo>
                    <a:pt x="3154" y="2353"/>
                  </a:lnTo>
                  <a:lnTo>
                    <a:pt x="3133" y="2367"/>
                  </a:lnTo>
                  <a:lnTo>
                    <a:pt x="3112" y="2381"/>
                  </a:lnTo>
                  <a:lnTo>
                    <a:pt x="3093" y="2393"/>
                  </a:lnTo>
                  <a:lnTo>
                    <a:pt x="3079" y="2405"/>
                  </a:lnTo>
                  <a:lnTo>
                    <a:pt x="3070" y="2414"/>
                  </a:lnTo>
                  <a:lnTo>
                    <a:pt x="3062" y="2417"/>
                  </a:lnTo>
                  <a:lnTo>
                    <a:pt x="3053" y="2414"/>
                  </a:lnTo>
                  <a:lnTo>
                    <a:pt x="3041" y="2407"/>
                  </a:lnTo>
                  <a:lnTo>
                    <a:pt x="3027" y="2395"/>
                  </a:lnTo>
                  <a:lnTo>
                    <a:pt x="3013" y="2384"/>
                  </a:lnTo>
                  <a:lnTo>
                    <a:pt x="2999" y="2375"/>
                  </a:lnTo>
                  <a:lnTo>
                    <a:pt x="2986" y="2370"/>
                  </a:lnTo>
                  <a:lnTo>
                    <a:pt x="2974" y="2370"/>
                  </a:lnTo>
                  <a:lnTo>
                    <a:pt x="2966" y="2381"/>
                  </a:lnTo>
                  <a:lnTo>
                    <a:pt x="2962" y="2396"/>
                  </a:lnTo>
                  <a:lnTo>
                    <a:pt x="2959" y="2417"/>
                  </a:lnTo>
                  <a:lnTo>
                    <a:pt x="2959" y="2442"/>
                  </a:lnTo>
                  <a:lnTo>
                    <a:pt x="2959" y="2466"/>
                  </a:lnTo>
                  <a:lnTo>
                    <a:pt x="2959" y="2491"/>
                  </a:lnTo>
                  <a:lnTo>
                    <a:pt x="2957" y="2510"/>
                  </a:lnTo>
                  <a:lnTo>
                    <a:pt x="2955" y="2522"/>
                  </a:lnTo>
                  <a:lnTo>
                    <a:pt x="2952" y="2529"/>
                  </a:lnTo>
                  <a:lnTo>
                    <a:pt x="2945" y="2526"/>
                  </a:lnTo>
                  <a:lnTo>
                    <a:pt x="2938" y="2517"/>
                  </a:lnTo>
                  <a:lnTo>
                    <a:pt x="2929" y="2505"/>
                  </a:lnTo>
                  <a:lnTo>
                    <a:pt x="2922" y="2492"/>
                  </a:lnTo>
                  <a:lnTo>
                    <a:pt x="2915" y="2480"/>
                  </a:lnTo>
                  <a:lnTo>
                    <a:pt x="2908" y="2472"/>
                  </a:lnTo>
                  <a:lnTo>
                    <a:pt x="2899" y="2468"/>
                  </a:lnTo>
                  <a:lnTo>
                    <a:pt x="2894" y="2473"/>
                  </a:lnTo>
                  <a:lnTo>
                    <a:pt x="2889" y="2482"/>
                  </a:lnTo>
                  <a:lnTo>
                    <a:pt x="2887" y="2494"/>
                  </a:lnTo>
                  <a:lnTo>
                    <a:pt x="2887" y="2505"/>
                  </a:lnTo>
                  <a:lnTo>
                    <a:pt x="2887" y="2515"/>
                  </a:lnTo>
                  <a:lnTo>
                    <a:pt x="2887" y="2522"/>
                  </a:lnTo>
                  <a:lnTo>
                    <a:pt x="2883" y="2527"/>
                  </a:lnTo>
                  <a:lnTo>
                    <a:pt x="2878" y="2527"/>
                  </a:lnTo>
                  <a:lnTo>
                    <a:pt x="2871" y="2522"/>
                  </a:lnTo>
                  <a:lnTo>
                    <a:pt x="2859" y="2512"/>
                  </a:lnTo>
                  <a:lnTo>
                    <a:pt x="2843" y="2494"/>
                  </a:lnTo>
                  <a:lnTo>
                    <a:pt x="2833" y="2479"/>
                  </a:lnTo>
                  <a:lnTo>
                    <a:pt x="2824" y="2466"/>
                  </a:lnTo>
                  <a:lnTo>
                    <a:pt x="2817" y="2458"/>
                  </a:lnTo>
                  <a:lnTo>
                    <a:pt x="2807" y="2451"/>
                  </a:lnTo>
                  <a:lnTo>
                    <a:pt x="2791" y="2449"/>
                  </a:lnTo>
                  <a:lnTo>
                    <a:pt x="2768" y="2451"/>
                  </a:lnTo>
                  <a:lnTo>
                    <a:pt x="2744" y="2454"/>
                  </a:lnTo>
                  <a:lnTo>
                    <a:pt x="2723" y="2463"/>
                  </a:lnTo>
                  <a:lnTo>
                    <a:pt x="2707" y="2472"/>
                  </a:lnTo>
                  <a:lnTo>
                    <a:pt x="2691" y="2482"/>
                  </a:lnTo>
                  <a:lnTo>
                    <a:pt x="2676" y="2492"/>
                  </a:lnTo>
                  <a:lnTo>
                    <a:pt x="2660" y="2501"/>
                  </a:lnTo>
                  <a:lnTo>
                    <a:pt x="2643" y="2505"/>
                  </a:lnTo>
                  <a:lnTo>
                    <a:pt x="2618" y="2505"/>
                  </a:lnTo>
                  <a:lnTo>
                    <a:pt x="2592" y="2499"/>
                  </a:lnTo>
                  <a:lnTo>
                    <a:pt x="2566" y="2491"/>
                  </a:lnTo>
                  <a:lnTo>
                    <a:pt x="2540" y="2480"/>
                  </a:lnTo>
                  <a:lnTo>
                    <a:pt x="2515" y="2472"/>
                  </a:lnTo>
                  <a:lnTo>
                    <a:pt x="2496" y="2465"/>
                  </a:lnTo>
                  <a:lnTo>
                    <a:pt x="2479" y="2465"/>
                  </a:lnTo>
                  <a:lnTo>
                    <a:pt x="2465" y="2468"/>
                  </a:lnTo>
                  <a:lnTo>
                    <a:pt x="2451" y="2475"/>
                  </a:lnTo>
                  <a:lnTo>
                    <a:pt x="2435" y="2482"/>
                  </a:lnTo>
                  <a:lnTo>
                    <a:pt x="2416" y="2487"/>
                  </a:lnTo>
                  <a:lnTo>
                    <a:pt x="2393" y="2486"/>
                  </a:lnTo>
                  <a:lnTo>
                    <a:pt x="2369" y="2480"/>
                  </a:lnTo>
                  <a:lnTo>
                    <a:pt x="2351" y="2472"/>
                  </a:lnTo>
                  <a:lnTo>
                    <a:pt x="2339" y="2461"/>
                  </a:lnTo>
                  <a:lnTo>
                    <a:pt x="2328" y="2445"/>
                  </a:lnTo>
                  <a:lnTo>
                    <a:pt x="2314" y="2424"/>
                  </a:lnTo>
                  <a:lnTo>
                    <a:pt x="2302" y="2407"/>
                  </a:lnTo>
                  <a:lnTo>
                    <a:pt x="2294" y="2393"/>
                  </a:lnTo>
                  <a:lnTo>
                    <a:pt x="2287" y="2384"/>
                  </a:lnTo>
                  <a:lnTo>
                    <a:pt x="2280" y="2381"/>
                  </a:lnTo>
                  <a:lnTo>
                    <a:pt x="2271" y="2384"/>
                  </a:lnTo>
                  <a:lnTo>
                    <a:pt x="2262" y="2393"/>
                  </a:lnTo>
                  <a:lnTo>
                    <a:pt x="2246" y="2405"/>
                  </a:lnTo>
                  <a:lnTo>
                    <a:pt x="2229" y="2423"/>
                  </a:lnTo>
                  <a:lnTo>
                    <a:pt x="2210" y="2442"/>
                  </a:lnTo>
                  <a:lnTo>
                    <a:pt x="2192" y="2461"/>
                  </a:lnTo>
                  <a:lnTo>
                    <a:pt x="2178" y="2479"/>
                  </a:lnTo>
                  <a:lnTo>
                    <a:pt x="2170" y="2492"/>
                  </a:lnTo>
                  <a:lnTo>
                    <a:pt x="2164" y="2506"/>
                  </a:lnTo>
                  <a:lnTo>
                    <a:pt x="2156" y="2517"/>
                  </a:lnTo>
                  <a:lnTo>
                    <a:pt x="2149" y="2522"/>
                  </a:lnTo>
                  <a:lnTo>
                    <a:pt x="2142" y="2520"/>
                  </a:lnTo>
                  <a:lnTo>
                    <a:pt x="2136" y="2512"/>
                  </a:lnTo>
                  <a:lnTo>
                    <a:pt x="2131" y="2498"/>
                  </a:lnTo>
                  <a:lnTo>
                    <a:pt x="2126" y="2482"/>
                  </a:lnTo>
                  <a:lnTo>
                    <a:pt x="2122" y="2468"/>
                  </a:lnTo>
                  <a:lnTo>
                    <a:pt x="2121" y="2458"/>
                  </a:lnTo>
                  <a:lnTo>
                    <a:pt x="2122" y="2447"/>
                  </a:lnTo>
                  <a:lnTo>
                    <a:pt x="2131" y="2442"/>
                  </a:lnTo>
                  <a:lnTo>
                    <a:pt x="2145" y="2437"/>
                  </a:lnTo>
                  <a:lnTo>
                    <a:pt x="2163" y="2431"/>
                  </a:lnTo>
                  <a:lnTo>
                    <a:pt x="2180" y="2424"/>
                  </a:lnTo>
                  <a:lnTo>
                    <a:pt x="2194" y="2416"/>
                  </a:lnTo>
                  <a:lnTo>
                    <a:pt x="2203" y="2405"/>
                  </a:lnTo>
                  <a:lnTo>
                    <a:pt x="2201" y="2393"/>
                  </a:lnTo>
                  <a:lnTo>
                    <a:pt x="2194" y="2382"/>
                  </a:lnTo>
                  <a:lnTo>
                    <a:pt x="2184" y="2374"/>
                  </a:lnTo>
                  <a:lnTo>
                    <a:pt x="2173" y="2367"/>
                  </a:lnTo>
                  <a:lnTo>
                    <a:pt x="2163" y="2361"/>
                  </a:lnTo>
                  <a:lnTo>
                    <a:pt x="2159" y="2360"/>
                  </a:lnTo>
                  <a:lnTo>
                    <a:pt x="2157" y="2356"/>
                  </a:lnTo>
                  <a:lnTo>
                    <a:pt x="2150" y="2348"/>
                  </a:lnTo>
                  <a:lnTo>
                    <a:pt x="2142" y="2335"/>
                  </a:lnTo>
                  <a:lnTo>
                    <a:pt x="2129" y="2323"/>
                  </a:lnTo>
                  <a:lnTo>
                    <a:pt x="2115" y="2311"/>
                  </a:lnTo>
                  <a:lnTo>
                    <a:pt x="2100" y="2304"/>
                  </a:lnTo>
                  <a:lnTo>
                    <a:pt x="2084" y="2302"/>
                  </a:lnTo>
                  <a:lnTo>
                    <a:pt x="2072" y="2309"/>
                  </a:lnTo>
                  <a:lnTo>
                    <a:pt x="2060" y="2325"/>
                  </a:lnTo>
                  <a:lnTo>
                    <a:pt x="2047" y="2344"/>
                  </a:lnTo>
                  <a:lnTo>
                    <a:pt x="2035" y="2365"/>
                  </a:lnTo>
                  <a:lnTo>
                    <a:pt x="2023" y="2386"/>
                  </a:lnTo>
                  <a:lnTo>
                    <a:pt x="2009" y="2403"/>
                  </a:lnTo>
                  <a:lnTo>
                    <a:pt x="1993" y="2416"/>
                  </a:lnTo>
                  <a:lnTo>
                    <a:pt x="1976" y="2419"/>
                  </a:lnTo>
                  <a:lnTo>
                    <a:pt x="1955" y="2417"/>
                  </a:lnTo>
                  <a:lnTo>
                    <a:pt x="1936" y="2410"/>
                  </a:lnTo>
                  <a:lnTo>
                    <a:pt x="1918" y="2402"/>
                  </a:lnTo>
                  <a:lnTo>
                    <a:pt x="1899" y="2388"/>
                  </a:lnTo>
                  <a:lnTo>
                    <a:pt x="1876" y="2372"/>
                  </a:lnTo>
                  <a:lnTo>
                    <a:pt x="1847" y="2355"/>
                  </a:lnTo>
                  <a:lnTo>
                    <a:pt x="1822" y="2342"/>
                  </a:lnTo>
                  <a:lnTo>
                    <a:pt x="1801" y="2334"/>
                  </a:lnTo>
                  <a:lnTo>
                    <a:pt x="1782" y="2328"/>
                  </a:lnTo>
                  <a:lnTo>
                    <a:pt x="1766" y="2325"/>
                  </a:lnTo>
                  <a:lnTo>
                    <a:pt x="1754" y="2320"/>
                  </a:lnTo>
                  <a:lnTo>
                    <a:pt x="1747" y="2314"/>
                  </a:lnTo>
                  <a:lnTo>
                    <a:pt x="1745" y="2304"/>
                  </a:lnTo>
                  <a:lnTo>
                    <a:pt x="1749" y="2290"/>
                  </a:lnTo>
                  <a:lnTo>
                    <a:pt x="1761" y="2265"/>
                  </a:lnTo>
                  <a:lnTo>
                    <a:pt x="1775" y="2250"/>
                  </a:lnTo>
                  <a:lnTo>
                    <a:pt x="1789" y="2243"/>
                  </a:lnTo>
                  <a:lnTo>
                    <a:pt x="1807" y="2241"/>
                  </a:lnTo>
                  <a:lnTo>
                    <a:pt x="1824" y="2248"/>
                  </a:lnTo>
                  <a:lnTo>
                    <a:pt x="1847" y="2258"/>
                  </a:lnTo>
                  <a:lnTo>
                    <a:pt x="1871" y="2271"/>
                  </a:lnTo>
                  <a:lnTo>
                    <a:pt x="1896" y="2281"/>
                  </a:lnTo>
                  <a:lnTo>
                    <a:pt x="1913" y="2288"/>
                  </a:lnTo>
                  <a:lnTo>
                    <a:pt x="1927" y="2295"/>
                  </a:lnTo>
                  <a:lnTo>
                    <a:pt x="1939" y="2302"/>
                  </a:lnTo>
                  <a:lnTo>
                    <a:pt x="1950" y="2307"/>
                  </a:lnTo>
                  <a:lnTo>
                    <a:pt x="1960" y="2309"/>
                  </a:lnTo>
                  <a:lnTo>
                    <a:pt x="1967" y="2309"/>
                  </a:lnTo>
                  <a:lnTo>
                    <a:pt x="1974" y="2307"/>
                  </a:lnTo>
                  <a:lnTo>
                    <a:pt x="1983" y="2302"/>
                  </a:lnTo>
                  <a:lnTo>
                    <a:pt x="1992" y="2292"/>
                  </a:lnTo>
                  <a:lnTo>
                    <a:pt x="2000" y="2276"/>
                  </a:lnTo>
                  <a:lnTo>
                    <a:pt x="2002" y="2258"/>
                  </a:lnTo>
                  <a:lnTo>
                    <a:pt x="1999" y="2243"/>
                  </a:lnTo>
                  <a:lnTo>
                    <a:pt x="1990" y="2230"/>
                  </a:lnTo>
                  <a:lnTo>
                    <a:pt x="1979" y="2222"/>
                  </a:lnTo>
                  <a:lnTo>
                    <a:pt x="1967" y="2213"/>
                  </a:lnTo>
                  <a:lnTo>
                    <a:pt x="1955" y="2210"/>
                  </a:lnTo>
                  <a:lnTo>
                    <a:pt x="1923" y="2199"/>
                  </a:lnTo>
                  <a:lnTo>
                    <a:pt x="1894" y="2189"/>
                  </a:lnTo>
                  <a:lnTo>
                    <a:pt x="1883" y="2180"/>
                  </a:lnTo>
                  <a:lnTo>
                    <a:pt x="1876" y="2169"/>
                  </a:lnTo>
                  <a:lnTo>
                    <a:pt x="1873" y="2159"/>
                  </a:lnTo>
                  <a:lnTo>
                    <a:pt x="1871" y="2150"/>
                  </a:lnTo>
                  <a:lnTo>
                    <a:pt x="1869" y="2147"/>
                  </a:lnTo>
                  <a:lnTo>
                    <a:pt x="1871" y="2143"/>
                  </a:lnTo>
                  <a:lnTo>
                    <a:pt x="1875" y="2131"/>
                  </a:lnTo>
                  <a:lnTo>
                    <a:pt x="1875" y="2115"/>
                  </a:lnTo>
                  <a:lnTo>
                    <a:pt x="1873" y="2098"/>
                  </a:lnTo>
                  <a:lnTo>
                    <a:pt x="1864" y="2079"/>
                  </a:lnTo>
                  <a:lnTo>
                    <a:pt x="1852" y="2066"/>
                  </a:lnTo>
                  <a:lnTo>
                    <a:pt x="1836" y="2052"/>
                  </a:lnTo>
                  <a:lnTo>
                    <a:pt x="1819" y="2035"/>
                  </a:lnTo>
                  <a:lnTo>
                    <a:pt x="1800" y="2017"/>
                  </a:lnTo>
                  <a:lnTo>
                    <a:pt x="1780" y="2000"/>
                  </a:lnTo>
                  <a:lnTo>
                    <a:pt x="1765" y="1982"/>
                  </a:lnTo>
                  <a:lnTo>
                    <a:pt x="1754" y="1968"/>
                  </a:lnTo>
                  <a:lnTo>
                    <a:pt x="1749" y="1958"/>
                  </a:lnTo>
                  <a:lnTo>
                    <a:pt x="1747" y="1948"/>
                  </a:lnTo>
                  <a:lnTo>
                    <a:pt x="1745" y="1941"/>
                  </a:lnTo>
                  <a:lnTo>
                    <a:pt x="1742" y="1935"/>
                  </a:lnTo>
                  <a:lnTo>
                    <a:pt x="1737" y="1928"/>
                  </a:lnTo>
                  <a:lnTo>
                    <a:pt x="1728" y="1916"/>
                  </a:lnTo>
                  <a:lnTo>
                    <a:pt x="1718" y="1897"/>
                  </a:lnTo>
                  <a:lnTo>
                    <a:pt x="1712" y="1881"/>
                  </a:lnTo>
                  <a:lnTo>
                    <a:pt x="1712" y="1869"/>
                  </a:lnTo>
                  <a:lnTo>
                    <a:pt x="1714" y="1862"/>
                  </a:lnTo>
                  <a:lnTo>
                    <a:pt x="1714" y="1857"/>
                  </a:lnTo>
                  <a:lnTo>
                    <a:pt x="1709" y="1850"/>
                  </a:lnTo>
                  <a:lnTo>
                    <a:pt x="1698" y="1843"/>
                  </a:lnTo>
                  <a:lnTo>
                    <a:pt x="1679" y="1836"/>
                  </a:lnTo>
                  <a:lnTo>
                    <a:pt x="1653" y="1832"/>
                  </a:lnTo>
                  <a:lnTo>
                    <a:pt x="1627" y="1829"/>
                  </a:lnTo>
                  <a:lnTo>
                    <a:pt x="1608" y="1827"/>
                  </a:lnTo>
                  <a:lnTo>
                    <a:pt x="1594" y="1825"/>
                  </a:lnTo>
                  <a:lnTo>
                    <a:pt x="1583" y="1829"/>
                  </a:lnTo>
                  <a:lnTo>
                    <a:pt x="1574" y="1836"/>
                  </a:lnTo>
                  <a:lnTo>
                    <a:pt x="1566" y="1848"/>
                  </a:lnTo>
                  <a:lnTo>
                    <a:pt x="1555" y="1862"/>
                  </a:lnTo>
                  <a:lnTo>
                    <a:pt x="1548" y="1872"/>
                  </a:lnTo>
                  <a:lnTo>
                    <a:pt x="1543" y="1883"/>
                  </a:lnTo>
                  <a:lnTo>
                    <a:pt x="1545" y="1890"/>
                  </a:lnTo>
                  <a:lnTo>
                    <a:pt x="1552" y="1897"/>
                  </a:lnTo>
                  <a:lnTo>
                    <a:pt x="1562" y="1907"/>
                  </a:lnTo>
                  <a:lnTo>
                    <a:pt x="1574" y="1921"/>
                  </a:lnTo>
                  <a:lnTo>
                    <a:pt x="1588" y="1935"/>
                  </a:lnTo>
                  <a:lnTo>
                    <a:pt x="1601" y="1949"/>
                  </a:lnTo>
                  <a:lnTo>
                    <a:pt x="1611" y="1960"/>
                  </a:lnTo>
                  <a:lnTo>
                    <a:pt x="1629" y="1974"/>
                  </a:lnTo>
                  <a:lnTo>
                    <a:pt x="1649" y="1984"/>
                  </a:lnTo>
                  <a:lnTo>
                    <a:pt x="1669" y="1989"/>
                  </a:lnTo>
                  <a:lnTo>
                    <a:pt x="1676" y="1989"/>
                  </a:lnTo>
                  <a:lnTo>
                    <a:pt x="1684" y="1984"/>
                  </a:lnTo>
                  <a:lnTo>
                    <a:pt x="1693" y="1979"/>
                  </a:lnTo>
                  <a:lnTo>
                    <a:pt x="1702" y="1975"/>
                  </a:lnTo>
                  <a:lnTo>
                    <a:pt x="1712" y="1977"/>
                  </a:lnTo>
                  <a:lnTo>
                    <a:pt x="1723" y="1986"/>
                  </a:lnTo>
                  <a:lnTo>
                    <a:pt x="1735" y="2002"/>
                  </a:lnTo>
                  <a:lnTo>
                    <a:pt x="1747" y="2019"/>
                  </a:lnTo>
                  <a:lnTo>
                    <a:pt x="1758" y="2038"/>
                  </a:lnTo>
                  <a:lnTo>
                    <a:pt x="1766" y="2054"/>
                  </a:lnTo>
                  <a:lnTo>
                    <a:pt x="1772" y="2068"/>
                  </a:lnTo>
                  <a:lnTo>
                    <a:pt x="1775" y="2077"/>
                  </a:lnTo>
                  <a:lnTo>
                    <a:pt x="1770" y="2082"/>
                  </a:lnTo>
                  <a:lnTo>
                    <a:pt x="1758" y="2086"/>
                  </a:lnTo>
                  <a:lnTo>
                    <a:pt x="1742" y="2089"/>
                  </a:lnTo>
                  <a:lnTo>
                    <a:pt x="1725" y="2089"/>
                  </a:lnTo>
                  <a:lnTo>
                    <a:pt x="1707" y="2089"/>
                  </a:lnTo>
                  <a:lnTo>
                    <a:pt x="1691" y="2087"/>
                  </a:lnTo>
                  <a:lnTo>
                    <a:pt x="1683" y="2084"/>
                  </a:lnTo>
                  <a:lnTo>
                    <a:pt x="1674" y="2073"/>
                  </a:lnTo>
                  <a:lnTo>
                    <a:pt x="1667" y="2065"/>
                  </a:lnTo>
                  <a:lnTo>
                    <a:pt x="1663" y="2056"/>
                  </a:lnTo>
                  <a:lnTo>
                    <a:pt x="1662" y="2054"/>
                  </a:lnTo>
                  <a:lnTo>
                    <a:pt x="1656" y="2054"/>
                  </a:lnTo>
                  <a:lnTo>
                    <a:pt x="1644" y="2058"/>
                  </a:lnTo>
                  <a:lnTo>
                    <a:pt x="1625" y="2059"/>
                  </a:lnTo>
                  <a:lnTo>
                    <a:pt x="1602" y="2061"/>
                  </a:lnTo>
                  <a:lnTo>
                    <a:pt x="1576" y="2063"/>
                  </a:lnTo>
                  <a:lnTo>
                    <a:pt x="1548" y="2063"/>
                  </a:lnTo>
                  <a:lnTo>
                    <a:pt x="1520" y="2059"/>
                  </a:lnTo>
                  <a:lnTo>
                    <a:pt x="1494" y="2054"/>
                  </a:lnTo>
                  <a:lnTo>
                    <a:pt x="1471" y="2044"/>
                  </a:lnTo>
                  <a:lnTo>
                    <a:pt x="1452" y="2031"/>
                  </a:lnTo>
                  <a:lnTo>
                    <a:pt x="1430" y="2016"/>
                  </a:lnTo>
                  <a:lnTo>
                    <a:pt x="1405" y="2002"/>
                  </a:lnTo>
                  <a:lnTo>
                    <a:pt x="1381" y="1988"/>
                  </a:lnTo>
                  <a:lnTo>
                    <a:pt x="1354" y="1975"/>
                  </a:lnTo>
                  <a:lnTo>
                    <a:pt x="1328" y="1965"/>
                  </a:lnTo>
                  <a:lnTo>
                    <a:pt x="1304" y="1958"/>
                  </a:lnTo>
                  <a:lnTo>
                    <a:pt x="1281" y="1955"/>
                  </a:lnTo>
                  <a:lnTo>
                    <a:pt x="1262" y="1956"/>
                  </a:lnTo>
                  <a:lnTo>
                    <a:pt x="1246" y="1965"/>
                  </a:lnTo>
                  <a:lnTo>
                    <a:pt x="1234" y="1979"/>
                  </a:lnTo>
                  <a:lnTo>
                    <a:pt x="1229" y="1991"/>
                  </a:lnTo>
                  <a:lnTo>
                    <a:pt x="1227" y="2003"/>
                  </a:lnTo>
                  <a:lnTo>
                    <a:pt x="1229" y="2012"/>
                  </a:lnTo>
                  <a:lnTo>
                    <a:pt x="1231" y="2021"/>
                  </a:lnTo>
                  <a:lnTo>
                    <a:pt x="1232" y="2026"/>
                  </a:lnTo>
                  <a:lnTo>
                    <a:pt x="1229" y="2030"/>
                  </a:lnTo>
                  <a:lnTo>
                    <a:pt x="1218" y="2028"/>
                  </a:lnTo>
                  <a:lnTo>
                    <a:pt x="1199" y="2026"/>
                  </a:lnTo>
                  <a:lnTo>
                    <a:pt x="1178" y="2023"/>
                  </a:lnTo>
                  <a:lnTo>
                    <a:pt x="1161" y="2021"/>
                  </a:lnTo>
                  <a:lnTo>
                    <a:pt x="1145" y="2014"/>
                  </a:lnTo>
                  <a:lnTo>
                    <a:pt x="1136" y="2005"/>
                  </a:lnTo>
                  <a:lnTo>
                    <a:pt x="1129" y="1991"/>
                  </a:lnTo>
                  <a:lnTo>
                    <a:pt x="1119" y="1975"/>
                  </a:lnTo>
                  <a:lnTo>
                    <a:pt x="1108" y="1962"/>
                  </a:lnTo>
                  <a:lnTo>
                    <a:pt x="1098" y="1955"/>
                  </a:lnTo>
                  <a:lnTo>
                    <a:pt x="1087" y="1956"/>
                  </a:lnTo>
                  <a:lnTo>
                    <a:pt x="1077" y="1967"/>
                  </a:lnTo>
                  <a:lnTo>
                    <a:pt x="1070" y="1979"/>
                  </a:lnTo>
                  <a:lnTo>
                    <a:pt x="1066" y="1993"/>
                  </a:lnTo>
                  <a:lnTo>
                    <a:pt x="1063" y="2003"/>
                  </a:lnTo>
                  <a:lnTo>
                    <a:pt x="1063" y="2007"/>
                  </a:lnTo>
                  <a:lnTo>
                    <a:pt x="1066" y="2016"/>
                  </a:lnTo>
                  <a:lnTo>
                    <a:pt x="1068" y="2026"/>
                  </a:lnTo>
                  <a:lnTo>
                    <a:pt x="1072" y="2037"/>
                  </a:lnTo>
                  <a:lnTo>
                    <a:pt x="1073" y="2049"/>
                  </a:lnTo>
                  <a:lnTo>
                    <a:pt x="1073" y="2059"/>
                  </a:lnTo>
                  <a:lnTo>
                    <a:pt x="1070" y="2070"/>
                  </a:lnTo>
                  <a:lnTo>
                    <a:pt x="1063" y="2077"/>
                  </a:lnTo>
                  <a:lnTo>
                    <a:pt x="1049" y="2080"/>
                  </a:lnTo>
                  <a:lnTo>
                    <a:pt x="1030" y="2079"/>
                  </a:lnTo>
                  <a:lnTo>
                    <a:pt x="997" y="2075"/>
                  </a:lnTo>
                  <a:lnTo>
                    <a:pt x="970" y="2072"/>
                  </a:lnTo>
                  <a:lnTo>
                    <a:pt x="953" y="2068"/>
                  </a:lnTo>
                  <a:lnTo>
                    <a:pt x="941" y="2063"/>
                  </a:lnTo>
                  <a:lnTo>
                    <a:pt x="936" y="2054"/>
                  </a:lnTo>
                  <a:lnTo>
                    <a:pt x="936" y="2038"/>
                  </a:lnTo>
                  <a:lnTo>
                    <a:pt x="937" y="2016"/>
                  </a:lnTo>
                  <a:lnTo>
                    <a:pt x="937" y="1993"/>
                  </a:lnTo>
                  <a:lnTo>
                    <a:pt x="936" y="1972"/>
                  </a:lnTo>
                  <a:lnTo>
                    <a:pt x="932" y="1956"/>
                  </a:lnTo>
                  <a:lnTo>
                    <a:pt x="930" y="1948"/>
                  </a:lnTo>
                  <a:lnTo>
                    <a:pt x="927" y="1946"/>
                  </a:lnTo>
                  <a:lnTo>
                    <a:pt x="925" y="1946"/>
                  </a:lnTo>
                  <a:lnTo>
                    <a:pt x="922" y="1946"/>
                  </a:lnTo>
                  <a:lnTo>
                    <a:pt x="916" y="1949"/>
                  </a:lnTo>
                  <a:lnTo>
                    <a:pt x="913" y="1953"/>
                  </a:lnTo>
                  <a:lnTo>
                    <a:pt x="909" y="1958"/>
                  </a:lnTo>
                  <a:lnTo>
                    <a:pt x="908" y="1963"/>
                  </a:lnTo>
                  <a:lnTo>
                    <a:pt x="906" y="1968"/>
                  </a:lnTo>
                  <a:lnTo>
                    <a:pt x="906" y="1977"/>
                  </a:lnTo>
                  <a:lnTo>
                    <a:pt x="906" y="1993"/>
                  </a:lnTo>
                  <a:lnTo>
                    <a:pt x="906" y="2010"/>
                  </a:lnTo>
                  <a:lnTo>
                    <a:pt x="904" y="2031"/>
                  </a:lnTo>
                  <a:lnTo>
                    <a:pt x="904" y="2052"/>
                  </a:lnTo>
                  <a:lnTo>
                    <a:pt x="901" y="2070"/>
                  </a:lnTo>
                  <a:lnTo>
                    <a:pt x="897" y="2084"/>
                  </a:lnTo>
                  <a:lnTo>
                    <a:pt x="890" y="2089"/>
                  </a:lnTo>
                  <a:lnTo>
                    <a:pt x="883" y="2087"/>
                  </a:lnTo>
                  <a:lnTo>
                    <a:pt x="861" y="2068"/>
                  </a:lnTo>
                  <a:lnTo>
                    <a:pt x="838" y="2042"/>
                  </a:lnTo>
                  <a:lnTo>
                    <a:pt x="819" y="2014"/>
                  </a:lnTo>
                  <a:lnTo>
                    <a:pt x="803" y="1989"/>
                  </a:lnTo>
                  <a:lnTo>
                    <a:pt x="791" y="1975"/>
                  </a:lnTo>
                  <a:lnTo>
                    <a:pt x="780" y="1965"/>
                  </a:lnTo>
                  <a:lnTo>
                    <a:pt x="771" y="1963"/>
                  </a:lnTo>
                  <a:lnTo>
                    <a:pt x="765" y="1965"/>
                  </a:lnTo>
                  <a:lnTo>
                    <a:pt x="761" y="1975"/>
                  </a:lnTo>
                  <a:lnTo>
                    <a:pt x="763" y="1988"/>
                  </a:lnTo>
                  <a:lnTo>
                    <a:pt x="766" y="2005"/>
                  </a:lnTo>
                  <a:lnTo>
                    <a:pt x="773" y="2026"/>
                  </a:lnTo>
                  <a:lnTo>
                    <a:pt x="782" y="2049"/>
                  </a:lnTo>
                  <a:lnTo>
                    <a:pt x="792" y="2070"/>
                  </a:lnTo>
                  <a:lnTo>
                    <a:pt x="803" y="2087"/>
                  </a:lnTo>
                  <a:lnTo>
                    <a:pt x="813" y="2101"/>
                  </a:lnTo>
                  <a:lnTo>
                    <a:pt x="817" y="2108"/>
                  </a:lnTo>
                  <a:lnTo>
                    <a:pt x="813" y="2120"/>
                  </a:lnTo>
                  <a:lnTo>
                    <a:pt x="806" y="2134"/>
                  </a:lnTo>
                  <a:lnTo>
                    <a:pt x="794" y="2150"/>
                  </a:lnTo>
                  <a:lnTo>
                    <a:pt x="780" y="2164"/>
                  </a:lnTo>
                  <a:lnTo>
                    <a:pt x="766" y="2178"/>
                  </a:lnTo>
                  <a:lnTo>
                    <a:pt x="752" y="2190"/>
                  </a:lnTo>
                  <a:lnTo>
                    <a:pt x="740" y="2199"/>
                  </a:lnTo>
                  <a:lnTo>
                    <a:pt x="731" y="2203"/>
                  </a:lnTo>
                  <a:lnTo>
                    <a:pt x="726" y="2201"/>
                  </a:lnTo>
                  <a:lnTo>
                    <a:pt x="719" y="2185"/>
                  </a:lnTo>
                  <a:lnTo>
                    <a:pt x="714" y="2173"/>
                  </a:lnTo>
                  <a:lnTo>
                    <a:pt x="703" y="2162"/>
                  </a:lnTo>
                  <a:lnTo>
                    <a:pt x="695" y="2154"/>
                  </a:lnTo>
                  <a:lnTo>
                    <a:pt x="681" y="2140"/>
                  </a:lnTo>
                  <a:lnTo>
                    <a:pt x="667" y="2124"/>
                  </a:lnTo>
                  <a:lnTo>
                    <a:pt x="651" y="2108"/>
                  </a:lnTo>
                  <a:lnTo>
                    <a:pt x="639" y="2096"/>
                  </a:lnTo>
                  <a:lnTo>
                    <a:pt x="616" y="2080"/>
                  </a:lnTo>
                  <a:lnTo>
                    <a:pt x="593" y="2065"/>
                  </a:lnTo>
                  <a:lnTo>
                    <a:pt x="574" y="2054"/>
                  </a:lnTo>
                  <a:lnTo>
                    <a:pt x="566" y="2051"/>
                  </a:lnTo>
                  <a:lnTo>
                    <a:pt x="555" y="2049"/>
                  </a:lnTo>
                  <a:lnTo>
                    <a:pt x="546" y="2047"/>
                  </a:lnTo>
                  <a:lnTo>
                    <a:pt x="538" y="2044"/>
                  </a:lnTo>
                  <a:lnTo>
                    <a:pt x="534" y="2040"/>
                  </a:lnTo>
                  <a:lnTo>
                    <a:pt x="534" y="2033"/>
                  </a:lnTo>
                  <a:lnTo>
                    <a:pt x="543" y="2023"/>
                  </a:lnTo>
                  <a:lnTo>
                    <a:pt x="560" y="2002"/>
                  </a:lnTo>
                  <a:lnTo>
                    <a:pt x="574" y="1986"/>
                  </a:lnTo>
                  <a:lnTo>
                    <a:pt x="586" y="1970"/>
                  </a:lnTo>
                  <a:lnTo>
                    <a:pt x="597" y="1956"/>
                  </a:lnTo>
                  <a:lnTo>
                    <a:pt x="606" y="1946"/>
                  </a:lnTo>
                  <a:lnTo>
                    <a:pt x="613" y="1935"/>
                  </a:lnTo>
                  <a:lnTo>
                    <a:pt x="618" y="1927"/>
                  </a:lnTo>
                  <a:lnTo>
                    <a:pt x="620" y="1918"/>
                  </a:lnTo>
                  <a:lnTo>
                    <a:pt x="618" y="1914"/>
                  </a:lnTo>
                  <a:lnTo>
                    <a:pt x="611" y="1913"/>
                  </a:lnTo>
                  <a:lnTo>
                    <a:pt x="600" y="1918"/>
                  </a:lnTo>
                  <a:lnTo>
                    <a:pt x="590" y="1930"/>
                  </a:lnTo>
                  <a:lnTo>
                    <a:pt x="579" y="1946"/>
                  </a:lnTo>
                  <a:lnTo>
                    <a:pt x="569" y="1963"/>
                  </a:lnTo>
                  <a:lnTo>
                    <a:pt x="557" y="1977"/>
                  </a:lnTo>
                  <a:lnTo>
                    <a:pt x="543" y="1984"/>
                  </a:lnTo>
                  <a:lnTo>
                    <a:pt x="529" y="1984"/>
                  </a:lnTo>
                  <a:lnTo>
                    <a:pt x="517" y="1977"/>
                  </a:lnTo>
                  <a:lnTo>
                    <a:pt x="504" y="1972"/>
                  </a:lnTo>
                  <a:lnTo>
                    <a:pt x="494" y="1967"/>
                  </a:lnTo>
                  <a:lnTo>
                    <a:pt x="487" y="1962"/>
                  </a:lnTo>
                  <a:lnTo>
                    <a:pt x="485" y="1955"/>
                  </a:lnTo>
                  <a:lnTo>
                    <a:pt x="489" y="1944"/>
                  </a:lnTo>
                  <a:lnTo>
                    <a:pt x="497" y="1932"/>
                  </a:lnTo>
                  <a:lnTo>
                    <a:pt x="513" y="1916"/>
                  </a:lnTo>
                  <a:lnTo>
                    <a:pt x="525" y="1904"/>
                  </a:lnTo>
                  <a:lnTo>
                    <a:pt x="536" y="1895"/>
                  </a:lnTo>
                  <a:lnTo>
                    <a:pt x="543" y="1883"/>
                  </a:lnTo>
                  <a:lnTo>
                    <a:pt x="548" y="1869"/>
                  </a:lnTo>
                  <a:lnTo>
                    <a:pt x="550" y="1858"/>
                  </a:lnTo>
                  <a:lnTo>
                    <a:pt x="545" y="1853"/>
                  </a:lnTo>
                  <a:lnTo>
                    <a:pt x="538" y="1853"/>
                  </a:lnTo>
                  <a:lnTo>
                    <a:pt x="525" y="1857"/>
                  </a:lnTo>
                  <a:lnTo>
                    <a:pt x="513" y="1862"/>
                  </a:lnTo>
                  <a:lnTo>
                    <a:pt x="499" y="1871"/>
                  </a:lnTo>
                  <a:lnTo>
                    <a:pt x="487" y="1881"/>
                  </a:lnTo>
                  <a:lnTo>
                    <a:pt x="471" y="1895"/>
                  </a:lnTo>
                  <a:lnTo>
                    <a:pt x="456" y="1906"/>
                  </a:lnTo>
                  <a:lnTo>
                    <a:pt x="442" y="1911"/>
                  </a:lnTo>
                  <a:lnTo>
                    <a:pt x="429" y="1909"/>
                  </a:lnTo>
                  <a:lnTo>
                    <a:pt x="419" y="1900"/>
                  </a:lnTo>
                  <a:lnTo>
                    <a:pt x="412" y="1888"/>
                  </a:lnTo>
                  <a:lnTo>
                    <a:pt x="407" y="1878"/>
                  </a:lnTo>
                  <a:lnTo>
                    <a:pt x="400" y="1869"/>
                  </a:lnTo>
                  <a:lnTo>
                    <a:pt x="393" y="1862"/>
                  </a:lnTo>
                  <a:lnTo>
                    <a:pt x="384" y="1862"/>
                  </a:lnTo>
                  <a:lnTo>
                    <a:pt x="375" y="1867"/>
                  </a:lnTo>
                  <a:lnTo>
                    <a:pt x="365" y="1878"/>
                  </a:lnTo>
                  <a:lnTo>
                    <a:pt x="360" y="1895"/>
                  </a:lnTo>
                  <a:lnTo>
                    <a:pt x="361" y="1918"/>
                  </a:lnTo>
                  <a:lnTo>
                    <a:pt x="370" y="1944"/>
                  </a:lnTo>
                  <a:lnTo>
                    <a:pt x="386" y="1975"/>
                  </a:lnTo>
                  <a:lnTo>
                    <a:pt x="410" y="2010"/>
                  </a:lnTo>
                  <a:lnTo>
                    <a:pt x="431" y="2037"/>
                  </a:lnTo>
                  <a:lnTo>
                    <a:pt x="445" y="2056"/>
                  </a:lnTo>
                  <a:lnTo>
                    <a:pt x="457" y="2070"/>
                  </a:lnTo>
                  <a:lnTo>
                    <a:pt x="466" y="2082"/>
                  </a:lnTo>
                  <a:lnTo>
                    <a:pt x="471" y="2091"/>
                  </a:lnTo>
                  <a:lnTo>
                    <a:pt x="475" y="2098"/>
                  </a:lnTo>
                  <a:lnTo>
                    <a:pt x="478" y="2105"/>
                  </a:lnTo>
                  <a:lnTo>
                    <a:pt x="480" y="2113"/>
                  </a:lnTo>
                  <a:lnTo>
                    <a:pt x="485" y="2129"/>
                  </a:lnTo>
                  <a:lnTo>
                    <a:pt x="489" y="2145"/>
                  </a:lnTo>
                  <a:lnTo>
                    <a:pt x="494" y="2162"/>
                  </a:lnTo>
                  <a:lnTo>
                    <a:pt x="504" y="2183"/>
                  </a:lnTo>
                  <a:lnTo>
                    <a:pt x="511" y="2194"/>
                  </a:lnTo>
                  <a:lnTo>
                    <a:pt x="522" y="2204"/>
                  </a:lnTo>
                  <a:lnTo>
                    <a:pt x="532" y="2217"/>
                  </a:lnTo>
                  <a:lnTo>
                    <a:pt x="543" y="2227"/>
                  </a:lnTo>
                  <a:lnTo>
                    <a:pt x="552" y="2237"/>
                  </a:lnTo>
                  <a:lnTo>
                    <a:pt x="555" y="2250"/>
                  </a:lnTo>
                  <a:lnTo>
                    <a:pt x="553" y="2262"/>
                  </a:lnTo>
                  <a:lnTo>
                    <a:pt x="545" y="2274"/>
                  </a:lnTo>
                  <a:lnTo>
                    <a:pt x="527" y="2288"/>
                  </a:lnTo>
                  <a:lnTo>
                    <a:pt x="501" y="2302"/>
                  </a:lnTo>
                  <a:lnTo>
                    <a:pt x="477" y="2311"/>
                  </a:lnTo>
                  <a:lnTo>
                    <a:pt x="457" y="2316"/>
                  </a:lnTo>
                  <a:lnTo>
                    <a:pt x="442" y="2320"/>
                  </a:lnTo>
                  <a:lnTo>
                    <a:pt x="429" y="2321"/>
                  </a:lnTo>
                  <a:lnTo>
                    <a:pt x="421" y="2328"/>
                  </a:lnTo>
                  <a:lnTo>
                    <a:pt x="415" y="2337"/>
                  </a:lnTo>
                  <a:lnTo>
                    <a:pt x="414" y="2348"/>
                  </a:lnTo>
                  <a:lnTo>
                    <a:pt x="415" y="2358"/>
                  </a:lnTo>
                  <a:lnTo>
                    <a:pt x="421" y="2370"/>
                  </a:lnTo>
                  <a:lnTo>
                    <a:pt x="424" y="2382"/>
                  </a:lnTo>
                  <a:lnTo>
                    <a:pt x="426" y="2395"/>
                  </a:lnTo>
                  <a:lnTo>
                    <a:pt x="426" y="2403"/>
                  </a:lnTo>
                  <a:lnTo>
                    <a:pt x="421" y="2412"/>
                  </a:lnTo>
                  <a:lnTo>
                    <a:pt x="408" y="2419"/>
                  </a:lnTo>
                  <a:lnTo>
                    <a:pt x="389" y="2423"/>
                  </a:lnTo>
                  <a:lnTo>
                    <a:pt x="363" y="2426"/>
                  </a:lnTo>
                  <a:lnTo>
                    <a:pt x="342" y="2431"/>
                  </a:lnTo>
                  <a:lnTo>
                    <a:pt x="323" y="2440"/>
                  </a:lnTo>
                  <a:lnTo>
                    <a:pt x="307" y="2452"/>
                  </a:lnTo>
                  <a:lnTo>
                    <a:pt x="288" y="2466"/>
                  </a:lnTo>
                  <a:lnTo>
                    <a:pt x="267" y="2482"/>
                  </a:lnTo>
                  <a:lnTo>
                    <a:pt x="241" y="2499"/>
                  </a:lnTo>
                  <a:lnTo>
                    <a:pt x="213" y="2515"/>
                  </a:lnTo>
                  <a:lnTo>
                    <a:pt x="190" y="2531"/>
                  </a:lnTo>
                  <a:lnTo>
                    <a:pt x="173" y="2540"/>
                  </a:lnTo>
                  <a:lnTo>
                    <a:pt x="159" y="2543"/>
                  </a:lnTo>
                  <a:lnTo>
                    <a:pt x="147" y="2540"/>
                  </a:lnTo>
                  <a:lnTo>
                    <a:pt x="136" y="2526"/>
                  </a:lnTo>
                  <a:lnTo>
                    <a:pt x="126" y="2501"/>
                  </a:lnTo>
                  <a:lnTo>
                    <a:pt x="115" y="2470"/>
                  </a:lnTo>
                  <a:lnTo>
                    <a:pt x="105" y="2449"/>
                  </a:lnTo>
                  <a:lnTo>
                    <a:pt x="96" y="2438"/>
                  </a:lnTo>
                  <a:lnTo>
                    <a:pt x="87" y="2435"/>
                  </a:lnTo>
                  <a:lnTo>
                    <a:pt x="79" y="2437"/>
                  </a:lnTo>
                  <a:lnTo>
                    <a:pt x="68" y="2445"/>
                  </a:lnTo>
                  <a:lnTo>
                    <a:pt x="66" y="2447"/>
                  </a:lnTo>
                  <a:lnTo>
                    <a:pt x="59" y="2454"/>
                  </a:lnTo>
                  <a:lnTo>
                    <a:pt x="51" y="2463"/>
                  </a:lnTo>
                  <a:lnTo>
                    <a:pt x="40" y="2475"/>
                  </a:lnTo>
                  <a:lnTo>
                    <a:pt x="30" y="2487"/>
                  </a:lnTo>
                  <a:lnTo>
                    <a:pt x="21" y="2501"/>
                  </a:lnTo>
                  <a:lnTo>
                    <a:pt x="17" y="2506"/>
                  </a:lnTo>
                  <a:lnTo>
                    <a:pt x="12" y="2510"/>
                  </a:lnTo>
                  <a:lnTo>
                    <a:pt x="9" y="2512"/>
                  </a:lnTo>
                  <a:lnTo>
                    <a:pt x="5" y="2510"/>
                  </a:lnTo>
                  <a:lnTo>
                    <a:pt x="3" y="2506"/>
                  </a:lnTo>
                  <a:lnTo>
                    <a:pt x="0" y="2503"/>
                  </a:lnTo>
                  <a:lnTo>
                    <a:pt x="0" y="2496"/>
                  </a:lnTo>
                  <a:lnTo>
                    <a:pt x="0" y="2489"/>
                  </a:lnTo>
                  <a:lnTo>
                    <a:pt x="3" y="2482"/>
                  </a:lnTo>
                  <a:lnTo>
                    <a:pt x="7" y="2473"/>
                  </a:lnTo>
                  <a:lnTo>
                    <a:pt x="16" y="2458"/>
                  </a:lnTo>
                  <a:lnTo>
                    <a:pt x="28" y="2440"/>
                  </a:lnTo>
                  <a:lnTo>
                    <a:pt x="42" y="2423"/>
                  </a:lnTo>
                  <a:lnTo>
                    <a:pt x="54" y="2405"/>
                  </a:lnTo>
                  <a:lnTo>
                    <a:pt x="65" y="2389"/>
                  </a:lnTo>
                  <a:lnTo>
                    <a:pt x="68" y="2377"/>
                  </a:lnTo>
                  <a:lnTo>
                    <a:pt x="70" y="2370"/>
                  </a:lnTo>
                  <a:lnTo>
                    <a:pt x="77" y="2367"/>
                  </a:lnTo>
                  <a:lnTo>
                    <a:pt x="86" y="2367"/>
                  </a:lnTo>
                  <a:lnTo>
                    <a:pt x="99" y="2367"/>
                  </a:lnTo>
                  <a:lnTo>
                    <a:pt x="117" y="2363"/>
                  </a:lnTo>
                  <a:lnTo>
                    <a:pt x="131" y="2358"/>
                  </a:lnTo>
                  <a:lnTo>
                    <a:pt x="138" y="2355"/>
                  </a:lnTo>
                  <a:lnTo>
                    <a:pt x="143" y="2351"/>
                  </a:lnTo>
                  <a:lnTo>
                    <a:pt x="147" y="2344"/>
                  </a:lnTo>
                  <a:lnTo>
                    <a:pt x="152" y="2335"/>
                  </a:lnTo>
                  <a:lnTo>
                    <a:pt x="162" y="2320"/>
                  </a:lnTo>
                  <a:lnTo>
                    <a:pt x="173" y="2300"/>
                  </a:lnTo>
                  <a:lnTo>
                    <a:pt x="176" y="2281"/>
                  </a:lnTo>
                  <a:lnTo>
                    <a:pt x="178" y="2262"/>
                  </a:lnTo>
                  <a:lnTo>
                    <a:pt x="180" y="2243"/>
                  </a:lnTo>
                  <a:lnTo>
                    <a:pt x="185" y="2218"/>
                  </a:lnTo>
                  <a:lnTo>
                    <a:pt x="187" y="2199"/>
                  </a:lnTo>
                  <a:lnTo>
                    <a:pt x="183" y="2182"/>
                  </a:lnTo>
                  <a:lnTo>
                    <a:pt x="175" y="2164"/>
                  </a:lnTo>
                  <a:lnTo>
                    <a:pt x="164" y="2147"/>
                  </a:lnTo>
                  <a:lnTo>
                    <a:pt x="155" y="2131"/>
                  </a:lnTo>
                  <a:lnTo>
                    <a:pt x="150" y="2115"/>
                  </a:lnTo>
                  <a:lnTo>
                    <a:pt x="152" y="2098"/>
                  </a:lnTo>
                  <a:lnTo>
                    <a:pt x="157" y="2080"/>
                  </a:lnTo>
                  <a:lnTo>
                    <a:pt x="168" y="2058"/>
                  </a:lnTo>
                  <a:lnTo>
                    <a:pt x="180" y="2028"/>
                  </a:lnTo>
                  <a:lnTo>
                    <a:pt x="194" y="1998"/>
                  </a:lnTo>
                  <a:lnTo>
                    <a:pt x="208" y="1967"/>
                  </a:lnTo>
                  <a:lnTo>
                    <a:pt x="222" y="1935"/>
                  </a:lnTo>
                  <a:lnTo>
                    <a:pt x="232" y="1906"/>
                  </a:lnTo>
                  <a:lnTo>
                    <a:pt x="241" y="1881"/>
                  </a:lnTo>
                  <a:lnTo>
                    <a:pt x="248" y="1857"/>
                  </a:lnTo>
                  <a:lnTo>
                    <a:pt x="258" y="1825"/>
                  </a:lnTo>
                  <a:lnTo>
                    <a:pt x="269" y="1792"/>
                  </a:lnTo>
                  <a:lnTo>
                    <a:pt x="281" y="1759"/>
                  </a:lnTo>
                  <a:lnTo>
                    <a:pt x="293" y="1726"/>
                  </a:lnTo>
                  <a:lnTo>
                    <a:pt x="304" y="1694"/>
                  </a:lnTo>
                  <a:lnTo>
                    <a:pt x="312" y="1670"/>
                  </a:lnTo>
                  <a:lnTo>
                    <a:pt x="319" y="1651"/>
                  </a:lnTo>
                  <a:lnTo>
                    <a:pt x="325" y="1630"/>
                  </a:lnTo>
                  <a:lnTo>
                    <a:pt x="332" y="1607"/>
                  </a:lnTo>
                  <a:lnTo>
                    <a:pt x="337" y="1584"/>
                  </a:lnTo>
                  <a:lnTo>
                    <a:pt x="340" y="1563"/>
                  </a:lnTo>
                  <a:lnTo>
                    <a:pt x="344" y="1546"/>
                  </a:lnTo>
                  <a:lnTo>
                    <a:pt x="344" y="1534"/>
                  </a:lnTo>
                  <a:lnTo>
                    <a:pt x="347" y="1525"/>
                  </a:lnTo>
                  <a:lnTo>
                    <a:pt x="354" y="1513"/>
                  </a:lnTo>
                  <a:lnTo>
                    <a:pt x="363" y="1500"/>
                  </a:lnTo>
                  <a:lnTo>
                    <a:pt x="375" y="1486"/>
                  </a:lnTo>
                  <a:lnTo>
                    <a:pt x="387" y="1476"/>
                  </a:lnTo>
                  <a:lnTo>
                    <a:pt x="398" y="1469"/>
                  </a:lnTo>
                  <a:lnTo>
                    <a:pt x="407" y="1471"/>
                  </a:lnTo>
                  <a:lnTo>
                    <a:pt x="414" y="1478"/>
                  </a:lnTo>
                  <a:lnTo>
                    <a:pt x="422" y="1490"/>
                  </a:lnTo>
                  <a:lnTo>
                    <a:pt x="431" y="1504"/>
                  </a:lnTo>
                  <a:lnTo>
                    <a:pt x="442" y="1518"/>
                  </a:lnTo>
                  <a:lnTo>
                    <a:pt x="457" y="1528"/>
                  </a:lnTo>
                  <a:lnTo>
                    <a:pt x="477" y="1532"/>
                  </a:lnTo>
                  <a:lnTo>
                    <a:pt x="496" y="1532"/>
                  </a:lnTo>
                  <a:lnTo>
                    <a:pt x="511" y="1532"/>
                  </a:lnTo>
                  <a:lnTo>
                    <a:pt x="525" y="1532"/>
                  </a:lnTo>
                  <a:lnTo>
                    <a:pt x="536" y="1532"/>
                  </a:lnTo>
                  <a:lnTo>
                    <a:pt x="543" y="1535"/>
                  </a:lnTo>
                  <a:lnTo>
                    <a:pt x="545" y="1541"/>
                  </a:lnTo>
                  <a:lnTo>
                    <a:pt x="541" y="1551"/>
                  </a:lnTo>
                  <a:lnTo>
                    <a:pt x="534" y="1569"/>
                  </a:lnTo>
                  <a:lnTo>
                    <a:pt x="538" y="1586"/>
                  </a:lnTo>
                  <a:lnTo>
                    <a:pt x="546" y="1600"/>
                  </a:lnTo>
                  <a:lnTo>
                    <a:pt x="560" y="1610"/>
                  </a:lnTo>
                  <a:lnTo>
                    <a:pt x="581" y="1612"/>
                  </a:lnTo>
                  <a:lnTo>
                    <a:pt x="604" y="1610"/>
                  </a:lnTo>
                  <a:lnTo>
                    <a:pt x="630" y="1605"/>
                  </a:lnTo>
                  <a:lnTo>
                    <a:pt x="655" y="1600"/>
                  </a:lnTo>
                  <a:lnTo>
                    <a:pt x="677" y="1595"/>
                  </a:lnTo>
                  <a:lnTo>
                    <a:pt x="693" y="1595"/>
                  </a:lnTo>
                  <a:lnTo>
                    <a:pt x="689" y="1593"/>
                  </a:lnTo>
                  <a:lnTo>
                    <a:pt x="677" y="1589"/>
                  </a:lnTo>
                  <a:lnTo>
                    <a:pt x="662" y="1586"/>
                  </a:lnTo>
                  <a:lnTo>
                    <a:pt x="642" y="1582"/>
                  </a:lnTo>
                  <a:lnTo>
                    <a:pt x="623" y="1581"/>
                  </a:lnTo>
                  <a:lnTo>
                    <a:pt x="606" y="1581"/>
                  </a:lnTo>
                  <a:lnTo>
                    <a:pt x="593" y="1582"/>
                  </a:lnTo>
                  <a:lnTo>
                    <a:pt x="585" y="1584"/>
                  </a:lnTo>
                  <a:lnTo>
                    <a:pt x="579" y="1581"/>
                  </a:lnTo>
                  <a:lnTo>
                    <a:pt x="576" y="1572"/>
                  </a:lnTo>
                  <a:lnTo>
                    <a:pt x="574" y="1562"/>
                  </a:lnTo>
                  <a:lnTo>
                    <a:pt x="573" y="1548"/>
                  </a:lnTo>
                  <a:lnTo>
                    <a:pt x="567" y="1534"/>
                  </a:lnTo>
                  <a:lnTo>
                    <a:pt x="560" y="1523"/>
                  </a:lnTo>
                  <a:lnTo>
                    <a:pt x="546" y="1509"/>
                  </a:lnTo>
                  <a:lnTo>
                    <a:pt x="527" y="1493"/>
                  </a:lnTo>
                  <a:lnTo>
                    <a:pt x="506" y="1474"/>
                  </a:lnTo>
                  <a:lnTo>
                    <a:pt x="483" y="1453"/>
                  </a:lnTo>
                  <a:lnTo>
                    <a:pt x="464" y="1431"/>
                  </a:lnTo>
                  <a:lnTo>
                    <a:pt x="450" y="1410"/>
                  </a:lnTo>
                  <a:lnTo>
                    <a:pt x="442" y="1389"/>
                  </a:lnTo>
                  <a:lnTo>
                    <a:pt x="443" y="1368"/>
                  </a:lnTo>
                  <a:lnTo>
                    <a:pt x="454" y="1338"/>
                  </a:lnTo>
                  <a:lnTo>
                    <a:pt x="468" y="1312"/>
                  </a:lnTo>
                  <a:lnTo>
                    <a:pt x="483" y="1291"/>
                  </a:lnTo>
                  <a:lnTo>
                    <a:pt x="497" y="1273"/>
                  </a:lnTo>
                  <a:lnTo>
                    <a:pt x="511" y="1256"/>
                  </a:lnTo>
                  <a:lnTo>
                    <a:pt x="517" y="1242"/>
                  </a:lnTo>
                  <a:lnTo>
                    <a:pt x="518" y="1226"/>
                  </a:lnTo>
                  <a:lnTo>
                    <a:pt x="518" y="1210"/>
                  </a:lnTo>
                  <a:lnTo>
                    <a:pt x="518" y="1195"/>
                  </a:lnTo>
                  <a:lnTo>
                    <a:pt x="520" y="1181"/>
                  </a:lnTo>
                  <a:lnTo>
                    <a:pt x="529" y="1169"/>
                  </a:lnTo>
                  <a:lnTo>
                    <a:pt x="543" y="1158"/>
                  </a:lnTo>
                  <a:lnTo>
                    <a:pt x="557" y="1153"/>
                  </a:lnTo>
                  <a:lnTo>
                    <a:pt x="567" y="1153"/>
                  </a:lnTo>
                  <a:lnTo>
                    <a:pt x="576" y="1156"/>
                  </a:lnTo>
                  <a:lnTo>
                    <a:pt x="585" y="1163"/>
                  </a:lnTo>
                  <a:lnTo>
                    <a:pt x="595" y="1172"/>
                  </a:lnTo>
                  <a:lnTo>
                    <a:pt x="607" y="1181"/>
                  </a:lnTo>
                  <a:lnTo>
                    <a:pt x="625" y="1188"/>
                  </a:lnTo>
                  <a:lnTo>
                    <a:pt x="648" y="1193"/>
                  </a:lnTo>
                  <a:lnTo>
                    <a:pt x="670" y="1195"/>
                  </a:lnTo>
                  <a:lnTo>
                    <a:pt x="688" y="1193"/>
                  </a:lnTo>
                  <a:lnTo>
                    <a:pt x="702" y="1188"/>
                  </a:lnTo>
                  <a:lnTo>
                    <a:pt x="714" y="1182"/>
                  </a:lnTo>
                  <a:lnTo>
                    <a:pt x="724" y="1176"/>
                  </a:lnTo>
                  <a:lnTo>
                    <a:pt x="735" y="1172"/>
                  </a:lnTo>
                  <a:lnTo>
                    <a:pt x="747" y="1172"/>
                  </a:lnTo>
                  <a:lnTo>
                    <a:pt x="759" y="1177"/>
                  </a:lnTo>
                  <a:lnTo>
                    <a:pt x="770" y="1184"/>
                  </a:lnTo>
                  <a:lnTo>
                    <a:pt x="775" y="1196"/>
                  </a:lnTo>
                  <a:lnTo>
                    <a:pt x="777" y="1209"/>
                  </a:lnTo>
                  <a:lnTo>
                    <a:pt x="777" y="1223"/>
                  </a:lnTo>
                  <a:lnTo>
                    <a:pt x="775" y="1237"/>
                  </a:lnTo>
                  <a:lnTo>
                    <a:pt x="775" y="1249"/>
                  </a:lnTo>
                  <a:lnTo>
                    <a:pt x="777" y="1259"/>
                  </a:lnTo>
                  <a:lnTo>
                    <a:pt x="782" y="1266"/>
                  </a:lnTo>
                  <a:lnTo>
                    <a:pt x="791" y="1268"/>
                  </a:lnTo>
                  <a:lnTo>
                    <a:pt x="812" y="1265"/>
                  </a:lnTo>
                  <a:lnTo>
                    <a:pt x="827" y="1254"/>
                  </a:lnTo>
                  <a:lnTo>
                    <a:pt x="838" y="1240"/>
                  </a:lnTo>
                  <a:lnTo>
                    <a:pt x="841" y="1224"/>
                  </a:lnTo>
                  <a:lnTo>
                    <a:pt x="838" y="1209"/>
                  </a:lnTo>
                  <a:lnTo>
                    <a:pt x="833" y="1196"/>
                  </a:lnTo>
                  <a:lnTo>
                    <a:pt x="822" y="1184"/>
                  </a:lnTo>
                  <a:lnTo>
                    <a:pt x="813" y="1170"/>
                  </a:lnTo>
                  <a:lnTo>
                    <a:pt x="803" y="1158"/>
                  </a:lnTo>
                  <a:lnTo>
                    <a:pt x="796" y="1146"/>
                  </a:lnTo>
                  <a:lnTo>
                    <a:pt x="794" y="1137"/>
                  </a:lnTo>
                  <a:lnTo>
                    <a:pt x="796" y="1130"/>
                  </a:lnTo>
                  <a:lnTo>
                    <a:pt x="810" y="1121"/>
                  </a:lnTo>
                  <a:lnTo>
                    <a:pt x="826" y="1116"/>
                  </a:lnTo>
                  <a:lnTo>
                    <a:pt x="841" y="1106"/>
                  </a:lnTo>
                  <a:lnTo>
                    <a:pt x="852" y="1100"/>
                  </a:lnTo>
                  <a:lnTo>
                    <a:pt x="862" y="1100"/>
                  </a:lnTo>
                  <a:lnTo>
                    <a:pt x="874" y="1100"/>
                  </a:lnTo>
                  <a:lnTo>
                    <a:pt x="885" y="1097"/>
                  </a:lnTo>
                  <a:lnTo>
                    <a:pt x="894" y="1086"/>
                  </a:lnTo>
                  <a:lnTo>
                    <a:pt x="897" y="1081"/>
                  </a:lnTo>
                  <a:lnTo>
                    <a:pt x="901" y="1078"/>
                  </a:lnTo>
                  <a:lnTo>
                    <a:pt x="904" y="1076"/>
                  </a:lnTo>
                  <a:lnTo>
                    <a:pt x="908" y="1078"/>
                  </a:lnTo>
                  <a:lnTo>
                    <a:pt x="911" y="1079"/>
                  </a:lnTo>
                  <a:lnTo>
                    <a:pt x="913" y="1081"/>
                  </a:lnTo>
                  <a:lnTo>
                    <a:pt x="916" y="1085"/>
                  </a:lnTo>
                  <a:lnTo>
                    <a:pt x="918" y="1086"/>
                  </a:lnTo>
                  <a:lnTo>
                    <a:pt x="920" y="1088"/>
                  </a:lnTo>
                  <a:lnTo>
                    <a:pt x="922" y="1086"/>
                  </a:lnTo>
                  <a:lnTo>
                    <a:pt x="922" y="1081"/>
                  </a:lnTo>
                  <a:lnTo>
                    <a:pt x="920" y="1071"/>
                  </a:lnTo>
                  <a:lnTo>
                    <a:pt x="916" y="1058"/>
                  </a:lnTo>
                  <a:lnTo>
                    <a:pt x="911" y="1046"/>
                  </a:lnTo>
                  <a:lnTo>
                    <a:pt x="902" y="1039"/>
                  </a:lnTo>
                  <a:lnTo>
                    <a:pt x="894" y="1038"/>
                  </a:lnTo>
                  <a:lnTo>
                    <a:pt x="883" y="1045"/>
                  </a:lnTo>
                  <a:lnTo>
                    <a:pt x="878" y="1055"/>
                  </a:lnTo>
                  <a:lnTo>
                    <a:pt x="873" y="1065"/>
                  </a:lnTo>
                  <a:lnTo>
                    <a:pt x="866" y="1076"/>
                  </a:lnTo>
                  <a:lnTo>
                    <a:pt x="857" y="1081"/>
                  </a:lnTo>
                  <a:lnTo>
                    <a:pt x="845" y="1079"/>
                  </a:lnTo>
                  <a:lnTo>
                    <a:pt x="836" y="1072"/>
                  </a:lnTo>
                  <a:lnTo>
                    <a:pt x="829" y="1062"/>
                  </a:lnTo>
                  <a:lnTo>
                    <a:pt x="824" y="1051"/>
                  </a:lnTo>
                  <a:lnTo>
                    <a:pt x="817" y="1048"/>
                  </a:lnTo>
                  <a:lnTo>
                    <a:pt x="805" y="1048"/>
                  </a:lnTo>
                  <a:lnTo>
                    <a:pt x="787" y="1050"/>
                  </a:lnTo>
                  <a:lnTo>
                    <a:pt x="766" y="1053"/>
                  </a:lnTo>
                  <a:lnTo>
                    <a:pt x="745" y="1057"/>
                  </a:lnTo>
                  <a:lnTo>
                    <a:pt x="723" y="1060"/>
                  </a:lnTo>
                  <a:lnTo>
                    <a:pt x="703" y="1060"/>
                  </a:lnTo>
                  <a:lnTo>
                    <a:pt x="684" y="1060"/>
                  </a:lnTo>
                  <a:lnTo>
                    <a:pt x="662" y="1053"/>
                  </a:lnTo>
                  <a:lnTo>
                    <a:pt x="642" y="1045"/>
                  </a:lnTo>
                  <a:lnTo>
                    <a:pt x="628" y="1034"/>
                  </a:lnTo>
                  <a:lnTo>
                    <a:pt x="623" y="1024"/>
                  </a:lnTo>
                  <a:lnTo>
                    <a:pt x="623" y="1013"/>
                  </a:lnTo>
                  <a:lnTo>
                    <a:pt x="628" y="999"/>
                  </a:lnTo>
                  <a:lnTo>
                    <a:pt x="635" y="975"/>
                  </a:lnTo>
                  <a:lnTo>
                    <a:pt x="646" y="941"/>
                  </a:lnTo>
                  <a:lnTo>
                    <a:pt x="660" y="903"/>
                  </a:lnTo>
                  <a:lnTo>
                    <a:pt x="677" y="859"/>
                  </a:lnTo>
                  <a:lnTo>
                    <a:pt x="698" y="814"/>
                  </a:lnTo>
                  <a:lnTo>
                    <a:pt x="724" y="762"/>
                  </a:lnTo>
                  <a:lnTo>
                    <a:pt x="751" y="713"/>
                  </a:lnTo>
                  <a:lnTo>
                    <a:pt x="771" y="669"/>
                  </a:lnTo>
                  <a:lnTo>
                    <a:pt x="787" y="631"/>
                  </a:lnTo>
                  <a:lnTo>
                    <a:pt x="799" y="596"/>
                  </a:lnTo>
                  <a:lnTo>
                    <a:pt x="808" y="571"/>
                  </a:lnTo>
                  <a:lnTo>
                    <a:pt x="819" y="548"/>
                  </a:lnTo>
                  <a:lnTo>
                    <a:pt x="834" y="531"/>
                  </a:lnTo>
                  <a:lnTo>
                    <a:pt x="855" y="514"/>
                  </a:lnTo>
                  <a:lnTo>
                    <a:pt x="885" y="501"/>
                  </a:lnTo>
                  <a:lnTo>
                    <a:pt x="922" y="489"/>
                  </a:lnTo>
                  <a:lnTo>
                    <a:pt x="953" y="480"/>
                  </a:lnTo>
                  <a:lnTo>
                    <a:pt x="974" y="472"/>
                  </a:lnTo>
                  <a:lnTo>
                    <a:pt x="988" y="465"/>
                  </a:lnTo>
                  <a:lnTo>
                    <a:pt x="998" y="458"/>
                  </a:lnTo>
                  <a:lnTo>
                    <a:pt x="1007" y="452"/>
                  </a:lnTo>
                  <a:lnTo>
                    <a:pt x="1021" y="445"/>
                  </a:lnTo>
                  <a:lnTo>
                    <a:pt x="1039" y="440"/>
                  </a:lnTo>
                  <a:lnTo>
                    <a:pt x="1072" y="430"/>
                  </a:lnTo>
                  <a:lnTo>
                    <a:pt x="1100" y="416"/>
                  </a:lnTo>
                  <a:lnTo>
                    <a:pt x="1122" y="396"/>
                  </a:lnTo>
                  <a:lnTo>
                    <a:pt x="1140" y="374"/>
                  </a:lnTo>
                  <a:lnTo>
                    <a:pt x="1152" y="360"/>
                  </a:lnTo>
                  <a:lnTo>
                    <a:pt x="1168" y="344"/>
                  </a:lnTo>
                  <a:lnTo>
                    <a:pt x="1189" y="325"/>
                  </a:lnTo>
                  <a:lnTo>
                    <a:pt x="1215" y="304"/>
                  </a:lnTo>
                  <a:lnTo>
                    <a:pt x="1243" y="285"/>
                  </a:lnTo>
                  <a:lnTo>
                    <a:pt x="1272" y="265"/>
                  </a:lnTo>
                  <a:lnTo>
                    <a:pt x="1302" y="250"/>
                  </a:lnTo>
                  <a:lnTo>
                    <a:pt x="1332" y="238"/>
                  </a:lnTo>
                  <a:lnTo>
                    <a:pt x="1361" y="231"/>
                  </a:lnTo>
                  <a:lnTo>
                    <a:pt x="1395" y="229"/>
                  </a:lnTo>
                  <a:lnTo>
                    <a:pt x="1428" y="232"/>
                  </a:lnTo>
                  <a:lnTo>
                    <a:pt x="1459" y="239"/>
                  </a:lnTo>
                  <a:lnTo>
                    <a:pt x="1491" y="250"/>
                  </a:lnTo>
                  <a:lnTo>
                    <a:pt x="1517" y="264"/>
                  </a:lnTo>
                  <a:lnTo>
                    <a:pt x="1539" y="279"/>
                  </a:lnTo>
                  <a:lnTo>
                    <a:pt x="1557" y="300"/>
                  </a:lnTo>
                  <a:lnTo>
                    <a:pt x="1566" y="323"/>
                  </a:lnTo>
                  <a:lnTo>
                    <a:pt x="1571" y="351"/>
                  </a:lnTo>
                  <a:lnTo>
                    <a:pt x="1573" y="374"/>
                  </a:lnTo>
                  <a:lnTo>
                    <a:pt x="1574" y="391"/>
                  </a:lnTo>
                  <a:lnTo>
                    <a:pt x="1573" y="403"/>
                  </a:lnTo>
                  <a:lnTo>
                    <a:pt x="1574" y="416"/>
                  </a:lnTo>
                  <a:lnTo>
                    <a:pt x="1576" y="424"/>
                  </a:lnTo>
                  <a:lnTo>
                    <a:pt x="1581" y="438"/>
                  </a:lnTo>
                  <a:lnTo>
                    <a:pt x="1585" y="449"/>
                  </a:lnTo>
                  <a:lnTo>
                    <a:pt x="1583" y="459"/>
                  </a:lnTo>
                  <a:lnTo>
                    <a:pt x="1576" y="472"/>
                  </a:lnTo>
                  <a:lnTo>
                    <a:pt x="1573" y="480"/>
                  </a:lnTo>
                  <a:lnTo>
                    <a:pt x="1576" y="487"/>
                  </a:lnTo>
                  <a:lnTo>
                    <a:pt x="1581" y="496"/>
                  </a:lnTo>
                  <a:lnTo>
                    <a:pt x="1588" y="507"/>
                  </a:lnTo>
                  <a:lnTo>
                    <a:pt x="1590" y="519"/>
                  </a:lnTo>
                  <a:lnTo>
                    <a:pt x="1585" y="534"/>
                  </a:lnTo>
                  <a:lnTo>
                    <a:pt x="1576" y="550"/>
                  </a:lnTo>
                  <a:lnTo>
                    <a:pt x="1566" y="571"/>
                  </a:lnTo>
                  <a:lnTo>
                    <a:pt x="1552" y="594"/>
                  </a:lnTo>
                  <a:lnTo>
                    <a:pt x="1534" y="618"/>
                  </a:lnTo>
                  <a:lnTo>
                    <a:pt x="1519" y="639"/>
                  </a:lnTo>
                  <a:lnTo>
                    <a:pt x="1499" y="655"/>
                  </a:lnTo>
                  <a:lnTo>
                    <a:pt x="1482" y="664"/>
                  </a:lnTo>
                  <a:lnTo>
                    <a:pt x="1466" y="664"/>
                  </a:lnTo>
                  <a:lnTo>
                    <a:pt x="1447" y="655"/>
                  </a:lnTo>
                  <a:lnTo>
                    <a:pt x="1430" y="645"/>
                  </a:lnTo>
                  <a:lnTo>
                    <a:pt x="1414" y="634"/>
                  </a:lnTo>
                  <a:lnTo>
                    <a:pt x="1400" y="627"/>
                  </a:lnTo>
                  <a:lnTo>
                    <a:pt x="1389" y="622"/>
                  </a:lnTo>
                  <a:lnTo>
                    <a:pt x="1382" y="622"/>
                  </a:lnTo>
                  <a:lnTo>
                    <a:pt x="1379" y="629"/>
                  </a:lnTo>
                  <a:lnTo>
                    <a:pt x="1381" y="643"/>
                  </a:lnTo>
                  <a:lnTo>
                    <a:pt x="1388" y="652"/>
                  </a:lnTo>
                  <a:lnTo>
                    <a:pt x="1398" y="658"/>
                  </a:lnTo>
                  <a:lnTo>
                    <a:pt x="1410" y="665"/>
                  </a:lnTo>
                  <a:lnTo>
                    <a:pt x="1419" y="676"/>
                  </a:lnTo>
                  <a:lnTo>
                    <a:pt x="1421" y="686"/>
                  </a:lnTo>
                  <a:lnTo>
                    <a:pt x="1416" y="695"/>
                  </a:lnTo>
                  <a:lnTo>
                    <a:pt x="1407" y="700"/>
                  </a:lnTo>
                  <a:lnTo>
                    <a:pt x="1393" y="704"/>
                  </a:lnTo>
                  <a:lnTo>
                    <a:pt x="1381" y="706"/>
                  </a:lnTo>
                  <a:lnTo>
                    <a:pt x="1368" y="702"/>
                  </a:lnTo>
                  <a:lnTo>
                    <a:pt x="1358" y="693"/>
                  </a:lnTo>
                  <a:lnTo>
                    <a:pt x="1347" y="685"/>
                  </a:lnTo>
                  <a:lnTo>
                    <a:pt x="1339" y="674"/>
                  </a:lnTo>
                  <a:lnTo>
                    <a:pt x="1330" y="665"/>
                  </a:lnTo>
                  <a:lnTo>
                    <a:pt x="1320" y="664"/>
                  </a:lnTo>
                  <a:lnTo>
                    <a:pt x="1311" y="667"/>
                  </a:lnTo>
                  <a:lnTo>
                    <a:pt x="1299" y="678"/>
                  </a:lnTo>
                  <a:lnTo>
                    <a:pt x="1285" y="685"/>
                  </a:lnTo>
                  <a:lnTo>
                    <a:pt x="1267" y="692"/>
                  </a:lnTo>
                  <a:lnTo>
                    <a:pt x="1250" y="695"/>
                  </a:lnTo>
                  <a:lnTo>
                    <a:pt x="1234" y="693"/>
                  </a:lnTo>
                  <a:lnTo>
                    <a:pt x="1218" y="686"/>
                  </a:lnTo>
                  <a:lnTo>
                    <a:pt x="1201" y="672"/>
                  </a:lnTo>
                  <a:lnTo>
                    <a:pt x="1187" y="658"/>
                  </a:lnTo>
                  <a:lnTo>
                    <a:pt x="1175" y="648"/>
                  </a:lnTo>
                  <a:lnTo>
                    <a:pt x="1166" y="645"/>
                  </a:lnTo>
                  <a:lnTo>
                    <a:pt x="1161" y="650"/>
                  </a:lnTo>
                  <a:lnTo>
                    <a:pt x="1161" y="662"/>
                  </a:lnTo>
                  <a:lnTo>
                    <a:pt x="1162" y="676"/>
                  </a:lnTo>
                  <a:lnTo>
                    <a:pt x="1169" y="690"/>
                  </a:lnTo>
                  <a:lnTo>
                    <a:pt x="1183" y="702"/>
                  </a:lnTo>
                  <a:lnTo>
                    <a:pt x="1196" y="707"/>
                  </a:lnTo>
                  <a:lnTo>
                    <a:pt x="1211" y="707"/>
                  </a:lnTo>
                  <a:lnTo>
                    <a:pt x="1224" y="707"/>
                  </a:lnTo>
                  <a:lnTo>
                    <a:pt x="1236" y="706"/>
                  </a:lnTo>
                  <a:lnTo>
                    <a:pt x="1243" y="707"/>
                  </a:lnTo>
                  <a:lnTo>
                    <a:pt x="1245" y="713"/>
                  </a:lnTo>
                  <a:lnTo>
                    <a:pt x="1241" y="718"/>
                  </a:lnTo>
                  <a:lnTo>
                    <a:pt x="1231" y="727"/>
                  </a:lnTo>
                  <a:lnTo>
                    <a:pt x="1217" y="735"/>
                  </a:lnTo>
                  <a:lnTo>
                    <a:pt x="1203" y="746"/>
                  </a:lnTo>
                  <a:lnTo>
                    <a:pt x="1187" y="756"/>
                  </a:lnTo>
                  <a:lnTo>
                    <a:pt x="1173" y="767"/>
                  </a:lnTo>
                  <a:lnTo>
                    <a:pt x="1162" y="777"/>
                  </a:lnTo>
                  <a:lnTo>
                    <a:pt x="1157" y="784"/>
                  </a:lnTo>
                  <a:lnTo>
                    <a:pt x="1159" y="791"/>
                  </a:lnTo>
                  <a:lnTo>
                    <a:pt x="1171" y="795"/>
                  </a:lnTo>
                  <a:lnTo>
                    <a:pt x="1185" y="793"/>
                  </a:lnTo>
                  <a:lnTo>
                    <a:pt x="1201" y="788"/>
                  </a:lnTo>
                  <a:lnTo>
                    <a:pt x="1218" y="779"/>
                  </a:lnTo>
                  <a:lnTo>
                    <a:pt x="1238" y="774"/>
                  </a:lnTo>
                  <a:lnTo>
                    <a:pt x="1255" y="770"/>
                  </a:lnTo>
                  <a:lnTo>
                    <a:pt x="1267" y="767"/>
                  </a:lnTo>
                  <a:lnTo>
                    <a:pt x="1276" y="756"/>
                  </a:lnTo>
                  <a:lnTo>
                    <a:pt x="1281" y="744"/>
                  </a:lnTo>
                  <a:lnTo>
                    <a:pt x="1285" y="732"/>
                  </a:lnTo>
                  <a:lnTo>
                    <a:pt x="1290" y="718"/>
                  </a:lnTo>
                  <a:lnTo>
                    <a:pt x="1297" y="706"/>
                  </a:lnTo>
                  <a:lnTo>
                    <a:pt x="1311" y="697"/>
                  </a:lnTo>
                  <a:lnTo>
                    <a:pt x="1323" y="695"/>
                  </a:lnTo>
                  <a:lnTo>
                    <a:pt x="1330" y="699"/>
                  </a:lnTo>
                  <a:lnTo>
                    <a:pt x="1334" y="706"/>
                  </a:lnTo>
                  <a:lnTo>
                    <a:pt x="1337" y="714"/>
                  </a:lnTo>
                  <a:lnTo>
                    <a:pt x="1337" y="725"/>
                  </a:lnTo>
                  <a:lnTo>
                    <a:pt x="1339" y="734"/>
                  </a:lnTo>
                  <a:lnTo>
                    <a:pt x="1339" y="741"/>
                  </a:lnTo>
                  <a:lnTo>
                    <a:pt x="1342" y="744"/>
                  </a:lnTo>
                  <a:lnTo>
                    <a:pt x="1349" y="742"/>
                  </a:lnTo>
                  <a:lnTo>
                    <a:pt x="1358" y="739"/>
                  </a:lnTo>
                  <a:lnTo>
                    <a:pt x="1370" y="732"/>
                  </a:lnTo>
                  <a:lnTo>
                    <a:pt x="1384" y="723"/>
                  </a:lnTo>
                  <a:lnTo>
                    <a:pt x="1396" y="718"/>
                  </a:lnTo>
                  <a:lnTo>
                    <a:pt x="1407" y="714"/>
                  </a:lnTo>
                  <a:lnTo>
                    <a:pt x="1416" y="714"/>
                  </a:lnTo>
                  <a:lnTo>
                    <a:pt x="1421" y="721"/>
                  </a:lnTo>
                  <a:lnTo>
                    <a:pt x="1419" y="732"/>
                  </a:lnTo>
                  <a:lnTo>
                    <a:pt x="1412" y="742"/>
                  </a:lnTo>
                  <a:lnTo>
                    <a:pt x="1400" y="751"/>
                  </a:lnTo>
                  <a:lnTo>
                    <a:pt x="1389" y="758"/>
                  </a:lnTo>
                  <a:lnTo>
                    <a:pt x="1384" y="769"/>
                  </a:lnTo>
                  <a:lnTo>
                    <a:pt x="1384" y="779"/>
                  </a:lnTo>
                  <a:lnTo>
                    <a:pt x="1389" y="784"/>
                  </a:lnTo>
                  <a:lnTo>
                    <a:pt x="1395" y="783"/>
                  </a:lnTo>
                  <a:lnTo>
                    <a:pt x="1398" y="777"/>
                  </a:lnTo>
                  <a:lnTo>
                    <a:pt x="1402" y="769"/>
                  </a:lnTo>
                  <a:lnTo>
                    <a:pt x="1409" y="758"/>
                  </a:lnTo>
                  <a:lnTo>
                    <a:pt x="1417" y="751"/>
                  </a:lnTo>
                  <a:lnTo>
                    <a:pt x="1428" y="746"/>
                  </a:lnTo>
                  <a:lnTo>
                    <a:pt x="1443" y="748"/>
                  </a:lnTo>
                  <a:lnTo>
                    <a:pt x="1454" y="755"/>
                  </a:lnTo>
                  <a:lnTo>
                    <a:pt x="1457" y="765"/>
                  </a:lnTo>
                  <a:lnTo>
                    <a:pt x="1454" y="777"/>
                  </a:lnTo>
                  <a:lnTo>
                    <a:pt x="1442" y="791"/>
                  </a:lnTo>
                  <a:lnTo>
                    <a:pt x="1428" y="809"/>
                  </a:lnTo>
                  <a:lnTo>
                    <a:pt x="1421" y="826"/>
                  </a:lnTo>
                  <a:lnTo>
                    <a:pt x="1419" y="842"/>
                  </a:lnTo>
                  <a:lnTo>
                    <a:pt x="1419" y="858"/>
                  </a:lnTo>
                  <a:lnTo>
                    <a:pt x="1419" y="868"/>
                  </a:lnTo>
                  <a:lnTo>
                    <a:pt x="1419" y="877"/>
                  </a:lnTo>
                  <a:lnTo>
                    <a:pt x="1416" y="886"/>
                  </a:lnTo>
                  <a:lnTo>
                    <a:pt x="1407" y="898"/>
                  </a:lnTo>
                  <a:lnTo>
                    <a:pt x="1391" y="910"/>
                  </a:lnTo>
                  <a:lnTo>
                    <a:pt x="1386" y="915"/>
                  </a:lnTo>
                  <a:lnTo>
                    <a:pt x="1381" y="920"/>
                  </a:lnTo>
                  <a:lnTo>
                    <a:pt x="1379" y="924"/>
                  </a:lnTo>
                  <a:lnTo>
                    <a:pt x="1379" y="927"/>
                  </a:lnTo>
                  <a:lnTo>
                    <a:pt x="1381" y="931"/>
                  </a:lnTo>
                  <a:lnTo>
                    <a:pt x="1382" y="933"/>
                  </a:lnTo>
                  <a:lnTo>
                    <a:pt x="1386" y="933"/>
                  </a:lnTo>
                  <a:lnTo>
                    <a:pt x="1391" y="934"/>
                  </a:lnTo>
                  <a:lnTo>
                    <a:pt x="1396" y="934"/>
                  </a:lnTo>
                  <a:lnTo>
                    <a:pt x="1400" y="934"/>
                  </a:lnTo>
                  <a:lnTo>
                    <a:pt x="1405" y="933"/>
                  </a:lnTo>
                  <a:lnTo>
                    <a:pt x="1410" y="931"/>
                  </a:lnTo>
                  <a:lnTo>
                    <a:pt x="1416" y="929"/>
                  </a:lnTo>
                  <a:lnTo>
                    <a:pt x="1428" y="922"/>
                  </a:lnTo>
                  <a:lnTo>
                    <a:pt x="1443" y="912"/>
                  </a:lnTo>
                  <a:lnTo>
                    <a:pt x="1457" y="898"/>
                  </a:lnTo>
                  <a:lnTo>
                    <a:pt x="1466" y="882"/>
                  </a:lnTo>
                  <a:lnTo>
                    <a:pt x="1468" y="866"/>
                  </a:lnTo>
                  <a:lnTo>
                    <a:pt x="1466" y="847"/>
                  </a:lnTo>
                  <a:lnTo>
                    <a:pt x="1470" y="835"/>
                  </a:lnTo>
                  <a:lnTo>
                    <a:pt x="1475" y="826"/>
                  </a:lnTo>
                  <a:lnTo>
                    <a:pt x="1480" y="826"/>
                  </a:lnTo>
                  <a:lnTo>
                    <a:pt x="1487" y="830"/>
                  </a:lnTo>
                  <a:lnTo>
                    <a:pt x="1496" y="837"/>
                  </a:lnTo>
                  <a:lnTo>
                    <a:pt x="1508" y="847"/>
                  </a:lnTo>
                  <a:lnTo>
                    <a:pt x="1519" y="858"/>
                  </a:lnTo>
                  <a:lnTo>
                    <a:pt x="1527" y="870"/>
                  </a:lnTo>
                  <a:lnTo>
                    <a:pt x="1533" y="882"/>
                  </a:lnTo>
                  <a:lnTo>
                    <a:pt x="1534" y="901"/>
                  </a:lnTo>
                  <a:lnTo>
                    <a:pt x="1534" y="922"/>
                  </a:lnTo>
                  <a:lnTo>
                    <a:pt x="1536" y="945"/>
                  </a:lnTo>
                  <a:lnTo>
                    <a:pt x="1538" y="966"/>
                  </a:lnTo>
                  <a:lnTo>
                    <a:pt x="1539" y="982"/>
                  </a:lnTo>
                  <a:lnTo>
                    <a:pt x="1545" y="992"/>
                  </a:lnTo>
                  <a:lnTo>
                    <a:pt x="1553" y="997"/>
                  </a:lnTo>
                  <a:lnTo>
                    <a:pt x="1564" y="1003"/>
                  </a:lnTo>
                  <a:lnTo>
                    <a:pt x="1576" y="1008"/>
                  </a:lnTo>
                  <a:lnTo>
                    <a:pt x="1585" y="1010"/>
                  </a:lnTo>
                  <a:lnTo>
                    <a:pt x="1590" y="1008"/>
                  </a:lnTo>
                  <a:lnTo>
                    <a:pt x="1590" y="1003"/>
                  </a:lnTo>
                  <a:lnTo>
                    <a:pt x="1588" y="994"/>
                  </a:lnTo>
                  <a:lnTo>
                    <a:pt x="1588" y="989"/>
                  </a:lnTo>
                  <a:lnTo>
                    <a:pt x="1592" y="983"/>
                  </a:lnTo>
                  <a:lnTo>
                    <a:pt x="1597" y="980"/>
                  </a:lnTo>
                  <a:lnTo>
                    <a:pt x="1601" y="973"/>
                  </a:lnTo>
                  <a:lnTo>
                    <a:pt x="1599" y="966"/>
                  </a:lnTo>
                  <a:lnTo>
                    <a:pt x="1592" y="962"/>
                  </a:lnTo>
                  <a:lnTo>
                    <a:pt x="1581" y="957"/>
                  </a:lnTo>
                  <a:lnTo>
                    <a:pt x="1571" y="952"/>
                  </a:lnTo>
                  <a:lnTo>
                    <a:pt x="1564" y="943"/>
                  </a:lnTo>
                  <a:lnTo>
                    <a:pt x="1562" y="929"/>
                  </a:lnTo>
                  <a:lnTo>
                    <a:pt x="1562" y="910"/>
                  </a:lnTo>
                  <a:lnTo>
                    <a:pt x="1562" y="887"/>
                  </a:lnTo>
                  <a:lnTo>
                    <a:pt x="1559" y="865"/>
                  </a:lnTo>
                  <a:lnTo>
                    <a:pt x="1548" y="842"/>
                  </a:lnTo>
                  <a:lnTo>
                    <a:pt x="1533" y="821"/>
                  </a:lnTo>
                  <a:lnTo>
                    <a:pt x="1513" y="800"/>
                  </a:lnTo>
                  <a:lnTo>
                    <a:pt x="1503" y="777"/>
                  </a:lnTo>
                  <a:lnTo>
                    <a:pt x="1498" y="755"/>
                  </a:lnTo>
                  <a:lnTo>
                    <a:pt x="1501" y="734"/>
                  </a:lnTo>
                  <a:lnTo>
                    <a:pt x="1510" y="714"/>
                  </a:lnTo>
                  <a:lnTo>
                    <a:pt x="1522" y="702"/>
                  </a:lnTo>
                  <a:lnTo>
                    <a:pt x="1543" y="685"/>
                  </a:lnTo>
                  <a:lnTo>
                    <a:pt x="1566" y="665"/>
                  </a:lnTo>
                  <a:lnTo>
                    <a:pt x="1592" y="645"/>
                  </a:lnTo>
                  <a:lnTo>
                    <a:pt x="1616" y="620"/>
                  </a:lnTo>
                  <a:lnTo>
                    <a:pt x="1637" y="594"/>
                  </a:lnTo>
                  <a:lnTo>
                    <a:pt x="1651" y="568"/>
                  </a:lnTo>
                  <a:lnTo>
                    <a:pt x="1658" y="540"/>
                  </a:lnTo>
                  <a:lnTo>
                    <a:pt x="1658" y="512"/>
                  </a:lnTo>
                  <a:lnTo>
                    <a:pt x="1660" y="486"/>
                  </a:lnTo>
                  <a:lnTo>
                    <a:pt x="1662" y="459"/>
                  </a:lnTo>
                  <a:lnTo>
                    <a:pt x="1665" y="437"/>
                  </a:lnTo>
                  <a:lnTo>
                    <a:pt x="1670" y="417"/>
                  </a:lnTo>
                  <a:lnTo>
                    <a:pt x="1677" y="403"/>
                  </a:lnTo>
                  <a:lnTo>
                    <a:pt x="1688" y="395"/>
                  </a:lnTo>
                  <a:lnTo>
                    <a:pt x="1700" y="393"/>
                  </a:lnTo>
                  <a:lnTo>
                    <a:pt x="1718" y="398"/>
                  </a:lnTo>
                  <a:lnTo>
                    <a:pt x="1726" y="403"/>
                  </a:lnTo>
                  <a:lnTo>
                    <a:pt x="1731" y="409"/>
                  </a:lnTo>
                  <a:lnTo>
                    <a:pt x="1738" y="412"/>
                  </a:lnTo>
                  <a:lnTo>
                    <a:pt x="1747" y="412"/>
                  </a:lnTo>
                  <a:lnTo>
                    <a:pt x="1756" y="412"/>
                  </a:lnTo>
                  <a:lnTo>
                    <a:pt x="1772" y="414"/>
                  </a:lnTo>
                  <a:lnTo>
                    <a:pt x="1789" y="414"/>
                  </a:lnTo>
                  <a:lnTo>
                    <a:pt x="1810" y="414"/>
                  </a:lnTo>
                  <a:lnTo>
                    <a:pt x="1831" y="409"/>
                  </a:lnTo>
                  <a:lnTo>
                    <a:pt x="1854" y="400"/>
                  </a:lnTo>
                  <a:lnTo>
                    <a:pt x="1875" y="386"/>
                  </a:lnTo>
                  <a:lnTo>
                    <a:pt x="1894" y="363"/>
                  </a:lnTo>
                  <a:lnTo>
                    <a:pt x="1922" y="327"/>
                  </a:lnTo>
                  <a:lnTo>
                    <a:pt x="1948" y="302"/>
                  </a:lnTo>
                  <a:lnTo>
                    <a:pt x="1972" y="285"/>
                  </a:lnTo>
                  <a:lnTo>
                    <a:pt x="1997" y="271"/>
                  </a:lnTo>
                  <a:lnTo>
                    <a:pt x="2016" y="260"/>
                  </a:lnTo>
                  <a:lnTo>
                    <a:pt x="2033" y="253"/>
                  </a:lnTo>
                  <a:lnTo>
                    <a:pt x="2056" y="239"/>
                  </a:lnTo>
                  <a:lnTo>
                    <a:pt x="2086" y="224"/>
                  </a:lnTo>
                  <a:lnTo>
                    <a:pt x="2117" y="203"/>
                  </a:lnTo>
                  <a:lnTo>
                    <a:pt x="2152" y="180"/>
                  </a:lnTo>
                  <a:lnTo>
                    <a:pt x="2187" y="155"/>
                  </a:lnTo>
                  <a:lnTo>
                    <a:pt x="2220" y="129"/>
                  </a:lnTo>
                  <a:lnTo>
                    <a:pt x="2252" y="101"/>
                  </a:lnTo>
                  <a:lnTo>
                    <a:pt x="2276" y="77"/>
                  </a:lnTo>
                  <a:lnTo>
                    <a:pt x="2297" y="58"/>
                  </a:lnTo>
                  <a:lnTo>
                    <a:pt x="2314" y="44"/>
                  </a:lnTo>
                  <a:lnTo>
                    <a:pt x="2330" y="33"/>
                  </a:lnTo>
                  <a:lnTo>
                    <a:pt x="2344" y="24"/>
                  </a:lnTo>
                  <a:lnTo>
                    <a:pt x="2358" y="19"/>
                  </a:lnTo>
                  <a:lnTo>
                    <a:pt x="2372" y="14"/>
                  </a:lnTo>
                  <a:lnTo>
                    <a:pt x="2390" y="7"/>
                  </a:lnTo>
                  <a:lnTo>
                    <a:pt x="2414" y="2"/>
                  </a:lnTo>
                  <a:lnTo>
                    <a:pt x="2442"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0" name="Freeform 7">
              <a:extLst>
                <a:ext uri="{FF2B5EF4-FFF2-40B4-BE49-F238E27FC236}">
                  <a16:creationId xmlns:a16="http://schemas.microsoft.com/office/drawing/2014/main" id="{C136BA40-35F4-4FA6-94FE-6DAA0E233E0B}"/>
                </a:ext>
              </a:extLst>
            </p:cNvPr>
            <p:cNvSpPr>
              <a:spLocks/>
            </p:cNvSpPr>
            <p:nvPr/>
          </p:nvSpPr>
          <p:spPr bwMode="auto">
            <a:xfrm>
              <a:off x="10172104" y="5467531"/>
              <a:ext cx="293688" cy="528638"/>
            </a:xfrm>
            <a:custGeom>
              <a:avLst/>
              <a:gdLst>
                <a:gd name="T0" fmla="*/ 91 w 185"/>
                <a:gd name="T1" fmla="*/ 1 h 333"/>
                <a:gd name="T2" fmla="*/ 101 w 185"/>
                <a:gd name="T3" fmla="*/ 17 h 333"/>
                <a:gd name="T4" fmla="*/ 110 w 185"/>
                <a:gd name="T5" fmla="*/ 35 h 333"/>
                <a:gd name="T6" fmla="*/ 124 w 185"/>
                <a:gd name="T7" fmla="*/ 47 h 333"/>
                <a:gd name="T8" fmla="*/ 138 w 185"/>
                <a:gd name="T9" fmla="*/ 59 h 333"/>
                <a:gd name="T10" fmla="*/ 141 w 185"/>
                <a:gd name="T11" fmla="*/ 82 h 333"/>
                <a:gd name="T12" fmla="*/ 131 w 185"/>
                <a:gd name="T13" fmla="*/ 119 h 333"/>
                <a:gd name="T14" fmla="*/ 127 w 185"/>
                <a:gd name="T15" fmla="*/ 134 h 333"/>
                <a:gd name="T16" fmla="*/ 131 w 185"/>
                <a:gd name="T17" fmla="*/ 141 h 333"/>
                <a:gd name="T18" fmla="*/ 134 w 185"/>
                <a:gd name="T19" fmla="*/ 152 h 333"/>
                <a:gd name="T20" fmla="*/ 140 w 185"/>
                <a:gd name="T21" fmla="*/ 178 h 333"/>
                <a:gd name="T22" fmla="*/ 154 w 185"/>
                <a:gd name="T23" fmla="*/ 204 h 333"/>
                <a:gd name="T24" fmla="*/ 171 w 185"/>
                <a:gd name="T25" fmla="*/ 236 h 333"/>
                <a:gd name="T26" fmla="*/ 182 w 185"/>
                <a:gd name="T27" fmla="*/ 281 h 333"/>
                <a:gd name="T28" fmla="*/ 185 w 185"/>
                <a:gd name="T29" fmla="*/ 321 h 333"/>
                <a:gd name="T30" fmla="*/ 182 w 185"/>
                <a:gd name="T31" fmla="*/ 333 h 333"/>
                <a:gd name="T32" fmla="*/ 162 w 185"/>
                <a:gd name="T33" fmla="*/ 332 h 333"/>
                <a:gd name="T34" fmla="*/ 120 w 185"/>
                <a:gd name="T35" fmla="*/ 330 h 333"/>
                <a:gd name="T36" fmla="*/ 98 w 185"/>
                <a:gd name="T37" fmla="*/ 323 h 333"/>
                <a:gd name="T38" fmla="*/ 89 w 185"/>
                <a:gd name="T39" fmla="*/ 316 h 333"/>
                <a:gd name="T40" fmla="*/ 77 w 185"/>
                <a:gd name="T41" fmla="*/ 307 h 333"/>
                <a:gd name="T42" fmla="*/ 49 w 185"/>
                <a:gd name="T43" fmla="*/ 293 h 333"/>
                <a:gd name="T44" fmla="*/ 24 w 185"/>
                <a:gd name="T45" fmla="*/ 284 h 333"/>
                <a:gd name="T46" fmla="*/ 9 w 185"/>
                <a:gd name="T47" fmla="*/ 274 h 333"/>
                <a:gd name="T48" fmla="*/ 0 w 185"/>
                <a:gd name="T49" fmla="*/ 256 h 333"/>
                <a:gd name="T50" fmla="*/ 9 w 185"/>
                <a:gd name="T51" fmla="*/ 244 h 333"/>
                <a:gd name="T52" fmla="*/ 44 w 185"/>
                <a:gd name="T53" fmla="*/ 239 h 333"/>
                <a:gd name="T54" fmla="*/ 70 w 185"/>
                <a:gd name="T55" fmla="*/ 229 h 333"/>
                <a:gd name="T56" fmla="*/ 73 w 185"/>
                <a:gd name="T57" fmla="*/ 218 h 333"/>
                <a:gd name="T58" fmla="*/ 56 w 185"/>
                <a:gd name="T59" fmla="*/ 211 h 333"/>
                <a:gd name="T60" fmla="*/ 33 w 185"/>
                <a:gd name="T61" fmla="*/ 178 h 333"/>
                <a:gd name="T62" fmla="*/ 24 w 185"/>
                <a:gd name="T63" fmla="*/ 148 h 333"/>
                <a:gd name="T64" fmla="*/ 33 w 185"/>
                <a:gd name="T65" fmla="*/ 138 h 333"/>
                <a:gd name="T66" fmla="*/ 59 w 185"/>
                <a:gd name="T67" fmla="*/ 125 h 333"/>
                <a:gd name="T68" fmla="*/ 89 w 185"/>
                <a:gd name="T69" fmla="*/ 96 h 333"/>
                <a:gd name="T70" fmla="*/ 93 w 185"/>
                <a:gd name="T71" fmla="*/ 59 h 333"/>
                <a:gd name="T72" fmla="*/ 84 w 185"/>
                <a:gd name="T73" fmla="*/ 29 h 333"/>
                <a:gd name="T74" fmla="*/ 77 w 185"/>
                <a:gd name="T75" fmla="*/ 15 h 333"/>
                <a:gd name="T76" fmla="*/ 86 w 185"/>
                <a:gd name="T77"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333">
                  <a:moveTo>
                    <a:pt x="86" y="0"/>
                  </a:moveTo>
                  <a:lnTo>
                    <a:pt x="91" y="1"/>
                  </a:lnTo>
                  <a:lnTo>
                    <a:pt x="96" y="8"/>
                  </a:lnTo>
                  <a:lnTo>
                    <a:pt x="101" y="17"/>
                  </a:lnTo>
                  <a:lnTo>
                    <a:pt x="106" y="28"/>
                  </a:lnTo>
                  <a:lnTo>
                    <a:pt x="110" y="35"/>
                  </a:lnTo>
                  <a:lnTo>
                    <a:pt x="117" y="42"/>
                  </a:lnTo>
                  <a:lnTo>
                    <a:pt x="124" y="47"/>
                  </a:lnTo>
                  <a:lnTo>
                    <a:pt x="131" y="52"/>
                  </a:lnTo>
                  <a:lnTo>
                    <a:pt x="138" y="59"/>
                  </a:lnTo>
                  <a:lnTo>
                    <a:pt x="141" y="70"/>
                  </a:lnTo>
                  <a:lnTo>
                    <a:pt x="141" y="82"/>
                  </a:lnTo>
                  <a:lnTo>
                    <a:pt x="136" y="101"/>
                  </a:lnTo>
                  <a:lnTo>
                    <a:pt x="131" y="119"/>
                  </a:lnTo>
                  <a:lnTo>
                    <a:pt x="127" y="129"/>
                  </a:lnTo>
                  <a:lnTo>
                    <a:pt x="127" y="134"/>
                  </a:lnTo>
                  <a:lnTo>
                    <a:pt x="129" y="138"/>
                  </a:lnTo>
                  <a:lnTo>
                    <a:pt x="131" y="141"/>
                  </a:lnTo>
                  <a:lnTo>
                    <a:pt x="133" y="145"/>
                  </a:lnTo>
                  <a:lnTo>
                    <a:pt x="134" y="152"/>
                  </a:lnTo>
                  <a:lnTo>
                    <a:pt x="136" y="162"/>
                  </a:lnTo>
                  <a:lnTo>
                    <a:pt x="140" y="178"/>
                  </a:lnTo>
                  <a:lnTo>
                    <a:pt x="145" y="192"/>
                  </a:lnTo>
                  <a:lnTo>
                    <a:pt x="154" y="204"/>
                  </a:lnTo>
                  <a:lnTo>
                    <a:pt x="162" y="220"/>
                  </a:lnTo>
                  <a:lnTo>
                    <a:pt x="171" y="236"/>
                  </a:lnTo>
                  <a:lnTo>
                    <a:pt x="176" y="256"/>
                  </a:lnTo>
                  <a:lnTo>
                    <a:pt x="182" y="281"/>
                  </a:lnTo>
                  <a:lnTo>
                    <a:pt x="183" y="305"/>
                  </a:lnTo>
                  <a:lnTo>
                    <a:pt x="185" y="321"/>
                  </a:lnTo>
                  <a:lnTo>
                    <a:pt x="185" y="330"/>
                  </a:lnTo>
                  <a:lnTo>
                    <a:pt x="182" y="333"/>
                  </a:lnTo>
                  <a:lnTo>
                    <a:pt x="175" y="333"/>
                  </a:lnTo>
                  <a:lnTo>
                    <a:pt x="162" y="332"/>
                  </a:lnTo>
                  <a:lnTo>
                    <a:pt x="143" y="330"/>
                  </a:lnTo>
                  <a:lnTo>
                    <a:pt x="120" y="330"/>
                  </a:lnTo>
                  <a:lnTo>
                    <a:pt x="106" y="326"/>
                  </a:lnTo>
                  <a:lnTo>
                    <a:pt x="98" y="323"/>
                  </a:lnTo>
                  <a:lnTo>
                    <a:pt x="93" y="319"/>
                  </a:lnTo>
                  <a:lnTo>
                    <a:pt x="89" y="316"/>
                  </a:lnTo>
                  <a:lnTo>
                    <a:pt x="86" y="312"/>
                  </a:lnTo>
                  <a:lnTo>
                    <a:pt x="77" y="307"/>
                  </a:lnTo>
                  <a:lnTo>
                    <a:pt x="65" y="300"/>
                  </a:lnTo>
                  <a:lnTo>
                    <a:pt x="49" y="293"/>
                  </a:lnTo>
                  <a:lnTo>
                    <a:pt x="35" y="288"/>
                  </a:lnTo>
                  <a:lnTo>
                    <a:pt x="24" y="284"/>
                  </a:lnTo>
                  <a:lnTo>
                    <a:pt x="17" y="281"/>
                  </a:lnTo>
                  <a:lnTo>
                    <a:pt x="9" y="274"/>
                  </a:lnTo>
                  <a:lnTo>
                    <a:pt x="3" y="265"/>
                  </a:lnTo>
                  <a:lnTo>
                    <a:pt x="0" y="256"/>
                  </a:lnTo>
                  <a:lnTo>
                    <a:pt x="2" y="250"/>
                  </a:lnTo>
                  <a:lnTo>
                    <a:pt x="9" y="244"/>
                  </a:lnTo>
                  <a:lnTo>
                    <a:pt x="24" y="241"/>
                  </a:lnTo>
                  <a:lnTo>
                    <a:pt x="44" y="239"/>
                  </a:lnTo>
                  <a:lnTo>
                    <a:pt x="59" y="236"/>
                  </a:lnTo>
                  <a:lnTo>
                    <a:pt x="70" y="229"/>
                  </a:lnTo>
                  <a:lnTo>
                    <a:pt x="73" y="222"/>
                  </a:lnTo>
                  <a:lnTo>
                    <a:pt x="73" y="218"/>
                  </a:lnTo>
                  <a:lnTo>
                    <a:pt x="68" y="216"/>
                  </a:lnTo>
                  <a:lnTo>
                    <a:pt x="56" y="211"/>
                  </a:lnTo>
                  <a:lnTo>
                    <a:pt x="44" y="197"/>
                  </a:lnTo>
                  <a:lnTo>
                    <a:pt x="33" y="178"/>
                  </a:lnTo>
                  <a:lnTo>
                    <a:pt x="26" y="159"/>
                  </a:lnTo>
                  <a:lnTo>
                    <a:pt x="24" y="148"/>
                  </a:lnTo>
                  <a:lnTo>
                    <a:pt x="26" y="143"/>
                  </a:lnTo>
                  <a:lnTo>
                    <a:pt x="33" y="138"/>
                  </a:lnTo>
                  <a:lnTo>
                    <a:pt x="44" y="132"/>
                  </a:lnTo>
                  <a:lnTo>
                    <a:pt x="59" y="125"/>
                  </a:lnTo>
                  <a:lnTo>
                    <a:pt x="77" y="112"/>
                  </a:lnTo>
                  <a:lnTo>
                    <a:pt x="89" y="96"/>
                  </a:lnTo>
                  <a:lnTo>
                    <a:pt x="93" y="78"/>
                  </a:lnTo>
                  <a:lnTo>
                    <a:pt x="93" y="59"/>
                  </a:lnTo>
                  <a:lnTo>
                    <a:pt x="89" y="43"/>
                  </a:lnTo>
                  <a:lnTo>
                    <a:pt x="84" y="29"/>
                  </a:lnTo>
                  <a:lnTo>
                    <a:pt x="79" y="19"/>
                  </a:lnTo>
                  <a:lnTo>
                    <a:pt x="77" y="15"/>
                  </a:lnTo>
                  <a:lnTo>
                    <a:pt x="80" y="3"/>
                  </a:lnTo>
                  <a:lnTo>
                    <a:pt x="86"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1" name="Freeform 8">
              <a:extLst>
                <a:ext uri="{FF2B5EF4-FFF2-40B4-BE49-F238E27FC236}">
                  <a16:creationId xmlns:a16="http://schemas.microsoft.com/office/drawing/2014/main" id="{81B1C4BF-288E-4E44-AA98-FE4B70167A00}"/>
                </a:ext>
              </a:extLst>
            </p:cNvPr>
            <p:cNvSpPr>
              <a:spLocks/>
            </p:cNvSpPr>
            <p:nvPr/>
          </p:nvSpPr>
          <p:spPr bwMode="auto">
            <a:xfrm>
              <a:off x="11135717" y="4889681"/>
              <a:ext cx="1571625" cy="1368425"/>
            </a:xfrm>
            <a:custGeom>
              <a:avLst/>
              <a:gdLst>
                <a:gd name="T0" fmla="*/ 723 w 990"/>
                <a:gd name="T1" fmla="*/ 20 h 862"/>
                <a:gd name="T2" fmla="*/ 856 w 990"/>
                <a:gd name="T3" fmla="*/ 56 h 862"/>
                <a:gd name="T4" fmla="*/ 880 w 990"/>
                <a:gd name="T5" fmla="*/ 145 h 862"/>
                <a:gd name="T6" fmla="*/ 980 w 990"/>
                <a:gd name="T7" fmla="*/ 203 h 862"/>
                <a:gd name="T8" fmla="*/ 948 w 990"/>
                <a:gd name="T9" fmla="*/ 285 h 862"/>
                <a:gd name="T10" fmla="*/ 857 w 990"/>
                <a:gd name="T11" fmla="*/ 275 h 862"/>
                <a:gd name="T12" fmla="*/ 812 w 990"/>
                <a:gd name="T13" fmla="*/ 271 h 862"/>
                <a:gd name="T14" fmla="*/ 854 w 990"/>
                <a:gd name="T15" fmla="*/ 303 h 862"/>
                <a:gd name="T16" fmla="*/ 861 w 990"/>
                <a:gd name="T17" fmla="*/ 334 h 862"/>
                <a:gd name="T18" fmla="*/ 812 w 990"/>
                <a:gd name="T19" fmla="*/ 383 h 862"/>
                <a:gd name="T20" fmla="*/ 758 w 990"/>
                <a:gd name="T21" fmla="*/ 386 h 862"/>
                <a:gd name="T22" fmla="*/ 657 w 990"/>
                <a:gd name="T23" fmla="*/ 301 h 862"/>
                <a:gd name="T24" fmla="*/ 596 w 990"/>
                <a:gd name="T25" fmla="*/ 322 h 862"/>
                <a:gd name="T26" fmla="*/ 641 w 990"/>
                <a:gd name="T27" fmla="*/ 371 h 862"/>
                <a:gd name="T28" fmla="*/ 704 w 990"/>
                <a:gd name="T29" fmla="*/ 416 h 862"/>
                <a:gd name="T30" fmla="*/ 695 w 990"/>
                <a:gd name="T31" fmla="*/ 446 h 862"/>
                <a:gd name="T32" fmla="*/ 589 w 990"/>
                <a:gd name="T33" fmla="*/ 495 h 862"/>
                <a:gd name="T34" fmla="*/ 491 w 990"/>
                <a:gd name="T35" fmla="*/ 505 h 862"/>
                <a:gd name="T36" fmla="*/ 447 w 990"/>
                <a:gd name="T37" fmla="*/ 435 h 862"/>
                <a:gd name="T38" fmla="*/ 384 w 990"/>
                <a:gd name="T39" fmla="*/ 334 h 862"/>
                <a:gd name="T40" fmla="*/ 329 w 990"/>
                <a:gd name="T41" fmla="*/ 322 h 862"/>
                <a:gd name="T42" fmla="*/ 295 w 990"/>
                <a:gd name="T43" fmla="*/ 364 h 862"/>
                <a:gd name="T44" fmla="*/ 374 w 990"/>
                <a:gd name="T45" fmla="*/ 467 h 862"/>
                <a:gd name="T46" fmla="*/ 402 w 990"/>
                <a:gd name="T47" fmla="*/ 610 h 862"/>
                <a:gd name="T48" fmla="*/ 350 w 990"/>
                <a:gd name="T49" fmla="*/ 706 h 862"/>
                <a:gd name="T50" fmla="*/ 280 w 990"/>
                <a:gd name="T51" fmla="*/ 779 h 862"/>
                <a:gd name="T52" fmla="*/ 233 w 990"/>
                <a:gd name="T53" fmla="*/ 853 h 862"/>
                <a:gd name="T54" fmla="*/ 168 w 990"/>
                <a:gd name="T55" fmla="*/ 816 h 862"/>
                <a:gd name="T56" fmla="*/ 168 w 990"/>
                <a:gd name="T57" fmla="*/ 793 h 862"/>
                <a:gd name="T58" fmla="*/ 201 w 990"/>
                <a:gd name="T59" fmla="*/ 828 h 862"/>
                <a:gd name="T60" fmla="*/ 217 w 990"/>
                <a:gd name="T61" fmla="*/ 750 h 862"/>
                <a:gd name="T62" fmla="*/ 142 w 990"/>
                <a:gd name="T63" fmla="*/ 703 h 862"/>
                <a:gd name="T64" fmla="*/ 128 w 990"/>
                <a:gd name="T65" fmla="*/ 638 h 862"/>
                <a:gd name="T66" fmla="*/ 156 w 990"/>
                <a:gd name="T67" fmla="*/ 566 h 862"/>
                <a:gd name="T68" fmla="*/ 98 w 990"/>
                <a:gd name="T69" fmla="*/ 479 h 862"/>
                <a:gd name="T70" fmla="*/ 58 w 990"/>
                <a:gd name="T71" fmla="*/ 399 h 862"/>
                <a:gd name="T72" fmla="*/ 65 w 990"/>
                <a:gd name="T73" fmla="*/ 355 h 862"/>
                <a:gd name="T74" fmla="*/ 11 w 990"/>
                <a:gd name="T75" fmla="*/ 313 h 862"/>
                <a:gd name="T76" fmla="*/ 30 w 990"/>
                <a:gd name="T77" fmla="*/ 250 h 862"/>
                <a:gd name="T78" fmla="*/ 171 w 990"/>
                <a:gd name="T79" fmla="*/ 154 h 862"/>
                <a:gd name="T80" fmla="*/ 288 w 990"/>
                <a:gd name="T81" fmla="*/ 77 h 862"/>
                <a:gd name="T82" fmla="*/ 369 w 990"/>
                <a:gd name="T83" fmla="*/ 30 h 862"/>
                <a:gd name="T84" fmla="*/ 452 w 990"/>
                <a:gd name="T85" fmla="*/ 21 h 862"/>
                <a:gd name="T86" fmla="*/ 442 w 990"/>
                <a:gd name="T87" fmla="*/ 65 h 862"/>
                <a:gd name="T88" fmla="*/ 369 w 990"/>
                <a:gd name="T89" fmla="*/ 161 h 862"/>
                <a:gd name="T90" fmla="*/ 390 w 990"/>
                <a:gd name="T91" fmla="*/ 234 h 862"/>
                <a:gd name="T92" fmla="*/ 423 w 990"/>
                <a:gd name="T93" fmla="*/ 250 h 862"/>
                <a:gd name="T94" fmla="*/ 435 w 990"/>
                <a:gd name="T95" fmla="*/ 196 h 862"/>
                <a:gd name="T96" fmla="*/ 480 w 990"/>
                <a:gd name="T97" fmla="*/ 187 h 862"/>
                <a:gd name="T98" fmla="*/ 524 w 990"/>
                <a:gd name="T99" fmla="*/ 103 h 862"/>
                <a:gd name="T100" fmla="*/ 575 w 990"/>
                <a:gd name="T101" fmla="*/ 166 h 862"/>
                <a:gd name="T102" fmla="*/ 638 w 990"/>
                <a:gd name="T103" fmla="*/ 229 h 862"/>
                <a:gd name="T104" fmla="*/ 667 w 990"/>
                <a:gd name="T105" fmla="*/ 186 h 862"/>
                <a:gd name="T106" fmla="*/ 665 w 990"/>
                <a:gd name="T107" fmla="*/ 145 h 862"/>
                <a:gd name="T108" fmla="*/ 608 w 990"/>
                <a:gd name="T109" fmla="*/ 145 h 862"/>
                <a:gd name="T110" fmla="*/ 624 w 990"/>
                <a:gd name="T111" fmla="*/ 88 h 862"/>
                <a:gd name="T112" fmla="*/ 575 w 990"/>
                <a:gd name="T113" fmla="*/ 34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90" h="862">
                  <a:moveTo>
                    <a:pt x="604" y="0"/>
                  </a:moveTo>
                  <a:lnTo>
                    <a:pt x="624" y="4"/>
                  </a:lnTo>
                  <a:lnTo>
                    <a:pt x="653" y="9"/>
                  </a:lnTo>
                  <a:lnTo>
                    <a:pt x="686" y="14"/>
                  </a:lnTo>
                  <a:lnTo>
                    <a:pt x="723" y="20"/>
                  </a:lnTo>
                  <a:lnTo>
                    <a:pt x="760" y="25"/>
                  </a:lnTo>
                  <a:lnTo>
                    <a:pt x="791" y="30"/>
                  </a:lnTo>
                  <a:lnTo>
                    <a:pt x="821" y="37"/>
                  </a:lnTo>
                  <a:lnTo>
                    <a:pt x="842" y="44"/>
                  </a:lnTo>
                  <a:lnTo>
                    <a:pt x="856" y="56"/>
                  </a:lnTo>
                  <a:lnTo>
                    <a:pt x="863" y="72"/>
                  </a:lnTo>
                  <a:lnTo>
                    <a:pt x="863" y="93"/>
                  </a:lnTo>
                  <a:lnTo>
                    <a:pt x="863" y="114"/>
                  </a:lnTo>
                  <a:lnTo>
                    <a:pt x="870" y="131"/>
                  </a:lnTo>
                  <a:lnTo>
                    <a:pt x="880" y="145"/>
                  </a:lnTo>
                  <a:lnTo>
                    <a:pt x="898" y="156"/>
                  </a:lnTo>
                  <a:lnTo>
                    <a:pt x="919" y="165"/>
                  </a:lnTo>
                  <a:lnTo>
                    <a:pt x="941" y="173"/>
                  </a:lnTo>
                  <a:lnTo>
                    <a:pt x="964" y="186"/>
                  </a:lnTo>
                  <a:lnTo>
                    <a:pt x="980" y="203"/>
                  </a:lnTo>
                  <a:lnTo>
                    <a:pt x="990" y="224"/>
                  </a:lnTo>
                  <a:lnTo>
                    <a:pt x="990" y="248"/>
                  </a:lnTo>
                  <a:lnTo>
                    <a:pt x="983" y="264"/>
                  </a:lnTo>
                  <a:lnTo>
                    <a:pt x="969" y="276"/>
                  </a:lnTo>
                  <a:lnTo>
                    <a:pt x="948" y="285"/>
                  </a:lnTo>
                  <a:lnTo>
                    <a:pt x="927" y="290"/>
                  </a:lnTo>
                  <a:lnTo>
                    <a:pt x="905" y="290"/>
                  </a:lnTo>
                  <a:lnTo>
                    <a:pt x="885" y="289"/>
                  </a:lnTo>
                  <a:lnTo>
                    <a:pt x="870" y="282"/>
                  </a:lnTo>
                  <a:lnTo>
                    <a:pt x="857" y="275"/>
                  </a:lnTo>
                  <a:lnTo>
                    <a:pt x="845" y="268"/>
                  </a:lnTo>
                  <a:lnTo>
                    <a:pt x="833" y="264"/>
                  </a:lnTo>
                  <a:lnTo>
                    <a:pt x="823" y="262"/>
                  </a:lnTo>
                  <a:lnTo>
                    <a:pt x="816" y="266"/>
                  </a:lnTo>
                  <a:lnTo>
                    <a:pt x="812" y="271"/>
                  </a:lnTo>
                  <a:lnTo>
                    <a:pt x="814" y="282"/>
                  </a:lnTo>
                  <a:lnTo>
                    <a:pt x="821" y="292"/>
                  </a:lnTo>
                  <a:lnTo>
                    <a:pt x="831" y="297"/>
                  </a:lnTo>
                  <a:lnTo>
                    <a:pt x="843" y="301"/>
                  </a:lnTo>
                  <a:lnTo>
                    <a:pt x="854" y="303"/>
                  </a:lnTo>
                  <a:lnTo>
                    <a:pt x="863" y="308"/>
                  </a:lnTo>
                  <a:lnTo>
                    <a:pt x="868" y="318"/>
                  </a:lnTo>
                  <a:lnTo>
                    <a:pt x="868" y="329"/>
                  </a:lnTo>
                  <a:lnTo>
                    <a:pt x="866" y="332"/>
                  </a:lnTo>
                  <a:lnTo>
                    <a:pt x="861" y="334"/>
                  </a:lnTo>
                  <a:lnTo>
                    <a:pt x="852" y="336"/>
                  </a:lnTo>
                  <a:lnTo>
                    <a:pt x="843" y="343"/>
                  </a:lnTo>
                  <a:lnTo>
                    <a:pt x="831" y="353"/>
                  </a:lnTo>
                  <a:lnTo>
                    <a:pt x="821" y="369"/>
                  </a:lnTo>
                  <a:lnTo>
                    <a:pt x="812" y="383"/>
                  </a:lnTo>
                  <a:lnTo>
                    <a:pt x="805" y="395"/>
                  </a:lnTo>
                  <a:lnTo>
                    <a:pt x="796" y="400"/>
                  </a:lnTo>
                  <a:lnTo>
                    <a:pt x="786" y="402"/>
                  </a:lnTo>
                  <a:lnTo>
                    <a:pt x="772" y="397"/>
                  </a:lnTo>
                  <a:lnTo>
                    <a:pt x="758" y="386"/>
                  </a:lnTo>
                  <a:lnTo>
                    <a:pt x="740" y="371"/>
                  </a:lnTo>
                  <a:lnTo>
                    <a:pt x="720" y="352"/>
                  </a:lnTo>
                  <a:lnTo>
                    <a:pt x="700" y="332"/>
                  </a:lnTo>
                  <a:lnTo>
                    <a:pt x="678" y="315"/>
                  </a:lnTo>
                  <a:lnTo>
                    <a:pt x="657" y="301"/>
                  </a:lnTo>
                  <a:lnTo>
                    <a:pt x="636" y="294"/>
                  </a:lnTo>
                  <a:lnTo>
                    <a:pt x="617" y="294"/>
                  </a:lnTo>
                  <a:lnTo>
                    <a:pt x="601" y="303"/>
                  </a:lnTo>
                  <a:lnTo>
                    <a:pt x="594" y="311"/>
                  </a:lnTo>
                  <a:lnTo>
                    <a:pt x="596" y="322"/>
                  </a:lnTo>
                  <a:lnTo>
                    <a:pt x="601" y="334"/>
                  </a:lnTo>
                  <a:lnTo>
                    <a:pt x="611" y="345"/>
                  </a:lnTo>
                  <a:lnTo>
                    <a:pt x="622" y="355"/>
                  </a:lnTo>
                  <a:lnTo>
                    <a:pt x="634" y="364"/>
                  </a:lnTo>
                  <a:lnTo>
                    <a:pt x="641" y="371"/>
                  </a:lnTo>
                  <a:lnTo>
                    <a:pt x="653" y="378"/>
                  </a:lnTo>
                  <a:lnTo>
                    <a:pt x="665" y="386"/>
                  </a:lnTo>
                  <a:lnTo>
                    <a:pt x="679" y="397"/>
                  </a:lnTo>
                  <a:lnTo>
                    <a:pt x="692" y="406"/>
                  </a:lnTo>
                  <a:lnTo>
                    <a:pt x="704" y="416"/>
                  </a:lnTo>
                  <a:lnTo>
                    <a:pt x="713" y="425"/>
                  </a:lnTo>
                  <a:lnTo>
                    <a:pt x="718" y="434"/>
                  </a:lnTo>
                  <a:lnTo>
                    <a:pt x="716" y="441"/>
                  </a:lnTo>
                  <a:lnTo>
                    <a:pt x="709" y="444"/>
                  </a:lnTo>
                  <a:lnTo>
                    <a:pt x="695" y="446"/>
                  </a:lnTo>
                  <a:lnTo>
                    <a:pt x="669" y="449"/>
                  </a:lnTo>
                  <a:lnTo>
                    <a:pt x="644" y="458"/>
                  </a:lnTo>
                  <a:lnTo>
                    <a:pt x="625" y="470"/>
                  </a:lnTo>
                  <a:lnTo>
                    <a:pt x="606" y="483"/>
                  </a:lnTo>
                  <a:lnTo>
                    <a:pt x="589" y="495"/>
                  </a:lnTo>
                  <a:lnTo>
                    <a:pt x="569" y="503"/>
                  </a:lnTo>
                  <a:lnTo>
                    <a:pt x="550" y="507"/>
                  </a:lnTo>
                  <a:lnTo>
                    <a:pt x="529" y="507"/>
                  </a:lnTo>
                  <a:lnTo>
                    <a:pt x="510" y="507"/>
                  </a:lnTo>
                  <a:lnTo>
                    <a:pt x="491" y="505"/>
                  </a:lnTo>
                  <a:lnTo>
                    <a:pt x="475" y="500"/>
                  </a:lnTo>
                  <a:lnTo>
                    <a:pt x="463" y="491"/>
                  </a:lnTo>
                  <a:lnTo>
                    <a:pt x="454" y="477"/>
                  </a:lnTo>
                  <a:lnTo>
                    <a:pt x="451" y="456"/>
                  </a:lnTo>
                  <a:lnTo>
                    <a:pt x="447" y="435"/>
                  </a:lnTo>
                  <a:lnTo>
                    <a:pt x="439" y="414"/>
                  </a:lnTo>
                  <a:lnTo>
                    <a:pt x="428" y="392"/>
                  </a:lnTo>
                  <a:lnTo>
                    <a:pt x="414" y="371"/>
                  </a:lnTo>
                  <a:lnTo>
                    <a:pt x="398" y="352"/>
                  </a:lnTo>
                  <a:lnTo>
                    <a:pt x="384" y="334"/>
                  </a:lnTo>
                  <a:lnTo>
                    <a:pt x="370" y="322"/>
                  </a:lnTo>
                  <a:lnTo>
                    <a:pt x="358" y="315"/>
                  </a:lnTo>
                  <a:lnTo>
                    <a:pt x="350" y="313"/>
                  </a:lnTo>
                  <a:lnTo>
                    <a:pt x="341" y="317"/>
                  </a:lnTo>
                  <a:lnTo>
                    <a:pt x="329" y="322"/>
                  </a:lnTo>
                  <a:lnTo>
                    <a:pt x="315" y="325"/>
                  </a:lnTo>
                  <a:lnTo>
                    <a:pt x="304" y="332"/>
                  </a:lnTo>
                  <a:lnTo>
                    <a:pt x="295" y="341"/>
                  </a:lnTo>
                  <a:lnTo>
                    <a:pt x="292" y="352"/>
                  </a:lnTo>
                  <a:lnTo>
                    <a:pt x="295" y="364"/>
                  </a:lnTo>
                  <a:lnTo>
                    <a:pt x="306" y="379"/>
                  </a:lnTo>
                  <a:lnTo>
                    <a:pt x="322" y="397"/>
                  </a:lnTo>
                  <a:lnTo>
                    <a:pt x="339" y="418"/>
                  </a:lnTo>
                  <a:lnTo>
                    <a:pt x="356" y="441"/>
                  </a:lnTo>
                  <a:lnTo>
                    <a:pt x="374" y="467"/>
                  </a:lnTo>
                  <a:lnTo>
                    <a:pt x="386" y="496"/>
                  </a:lnTo>
                  <a:lnTo>
                    <a:pt x="393" y="531"/>
                  </a:lnTo>
                  <a:lnTo>
                    <a:pt x="397" y="563"/>
                  </a:lnTo>
                  <a:lnTo>
                    <a:pt x="400" y="589"/>
                  </a:lnTo>
                  <a:lnTo>
                    <a:pt x="402" y="610"/>
                  </a:lnTo>
                  <a:lnTo>
                    <a:pt x="402" y="629"/>
                  </a:lnTo>
                  <a:lnTo>
                    <a:pt x="398" y="647"/>
                  </a:lnTo>
                  <a:lnTo>
                    <a:pt x="388" y="664"/>
                  </a:lnTo>
                  <a:lnTo>
                    <a:pt x="372" y="683"/>
                  </a:lnTo>
                  <a:lnTo>
                    <a:pt x="350" y="706"/>
                  </a:lnTo>
                  <a:lnTo>
                    <a:pt x="332" y="724"/>
                  </a:lnTo>
                  <a:lnTo>
                    <a:pt x="316" y="738"/>
                  </a:lnTo>
                  <a:lnTo>
                    <a:pt x="304" y="751"/>
                  </a:lnTo>
                  <a:lnTo>
                    <a:pt x="292" y="765"/>
                  </a:lnTo>
                  <a:lnTo>
                    <a:pt x="280" y="779"/>
                  </a:lnTo>
                  <a:lnTo>
                    <a:pt x="271" y="793"/>
                  </a:lnTo>
                  <a:lnTo>
                    <a:pt x="262" y="809"/>
                  </a:lnTo>
                  <a:lnTo>
                    <a:pt x="254" y="825"/>
                  </a:lnTo>
                  <a:lnTo>
                    <a:pt x="243" y="841"/>
                  </a:lnTo>
                  <a:lnTo>
                    <a:pt x="233" y="853"/>
                  </a:lnTo>
                  <a:lnTo>
                    <a:pt x="220" y="860"/>
                  </a:lnTo>
                  <a:lnTo>
                    <a:pt x="208" y="862"/>
                  </a:lnTo>
                  <a:lnTo>
                    <a:pt x="196" y="855"/>
                  </a:lnTo>
                  <a:lnTo>
                    <a:pt x="177" y="835"/>
                  </a:lnTo>
                  <a:lnTo>
                    <a:pt x="168" y="816"/>
                  </a:lnTo>
                  <a:lnTo>
                    <a:pt x="163" y="800"/>
                  </a:lnTo>
                  <a:lnTo>
                    <a:pt x="163" y="788"/>
                  </a:lnTo>
                  <a:lnTo>
                    <a:pt x="163" y="785"/>
                  </a:lnTo>
                  <a:lnTo>
                    <a:pt x="164" y="786"/>
                  </a:lnTo>
                  <a:lnTo>
                    <a:pt x="168" y="793"/>
                  </a:lnTo>
                  <a:lnTo>
                    <a:pt x="173" y="804"/>
                  </a:lnTo>
                  <a:lnTo>
                    <a:pt x="178" y="813"/>
                  </a:lnTo>
                  <a:lnTo>
                    <a:pt x="185" y="821"/>
                  </a:lnTo>
                  <a:lnTo>
                    <a:pt x="194" y="828"/>
                  </a:lnTo>
                  <a:lnTo>
                    <a:pt x="201" y="828"/>
                  </a:lnTo>
                  <a:lnTo>
                    <a:pt x="210" y="823"/>
                  </a:lnTo>
                  <a:lnTo>
                    <a:pt x="217" y="809"/>
                  </a:lnTo>
                  <a:lnTo>
                    <a:pt x="222" y="785"/>
                  </a:lnTo>
                  <a:lnTo>
                    <a:pt x="222" y="765"/>
                  </a:lnTo>
                  <a:lnTo>
                    <a:pt x="217" y="750"/>
                  </a:lnTo>
                  <a:lnTo>
                    <a:pt x="205" y="736"/>
                  </a:lnTo>
                  <a:lnTo>
                    <a:pt x="191" y="725"/>
                  </a:lnTo>
                  <a:lnTo>
                    <a:pt x="171" y="717"/>
                  </a:lnTo>
                  <a:lnTo>
                    <a:pt x="156" y="708"/>
                  </a:lnTo>
                  <a:lnTo>
                    <a:pt x="142" y="703"/>
                  </a:lnTo>
                  <a:lnTo>
                    <a:pt x="130" y="696"/>
                  </a:lnTo>
                  <a:lnTo>
                    <a:pt x="123" y="687"/>
                  </a:lnTo>
                  <a:lnTo>
                    <a:pt x="119" y="675"/>
                  </a:lnTo>
                  <a:lnTo>
                    <a:pt x="119" y="659"/>
                  </a:lnTo>
                  <a:lnTo>
                    <a:pt x="128" y="638"/>
                  </a:lnTo>
                  <a:lnTo>
                    <a:pt x="138" y="614"/>
                  </a:lnTo>
                  <a:lnTo>
                    <a:pt x="147" y="598"/>
                  </a:lnTo>
                  <a:lnTo>
                    <a:pt x="152" y="586"/>
                  </a:lnTo>
                  <a:lnTo>
                    <a:pt x="156" y="577"/>
                  </a:lnTo>
                  <a:lnTo>
                    <a:pt x="156" y="566"/>
                  </a:lnTo>
                  <a:lnTo>
                    <a:pt x="151" y="552"/>
                  </a:lnTo>
                  <a:lnTo>
                    <a:pt x="142" y="537"/>
                  </a:lnTo>
                  <a:lnTo>
                    <a:pt x="130" y="519"/>
                  </a:lnTo>
                  <a:lnTo>
                    <a:pt x="114" y="500"/>
                  </a:lnTo>
                  <a:lnTo>
                    <a:pt x="98" y="479"/>
                  </a:lnTo>
                  <a:lnTo>
                    <a:pt x="82" y="460"/>
                  </a:lnTo>
                  <a:lnTo>
                    <a:pt x="68" y="441"/>
                  </a:lnTo>
                  <a:lnTo>
                    <a:pt x="60" y="423"/>
                  </a:lnTo>
                  <a:lnTo>
                    <a:pt x="56" y="409"/>
                  </a:lnTo>
                  <a:lnTo>
                    <a:pt x="58" y="399"/>
                  </a:lnTo>
                  <a:lnTo>
                    <a:pt x="62" y="390"/>
                  </a:lnTo>
                  <a:lnTo>
                    <a:pt x="67" y="383"/>
                  </a:lnTo>
                  <a:lnTo>
                    <a:pt x="68" y="374"/>
                  </a:lnTo>
                  <a:lnTo>
                    <a:pt x="68" y="365"/>
                  </a:lnTo>
                  <a:lnTo>
                    <a:pt x="65" y="355"/>
                  </a:lnTo>
                  <a:lnTo>
                    <a:pt x="55" y="343"/>
                  </a:lnTo>
                  <a:lnTo>
                    <a:pt x="35" y="329"/>
                  </a:lnTo>
                  <a:lnTo>
                    <a:pt x="28" y="324"/>
                  </a:lnTo>
                  <a:lnTo>
                    <a:pt x="20" y="320"/>
                  </a:lnTo>
                  <a:lnTo>
                    <a:pt x="11" y="313"/>
                  </a:lnTo>
                  <a:lnTo>
                    <a:pt x="4" y="304"/>
                  </a:lnTo>
                  <a:lnTo>
                    <a:pt x="0" y="294"/>
                  </a:lnTo>
                  <a:lnTo>
                    <a:pt x="6" y="280"/>
                  </a:lnTo>
                  <a:lnTo>
                    <a:pt x="16" y="264"/>
                  </a:lnTo>
                  <a:lnTo>
                    <a:pt x="30" y="250"/>
                  </a:lnTo>
                  <a:lnTo>
                    <a:pt x="48" y="236"/>
                  </a:lnTo>
                  <a:lnTo>
                    <a:pt x="70" y="219"/>
                  </a:lnTo>
                  <a:lnTo>
                    <a:pt x="100" y="201"/>
                  </a:lnTo>
                  <a:lnTo>
                    <a:pt x="135" y="177"/>
                  </a:lnTo>
                  <a:lnTo>
                    <a:pt x="171" y="154"/>
                  </a:lnTo>
                  <a:lnTo>
                    <a:pt x="199" y="133"/>
                  </a:lnTo>
                  <a:lnTo>
                    <a:pt x="226" y="117"/>
                  </a:lnTo>
                  <a:lnTo>
                    <a:pt x="247" y="102"/>
                  </a:lnTo>
                  <a:lnTo>
                    <a:pt x="267" y="90"/>
                  </a:lnTo>
                  <a:lnTo>
                    <a:pt x="288" y="77"/>
                  </a:lnTo>
                  <a:lnTo>
                    <a:pt x="313" y="65"/>
                  </a:lnTo>
                  <a:lnTo>
                    <a:pt x="330" y="55"/>
                  </a:lnTo>
                  <a:lnTo>
                    <a:pt x="346" y="46"/>
                  </a:lnTo>
                  <a:lnTo>
                    <a:pt x="358" y="39"/>
                  </a:lnTo>
                  <a:lnTo>
                    <a:pt x="369" y="30"/>
                  </a:lnTo>
                  <a:lnTo>
                    <a:pt x="381" y="25"/>
                  </a:lnTo>
                  <a:lnTo>
                    <a:pt x="398" y="21"/>
                  </a:lnTo>
                  <a:lnTo>
                    <a:pt x="418" y="20"/>
                  </a:lnTo>
                  <a:lnTo>
                    <a:pt x="435" y="20"/>
                  </a:lnTo>
                  <a:lnTo>
                    <a:pt x="452" y="21"/>
                  </a:lnTo>
                  <a:lnTo>
                    <a:pt x="463" y="25"/>
                  </a:lnTo>
                  <a:lnTo>
                    <a:pt x="468" y="30"/>
                  </a:lnTo>
                  <a:lnTo>
                    <a:pt x="463" y="39"/>
                  </a:lnTo>
                  <a:lnTo>
                    <a:pt x="454" y="49"/>
                  </a:lnTo>
                  <a:lnTo>
                    <a:pt x="442" y="65"/>
                  </a:lnTo>
                  <a:lnTo>
                    <a:pt x="426" y="83"/>
                  </a:lnTo>
                  <a:lnTo>
                    <a:pt x="411" y="102"/>
                  </a:lnTo>
                  <a:lnTo>
                    <a:pt x="395" y="121"/>
                  </a:lnTo>
                  <a:lnTo>
                    <a:pt x="381" y="142"/>
                  </a:lnTo>
                  <a:lnTo>
                    <a:pt x="369" y="161"/>
                  </a:lnTo>
                  <a:lnTo>
                    <a:pt x="363" y="180"/>
                  </a:lnTo>
                  <a:lnTo>
                    <a:pt x="363" y="196"/>
                  </a:lnTo>
                  <a:lnTo>
                    <a:pt x="370" y="212"/>
                  </a:lnTo>
                  <a:lnTo>
                    <a:pt x="379" y="224"/>
                  </a:lnTo>
                  <a:lnTo>
                    <a:pt x="390" y="234"/>
                  </a:lnTo>
                  <a:lnTo>
                    <a:pt x="402" y="245"/>
                  </a:lnTo>
                  <a:lnTo>
                    <a:pt x="412" y="254"/>
                  </a:lnTo>
                  <a:lnTo>
                    <a:pt x="419" y="259"/>
                  </a:lnTo>
                  <a:lnTo>
                    <a:pt x="423" y="257"/>
                  </a:lnTo>
                  <a:lnTo>
                    <a:pt x="423" y="250"/>
                  </a:lnTo>
                  <a:lnTo>
                    <a:pt x="425" y="238"/>
                  </a:lnTo>
                  <a:lnTo>
                    <a:pt x="425" y="226"/>
                  </a:lnTo>
                  <a:lnTo>
                    <a:pt x="425" y="214"/>
                  </a:lnTo>
                  <a:lnTo>
                    <a:pt x="430" y="203"/>
                  </a:lnTo>
                  <a:lnTo>
                    <a:pt x="435" y="196"/>
                  </a:lnTo>
                  <a:lnTo>
                    <a:pt x="444" y="194"/>
                  </a:lnTo>
                  <a:lnTo>
                    <a:pt x="452" y="194"/>
                  </a:lnTo>
                  <a:lnTo>
                    <a:pt x="463" y="196"/>
                  </a:lnTo>
                  <a:lnTo>
                    <a:pt x="472" y="194"/>
                  </a:lnTo>
                  <a:lnTo>
                    <a:pt x="480" y="187"/>
                  </a:lnTo>
                  <a:lnTo>
                    <a:pt x="486" y="175"/>
                  </a:lnTo>
                  <a:lnTo>
                    <a:pt x="494" y="151"/>
                  </a:lnTo>
                  <a:lnTo>
                    <a:pt x="503" y="130"/>
                  </a:lnTo>
                  <a:lnTo>
                    <a:pt x="514" y="114"/>
                  </a:lnTo>
                  <a:lnTo>
                    <a:pt x="524" y="103"/>
                  </a:lnTo>
                  <a:lnTo>
                    <a:pt x="536" y="105"/>
                  </a:lnTo>
                  <a:lnTo>
                    <a:pt x="543" y="112"/>
                  </a:lnTo>
                  <a:lnTo>
                    <a:pt x="552" y="126"/>
                  </a:lnTo>
                  <a:lnTo>
                    <a:pt x="564" y="145"/>
                  </a:lnTo>
                  <a:lnTo>
                    <a:pt x="575" y="166"/>
                  </a:lnTo>
                  <a:lnTo>
                    <a:pt x="589" y="189"/>
                  </a:lnTo>
                  <a:lnTo>
                    <a:pt x="601" y="207"/>
                  </a:lnTo>
                  <a:lnTo>
                    <a:pt x="615" y="222"/>
                  </a:lnTo>
                  <a:lnTo>
                    <a:pt x="627" y="229"/>
                  </a:lnTo>
                  <a:lnTo>
                    <a:pt x="638" y="229"/>
                  </a:lnTo>
                  <a:lnTo>
                    <a:pt x="650" y="219"/>
                  </a:lnTo>
                  <a:lnTo>
                    <a:pt x="655" y="212"/>
                  </a:lnTo>
                  <a:lnTo>
                    <a:pt x="657" y="203"/>
                  </a:lnTo>
                  <a:lnTo>
                    <a:pt x="660" y="194"/>
                  </a:lnTo>
                  <a:lnTo>
                    <a:pt x="667" y="186"/>
                  </a:lnTo>
                  <a:lnTo>
                    <a:pt x="683" y="175"/>
                  </a:lnTo>
                  <a:lnTo>
                    <a:pt x="681" y="172"/>
                  </a:lnTo>
                  <a:lnTo>
                    <a:pt x="678" y="163"/>
                  </a:lnTo>
                  <a:lnTo>
                    <a:pt x="674" y="154"/>
                  </a:lnTo>
                  <a:lnTo>
                    <a:pt x="665" y="145"/>
                  </a:lnTo>
                  <a:lnTo>
                    <a:pt x="657" y="144"/>
                  </a:lnTo>
                  <a:lnTo>
                    <a:pt x="644" y="147"/>
                  </a:lnTo>
                  <a:lnTo>
                    <a:pt x="629" y="154"/>
                  </a:lnTo>
                  <a:lnTo>
                    <a:pt x="617" y="152"/>
                  </a:lnTo>
                  <a:lnTo>
                    <a:pt x="608" y="145"/>
                  </a:lnTo>
                  <a:lnTo>
                    <a:pt x="606" y="131"/>
                  </a:lnTo>
                  <a:lnTo>
                    <a:pt x="611" y="116"/>
                  </a:lnTo>
                  <a:lnTo>
                    <a:pt x="618" y="103"/>
                  </a:lnTo>
                  <a:lnTo>
                    <a:pt x="624" y="95"/>
                  </a:lnTo>
                  <a:lnTo>
                    <a:pt x="624" y="88"/>
                  </a:lnTo>
                  <a:lnTo>
                    <a:pt x="618" y="83"/>
                  </a:lnTo>
                  <a:lnTo>
                    <a:pt x="610" y="74"/>
                  </a:lnTo>
                  <a:lnTo>
                    <a:pt x="596" y="62"/>
                  </a:lnTo>
                  <a:lnTo>
                    <a:pt x="582" y="48"/>
                  </a:lnTo>
                  <a:lnTo>
                    <a:pt x="575" y="34"/>
                  </a:lnTo>
                  <a:lnTo>
                    <a:pt x="575" y="20"/>
                  </a:lnTo>
                  <a:lnTo>
                    <a:pt x="580" y="9"/>
                  </a:lnTo>
                  <a:lnTo>
                    <a:pt x="590" y="2"/>
                  </a:lnTo>
                  <a:lnTo>
                    <a:pt x="604"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2" name="Freeform 9">
              <a:extLst>
                <a:ext uri="{FF2B5EF4-FFF2-40B4-BE49-F238E27FC236}">
                  <a16:creationId xmlns:a16="http://schemas.microsoft.com/office/drawing/2014/main" id="{48738157-4824-4589-988D-33A2A5280198}"/>
                </a:ext>
              </a:extLst>
            </p:cNvPr>
            <p:cNvSpPr>
              <a:spLocks/>
            </p:cNvSpPr>
            <p:nvPr/>
          </p:nvSpPr>
          <p:spPr bwMode="auto">
            <a:xfrm>
              <a:off x="12092979" y="6385106"/>
              <a:ext cx="528638" cy="266700"/>
            </a:xfrm>
            <a:custGeom>
              <a:avLst/>
              <a:gdLst>
                <a:gd name="T0" fmla="*/ 186 w 333"/>
                <a:gd name="T1" fmla="*/ 3 h 168"/>
                <a:gd name="T2" fmla="*/ 200 w 333"/>
                <a:gd name="T3" fmla="*/ 28 h 168"/>
                <a:gd name="T4" fmla="*/ 214 w 333"/>
                <a:gd name="T5" fmla="*/ 58 h 168"/>
                <a:gd name="T6" fmla="*/ 230 w 333"/>
                <a:gd name="T7" fmla="*/ 68 h 168"/>
                <a:gd name="T8" fmla="*/ 254 w 333"/>
                <a:gd name="T9" fmla="*/ 58 h 168"/>
                <a:gd name="T10" fmla="*/ 275 w 333"/>
                <a:gd name="T11" fmla="*/ 52 h 168"/>
                <a:gd name="T12" fmla="*/ 281 w 333"/>
                <a:gd name="T13" fmla="*/ 66 h 168"/>
                <a:gd name="T14" fmla="*/ 291 w 333"/>
                <a:gd name="T15" fmla="*/ 91 h 168"/>
                <a:gd name="T16" fmla="*/ 310 w 333"/>
                <a:gd name="T17" fmla="*/ 105 h 168"/>
                <a:gd name="T18" fmla="*/ 326 w 333"/>
                <a:gd name="T19" fmla="*/ 124 h 168"/>
                <a:gd name="T20" fmla="*/ 333 w 333"/>
                <a:gd name="T21" fmla="*/ 143 h 168"/>
                <a:gd name="T22" fmla="*/ 324 w 333"/>
                <a:gd name="T23" fmla="*/ 154 h 168"/>
                <a:gd name="T24" fmla="*/ 295 w 333"/>
                <a:gd name="T25" fmla="*/ 148 h 168"/>
                <a:gd name="T26" fmla="*/ 268 w 333"/>
                <a:gd name="T27" fmla="*/ 155 h 168"/>
                <a:gd name="T28" fmla="*/ 249 w 333"/>
                <a:gd name="T29" fmla="*/ 166 h 168"/>
                <a:gd name="T30" fmla="*/ 235 w 333"/>
                <a:gd name="T31" fmla="*/ 164 h 168"/>
                <a:gd name="T32" fmla="*/ 227 w 333"/>
                <a:gd name="T33" fmla="*/ 157 h 168"/>
                <a:gd name="T34" fmla="*/ 221 w 333"/>
                <a:gd name="T35" fmla="*/ 159 h 168"/>
                <a:gd name="T36" fmla="*/ 206 w 333"/>
                <a:gd name="T37" fmla="*/ 159 h 168"/>
                <a:gd name="T38" fmla="*/ 167 w 333"/>
                <a:gd name="T39" fmla="*/ 154 h 168"/>
                <a:gd name="T40" fmla="*/ 125 w 333"/>
                <a:gd name="T41" fmla="*/ 150 h 168"/>
                <a:gd name="T42" fmla="*/ 80 w 333"/>
                <a:gd name="T43" fmla="*/ 152 h 168"/>
                <a:gd name="T44" fmla="*/ 41 w 333"/>
                <a:gd name="T45" fmla="*/ 155 h 168"/>
                <a:gd name="T46" fmla="*/ 12 w 333"/>
                <a:gd name="T47" fmla="*/ 150 h 168"/>
                <a:gd name="T48" fmla="*/ 0 w 333"/>
                <a:gd name="T49" fmla="*/ 131 h 168"/>
                <a:gd name="T50" fmla="*/ 5 w 333"/>
                <a:gd name="T51" fmla="*/ 112 h 168"/>
                <a:gd name="T52" fmla="*/ 33 w 333"/>
                <a:gd name="T53" fmla="*/ 108 h 168"/>
                <a:gd name="T54" fmla="*/ 68 w 333"/>
                <a:gd name="T55" fmla="*/ 94 h 168"/>
                <a:gd name="T56" fmla="*/ 89 w 333"/>
                <a:gd name="T57" fmla="*/ 71 h 168"/>
                <a:gd name="T58" fmla="*/ 96 w 333"/>
                <a:gd name="T59" fmla="*/ 38 h 168"/>
                <a:gd name="T60" fmla="*/ 110 w 333"/>
                <a:gd name="T61" fmla="*/ 31 h 168"/>
                <a:gd name="T62" fmla="*/ 129 w 333"/>
                <a:gd name="T63" fmla="*/ 40 h 168"/>
                <a:gd name="T64" fmla="*/ 151 w 333"/>
                <a:gd name="T65" fmla="*/ 31 h 168"/>
                <a:gd name="T66" fmla="*/ 165 w 333"/>
                <a:gd name="T67" fmla="*/ 10 h 168"/>
                <a:gd name="T68" fmla="*/ 178 w 333"/>
                <a:gd name="T6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3" h="168">
                  <a:moveTo>
                    <a:pt x="178" y="0"/>
                  </a:moveTo>
                  <a:lnTo>
                    <a:pt x="186" y="3"/>
                  </a:lnTo>
                  <a:lnTo>
                    <a:pt x="193" y="14"/>
                  </a:lnTo>
                  <a:lnTo>
                    <a:pt x="200" y="28"/>
                  </a:lnTo>
                  <a:lnTo>
                    <a:pt x="206" y="44"/>
                  </a:lnTo>
                  <a:lnTo>
                    <a:pt x="214" y="58"/>
                  </a:lnTo>
                  <a:lnTo>
                    <a:pt x="221" y="66"/>
                  </a:lnTo>
                  <a:lnTo>
                    <a:pt x="230" y="68"/>
                  </a:lnTo>
                  <a:lnTo>
                    <a:pt x="242" y="63"/>
                  </a:lnTo>
                  <a:lnTo>
                    <a:pt x="254" y="58"/>
                  </a:lnTo>
                  <a:lnTo>
                    <a:pt x="267" y="54"/>
                  </a:lnTo>
                  <a:lnTo>
                    <a:pt x="275" y="52"/>
                  </a:lnTo>
                  <a:lnTo>
                    <a:pt x="279" y="56"/>
                  </a:lnTo>
                  <a:lnTo>
                    <a:pt x="281" y="66"/>
                  </a:lnTo>
                  <a:lnTo>
                    <a:pt x="284" y="78"/>
                  </a:lnTo>
                  <a:lnTo>
                    <a:pt x="291" y="91"/>
                  </a:lnTo>
                  <a:lnTo>
                    <a:pt x="303" y="99"/>
                  </a:lnTo>
                  <a:lnTo>
                    <a:pt x="310" y="105"/>
                  </a:lnTo>
                  <a:lnTo>
                    <a:pt x="319" y="113"/>
                  </a:lnTo>
                  <a:lnTo>
                    <a:pt x="326" y="124"/>
                  </a:lnTo>
                  <a:lnTo>
                    <a:pt x="331" y="134"/>
                  </a:lnTo>
                  <a:lnTo>
                    <a:pt x="333" y="143"/>
                  </a:lnTo>
                  <a:lnTo>
                    <a:pt x="331" y="150"/>
                  </a:lnTo>
                  <a:lnTo>
                    <a:pt x="324" y="154"/>
                  </a:lnTo>
                  <a:lnTo>
                    <a:pt x="310" y="150"/>
                  </a:lnTo>
                  <a:lnTo>
                    <a:pt x="295" y="148"/>
                  </a:lnTo>
                  <a:lnTo>
                    <a:pt x="279" y="150"/>
                  </a:lnTo>
                  <a:lnTo>
                    <a:pt x="268" y="155"/>
                  </a:lnTo>
                  <a:lnTo>
                    <a:pt x="258" y="161"/>
                  </a:lnTo>
                  <a:lnTo>
                    <a:pt x="249" y="166"/>
                  </a:lnTo>
                  <a:lnTo>
                    <a:pt x="242" y="168"/>
                  </a:lnTo>
                  <a:lnTo>
                    <a:pt x="235" y="164"/>
                  </a:lnTo>
                  <a:lnTo>
                    <a:pt x="230" y="159"/>
                  </a:lnTo>
                  <a:lnTo>
                    <a:pt x="227" y="157"/>
                  </a:lnTo>
                  <a:lnTo>
                    <a:pt x="225" y="157"/>
                  </a:lnTo>
                  <a:lnTo>
                    <a:pt x="221" y="159"/>
                  </a:lnTo>
                  <a:lnTo>
                    <a:pt x="216" y="159"/>
                  </a:lnTo>
                  <a:lnTo>
                    <a:pt x="206" y="159"/>
                  </a:lnTo>
                  <a:lnTo>
                    <a:pt x="190" y="157"/>
                  </a:lnTo>
                  <a:lnTo>
                    <a:pt x="167" y="154"/>
                  </a:lnTo>
                  <a:lnTo>
                    <a:pt x="146" y="150"/>
                  </a:lnTo>
                  <a:lnTo>
                    <a:pt x="125" y="150"/>
                  </a:lnTo>
                  <a:lnTo>
                    <a:pt x="103" y="150"/>
                  </a:lnTo>
                  <a:lnTo>
                    <a:pt x="80" y="152"/>
                  </a:lnTo>
                  <a:lnTo>
                    <a:pt x="59" y="155"/>
                  </a:lnTo>
                  <a:lnTo>
                    <a:pt x="41" y="155"/>
                  </a:lnTo>
                  <a:lnTo>
                    <a:pt x="24" y="154"/>
                  </a:lnTo>
                  <a:lnTo>
                    <a:pt x="12" y="150"/>
                  </a:lnTo>
                  <a:lnTo>
                    <a:pt x="3" y="143"/>
                  </a:lnTo>
                  <a:lnTo>
                    <a:pt x="0" y="131"/>
                  </a:lnTo>
                  <a:lnTo>
                    <a:pt x="1" y="112"/>
                  </a:lnTo>
                  <a:lnTo>
                    <a:pt x="5" y="112"/>
                  </a:lnTo>
                  <a:lnTo>
                    <a:pt x="17" y="110"/>
                  </a:lnTo>
                  <a:lnTo>
                    <a:pt x="33" y="108"/>
                  </a:lnTo>
                  <a:lnTo>
                    <a:pt x="50" y="103"/>
                  </a:lnTo>
                  <a:lnTo>
                    <a:pt x="68" y="94"/>
                  </a:lnTo>
                  <a:lnTo>
                    <a:pt x="82" y="85"/>
                  </a:lnTo>
                  <a:lnTo>
                    <a:pt x="89" y="71"/>
                  </a:lnTo>
                  <a:lnTo>
                    <a:pt x="92" y="51"/>
                  </a:lnTo>
                  <a:lnTo>
                    <a:pt x="96" y="38"/>
                  </a:lnTo>
                  <a:lnTo>
                    <a:pt x="101" y="31"/>
                  </a:lnTo>
                  <a:lnTo>
                    <a:pt x="110" y="31"/>
                  </a:lnTo>
                  <a:lnTo>
                    <a:pt x="118" y="37"/>
                  </a:lnTo>
                  <a:lnTo>
                    <a:pt x="129" y="40"/>
                  </a:lnTo>
                  <a:lnTo>
                    <a:pt x="141" y="38"/>
                  </a:lnTo>
                  <a:lnTo>
                    <a:pt x="151" y="31"/>
                  </a:lnTo>
                  <a:lnTo>
                    <a:pt x="160" y="19"/>
                  </a:lnTo>
                  <a:lnTo>
                    <a:pt x="165" y="10"/>
                  </a:lnTo>
                  <a:lnTo>
                    <a:pt x="171" y="3"/>
                  </a:lnTo>
                  <a:lnTo>
                    <a:pt x="178"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3" name="Freeform 10">
              <a:extLst>
                <a:ext uri="{FF2B5EF4-FFF2-40B4-BE49-F238E27FC236}">
                  <a16:creationId xmlns:a16="http://schemas.microsoft.com/office/drawing/2014/main" id="{259874A6-0FBB-434D-ADCD-BC38289B5355}"/>
                </a:ext>
              </a:extLst>
            </p:cNvPr>
            <p:cNvSpPr>
              <a:spLocks/>
            </p:cNvSpPr>
            <p:nvPr/>
          </p:nvSpPr>
          <p:spPr bwMode="auto">
            <a:xfrm>
              <a:off x="12305704" y="6834369"/>
              <a:ext cx="301625" cy="219075"/>
            </a:xfrm>
            <a:custGeom>
              <a:avLst/>
              <a:gdLst>
                <a:gd name="T0" fmla="*/ 91 w 190"/>
                <a:gd name="T1" fmla="*/ 0 h 138"/>
                <a:gd name="T2" fmla="*/ 103 w 190"/>
                <a:gd name="T3" fmla="*/ 0 h 138"/>
                <a:gd name="T4" fmla="*/ 117 w 190"/>
                <a:gd name="T5" fmla="*/ 3 h 138"/>
                <a:gd name="T6" fmla="*/ 133 w 190"/>
                <a:gd name="T7" fmla="*/ 9 h 138"/>
                <a:gd name="T8" fmla="*/ 148 w 190"/>
                <a:gd name="T9" fmla="*/ 16 h 138"/>
                <a:gd name="T10" fmla="*/ 164 w 190"/>
                <a:gd name="T11" fmla="*/ 23 h 138"/>
                <a:gd name="T12" fmla="*/ 176 w 190"/>
                <a:gd name="T13" fmla="*/ 28 h 138"/>
                <a:gd name="T14" fmla="*/ 189 w 190"/>
                <a:gd name="T15" fmla="*/ 33 h 138"/>
                <a:gd name="T16" fmla="*/ 190 w 190"/>
                <a:gd name="T17" fmla="*/ 38 h 138"/>
                <a:gd name="T18" fmla="*/ 185 w 190"/>
                <a:gd name="T19" fmla="*/ 45 h 138"/>
                <a:gd name="T20" fmla="*/ 176 w 190"/>
                <a:gd name="T21" fmla="*/ 50 h 138"/>
                <a:gd name="T22" fmla="*/ 164 w 190"/>
                <a:gd name="T23" fmla="*/ 59 h 138"/>
                <a:gd name="T24" fmla="*/ 150 w 190"/>
                <a:gd name="T25" fmla="*/ 68 h 138"/>
                <a:gd name="T26" fmla="*/ 140 w 190"/>
                <a:gd name="T27" fmla="*/ 77 h 138"/>
                <a:gd name="T28" fmla="*/ 134 w 190"/>
                <a:gd name="T29" fmla="*/ 80 h 138"/>
                <a:gd name="T30" fmla="*/ 134 w 190"/>
                <a:gd name="T31" fmla="*/ 82 h 138"/>
                <a:gd name="T32" fmla="*/ 134 w 190"/>
                <a:gd name="T33" fmla="*/ 85 h 138"/>
                <a:gd name="T34" fmla="*/ 134 w 190"/>
                <a:gd name="T35" fmla="*/ 92 h 138"/>
                <a:gd name="T36" fmla="*/ 131 w 190"/>
                <a:gd name="T37" fmla="*/ 103 h 138"/>
                <a:gd name="T38" fmla="*/ 124 w 190"/>
                <a:gd name="T39" fmla="*/ 113 h 138"/>
                <a:gd name="T40" fmla="*/ 119 w 190"/>
                <a:gd name="T41" fmla="*/ 113 h 138"/>
                <a:gd name="T42" fmla="*/ 112 w 190"/>
                <a:gd name="T43" fmla="*/ 110 h 138"/>
                <a:gd name="T44" fmla="*/ 105 w 190"/>
                <a:gd name="T45" fmla="*/ 105 h 138"/>
                <a:gd name="T46" fmla="*/ 98 w 190"/>
                <a:gd name="T47" fmla="*/ 101 h 138"/>
                <a:gd name="T48" fmla="*/ 93 w 190"/>
                <a:gd name="T49" fmla="*/ 103 h 138"/>
                <a:gd name="T50" fmla="*/ 84 w 190"/>
                <a:gd name="T51" fmla="*/ 112 h 138"/>
                <a:gd name="T52" fmla="*/ 72 w 190"/>
                <a:gd name="T53" fmla="*/ 122 h 138"/>
                <a:gd name="T54" fmla="*/ 56 w 190"/>
                <a:gd name="T55" fmla="*/ 131 h 138"/>
                <a:gd name="T56" fmla="*/ 38 w 190"/>
                <a:gd name="T57" fmla="*/ 138 h 138"/>
                <a:gd name="T58" fmla="*/ 17 w 190"/>
                <a:gd name="T59" fmla="*/ 138 h 138"/>
                <a:gd name="T60" fmla="*/ 7 w 190"/>
                <a:gd name="T61" fmla="*/ 134 h 138"/>
                <a:gd name="T62" fmla="*/ 2 w 190"/>
                <a:gd name="T63" fmla="*/ 126 h 138"/>
                <a:gd name="T64" fmla="*/ 0 w 190"/>
                <a:gd name="T65" fmla="*/ 113 h 138"/>
                <a:gd name="T66" fmla="*/ 3 w 190"/>
                <a:gd name="T67" fmla="*/ 101 h 138"/>
                <a:gd name="T68" fmla="*/ 7 w 190"/>
                <a:gd name="T69" fmla="*/ 89 h 138"/>
                <a:gd name="T70" fmla="*/ 12 w 190"/>
                <a:gd name="T71" fmla="*/ 78 h 138"/>
                <a:gd name="T72" fmla="*/ 16 w 190"/>
                <a:gd name="T73" fmla="*/ 71 h 138"/>
                <a:gd name="T74" fmla="*/ 17 w 190"/>
                <a:gd name="T75" fmla="*/ 68 h 138"/>
                <a:gd name="T76" fmla="*/ 40 w 190"/>
                <a:gd name="T77" fmla="*/ 68 h 138"/>
                <a:gd name="T78" fmla="*/ 58 w 190"/>
                <a:gd name="T79" fmla="*/ 63 h 138"/>
                <a:gd name="T80" fmla="*/ 68 w 190"/>
                <a:gd name="T81" fmla="*/ 54 h 138"/>
                <a:gd name="T82" fmla="*/ 73 w 190"/>
                <a:gd name="T83" fmla="*/ 42 h 138"/>
                <a:gd name="T84" fmla="*/ 77 w 190"/>
                <a:gd name="T85" fmla="*/ 28 h 138"/>
                <a:gd name="T86" fmla="*/ 79 w 190"/>
                <a:gd name="T87" fmla="*/ 12 h 138"/>
                <a:gd name="T88" fmla="*/ 82 w 190"/>
                <a:gd name="T89" fmla="*/ 3 h 138"/>
                <a:gd name="T90" fmla="*/ 91 w 190"/>
                <a:gd name="T9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0" h="138">
                  <a:moveTo>
                    <a:pt x="91" y="0"/>
                  </a:moveTo>
                  <a:lnTo>
                    <a:pt x="103" y="0"/>
                  </a:lnTo>
                  <a:lnTo>
                    <a:pt x="117" y="3"/>
                  </a:lnTo>
                  <a:lnTo>
                    <a:pt x="133" y="9"/>
                  </a:lnTo>
                  <a:lnTo>
                    <a:pt x="148" y="16"/>
                  </a:lnTo>
                  <a:lnTo>
                    <a:pt x="164" y="23"/>
                  </a:lnTo>
                  <a:lnTo>
                    <a:pt x="176" y="28"/>
                  </a:lnTo>
                  <a:lnTo>
                    <a:pt x="189" y="33"/>
                  </a:lnTo>
                  <a:lnTo>
                    <a:pt x="190" y="38"/>
                  </a:lnTo>
                  <a:lnTo>
                    <a:pt x="185" y="45"/>
                  </a:lnTo>
                  <a:lnTo>
                    <a:pt x="176" y="50"/>
                  </a:lnTo>
                  <a:lnTo>
                    <a:pt x="164" y="59"/>
                  </a:lnTo>
                  <a:lnTo>
                    <a:pt x="150" y="68"/>
                  </a:lnTo>
                  <a:lnTo>
                    <a:pt x="140" y="77"/>
                  </a:lnTo>
                  <a:lnTo>
                    <a:pt x="134" y="80"/>
                  </a:lnTo>
                  <a:lnTo>
                    <a:pt x="134" y="82"/>
                  </a:lnTo>
                  <a:lnTo>
                    <a:pt x="134" y="85"/>
                  </a:lnTo>
                  <a:lnTo>
                    <a:pt x="134" y="92"/>
                  </a:lnTo>
                  <a:lnTo>
                    <a:pt x="131" y="103"/>
                  </a:lnTo>
                  <a:lnTo>
                    <a:pt x="124" y="113"/>
                  </a:lnTo>
                  <a:lnTo>
                    <a:pt x="119" y="113"/>
                  </a:lnTo>
                  <a:lnTo>
                    <a:pt x="112" y="110"/>
                  </a:lnTo>
                  <a:lnTo>
                    <a:pt x="105" y="105"/>
                  </a:lnTo>
                  <a:lnTo>
                    <a:pt x="98" y="101"/>
                  </a:lnTo>
                  <a:lnTo>
                    <a:pt x="93" y="103"/>
                  </a:lnTo>
                  <a:lnTo>
                    <a:pt x="84" y="112"/>
                  </a:lnTo>
                  <a:lnTo>
                    <a:pt x="72" y="122"/>
                  </a:lnTo>
                  <a:lnTo>
                    <a:pt x="56" y="131"/>
                  </a:lnTo>
                  <a:lnTo>
                    <a:pt x="38" y="138"/>
                  </a:lnTo>
                  <a:lnTo>
                    <a:pt x="17" y="138"/>
                  </a:lnTo>
                  <a:lnTo>
                    <a:pt x="7" y="134"/>
                  </a:lnTo>
                  <a:lnTo>
                    <a:pt x="2" y="126"/>
                  </a:lnTo>
                  <a:lnTo>
                    <a:pt x="0" y="113"/>
                  </a:lnTo>
                  <a:lnTo>
                    <a:pt x="3" y="101"/>
                  </a:lnTo>
                  <a:lnTo>
                    <a:pt x="7" y="89"/>
                  </a:lnTo>
                  <a:lnTo>
                    <a:pt x="12" y="78"/>
                  </a:lnTo>
                  <a:lnTo>
                    <a:pt x="16" y="71"/>
                  </a:lnTo>
                  <a:lnTo>
                    <a:pt x="17" y="68"/>
                  </a:lnTo>
                  <a:lnTo>
                    <a:pt x="40" y="68"/>
                  </a:lnTo>
                  <a:lnTo>
                    <a:pt x="58" y="63"/>
                  </a:lnTo>
                  <a:lnTo>
                    <a:pt x="68" y="54"/>
                  </a:lnTo>
                  <a:lnTo>
                    <a:pt x="73" y="42"/>
                  </a:lnTo>
                  <a:lnTo>
                    <a:pt x="77" y="28"/>
                  </a:lnTo>
                  <a:lnTo>
                    <a:pt x="79" y="12"/>
                  </a:lnTo>
                  <a:lnTo>
                    <a:pt x="82" y="3"/>
                  </a:lnTo>
                  <a:lnTo>
                    <a:pt x="91"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4" name="Freeform 11">
              <a:extLst>
                <a:ext uri="{FF2B5EF4-FFF2-40B4-BE49-F238E27FC236}">
                  <a16:creationId xmlns:a16="http://schemas.microsoft.com/office/drawing/2014/main" id="{3355457B-407C-46FC-BF3C-97BD88703D5E}"/>
                </a:ext>
              </a:extLst>
            </p:cNvPr>
            <p:cNvSpPr>
              <a:spLocks/>
            </p:cNvSpPr>
            <p:nvPr/>
          </p:nvSpPr>
          <p:spPr bwMode="auto">
            <a:xfrm>
              <a:off x="12491442" y="7153456"/>
              <a:ext cx="266700" cy="171450"/>
            </a:xfrm>
            <a:custGeom>
              <a:avLst/>
              <a:gdLst>
                <a:gd name="T0" fmla="*/ 72 w 168"/>
                <a:gd name="T1" fmla="*/ 0 h 108"/>
                <a:gd name="T2" fmla="*/ 85 w 168"/>
                <a:gd name="T3" fmla="*/ 0 h 108"/>
                <a:gd name="T4" fmla="*/ 94 w 168"/>
                <a:gd name="T5" fmla="*/ 3 h 108"/>
                <a:gd name="T6" fmla="*/ 99 w 168"/>
                <a:gd name="T7" fmla="*/ 8 h 108"/>
                <a:gd name="T8" fmla="*/ 108 w 168"/>
                <a:gd name="T9" fmla="*/ 12 h 108"/>
                <a:gd name="T10" fmla="*/ 119 w 168"/>
                <a:gd name="T11" fmla="*/ 14 h 108"/>
                <a:gd name="T12" fmla="*/ 138 w 168"/>
                <a:gd name="T13" fmla="*/ 15 h 108"/>
                <a:gd name="T14" fmla="*/ 152 w 168"/>
                <a:gd name="T15" fmla="*/ 17 h 108"/>
                <a:gd name="T16" fmla="*/ 162 w 168"/>
                <a:gd name="T17" fmla="*/ 21 h 108"/>
                <a:gd name="T18" fmla="*/ 168 w 168"/>
                <a:gd name="T19" fmla="*/ 24 h 108"/>
                <a:gd name="T20" fmla="*/ 166 w 168"/>
                <a:gd name="T21" fmla="*/ 33 h 108"/>
                <a:gd name="T22" fmla="*/ 155 w 168"/>
                <a:gd name="T23" fmla="*/ 45 h 108"/>
                <a:gd name="T24" fmla="*/ 150 w 168"/>
                <a:gd name="T25" fmla="*/ 56 h 108"/>
                <a:gd name="T26" fmla="*/ 148 w 168"/>
                <a:gd name="T27" fmla="*/ 68 h 108"/>
                <a:gd name="T28" fmla="*/ 148 w 168"/>
                <a:gd name="T29" fmla="*/ 78 h 108"/>
                <a:gd name="T30" fmla="*/ 150 w 168"/>
                <a:gd name="T31" fmla="*/ 89 h 108"/>
                <a:gd name="T32" fmla="*/ 152 w 168"/>
                <a:gd name="T33" fmla="*/ 99 h 108"/>
                <a:gd name="T34" fmla="*/ 150 w 168"/>
                <a:gd name="T35" fmla="*/ 105 h 108"/>
                <a:gd name="T36" fmla="*/ 147 w 168"/>
                <a:gd name="T37" fmla="*/ 108 h 108"/>
                <a:gd name="T38" fmla="*/ 138 w 168"/>
                <a:gd name="T39" fmla="*/ 108 h 108"/>
                <a:gd name="T40" fmla="*/ 126 w 168"/>
                <a:gd name="T41" fmla="*/ 105 h 108"/>
                <a:gd name="T42" fmla="*/ 110 w 168"/>
                <a:gd name="T43" fmla="*/ 103 h 108"/>
                <a:gd name="T44" fmla="*/ 96 w 168"/>
                <a:gd name="T45" fmla="*/ 101 h 108"/>
                <a:gd name="T46" fmla="*/ 82 w 168"/>
                <a:gd name="T47" fmla="*/ 98 h 108"/>
                <a:gd name="T48" fmla="*/ 70 w 168"/>
                <a:gd name="T49" fmla="*/ 92 h 108"/>
                <a:gd name="T50" fmla="*/ 61 w 168"/>
                <a:gd name="T51" fmla="*/ 84 h 108"/>
                <a:gd name="T52" fmla="*/ 56 w 168"/>
                <a:gd name="T53" fmla="*/ 71 h 108"/>
                <a:gd name="T54" fmla="*/ 56 w 168"/>
                <a:gd name="T55" fmla="*/ 54 h 108"/>
                <a:gd name="T56" fmla="*/ 52 w 168"/>
                <a:gd name="T57" fmla="*/ 54 h 108"/>
                <a:gd name="T58" fmla="*/ 45 w 168"/>
                <a:gd name="T59" fmla="*/ 52 h 108"/>
                <a:gd name="T60" fmla="*/ 33 w 168"/>
                <a:gd name="T61" fmla="*/ 50 h 108"/>
                <a:gd name="T62" fmla="*/ 21 w 168"/>
                <a:gd name="T63" fmla="*/ 47 h 108"/>
                <a:gd name="T64" fmla="*/ 10 w 168"/>
                <a:gd name="T65" fmla="*/ 42 h 108"/>
                <a:gd name="T66" fmla="*/ 3 w 168"/>
                <a:gd name="T67" fmla="*/ 35 h 108"/>
                <a:gd name="T68" fmla="*/ 0 w 168"/>
                <a:gd name="T69" fmla="*/ 28 h 108"/>
                <a:gd name="T70" fmla="*/ 5 w 168"/>
                <a:gd name="T71" fmla="*/ 15 h 108"/>
                <a:gd name="T72" fmla="*/ 17 w 168"/>
                <a:gd name="T73" fmla="*/ 3 h 108"/>
                <a:gd name="T74" fmla="*/ 23 w 168"/>
                <a:gd name="T75" fmla="*/ 3 h 108"/>
                <a:gd name="T76" fmla="*/ 37 w 168"/>
                <a:gd name="T77" fmla="*/ 1 h 108"/>
                <a:gd name="T78" fmla="*/ 54 w 168"/>
                <a:gd name="T79" fmla="*/ 0 h 108"/>
                <a:gd name="T80" fmla="*/ 72 w 168"/>
                <a:gd name="T8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108">
                  <a:moveTo>
                    <a:pt x="72" y="0"/>
                  </a:moveTo>
                  <a:lnTo>
                    <a:pt x="85" y="0"/>
                  </a:lnTo>
                  <a:lnTo>
                    <a:pt x="94" y="3"/>
                  </a:lnTo>
                  <a:lnTo>
                    <a:pt x="99" y="8"/>
                  </a:lnTo>
                  <a:lnTo>
                    <a:pt x="108" y="12"/>
                  </a:lnTo>
                  <a:lnTo>
                    <a:pt x="119" y="14"/>
                  </a:lnTo>
                  <a:lnTo>
                    <a:pt x="138" y="15"/>
                  </a:lnTo>
                  <a:lnTo>
                    <a:pt x="152" y="17"/>
                  </a:lnTo>
                  <a:lnTo>
                    <a:pt x="162" y="21"/>
                  </a:lnTo>
                  <a:lnTo>
                    <a:pt x="168" y="24"/>
                  </a:lnTo>
                  <a:lnTo>
                    <a:pt x="166" y="33"/>
                  </a:lnTo>
                  <a:lnTo>
                    <a:pt x="155" y="45"/>
                  </a:lnTo>
                  <a:lnTo>
                    <a:pt x="150" y="56"/>
                  </a:lnTo>
                  <a:lnTo>
                    <a:pt x="148" y="68"/>
                  </a:lnTo>
                  <a:lnTo>
                    <a:pt x="148" y="78"/>
                  </a:lnTo>
                  <a:lnTo>
                    <a:pt x="150" y="89"/>
                  </a:lnTo>
                  <a:lnTo>
                    <a:pt x="152" y="99"/>
                  </a:lnTo>
                  <a:lnTo>
                    <a:pt x="150" y="105"/>
                  </a:lnTo>
                  <a:lnTo>
                    <a:pt x="147" y="108"/>
                  </a:lnTo>
                  <a:lnTo>
                    <a:pt x="138" y="108"/>
                  </a:lnTo>
                  <a:lnTo>
                    <a:pt x="126" y="105"/>
                  </a:lnTo>
                  <a:lnTo>
                    <a:pt x="110" y="103"/>
                  </a:lnTo>
                  <a:lnTo>
                    <a:pt x="96" y="101"/>
                  </a:lnTo>
                  <a:lnTo>
                    <a:pt x="82" y="98"/>
                  </a:lnTo>
                  <a:lnTo>
                    <a:pt x="70" y="92"/>
                  </a:lnTo>
                  <a:lnTo>
                    <a:pt x="61" y="84"/>
                  </a:lnTo>
                  <a:lnTo>
                    <a:pt x="56" y="71"/>
                  </a:lnTo>
                  <a:lnTo>
                    <a:pt x="56" y="54"/>
                  </a:lnTo>
                  <a:lnTo>
                    <a:pt x="52" y="54"/>
                  </a:lnTo>
                  <a:lnTo>
                    <a:pt x="45" y="52"/>
                  </a:lnTo>
                  <a:lnTo>
                    <a:pt x="33" y="50"/>
                  </a:lnTo>
                  <a:lnTo>
                    <a:pt x="21" y="47"/>
                  </a:lnTo>
                  <a:lnTo>
                    <a:pt x="10" y="42"/>
                  </a:lnTo>
                  <a:lnTo>
                    <a:pt x="3" y="35"/>
                  </a:lnTo>
                  <a:lnTo>
                    <a:pt x="0" y="28"/>
                  </a:lnTo>
                  <a:lnTo>
                    <a:pt x="5" y="15"/>
                  </a:lnTo>
                  <a:lnTo>
                    <a:pt x="17" y="3"/>
                  </a:lnTo>
                  <a:lnTo>
                    <a:pt x="23" y="3"/>
                  </a:lnTo>
                  <a:lnTo>
                    <a:pt x="37" y="1"/>
                  </a:lnTo>
                  <a:lnTo>
                    <a:pt x="54" y="0"/>
                  </a:lnTo>
                  <a:lnTo>
                    <a:pt x="72"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5" name="Freeform 12">
              <a:extLst>
                <a:ext uri="{FF2B5EF4-FFF2-40B4-BE49-F238E27FC236}">
                  <a16:creationId xmlns:a16="http://schemas.microsoft.com/office/drawing/2014/main" id="{B8384B5F-633C-4037-A15C-E42D8B298FAB}"/>
                </a:ext>
              </a:extLst>
            </p:cNvPr>
            <p:cNvSpPr>
              <a:spLocks/>
            </p:cNvSpPr>
            <p:nvPr/>
          </p:nvSpPr>
          <p:spPr bwMode="auto">
            <a:xfrm>
              <a:off x="13048654" y="6356531"/>
              <a:ext cx="471488" cy="341313"/>
            </a:xfrm>
            <a:custGeom>
              <a:avLst/>
              <a:gdLst>
                <a:gd name="T0" fmla="*/ 36 w 297"/>
                <a:gd name="T1" fmla="*/ 4 h 215"/>
                <a:gd name="T2" fmla="*/ 42 w 297"/>
                <a:gd name="T3" fmla="*/ 23 h 215"/>
                <a:gd name="T4" fmla="*/ 43 w 297"/>
                <a:gd name="T5" fmla="*/ 55 h 215"/>
                <a:gd name="T6" fmla="*/ 43 w 297"/>
                <a:gd name="T7" fmla="*/ 86 h 215"/>
                <a:gd name="T8" fmla="*/ 45 w 297"/>
                <a:gd name="T9" fmla="*/ 102 h 215"/>
                <a:gd name="T10" fmla="*/ 52 w 297"/>
                <a:gd name="T11" fmla="*/ 91 h 215"/>
                <a:gd name="T12" fmla="*/ 64 w 297"/>
                <a:gd name="T13" fmla="*/ 69 h 215"/>
                <a:gd name="T14" fmla="*/ 84 w 297"/>
                <a:gd name="T15" fmla="*/ 48 h 215"/>
                <a:gd name="T16" fmla="*/ 115 w 297"/>
                <a:gd name="T17" fmla="*/ 53 h 215"/>
                <a:gd name="T18" fmla="*/ 148 w 297"/>
                <a:gd name="T19" fmla="*/ 76 h 215"/>
                <a:gd name="T20" fmla="*/ 178 w 297"/>
                <a:gd name="T21" fmla="*/ 102 h 215"/>
                <a:gd name="T22" fmla="*/ 194 w 297"/>
                <a:gd name="T23" fmla="*/ 110 h 215"/>
                <a:gd name="T24" fmla="*/ 206 w 297"/>
                <a:gd name="T25" fmla="*/ 100 h 215"/>
                <a:gd name="T26" fmla="*/ 228 w 297"/>
                <a:gd name="T27" fmla="*/ 83 h 215"/>
                <a:gd name="T28" fmla="*/ 267 w 297"/>
                <a:gd name="T29" fmla="*/ 70 h 215"/>
                <a:gd name="T30" fmla="*/ 284 w 297"/>
                <a:gd name="T31" fmla="*/ 70 h 215"/>
                <a:gd name="T32" fmla="*/ 290 w 297"/>
                <a:gd name="T33" fmla="*/ 81 h 215"/>
                <a:gd name="T34" fmla="*/ 295 w 297"/>
                <a:gd name="T35" fmla="*/ 102 h 215"/>
                <a:gd name="T36" fmla="*/ 295 w 297"/>
                <a:gd name="T37" fmla="*/ 135 h 215"/>
                <a:gd name="T38" fmla="*/ 283 w 297"/>
                <a:gd name="T39" fmla="*/ 168 h 215"/>
                <a:gd name="T40" fmla="*/ 267 w 297"/>
                <a:gd name="T41" fmla="*/ 187 h 215"/>
                <a:gd name="T42" fmla="*/ 253 w 297"/>
                <a:gd name="T43" fmla="*/ 180 h 215"/>
                <a:gd name="T44" fmla="*/ 241 w 297"/>
                <a:gd name="T45" fmla="*/ 179 h 215"/>
                <a:gd name="T46" fmla="*/ 214 w 297"/>
                <a:gd name="T47" fmla="*/ 184 h 215"/>
                <a:gd name="T48" fmla="*/ 174 w 297"/>
                <a:gd name="T49" fmla="*/ 186 h 215"/>
                <a:gd name="T50" fmla="*/ 155 w 297"/>
                <a:gd name="T51" fmla="*/ 177 h 215"/>
                <a:gd name="T52" fmla="*/ 146 w 297"/>
                <a:gd name="T53" fmla="*/ 168 h 215"/>
                <a:gd name="T54" fmla="*/ 129 w 297"/>
                <a:gd name="T55" fmla="*/ 165 h 215"/>
                <a:gd name="T56" fmla="*/ 99 w 297"/>
                <a:gd name="T57" fmla="*/ 180 h 215"/>
                <a:gd name="T58" fmla="*/ 77 w 297"/>
                <a:gd name="T59" fmla="*/ 205 h 215"/>
                <a:gd name="T60" fmla="*/ 50 w 297"/>
                <a:gd name="T61" fmla="*/ 215 h 215"/>
                <a:gd name="T62" fmla="*/ 29 w 297"/>
                <a:gd name="T63" fmla="*/ 205 h 215"/>
                <a:gd name="T64" fmla="*/ 22 w 297"/>
                <a:gd name="T65" fmla="*/ 184 h 215"/>
                <a:gd name="T66" fmla="*/ 9 w 297"/>
                <a:gd name="T67" fmla="*/ 158 h 215"/>
                <a:gd name="T68" fmla="*/ 0 w 297"/>
                <a:gd name="T69" fmla="*/ 126 h 215"/>
                <a:gd name="T70" fmla="*/ 2 w 297"/>
                <a:gd name="T71" fmla="*/ 79 h 215"/>
                <a:gd name="T72" fmla="*/ 7 w 297"/>
                <a:gd name="T73" fmla="*/ 37 h 215"/>
                <a:gd name="T74" fmla="*/ 9 w 297"/>
                <a:gd name="T75" fmla="*/ 18 h 215"/>
                <a:gd name="T76" fmla="*/ 29 w 297"/>
                <a:gd name="T77"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7" h="215">
                  <a:moveTo>
                    <a:pt x="29" y="0"/>
                  </a:moveTo>
                  <a:lnTo>
                    <a:pt x="36" y="4"/>
                  </a:lnTo>
                  <a:lnTo>
                    <a:pt x="40" y="11"/>
                  </a:lnTo>
                  <a:lnTo>
                    <a:pt x="42" y="23"/>
                  </a:lnTo>
                  <a:lnTo>
                    <a:pt x="43" y="39"/>
                  </a:lnTo>
                  <a:lnTo>
                    <a:pt x="43" y="55"/>
                  </a:lnTo>
                  <a:lnTo>
                    <a:pt x="43" y="70"/>
                  </a:lnTo>
                  <a:lnTo>
                    <a:pt x="43" y="86"/>
                  </a:lnTo>
                  <a:lnTo>
                    <a:pt x="43" y="98"/>
                  </a:lnTo>
                  <a:lnTo>
                    <a:pt x="45" y="102"/>
                  </a:lnTo>
                  <a:lnTo>
                    <a:pt x="49" y="100"/>
                  </a:lnTo>
                  <a:lnTo>
                    <a:pt x="52" y="91"/>
                  </a:lnTo>
                  <a:lnTo>
                    <a:pt x="57" y="81"/>
                  </a:lnTo>
                  <a:lnTo>
                    <a:pt x="64" y="69"/>
                  </a:lnTo>
                  <a:lnTo>
                    <a:pt x="73" y="56"/>
                  </a:lnTo>
                  <a:lnTo>
                    <a:pt x="84" y="48"/>
                  </a:lnTo>
                  <a:lnTo>
                    <a:pt x="98" y="48"/>
                  </a:lnTo>
                  <a:lnTo>
                    <a:pt x="115" y="53"/>
                  </a:lnTo>
                  <a:lnTo>
                    <a:pt x="131" y="63"/>
                  </a:lnTo>
                  <a:lnTo>
                    <a:pt x="148" y="76"/>
                  </a:lnTo>
                  <a:lnTo>
                    <a:pt x="164" y="89"/>
                  </a:lnTo>
                  <a:lnTo>
                    <a:pt x="178" y="102"/>
                  </a:lnTo>
                  <a:lnTo>
                    <a:pt x="187" y="110"/>
                  </a:lnTo>
                  <a:lnTo>
                    <a:pt x="194" y="110"/>
                  </a:lnTo>
                  <a:lnTo>
                    <a:pt x="201" y="107"/>
                  </a:lnTo>
                  <a:lnTo>
                    <a:pt x="206" y="100"/>
                  </a:lnTo>
                  <a:lnTo>
                    <a:pt x="214" y="91"/>
                  </a:lnTo>
                  <a:lnTo>
                    <a:pt x="228" y="83"/>
                  </a:lnTo>
                  <a:lnTo>
                    <a:pt x="248" y="76"/>
                  </a:lnTo>
                  <a:lnTo>
                    <a:pt x="267" y="70"/>
                  </a:lnTo>
                  <a:lnTo>
                    <a:pt x="277" y="70"/>
                  </a:lnTo>
                  <a:lnTo>
                    <a:pt x="284" y="70"/>
                  </a:lnTo>
                  <a:lnTo>
                    <a:pt x="288" y="74"/>
                  </a:lnTo>
                  <a:lnTo>
                    <a:pt x="290" y="81"/>
                  </a:lnTo>
                  <a:lnTo>
                    <a:pt x="291" y="89"/>
                  </a:lnTo>
                  <a:lnTo>
                    <a:pt x="295" y="102"/>
                  </a:lnTo>
                  <a:lnTo>
                    <a:pt x="297" y="117"/>
                  </a:lnTo>
                  <a:lnTo>
                    <a:pt x="295" y="135"/>
                  </a:lnTo>
                  <a:lnTo>
                    <a:pt x="290" y="152"/>
                  </a:lnTo>
                  <a:lnTo>
                    <a:pt x="283" y="168"/>
                  </a:lnTo>
                  <a:lnTo>
                    <a:pt x="276" y="180"/>
                  </a:lnTo>
                  <a:lnTo>
                    <a:pt x="267" y="187"/>
                  </a:lnTo>
                  <a:lnTo>
                    <a:pt x="260" y="186"/>
                  </a:lnTo>
                  <a:lnTo>
                    <a:pt x="253" y="180"/>
                  </a:lnTo>
                  <a:lnTo>
                    <a:pt x="248" y="179"/>
                  </a:lnTo>
                  <a:lnTo>
                    <a:pt x="241" y="179"/>
                  </a:lnTo>
                  <a:lnTo>
                    <a:pt x="230" y="180"/>
                  </a:lnTo>
                  <a:lnTo>
                    <a:pt x="214" y="184"/>
                  </a:lnTo>
                  <a:lnTo>
                    <a:pt x="192" y="186"/>
                  </a:lnTo>
                  <a:lnTo>
                    <a:pt x="174" y="186"/>
                  </a:lnTo>
                  <a:lnTo>
                    <a:pt x="162" y="182"/>
                  </a:lnTo>
                  <a:lnTo>
                    <a:pt x="155" y="177"/>
                  </a:lnTo>
                  <a:lnTo>
                    <a:pt x="152" y="172"/>
                  </a:lnTo>
                  <a:lnTo>
                    <a:pt x="146" y="168"/>
                  </a:lnTo>
                  <a:lnTo>
                    <a:pt x="139" y="165"/>
                  </a:lnTo>
                  <a:lnTo>
                    <a:pt x="129" y="165"/>
                  </a:lnTo>
                  <a:lnTo>
                    <a:pt x="113" y="170"/>
                  </a:lnTo>
                  <a:lnTo>
                    <a:pt x="99" y="180"/>
                  </a:lnTo>
                  <a:lnTo>
                    <a:pt x="89" y="193"/>
                  </a:lnTo>
                  <a:lnTo>
                    <a:pt x="77" y="205"/>
                  </a:lnTo>
                  <a:lnTo>
                    <a:pt x="64" y="214"/>
                  </a:lnTo>
                  <a:lnTo>
                    <a:pt x="50" y="215"/>
                  </a:lnTo>
                  <a:lnTo>
                    <a:pt x="36" y="212"/>
                  </a:lnTo>
                  <a:lnTo>
                    <a:pt x="29" y="205"/>
                  </a:lnTo>
                  <a:lnTo>
                    <a:pt x="26" y="196"/>
                  </a:lnTo>
                  <a:lnTo>
                    <a:pt x="22" y="184"/>
                  </a:lnTo>
                  <a:lnTo>
                    <a:pt x="17" y="172"/>
                  </a:lnTo>
                  <a:lnTo>
                    <a:pt x="9" y="158"/>
                  </a:lnTo>
                  <a:lnTo>
                    <a:pt x="3" y="145"/>
                  </a:lnTo>
                  <a:lnTo>
                    <a:pt x="0" y="126"/>
                  </a:lnTo>
                  <a:lnTo>
                    <a:pt x="0" y="103"/>
                  </a:lnTo>
                  <a:lnTo>
                    <a:pt x="2" y="79"/>
                  </a:lnTo>
                  <a:lnTo>
                    <a:pt x="3" y="56"/>
                  </a:lnTo>
                  <a:lnTo>
                    <a:pt x="7" y="37"/>
                  </a:lnTo>
                  <a:lnTo>
                    <a:pt x="9" y="23"/>
                  </a:lnTo>
                  <a:lnTo>
                    <a:pt x="9" y="18"/>
                  </a:lnTo>
                  <a:lnTo>
                    <a:pt x="21" y="6"/>
                  </a:lnTo>
                  <a:lnTo>
                    <a:pt x="29"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6" name="Freeform 13">
              <a:extLst>
                <a:ext uri="{FF2B5EF4-FFF2-40B4-BE49-F238E27FC236}">
                  <a16:creationId xmlns:a16="http://schemas.microsoft.com/office/drawing/2014/main" id="{66A249FE-879E-44F9-9B08-10A419C038E9}"/>
                </a:ext>
              </a:extLst>
            </p:cNvPr>
            <p:cNvSpPr>
              <a:spLocks/>
            </p:cNvSpPr>
            <p:nvPr/>
          </p:nvSpPr>
          <p:spPr bwMode="auto">
            <a:xfrm>
              <a:off x="13715404" y="6467656"/>
              <a:ext cx="206375" cy="214313"/>
            </a:xfrm>
            <a:custGeom>
              <a:avLst/>
              <a:gdLst>
                <a:gd name="T0" fmla="*/ 30 w 130"/>
                <a:gd name="T1" fmla="*/ 0 h 135"/>
                <a:gd name="T2" fmla="*/ 39 w 130"/>
                <a:gd name="T3" fmla="*/ 6 h 135"/>
                <a:gd name="T4" fmla="*/ 48 w 130"/>
                <a:gd name="T5" fmla="*/ 14 h 135"/>
                <a:gd name="T6" fmla="*/ 58 w 130"/>
                <a:gd name="T7" fmla="*/ 26 h 135"/>
                <a:gd name="T8" fmla="*/ 69 w 130"/>
                <a:gd name="T9" fmla="*/ 39 h 135"/>
                <a:gd name="T10" fmla="*/ 81 w 130"/>
                <a:gd name="T11" fmla="*/ 53 h 135"/>
                <a:gd name="T12" fmla="*/ 96 w 130"/>
                <a:gd name="T13" fmla="*/ 65 h 135"/>
                <a:gd name="T14" fmla="*/ 109 w 130"/>
                <a:gd name="T15" fmla="*/ 74 h 135"/>
                <a:gd name="T16" fmla="*/ 117 w 130"/>
                <a:gd name="T17" fmla="*/ 81 h 135"/>
                <a:gd name="T18" fmla="*/ 124 w 130"/>
                <a:gd name="T19" fmla="*/ 88 h 135"/>
                <a:gd name="T20" fmla="*/ 128 w 130"/>
                <a:gd name="T21" fmla="*/ 98 h 135"/>
                <a:gd name="T22" fmla="*/ 130 w 130"/>
                <a:gd name="T23" fmla="*/ 116 h 135"/>
                <a:gd name="T24" fmla="*/ 128 w 130"/>
                <a:gd name="T25" fmla="*/ 130 h 135"/>
                <a:gd name="T26" fmla="*/ 124 w 130"/>
                <a:gd name="T27" fmla="*/ 135 h 135"/>
                <a:gd name="T28" fmla="*/ 117 w 130"/>
                <a:gd name="T29" fmla="*/ 135 h 135"/>
                <a:gd name="T30" fmla="*/ 105 w 130"/>
                <a:gd name="T31" fmla="*/ 130 h 135"/>
                <a:gd name="T32" fmla="*/ 91 w 130"/>
                <a:gd name="T33" fmla="*/ 121 h 135"/>
                <a:gd name="T34" fmla="*/ 75 w 130"/>
                <a:gd name="T35" fmla="*/ 112 h 135"/>
                <a:gd name="T36" fmla="*/ 55 w 130"/>
                <a:gd name="T37" fmla="*/ 105 h 135"/>
                <a:gd name="T38" fmla="*/ 37 w 130"/>
                <a:gd name="T39" fmla="*/ 96 h 135"/>
                <a:gd name="T40" fmla="*/ 23 w 130"/>
                <a:gd name="T41" fmla="*/ 82 h 135"/>
                <a:gd name="T42" fmla="*/ 13 w 130"/>
                <a:gd name="T43" fmla="*/ 67 h 135"/>
                <a:gd name="T44" fmla="*/ 6 w 130"/>
                <a:gd name="T45" fmla="*/ 51 h 135"/>
                <a:gd name="T46" fmla="*/ 2 w 130"/>
                <a:gd name="T47" fmla="*/ 35 h 135"/>
                <a:gd name="T48" fmla="*/ 0 w 130"/>
                <a:gd name="T49" fmla="*/ 26 h 135"/>
                <a:gd name="T50" fmla="*/ 0 w 130"/>
                <a:gd name="T51" fmla="*/ 23 h 135"/>
                <a:gd name="T52" fmla="*/ 11 w 130"/>
                <a:gd name="T53" fmla="*/ 7 h 135"/>
                <a:gd name="T54" fmla="*/ 21 w 130"/>
                <a:gd name="T55" fmla="*/ 0 h 135"/>
                <a:gd name="T56" fmla="*/ 30 w 130"/>
                <a:gd name="T5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0" h="135">
                  <a:moveTo>
                    <a:pt x="30" y="0"/>
                  </a:moveTo>
                  <a:lnTo>
                    <a:pt x="39" y="6"/>
                  </a:lnTo>
                  <a:lnTo>
                    <a:pt x="48" y="14"/>
                  </a:lnTo>
                  <a:lnTo>
                    <a:pt x="58" y="26"/>
                  </a:lnTo>
                  <a:lnTo>
                    <a:pt x="69" y="39"/>
                  </a:lnTo>
                  <a:lnTo>
                    <a:pt x="81" y="53"/>
                  </a:lnTo>
                  <a:lnTo>
                    <a:pt x="96" y="65"/>
                  </a:lnTo>
                  <a:lnTo>
                    <a:pt x="109" y="74"/>
                  </a:lnTo>
                  <a:lnTo>
                    <a:pt x="117" y="81"/>
                  </a:lnTo>
                  <a:lnTo>
                    <a:pt x="124" y="88"/>
                  </a:lnTo>
                  <a:lnTo>
                    <a:pt x="128" y="98"/>
                  </a:lnTo>
                  <a:lnTo>
                    <a:pt x="130" y="116"/>
                  </a:lnTo>
                  <a:lnTo>
                    <a:pt x="128" y="130"/>
                  </a:lnTo>
                  <a:lnTo>
                    <a:pt x="124" y="135"/>
                  </a:lnTo>
                  <a:lnTo>
                    <a:pt x="117" y="135"/>
                  </a:lnTo>
                  <a:lnTo>
                    <a:pt x="105" y="130"/>
                  </a:lnTo>
                  <a:lnTo>
                    <a:pt x="91" y="121"/>
                  </a:lnTo>
                  <a:lnTo>
                    <a:pt x="75" y="112"/>
                  </a:lnTo>
                  <a:lnTo>
                    <a:pt x="55" y="105"/>
                  </a:lnTo>
                  <a:lnTo>
                    <a:pt x="37" y="96"/>
                  </a:lnTo>
                  <a:lnTo>
                    <a:pt x="23" y="82"/>
                  </a:lnTo>
                  <a:lnTo>
                    <a:pt x="13" y="67"/>
                  </a:lnTo>
                  <a:lnTo>
                    <a:pt x="6" y="51"/>
                  </a:lnTo>
                  <a:lnTo>
                    <a:pt x="2" y="35"/>
                  </a:lnTo>
                  <a:lnTo>
                    <a:pt x="0" y="26"/>
                  </a:lnTo>
                  <a:lnTo>
                    <a:pt x="0" y="23"/>
                  </a:lnTo>
                  <a:lnTo>
                    <a:pt x="11" y="7"/>
                  </a:lnTo>
                  <a:lnTo>
                    <a:pt x="21" y="0"/>
                  </a:lnTo>
                  <a:lnTo>
                    <a:pt x="30"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7" name="Freeform 14">
              <a:extLst>
                <a:ext uri="{FF2B5EF4-FFF2-40B4-BE49-F238E27FC236}">
                  <a16:creationId xmlns:a16="http://schemas.microsoft.com/office/drawing/2014/main" id="{4FB381E7-92F3-4812-82B8-C9E0FD8A04E7}"/>
                </a:ext>
              </a:extLst>
            </p:cNvPr>
            <p:cNvSpPr>
              <a:spLocks/>
            </p:cNvSpPr>
            <p:nvPr/>
          </p:nvSpPr>
          <p:spPr bwMode="auto">
            <a:xfrm>
              <a:off x="12851804" y="6135869"/>
              <a:ext cx="166688" cy="123825"/>
            </a:xfrm>
            <a:custGeom>
              <a:avLst/>
              <a:gdLst>
                <a:gd name="T0" fmla="*/ 14 w 105"/>
                <a:gd name="T1" fmla="*/ 0 h 78"/>
                <a:gd name="T2" fmla="*/ 16 w 105"/>
                <a:gd name="T3" fmla="*/ 0 h 78"/>
                <a:gd name="T4" fmla="*/ 19 w 105"/>
                <a:gd name="T5" fmla="*/ 3 h 78"/>
                <a:gd name="T6" fmla="*/ 21 w 105"/>
                <a:gd name="T7" fmla="*/ 8 h 78"/>
                <a:gd name="T8" fmla="*/ 23 w 105"/>
                <a:gd name="T9" fmla="*/ 12 h 78"/>
                <a:gd name="T10" fmla="*/ 26 w 105"/>
                <a:gd name="T11" fmla="*/ 14 h 78"/>
                <a:gd name="T12" fmla="*/ 33 w 105"/>
                <a:gd name="T13" fmla="*/ 14 h 78"/>
                <a:gd name="T14" fmla="*/ 47 w 105"/>
                <a:gd name="T15" fmla="*/ 10 h 78"/>
                <a:gd name="T16" fmla="*/ 70 w 105"/>
                <a:gd name="T17" fmla="*/ 5 h 78"/>
                <a:gd name="T18" fmla="*/ 85 w 105"/>
                <a:gd name="T19" fmla="*/ 3 h 78"/>
                <a:gd name="T20" fmla="*/ 96 w 105"/>
                <a:gd name="T21" fmla="*/ 7 h 78"/>
                <a:gd name="T22" fmla="*/ 103 w 105"/>
                <a:gd name="T23" fmla="*/ 14 h 78"/>
                <a:gd name="T24" fmla="*/ 105 w 105"/>
                <a:gd name="T25" fmla="*/ 24 h 78"/>
                <a:gd name="T26" fmla="*/ 103 w 105"/>
                <a:gd name="T27" fmla="*/ 36 h 78"/>
                <a:gd name="T28" fmla="*/ 101 w 105"/>
                <a:gd name="T29" fmla="*/ 49 h 78"/>
                <a:gd name="T30" fmla="*/ 98 w 105"/>
                <a:gd name="T31" fmla="*/ 59 h 78"/>
                <a:gd name="T32" fmla="*/ 94 w 105"/>
                <a:gd name="T33" fmla="*/ 68 h 78"/>
                <a:gd name="T34" fmla="*/ 89 w 105"/>
                <a:gd name="T35" fmla="*/ 75 h 78"/>
                <a:gd name="T36" fmla="*/ 78 w 105"/>
                <a:gd name="T37" fmla="*/ 78 h 78"/>
                <a:gd name="T38" fmla="*/ 66 w 105"/>
                <a:gd name="T39" fmla="*/ 77 h 78"/>
                <a:gd name="T40" fmla="*/ 49 w 105"/>
                <a:gd name="T41" fmla="*/ 73 h 78"/>
                <a:gd name="T42" fmla="*/ 31 w 105"/>
                <a:gd name="T43" fmla="*/ 68 h 78"/>
                <a:gd name="T44" fmla="*/ 17 w 105"/>
                <a:gd name="T45" fmla="*/ 61 h 78"/>
                <a:gd name="T46" fmla="*/ 9 w 105"/>
                <a:gd name="T47" fmla="*/ 50 h 78"/>
                <a:gd name="T48" fmla="*/ 3 w 105"/>
                <a:gd name="T49" fmla="*/ 38 h 78"/>
                <a:gd name="T50" fmla="*/ 0 w 105"/>
                <a:gd name="T51" fmla="*/ 26 h 78"/>
                <a:gd name="T52" fmla="*/ 0 w 105"/>
                <a:gd name="T53" fmla="*/ 17 h 78"/>
                <a:gd name="T54" fmla="*/ 0 w 105"/>
                <a:gd name="T55" fmla="*/ 14 h 78"/>
                <a:gd name="T56" fmla="*/ 0 w 105"/>
                <a:gd name="T57" fmla="*/ 14 h 78"/>
                <a:gd name="T58" fmla="*/ 2 w 105"/>
                <a:gd name="T59" fmla="*/ 12 h 78"/>
                <a:gd name="T60" fmla="*/ 3 w 105"/>
                <a:gd name="T61" fmla="*/ 8 h 78"/>
                <a:gd name="T62" fmla="*/ 5 w 105"/>
                <a:gd name="T63" fmla="*/ 5 h 78"/>
                <a:gd name="T64" fmla="*/ 7 w 105"/>
                <a:gd name="T65" fmla="*/ 3 h 78"/>
                <a:gd name="T66" fmla="*/ 10 w 105"/>
                <a:gd name="T67" fmla="*/ 0 h 78"/>
                <a:gd name="T68" fmla="*/ 14 w 105"/>
                <a:gd name="T6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5" h="78">
                  <a:moveTo>
                    <a:pt x="14" y="0"/>
                  </a:moveTo>
                  <a:lnTo>
                    <a:pt x="16" y="0"/>
                  </a:lnTo>
                  <a:lnTo>
                    <a:pt x="19" y="3"/>
                  </a:lnTo>
                  <a:lnTo>
                    <a:pt x="21" y="8"/>
                  </a:lnTo>
                  <a:lnTo>
                    <a:pt x="23" y="12"/>
                  </a:lnTo>
                  <a:lnTo>
                    <a:pt x="26" y="14"/>
                  </a:lnTo>
                  <a:lnTo>
                    <a:pt x="33" y="14"/>
                  </a:lnTo>
                  <a:lnTo>
                    <a:pt x="47" y="10"/>
                  </a:lnTo>
                  <a:lnTo>
                    <a:pt x="70" y="5"/>
                  </a:lnTo>
                  <a:lnTo>
                    <a:pt x="85" y="3"/>
                  </a:lnTo>
                  <a:lnTo>
                    <a:pt x="96" y="7"/>
                  </a:lnTo>
                  <a:lnTo>
                    <a:pt x="103" y="14"/>
                  </a:lnTo>
                  <a:lnTo>
                    <a:pt x="105" y="24"/>
                  </a:lnTo>
                  <a:lnTo>
                    <a:pt x="103" y="36"/>
                  </a:lnTo>
                  <a:lnTo>
                    <a:pt x="101" y="49"/>
                  </a:lnTo>
                  <a:lnTo>
                    <a:pt x="98" y="59"/>
                  </a:lnTo>
                  <a:lnTo>
                    <a:pt x="94" y="68"/>
                  </a:lnTo>
                  <a:lnTo>
                    <a:pt x="89" y="75"/>
                  </a:lnTo>
                  <a:lnTo>
                    <a:pt x="78" y="78"/>
                  </a:lnTo>
                  <a:lnTo>
                    <a:pt x="66" y="77"/>
                  </a:lnTo>
                  <a:lnTo>
                    <a:pt x="49" y="73"/>
                  </a:lnTo>
                  <a:lnTo>
                    <a:pt x="31" y="68"/>
                  </a:lnTo>
                  <a:lnTo>
                    <a:pt x="17" y="61"/>
                  </a:lnTo>
                  <a:lnTo>
                    <a:pt x="9" y="50"/>
                  </a:lnTo>
                  <a:lnTo>
                    <a:pt x="3" y="38"/>
                  </a:lnTo>
                  <a:lnTo>
                    <a:pt x="0" y="26"/>
                  </a:lnTo>
                  <a:lnTo>
                    <a:pt x="0" y="17"/>
                  </a:lnTo>
                  <a:lnTo>
                    <a:pt x="0" y="14"/>
                  </a:lnTo>
                  <a:lnTo>
                    <a:pt x="0" y="14"/>
                  </a:lnTo>
                  <a:lnTo>
                    <a:pt x="2" y="12"/>
                  </a:lnTo>
                  <a:lnTo>
                    <a:pt x="3" y="8"/>
                  </a:lnTo>
                  <a:lnTo>
                    <a:pt x="5" y="5"/>
                  </a:lnTo>
                  <a:lnTo>
                    <a:pt x="7" y="3"/>
                  </a:lnTo>
                  <a:lnTo>
                    <a:pt x="10" y="0"/>
                  </a:lnTo>
                  <a:lnTo>
                    <a:pt x="14"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8" name="Freeform 15">
              <a:extLst>
                <a:ext uri="{FF2B5EF4-FFF2-40B4-BE49-F238E27FC236}">
                  <a16:creationId xmlns:a16="http://schemas.microsoft.com/office/drawing/2014/main" id="{0C37BDF5-878C-42B8-A5DF-8CD7E453C22A}"/>
                </a:ext>
              </a:extLst>
            </p:cNvPr>
            <p:cNvSpPr>
              <a:spLocks/>
            </p:cNvSpPr>
            <p:nvPr/>
          </p:nvSpPr>
          <p:spPr bwMode="auto">
            <a:xfrm>
              <a:off x="12710517" y="5966006"/>
              <a:ext cx="238125" cy="138113"/>
            </a:xfrm>
            <a:custGeom>
              <a:avLst/>
              <a:gdLst>
                <a:gd name="T0" fmla="*/ 124 w 150"/>
                <a:gd name="T1" fmla="*/ 0 h 87"/>
                <a:gd name="T2" fmla="*/ 139 w 150"/>
                <a:gd name="T3" fmla="*/ 2 h 87"/>
                <a:gd name="T4" fmla="*/ 148 w 150"/>
                <a:gd name="T5" fmla="*/ 7 h 87"/>
                <a:gd name="T6" fmla="*/ 150 w 150"/>
                <a:gd name="T7" fmla="*/ 16 h 87"/>
                <a:gd name="T8" fmla="*/ 146 w 150"/>
                <a:gd name="T9" fmla="*/ 26 h 87"/>
                <a:gd name="T10" fmla="*/ 138 w 150"/>
                <a:gd name="T11" fmla="*/ 39 h 87"/>
                <a:gd name="T12" fmla="*/ 124 w 150"/>
                <a:gd name="T13" fmla="*/ 53 h 87"/>
                <a:gd name="T14" fmla="*/ 110 w 150"/>
                <a:gd name="T15" fmla="*/ 63 h 87"/>
                <a:gd name="T16" fmla="*/ 96 w 150"/>
                <a:gd name="T17" fmla="*/ 68 h 87"/>
                <a:gd name="T18" fmla="*/ 84 w 150"/>
                <a:gd name="T19" fmla="*/ 70 h 87"/>
                <a:gd name="T20" fmla="*/ 70 w 150"/>
                <a:gd name="T21" fmla="*/ 72 h 87"/>
                <a:gd name="T22" fmla="*/ 56 w 150"/>
                <a:gd name="T23" fmla="*/ 75 h 87"/>
                <a:gd name="T24" fmla="*/ 36 w 150"/>
                <a:gd name="T25" fmla="*/ 82 h 87"/>
                <a:gd name="T26" fmla="*/ 24 w 150"/>
                <a:gd name="T27" fmla="*/ 87 h 87"/>
                <a:gd name="T28" fmla="*/ 14 w 150"/>
                <a:gd name="T29" fmla="*/ 84 h 87"/>
                <a:gd name="T30" fmla="*/ 7 w 150"/>
                <a:gd name="T31" fmla="*/ 79 h 87"/>
                <a:gd name="T32" fmla="*/ 3 w 150"/>
                <a:gd name="T33" fmla="*/ 68 h 87"/>
                <a:gd name="T34" fmla="*/ 0 w 150"/>
                <a:gd name="T35" fmla="*/ 58 h 87"/>
                <a:gd name="T36" fmla="*/ 0 w 150"/>
                <a:gd name="T37" fmla="*/ 47 h 87"/>
                <a:gd name="T38" fmla="*/ 0 w 150"/>
                <a:gd name="T39" fmla="*/ 40 h 87"/>
                <a:gd name="T40" fmla="*/ 0 w 150"/>
                <a:gd name="T41" fmla="*/ 39 h 87"/>
                <a:gd name="T42" fmla="*/ 9 w 150"/>
                <a:gd name="T43" fmla="*/ 28 h 87"/>
                <a:gd name="T44" fmla="*/ 28 w 150"/>
                <a:gd name="T45" fmla="*/ 19 h 87"/>
                <a:gd name="T46" fmla="*/ 50 w 150"/>
                <a:gd name="T47" fmla="*/ 11 h 87"/>
                <a:gd name="T48" fmla="*/ 77 w 150"/>
                <a:gd name="T49" fmla="*/ 5 h 87"/>
                <a:gd name="T50" fmla="*/ 103 w 150"/>
                <a:gd name="T51" fmla="*/ 2 h 87"/>
                <a:gd name="T52" fmla="*/ 124 w 150"/>
                <a:gd name="T5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87">
                  <a:moveTo>
                    <a:pt x="124" y="0"/>
                  </a:moveTo>
                  <a:lnTo>
                    <a:pt x="139" y="2"/>
                  </a:lnTo>
                  <a:lnTo>
                    <a:pt x="148" y="7"/>
                  </a:lnTo>
                  <a:lnTo>
                    <a:pt x="150" y="16"/>
                  </a:lnTo>
                  <a:lnTo>
                    <a:pt x="146" y="26"/>
                  </a:lnTo>
                  <a:lnTo>
                    <a:pt x="138" y="39"/>
                  </a:lnTo>
                  <a:lnTo>
                    <a:pt x="124" y="53"/>
                  </a:lnTo>
                  <a:lnTo>
                    <a:pt x="110" y="63"/>
                  </a:lnTo>
                  <a:lnTo>
                    <a:pt x="96" y="68"/>
                  </a:lnTo>
                  <a:lnTo>
                    <a:pt x="84" y="70"/>
                  </a:lnTo>
                  <a:lnTo>
                    <a:pt x="70" y="72"/>
                  </a:lnTo>
                  <a:lnTo>
                    <a:pt x="56" y="75"/>
                  </a:lnTo>
                  <a:lnTo>
                    <a:pt x="36" y="82"/>
                  </a:lnTo>
                  <a:lnTo>
                    <a:pt x="24" y="87"/>
                  </a:lnTo>
                  <a:lnTo>
                    <a:pt x="14" y="84"/>
                  </a:lnTo>
                  <a:lnTo>
                    <a:pt x="7" y="79"/>
                  </a:lnTo>
                  <a:lnTo>
                    <a:pt x="3" y="68"/>
                  </a:lnTo>
                  <a:lnTo>
                    <a:pt x="0" y="58"/>
                  </a:lnTo>
                  <a:lnTo>
                    <a:pt x="0" y="47"/>
                  </a:lnTo>
                  <a:lnTo>
                    <a:pt x="0" y="40"/>
                  </a:lnTo>
                  <a:lnTo>
                    <a:pt x="0" y="39"/>
                  </a:lnTo>
                  <a:lnTo>
                    <a:pt x="9" y="28"/>
                  </a:lnTo>
                  <a:lnTo>
                    <a:pt x="28" y="19"/>
                  </a:lnTo>
                  <a:lnTo>
                    <a:pt x="50" y="11"/>
                  </a:lnTo>
                  <a:lnTo>
                    <a:pt x="77" y="5"/>
                  </a:lnTo>
                  <a:lnTo>
                    <a:pt x="103" y="2"/>
                  </a:lnTo>
                  <a:lnTo>
                    <a:pt x="124"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59" name="Freeform 16">
              <a:extLst>
                <a:ext uri="{FF2B5EF4-FFF2-40B4-BE49-F238E27FC236}">
                  <a16:creationId xmlns:a16="http://schemas.microsoft.com/office/drawing/2014/main" id="{BFFCDCC4-D1D3-4E13-A43A-9BF0ACC977F6}"/>
                </a:ext>
              </a:extLst>
            </p:cNvPr>
            <p:cNvSpPr>
              <a:spLocks/>
            </p:cNvSpPr>
            <p:nvPr/>
          </p:nvSpPr>
          <p:spPr bwMode="auto">
            <a:xfrm>
              <a:off x="12986742" y="5940606"/>
              <a:ext cx="125413" cy="163513"/>
            </a:xfrm>
            <a:custGeom>
              <a:avLst/>
              <a:gdLst>
                <a:gd name="T0" fmla="*/ 30 w 79"/>
                <a:gd name="T1" fmla="*/ 0 h 103"/>
                <a:gd name="T2" fmla="*/ 39 w 79"/>
                <a:gd name="T3" fmla="*/ 2 h 103"/>
                <a:gd name="T4" fmla="*/ 48 w 79"/>
                <a:gd name="T5" fmla="*/ 9 h 103"/>
                <a:gd name="T6" fmla="*/ 58 w 79"/>
                <a:gd name="T7" fmla="*/ 20 h 103"/>
                <a:gd name="T8" fmla="*/ 67 w 79"/>
                <a:gd name="T9" fmla="*/ 34 h 103"/>
                <a:gd name="T10" fmla="*/ 74 w 79"/>
                <a:gd name="T11" fmla="*/ 49 h 103"/>
                <a:gd name="T12" fmla="*/ 79 w 79"/>
                <a:gd name="T13" fmla="*/ 70 h 103"/>
                <a:gd name="T14" fmla="*/ 77 w 79"/>
                <a:gd name="T15" fmla="*/ 86 h 103"/>
                <a:gd name="T16" fmla="*/ 70 w 79"/>
                <a:gd name="T17" fmla="*/ 96 h 103"/>
                <a:gd name="T18" fmla="*/ 58 w 79"/>
                <a:gd name="T19" fmla="*/ 102 h 103"/>
                <a:gd name="T20" fmla="*/ 39 w 79"/>
                <a:gd name="T21" fmla="*/ 103 h 103"/>
                <a:gd name="T22" fmla="*/ 20 w 79"/>
                <a:gd name="T23" fmla="*/ 98 h 103"/>
                <a:gd name="T24" fmla="*/ 7 w 79"/>
                <a:gd name="T25" fmla="*/ 89 h 103"/>
                <a:gd name="T26" fmla="*/ 0 w 79"/>
                <a:gd name="T27" fmla="*/ 79 h 103"/>
                <a:gd name="T28" fmla="*/ 0 w 79"/>
                <a:gd name="T29" fmla="*/ 67 h 103"/>
                <a:gd name="T30" fmla="*/ 6 w 79"/>
                <a:gd name="T31" fmla="*/ 60 h 103"/>
                <a:gd name="T32" fmla="*/ 13 w 79"/>
                <a:gd name="T33" fmla="*/ 51 h 103"/>
                <a:gd name="T34" fmla="*/ 16 w 79"/>
                <a:gd name="T35" fmla="*/ 41 h 103"/>
                <a:gd name="T36" fmla="*/ 20 w 79"/>
                <a:gd name="T37" fmla="*/ 28 h 103"/>
                <a:gd name="T38" fmla="*/ 20 w 79"/>
                <a:gd name="T39" fmla="*/ 20 h 103"/>
                <a:gd name="T40" fmla="*/ 20 w 79"/>
                <a:gd name="T41" fmla="*/ 16 h 103"/>
                <a:gd name="T42" fmla="*/ 23 w 79"/>
                <a:gd name="T43" fmla="*/ 6 h 103"/>
                <a:gd name="T44" fmla="*/ 30 w 79"/>
                <a:gd name="T45"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103">
                  <a:moveTo>
                    <a:pt x="30" y="0"/>
                  </a:moveTo>
                  <a:lnTo>
                    <a:pt x="39" y="2"/>
                  </a:lnTo>
                  <a:lnTo>
                    <a:pt x="48" y="9"/>
                  </a:lnTo>
                  <a:lnTo>
                    <a:pt x="58" y="20"/>
                  </a:lnTo>
                  <a:lnTo>
                    <a:pt x="67" y="34"/>
                  </a:lnTo>
                  <a:lnTo>
                    <a:pt x="74" y="49"/>
                  </a:lnTo>
                  <a:lnTo>
                    <a:pt x="79" y="70"/>
                  </a:lnTo>
                  <a:lnTo>
                    <a:pt x="77" y="86"/>
                  </a:lnTo>
                  <a:lnTo>
                    <a:pt x="70" y="96"/>
                  </a:lnTo>
                  <a:lnTo>
                    <a:pt x="58" y="102"/>
                  </a:lnTo>
                  <a:lnTo>
                    <a:pt x="39" y="103"/>
                  </a:lnTo>
                  <a:lnTo>
                    <a:pt x="20" y="98"/>
                  </a:lnTo>
                  <a:lnTo>
                    <a:pt x="7" y="89"/>
                  </a:lnTo>
                  <a:lnTo>
                    <a:pt x="0" y="79"/>
                  </a:lnTo>
                  <a:lnTo>
                    <a:pt x="0" y="67"/>
                  </a:lnTo>
                  <a:lnTo>
                    <a:pt x="6" y="60"/>
                  </a:lnTo>
                  <a:lnTo>
                    <a:pt x="13" y="51"/>
                  </a:lnTo>
                  <a:lnTo>
                    <a:pt x="16" y="41"/>
                  </a:lnTo>
                  <a:lnTo>
                    <a:pt x="20" y="28"/>
                  </a:lnTo>
                  <a:lnTo>
                    <a:pt x="20" y="20"/>
                  </a:lnTo>
                  <a:lnTo>
                    <a:pt x="20" y="16"/>
                  </a:lnTo>
                  <a:lnTo>
                    <a:pt x="23" y="6"/>
                  </a:lnTo>
                  <a:lnTo>
                    <a:pt x="30"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0" name="Freeform 17">
              <a:extLst>
                <a:ext uri="{FF2B5EF4-FFF2-40B4-BE49-F238E27FC236}">
                  <a16:creationId xmlns:a16="http://schemas.microsoft.com/office/drawing/2014/main" id="{55843EA5-CC54-4B39-873A-38B66466828F}"/>
                </a:ext>
              </a:extLst>
            </p:cNvPr>
            <p:cNvSpPr>
              <a:spLocks/>
            </p:cNvSpPr>
            <p:nvPr/>
          </p:nvSpPr>
          <p:spPr bwMode="auto">
            <a:xfrm>
              <a:off x="13056592" y="6104119"/>
              <a:ext cx="285750" cy="111125"/>
            </a:xfrm>
            <a:custGeom>
              <a:avLst/>
              <a:gdLst>
                <a:gd name="T0" fmla="*/ 91 w 180"/>
                <a:gd name="T1" fmla="*/ 0 h 70"/>
                <a:gd name="T2" fmla="*/ 112 w 180"/>
                <a:gd name="T3" fmla="*/ 0 h 70"/>
                <a:gd name="T4" fmla="*/ 126 w 180"/>
                <a:gd name="T5" fmla="*/ 2 h 70"/>
                <a:gd name="T6" fmla="*/ 136 w 180"/>
                <a:gd name="T7" fmla="*/ 6 h 70"/>
                <a:gd name="T8" fmla="*/ 148 w 180"/>
                <a:gd name="T9" fmla="*/ 11 h 70"/>
                <a:gd name="T10" fmla="*/ 164 w 180"/>
                <a:gd name="T11" fmla="*/ 20 h 70"/>
                <a:gd name="T12" fmla="*/ 176 w 180"/>
                <a:gd name="T13" fmla="*/ 30 h 70"/>
                <a:gd name="T14" fmla="*/ 180 w 180"/>
                <a:gd name="T15" fmla="*/ 42 h 70"/>
                <a:gd name="T16" fmla="*/ 175 w 180"/>
                <a:gd name="T17" fmla="*/ 53 h 70"/>
                <a:gd name="T18" fmla="*/ 161 w 180"/>
                <a:gd name="T19" fmla="*/ 62 h 70"/>
                <a:gd name="T20" fmla="*/ 143 w 180"/>
                <a:gd name="T21" fmla="*/ 69 h 70"/>
                <a:gd name="T22" fmla="*/ 120 w 180"/>
                <a:gd name="T23" fmla="*/ 70 h 70"/>
                <a:gd name="T24" fmla="*/ 96 w 180"/>
                <a:gd name="T25" fmla="*/ 70 h 70"/>
                <a:gd name="T26" fmla="*/ 72 w 180"/>
                <a:gd name="T27" fmla="*/ 67 h 70"/>
                <a:gd name="T28" fmla="*/ 45 w 180"/>
                <a:gd name="T29" fmla="*/ 63 h 70"/>
                <a:gd name="T30" fmla="*/ 21 w 180"/>
                <a:gd name="T31" fmla="*/ 58 h 70"/>
                <a:gd name="T32" fmla="*/ 9 w 180"/>
                <a:gd name="T33" fmla="*/ 55 h 70"/>
                <a:gd name="T34" fmla="*/ 2 w 180"/>
                <a:gd name="T35" fmla="*/ 49 h 70"/>
                <a:gd name="T36" fmla="*/ 0 w 180"/>
                <a:gd name="T37" fmla="*/ 41 h 70"/>
                <a:gd name="T38" fmla="*/ 4 w 180"/>
                <a:gd name="T39" fmla="*/ 34 h 70"/>
                <a:gd name="T40" fmla="*/ 5 w 180"/>
                <a:gd name="T41" fmla="*/ 27 h 70"/>
                <a:gd name="T42" fmla="*/ 9 w 180"/>
                <a:gd name="T43" fmla="*/ 21 h 70"/>
                <a:gd name="T44" fmla="*/ 10 w 180"/>
                <a:gd name="T45" fmla="*/ 20 h 70"/>
                <a:gd name="T46" fmla="*/ 30 w 180"/>
                <a:gd name="T47" fmla="*/ 13 h 70"/>
                <a:gd name="T48" fmla="*/ 42 w 180"/>
                <a:gd name="T49" fmla="*/ 7 h 70"/>
                <a:gd name="T50" fmla="*/ 54 w 180"/>
                <a:gd name="T51" fmla="*/ 2 h 70"/>
                <a:gd name="T52" fmla="*/ 70 w 180"/>
                <a:gd name="T53" fmla="*/ 0 h 70"/>
                <a:gd name="T54" fmla="*/ 91 w 180"/>
                <a:gd name="T5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0" h="70">
                  <a:moveTo>
                    <a:pt x="91" y="0"/>
                  </a:moveTo>
                  <a:lnTo>
                    <a:pt x="112" y="0"/>
                  </a:lnTo>
                  <a:lnTo>
                    <a:pt x="126" y="2"/>
                  </a:lnTo>
                  <a:lnTo>
                    <a:pt x="136" y="6"/>
                  </a:lnTo>
                  <a:lnTo>
                    <a:pt x="148" y="11"/>
                  </a:lnTo>
                  <a:lnTo>
                    <a:pt x="164" y="20"/>
                  </a:lnTo>
                  <a:lnTo>
                    <a:pt x="176" y="30"/>
                  </a:lnTo>
                  <a:lnTo>
                    <a:pt x="180" y="42"/>
                  </a:lnTo>
                  <a:lnTo>
                    <a:pt x="175" y="53"/>
                  </a:lnTo>
                  <a:lnTo>
                    <a:pt x="161" y="62"/>
                  </a:lnTo>
                  <a:lnTo>
                    <a:pt x="143" y="69"/>
                  </a:lnTo>
                  <a:lnTo>
                    <a:pt x="120" y="70"/>
                  </a:lnTo>
                  <a:lnTo>
                    <a:pt x="96" y="70"/>
                  </a:lnTo>
                  <a:lnTo>
                    <a:pt x="72" y="67"/>
                  </a:lnTo>
                  <a:lnTo>
                    <a:pt x="45" y="63"/>
                  </a:lnTo>
                  <a:lnTo>
                    <a:pt x="21" y="58"/>
                  </a:lnTo>
                  <a:lnTo>
                    <a:pt x="9" y="55"/>
                  </a:lnTo>
                  <a:lnTo>
                    <a:pt x="2" y="49"/>
                  </a:lnTo>
                  <a:lnTo>
                    <a:pt x="0" y="41"/>
                  </a:lnTo>
                  <a:lnTo>
                    <a:pt x="4" y="34"/>
                  </a:lnTo>
                  <a:lnTo>
                    <a:pt x="5" y="27"/>
                  </a:lnTo>
                  <a:lnTo>
                    <a:pt x="9" y="21"/>
                  </a:lnTo>
                  <a:lnTo>
                    <a:pt x="10" y="20"/>
                  </a:lnTo>
                  <a:lnTo>
                    <a:pt x="30" y="13"/>
                  </a:lnTo>
                  <a:lnTo>
                    <a:pt x="42" y="7"/>
                  </a:lnTo>
                  <a:lnTo>
                    <a:pt x="54" y="2"/>
                  </a:lnTo>
                  <a:lnTo>
                    <a:pt x="70" y="0"/>
                  </a:lnTo>
                  <a:lnTo>
                    <a:pt x="91"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1" name="Freeform 18">
              <a:extLst>
                <a:ext uri="{FF2B5EF4-FFF2-40B4-BE49-F238E27FC236}">
                  <a16:creationId xmlns:a16="http://schemas.microsoft.com/office/drawing/2014/main" id="{D1730435-F157-4AE5-987D-824B5ECE332D}"/>
                </a:ext>
              </a:extLst>
            </p:cNvPr>
            <p:cNvSpPr>
              <a:spLocks/>
            </p:cNvSpPr>
            <p:nvPr/>
          </p:nvSpPr>
          <p:spPr bwMode="auto">
            <a:xfrm>
              <a:off x="13101042" y="5885044"/>
              <a:ext cx="379413" cy="336550"/>
            </a:xfrm>
            <a:custGeom>
              <a:avLst/>
              <a:gdLst>
                <a:gd name="T0" fmla="*/ 35 w 239"/>
                <a:gd name="T1" fmla="*/ 0 h 212"/>
                <a:gd name="T2" fmla="*/ 47 w 239"/>
                <a:gd name="T3" fmla="*/ 4 h 212"/>
                <a:gd name="T4" fmla="*/ 58 w 239"/>
                <a:gd name="T5" fmla="*/ 11 h 212"/>
                <a:gd name="T6" fmla="*/ 66 w 239"/>
                <a:gd name="T7" fmla="*/ 18 h 212"/>
                <a:gd name="T8" fmla="*/ 73 w 239"/>
                <a:gd name="T9" fmla="*/ 25 h 212"/>
                <a:gd name="T10" fmla="*/ 82 w 239"/>
                <a:gd name="T11" fmla="*/ 32 h 212"/>
                <a:gd name="T12" fmla="*/ 94 w 239"/>
                <a:gd name="T13" fmla="*/ 44 h 212"/>
                <a:gd name="T14" fmla="*/ 112 w 239"/>
                <a:gd name="T15" fmla="*/ 56 h 212"/>
                <a:gd name="T16" fmla="*/ 129 w 239"/>
                <a:gd name="T17" fmla="*/ 72 h 212"/>
                <a:gd name="T18" fmla="*/ 147 w 239"/>
                <a:gd name="T19" fmla="*/ 86 h 212"/>
                <a:gd name="T20" fmla="*/ 164 w 239"/>
                <a:gd name="T21" fmla="*/ 97 h 212"/>
                <a:gd name="T22" fmla="*/ 178 w 239"/>
                <a:gd name="T23" fmla="*/ 104 h 212"/>
                <a:gd name="T24" fmla="*/ 199 w 239"/>
                <a:gd name="T25" fmla="*/ 114 h 212"/>
                <a:gd name="T26" fmla="*/ 215 w 239"/>
                <a:gd name="T27" fmla="*/ 128 h 212"/>
                <a:gd name="T28" fmla="*/ 227 w 239"/>
                <a:gd name="T29" fmla="*/ 142 h 212"/>
                <a:gd name="T30" fmla="*/ 234 w 239"/>
                <a:gd name="T31" fmla="*/ 158 h 212"/>
                <a:gd name="T32" fmla="*/ 237 w 239"/>
                <a:gd name="T33" fmla="*/ 170 h 212"/>
                <a:gd name="T34" fmla="*/ 239 w 239"/>
                <a:gd name="T35" fmla="*/ 180 h 212"/>
                <a:gd name="T36" fmla="*/ 236 w 239"/>
                <a:gd name="T37" fmla="*/ 189 h 212"/>
                <a:gd name="T38" fmla="*/ 227 w 239"/>
                <a:gd name="T39" fmla="*/ 200 h 212"/>
                <a:gd name="T40" fmla="*/ 209 w 239"/>
                <a:gd name="T41" fmla="*/ 208 h 212"/>
                <a:gd name="T42" fmla="*/ 197 w 239"/>
                <a:gd name="T43" fmla="*/ 212 h 212"/>
                <a:gd name="T44" fmla="*/ 188 w 239"/>
                <a:gd name="T45" fmla="*/ 210 h 212"/>
                <a:gd name="T46" fmla="*/ 181 w 239"/>
                <a:gd name="T47" fmla="*/ 203 h 212"/>
                <a:gd name="T48" fmla="*/ 176 w 239"/>
                <a:gd name="T49" fmla="*/ 193 h 212"/>
                <a:gd name="T50" fmla="*/ 173 w 239"/>
                <a:gd name="T51" fmla="*/ 180 h 212"/>
                <a:gd name="T52" fmla="*/ 169 w 239"/>
                <a:gd name="T53" fmla="*/ 168 h 212"/>
                <a:gd name="T54" fmla="*/ 166 w 239"/>
                <a:gd name="T55" fmla="*/ 158 h 212"/>
                <a:gd name="T56" fmla="*/ 155 w 239"/>
                <a:gd name="T57" fmla="*/ 145 h 212"/>
                <a:gd name="T58" fmla="*/ 143 w 239"/>
                <a:gd name="T59" fmla="*/ 138 h 212"/>
                <a:gd name="T60" fmla="*/ 126 w 239"/>
                <a:gd name="T61" fmla="*/ 137 h 212"/>
                <a:gd name="T62" fmla="*/ 99 w 239"/>
                <a:gd name="T63" fmla="*/ 138 h 212"/>
                <a:gd name="T64" fmla="*/ 82 w 239"/>
                <a:gd name="T65" fmla="*/ 135 h 212"/>
                <a:gd name="T66" fmla="*/ 66 w 239"/>
                <a:gd name="T67" fmla="*/ 128 h 212"/>
                <a:gd name="T68" fmla="*/ 54 w 239"/>
                <a:gd name="T69" fmla="*/ 118 h 212"/>
                <a:gd name="T70" fmla="*/ 42 w 239"/>
                <a:gd name="T71" fmla="*/ 107 h 212"/>
                <a:gd name="T72" fmla="*/ 31 w 239"/>
                <a:gd name="T73" fmla="*/ 95 h 212"/>
                <a:gd name="T74" fmla="*/ 19 w 239"/>
                <a:gd name="T75" fmla="*/ 88 h 212"/>
                <a:gd name="T76" fmla="*/ 9 w 239"/>
                <a:gd name="T77" fmla="*/ 77 h 212"/>
                <a:gd name="T78" fmla="*/ 2 w 239"/>
                <a:gd name="T79" fmla="*/ 65 h 212"/>
                <a:gd name="T80" fmla="*/ 0 w 239"/>
                <a:gd name="T81" fmla="*/ 49 h 212"/>
                <a:gd name="T82" fmla="*/ 2 w 239"/>
                <a:gd name="T83" fmla="*/ 35 h 212"/>
                <a:gd name="T84" fmla="*/ 3 w 239"/>
                <a:gd name="T85" fmla="*/ 23 h 212"/>
                <a:gd name="T86" fmla="*/ 7 w 239"/>
                <a:gd name="T87" fmla="*/ 14 h 212"/>
                <a:gd name="T88" fmla="*/ 21 w 239"/>
                <a:gd name="T89" fmla="*/ 2 h 212"/>
                <a:gd name="T90" fmla="*/ 35 w 239"/>
                <a:gd name="T91"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9" h="212">
                  <a:moveTo>
                    <a:pt x="35" y="0"/>
                  </a:moveTo>
                  <a:lnTo>
                    <a:pt x="47" y="4"/>
                  </a:lnTo>
                  <a:lnTo>
                    <a:pt x="58" y="11"/>
                  </a:lnTo>
                  <a:lnTo>
                    <a:pt x="66" y="18"/>
                  </a:lnTo>
                  <a:lnTo>
                    <a:pt x="73" y="25"/>
                  </a:lnTo>
                  <a:lnTo>
                    <a:pt x="82" y="32"/>
                  </a:lnTo>
                  <a:lnTo>
                    <a:pt x="94" y="44"/>
                  </a:lnTo>
                  <a:lnTo>
                    <a:pt x="112" y="56"/>
                  </a:lnTo>
                  <a:lnTo>
                    <a:pt x="129" y="72"/>
                  </a:lnTo>
                  <a:lnTo>
                    <a:pt x="147" y="86"/>
                  </a:lnTo>
                  <a:lnTo>
                    <a:pt x="164" y="97"/>
                  </a:lnTo>
                  <a:lnTo>
                    <a:pt x="178" y="104"/>
                  </a:lnTo>
                  <a:lnTo>
                    <a:pt x="199" y="114"/>
                  </a:lnTo>
                  <a:lnTo>
                    <a:pt x="215" y="128"/>
                  </a:lnTo>
                  <a:lnTo>
                    <a:pt x="227" y="142"/>
                  </a:lnTo>
                  <a:lnTo>
                    <a:pt x="234" y="158"/>
                  </a:lnTo>
                  <a:lnTo>
                    <a:pt x="237" y="170"/>
                  </a:lnTo>
                  <a:lnTo>
                    <a:pt x="239" y="180"/>
                  </a:lnTo>
                  <a:lnTo>
                    <a:pt x="236" y="189"/>
                  </a:lnTo>
                  <a:lnTo>
                    <a:pt x="227" y="200"/>
                  </a:lnTo>
                  <a:lnTo>
                    <a:pt x="209" y="208"/>
                  </a:lnTo>
                  <a:lnTo>
                    <a:pt x="197" y="212"/>
                  </a:lnTo>
                  <a:lnTo>
                    <a:pt x="188" y="210"/>
                  </a:lnTo>
                  <a:lnTo>
                    <a:pt x="181" y="203"/>
                  </a:lnTo>
                  <a:lnTo>
                    <a:pt x="176" y="193"/>
                  </a:lnTo>
                  <a:lnTo>
                    <a:pt x="173" y="180"/>
                  </a:lnTo>
                  <a:lnTo>
                    <a:pt x="169" y="168"/>
                  </a:lnTo>
                  <a:lnTo>
                    <a:pt x="166" y="158"/>
                  </a:lnTo>
                  <a:lnTo>
                    <a:pt x="155" y="145"/>
                  </a:lnTo>
                  <a:lnTo>
                    <a:pt x="143" y="138"/>
                  </a:lnTo>
                  <a:lnTo>
                    <a:pt x="126" y="137"/>
                  </a:lnTo>
                  <a:lnTo>
                    <a:pt x="99" y="138"/>
                  </a:lnTo>
                  <a:lnTo>
                    <a:pt x="82" y="135"/>
                  </a:lnTo>
                  <a:lnTo>
                    <a:pt x="66" y="128"/>
                  </a:lnTo>
                  <a:lnTo>
                    <a:pt x="54" y="118"/>
                  </a:lnTo>
                  <a:lnTo>
                    <a:pt x="42" y="107"/>
                  </a:lnTo>
                  <a:lnTo>
                    <a:pt x="31" y="95"/>
                  </a:lnTo>
                  <a:lnTo>
                    <a:pt x="19" y="88"/>
                  </a:lnTo>
                  <a:lnTo>
                    <a:pt x="9" y="77"/>
                  </a:lnTo>
                  <a:lnTo>
                    <a:pt x="2" y="65"/>
                  </a:lnTo>
                  <a:lnTo>
                    <a:pt x="0" y="49"/>
                  </a:lnTo>
                  <a:lnTo>
                    <a:pt x="2" y="35"/>
                  </a:lnTo>
                  <a:lnTo>
                    <a:pt x="3" y="23"/>
                  </a:lnTo>
                  <a:lnTo>
                    <a:pt x="7" y="14"/>
                  </a:lnTo>
                  <a:lnTo>
                    <a:pt x="21" y="2"/>
                  </a:lnTo>
                  <a:lnTo>
                    <a:pt x="35"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2" name="Freeform 19">
              <a:extLst>
                <a:ext uri="{FF2B5EF4-FFF2-40B4-BE49-F238E27FC236}">
                  <a16:creationId xmlns:a16="http://schemas.microsoft.com/office/drawing/2014/main" id="{9FB0FBC0-1A94-495B-AAA6-3ED16EFA929D}"/>
                </a:ext>
              </a:extLst>
            </p:cNvPr>
            <p:cNvSpPr>
              <a:spLocks/>
            </p:cNvSpPr>
            <p:nvPr/>
          </p:nvSpPr>
          <p:spPr bwMode="auto">
            <a:xfrm>
              <a:off x="12901017" y="5486581"/>
              <a:ext cx="207963" cy="158750"/>
            </a:xfrm>
            <a:custGeom>
              <a:avLst/>
              <a:gdLst>
                <a:gd name="T0" fmla="*/ 35 w 131"/>
                <a:gd name="T1" fmla="*/ 0 h 100"/>
                <a:gd name="T2" fmla="*/ 56 w 131"/>
                <a:gd name="T3" fmla="*/ 5 h 100"/>
                <a:gd name="T4" fmla="*/ 77 w 131"/>
                <a:gd name="T5" fmla="*/ 16 h 100"/>
                <a:gd name="T6" fmla="*/ 98 w 131"/>
                <a:gd name="T7" fmla="*/ 33 h 100"/>
                <a:gd name="T8" fmla="*/ 114 w 131"/>
                <a:gd name="T9" fmla="*/ 47 h 100"/>
                <a:gd name="T10" fmla="*/ 124 w 131"/>
                <a:gd name="T11" fmla="*/ 56 h 100"/>
                <a:gd name="T12" fmla="*/ 129 w 131"/>
                <a:gd name="T13" fmla="*/ 61 h 100"/>
                <a:gd name="T14" fmla="*/ 131 w 131"/>
                <a:gd name="T15" fmla="*/ 66 h 100"/>
                <a:gd name="T16" fmla="*/ 129 w 131"/>
                <a:gd name="T17" fmla="*/ 73 h 100"/>
                <a:gd name="T18" fmla="*/ 126 w 131"/>
                <a:gd name="T19" fmla="*/ 84 h 100"/>
                <a:gd name="T20" fmla="*/ 121 w 131"/>
                <a:gd name="T21" fmla="*/ 94 h 100"/>
                <a:gd name="T22" fmla="*/ 112 w 131"/>
                <a:gd name="T23" fmla="*/ 100 h 100"/>
                <a:gd name="T24" fmla="*/ 103 w 131"/>
                <a:gd name="T25" fmla="*/ 100 h 100"/>
                <a:gd name="T26" fmla="*/ 93 w 131"/>
                <a:gd name="T27" fmla="*/ 96 h 100"/>
                <a:gd name="T28" fmla="*/ 82 w 131"/>
                <a:gd name="T29" fmla="*/ 91 h 100"/>
                <a:gd name="T30" fmla="*/ 74 w 131"/>
                <a:gd name="T31" fmla="*/ 84 h 100"/>
                <a:gd name="T32" fmla="*/ 61 w 131"/>
                <a:gd name="T33" fmla="*/ 79 h 100"/>
                <a:gd name="T34" fmla="*/ 51 w 131"/>
                <a:gd name="T35" fmla="*/ 73 h 100"/>
                <a:gd name="T36" fmla="*/ 37 w 131"/>
                <a:gd name="T37" fmla="*/ 66 h 100"/>
                <a:gd name="T38" fmla="*/ 21 w 131"/>
                <a:gd name="T39" fmla="*/ 54 h 100"/>
                <a:gd name="T40" fmla="*/ 7 w 131"/>
                <a:gd name="T41" fmla="*/ 40 h 100"/>
                <a:gd name="T42" fmla="*/ 0 w 131"/>
                <a:gd name="T43" fmla="*/ 28 h 100"/>
                <a:gd name="T44" fmla="*/ 0 w 131"/>
                <a:gd name="T45" fmla="*/ 17 h 100"/>
                <a:gd name="T46" fmla="*/ 0 w 131"/>
                <a:gd name="T47" fmla="*/ 14 h 100"/>
                <a:gd name="T48" fmla="*/ 16 w 131"/>
                <a:gd name="T49" fmla="*/ 3 h 100"/>
                <a:gd name="T50" fmla="*/ 35 w 131"/>
                <a:gd name="T5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 h="100">
                  <a:moveTo>
                    <a:pt x="35" y="0"/>
                  </a:moveTo>
                  <a:lnTo>
                    <a:pt x="56" y="5"/>
                  </a:lnTo>
                  <a:lnTo>
                    <a:pt x="77" y="16"/>
                  </a:lnTo>
                  <a:lnTo>
                    <a:pt x="98" y="33"/>
                  </a:lnTo>
                  <a:lnTo>
                    <a:pt x="114" y="47"/>
                  </a:lnTo>
                  <a:lnTo>
                    <a:pt x="124" y="56"/>
                  </a:lnTo>
                  <a:lnTo>
                    <a:pt x="129" y="61"/>
                  </a:lnTo>
                  <a:lnTo>
                    <a:pt x="131" y="66"/>
                  </a:lnTo>
                  <a:lnTo>
                    <a:pt x="129" y="73"/>
                  </a:lnTo>
                  <a:lnTo>
                    <a:pt x="126" y="84"/>
                  </a:lnTo>
                  <a:lnTo>
                    <a:pt x="121" y="94"/>
                  </a:lnTo>
                  <a:lnTo>
                    <a:pt x="112" y="100"/>
                  </a:lnTo>
                  <a:lnTo>
                    <a:pt x="103" y="100"/>
                  </a:lnTo>
                  <a:lnTo>
                    <a:pt x="93" y="96"/>
                  </a:lnTo>
                  <a:lnTo>
                    <a:pt x="82" y="91"/>
                  </a:lnTo>
                  <a:lnTo>
                    <a:pt x="74" y="84"/>
                  </a:lnTo>
                  <a:lnTo>
                    <a:pt x="61" y="79"/>
                  </a:lnTo>
                  <a:lnTo>
                    <a:pt x="51" y="73"/>
                  </a:lnTo>
                  <a:lnTo>
                    <a:pt x="37" y="66"/>
                  </a:lnTo>
                  <a:lnTo>
                    <a:pt x="21" y="54"/>
                  </a:lnTo>
                  <a:lnTo>
                    <a:pt x="7" y="40"/>
                  </a:lnTo>
                  <a:lnTo>
                    <a:pt x="0" y="28"/>
                  </a:lnTo>
                  <a:lnTo>
                    <a:pt x="0" y="17"/>
                  </a:lnTo>
                  <a:lnTo>
                    <a:pt x="0" y="14"/>
                  </a:lnTo>
                  <a:lnTo>
                    <a:pt x="16" y="3"/>
                  </a:lnTo>
                  <a:lnTo>
                    <a:pt x="35"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3" name="Freeform 20">
              <a:extLst>
                <a:ext uri="{FF2B5EF4-FFF2-40B4-BE49-F238E27FC236}">
                  <a16:creationId xmlns:a16="http://schemas.microsoft.com/office/drawing/2014/main" id="{931B4C57-5BE5-49DD-8963-BEBCE139C225}"/>
                </a:ext>
              </a:extLst>
            </p:cNvPr>
            <p:cNvSpPr>
              <a:spLocks/>
            </p:cNvSpPr>
            <p:nvPr/>
          </p:nvSpPr>
          <p:spPr bwMode="auto">
            <a:xfrm>
              <a:off x="12180292" y="4629331"/>
              <a:ext cx="195263" cy="150813"/>
            </a:xfrm>
            <a:custGeom>
              <a:avLst/>
              <a:gdLst>
                <a:gd name="T0" fmla="*/ 49 w 123"/>
                <a:gd name="T1" fmla="*/ 0 h 95"/>
                <a:gd name="T2" fmla="*/ 69 w 123"/>
                <a:gd name="T3" fmla="*/ 7 h 95"/>
                <a:gd name="T4" fmla="*/ 84 w 123"/>
                <a:gd name="T5" fmla="*/ 18 h 95"/>
                <a:gd name="T6" fmla="*/ 96 w 123"/>
                <a:gd name="T7" fmla="*/ 32 h 95"/>
                <a:gd name="T8" fmla="*/ 107 w 123"/>
                <a:gd name="T9" fmla="*/ 46 h 95"/>
                <a:gd name="T10" fmla="*/ 114 w 123"/>
                <a:gd name="T11" fmla="*/ 61 h 95"/>
                <a:gd name="T12" fmla="*/ 119 w 123"/>
                <a:gd name="T13" fmla="*/ 74 h 95"/>
                <a:gd name="T14" fmla="*/ 121 w 123"/>
                <a:gd name="T15" fmla="*/ 82 h 95"/>
                <a:gd name="T16" fmla="*/ 123 w 123"/>
                <a:gd name="T17" fmla="*/ 86 h 95"/>
                <a:gd name="T18" fmla="*/ 0 w 123"/>
                <a:gd name="T19" fmla="*/ 95 h 95"/>
                <a:gd name="T20" fmla="*/ 0 w 123"/>
                <a:gd name="T21" fmla="*/ 9 h 95"/>
                <a:gd name="T22" fmla="*/ 27 w 123"/>
                <a:gd name="T23" fmla="*/ 0 h 95"/>
                <a:gd name="T24" fmla="*/ 49 w 123"/>
                <a:gd name="T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95">
                  <a:moveTo>
                    <a:pt x="49" y="0"/>
                  </a:moveTo>
                  <a:lnTo>
                    <a:pt x="69" y="7"/>
                  </a:lnTo>
                  <a:lnTo>
                    <a:pt x="84" y="18"/>
                  </a:lnTo>
                  <a:lnTo>
                    <a:pt x="96" y="32"/>
                  </a:lnTo>
                  <a:lnTo>
                    <a:pt x="107" y="46"/>
                  </a:lnTo>
                  <a:lnTo>
                    <a:pt x="114" y="61"/>
                  </a:lnTo>
                  <a:lnTo>
                    <a:pt x="119" y="74"/>
                  </a:lnTo>
                  <a:lnTo>
                    <a:pt x="121" y="82"/>
                  </a:lnTo>
                  <a:lnTo>
                    <a:pt x="123" y="86"/>
                  </a:lnTo>
                  <a:lnTo>
                    <a:pt x="0" y="95"/>
                  </a:lnTo>
                  <a:lnTo>
                    <a:pt x="0" y="9"/>
                  </a:lnTo>
                  <a:lnTo>
                    <a:pt x="27" y="0"/>
                  </a:lnTo>
                  <a:lnTo>
                    <a:pt x="49"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4" name="Freeform 21">
              <a:extLst>
                <a:ext uri="{FF2B5EF4-FFF2-40B4-BE49-F238E27FC236}">
                  <a16:creationId xmlns:a16="http://schemas.microsoft.com/office/drawing/2014/main" id="{27B32353-EE1C-422A-B11E-65284E55428D}"/>
                </a:ext>
              </a:extLst>
            </p:cNvPr>
            <p:cNvSpPr>
              <a:spLocks/>
            </p:cNvSpPr>
            <p:nvPr/>
          </p:nvSpPr>
          <p:spPr bwMode="auto">
            <a:xfrm>
              <a:off x="11889779" y="4654731"/>
              <a:ext cx="84138" cy="125413"/>
            </a:xfrm>
            <a:custGeom>
              <a:avLst/>
              <a:gdLst>
                <a:gd name="T0" fmla="*/ 11 w 53"/>
                <a:gd name="T1" fmla="*/ 0 h 79"/>
                <a:gd name="T2" fmla="*/ 49 w 53"/>
                <a:gd name="T3" fmla="*/ 10 h 79"/>
                <a:gd name="T4" fmla="*/ 53 w 53"/>
                <a:gd name="T5" fmla="*/ 79 h 79"/>
                <a:gd name="T6" fmla="*/ 47 w 53"/>
                <a:gd name="T7" fmla="*/ 79 h 79"/>
                <a:gd name="T8" fmla="*/ 35 w 53"/>
                <a:gd name="T9" fmla="*/ 79 h 79"/>
                <a:gd name="T10" fmla="*/ 23 w 53"/>
                <a:gd name="T11" fmla="*/ 79 h 79"/>
                <a:gd name="T12" fmla="*/ 11 w 53"/>
                <a:gd name="T13" fmla="*/ 79 h 79"/>
                <a:gd name="T14" fmla="*/ 7 w 53"/>
                <a:gd name="T15" fmla="*/ 73 h 79"/>
                <a:gd name="T16" fmla="*/ 4 w 53"/>
                <a:gd name="T17" fmla="*/ 61 h 79"/>
                <a:gd name="T18" fmla="*/ 2 w 53"/>
                <a:gd name="T19" fmla="*/ 47 h 79"/>
                <a:gd name="T20" fmla="*/ 0 w 53"/>
                <a:gd name="T21" fmla="*/ 37 h 79"/>
                <a:gd name="T22" fmla="*/ 0 w 53"/>
                <a:gd name="T23" fmla="*/ 31 h 79"/>
                <a:gd name="T24" fmla="*/ 11 w 53"/>
                <a:gd name="T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79">
                  <a:moveTo>
                    <a:pt x="11" y="0"/>
                  </a:moveTo>
                  <a:lnTo>
                    <a:pt x="49" y="10"/>
                  </a:lnTo>
                  <a:lnTo>
                    <a:pt x="53" y="79"/>
                  </a:lnTo>
                  <a:lnTo>
                    <a:pt x="47" y="79"/>
                  </a:lnTo>
                  <a:lnTo>
                    <a:pt x="35" y="79"/>
                  </a:lnTo>
                  <a:lnTo>
                    <a:pt x="23" y="79"/>
                  </a:lnTo>
                  <a:lnTo>
                    <a:pt x="11" y="79"/>
                  </a:lnTo>
                  <a:lnTo>
                    <a:pt x="7" y="73"/>
                  </a:lnTo>
                  <a:lnTo>
                    <a:pt x="4" y="61"/>
                  </a:lnTo>
                  <a:lnTo>
                    <a:pt x="2" y="47"/>
                  </a:lnTo>
                  <a:lnTo>
                    <a:pt x="0" y="37"/>
                  </a:lnTo>
                  <a:lnTo>
                    <a:pt x="0" y="31"/>
                  </a:lnTo>
                  <a:lnTo>
                    <a:pt x="11"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5" name="Freeform 22">
              <a:extLst>
                <a:ext uri="{FF2B5EF4-FFF2-40B4-BE49-F238E27FC236}">
                  <a16:creationId xmlns:a16="http://schemas.microsoft.com/office/drawing/2014/main" id="{B0A64B37-B127-438F-8BF1-21D70145ADEF}"/>
                </a:ext>
              </a:extLst>
            </p:cNvPr>
            <p:cNvSpPr>
              <a:spLocks/>
            </p:cNvSpPr>
            <p:nvPr/>
          </p:nvSpPr>
          <p:spPr bwMode="auto">
            <a:xfrm>
              <a:off x="14001154" y="5519919"/>
              <a:ext cx="812800" cy="457200"/>
            </a:xfrm>
            <a:custGeom>
              <a:avLst/>
              <a:gdLst>
                <a:gd name="T0" fmla="*/ 122 w 512"/>
                <a:gd name="T1" fmla="*/ 5 h 288"/>
                <a:gd name="T2" fmla="*/ 199 w 512"/>
                <a:gd name="T3" fmla="*/ 33 h 288"/>
                <a:gd name="T4" fmla="*/ 274 w 512"/>
                <a:gd name="T5" fmla="*/ 63 h 288"/>
                <a:gd name="T6" fmla="*/ 339 w 512"/>
                <a:gd name="T7" fmla="*/ 70 h 288"/>
                <a:gd name="T8" fmla="*/ 395 w 512"/>
                <a:gd name="T9" fmla="*/ 70 h 288"/>
                <a:gd name="T10" fmla="*/ 442 w 512"/>
                <a:gd name="T11" fmla="*/ 79 h 288"/>
                <a:gd name="T12" fmla="*/ 491 w 512"/>
                <a:gd name="T13" fmla="*/ 101 h 288"/>
                <a:gd name="T14" fmla="*/ 510 w 512"/>
                <a:gd name="T15" fmla="*/ 115 h 288"/>
                <a:gd name="T16" fmla="*/ 508 w 512"/>
                <a:gd name="T17" fmla="*/ 119 h 288"/>
                <a:gd name="T18" fmla="*/ 492 w 512"/>
                <a:gd name="T19" fmla="*/ 136 h 288"/>
                <a:gd name="T20" fmla="*/ 470 w 512"/>
                <a:gd name="T21" fmla="*/ 161 h 288"/>
                <a:gd name="T22" fmla="*/ 452 w 512"/>
                <a:gd name="T23" fmla="*/ 180 h 288"/>
                <a:gd name="T24" fmla="*/ 444 w 512"/>
                <a:gd name="T25" fmla="*/ 192 h 288"/>
                <a:gd name="T26" fmla="*/ 430 w 512"/>
                <a:gd name="T27" fmla="*/ 218 h 288"/>
                <a:gd name="T28" fmla="*/ 410 w 512"/>
                <a:gd name="T29" fmla="*/ 250 h 288"/>
                <a:gd name="T30" fmla="*/ 391 w 512"/>
                <a:gd name="T31" fmla="*/ 265 h 288"/>
                <a:gd name="T32" fmla="*/ 367 w 512"/>
                <a:gd name="T33" fmla="*/ 276 h 288"/>
                <a:gd name="T34" fmla="*/ 334 w 512"/>
                <a:gd name="T35" fmla="*/ 288 h 288"/>
                <a:gd name="T36" fmla="*/ 302 w 512"/>
                <a:gd name="T37" fmla="*/ 281 h 288"/>
                <a:gd name="T38" fmla="*/ 264 w 512"/>
                <a:gd name="T39" fmla="*/ 244 h 288"/>
                <a:gd name="T40" fmla="*/ 239 w 512"/>
                <a:gd name="T41" fmla="*/ 218 h 288"/>
                <a:gd name="T42" fmla="*/ 213 w 512"/>
                <a:gd name="T43" fmla="*/ 199 h 288"/>
                <a:gd name="T44" fmla="*/ 183 w 512"/>
                <a:gd name="T45" fmla="*/ 176 h 288"/>
                <a:gd name="T46" fmla="*/ 171 w 512"/>
                <a:gd name="T47" fmla="*/ 155 h 288"/>
                <a:gd name="T48" fmla="*/ 143 w 512"/>
                <a:gd name="T49" fmla="*/ 134 h 288"/>
                <a:gd name="T50" fmla="*/ 112 w 512"/>
                <a:gd name="T51" fmla="*/ 112 h 288"/>
                <a:gd name="T52" fmla="*/ 77 w 512"/>
                <a:gd name="T53" fmla="*/ 79 h 288"/>
                <a:gd name="T54" fmla="*/ 54 w 512"/>
                <a:gd name="T55" fmla="*/ 56 h 288"/>
                <a:gd name="T56" fmla="*/ 25 w 512"/>
                <a:gd name="T57" fmla="*/ 31 h 288"/>
                <a:gd name="T58" fmla="*/ 4 w 512"/>
                <a:gd name="T59" fmla="*/ 16 h 288"/>
                <a:gd name="T60" fmla="*/ 5 w 512"/>
                <a:gd name="T61" fmla="*/ 10 h 288"/>
                <a:gd name="T62" fmla="*/ 35 w 512"/>
                <a:gd name="T63" fmla="*/ 3 h 288"/>
                <a:gd name="T64" fmla="*/ 87 w 512"/>
                <a:gd name="T65"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2" h="288">
                  <a:moveTo>
                    <a:pt x="87" y="0"/>
                  </a:moveTo>
                  <a:lnTo>
                    <a:pt x="122" y="5"/>
                  </a:lnTo>
                  <a:lnTo>
                    <a:pt x="159" y="16"/>
                  </a:lnTo>
                  <a:lnTo>
                    <a:pt x="199" y="33"/>
                  </a:lnTo>
                  <a:lnTo>
                    <a:pt x="238" y="52"/>
                  </a:lnTo>
                  <a:lnTo>
                    <a:pt x="274" y="63"/>
                  </a:lnTo>
                  <a:lnTo>
                    <a:pt x="307" y="70"/>
                  </a:lnTo>
                  <a:lnTo>
                    <a:pt x="339" y="70"/>
                  </a:lnTo>
                  <a:lnTo>
                    <a:pt x="367" y="70"/>
                  </a:lnTo>
                  <a:lnTo>
                    <a:pt x="395" y="70"/>
                  </a:lnTo>
                  <a:lnTo>
                    <a:pt x="419" y="73"/>
                  </a:lnTo>
                  <a:lnTo>
                    <a:pt x="442" y="79"/>
                  </a:lnTo>
                  <a:lnTo>
                    <a:pt x="470" y="91"/>
                  </a:lnTo>
                  <a:lnTo>
                    <a:pt x="491" y="101"/>
                  </a:lnTo>
                  <a:lnTo>
                    <a:pt x="503" y="110"/>
                  </a:lnTo>
                  <a:lnTo>
                    <a:pt x="510" y="115"/>
                  </a:lnTo>
                  <a:lnTo>
                    <a:pt x="512" y="117"/>
                  </a:lnTo>
                  <a:lnTo>
                    <a:pt x="508" y="119"/>
                  </a:lnTo>
                  <a:lnTo>
                    <a:pt x="503" y="126"/>
                  </a:lnTo>
                  <a:lnTo>
                    <a:pt x="492" y="136"/>
                  </a:lnTo>
                  <a:lnTo>
                    <a:pt x="482" y="148"/>
                  </a:lnTo>
                  <a:lnTo>
                    <a:pt x="470" y="161"/>
                  </a:lnTo>
                  <a:lnTo>
                    <a:pt x="459" y="171"/>
                  </a:lnTo>
                  <a:lnTo>
                    <a:pt x="452" y="180"/>
                  </a:lnTo>
                  <a:lnTo>
                    <a:pt x="447" y="185"/>
                  </a:lnTo>
                  <a:lnTo>
                    <a:pt x="444" y="192"/>
                  </a:lnTo>
                  <a:lnTo>
                    <a:pt x="437" y="204"/>
                  </a:lnTo>
                  <a:lnTo>
                    <a:pt x="430" y="218"/>
                  </a:lnTo>
                  <a:lnTo>
                    <a:pt x="421" y="236"/>
                  </a:lnTo>
                  <a:lnTo>
                    <a:pt x="410" y="250"/>
                  </a:lnTo>
                  <a:lnTo>
                    <a:pt x="402" y="262"/>
                  </a:lnTo>
                  <a:lnTo>
                    <a:pt x="391" y="265"/>
                  </a:lnTo>
                  <a:lnTo>
                    <a:pt x="381" y="269"/>
                  </a:lnTo>
                  <a:lnTo>
                    <a:pt x="367" y="276"/>
                  </a:lnTo>
                  <a:lnTo>
                    <a:pt x="351" y="283"/>
                  </a:lnTo>
                  <a:lnTo>
                    <a:pt x="334" y="288"/>
                  </a:lnTo>
                  <a:lnTo>
                    <a:pt x="318" y="288"/>
                  </a:lnTo>
                  <a:lnTo>
                    <a:pt x="302" y="281"/>
                  </a:lnTo>
                  <a:lnTo>
                    <a:pt x="281" y="262"/>
                  </a:lnTo>
                  <a:lnTo>
                    <a:pt x="264" y="244"/>
                  </a:lnTo>
                  <a:lnTo>
                    <a:pt x="250" y="230"/>
                  </a:lnTo>
                  <a:lnTo>
                    <a:pt x="239" y="218"/>
                  </a:lnTo>
                  <a:lnTo>
                    <a:pt x="229" y="210"/>
                  </a:lnTo>
                  <a:lnTo>
                    <a:pt x="213" y="199"/>
                  </a:lnTo>
                  <a:lnTo>
                    <a:pt x="197" y="187"/>
                  </a:lnTo>
                  <a:lnTo>
                    <a:pt x="183" y="176"/>
                  </a:lnTo>
                  <a:lnTo>
                    <a:pt x="177" y="166"/>
                  </a:lnTo>
                  <a:lnTo>
                    <a:pt x="171" y="155"/>
                  </a:lnTo>
                  <a:lnTo>
                    <a:pt x="159" y="145"/>
                  </a:lnTo>
                  <a:lnTo>
                    <a:pt x="143" y="134"/>
                  </a:lnTo>
                  <a:lnTo>
                    <a:pt x="128" y="126"/>
                  </a:lnTo>
                  <a:lnTo>
                    <a:pt x="112" y="112"/>
                  </a:lnTo>
                  <a:lnTo>
                    <a:pt x="94" y="98"/>
                  </a:lnTo>
                  <a:lnTo>
                    <a:pt x="77" y="79"/>
                  </a:lnTo>
                  <a:lnTo>
                    <a:pt x="67" y="68"/>
                  </a:lnTo>
                  <a:lnTo>
                    <a:pt x="54" y="56"/>
                  </a:lnTo>
                  <a:lnTo>
                    <a:pt x="39" y="44"/>
                  </a:lnTo>
                  <a:lnTo>
                    <a:pt x="25" y="31"/>
                  </a:lnTo>
                  <a:lnTo>
                    <a:pt x="12" y="23"/>
                  </a:lnTo>
                  <a:lnTo>
                    <a:pt x="4" y="16"/>
                  </a:lnTo>
                  <a:lnTo>
                    <a:pt x="0" y="12"/>
                  </a:lnTo>
                  <a:lnTo>
                    <a:pt x="5" y="10"/>
                  </a:lnTo>
                  <a:lnTo>
                    <a:pt x="16" y="7"/>
                  </a:lnTo>
                  <a:lnTo>
                    <a:pt x="35" y="3"/>
                  </a:lnTo>
                  <a:lnTo>
                    <a:pt x="60" y="0"/>
                  </a:lnTo>
                  <a:lnTo>
                    <a:pt x="87"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6" name="Freeform 23">
              <a:extLst>
                <a:ext uri="{FF2B5EF4-FFF2-40B4-BE49-F238E27FC236}">
                  <a16:creationId xmlns:a16="http://schemas.microsoft.com/office/drawing/2014/main" id="{62F54506-94E3-4891-B42C-F8CA6B508525}"/>
                </a:ext>
              </a:extLst>
            </p:cNvPr>
            <p:cNvSpPr>
              <a:spLocks/>
            </p:cNvSpPr>
            <p:nvPr/>
          </p:nvSpPr>
          <p:spPr bwMode="auto">
            <a:xfrm>
              <a:off x="14706004" y="6032681"/>
              <a:ext cx="312738" cy="404813"/>
            </a:xfrm>
            <a:custGeom>
              <a:avLst/>
              <a:gdLst>
                <a:gd name="T0" fmla="*/ 183 w 197"/>
                <a:gd name="T1" fmla="*/ 9 h 255"/>
                <a:gd name="T2" fmla="*/ 185 w 197"/>
                <a:gd name="T3" fmla="*/ 45 h 255"/>
                <a:gd name="T4" fmla="*/ 167 w 197"/>
                <a:gd name="T5" fmla="*/ 63 h 255"/>
                <a:gd name="T6" fmla="*/ 141 w 197"/>
                <a:gd name="T7" fmla="*/ 66 h 255"/>
                <a:gd name="T8" fmla="*/ 120 w 197"/>
                <a:gd name="T9" fmla="*/ 65 h 255"/>
                <a:gd name="T10" fmla="*/ 120 w 197"/>
                <a:gd name="T11" fmla="*/ 68 h 255"/>
                <a:gd name="T12" fmla="*/ 141 w 197"/>
                <a:gd name="T13" fmla="*/ 87 h 255"/>
                <a:gd name="T14" fmla="*/ 174 w 197"/>
                <a:gd name="T15" fmla="*/ 115 h 255"/>
                <a:gd name="T16" fmla="*/ 197 w 197"/>
                <a:gd name="T17" fmla="*/ 154 h 255"/>
                <a:gd name="T18" fmla="*/ 190 w 197"/>
                <a:gd name="T19" fmla="*/ 194 h 255"/>
                <a:gd name="T20" fmla="*/ 176 w 197"/>
                <a:gd name="T21" fmla="*/ 204 h 255"/>
                <a:gd name="T22" fmla="*/ 151 w 197"/>
                <a:gd name="T23" fmla="*/ 189 h 255"/>
                <a:gd name="T24" fmla="*/ 117 w 197"/>
                <a:gd name="T25" fmla="*/ 164 h 255"/>
                <a:gd name="T26" fmla="*/ 99 w 197"/>
                <a:gd name="T27" fmla="*/ 161 h 255"/>
                <a:gd name="T28" fmla="*/ 96 w 197"/>
                <a:gd name="T29" fmla="*/ 178 h 255"/>
                <a:gd name="T30" fmla="*/ 97 w 197"/>
                <a:gd name="T31" fmla="*/ 204 h 255"/>
                <a:gd name="T32" fmla="*/ 90 w 197"/>
                <a:gd name="T33" fmla="*/ 234 h 255"/>
                <a:gd name="T34" fmla="*/ 69 w 197"/>
                <a:gd name="T35" fmla="*/ 253 h 255"/>
                <a:gd name="T36" fmla="*/ 57 w 197"/>
                <a:gd name="T37" fmla="*/ 252 h 255"/>
                <a:gd name="T38" fmla="*/ 48 w 197"/>
                <a:gd name="T39" fmla="*/ 236 h 255"/>
                <a:gd name="T40" fmla="*/ 40 w 197"/>
                <a:gd name="T41" fmla="*/ 215 h 255"/>
                <a:gd name="T42" fmla="*/ 21 w 197"/>
                <a:gd name="T43" fmla="*/ 190 h 255"/>
                <a:gd name="T44" fmla="*/ 1 w 197"/>
                <a:gd name="T45" fmla="*/ 161 h 255"/>
                <a:gd name="T46" fmla="*/ 5 w 197"/>
                <a:gd name="T47" fmla="*/ 128 h 255"/>
                <a:gd name="T48" fmla="*/ 22 w 197"/>
                <a:gd name="T49" fmla="*/ 117 h 255"/>
                <a:gd name="T50" fmla="*/ 36 w 197"/>
                <a:gd name="T51" fmla="*/ 135 h 255"/>
                <a:gd name="T52" fmla="*/ 54 w 197"/>
                <a:gd name="T53" fmla="*/ 157 h 255"/>
                <a:gd name="T54" fmla="*/ 71 w 197"/>
                <a:gd name="T55" fmla="*/ 157 h 255"/>
                <a:gd name="T56" fmla="*/ 80 w 197"/>
                <a:gd name="T57" fmla="*/ 138 h 255"/>
                <a:gd name="T58" fmla="*/ 76 w 197"/>
                <a:gd name="T59" fmla="*/ 114 h 255"/>
                <a:gd name="T60" fmla="*/ 52 w 197"/>
                <a:gd name="T61" fmla="*/ 94 h 255"/>
                <a:gd name="T62" fmla="*/ 36 w 197"/>
                <a:gd name="T63" fmla="*/ 82 h 255"/>
                <a:gd name="T64" fmla="*/ 29 w 197"/>
                <a:gd name="T65" fmla="*/ 65 h 255"/>
                <a:gd name="T66" fmla="*/ 31 w 197"/>
                <a:gd name="T67" fmla="*/ 58 h 255"/>
                <a:gd name="T68" fmla="*/ 34 w 197"/>
                <a:gd name="T69" fmla="*/ 52 h 255"/>
                <a:gd name="T70" fmla="*/ 40 w 197"/>
                <a:gd name="T71" fmla="*/ 51 h 255"/>
                <a:gd name="T72" fmla="*/ 45 w 197"/>
                <a:gd name="T73" fmla="*/ 51 h 255"/>
                <a:gd name="T74" fmla="*/ 48 w 197"/>
                <a:gd name="T75" fmla="*/ 51 h 255"/>
                <a:gd name="T76" fmla="*/ 47 w 197"/>
                <a:gd name="T77" fmla="*/ 49 h 255"/>
                <a:gd name="T78" fmla="*/ 38 w 197"/>
                <a:gd name="T79" fmla="*/ 45 h 255"/>
                <a:gd name="T80" fmla="*/ 22 w 197"/>
                <a:gd name="T81" fmla="*/ 28 h 255"/>
                <a:gd name="T82" fmla="*/ 24 w 197"/>
                <a:gd name="T83" fmla="*/ 11 h 255"/>
                <a:gd name="T84" fmla="*/ 29 w 197"/>
                <a:gd name="T85" fmla="*/ 2 h 255"/>
                <a:gd name="T86" fmla="*/ 40 w 197"/>
                <a:gd name="T87" fmla="*/ 7 h 255"/>
                <a:gd name="T88" fmla="*/ 68 w 197"/>
                <a:gd name="T89" fmla="*/ 28 h 255"/>
                <a:gd name="T90" fmla="*/ 96 w 197"/>
                <a:gd name="T91" fmla="*/ 52 h 255"/>
                <a:gd name="T92" fmla="*/ 118 w 197"/>
                <a:gd name="T93" fmla="*/ 44 h 255"/>
                <a:gd name="T94" fmla="*/ 139 w 197"/>
                <a:gd name="T95" fmla="*/ 19 h 255"/>
                <a:gd name="T96" fmla="*/ 158 w 197"/>
                <a:gd name="T97" fmla="*/ 2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255">
                  <a:moveTo>
                    <a:pt x="172" y="0"/>
                  </a:moveTo>
                  <a:lnTo>
                    <a:pt x="183" y="9"/>
                  </a:lnTo>
                  <a:lnTo>
                    <a:pt x="186" y="23"/>
                  </a:lnTo>
                  <a:lnTo>
                    <a:pt x="185" y="45"/>
                  </a:lnTo>
                  <a:lnTo>
                    <a:pt x="178" y="56"/>
                  </a:lnTo>
                  <a:lnTo>
                    <a:pt x="167" y="63"/>
                  </a:lnTo>
                  <a:lnTo>
                    <a:pt x="153" y="66"/>
                  </a:lnTo>
                  <a:lnTo>
                    <a:pt x="141" y="66"/>
                  </a:lnTo>
                  <a:lnTo>
                    <a:pt x="129" y="66"/>
                  </a:lnTo>
                  <a:lnTo>
                    <a:pt x="120" y="65"/>
                  </a:lnTo>
                  <a:lnTo>
                    <a:pt x="117" y="65"/>
                  </a:lnTo>
                  <a:lnTo>
                    <a:pt x="120" y="68"/>
                  </a:lnTo>
                  <a:lnTo>
                    <a:pt x="127" y="75"/>
                  </a:lnTo>
                  <a:lnTo>
                    <a:pt x="141" y="87"/>
                  </a:lnTo>
                  <a:lnTo>
                    <a:pt x="157" y="101"/>
                  </a:lnTo>
                  <a:lnTo>
                    <a:pt x="174" y="115"/>
                  </a:lnTo>
                  <a:lnTo>
                    <a:pt x="190" y="135"/>
                  </a:lnTo>
                  <a:lnTo>
                    <a:pt x="197" y="154"/>
                  </a:lnTo>
                  <a:lnTo>
                    <a:pt x="197" y="173"/>
                  </a:lnTo>
                  <a:lnTo>
                    <a:pt x="190" y="194"/>
                  </a:lnTo>
                  <a:lnTo>
                    <a:pt x="185" y="203"/>
                  </a:lnTo>
                  <a:lnTo>
                    <a:pt x="176" y="204"/>
                  </a:lnTo>
                  <a:lnTo>
                    <a:pt x="165" y="199"/>
                  </a:lnTo>
                  <a:lnTo>
                    <a:pt x="151" y="189"/>
                  </a:lnTo>
                  <a:lnTo>
                    <a:pt x="136" y="176"/>
                  </a:lnTo>
                  <a:lnTo>
                    <a:pt x="117" y="164"/>
                  </a:lnTo>
                  <a:lnTo>
                    <a:pt x="106" y="159"/>
                  </a:lnTo>
                  <a:lnTo>
                    <a:pt x="99" y="161"/>
                  </a:lnTo>
                  <a:lnTo>
                    <a:pt x="97" y="168"/>
                  </a:lnTo>
                  <a:lnTo>
                    <a:pt x="96" y="178"/>
                  </a:lnTo>
                  <a:lnTo>
                    <a:pt x="97" y="190"/>
                  </a:lnTo>
                  <a:lnTo>
                    <a:pt x="97" y="204"/>
                  </a:lnTo>
                  <a:lnTo>
                    <a:pt x="96" y="220"/>
                  </a:lnTo>
                  <a:lnTo>
                    <a:pt x="90" y="234"/>
                  </a:lnTo>
                  <a:lnTo>
                    <a:pt x="82" y="245"/>
                  </a:lnTo>
                  <a:lnTo>
                    <a:pt x="69" y="253"/>
                  </a:lnTo>
                  <a:lnTo>
                    <a:pt x="62" y="255"/>
                  </a:lnTo>
                  <a:lnTo>
                    <a:pt x="57" y="252"/>
                  </a:lnTo>
                  <a:lnTo>
                    <a:pt x="52" y="246"/>
                  </a:lnTo>
                  <a:lnTo>
                    <a:pt x="48" y="236"/>
                  </a:lnTo>
                  <a:lnTo>
                    <a:pt x="45" y="225"/>
                  </a:lnTo>
                  <a:lnTo>
                    <a:pt x="40" y="215"/>
                  </a:lnTo>
                  <a:lnTo>
                    <a:pt x="33" y="204"/>
                  </a:lnTo>
                  <a:lnTo>
                    <a:pt x="21" y="190"/>
                  </a:lnTo>
                  <a:lnTo>
                    <a:pt x="10" y="176"/>
                  </a:lnTo>
                  <a:lnTo>
                    <a:pt x="1" y="161"/>
                  </a:lnTo>
                  <a:lnTo>
                    <a:pt x="0" y="145"/>
                  </a:lnTo>
                  <a:lnTo>
                    <a:pt x="5" y="128"/>
                  </a:lnTo>
                  <a:lnTo>
                    <a:pt x="14" y="117"/>
                  </a:lnTo>
                  <a:lnTo>
                    <a:pt x="22" y="117"/>
                  </a:lnTo>
                  <a:lnTo>
                    <a:pt x="29" y="124"/>
                  </a:lnTo>
                  <a:lnTo>
                    <a:pt x="36" y="135"/>
                  </a:lnTo>
                  <a:lnTo>
                    <a:pt x="45" y="147"/>
                  </a:lnTo>
                  <a:lnTo>
                    <a:pt x="54" y="157"/>
                  </a:lnTo>
                  <a:lnTo>
                    <a:pt x="62" y="161"/>
                  </a:lnTo>
                  <a:lnTo>
                    <a:pt x="71" y="157"/>
                  </a:lnTo>
                  <a:lnTo>
                    <a:pt x="76" y="150"/>
                  </a:lnTo>
                  <a:lnTo>
                    <a:pt x="80" y="138"/>
                  </a:lnTo>
                  <a:lnTo>
                    <a:pt x="82" y="126"/>
                  </a:lnTo>
                  <a:lnTo>
                    <a:pt x="76" y="114"/>
                  </a:lnTo>
                  <a:lnTo>
                    <a:pt x="68" y="103"/>
                  </a:lnTo>
                  <a:lnTo>
                    <a:pt x="52" y="94"/>
                  </a:lnTo>
                  <a:lnTo>
                    <a:pt x="41" y="87"/>
                  </a:lnTo>
                  <a:lnTo>
                    <a:pt x="36" y="82"/>
                  </a:lnTo>
                  <a:lnTo>
                    <a:pt x="33" y="75"/>
                  </a:lnTo>
                  <a:lnTo>
                    <a:pt x="29" y="65"/>
                  </a:lnTo>
                  <a:lnTo>
                    <a:pt x="29" y="61"/>
                  </a:lnTo>
                  <a:lnTo>
                    <a:pt x="31" y="58"/>
                  </a:lnTo>
                  <a:lnTo>
                    <a:pt x="33" y="54"/>
                  </a:lnTo>
                  <a:lnTo>
                    <a:pt x="34" y="52"/>
                  </a:lnTo>
                  <a:lnTo>
                    <a:pt x="38" y="52"/>
                  </a:lnTo>
                  <a:lnTo>
                    <a:pt x="40" y="51"/>
                  </a:lnTo>
                  <a:lnTo>
                    <a:pt x="43" y="51"/>
                  </a:lnTo>
                  <a:lnTo>
                    <a:pt x="45" y="51"/>
                  </a:lnTo>
                  <a:lnTo>
                    <a:pt x="47" y="51"/>
                  </a:lnTo>
                  <a:lnTo>
                    <a:pt x="48" y="51"/>
                  </a:lnTo>
                  <a:lnTo>
                    <a:pt x="48" y="51"/>
                  </a:lnTo>
                  <a:lnTo>
                    <a:pt x="47" y="49"/>
                  </a:lnTo>
                  <a:lnTo>
                    <a:pt x="43" y="47"/>
                  </a:lnTo>
                  <a:lnTo>
                    <a:pt x="38" y="45"/>
                  </a:lnTo>
                  <a:lnTo>
                    <a:pt x="26" y="37"/>
                  </a:lnTo>
                  <a:lnTo>
                    <a:pt x="22" y="28"/>
                  </a:lnTo>
                  <a:lnTo>
                    <a:pt x="22" y="19"/>
                  </a:lnTo>
                  <a:lnTo>
                    <a:pt x="24" y="11"/>
                  </a:lnTo>
                  <a:lnTo>
                    <a:pt x="27" y="4"/>
                  </a:lnTo>
                  <a:lnTo>
                    <a:pt x="29" y="2"/>
                  </a:lnTo>
                  <a:lnTo>
                    <a:pt x="33" y="4"/>
                  </a:lnTo>
                  <a:lnTo>
                    <a:pt x="40" y="7"/>
                  </a:lnTo>
                  <a:lnTo>
                    <a:pt x="52" y="16"/>
                  </a:lnTo>
                  <a:lnTo>
                    <a:pt x="68" y="28"/>
                  </a:lnTo>
                  <a:lnTo>
                    <a:pt x="83" y="45"/>
                  </a:lnTo>
                  <a:lnTo>
                    <a:pt x="96" y="52"/>
                  </a:lnTo>
                  <a:lnTo>
                    <a:pt x="108" y="51"/>
                  </a:lnTo>
                  <a:lnTo>
                    <a:pt x="118" y="44"/>
                  </a:lnTo>
                  <a:lnTo>
                    <a:pt x="129" y="31"/>
                  </a:lnTo>
                  <a:lnTo>
                    <a:pt x="139" y="19"/>
                  </a:lnTo>
                  <a:lnTo>
                    <a:pt x="150" y="7"/>
                  </a:lnTo>
                  <a:lnTo>
                    <a:pt x="158" y="2"/>
                  </a:lnTo>
                  <a:lnTo>
                    <a:pt x="172"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7" name="Freeform 24">
              <a:extLst>
                <a:ext uri="{FF2B5EF4-FFF2-40B4-BE49-F238E27FC236}">
                  <a16:creationId xmlns:a16="http://schemas.microsoft.com/office/drawing/2014/main" id="{34E3F88E-BA02-44AD-8828-7F36FEB660EA}"/>
                </a:ext>
              </a:extLst>
            </p:cNvPr>
            <p:cNvSpPr>
              <a:spLocks/>
            </p:cNvSpPr>
            <p:nvPr/>
          </p:nvSpPr>
          <p:spPr bwMode="auto">
            <a:xfrm>
              <a:off x="14339292" y="5442131"/>
              <a:ext cx="338138" cy="166688"/>
            </a:xfrm>
            <a:custGeom>
              <a:avLst/>
              <a:gdLst>
                <a:gd name="T0" fmla="*/ 124 w 213"/>
                <a:gd name="T1" fmla="*/ 0 h 105"/>
                <a:gd name="T2" fmla="*/ 133 w 213"/>
                <a:gd name="T3" fmla="*/ 5 h 105"/>
                <a:gd name="T4" fmla="*/ 143 w 213"/>
                <a:gd name="T5" fmla="*/ 17 h 105"/>
                <a:gd name="T6" fmla="*/ 157 w 213"/>
                <a:gd name="T7" fmla="*/ 30 h 105"/>
                <a:gd name="T8" fmla="*/ 175 w 213"/>
                <a:gd name="T9" fmla="*/ 45 h 105"/>
                <a:gd name="T10" fmla="*/ 189 w 213"/>
                <a:gd name="T11" fmla="*/ 59 h 105"/>
                <a:gd name="T12" fmla="*/ 201 w 213"/>
                <a:gd name="T13" fmla="*/ 70 h 105"/>
                <a:gd name="T14" fmla="*/ 210 w 213"/>
                <a:gd name="T15" fmla="*/ 79 h 105"/>
                <a:gd name="T16" fmla="*/ 211 w 213"/>
                <a:gd name="T17" fmla="*/ 82 h 105"/>
                <a:gd name="T18" fmla="*/ 213 w 213"/>
                <a:gd name="T19" fmla="*/ 87 h 105"/>
                <a:gd name="T20" fmla="*/ 210 w 213"/>
                <a:gd name="T21" fmla="*/ 93 h 105"/>
                <a:gd name="T22" fmla="*/ 201 w 213"/>
                <a:gd name="T23" fmla="*/ 98 h 105"/>
                <a:gd name="T24" fmla="*/ 189 w 213"/>
                <a:gd name="T25" fmla="*/ 100 h 105"/>
                <a:gd name="T26" fmla="*/ 168 w 213"/>
                <a:gd name="T27" fmla="*/ 100 h 105"/>
                <a:gd name="T28" fmla="*/ 142 w 213"/>
                <a:gd name="T29" fmla="*/ 100 h 105"/>
                <a:gd name="T30" fmla="*/ 119 w 213"/>
                <a:gd name="T31" fmla="*/ 103 h 105"/>
                <a:gd name="T32" fmla="*/ 100 w 213"/>
                <a:gd name="T33" fmla="*/ 105 h 105"/>
                <a:gd name="T34" fmla="*/ 84 w 213"/>
                <a:gd name="T35" fmla="*/ 105 h 105"/>
                <a:gd name="T36" fmla="*/ 70 w 213"/>
                <a:gd name="T37" fmla="*/ 100 h 105"/>
                <a:gd name="T38" fmla="*/ 58 w 213"/>
                <a:gd name="T39" fmla="*/ 93 h 105"/>
                <a:gd name="T40" fmla="*/ 49 w 213"/>
                <a:gd name="T41" fmla="*/ 89 h 105"/>
                <a:gd name="T42" fmla="*/ 40 w 213"/>
                <a:gd name="T43" fmla="*/ 84 h 105"/>
                <a:gd name="T44" fmla="*/ 32 w 213"/>
                <a:gd name="T45" fmla="*/ 79 h 105"/>
                <a:gd name="T46" fmla="*/ 25 w 213"/>
                <a:gd name="T47" fmla="*/ 70 h 105"/>
                <a:gd name="T48" fmla="*/ 16 w 213"/>
                <a:gd name="T49" fmla="*/ 63 h 105"/>
                <a:gd name="T50" fmla="*/ 9 w 213"/>
                <a:gd name="T51" fmla="*/ 56 h 105"/>
                <a:gd name="T52" fmla="*/ 2 w 213"/>
                <a:gd name="T53" fmla="*/ 51 h 105"/>
                <a:gd name="T54" fmla="*/ 0 w 213"/>
                <a:gd name="T55" fmla="*/ 49 h 105"/>
                <a:gd name="T56" fmla="*/ 4 w 213"/>
                <a:gd name="T57" fmla="*/ 47 h 105"/>
                <a:gd name="T58" fmla="*/ 12 w 213"/>
                <a:gd name="T59" fmla="*/ 44 h 105"/>
                <a:gd name="T60" fmla="*/ 25 w 213"/>
                <a:gd name="T61" fmla="*/ 38 h 105"/>
                <a:gd name="T62" fmla="*/ 39 w 213"/>
                <a:gd name="T63" fmla="*/ 31 h 105"/>
                <a:gd name="T64" fmla="*/ 54 w 213"/>
                <a:gd name="T65" fmla="*/ 26 h 105"/>
                <a:gd name="T66" fmla="*/ 68 w 213"/>
                <a:gd name="T67" fmla="*/ 21 h 105"/>
                <a:gd name="T68" fmla="*/ 79 w 213"/>
                <a:gd name="T69" fmla="*/ 19 h 105"/>
                <a:gd name="T70" fmla="*/ 91 w 213"/>
                <a:gd name="T71" fmla="*/ 16 h 105"/>
                <a:gd name="T72" fmla="*/ 103 w 213"/>
                <a:gd name="T73" fmla="*/ 9 h 105"/>
                <a:gd name="T74" fmla="*/ 114 w 213"/>
                <a:gd name="T75" fmla="*/ 2 h 105"/>
                <a:gd name="T76" fmla="*/ 124 w 213"/>
                <a:gd name="T7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3" h="105">
                  <a:moveTo>
                    <a:pt x="124" y="0"/>
                  </a:moveTo>
                  <a:lnTo>
                    <a:pt x="133" y="5"/>
                  </a:lnTo>
                  <a:lnTo>
                    <a:pt x="143" y="17"/>
                  </a:lnTo>
                  <a:lnTo>
                    <a:pt x="157" y="30"/>
                  </a:lnTo>
                  <a:lnTo>
                    <a:pt x="175" y="45"/>
                  </a:lnTo>
                  <a:lnTo>
                    <a:pt x="189" y="59"/>
                  </a:lnTo>
                  <a:lnTo>
                    <a:pt x="201" y="70"/>
                  </a:lnTo>
                  <a:lnTo>
                    <a:pt x="210" y="79"/>
                  </a:lnTo>
                  <a:lnTo>
                    <a:pt x="211" y="82"/>
                  </a:lnTo>
                  <a:lnTo>
                    <a:pt x="213" y="87"/>
                  </a:lnTo>
                  <a:lnTo>
                    <a:pt x="210" y="93"/>
                  </a:lnTo>
                  <a:lnTo>
                    <a:pt x="201" y="98"/>
                  </a:lnTo>
                  <a:lnTo>
                    <a:pt x="189" y="100"/>
                  </a:lnTo>
                  <a:lnTo>
                    <a:pt x="168" y="100"/>
                  </a:lnTo>
                  <a:lnTo>
                    <a:pt x="142" y="100"/>
                  </a:lnTo>
                  <a:lnTo>
                    <a:pt x="119" y="103"/>
                  </a:lnTo>
                  <a:lnTo>
                    <a:pt x="100" y="105"/>
                  </a:lnTo>
                  <a:lnTo>
                    <a:pt x="84" y="105"/>
                  </a:lnTo>
                  <a:lnTo>
                    <a:pt x="70" y="100"/>
                  </a:lnTo>
                  <a:lnTo>
                    <a:pt x="58" y="93"/>
                  </a:lnTo>
                  <a:lnTo>
                    <a:pt x="49" y="89"/>
                  </a:lnTo>
                  <a:lnTo>
                    <a:pt x="40" y="84"/>
                  </a:lnTo>
                  <a:lnTo>
                    <a:pt x="32" y="79"/>
                  </a:lnTo>
                  <a:lnTo>
                    <a:pt x="25" y="70"/>
                  </a:lnTo>
                  <a:lnTo>
                    <a:pt x="16" y="63"/>
                  </a:lnTo>
                  <a:lnTo>
                    <a:pt x="9" y="56"/>
                  </a:lnTo>
                  <a:lnTo>
                    <a:pt x="2" y="51"/>
                  </a:lnTo>
                  <a:lnTo>
                    <a:pt x="0" y="49"/>
                  </a:lnTo>
                  <a:lnTo>
                    <a:pt x="4" y="47"/>
                  </a:lnTo>
                  <a:lnTo>
                    <a:pt x="12" y="44"/>
                  </a:lnTo>
                  <a:lnTo>
                    <a:pt x="25" y="38"/>
                  </a:lnTo>
                  <a:lnTo>
                    <a:pt x="39" y="31"/>
                  </a:lnTo>
                  <a:lnTo>
                    <a:pt x="54" y="26"/>
                  </a:lnTo>
                  <a:lnTo>
                    <a:pt x="68" y="21"/>
                  </a:lnTo>
                  <a:lnTo>
                    <a:pt x="79" y="19"/>
                  </a:lnTo>
                  <a:lnTo>
                    <a:pt x="91" y="16"/>
                  </a:lnTo>
                  <a:lnTo>
                    <a:pt x="103" y="9"/>
                  </a:lnTo>
                  <a:lnTo>
                    <a:pt x="114" y="2"/>
                  </a:lnTo>
                  <a:lnTo>
                    <a:pt x="124"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8" name="Freeform 25">
              <a:extLst>
                <a:ext uri="{FF2B5EF4-FFF2-40B4-BE49-F238E27FC236}">
                  <a16:creationId xmlns:a16="http://schemas.microsoft.com/office/drawing/2014/main" id="{07EE4790-659B-465B-881F-1F9D956A5A14}"/>
                </a:ext>
              </a:extLst>
            </p:cNvPr>
            <p:cNvSpPr>
              <a:spLocks/>
            </p:cNvSpPr>
            <p:nvPr/>
          </p:nvSpPr>
          <p:spPr bwMode="auto">
            <a:xfrm>
              <a:off x="14040842" y="5442131"/>
              <a:ext cx="98425" cy="77788"/>
            </a:xfrm>
            <a:custGeom>
              <a:avLst/>
              <a:gdLst>
                <a:gd name="T0" fmla="*/ 59 w 62"/>
                <a:gd name="T1" fmla="*/ 0 h 49"/>
                <a:gd name="T2" fmla="*/ 59 w 62"/>
                <a:gd name="T3" fmla="*/ 2 h 49"/>
                <a:gd name="T4" fmla="*/ 61 w 62"/>
                <a:gd name="T5" fmla="*/ 4 h 49"/>
                <a:gd name="T6" fmla="*/ 62 w 62"/>
                <a:gd name="T7" fmla="*/ 7 h 49"/>
                <a:gd name="T8" fmla="*/ 62 w 62"/>
                <a:gd name="T9" fmla="*/ 10 h 49"/>
                <a:gd name="T10" fmla="*/ 62 w 62"/>
                <a:gd name="T11" fmla="*/ 14 h 49"/>
                <a:gd name="T12" fmla="*/ 62 w 62"/>
                <a:gd name="T13" fmla="*/ 19 h 49"/>
                <a:gd name="T14" fmla="*/ 59 w 62"/>
                <a:gd name="T15" fmla="*/ 24 h 49"/>
                <a:gd name="T16" fmla="*/ 52 w 62"/>
                <a:gd name="T17" fmla="*/ 31 h 49"/>
                <a:gd name="T18" fmla="*/ 47 w 62"/>
                <a:gd name="T19" fmla="*/ 38 h 49"/>
                <a:gd name="T20" fmla="*/ 40 w 62"/>
                <a:gd name="T21" fmla="*/ 44 h 49"/>
                <a:gd name="T22" fmla="*/ 29 w 62"/>
                <a:gd name="T23" fmla="*/ 47 h 49"/>
                <a:gd name="T24" fmla="*/ 14 w 62"/>
                <a:gd name="T25" fmla="*/ 49 h 49"/>
                <a:gd name="T26" fmla="*/ 3 w 62"/>
                <a:gd name="T27" fmla="*/ 47 h 49"/>
                <a:gd name="T28" fmla="*/ 0 w 62"/>
                <a:gd name="T29" fmla="*/ 42 h 49"/>
                <a:gd name="T30" fmla="*/ 1 w 62"/>
                <a:gd name="T31" fmla="*/ 37 h 49"/>
                <a:gd name="T32" fmla="*/ 7 w 62"/>
                <a:gd name="T33" fmla="*/ 28 h 49"/>
                <a:gd name="T34" fmla="*/ 12 w 62"/>
                <a:gd name="T35" fmla="*/ 23 h 49"/>
                <a:gd name="T36" fmla="*/ 14 w 62"/>
                <a:gd name="T37" fmla="*/ 17 h 49"/>
                <a:gd name="T38" fmla="*/ 21 w 62"/>
                <a:gd name="T39" fmla="*/ 10 h 49"/>
                <a:gd name="T40" fmla="*/ 33 w 62"/>
                <a:gd name="T41" fmla="*/ 5 h 49"/>
                <a:gd name="T42" fmla="*/ 47 w 62"/>
                <a:gd name="T43" fmla="*/ 2 h 49"/>
                <a:gd name="T44" fmla="*/ 59 w 62"/>
                <a:gd name="T4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9">
                  <a:moveTo>
                    <a:pt x="59" y="0"/>
                  </a:moveTo>
                  <a:lnTo>
                    <a:pt x="59" y="2"/>
                  </a:lnTo>
                  <a:lnTo>
                    <a:pt x="61" y="4"/>
                  </a:lnTo>
                  <a:lnTo>
                    <a:pt x="62" y="7"/>
                  </a:lnTo>
                  <a:lnTo>
                    <a:pt x="62" y="10"/>
                  </a:lnTo>
                  <a:lnTo>
                    <a:pt x="62" y="14"/>
                  </a:lnTo>
                  <a:lnTo>
                    <a:pt x="62" y="19"/>
                  </a:lnTo>
                  <a:lnTo>
                    <a:pt x="59" y="24"/>
                  </a:lnTo>
                  <a:lnTo>
                    <a:pt x="52" y="31"/>
                  </a:lnTo>
                  <a:lnTo>
                    <a:pt x="47" y="38"/>
                  </a:lnTo>
                  <a:lnTo>
                    <a:pt x="40" y="44"/>
                  </a:lnTo>
                  <a:lnTo>
                    <a:pt x="29" y="47"/>
                  </a:lnTo>
                  <a:lnTo>
                    <a:pt x="14" y="49"/>
                  </a:lnTo>
                  <a:lnTo>
                    <a:pt x="3" y="47"/>
                  </a:lnTo>
                  <a:lnTo>
                    <a:pt x="0" y="42"/>
                  </a:lnTo>
                  <a:lnTo>
                    <a:pt x="1" y="37"/>
                  </a:lnTo>
                  <a:lnTo>
                    <a:pt x="7" y="28"/>
                  </a:lnTo>
                  <a:lnTo>
                    <a:pt x="12" y="23"/>
                  </a:lnTo>
                  <a:lnTo>
                    <a:pt x="14" y="17"/>
                  </a:lnTo>
                  <a:lnTo>
                    <a:pt x="21" y="10"/>
                  </a:lnTo>
                  <a:lnTo>
                    <a:pt x="33" y="5"/>
                  </a:lnTo>
                  <a:lnTo>
                    <a:pt x="47" y="2"/>
                  </a:lnTo>
                  <a:lnTo>
                    <a:pt x="59"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69" name="Freeform 26">
              <a:extLst>
                <a:ext uri="{FF2B5EF4-FFF2-40B4-BE49-F238E27FC236}">
                  <a16:creationId xmlns:a16="http://schemas.microsoft.com/office/drawing/2014/main" id="{C9105115-0F27-4E7F-A347-536B358FAA78}"/>
                </a:ext>
              </a:extLst>
            </p:cNvPr>
            <p:cNvSpPr>
              <a:spLocks/>
            </p:cNvSpPr>
            <p:nvPr/>
          </p:nvSpPr>
          <p:spPr bwMode="auto">
            <a:xfrm>
              <a:off x="17996892" y="2206806"/>
              <a:ext cx="1319213" cy="1211263"/>
            </a:xfrm>
            <a:custGeom>
              <a:avLst/>
              <a:gdLst>
                <a:gd name="T0" fmla="*/ 531 w 831"/>
                <a:gd name="T1" fmla="*/ 24 h 763"/>
                <a:gd name="T2" fmla="*/ 609 w 831"/>
                <a:gd name="T3" fmla="*/ 54 h 763"/>
                <a:gd name="T4" fmla="*/ 669 w 831"/>
                <a:gd name="T5" fmla="*/ 94 h 763"/>
                <a:gd name="T6" fmla="*/ 691 w 831"/>
                <a:gd name="T7" fmla="*/ 97 h 763"/>
                <a:gd name="T8" fmla="*/ 756 w 831"/>
                <a:gd name="T9" fmla="*/ 160 h 763"/>
                <a:gd name="T10" fmla="*/ 796 w 831"/>
                <a:gd name="T11" fmla="*/ 216 h 763"/>
                <a:gd name="T12" fmla="*/ 821 w 831"/>
                <a:gd name="T13" fmla="*/ 274 h 763"/>
                <a:gd name="T14" fmla="*/ 831 w 831"/>
                <a:gd name="T15" fmla="*/ 304 h 763"/>
                <a:gd name="T16" fmla="*/ 826 w 831"/>
                <a:gd name="T17" fmla="*/ 347 h 763"/>
                <a:gd name="T18" fmla="*/ 800 w 831"/>
                <a:gd name="T19" fmla="*/ 466 h 763"/>
                <a:gd name="T20" fmla="*/ 761 w 831"/>
                <a:gd name="T21" fmla="*/ 545 h 763"/>
                <a:gd name="T22" fmla="*/ 660 w 831"/>
                <a:gd name="T23" fmla="*/ 632 h 763"/>
                <a:gd name="T24" fmla="*/ 533 w 831"/>
                <a:gd name="T25" fmla="*/ 660 h 763"/>
                <a:gd name="T26" fmla="*/ 468 w 831"/>
                <a:gd name="T27" fmla="*/ 686 h 763"/>
                <a:gd name="T28" fmla="*/ 435 w 831"/>
                <a:gd name="T29" fmla="*/ 698 h 763"/>
                <a:gd name="T30" fmla="*/ 382 w 831"/>
                <a:gd name="T31" fmla="*/ 667 h 763"/>
                <a:gd name="T32" fmla="*/ 339 w 831"/>
                <a:gd name="T33" fmla="*/ 658 h 763"/>
                <a:gd name="T34" fmla="*/ 351 w 831"/>
                <a:gd name="T35" fmla="*/ 714 h 763"/>
                <a:gd name="T36" fmla="*/ 372 w 831"/>
                <a:gd name="T37" fmla="*/ 752 h 763"/>
                <a:gd name="T38" fmla="*/ 309 w 831"/>
                <a:gd name="T39" fmla="*/ 758 h 763"/>
                <a:gd name="T40" fmla="*/ 243 w 831"/>
                <a:gd name="T41" fmla="*/ 686 h 763"/>
                <a:gd name="T42" fmla="*/ 225 w 831"/>
                <a:gd name="T43" fmla="*/ 649 h 763"/>
                <a:gd name="T44" fmla="*/ 271 w 831"/>
                <a:gd name="T45" fmla="*/ 651 h 763"/>
                <a:gd name="T46" fmla="*/ 349 w 831"/>
                <a:gd name="T47" fmla="*/ 602 h 763"/>
                <a:gd name="T48" fmla="*/ 339 w 831"/>
                <a:gd name="T49" fmla="*/ 545 h 763"/>
                <a:gd name="T50" fmla="*/ 292 w 831"/>
                <a:gd name="T51" fmla="*/ 503 h 763"/>
                <a:gd name="T52" fmla="*/ 271 w 831"/>
                <a:gd name="T53" fmla="*/ 436 h 763"/>
                <a:gd name="T54" fmla="*/ 194 w 831"/>
                <a:gd name="T55" fmla="*/ 408 h 763"/>
                <a:gd name="T56" fmla="*/ 87 w 831"/>
                <a:gd name="T57" fmla="*/ 407 h 763"/>
                <a:gd name="T58" fmla="*/ 60 w 831"/>
                <a:gd name="T59" fmla="*/ 492 h 763"/>
                <a:gd name="T60" fmla="*/ 121 w 831"/>
                <a:gd name="T61" fmla="*/ 511 h 763"/>
                <a:gd name="T62" fmla="*/ 150 w 831"/>
                <a:gd name="T63" fmla="*/ 564 h 763"/>
                <a:gd name="T64" fmla="*/ 150 w 831"/>
                <a:gd name="T65" fmla="*/ 616 h 763"/>
                <a:gd name="T66" fmla="*/ 94 w 831"/>
                <a:gd name="T67" fmla="*/ 569 h 763"/>
                <a:gd name="T68" fmla="*/ 37 w 831"/>
                <a:gd name="T69" fmla="*/ 504 h 763"/>
                <a:gd name="T70" fmla="*/ 0 w 831"/>
                <a:gd name="T71" fmla="*/ 452 h 763"/>
                <a:gd name="T72" fmla="*/ 0 w 831"/>
                <a:gd name="T73" fmla="*/ 386 h 763"/>
                <a:gd name="T74" fmla="*/ 32 w 831"/>
                <a:gd name="T75" fmla="*/ 387 h 763"/>
                <a:gd name="T76" fmla="*/ 107 w 831"/>
                <a:gd name="T77" fmla="*/ 382 h 763"/>
                <a:gd name="T78" fmla="*/ 131 w 831"/>
                <a:gd name="T79" fmla="*/ 384 h 763"/>
                <a:gd name="T80" fmla="*/ 143 w 831"/>
                <a:gd name="T81" fmla="*/ 339 h 763"/>
                <a:gd name="T82" fmla="*/ 145 w 831"/>
                <a:gd name="T83" fmla="*/ 199 h 763"/>
                <a:gd name="T84" fmla="*/ 138 w 831"/>
                <a:gd name="T85" fmla="*/ 104 h 763"/>
                <a:gd name="T86" fmla="*/ 169 w 831"/>
                <a:gd name="T87" fmla="*/ 70 h 763"/>
                <a:gd name="T88" fmla="*/ 232 w 831"/>
                <a:gd name="T89" fmla="*/ 71 h 763"/>
                <a:gd name="T90" fmla="*/ 241 w 831"/>
                <a:gd name="T91" fmla="*/ 63 h 763"/>
                <a:gd name="T92" fmla="*/ 243 w 831"/>
                <a:gd name="T93" fmla="*/ 59 h 763"/>
                <a:gd name="T94" fmla="*/ 278 w 831"/>
                <a:gd name="T95" fmla="*/ 50 h 763"/>
                <a:gd name="T96" fmla="*/ 337 w 831"/>
                <a:gd name="T97" fmla="*/ 12 h 763"/>
                <a:gd name="T98" fmla="*/ 375 w 831"/>
                <a:gd name="T99" fmla="*/ 26 h 763"/>
                <a:gd name="T100" fmla="*/ 449 w 831"/>
                <a:gd name="T101" fmla="*/ 19 h 763"/>
                <a:gd name="T102" fmla="*/ 489 w 831"/>
                <a:gd name="T103" fmla="*/ 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31" h="763">
                  <a:moveTo>
                    <a:pt x="496" y="0"/>
                  </a:moveTo>
                  <a:lnTo>
                    <a:pt x="505" y="1"/>
                  </a:lnTo>
                  <a:lnTo>
                    <a:pt x="515" y="10"/>
                  </a:lnTo>
                  <a:lnTo>
                    <a:pt x="531" y="24"/>
                  </a:lnTo>
                  <a:lnTo>
                    <a:pt x="550" y="33"/>
                  </a:lnTo>
                  <a:lnTo>
                    <a:pt x="571" y="40"/>
                  </a:lnTo>
                  <a:lnTo>
                    <a:pt x="590" y="45"/>
                  </a:lnTo>
                  <a:lnTo>
                    <a:pt x="609" y="54"/>
                  </a:lnTo>
                  <a:lnTo>
                    <a:pt x="627" y="68"/>
                  </a:lnTo>
                  <a:lnTo>
                    <a:pt x="644" y="82"/>
                  </a:lnTo>
                  <a:lnTo>
                    <a:pt x="660" y="92"/>
                  </a:lnTo>
                  <a:lnTo>
                    <a:pt x="669" y="94"/>
                  </a:lnTo>
                  <a:lnTo>
                    <a:pt x="674" y="94"/>
                  </a:lnTo>
                  <a:lnTo>
                    <a:pt x="679" y="92"/>
                  </a:lnTo>
                  <a:lnTo>
                    <a:pt x="684" y="94"/>
                  </a:lnTo>
                  <a:lnTo>
                    <a:pt x="691" y="97"/>
                  </a:lnTo>
                  <a:lnTo>
                    <a:pt x="702" y="108"/>
                  </a:lnTo>
                  <a:lnTo>
                    <a:pt x="723" y="129"/>
                  </a:lnTo>
                  <a:lnTo>
                    <a:pt x="740" y="146"/>
                  </a:lnTo>
                  <a:lnTo>
                    <a:pt x="756" y="160"/>
                  </a:lnTo>
                  <a:lnTo>
                    <a:pt x="766" y="171"/>
                  </a:lnTo>
                  <a:lnTo>
                    <a:pt x="775" y="183"/>
                  </a:lnTo>
                  <a:lnTo>
                    <a:pt x="786" y="199"/>
                  </a:lnTo>
                  <a:lnTo>
                    <a:pt x="796" y="216"/>
                  </a:lnTo>
                  <a:lnTo>
                    <a:pt x="805" y="230"/>
                  </a:lnTo>
                  <a:lnTo>
                    <a:pt x="810" y="242"/>
                  </a:lnTo>
                  <a:lnTo>
                    <a:pt x="815" y="258"/>
                  </a:lnTo>
                  <a:lnTo>
                    <a:pt x="821" y="274"/>
                  </a:lnTo>
                  <a:lnTo>
                    <a:pt x="826" y="288"/>
                  </a:lnTo>
                  <a:lnTo>
                    <a:pt x="828" y="297"/>
                  </a:lnTo>
                  <a:lnTo>
                    <a:pt x="829" y="300"/>
                  </a:lnTo>
                  <a:lnTo>
                    <a:pt x="831" y="304"/>
                  </a:lnTo>
                  <a:lnTo>
                    <a:pt x="831" y="309"/>
                  </a:lnTo>
                  <a:lnTo>
                    <a:pt x="831" y="318"/>
                  </a:lnTo>
                  <a:lnTo>
                    <a:pt x="829" y="330"/>
                  </a:lnTo>
                  <a:lnTo>
                    <a:pt x="826" y="347"/>
                  </a:lnTo>
                  <a:lnTo>
                    <a:pt x="819" y="370"/>
                  </a:lnTo>
                  <a:lnTo>
                    <a:pt x="812" y="407"/>
                  </a:lnTo>
                  <a:lnTo>
                    <a:pt x="805" y="438"/>
                  </a:lnTo>
                  <a:lnTo>
                    <a:pt x="800" y="466"/>
                  </a:lnTo>
                  <a:lnTo>
                    <a:pt x="794" y="490"/>
                  </a:lnTo>
                  <a:lnTo>
                    <a:pt x="786" y="511"/>
                  </a:lnTo>
                  <a:lnTo>
                    <a:pt x="777" y="525"/>
                  </a:lnTo>
                  <a:lnTo>
                    <a:pt x="761" y="545"/>
                  </a:lnTo>
                  <a:lnTo>
                    <a:pt x="742" y="566"/>
                  </a:lnTo>
                  <a:lnTo>
                    <a:pt x="718" y="590"/>
                  </a:lnTo>
                  <a:lnTo>
                    <a:pt x="691" y="613"/>
                  </a:lnTo>
                  <a:lnTo>
                    <a:pt x="660" y="632"/>
                  </a:lnTo>
                  <a:lnTo>
                    <a:pt x="629" y="648"/>
                  </a:lnTo>
                  <a:lnTo>
                    <a:pt x="595" y="658"/>
                  </a:lnTo>
                  <a:lnTo>
                    <a:pt x="562" y="660"/>
                  </a:lnTo>
                  <a:lnTo>
                    <a:pt x="533" y="660"/>
                  </a:lnTo>
                  <a:lnTo>
                    <a:pt x="510" y="663"/>
                  </a:lnTo>
                  <a:lnTo>
                    <a:pt x="492" y="670"/>
                  </a:lnTo>
                  <a:lnTo>
                    <a:pt x="478" y="677"/>
                  </a:lnTo>
                  <a:lnTo>
                    <a:pt x="468" y="686"/>
                  </a:lnTo>
                  <a:lnTo>
                    <a:pt x="459" y="693"/>
                  </a:lnTo>
                  <a:lnTo>
                    <a:pt x="452" y="698"/>
                  </a:lnTo>
                  <a:lnTo>
                    <a:pt x="444" y="700"/>
                  </a:lnTo>
                  <a:lnTo>
                    <a:pt x="435" y="698"/>
                  </a:lnTo>
                  <a:lnTo>
                    <a:pt x="423" y="693"/>
                  </a:lnTo>
                  <a:lnTo>
                    <a:pt x="410" y="684"/>
                  </a:lnTo>
                  <a:lnTo>
                    <a:pt x="396" y="676"/>
                  </a:lnTo>
                  <a:lnTo>
                    <a:pt x="382" y="667"/>
                  </a:lnTo>
                  <a:lnTo>
                    <a:pt x="368" y="658"/>
                  </a:lnTo>
                  <a:lnTo>
                    <a:pt x="356" y="653"/>
                  </a:lnTo>
                  <a:lnTo>
                    <a:pt x="348" y="653"/>
                  </a:lnTo>
                  <a:lnTo>
                    <a:pt x="339" y="658"/>
                  </a:lnTo>
                  <a:lnTo>
                    <a:pt x="335" y="669"/>
                  </a:lnTo>
                  <a:lnTo>
                    <a:pt x="335" y="684"/>
                  </a:lnTo>
                  <a:lnTo>
                    <a:pt x="341" y="700"/>
                  </a:lnTo>
                  <a:lnTo>
                    <a:pt x="351" y="714"/>
                  </a:lnTo>
                  <a:lnTo>
                    <a:pt x="360" y="726"/>
                  </a:lnTo>
                  <a:lnTo>
                    <a:pt x="368" y="737"/>
                  </a:lnTo>
                  <a:lnTo>
                    <a:pt x="374" y="745"/>
                  </a:lnTo>
                  <a:lnTo>
                    <a:pt x="372" y="752"/>
                  </a:lnTo>
                  <a:lnTo>
                    <a:pt x="361" y="758"/>
                  </a:lnTo>
                  <a:lnTo>
                    <a:pt x="341" y="763"/>
                  </a:lnTo>
                  <a:lnTo>
                    <a:pt x="323" y="763"/>
                  </a:lnTo>
                  <a:lnTo>
                    <a:pt x="309" y="758"/>
                  </a:lnTo>
                  <a:lnTo>
                    <a:pt x="293" y="744"/>
                  </a:lnTo>
                  <a:lnTo>
                    <a:pt x="278" y="725"/>
                  </a:lnTo>
                  <a:lnTo>
                    <a:pt x="258" y="702"/>
                  </a:lnTo>
                  <a:lnTo>
                    <a:pt x="243" y="686"/>
                  </a:lnTo>
                  <a:lnTo>
                    <a:pt x="229" y="672"/>
                  </a:lnTo>
                  <a:lnTo>
                    <a:pt x="222" y="662"/>
                  </a:lnTo>
                  <a:lnTo>
                    <a:pt x="222" y="655"/>
                  </a:lnTo>
                  <a:lnTo>
                    <a:pt x="225" y="649"/>
                  </a:lnTo>
                  <a:lnTo>
                    <a:pt x="232" y="651"/>
                  </a:lnTo>
                  <a:lnTo>
                    <a:pt x="241" y="655"/>
                  </a:lnTo>
                  <a:lnTo>
                    <a:pt x="253" y="656"/>
                  </a:lnTo>
                  <a:lnTo>
                    <a:pt x="271" y="651"/>
                  </a:lnTo>
                  <a:lnTo>
                    <a:pt x="292" y="642"/>
                  </a:lnTo>
                  <a:lnTo>
                    <a:pt x="313" y="632"/>
                  </a:lnTo>
                  <a:lnTo>
                    <a:pt x="334" y="618"/>
                  </a:lnTo>
                  <a:lnTo>
                    <a:pt x="349" y="602"/>
                  </a:lnTo>
                  <a:lnTo>
                    <a:pt x="360" y="581"/>
                  </a:lnTo>
                  <a:lnTo>
                    <a:pt x="360" y="567"/>
                  </a:lnTo>
                  <a:lnTo>
                    <a:pt x="353" y="555"/>
                  </a:lnTo>
                  <a:lnTo>
                    <a:pt x="339" y="545"/>
                  </a:lnTo>
                  <a:lnTo>
                    <a:pt x="325" y="536"/>
                  </a:lnTo>
                  <a:lnTo>
                    <a:pt x="309" y="525"/>
                  </a:lnTo>
                  <a:lnTo>
                    <a:pt x="299" y="515"/>
                  </a:lnTo>
                  <a:lnTo>
                    <a:pt x="292" y="503"/>
                  </a:lnTo>
                  <a:lnTo>
                    <a:pt x="288" y="483"/>
                  </a:lnTo>
                  <a:lnTo>
                    <a:pt x="285" y="466"/>
                  </a:lnTo>
                  <a:lnTo>
                    <a:pt x="279" y="450"/>
                  </a:lnTo>
                  <a:lnTo>
                    <a:pt x="271" y="436"/>
                  </a:lnTo>
                  <a:lnTo>
                    <a:pt x="253" y="424"/>
                  </a:lnTo>
                  <a:lnTo>
                    <a:pt x="239" y="417"/>
                  </a:lnTo>
                  <a:lnTo>
                    <a:pt x="218" y="412"/>
                  </a:lnTo>
                  <a:lnTo>
                    <a:pt x="194" y="408"/>
                  </a:lnTo>
                  <a:lnTo>
                    <a:pt x="166" y="405"/>
                  </a:lnTo>
                  <a:lnTo>
                    <a:pt x="138" y="403"/>
                  </a:lnTo>
                  <a:lnTo>
                    <a:pt x="112" y="403"/>
                  </a:lnTo>
                  <a:lnTo>
                    <a:pt x="87" y="407"/>
                  </a:lnTo>
                  <a:lnTo>
                    <a:pt x="68" y="412"/>
                  </a:lnTo>
                  <a:lnTo>
                    <a:pt x="56" y="419"/>
                  </a:lnTo>
                  <a:lnTo>
                    <a:pt x="56" y="492"/>
                  </a:lnTo>
                  <a:lnTo>
                    <a:pt x="60" y="492"/>
                  </a:lnTo>
                  <a:lnTo>
                    <a:pt x="72" y="494"/>
                  </a:lnTo>
                  <a:lnTo>
                    <a:pt x="87" y="499"/>
                  </a:lnTo>
                  <a:lnTo>
                    <a:pt x="105" y="504"/>
                  </a:lnTo>
                  <a:lnTo>
                    <a:pt x="121" y="511"/>
                  </a:lnTo>
                  <a:lnTo>
                    <a:pt x="135" y="520"/>
                  </a:lnTo>
                  <a:lnTo>
                    <a:pt x="143" y="532"/>
                  </a:lnTo>
                  <a:lnTo>
                    <a:pt x="147" y="546"/>
                  </a:lnTo>
                  <a:lnTo>
                    <a:pt x="150" y="564"/>
                  </a:lnTo>
                  <a:lnTo>
                    <a:pt x="154" y="583"/>
                  </a:lnTo>
                  <a:lnTo>
                    <a:pt x="154" y="599"/>
                  </a:lnTo>
                  <a:lnTo>
                    <a:pt x="154" y="609"/>
                  </a:lnTo>
                  <a:lnTo>
                    <a:pt x="150" y="616"/>
                  </a:lnTo>
                  <a:lnTo>
                    <a:pt x="143" y="613"/>
                  </a:lnTo>
                  <a:lnTo>
                    <a:pt x="131" y="602"/>
                  </a:lnTo>
                  <a:lnTo>
                    <a:pt x="114" y="587"/>
                  </a:lnTo>
                  <a:lnTo>
                    <a:pt x="94" y="569"/>
                  </a:lnTo>
                  <a:lnTo>
                    <a:pt x="75" y="550"/>
                  </a:lnTo>
                  <a:lnTo>
                    <a:pt x="60" y="532"/>
                  </a:lnTo>
                  <a:lnTo>
                    <a:pt x="47" y="518"/>
                  </a:lnTo>
                  <a:lnTo>
                    <a:pt x="37" y="504"/>
                  </a:lnTo>
                  <a:lnTo>
                    <a:pt x="25" y="494"/>
                  </a:lnTo>
                  <a:lnTo>
                    <a:pt x="12" y="482"/>
                  </a:lnTo>
                  <a:lnTo>
                    <a:pt x="4" y="470"/>
                  </a:lnTo>
                  <a:lnTo>
                    <a:pt x="0" y="452"/>
                  </a:lnTo>
                  <a:lnTo>
                    <a:pt x="0" y="431"/>
                  </a:lnTo>
                  <a:lnTo>
                    <a:pt x="0" y="412"/>
                  </a:lnTo>
                  <a:lnTo>
                    <a:pt x="0" y="396"/>
                  </a:lnTo>
                  <a:lnTo>
                    <a:pt x="0" y="386"/>
                  </a:lnTo>
                  <a:lnTo>
                    <a:pt x="0" y="382"/>
                  </a:lnTo>
                  <a:lnTo>
                    <a:pt x="5" y="382"/>
                  </a:lnTo>
                  <a:lnTo>
                    <a:pt x="16" y="384"/>
                  </a:lnTo>
                  <a:lnTo>
                    <a:pt x="32" y="387"/>
                  </a:lnTo>
                  <a:lnTo>
                    <a:pt x="51" y="389"/>
                  </a:lnTo>
                  <a:lnTo>
                    <a:pt x="72" y="389"/>
                  </a:lnTo>
                  <a:lnTo>
                    <a:pt x="91" y="387"/>
                  </a:lnTo>
                  <a:lnTo>
                    <a:pt x="107" y="382"/>
                  </a:lnTo>
                  <a:lnTo>
                    <a:pt x="119" y="377"/>
                  </a:lnTo>
                  <a:lnTo>
                    <a:pt x="126" y="379"/>
                  </a:lnTo>
                  <a:lnTo>
                    <a:pt x="129" y="382"/>
                  </a:lnTo>
                  <a:lnTo>
                    <a:pt x="131" y="384"/>
                  </a:lnTo>
                  <a:lnTo>
                    <a:pt x="133" y="384"/>
                  </a:lnTo>
                  <a:lnTo>
                    <a:pt x="135" y="379"/>
                  </a:lnTo>
                  <a:lnTo>
                    <a:pt x="138" y="365"/>
                  </a:lnTo>
                  <a:lnTo>
                    <a:pt x="143" y="339"/>
                  </a:lnTo>
                  <a:lnTo>
                    <a:pt x="145" y="305"/>
                  </a:lnTo>
                  <a:lnTo>
                    <a:pt x="147" y="270"/>
                  </a:lnTo>
                  <a:lnTo>
                    <a:pt x="147" y="234"/>
                  </a:lnTo>
                  <a:lnTo>
                    <a:pt x="145" y="199"/>
                  </a:lnTo>
                  <a:lnTo>
                    <a:pt x="143" y="171"/>
                  </a:lnTo>
                  <a:lnTo>
                    <a:pt x="142" y="146"/>
                  </a:lnTo>
                  <a:lnTo>
                    <a:pt x="140" y="124"/>
                  </a:lnTo>
                  <a:lnTo>
                    <a:pt x="138" y="104"/>
                  </a:lnTo>
                  <a:lnTo>
                    <a:pt x="140" y="89"/>
                  </a:lnTo>
                  <a:lnTo>
                    <a:pt x="145" y="77"/>
                  </a:lnTo>
                  <a:lnTo>
                    <a:pt x="154" y="71"/>
                  </a:lnTo>
                  <a:lnTo>
                    <a:pt x="169" y="70"/>
                  </a:lnTo>
                  <a:lnTo>
                    <a:pt x="187" y="70"/>
                  </a:lnTo>
                  <a:lnTo>
                    <a:pt x="203" y="73"/>
                  </a:lnTo>
                  <a:lnTo>
                    <a:pt x="218" y="73"/>
                  </a:lnTo>
                  <a:lnTo>
                    <a:pt x="232" y="71"/>
                  </a:lnTo>
                  <a:lnTo>
                    <a:pt x="236" y="68"/>
                  </a:lnTo>
                  <a:lnTo>
                    <a:pt x="239" y="66"/>
                  </a:lnTo>
                  <a:lnTo>
                    <a:pt x="239" y="64"/>
                  </a:lnTo>
                  <a:lnTo>
                    <a:pt x="241" y="63"/>
                  </a:lnTo>
                  <a:lnTo>
                    <a:pt x="241" y="63"/>
                  </a:lnTo>
                  <a:lnTo>
                    <a:pt x="241" y="61"/>
                  </a:lnTo>
                  <a:lnTo>
                    <a:pt x="241" y="59"/>
                  </a:lnTo>
                  <a:lnTo>
                    <a:pt x="243" y="59"/>
                  </a:lnTo>
                  <a:lnTo>
                    <a:pt x="246" y="57"/>
                  </a:lnTo>
                  <a:lnTo>
                    <a:pt x="252" y="57"/>
                  </a:lnTo>
                  <a:lnTo>
                    <a:pt x="260" y="56"/>
                  </a:lnTo>
                  <a:lnTo>
                    <a:pt x="278" y="50"/>
                  </a:lnTo>
                  <a:lnTo>
                    <a:pt x="293" y="40"/>
                  </a:lnTo>
                  <a:lnTo>
                    <a:pt x="309" y="29"/>
                  </a:lnTo>
                  <a:lnTo>
                    <a:pt x="323" y="19"/>
                  </a:lnTo>
                  <a:lnTo>
                    <a:pt x="337" y="12"/>
                  </a:lnTo>
                  <a:lnTo>
                    <a:pt x="348" y="10"/>
                  </a:lnTo>
                  <a:lnTo>
                    <a:pt x="358" y="15"/>
                  </a:lnTo>
                  <a:lnTo>
                    <a:pt x="367" y="21"/>
                  </a:lnTo>
                  <a:lnTo>
                    <a:pt x="375" y="26"/>
                  </a:lnTo>
                  <a:lnTo>
                    <a:pt x="388" y="28"/>
                  </a:lnTo>
                  <a:lnTo>
                    <a:pt x="405" y="28"/>
                  </a:lnTo>
                  <a:lnTo>
                    <a:pt x="428" y="24"/>
                  </a:lnTo>
                  <a:lnTo>
                    <a:pt x="449" y="19"/>
                  </a:lnTo>
                  <a:lnTo>
                    <a:pt x="466" y="14"/>
                  </a:lnTo>
                  <a:lnTo>
                    <a:pt x="477" y="10"/>
                  </a:lnTo>
                  <a:lnTo>
                    <a:pt x="484" y="7"/>
                  </a:lnTo>
                  <a:lnTo>
                    <a:pt x="489" y="3"/>
                  </a:lnTo>
                  <a:lnTo>
                    <a:pt x="496"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70" name="Freeform 27">
              <a:extLst>
                <a:ext uri="{FF2B5EF4-FFF2-40B4-BE49-F238E27FC236}">
                  <a16:creationId xmlns:a16="http://schemas.microsoft.com/office/drawing/2014/main" id="{5308A08C-B74D-464B-8C6E-21393DAD3813}"/>
                </a:ext>
              </a:extLst>
            </p:cNvPr>
            <p:cNvSpPr>
              <a:spLocks/>
            </p:cNvSpPr>
            <p:nvPr/>
          </p:nvSpPr>
          <p:spPr bwMode="auto">
            <a:xfrm>
              <a:off x="17863542" y="2284594"/>
              <a:ext cx="319088" cy="401638"/>
            </a:xfrm>
            <a:custGeom>
              <a:avLst/>
              <a:gdLst>
                <a:gd name="T0" fmla="*/ 95 w 201"/>
                <a:gd name="T1" fmla="*/ 0 h 253"/>
                <a:gd name="T2" fmla="*/ 105 w 201"/>
                <a:gd name="T3" fmla="*/ 5 h 253"/>
                <a:gd name="T4" fmla="*/ 112 w 201"/>
                <a:gd name="T5" fmla="*/ 14 h 253"/>
                <a:gd name="T6" fmla="*/ 119 w 201"/>
                <a:gd name="T7" fmla="*/ 24 h 253"/>
                <a:gd name="T8" fmla="*/ 126 w 201"/>
                <a:gd name="T9" fmla="*/ 36 h 253"/>
                <a:gd name="T10" fmla="*/ 133 w 201"/>
                <a:gd name="T11" fmla="*/ 47 h 253"/>
                <a:gd name="T12" fmla="*/ 152 w 201"/>
                <a:gd name="T13" fmla="*/ 76 h 253"/>
                <a:gd name="T14" fmla="*/ 170 w 201"/>
                <a:gd name="T15" fmla="*/ 111 h 253"/>
                <a:gd name="T16" fmla="*/ 177 w 201"/>
                <a:gd name="T17" fmla="*/ 127 h 253"/>
                <a:gd name="T18" fmla="*/ 185 w 201"/>
                <a:gd name="T19" fmla="*/ 146 h 253"/>
                <a:gd name="T20" fmla="*/ 194 w 201"/>
                <a:gd name="T21" fmla="*/ 164 h 253"/>
                <a:gd name="T22" fmla="*/ 199 w 201"/>
                <a:gd name="T23" fmla="*/ 181 h 253"/>
                <a:gd name="T24" fmla="*/ 201 w 201"/>
                <a:gd name="T25" fmla="*/ 193 h 253"/>
                <a:gd name="T26" fmla="*/ 198 w 201"/>
                <a:gd name="T27" fmla="*/ 211 h 253"/>
                <a:gd name="T28" fmla="*/ 185 w 201"/>
                <a:gd name="T29" fmla="*/ 225 h 253"/>
                <a:gd name="T30" fmla="*/ 164 w 201"/>
                <a:gd name="T31" fmla="*/ 239 h 253"/>
                <a:gd name="T32" fmla="*/ 154 w 201"/>
                <a:gd name="T33" fmla="*/ 244 h 253"/>
                <a:gd name="T34" fmla="*/ 145 w 201"/>
                <a:gd name="T35" fmla="*/ 248 h 253"/>
                <a:gd name="T36" fmla="*/ 137 w 201"/>
                <a:gd name="T37" fmla="*/ 249 h 253"/>
                <a:gd name="T38" fmla="*/ 124 w 201"/>
                <a:gd name="T39" fmla="*/ 251 h 253"/>
                <a:gd name="T40" fmla="*/ 107 w 201"/>
                <a:gd name="T41" fmla="*/ 251 h 253"/>
                <a:gd name="T42" fmla="*/ 84 w 201"/>
                <a:gd name="T43" fmla="*/ 253 h 253"/>
                <a:gd name="T44" fmla="*/ 63 w 201"/>
                <a:gd name="T45" fmla="*/ 253 h 253"/>
                <a:gd name="T46" fmla="*/ 49 w 201"/>
                <a:gd name="T47" fmla="*/ 248 h 253"/>
                <a:gd name="T48" fmla="*/ 39 w 201"/>
                <a:gd name="T49" fmla="*/ 237 h 253"/>
                <a:gd name="T50" fmla="*/ 32 w 201"/>
                <a:gd name="T51" fmla="*/ 223 h 253"/>
                <a:gd name="T52" fmla="*/ 25 w 201"/>
                <a:gd name="T53" fmla="*/ 207 h 253"/>
                <a:gd name="T54" fmla="*/ 18 w 201"/>
                <a:gd name="T55" fmla="*/ 188 h 253"/>
                <a:gd name="T56" fmla="*/ 7 w 201"/>
                <a:gd name="T57" fmla="*/ 169 h 253"/>
                <a:gd name="T58" fmla="*/ 0 w 201"/>
                <a:gd name="T59" fmla="*/ 148 h 253"/>
                <a:gd name="T60" fmla="*/ 0 w 201"/>
                <a:gd name="T61" fmla="*/ 125 h 253"/>
                <a:gd name="T62" fmla="*/ 4 w 201"/>
                <a:gd name="T63" fmla="*/ 103 h 253"/>
                <a:gd name="T64" fmla="*/ 9 w 201"/>
                <a:gd name="T65" fmla="*/ 82 h 253"/>
                <a:gd name="T66" fmla="*/ 16 w 201"/>
                <a:gd name="T67" fmla="*/ 61 h 253"/>
                <a:gd name="T68" fmla="*/ 23 w 201"/>
                <a:gd name="T69" fmla="*/ 45 h 253"/>
                <a:gd name="T70" fmla="*/ 28 w 201"/>
                <a:gd name="T71" fmla="*/ 34 h 253"/>
                <a:gd name="T72" fmla="*/ 32 w 201"/>
                <a:gd name="T73" fmla="*/ 29 h 253"/>
                <a:gd name="T74" fmla="*/ 34 w 201"/>
                <a:gd name="T75" fmla="*/ 28 h 253"/>
                <a:gd name="T76" fmla="*/ 42 w 201"/>
                <a:gd name="T77" fmla="*/ 22 h 253"/>
                <a:gd name="T78" fmla="*/ 53 w 201"/>
                <a:gd name="T79" fmla="*/ 14 h 253"/>
                <a:gd name="T80" fmla="*/ 68 w 201"/>
                <a:gd name="T81" fmla="*/ 7 h 253"/>
                <a:gd name="T82" fmla="*/ 84 w 201"/>
                <a:gd name="T83" fmla="*/ 0 h 253"/>
                <a:gd name="T84" fmla="*/ 95 w 201"/>
                <a:gd name="T85"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 h="253">
                  <a:moveTo>
                    <a:pt x="95" y="0"/>
                  </a:moveTo>
                  <a:lnTo>
                    <a:pt x="105" y="5"/>
                  </a:lnTo>
                  <a:lnTo>
                    <a:pt x="112" y="14"/>
                  </a:lnTo>
                  <a:lnTo>
                    <a:pt x="119" y="24"/>
                  </a:lnTo>
                  <a:lnTo>
                    <a:pt x="126" y="36"/>
                  </a:lnTo>
                  <a:lnTo>
                    <a:pt x="133" y="47"/>
                  </a:lnTo>
                  <a:lnTo>
                    <a:pt x="152" y="76"/>
                  </a:lnTo>
                  <a:lnTo>
                    <a:pt x="170" y="111"/>
                  </a:lnTo>
                  <a:lnTo>
                    <a:pt x="177" y="127"/>
                  </a:lnTo>
                  <a:lnTo>
                    <a:pt x="185" y="146"/>
                  </a:lnTo>
                  <a:lnTo>
                    <a:pt x="194" y="164"/>
                  </a:lnTo>
                  <a:lnTo>
                    <a:pt x="199" y="181"/>
                  </a:lnTo>
                  <a:lnTo>
                    <a:pt x="201" y="193"/>
                  </a:lnTo>
                  <a:lnTo>
                    <a:pt x="198" y="211"/>
                  </a:lnTo>
                  <a:lnTo>
                    <a:pt x="185" y="225"/>
                  </a:lnTo>
                  <a:lnTo>
                    <a:pt x="164" y="239"/>
                  </a:lnTo>
                  <a:lnTo>
                    <a:pt x="154" y="244"/>
                  </a:lnTo>
                  <a:lnTo>
                    <a:pt x="145" y="248"/>
                  </a:lnTo>
                  <a:lnTo>
                    <a:pt x="137" y="249"/>
                  </a:lnTo>
                  <a:lnTo>
                    <a:pt x="124" y="251"/>
                  </a:lnTo>
                  <a:lnTo>
                    <a:pt x="107" y="251"/>
                  </a:lnTo>
                  <a:lnTo>
                    <a:pt x="84" y="253"/>
                  </a:lnTo>
                  <a:lnTo>
                    <a:pt x="63" y="253"/>
                  </a:lnTo>
                  <a:lnTo>
                    <a:pt x="49" y="248"/>
                  </a:lnTo>
                  <a:lnTo>
                    <a:pt x="39" y="237"/>
                  </a:lnTo>
                  <a:lnTo>
                    <a:pt x="32" y="223"/>
                  </a:lnTo>
                  <a:lnTo>
                    <a:pt x="25" y="207"/>
                  </a:lnTo>
                  <a:lnTo>
                    <a:pt x="18" y="188"/>
                  </a:lnTo>
                  <a:lnTo>
                    <a:pt x="7" y="169"/>
                  </a:lnTo>
                  <a:lnTo>
                    <a:pt x="0" y="148"/>
                  </a:lnTo>
                  <a:lnTo>
                    <a:pt x="0" y="125"/>
                  </a:lnTo>
                  <a:lnTo>
                    <a:pt x="4" y="103"/>
                  </a:lnTo>
                  <a:lnTo>
                    <a:pt x="9" y="82"/>
                  </a:lnTo>
                  <a:lnTo>
                    <a:pt x="16" y="61"/>
                  </a:lnTo>
                  <a:lnTo>
                    <a:pt x="23" y="45"/>
                  </a:lnTo>
                  <a:lnTo>
                    <a:pt x="28" y="34"/>
                  </a:lnTo>
                  <a:lnTo>
                    <a:pt x="32" y="29"/>
                  </a:lnTo>
                  <a:lnTo>
                    <a:pt x="34" y="28"/>
                  </a:lnTo>
                  <a:lnTo>
                    <a:pt x="42" y="22"/>
                  </a:lnTo>
                  <a:lnTo>
                    <a:pt x="53" y="14"/>
                  </a:lnTo>
                  <a:lnTo>
                    <a:pt x="68" y="7"/>
                  </a:lnTo>
                  <a:lnTo>
                    <a:pt x="84" y="0"/>
                  </a:lnTo>
                  <a:lnTo>
                    <a:pt x="95"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71" name="Freeform 28">
              <a:extLst>
                <a:ext uri="{FF2B5EF4-FFF2-40B4-BE49-F238E27FC236}">
                  <a16:creationId xmlns:a16="http://schemas.microsoft.com/office/drawing/2014/main" id="{8B151F7D-918E-4D1E-B39F-3D5D5DCCCBA0}"/>
                </a:ext>
              </a:extLst>
            </p:cNvPr>
            <p:cNvSpPr>
              <a:spLocks/>
            </p:cNvSpPr>
            <p:nvPr/>
          </p:nvSpPr>
          <p:spPr bwMode="auto">
            <a:xfrm>
              <a:off x="16295092" y="2292531"/>
              <a:ext cx="1241425" cy="557213"/>
            </a:xfrm>
            <a:custGeom>
              <a:avLst/>
              <a:gdLst>
                <a:gd name="T0" fmla="*/ 123 w 782"/>
                <a:gd name="T1" fmla="*/ 3 h 351"/>
                <a:gd name="T2" fmla="*/ 159 w 782"/>
                <a:gd name="T3" fmla="*/ 28 h 351"/>
                <a:gd name="T4" fmla="*/ 212 w 782"/>
                <a:gd name="T5" fmla="*/ 49 h 351"/>
                <a:gd name="T6" fmla="*/ 255 w 782"/>
                <a:gd name="T7" fmla="*/ 64 h 351"/>
                <a:gd name="T8" fmla="*/ 271 w 782"/>
                <a:gd name="T9" fmla="*/ 80 h 351"/>
                <a:gd name="T10" fmla="*/ 278 w 782"/>
                <a:gd name="T11" fmla="*/ 98 h 351"/>
                <a:gd name="T12" fmla="*/ 299 w 782"/>
                <a:gd name="T13" fmla="*/ 115 h 351"/>
                <a:gd name="T14" fmla="*/ 350 w 782"/>
                <a:gd name="T15" fmla="*/ 127 h 351"/>
                <a:gd name="T16" fmla="*/ 402 w 782"/>
                <a:gd name="T17" fmla="*/ 131 h 351"/>
                <a:gd name="T18" fmla="*/ 439 w 782"/>
                <a:gd name="T19" fmla="*/ 122 h 351"/>
                <a:gd name="T20" fmla="*/ 453 w 782"/>
                <a:gd name="T21" fmla="*/ 108 h 351"/>
                <a:gd name="T22" fmla="*/ 465 w 782"/>
                <a:gd name="T23" fmla="*/ 101 h 351"/>
                <a:gd name="T24" fmla="*/ 498 w 782"/>
                <a:gd name="T25" fmla="*/ 99 h 351"/>
                <a:gd name="T26" fmla="*/ 559 w 782"/>
                <a:gd name="T27" fmla="*/ 103 h 351"/>
                <a:gd name="T28" fmla="*/ 611 w 782"/>
                <a:gd name="T29" fmla="*/ 112 h 351"/>
                <a:gd name="T30" fmla="*/ 658 w 782"/>
                <a:gd name="T31" fmla="*/ 122 h 351"/>
                <a:gd name="T32" fmla="*/ 681 w 782"/>
                <a:gd name="T33" fmla="*/ 122 h 351"/>
                <a:gd name="T34" fmla="*/ 702 w 782"/>
                <a:gd name="T35" fmla="*/ 112 h 351"/>
                <a:gd name="T36" fmla="*/ 732 w 782"/>
                <a:gd name="T37" fmla="*/ 106 h 351"/>
                <a:gd name="T38" fmla="*/ 749 w 782"/>
                <a:gd name="T39" fmla="*/ 120 h 351"/>
                <a:gd name="T40" fmla="*/ 768 w 782"/>
                <a:gd name="T41" fmla="*/ 152 h 351"/>
                <a:gd name="T42" fmla="*/ 779 w 782"/>
                <a:gd name="T43" fmla="*/ 183 h 351"/>
                <a:gd name="T44" fmla="*/ 781 w 782"/>
                <a:gd name="T45" fmla="*/ 216 h 351"/>
                <a:gd name="T46" fmla="*/ 782 w 782"/>
                <a:gd name="T47" fmla="*/ 253 h 351"/>
                <a:gd name="T48" fmla="*/ 770 w 782"/>
                <a:gd name="T49" fmla="*/ 267 h 351"/>
                <a:gd name="T50" fmla="*/ 730 w 782"/>
                <a:gd name="T51" fmla="*/ 274 h 351"/>
                <a:gd name="T52" fmla="*/ 678 w 782"/>
                <a:gd name="T53" fmla="*/ 279 h 351"/>
                <a:gd name="T54" fmla="*/ 636 w 782"/>
                <a:gd name="T55" fmla="*/ 281 h 351"/>
                <a:gd name="T56" fmla="*/ 618 w 782"/>
                <a:gd name="T57" fmla="*/ 286 h 351"/>
                <a:gd name="T58" fmla="*/ 582 w 782"/>
                <a:gd name="T59" fmla="*/ 300 h 351"/>
                <a:gd name="T60" fmla="*/ 535 w 782"/>
                <a:gd name="T61" fmla="*/ 323 h 351"/>
                <a:gd name="T62" fmla="*/ 487 w 782"/>
                <a:gd name="T63" fmla="*/ 337 h 351"/>
                <a:gd name="T64" fmla="*/ 440 w 782"/>
                <a:gd name="T65" fmla="*/ 347 h 351"/>
                <a:gd name="T66" fmla="*/ 404 w 782"/>
                <a:gd name="T67" fmla="*/ 351 h 351"/>
                <a:gd name="T68" fmla="*/ 381 w 782"/>
                <a:gd name="T69" fmla="*/ 339 h 351"/>
                <a:gd name="T70" fmla="*/ 350 w 782"/>
                <a:gd name="T71" fmla="*/ 309 h 351"/>
                <a:gd name="T72" fmla="*/ 330 w 782"/>
                <a:gd name="T73" fmla="*/ 291 h 351"/>
                <a:gd name="T74" fmla="*/ 308 w 782"/>
                <a:gd name="T75" fmla="*/ 283 h 351"/>
                <a:gd name="T76" fmla="*/ 276 w 782"/>
                <a:gd name="T77" fmla="*/ 260 h 351"/>
                <a:gd name="T78" fmla="*/ 245 w 782"/>
                <a:gd name="T79" fmla="*/ 236 h 351"/>
                <a:gd name="T80" fmla="*/ 224 w 782"/>
                <a:gd name="T81" fmla="*/ 223 h 351"/>
                <a:gd name="T82" fmla="*/ 196 w 782"/>
                <a:gd name="T83" fmla="*/ 211 h 351"/>
                <a:gd name="T84" fmla="*/ 180 w 782"/>
                <a:gd name="T85" fmla="*/ 206 h 351"/>
                <a:gd name="T86" fmla="*/ 170 w 782"/>
                <a:gd name="T87" fmla="*/ 199 h 351"/>
                <a:gd name="T88" fmla="*/ 144 w 782"/>
                <a:gd name="T89" fmla="*/ 181 h 351"/>
                <a:gd name="T90" fmla="*/ 116 w 782"/>
                <a:gd name="T91" fmla="*/ 166 h 351"/>
                <a:gd name="T92" fmla="*/ 96 w 782"/>
                <a:gd name="T93" fmla="*/ 155 h 351"/>
                <a:gd name="T94" fmla="*/ 62 w 782"/>
                <a:gd name="T95" fmla="*/ 147 h 351"/>
                <a:gd name="T96" fmla="*/ 25 w 782"/>
                <a:gd name="T97" fmla="*/ 131 h 351"/>
                <a:gd name="T98" fmla="*/ 4 w 782"/>
                <a:gd name="T99" fmla="*/ 106 h 351"/>
                <a:gd name="T100" fmla="*/ 4 w 782"/>
                <a:gd name="T101" fmla="*/ 57 h 351"/>
                <a:gd name="T102" fmla="*/ 28 w 782"/>
                <a:gd name="T103" fmla="*/ 28 h 351"/>
                <a:gd name="T104" fmla="*/ 41 w 782"/>
                <a:gd name="T105" fmla="*/ 21 h 351"/>
                <a:gd name="T106" fmla="*/ 70 w 782"/>
                <a:gd name="T107" fmla="*/ 7 h 351"/>
                <a:gd name="T108" fmla="*/ 105 w 782"/>
                <a:gd name="T109"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2" h="351">
                  <a:moveTo>
                    <a:pt x="105" y="0"/>
                  </a:moveTo>
                  <a:lnTo>
                    <a:pt x="123" y="3"/>
                  </a:lnTo>
                  <a:lnTo>
                    <a:pt x="138" y="12"/>
                  </a:lnTo>
                  <a:lnTo>
                    <a:pt x="159" y="28"/>
                  </a:lnTo>
                  <a:lnTo>
                    <a:pt x="185" y="40"/>
                  </a:lnTo>
                  <a:lnTo>
                    <a:pt x="212" y="49"/>
                  </a:lnTo>
                  <a:lnTo>
                    <a:pt x="236" y="57"/>
                  </a:lnTo>
                  <a:lnTo>
                    <a:pt x="255" y="64"/>
                  </a:lnTo>
                  <a:lnTo>
                    <a:pt x="266" y="71"/>
                  </a:lnTo>
                  <a:lnTo>
                    <a:pt x="271" y="80"/>
                  </a:lnTo>
                  <a:lnTo>
                    <a:pt x="274" y="89"/>
                  </a:lnTo>
                  <a:lnTo>
                    <a:pt x="278" y="98"/>
                  </a:lnTo>
                  <a:lnTo>
                    <a:pt x="285" y="108"/>
                  </a:lnTo>
                  <a:lnTo>
                    <a:pt x="299" y="115"/>
                  </a:lnTo>
                  <a:lnTo>
                    <a:pt x="320" y="122"/>
                  </a:lnTo>
                  <a:lnTo>
                    <a:pt x="350" y="127"/>
                  </a:lnTo>
                  <a:lnTo>
                    <a:pt x="376" y="131"/>
                  </a:lnTo>
                  <a:lnTo>
                    <a:pt x="402" y="131"/>
                  </a:lnTo>
                  <a:lnTo>
                    <a:pt x="421" y="129"/>
                  </a:lnTo>
                  <a:lnTo>
                    <a:pt x="439" y="122"/>
                  </a:lnTo>
                  <a:lnTo>
                    <a:pt x="447" y="115"/>
                  </a:lnTo>
                  <a:lnTo>
                    <a:pt x="453" y="108"/>
                  </a:lnTo>
                  <a:lnTo>
                    <a:pt x="458" y="105"/>
                  </a:lnTo>
                  <a:lnTo>
                    <a:pt x="465" y="101"/>
                  </a:lnTo>
                  <a:lnTo>
                    <a:pt x="477" y="99"/>
                  </a:lnTo>
                  <a:lnTo>
                    <a:pt x="498" y="99"/>
                  </a:lnTo>
                  <a:lnTo>
                    <a:pt x="533" y="101"/>
                  </a:lnTo>
                  <a:lnTo>
                    <a:pt x="559" y="103"/>
                  </a:lnTo>
                  <a:lnTo>
                    <a:pt x="583" y="106"/>
                  </a:lnTo>
                  <a:lnTo>
                    <a:pt x="611" y="112"/>
                  </a:lnTo>
                  <a:lnTo>
                    <a:pt x="639" y="119"/>
                  </a:lnTo>
                  <a:lnTo>
                    <a:pt x="658" y="122"/>
                  </a:lnTo>
                  <a:lnTo>
                    <a:pt x="672" y="124"/>
                  </a:lnTo>
                  <a:lnTo>
                    <a:pt x="681" y="122"/>
                  </a:lnTo>
                  <a:lnTo>
                    <a:pt x="690" y="117"/>
                  </a:lnTo>
                  <a:lnTo>
                    <a:pt x="702" y="112"/>
                  </a:lnTo>
                  <a:lnTo>
                    <a:pt x="718" y="108"/>
                  </a:lnTo>
                  <a:lnTo>
                    <a:pt x="732" y="106"/>
                  </a:lnTo>
                  <a:lnTo>
                    <a:pt x="741" y="110"/>
                  </a:lnTo>
                  <a:lnTo>
                    <a:pt x="749" y="120"/>
                  </a:lnTo>
                  <a:lnTo>
                    <a:pt x="758" y="134"/>
                  </a:lnTo>
                  <a:lnTo>
                    <a:pt x="768" y="152"/>
                  </a:lnTo>
                  <a:lnTo>
                    <a:pt x="775" y="169"/>
                  </a:lnTo>
                  <a:lnTo>
                    <a:pt x="779" y="183"/>
                  </a:lnTo>
                  <a:lnTo>
                    <a:pt x="779" y="197"/>
                  </a:lnTo>
                  <a:lnTo>
                    <a:pt x="781" y="216"/>
                  </a:lnTo>
                  <a:lnTo>
                    <a:pt x="782" y="236"/>
                  </a:lnTo>
                  <a:lnTo>
                    <a:pt x="782" y="253"/>
                  </a:lnTo>
                  <a:lnTo>
                    <a:pt x="779" y="264"/>
                  </a:lnTo>
                  <a:lnTo>
                    <a:pt x="770" y="267"/>
                  </a:lnTo>
                  <a:lnTo>
                    <a:pt x="753" y="271"/>
                  </a:lnTo>
                  <a:lnTo>
                    <a:pt x="730" y="274"/>
                  </a:lnTo>
                  <a:lnTo>
                    <a:pt x="704" y="276"/>
                  </a:lnTo>
                  <a:lnTo>
                    <a:pt x="678" y="279"/>
                  </a:lnTo>
                  <a:lnTo>
                    <a:pt x="653" y="281"/>
                  </a:lnTo>
                  <a:lnTo>
                    <a:pt x="636" y="281"/>
                  </a:lnTo>
                  <a:lnTo>
                    <a:pt x="627" y="283"/>
                  </a:lnTo>
                  <a:lnTo>
                    <a:pt x="618" y="286"/>
                  </a:lnTo>
                  <a:lnTo>
                    <a:pt x="603" y="291"/>
                  </a:lnTo>
                  <a:lnTo>
                    <a:pt x="582" y="300"/>
                  </a:lnTo>
                  <a:lnTo>
                    <a:pt x="554" y="314"/>
                  </a:lnTo>
                  <a:lnTo>
                    <a:pt x="535" y="323"/>
                  </a:lnTo>
                  <a:lnTo>
                    <a:pt x="512" y="330"/>
                  </a:lnTo>
                  <a:lnTo>
                    <a:pt x="487" y="337"/>
                  </a:lnTo>
                  <a:lnTo>
                    <a:pt x="463" y="344"/>
                  </a:lnTo>
                  <a:lnTo>
                    <a:pt x="440" y="347"/>
                  </a:lnTo>
                  <a:lnTo>
                    <a:pt x="419" y="351"/>
                  </a:lnTo>
                  <a:lnTo>
                    <a:pt x="404" y="351"/>
                  </a:lnTo>
                  <a:lnTo>
                    <a:pt x="393" y="349"/>
                  </a:lnTo>
                  <a:lnTo>
                    <a:pt x="381" y="339"/>
                  </a:lnTo>
                  <a:lnTo>
                    <a:pt x="365" y="325"/>
                  </a:lnTo>
                  <a:lnTo>
                    <a:pt x="350" y="309"/>
                  </a:lnTo>
                  <a:lnTo>
                    <a:pt x="339" y="297"/>
                  </a:lnTo>
                  <a:lnTo>
                    <a:pt x="330" y="291"/>
                  </a:lnTo>
                  <a:lnTo>
                    <a:pt x="320" y="288"/>
                  </a:lnTo>
                  <a:lnTo>
                    <a:pt x="308" y="283"/>
                  </a:lnTo>
                  <a:lnTo>
                    <a:pt x="294" y="274"/>
                  </a:lnTo>
                  <a:lnTo>
                    <a:pt x="276" y="260"/>
                  </a:lnTo>
                  <a:lnTo>
                    <a:pt x="261" y="246"/>
                  </a:lnTo>
                  <a:lnTo>
                    <a:pt x="245" y="236"/>
                  </a:lnTo>
                  <a:lnTo>
                    <a:pt x="234" y="227"/>
                  </a:lnTo>
                  <a:lnTo>
                    <a:pt x="224" y="223"/>
                  </a:lnTo>
                  <a:lnTo>
                    <a:pt x="212" y="216"/>
                  </a:lnTo>
                  <a:lnTo>
                    <a:pt x="196" y="211"/>
                  </a:lnTo>
                  <a:lnTo>
                    <a:pt x="185" y="208"/>
                  </a:lnTo>
                  <a:lnTo>
                    <a:pt x="180" y="206"/>
                  </a:lnTo>
                  <a:lnTo>
                    <a:pt x="178" y="204"/>
                  </a:lnTo>
                  <a:lnTo>
                    <a:pt x="170" y="199"/>
                  </a:lnTo>
                  <a:lnTo>
                    <a:pt x="158" y="190"/>
                  </a:lnTo>
                  <a:lnTo>
                    <a:pt x="144" y="181"/>
                  </a:lnTo>
                  <a:lnTo>
                    <a:pt x="130" y="173"/>
                  </a:lnTo>
                  <a:lnTo>
                    <a:pt x="116" y="166"/>
                  </a:lnTo>
                  <a:lnTo>
                    <a:pt x="107" y="159"/>
                  </a:lnTo>
                  <a:lnTo>
                    <a:pt x="96" y="155"/>
                  </a:lnTo>
                  <a:lnTo>
                    <a:pt x="81" y="150"/>
                  </a:lnTo>
                  <a:lnTo>
                    <a:pt x="62" y="147"/>
                  </a:lnTo>
                  <a:lnTo>
                    <a:pt x="42" y="140"/>
                  </a:lnTo>
                  <a:lnTo>
                    <a:pt x="25" y="131"/>
                  </a:lnTo>
                  <a:lnTo>
                    <a:pt x="13" y="120"/>
                  </a:lnTo>
                  <a:lnTo>
                    <a:pt x="4" y="106"/>
                  </a:lnTo>
                  <a:lnTo>
                    <a:pt x="0" y="80"/>
                  </a:lnTo>
                  <a:lnTo>
                    <a:pt x="4" y="57"/>
                  </a:lnTo>
                  <a:lnTo>
                    <a:pt x="13" y="40"/>
                  </a:lnTo>
                  <a:lnTo>
                    <a:pt x="28" y="28"/>
                  </a:lnTo>
                  <a:lnTo>
                    <a:pt x="32" y="24"/>
                  </a:lnTo>
                  <a:lnTo>
                    <a:pt x="41" y="21"/>
                  </a:lnTo>
                  <a:lnTo>
                    <a:pt x="53" y="14"/>
                  </a:lnTo>
                  <a:lnTo>
                    <a:pt x="70" y="7"/>
                  </a:lnTo>
                  <a:lnTo>
                    <a:pt x="88" y="2"/>
                  </a:lnTo>
                  <a:lnTo>
                    <a:pt x="105"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72" name="Freeform 29">
              <a:extLst>
                <a:ext uri="{FF2B5EF4-FFF2-40B4-BE49-F238E27FC236}">
                  <a16:creationId xmlns:a16="http://schemas.microsoft.com/office/drawing/2014/main" id="{2FF70D96-BDCF-4CBB-95A7-EEFEA39617A0}"/>
                </a:ext>
              </a:extLst>
            </p:cNvPr>
            <p:cNvSpPr>
              <a:spLocks/>
            </p:cNvSpPr>
            <p:nvPr/>
          </p:nvSpPr>
          <p:spPr bwMode="auto">
            <a:xfrm>
              <a:off x="16631642" y="2689406"/>
              <a:ext cx="182563" cy="174625"/>
            </a:xfrm>
            <a:custGeom>
              <a:avLst/>
              <a:gdLst>
                <a:gd name="T0" fmla="*/ 1 w 115"/>
                <a:gd name="T1" fmla="*/ 0 h 110"/>
                <a:gd name="T2" fmla="*/ 5 w 115"/>
                <a:gd name="T3" fmla="*/ 0 h 110"/>
                <a:gd name="T4" fmla="*/ 14 w 115"/>
                <a:gd name="T5" fmla="*/ 1 h 110"/>
                <a:gd name="T6" fmla="*/ 26 w 115"/>
                <a:gd name="T7" fmla="*/ 5 h 110"/>
                <a:gd name="T8" fmla="*/ 38 w 115"/>
                <a:gd name="T9" fmla="*/ 8 h 110"/>
                <a:gd name="T10" fmla="*/ 45 w 115"/>
                <a:gd name="T11" fmla="*/ 12 h 110"/>
                <a:gd name="T12" fmla="*/ 54 w 115"/>
                <a:gd name="T13" fmla="*/ 17 h 110"/>
                <a:gd name="T14" fmla="*/ 66 w 115"/>
                <a:gd name="T15" fmla="*/ 28 h 110"/>
                <a:gd name="T16" fmla="*/ 80 w 115"/>
                <a:gd name="T17" fmla="*/ 40 h 110"/>
                <a:gd name="T18" fmla="*/ 94 w 115"/>
                <a:gd name="T19" fmla="*/ 48 h 110"/>
                <a:gd name="T20" fmla="*/ 104 w 115"/>
                <a:gd name="T21" fmla="*/ 54 h 110"/>
                <a:gd name="T22" fmla="*/ 113 w 115"/>
                <a:gd name="T23" fmla="*/ 61 h 110"/>
                <a:gd name="T24" fmla="*/ 115 w 115"/>
                <a:gd name="T25" fmla="*/ 69 h 110"/>
                <a:gd name="T26" fmla="*/ 115 w 115"/>
                <a:gd name="T27" fmla="*/ 80 h 110"/>
                <a:gd name="T28" fmla="*/ 111 w 115"/>
                <a:gd name="T29" fmla="*/ 92 h 110"/>
                <a:gd name="T30" fmla="*/ 104 w 115"/>
                <a:gd name="T31" fmla="*/ 101 h 110"/>
                <a:gd name="T32" fmla="*/ 94 w 115"/>
                <a:gd name="T33" fmla="*/ 110 h 110"/>
                <a:gd name="T34" fmla="*/ 83 w 115"/>
                <a:gd name="T35" fmla="*/ 108 h 110"/>
                <a:gd name="T36" fmla="*/ 73 w 115"/>
                <a:gd name="T37" fmla="*/ 101 h 110"/>
                <a:gd name="T38" fmla="*/ 66 w 115"/>
                <a:gd name="T39" fmla="*/ 92 h 110"/>
                <a:gd name="T40" fmla="*/ 57 w 115"/>
                <a:gd name="T41" fmla="*/ 76 h 110"/>
                <a:gd name="T42" fmla="*/ 45 w 115"/>
                <a:gd name="T43" fmla="*/ 59 h 110"/>
                <a:gd name="T44" fmla="*/ 24 w 115"/>
                <a:gd name="T45" fmla="*/ 36 h 110"/>
                <a:gd name="T46" fmla="*/ 12 w 115"/>
                <a:gd name="T47" fmla="*/ 22 h 110"/>
                <a:gd name="T48" fmla="*/ 5 w 115"/>
                <a:gd name="T49" fmla="*/ 14 h 110"/>
                <a:gd name="T50" fmla="*/ 1 w 115"/>
                <a:gd name="T51" fmla="*/ 7 h 110"/>
                <a:gd name="T52" fmla="*/ 0 w 115"/>
                <a:gd name="T53" fmla="*/ 1 h 110"/>
                <a:gd name="T54" fmla="*/ 0 w 115"/>
                <a:gd name="T55" fmla="*/ 0 h 110"/>
                <a:gd name="T56" fmla="*/ 1 w 115"/>
                <a:gd name="T5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10">
                  <a:moveTo>
                    <a:pt x="1" y="0"/>
                  </a:moveTo>
                  <a:lnTo>
                    <a:pt x="5" y="0"/>
                  </a:lnTo>
                  <a:lnTo>
                    <a:pt x="14" y="1"/>
                  </a:lnTo>
                  <a:lnTo>
                    <a:pt x="26" y="5"/>
                  </a:lnTo>
                  <a:lnTo>
                    <a:pt x="38" y="8"/>
                  </a:lnTo>
                  <a:lnTo>
                    <a:pt x="45" y="12"/>
                  </a:lnTo>
                  <a:lnTo>
                    <a:pt x="54" y="17"/>
                  </a:lnTo>
                  <a:lnTo>
                    <a:pt x="66" y="28"/>
                  </a:lnTo>
                  <a:lnTo>
                    <a:pt x="80" y="40"/>
                  </a:lnTo>
                  <a:lnTo>
                    <a:pt x="94" y="48"/>
                  </a:lnTo>
                  <a:lnTo>
                    <a:pt x="104" y="54"/>
                  </a:lnTo>
                  <a:lnTo>
                    <a:pt x="113" y="61"/>
                  </a:lnTo>
                  <a:lnTo>
                    <a:pt x="115" y="69"/>
                  </a:lnTo>
                  <a:lnTo>
                    <a:pt x="115" y="80"/>
                  </a:lnTo>
                  <a:lnTo>
                    <a:pt x="111" y="92"/>
                  </a:lnTo>
                  <a:lnTo>
                    <a:pt x="104" y="101"/>
                  </a:lnTo>
                  <a:lnTo>
                    <a:pt x="94" y="110"/>
                  </a:lnTo>
                  <a:lnTo>
                    <a:pt x="83" y="108"/>
                  </a:lnTo>
                  <a:lnTo>
                    <a:pt x="73" y="101"/>
                  </a:lnTo>
                  <a:lnTo>
                    <a:pt x="66" y="92"/>
                  </a:lnTo>
                  <a:lnTo>
                    <a:pt x="57" y="76"/>
                  </a:lnTo>
                  <a:lnTo>
                    <a:pt x="45" y="59"/>
                  </a:lnTo>
                  <a:lnTo>
                    <a:pt x="24" y="36"/>
                  </a:lnTo>
                  <a:lnTo>
                    <a:pt x="12" y="22"/>
                  </a:lnTo>
                  <a:lnTo>
                    <a:pt x="5" y="14"/>
                  </a:lnTo>
                  <a:lnTo>
                    <a:pt x="1" y="7"/>
                  </a:lnTo>
                  <a:lnTo>
                    <a:pt x="0" y="1"/>
                  </a:lnTo>
                  <a:lnTo>
                    <a:pt x="0" y="0"/>
                  </a:lnTo>
                  <a:lnTo>
                    <a:pt x="1"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73" name="Freeform 30">
              <a:extLst>
                <a:ext uri="{FF2B5EF4-FFF2-40B4-BE49-F238E27FC236}">
                  <a16:creationId xmlns:a16="http://schemas.microsoft.com/office/drawing/2014/main" id="{AE5BF27F-1C8B-4C80-809A-ECB08A96255C}"/>
                </a:ext>
              </a:extLst>
            </p:cNvPr>
            <p:cNvSpPr>
              <a:spLocks/>
            </p:cNvSpPr>
            <p:nvPr/>
          </p:nvSpPr>
          <p:spPr bwMode="auto">
            <a:xfrm>
              <a:off x="15228292" y="2236969"/>
              <a:ext cx="315913" cy="246063"/>
            </a:xfrm>
            <a:custGeom>
              <a:avLst/>
              <a:gdLst>
                <a:gd name="T0" fmla="*/ 65 w 199"/>
                <a:gd name="T1" fmla="*/ 0 h 155"/>
                <a:gd name="T2" fmla="*/ 81 w 199"/>
                <a:gd name="T3" fmla="*/ 0 h 155"/>
                <a:gd name="T4" fmla="*/ 89 w 199"/>
                <a:gd name="T5" fmla="*/ 3 h 155"/>
                <a:gd name="T6" fmla="*/ 96 w 199"/>
                <a:gd name="T7" fmla="*/ 7 h 155"/>
                <a:gd name="T8" fmla="*/ 110 w 199"/>
                <a:gd name="T9" fmla="*/ 16 h 155"/>
                <a:gd name="T10" fmla="*/ 126 w 199"/>
                <a:gd name="T11" fmla="*/ 24 h 155"/>
                <a:gd name="T12" fmla="*/ 144 w 199"/>
                <a:gd name="T13" fmla="*/ 35 h 155"/>
                <a:gd name="T14" fmla="*/ 161 w 199"/>
                <a:gd name="T15" fmla="*/ 44 h 155"/>
                <a:gd name="T16" fmla="*/ 177 w 199"/>
                <a:gd name="T17" fmla="*/ 52 h 155"/>
                <a:gd name="T18" fmla="*/ 187 w 199"/>
                <a:gd name="T19" fmla="*/ 58 h 155"/>
                <a:gd name="T20" fmla="*/ 191 w 199"/>
                <a:gd name="T21" fmla="*/ 59 h 155"/>
                <a:gd name="T22" fmla="*/ 199 w 199"/>
                <a:gd name="T23" fmla="*/ 77 h 155"/>
                <a:gd name="T24" fmla="*/ 199 w 199"/>
                <a:gd name="T25" fmla="*/ 94 h 155"/>
                <a:gd name="T26" fmla="*/ 192 w 199"/>
                <a:gd name="T27" fmla="*/ 110 h 155"/>
                <a:gd name="T28" fmla="*/ 182 w 199"/>
                <a:gd name="T29" fmla="*/ 122 h 155"/>
                <a:gd name="T30" fmla="*/ 166 w 199"/>
                <a:gd name="T31" fmla="*/ 134 h 155"/>
                <a:gd name="T32" fmla="*/ 152 w 199"/>
                <a:gd name="T33" fmla="*/ 143 h 155"/>
                <a:gd name="T34" fmla="*/ 137 w 199"/>
                <a:gd name="T35" fmla="*/ 150 h 155"/>
                <a:gd name="T36" fmla="*/ 126 w 199"/>
                <a:gd name="T37" fmla="*/ 154 h 155"/>
                <a:gd name="T38" fmla="*/ 116 w 199"/>
                <a:gd name="T39" fmla="*/ 155 h 155"/>
                <a:gd name="T40" fmla="*/ 105 w 199"/>
                <a:gd name="T41" fmla="*/ 154 h 155"/>
                <a:gd name="T42" fmla="*/ 95 w 199"/>
                <a:gd name="T43" fmla="*/ 150 h 155"/>
                <a:gd name="T44" fmla="*/ 82 w 199"/>
                <a:gd name="T45" fmla="*/ 143 h 155"/>
                <a:gd name="T46" fmla="*/ 69 w 199"/>
                <a:gd name="T47" fmla="*/ 133 h 155"/>
                <a:gd name="T48" fmla="*/ 51 w 199"/>
                <a:gd name="T49" fmla="*/ 115 h 155"/>
                <a:gd name="T50" fmla="*/ 30 w 199"/>
                <a:gd name="T51" fmla="*/ 94 h 155"/>
                <a:gd name="T52" fmla="*/ 13 w 199"/>
                <a:gd name="T53" fmla="*/ 75 h 155"/>
                <a:gd name="T54" fmla="*/ 4 w 199"/>
                <a:gd name="T55" fmla="*/ 59 h 155"/>
                <a:gd name="T56" fmla="*/ 0 w 199"/>
                <a:gd name="T57" fmla="*/ 47 h 155"/>
                <a:gd name="T58" fmla="*/ 2 w 199"/>
                <a:gd name="T59" fmla="*/ 38 h 155"/>
                <a:gd name="T60" fmla="*/ 6 w 199"/>
                <a:gd name="T61" fmla="*/ 31 h 155"/>
                <a:gd name="T62" fmla="*/ 11 w 199"/>
                <a:gd name="T63" fmla="*/ 24 h 155"/>
                <a:gd name="T64" fmla="*/ 14 w 199"/>
                <a:gd name="T65" fmla="*/ 21 h 155"/>
                <a:gd name="T66" fmla="*/ 16 w 199"/>
                <a:gd name="T67" fmla="*/ 16 h 155"/>
                <a:gd name="T68" fmla="*/ 21 w 199"/>
                <a:gd name="T69" fmla="*/ 9 h 155"/>
                <a:gd name="T70" fmla="*/ 34 w 199"/>
                <a:gd name="T71" fmla="*/ 5 h 155"/>
                <a:gd name="T72" fmla="*/ 49 w 199"/>
                <a:gd name="T73" fmla="*/ 2 h 155"/>
                <a:gd name="T74" fmla="*/ 65 w 199"/>
                <a:gd name="T7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9" h="155">
                  <a:moveTo>
                    <a:pt x="65" y="0"/>
                  </a:moveTo>
                  <a:lnTo>
                    <a:pt x="81" y="0"/>
                  </a:lnTo>
                  <a:lnTo>
                    <a:pt x="89" y="3"/>
                  </a:lnTo>
                  <a:lnTo>
                    <a:pt x="96" y="7"/>
                  </a:lnTo>
                  <a:lnTo>
                    <a:pt x="110" y="16"/>
                  </a:lnTo>
                  <a:lnTo>
                    <a:pt x="126" y="24"/>
                  </a:lnTo>
                  <a:lnTo>
                    <a:pt x="144" y="35"/>
                  </a:lnTo>
                  <a:lnTo>
                    <a:pt x="161" y="44"/>
                  </a:lnTo>
                  <a:lnTo>
                    <a:pt x="177" y="52"/>
                  </a:lnTo>
                  <a:lnTo>
                    <a:pt x="187" y="58"/>
                  </a:lnTo>
                  <a:lnTo>
                    <a:pt x="191" y="59"/>
                  </a:lnTo>
                  <a:lnTo>
                    <a:pt x="199" y="77"/>
                  </a:lnTo>
                  <a:lnTo>
                    <a:pt x="199" y="94"/>
                  </a:lnTo>
                  <a:lnTo>
                    <a:pt x="192" y="110"/>
                  </a:lnTo>
                  <a:lnTo>
                    <a:pt x="182" y="122"/>
                  </a:lnTo>
                  <a:lnTo>
                    <a:pt x="166" y="134"/>
                  </a:lnTo>
                  <a:lnTo>
                    <a:pt x="152" y="143"/>
                  </a:lnTo>
                  <a:lnTo>
                    <a:pt x="137" y="150"/>
                  </a:lnTo>
                  <a:lnTo>
                    <a:pt x="126" y="154"/>
                  </a:lnTo>
                  <a:lnTo>
                    <a:pt x="116" y="155"/>
                  </a:lnTo>
                  <a:lnTo>
                    <a:pt x="105" y="154"/>
                  </a:lnTo>
                  <a:lnTo>
                    <a:pt x="95" y="150"/>
                  </a:lnTo>
                  <a:lnTo>
                    <a:pt x="82" y="143"/>
                  </a:lnTo>
                  <a:lnTo>
                    <a:pt x="69" y="133"/>
                  </a:lnTo>
                  <a:lnTo>
                    <a:pt x="51" y="115"/>
                  </a:lnTo>
                  <a:lnTo>
                    <a:pt x="30" y="94"/>
                  </a:lnTo>
                  <a:lnTo>
                    <a:pt x="13" y="75"/>
                  </a:lnTo>
                  <a:lnTo>
                    <a:pt x="4" y="59"/>
                  </a:lnTo>
                  <a:lnTo>
                    <a:pt x="0" y="47"/>
                  </a:lnTo>
                  <a:lnTo>
                    <a:pt x="2" y="38"/>
                  </a:lnTo>
                  <a:lnTo>
                    <a:pt x="6" y="31"/>
                  </a:lnTo>
                  <a:lnTo>
                    <a:pt x="11" y="24"/>
                  </a:lnTo>
                  <a:lnTo>
                    <a:pt x="14" y="21"/>
                  </a:lnTo>
                  <a:lnTo>
                    <a:pt x="16" y="16"/>
                  </a:lnTo>
                  <a:lnTo>
                    <a:pt x="21" y="9"/>
                  </a:lnTo>
                  <a:lnTo>
                    <a:pt x="34" y="5"/>
                  </a:lnTo>
                  <a:lnTo>
                    <a:pt x="49" y="2"/>
                  </a:lnTo>
                  <a:lnTo>
                    <a:pt x="65"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74" name="Freeform 31">
              <a:extLst>
                <a:ext uri="{FF2B5EF4-FFF2-40B4-BE49-F238E27FC236}">
                  <a16:creationId xmlns:a16="http://schemas.microsoft.com/office/drawing/2014/main" id="{1ACDB088-93A6-4E47-B1C1-2969B355D402}"/>
                </a:ext>
              </a:extLst>
            </p:cNvPr>
            <p:cNvSpPr>
              <a:spLocks/>
            </p:cNvSpPr>
            <p:nvPr/>
          </p:nvSpPr>
          <p:spPr bwMode="auto">
            <a:xfrm>
              <a:off x="15501342" y="2359206"/>
              <a:ext cx="254000" cy="198438"/>
            </a:xfrm>
            <a:custGeom>
              <a:avLst/>
              <a:gdLst>
                <a:gd name="T0" fmla="*/ 64 w 160"/>
                <a:gd name="T1" fmla="*/ 0 h 125"/>
                <a:gd name="T2" fmla="*/ 68 w 160"/>
                <a:gd name="T3" fmla="*/ 1 h 125"/>
                <a:gd name="T4" fmla="*/ 75 w 160"/>
                <a:gd name="T5" fmla="*/ 7 h 125"/>
                <a:gd name="T6" fmla="*/ 85 w 160"/>
                <a:gd name="T7" fmla="*/ 15 h 125"/>
                <a:gd name="T8" fmla="*/ 97 w 160"/>
                <a:gd name="T9" fmla="*/ 24 h 125"/>
                <a:gd name="T10" fmla="*/ 111 w 160"/>
                <a:gd name="T11" fmla="*/ 31 h 125"/>
                <a:gd name="T12" fmla="*/ 123 w 160"/>
                <a:gd name="T13" fmla="*/ 38 h 125"/>
                <a:gd name="T14" fmla="*/ 137 w 160"/>
                <a:gd name="T15" fmla="*/ 47 h 125"/>
                <a:gd name="T16" fmla="*/ 146 w 160"/>
                <a:gd name="T17" fmla="*/ 54 h 125"/>
                <a:gd name="T18" fmla="*/ 151 w 160"/>
                <a:gd name="T19" fmla="*/ 61 h 125"/>
                <a:gd name="T20" fmla="*/ 158 w 160"/>
                <a:gd name="T21" fmla="*/ 63 h 125"/>
                <a:gd name="T22" fmla="*/ 160 w 160"/>
                <a:gd name="T23" fmla="*/ 68 h 125"/>
                <a:gd name="T24" fmla="*/ 160 w 160"/>
                <a:gd name="T25" fmla="*/ 80 h 125"/>
                <a:gd name="T26" fmla="*/ 155 w 160"/>
                <a:gd name="T27" fmla="*/ 96 h 125"/>
                <a:gd name="T28" fmla="*/ 144 w 160"/>
                <a:gd name="T29" fmla="*/ 112 h 125"/>
                <a:gd name="T30" fmla="*/ 130 w 160"/>
                <a:gd name="T31" fmla="*/ 124 h 125"/>
                <a:gd name="T32" fmla="*/ 116 w 160"/>
                <a:gd name="T33" fmla="*/ 125 h 125"/>
                <a:gd name="T34" fmla="*/ 101 w 160"/>
                <a:gd name="T35" fmla="*/ 125 h 125"/>
                <a:gd name="T36" fmla="*/ 80 w 160"/>
                <a:gd name="T37" fmla="*/ 120 h 125"/>
                <a:gd name="T38" fmla="*/ 59 w 160"/>
                <a:gd name="T39" fmla="*/ 113 h 125"/>
                <a:gd name="T40" fmla="*/ 38 w 160"/>
                <a:gd name="T41" fmla="*/ 106 h 125"/>
                <a:gd name="T42" fmla="*/ 20 w 160"/>
                <a:gd name="T43" fmla="*/ 98 h 125"/>
                <a:gd name="T44" fmla="*/ 6 w 160"/>
                <a:gd name="T45" fmla="*/ 89 h 125"/>
                <a:gd name="T46" fmla="*/ 0 w 160"/>
                <a:gd name="T47" fmla="*/ 82 h 125"/>
                <a:gd name="T48" fmla="*/ 0 w 160"/>
                <a:gd name="T49" fmla="*/ 78 h 125"/>
                <a:gd name="T50" fmla="*/ 6 w 160"/>
                <a:gd name="T51" fmla="*/ 71 h 125"/>
                <a:gd name="T52" fmla="*/ 17 w 160"/>
                <a:gd name="T53" fmla="*/ 61 h 125"/>
                <a:gd name="T54" fmla="*/ 27 w 160"/>
                <a:gd name="T55" fmla="*/ 49 h 125"/>
                <a:gd name="T56" fmla="*/ 38 w 160"/>
                <a:gd name="T57" fmla="*/ 35 h 125"/>
                <a:gd name="T58" fmla="*/ 48 w 160"/>
                <a:gd name="T59" fmla="*/ 22 h 125"/>
                <a:gd name="T60" fmla="*/ 55 w 160"/>
                <a:gd name="T61" fmla="*/ 10 h 125"/>
                <a:gd name="T62" fmla="*/ 62 w 160"/>
                <a:gd name="T63" fmla="*/ 3 h 125"/>
                <a:gd name="T64" fmla="*/ 64 w 160"/>
                <a:gd name="T65"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25">
                  <a:moveTo>
                    <a:pt x="64" y="0"/>
                  </a:moveTo>
                  <a:lnTo>
                    <a:pt x="68" y="1"/>
                  </a:lnTo>
                  <a:lnTo>
                    <a:pt x="75" y="7"/>
                  </a:lnTo>
                  <a:lnTo>
                    <a:pt x="85" y="15"/>
                  </a:lnTo>
                  <a:lnTo>
                    <a:pt x="97" y="24"/>
                  </a:lnTo>
                  <a:lnTo>
                    <a:pt x="111" y="31"/>
                  </a:lnTo>
                  <a:lnTo>
                    <a:pt x="123" y="38"/>
                  </a:lnTo>
                  <a:lnTo>
                    <a:pt x="137" y="47"/>
                  </a:lnTo>
                  <a:lnTo>
                    <a:pt x="146" y="54"/>
                  </a:lnTo>
                  <a:lnTo>
                    <a:pt x="151" y="61"/>
                  </a:lnTo>
                  <a:lnTo>
                    <a:pt x="158" y="63"/>
                  </a:lnTo>
                  <a:lnTo>
                    <a:pt x="160" y="68"/>
                  </a:lnTo>
                  <a:lnTo>
                    <a:pt x="160" y="80"/>
                  </a:lnTo>
                  <a:lnTo>
                    <a:pt x="155" y="96"/>
                  </a:lnTo>
                  <a:lnTo>
                    <a:pt x="144" y="112"/>
                  </a:lnTo>
                  <a:lnTo>
                    <a:pt x="130" y="124"/>
                  </a:lnTo>
                  <a:lnTo>
                    <a:pt x="116" y="125"/>
                  </a:lnTo>
                  <a:lnTo>
                    <a:pt x="101" y="125"/>
                  </a:lnTo>
                  <a:lnTo>
                    <a:pt x="80" y="120"/>
                  </a:lnTo>
                  <a:lnTo>
                    <a:pt x="59" y="113"/>
                  </a:lnTo>
                  <a:lnTo>
                    <a:pt x="38" y="106"/>
                  </a:lnTo>
                  <a:lnTo>
                    <a:pt x="20" y="98"/>
                  </a:lnTo>
                  <a:lnTo>
                    <a:pt x="6" y="89"/>
                  </a:lnTo>
                  <a:lnTo>
                    <a:pt x="0" y="82"/>
                  </a:lnTo>
                  <a:lnTo>
                    <a:pt x="0" y="78"/>
                  </a:lnTo>
                  <a:lnTo>
                    <a:pt x="6" y="71"/>
                  </a:lnTo>
                  <a:lnTo>
                    <a:pt x="17" y="61"/>
                  </a:lnTo>
                  <a:lnTo>
                    <a:pt x="27" y="49"/>
                  </a:lnTo>
                  <a:lnTo>
                    <a:pt x="38" y="35"/>
                  </a:lnTo>
                  <a:lnTo>
                    <a:pt x="48" y="22"/>
                  </a:lnTo>
                  <a:lnTo>
                    <a:pt x="55" y="10"/>
                  </a:lnTo>
                  <a:lnTo>
                    <a:pt x="62" y="3"/>
                  </a:lnTo>
                  <a:lnTo>
                    <a:pt x="64"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grpSp>
      <p:sp>
        <p:nvSpPr>
          <p:cNvPr id="75" name="Oval 74">
            <a:extLst>
              <a:ext uri="{FF2B5EF4-FFF2-40B4-BE49-F238E27FC236}">
                <a16:creationId xmlns:a16="http://schemas.microsoft.com/office/drawing/2014/main" id="{D8E634EB-6444-4BF7-B000-F6A6487B04B9}"/>
              </a:ext>
            </a:extLst>
          </p:cNvPr>
          <p:cNvSpPr/>
          <p:nvPr/>
        </p:nvSpPr>
        <p:spPr bwMode="auto">
          <a:xfrm>
            <a:off x="8591554" y="2459937"/>
            <a:ext cx="114270" cy="108301"/>
          </a:xfrm>
          <a:prstGeom prst="ellipse">
            <a:avLst/>
          </a:prstGeom>
          <a:solidFill>
            <a:srgbClr val="ED1C24"/>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algn="ctr" defTabSz="914126" fontAlgn="base">
              <a:spcBef>
                <a:spcPct val="0"/>
              </a:spcBef>
              <a:spcAft>
                <a:spcPct val="0"/>
              </a:spcAft>
            </a:pPr>
            <a:endParaRPr lang="en-SG" sz="2399" dirty="0">
              <a:latin typeface="Times New Roman" pitchFamily="18" charset="0"/>
              <a:cs typeface="Times New Roman" pitchFamily="18" charset="0"/>
            </a:endParaRPr>
          </a:p>
        </p:txBody>
      </p:sp>
      <p:sp>
        <p:nvSpPr>
          <p:cNvPr id="76" name="Oval 75">
            <a:extLst>
              <a:ext uri="{FF2B5EF4-FFF2-40B4-BE49-F238E27FC236}">
                <a16:creationId xmlns:a16="http://schemas.microsoft.com/office/drawing/2014/main" id="{86DAA2D2-FD2D-48F1-B7A9-B89C0505712E}"/>
              </a:ext>
            </a:extLst>
          </p:cNvPr>
          <p:cNvSpPr/>
          <p:nvPr/>
        </p:nvSpPr>
        <p:spPr bwMode="auto">
          <a:xfrm>
            <a:off x="5350428" y="1994457"/>
            <a:ext cx="114270" cy="108301"/>
          </a:xfrm>
          <a:prstGeom prst="ellipse">
            <a:avLst/>
          </a:prstGeom>
          <a:solidFill>
            <a:srgbClr val="ED1C24"/>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algn="ctr" defTabSz="914126" fontAlgn="base">
              <a:spcBef>
                <a:spcPct val="0"/>
              </a:spcBef>
              <a:spcAft>
                <a:spcPct val="0"/>
              </a:spcAft>
            </a:pPr>
            <a:endParaRPr lang="en-SG" sz="2399" dirty="0">
              <a:latin typeface="Times New Roman" pitchFamily="18" charset="0"/>
              <a:cs typeface="Times New Roman" pitchFamily="18" charset="0"/>
            </a:endParaRPr>
          </a:p>
        </p:txBody>
      </p:sp>
      <p:sp>
        <p:nvSpPr>
          <p:cNvPr id="77" name="Oval 76">
            <a:extLst>
              <a:ext uri="{FF2B5EF4-FFF2-40B4-BE49-F238E27FC236}">
                <a16:creationId xmlns:a16="http://schemas.microsoft.com/office/drawing/2014/main" id="{00DF1B4D-6D3A-447B-AA43-A65C7AC0C358}"/>
              </a:ext>
            </a:extLst>
          </p:cNvPr>
          <p:cNvSpPr/>
          <p:nvPr/>
        </p:nvSpPr>
        <p:spPr bwMode="auto">
          <a:xfrm>
            <a:off x="3557892" y="2170683"/>
            <a:ext cx="114270" cy="108301"/>
          </a:xfrm>
          <a:prstGeom prst="ellipse">
            <a:avLst/>
          </a:prstGeom>
          <a:solidFill>
            <a:srgbClr val="ED1C24"/>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algn="ctr" defTabSz="914126" fontAlgn="base">
              <a:spcBef>
                <a:spcPct val="0"/>
              </a:spcBef>
              <a:spcAft>
                <a:spcPct val="0"/>
              </a:spcAft>
            </a:pPr>
            <a:endParaRPr lang="en-SG" sz="2399" dirty="0">
              <a:latin typeface="Times New Roman" pitchFamily="18" charset="0"/>
              <a:cs typeface="Times New Roman" pitchFamily="18" charset="0"/>
            </a:endParaRPr>
          </a:p>
        </p:txBody>
      </p:sp>
      <p:sp>
        <p:nvSpPr>
          <p:cNvPr id="79" name="Oval 78">
            <a:extLst>
              <a:ext uri="{FF2B5EF4-FFF2-40B4-BE49-F238E27FC236}">
                <a16:creationId xmlns:a16="http://schemas.microsoft.com/office/drawing/2014/main" id="{6D2ACD41-7ABD-4FA9-A3A7-D761BD433B04}"/>
              </a:ext>
            </a:extLst>
          </p:cNvPr>
          <p:cNvSpPr/>
          <p:nvPr/>
        </p:nvSpPr>
        <p:spPr bwMode="auto">
          <a:xfrm>
            <a:off x="4593633" y="5318369"/>
            <a:ext cx="114270" cy="108301"/>
          </a:xfrm>
          <a:prstGeom prst="ellipse">
            <a:avLst/>
          </a:prstGeom>
          <a:solidFill>
            <a:srgbClr val="ED1C24"/>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algn="ctr" defTabSz="914126" fontAlgn="base">
              <a:spcBef>
                <a:spcPct val="0"/>
              </a:spcBef>
              <a:spcAft>
                <a:spcPct val="0"/>
              </a:spcAft>
            </a:pPr>
            <a:endParaRPr lang="en-SG" sz="2399" dirty="0">
              <a:latin typeface="Times New Roman" pitchFamily="18" charset="0"/>
              <a:cs typeface="Times New Roman" pitchFamily="18" charset="0"/>
            </a:endParaRPr>
          </a:p>
        </p:txBody>
      </p:sp>
      <p:sp>
        <p:nvSpPr>
          <p:cNvPr id="80" name="Oval 79">
            <a:extLst>
              <a:ext uri="{FF2B5EF4-FFF2-40B4-BE49-F238E27FC236}">
                <a16:creationId xmlns:a16="http://schemas.microsoft.com/office/drawing/2014/main" id="{F1101CB6-AC1E-4EF0-9FDA-5268139FB786}"/>
              </a:ext>
            </a:extLst>
          </p:cNvPr>
          <p:cNvSpPr/>
          <p:nvPr/>
        </p:nvSpPr>
        <p:spPr bwMode="auto">
          <a:xfrm>
            <a:off x="2699542" y="4897702"/>
            <a:ext cx="114270" cy="108301"/>
          </a:xfrm>
          <a:prstGeom prst="ellipse">
            <a:avLst/>
          </a:prstGeom>
          <a:solidFill>
            <a:srgbClr val="ED1C24"/>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algn="ctr" defTabSz="914126" fontAlgn="base">
              <a:spcBef>
                <a:spcPct val="0"/>
              </a:spcBef>
              <a:spcAft>
                <a:spcPct val="0"/>
              </a:spcAft>
            </a:pPr>
            <a:endParaRPr lang="en-SG" sz="2399" dirty="0">
              <a:latin typeface="Times New Roman" pitchFamily="18" charset="0"/>
              <a:cs typeface="Times New Roman" pitchFamily="18" charset="0"/>
            </a:endParaRPr>
          </a:p>
        </p:txBody>
      </p:sp>
      <p:sp>
        <p:nvSpPr>
          <p:cNvPr id="81" name="Oval 80">
            <a:extLst>
              <a:ext uri="{FF2B5EF4-FFF2-40B4-BE49-F238E27FC236}">
                <a16:creationId xmlns:a16="http://schemas.microsoft.com/office/drawing/2014/main" id="{511E5B86-8498-4C39-A473-602928B77880}"/>
              </a:ext>
            </a:extLst>
          </p:cNvPr>
          <p:cNvSpPr/>
          <p:nvPr/>
        </p:nvSpPr>
        <p:spPr bwMode="auto">
          <a:xfrm>
            <a:off x="505045" y="2070660"/>
            <a:ext cx="114270" cy="108301"/>
          </a:xfrm>
          <a:prstGeom prst="ellipse">
            <a:avLst/>
          </a:prstGeom>
          <a:solidFill>
            <a:srgbClr val="ED1C24"/>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algn="ctr" defTabSz="914126" fontAlgn="base">
              <a:spcBef>
                <a:spcPct val="0"/>
              </a:spcBef>
              <a:spcAft>
                <a:spcPct val="0"/>
              </a:spcAft>
            </a:pPr>
            <a:endParaRPr lang="en-SG" sz="2399" dirty="0">
              <a:latin typeface="Times New Roman" pitchFamily="18" charset="0"/>
              <a:cs typeface="Times New Roman" pitchFamily="18" charset="0"/>
            </a:endParaRPr>
          </a:p>
        </p:txBody>
      </p:sp>
      <p:sp>
        <p:nvSpPr>
          <p:cNvPr id="82" name="Freeform 36">
            <a:extLst>
              <a:ext uri="{FF2B5EF4-FFF2-40B4-BE49-F238E27FC236}">
                <a16:creationId xmlns:a16="http://schemas.microsoft.com/office/drawing/2014/main" id="{D73D820D-ABAD-47DB-84FD-8736442858CC}"/>
              </a:ext>
            </a:extLst>
          </p:cNvPr>
          <p:cNvSpPr/>
          <p:nvPr/>
        </p:nvSpPr>
        <p:spPr bwMode="auto">
          <a:xfrm rot="8100000">
            <a:off x="3654318" y="3920682"/>
            <a:ext cx="159260" cy="15926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83" name="Rectangle 82">
            <a:extLst>
              <a:ext uri="{FF2B5EF4-FFF2-40B4-BE49-F238E27FC236}">
                <a16:creationId xmlns:a16="http://schemas.microsoft.com/office/drawing/2014/main" id="{0082F693-C4F8-4A13-BC89-29D9C1BA8AE9}"/>
              </a:ext>
            </a:extLst>
          </p:cNvPr>
          <p:cNvSpPr/>
          <p:nvPr/>
        </p:nvSpPr>
        <p:spPr>
          <a:xfrm>
            <a:off x="3856808" y="3838629"/>
            <a:ext cx="1473045" cy="307697"/>
          </a:xfrm>
          <a:prstGeom prst="rect">
            <a:avLst/>
          </a:prstGeom>
        </p:spPr>
        <p:txBody>
          <a:bodyPr wrap="square">
            <a:spAutoFit/>
          </a:bodyPr>
          <a:lstStyle/>
          <a:p>
            <a:r>
              <a:rPr lang="en-SG" altLang="en-US" sz="1400" b="1" dirty="0">
                <a:latin typeface="Century Gothic (Headings)"/>
                <a:cs typeface="Arial" panose="020B0604020202020204" pitchFamily="34" charset="0"/>
              </a:rPr>
              <a:t>INDIA</a:t>
            </a:r>
          </a:p>
        </p:txBody>
      </p:sp>
      <p:sp>
        <p:nvSpPr>
          <p:cNvPr id="23" name="Rectangle 9">
            <a:extLst>
              <a:ext uri="{FF2B5EF4-FFF2-40B4-BE49-F238E27FC236}">
                <a16:creationId xmlns:a16="http://schemas.microsoft.com/office/drawing/2014/main" id="{EBD4E708-3D46-4C43-BF07-B6BA26B64F6B}"/>
              </a:ext>
            </a:extLst>
          </p:cNvPr>
          <p:cNvSpPr txBox="1">
            <a:spLocks noChangeArrowheads="1"/>
          </p:cNvSpPr>
          <p:nvPr/>
        </p:nvSpPr>
        <p:spPr bwMode="auto">
          <a:xfrm>
            <a:off x="10096881" y="2989177"/>
            <a:ext cx="1270344" cy="36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spcAft>
                <a:spcPts val="0"/>
              </a:spcAft>
              <a:buNone/>
            </a:pPr>
            <a:r>
              <a:rPr lang="en-US" altLang="ja-JP" sz="1000" dirty="0">
                <a:latin typeface="Calibri" panose="020F0502020204030204" pitchFamily="34" charset="0"/>
                <a:cs typeface="Calibri" panose="020F0502020204030204" pitchFamily="34" charset="0"/>
              </a:rPr>
              <a:t>Melbourne</a:t>
            </a:r>
          </a:p>
          <a:p>
            <a:pPr marL="0" indent="0">
              <a:spcBef>
                <a:spcPts val="0"/>
              </a:spcBef>
              <a:spcAft>
                <a:spcPts val="0"/>
              </a:spcAft>
              <a:buNone/>
            </a:pPr>
            <a:r>
              <a:rPr lang="en-SG" altLang="en-US" sz="800" kern="0" dirty="0">
                <a:latin typeface="Arial" panose="020B0604020202020204" pitchFamily="34" charset="0"/>
                <a:cs typeface="Arial" panose="020B0604020202020204" pitchFamily="34" charset="0"/>
              </a:rPr>
              <a:t>Australia</a:t>
            </a:r>
          </a:p>
        </p:txBody>
      </p:sp>
      <p:sp>
        <p:nvSpPr>
          <p:cNvPr id="24" name="Freeform 46">
            <a:extLst>
              <a:ext uri="{FF2B5EF4-FFF2-40B4-BE49-F238E27FC236}">
                <a16:creationId xmlns:a16="http://schemas.microsoft.com/office/drawing/2014/main" id="{9692460B-CFCC-4EAA-BAD8-4498815274EC}"/>
              </a:ext>
            </a:extLst>
          </p:cNvPr>
          <p:cNvSpPr/>
          <p:nvPr/>
        </p:nvSpPr>
        <p:spPr bwMode="auto">
          <a:xfrm rot="8100000">
            <a:off x="10020979" y="1171757"/>
            <a:ext cx="159260" cy="15926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chemeClr val="accent1">
              <a:lumMod val="75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25" name="Rectangle 24">
            <a:extLst>
              <a:ext uri="{FF2B5EF4-FFF2-40B4-BE49-F238E27FC236}">
                <a16:creationId xmlns:a16="http://schemas.microsoft.com/office/drawing/2014/main" id="{C6E7BDF3-A6C6-47A2-A43E-A7A1367F0861}"/>
              </a:ext>
            </a:extLst>
          </p:cNvPr>
          <p:cNvSpPr/>
          <p:nvPr/>
        </p:nvSpPr>
        <p:spPr>
          <a:xfrm>
            <a:off x="10248233" y="1106530"/>
            <a:ext cx="1473045" cy="307697"/>
          </a:xfrm>
          <a:prstGeom prst="rect">
            <a:avLst/>
          </a:prstGeom>
        </p:spPr>
        <p:txBody>
          <a:bodyPr wrap="square">
            <a:spAutoFit/>
          </a:bodyPr>
          <a:lstStyle/>
          <a:p>
            <a:r>
              <a:rPr lang="en-SG" altLang="en-US" sz="1400" b="1" dirty="0">
                <a:latin typeface="Century Gothic (Headings)"/>
                <a:cs typeface="Arial" panose="020B0604020202020204" pitchFamily="34" charset="0"/>
              </a:rPr>
              <a:t>AUSTRALIA</a:t>
            </a:r>
          </a:p>
        </p:txBody>
      </p:sp>
      <p:cxnSp>
        <p:nvCxnSpPr>
          <p:cNvPr id="26" name="Straight Connector 25">
            <a:extLst>
              <a:ext uri="{FF2B5EF4-FFF2-40B4-BE49-F238E27FC236}">
                <a16:creationId xmlns:a16="http://schemas.microsoft.com/office/drawing/2014/main" id="{24E50DD1-37B0-481E-BBF0-749416ACCF2B}"/>
              </a:ext>
            </a:extLst>
          </p:cNvPr>
          <p:cNvCxnSpPr>
            <a:cxnSpLocks/>
          </p:cNvCxnSpPr>
          <p:nvPr/>
        </p:nvCxnSpPr>
        <p:spPr bwMode="auto">
          <a:xfrm>
            <a:off x="10231905" y="3450897"/>
            <a:ext cx="1600590" cy="0"/>
          </a:xfrm>
          <a:prstGeom prst="line">
            <a:avLst/>
          </a:prstGeom>
          <a:solidFill>
            <a:schemeClr val="accent1"/>
          </a:solidFill>
          <a:ln w="9525" cap="flat" cmpd="sng" algn="ctr">
            <a:solidFill>
              <a:srgbClr val="DDE1E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45">
            <a:extLst>
              <a:ext uri="{FF2B5EF4-FFF2-40B4-BE49-F238E27FC236}">
                <a16:creationId xmlns:a16="http://schemas.microsoft.com/office/drawing/2014/main" id="{8BC04129-EE42-45A1-B2BD-8F60776891CE}"/>
              </a:ext>
            </a:extLst>
          </p:cNvPr>
          <p:cNvCxnSpPr>
            <a:cxnSpLocks/>
          </p:cNvCxnSpPr>
          <p:nvPr/>
        </p:nvCxnSpPr>
        <p:spPr bwMode="auto">
          <a:xfrm>
            <a:off x="10231906" y="3450897"/>
            <a:ext cx="288268" cy="0"/>
          </a:xfrm>
          <a:prstGeom prst="line">
            <a:avLst/>
          </a:prstGeom>
          <a:solidFill>
            <a:schemeClr val="accent1"/>
          </a:solidFill>
          <a:ln w="9525" cap="flat" cmpd="sng" algn="ctr">
            <a:solidFill>
              <a:srgbClr val="ED1C2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 name="Oval 77">
            <a:extLst>
              <a:ext uri="{FF2B5EF4-FFF2-40B4-BE49-F238E27FC236}">
                <a16:creationId xmlns:a16="http://schemas.microsoft.com/office/drawing/2014/main" id="{60643962-B19C-4826-A709-6EAEC3AA4F35}"/>
              </a:ext>
            </a:extLst>
          </p:cNvPr>
          <p:cNvSpPr/>
          <p:nvPr/>
        </p:nvSpPr>
        <p:spPr bwMode="auto">
          <a:xfrm>
            <a:off x="11032200" y="2565383"/>
            <a:ext cx="114270" cy="108301"/>
          </a:xfrm>
          <a:prstGeom prst="ellipse">
            <a:avLst/>
          </a:prstGeom>
          <a:solidFill>
            <a:srgbClr val="ED1C24"/>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algn="ctr" defTabSz="914126" fontAlgn="base">
              <a:spcBef>
                <a:spcPct val="0"/>
              </a:spcBef>
              <a:spcAft>
                <a:spcPct val="0"/>
              </a:spcAft>
            </a:pPr>
            <a:endParaRPr lang="en-SG" sz="2399" dirty="0">
              <a:latin typeface="Times New Roman" pitchFamily="18" charset="0"/>
              <a:cs typeface="Times New Roman" pitchFamily="18" charset="0"/>
            </a:endParaRPr>
          </a:p>
        </p:txBody>
      </p:sp>
      <p:cxnSp>
        <p:nvCxnSpPr>
          <p:cNvPr id="87" name="Straight Connector 86">
            <a:extLst>
              <a:ext uri="{FF2B5EF4-FFF2-40B4-BE49-F238E27FC236}">
                <a16:creationId xmlns:a16="http://schemas.microsoft.com/office/drawing/2014/main" id="{E7667CB5-758A-4D93-A30B-55B7FCE4A521}"/>
              </a:ext>
            </a:extLst>
          </p:cNvPr>
          <p:cNvCxnSpPr>
            <a:cxnSpLocks/>
          </p:cNvCxnSpPr>
          <p:nvPr/>
        </p:nvCxnSpPr>
        <p:spPr bwMode="auto">
          <a:xfrm>
            <a:off x="8264105" y="6297470"/>
            <a:ext cx="1697116" cy="0"/>
          </a:xfrm>
          <a:prstGeom prst="line">
            <a:avLst/>
          </a:prstGeom>
          <a:solidFill>
            <a:schemeClr val="accent1"/>
          </a:solidFill>
          <a:ln w="9525" cap="flat" cmpd="sng" algn="ctr">
            <a:solidFill>
              <a:srgbClr val="DDE1E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9" name="Rectangle 9">
            <a:extLst>
              <a:ext uri="{FF2B5EF4-FFF2-40B4-BE49-F238E27FC236}">
                <a16:creationId xmlns:a16="http://schemas.microsoft.com/office/drawing/2014/main" id="{FF174D0D-78F9-45FA-9258-F04B870DA735}"/>
              </a:ext>
            </a:extLst>
          </p:cNvPr>
          <p:cNvSpPr txBox="1">
            <a:spLocks noChangeArrowheads="1"/>
          </p:cNvSpPr>
          <p:nvPr/>
        </p:nvSpPr>
        <p:spPr bwMode="auto">
          <a:xfrm>
            <a:off x="8441852" y="5734464"/>
            <a:ext cx="1327933" cy="377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spcAft>
                <a:spcPts val="0"/>
              </a:spcAft>
              <a:buNone/>
            </a:pPr>
            <a:r>
              <a:rPr lang="en-US" altLang="ja-JP" sz="1000" dirty="0">
                <a:latin typeface="Calibri" panose="020F0502020204030204" pitchFamily="34" charset="0"/>
                <a:cs typeface="Calibri" panose="020F0502020204030204" pitchFamily="34" charset="0"/>
              </a:rPr>
              <a:t>Ho Chi Minh</a:t>
            </a:r>
          </a:p>
          <a:p>
            <a:pPr marL="0" indent="0">
              <a:spcBef>
                <a:spcPts val="0"/>
              </a:spcBef>
              <a:spcAft>
                <a:spcPts val="0"/>
              </a:spcAft>
              <a:buNone/>
            </a:pPr>
            <a:r>
              <a:rPr lang="en-US" altLang="ja-JP" sz="1000" dirty="0">
                <a:latin typeface="Calibri" panose="020F0502020204030204" pitchFamily="34" charset="0"/>
                <a:cs typeface="Calibri" panose="020F0502020204030204" pitchFamily="34" charset="0"/>
              </a:rPr>
              <a:t>Vietnam</a:t>
            </a:r>
          </a:p>
        </p:txBody>
      </p:sp>
      <p:sp>
        <p:nvSpPr>
          <p:cNvPr id="90" name="Freeform 63">
            <a:extLst>
              <a:ext uri="{FF2B5EF4-FFF2-40B4-BE49-F238E27FC236}">
                <a16:creationId xmlns:a16="http://schemas.microsoft.com/office/drawing/2014/main" id="{ECE1143C-7ED4-4A76-A3D1-2E27A3153D2C}"/>
              </a:ext>
            </a:extLst>
          </p:cNvPr>
          <p:cNvSpPr/>
          <p:nvPr/>
        </p:nvSpPr>
        <p:spPr bwMode="auto">
          <a:xfrm rot="8100000">
            <a:off x="8241185" y="3902589"/>
            <a:ext cx="159260" cy="15926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91" name="Rectangle 90">
            <a:extLst>
              <a:ext uri="{FF2B5EF4-FFF2-40B4-BE49-F238E27FC236}">
                <a16:creationId xmlns:a16="http://schemas.microsoft.com/office/drawing/2014/main" id="{EE8DEFB9-66AD-4D50-9589-EFC843FB4096}"/>
              </a:ext>
            </a:extLst>
          </p:cNvPr>
          <p:cNvSpPr/>
          <p:nvPr/>
        </p:nvSpPr>
        <p:spPr>
          <a:xfrm>
            <a:off x="8398668" y="3825591"/>
            <a:ext cx="1473045" cy="307697"/>
          </a:xfrm>
          <a:prstGeom prst="rect">
            <a:avLst/>
          </a:prstGeom>
        </p:spPr>
        <p:txBody>
          <a:bodyPr wrap="square">
            <a:spAutoFit/>
          </a:bodyPr>
          <a:lstStyle/>
          <a:p>
            <a:pPr algn="l"/>
            <a:r>
              <a:rPr lang="en-SG" altLang="en-US" sz="1400" b="1" dirty="0">
                <a:latin typeface="Century Gothic (Headings)"/>
                <a:cs typeface="Arial" panose="020B0604020202020204" pitchFamily="34" charset="0"/>
              </a:rPr>
              <a:t>VIETNAM</a:t>
            </a:r>
          </a:p>
        </p:txBody>
      </p:sp>
      <p:sp>
        <p:nvSpPr>
          <p:cNvPr id="92" name="Freeform 18">
            <a:extLst>
              <a:ext uri="{FF2B5EF4-FFF2-40B4-BE49-F238E27FC236}">
                <a16:creationId xmlns:a16="http://schemas.microsoft.com/office/drawing/2014/main" id="{A821DB08-2A57-4207-979B-F9EDAF726AA1}"/>
              </a:ext>
            </a:extLst>
          </p:cNvPr>
          <p:cNvSpPr>
            <a:spLocks noEditPoints="1"/>
          </p:cNvSpPr>
          <p:nvPr/>
        </p:nvSpPr>
        <p:spPr bwMode="auto">
          <a:xfrm>
            <a:off x="9112186" y="4292425"/>
            <a:ext cx="728957" cy="1845907"/>
          </a:xfrm>
          <a:custGeom>
            <a:avLst/>
            <a:gdLst>
              <a:gd name="T0" fmla="*/ 46 w 63"/>
              <a:gd name="T1" fmla="*/ 16 h 160"/>
              <a:gd name="T2" fmla="*/ 39 w 63"/>
              <a:gd name="T3" fmla="*/ 15 h 160"/>
              <a:gd name="T4" fmla="*/ 35 w 63"/>
              <a:gd name="T5" fmla="*/ 9 h 160"/>
              <a:gd name="T6" fmla="*/ 32 w 63"/>
              <a:gd name="T7" fmla="*/ 3 h 160"/>
              <a:gd name="T8" fmla="*/ 26 w 63"/>
              <a:gd name="T9" fmla="*/ 0 h 160"/>
              <a:gd name="T10" fmla="*/ 16 w 63"/>
              <a:gd name="T11" fmla="*/ 4 h 160"/>
              <a:gd name="T12" fmla="*/ 5 w 63"/>
              <a:gd name="T13" fmla="*/ 3 h 160"/>
              <a:gd name="T14" fmla="*/ 4 w 63"/>
              <a:gd name="T15" fmla="*/ 13 h 160"/>
              <a:gd name="T16" fmla="*/ 6 w 63"/>
              <a:gd name="T17" fmla="*/ 19 h 160"/>
              <a:gd name="T18" fmla="*/ 10 w 63"/>
              <a:gd name="T19" fmla="*/ 23 h 160"/>
              <a:gd name="T20" fmla="*/ 17 w 63"/>
              <a:gd name="T21" fmla="*/ 22 h 160"/>
              <a:gd name="T22" fmla="*/ 24 w 63"/>
              <a:gd name="T23" fmla="*/ 26 h 160"/>
              <a:gd name="T24" fmla="*/ 21 w 63"/>
              <a:gd name="T25" fmla="*/ 33 h 160"/>
              <a:gd name="T26" fmla="*/ 16 w 63"/>
              <a:gd name="T27" fmla="*/ 37 h 160"/>
              <a:gd name="T28" fmla="*/ 20 w 63"/>
              <a:gd name="T29" fmla="*/ 44 h 160"/>
              <a:gd name="T30" fmla="*/ 26 w 63"/>
              <a:gd name="T31" fmla="*/ 56 h 160"/>
              <a:gd name="T32" fmla="*/ 29 w 63"/>
              <a:gd name="T33" fmla="*/ 61 h 160"/>
              <a:gd name="T34" fmla="*/ 36 w 63"/>
              <a:gd name="T35" fmla="*/ 68 h 160"/>
              <a:gd name="T36" fmla="*/ 39 w 63"/>
              <a:gd name="T37" fmla="*/ 76 h 160"/>
              <a:gd name="T38" fmla="*/ 43 w 63"/>
              <a:gd name="T39" fmla="*/ 82 h 160"/>
              <a:gd name="T40" fmla="*/ 43 w 63"/>
              <a:gd name="T41" fmla="*/ 91 h 160"/>
              <a:gd name="T42" fmla="*/ 45 w 63"/>
              <a:gd name="T43" fmla="*/ 100 h 160"/>
              <a:gd name="T44" fmla="*/ 47 w 63"/>
              <a:gd name="T45" fmla="*/ 109 h 160"/>
              <a:gd name="T46" fmla="*/ 44 w 63"/>
              <a:gd name="T47" fmla="*/ 119 h 160"/>
              <a:gd name="T48" fmla="*/ 42 w 63"/>
              <a:gd name="T49" fmla="*/ 125 h 160"/>
              <a:gd name="T50" fmla="*/ 35 w 63"/>
              <a:gd name="T51" fmla="*/ 128 h 160"/>
              <a:gd name="T52" fmla="*/ 31 w 63"/>
              <a:gd name="T53" fmla="*/ 130 h 160"/>
              <a:gd name="T54" fmla="*/ 24 w 63"/>
              <a:gd name="T55" fmla="*/ 133 h 160"/>
              <a:gd name="T56" fmla="*/ 17 w 63"/>
              <a:gd name="T57" fmla="*/ 139 h 160"/>
              <a:gd name="T58" fmla="*/ 21 w 63"/>
              <a:gd name="T59" fmla="*/ 152 h 160"/>
              <a:gd name="T60" fmla="*/ 23 w 63"/>
              <a:gd name="T61" fmla="*/ 156 h 160"/>
              <a:gd name="T62" fmla="*/ 27 w 63"/>
              <a:gd name="T63" fmla="*/ 154 h 160"/>
              <a:gd name="T64" fmla="*/ 29 w 63"/>
              <a:gd name="T65" fmla="*/ 147 h 160"/>
              <a:gd name="T66" fmla="*/ 32 w 63"/>
              <a:gd name="T67" fmla="*/ 149 h 160"/>
              <a:gd name="T68" fmla="*/ 34 w 63"/>
              <a:gd name="T69" fmla="*/ 147 h 160"/>
              <a:gd name="T70" fmla="*/ 35 w 63"/>
              <a:gd name="T71" fmla="*/ 146 h 160"/>
              <a:gd name="T72" fmla="*/ 30 w 63"/>
              <a:gd name="T73" fmla="*/ 141 h 160"/>
              <a:gd name="T74" fmla="*/ 38 w 63"/>
              <a:gd name="T75" fmla="*/ 141 h 160"/>
              <a:gd name="T76" fmla="*/ 41 w 63"/>
              <a:gd name="T77" fmla="*/ 141 h 160"/>
              <a:gd name="T78" fmla="*/ 44 w 63"/>
              <a:gd name="T79" fmla="*/ 140 h 160"/>
              <a:gd name="T80" fmla="*/ 50 w 63"/>
              <a:gd name="T81" fmla="*/ 135 h 160"/>
              <a:gd name="T82" fmla="*/ 59 w 63"/>
              <a:gd name="T83" fmla="*/ 125 h 160"/>
              <a:gd name="T84" fmla="*/ 60 w 63"/>
              <a:gd name="T85" fmla="*/ 116 h 160"/>
              <a:gd name="T86" fmla="*/ 62 w 63"/>
              <a:gd name="T87" fmla="*/ 112 h 160"/>
              <a:gd name="T88" fmla="*/ 59 w 63"/>
              <a:gd name="T89" fmla="*/ 106 h 160"/>
              <a:gd name="T90" fmla="*/ 57 w 63"/>
              <a:gd name="T91" fmla="*/ 98 h 160"/>
              <a:gd name="T92" fmla="*/ 56 w 63"/>
              <a:gd name="T93" fmla="*/ 94 h 160"/>
              <a:gd name="T94" fmla="*/ 50 w 63"/>
              <a:gd name="T95" fmla="*/ 83 h 160"/>
              <a:gd name="T96" fmla="*/ 45 w 63"/>
              <a:gd name="T97" fmla="*/ 75 h 160"/>
              <a:gd name="T98" fmla="*/ 42 w 63"/>
              <a:gd name="T99" fmla="*/ 67 h 160"/>
              <a:gd name="T100" fmla="*/ 33 w 63"/>
              <a:gd name="T101" fmla="*/ 58 h 160"/>
              <a:gd name="T102" fmla="*/ 28 w 63"/>
              <a:gd name="T103" fmla="*/ 44 h 160"/>
              <a:gd name="T104" fmla="*/ 33 w 63"/>
              <a:gd name="T105" fmla="*/ 35 h 160"/>
              <a:gd name="T106" fmla="*/ 39 w 63"/>
              <a:gd name="T107" fmla="*/ 25 h 160"/>
              <a:gd name="T108" fmla="*/ 46 w 63"/>
              <a:gd name="T109" fmla="*/ 20 h 160"/>
              <a:gd name="T110" fmla="*/ 50 w 63"/>
              <a:gd name="T111" fmla="*/ 18 h 160"/>
              <a:gd name="T112" fmla="*/ 25 w 63"/>
              <a:gd name="T113" fmla="*/ 13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 h="160">
                <a:moveTo>
                  <a:pt x="50" y="18"/>
                </a:moveTo>
                <a:cubicBezTo>
                  <a:pt x="46" y="16"/>
                  <a:pt x="46" y="16"/>
                  <a:pt x="46" y="16"/>
                </a:cubicBezTo>
                <a:cubicBezTo>
                  <a:pt x="43" y="17"/>
                  <a:pt x="43" y="17"/>
                  <a:pt x="43" y="17"/>
                </a:cubicBezTo>
                <a:cubicBezTo>
                  <a:pt x="39" y="15"/>
                  <a:pt x="39" y="15"/>
                  <a:pt x="39" y="15"/>
                </a:cubicBezTo>
                <a:cubicBezTo>
                  <a:pt x="37" y="13"/>
                  <a:pt x="37" y="13"/>
                  <a:pt x="37" y="13"/>
                </a:cubicBezTo>
                <a:cubicBezTo>
                  <a:pt x="35" y="9"/>
                  <a:pt x="35" y="9"/>
                  <a:pt x="35" y="9"/>
                </a:cubicBezTo>
                <a:cubicBezTo>
                  <a:pt x="35" y="4"/>
                  <a:pt x="35" y="4"/>
                  <a:pt x="35" y="4"/>
                </a:cubicBezTo>
                <a:cubicBezTo>
                  <a:pt x="32" y="3"/>
                  <a:pt x="32" y="3"/>
                  <a:pt x="32" y="3"/>
                </a:cubicBezTo>
                <a:cubicBezTo>
                  <a:pt x="29" y="1"/>
                  <a:pt x="29" y="1"/>
                  <a:pt x="29" y="1"/>
                </a:cubicBezTo>
                <a:cubicBezTo>
                  <a:pt x="26" y="0"/>
                  <a:pt x="26" y="0"/>
                  <a:pt x="26" y="0"/>
                </a:cubicBezTo>
                <a:cubicBezTo>
                  <a:pt x="21" y="4"/>
                  <a:pt x="21" y="4"/>
                  <a:pt x="21" y="4"/>
                </a:cubicBezTo>
                <a:cubicBezTo>
                  <a:pt x="16" y="4"/>
                  <a:pt x="16" y="4"/>
                  <a:pt x="16" y="4"/>
                </a:cubicBezTo>
                <a:cubicBezTo>
                  <a:pt x="10" y="6"/>
                  <a:pt x="10" y="6"/>
                  <a:pt x="10" y="6"/>
                </a:cubicBezTo>
                <a:cubicBezTo>
                  <a:pt x="5" y="3"/>
                  <a:pt x="5" y="3"/>
                  <a:pt x="5" y="3"/>
                </a:cubicBezTo>
                <a:cubicBezTo>
                  <a:pt x="0" y="6"/>
                  <a:pt x="0" y="6"/>
                  <a:pt x="0" y="6"/>
                </a:cubicBezTo>
                <a:cubicBezTo>
                  <a:pt x="4" y="13"/>
                  <a:pt x="4" y="13"/>
                  <a:pt x="4" y="13"/>
                </a:cubicBezTo>
                <a:cubicBezTo>
                  <a:pt x="3" y="16"/>
                  <a:pt x="3" y="16"/>
                  <a:pt x="3" y="16"/>
                </a:cubicBezTo>
                <a:cubicBezTo>
                  <a:pt x="6" y="19"/>
                  <a:pt x="6" y="19"/>
                  <a:pt x="6" y="19"/>
                </a:cubicBezTo>
                <a:cubicBezTo>
                  <a:pt x="9" y="21"/>
                  <a:pt x="9" y="21"/>
                  <a:pt x="9" y="21"/>
                </a:cubicBezTo>
                <a:cubicBezTo>
                  <a:pt x="10" y="23"/>
                  <a:pt x="10" y="23"/>
                  <a:pt x="10" y="23"/>
                </a:cubicBezTo>
                <a:cubicBezTo>
                  <a:pt x="14" y="24"/>
                  <a:pt x="14" y="24"/>
                  <a:pt x="14" y="24"/>
                </a:cubicBezTo>
                <a:cubicBezTo>
                  <a:pt x="17" y="22"/>
                  <a:pt x="17" y="22"/>
                  <a:pt x="17" y="22"/>
                </a:cubicBezTo>
                <a:cubicBezTo>
                  <a:pt x="20" y="24"/>
                  <a:pt x="20" y="24"/>
                  <a:pt x="20" y="24"/>
                </a:cubicBezTo>
                <a:cubicBezTo>
                  <a:pt x="24" y="26"/>
                  <a:pt x="24" y="26"/>
                  <a:pt x="24" y="26"/>
                </a:cubicBezTo>
                <a:cubicBezTo>
                  <a:pt x="24" y="31"/>
                  <a:pt x="24" y="31"/>
                  <a:pt x="24" y="31"/>
                </a:cubicBezTo>
                <a:cubicBezTo>
                  <a:pt x="21" y="33"/>
                  <a:pt x="21" y="33"/>
                  <a:pt x="21" y="33"/>
                </a:cubicBezTo>
                <a:cubicBezTo>
                  <a:pt x="18" y="35"/>
                  <a:pt x="18" y="35"/>
                  <a:pt x="18" y="35"/>
                </a:cubicBezTo>
                <a:cubicBezTo>
                  <a:pt x="16" y="37"/>
                  <a:pt x="16" y="37"/>
                  <a:pt x="16" y="37"/>
                </a:cubicBezTo>
                <a:cubicBezTo>
                  <a:pt x="15" y="41"/>
                  <a:pt x="15" y="41"/>
                  <a:pt x="15" y="41"/>
                </a:cubicBezTo>
                <a:cubicBezTo>
                  <a:pt x="20" y="44"/>
                  <a:pt x="20" y="44"/>
                  <a:pt x="20" y="44"/>
                </a:cubicBezTo>
                <a:cubicBezTo>
                  <a:pt x="22" y="51"/>
                  <a:pt x="22" y="51"/>
                  <a:pt x="22" y="51"/>
                </a:cubicBezTo>
                <a:cubicBezTo>
                  <a:pt x="26" y="56"/>
                  <a:pt x="26" y="56"/>
                  <a:pt x="26" y="56"/>
                </a:cubicBezTo>
                <a:cubicBezTo>
                  <a:pt x="28" y="58"/>
                  <a:pt x="28" y="58"/>
                  <a:pt x="28" y="58"/>
                </a:cubicBezTo>
                <a:cubicBezTo>
                  <a:pt x="29" y="61"/>
                  <a:pt x="29" y="61"/>
                  <a:pt x="29" y="61"/>
                </a:cubicBezTo>
                <a:cubicBezTo>
                  <a:pt x="32" y="65"/>
                  <a:pt x="32" y="65"/>
                  <a:pt x="32" y="65"/>
                </a:cubicBezTo>
                <a:cubicBezTo>
                  <a:pt x="36" y="68"/>
                  <a:pt x="36" y="68"/>
                  <a:pt x="36" y="68"/>
                </a:cubicBezTo>
                <a:cubicBezTo>
                  <a:pt x="37" y="71"/>
                  <a:pt x="37" y="71"/>
                  <a:pt x="37" y="71"/>
                </a:cubicBezTo>
                <a:cubicBezTo>
                  <a:pt x="39" y="76"/>
                  <a:pt x="39" y="76"/>
                  <a:pt x="39" y="76"/>
                </a:cubicBezTo>
                <a:cubicBezTo>
                  <a:pt x="42" y="78"/>
                  <a:pt x="42" y="78"/>
                  <a:pt x="42" y="78"/>
                </a:cubicBezTo>
                <a:cubicBezTo>
                  <a:pt x="43" y="82"/>
                  <a:pt x="43" y="82"/>
                  <a:pt x="43" y="82"/>
                </a:cubicBezTo>
                <a:cubicBezTo>
                  <a:pt x="44" y="88"/>
                  <a:pt x="44" y="88"/>
                  <a:pt x="44" y="88"/>
                </a:cubicBezTo>
                <a:cubicBezTo>
                  <a:pt x="43" y="91"/>
                  <a:pt x="43" y="91"/>
                  <a:pt x="43" y="91"/>
                </a:cubicBezTo>
                <a:cubicBezTo>
                  <a:pt x="43" y="96"/>
                  <a:pt x="43" y="96"/>
                  <a:pt x="43" y="96"/>
                </a:cubicBezTo>
                <a:cubicBezTo>
                  <a:pt x="45" y="100"/>
                  <a:pt x="45" y="100"/>
                  <a:pt x="45" y="100"/>
                </a:cubicBezTo>
                <a:cubicBezTo>
                  <a:pt x="46" y="105"/>
                  <a:pt x="46" y="105"/>
                  <a:pt x="46" y="105"/>
                </a:cubicBezTo>
                <a:cubicBezTo>
                  <a:pt x="47" y="109"/>
                  <a:pt x="47" y="109"/>
                  <a:pt x="47" y="109"/>
                </a:cubicBezTo>
                <a:cubicBezTo>
                  <a:pt x="45" y="114"/>
                  <a:pt x="45" y="114"/>
                  <a:pt x="45" y="114"/>
                </a:cubicBezTo>
                <a:cubicBezTo>
                  <a:pt x="44" y="119"/>
                  <a:pt x="44" y="119"/>
                  <a:pt x="44" y="119"/>
                </a:cubicBezTo>
                <a:cubicBezTo>
                  <a:pt x="44" y="123"/>
                  <a:pt x="44" y="123"/>
                  <a:pt x="44" y="123"/>
                </a:cubicBezTo>
                <a:cubicBezTo>
                  <a:pt x="42" y="125"/>
                  <a:pt x="42" y="125"/>
                  <a:pt x="42" y="125"/>
                </a:cubicBezTo>
                <a:cubicBezTo>
                  <a:pt x="37" y="127"/>
                  <a:pt x="37" y="127"/>
                  <a:pt x="37" y="127"/>
                </a:cubicBezTo>
                <a:cubicBezTo>
                  <a:pt x="35" y="128"/>
                  <a:pt x="35" y="128"/>
                  <a:pt x="35" y="128"/>
                </a:cubicBezTo>
                <a:cubicBezTo>
                  <a:pt x="34" y="132"/>
                  <a:pt x="34" y="132"/>
                  <a:pt x="34" y="132"/>
                </a:cubicBezTo>
                <a:cubicBezTo>
                  <a:pt x="31" y="130"/>
                  <a:pt x="31" y="130"/>
                  <a:pt x="31" y="130"/>
                </a:cubicBezTo>
                <a:cubicBezTo>
                  <a:pt x="25" y="131"/>
                  <a:pt x="25" y="131"/>
                  <a:pt x="25" y="131"/>
                </a:cubicBezTo>
                <a:cubicBezTo>
                  <a:pt x="24" y="133"/>
                  <a:pt x="24" y="133"/>
                  <a:pt x="24" y="133"/>
                </a:cubicBezTo>
                <a:cubicBezTo>
                  <a:pt x="21" y="134"/>
                  <a:pt x="21" y="134"/>
                  <a:pt x="21" y="134"/>
                </a:cubicBezTo>
                <a:cubicBezTo>
                  <a:pt x="17" y="139"/>
                  <a:pt x="17" y="139"/>
                  <a:pt x="17" y="139"/>
                </a:cubicBezTo>
                <a:cubicBezTo>
                  <a:pt x="19" y="140"/>
                  <a:pt x="19" y="141"/>
                  <a:pt x="21" y="143"/>
                </a:cubicBezTo>
                <a:cubicBezTo>
                  <a:pt x="21" y="141"/>
                  <a:pt x="20" y="154"/>
                  <a:pt x="21" y="152"/>
                </a:cubicBezTo>
                <a:cubicBezTo>
                  <a:pt x="21" y="153"/>
                  <a:pt x="21" y="155"/>
                  <a:pt x="21" y="155"/>
                </a:cubicBezTo>
                <a:cubicBezTo>
                  <a:pt x="23" y="156"/>
                  <a:pt x="23" y="156"/>
                  <a:pt x="23" y="156"/>
                </a:cubicBezTo>
                <a:cubicBezTo>
                  <a:pt x="23" y="157"/>
                  <a:pt x="20" y="160"/>
                  <a:pt x="23" y="159"/>
                </a:cubicBezTo>
                <a:cubicBezTo>
                  <a:pt x="26" y="159"/>
                  <a:pt x="26" y="155"/>
                  <a:pt x="27" y="154"/>
                </a:cubicBezTo>
                <a:cubicBezTo>
                  <a:pt x="28" y="153"/>
                  <a:pt x="30" y="154"/>
                  <a:pt x="30" y="153"/>
                </a:cubicBezTo>
                <a:cubicBezTo>
                  <a:pt x="30" y="151"/>
                  <a:pt x="30" y="150"/>
                  <a:pt x="29" y="147"/>
                </a:cubicBezTo>
                <a:cubicBezTo>
                  <a:pt x="29" y="146"/>
                  <a:pt x="26" y="141"/>
                  <a:pt x="28" y="143"/>
                </a:cubicBezTo>
                <a:cubicBezTo>
                  <a:pt x="30" y="145"/>
                  <a:pt x="31" y="147"/>
                  <a:pt x="32" y="149"/>
                </a:cubicBezTo>
                <a:cubicBezTo>
                  <a:pt x="33" y="149"/>
                  <a:pt x="34" y="149"/>
                  <a:pt x="34" y="149"/>
                </a:cubicBezTo>
                <a:cubicBezTo>
                  <a:pt x="34" y="147"/>
                  <a:pt x="34" y="147"/>
                  <a:pt x="34" y="147"/>
                </a:cubicBezTo>
                <a:cubicBezTo>
                  <a:pt x="35" y="147"/>
                  <a:pt x="35" y="147"/>
                  <a:pt x="35" y="147"/>
                </a:cubicBezTo>
                <a:cubicBezTo>
                  <a:pt x="35" y="146"/>
                  <a:pt x="35" y="146"/>
                  <a:pt x="35" y="146"/>
                </a:cubicBezTo>
                <a:cubicBezTo>
                  <a:pt x="35" y="145"/>
                  <a:pt x="31" y="144"/>
                  <a:pt x="30" y="143"/>
                </a:cubicBezTo>
                <a:cubicBezTo>
                  <a:pt x="30" y="141"/>
                  <a:pt x="30" y="141"/>
                  <a:pt x="30" y="141"/>
                </a:cubicBezTo>
                <a:cubicBezTo>
                  <a:pt x="30" y="141"/>
                  <a:pt x="28" y="139"/>
                  <a:pt x="28" y="139"/>
                </a:cubicBezTo>
                <a:cubicBezTo>
                  <a:pt x="31" y="141"/>
                  <a:pt x="34" y="142"/>
                  <a:pt x="38" y="141"/>
                </a:cubicBezTo>
                <a:cubicBezTo>
                  <a:pt x="38" y="140"/>
                  <a:pt x="38" y="140"/>
                  <a:pt x="38" y="140"/>
                </a:cubicBezTo>
                <a:cubicBezTo>
                  <a:pt x="39" y="140"/>
                  <a:pt x="40" y="141"/>
                  <a:pt x="41" y="141"/>
                </a:cubicBezTo>
                <a:cubicBezTo>
                  <a:pt x="41" y="141"/>
                  <a:pt x="40" y="139"/>
                  <a:pt x="40" y="139"/>
                </a:cubicBezTo>
                <a:cubicBezTo>
                  <a:pt x="42" y="139"/>
                  <a:pt x="43" y="140"/>
                  <a:pt x="44" y="140"/>
                </a:cubicBezTo>
                <a:cubicBezTo>
                  <a:pt x="45" y="140"/>
                  <a:pt x="46" y="137"/>
                  <a:pt x="47" y="136"/>
                </a:cubicBezTo>
                <a:cubicBezTo>
                  <a:pt x="48" y="135"/>
                  <a:pt x="49" y="136"/>
                  <a:pt x="50" y="135"/>
                </a:cubicBezTo>
                <a:cubicBezTo>
                  <a:pt x="52" y="135"/>
                  <a:pt x="58" y="129"/>
                  <a:pt x="58" y="128"/>
                </a:cubicBezTo>
                <a:cubicBezTo>
                  <a:pt x="59" y="127"/>
                  <a:pt x="58" y="126"/>
                  <a:pt x="59" y="125"/>
                </a:cubicBezTo>
                <a:cubicBezTo>
                  <a:pt x="59" y="125"/>
                  <a:pt x="61" y="124"/>
                  <a:pt x="61" y="124"/>
                </a:cubicBezTo>
                <a:cubicBezTo>
                  <a:pt x="62" y="120"/>
                  <a:pt x="59" y="119"/>
                  <a:pt x="60" y="116"/>
                </a:cubicBezTo>
                <a:cubicBezTo>
                  <a:pt x="60" y="116"/>
                  <a:pt x="62" y="115"/>
                  <a:pt x="62" y="115"/>
                </a:cubicBezTo>
                <a:cubicBezTo>
                  <a:pt x="62" y="114"/>
                  <a:pt x="63" y="113"/>
                  <a:pt x="62" y="112"/>
                </a:cubicBezTo>
                <a:cubicBezTo>
                  <a:pt x="61" y="112"/>
                  <a:pt x="61" y="112"/>
                  <a:pt x="61" y="112"/>
                </a:cubicBezTo>
                <a:cubicBezTo>
                  <a:pt x="60" y="110"/>
                  <a:pt x="59" y="107"/>
                  <a:pt x="59" y="106"/>
                </a:cubicBezTo>
                <a:cubicBezTo>
                  <a:pt x="59" y="104"/>
                  <a:pt x="59" y="101"/>
                  <a:pt x="59" y="100"/>
                </a:cubicBezTo>
                <a:cubicBezTo>
                  <a:pt x="59" y="99"/>
                  <a:pt x="57" y="98"/>
                  <a:pt x="57" y="98"/>
                </a:cubicBezTo>
                <a:cubicBezTo>
                  <a:pt x="57" y="97"/>
                  <a:pt x="57" y="95"/>
                  <a:pt x="57" y="94"/>
                </a:cubicBezTo>
                <a:cubicBezTo>
                  <a:pt x="57" y="94"/>
                  <a:pt x="56" y="94"/>
                  <a:pt x="56" y="94"/>
                </a:cubicBezTo>
                <a:cubicBezTo>
                  <a:pt x="55" y="92"/>
                  <a:pt x="56" y="90"/>
                  <a:pt x="56" y="88"/>
                </a:cubicBezTo>
                <a:cubicBezTo>
                  <a:pt x="56" y="88"/>
                  <a:pt x="51" y="84"/>
                  <a:pt x="50" y="83"/>
                </a:cubicBezTo>
                <a:cubicBezTo>
                  <a:pt x="50" y="81"/>
                  <a:pt x="51" y="79"/>
                  <a:pt x="50" y="78"/>
                </a:cubicBezTo>
                <a:cubicBezTo>
                  <a:pt x="49" y="77"/>
                  <a:pt x="46" y="76"/>
                  <a:pt x="45" y="75"/>
                </a:cubicBezTo>
                <a:cubicBezTo>
                  <a:pt x="45" y="75"/>
                  <a:pt x="42" y="69"/>
                  <a:pt x="42" y="69"/>
                </a:cubicBezTo>
                <a:cubicBezTo>
                  <a:pt x="42" y="69"/>
                  <a:pt x="42" y="67"/>
                  <a:pt x="42" y="67"/>
                </a:cubicBezTo>
                <a:cubicBezTo>
                  <a:pt x="40" y="65"/>
                  <a:pt x="35" y="64"/>
                  <a:pt x="34" y="61"/>
                </a:cubicBezTo>
                <a:cubicBezTo>
                  <a:pt x="33" y="60"/>
                  <a:pt x="34" y="59"/>
                  <a:pt x="33" y="58"/>
                </a:cubicBezTo>
                <a:cubicBezTo>
                  <a:pt x="31" y="55"/>
                  <a:pt x="26" y="51"/>
                  <a:pt x="27" y="46"/>
                </a:cubicBezTo>
                <a:cubicBezTo>
                  <a:pt x="28" y="44"/>
                  <a:pt x="28" y="44"/>
                  <a:pt x="28" y="44"/>
                </a:cubicBezTo>
                <a:cubicBezTo>
                  <a:pt x="29" y="42"/>
                  <a:pt x="28" y="39"/>
                  <a:pt x="28" y="38"/>
                </a:cubicBezTo>
                <a:cubicBezTo>
                  <a:pt x="29" y="36"/>
                  <a:pt x="32" y="36"/>
                  <a:pt x="33" y="35"/>
                </a:cubicBezTo>
                <a:cubicBezTo>
                  <a:pt x="39" y="27"/>
                  <a:pt x="39" y="27"/>
                  <a:pt x="39" y="27"/>
                </a:cubicBezTo>
                <a:cubicBezTo>
                  <a:pt x="39" y="27"/>
                  <a:pt x="39" y="25"/>
                  <a:pt x="39" y="25"/>
                </a:cubicBezTo>
                <a:cubicBezTo>
                  <a:pt x="40" y="24"/>
                  <a:pt x="42" y="25"/>
                  <a:pt x="44" y="24"/>
                </a:cubicBezTo>
                <a:cubicBezTo>
                  <a:pt x="45" y="23"/>
                  <a:pt x="45" y="21"/>
                  <a:pt x="46" y="20"/>
                </a:cubicBezTo>
                <a:cubicBezTo>
                  <a:pt x="47" y="20"/>
                  <a:pt x="49" y="20"/>
                  <a:pt x="50" y="19"/>
                </a:cubicBezTo>
                <a:cubicBezTo>
                  <a:pt x="50" y="19"/>
                  <a:pt x="50" y="19"/>
                  <a:pt x="50" y="18"/>
                </a:cubicBezTo>
                <a:close/>
                <a:moveTo>
                  <a:pt x="25" y="135"/>
                </a:moveTo>
                <a:cubicBezTo>
                  <a:pt x="27" y="136"/>
                  <a:pt x="28" y="140"/>
                  <a:pt x="25" y="139"/>
                </a:cubicBezTo>
                <a:cubicBezTo>
                  <a:pt x="24" y="139"/>
                  <a:pt x="23" y="135"/>
                  <a:pt x="25" y="135"/>
                </a:cubicBezTo>
                <a:close/>
              </a:path>
            </a:pathLst>
          </a:custGeom>
          <a:solidFill>
            <a:srgbClr val="C9CFD9"/>
          </a:solidFill>
          <a:ln w="127" cap="rnd">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cxnSp>
        <p:nvCxnSpPr>
          <p:cNvPr id="94" name="Straight Connector 93">
            <a:extLst>
              <a:ext uri="{FF2B5EF4-FFF2-40B4-BE49-F238E27FC236}">
                <a16:creationId xmlns:a16="http://schemas.microsoft.com/office/drawing/2014/main" id="{3AB7EACB-18F2-4A7B-AED7-D4533653DF1B}"/>
              </a:ext>
            </a:extLst>
          </p:cNvPr>
          <p:cNvCxnSpPr>
            <a:cxnSpLocks/>
          </p:cNvCxnSpPr>
          <p:nvPr/>
        </p:nvCxnSpPr>
        <p:spPr bwMode="auto">
          <a:xfrm>
            <a:off x="8455097" y="6312066"/>
            <a:ext cx="288268" cy="0"/>
          </a:xfrm>
          <a:prstGeom prst="line">
            <a:avLst/>
          </a:prstGeom>
          <a:solidFill>
            <a:schemeClr val="accent1"/>
          </a:solidFill>
          <a:ln w="9525" cap="flat" cmpd="sng" algn="ctr">
            <a:solidFill>
              <a:srgbClr val="ED1C2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5" name="Oval 94">
            <a:extLst>
              <a:ext uri="{FF2B5EF4-FFF2-40B4-BE49-F238E27FC236}">
                <a16:creationId xmlns:a16="http://schemas.microsoft.com/office/drawing/2014/main" id="{F4D8CB81-EA77-4520-AA54-EF8144B3646A}"/>
              </a:ext>
            </a:extLst>
          </p:cNvPr>
          <p:cNvSpPr/>
          <p:nvPr/>
        </p:nvSpPr>
        <p:spPr bwMode="auto">
          <a:xfrm>
            <a:off x="9538323" y="5814730"/>
            <a:ext cx="114270" cy="108301"/>
          </a:xfrm>
          <a:prstGeom prst="ellipse">
            <a:avLst/>
          </a:prstGeom>
          <a:solidFill>
            <a:srgbClr val="ED1C24"/>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algn="ctr" defTabSz="914126" fontAlgn="base">
              <a:spcBef>
                <a:spcPct val="0"/>
              </a:spcBef>
              <a:spcAft>
                <a:spcPct val="0"/>
              </a:spcAft>
            </a:pPr>
            <a:endParaRPr lang="en-SG" sz="2399" dirty="0">
              <a:latin typeface="Times New Roman" pitchFamily="18" charset="0"/>
              <a:cs typeface="Times New Roman" pitchFamily="18" charset="0"/>
            </a:endParaRPr>
          </a:p>
        </p:txBody>
      </p:sp>
      <p:cxnSp>
        <p:nvCxnSpPr>
          <p:cNvPr id="30" name="Straight Connector 29">
            <a:extLst>
              <a:ext uri="{FF2B5EF4-FFF2-40B4-BE49-F238E27FC236}">
                <a16:creationId xmlns:a16="http://schemas.microsoft.com/office/drawing/2014/main" id="{D7C66525-17D3-4DC7-8D51-2211FC29F3DB}"/>
              </a:ext>
            </a:extLst>
          </p:cNvPr>
          <p:cNvCxnSpPr>
            <a:cxnSpLocks/>
          </p:cNvCxnSpPr>
          <p:nvPr/>
        </p:nvCxnSpPr>
        <p:spPr bwMode="auto">
          <a:xfrm>
            <a:off x="6236988" y="6305591"/>
            <a:ext cx="1697116" cy="0"/>
          </a:xfrm>
          <a:prstGeom prst="line">
            <a:avLst/>
          </a:prstGeom>
          <a:solidFill>
            <a:schemeClr val="accent1"/>
          </a:solidFill>
          <a:ln w="9525" cap="flat" cmpd="sng" algn="ctr">
            <a:solidFill>
              <a:srgbClr val="DDE1E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Freeform 63">
            <a:extLst>
              <a:ext uri="{FF2B5EF4-FFF2-40B4-BE49-F238E27FC236}">
                <a16:creationId xmlns:a16="http://schemas.microsoft.com/office/drawing/2014/main" id="{AD5E48ED-6B4F-4BFE-B30E-619E930445D5}"/>
              </a:ext>
            </a:extLst>
          </p:cNvPr>
          <p:cNvSpPr/>
          <p:nvPr/>
        </p:nvSpPr>
        <p:spPr bwMode="auto">
          <a:xfrm rot="8100000">
            <a:off x="5984784" y="3910222"/>
            <a:ext cx="159260" cy="159260"/>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34" name="Rectangle 33">
            <a:extLst>
              <a:ext uri="{FF2B5EF4-FFF2-40B4-BE49-F238E27FC236}">
                <a16:creationId xmlns:a16="http://schemas.microsoft.com/office/drawing/2014/main" id="{5F70E540-F990-4718-B832-CA5C081CDEED}"/>
              </a:ext>
            </a:extLst>
          </p:cNvPr>
          <p:cNvSpPr/>
          <p:nvPr/>
        </p:nvSpPr>
        <p:spPr>
          <a:xfrm>
            <a:off x="6193246" y="3837385"/>
            <a:ext cx="1473045" cy="307697"/>
          </a:xfrm>
          <a:prstGeom prst="rect">
            <a:avLst/>
          </a:prstGeom>
        </p:spPr>
        <p:txBody>
          <a:bodyPr wrap="square">
            <a:spAutoFit/>
          </a:bodyPr>
          <a:lstStyle/>
          <a:p>
            <a:r>
              <a:rPr lang="en-SG" altLang="en-US" sz="1400" b="1" dirty="0">
                <a:latin typeface="Century Gothic (Headings)"/>
                <a:cs typeface="Arial" panose="020B0604020202020204" pitchFamily="34" charset="0"/>
              </a:rPr>
              <a:t>PHILIPPINES</a:t>
            </a:r>
          </a:p>
        </p:txBody>
      </p:sp>
      <p:cxnSp>
        <p:nvCxnSpPr>
          <p:cNvPr id="47" name="Straight Connector 46">
            <a:extLst>
              <a:ext uri="{FF2B5EF4-FFF2-40B4-BE49-F238E27FC236}">
                <a16:creationId xmlns:a16="http://schemas.microsoft.com/office/drawing/2014/main" id="{E251FD81-2B25-41D0-9BA4-458B3775F9D4}"/>
              </a:ext>
            </a:extLst>
          </p:cNvPr>
          <p:cNvCxnSpPr>
            <a:cxnSpLocks/>
          </p:cNvCxnSpPr>
          <p:nvPr/>
        </p:nvCxnSpPr>
        <p:spPr bwMode="auto">
          <a:xfrm>
            <a:off x="6236989" y="6305591"/>
            <a:ext cx="288268" cy="0"/>
          </a:xfrm>
          <a:prstGeom prst="line">
            <a:avLst/>
          </a:prstGeom>
          <a:solidFill>
            <a:schemeClr val="accent1"/>
          </a:solidFill>
          <a:ln w="9525" cap="flat" cmpd="sng" algn="ctr">
            <a:solidFill>
              <a:srgbClr val="ED1C2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Freeform 103">
            <a:extLst>
              <a:ext uri="{FF2B5EF4-FFF2-40B4-BE49-F238E27FC236}">
                <a16:creationId xmlns:a16="http://schemas.microsoft.com/office/drawing/2014/main" id="{19471657-AB92-4AB3-811F-D420DF414B28}"/>
              </a:ext>
            </a:extLst>
          </p:cNvPr>
          <p:cNvSpPr>
            <a:spLocks noEditPoints="1"/>
          </p:cNvSpPr>
          <p:nvPr/>
        </p:nvSpPr>
        <p:spPr bwMode="auto">
          <a:xfrm>
            <a:off x="7097588" y="4587326"/>
            <a:ext cx="968650" cy="1690626"/>
          </a:xfrm>
          <a:custGeom>
            <a:avLst/>
            <a:gdLst>
              <a:gd name="T0" fmla="*/ 68 w 82"/>
              <a:gd name="T1" fmla="*/ 108 h 143"/>
              <a:gd name="T2" fmla="*/ 60 w 82"/>
              <a:gd name="T3" fmla="*/ 114 h 143"/>
              <a:gd name="T4" fmla="*/ 54 w 82"/>
              <a:gd name="T5" fmla="*/ 111 h 143"/>
              <a:gd name="T6" fmla="*/ 49 w 82"/>
              <a:gd name="T7" fmla="*/ 115 h 143"/>
              <a:gd name="T8" fmla="*/ 41 w 82"/>
              <a:gd name="T9" fmla="*/ 127 h 143"/>
              <a:gd name="T10" fmla="*/ 48 w 82"/>
              <a:gd name="T11" fmla="*/ 124 h 143"/>
              <a:gd name="T12" fmla="*/ 60 w 82"/>
              <a:gd name="T13" fmla="*/ 127 h 143"/>
              <a:gd name="T14" fmla="*/ 69 w 82"/>
              <a:gd name="T15" fmla="*/ 139 h 143"/>
              <a:gd name="T16" fmla="*/ 75 w 82"/>
              <a:gd name="T17" fmla="*/ 135 h 143"/>
              <a:gd name="T18" fmla="*/ 79 w 82"/>
              <a:gd name="T19" fmla="*/ 120 h 143"/>
              <a:gd name="T20" fmla="*/ 73 w 82"/>
              <a:gd name="T21" fmla="*/ 102 h 143"/>
              <a:gd name="T22" fmla="*/ 65 w 82"/>
              <a:gd name="T23" fmla="*/ 98 h 143"/>
              <a:gd name="T24" fmla="*/ 47 w 82"/>
              <a:gd name="T25" fmla="*/ 89 h 143"/>
              <a:gd name="T26" fmla="*/ 50 w 82"/>
              <a:gd name="T27" fmla="*/ 92 h 143"/>
              <a:gd name="T28" fmla="*/ 52 w 82"/>
              <a:gd name="T29" fmla="*/ 94 h 143"/>
              <a:gd name="T30" fmla="*/ 51 w 82"/>
              <a:gd name="T31" fmla="*/ 86 h 143"/>
              <a:gd name="T32" fmla="*/ 56 w 82"/>
              <a:gd name="T33" fmla="*/ 97 h 143"/>
              <a:gd name="T34" fmla="*/ 59 w 82"/>
              <a:gd name="T35" fmla="*/ 84 h 143"/>
              <a:gd name="T36" fmla="*/ 15 w 82"/>
              <a:gd name="T37" fmla="*/ 92 h 143"/>
              <a:gd name="T38" fmla="*/ 8 w 82"/>
              <a:gd name="T39" fmla="*/ 103 h 143"/>
              <a:gd name="T40" fmla="*/ 0 w 82"/>
              <a:gd name="T41" fmla="*/ 113 h 143"/>
              <a:gd name="T42" fmla="*/ 15 w 82"/>
              <a:gd name="T43" fmla="*/ 99 h 143"/>
              <a:gd name="T44" fmla="*/ 21 w 82"/>
              <a:gd name="T45" fmla="*/ 91 h 143"/>
              <a:gd name="T46" fmla="*/ 65 w 82"/>
              <a:gd name="T47" fmla="*/ 81 h 143"/>
              <a:gd name="T48" fmla="*/ 68 w 82"/>
              <a:gd name="T49" fmla="*/ 86 h 143"/>
              <a:gd name="T50" fmla="*/ 70 w 82"/>
              <a:gd name="T51" fmla="*/ 93 h 143"/>
              <a:gd name="T52" fmla="*/ 70 w 82"/>
              <a:gd name="T53" fmla="*/ 86 h 143"/>
              <a:gd name="T54" fmla="*/ 42 w 82"/>
              <a:gd name="T55" fmla="*/ 78 h 143"/>
              <a:gd name="T56" fmla="*/ 49 w 82"/>
              <a:gd name="T57" fmla="*/ 85 h 143"/>
              <a:gd name="T58" fmla="*/ 53 w 82"/>
              <a:gd name="T59" fmla="*/ 72 h 143"/>
              <a:gd name="T60" fmla="*/ 53 w 82"/>
              <a:gd name="T61" fmla="*/ 72 h 143"/>
              <a:gd name="T62" fmla="*/ 23 w 82"/>
              <a:gd name="T63" fmla="*/ 72 h 143"/>
              <a:gd name="T64" fmla="*/ 41 w 82"/>
              <a:gd name="T65" fmla="*/ 68 h 143"/>
              <a:gd name="T66" fmla="*/ 67 w 82"/>
              <a:gd name="T67" fmla="*/ 76 h 143"/>
              <a:gd name="T68" fmla="*/ 75 w 82"/>
              <a:gd name="T69" fmla="*/ 83 h 143"/>
              <a:gd name="T70" fmla="*/ 70 w 82"/>
              <a:gd name="T71" fmla="*/ 69 h 143"/>
              <a:gd name="T72" fmla="*/ 28 w 82"/>
              <a:gd name="T73" fmla="*/ 58 h 143"/>
              <a:gd name="T74" fmla="*/ 37 w 82"/>
              <a:gd name="T75" fmla="*/ 71 h 143"/>
              <a:gd name="T76" fmla="*/ 61 w 82"/>
              <a:gd name="T77" fmla="*/ 53 h 143"/>
              <a:gd name="T78" fmla="*/ 28 w 82"/>
              <a:gd name="T79" fmla="*/ 13 h 143"/>
              <a:gd name="T80" fmla="*/ 25 w 82"/>
              <a:gd name="T81" fmla="*/ 30 h 143"/>
              <a:gd name="T82" fmla="*/ 25 w 82"/>
              <a:gd name="T83" fmla="*/ 34 h 143"/>
              <a:gd name="T84" fmla="*/ 32 w 82"/>
              <a:gd name="T85" fmla="*/ 42 h 143"/>
              <a:gd name="T86" fmla="*/ 43 w 82"/>
              <a:gd name="T87" fmla="*/ 55 h 143"/>
              <a:gd name="T88" fmla="*/ 50 w 82"/>
              <a:gd name="T89" fmla="*/ 56 h 143"/>
              <a:gd name="T90" fmla="*/ 58 w 82"/>
              <a:gd name="T91" fmla="*/ 66 h 143"/>
              <a:gd name="T92" fmla="*/ 55 w 82"/>
              <a:gd name="T93" fmla="*/ 50 h 143"/>
              <a:gd name="T94" fmla="*/ 49 w 82"/>
              <a:gd name="T95" fmla="*/ 47 h 143"/>
              <a:gd name="T96" fmla="*/ 39 w 82"/>
              <a:gd name="T97" fmla="*/ 49 h 143"/>
              <a:gd name="T98" fmla="*/ 40 w 82"/>
              <a:gd name="T99" fmla="*/ 30 h 143"/>
              <a:gd name="T100" fmla="*/ 47 w 82"/>
              <a:gd name="T101" fmla="*/ 20 h 143"/>
              <a:gd name="T102" fmla="*/ 44 w 82"/>
              <a:gd name="T103" fmla="*/ 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143">
                <a:moveTo>
                  <a:pt x="73" y="102"/>
                </a:moveTo>
                <a:cubicBezTo>
                  <a:pt x="72" y="103"/>
                  <a:pt x="72" y="103"/>
                  <a:pt x="71" y="103"/>
                </a:cubicBezTo>
                <a:cubicBezTo>
                  <a:pt x="72" y="103"/>
                  <a:pt x="71" y="109"/>
                  <a:pt x="71" y="109"/>
                </a:cubicBezTo>
                <a:cubicBezTo>
                  <a:pt x="70" y="110"/>
                  <a:pt x="68" y="108"/>
                  <a:pt x="68" y="108"/>
                </a:cubicBezTo>
                <a:cubicBezTo>
                  <a:pt x="68" y="109"/>
                  <a:pt x="66" y="109"/>
                  <a:pt x="66" y="109"/>
                </a:cubicBezTo>
                <a:cubicBezTo>
                  <a:pt x="65" y="111"/>
                  <a:pt x="66" y="112"/>
                  <a:pt x="65" y="113"/>
                </a:cubicBezTo>
                <a:cubicBezTo>
                  <a:pt x="64" y="112"/>
                  <a:pt x="62" y="111"/>
                  <a:pt x="61" y="111"/>
                </a:cubicBezTo>
                <a:cubicBezTo>
                  <a:pt x="60" y="112"/>
                  <a:pt x="61" y="114"/>
                  <a:pt x="60" y="114"/>
                </a:cubicBezTo>
                <a:cubicBezTo>
                  <a:pt x="59" y="114"/>
                  <a:pt x="55" y="115"/>
                  <a:pt x="55" y="115"/>
                </a:cubicBezTo>
                <a:cubicBezTo>
                  <a:pt x="54" y="115"/>
                  <a:pt x="55" y="113"/>
                  <a:pt x="55" y="113"/>
                </a:cubicBezTo>
                <a:cubicBezTo>
                  <a:pt x="55" y="113"/>
                  <a:pt x="55" y="112"/>
                  <a:pt x="55" y="111"/>
                </a:cubicBezTo>
                <a:cubicBezTo>
                  <a:pt x="55" y="111"/>
                  <a:pt x="54" y="111"/>
                  <a:pt x="54" y="111"/>
                </a:cubicBezTo>
                <a:cubicBezTo>
                  <a:pt x="54" y="111"/>
                  <a:pt x="54" y="111"/>
                  <a:pt x="54" y="111"/>
                </a:cubicBezTo>
                <a:cubicBezTo>
                  <a:pt x="51" y="111"/>
                  <a:pt x="51" y="111"/>
                  <a:pt x="51" y="111"/>
                </a:cubicBezTo>
                <a:cubicBezTo>
                  <a:pt x="50" y="112"/>
                  <a:pt x="49" y="112"/>
                  <a:pt x="49" y="113"/>
                </a:cubicBezTo>
                <a:cubicBezTo>
                  <a:pt x="48" y="113"/>
                  <a:pt x="49" y="115"/>
                  <a:pt x="49" y="115"/>
                </a:cubicBezTo>
                <a:cubicBezTo>
                  <a:pt x="47" y="116"/>
                  <a:pt x="44" y="117"/>
                  <a:pt x="42" y="117"/>
                </a:cubicBezTo>
                <a:cubicBezTo>
                  <a:pt x="42" y="119"/>
                  <a:pt x="43" y="121"/>
                  <a:pt x="42" y="123"/>
                </a:cubicBezTo>
                <a:cubicBezTo>
                  <a:pt x="42" y="124"/>
                  <a:pt x="40" y="125"/>
                  <a:pt x="40" y="125"/>
                </a:cubicBezTo>
                <a:cubicBezTo>
                  <a:pt x="40" y="127"/>
                  <a:pt x="41" y="126"/>
                  <a:pt x="41" y="127"/>
                </a:cubicBezTo>
                <a:cubicBezTo>
                  <a:pt x="41" y="127"/>
                  <a:pt x="43" y="127"/>
                  <a:pt x="43" y="127"/>
                </a:cubicBezTo>
                <a:cubicBezTo>
                  <a:pt x="44" y="126"/>
                  <a:pt x="43" y="126"/>
                  <a:pt x="44" y="125"/>
                </a:cubicBezTo>
                <a:cubicBezTo>
                  <a:pt x="45" y="124"/>
                  <a:pt x="46" y="123"/>
                  <a:pt x="47" y="121"/>
                </a:cubicBezTo>
                <a:cubicBezTo>
                  <a:pt x="48" y="122"/>
                  <a:pt x="47" y="122"/>
                  <a:pt x="48" y="124"/>
                </a:cubicBezTo>
                <a:cubicBezTo>
                  <a:pt x="51" y="124"/>
                  <a:pt x="53" y="124"/>
                  <a:pt x="55" y="124"/>
                </a:cubicBezTo>
                <a:cubicBezTo>
                  <a:pt x="55" y="124"/>
                  <a:pt x="55" y="122"/>
                  <a:pt x="57" y="123"/>
                </a:cubicBezTo>
                <a:cubicBezTo>
                  <a:pt x="57" y="123"/>
                  <a:pt x="59" y="125"/>
                  <a:pt x="59" y="125"/>
                </a:cubicBezTo>
                <a:cubicBezTo>
                  <a:pt x="60" y="124"/>
                  <a:pt x="60" y="126"/>
                  <a:pt x="60" y="127"/>
                </a:cubicBezTo>
                <a:cubicBezTo>
                  <a:pt x="59" y="127"/>
                  <a:pt x="59" y="127"/>
                  <a:pt x="59" y="127"/>
                </a:cubicBezTo>
                <a:cubicBezTo>
                  <a:pt x="58" y="129"/>
                  <a:pt x="56" y="133"/>
                  <a:pt x="58" y="136"/>
                </a:cubicBezTo>
                <a:cubicBezTo>
                  <a:pt x="58" y="137"/>
                  <a:pt x="61" y="137"/>
                  <a:pt x="61" y="137"/>
                </a:cubicBezTo>
                <a:cubicBezTo>
                  <a:pt x="65" y="140"/>
                  <a:pt x="63" y="140"/>
                  <a:pt x="69" y="139"/>
                </a:cubicBezTo>
                <a:cubicBezTo>
                  <a:pt x="68" y="140"/>
                  <a:pt x="69" y="143"/>
                  <a:pt x="69" y="143"/>
                </a:cubicBezTo>
                <a:cubicBezTo>
                  <a:pt x="70" y="143"/>
                  <a:pt x="72" y="143"/>
                  <a:pt x="72" y="142"/>
                </a:cubicBezTo>
                <a:cubicBezTo>
                  <a:pt x="74" y="139"/>
                  <a:pt x="73" y="135"/>
                  <a:pt x="71" y="132"/>
                </a:cubicBezTo>
                <a:cubicBezTo>
                  <a:pt x="71" y="132"/>
                  <a:pt x="74" y="131"/>
                  <a:pt x="75" y="135"/>
                </a:cubicBezTo>
                <a:cubicBezTo>
                  <a:pt x="76" y="135"/>
                  <a:pt x="76" y="135"/>
                  <a:pt x="76" y="135"/>
                </a:cubicBezTo>
                <a:cubicBezTo>
                  <a:pt x="75" y="131"/>
                  <a:pt x="75" y="130"/>
                  <a:pt x="74" y="127"/>
                </a:cubicBezTo>
                <a:cubicBezTo>
                  <a:pt x="75" y="126"/>
                  <a:pt x="77" y="125"/>
                  <a:pt x="77" y="124"/>
                </a:cubicBezTo>
                <a:cubicBezTo>
                  <a:pt x="78" y="123"/>
                  <a:pt x="78" y="120"/>
                  <a:pt x="79" y="120"/>
                </a:cubicBezTo>
                <a:cubicBezTo>
                  <a:pt x="81" y="120"/>
                  <a:pt x="81" y="120"/>
                  <a:pt x="81" y="120"/>
                </a:cubicBezTo>
                <a:cubicBezTo>
                  <a:pt x="82" y="117"/>
                  <a:pt x="80" y="115"/>
                  <a:pt x="79" y="113"/>
                </a:cubicBezTo>
                <a:cubicBezTo>
                  <a:pt x="78" y="110"/>
                  <a:pt x="77" y="107"/>
                  <a:pt x="77" y="103"/>
                </a:cubicBezTo>
                <a:cubicBezTo>
                  <a:pt x="75" y="103"/>
                  <a:pt x="74" y="103"/>
                  <a:pt x="73" y="102"/>
                </a:cubicBezTo>
                <a:close/>
                <a:moveTo>
                  <a:pt x="61" y="93"/>
                </a:moveTo>
                <a:cubicBezTo>
                  <a:pt x="61" y="94"/>
                  <a:pt x="60" y="95"/>
                  <a:pt x="59" y="95"/>
                </a:cubicBezTo>
                <a:cubicBezTo>
                  <a:pt x="59" y="95"/>
                  <a:pt x="59" y="97"/>
                  <a:pt x="59" y="97"/>
                </a:cubicBezTo>
                <a:cubicBezTo>
                  <a:pt x="62" y="98"/>
                  <a:pt x="63" y="98"/>
                  <a:pt x="65" y="98"/>
                </a:cubicBezTo>
                <a:cubicBezTo>
                  <a:pt x="66" y="96"/>
                  <a:pt x="66" y="96"/>
                  <a:pt x="66" y="96"/>
                </a:cubicBezTo>
                <a:cubicBezTo>
                  <a:pt x="65" y="96"/>
                  <a:pt x="65" y="94"/>
                  <a:pt x="64" y="93"/>
                </a:cubicBezTo>
                <a:cubicBezTo>
                  <a:pt x="63" y="93"/>
                  <a:pt x="62" y="94"/>
                  <a:pt x="61" y="93"/>
                </a:cubicBezTo>
                <a:close/>
                <a:moveTo>
                  <a:pt x="47" y="89"/>
                </a:moveTo>
                <a:cubicBezTo>
                  <a:pt x="47" y="89"/>
                  <a:pt x="46" y="90"/>
                  <a:pt x="48" y="90"/>
                </a:cubicBezTo>
                <a:cubicBezTo>
                  <a:pt x="48" y="89"/>
                  <a:pt x="49" y="89"/>
                  <a:pt x="47" y="89"/>
                </a:cubicBezTo>
                <a:close/>
                <a:moveTo>
                  <a:pt x="51" y="86"/>
                </a:moveTo>
                <a:cubicBezTo>
                  <a:pt x="51" y="87"/>
                  <a:pt x="50" y="89"/>
                  <a:pt x="50" y="92"/>
                </a:cubicBezTo>
                <a:cubicBezTo>
                  <a:pt x="46" y="94"/>
                  <a:pt x="41" y="94"/>
                  <a:pt x="45" y="99"/>
                </a:cubicBezTo>
                <a:cubicBezTo>
                  <a:pt x="46" y="101"/>
                  <a:pt x="47" y="100"/>
                  <a:pt x="49" y="101"/>
                </a:cubicBezTo>
                <a:cubicBezTo>
                  <a:pt x="50" y="102"/>
                  <a:pt x="51" y="103"/>
                  <a:pt x="52" y="103"/>
                </a:cubicBezTo>
                <a:cubicBezTo>
                  <a:pt x="52" y="103"/>
                  <a:pt x="52" y="96"/>
                  <a:pt x="52" y="94"/>
                </a:cubicBezTo>
                <a:cubicBezTo>
                  <a:pt x="52" y="94"/>
                  <a:pt x="55" y="90"/>
                  <a:pt x="55" y="89"/>
                </a:cubicBezTo>
                <a:cubicBezTo>
                  <a:pt x="56" y="89"/>
                  <a:pt x="55" y="88"/>
                  <a:pt x="55" y="88"/>
                </a:cubicBezTo>
                <a:cubicBezTo>
                  <a:pt x="54" y="87"/>
                  <a:pt x="54" y="86"/>
                  <a:pt x="54" y="86"/>
                </a:cubicBezTo>
                <a:cubicBezTo>
                  <a:pt x="53" y="86"/>
                  <a:pt x="52" y="86"/>
                  <a:pt x="51" y="86"/>
                </a:cubicBezTo>
                <a:close/>
                <a:moveTo>
                  <a:pt x="59" y="84"/>
                </a:moveTo>
                <a:cubicBezTo>
                  <a:pt x="58" y="85"/>
                  <a:pt x="59" y="86"/>
                  <a:pt x="59" y="87"/>
                </a:cubicBezTo>
                <a:cubicBezTo>
                  <a:pt x="58" y="89"/>
                  <a:pt x="50" y="96"/>
                  <a:pt x="55" y="99"/>
                </a:cubicBezTo>
                <a:cubicBezTo>
                  <a:pt x="55" y="98"/>
                  <a:pt x="56" y="97"/>
                  <a:pt x="56" y="97"/>
                </a:cubicBezTo>
                <a:cubicBezTo>
                  <a:pt x="57" y="96"/>
                  <a:pt x="56" y="95"/>
                  <a:pt x="57" y="93"/>
                </a:cubicBezTo>
                <a:cubicBezTo>
                  <a:pt x="57" y="93"/>
                  <a:pt x="59" y="92"/>
                  <a:pt x="59" y="92"/>
                </a:cubicBezTo>
                <a:cubicBezTo>
                  <a:pt x="61" y="91"/>
                  <a:pt x="60" y="88"/>
                  <a:pt x="60" y="84"/>
                </a:cubicBezTo>
                <a:lnTo>
                  <a:pt x="59" y="84"/>
                </a:lnTo>
                <a:close/>
                <a:moveTo>
                  <a:pt x="19" y="82"/>
                </a:moveTo>
                <a:cubicBezTo>
                  <a:pt x="19" y="82"/>
                  <a:pt x="19" y="85"/>
                  <a:pt x="19" y="86"/>
                </a:cubicBezTo>
                <a:cubicBezTo>
                  <a:pt x="19" y="86"/>
                  <a:pt x="15" y="89"/>
                  <a:pt x="15" y="89"/>
                </a:cubicBezTo>
                <a:cubicBezTo>
                  <a:pt x="14" y="91"/>
                  <a:pt x="16" y="91"/>
                  <a:pt x="15" y="92"/>
                </a:cubicBezTo>
                <a:cubicBezTo>
                  <a:pt x="15" y="93"/>
                  <a:pt x="13" y="94"/>
                  <a:pt x="13" y="94"/>
                </a:cubicBezTo>
                <a:cubicBezTo>
                  <a:pt x="12" y="96"/>
                  <a:pt x="12" y="98"/>
                  <a:pt x="11" y="99"/>
                </a:cubicBezTo>
                <a:cubicBezTo>
                  <a:pt x="10" y="100"/>
                  <a:pt x="8" y="101"/>
                  <a:pt x="8" y="101"/>
                </a:cubicBezTo>
                <a:cubicBezTo>
                  <a:pt x="8" y="102"/>
                  <a:pt x="8" y="103"/>
                  <a:pt x="8" y="103"/>
                </a:cubicBezTo>
                <a:cubicBezTo>
                  <a:pt x="7" y="104"/>
                  <a:pt x="6" y="104"/>
                  <a:pt x="5" y="104"/>
                </a:cubicBezTo>
                <a:cubicBezTo>
                  <a:pt x="4" y="104"/>
                  <a:pt x="5" y="106"/>
                  <a:pt x="4" y="106"/>
                </a:cubicBezTo>
                <a:cubicBezTo>
                  <a:pt x="4" y="106"/>
                  <a:pt x="3" y="106"/>
                  <a:pt x="2" y="106"/>
                </a:cubicBezTo>
                <a:cubicBezTo>
                  <a:pt x="1" y="108"/>
                  <a:pt x="1" y="110"/>
                  <a:pt x="0" y="113"/>
                </a:cubicBezTo>
                <a:cubicBezTo>
                  <a:pt x="2" y="110"/>
                  <a:pt x="9" y="107"/>
                  <a:pt x="11" y="105"/>
                </a:cubicBezTo>
                <a:cubicBezTo>
                  <a:pt x="12" y="104"/>
                  <a:pt x="11" y="103"/>
                  <a:pt x="11" y="103"/>
                </a:cubicBezTo>
                <a:cubicBezTo>
                  <a:pt x="12" y="102"/>
                  <a:pt x="14" y="100"/>
                  <a:pt x="14" y="99"/>
                </a:cubicBezTo>
                <a:cubicBezTo>
                  <a:pt x="15" y="99"/>
                  <a:pt x="15" y="99"/>
                  <a:pt x="15" y="99"/>
                </a:cubicBezTo>
                <a:cubicBezTo>
                  <a:pt x="15" y="98"/>
                  <a:pt x="14" y="97"/>
                  <a:pt x="15" y="97"/>
                </a:cubicBezTo>
                <a:cubicBezTo>
                  <a:pt x="16" y="96"/>
                  <a:pt x="18" y="96"/>
                  <a:pt x="19" y="95"/>
                </a:cubicBezTo>
                <a:cubicBezTo>
                  <a:pt x="19" y="94"/>
                  <a:pt x="19" y="93"/>
                  <a:pt x="19" y="92"/>
                </a:cubicBezTo>
                <a:cubicBezTo>
                  <a:pt x="20" y="92"/>
                  <a:pt x="21" y="92"/>
                  <a:pt x="21" y="91"/>
                </a:cubicBezTo>
                <a:cubicBezTo>
                  <a:pt x="22" y="91"/>
                  <a:pt x="22" y="84"/>
                  <a:pt x="21" y="84"/>
                </a:cubicBezTo>
                <a:cubicBezTo>
                  <a:pt x="21" y="84"/>
                  <a:pt x="21" y="82"/>
                  <a:pt x="21" y="82"/>
                </a:cubicBezTo>
                <a:lnTo>
                  <a:pt x="19" y="82"/>
                </a:lnTo>
                <a:close/>
                <a:moveTo>
                  <a:pt x="65" y="81"/>
                </a:moveTo>
                <a:cubicBezTo>
                  <a:pt x="65" y="81"/>
                  <a:pt x="64" y="83"/>
                  <a:pt x="65" y="84"/>
                </a:cubicBezTo>
                <a:cubicBezTo>
                  <a:pt x="65" y="84"/>
                  <a:pt x="67" y="84"/>
                  <a:pt x="67" y="84"/>
                </a:cubicBezTo>
                <a:cubicBezTo>
                  <a:pt x="67" y="85"/>
                  <a:pt x="67" y="85"/>
                  <a:pt x="67" y="85"/>
                </a:cubicBezTo>
                <a:cubicBezTo>
                  <a:pt x="68" y="84"/>
                  <a:pt x="68" y="86"/>
                  <a:pt x="68" y="86"/>
                </a:cubicBezTo>
                <a:cubicBezTo>
                  <a:pt x="66" y="86"/>
                  <a:pt x="67" y="88"/>
                  <a:pt x="67" y="89"/>
                </a:cubicBezTo>
                <a:cubicBezTo>
                  <a:pt x="67" y="90"/>
                  <a:pt x="67" y="90"/>
                  <a:pt x="67" y="90"/>
                </a:cubicBezTo>
                <a:cubicBezTo>
                  <a:pt x="68" y="90"/>
                  <a:pt x="69" y="91"/>
                  <a:pt x="69" y="91"/>
                </a:cubicBezTo>
                <a:cubicBezTo>
                  <a:pt x="70" y="92"/>
                  <a:pt x="69" y="93"/>
                  <a:pt x="70" y="93"/>
                </a:cubicBezTo>
                <a:cubicBezTo>
                  <a:pt x="70" y="94"/>
                  <a:pt x="72" y="94"/>
                  <a:pt x="73" y="94"/>
                </a:cubicBezTo>
                <a:cubicBezTo>
                  <a:pt x="72" y="93"/>
                  <a:pt x="71" y="93"/>
                  <a:pt x="71" y="92"/>
                </a:cubicBezTo>
                <a:cubicBezTo>
                  <a:pt x="71" y="90"/>
                  <a:pt x="72" y="91"/>
                  <a:pt x="72" y="89"/>
                </a:cubicBezTo>
                <a:cubicBezTo>
                  <a:pt x="72" y="88"/>
                  <a:pt x="70" y="87"/>
                  <a:pt x="70" y="86"/>
                </a:cubicBezTo>
                <a:cubicBezTo>
                  <a:pt x="70" y="85"/>
                  <a:pt x="71" y="84"/>
                  <a:pt x="71" y="84"/>
                </a:cubicBezTo>
                <a:cubicBezTo>
                  <a:pt x="71" y="83"/>
                  <a:pt x="71" y="82"/>
                  <a:pt x="70" y="82"/>
                </a:cubicBezTo>
                <a:cubicBezTo>
                  <a:pt x="68" y="81"/>
                  <a:pt x="67" y="81"/>
                  <a:pt x="65" y="81"/>
                </a:cubicBezTo>
                <a:close/>
                <a:moveTo>
                  <a:pt x="42" y="78"/>
                </a:moveTo>
                <a:cubicBezTo>
                  <a:pt x="41" y="83"/>
                  <a:pt x="41" y="86"/>
                  <a:pt x="40" y="91"/>
                </a:cubicBezTo>
                <a:cubicBezTo>
                  <a:pt x="42" y="90"/>
                  <a:pt x="45" y="88"/>
                  <a:pt x="46" y="88"/>
                </a:cubicBezTo>
                <a:cubicBezTo>
                  <a:pt x="46" y="87"/>
                  <a:pt x="48" y="88"/>
                  <a:pt x="48" y="88"/>
                </a:cubicBezTo>
                <a:cubicBezTo>
                  <a:pt x="49" y="87"/>
                  <a:pt x="48" y="85"/>
                  <a:pt x="49" y="85"/>
                </a:cubicBezTo>
                <a:cubicBezTo>
                  <a:pt x="49" y="85"/>
                  <a:pt x="50" y="84"/>
                  <a:pt x="50" y="84"/>
                </a:cubicBezTo>
                <a:cubicBezTo>
                  <a:pt x="50" y="83"/>
                  <a:pt x="50" y="81"/>
                  <a:pt x="50" y="80"/>
                </a:cubicBezTo>
                <a:cubicBezTo>
                  <a:pt x="47" y="79"/>
                  <a:pt x="45" y="79"/>
                  <a:pt x="42" y="78"/>
                </a:cubicBezTo>
                <a:close/>
                <a:moveTo>
                  <a:pt x="53" y="72"/>
                </a:moveTo>
                <a:cubicBezTo>
                  <a:pt x="53" y="73"/>
                  <a:pt x="53" y="73"/>
                  <a:pt x="53" y="73"/>
                </a:cubicBezTo>
                <a:cubicBezTo>
                  <a:pt x="52" y="72"/>
                  <a:pt x="52" y="75"/>
                  <a:pt x="52" y="76"/>
                </a:cubicBezTo>
                <a:cubicBezTo>
                  <a:pt x="54" y="76"/>
                  <a:pt x="57" y="77"/>
                  <a:pt x="58" y="77"/>
                </a:cubicBezTo>
                <a:cubicBezTo>
                  <a:pt x="65" y="77"/>
                  <a:pt x="53" y="72"/>
                  <a:pt x="53" y="72"/>
                </a:cubicBezTo>
                <a:close/>
                <a:moveTo>
                  <a:pt x="23" y="72"/>
                </a:moveTo>
                <a:cubicBezTo>
                  <a:pt x="23" y="74"/>
                  <a:pt x="23" y="74"/>
                  <a:pt x="23" y="74"/>
                </a:cubicBezTo>
                <a:cubicBezTo>
                  <a:pt x="23" y="74"/>
                  <a:pt x="28" y="75"/>
                  <a:pt x="25" y="74"/>
                </a:cubicBezTo>
                <a:cubicBezTo>
                  <a:pt x="25" y="73"/>
                  <a:pt x="24" y="72"/>
                  <a:pt x="23" y="72"/>
                </a:cubicBezTo>
                <a:close/>
                <a:moveTo>
                  <a:pt x="41" y="68"/>
                </a:moveTo>
                <a:cubicBezTo>
                  <a:pt x="41" y="68"/>
                  <a:pt x="42" y="71"/>
                  <a:pt x="42" y="71"/>
                </a:cubicBezTo>
                <a:cubicBezTo>
                  <a:pt x="44" y="72"/>
                  <a:pt x="43" y="70"/>
                  <a:pt x="43" y="69"/>
                </a:cubicBezTo>
                <a:cubicBezTo>
                  <a:pt x="42" y="69"/>
                  <a:pt x="42" y="69"/>
                  <a:pt x="41" y="68"/>
                </a:cubicBezTo>
                <a:close/>
                <a:moveTo>
                  <a:pt x="65" y="66"/>
                </a:moveTo>
                <a:cubicBezTo>
                  <a:pt x="65" y="67"/>
                  <a:pt x="63" y="68"/>
                  <a:pt x="63" y="69"/>
                </a:cubicBezTo>
                <a:cubicBezTo>
                  <a:pt x="63" y="70"/>
                  <a:pt x="62" y="70"/>
                  <a:pt x="63" y="71"/>
                </a:cubicBezTo>
                <a:cubicBezTo>
                  <a:pt x="63" y="72"/>
                  <a:pt x="67" y="75"/>
                  <a:pt x="67" y="76"/>
                </a:cubicBezTo>
                <a:cubicBezTo>
                  <a:pt x="68" y="78"/>
                  <a:pt x="67" y="79"/>
                  <a:pt x="68" y="80"/>
                </a:cubicBezTo>
                <a:cubicBezTo>
                  <a:pt x="69" y="80"/>
                  <a:pt x="72" y="81"/>
                  <a:pt x="72" y="81"/>
                </a:cubicBezTo>
                <a:cubicBezTo>
                  <a:pt x="73" y="81"/>
                  <a:pt x="73" y="81"/>
                  <a:pt x="73" y="81"/>
                </a:cubicBezTo>
                <a:cubicBezTo>
                  <a:pt x="73" y="81"/>
                  <a:pt x="74" y="82"/>
                  <a:pt x="75" y="83"/>
                </a:cubicBezTo>
                <a:cubicBezTo>
                  <a:pt x="74" y="81"/>
                  <a:pt x="72" y="79"/>
                  <a:pt x="71" y="78"/>
                </a:cubicBezTo>
                <a:cubicBezTo>
                  <a:pt x="71" y="77"/>
                  <a:pt x="70" y="76"/>
                  <a:pt x="70" y="76"/>
                </a:cubicBezTo>
                <a:cubicBezTo>
                  <a:pt x="70" y="75"/>
                  <a:pt x="72" y="70"/>
                  <a:pt x="71" y="69"/>
                </a:cubicBezTo>
                <a:cubicBezTo>
                  <a:pt x="70" y="69"/>
                  <a:pt x="70" y="69"/>
                  <a:pt x="70" y="69"/>
                </a:cubicBezTo>
                <a:cubicBezTo>
                  <a:pt x="70" y="67"/>
                  <a:pt x="70" y="67"/>
                  <a:pt x="69" y="66"/>
                </a:cubicBezTo>
                <a:cubicBezTo>
                  <a:pt x="68" y="66"/>
                  <a:pt x="66" y="67"/>
                  <a:pt x="65" y="66"/>
                </a:cubicBezTo>
                <a:close/>
                <a:moveTo>
                  <a:pt x="29" y="57"/>
                </a:moveTo>
                <a:cubicBezTo>
                  <a:pt x="29" y="57"/>
                  <a:pt x="28" y="58"/>
                  <a:pt x="28" y="58"/>
                </a:cubicBezTo>
                <a:cubicBezTo>
                  <a:pt x="24" y="58"/>
                  <a:pt x="30" y="59"/>
                  <a:pt x="30" y="60"/>
                </a:cubicBezTo>
                <a:cubicBezTo>
                  <a:pt x="31" y="61"/>
                  <a:pt x="31" y="65"/>
                  <a:pt x="33" y="66"/>
                </a:cubicBezTo>
                <a:cubicBezTo>
                  <a:pt x="34" y="66"/>
                  <a:pt x="35" y="66"/>
                  <a:pt x="36" y="66"/>
                </a:cubicBezTo>
                <a:cubicBezTo>
                  <a:pt x="36" y="69"/>
                  <a:pt x="34" y="69"/>
                  <a:pt x="37" y="71"/>
                </a:cubicBezTo>
                <a:cubicBezTo>
                  <a:pt x="41" y="68"/>
                  <a:pt x="36" y="56"/>
                  <a:pt x="29" y="57"/>
                </a:cubicBezTo>
                <a:close/>
                <a:moveTo>
                  <a:pt x="61" y="53"/>
                </a:moveTo>
                <a:cubicBezTo>
                  <a:pt x="61" y="53"/>
                  <a:pt x="61" y="55"/>
                  <a:pt x="61" y="56"/>
                </a:cubicBezTo>
                <a:cubicBezTo>
                  <a:pt x="64" y="57"/>
                  <a:pt x="63" y="53"/>
                  <a:pt x="61" y="53"/>
                </a:cubicBezTo>
                <a:close/>
                <a:moveTo>
                  <a:pt x="32" y="0"/>
                </a:moveTo>
                <a:cubicBezTo>
                  <a:pt x="32" y="1"/>
                  <a:pt x="30" y="5"/>
                  <a:pt x="30" y="5"/>
                </a:cubicBezTo>
                <a:cubicBezTo>
                  <a:pt x="30" y="5"/>
                  <a:pt x="31" y="7"/>
                  <a:pt x="31" y="8"/>
                </a:cubicBezTo>
                <a:cubicBezTo>
                  <a:pt x="31" y="9"/>
                  <a:pt x="28" y="12"/>
                  <a:pt x="28" y="13"/>
                </a:cubicBezTo>
                <a:cubicBezTo>
                  <a:pt x="28" y="17"/>
                  <a:pt x="30" y="18"/>
                  <a:pt x="29" y="22"/>
                </a:cubicBezTo>
                <a:cubicBezTo>
                  <a:pt x="29" y="22"/>
                  <a:pt x="28" y="22"/>
                  <a:pt x="28" y="22"/>
                </a:cubicBezTo>
                <a:cubicBezTo>
                  <a:pt x="27" y="24"/>
                  <a:pt x="27" y="26"/>
                  <a:pt x="28" y="29"/>
                </a:cubicBezTo>
                <a:cubicBezTo>
                  <a:pt x="27" y="29"/>
                  <a:pt x="27" y="30"/>
                  <a:pt x="25" y="30"/>
                </a:cubicBezTo>
                <a:cubicBezTo>
                  <a:pt x="25" y="30"/>
                  <a:pt x="24" y="28"/>
                  <a:pt x="23" y="28"/>
                </a:cubicBezTo>
                <a:cubicBezTo>
                  <a:pt x="22" y="27"/>
                  <a:pt x="24" y="29"/>
                  <a:pt x="22" y="28"/>
                </a:cubicBezTo>
                <a:cubicBezTo>
                  <a:pt x="23" y="30"/>
                  <a:pt x="22" y="31"/>
                  <a:pt x="23" y="32"/>
                </a:cubicBezTo>
                <a:cubicBezTo>
                  <a:pt x="23" y="33"/>
                  <a:pt x="25" y="34"/>
                  <a:pt x="25" y="34"/>
                </a:cubicBezTo>
                <a:cubicBezTo>
                  <a:pt x="25" y="36"/>
                  <a:pt x="24" y="38"/>
                  <a:pt x="25" y="40"/>
                </a:cubicBezTo>
                <a:cubicBezTo>
                  <a:pt x="25" y="40"/>
                  <a:pt x="28" y="44"/>
                  <a:pt x="29" y="45"/>
                </a:cubicBezTo>
                <a:cubicBezTo>
                  <a:pt x="30" y="44"/>
                  <a:pt x="29" y="44"/>
                  <a:pt x="30" y="42"/>
                </a:cubicBezTo>
                <a:cubicBezTo>
                  <a:pt x="31" y="42"/>
                  <a:pt x="32" y="43"/>
                  <a:pt x="32" y="42"/>
                </a:cubicBezTo>
                <a:cubicBezTo>
                  <a:pt x="30" y="52"/>
                  <a:pt x="31" y="50"/>
                  <a:pt x="35" y="57"/>
                </a:cubicBezTo>
                <a:cubicBezTo>
                  <a:pt x="35" y="57"/>
                  <a:pt x="37" y="57"/>
                  <a:pt x="37" y="56"/>
                </a:cubicBezTo>
                <a:cubicBezTo>
                  <a:pt x="39" y="55"/>
                  <a:pt x="38" y="53"/>
                  <a:pt x="42" y="54"/>
                </a:cubicBezTo>
                <a:cubicBezTo>
                  <a:pt x="43" y="55"/>
                  <a:pt x="43" y="55"/>
                  <a:pt x="43" y="55"/>
                </a:cubicBezTo>
                <a:cubicBezTo>
                  <a:pt x="44" y="55"/>
                  <a:pt x="45" y="55"/>
                  <a:pt x="45" y="55"/>
                </a:cubicBezTo>
                <a:cubicBezTo>
                  <a:pt x="46" y="56"/>
                  <a:pt x="46" y="58"/>
                  <a:pt x="47" y="59"/>
                </a:cubicBezTo>
                <a:cubicBezTo>
                  <a:pt x="53" y="58"/>
                  <a:pt x="43" y="55"/>
                  <a:pt x="49" y="54"/>
                </a:cubicBezTo>
                <a:cubicBezTo>
                  <a:pt x="50" y="55"/>
                  <a:pt x="49" y="55"/>
                  <a:pt x="50" y="56"/>
                </a:cubicBezTo>
                <a:cubicBezTo>
                  <a:pt x="51" y="57"/>
                  <a:pt x="51" y="57"/>
                  <a:pt x="52" y="58"/>
                </a:cubicBezTo>
                <a:cubicBezTo>
                  <a:pt x="53" y="59"/>
                  <a:pt x="53" y="61"/>
                  <a:pt x="54" y="62"/>
                </a:cubicBezTo>
                <a:cubicBezTo>
                  <a:pt x="54" y="63"/>
                  <a:pt x="56" y="62"/>
                  <a:pt x="56" y="62"/>
                </a:cubicBezTo>
                <a:cubicBezTo>
                  <a:pt x="57" y="63"/>
                  <a:pt x="57" y="65"/>
                  <a:pt x="58" y="66"/>
                </a:cubicBezTo>
                <a:cubicBezTo>
                  <a:pt x="59" y="66"/>
                  <a:pt x="59" y="66"/>
                  <a:pt x="59" y="66"/>
                </a:cubicBezTo>
                <a:cubicBezTo>
                  <a:pt x="61" y="57"/>
                  <a:pt x="58" y="61"/>
                  <a:pt x="57" y="56"/>
                </a:cubicBezTo>
                <a:cubicBezTo>
                  <a:pt x="56" y="54"/>
                  <a:pt x="58" y="54"/>
                  <a:pt x="57" y="52"/>
                </a:cubicBezTo>
                <a:cubicBezTo>
                  <a:pt x="57" y="51"/>
                  <a:pt x="56" y="50"/>
                  <a:pt x="55" y="50"/>
                </a:cubicBezTo>
                <a:cubicBezTo>
                  <a:pt x="55" y="50"/>
                  <a:pt x="53" y="52"/>
                  <a:pt x="53" y="52"/>
                </a:cubicBezTo>
                <a:cubicBezTo>
                  <a:pt x="51" y="50"/>
                  <a:pt x="51" y="50"/>
                  <a:pt x="51" y="50"/>
                </a:cubicBezTo>
                <a:cubicBezTo>
                  <a:pt x="51" y="50"/>
                  <a:pt x="51" y="49"/>
                  <a:pt x="51" y="48"/>
                </a:cubicBezTo>
                <a:cubicBezTo>
                  <a:pt x="50" y="48"/>
                  <a:pt x="51" y="47"/>
                  <a:pt x="49" y="47"/>
                </a:cubicBezTo>
                <a:cubicBezTo>
                  <a:pt x="49" y="47"/>
                  <a:pt x="49" y="48"/>
                  <a:pt x="49" y="48"/>
                </a:cubicBezTo>
                <a:cubicBezTo>
                  <a:pt x="47" y="49"/>
                  <a:pt x="46" y="48"/>
                  <a:pt x="45" y="48"/>
                </a:cubicBezTo>
                <a:cubicBezTo>
                  <a:pt x="44" y="48"/>
                  <a:pt x="42" y="50"/>
                  <a:pt x="41" y="50"/>
                </a:cubicBezTo>
                <a:cubicBezTo>
                  <a:pt x="41" y="50"/>
                  <a:pt x="40" y="49"/>
                  <a:pt x="39" y="49"/>
                </a:cubicBezTo>
                <a:cubicBezTo>
                  <a:pt x="39" y="48"/>
                  <a:pt x="39" y="45"/>
                  <a:pt x="38" y="44"/>
                </a:cubicBezTo>
                <a:cubicBezTo>
                  <a:pt x="37" y="43"/>
                  <a:pt x="37" y="43"/>
                  <a:pt x="37" y="43"/>
                </a:cubicBezTo>
                <a:cubicBezTo>
                  <a:pt x="37" y="42"/>
                  <a:pt x="37" y="37"/>
                  <a:pt x="37" y="37"/>
                </a:cubicBezTo>
                <a:cubicBezTo>
                  <a:pt x="38" y="33"/>
                  <a:pt x="37" y="31"/>
                  <a:pt x="40" y="30"/>
                </a:cubicBezTo>
                <a:cubicBezTo>
                  <a:pt x="41" y="30"/>
                  <a:pt x="41" y="30"/>
                  <a:pt x="41" y="30"/>
                </a:cubicBezTo>
                <a:cubicBezTo>
                  <a:pt x="43" y="28"/>
                  <a:pt x="43" y="24"/>
                  <a:pt x="43" y="22"/>
                </a:cubicBezTo>
                <a:cubicBezTo>
                  <a:pt x="44" y="23"/>
                  <a:pt x="45" y="23"/>
                  <a:pt x="45" y="23"/>
                </a:cubicBezTo>
                <a:cubicBezTo>
                  <a:pt x="46" y="23"/>
                  <a:pt x="46" y="21"/>
                  <a:pt x="47" y="20"/>
                </a:cubicBezTo>
                <a:cubicBezTo>
                  <a:pt x="46" y="18"/>
                  <a:pt x="46" y="16"/>
                  <a:pt x="45" y="14"/>
                </a:cubicBezTo>
                <a:cubicBezTo>
                  <a:pt x="45" y="14"/>
                  <a:pt x="43" y="13"/>
                  <a:pt x="43" y="12"/>
                </a:cubicBezTo>
                <a:cubicBezTo>
                  <a:pt x="42" y="9"/>
                  <a:pt x="43" y="5"/>
                  <a:pt x="45" y="3"/>
                </a:cubicBezTo>
                <a:cubicBezTo>
                  <a:pt x="45" y="3"/>
                  <a:pt x="44" y="2"/>
                  <a:pt x="44" y="1"/>
                </a:cubicBezTo>
                <a:cubicBezTo>
                  <a:pt x="42" y="2"/>
                  <a:pt x="38" y="6"/>
                  <a:pt x="35" y="2"/>
                </a:cubicBezTo>
                <a:cubicBezTo>
                  <a:pt x="35" y="2"/>
                  <a:pt x="36" y="1"/>
                  <a:pt x="35" y="0"/>
                </a:cubicBezTo>
                <a:cubicBezTo>
                  <a:pt x="34" y="0"/>
                  <a:pt x="33" y="1"/>
                  <a:pt x="32" y="0"/>
                </a:cubicBezTo>
                <a:close/>
              </a:path>
            </a:pathLst>
          </a:custGeom>
          <a:solidFill>
            <a:srgbClr val="C9CFD9"/>
          </a:solidFill>
          <a:ln w="127" cap="rnd">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97" name="Oval 96">
            <a:extLst>
              <a:ext uri="{FF2B5EF4-FFF2-40B4-BE49-F238E27FC236}">
                <a16:creationId xmlns:a16="http://schemas.microsoft.com/office/drawing/2014/main" id="{B3F61F01-B2E3-4CC7-87FE-52D4416604C9}"/>
              </a:ext>
            </a:extLst>
          </p:cNvPr>
          <p:cNvSpPr/>
          <p:nvPr/>
        </p:nvSpPr>
        <p:spPr bwMode="auto">
          <a:xfrm>
            <a:off x="7712702" y="5607532"/>
            <a:ext cx="114270" cy="108301"/>
          </a:xfrm>
          <a:prstGeom prst="ellipse">
            <a:avLst/>
          </a:prstGeom>
          <a:solidFill>
            <a:srgbClr val="ED1C24"/>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algn="ctr" defTabSz="914126" fontAlgn="base">
              <a:spcBef>
                <a:spcPct val="0"/>
              </a:spcBef>
              <a:spcAft>
                <a:spcPct val="0"/>
              </a:spcAft>
            </a:pPr>
            <a:endParaRPr lang="en-SG" sz="2399" dirty="0">
              <a:latin typeface="Times New Roman" pitchFamily="18" charset="0"/>
              <a:cs typeface="Times New Roman" pitchFamily="18" charset="0"/>
            </a:endParaRPr>
          </a:p>
        </p:txBody>
      </p:sp>
      <p:sp>
        <p:nvSpPr>
          <p:cNvPr id="31" name="Rectangle 9">
            <a:extLst>
              <a:ext uri="{FF2B5EF4-FFF2-40B4-BE49-F238E27FC236}">
                <a16:creationId xmlns:a16="http://schemas.microsoft.com/office/drawing/2014/main" id="{28EE0ABF-B33E-4EB4-BC32-391B3752BC9D}"/>
              </a:ext>
            </a:extLst>
          </p:cNvPr>
          <p:cNvSpPr txBox="1">
            <a:spLocks noChangeArrowheads="1"/>
          </p:cNvSpPr>
          <p:nvPr/>
        </p:nvSpPr>
        <p:spPr bwMode="auto">
          <a:xfrm>
            <a:off x="6158794" y="5868880"/>
            <a:ext cx="1528847" cy="394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spcCol="360000" anchor="t" anchorCtr="0" compatLnSpc="1">
            <a:prstTxWarp prst="textNoShape">
              <a:avLst/>
            </a:prstTxWarp>
          </a:bodyPr>
          <a:lstStyle>
            <a:lvl1pPr marL="342900" indent="-342900" algn="l" rtl="0" eaLnBrk="1" fontAlgn="base" hangingPunct="1">
              <a:spcBef>
                <a:spcPct val="20000"/>
              </a:spcBef>
              <a:spcAft>
                <a:spcPct val="20000"/>
              </a:spcAft>
              <a:buClr>
                <a:schemeClr val="tx1"/>
              </a:buClr>
              <a:buChar char="•"/>
              <a:defRPr sz="2000">
                <a:solidFill>
                  <a:schemeClr val="tx1"/>
                </a:solidFill>
                <a:latin typeface="+mn-lt"/>
                <a:ea typeface="+mn-ea"/>
                <a:cs typeface="+mn-cs"/>
              </a:defRPr>
            </a:lvl1pPr>
            <a:lvl2pPr marL="742950" indent="-285750" algn="l" rtl="0" eaLnBrk="1" fontAlgn="base" hangingPunct="1">
              <a:spcBef>
                <a:spcPct val="20000"/>
              </a:spcBef>
              <a:spcAft>
                <a:spcPct val="20000"/>
              </a:spcAft>
              <a:buClr>
                <a:schemeClr val="tx1"/>
              </a:buClr>
              <a:buChar char="•"/>
              <a:defRPr>
                <a:solidFill>
                  <a:schemeClr val="tx1"/>
                </a:solidFill>
                <a:latin typeface="+mn-lt"/>
                <a:cs typeface="+mn-cs"/>
              </a:defRPr>
            </a:lvl2pPr>
            <a:lvl3pPr marL="1143000" indent="-228600" algn="l" rtl="0" eaLnBrk="1" fontAlgn="base" hangingPunct="1">
              <a:spcBef>
                <a:spcPct val="20000"/>
              </a:spcBef>
              <a:spcAft>
                <a:spcPct val="20000"/>
              </a:spcAft>
              <a:buClr>
                <a:schemeClr val="tx1"/>
              </a:buClr>
              <a:buChar char="•"/>
              <a:defRPr sz="1600">
                <a:solidFill>
                  <a:schemeClr val="tx1"/>
                </a:solidFill>
                <a:latin typeface="+mn-lt"/>
                <a:cs typeface="+mn-cs"/>
              </a:defRPr>
            </a:lvl3pPr>
            <a:lvl4pPr marL="1600200" indent="-228600" algn="l" rtl="0" eaLnBrk="1" fontAlgn="base" hangingPunct="1">
              <a:spcBef>
                <a:spcPct val="20000"/>
              </a:spcBef>
              <a:spcAft>
                <a:spcPct val="20000"/>
              </a:spcAft>
              <a:buClr>
                <a:schemeClr val="tx1"/>
              </a:buClr>
              <a:buChar char="•"/>
              <a:defRPr sz="1400">
                <a:solidFill>
                  <a:schemeClr val="tx1"/>
                </a:solidFill>
                <a:latin typeface="+mn-lt"/>
                <a:cs typeface="+mn-cs"/>
              </a:defRPr>
            </a:lvl4pPr>
            <a:lvl5pPr marL="2057400" indent="-228600" algn="l" rtl="0" eaLnBrk="1" fontAlgn="base" hangingPunct="1">
              <a:spcBef>
                <a:spcPct val="20000"/>
              </a:spcBef>
              <a:spcAft>
                <a:spcPct val="20000"/>
              </a:spcAft>
              <a:buClr>
                <a:schemeClr val="tx1"/>
              </a:buClr>
              <a:buChar char="•"/>
              <a:defRPr sz="1200">
                <a:solidFill>
                  <a:schemeClr val="tx1"/>
                </a:solidFill>
                <a:latin typeface="+mn-lt"/>
                <a:cs typeface="+mn-cs"/>
              </a:defRPr>
            </a:lvl5pPr>
            <a:lvl6pPr marL="2514600" indent="-228600" algn="l" rtl="0" eaLnBrk="1" fontAlgn="base" hangingPunct="1">
              <a:spcBef>
                <a:spcPct val="20000"/>
              </a:spcBef>
              <a:spcAft>
                <a:spcPct val="20000"/>
              </a:spcAft>
              <a:buClr>
                <a:schemeClr val="tx1"/>
              </a:buClr>
              <a:buChar char="•"/>
              <a:defRPr sz="1200">
                <a:solidFill>
                  <a:schemeClr val="tx1"/>
                </a:solidFill>
                <a:latin typeface="+mn-lt"/>
                <a:cs typeface="+mn-cs"/>
              </a:defRPr>
            </a:lvl6pPr>
            <a:lvl7pPr marL="2971800" indent="-228600" algn="l" rtl="0" eaLnBrk="1" fontAlgn="base" hangingPunct="1">
              <a:spcBef>
                <a:spcPct val="20000"/>
              </a:spcBef>
              <a:spcAft>
                <a:spcPct val="20000"/>
              </a:spcAft>
              <a:buClr>
                <a:schemeClr val="tx1"/>
              </a:buClr>
              <a:buChar char="•"/>
              <a:defRPr sz="1200">
                <a:solidFill>
                  <a:schemeClr val="tx1"/>
                </a:solidFill>
                <a:latin typeface="+mn-lt"/>
                <a:cs typeface="+mn-cs"/>
              </a:defRPr>
            </a:lvl7pPr>
            <a:lvl8pPr marL="3429000" indent="-228600" algn="l" rtl="0" eaLnBrk="1" fontAlgn="base" hangingPunct="1">
              <a:spcBef>
                <a:spcPct val="20000"/>
              </a:spcBef>
              <a:spcAft>
                <a:spcPct val="20000"/>
              </a:spcAft>
              <a:buClr>
                <a:schemeClr val="tx1"/>
              </a:buClr>
              <a:buChar char="•"/>
              <a:defRPr sz="1200">
                <a:solidFill>
                  <a:schemeClr val="tx1"/>
                </a:solidFill>
                <a:latin typeface="+mn-lt"/>
                <a:cs typeface="+mn-cs"/>
              </a:defRPr>
            </a:lvl8pPr>
            <a:lvl9pPr marL="3886200" indent="-228600" algn="l" rtl="0" eaLnBrk="1" fontAlgn="base" hangingPunct="1">
              <a:spcBef>
                <a:spcPct val="20000"/>
              </a:spcBef>
              <a:spcAft>
                <a:spcPct val="20000"/>
              </a:spcAft>
              <a:buClr>
                <a:schemeClr val="tx1"/>
              </a:buClr>
              <a:buChar char="•"/>
              <a:defRPr sz="1200">
                <a:solidFill>
                  <a:schemeClr val="tx1"/>
                </a:solidFill>
                <a:latin typeface="+mn-lt"/>
                <a:cs typeface="+mn-cs"/>
              </a:defRPr>
            </a:lvl9pPr>
          </a:lstStyle>
          <a:p>
            <a:pPr marL="0" indent="0">
              <a:spcBef>
                <a:spcPts val="0"/>
              </a:spcBef>
              <a:spcAft>
                <a:spcPts val="0"/>
              </a:spcAft>
              <a:buNone/>
            </a:pPr>
            <a:r>
              <a:rPr lang="en-AU" altLang="en-US" sz="1000" b="1" dirty="0">
                <a:latin typeface="Calibri" panose="020F0502020204030204" pitchFamily="34" charset="0"/>
                <a:cs typeface="Calibri" panose="020F0502020204030204" pitchFamily="34" charset="0"/>
              </a:rPr>
              <a:t>Cebu</a:t>
            </a:r>
          </a:p>
          <a:p>
            <a:pPr marL="0" indent="0">
              <a:spcBef>
                <a:spcPts val="0"/>
              </a:spcBef>
              <a:spcAft>
                <a:spcPts val="0"/>
              </a:spcAft>
              <a:buNone/>
            </a:pPr>
            <a:r>
              <a:rPr lang="en-AU" altLang="en-US" sz="1000" b="1" dirty="0">
                <a:latin typeface="Calibri" panose="020F0502020204030204" pitchFamily="34" charset="0"/>
                <a:cs typeface="Calibri" panose="020F0502020204030204" pitchFamily="34" charset="0"/>
              </a:rPr>
              <a:t>Philippines </a:t>
            </a:r>
            <a:endParaRPr lang="en-SG" altLang="en-US" sz="1000" dirty="0">
              <a:latin typeface="Calibri" panose="020F0502020204030204" pitchFamily="34" charset="0"/>
              <a:cs typeface="Calibri" panose="020F0502020204030204" pitchFamily="34" charset="0"/>
            </a:endParaRPr>
          </a:p>
        </p:txBody>
      </p:sp>
      <p:sp>
        <p:nvSpPr>
          <p:cNvPr id="99" name="TextBox 98">
            <a:extLst>
              <a:ext uri="{FF2B5EF4-FFF2-40B4-BE49-F238E27FC236}">
                <a16:creationId xmlns:a16="http://schemas.microsoft.com/office/drawing/2014/main" id="{5A79993B-C424-4786-8942-02691ECE08E6}"/>
              </a:ext>
            </a:extLst>
          </p:cNvPr>
          <p:cNvSpPr txBox="1"/>
          <p:nvPr/>
        </p:nvSpPr>
        <p:spPr>
          <a:xfrm>
            <a:off x="389843" y="266595"/>
            <a:ext cx="9261780" cy="492315"/>
          </a:xfrm>
          <a:prstGeom prst="rect">
            <a:avLst/>
          </a:prstGeom>
          <a:noFill/>
        </p:spPr>
        <p:txBody>
          <a:bodyPr wrap="square" lIns="0" tIns="0" rIns="0" bIns="0" rtlCol="0" anchor="ctr">
            <a:spAutoFit/>
          </a:bodyPr>
          <a:lstStyle/>
          <a:p>
            <a:r>
              <a:rPr lang="en-US" sz="3199" b="1" cap="all" dirty="0">
                <a:latin typeface="+mj-lt"/>
              </a:rPr>
              <a:t>Strategic </a:t>
            </a:r>
            <a:r>
              <a:rPr lang="en-US" sz="3199" cap="all" dirty="0">
                <a:latin typeface="+mj-lt"/>
              </a:rPr>
              <a:t>offices  </a:t>
            </a:r>
            <a:endParaRPr lang="en-US" sz="3599" cap="all" dirty="0">
              <a:latin typeface="+mj-lt"/>
            </a:endParaRPr>
          </a:p>
        </p:txBody>
      </p:sp>
      <p:sp>
        <p:nvSpPr>
          <p:cNvPr id="98" name="TextBox 97">
            <a:extLst>
              <a:ext uri="{FF2B5EF4-FFF2-40B4-BE49-F238E27FC236}">
                <a16:creationId xmlns:a16="http://schemas.microsoft.com/office/drawing/2014/main" id="{F4B2D4FF-7472-42BC-91BA-5BFBE0A22B28}"/>
              </a:ext>
            </a:extLst>
          </p:cNvPr>
          <p:cNvSpPr txBox="1"/>
          <p:nvPr/>
        </p:nvSpPr>
        <p:spPr>
          <a:xfrm>
            <a:off x="399820" y="6474266"/>
            <a:ext cx="1450663" cy="200003"/>
          </a:xfrm>
          <a:prstGeom prst="rect">
            <a:avLst/>
          </a:prstGeom>
          <a:noFill/>
        </p:spPr>
        <p:txBody>
          <a:bodyPr wrap="square">
            <a:spAutoFit/>
          </a:bodyPr>
          <a:lstStyle/>
          <a:p>
            <a:r>
              <a:rPr lang="en-SG" altLang="en-US" sz="700" dirty="0">
                <a:latin typeface="Century Gothic (Headings)"/>
                <a:cs typeface="Arial" panose="020B0604020202020204" pitchFamily="34" charset="0"/>
              </a:rPr>
              <a:t>Sales and Execution Office</a:t>
            </a:r>
            <a:endParaRPr lang="en-AU" sz="700" dirty="0"/>
          </a:p>
        </p:txBody>
      </p:sp>
      <p:sp>
        <p:nvSpPr>
          <p:cNvPr id="101" name="TextBox 100">
            <a:extLst>
              <a:ext uri="{FF2B5EF4-FFF2-40B4-BE49-F238E27FC236}">
                <a16:creationId xmlns:a16="http://schemas.microsoft.com/office/drawing/2014/main" id="{81A89C1A-90DB-472B-B2CE-E5149ED109A8}"/>
              </a:ext>
            </a:extLst>
          </p:cNvPr>
          <p:cNvSpPr txBox="1"/>
          <p:nvPr/>
        </p:nvSpPr>
        <p:spPr>
          <a:xfrm>
            <a:off x="2236052" y="6480752"/>
            <a:ext cx="1280540" cy="200003"/>
          </a:xfrm>
          <a:prstGeom prst="rect">
            <a:avLst/>
          </a:prstGeom>
          <a:noFill/>
        </p:spPr>
        <p:txBody>
          <a:bodyPr wrap="square">
            <a:spAutoFit/>
          </a:bodyPr>
          <a:lstStyle/>
          <a:p>
            <a:r>
              <a:rPr lang="en-SG" altLang="en-US" sz="700" dirty="0">
                <a:latin typeface="Century Gothic (Headings)"/>
                <a:cs typeface="Arial" panose="020B0604020202020204" pitchFamily="34" charset="0"/>
              </a:rPr>
              <a:t>Execution Office Only</a:t>
            </a:r>
            <a:endParaRPr lang="en-AU" sz="700" dirty="0"/>
          </a:p>
        </p:txBody>
      </p:sp>
      <p:sp>
        <p:nvSpPr>
          <p:cNvPr id="102" name="Freeform 2">
            <a:extLst>
              <a:ext uri="{FF2B5EF4-FFF2-40B4-BE49-F238E27FC236}">
                <a16:creationId xmlns:a16="http://schemas.microsoft.com/office/drawing/2014/main" id="{57070D4A-956D-4C9D-8A01-9755F619591A}"/>
              </a:ext>
            </a:extLst>
          </p:cNvPr>
          <p:cNvSpPr/>
          <p:nvPr/>
        </p:nvSpPr>
        <p:spPr bwMode="auto">
          <a:xfrm rot="8100000">
            <a:off x="2137980" y="6526768"/>
            <a:ext cx="107972" cy="107972"/>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00B050"/>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
        <p:nvSpPr>
          <p:cNvPr id="103" name="Freeform 2">
            <a:extLst>
              <a:ext uri="{FF2B5EF4-FFF2-40B4-BE49-F238E27FC236}">
                <a16:creationId xmlns:a16="http://schemas.microsoft.com/office/drawing/2014/main" id="{29899911-0B65-4504-AE74-2369BEFE531F}"/>
              </a:ext>
            </a:extLst>
          </p:cNvPr>
          <p:cNvSpPr/>
          <p:nvPr/>
        </p:nvSpPr>
        <p:spPr bwMode="auto">
          <a:xfrm rot="8100000">
            <a:off x="329254" y="6499531"/>
            <a:ext cx="107972" cy="107972"/>
          </a:xfrm>
          <a:custGeom>
            <a:avLst/>
            <a:gdLst>
              <a:gd name="connsiteX0" fmla="*/ 293601 w 581044"/>
              <a:gd name="connsiteY0" fmla="*/ 146673 h 581044"/>
              <a:gd name="connsiteX1" fmla="*/ 152571 w 581044"/>
              <a:gd name="connsiteY1" fmla="*/ 287703 h 581044"/>
              <a:gd name="connsiteX2" fmla="*/ 293601 w 581044"/>
              <a:gd name="connsiteY2" fmla="*/ 428733 h 581044"/>
              <a:gd name="connsiteX3" fmla="*/ 434631 w 581044"/>
              <a:gd name="connsiteY3" fmla="*/ 287703 h 581044"/>
              <a:gd name="connsiteX4" fmla="*/ 293601 w 581044"/>
              <a:gd name="connsiteY4" fmla="*/ 146673 h 581044"/>
              <a:gd name="connsiteX5" fmla="*/ 290522 w 581044"/>
              <a:gd name="connsiteY5" fmla="*/ 0 h 581044"/>
              <a:gd name="connsiteX6" fmla="*/ 581044 w 581044"/>
              <a:gd name="connsiteY6" fmla="*/ 0 h 581044"/>
              <a:gd name="connsiteX7" fmla="*/ 581044 w 581044"/>
              <a:gd name="connsiteY7" fmla="*/ 290522 h 581044"/>
              <a:gd name="connsiteX8" fmla="*/ 290522 w 581044"/>
              <a:gd name="connsiteY8" fmla="*/ 581044 h 581044"/>
              <a:gd name="connsiteX9" fmla="*/ 0 w 581044"/>
              <a:gd name="connsiteY9" fmla="*/ 290522 h 581044"/>
              <a:gd name="connsiteX10" fmla="*/ 290522 w 581044"/>
              <a:gd name="connsiteY10" fmla="*/ 0 h 581044"/>
              <a:gd name="connsiteX0" fmla="*/ 293601 w 604257"/>
              <a:gd name="connsiteY0" fmla="*/ 169888 h 604259"/>
              <a:gd name="connsiteX1" fmla="*/ 152571 w 604257"/>
              <a:gd name="connsiteY1" fmla="*/ 310918 h 604259"/>
              <a:gd name="connsiteX2" fmla="*/ 293601 w 604257"/>
              <a:gd name="connsiteY2" fmla="*/ 451948 h 604259"/>
              <a:gd name="connsiteX3" fmla="*/ 434631 w 604257"/>
              <a:gd name="connsiteY3" fmla="*/ 310918 h 604259"/>
              <a:gd name="connsiteX4" fmla="*/ 293601 w 604257"/>
              <a:gd name="connsiteY4" fmla="*/ 169888 h 604259"/>
              <a:gd name="connsiteX5" fmla="*/ 290522 w 604257"/>
              <a:gd name="connsiteY5" fmla="*/ 23215 h 604259"/>
              <a:gd name="connsiteX6" fmla="*/ 604258 w 604257"/>
              <a:gd name="connsiteY6" fmla="*/ 0 h 604259"/>
              <a:gd name="connsiteX7" fmla="*/ 581044 w 604257"/>
              <a:gd name="connsiteY7" fmla="*/ 313737 h 604259"/>
              <a:gd name="connsiteX8" fmla="*/ 290522 w 604257"/>
              <a:gd name="connsiteY8" fmla="*/ 604259 h 604259"/>
              <a:gd name="connsiteX9" fmla="*/ 0 w 604257"/>
              <a:gd name="connsiteY9" fmla="*/ 313737 h 604259"/>
              <a:gd name="connsiteX10" fmla="*/ 290522 w 604257"/>
              <a:gd name="connsiteY10" fmla="*/ 23215 h 60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257" h="604259">
                <a:moveTo>
                  <a:pt x="293601" y="169888"/>
                </a:moveTo>
                <a:cubicBezTo>
                  <a:pt x="215712" y="169888"/>
                  <a:pt x="152571" y="233029"/>
                  <a:pt x="152571" y="310918"/>
                </a:cubicBezTo>
                <a:cubicBezTo>
                  <a:pt x="152571" y="388807"/>
                  <a:pt x="215712" y="451948"/>
                  <a:pt x="293601" y="451948"/>
                </a:cubicBezTo>
                <a:cubicBezTo>
                  <a:pt x="371490" y="451948"/>
                  <a:pt x="434631" y="388807"/>
                  <a:pt x="434631" y="310918"/>
                </a:cubicBezTo>
                <a:cubicBezTo>
                  <a:pt x="434631" y="233029"/>
                  <a:pt x="371490" y="169888"/>
                  <a:pt x="293601" y="169888"/>
                </a:cubicBezTo>
                <a:close/>
                <a:moveTo>
                  <a:pt x="290522" y="23215"/>
                </a:moveTo>
                <a:lnTo>
                  <a:pt x="604258" y="0"/>
                </a:lnTo>
                <a:cubicBezTo>
                  <a:pt x="604258" y="96841"/>
                  <a:pt x="581044" y="216896"/>
                  <a:pt x="581044" y="313737"/>
                </a:cubicBezTo>
                <a:cubicBezTo>
                  <a:pt x="581044" y="474188"/>
                  <a:pt x="450973" y="604259"/>
                  <a:pt x="290522" y="604259"/>
                </a:cubicBezTo>
                <a:cubicBezTo>
                  <a:pt x="130071" y="604259"/>
                  <a:pt x="0" y="474188"/>
                  <a:pt x="0" y="313737"/>
                </a:cubicBezTo>
                <a:cubicBezTo>
                  <a:pt x="0" y="153286"/>
                  <a:pt x="130071" y="23215"/>
                  <a:pt x="290522" y="23215"/>
                </a:cubicBezTo>
                <a:close/>
              </a:path>
            </a:pathLst>
          </a:custGeom>
          <a:solidFill>
            <a:srgbClr val="ED1C24"/>
          </a:solidFill>
          <a:ln w="9525" cap="flat" cmpd="sng" algn="ctr">
            <a:noFill/>
            <a:prstDash val="solid"/>
            <a:round/>
            <a:headEnd type="none" w="med" len="med"/>
            <a:tailEnd type="none" w="med" len="med"/>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endParaRPr lang="en-US" sz="1799" dirty="0"/>
          </a:p>
        </p:txBody>
      </p:sp>
    </p:spTree>
    <p:extLst>
      <p:ext uri="{BB962C8B-B14F-4D97-AF65-F5344CB8AC3E}">
        <p14:creationId xmlns:p14="http://schemas.microsoft.com/office/powerpoint/2010/main" val="2540181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A1444F-2AEB-FE52-C603-9989BACB1F09}"/>
              </a:ext>
            </a:extLst>
          </p:cNvPr>
          <p:cNvSpPr>
            <a:spLocks noGrp="1"/>
          </p:cNvSpPr>
          <p:nvPr>
            <p:ph type="body" sz="quarter" idx="15"/>
          </p:nvPr>
        </p:nvSpPr>
        <p:spPr/>
        <p:txBody>
          <a:bodyPr>
            <a:normAutofit fontScale="92500" lnSpcReduction="10000"/>
          </a:bodyPr>
          <a:lstStyle/>
          <a:p>
            <a:r>
              <a:rPr lang="en-AU" dirty="0"/>
              <a:t>+65 6530 9015</a:t>
            </a:r>
          </a:p>
        </p:txBody>
      </p:sp>
      <p:sp>
        <p:nvSpPr>
          <p:cNvPr id="3" name="Text Placeholder 2">
            <a:extLst>
              <a:ext uri="{FF2B5EF4-FFF2-40B4-BE49-F238E27FC236}">
                <a16:creationId xmlns:a16="http://schemas.microsoft.com/office/drawing/2014/main" id="{246BCD5B-ADFE-B074-9D4C-723164BC6221}"/>
              </a:ext>
            </a:extLst>
          </p:cNvPr>
          <p:cNvSpPr>
            <a:spLocks noGrp="1"/>
          </p:cNvSpPr>
          <p:nvPr>
            <p:ph type="body" sz="quarter" idx="16"/>
          </p:nvPr>
        </p:nvSpPr>
        <p:spPr/>
        <p:txBody>
          <a:bodyPr>
            <a:normAutofit fontScale="92500" lnSpcReduction="10000"/>
          </a:bodyPr>
          <a:lstStyle/>
          <a:p>
            <a:r>
              <a:rPr lang="en-AU" dirty="0"/>
              <a:t>enquiries@cncdata.com</a:t>
            </a:r>
          </a:p>
        </p:txBody>
      </p:sp>
      <p:sp>
        <p:nvSpPr>
          <p:cNvPr id="4" name="Text Placeholder 3">
            <a:extLst>
              <a:ext uri="{FF2B5EF4-FFF2-40B4-BE49-F238E27FC236}">
                <a16:creationId xmlns:a16="http://schemas.microsoft.com/office/drawing/2014/main" id="{6FCE1F6C-1957-03C9-9B64-7A0888F312DD}"/>
              </a:ext>
            </a:extLst>
          </p:cNvPr>
          <p:cNvSpPr>
            <a:spLocks noGrp="1"/>
          </p:cNvSpPr>
          <p:nvPr>
            <p:ph type="body" sz="quarter" idx="20"/>
          </p:nvPr>
        </p:nvSpPr>
        <p:spPr/>
        <p:txBody>
          <a:bodyPr>
            <a:normAutofit fontScale="92500" lnSpcReduction="10000"/>
          </a:bodyPr>
          <a:lstStyle/>
          <a:p>
            <a:r>
              <a:rPr lang="en-AU" dirty="0"/>
              <a:t>www.cncdata.com</a:t>
            </a:r>
          </a:p>
        </p:txBody>
      </p:sp>
      <p:sp>
        <p:nvSpPr>
          <p:cNvPr id="6" name="Text Placeholder 5">
            <a:extLst>
              <a:ext uri="{FF2B5EF4-FFF2-40B4-BE49-F238E27FC236}">
                <a16:creationId xmlns:a16="http://schemas.microsoft.com/office/drawing/2014/main" id="{4F20338B-62C1-6858-8EC3-D63EE4D4F259}"/>
              </a:ext>
            </a:extLst>
          </p:cNvPr>
          <p:cNvSpPr>
            <a:spLocks noGrp="1"/>
          </p:cNvSpPr>
          <p:nvPr>
            <p:ph type="body" sz="quarter" idx="22"/>
          </p:nvPr>
        </p:nvSpPr>
        <p:spPr/>
        <p:txBody>
          <a:bodyPr>
            <a:normAutofit fontScale="92500" lnSpcReduction="10000"/>
          </a:bodyPr>
          <a:lstStyle/>
          <a:p>
            <a:r>
              <a:rPr lang="en-AU" cap="all" dirty="0"/>
              <a:t>Get In Touch</a:t>
            </a:r>
          </a:p>
        </p:txBody>
      </p:sp>
      <p:sp>
        <p:nvSpPr>
          <p:cNvPr id="8" name="Text Placeholder 3">
            <a:extLst>
              <a:ext uri="{FF2B5EF4-FFF2-40B4-BE49-F238E27FC236}">
                <a16:creationId xmlns:a16="http://schemas.microsoft.com/office/drawing/2014/main" id="{0E76C574-AFFD-DF66-F439-0F6C0F7B15B8}"/>
              </a:ext>
            </a:extLst>
          </p:cNvPr>
          <p:cNvSpPr txBox="1">
            <a:spLocks/>
          </p:cNvSpPr>
          <p:nvPr/>
        </p:nvSpPr>
        <p:spPr>
          <a:xfrm>
            <a:off x="1290864" y="5436136"/>
            <a:ext cx="5152400" cy="256249"/>
          </a:xfrm>
          <a:prstGeom prst="rect">
            <a:avLst/>
          </a:prstGeom>
        </p:spPr>
        <p:txBody>
          <a:bodyPr/>
          <a:lstStyle>
            <a:lvl1pPr marL="0" indent="0" algn="l" defTabSz="914400" rtl="0" eaLnBrk="1" latinLnBrk="0" hangingPunct="1">
              <a:lnSpc>
                <a:spcPct val="90000"/>
              </a:lnSpc>
              <a:spcBef>
                <a:spcPts val="1000"/>
              </a:spcBef>
              <a:buFontTx/>
              <a:buNone/>
              <a:defRPr sz="1400" b="0" kern="1200">
                <a:solidFill>
                  <a:schemeClr val="bg1"/>
                </a:solidFill>
                <a:effectLst/>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1 Maritime Square, #10-27 Harbourfront Centre, Singapore 099253</a:t>
            </a:r>
          </a:p>
        </p:txBody>
      </p:sp>
    </p:spTree>
    <p:extLst>
      <p:ext uri="{BB962C8B-B14F-4D97-AF65-F5344CB8AC3E}">
        <p14:creationId xmlns:p14="http://schemas.microsoft.com/office/powerpoint/2010/main" val="12737195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Custom 2">
      <a:majorFont>
        <a:latin typeface="Posterama (Headings)"/>
        <a:ea typeface=""/>
        <a:cs typeface=""/>
      </a:majorFont>
      <a:minorFont>
        <a:latin typeface="Avenir Next LT Pro Light (Bod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2517</TotalTime>
  <Words>7004</Words>
  <Application>Microsoft Office PowerPoint</Application>
  <PresentationFormat>Custom</PresentationFormat>
  <Paragraphs>983</Paragraphs>
  <Slides>64</Slides>
  <Notes>0</Notes>
  <HiddenSlides>0</HiddenSlides>
  <MMClips>0</MMClips>
  <ScaleCrop>false</ScaleCrop>
  <HeadingPairs>
    <vt:vector size="6" baseType="variant">
      <vt:variant>
        <vt:lpstr>Fonts Used</vt:lpstr>
      </vt:variant>
      <vt:variant>
        <vt:i4>22</vt:i4>
      </vt:variant>
      <vt:variant>
        <vt:lpstr>Theme</vt:lpstr>
      </vt:variant>
      <vt:variant>
        <vt:i4>1</vt:i4>
      </vt:variant>
      <vt:variant>
        <vt:lpstr>Slide Titles</vt:lpstr>
      </vt:variant>
      <vt:variant>
        <vt:i4>64</vt:i4>
      </vt:variant>
    </vt:vector>
  </HeadingPairs>
  <TitlesOfParts>
    <vt:vector size="87" baseType="lpstr">
      <vt:lpstr>Aptos</vt:lpstr>
      <vt:lpstr>Aptos Black</vt:lpstr>
      <vt:lpstr>Arial</vt:lpstr>
      <vt:lpstr>Avenir Next LT Pro Light (Body)</vt:lpstr>
      <vt:lpstr>Bebas Neue Bold</vt:lpstr>
      <vt:lpstr>Bebas Neue Regular</vt:lpstr>
      <vt:lpstr>Calibri</vt:lpstr>
      <vt:lpstr>Calibri (Body)</vt:lpstr>
      <vt:lpstr>Calibri Light (Body)</vt:lpstr>
      <vt:lpstr>Century Gothic (Headings)</vt:lpstr>
      <vt:lpstr>Corbel</vt:lpstr>
      <vt:lpstr>Fira Sans Extra Condensed</vt:lpstr>
      <vt:lpstr>Gill Sans</vt:lpstr>
      <vt:lpstr>Helvetica</vt:lpstr>
      <vt:lpstr>Helvetica LT Com</vt:lpstr>
      <vt:lpstr>Montserrat</vt:lpstr>
      <vt:lpstr>Open Sans Light</vt:lpstr>
      <vt:lpstr>Posterama (Headings)</vt:lpstr>
      <vt:lpstr>Public Sans (Body)</vt:lpstr>
      <vt:lpstr>Public Sans Medium (Headings)</vt:lpstr>
      <vt:lpstr>Times New Roman</vt:lpstr>
      <vt:lpstr>Wingdings</vt:lpstr>
      <vt:lpstr>Digital Blue Tunnel 16x9</vt:lpstr>
      <vt:lpstr>Integrated CX Solutions:   Data-Led, Content-Driven, Contact Center Empowered</vt:lpstr>
      <vt:lpstr>PowerPoint Presentation</vt:lpstr>
      <vt:lpstr>PowerPoint Presentation</vt:lpstr>
      <vt:lpstr>PowerPoint Presentation</vt:lpstr>
      <vt:lpstr>PowerPoint Presentation</vt:lpstr>
      <vt:lpstr>Balanced scorecard slide 2</vt:lpstr>
      <vt:lpstr>Balanced scorecard slide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Balanced scorecard slide 2</vt:lpstr>
      <vt:lpstr>Balanced scorecard slide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Raj Mohan</dc:creator>
  <cp:lastModifiedBy>Raj Mohan</cp:lastModifiedBy>
  <cp:revision>163</cp:revision>
  <dcterms:created xsi:type="dcterms:W3CDTF">2024-08-24T09:57:58Z</dcterms:created>
  <dcterms:modified xsi:type="dcterms:W3CDTF">2024-09-09T23:32:52Z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