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 id="2147483669" r:id="rId5"/>
    <p:sldMasterId id="2147483671" r:id="rId6"/>
    <p:sldMasterId id="2147483675" r:id="rId7"/>
    <p:sldMasterId id="2147483678" r:id="rId8"/>
  </p:sldMasterIdLst>
  <p:notesMasterIdLst>
    <p:notesMasterId r:id="rId122"/>
  </p:notesMasterIdLst>
  <p:handoutMasterIdLst>
    <p:handoutMasterId r:id="rId123"/>
  </p:handoutMasterIdLst>
  <p:sldIdLst>
    <p:sldId id="2147472411" r:id="rId9"/>
    <p:sldId id="2147472412" r:id="rId10"/>
    <p:sldId id="582" r:id="rId11"/>
    <p:sldId id="268" r:id="rId12"/>
    <p:sldId id="583" r:id="rId13"/>
    <p:sldId id="567" r:id="rId14"/>
    <p:sldId id="584" r:id="rId15"/>
    <p:sldId id="568" r:id="rId16"/>
    <p:sldId id="560" r:id="rId17"/>
    <p:sldId id="571" r:id="rId18"/>
    <p:sldId id="585" r:id="rId19"/>
    <p:sldId id="269" r:id="rId20"/>
    <p:sldId id="270" r:id="rId21"/>
    <p:sldId id="2147472400" r:id="rId22"/>
    <p:sldId id="2147472401" r:id="rId23"/>
    <p:sldId id="569" r:id="rId24"/>
    <p:sldId id="274" r:id="rId25"/>
    <p:sldId id="570" r:id="rId26"/>
    <p:sldId id="596" r:id="rId27"/>
    <p:sldId id="586" r:id="rId28"/>
    <p:sldId id="562" r:id="rId29"/>
    <p:sldId id="552" r:id="rId30"/>
    <p:sldId id="553" r:id="rId31"/>
    <p:sldId id="554" r:id="rId32"/>
    <p:sldId id="555" r:id="rId33"/>
    <p:sldId id="2147472413" r:id="rId34"/>
    <p:sldId id="2147472414" r:id="rId35"/>
    <p:sldId id="2147472455" r:id="rId36"/>
    <p:sldId id="261" r:id="rId37"/>
    <p:sldId id="262" r:id="rId38"/>
    <p:sldId id="2147472456" r:id="rId39"/>
    <p:sldId id="2147472457" r:id="rId40"/>
    <p:sldId id="2147472458" r:id="rId41"/>
    <p:sldId id="2147472459" r:id="rId42"/>
    <p:sldId id="267" r:id="rId43"/>
    <p:sldId id="2147472460" r:id="rId44"/>
    <p:sldId id="256" r:id="rId45"/>
    <p:sldId id="2147472421" r:id="rId46"/>
    <p:sldId id="2147472423" r:id="rId47"/>
    <p:sldId id="2147472438" r:id="rId48"/>
    <p:sldId id="2147472439" r:id="rId49"/>
    <p:sldId id="2147472440" r:id="rId50"/>
    <p:sldId id="2147472424" r:id="rId51"/>
    <p:sldId id="574" r:id="rId52"/>
    <p:sldId id="2147472441" r:id="rId53"/>
    <p:sldId id="2147472429" r:id="rId54"/>
    <p:sldId id="2147472418" r:id="rId55"/>
    <p:sldId id="2147472442" r:id="rId56"/>
    <p:sldId id="2147472443" r:id="rId57"/>
    <p:sldId id="2147472444" r:id="rId58"/>
    <p:sldId id="332" r:id="rId59"/>
    <p:sldId id="2147472445" r:id="rId60"/>
    <p:sldId id="2147472425" r:id="rId61"/>
    <p:sldId id="2147472426" r:id="rId62"/>
    <p:sldId id="2147472415" r:id="rId63"/>
    <p:sldId id="2147472446" r:id="rId64"/>
    <p:sldId id="2147472417" r:id="rId65"/>
    <p:sldId id="2147472447" r:id="rId66"/>
    <p:sldId id="2147472448" r:id="rId67"/>
    <p:sldId id="2147472436" r:id="rId68"/>
    <p:sldId id="2147472449" r:id="rId69"/>
    <p:sldId id="2147472450" r:id="rId70"/>
    <p:sldId id="2147472416" r:id="rId71"/>
    <p:sldId id="2147472419" r:id="rId72"/>
    <p:sldId id="2147471244" r:id="rId73"/>
    <p:sldId id="2147471245" r:id="rId74"/>
    <p:sldId id="2147471246" r:id="rId75"/>
    <p:sldId id="2147472435" r:id="rId76"/>
    <p:sldId id="2147472427" r:id="rId77"/>
    <p:sldId id="2147472451" r:id="rId78"/>
    <p:sldId id="275" r:id="rId79"/>
    <p:sldId id="276" r:id="rId80"/>
    <p:sldId id="2147472452" r:id="rId81"/>
    <p:sldId id="278" r:id="rId82"/>
    <p:sldId id="2147472453" r:id="rId83"/>
    <p:sldId id="280" r:id="rId84"/>
    <p:sldId id="284" r:id="rId85"/>
    <p:sldId id="419" r:id="rId86"/>
    <p:sldId id="2147472454" r:id="rId87"/>
    <p:sldId id="263" r:id="rId88"/>
    <p:sldId id="589" r:id="rId89"/>
    <p:sldId id="2147472402" r:id="rId90"/>
    <p:sldId id="2147472403" r:id="rId91"/>
    <p:sldId id="2147472399" r:id="rId92"/>
    <p:sldId id="277" r:id="rId93"/>
    <p:sldId id="279" r:id="rId94"/>
    <p:sldId id="578" r:id="rId95"/>
    <p:sldId id="556" r:id="rId96"/>
    <p:sldId id="2147472405" r:id="rId97"/>
    <p:sldId id="598" r:id="rId98"/>
    <p:sldId id="599" r:id="rId99"/>
    <p:sldId id="564" r:id="rId100"/>
    <p:sldId id="594" r:id="rId101"/>
    <p:sldId id="593" r:id="rId102"/>
    <p:sldId id="592" r:id="rId103"/>
    <p:sldId id="591" r:id="rId104"/>
    <p:sldId id="579" r:id="rId105"/>
    <p:sldId id="587" r:id="rId106"/>
    <p:sldId id="580" r:id="rId107"/>
    <p:sldId id="588" r:id="rId108"/>
    <p:sldId id="581" r:id="rId109"/>
    <p:sldId id="2147472390" r:id="rId110"/>
    <p:sldId id="590" r:id="rId111"/>
    <p:sldId id="272" r:id="rId112"/>
    <p:sldId id="572" r:id="rId113"/>
    <p:sldId id="602" r:id="rId114"/>
    <p:sldId id="2147472404" r:id="rId115"/>
    <p:sldId id="2147472406" r:id="rId116"/>
    <p:sldId id="2147472408" r:id="rId117"/>
    <p:sldId id="2147472409" r:id="rId118"/>
    <p:sldId id="2147472407" r:id="rId119"/>
    <p:sldId id="2147472410" r:id="rId120"/>
    <p:sldId id="604" r:id="rId1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44EFC0-4ABD-405F-B11D-69ED10C90F11}" v="3" dt="2024-09-13T14:32:10.4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0" d="100"/>
          <a:sy n="50" d="100"/>
        </p:scale>
        <p:origin x="1188" y="16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handoutMaster" Target="handoutMasters/handoutMaster1.xml"/><Relationship Id="rId128" Type="http://schemas.microsoft.com/office/2016/11/relationships/changesInfo" Target="changesInfos/changesInfo1.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presProps" Target="presProps.xml"/><Relationship Id="rId129" Type="http://schemas.microsoft.com/office/2015/10/relationships/revisionInfo" Target="revisionInfo.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tableStyles" Target="tableStyles.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26"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ndarp Thakkar" userId="bbec7be46cfdaff5" providerId="LiveId" clId="{5844EFC0-4ABD-405F-B11D-69ED10C90F11}"/>
    <pc:docChg chg="custSel modSld">
      <pc:chgData name="Kandarp Thakkar" userId="bbec7be46cfdaff5" providerId="LiveId" clId="{5844EFC0-4ABD-405F-B11D-69ED10C90F11}" dt="2024-09-13T14:33:11.428" v="65" actId="27636"/>
      <pc:docMkLst>
        <pc:docMk/>
      </pc:docMkLst>
      <pc:sldChg chg="modSp mod">
        <pc:chgData name="Kandarp Thakkar" userId="bbec7be46cfdaff5" providerId="LiveId" clId="{5844EFC0-4ABD-405F-B11D-69ED10C90F11}" dt="2024-09-13T14:33:11.428" v="65" actId="27636"/>
        <pc:sldMkLst>
          <pc:docMk/>
          <pc:sldMk cId="1792123148" sldId="2147472411"/>
        </pc:sldMkLst>
        <pc:spChg chg="mod">
          <ac:chgData name="Kandarp Thakkar" userId="bbec7be46cfdaff5" providerId="LiveId" clId="{5844EFC0-4ABD-405F-B11D-69ED10C90F11}" dt="2024-09-13T14:32:47.776" v="11" actId="20577"/>
          <ac:spMkLst>
            <pc:docMk/>
            <pc:sldMk cId="1792123148" sldId="2147472411"/>
            <ac:spMk id="2" creationId="{00000000-0000-0000-0000-000000000000}"/>
          </ac:spMkLst>
        </pc:spChg>
        <pc:spChg chg="mod">
          <ac:chgData name="Kandarp Thakkar" userId="bbec7be46cfdaff5" providerId="LiveId" clId="{5844EFC0-4ABD-405F-B11D-69ED10C90F11}" dt="2024-09-13T14:33:11.428" v="65" actId="27636"/>
          <ac:spMkLst>
            <pc:docMk/>
            <pc:sldMk cId="1792123148" sldId="2147472411"/>
            <ac:spMk id="3" creationId="{00000000-0000-0000-0000-000000000000}"/>
          </ac:spMkLst>
        </pc:spChg>
      </pc:sldChg>
      <pc:sldChg chg="modSp mod">
        <pc:chgData name="Kandarp Thakkar" userId="bbec7be46cfdaff5" providerId="LiveId" clId="{5844EFC0-4ABD-405F-B11D-69ED10C90F11}" dt="2024-09-13T14:29:12.111" v="0" actId="27636"/>
        <pc:sldMkLst>
          <pc:docMk/>
          <pc:sldMk cId="3583745643" sldId="2147472439"/>
        </pc:sldMkLst>
        <pc:spChg chg="mod">
          <ac:chgData name="Kandarp Thakkar" userId="bbec7be46cfdaff5" providerId="LiveId" clId="{5844EFC0-4ABD-405F-B11D-69ED10C90F11}" dt="2024-09-13T14:29:12.111" v="0" actId="27636"/>
          <ac:spMkLst>
            <pc:docMk/>
            <pc:sldMk cId="3583745643" sldId="2147472439"/>
            <ac:spMk id="4" creationId="{33776D23-2F3B-2510-12DE-2F622994AB63}"/>
          </ac:spMkLst>
        </pc:spChg>
      </pc:sldChg>
      <pc:sldChg chg="modSp mod">
        <pc:chgData name="Kandarp Thakkar" userId="bbec7be46cfdaff5" providerId="LiveId" clId="{5844EFC0-4ABD-405F-B11D-69ED10C90F11}" dt="2024-09-13T14:29:12.142" v="2" actId="27636"/>
        <pc:sldMkLst>
          <pc:docMk/>
          <pc:sldMk cId="374751809" sldId="2147472441"/>
        </pc:sldMkLst>
        <pc:spChg chg="mod">
          <ac:chgData name="Kandarp Thakkar" userId="bbec7be46cfdaff5" providerId="LiveId" clId="{5844EFC0-4ABD-405F-B11D-69ED10C90F11}" dt="2024-09-13T14:29:12.142" v="1" actId="27636"/>
          <ac:spMkLst>
            <pc:docMk/>
            <pc:sldMk cId="374751809" sldId="2147472441"/>
            <ac:spMk id="3" creationId="{B7ADBACF-E177-AD87-1E85-73E6BD32A047}"/>
          </ac:spMkLst>
        </pc:spChg>
        <pc:spChg chg="mod">
          <ac:chgData name="Kandarp Thakkar" userId="bbec7be46cfdaff5" providerId="LiveId" clId="{5844EFC0-4ABD-405F-B11D-69ED10C90F11}" dt="2024-09-13T14:29:12.142" v="2" actId="27636"/>
          <ac:spMkLst>
            <pc:docMk/>
            <pc:sldMk cId="374751809" sldId="2147472441"/>
            <ac:spMk id="4" creationId="{9E1B4BAF-2F61-C30C-162C-C597EFACC409}"/>
          </ac:spMkLst>
        </pc:spChg>
      </pc:sldChg>
      <pc:sldChg chg="modSp mod">
        <pc:chgData name="Kandarp Thakkar" userId="bbec7be46cfdaff5" providerId="LiveId" clId="{5844EFC0-4ABD-405F-B11D-69ED10C90F11}" dt="2024-09-13T14:29:12.173" v="3" actId="27636"/>
        <pc:sldMkLst>
          <pc:docMk/>
          <pc:sldMk cId="2550238129" sldId="2147472447"/>
        </pc:sldMkLst>
        <pc:spChg chg="mod">
          <ac:chgData name="Kandarp Thakkar" userId="bbec7be46cfdaff5" providerId="LiveId" clId="{5844EFC0-4ABD-405F-B11D-69ED10C90F11}" dt="2024-09-13T14:29:12.173" v="3" actId="27636"/>
          <ac:spMkLst>
            <pc:docMk/>
            <pc:sldMk cId="2550238129" sldId="2147472447"/>
            <ac:spMk id="3" creationId="{91CA9483-A316-18A1-5D60-EDF10AB8714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790A331-7ADD-4391-8CA5-606C9BFD26F5}" type="datetimeFigureOut">
              <a:rPr lang="en-GB" smtClean="0"/>
              <a:t>13/09/2024</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GB"/>
              <a:t>NHS Improvement</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EAE16CE-1862-465F-9912-D0001C1A0F9A}" type="slidenum">
              <a:rPr lang="en-GB" smtClean="0"/>
              <a:t>‹#›</a:t>
            </a:fld>
            <a:endParaRPr lang="en-GB"/>
          </a:p>
        </p:txBody>
      </p:sp>
    </p:spTree>
    <p:extLst>
      <p:ext uri="{BB962C8B-B14F-4D97-AF65-F5344CB8AC3E}">
        <p14:creationId xmlns:p14="http://schemas.microsoft.com/office/powerpoint/2010/main" val="85506748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2AE991-F138-4FD8-982E-957F3CA6A0F6}" type="datetimeFigureOut">
              <a:rPr lang="en-GB" smtClean="0"/>
              <a:t>13/09/2024</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GB"/>
              <a:t>NHS Improvement</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90AB7D-FC04-41BF-88F7-E47891A06283}" type="slidenum">
              <a:rPr lang="en-GB" smtClean="0"/>
              <a:t>‹#›</a:t>
            </a:fld>
            <a:endParaRPr lang="en-GB"/>
          </a:p>
        </p:txBody>
      </p:sp>
    </p:spTree>
    <p:extLst>
      <p:ext uri="{BB962C8B-B14F-4D97-AF65-F5344CB8AC3E}">
        <p14:creationId xmlns:p14="http://schemas.microsoft.com/office/powerpoint/2010/main" val="118901105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Good morning. My name is xxx and I am xxx.</a:t>
            </a:r>
          </a:p>
          <a:p>
            <a:r>
              <a:rPr lang="en-GB" dirty="0"/>
              <a:t>I am delighted to be here today and talk to you about my role as CDAO and experiences I have had.</a:t>
            </a:r>
          </a:p>
          <a:p>
            <a:r>
              <a:rPr lang="en-GB" dirty="0"/>
              <a:t>I want to apologies for sneezes and sniffles; like a lot of people, a little bit under the weather. And if you see a bright red nose, Rudolph hasn’t turned up pre-Christmas – it is only me!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9A1549-D39E-4DCE-A471-D090BE36C2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50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Trained / authorised witnesses do not need to be “healthcare professionals” </a:t>
            </a:r>
          </a:p>
          <a:p>
            <a:pPr marL="342900" lvl="0" indent="-342900" algn="just">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A T28 exemption Certificate is required which gives you permission to store or treat up to 1 cubic metre of waste at any one time and store waste for up to 6 months. Lasts for 3 years, free </a:t>
            </a:r>
          </a:p>
          <a:p>
            <a:pPr marL="342900" lvl="0" indent="-342900" algn="just">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Enhanced DBS checks for witnesses (update service).</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9A1549-D39E-4DCE-A471-D090BE36C2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9167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recommended that providers allow enough time when applying for a licence. Working with the Home Office, we are producing guidance for providers when applying or re-applying for a Home Office licence.</a:t>
            </a:r>
          </a:p>
          <a:p>
            <a:r>
              <a:rPr lang="en-GB" dirty="0"/>
              <a:t>Legislation – December last year was a change in what paramedic Ips, therapeutic radiographers</a:t>
            </a:r>
          </a:p>
          <a:p>
            <a:r>
              <a:rPr lang="en-GB" dirty="0"/>
              <a:t>Codeine – linctus, but also diversion, forged prescriptions etc.</a:t>
            </a:r>
          </a:p>
          <a:p>
            <a:r>
              <a:rPr lang="en-GB" dirty="0"/>
              <a:t>NO - In November 2023, possession of nitrous oxide was made illegal if it is, or is likely to be, “wrongfully inhaled”. It is now a Class C drug under the Misuse of Drugs Act 1971 and a Schedule 5 controlled drug under the Misuse of Drugs Regulations 2001.</a:t>
            </a:r>
          </a:p>
          <a:p>
            <a:r>
              <a:rPr lang="en-GB" dirty="0"/>
              <a:t>Nitazenes – synthetic opioids. An investigation by the Advisory Council on the Misuse of Drugs (ACMD) found that one </a:t>
            </a:r>
            <a:r>
              <a:rPr lang="en-GB" dirty="0" err="1"/>
              <a:t>nitazene</a:t>
            </a:r>
            <a:r>
              <a:rPr lang="en-GB" dirty="0"/>
              <a:t>, </a:t>
            </a:r>
            <a:r>
              <a:rPr lang="en-GB" dirty="0" err="1"/>
              <a:t>isotonitazene</a:t>
            </a:r>
            <a:r>
              <a:rPr lang="en-GB" dirty="0"/>
              <a:t>, was responsible for 24 fatalities in the UK in 2021. This particular </a:t>
            </a:r>
            <a:r>
              <a:rPr lang="en-GB" dirty="0" err="1"/>
              <a:t>nitazene</a:t>
            </a:r>
            <a:r>
              <a:rPr lang="en-GB" dirty="0"/>
              <a:t> is 500 times more potent than morphine. In July 2023, the Office for Health Improvement and Disparities issued a useful alert relating to staff awareness of synthetic opioids, and the treatment of overdose. This alert is important for organisations where staff may encounter people who use drugs and those who provide emergency care for opioid overdose. Availability of naloxone</a:t>
            </a:r>
          </a:p>
          <a:p>
            <a:r>
              <a:rPr lang="en-GB" dirty="0" err="1"/>
              <a:t>Oversease</a:t>
            </a:r>
            <a:r>
              <a:rPr lang="en-GB" dirty="0"/>
              <a:t> - Prescribing of controlled drugs from outside England continues to be an issue that is raised with us. Practitioners who can legally produce a prescription in their European Economic Area (EEA) home country for controlled drugs in Schedules 4 and 5 can also legally prescribe these for someone in England. This is not a reciprocal agreement with the EEA</a:t>
            </a:r>
          </a:p>
          <a:p>
            <a:r>
              <a:rPr lang="en-GB" dirty="0"/>
              <a:t>Role of CDAO – visibility, resource. Board level – not just a Pharmacy responsibility.</a:t>
            </a:r>
          </a:p>
          <a:p>
            <a:r>
              <a:rPr lang="en-GB" dirty="0"/>
              <a:t>PINs - The current system for issuing prescriber identification numbers (PINs) for private prescribing and requisitioning of controlled drugs would benefit from a review. This could potentially help achieve better national oversight of prescribing and manage areas of risk. There is currently no expiry date for PINs and practitioners are only required to provide one main address of work, even when they may also practise in a wide range of settings.</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9A1549-D39E-4DCE-A471-D090BE36C2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2965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Remote consultations resulting in the prescribing of controlled drugs are becoming more common, both across NHS and private settings. However, we have heard of examples where healthcare professionals are not adhering to safe practices when prescribing remotely, including non-medical prescribers.</a:t>
            </a:r>
          </a:p>
          <a:p>
            <a:r>
              <a:rPr lang="en-GB" dirty="0"/>
              <a:t>Unknown substances - Services need to have a clear policy and process to manage this issue and the risks associated with it, and there must be a robust documented audit trail. Unknown substances must be put into a secure, sealed container. Quantities that indicate personal use only can be destroyed locally as an unknown substance. Services should assess and manage the risk of exposure to unknown substances during the destruction process. Larger quantities, which are indicative of supply (not for personal use), will need to be notified to the police. CDLOs are a good first point of contact for concerns in relation to this. Any trends should also be communicated to the NHS England CDAO so they can share the issue and any learning with the CDLIN.</a:t>
            </a:r>
          </a:p>
          <a:p>
            <a:r>
              <a:rPr lang="en-GB" dirty="0"/>
              <a:t>Identity cards - This underlines the importance of ensuring that ID cards and uniforms are returned, and that access cards are de-activated as quickly as possible when staff change roles or leave employment</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9A1549-D39E-4DCE-A471-D090BE36C2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5539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Keeping controlled drugs after death - When a person dies, their medicines may need to be kept for 7 days in case the coroner requires them for an investigation. This may include a supply of controlled drugs, including those of a high strength, and in injectable form. </a:t>
            </a:r>
          </a:p>
          <a:p>
            <a:r>
              <a:rPr lang="en-GB" dirty="0"/>
              <a:t>Kits - sometimes see that controlled drugs disposal kits containing resin are not used properly. This results in a range of controlled drugs being left open to diversion. Examples of incorrect use include: Overfilling the kits, so that the resin does not set.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CBMPs - Cannabis-based products for medicinal use (CBPMs) are Schedule 2 controlled drugs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under the Misuse of Drugs Regulations 2001. They can be prescribed by, or under the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direction of, a doctor who is on the specialist register of the General Medical Council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treat patients on a case-by-case basis to meet an unmet clinical need.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During 2023, we continued to register clinics in the independent sector that provide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treatment with CBPMs. At the time of publishing, 22 providers that prescribe unlicensed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CBPMs were registered with CQC. Administration of CBPMs in health and social care settings.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ensuring the product has been prescribed how to support patients with ongoing supplies, if required safe storage, records and appropriate authorised access, as with other Schedule 2 controlled drugs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appropriate training for staff if they are required to support with administration the position on vaping, and the possible need to obtain prescribed alternatives where people are not able to vape whether a risk assessment is required</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9A1549-D39E-4DCE-A471-D090BE36C2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1744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9A1549-D39E-4DCE-A471-D090BE36C2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2229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 you have up to date SOPs and are they based used as needed?</a:t>
            </a:r>
          </a:p>
          <a:p>
            <a:r>
              <a:rPr lang="en-GB" dirty="0"/>
              <a:t>Q-Pulse – document control, near misses, analysis etc.</a:t>
            </a:r>
          </a:p>
          <a:p>
            <a:r>
              <a:rPr lang="en-GB" dirty="0"/>
              <a:t>This is an output of our CD SOPs – you will see a range of activities are being covered.</a:t>
            </a:r>
          </a:p>
          <a:p>
            <a:r>
              <a:rPr lang="en-GB" dirty="0"/>
              <a:t>Remember, this is also part of your GDP, of you are a WDA license holder and have a CD Home Office License.</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9A1549-D39E-4DCE-A471-D090BE36C2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871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overarching policy document. This is ours.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9A1549-D39E-4DCE-A471-D090BE36C2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4737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don’t intend you to read every detail. This is simply to demonstrate the range of stuff in a CD policy.</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9A1549-D39E-4DCE-A471-D090BE36C2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60258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do you find out where you are against the recommendations. Both legal and where considered good practice.</a:t>
            </a:r>
          </a:p>
          <a:p>
            <a:r>
              <a:rPr lang="en-GB" dirty="0"/>
              <a:t>NICE and the CQC.</a:t>
            </a:r>
          </a:p>
          <a:p>
            <a:r>
              <a:rPr lang="en-GB" dirty="0"/>
              <a:t>I tend to use the CQC – ultimately what the regulator will use and it is more recent BUT in reality, both similar principally and useful.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9A1549-D39E-4DCE-A471-D090BE36C2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1362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That is ours. Proud to share this but that isn’t the point – it is understanding where you are.</a:t>
            </a:r>
          </a:p>
          <a:p>
            <a:r>
              <a:rPr lang="en-GB" dirty="0"/>
              <a:t>More importantly, the so what question.</a:t>
            </a:r>
          </a:p>
          <a:p>
            <a:r>
              <a:rPr lang="en-GB" dirty="0"/>
              <a:t>We are developing an action plan to address the deficiencies and this should absolutely be overseen by the CDAO.</a:t>
            </a:r>
          </a:p>
          <a:p>
            <a:pPr marL="342900" lvl="0" indent="-342900" algn="just">
              <a:buFont typeface="+mj-lt"/>
              <a:buAutoNum type="arabicPeriod"/>
            </a:pPr>
            <a:r>
              <a:rPr lang="en-GB" sz="1800" dirty="0">
                <a:effectLst/>
                <a:latin typeface="Arial" panose="020B0604020202020204" pitchFamily="34" charset="0"/>
                <a:ea typeface="Times New Roman" panose="02020603050405020304" pitchFamily="18" charset="0"/>
                <a:cs typeface="Arial" panose="020B0604020202020204" pitchFamily="34" charset="0"/>
              </a:rPr>
              <a:t>Review list of sample signatures of staff who are authorised to receive controlled drugs.</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buFont typeface="+mj-lt"/>
              <a:buAutoNum type="arabicPeriod"/>
            </a:pPr>
            <a:r>
              <a:rPr lang="en-GB" sz="1800" dirty="0">
                <a:effectLst/>
                <a:latin typeface="Arial" panose="020B0604020202020204" pitchFamily="34" charset="0"/>
                <a:ea typeface="Times New Roman" panose="02020603050405020304" pitchFamily="18" charset="0"/>
                <a:cs typeface="Arial" panose="020B0604020202020204" pitchFamily="34" charset="0"/>
              </a:rPr>
              <a:t>Complete a risk assessment to determine if other schedule-controlled drugs in Schedules 3, 4 and 5 require storage.</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buFont typeface="+mj-lt"/>
              <a:buAutoNum type="arabicPeriod"/>
            </a:pPr>
            <a:r>
              <a:rPr lang="en-GB" sz="1800" dirty="0">
                <a:effectLst/>
                <a:latin typeface="Arial" panose="020B0604020202020204" pitchFamily="34" charset="0"/>
                <a:ea typeface="Times New Roman" panose="02020603050405020304" pitchFamily="18" charset="0"/>
                <a:cs typeface="Arial" panose="020B0604020202020204" pitchFamily="34" charset="0"/>
              </a:rPr>
              <a:t>Confirm that risk assessment of the CD cupboard is carried out as part of the dispensary refurbishment.</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9A1549-D39E-4DCE-A471-D090BE36C2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7596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was actually delighted to see this brief – as this is about practical everyday discharge of the role as opposed to the history, legal jargon etc. Of course, I will cover a little bit of this for context but the majority of this presentation is about some practical tips and my experience. A lot of this is quite interconnected so I won’t necessarily cover all the brief in order but I certainly hope to cover all aspects over the next 25 mins or so. Hopefully some time at the end for burning questions.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9A1549-D39E-4DCE-A471-D090BE36C2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7935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Regular CD audits – we do ours every 3 months and we also align this with CD LIN reporting as best as we can.</a:t>
            </a:r>
          </a:p>
          <a:p>
            <a:r>
              <a:rPr lang="en-GB" dirty="0"/>
              <a:t>We audit circa 60 areas each time – remember not just the obvious areas – but places like theatres, imaging and the ‘hidden’ areas where Pharmacy have less of a presences.</a:t>
            </a:r>
          </a:p>
          <a:p>
            <a:r>
              <a:rPr lang="en-GB" dirty="0"/>
              <a:t>Again, so what?</a:t>
            </a:r>
          </a:p>
          <a:p>
            <a:r>
              <a:rPr lang="en-GB" dirty="0"/>
              <a:t>DATIX reporting? Incidents post audit – we record every single one! It helps creating that right culture we spoke about.</a:t>
            </a:r>
          </a:p>
          <a:p>
            <a:r>
              <a:rPr lang="en-GB" dirty="0"/>
              <a:t>Trends?</a:t>
            </a:r>
          </a:p>
          <a:p>
            <a:r>
              <a:rPr lang="en-GB" dirty="0"/>
              <a:t>Involvement of senior nursing teams?</a:t>
            </a:r>
          </a:p>
          <a:p>
            <a:r>
              <a:rPr lang="en-GB" dirty="0"/>
              <a:t>Escalation</a:t>
            </a:r>
          </a:p>
          <a:p>
            <a:r>
              <a:rPr lang="en-GB" dirty="0"/>
              <a:t>Example of estates and work I am doing now.</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9A1549-D39E-4DCE-A471-D090BE36C2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5400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SPC – is there a change outside control limits – then think about why?</a:t>
            </a:r>
          </a:p>
          <a:p>
            <a:r>
              <a:rPr lang="en-GB" dirty="0"/>
              <a:t>Also, not about just how many incidents but the level of harm. Personally only worried when harm has increased.</a:t>
            </a:r>
          </a:p>
          <a:p>
            <a:r>
              <a:rPr lang="en-GB" dirty="0"/>
              <a:t>These are the sort of range of stuff people talk to me about – all equally important and taken seriously.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9A1549-D39E-4DCE-A471-D090BE36C2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348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helped by thematising incidents.</a:t>
            </a:r>
          </a:p>
          <a:p>
            <a:r>
              <a:rPr lang="en-GB" dirty="0"/>
              <a:t>Tells you harm levels and type of incidents.</a:t>
            </a:r>
          </a:p>
          <a:p>
            <a:r>
              <a:rPr lang="en-GB" dirty="0"/>
              <a:t>You can further triangulate this with areas you need to target.</a:t>
            </a:r>
          </a:p>
          <a:p>
            <a:r>
              <a:rPr lang="en-GB" dirty="0"/>
              <a:t>This helps you answer that so what question.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9A1549-D39E-4DCE-A471-D090BE36C2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525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Once you know the issues, the right governance has to be in place to escalate, discuss and put mitigations or improvement projects into place.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9A1549-D39E-4DCE-A471-D090BE36C2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3323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Part of the Rx info suite.</a:t>
            </a:r>
          </a:p>
          <a:p>
            <a:r>
              <a:rPr lang="en-GB" dirty="0"/>
              <a:t>Intelligence on unusual patterns of reporting</a:t>
            </a:r>
          </a:p>
          <a:p>
            <a:r>
              <a:rPr lang="en-GB" dirty="0"/>
              <a:t>Recent case on codeine – may have highlighted an individual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9A1549-D39E-4DCE-A471-D090BE36C2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2350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67471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Many of you will know that within primary care, electronic signatures have been acceptable for a few years now.</a:t>
            </a:r>
          </a:p>
          <a:p>
            <a:r>
              <a:rPr lang="en-GB" dirty="0"/>
              <a:t>This is a big operational issue in secondary care and you may remember this was one of the CQC observations.</a:t>
            </a:r>
          </a:p>
          <a:p>
            <a:r>
              <a:rPr lang="en-GB" dirty="0"/>
              <a:t>The great news is that this is about to change!</a:t>
            </a:r>
          </a:p>
          <a:p>
            <a:r>
              <a:rPr lang="en-GB" dirty="0"/>
              <a:t>Most EPMA systems already have the encryption and functionality.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9A1549-D39E-4DCE-A471-D090BE36C2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181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A7ABDB-3BB9-4086-B7A5-78B97BCC050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53393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5FE28F-942E-445D-BA23-3BA39683A10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3651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will start with a simple hard, black and white fact – no grey here. The CDAO role for an organisation is not a luxury nice to have – it is a statutory role. And the regulatory body will absolutely be interested in what you have done around the regulations. As a relative veteran of 6 or so inspections over the last few years, including working in an organisation where we have had a 29A notice, CDs feature heavily. I promise you that! There are also several HR type investigations that involve this role.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9A1549-D39E-4DCE-A471-D090BE36C2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586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I start talking about the nitty gritty, I strongly believe that the culture in an </a:t>
            </a:r>
            <a:r>
              <a:rPr lang="en-GB" dirty="0" err="1"/>
              <a:t>organsiation</a:t>
            </a:r>
            <a:r>
              <a:rPr lang="en-GB" dirty="0"/>
              <a:t> around medication safety and raising concerns is critical to ones role as CDAO. And this is of course, a very current topic!</a:t>
            </a:r>
          </a:p>
          <a:p>
            <a:r>
              <a:rPr lang="en-GB" dirty="0"/>
              <a:t>Concern around speaking up – my big concern is closing the loop and particularly communicating that where possible.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9A1549-D39E-4DCE-A471-D090BE36C2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026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FTSU Month - October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9A1549-D39E-4DCE-A471-D090BE36C2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1844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led to some much needed change in law. </a:t>
            </a:r>
          </a:p>
          <a:p>
            <a:r>
              <a:rPr lang="en-GB" dirty="0"/>
              <a:t>Some requirements for a CDAO that I will come back to you about.</a:t>
            </a:r>
          </a:p>
          <a:p>
            <a:r>
              <a:rPr lang="en-GB" dirty="0"/>
              <a:t>And time to do the role which I will also come back to.</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9A1549-D39E-4DCE-A471-D090BE36C2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91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charts may come in slightly randomly in the context of this presentation but it is to make a simple point.</a:t>
            </a:r>
          </a:p>
          <a:p>
            <a:r>
              <a:rPr lang="en-GB" dirty="0"/>
              <a:t>We tend to focus on the safety &amp; security of controlled drugs. We tend to focus on those serious incidents where diversion has been suspected or occurred,.</a:t>
            </a:r>
          </a:p>
          <a:p>
            <a:r>
              <a:rPr lang="en-GB" dirty="0"/>
              <a:t>But fundamentally we still have a problem around prescribing of these substances. However, there is some sign of hope – the escribing is starting to flat line.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12121"/>
                </a:solidFill>
                <a:effectLst/>
                <a:latin typeface="Open Sans" panose="020B0606030504020204" pitchFamily="34" charset="0"/>
              </a:rPr>
              <a:t>Continued increases in prescribing volumes of Schedule 2 medicines that are licensed to treat attention deficit hyperactivity disorder (ADHD), such as </a:t>
            </a:r>
            <a:r>
              <a:rPr lang="en-GB" b="0" i="0" dirty="0" err="1">
                <a:solidFill>
                  <a:srgbClr val="212121"/>
                </a:solidFill>
                <a:effectLst/>
                <a:latin typeface="Open Sans" panose="020B0606030504020204" pitchFamily="34" charset="0"/>
              </a:rPr>
              <a:t>dexamfetamine</a:t>
            </a:r>
            <a:r>
              <a:rPr lang="en-GB" b="0" i="0" dirty="0">
                <a:solidFill>
                  <a:srgbClr val="212121"/>
                </a:solidFill>
                <a:effectLst/>
                <a:latin typeface="Open Sans" panose="020B0606030504020204" pitchFamily="34" charset="0"/>
              </a:rPr>
              <a:t>, </a:t>
            </a:r>
            <a:r>
              <a:rPr lang="en-GB" b="0" i="0" dirty="0" err="1">
                <a:solidFill>
                  <a:srgbClr val="212121"/>
                </a:solidFill>
                <a:effectLst/>
                <a:latin typeface="Open Sans" panose="020B0606030504020204" pitchFamily="34" charset="0"/>
              </a:rPr>
              <a:t>lisdexamfetamine</a:t>
            </a:r>
            <a:r>
              <a:rPr lang="en-GB" b="0" i="0" dirty="0">
                <a:solidFill>
                  <a:srgbClr val="212121"/>
                </a:solidFill>
                <a:effectLst/>
                <a:latin typeface="Open Sans" panose="020B0606030504020204" pitchFamily="34" charset="0"/>
              </a:rPr>
              <a:t> and methylphenidate. This trend is also echoed in NHS hospital prescribing for dispensing in the community, as well as in the private prescribing trends, which may reflect a lack of access to NHS care.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12121"/>
                </a:solidFill>
                <a:effectLst/>
                <a:latin typeface="Open Sans" panose="020B0606030504020204" pitchFamily="34" charset="0"/>
              </a:rPr>
              <a:t>But we have seen a significant drop around some of the dirty drug prescribing – combined analgesics like co-</a:t>
            </a:r>
            <a:r>
              <a:rPr lang="en-GB" b="0" i="0" dirty="0" err="1">
                <a:solidFill>
                  <a:srgbClr val="212121"/>
                </a:solidFill>
                <a:effectLst/>
                <a:latin typeface="Open Sans" panose="020B0606030504020204" pitchFamily="34" charset="0"/>
              </a:rPr>
              <a:t>proxomal</a:t>
            </a:r>
            <a:r>
              <a:rPr lang="en-GB" b="0" i="0" dirty="0">
                <a:solidFill>
                  <a:srgbClr val="212121"/>
                </a:solidFill>
                <a:effectLst/>
                <a:latin typeface="Open Sans" panose="020B0606030504020204" pitchFamily="34" charset="0"/>
              </a:rPr>
              <a:t> and </a:t>
            </a:r>
            <a:r>
              <a:rPr lang="en-GB" b="0" i="0" dirty="0" err="1">
                <a:solidFill>
                  <a:srgbClr val="212121"/>
                </a:solidFill>
                <a:effectLst/>
                <a:latin typeface="Open Sans" panose="020B0606030504020204" pitchFamily="34" charset="0"/>
              </a:rPr>
              <a:t>dydramol</a:t>
            </a:r>
            <a:r>
              <a:rPr lang="en-GB" b="0" i="0" dirty="0">
                <a:solidFill>
                  <a:srgbClr val="212121"/>
                </a:solidFill>
                <a:effectLst/>
                <a:latin typeface="Open Sans" panose="020B0606030504020204" pitchFamily="34" charset="0"/>
              </a:rPr>
              <a:t>, pethidine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12121"/>
                </a:solidFill>
                <a:effectLst/>
                <a:latin typeface="Open Sans" panose="020B0606030504020204" pitchFamily="34" charset="0"/>
              </a:rPr>
              <a:t>Take home message – the CDAO role is also about opioid stewardship.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12121"/>
              </a:solidFill>
              <a:effectLst/>
              <a:latin typeface="Open Sans" panose="020B060603050402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9A1549-D39E-4DCE-A471-D090BE36C2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321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dare I say we are outlier compared to many parts of the world.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9A1549-D39E-4DCE-A471-D090BE36C2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2183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these THREE are effectively from the law. This removes a common misconception that the CDAO has to be a Chief Pharmacist on someone on an a Board – often the nursing or medical Director in a hospital. Actually, many different people hold this role as long as you fit this definition.</a:t>
            </a:r>
          </a:p>
          <a:p>
            <a:r>
              <a:rPr lang="en-GB" dirty="0"/>
              <a:t>I have some reflections about the CDAO role from when I am one now and where I was Chief Pharmacist and someone else was the CDAO…..difficult as Chief Pharmacist  and it all comes to role definition, particularly with your colleagues.</a:t>
            </a:r>
          </a:p>
          <a:p>
            <a:r>
              <a:rPr lang="en-GB" dirty="0"/>
              <a:t>The rest of this list is simply my opinion based on experience. I think several soft skills are needed for this role but these are some of my top ones.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9A1549-D39E-4DCE-A471-D090BE36C2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41908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08E90-F652-4B40-BD0B-1F8BC7EBCD06}"/>
              </a:ext>
            </a:extLst>
          </p:cNvPr>
          <p:cNvSpPr>
            <a:spLocks noGrp="1"/>
          </p:cNvSpPr>
          <p:nvPr>
            <p:ph type="ctrTitle"/>
          </p:nvPr>
        </p:nvSpPr>
        <p:spPr>
          <a:xfrm>
            <a:off x="854765" y="4209426"/>
            <a:ext cx="9144000" cy="601111"/>
          </a:xfrm>
        </p:spPr>
        <p:txBody>
          <a:bodyPr anchor="b">
            <a:normAutofit/>
          </a:bodyPr>
          <a:lstStyle>
            <a:lvl1pPr algn="l">
              <a:defRPr sz="360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1F7CE30-6632-4A18-9007-59691A06EF81}"/>
              </a:ext>
            </a:extLst>
          </p:cNvPr>
          <p:cNvSpPr>
            <a:spLocks noGrp="1"/>
          </p:cNvSpPr>
          <p:nvPr>
            <p:ph type="subTitle" idx="1"/>
          </p:nvPr>
        </p:nvSpPr>
        <p:spPr>
          <a:xfrm>
            <a:off x="854765" y="4843667"/>
            <a:ext cx="9144000" cy="466379"/>
          </a:xfrm>
        </p:spPr>
        <p:txBody>
          <a:bodyPr>
            <a:normAutofit/>
          </a:bodyPr>
          <a:lstStyle>
            <a:lvl1pPr marL="0" indent="0" algn="l">
              <a:buNone/>
              <a:defRPr sz="1800">
                <a:solidFill>
                  <a:srgbClr val="005EB8"/>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0" name="Picture 9">
            <a:extLst>
              <a:ext uri="{FF2B5EF4-FFF2-40B4-BE49-F238E27FC236}">
                <a16:creationId xmlns:a16="http://schemas.microsoft.com/office/drawing/2014/main" id="{61D1779B-D80F-406D-A965-2205B9267A1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spTree>
    <p:extLst>
      <p:ext uri="{BB962C8B-B14F-4D97-AF65-F5344CB8AC3E}">
        <p14:creationId xmlns:p14="http://schemas.microsoft.com/office/powerpoint/2010/main" val="3506723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E08AE0C-DE45-6848-BD4B-3BC4AE5EF120}" type="datetimeFigureOut">
              <a:rPr lang="en-US" smtClean="0"/>
              <a:t>9/13/2024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750BC1-6958-0A48-8442-C7C4E5ACF86A}" type="slidenum">
              <a:rPr lang="en-US" smtClean="0"/>
              <a:t>‹#›</a:t>
            </a:fld>
            <a:endParaRPr lang="en-US" dirty="0"/>
          </a:p>
        </p:txBody>
      </p:sp>
    </p:spTree>
    <p:extLst>
      <p:ext uri="{BB962C8B-B14F-4D97-AF65-F5344CB8AC3E}">
        <p14:creationId xmlns:p14="http://schemas.microsoft.com/office/powerpoint/2010/main" val="1490180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E08AE0C-DE45-6848-BD4B-3BC4AE5EF120}" type="datetimeFigureOut">
              <a:rPr lang="en-US" smtClean="0"/>
              <a:t>9/13/2024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750BC1-6958-0A48-8442-C7C4E5ACF86A}" type="slidenum">
              <a:rPr lang="en-US" smtClean="0"/>
              <a:t>‹#›</a:t>
            </a:fld>
            <a:endParaRPr lang="en-US" dirty="0"/>
          </a:p>
        </p:txBody>
      </p:sp>
    </p:spTree>
    <p:extLst>
      <p:ext uri="{BB962C8B-B14F-4D97-AF65-F5344CB8AC3E}">
        <p14:creationId xmlns:p14="http://schemas.microsoft.com/office/powerpoint/2010/main" val="2395778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E08AE0C-DE45-6848-BD4B-3BC4AE5EF120}" type="datetimeFigureOut">
              <a:rPr lang="en-US" smtClean="0"/>
              <a:t>9/13/2024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B750BC1-6958-0A48-8442-C7C4E5ACF86A}" type="slidenum">
              <a:rPr lang="en-US" smtClean="0"/>
              <a:t>‹#›</a:t>
            </a:fld>
            <a:endParaRPr lang="en-US" dirty="0"/>
          </a:p>
        </p:txBody>
      </p:sp>
    </p:spTree>
    <p:extLst>
      <p:ext uri="{BB962C8B-B14F-4D97-AF65-F5344CB8AC3E}">
        <p14:creationId xmlns:p14="http://schemas.microsoft.com/office/powerpoint/2010/main" val="1489801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5E08AE0C-DE45-6848-BD4B-3BC4AE5EF120}" type="datetimeFigureOut">
              <a:rPr lang="en-US" smtClean="0"/>
              <a:t>9/13/2024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B750BC1-6958-0A48-8442-C7C4E5ACF86A}" type="slidenum">
              <a:rPr lang="en-US" smtClean="0"/>
              <a:t>‹#›</a:t>
            </a:fld>
            <a:endParaRPr lang="en-US" dirty="0"/>
          </a:p>
        </p:txBody>
      </p:sp>
    </p:spTree>
    <p:extLst>
      <p:ext uri="{BB962C8B-B14F-4D97-AF65-F5344CB8AC3E}">
        <p14:creationId xmlns:p14="http://schemas.microsoft.com/office/powerpoint/2010/main" val="3238308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5E08AE0C-DE45-6848-BD4B-3BC4AE5EF120}" type="datetimeFigureOut">
              <a:rPr lang="en-US" smtClean="0"/>
              <a:t>9/13/2024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B750BC1-6958-0A48-8442-C7C4E5ACF86A}" type="slidenum">
              <a:rPr lang="en-US" smtClean="0"/>
              <a:t>‹#›</a:t>
            </a:fld>
            <a:endParaRPr lang="en-US" dirty="0"/>
          </a:p>
        </p:txBody>
      </p:sp>
    </p:spTree>
    <p:extLst>
      <p:ext uri="{BB962C8B-B14F-4D97-AF65-F5344CB8AC3E}">
        <p14:creationId xmlns:p14="http://schemas.microsoft.com/office/powerpoint/2010/main" val="42322643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08AE0C-DE45-6848-BD4B-3BC4AE5EF120}" type="datetimeFigureOut">
              <a:rPr lang="en-US" smtClean="0"/>
              <a:t>9/13/2024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B750BC1-6958-0A48-8442-C7C4E5ACF86A}" type="slidenum">
              <a:rPr lang="en-US" smtClean="0"/>
              <a:t>‹#›</a:t>
            </a:fld>
            <a:endParaRPr lang="en-US" dirty="0"/>
          </a:p>
        </p:txBody>
      </p:sp>
    </p:spTree>
    <p:extLst>
      <p:ext uri="{BB962C8B-B14F-4D97-AF65-F5344CB8AC3E}">
        <p14:creationId xmlns:p14="http://schemas.microsoft.com/office/powerpoint/2010/main" val="2639299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GB"/>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5E08AE0C-DE45-6848-BD4B-3BC4AE5EF120}" type="datetimeFigureOut">
              <a:rPr lang="en-US" smtClean="0"/>
              <a:t>9/13/2024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B750BC1-6958-0A48-8442-C7C4E5ACF86A}" type="slidenum">
              <a:rPr lang="en-US" smtClean="0"/>
              <a:t>‹#›</a:t>
            </a:fld>
            <a:endParaRPr lang="en-US" dirty="0"/>
          </a:p>
        </p:txBody>
      </p:sp>
    </p:spTree>
    <p:extLst>
      <p:ext uri="{BB962C8B-B14F-4D97-AF65-F5344CB8AC3E}">
        <p14:creationId xmlns:p14="http://schemas.microsoft.com/office/powerpoint/2010/main" val="16004043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dirty="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5E08AE0C-DE45-6848-BD4B-3BC4AE5EF120}" type="datetimeFigureOut">
              <a:rPr lang="en-US" smtClean="0"/>
              <a:t>9/13/2024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B750BC1-6958-0A48-8442-C7C4E5ACF86A}" type="slidenum">
              <a:rPr lang="en-US" smtClean="0"/>
              <a:t>‹#›</a:t>
            </a:fld>
            <a:endParaRPr lang="en-US" dirty="0"/>
          </a:p>
        </p:txBody>
      </p:sp>
    </p:spTree>
    <p:extLst>
      <p:ext uri="{BB962C8B-B14F-4D97-AF65-F5344CB8AC3E}">
        <p14:creationId xmlns:p14="http://schemas.microsoft.com/office/powerpoint/2010/main" val="38251153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E08AE0C-DE45-6848-BD4B-3BC4AE5EF120}" type="datetimeFigureOut">
              <a:rPr lang="en-US" smtClean="0"/>
              <a:t>9/13/2024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750BC1-6958-0A48-8442-C7C4E5ACF86A}" type="slidenum">
              <a:rPr lang="en-US" smtClean="0"/>
              <a:t>‹#›</a:t>
            </a:fld>
            <a:endParaRPr lang="en-US" dirty="0"/>
          </a:p>
        </p:txBody>
      </p:sp>
    </p:spTree>
    <p:extLst>
      <p:ext uri="{BB962C8B-B14F-4D97-AF65-F5344CB8AC3E}">
        <p14:creationId xmlns:p14="http://schemas.microsoft.com/office/powerpoint/2010/main" val="2747037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E08AE0C-DE45-6848-BD4B-3BC4AE5EF120}" type="datetimeFigureOut">
              <a:rPr lang="en-US" smtClean="0"/>
              <a:t>9/13/2024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750BC1-6958-0A48-8442-C7C4E5ACF86A}" type="slidenum">
              <a:rPr lang="en-US" smtClean="0"/>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374529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1877" y="1037979"/>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1878" y="1833143"/>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4" name="Picture 13" descr="A picture containing clipart&#10;&#10;Description generated with very high confidence">
            <a:extLst>
              <a:ext uri="{FF2B5EF4-FFF2-40B4-BE49-F238E27FC236}">
                <a16:creationId xmlns:a16="http://schemas.microsoft.com/office/drawing/2014/main" id="{284323AA-9573-44A2-B321-13F3CEFFCC69}"/>
              </a:ext>
            </a:extLst>
          </p:cNvPr>
          <p:cNvPicPr>
            <a:picLocks noChangeAspect="1"/>
          </p:cNvPicPr>
          <p:nvPr userDrawn="1"/>
        </p:nvPicPr>
        <p:blipFill>
          <a:blip r:embed="rId2"/>
          <a:stretch>
            <a:fillRect/>
          </a:stretch>
        </p:blipFill>
        <p:spPr>
          <a:xfrm>
            <a:off x="10535749" y="365910"/>
            <a:ext cx="1308943" cy="528611"/>
          </a:xfrm>
          <a:prstGeom prst="rect">
            <a:avLst/>
          </a:prstGeom>
        </p:spPr>
      </p:pic>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6" y="6333439"/>
            <a:ext cx="5723164"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a:t>Presentation title</a:t>
            </a:r>
          </a:p>
        </p:txBody>
      </p:sp>
    </p:spTree>
    <p:extLst>
      <p:ext uri="{BB962C8B-B14F-4D97-AF65-F5344CB8AC3E}">
        <p14:creationId xmlns:p14="http://schemas.microsoft.com/office/powerpoint/2010/main" val="37013144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E08AE0C-DE45-6848-BD4B-3BC4AE5EF120}" type="datetimeFigureOut">
              <a:rPr lang="en-US" smtClean="0"/>
              <a:t>9/13/2024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750BC1-6958-0A48-8442-C7C4E5ACF86A}" type="slidenum">
              <a:rPr lang="en-US" smtClean="0"/>
              <a:t>‹#›</a:t>
            </a:fld>
            <a:endParaRPr lang="en-US" dirty="0"/>
          </a:p>
        </p:txBody>
      </p:sp>
    </p:spTree>
    <p:extLst>
      <p:ext uri="{BB962C8B-B14F-4D97-AF65-F5344CB8AC3E}">
        <p14:creationId xmlns:p14="http://schemas.microsoft.com/office/powerpoint/2010/main" val="2881180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E08AE0C-DE45-6848-BD4B-3BC4AE5EF120}" type="datetimeFigureOut">
              <a:rPr lang="en-US" smtClean="0"/>
              <a:t>9/13/2024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750BC1-6958-0A48-8442-C7C4E5ACF86A}"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62519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E08AE0C-DE45-6848-BD4B-3BC4AE5EF120}" type="datetimeFigureOut">
              <a:rPr lang="en-US" smtClean="0"/>
              <a:t>9/13/2024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750BC1-6958-0A48-8442-C7C4E5ACF86A}" type="slidenum">
              <a:rPr lang="en-US" smtClean="0"/>
              <a:t>‹#›</a:t>
            </a:fld>
            <a:endParaRPr lang="en-US" dirty="0"/>
          </a:p>
        </p:txBody>
      </p:sp>
    </p:spTree>
    <p:extLst>
      <p:ext uri="{BB962C8B-B14F-4D97-AF65-F5344CB8AC3E}">
        <p14:creationId xmlns:p14="http://schemas.microsoft.com/office/powerpoint/2010/main" val="30323708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E08AE0C-DE45-6848-BD4B-3BC4AE5EF120}" type="datetimeFigureOut">
              <a:rPr lang="en-US" smtClean="0"/>
              <a:t>9/13/2024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750BC1-6958-0A48-8442-C7C4E5ACF86A}" type="slidenum">
              <a:rPr lang="en-US" smtClean="0"/>
              <a:t>‹#›</a:t>
            </a:fld>
            <a:endParaRPr lang="en-US" dirty="0"/>
          </a:p>
        </p:txBody>
      </p:sp>
    </p:spTree>
    <p:extLst>
      <p:ext uri="{BB962C8B-B14F-4D97-AF65-F5344CB8AC3E}">
        <p14:creationId xmlns:p14="http://schemas.microsoft.com/office/powerpoint/2010/main" val="39536324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GB"/>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E08AE0C-DE45-6848-BD4B-3BC4AE5EF120}" type="datetimeFigureOut">
              <a:rPr lang="en-US" smtClean="0"/>
              <a:t>9/13/2024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750BC1-6958-0A48-8442-C7C4E5ACF86A}" type="slidenum">
              <a:rPr lang="en-US" smtClean="0"/>
              <a:t>‹#›</a:t>
            </a:fld>
            <a:endParaRPr lang="en-US" dirty="0"/>
          </a:p>
        </p:txBody>
      </p:sp>
    </p:spTree>
    <p:extLst>
      <p:ext uri="{BB962C8B-B14F-4D97-AF65-F5344CB8AC3E}">
        <p14:creationId xmlns:p14="http://schemas.microsoft.com/office/powerpoint/2010/main" val="1710073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5C5099EB-6B10-469D-8284-27C5D9A0FFF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67157" y="164877"/>
            <a:ext cx="3233936" cy="1448366"/>
          </a:xfrm>
          <a:prstGeom prst="rect">
            <a:avLst/>
          </a:prstGeom>
        </p:spPr>
      </p:pic>
    </p:spTree>
    <p:extLst>
      <p:ext uri="{BB962C8B-B14F-4D97-AF65-F5344CB8AC3E}">
        <p14:creationId xmlns:p14="http://schemas.microsoft.com/office/powerpoint/2010/main" val="1459439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4C37192A-70EF-4BD9-919D-09BE929DA27C}"/>
              </a:ext>
            </a:extLst>
          </p:cNvPr>
          <p:cNvSpPr>
            <a:spLocks noGrp="1"/>
          </p:cNvSpPr>
          <p:nvPr>
            <p:ph type="body" sz="quarter" idx="10" hasCustomPrompt="1"/>
          </p:nvPr>
        </p:nvSpPr>
        <p:spPr>
          <a:xfrm>
            <a:off x="596901" y="438152"/>
            <a:ext cx="8496300" cy="657225"/>
          </a:xfrm>
          <a:prstGeom prst="rect">
            <a:avLst/>
          </a:prstGeom>
        </p:spPr>
        <p:txBody>
          <a:bodyPr>
            <a:normAutofit/>
          </a:bodyPr>
          <a:lstStyle>
            <a:lvl1pPr>
              <a:defRPr sz="2800" b="1">
                <a:solidFill>
                  <a:schemeClr val="accent1">
                    <a:lumMod val="75000"/>
                  </a:schemeClr>
                </a:solidFill>
                <a:latin typeface="Frutiger" panose="020B0602020204020204" pitchFamily="34" charset="0"/>
              </a:defRPr>
            </a:lvl1pPr>
          </a:lstStyle>
          <a:p>
            <a:pPr lvl="0"/>
            <a:r>
              <a:rPr lang="en-US" dirty="0"/>
              <a:t>Slide title…</a:t>
            </a:r>
            <a:endParaRPr lang="en-GB" dirty="0"/>
          </a:p>
        </p:txBody>
      </p:sp>
      <p:sp>
        <p:nvSpPr>
          <p:cNvPr id="13" name="Content Placeholder 12">
            <a:extLst>
              <a:ext uri="{FF2B5EF4-FFF2-40B4-BE49-F238E27FC236}">
                <a16:creationId xmlns:a16="http://schemas.microsoft.com/office/drawing/2014/main" id="{6FBFE6B5-E0C0-4CAA-A6AF-A981669766BD}"/>
              </a:ext>
            </a:extLst>
          </p:cNvPr>
          <p:cNvSpPr>
            <a:spLocks noGrp="1"/>
          </p:cNvSpPr>
          <p:nvPr>
            <p:ph sz="quarter" idx="11"/>
          </p:nvPr>
        </p:nvSpPr>
        <p:spPr>
          <a:xfrm>
            <a:off x="596901" y="1295399"/>
            <a:ext cx="11137900" cy="4467225"/>
          </a:xfrm>
          <a:prstGeom prst="rect">
            <a:avLst/>
          </a:prstGeom>
        </p:spPr>
        <p:txBody>
          <a:bodyPr/>
          <a:lstStyle>
            <a:lvl1pPr>
              <a:defRPr>
                <a:latin typeface="Frutiger" panose="020B0602020204020204" pitchFamily="34" charset="0"/>
              </a:defRPr>
            </a:lvl1pPr>
            <a:lvl2pPr>
              <a:defRPr>
                <a:latin typeface="Frutiger" panose="020B0602020204020204" pitchFamily="34" charset="0"/>
              </a:defRPr>
            </a:lvl2pPr>
            <a:lvl3pPr>
              <a:defRPr>
                <a:latin typeface="Frutiger" panose="020B0602020204020204" pitchFamily="34" charset="0"/>
              </a:defRPr>
            </a:lvl3pPr>
            <a:lvl4pPr>
              <a:defRPr>
                <a:latin typeface="Frutiger" panose="020B0602020204020204" pitchFamily="34" charset="0"/>
              </a:defRPr>
            </a:lvl4pPr>
            <a:lvl5pPr>
              <a:defRPr>
                <a:latin typeface="Frutiger" panose="020B06020202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3683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NM Single Column Text">
    <p:spTree>
      <p:nvGrpSpPr>
        <p:cNvPr id="1" name=""/>
        <p:cNvGrpSpPr/>
        <p:nvPr/>
      </p:nvGrpSpPr>
      <p:grpSpPr>
        <a:xfrm>
          <a:off x="0" y="0"/>
          <a:ext cx="0" cy="0"/>
          <a:chOff x="0" y="0"/>
          <a:chExt cx="0" cy="0"/>
        </a:xfrm>
      </p:grpSpPr>
      <p:sp>
        <p:nvSpPr>
          <p:cNvPr id="9" name="Text Placeholder 6">
            <a:extLst>
              <a:ext uri="{FF2B5EF4-FFF2-40B4-BE49-F238E27FC236}">
                <a16:creationId xmlns:a16="http://schemas.microsoft.com/office/drawing/2014/main" id="{57D18282-7D21-5448-843F-BBCE0B320C48}"/>
              </a:ext>
            </a:extLst>
          </p:cNvPr>
          <p:cNvSpPr>
            <a:spLocks noGrp="1"/>
          </p:cNvSpPr>
          <p:nvPr>
            <p:ph type="body" sz="quarter" idx="11" hasCustomPrompt="1"/>
          </p:nvPr>
        </p:nvSpPr>
        <p:spPr>
          <a:xfrm>
            <a:off x="262006" y="1351719"/>
            <a:ext cx="9184900" cy="555797"/>
          </a:xfrm>
        </p:spPr>
        <p:txBody>
          <a:bodyPr>
            <a:noAutofit/>
          </a:bodyPr>
          <a:lstStyle>
            <a:lvl1pPr>
              <a:defRPr sz="1125" b="0" i="0" spc="113">
                <a:latin typeface="Euclid Circular A" panose="020B0504000000000000" pitchFamily="34" charset="77"/>
                <a:ea typeface="Euclid Circular A" panose="020B0504000000000000" pitchFamily="34" charset="77"/>
              </a:defRPr>
            </a:lvl1pPr>
          </a:lstStyle>
          <a:p>
            <a:pPr lvl="0"/>
            <a:r>
              <a:rPr lang="en-GB"/>
              <a:t>CLICK TO EDIT MASTER TEXT STYLES</a:t>
            </a:r>
          </a:p>
        </p:txBody>
      </p:sp>
      <p:sp>
        <p:nvSpPr>
          <p:cNvPr id="19" name="Title 18">
            <a:extLst>
              <a:ext uri="{FF2B5EF4-FFF2-40B4-BE49-F238E27FC236}">
                <a16:creationId xmlns:a16="http://schemas.microsoft.com/office/drawing/2014/main" id="{035F97F2-D64D-CF42-9881-96316743FBF5}"/>
              </a:ext>
            </a:extLst>
          </p:cNvPr>
          <p:cNvSpPr>
            <a:spLocks noGrp="1"/>
          </p:cNvSpPr>
          <p:nvPr>
            <p:ph type="title"/>
          </p:nvPr>
        </p:nvSpPr>
        <p:spPr>
          <a:xfrm>
            <a:off x="283015" y="652510"/>
            <a:ext cx="11456791" cy="699208"/>
          </a:xfrm>
        </p:spPr>
        <p:txBody>
          <a:bodyPr/>
          <a:lstStyle/>
          <a:p>
            <a:r>
              <a:rPr lang="en-GB"/>
              <a:t>Click to edit Master title style</a:t>
            </a:r>
            <a:endParaRPr lang="en-US"/>
          </a:p>
        </p:txBody>
      </p:sp>
      <p:sp>
        <p:nvSpPr>
          <p:cNvPr id="22" name="Text Placeholder 20">
            <a:extLst>
              <a:ext uri="{FF2B5EF4-FFF2-40B4-BE49-F238E27FC236}">
                <a16:creationId xmlns:a16="http://schemas.microsoft.com/office/drawing/2014/main" id="{9BF006AC-B236-614C-92B1-C8E15958AD26}"/>
              </a:ext>
            </a:extLst>
          </p:cNvPr>
          <p:cNvSpPr>
            <a:spLocks noGrp="1"/>
          </p:cNvSpPr>
          <p:nvPr>
            <p:ph type="body" sz="quarter" idx="12"/>
          </p:nvPr>
        </p:nvSpPr>
        <p:spPr>
          <a:xfrm>
            <a:off x="262007" y="2138364"/>
            <a:ext cx="11492524" cy="39362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42342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1091000" y="613033"/>
            <a:ext cx="1001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sz="2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body" idx="1"/>
          </p:nvPr>
        </p:nvSpPr>
        <p:spPr>
          <a:xfrm>
            <a:off x="1091000" y="1648700"/>
            <a:ext cx="10402000" cy="4462800"/>
          </a:xfrm>
          <a:prstGeom prst="rect">
            <a:avLst/>
          </a:prstGeom>
        </p:spPr>
        <p:txBody>
          <a:bodyPr spcFirstLastPara="1" wrap="square" lIns="91425" tIns="91425" rIns="91425" bIns="91425" anchor="t" anchorCtr="0">
            <a:noAutofit/>
          </a:bodyPr>
          <a:lstStyle>
            <a:lvl1pPr marL="457200" lvl="0" indent="-292100">
              <a:spcBef>
                <a:spcPts val="0"/>
              </a:spcBef>
              <a:spcAft>
                <a:spcPts val="0"/>
              </a:spcAft>
              <a:buClr>
                <a:srgbClr val="1F7444"/>
              </a:buClr>
              <a:buSzPts val="1000"/>
              <a:buFont typeface="Montserrat SemiBold"/>
              <a:buAutoNum type="arabicPeriod"/>
              <a:defRPr sz="1000"/>
            </a:lvl1pPr>
            <a:lvl2pPr marL="914400" lvl="1" indent="-292100">
              <a:spcBef>
                <a:spcPts val="1600"/>
              </a:spcBef>
              <a:spcAft>
                <a:spcPts val="0"/>
              </a:spcAft>
              <a:buClr>
                <a:schemeClr val="dk1"/>
              </a:buClr>
              <a:buSzPts val="1000"/>
              <a:buFont typeface="Muli"/>
              <a:buAutoNum type="alphaLcPeriod"/>
              <a:defRPr sz="1000"/>
            </a:lvl2pPr>
            <a:lvl3pPr marL="1371600" lvl="2" indent="-292100">
              <a:spcBef>
                <a:spcPts val="1600"/>
              </a:spcBef>
              <a:spcAft>
                <a:spcPts val="0"/>
              </a:spcAft>
              <a:buClr>
                <a:schemeClr val="dk1"/>
              </a:buClr>
              <a:buSzPts val="1000"/>
              <a:buFont typeface="Muli"/>
              <a:buAutoNum type="romanLcPeriod"/>
              <a:defRPr sz="1000"/>
            </a:lvl3pPr>
            <a:lvl4pPr marL="1828800" lvl="3" indent="-292100">
              <a:spcBef>
                <a:spcPts val="1600"/>
              </a:spcBef>
              <a:spcAft>
                <a:spcPts val="0"/>
              </a:spcAft>
              <a:buClr>
                <a:schemeClr val="dk1"/>
              </a:buClr>
              <a:buSzPts val="1000"/>
              <a:buFont typeface="Muli"/>
              <a:buAutoNum type="arabicPeriod"/>
              <a:defRPr sz="1000"/>
            </a:lvl4pPr>
            <a:lvl5pPr marL="2286000" lvl="4" indent="-292100">
              <a:spcBef>
                <a:spcPts val="1600"/>
              </a:spcBef>
              <a:spcAft>
                <a:spcPts val="0"/>
              </a:spcAft>
              <a:buClr>
                <a:schemeClr val="dk1"/>
              </a:buClr>
              <a:buSzPts val="1000"/>
              <a:buFont typeface="Muli"/>
              <a:buAutoNum type="alphaLcPeriod"/>
              <a:defRPr sz="1000"/>
            </a:lvl5pPr>
            <a:lvl6pPr marL="2743200" lvl="5" indent="-292100">
              <a:spcBef>
                <a:spcPts val="1600"/>
              </a:spcBef>
              <a:spcAft>
                <a:spcPts val="0"/>
              </a:spcAft>
              <a:buClr>
                <a:schemeClr val="dk1"/>
              </a:buClr>
              <a:buSzPts val="1000"/>
              <a:buFont typeface="Muli"/>
              <a:buAutoNum type="romanLcPeriod"/>
              <a:defRPr sz="1000"/>
            </a:lvl6pPr>
            <a:lvl7pPr marL="3200400" lvl="6" indent="-292100">
              <a:spcBef>
                <a:spcPts val="1600"/>
              </a:spcBef>
              <a:spcAft>
                <a:spcPts val="0"/>
              </a:spcAft>
              <a:buClr>
                <a:schemeClr val="dk1"/>
              </a:buClr>
              <a:buSzPts val="1000"/>
              <a:buFont typeface="Muli"/>
              <a:buAutoNum type="arabicPeriod"/>
              <a:defRPr sz="1000"/>
            </a:lvl7pPr>
            <a:lvl8pPr marL="3657600" lvl="7" indent="-292100">
              <a:spcBef>
                <a:spcPts val="1600"/>
              </a:spcBef>
              <a:spcAft>
                <a:spcPts val="0"/>
              </a:spcAft>
              <a:buClr>
                <a:schemeClr val="dk1"/>
              </a:buClr>
              <a:buSzPts val="1000"/>
              <a:buFont typeface="Muli"/>
              <a:buAutoNum type="alphaLcPeriod"/>
              <a:defRPr sz="1000"/>
            </a:lvl8pPr>
            <a:lvl9pPr marL="4114800" lvl="8" indent="-292100">
              <a:spcBef>
                <a:spcPts val="1600"/>
              </a:spcBef>
              <a:spcAft>
                <a:spcPts val="1600"/>
              </a:spcAft>
              <a:buClr>
                <a:schemeClr val="dk1"/>
              </a:buClr>
              <a:buSzPts val="1000"/>
              <a:buFont typeface="Muli"/>
              <a:buAutoNum type="romanLcPeriod"/>
              <a:defRPr sz="1000"/>
            </a:lvl9pPr>
          </a:lstStyle>
          <a:p>
            <a:endParaRPr/>
          </a:p>
        </p:txBody>
      </p:sp>
    </p:spTree>
    <p:extLst>
      <p:ext uri="{BB962C8B-B14F-4D97-AF65-F5344CB8AC3E}">
        <p14:creationId xmlns:p14="http://schemas.microsoft.com/office/powerpoint/2010/main" val="1823366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GB"/>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08AE0C-DE45-6848-BD4B-3BC4AE5EF120}"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9/13/2024</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750BC1-6958-0A48-8442-C7C4E5ACF86A}"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98859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08AE0C-DE45-6848-BD4B-3BC4AE5EF120}"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9/13/2024</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750BC1-6958-0A48-8442-C7C4E5ACF86A}"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082088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GB"/>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5E08AE0C-DE45-6848-BD4B-3BC4AE5EF120}" type="datetimeFigureOut">
              <a:rPr lang="en-US" smtClean="0"/>
              <a:t>9/13/2024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750BC1-6958-0A48-8442-C7C4E5ACF86A}" type="slidenum">
              <a:rPr lang="en-US" smtClean="0"/>
              <a:t>‹#›</a:t>
            </a:fld>
            <a:endParaRPr lang="en-US" dirty="0"/>
          </a:p>
        </p:txBody>
      </p:sp>
    </p:spTree>
    <p:extLst>
      <p:ext uri="{BB962C8B-B14F-4D97-AF65-F5344CB8AC3E}">
        <p14:creationId xmlns:p14="http://schemas.microsoft.com/office/powerpoint/2010/main" val="22299429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2.xml"/><Relationship Id="rId1" Type="http://schemas.openxmlformats.org/officeDocument/2006/relationships/slideLayout" Target="../slideLayouts/slideLayout3.xml"/><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theme" Target="../theme/theme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C963A1-AC6C-45E8-9A5E-5724DC43F4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06ACFE-E4D6-411B-9ADC-FFC9D7DBBD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DBF1BF-AB6C-4EA7-A16A-0C6C9EFA13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CD3CFA-4DDC-43FC-968A-540737FDA836}" type="datetimeFigureOut">
              <a:rPr lang="en-GB" smtClean="0"/>
              <a:t>13/09/2024</a:t>
            </a:fld>
            <a:endParaRPr lang="en-GB"/>
          </a:p>
        </p:txBody>
      </p:sp>
      <p:sp>
        <p:nvSpPr>
          <p:cNvPr id="5" name="Footer Placeholder 4">
            <a:extLst>
              <a:ext uri="{FF2B5EF4-FFF2-40B4-BE49-F238E27FC236}">
                <a16:creationId xmlns:a16="http://schemas.microsoft.com/office/drawing/2014/main" id="{6F1E0E1F-777F-42FA-A4A2-320208497D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91CC28B-BDF3-45C3-92FF-6562C624CA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0FC886-343C-4B72-AFE6-F0497CBE7873}" type="slidenum">
              <a:rPr lang="en-GB" smtClean="0"/>
              <a:t>‹#›</a:t>
            </a:fld>
            <a:endParaRPr lang="en-GB"/>
          </a:p>
        </p:txBody>
      </p:sp>
    </p:spTree>
    <p:extLst>
      <p:ext uri="{BB962C8B-B14F-4D97-AF65-F5344CB8AC3E}">
        <p14:creationId xmlns:p14="http://schemas.microsoft.com/office/powerpoint/2010/main" val="2834789573"/>
      </p:ext>
    </p:extLst>
  </p:cSld>
  <p:clrMap bg1="lt1" tx1="dk1" bg2="lt2" tx2="dk2" accent1="accent1" accent2="accent2" accent3="accent3" accent4="accent4" accent5="accent5" accent6="accent6" hlink="hlink" folHlink="folHlink"/>
  <p:sldLayoutIdLst>
    <p:sldLayoutId id="2147483667" r:id="rId1"/>
    <p:sldLayoutId id="214748366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descr="Graphical user interface&#10;&#10;Description automatically generated">
            <a:extLst>
              <a:ext uri="{FF2B5EF4-FFF2-40B4-BE49-F238E27FC236}">
                <a16:creationId xmlns:a16="http://schemas.microsoft.com/office/drawing/2014/main" id="{1A5D32D9-67A1-4EFE-B2E7-9DE2BE4F396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767157" y="164877"/>
            <a:ext cx="3233936" cy="1448366"/>
          </a:xfrm>
          <a:prstGeom prst="rect">
            <a:avLst/>
          </a:prstGeom>
        </p:spPr>
      </p:pic>
      <p:sp>
        <p:nvSpPr>
          <p:cNvPr id="4" name="Title Placeholder 3">
            <a:extLst>
              <a:ext uri="{FF2B5EF4-FFF2-40B4-BE49-F238E27FC236}">
                <a16:creationId xmlns:a16="http://schemas.microsoft.com/office/drawing/2014/main" id="{63D424D3-A324-4531-BE26-0348B72C9D35}"/>
              </a:ext>
            </a:extLst>
          </p:cNvPr>
          <p:cNvSpPr>
            <a:spLocks noGrp="1"/>
          </p:cNvSpPr>
          <p:nvPr>
            <p:ph type="title"/>
          </p:nvPr>
        </p:nvSpPr>
        <p:spPr>
          <a:xfrm>
            <a:off x="838200" y="1613244"/>
            <a:ext cx="10515600" cy="1325563"/>
          </a:xfrm>
          <a:prstGeom prst="rect">
            <a:avLst/>
          </a:prstGeom>
        </p:spPr>
        <p:txBody>
          <a:bodyPr vert="horz" lIns="91440" tIns="45720" rIns="91440" bIns="45720" rtlCol="0" anchor="ctr">
            <a:normAutofit/>
          </a:bodyPr>
          <a:lstStyle/>
          <a:p>
            <a:r>
              <a:rPr lang="en-US" dirty="0"/>
              <a:t>Presentation Title</a:t>
            </a:r>
            <a:endParaRPr lang="en-GB" dirty="0"/>
          </a:p>
        </p:txBody>
      </p:sp>
      <p:sp>
        <p:nvSpPr>
          <p:cNvPr id="5" name="Text Placeholder 4">
            <a:extLst>
              <a:ext uri="{FF2B5EF4-FFF2-40B4-BE49-F238E27FC236}">
                <a16:creationId xmlns:a16="http://schemas.microsoft.com/office/drawing/2014/main" id="{ACB328E8-2D52-4AA0-93EE-A3E2E08FB638}"/>
              </a:ext>
            </a:extLst>
          </p:cNvPr>
          <p:cNvSpPr>
            <a:spLocks noGrp="1"/>
          </p:cNvSpPr>
          <p:nvPr>
            <p:ph type="body" idx="1"/>
          </p:nvPr>
        </p:nvSpPr>
        <p:spPr>
          <a:xfrm>
            <a:off x="838200" y="2960557"/>
            <a:ext cx="10515600" cy="1762360"/>
          </a:xfrm>
          <a:prstGeom prst="rect">
            <a:avLst/>
          </a:prstGeom>
        </p:spPr>
        <p:txBody>
          <a:bodyPr vert="horz" lIns="91440" tIns="45720" rIns="91440" bIns="45720" rtlCol="0">
            <a:normAutofit/>
          </a:bodyPr>
          <a:lstStyle/>
          <a:p>
            <a:pPr lvl="0"/>
            <a:r>
              <a:rPr lang="en-GB" dirty="0"/>
              <a:t>Author/Sub-heading</a:t>
            </a:r>
          </a:p>
        </p:txBody>
      </p:sp>
    </p:spTree>
    <p:extLst>
      <p:ext uri="{BB962C8B-B14F-4D97-AF65-F5344CB8AC3E}">
        <p14:creationId xmlns:p14="http://schemas.microsoft.com/office/powerpoint/2010/main" val="2313401204"/>
      </p:ext>
    </p:extLst>
  </p:cSld>
  <p:clrMap bg1="lt1" tx1="dk1" bg2="lt2" tx2="dk2" accent1="accent1" accent2="accent2" accent3="accent3" accent4="accent4" accent5="accent5" accent6="accent6" hlink="hlink" folHlink="folHlink"/>
  <p:sldLayoutIdLst>
    <p:sldLayoutId id="2147483670" r:id="rId1"/>
  </p:sldLayoutIdLst>
  <p:txStyles>
    <p:titleStyle>
      <a:lvl1pPr algn="ctr" defTabSz="914400" rtl="0" eaLnBrk="1" latinLnBrk="0" hangingPunct="1">
        <a:lnSpc>
          <a:spcPct val="90000"/>
        </a:lnSpc>
        <a:spcBef>
          <a:spcPct val="0"/>
        </a:spcBef>
        <a:buNone/>
        <a:defRPr sz="4400" b="1" kern="1200" baseline="0">
          <a:solidFill>
            <a:schemeClr val="accent1">
              <a:lumMod val="75000"/>
            </a:schemeClr>
          </a:solidFill>
          <a:latin typeface="Frutiger" panose="020B0602020204020204" pitchFamily="34" charset="0"/>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800" kern="1200" baseline="0">
          <a:solidFill>
            <a:schemeClr val="accent1">
              <a:lumMod val="75000"/>
            </a:schemeClr>
          </a:solidFill>
          <a:latin typeface="Frutiger" panose="020B0602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F48DEE-7344-451D-8009-58AA7E58080B}"/>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DF939442-39A6-48E5-B871-F208FE505E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Graphical user interface&#10;&#10;Description automatically generated">
            <a:extLst>
              <a:ext uri="{FF2B5EF4-FFF2-40B4-BE49-F238E27FC236}">
                <a16:creationId xmlns:a16="http://schemas.microsoft.com/office/drawing/2014/main" id="{FE9D798C-D7A2-455C-8223-81920F46BB0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05920" y="104931"/>
            <a:ext cx="2326184" cy="1041816"/>
          </a:xfrm>
          <a:prstGeom prst="rect">
            <a:avLst/>
          </a:prstGeom>
        </p:spPr>
      </p:pic>
    </p:spTree>
    <p:extLst>
      <p:ext uri="{BB962C8B-B14F-4D97-AF65-F5344CB8AC3E}">
        <p14:creationId xmlns:p14="http://schemas.microsoft.com/office/powerpoint/2010/main" val="321056532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Lst>
  <p:txStyles>
    <p:titleStyle>
      <a:lvl1pPr algn="l" defTabSz="914400" rtl="0" eaLnBrk="1" latinLnBrk="0" hangingPunct="1">
        <a:lnSpc>
          <a:spcPct val="90000"/>
        </a:lnSpc>
        <a:spcBef>
          <a:spcPct val="0"/>
        </a:spcBef>
        <a:buNone/>
        <a:defRPr sz="2800" b="1" kern="1200">
          <a:solidFill>
            <a:schemeClr val="accent1">
              <a:lumMod val="75000"/>
            </a:schemeClr>
          </a:solidFill>
          <a:latin typeface="Frutiger" panose="020B0602020204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E08AE0C-DE45-6848-BD4B-3BC4AE5EF120}" type="datetimeFigureOut">
              <a:rPr lang="en-US" smtClean="0"/>
              <a:t>9/13/2024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B750BC1-6958-0A48-8442-C7C4E5ACF86A}" type="slidenum">
              <a:rPr lang="en-US" smtClean="0"/>
              <a:t>‹#›</a:t>
            </a:fld>
            <a:endParaRPr lang="en-US" dirty="0"/>
          </a:p>
        </p:txBody>
      </p:sp>
    </p:spTree>
    <p:extLst>
      <p:ext uri="{BB962C8B-B14F-4D97-AF65-F5344CB8AC3E}">
        <p14:creationId xmlns:p14="http://schemas.microsoft.com/office/powerpoint/2010/main" val="65224677"/>
      </p:ext>
    </p:extLst>
  </p:cSld>
  <p:clrMap bg1="lt1" tx1="dk1" bg2="lt2" tx2="dk2" accent1="accent1" accent2="accent2" accent3="accent3" accent4="accent4" accent5="accent5" accent6="accent6" hlink="hlink" folHlink="folHlink"/>
  <p:sldLayoutIdLst>
    <p:sldLayoutId id="2147483676" r:id="rId1"/>
    <p:sldLayoutId id="2147483677" r:id="rId2"/>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E08AE0C-DE45-6848-BD4B-3BC4AE5EF120}" type="datetimeFigureOut">
              <a:rPr lang="en-US" smtClean="0"/>
              <a:t>9/13/2024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B750BC1-6958-0A48-8442-C7C4E5ACF86A}" type="slidenum">
              <a:rPr lang="en-US" smtClean="0"/>
              <a:t>‹#›</a:t>
            </a:fld>
            <a:endParaRPr lang="en-US" dirty="0"/>
          </a:p>
        </p:txBody>
      </p:sp>
    </p:spTree>
    <p:extLst>
      <p:ext uri="{BB962C8B-B14F-4D97-AF65-F5344CB8AC3E}">
        <p14:creationId xmlns:p14="http://schemas.microsoft.com/office/powerpoint/2010/main" val="246716849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0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www.thetimes.co.uk/article/opioid-crisis-gps-urged-to-stop-doling-out-useless-painkillers-n3jppf76q" TargetMode="External"/><Relationship Id="rId7" Type="http://schemas.openxmlformats.org/officeDocument/2006/relationships/hyperlink" Target="https://improvement.nhs.uk/resources/fayes-story-good-practice-when-prescribing-opioids-chronic-pain/"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hyperlink" Target="https://www.thetimes.co.uk/article/britains-opioid-epidemic-kills-five-every-day-83md7wc3k" TargetMode="External"/><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6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 Id="rId5" Type="http://schemas.openxmlformats.org/officeDocument/2006/relationships/image" Target="../media/image53.jpeg"/><Relationship Id="rId4" Type="http://schemas.openxmlformats.org/officeDocument/2006/relationships/image" Target="../media/image52.jpeg"/></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55.png"/></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png"/></Relationships>
</file>

<file path=ppt/slides/_rels/slide6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ons.gov.uk/peoplepopulationandcommunity/birthsdeathsandmarriages/deaths/bulletins/deathsrelatedtodrugpoisoninginenglandandwales/2022registrations"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73539" y="3048001"/>
            <a:ext cx="7886700" cy="1406206"/>
          </a:xfrm>
        </p:spPr>
        <p:txBody>
          <a:bodyPr>
            <a:normAutofit/>
          </a:bodyPr>
          <a:lstStyle/>
          <a:p>
            <a:r>
              <a:rPr lang="en-GB" dirty="0"/>
              <a:t>Controlled Drug Accountable Officers MASTERY</a:t>
            </a:r>
          </a:p>
        </p:txBody>
      </p:sp>
      <p:sp>
        <p:nvSpPr>
          <p:cNvPr id="3" name="Subtitle 2"/>
          <p:cNvSpPr>
            <a:spLocks noGrp="1"/>
          </p:cNvSpPr>
          <p:nvPr>
            <p:ph type="subTitle" idx="1"/>
          </p:nvPr>
        </p:nvSpPr>
        <p:spPr>
          <a:xfrm>
            <a:off x="1973538" y="4473256"/>
            <a:ext cx="8948461" cy="1533843"/>
          </a:xfrm>
        </p:spPr>
        <p:txBody>
          <a:bodyPr>
            <a:normAutofit/>
          </a:bodyPr>
          <a:lstStyle/>
          <a:p>
            <a:r>
              <a:rPr lang="en-GB" dirty="0"/>
              <a:t>Jon Hayhurst</a:t>
            </a:r>
          </a:p>
          <a:p>
            <a:r>
              <a:rPr lang="en-GB" dirty="0"/>
              <a:t>Kandarp Thakkar</a:t>
            </a:r>
          </a:p>
          <a:p>
            <a:r>
              <a:rPr lang="en-GB" dirty="0"/>
              <a:t>Wendy McAllister</a:t>
            </a:r>
          </a:p>
        </p:txBody>
      </p:sp>
    </p:spTree>
    <p:extLst>
      <p:ext uri="{BB962C8B-B14F-4D97-AF65-F5344CB8AC3E}">
        <p14:creationId xmlns:p14="http://schemas.microsoft.com/office/powerpoint/2010/main" val="1792123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C34D5-9513-2643-9A7F-E44C752A0F24}"/>
              </a:ext>
            </a:extLst>
          </p:cNvPr>
          <p:cNvSpPr>
            <a:spLocks noGrp="1"/>
          </p:cNvSpPr>
          <p:nvPr>
            <p:ph type="title"/>
          </p:nvPr>
        </p:nvSpPr>
        <p:spPr/>
        <p:txBody>
          <a:bodyPr/>
          <a:lstStyle/>
          <a:p>
            <a:r>
              <a:rPr lang="en-US"/>
              <a:t>County Lines</a:t>
            </a:r>
          </a:p>
        </p:txBody>
      </p:sp>
      <p:sp>
        <p:nvSpPr>
          <p:cNvPr id="4" name="Content Placeholder 3">
            <a:extLst>
              <a:ext uri="{FF2B5EF4-FFF2-40B4-BE49-F238E27FC236}">
                <a16:creationId xmlns:a16="http://schemas.microsoft.com/office/drawing/2014/main" id="{D3F54E56-8557-4B54-A9FA-13A4E0ADF4CA}"/>
              </a:ext>
            </a:extLst>
          </p:cNvPr>
          <p:cNvSpPr>
            <a:spLocks noGrp="1"/>
          </p:cNvSpPr>
          <p:nvPr>
            <p:ph sz="quarter" idx="10"/>
          </p:nvPr>
        </p:nvSpPr>
        <p:spPr/>
        <p:txBody>
          <a:bodyPr/>
          <a:lstStyle/>
          <a:p>
            <a:endParaRPr lang="en-GB"/>
          </a:p>
        </p:txBody>
      </p:sp>
      <p:pic>
        <p:nvPicPr>
          <p:cNvPr id="5" name="Picture 4">
            <a:extLst>
              <a:ext uri="{FF2B5EF4-FFF2-40B4-BE49-F238E27FC236}">
                <a16:creationId xmlns:a16="http://schemas.microsoft.com/office/drawing/2014/main" id="{AFC36755-EF59-4050-BDFC-A4A9EFC28ECF}"/>
              </a:ext>
            </a:extLst>
          </p:cNvPr>
          <p:cNvPicPr>
            <a:picLocks noChangeAspect="1"/>
          </p:cNvPicPr>
          <p:nvPr/>
        </p:nvPicPr>
        <p:blipFill>
          <a:blip r:embed="rId2"/>
          <a:stretch>
            <a:fillRect/>
          </a:stretch>
        </p:blipFill>
        <p:spPr>
          <a:xfrm>
            <a:off x="662268" y="1833143"/>
            <a:ext cx="7973538" cy="914528"/>
          </a:xfrm>
          <a:prstGeom prst="rect">
            <a:avLst/>
          </a:prstGeom>
        </p:spPr>
      </p:pic>
      <p:pic>
        <p:nvPicPr>
          <p:cNvPr id="6" name="Picture 5">
            <a:extLst>
              <a:ext uri="{FF2B5EF4-FFF2-40B4-BE49-F238E27FC236}">
                <a16:creationId xmlns:a16="http://schemas.microsoft.com/office/drawing/2014/main" id="{7E988D4C-F5EA-4630-B50F-0339A5943C34}"/>
              </a:ext>
            </a:extLst>
          </p:cNvPr>
          <p:cNvPicPr>
            <a:picLocks noChangeAspect="1"/>
          </p:cNvPicPr>
          <p:nvPr/>
        </p:nvPicPr>
        <p:blipFill>
          <a:blip r:embed="rId3"/>
          <a:stretch>
            <a:fillRect/>
          </a:stretch>
        </p:blipFill>
        <p:spPr>
          <a:xfrm>
            <a:off x="662268" y="2747671"/>
            <a:ext cx="5877745" cy="2638793"/>
          </a:xfrm>
          <a:prstGeom prst="rect">
            <a:avLst/>
          </a:prstGeom>
        </p:spPr>
      </p:pic>
      <p:pic>
        <p:nvPicPr>
          <p:cNvPr id="2050" name="Picture 2" descr="County Lines - National Crime Agency">
            <a:extLst>
              <a:ext uri="{FF2B5EF4-FFF2-40B4-BE49-F238E27FC236}">
                <a16:creationId xmlns:a16="http://schemas.microsoft.com/office/drawing/2014/main" id="{CFED4AC9-3545-441B-870A-2B5B7CF81D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6366" y="2955207"/>
            <a:ext cx="3831191" cy="3708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457127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736CD-7555-A54F-BB23-258694FCB9D1}"/>
              </a:ext>
            </a:extLst>
          </p:cNvPr>
          <p:cNvSpPr>
            <a:spLocks noGrp="1"/>
          </p:cNvSpPr>
          <p:nvPr>
            <p:ph type="title"/>
          </p:nvPr>
        </p:nvSpPr>
        <p:spPr/>
        <p:txBody>
          <a:bodyPr/>
          <a:lstStyle/>
          <a:p>
            <a:r>
              <a:rPr lang="en-US"/>
              <a:t>Forged prescriptions</a:t>
            </a:r>
          </a:p>
        </p:txBody>
      </p:sp>
      <p:pic>
        <p:nvPicPr>
          <p:cNvPr id="3" name="Picture 2">
            <a:extLst>
              <a:ext uri="{FF2B5EF4-FFF2-40B4-BE49-F238E27FC236}">
                <a16:creationId xmlns:a16="http://schemas.microsoft.com/office/drawing/2014/main" id="{EDB45D3D-3E11-4A7E-97ED-A02DF8B20A17}"/>
              </a:ext>
            </a:extLst>
          </p:cNvPr>
          <p:cNvPicPr>
            <a:picLocks noChangeAspect="1"/>
          </p:cNvPicPr>
          <p:nvPr/>
        </p:nvPicPr>
        <p:blipFill>
          <a:blip r:embed="rId2"/>
          <a:stretch>
            <a:fillRect/>
          </a:stretch>
        </p:blipFill>
        <p:spPr>
          <a:xfrm>
            <a:off x="4219722" y="1715176"/>
            <a:ext cx="3752555" cy="4850242"/>
          </a:xfrm>
          <a:prstGeom prst="rect">
            <a:avLst/>
          </a:prstGeom>
        </p:spPr>
      </p:pic>
    </p:spTree>
    <p:extLst>
      <p:ext uri="{BB962C8B-B14F-4D97-AF65-F5344CB8AC3E}">
        <p14:creationId xmlns:p14="http://schemas.microsoft.com/office/powerpoint/2010/main" val="70780436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736CD-7555-A54F-BB23-258694FCB9D1}"/>
              </a:ext>
            </a:extLst>
          </p:cNvPr>
          <p:cNvSpPr>
            <a:spLocks noGrp="1"/>
          </p:cNvSpPr>
          <p:nvPr>
            <p:ph type="title"/>
          </p:nvPr>
        </p:nvSpPr>
        <p:spPr/>
        <p:txBody>
          <a:bodyPr/>
          <a:lstStyle/>
          <a:p>
            <a:r>
              <a:rPr lang="en-US"/>
              <a:t>Forged prescriptions</a:t>
            </a:r>
          </a:p>
        </p:txBody>
      </p:sp>
      <p:pic>
        <p:nvPicPr>
          <p:cNvPr id="3" name="Picture 2">
            <a:extLst>
              <a:ext uri="{FF2B5EF4-FFF2-40B4-BE49-F238E27FC236}">
                <a16:creationId xmlns:a16="http://schemas.microsoft.com/office/drawing/2014/main" id="{EDB45D3D-3E11-4A7E-97ED-A02DF8B20A17}"/>
              </a:ext>
            </a:extLst>
          </p:cNvPr>
          <p:cNvPicPr>
            <a:picLocks noChangeAspect="1"/>
          </p:cNvPicPr>
          <p:nvPr/>
        </p:nvPicPr>
        <p:blipFill>
          <a:blip r:embed="rId2"/>
          <a:stretch>
            <a:fillRect/>
          </a:stretch>
        </p:blipFill>
        <p:spPr>
          <a:xfrm>
            <a:off x="1665296" y="1715176"/>
            <a:ext cx="3752555" cy="4850242"/>
          </a:xfrm>
          <a:prstGeom prst="rect">
            <a:avLst/>
          </a:prstGeom>
        </p:spPr>
      </p:pic>
      <p:pic>
        <p:nvPicPr>
          <p:cNvPr id="4" name="Picture 3">
            <a:extLst>
              <a:ext uri="{FF2B5EF4-FFF2-40B4-BE49-F238E27FC236}">
                <a16:creationId xmlns:a16="http://schemas.microsoft.com/office/drawing/2014/main" id="{29665C9F-E8D5-4174-9C49-87E2F6E3177D}"/>
              </a:ext>
            </a:extLst>
          </p:cNvPr>
          <p:cNvPicPr>
            <a:picLocks noChangeAspect="1"/>
          </p:cNvPicPr>
          <p:nvPr/>
        </p:nvPicPr>
        <p:blipFill>
          <a:blip r:embed="rId3"/>
          <a:stretch>
            <a:fillRect/>
          </a:stretch>
        </p:blipFill>
        <p:spPr>
          <a:xfrm>
            <a:off x="6965068" y="1742832"/>
            <a:ext cx="3752555" cy="4794931"/>
          </a:xfrm>
          <a:prstGeom prst="rect">
            <a:avLst/>
          </a:prstGeom>
        </p:spPr>
      </p:pic>
    </p:spTree>
    <p:extLst>
      <p:ext uri="{BB962C8B-B14F-4D97-AF65-F5344CB8AC3E}">
        <p14:creationId xmlns:p14="http://schemas.microsoft.com/office/powerpoint/2010/main" val="373245017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43B08F-8A20-4747-976F-B515F8C16331}"/>
              </a:ext>
            </a:extLst>
          </p:cNvPr>
          <p:cNvPicPr>
            <a:picLocks noChangeAspect="1"/>
          </p:cNvPicPr>
          <p:nvPr/>
        </p:nvPicPr>
        <p:blipFill>
          <a:blip r:embed="rId2"/>
          <a:stretch>
            <a:fillRect/>
          </a:stretch>
        </p:blipFill>
        <p:spPr>
          <a:xfrm>
            <a:off x="6747952" y="1355856"/>
            <a:ext cx="4327590" cy="5180211"/>
          </a:xfrm>
          <a:prstGeom prst="rect">
            <a:avLst/>
          </a:prstGeom>
        </p:spPr>
      </p:pic>
      <p:sp>
        <p:nvSpPr>
          <p:cNvPr id="6" name="Title 1">
            <a:extLst>
              <a:ext uri="{FF2B5EF4-FFF2-40B4-BE49-F238E27FC236}">
                <a16:creationId xmlns:a16="http://schemas.microsoft.com/office/drawing/2014/main" id="{AD6A24F6-A520-4F35-8E17-AB758C8D2821}"/>
              </a:ext>
            </a:extLst>
          </p:cNvPr>
          <p:cNvSpPr txBox="1">
            <a:spLocks/>
          </p:cNvSpPr>
          <p:nvPr/>
        </p:nvSpPr>
        <p:spPr>
          <a:xfrm>
            <a:off x="784109" y="1210682"/>
            <a:ext cx="10641498" cy="61164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rgbClr val="005EB8"/>
                </a:solidFill>
                <a:latin typeface="Arial" panose="020B0604020202020204" pitchFamily="34" charset="0"/>
                <a:ea typeface="+mj-ea"/>
                <a:cs typeface="Arial" panose="020B0604020202020204" pitchFamily="34" charset="0"/>
              </a:defRPr>
            </a:lvl1pPr>
          </a:lstStyle>
          <a:p>
            <a:r>
              <a:rPr lang="en-GB"/>
              <a:t>Recent forged prescriptions</a:t>
            </a:r>
          </a:p>
        </p:txBody>
      </p:sp>
      <p:pic>
        <p:nvPicPr>
          <p:cNvPr id="2" name="Picture 1">
            <a:extLst>
              <a:ext uri="{FF2B5EF4-FFF2-40B4-BE49-F238E27FC236}">
                <a16:creationId xmlns:a16="http://schemas.microsoft.com/office/drawing/2014/main" id="{343BDDF6-80C1-4413-AFBC-E621E6B503F1}"/>
              </a:ext>
            </a:extLst>
          </p:cNvPr>
          <p:cNvPicPr>
            <a:picLocks noChangeAspect="1"/>
          </p:cNvPicPr>
          <p:nvPr/>
        </p:nvPicPr>
        <p:blipFill>
          <a:blip r:embed="rId3"/>
          <a:stretch>
            <a:fillRect/>
          </a:stretch>
        </p:blipFill>
        <p:spPr>
          <a:xfrm>
            <a:off x="516757" y="2119816"/>
            <a:ext cx="4685472" cy="4416251"/>
          </a:xfrm>
          <a:prstGeom prst="rect">
            <a:avLst/>
          </a:prstGeom>
        </p:spPr>
      </p:pic>
    </p:spTree>
    <p:extLst>
      <p:ext uri="{BB962C8B-B14F-4D97-AF65-F5344CB8AC3E}">
        <p14:creationId xmlns:p14="http://schemas.microsoft.com/office/powerpoint/2010/main" val="79378478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736CD-7555-A54F-BB23-258694FCB9D1}"/>
              </a:ext>
            </a:extLst>
          </p:cNvPr>
          <p:cNvSpPr>
            <a:spLocks noGrp="1"/>
          </p:cNvSpPr>
          <p:nvPr>
            <p:ph type="title"/>
          </p:nvPr>
        </p:nvSpPr>
        <p:spPr/>
        <p:txBody>
          <a:bodyPr/>
          <a:lstStyle/>
          <a:p>
            <a:r>
              <a:rPr lang="en-US" dirty="0"/>
              <a:t>Monitoring prescribing</a:t>
            </a:r>
          </a:p>
        </p:txBody>
      </p:sp>
      <p:sp>
        <p:nvSpPr>
          <p:cNvPr id="4" name="Content Placeholder 3">
            <a:extLst>
              <a:ext uri="{FF2B5EF4-FFF2-40B4-BE49-F238E27FC236}">
                <a16:creationId xmlns:a16="http://schemas.microsoft.com/office/drawing/2014/main" id="{43DEB7B3-E78A-124E-B2E3-129B599EAEEC}"/>
              </a:ext>
            </a:extLst>
          </p:cNvPr>
          <p:cNvSpPr>
            <a:spLocks noGrp="1"/>
          </p:cNvSpPr>
          <p:nvPr>
            <p:ph sz="quarter" idx="10"/>
          </p:nvPr>
        </p:nvSpPr>
        <p:spPr>
          <a:xfrm>
            <a:off x="781878" y="1833142"/>
            <a:ext cx="10641498" cy="4485595"/>
          </a:xfrm>
        </p:spPr>
        <p:txBody>
          <a:bodyPr>
            <a:normAutofit/>
          </a:bodyPr>
          <a:lstStyle/>
          <a:p>
            <a:pPr marL="0" indent="0">
              <a:buNone/>
            </a:pPr>
            <a:endParaRPr lang="en-US" sz="2400" i="1" dirty="0"/>
          </a:p>
          <a:p>
            <a:pPr marL="0" indent="0">
              <a:buNone/>
            </a:pPr>
            <a:r>
              <a:rPr lang="en-US" sz="2400" i="1" dirty="0"/>
              <a:t>“Dr B prescribes a lot of </a:t>
            </a:r>
            <a:r>
              <a:rPr lang="en-US" sz="2400" i="1" dirty="0" err="1"/>
              <a:t>lisdexamfetamine</a:t>
            </a:r>
            <a:r>
              <a:rPr lang="en-US" sz="2400" i="1" dirty="0"/>
              <a:t>…”</a:t>
            </a:r>
          </a:p>
        </p:txBody>
      </p:sp>
    </p:spTree>
    <p:extLst>
      <p:ext uri="{BB962C8B-B14F-4D97-AF65-F5344CB8AC3E}">
        <p14:creationId xmlns:p14="http://schemas.microsoft.com/office/powerpoint/2010/main" val="121742454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736CD-7555-A54F-BB23-258694FCB9D1}"/>
              </a:ext>
            </a:extLst>
          </p:cNvPr>
          <p:cNvSpPr>
            <a:spLocks noGrp="1"/>
          </p:cNvSpPr>
          <p:nvPr>
            <p:ph type="title"/>
          </p:nvPr>
        </p:nvSpPr>
        <p:spPr/>
        <p:txBody>
          <a:bodyPr/>
          <a:lstStyle/>
          <a:p>
            <a:r>
              <a:rPr lang="en-US" dirty="0"/>
              <a:t>Monitoring prescribing</a:t>
            </a:r>
          </a:p>
        </p:txBody>
      </p:sp>
      <p:pic>
        <p:nvPicPr>
          <p:cNvPr id="5" name="Content Placeholder 4" descr="Graphical user interface, text, application&#10;&#10;Description automatically generated">
            <a:extLst>
              <a:ext uri="{FF2B5EF4-FFF2-40B4-BE49-F238E27FC236}">
                <a16:creationId xmlns:a16="http://schemas.microsoft.com/office/drawing/2014/main" id="{B2D62800-F68A-E740-A5C6-A180BBA93409}"/>
              </a:ext>
            </a:extLst>
          </p:cNvPr>
          <p:cNvPicPr>
            <a:picLocks noGrp="1" noChangeAspect="1"/>
          </p:cNvPicPr>
          <p:nvPr>
            <p:ph sz="quarter" idx="10"/>
          </p:nvPr>
        </p:nvPicPr>
        <p:blipFill rotWithShape="1">
          <a:blip r:embed="rId2"/>
          <a:srcRect l="6685" t="5537" r="9043" b="55789"/>
          <a:stretch/>
        </p:blipFill>
        <p:spPr>
          <a:xfrm>
            <a:off x="898244" y="2285999"/>
            <a:ext cx="9441511" cy="2708031"/>
          </a:xfrm>
        </p:spPr>
      </p:pic>
      <p:sp>
        <p:nvSpPr>
          <p:cNvPr id="3" name="Rectangle 2">
            <a:extLst>
              <a:ext uri="{FF2B5EF4-FFF2-40B4-BE49-F238E27FC236}">
                <a16:creationId xmlns:a16="http://schemas.microsoft.com/office/drawing/2014/main" id="{09921AD5-D050-48CC-8A33-6E6B2B09AB97}"/>
              </a:ext>
            </a:extLst>
          </p:cNvPr>
          <p:cNvSpPr/>
          <p:nvPr/>
        </p:nvSpPr>
        <p:spPr>
          <a:xfrm>
            <a:off x="1386673" y="4672484"/>
            <a:ext cx="854109" cy="150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70459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736CD-7555-A54F-BB23-258694FCB9D1}"/>
              </a:ext>
            </a:extLst>
          </p:cNvPr>
          <p:cNvSpPr>
            <a:spLocks noGrp="1"/>
          </p:cNvSpPr>
          <p:nvPr>
            <p:ph type="title"/>
          </p:nvPr>
        </p:nvSpPr>
        <p:spPr/>
        <p:txBody>
          <a:bodyPr/>
          <a:lstStyle/>
          <a:p>
            <a:r>
              <a:rPr lang="en-US"/>
              <a:t>The Lead Accountable Officer also…</a:t>
            </a:r>
          </a:p>
        </p:txBody>
      </p:sp>
      <p:sp>
        <p:nvSpPr>
          <p:cNvPr id="4" name="Content Placeholder 3">
            <a:extLst>
              <a:ext uri="{FF2B5EF4-FFF2-40B4-BE49-F238E27FC236}">
                <a16:creationId xmlns:a16="http://schemas.microsoft.com/office/drawing/2014/main" id="{43DEB7B3-E78A-124E-B2E3-129B599EAEEC}"/>
              </a:ext>
            </a:extLst>
          </p:cNvPr>
          <p:cNvSpPr>
            <a:spLocks noGrp="1"/>
          </p:cNvSpPr>
          <p:nvPr>
            <p:ph sz="quarter" idx="10"/>
          </p:nvPr>
        </p:nvSpPr>
        <p:spPr>
          <a:xfrm>
            <a:off x="781878" y="1833142"/>
            <a:ext cx="10641498" cy="4485595"/>
          </a:xfrm>
        </p:spPr>
        <p:txBody>
          <a:bodyPr>
            <a:normAutofit/>
          </a:bodyPr>
          <a:lstStyle/>
          <a:p>
            <a:r>
              <a:rPr lang="en-US" sz="2400" err="1"/>
              <a:t>Authorises</a:t>
            </a:r>
            <a:r>
              <a:rPr lang="en-US" sz="2400"/>
              <a:t> witnesses to the destruction of schedule 2 controlled drugs</a:t>
            </a:r>
          </a:p>
          <a:p>
            <a:r>
              <a:rPr lang="en-US" sz="2400" err="1"/>
              <a:t>Authorises</a:t>
            </a:r>
            <a:r>
              <a:rPr lang="en-US" sz="2400"/>
              <a:t> private prescribing of schedule 2 and 3 controlled drugs</a:t>
            </a:r>
          </a:p>
          <a:p>
            <a:r>
              <a:rPr lang="en-US" sz="2400"/>
              <a:t>Requests and reviews summaries of incidents and concerns from other Accountable Officers in their network</a:t>
            </a:r>
          </a:p>
          <a:p>
            <a:r>
              <a:rPr lang="en-US" sz="2400"/>
              <a:t>Requests and reviews assurance on safe management and use of controlled drugs from organizations that do not have their own Accountable Officer</a:t>
            </a:r>
          </a:p>
          <a:p>
            <a:pPr marL="0" indent="0">
              <a:buNone/>
            </a:pPr>
            <a:endParaRPr lang="en-US" sz="2400"/>
          </a:p>
          <a:p>
            <a:endParaRPr lang="en-US" sz="2400"/>
          </a:p>
          <a:p>
            <a:endParaRPr lang="en-US" sz="2400"/>
          </a:p>
        </p:txBody>
      </p:sp>
    </p:spTree>
    <p:extLst>
      <p:ext uri="{BB962C8B-B14F-4D97-AF65-F5344CB8AC3E}">
        <p14:creationId xmlns:p14="http://schemas.microsoft.com/office/powerpoint/2010/main" val="397699162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736CD-7555-A54F-BB23-258694FCB9D1}"/>
              </a:ext>
            </a:extLst>
          </p:cNvPr>
          <p:cNvSpPr>
            <a:spLocks noGrp="1"/>
          </p:cNvSpPr>
          <p:nvPr>
            <p:ph type="title"/>
          </p:nvPr>
        </p:nvSpPr>
        <p:spPr/>
        <p:txBody>
          <a:bodyPr/>
          <a:lstStyle/>
          <a:p>
            <a:r>
              <a:rPr lang="en-US"/>
              <a:t>The Lead Accountable Officer also…</a:t>
            </a:r>
          </a:p>
        </p:txBody>
      </p:sp>
      <p:sp>
        <p:nvSpPr>
          <p:cNvPr id="4" name="Content Placeholder 3">
            <a:extLst>
              <a:ext uri="{FF2B5EF4-FFF2-40B4-BE49-F238E27FC236}">
                <a16:creationId xmlns:a16="http://schemas.microsoft.com/office/drawing/2014/main" id="{43DEB7B3-E78A-124E-B2E3-129B599EAEEC}"/>
              </a:ext>
            </a:extLst>
          </p:cNvPr>
          <p:cNvSpPr>
            <a:spLocks noGrp="1"/>
          </p:cNvSpPr>
          <p:nvPr>
            <p:ph sz="quarter" idx="10"/>
          </p:nvPr>
        </p:nvSpPr>
        <p:spPr>
          <a:xfrm>
            <a:off x="781878" y="1833142"/>
            <a:ext cx="10641498" cy="4485595"/>
          </a:xfrm>
        </p:spPr>
        <p:txBody>
          <a:bodyPr>
            <a:normAutofit/>
          </a:bodyPr>
          <a:lstStyle/>
          <a:p>
            <a:r>
              <a:rPr lang="en-US" sz="2400" err="1"/>
              <a:t>Authorises</a:t>
            </a:r>
            <a:r>
              <a:rPr lang="en-US" sz="2400"/>
              <a:t> witnesses to the destruction of schedule 2 controlled drugs</a:t>
            </a:r>
          </a:p>
          <a:p>
            <a:r>
              <a:rPr lang="en-US" sz="2400" err="1"/>
              <a:t>Authorises</a:t>
            </a:r>
            <a:r>
              <a:rPr lang="en-US" sz="2400"/>
              <a:t> private prescribing of schedule 2 and 3 controlled drugs</a:t>
            </a:r>
          </a:p>
          <a:p>
            <a:r>
              <a:rPr lang="en-US" sz="2400"/>
              <a:t>Requests and reviews summaries of incidents and concerns from other Accountable Officers in their network</a:t>
            </a:r>
          </a:p>
          <a:p>
            <a:r>
              <a:rPr lang="en-US" sz="2400"/>
              <a:t>Requests and reviews assurance on safe management and use of controlled drugs from organizations that do not have their own Accountable Officer</a:t>
            </a:r>
          </a:p>
          <a:p>
            <a:r>
              <a:rPr lang="en-US" sz="2400"/>
              <a:t>Monitors the prescribing of controlled drugs</a:t>
            </a:r>
          </a:p>
          <a:p>
            <a:pPr marL="0" indent="0">
              <a:buNone/>
            </a:pPr>
            <a:endParaRPr lang="en-US" sz="2400"/>
          </a:p>
          <a:p>
            <a:endParaRPr lang="en-US" sz="2400"/>
          </a:p>
          <a:p>
            <a:endParaRPr lang="en-US" sz="2400"/>
          </a:p>
        </p:txBody>
      </p:sp>
    </p:spTree>
    <p:extLst>
      <p:ext uri="{BB962C8B-B14F-4D97-AF65-F5344CB8AC3E}">
        <p14:creationId xmlns:p14="http://schemas.microsoft.com/office/powerpoint/2010/main" val="146223074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736CD-7555-A54F-BB23-258694FCB9D1}"/>
              </a:ext>
            </a:extLst>
          </p:cNvPr>
          <p:cNvSpPr>
            <a:spLocks noGrp="1"/>
          </p:cNvSpPr>
          <p:nvPr>
            <p:ph type="title"/>
          </p:nvPr>
        </p:nvSpPr>
        <p:spPr/>
        <p:txBody>
          <a:bodyPr/>
          <a:lstStyle/>
          <a:p>
            <a:r>
              <a:rPr lang="en-US" dirty="0"/>
              <a:t>Responsible Officers</a:t>
            </a:r>
          </a:p>
        </p:txBody>
      </p:sp>
      <p:sp>
        <p:nvSpPr>
          <p:cNvPr id="4" name="Content Placeholder 3">
            <a:extLst>
              <a:ext uri="{FF2B5EF4-FFF2-40B4-BE49-F238E27FC236}">
                <a16:creationId xmlns:a16="http://schemas.microsoft.com/office/drawing/2014/main" id="{43DEB7B3-E78A-124E-B2E3-129B599EAEEC}"/>
              </a:ext>
            </a:extLst>
          </p:cNvPr>
          <p:cNvSpPr>
            <a:spLocks noGrp="1"/>
          </p:cNvSpPr>
          <p:nvPr>
            <p:ph sz="quarter" idx="10"/>
          </p:nvPr>
        </p:nvSpPr>
        <p:spPr>
          <a:xfrm>
            <a:off x="781878" y="1833142"/>
            <a:ext cx="10641498" cy="4485595"/>
          </a:xfrm>
        </p:spPr>
        <p:txBody>
          <a:bodyPr>
            <a:normAutofit/>
          </a:bodyPr>
          <a:lstStyle/>
          <a:p>
            <a:pPr marL="0" indent="0">
              <a:buNone/>
            </a:pPr>
            <a:r>
              <a:rPr lang="en-GB" sz="2400" dirty="0"/>
              <a:t>The Responsible Officer Regulations give specified senior doctors (responsible officers) in certain organisations (designated bodies) responsibility to oversee the work of medical practitioners.</a:t>
            </a:r>
            <a:endParaRPr lang="en-US" sz="2400" dirty="0"/>
          </a:p>
          <a:p>
            <a:pPr marL="0" indent="0">
              <a:buNone/>
            </a:pPr>
            <a:r>
              <a:rPr lang="en-GB" sz="2400" dirty="0"/>
              <a:t>Where there are concerns about a doctor’s fitness to practise, the Regulations empower responsible officers to instigate investigation of the doctor’s performance and to ensure that the appropriate action is taken.</a:t>
            </a:r>
          </a:p>
          <a:p>
            <a:pPr marL="0" indent="0">
              <a:buNone/>
            </a:pPr>
            <a:r>
              <a:rPr lang="en-GB" sz="2400" dirty="0"/>
              <a:t>Medical practitioners must tell their responsible officer if there is a concern about their fitness to practise.</a:t>
            </a:r>
          </a:p>
          <a:p>
            <a:pPr marL="0" indent="0">
              <a:buNone/>
            </a:pPr>
            <a:r>
              <a:rPr lang="en-GB" sz="2400" dirty="0"/>
              <a:t>Responsible officers make recommendations to the GMC on revalidation – most doctors revalidate every five years, and need to show they have an annual whole practice appraisal</a:t>
            </a:r>
            <a:endParaRPr lang="en-US" sz="2400" dirty="0"/>
          </a:p>
          <a:p>
            <a:endParaRPr lang="en-US" sz="2400" dirty="0"/>
          </a:p>
        </p:txBody>
      </p:sp>
    </p:spTree>
    <p:extLst>
      <p:ext uri="{BB962C8B-B14F-4D97-AF65-F5344CB8AC3E}">
        <p14:creationId xmlns:p14="http://schemas.microsoft.com/office/powerpoint/2010/main" val="240340432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736CD-7555-A54F-BB23-258694FCB9D1}"/>
              </a:ext>
            </a:extLst>
          </p:cNvPr>
          <p:cNvSpPr>
            <a:spLocks noGrp="1"/>
          </p:cNvSpPr>
          <p:nvPr>
            <p:ph type="title"/>
          </p:nvPr>
        </p:nvSpPr>
        <p:spPr/>
        <p:txBody>
          <a:bodyPr/>
          <a:lstStyle/>
          <a:p>
            <a:r>
              <a:rPr lang="en-US" dirty="0"/>
              <a:t>Home Office licenses</a:t>
            </a:r>
          </a:p>
        </p:txBody>
      </p:sp>
      <p:sp>
        <p:nvSpPr>
          <p:cNvPr id="4" name="Content Placeholder 3">
            <a:extLst>
              <a:ext uri="{FF2B5EF4-FFF2-40B4-BE49-F238E27FC236}">
                <a16:creationId xmlns:a16="http://schemas.microsoft.com/office/drawing/2014/main" id="{43DEB7B3-E78A-124E-B2E3-129B599EAEEC}"/>
              </a:ext>
            </a:extLst>
          </p:cNvPr>
          <p:cNvSpPr>
            <a:spLocks noGrp="1"/>
          </p:cNvSpPr>
          <p:nvPr>
            <p:ph sz="quarter" idx="10"/>
          </p:nvPr>
        </p:nvSpPr>
        <p:spPr>
          <a:xfrm>
            <a:off x="781878" y="1833142"/>
            <a:ext cx="10641498" cy="4485595"/>
          </a:xfrm>
        </p:spPr>
        <p:txBody>
          <a:bodyPr>
            <a:normAutofit/>
          </a:bodyPr>
          <a:lstStyle/>
          <a:p>
            <a:pPr marL="0" indent="0">
              <a:buNone/>
            </a:pPr>
            <a:r>
              <a:rPr lang="en-GB" sz="2400" dirty="0"/>
              <a:t>Some organisations require a license to possess controlled drugs</a:t>
            </a:r>
          </a:p>
          <a:p>
            <a:pPr marL="0" indent="0">
              <a:buNone/>
            </a:pPr>
            <a:r>
              <a:rPr lang="en-GB" sz="2400" dirty="0"/>
              <a:t>Controlled drugs that have been prescribed for, and supplied to a patient belong to the patient and no license is required for possession</a:t>
            </a:r>
          </a:p>
          <a:p>
            <a:endParaRPr lang="en-US" sz="2400" dirty="0"/>
          </a:p>
        </p:txBody>
      </p:sp>
    </p:spTree>
    <p:extLst>
      <p:ext uri="{BB962C8B-B14F-4D97-AF65-F5344CB8AC3E}">
        <p14:creationId xmlns:p14="http://schemas.microsoft.com/office/powerpoint/2010/main" val="311568118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736CD-7555-A54F-BB23-258694FCB9D1}"/>
              </a:ext>
            </a:extLst>
          </p:cNvPr>
          <p:cNvSpPr>
            <a:spLocks noGrp="1"/>
          </p:cNvSpPr>
          <p:nvPr>
            <p:ph type="title"/>
          </p:nvPr>
        </p:nvSpPr>
        <p:spPr/>
        <p:txBody>
          <a:bodyPr/>
          <a:lstStyle/>
          <a:p>
            <a:r>
              <a:rPr lang="en-US" dirty="0"/>
              <a:t>Home Office licenses</a:t>
            </a:r>
          </a:p>
        </p:txBody>
      </p:sp>
      <p:sp>
        <p:nvSpPr>
          <p:cNvPr id="4" name="Content Placeholder 3">
            <a:extLst>
              <a:ext uri="{FF2B5EF4-FFF2-40B4-BE49-F238E27FC236}">
                <a16:creationId xmlns:a16="http://schemas.microsoft.com/office/drawing/2014/main" id="{43DEB7B3-E78A-124E-B2E3-129B599EAEEC}"/>
              </a:ext>
            </a:extLst>
          </p:cNvPr>
          <p:cNvSpPr>
            <a:spLocks noGrp="1"/>
          </p:cNvSpPr>
          <p:nvPr>
            <p:ph sz="quarter" idx="10"/>
          </p:nvPr>
        </p:nvSpPr>
        <p:spPr>
          <a:xfrm>
            <a:off x="781878" y="1833142"/>
            <a:ext cx="10641498" cy="4485595"/>
          </a:xfrm>
        </p:spPr>
        <p:txBody>
          <a:bodyPr>
            <a:normAutofit/>
          </a:bodyPr>
          <a:lstStyle/>
          <a:p>
            <a:pPr marL="0" indent="0">
              <a:buNone/>
            </a:pPr>
            <a:r>
              <a:rPr lang="en-GB" sz="2400" dirty="0"/>
              <a:t>Some organisations require a license to possess controlled drugs</a:t>
            </a:r>
          </a:p>
          <a:p>
            <a:pPr marL="0" indent="0">
              <a:buNone/>
            </a:pPr>
            <a:r>
              <a:rPr lang="en-GB" sz="2400" dirty="0"/>
              <a:t>Controlled drugs that have been prescribed for, and supplied to a patient belong to the patient and no license is required for possession</a:t>
            </a:r>
          </a:p>
          <a:p>
            <a:pPr marL="0" indent="0">
              <a:buNone/>
            </a:pPr>
            <a:r>
              <a:rPr lang="en-GB" sz="2400" dirty="0"/>
              <a:t>A doctor or dentist can possess controlled drugs</a:t>
            </a:r>
          </a:p>
          <a:p>
            <a:pPr marL="0" indent="0">
              <a:buNone/>
            </a:pPr>
            <a:r>
              <a:rPr lang="en-GB" sz="2400" dirty="0"/>
              <a:t>Certain persons in an organisation maintained out of charitable or public funds can possess controlled drugs</a:t>
            </a:r>
          </a:p>
          <a:p>
            <a:pPr marL="0" indent="0">
              <a:buNone/>
            </a:pPr>
            <a:endParaRPr lang="en-GB" sz="2400" dirty="0"/>
          </a:p>
          <a:p>
            <a:endParaRPr lang="en-US" sz="2400" dirty="0"/>
          </a:p>
        </p:txBody>
      </p:sp>
    </p:spTree>
    <p:extLst>
      <p:ext uri="{BB962C8B-B14F-4D97-AF65-F5344CB8AC3E}">
        <p14:creationId xmlns:p14="http://schemas.microsoft.com/office/powerpoint/2010/main" val="2005844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C34D5-9513-2643-9A7F-E44C752A0F24}"/>
              </a:ext>
            </a:extLst>
          </p:cNvPr>
          <p:cNvSpPr>
            <a:spLocks noGrp="1"/>
          </p:cNvSpPr>
          <p:nvPr>
            <p:ph type="title"/>
          </p:nvPr>
        </p:nvSpPr>
        <p:spPr/>
        <p:txBody>
          <a:bodyPr/>
          <a:lstStyle/>
          <a:p>
            <a:r>
              <a:rPr lang="en-US"/>
              <a:t>Heroin and cocaine are legal</a:t>
            </a:r>
          </a:p>
        </p:txBody>
      </p:sp>
      <p:sp>
        <p:nvSpPr>
          <p:cNvPr id="5" name="Content Placeholder 4">
            <a:extLst>
              <a:ext uri="{FF2B5EF4-FFF2-40B4-BE49-F238E27FC236}">
                <a16:creationId xmlns:a16="http://schemas.microsoft.com/office/drawing/2014/main" id="{33EC3DED-CCC8-C64D-864C-72B2C2E111AE}"/>
              </a:ext>
            </a:extLst>
          </p:cNvPr>
          <p:cNvSpPr>
            <a:spLocks noGrp="1"/>
          </p:cNvSpPr>
          <p:nvPr>
            <p:ph sz="quarter" idx="10"/>
          </p:nvPr>
        </p:nvSpPr>
        <p:spPr>
          <a:xfrm>
            <a:off x="781878" y="1833142"/>
            <a:ext cx="10641498" cy="4133903"/>
          </a:xfrm>
        </p:spPr>
        <p:txBody>
          <a:bodyPr>
            <a:normAutofit/>
          </a:bodyPr>
          <a:lstStyle/>
          <a:p>
            <a:r>
              <a:rPr lang="en-US" sz="2400"/>
              <a:t>In the UK we still use diamorphine in </a:t>
            </a:r>
            <a:r>
              <a:rPr lang="en-US" sz="2400" err="1"/>
              <a:t>anaesthesia</a:t>
            </a:r>
            <a:r>
              <a:rPr lang="en-US" sz="2400"/>
              <a:t> and end of life care</a:t>
            </a:r>
          </a:p>
          <a:p>
            <a:r>
              <a:rPr lang="en-US" sz="2400"/>
              <a:t>We use Cocaine in ENT surgery</a:t>
            </a:r>
          </a:p>
          <a:p>
            <a:endParaRPr lang="en-US" sz="2400"/>
          </a:p>
        </p:txBody>
      </p:sp>
    </p:spTree>
    <p:extLst>
      <p:ext uri="{BB962C8B-B14F-4D97-AF65-F5344CB8AC3E}">
        <p14:creationId xmlns:p14="http://schemas.microsoft.com/office/powerpoint/2010/main" val="120574313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736CD-7555-A54F-BB23-258694FCB9D1}"/>
              </a:ext>
            </a:extLst>
          </p:cNvPr>
          <p:cNvSpPr>
            <a:spLocks noGrp="1"/>
          </p:cNvSpPr>
          <p:nvPr>
            <p:ph type="title"/>
          </p:nvPr>
        </p:nvSpPr>
        <p:spPr/>
        <p:txBody>
          <a:bodyPr/>
          <a:lstStyle/>
          <a:p>
            <a:r>
              <a:rPr lang="en-US" dirty="0"/>
              <a:t>Home Office licenses</a:t>
            </a:r>
          </a:p>
        </p:txBody>
      </p:sp>
      <p:sp>
        <p:nvSpPr>
          <p:cNvPr id="4" name="Content Placeholder 3">
            <a:extLst>
              <a:ext uri="{FF2B5EF4-FFF2-40B4-BE49-F238E27FC236}">
                <a16:creationId xmlns:a16="http://schemas.microsoft.com/office/drawing/2014/main" id="{43DEB7B3-E78A-124E-B2E3-129B599EAEEC}"/>
              </a:ext>
            </a:extLst>
          </p:cNvPr>
          <p:cNvSpPr>
            <a:spLocks noGrp="1"/>
          </p:cNvSpPr>
          <p:nvPr>
            <p:ph sz="quarter" idx="10"/>
          </p:nvPr>
        </p:nvSpPr>
        <p:spPr>
          <a:xfrm>
            <a:off x="781878" y="1833142"/>
            <a:ext cx="10641498" cy="4485595"/>
          </a:xfrm>
        </p:spPr>
        <p:txBody>
          <a:bodyPr>
            <a:normAutofit/>
          </a:bodyPr>
          <a:lstStyle/>
          <a:p>
            <a:pPr marL="0" indent="0">
              <a:buNone/>
            </a:pPr>
            <a:r>
              <a:rPr lang="en-GB" sz="2400" dirty="0"/>
              <a:t>Some organisations require a license to possess controlled drugs</a:t>
            </a:r>
          </a:p>
          <a:p>
            <a:pPr marL="0" indent="0">
              <a:buNone/>
            </a:pPr>
            <a:r>
              <a:rPr lang="en-GB" sz="2400" dirty="0"/>
              <a:t>Controlled drugs that have been prescribed for, and supplied to a patient belong to the patient and no license is required for possession</a:t>
            </a:r>
          </a:p>
          <a:p>
            <a:pPr marL="0" indent="0">
              <a:buNone/>
            </a:pPr>
            <a:r>
              <a:rPr lang="en-GB" sz="2400" dirty="0"/>
              <a:t>A doctor or dentist can possess controlled drugs</a:t>
            </a:r>
          </a:p>
          <a:p>
            <a:pPr marL="0" indent="0">
              <a:buNone/>
            </a:pPr>
            <a:r>
              <a:rPr lang="en-GB" sz="2400" dirty="0"/>
              <a:t>Certain persons in an organisation maintained out of charitable or public funds can possess controlled drugs</a:t>
            </a:r>
          </a:p>
          <a:p>
            <a:pPr marL="0" indent="0">
              <a:buNone/>
            </a:pPr>
            <a:endParaRPr lang="en-GB" sz="2400" dirty="0"/>
          </a:p>
          <a:p>
            <a:pPr marL="0" indent="0">
              <a:buNone/>
            </a:pPr>
            <a:r>
              <a:rPr lang="en-GB" sz="2400" dirty="0"/>
              <a:t>Most other organisations need a license to possess controlled drugs</a:t>
            </a:r>
          </a:p>
          <a:p>
            <a:pPr marL="0" indent="0">
              <a:buNone/>
            </a:pPr>
            <a:r>
              <a:rPr lang="en-GB" sz="2400" dirty="0"/>
              <a:t>Organisations that supply stock of controlled drugs (by wholesale) should assume they require a license.</a:t>
            </a:r>
            <a:endParaRPr lang="en-US" sz="2400" dirty="0"/>
          </a:p>
          <a:p>
            <a:endParaRPr lang="en-US" sz="2400" dirty="0"/>
          </a:p>
        </p:txBody>
      </p:sp>
    </p:spTree>
    <p:extLst>
      <p:ext uri="{BB962C8B-B14F-4D97-AF65-F5344CB8AC3E}">
        <p14:creationId xmlns:p14="http://schemas.microsoft.com/office/powerpoint/2010/main" val="203008605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736CD-7555-A54F-BB23-258694FCB9D1}"/>
              </a:ext>
            </a:extLst>
          </p:cNvPr>
          <p:cNvSpPr>
            <a:spLocks noGrp="1"/>
          </p:cNvSpPr>
          <p:nvPr>
            <p:ph type="title"/>
          </p:nvPr>
        </p:nvSpPr>
        <p:spPr/>
        <p:txBody>
          <a:bodyPr/>
          <a:lstStyle/>
          <a:p>
            <a:r>
              <a:rPr lang="en-US" dirty="0"/>
              <a:t>Home Office licenses</a:t>
            </a:r>
          </a:p>
        </p:txBody>
      </p:sp>
      <p:sp>
        <p:nvSpPr>
          <p:cNvPr id="4" name="Content Placeholder 3">
            <a:extLst>
              <a:ext uri="{FF2B5EF4-FFF2-40B4-BE49-F238E27FC236}">
                <a16:creationId xmlns:a16="http://schemas.microsoft.com/office/drawing/2014/main" id="{43DEB7B3-E78A-124E-B2E3-129B599EAEEC}"/>
              </a:ext>
            </a:extLst>
          </p:cNvPr>
          <p:cNvSpPr>
            <a:spLocks noGrp="1"/>
          </p:cNvSpPr>
          <p:nvPr>
            <p:ph sz="quarter" idx="10"/>
          </p:nvPr>
        </p:nvSpPr>
        <p:spPr>
          <a:xfrm>
            <a:off x="781878" y="1833142"/>
            <a:ext cx="10641498" cy="4485595"/>
          </a:xfrm>
        </p:spPr>
        <p:txBody>
          <a:bodyPr>
            <a:normAutofit/>
          </a:bodyPr>
          <a:lstStyle/>
          <a:p>
            <a:pPr marL="0" indent="0">
              <a:buNone/>
            </a:pPr>
            <a:r>
              <a:rPr lang="en-GB" sz="2400" dirty="0"/>
              <a:t>So why do some organisations have a CDAO, but no license? Or a license, but no CDAO?</a:t>
            </a:r>
          </a:p>
          <a:p>
            <a:pPr marL="0" indent="0">
              <a:buNone/>
            </a:pPr>
            <a:endParaRPr lang="en-GB" sz="2400" dirty="0"/>
          </a:p>
          <a:p>
            <a:pPr marL="0" indent="0">
              <a:buNone/>
            </a:pPr>
            <a:r>
              <a:rPr lang="en-GB" sz="2400" dirty="0"/>
              <a:t>If your organisation provides healthcare services to in-patients (i.e. falls within the definition of a hospital), you need a CDAO.</a:t>
            </a:r>
          </a:p>
          <a:p>
            <a:pPr marL="0" indent="0">
              <a:buNone/>
            </a:pPr>
            <a:endParaRPr lang="en-GB" sz="2400" dirty="0"/>
          </a:p>
          <a:p>
            <a:pPr marL="0" indent="0">
              <a:buNone/>
            </a:pPr>
            <a:r>
              <a:rPr lang="en-GB" sz="2400" dirty="0"/>
              <a:t>If your organisation holds stock of controlled drugs (not patients’ own), it usually needs a Home Office license.</a:t>
            </a:r>
          </a:p>
          <a:p>
            <a:pPr marL="0" indent="0">
              <a:buNone/>
            </a:pPr>
            <a:endParaRPr lang="en-GB" sz="2400" dirty="0"/>
          </a:p>
          <a:p>
            <a:pPr marL="0" indent="0">
              <a:buNone/>
            </a:pPr>
            <a:r>
              <a:rPr lang="en-GB" sz="2400" dirty="0"/>
              <a:t>Some organisations need neither, and some need both.</a:t>
            </a:r>
            <a:endParaRPr lang="en-US" sz="2400" dirty="0"/>
          </a:p>
          <a:p>
            <a:endParaRPr lang="en-US" sz="2400" dirty="0"/>
          </a:p>
        </p:txBody>
      </p:sp>
    </p:spTree>
    <p:extLst>
      <p:ext uri="{BB962C8B-B14F-4D97-AF65-F5344CB8AC3E}">
        <p14:creationId xmlns:p14="http://schemas.microsoft.com/office/powerpoint/2010/main" val="19618798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C34D5-9513-2643-9A7F-E44C752A0F24}"/>
              </a:ext>
            </a:extLst>
          </p:cNvPr>
          <p:cNvSpPr>
            <a:spLocks noGrp="1"/>
          </p:cNvSpPr>
          <p:nvPr>
            <p:ph type="title"/>
          </p:nvPr>
        </p:nvSpPr>
        <p:spPr/>
        <p:txBody>
          <a:bodyPr/>
          <a:lstStyle/>
          <a:p>
            <a:r>
              <a:rPr lang="en-US"/>
              <a:t>Objectives for this presentation</a:t>
            </a:r>
          </a:p>
        </p:txBody>
      </p:sp>
      <p:sp>
        <p:nvSpPr>
          <p:cNvPr id="5" name="Content Placeholder 4">
            <a:extLst>
              <a:ext uri="{FF2B5EF4-FFF2-40B4-BE49-F238E27FC236}">
                <a16:creationId xmlns:a16="http://schemas.microsoft.com/office/drawing/2014/main" id="{33EC3DED-CCC8-C64D-864C-72B2C2E111AE}"/>
              </a:ext>
            </a:extLst>
          </p:cNvPr>
          <p:cNvSpPr>
            <a:spLocks noGrp="1"/>
          </p:cNvSpPr>
          <p:nvPr>
            <p:ph sz="quarter" idx="10"/>
          </p:nvPr>
        </p:nvSpPr>
        <p:spPr>
          <a:xfrm>
            <a:off x="781878" y="1833142"/>
            <a:ext cx="10641498" cy="4133903"/>
          </a:xfrm>
        </p:spPr>
        <p:txBody>
          <a:bodyPr>
            <a:normAutofit/>
          </a:bodyPr>
          <a:lstStyle/>
          <a:p>
            <a:r>
              <a:rPr lang="en-US" sz="2400" dirty="0"/>
              <a:t>A just culture, reporting incidents, and speaking up</a:t>
            </a:r>
          </a:p>
          <a:p>
            <a:r>
              <a:rPr lang="en-US" sz="2400" dirty="0"/>
              <a:t>Monitoring prescribing</a:t>
            </a:r>
          </a:p>
          <a:p>
            <a:r>
              <a:rPr lang="en-US" sz="2400" dirty="0"/>
              <a:t>Lead CDAOs and what they do</a:t>
            </a:r>
          </a:p>
          <a:p>
            <a:r>
              <a:rPr lang="en-US" sz="2400" dirty="0"/>
              <a:t>Spotting forged prescriptions</a:t>
            </a:r>
          </a:p>
          <a:p>
            <a:r>
              <a:rPr lang="en-US" sz="2400" dirty="0"/>
              <a:t>About Responsible Officers for Medical Practitioners</a:t>
            </a:r>
          </a:p>
          <a:p>
            <a:r>
              <a:rPr lang="en-US" sz="2400" dirty="0"/>
              <a:t>When Home Office licenses are required</a:t>
            </a:r>
          </a:p>
          <a:p>
            <a:endParaRPr lang="en-US" sz="2400" dirty="0"/>
          </a:p>
        </p:txBody>
      </p:sp>
    </p:spTree>
    <p:extLst>
      <p:ext uri="{BB962C8B-B14F-4D97-AF65-F5344CB8AC3E}">
        <p14:creationId xmlns:p14="http://schemas.microsoft.com/office/powerpoint/2010/main" val="26481216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73539" y="3048001"/>
            <a:ext cx="7886700" cy="1406206"/>
          </a:xfrm>
        </p:spPr>
        <p:txBody>
          <a:bodyPr>
            <a:normAutofit/>
          </a:bodyPr>
          <a:lstStyle/>
          <a:p>
            <a:r>
              <a:rPr lang="en-GB"/>
              <a:t>Controlled Drug Accountable Officers</a:t>
            </a:r>
          </a:p>
        </p:txBody>
      </p:sp>
      <p:sp>
        <p:nvSpPr>
          <p:cNvPr id="3" name="Subtitle 2"/>
          <p:cNvSpPr>
            <a:spLocks noGrp="1"/>
          </p:cNvSpPr>
          <p:nvPr>
            <p:ph type="subTitle" idx="1"/>
          </p:nvPr>
        </p:nvSpPr>
        <p:spPr>
          <a:xfrm>
            <a:off x="1973539" y="4473257"/>
            <a:ext cx="6858000" cy="473244"/>
          </a:xfrm>
        </p:spPr>
        <p:txBody>
          <a:bodyPr/>
          <a:lstStyle/>
          <a:p>
            <a:r>
              <a:rPr lang="en-GB"/>
              <a:t>Jon Hayhurst, November 2022</a:t>
            </a:r>
          </a:p>
        </p:txBody>
      </p:sp>
    </p:spTree>
    <p:extLst>
      <p:ext uri="{BB962C8B-B14F-4D97-AF65-F5344CB8AC3E}">
        <p14:creationId xmlns:p14="http://schemas.microsoft.com/office/powerpoint/2010/main" val="17747865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C34D5-9513-2643-9A7F-E44C752A0F24}"/>
              </a:ext>
            </a:extLst>
          </p:cNvPr>
          <p:cNvSpPr>
            <a:spLocks noGrp="1"/>
          </p:cNvSpPr>
          <p:nvPr>
            <p:ph type="title"/>
          </p:nvPr>
        </p:nvSpPr>
        <p:spPr/>
        <p:txBody>
          <a:bodyPr/>
          <a:lstStyle/>
          <a:p>
            <a:r>
              <a:rPr lang="en-US"/>
              <a:t>Heroin and cocaine are legal</a:t>
            </a:r>
          </a:p>
        </p:txBody>
      </p:sp>
      <p:sp>
        <p:nvSpPr>
          <p:cNvPr id="5" name="Content Placeholder 4">
            <a:extLst>
              <a:ext uri="{FF2B5EF4-FFF2-40B4-BE49-F238E27FC236}">
                <a16:creationId xmlns:a16="http://schemas.microsoft.com/office/drawing/2014/main" id="{33EC3DED-CCC8-C64D-864C-72B2C2E111AE}"/>
              </a:ext>
            </a:extLst>
          </p:cNvPr>
          <p:cNvSpPr>
            <a:spLocks noGrp="1"/>
          </p:cNvSpPr>
          <p:nvPr>
            <p:ph sz="quarter" idx="10"/>
          </p:nvPr>
        </p:nvSpPr>
        <p:spPr>
          <a:xfrm>
            <a:off x="781878" y="1833142"/>
            <a:ext cx="10641498" cy="4133903"/>
          </a:xfrm>
        </p:spPr>
        <p:txBody>
          <a:bodyPr>
            <a:normAutofit/>
          </a:bodyPr>
          <a:lstStyle/>
          <a:p>
            <a:r>
              <a:rPr lang="en-US" sz="2400"/>
              <a:t>In the UK we still use diamorphine in </a:t>
            </a:r>
            <a:r>
              <a:rPr lang="en-US" sz="2400" err="1"/>
              <a:t>anaesthesia</a:t>
            </a:r>
            <a:r>
              <a:rPr lang="en-US" sz="2400"/>
              <a:t> and end of life care</a:t>
            </a:r>
          </a:p>
          <a:p>
            <a:r>
              <a:rPr lang="en-US" sz="2400"/>
              <a:t>We use Cocaine in ENT surgery</a:t>
            </a:r>
          </a:p>
          <a:p>
            <a:endParaRPr lang="en-US" sz="2400"/>
          </a:p>
          <a:p>
            <a:r>
              <a:rPr lang="en-US" sz="2400"/>
              <a:t>The Misuse of Drugs Act makes all CDs illegal, but…</a:t>
            </a:r>
          </a:p>
          <a:p>
            <a:r>
              <a:rPr lang="en-US" sz="2400"/>
              <a:t>The Misuse of Drugs Regulations permit their use in very specific circumstances</a:t>
            </a:r>
          </a:p>
          <a:p>
            <a:pPr lvl="1"/>
            <a:r>
              <a:rPr lang="en-US" sz="2400"/>
              <a:t>The Act makes morphine a Class A drug</a:t>
            </a:r>
          </a:p>
          <a:p>
            <a:pPr lvl="1"/>
            <a:r>
              <a:rPr lang="en-US" sz="2400"/>
              <a:t>The Regulations make morphine a schedule 2 CD (or a schedule 5…)</a:t>
            </a:r>
          </a:p>
        </p:txBody>
      </p:sp>
    </p:spTree>
    <p:extLst>
      <p:ext uri="{BB962C8B-B14F-4D97-AF65-F5344CB8AC3E}">
        <p14:creationId xmlns:p14="http://schemas.microsoft.com/office/powerpoint/2010/main" val="1523485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E1A7C-CE78-134F-ADDF-29115946880B}"/>
              </a:ext>
            </a:extLst>
          </p:cNvPr>
          <p:cNvSpPr>
            <a:spLocks noGrp="1"/>
          </p:cNvSpPr>
          <p:nvPr>
            <p:ph type="title"/>
          </p:nvPr>
        </p:nvSpPr>
        <p:spPr/>
        <p:txBody>
          <a:bodyPr>
            <a:normAutofit/>
          </a:bodyPr>
          <a:lstStyle/>
          <a:p>
            <a:r>
              <a:rPr lang="en-US"/>
              <a:t>Practical implications of controlling a drug</a:t>
            </a:r>
          </a:p>
        </p:txBody>
      </p:sp>
      <p:sp>
        <p:nvSpPr>
          <p:cNvPr id="3" name="Content Placeholder 2">
            <a:extLst>
              <a:ext uri="{FF2B5EF4-FFF2-40B4-BE49-F238E27FC236}">
                <a16:creationId xmlns:a16="http://schemas.microsoft.com/office/drawing/2014/main" id="{7FE0C2F9-BBA8-B247-B5ED-B97B93BA257B}"/>
              </a:ext>
            </a:extLst>
          </p:cNvPr>
          <p:cNvSpPr>
            <a:spLocks noGrp="1"/>
          </p:cNvSpPr>
          <p:nvPr>
            <p:ph sz="quarter" idx="10"/>
          </p:nvPr>
        </p:nvSpPr>
        <p:spPr>
          <a:xfrm>
            <a:off x="781878" y="1833142"/>
            <a:ext cx="10641498" cy="4462149"/>
          </a:xfrm>
        </p:spPr>
        <p:txBody>
          <a:bodyPr>
            <a:normAutofit/>
          </a:bodyPr>
          <a:lstStyle/>
          <a:p>
            <a:r>
              <a:rPr lang="en-US" sz="2400"/>
              <a:t>You can’t make it</a:t>
            </a:r>
          </a:p>
          <a:p>
            <a:r>
              <a:rPr lang="en-US" sz="2400"/>
              <a:t>You can’t buy it</a:t>
            </a:r>
          </a:p>
          <a:p>
            <a:r>
              <a:rPr lang="en-US" sz="2400"/>
              <a:t>You can’t possess it</a:t>
            </a:r>
          </a:p>
          <a:p>
            <a:r>
              <a:rPr lang="en-US" sz="2400"/>
              <a:t>You can’t prescribe it</a:t>
            </a:r>
          </a:p>
          <a:p>
            <a:r>
              <a:rPr lang="en-US" sz="2400"/>
              <a:t>You can’t administer</a:t>
            </a:r>
          </a:p>
          <a:p>
            <a:r>
              <a:rPr lang="en-US" sz="2400"/>
              <a:t>You can’t supply it</a:t>
            </a:r>
          </a:p>
          <a:p>
            <a:endParaRPr lang="en-US" sz="2400"/>
          </a:p>
          <a:p>
            <a:pPr marL="0" indent="0">
              <a:buNone/>
            </a:pPr>
            <a:endParaRPr lang="en-US" sz="2400"/>
          </a:p>
        </p:txBody>
      </p:sp>
    </p:spTree>
    <p:extLst>
      <p:ext uri="{BB962C8B-B14F-4D97-AF65-F5344CB8AC3E}">
        <p14:creationId xmlns:p14="http://schemas.microsoft.com/office/powerpoint/2010/main" val="3596540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E1A7C-CE78-134F-ADDF-29115946880B}"/>
              </a:ext>
            </a:extLst>
          </p:cNvPr>
          <p:cNvSpPr>
            <a:spLocks noGrp="1"/>
          </p:cNvSpPr>
          <p:nvPr>
            <p:ph type="title"/>
          </p:nvPr>
        </p:nvSpPr>
        <p:spPr/>
        <p:txBody>
          <a:bodyPr>
            <a:normAutofit/>
          </a:bodyPr>
          <a:lstStyle/>
          <a:p>
            <a:r>
              <a:rPr lang="en-US"/>
              <a:t>Practical implications of controlling a drug</a:t>
            </a:r>
          </a:p>
        </p:txBody>
      </p:sp>
      <p:sp>
        <p:nvSpPr>
          <p:cNvPr id="3" name="Content Placeholder 2">
            <a:extLst>
              <a:ext uri="{FF2B5EF4-FFF2-40B4-BE49-F238E27FC236}">
                <a16:creationId xmlns:a16="http://schemas.microsoft.com/office/drawing/2014/main" id="{7FE0C2F9-BBA8-B247-B5ED-B97B93BA257B}"/>
              </a:ext>
            </a:extLst>
          </p:cNvPr>
          <p:cNvSpPr>
            <a:spLocks noGrp="1"/>
          </p:cNvSpPr>
          <p:nvPr>
            <p:ph sz="quarter" idx="10"/>
          </p:nvPr>
        </p:nvSpPr>
        <p:spPr>
          <a:xfrm>
            <a:off x="781878" y="1833142"/>
            <a:ext cx="10641498" cy="4462149"/>
          </a:xfrm>
        </p:spPr>
        <p:txBody>
          <a:bodyPr>
            <a:normAutofit/>
          </a:bodyPr>
          <a:lstStyle/>
          <a:p>
            <a:r>
              <a:rPr lang="en-US" sz="2400"/>
              <a:t>You can’t make it</a:t>
            </a:r>
          </a:p>
          <a:p>
            <a:r>
              <a:rPr lang="en-US" sz="2400"/>
              <a:t>You can’t buy it</a:t>
            </a:r>
          </a:p>
          <a:p>
            <a:r>
              <a:rPr lang="en-US" sz="2400"/>
              <a:t>You can’t possess it</a:t>
            </a:r>
          </a:p>
          <a:p>
            <a:r>
              <a:rPr lang="en-US" sz="2400"/>
              <a:t>You can’t prescribe it</a:t>
            </a:r>
          </a:p>
          <a:p>
            <a:r>
              <a:rPr lang="en-US" sz="2400"/>
              <a:t>You can’t administer</a:t>
            </a:r>
          </a:p>
          <a:p>
            <a:r>
              <a:rPr lang="en-US" sz="2400"/>
              <a:t>You can’t supply it</a:t>
            </a:r>
          </a:p>
          <a:p>
            <a:endParaRPr lang="en-US" sz="2400"/>
          </a:p>
          <a:p>
            <a:pPr marL="0" indent="0">
              <a:buNone/>
            </a:pPr>
            <a:endParaRPr lang="en-US" sz="2400"/>
          </a:p>
        </p:txBody>
      </p:sp>
      <p:sp>
        <p:nvSpPr>
          <p:cNvPr id="7" name="TextBox 6">
            <a:extLst>
              <a:ext uri="{FF2B5EF4-FFF2-40B4-BE49-F238E27FC236}">
                <a16:creationId xmlns:a16="http://schemas.microsoft.com/office/drawing/2014/main" id="{FEAC8D35-A174-4140-AB78-BF756130360D}"/>
              </a:ext>
            </a:extLst>
          </p:cNvPr>
          <p:cNvSpPr txBox="1"/>
          <p:nvPr/>
        </p:nvSpPr>
        <p:spPr>
          <a:xfrm>
            <a:off x="4720047" y="2917371"/>
            <a:ext cx="6252754"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Unless the regulations say you can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9051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E1A7C-CE78-134F-ADDF-29115946880B}"/>
              </a:ext>
            </a:extLst>
          </p:cNvPr>
          <p:cNvSpPr>
            <a:spLocks noGrp="1"/>
          </p:cNvSpPr>
          <p:nvPr>
            <p:ph type="title"/>
          </p:nvPr>
        </p:nvSpPr>
        <p:spPr/>
        <p:txBody>
          <a:bodyPr>
            <a:normAutofit/>
          </a:bodyPr>
          <a:lstStyle/>
          <a:p>
            <a:r>
              <a:rPr lang="en-US"/>
              <a:t>Practical implications of controlling a drug</a:t>
            </a:r>
          </a:p>
        </p:txBody>
      </p:sp>
      <p:sp>
        <p:nvSpPr>
          <p:cNvPr id="3" name="Content Placeholder 2">
            <a:extLst>
              <a:ext uri="{FF2B5EF4-FFF2-40B4-BE49-F238E27FC236}">
                <a16:creationId xmlns:a16="http://schemas.microsoft.com/office/drawing/2014/main" id="{7FE0C2F9-BBA8-B247-B5ED-B97B93BA257B}"/>
              </a:ext>
            </a:extLst>
          </p:cNvPr>
          <p:cNvSpPr>
            <a:spLocks noGrp="1"/>
          </p:cNvSpPr>
          <p:nvPr>
            <p:ph sz="quarter" idx="10"/>
          </p:nvPr>
        </p:nvSpPr>
        <p:spPr>
          <a:xfrm>
            <a:off x="781878" y="1833142"/>
            <a:ext cx="10641498" cy="4462149"/>
          </a:xfrm>
        </p:spPr>
        <p:txBody>
          <a:bodyPr>
            <a:normAutofit/>
          </a:bodyPr>
          <a:lstStyle/>
          <a:p>
            <a:r>
              <a:rPr lang="en-US" sz="2400"/>
              <a:t>You can’t make it</a:t>
            </a:r>
          </a:p>
          <a:p>
            <a:r>
              <a:rPr lang="en-US" sz="2400"/>
              <a:t>You can’t buy it</a:t>
            </a:r>
          </a:p>
          <a:p>
            <a:r>
              <a:rPr lang="en-US" sz="2400"/>
              <a:t>You can’t possess it</a:t>
            </a:r>
          </a:p>
          <a:p>
            <a:r>
              <a:rPr lang="en-US" sz="2400"/>
              <a:t>You can’t prescribe it</a:t>
            </a:r>
          </a:p>
          <a:p>
            <a:r>
              <a:rPr lang="en-US" sz="2400"/>
              <a:t>You can’t administer</a:t>
            </a:r>
          </a:p>
          <a:p>
            <a:r>
              <a:rPr lang="en-US" sz="2400"/>
              <a:t>You can’t supply it</a:t>
            </a:r>
          </a:p>
          <a:p>
            <a:endParaRPr lang="en-US" sz="2400"/>
          </a:p>
          <a:p>
            <a:r>
              <a:rPr lang="en-US" sz="2400"/>
              <a:t>If you’re one of the few people who is allowed to do these things, you must comply with additional rules and regulations</a:t>
            </a:r>
          </a:p>
          <a:p>
            <a:pPr marL="0" indent="0">
              <a:buNone/>
            </a:pPr>
            <a:endParaRPr lang="en-US" sz="2400"/>
          </a:p>
        </p:txBody>
      </p:sp>
      <p:sp>
        <p:nvSpPr>
          <p:cNvPr id="7" name="TextBox 6">
            <a:extLst>
              <a:ext uri="{FF2B5EF4-FFF2-40B4-BE49-F238E27FC236}">
                <a16:creationId xmlns:a16="http://schemas.microsoft.com/office/drawing/2014/main" id="{FEAC8D35-A174-4140-AB78-BF756130360D}"/>
              </a:ext>
            </a:extLst>
          </p:cNvPr>
          <p:cNvSpPr txBox="1"/>
          <p:nvPr/>
        </p:nvSpPr>
        <p:spPr>
          <a:xfrm>
            <a:off x="4720047" y="2917371"/>
            <a:ext cx="6252754"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Unless the regulations say you can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2775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E1A7C-CE78-134F-ADDF-29115946880B}"/>
              </a:ext>
            </a:extLst>
          </p:cNvPr>
          <p:cNvSpPr>
            <a:spLocks noGrp="1"/>
          </p:cNvSpPr>
          <p:nvPr>
            <p:ph type="title"/>
          </p:nvPr>
        </p:nvSpPr>
        <p:spPr/>
        <p:txBody>
          <a:bodyPr>
            <a:normAutofit/>
          </a:bodyPr>
          <a:lstStyle/>
          <a:p>
            <a:r>
              <a:rPr lang="en-US"/>
              <a:t>Practical implications of controlling a drug</a:t>
            </a:r>
          </a:p>
        </p:txBody>
      </p:sp>
      <p:sp>
        <p:nvSpPr>
          <p:cNvPr id="3" name="Content Placeholder 2">
            <a:extLst>
              <a:ext uri="{FF2B5EF4-FFF2-40B4-BE49-F238E27FC236}">
                <a16:creationId xmlns:a16="http://schemas.microsoft.com/office/drawing/2014/main" id="{7FE0C2F9-BBA8-B247-B5ED-B97B93BA257B}"/>
              </a:ext>
            </a:extLst>
          </p:cNvPr>
          <p:cNvSpPr>
            <a:spLocks noGrp="1"/>
          </p:cNvSpPr>
          <p:nvPr>
            <p:ph sz="quarter" idx="10"/>
          </p:nvPr>
        </p:nvSpPr>
        <p:spPr>
          <a:xfrm>
            <a:off x="781878" y="1833142"/>
            <a:ext cx="10641498" cy="4462149"/>
          </a:xfrm>
        </p:spPr>
        <p:txBody>
          <a:bodyPr>
            <a:normAutofit/>
          </a:bodyPr>
          <a:lstStyle/>
          <a:p>
            <a:r>
              <a:rPr lang="en-US" sz="2400"/>
              <a:t>You can’t make it</a:t>
            </a:r>
          </a:p>
          <a:p>
            <a:r>
              <a:rPr lang="en-US" sz="2400"/>
              <a:t>You can’t buy it</a:t>
            </a:r>
          </a:p>
          <a:p>
            <a:r>
              <a:rPr lang="en-US" sz="2400"/>
              <a:t>You can’t possess it</a:t>
            </a:r>
          </a:p>
          <a:p>
            <a:r>
              <a:rPr lang="en-US" sz="2400"/>
              <a:t>You can’t supply it</a:t>
            </a:r>
          </a:p>
          <a:p>
            <a:pPr lvl="1"/>
            <a:r>
              <a:rPr lang="en-US" sz="2400" i="1"/>
              <a:t>Unless the regulations say you can</a:t>
            </a:r>
          </a:p>
          <a:p>
            <a:endParaRPr lang="en-US" sz="2400"/>
          </a:p>
          <a:p>
            <a:r>
              <a:rPr lang="en-US" sz="2400"/>
              <a:t>If you’re one of the few people who is allowed to do these things you have to comply with additional rules and regulations</a:t>
            </a:r>
          </a:p>
          <a:p>
            <a:pPr marL="0" indent="0">
              <a:buNone/>
            </a:pPr>
            <a:endParaRPr lang="en-US" sz="2400"/>
          </a:p>
          <a:p>
            <a:r>
              <a:rPr lang="en-US" sz="2400"/>
              <a:t>Can’t we just trust doctors and others to use them safely?</a:t>
            </a:r>
          </a:p>
          <a:p>
            <a:pPr marL="0" indent="0">
              <a:buNone/>
            </a:pPr>
            <a:endParaRPr lang="en-US" sz="2400"/>
          </a:p>
        </p:txBody>
      </p:sp>
    </p:spTree>
    <p:extLst>
      <p:ext uri="{BB962C8B-B14F-4D97-AF65-F5344CB8AC3E}">
        <p14:creationId xmlns:p14="http://schemas.microsoft.com/office/powerpoint/2010/main" val="2543598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Text&#10;&#10;Description automatically generated">
            <a:extLst>
              <a:ext uri="{FF2B5EF4-FFF2-40B4-BE49-F238E27FC236}">
                <a16:creationId xmlns:a16="http://schemas.microsoft.com/office/drawing/2014/main" id="{39927B8C-FEDD-7B49-B3A7-1257076FE3BD}"/>
              </a:ext>
            </a:extLst>
          </p:cNvPr>
          <p:cNvPicPr>
            <a:picLocks noGrp="1" noChangeAspect="1"/>
          </p:cNvPicPr>
          <p:nvPr>
            <p:ph sz="quarter" idx="10"/>
          </p:nvPr>
        </p:nvPicPr>
        <p:blipFill>
          <a:blip r:embed="rId2"/>
          <a:stretch>
            <a:fillRect/>
          </a:stretch>
        </p:blipFill>
        <p:spPr>
          <a:xfrm>
            <a:off x="3739662" y="192333"/>
            <a:ext cx="4712676" cy="6293802"/>
          </a:xfrm>
        </p:spPr>
      </p:pic>
    </p:spTree>
    <p:extLst>
      <p:ext uri="{BB962C8B-B14F-4D97-AF65-F5344CB8AC3E}">
        <p14:creationId xmlns:p14="http://schemas.microsoft.com/office/powerpoint/2010/main" val="33622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36F38-8BB2-4BFD-8910-73EEA60647AC}"/>
              </a:ext>
            </a:extLst>
          </p:cNvPr>
          <p:cNvSpPr>
            <a:spLocks noGrp="1"/>
          </p:cNvSpPr>
          <p:nvPr>
            <p:ph type="title"/>
          </p:nvPr>
        </p:nvSpPr>
        <p:spPr/>
        <p:txBody>
          <a:bodyPr/>
          <a:lstStyle/>
          <a:p>
            <a:r>
              <a:rPr lang="en-GB"/>
              <a:t>Dr Harold Shipman</a:t>
            </a:r>
          </a:p>
        </p:txBody>
      </p:sp>
      <p:sp>
        <p:nvSpPr>
          <p:cNvPr id="3" name="Content Placeholder 2">
            <a:extLst>
              <a:ext uri="{FF2B5EF4-FFF2-40B4-BE49-F238E27FC236}">
                <a16:creationId xmlns:a16="http://schemas.microsoft.com/office/drawing/2014/main" id="{6CE13400-68F8-4DCD-A9FB-EFFE9539E48A}"/>
              </a:ext>
            </a:extLst>
          </p:cNvPr>
          <p:cNvSpPr>
            <a:spLocks noGrp="1"/>
          </p:cNvSpPr>
          <p:nvPr>
            <p:ph sz="quarter" idx="10"/>
          </p:nvPr>
        </p:nvSpPr>
        <p:spPr>
          <a:xfrm>
            <a:off x="781878" y="1833143"/>
            <a:ext cx="10641498" cy="4428320"/>
          </a:xfrm>
        </p:spPr>
        <p:txBody>
          <a:bodyPr>
            <a:noAutofit/>
          </a:bodyPr>
          <a:lstStyle/>
          <a:p>
            <a:r>
              <a:rPr lang="en-GB" sz="2400"/>
              <a:t>Harold Shipman was convicted in January 2000 for the murder of 15 of his patients</a:t>
            </a:r>
          </a:p>
          <a:p>
            <a:endParaRPr lang="en-GB" sz="2400"/>
          </a:p>
        </p:txBody>
      </p:sp>
    </p:spTree>
    <p:extLst>
      <p:ext uri="{BB962C8B-B14F-4D97-AF65-F5344CB8AC3E}">
        <p14:creationId xmlns:p14="http://schemas.microsoft.com/office/powerpoint/2010/main" val="3838639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36F38-8BB2-4BFD-8910-73EEA60647AC}"/>
              </a:ext>
            </a:extLst>
          </p:cNvPr>
          <p:cNvSpPr>
            <a:spLocks noGrp="1"/>
          </p:cNvSpPr>
          <p:nvPr>
            <p:ph type="title"/>
          </p:nvPr>
        </p:nvSpPr>
        <p:spPr/>
        <p:txBody>
          <a:bodyPr/>
          <a:lstStyle/>
          <a:p>
            <a:r>
              <a:rPr lang="en-GB"/>
              <a:t>Dr Harold Shipman</a:t>
            </a:r>
          </a:p>
        </p:txBody>
      </p:sp>
      <p:sp>
        <p:nvSpPr>
          <p:cNvPr id="3" name="Content Placeholder 2">
            <a:extLst>
              <a:ext uri="{FF2B5EF4-FFF2-40B4-BE49-F238E27FC236}">
                <a16:creationId xmlns:a16="http://schemas.microsoft.com/office/drawing/2014/main" id="{6CE13400-68F8-4DCD-A9FB-EFFE9539E48A}"/>
              </a:ext>
            </a:extLst>
          </p:cNvPr>
          <p:cNvSpPr>
            <a:spLocks noGrp="1"/>
          </p:cNvSpPr>
          <p:nvPr>
            <p:ph sz="quarter" idx="10"/>
          </p:nvPr>
        </p:nvSpPr>
        <p:spPr>
          <a:xfrm>
            <a:off x="781878" y="1833143"/>
            <a:ext cx="10641498" cy="4428320"/>
          </a:xfrm>
        </p:spPr>
        <p:txBody>
          <a:bodyPr>
            <a:noAutofit/>
          </a:bodyPr>
          <a:lstStyle/>
          <a:p>
            <a:r>
              <a:rPr lang="en-GB" sz="2400"/>
              <a:t>Harold Shipman was convicted in January 2000 for the murder of 15 of his patients</a:t>
            </a:r>
          </a:p>
          <a:p>
            <a:r>
              <a:rPr lang="en-GB" sz="2400"/>
              <a:t>As a result of his actions, the Shipman Inquiry was set up to protect patients in the future</a:t>
            </a:r>
          </a:p>
          <a:p>
            <a:r>
              <a:rPr lang="en-GB" sz="2400"/>
              <a:t>The inquiry concluded that Shipman might have been deterred from his criminal career or at least he would have been detected sooner</a:t>
            </a:r>
          </a:p>
          <a:p>
            <a:endParaRPr lang="en-GB" sz="2400"/>
          </a:p>
        </p:txBody>
      </p:sp>
    </p:spTree>
    <p:extLst>
      <p:ext uri="{BB962C8B-B14F-4D97-AF65-F5344CB8AC3E}">
        <p14:creationId xmlns:p14="http://schemas.microsoft.com/office/powerpoint/2010/main" val="3724710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C34D5-9513-2643-9A7F-E44C752A0F24}"/>
              </a:ext>
            </a:extLst>
          </p:cNvPr>
          <p:cNvSpPr>
            <a:spLocks noGrp="1"/>
          </p:cNvSpPr>
          <p:nvPr>
            <p:ph type="title"/>
          </p:nvPr>
        </p:nvSpPr>
        <p:spPr/>
        <p:txBody>
          <a:bodyPr/>
          <a:lstStyle/>
          <a:p>
            <a:r>
              <a:rPr lang="en-US"/>
              <a:t>Objectives for this presentation</a:t>
            </a:r>
          </a:p>
        </p:txBody>
      </p:sp>
      <p:sp>
        <p:nvSpPr>
          <p:cNvPr id="5" name="Content Placeholder 4">
            <a:extLst>
              <a:ext uri="{FF2B5EF4-FFF2-40B4-BE49-F238E27FC236}">
                <a16:creationId xmlns:a16="http://schemas.microsoft.com/office/drawing/2014/main" id="{33EC3DED-CCC8-C64D-864C-72B2C2E111AE}"/>
              </a:ext>
            </a:extLst>
          </p:cNvPr>
          <p:cNvSpPr>
            <a:spLocks noGrp="1"/>
          </p:cNvSpPr>
          <p:nvPr>
            <p:ph sz="quarter" idx="10"/>
          </p:nvPr>
        </p:nvSpPr>
        <p:spPr>
          <a:xfrm>
            <a:off x="781878" y="1833142"/>
            <a:ext cx="10641498" cy="4133903"/>
          </a:xfrm>
        </p:spPr>
        <p:txBody>
          <a:bodyPr>
            <a:normAutofit/>
          </a:bodyPr>
          <a:lstStyle/>
          <a:p>
            <a:r>
              <a:rPr lang="en-US" sz="2400" dirty="0"/>
              <a:t>Reflect on why we have controls on drugs</a:t>
            </a:r>
          </a:p>
          <a:p>
            <a:r>
              <a:rPr lang="en-US" sz="2400" dirty="0"/>
              <a:t>Do controls work?</a:t>
            </a:r>
          </a:p>
          <a:p>
            <a:r>
              <a:rPr lang="en-US" sz="2400" dirty="0"/>
              <a:t>The difference between the Misuse of Drugs Act and the Regulations</a:t>
            </a:r>
          </a:p>
          <a:p>
            <a:r>
              <a:rPr lang="en-US" sz="2400" dirty="0"/>
              <a:t>The need to have controls for healthcare professionals</a:t>
            </a:r>
          </a:p>
          <a:p>
            <a:r>
              <a:rPr lang="en-US" sz="2400" dirty="0"/>
              <a:t>Controlled Drug Accountable Officers</a:t>
            </a:r>
          </a:p>
          <a:p>
            <a:r>
              <a:rPr lang="en-US" sz="2400" dirty="0"/>
              <a:t>Local Intelligence Networks</a:t>
            </a:r>
          </a:p>
          <a:p>
            <a:endParaRPr lang="en-US" sz="2400" dirty="0"/>
          </a:p>
          <a:p>
            <a:endParaRPr lang="en-US" sz="2400" dirty="0"/>
          </a:p>
        </p:txBody>
      </p:sp>
    </p:spTree>
    <p:extLst>
      <p:ext uri="{BB962C8B-B14F-4D97-AF65-F5344CB8AC3E}">
        <p14:creationId xmlns:p14="http://schemas.microsoft.com/office/powerpoint/2010/main" val="27313187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36F38-8BB2-4BFD-8910-73EEA60647AC}"/>
              </a:ext>
            </a:extLst>
          </p:cNvPr>
          <p:cNvSpPr>
            <a:spLocks noGrp="1"/>
          </p:cNvSpPr>
          <p:nvPr>
            <p:ph type="title"/>
          </p:nvPr>
        </p:nvSpPr>
        <p:spPr/>
        <p:txBody>
          <a:bodyPr/>
          <a:lstStyle/>
          <a:p>
            <a:r>
              <a:rPr lang="en-GB"/>
              <a:t>Dr Harold Shipman</a:t>
            </a:r>
          </a:p>
        </p:txBody>
      </p:sp>
      <p:sp>
        <p:nvSpPr>
          <p:cNvPr id="3" name="Content Placeholder 2">
            <a:extLst>
              <a:ext uri="{FF2B5EF4-FFF2-40B4-BE49-F238E27FC236}">
                <a16:creationId xmlns:a16="http://schemas.microsoft.com/office/drawing/2014/main" id="{6CE13400-68F8-4DCD-A9FB-EFFE9539E48A}"/>
              </a:ext>
            </a:extLst>
          </p:cNvPr>
          <p:cNvSpPr>
            <a:spLocks noGrp="1"/>
          </p:cNvSpPr>
          <p:nvPr>
            <p:ph sz="quarter" idx="10"/>
          </p:nvPr>
        </p:nvSpPr>
        <p:spPr>
          <a:xfrm>
            <a:off x="781878" y="1833143"/>
            <a:ext cx="10641498" cy="4428320"/>
          </a:xfrm>
        </p:spPr>
        <p:txBody>
          <a:bodyPr>
            <a:noAutofit/>
          </a:bodyPr>
          <a:lstStyle/>
          <a:p>
            <a:r>
              <a:rPr lang="en-GB" sz="2400"/>
              <a:t>Harold Shipman was convicted in January 2000 for the murder of 15 of his patients</a:t>
            </a:r>
          </a:p>
          <a:p>
            <a:r>
              <a:rPr lang="en-GB" sz="2400"/>
              <a:t>As a result of his actions, the Shipman Inquiry was set up to protect patients in the future</a:t>
            </a:r>
          </a:p>
          <a:p>
            <a:r>
              <a:rPr lang="en-GB" sz="2400"/>
              <a:t>The inquiry concluded that Shipman might have been deterred from his criminal career or at least he would have been detected sooner</a:t>
            </a:r>
          </a:p>
          <a:p>
            <a:r>
              <a:rPr lang="en-GB" sz="2400"/>
              <a:t>On one occasion, two of Shipman’s professional colleagues noticed his unusual use of diamorphine but failed to report their concerns. Other colleagues noticed the apparently high rate of deaths among his patients – but their concerns were not taken seriously.</a:t>
            </a:r>
          </a:p>
          <a:p>
            <a:r>
              <a:rPr lang="en-GB" sz="2400"/>
              <a:t>Only when Shipman forged the will of one of his victims was serious action taken to unmask his activities. </a:t>
            </a:r>
          </a:p>
          <a:p>
            <a:endParaRPr lang="en-GB" sz="2400"/>
          </a:p>
        </p:txBody>
      </p:sp>
    </p:spTree>
    <p:extLst>
      <p:ext uri="{BB962C8B-B14F-4D97-AF65-F5344CB8AC3E}">
        <p14:creationId xmlns:p14="http://schemas.microsoft.com/office/powerpoint/2010/main" val="125135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736CD-7555-A54F-BB23-258694FCB9D1}"/>
              </a:ext>
            </a:extLst>
          </p:cNvPr>
          <p:cNvSpPr>
            <a:spLocks noGrp="1"/>
          </p:cNvSpPr>
          <p:nvPr>
            <p:ph type="title"/>
          </p:nvPr>
        </p:nvSpPr>
        <p:spPr/>
        <p:txBody>
          <a:bodyPr/>
          <a:lstStyle/>
          <a:p>
            <a:r>
              <a:rPr lang="en-GB"/>
              <a:t>The Shipman Inquiry</a:t>
            </a:r>
            <a:endParaRPr lang="en-US"/>
          </a:p>
        </p:txBody>
      </p:sp>
      <p:sp>
        <p:nvSpPr>
          <p:cNvPr id="4" name="Content Placeholder 3">
            <a:extLst>
              <a:ext uri="{FF2B5EF4-FFF2-40B4-BE49-F238E27FC236}">
                <a16:creationId xmlns:a16="http://schemas.microsoft.com/office/drawing/2014/main" id="{43DEB7B3-E78A-124E-B2E3-129B599EAEEC}"/>
              </a:ext>
            </a:extLst>
          </p:cNvPr>
          <p:cNvSpPr>
            <a:spLocks noGrp="1"/>
          </p:cNvSpPr>
          <p:nvPr>
            <p:ph sz="quarter" idx="10"/>
          </p:nvPr>
        </p:nvSpPr>
        <p:spPr>
          <a:xfrm>
            <a:off x="781878" y="1833142"/>
            <a:ext cx="10641498" cy="4485595"/>
          </a:xfrm>
        </p:spPr>
        <p:txBody>
          <a:bodyPr>
            <a:normAutofit/>
          </a:bodyPr>
          <a:lstStyle/>
          <a:p>
            <a:r>
              <a:rPr lang="en-GB" sz="2400"/>
              <a:t>The Inquiry concluded that he was probably responsible for about 250 deaths in total; the 15 murders, 200 further unlawful killings, 45 suspicions  of unlawful killing, plus a further 38 cases where there was insufficient evidence for decision</a:t>
            </a:r>
          </a:p>
          <a:p>
            <a:r>
              <a:rPr lang="en-GB" sz="2400"/>
              <a:t>Most of these murders occurred in the patient’s own home</a:t>
            </a:r>
          </a:p>
          <a:p>
            <a:r>
              <a:rPr lang="en-GB" sz="2400"/>
              <a:t>In the main, he used diamorphine to kill his victims</a:t>
            </a:r>
          </a:p>
          <a:p>
            <a:r>
              <a:rPr lang="en-GB" sz="2400"/>
              <a:t>80% of his victims were women</a:t>
            </a:r>
          </a:p>
          <a:p>
            <a:r>
              <a:rPr lang="en-GB" sz="2400"/>
              <a:t>His youngest victim was a 41 year old man</a:t>
            </a:r>
          </a:p>
          <a:p>
            <a:r>
              <a:rPr lang="en-GB" sz="2400"/>
              <a:t>Whilst most had some ill-health, the patients would not have been expected to die when they did</a:t>
            </a:r>
          </a:p>
        </p:txBody>
      </p:sp>
    </p:spTree>
    <p:extLst>
      <p:ext uri="{BB962C8B-B14F-4D97-AF65-F5344CB8AC3E}">
        <p14:creationId xmlns:p14="http://schemas.microsoft.com/office/powerpoint/2010/main" val="18259666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736CD-7555-A54F-BB23-258694FCB9D1}"/>
              </a:ext>
            </a:extLst>
          </p:cNvPr>
          <p:cNvSpPr>
            <a:spLocks noGrp="1"/>
          </p:cNvSpPr>
          <p:nvPr>
            <p:ph type="title"/>
          </p:nvPr>
        </p:nvSpPr>
        <p:spPr/>
        <p:txBody>
          <a:bodyPr/>
          <a:lstStyle/>
          <a:p>
            <a:r>
              <a:rPr lang="en-US"/>
              <a:t>How did Dr Shipman get away with it?</a:t>
            </a:r>
          </a:p>
        </p:txBody>
      </p:sp>
      <p:sp>
        <p:nvSpPr>
          <p:cNvPr id="4" name="Content Placeholder 3">
            <a:extLst>
              <a:ext uri="{FF2B5EF4-FFF2-40B4-BE49-F238E27FC236}">
                <a16:creationId xmlns:a16="http://schemas.microsoft.com/office/drawing/2014/main" id="{43DEB7B3-E78A-124E-B2E3-129B599EAEEC}"/>
              </a:ext>
            </a:extLst>
          </p:cNvPr>
          <p:cNvSpPr>
            <a:spLocks noGrp="1"/>
          </p:cNvSpPr>
          <p:nvPr>
            <p:ph sz="quarter" idx="10"/>
          </p:nvPr>
        </p:nvSpPr>
        <p:spPr>
          <a:xfrm>
            <a:off x="781878" y="1833142"/>
            <a:ext cx="10641498" cy="4485595"/>
          </a:xfrm>
        </p:spPr>
        <p:txBody>
          <a:bodyPr>
            <a:normAutofit/>
          </a:bodyPr>
          <a:lstStyle/>
          <a:p>
            <a:r>
              <a:rPr lang="en-US" sz="2400"/>
              <a:t>There was (and still is) a huge amount of trust in doctors</a:t>
            </a:r>
          </a:p>
          <a:p>
            <a:endParaRPr lang="en-US" sz="2400"/>
          </a:p>
          <a:p>
            <a:r>
              <a:rPr lang="en-US" sz="2400" i="1"/>
              <a:t>“The doctor knows best”</a:t>
            </a:r>
          </a:p>
          <a:p>
            <a:r>
              <a:rPr lang="en-US" sz="2400" i="1"/>
              <a:t>“This prescription is legal; we must supply the medication”</a:t>
            </a:r>
          </a:p>
          <a:p>
            <a:endParaRPr lang="en-US" sz="2400"/>
          </a:p>
          <a:p>
            <a:r>
              <a:rPr lang="en-US" sz="2400"/>
              <a:t>It used to be relatively easy for doctors to obtain, prescribe, and supply controlled drugs</a:t>
            </a:r>
          </a:p>
        </p:txBody>
      </p:sp>
    </p:spTree>
    <p:extLst>
      <p:ext uri="{BB962C8B-B14F-4D97-AF65-F5344CB8AC3E}">
        <p14:creationId xmlns:p14="http://schemas.microsoft.com/office/powerpoint/2010/main" val="21075296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736CD-7555-A54F-BB23-258694FCB9D1}"/>
              </a:ext>
            </a:extLst>
          </p:cNvPr>
          <p:cNvSpPr>
            <a:spLocks noGrp="1"/>
          </p:cNvSpPr>
          <p:nvPr>
            <p:ph type="title"/>
          </p:nvPr>
        </p:nvSpPr>
        <p:spPr/>
        <p:txBody>
          <a:bodyPr/>
          <a:lstStyle/>
          <a:p>
            <a:r>
              <a:rPr lang="en-US"/>
              <a:t>More laws</a:t>
            </a:r>
          </a:p>
        </p:txBody>
      </p:sp>
      <p:sp>
        <p:nvSpPr>
          <p:cNvPr id="4" name="Content Placeholder 3">
            <a:extLst>
              <a:ext uri="{FF2B5EF4-FFF2-40B4-BE49-F238E27FC236}">
                <a16:creationId xmlns:a16="http://schemas.microsoft.com/office/drawing/2014/main" id="{43DEB7B3-E78A-124E-B2E3-129B599EAEEC}"/>
              </a:ext>
            </a:extLst>
          </p:cNvPr>
          <p:cNvSpPr>
            <a:spLocks noGrp="1"/>
          </p:cNvSpPr>
          <p:nvPr>
            <p:ph sz="quarter" idx="10"/>
          </p:nvPr>
        </p:nvSpPr>
        <p:spPr>
          <a:xfrm>
            <a:off x="781878" y="1833142"/>
            <a:ext cx="10641498" cy="4485595"/>
          </a:xfrm>
        </p:spPr>
        <p:txBody>
          <a:bodyPr>
            <a:normAutofit/>
          </a:bodyPr>
          <a:lstStyle/>
          <a:p>
            <a:r>
              <a:rPr lang="en-US" sz="2400"/>
              <a:t>The Health Act created the role of the Accountable Officer for Controlled Drugs in 2006</a:t>
            </a:r>
          </a:p>
          <a:p>
            <a:r>
              <a:rPr lang="en-US" sz="2400"/>
              <a:t>Further regulations set out detailed duties for those Accountable Officers</a:t>
            </a:r>
          </a:p>
          <a:p>
            <a:endParaRPr lang="en-US" sz="2400"/>
          </a:p>
          <a:p>
            <a:r>
              <a:rPr lang="en-US" sz="2400"/>
              <a:t>Specific organizations are required to appoint an Accountable Officer</a:t>
            </a:r>
          </a:p>
          <a:p>
            <a:r>
              <a:rPr lang="en-US" sz="2400"/>
              <a:t>They are responsible for the safe management and use of CDs</a:t>
            </a:r>
          </a:p>
          <a:p>
            <a:pPr lvl="1"/>
            <a:r>
              <a:rPr lang="en-US" sz="2400"/>
              <a:t>They must be sighted on incidents and concerns</a:t>
            </a:r>
          </a:p>
          <a:p>
            <a:pPr lvl="1"/>
            <a:r>
              <a:rPr lang="en-US" sz="2400"/>
              <a:t>They must investigate these, and act when appropriate</a:t>
            </a:r>
          </a:p>
        </p:txBody>
      </p:sp>
    </p:spTree>
    <p:extLst>
      <p:ext uri="{BB962C8B-B14F-4D97-AF65-F5344CB8AC3E}">
        <p14:creationId xmlns:p14="http://schemas.microsoft.com/office/powerpoint/2010/main" val="34371695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736CD-7555-A54F-BB23-258694FCB9D1}"/>
              </a:ext>
            </a:extLst>
          </p:cNvPr>
          <p:cNvSpPr>
            <a:spLocks noGrp="1"/>
          </p:cNvSpPr>
          <p:nvPr>
            <p:ph type="title"/>
          </p:nvPr>
        </p:nvSpPr>
        <p:spPr/>
        <p:txBody>
          <a:bodyPr/>
          <a:lstStyle/>
          <a:p>
            <a:r>
              <a:rPr lang="en-US"/>
              <a:t>Local Intelligence Networks</a:t>
            </a:r>
          </a:p>
        </p:txBody>
      </p:sp>
      <p:sp>
        <p:nvSpPr>
          <p:cNvPr id="4" name="Content Placeholder 3">
            <a:extLst>
              <a:ext uri="{FF2B5EF4-FFF2-40B4-BE49-F238E27FC236}">
                <a16:creationId xmlns:a16="http://schemas.microsoft.com/office/drawing/2014/main" id="{43DEB7B3-E78A-124E-B2E3-129B599EAEEC}"/>
              </a:ext>
            </a:extLst>
          </p:cNvPr>
          <p:cNvSpPr>
            <a:spLocks noGrp="1"/>
          </p:cNvSpPr>
          <p:nvPr>
            <p:ph sz="quarter" idx="10"/>
          </p:nvPr>
        </p:nvSpPr>
        <p:spPr>
          <a:xfrm>
            <a:off x="781878" y="1833142"/>
            <a:ext cx="10641498" cy="4485595"/>
          </a:xfrm>
        </p:spPr>
        <p:txBody>
          <a:bodyPr>
            <a:normAutofit/>
          </a:bodyPr>
          <a:lstStyle/>
          <a:p>
            <a:r>
              <a:rPr lang="en-US" sz="2400"/>
              <a:t>Accountable Officers should talk to each other and not work in isolation</a:t>
            </a:r>
          </a:p>
          <a:p>
            <a:r>
              <a:rPr lang="en-US" sz="2400"/>
              <a:t>The law requires them to do so</a:t>
            </a:r>
          </a:p>
          <a:p>
            <a:r>
              <a:rPr lang="en-US" sz="2400"/>
              <a:t>These networks cover the whole of the UK</a:t>
            </a:r>
          </a:p>
          <a:p>
            <a:r>
              <a:rPr lang="en-US" sz="2400"/>
              <a:t>They are getting bigger (not so ‘local’)</a:t>
            </a:r>
          </a:p>
          <a:p>
            <a:r>
              <a:rPr lang="en-US" sz="2400"/>
              <a:t>They are led by the NHS – but are not just for the NHS</a:t>
            </a:r>
          </a:p>
          <a:p>
            <a:pPr marL="0" indent="0">
              <a:buNone/>
            </a:pPr>
            <a:r>
              <a:rPr lang="en-US" sz="2400"/>
              <a:t>	Independent hospitals</a:t>
            </a:r>
          </a:p>
          <a:p>
            <a:pPr marL="0" indent="0">
              <a:buNone/>
            </a:pPr>
            <a:r>
              <a:rPr lang="en-US" sz="2400"/>
              <a:t>	Other regulators and the police</a:t>
            </a:r>
          </a:p>
          <a:p>
            <a:pPr marL="0" indent="0">
              <a:buNone/>
            </a:pPr>
            <a:r>
              <a:rPr lang="en-US" sz="2400"/>
              <a:t>	Counter fraud staff</a:t>
            </a:r>
          </a:p>
          <a:p>
            <a:pPr marL="0" indent="0">
              <a:buNone/>
            </a:pPr>
            <a:r>
              <a:rPr lang="en-US" sz="2400"/>
              <a:t>	Integrated Care Boards and local authorities</a:t>
            </a:r>
          </a:p>
          <a:p>
            <a:endParaRPr lang="en-US" sz="2400"/>
          </a:p>
        </p:txBody>
      </p:sp>
    </p:spTree>
    <p:extLst>
      <p:ext uri="{BB962C8B-B14F-4D97-AF65-F5344CB8AC3E}">
        <p14:creationId xmlns:p14="http://schemas.microsoft.com/office/powerpoint/2010/main" val="41851310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736CD-7555-A54F-BB23-258694FCB9D1}"/>
              </a:ext>
            </a:extLst>
          </p:cNvPr>
          <p:cNvSpPr>
            <a:spLocks noGrp="1"/>
          </p:cNvSpPr>
          <p:nvPr>
            <p:ph type="title"/>
          </p:nvPr>
        </p:nvSpPr>
        <p:spPr/>
        <p:txBody>
          <a:bodyPr/>
          <a:lstStyle/>
          <a:p>
            <a:r>
              <a:rPr lang="en-US"/>
              <a:t>The Lead Accountable Officer</a:t>
            </a:r>
          </a:p>
        </p:txBody>
      </p:sp>
      <p:sp>
        <p:nvSpPr>
          <p:cNvPr id="4" name="Content Placeholder 3">
            <a:extLst>
              <a:ext uri="{FF2B5EF4-FFF2-40B4-BE49-F238E27FC236}">
                <a16:creationId xmlns:a16="http://schemas.microsoft.com/office/drawing/2014/main" id="{43DEB7B3-E78A-124E-B2E3-129B599EAEEC}"/>
              </a:ext>
            </a:extLst>
          </p:cNvPr>
          <p:cNvSpPr>
            <a:spLocks noGrp="1"/>
          </p:cNvSpPr>
          <p:nvPr>
            <p:ph sz="quarter" idx="10"/>
          </p:nvPr>
        </p:nvSpPr>
        <p:spPr>
          <a:xfrm>
            <a:off x="781878" y="1833142"/>
            <a:ext cx="10641498" cy="4485595"/>
          </a:xfrm>
        </p:spPr>
        <p:txBody>
          <a:bodyPr>
            <a:normAutofit/>
          </a:bodyPr>
          <a:lstStyle/>
          <a:p>
            <a:r>
              <a:rPr lang="en-US" sz="2400"/>
              <a:t>The CDAO for all </a:t>
            </a:r>
            <a:r>
              <a:rPr lang="en-US" sz="2400" err="1"/>
              <a:t>organisations</a:t>
            </a:r>
            <a:r>
              <a:rPr lang="en-US" sz="2400"/>
              <a:t> that don’t have their own</a:t>
            </a:r>
          </a:p>
          <a:p>
            <a:pPr lvl="1"/>
            <a:r>
              <a:rPr lang="en-US" sz="2400"/>
              <a:t>Community pharmacies</a:t>
            </a:r>
          </a:p>
          <a:p>
            <a:pPr lvl="1"/>
            <a:r>
              <a:rPr lang="en-US" sz="2400"/>
              <a:t>Medical practices</a:t>
            </a:r>
          </a:p>
          <a:p>
            <a:pPr lvl="1"/>
            <a:r>
              <a:rPr lang="en-US" sz="2400"/>
              <a:t>Dentists</a:t>
            </a:r>
          </a:p>
          <a:p>
            <a:pPr lvl="1"/>
            <a:r>
              <a:rPr lang="en-US" sz="2400"/>
              <a:t>Care homes</a:t>
            </a:r>
          </a:p>
          <a:p>
            <a:pPr lvl="1"/>
            <a:r>
              <a:rPr lang="en-US" sz="2400"/>
              <a:t>Prison healthcare</a:t>
            </a:r>
          </a:p>
          <a:p>
            <a:pPr lvl="1"/>
            <a:endParaRPr lang="en-US" sz="2400"/>
          </a:p>
          <a:p>
            <a:r>
              <a:rPr lang="en-US" sz="2400"/>
              <a:t>You still need to know what is going on</a:t>
            </a:r>
          </a:p>
          <a:p>
            <a:pPr lvl="1"/>
            <a:r>
              <a:rPr lang="en-US" sz="2400"/>
              <a:t>Just culture</a:t>
            </a:r>
          </a:p>
          <a:p>
            <a:pPr lvl="1"/>
            <a:r>
              <a:rPr lang="en-US" sz="2400"/>
              <a:t>Reporting of incidents and concerns</a:t>
            </a:r>
          </a:p>
          <a:p>
            <a:endParaRPr lang="en-US" sz="2400"/>
          </a:p>
        </p:txBody>
      </p:sp>
    </p:spTree>
    <p:extLst>
      <p:ext uri="{BB962C8B-B14F-4D97-AF65-F5344CB8AC3E}">
        <p14:creationId xmlns:p14="http://schemas.microsoft.com/office/powerpoint/2010/main" val="1860652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C34D5-9513-2643-9A7F-E44C752A0F24}"/>
              </a:ext>
            </a:extLst>
          </p:cNvPr>
          <p:cNvSpPr>
            <a:spLocks noGrp="1"/>
          </p:cNvSpPr>
          <p:nvPr>
            <p:ph type="title"/>
          </p:nvPr>
        </p:nvSpPr>
        <p:spPr/>
        <p:txBody>
          <a:bodyPr/>
          <a:lstStyle/>
          <a:p>
            <a:r>
              <a:rPr lang="en-US"/>
              <a:t>Objectives for this presentation</a:t>
            </a:r>
          </a:p>
        </p:txBody>
      </p:sp>
      <p:sp>
        <p:nvSpPr>
          <p:cNvPr id="5" name="Content Placeholder 4">
            <a:extLst>
              <a:ext uri="{FF2B5EF4-FFF2-40B4-BE49-F238E27FC236}">
                <a16:creationId xmlns:a16="http://schemas.microsoft.com/office/drawing/2014/main" id="{33EC3DED-CCC8-C64D-864C-72B2C2E111AE}"/>
              </a:ext>
            </a:extLst>
          </p:cNvPr>
          <p:cNvSpPr>
            <a:spLocks noGrp="1"/>
          </p:cNvSpPr>
          <p:nvPr>
            <p:ph sz="quarter" idx="10"/>
          </p:nvPr>
        </p:nvSpPr>
        <p:spPr>
          <a:xfrm>
            <a:off x="781878" y="1833142"/>
            <a:ext cx="10641498" cy="4133903"/>
          </a:xfrm>
        </p:spPr>
        <p:txBody>
          <a:bodyPr>
            <a:normAutofit/>
          </a:bodyPr>
          <a:lstStyle/>
          <a:p>
            <a:r>
              <a:rPr lang="en-US" sz="2400" dirty="0"/>
              <a:t>Reflect on why we have controls on drugs</a:t>
            </a:r>
          </a:p>
          <a:p>
            <a:r>
              <a:rPr lang="en-US" sz="2400" dirty="0"/>
              <a:t>Do controls work?</a:t>
            </a:r>
          </a:p>
          <a:p>
            <a:r>
              <a:rPr lang="en-US" sz="2400" dirty="0"/>
              <a:t>The difference between the Misuse of Drugs Act and the Regulations</a:t>
            </a:r>
          </a:p>
          <a:p>
            <a:r>
              <a:rPr lang="en-US" sz="2400" dirty="0"/>
              <a:t>The need to have controls for healthcare professionals</a:t>
            </a:r>
          </a:p>
          <a:p>
            <a:r>
              <a:rPr lang="en-US" sz="2400" dirty="0"/>
              <a:t>Controlled Drug Accountable Officers</a:t>
            </a:r>
          </a:p>
          <a:p>
            <a:r>
              <a:rPr lang="en-US" sz="2400" dirty="0"/>
              <a:t>Local Intelligence Networks</a:t>
            </a:r>
          </a:p>
          <a:p>
            <a:endParaRPr lang="en-US" sz="2400" dirty="0"/>
          </a:p>
          <a:p>
            <a:endParaRPr lang="en-US" sz="2400" dirty="0"/>
          </a:p>
        </p:txBody>
      </p:sp>
    </p:spTree>
    <p:extLst>
      <p:ext uri="{BB962C8B-B14F-4D97-AF65-F5344CB8AC3E}">
        <p14:creationId xmlns:p14="http://schemas.microsoft.com/office/powerpoint/2010/main" val="2364461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73539" y="3048001"/>
            <a:ext cx="7886700" cy="1406206"/>
          </a:xfrm>
        </p:spPr>
        <p:txBody>
          <a:bodyPr>
            <a:normAutofit/>
          </a:bodyPr>
          <a:lstStyle/>
          <a:p>
            <a:r>
              <a:rPr lang="en-GB"/>
              <a:t>Controlled Drug Accountable Officers</a:t>
            </a:r>
          </a:p>
        </p:txBody>
      </p:sp>
      <p:sp>
        <p:nvSpPr>
          <p:cNvPr id="3" name="Subtitle 2"/>
          <p:cNvSpPr>
            <a:spLocks noGrp="1"/>
          </p:cNvSpPr>
          <p:nvPr>
            <p:ph type="subTitle" idx="1"/>
          </p:nvPr>
        </p:nvSpPr>
        <p:spPr>
          <a:xfrm>
            <a:off x="1973539" y="4473257"/>
            <a:ext cx="6858000" cy="473244"/>
          </a:xfrm>
        </p:spPr>
        <p:txBody>
          <a:bodyPr/>
          <a:lstStyle/>
          <a:p>
            <a:r>
              <a:rPr lang="en-GB"/>
              <a:t>Jon Hayhurst, November 2022</a:t>
            </a:r>
          </a:p>
        </p:txBody>
      </p:sp>
    </p:spTree>
    <p:extLst>
      <p:ext uri="{BB962C8B-B14F-4D97-AF65-F5344CB8AC3E}">
        <p14:creationId xmlns:p14="http://schemas.microsoft.com/office/powerpoint/2010/main" val="36843918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EDC7356-97F1-674A-ACAD-35CF5C706DE7}"/>
              </a:ext>
            </a:extLst>
          </p:cNvPr>
          <p:cNvSpPr>
            <a:spLocks noGrp="1"/>
          </p:cNvSpPr>
          <p:nvPr>
            <p:ph type="subTitle" idx="1"/>
          </p:nvPr>
        </p:nvSpPr>
        <p:spPr>
          <a:xfrm>
            <a:off x="6240331" y="5007015"/>
            <a:ext cx="2373811" cy="866188"/>
          </a:xfrm>
        </p:spPr>
        <p:txBody>
          <a:bodyPr>
            <a:normAutofit/>
          </a:bodyPr>
          <a:lstStyle/>
          <a:p>
            <a:pPr>
              <a:lnSpc>
                <a:spcPct val="50000"/>
              </a:lnSpc>
              <a:spcBef>
                <a:spcPct val="50000"/>
              </a:spcBef>
              <a:defRPr/>
            </a:pPr>
            <a:r>
              <a:rPr lang="en-GB" altLang="en-US" sz="2200" dirty="0">
                <a:solidFill>
                  <a:schemeClr val="tx1"/>
                </a:solidFill>
                <a:effectLst>
                  <a:outerShdw blurRad="38100" dist="38100" dir="2700000" algn="tl">
                    <a:srgbClr val="C0C0C0"/>
                  </a:outerShdw>
                </a:effectLst>
                <a:latin typeface="Arial" panose="020B0604020202020204" pitchFamily="34" charset="0"/>
                <a:cs typeface="Arial" panose="020B0604020202020204" pitchFamily="34" charset="0"/>
              </a:rPr>
              <a:t>Wendy McAllister</a:t>
            </a:r>
          </a:p>
          <a:p>
            <a:pPr>
              <a:lnSpc>
                <a:spcPct val="50000"/>
              </a:lnSpc>
              <a:spcBef>
                <a:spcPct val="50000"/>
              </a:spcBef>
              <a:defRPr/>
            </a:pPr>
            <a:endParaRPr lang="en-GB" altLang="en-US" sz="2200" dirty="0">
              <a:solidFill>
                <a:schemeClr val="tx1"/>
              </a:solidFill>
              <a:effectLst>
                <a:outerShdw blurRad="38100" dist="38100" dir="2700000" algn="tl">
                  <a:srgbClr val="C0C0C0"/>
                </a:outerShdw>
              </a:effectLst>
            </a:endParaRPr>
          </a:p>
          <a:p>
            <a:pPr>
              <a:lnSpc>
                <a:spcPct val="50000"/>
              </a:lnSpc>
              <a:spcBef>
                <a:spcPct val="50000"/>
              </a:spcBef>
              <a:defRPr/>
            </a:pPr>
            <a:endParaRPr lang="en-GB" altLang="en-US" sz="2200" dirty="0">
              <a:solidFill>
                <a:schemeClr val="tx1"/>
              </a:solidFill>
              <a:effectLst>
                <a:outerShdw blurRad="38100" dist="38100" dir="2700000" algn="tl">
                  <a:srgbClr val="C0C0C0"/>
                </a:outerShdw>
              </a:effectLst>
            </a:endParaRPr>
          </a:p>
          <a:p>
            <a:pPr>
              <a:lnSpc>
                <a:spcPct val="50000"/>
              </a:lnSpc>
              <a:spcBef>
                <a:spcPct val="50000"/>
              </a:spcBef>
              <a:defRPr/>
            </a:pPr>
            <a:endParaRPr lang="en-GB" altLang="en-US" sz="2200" dirty="0">
              <a:solidFill>
                <a:schemeClr val="tx1"/>
              </a:solidFill>
              <a:effectLst>
                <a:outerShdw blurRad="38100" dist="38100" dir="2700000" algn="tl">
                  <a:srgbClr val="C0C0C0"/>
                </a:outerShdw>
              </a:effectLst>
            </a:endParaRPr>
          </a:p>
          <a:p>
            <a:endParaRPr lang="en-US" dirty="0"/>
          </a:p>
        </p:txBody>
      </p:sp>
      <p:sp>
        <p:nvSpPr>
          <p:cNvPr id="5" name="Title 4">
            <a:extLst>
              <a:ext uri="{FF2B5EF4-FFF2-40B4-BE49-F238E27FC236}">
                <a16:creationId xmlns:a16="http://schemas.microsoft.com/office/drawing/2014/main" id="{3309D778-6E37-4EE7-CF7B-F1795CA29022}"/>
              </a:ext>
            </a:extLst>
          </p:cNvPr>
          <p:cNvSpPr>
            <a:spLocks noGrp="1"/>
          </p:cNvSpPr>
          <p:nvPr>
            <p:ph type="ctrTitle"/>
          </p:nvPr>
        </p:nvSpPr>
        <p:spPr>
          <a:xfrm>
            <a:off x="1009226" y="1809792"/>
            <a:ext cx="8724053" cy="1646302"/>
          </a:xfrm>
        </p:spPr>
        <p:txBody>
          <a:bodyPr/>
          <a:lstStyle/>
          <a:p>
            <a:pPr algn="ctr"/>
            <a:r>
              <a:rPr lang="en-GB" sz="4000" b="1" dirty="0">
                <a:solidFill>
                  <a:schemeClr val="bg2">
                    <a:lumMod val="50000"/>
                  </a:schemeClr>
                </a:solidFill>
                <a:latin typeface="Arial" panose="020B0604020202020204" pitchFamily="34" charset="0"/>
                <a:cs typeface="Arial" panose="020B0604020202020204" pitchFamily="34" charset="0"/>
              </a:rPr>
              <a:t>The Role of the CDLO, </a:t>
            </a:r>
            <a:br>
              <a:rPr lang="en-GB" sz="4000" b="1" dirty="0">
                <a:solidFill>
                  <a:schemeClr val="bg2">
                    <a:lumMod val="50000"/>
                  </a:schemeClr>
                </a:solidFill>
                <a:latin typeface="Arial" panose="020B0604020202020204" pitchFamily="34" charset="0"/>
                <a:cs typeface="Arial" panose="020B0604020202020204" pitchFamily="34" charset="0"/>
              </a:rPr>
            </a:br>
            <a:br>
              <a:rPr lang="en-GB" sz="4000" b="1" dirty="0">
                <a:solidFill>
                  <a:schemeClr val="bg2">
                    <a:lumMod val="50000"/>
                  </a:schemeClr>
                </a:solidFill>
                <a:latin typeface="Arial" panose="020B0604020202020204" pitchFamily="34" charset="0"/>
                <a:cs typeface="Arial" panose="020B0604020202020204" pitchFamily="34" charset="0"/>
              </a:rPr>
            </a:br>
            <a:r>
              <a:rPr lang="en-GB" sz="4000" b="1" dirty="0">
                <a:solidFill>
                  <a:schemeClr val="bg2">
                    <a:lumMod val="50000"/>
                  </a:schemeClr>
                </a:solidFill>
                <a:latin typeface="Arial" panose="020B0604020202020204" pitchFamily="34" charset="0"/>
                <a:cs typeface="Arial" panose="020B0604020202020204" pitchFamily="34" charset="0"/>
              </a:rPr>
              <a:t>Relevant law and Common Issues</a:t>
            </a:r>
          </a:p>
        </p:txBody>
      </p:sp>
    </p:spTree>
    <p:extLst>
      <p:ext uri="{BB962C8B-B14F-4D97-AF65-F5344CB8AC3E}">
        <p14:creationId xmlns:p14="http://schemas.microsoft.com/office/powerpoint/2010/main" val="11435573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71FBF-4A7F-194A-851E-0923E57CEDFD}"/>
              </a:ext>
            </a:extLst>
          </p:cNvPr>
          <p:cNvSpPr>
            <a:spLocks noGrp="1"/>
          </p:cNvSpPr>
          <p:nvPr>
            <p:ph type="title"/>
          </p:nvPr>
        </p:nvSpPr>
        <p:spPr/>
        <p:txBody>
          <a:bodyPr>
            <a:normAutofit/>
          </a:bodyPr>
          <a:lstStyle/>
          <a:p>
            <a:r>
              <a:rPr lang="en-US" sz="4000" b="1" dirty="0">
                <a:solidFill>
                  <a:schemeClr val="tx1">
                    <a:lumMod val="85000"/>
                    <a:lumOff val="15000"/>
                  </a:schemeClr>
                </a:solidFill>
              </a:rPr>
              <a:t>CDLO duties include:</a:t>
            </a:r>
          </a:p>
        </p:txBody>
      </p:sp>
      <p:sp>
        <p:nvSpPr>
          <p:cNvPr id="3" name="Content Placeholder 2">
            <a:extLst>
              <a:ext uri="{FF2B5EF4-FFF2-40B4-BE49-F238E27FC236}">
                <a16:creationId xmlns:a16="http://schemas.microsoft.com/office/drawing/2014/main" id="{0E61A7D3-67E2-E243-8ADB-E4EA29ED5132}"/>
              </a:ext>
            </a:extLst>
          </p:cNvPr>
          <p:cNvSpPr>
            <a:spLocks noGrp="1"/>
          </p:cNvSpPr>
          <p:nvPr>
            <p:ph idx="1"/>
          </p:nvPr>
        </p:nvSpPr>
        <p:spPr>
          <a:xfrm>
            <a:off x="784910" y="1488613"/>
            <a:ext cx="9029649" cy="3880773"/>
          </a:xfrm>
        </p:spPr>
        <p:txBody>
          <a:bodyPr>
            <a:normAutofit fontScale="92500"/>
          </a:bodyPr>
          <a:lstStyle/>
          <a:p>
            <a:pPr algn="just">
              <a:spcBef>
                <a:spcPts val="0"/>
              </a:spcBef>
              <a:buClr>
                <a:schemeClr val="tx1"/>
              </a:buClr>
              <a:buFont typeface="Wingdings" pitchFamily="2" charset="2"/>
              <a:buChar char="Ø"/>
              <a:defRPr/>
            </a:pPr>
            <a:r>
              <a:rPr lang="en-GB" altLang="en-US" sz="2200" dirty="0">
                <a:solidFill>
                  <a:schemeClr val="tx1">
                    <a:lumMod val="85000"/>
                    <a:lumOff val="15000"/>
                  </a:schemeClr>
                </a:solidFill>
                <a:latin typeface="Arial" panose="020B0604020202020204" pitchFamily="34" charset="0"/>
                <a:ea typeface="ＭＳ Ｐゴシック" panose="020B0600070205080204" pitchFamily="34" charset="-128"/>
                <a:cs typeface="Arial" panose="020B0604020202020204" pitchFamily="34" charset="0"/>
              </a:rPr>
              <a:t>To oversee the implementation of the Health Act 2006 </a:t>
            </a:r>
          </a:p>
          <a:p>
            <a:pPr algn="just">
              <a:spcBef>
                <a:spcPts val="0"/>
              </a:spcBef>
              <a:buClr>
                <a:schemeClr val="tx1"/>
              </a:buClr>
              <a:buFont typeface="Wingdings" pitchFamily="2" charset="2"/>
              <a:buChar char="Ø"/>
              <a:defRPr/>
            </a:pPr>
            <a:endParaRPr lang="en-US" altLang="en-US" sz="2200" dirty="0">
              <a:solidFill>
                <a:schemeClr val="tx1">
                  <a:lumMod val="85000"/>
                  <a:lumOff val="15000"/>
                </a:schemeClr>
              </a:solidFill>
              <a:latin typeface="Arial" panose="020B0604020202020204" pitchFamily="34" charset="0"/>
              <a:ea typeface="ＭＳ Ｐゴシック" panose="020B0600070205080204" pitchFamily="34" charset="-128"/>
              <a:cs typeface="Arial" panose="020B0604020202020204" pitchFamily="34" charset="0"/>
            </a:endParaRPr>
          </a:p>
          <a:p>
            <a:pPr algn="just">
              <a:spcBef>
                <a:spcPts val="0"/>
              </a:spcBef>
              <a:buClr>
                <a:schemeClr val="tx1"/>
              </a:buClr>
              <a:buFont typeface="Wingdings" pitchFamily="2" charset="2"/>
              <a:buChar char="Ø"/>
              <a:defRPr/>
            </a:pPr>
            <a:r>
              <a:rPr lang="en-GB" altLang="en-US" sz="2200" dirty="0">
                <a:solidFill>
                  <a:schemeClr val="tx1">
                    <a:lumMod val="85000"/>
                    <a:lumOff val="15000"/>
                  </a:schemeClr>
                </a:solidFill>
                <a:latin typeface="Arial" panose="020B0604020202020204" pitchFamily="34" charset="0"/>
                <a:ea typeface="ＭＳ Ｐゴシック" panose="020B0600070205080204" pitchFamily="34" charset="-128"/>
                <a:cs typeface="Arial" panose="020B0604020202020204" pitchFamily="34" charset="0"/>
              </a:rPr>
              <a:t>To investigate ANY allegation involving criminality, by ANY healthcare professional concerning Pharmaceutical Controlled Drugs</a:t>
            </a:r>
            <a:r>
              <a:rPr lang="en-GB" altLang="en-US" sz="2200" b="1" dirty="0">
                <a:solidFill>
                  <a:schemeClr val="tx1">
                    <a:lumMod val="85000"/>
                    <a:lumOff val="15000"/>
                  </a:schemeClr>
                </a:solidFill>
                <a:latin typeface="Arial" panose="020B0604020202020204" pitchFamily="34" charset="0"/>
                <a:ea typeface="ＭＳ Ｐゴシック" panose="020B0600070205080204" pitchFamily="34" charset="-128"/>
                <a:cs typeface="Arial" panose="020B0604020202020204" pitchFamily="34" charset="0"/>
              </a:rPr>
              <a:t>. Misuse Drugs Act 1971 (schedules/class) - </a:t>
            </a:r>
            <a:r>
              <a:rPr lang="en-GB" altLang="en-US" sz="2200" i="1" dirty="0">
                <a:solidFill>
                  <a:schemeClr val="tx1">
                    <a:lumMod val="85000"/>
                    <a:lumOff val="15000"/>
                  </a:schemeClr>
                </a:solidFill>
                <a:latin typeface="Arial" panose="020B0604020202020204" pitchFamily="34" charset="0"/>
                <a:ea typeface="ＭＳ Ｐゴシック" panose="020B0600070205080204" pitchFamily="34" charset="-128"/>
                <a:cs typeface="Arial" panose="020B0604020202020204" pitchFamily="34" charset="0"/>
              </a:rPr>
              <a:t>Different response all over the country </a:t>
            </a:r>
          </a:p>
          <a:p>
            <a:pPr algn="just">
              <a:spcBef>
                <a:spcPts val="0"/>
              </a:spcBef>
              <a:buClr>
                <a:schemeClr val="tx1"/>
              </a:buClr>
              <a:buFont typeface="Wingdings" pitchFamily="2" charset="2"/>
              <a:buChar char="Ø"/>
              <a:defRPr/>
            </a:pPr>
            <a:endParaRPr lang="en-US" altLang="en-US" sz="2200" b="1" dirty="0">
              <a:solidFill>
                <a:schemeClr val="tx1">
                  <a:lumMod val="85000"/>
                  <a:lumOff val="15000"/>
                </a:schemeClr>
              </a:solidFill>
              <a:latin typeface="Arial" panose="020B0604020202020204" pitchFamily="34" charset="0"/>
              <a:ea typeface="ＭＳ Ｐゴシック" panose="020B0600070205080204" pitchFamily="34" charset="-128"/>
              <a:cs typeface="Arial" panose="020B0604020202020204" pitchFamily="34" charset="0"/>
            </a:endParaRPr>
          </a:p>
          <a:p>
            <a:pPr algn="just">
              <a:spcBef>
                <a:spcPts val="0"/>
              </a:spcBef>
              <a:buClr>
                <a:schemeClr val="tx1"/>
              </a:buClr>
              <a:buFont typeface="Wingdings" pitchFamily="2" charset="2"/>
              <a:buChar char="Ø"/>
              <a:defRPr/>
            </a:pPr>
            <a:r>
              <a:rPr lang="en-GB" altLang="en-US" sz="2200" dirty="0">
                <a:solidFill>
                  <a:schemeClr val="tx1">
                    <a:lumMod val="85000"/>
                    <a:lumOff val="15000"/>
                  </a:schemeClr>
                </a:solidFill>
                <a:latin typeface="Arial" panose="020B0604020202020204" pitchFamily="34" charset="0"/>
                <a:ea typeface="ＭＳ Ｐゴシック" panose="020B0600070205080204" pitchFamily="34" charset="-128"/>
                <a:cs typeface="Arial" panose="020B0604020202020204" pitchFamily="34" charset="0"/>
              </a:rPr>
              <a:t>To undertake ‘Targeted Inspections’ at Pharmacies, Hospitals, Hospices etc </a:t>
            </a:r>
          </a:p>
          <a:p>
            <a:pPr algn="just">
              <a:spcBef>
                <a:spcPts val="0"/>
              </a:spcBef>
              <a:buClr>
                <a:schemeClr val="tx1"/>
              </a:buClr>
              <a:buFont typeface="Wingdings" pitchFamily="2" charset="2"/>
              <a:buChar char="Ø"/>
              <a:defRPr/>
            </a:pPr>
            <a:endParaRPr lang="en-GB" altLang="en-US" sz="2200" dirty="0">
              <a:solidFill>
                <a:schemeClr val="tx1">
                  <a:lumMod val="85000"/>
                  <a:lumOff val="15000"/>
                </a:schemeClr>
              </a:solidFill>
              <a:latin typeface="Arial" panose="020B0604020202020204" pitchFamily="34" charset="0"/>
              <a:ea typeface="ＭＳ Ｐゴシック" panose="020B0600070205080204" pitchFamily="34" charset="-128"/>
              <a:cs typeface="Arial" panose="020B0604020202020204" pitchFamily="34" charset="0"/>
            </a:endParaRPr>
          </a:p>
          <a:p>
            <a:pPr algn="just">
              <a:spcBef>
                <a:spcPts val="0"/>
              </a:spcBef>
              <a:buClr>
                <a:schemeClr val="tx1"/>
              </a:buClr>
              <a:buFont typeface="Wingdings" pitchFamily="2" charset="2"/>
              <a:buChar char="Ø"/>
              <a:defRPr/>
            </a:pPr>
            <a:r>
              <a:rPr lang="en-GB" altLang="en-US" sz="2200" dirty="0">
                <a:solidFill>
                  <a:schemeClr val="tx1">
                    <a:lumMod val="85000"/>
                    <a:lumOff val="15000"/>
                  </a:schemeClr>
                </a:solidFill>
                <a:latin typeface="Arial" panose="020B0604020202020204" pitchFamily="34" charset="0"/>
                <a:ea typeface="ＭＳ Ｐゴシック" panose="020B0600070205080204" pitchFamily="34" charset="-128"/>
                <a:cs typeface="Arial" panose="020B0604020202020204" pitchFamily="34" charset="0"/>
              </a:rPr>
              <a:t>Offer ‘police inputs’ at training days – crime prevention</a:t>
            </a:r>
          </a:p>
          <a:p>
            <a:pPr algn="just">
              <a:spcBef>
                <a:spcPts val="0"/>
              </a:spcBef>
              <a:buClr>
                <a:schemeClr val="tx1"/>
              </a:buClr>
              <a:buFont typeface="Wingdings" pitchFamily="2" charset="2"/>
              <a:buChar char="Ø"/>
              <a:defRPr/>
            </a:pPr>
            <a:endParaRPr lang="en-GB" altLang="en-US" sz="2200" dirty="0">
              <a:solidFill>
                <a:schemeClr val="tx1">
                  <a:lumMod val="85000"/>
                  <a:lumOff val="15000"/>
                </a:schemeClr>
              </a:solidFill>
              <a:latin typeface="Arial" panose="020B0604020202020204" pitchFamily="34" charset="0"/>
              <a:ea typeface="ＭＳ Ｐゴシック" panose="020B0600070205080204" pitchFamily="34" charset="-128"/>
              <a:cs typeface="Arial" panose="020B0604020202020204" pitchFamily="34" charset="0"/>
            </a:endParaRPr>
          </a:p>
          <a:p>
            <a:pPr algn="just">
              <a:spcBef>
                <a:spcPts val="0"/>
              </a:spcBef>
              <a:buClr>
                <a:schemeClr val="tx1"/>
              </a:buClr>
              <a:buFont typeface="Wingdings" pitchFamily="2" charset="2"/>
              <a:buChar char="Ø"/>
              <a:defRPr/>
            </a:pPr>
            <a:r>
              <a:rPr lang="en-GB" altLang="en-US" sz="2200" dirty="0">
                <a:solidFill>
                  <a:schemeClr val="tx1">
                    <a:lumMod val="85000"/>
                    <a:lumOff val="15000"/>
                  </a:schemeClr>
                </a:solidFill>
                <a:latin typeface="Arial" panose="020B0604020202020204" pitchFamily="34" charset="0"/>
                <a:ea typeface="ＭＳ Ｐゴシック" panose="020B0600070205080204" pitchFamily="34" charset="-128"/>
                <a:cs typeface="Arial" panose="020B0604020202020204" pitchFamily="34" charset="0"/>
              </a:rPr>
              <a:t>Direct liaison with healthcare partners/regulators concerning the sharing of information and to raise ANY concerns. Attend LIN meetings</a:t>
            </a:r>
          </a:p>
          <a:p>
            <a:endParaRPr lang="en-US" dirty="0"/>
          </a:p>
        </p:txBody>
      </p:sp>
    </p:spTree>
    <p:extLst>
      <p:ext uri="{BB962C8B-B14F-4D97-AF65-F5344CB8AC3E}">
        <p14:creationId xmlns:p14="http://schemas.microsoft.com/office/powerpoint/2010/main" val="357486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C34D5-9513-2643-9A7F-E44C752A0F24}"/>
              </a:ext>
            </a:extLst>
          </p:cNvPr>
          <p:cNvSpPr>
            <a:spLocks noGrp="1"/>
          </p:cNvSpPr>
          <p:nvPr>
            <p:ph type="title"/>
          </p:nvPr>
        </p:nvSpPr>
        <p:spPr/>
        <p:txBody>
          <a:bodyPr/>
          <a:lstStyle/>
          <a:p>
            <a:r>
              <a:rPr lang="en-US"/>
              <a:t>Why are some drugs controlled?</a:t>
            </a:r>
          </a:p>
        </p:txBody>
      </p:sp>
      <p:sp>
        <p:nvSpPr>
          <p:cNvPr id="5" name="Content Placeholder 4">
            <a:extLst>
              <a:ext uri="{FF2B5EF4-FFF2-40B4-BE49-F238E27FC236}">
                <a16:creationId xmlns:a16="http://schemas.microsoft.com/office/drawing/2014/main" id="{33EC3DED-CCC8-C64D-864C-72B2C2E111AE}"/>
              </a:ext>
            </a:extLst>
          </p:cNvPr>
          <p:cNvSpPr>
            <a:spLocks noGrp="1"/>
          </p:cNvSpPr>
          <p:nvPr>
            <p:ph sz="quarter" idx="10"/>
          </p:nvPr>
        </p:nvSpPr>
        <p:spPr>
          <a:xfrm>
            <a:off x="781878" y="1833142"/>
            <a:ext cx="10641498" cy="4133903"/>
          </a:xfrm>
        </p:spPr>
        <p:txBody>
          <a:bodyPr>
            <a:normAutofit/>
          </a:bodyPr>
          <a:lstStyle/>
          <a:p>
            <a:endParaRPr lang="en-US" sz="2400"/>
          </a:p>
        </p:txBody>
      </p:sp>
    </p:spTree>
    <p:extLst>
      <p:ext uri="{BB962C8B-B14F-4D97-AF65-F5344CB8AC3E}">
        <p14:creationId xmlns:p14="http://schemas.microsoft.com/office/powerpoint/2010/main" val="6754365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6FCA6-316B-AD48-BB0A-04EC0E23E687}"/>
              </a:ext>
            </a:extLst>
          </p:cNvPr>
          <p:cNvSpPr>
            <a:spLocks noGrp="1"/>
          </p:cNvSpPr>
          <p:nvPr>
            <p:ph type="title"/>
          </p:nvPr>
        </p:nvSpPr>
        <p:spPr>
          <a:xfrm>
            <a:off x="596054" y="537881"/>
            <a:ext cx="8596668" cy="896471"/>
          </a:xfrm>
        </p:spPr>
        <p:txBody>
          <a:bodyPr>
            <a:normAutofit/>
          </a:bodyPr>
          <a:lstStyle/>
          <a:p>
            <a:r>
              <a:rPr lang="en-US" sz="4000" b="1" dirty="0">
                <a:solidFill>
                  <a:schemeClr val="tx1">
                    <a:lumMod val="85000"/>
                    <a:lumOff val="15000"/>
                  </a:schemeClr>
                </a:solidFill>
                <a:latin typeface="Arial" panose="020B0604020202020204" pitchFamily="34" charset="0"/>
                <a:cs typeface="Arial" panose="020B0604020202020204" pitchFamily="34" charset="0"/>
              </a:rPr>
              <a:t>Relevant laws </a:t>
            </a:r>
            <a:endParaRPr lang="en-US" sz="1800" b="1" dirty="0">
              <a:solidFill>
                <a:schemeClr val="tx1">
                  <a:lumMod val="85000"/>
                  <a:lumOff val="15000"/>
                </a:schemeClr>
              </a:solidFill>
            </a:endParaRPr>
          </a:p>
        </p:txBody>
      </p:sp>
      <p:sp>
        <p:nvSpPr>
          <p:cNvPr id="3" name="Content Placeholder 2">
            <a:extLst>
              <a:ext uri="{FF2B5EF4-FFF2-40B4-BE49-F238E27FC236}">
                <a16:creationId xmlns:a16="http://schemas.microsoft.com/office/drawing/2014/main" id="{53E6EB35-F99B-2444-95BF-471E20717CBA}"/>
              </a:ext>
            </a:extLst>
          </p:cNvPr>
          <p:cNvSpPr>
            <a:spLocks noGrp="1"/>
          </p:cNvSpPr>
          <p:nvPr>
            <p:ph idx="1"/>
          </p:nvPr>
        </p:nvSpPr>
        <p:spPr>
          <a:xfrm>
            <a:off x="677334" y="1434352"/>
            <a:ext cx="9086426" cy="3108961"/>
          </a:xfrm>
        </p:spPr>
        <p:txBody>
          <a:bodyPr>
            <a:noAutofit/>
          </a:bodyPr>
          <a:lstStyle/>
          <a:p>
            <a:pPr marL="0" indent="0">
              <a:buClr>
                <a:schemeClr val="tx1"/>
              </a:buClr>
              <a:buNone/>
            </a:pPr>
            <a:r>
              <a:rPr lang="en-US" sz="2000" dirty="0">
                <a:solidFill>
                  <a:schemeClr val="tx1">
                    <a:lumMod val="85000"/>
                    <a:lumOff val="15000"/>
                  </a:schemeClr>
                </a:solidFill>
                <a:latin typeface="Arial" panose="020B0604020202020204" pitchFamily="34" charset="0"/>
                <a:cs typeface="Arial" panose="020B0604020202020204" pitchFamily="34" charset="0"/>
              </a:rPr>
              <a:t>Health Act 2006 Part 3 Sec 20</a:t>
            </a:r>
          </a:p>
          <a:p>
            <a:pPr algn="just">
              <a:buClr>
                <a:schemeClr val="tx1"/>
              </a:buClr>
              <a:buFont typeface="Wingdings" pitchFamily="2" charset="2"/>
              <a:buChar char="Ø"/>
            </a:pPr>
            <a:r>
              <a:rPr lang="en-US" sz="2000" dirty="0">
                <a:solidFill>
                  <a:schemeClr val="tx1">
                    <a:lumMod val="85000"/>
                    <a:lumOff val="15000"/>
                  </a:schemeClr>
                </a:solidFill>
                <a:latin typeface="Arial" panose="020B0604020202020204" pitchFamily="34" charset="0"/>
                <a:cs typeface="Arial" panose="020B0604020202020204" pitchFamily="34" charset="0"/>
              </a:rPr>
              <a:t>A constable or other </a:t>
            </a:r>
            <a:r>
              <a:rPr lang="en-US" sz="2000" dirty="0" err="1">
                <a:solidFill>
                  <a:schemeClr val="tx1">
                    <a:lumMod val="85000"/>
                    <a:lumOff val="15000"/>
                  </a:schemeClr>
                </a:solidFill>
                <a:latin typeface="Arial" panose="020B0604020202020204" pitchFamily="34" charset="0"/>
                <a:cs typeface="Arial" panose="020B0604020202020204" pitchFamily="34" charset="0"/>
              </a:rPr>
              <a:t>authorised</a:t>
            </a:r>
            <a:r>
              <a:rPr lang="en-US" sz="2000" dirty="0">
                <a:solidFill>
                  <a:schemeClr val="tx1">
                    <a:lumMod val="85000"/>
                    <a:lumOff val="15000"/>
                  </a:schemeClr>
                </a:solidFill>
                <a:latin typeface="Arial" panose="020B0604020202020204" pitchFamily="34" charset="0"/>
                <a:cs typeface="Arial" panose="020B0604020202020204" pitchFamily="34" charset="0"/>
              </a:rPr>
              <a:t> person may, for the purpose of securing the safe, appropriate &amp; effective management &amp; use of controlled drugs;</a:t>
            </a:r>
          </a:p>
          <a:p>
            <a:pPr marL="857250" lvl="1" indent="-457200" algn="just">
              <a:buClr>
                <a:schemeClr val="tx1"/>
              </a:buClr>
              <a:buAutoNum type="alphaLcParenR"/>
            </a:pPr>
            <a:r>
              <a:rPr lang="en-US" sz="2000" dirty="0">
                <a:solidFill>
                  <a:schemeClr val="tx1">
                    <a:lumMod val="85000"/>
                    <a:lumOff val="15000"/>
                  </a:schemeClr>
                </a:solidFill>
                <a:latin typeface="Arial" panose="020B0604020202020204" pitchFamily="34" charset="0"/>
                <a:cs typeface="Arial" panose="020B0604020202020204" pitchFamily="34" charset="0"/>
              </a:rPr>
              <a:t>Enter any relevant premises (hospital/pharmacy/hospice etc.)</a:t>
            </a:r>
          </a:p>
          <a:p>
            <a:pPr marL="857250" lvl="1" indent="-457200" algn="just">
              <a:buClr>
                <a:schemeClr val="tx1"/>
              </a:buClr>
              <a:buAutoNum type="alphaLcParenR"/>
            </a:pPr>
            <a:r>
              <a:rPr lang="en-US" sz="2000" dirty="0">
                <a:solidFill>
                  <a:schemeClr val="tx1">
                    <a:lumMod val="85000"/>
                    <a:lumOff val="15000"/>
                  </a:schemeClr>
                </a:solidFill>
                <a:latin typeface="Arial" panose="020B0604020202020204" pitchFamily="34" charset="0"/>
                <a:cs typeface="Arial" panose="020B0604020202020204" pitchFamily="34" charset="0"/>
              </a:rPr>
              <a:t>Inspect any precautions taken on the premises for the safe custody of controlled drugs (cabinet/rooms etc.)</a:t>
            </a:r>
          </a:p>
          <a:p>
            <a:pPr marL="857250" lvl="1" indent="-457200" algn="just">
              <a:buClr>
                <a:schemeClr val="tx1"/>
              </a:buClr>
              <a:buAutoNum type="alphaLcParenR"/>
            </a:pPr>
            <a:r>
              <a:rPr lang="en-US" sz="2000" dirty="0">
                <a:solidFill>
                  <a:schemeClr val="tx1">
                    <a:lumMod val="85000"/>
                    <a:lumOff val="15000"/>
                  </a:schemeClr>
                </a:solidFill>
                <a:latin typeface="Arial" panose="020B0604020202020204" pitchFamily="34" charset="0"/>
                <a:cs typeface="Arial" panose="020B0604020202020204" pitchFamily="34" charset="0"/>
              </a:rPr>
              <a:t>Inspect any stocks of controlled drugs on the premises</a:t>
            </a:r>
          </a:p>
          <a:p>
            <a:pPr marL="857250" lvl="1" indent="-457200" algn="just">
              <a:buClr>
                <a:schemeClr val="tx1"/>
              </a:buClr>
              <a:buAutoNum type="alphaLcParenR"/>
            </a:pPr>
            <a:r>
              <a:rPr lang="en-US" sz="2000" dirty="0">
                <a:solidFill>
                  <a:schemeClr val="tx1">
                    <a:lumMod val="85000"/>
                    <a:lumOff val="15000"/>
                  </a:schemeClr>
                </a:solidFill>
                <a:latin typeface="Arial" panose="020B0604020202020204" pitchFamily="34" charset="0"/>
                <a:cs typeface="Arial" panose="020B0604020202020204" pitchFamily="34" charset="0"/>
              </a:rPr>
              <a:t>Require any relevant records kept on the premises to be produced for inspection (CD registers/invoices/requisitions etc.)</a:t>
            </a:r>
          </a:p>
          <a:p>
            <a:pPr marL="857250" lvl="1" indent="-457200" algn="just">
              <a:buClr>
                <a:schemeClr val="tx1"/>
              </a:buClr>
              <a:buAutoNum type="alphaLcParenR"/>
            </a:pPr>
            <a:r>
              <a:rPr lang="en-US" sz="2000" dirty="0">
                <a:solidFill>
                  <a:schemeClr val="tx1">
                    <a:lumMod val="85000"/>
                    <a:lumOff val="15000"/>
                  </a:schemeClr>
                </a:solidFill>
                <a:latin typeface="Arial" panose="020B0604020202020204" pitchFamily="34" charset="0"/>
                <a:cs typeface="Arial" panose="020B0604020202020204" pitchFamily="34" charset="0"/>
              </a:rPr>
              <a:t>Has the power to take copies of relevant records or take possession/retain for as long as necessary </a:t>
            </a:r>
          </a:p>
          <a:p>
            <a:pPr marL="0" indent="0">
              <a:buClr>
                <a:schemeClr val="tx1"/>
              </a:buClr>
              <a:buNone/>
            </a:pPr>
            <a:r>
              <a:rPr lang="en-US" sz="2000" dirty="0">
                <a:solidFill>
                  <a:schemeClr val="tx1">
                    <a:lumMod val="85000"/>
                    <a:lumOff val="15000"/>
                  </a:schemeClr>
                </a:solidFill>
                <a:latin typeface="Arial" panose="020B0604020202020204" pitchFamily="34" charset="0"/>
                <a:cs typeface="Arial" panose="020B0604020202020204" pitchFamily="34" charset="0"/>
              </a:rPr>
              <a:t> </a:t>
            </a:r>
          </a:p>
          <a:p>
            <a:pPr marL="0" indent="0">
              <a:buClr>
                <a:schemeClr val="tx1"/>
              </a:buClr>
              <a:buNone/>
            </a:pPr>
            <a:endParaRPr lang="en-US" sz="2000" dirty="0">
              <a:solidFill>
                <a:schemeClr val="tx1">
                  <a:lumMod val="85000"/>
                  <a:lumOff val="15000"/>
                </a:schemeClr>
              </a:solidFill>
              <a:latin typeface="Arial" panose="020B0604020202020204" pitchFamily="34" charset="0"/>
              <a:cs typeface="Arial" panose="020B0604020202020204" pitchFamily="34" charset="0"/>
            </a:endParaRPr>
          </a:p>
          <a:p>
            <a:endParaRPr lang="en-US" sz="2000" dirty="0"/>
          </a:p>
        </p:txBody>
      </p:sp>
    </p:spTree>
    <p:extLst>
      <p:ext uri="{BB962C8B-B14F-4D97-AF65-F5344CB8AC3E}">
        <p14:creationId xmlns:p14="http://schemas.microsoft.com/office/powerpoint/2010/main" val="30966172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BBD2D-0C60-506F-2533-7A143545341C}"/>
              </a:ext>
            </a:extLst>
          </p:cNvPr>
          <p:cNvSpPr>
            <a:spLocks noGrp="1"/>
          </p:cNvSpPr>
          <p:nvPr>
            <p:ph type="title"/>
          </p:nvPr>
        </p:nvSpPr>
        <p:spPr>
          <a:xfrm>
            <a:off x="677334" y="609600"/>
            <a:ext cx="8596668" cy="833120"/>
          </a:xfrm>
        </p:spPr>
        <p:txBody>
          <a:bodyPr>
            <a:normAutofit/>
          </a:bodyPr>
          <a:lstStyle/>
          <a:p>
            <a:r>
              <a:rPr lang="en-GB" sz="4000" b="1" dirty="0">
                <a:solidFill>
                  <a:schemeClr val="tx1"/>
                </a:solidFill>
              </a:rPr>
              <a:t>Relevant laws</a:t>
            </a:r>
          </a:p>
        </p:txBody>
      </p:sp>
      <p:sp>
        <p:nvSpPr>
          <p:cNvPr id="3" name="Content Placeholder 2">
            <a:extLst>
              <a:ext uri="{FF2B5EF4-FFF2-40B4-BE49-F238E27FC236}">
                <a16:creationId xmlns:a16="http://schemas.microsoft.com/office/drawing/2014/main" id="{4BA17D32-23DD-977A-06D5-80FF778F79FE}"/>
              </a:ext>
            </a:extLst>
          </p:cNvPr>
          <p:cNvSpPr>
            <a:spLocks noGrp="1"/>
          </p:cNvSpPr>
          <p:nvPr>
            <p:ph idx="1"/>
          </p:nvPr>
        </p:nvSpPr>
        <p:spPr>
          <a:xfrm>
            <a:off x="677334" y="1754189"/>
            <a:ext cx="8596668" cy="2675571"/>
          </a:xfrm>
        </p:spPr>
        <p:txBody>
          <a:bodyPr/>
          <a:lstStyle/>
          <a:p>
            <a:pPr marL="0" indent="0" algn="just">
              <a:buNone/>
            </a:pPr>
            <a:r>
              <a:rPr lang="en-GB" sz="2000" dirty="0">
                <a:latin typeface="Arial" panose="020B0604020202020204" pitchFamily="34" charset="0"/>
                <a:cs typeface="Arial" panose="020B0604020202020204" pitchFamily="34" charset="0"/>
              </a:rPr>
              <a:t>Health Act 2006 Part 3 Sec 21</a:t>
            </a:r>
          </a:p>
          <a:p>
            <a:pPr algn="just">
              <a:buClr>
                <a:schemeClr val="tx1"/>
              </a:buClr>
              <a:buFont typeface="Wingdings" panose="05000000000000000000" pitchFamily="2" charset="2"/>
              <a:buChar char="Ø"/>
            </a:pPr>
            <a:r>
              <a:rPr lang="en-GB" sz="2000" dirty="0">
                <a:latin typeface="Arial" panose="020B0604020202020204" pitchFamily="34" charset="0"/>
                <a:cs typeface="Arial" panose="020B0604020202020204" pitchFamily="34" charset="0"/>
              </a:rPr>
              <a:t>It is an offence in connection with the power of the police to enter/inspect to;</a:t>
            </a:r>
          </a:p>
          <a:p>
            <a:pPr marL="857250" lvl="1" indent="-457200" algn="just">
              <a:buClrTx/>
              <a:buFont typeface="+mj-lt"/>
              <a:buAutoNum type="alphaLcParenR"/>
            </a:pPr>
            <a:r>
              <a:rPr lang="en-GB" sz="2000" dirty="0">
                <a:latin typeface="Arial" panose="020B0604020202020204" pitchFamily="34" charset="0"/>
                <a:cs typeface="Arial" panose="020B0604020202020204" pitchFamily="34" charset="0"/>
              </a:rPr>
              <a:t>Intentionally obstruct</a:t>
            </a:r>
          </a:p>
          <a:p>
            <a:pPr marL="857250" lvl="1" indent="-457200" algn="just">
              <a:buClrTx/>
              <a:buFont typeface="+mj-lt"/>
              <a:buAutoNum type="alphaLcParenR"/>
            </a:pPr>
            <a:r>
              <a:rPr lang="en-GB" sz="2000" dirty="0">
                <a:latin typeface="Arial" panose="020B0604020202020204" pitchFamily="34" charset="0"/>
                <a:cs typeface="Arial" panose="020B0604020202020204" pitchFamily="34" charset="0"/>
              </a:rPr>
              <a:t>Conceal</a:t>
            </a:r>
          </a:p>
          <a:p>
            <a:pPr marL="857250" lvl="1" indent="-457200" algn="just">
              <a:buClrTx/>
              <a:buFont typeface="+mj-lt"/>
              <a:buAutoNum type="alphaLcParenR"/>
            </a:pPr>
            <a:r>
              <a:rPr lang="en-GB" sz="2000" dirty="0">
                <a:latin typeface="Arial" panose="020B0604020202020204" pitchFamily="34" charset="0"/>
                <a:cs typeface="Arial" panose="020B0604020202020204" pitchFamily="34" charset="0"/>
              </a:rPr>
              <a:t>Fail to produce relevant records</a:t>
            </a:r>
          </a:p>
          <a:p>
            <a:pPr marL="0" indent="0">
              <a:buNone/>
            </a:pPr>
            <a:endParaRPr lang="en-GB" dirty="0"/>
          </a:p>
        </p:txBody>
      </p:sp>
    </p:spTree>
    <p:extLst>
      <p:ext uri="{BB962C8B-B14F-4D97-AF65-F5344CB8AC3E}">
        <p14:creationId xmlns:p14="http://schemas.microsoft.com/office/powerpoint/2010/main" val="7510840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BBD2D-0C60-506F-2533-7A143545341C}"/>
              </a:ext>
            </a:extLst>
          </p:cNvPr>
          <p:cNvSpPr>
            <a:spLocks noGrp="1"/>
          </p:cNvSpPr>
          <p:nvPr>
            <p:ph type="title"/>
          </p:nvPr>
        </p:nvSpPr>
        <p:spPr/>
        <p:txBody>
          <a:bodyPr>
            <a:normAutofit/>
          </a:bodyPr>
          <a:lstStyle/>
          <a:p>
            <a:r>
              <a:rPr lang="en-GB" sz="4000" b="1" dirty="0">
                <a:solidFill>
                  <a:schemeClr val="tx1"/>
                </a:solidFill>
              </a:rPr>
              <a:t>Relevant laws</a:t>
            </a:r>
          </a:p>
        </p:txBody>
      </p:sp>
      <p:sp>
        <p:nvSpPr>
          <p:cNvPr id="3" name="Content Placeholder 2">
            <a:extLst>
              <a:ext uri="{FF2B5EF4-FFF2-40B4-BE49-F238E27FC236}">
                <a16:creationId xmlns:a16="http://schemas.microsoft.com/office/drawing/2014/main" id="{4BA17D32-23DD-977A-06D5-80FF778F79FE}"/>
              </a:ext>
            </a:extLst>
          </p:cNvPr>
          <p:cNvSpPr>
            <a:spLocks noGrp="1"/>
          </p:cNvSpPr>
          <p:nvPr>
            <p:ph idx="1"/>
          </p:nvPr>
        </p:nvSpPr>
        <p:spPr>
          <a:xfrm>
            <a:off x="762000" y="1483361"/>
            <a:ext cx="8512002" cy="4558002"/>
          </a:xfrm>
        </p:spPr>
        <p:txBody>
          <a:bodyPr>
            <a:normAutofit/>
          </a:bodyPr>
          <a:lstStyle/>
          <a:p>
            <a:pPr marL="0" indent="0" algn="just">
              <a:buNone/>
            </a:pPr>
            <a:r>
              <a:rPr lang="en-GB" sz="2000" dirty="0">
                <a:latin typeface="Arial" panose="020B0604020202020204" pitchFamily="34" charset="0"/>
                <a:cs typeface="Arial" panose="020B0604020202020204" pitchFamily="34" charset="0"/>
              </a:rPr>
              <a:t>Health Act 2006 Part 3 Sec 18</a:t>
            </a:r>
          </a:p>
          <a:p>
            <a:pPr algn="just">
              <a:buClrTx/>
              <a:buFont typeface="Wingdings" panose="05000000000000000000" pitchFamily="2" charset="2"/>
              <a:buChar char="Ø"/>
            </a:pPr>
            <a:r>
              <a:rPr lang="en-GB" sz="2000" dirty="0">
                <a:latin typeface="Arial" panose="020B0604020202020204" pitchFamily="34" charset="0"/>
                <a:cs typeface="Arial" panose="020B0604020202020204" pitchFamily="34" charset="0"/>
              </a:rPr>
              <a:t>Duty to co-operate between health bodies &amp; organisations (NHSE, Police, CQC, NMC, </a:t>
            </a:r>
            <a:r>
              <a:rPr lang="en-GB" sz="2000" dirty="0" err="1">
                <a:latin typeface="Arial" panose="020B0604020202020204" pitchFamily="34" charset="0"/>
                <a:cs typeface="Arial" panose="020B0604020202020204" pitchFamily="34" charset="0"/>
              </a:rPr>
              <a:t>GPhC</a:t>
            </a:r>
            <a:r>
              <a:rPr lang="en-GB" sz="2000" dirty="0">
                <a:latin typeface="Arial" panose="020B0604020202020204" pitchFamily="34" charset="0"/>
                <a:cs typeface="Arial" panose="020B0604020202020204" pitchFamily="34" charset="0"/>
              </a:rPr>
              <a:t> etc)</a:t>
            </a:r>
          </a:p>
          <a:p>
            <a:pPr marL="857250" lvl="1" indent="-457200" algn="just">
              <a:buClrTx/>
              <a:buSzPct val="100000"/>
              <a:buFont typeface="+mj-lt"/>
              <a:buAutoNum type="alphaLcParenR"/>
            </a:pPr>
            <a:r>
              <a:rPr lang="en-GB" sz="2000" dirty="0">
                <a:solidFill>
                  <a:schemeClr val="tx1"/>
                </a:solidFill>
                <a:latin typeface="Arial" panose="020B0604020202020204" pitchFamily="34" charset="0"/>
                <a:cs typeface="Arial" panose="020B0604020202020204" pitchFamily="34" charset="0"/>
              </a:rPr>
              <a:t>In relation to controlled drugs</a:t>
            </a:r>
          </a:p>
          <a:p>
            <a:pPr marL="857250" lvl="1" indent="-457200" algn="just">
              <a:buClrTx/>
              <a:buSzPct val="100000"/>
              <a:buFont typeface="+mj-lt"/>
              <a:buAutoNum type="alphaLcParenR"/>
            </a:pPr>
            <a:r>
              <a:rPr lang="en-GB" sz="2000" dirty="0">
                <a:solidFill>
                  <a:schemeClr val="tx1"/>
                </a:solidFill>
                <a:latin typeface="Arial" panose="020B0604020202020204" pitchFamily="34" charset="0"/>
                <a:cs typeface="Arial" panose="020B0604020202020204" pitchFamily="34" charset="0"/>
              </a:rPr>
              <a:t>In order to protect the safety of patients</a:t>
            </a:r>
          </a:p>
          <a:p>
            <a:pPr marL="0" indent="0" algn="just">
              <a:buNone/>
            </a:pPr>
            <a:endParaRPr lang="en-GB" sz="2000" dirty="0">
              <a:latin typeface="Arial" panose="020B0604020202020204" pitchFamily="34" charset="0"/>
              <a:cs typeface="Arial" panose="020B0604020202020204" pitchFamily="34" charset="0"/>
            </a:endParaRPr>
          </a:p>
          <a:p>
            <a:pPr marL="0" indent="0" algn="just">
              <a:buNone/>
            </a:pPr>
            <a:r>
              <a:rPr lang="en-GB" sz="2000" dirty="0">
                <a:latin typeface="Arial" panose="020B0604020202020204" pitchFamily="34" charset="0"/>
                <a:cs typeface="Arial" panose="020B0604020202020204" pitchFamily="34" charset="0"/>
              </a:rPr>
              <a:t>Controlled Drugs (supervision of management &amp; use) Regs 2013 Part 3 Sec 14, 15 &amp; 16</a:t>
            </a:r>
          </a:p>
          <a:p>
            <a:pPr marL="857250" lvl="1" indent="-457200" algn="just">
              <a:buClr>
                <a:schemeClr val="tx1"/>
              </a:buClr>
              <a:buSzPct val="100000"/>
              <a:buFont typeface="+mj-lt"/>
              <a:buAutoNum type="alphaLcParenR"/>
            </a:pPr>
            <a:r>
              <a:rPr lang="en-GB" sz="2000" dirty="0">
                <a:latin typeface="Arial" panose="020B0604020202020204" pitchFamily="34" charset="0"/>
                <a:cs typeface="Arial" panose="020B0604020202020204" pitchFamily="34" charset="0"/>
              </a:rPr>
              <a:t>Establishing the LIN</a:t>
            </a:r>
          </a:p>
          <a:p>
            <a:pPr marL="857250" lvl="1" indent="-457200" algn="just">
              <a:buClr>
                <a:schemeClr val="tx1"/>
              </a:buClr>
              <a:buSzPct val="100000"/>
              <a:buFont typeface="+mj-lt"/>
              <a:buAutoNum type="alphaLcParenR"/>
            </a:pPr>
            <a:r>
              <a:rPr lang="en-GB" sz="2000" dirty="0">
                <a:latin typeface="Arial" panose="020B0604020202020204" pitchFamily="34" charset="0"/>
                <a:cs typeface="Arial" panose="020B0604020202020204" pitchFamily="34" charset="0"/>
              </a:rPr>
              <a:t>Co-operation between responsible bodies</a:t>
            </a:r>
          </a:p>
          <a:p>
            <a:pPr marL="857250" lvl="1" indent="-457200" algn="just">
              <a:buClr>
                <a:schemeClr val="tx1"/>
              </a:buClr>
              <a:buSzPct val="100000"/>
              <a:buFont typeface="+mj-lt"/>
              <a:buAutoNum type="alphaLcParenR"/>
            </a:pPr>
            <a:r>
              <a:rPr lang="en-GB" sz="2000" dirty="0">
                <a:latin typeface="Arial" panose="020B0604020202020204" pitchFamily="34" charset="0"/>
                <a:cs typeface="Arial" panose="020B0604020202020204" pitchFamily="34" charset="0"/>
              </a:rPr>
              <a:t>The sharing of information</a:t>
            </a:r>
          </a:p>
        </p:txBody>
      </p:sp>
    </p:spTree>
    <p:extLst>
      <p:ext uri="{BB962C8B-B14F-4D97-AF65-F5344CB8AC3E}">
        <p14:creationId xmlns:p14="http://schemas.microsoft.com/office/powerpoint/2010/main" val="11775086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BBD2D-0C60-506F-2533-7A143545341C}"/>
              </a:ext>
            </a:extLst>
          </p:cNvPr>
          <p:cNvSpPr>
            <a:spLocks noGrp="1"/>
          </p:cNvSpPr>
          <p:nvPr>
            <p:ph type="title"/>
          </p:nvPr>
        </p:nvSpPr>
        <p:spPr/>
        <p:txBody>
          <a:bodyPr>
            <a:normAutofit/>
          </a:bodyPr>
          <a:lstStyle/>
          <a:p>
            <a:r>
              <a:rPr lang="en-GB" sz="4000" dirty="0">
                <a:solidFill>
                  <a:schemeClr val="tx1"/>
                </a:solidFill>
              </a:rPr>
              <a:t>Relevant laws</a:t>
            </a:r>
          </a:p>
        </p:txBody>
      </p:sp>
      <p:sp>
        <p:nvSpPr>
          <p:cNvPr id="3" name="Content Placeholder 2">
            <a:extLst>
              <a:ext uri="{FF2B5EF4-FFF2-40B4-BE49-F238E27FC236}">
                <a16:creationId xmlns:a16="http://schemas.microsoft.com/office/drawing/2014/main" id="{4BA17D32-23DD-977A-06D5-80FF778F79FE}"/>
              </a:ext>
            </a:extLst>
          </p:cNvPr>
          <p:cNvSpPr>
            <a:spLocks noGrp="1"/>
          </p:cNvSpPr>
          <p:nvPr>
            <p:ph idx="1"/>
          </p:nvPr>
        </p:nvSpPr>
        <p:spPr>
          <a:xfrm>
            <a:off x="677334" y="1815149"/>
            <a:ext cx="8596668" cy="3880773"/>
          </a:xfrm>
        </p:spPr>
        <p:txBody>
          <a:bodyPr>
            <a:normAutofit/>
          </a:bodyPr>
          <a:lstStyle/>
          <a:p>
            <a:pPr algn="just">
              <a:buClr>
                <a:schemeClr val="tx1"/>
              </a:buClr>
              <a:buFont typeface="Wingdings" panose="05000000000000000000" pitchFamily="2" charset="2"/>
              <a:buChar char="Ø"/>
            </a:pPr>
            <a:r>
              <a:rPr lang="en-GB" sz="2000" dirty="0">
                <a:latin typeface="Arial" panose="020B0604020202020204" pitchFamily="34" charset="0"/>
                <a:cs typeface="Arial" panose="020B0604020202020204" pitchFamily="34" charset="0"/>
              </a:rPr>
              <a:t>Police &amp; Criminal Evidence Act 1984 (PACE) codes of practice</a:t>
            </a:r>
          </a:p>
          <a:p>
            <a:pPr algn="just">
              <a:buClr>
                <a:schemeClr val="tx1"/>
              </a:buClr>
              <a:buFont typeface="Wingdings" panose="05000000000000000000" pitchFamily="2" charset="2"/>
              <a:buChar char="Ø"/>
            </a:pPr>
            <a:r>
              <a:rPr lang="en-GB" sz="2000" dirty="0">
                <a:latin typeface="Arial" panose="020B0604020202020204" pitchFamily="34" charset="0"/>
                <a:cs typeface="Arial" panose="020B0604020202020204" pitchFamily="34" charset="0"/>
              </a:rPr>
              <a:t>Sec 19 provides the police with the power to seize items where there are reasonable grounds for believing the items were obtained by the commission of an offence, or which is evidence of an offence which is being investigated, and the seizure is necessary to prevent the evidence being concealed, lost, altered or destroyed</a:t>
            </a:r>
          </a:p>
          <a:p>
            <a:pPr algn="just">
              <a:buClr>
                <a:schemeClr val="tx1"/>
              </a:buClr>
              <a:buFont typeface="Wingdings" panose="05000000000000000000" pitchFamily="2" charset="2"/>
              <a:buChar char="Ø"/>
            </a:pPr>
            <a:r>
              <a:rPr lang="en-GB" sz="2000" dirty="0">
                <a:latin typeface="Arial" panose="020B0604020202020204" pitchFamily="34" charset="0"/>
                <a:cs typeface="Arial" panose="020B0604020202020204" pitchFamily="34" charset="0"/>
              </a:rPr>
              <a:t>The constable must be lawfully on premises</a:t>
            </a:r>
          </a:p>
          <a:p>
            <a:pPr algn="just">
              <a:buClr>
                <a:schemeClr val="tx1"/>
              </a:buClr>
              <a:buFont typeface="Wingdings" panose="05000000000000000000" pitchFamily="2" charset="2"/>
              <a:buChar char="Ø"/>
            </a:pPr>
            <a:r>
              <a:rPr lang="en-GB" sz="2000" dirty="0">
                <a:latin typeface="Arial" panose="020B0604020202020204" pitchFamily="34" charset="0"/>
                <a:cs typeface="Arial" panose="020B0604020202020204" pitchFamily="34" charset="0"/>
              </a:rPr>
              <a:t>Example – seizing CCTV footage</a:t>
            </a:r>
          </a:p>
        </p:txBody>
      </p:sp>
    </p:spTree>
    <p:extLst>
      <p:ext uri="{BB962C8B-B14F-4D97-AF65-F5344CB8AC3E}">
        <p14:creationId xmlns:p14="http://schemas.microsoft.com/office/powerpoint/2010/main" val="39634383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F9B05-64D7-BE48-AD61-021AC3371255}"/>
              </a:ext>
            </a:extLst>
          </p:cNvPr>
          <p:cNvSpPr>
            <a:spLocks noGrp="1"/>
          </p:cNvSpPr>
          <p:nvPr>
            <p:ph type="title"/>
          </p:nvPr>
        </p:nvSpPr>
        <p:spPr/>
        <p:txBody>
          <a:bodyPr>
            <a:normAutofit/>
          </a:bodyPr>
          <a:lstStyle/>
          <a:p>
            <a:r>
              <a:rPr lang="en-US" sz="4000" b="1" dirty="0">
                <a:solidFill>
                  <a:schemeClr val="tx1">
                    <a:lumMod val="85000"/>
                    <a:lumOff val="15000"/>
                  </a:schemeClr>
                </a:solidFill>
                <a:latin typeface="Arial" panose="020B0604020202020204" pitchFamily="34" charset="0"/>
                <a:cs typeface="Arial" panose="020B0604020202020204" pitchFamily="34" charset="0"/>
              </a:rPr>
              <a:t>Common issues</a:t>
            </a:r>
          </a:p>
        </p:txBody>
      </p:sp>
      <p:sp>
        <p:nvSpPr>
          <p:cNvPr id="3" name="Content Placeholder 2">
            <a:extLst>
              <a:ext uri="{FF2B5EF4-FFF2-40B4-BE49-F238E27FC236}">
                <a16:creationId xmlns:a16="http://schemas.microsoft.com/office/drawing/2014/main" id="{CDCD1E94-9674-B842-825E-83834E76CA2F}"/>
              </a:ext>
            </a:extLst>
          </p:cNvPr>
          <p:cNvSpPr>
            <a:spLocks noGrp="1"/>
          </p:cNvSpPr>
          <p:nvPr>
            <p:ph idx="1"/>
          </p:nvPr>
        </p:nvSpPr>
        <p:spPr>
          <a:xfrm>
            <a:off x="677334" y="1708768"/>
            <a:ext cx="10252435" cy="3880773"/>
          </a:xfrm>
        </p:spPr>
        <p:txBody>
          <a:bodyPr>
            <a:normAutofit fontScale="92500"/>
          </a:bodyPr>
          <a:lstStyle/>
          <a:p>
            <a:pPr algn="just">
              <a:lnSpc>
                <a:spcPct val="150000"/>
              </a:lnSpc>
              <a:spcBef>
                <a:spcPct val="0"/>
              </a:spcBef>
              <a:buClr>
                <a:schemeClr val="tx1"/>
              </a:buClr>
              <a:buFont typeface="Wingdings" pitchFamily="2" charset="2"/>
              <a:buChar char="Ø"/>
            </a:pPr>
            <a:r>
              <a:rPr lang="en-GB" altLang="en-US" sz="2200" dirty="0">
                <a:solidFill>
                  <a:schemeClr val="tx1">
                    <a:lumMod val="85000"/>
                    <a:lumOff val="15000"/>
                  </a:schemeClr>
                </a:solidFill>
                <a:latin typeface="Arial" panose="020B0604020202020204" pitchFamily="34" charset="0"/>
                <a:cs typeface="Arial" panose="020B0604020202020204" pitchFamily="34" charset="0"/>
              </a:rPr>
              <a:t>CD register/cabinet/keys</a:t>
            </a:r>
          </a:p>
          <a:p>
            <a:pPr algn="just">
              <a:lnSpc>
                <a:spcPct val="150000"/>
              </a:lnSpc>
              <a:spcBef>
                <a:spcPct val="0"/>
              </a:spcBef>
              <a:buClr>
                <a:schemeClr val="tx1"/>
              </a:buClr>
              <a:buFont typeface="Wingdings" pitchFamily="2" charset="2"/>
              <a:buChar char="Ø"/>
            </a:pPr>
            <a:r>
              <a:rPr lang="en-GB" altLang="en-US" sz="2200" dirty="0">
                <a:solidFill>
                  <a:schemeClr val="tx1">
                    <a:lumMod val="85000"/>
                    <a:lumOff val="15000"/>
                  </a:schemeClr>
                </a:solidFill>
                <a:latin typeface="Arial" panose="020B0604020202020204" pitchFamily="34" charset="0"/>
                <a:cs typeface="Arial" panose="020B0604020202020204" pitchFamily="34" charset="0"/>
              </a:rPr>
              <a:t> Patients own meds/TTO’s/TTA’s</a:t>
            </a:r>
          </a:p>
          <a:p>
            <a:pPr algn="just">
              <a:lnSpc>
                <a:spcPct val="150000"/>
              </a:lnSpc>
              <a:spcBef>
                <a:spcPct val="0"/>
              </a:spcBef>
              <a:buClr>
                <a:schemeClr val="tx1"/>
              </a:buClr>
              <a:buFont typeface="Wingdings" pitchFamily="2" charset="2"/>
              <a:buChar char="Ø"/>
            </a:pPr>
            <a:r>
              <a:rPr lang="en-GB" altLang="en-US" sz="2200" dirty="0">
                <a:solidFill>
                  <a:schemeClr val="tx1">
                    <a:lumMod val="85000"/>
                    <a:lumOff val="15000"/>
                  </a:schemeClr>
                </a:solidFill>
                <a:latin typeface="Arial" panose="020B0604020202020204" pitchFamily="34" charset="0"/>
                <a:cs typeface="Arial" panose="020B0604020202020204" pitchFamily="34" charset="0"/>
              </a:rPr>
              <a:t> Stock Items – Schedule 3,4 &amp; 5 (Oramorph/Class A)    </a:t>
            </a:r>
          </a:p>
          <a:p>
            <a:pPr algn="just">
              <a:lnSpc>
                <a:spcPct val="150000"/>
              </a:lnSpc>
              <a:spcBef>
                <a:spcPct val="0"/>
              </a:spcBef>
              <a:buClr>
                <a:schemeClr val="tx1"/>
              </a:buClr>
              <a:buFont typeface="Wingdings" pitchFamily="2" charset="2"/>
              <a:buChar char="Ø"/>
            </a:pPr>
            <a:r>
              <a:rPr lang="en-GB" altLang="en-US" sz="2200" dirty="0">
                <a:solidFill>
                  <a:schemeClr val="tx1">
                    <a:lumMod val="85000"/>
                    <a:lumOff val="15000"/>
                  </a:schemeClr>
                </a:solidFill>
                <a:latin typeface="Arial" panose="020B0604020202020204" pitchFamily="34" charset="0"/>
                <a:cs typeface="Arial" panose="020B0604020202020204" pitchFamily="34" charset="0"/>
              </a:rPr>
              <a:t> </a:t>
            </a:r>
            <a:r>
              <a:rPr lang="en-GB" altLang="en-US" sz="2200" dirty="0">
                <a:solidFill>
                  <a:srgbClr val="FF0000"/>
                </a:solidFill>
                <a:latin typeface="Arial" panose="020B0604020202020204" pitchFamily="34" charset="0"/>
                <a:cs typeface="Arial" panose="020B0604020202020204" pitchFamily="34" charset="0"/>
              </a:rPr>
              <a:t>CARRY OUT STOCK CHECKS  - all schedules</a:t>
            </a:r>
          </a:p>
          <a:p>
            <a:pPr algn="just">
              <a:lnSpc>
                <a:spcPct val="150000"/>
              </a:lnSpc>
              <a:spcBef>
                <a:spcPct val="0"/>
              </a:spcBef>
              <a:buClr>
                <a:schemeClr val="tx1"/>
              </a:buClr>
              <a:buFont typeface="Wingdings" pitchFamily="2" charset="2"/>
              <a:buChar char="Ø"/>
            </a:pPr>
            <a:r>
              <a:rPr lang="en-GB" altLang="en-US" sz="2200" dirty="0">
                <a:solidFill>
                  <a:schemeClr val="tx1">
                    <a:lumMod val="85000"/>
                    <a:lumOff val="15000"/>
                  </a:schemeClr>
                </a:solidFill>
                <a:latin typeface="Arial" panose="020B0604020202020204" pitchFamily="34" charset="0"/>
                <a:cs typeface="Arial" panose="020B0604020202020204" pitchFamily="34" charset="0"/>
              </a:rPr>
              <a:t> Wastage – sharps bins/WITNESS destruction </a:t>
            </a:r>
          </a:p>
          <a:p>
            <a:pPr algn="just">
              <a:lnSpc>
                <a:spcPct val="150000"/>
              </a:lnSpc>
              <a:spcBef>
                <a:spcPct val="0"/>
              </a:spcBef>
              <a:buClr>
                <a:schemeClr val="tx1"/>
              </a:buClr>
              <a:buFont typeface="Wingdings" pitchFamily="2" charset="2"/>
              <a:buChar char="Ø"/>
            </a:pPr>
            <a:r>
              <a:rPr lang="en-GB" altLang="en-US" sz="2200" dirty="0">
                <a:solidFill>
                  <a:schemeClr val="tx1">
                    <a:lumMod val="85000"/>
                    <a:lumOff val="15000"/>
                  </a:schemeClr>
                </a:solidFill>
                <a:latin typeface="Arial" panose="020B0604020202020204" pitchFamily="34" charset="0"/>
                <a:cs typeface="Arial" panose="020B0604020202020204" pitchFamily="34" charset="0"/>
              </a:rPr>
              <a:t> Behaviour – Mental Health / Lone worker</a:t>
            </a:r>
          </a:p>
          <a:p>
            <a:pPr algn="just">
              <a:lnSpc>
                <a:spcPct val="150000"/>
              </a:lnSpc>
              <a:spcBef>
                <a:spcPct val="0"/>
              </a:spcBef>
              <a:buClr>
                <a:schemeClr val="tx1"/>
              </a:buClr>
              <a:buFont typeface="Wingdings" pitchFamily="2" charset="2"/>
              <a:buChar char="Ø"/>
            </a:pPr>
            <a:r>
              <a:rPr lang="en-GB" altLang="en-US" sz="2200" dirty="0">
                <a:solidFill>
                  <a:schemeClr val="tx1">
                    <a:lumMod val="85000"/>
                    <a:lumOff val="15000"/>
                  </a:schemeClr>
                </a:solidFill>
                <a:latin typeface="Arial" panose="020B0604020202020204" pitchFamily="34" charset="0"/>
                <a:cs typeface="Arial" panose="020B0604020202020204" pitchFamily="34" charset="0"/>
              </a:rPr>
              <a:t> Offences: Theft, Possession / Possession with intent to supply a controlled drug</a:t>
            </a:r>
          </a:p>
          <a:p>
            <a:pPr algn="just">
              <a:lnSpc>
                <a:spcPct val="150000"/>
              </a:lnSpc>
              <a:spcBef>
                <a:spcPct val="0"/>
              </a:spcBef>
              <a:buClr>
                <a:schemeClr val="tx1"/>
              </a:buClr>
              <a:buFont typeface="Wingdings" pitchFamily="2" charset="2"/>
              <a:buChar char="Ø"/>
            </a:pPr>
            <a:r>
              <a:rPr lang="en-GB" altLang="en-US" sz="2200" dirty="0">
                <a:solidFill>
                  <a:schemeClr val="tx1">
                    <a:lumMod val="85000"/>
                    <a:lumOff val="15000"/>
                  </a:schemeClr>
                </a:solidFill>
                <a:latin typeface="Arial" panose="020B0604020202020204" pitchFamily="34" charset="0"/>
                <a:cs typeface="Arial" panose="020B0604020202020204" pitchFamily="34" charset="0"/>
              </a:rPr>
              <a:t> FRAUD – check </a:t>
            </a:r>
            <a:r>
              <a:rPr lang="en-GB" altLang="en-US" sz="2200" dirty="0">
                <a:solidFill>
                  <a:srgbClr val="FF0000"/>
                </a:solidFill>
                <a:latin typeface="Arial" panose="020B0604020202020204" pitchFamily="34" charset="0"/>
                <a:cs typeface="Arial" panose="020B0604020202020204" pitchFamily="34" charset="0"/>
              </a:rPr>
              <a:t>ALL CD </a:t>
            </a:r>
            <a:r>
              <a:rPr lang="en-GB" altLang="en-US" sz="2200" dirty="0">
                <a:solidFill>
                  <a:schemeClr val="tx1">
                    <a:lumMod val="85000"/>
                    <a:lumOff val="15000"/>
                  </a:schemeClr>
                </a:solidFill>
                <a:latin typeface="Arial" panose="020B0604020202020204" pitchFamily="34" charset="0"/>
                <a:cs typeface="Arial" panose="020B0604020202020204" pitchFamily="34" charset="0"/>
              </a:rPr>
              <a:t>entries/cross reference</a:t>
            </a:r>
          </a:p>
          <a:p>
            <a:pPr>
              <a:spcBef>
                <a:spcPct val="0"/>
              </a:spcBef>
              <a:buClr>
                <a:schemeClr val="tx1"/>
              </a:buClr>
              <a:buFont typeface="Wingdings" pitchFamily="2" charset="2"/>
              <a:buChar char="Ø"/>
            </a:pPr>
            <a:endParaRPr lang="en-GB" altLang="en-US" sz="2000" dirty="0">
              <a:solidFill>
                <a:schemeClr val="tx1">
                  <a:lumMod val="85000"/>
                  <a:lumOff val="15000"/>
                </a:schemeClr>
              </a:solidFill>
            </a:endParaRPr>
          </a:p>
          <a:p>
            <a:endParaRPr lang="en-US" dirty="0"/>
          </a:p>
        </p:txBody>
      </p:sp>
    </p:spTree>
    <p:extLst>
      <p:ext uri="{BB962C8B-B14F-4D97-AF65-F5344CB8AC3E}">
        <p14:creationId xmlns:p14="http://schemas.microsoft.com/office/powerpoint/2010/main" val="41664856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290B8-D460-0F46-9AE8-D03513267CDE}"/>
              </a:ext>
            </a:extLst>
          </p:cNvPr>
          <p:cNvSpPr>
            <a:spLocks noGrp="1"/>
          </p:cNvSpPr>
          <p:nvPr>
            <p:ph type="title"/>
          </p:nvPr>
        </p:nvSpPr>
        <p:spPr/>
        <p:txBody>
          <a:bodyPr>
            <a:normAutofit/>
          </a:bodyPr>
          <a:lstStyle/>
          <a:p>
            <a:r>
              <a:rPr lang="en-GB" altLang="en-US" sz="4000" b="1" dirty="0">
                <a:solidFill>
                  <a:schemeClr val="tx1">
                    <a:lumMod val="85000"/>
                    <a:lumOff val="15000"/>
                  </a:schemeClr>
                </a:solidFill>
                <a:latin typeface="Arial" panose="020B0604020202020204" pitchFamily="34" charset="0"/>
                <a:cs typeface="Arial" panose="020B0604020202020204" pitchFamily="34" charset="0"/>
              </a:rPr>
              <a:t>Things to consider……</a:t>
            </a:r>
            <a:endParaRPr lang="en-US" sz="40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66F648C-E2CC-1A4B-AA43-0E60F2A8CB9B}"/>
              </a:ext>
            </a:extLst>
          </p:cNvPr>
          <p:cNvSpPr>
            <a:spLocks noGrp="1"/>
          </p:cNvSpPr>
          <p:nvPr>
            <p:ph idx="1"/>
          </p:nvPr>
        </p:nvSpPr>
        <p:spPr>
          <a:xfrm>
            <a:off x="677334" y="1488613"/>
            <a:ext cx="8596668" cy="3880773"/>
          </a:xfrm>
        </p:spPr>
        <p:txBody>
          <a:bodyPr/>
          <a:lstStyle/>
          <a:p>
            <a:pPr>
              <a:buClr>
                <a:schemeClr val="tx1"/>
              </a:buClr>
              <a:buFont typeface="Wingdings" pitchFamily="2" charset="2"/>
              <a:buChar char="Ø"/>
            </a:pPr>
            <a:r>
              <a:rPr lang="en-US" altLang="en-US" sz="2000" dirty="0">
                <a:solidFill>
                  <a:schemeClr val="tx1">
                    <a:lumMod val="85000"/>
                    <a:lumOff val="15000"/>
                  </a:schemeClr>
                </a:solidFill>
                <a:latin typeface="Arial" panose="020B0604020202020204" pitchFamily="34" charset="0"/>
                <a:ea typeface="ＭＳ Ｐゴシック" panose="020B0600070205080204" pitchFamily="34" charset="-128"/>
                <a:cs typeface="Arial" panose="020B0604020202020204" pitchFamily="34" charset="0"/>
              </a:rPr>
              <a:t>Compulsory drug testing for all staff</a:t>
            </a:r>
          </a:p>
          <a:p>
            <a:pPr>
              <a:buClr>
                <a:schemeClr val="tx1"/>
              </a:buClr>
              <a:buFont typeface="Wingdings" pitchFamily="2" charset="2"/>
              <a:buChar char="Ø"/>
            </a:pPr>
            <a:r>
              <a:rPr lang="en-US" altLang="en-US" sz="2000" dirty="0">
                <a:solidFill>
                  <a:schemeClr val="tx1">
                    <a:lumMod val="85000"/>
                    <a:lumOff val="15000"/>
                  </a:schemeClr>
                </a:solidFill>
                <a:latin typeface="Arial" panose="020B0604020202020204" pitchFamily="34" charset="0"/>
                <a:ea typeface="ＭＳ Ｐゴシック" panose="020B0600070205080204" pitchFamily="34" charset="-128"/>
                <a:cs typeface="Arial" panose="020B0604020202020204" pitchFamily="34" charset="0"/>
              </a:rPr>
              <a:t>CCTV</a:t>
            </a:r>
          </a:p>
          <a:p>
            <a:pPr>
              <a:buClr>
                <a:schemeClr val="tx1"/>
              </a:buClr>
              <a:buFont typeface="Wingdings" pitchFamily="2" charset="2"/>
              <a:buChar char="Ø"/>
            </a:pPr>
            <a:r>
              <a:rPr lang="en-US" altLang="en-US" sz="2000" dirty="0">
                <a:solidFill>
                  <a:schemeClr val="tx1">
                    <a:lumMod val="85000"/>
                    <a:lumOff val="15000"/>
                  </a:schemeClr>
                </a:solidFill>
                <a:latin typeface="Arial" panose="020B0604020202020204" pitchFamily="34" charset="0"/>
                <a:ea typeface="ＭＳ Ｐゴシック" panose="020B0600070205080204" pitchFamily="34" charset="-128"/>
                <a:cs typeface="Arial" panose="020B0604020202020204" pitchFamily="34" charset="0"/>
              </a:rPr>
              <a:t>Change door codes regularly</a:t>
            </a:r>
          </a:p>
          <a:p>
            <a:pPr>
              <a:buClr>
                <a:schemeClr val="tx1"/>
              </a:buClr>
              <a:buFont typeface="Wingdings" pitchFamily="2" charset="2"/>
              <a:buChar char="Ø"/>
            </a:pPr>
            <a:r>
              <a:rPr lang="en-US" altLang="en-US" sz="2000" dirty="0">
                <a:solidFill>
                  <a:schemeClr val="tx1">
                    <a:lumMod val="85000"/>
                    <a:lumOff val="15000"/>
                  </a:schemeClr>
                </a:solidFill>
                <a:latin typeface="Arial" panose="020B0604020202020204" pitchFamily="34" charset="0"/>
                <a:ea typeface="ＭＳ Ｐゴシック" panose="020B0600070205080204" pitchFamily="34" charset="-128"/>
                <a:cs typeface="Arial" panose="020B0604020202020204" pitchFamily="34" charset="0"/>
              </a:rPr>
              <a:t>Introduce a search policy </a:t>
            </a:r>
          </a:p>
          <a:p>
            <a:pPr>
              <a:buClr>
                <a:schemeClr val="tx1"/>
              </a:buClr>
              <a:buFont typeface="Wingdings" pitchFamily="2" charset="2"/>
              <a:buChar char="Ø"/>
            </a:pPr>
            <a:r>
              <a:rPr lang="en-US" altLang="en-US" sz="2000" dirty="0">
                <a:solidFill>
                  <a:schemeClr val="tx1">
                    <a:lumMod val="85000"/>
                    <a:lumOff val="15000"/>
                  </a:schemeClr>
                </a:solidFill>
                <a:latin typeface="Arial" panose="020B0604020202020204" pitchFamily="34" charset="0"/>
                <a:ea typeface="ＭＳ Ｐゴシック" panose="020B0600070205080204" pitchFamily="34" charset="-128"/>
                <a:cs typeface="Arial" panose="020B0604020202020204" pitchFamily="34" charset="0"/>
              </a:rPr>
              <a:t>Check DBS checks are up to date</a:t>
            </a:r>
          </a:p>
          <a:p>
            <a:pPr>
              <a:buClr>
                <a:schemeClr val="tx1"/>
              </a:buClr>
              <a:buFont typeface="Wingdings" pitchFamily="2" charset="2"/>
              <a:buChar char="Ø"/>
            </a:pPr>
            <a:r>
              <a:rPr lang="en-US" altLang="en-US" sz="2000" dirty="0">
                <a:solidFill>
                  <a:schemeClr val="tx1">
                    <a:lumMod val="85000"/>
                    <a:lumOff val="15000"/>
                  </a:schemeClr>
                </a:solidFill>
                <a:latin typeface="Arial" panose="020B0604020202020204" pitchFamily="34" charset="0"/>
                <a:ea typeface="ＭＳ Ｐゴシック" panose="020B0600070205080204" pitchFamily="34" charset="-128"/>
                <a:cs typeface="Arial" panose="020B0604020202020204" pitchFamily="34" charset="0"/>
              </a:rPr>
              <a:t>Too much responsibility given to junior/unregulated staff ! </a:t>
            </a:r>
          </a:p>
          <a:p>
            <a:pPr>
              <a:buClr>
                <a:schemeClr val="tx1"/>
              </a:buClr>
              <a:buFont typeface="Wingdings" pitchFamily="2" charset="2"/>
              <a:buChar char="Ø"/>
            </a:pPr>
            <a:r>
              <a:rPr lang="en-US" altLang="en-US" sz="2000" dirty="0">
                <a:solidFill>
                  <a:schemeClr val="tx1">
                    <a:lumMod val="85000"/>
                    <a:lumOff val="15000"/>
                  </a:schemeClr>
                </a:solidFill>
                <a:latin typeface="Arial" panose="020B0604020202020204" pitchFamily="34" charset="0"/>
                <a:ea typeface="ＭＳ Ｐゴシック" panose="020B0600070205080204" pitchFamily="34" charset="-128"/>
                <a:cs typeface="Arial" panose="020B0604020202020204" pitchFamily="34" charset="0"/>
              </a:rPr>
              <a:t>Regular stock/balance checks of ALL CD’s</a:t>
            </a:r>
          </a:p>
          <a:p>
            <a:pPr>
              <a:buClr>
                <a:schemeClr val="tx1"/>
              </a:buClr>
              <a:buFont typeface="Wingdings" pitchFamily="2" charset="2"/>
              <a:buChar char="Ø"/>
            </a:pPr>
            <a:r>
              <a:rPr lang="en-US" altLang="en-US" sz="2000" dirty="0">
                <a:solidFill>
                  <a:schemeClr val="tx1">
                    <a:lumMod val="85000"/>
                    <a:lumOff val="15000"/>
                  </a:schemeClr>
                </a:solidFill>
                <a:latin typeface="Arial" panose="020B0604020202020204" pitchFamily="34" charset="0"/>
                <a:ea typeface="ＭＳ Ｐゴシック" panose="020B0600070205080204" pitchFamily="34" charset="-128"/>
                <a:cs typeface="Arial" panose="020B0604020202020204" pitchFamily="34" charset="0"/>
              </a:rPr>
              <a:t>Regular CD training / re-reading of SOP’s </a:t>
            </a:r>
          </a:p>
          <a:p>
            <a:pPr>
              <a:buClr>
                <a:schemeClr val="tx1"/>
              </a:buClr>
              <a:buFont typeface="Wingdings" pitchFamily="2" charset="2"/>
              <a:buChar char="Ø"/>
            </a:pPr>
            <a:r>
              <a:rPr lang="en-US" altLang="en-US" sz="2000" dirty="0">
                <a:solidFill>
                  <a:schemeClr val="tx1">
                    <a:lumMod val="85000"/>
                    <a:lumOff val="15000"/>
                  </a:schemeClr>
                </a:solidFill>
                <a:latin typeface="Arial" panose="020B0604020202020204" pitchFamily="34" charset="0"/>
                <a:ea typeface="ＭＳ Ｐゴシック" panose="020B0600070205080204" pitchFamily="34" charset="-128"/>
                <a:cs typeface="Arial" panose="020B0604020202020204" pitchFamily="34" charset="0"/>
              </a:rPr>
              <a:t>Swipe card security – deny access/monitor  </a:t>
            </a:r>
          </a:p>
          <a:p>
            <a:endParaRPr lang="en-US" dirty="0"/>
          </a:p>
        </p:txBody>
      </p:sp>
    </p:spTree>
    <p:extLst>
      <p:ext uri="{BB962C8B-B14F-4D97-AF65-F5344CB8AC3E}">
        <p14:creationId xmlns:p14="http://schemas.microsoft.com/office/powerpoint/2010/main" val="18101337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389D6568-0A8F-C549-A28B-432EE703599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85582" y="1095581"/>
            <a:ext cx="6851593" cy="521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18581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DA281-4B3F-4A6E-9DA5-3A48B2DDBE13}"/>
              </a:ext>
            </a:extLst>
          </p:cNvPr>
          <p:cNvSpPr>
            <a:spLocks noGrp="1"/>
          </p:cNvSpPr>
          <p:nvPr>
            <p:ph type="ctrTitle" idx="4294967295"/>
          </p:nvPr>
        </p:nvSpPr>
        <p:spPr>
          <a:xfrm>
            <a:off x="1290832" y="1810871"/>
            <a:ext cx="9633857" cy="1351447"/>
          </a:xfrm>
          <a:prstGeom prst="rect">
            <a:avLst/>
          </a:prstGeom>
        </p:spPr>
        <p:txBody>
          <a:bodyPr>
            <a:normAutofit fontScale="90000"/>
          </a:bodyPr>
          <a:lstStyle/>
          <a:p>
            <a:r>
              <a:rPr lang="en-GB" dirty="0"/>
              <a:t>Developing the Role of the</a:t>
            </a:r>
            <a:br>
              <a:rPr lang="en-GB" dirty="0"/>
            </a:br>
            <a:r>
              <a:rPr lang="en-GB" dirty="0"/>
              <a:t>Controlled Drugs Accountable Officer (CDAO)</a:t>
            </a:r>
          </a:p>
        </p:txBody>
      </p:sp>
      <p:sp>
        <p:nvSpPr>
          <p:cNvPr id="3" name="Subtitle 2">
            <a:extLst>
              <a:ext uri="{FF2B5EF4-FFF2-40B4-BE49-F238E27FC236}">
                <a16:creationId xmlns:a16="http://schemas.microsoft.com/office/drawing/2014/main" id="{2CE32A89-C320-4159-B069-625CD74B3D14}"/>
              </a:ext>
            </a:extLst>
          </p:cNvPr>
          <p:cNvSpPr>
            <a:spLocks noGrp="1"/>
          </p:cNvSpPr>
          <p:nvPr>
            <p:ph type="subTitle" idx="4294967295"/>
          </p:nvPr>
        </p:nvSpPr>
        <p:spPr>
          <a:xfrm>
            <a:off x="3509681" y="3443193"/>
            <a:ext cx="5196158" cy="781036"/>
          </a:xfrm>
          <a:prstGeom prst="rect">
            <a:avLst/>
          </a:prstGeom>
        </p:spPr>
        <p:txBody>
          <a:bodyPr>
            <a:normAutofit fontScale="25000" lnSpcReduction="20000"/>
          </a:bodyPr>
          <a:lstStyle/>
          <a:p>
            <a:r>
              <a:rPr lang="en-GB" sz="5600" b="1" dirty="0"/>
              <a:t>Kandarp Thakkar</a:t>
            </a:r>
          </a:p>
          <a:p>
            <a:r>
              <a:rPr lang="en-GB" sz="5600" dirty="0"/>
              <a:t>Chief Pharmacist &amp; Clinical Director of Medicines Optimisation</a:t>
            </a:r>
          </a:p>
          <a:p>
            <a:r>
              <a:rPr lang="en-GB" sz="5600" dirty="0"/>
              <a:t>Controlled Drugs Accountable Officer</a:t>
            </a:r>
          </a:p>
          <a:p>
            <a:r>
              <a:rPr lang="en-GB" sz="5600" dirty="0"/>
              <a:t>Associate Lecturer, Peninsula Medical School</a:t>
            </a:r>
          </a:p>
          <a:p>
            <a:pPr algn="l"/>
            <a:endParaRPr lang="en-GB" dirty="0"/>
          </a:p>
        </p:txBody>
      </p:sp>
      <p:sp>
        <p:nvSpPr>
          <p:cNvPr id="4" name="TextBox 3">
            <a:extLst>
              <a:ext uri="{FF2B5EF4-FFF2-40B4-BE49-F238E27FC236}">
                <a16:creationId xmlns:a16="http://schemas.microsoft.com/office/drawing/2014/main" id="{BC7E11C6-05D5-1495-8EA0-FC3AEF4BDD48}"/>
              </a:ext>
            </a:extLst>
          </p:cNvPr>
          <p:cNvSpPr txBox="1"/>
          <p:nvPr/>
        </p:nvSpPr>
        <p:spPr>
          <a:xfrm>
            <a:off x="1981200" y="5047131"/>
            <a:ext cx="3056965" cy="461665"/>
          </a:xfrm>
          <a:prstGeom prst="rect">
            <a:avLst/>
          </a:prstGeom>
          <a:noFill/>
        </p:spPr>
        <p:txBody>
          <a:bodyPr wrap="square" rtlCol="0">
            <a:spAutoFit/>
          </a:bodyPr>
          <a:lstStyle/>
          <a:p>
            <a:r>
              <a:rPr lang="en-GB" sz="1200" dirty="0">
                <a:solidFill>
                  <a:srgbClr val="2F5597"/>
                </a:solidFill>
                <a:latin typeface="Frutiger" panose="020B0602020204020204"/>
              </a:rPr>
              <a:t>Healthcare Conferences UK</a:t>
            </a:r>
          </a:p>
          <a:p>
            <a:r>
              <a:rPr lang="en-GB" sz="1200" dirty="0">
                <a:solidFill>
                  <a:srgbClr val="2F5597"/>
                </a:solidFill>
                <a:latin typeface="Frutiger" panose="020B0602020204020204"/>
              </a:rPr>
              <a:t>18</a:t>
            </a:r>
            <a:r>
              <a:rPr lang="en-GB" sz="1200" baseline="30000" dirty="0">
                <a:solidFill>
                  <a:srgbClr val="2F5597"/>
                </a:solidFill>
                <a:latin typeface="Frutiger" panose="020B0602020204020204"/>
              </a:rPr>
              <a:t>th</a:t>
            </a:r>
            <a:r>
              <a:rPr lang="en-GB" sz="1200" dirty="0">
                <a:solidFill>
                  <a:srgbClr val="2F5597"/>
                </a:solidFill>
                <a:latin typeface="Frutiger" panose="020B0602020204020204"/>
              </a:rPr>
              <a:t> July 2024</a:t>
            </a:r>
          </a:p>
        </p:txBody>
      </p:sp>
    </p:spTree>
    <p:extLst>
      <p:ext uri="{BB962C8B-B14F-4D97-AF65-F5344CB8AC3E}">
        <p14:creationId xmlns:p14="http://schemas.microsoft.com/office/powerpoint/2010/main" val="18328688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A78687C-5368-7E42-48F9-C172EF83B0D7}"/>
              </a:ext>
            </a:extLst>
          </p:cNvPr>
          <p:cNvSpPr>
            <a:spLocks noGrp="1"/>
          </p:cNvSpPr>
          <p:nvPr>
            <p:ph type="body" sz="quarter" idx="10"/>
          </p:nvPr>
        </p:nvSpPr>
        <p:spPr/>
        <p:txBody>
          <a:bodyPr>
            <a:normAutofit/>
          </a:bodyPr>
          <a:lstStyle/>
          <a:p>
            <a:r>
              <a:rPr lang="en-GB" sz="4000" dirty="0">
                <a:solidFill>
                  <a:srgbClr val="2F5597"/>
                </a:solidFill>
              </a:rPr>
              <a:t>The brief</a:t>
            </a:r>
          </a:p>
        </p:txBody>
      </p:sp>
      <p:sp>
        <p:nvSpPr>
          <p:cNvPr id="5" name="Content Placeholder 4">
            <a:extLst>
              <a:ext uri="{FF2B5EF4-FFF2-40B4-BE49-F238E27FC236}">
                <a16:creationId xmlns:a16="http://schemas.microsoft.com/office/drawing/2014/main" id="{7CDBF0F6-9B6C-90DE-838A-FD2F57834496}"/>
              </a:ext>
            </a:extLst>
          </p:cNvPr>
          <p:cNvSpPr>
            <a:spLocks noGrp="1"/>
          </p:cNvSpPr>
          <p:nvPr>
            <p:ph sz="quarter" idx="11"/>
          </p:nvPr>
        </p:nvSpPr>
        <p:spPr/>
        <p:txBody>
          <a:bodyPr>
            <a:normAutofit fontScale="92500" lnSpcReduction="10000"/>
          </a:bodyPr>
          <a:lstStyle/>
          <a:p>
            <a:pPr marL="342900" indent="-342900">
              <a:buFont typeface="Arial" panose="020B0604020202020204" pitchFamily="34" charset="0"/>
              <a:buChar char="•"/>
            </a:pPr>
            <a:r>
              <a:rPr lang="en-GB" dirty="0"/>
              <a:t>Current issues</a:t>
            </a:r>
          </a:p>
          <a:p>
            <a:pPr marL="342900" indent="-342900">
              <a:buFont typeface="Arial" panose="020B0604020202020204" pitchFamily="34" charset="0"/>
              <a:buChar char="•"/>
            </a:pPr>
            <a:r>
              <a:rPr lang="en-GB" dirty="0"/>
              <a:t>Skills and qualities needed by a CDAO</a:t>
            </a:r>
          </a:p>
          <a:p>
            <a:pPr marL="342900" indent="-342900">
              <a:buFont typeface="Arial" panose="020B0604020202020204" pitchFamily="34" charset="0"/>
              <a:buChar char="•"/>
            </a:pPr>
            <a:r>
              <a:rPr lang="en-GB" dirty="0"/>
              <a:t>Ensuring adequate time for the role</a:t>
            </a:r>
          </a:p>
          <a:p>
            <a:pPr marL="342900" indent="-342900">
              <a:buFont typeface="Arial" panose="020B0604020202020204" pitchFamily="34" charset="0"/>
              <a:buChar char="•"/>
            </a:pPr>
            <a:r>
              <a:rPr lang="en-GB" dirty="0"/>
              <a:t>How to get assurance on controlled drugs governance, e.g., policies, procedures and audit</a:t>
            </a:r>
          </a:p>
          <a:p>
            <a:pPr marL="342900" indent="-342900">
              <a:buFont typeface="Arial" panose="020B0604020202020204" pitchFamily="34" charset="0"/>
              <a:buChar char="•"/>
            </a:pPr>
            <a:r>
              <a:rPr lang="en-GB" dirty="0"/>
              <a:t>Reporting, investigating and closing incidents</a:t>
            </a:r>
          </a:p>
          <a:p>
            <a:pPr marL="342900" indent="-342900">
              <a:buFont typeface="Arial" panose="020B0604020202020204" pitchFamily="34" charset="0"/>
              <a:buChar char="•"/>
            </a:pPr>
            <a:r>
              <a:rPr lang="en-GB" dirty="0"/>
              <a:t>Monitoring adherence to the NICE Guideline on the Safer Management of Controlled Drugs</a:t>
            </a:r>
          </a:p>
          <a:p>
            <a:pPr marL="342900" indent="-342900">
              <a:buFont typeface="Arial" panose="020B0604020202020204" pitchFamily="34" charset="0"/>
              <a:buChar char="•"/>
            </a:pPr>
            <a:r>
              <a:rPr lang="en-GB" dirty="0"/>
              <a:t>Keeping your organisation informed and ensuring support</a:t>
            </a:r>
          </a:p>
          <a:p>
            <a:pPr marL="342900" indent="-342900">
              <a:buFont typeface="Arial" panose="020B0604020202020204" pitchFamily="34" charset="0"/>
              <a:buChar char="•"/>
            </a:pPr>
            <a:r>
              <a:rPr lang="en-GB" dirty="0"/>
              <a:t>The role in practice: challenges and reflections</a:t>
            </a:r>
          </a:p>
          <a:p>
            <a:endParaRPr lang="en-GB" dirty="0"/>
          </a:p>
        </p:txBody>
      </p:sp>
    </p:spTree>
    <p:extLst>
      <p:ext uri="{BB962C8B-B14F-4D97-AF65-F5344CB8AC3E}">
        <p14:creationId xmlns:p14="http://schemas.microsoft.com/office/powerpoint/2010/main" val="27071967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37060782-0E55-0224-293B-CD53EFE390F4}"/>
              </a:ext>
            </a:extLst>
          </p:cNvPr>
          <p:cNvSpPr>
            <a:spLocks/>
          </p:cNvSpPr>
          <p:nvPr/>
        </p:nvSpPr>
        <p:spPr>
          <a:xfrm>
            <a:off x="1782296" y="1095377"/>
            <a:ext cx="4796117" cy="435516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solidFill>
                <a:prstClr val="black"/>
              </a:solidFill>
              <a:latin typeface="Calibri" panose="020F0502020204030204"/>
            </a:endParaRPr>
          </a:p>
        </p:txBody>
      </p:sp>
      <p:sp>
        <p:nvSpPr>
          <p:cNvPr id="3" name="Content Placeholder 2">
            <a:extLst>
              <a:ext uri="{FF2B5EF4-FFF2-40B4-BE49-F238E27FC236}">
                <a16:creationId xmlns:a16="http://schemas.microsoft.com/office/drawing/2014/main" id="{0783D11E-658D-2070-786C-E941125254F5}"/>
              </a:ext>
            </a:extLst>
          </p:cNvPr>
          <p:cNvSpPr>
            <a:spLocks noGrp="1"/>
          </p:cNvSpPr>
          <p:nvPr>
            <p:ph sz="quarter" idx="11"/>
          </p:nvPr>
        </p:nvSpPr>
        <p:spPr>
          <a:xfrm>
            <a:off x="1971677" y="1295400"/>
            <a:ext cx="4393265" cy="4467225"/>
          </a:xfrm>
        </p:spPr>
        <p:txBody>
          <a:bodyPr/>
          <a:lstStyle/>
          <a:p>
            <a:r>
              <a:rPr lang="en-GB" dirty="0">
                <a:latin typeface="Frutiger" panose="020B0602020204020204"/>
                <a:cs typeface="Arial" panose="020B0604020202020204" pitchFamily="34" charset="0"/>
              </a:rPr>
              <a:t>Having a Controlled Drug Accountable Officer (CDAO) is a STATUTORY responsibility i.e., required by law.</a:t>
            </a:r>
          </a:p>
          <a:p>
            <a:pPr>
              <a:buFont typeface="Wingdings" panose="05000000000000000000" pitchFamily="2" charset="2"/>
              <a:buChar char="Ø"/>
            </a:pPr>
            <a:endParaRPr lang="en-GB" dirty="0">
              <a:latin typeface="Frutiger" panose="020B0602020204020204"/>
              <a:cs typeface="Arial" panose="020B0604020202020204" pitchFamily="34" charset="0"/>
            </a:endParaRPr>
          </a:p>
          <a:p>
            <a:r>
              <a:rPr lang="en-GB" dirty="0">
                <a:latin typeface="Frutiger" panose="020B0602020204020204"/>
              </a:rPr>
              <a:t>CQC will require evidence that your organisation is implementing the regulations</a:t>
            </a:r>
            <a:r>
              <a:rPr lang="en-GB" dirty="0">
                <a:latin typeface="Frutiger" panose="020B0602020204020204"/>
                <a:cs typeface="Arial" panose="020B0604020202020204" pitchFamily="34" charset="0"/>
              </a:rPr>
              <a:t>.</a:t>
            </a:r>
          </a:p>
          <a:p>
            <a:endParaRPr lang="en-GB" dirty="0"/>
          </a:p>
        </p:txBody>
      </p:sp>
      <p:pic>
        <p:nvPicPr>
          <p:cNvPr id="2050" name="Picture 2" descr="Why Is Law Perverse? - by Robin Hanson - Overcoming Bias">
            <a:extLst>
              <a:ext uri="{FF2B5EF4-FFF2-40B4-BE49-F238E27FC236}">
                <a16:creationId xmlns:a16="http://schemas.microsoft.com/office/drawing/2014/main" id="{8CDE4A9D-D912-0AF4-0D85-93A512BA95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3408" y="1095376"/>
            <a:ext cx="3729317" cy="27969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6" name="Picture 8" descr="Using CQC's promotional graphics: A guide for registered providers if you  are rated good or outstanding">
            <a:extLst>
              <a:ext uri="{FF2B5EF4-FFF2-40B4-BE49-F238E27FC236}">
                <a16:creationId xmlns:a16="http://schemas.microsoft.com/office/drawing/2014/main" id="{ADAD7DA1-E7C1-C351-8CCF-96354EDBC9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1885" y="4385422"/>
            <a:ext cx="3114675" cy="14668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12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C34D5-9513-2643-9A7F-E44C752A0F24}"/>
              </a:ext>
            </a:extLst>
          </p:cNvPr>
          <p:cNvSpPr>
            <a:spLocks noGrp="1"/>
          </p:cNvSpPr>
          <p:nvPr>
            <p:ph type="title"/>
          </p:nvPr>
        </p:nvSpPr>
        <p:spPr/>
        <p:txBody>
          <a:bodyPr/>
          <a:lstStyle/>
          <a:p>
            <a:r>
              <a:rPr lang="en-US"/>
              <a:t>Why are some drugs controlled?</a:t>
            </a:r>
          </a:p>
        </p:txBody>
      </p:sp>
      <p:sp>
        <p:nvSpPr>
          <p:cNvPr id="5" name="Content Placeholder 4">
            <a:extLst>
              <a:ext uri="{FF2B5EF4-FFF2-40B4-BE49-F238E27FC236}">
                <a16:creationId xmlns:a16="http://schemas.microsoft.com/office/drawing/2014/main" id="{33EC3DED-CCC8-C64D-864C-72B2C2E111AE}"/>
              </a:ext>
            </a:extLst>
          </p:cNvPr>
          <p:cNvSpPr>
            <a:spLocks noGrp="1"/>
          </p:cNvSpPr>
          <p:nvPr>
            <p:ph sz="quarter" idx="10"/>
          </p:nvPr>
        </p:nvSpPr>
        <p:spPr>
          <a:xfrm>
            <a:off x="781878" y="1833142"/>
            <a:ext cx="10641498" cy="4133903"/>
          </a:xfrm>
        </p:spPr>
        <p:txBody>
          <a:bodyPr>
            <a:normAutofit/>
          </a:bodyPr>
          <a:lstStyle/>
          <a:p>
            <a:r>
              <a:rPr lang="en-US" sz="2400" dirty="0"/>
              <a:t>All medicines can be dangerous, and we need to be careful with all of them</a:t>
            </a:r>
          </a:p>
          <a:p>
            <a:endParaRPr lang="en-US" sz="2400" dirty="0"/>
          </a:p>
        </p:txBody>
      </p:sp>
    </p:spTree>
    <p:extLst>
      <p:ext uri="{BB962C8B-B14F-4D97-AF65-F5344CB8AC3E}">
        <p14:creationId xmlns:p14="http://schemas.microsoft.com/office/powerpoint/2010/main" val="21223036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Newspaper headlines: 'Ten chances' to stop Letby and 'How many more?' - BBC  News">
            <a:extLst>
              <a:ext uri="{FF2B5EF4-FFF2-40B4-BE49-F238E27FC236}">
                <a16:creationId xmlns:a16="http://schemas.microsoft.com/office/drawing/2014/main" id="{0FFD5934-437F-CEC3-49B0-61C4F98FAB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103" y="1425662"/>
            <a:ext cx="8097794" cy="4555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15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3776D23-2F3B-2510-12DE-2F622994AB63}"/>
              </a:ext>
            </a:extLst>
          </p:cNvPr>
          <p:cNvSpPr>
            <a:spLocks noGrp="1"/>
          </p:cNvSpPr>
          <p:nvPr>
            <p:ph type="body" sz="quarter" idx="10"/>
          </p:nvPr>
        </p:nvSpPr>
        <p:spPr/>
        <p:txBody>
          <a:bodyPr>
            <a:normAutofit/>
          </a:bodyPr>
          <a:lstStyle/>
          <a:p>
            <a:r>
              <a:rPr lang="en-GB" sz="3600" dirty="0"/>
              <a:t>Importance of freedom to speak up</a:t>
            </a:r>
          </a:p>
        </p:txBody>
      </p:sp>
      <p:sp>
        <p:nvSpPr>
          <p:cNvPr id="3" name="Content Placeholder 2">
            <a:extLst>
              <a:ext uri="{FF2B5EF4-FFF2-40B4-BE49-F238E27FC236}">
                <a16:creationId xmlns:a16="http://schemas.microsoft.com/office/drawing/2014/main" id="{0ACE1A10-1224-402C-A192-970D10AC1EAF}"/>
              </a:ext>
            </a:extLst>
          </p:cNvPr>
          <p:cNvSpPr>
            <a:spLocks noGrp="1"/>
          </p:cNvSpPr>
          <p:nvPr>
            <p:ph sz="quarter" idx="11"/>
          </p:nvPr>
        </p:nvSpPr>
        <p:spPr/>
        <p:txBody>
          <a:bodyPr>
            <a:normAutofit/>
          </a:bodyPr>
          <a:lstStyle/>
          <a:p>
            <a:endParaRPr lang="en-GB" sz="1200" dirty="0"/>
          </a:p>
          <a:p>
            <a:r>
              <a:rPr lang="en-GB" sz="1800" b="1" dirty="0"/>
              <a:t>If staff are misusing controlled drugs at work (or from work) then patients are not safe</a:t>
            </a:r>
          </a:p>
          <a:p>
            <a:pPr lvl="1"/>
            <a:r>
              <a:rPr lang="en-GB" sz="1800" dirty="0"/>
              <a:t>Caring for patients with an untreated / self-treated addiction</a:t>
            </a:r>
          </a:p>
          <a:p>
            <a:pPr lvl="1"/>
            <a:r>
              <a:rPr lang="en-GB" sz="1800" dirty="0"/>
              <a:t>Medication not available to patients or not of the quality it should be</a:t>
            </a:r>
          </a:p>
          <a:p>
            <a:pPr marL="342900" lvl="1" indent="0">
              <a:buNone/>
            </a:pPr>
            <a:endParaRPr lang="en-GB" sz="1800" dirty="0"/>
          </a:p>
          <a:p>
            <a:r>
              <a:rPr lang="en-GB" sz="1800" b="1" dirty="0"/>
              <a:t>Controlled Drug Accountable Officers mitigate that risk</a:t>
            </a:r>
          </a:p>
          <a:p>
            <a:pPr lvl="1"/>
            <a:r>
              <a:rPr lang="en-GB" sz="1800" dirty="0"/>
              <a:t>Robust governance and procedures</a:t>
            </a:r>
          </a:p>
          <a:p>
            <a:pPr lvl="1"/>
            <a:r>
              <a:rPr lang="en-GB" sz="1800" dirty="0"/>
              <a:t>Responding to incident reports</a:t>
            </a:r>
          </a:p>
          <a:p>
            <a:pPr lvl="1"/>
            <a:r>
              <a:rPr lang="en-GB" sz="1800" dirty="0"/>
              <a:t>Monitoring activities – reconciling supply and usage</a:t>
            </a:r>
          </a:p>
          <a:p>
            <a:endParaRPr lang="en-GB" sz="1800" dirty="0"/>
          </a:p>
          <a:p>
            <a:r>
              <a:rPr lang="en-GB" sz="1800" b="1" dirty="0"/>
              <a:t>We need an open culture in which staff feel safe enough to raise a concern about something that may be a risk to patients</a:t>
            </a:r>
          </a:p>
          <a:p>
            <a:pPr lvl="1"/>
            <a:r>
              <a:rPr lang="en-GB" sz="1800" dirty="0"/>
              <a:t>this includes a concern that colleague may be misusing controlled drugs, or using them in an unsafe way</a:t>
            </a:r>
          </a:p>
          <a:p>
            <a:pPr lvl="1"/>
            <a:endParaRPr lang="en-GB" sz="1200" dirty="0"/>
          </a:p>
        </p:txBody>
      </p:sp>
      <p:pic>
        <p:nvPicPr>
          <p:cNvPr id="4098" name="Picture 2" descr="Speak Up Month 2023 - National Guardian's Office">
            <a:extLst>
              <a:ext uri="{FF2B5EF4-FFF2-40B4-BE49-F238E27FC236}">
                <a16:creationId xmlns:a16="http://schemas.microsoft.com/office/drawing/2014/main" id="{88649031-69F4-4ED4-B34A-AC5F295C72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4075" y="2759586"/>
            <a:ext cx="2314356" cy="13388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4752D65-B681-E7BF-53DE-3575773B8441}"/>
              </a:ext>
            </a:extLst>
          </p:cNvPr>
          <p:cNvSpPr txBox="1"/>
          <p:nvPr/>
        </p:nvSpPr>
        <p:spPr>
          <a:xfrm>
            <a:off x="1757083" y="6419850"/>
            <a:ext cx="3370729" cy="276999"/>
          </a:xfrm>
          <a:prstGeom prst="rect">
            <a:avLst/>
          </a:prstGeom>
          <a:noFill/>
        </p:spPr>
        <p:txBody>
          <a:bodyPr wrap="square" rtlCol="0">
            <a:spAutoFit/>
          </a:bodyPr>
          <a:lstStyle/>
          <a:p>
            <a:r>
              <a:rPr lang="en-GB" sz="1200" i="1" dirty="0">
                <a:solidFill>
                  <a:prstClr val="black"/>
                </a:solidFill>
                <a:latin typeface="Calibri" panose="020F0502020204030204"/>
              </a:rPr>
              <a:t>Source: NHSE SW CDAO</a:t>
            </a:r>
          </a:p>
        </p:txBody>
      </p:sp>
    </p:spTree>
    <p:extLst>
      <p:ext uri="{BB962C8B-B14F-4D97-AF65-F5344CB8AC3E}">
        <p14:creationId xmlns:p14="http://schemas.microsoft.com/office/powerpoint/2010/main" val="35837456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AB9C5B4-3EDE-E54D-0F5A-D9A4C62F5969}"/>
              </a:ext>
            </a:extLst>
          </p:cNvPr>
          <p:cNvSpPr>
            <a:spLocks noGrp="1"/>
          </p:cNvSpPr>
          <p:nvPr>
            <p:ph type="body" sz="quarter" idx="10"/>
          </p:nvPr>
        </p:nvSpPr>
        <p:spPr/>
        <p:txBody>
          <a:bodyPr>
            <a:normAutofit/>
          </a:bodyPr>
          <a:lstStyle/>
          <a:p>
            <a:r>
              <a:rPr lang="en-GB" sz="4000" dirty="0"/>
              <a:t>The Law</a:t>
            </a:r>
          </a:p>
        </p:txBody>
      </p:sp>
      <p:sp>
        <p:nvSpPr>
          <p:cNvPr id="4" name="Content Placeholder 3">
            <a:extLst>
              <a:ext uri="{FF2B5EF4-FFF2-40B4-BE49-F238E27FC236}">
                <a16:creationId xmlns:a16="http://schemas.microsoft.com/office/drawing/2014/main" id="{43DEB7B3-E78A-124E-B2E3-129B599EAEEC}"/>
              </a:ext>
            </a:extLst>
          </p:cNvPr>
          <p:cNvSpPr>
            <a:spLocks noGrp="1"/>
          </p:cNvSpPr>
          <p:nvPr>
            <p:ph sz="quarter" idx="11"/>
          </p:nvPr>
        </p:nvSpPr>
        <p:spPr>
          <a:xfrm>
            <a:off x="1971676" y="1295400"/>
            <a:ext cx="4260249" cy="4467225"/>
          </a:xfrm>
        </p:spPr>
        <p:txBody>
          <a:bodyPr>
            <a:normAutofit lnSpcReduction="10000"/>
          </a:bodyPr>
          <a:lstStyle/>
          <a:p>
            <a:pPr marL="285750" indent="-285750" algn="just">
              <a:buFont typeface="Arial" panose="020B0604020202020204" pitchFamily="34" charset="0"/>
              <a:buChar char="•"/>
            </a:pPr>
            <a:r>
              <a:rPr lang="en-US" sz="1800" dirty="0"/>
              <a:t>The Health Act created the role of the Accountable Officer for Controlled Drugs in 2006</a:t>
            </a:r>
          </a:p>
          <a:p>
            <a:pPr marL="285750" indent="-285750" algn="just">
              <a:buFont typeface="Arial" panose="020B0604020202020204" pitchFamily="34" charset="0"/>
              <a:buChar char="•"/>
            </a:pPr>
            <a:r>
              <a:rPr lang="en-GB" sz="1800" dirty="0"/>
              <a:t>The Controlled Drugs (Supervision of Management and Use) Regulations 2013</a:t>
            </a:r>
          </a:p>
          <a:p>
            <a:pPr marL="971550" lvl="1" indent="-285750" algn="just"/>
            <a:r>
              <a:rPr lang="en-GB" sz="1400" dirty="0"/>
              <a:t>Regulation 8 – Appointment and support of accountable officers</a:t>
            </a:r>
          </a:p>
          <a:p>
            <a:pPr marL="971550" lvl="1" indent="-285750" algn="just"/>
            <a:r>
              <a:rPr lang="en-GB" sz="1400" dirty="0"/>
              <a:t>Designated bodies must appoint an AO</a:t>
            </a:r>
          </a:p>
          <a:p>
            <a:pPr marL="971550" lvl="1" indent="-285750" algn="just"/>
            <a:r>
              <a:rPr lang="en-GB" sz="1400" dirty="0"/>
              <a:t>The AO must be a person of sufficient seniority</a:t>
            </a:r>
          </a:p>
          <a:p>
            <a:pPr marL="971550" lvl="1" indent="-285750" algn="just"/>
            <a:r>
              <a:rPr lang="en-GB" sz="1400" dirty="0"/>
              <a:t>Must be an officer or employee of the designated body or bodies if acting jointly</a:t>
            </a:r>
          </a:p>
          <a:p>
            <a:pPr marL="971550" lvl="1" indent="-285750" algn="just"/>
            <a:r>
              <a:rPr lang="en-GB" sz="1400" dirty="0"/>
              <a:t>Must have little or no contact with CDs within that body</a:t>
            </a:r>
          </a:p>
          <a:p>
            <a:pPr marL="971550" lvl="1" indent="-285750" algn="just"/>
            <a:r>
              <a:rPr lang="en-GB" sz="1400" dirty="0"/>
              <a:t>Allows for joint appointments of an AO across designated bodies, subject to conditions</a:t>
            </a:r>
          </a:p>
          <a:p>
            <a:pPr marL="971550" lvl="1" indent="-285750" algn="just"/>
            <a:r>
              <a:rPr lang="en-GB" sz="1400" dirty="0"/>
              <a:t>Requires designated bodies to fund and resource AOs adequately</a:t>
            </a:r>
          </a:p>
          <a:p>
            <a:pPr marL="285750" indent="-285750">
              <a:buFont typeface="Arial" panose="020B0604020202020204" pitchFamily="34" charset="0"/>
              <a:buChar char="•"/>
            </a:pPr>
            <a:endParaRPr lang="en-US" sz="1800" dirty="0"/>
          </a:p>
        </p:txBody>
      </p:sp>
      <p:pic>
        <p:nvPicPr>
          <p:cNvPr id="2050" name="Picture 2" descr="New legislation on controlled drugs supply during pandemic">
            <a:extLst>
              <a:ext uri="{FF2B5EF4-FFF2-40B4-BE49-F238E27FC236}">
                <a16:creationId xmlns:a16="http://schemas.microsoft.com/office/drawing/2014/main" id="{5565026B-F7BD-8A6B-171C-52DF66E2A1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9137" y="1977081"/>
            <a:ext cx="3936732" cy="26711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9642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6404C93-92D9-13BE-94A2-24F2019A63F3}"/>
              </a:ext>
            </a:extLst>
          </p:cNvPr>
          <p:cNvSpPr txBox="1"/>
          <p:nvPr/>
        </p:nvSpPr>
        <p:spPr>
          <a:xfrm>
            <a:off x="1757083" y="6419850"/>
            <a:ext cx="3370729" cy="276999"/>
          </a:xfrm>
          <a:prstGeom prst="rect">
            <a:avLst/>
          </a:prstGeom>
          <a:noFill/>
        </p:spPr>
        <p:txBody>
          <a:bodyPr wrap="square" rtlCol="0">
            <a:spAutoFit/>
          </a:bodyPr>
          <a:lstStyle/>
          <a:p>
            <a:r>
              <a:rPr lang="en-GB" sz="1200" dirty="0">
                <a:solidFill>
                  <a:prstClr val="black"/>
                </a:solidFill>
                <a:latin typeface="Calibri" panose="020F0502020204030204"/>
              </a:rPr>
              <a:t>Source: CQC Annual CD Report</a:t>
            </a:r>
          </a:p>
        </p:txBody>
      </p:sp>
      <p:pic>
        <p:nvPicPr>
          <p:cNvPr id="3" name="Picture 2">
            <a:extLst>
              <a:ext uri="{FF2B5EF4-FFF2-40B4-BE49-F238E27FC236}">
                <a16:creationId xmlns:a16="http://schemas.microsoft.com/office/drawing/2014/main" id="{CA084579-051E-483E-E1B3-14066EF06C34}"/>
              </a:ext>
            </a:extLst>
          </p:cNvPr>
          <p:cNvPicPr>
            <a:picLocks noChangeAspect="1"/>
          </p:cNvPicPr>
          <p:nvPr/>
        </p:nvPicPr>
        <p:blipFill>
          <a:blip r:embed="rId3"/>
          <a:stretch>
            <a:fillRect/>
          </a:stretch>
        </p:blipFill>
        <p:spPr>
          <a:xfrm>
            <a:off x="1912063" y="334446"/>
            <a:ext cx="4933950" cy="3072368"/>
          </a:xfrm>
          <a:prstGeom prst="rect">
            <a:avLst/>
          </a:prstGeom>
        </p:spPr>
      </p:pic>
      <p:pic>
        <p:nvPicPr>
          <p:cNvPr id="10" name="Picture 9">
            <a:extLst>
              <a:ext uri="{FF2B5EF4-FFF2-40B4-BE49-F238E27FC236}">
                <a16:creationId xmlns:a16="http://schemas.microsoft.com/office/drawing/2014/main" id="{41A7DD16-CE6C-8BC3-AEE0-2CDC5719AD19}"/>
              </a:ext>
            </a:extLst>
          </p:cNvPr>
          <p:cNvPicPr>
            <a:picLocks noChangeAspect="1"/>
          </p:cNvPicPr>
          <p:nvPr/>
        </p:nvPicPr>
        <p:blipFill>
          <a:blip r:embed="rId4"/>
          <a:stretch>
            <a:fillRect/>
          </a:stretch>
        </p:blipFill>
        <p:spPr>
          <a:xfrm>
            <a:off x="5674210" y="3542286"/>
            <a:ext cx="4662770" cy="3072368"/>
          </a:xfrm>
          <a:prstGeom prst="rect">
            <a:avLst/>
          </a:prstGeom>
        </p:spPr>
      </p:pic>
    </p:spTree>
    <p:extLst>
      <p:ext uri="{BB962C8B-B14F-4D97-AF65-F5344CB8AC3E}">
        <p14:creationId xmlns:p14="http://schemas.microsoft.com/office/powerpoint/2010/main" val="95961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3DEB7B3-E78A-124E-B2E3-129B599EAEEC}"/>
              </a:ext>
            </a:extLst>
          </p:cNvPr>
          <p:cNvSpPr>
            <a:spLocks noGrp="1"/>
          </p:cNvSpPr>
          <p:nvPr>
            <p:ph sz="quarter" idx="11"/>
          </p:nvPr>
        </p:nvSpPr>
        <p:spPr/>
        <p:txBody>
          <a:bodyPr>
            <a:normAutofit/>
          </a:bodyPr>
          <a:lstStyle/>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p:txBody>
      </p:sp>
      <p:pic>
        <p:nvPicPr>
          <p:cNvPr id="12" name="Picture 11">
            <a:hlinkClick r:id="rId3"/>
            <a:extLst>
              <a:ext uri="{FF2B5EF4-FFF2-40B4-BE49-F238E27FC236}">
                <a16:creationId xmlns:a16="http://schemas.microsoft.com/office/drawing/2014/main" id="{3EC2558B-C9A9-4FEA-876B-C42F890C75AF}"/>
              </a:ext>
            </a:extLst>
          </p:cNvPr>
          <p:cNvPicPr>
            <a:picLocks noChangeAspect="1"/>
          </p:cNvPicPr>
          <p:nvPr/>
        </p:nvPicPr>
        <p:blipFill>
          <a:blip r:embed="rId4"/>
          <a:stretch>
            <a:fillRect/>
          </a:stretch>
        </p:blipFill>
        <p:spPr>
          <a:xfrm rot="20465997">
            <a:off x="2106063" y="1186841"/>
            <a:ext cx="4714875" cy="1328738"/>
          </a:xfrm>
          <a:prstGeom prst="rect">
            <a:avLst/>
          </a:prstGeom>
        </p:spPr>
      </p:pic>
      <p:pic>
        <p:nvPicPr>
          <p:cNvPr id="13" name="Picture 12">
            <a:hlinkClick r:id="rId5"/>
            <a:extLst>
              <a:ext uri="{FF2B5EF4-FFF2-40B4-BE49-F238E27FC236}">
                <a16:creationId xmlns:a16="http://schemas.microsoft.com/office/drawing/2014/main" id="{39DAA991-24F5-43C6-AD7A-D187C754CF06}"/>
              </a:ext>
            </a:extLst>
          </p:cNvPr>
          <p:cNvPicPr>
            <a:picLocks noChangeAspect="1"/>
          </p:cNvPicPr>
          <p:nvPr/>
        </p:nvPicPr>
        <p:blipFill>
          <a:blip r:embed="rId6"/>
          <a:stretch>
            <a:fillRect/>
          </a:stretch>
        </p:blipFill>
        <p:spPr>
          <a:xfrm rot="496494">
            <a:off x="5046971" y="2974041"/>
            <a:ext cx="4529138" cy="785813"/>
          </a:xfrm>
          <a:prstGeom prst="rect">
            <a:avLst/>
          </a:prstGeom>
        </p:spPr>
      </p:pic>
      <p:pic>
        <p:nvPicPr>
          <p:cNvPr id="5" name="Picture 4">
            <a:hlinkClick r:id="rId7"/>
            <a:extLst>
              <a:ext uri="{FF2B5EF4-FFF2-40B4-BE49-F238E27FC236}">
                <a16:creationId xmlns:a16="http://schemas.microsoft.com/office/drawing/2014/main" id="{0C5A62BC-AC5B-BB52-41A8-FEA6298A3C3F}"/>
              </a:ext>
            </a:extLst>
          </p:cNvPr>
          <p:cNvPicPr>
            <a:picLocks noChangeAspect="1"/>
          </p:cNvPicPr>
          <p:nvPr/>
        </p:nvPicPr>
        <p:blipFill>
          <a:blip r:embed="rId8"/>
          <a:stretch>
            <a:fillRect/>
          </a:stretch>
        </p:blipFill>
        <p:spPr>
          <a:xfrm>
            <a:off x="2829800" y="4183346"/>
            <a:ext cx="4368398" cy="1729803"/>
          </a:xfrm>
          <a:prstGeom prst="rect">
            <a:avLst/>
          </a:prstGeom>
        </p:spPr>
      </p:pic>
    </p:spTree>
    <p:extLst>
      <p:ext uri="{BB962C8B-B14F-4D97-AF65-F5344CB8AC3E}">
        <p14:creationId xmlns:p14="http://schemas.microsoft.com/office/powerpoint/2010/main" val="160755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1B4BAF-2F61-C30C-162C-C597EFACC409}"/>
              </a:ext>
            </a:extLst>
          </p:cNvPr>
          <p:cNvSpPr>
            <a:spLocks noGrp="1"/>
          </p:cNvSpPr>
          <p:nvPr>
            <p:ph type="body" sz="quarter" idx="10"/>
          </p:nvPr>
        </p:nvSpPr>
        <p:spPr/>
        <p:txBody>
          <a:bodyPr>
            <a:normAutofit/>
          </a:bodyPr>
          <a:lstStyle/>
          <a:p>
            <a:r>
              <a:rPr lang="en-GB" sz="4000" dirty="0">
                <a:solidFill>
                  <a:srgbClr val="2F5597"/>
                </a:solidFill>
              </a:rPr>
              <a:t>CDAO requirements / qualities</a:t>
            </a:r>
          </a:p>
          <a:p>
            <a:endParaRPr lang="en-GB" dirty="0"/>
          </a:p>
        </p:txBody>
      </p:sp>
      <p:sp>
        <p:nvSpPr>
          <p:cNvPr id="3" name="Content Placeholder 2">
            <a:extLst>
              <a:ext uri="{FF2B5EF4-FFF2-40B4-BE49-F238E27FC236}">
                <a16:creationId xmlns:a16="http://schemas.microsoft.com/office/drawing/2014/main" id="{B7ADBACF-E177-AD87-1E85-73E6BD32A047}"/>
              </a:ext>
            </a:extLst>
          </p:cNvPr>
          <p:cNvSpPr>
            <a:spLocks noGrp="1"/>
          </p:cNvSpPr>
          <p:nvPr>
            <p:ph sz="quarter" idx="11"/>
          </p:nvPr>
        </p:nvSpPr>
        <p:spPr/>
        <p:txBody>
          <a:bodyPr>
            <a:normAutofit lnSpcReduction="10000"/>
          </a:bodyPr>
          <a:lstStyle/>
          <a:p>
            <a:pPr marL="457200" indent="-457200">
              <a:buFont typeface="Arial" panose="020B0604020202020204" pitchFamily="34" charset="0"/>
              <a:buChar char="•"/>
            </a:pPr>
            <a:r>
              <a:rPr lang="en-GB" sz="2700" dirty="0"/>
              <a:t>The CDAO must be a person of sufficient seniority</a:t>
            </a:r>
          </a:p>
          <a:p>
            <a:pPr marL="457200" indent="-457200">
              <a:buFont typeface="Arial" panose="020B0604020202020204" pitchFamily="34" charset="0"/>
              <a:buChar char="•"/>
            </a:pPr>
            <a:r>
              <a:rPr lang="en-GB" sz="2700" dirty="0"/>
              <a:t>Must be an officer or employee of the designated body or bodies if acting jointly</a:t>
            </a:r>
          </a:p>
          <a:p>
            <a:pPr marL="457200" indent="-457200">
              <a:buFont typeface="Arial" panose="020B0604020202020204" pitchFamily="34" charset="0"/>
              <a:buChar char="•"/>
            </a:pPr>
            <a:r>
              <a:rPr lang="en-GB" sz="2700" dirty="0"/>
              <a:t>Must have little or no contact with CDs within that body</a:t>
            </a:r>
          </a:p>
          <a:p>
            <a:pPr marL="457200" indent="-457200">
              <a:buFont typeface="Arial" panose="020B0604020202020204" pitchFamily="34" charset="0"/>
              <a:buChar char="•"/>
            </a:pPr>
            <a:r>
              <a:rPr lang="en-GB" sz="2700" dirty="0"/>
              <a:t>Communication /stakeholder engagement/ relationships</a:t>
            </a:r>
          </a:p>
          <a:p>
            <a:pPr marL="457200" indent="-457200">
              <a:buFont typeface="Arial" panose="020B0604020202020204" pitchFamily="34" charset="0"/>
              <a:buChar char="•"/>
            </a:pPr>
            <a:r>
              <a:rPr lang="en-GB" sz="2700" dirty="0"/>
              <a:t>Investigative skills</a:t>
            </a:r>
          </a:p>
          <a:p>
            <a:pPr marL="457200" indent="-457200">
              <a:buFont typeface="Arial" panose="020B0604020202020204" pitchFamily="34" charset="0"/>
              <a:buChar char="•"/>
            </a:pPr>
            <a:r>
              <a:rPr lang="en-GB" sz="2700" dirty="0"/>
              <a:t>Influencing</a:t>
            </a:r>
          </a:p>
          <a:p>
            <a:pPr marL="457200" indent="-457200">
              <a:buFont typeface="Arial" panose="020B0604020202020204" pitchFamily="34" charset="0"/>
              <a:buChar char="•"/>
            </a:pPr>
            <a:r>
              <a:rPr lang="en-GB" sz="2700" dirty="0"/>
              <a:t>Situational Leadership</a:t>
            </a:r>
          </a:p>
          <a:p>
            <a:pPr marL="457200" indent="-457200">
              <a:buFont typeface="Arial" panose="020B0604020202020204" pitchFamily="34" charset="0"/>
              <a:buChar char="•"/>
            </a:pPr>
            <a:r>
              <a:rPr lang="en-GB" sz="2700" dirty="0"/>
              <a:t>Resilience</a:t>
            </a:r>
          </a:p>
          <a:p>
            <a:pPr marL="457200" indent="-457200">
              <a:buFont typeface="Arial" panose="020B0604020202020204" pitchFamily="34" charset="0"/>
              <a:buChar char="•"/>
            </a:pPr>
            <a:r>
              <a:rPr lang="en-GB" sz="2700" dirty="0"/>
              <a:t>Curiosity (appreciate enquiry, PSIRF)</a:t>
            </a:r>
          </a:p>
          <a:p>
            <a:endParaRPr lang="en-GB" dirty="0"/>
          </a:p>
          <a:p>
            <a:endParaRPr lang="en-GB" dirty="0"/>
          </a:p>
        </p:txBody>
      </p:sp>
    </p:spTree>
    <p:extLst>
      <p:ext uri="{BB962C8B-B14F-4D97-AF65-F5344CB8AC3E}">
        <p14:creationId xmlns:p14="http://schemas.microsoft.com/office/powerpoint/2010/main" val="37475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8DE7E61-E9DA-9F54-A446-CC2266B60E36}"/>
              </a:ext>
            </a:extLst>
          </p:cNvPr>
          <p:cNvSpPr>
            <a:spLocks noGrp="1"/>
          </p:cNvSpPr>
          <p:nvPr>
            <p:ph type="body" sz="quarter" idx="10"/>
          </p:nvPr>
        </p:nvSpPr>
        <p:spPr/>
        <p:txBody>
          <a:bodyPr>
            <a:normAutofit/>
          </a:bodyPr>
          <a:lstStyle/>
          <a:p>
            <a:r>
              <a:rPr lang="en-GB" sz="4000" dirty="0"/>
              <a:t>Duties of CDAO</a:t>
            </a:r>
          </a:p>
        </p:txBody>
      </p:sp>
      <p:sp>
        <p:nvSpPr>
          <p:cNvPr id="5" name="Content Placeholder 4">
            <a:extLst>
              <a:ext uri="{FF2B5EF4-FFF2-40B4-BE49-F238E27FC236}">
                <a16:creationId xmlns:a16="http://schemas.microsoft.com/office/drawing/2014/main" id="{6B390293-9AFB-8A37-E51B-F1D0A1B3527A}"/>
              </a:ext>
            </a:extLst>
          </p:cNvPr>
          <p:cNvSpPr>
            <a:spLocks noGrp="1"/>
          </p:cNvSpPr>
          <p:nvPr>
            <p:ph sz="quarter" idx="11"/>
          </p:nvPr>
        </p:nvSpPr>
        <p:spPr>
          <a:xfrm>
            <a:off x="1971676" y="1295400"/>
            <a:ext cx="6234479" cy="5276223"/>
          </a:xfrm>
        </p:spPr>
        <p:txBody>
          <a:bodyPr>
            <a:normAutofit fontScale="47500" lnSpcReduction="20000"/>
          </a:bodyPr>
          <a:lstStyle/>
          <a:p>
            <a:pPr marL="342900" indent="-342900" algn="just">
              <a:buFont typeface="Symbol" panose="05050102010706020507" pitchFamily="18" charset="2"/>
              <a:buChar char=""/>
            </a:pPr>
            <a:r>
              <a:rPr lang="en-GB" sz="3300" dirty="0">
                <a:latin typeface="Frutiger" panose="020B0602020204020204"/>
                <a:ea typeface="Times New Roman" panose="02020603050405020304" pitchFamily="18" charset="0"/>
                <a:cs typeface="Arial" panose="020B0604020202020204" pitchFamily="34" charset="0"/>
              </a:rPr>
              <a:t>Assurance the organisation is following adequate and up to date Standard Operating Procedures (SOPs).</a:t>
            </a:r>
            <a:endParaRPr lang="en-GB" sz="3300" dirty="0">
              <a:latin typeface="Frutiger" panose="020B0602020204020204"/>
              <a:ea typeface="Times New Roman" panose="02020603050405020304" pitchFamily="18" charset="0"/>
              <a:cs typeface="Times New Roman" panose="02020603050405020304" pitchFamily="18" charset="0"/>
            </a:endParaRPr>
          </a:p>
          <a:p>
            <a:pPr marL="342900" indent="-342900" algn="just">
              <a:buFont typeface="Symbol" panose="05050102010706020507" pitchFamily="18" charset="2"/>
              <a:buChar char=""/>
            </a:pPr>
            <a:r>
              <a:rPr lang="en-GB" sz="3300" dirty="0">
                <a:latin typeface="Frutiger" panose="020B0602020204020204"/>
                <a:ea typeface="Times New Roman" panose="02020603050405020304" pitchFamily="18" charset="0"/>
                <a:cs typeface="Arial" panose="020B0604020202020204" pitchFamily="34" charset="0"/>
              </a:rPr>
              <a:t>Appropriate arrangements for monitoring and auditing the management and use of controlled drugs.</a:t>
            </a:r>
            <a:endParaRPr lang="en-GB" sz="3300" dirty="0">
              <a:latin typeface="Frutiger" panose="020B0602020204020204"/>
              <a:ea typeface="Times New Roman" panose="02020603050405020304" pitchFamily="18" charset="0"/>
              <a:cs typeface="Times New Roman" panose="02020603050405020304" pitchFamily="18" charset="0"/>
            </a:endParaRPr>
          </a:p>
          <a:p>
            <a:pPr marL="342900" indent="-342900" algn="just">
              <a:buFont typeface="Symbol" panose="05050102010706020507" pitchFamily="18" charset="2"/>
              <a:buChar char=""/>
            </a:pPr>
            <a:r>
              <a:rPr lang="en-GB" sz="3300" dirty="0">
                <a:latin typeface="Frutiger" panose="020B0602020204020204"/>
                <a:ea typeface="Times New Roman" panose="02020603050405020304" pitchFamily="18" charset="0"/>
                <a:cs typeface="Arial" panose="020B0604020202020204" pitchFamily="34" charset="0"/>
              </a:rPr>
              <a:t>Systems exist to alert the accountable officer of any complaints or concerns involving the management or use of controlled drugs.</a:t>
            </a:r>
            <a:endParaRPr lang="en-GB" sz="3300" dirty="0">
              <a:latin typeface="Frutiger" panose="020B0602020204020204"/>
              <a:ea typeface="Times New Roman" panose="02020603050405020304" pitchFamily="18" charset="0"/>
              <a:cs typeface="Times New Roman" panose="02020603050405020304" pitchFamily="18" charset="0"/>
            </a:endParaRPr>
          </a:p>
          <a:p>
            <a:pPr marL="342900" indent="-342900" algn="just">
              <a:buFont typeface="Symbol" panose="05050102010706020507" pitchFamily="18" charset="2"/>
              <a:buChar char=""/>
            </a:pPr>
            <a:r>
              <a:rPr lang="en-GB" sz="3300" dirty="0">
                <a:latin typeface="Frutiger" panose="020B0602020204020204"/>
                <a:ea typeface="Times New Roman" panose="02020603050405020304" pitchFamily="18" charset="0"/>
                <a:cs typeface="Arial" panose="020B0604020202020204" pitchFamily="34" charset="0"/>
              </a:rPr>
              <a:t>The incident reporting system captures untoward incidents involving the management or use of controlled drugs; appropriate arrangements in place for analysing and responding to these.</a:t>
            </a:r>
            <a:endParaRPr lang="en-GB" sz="3300" dirty="0">
              <a:latin typeface="Frutiger" panose="020B0602020204020204"/>
              <a:ea typeface="Times New Roman" panose="02020603050405020304" pitchFamily="18" charset="0"/>
              <a:cs typeface="Times New Roman" panose="02020603050405020304" pitchFamily="18" charset="0"/>
            </a:endParaRPr>
          </a:p>
          <a:p>
            <a:pPr marL="342900" indent="-342900" algn="just">
              <a:buFont typeface="Symbol" panose="05050102010706020507" pitchFamily="18" charset="2"/>
              <a:buChar char=""/>
            </a:pPr>
            <a:r>
              <a:rPr lang="en-GB" sz="3300" dirty="0">
                <a:latin typeface="Frutiger" panose="020B0602020204020204"/>
                <a:ea typeface="Times New Roman" panose="02020603050405020304" pitchFamily="18" charset="0"/>
                <a:cs typeface="Arial" panose="020B0604020202020204" pitchFamily="34" charset="0"/>
              </a:rPr>
              <a:t>Relevant individuals receive appropriate training in relation to controlled drugs.</a:t>
            </a:r>
            <a:endParaRPr lang="en-GB" sz="3300" dirty="0">
              <a:latin typeface="Frutiger" panose="020B0602020204020204"/>
              <a:ea typeface="Times New Roman" panose="02020603050405020304" pitchFamily="18" charset="0"/>
              <a:cs typeface="Times New Roman" panose="02020603050405020304" pitchFamily="18" charset="0"/>
            </a:endParaRPr>
          </a:p>
          <a:p>
            <a:pPr marL="342900" indent="-342900" algn="just">
              <a:buFont typeface="Symbol" panose="05050102010706020507" pitchFamily="18" charset="2"/>
              <a:buChar char=""/>
            </a:pPr>
            <a:r>
              <a:rPr lang="en-GB" sz="3300" dirty="0">
                <a:latin typeface="Frutiger" panose="020B0602020204020204"/>
                <a:ea typeface="Times New Roman" panose="02020603050405020304" pitchFamily="18" charset="0"/>
                <a:cs typeface="Arial" panose="020B0604020202020204" pitchFamily="34" charset="0"/>
              </a:rPr>
              <a:t>The recording and assessment of any concerns raised in relation to the management or use of controlled drugs by a relevant individual; determining whether these concerns should be shared with a responsible body.</a:t>
            </a:r>
            <a:endParaRPr lang="en-GB" sz="3300" dirty="0">
              <a:latin typeface="Frutiger" panose="020B0602020204020204"/>
              <a:ea typeface="Times New Roman" panose="02020603050405020304" pitchFamily="18" charset="0"/>
              <a:cs typeface="Times New Roman" panose="02020603050405020304" pitchFamily="18" charset="0"/>
            </a:endParaRPr>
          </a:p>
          <a:p>
            <a:pPr marL="342900" indent="-342900" algn="just">
              <a:buFont typeface="Symbol" panose="05050102010706020507" pitchFamily="18" charset="2"/>
              <a:buChar char=""/>
            </a:pPr>
            <a:r>
              <a:rPr lang="en-GB" sz="3300" dirty="0">
                <a:latin typeface="Frutiger" panose="020B0602020204020204"/>
                <a:ea typeface="Times New Roman" panose="02020603050405020304" pitchFamily="18" charset="0"/>
                <a:cs typeface="Arial" panose="020B0604020202020204" pitchFamily="34" charset="0"/>
              </a:rPr>
              <a:t>Protecting patients or members of the public in cases where concerns in relation to the management or use of controlled drugs by a relevant person appear to be well-founded.</a:t>
            </a:r>
            <a:endParaRPr lang="en-GB" sz="3300" dirty="0">
              <a:latin typeface="Frutiger" panose="020B0602020204020204"/>
              <a:ea typeface="Times New Roman" panose="02020603050405020304" pitchFamily="18" charset="0"/>
              <a:cs typeface="Times New Roman" panose="02020603050405020304" pitchFamily="18" charset="0"/>
            </a:endParaRPr>
          </a:p>
          <a:p>
            <a:pPr marL="342900" indent="-342900" algn="just">
              <a:buFont typeface="Symbol" panose="05050102010706020507" pitchFamily="18" charset="2"/>
              <a:buChar char=""/>
            </a:pPr>
            <a:r>
              <a:rPr lang="en-GB" sz="3300" dirty="0">
                <a:latin typeface="Frutiger" panose="020B0602020204020204"/>
                <a:ea typeface="Times New Roman" panose="02020603050405020304" pitchFamily="18" charset="0"/>
                <a:cs typeface="Arial" panose="020B0604020202020204" pitchFamily="34" charset="0"/>
              </a:rPr>
              <a:t>Appropriate arrangements for ensuring the proper sharing of information.</a:t>
            </a:r>
          </a:p>
          <a:p>
            <a:pPr marL="342900" indent="-342900" algn="just">
              <a:buFont typeface="Symbol" panose="05050102010706020507" pitchFamily="18" charset="2"/>
              <a:buChar char=""/>
            </a:pPr>
            <a:r>
              <a:rPr lang="en-GB" sz="3300" dirty="0">
                <a:latin typeface="Frutiger" panose="020B0602020204020204"/>
                <a:ea typeface="Times New Roman" panose="02020603050405020304" pitchFamily="18" charset="0"/>
                <a:cs typeface="Times New Roman" panose="02020603050405020304" pitchFamily="18" charset="0"/>
              </a:rPr>
              <a:t>The CDAO themselves should not witness destruction.</a:t>
            </a:r>
          </a:p>
          <a:p>
            <a:pPr marL="342900" indent="-342900" algn="just">
              <a:buFont typeface="Symbol" panose="05050102010706020507" pitchFamily="18" charset="2"/>
              <a:buChar char=""/>
            </a:pPr>
            <a:endParaRPr lang="en-GB" dirty="0">
              <a:latin typeface="Arial" panose="020B0604020202020204" pitchFamily="34" charset="0"/>
              <a:ea typeface="Times New Roman" panose="02020603050405020304" pitchFamily="18" charset="0"/>
              <a:cs typeface="Times New Roman" panose="02020603050405020304" pitchFamily="18" charset="0"/>
            </a:endParaRPr>
          </a:p>
          <a:p>
            <a:endParaRPr lang="en-GB" dirty="0"/>
          </a:p>
        </p:txBody>
      </p:sp>
      <p:pic>
        <p:nvPicPr>
          <p:cNvPr id="5124" name="Picture 4" descr="Roles word pulled by a team of people — Stock Photo, Image">
            <a:extLst>
              <a:ext uri="{FF2B5EF4-FFF2-40B4-BE49-F238E27FC236}">
                <a16:creationId xmlns:a16="http://schemas.microsoft.com/office/drawing/2014/main" id="{99CAA95E-B0FF-8097-4275-78C39F8AB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3900" y="2210637"/>
            <a:ext cx="2057642" cy="2090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9632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AD24D1-B833-53A3-FD21-544ECA71E54B}"/>
              </a:ext>
            </a:extLst>
          </p:cNvPr>
          <p:cNvPicPr>
            <a:picLocks noChangeAspect="1"/>
          </p:cNvPicPr>
          <p:nvPr/>
        </p:nvPicPr>
        <p:blipFill>
          <a:blip r:embed="rId2"/>
          <a:stretch>
            <a:fillRect/>
          </a:stretch>
        </p:blipFill>
        <p:spPr>
          <a:xfrm>
            <a:off x="2797006" y="1997002"/>
            <a:ext cx="6597989" cy="2863997"/>
          </a:xfrm>
          <a:prstGeom prst="rect">
            <a:avLst/>
          </a:prstGeom>
        </p:spPr>
      </p:pic>
    </p:spTree>
    <p:extLst>
      <p:ext uri="{BB962C8B-B14F-4D97-AF65-F5344CB8AC3E}">
        <p14:creationId xmlns:p14="http://schemas.microsoft.com/office/powerpoint/2010/main" val="21476260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5666CF-8C8D-9569-E8E1-B3F422B89D99}"/>
              </a:ext>
            </a:extLst>
          </p:cNvPr>
          <p:cNvSpPr>
            <a:spLocks noGrp="1"/>
          </p:cNvSpPr>
          <p:nvPr>
            <p:ph type="body" sz="quarter" idx="10"/>
          </p:nvPr>
        </p:nvSpPr>
        <p:spPr/>
        <p:txBody>
          <a:bodyPr/>
          <a:lstStyle/>
          <a:p>
            <a:r>
              <a:rPr lang="en-GB" dirty="0"/>
              <a:t>Key learning (1)</a:t>
            </a:r>
          </a:p>
        </p:txBody>
      </p:sp>
      <p:sp>
        <p:nvSpPr>
          <p:cNvPr id="3" name="Content Placeholder 2">
            <a:extLst>
              <a:ext uri="{FF2B5EF4-FFF2-40B4-BE49-F238E27FC236}">
                <a16:creationId xmlns:a16="http://schemas.microsoft.com/office/drawing/2014/main" id="{AC937519-DE9E-442D-25BC-27D825068B87}"/>
              </a:ext>
            </a:extLst>
          </p:cNvPr>
          <p:cNvSpPr>
            <a:spLocks noGrp="1"/>
          </p:cNvSpPr>
          <p:nvPr>
            <p:ph sz="quarter" idx="11"/>
          </p:nvPr>
        </p:nvSpPr>
        <p:spPr>
          <a:xfrm>
            <a:off x="1971676" y="1295400"/>
            <a:ext cx="5372357" cy="4467225"/>
          </a:xfrm>
        </p:spPr>
        <p:txBody>
          <a:bodyPr>
            <a:normAutofit fontScale="92500" lnSpcReduction="20000"/>
          </a:bodyPr>
          <a:lstStyle/>
          <a:p>
            <a:pPr marL="457200" indent="-457200">
              <a:buFont typeface="Arial" panose="020B0604020202020204" pitchFamily="34" charset="0"/>
              <a:buChar char="•"/>
            </a:pPr>
            <a:r>
              <a:rPr lang="en-GB" dirty="0"/>
              <a:t>Home Office</a:t>
            </a:r>
          </a:p>
          <a:p>
            <a:pPr marL="457200" indent="-457200">
              <a:buFont typeface="Arial" panose="020B0604020202020204" pitchFamily="34" charset="0"/>
              <a:buChar char="•"/>
            </a:pPr>
            <a:r>
              <a:rPr lang="en-GB" dirty="0"/>
              <a:t>Legislation Update</a:t>
            </a:r>
          </a:p>
          <a:p>
            <a:pPr marL="457200" indent="-457200">
              <a:buFont typeface="Arial" panose="020B0604020202020204" pitchFamily="34" charset="0"/>
              <a:buChar char="•"/>
            </a:pPr>
            <a:r>
              <a:rPr lang="en-GB" dirty="0"/>
              <a:t>Codeine – risks and reclassification</a:t>
            </a:r>
          </a:p>
          <a:p>
            <a:pPr marL="457200" indent="-457200">
              <a:buFont typeface="Arial" panose="020B0604020202020204" pitchFamily="34" charset="0"/>
              <a:buChar char="•"/>
            </a:pPr>
            <a:r>
              <a:rPr lang="en-GB" dirty="0"/>
              <a:t>Nitrous Oxide reclassification</a:t>
            </a:r>
          </a:p>
          <a:p>
            <a:pPr marL="457200" indent="-457200">
              <a:buFont typeface="Arial" panose="020B0604020202020204" pitchFamily="34" charset="0"/>
              <a:buChar char="•"/>
            </a:pPr>
            <a:r>
              <a:rPr lang="en-GB" dirty="0"/>
              <a:t>Nitazenes</a:t>
            </a:r>
          </a:p>
          <a:p>
            <a:pPr marL="457200" indent="-457200">
              <a:buFont typeface="Arial" panose="020B0604020202020204" pitchFamily="34" charset="0"/>
              <a:buChar char="•"/>
            </a:pPr>
            <a:r>
              <a:rPr lang="en-GB" dirty="0"/>
              <a:t>Overseas prescribing of CDs</a:t>
            </a:r>
          </a:p>
          <a:p>
            <a:pPr marL="457200" indent="-457200">
              <a:buFont typeface="Arial" panose="020B0604020202020204" pitchFamily="34" charset="0"/>
              <a:buChar char="•"/>
            </a:pPr>
            <a:r>
              <a:rPr lang="en-GB" dirty="0"/>
              <a:t>Designated bodies</a:t>
            </a:r>
          </a:p>
          <a:p>
            <a:pPr marL="1143000" lvl="1" indent="-457200">
              <a:buFont typeface="Courier New" panose="02070309020205020404" pitchFamily="49" charset="0"/>
              <a:buChar char="o"/>
            </a:pPr>
            <a:r>
              <a:rPr lang="en-GB" dirty="0"/>
              <a:t>Role of CDAO</a:t>
            </a:r>
          </a:p>
          <a:p>
            <a:pPr marL="1143000" lvl="1" indent="-457200">
              <a:buFont typeface="Courier New" panose="02070309020205020404" pitchFamily="49" charset="0"/>
              <a:buChar char="o"/>
            </a:pPr>
            <a:r>
              <a:rPr lang="en-GB" dirty="0"/>
              <a:t>Board level oversight of CDs</a:t>
            </a:r>
          </a:p>
          <a:p>
            <a:pPr marL="457200" indent="-457200">
              <a:buFont typeface="Arial" panose="020B0604020202020204" pitchFamily="34" charset="0"/>
              <a:buChar char="•"/>
            </a:pPr>
            <a:r>
              <a:rPr lang="en-GB" dirty="0"/>
              <a:t>Resourcing of CDLOs</a:t>
            </a:r>
          </a:p>
          <a:p>
            <a:pPr marL="457200" indent="-457200">
              <a:buFont typeface="Arial" panose="020B0604020202020204" pitchFamily="34" charset="0"/>
              <a:buChar char="•"/>
            </a:pPr>
            <a:r>
              <a:rPr lang="en-GB" dirty="0"/>
              <a:t>Prescriber Identification Numbers</a:t>
            </a:r>
          </a:p>
          <a:p>
            <a:endParaRPr lang="en-GB" dirty="0"/>
          </a:p>
        </p:txBody>
      </p:sp>
      <p:pic>
        <p:nvPicPr>
          <p:cNvPr id="1026" name="Picture 2" descr="The safer management of controlled drugs: Annual report 2015">
            <a:extLst>
              <a:ext uri="{FF2B5EF4-FFF2-40B4-BE49-F238E27FC236}">
                <a16:creationId xmlns:a16="http://schemas.microsoft.com/office/drawing/2014/main" id="{6F717CDF-3103-D839-363E-3DB2774938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202253">
            <a:off x="6637638" y="2693001"/>
            <a:ext cx="3810000" cy="120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847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DE9B87-2606-EA33-C5F8-F756E9949129}"/>
              </a:ext>
            </a:extLst>
          </p:cNvPr>
          <p:cNvSpPr>
            <a:spLocks noGrp="1"/>
          </p:cNvSpPr>
          <p:nvPr>
            <p:ph type="body" sz="quarter" idx="10"/>
          </p:nvPr>
        </p:nvSpPr>
        <p:spPr/>
        <p:txBody>
          <a:bodyPr/>
          <a:lstStyle/>
          <a:p>
            <a:r>
              <a:rPr lang="en-GB" dirty="0"/>
              <a:t>Key learning (2)</a:t>
            </a:r>
          </a:p>
          <a:p>
            <a:endParaRPr lang="en-GB" dirty="0"/>
          </a:p>
        </p:txBody>
      </p:sp>
      <p:sp>
        <p:nvSpPr>
          <p:cNvPr id="3" name="Content Placeholder 2">
            <a:extLst>
              <a:ext uri="{FF2B5EF4-FFF2-40B4-BE49-F238E27FC236}">
                <a16:creationId xmlns:a16="http://schemas.microsoft.com/office/drawing/2014/main" id="{053ECB2D-91B9-289B-7316-F5EB2AD8A99B}"/>
              </a:ext>
            </a:extLst>
          </p:cNvPr>
          <p:cNvSpPr>
            <a:spLocks noGrp="1"/>
          </p:cNvSpPr>
          <p:nvPr>
            <p:ph sz="quarter" idx="11"/>
          </p:nvPr>
        </p:nvSpPr>
        <p:spPr>
          <a:xfrm>
            <a:off x="1971676" y="1295400"/>
            <a:ext cx="5928411" cy="4467225"/>
          </a:xfrm>
        </p:spPr>
        <p:txBody>
          <a:bodyPr>
            <a:normAutofit fontScale="92500" lnSpcReduction="10000"/>
          </a:bodyPr>
          <a:lstStyle/>
          <a:p>
            <a:pPr marL="457200" indent="-457200">
              <a:buFont typeface="Arial" panose="020B0604020202020204" pitchFamily="34" charset="0"/>
              <a:buChar char="•"/>
            </a:pPr>
            <a:r>
              <a:rPr lang="en-GB" dirty="0"/>
              <a:t>Learning from Incidents</a:t>
            </a:r>
          </a:p>
          <a:p>
            <a:pPr marL="1143000" lvl="1" indent="-457200">
              <a:buFont typeface="Courier New" panose="02070309020205020404" pitchFamily="49" charset="0"/>
              <a:buChar char="o"/>
            </a:pPr>
            <a:r>
              <a:rPr lang="en-GB" dirty="0"/>
              <a:t>Alfentanil medication errors</a:t>
            </a:r>
          </a:p>
          <a:p>
            <a:pPr marL="1143000" lvl="1" indent="-457200">
              <a:buFont typeface="Courier New" panose="02070309020205020404" pitchFamily="49" charset="0"/>
              <a:buChar char="o"/>
            </a:pPr>
            <a:r>
              <a:rPr lang="en-GB" dirty="0"/>
              <a:t>Morphine </a:t>
            </a:r>
            <a:r>
              <a:rPr lang="en-GB" dirty="0" err="1"/>
              <a:t>sulfate</a:t>
            </a:r>
            <a:r>
              <a:rPr lang="en-GB" dirty="0"/>
              <a:t> – infant overdose</a:t>
            </a:r>
          </a:p>
          <a:p>
            <a:pPr marL="457200" indent="-457200">
              <a:buFont typeface="Arial" panose="020B0604020202020204" pitchFamily="34" charset="0"/>
              <a:buChar char="•"/>
            </a:pPr>
            <a:r>
              <a:rPr lang="en-GB" dirty="0"/>
              <a:t>Remote prescribing of CDs</a:t>
            </a:r>
          </a:p>
          <a:p>
            <a:pPr marL="457200" indent="-457200">
              <a:buFont typeface="Arial" panose="020B0604020202020204" pitchFamily="34" charset="0"/>
              <a:buChar char="•"/>
            </a:pPr>
            <a:r>
              <a:rPr lang="en-GB" dirty="0"/>
              <a:t>Storage of prescription stationery</a:t>
            </a:r>
          </a:p>
          <a:p>
            <a:pPr marL="457200" indent="-457200">
              <a:buFont typeface="Arial" panose="020B0604020202020204" pitchFamily="34" charset="0"/>
              <a:buChar char="•"/>
            </a:pPr>
            <a:r>
              <a:rPr lang="en-GB" dirty="0"/>
              <a:t>Managing unknown substances in services </a:t>
            </a:r>
          </a:p>
          <a:p>
            <a:pPr marL="457200" indent="-457200">
              <a:buFont typeface="Arial" panose="020B0604020202020204" pitchFamily="34" charset="0"/>
              <a:buChar char="•"/>
            </a:pPr>
            <a:r>
              <a:rPr lang="en-GB" dirty="0"/>
              <a:t>Identity badges, cards and uniforms</a:t>
            </a:r>
          </a:p>
          <a:p>
            <a:pPr marL="457200" indent="-457200">
              <a:buFont typeface="Arial" panose="020B0604020202020204" pitchFamily="34" charset="0"/>
              <a:buChar char="•"/>
            </a:pPr>
            <a:r>
              <a:rPr lang="en-GB" dirty="0"/>
              <a:t>Delays in submitting private controlled drug prescriptions to NHS Business Services Authority</a:t>
            </a:r>
          </a:p>
          <a:p>
            <a:endParaRPr lang="en-GB" dirty="0"/>
          </a:p>
        </p:txBody>
      </p:sp>
      <p:pic>
        <p:nvPicPr>
          <p:cNvPr id="4" name="Picture 2" descr="The safer management of controlled drugs: Annual report 2015">
            <a:extLst>
              <a:ext uri="{FF2B5EF4-FFF2-40B4-BE49-F238E27FC236}">
                <a16:creationId xmlns:a16="http://schemas.microsoft.com/office/drawing/2014/main" id="{5A169C1B-1DCE-AC06-54E5-6DE1C42C7B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202253">
            <a:off x="7599493" y="2494723"/>
            <a:ext cx="2737638" cy="862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56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C34D5-9513-2643-9A7F-E44C752A0F24}"/>
              </a:ext>
            </a:extLst>
          </p:cNvPr>
          <p:cNvSpPr>
            <a:spLocks noGrp="1"/>
          </p:cNvSpPr>
          <p:nvPr>
            <p:ph type="title"/>
          </p:nvPr>
        </p:nvSpPr>
        <p:spPr/>
        <p:txBody>
          <a:bodyPr/>
          <a:lstStyle/>
          <a:p>
            <a:r>
              <a:rPr lang="en-US"/>
              <a:t>Why are some drugs controlled?</a:t>
            </a:r>
          </a:p>
        </p:txBody>
      </p:sp>
      <p:sp>
        <p:nvSpPr>
          <p:cNvPr id="5" name="Content Placeholder 4">
            <a:extLst>
              <a:ext uri="{FF2B5EF4-FFF2-40B4-BE49-F238E27FC236}">
                <a16:creationId xmlns:a16="http://schemas.microsoft.com/office/drawing/2014/main" id="{33EC3DED-CCC8-C64D-864C-72B2C2E111AE}"/>
              </a:ext>
            </a:extLst>
          </p:cNvPr>
          <p:cNvSpPr>
            <a:spLocks noGrp="1"/>
          </p:cNvSpPr>
          <p:nvPr>
            <p:ph sz="quarter" idx="10"/>
          </p:nvPr>
        </p:nvSpPr>
        <p:spPr>
          <a:xfrm>
            <a:off x="781878" y="1833142"/>
            <a:ext cx="10641498" cy="4133903"/>
          </a:xfrm>
        </p:spPr>
        <p:txBody>
          <a:bodyPr>
            <a:normAutofit/>
          </a:bodyPr>
          <a:lstStyle/>
          <a:p>
            <a:r>
              <a:rPr lang="en-US" sz="2400"/>
              <a:t>All medicines can be dangerous, and we need to be careful with all of them</a:t>
            </a:r>
          </a:p>
          <a:p>
            <a:endParaRPr lang="en-US" sz="2400"/>
          </a:p>
          <a:p>
            <a:r>
              <a:rPr lang="en-US" sz="2400"/>
              <a:t>Insulin </a:t>
            </a:r>
          </a:p>
          <a:p>
            <a:r>
              <a:rPr lang="en-US" sz="2400"/>
              <a:t>Caffeine</a:t>
            </a:r>
          </a:p>
        </p:txBody>
      </p:sp>
    </p:spTree>
    <p:extLst>
      <p:ext uri="{BB962C8B-B14F-4D97-AF65-F5344CB8AC3E}">
        <p14:creationId xmlns:p14="http://schemas.microsoft.com/office/powerpoint/2010/main" val="32836247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C11A31-0025-7BE4-961C-18B3A08A9A04}"/>
              </a:ext>
            </a:extLst>
          </p:cNvPr>
          <p:cNvSpPr>
            <a:spLocks noGrp="1"/>
          </p:cNvSpPr>
          <p:nvPr>
            <p:ph type="body" sz="quarter" idx="10"/>
          </p:nvPr>
        </p:nvSpPr>
        <p:spPr/>
        <p:txBody>
          <a:bodyPr/>
          <a:lstStyle/>
          <a:p>
            <a:r>
              <a:rPr lang="en-GB" dirty="0"/>
              <a:t>Key learning (3)</a:t>
            </a:r>
          </a:p>
        </p:txBody>
      </p:sp>
      <p:sp>
        <p:nvSpPr>
          <p:cNvPr id="3" name="Content Placeholder 2">
            <a:extLst>
              <a:ext uri="{FF2B5EF4-FFF2-40B4-BE49-F238E27FC236}">
                <a16:creationId xmlns:a16="http://schemas.microsoft.com/office/drawing/2014/main" id="{5CFC66FA-278B-D176-AC60-6018DE9C73BE}"/>
              </a:ext>
            </a:extLst>
          </p:cNvPr>
          <p:cNvSpPr>
            <a:spLocks noGrp="1"/>
          </p:cNvSpPr>
          <p:nvPr>
            <p:ph sz="quarter" idx="11"/>
          </p:nvPr>
        </p:nvSpPr>
        <p:spPr>
          <a:xfrm>
            <a:off x="1971676" y="1295400"/>
            <a:ext cx="8069220" cy="2794687"/>
          </a:xfrm>
        </p:spPr>
        <p:txBody>
          <a:bodyPr/>
          <a:lstStyle/>
          <a:p>
            <a:pPr marL="457200" indent="-457200">
              <a:buFont typeface="Arial" panose="020B0604020202020204" pitchFamily="34" charset="0"/>
              <a:buChar char="•"/>
            </a:pPr>
            <a:r>
              <a:rPr lang="en-GB" dirty="0"/>
              <a:t>Keeping controlled drugs after someone has died</a:t>
            </a:r>
          </a:p>
          <a:p>
            <a:pPr marL="457200" indent="-457200">
              <a:buFont typeface="Arial" panose="020B0604020202020204" pitchFamily="34" charset="0"/>
              <a:buChar char="•"/>
            </a:pPr>
            <a:r>
              <a:rPr lang="en-GB" dirty="0"/>
              <a:t>Incorrect use of controlled drugs disposal kits</a:t>
            </a:r>
          </a:p>
          <a:p>
            <a:pPr marL="457200" indent="-457200">
              <a:buFont typeface="Arial" panose="020B0604020202020204" pitchFamily="34" charset="0"/>
              <a:buChar char="•"/>
            </a:pPr>
            <a:r>
              <a:rPr lang="en-GB" dirty="0"/>
              <a:t>Electronic controlled drugs registers and medicines storage</a:t>
            </a:r>
          </a:p>
          <a:p>
            <a:pPr marL="457200" indent="-457200">
              <a:buFont typeface="Arial" panose="020B0604020202020204" pitchFamily="34" charset="0"/>
              <a:buChar char="•"/>
            </a:pPr>
            <a:r>
              <a:rPr lang="en-GB" dirty="0"/>
              <a:t>Cannabis based products for medicinal use</a:t>
            </a:r>
          </a:p>
          <a:p>
            <a:endParaRPr lang="en-GB" dirty="0"/>
          </a:p>
          <a:p>
            <a:endParaRPr lang="en-GB" dirty="0"/>
          </a:p>
        </p:txBody>
      </p:sp>
      <p:pic>
        <p:nvPicPr>
          <p:cNvPr id="5" name="Picture 4">
            <a:extLst>
              <a:ext uri="{FF2B5EF4-FFF2-40B4-BE49-F238E27FC236}">
                <a16:creationId xmlns:a16="http://schemas.microsoft.com/office/drawing/2014/main" id="{22DC5117-FEDC-09AF-B69E-55DD48CD09CF}"/>
              </a:ext>
            </a:extLst>
          </p:cNvPr>
          <p:cNvPicPr>
            <a:picLocks noChangeAspect="1"/>
          </p:cNvPicPr>
          <p:nvPr/>
        </p:nvPicPr>
        <p:blipFill>
          <a:blip r:embed="rId3"/>
          <a:stretch>
            <a:fillRect/>
          </a:stretch>
        </p:blipFill>
        <p:spPr>
          <a:xfrm>
            <a:off x="2635708" y="3668459"/>
            <a:ext cx="7584616" cy="2880622"/>
          </a:xfrm>
          <a:prstGeom prst="rect">
            <a:avLst/>
          </a:prstGeom>
        </p:spPr>
      </p:pic>
    </p:spTree>
    <p:extLst>
      <p:ext uri="{BB962C8B-B14F-4D97-AF65-F5344CB8AC3E}">
        <p14:creationId xmlns:p14="http://schemas.microsoft.com/office/powerpoint/2010/main" val="61761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13;p67">
            <a:extLst>
              <a:ext uri="{FF2B5EF4-FFF2-40B4-BE49-F238E27FC236}">
                <a16:creationId xmlns:a16="http://schemas.microsoft.com/office/drawing/2014/main" id="{4BAE9CD4-955C-489E-B42E-A1ABCBB22007}"/>
              </a:ext>
            </a:extLst>
          </p:cNvPr>
          <p:cNvSpPr txBox="1">
            <a:spLocks/>
          </p:cNvSpPr>
          <p:nvPr/>
        </p:nvSpPr>
        <p:spPr>
          <a:xfrm>
            <a:off x="1807945" y="201731"/>
            <a:ext cx="75075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600"/>
              <a:buFont typeface="Montserrat"/>
              <a:buNone/>
              <a:defRPr sz="2600" b="1" i="0" u="none" strike="noStrike" cap="none">
                <a:solidFill>
                  <a:schemeClr val="accent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buClr>
                <a:srgbClr val="4472C4"/>
              </a:buClr>
            </a:pPr>
            <a:r>
              <a:rPr lang="en-GB" sz="4000" dirty="0">
                <a:solidFill>
                  <a:srgbClr val="2F5597"/>
                </a:solidFill>
                <a:latin typeface="Frutiger" panose="020B0602020204020204"/>
              </a:rPr>
              <a:t>Time to do role / support</a:t>
            </a:r>
          </a:p>
        </p:txBody>
      </p:sp>
      <p:sp>
        <p:nvSpPr>
          <p:cNvPr id="4" name="Content Placeholder 3">
            <a:extLst>
              <a:ext uri="{FF2B5EF4-FFF2-40B4-BE49-F238E27FC236}">
                <a16:creationId xmlns:a16="http://schemas.microsoft.com/office/drawing/2014/main" id="{24C7C1B6-C258-FBDE-714E-A315F7F80E24}"/>
              </a:ext>
            </a:extLst>
          </p:cNvPr>
          <p:cNvSpPr>
            <a:spLocks noGrp="1"/>
          </p:cNvSpPr>
          <p:nvPr>
            <p:ph sz="quarter" idx="11"/>
          </p:nvPr>
        </p:nvSpPr>
        <p:spPr>
          <a:xfrm>
            <a:off x="1971676" y="1295400"/>
            <a:ext cx="5390417" cy="4467225"/>
          </a:xfrm>
        </p:spPr>
        <p:txBody>
          <a:bodyPr>
            <a:noAutofit/>
          </a:bodyPr>
          <a:lstStyle/>
          <a:p>
            <a:pPr marL="457200" indent="-457200">
              <a:buFont typeface="Arial" panose="020B0604020202020204" pitchFamily="34" charset="0"/>
              <a:buChar char="•"/>
            </a:pPr>
            <a:r>
              <a:rPr lang="en-GB" sz="1600" dirty="0"/>
              <a:t>Often a ‘tag on’ - resource can vary – mitigations?</a:t>
            </a:r>
          </a:p>
          <a:p>
            <a:pPr marL="457200" indent="-457200">
              <a:buFont typeface="Arial" panose="020B0604020202020204" pitchFamily="34" charset="0"/>
              <a:buChar char="•"/>
            </a:pPr>
            <a:r>
              <a:rPr lang="en-GB" sz="1600" dirty="0"/>
              <a:t>Every organisation is different. Who is in the team?</a:t>
            </a:r>
          </a:p>
          <a:p>
            <a:pPr marL="457200" indent="-457200">
              <a:buFont typeface="Arial" panose="020B0604020202020204" pitchFamily="34" charset="0"/>
              <a:buChar char="•"/>
            </a:pPr>
            <a:r>
              <a:rPr lang="en-GB" sz="1600" dirty="0"/>
              <a:t>Access to further staff – expert knowledge – those carrying out investigations, audits, writing Standard Operating Procedures, etc.</a:t>
            </a:r>
          </a:p>
          <a:p>
            <a:pPr marL="457200" indent="-457200">
              <a:buFont typeface="Arial" panose="020B0604020202020204" pitchFamily="34" charset="0"/>
              <a:buChar char="•"/>
            </a:pPr>
            <a:r>
              <a:rPr lang="en-GB" sz="1600" dirty="0"/>
              <a:t>Appropriate IT and business intelligence support e.g., incident logs reporting</a:t>
            </a:r>
          </a:p>
          <a:p>
            <a:pPr marL="457200" indent="-457200">
              <a:buFont typeface="Arial" panose="020B0604020202020204" pitchFamily="34" charset="0"/>
              <a:buChar char="•"/>
            </a:pPr>
            <a:r>
              <a:rPr lang="en-GB" sz="1600" dirty="0"/>
              <a:t>Appropriate security support e.g., CCTV</a:t>
            </a:r>
          </a:p>
          <a:p>
            <a:pPr marL="457200" indent="-457200">
              <a:buFont typeface="Arial" panose="020B0604020202020204" pitchFamily="34" charset="0"/>
              <a:buChar char="•"/>
            </a:pPr>
            <a:r>
              <a:rPr lang="en-GB" sz="1600" dirty="0"/>
              <a:t>Training sessions, induction and mandatory, for all relevant staff</a:t>
            </a:r>
          </a:p>
          <a:p>
            <a:pPr marL="457200" indent="-457200">
              <a:buFont typeface="Arial" panose="020B0604020202020204" pitchFamily="34" charset="0"/>
              <a:buChar char="•"/>
            </a:pPr>
            <a:r>
              <a:rPr lang="en-GB" sz="1600" dirty="0"/>
              <a:t>Don’t forget the wider network</a:t>
            </a:r>
          </a:p>
          <a:p>
            <a:pPr marL="1143000" lvl="1" indent="-457200"/>
            <a:r>
              <a:rPr lang="en-GB" sz="1400" dirty="0"/>
              <a:t>Care Quality Commission</a:t>
            </a:r>
          </a:p>
          <a:p>
            <a:pPr marL="1143000" lvl="1" indent="-457200"/>
            <a:r>
              <a:rPr lang="en-GB" sz="1400" dirty="0"/>
              <a:t>Police Controlled Drug Liaison Officers (CDLOs)</a:t>
            </a:r>
          </a:p>
          <a:p>
            <a:pPr marL="1143000" lvl="1" indent="-457200"/>
            <a:r>
              <a:rPr lang="en-GB" sz="1400" dirty="0"/>
              <a:t>General Pharmaceutical Council Inspectors </a:t>
            </a:r>
          </a:p>
          <a:p>
            <a:pPr marL="1143000" lvl="1" indent="-457200"/>
            <a:r>
              <a:rPr lang="en-GB" sz="1400" dirty="0"/>
              <a:t>NHS Counter Fraud Authority</a:t>
            </a:r>
          </a:p>
          <a:p>
            <a:pPr marL="1143000" lvl="1" indent="-457200"/>
            <a:r>
              <a:rPr lang="en-GB" sz="1400" dirty="0"/>
              <a:t>Practitioner Performance Advice</a:t>
            </a:r>
          </a:p>
          <a:p>
            <a:pPr marL="1143000" lvl="1" indent="-457200"/>
            <a:r>
              <a:rPr lang="en-GB" sz="1400" dirty="0"/>
              <a:t>Responsible Officers</a:t>
            </a:r>
          </a:p>
          <a:p>
            <a:pPr marL="457200" indent="-457200">
              <a:buFont typeface="Arial" panose="020B0604020202020204" pitchFamily="34" charset="0"/>
              <a:buChar char="•"/>
            </a:pPr>
            <a:r>
              <a:rPr lang="en-GB" sz="1600" dirty="0"/>
              <a:t>But, no model of benchmarking for staff</a:t>
            </a:r>
          </a:p>
        </p:txBody>
      </p:sp>
      <p:pic>
        <p:nvPicPr>
          <p:cNvPr id="1026" name="Picture 2" descr="Why you never seem to have enough time - The Washington Post">
            <a:extLst>
              <a:ext uri="{FF2B5EF4-FFF2-40B4-BE49-F238E27FC236}">
                <a16:creationId xmlns:a16="http://schemas.microsoft.com/office/drawing/2014/main" id="{C2BCC68D-F594-B0BA-AC8D-876E90A09B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0713" y="2150348"/>
            <a:ext cx="2753247" cy="25573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3446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xEl>
                                              <p:pRg st="9" end="9"/>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xEl>
                                              <p:pRg st="10" end="1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xEl>
                                              <p:pRg st="11" end="11"/>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086D7A5-7C04-AAE0-B74E-1A702F7C695E}"/>
              </a:ext>
            </a:extLst>
          </p:cNvPr>
          <p:cNvSpPr>
            <a:spLocks noGrp="1"/>
          </p:cNvSpPr>
          <p:nvPr>
            <p:ph type="body" sz="quarter" idx="10"/>
          </p:nvPr>
        </p:nvSpPr>
        <p:spPr>
          <a:xfrm>
            <a:off x="1872822" y="320714"/>
            <a:ext cx="6372225" cy="657225"/>
          </a:xfrm>
        </p:spPr>
        <p:txBody>
          <a:bodyPr>
            <a:normAutofit fontScale="92500"/>
          </a:bodyPr>
          <a:lstStyle/>
          <a:p>
            <a:r>
              <a:rPr lang="en-GB" sz="4000" dirty="0"/>
              <a:t>Standard Operating Procedures</a:t>
            </a:r>
          </a:p>
          <a:p>
            <a:endParaRPr lang="en-GB" dirty="0"/>
          </a:p>
        </p:txBody>
      </p:sp>
      <p:pic>
        <p:nvPicPr>
          <p:cNvPr id="5" name="Picture 4">
            <a:extLst>
              <a:ext uri="{FF2B5EF4-FFF2-40B4-BE49-F238E27FC236}">
                <a16:creationId xmlns:a16="http://schemas.microsoft.com/office/drawing/2014/main" id="{B889FE83-242E-6E09-17F5-5B8EA2E345C7}"/>
              </a:ext>
            </a:extLst>
          </p:cNvPr>
          <p:cNvPicPr>
            <a:picLocks noChangeAspect="1"/>
          </p:cNvPicPr>
          <p:nvPr/>
        </p:nvPicPr>
        <p:blipFill>
          <a:blip r:embed="rId3"/>
          <a:stretch>
            <a:fillRect/>
          </a:stretch>
        </p:blipFill>
        <p:spPr>
          <a:xfrm>
            <a:off x="2104525" y="977938"/>
            <a:ext cx="5148868" cy="5355434"/>
          </a:xfrm>
          <a:prstGeom prst="rect">
            <a:avLst/>
          </a:prstGeom>
        </p:spPr>
      </p:pic>
      <p:pic>
        <p:nvPicPr>
          <p:cNvPr id="1026" name="Picture 2" descr="Ideagen Launches 'Modern, Slick and Visually Rich' Version of Q-Pulse in  25th Anniversary of the Software">
            <a:extLst>
              <a:ext uri="{FF2B5EF4-FFF2-40B4-BE49-F238E27FC236}">
                <a16:creationId xmlns:a16="http://schemas.microsoft.com/office/drawing/2014/main" id="{50EC46C3-5432-1413-221D-39CCF1661D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29511">
            <a:off x="7542709" y="2222705"/>
            <a:ext cx="2592589" cy="135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445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0E2FC-67FE-B4A8-2D27-7B1B3EFCE696}"/>
              </a:ext>
            </a:extLst>
          </p:cNvPr>
          <p:cNvSpPr>
            <a:spLocks noGrp="1"/>
          </p:cNvSpPr>
          <p:nvPr>
            <p:ph type="title" idx="4294967295"/>
          </p:nvPr>
        </p:nvSpPr>
        <p:spPr>
          <a:xfrm>
            <a:off x="1765162" y="170647"/>
            <a:ext cx="7508875" cy="763588"/>
          </a:xfrm>
        </p:spPr>
        <p:txBody>
          <a:bodyPr/>
          <a:lstStyle/>
          <a:p>
            <a:r>
              <a:rPr lang="en-GB" sz="4000" dirty="0"/>
              <a:t>Controlled Drugs Policy</a:t>
            </a:r>
          </a:p>
        </p:txBody>
      </p:sp>
      <p:pic>
        <p:nvPicPr>
          <p:cNvPr id="5" name="Picture 4">
            <a:extLst>
              <a:ext uri="{FF2B5EF4-FFF2-40B4-BE49-F238E27FC236}">
                <a16:creationId xmlns:a16="http://schemas.microsoft.com/office/drawing/2014/main" id="{65CE6EF1-96E5-1ABD-5D87-5E5BA380ED1F}"/>
              </a:ext>
            </a:extLst>
          </p:cNvPr>
          <p:cNvPicPr>
            <a:picLocks noChangeAspect="1"/>
          </p:cNvPicPr>
          <p:nvPr/>
        </p:nvPicPr>
        <p:blipFill>
          <a:blip r:embed="rId3"/>
          <a:stretch>
            <a:fillRect/>
          </a:stretch>
        </p:blipFill>
        <p:spPr>
          <a:xfrm>
            <a:off x="2838201" y="1129060"/>
            <a:ext cx="6515599" cy="5012522"/>
          </a:xfrm>
          <a:prstGeom prst="rect">
            <a:avLst/>
          </a:prstGeom>
        </p:spPr>
      </p:pic>
    </p:spTree>
    <p:extLst>
      <p:ext uri="{BB962C8B-B14F-4D97-AF65-F5344CB8AC3E}">
        <p14:creationId xmlns:p14="http://schemas.microsoft.com/office/powerpoint/2010/main" val="30115147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4A9BB1-FCE5-976B-1D6F-4200E904E33A}"/>
              </a:ext>
            </a:extLst>
          </p:cNvPr>
          <p:cNvPicPr>
            <a:picLocks noChangeAspect="1"/>
          </p:cNvPicPr>
          <p:nvPr/>
        </p:nvPicPr>
        <p:blipFill>
          <a:blip r:embed="rId3"/>
          <a:stretch>
            <a:fillRect/>
          </a:stretch>
        </p:blipFill>
        <p:spPr>
          <a:xfrm>
            <a:off x="1760393" y="326308"/>
            <a:ext cx="3387440" cy="4294094"/>
          </a:xfrm>
          <a:prstGeom prst="rect">
            <a:avLst/>
          </a:prstGeom>
        </p:spPr>
      </p:pic>
      <p:pic>
        <p:nvPicPr>
          <p:cNvPr id="7" name="Picture 6">
            <a:extLst>
              <a:ext uri="{FF2B5EF4-FFF2-40B4-BE49-F238E27FC236}">
                <a16:creationId xmlns:a16="http://schemas.microsoft.com/office/drawing/2014/main" id="{FE2676AE-F2BC-C2B7-8620-67E5FE016F7B}"/>
              </a:ext>
            </a:extLst>
          </p:cNvPr>
          <p:cNvPicPr>
            <a:picLocks noChangeAspect="1"/>
          </p:cNvPicPr>
          <p:nvPr/>
        </p:nvPicPr>
        <p:blipFill>
          <a:blip r:embed="rId4"/>
          <a:stretch>
            <a:fillRect/>
          </a:stretch>
        </p:blipFill>
        <p:spPr>
          <a:xfrm>
            <a:off x="3324998" y="2018043"/>
            <a:ext cx="3554727" cy="4717767"/>
          </a:xfrm>
          <a:prstGeom prst="rect">
            <a:avLst/>
          </a:prstGeom>
        </p:spPr>
      </p:pic>
      <p:pic>
        <p:nvPicPr>
          <p:cNvPr id="9" name="Picture 8">
            <a:extLst>
              <a:ext uri="{FF2B5EF4-FFF2-40B4-BE49-F238E27FC236}">
                <a16:creationId xmlns:a16="http://schemas.microsoft.com/office/drawing/2014/main" id="{E1403A88-8BF7-9575-4E3A-5A4A8F94C88B}"/>
              </a:ext>
            </a:extLst>
          </p:cNvPr>
          <p:cNvPicPr>
            <a:picLocks noChangeAspect="1"/>
          </p:cNvPicPr>
          <p:nvPr/>
        </p:nvPicPr>
        <p:blipFill>
          <a:blip r:embed="rId5"/>
          <a:stretch>
            <a:fillRect/>
          </a:stretch>
        </p:blipFill>
        <p:spPr>
          <a:xfrm>
            <a:off x="5010265" y="399273"/>
            <a:ext cx="3181213" cy="4294095"/>
          </a:xfrm>
          <a:prstGeom prst="rect">
            <a:avLst/>
          </a:prstGeom>
        </p:spPr>
      </p:pic>
      <p:pic>
        <p:nvPicPr>
          <p:cNvPr id="11" name="Picture 10">
            <a:extLst>
              <a:ext uri="{FF2B5EF4-FFF2-40B4-BE49-F238E27FC236}">
                <a16:creationId xmlns:a16="http://schemas.microsoft.com/office/drawing/2014/main" id="{98188140-CB29-F0B2-2DD5-DE8BC391B2D2}"/>
              </a:ext>
            </a:extLst>
          </p:cNvPr>
          <p:cNvPicPr>
            <a:picLocks noChangeAspect="1"/>
          </p:cNvPicPr>
          <p:nvPr/>
        </p:nvPicPr>
        <p:blipFill>
          <a:blip r:embed="rId6"/>
          <a:stretch>
            <a:fillRect/>
          </a:stretch>
        </p:blipFill>
        <p:spPr>
          <a:xfrm>
            <a:off x="7178039" y="2018042"/>
            <a:ext cx="3377928" cy="4625788"/>
          </a:xfrm>
          <a:prstGeom prst="rect">
            <a:avLst/>
          </a:prstGeom>
        </p:spPr>
      </p:pic>
    </p:spTree>
    <p:extLst>
      <p:ext uri="{BB962C8B-B14F-4D97-AF65-F5344CB8AC3E}">
        <p14:creationId xmlns:p14="http://schemas.microsoft.com/office/powerpoint/2010/main" val="376784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D58295-8243-883C-4A23-6DA879373EB4}"/>
              </a:ext>
            </a:extLst>
          </p:cNvPr>
          <p:cNvPicPr>
            <a:picLocks noChangeAspect="1"/>
          </p:cNvPicPr>
          <p:nvPr/>
        </p:nvPicPr>
        <p:blipFill>
          <a:blip r:embed="rId3"/>
          <a:stretch>
            <a:fillRect/>
          </a:stretch>
        </p:blipFill>
        <p:spPr>
          <a:xfrm>
            <a:off x="1764988" y="1442595"/>
            <a:ext cx="4021884" cy="4875011"/>
          </a:xfrm>
          <a:prstGeom prst="rect">
            <a:avLst/>
          </a:prstGeom>
        </p:spPr>
      </p:pic>
      <p:sp>
        <p:nvSpPr>
          <p:cNvPr id="7" name="Title 6">
            <a:extLst>
              <a:ext uri="{FF2B5EF4-FFF2-40B4-BE49-F238E27FC236}">
                <a16:creationId xmlns:a16="http://schemas.microsoft.com/office/drawing/2014/main" id="{86C9BB11-9294-9151-C8DE-21F46D2E180E}"/>
              </a:ext>
            </a:extLst>
          </p:cNvPr>
          <p:cNvSpPr>
            <a:spLocks noGrp="1"/>
          </p:cNvSpPr>
          <p:nvPr>
            <p:ph type="title" idx="4294967295"/>
          </p:nvPr>
        </p:nvSpPr>
        <p:spPr>
          <a:xfrm>
            <a:off x="1764989" y="200391"/>
            <a:ext cx="7508875" cy="763588"/>
          </a:xfrm>
        </p:spPr>
        <p:txBody>
          <a:bodyPr/>
          <a:lstStyle/>
          <a:p>
            <a:r>
              <a:rPr lang="en-GB" sz="4000" dirty="0"/>
              <a:t>Baseline Assessments</a:t>
            </a:r>
          </a:p>
        </p:txBody>
      </p:sp>
      <p:pic>
        <p:nvPicPr>
          <p:cNvPr id="3" name="Picture 2">
            <a:extLst>
              <a:ext uri="{FF2B5EF4-FFF2-40B4-BE49-F238E27FC236}">
                <a16:creationId xmlns:a16="http://schemas.microsoft.com/office/drawing/2014/main" id="{58B2B141-C761-52A9-BED5-713A6073CB31}"/>
              </a:ext>
            </a:extLst>
          </p:cNvPr>
          <p:cNvPicPr>
            <a:picLocks noChangeAspect="1"/>
          </p:cNvPicPr>
          <p:nvPr/>
        </p:nvPicPr>
        <p:blipFill>
          <a:blip r:embed="rId4"/>
          <a:stretch>
            <a:fillRect/>
          </a:stretch>
        </p:blipFill>
        <p:spPr>
          <a:xfrm>
            <a:off x="5786873" y="2301072"/>
            <a:ext cx="4462569" cy="2410028"/>
          </a:xfrm>
          <a:prstGeom prst="rect">
            <a:avLst/>
          </a:prstGeom>
        </p:spPr>
      </p:pic>
    </p:spTree>
    <p:extLst>
      <p:ext uri="{BB962C8B-B14F-4D97-AF65-F5344CB8AC3E}">
        <p14:creationId xmlns:p14="http://schemas.microsoft.com/office/powerpoint/2010/main" val="23422998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C4C46D8D-05F6-A9A8-C567-CB0466DAED76}"/>
              </a:ext>
            </a:extLst>
          </p:cNvPr>
          <p:cNvPicPr>
            <a:picLocks noChangeAspect="1"/>
          </p:cNvPicPr>
          <p:nvPr/>
        </p:nvPicPr>
        <p:blipFill>
          <a:blip r:embed="rId3"/>
          <a:stretch>
            <a:fillRect/>
          </a:stretch>
        </p:blipFill>
        <p:spPr>
          <a:xfrm>
            <a:off x="2342251" y="1455293"/>
            <a:ext cx="7691311" cy="3947415"/>
          </a:xfrm>
          <a:prstGeom prst="rect">
            <a:avLst/>
          </a:prstGeom>
        </p:spPr>
      </p:pic>
      <p:sp>
        <p:nvSpPr>
          <p:cNvPr id="7" name="Title 6">
            <a:extLst>
              <a:ext uri="{FF2B5EF4-FFF2-40B4-BE49-F238E27FC236}">
                <a16:creationId xmlns:a16="http://schemas.microsoft.com/office/drawing/2014/main" id="{86C9BB11-9294-9151-C8DE-21F46D2E180E}"/>
              </a:ext>
            </a:extLst>
          </p:cNvPr>
          <p:cNvSpPr>
            <a:spLocks noGrp="1"/>
          </p:cNvSpPr>
          <p:nvPr>
            <p:ph type="title" idx="4294967295"/>
          </p:nvPr>
        </p:nvSpPr>
        <p:spPr>
          <a:xfrm>
            <a:off x="1524001" y="612775"/>
            <a:ext cx="7508875" cy="763588"/>
          </a:xfrm>
        </p:spPr>
        <p:txBody>
          <a:bodyPr/>
          <a:lstStyle/>
          <a:p>
            <a:r>
              <a:rPr lang="en-GB" sz="4000" dirty="0"/>
              <a:t>Baseline Assessments</a:t>
            </a:r>
          </a:p>
        </p:txBody>
      </p:sp>
    </p:spTree>
    <p:extLst>
      <p:ext uri="{BB962C8B-B14F-4D97-AF65-F5344CB8AC3E}">
        <p14:creationId xmlns:p14="http://schemas.microsoft.com/office/powerpoint/2010/main" val="14512272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769141E-B168-F111-684A-EE39F76DE841}"/>
              </a:ext>
            </a:extLst>
          </p:cNvPr>
          <p:cNvSpPr>
            <a:spLocks noGrp="1"/>
          </p:cNvSpPr>
          <p:nvPr>
            <p:ph type="body" sz="quarter" idx="10"/>
          </p:nvPr>
        </p:nvSpPr>
        <p:spPr/>
        <p:txBody>
          <a:bodyPr>
            <a:normAutofit/>
          </a:bodyPr>
          <a:lstStyle/>
          <a:p>
            <a:r>
              <a:rPr lang="en-GB" sz="4000" dirty="0"/>
              <a:t>Audits</a:t>
            </a:r>
          </a:p>
        </p:txBody>
      </p:sp>
      <p:pic>
        <p:nvPicPr>
          <p:cNvPr id="5" name="Picture 4">
            <a:extLst>
              <a:ext uri="{FF2B5EF4-FFF2-40B4-BE49-F238E27FC236}">
                <a16:creationId xmlns:a16="http://schemas.microsoft.com/office/drawing/2014/main" id="{7FB8FBD2-5ABC-3006-A641-3E653CF2CBB9}"/>
              </a:ext>
            </a:extLst>
          </p:cNvPr>
          <p:cNvPicPr>
            <a:picLocks noChangeAspect="1"/>
          </p:cNvPicPr>
          <p:nvPr/>
        </p:nvPicPr>
        <p:blipFill rotWithShape="1">
          <a:blip r:embed="rId3">
            <a:extLst>
              <a:ext uri="{28A0092B-C50C-407E-A947-70E740481C1C}">
                <a14:useLocalDpi xmlns:a14="http://schemas.microsoft.com/office/drawing/2010/main" val="0"/>
              </a:ext>
            </a:extLst>
          </a:blip>
          <a:srcRect r="10359"/>
          <a:stretch/>
        </p:blipFill>
        <p:spPr bwMode="auto">
          <a:xfrm>
            <a:off x="2487828" y="1423033"/>
            <a:ext cx="7488194" cy="2679410"/>
          </a:xfrm>
          <a:prstGeom prst="rect">
            <a:avLst/>
          </a:prstGeom>
          <a:noFill/>
          <a:ln>
            <a:noFill/>
          </a:ln>
          <a:extLst>
            <a:ext uri="{53640926-AAD7-44D8-BBD7-CCE9431645EC}">
              <a14:shadowObscured xmlns:a14="http://schemas.microsoft.com/office/drawing/2010/main"/>
            </a:ext>
          </a:extLst>
        </p:spPr>
      </p:pic>
      <p:pic>
        <p:nvPicPr>
          <p:cNvPr id="4098" name="Picture 2" descr="AGS360Meeting by IQVIA - SAP Concur App Center">
            <a:extLst>
              <a:ext uri="{FF2B5EF4-FFF2-40B4-BE49-F238E27FC236}">
                <a16:creationId xmlns:a16="http://schemas.microsoft.com/office/drawing/2014/main" id="{BBB1C8A3-BCC8-42EF-A3E7-D57E5AE2C0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1875" y="5177481"/>
            <a:ext cx="1516793" cy="1516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6946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CA9483-A316-18A1-5D60-EDF10AB8714E}"/>
              </a:ext>
            </a:extLst>
          </p:cNvPr>
          <p:cNvSpPr>
            <a:spLocks noGrp="1"/>
          </p:cNvSpPr>
          <p:nvPr>
            <p:ph type="body" sz="quarter" idx="10"/>
          </p:nvPr>
        </p:nvSpPr>
        <p:spPr/>
        <p:txBody>
          <a:bodyPr>
            <a:normAutofit/>
          </a:bodyPr>
          <a:lstStyle/>
          <a:p>
            <a:r>
              <a:rPr lang="en-US" sz="3900" dirty="0"/>
              <a:t>Reporting incidents and concerns</a:t>
            </a:r>
          </a:p>
          <a:p>
            <a:endParaRPr lang="en-GB" dirty="0"/>
          </a:p>
        </p:txBody>
      </p:sp>
      <p:sp>
        <p:nvSpPr>
          <p:cNvPr id="4" name="Content Placeholder 3">
            <a:extLst>
              <a:ext uri="{FF2B5EF4-FFF2-40B4-BE49-F238E27FC236}">
                <a16:creationId xmlns:a16="http://schemas.microsoft.com/office/drawing/2014/main" id="{43DEB7B3-E78A-124E-B2E3-129B599EAEEC}"/>
              </a:ext>
            </a:extLst>
          </p:cNvPr>
          <p:cNvSpPr>
            <a:spLocks noGrp="1"/>
          </p:cNvSpPr>
          <p:nvPr>
            <p:ph sz="quarter" idx="11"/>
          </p:nvPr>
        </p:nvSpPr>
        <p:spPr>
          <a:xfrm>
            <a:off x="1971676" y="1295400"/>
            <a:ext cx="4204712" cy="1779397"/>
          </a:xfrm>
        </p:spPr>
        <p:txBody>
          <a:bodyPr>
            <a:normAutofit lnSpcReduction="10000"/>
          </a:bodyPr>
          <a:lstStyle/>
          <a:p>
            <a:pPr marL="285750" indent="-285750">
              <a:buFont typeface="Arial" panose="020B0604020202020204" pitchFamily="34" charset="0"/>
              <a:buChar char="•"/>
            </a:pPr>
            <a:r>
              <a:rPr lang="en-US" sz="1800" dirty="0"/>
              <a:t>Creating the right culture - If you have a concern about controlled drug use, you must report it</a:t>
            </a:r>
          </a:p>
          <a:p>
            <a:pPr marL="285750" indent="-285750">
              <a:buFont typeface="Arial" panose="020B0604020202020204" pitchFamily="34" charset="0"/>
              <a:buChar char="•"/>
            </a:pPr>
            <a:r>
              <a:rPr lang="en-US" sz="1800" dirty="0"/>
              <a:t>No such thing as ‘over’ reporting!</a:t>
            </a:r>
          </a:p>
          <a:p>
            <a:pPr marL="285750" indent="-285750">
              <a:buFont typeface="Arial" panose="020B0604020202020204" pitchFamily="34" charset="0"/>
              <a:buChar char="•"/>
            </a:pPr>
            <a:r>
              <a:rPr lang="en-US" sz="1800" dirty="0"/>
              <a:t>Statistical Process Control &amp; Harm Levels</a:t>
            </a:r>
          </a:p>
          <a:p>
            <a:endParaRPr lang="en-US" sz="1800" dirty="0"/>
          </a:p>
          <a:p>
            <a:endParaRPr lang="en-GB" sz="1800" dirty="0"/>
          </a:p>
          <a:p>
            <a:endParaRPr lang="en-GB" sz="1800" dirty="0"/>
          </a:p>
          <a:p>
            <a:endParaRPr lang="en-GB" sz="1800" dirty="0"/>
          </a:p>
          <a:p>
            <a:endParaRPr lang="en-US" sz="1800" dirty="0"/>
          </a:p>
        </p:txBody>
      </p:sp>
      <p:sp>
        <p:nvSpPr>
          <p:cNvPr id="2" name="Speech Bubble: Rectangle with Corners Rounded 1">
            <a:extLst>
              <a:ext uri="{FF2B5EF4-FFF2-40B4-BE49-F238E27FC236}">
                <a16:creationId xmlns:a16="http://schemas.microsoft.com/office/drawing/2014/main" id="{B3A49F35-A7FA-344C-2AEE-42C42B45EACB}"/>
              </a:ext>
            </a:extLst>
          </p:cNvPr>
          <p:cNvSpPr/>
          <p:nvPr/>
        </p:nvSpPr>
        <p:spPr>
          <a:xfrm>
            <a:off x="7753978" y="3557223"/>
            <a:ext cx="2361363" cy="974690"/>
          </a:xfrm>
          <a:prstGeom prst="wedgeRoundRectCallou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dirty="0">
              <a:solidFill>
                <a:prstClr val="white"/>
              </a:solidFill>
              <a:latin typeface="Calibri" panose="020F0502020204030204"/>
            </a:endParaRPr>
          </a:p>
          <a:p>
            <a:pPr algn="ctr"/>
            <a:r>
              <a:rPr lang="en-GB" sz="1400" dirty="0">
                <a:solidFill>
                  <a:prstClr val="white"/>
                </a:solidFill>
                <a:latin typeface="Calibri" panose="020F0502020204030204"/>
              </a:rPr>
              <a:t>“Last night there were six boxes of tramadol in the cupboard, but this morning only four.”</a:t>
            </a:r>
          </a:p>
          <a:p>
            <a:pPr algn="ctr"/>
            <a:endParaRPr lang="en-GB" dirty="0">
              <a:solidFill>
                <a:prstClr val="white"/>
              </a:solidFill>
              <a:latin typeface="Calibri" panose="020F0502020204030204"/>
            </a:endParaRPr>
          </a:p>
        </p:txBody>
      </p:sp>
      <p:sp>
        <p:nvSpPr>
          <p:cNvPr id="5" name="Speech Bubble: Rectangle with Corners Rounded 4">
            <a:extLst>
              <a:ext uri="{FF2B5EF4-FFF2-40B4-BE49-F238E27FC236}">
                <a16:creationId xmlns:a16="http://schemas.microsoft.com/office/drawing/2014/main" id="{0339AAF1-0AC3-C5DC-F0F9-BCAAC6A88635}"/>
              </a:ext>
            </a:extLst>
          </p:cNvPr>
          <p:cNvSpPr/>
          <p:nvPr/>
        </p:nvSpPr>
        <p:spPr>
          <a:xfrm>
            <a:off x="2796425" y="4903596"/>
            <a:ext cx="2361363" cy="974690"/>
          </a:xfrm>
          <a:prstGeom prst="wedgeRoundRectCallout">
            <a:avLst/>
          </a:prstGeom>
          <a:solidFill>
            <a:srgbClr val="E42C1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solidFill>
                <a:prstClr val="white"/>
              </a:solidFill>
              <a:latin typeface="Calibri" panose="020F0502020204030204"/>
            </a:endParaRPr>
          </a:p>
          <a:p>
            <a:pPr algn="ctr"/>
            <a:r>
              <a:rPr lang="en-GB" sz="1200" dirty="0">
                <a:solidFill>
                  <a:prstClr val="white"/>
                </a:solidFill>
                <a:latin typeface="Calibri" panose="020F0502020204030204"/>
              </a:rPr>
              <a:t>“Nurse has been taking end of life medication from the homes of deceased patients, but never returned these to a pharmacy.”</a:t>
            </a:r>
          </a:p>
          <a:p>
            <a:pPr algn="ctr"/>
            <a:endParaRPr lang="en-GB" dirty="0">
              <a:solidFill>
                <a:prstClr val="white"/>
              </a:solidFill>
              <a:latin typeface="Calibri" panose="020F0502020204030204"/>
            </a:endParaRPr>
          </a:p>
        </p:txBody>
      </p:sp>
      <p:sp>
        <p:nvSpPr>
          <p:cNvPr id="6" name="Speech Bubble: Rectangle with Corners Rounded 5">
            <a:extLst>
              <a:ext uri="{FF2B5EF4-FFF2-40B4-BE49-F238E27FC236}">
                <a16:creationId xmlns:a16="http://schemas.microsoft.com/office/drawing/2014/main" id="{FD37A72E-99EA-C651-7FFB-9D284D4739D1}"/>
              </a:ext>
            </a:extLst>
          </p:cNvPr>
          <p:cNvSpPr/>
          <p:nvPr/>
        </p:nvSpPr>
        <p:spPr>
          <a:xfrm>
            <a:off x="6761285" y="1467059"/>
            <a:ext cx="2361363" cy="974690"/>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prstClr val="white"/>
                </a:solidFill>
                <a:latin typeface="Calibri" panose="020F0502020204030204"/>
              </a:rPr>
              <a:t>“I think I’ve got a forged prescription here…”</a:t>
            </a:r>
          </a:p>
          <a:p>
            <a:pPr algn="ctr"/>
            <a:endParaRPr lang="en-GB" dirty="0">
              <a:solidFill>
                <a:prstClr val="white"/>
              </a:solidFill>
              <a:latin typeface="Calibri" panose="020F0502020204030204"/>
            </a:endParaRPr>
          </a:p>
        </p:txBody>
      </p:sp>
      <p:sp>
        <p:nvSpPr>
          <p:cNvPr id="7" name="Speech Bubble: Rectangle with Corners Rounded 6">
            <a:extLst>
              <a:ext uri="{FF2B5EF4-FFF2-40B4-BE49-F238E27FC236}">
                <a16:creationId xmlns:a16="http://schemas.microsoft.com/office/drawing/2014/main" id="{75E189E1-EAB6-0313-4015-9F6ADB046E9B}"/>
              </a:ext>
            </a:extLst>
          </p:cNvPr>
          <p:cNvSpPr/>
          <p:nvPr/>
        </p:nvSpPr>
        <p:spPr>
          <a:xfrm>
            <a:off x="7163219" y="5390941"/>
            <a:ext cx="2361363" cy="974690"/>
          </a:xfrm>
          <a:prstGeom prst="wedgeRoundRectCallou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dirty="0">
              <a:solidFill>
                <a:prstClr val="white"/>
              </a:solidFill>
              <a:latin typeface="Calibri" panose="020F0502020204030204"/>
            </a:endParaRPr>
          </a:p>
          <a:p>
            <a:pPr algn="ctr"/>
            <a:r>
              <a:rPr lang="en-GB" sz="1400" dirty="0">
                <a:solidFill>
                  <a:prstClr val="white"/>
                </a:solidFill>
                <a:latin typeface="Calibri" panose="020F0502020204030204"/>
              </a:rPr>
              <a:t>“Something odd with the ADIOS data especially when no one is prescribed the medicine.”</a:t>
            </a:r>
          </a:p>
          <a:p>
            <a:pPr algn="ctr"/>
            <a:endParaRPr lang="en-GB" dirty="0">
              <a:solidFill>
                <a:prstClr val="white"/>
              </a:solidFill>
              <a:latin typeface="Calibri" panose="020F0502020204030204"/>
            </a:endParaRPr>
          </a:p>
        </p:txBody>
      </p:sp>
      <p:sp>
        <p:nvSpPr>
          <p:cNvPr id="8" name="Speech Bubble: Rectangle with Corners Rounded 7">
            <a:extLst>
              <a:ext uri="{FF2B5EF4-FFF2-40B4-BE49-F238E27FC236}">
                <a16:creationId xmlns:a16="http://schemas.microsoft.com/office/drawing/2014/main" id="{7CA553D1-830D-6D36-3DBB-5F1876F93D38}"/>
              </a:ext>
            </a:extLst>
          </p:cNvPr>
          <p:cNvSpPr/>
          <p:nvPr/>
        </p:nvSpPr>
        <p:spPr>
          <a:xfrm>
            <a:off x="4630249" y="3184383"/>
            <a:ext cx="2361363" cy="974690"/>
          </a:xfrm>
          <a:prstGeom prst="wedgeRoundRectCallou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1400" dirty="0">
                <a:solidFill>
                  <a:prstClr val="white"/>
                </a:solidFill>
                <a:latin typeface="Calibri" panose="020F0502020204030204"/>
              </a:rPr>
              <a:t>“Gut feeling something Is not right.”</a:t>
            </a:r>
          </a:p>
          <a:p>
            <a:pPr algn="ctr"/>
            <a:endParaRPr lang="en-GB" dirty="0">
              <a:solidFill>
                <a:prstClr val="white"/>
              </a:solidFill>
              <a:latin typeface="Calibri" panose="020F0502020204030204"/>
            </a:endParaRPr>
          </a:p>
        </p:txBody>
      </p:sp>
    </p:spTree>
    <p:extLst>
      <p:ext uri="{BB962C8B-B14F-4D97-AF65-F5344CB8AC3E}">
        <p14:creationId xmlns:p14="http://schemas.microsoft.com/office/powerpoint/2010/main" val="255023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E81EDC-B387-B66F-78F8-286ADABAC65D}"/>
              </a:ext>
            </a:extLst>
          </p:cNvPr>
          <p:cNvSpPr>
            <a:spLocks noGrp="1"/>
          </p:cNvSpPr>
          <p:nvPr>
            <p:ph type="body" sz="quarter" idx="10"/>
          </p:nvPr>
        </p:nvSpPr>
        <p:spPr>
          <a:xfrm>
            <a:off x="1891289" y="367814"/>
            <a:ext cx="6372225" cy="657225"/>
          </a:xfrm>
        </p:spPr>
        <p:txBody>
          <a:bodyPr/>
          <a:lstStyle/>
          <a:p>
            <a:r>
              <a:rPr lang="en-GB" dirty="0"/>
              <a:t>Incident themes</a:t>
            </a:r>
          </a:p>
        </p:txBody>
      </p:sp>
      <p:pic>
        <p:nvPicPr>
          <p:cNvPr id="5" name="Picture 4">
            <a:extLst>
              <a:ext uri="{FF2B5EF4-FFF2-40B4-BE49-F238E27FC236}">
                <a16:creationId xmlns:a16="http://schemas.microsoft.com/office/drawing/2014/main" id="{C08F4ADF-14A4-9A21-8621-B642125FC12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2063" y="1346480"/>
            <a:ext cx="8787875" cy="4623152"/>
          </a:xfrm>
          <a:prstGeom prst="rect">
            <a:avLst/>
          </a:prstGeom>
          <a:noFill/>
        </p:spPr>
      </p:pic>
    </p:spTree>
    <p:extLst>
      <p:ext uri="{BB962C8B-B14F-4D97-AF65-F5344CB8AC3E}">
        <p14:creationId xmlns:p14="http://schemas.microsoft.com/office/powerpoint/2010/main" val="1150365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C34D5-9513-2643-9A7F-E44C752A0F24}"/>
              </a:ext>
            </a:extLst>
          </p:cNvPr>
          <p:cNvSpPr>
            <a:spLocks noGrp="1"/>
          </p:cNvSpPr>
          <p:nvPr>
            <p:ph type="title"/>
          </p:nvPr>
        </p:nvSpPr>
        <p:spPr/>
        <p:txBody>
          <a:bodyPr/>
          <a:lstStyle/>
          <a:p>
            <a:r>
              <a:rPr lang="en-US"/>
              <a:t>Why are some drugs controlled?</a:t>
            </a:r>
          </a:p>
        </p:txBody>
      </p:sp>
      <p:sp>
        <p:nvSpPr>
          <p:cNvPr id="5" name="Content Placeholder 4">
            <a:extLst>
              <a:ext uri="{FF2B5EF4-FFF2-40B4-BE49-F238E27FC236}">
                <a16:creationId xmlns:a16="http://schemas.microsoft.com/office/drawing/2014/main" id="{33EC3DED-CCC8-C64D-864C-72B2C2E111AE}"/>
              </a:ext>
            </a:extLst>
          </p:cNvPr>
          <p:cNvSpPr>
            <a:spLocks noGrp="1"/>
          </p:cNvSpPr>
          <p:nvPr>
            <p:ph sz="quarter" idx="10"/>
          </p:nvPr>
        </p:nvSpPr>
        <p:spPr>
          <a:xfrm>
            <a:off x="781878" y="1833142"/>
            <a:ext cx="10641498" cy="4133903"/>
          </a:xfrm>
        </p:spPr>
        <p:txBody>
          <a:bodyPr>
            <a:normAutofit/>
          </a:bodyPr>
          <a:lstStyle/>
          <a:p>
            <a:r>
              <a:rPr lang="en-US" sz="2400"/>
              <a:t>All medicines can be dangerous, and we need to be careful with all of them</a:t>
            </a:r>
          </a:p>
          <a:p>
            <a:endParaRPr lang="en-US" sz="2400"/>
          </a:p>
          <a:p>
            <a:r>
              <a:rPr lang="en-US" sz="2400"/>
              <a:t>Insulin can be extremely harmful, but it isn’t addictive</a:t>
            </a:r>
          </a:p>
          <a:p>
            <a:r>
              <a:rPr lang="en-US" sz="2400"/>
              <a:t>Caffeine is addictive but it doesn’t cause much harm</a:t>
            </a:r>
          </a:p>
          <a:p>
            <a:endParaRPr lang="en-US" sz="2400"/>
          </a:p>
        </p:txBody>
      </p:sp>
    </p:spTree>
    <p:extLst>
      <p:ext uri="{BB962C8B-B14F-4D97-AF65-F5344CB8AC3E}">
        <p14:creationId xmlns:p14="http://schemas.microsoft.com/office/powerpoint/2010/main" val="24183216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1D69F0-2D22-FB7C-EFF9-C09748E18070}"/>
              </a:ext>
            </a:extLst>
          </p:cNvPr>
          <p:cNvPicPr>
            <a:picLocks noChangeAspect="1"/>
          </p:cNvPicPr>
          <p:nvPr/>
        </p:nvPicPr>
        <p:blipFill>
          <a:blip r:embed="rId3"/>
          <a:stretch>
            <a:fillRect/>
          </a:stretch>
        </p:blipFill>
        <p:spPr>
          <a:xfrm>
            <a:off x="2964080" y="1834459"/>
            <a:ext cx="6001058" cy="2991004"/>
          </a:xfrm>
          <a:prstGeom prst="rect">
            <a:avLst/>
          </a:prstGeom>
        </p:spPr>
      </p:pic>
      <p:sp>
        <p:nvSpPr>
          <p:cNvPr id="2" name="Oval 1">
            <a:extLst>
              <a:ext uri="{FF2B5EF4-FFF2-40B4-BE49-F238E27FC236}">
                <a16:creationId xmlns:a16="http://schemas.microsoft.com/office/drawing/2014/main" id="{97CFD354-3F7E-7D76-EDE8-E67EF109E128}"/>
              </a:ext>
            </a:extLst>
          </p:cNvPr>
          <p:cNvSpPr/>
          <p:nvPr/>
        </p:nvSpPr>
        <p:spPr>
          <a:xfrm>
            <a:off x="4705774" y="3569389"/>
            <a:ext cx="3135086" cy="1527349"/>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4" name="Text Placeholder 3">
            <a:extLst>
              <a:ext uri="{FF2B5EF4-FFF2-40B4-BE49-F238E27FC236}">
                <a16:creationId xmlns:a16="http://schemas.microsoft.com/office/drawing/2014/main" id="{7C558F63-D948-2EBC-8955-F6E46ADED2A4}"/>
              </a:ext>
            </a:extLst>
          </p:cNvPr>
          <p:cNvSpPr>
            <a:spLocks noGrp="1"/>
          </p:cNvSpPr>
          <p:nvPr>
            <p:ph type="body" sz="quarter" idx="10"/>
          </p:nvPr>
        </p:nvSpPr>
        <p:spPr>
          <a:xfrm>
            <a:off x="1841047" y="252016"/>
            <a:ext cx="6372225" cy="657225"/>
          </a:xfrm>
        </p:spPr>
        <p:txBody>
          <a:bodyPr>
            <a:normAutofit/>
          </a:bodyPr>
          <a:lstStyle/>
          <a:p>
            <a:r>
              <a:rPr lang="en-GB" sz="4000" dirty="0"/>
              <a:t>Governance Forums</a:t>
            </a:r>
          </a:p>
        </p:txBody>
      </p:sp>
      <p:pic>
        <p:nvPicPr>
          <p:cNvPr id="5" name="Picture 4">
            <a:extLst>
              <a:ext uri="{FF2B5EF4-FFF2-40B4-BE49-F238E27FC236}">
                <a16:creationId xmlns:a16="http://schemas.microsoft.com/office/drawing/2014/main" id="{CE025D4A-6102-EBF8-ABEC-8B14560D1131}"/>
              </a:ext>
            </a:extLst>
          </p:cNvPr>
          <p:cNvPicPr>
            <a:picLocks noChangeAspect="1"/>
          </p:cNvPicPr>
          <p:nvPr/>
        </p:nvPicPr>
        <p:blipFill>
          <a:blip r:embed="rId4"/>
          <a:stretch>
            <a:fillRect/>
          </a:stretch>
        </p:blipFill>
        <p:spPr>
          <a:xfrm>
            <a:off x="1717792" y="909240"/>
            <a:ext cx="4503443" cy="3672038"/>
          </a:xfrm>
          <a:prstGeom prst="rect">
            <a:avLst/>
          </a:prstGeom>
        </p:spPr>
      </p:pic>
      <p:pic>
        <p:nvPicPr>
          <p:cNvPr id="7" name="Picture 6">
            <a:extLst>
              <a:ext uri="{FF2B5EF4-FFF2-40B4-BE49-F238E27FC236}">
                <a16:creationId xmlns:a16="http://schemas.microsoft.com/office/drawing/2014/main" id="{5750BEE8-0342-7817-DD35-C08A764FF1E9}"/>
              </a:ext>
            </a:extLst>
          </p:cNvPr>
          <p:cNvPicPr>
            <a:picLocks noChangeAspect="1"/>
          </p:cNvPicPr>
          <p:nvPr/>
        </p:nvPicPr>
        <p:blipFill>
          <a:blip r:embed="rId5"/>
          <a:stretch>
            <a:fillRect/>
          </a:stretch>
        </p:blipFill>
        <p:spPr>
          <a:xfrm>
            <a:off x="5500463" y="2349919"/>
            <a:ext cx="5081658" cy="4256067"/>
          </a:xfrm>
          <a:prstGeom prst="rect">
            <a:avLst/>
          </a:prstGeom>
        </p:spPr>
      </p:pic>
      <p:sp>
        <p:nvSpPr>
          <p:cNvPr id="3" name="Oval 2">
            <a:extLst>
              <a:ext uri="{FF2B5EF4-FFF2-40B4-BE49-F238E27FC236}">
                <a16:creationId xmlns:a16="http://schemas.microsoft.com/office/drawing/2014/main" id="{7B16805D-D08E-6085-B3AB-55009E7D0D8F}"/>
              </a:ext>
            </a:extLst>
          </p:cNvPr>
          <p:cNvSpPr/>
          <p:nvPr/>
        </p:nvSpPr>
        <p:spPr>
          <a:xfrm>
            <a:off x="2261212" y="3302609"/>
            <a:ext cx="3135086" cy="1527349"/>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8" name="Oval 7">
            <a:extLst>
              <a:ext uri="{FF2B5EF4-FFF2-40B4-BE49-F238E27FC236}">
                <a16:creationId xmlns:a16="http://schemas.microsoft.com/office/drawing/2014/main" id="{C60AE539-BF27-AC88-BDD6-FB3A5F4FC4DC}"/>
              </a:ext>
            </a:extLst>
          </p:cNvPr>
          <p:cNvSpPr/>
          <p:nvPr/>
        </p:nvSpPr>
        <p:spPr>
          <a:xfrm>
            <a:off x="5830052" y="5506497"/>
            <a:ext cx="3135086" cy="1099488"/>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Tree>
    <p:extLst>
      <p:ext uri="{BB962C8B-B14F-4D97-AF65-F5344CB8AC3E}">
        <p14:creationId xmlns:p14="http://schemas.microsoft.com/office/powerpoint/2010/main" val="105759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420CFB6-83BC-3785-EE5A-9CB24ED954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2594" y="1046979"/>
            <a:ext cx="7794490" cy="5327773"/>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31DFA1AE-7DB0-29ED-93AB-B1A8626E8A08}"/>
              </a:ext>
            </a:extLst>
          </p:cNvPr>
          <p:cNvSpPr/>
          <p:nvPr/>
        </p:nvSpPr>
        <p:spPr>
          <a:xfrm>
            <a:off x="2624628" y="4073557"/>
            <a:ext cx="1019574" cy="643338"/>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5" name="Oval 4">
            <a:extLst>
              <a:ext uri="{FF2B5EF4-FFF2-40B4-BE49-F238E27FC236}">
                <a16:creationId xmlns:a16="http://schemas.microsoft.com/office/drawing/2014/main" id="{1DC85F41-AD6F-8528-E377-867E51F3C419}"/>
              </a:ext>
            </a:extLst>
          </p:cNvPr>
          <p:cNvSpPr/>
          <p:nvPr/>
        </p:nvSpPr>
        <p:spPr>
          <a:xfrm>
            <a:off x="2706692" y="2306720"/>
            <a:ext cx="1019574" cy="643338"/>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6" name="Oval 5">
            <a:extLst>
              <a:ext uri="{FF2B5EF4-FFF2-40B4-BE49-F238E27FC236}">
                <a16:creationId xmlns:a16="http://schemas.microsoft.com/office/drawing/2014/main" id="{212351E4-B1DB-68B0-42AA-BBFC6EC3FA50}"/>
              </a:ext>
            </a:extLst>
          </p:cNvPr>
          <p:cNvSpPr/>
          <p:nvPr/>
        </p:nvSpPr>
        <p:spPr>
          <a:xfrm>
            <a:off x="4957521" y="1010489"/>
            <a:ext cx="1019574" cy="643338"/>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Tree>
    <p:extLst>
      <p:ext uri="{BB962C8B-B14F-4D97-AF65-F5344CB8AC3E}">
        <p14:creationId xmlns:p14="http://schemas.microsoft.com/office/powerpoint/2010/main" val="84403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885445-4D38-9DEC-2185-D6B39940A21E}"/>
              </a:ext>
            </a:extLst>
          </p:cNvPr>
          <p:cNvSpPr>
            <a:spLocks noGrp="1"/>
          </p:cNvSpPr>
          <p:nvPr>
            <p:ph type="body" sz="quarter" idx="10"/>
          </p:nvPr>
        </p:nvSpPr>
        <p:spPr/>
        <p:txBody>
          <a:bodyPr>
            <a:normAutofit/>
          </a:bodyPr>
          <a:lstStyle/>
          <a:p>
            <a:r>
              <a:rPr lang="en-GB" sz="3600" dirty="0"/>
              <a:t>Improvement – People First</a:t>
            </a:r>
          </a:p>
        </p:txBody>
      </p:sp>
      <p:pic>
        <p:nvPicPr>
          <p:cNvPr id="4" name="Picture 3">
            <a:extLst>
              <a:ext uri="{FF2B5EF4-FFF2-40B4-BE49-F238E27FC236}">
                <a16:creationId xmlns:a16="http://schemas.microsoft.com/office/drawing/2014/main" id="{DC102F73-AD82-2E2B-539D-042499D826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7993" y="1330450"/>
            <a:ext cx="8756015" cy="4860290"/>
          </a:xfrm>
          <a:prstGeom prst="rect">
            <a:avLst/>
          </a:prstGeom>
          <a:noFill/>
        </p:spPr>
      </p:pic>
    </p:spTree>
    <p:extLst>
      <p:ext uri="{BB962C8B-B14F-4D97-AF65-F5344CB8AC3E}">
        <p14:creationId xmlns:p14="http://schemas.microsoft.com/office/powerpoint/2010/main" val="18600987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D085D2-21C1-1173-C8AC-151EDAFC9FD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4262" y="2536193"/>
            <a:ext cx="5450739" cy="2970304"/>
          </a:xfrm>
          <a:prstGeom prst="rect">
            <a:avLst/>
          </a:prstGeom>
          <a:noFill/>
        </p:spPr>
      </p:pic>
      <p:pic>
        <p:nvPicPr>
          <p:cNvPr id="3074" name="Picture 2" descr="Adios — Rx-info">
            <a:extLst>
              <a:ext uri="{FF2B5EF4-FFF2-40B4-BE49-F238E27FC236}">
                <a16:creationId xmlns:a16="http://schemas.microsoft.com/office/drawing/2014/main" id="{922ECEF5-D1F0-4834-7ED2-A68BB55B6F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6024" y="351693"/>
            <a:ext cx="5374377" cy="1879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6956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C7F097B-C559-2B9D-352C-607AE5649B40}"/>
              </a:ext>
            </a:extLst>
          </p:cNvPr>
          <p:cNvSpPr>
            <a:spLocks noGrp="1"/>
          </p:cNvSpPr>
          <p:nvPr>
            <p:ph type="body" sz="quarter" idx="10"/>
          </p:nvPr>
        </p:nvSpPr>
        <p:spPr/>
        <p:txBody>
          <a:bodyPr>
            <a:normAutofit/>
          </a:bodyPr>
          <a:lstStyle/>
          <a:p>
            <a:r>
              <a:rPr lang="en-GB" sz="4000" dirty="0"/>
              <a:t>NHS Online Reporting</a:t>
            </a:r>
          </a:p>
        </p:txBody>
      </p:sp>
      <p:pic>
        <p:nvPicPr>
          <p:cNvPr id="5" name="Picture 4">
            <a:extLst>
              <a:ext uri="{FF2B5EF4-FFF2-40B4-BE49-F238E27FC236}">
                <a16:creationId xmlns:a16="http://schemas.microsoft.com/office/drawing/2014/main" id="{4EACB561-F15F-DB4B-37BE-13D170622CD3}"/>
              </a:ext>
            </a:extLst>
          </p:cNvPr>
          <p:cNvPicPr>
            <a:picLocks noChangeAspect="1"/>
          </p:cNvPicPr>
          <p:nvPr/>
        </p:nvPicPr>
        <p:blipFill>
          <a:blip r:embed="rId2"/>
          <a:stretch>
            <a:fillRect/>
          </a:stretch>
        </p:blipFill>
        <p:spPr>
          <a:xfrm>
            <a:off x="2388972" y="1218131"/>
            <a:ext cx="7661190" cy="5201718"/>
          </a:xfrm>
          <a:prstGeom prst="rect">
            <a:avLst/>
          </a:prstGeom>
        </p:spPr>
      </p:pic>
    </p:spTree>
    <p:extLst>
      <p:ext uri="{BB962C8B-B14F-4D97-AF65-F5344CB8AC3E}">
        <p14:creationId xmlns:p14="http://schemas.microsoft.com/office/powerpoint/2010/main" val="16253614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BF098A-8008-3236-8FEE-F356B221E14B}"/>
              </a:ext>
            </a:extLst>
          </p:cNvPr>
          <p:cNvSpPr>
            <a:spLocks noGrp="1"/>
          </p:cNvSpPr>
          <p:nvPr>
            <p:ph type="body" sz="quarter" idx="11"/>
          </p:nvPr>
        </p:nvSpPr>
        <p:spPr>
          <a:xfrm>
            <a:off x="1814244" y="1217141"/>
            <a:ext cx="7501755" cy="4423719"/>
          </a:xfrm>
        </p:spPr>
        <p:txBody>
          <a:bodyPr/>
          <a:lstStyle/>
          <a:p>
            <a:r>
              <a:rPr lang="en-GB" sz="1500" b="1" dirty="0"/>
              <a:t>Our vision </a:t>
            </a:r>
            <a:r>
              <a:rPr lang="en-GB" sz="1500" dirty="0"/>
              <a:t>is to have a fully closed loop management system, including for Controlled Drugs. </a:t>
            </a:r>
          </a:p>
          <a:p>
            <a:endParaRPr lang="en-GB" sz="1500" dirty="0"/>
          </a:p>
          <a:p>
            <a:r>
              <a:rPr lang="en-GB" sz="1500" b="1" dirty="0"/>
              <a:t>However, we had several challenges: </a:t>
            </a:r>
          </a:p>
          <a:p>
            <a:endParaRPr lang="en-GB" sz="1500" b="1" dirty="0"/>
          </a:p>
          <a:p>
            <a:pPr marL="171496" indent="-171496">
              <a:buFont typeface="Arial" panose="020B0604020202020204" pitchFamily="34" charset="0"/>
              <a:buChar char="•"/>
            </a:pPr>
            <a:r>
              <a:rPr lang="en-GB" sz="1500" dirty="0"/>
              <a:t>No automation (aside from old ROWA)</a:t>
            </a:r>
          </a:p>
          <a:p>
            <a:pPr marL="171496" indent="-171496">
              <a:buFont typeface="Arial" panose="020B0604020202020204" pitchFamily="34" charset="0"/>
              <a:buChar char="•"/>
            </a:pPr>
            <a:endParaRPr lang="en-GB" sz="1500" dirty="0"/>
          </a:p>
          <a:p>
            <a:pPr marL="171496" indent="-171496">
              <a:buFont typeface="Arial" panose="020B0604020202020204" pitchFamily="34" charset="0"/>
              <a:buChar char="•"/>
            </a:pPr>
            <a:r>
              <a:rPr lang="en-GB" sz="1500" dirty="0"/>
              <a:t>No fit for purpose software platform</a:t>
            </a:r>
          </a:p>
          <a:p>
            <a:pPr marL="171496" indent="-171496">
              <a:buFont typeface="Arial" panose="020B0604020202020204" pitchFamily="34" charset="0"/>
              <a:buChar char="•"/>
            </a:pPr>
            <a:endParaRPr lang="en-US" sz="1500" dirty="0"/>
          </a:p>
          <a:p>
            <a:pPr marL="171496" indent="-171496">
              <a:buFont typeface="Arial" panose="020B0604020202020204" pitchFamily="34" charset="0"/>
              <a:buChar char="•"/>
            </a:pPr>
            <a:r>
              <a:rPr lang="en-GB" sz="1500" dirty="0"/>
              <a:t>No interfaces between the platforms that do exist</a:t>
            </a:r>
          </a:p>
          <a:p>
            <a:pPr marL="171496" indent="-171496">
              <a:buFont typeface="Arial" panose="020B0604020202020204" pitchFamily="34" charset="0"/>
              <a:buChar char="•"/>
            </a:pPr>
            <a:endParaRPr lang="en-GB" sz="1500" dirty="0"/>
          </a:p>
          <a:p>
            <a:pPr marL="171496" indent="-171496">
              <a:buFont typeface="Arial" panose="020B0604020202020204" pitchFamily="34" charset="0"/>
              <a:buChar char="•"/>
            </a:pPr>
            <a:r>
              <a:rPr lang="en-GB" sz="1500" dirty="0"/>
              <a:t>Legislation</a:t>
            </a:r>
            <a:endParaRPr lang="en-US" sz="1500" dirty="0"/>
          </a:p>
          <a:p>
            <a:pPr marL="171496" indent="-171496">
              <a:buFont typeface="Arial" panose="020B0604020202020204" pitchFamily="34" charset="0"/>
              <a:buChar char="•"/>
            </a:pPr>
            <a:endParaRPr lang="en-US" dirty="0"/>
          </a:p>
          <a:p>
            <a:pPr marL="171496" indent="-171496">
              <a:buFont typeface="Arial" panose="020B0604020202020204" pitchFamily="34" charset="0"/>
              <a:buChar char="•"/>
            </a:pPr>
            <a:endParaRPr lang="en-US" dirty="0"/>
          </a:p>
          <a:p>
            <a:pPr marL="171496" indent="-171496">
              <a:buFont typeface="Arial" panose="020B0604020202020204" pitchFamily="34" charset="0"/>
              <a:buChar char="•"/>
            </a:pPr>
            <a:endParaRPr lang="en-GB" dirty="0"/>
          </a:p>
          <a:p>
            <a:endParaRPr lang="en-GB" dirty="0"/>
          </a:p>
          <a:p>
            <a:endParaRPr lang="en-GB" dirty="0"/>
          </a:p>
        </p:txBody>
      </p:sp>
      <p:sp>
        <p:nvSpPr>
          <p:cNvPr id="3" name="Title 2">
            <a:extLst>
              <a:ext uri="{FF2B5EF4-FFF2-40B4-BE49-F238E27FC236}">
                <a16:creationId xmlns:a16="http://schemas.microsoft.com/office/drawing/2014/main" id="{2F3C498A-8FF5-52D2-5D92-10FA9AEA9A3D}"/>
              </a:ext>
            </a:extLst>
          </p:cNvPr>
          <p:cNvSpPr>
            <a:spLocks noGrp="1"/>
          </p:cNvSpPr>
          <p:nvPr>
            <p:ph type="title"/>
          </p:nvPr>
        </p:nvSpPr>
        <p:spPr>
          <a:xfrm>
            <a:off x="1799704" y="224587"/>
            <a:ext cx="8592593" cy="524542"/>
          </a:xfrm>
        </p:spPr>
        <p:txBody>
          <a:bodyPr/>
          <a:lstStyle/>
          <a:p>
            <a:r>
              <a:rPr lang="en-GB" dirty="0"/>
              <a:t>Our Controlled Drugs Automation Journey</a:t>
            </a:r>
          </a:p>
        </p:txBody>
      </p:sp>
      <p:sp>
        <p:nvSpPr>
          <p:cNvPr id="12" name="Text Placeholder 3">
            <a:extLst>
              <a:ext uri="{FF2B5EF4-FFF2-40B4-BE49-F238E27FC236}">
                <a16:creationId xmlns:a16="http://schemas.microsoft.com/office/drawing/2014/main" id="{2CD6350C-20B2-9A9F-7C2E-993A3C9BEFA8}"/>
              </a:ext>
            </a:extLst>
          </p:cNvPr>
          <p:cNvSpPr txBox="1">
            <a:spLocks/>
          </p:cNvSpPr>
          <p:nvPr/>
        </p:nvSpPr>
        <p:spPr>
          <a:xfrm>
            <a:off x="1814244" y="1856997"/>
            <a:ext cx="9025231" cy="277315"/>
          </a:xfrm>
          <a:prstGeom prst="rect">
            <a:avLst/>
          </a:prstGeom>
        </p:spPr>
        <p:txBody>
          <a:bodyPr vert="horz" lIns="68584" tIns="34292" rIns="68584" bIns="34292" rtlCol="0">
            <a:noAutofit/>
          </a:bodyPr>
          <a:lstStyle>
            <a:lvl1pPr marL="0" indent="0" algn="l" defTabSz="1828434" rtl="0" eaLnBrk="1" latinLnBrk="0" hangingPunct="1">
              <a:lnSpc>
                <a:spcPct val="90000"/>
              </a:lnSpc>
              <a:spcBef>
                <a:spcPts val="2000"/>
              </a:spcBef>
              <a:buClr>
                <a:schemeClr val="accent1"/>
              </a:buClr>
              <a:buFont typeface="System Font Regular"/>
              <a:buNone/>
              <a:defRPr lang="en-US" sz="2800" b="0" i="0" kern="1200" dirty="0" smtClean="0">
                <a:solidFill>
                  <a:srgbClr val="004395"/>
                </a:solidFill>
                <a:effectLst/>
                <a:latin typeface="Euclid Circular A" panose="020B0504000000000000" pitchFamily="34" charset="77"/>
                <a:ea typeface="Euclid Circular A" panose="020B0504000000000000" pitchFamily="34" charset="77"/>
                <a:cs typeface="Lato" charset="0"/>
              </a:defRPr>
            </a:lvl1pPr>
            <a:lvl2pPr marL="1371326" indent="-457109" algn="l" defTabSz="1828434" rtl="0" eaLnBrk="1" latinLnBrk="0" hangingPunct="1">
              <a:lnSpc>
                <a:spcPct val="90000"/>
              </a:lnSpc>
              <a:spcBef>
                <a:spcPts val="1000"/>
              </a:spcBef>
              <a:buClr>
                <a:schemeClr val="accent1"/>
              </a:buClr>
              <a:buSzPct val="100000"/>
              <a:buFont typeface="Arial" panose="020B0604020202020204" pitchFamily="34" charset="0"/>
              <a:buChar char="•"/>
              <a:defRPr lang="en-US" sz="2800" b="0" i="0" kern="1200" dirty="0" smtClean="0">
                <a:solidFill>
                  <a:srgbClr val="004395"/>
                </a:solidFill>
                <a:effectLst/>
                <a:latin typeface="Euclid Circular A" panose="020B0504000000000000" pitchFamily="34" charset="77"/>
                <a:ea typeface="Euclid Circular A" panose="020B0504000000000000" pitchFamily="34" charset="77"/>
                <a:cs typeface="Lato" charset="0"/>
              </a:defRPr>
            </a:lvl2pPr>
            <a:lvl3pPr marL="2285543" indent="-457109" algn="l" defTabSz="1828434" rtl="0" eaLnBrk="1" latinLnBrk="0" hangingPunct="1">
              <a:lnSpc>
                <a:spcPct val="90000"/>
              </a:lnSpc>
              <a:spcBef>
                <a:spcPts val="1000"/>
              </a:spcBef>
              <a:buClr>
                <a:schemeClr val="accent1"/>
              </a:buClr>
              <a:buSzPct val="70000"/>
              <a:buFont typeface="Courier New" panose="02070309020205020404" pitchFamily="49" charset="0"/>
              <a:buChar char="o"/>
              <a:defRPr lang="en-US" sz="2800" b="0" i="0" kern="1200" dirty="0" smtClean="0">
                <a:solidFill>
                  <a:srgbClr val="004395"/>
                </a:solidFill>
                <a:effectLst/>
                <a:latin typeface="Euclid Circular A" panose="020B0504000000000000" pitchFamily="34" charset="77"/>
                <a:ea typeface="Euclid Circular A" panose="020B0504000000000000" pitchFamily="34" charset="77"/>
                <a:cs typeface="Lato" charset="0"/>
              </a:defRPr>
            </a:lvl3pPr>
            <a:lvl4pPr marL="3199760" indent="-457109" algn="l" defTabSz="1828434" rtl="0" eaLnBrk="1" latinLnBrk="0" hangingPunct="1">
              <a:lnSpc>
                <a:spcPct val="90000"/>
              </a:lnSpc>
              <a:spcBef>
                <a:spcPts val="1000"/>
              </a:spcBef>
              <a:buClr>
                <a:schemeClr val="accent1"/>
              </a:buClr>
              <a:buFont typeface="System Font Regular"/>
              <a:buChar char="‣"/>
              <a:defRPr lang="en-US" sz="2800" b="0" i="0" kern="1200" dirty="0" smtClean="0">
                <a:solidFill>
                  <a:srgbClr val="004395"/>
                </a:solidFill>
                <a:effectLst/>
                <a:latin typeface="Euclid Circular A" panose="020B0504000000000000" pitchFamily="34" charset="77"/>
                <a:ea typeface="Euclid Circular A" panose="020B0504000000000000" pitchFamily="34" charset="77"/>
                <a:cs typeface="Lato" charset="0"/>
              </a:defRPr>
            </a:lvl4pPr>
            <a:lvl5pPr marL="4113977" indent="-457109" algn="l" defTabSz="1828434" rtl="0" eaLnBrk="1" latinLnBrk="0" hangingPunct="1">
              <a:lnSpc>
                <a:spcPct val="90000"/>
              </a:lnSpc>
              <a:spcBef>
                <a:spcPts val="1000"/>
              </a:spcBef>
              <a:buFont typeface="Arial" panose="020B0604020202020204" pitchFamily="34" charset="0"/>
              <a:buChar char="•"/>
              <a:defRPr lang="en-US" sz="2800" b="0" i="0" kern="1200" dirty="0">
                <a:solidFill>
                  <a:srgbClr val="004395"/>
                </a:solidFill>
                <a:effectLst/>
                <a:latin typeface="Euclid Circular A" panose="020B0504000000000000" pitchFamily="34" charset="77"/>
                <a:ea typeface="Euclid Circular A" panose="020B0504000000000000" pitchFamily="34" charset="77"/>
                <a:cs typeface="Lato"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
                <a:srgbClr val="4472C4"/>
              </a:buClr>
            </a:pPr>
            <a:endParaRPr lang="en-GB" sz="2626" b="1" dirty="0"/>
          </a:p>
        </p:txBody>
      </p:sp>
      <p:pic>
        <p:nvPicPr>
          <p:cNvPr id="1028" name="Picture 4" descr="Medication Management Solutions">
            <a:extLst>
              <a:ext uri="{FF2B5EF4-FFF2-40B4-BE49-F238E27FC236}">
                <a16:creationId xmlns:a16="http://schemas.microsoft.com/office/drawing/2014/main" id="{DF95E398-A5FC-5A7C-68CD-ED93C50709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9180" y="2571527"/>
            <a:ext cx="1955421" cy="1752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6885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BF098A-8008-3236-8FEE-F356B221E14B}"/>
              </a:ext>
            </a:extLst>
          </p:cNvPr>
          <p:cNvSpPr>
            <a:spLocks noGrp="1"/>
          </p:cNvSpPr>
          <p:nvPr>
            <p:ph type="body" sz="quarter" idx="11"/>
          </p:nvPr>
        </p:nvSpPr>
        <p:spPr>
          <a:xfrm>
            <a:off x="1720505" y="1017881"/>
            <a:ext cx="6888675" cy="416956"/>
          </a:xfrm>
        </p:spPr>
        <p:txBody>
          <a:bodyPr/>
          <a:lstStyle/>
          <a:p>
            <a:r>
              <a:rPr lang="en-GB" dirty="0"/>
              <a:t>The hardware</a:t>
            </a:r>
          </a:p>
        </p:txBody>
      </p:sp>
      <p:sp>
        <p:nvSpPr>
          <p:cNvPr id="3" name="Title 2">
            <a:extLst>
              <a:ext uri="{FF2B5EF4-FFF2-40B4-BE49-F238E27FC236}">
                <a16:creationId xmlns:a16="http://schemas.microsoft.com/office/drawing/2014/main" id="{2F3C498A-8FF5-52D2-5D92-10FA9AEA9A3D}"/>
              </a:ext>
            </a:extLst>
          </p:cNvPr>
          <p:cNvSpPr>
            <a:spLocks noGrp="1"/>
          </p:cNvSpPr>
          <p:nvPr>
            <p:ph type="title"/>
          </p:nvPr>
        </p:nvSpPr>
        <p:spPr>
          <a:xfrm>
            <a:off x="1720505" y="306898"/>
            <a:ext cx="8592593" cy="524542"/>
          </a:xfrm>
        </p:spPr>
        <p:txBody>
          <a:bodyPr/>
          <a:lstStyle/>
          <a:p>
            <a:r>
              <a:rPr lang="en-GB" dirty="0"/>
              <a:t>Our Controlled Drugs Automation Journey</a:t>
            </a:r>
          </a:p>
        </p:txBody>
      </p:sp>
      <p:sp>
        <p:nvSpPr>
          <p:cNvPr id="4" name="Text Placeholder 3">
            <a:extLst>
              <a:ext uri="{FF2B5EF4-FFF2-40B4-BE49-F238E27FC236}">
                <a16:creationId xmlns:a16="http://schemas.microsoft.com/office/drawing/2014/main" id="{D236202E-511E-A652-CD3C-F7A4715E5B80}"/>
              </a:ext>
            </a:extLst>
          </p:cNvPr>
          <p:cNvSpPr>
            <a:spLocks noGrp="1"/>
          </p:cNvSpPr>
          <p:nvPr>
            <p:ph type="body" sz="quarter" idx="12"/>
          </p:nvPr>
        </p:nvSpPr>
        <p:spPr>
          <a:xfrm>
            <a:off x="1942837" y="1568822"/>
            <a:ext cx="1948099" cy="1289377"/>
          </a:xfrm>
        </p:spPr>
        <p:txBody>
          <a:bodyPr>
            <a:normAutofit/>
          </a:bodyPr>
          <a:lstStyle/>
          <a:p>
            <a:pPr marL="171496" indent="-171496">
              <a:buFont typeface="Arial" panose="020B0604020202020204" pitchFamily="34" charset="0"/>
              <a:buChar char="•"/>
            </a:pPr>
            <a:r>
              <a:rPr lang="en-GB" sz="2026" dirty="0">
                <a:latin typeface="Euclid Circular A" panose="020B0504000000000000"/>
              </a:rPr>
              <a:t>BD CII Safe</a:t>
            </a:r>
            <a:r>
              <a:rPr lang="en-GB" sz="2026" dirty="0">
                <a:latin typeface="Euclid Circular A" panose="020B0504000000000000"/>
                <a:cs typeface="Times New Roman" panose="02020603050405020304" pitchFamily="18" charset="0"/>
              </a:rPr>
              <a:t>™</a:t>
            </a:r>
          </a:p>
          <a:p>
            <a:pPr marL="171496" indent="-171496">
              <a:buFont typeface="Arial" panose="020B0604020202020204" pitchFamily="34" charset="0"/>
              <a:buChar char="•"/>
            </a:pPr>
            <a:r>
              <a:rPr lang="en-GB" sz="2026" dirty="0">
                <a:latin typeface="Euclid Circular A" panose="020B0504000000000000"/>
                <a:cs typeface="Times New Roman" panose="02020603050405020304" pitchFamily="18" charset="0"/>
              </a:rPr>
              <a:t>BD ROWA™</a:t>
            </a:r>
          </a:p>
          <a:p>
            <a:pPr marL="171496" indent="-171496">
              <a:buFont typeface="Arial" panose="020B0604020202020204" pitchFamily="34" charset="0"/>
              <a:buChar char="•"/>
            </a:pPr>
            <a:r>
              <a:rPr lang="en-GB" sz="2026" dirty="0">
                <a:latin typeface="Euclid Circular A" panose="020B0504000000000000"/>
                <a:cs typeface="Times New Roman" panose="02020603050405020304" pitchFamily="18" charset="0"/>
              </a:rPr>
              <a:t>BD Pyxis™</a:t>
            </a:r>
            <a:endParaRPr lang="en-GB" sz="2026" dirty="0">
              <a:latin typeface="Euclid Circular A" panose="020B0504000000000000"/>
            </a:endParaRPr>
          </a:p>
        </p:txBody>
      </p:sp>
      <p:pic>
        <p:nvPicPr>
          <p:cNvPr id="10" name="Picture 9" descr="A room with a desk and computer&#10;&#10;Description automatically generated">
            <a:extLst>
              <a:ext uri="{FF2B5EF4-FFF2-40B4-BE49-F238E27FC236}">
                <a16:creationId xmlns:a16="http://schemas.microsoft.com/office/drawing/2014/main" id="{3461FB5C-BBB2-7A9C-A0B0-E3A0B0E89EBE}"/>
              </a:ext>
            </a:extLst>
          </p:cNvPr>
          <p:cNvPicPr>
            <a:picLocks noChangeAspect="1"/>
          </p:cNvPicPr>
          <p:nvPr/>
        </p:nvPicPr>
        <p:blipFill rotWithShape="1">
          <a:blip r:embed="rId2"/>
          <a:srcRect r="2065"/>
          <a:stretch/>
        </p:blipFill>
        <p:spPr bwMode="auto">
          <a:xfrm>
            <a:off x="7612082" y="2520959"/>
            <a:ext cx="2859414" cy="2098633"/>
          </a:xfrm>
          <a:prstGeom prst="rect">
            <a:avLst/>
          </a:prstGeom>
          <a:ln>
            <a:noFill/>
          </a:ln>
          <a:effectLst>
            <a:softEdge rad="112500"/>
          </a:effectLst>
          <a:extLst>
            <a:ext uri="{53640926-AAD7-44D8-BBD7-CCE9431645EC}">
              <a14:shadowObscured xmlns:a14="http://schemas.microsoft.com/office/drawing/2010/main"/>
            </a:ext>
          </a:extLst>
        </p:spPr>
      </p:pic>
      <p:pic>
        <p:nvPicPr>
          <p:cNvPr id="11" name="Picture 10" descr="A machine in a room with shelves&#10;&#10;Description automatically generated">
            <a:extLst>
              <a:ext uri="{FF2B5EF4-FFF2-40B4-BE49-F238E27FC236}">
                <a16:creationId xmlns:a16="http://schemas.microsoft.com/office/drawing/2014/main" id="{B62C184E-3AF3-7F14-6522-2FB36C17BB2A}"/>
              </a:ext>
            </a:extLst>
          </p:cNvPr>
          <p:cNvPicPr>
            <a:picLocks noChangeAspect="1"/>
          </p:cNvPicPr>
          <p:nvPr/>
        </p:nvPicPr>
        <p:blipFill rotWithShape="1">
          <a:blip r:embed="rId3"/>
          <a:srcRect t="2520" r="2031"/>
          <a:stretch/>
        </p:blipFill>
        <p:spPr bwMode="auto">
          <a:xfrm>
            <a:off x="4454970" y="3694306"/>
            <a:ext cx="2744533" cy="1798814"/>
          </a:xfrm>
          <a:prstGeom prst="rect">
            <a:avLst/>
          </a:prstGeom>
          <a:ln>
            <a:noFill/>
          </a:ln>
          <a:effectLst>
            <a:softEdge rad="112500"/>
          </a:effectLst>
          <a:extLst>
            <a:ext uri="{53640926-AAD7-44D8-BBD7-CCE9431645EC}">
              <a14:shadowObscured xmlns:a14="http://schemas.microsoft.com/office/drawing/2010/main"/>
            </a:ext>
          </a:extLst>
        </p:spPr>
      </p:pic>
      <p:pic>
        <p:nvPicPr>
          <p:cNvPr id="1026" name="Picture 2" descr="BD Pyxis MedStation ES System | BD">
            <a:extLst>
              <a:ext uri="{FF2B5EF4-FFF2-40B4-BE49-F238E27FC236}">
                <a16:creationId xmlns:a16="http://schemas.microsoft.com/office/drawing/2014/main" id="{12C9D6F3-A6B7-69B0-B3A9-1DF4DB4279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0505" y="3252360"/>
            <a:ext cx="2734465" cy="27344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11" descr="A two metal lockers in a room&#10;&#10;Description automatically generated">
            <a:extLst>
              <a:ext uri="{FF2B5EF4-FFF2-40B4-BE49-F238E27FC236}">
                <a16:creationId xmlns:a16="http://schemas.microsoft.com/office/drawing/2014/main" id="{EA6F1A76-D760-793B-D87D-68CAC92A5710}"/>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454970" y="1241745"/>
            <a:ext cx="2744533" cy="2058400"/>
          </a:xfrm>
          <a:prstGeom prst="rect">
            <a:avLst/>
          </a:prstGeom>
          <a:ln>
            <a:noFill/>
          </a:ln>
          <a:effectLst>
            <a:softEdge rad="112500"/>
          </a:effectLst>
        </p:spPr>
      </p:pic>
    </p:spTree>
    <p:extLst>
      <p:ext uri="{BB962C8B-B14F-4D97-AF65-F5344CB8AC3E}">
        <p14:creationId xmlns:p14="http://schemas.microsoft.com/office/powerpoint/2010/main" val="28522918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BF098A-8008-3236-8FEE-F356B221E14B}"/>
              </a:ext>
            </a:extLst>
          </p:cNvPr>
          <p:cNvSpPr>
            <a:spLocks noGrp="1"/>
          </p:cNvSpPr>
          <p:nvPr>
            <p:ph type="body" sz="quarter" idx="11"/>
          </p:nvPr>
        </p:nvSpPr>
        <p:spPr>
          <a:xfrm>
            <a:off x="1755455" y="733562"/>
            <a:ext cx="6888675" cy="416956"/>
          </a:xfrm>
        </p:spPr>
        <p:txBody>
          <a:bodyPr/>
          <a:lstStyle/>
          <a:p>
            <a:r>
              <a:rPr lang="en-GB" dirty="0"/>
              <a:t>The software</a:t>
            </a:r>
          </a:p>
        </p:txBody>
      </p:sp>
      <p:sp>
        <p:nvSpPr>
          <p:cNvPr id="3" name="Title 2">
            <a:extLst>
              <a:ext uri="{FF2B5EF4-FFF2-40B4-BE49-F238E27FC236}">
                <a16:creationId xmlns:a16="http://schemas.microsoft.com/office/drawing/2014/main" id="{2F3C498A-8FF5-52D2-5D92-10FA9AEA9A3D}"/>
              </a:ext>
            </a:extLst>
          </p:cNvPr>
          <p:cNvSpPr>
            <a:spLocks noGrp="1"/>
          </p:cNvSpPr>
          <p:nvPr>
            <p:ph type="title"/>
          </p:nvPr>
        </p:nvSpPr>
        <p:spPr>
          <a:xfrm>
            <a:off x="1694547" y="153159"/>
            <a:ext cx="8592593" cy="524542"/>
          </a:xfrm>
        </p:spPr>
        <p:txBody>
          <a:bodyPr/>
          <a:lstStyle/>
          <a:p>
            <a:r>
              <a:rPr lang="en-GB" dirty="0"/>
              <a:t>Our Controlled Drugs Automation Journey</a:t>
            </a:r>
          </a:p>
        </p:txBody>
      </p:sp>
      <p:sp>
        <p:nvSpPr>
          <p:cNvPr id="4" name="Text Placeholder 3">
            <a:extLst>
              <a:ext uri="{FF2B5EF4-FFF2-40B4-BE49-F238E27FC236}">
                <a16:creationId xmlns:a16="http://schemas.microsoft.com/office/drawing/2014/main" id="{D236202E-511E-A652-CD3C-F7A4715E5B80}"/>
              </a:ext>
            </a:extLst>
          </p:cNvPr>
          <p:cNvSpPr>
            <a:spLocks noGrp="1"/>
          </p:cNvSpPr>
          <p:nvPr>
            <p:ph type="body" sz="quarter" idx="12"/>
          </p:nvPr>
        </p:nvSpPr>
        <p:spPr>
          <a:xfrm>
            <a:off x="1780211" y="1260549"/>
            <a:ext cx="3547780" cy="1003034"/>
          </a:xfrm>
        </p:spPr>
        <p:txBody>
          <a:bodyPr>
            <a:normAutofit lnSpcReduction="10000"/>
          </a:bodyPr>
          <a:lstStyle/>
          <a:p>
            <a:pPr marL="171496" indent="-171496">
              <a:buFont typeface="Arial" panose="020B0604020202020204" pitchFamily="34" charset="0"/>
              <a:buChar char="•"/>
            </a:pPr>
            <a:r>
              <a:rPr lang="en-GB" sz="2026" dirty="0">
                <a:latin typeface="Euclid Circular A" panose="020B0504000000000000"/>
              </a:rPr>
              <a:t>BD Inventory Connect</a:t>
            </a:r>
            <a:r>
              <a:rPr lang="en-GB" sz="2026" dirty="0">
                <a:latin typeface="Euclid Circular A" panose="020B0504000000000000"/>
                <a:cs typeface="Times New Roman" panose="02020603050405020304" pitchFamily="18" charset="0"/>
              </a:rPr>
              <a:t>™</a:t>
            </a:r>
          </a:p>
          <a:p>
            <a:pPr marL="171496" indent="-171496">
              <a:buFont typeface="Arial" panose="020B0604020202020204" pitchFamily="34" charset="0"/>
              <a:buChar char="•"/>
            </a:pPr>
            <a:r>
              <a:rPr lang="en-GB" sz="2026" dirty="0">
                <a:latin typeface="Euclid Circular A" panose="020B0504000000000000"/>
                <a:cs typeface="Times New Roman" panose="02020603050405020304" pitchFamily="18" charset="0"/>
              </a:rPr>
              <a:t>BD Controlled Substances Manager™</a:t>
            </a:r>
          </a:p>
        </p:txBody>
      </p:sp>
      <p:pic>
        <p:nvPicPr>
          <p:cNvPr id="12" name="Picture 11">
            <a:extLst>
              <a:ext uri="{FF2B5EF4-FFF2-40B4-BE49-F238E27FC236}">
                <a16:creationId xmlns:a16="http://schemas.microsoft.com/office/drawing/2014/main" id="{F12CAB67-CAFE-6704-FBB9-5311560137AE}"/>
              </a:ext>
            </a:extLst>
          </p:cNvPr>
          <p:cNvPicPr>
            <a:picLocks noChangeAspect="1"/>
          </p:cNvPicPr>
          <p:nvPr/>
        </p:nvPicPr>
        <p:blipFill>
          <a:blip r:embed="rId3"/>
          <a:stretch>
            <a:fillRect/>
          </a:stretch>
        </p:blipFill>
        <p:spPr>
          <a:xfrm>
            <a:off x="5406745" y="1947879"/>
            <a:ext cx="5098610" cy="1194408"/>
          </a:xfrm>
          <a:prstGeom prst="rect">
            <a:avLst/>
          </a:prstGeom>
        </p:spPr>
      </p:pic>
      <p:pic>
        <p:nvPicPr>
          <p:cNvPr id="14" name="Picture 13">
            <a:extLst>
              <a:ext uri="{FF2B5EF4-FFF2-40B4-BE49-F238E27FC236}">
                <a16:creationId xmlns:a16="http://schemas.microsoft.com/office/drawing/2014/main" id="{6EECED96-80D2-4987-E483-F0435220E836}"/>
              </a:ext>
            </a:extLst>
          </p:cNvPr>
          <p:cNvPicPr>
            <a:picLocks noChangeAspect="1"/>
          </p:cNvPicPr>
          <p:nvPr/>
        </p:nvPicPr>
        <p:blipFill>
          <a:blip r:embed="rId4"/>
          <a:stretch>
            <a:fillRect/>
          </a:stretch>
        </p:blipFill>
        <p:spPr>
          <a:xfrm>
            <a:off x="2130489" y="2937383"/>
            <a:ext cx="2197251" cy="2165110"/>
          </a:xfrm>
          <a:prstGeom prst="rect">
            <a:avLst/>
          </a:prstGeom>
        </p:spPr>
      </p:pic>
      <p:pic>
        <p:nvPicPr>
          <p:cNvPr id="16" name="Picture 15">
            <a:extLst>
              <a:ext uri="{FF2B5EF4-FFF2-40B4-BE49-F238E27FC236}">
                <a16:creationId xmlns:a16="http://schemas.microsoft.com/office/drawing/2014/main" id="{9B43572E-1EBB-26AA-C4E4-754BC99C6AE2}"/>
              </a:ext>
            </a:extLst>
          </p:cNvPr>
          <p:cNvPicPr>
            <a:picLocks noChangeAspect="1"/>
          </p:cNvPicPr>
          <p:nvPr/>
        </p:nvPicPr>
        <p:blipFill>
          <a:blip r:embed="rId5"/>
          <a:stretch>
            <a:fillRect/>
          </a:stretch>
        </p:blipFill>
        <p:spPr>
          <a:xfrm>
            <a:off x="5405769" y="3228474"/>
            <a:ext cx="4466007" cy="1897160"/>
          </a:xfrm>
          <a:prstGeom prst="rect">
            <a:avLst/>
          </a:prstGeom>
        </p:spPr>
      </p:pic>
      <p:sp>
        <p:nvSpPr>
          <p:cNvPr id="11" name="Rectangle 10">
            <a:extLst>
              <a:ext uri="{FF2B5EF4-FFF2-40B4-BE49-F238E27FC236}">
                <a16:creationId xmlns:a16="http://schemas.microsoft.com/office/drawing/2014/main" id="{40B01B0E-84D4-67BF-F2B4-405DB8A38A5D}"/>
              </a:ext>
            </a:extLst>
          </p:cNvPr>
          <p:cNvSpPr/>
          <p:nvPr/>
        </p:nvSpPr>
        <p:spPr>
          <a:xfrm>
            <a:off x="7209709" y="4787765"/>
            <a:ext cx="633211" cy="283626"/>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75">
              <a:solidFill>
                <a:prstClr val="white"/>
              </a:solidFill>
              <a:latin typeface="Calibri" panose="020F0502020204030204"/>
            </a:endParaRPr>
          </a:p>
        </p:txBody>
      </p:sp>
      <p:sp>
        <p:nvSpPr>
          <p:cNvPr id="13" name="Rectangle 12">
            <a:extLst>
              <a:ext uri="{FF2B5EF4-FFF2-40B4-BE49-F238E27FC236}">
                <a16:creationId xmlns:a16="http://schemas.microsoft.com/office/drawing/2014/main" id="{E299A97F-81CE-DA9B-2193-73C5C3D55B19}"/>
              </a:ext>
            </a:extLst>
          </p:cNvPr>
          <p:cNvSpPr/>
          <p:nvPr/>
        </p:nvSpPr>
        <p:spPr>
          <a:xfrm>
            <a:off x="7209709" y="4523928"/>
            <a:ext cx="633211" cy="158302"/>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75">
              <a:solidFill>
                <a:prstClr val="white"/>
              </a:solidFill>
              <a:latin typeface="Calibri" panose="020F0502020204030204"/>
            </a:endParaRPr>
          </a:p>
        </p:txBody>
      </p:sp>
      <p:sp>
        <p:nvSpPr>
          <p:cNvPr id="15" name="Rectangle 14">
            <a:extLst>
              <a:ext uri="{FF2B5EF4-FFF2-40B4-BE49-F238E27FC236}">
                <a16:creationId xmlns:a16="http://schemas.microsoft.com/office/drawing/2014/main" id="{2272E16E-D110-9F87-C1BF-BEC070EA5246}"/>
              </a:ext>
            </a:extLst>
          </p:cNvPr>
          <p:cNvSpPr/>
          <p:nvPr/>
        </p:nvSpPr>
        <p:spPr>
          <a:xfrm>
            <a:off x="7209709" y="4287298"/>
            <a:ext cx="633211" cy="158302"/>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75">
              <a:solidFill>
                <a:prstClr val="white"/>
              </a:solidFill>
              <a:latin typeface="Calibri" panose="020F0502020204030204"/>
            </a:endParaRPr>
          </a:p>
        </p:txBody>
      </p:sp>
    </p:spTree>
    <p:extLst>
      <p:ext uri="{BB962C8B-B14F-4D97-AF65-F5344CB8AC3E}">
        <p14:creationId xmlns:p14="http://schemas.microsoft.com/office/powerpoint/2010/main" val="29518594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99A8A4F-C60B-2E42-208C-1DC21F83AE11}"/>
              </a:ext>
            </a:extLst>
          </p:cNvPr>
          <p:cNvSpPr>
            <a:spLocks noGrp="1"/>
          </p:cNvSpPr>
          <p:nvPr>
            <p:ph type="body" sz="quarter" idx="10"/>
          </p:nvPr>
        </p:nvSpPr>
        <p:spPr/>
        <p:txBody>
          <a:bodyPr>
            <a:normAutofit/>
          </a:bodyPr>
          <a:lstStyle/>
          <a:p>
            <a:r>
              <a:rPr lang="en-GB" sz="4000" dirty="0"/>
              <a:t>Digital signatures</a:t>
            </a:r>
          </a:p>
        </p:txBody>
      </p:sp>
      <p:pic>
        <p:nvPicPr>
          <p:cNvPr id="5" name="Picture 4">
            <a:extLst>
              <a:ext uri="{FF2B5EF4-FFF2-40B4-BE49-F238E27FC236}">
                <a16:creationId xmlns:a16="http://schemas.microsoft.com/office/drawing/2014/main" id="{16F568E5-BE6B-D026-6EEF-21F414D40217}"/>
              </a:ext>
            </a:extLst>
          </p:cNvPr>
          <p:cNvPicPr>
            <a:picLocks noChangeAspect="1"/>
          </p:cNvPicPr>
          <p:nvPr/>
        </p:nvPicPr>
        <p:blipFill>
          <a:blip r:embed="rId3"/>
          <a:stretch>
            <a:fillRect/>
          </a:stretch>
        </p:blipFill>
        <p:spPr>
          <a:xfrm>
            <a:off x="3563816" y="1095376"/>
            <a:ext cx="5451872" cy="2833784"/>
          </a:xfrm>
          <a:prstGeom prst="rect">
            <a:avLst/>
          </a:prstGeom>
        </p:spPr>
      </p:pic>
      <p:pic>
        <p:nvPicPr>
          <p:cNvPr id="7" name="Picture 6">
            <a:extLst>
              <a:ext uri="{FF2B5EF4-FFF2-40B4-BE49-F238E27FC236}">
                <a16:creationId xmlns:a16="http://schemas.microsoft.com/office/drawing/2014/main" id="{C171F152-3E48-38BD-E82A-B81949E563B5}"/>
              </a:ext>
            </a:extLst>
          </p:cNvPr>
          <p:cNvPicPr>
            <a:picLocks noChangeAspect="1"/>
          </p:cNvPicPr>
          <p:nvPr/>
        </p:nvPicPr>
        <p:blipFill>
          <a:blip r:embed="rId4"/>
          <a:stretch>
            <a:fillRect/>
          </a:stretch>
        </p:blipFill>
        <p:spPr>
          <a:xfrm>
            <a:off x="2367159" y="3862183"/>
            <a:ext cx="6944694" cy="1324160"/>
          </a:xfrm>
          <a:prstGeom prst="rect">
            <a:avLst/>
          </a:prstGeom>
        </p:spPr>
      </p:pic>
      <p:pic>
        <p:nvPicPr>
          <p:cNvPr id="9" name="Picture 8">
            <a:extLst>
              <a:ext uri="{FF2B5EF4-FFF2-40B4-BE49-F238E27FC236}">
                <a16:creationId xmlns:a16="http://schemas.microsoft.com/office/drawing/2014/main" id="{3CB421CA-AEBD-BDC8-9946-0292AFB51601}"/>
              </a:ext>
            </a:extLst>
          </p:cNvPr>
          <p:cNvPicPr>
            <a:picLocks noChangeAspect="1"/>
          </p:cNvPicPr>
          <p:nvPr/>
        </p:nvPicPr>
        <p:blipFill>
          <a:blip r:embed="rId5"/>
          <a:stretch>
            <a:fillRect/>
          </a:stretch>
        </p:blipFill>
        <p:spPr>
          <a:xfrm>
            <a:off x="2357633" y="5375476"/>
            <a:ext cx="6954220" cy="1295581"/>
          </a:xfrm>
          <a:prstGeom prst="rect">
            <a:avLst/>
          </a:prstGeom>
        </p:spPr>
      </p:pic>
    </p:spTree>
    <p:extLst>
      <p:ext uri="{BB962C8B-B14F-4D97-AF65-F5344CB8AC3E}">
        <p14:creationId xmlns:p14="http://schemas.microsoft.com/office/powerpoint/2010/main" val="151645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C298D27-8093-1904-5D91-BCF07C81F521}"/>
              </a:ext>
            </a:extLst>
          </p:cNvPr>
          <p:cNvSpPr>
            <a:spLocks noGrp="1"/>
          </p:cNvSpPr>
          <p:nvPr>
            <p:ph type="body" sz="quarter" idx="10"/>
          </p:nvPr>
        </p:nvSpPr>
        <p:spPr/>
        <p:txBody>
          <a:bodyPr>
            <a:normAutofit/>
          </a:bodyPr>
          <a:lstStyle/>
          <a:p>
            <a:r>
              <a:rPr lang="en-GB" sz="4000" dirty="0"/>
              <a:t>Challenges &amp; Reflections</a:t>
            </a:r>
          </a:p>
        </p:txBody>
      </p:sp>
      <p:sp>
        <p:nvSpPr>
          <p:cNvPr id="5" name="Content Placeholder 4">
            <a:extLst>
              <a:ext uri="{FF2B5EF4-FFF2-40B4-BE49-F238E27FC236}">
                <a16:creationId xmlns:a16="http://schemas.microsoft.com/office/drawing/2014/main" id="{FD50499C-A884-1936-2ABB-3CE766740B1C}"/>
              </a:ext>
            </a:extLst>
          </p:cNvPr>
          <p:cNvSpPr>
            <a:spLocks noGrp="1"/>
          </p:cNvSpPr>
          <p:nvPr>
            <p:ph sz="quarter" idx="11"/>
          </p:nvPr>
        </p:nvSpPr>
        <p:spPr>
          <a:xfrm>
            <a:off x="1971676" y="1295400"/>
            <a:ext cx="4908096" cy="4467225"/>
          </a:xfrm>
        </p:spPr>
        <p:txBody>
          <a:bodyPr>
            <a:normAutofit fontScale="92500"/>
          </a:bodyPr>
          <a:lstStyle/>
          <a:p>
            <a:pPr marL="457200" indent="-457200">
              <a:buFont typeface="Arial" panose="020B0604020202020204" pitchFamily="34" charset="0"/>
              <a:buChar char="•"/>
            </a:pPr>
            <a:r>
              <a:rPr lang="en-GB" dirty="0"/>
              <a:t>Never enough time to do the role as you would like to – legal &amp; good governance versus best practice</a:t>
            </a:r>
          </a:p>
          <a:p>
            <a:pPr marL="457200" indent="-457200">
              <a:buFont typeface="Arial" panose="020B0604020202020204" pitchFamily="34" charset="0"/>
              <a:buChar char="•"/>
            </a:pPr>
            <a:r>
              <a:rPr lang="en-GB" dirty="0"/>
              <a:t>Prescribing focus</a:t>
            </a:r>
          </a:p>
          <a:p>
            <a:pPr marL="457200" indent="-457200">
              <a:buFont typeface="Arial" panose="020B0604020202020204" pitchFamily="34" charset="0"/>
              <a:buChar char="•"/>
            </a:pPr>
            <a:r>
              <a:rPr lang="en-GB" dirty="0"/>
              <a:t>Quality Improvement</a:t>
            </a:r>
          </a:p>
          <a:p>
            <a:pPr marL="457200" indent="-457200">
              <a:buFont typeface="Arial" panose="020B0604020202020204" pitchFamily="34" charset="0"/>
              <a:buChar char="•"/>
            </a:pPr>
            <a:r>
              <a:rPr lang="en-GB" dirty="0"/>
              <a:t>Multiprofessional</a:t>
            </a:r>
          </a:p>
          <a:p>
            <a:pPr marL="457200" indent="-457200">
              <a:buFont typeface="Arial" panose="020B0604020202020204" pitchFamily="34" charset="0"/>
              <a:buChar char="•"/>
            </a:pPr>
            <a:r>
              <a:rPr lang="en-GB" dirty="0"/>
              <a:t>Using the support network – internal &amp; external; allyships</a:t>
            </a:r>
          </a:p>
          <a:p>
            <a:pPr marL="457200" indent="-457200">
              <a:buFont typeface="Arial" panose="020B0604020202020204" pitchFamily="34" charset="0"/>
              <a:buChar char="•"/>
            </a:pPr>
            <a:r>
              <a:rPr lang="en-GB" dirty="0"/>
              <a:t>Innovation – particularly digital</a:t>
            </a:r>
          </a:p>
          <a:p>
            <a:pPr marL="457200" indent="-457200">
              <a:buFont typeface="Arial" panose="020B0604020202020204" pitchFamily="34" charset="0"/>
              <a:buChar char="•"/>
            </a:pPr>
            <a:endParaRPr lang="en-GB" dirty="0"/>
          </a:p>
        </p:txBody>
      </p:sp>
      <p:pic>
        <p:nvPicPr>
          <p:cNvPr id="4098" name="Picture 2" descr="Challenge – 2021/22 – Be Inspirational">
            <a:extLst>
              <a:ext uri="{FF2B5EF4-FFF2-40B4-BE49-F238E27FC236}">
                <a16:creationId xmlns:a16="http://schemas.microsoft.com/office/drawing/2014/main" id="{9FB2B706-D9B1-DEB7-05BF-0625D62F77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8962" y="1969476"/>
            <a:ext cx="3101363" cy="1711134"/>
          </a:xfrm>
          <a:prstGeom prst="roundRect">
            <a:avLst>
              <a:gd name="adj" fmla="val 8594"/>
            </a:avLst>
          </a:prstGeom>
          <a:solidFill>
            <a:srgbClr val="FFFFFF">
              <a:shade val="85000"/>
            </a:srgbClr>
          </a:solidFill>
          <a:ln>
            <a:noFill/>
          </a:ln>
          <a:effectLst>
            <a:reflection blurRad="6350" stA="50000" endA="295" endPos="92000" dist="101600" dir="5400000" sy="-100000" algn="bl" rotWithShape="0"/>
          </a:effectLst>
        </p:spPr>
      </p:pic>
    </p:spTree>
    <p:extLst>
      <p:ext uri="{BB962C8B-B14F-4D97-AF65-F5344CB8AC3E}">
        <p14:creationId xmlns:p14="http://schemas.microsoft.com/office/powerpoint/2010/main" val="294982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C34D5-9513-2643-9A7F-E44C752A0F24}"/>
              </a:ext>
            </a:extLst>
          </p:cNvPr>
          <p:cNvSpPr>
            <a:spLocks noGrp="1"/>
          </p:cNvSpPr>
          <p:nvPr>
            <p:ph type="title"/>
          </p:nvPr>
        </p:nvSpPr>
        <p:spPr/>
        <p:txBody>
          <a:bodyPr/>
          <a:lstStyle/>
          <a:p>
            <a:r>
              <a:rPr lang="en-US"/>
              <a:t>Why are some drugs controlled?</a:t>
            </a:r>
          </a:p>
        </p:txBody>
      </p:sp>
      <p:sp>
        <p:nvSpPr>
          <p:cNvPr id="5" name="Content Placeholder 4">
            <a:extLst>
              <a:ext uri="{FF2B5EF4-FFF2-40B4-BE49-F238E27FC236}">
                <a16:creationId xmlns:a16="http://schemas.microsoft.com/office/drawing/2014/main" id="{33EC3DED-CCC8-C64D-864C-72B2C2E111AE}"/>
              </a:ext>
            </a:extLst>
          </p:cNvPr>
          <p:cNvSpPr>
            <a:spLocks noGrp="1"/>
          </p:cNvSpPr>
          <p:nvPr>
            <p:ph sz="quarter" idx="10"/>
          </p:nvPr>
        </p:nvSpPr>
        <p:spPr>
          <a:xfrm>
            <a:off x="781878" y="1833142"/>
            <a:ext cx="10641498" cy="4133903"/>
          </a:xfrm>
        </p:spPr>
        <p:txBody>
          <a:bodyPr>
            <a:normAutofit/>
          </a:bodyPr>
          <a:lstStyle/>
          <a:p>
            <a:r>
              <a:rPr lang="en-US" sz="2400"/>
              <a:t>All medicines can be dangerous, and we need to be careful with all of them</a:t>
            </a:r>
          </a:p>
          <a:p>
            <a:endParaRPr lang="en-US" sz="2400"/>
          </a:p>
          <a:p>
            <a:r>
              <a:rPr lang="en-US" sz="2400"/>
              <a:t>Insulin can be extremely harmful, but it isn’t addictive</a:t>
            </a:r>
          </a:p>
          <a:p>
            <a:r>
              <a:rPr lang="en-US" sz="2400"/>
              <a:t>Caffeine is addictive but it doesn’t cause much harm</a:t>
            </a:r>
          </a:p>
          <a:p>
            <a:endParaRPr lang="en-US" sz="2400"/>
          </a:p>
          <a:p>
            <a:r>
              <a:rPr lang="en-US" sz="2400"/>
              <a:t>Morphine is addictive </a:t>
            </a:r>
            <a:r>
              <a:rPr lang="en-US" sz="2400" i="1"/>
              <a:t>and</a:t>
            </a:r>
            <a:r>
              <a:rPr lang="en-US" sz="2400"/>
              <a:t> harmful</a:t>
            </a:r>
          </a:p>
          <a:p>
            <a:endParaRPr lang="en-US" sz="2400"/>
          </a:p>
        </p:txBody>
      </p:sp>
    </p:spTree>
    <p:extLst>
      <p:ext uri="{BB962C8B-B14F-4D97-AF65-F5344CB8AC3E}">
        <p14:creationId xmlns:p14="http://schemas.microsoft.com/office/powerpoint/2010/main" val="25338915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EDC7356-97F1-674A-ACAD-35CF5C706DE7}"/>
              </a:ext>
            </a:extLst>
          </p:cNvPr>
          <p:cNvSpPr>
            <a:spLocks noGrp="1"/>
          </p:cNvSpPr>
          <p:nvPr>
            <p:ph type="subTitle" idx="1"/>
          </p:nvPr>
        </p:nvSpPr>
        <p:spPr>
          <a:xfrm>
            <a:off x="4737214" y="5819246"/>
            <a:ext cx="4005942" cy="866188"/>
          </a:xfrm>
        </p:spPr>
        <p:txBody>
          <a:bodyPr>
            <a:normAutofit/>
          </a:bodyPr>
          <a:lstStyle/>
          <a:p>
            <a:pPr>
              <a:lnSpc>
                <a:spcPct val="50000"/>
              </a:lnSpc>
              <a:spcBef>
                <a:spcPct val="50000"/>
              </a:spcBef>
              <a:defRPr/>
            </a:pPr>
            <a:r>
              <a:rPr lang="en-GB" altLang="en-US" sz="2800" b="1" dirty="0">
                <a:solidFill>
                  <a:schemeClr val="tx1"/>
                </a:solidFill>
                <a:effectLst>
                  <a:outerShdw blurRad="38100" dist="38100" dir="2700000" algn="tl">
                    <a:srgbClr val="C0C0C0"/>
                  </a:outerShdw>
                </a:effectLst>
                <a:latin typeface="Arial" panose="020B0604020202020204" pitchFamily="34" charset="0"/>
                <a:cs typeface="Arial" panose="020B0604020202020204" pitchFamily="34" charset="0"/>
              </a:rPr>
              <a:t>Wendy McAllister</a:t>
            </a:r>
          </a:p>
          <a:p>
            <a:pPr>
              <a:lnSpc>
                <a:spcPct val="120000"/>
              </a:lnSpc>
              <a:spcBef>
                <a:spcPts val="0"/>
              </a:spcBef>
              <a:defRPr/>
            </a:pPr>
            <a:endParaRPr lang="en-GB" altLang="en-US" sz="2800" b="1" dirty="0">
              <a:solidFill>
                <a:schemeClr val="tx1"/>
              </a:solidFill>
              <a:effectLst>
                <a:outerShdw blurRad="38100" dist="38100" dir="2700000" algn="tl">
                  <a:srgbClr val="C0C0C0"/>
                </a:outerShdw>
              </a:effectLst>
              <a:latin typeface="Arial" panose="020B0604020202020204" pitchFamily="34" charset="0"/>
              <a:cs typeface="Arial" panose="020B0604020202020204" pitchFamily="34" charset="0"/>
            </a:endParaRPr>
          </a:p>
          <a:p>
            <a:endParaRPr lang="en-US" sz="2800" dirty="0"/>
          </a:p>
        </p:txBody>
      </p:sp>
      <p:sp>
        <p:nvSpPr>
          <p:cNvPr id="6" name="Title 5">
            <a:extLst>
              <a:ext uri="{FF2B5EF4-FFF2-40B4-BE49-F238E27FC236}">
                <a16:creationId xmlns:a16="http://schemas.microsoft.com/office/drawing/2014/main" id="{A14BC5C0-1AAB-CEE0-1EFF-B3084787639C}"/>
              </a:ext>
            </a:extLst>
          </p:cNvPr>
          <p:cNvSpPr txBox="1">
            <a:spLocks noGrp="1"/>
          </p:cNvSpPr>
          <p:nvPr>
            <p:ph type="ctrTitle"/>
          </p:nvPr>
        </p:nvSpPr>
        <p:spPr>
          <a:xfrm>
            <a:off x="1408567" y="2182504"/>
            <a:ext cx="7767637" cy="1908215"/>
          </a:xfrm>
          <a:prstGeom prst="rect">
            <a:avLst/>
          </a:prstGeom>
          <a:noFill/>
        </p:spPr>
        <p:txBody>
          <a:bodyPr wrap="square" rtlCol="0">
            <a:spAutoFit/>
          </a:bodyPr>
          <a:lstStyle/>
          <a:p>
            <a:pPr algn="ctr"/>
            <a:r>
              <a:rPr lang="en-GB" b="1" dirty="0">
                <a:ln w="0"/>
                <a:solidFill>
                  <a:schemeClr val="tx1"/>
                </a:solidFill>
                <a:latin typeface="Arial" panose="020B0604020202020204" pitchFamily="34" charset="0"/>
                <a:ea typeface="Tahoma" panose="020B0604030504040204" pitchFamily="34" charset="0"/>
                <a:cs typeface="Arial" panose="020B0604020202020204" pitchFamily="34" charset="0"/>
              </a:rPr>
              <a:t> </a:t>
            </a:r>
            <a:br>
              <a:rPr lang="en-GB" b="1" dirty="0">
                <a:ln w="0"/>
                <a:solidFill>
                  <a:schemeClr val="tx1"/>
                </a:solidFill>
                <a:latin typeface="Arial" panose="020B0604020202020204" pitchFamily="34" charset="0"/>
                <a:ea typeface="Tahoma" panose="020B0604030504040204" pitchFamily="34" charset="0"/>
                <a:cs typeface="Arial" panose="020B0604020202020204" pitchFamily="34" charset="0"/>
              </a:rPr>
            </a:br>
            <a:r>
              <a:rPr lang="en-GB" sz="3200" b="1" dirty="0">
                <a:ln w="0"/>
                <a:solidFill>
                  <a:schemeClr val="bg2">
                    <a:lumMod val="50000"/>
                  </a:schemeClr>
                </a:solidFill>
                <a:latin typeface="Arial" panose="020B0604020202020204" pitchFamily="34" charset="0"/>
                <a:ea typeface="Tahoma" panose="020B0604030504040204" pitchFamily="34" charset="0"/>
                <a:cs typeface="Arial" panose="020B0604020202020204" pitchFamily="34" charset="0"/>
              </a:rPr>
              <a:t>Internal v Criminal investigations.</a:t>
            </a:r>
            <a:br>
              <a:rPr lang="en-GB" sz="3200" b="1" dirty="0">
                <a:ln w="0"/>
                <a:solidFill>
                  <a:schemeClr val="bg2">
                    <a:lumMod val="50000"/>
                  </a:schemeClr>
                </a:solidFill>
                <a:latin typeface="Arial" panose="020B0604020202020204" pitchFamily="34" charset="0"/>
                <a:ea typeface="Tahoma" panose="020B0604030504040204" pitchFamily="34" charset="0"/>
                <a:cs typeface="Arial" panose="020B0604020202020204" pitchFamily="34" charset="0"/>
              </a:rPr>
            </a:br>
            <a:r>
              <a:rPr lang="en-GB" sz="3200" b="1" dirty="0">
                <a:ln w="0"/>
                <a:solidFill>
                  <a:schemeClr val="bg2">
                    <a:lumMod val="50000"/>
                  </a:schemeClr>
                </a:solidFill>
                <a:latin typeface="Arial" panose="020B0604020202020204" pitchFamily="34" charset="0"/>
                <a:ea typeface="Tahoma" panose="020B0604030504040204" pitchFamily="34" charset="0"/>
                <a:cs typeface="Arial" panose="020B0604020202020204" pitchFamily="34" charset="0"/>
              </a:rPr>
              <a:t>When to call the police.</a:t>
            </a:r>
          </a:p>
        </p:txBody>
      </p:sp>
    </p:spTree>
    <p:extLst>
      <p:ext uri="{BB962C8B-B14F-4D97-AF65-F5344CB8AC3E}">
        <p14:creationId xmlns:p14="http://schemas.microsoft.com/office/powerpoint/2010/main" val="36158474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EEF2C46-FF1D-B5BB-F70F-E0B04A37D5C4}"/>
              </a:ext>
            </a:extLst>
          </p:cNvPr>
          <p:cNvSpPr txBox="1"/>
          <p:nvPr/>
        </p:nvSpPr>
        <p:spPr>
          <a:xfrm>
            <a:off x="5222333" y="4897266"/>
            <a:ext cx="225940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0C226"/>
                </a:solidFill>
                <a:effectLst/>
                <a:uLnTx/>
                <a:uFillTx/>
                <a:latin typeface="Trebuchet MS" panose="020B0603020202020204"/>
                <a:ea typeface="+mn-ea"/>
                <a:cs typeface="+mn-cs"/>
              </a:rPr>
              <a:t>Patient harmed?</a:t>
            </a:r>
          </a:p>
        </p:txBody>
      </p:sp>
      <p:sp>
        <p:nvSpPr>
          <p:cNvPr id="6" name="TextBox 5">
            <a:extLst>
              <a:ext uri="{FF2B5EF4-FFF2-40B4-BE49-F238E27FC236}">
                <a16:creationId xmlns:a16="http://schemas.microsoft.com/office/drawing/2014/main" id="{135B8D46-A491-F478-DAB2-9062253A7BD6}"/>
              </a:ext>
            </a:extLst>
          </p:cNvPr>
          <p:cNvSpPr txBox="1"/>
          <p:nvPr/>
        </p:nvSpPr>
        <p:spPr>
          <a:xfrm>
            <a:off x="829762" y="2480943"/>
            <a:ext cx="18607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Trebuchet MS" panose="020B0603020202020204"/>
                <a:ea typeface="+mn-ea"/>
                <a:cs typeface="+mn-cs"/>
              </a:rPr>
              <a:t>CD’s missing?</a:t>
            </a:r>
          </a:p>
        </p:txBody>
      </p:sp>
      <p:sp>
        <p:nvSpPr>
          <p:cNvPr id="7" name="TextBox 6">
            <a:extLst>
              <a:ext uri="{FF2B5EF4-FFF2-40B4-BE49-F238E27FC236}">
                <a16:creationId xmlns:a16="http://schemas.microsoft.com/office/drawing/2014/main" id="{4C6C7F06-7FEB-556E-11A3-DD5BC742BFE0}"/>
              </a:ext>
            </a:extLst>
          </p:cNvPr>
          <p:cNvSpPr txBox="1"/>
          <p:nvPr/>
        </p:nvSpPr>
        <p:spPr>
          <a:xfrm>
            <a:off x="7324408" y="2536845"/>
            <a:ext cx="233269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Suspect known?</a:t>
            </a:r>
          </a:p>
        </p:txBody>
      </p:sp>
      <p:sp>
        <p:nvSpPr>
          <p:cNvPr id="8" name="TextBox 7">
            <a:extLst>
              <a:ext uri="{FF2B5EF4-FFF2-40B4-BE49-F238E27FC236}">
                <a16:creationId xmlns:a16="http://schemas.microsoft.com/office/drawing/2014/main" id="{FA83A48D-94D1-E96C-C932-AA6F91C9462C}"/>
              </a:ext>
            </a:extLst>
          </p:cNvPr>
          <p:cNvSpPr txBox="1"/>
          <p:nvPr/>
        </p:nvSpPr>
        <p:spPr>
          <a:xfrm>
            <a:off x="397338" y="4510593"/>
            <a:ext cx="33810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Trebuchet MS" panose="020B0603020202020204"/>
                <a:ea typeface="+mn-ea"/>
                <a:cs typeface="+mn-cs"/>
              </a:rPr>
              <a:t>Check drugs charts / PMR</a:t>
            </a:r>
          </a:p>
        </p:txBody>
      </p:sp>
      <p:sp>
        <p:nvSpPr>
          <p:cNvPr id="9" name="TextBox 8">
            <a:extLst>
              <a:ext uri="{FF2B5EF4-FFF2-40B4-BE49-F238E27FC236}">
                <a16:creationId xmlns:a16="http://schemas.microsoft.com/office/drawing/2014/main" id="{8024EF09-37AF-663E-2C4D-A8439218AB9C}"/>
              </a:ext>
            </a:extLst>
          </p:cNvPr>
          <p:cNvSpPr txBox="1"/>
          <p:nvPr/>
        </p:nvSpPr>
        <p:spPr>
          <a:xfrm>
            <a:off x="3804437" y="5633767"/>
            <a:ext cx="286046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Check the CD register</a:t>
            </a:r>
          </a:p>
        </p:txBody>
      </p:sp>
      <p:sp>
        <p:nvSpPr>
          <p:cNvPr id="10" name="TextBox 9">
            <a:extLst>
              <a:ext uri="{FF2B5EF4-FFF2-40B4-BE49-F238E27FC236}">
                <a16:creationId xmlns:a16="http://schemas.microsoft.com/office/drawing/2014/main" id="{4AAD1EEF-A54E-FEB9-126C-A80674B2972A}"/>
              </a:ext>
            </a:extLst>
          </p:cNvPr>
          <p:cNvSpPr txBox="1"/>
          <p:nvPr/>
        </p:nvSpPr>
        <p:spPr>
          <a:xfrm>
            <a:off x="6689029" y="4289981"/>
            <a:ext cx="295754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F0"/>
                </a:solidFill>
                <a:effectLst/>
                <a:uLnTx/>
                <a:uFillTx/>
                <a:latin typeface="Trebuchet MS" panose="020B0603020202020204"/>
                <a:ea typeface="+mn-ea"/>
                <a:cs typeface="+mn-cs"/>
              </a:rPr>
              <a:t>Suspicious behaviour?</a:t>
            </a:r>
          </a:p>
        </p:txBody>
      </p:sp>
      <p:sp>
        <p:nvSpPr>
          <p:cNvPr id="11" name="TextBox 10">
            <a:extLst>
              <a:ext uri="{FF2B5EF4-FFF2-40B4-BE49-F238E27FC236}">
                <a16:creationId xmlns:a16="http://schemas.microsoft.com/office/drawing/2014/main" id="{985A69A6-4227-67A3-AB8A-1F77E47449D2}"/>
              </a:ext>
            </a:extLst>
          </p:cNvPr>
          <p:cNvSpPr txBox="1"/>
          <p:nvPr/>
        </p:nvSpPr>
        <p:spPr>
          <a:xfrm>
            <a:off x="7556241" y="3429000"/>
            <a:ext cx="22117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rebuchet MS" panose="020B0603020202020204"/>
                <a:ea typeface="+mn-ea"/>
                <a:cs typeface="+mn-cs"/>
              </a:rPr>
              <a:t>Previous issues?</a:t>
            </a:r>
          </a:p>
        </p:txBody>
      </p:sp>
      <p:sp>
        <p:nvSpPr>
          <p:cNvPr id="12" name="Cloud 11">
            <a:extLst>
              <a:ext uri="{FF2B5EF4-FFF2-40B4-BE49-F238E27FC236}">
                <a16:creationId xmlns:a16="http://schemas.microsoft.com/office/drawing/2014/main" id="{13E7D7B2-CA2B-E640-AB45-362F4C3FB46B}"/>
              </a:ext>
            </a:extLst>
          </p:cNvPr>
          <p:cNvSpPr/>
          <p:nvPr/>
        </p:nvSpPr>
        <p:spPr>
          <a:xfrm>
            <a:off x="3523272" y="2181397"/>
            <a:ext cx="3422795" cy="1962964"/>
          </a:xfrm>
          <a:prstGeom prst="cloud">
            <a:avLst/>
          </a:prstGeom>
          <a:solidFill>
            <a:schemeClr val="tx2">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3" name="TextBox 12">
            <a:extLst>
              <a:ext uri="{FF2B5EF4-FFF2-40B4-BE49-F238E27FC236}">
                <a16:creationId xmlns:a16="http://schemas.microsoft.com/office/drawing/2014/main" id="{5EEDAAA2-DEE7-5786-2DB8-496B7F54FC84}"/>
              </a:ext>
            </a:extLst>
          </p:cNvPr>
          <p:cNvSpPr txBox="1"/>
          <p:nvPr/>
        </p:nvSpPr>
        <p:spPr>
          <a:xfrm>
            <a:off x="3865443" y="2584859"/>
            <a:ext cx="273960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6B91E">
                    <a:lumMod val="75000"/>
                  </a:srgbClr>
                </a:solidFill>
                <a:effectLst/>
                <a:uLnTx/>
                <a:uFillTx/>
                <a:latin typeface="Arial" panose="020B0604020202020204" pitchFamily="34" charset="0"/>
                <a:ea typeface="+mn-ea"/>
                <a:cs typeface="Arial" panose="020B0604020202020204" pitchFamily="34" charset="0"/>
              </a:rPr>
              <a:t>When should you report CD incidents to the police ?</a:t>
            </a:r>
          </a:p>
        </p:txBody>
      </p:sp>
      <p:cxnSp>
        <p:nvCxnSpPr>
          <p:cNvPr id="16" name="Straight Connector 15">
            <a:extLst>
              <a:ext uri="{FF2B5EF4-FFF2-40B4-BE49-F238E27FC236}">
                <a16:creationId xmlns:a16="http://schemas.microsoft.com/office/drawing/2014/main" id="{F1BA2F6F-18B4-C6F5-7B89-8C5A5CB75F06}"/>
              </a:ext>
            </a:extLst>
          </p:cNvPr>
          <p:cNvCxnSpPr/>
          <p:nvPr/>
        </p:nvCxnSpPr>
        <p:spPr>
          <a:xfrm>
            <a:off x="442800" y="1866894"/>
            <a:ext cx="11305111" cy="1583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C34E8E0A-E500-4AC8-C8F6-FE06021DA4B0}"/>
              </a:ext>
            </a:extLst>
          </p:cNvPr>
          <p:cNvSpPr/>
          <p:nvPr/>
        </p:nvSpPr>
        <p:spPr>
          <a:xfrm>
            <a:off x="793736" y="782556"/>
            <a:ext cx="6687998" cy="707886"/>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w="0"/>
                <a:solidFill>
                  <a:srgbClr val="EBEBEB">
                    <a:lumMod val="75000"/>
                  </a:srgbClr>
                </a:solidFill>
                <a:effectLst/>
                <a:uLnTx/>
                <a:uFillTx/>
                <a:latin typeface="Arial" panose="020B0604020202020204" pitchFamily="34" charset="0"/>
                <a:ea typeface="Tahoma" panose="020B0604030504040204" pitchFamily="34" charset="0"/>
                <a:cs typeface="Arial" panose="020B0604020202020204" pitchFamily="34" charset="0"/>
              </a:rPr>
              <a:t>Internal Investigations</a:t>
            </a:r>
            <a:endParaRPr kumimoji="0" lang="en-US" sz="4000" b="1" i="0" u="none" strike="noStrike" kern="1200" cap="none" spc="0" normalizeH="0" baseline="0" noProof="0" dirty="0">
              <a:ln w="0"/>
              <a:solidFill>
                <a:srgbClr val="EBEBEB">
                  <a:lumMod val="75000"/>
                </a:srgbClr>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6291186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A23B54-D3FB-6127-983C-DCCA0C037554}"/>
              </a:ext>
            </a:extLst>
          </p:cNvPr>
          <p:cNvPicPr>
            <a:picLocks noChangeAspect="1"/>
          </p:cNvPicPr>
          <p:nvPr/>
        </p:nvPicPr>
        <p:blipFill>
          <a:blip r:embed="rId2"/>
          <a:stretch>
            <a:fillRect/>
          </a:stretch>
        </p:blipFill>
        <p:spPr>
          <a:xfrm>
            <a:off x="4360539" y="132168"/>
            <a:ext cx="3318522" cy="1497301"/>
          </a:xfrm>
          <a:prstGeom prst="rect">
            <a:avLst/>
          </a:prstGeom>
        </p:spPr>
      </p:pic>
      <p:sp>
        <p:nvSpPr>
          <p:cNvPr id="7" name="Rounded Rectangle 8">
            <a:extLst>
              <a:ext uri="{FF2B5EF4-FFF2-40B4-BE49-F238E27FC236}">
                <a16:creationId xmlns:a16="http://schemas.microsoft.com/office/drawing/2014/main" id="{B1EB70B4-3A8A-69A5-722F-5DAD19BD41E0}"/>
              </a:ext>
            </a:extLst>
          </p:cNvPr>
          <p:cNvSpPr/>
          <p:nvPr/>
        </p:nvSpPr>
        <p:spPr>
          <a:xfrm>
            <a:off x="597918" y="1970780"/>
            <a:ext cx="3214800" cy="42132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8" name="Rounded Rectangle 11">
            <a:extLst>
              <a:ext uri="{FF2B5EF4-FFF2-40B4-BE49-F238E27FC236}">
                <a16:creationId xmlns:a16="http://schemas.microsoft.com/office/drawing/2014/main" id="{137CA3DE-6BEF-8299-DAF5-248AFC2A14C9}"/>
              </a:ext>
            </a:extLst>
          </p:cNvPr>
          <p:cNvSpPr/>
          <p:nvPr/>
        </p:nvSpPr>
        <p:spPr>
          <a:xfrm>
            <a:off x="4259354" y="1970780"/>
            <a:ext cx="3214800" cy="42132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9" name="Rounded Rectangle 12">
            <a:extLst>
              <a:ext uri="{FF2B5EF4-FFF2-40B4-BE49-F238E27FC236}">
                <a16:creationId xmlns:a16="http://schemas.microsoft.com/office/drawing/2014/main" id="{EC9A23C0-7F78-98BD-9F5C-8C53C7C8FEA8}"/>
              </a:ext>
            </a:extLst>
          </p:cNvPr>
          <p:cNvSpPr/>
          <p:nvPr/>
        </p:nvSpPr>
        <p:spPr>
          <a:xfrm>
            <a:off x="7922082" y="1970780"/>
            <a:ext cx="3214800" cy="4213225"/>
          </a:xfrm>
          <a:prstGeom prst="roundRect">
            <a:avLst/>
          </a:prstGeom>
          <a:solidFill>
            <a:schemeClr val="accent4">
              <a:lumMod val="60000"/>
              <a:lumOff val="40000"/>
            </a:schemeClr>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0" name="TextBox 9">
            <a:extLst>
              <a:ext uri="{FF2B5EF4-FFF2-40B4-BE49-F238E27FC236}">
                <a16:creationId xmlns:a16="http://schemas.microsoft.com/office/drawing/2014/main" id="{7BDB93F5-FC38-1F74-1AA6-439C1A2E0B63}"/>
              </a:ext>
            </a:extLst>
          </p:cNvPr>
          <p:cNvSpPr txBox="1"/>
          <p:nvPr/>
        </p:nvSpPr>
        <p:spPr>
          <a:xfrm>
            <a:off x="978606" y="2910458"/>
            <a:ext cx="2453424"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A CRIME IS HAPPENING NOW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SOMEONE IS INJURED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YOU OR SOMEONE ELSE IN DANGER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THE PERSON WHO HAS COMMITED THE OFFENCE IS STILL THERE OR NEARBY</a:t>
            </a:r>
          </a:p>
        </p:txBody>
      </p:sp>
      <p:sp>
        <p:nvSpPr>
          <p:cNvPr id="11" name="TextBox 10">
            <a:extLst>
              <a:ext uri="{FF2B5EF4-FFF2-40B4-BE49-F238E27FC236}">
                <a16:creationId xmlns:a16="http://schemas.microsoft.com/office/drawing/2014/main" id="{7A6D2943-249E-34A3-BF6B-B75DE5EEEE79}"/>
              </a:ext>
            </a:extLst>
          </p:cNvPr>
          <p:cNvSpPr txBox="1"/>
          <p:nvPr/>
        </p:nvSpPr>
        <p:spPr>
          <a:xfrm>
            <a:off x="959205" y="2314567"/>
            <a:ext cx="2208538" cy="369332"/>
          </a:xfrm>
          <a:prstGeom prst="rect">
            <a:avLst/>
          </a:prstGeom>
          <a:solidFill>
            <a:srgbClr val="FF0000"/>
          </a:solidFill>
          <a:effectLst>
            <a:softEdge rad="3175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rebuchet MS" panose="020B0603020202020204"/>
                <a:ea typeface="+mn-ea"/>
                <a:cs typeface="+mn-cs"/>
              </a:rPr>
              <a:t>ONLY CALL 999 IF…….</a:t>
            </a:r>
          </a:p>
        </p:txBody>
      </p:sp>
      <p:sp>
        <p:nvSpPr>
          <p:cNvPr id="12" name="TextBox 11">
            <a:extLst>
              <a:ext uri="{FF2B5EF4-FFF2-40B4-BE49-F238E27FC236}">
                <a16:creationId xmlns:a16="http://schemas.microsoft.com/office/drawing/2014/main" id="{135C4E47-B25F-7566-D3D3-D944A292E207}"/>
              </a:ext>
            </a:extLst>
          </p:cNvPr>
          <p:cNvSpPr txBox="1"/>
          <p:nvPr/>
        </p:nvSpPr>
        <p:spPr>
          <a:xfrm>
            <a:off x="4821726" y="2529963"/>
            <a:ext cx="2090057" cy="1200329"/>
          </a:xfrm>
          <a:prstGeom prst="rect">
            <a:avLst/>
          </a:prstGeom>
          <a:solidFill>
            <a:schemeClr val="bg1"/>
          </a:solidFill>
          <a:effectLst>
            <a:softEdge rad="3175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mn-cs"/>
              </a:rPr>
              <a:t>HELP KEEP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mn-cs"/>
              </a:rPr>
              <a:t>999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mn-cs"/>
              </a:rPr>
              <a:t>LINES FREE FOR EMERGENCIES</a:t>
            </a:r>
          </a:p>
        </p:txBody>
      </p:sp>
      <p:sp>
        <p:nvSpPr>
          <p:cNvPr id="13" name="TextBox 12">
            <a:extLst>
              <a:ext uri="{FF2B5EF4-FFF2-40B4-BE49-F238E27FC236}">
                <a16:creationId xmlns:a16="http://schemas.microsoft.com/office/drawing/2014/main" id="{04BFDF86-4DF3-07D4-A14A-A53DE125F996}"/>
              </a:ext>
            </a:extLst>
          </p:cNvPr>
          <p:cNvSpPr txBox="1"/>
          <p:nvPr/>
        </p:nvSpPr>
        <p:spPr>
          <a:xfrm>
            <a:off x="8484452" y="3932683"/>
            <a:ext cx="2090057" cy="923330"/>
          </a:xfrm>
          <a:prstGeom prst="rect">
            <a:avLst/>
          </a:prstGeom>
          <a:solidFill>
            <a:schemeClr val="accent1">
              <a:lumMod val="20000"/>
              <a:lumOff val="80000"/>
            </a:schemeClr>
          </a:solidFill>
          <a:effectLst>
            <a:softEdge rad="31750"/>
          </a:effectLst>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mn-cs"/>
              </a:rPr>
              <a:t>REPORT ONLINE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mn-cs"/>
              </a:rPr>
              <a:t>CALL 101 </a:t>
            </a:r>
          </a:p>
        </p:txBody>
      </p:sp>
      <p:sp>
        <p:nvSpPr>
          <p:cNvPr id="14" name="TextBox 13">
            <a:extLst>
              <a:ext uri="{FF2B5EF4-FFF2-40B4-BE49-F238E27FC236}">
                <a16:creationId xmlns:a16="http://schemas.microsoft.com/office/drawing/2014/main" id="{0AF9E3C3-DC45-48F2-CA80-485901545DE0}"/>
              </a:ext>
            </a:extLst>
          </p:cNvPr>
          <p:cNvSpPr txBox="1"/>
          <p:nvPr/>
        </p:nvSpPr>
        <p:spPr>
          <a:xfrm>
            <a:off x="8484452" y="2440356"/>
            <a:ext cx="2090057" cy="1200329"/>
          </a:xfrm>
          <a:prstGeom prst="rect">
            <a:avLst/>
          </a:prstGeom>
          <a:solidFill>
            <a:schemeClr val="accent6">
              <a:lumMod val="60000"/>
              <a:lumOff val="40000"/>
            </a:schemeClr>
          </a:solidFill>
          <a:effectLst>
            <a:softEdge rad="3175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mn-cs"/>
              </a:rPr>
              <a:t>FOR EVERYTHING. ELSE THERE 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mn-cs"/>
              </a:rPr>
              <a:t> OPTIONS</a:t>
            </a:r>
          </a:p>
        </p:txBody>
      </p:sp>
      <p:pic>
        <p:nvPicPr>
          <p:cNvPr id="15" name="Picture 14">
            <a:extLst>
              <a:ext uri="{FF2B5EF4-FFF2-40B4-BE49-F238E27FC236}">
                <a16:creationId xmlns:a16="http://schemas.microsoft.com/office/drawing/2014/main" id="{EB33B8F5-3B45-F6D7-DD40-846394C74D89}"/>
              </a:ext>
            </a:extLst>
          </p:cNvPr>
          <p:cNvPicPr>
            <a:picLocks noChangeAspect="1"/>
          </p:cNvPicPr>
          <p:nvPr/>
        </p:nvPicPr>
        <p:blipFill>
          <a:blip r:embed="rId3"/>
          <a:stretch>
            <a:fillRect/>
          </a:stretch>
        </p:blipFill>
        <p:spPr>
          <a:xfrm>
            <a:off x="5131134" y="4062898"/>
            <a:ext cx="1472531" cy="1835883"/>
          </a:xfrm>
          <a:prstGeom prst="rect">
            <a:avLst/>
          </a:prstGeom>
          <a:effectLst>
            <a:softEdge rad="31750"/>
          </a:effectLst>
        </p:spPr>
      </p:pic>
      <p:pic>
        <p:nvPicPr>
          <p:cNvPr id="16" name="Picture 15">
            <a:extLst>
              <a:ext uri="{FF2B5EF4-FFF2-40B4-BE49-F238E27FC236}">
                <a16:creationId xmlns:a16="http://schemas.microsoft.com/office/drawing/2014/main" id="{065361BF-618B-14BE-9F67-3622FAD01A3B}"/>
              </a:ext>
            </a:extLst>
          </p:cNvPr>
          <p:cNvPicPr>
            <a:picLocks noChangeAspect="1"/>
          </p:cNvPicPr>
          <p:nvPr/>
        </p:nvPicPr>
        <p:blipFill>
          <a:blip r:embed="rId4"/>
          <a:stretch>
            <a:fillRect/>
          </a:stretch>
        </p:blipFill>
        <p:spPr>
          <a:xfrm>
            <a:off x="8402067" y="5148011"/>
            <a:ext cx="2254823" cy="665017"/>
          </a:xfrm>
          <a:prstGeom prst="rect">
            <a:avLst/>
          </a:prstGeom>
          <a:effectLst>
            <a:softEdge rad="31750"/>
          </a:effectLst>
        </p:spPr>
      </p:pic>
    </p:spTree>
    <p:extLst>
      <p:ext uri="{BB962C8B-B14F-4D97-AF65-F5344CB8AC3E}">
        <p14:creationId xmlns:p14="http://schemas.microsoft.com/office/powerpoint/2010/main" val="22693797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5CFC32EB-D7E3-96EF-8322-DAA1054047DD}"/>
              </a:ext>
            </a:extLst>
          </p:cNvPr>
          <p:cNvCxnSpPr/>
          <p:nvPr/>
        </p:nvCxnSpPr>
        <p:spPr>
          <a:xfrm>
            <a:off x="442800" y="1866894"/>
            <a:ext cx="11305111" cy="1583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E7089D2C-FE4A-E24B-6CDB-54CB2C20663F}"/>
              </a:ext>
            </a:extLst>
          </p:cNvPr>
          <p:cNvSpPr/>
          <p:nvPr/>
        </p:nvSpPr>
        <p:spPr>
          <a:xfrm>
            <a:off x="793736" y="708976"/>
            <a:ext cx="6216664" cy="707886"/>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w="0"/>
                <a:solidFill>
                  <a:srgbClr val="EBEBEB">
                    <a:lumMod val="75000"/>
                  </a:srgbClr>
                </a:solidFill>
                <a:effectLst/>
                <a:uLnTx/>
                <a:uFillTx/>
                <a:latin typeface="Arial" panose="020B0604020202020204" pitchFamily="34" charset="0"/>
                <a:ea typeface="Tahoma" panose="020B0604030504040204" pitchFamily="34" charset="0"/>
                <a:cs typeface="Arial" panose="020B0604020202020204" pitchFamily="34" charset="0"/>
              </a:rPr>
              <a:t>Internal Investigations</a:t>
            </a:r>
            <a:endParaRPr kumimoji="0" lang="en-US" sz="4000" b="1" i="0" u="none" strike="noStrike" kern="1200" cap="none" spc="0" normalizeH="0" baseline="0" noProof="0" dirty="0">
              <a:ln w="0"/>
              <a:solidFill>
                <a:srgbClr val="EBEBEB">
                  <a:lumMod val="75000"/>
                </a:srgbClr>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8" name="Cloud 7">
            <a:extLst>
              <a:ext uri="{FF2B5EF4-FFF2-40B4-BE49-F238E27FC236}">
                <a16:creationId xmlns:a16="http://schemas.microsoft.com/office/drawing/2014/main" id="{1D76D407-3712-A7E0-3375-05E1E3CECD6A}"/>
              </a:ext>
            </a:extLst>
          </p:cNvPr>
          <p:cNvSpPr/>
          <p:nvPr/>
        </p:nvSpPr>
        <p:spPr>
          <a:xfrm>
            <a:off x="3966072" y="2895105"/>
            <a:ext cx="3422795" cy="1962964"/>
          </a:xfrm>
          <a:prstGeom prst="cloud">
            <a:avLst/>
          </a:prstGeom>
          <a:solidFill>
            <a:schemeClr val="tx2">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9" name="TextBox 8">
            <a:extLst>
              <a:ext uri="{FF2B5EF4-FFF2-40B4-BE49-F238E27FC236}">
                <a16:creationId xmlns:a16="http://schemas.microsoft.com/office/drawing/2014/main" id="{6C251D12-35EB-05D7-A6EE-0F96B2C1010D}"/>
              </a:ext>
            </a:extLst>
          </p:cNvPr>
          <p:cNvSpPr txBox="1"/>
          <p:nvPr/>
        </p:nvSpPr>
        <p:spPr>
          <a:xfrm>
            <a:off x="4592612" y="3228046"/>
            <a:ext cx="21321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6B91E">
                    <a:lumMod val="75000"/>
                  </a:srgbClr>
                </a:solidFill>
                <a:effectLst/>
                <a:uLnTx/>
                <a:uFillTx/>
                <a:latin typeface="Arial" panose="020B0604020202020204" pitchFamily="34" charset="0"/>
                <a:ea typeface="+mn-ea"/>
                <a:cs typeface="Arial" panose="020B0604020202020204" pitchFamily="34" charset="0"/>
              </a:rPr>
              <a:t>Who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6B91E">
                    <a:lumMod val="75000"/>
                  </a:srgbClr>
                </a:solidFill>
                <a:effectLst/>
                <a:uLnTx/>
                <a:uFillTx/>
                <a:latin typeface="Arial" panose="020B0604020202020204" pitchFamily="34" charset="0"/>
                <a:ea typeface="+mn-ea"/>
                <a:cs typeface="Arial" panose="020B0604020202020204" pitchFamily="34" charset="0"/>
              </a:rPr>
              <a:t>should investigate?</a:t>
            </a:r>
          </a:p>
        </p:txBody>
      </p:sp>
      <p:sp>
        <p:nvSpPr>
          <p:cNvPr id="10" name="TextBox 9">
            <a:extLst>
              <a:ext uri="{FF2B5EF4-FFF2-40B4-BE49-F238E27FC236}">
                <a16:creationId xmlns:a16="http://schemas.microsoft.com/office/drawing/2014/main" id="{9E084919-09B4-96E1-5AEC-35F5DA413885}"/>
              </a:ext>
            </a:extLst>
          </p:cNvPr>
          <p:cNvSpPr txBox="1"/>
          <p:nvPr/>
        </p:nvSpPr>
        <p:spPr>
          <a:xfrm>
            <a:off x="1532992" y="2538785"/>
            <a:ext cx="30596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C3C43">
                    <a:lumMod val="75000"/>
                  </a:srgbClr>
                </a:solidFill>
                <a:effectLst/>
                <a:uLnTx/>
                <a:uFillTx/>
                <a:latin typeface="Trebuchet MS" panose="020B0603020202020204"/>
                <a:ea typeface="+mn-ea"/>
                <a:cs typeface="+mn-cs"/>
              </a:rPr>
              <a:t>Senior member of staff</a:t>
            </a:r>
          </a:p>
        </p:txBody>
      </p:sp>
      <p:sp>
        <p:nvSpPr>
          <p:cNvPr id="11" name="TextBox 10">
            <a:extLst>
              <a:ext uri="{FF2B5EF4-FFF2-40B4-BE49-F238E27FC236}">
                <a16:creationId xmlns:a16="http://schemas.microsoft.com/office/drawing/2014/main" id="{3744500A-37C7-18B0-6859-5BED166CD1BA}"/>
              </a:ext>
            </a:extLst>
          </p:cNvPr>
          <p:cNvSpPr txBox="1"/>
          <p:nvPr/>
        </p:nvSpPr>
        <p:spPr>
          <a:xfrm>
            <a:off x="1410159" y="4131325"/>
            <a:ext cx="197361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Trebuchet MS" panose="020B0603020202020204"/>
                <a:ea typeface="+mn-ea"/>
                <a:cs typeface="+mn-cs"/>
              </a:rPr>
              <a:t>Experienced</a:t>
            </a:r>
            <a:r>
              <a:rPr kumimoji="0" lang="en-US" sz="2400" b="0" i="0" u="none" strike="noStrike" kern="1200" cap="none" spc="0" normalizeH="0" baseline="0" noProof="0" dirty="0">
                <a:ln>
                  <a:noFill/>
                </a:ln>
                <a:solidFill>
                  <a:srgbClr val="54A021">
                    <a:lumMod val="20000"/>
                    <a:lumOff val="80000"/>
                  </a:srgbClr>
                </a:solidFill>
                <a:effectLst/>
                <a:uLnTx/>
                <a:uFillTx/>
                <a:latin typeface="Trebuchet MS" panose="020B0603020202020204"/>
                <a:ea typeface="+mn-ea"/>
                <a:cs typeface="+mn-cs"/>
              </a:rPr>
              <a:t> </a:t>
            </a:r>
          </a:p>
        </p:txBody>
      </p:sp>
      <p:sp>
        <p:nvSpPr>
          <p:cNvPr id="12" name="TextBox 11">
            <a:extLst>
              <a:ext uri="{FF2B5EF4-FFF2-40B4-BE49-F238E27FC236}">
                <a16:creationId xmlns:a16="http://schemas.microsoft.com/office/drawing/2014/main" id="{89D824D5-3D91-F89B-E3C2-BD57264F3573}"/>
              </a:ext>
            </a:extLst>
          </p:cNvPr>
          <p:cNvSpPr txBox="1"/>
          <p:nvPr/>
        </p:nvSpPr>
        <p:spPr>
          <a:xfrm>
            <a:off x="6575700" y="2176027"/>
            <a:ext cx="3416321"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4A021">
                    <a:lumMod val="75000"/>
                  </a:srgbClr>
                </a:solidFill>
                <a:effectLst/>
                <a:uLnTx/>
                <a:uFillTx/>
                <a:latin typeface="Trebuchet MS" panose="020B0603020202020204"/>
                <a:ea typeface="+mn-ea"/>
                <a:cs typeface="+mn-cs"/>
              </a:rPr>
              <a:t>Not socially acquainted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4A021">
                    <a:lumMod val="75000"/>
                  </a:srgbClr>
                </a:solidFill>
                <a:effectLst/>
                <a:uLnTx/>
                <a:uFillTx/>
                <a:latin typeface="Trebuchet MS" panose="020B0603020202020204"/>
                <a:ea typeface="+mn-ea"/>
                <a:cs typeface="+mn-cs"/>
              </a:rPr>
              <a:t> with the suspect</a:t>
            </a:r>
          </a:p>
        </p:txBody>
      </p:sp>
      <p:sp>
        <p:nvSpPr>
          <p:cNvPr id="13" name="TextBox 12">
            <a:extLst>
              <a:ext uri="{FF2B5EF4-FFF2-40B4-BE49-F238E27FC236}">
                <a16:creationId xmlns:a16="http://schemas.microsoft.com/office/drawing/2014/main" id="{E024FD14-883B-B3AA-FF4D-E0BA2F00C393}"/>
              </a:ext>
            </a:extLst>
          </p:cNvPr>
          <p:cNvSpPr txBox="1"/>
          <p:nvPr/>
        </p:nvSpPr>
        <p:spPr>
          <a:xfrm>
            <a:off x="6596245" y="4826925"/>
            <a:ext cx="32323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rebuchet MS" panose="020B0603020202020204"/>
                <a:ea typeface="+mn-ea"/>
                <a:cs typeface="+mn-cs"/>
              </a:rPr>
              <a:t>Someone easily contactable</a:t>
            </a:r>
          </a:p>
        </p:txBody>
      </p:sp>
      <p:sp>
        <p:nvSpPr>
          <p:cNvPr id="14" name="TextBox 13">
            <a:extLst>
              <a:ext uri="{FF2B5EF4-FFF2-40B4-BE49-F238E27FC236}">
                <a16:creationId xmlns:a16="http://schemas.microsoft.com/office/drawing/2014/main" id="{A39D47EF-F715-0123-F4E4-C99346AC069B}"/>
              </a:ext>
            </a:extLst>
          </p:cNvPr>
          <p:cNvSpPr txBox="1"/>
          <p:nvPr/>
        </p:nvSpPr>
        <p:spPr>
          <a:xfrm>
            <a:off x="2443498" y="5191010"/>
            <a:ext cx="3335850"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Trebuchet MS" panose="020B0603020202020204"/>
                <a:ea typeface="+mn-ea"/>
                <a:cs typeface="+mn-cs"/>
              </a:rPr>
              <a:t>Someone with time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Trebuchet MS" panose="020B0603020202020204"/>
                <a:ea typeface="+mn-ea"/>
                <a:cs typeface="+mn-cs"/>
              </a:rPr>
              <a:t>conduct the investigation</a:t>
            </a:r>
          </a:p>
        </p:txBody>
      </p:sp>
    </p:spTree>
    <p:extLst>
      <p:ext uri="{BB962C8B-B14F-4D97-AF65-F5344CB8AC3E}">
        <p14:creationId xmlns:p14="http://schemas.microsoft.com/office/powerpoint/2010/main" val="13617180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DF946DB-87BD-E016-4D78-098F12267FFE}"/>
              </a:ext>
            </a:extLst>
          </p:cNvPr>
          <p:cNvCxnSpPr/>
          <p:nvPr/>
        </p:nvCxnSpPr>
        <p:spPr>
          <a:xfrm>
            <a:off x="442800" y="1866894"/>
            <a:ext cx="11305111" cy="1583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6202CDA4-0316-A022-ABD2-6D54C5E23B35}"/>
              </a:ext>
            </a:extLst>
          </p:cNvPr>
          <p:cNvSpPr/>
          <p:nvPr/>
        </p:nvSpPr>
        <p:spPr>
          <a:xfrm>
            <a:off x="746695" y="754015"/>
            <a:ext cx="6977191" cy="707886"/>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w="0"/>
                <a:solidFill>
                  <a:srgbClr val="EBEBEB">
                    <a:lumMod val="75000"/>
                  </a:srgbClr>
                </a:solidFill>
                <a:effectLst/>
                <a:uLnTx/>
                <a:uFillTx/>
                <a:latin typeface="Arial" panose="020B0604020202020204" pitchFamily="34" charset="0"/>
                <a:ea typeface="Tahoma" panose="020B0604030504040204" pitchFamily="34" charset="0"/>
                <a:cs typeface="Arial" panose="020B0604020202020204" pitchFamily="34" charset="0"/>
              </a:rPr>
              <a:t>Internal Investigations</a:t>
            </a:r>
            <a:endParaRPr kumimoji="0" lang="en-US" sz="4000" b="1" i="0" u="none" strike="noStrike" kern="1200" cap="none" spc="0" normalizeH="0" baseline="0" noProof="0" dirty="0">
              <a:ln w="0"/>
              <a:solidFill>
                <a:srgbClr val="EBEBEB">
                  <a:lumMod val="75000"/>
                </a:srgbClr>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8" name="Cloud 7">
            <a:extLst>
              <a:ext uri="{FF2B5EF4-FFF2-40B4-BE49-F238E27FC236}">
                <a16:creationId xmlns:a16="http://schemas.microsoft.com/office/drawing/2014/main" id="{84BD328B-5371-3EC8-B431-70CEEF8E46B1}"/>
              </a:ext>
            </a:extLst>
          </p:cNvPr>
          <p:cNvSpPr/>
          <p:nvPr/>
        </p:nvSpPr>
        <p:spPr>
          <a:xfrm>
            <a:off x="3966072" y="2895105"/>
            <a:ext cx="3422795" cy="1962964"/>
          </a:xfrm>
          <a:prstGeom prst="cloud">
            <a:avLst/>
          </a:prstGeom>
          <a:solidFill>
            <a:schemeClr val="tx2">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9" name="TextBox 8">
            <a:extLst>
              <a:ext uri="{FF2B5EF4-FFF2-40B4-BE49-F238E27FC236}">
                <a16:creationId xmlns:a16="http://schemas.microsoft.com/office/drawing/2014/main" id="{D472DCAF-9D5A-92AF-C7C3-8DA2A5F1C789}"/>
              </a:ext>
            </a:extLst>
          </p:cNvPr>
          <p:cNvSpPr txBox="1"/>
          <p:nvPr/>
        </p:nvSpPr>
        <p:spPr>
          <a:xfrm>
            <a:off x="4783302" y="3276489"/>
            <a:ext cx="178833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6B91E">
                    <a:lumMod val="75000"/>
                  </a:srgbClr>
                </a:solidFill>
                <a:effectLst/>
                <a:uLnTx/>
                <a:uFillTx/>
                <a:latin typeface="Arial" panose="020B0604020202020204" pitchFamily="34" charset="0"/>
                <a:ea typeface="+mn-ea"/>
                <a:cs typeface="Arial" panose="020B0604020202020204" pitchFamily="34" charset="0"/>
              </a:rPr>
              <a:t>Who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6B91E">
                    <a:lumMod val="75000"/>
                  </a:srgbClr>
                </a:solidFill>
                <a:effectLst/>
                <a:uLnTx/>
                <a:uFillTx/>
                <a:latin typeface="Arial" panose="020B0604020202020204" pitchFamily="34" charset="0"/>
                <a:ea typeface="+mn-ea"/>
                <a:cs typeface="Arial" panose="020B0604020202020204" pitchFamily="34" charset="0"/>
              </a:rPr>
              <a:t>should be informed ?</a:t>
            </a:r>
          </a:p>
        </p:txBody>
      </p:sp>
      <p:sp>
        <p:nvSpPr>
          <p:cNvPr id="10" name="TextBox 9">
            <a:extLst>
              <a:ext uri="{FF2B5EF4-FFF2-40B4-BE49-F238E27FC236}">
                <a16:creationId xmlns:a16="http://schemas.microsoft.com/office/drawing/2014/main" id="{E3F2EB5D-79D8-F1F6-9C87-4C52F2761F91}"/>
              </a:ext>
            </a:extLst>
          </p:cNvPr>
          <p:cNvSpPr txBox="1"/>
          <p:nvPr/>
        </p:nvSpPr>
        <p:spPr>
          <a:xfrm>
            <a:off x="1771854" y="3059668"/>
            <a:ext cx="5437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HR</a:t>
            </a:r>
          </a:p>
        </p:txBody>
      </p:sp>
      <p:sp>
        <p:nvSpPr>
          <p:cNvPr id="11" name="TextBox 10">
            <a:extLst>
              <a:ext uri="{FF2B5EF4-FFF2-40B4-BE49-F238E27FC236}">
                <a16:creationId xmlns:a16="http://schemas.microsoft.com/office/drawing/2014/main" id="{7540E81F-EB44-64FB-1140-0427AF2A1784}"/>
              </a:ext>
            </a:extLst>
          </p:cNvPr>
          <p:cNvSpPr txBox="1"/>
          <p:nvPr/>
        </p:nvSpPr>
        <p:spPr>
          <a:xfrm>
            <a:off x="970773" y="4563959"/>
            <a:ext cx="285526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rebuchet MS" panose="020B0603020202020204"/>
                <a:ea typeface="+mn-ea"/>
                <a:cs typeface="+mn-cs"/>
              </a:rPr>
              <a:t>Safeguarding team </a:t>
            </a:r>
          </a:p>
        </p:txBody>
      </p:sp>
      <p:sp>
        <p:nvSpPr>
          <p:cNvPr id="12" name="TextBox 11">
            <a:extLst>
              <a:ext uri="{FF2B5EF4-FFF2-40B4-BE49-F238E27FC236}">
                <a16:creationId xmlns:a16="http://schemas.microsoft.com/office/drawing/2014/main" id="{B4782587-0D8A-D78A-1DC4-93E1C8D18FEB}"/>
              </a:ext>
            </a:extLst>
          </p:cNvPr>
          <p:cNvSpPr txBox="1"/>
          <p:nvPr/>
        </p:nvSpPr>
        <p:spPr>
          <a:xfrm>
            <a:off x="2169088" y="5878843"/>
            <a:ext cx="6085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rebuchet MS" panose="020B0603020202020204"/>
                <a:ea typeface="+mn-ea"/>
                <a:cs typeface="+mn-cs"/>
              </a:rPr>
              <a:t>Regional CDAO at NHSE (CD reporting tool)</a:t>
            </a:r>
          </a:p>
        </p:txBody>
      </p:sp>
      <p:sp>
        <p:nvSpPr>
          <p:cNvPr id="13" name="TextBox 12">
            <a:extLst>
              <a:ext uri="{FF2B5EF4-FFF2-40B4-BE49-F238E27FC236}">
                <a16:creationId xmlns:a16="http://schemas.microsoft.com/office/drawing/2014/main" id="{239D5255-8E20-A9E2-03CE-9B2BD2190155}"/>
              </a:ext>
            </a:extLst>
          </p:cNvPr>
          <p:cNvSpPr txBox="1"/>
          <p:nvPr/>
        </p:nvSpPr>
        <p:spPr>
          <a:xfrm>
            <a:off x="6945086" y="5462343"/>
            <a:ext cx="20762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F0"/>
                </a:solidFill>
                <a:effectLst/>
                <a:uLnTx/>
                <a:uFillTx/>
                <a:latin typeface="Trebuchet MS" panose="020B0603020202020204"/>
                <a:ea typeface="+mn-ea"/>
                <a:cs typeface="+mn-cs"/>
              </a:rPr>
              <a:t>Police/CDLO</a:t>
            </a:r>
          </a:p>
        </p:txBody>
      </p:sp>
      <p:sp>
        <p:nvSpPr>
          <p:cNvPr id="14" name="TextBox 13">
            <a:extLst>
              <a:ext uri="{FF2B5EF4-FFF2-40B4-BE49-F238E27FC236}">
                <a16:creationId xmlns:a16="http://schemas.microsoft.com/office/drawing/2014/main" id="{32D372CA-975C-4F57-8F78-8B2FC04E7703}"/>
              </a:ext>
            </a:extLst>
          </p:cNvPr>
          <p:cNvSpPr txBox="1"/>
          <p:nvPr/>
        </p:nvSpPr>
        <p:spPr>
          <a:xfrm>
            <a:off x="7723886" y="4563959"/>
            <a:ext cx="160172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8AD8"/>
                </a:solidFill>
                <a:effectLst/>
                <a:uLnTx/>
                <a:uFillTx/>
                <a:latin typeface="Trebuchet MS" panose="020B0603020202020204"/>
                <a:ea typeface="+mn-ea"/>
                <a:cs typeface="+mn-cs"/>
              </a:rPr>
              <a:t>Colleagues </a:t>
            </a:r>
          </a:p>
        </p:txBody>
      </p:sp>
      <p:sp>
        <p:nvSpPr>
          <p:cNvPr id="15" name="TextBox 14">
            <a:extLst>
              <a:ext uri="{FF2B5EF4-FFF2-40B4-BE49-F238E27FC236}">
                <a16:creationId xmlns:a16="http://schemas.microsoft.com/office/drawing/2014/main" id="{CBF7097A-275E-E883-4DE9-B3BC7751D184}"/>
              </a:ext>
            </a:extLst>
          </p:cNvPr>
          <p:cNvSpPr txBox="1"/>
          <p:nvPr/>
        </p:nvSpPr>
        <p:spPr>
          <a:xfrm>
            <a:off x="726534" y="3225621"/>
            <a:ext cx="1811714"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NMC/GMC/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lumMod val="75000"/>
                    <a:lumOff val="25000"/>
                  </a:prstClr>
                </a:solidFill>
                <a:effectLst/>
                <a:uLnTx/>
                <a:uFillTx/>
                <a:latin typeface="Trebuchet MS" panose="020B0603020202020204"/>
                <a:ea typeface="+mn-ea"/>
                <a:cs typeface="+mn-cs"/>
              </a:rPr>
              <a:t>GPhC</a:t>
            </a:r>
            <a:r>
              <a:rPr kumimoji="0" lang="en-US" sz="2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/HCPC</a:t>
            </a:r>
          </a:p>
        </p:txBody>
      </p:sp>
      <p:sp>
        <p:nvSpPr>
          <p:cNvPr id="16" name="TextBox 15">
            <a:extLst>
              <a:ext uri="{FF2B5EF4-FFF2-40B4-BE49-F238E27FC236}">
                <a16:creationId xmlns:a16="http://schemas.microsoft.com/office/drawing/2014/main" id="{F566A577-3319-0399-0EC3-A7F5BD733D38}"/>
              </a:ext>
            </a:extLst>
          </p:cNvPr>
          <p:cNvSpPr txBox="1"/>
          <p:nvPr/>
        </p:nvSpPr>
        <p:spPr>
          <a:xfrm>
            <a:off x="8236206" y="3290500"/>
            <a:ext cx="108940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Agency</a:t>
            </a:r>
          </a:p>
        </p:txBody>
      </p:sp>
      <p:sp>
        <p:nvSpPr>
          <p:cNvPr id="17" name="TextBox 16">
            <a:extLst>
              <a:ext uri="{FF2B5EF4-FFF2-40B4-BE49-F238E27FC236}">
                <a16:creationId xmlns:a16="http://schemas.microsoft.com/office/drawing/2014/main" id="{C1B4CBD6-7111-D815-2542-93234AC6C48A}"/>
              </a:ext>
            </a:extLst>
          </p:cNvPr>
          <p:cNvSpPr txBox="1"/>
          <p:nvPr/>
        </p:nvSpPr>
        <p:spPr>
          <a:xfrm>
            <a:off x="4924089" y="2215080"/>
            <a:ext cx="492955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7E79"/>
                </a:solidFill>
                <a:effectLst/>
                <a:uLnTx/>
                <a:uFillTx/>
                <a:latin typeface="Trebuchet MS" panose="020B0603020202020204"/>
                <a:ea typeface="+mn-ea"/>
                <a:cs typeface="+mn-cs"/>
              </a:rPr>
              <a:t>Line/ward manager/HR/OH/CDAO</a:t>
            </a:r>
          </a:p>
        </p:txBody>
      </p:sp>
      <p:sp>
        <p:nvSpPr>
          <p:cNvPr id="18" name="TextBox 17">
            <a:extLst>
              <a:ext uri="{FF2B5EF4-FFF2-40B4-BE49-F238E27FC236}">
                <a16:creationId xmlns:a16="http://schemas.microsoft.com/office/drawing/2014/main" id="{83068095-9B6E-08B3-85D4-D341986D4795}"/>
              </a:ext>
            </a:extLst>
          </p:cNvPr>
          <p:cNvSpPr txBox="1"/>
          <p:nvPr/>
        </p:nvSpPr>
        <p:spPr>
          <a:xfrm>
            <a:off x="2315593" y="2374430"/>
            <a:ext cx="8465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4A021">
                    <a:lumMod val="75000"/>
                  </a:srgbClr>
                </a:solidFill>
                <a:effectLst/>
                <a:uLnTx/>
                <a:uFillTx/>
                <a:latin typeface="Trebuchet MS" panose="020B0603020202020204"/>
                <a:ea typeface="+mn-ea"/>
                <a:cs typeface="+mn-cs"/>
              </a:rPr>
              <a:t>CQC</a:t>
            </a:r>
          </a:p>
        </p:txBody>
      </p:sp>
    </p:spTree>
    <p:extLst>
      <p:ext uri="{BB962C8B-B14F-4D97-AF65-F5344CB8AC3E}">
        <p14:creationId xmlns:p14="http://schemas.microsoft.com/office/powerpoint/2010/main" val="18290691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293340F9-F697-8EA4-01FC-13509CA1A25A}"/>
              </a:ext>
            </a:extLst>
          </p:cNvPr>
          <p:cNvCxnSpPr/>
          <p:nvPr/>
        </p:nvCxnSpPr>
        <p:spPr>
          <a:xfrm>
            <a:off x="442800" y="1866894"/>
            <a:ext cx="11305111" cy="1583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5737AAF-EBCA-17AE-6AAF-B4423AF8A7E9}"/>
              </a:ext>
            </a:extLst>
          </p:cNvPr>
          <p:cNvSpPr/>
          <p:nvPr/>
        </p:nvSpPr>
        <p:spPr>
          <a:xfrm>
            <a:off x="732846" y="775040"/>
            <a:ext cx="6656021" cy="707886"/>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w="0"/>
                <a:solidFill>
                  <a:srgbClr val="EBEBEB">
                    <a:lumMod val="75000"/>
                  </a:srgbClr>
                </a:solidFill>
                <a:effectLst/>
                <a:uLnTx/>
                <a:uFillTx/>
                <a:latin typeface="Arial" panose="020B0604020202020204" pitchFamily="34" charset="0"/>
                <a:ea typeface="Tahoma" panose="020B0604030504040204" pitchFamily="34" charset="0"/>
                <a:cs typeface="Arial" panose="020B0604020202020204" pitchFamily="34" charset="0"/>
              </a:rPr>
              <a:t>Internal Investigations</a:t>
            </a:r>
            <a:endParaRPr kumimoji="0" lang="en-US" sz="4000" b="1" i="0" u="none" strike="noStrike" kern="1200" cap="none" spc="0" normalizeH="0" baseline="0" noProof="0" dirty="0">
              <a:ln w="0"/>
              <a:solidFill>
                <a:srgbClr val="EBEBEB">
                  <a:lumMod val="75000"/>
                </a:srgbClr>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11" name="Cloud 10">
            <a:extLst>
              <a:ext uri="{FF2B5EF4-FFF2-40B4-BE49-F238E27FC236}">
                <a16:creationId xmlns:a16="http://schemas.microsoft.com/office/drawing/2014/main" id="{1EF04997-772C-79EB-EC83-4BB5976BD44D}"/>
              </a:ext>
            </a:extLst>
          </p:cNvPr>
          <p:cNvSpPr/>
          <p:nvPr/>
        </p:nvSpPr>
        <p:spPr>
          <a:xfrm>
            <a:off x="3966072" y="2895105"/>
            <a:ext cx="3422795" cy="1962964"/>
          </a:xfrm>
          <a:prstGeom prst="cloud">
            <a:avLst/>
          </a:prstGeom>
          <a:solidFill>
            <a:schemeClr val="tx2">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2" name="TextBox 11">
            <a:extLst>
              <a:ext uri="{FF2B5EF4-FFF2-40B4-BE49-F238E27FC236}">
                <a16:creationId xmlns:a16="http://schemas.microsoft.com/office/drawing/2014/main" id="{71BBCCFE-93AB-111D-6E13-CD5F790CA45D}"/>
              </a:ext>
            </a:extLst>
          </p:cNvPr>
          <p:cNvSpPr txBox="1"/>
          <p:nvPr/>
        </p:nvSpPr>
        <p:spPr>
          <a:xfrm>
            <a:off x="4329025" y="3276489"/>
            <a:ext cx="245753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6B91E">
                    <a:lumMod val="75000"/>
                  </a:srgbClr>
                </a:solidFill>
                <a:effectLst/>
                <a:uLnTx/>
                <a:uFillTx/>
                <a:latin typeface="Arial" panose="020B0604020202020204" pitchFamily="34" charset="0"/>
                <a:ea typeface="+mn-ea"/>
                <a:cs typeface="Arial" panose="020B0604020202020204" pitchFamily="34" charset="0"/>
              </a:rPr>
              <a:t>What actions could / should be taken?</a:t>
            </a:r>
          </a:p>
        </p:txBody>
      </p:sp>
      <p:sp>
        <p:nvSpPr>
          <p:cNvPr id="13" name="TextBox 12">
            <a:extLst>
              <a:ext uri="{FF2B5EF4-FFF2-40B4-BE49-F238E27FC236}">
                <a16:creationId xmlns:a16="http://schemas.microsoft.com/office/drawing/2014/main" id="{595A1D0A-D4EA-10F2-B48B-6FABB0677137}"/>
              </a:ext>
            </a:extLst>
          </p:cNvPr>
          <p:cNvSpPr txBox="1"/>
          <p:nvPr/>
        </p:nvSpPr>
        <p:spPr>
          <a:xfrm>
            <a:off x="7070925" y="2144341"/>
            <a:ext cx="3362972"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Retrieve staff pass/swipe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access cards</a:t>
            </a:r>
          </a:p>
        </p:txBody>
      </p:sp>
      <p:sp>
        <p:nvSpPr>
          <p:cNvPr id="14" name="TextBox 13">
            <a:extLst>
              <a:ext uri="{FF2B5EF4-FFF2-40B4-BE49-F238E27FC236}">
                <a16:creationId xmlns:a16="http://schemas.microsoft.com/office/drawing/2014/main" id="{1AA51C39-770F-FAA8-B4A8-0B6357FFA308}"/>
              </a:ext>
            </a:extLst>
          </p:cNvPr>
          <p:cNvSpPr txBox="1"/>
          <p:nvPr/>
        </p:nvSpPr>
        <p:spPr>
          <a:xfrm>
            <a:off x="2590827" y="4854527"/>
            <a:ext cx="184377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8AD8"/>
                </a:solidFill>
                <a:effectLst/>
                <a:uLnTx/>
                <a:uFillTx/>
                <a:latin typeface="Trebuchet MS" panose="020B0603020202020204"/>
                <a:ea typeface="+mn-ea"/>
                <a:cs typeface="+mn-cs"/>
              </a:rPr>
              <a:t>Search locker</a:t>
            </a:r>
          </a:p>
        </p:txBody>
      </p:sp>
      <p:sp>
        <p:nvSpPr>
          <p:cNvPr id="15" name="TextBox 14">
            <a:extLst>
              <a:ext uri="{FF2B5EF4-FFF2-40B4-BE49-F238E27FC236}">
                <a16:creationId xmlns:a16="http://schemas.microsoft.com/office/drawing/2014/main" id="{5E1C317C-D8B2-EB4C-A34E-8E93886FB4B2}"/>
              </a:ext>
            </a:extLst>
          </p:cNvPr>
          <p:cNvSpPr txBox="1"/>
          <p:nvPr/>
        </p:nvSpPr>
        <p:spPr>
          <a:xfrm>
            <a:off x="4329025" y="1989116"/>
            <a:ext cx="13288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F0"/>
                </a:solidFill>
                <a:effectLst/>
                <a:uLnTx/>
                <a:uFillTx/>
                <a:latin typeface="Trebuchet MS" panose="020B0603020202020204"/>
                <a:ea typeface="+mn-ea"/>
                <a:cs typeface="+mn-cs"/>
              </a:rPr>
              <a:t>Drug test</a:t>
            </a:r>
          </a:p>
        </p:txBody>
      </p:sp>
      <p:sp>
        <p:nvSpPr>
          <p:cNvPr id="16" name="TextBox 15">
            <a:extLst>
              <a:ext uri="{FF2B5EF4-FFF2-40B4-BE49-F238E27FC236}">
                <a16:creationId xmlns:a16="http://schemas.microsoft.com/office/drawing/2014/main" id="{442F116A-727B-D9E9-993C-FB4411D136D5}"/>
              </a:ext>
            </a:extLst>
          </p:cNvPr>
          <p:cNvSpPr txBox="1"/>
          <p:nvPr/>
        </p:nvSpPr>
        <p:spPr>
          <a:xfrm>
            <a:off x="2052644" y="5722438"/>
            <a:ext cx="2987485"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rebuchet MS" panose="020B0603020202020204"/>
                <a:ea typeface="+mn-ea"/>
                <a:cs typeface="+mn-cs"/>
              </a:rPr>
              <a:t>Secure the CDR/drugs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rebuchet MS" panose="020B0603020202020204"/>
                <a:ea typeface="+mn-ea"/>
                <a:cs typeface="+mn-cs"/>
              </a:rPr>
              <a:t>charts</a:t>
            </a:r>
          </a:p>
        </p:txBody>
      </p:sp>
      <p:sp>
        <p:nvSpPr>
          <p:cNvPr id="17" name="TextBox 16">
            <a:extLst>
              <a:ext uri="{FF2B5EF4-FFF2-40B4-BE49-F238E27FC236}">
                <a16:creationId xmlns:a16="http://schemas.microsoft.com/office/drawing/2014/main" id="{8DABF547-A6E6-E373-6013-083A5B3B9090}"/>
              </a:ext>
            </a:extLst>
          </p:cNvPr>
          <p:cNvSpPr txBox="1"/>
          <p:nvPr/>
        </p:nvSpPr>
        <p:spPr>
          <a:xfrm>
            <a:off x="6893162" y="4874755"/>
            <a:ext cx="2476960"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Trebuchet MS" panose="020B0603020202020204"/>
                <a:ea typeface="+mn-ea"/>
                <a:cs typeface="+mn-cs"/>
              </a:rPr>
              <a:t>Interview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Trebuchet MS" panose="020B0603020202020204"/>
                <a:ea typeface="+mn-ea"/>
                <a:cs typeface="+mn-cs"/>
              </a:rPr>
              <a:t>suspect/witnesses</a:t>
            </a:r>
          </a:p>
        </p:txBody>
      </p:sp>
      <p:sp>
        <p:nvSpPr>
          <p:cNvPr id="18" name="TextBox 17">
            <a:extLst>
              <a:ext uri="{FF2B5EF4-FFF2-40B4-BE49-F238E27FC236}">
                <a16:creationId xmlns:a16="http://schemas.microsoft.com/office/drawing/2014/main" id="{203F5EC2-F03E-3503-89FF-C75C1495185F}"/>
              </a:ext>
            </a:extLst>
          </p:cNvPr>
          <p:cNvSpPr txBox="1"/>
          <p:nvPr/>
        </p:nvSpPr>
        <p:spPr>
          <a:xfrm>
            <a:off x="8042571" y="3276489"/>
            <a:ext cx="21176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4A021"/>
                </a:solidFill>
                <a:effectLst/>
                <a:uLnTx/>
                <a:uFillTx/>
                <a:latin typeface="Trebuchet MS" panose="020B0603020202020204"/>
                <a:ea typeface="+mn-ea"/>
                <a:cs typeface="+mn-cs"/>
              </a:rPr>
              <a:t>FULL CD audit</a:t>
            </a:r>
          </a:p>
        </p:txBody>
      </p:sp>
      <p:sp>
        <p:nvSpPr>
          <p:cNvPr id="19" name="TextBox 18">
            <a:extLst>
              <a:ext uri="{FF2B5EF4-FFF2-40B4-BE49-F238E27FC236}">
                <a16:creationId xmlns:a16="http://schemas.microsoft.com/office/drawing/2014/main" id="{C0546856-9A52-7E62-ACD6-57A3EC4D0455}"/>
              </a:ext>
            </a:extLst>
          </p:cNvPr>
          <p:cNvSpPr txBox="1"/>
          <p:nvPr/>
        </p:nvSpPr>
        <p:spPr>
          <a:xfrm>
            <a:off x="588255" y="3019215"/>
            <a:ext cx="160011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rebuchet MS" panose="020B0603020202020204"/>
                <a:ea typeface="+mn-ea"/>
                <a:cs typeface="+mn-cs"/>
              </a:rPr>
              <a:t>Suspension</a:t>
            </a:r>
          </a:p>
        </p:txBody>
      </p:sp>
      <p:sp>
        <p:nvSpPr>
          <p:cNvPr id="20" name="TextBox 19">
            <a:extLst>
              <a:ext uri="{FF2B5EF4-FFF2-40B4-BE49-F238E27FC236}">
                <a16:creationId xmlns:a16="http://schemas.microsoft.com/office/drawing/2014/main" id="{A5366B1B-1073-4DE4-BE05-7D17EF1A1925}"/>
              </a:ext>
            </a:extLst>
          </p:cNvPr>
          <p:cNvSpPr txBox="1"/>
          <p:nvPr/>
        </p:nvSpPr>
        <p:spPr>
          <a:xfrm>
            <a:off x="5557793" y="6112754"/>
            <a:ext cx="32319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18655">
                    <a:lumMod val="75000"/>
                  </a:srgbClr>
                </a:solidFill>
                <a:effectLst/>
                <a:uLnTx/>
                <a:uFillTx/>
                <a:latin typeface="Trebuchet MS" panose="020B0603020202020204"/>
                <a:ea typeface="+mn-ea"/>
                <a:cs typeface="+mn-cs"/>
              </a:rPr>
              <a:t>Conditions of practice</a:t>
            </a:r>
          </a:p>
        </p:txBody>
      </p:sp>
      <p:sp>
        <p:nvSpPr>
          <p:cNvPr id="21" name="TextBox 20">
            <a:extLst>
              <a:ext uri="{FF2B5EF4-FFF2-40B4-BE49-F238E27FC236}">
                <a16:creationId xmlns:a16="http://schemas.microsoft.com/office/drawing/2014/main" id="{EFF1272C-CCBD-4C39-17DE-1F5E29036060}"/>
              </a:ext>
            </a:extLst>
          </p:cNvPr>
          <p:cNvSpPr txBox="1"/>
          <p:nvPr/>
        </p:nvSpPr>
        <p:spPr>
          <a:xfrm>
            <a:off x="557475" y="3924538"/>
            <a:ext cx="1957588"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BEBEB">
                    <a:lumMod val="50000"/>
                  </a:srgbClr>
                </a:solidFill>
                <a:effectLst/>
                <a:uLnTx/>
                <a:uFillTx/>
                <a:latin typeface="Trebuchet MS" panose="020B0603020202020204"/>
                <a:ea typeface="+mn-ea"/>
                <a:cs typeface="+mn-cs"/>
              </a:rPr>
              <a:t>Escort off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BEBEB">
                    <a:lumMod val="50000"/>
                  </a:srgbClr>
                </a:solidFill>
                <a:effectLst/>
                <a:uLnTx/>
                <a:uFillTx/>
                <a:latin typeface="Trebuchet MS" panose="020B0603020202020204"/>
                <a:ea typeface="+mn-ea"/>
                <a:cs typeface="+mn-cs"/>
              </a:rPr>
              <a:t>the premises</a:t>
            </a:r>
          </a:p>
        </p:txBody>
      </p:sp>
      <p:sp>
        <p:nvSpPr>
          <p:cNvPr id="22" name="TextBox 21">
            <a:extLst>
              <a:ext uri="{FF2B5EF4-FFF2-40B4-BE49-F238E27FC236}">
                <a16:creationId xmlns:a16="http://schemas.microsoft.com/office/drawing/2014/main" id="{A9209B5D-0734-1A03-F1F3-58FD90B8FE3F}"/>
              </a:ext>
            </a:extLst>
          </p:cNvPr>
          <p:cNvSpPr txBox="1"/>
          <p:nvPr/>
        </p:nvSpPr>
        <p:spPr>
          <a:xfrm>
            <a:off x="7388867" y="3978757"/>
            <a:ext cx="257121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Trebuchet MS" panose="020B0603020202020204"/>
                <a:ea typeface="+mn-ea"/>
                <a:cs typeface="+mn-cs"/>
              </a:rPr>
              <a:t>Change door codes</a:t>
            </a:r>
          </a:p>
        </p:txBody>
      </p:sp>
      <p:sp>
        <p:nvSpPr>
          <p:cNvPr id="23" name="TextBox 22">
            <a:extLst>
              <a:ext uri="{FF2B5EF4-FFF2-40B4-BE49-F238E27FC236}">
                <a16:creationId xmlns:a16="http://schemas.microsoft.com/office/drawing/2014/main" id="{03DC38D0-0683-6721-529F-49BC4A071D15}"/>
              </a:ext>
            </a:extLst>
          </p:cNvPr>
          <p:cNvSpPr txBox="1"/>
          <p:nvPr/>
        </p:nvSpPr>
        <p:spPr>
          <a:xfrm>
            <a:off x="732846" y="2219948"/>
            <a:ext cx="29110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18655">
                    <a:lumMod val="75000"/>
                  </a:srgbClr>
                </a:solidFill>
                <a:effectLst/>
                <a:uLnTx/>
                <a:uFillTx/>
                <a:latin typeface="Trebuchet MS" panose="020B0603020202020204"/>
                <a:ea typeface="+mn-ea"/>
                <a:cs typeface="+mn-cs"/>
              </a:rPr>
              <a:t>Make drug a full sch 2</a:t>
            </a:r>
          </a:p>
        </p:txBody>
      </p:sp>
    </p:spTree>
    <p:extLst>
      <p:ext uri="{BB962C8B-B14F-4D97-AF65-F5344CB8AC3E}">
        <p14:creationId xmlns:p14="http://schemas.microsoft.com/office/powerpoint/2010/main" val="16064110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FEC729FE-8B92-7458-D188-A81A349BABD4}"/>
              </a:ext>
            </a:extLst>
          </p:cNvPr>
          <p:cNvCxnSpPr/>
          <p:nvPr/>
        </p:nvCxnSpPr>
        <p:spPr>
          <a:xfrm>
            <a:off x="442800" y="1866894"/>
            <a:ext cx="11305111" cy="1583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3719204-44B1-BD74-6808-C52DCB5003A4}"/>
              </a:ext>
            </a:extLst>
          </p:cNvPr>
          <p:cNvSpPr/>
          <p:nvPr/>
        </p:nvSpPr>
        <p:spPr>
          <a:xfrm>
            <a:off x="965314" y="616114"/>
            <a:ext cx="6643800" cy="707886"/>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w="0"/>
                <a:solidFill>
                  <a:srgbClr val="EBEBEB">
                    <a:lumMod val="75000"/>
                  </a:srgbClr>
                </a:solidFill>
                <a:effectLst/>
                <a:uLnTx/>
                <a:uFillTx/>
                <a:latin typeface="Arial" panose="020B0604020202020204" pitchFamily="34" charset="0"/>
                <a:ea typeface="Tahoma" panose="020B0604030504040204" pitchFamily="34" charset="0"/>
                <a:cs typeface="Arial" panose="020B0604020202020204" pitchFamily="34" charset="0"/>
              </a:rPr>
              <a:t>Internal Investigations</a:t>
            </a:r>
            <a:endParaRPr kumimoji="0" lang="en-US" sz="4000" b="1" i="0" u="none" strike="noStrike" kern="1200" cap="none" spc="0" normalizeH="0" baseline="0" noProof="0" dirty="0">
              <a:ln w="0"/>
              <a:solidFill>
                <a:srgbClr val="EBEBEB">
                  <a:lumMod val="75000"/>
                </a:srgbClr>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7" name="Cloud 6">
            <a:extLst>
              <a:ext uri="{FF2B5EF4-FFF2-40B4-BE49-F238E27FC236}">
                <a16:creationId xmlns:a16="http://schemas.microsoft.com/office/drawing/2014/main" id="{EE31CAB9-8E35-700B-2C00-6A9B28B28F13}"/>
              </a:ext>
            </a:extLst>
          </p:cNvPr>
          <p:cNvSpPr/>
          <p:nvPr/>
        </p:nvSpPr>
        <p:spPr>
          <a:xfrm>
            <a:off x="3966072" y="2895105"/>
            <a:ext cx="3422795" cy="1962964"/>
          </a:xfrm>
          <a:prstGeom prst="cloud">
            <a:avLst/>
          </a:prstGeom>
          <a:solidFill>
            <a:schemeClr val="tx2">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8" name="TextBox 7">
            <a:extLst>
              <a:ext uri="{FF2B5EF4-FFF2-40B4-BE49-F238E27FC236}">
                <a16:creationId xmlns:a16="http://schemas.microsoft.com/office/drawing/2014/main" id="{B09EBF78-1811-581B-8245-83BC0B64C218}"/>
              </a:ext>
            </a:extLst>
          </p:cNvPr>
          <p:cNvSpPr txBox="1"/>
          <p:nvPr/>
        </p:nvSpPr>
        <p:spPr>
          <a:xfrm>
            <a:off x="4783302" y="3522644"/>
            <a:ext cx="178833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6B91E">
                    <a:lumMod val="75000"/>
                  </a:srgbClr>
                </a:solidFill>
                <a:effectLst/>
                <a:uLnTx/>
                <a:uFillTx/>
                <a:latin typeface="Arial" panose="020B0604020202020204" pitchFamily="34" charset="0"/>
                <a:ea typeface="+mn-ea"/>
                <a:cs typeface="Arial" panose="020B0604020202020204" pitchFamily="34" charset="0"/>
              </a:rPr>
              <a:t>Potential outcomes</a:t>
            </a:r>
          </a:p>
        </p:txBody>
      </p:sp>
      <p:sp>
        <p:nvSpPr>
          <p:cNvPr id="9" name="TextBox 8">
            <a:extLst>
              <a:ext uri="{FF2B5EF4-FFF2-40B4-BE49-F238E27FC236}">
                <a16:creationId xmlns:a16="http://schemas.microsoft.com/office/drawing/2014/main" id="{3B7ACD17-0823-F010-369D-31AEBF5ED686}"/>
              </a:ext>
            </a:extLst>
          </p:cNvPr>
          <p:cNvSpPr txBox="1"/>
          <p:nvPr/>
        </p:nvSpPr>
        <p:spPr>
          <a:xfrm>
            <a:off x="4687133" y="2210591"/>
            <a:ext cx="257346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F0"/>
                </a:solidFill>
                <a:effectLst/>
                <a:uLnTx/>
                <a:uFillTx/>
                <a:latin typeface="Trebuchet MS" panose="020B0603020202020204"/>
                <a:ea typeface="+mn-ea"/>
                <a:cs typeface="+mn-cs"/>
              </a:rPr>
              <a:t>Criminal conviction</a:t>
            </a:r>
          </a:p>
        </p:txBody>
      </p:sp>
      <p:sp>
        <p:nvSpPr>
          <p:cNvPr id="10" name="TextBox 9">
            <a:extLst>
              <a:ext uri="{FF2B5EF4-FFF2-40B4-BE49-F238E27FC236}">
                <a16:creationId xmlns:a16="http://schemas.microsoft.com/office/drawing/2014/main" id="{6C264AA3-D7DC-CA8E-F4A0-02E1DC818134}"/>
              </a:ext>
            </a:extLst>
          </p:cNvPr>
          <p:cNvSpPr txBox="1"/>
          <p:nvPr/>
        </p:nvSpPr>
        <p:spPr>
          <a:xfrm>
            <a:off x="1106679" y="4471388"/>
            <a:ext cx="221951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2D050"/>
                </a:solidFill>
                <a:effectLst/>
                <a:uLnTx/>
                <a:uFillTx/>
                <a:latin typeface="Trebuchet MS" panose="020B0603020202020204"/>
                <a:ea typeface="+mn-ea"/>
                <a:cs typeface="+mn-cs"/>
              </a:rPr>
              <a:t>Written warning</a:t>
            </a:r>
          </a:p>
        </p:txBody>
      </p:sp>
      <p:sp>
        <p:nvSpPr>
          <p:cNvPr id="11" name="TextBox 10">
            <a:extLst>
              <a:ext uri="{FF2B5EF4-FFF2-40B4-BE49-F238E27FC236}">
                <a16:creationId xmlns:a16="http://schemas.microsoft.com/office/drawing/2014/main" id="{A54C4AD8-2DA2-DD96-A1E0-41F16B110253}"/>
              </a:ext>
            </a:extLst>
          </p:cNvPr>
          <p:cNvSpPr txBox="1"/>
          <p:nvPr/>
        </p:nvSpPr>
        <p:spPr>
          <a:xfrm>
            <a:off x="8534970" y="2625099"/>
            <a:ext cx="69224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76618"/>
                </a:solidFill>
                <a:effectLst/>
                <a:uLnTx/>
                <a:uFillTx/>
                <a:latin typeface="Trebuchet MS" panose="020B0603020202020204"/>
                <a:ea typeface="+mn-ea"/>
                <a:cs typeface="+mn-cs"/>
              </a:rPr>
              <a:t>NFA</a:t>
            </a:r>
          </a:p>
        </p:txBody>
      </p:sp>
      <p:sp>
        <p:nvSpPr>
          <p:cNvPr id="12" name="TextBox 11">
            <a:extLst>
              <a:ext uri="{FF2B5EF4-FFF2-40B4-BE49-F238E27FC236}">
                <a16:creationId xmlns:a16="http://schemas.microsoft.com/office/drawing/2014/main" id="{C1EA4898-BB97-CE56-B23B-5AC1DEBDD404}"/>
              </a:ext>
            </a:extLst>
          </p:cNvPr>
          <p:cNvSpPr txBox="1"/>
          <p:nvPr/>
        </p:nvSpPr>
        <p:spPr>
          <a:xfrm>
            <a:off x="8032108" y="4702220"/>
            <a:ext cx="2375971"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Trebuchet MS" panose="020B0603020202020204"/>
                <a:ea typeface="+mn-ea"/>
                <a:cs typeface="+mn-cs"/>
              </a:rPr>
              <a:t>Conditions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Trebuchet MS" panose="020B0603020202020204"/>
                <a:ea typeface="+mn-ea"/>
                <a:cs typeface="+mn-cs"/>
              </a:rPr>
              <a:t>practice remain</a:t>
            </a:r>
          </a:p>
        </p:txBody>
      </p:sp>
      <p:sp>
        <p:nvSpPr>
          <p:cNvPr id="13" name="TextBox 12">
            <a:extLst>
              <a:ext uri="{FF2B5EF4-FFF2-40B4-BE49-F238E27FC236}">
                <a16:creationId xmlns:a16="http://schemas.microsoft.com/office/drawing/2014/main" id="{882C0D93-8FF3-EAF0-F5ED-39B96617E915}"/>
              </a:ext>
            </a:extLst>
          </p:cNvPr>
          <p:cNvSpPr txBox="1"/>
          <p:nvPr/>
        </p:nvSpPr>
        <p:spPr>
          <a:xfrm>
            <a:off x="2082188" y="5717754"/>
            <a:ext cx="133882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7E79"/>
                </a:solidFill>
                <a:effectLst/>
                <a:uLnTx/>
                <a:uFillTx/>
                <a:latin typeface="Trebuchet MS" panose="020B0603020202020204"/>
                <a:ea typeface="+mn-ea"/>
                <a:cs typeface="+mn-cs"/>
              </a:rPr>
              <a:t>Dismissal</a:t>
            </a:r>
          </a:p>
        </p:txBody>
      </p:sp>
      <p:sp>
        <p:nvSpPr>
          <p:cNvPr id="14" name="TextBox 13">
            <a:extLst>
              <a:ext uri="{FF2B5EF4-FFF2-40B4-BE49-F238E27FC236}">
                <a16:creationId xmlns:a16="http://schemas.microsoft.com/office/drawing/2014/main" id="{E96937C6-7D3E-3E5C-08E4-47F723664969}"/>
              </a:ext>
            </a:extLst>
          </p:cNvPr>
          <p:cNvSpPr txBox="1"/>
          <p:nvPr/>
        </p:nvSpPr>
        <p:spPr>
          <a:xfrm>
            <a:off x="749893" y="2634696"/>
            <a:ext cx="304936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rebuchet MS" panose="020B0603020202020204"/>
                <a:ea typeface="+mn-ea"/>
                <a:cs typeface="+mn-cs"/>
              </a:rPr>
              <a:t>Removed from register</a:t>
            </a:r>
          </a:p>
        </p:txBody>
      </p:sp>
      <p:sp>
        <p:nvSpPr>
          <p:cNvPr id="15" name="TextBox 14">
            <a:extLst>
              <a:ext uri="{FF2B5EF4-FFF2-40B4-BE49-F238E27FC236}">
                <a16:creationId xmlns:a16="http://schemas.microsoft.com/office/drawing/2014/main" id="{DE82E947-89BC-DE96-4167-8A60DC8A6E6A}"/>
              </a:ext>
            </a:extLst>
          </p:cNvPr>
          <p:cNvSpPr txBox="1"/>
          <p:nvPr/>
        </p:nvSpPr>
        <p:spPr>
          <a:xfrm>
            <a:off x="8057371" y="3723367"/>
            <a:ext cx="184377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BEBEB">
                    <a:lumMod val="50000"/>
                  </a:srgbClr>
                </a:solidFill>
                <a:effectLst/>
                <a:uLnTx/>
                <a:uFillTx/>
                <a:latin typeface="Trebuchet MS" panose="020B0603020202020204"/>
                <a:ea typeface="+mn-ea"/>
                <a:cs typeface="+mn-cs"/>
              </a:rPr>
              <a:t>OH referral </a:t>
            </a:r>
          </a:p>
        </p:txBody>
      </p:sp>
      <p:sp>
        <p:nvSpPr>
          <p:cNvPr id="16" name="TextBox 15">
            <a:extLst>
              <a:ext uri="{FF2B5EF4-FFF2-40B4-BE49-F238E27FC236}">
                <a16:creationId xmlns:a16="http://schemas.microsoft.com/office/drawing/2014/main" id="{BE76287C-DCE9-11BB-64D8-CBE7F6158F46}"/>
              </a:ext>
            </a:extLst>
          </p:cNvPr>
          <p:cNvSpPr txBox="1"/>
          <p:nvPr/>
        </p:nvSpPr>
        <p:spPr>
          <a:xfrm>
            <a:off x="5123022" y="5533088"/>
            <a:ext cx="212449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Trebuchet MS" panose="020B0603020202020204"/>
                <a:ea typeface="+mn-ea"/>
                <a:cs typeface="+mn-cs"/>
              </a:rPr>
              <a:t>Unsolved crime</a:t>
            </a:r>
          </a:p>
        </p:txBody>
      </p:sp>
    </p:spTree>
    <p:extLst>
      <p:ext uri="{BB962C8B-B14F-4D97-AF65-F5344CB8AC3E}">
        <p14:creationId xmlns:p14="http://schemas.microsoft.com/office/powerpoint/2010/main" val="22797865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092B8F8E-A50B-EC98-FEDE-93E14127803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99335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442800" y="1866894"/>
            <a:ext cx="11305111" cy="1583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A747B7F6-7923-4034-9519-2D9273794D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72F934-97AE-49FE-8F55-2E2783E09A0D}" type="slidenum">
              <a:rPr kumimoji="0" lang="en-GB"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
        <p:nvSpPr>
          <p:cNvPr id="11" name="Rectangle 10">
            <a:extLst>
              <a:ext uri="{FF2B5EF4-FFF2-40B4-BE49-F238E27FC236}">
                <a16:creationId xmlns:a16="http://schemas.microsoft.com/office/drawing/2014/main" id="{B93540B6-9649-FF34-BD14-E8B118914DE9}"/>
              </a:ext>
            </a:extLst>
          </p:cNvPr>
          <p:cNvSpPr/>
          <p:nvPr/>
        </p:nvSpPr>
        <p:spPr>
          <a:xfrm>
            <a:off x="946781" y="666737"/>
            <a:ext cx="5301619" cy="707886"/>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w="0"/>
                <a:solidFill>
                  <a:srgbClr val="EBEBEB">
                    <a:lumMod val="75000"/>
                  </a:srgbClr>
                </a:solidFill>
                <a:effectLst/>
                <a:uLnTx/>
                <a:uFillTx/>
                <a:latin typeface="Arial" panose="020B0604020202020204" pitchFamily="34" charset="0"/>
                <a:ea typeface="Tahoma" panose="020B0604030504040204" pitchFamily="34" charset="0"/>
                <a:cs typeface="Arial" panose="020B0604020202020204" pitchFamily="34" charset="0"/>
              </a:rPr>
              <a:t>NURSE A</a:t>
            </a:r>
            <a:endParaRPr kumimoji="0" lang="en-US" sz="4000" b="1" i="0" u="none" strike="noStrike" kern="1200" cap="none" spc="0" normalizeH="0" baseline="0" noProof="0" dirty="0">
              <a:ln w="0"/>
              <a:solidFill>
                <a:srgbClr val="EBEBEB">
                  <a:lumMod val="75000"/>
                </a:srgbClr>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3" name="AutoShape 2">
            <a:extLst>
              <a:ext uri="{FF2B5EF4-FFF2-40B4-BE49-F238E27FC236}">
                <a16:creationId xmlns:a16="http://schemas.microsoft.com/office/drawing/2014/main" id="{E2C53648-EDF4-4712-4E07-9AB03090B77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5" name="AutoShape 4">
            <a:extLst>
              <a:ext uri="{FF2B5EF4-FFF2-40B4-BE49-F238E27FC236}">
                <a16:creationId xmlns:a16="http://schemas.microsoft.com/office/drawing/2014/main" id="{4DCADB22-DBD6-E5A2-F107-057800DA757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4" name="TextBox 3">
            <a:extLst>
              <a:ext uri="{FF2B5EF4-FFF2-40B4-BE49-F238E27FC236}">
                <a16:creationId xmlns:a16="http://schemas.microsoft.com/office/drawing/2014/main" id="{CE806461-5E74-3E3E-0AEF-AD56AAAD56F1}"/>
              </a:ext>
            </a:extLst>
          </p:cNvPr>
          <p:cNvSpPr txBox="1"/>
          <p:nvPr/>
        </p:nvSpPr>
        <p:spPr>
          <a:xfrm>
            <a:off x="489582" y="2373802"/>
            <a:ext cx="5301618" cy="255454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EBEBEB">
                    <a:lumMod val="50000"/>
                  </a:srgbClr>
                </a:solidFill>
                <a:effectLst/>
                <a:uLnTx/>
                <a:uFillTx/>
                <a:latin typeface="Arial" panose="020B0604020202020204" pitchFamily="34" charset="0"/>
                <a:ea typeface="+mn-ea"/>
                <a:cs typeface="Arial" panose="020B0604020202020204" pitchFamily="34" charset="0"/>
              </a:rPr>
              <a:t>Senior SN in A&amp;E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EBEBEB">
                    <a:lumMod val="50000"/>
                  </a:srgbClr>
                </a:solidFill>
                <a:effectLst/>
                <a:uLnTx/>
                <a:uFillTx/>
                <a:latin typeface="Arial" panose="020B0604020202020204" pitchFamily="34" charset="0"/>
                <a:ea typeface="+mn-ea"/>
                <a:cs typeface="Arial" panose="020B0604020202020204" pitchFamily="34" charset="0"/>
              </a:rPr>
              <a:t>Suspected of stealing Tramadol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EBEBEB">
                    <a:lumMod val="50000"/>
                  </a:srgbClr>
                </a:solidFill>
                <a:effectLst/>
                <a:uLnTx/>
                <a:uFillTx/>
                <a:latin typeface="Arial" panose="020B0604020202020204" pitchFamily="34" charset="0"/>
                <a:ea typeface="+mn-ea"/>
                <a:cs typeface="Arial" panose="020B0604020202020204" pitchFamily="34" charset="0"/>
              </a:rPr>
              <a:t>Tramadol made a Sch2</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EBEBEB">
                    <a:lumMod val="50000"/>
                  </a:srgbClr>
                </a:solidFill>
                <a:effectLst/>
                <a:uLnTx/>
                <a:uFillTx/>
                <a:latin typeface="Arial" panose="020B0604020202020204" pitchFamily="34" charset="0"/>
                <a:ea typeface="+mn-ea"/>
                <a:cs typeface="Arial" panose="020B0604020202020204" pitchFamily="34" charset="0"/>
              </a:rPr>
              <a:t>18 frauds &amp; 37 thefts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EBEBEB">
                    <a:lumMod val="50000"/>
                  </a:srgbClr>
                </a:solidFill>
                <a:effectLst/>
                <a:uLnTx/>
                <a:uFillTx/>
                <a:latin typeface="Arial" panose="020B0604020202020204" pitchFamily="34" charset="0"/>
                <a:ea typeface="+mn-ea"/>
                <a:cs typeface="Arial" panose="020B0604020202020204" pitchFamily="34" charset="0"/>
              </a:rPr>
              <a:t>POLICE NOT INFORMED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EBEBEB">
                    <a:lumMod val="50000"/>
                  </a:srgbClr>
                </a:solidFill>
                <a:effectLst/>
                <a:uLnTx/>
                <a:uFillTx/>
                <a:latin typeface="Arial" panose="020B0604020202020204" pitchFamily="34" charset="0"/>
                <a:ea typeface="+mn-ea"/>
                <a:cs typeface="Arial" panose="020B0604020202020204" pitchFamily="34" charset="0"/>
              </a:rPr>
              <a:t>Conditions of practice – nonclinical role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EBEBEB">
                    <a:lumMod val="50000"/>
                  </a:srgbClr>
                </a:solidFill>
                <a:effectLst/>
                <a:uLnTx/>
                <a:uFillTx/>
                <a:latin typeface="Arial" panose="020B0604020202020204" pitchFamily="34" charset="0"/>
                <a:ea typeface="+mn-ea"/>
                <a:cs typeface="Arial" panose="020B0604020202020204" pitchFamily="34" charset="0"/>
              </a:rPr>
              <a:t>Swipe card not disabled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EBEBEB">
                    <a:lumMod val="50000"/>
                  </a:srgbClr>
                </a:solidFill>
                <a:effectLst/>
                <a:uLnTx/>
                <a:uFillTx/>
                <a:latin typeface="Arial" panose="020B0604020202020204" pitchFamily="34" charset="0"/>
                <a:ea typeface="+mn-ea"/>
                <a:cs typeface="Arial" panose="020B0604020202020204" pitchFamily="34" charset="0"/>
              </a:rPr>
              <a:t>Colleagues unaware</a:t>
            </a:r>
          </a:p>
        </p:txBody>
      </p:sp>
      <p:sp>
        <p:nvSpPr>
          <p:cNvPr id="8" name="TextBox 7">
            <a:extLst>
              <a:ext uri="{FF2B5EF4-FFF2-40B4-BE49-F238E27FC236}">
                <a16:creationId xmlns:a16="http://schemas.microsoft.com/office/drawing/2014/main" id="{72DA63A6-07DD-FF78-7F2F-965276409AE9}"/>
              </a:ext>
            </a:extLst>
          </p:cNvPr>
          <p:cNvSpPr txBox="1"/>
          <p:nvPr/>
        </p:nvSpPr>
        <p:spPr>
          <a:xfrm>
            <a:off x="5943600" y="2373802"/>
            <a:ext cx="4777270" cy="2554545"/>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EBEBEB">
                    <a:lumMod val="50000"/>
                  </a:srgbClr>
                </a:solidFill>
                <a:effectLst/>
                <a:uLnTx/>
                <a:uFillTx/>
                <a:latin typeface="Arial" panose="020B0604020202020204" pitchFamily="34" charset="0"/>
                <a:ea typeface="+mn-ea"/>
                <a:cs typeface="Arial" panose="020B0604020202020204" pitchFamily="34" charset="0"/>
              </a:rPr>
              <a:t>Police informed 13 months later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EBEBEB">
                    <a:lumMod val="50000"/>
                  </a:srgbClr>
                </a:solidFill>
                <a:effectLst/>
                <a:uLnTx/>
                <a:uFillTx/>
                <a:latin typeface="Arial" panose="020B0604020202020204" pitchFamily="34" charset="0"/>
                <a:ea typeface="+mn-ea"/>
                <a:cs typeface="Arial" panose="020B0604020202020204" pitchFamily="34" charset="0"/>
              </a:rPr>
              <a:t>Criminal investigation commences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EBEBEB">
                    <a:lumMod val="50000"/>
                  </a:srgbClr>
                </a:solidFill>
                <a:effectLst/>
                <a:uLnTx/>
                <a:uFillTx/>
                <a:latin typeface="Arial" panose="020B0604020202020204" pitchFamily="34" charset="0"/>
                <a:ea typeface="+mn-ea"/>
                <a:cs typeface="Arial" panose="020B0604020202020204" pitchFamily="34" charset="0"/>
              </a:rPr>
              <a:t>Swipe card analysis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EBEBEB">
                    <a:lumMod val="50000"/>
                  </a:srgbClr>
                </a:solidFill>
                <a:effectLst/>
                <a:uLnTx/>
                <a:uFillTx/>
                <a:latin typeface="Arial" panose="020B0604020202020204" pitchFamily="34" charset="0"/>
                <a:ea typeface="+mn-ea"/>
                <a:cs typeface="Arial" panose="020B0604020202020204" pitchFamily="34" charset="0"/>
              </a:rPr>
              <a:t>Interviewed at Bromley Police Station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EBEBEB">
                    <a:lumMod val="50000"/>
                  </a:srgbClr>
                </a:solidFill>
                <a:effectLst/>
                <a:uLnTx/>
                <a:uFillTx/>
                <a:latin typeface="Arial" panose="020B0604020202020204" pitchFamily="34" charset="0"/>
                <a:ea typeface="+mn-ea"/>
                <a:cs typeface="Arial" panose="020B0604020202020204" pitchFamily="34" charset="0"/>
              </a:rPr>
              <a:t>Charged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EBEBEB">
                    <a:lumMod val="50000"/>
                  </a:srgbClr>
                </a:solidFill>
                <a:effectLst/>
                <a:uLnTx/>
                <a:uFillTx/>
                <a:latin typeface="Arial" panose="020B0604020202020204" pitchFamily="34" charset="0"/>
                <a:ea typeface="+mn-ea"/>
                <a:cs typeface="Arial" panose="020B0604020202020204" pitchFamily="34" charset="0"/>
              </a:rPr>
              <a:t>Convicted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EBEBEB">
                    <a:lumMod val="50000"/>
                  </a:srgbClr>
                </a:solidFill>
                <a:effectLst/>
                <a:uLnTx/>
                <a:uFillTx/>
                <a:latin typeface="Arial" panose="020B0604020202020204" pitchFamily="34" charset="0"/>
                <a:ea typeface="+mn-ea"/>
                <a:cs typeface="Arial" panose="020B0604020202020204" pitchFamily="34" charset="0"/>
              </a:rPr>
              <a:t>Rehab order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EBEBEB">
                    <a:lumMod val="50000"/>
                  </a:srgbClr>
                </a:solidFill>
                <a:effectLst/>
                <a:uLnTx/>
                <a:uFillTx/>
                <a:latin typeface="Arial" panose="020B0604020202020204" pitchFamily="34" charset="0"/>
                <a:ea typeface="+mn-ea"/>
                <a:cs typeface="Arial" panose="020B0604020202020204" pitchFamily="34" charset="0"/>
              </a:rPr>
              <a:t>What lessons were learnt ? </a:t>
            </a:r>
          </a:p>
        </p:txBody>
      </p:sp>
    </p:spTree>
    <p:extLst>
      <p:ext uri="{BB962C8B-B14F-4D97-AF65-F5344CB8AC3E}">
        <p14:creationId xmlns:p14="http://schemas.microsoft.com/office/powerpoint/2010/main" val="36772450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389D6568-0A8F-C549-A28B-432EE703599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85582" y="1095581"/>
            <a:ext cx="6851593" cy="521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4060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C34D5-9513-2643-9A7F-E44C752A0F24}"/>
              </a:ext>
            </a:extLst>
          </p:cNvPr>
          <p:cNvSpPr>
            <a:spLocks noGrp="1"/>
          </p:cNvSpPr>
          <p:nvPr>
            <p:ph type="title"/>
          </p:nvPr>
        </p:nvSpPr>
        <p:spPr/>
        <p:txBody>
          <a:bodyPr/>
          <a:lstStyle/>
          <a:p>
            <a:r>
              <a:rPr lang="en-US"/>
              <a:t>Why are some drugs controlled?</a:t>
            </a:r>
          </a:p>
        </p:txBody>
      </p:sp>
      <p:sp>
        <p:nvSpPr>
          <p:cNvPr id="5" name="Content Placeholder 4">
            <a:extLst>
              <a:ext uri="{FF2B5EF4-FFF2-40B4-BE49-F238E27FC236}">
                <a16:creationId xmlns:a16="http://schemas.microsoft.com/office/drawing/2014/main" id="{33EC3DED-CCC8-C64D-864C-72B2C2E111AE}"/>
              </a:ext>
            </a:extLst>
          </p:cNvPr>
          <p:cNvSpPr>
            <a:spLocks noGrp="1"/>
          </p:cNvSpPr>
          <p:nvPr>
            <p:ph sz="quarter" idx="10"/>
          </p:nvPr>
        </p:nvSpPr>
        <p:spPr>
          <a:xfrm>
            <a:off x="781878" y="1833142"/>
            <a:ext cx="10641498" cy="4133903"/>
          </a:xfrm>
        </p:spPr>
        <p:txBody>
          <a:bodyPr>
            <a:normAutofit/>
          </a:bodyPr>
          <a:lstStyle/>
          <a:p>
            <a:r>
              <a:rPr lang="en-US" sz="2400" dirty="0"/>
              <a:t>All medicines can be dangerous, and we need to be careful with all of them</a:t>
            </a:r>
          </a:p>
          <a:p>
            <a:endParaRPr lang="en-US" sz="2400" dirty="0"/>
          </a:p>
          <a:p>
            <a:r>
              <a:rPr lang="en-US" sz="2400" dirty="0"/>
              <a:t>Insulin can be extremely harmful, but it isn’t addictive</a:t>
            </a:r>
          </a:p>
          <a:p>
            <a:r>
              <a:rPr lang="en-US" sz="2400" dirty="0"/>
              <a:t>Caffeine is addictive but it doesn’t cause much harm</a:t>
            </a:r>
          </a:p>
          <a:p>
            <a:endParaRPr lang="en-US" sz="2400" dirty="0"/>
          </a:p>
          <a:p>
            <a:r>
              <a:rPr lang="en-US" sz="2400" dirty="0"/>
              <a:t>Morphine is addictive </a:t>
            </a:r>
            <a:r>
              <a:rPr lang="en-US" sz="2400" i="1" dirty="0"/>
              <a:t>and</a:t>
            </a:r>
            <a:r>
              <a:rPr lang="en-US" sz="2400" dirty="0"/>
              <a:t> harmful</a:t>
            </a:r>
          </a:p>
          <a:p>
            <a:endParaRPr lang="en-US" sz="2400" dirty="0"/>
          </a:p>
          <a:p>
            <a:r>
              <a:rPr lang="en-US" sz="2400" dirty="0"/>
              <a:t>Imagine if cocaine and heroin were legal?</a:t>
            </a:r>
          </a:p>
        </p:txBody>
      </p:sp>
    </p:spTree>
    <p:extLst>
      <p:ext uri="{BB962C8B-B14F-4D97-AF65-F5344CB8AC3E}">
        <p14:creationId xmlns:p14="http://schemas.microsoft.com/office/powerpoint/2010/main" val="25261231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73539" y="3048001"/>
            <a:ext cx="7886700" cy="1406206"/>
          </a:xfrm>
        </p:spPr>
        <p:txBody>
          <a:bodyPr>
            <a:normAutofit/>
          </a:bodyPr>
          <a:lstStyle/>
          <a:p>
            <a:r>
              <a:rPr lang="en-GB"/>
              <a:t>Controlled Drug Accountable Officers</a:t>
            </a:r>
          </a:p>
        </p:txBody>
      </p:sp>
      <p:sp>
        <p:nvSpPr>
          <p:cNvPr id="3" name="Subtitle 2"/>
          <p:cNvSpPr>
            <a:spLocks noGrp="1"/>
          </p:cNvSpPr>
          <p:nvPr>
            <p:ph type="subTitle" idx="1"/>
          </p:nvPr>
        </p:nvSpPr>
        <p:spPr>
          <a:xfrm>
            <a:off x="1973539" y="4473257"/>
            <a:ext cx="6858000" cy="473244"/>
          </a:xfrm>
        </p:spPr>
        <p:txBody>
          <a:bodyPr/>
          <a:lstStyle/>
          <a:p>
            <a:r>
              <a:rPr lang="en-GB"/>
              <a:t>Jon Hayhurst, November 2022</a:t>
            </a:r>
          </a:p>
        </p:txBody>
      </p:sp>
    </p:spTree>
    <p:extLst>
      <p:ext uri="{BB962C8B-B14F-4D97-AF65-F5344CB8AC3E}">
        <p14:creationId xmlns:p14="http://schemas.microsoft.com/office/powerpoint/2010/main" val="31441199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C34D5-9513-2643-9A7F-E44C752A0F24}"/>
              </a:ext>
            </a:extLst>
          </p:cNvPr>
          <p:cNvSpPr>
            <a:spLocks noGrp="1"/>
          </p:cNvSpPr>
          <p:nvPr>
            <p:ph type="title"/>
          </p:nvPr>
        </p:nvSpPr>
        <p:spPr/>
        <p:txBody>
          <a:bodyPr/>
          <a:lstStyle/>
          <a:p>
            <a:r>
              <a:rPr lang="en-US"/>
              <a:t>Objectives for this presentation</a:t>
            </a:r>
          </a:p>
        </p:txBody>
      </p:sp>
      <p:sp>
        <p:nvSpPr>
          <p:cNvPr id="5" name="Content Placeholder 4">
            <a:extLst>
              <a:ext uri="{FF2B5EF4-FFF2-40B4-BE49-F238E27FC236}">
                <a16:creationId xmlns:a16="http://schemas.microsoft.com/office/drawing/2014/main" id="{33EC3DED-CCC8-C64D-864C-72B2C2E111AE}"/>
              </a:ext>
            </a:extLst>
          </p:cNvPr>
          <p:cNvSpPr>
            <a:spLocks noGrp="1"/>
          </p:cNvSpPr>
          <p:nvPr>
            <p:ph sz="quarter" idx="10"/>
          </p:nvPr>
        </p:nvSpPr>
        <p:spPr>
          <a:xfrm>
            <a:off x="781878" y="1833142"/>
            <a:ext cx="10641498" cy="4133903"/>
          </a:xfrm>
        </p:spPr>
        <p:txBody>
          <a:bodyPr>
            <a:normAutofit/>
          </a:bodyPr>
          <a:lstStyle/>
          <a:p>
            <a:r>
              <a:rPr lang="en-US" sz="2400" dirty="0"/>
              <a:t>A just culture, reporting incidents, and speaking up</a:t>
            </a:r>
          </a:p>
          <a:p>
            <a:r>
              <a:rPr lang="en-US" sz="2400" dirty="0"/>
              <a:t>Monitoring prescribing</a:t>
            </a:r>
          </a:p>
          <a:p>
            <a:r>
              <a:rPr lang="en-US" sz="2400" dirty="0"/>
              <a:t>Lead CDAOs and what they do</a:t>
            </a:r>
          </a:p>
          <a:p>
            <a:r>
              <a:rPr lang="en-US" sz="2400" dirty="0"/>
              <a:t>Spotting forged prescriptions</a:t>
            </a:r>
          </a:p>
          <a:p>
            <a:r>
              <a:rPr lang="en-US" sz="2400" dirty="0"/>
              <a:t>About Responsible Officers for Medical Practitioners</a:t>
            </a:r>
          </a:p>
          <a:p>
            <a:r>
              <a:rPr lang="en-US" sz="2400" dirty="0"/>
              <a:t>When Home Office licenses are required</a:t>
            </a:r>
          </a:p>
          <a:p>
            <a:endParaRPr lang="en-US" sz="2400" dirty="0"/>
          </a:p>
        </p:txBody>
      </p:sp>
    </p:spTree>
    <p:extLst>
      <p:ext uri="{BB962C8B-B14F-4D97-AF65-F5344CB8AC3E}">
        <p14:creationId xmlns:p14="http://schemas.microsoft.com/office/powerpoint/2010/main" val="7411587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0242B-02EE-4825-9E98-8D3DF5A5C811}"/>
              </a:ext>
            </a:extLst>
          </p:cNvPr>
          <p:cNvSpPr>
            <a:spLocks noGrp="1"/>
          </p:cNvSpPr>
          <p:nvPr>
            <p:ph type="title"/>
          </p:nvPr>
        </p:nvSpPr>
        <p:spPr>
          <a:xfrm>
            <a:off x="775251" y="1221494"/>
            <a:ext cx="10641498" cy="611649"/>
          </a:xfrm>
        </p:spPr>
        <p:txBody>
          <a:bodyPr>
            <a:noAutofit/>
          </a:bodyPr>
          <a:lstStyle/>
          <a:p>
            <a:r>
              <a:rPr lang="en-GB"/>
              <a:t>Patient safety and the importance of </a:t>
            </a:r>
            <a:br>
              <a:rPr lang="en-GB"/>
            </a:br>
            <a:r>
              <a:rPr lang="en-GB"/>
              <a:t>freedom to speak up</a:t>
            </a:r>
          </a:p>
        </p:txBody>
      </p:sp>
      <p:sp>
        <p:nvSpPr>
          <p:cNvPr id="3" name="Content Placeholder 2">
            <a:extLst>
              <a:ext uri="{FF2B5EF4-FFF2-40B4-BE49-F238E27FC236}">
                <a16:creationId xmlns:a16="http://schemas.microsoft.com/office/drawing/2014/main" id="{0ACE1A10-1224-402C-A192-970D10AC1EAF}"/>
              </a:ext>
            </a:extLst>
          </p:cNvPr>
          <p:cNvSpPr>
            <a:spLocks noGrp="1"/>
          </p:cNvSpPr>
          <p:nvPr>
            <p:ph sz="quarter" idx="10"/>
          </p:nvPr>
        </p:nvSpPr>
        <p:spPr>
          <a:xfrm>
            <a:off x="781878" y="1833143"/>
            <a:ext cx="10641498" cy="4950834"/>
          </a:xfrm>
        </p:spPr>
        <p:txBody>
          <a:bodyPr>
            <a:normAutofit/>
          </a:bodyPr>
          <a:lstStyle/>
          <a:p>
            <a:endParaRPr lang="en-GB" sz="1600"/>
          </a:p>
          <a:p>
            <a:r>
              <a:rPr lang="en-GB" sz="2400"/>
              <a:t>If staff are misusing controlled drugs at work (or from work) then patients are not safe</a:t>
            </a:r>
          </a:p>
          <a:p>
            <a:pPr lvl="1"/>
            <a:r>
              <a:rPr lang="en-GB" sz="2400"/>
              <a:t>Caring for patients with an untreated / self-treated addiction</a:t>
            </a:r>
          </a:p>
          <a:p>
            <a:pPr lvl="1"/>
            <a:r>
              <a:rPr lang="en-GB" sz="2400"/>
              <a:t>Medication not available to patients or not of the quality it should be</a:t>
            </a:r>
          </a:p>
          <a:p>
            <a:pPr marL="457200" lvl="1" indent="0">
              <a:buNone/>
            </a:pPr>
            <a:endParaRPr lang="en-GB" sz="2400"/>
          </a:p>
          <a:p>
            <a:pPr lvl="1"/>
            <a:endParaRPr lang="en-GB" sz="1600"/>
          </a:p>
        </p:txBody>
      </p:sp>
    </p:spTree>
    <p:extLst>
      <p:ext uri="{BB962C8B-B14F-4D97-AF65-F5344CB8AC3E}">
        <p14:creationId xmlns:p14="http://schemas.microsoft.com/office/powerpoint/2010/main" val="17159550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0242B-02EE-4825-9E98-8D3DF5A5C811}"/>
              </a:ext>
            </a:extLst>
          </p:cNvPr>
          <p:cNvSpPr>
            <a:spLocks noGrp="1"/>
          </p:cNvSpPr>
          <p:nvPr>
            <p:ph type="title"/>
          </p:nvPr>
        </p:nvSpPr>
        <p:spPr>
          <a:xfrm>
            <a:off x="775251" y="1221494"/>
            <a:ext cx="10641498" cy="611649"/>
          </a:xfrm>
        </p:spPr>
        <p:txBody>
          <a:bodyPr>
            <a:noAutofit/>
          </a:bodyPr>
          <a:lstStyle/>
          <a:p>
            <a:r>
              <a:rPr lang="en-GB"/>
              <a:t>Patient safety and the importance of </a:t>
            </a:r>
            <a:br>
              <a:rPr lang="en-GB"/>
            </a:br>
            <a:r>
              <a:rPr lang="en-GB"/>
              <a:t>freedom to speak up</a:t>
            </a:r>
          </a:p>
        </p:txBody>
      </p:sp>
      <p:sp>
        <p:nvSpPr>
          <p:cNvPr id="3" name="Content Placeholder 2">
            <a:extLst>
              <a:ext uri="{FF2B5EF4-FFF2-40B4-BE49-F238E27FC236}">
                <a16:creationId xmlns:a16="http://schemas.microsoft.com/office/drawing/2014/main" id="{0ACE1A10-1224-402C-A192-970D10AC1EAF}"/>
              </a:ext>
            </a:extLst>
          </p:cNvPr>
          <p:cNvSpPr>
            <a:spLocks noGrp="1"/>
          </p:cNvSpPr>
          <p:nvPr>
            <p:ph sz="quarter" idx="10"/>
          </p:nvPr>
        </p:nvSpPr>
        <p:spPr>
          <a:xfrm>
            <a:off x="781878" y="1833143"/>
            <a:ext cx="10641498" cy="4950834"/>
          </a:xfrm>
        </p:spPr>
        <p:txBody>
          <a:bodyPr>
            <a:normAutofit/>
          </a:bodyPr>
          <a:lstStyle/>
          <a:p>
            <a:endParaRPr lang="en-GB" sz="1600"/>
          </a:p>
          <a:p>
            <a:r>
              <a:rPr lang="en-GB" sz="2400"/>
              <a:t>If staff are misusing controlled drugs at work (or from work) then patients are not safe</a:t>
            </a:r>
          </a:p>
          <a:p>
            <a:pPr lvl="1"/>
            <a:r>
              <a:rPr lang="en-GB" sz="2400"/>
              <a:t>Caring for patients with an untreated / self-treated addiction</a:t>
            </a:r>
          </a:p>
          <a:p>
            <a:pPr lvl="1"/>
            <a:r>
              <a:rPr lang="en-GB" sz="2400"/>
              <a:t>Medication not available to patients or not of the quality it should be</a:t>
            </a:r>
          </a:p>
          <a:p>
            <a:pPr marL="457200" lvl="1" indent="0">
              <a:buNone/>
            </a:pPr>
            <a:endParaRPr lang="en-GB" sz="2400"/>
          </a:p>
          <a:p>
            <a:pPr marL="0" indent="0">
              <a:buNone/>
            </a:pPr>
            <a:r>
              <a:rPr lang="en-GB" sz="2400"/>
              <a:t>Controlled Drug Accountable Officers mitigate that risk</a:t>
            </a:r>
          </a:p>
          <a:p>
            <a:pPr lvl="1"/>
            <a:r>
              <a:rPr lang="en-GB" sz="2400"/>
              <a:t>Robust governance and procedures</a:t>
            </a:r>
          </a:p>
          <a:p>
            <a:pPr lvl="1"/>
            <a:r>
              <a:rPr lang="en-GB" sz="2400"/>
              <a:t>Responding to incident reports</a:t>
            </a:r>
          </a:p>
          <a:p>
            <a:pPr lvl="1"/>
            <a:r>
              <a:rPr lang="en-GB" sz="2400"/>
              <a:t>Monitoring activities – reconciling supply and usage</a:t>
            </a:r>
          </a:p>
          <a:p>
            <a:endParaRPr lang="en-GB" sz="2400"/>
          </a:p>
          <a:p>
            <a:pPr lvl="1"/>
            <a:endParaRPr lang="en-GB" sz="1600"/>
          </a:p>
        </p:txBody>
      </p:sp>
    </p:spTree>
    <p:extLst>
      <p:ext uri="{BB962C8B-B14F-4D97-AF65-F5344CB8AC3E}">
        <p14:creationId xmlns:p14="http://schemas.microsoft.com/office/powerpoint/2010/main" val="8137867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0242B-02EE-4825-9E98-8D3DF5A5C811}"/>
              </a:ext>
            </a:extLst>
          </p:cNvPr>
          <p:cNvSpPr>
            <a:spLocks noGrp="1"/>
          </p:cNvSpPr>
          <p:nvPr>
            <p:ph type="title"/>
          </p:nvPr>
        </p:nvSpPr>
        <p:spPr>
          <a:xfrm>
            <a:off x="775251" y="1221494"/>
            <a:ext cx="10641498" cy="611649"/>
          </a:xfrm>
        </p:spPr>
        <p:txBody>
          <a:bodyPr>
            <a:noAutofit/>
          </a:bodyPr>
          <a:lstStyle/>
          <a:p>
            <a:r>
              <a:rPr lang="en-GB"/>
              <a:t>Patient safety and the importance of </a:t>
            </a:r>
            <a:br>
              <a:rPr lang="en-GB"/>
            </a:br>
            <a:r>
              <a:rPr lang="en-GB"/>
              <a:t>freedom to speak up</a:t>
            </a:r>
          </a:p>
        </p:txBody>
      </p:sp>
      <p:sp>
        <p:nvSpPr>
          <p:cNvPr id="3" name="Content Placeholder 2">
            <a:extLst>
              <a:ext uri="{FF2B5EF4-FFF2-40B4-BE49-F238E27FC236}">
                <a16:creationId xmlns:a16="http://schemas.microsoft.com/office/drawing/2014/main" id="{0ACE1A10-1224-402C-A192-970D10AC1EAF}"/>
              </a:ext>
            </a:extLst>
          </p:cNvPr>
          <p:cNvSpPr>
            <a:spLocks noGrp="1"/>
          </p:cNvSpPr>
          <p:nvPr>
            <p:ph sz="quarter" idx="10"/>
          </p:nvPr>
        </p:nvSpPr>
        <p:spPr>
          <a:xfrm>
            <a:off x="781878" y="1833143"/>
            <a:ext cx="10641498" cy="4950834"/>
          </a:xfrm>
        </p:spPr>
        <p:txBody>
          <a:bodyPr>
            <a:normAutofit/>
          </a:bodyPr>
          <a:lstStyle/>
          <a:p>
            <a:endParaRPr lang="en-GB" sz="1600" dirty="0"/>
          </a:p>
          <a:p>
            <a:endParaRPr lang="en-GB" sz="2400" dirty="0"/>
          </a:p>
          <a:p>
            <a:r>
              <a:rPr lang="en-GB" sz="2400" dirty="0"/>
              <a:t>We need an open culture in which staff feel safe enough to raise a concern about something that may be a risk to patients</a:t>
            </a:r>
          </a:p>
          <a:p>
            <a:pPr lvl="1"/>
            <a:r>
              <a:rPr lang="en-GB" sz="2400" dirty="0"/>
              <a:t>this includes a concern that colleague may be misusing controlled drugs, or using them in an unsafe way</a:t>
            </a:r>
          </a:p>
          <a:p>
            <a:pPr lvl="1"/>
            <a:endParaRPr lang="en-GB" sz="1600" dirty="0"/>
          </a:p>
        </p:txBody>
      </p:sp>
    </p:spTree>
    <p:extLst>
      <p:ext uri="{BB962C8B-B14F-4D97-AF65-F5344CB8AC3E}">
        <p14:creationId xmlns:p14="http://schemas.microsoft.com/office/powerpoint/2010/main" val="27425842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576C4-F958-49CA-BA54-8B1EE458B09C}"/>
              </a:ext>
            </a:extLst>
          </p:cNvPr>
          <p:cNvSpPr>
            <a:spLocks noGrp="1"/>
          </p:cNvSpPr>
          <p:nvPr>
            <p:ph type="title"/>
          </p:nvPr>
        </p:nvSpPr>
        <p:spPr>
          <a:xfrm>
            <a:off x="904877" y="795527"/>
            <a:ext cx="10488547" cy="1190912"/>
          </a:xfrm>
        </p:spPr>
        <p:txBody>
          <a:bodyPr vert="horz" lIns="91440" tIns="45720" rIns="91440" bIns="45720" rtlCol="0" anchor="ctr">
            <a:normAutofit/>
          </a:bodyPr>
          <a:lstStyle/>
          <a:p>
            <a:r>
              <a:rPr lang="en-GB" sz="4000"/>
              <a:t>What is speaking up?</a:t>
            </a:r>
            <a:endParaRPr lang="en-US" sz="4000">
              <a:solidFill>
                <a:schemeClr val="tx1"/>
              </a:solidFill>
              <a:latin typeface="+mj-lt"/>
              <a:cs typeface="+mj-cs"/>
            </a:endParaRPr>
          </a:p>
        </p:txBody>
      </p:sp>
      <p:sp>
        <p:nvSpPr>
          <p:cNvPr id="3" name="Content Placeholder 2">
            <a:extLst>
              <a:ext uri="{FF2B5EF4-FFF2-40B4-BE49-F238E27FC236}">
                <a16:creationId xmlns:a16="http://schemas.microsoft.com/office/drawing/2014/main" id="{B3597360-7254-4D08-AB1E-930FF92FC2D4}"/>
              </a:ext>
            </a:extLst>
          </p:cNvPr>
          <p:cNvSpPr>
            <a:spLocks noGrp="1"/>
          </p:cNvSpPr>
          <p:nvPr>
            <p:ph sz="quarter" idx="10"/>
          </p:nvPr>
        </p:nvSpPr>
        <p:spPr>
          <a:xfrm>
            <a:off x="6380703" y="2228850"/>
            <a:ext cx="5028928" cy="3699669"/>
          </a:xfrm>
        </p:spPr>
        <p:txBody>
          <a:bodyPr vert="horz" lIns="91440" tIns="45720" rIns="91440" bIns="45720" rtlCol="0" anchor="ctr">
            <a:normAutofit lnSpcReduction="10000"/>
          </a:bodyPr>
          <a:lstStyle/>
          <a:p>
            <a:pPr>
              <a:buClr>
                <a:srgbClr val="36DDFF"/>
              </a:buClr>
            </a:pPr>
            <a:endParaRPr lang="en-US" sz="1800">
              <a:latin typeface="+mn-lt"/>
              <a:cs typeface="+mn-cs"/>
            </a:endParaRPr>
          </a:p>
          <a:p>
            <a:pPr marL="0" lvl="0">
              <a:spcBef>
                <a:spcPct val="20000"/>
              </a:spcBef>
              <a:buClr>
                <a:srgbClr val="36DDFF"/>
              </a:buClr>
              <a:buSzPct val="100000"/>
              <a:defRPr/>
            </a:pPr>
            <a:r>
              <a:rPr lang="en-US" sz="1800" b="1"/>
              <a:t>When things go wrong</a:t>
            </a:r>
            <a:r>
              <a:rPr lang="en-US" sz="1800"/>
              <a:t>, we need to make sure that lessons are learnt and things are improved.</a:t>
            </a:r>
          </a:p>
          <a:p>
            <a:pPr marL="0" lvl="0">
              <a:spcBef>
                <a:spcPct val="20000"/>
              </a:spcBef>
              <a:buClr>
                <a:srgbClr val="36DDFF"/>
              </a:buClr>
              <a:buSzPct val="100000"/>
              <a:defRPr/>
            </a:pPr>
            <a:endParaRPr lang="en-US" sz="1800"/>
          </a:p>
          <a:p>
            <a:pPr marL="0" lvl="0">
              <a:spcBef>
                <a:spcPct val="20000"/>
              </a:spcBef>
              <a:buClr>
                <a:srgbClr val="36DDFF"/>
              </a:buClr>
              <a:buSzPct val="100000"/>
              <a:defRPr/>
            </a:pPr>
            <a:r>
              <a:rPr lang="en-US" sz="1800"/>
              <a:t>If we think something </a:t>
            </a:r>
            <a:r>
              <a:rPr lang="en-US" sz="1800" b="1"/>
              <a:t>might go wrong</a:t>
            </a:r>
            <a:r>
              <a:rPr lang="en-US" sz="1800"/>
              <a:t>, it’s important that we all feel able to speak up so that potential harm is prevented.</a:t>
            </a:r>
          </a:p>
          <a:p>
            <a:pPr marL="0" lvl="0">
              <a:spcBef>
                <a:spcPct val="20000"/>
              </a:spcBef>
              <a:buClr>
                <a:srgbClr val="36DDFF"/>
              </a:buClr>
              <a:buSzPct val="100000"/>
              <a:defRPr/>
            </a:pPr>
            <a:endParaRPr lang="en-US" sz="1800"/>
          </a:p>
          <a:p>
            <a:pPr marL="0" lvl="0">
              <a:spcBef>
                <a:spcPct val="20000"/>
              </a:spcBef>
              <a:buClr>
                <a:srgbClr val="36DDFF"/>
              </a:buClr>
              <a:buSzPct val="100000"/>
              <a:defRPr/>
            </a:pPr>
            <a:r>
              <a:rPr lang="en-US" sz="1800"/>
              <a:t>Even </a:t>
            </a:r>
            <a:r>
              <a:rPr lang="en-US" sz="1800" b="1"/>
              <a:t>when things are good</a:t>
            </a:r>
            <a:r>
              <a:rPr lang="en-US" sz="1800"/>
              <a:t>, but could be even better, we should feel able to say something and should expect that our suggestion is listened to and used as an opportunity for improvement.</a:t>
            </a:r>
          </a:p>
          <a:p>
            <a:pPr>
              <a:buClr>
                <a:srgbClr val="36DDFF"/>
              </a:buClr>
            </a:pPr>
            <a:endParaRPr lang="en-US" sz="1800">
              <a:latin typeface="+mn-lt"/>
              <a:cs typeface="+mn-cs"/>
            </a:endParaRPr>
          </a:p>
        </p:txBody>
      </p:sp>
      <p:pic>
        <p:nvPicPr>
          <p:cNvPr id="1026" name="Picture 2" descr="Speaking Up for Patient Safety: Techniques to Support Assertiveness |  MedPro Group">
            <a:extLst>
              <a:ext uri="{FF2B5EF4-FFF2-40B4-BE49-F238E27FC236}">
                <a16:creationId xmlns:a16="http://schemas.microsoft.com/office/drawing/2014/main" id="{D5981656-6B7C-4A43-A3CE-919327CDBF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1920" y="2017078"/>
            <a:ext cx="3876040" cy="3876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148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576C4-F958-49CA-BA54-8B1EE458B09C}"/>
              </a:ext>
            </a:extLst>
          </p:cNvPr>
          <p:cNvSpPr>
            <a:spLocks noGrp="1"/>
          </p:cNvSpPr>
          <p:nvPr>
            <p:ph type="title"/>
          </p:nvPr>
        </p:nvSpPr>
        <p:spPr>
          <a:xfrm>
            <a:off x="904877" y="795527"/>
            <a:ext cx="10488547" cy="1190912"/>
          </a:xfrm>
        </p:spPr>
        <p:txBody>
          <a:bodyPr vert="horz" lIns="91440" tIns="45720" rIns="91440" bIns="45720" rtlCol="0" anchor="ctr">
            <a:normAutofit/>
          </a:bodyPr>
          <a:lstStyle/>
          <a:p>
            <a:r>
              <a:rPr lang="en-GB" sz="4000"/>
              <a:t>What is speaking up?</a:t>
            </a:r>
            <a:endParaRPr lang="en-US" sz="4000">
              <a:solidFill>
                <a:schemeClr val="tx1"/>
              </a:solidFill>
              <a:latin typeface="+mj-lt"/>
              <a:cs typeface="+mj-cs"/>
            </a:endParaRPr>
          </a:p>
        </p:txBody>
      </p:sp>
      <p:sp>
        <p:nvSpPr>
          <p:cNvPr id="3" name="Content Placeholder 2">
            <a:extLst>
              <a:ext uri="{FF2B5EF4-FFF2-40B4-BE49-F238E27FC236}">
                <a16:creationId xmlns:a16="http://schemas.microsoft.com/office/drawing/2014/main" id="{B3597360-7254-4D08-AB1E-930FF92FC2D4}"/>
              </a:ext>
            </a:extLst>
          </p:cNvPr>
          <p:cNvSpPr>
            <a:spLocks noGrp="1"/>
          </p:cNvSpPr>
          <p:nvPr>
            <p:ph sz="quarter" idx="10"/>
          </p:nvPr>
        </p:nvSpPr>
        <p:spPr>
          <a:xfrm>
            <a:off x="6380703" y="2228850"/>
            <a:ext cx="5028928" cy="3699669"/>
          </a:xfrm>
        </p:spPr>
        <p:txBody>
          <a:bodyPr vert="horz" lIns="91440" tIns="45720" rIns="91440" bIns="45720" rtlCol="0" anchor="ctr">
            <a:normAutofit/>
          </a:bodyPr>
          <a:lstStyle/>
          <a:p>
            <a:pPr marL="0" lvl="0" indent="0">
              <a:spcBef>
                <a:spcPct val="20000"/>
              </a:spcBef>
              <a:buClr>
                <a:srgbClr val="36DDFF"/>
              </a:buClr>
              <a:buSzPct val="100000"/>
              <a:buNone/>
              <a:defRPr/>
            </a:pPr>
            <a:r>
              <a:rPr lang="en-US" sz="1800" b="1"/>
              <a:t>Speaking up is about all of these things:</a:t>
            </a:r>
          </a:p>
          <a:p>
            <a:pPr>
              <a:spcBef>
                <a:spcPct val="20000"/>
              </a:spcBef>
              <a:buClr>
                <a:srgbClr val="36DDFF"/>
              </a:buClr>
              <a:buSzPct val="100000"/>
              <a:defRPr/>
            </a:pPr>
            <a:r>
              <a:rPr lang="en-US" sz="1800"/>
              <a:t>Raising a concern</a:t>
            </a:r>
          </a:p>
          <a:p>
            <a:pPr>
              <a:spcBef>
                <a:spcPct val="20000"/>
              </a:spcBef>
              <a:buClr>
                <a:srgbClr val="36DDFF"/>
              </a:buClr>
              <a:buSzPct val="100000"/>
              <a:defRPr/>
            </a:pPr>
            <a:r>
              <a:rPr lang="en-US" sz="1800"/>
              <a:t>Making a disclosure</a:t>
            </a:r>
          </a:p>
          <a:p>
            <a:pPr>
              <a:spcBef>
                <a:spcPct val="20000"/>
              </a:spcBef>
              <a:buClr>
                <a:srgbClr val="36DDFF"/>
              </a:buClr>
              <a:buSzPct val="100000"/>
              <a:defRPr/>
            </a:pPr>
            <a:r>
              <a:rPr lang="en-US" sz="1800"/>
              <a:t>Making a complaint</a:t>
            </a:r>
          </a:p>
          <a:p>
            <a:pPr>
              <a:spcBef>
                <a:spcPct val="20000"/>
              </a:spcBef>
              <a:buClr>
                <a:srgbClr val="36DDFF"/>
              </a:buClr>
              <a:buSzPct val="100000"/>
              <a:defRPr/>
            </a:pPr>
            <a:r>
              <a:rPr lang="en-US" sz="1800"/>
              <a:t>Whistleblowing</a:t>
            </a:r>
          </a:p>
          <a:p>
            <a:pPr>
              <a:spcBef>
                <a:spcPct val="20000"/>
              </a:spcBef>
              <a:buClr>
                <a:srgbClr val="36DDFF"/>
              </a:buClr>
              <a:buSzPct val="100000"/>
              <a:defRPr/>
            </a:pPr>
            <a:r>
              <a:rPr lang="en-US" sz="1800"/>
              <a:t>Taking out a grievance</a:t>
            </a:r>
          </a:p>
          <a:p>
            <a:pPr>
              <a:spcBef>
                <a:spcPct val="20000"/>
              </a:spcBef>
              <a:buClr>
                <a:srgbClr val="36DDFF"/>
              </a:buClr>
              <a:buSzPct val="100000"/>
              <a:defRPr/>
            </a:pPr>
            <a:r>
              <a:rPr lang="en-US" sz="1800"/>
              <a:t>Making a qualifying disclosure</a:t>
            </a:r>
          </a:p>
          <a:p>
            <a:pPr>
              <a:spcBef>
                <a:spcPct val="20000"/>
              </a:spcBef>
              <a:buClr>
                <a:srgbClr val="36DDFF"/>
              </a:buClr>
              <a:buSzPct val="100000"/>
              <a:defRPr/>
            </a:pPr>
            <a:r>
              <a:rPr lang="en-US" sz="1800"/>
              <a:t>Suggesting an improvement</a:t>
            </a:r>
          </a:p>
        </p:txBody>
      </p:sp>
      <p:pic>
        <p:nvPicPr>
          <p:cNvPr id="4098" name="Picture 2" descr="Speak Out Clipart - Megaphone , Free Transparent Clipart - ClipartKey">
            <a:extLst>
              <a:ext uri="{FF2B5EF4-FFF2-40B4-BE49-F238E27FC236}">
                <a16:creationId xmlns:a16="http://schemas.microsoft.com/office/drawing/2014/main" id="{1510992E-E82E-499E-9818-A670C30297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422" y="2163244"/>
            <a:ext cx="5315728" cy="3490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4934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736CD-7555-A54F-BB23-258694FCB9D1}"/>
              </a:ext>
            </a:extLst>
          </p:cNvPr>
          <p:cNvSpPr>
            <a:spLocks noGrp="1"/>
          </p:cNvSpPr>
          <p:nvPr>
            <p:ph type="title"/>
          </p:nvPr>
        </p:nvSpPr>
        <p:spPr/>
        <p:txBody>
          <a:bodyPr/>
          <a:lstStyle/>
          <a:p>
            <a:r>
              <a:rPr lang="en-US"/>
              <a:t>Incidents and concerns</a:t>
            </a:r>
          </a:p>
        </p:txBody>
      </p:sp>
      <p:sp>
        <p:nvSpPr>
          <p:cNvPr id="4" name="Content Placeholder 3">
            <a:extLst>
              <a:ext uri="{FF2B5EF4-FFF2-40B4-BE49-F238E27FC236}">
                <a16:creationId xmlns:a16="http://schemas.microsoft.com/office/drawing/2014/main" id="{43DEB7B3-E78A-124E-B2E3-129B599EAEEC}"/>
              </a:ext>
            </a:extLst>
          </p:cNvPr>
          <p:cNvSpPr>
            <a:spLocks noGrp="1"/>
          </p:cNvSpPr>
          <p:nvPr>
            <p:ph sz="quarter" idx="10"/>
          </p:nvPr>
        </p:nvSpPr>
        <p:spPr>
          <a:xfrm>
            <a:off x="781878" y="1833142"/>
            <a:ext cx="10641498" cy="4485595"/>
          </a:xfrm>
        </p:spPr>
        <p:txBody>
          <a:bodyPr>
            <a:normAutofit/>
          </a:bodyPr>
          <a:lstStyle/>
          <a:p>
            <a:pPr marL="0" indent="0">
              <a:buNone/>
            </a:pPr>
            <a:r>
              <a:rPr lang="en-US" sz="2400" dirty="0"/>
              <a:t> If you have a concern about controlled drug use, you must report it</a:t>
            </a:r>
          </a:p>
          <a:p>
            <a:pPr marL="0" indent="0">
              <a:buNone/>
            </a:pPr>
            <a:endParaRPr lang="en-US" sz="2400" dirty="0"/>
          </a:p>
          <a:p>
            <a:r>
              <a:rPr lang="en-US" sz="2400" dirty="0"/>
              <a:t>To your own </a:t>
            </a:r>
            <a:r>
              <a:rPr lang="en-US" sz="2400" dirty="0" err="1"/>
              <a:t>organisation</a:t>
            </a:r>
            <a:endParaRPr lang="en-US" sz="2400" dirty="0"/>
          </a:p>
          <a:p>
            <a:r>
              <a:rPr lang="en-US" sz="2400" dirty="0"/>
              <a:t>To the Controlled Drugs Accountable Officer</a:t>
            </a:r>
          </a:p>
          <a:p>
            <a:r>
              <a:rPr lang="en-US" sz="2400" dirty="0"/>
              <a:t>To a Medical Practitioner’s Responsible Officer</a:t>
            </a:r>
          </a:p>
          <a:p>
            <a:endParaRPr lang="en-US" sz="2400" i="1" dirty="0"/>
          </a:p>
          <a:p>
            <a:r>
              <a:rPr lang="en-US" sz="2400" i="1" dirty="0"/>
              <a:t>To the police - on 999, or 101, or online</a:t>
            </a:r>
          </a:p>
          <a:p>
            <a:endParaRPr lang="en-US" sz="2400" dirty="0"/>
          </a:p>
        </p:txBody>
      </p:sp>
    </p:spTree>
    <p:extLst>
      <p:ext uri="{BB962C8B-B14F-4D97-AF65-F5344CB8AC3E}">
        <p14:creationId xmlns:p14="http://schemas.microsoft.com/office/powerpoint/2010/main" val="35472104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736CD-7555-A54F-BB23-258694FCB9D1}"/>
              </a:ext>
            </a:extLst>
          </p:cNvPr>
          <p:cNvSpPr>
            <a:spLocks noGrp="1"/>
          </p:cNvSpPr>
          <p:nvPr>
            <p:ph type="title"/>
          </p:nvPr>
        </p:nvSpPr>
        <p:spPr/>
        <p:txBody>
          <a:bodyPr/>
          <a:lstStyle/>
          <a:p>
            <a:r>
              <a:rPr lang="en-US"/>
              <a:t>What kind of incidents and concerns?</a:t>
            </a:r>
          </a:p>
        </p:txBody>
      </p:sp>
      <p:sp>
        <p:nvSpPr>
          <p:cNvPr id="4" name="Content Placeholder 3">
            <a:extLst>
              <a:ext uri="{FF2B5EF4-FFF2-40B4-BE49-F238E27FC236}">
                <a16:creationId xmlns:a16="http://schemas.microsoft.com/office/drawing/2014/main" id="{43DEB7B3-E78A-124E-B2E3-129B599EAEEC}"/>
              </a:ext>
            </a:extLst>
          </p:cNvPr>
          <p:cNvSpPr>
            <a:spLocks noGrp="1"/>
          </p:cNvSpPr>
          <p:nvPr>
            <p:ph sz="quarter" idx="10"/>
          </p:nvPr>
        </p:nvSpPr>
        <p:spPr>
          <a:xfrm>
            <a:off x="781878" y="1833142"/>
            <a:ext cx="10641498" cy="4485595"/>
          </a:xfrm>
        </p:spPr>
        <p:txBody>
          <a:bodyPr>
            <a:normAutofit/>
          </a:bodyPr>
          <a:lstStyle/>
          <a:p>
            <a:pPr marL="0" indent="0">
              <a:buNone/>
            </a:pPr>
            <a:r>
              <a:rPr lang="en-US" sz="2400" i="1"/>
              <a:t>“We supplied </a:t>
            </a:r>
            <a:r>
              <a:rPr lang="en-US" sz="2400" i="1" err="1"/>
              <a:t>Zomorph</a:t>
            </a:r>
            <a:r>
              <a:rPr lang="en-US" sz="2400" i="1"/>
              <a:t> 30mg MR capsules, but the prescription was for </a:t>
            </a:r>
            <a:r>
              <a:rPr lang="en-US" sz="2400" i="1" err="1"/>
              <a:t>Zomorph</a:t>
            </a:r>
            <a:r>
              <a:rPr lang="en-US" sz="2400" i="1"/>
              <a:t> 10mg MR capsules.”</a:t>
            </a:r>
          </a:p>
          <a:p>
            <a:pPr marL="0" indent="0">
              <a:buNone/>
            </a:pPr>
            <a:endParaRPr lang="en-US" sz="2400" i="1"/>
          </a:p>
        </p:txBody>
      </p:sp>
    </p:spTree>
    <p:extLst>
      <p:ext uri="{BB962C8B-B14F-4D97-AF65-F5344CB8AC3E}">
        <p14:creationId xmlns:p14="http://schemas.microsoft.com/office/powerpoint/2010/main" val="3426220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736CD-7555-A54F-BB23-258694FCB9D1}"/>
              </a:ext>
            </a:extLst>
          </p:cNvPr>
          <p:cNvSpPr>
            <a:spLocks noGrp="1"/>
          </p:cNvSpPr>
          <p:nvPr>
            <p:ph type="title"/>
          </p:nvPr>
        </p:nvSpPr>
        <p:spPr/>
        <p:txBody>
          <a:bodyPr/>
          <a:lstStyle/>
          <a:p>
            <a:r>
              <a:rPr lang="en-US" dirty="0"/>
              <a:t>What kind of incidents and concerns?</a:t>
            </a:r>
          </a:p>
        </p:txBody>
      </p:sp>
      <p:sp>
        <p:nvSpPr>
          <p:cNvPr id="4" name="Content Placeholder 3">
            <a:extLst>
              <a:ext uri="{FF2B5EF4-FFF2-40B4-BE49-F238E27FC236}">
                <a16:creationId xmlns:a16="http://schemas.microsoft.com/office/drawing/2014/main" id="{43DEB7B3-E78A-124E-B2E3-129B599EAEEC}"/>
              </a:ext>
            </a:extLst>
          </p:cNvPr>
          <p:cNvSpPr>
            <a:spLocks noGrp="1"/>
          </p:cNvSpPr>
          <p:nvPr>
            <p:ph sz="quarter" idx="10"/>
          </p:nvPr>
        </p:nvSpPr>
        <p:spPr>
          <a:xfrm>
            <a:off x="781878" y="1833142"/>
            <a:ext cx="10641498" cy="4485595"/>
          </a:xfrm>
        </p:spPr>
        <p:txBody>
          <a:bodyPr>
            <a:normAutofit/>
          </a:bodyPr>
          <a:lstStyle/>
          <a:p>
            <a:pPr marL="0" indent="0">
              <a:buNone/>
            </a:pPr>
            <a:r>
              <a:rPr lang="en-US" sz="2400" i="1" dirty="0"/>
              <a:t>“We supplied </a:t>
            </a:r>
            <a:r>
              <a:rPr lang="en-US" sz="2400" i="1" dirty="0" err="1"/>
              <a:t>Zomorph</a:t>
            </a:r>
            <a:r>
              <a:rPr lang="en-US" sz="2400" i="1" dirty="0"/>
              <a:t> 30mg MR capsules, but the prescription was for </a:t>
            </a:r>
            <a:r>
              <a:rPr lang="en-US" sz="2400" i="1" dirty="0" err="1"/>
              <a:t>Zomorph</a:t>
            </a:r>
            <a:r>
              <a:rPr lang="en-US" sz="2400" i="1" dirty="0"/>
              <a:t> 10mg MR capsules.”</a:t>
            </a:r>
          </a:p>
          <a:p>
            <a:pPr marL="0" indent="0">
              <a:buNone/>
            </a:pPr>
            <a:endParaRPr lang="en-US" sz="2400" i="1" dirty="0"/>
          </a:p>
          <a:p>
            <a:pPr marL="0" indent="0">
              <a:buNone/>
            </a:pPr>
            <a:r>
              <a:rPr lang="en-US" sz="2400" i="1" dirty="0"/>
              <a:t>“The prescription was for pregabalin, but we supplied gabapentin.”</a:t>
            </a:r>
          </a:p>
          <a:p>
            <a:pPr marL="0" indent="0">
              <a:buNone/>
            </a:pPr>
            <a:endParaRPr lang="en-US" sz="2400" i="1" dirty="0"/>
          </a:p>
        </p:txBody>
      </p:sp>
    </p:spTree>
    <p:extLst>
      <p:ext uri="{BB962C8B-B14F-4D97-AF65-F5344CB8AC3E}">
        <p14:creationId xmlns:p14="http://schemas.microsoft.com/office/powerpoint/2010/main" val="589933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C34D5-9513-2643-9A7F-E44C752A0F24}"/>
              </a:ext>
            </a:extLst>
          </p:cNvPr>
          <p:cNvSpPr>
            <a:spLocks noGrp="1"/>
          </p:cNvSpPr>
          <p:nvPr>
            <p:ph type="title"/>
          </p:nvPr>
        </p:nvSpPr>
        <p:spPr/>
        <p:txBody>
          <a:bodyPr/>
          <a:lstStyle/>
          <a:p>
            <a:r>
              <a:rPr lang="en-US"/>
              <a:t>Drug related deaths</a:t>
            </a:r>
          </a:p>
        </p:txBody>
      </p:sp>
      <p:pic>
        <p:nvPicPr>
          <p:cNvPr id="6" name="Picture 5">
            <a:hlinkClick r:id="rId2"/>
            <a:extLst>
              <a:ext uri="{FF2B5EF4-FFF2-40B4-BE49-F238E27FC236}">
                <a16:creationId xmlns:a16="http://schemas.microsoft.com/office/drawing/2014/main" id="{32AA5F10-B6EB-3864-4E0F-A11FE0B560F6}"/>
              </a:ext>
            </a:extLst>
          </p:cNvPr>
          <p:cNvPicPr>
            <a:picLocks noChangeAspect="1"/>
          </p:cNvPicPr>
          <p:nvPr/>
        </p:nvPicPr>
        <p:blipFill>
          <a:blip r:embed="rId3"/>
          <a:stretch>
            <a:fillRect/>
          </a:stretch>
        </p:blipFill>
        <p:spPr>
          <a:xfrm>
            <a:off x="781876" y="1804947"/>
            <a:ext cx="5576355" cy="4399909"/>
          </a:xfrm>
          <a:prstGeom prst="rect">
            <a:avLst/>
          </a:prstGeom>
        </p:spPr>
      </p:pic>
      <p:pic>
        <p:nvPicPr>
          <p:cNvPr id="8" name="Picture 7">
            <a:hlinkClick r:id="rId2"/>
            <a:extLst>
              <a:ext uri="{FF2B5EF4-FFF2-40B4-BE49-F238E27FC236}">
                <a16:creationId xmlns:a16="http://schemas.microsoft.com/office/drawing/2014/main" id="{719CC765-47A7-0CBE-D397-7763B6C049FD}"/>
              </a:ext>
            </a:extLst>
          </p:cNvPr>
          <p:cNvPicPr>
            <a:picLocks noChangeAspect="1"/>
          </p:cNvPicPr>
          <p:nvPr/>
        </p:nvPicPr>
        <p:blipFill>
          <a:blip r:embed="rId4"/>
          <a:stretch>
            <a:fillRect/>
          </a:stretch>
        </p:blipFill>
        <p:spPr>
          <a:xfrm>
            <a:off x="6566691" y="1246260"/>
            <a:ext cx="5275715" cy="4958596"/>
          </a:xfrm>
          <a:prstGeom prst="rect">
            <a:avLst/>
          </a:prstGeom>
        </p:spPr>
      </p:pic>
    </p:spTree>
    <p:extLst>
      <p:ext uri="{BB962C8B-B14F-4D97-AF65-F5344CB8AC3E}">
        <p14:creationId xmlns:p14="http://schemas.microsoft.com/office/powerpoint/2010/main" val="8862416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736CD-7555-A54F-BB23-258694FCB9D1}"/>
              </a:ext>
            </a:extLst>
          </p:cNvPr>
          <p:cNvSpPr>
            <a:spLocks noGrp="1"/>
          </p:cNvSpPr>
          <p:nvPr>
            <p:ph type="title"/>
          </p:nvPr>
        </p:nvSpPr>
        <p:spPr/>
        <p:txBody>
          <a:bodyPr/>
          <a:lstStyle/>
          <a:p>
            <a:r>
              <a:rPr lang="en-US" dirty="0"/>
              <a:t>What kind of incidents and concerns?</a:t>
            </a:r>
          </a:p>
        </p:txBody>
      </p:sp>
      <p:sp>
        <p:nvSpPr>
          <p:cNvPr id="4" name="Content Placeholder 3">
            <a:extLst>
              <a:ext uri="{FF2B5EF4-FFF2-40B4-BE49-F238E27FC236}">
                <a16:creationId xmlns:a16="http://schemas.microsoft.com/office/drawing/2014/main" id="{43DEB7B3-E78A-124E-B2E3-129B599EAEEC}"/>
              </a:ext>
            </a:extLst>
          </p:cNvPr>
          <p:cNvSpPr>
            <a:spLocks noGrp="1"/>
          </p:cNvSpPr>
          <p:nvPr>
            <p:ph sz="quarter" idx="10"/>
          </p:nvPr>
        </p:nvSpPr>
        <p:spPr>
          <a:xfrm>
            <a:off x="781878" y="1833142"/>
            <a:ext cx="10641498" cy="4485595"/>
          </a:xfrm>
        </p:spPr>
        <p:txBody>
          <a:bodyPr>
            <a:normAutofit/>
          </a:bodyPr>
          <a:lstStyle/>
          <a:p>
            <a:pPr marL="0" indent="0">
              <a:buNone/>
            </a:pPr>
            <a:r>
              <a:rPr lang="en-US" sz="2400" i="1"/>
              <a:t>“We supplied </a:t>
            </a:r>
            <a:r>
              <a:rPr lang="en-US" sz="2400" i="1" err="1"/>
              <a:t>Zomorph</a:t>
            </a:r>
            <a:r>
              <a:rPr lang="en-US" sz="2400" i="1"/>
              <a:t> 30mg MR capsules, but the prescription was for </a:t>
            </a:r>
            <a:r>
              <a:rPr lang="en-US" sz="2400" i="1" err="1"/>
              <a:t>Zomorph</a:t>
            </a:r>
            <a:r>
              <a:rPr lang="en-US" sz="2400" i="1"/>
              <a:t> 10mg MR capsules.”</a:t>
            </a:r>
          </a:p>
          <a:p>
            <a:pPr marL="0" indent="0">
              <a:buNone/>
            </a:pPr>
            <a:endParaRPr lang="en-US" sz="2400" i="1"/>
          </a:p>
          <a:p>
            <a:pPr marL="0" indent="0">
              <a:buNone/>
            </a:pPr>
            <a:r>
              <a:rPr lang="en-US" sz="2400" i="1"/>
              <a:t>“The prescription was for pregabalin, but we supplied gabapentin.”</a:t>
            </a:r>
          </a:p>
          <a:p>
            <a:pPr marL="0" indent="0">
              <a:buNone/>
            </a:pPr>
            <a:endParaRPr lang="en-US" sz="2400" i="1"/>
          </a:p>
          <a:p>
            <a:pPr marL="0" indent="0">
              <a:buNone/>
            </a:pPr>
            <a:r>
              <a:rPr lang="en-US" sz="2400" i="1"/>
              <a:t>“We just gave Darren’s methadone to Kevin by accident. Kevin normally has 30ml, but we gave him the 80ml we dispensed for Darren.”</a:t>
            </a:r>
          </a:p>
        </p:txBody>
      </p:sp>
    </p:spTree>
    <p:extLst>
      <p:ext uri="{BB962C8B-B14F-4D97-AF65-F5344CB8AC3E}">
        <p14:creationId xmlns:p14="http://schemas.microsoft.com/office/powerpoint/2010/main" val="41314434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736CD-7555-A54F-BB23-258694FCB9D1}"/>
              </a:ext>
            </a:extLst>
          </p:cNvPr>
          <p:cNvSpPr>
            <a:spLocks noGrp="1"/>
          </p:cNvSpPr>
          <p:nvPr>
            <p:ph type="title"/>
          </p:nvPr>
        </p:nvSpPr>
        <p:spPr/>
        <p:txBody>
          <a:bodyPr/>
          <a:lstStyle/>
          <a:p>
            <a:r>
              <a:rPr lang="en-US" dirty="0"/>
              <a:t>What kind of incidents and concerns?</a:t>
            </a:r>
          </a:p>
        </p:txBody>
      </p:sp>
      <p:sp>
        <p:nvSpPr>
          <p:cNvPr id="4" name="Content Placeholder 3">
            <a:extLst>
              <a:ext uri="{FF2B5EF4-FFF2-40B4-BE49-F238E27FC236}">
                <a16:creationId xmlns:a16="http://schemas.microsoft.com/office/drawing/2014/main" id="{43DEB7B3-E78A-124E-B2E3-129B599EAEEC}"/>
              </a:ext>
            </a:extLst>
          </p:cNvPr>
          <p:cNvSpPr>
            <a:spLocks noGrp="1"/>
          </p:cNvSpPr>
          <p:nvPr>
            <p:ph sz="quarter" idx="10"/>
          </p:nvPr>
        </p:nvSpPr>
        <p:spPr>
          <a:xfrm>
            <a:off x="781878" y="1833142"/>
            <a:ext cx="10641498" cy="4485595"/>
          </a:xfrm>
        </p:spPr>
        <p:txBody>
          <a:bodyPr>
            <a:normAutofit/>
          </a:bodyPr>
          <a:lstStyle/>
          <a:p>
            <a:pPr marL="0" indent="0">
              <a:buNone/>
            </a:pPr>
            <a:r>
              <a:rPr lang="en-US" sz="2400" i="1"/>
              <a:t>“We supplied </a:t>
            </a:r>
            <a:r>
              <a:rPr lang="en-US" sz="2400" i="1" err="1"/>
              <a:t>Zomorph</a:t>
            </a:r>
            <a:r>
              <a:rPr lang="en-US" sz="2400" i="1"/>
              <a:t> 30mg MR capsules, but the prescription was for </a:t>
            </a:r>
            <a:r>
              <a:rPr lang="en-US" sz="2400" i="1" err="1"/>
              <a:t>Zomorph</a:t>
            </a:r>
            <a:r>
              <a:rPr lang="en-US" sz="2400" i="1"/>
              <a:t> 10mg MR capsules.”</a:t>
            </a:r>
          </a:p>
          <a:p>
            <a:pPr marL="0" indent="0">
              <a:buNone/>
            </a:pPr>
            <a:endParaRPr lang="en-US" sz="2400" i="1"/>
          </a:p>
          <a:p>
            <a:pPr marL="0" indent="0">
              <a:buNone/>
            </a:pPr>
            <a:r>
              <a:rPr lang="en-US" sz="2400" i="1"/>
              <a:t>“The prescription was for pregabalin, but we supplied gabapentin.”</a:t>
            </a:r>
          </a:p>
          <a:p>
            <a:pPr marL="0" indent="0">
              <a:buNone/>
            </a:pPr>
            <a:endParaRPr lang="en-US" sz="2400" i="1"/>
          </a:p>
          <a:p>
            <a:pPr marL="0" indent="0">
              <a:buNone/>
            </a:pPr>
            <a:r>
              <a:rPr lang="en-US" sz="2400" i="1"/>
              <a:t>“We just gave Darren’s methadone to Kevin by accident. Kevin normally has 30ml, but we gave him the 80ml we dispensed for Darren.”</a:t>
            </a:r>
          </a:p>
          <a:p>
            <a:endParaRPr lang="en-US" sz="2400" i="1"/>
          </a:p>
          <a:p>
            <a:pPr marL="0" indent="0">
              <a:buNone/>
            </a:pPr>
            <a:r>
              <a:rPr lang="en-US" sz="2400" i="1"/>
              <a:t>“The District Nurse applied a fentanyl patch as prescribed, but a few hours later the </a:t>
            </a:r>
            <a:r>
              <a:rPr lang="en-US" sz="2400" i="1" err="1"/>
              <a:t>carer</a:t>
            </a:r>
            <a:r>
              <a:rPr lang="en-US" sz="2400" i="1"/>
              <a:t> visited and applied a second one.”</a:t>
            </a:r>
          </a:p>
        </p:txBody>
      </p:sp>
    </p:spTree>
    <p:extLst>
      <p:ext uri="{BB962C8B-B14F-4D97-AF65-F5344CB8AC3E}">
        <p14:creationId xmlns:p14="http://schemas.microsoft.com/office/powerpoint/2010/main" val="123585347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736CD-7555-A54F-BB23-258694FCB9D1}"/>
              </a:ext>
            </a:extLst>
          </p:cNvPr>
          <p:cNvSpPr>
            <a:spLocks noGrp="1"/>
          </p:cNvSpPr>
          <p:nvPr>
            <p:ph type="title"/>
          </p:nvPr>
        </p:nvSpPr>
        <p:spPr/>
        <p:txBody>
          <a:bodyPr/>
          <a:lstStyle/>
          <a:p>
            <a:r>
              <a:rPr lang="en-GB"/>
              <a:t>“Will I get into trouble?”</a:t>
            </a:r>
            <a:endParaRPr lang="en-US"/>
          </a:p>
        </p:txBody>
      </p:sp>
      <p:sp>
        <p:nvSpPr>
          <p:cNvPr id="4" name="Content Placeholder 3">
            <a:extLst>
              <a:ext uri="{FF2B5EF4-FFF2-40B4-BE49-F238E27FC236}">
                <a16:creationId xmlns:a16="http://schemas.microsoft.com/office/drawing/2014/main" id="{43DEB7B3-E78A-124E-B2E3-129B599EAEEC}"/>
              </a:ext>
            </a:extLst>
          </p:cNvPr>
          <p:cNvSpPr>
            <a:spLocks noGrp="1"/>
          </p:cNvSpPr>
          <p:nvPr>
            <p:ph sz="quarter" idx="10"/>
          </p:nvPr>
        </p:nvSpPr>
        <p:spPr>
          <a:xfrm>
            <a:off x="781878" y="1833142"/>
            <a:ext cx="10641498" cy="4485595"/>
          </a:xfrm>
        </p:spPr>
        <p:txBody>
          <a:bodyPr>
            <a:normAutofit/>
          </a:bodyPr>
          <a:lstStyle/>
          <a:p>
            <a:r>
              <a:rPr lang="en-GB" sz="2400" dirty="0"/>
              <a:t>The CDAO wants to help when things go wrong</a:t>
            </a:r>
          </a:p>
          <a:p>
            <a:r>
              <a:rPr lang="en-GB" sz="2400" dirty="0"/>
              <a:t>That includes helping to investigate, reflect on what went wrong, helping to learn, and helping to prevent it from happening again (or reduce the risks of a reoccurrence) </a:t>
            </a:r>
          </a:p>
          <a:p>
            <a:r>
              <a:rPr lang="en-GB" sz="2400" dirty="0"/>
              <a:t>If anything doesn’t sound right, we will ask for further information</a:t>
            </a:r>
          </a:p>
          <a:p>
            <a:r>
              <a:rPr lang="en-GB" sz="2400" dirty="0"/>
              <a:t>If we know something is wrong, we will say so</a:t>
            </a:r>
          </a:p>
          <a:p>
            <a:r>
              <a:rPr lang="en-GB" sz="2400" dirty="0"/>
              <a:t>In the </a:t>
            </a:r>
            <a:r>
              <a:rPr lang="en-GB" sz="2400" i="1" dirty="0"/>
              <a:t>few very exceptional cases </a:t>
            </a:r>
            <a:r>
              <a:rPr lang="en-GB" sz="2400" dirty="0"/>
              <a:t>where people are deliberately or regularly causing harm, we will take steps to protect patients – and protect the person doing it too. </a:t>
            </a:r>
          </a:p>
          <a:p>
            <a:r>
              <a:rPr lang="en-GB" sz="2400" dirty="0"/>
              <a:t>As a professional you must report concerns</a:t>
            </a:r>
          </a:p>
        </p:txBody>
      </p:sp>
    </p:spTree>
    <p:extLst>
      <p:ext uri="{BB962C8B-B14F-4D97-AF65-F5344CB8AC3E}">
        <p14:creationId xmlns:p14="http://schemas.microsoft.com/office/powerpoint/2010/main" val="42314010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736CD-7555-A54F-BB23-258694FCB9D1}"/>
              </a:ext>
            </a:extLst>
          </p:cNvPr>
          <p:cNvSpPr>
            <a:spLocks noGrp="1"/>
          </p:cNvSpPr>
          <p:nvPr>
            <p:ph type="title"/>
          </p:nvPr>
        </p:nvSpPr>
        <p:spPr/>
        <p:txBody>
          <a:bodyPr/>
          <a:lstStyle/>
          <a:p>
            <a:r>
              <a:rPr lang="en-US" dirty="0"/>
              <a:t>What kind of incidents and concerns?</a:t>
            </a:r>
          </a:p>
        </p:txBody>
      </p:sp>
      <p:sp>
        <p:nvSpPr>
          <p:cNvPr id="4" name="Content Placeholder 3">
            <a:extLst>
              <a:ext uri="{FF2B5EF4-FFF2-40B4-BE49-F238E27FC236}">
                <a16:creationId xmlns:a16="http://schemas.microsoft.com/office/drawing/2014/main" id="{43DEB7B3-E78A-124E-B2E3-129B599EAEEC}"/>
              </a:ext>
            </a:extLst>
          </p:cNvPr>
          <p:cNvSpPr>
            <a:spLocks noGrp="1"/>
          </p:cNvSpPr>
          <p:nvPr>
            <p:ph sz="quarter" idx="10"/>
          </p:nvPr>
        </p:nvSpPr>
        <p:spPr>
          <a:xfrm>
            <a:off x="781878" y="1833142"/>
            <a:ext cx="10641498" cy="4485595"/>
          </a:xfrm>
        </p:spPr>
        <p:txBody>
          <a:bodyPr>
            <a:normAutofit/>
          </a:bodyPr>
          <a:lstStyle/>
          <a:p>
            <a:pPr marL="0" indent="0">
              <a:buNone/>
            </a:pPr>
            <a:r>
              <a:rPr lang="en-US" sz="2400" i="1"/>
              <a:t>“Last night there were eight boxes of codeine tablets in the cupboard, but this morning only six.”</a:t>
            </a:r>
          </a:p>
          <a:p>
            <a:pPr marL="0" indent="0">
              <a:buNone/>
            </a:pPr>
            <a:endParaRPr lang="en-US" sz="2400" i="1"/>
          </a:p>
        </p:txBody>
      </p:sp>
    </p:spTree>
    <p:extLst>
      <p:ext uri="{BB962C8B-B14F-4D97-AF65-F5344CB8AC3E}">
        <p14:creationId xmlns:p14="http://schemas.microsoft.com/office/powerpoint/2010/main" val="34333861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736CD-7555-A54F-BB23-258694FCB9D1}"/>
              </a:ext>
            </a:extLst>
          </p:cNvPr>
          <p:cNvSpPr>
            <a:spLocks noGrp="1"/>
          </p:cNvSpPr>
          <p:nvPr>
            <p:ph type="title"/>
          </p:nvPr>
        </p:nvSpPr>
        <p:spPr/>
        <p:txBody>
          <a:bodyPr/>
          <a:lstStyle/>
          <a:p>
            <a:r>
              <a:rPr lang="en-US" dirty="0"/>
              <a:t>What kind of incidents and concerns?</a:t>
            </a:r>
          </a:p>
        </p:txBody>
      </p:sp>
      <p:sp>
        <p:nvSpPr>
          <p:cNvPr id="4" name="Content Placeholder 3">
            <a:extLst>
              <a:ext uri="{FF2B5EF4-FFF2-40B4-BE49-F238E27FC236}">
                <a16:creationId xmlns:a16="http://schemas.microsoft.com/office/drawing/2014/main" id="{43DEB7B3-E78A-124E-B2E3-129B599EAEEC}"/>
              </a:ext>
            </a:extLst>
          </p:cNvPr>
          <p:cNvSpPr>
            <a:spLocks noGrp="1"/>
          </p:cNvSpPr>
          <p:nvPr>
            <p:ph sz="quarter" idx="10"/>
          </p:nvPr>
        </p:nvSpPr>
        <p:spPr>
          <a:xfrm>
            <a:off x="781878" y="1833142"/>
            <a:ext cx="10641498" cy="4485595"/>
          </a:xfrm>
        </p:spPr>
        <p:txBody>
          <a:bodyPr>
            <a:normAutofit/>
          </a:bodyPr>
          <a:lstStyle/>
          <a:p>
            <a:pPr marL="0" indent="0">
              <a:buNone/>
            </a:pPr>
            <a:r>
              <a:rPr lang="en-US" sz="2400" i="1"/>
              <a:t>“Last night there were eight boxes of codeine tablets in the cupboard, but this morning only six.”</a:t>
            </a:r>
          </a:p>
          <a:p>
            <a:pPr marL="0" indent="0">
              <a:buNone/>
            </a:pPr>
            <a:endParaRPr lang="en-US" sz="2400" i="1"/>
          </a:p>
          <a:p>
            <a:pPr marL="0" indent="0">
              <a:buNone/>
            </a:pPr>
            <a:r>
              <a:rPr lang="en-US" sz="2400" i="1"/>
              <a:t>“Dr Jones calculated the dose of morphine to be given, and it was six times the correct dose.”</a:t>
            </a:r>
          </a:p>
          <a:p>
            <a:pPr marL="0" indent="0">
              <a:buNone/>
            </a:pPr>
            <a:endParaRPr lang="en-US" sz="2400" i="1"/>
          </a:p>
        </p:txBody>
      </p:sp>
    </p:spTree>
    <p:extLst>
      <p:ext uri="{BB962C8B-B14F-4D97-AF65-F5344CB8AC3E}">
        <p14:creationId xmlns:p14="http://schemas.microsoft.com/office/powerpoint/2010/main" val="43564782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736CD-7555-A54F-BB23-258694FCB9D1}"/>
              </a:ext>
            </a:extLst>
          </p:cNvPr>
          <p:cNvSpPr>
            <a:spLocks noGrp="1"/>
          </p:cNvSpPr>
          <p:nvPr>
            <p:ph type="title"/>
          </p:nvPr>
        </p:nvSpPr>
        <p:spPr/>
        <p:txBody>
          <a:bodyPr/>
          <a:lstStyle/>
          <a:p>
            <a:r>
              <a:rPr lang="en-US"/>
              <a:t>What kind of incidents and concerns?</a:t>
            </a:r>
          </a:p>
        </p:txBody>
      </p:sp>
      <p:sp>
        <p:nvSpPr>
          <p:cNvPr id="4" name="Content Placeholder 3">
            <a:extLst>
              <a:ext uri="{FF2B5EF4-FFF2-40B4-BE49-F238E27FC236}">
                <a16:creationId xmlns:a16="http://schemas.microsoft.com/office/drawing/2014/main" id="{43DEB7B3-E78A-124E-B2E3-129B599EAEEC}"/>
              </a:ext>
            </a:extLst>
          </p:cNvPr>
          <p:cNvSpPr>
            <a:spLocks noGrp="1"/>
          </p:cNvSpPr>
          <p:nvPr>
            <p:ph sz="quarter" idx="10"/>
          </p:nvPr>
        </p:nvSpPr>
        <p:spPr>
          <a:xfrm>
            <a:off x="781878" y="1833142"/>
            <a:ext cx="10641498" cy="4485595"/>
          </a:xfrm>
        </p:spPr>
        <p:txBody>
          <a:bodyPr>
            <a:normAutofit/>
          </a:bodyPr>
          <a:lstStyle/>
          <a:p>
            <a:pPr marL="0" indent="0">
              <a:buNone/>
            </a:pPr>
            <a:r>
              <a:rPr lang="en-US" sz="2400" i="1"/>
              <a:t>“Last night there were eight boxes of codeine tablets in the cupboard, but this morning only six.”</a:t>
            </a:r>
          </a:p>
          <a:p>
            <a:pPr marL="0" indent="0">
              <a:buNone/>
            </a:pPr>
            <a:endParaRPr lang="en-US" sz="2400" i="1"/>
          </a:p>
          <a:p>
            <a:pPr marL="0" indent="0">
              <a:buNone/>
            </a:pPr>
            <a:r>
              <a:rPr lang="en-US" sz="2400" i="1"/>
              <a:t>“Dr Jones calculated the dose of morphine to be given, and it was six times the correct dose.”</a:t>
            </a:r>
          </a:p>
          <a:p>
            <a:pPr marL="0" indent="0">
              <a:buNone/>
            </a:pPr>
            <a:endParaRPr lang="en-US" sz="2400" i="1"/>
          </a:p>
          <a:p>
            <a:pPr marL="0" indent="0">
              <a:buNone/>
            </a:pPr>
            <a:r>
              <a:rPr lang="en-US" sz="2400" i="1"/>
              <a:t>“Nurse Smith has been taking end of life medication from the homes of deceased patients, but never returned these to a pharmacy.”</a:t>
            </a:r>
          </a:p>
          <a:p>
            <a:pPr marL="0" indent="0">
              <a:buNone/>
            </a:pPr>
            <a:endParaRPr lang="en-US" sz="2400" i="1"/>
          </a:p>
        </p:txBody>
      </p:sp>
    </p:spTree>
    <p:extLst>
      <p:ext uri="{BB962C8B-B14F-4D97-AF65-F5344CB8AC3E}">
        <p14:creationId xmlns:p14="http://schemas.microsoft.com/office/powerpoint/2010/main" val="25101531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736CD-7555-A54F-BB23-258694FCB9D1}"/>
              </a:ext>
            </a:extLst>
          </p:cNvPr>
          <p:cNvSpPr>
            <a:spLocks noGrp="1"/>
          </p:cNvSpPr>
          <p:nvPr>
            <p:ph type="title"/>
          </p:nvPr>
        </p:nvSpPr>
        <p:spPr/>
        <p:txBody>
          <a:bodyPr/>
          <a:lstStyle/>
          <a:p>
            <a:r>
              <a:rPr lang="en-US"/>
              <a:t>What kind of incidents and concerns?</a:t>
            </a:r>
          </a:p>
        </p:txBody>
      </p:sp>
      <p:sp>
        <p:nvSpPr>
          <p:cNvPr id="4" name="Content Placeholder 3">
            <a:extLst>
              <a:ext uri="{FF2B5EF4-FFF2-40B4-BE49-F238E27FC236}">
                <a16:creationId xmlns:a16="http://schemas.microsoft.com/office/drawing/2014/main" id="{43DEB7B3-E78A-124E-B2E3-129B599EAEEC}"/>
              </a:ext>
            </a:extLst>
          </p:cNvPr>
          <p:cNvSpPr>
            <a:spLocks noGrp="1"/>
          </p:cNvSpPr>
          <p:nvPr>
            <p:ph sz="quarter" idx="10"/>
          </p:nvPr>
        </p:nvSpPr>
        <p:spPr>
          <a:xfrm>
            <a:off x="781878" y="1833142"/>
            <a:ext cx="10641498" cy="4485595"/>
          </a:xfrm>
        </p:spPr>
        <p:txBody>
          <a:bodyPr>
            <a:normAutofit/>
          </a:bodyPr>
          <a:lstStyle/>
          <a:p>
            <a:pPr marL="0" indent="0">
              <a:buNone/>
            </a:pPr>
            <a:r>
              <a:rPr lang="en-US" sz="2400" i="1"/>
              <a:t>“Last night there were eight boxes of codeine tablets in the cupboard, but this morning only six.”</a:t>
            </a:r>
          </a:p>
          <a:p>
            <a:pPr marL="0" indent="0">
              <a:buNone/>
            </a:pPr>
            <a:endParaRPr lang="en-US" sz="2400" i="1"/>
          </a:p>
          <a:p>
            <a:pPr marL="0" indent="0">
              <a:buNone/>
            </a:pPr>
            <a:r>
              <a:rPr lang="en-US" sz="2400" i="1"/>
              <a:t>“Dr Jones calculated the dose of morphine to be given, and it was six times the correct dose.”</a:t>
            </a:r>
          </a:p>
          <a:p>
            <a:pPr marL="0" indent="0">
              <a:buNone/>
            </a:pPr>
            <a:endParaRPr lang="en-US" sz="2400" i="1"/>
          </a:p>
          <a:p>
            <a:pPr marL="0" indent="0">
              <a:buNone/>
            </a:pPr>
            <a:r>
              <a:rPr lang="en-US" sz="2400" i="1"/>
              <a:t>“Nurse Smith has been taking end of life medication from the homes of deceased patients, but never returned these to a pharmacy.”</a:t>
            </a:r>
          </a:p>
          <a:p>
            <a:pPr marL="0" indent="0">
              <a:buNone/>
            </a:pPr>
            <a:endParaRPr lang="en-US" sz="2400" i="1"/>
          </a:p>
          <a:p>
            <a:pPr marL="0" indent="0">
              <a:buNone/>
            </a:pPr>
            <a:r>
              <a:rPr lang="en-US" sz="2400" i="1"/>
              <a:t>“I think I’ve got a forged prescription here…”</a:t>
            </a:r>
          </a:p>
        </p:txBody>
      </p:sp>
    </p:spTree>
    <p:extLst>
      <p:ext uri="{BB962C8B-B14F-4D97-AF65-F5344CB8AC3E}">
        <p14:creationId xmlns:p14="http://schemas.microsoft.com/office/powerpoint/2010/main" val="207772600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736CD-7555-A54F-BB23-258694FCB9D1}"/>
              </a:ext>
            </a:extLst>
          </p:cNvPr>
          <p:cNvSpPr>
            <a:spLocks noGrp="1"/>
          </p:cNvSpPr>
          <p:nvPr>
            <p:ph type="title"/>
          </p:nvPr>
        </p:nvSpPr>
        <p:spPr/>
        <p:txBody>
          <a:bodyPr/>
          <a:lstStyle/>
          <a:p>
            <a:r>
              <a:rPr lang="en-US"/>
              <a:t>Forged prescriptions</a:t>
            </a:r>
          </a:p>
        </p:txBody>
      </p:sp>
      <p:pic>
        <p:nvPicPr>
          <p:cNvPr id="3" name="Picture 2">
            <a:extLst>
              <a:ext uri="{FF2B5EF4-FFF2-40B4-BE49-F238E27FC236}">
                <a16:creationId xmlns:a16="http://schemas.microsoft.com/office/drawing/2014/main" id="{6D074980-D6EE-4517-B99C-4B3A8424B0A1}"/>
              </a:ext>
            </a:extLst>
          </p:cNvPr>
          <p:cNvPicPr>
            <a:picLocks noChangeAspect="1"/>
          </p:cNvPicPr>
          <p:nvPr/>
        </p:nvPicPr>
        <p:blipFill>
          <a:blip r:embed="rId2"/>
          <a:stretch>
            <a:fillRect/>
          </a:stretch>
        </p:blipFill>
        <p:spPr>
          <a:xfrm>
            <a:off x="4101242" y="1569241"/>
            <a:ext cx="3989516" cy="5024858"/>
          </a:xfrm>
          <a:prstGeom prst="rect">
            <a:avLst/>
          </a:prstGeom>
        </p:spPr>
      </p:pic>
    </p:spTree>
    <p:extLst>
      <p:ext uri="{BB962C8B-B14F-4D97-AF65-F5344CB8AC3E}">
        <p14:creationId xmlns:p14="http://schemas.microsoft.com/office/powerpoint/2010/main" val="93482053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736CD-7555-A54F-BB23-258694FCB9D1}"/>
              </a:ext>
            </a:extLst>
          </p:cNvPr>
          <p:cNvSpPr>
            <a:spLocks noGrp="1"/>
          </p:cNvSpPr>
          <p:nvPr>
            <p:ph type="title"/>
          </p:nvPr>
        </p:nvSpPr>
        <p:spPr/>
        <p:txBody>
          <a:bodyPr/>
          <a:lstStyle/>
          <a:p>
            <a:r>
              <a:rPr lang="en-US"/>
              <a:t>Forged prescriptions</a:t>
            </a:r>
          </a:p>
        </p:txBody>
      </p:sp>
      <p:pic>
        <p:nvPicPr>
          <p:cNvPr id="10" name="Picture 9">
            <a:extLst>
              <a:ext uri="{FF2B5EF4-FFF2-40B4-BE49-F238E27FC236}">
                <a16:creationId xmlns:a16="http://schemas.microsoft.com/office/drawing/2014/main" id="{05C95727-7476-4C78-8C5D-0689B55BBF89}"/>
              </a:ext>
            </a:extLst>
          </p:cNvPr>
          <p:cNvPicPr>
            <a:picLocks noChangeAspect="1"/>
          </p:cNvPicPr>
          <p:nvPr/>
        </p:nvPicPr>
        <p:blipFill>
          <a:blip r:embed="rId2"/>
          <a:stretch>
            <a:fillRect/>
          </a:stretch>
        </p:blipFill>
        <p:spPr>
          <a:xfrm>
            <a:off x="4075414" y="1649628"/>
            <a:ext cx="4041171" cy="5126682"/>
          </a:xfrm>
          <a:prstGeom prst="rect">
            <a:avLst/>
          </a:prstGeom>
        </p:spPr>
      </p:pic>
    </p:spTree>
    <p:extLst>
      <p:ext uri="{BB962C8B-B14F-4D97-AF65-F5344CB8AC3E}">
        <p14:creationId xmlns:p14="http://schemas.microsoft.com/office/powerpoint/2010/main" val="1339312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736CD-7555-A54F-BB23-258694FCB9D1}"/>
              </a:ext>
            </a:extLst>
          </p:cNvPr>
          <p:cNvSpPr>
            <a:spLocks noGrp="1"/>
          </p:cNvSpPr>
          <p:nvPr>
            <p:ph type="title"/>
          </p:nvPr>
        </p:nvSpPr>
        <p:spPr/>
        <p:txBody>
          <a:bodyPr/>
          <a:lstStyle/>
          <a:p>
            <a:r>
              <a:rPr lang="en-US"/>
              <a:t>Forged prescriptions</a:t>
            </a:r>
          </a:p>
        </p:txBody>
      </p:sp>
      <p:pic>
        <p:nvPicPr>
          <p:cNvPr id="11" name="Picture 10">
            <a:extLst>
              <a:ext uri="{FF2B5EF4-FFF2-40B4-BE49-F238E27FC236}">
                <a16:creationId xmlns:a16="http://schemas.microsoft.com/office/drawing/2014/main" id="{88F09A89-5315-4E56-933B-9892B5222046}"/>
              </a:ext>
            </a:extLst>
          </p:cNvPr>
          <p:cNvPicPr>
            <a:picLocks noChangeAspect="1"/>
          </p:cNvPicPr>
          <p:nvPr/>
        </p:nvPicPr>
        <p:blipFill>
          <a:blip r:embed="rId2"/>
          <a:stretch>
            <a:fillRect/>
          </a:stretch>
        </p:blipFill>
        <p:spPr>
          <a:xfrm>
            <a:off x="4069733" y="1656159"/>
            <a:ext cx="4065785" cy="5126682"/>
          </a:xfrm>
          <a:prstGeom prst="rect">
            <a:avLst/>
          </a:prstGeom>
        </p:spPr>
      </p:pic>
    </p:spTree>
    <p:extLst>
      <p:ext uri="{BB962C8B-B14F-4D97-AF65-F5344CB8AC3E}">
        <p14:creationId xmlns:p14="http://schemas.microsoft.com/office/powerpoint/2010/main" val="245679771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HP_ppt_template" id="{1173C00A-3736-4A6B-8AEF-997D4EBC26BA}" vid="{3C898BBF-BEE9-45AB-B2E2-29A87FEE6713}"/>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HP_ppt_template" id="{1173C00A-3736-4A6B-8AEF-997D4EBC26BA}" vid="{551CB9B3-19D2-4703-945D-BCEA0C5ADB05}"/>
    </a:ext>
  </a:extLst>
</a:theme>
</file>

<file path=ppt/theme/theme4.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a12a115d-5343-42b1-a36a-b99522b6bf7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79065A6F2657643A3055D35F824F9ED" ma:contentTypeVersion="18" ma:contentTypeDescription="Create a new document." ma:contentTypeScope="" ma:versionID="40a65127bd044cbcfbe822388d05df46">
  <xsd:schema xmlns:xsd="http://www.w3.org/2001/XMLSchema" xmlns:xs="http://www.w3.org/2001/XMLSchema" xmlns:p="http://schemas.microsoft.com/office/2006/metadata/properties" xmlns:ns3="76a8ab08-64b6-47eb-8724-e1078d0701d9" xmlns:ns4="a12a115d-5343-42b1-a36a-b99522b6bf71" targetNamespace="http://schemas.microsoft.com/office/2006/metadata/properties" ma:root="true" ma:fieldsID="2aff9395f3053bafd192c02e06f39b14" ns3:_="" ns4:_="">
    <xsd:import namespace="76a8ab08-64b6-47eb-8724-e1078d0701d9"/>
    <xsd:import namespace="a12a115d-5343-42b1-a36a-b99522b6bf7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GenerationTime" minOccurs="0"/>
                <xsd:element ref="ns4:MediaServiceEventHashCode" minOccurs="0"/>
                <xsd:element ref="ns4:MediaServiceDateTaken" minOccurs="0"/>
                <xsd:element ref="ns4:MediaServiceOCR" minOccurs="0"/>
                <xsd:element ref="ns4:MediaServiceLocation"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a8ab08-64b6-47eb-8724-e1078d0701d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2a115d-5343-42b1-a36a-b99522b6bf7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D9FD49-C1C5-400A-B04D-90A236984D1F}">
  <ds:schemaRefs>
    <ds:schemaRef ds:uri="http://purl.org/dc/terms/"/>
    <ds:schemaRef ds:uri="http://schemas.microsoft.com/office/infopath/2007/PartnerControls"/>
    <ds:schemaRef ds:uri="76a8ab08-64b6-47eb-8724-e1078d0701d9"/>
    <ds:schemaRef ds:uri="http://www.w3.org/XML/1998/namespace"/>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a12a115d-5343-42b1-a36a-b99522b6bf71"/>
    <ds:schemaRef ds:uri="http://purl.org/dc/dcmitype/"/>
  </ds:schemaRefs>
</ds:datastoreItem>
</file>

<file path=customXml/itemProps2.xml><?xml version="1.0" encoding="utf-8"?>
<ds:datastoreItem xmlns:ds="http://schemas.openxmlformats.org/officeDocument/2006/customXml" ds:itemID="{7F9745D2-18AC-4D24-B67D-304E76E0E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a8ab08-64b6-47eb-8724-e1078d0701d9"/>
    <ds:schemaRef ds:uri="a12a115d-5343-42b1-a36a-b99522b6bf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6333066-D95F-4DC9-8F45-8431A5C3C7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TotalTime>
  <Words>6853</Words>
  <Application>Microsoft Office PowerPoint</Application>
  <PresentationFormat>Widescreen</PresentationFormat>
  <Paragraphs>749</Paragraphs>
  <Slides>113</Slides>
  <Notes>28</Notes>
  <HiddenSlides>1</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113</vt:i4>
      </vt:variant>
    </vt:vector>
  </HeadingPairs>
  <TitlesOfParts>
    <vt:vector size="132" baseType="lpstr">
      <vt:lpstr>Aptos</vt:lpstr>
      <vt:lpstr>Arial</vt:lpstr>
      <vt:lpstr>Calibri</vt:lpstr>
      <vt:lpstr>Calibri Light</vt:lpstr>
      <vt:lpstr>Courier New</vt:lpstr>
      <vt:lpstr>Euclid Circular A</vt:lpstr>
      <vt:lpstr>Frutiger</vt:lpstr>
      <vt:lpstr>Montserrat SemiBold</vt:lpstr>
      <vt:lpstr>Muli</vt:lpstr>
      <vt:lpstr>Open Sans</vt:lpstr>
      <vt:lpstr>Symbol</vt:lpstr>
      <vt:lpstr>Trebuchet MS</vt:lpstr>
      <vt:lpstr>Wingdings</vt:lpstr>
      <vt:lpstr>Wingdings 3</vt:lpstr>
      <vt:lpstr>Custom Design</vt:lpstr>
      <vt:lpstr>Office Theme</vt:lpstr>
      <vt:lpstr>1_Custom Design</vt:lpstr>
      <vt:lpstr>Facet</vt:lpstr>
      <vt:lpstr>1_Facet</vt:lpstr>
      <vt:lpstr>Controlled Drug Accountable Officers MASTERY</vt:lpstr>
      <vt:lpstr>Objectives for this presentation</vt:lpstr>
      <vt:lpstr>Why are some drugs controlled?</vt:lpstr>
      <vt:lpstr>Why are some drugs controlled?</vt:lpstr>
      <vt:lpstr>Why are some drugs controlled?</vt:lpstr>
      <vt:lpstr>Why are some drugs controlled?</vt:lpstr>
      <vt:lpstr>Why are some drugs controlled?</vt:lpstr>
      <vt:lpstr>Why are some drugs controlled?</vt:lpstr>
      <vt:lpstr>Drug related deaths</vt:lpstr>
      <vt:lpstr>County Lines</vt:lpstr>
      <vt:lpstr>Heroin and cocaine are legal</vt:lpstr>
      <vt:lpstr>Heroin and cocaine are legal</vt:lpstr>
      <vt:lpstr>Practical implications of controlling a drug</vt:lpstr>
      <vt:lpstr>Practical implications of controlling a drug</vt:lpstr>
      <vt:lpstr>Practical implications of controlling a drug</vt:lpstr>
      <vt:lpstr>Practical implications of controlling a drug</vt:lpstr>
      <vt:lpstr>PowerPoint Presentation</vt:lpstr>
      <vt:lpstr>Dr Harold Shipman</vt:lpstr>
      <vt:lpstr>Dr Harold Shipman</vt:lpstr>
      <vt:lpstr>Dr Harold Shipman</vt:lpstr>
      <vt:lpstr>The Shipman Inquiry</vt:lpstr>
      <vt:lpstr>How did Dr Shipman get away with it?</vt:lpstr>
      <vt:lpstr>More laws</vt:lpstr>
      <vt:lpstr>Local Intelligence Networks</vt:lpstr>
      <vt:lpstr>The Lead Accountable Officer</vt:lpstr>
      <vt:lpstr>Objectives for this presentation</vt:lpstr>
      <vt:lpstr>Controlled Drug Accountable Officers</vt:lpstr>
      <vt:lpstr>The Role of the CDLO,   Relevant law and Common Issues</vt:lpstr>
      <vt:lpstr>CDLO duties include:</vt:lpstr>
      <vt:lpstr>Relevant laws </vt:lpstr>
      <vt:lpstr>Relevant laws</vt:lpstr>
      <vt:lpstr>Relevant laws</vt:lpstr>
      <vt:lpstr>Relevant laws</vt:lpstr>
      <vt:lpstr>Common issues</vt:lpstr>
      <vt:lpstr>Things to consider……</vt:lpstr>
      <vt:lpstr>PowerPoint Presentation</vt:lpstr>
      <vt:lpstr>Developing the Role of the Controlled Drugs Accountable Officer (CDAO)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Controlled Drugs Policy</vt:lpstr>
      <vt:lpstr>PowerPoint Presentation</vt:lpstr>
      <vt:lpstr>Baseline Assessments</vt:lpstr>
      <vt:lpstr>Baseline Assessments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Controlled Drugs Automation Journey</vt:lpstr>
      <vt:lpstr>Our Controlled Drugs Automation Journey</vt:lpstr>
      <vt:lpstr>Our Controlled Drugs Automation Journey</vt:lpstr>
      <vt:lpstr>PowerPoint Presentation</vt:lpstr>
      <vt:lpstr>PowerPoint Presentation</vt:lpstr>
      <vt:lpstr>  Internal v Criminal investigations. When to call the police.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Controlled Drug Accountable Officers</vt:lpstr>
      <vt:lpstr>Objectives for this presentation</vt:lpstr>
      <vt:lpstr>Patient safety and the importance of  freedom to speak up</vt:lpstr>
      <vt:lpstr>Patient safety and the importance of  freedom to speak up</vt:lpstr>
      <vt:lpstr>Patient safety and the importance of  freedom to speak up</vt:lpstr>
      <vt:lpstr>What is speaking up?</vt:lpstr>
      <vt:lpstr>What is speaking up?</vt:lpstr>
      <vt:lpstr>Incidents and concerns</vt:lpstr>
      <vt:lpstr>What kind of incidents and concerns?</vt:lpstr>
      <vt:lpstr>What kind of incidents and concerns?</vt:lpstr>
      <vt:lpstr>What kind of incidents and concerns?</vt:lpstr>
      <vt:lpstr>What kind of incidents and concerns?</vt:lpstr>
      <vt:lpstr>“Will I get into trouble?”</vt:lpstr>
      <vt:lpstr>What kind of incidents and concerns?</vt:lpstr>
      <vt:lpstr>What kind of incidents and concerns?</vt:lpstr>
      <vt:lpstr>What kind of incidents and concerns?</vt:lpstr>
      <vt:lpstr>What kind of incidents and concerns?</vt:lpstr>
      <vt:lpstr>Forged prescriptions</vt:lpstr>
      <vt:lpstr>Forged prescriptions</vt:lpstr>
      <vt:lpstr>Forged prescriptions</vt:lpstr>
      <vt:lpstr>Forged prescriptions</vt:lpstr>
      <vt:lpstr>Forged prescriptions</vt:lpstr>
      <vt:lpstr>PowerPoint Presentation</vt:lpstr>
      <vt:lpstr>Monitoring prescribing</vt:lpstr>
      <vt:lpstr>Monitoring prescribing</vt:lpstr>
      <vt:lpstr>The Lead Accountable Officer also…</vt:lpstr>
      <vt:lpstr>The Lead Accountable Officer also…</vt:lpstr>
      <vt:lpstr>Responsible Officers</vt:lpstr>
      <vt:lpstr>Home Office licenses</vt:lpstr>
      <vt:lpstr>Home Office licenses</vt:lpstr>
      <vt:lpstr>Home Office licenses</vt:lpstr>
      <vt:lpstr>Home Office licenses</vt:lpstr>
      <vt:lpstr>Objectives for this presentation</vt:lpstr>
      <vt:lpstr>Controlled Drug Accountable Officers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16.9</dc:title>
  <dc:creator>Craig Sanderson</dc:creator>
  <cp:lastModifiedBy>Kandarp Thakkar</cp:lastModifiedBy>
  <cp:revision>9</cp:revision>
  <dcterms:created xsi:type="dcterms:W3CDTF">2017-05-03T08:06:17Z</dcterms:created>
  <dcterms:modified xsi:type="dcterms:W3CDTF">2024-09-13T14:33:14Z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0x010100C79065A6F2657643A3055D35F824F9ED</vt:lpwstr>
  </property>
  <property fmtid="{D5CDD505-2E9C-101B-9397-08002B2CF9AE}" pid="3" name="TaxKeyword">
    <vt:lpwstr/>
  </property>
  <property fmtid="{D5CDD505-2E9C-101B-9397-08002B2CF9AE}" pid="4" name="Subject0">
    <vt:lpwstr/>
  </property>
  <property fmtid="{D5CDD505-2E9C-101B-9397-08002B2CF9AE}" pid="5" name="Document type0">
    <vt:lpwstr/>
  </property>
  <property fmtid="{D5CDD505-2E9C-101B-9397-08002B2CF9AE}" pid="6" name="WTTeamSiteDocumentType">
    <vt:lpwstr/>
  </property>
  <property fmtid="{D5CDD505-2E9C-101B-9397-08002B2CF9AE}" pid="7" name="WTTeamSiteDocumentTypeTaxHTField0">
    <vt:lpwstr/>
  </property>
  <property fmtid="{D5CDD505-2E9C-101B-9397-08002B2CF9AE}" pid="8" name="cebceaf3e3574cdab9f9dab6bbd34ddb">
    <vt:lpwstr/>
  </property>
  <property fmtid="{D5CDD505-2E9C-101B-9397-08002B2CF9AE}" pid="9" name="n2fe4ed80ae84f2cbc880662fe0a8735">
    <vt:lpwstr/>
  </property>
  <property fmtid="{D5CDD505-2E9C-101B-9397-08002B2CF9AE}" pid="10" name="TaxCatchAll">
    <vt:lpwstr/>
  </property>
  <property fmtid="{D5CDD505-2E9C-101B-9397-08002B2CF9AE}" pid="11" name="TaxKeywordTaxHTField">
    <vt:lpwstr/>
  </property>
</Properties>
</file>