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6"/>
  </p:sldMasterIdLst>
  <p:notesMasterIdLst>
    <p:notesMasterId r:id="rId7"/>
  </p:notesMasterIdLst>
  <p:sldIdLst>
    <p:sldId id="256" r:id="rId8"/>
    <p:sldId id="257" r:id="rId9"/>
  </p:sldIdLst>
  <p:sldSz cy="9144000" cx="6858000"/>
  <p:notesSz cx="6858000" cy="9144000"/>
  <p:embeddedFontLst>
    <p:embeddedFont>
      <p:font typeface="Roboto"/>
      <p:regular r:id="rId10"/>
      <p:bold r:id="rId11"/>
      <p:italic r:id="rId12"/>
      <p:boldItalic r:id="rId13"/>
    </p:embeddedFont>
    <p:embeddedFont>
      <p:font typeface="EB Garamond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160">
          <p15:clr>
            <a:srgbClr val="A4A3A4"/>
          </p15:clr>
        </p15:guide>
        <p15:guide id="2" orient="horz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gfIeEgayD7YeirOAnQa4H16l/9b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Anonymous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04FD7B8-78A1-4381-9C3C-F62D13FCF108}">
  <a:tblStyle styleId="{B04FD7B8-78A1-4381-9C3C-F62D13FCF10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/>
        <p:guide pos="288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.fntdata"/><Relationship Id="rId10" Type="http://schemas.openxmlformats.org/officeDocument/2006/relationships/font" Target="fonts/Roboto-regular.fntdata"/><Relationship Id="rId13" Type="http://schemas.openxmlformats.org/officeDocument/2006/relationships/font" Target="fonts/Roboto-boldItalic.fntdata"/><Relationship Id="rId12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EBGaramond-boldItalic.fntdata"/><Relationship Id="rId14" Type="http://schemas.openxmlformats.org/officeDocument/2006/relationships/font" Target="fonts/EBGaramond-bold.fntdata"/><Relationship Id="rId16" Type="http://customschemas.google.com/relationships/presentationmetadata" Target="meta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8-23T21:44:57.105">
    <p:pos x="1010" y="4796"/>
    <p:text>Text here is too light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UbM1R9w"/>
      </p:ext>
    </p:extLst>
  </p:cm>
  <p:cm authorId="0" idx="2" dt="2024-08-23T21:47:29.447">
    <p:pos x="150" y="2518"/>
    <p:text>This may not print - it is very very small.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UbM1R90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71713" y="1143000"/>
            <a:ext cx="23145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f52ac7872b_0_16:notes"/>
          <p:cNvSpPr/>
          <p:nvPr>
            <p:ph idx="2" type="sldImg"/>
          </p:nvPr>
        </p:nvSpPr>
        <p:spPr>
          <a:xfrm>
            <a:off x="2271713" y="1143000"/>
            <a:ext cx="23145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" name="Google Shape;24;g2f52ac7872b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g2f52ac7872b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2:notes"/>
          <p:cNvSpPr/>
          <p:nvPr>
            <p:ph idx="2" type="sldImg"/>
          </p:nvPr>
        </p:nvSpPr>
        <p:spPr>
          <a:xfrm>
            <a:off x="2271713" y="1143000"/>
            <a:ext cx="23145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>
            <p:ph idx="2" type="pic"/>
          </p:nvPr>
        </p:nvSpPr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4"/>
          <p:cNvSpPr txBox="1"/>
          <p:nvPr>
            <p:ph type="ctrTitle"/>
          </p:nvPr>
        </p:nvSpPr>
        <p:spPr>
          <a:xfrm>
            <a:off x="2532186" y="2975759"/>
            <a:ext cx="3487248" cy="24893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8064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EB Garamond"/>
              <a:buNone/>
              <a:defRPr sz="6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3652091" y="5841026"/>
            <a:ext cx="2384986" cy="13220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7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b="1" baseline="30000" sz="28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/>
            </a:lvl2pPr>
            <a:lvl3pPr lvl="2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/>
        </p:txBody>
      </p:sp>
      <p:sp>
        <p:nvSpPr>
          <p:cNvPr id="19" name="Google Shape;19;p4"/>
          <p:cNvSpPr txBox="1"/>
          <p:nvPr>
            <p:ph idx="3" type="body"/>
          </p:nvPr>
        </p:nvSpPr>
        <p:spPr>
          <a:xfrm>
            <a:off x="804397" y="5893954"/>
            <a:ext cx="1894736" cy="1114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indent="-304800" lvl="1" marL="9144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2pPr>
            <a:lvl3pPr indent="-304800" lvl="2" marL="13716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3pPr>
            <a:lvl4pPr indent="-304800" lvl="3" marL="18288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4pPr>
            <a:lvl5pPr indent="-304800" lvl="4" marL="22860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4" type="body"/>
          </p:nvPr>
        </p:nvSpPr>
        <p:spPr>
          <a:xfrm>
            <a:off x="804397" y="8328751"/>
            <a:ext cx="2467613" cy="418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04800" lvl="1" marL="9144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2pPr>
            <a:lvl3pPr indent="-304800" lvl="2" marL="13716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3pPr>
            <a:lvl4pPr indent="-304800" lvl="3" marL="18288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4pPr>
            <a:lvl5pPr indent="-304800" lvl="4" marL="2286000" algn="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4"/>
          <p:cNvSpPr/>
          <p:nvPr/>
        </p:nvSpPr>
        <p:spPr>
          <a:xfrm>
            <a:off x="0" y="5950382"/>
            <a:ext cx="5943600" cy="1779176"/>
          </a:xfrm>
          <a:custGeom>
            <a:rect b="b" l="l" r="r" t="t"/>
            <a:pathLst>
              <a:path extrusionOk="0" h="1779176" w="5943600">
                <a:moveTo>
                  <a:pt x="0" y="1764776"/>
                </a:moveTo>
                <a:lnTo>
                  <a:pt x="5943600" y="1764776"/>
                </a:lnTo>
                <a:lnTo>
                  <a:pt x="5943600" y="1779176"/>
                </a:lnTo>
                <a:lnTo>
                  <a:pt x="0" y="1779176"/>
                </a:lnTo>
                <a:close/>
                <a:moveTo>
                  <a:pt x="3262592" y="0"/>
                </a:moveTo>
                <a:lnTo>
                  <a:pt x="3276992" y="0"/>
                </a:lnTo>
                <a:lnTo>
                  <a:pt x="3276992" y="1015200"/>
                </a:lnTo>
                <a:lnTo>
                  <a:pt x="3262592" y="10152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EB Garamond"/>
              <a:buNone/>
              <a:defRPr b="1" i="0" sz="4000" u="none" cap="none" strike="noStrik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marR="0" rt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b="0" i="0" sz="3733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431800" lvl="1" marL="914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97954" lvl="2" marL="1371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12.png"/><Relationship Id="rId11" Type="http://schemas.openxmlformats.org/officeDocument/2006/relationships/image" Target="../media/image4.png"/><Relationship Id="rId10" Type="http://schemas.openxmlformats.org/officeDocument/2006/relationships/image" Target="../media/image11.png"/><Relationship Id="rId12" Type="http://schemas.openxmlformats.org/officeDocument/2006/relationships/hyperlink" Target="https://scholarblogs.emory.edu/compassionlab/" TargetMode="External"/><Relationship Id="rId9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3.jp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f52ac7872b_0_16"/>
          <p:cNvSpPr txBox="1"/>
          <p:nvPr/>
        </p:nvSpPr>
        <p:spPr>
          <a:xfrm>
            <a:off x="0" y="5574450"/>
            <a:ext cx="6400800" cy="312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33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A globe on a book&#10;&#10;Description automatically generated" id="28" name="Google Shape;28;g2f52ac7872b_0_16"/>
          <p:cNvPicPr preferRelativeResize="0"/>
          <p:nvPr/>
        </p:nvPicPr>
        <p:blipFill rotWithShape="1">
          <a:blip r:embed="rId4">
            <a:alphaModFix/>
          </a:blip>
          <a:srcRect b="0" l="-7220" r="7220" t="26985"/>
          <a:stretch/>
        </p:blipFill>
        <p:spPr>
          <a:xfrm>
            <a:off x="-227587" y="11350"/>
            <a:ext cx="2701626" cy="4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g2f52ac7872b_0_16"/>
          <p:cNvPicPr preferRelativeResize="0"/>
          <p:nvPr/>
        </p:nvPicPr>
        <p:blipFill rotWithShape="1">
          <a:blip r:embed="rId5">
            <a:alphaModFix/>
          </a:blip>
          <a:srcRect b="33255" l="2093" r="2304" t="53506"/>
          <a:stretch/>
        </p:blipFill>
        <p:spPr>
          <a:xfrm>
            <a:off x="161613" y="359500"/>
            <a:ext cx="6555924" cy="39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g2f52ac7872b_0_16"/>
          <p:cNvSpPr txBox="1"/>
          <p:nvPr/>
        </p:nvSpPr>
        <p:spPr>
          <a:xfrm>
            <a:off x="93850" y="1017325"/>
            <a:ext cx="6615300" cy="14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DA4D2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DA4D2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DA4D20"/>
                </a:solidFill>
              </a:rPr>
              <a:t>MISSION</a:t>
            </a:r>
            <a:endParaRPr b="1" sz="1000">
              <a:solidFill>
                <a:srgbClr val="DA4D2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DA4D20"/>
              </a:solidFill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US" sz="1000">
                <a:solidFill>
                  <a:schemeClr val="dk1"/>
                </a:solidFill>
              </a:rPr>
              <a:t>S</a:t>
            </a:r>
            <a:r>
              <a:rPr lang="en-US" sz="1000">
                <a:solidFill>
                  <a:schemeClr val="dk1"/>
                </a:solidFill>
              </a:rPr>
              <a:t>upporting the development of the evidence-based, SEE Learning program and CBCT for Educators by assessing program implementation and examining feasibility, impact, and long-term sustainability at the school, district, city, and national levels.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US" sz="1000">
                <a:solidFill>
                  <a:schemeClr val="dk1"/>
                </a:solidFill>
              </a:rPr>
              <a:t>Developing effective tools and measures to CBCT and SEE Learning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US" sz="1000">
                <a:solidFill>
                  <a:schemeClr val="dk1"/>
                </a:solidFill>
              </a:rPr>
              <a:t>Support global dissemination through impactful manualization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US" sz="1000">
                <a:solidFill>
                  <a:schemeClr val="dk1"/>
                </a:solidFill>
              </a:rPr>
              <a:t>Contribute to compassion-based education studies worldwide through scientific advancements that examine compassion, common humanity, wellbeing, interdependence, and secular ethics.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chemeClr val="dk1"/>
              </a:solidFill>
            </a:endParaRPr>
          </a:p>
        </p:txBody>
      </p:sp>
      <p:sp>
        <p:nvSpPr>
          <p:cNvPr id="31" name="Google Shape;31;g2f52ac7872b_0_16"/>
          <p:cNvSpPr txBox="1"/>
          <p:nvPr/>
        </p:nvSpPr>
        <p:spPr>
          <a:xfrm>
            <a:off x="1623050" y="990613"/>
            <a:ext cx="3419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DA4D20"/>
                </a:solidFill>
                <a:highlight>
                  <a:srgbClr val="FFFFFF"/>
                </a:highlight>
              </a:rPr>
              <a:t>THE COMPASSION LAB</a:t>
            </a:r>
            <a:endParaRPr b="1" sz="1600">
              <a:solidFill>
                <a:srgbClr val="DA4D20"/>
              </a:solidFill>
              <a:highlight>
                <a:srgbClr val="FFFFFF"/>
              </a:highlight>
            </a:endParaRPr>
          </a:p>
        </p:txBody>
      </p:sp>
      <p:pic>
        <p:nvPicPr>
          <p:cNvPr id="32" name="Google Shape;32;g2f52ac7872b_0_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9965" y="4813363"/>
            <a:ext cx="1334098" cy="652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research site&#10;&#10;Description automatically generated" id="33" name="Google Shape;33;g2f52ac7872b_0_16"/>
          <p:cNvPicPr preferRelativeResize="0"/>
          <p:nvPr/>
        </p:nvPicPr>
        <p:blipFill rotWithShape="1">
          <a:blip r:embed="rId7">
            <a:alphaModFix/>
          </a:blip>
          <a:srcRect b="38904" l="5415" r="4168" t="27472"/>
          <a:stretch/>
        </p:blipFill>
        <p:spPr>
          <a:xfrm>
            <a:off x="238175" y="3998900"/>
            <a:ext cx="3629600" cy="82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research site&#10;&#10;Description automatically generated" id="34" name="Google Shape;34;g2f52ac7872b_0_16"/>
          <p:cNvPicPr preferRelativeResize="0"/>
          <p:nvPr/>
        </p:nvPicPr>
        <p:blipFill rotWithShape="1">
          <a:blip r:embed="rId7">
            <a:alphaModFix/>
          </a:blip>
          <a:srcRect b="88784" l="5415" r="4168" t="6799"/>
          <a:stretch/>
        </p:blipFill>
        <p:spPr>
          <a:xfrm>
            <a:off x="108375" y="8398886"/>
            <a:ext cx="6699799" cy="1899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research site&#10;&#10;Description automatically generated" id="35" name="Google Shape;35;g2f52ac7872b_0_16"/>
          <p:cNvPicPr preferRelativeResize="0"/>
          <p:nvPr/>
        </p:nvPicPr>
        <p:blipFill rotWithShape="1">
          <a:blip r:embed="rId7">
            <a:alphaModFix/>
          </a:blip>
          <a:srcRect b="0" l="5414" r="34755" t="65521"/>
          <a:stretch/>
        </p:blipFill>
        <p:spPr>
          <a:xfrm>
            <a:off x="3779500" y="4002775"/>
            <a:ext cx="2483175" cy="83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g2f52ac7872b_0_16"/>
          <p:cNvSpPr txBox="1"/>
          <p:nvPr/>
        </p:nvSpPr>
        <p:spPr>
          <a:xfrm>
            <a:off x="50700" y="3273865"/>
            <a:ext cx="67566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highlight>
                  <a:srgbClr val="F7F7F7"/>
                </a:highlight>
                <a:latin typeface="Roboto"/>
                <a:ea typeface="Roboto"/>
                <a:cs typeface="Roboto"/>
                <a:sym typeface="Roboto"/>
              </a:rPr>
              <a:t>We collaborate with global affiliates to conduct collaborative region-specific research. Read below to discover the impactful projects from our worldwide network!</a:t>
            </a:r>
            <a:endParaRPr sz="1100">
              <a:solidFill>
                <a:srgbClr val="111111"/>
              </a:solidFill>
              <a:highlight>
                <a:srgbClr val="F7F7F7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7" name="Google Shape;37;g2f52ac7872b_0_16"/>
          <p:cNvSpPr txBox="1"/>
          <p:nvPr/>
        </p:nvSpPr>
        <p:spPr>
          <a:xfrm>
            <a:off x="1865900" y="268087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DA4D20"/>
                </a:solidFill>
                <a:highlight>
                  <a:srgbClr val="FFFFFF"/>
                </a:highlight>
              </a:rPr>
              <a:t>RESEARCH SITES</a:t>
            </a:r>
            <a:endParaRPr b="1" sz="1300"/>
          </a:p>
        </p:txBody>
      </p:sp>
      <p:pic>
        <p:nvPicPr>
          <p:cNvPr descr="A screenshot of a research site&#10;&#10;Description automatically generated" id="38" name="Google Shape;38;g2f52ac7872b_0_16"/>
          <p:cNvPicPr preferRelativeResize="0"/>
          <p:nvPr/>
        </p:nvPicPr>
        <p:blipFill rotWithShape="1">
          <a:blip r:embed="rId7">
            <a:alphaModFix/>
          </a:blip>
          <a:srcRect b="23095" l="65056" r="21402" t="65523"/>
          <a:stretch/>
        </p:blipFill>
        <p:spPr>
          <a:xfrm>
            <a:off x="6186475" y="3936147"/>
            <a:ext cx="503176" cy="2572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research site&#10;&#10;Description automatically generated" id="39" name="Google Shape;39;g2f52ac7872b_0_16"/>
          <p:cNvPicPr preferRelativeResize="0"/>
          <p:nvPr/>
        </p:nvPicPr>
        <p:blipFill rotWithShape="1">
          <a:blip r:embed="rId7">
            <a:alphaModFix/>
          </a:blip>
          <a:srcRect b="9748" l="65056" r="21402" t="77181"/>
          <a:stretch/>
        </p:blipFill>
        <p:spPr>
          <a:xfrm>
            <a:off x="6117275" y="4193350"/>
            <a:ext cx="572376" cy="3615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g2f52ac7872b_0_16"/>
          <p:cNvSpPr txBox="1"/>
          <p:nvPr/>
        </p:nvSpPr>
        <p:spPr>
          <a:xfrm>
            <a:off x="131325" y="5486575"/>
            <a:ext cx="78657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111111"/>
                </a:solidFill>
                <a:highlight>
                  <a:srgbClr val="F7F7F7"/>
                </a:highlight>
              </a:rPr>
              <a:t>To meaningfully impact change, we have:</a:t>
            </a:r>
            <a:endParaRPr sz="1000">
              <a:solidFill>
                <a:srgbClr val="111111"/>
              </a:solidFill>
              <a:highlight>
                <a:srgbClr val="F7F7F7"/>
              </a:highlight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00">
                <a:solidFill>
                  <a:srgbClr val="111111"/>
                </a:solidFill>
                <a:highlight>
                  <a:srgbClr val="F7F7F7"/>
                </a:highlight>
              </a:rPr>
              <a:t>Identified seven critical domains for whole-school implementation sustainment</a:t>
            </a:r>
            <a:endParaRPr sz="1000">
              <a:solidFill>
                <a:srgbClr val="111111"/>
              </a:solidFill>
              <a:highlight>
                <a:srgbClr val="F7F7F7"/>
              </a:highlight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00">
                <a:solidFill>
                  <a:srgbClr val="111111"/>
                </a:solidFill>
                <a:highlight>
                  <a:srgbClr val="F7F7F7"/>
                </a:highlight>
              </a:rPr>
              <a:t>Conducted studies on sustainable implementation and its impact on compassionate systems</a:t>
            </a:r>
            <a:endParaRPr sz="1000">
              <a:solidFill>
                <a:srgbClr val="111111"/>
              </a:solidFill>
              <a:highlight>
                <a:srgbClr val="F7F7F7"/>
              </a:highlight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000">
                <a:solidFill>
                  <a:srgbClr val="111111"/>
                </a:solidFill>
                <a:highlight>
                  <a:srgbClr val="F7F7F7"/>
                </a:highlight>
              </a:rPr>
              <a:t>Begun work on global implementation frameworks, monitoring guides, and whole-school trainings</a:t>
            </a:r>
            <a:endParaRPr sz="1000">
              <a:solidFill>
                <a:srgbClr val="111111"/>
              </a:solidFill>
              <a:highlight>
                <a:srgbClr val="F7F7F7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11111"/>
              </a:solidFill>
              <a:highlight>
                <a:srgbClr val="F7F7F7"/>
              </a:highlight>
            </a:endParaRPr>
          </a:p>
        </p:txBody>
      </p:sp>
      <p:pic>
        <p:nvPicPr>
          <p:cNvPr id="41" name="Google Shape;41;g2f52ac7872b_0_16"/>
          <p:cNvPicPr preferRelativeResize="0"/>
          <p:nvPr/>
        </p:nvPicPr>
        <p:blipFill rotWithShape="1">
          <a:blip r:embed="rId8">
            <a:alphaModFix/>
          </a:blip>
          <a:srcRect b="92038" l="22814" r="23806" t="10179"/>
          <a:stretch/>
        </p:blipFill>
        <p:spPr>
          <a:xfrm flipH="1" rot="10800000">
            <a:off x="1993287" y="5313137"/>
            <a:ext cx="3018025" cy="99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g2f52ac7872b_0_16"/>
          <p:cNvPicPr preferRelativeResize="0"/>
          <p:nvPr/>
        </p:nvPicPr>
        <p:blipFill rotWithShape="1">
          <a:blip r:embed="rId8">
            <a:alphaModFix/>
          </a:blip>
          <a:srcRect b="17354" l="0" r="0" t="59575"/>
          <a:stretch/>
        </p:blipFill>
        <p:spPr>
          <a:xfrm>
            <a:off x="1206478" y="7113386"/>
            <a:ext cx="4390046" cy="64988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g2f52ac7872b_0_16"/>
          <p:cNvSpPr txBox="1"/>
          <p:nvPr/>
        </p:nvSpPr>
        <p:spPr>
          <a:xfrm>
            <a:off x="2169225" y="4972913"/>
            <a:ext cx="282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b="1" lang="en-US" sz="1600">
                <a:solidFill>
                  <a:srgbClr val="DA4D1F"/>
                </a:solidFill>
                <a:highlight>
                  <a:srgbClr val="FFFFFF"/>
                </a:highlight>
              </a:rPr>
              <a:t>BUILDING FOR CHANGE</a:t>
            </a:r>
            <a:endParaRPr b="1" sz="1600">
              <a:solidFill>
                <a:srgbClr val="DA4D1F"/>
              </a:solidFill>
              <a:highlight>
                <a:srgbClr val="FFFFFF"/>
              </a:highlight>
            </a:endParaRPr>
          </a:p>
        </p:txBody>
      </p:sp>
      <p:sp>
        <p:nvSpPr>
          <p:cNvPr id="44" name="Google Shape;44;g2f52ac7872b_0_16"/>
          <p:cNvSpPr txBox="1"/>
          <p:nvPr/>
        </p:nvSpPr>
        <p:spPr>
          <a:xfrm>
            <a:off x="1604001" y="7614150"/>
            <a:ext cx="12654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95CA66"/>
                </a:solidFill>
              </a:rPr>
              <a:t>District Initiative </a:t>
            </a:r>
            <a:r>
              <a:rPr lang="en-US" sz="700">
                <a:solidFill>
                  <a:srgbClr val="95CA66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Alignment</a:t>
            </a:r>
            <a:br>
              <a:rPr lang="en-US" sz="600">
                <a:solidFill>
                  <a:schemeClr val="dk1"/>
                </a:solidFill>
              </a:rPr>
            </a:br>
            <a:endParaRPr sz="7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</a:rPr>
              <a:t>SEE must align with school initiatives as a part of shared goals that are communicated.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45" name="Google Shape;45;g2f52ac7872b_0_16"/>
          <p:cNvSpPr txBox="1"/>
          <p:nvPr/>
        </p:nvSpPr>
        <p:spPr>
          <a:xfrm>
            <a:off x="2793200" y="7679575"/>
            <a:ext cx="10794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2735D"/>
                </a:solidFill>
              </a:rPr>
              <a:t>Adult SEL</a:t>
            </a:r>
            <a:br>
              <a:rPr lang="en-US" sz="700">
                <a:solidFill>
                  <a:schemeClr val="dk1"/>
                </a:solidFill>
              </a:rPr>
            </a:br>
            <a:endParaRPr sz="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</a:rPr>
              <a:t>Professional development includes SEL for adults to create supportive schools.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46" name="Google Shape;46;g2f52ac7872b_0_16"/>
          <p:cNvSpPr txBox="1"/>
          <p:nvPr/>
        </p:nvSpPr>
        <p:spPr>
          <a:xfrm>
            <a:off x="3745750" y="7679575"/>
            <a:ext cx="13341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BB51A2"/>
                </a:solidFill>
              </a:rPr>
              <a:t>Communities of Practice</a:t>
            </a:r>
            <a:endParaRPr sz="700">
              <a:solidFill>
                <a:srgbClr val="BB51A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</a:rPr>
              <a:t>Ongoing professional development creates opportunities and spaces to strengthen educator development.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</p:txBody>
      </p:sp>
      <p:pic>
        <p:nvPicPr>
          <p:cNvPr id="47" name="Google Shape;47;g2f52ac7872b_0_16"/>
          <p:cNvPicPr preferRelativeResize="0"/>
          <p:nvPr/>
        </p:nvPicPr>
        <p:blipFill rotWithShape="1">
          <a:blip r:embed="rId8">
            <a:alphaModFix/>
          </a:blip>
          <a:srcRect b="59463" l="0" r="0" t="26894"/>
          <a:stretch/>
        </p:blipFill>
        <p:spPr>
          <a:xfrm>
            <a:off x="1202700" y="6314387"/>
            <a:ext cx="4473738" cy="36151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g2f52ac7872b_0_16"/>
          <p:cNvSpPr txBox="1"/>
          <p:nvPr/>
        </p:nvSpPr>
        <p:spPr>
          <a:xfrm>
            <a:off x="1150800" y="6565275"/>
            <a:ext cx="12654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E27A47"/>
                </a:solidFill>
              </a:rPr>
              <a:t>Leadership Development</a:t>
            </a:r>
            <a:br>
              <a:rPr lang="en-US" sz="600">
                <a:solidFill>
                  <a:schemeClr val="dk1"/>
                </a:solidFill>
              </a:rPr>
            </a:br>
            <a:br>
              <a:rPr lang="en-US" sz="100">
                <a:solidFill>
                  <a:schemeClr val="dk1"/>
                </a:solidFill>
              </a:rPr>
            </a:br>
            <a:endParaRPr sz="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</a:rPr>
              <a:t>Those is leadership need skill and SEE understanding for implementation to thrive.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49" name="Google Shape;49;g2f52ac7872b_0_16"/>
          <p:cNvSpPr txBox="1"/>
          <p:nvPr/>
        </p:nvSpPr>
        <p:spPr>
          <a:xfrm>
            <a:off x="2405550" y="6565275"/>
            <a:ext cx="10794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13C76"/>
                </a:solidFill>
              </a:rPr>
              <a:t>Implementation</a:t>
            </a:r>
            <a:endParaRPr sz="700">
              <a:solidFill>
                <a:srgbClr val="713C7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highlight>
                  <a:srgbClr val="FFFFFF"/>
                </a:highlight>
              </a:rPr>
              <a:t>Sustainable practices involves strategies that embed SEL into the educational landscape of the school</a:t>
            </a:r>
            <a:br>
              <a:rPr lang="en-US" sz="600">
                <a:solidFill>
                  <a:schemeClr val="dk1"/>
                </a:solidFill>
              </a:rPr>
            </a:br>
            <a:br>
              <a:rPr lang="en-US" sz="100">
                <a:solidFill>
                  <a:schemeClr val="dk1"/>
                </a:solidFill>
              </a:rPr>
            </a:br>
            <a:endParaRPr sz="600">
              <a:solidFill>
                <a:schemeClr val="dk1"/>
              </a:solidFill>
            </a:endParaRPr>
          </a:p>
        </p:txBody>
      </p:sp>
      <p:sp>
        <p:nvSpPr>
          <p:cNvPr id="50" name="Google Shape;50;g2f52ac7872b_0_16"/>
          <p:cNvSpPr txBox="1"/>
          <p:nvPr/>
        </p:nvSpPr>
        <p:spPr>
          <a:xfrm>
            <a:off x="3424075" y="6588350"/>
            <a:ext cx="1176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E4AF55"/>
                </a:solidFill>
              </a:rPr>
              <a:t>Community </a:t>
            </a:r>
            <a:r>
              <a:rPr lang="en-US" sz="700">
                <a:solidFill>
                  <a:srgbClr val="E4AF55"/>
                </a:solidFill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Engagement</a:t>
            </a:r>
            <a:br>
              <a:rPr lang="en-US" sz="600">
                <a:solidFill>
                  <a:schemeClr val="dk1"/>
                </a:solidFill>
              </a:rPr>
            </a:br>
            <a:br>
              <a:rPr lang="en-US" sz="100">
                <a:solidFill>
                  <a:schemeClr val="dk1"/>
                </a:solidFill>
              </a:rPr>
            </a:br>
            <a:endParaRPr sz="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</a:rPr>
              <a:t>Engaging families and communities creates a shared vision that enhances sustainability.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51" name="Google Shape;51;g2f52ac7872b_0_16"/>
          <p:cNvSpPr txBox="1"/>
          <p:nvPr/>
        </p:nvSpPr>
        <p:spPr>
          <a:xfrm>
            <a:off x="4541615" y="6588349"/>
            <a:ext cx="10794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138EA3"/>
                </a:solidFill>
              </a:rPr>
              <a:t>Student Voice</a:t>
            </a:r>
            <a:endParaRPr sz="700">
              <a:solidFill>
                <a:srgbClr val="138EA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rgbClr val="138EA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181717"/>
                </a:solidFill>
                <a:highlight>
                  <a:srgbClr val="FFFFFF"/>
                </a:highlight>
              </a:rPr>
              <a:t>Empowering students to actively participate in and contribute to the SEL process strengthens the school community and supports SEL sustainability</a:t>
            </a:r>
            <a:br>
              <a:rPr lang="en-US" sz="600">
                <a:solidFill>
                  <a:schemeClr val="dk1"/>
                </a:solidFill>
              </a:rPr>
            </a:br>
            <a:br>
              <a:rPr lang="en-US" sz="100">
                <a:solidFill>
                  <a:schemeClr val="dk1"/>
                </a:solidFill>
              </a:rPr>
            </a:br>
            <a:endParaRPr sz="600">
              <a:solidFill>
                <a:schemeClr val="dk1"/>
              </a:solidFill>
            </a:endParaRPr>
          </a:p>
        </p:txBody>
      </p:sp>
      <p:pic>
        <p:nvPicPr>
          <p:cNvPr descr="A black background with white text&#10;&#10;Description automatically generated" id="52" name="Google Shape;52;g2f52ac7872b_0_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56931" y="8551050"/>
            <a:ext cx="2261244" cy="392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text&#10;&#10;Description automatically generated" id="53" name="Google Shape;53;g2f52ac7872b_0_16"/>
          <p:cNvPicPr preferRelativeResize="0"/>
          <p:nvPr/>
        </p:nvPicPr>
        <p:blipFill rotWithShape="1">
          <a:blip r:embed="rId10">
            <a:alphaModFix/>
          </a:blip>
          <a:srcRect b="15636" l="1668" r="63938" t="16113"/>
          <a:stretch/>
        </p:blipFill>
        <p:spPr>
          <a:xfrm>
            <a:off x="5344966" y="4751700"/>
            <a:ext cx="1265401" cy="690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research site&#10;&#10;Description automatically generated" id="54" name="Google Shape;54;g2f52ac7872b_0_16"/>
          <p:cNvPicPr preferRelativeResize="0"/>
          <p:nvPr/>
        </p:nvPicPr>
        <p:blipFill rotWithShape="1">
          <a:blip r:embed="rId7">
            <a:alphaModFix/>
          </a:blip>
          <a:srcRect b="88784" l="5415" r="4168" t="6799"/>
          <a:stretch/>
        </p:blipFill>
        <p:spPr>
          <a:xfrm>
            <a:off x="152400" y="3067436"/>
            <a:ext cx="6699799" cy="1899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lobe on a book&#10;&#10;Description automatically generated" id="55" name="Google Shape;55;g2f52ac7872b_0_16"/>
          <p:cNvPicPr preferRelativeResize="0"/>
          <p:nvPr/>
        </p:nvPicPr>
        <p:blipFill rotWithShape="1">
          <a:blip r:embed="rId4">
            <a:alphaModFix/>
          </a:blip>
          <a:srcRect b="0" l="-7220" r="7220" t="26985"/>
          <a:stretch/>
        </p:blipFill>
        <p:spPr>
          <a:xfrm>
            <a:off x="4178925" y="11350"/>
            <a:ext cx="2701626" cy="43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lobe on a book&#10;&#10;Description automatically generated" id="56" name="Google Shape;56;g2f52ac7872b_0_16"/>
          <p:cNvPicPr preferRelativeResize="0"/>
          <p:nvPr/>
        </p:nvPicPr>
        <p:blipFill rotWithShape="1">
          <a:blip r:embed="rId4">
            <a:alphaModFix/>
          </a:blip>
          <a:srcRect b="0" l="-7220" r="7220" t="26985"/>
          <a:stretch/>
        </p:blipFill>
        <p:spPr>
          <a:xfrm>
            <a:off x="1676388" y="11350"/>
            <a:ext cx="2701626" cy="4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g2f52ac7872b_0_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91550" y="8564439"/>
            <a:ext cx="1723598" cy="54923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g2f52ac7872b_0_16"/>
          <p:cNvSpPr txBox="1"/>
          <p:nvPr/>
        </p:nvSpPr>
        <p:spPr>
          <a:xfrm>
            <a:off x="3572425" y="8885875"/>
            <a:ext cx="21765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https://scholarblogs.emory.edu/compassionlab/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433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Google Shape;63;p2"/>
          <p:cNvGraphicFramePr/>
          <p:nvPr/>
        </p:nvGraphicFramePr>
        <p:xfrm>
          <a:off x="93300" y="508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{B04FD7B8-78A1-4381-9C3C-F62D13FCF108}</a:tableStyleId>
              </a:tblPr>
              <a:tblGrid>
                <a:gridCol w="2078300"/>
                <a:gridCol w="2029175"/>
                <a:gridCol w="2532425"/>
              </a:tblGrid>
              <a:tr h="2446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sng">
                          <a:solidFill>
                            <a:schemeClr val="dk1"/>
                          </a:solidFill>
                        </a:rPr>
                        <a:t>Digital </a:t>
                      </a:r>
                      <a:r>
                        <a:rPr b="1" lang="en-US" sz="1100" u="sng">
                          <a:solidFill>
                            <a:schemeClr val="dk1"/>
                          </a:solidFill>
                        </a:rPr>
                        <a:t>Assessment</a:t>
                      </a:r>
                      <a:r>
                        <a:rPr b="1" lang="en-US" sz="1100" u="sng">
                          <a:solidFill>
                            <a:schemeClr val="dk1"/>
                          </a:solidFill>
                        </a:rPr>
                        <a:t>: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1" lang="en-US" sz="1100">
                          <a:solidFill>
                            <a:schemeClr val="dk1"/>
                          </a:solidFill>
                        </a:rPr>
                        <a:t>SEE Learning Insight - 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curriculum-based assessment tool being developed in collaboration with Kayma 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sng">
                          <a:solidFill>
                            <a:schemeClr val="dk1"/>
                          </a:solidFill>
                        </a:rPr>
                        <a:t>Developmentally Appropriate Expectations of Change: 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We are building age-appropriate rubrics that span the K-12 curriculum. They will help teachers understand expected changes in behavior, communication, relationships, and learning.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sng">
                          <a:solidFill>
                            <a:schemeClr val="dk1"/>
                          </a:solidFill>
                        </a:rPr>
                        <a:t>Assessment Package for Framework-Based </a:t>
                      </a:r>
                      <a:r>
                        <a:rPr b="1" lang="en-US" sz="1100" u="sng">
                          <a:solidFill>
                            <a:schemeClr val="dk1"/>
                          </a:solidFill>
                        </a:rPr>
                        <a:t>Effectiveness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: 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With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affiliates, development of an assessment package for 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effectiveness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studies aimed at assessing domain 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components, specific to our programs. </a:t>
                      </a:r>
                      <a:endParaRPr sz="13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64" name="Google Shape;64;p2"/>
          <p:cNvSpPr txBox="1"/>
          <p:nvPr/>
        </p:nvSpPr>
        <p:spPr>
          <a:xfrm>
            <a:off x="0" y="0"/>
            <a:ext cx="6858000" cy="354000"/>
          </a:xfrm>
          <a:prstGeom prst="rect">
            <a:avLst/>
          </a:prstGeom>
          <a:solidFill>
            <a:srgbClr val="B6DB8A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</a:rPr>
              <a:t>Assessment Development Projects </a:t>
            </a:r>
            <a:endParaRPr b="1" sz="1300"/>
          </a:p>
        </p:txBody>
      </p:sp>
      <p:sp>
        <p:nvSpPr>
          <p:cNvPr id="65" name="Google Shape;65;p2"/>
          <p:cNvSpPr txBox="1"/>
          <p:nvPr/>
        </p:nvSpPr>
        <p:spPr>
          <a:xfrm>
            <a:off x="51025" y="5730600"/>
            <a:ext cx="6682200" cy="291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 u="sng">
                <a:solidFill>
                  <a:schemeClr val="dk1"/>
                </a:solidFill>
              </a:rPr>
              <a:t>Key Publications </a:t>
            </a:r>
            <a:endParaRPr b="1"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US: Frazier, T., Roeser, R., Schonert-Reichl, K.A. (2024). Cultivating compassion in educational settings - evaluating the effectiveness of a compassion-based SEL program in elementary school children in the US. </a:t>
            </a:r>
            <a:r>
              <a:rPr i="1" lang="en-US" sz="800">
                <a:solidFill>
                  <a:schemeClr val="dk1"/>
                </a:solidFill>
              </a:rPr>
              <a:t>PLOS one. In review.</a:t>
            </a:r>
            <a:endParaRPr i="1"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Colombia: </a:t>
            </a:r>
            <a:r>
              <a:rPr lang="en-US" sz="800">
                <a:solidFill>
                  <a:schemeClr val="dk1"/>
                </a:solidFill>
              </a:rPr>
              <a:t>Frazier, T., Jaramillo Suarez, A. M., Manzano Hurtado, C., &amp; McNabb, N. (2024). Resilience and Renewal: Exploring the Role of Social, Emotional, and Ethical Learning in Elementary Schools in Colombia. International Journal of Ed</a:t>
            </a:r>
            <a:r>
              <a:rPr lang="en-US" sz="800">
                <a:solidFill>
                  <a:schemeClr val="dk1"/>
                </a:solidFill>
              </a:rPr>
              <a:t>u</a:t>
            </a:r>
            <a:r>
              <a:rPr lang="en-US" sz="800">
                <a:solidFill>
                  <a:schemeClr val="dk1"/>
                </a:solidFill>
              </a:rPr>
              <a:t>cation</a:t>
            </a:r>
            <a:r>
              <a:rPr i="1" lang="en-US" sz="800">
                <a:solidFill>
                  <a:schemeClr val="dk1"/>
                </a:solidFill>
              </a:rPr>
              <a:t>. In review. </a:t>
            </a:r>
            <a:endParaRPr i="1"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800">
                <a:solidFill>
                  <a:srgbClr val="222222"/>
                </a:solidFill>
                <a:highlight>
                  <a:srgbClr val="FFFFFF"/>
                </a:highlight>
              </a:rPr>
              <a:t>South Korea: </a:t>
            </a:r>
            <a:r>
              <a:rPr lang="en-US" sz="800">
                <a:solidFill>
                  <a:srgbClr val="222222"/>
                </a:solidFill>
                <a:highlight>
                  <a:srgbClr val="FFFFFF"/>
                </a:highlight>
              </a:rPr>
              <a:t>Min, H. J., Park, S. H., Lee, S. H., Lee, B. H., Kang, M., Kwon, M. J., &amp; Won, S. (2024). Building Resilience and Social–Emotional Competencies in Elementary School Students through a Short-Term Intervention Program Based on the SEE Learning Curriculum. </a:t>
            </a:r>
            <a:r>
              <a:rPr i="1" lang="en-US" sz="800">
                <a:solidFill>
                  <a:srgbClr val="222222"/>
                </a:solidFill>
                <a:highlight>
                  <a:srgbClr val="FFFFFF"/>
                </a:highlight>
              </a:rPr>
              <a:t>Behavioral Sciences</a:t>
            </a:r>
            <a:r>
              <a:rPr lang="en-US" sz="80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i="1" lang="en-US" sz="800">
                <a:solidFill>
                  <a:srgbClr val="222222"/>
                </a:solidFill>
                <a:highlight>
                  <a:srgbClr val="FFFFFF"/>
                </a:highlight>
              </a:rPr>
              <a:t>14</a:t>
            </a:r>
            <a:r>
              <a:rPr lang="en-US" sz="800">
                <a:solidFill>
                  <a:srgbClr val="222222"/>
                </a:solidFill>
                <a:highlight>
                  <a:srgbClr val="FFFFFF"/>
                </a:highlight>
              </a:rPr>
              <a:t>(6), 458.</a:t>
            </a:r>
            <a:endParaRPr i="1" sz="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Ukraine: </a:t>
            </a:r>
            <a:r>
              <a:rPr lang="en-US" sz="800" u="none" strike="noStrike">
                <a:solidFill>
                  <a:schemeClr val="dk1"/>
                </a:solidFill>
              </a:rPr>
              <a:t>Rosenstein, S., Marushchenko, O., Valevska, N., Elkoin, O., Drozhzhina, T., &amp; Frazier, T (2024). The Effects of a School-Based Social-Emotional and Ethical Learning Program on the Well-Being of Ukrainian Classrooms in the Context of War. Conflict and Health</a:t>
            </a:r>
            <a:r>
              <a:rPr i="1" lang="en-US" sz="800" u="none" strike="noStrike">
                <a:solidFill>
                  <a:schemeClr val="dk1"/>
                </a:solidFill>
              </a:rPr>
              <a:t>. In Review </a:t>
            </a:r>
            <a:endParaRPr sz="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 u="none" strike="noStrike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Brazil: </a:t>
            </a:r>
            <a:r>
              <a:rPr lang="en-US" sz="800" u="none" strike="noStrike">
                <a:solidFill>
                  <a:schemeClr val="dk1"/>
                </a:solidFill>
              </a:rPr>
              <a:t>Romano, G., Bazán, P., Sato, J., Cruz, N. V., Pacífico, E., Lacerda, S., Kolchraiber, F. C., Frazier, T., &amp; Kozasa, E. H. (2024). Mental health improvements of a four-week social, emotional and ethical learning training in Brazilian public school teachers. Frontiers in Psychology, Educational Psychology. </a:t>
            </a:r>
            <a:r>
              <a:rPr i="1" lang="en-US" sz="800" u="none" strike="noStrike">
                <a:solidFill>
                  <a:schemeClr val="dk1"/>
                </a:solidFill>
              </a:rPr>
              <a:t>In review</a:t>
            </a:r>
            <a:r>
              <a:rPr lang="en-US" sz="800" u="none" strike="noStrike">
                <a:solidFill>
                  <a:schemeClr val="dk1"/>
                </a:solidFill>
              </a:rPr>
              <a:t>. </a:t>
            </a:r>
            <a:endParaRPr sz="800" u="none" strike="noStrike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Mongolia:</a:t>
            </a:r>
            <a:r>
              <a:rPr lang="en-US" sz="8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US" sz="800">
                <a:solidFill>
                  <a:srgbClr val="111111"/>
                </a:solidFill>
                <a:highlight>
                  <a:schemeClr val="lt1"/>
                </a:highlight>
              </a:rPr>
              <a:t>Ishkhorloo, L., Lkhamsuren, B., Byambajav, B., &amp; Frazier, T. (2024). Predicting the happiness and life satisfaction of middle school students by family factors. </a:t>
            </a:r>
            <a:r>
              <a:rPr i="1" lang="en-US" sz="800">
                <a:solidFill>
                  <a:srgbClr val="111111"/>
                </a:solidFill>
                <a:highlight>
                  <a:schemeClr val="lt1"/>
                </a:highlight>
              </a:rPr>
              <a:t>Educational Studies</a:t>
            </a:r>
            <a:r>
              <a:rPr lang="en-US" sz="800">
                <a:solidFill>
                  <a:srgbClr val="111111"/>
                </a:solidFill>
                <a:highlight>
                  <a:schemeClr val="lt1"/>
                </a:highlight>
              </a:rPr>
              <a:t>, 24(598), 598.</a:t>
            </a:r>
            <a:endParaRPr sz="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 u="none" strike="noStrike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Global Integration: </a:t>
            </a:r>
            <a:r>
              <a:rPr lang="en-US" sz="800" u="none" strike="noStrike">
                <a:solidFill>
                  <a:schemeClr val="dk1"/>
                </a:solidFill>
              </a:rPr>
              <a:t>Frazier, T., &amp; Fosco, S. L. D. (2023). Nurturing positive mental health and wellbeing in educational settings – the PRICES model. </a:t>
            </a:r>
            <a:r>
              <a:rPr i="1" lang="en-US" sz="800" u="none" strike="noStrike">
                <a:solidFill>
                  <a:schemeClr val="dk1"/>
                </a:solidFill>
              </a:rPr>
              <a:t>Frontiers in Public Health, 11</a:t>
            </a:r>
            <a:r>
              <a:rPr lang="en-US" sz="800" u="none" strike="noStrike">
                <a:solidFill>
                  <a:schemeClr val="dk1"/>
                </a:solidFill>
              </a:rPr>
              <a:t>.</a:t>
            </a:r>
            <a:endParaRPr sz="800" u="sng" strike="noStrike">
              <a:solidFill>
                <a:schemeClr val="dk1"/>
              </a:solidFill>
            </a:endParaRPr>
          </a:p>
        </p:txBody>
      </p:sp>
      <p:sp>
        <p:nvSpPr>
          <p:cNvPr id="66" name="Google Shape;66;p2"/>
          <p:cNvSpPr/>
          <p:nvPr/>
        </p:nvSpPr>
        <p:spPr>
          <a:xfrm rot="-521730">
            <a:off x="6118270" y="4298208"/>
            <a:ext cx="103186" cy="89227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00" y="1603900"/>
            <a:ext cx="1395500" cy="11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2625" y="1915100"/>
            <a:ext cx="1298624" cy="1030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"/>
          <p:cNvSpPr txBox="1"/>
          <p:nvPr/>
        </p:nvSpPr>
        <p:spPr>
          <a:xfrm>
            <a:off x="245700" y="3115000"/>
            <a:ext cx="6345600" cy="1671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 u="sng">
                <a:solidFill>
                  <a:schemeClr val="dk1"/>
                </a:solidFill>
              </a:rPr>
              <a:t>Other </a:t>
            </a:r>
            <a:r>
              <a:rPr b="1" lang="en-US" sz="1100" u="sng">
                <a:solidFill>
                  <a:schemeClr val="dk1"/>
                </a:solidFill>
              </a:rPr>
              <a:t>Key Areas of Development</a:t>
            </a:r>
            <a:endParaRPr b="1" sz="11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Global Implementation Framework</a:t>
            </a:r>
            <a:r>
              <a:rPr lang="en-US" sz="1100">
                <a:solidFill>
                  <a:schemeClr val="dk1"/>
                </a:solidFill>
              </a:rPr>
              <a:t>: Establishing a foundation for a monitoring and evaluation approach that is informed and grounded by practices worldwide to better support implementation.</a:t>
            </a:r>
            <a:br>
              <a:rPr lang="en-US" sz="600">
                <a:solidFill>
                  <a:schemeClr val="dk1"/>
                </a:solidFill>
              </a:rPr>
            </a:br>
            <a:br>
              <a:rPr lang="en-US" sz="600">
                <a:solidFill>
                  <a:schemeClr val="dk1"/>
                </a:solidFill>
              </a:rPr>
            </a:br>
            <a:br>
              <a:rPr lang="en-US" sz="600">
                <a:solidFill>
                  <a:schemeClr val="dk1"/>
                </a:solidFill>
              </a:rPr>
            </a:br>
            <a:r>
              <a:rPr b="1" lang="en-US" sz="1100">
                <a:solidFill>
                  <a:schemeClr val="dk1"/>
                </a:solidFill>
              </a:rPr>
              <a:t>Whole School/System Trainings and Courses</a:t>
            </a:r>
            <a:r>
              <a:rPr lang="en-US" sz="1100">
                <a:solidFill>
                  <a:schemeClr val="dk1"/>
                </a:solidFill>
              </a:rPr>
              <a:t>: Utilizing theories for comprehensive school-wide and system-wide implementation to address the sustainability of SEE Learning and SEL programs.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11111"/>
              </a:solidFill>
              <a:highlight>
                <a:srgbClr val="F7F7F7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chemeClr val="dk1"/>
              </a:solidFill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245700" y="4866000"/>
            <a:ext cx="6247500" cy="82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 u="sng">
                <a:solidFill>
                  <a:schemeClr val="dk1"/>
                </a:solidFill>
              </a:rPr>
              <a:t>Student Team </a:t>
            </a:r>
            <a:br>
              <a:rPr lang="en-US" sz="400" u="sng">
                <a:solidFill>
                  <a:schemeClr val="dk1"/>
                </a:solidFill>
              </a:rPr>
            </a:br>
            <a:endParaRPr sz="400" u="sng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</a:rPr>
              <a:t>Currently, over  38 undergraduates, masters students, and PhD students from </a:t>
            </a:r>
            <a:r>
              <a:rPr lang="en-US" sz="1100">
                <a:solidFill>
                  <a:schemeClr val="dk1"/>
                </a:solidFill>
              </a:rPr>
              <a:t>Emory and globally have been a part of our student research team.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chemeClr val="dk1"/>
              </a:solidFill>
            </a:endParaRPr>
          </a:p>
        </p:txBody>
      </p:sp>
      <p:pic>
        <p:nvPicPr>
          <p:cNvPr id="71" name="Google Shape;71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7775" y="8621399"/>
            <a:ext cx="424773" cy="482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white text&#10;&#10;Description automatically generated" id="72" name="Google Shape;72;p2"/>
          <p:cNvPicPr preferRelativeResize="0"/>
          <p:nvPr/>
        </p:nvPicPr>
        <p:blipFill rotWithShape="1">
          <a:blip r:embed="rId6">
            <a:alphaModFix/>
          </a:blip>
          <a:srcRect b="0" l="0" r="20255" t="0"/>
          <a:stretch/>
        </p:blipFill>
        <p:spPr>
          <a:xfrm>
            <a:off x="2270649" y="8681788"/>
            <a:ext cx="1660576" cy="36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54">
      <a:dk1>
        <a:srgbClr val="000000"/>
      </a:dk1>
      <a:lt1>
        <a:srgbClr val="FFFFFF"/>
      </a:lt1>
      <a:dk2>
        <a:srgbClr val="1F153C"/>
      </a:dk2>
      <a:lt2>
        <a:srgbClr val="8078B7"/>
      </a:lt2>
      <a:accent1>
        <a:srgbClr val="CE862F"/>
      </a:accent1>
      <a:accent2>
        <a:srgbClr val="D57C6E"/>
      </a:accent2>
      <a:accent3>
        <a:srgbClr val="436D8D"/>
      </a:accent3>
      <a:accent4>
        <a:srgbClr val="BEDA84"/>
      </a:accent4>
      <a:accent5>
        <a:srgbClr val="E2D53F"/>
      </a:accent5>
      <a:accent6>
        <a:srgbClr val="AFC2C1"/>
      </a:accent6>
      <a:hlink>
        <a:srgbClr val="282E76"/>
      </a:hlink>
      <a:folHlink>
        <a:srgbClr val="282E7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2024-08-16T12:38:50Z</dcterms:created>
  <dc:creator>Frazier, Tyralynn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