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147378247" r:id="rId2"/>
    <p:sldId id="2147378248" r:id="rId3"/>
  </p:sldIdLst>
  <p:sldSz cx="9906000" cy="6858000" type="A4"/>
  <p:notesSz cx="6858000" cy="9144000"/>
  <p:defaultTextStyle>
    <a:defPPr>
      <a:defRPr lang="en-G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4CAB0A-9862-B42F-1B70-C9B69E6CC5B8}" name="Richard Dumfeh" initials="RD" userId="S::rdumfeh@clintonhealthaccess.org::3a5dfd40-b56e-4c4b-a134-ef2fde00f65b" providerId="AD"/>
  <p188:author id="{F7E6734C-8402-5E7A-6516-E06EA912C91F}" name="Clarke Bhandari Cole" initials="CC" userId="S::ccole@clintonhealthaccess.org::6dbaa20a-0221-44d4-afad-51ea7100d6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0" autoAdjust="0"/>
    <p:restoredTop sz="96312"/>
  </p:normalViewPr>
  <p:slideViewPr>
    <p:cSldViewPr snapToGrid="0">
      <p:cViewPr varScale="1">
        <p:scale>
          <a:sx n="59" d="100"/>
          <a:sy n="59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BAC73-2B28-4074-9FBF-428EA83A2626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86B53-B538-4C73-89DC-5B64BA8916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4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C2C5F0-6AFF-4210-85D2-7C0579BB438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830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C2C5F0-6AFF-4210-85D2-7C0579BB438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97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61EE1B-C22A-6932-D063-5FAA23C43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897" y="450478"/>
            <a:ext cx="849670" cy="548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E5F928-AB43-6525-B856-54A2AE547CF8}"/>
              </a:ext>
            </a:extLst>
          </p:cNvPr>
          <p:cNvSpPr txBox="1"/>
          <p:nvPr userDrawn="1"/>
        </p:nvSpPr>
        <p:spPr>
          <a:xfrm>
            <a:off x="444921" y="470883"/>
            <a:ext cx="407515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Algorithm for blood glucose testing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100" dirty="0">
                <a:solidFill>
                  <a:schemeClr val="tx2"/>
                </a:solidFill>
              </a:rPr>
              <a:t>Closing the T1D diagnosis gap in Ethiopia, Ghana, and Nigeria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187258-682D-70EE-1717-A52C81C87730}"/>
              </a:ext>
            </a:extLst>
          </p:cNvPr>
          <p:cNvSpPr/>
          <p:nvPr userDrawn="1"/>
        </p:nvSpPr>
        <p:spPr>
          <a:xfrm>
            <a:off x="457200" y="457200"/>
            <a:ext cx="9003879" cy="59274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508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1" userDrawn="1">
          <p15:clr>
            <a:srgbClr val="FBAE40"/>
          </p15:clr>
        </p15:guide>
        <p15:guide id="4" pos="5954" userDrawn="1">
          <p15:clr>
            <a:srgbClr val="FBAE40"/>
          </p15:clr>
        </p15:guide>
        <p15:guide id="5" orient="horz" pos="285" userDrawn="1">
          <p15:clr>
            <a:srgbClr val="FBAE40"/>
          </p15:clr>
        </p15:guide>
        <p15:guide id="6" orient="horz" pos="402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18B611F-A7DA-5957-9B81-8EB5BC4D94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74653811"/>
              </p:ext>
            </p:extLst>
          </p:nvPr>
        </p:nvGraphicFramePr>
        <p:xfrm>
          <a:off x="1291" y="1588"/>
          <a:ext cx="12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624" imgH="623" progId="TCLayout.ActiveDocument.1">
                  <p:embed/>
                </p:oleObj>
              </mc:Choice>
              <mc:Fallback>
                <p:oleObj name="think-cell Slide" r:id="rId5" imgW="624" imgH="62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18B611F-A7DA-5957-9B81-8EB5BC4D94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1" y="1588"/>
                        <a:ext cx="12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8A9AD1A-DD8A-F74D-B68B-48A6A2DE196A}"/>
              </a:ext>
            </a:extLst>
          </p:cNvPr>
          <p:cNvSpPr/>
          <p:nvPr/>
        </p:nvSpPr>
        <p:spPr>
          <a:xfrm>
            <a:off x="346710" y="984144"/>
            <a:ext cx="9212580" cy="109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8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711" y="170331"/>
            <a:ext cx="8328324" cy="91081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Insert your heading here, 2 lines max.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" y="1371600"/>
            <a:ext cx="9212580" cy="493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8495102-8EBA-694F-9678-EB70AF840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30440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C57BED-AC65-4340-B19D-EF2ECA696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6" y="6356354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F35B18-AAE2-7148-8B46-4DD29125BD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3873" y="262929"/>
            <a:ext cx="80541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6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313402" rtl="0" eaLnBrk="1" latinLnBrk="0" hangingPunct="1">
        <a:lnSpc>
          <a:spcPct val="100000"/>
        </a:lnSpc>
        <a:spcBef>
          <a:spcPct val="0"/>
        </a:spcBef>
        <a:buNone/>
        <a:defRPr sz="822" b="1" i="0" kern="1200">
          <a:solidFill>
            <a:schemeClr val="tx2"/>
          </a:solidFill>
          <a:latin typeface="+mj-lt"/>
          <a:ea typeface="Trebuchet MS" panose="020B0703020202090204" pitchFamily="34" charset="0"/>
          <a:cs typeface="+mj-cs"/>
        </a:defRPr>
      </a:lvl1pPr>
    </p:titleStyle>
    <p:bodyStyle>
      <a:lvl1pPr marL="78350" indent="-78350" algn="l" defTabSz="313402" rtl="0" eaLnBrk="1" latinLnBrk="0" hangingPunct="1">
        <a:lnSpc>
          <a:spcPct val="100000"/>
        </a:lnSpc>
        <a:spcBef>
          <a:spcPts val="343"/>
        </a:spcBef>
        <a:buFont typeface="Arial" panose="020B0604020202020204" pitchFamily="34" charset="0"/>
        <a:buChar char="•"/>
        <a:defRPr sz="618" b="0" i="0" kern="1200">
          <a:solidFill>
            <a:schemeClr val="tx1"/>
          </a:solidFill>
          <a:latin typeface="+mn-lt"/>
          <a:ea typeface="Trebuchet MS" panose="020B0703020202090204" pitchFamily="34" charset="0"/>
          <a:cs typeface="+mn-cs"/>
        </a:defRPr>
      </a:lvl1pPr>
      <a:lvl2pPr marL="235052" indent="-78350" algn="l" defTabSz="313402" rtl="0" eaLnBrk="1" latinLnBrk="0" hangingPunct="1">
        <a:lnSpc>
          <a:spcPct val="100000"/>
        </a:lnSpc>
        <a:spcBef>
          <a:spcPts val="171"/>
        </a:spcBef>
        <a:buFont typeface="Arial" panose="020B0604020202020204" pitchFamily="34" charset="0"/>
        <a:buChar char="•"/>
        <a:defRPr sz="548" b="0" i="0" kern="1200">
          <a:solidFill>
            <a:schemeClr val="tx1"/>
          </a:solidFill>
          <a:latin typeface="+mn-lt"/>
          <a:ea typeface="Trebuchet MS" panose="020B0703020202090204" pitchFamily="34" charset="0"/>
          <a:cs typeface="+mn-cs"/>
        </a:defRPr>
      </a:lvl2pPr>
      <a:lvl3pPr marL="391753" indent="-78350" algn="l" defTabSz="313402" rtl="0" eaLnBrk="1" latinLnBrk="0" hangingPunct="1">
        <a:lnSpc>
          <a:spcPct val="100000"/>
        </a:lnSpc>
        <a:spcBef>
          <a:spcPts val="171"/>
        </a:spcBef>
        <a:buFont typeface="Arial" panose="020B0604020202020204" pitchFamily="34" charset="0"/>
        <a:buChar char="•"/>
        <a:defRPr sz="480" b="0" i="0" kern="1200">
          <a:solidFill>
            <a:schemeClr val="tx1"/>
          </a:solidFill>
          <a:latin typeface="+mn-lt"/>
          <a:ea typeface="Trebuchet MS" panose="020B0703020202090204" pitchFamily="34" charset="0"/>
          <a:cs typeface="+mn-cs"/>
        </a:defRPr>
      </a:lvl3pPr>
      <a:lvl4pPr marL="548455" indent="-78350" algn="l" defTabSz="313402" rtl="0" eaLnBrk="1" latinLnBrk="0" hangingPunct="1">
        <a:lnSpc>
          <a:spcPct val="100000"/>
        </a:lnSpc>
        <a:spcBef>
          <a:spcPts val="171"/>
        </a:spcBef>
        <a:buFont typeface="Arial" panose="020B0604020202020204" pitchFamily="34" charset="0"/>
        <a:buChar char="•"/>
        <a:defRPr sz="411" b="0" i="0" kern="1200">
          <a:solidFill>
            <a:schemeClr val="tx1"/>
          </a:solidFill>
          <a:latin typeface="+mn-lt"/>
          <a:ea typeface="Trebuchet MS" panose="020B0703020202090204" pitchFamily="34" charset="0"/>
          <a:cs typeface="+mn-cs"/>
        </a:defRPr>
      </a:lvl4pPr>
      <a:lvl5pPr marL="705157" indent="-78350" algn="l" defTabSz="313402" rtl="0" eaLnBrk="1" latinLnBrk="0" hangingPunct="1">
        <a:lnSpc>
          <a:spcPct val="100000"/>
        </a:lnSpc>
        <a:spcBef>
          <a:spcPts val="171"/>
        </a:spcBef>
        <a:buFont typeface="Arial" panose="020B0604020202020204" pitchFamily="34" charset="0"/>
        <a:buChar char="•"/>
        <a:defRPr sz="411" b="0" i="0" kern="1200">
          <a:solidFill>
            <a:schemeClr val="tx1"/>
          </a:solidFill>
          <a:latin typeface="+mn-lt"/>
          <a:ea typeface="Trebuchet MS" panose="020B0703020202090204" pitchFamily="34" charset="0"/>
          <a:cs typeface="+mn-cs"/>
        </a:defRPr>
      </a:lvl5pPr>
      <a:lvl6pPr marL="861858" indent="-78350" algn="l" defTabSz="313402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8" kern="1200">
          <a:solidFill>
            <a:schemeClr val="tx1"/>
          </a:solidFill>
          <a:latin typeface="+mn-lt"/>
          <a:ea typeface="+mn-ea"/>
          <a:cs typeface="+mn-cs"/>
        </a:defRPr>
      </a:lvl6pPr>
      <a:lvl7pPr marL="1018559" indent="-78350" algn="l" defTabSz="313402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8" kern="1200">
          <a:solidFill>
            <a:schemeClr val="tx1"/>
          </a:solidFill>
          <a:latin typeface="+mn-lt"/>
          <a:ea typeface="+mn-ea"/>
          <a:cs typeface="+mn-cs"/>
        </a:defRPr>
      </a:lvl7pPr>
      <a:lvl8pPr marL="1175260" indent="-78350" algn="l" defTabSz="313402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8" kern="1200">
          <a:solidFill>
            <a:schemeClr val="tx1"/>
          </a:solidFill>
          <a:latin typeface="+mn-lt"/>
          <a:ea typeface="+mn-ea"/>
          <a:cs typeface="+mn-cs"/>
        </a:defRPr>
      </a:lvl8pPr>
      <a:lvl9pPr marL="1331961" indent="-78350" algn="l" defTabSz="313402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1pPr>
      <a:lvl2pPr marL="156701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2pPr>
      <a:lvl3pPr marL="313402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3pPr>
      <a:lvl4pPr marL="470104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4pPr>
      <a:lvl5pPr marL="626805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5pPr>
      <a:lvl6pPr marL="783507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6pPr>
      <a:lvl7pPr marL="940208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7pPr>
      <a:lvl8pPr marL="1096909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8pPr>
      <a:lvl9pPr marL="1253611" algn="l" defTabSz="313402" rtl="0" eaLnBrk="1" latinLnBrk="0" hangingPunct="1">
        <a:defRPr sz="6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>
            <a:extLst>
              <a:ext uri="{FF2B5EF4-FFF2-40B4-BE49-F238E27FC236}">
                <a16:creationId xmlns:a16="http://schemas.microsoft.com/office/drawing/2014/main" id="{1E66B52C-8B65-2DD5-5B92-93825BD280A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4335848"/>
              </p:ext>
            </p:extLst>
          </p:nvPr>
        </p:nvGraphicFramePr>
        <p:xfrm>
          <a:off x="2863998" y="2254175"/>
          <a:ext cx="544" cy="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E66B52C-8B65-2DD5-5B92-93825BD280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998" y="2254175"/>
                        <a:ext cx="544" cy="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Content Placeholder 3">
            <a:extLst>
              <a:ext uri="{FF2B5EF4-FFF2-40B4-BE49-F238E27FC236}">
                <a16:creationId xmlns:a16="http://schemas.microsoft.com/office/drawing/2014/main" id="{282C8536-B03C-5432-41A6-595BDF963B2A}"/>
              </a:ext>
            </a:extLst>
          </p:cNvPr>
          <p:cNvSpPr txBox="1">
            <a:spLocks/>
          </p:cNvSpPr>
          <p:nvPr/>
        </p:nvSpPr>
        <p:spPr>
          <a:xfrm>
            <a:off x="750871" y="4682687"/>
            <a:ext cx="1731992" cy="120598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31343" tIns="15672" rIns="31343" bIns="15672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i="1" dirty="0">
                <a:solidFill>
                  <a:schemeClr val="tx1"/>
                </a:solidFill>
                <a:latin typeface="Trebuchet MS" panose="020B0603020202020204"/>
              </a:rPr>
              <a:t>Note</a:t>
            </a:r>
            <a:r>
              <a:rPr lang="en-US" sz="1000" i="1" dirty="0">
                <a:solidFill>
                  <a:schemeClr val="tx1"/>
                </a:solidFill>
                <a:latin typeface="Trebuchet MS" panose="020B0603020202020204"/>
              </a:rPr>
              <a:t>: </a:t>
            </a:r>
            <a:r>
              <a:rPr lang="en-GH" sz="1000" i="1" dirty="0">
                <a:solidFill>
                  <a:schemeClr val="tx1"/>
                </a:solidFill>
                <a:latin typeface="Trebuchet MS" panose="020B0603020202020204"/>
              </a:rPr>
              <a:t>Test strips provided for the T1D diagnosis program should only be used for patients within the specified age group and following this algorithm.</a:t>
            </a:r>
            <a:r>
              <a:rPr lang="en-US" sz="1000" i="1" dirty="0">
                <a:solidFill>
                  <a:schemeClr val="tx1"/>
                </a:solidFill>
                <a:latin typeface="Trebuchet MS" panose="020B0603020202020204"/>
              </a:rPr>
              <a:t> </a:t>
            </a:r>
            <a:br>
              <a:rPr lang="en-US" sz="1000" i="1" dirty="0">
                <a:solidFill>
                  <a:schemeClr val="tx1"/>
                </a:solidFill>
                <a:latin typeface="Trebuchet MS" panose="020B0603020202020204"/>
              </a:rPr>
            </a:br>
            <a:r>
              <a:rPr lang="en-GH" sz="1000" i="1" dirty="0">
                <a:solidFill>
                  <a:schemeClr val="tx1"/>
                </a:solidFill>
                <a:latin typeface="Trebuchet MS" panose="020B0603020202020204"/>
              </a:rPr>
              <a:t>For other uses</a:t>
            </a:r>
            <a:r>
              <a:rPr lang="en-US" sz="1000" i="1" dirty="0">
                <a:solidFill>
                  <a:schemeClr val="tx1"/>
                </a:solidFill>
                <a:latin typeface="Trebuchet MS" panose="020B0603020202020204"/>
              </a:rPr>
              <a:t>, </a:t>
            </a:r>
            <a:r>
              <a:rPr lang="en-GH" sz="1000" i="1" dirty="0">
                <a:solidFill>
                  <a:schemeClr val="tx1"/>
                </a:solidFill>
                <a:latin typeface="Trebuchet MS" panose="020B0603020202020204"/>
              </a:rPr>
              <a:t>other</a:t>
            </a:r>
            <a:r>
              <a:rPr lang="en-US" sz="1000" i="1" dirty="0">
                <a:solidFill>
                  <a:schemeClr val="tx1"/>
                </a:solidFill>
                <a:latin typeface="Trebuchet MS" panose="020B0603020202020204"/>
              </a:rPr>
              <a:t> </a:t>
            </a:r>
            <a:r>
              <a:rPr lang="en-GH" sz="1000" i="1" dirty="0">
                <a:solidFill>
                  <a:schemeClr val="tx1"/>
                </a:solidFill>
                <a:latin typeface="Trebuchet MS" panose="020B0603020202020204"/>
              </a:rPr>
              <a:t>facility supplies should be used.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9717E63E-CDF8-23F7-3A65-7BF64EB39060}"/>
              </a:ext>
            </a:extLst>
          </p:cNvPr>
          <p:cNvSpPr txBox="1">
            <a:spLocks/>
          </p:cNvSpPr>
          <p:nvPr/>
        </p:nvSpPr>
        <p:spPr>
          <a:xfrm>
            <a:off x="8240729" y="3189841"/>
            <a:ext cx="914400" cy="81682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31343" tIns="15672" rIns="31343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Test for other conditions and treat</a:t>
            </a:r>
            <a:endParaRPr lang="en-GH" sz="1200" dirty="0">
              <a:solidFill>
                <a:schemeClr val="tx1"/>
              </a:solidFill>
              <a:latin typeface="Trebuchet MS" panose="020B0603020202020204"/>
            </a:endParaRPr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2296C22E-C320-BA19-B2A8-739C02ED4C85}"/>
              </a:ext>
            </a:extLst>
          </p:cNvPr>
          <p:cNvCxnSpPr>
            <a:cxnSpLocks/>
          </p:cNvCxnSpPr>
          <p:nvPr/>
        </p:nvCxnSpPr>
        <p:spPr>
          <a:xfrm>
            <a:off x="6853997" y="2245183"/>
            <a:ext cx="1356453" cy="1353070"/>
          </a:xfrm>
          <a:prstGeom prst="bentConnector3">
            <a:avLst>
              <a:gd name="adj1" fmla="val 50000"/>
            </a:avLst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41CA6B7C-8B1B-1009-4A9E-BD5365575351}"/>
              </a:ext>
            </a:extLst>
          </p:cNvPr>
          <p:cNvSpPr/>
          <p:nvPr/>
        </p:nvSpPr>
        <p:spPr>
          <a:xfrm>
            <a:off x="7104822" y="2365885"/>
            <a:ext cx="548092" cy="265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371475">
              <a:defRPr/>
            </a:pPr>
            <a:r>
              <a:rPr lang="en-GB" sz="1300" b="1" dirty="0">
                <a:solidFill>
                  <a:schemeClr val="tx1"/>
                </a:solidFill>
                <a:latin typeface="Trebuchet MS" panose="020B0603020202020204"/>
              </a:rPr>
              <a:t>NO</a:t>
            </a:r>
          </a:p>
        </p:txBody>
      </p:sp>
      <p:sp>
        <p:nvSpPr>
          <p:cNvPr id="55" name="Content Placeholder 3">
            <a:extLst>
              <a:ext uri="{FF2B5EF4-FFF2-40B4-BE49-F238E27FC236}">
                <a16:creationId xmlns:a16="http://schemas.microsoft.com/office/drawing/2014/main" id="{3A3B50E6-49C8-07F2-BC5E-816CCC4B3997}"/>
              </a:ext>
            </a:extLst>
          </p:cNvPr>
          <p:cNvSpPr txBox="1">
            <a:spLocks/>
          </p:cNvSpPr>
          <p:nvPr/>
        </p:nvSpPr>
        <p:spPr>
          <a:xfrm>
            <a:off x="8240729" y="1621489"/>
            <a:ext cx="909607" cy="8494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Test patient’s blood glucose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DFFF542-261E-8AB2-B0B0-1A3B5A502207}"/>
              </a:ext>
            </a:extLst>
          </p:cNvPr>
          <p:cNvCxnSpPr>
            <a:cxnSpLocks/>
          </p:cNvCxnSpPr>
          <p:nvPr/>
        </p:nvCxnSpPr>
        <p:spPr>
          <a:xfrm>
            <a:off x="7103984" y="2046220"/>
            <a:ext cx="1106466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1631B41-7413-DE69-23E2-5F827F5882EF}"/>
              </a:ext>
            </a:extLst>
          </p:cNvPr>
          <p:cNvSpPr/>
          <p:nvPr/>
        </p:nvSpPr>
        <p:spPr>
          <a:xfrm>
            <a:off x="7104822" y="1741196"/>
            <a:ext cx="548092" cy="265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371475">
              <a:defRPr/>
            </a:pPr>
            <a:r>
              <a:rPr lang="en-GB" sz="13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F3691C70-832A-C41D-3B28-AA8F1E911B86}"/>
              </a:ext>
            </a:extLst>
          </p:cNvPr>
          <p:cNvSpPr txBox="1">
            <a:spLocks/>
          </p:cNvSpPr>
          <p:nvPr/>
        </p:nvSpPr>
        <p:spPr>
          <a:xfrm>
            <a:off x="2804160" y="2464431"/>
            <a:ext cx="4297680" cy="341632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182880" tIns="91440" rIns="182880" bIns="91440" rtlCol="0" anchor="t">
            <a:spAutoFit/>
          </a:bodyPr>
          <a:lstStyle>
            <a:lvl1pPr marL="180010" indent="-180010" algn="l" defTabSz="720042" rtl="0" eaLnBrk="1" latinLnBrk="0" hangingPunct="1">
              <a:lnSpc>
                <a:spcPct val="10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1418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0031" indent="-180010" algn="l" defTabSz="720042" rtl="0" eaLnBrk="1" latinLnBrk="0" hangingPunct="1">
              <a:lnSpc>
                <a:spcPct val="10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26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00052" indent="-180010" algn="l" defTabSz="720042" rtl="0" eaLnBrk="1" latinLnBrk="0" hangingPunct="1">
              <a:lnSpc>
                <a:spcPct val="10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103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60073" indent="-180010" algn="l" defTabSz="720042" rtl="0" eaLnBrk="1" latinLnBrk="0" hangingPunct="1">
              <a:lnSpc>
                <a:spcPct val="10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945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620095" indent="-180010" algn="l" defTabSz="720042" rtl="0" eaLnBrk="1" latinLnBrk="0" hangingPunct="1">
              <a:lnSpc>
                <a:spcPct val="10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945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80115" indent="-180010" algn="l" defTabSz="720042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340137" indent="-180010" algn="l" defTabSz="720042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700156" indent="-180010" algn="l" defTabSz="720042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060178" indent="-180010" algn="l" defTabSz="720042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9250" indent="-149250">
              <a:spcBef>
                <a:spcPts val="0"/>
              </a:spcBef>
              <a:buFont typeface="+mj-lt"/>
              <a:buAutoNum type="arabicParenR"/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 Patient is severely/critically ill</a:t>
            </a:r>
          </a:p>
          <a:p>
            <a:pPr marL="149250" indent="-149250">
              <a:spcBef>
                <a:spcPts val="0"/>
              </a:spcBef>
              <a:buFont typeface="+mj-lt"/>
              <a:buAutoNum type="arabicParenR"/>
            </a:pPr>
            <a:endParaRPr lang="en-GB" sz="1000" dirty="0">
              <a:solidFill>
                <a:schemeClr val="tx1"/>
              </a:solidFill>
              <a:latin typeface="Trebuchet MS" panose="020B0603020202020204"/>
            </a:endParaRPr>
          </a:p>
          <a:p>
            <a:pPr marL="149250" indent="-149250">
              <a:spcBef>
                <a:spcPts val="0"/>
              </a:spcBef>
              <a:buFont typeface="+mj-lt"/>
              <a:buAutoNum type="arabicParenR"/>
            </a:pPr>
            <a:r>
              <a:rPr lang="en-GB" sz="1000" dirty="0">
                <a:solidFill>
                  <a:schemeClr val="tx1"/>
                </a:solidFill>
                <a:latin typeface="Trebuchet MS" panose="020B0603020202020204"/>
              </a:rPr>
              <a:t> Patient was </a:t>
            </a: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referred from another facility or health worker/provider for either: 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High blood glucose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Signs and symptoms of T1D or DKA </a:t>
            </a:r>
          </a:p>
          <a:p>
            <a:pPr marL="149250" indent="-149250">
              <a:spcBef>
                <a:spcPts val="0"/>
              </a:spcBef>
              <a:buFont typeface="+mj-lt"/>
              <a:buAutoNum type="arabicParenR"/>
            </a:pPr>
            <a:endParaRPr lang="en-US" sz="1000" dirty="0">
              <a:solidFill>
                <a:schemeClr val="tx1"/>
              </a:solidFill>
              <a:latin typeface="Trebuchet MS" panose="020B0603020202020204"/>
            </a:endParaRPr>
          </a:p>
          <a:p>
            <a:pPr marL="149250" indent="-149250">
              <a:spcBef>
                <a:spcPts val="0"/>
              </a:spcBef>
              <a:buFont typeface="+mj-lt"/>
              <a:buAutoNum type="arabicParenR"/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 Patient is showing ANY of the following signs and symptoms:</a:t>
            </a:r>
            <a:endParaRPr lang="en-GB" sz="1000" dirty="0">
              <a:solidFill>
                <a:schemeClr val="tx1"/>
              </a:solidFill>
              <a:latin typeface="Trebuchet MS" panose="020B0603020202020204"/>
            </a:endParaRP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Excessive urination (polyuria) and/or resumed bedwetting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Excessive thirst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Excessive hunger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Tiredness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Weight loss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Recurrent infection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Frequent vomiting and dehydration</a:t>
            </a:r>
          </a:p>
          <a:p>
            <a:pPr lvl="1">
              <a:spcBef>
                <a:spcPts val="0"/>
              </a:spcBef>
            </a:pPr>
            <a:r>
              <a:rPr lang="en-US" sz="1000" dirty="0" err="1">
                <a:solidFill>
                  <a:schemeClr val="tx1"/>
                </a:solidFill>
                <a:latin typeface="Trebuchet MS" panose="020B0603020202020204"/>
              </a:rPr>
              <a:t>Kussmaul</a:t>
            </a: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 breathing (Breathing at first is rapid and shallow and later deep sighing respirations)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Abdominal pain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Acetone (sweet) smell on breath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Decreased, consciousness, confusion, coma</a:t>
            </a:r>
          </a:p>
          <a:p>
            <a:pPr lvl="1">
              <a:spcBef>
                <a:spcPts val="0"/>
              </a:spcBef>
            </a:pPr>
            <a:r>
              <a:rPr lang="en-US" sz="1000" dirty="0">
                <a:solidFill>
                  <a:schemeClr val="tx1"/>
                </a:solidFill>
                <a:latin typeface="Trebuchet MS" panose="020B0603020202020204"/>
              </a:rPr>
              <a:t>Blurry vision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63B4C58-9BA4-892E-0990-4CE5574DCC45}"/>
              </a:ext>
            </a:extLst>
          </p:cNvPr>
          <p:cNvSpPr txBox="1"/>
          <p:nvPr/>
        </p:nvSpPr>
        <p:spPr>
          <a:xfrm>
            <a:off x="2804160" y="1621490"/>
            <a:ext cx="4297680" cy="8494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1200" dirty="0">
                <a:solidFill>
                  <a:schemeClr val="tx1"/>
                </a:solidFill>
                <a:latin typeface="Trebuchet MS" panose="020B0603020202020204"/>
              </a:rPr>
              <a:t>Patient meets at least one (1) of the </a:t>
            </a:r>
            <a:br>
              <a:rPr lang="en-GB" sz="1200" dirty="0">
                <a:solidFill>
                  <a:schemeClr val="tx1"/>
                </a:solidFill>
                <a:latin typeface="Trebuchet MS" panose="020B0603020202020204"/>
              </a:rPr>
            </a:br>
            <a:r>
              <a:rPr lang="en-GB" sz="1200" dirty="0">
                <a:solidFill>
                  <a:schemeClr val="tx1"/>
                </a:solidFill>
                <a:latin typeface="Trebuchet MS" panose="020B0603020202020204"/>
              </a:rPr>
              <a:t>following three (3) criteria: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AEEE681C-CA53-DFBC-6323-EA628A0A45F1}"/>
              </a:ext>
            </a:extLst>
          </p:cNvPr>
          <p:cNvSpPr txBox="1">
            <a:spLocks/>
          </p:cNvSpPr>
          <p:nvPr/>
        </p:nvSpPr>
        <p:spPr>
          <a:xfrm>
            <a:off x="745026" y="3189841"/>
            <a:ext cx="914400" cy="81682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31343" tIns="15672" rIns="31343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Test for other conditions and treat</a:t>
            </a:r>
            <a:endParaRPr lang="en-GH" sz="1200" dirty="0">
              <a:solidFill>
                <a:schemeClr val="tx1"/>
              </a:solidFill>
              <a:latin typeface="Trebuchet MS" panose="020B0603020202020204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449CF0-1407-24D9-89AD-8CDAC9C13B7C}"/>
              </a:ext>
            </a:extLst>
          </p:cNvPr>
          <p:cNvCxnSpPr>
            <a:cxnSpLocks/>
          </p:cNvCxnSpPr>
          <p:nvPr/>
        </p:nvCxnSpPr>
        <p:spPr>
          <a:xfrm flipH="1">
            <a:off x="1202226" y="2433243"/>
            <a:ext cx="5845" cy="718890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F628C43-F934-5A29-1270-DB5471C1DF31}"/>
              </a:ext>
            </a:extLst>
          </p:cNvPr>
          <p:cNvSpPr/>
          <p:nvPr/>
        </p:nvSpPr>
        <p:spPr>
          <a:xfrm>
            <a:off x="1243644" y="2620263"/>
            <a:ext cx="548092" cy="265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371475">
              <a:defRPr/>
            </a:pPr>
            <a:r>
              <a:rPr lang="en-GB" sz="1300" b="1" dirty="0">
                <a:solidFill>
                  <a:schemeClr val="tx1"/>
                </a:solidFill>
                <a:latin typeface="Trebuchet MS" panose="020B0603020202020204"/>
              </a:rPr>
              <a:t>NO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F090C69-D508-2C6F-B980-F641A9AF02D6}"/>
              </a:ext>
            </a:extLst>
          </p:cNvPr>
          <p:cNvCxnSpPr>
            <a:cxnSpLocks/>
          </p:cNvCxnSpPr>
          <p:nvPr/>
        </p:nvCxnSpPr>
        <p:spPr>
          <a:xfrm>
            <a:off x="1661064" y="2046220"/>
            <a:ext cx="1106466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630EE4-916B-72E0-12A4-B654030E2C2D}"/>
              </a:ext>
            </a:extLst>
          </p:cNvPr>
          <p:cNvSpPr/>
          <p:nvPr/>
        </p:nvSpPr>
        <p:spPr>
          <a:xfrm>
            <a:off x="1675781" y="1773868"/>
            <a:ext cx="694437" cy="22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371475"/>
            <a:r>
              <a:rPr lang="en-GB" sz="13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sp>
        <p:nvSpPr>
          <p:cNvPr id="56" name="Content Placeholder 3">
            <a:extLst>
              <a:ext uri="{FF2B5EF4-FFF2-40B4-BE49-F238E27FC236}">
                <a16:creationId xmlns:a16="http://schemas.microsoft.com/office/drawing/2014/main" id="{406CBBC3-1C46-79F1-7664-914C5DDBFC4A}"/>
              </a:ext>
            </a:extLst>
          </p:cNvPr>
          <p:cNvSpPr txBox="1">
            <a:spLocks/>
          </p:cNvSpPr>
          <p:nvPr/>
        </p:nvSpPr>
        <p:spPr>
          <a:xfrm>
            <a:off x="750871" y="1621490"/>
            <a:ext cx="914400" cy="8494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ctr">
            <a:noAutofit/>
          </a:bodyPr>
          <a:lstStyle>
            <a:lvl1pPr marL="78350" indent="-78350" algn="l" defTabSz="313402" rtl="0" eaLnBrk="1" latinLnBrk="0" hangingPunct="1">
              <a:lnSpc>
                <a:spcPct val="100000"/>
              </a:lnSpc>
              <a:spcBef>
                <a:spcPts val="343"/>
              </a:spcBef>
              <a:buFont typeface="Arial" panose="020B0604020202020204" pitchFamily="34" charset="0"/>
              <a:buChar char="•"/>
              <a:defRPr sz="618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5052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548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91753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8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48455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11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05157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11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61858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018559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75260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331961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Patient is 19 years old or less</a:t>
            </a:r>
            <a:endParaRPr lang="en-GH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BD3C9-C745-EF3A-CCE7-5BDE1AAF2447}"/>
              </a:ext>
            </a:extLst>
          </p:cNvPr>
          <p:cNvSpPr txBox="1"/>
          <p:nvPr/>
        </p:nvSpPr>
        <p:spPr>
          <a:xfrm>
            <a:off x="745026" y="1102840"/>
            <a:ext cx="8405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75"/>
            <a:r>
              <a:rPr lang="en-GB" sz="1600" b="1" dirty="0">
                <a:latin typeface="Trebuchet MS" panose="020B0603020202020204"/>
              </a:rPr>
              <a:t>Step 1: Which patients should receive a blood glucose test?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6EEB958-717B-59A6-FB4D-1AC10274FD02}"/>
              </a:ext>
            </a:extLst>
          </p:cNvPr>
          <p:cNvSpPr txBox="1"/>
          <p:nvPr/>
        </p:nvSpPr>
        <p:spPr>
          <a:xfrm>
            <a:off x="444921" y="398459"/>
            <a:ext cx="407515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Algorithm for blood glucose testing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100" dirty="0">
                <a:solidFill>
                  <a:schemeClr val="tx2"/>
                </a:solidFill>
              </a:rPr>
              <a:t>Closing the T1D diagnosis gap in Ethiopia, Ghana, and Nigeria</a:t>
            </a:r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0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906811A-20F9-1ABA-217F-AB05945B51C2}"/>
              </a:ext>
            </a:extLst>
          </p:cNvPr>
          <p:cNvCxnSpPr>
            <a:cxnSpLocks/>
          </p:cNvCxnSpPr>
          <p:nvPr/>
        </p:nvCxnSpPr>
        <p:spPr>
          <a:xfrm>
            <a:off x="6886076" y="1963306"/>
            <a:ext cx="0" cy="1400958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10A4899-2D6C-0749-1440-E752FDE5F1C9}"/>
              </a:ext>
            </a:extLst>
          </p:cNvPr>
          <p:cNvCxnSpPr>
            <a:cxnSpLocks/>
          </p:cNvCxnSpPr>
          <p:nvPr/>
        </p:nvCxnSpPr>
        <p:spPr>
          <a:xfrm>
            <a:off x="5627728" y="1963306"/>
            <a:ext cx="0" cy="1400958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C3600672-A4E9-D3F6-39F9-BD6E9CAC4AFE}"/>
              </a:ext>
            </a:extLst>
          </p:cNvPr>
          <p:cNvSpPr/>
          <p:nvPr/>
        </p:nvSpPr>
        <p:spPr>
          <a:xfrm>
            <a:off x="3834385" y="3353587"/>
            <a:ext cx="400851" cy="707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1475"/>
            <a:r>
              <a:rPr lang="en-GB" sz="1138" b="1" dirty="0">
                <a:solidFill>
                  <a:schemeClr val="tx1"/>
                </a:solidFill>
              </a:rPr>
              <a:t>NO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5901A5A-7FB7-1AC3-D442-C7769FC64348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>
            <a:off x="2650810" y="3104973"/>
            <a:ext cx="0" cy="1400958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FFDD6F6-1297-5547-5E8D-2D66CA3AF2C5}"/>
              </a:ext>
            </a:extLst>
          </p:cNvPr>
          <p:cNvCxnSpPr>
            <a:cxnSpLocks/>
            <a:stCxn id="17" idx="2"/>
            <a:endCxn id="80" idx="0"/>
          </p:cNvCxnSpPr>
          <p:nvPr/>
        </p:nvCxnSpPr>
        <p:spPr>
          <a:xfrm>
            <a:off x="4230709" y="2567903"/>
            <a:ext cx="0" cy="1938030"/>
          </a:xfrm>
          <a:prstGeom prst="straightConnector1">
            <a:avLst/>
          </a:prstGeom>
          <a:ln w="508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30DB7CF-D7DA-E34C-B564-BD46F9F722CE}"/>
              </a:ext>
            </a:extLst>
          </p:cNvPr>
          <p:cNvCxnSpPr>
            <a:cxnSpLocks/>
          </p:cNvCxnSpPr>
          <p:nvPr/>
        </p:nvCxnSpPr>
        <p:spPr>
          <a:xfrm>
            <a:off x="1353286" y="1825547"/>
            <a:ext cx="639722" cy="0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2059934-4638-9969-775A-21151904ADBF}"/>
              </a:ext>
            </a:extLst>
          </p:cNvPr>
          <p:cNvCxnSpPr>
            <a:cxnSpLocks/>
          </p:cNvCxnSpPr>
          <p:nvPr/>
        </p:nvCxnSpPr>
        <p:spPr>
          <a:xfrm>
            <a:off x="2984124" y="1825547"/>
            <a:ext cx="639722" cy="0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F3B19A4-8835-FD7D-D566-BB824B1AFC5C}"/>
              </a:ext>
            </a:extLst>
          </p:cNvPr>
          <p:cNvCxnSpPr>
            <a:cxnSpLocks/>
          </p:cNvCxnSpPr>
          <p:nvPr/>
        </p:nvCxnSpPr>
        <p:spPr>
          <a:xfrm>
            <a:off x="4501840" y="1825547"/>
            <a:ext cx="639722" cy="0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D057DA2-8B2F-5643-1E67-E61A14EAC330}"/>
              </a:ext>
            </a:extLst>
          </p:cNvPr>
          <p:cNvCxnSpPr>
            <a:cxnSpLocks/>
          </p:cNvCxnSpPr>
          <p:nvPr/>
        </p:nvCxnSpPr>
        <p:spPr>
          <a:xfrm>
            <a:off x="5774456" y="1825547"/>
            <a:ext cx="639722" cy="0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5343A9D-1D50-A7CB-471F-8AF83A478445}"/>
              </a:ext>
            </a:extLst>
          </p:cNvPr>
          <p:cNvCxnSpPr>
            <a:cxnSpLocks/>
          </p:cNvCxnSpPr>
          <p:nvPr/>
        </p:nvCxnSpPr>
        <p:spPr>
          <a:xfrm>
            <a:off x="7301600" y="1825547"/>
            <a:ext cx="639722" cy="0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A31AF8E-CE19-C8F3-BCAA-F1B9BA04E9E3}"/>
              </a:ext>
            </a:extLst>
          </p:cNvPr>
          <p:cNvSpPr txBox="1">
            <a:spLocks/>
          </p:cNvSpPr>
          <p:nvPr/>
        </p:nvSpPr>
        <p:spPr>
          <a:xfrm>
            <a:off x="750871" y="1621490"/>
            <a:ext cx="914400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>
            <a:spAutoFit/>
          </a:bodyPr>
          <a:lstStyle>
            <a:lvl1pPr marL="78350" indent="-78350" algn="l" defTabSz="313402" rtl="0" eaLnBrk="1" latinLnBrk="0" hangingPunct="1">
              <a:lnSpc>
                <a:spcPct val="100000"/>
              </a:lnSpc>
              <a:spcBef>
                <a:spcPts val="343"/>
              </a:spcBef>
              <a:buFont typeface="Arial" panose="020B0604020202020204" pitchFamily="34" charset="0"/>
              <a:buChar char="•"/>
              <a:defRPr sz="618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35052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548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91753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8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48455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11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05157" indent="-78350" algn="l" defTabSz="313402" rtl="0" eaLnBrk="1" latinLnBrk="0" hangingPunct="1">
              <a:lnSpc>
                <a:spcPct val="10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411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61858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018559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75260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331961" indent="-78350" algn="l" defTabSz="313402" rtl="0" eaLnBrk="1" latinLnBrk="0" hangingPunct="1">
              <a:lnSpc>
                <a:spcPct val="90000"/>
              </a:lnSpc>
              <a:spcBef>
                <a:spcPts val="171"/>
              </a:spcBef>
              <a:buFont typeface="Arial" panose="020B0604020202020204" pitchFamily="34" charset="0"/>
              <a:buChar char="•"/>
              <a:defRPr sz="61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100" dirty="0">
                <a:solidFill>
                  <a:schemeClr val="tx1"/>
                </a:solidFill>
              </a:rPr>
              <a:t>Test patient’s blood glucose</a:t>
            </a:r>
            <a:endParaRPr lang="en-GH" sz="1100" dirty="0">
              <a:solidFill>
                <a:schemeClr val="tx1"/>
              </a:solidFill>
            </a:endParaRP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E66B52C-8B65-2DD5-5B92-93825BD280A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863998" y="2254175"/>
          <a:ext cx="544" cy="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E66B52C-8B65-2DD5-5B92-93825BD280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998" y="2254175"/>
                        <a:ext cx="544" cy="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086CD2E3-054B-E98C-80F2-77B62E245A89}"/>
              </a:ext>
            </a:extLst>
          </p:cNvPr>
          <p:cNvSpPr txBox="1">
            <a:spLocks/>
          </p:cNvSpPr>
          <p:nvPr/>
        </p:nvSpPr>
        <p:spPr>
          <a:xfrm>
            <a:off x="745026" y="5709407"/>
            <a:ext cx="8405304" cy="6674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91440" rIns="91440" bIns="91440" numCol="3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sz="1000" b="1" dirty="0">
                <a:solidFill>
                  <a:schemeClr val="tx1"/>
                </a:solidFill>
              </a:rPr>
              <a:t>Signs/symptoms of DKA:</a:t>
            </a:r>
          </a:p>
          <a:p>
            <a:pPr>
              <a:spcBef>
                <a:spcPts val="400"/>
              </a:spcBef>
            </a:pPr>
            <a:r>
              <a:rPr lang="en-GB" sz="1000" dirty="0">
                <a:solidFill>
                  <a:schemeClr val="tx1"/>
                </a:solidFill>
              </a:rPr>
              <a:t>Frequent vomiting </a:t>
            </a:r>
          </a:p>
          <a:p>
            <a:pPr>
              <a:spcBef>
                <a:spcPts val="400"/>
              </a:spcBef>
            </a:pPr>
            <a:r>
              <a:rPr lang="en-GB" sz="1000" dirty="0">
                <a:solidFill>
                  <a:schemeClr val="tx1"/>
                </a:solidFill>
              </a:rPr>
              <a:t>Acute abdominal pain</a:t>
            </a:r>
          </a:p>
          <a:p>
            <a:pPr>
              <a:spcBef>
                <a:spcPts val="400"/>
              </a:spcBef>
            </a:pPr>
            <a:r>
              <a:rPr lang="en-US" sz="1000" dirty="0" err="1">
                <a:solidFill>
                  <a:schemeClr val="tx1"/>
                </a:solidFill>
              </a:rPr>
              <a:t>Kussmaul</a:t>
            </a:r>
            <a:r>
              <a:rPr lang="en-US" sz="1000" dirty="0">
                <a:solidFill>
                  <a:schemeClr val="tx1"/>
                </a:solidFill>
              </a:rPr>
              <a:t> breathing (Breathing at first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is rapid and shallow and later deep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sighing respirations)</a:t>
            </a:r>
          </a:p>
          <a:p>
            <a:pPr>
              <a:spcBef>
                <a:spcPts val="400"/>
              </a:spcBef>
            </a:pPr>
            <a:r>
              <a:rPr lang="en-GB" sz="1000" dirty="0">
                <a:solidFill>
                  <a:schemeClr val="tx1"/>
                </a:solidFill>
              </a:rPr>
              <a:t>Dehydration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000" dirty="0">
                <a:solidFill>
                  <a:schemeClr val="tx1"/>
                </a:solidFill>
              </a:rPr>
              <a:t>Acetone (sweet) smell on breath</a:t>
            </a:r>
            <a:endParaRPr lang="en-GB" sz="1000" dirty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</a:pPr>
            <a:r>
              <a:rPr lang="en-GB" sz="1000" dirty="0">
                <a:solidFill>
                  <a:schemeClr val="tx1"/>
                </a:solidFill>
              </a:rPr>
              <a:t>Decreased consciousness, confusion, coma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5948551-A9A2-BBFE-0145-A03E97FAD481}"/>
              </a:ext>
            </a:extLst>
          </p:cNvPr>
          <p:cNvSpPr txBox="1">
            <a:spLocks/>
          </p:cNvSpPr>
          <p:nvPr/>
        </p:nvSpPr>
        <p:spPr>
          <a:xfrm>
            <a:off x="2010730" y="4505931"/>
            <a:ext cx="1280160" cy="84966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31343" tIns="15672" rIns="31343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Test and treat </a:t>
            </a: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>
                <a:solidFill>
                  <a:schemeClr val="tx1"/>
                </a:solidFill>
              </a:rPr>
              <a:t>for other conditions</a:t>
            </a:r>
            <a:endParaRPr lang="en-GH" sz="1100" dirty="0">
              <a:solidFill>
                <a:schemeClr val="tx1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671BBD1-5FFB-B3DB-4A47-276D7DF8C106}"/>
              </a:ext>
            </a:extLst>
          </p:cNvPr>
          <p:cNvSpPr txBox="1">
            <a:spLocks/>
          </p:cNvSpPr>
          <p:nvPr/>
        </p:nvSpPr>
        <p:spPr>
          <a:xfrm>
            <a:off x="2010730" y="1621490"/>
            <a:ext cx="1280160" cy="14834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H" sz="1100" b="1" dirty="0">
                <a:solidFill>
                  <a:schemeClr val="tx1"/>
                </a:solidFill>
              </a:rPr>
              <a:t>Hyperglycemia:</a:t>
            </a:r>
            <a:r>
              <a:rPr lang="en-GH" sz="1100" dirty="0">
                <a:solidFill>
                  <a:schemeClr val="tx1"/>
                </a:solidFill>
              </a:rPr>
              <a:t> </a:t>
            </a: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H" sz="1100" dirty="0">
                <a:solidFill>
                  <a:schemeClr val="tx1"/>
                </a:solidFill>
              </a:rPr>
              <a:t>RBS ≥ 200mg/dl (11.1mmol/l) </a:t>
            </a: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H" sz="1100" b="1" dirty="0">
                <a:solidFill>
                  <a:schemeClr val="tx1"/>
                </a:solidFill>
              </a:rPr>
              <a:t>OR</a:t>
            </a:r>
            <a:r>
              <a:rPr lang="en-GH" sz="1100" dirty="0">
                <a:solidFill>
                  <a:schemeClr val="tx1"/>
                </a:solidFill>
              </a:rPr>
              <a:t> </a:t>
            </a: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H" sz="1100" dirty="0">
                <a:solidFill>
                  <a:schemeClr val="tx1"/>
                </a:solidFill>
              </a:rPr>
              <a:t>FBS ≥ 126mg/dl (</a:t>
            </a:r>
            <a:r>
              <a:rPr lang="en-US" sz="1100" dirty="0">
                <a:solidFill>
                  <a:schemeClr val="tx1"/>
                </a:solidFill>
              </a:rPr>
              <a:t>7 </a:t>
            </a:r>
            <a:r>
              <a:rPr lang="en-GH" sz="1100" dirty="0">
                <a:solidFill>
                  <a:schemeClr val="tx1"/>
                </a:solidFill>
              </a:rPr>
              <a:t>mmol/l)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7F28C34-25FF-041F-354B-B900BB64A8E6}"/>
              </a:ext>
            </a:extLst>
          </p:cNvPr>
          <p:cNvSpPr txBox="1">
            <a:spLocks/>
          </p:cNvSpPr>
          <p:nvPr/>
        </p:nvSpPr>
        <p:spPr>
          <a:xfrm>
            <a:off x="3636349" y="1621490"/>
            <a:ext cx="1188720" cy="9464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Patient shows </a:t>
            </a:r>
            <a:r>
              <a:rPr lang="en-US" sz="1100" b="1" dirty="0">
                <a:solidFill>
                  <a:schemeClr val="tx1"/>
                </a:solidFill>
              </a:rPr>
              <a:t>ANY </a:t>
            </a:r>
            <a:r>
              <a:rPr lang="en-US" sz="1100" dirty="0">
                <a:solidFill>
                  <a:schemeClr val="tx1"/>
                </a:solidFill>
              </a:rPr>
              <a:t>signs /symptoms of DKA (see </a:t>
            </a:r>
            <a:r>
              <a:rPr lang="en-US" sz="1100" b="1" dirty="0">
                <a:solidFill>
                  <a:schemeClr val="tx1"/>
                </a:solidFill>
              </a:rPr>
              <a:t>green</a:t>
            </a:r>
            <a:r>
              <a:rPr lang="en-US" sz="1100" dirty="0">
                <a:solidFill>
                  <a:schemeClr val="tx1"/>
                </a:solidFill>
              </a:rPr>
              <a:t> box below)</a:t>
            </a:r>
            <a:endParaRPr lang="en-GH" sz="1100" dirty="0">
              <a:solidFill>
                <a:schemeClr val="tx1"/>
              </a:solidFill>
            </a:endParaRP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95D3A84-5DDD-59B6-79CB-670A35C28CAD}"/>
              </a:ext>
            </a:extLst>
          </p:cNvPr>
          <p:cNvSpPr txBox="1">
            <a:spLocks/>
          </p:cNvSpPr>
          <p:nvPr/>
        </p:nvSpPr>
        <p:spPr>
          <a:xfrm>
            <a:off x="5170528" y="1621490"/>
            <a:ext cx="914400" cy="794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Test patient’s urine ketones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98B69310-CB35-D736-8CF0-01BA9B8FC5D8}"/>
              </a:ext>
            </a:extLst>
          </p:cNvPr>
          <p:cNvSpPr txBox="1">
            <a:spLocks/>
          </p:cNvSpPr>
          <p:nvPr/>
        </p:nvSpPr>
        <p:spPr>
          <a:xfrm>
            <a:off x="6430387" y="1621490"/>
            <a:ext cx="1188720" cy="13311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Ketonuria:</a:t>
            </a:r>
          </a:p>
          <a:p>
            <a:pPr marL="0" indent="0">
              <a:buNone/>
            </a:pPr>
            <a:r>
              <a:rPr lang="en-GH" sz="1100" dirty="0">
                <a:solidFill>
                  <a:schemeClr val="tx1"/>
                </a:solidFill>
              </a:rPr>
              <a:t>Positive</a:t>
            </a: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OR</a:t>
            </a:r>
          </a:p>
          <a:p>
            <a:pPr marL="0" indent="0">
              <a:buNone/>
            </a:pPr>
            <a:r>
              <a:rPr lang="en-GH" sz="1100" dirty="0">
                <a:solidFill>
                  <a:schemeClr val="tx1"/>
                </a:solidFill>
              </a:rPr>
              <a:t>Ketones ≥ 2mmol/L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7" name="Content Placeholder 3">
            <a:extLst>
              <a:ext uri="{FF2B5EF4-FFF2-40B4-BE49-F238E27FC236}">
                <a16:creationId xmlns:a16="http://schemas.microsoft.com/office/drawing/2014/main" id="{E58F4836-2894-0D8A-15B5-7CCCCC726AE6}"/>
              </a:ext>
            </a:extLst>
          </p:cNvPr>
          <p:cNvSpPr txBox="1">
            <a:spLocks/>
          </p:cNvSpPr>
          <p:nvPr/>
        </p:nvSpPr>
        <p:spPr>
          <a:xfrm>
            <a:off x="7958215" y="4365311"/>
            <a:ext cx="1192119" cy="1130911"/>
          </a:xfrm>
          <a:prstGeom prst="round2Diag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31343" tIns="15672" rIns="31343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H" sz="1100" b="1" dirty="0">
                <a:solidFill>
                  <a:schemeClr val="bg1"/>
                </a:solidFill>
              </a:rPr>
              <a:t>EMERGENCY</a:t>
            </a:r>
            <a:r>
              <a:rPr lang="en-GH" sz="1100" dirty="0">
                <a:solidFill>
                  <a:schemeClr val="bg1"/>
                </a:solidFill>
              </a:rPr>
              <a:t> </a:t>
            </a:r>
            <a:r>
              <a:rPr lang="en-GH" sz="1100" b="1" dirty="0">
                <a:solidFill>
                  <a:schemeClr val="bg1"/>
                </a:solidFill>
              </a:rPr>
              <a:t>REFERRAL</a:t>
            </a:r>
            <a:r>
              <a:rPr lang="en-GH" sz="1100" dirty="0">
                <a:solidFill>
                  <a:schemeClr val="bg1"/>
                </a:solidFill>
              </a:rPr>
              <a:t> to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GH" sz="1100" dirty="0">
                <a:solidFill>
                  <a:schemeClr val="bg1"/>
                </a:solidFill>
              </a:rPr>
              <a:t>closest site </a:t>
            </a:r>
            <a:r>
              <a:rPr lang="en-US" sz="1100" dirty="0">
                <a:solidFill>
                  <a:schemeClr val="bg1"/>
                </a:solidFill>
              </a:rPr>
              <a:t>able </a:t>
            </a:r>
            <a:r>
              <a:rPr lang="en-GH" sz="1100" dirty="0">
                <a:solidFill>
                  <a:schemeClr val="bg1"/>
                </a:solidFill>
              </a:rPr>
              <a:t>to stabilize DKA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0" name="Content Placeholder 3">
            <a:extLst>
              <a:ext uri="{FF2B5EF4-FFF2-40B4-BE49-F238E27FC236}">
                <a16:creationId xmlns:a16="http://schemas.microsoft.com/office/drawing/2014/main" id="{91728CD0-B313-BE90-BC27-95B44EF6EE1B}"/>
              </a:ext>
            </a:extLst>
          </p:cNvPr>
          <p:cNvSpPr txBox="1">
            <a:spLocks/>
          </p:cNvSpPr>
          <p:nvPr/>
        </p:nvSpPr>
        <p:spPr>
          <a:xfrm>
            <a:off x="3636349" y="4505933"/>
            <a:ext cx="1188720" cy="849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31343" tIns="15672" rIns="31343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</a:rPr>
              <a:t>Refer WITHIN</a:t>
            </a:r>
            <a:br>
              <a:rPr lang="en-US" sz="1100" b="1" dirty="0">
                <a:solidFill>
                  <a:schemeClr val="tx1"/>
                </a:solidFill>
              </a:rPr>
            </a:br>
            <a:r>
              <a:rPr lang="en-US" sz="1100" b="1" dirty="0">
                <a:solidFill>
                  <a:schemeClr val="tx1"/>
                </a:solidFill>
              </a:rPr>
              <a:t>3 DAYS to treatment site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EC2D00B-69AF-1ED0-5D84-1C3B35E894D9}"/>
              </a:ext>
            </a:extLst>
          </p:cNvPr>
          <p:cNvSpPr/>
          <p:nvPr/>
        </p:nvSpPr>
        <p:spPr>
          <a:xfrm>
            <a:off x="5586635" y="4350096"/>
            <a:ext cx="485573" cy="235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371475"/>
            <a:r>
              <a:rPr lang="en-GB" sz="1138" b="1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9A386-D423-3261-7B9E-D825460AD96C}"/>
              </a:ext>
            </a:extLst>
          </p:cNvPr>
          <p:cNvSpPr/>
          <p:nvPr/>
        </p:nvSpPr>
        <p:spPr>
          <a:xfrm>
            <a:off x="4731724" y="2660155"/>
            <a:ext cx="860120" cy="3987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371475"/>
            <a:r>
              <a:rPr lang="en-GB" sz="1138" b="1" dirty="0">
                <a:solidFill>
                  <a:schemeClr val="tx1"/>
                </a:solidFill>
              </a:rPr>
              <a:t>No test available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E370FC4-7154-90EA-DCC1-E6C7D8C67C53}"/>
              </a:ext>
            </a:extLst>
          </p:cNvPr>
          <p:cNvSpPr/>
          <p:nvPr/>
        </p:nvSpPr>
        <p:spPr>
          <a:xfrm>
            <a:off x="2188120" y="3266188"/>
            <a:ext cx="400851" cy="8820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1475"/>
            <a:r>
              <a:rPr lang="en-GB" sz="1138" b="1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94489FC-006F-3012-BFF6-67595307EB7B}"/>
              </a:ext>
            </a:extLst>
          </p:cNvPr>
          <p:cNvSpPr/>
          <p:nvPr/>
        </p:nvSpPr>
        <p:spPr>
          <a:xfrm>
            <a:off x="6407176" y="2969213"/>
            <a:ext cx="400851" cy="40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1475"/>
            <a:r>
              <a:rPr lang="en-GB" sz="1138" b="1" dirty="0">
                <a:solidFill>
                  <a:schemeClr val="tx1"/>
                </a:solidFill>
              </a:rPr>
              <a:t>NO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1F9CB06-7B88-6299-3266-44E698D0B4CB}"/>
              </a:ext>
            </a:extLst>
          </p:cNvPr>
          <p:cNvCxnSpPr>
            <a:cxnSpLocks/>
          </p:cNvCxnSpPr>
          <p:nvPr/>
        </p:nvCxnSpPr>
        <p:spPr>
          <a:xfrm>
            <a:off x="8543504" y="2734931"/>
            <a:ext cx="0" cy="1586578"/>
          </a:xfrm>
          <a:prstGeom prst="straightConnector1">
            <a:avLst/>
          </a:prstGeom>
          <a:ln w="508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00845FE5-4C33-60D5-094E-F28EB6C01EF3}"/>
              </a:ext>
            </a:extLst>
          </p:cNvPr>
          <p:cNvSpPr/>
          <p:nvPr/>
        </p:nvSpPr>
        <p:spPr>
          <a:xfrm>
            <a:off x="8029628" y="3113459"/>
            <a:ext cx="477920" cy="1187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1475"/>
            <a:r>
              <a:rPr lang="en-GB" sz="1138" b="1" dirty="0">
                <a:solidFill>
                  <a:schemeClr val="tx1"/>
                </a:solidFill>
              </a:rPr>
              <a:t>AND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10679FE-6F89-81FC-2D8A-F4F1B53CF93D}"/>
              </a:ext>
            </a:extLst>
          </p:cNvPr>
          <p:cNvSpPr/>
          <p:nvPr/>
        </p:nvSpPr>
        <p:spPr>
          <a:xfrm>
            <a:off x="6371505" y="4291095"/>
            <a:ext cx="446449" cy="353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371475"/>
            <a:r>
              <a:rPr lang="en-GB" sz="1138" b="1" dirty="0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F98FEC8-AC7B-A9B0-F444-4D88CD083213}"/>
              </a:ext>
            </a:extLst>
          </p:cNvPr>
          <p:cNvSpPr txBox="1">
            <a:spLocks/>
          </p:cNvSpPr>
          <p:nvPr/>
        </p:nvSpPr>
        <p:spPr>
          <a:xfrm>
            <a:off x="7964566" y="1621490"/>
            <a:ext cx="1185768" cy="13311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91440" rIns="0" bIns="9144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Start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IV fluids (NaCl) 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Oral rehydration (ORS)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0EAD386-B6FA-B616-17D0-88D5035314F2}"/>
              </a:ext>
            </a:extLst>
          </p:cNvPr>
          <p:cNvSpPr/>
          <p:nvPr/>
        </p:nvSpPr>
        <p:spPr>
          <a:xfrm>
            <a:off x="3290890" y="1509622"/>
            <a:ext cx="345459" cy="22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371475"/>
            <a:r>
              <a:rPr lang="en-GB" sz="10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CE54B1-504A-4C4A-BD01-FABDEDD7BCC5}"/>
              </a:ext>
            </a:extLst>
          </p:cNvPr>
          <p:cNvSpPr/>
          <p:nvPr/>
        </p:nvSpPr>
        <p:spPr>
          <a:xfrm>
            <a:off x="4825069" y="1509622"/>
            <a:ext cx="345459" cy="22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371475"/>
            <a:r>
              <a:rPr lang="en-GB" sz="10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3B718C5-9B41-971B-5C01-AE65D819CED2}"/>
              </a:ext>
            </a:extLst>
          </p:cNvPr>
          <p:cNvSpPr/>
          <p:nvPr/>
        </p:nvSpPr>
        <p:spPr>
          <a:xfrm>
            <a:off x="6084576" y="1509622"/>
            <a:ext cx="345459" cy="22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371475"/>
            <a:r>
              <a:rPr lang="en-GB" sz="10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375217D-4198-0BD6-1202-2ACCBB83A673}"/>
              </a:ext>
            </a:extLst>
          </p:cNvPr>
          <p:cNvSpPr/>
          <p:nvPr/>
        </p:nvSpPr>
        <p:spPr>
          <a:xfrm>
            <a:off x="7620718" y="1509622"/>
            <a:ext cx="345459" cy="22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371475"/>
            <a:r>
              <a:rPr lang="en-GB" sz="1000" b="1" dirty="0">
                <a:solidFill>
                  <a:schemeClr val="tx1"/>
                </a:solidFill>
                <a:latin typeface="Trebuchet MS" panose="020B0603020202020204"/>
              </a:rPr>
              <a:t>YES</a:t>
            </a:r>
          </a:p>
        </p:txBody>
      </p: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F300B286-BCF9-2C16-94B4-88C5AB23633E}"/>
              </a:ext>
            </a:extLst>
          </p:cNvPr>
          <p:cNvCxnSpPr>
            <a:cxnSpLocks/>
          </p:cNvCxnSpPr>
          <p:nvPr/>
        </p:nvCxnSpPr>
        <p:spPr>
          <a:xfrm rot="5400000">
            <a:off x="5154747" y="3974398"/>
            <a:ext cx="649961" cy="1262775"/>
          </a:xfrm>
          <a:prstGeom prst="bentConnector2">
            <a:avLst/>
          </a:prstGeom>
          <a:ln w="508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988D7732-274C-0E0A-7ABC-77039E2BA1BF}"/>
              </a:ext>
            </a:extLst>
          </p:cNvPr>
          <p:cNvCxnSpPr>
            <a:cxnSpLocks/>
          </p:cNvCxnSpPr>
          <p:nvPr/>
        </p:nvCxnSpPr>
        <p:spPr>
          <a:xfrm rot="16200000" flipH="1">
            <a:off x="6813545" y="3810128"/>
            <a:ext cx="649961" cy="1591312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ontent Placeholder 3">
            <a:extLst>
              <a:ext uri="{FF2B5EF4-FFF2-40B4-BE49-F238E27FC236}">
                <a16:creationId xmlns:a16="http://schemas.microsoft.com/office/drawing/2014/main" id="{B893C0C7-ECC1-2A0B-1D78-E177A74084F2}"/>
              </a:ext>
            </a:extLst>
          </p:cNvPr>
          <p:cNvSpPr txBox="1">
            <a:spLocks/>
          </p:cNvSpPr>
          <p:nvPr/>
        </p:nvSpPr>
        <p:spPr>
          <a:xfrm>
            <a:off x="5156226" y="3397820"/>
            <a:ext cx="2115791" cy="88298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15672" rIns="91440" bIns="1567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6"/>
              </a:spcBef>
              <a:buNone/>
            </a:pPr>
            <a:r>
              <a:rPr lang="en-US" sz="1100" b="1" dirty="0">
                <a:solidFill>
                  <a:schemeClr val="tx1"/>
                </a:solidFill>
              </a:rPr>
              <a:t>Patient shows any of:</a:t>
            </a:r>
          </a:p>
          <a:p>
            <a:pPr>
              <a:spcBef>
                <a:spcPts val="406"/>
              </a:spcBef>
            </a:pPr>
            <a:r>
              <a:rPr lang="en-US" sz="1100" dirty="0">
                <a:solidFill>
                  <a:schemeClr val="tx1"/>
                </a:solidFill>
              </a:rPr>
              <a:t>Dehydration</a:t>
            </a:r>
          </a:p>
          <a:p>
            <a:pPr>
              <a:spcBef>
                <a:spcPts val="406"/>
              </a:spcBef>
            </a:pPr>
            <a:r>
              <a:rPr lang="en-US" sz="1100" dirty="0">
                <a:solidFill>
                  <a:schemeClr val="tx1"/>
                </a:solidFill>
              </a:rPr>
              <a:t>Reduced consciousness</a:t>
            </a:r>
          </a:p>
          <a:p>
            <a:pPr>
              <a:spcBef>
                <a:spcPts val="406"/>
              </a:spcBef>
            </a:pPr>
            <a:r>
              <a:rPr lang="en-US" sz="1100" dirty="0">
                <a:solidFill>
                  <a:schemeClr val="tx1"/>
                </a:solidFill>
              </a:rPr>
              <a:t>Evidence of infection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462686B-4F2D-8410-7C4A-32E94ADE6D8A}"/>
              </a:ext>
            </a:extLst>
          </p:cNvPr>
          <p:cNvSpPr txBox="1"/>
          <p:nvPr/>
        </p:nvSpPr>
        <p:spPr>
          <a:xfrm>
            <a:off x="745026" y="1102840"/>
            <a:ext cx="8405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75"/>
            <a:r>
              <a:rPr lang="en-GB" sz="1600" b="1" dirty="0">
                <a:latin typeface="Trebuchet MS" panose="020B0603020202020204"/>
              </a:rPr>
              <a:t>Step 2: Next steps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9DEA622-8F9A-BBB2-CDA5-C55E0F260EB2}"/>
              </a:ext>
            </a:extLst>
          </p:cNvPr>
          <p:cNvSpPr txBox="1"/>
          <p:nvPr/>
        </p:nvSpPr>
        <p:spPr>
          <a:xfrm>
            <a:off x="444921" y="398459"/>
            <a:ext cx="407515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Algorithm for blood glucose testing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100" dirty="0">
                <a:solidFill>
                  <a:schemeClr val="tx2"/>
                </a:solidFill>
              </a:rPr>
              <a:t>Closing the T1D diagnosis gap in Ethiopia, Ghana, and Nigeria</a:t>
            </a:r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11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1">
  <a:themeElements>
    <a:clrScheme name="CHAI">
      <a:dk1>
        <a:srgbClr val="000000"/>
      </a:dk1>
      <a:lt1>
        <a:srgbClr val="FFFFFF"/>
      </a:lt1>
      <a:dk2>
        <a:srgbClr val="003E78"/>
      </a:dk2>
      <a:lt2>
        <a:srgbClr val="D5E7EF"/>
      </a:lt2>
      <a:accent1>
        <a:srgbClr val="003E78"/>
      </a:accent1>
      <a:accent2>
        <a:srgbClr val="117996"/>
      </a:accent2>
      <a:accent3>
        <a:srgbClr val="6EDBCD"/>
      </a:accent3>
      <a:accent4>
        <a:srgbClr val="1ED47F"/>
      </a:accent4>
      <a:accent5>
        <a:srgbClr val="F4B71B"/>
      </a:accent5>
      <a:accent6>
        <a:srgbClr val="7C1220"/>
      </a:accent6>
      <a:hlink>
        <a:srgbClr val="117996"/>
      </a:hlink>
      <a:folHlink>
        <a:srgbClr val="117996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CCA5E9D-D912-194E-A04B-D4B3140C57BD}" vid="{45A64073-70D0-BA4B-9DCA-FF99F1049C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397</Words>
  <Application>Microsoft Office PowerPoint</Application>
  <PresentationFormat>A4 Paper (210x297 mm)</PresentationFormat>
  <Paragraphs>75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Trebuchet MS</vt:lpstr>
      <vt:lpstr>Theme1</vt:lpstr>
      <vt:lpstr>think-cell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Dumfeh</dc:creator>
  <cp:lastModifiedBy>Margaret Prust</cp:lastModifiedBy>
  <cp:revision>48</cp:revision>
  <dcterms:created xsi:type="dcterms:W3CDTF">2024-07-30T10:18:20Z</dcterms:created>
  <dcterms:modified xsi:type="dcterms:W3CDTF">2024-08-13T16:56:01Z</dcterms:modified>
</cp:coreProperties>
</file>