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7" r:id="rId2"/>
    <p:sldId id="300" r:id="rId3"/>
    <p:sldId id="299" r:id="rId4"/>
    <p:sldId id="290" r:id="rId5"/>
    <p:sldId id="291" r:id="rId6"/>
    <p:sldId id="301" r:id="rId7"/>
    <p:sldId id="295" r:id="rId8"/>
    <p:sldId id="294" r:id="rId9"/>
    <p:sldId id="293" r:id="rId10"/>
    <p:sldId id="298" r:id="rId11"/>
    <p:sldId id="296" r:id="rId12"/>
    <p:sldId id="28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657070-9254-40B1-8A2C-0F2318D49310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CC6316B9-975D-4AFD-85D9-CD5BFA0D3E46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  <a:buNone/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Elite Mold &amp; Engineering 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51548 Filomena Drive 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Shelby Twp. MI 48315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(17,500 square feet)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(586)314-4000</a:t>
          </a:r>
          <a:endParaRPr lang="en-US" sz="1600" dirty="0"/>
        </a:p>
      </dgm:t>
    </dgm:pt>
    <dgm:pt modelId="{E27BC137-7FE6-4554-B9AF-3412EEECC30B}" type="parTrans" cxnId="{17A7B39F-82B4-47DD-AC3B-8A1C97275CD5}">
      <dgm:prSet/>
      <dgm:spPr/>
      <dgm:t>
        <a:bodyPr/>
        <a:lstStyle/>
        <a:p>
          <a:endParaRPr lang="en-US"/>
        </a:p>
      </dgm:t>
    </dgm:pt>
    <dgm:pt modelId="{DA8299C5-6440-4C84-B51A-C66C183B741A}" type="sibTrans" cxnId="{17A7B39F-82B4-47DD-AC3B-8A1C97275CD5}">
      <dgm:prSet/>
      <dgm:spPr/>
      <dgm:t>
        <a:bodyPr/>
        <a:lstStyle/>
        <a:p>
          <a:endParaRPr lang="en-US"/>
        </a:p>
      </dgm:t>
    </dgm:pt>
    <dgm:pt modelId="{A430CFD8-E9F0-4E52-931A-176241022935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Shared Building 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51476 Filomena Drive 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Shelby Twp. MI 48315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(24,000 Square Feet)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*Additive department is located in this office. </a:t>
          </a:r>
          <a:endParaRPr lang="en-US" sz="1600" dirty="0"/>
        </a:p>
      </dgm:t>
    </dgm:pt>
    <dgm:pt modelId="{7047DF05-2C11-47DB-8D07-C7685AE1AA6D}" type="parTrans" cxnId="{A430F251-14CF-44E8-AF90-AD4933E6E280}">
      <dgm:prSet/>
      <dgm:spPr/>
      <dgm:t>
        <a:bodyPr/>
        <a:lstStyle/>
        <a:p>
          <a:endParaRPr lang="en-US"/>
        </a:p>
      </dgm:t>
    </dgm:pt>
    <dgm:pt modelId="{60583ED5-FAC8-4017-AD87-DD04AC35E501}" type="sibTrans" cxnId="{A430F251-14CF-44E8-AF90-AD4933E6E280}">
      <dgm:prSet/>
      <dgm:spPr/>
      <dgm:t>
        <a:bodyPr/>
        <a:lstStyle/>
        <a:p>
          <a:endParaRPr lang="en-US"/>
        </a:p>
      </dgm:t>
    </dgm:pt>
    <dgm:pt modelId="{A86AF2B5-8A43-405F-8449-28565BB41AD5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Elite Plastic Products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51354 Filomena Drive 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Shelby Twp. MI 48315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(36,000 square feet)</a:t>
          </a: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(586)247-5800</a:t>
          </a:r>
          <a:endParaRPr lang="en-US" sz="1600" dirty="0"/>
        </a:p>
      </dgm:t>
    </dgm:pt>
    <dgm:pt modelId="{94E3FE2D-F37E-45A7-AA84-E992FD30C9ED}" type="parTrans" cxnId="{4ACC3C83-BE96-4922-9691-EF969089BDBF}">
      <dgm:prSet/>
      <dgm:spPr/>
      <dgm:t>
        <a:bodyPr/>
        <a:lstStyle/>
        <a:p>
          <a:endParaRPr lang="en-US"/>
        </a:p>
      </dgm:t>
    </dgm:pt>
    <dgm:pt modelId="{6AA53CC0-F505-4B1E-96B4-658E7B75F537}" type="sibTrans" cxnId="{4ACC3C83-BE96-4922-9691-EF969089BDBF}">
      <dgm:prSet/>
      <dgm:spPr/>
      <dgm:t>
        <a:bodyPr/>
        <a:lstStyle/>
        <a:p>
          <a:endParaRPr lang="en-US"/>
        </a:p>
      </dgm:t>
    </dgm:pt>
    <dgm:pt modelId="{D1E73A3F-6F3F-43CF-B60A-6334CD06ACA3}" type="pres">
      <dgm:prSet presAssocID="{00657070-9254-40B1-8A2C-0F2318D49310}" presName="Name0" presStyleCnt="0">
        <dgm:presLayoutVars>
          <dgm:dir/>
          <dgm:resizeHandles val="exact"/>
        </dgm:presLayoutVars>
      </dgm:prSet>
      <dgm:spPr/>
    </dgm:pt>
    <dgm:pt modelId="{492DA72F-22B9-46AF-8210-8F9A9A5C3483}" type="pres">
      <dgm:prSet presAssocID="{00657070-9254-40B1-8A2C-0F2318D49310}" presName="bkgdShp" presStyleLbl="alignAccFollowNode1" presStyleIdx="0" presStyleCnt="1"/>
      <dgm:spPr/>
    </dgm:pt>
    <dgm:pt modelId="{2EE9674C-D58D-4AFE-B1E7-033B967FF26A}" type="pres">
      <dgm:prSet presAssocID="{00657070-9254-40B1-8A2C-0F2318D49310}" presName="linComp" presStyleCnt="0"/>
      <dgm:spPr/>
    </dgm:pt>
    <dgm:pt modelId="{3B18674F-D14D-410F-B53B-A4E159C8023C}" type="pres">
      <dgm:prSet presAssocID="{CC6316B9-975D-4AFD-85D9-CD5BFA0D3E46}" presName="compNode" presStyleCnt="0"/>
      <dgm:spPr/>
    </dgm:pt>
    <dgm:pt modelId="{2F219824-2D31-49CF-89C3-A91B16F53549}" type="pres">
      <dgm:prSet presAssocID="{CC6316B9-975D-4AFD-85D9-CD5BFA0D3E46}" presName="node" presStyleLbl="node1" presStyleIdx="0" presStyleCnt="3">
        <dgm:presLayoutVars>
          <dgm:bulletEnabled val="1"/>
        </dgm:presLayoutVars>
      </dgm:prSet>
      <dgm:spPr/>
    </dgm:pt>
    <dgm:pt modelId="{2FFB10BC-0CD9-442A-824E-E91A48F38DF4}" type="pres">
      <dgm:prSet presAssocID="{CC6316B9-975D-4AFD-85D9-CD5BFA0D3E46}" presName="invisiNode" presStyleLbl="node1" presStyleIdx="0" presStyleCnt="3"/>
      <dgm:spPr/>
    </dgm:pt>
    <dgm:pt modelId="{F21761F2-2FA7-45DF-84EE-BFCBA839ECA6}" type="pres">
      <dgm:prSet presAssocID="{CC6316B9-975D-4AFD-85D9-CD5BFA0D3E46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D9179291-ACF5-43D3-9FE0-C7523862C4DE}" type="pres">
      <dgm:prSet presAssocID="{DA8299C5-6440-4C84-B51A-C66C183B741A}" presName="sibTrans" presStyleLbl="sibTrans2D1" presStyleIdx="0" presStyleCnt="0"/>
      <dgm:spPr/>
    </dgm:pt>
    <dgm:pt modelId="{70A23CC6-1546-40F9-AC80-F7135980F558}" type="pres">
      <dgm:prSet presAssocID="{A430CFD8-E9F0-4E52-931A-176241022935}" presName="compNode" presStyleCnt="0"/>
      <dgm:spPr/>
    </dgm:pt>
    <dgm:pt modelId="{65461615-DCDF-4FC2-AB23-477E6333B361}" type="pres">
      <dgm:prSet presAssocID="{A430CFD8-E9F0-4E52-931A-176241022935}" presName="node" presStyleLbl="node1" presStyleIdx="1" presStyleCnt="3">
        <dgm:presLayoutVars>
          <dgm:bulletEnabled val="1"/>
        </dgm:presLayoutVars>
      </dgm:prSet>
      <dgm:spPr/>
    </dgm:pt>
    <dgm:pt modelId="{35B56902-E560-43F3-88F0-4A8827D0474F}" type="pres">
      <dgm:prSet presAssocID="{A430CFD8-E9F0-4E52-931A-176241022935}" presName="invisiNode" presStyleLbl="node1" presStyleIdx="1" presStyleCnt="3"/>
      <dgm:spPr/>
    </dgm:pt>
    <dgm:pt modelId="{FCEE23DC-A9ED-436A-B376-F78630B9820C}" type="pres">
      <dgm:prSet presAssocID="{A430CFD8-E9F0-4E52-931A-176241022935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E9E0EDCF-C723-4043-9B4E-8863FD05D33F}" type="pres">
      <dgm:prSet presAssocID="{60583ED5-FAC8-4017-AD87-DD04AC35E501}" presName="sibTrans" presStyleLbl="sibTrans2D1" presStyleIdx="0" presStyleCnt="0"/>
      <dgm:spPr/>
    </dgm:pt>
    <dgm:pt modelId="{3F0A2D8C-A3EC-464D-906D-5A3703C8045C}" type="pres">
      <dgm:prSet presAssocID="{A86AF2B5-8A43-405F-8449-28565BB41AD5}" presName="compNode" presStyleCnt="0"/>
      <dgm:spPr/>
    </dgm:pt>
    <dgm:pt modelId="{B5132A65-2C07-4D1F-AA33-5FCFE9E8D681}" type="pres">
      <dgm:prSet presAssocID="{A86AF2B5-8A43-405F-8449-28565BB41AD5}" presName="node" presStyleLbl="node1" presStyleIdx="2" presStyleCnt="3">
        <dgm:presLayoutVars>
          <dgm:bulletEnabled val="1"/>
        </dgm:presLayoutVars>
      </dgm:prSet>
      <dgm:spPr/>
    </dgm:pt>
    <dgm:pt modelId="{96FBE302-4AEA-4116-AE31-A8096AB4BB33}" type="pres">
      <dgm:prSet presAssocID="{A86AF2B5-8A43-405F-8449-28565BB41AD5}" presName="invisiNode" presStyleLbl="node1" presStyleIdx="2" presStyleCnt="3"/>
      <dgm:spPr/>
    </dgm:pt>
    <dgm:pt modelId="{0657816E-668C-43B7-8459-BBC2FB41C65B}" type="pres">
      <dgm:prSet presAssocID="{A86AF2B5-8A43-405F-8449-28565BB41AD5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</dgm:ptLst>
  <dgm:cxnLst>
    <dgm:cxn modelId="{3C2B7809-C60A-4965-870E-2EA36FFA9D4A}" type="presOf" srcId="{A430CFD8-E9F0-4E52-931A-176241022935}" destId="{65461615-DCDF-4FC2-AB23-477E6333B361}" srcOrd="0" destOrd="0" presId="urn:microsoft.com/office/officeart/2005/8/layout/pList2"/>
    <dgm:cxn modelId="{63192C17-CBD6-4DF8-9BE8-42615D410D67}" type="presOf" srcId="{DA8299C5-6440-4C84-B51A-C66C183B741A}" destId="{D9179291-ACF5-43D3-9FE0-C7523862C4DE}" srcOrd="0" destOrd="0" presId="urn:microsoft.com/office/officeart/2005/8/layout/pList2"/>
    <dgm:cxn modelId="{A430F251-14CF-44E8-AF90-AD4933E6E280}" srcId="{00657070-9254-40B1-8A2C-0F2318D49310}" destId="{A430CFD8-E9F0-4E52-931A-176241022935}" srcOrd="1" destOrd="0" parTransId="{7047DF05-2C11-47DB-8D07-C7685AE1AA6D}" sibTransId="{60583ED5-FAC8-4017-AD87-DD04AC35E501}"/>
    <dgm:cxn modelId="{7396D555-6410-4331-B21E-E8250F3C5706}" type="presOf" srcId="{60583ED5-FAC8-4017-AD87-DD04AC35E501}" destId="{E9E0EDCF-C723-4043-9B4E-8863FD05D33F}" srcOrd="0" destOrd="0" presId="urn:microsoft.com/office/officeart/2005/8/layout/pList2"/>
    <dgm:cxn modelId="{8CFB0B56-A894-41CA-AF35-38B541BB1B36}" type="presOf" srcId="{00657070-9254-40B1-8A2C-0F2318D49310}" destId="{D1E73A3F-6F3F-43CF-B60A-6334CD06ACA3}" srcOrd="0" destOrd="0" presId="urn:microsoft.com/office/officeart/2005/8/layout/pList2"/>
    <dgm:cxn modelId="{4ACC3C83-BE96-4922-9691-EF969089BDBF}" srcId="{00657070-9254-40B1-8A2C-0F2318D49310}" destId="{A86AF2B5-8A43-405F-8449-28565BB41AD5}" srcOrd="2" destOrd="0" parTransId="{94E3FE2D-F37E-45A7-AA84-E992FD30C9ED}" sibTransId="{6AA53CC0-F505-4B1E-96B4-658E7B75F537}"/>
    <dgm:cxn modelId="{17A7B39F-82B4-47DD-AC3B-8A1C97275CD5}" srcId="{00657070-9254-40B1-8A2C-0F2318D49310}" destId="{CC6316B9-975D-4AFD-85D9-CD5BFA0D3E46}" srcOrd="0" destOrd="0" parTransId="{E27BC137-7FE6-4554-B9AF-3412EEECC30B}" sibTransId="{DA8299C5-6440-4C84-B51A-C66C183B741A}"/>
    <dgm:cxn modelId="{B8C968D2-D668-49DE-8127-21F184E7138C}" type="presOf" srcId="{CC6316B9-975D-4AFD-85D9-CD5BFA0D3E46}" destId="{2F219824-2D31-49CF-89C3-A91B16F53549}" srcOrd="0" destOrd="0" presId="urn:microsoft.com/office/officeart/2005/8/layout/pList2"/>
    <dgm:cxn modelId="{6D37A4E0-1E30-4D37-950A-F65265ACF35C}" type="presOf" srcId="{A86AF2B5-8A43-405F-8449-28565BB41AD5}" destId="{B5132A65-2C07-4D1F-AA33-5FCFE9E8D681}" srcOrd="0" destOrd="0" presId="urn:microsoft.com/office/officeart/2005/8/layout/pList2"/>
    <dgm:cxn modelId="{37D699CB-E0C2-4F47-A237-BA1AA3C497E6}" type="presParOf" srcId="{D1E73A3F-6F3F-43CF-B60A-6334CD06ACA3}" destId="{492DA72F-22B9-46AF-8210-8F9A9A5C3483}" srcOrd="0" destOrd="0" presId="urn:microsoft.com/office/officeart/2005/8/layout/pList2"/>
    <dgm:cxn modelId="{526C885B-6B23-4782-BF64-9F1111B51232}" type="presParOf" srcId="{D1E73A3F-6F3F-43CF-B60A-6334CD06ACA3}" destId="{2EE9674C-D58D-4AFE-B1E7-033B967FF26A}" srcOrd="1" destOrd="0" presId="urn:microsoft.com/office/officeart/2005/8/layout/pList2"/>
    <dgm:cxn modelId="{FB474009-1725-4B81-9172-AB4BDD0A1547}" type="presParOf" srcId="{2EE9674C-D58D-4AFE-B1E7-033B967FF26A}" destId="{3B18674F-D14D-410F-B53B-A4E159C8023C}" srcOrd="0" destOrd="0" presId="urn:microsoft.com/office/officeart/2005/8/layout/pList2"/>
    <dgm:cxn modelId="{42C88CEE-01C6-4035-AB52-132E073B3692}" type="presParOf" srcId="{3B18674F-D14D-410F-B53B-A4E159C8023C}" destId="{2F219824-2D31-49CF-89C3-A91B16F53549}" srcOrd="0" destOrd="0" presId="urn:microsoft.com/office/officeart/2005/8/layout/pList2"/>
    <dgm:cxn modelId="{8FC74B5E-EA54-487F-A19C-4A6D8173C46A}" type="presParOf" srcId="{3B18674F-D14D-410F-B53B-A4E159C8023C}" destId="{2FFB10BC-0CD9-442A-824E-E91A48F38DF4}" srcOrd="1" destOrd="0" presId="urn:microsoft.com/office/officeart/2005/8/layout/pList2"/>
    <dgm:cxn modelId="{6740F9D2-3070-4E78-B0A2-E08BF92D9D2A}" type="presParOf" srcId="{3B18674F-D14D-410F-B53B-A4E159C8023C}" destId="{F21761F2-2FA7-45DF-84EE-BFCBA839ECA6}" srcOrd="2" destOrd="0" presId="urn:microsoft.com/office/officeart/2005/8/layout/pList2"/>
    <dgm:cxn modelId="{3E03D647-D8CB-4991-8138-EBFE89E3E40B}" type="presParOf" srcId="{2EE9674C-D58D-4AFE-B1E7-033B967FF26A}" destId="{D9179291-ACF5-43D3-9FE0-C7523862C4DE}" srcOrd="1" destOrd="0" presId="urn:microsoft.com/office/officeart/2005/8/layout/pList2"/>
    <dgm:cxn modelId="{4F4C1669-498E-4909-9A38-7AA745B1F40A}" type="presParOf" srcId="{2EE9674C-D58D-4AFE-B1E7-033B967FF26A}" destId="{70A23CC6-1546-40F9-AC80-F7135980F558}" srcOrd="2" destOrd="0" presId="urn:microsoft.com/office/officeart/2005/8/layout/pList2"/>
    <dgm:cxn modelId="{CEECA78E-4A83-4304-AC15-53653297BB65}" type="presParOf" srcId="{70A23CC6-1546-40F9-AC80-F7135980F558}" destId="{65461615-DCDF-4FC2-AB23-477E6333B361}" srcOrd="0" destOrd="0" presId="urn:microsoft.com/office/officeart/2005/8/layout/pList2"/>
    <dgm:cxn modelId="{98B38448-F4C0-45C9-98CF-1960F509837E}" type="presParOf" srcId="{70A23CC6-1546-40F9-AC80-F7135980F558}" destId="{35B56902-E560-43F3-88F0-4A8827D0474F}" srcOrd="1" destOrd="0" presId="urn:microsoft.com/office/officeart/2005/8/layout/pList2"/>
    <dgm:cxn modelId="{CDF0DE91-BA93-4BF4-B130-7CB830D087DD}" type="presParOf" srcId="{70A23CC6-1546-40F9-AC80-F7135980F558}" destId="{FCEE23DC-A9ED-436A-B376-F78630B9820C}" srcOrd="2" destOrd="0" presId="urn:microsoft.com/office/officeart/2005/8/layout/pList2"/>
    <dgm:cxn modelId="{F1D543E6-0B98-476B-A795-330C44471818}" type="presParOf" srcId="{2EE9674C-D58D-4AFE-B1E7-033B967FF26A}" destId="{E9E0EDCF-C723-4043-9B4E-8863FD05D33F}" srcOrd="3" destOrd="0" presId="urn:microsoft.com/office/officeart/2005/8/layout/pList2"/>
    <dgm:cxn modelId="{1CD838FE-6559-4F53-9207-B8F33A830E99}" type="presParOf" srcId="{2EE9674C-D58D-4AFE-B1E7-033B967FF26A}" destId="{3F0A2D8C-A3EC-464D-906D-5A3703C8045C}" srcOrd="4" destOrd="0" presId="urn:microsoft.com/office/officeart/2005/8/layout/pList2"/>
    <dgm:cxn modelId="{DE45C6A0-0C41-4356-93EE-062C60B315B2}" type="presParOf" srcId="{3F0A2D8C-A3EC-464D-906D-5A3703C8045C}" destId="{B5132A65-2C07-4D1F-AA33-5FCFE9E8D681}" srcOrd="0" destOrd="0" presId="urn:microsoft.com/office/officeart/2005/8/layout/pList2"/>
    <dgm:cxn modelId="{ABB48074-5E8D-4C56-BA58-613F4B97E8DF}" type="presParOf" srcId="{3F0A2D8C-A3EC-464D-906D-5A3703C8045C}" destId="{96FBE302-4AEA-4116-AE31-A8096AB4BB33}" srcOrd="1" destOrd="0" presId="urn:microsoft.com/office/officeart/2005/8/layout/pList2"/>
    <dgm:cxn modelId="{E44084BE-3C3F-430E-9C52-93C7FA293C13}" type="presParOf" srcId="{3F0A2D8C-A3EC-464D-906D-5A3703C8045C}" destId="{0657816E-668C-43B7-8459-BBC2FB41C65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DA72F-22B9-46AF-8210-8F9A9A5C3483}">
      <dsp:nvSpPr>
        <dsp:cNvPr id="0" name=""/>
        <dsp:cNvSpPr/>
      </dsp:nvSpPr>
      <dsp:spPr>
        <a:xfrm>
          <a:off x="0" y="0"/>
          <a:ext cx="8128000" cy="24384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1761F2-2FA7-45DF-84EE-BFCBA839ECA6}">
      <dsp:nvSpPr>
        <dsp:cNvPr id="0" name=""/>
        <dsp:cNvSpPr/>
      </dsp:nvSpPr>
      <dsp:spPr>
        <a:xfrm>
          <a:off x="243839" y="325120"/>
          <a:ext cx="2387600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19824-2D31-49CF-89C3-A91B16F53549}">
      <dsp:nvSpPr>
        <dsp:cNvPr id="0" name=""/>
        <dsp:cNvSpPr/>
      </dsp:nvSpPr>
      <dsp:spPr>
        <a:xfrm rot="10800000">
          <a:off x="243839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Elite Mold &amp; Engineering 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51548 Filomena Drive 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Shelby Twp. MI 48315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(17,500 square feet)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(586)314-4000</a:t>
          </a:r>
          <a:endParaRPr lang="en-US" sz="1600" kern="1200" dirty="0"/>
        </a:p>
      </dsp:txBody>
      <dsp:txXfrm rot="10800000">
        <a:off x="317266" y="2438400"/>
        <a:ext cx="2240746" cy="2906839"/>
      </dsp:txXfrm>
    </dsp:sp>
    <dsp:sp modelId="{FCEE23DC-A9ED-436A-B376-F78630B9820C}">
      <dsp:nvSpPr>
        <dsp:cNvPr id="0" name=""/>
        <dsp:cNvSpPr/>
      </dsp:nvSpPr>
      <dsp:spPr>
        <a:xfrm>
          <a:off x="2870200" y="325120"/>
          <a:ext cx="2387600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61615-DCDF-4FC2-AB23-477E6333B361}">
      <dsp:nvSpPr>
        <dsp:cNvPr id="0" name=""/>
        <dsp:cNvSpPr/>
      </dsp:nvSpPr>
      <dsp:spPr>
        <a:xfrm rot="10800000">
          <a:off x="2870200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Shared Building 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51476 Filomena Drive 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Shelby Twp. MI 48315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(24,000 Square Feet)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*Additive department is located in this office. </a:t>
          </a:r>
          <a:endParaRPr lang="en-US" sz="1600" kern="1200" dirty="0"/>
        </a:p>
      </dsp:txBody>
      <dsp:txXfrm rot="10800000">
        <a:off x="2943627" y="2438400"/>
        <a:ext cx="2240746" cy="2906839"/>
      </dsp:txXfrm>
    </dsp:sp>
    <dsp:sp modelId="{0657816E-668C-43B7-8459-BBC2FB41C65B}">
      <dsp:nvSpPr>
        <dsp:cNvPr id="0" name=""/>
        <dsp:cNvSpPr/>
      </dsp:nvSpPr>
      <dsp:spPr>
        <a:xfrm>
          <a:off x="5496559" y="325120"/>
          <a:ext cx="2387600" cy="17881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32A65-2C07-4D1F-AA33-5FCFE9E8D681}">
      <dsp:nvSpPr>
        <dsp:cNvPr id="0" name=""/>
        <dsp:cNvSpPr/>
      </dsp:nvSpPr>
      <dsp:spPr>
        <a:xfrm rot="10800000">
          <a:off x="5496559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Elite Plastic Products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51354 Filomena Drive 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Shelby Twp. MI 48315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(36,000 square feet)</a:t>
          </a: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(586)247-5800</a:t>
          </a:r>
          <a:endParaRPr lang="en-US" sz="1600" kern="1200" dirty="0"/>
        </a:p>
      </dsp:txBody>
      <dsp:txXfrm rot="10800000">
        <a:off x="5569986" y="2438400"/>
        <a:ext cx="2240746" cy="2906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33A45-4B84-4310-9B7C-46D0FD9F7D11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983EB-D827-4487-8DA1-CE05B8D65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2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53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85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37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1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65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7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17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31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36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433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529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87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38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16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30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nightfoundation.org/communities/detroit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4DA7D6D-61DA-F498-75C9-09E2E9165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41" y="1270067"/>
            <a:ext cx="7804821" cy="324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4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822DB4D-914F-DCF6-240B-4CA567831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794" y="0"/>
            <a:ext cx="10018713" cy="1752599"/>
          </a:xfrm>
        </p:spPr>
        <p:txBody>
          <a:bodyPr/>
          <a:lstStyle/>
          <a:p>
            <a:r>
              <a:rPr lang="en-US" dirty="0"/>
              <a:t>Elite Plastic Products, Inc.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C107D4-9A72-F45E-2BF9-4DF17A76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794" y="1638300"/>
            <a:ext cx="4715206" cy="4572269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Founded 1995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Headquarters located in Shelby Charter Township, Michigan.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Production Molding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Domestic &amp; Offshore Tooling Capabilities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In-House Tool Qualification and Maintenance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IATF 16949 Certified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Press Tonnage Range: 85-400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Value Added Services: Over-molding, Insert-Molding, light assembly.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A30529-3745-95BF-3F6A-F2492F238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493" y="1720539"/>
            <a:ext cx="6078239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C107D4-9A72-F45E-2BF9-4DF17A76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794" y="1837426"/>
            <a:ext cx="5235667" cy="3637823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Founded 1982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Prototype &amp; Low-Volume Production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In-House Tooling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ISO 9001:2016 Certified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ITAR Registered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Press Tonnage Range: 55-400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Additive Manufacturing Capabilities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3F644C-3182-FB85-2408-42AF60A0C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016085"/>
            <a:ext cx="5235667" cy="3931640"/>
          </a:xfrm>
          <a:prstGeom prst="snip2DiagRect">
            <a:avLst>
              <a:gd name="adj1" fmla="val 0"/>
              <a:gd name="adj2" fmla="val 3450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FF6EF7A2-322F-9641-7ADB-B419374775CA}"/>
              </a:ext>
            </a:extLst>
          </p:cNvPr>
          <p:cNvSpPr txBox="1">
            <a:spLocks/>
          </p:cNvSpPr>
          <p:nvPr/>
        </p:nvSpPr>
        <p:spPr>
          <a:xfrm>
            <a:off x="1380794" y="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Elite Mold &amp; Engineering, Inc. </a:t>
            </a:r>
          </a:p>
        </p:txBody>
      </p:sp>
    </p:spTree>
    <p:extLst>
      <p:ext uri="{BB962C8B-B14F-4D97-AF65-F5344CB8AC3E}">
        <p14:creationId xmlns:p14="http://schemas.microsoft.com/office/powerpoint/2010/main" val="125703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9D57-F70A-4A19-8E40-7DE3F44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040" y="0"/>
            <a:ext cx="10018713" cy="1752599"/>
          </a:xfrm>
        </p:spPr>
        <p:txBody>
          <a:bodyPr/>
          <a:lstStyle/>
          <a:p>
            <a:r>
              <a:rPr lang="en-US" dirty="0">
                <a:latin typeface="Ubuntu" panose="020B0504030602030204" pitchFamily="34" charset="0"/>
              </a:rPr>
              <a:t>Engineering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44324-9E47-4553-B461-E55F1CCF80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8671" y="1582065"/>
            <a:ext cx="5068389" cy="4963320"/>
          </a:xfrm>
        </p:spPr>
        <p:txBody>
          <a:bodyPr>
            <a:noAutofit/>
          </a:bodyPr>
          <a:lstStyle/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Mold Flow Analysis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Mold 2D &amp; 3D Design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Molding Process Development and Troubleshooting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On-Site Customer Support for Tooling and Processing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 Management Through Full Lifecycle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Reverse Engineer Existing Parts 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DFM Analysis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3D Printing (DLS &amp; SLA)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In-House and Third-Party Part Testing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Production Feasibility Reports</a:t>
            </a: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/>
          </a:p>
        </p:txBody>
      </p:sp>
      <p:pic>
        <p:nvPicPr>
          <p:cNvPr id="6" name="Picture 5" descr="A close-up of a machine&#10;&#10;Description automatically generated">
            <a:extLst>
              <a:ext uri="{FF2B5EF4-FFF2-40B4-BE49-F238E27FC236}">
                <a16:creationId xmlns:a16="http://schemas.microsoft.com/office/drawing/2014/main" id="{242ECF1D-F2A8-EC84-A801-0124D87B8F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2" t="5161" r="6776" b="7536"/>
          <a:stretch/>
        </p:blipFill>
        <p:spPr>
          <a:xfrm>
            <a:off x="7213141" y="1663388"/>
            <a:ext cx="3842083" cy="46839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391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FFAFBCD-AB53-A4DF-27A3-63A18C3F24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772" t="12521" r="1057" b="13171"/>
          <a:stretch/>
        </p:blipFill>
        <p:spPr>
          <a:xfrm>
            <a:off x="6580938" y="3768041"/>
            <a:ext cx="4947326" cy="2808606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C34AF4-D873-4C0E-BE90-ED28D4032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090" y="1"/>
            <a:ext cx="10018713" cy="957532"/>
          </a:xfrm>
        </p:spPr>
        <p:txBody>
          <a:bodyPr/>
          <a:lstStyle/>
          <a:p>
            <a:r>
              <a:rPr lang="en-US" dirty="0">
                <a:latin typeface="Ubuntu" panose="020B0504030602030204" pitchFamily="34" charset="0"/>
              </a:rPr>
              <a:t>Tooling and Injection Molding Capabilities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8B6CCB-915B-8845-9BFD-87F50B2D88C0}"/>
              </a:ext>
            </a:extLst>
          </p:cNvPr>
          <p:cNvSpPr txBox="1"/>
          <p:nvPr/>
        </p:nvSpPr>
        <p:spPr>
          <a:xfrm>
            <a:off x="7126630" y="1459717"/>
            <a:ext cx="38559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Main Markets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Automotive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Aerospace &amp; Defense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Consumer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Industrial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Power Sport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Medical 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9BC8D-E834-D205-A0B2-FF6D2B26BA39}"/>
              </a:ext>
            </a:extLst>
          </p:cNvPr>
          <p:cNvSpPr txBox="1"/>
          <p:nvPr/>
        </p:nvSpPr>
        <p:spPr>
          <a:xfrm>
            <a:off x="2008658" y="1459717"/>
            <a:ext cx="43187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Over 150 production molds annually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Over 200 prototype and low volume molds annually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 CNC machines &amp; 4 EDMs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In-house engineering changes, repairs, and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Scientific molding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Automated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Insert molding and light assembly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38 injection molding machines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(55 – 400 tons)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Overseas Capabilities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Over 300 molds annually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 CNC 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 EDMs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Injection molding capabilities</a:t>
            </a:r>
          </a:p>
        </p:txBody>
      </p:sp>
    </p:spTree>
    <p:extLst>
      <p:ext uri="{BB962C8B-B14F-4D97-AF65-F5344CB8AC3E}">
        <p14:creationId xmlns:p14="http://schemas.microsoft.com/office/powerpoint/2010/main" val="376425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48BC6F0-6635-74E7-CE1E-96443ACB7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45" t="14899" r="18039" b="16300"/>
          <a:stretch/>
        </p:blipFill>
        <p:spPr>
          <a:xfrm>
            <a:off x="200721" y="5221892"/>
            <a:ext cx="2059389" cy="15475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B8CB4B6-0523-5FCA-A6DA-F0B07EEC48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47"/>
          <a:stretch/>
        </p:blipFill>
        <p:spPr>
          <a:xfrm>
            <a:off x="7003294" y="5216315"/>
            <a:ext cx="2068202" cy="155310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59B212B-2F4E-2C50-E6C1-C94479A67D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81" t="13692" r="20214" b="13842"/>
          <a:stretch/>
        </p:blipFill>
        <p:spPr>
          <a:xfrm>
            <a:off x="4651032" y="5221891"/>
            <a:ext cx="1965818" cy="15475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F5052B5-BA4D-4EAE-2AF8-5F1742710C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319" t="14816" r="21719" b="17854"/>
          <a:stretch/>
        </p:blipFill>
        <p:spPr>
          <a:xfrm>
            <a:off x="2702022" y="5221891"/>
            <a:ext cx="1641304" cy="15475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4185E0-EB52-30C1-FC88-8F0BB87BA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133" y="1092820"/>
            <a:ext cx="5047402" cy="4014439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Elite offers Carbon M2 DLS printing services.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Carbon DLS Printing Advantages vs. SLA: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Production quality printed parts with full density.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Quick turnaround and rapid production capabilities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Better surface finish for premium cosmetic parts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Greater Material flexibility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OEM Spec. Approved grades.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2A26270-AAB5-2443-1A7B-FBF68D5352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88" t="3620" r="5552" b="4345"/>
          <a:stretch/>
        </p:blipFill>
        <p:spPr>
          <a:xfrm>
            <a:off x="8398959" y="468817"/>
            <a:ext cx="3008985" cy="45055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B68F6185-D417-B0AB-ADC7-4259BE950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9885" y="0"/>
            <a:ext cx="10018713" cy="937635"/>
          </a:xfrm>
        </p:spPr>
        <p:txBody>
          <a:bodyPr/>
          <a:lstStyle/>
          <a:p>
            <a:r>
              <a:rPr lang="en-US" dirty="0">
                <a:latin typeface="Ubuntu" panose="020B0504030602030204" pitchFamily="34" charset="0"/>
              </a:rPr>
              <a:t>Additive Manufacturing Services </a:t>
            </a:r>
          </a:p>
        </p:txBody>
      </p:sp>
    </p:spTree>
    <p:extLst>
      <p:ext uri="{BB962C8B-B14F-4D97-AF65-F5344CB8AC3E}">
        <p14:creationId xmlns:p14="http://schemas.microsoft.com/office/powerpoint/2010/main" val="33089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0F787-BA27-4DC4-B89A-7923496D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521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Ubuntu" panose="020B0504030602030204" pitchFamily="34" charset="0"/>
              </a:rPr>
              <a:t>Quality System &amp; Continual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9A471-DF8E-4A0C-B0FD-683C5FC54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517" y="892099"/>
            <a:ext cx="7409249" cy="5793374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Elite is committed to continual improvement in all aspects of our business with a dedicated continual improvement staff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IATF 16949:2016 certified</a:t>
            </a:r>
          </a:p>
          <a:p>
            <a:pPr marL="45720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Our System: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Real-time shop floor communication for quality concerns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100% product traceability from raw material through shipment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Thorough APQP process to capture all customer requirements </a:t>
            </a:r>
          </a:p>
          <a:p>
            <a:pPr lvl="3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fully integrated into manufacturing ERP system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Monitor key process indicators in all business areas including</a:t>
            </a:r>
          </a:p>
          <a:p>
            <a:pPr lvl="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Customer service</a:t>
            </a:r>
          </a:p>
          <a:p>
            <a:pPr lvl="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Machine and tooling maintenance</a:t>
            </a:r>
          </a:p>
          <a:p>
            <a:pPr lvl="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On-time PPAP submissions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Investment in automation equipment </a:t>
            </a:r>
          </a:p>
          <a:p>
            <a:pPr lvl="2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Investment in employee training</a:t>
            </a:r>
          </a:p>
        </p:txBody>
      </p:sp>
      <p:pic>
        <p:nvPicPr>
          <p:cNvPr id="5" name="Picture 4" descr="Worker scanning inventory">
            <a:extLst>
              <a:ext uri="{FF2B5EF4-FFF2-40B4-BE49-F238E27FC236}">
                <a16:creationId xmlns:a16="http://schemas.microsoft.com/office/drawing/2014/main" id="{BE4ED7DA-E089-F630-5AF5-97E7AA45B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58" y="2824772"/>
            <a:ext cx="4183812" cy="2788526"/>
          </a:xfrm>
          <a:prstGeom prst="snip2DiagRect">
            <a:avLst>
              <a:gd name="adj1" fmla="val 17359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2869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B5C83-06AC-4C44-AAEC-33F1DCFAA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010" y="0"/>
            <a:ext cx="10018713" cy="1505415"/>
          </a:xfrm>
        </p:spPr>
        <p:txBody>
          <a:bodyPr/>
          <a:lstStyle/>
          <a:p>
            <a:r>
              <a:rPr lang="en-US" dirty="0">
                <a:latin typeface="Ubuntu" panose="020B0504030602030204" pitchFamily="34" charset="0"/>
              </a:rPr>
              <a:t>Part Inspection Capabilities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AE6BB9-548F-95AA-267E-8FBF7349A7FA}"/>
              </a:ext>
            </a:extLst>
          </p:cNvPr>
          <p:cNvSpPr txBox="1"/>
          <p:nvPr/>
        </p:nvSpPr>
        <p:spPr>
          <a:xfrm>
            <a:off x="1542089" y="1331698"/>
            <a:ext cx="5789073" cy="5757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Capabilities 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Measurement and Part Performance Testing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 Inspection and Statistical Process Control (SPC)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 Capability Studies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Measurement System Analysis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Sample Inspection (full dimensional, first/last piece, in-process inspection)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Full-service Metrology Laboratory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Contact &amp; Non-Contact CMM 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FARO Arm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Surface Profilometer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Force Gage 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Spectrophotometer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Gloss Meter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Torque Driver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Calipers, gage pins, height gage, surface plate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Design and manufacture of gages, check fixtures, assembly fixtures</a:t>
            </a:r>
          </a:p>
          <a:p>
            <a:pPr marL="742950" lvl="1" indent="-285750">
              <a:spcBef>
                <a:spcPts val="1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 integration with ERP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BB1ADF-00B3-9F39-5FF9-3CC7F21E33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68" t="45203" r="42032" b="10635"/>
          <a:stretch/>
        </p:blipFill>
        <p:spPr>
          <a:xfrm>
            <a:off x="7503241" y="2575931"/>
            <a:ext cx="4114800" cy="30285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727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1E9A-1421-4BD2-874A-B71650D91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369" y="0"/>
            <a:ext cx="10018713" cy="1752599"/>
          </a:xfrm>
        </p:spPr>
        <p:txBody>
          <a:bodyPr/>
          <a:lstStyle/>
          <a:p>
            <a:r>
              <a:rPr lang="en-US" dirty="0">
                <a:latin typeface="Ubuntu" panose="020B0504030602030204" pitchFamily="34" charset="0"/>
              </a:rPr>
              <a:t>Customer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1097F-99B7-4F5B-A629-DDB32FDC5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035" y="1239680"/>
            <a:ext cx="5873034" cy="5497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Our team is dedicated to understanding our customers’ needs</a:t>
            </a:r>
          </a:p>
          <a:p>
            <a:pPr marL="45720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What We can Provide: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dedicated program manager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project timeline and weekly tool build report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Support for pre-launch quantities at production pricing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Competitive pricing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PPAP qualifications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CMM layouts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Just-in-time delivery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Thorough APQP process to capture all customer requirements with on time delivery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24-hour contact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400" dirty="0"/>
          </a:p>
          <a:p>
            <a:endParaRPr lang="en-US" dirty="0"/>
          </a:p>
        </p:txBody>
      </p:sp>
      <p:pic>
        <p:nvPicPr>
          <p:cNvPr id="13" name="Picture 12" descr="A red pin is pinned on a calendar date">
            <a:extLst>
              <a:ext uri="{FF2B5EF4-FFF2-40B4-BE49-F238E27FC236}">
                <a16:creationId xmlns:a16="http://schemas.microsoft.com/office/drawing/2014/main" id="{7C6E073E-B37B-1ABC-8078-3EE86FA57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335" y="2682450"/>
            <a:ext cx="4333876" cy="2888951"/>
          </a:xfrm>
          <a:prstGeom prst="snip2DiagRect">
            <a:avLst>
              <a:gd name="adj1" fmla="val 0"/>
              <a:gd name="adj2" fmla="val 20088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038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4A79-4C6E-49FD-94E5-49EEB98A0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89" y="144966"/>
            <a:ext cx="7950819" cy="1326995"/>
          </a:xfrm>
        </p:spPr>
        <p:txBody>
          <a:bodyPr/>
          <a:lstStyle/>
          <a:p>
            <a:r>
              <a:rPr lang="en-US" dirty="0"/>
              <a:t>Automated Insert Molding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399318-B041-4CAB-A433-75F51E33E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" t="7298"/>
          <a:stretch/>
        </p:blipFill>
        <p:spPr>
          <a:xfrm>
            <a:off x="8410894" y="955388"/>
            <a:ext cx="3671030" cy="26231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B3BF8E-BED9-44CF-B013-7E1CAD4DF6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5" b="23145"/>
          <a:stretch/>
        </p:blipFill>
        <p:spPr>
          <a:xfrm>
            <a:off x="8420608" y="3937492"/>
            <a:ext cx="3661316" cy="24244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60DF71-2AEE-3538-344B-CD2722F9E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73" y="1674124"/>
            <a:ext cx="7992549" cy="45784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301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8D4A19F-4F49-8E08-8697-63D8277ED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166" b="9649"/>
          <a:stretch/>
        </p:blipFill>
        <p:spPr>
          <a:xfrm>
            <a:off x="0" y="0"/>
            <a:ext cx="12192000" cy="68458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8CA7AE-91DE-4EF4-B783-3DC428D3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981" y="0"/>
            <a:ext cx="10018713" cy="1304693"/>
          </a:xfrm>
        </p:spPr>
        <p:txBody>
          <a:bodyPr/>
          <a:lstStyle/>
          <a:p>
            <a:r>
              <a:rPr lang="en-US" dirty="0"/>
              <a:t>Why Elite?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943C80-2A39-997B-FF63-38EDB66A51B7}"/>
              </a:ext>
            </a:extLst>
          </p:cNvPr>
          <p:cNvSpPr txBox="1"/>
          <p:nvPr/>
        </p:nvSpPr>
        <p:spPr>
          <a:xfrm>
            <a:off x="1550019" y="1148575"/>
            <a:ext cx="894832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 have been in the molding industry since 1982, and have seen projects of all different types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Project Lifecycle Management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 can take your concept from the prototype level with molded prototype samples or even 3D printed parts and turn it into a full production line with a fully automated manufacturing process.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 can provide support from the start with Moldflow and warp analysis. Our friendly staff is also willing to help whenever possible and provide creative solutions for any issues.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By going with Elite, you will continue to get the same great service and quality parts throughout the entire program.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Michigan company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Another great reason to go with Elite is because we are a Michigan small business, that proudly supports the Great Lake State as one of the great manufacturing hubs of the world. </a:t>
            </a:r>
          </a:p>
        </p:txBody>
      </p:sp>
    </p:spTree>
    <p:extLst>
      <p:ext uri="{BB962C8B-B14F-4D97-AF65-F5344CB8AC3E}">
        <p14:creationId xmlns:p14="http://schemas.microsoft.com/office/powerpoint/2010/main" val="24132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6174-5A42-40E8-855A-91FFA30A5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-8169"/>
            <a:ext cx="10018713" cy="1031489"/>
          </a:xfrm>
        </p:spPr>
        <p:txBody>
          <a:bodyPr/>
          <a:lstStyle/>
          <a:p>
            <a:r>
              <a:rPr lang="en-US" dirty="0">
                <a:latin typeface="Ubuntu" panose="020B0504030602030204" pitchFamily="34" charset="0"/>
              </a:rPr>
              <a:t>Locations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45A004B9-C7C4-0CC4-C819-00A564B9F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091373"/>
              </p:ext>
            </p:extLst>
          </p:nvPr>
        </p:nvGraphicFramePr>
        <p:xfrm>
          <a:off x="2031999" y="10233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4978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5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1642"/>
      </a:accent1>
      <a:accent2>
        <a:srgbClr val="001642"/>
      </a:accent2>
      <a:accent3>
        <a:srgbClr val="373737"/>
      </a:accent3>
      <a:accent4>
        <a:srgbClr val="EFB251"/>
      </a:accent4>
      <a:accent5>
        <a:srgbClr val="EF755F"/>
      </a:accent5>
      <a:accent6>
        <a:srgbClr val="ED515C"/>
      </a:accent6>
      <a:hlink>
        <a:srgbClr val="001642"/>
      </a:hlink>
      <a:folHlink>
        <a:srgbClr val="A5A5A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1693</TotalTime>
  <Words>722</Words>
  <Application>Microsoft Office PowerPoint</Application>
  <PresentationFormat>Widescreen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Ubuntu</vt:lpstr>
      <vt:lpstr>Wingdings</vt:lpstr>
      <vt:lpstr>Parallax</vt:lpstr>
      <vt:lpstr>PowerPoint Presentation</vt:lpstr>
      <vt:lpstr>Elite Plastic Products, Inc. </vt:lpstr>
      <vt:lpstr>PowerPoint Presentation</vt:lpstr>
      <vt:lpstr>Engineering Services</vt:lpstr>
      <vt:lpstr>Tooling and Injection Molding Capabilities</vt:lpstr>
      <vt:lpstr>Additive Manufacturing Services </vt:lpstr>
      <vt:lpstr>Quality System &amp; Continual Improvement</vt:lpstr>
      <vt:lpstr>Part Inspection Capabilities</vt:lpstr>
      <vt:lpstr>Customer Support</vt:lpstr>
      <vt:lpstr>Automated Insert Molding</vt:lpstr>
      <vt:lpstr>Why Elite? </vt:lpstr>
      <vt:lpstr>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</dc:creator>
  <cp:lastModifiedBy>DJ Mandeville</cp:lastModifiedBy>
  <cp:revision>24</cp:revision>
  <dcterms:created xsi:type="dcterms:W3CDTF">2019-02-04T14:53:18Z</dcterms:created>
  <dcterms:modified xsi:type="dcterms:W3CDTF">2024-02-14T18:30:45Z</dcterms:modified>
</cp:coreProperties>
</file>