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x="18288000" cy="10287000"/>
  <p:notesSz cx="6858000" cy="9144000"/>
  <p:embeddedFontLst>
    <p:embeddedFont>
      <p:font typeface="Proxima Nova Bold" charset="1" panose="02000506030000020004"/>
      <p:regular r:id="rId61"/>
    </p:embeddedFont>
    <p:embeddedFont>
      <p:font typeface="Proxima Nova Heavy" charset="1" panose="02000506030000020004"/>
      <p:regular r:id="rId62"/>
    </p:embeddedFont>
    <p:embeddedFont>
      <p:font typeface="Proxima Nova" charset="1" panose="02000506030000020004"/>
      <p:regular r:id="rId63"/>
    </p:embeddedFont>
    <p:embeddedFont>
      <p:font typeface="Breathing" charset="1" panose="0200050000000000000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png" Type="http://schemas.openxmlformats.org/officeDocument/2006/relationships/image"/><Relationship Id="rId12" Target="../media/image14.png" Type="http://schemas.openxmlformats.org/officeDocument/2006/relationships/image"/><Relationship Id="rId13" Target="../media/image15.pn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 Id="rId9" Target="../media/image1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png" Type="http://schemas.openxmlformats.org/officeDocument/2006/relationships/image"/><Relationship Id="rId12" Target="../media/image26.png" Type="http://schemas.openxmlformats.org/officeDocument/2006/relationships/image"/><Relationship Id="rId13" Target="../media/image27.png" Type="http://schemas.openxmlformats.org/officeDocument/2006/relationships/image"/><Relationship Id="rId2" Target="../media/image16.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22.png" Type="http://schemas.openxmlformats.org/officeDocument/2006/relationships/image"/><Relationship Id="rId9" Target="../media/image2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 Id="rId5" Target="../media/image31.jpeg" Type="http://schemas.openxmlformats.org/officeDocument/2006/relationships/image"/><Relationship Id="rId6" Target="../media/image3.jpeg" Type="http://schemas.openxmlformats.org/officeDocument/2006/relationships/image"/><Relationship Id="rId7" Target="../media/image32.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32.jpeg" Type="http://schemas.openxmlformats.org/officeDocument/2006/relationships/image"/><Relationship Id="rId4" Target="../media/image37.png" Type="http://schemas.openxmlformats.org/officeDocument/2006/relationships/image"/><Relationship Id="rId5" Target="../media/image38.jpeg" Type="http://schemas.openxmlformats.org/officeDocument/2006/relationships/image"/><Relationship Id="rId6" Target="../media/image39.jpeg" Type="http://schemas.openxmlformats.org/officeDocument/2006/relationships/image"/><Relationship Id="rId7" Target="../media/image31.jpeg" Type="http://schemas.openxmlformats.org/officeDocument/2006/relationships/image"/><Relationship Id="rId8" Target="../media/image29.jpeg" Type="http://schemas.openxmlformats.org/officeDocument/2006/relationships/image"/><Relationship Id="rId9" Target="../media/image40.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 Id="rId5" Target="../media/image37.png" Type="http://schemas.openxmlformats.org/officeDocument/2006/relationships/image"/><Relationship Id="rId6" Target="../media/image38.jpeg" Type="http://schemas.openxmlformats.org/officeDocument/2006/relationships/image"/><Relationship Id="rId7" Target="../media/image28.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43.jpeg" Type="http://schemas.openxmlformats.org/officeDocument/2006/relationships/image"/><Relationship Id="rId4" Target="../media/image44.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47.jpeg" Type="http://schemas.openxmlformats.org/officeDocument/2006/relationships/image"/><Relationship Id="rId4" Target="../media/image4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slide1.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1028700" y="3029310"/>
            <a:ext cx="10013722" cy="4437930"/>
          </a:xfrm>
          <a:prstGeom prst="rect">
            <a:avLst/>
          </a:prstGeom>
        </p:spPr>
        <p:txBody>
          <a:bodyPr anchor="t" rtlCol="false" tIns="0" lIns="0" bIns="0" rIns="0">
            <a:spAutoFit/>
          </a:bodyPr>
          <a:lstStyle/>
          <a:p>
            <a:pPr algn="l">
              <a:lnSpc>
                <a:spcPts val="11531"/>
              </a:lnSpc>
            </a:pPr>
            <a:r>
              <a:rPr lang="en-US" sz="11417">
                <a:solidFill>
                  <a:srgbClr val="FFFFFF"/>
                </a:solidFill>
                <a:latin typeface="Proxima Nova Bold"/>
              </a:rPr>
              <a:t>PROPSPOT</a:t>
            </a:r>
          </a:p>
          <a:p>
            <a:pPr algn="l">
              <a:lnSpc>
                <a:spcPts val="11531"/>
              </a:lnSpc>
            </a:pPr>
            <a:r>
              <a:rPr lang="en-US" sz="11417">
                <a:solidFill>
                  <a:srgbClr val="FFFFFF"/>
                </a:solidFill>
                <a:latin typeface="Proxima Nova Bold"/>
              </a:rPr>
              <a:t>BRAND</a:t>
            </a:r>
          </a:p>
          <a:p>
            <a:pPr algn="l">
              <a:lnSpc>
                <a:spcPts val="11531"/>
              </a:lnSpc>
            </a:pPr>
            <a:r>
              <a:rPr lang="en-US" sz="11417">
                <a:solidFill>
                  <a:srgbClr val="FFFFFF"/>
                </a:solidFill>
                <a:latin typeface="Proxima Nova Bold"/>
              </a:rPr>
              <a:t>GUIDELINES</a:t>
            </a:r>
          </a:p>
        </p:txBody>
      </p:sp>
      <p:grpSp>
        <p:nvGrpSpPr>
          <p:cNvPr name="Group 3" id="3"/>
          <p:cNvGrpSpPr/>
          <p:nvPr/>
        </p:nvGrpSpPr>
        <p:grpSpPr>
          <a:xfrm rot="0">
            <a:off x="14801850" y="0"/>
            <a:ext cx="1924050" cy="10287000"/>
            <a:chOff x="0" y="0"/>
            <a:chExt cx="506746" cy="2709333"/>
          </a:xfrm>
        </p:grpSpPr>
        <p:sp>
          <p:nvSpPr>
            <p:cNvPr name="Freeform 4" id="4"/>
            <p:cNvSpPr/>
            <p:nvPr/>
          </p:nvSpPr>
          <p:spPr>
            <a:xfrm flipH="false" flipV="false" rot="0">
              <a:off x="0" y="0"/>
              <a:ext cx="506746" cy="2709333"/>
            </a:xfrm>
            <a:custGeom>
              <a:avLst/>
              <a:gdLst/>
              <a:ahLst/>
              <a:cxnLst/>
              <a:rect r="r" b="b" t="t" l="l"/>
              <a:pathLst>
                <a:path h="2709333" w="506746">
                  <a:moveTo>
                    <a:pt x="0" y="0"/>
                  </a:moveTo>
                  <a:lnTo>
                    <a:pt x="506746" y="0"/>
                  </a:lnTo>
                  <a:lnTo>
                    <a:pt x="506746" y="2709333"/>
                  </a:lnTo>
                  <a:lnTo>
                    <a:pt x="0" y="2709333"/>
                  </a:lnTo>
                  <a:close/>
                </a:path>
              </a:pathLst>
            </a:custGeom>
            <a:gradFill rotWithShape="true">
              <a:gsLst>
                <a:gs pos="0">
                  <a:srgbClr val="5E25FD">
                    <a:alpha val="100000"/>
                  </a:srgbClr>
                </a:gs>
                <a:gs pos="50000">
                  <a:srgbClr val="3A65F3">
                    <a:alpha val="100000"/>
                  </a:srgbClr>
                </a:gs>
                <a:gs pos="100000">
                  <a:srgbClr val="23CDDE">
                    <a:alpha val="100000"/>
                  </a:srgbClr>
                </a:gs>
              </a:gsLst>
              <a:lin ang="5400000"/>
            </a:gradFill>
          </p:spPr>
        </p:sp>
        <p:sp>
          <p:nvSpPr>
            <p:cNvPr name="TextBox 5" id="5"/>
            <p:cNvSpPr txBox="true"/>
            <p:nvPr/>
          </p:nvSpPr>
          <p:spPr>
            <a:xfrm>
              <a:off x="0" y="-38100"/>
              <a:ext cx="506746" cy="2747433"/>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10.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0" y="8648700"/>
            <a:ext cx="18288000" cy="1638300"/>
            <a:chOff x="0" y="0"/>
            <a:chExt cx="4816593" cy="431486"/>
          </a:xfrm>
        </p:grpSpPr>
        <p:sp>
          <p:nvSpPr>
            <p:cNvPr name="Freeform 3" id="3"/>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4" id="4"/>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u="none">
                <a:solidFill>
                  <a:srgbClr val="FFFFFF">
                    <a:alpha val="34902"/>
                  </a:srgbClr>
                </a:solidFill>
                <a:latin typeface="Proxima Nova Medium"/>
              </a:rPr>
              <a:t>03</a:t>
            </a:r>
          </a:p>
        </p:txBody>
      </p:sp>
      <p:sp>
        <p:nvSpPr>
          <p:cNvPr name="TextBox 6" id="6"/>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u="none">
                <a:solidFill>
                  <a:srgbClr val="FFFFFF"/>
                </a:solidFill>
                <a:latin typeface="Proxima Nova Bold"/>
              </a:rPr>
              <a:t>TYPOGRAPHY</a:t>
            </a:r>
          </a:p>
        </p:txBody>
      </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Guidelines</a:t>
            </a:r>
          </a:p>
        </p:txBody>
      </p:sp>
    </p:spTree>
  </p:cSld>
  <p:clrMapOvr>
    <a:masterClrMapping/>
  </p:clrMapOvr>
</p:sld>
</file>

<file path=ppt/slides/slide11.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3767153" y="2652712"/>
            <a:ext cx="6415593" cy="4981575"/>
          </a:xfrm>
          <a:prstGeom prst="rect">
            <a:avLst/>
          </a:prstGeom>
        </p:spPr>
        <p:txBody>
          <a:bodyPr anchor="t" rtlCol="false" tIns="0" lIns="0" bIns="0" rIns="0">
            <a:spAutoFit/>
          </a:bodyPr>
          <a:lstStyle/>
          <a:p>
            <a:pPr algn="l" marL="0" indent="0" lvl="0">
              <a:lnSpc>
                <a:spcPts val="39238"/>
              </a:lnSpc>
              <a:spcBef>
                <a:spcPct val="0"/>
              </a:spcBef>
            </a:pPr>
            <a:r>
              <a:rPr lang="en-US" sz="32699">
                <a:solidFill>
                  <a:srgbClr val="FFFFFF"/>
                </a:solidFill>
                <a:latin typeface="Proxima Nova Bold"/>
              </a:rPr>
              <a:t>Aa</a:t>
            </a:r>
          </a:p>
        </p:txBody>
      </p:sp>
      <p:sp>
        <p:nvSpPr>
          <p:cNvPr name="TextBox 3" id="3"/>
          <p:cNvSpPr txBox="true"/>
          <p:nvPr/>
        </p:nvSpPr>
        <p:spPr>
          <a:xfrm rot="0">
            <a:off x="10661298" y="3270605"/>
            <a:ext cx="4172883" cy="1073153"/>
          </a:xfrm>
          <a:prstGeom prst="rect">
            <a:avLst/>
          </a:prstGeom>
        </p:spPr>
        <p:txBody>
          <a:bodyPr anchor="t" rtlCol="false" tIns="0" lIns="0" bIns="0" rIns="0">
            <a:spAutoFit/>
          </a:bodyPr>
          <a:lstStyle/>
          <a:p>
            <a:pPr algn="l" marL="0" indent="0" lvl="0">
              <a:lnSpc>
                <a:spcPts val="8755"/>
              </a:lnSpc>
            </a:pPr>
            <a:r>
              <a:rPr lang="en-US" sz="6253">
                <a:solidFill>
                  <a:srgbClr val="FFFFFF"/>
                </a:solidFill>
                <a:latin typeface="Proxima Nova Extra-Light"/>
              </a:rPr>
              <a:t>Light</a:t>
            </a:r>
          </a:p>
        </p:txBody>
      </p:sp>
      <p:sp>
        <p:nvSpPr>
          <p:cNvPr name="TextBox 4" id="4"/>
          <p:cNvSpPr txBox="true"/>
          <p:nvPr/>
        </p:nvSpPr>
        <p:spPr>
          <a:xfrm rot="0">
            <a:off x="998195" y="1085850"/>
            <a:ext cx="3048572" cy="429641"/>
          </a:xfrm>
          <a:prstGeom prst="rect">
            <a:avLst/>
          </a:prstGeom>
        </p:spPr>
        <p:txBody>
          <a:bodyPr anchor="t" rtlCol="false" tIns="0" lIns="0" bIns="0" rIns="0">
            <a:spAutoFit/>
          </a:bodyPr>
          <a:lstStyle/>
          <a:p>
            <a:pPr algn="l" marL="0" indent="0" lvl="0">
              <a:lnSpc>
                <a:spcPts val="3232"/>
              </a:lnSpc>
              <a:spcBef>
                <a:spcPct val="0"/>
              </a:spcBef>
            </a:pPr>
            <a:r>
              <a:rPr lang="en-US" sz="3200">
                <a:solidFill>
                  <a:srgbClr val="FFFFFF"/>
                </a:solidFill>
                <a:latin typeface="Proxima Nova Medium"/>
              </a:rPr>
              <a:t>Primary Font</a:t>
            </a:r>
          </a:p>
        </p:txBody>
      </p:sp>
      <p:sp>
        <p:nvSpPr>
          <p:cNvPr name="TextBox 5" id="5"/>
          <p:cNvSpPr txBox="true"/>
          <p:nvPr/>
        </p:nvSpPr>
        <p:spPr>
          <a:xfrm rot="0">
            <a:off x="14238060" y="1085850"/>
            <a:ext cx="3051745"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a:rPr>
              <a:t>Proxima Nova</a:t>
            </a:r>
          </a:p>
        </p:txBody>
      </p:sp>
      <p:sp>
        <p:nvSpPr>
          <p:cNvPr name="TextBox 6" id="6"/>
          <p:cNvSpPr txBox="true"/>
          <p:nvPr/>
        </p:nvSpPr>
        <p:spPr>
          <a:xfrm rot="0">
            <a:off x="10661298" y="4219933"/>
            <a:ext cx="4172883" cy="1073153"/>
          </a:xfrm>
          <a:prstGeom prst="rect">
            <a:avLst/>
          </a:prstGeom>
        </p:spPr>
        <p:txBody>
          <a:bodyPr anchor="t" rtlCol="false" tIns="0" lIns="0" bIns="0" rIns="0">
            <a:spAutoFit/>
          </a:bodyPr>
          <a:lstStyle/>
          <a:p>
            <a:pPr algn="l" marL="0" indent="0" lvl="0">
              <a:lnSpc>
                <a:spcPts val="8755"/>
              </a:lnSpc>
            </a:pPr>
            <a:r>
              <a:rPr lang="en-US" sz="6253">
                <a:solidFill>
                  <a:srgbClr val="FFFFFF"/>
                </a:solidFill>
                <a:latin typeface="Proxima Nova"/>
              </a:rPr>
              <a:t>Regular</a:t>
            </a:r>
          </a:p>
        </p:txBody>
      </p:sp>
      <p:sp>
        <p:nvSpPr>
          <p:cNvPr name="TextBox 7" id="7"/>
          <p:cNvSpPr txBox="true"/>
          <p:nvPr/>
        </p:nvSpPr>
        <p:spPr>
          <a:xfrm rot="0">
            <a:off x="10661298" y="5169261"/>
            <a:ext cx="4172883" cy="1069880"/>
          </a:xfrm>
          <a:prstGeom prst="rect">
            <a:avLst/>
          </a:prstGeom>
        </p:spPr>
        <p:txBody>
          <a:bodyPr anchor="t" rtlCol="false" tIns="0" lIns="0" bIns="0" rIns="0">
            <a:spAutoFit/>
          </a:bodyPr>
          <a:lstStyle/>
          <a:p>
            <a:pPr algn="l" marL="0" indent="0" lvl="0">
              <a:lnSpc>
                <a:spcPts val="8755"/>
              </a:lnSpc>
            </a:pPr>
            <a:r>
              <a:rPr lang="en-US" sz="6253">
                <a:solidFill>
                  <a:srgbClr val="FFFFFF"/>
                </a:solidFill>
                <a:latin typeface="Proxima Nova Medium"/>
              </a:rPr>
              <a:t>Medium</a:t>
            </a:r>
          </a:p>
        </p:txBody>
      </p:sp>
      <p:sp>
        <p:nvSpPr>
          <p:cNvPr name="TextBox 8" id="8"/>
          <p:cNvSpPr txBox="true"/>
          <p:nvPr/>
        </p:nvSpPr>
        <p:spPr>
          <a:xfrm rot="0">
            <a:off x="10661298" y="6115317"/>
            <a:ext cx="4172883" cy="1069880"/>
          </a:xfrm>
          <a:prstGeom prst="rect">
            <a:avLst/>
          </a:prstGeom>
        </p:spPr>
        <p:txBody>
          <a:bodyPr anchor="t" rtlCol="false" tIns="0" lIns="0" bIns="0" rIns="0">
            <a:spAutoFit/>
          </a:bodyPr>
          <a:lstStyle/>
          <a:p>
            <a:pPr algn="l" marL="0" indent="0" lvl="0">
              <a:lnSpc>
                <a:spcPts val="8755"/>
              </a:lnSpc>
            </a:pPr>
            <a:r>
              <a:rPr lang="en-US" sz="6253">
                <a:solidFill>
                  <a:srgbClr val="FFFFFF"/>
                </a:solidFill>
                <a:latin typeface="Proxima Nova Bold"/>
              </a:rPr>
              <a:t>Bold</a:t>
            </a:r>
          </a:p>
        </p:txBody>
      </p:sp>
      <p:sp>
        <p:nvSpPr>
          <p:cNvPr name="TextBox 9" id="9"/>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Medium"/>
              </a:rPr>
              <a:t>Propspot</a:t>
            </a:r>
          </a:p>
        </p:txBody>
      </p:sp>
      <p:sp>
        <p:nvSpPr>
          <p:cNvPr name="TextBox 10" id="10"/>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Medium"/>
              </a:rPr>
              <a:t>Brand Guidelines</a:t>
            </a:r>
          </a:p>
        </p:txBody>
      </p:sp>
      <p:sp>
        <p:nvSpPr>
          <p:cNvPr name="AutoShape 11" id="11"/>
          <p:cNvSpPr/>
          <p:nvPr/>
        </p:nvSpPr>
        <p:spPr>
          <a:xfrm rot="0">
            <a:off x="5425955" y="1243744"/>
            <a:ext cx="7436090" cy="0"/>
          </a:xfrm>
          <a:prstGeom prst="line">
            <a:avLst/>
          </a:prstGeom>
          <a:ln cap="flat" w="9525">
            <a:solidFill>
              <a:srgbClr val="FFFFFF"/>
            </a:solidFill>
            <a:prstDash val="solid"/>
            <a:headEnd type="none" len="sm" w="sm"/>
            <a:tailEnd type="none" len="sm" w="sm"/>
          </a:ln>
        </p:spPr>
      </p:sp>
      <p:sp>
        <p:nvSpPr>
          <p:cNvPr name="AutoShape 12" id="12"/>
          <p:cNvSpPr/>
          <p:nvPr/>
        </p:nvSpPr>
        <p:spPr>
          <a:xfrm>
            <a:off x="5425961" y="9458325"/>
            <a:ext cx="7436078" cy="9302"/>
          </a:xfrm>
          <a:prstGeom prst="line">
            <a:avLst/>
          </a:prstGeom>
          <a:ln cap="flat" w="9525">
            <a:solidFill>
              <a:srgbClr val="FFFFFF"/>
            </a:solidFill>
            <a:prstDash val="solid"/>
            <a:headEnd type="none" len="sm" w="sm"/>
            <a:tailEnd type="none" len="sm" w="sm"/>
          </a:ln>
        </p:spPr>
      </p:sp>
    </p:spTree>
  </p:cSld>
  <p:clrMapOvr>
    <a:masterClrMapping/>
  </p:clrMapOvr>
</p:sld>
</file>

<file path=ppt/slides/slide12.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Medium"/>
              </a:rPr>
              <a:t>Propspot</a:t>
            </a:r>
          </a:p>
        </p:txBody>
      </p:sp>
      <p:sp>
        <p:nvSpPr>
          <p:cNvPr name="TextBox 3" id="3"/>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Medium"/>
              </a:rPr>
              <a:t>Brand Guidelines</a:t>
            </a:r>
          </a:p>
        </p:txBody>
      </p:sp>
      <p:sp>
        <p:nvSpPr>
          <p:cNvPr name="AutoShape 4" id="4"/>
          <p:cNvSpPr/>
          <p:nvPr/>
        </p:nvSpPr>
        <p:spPr>
          <a:xfrm rot="0">
            <a:off x="5425955" y="1243744"/>
            <a:ext cx="7436090" cy="0"/>
          </a:xfrm>
          <a:prstGeom prst="line">
            <a:avLst/>
          </a:prstGeom>
          <a:ln cap="flat" w="9525">
            <a:solidFill>
              <a:srgbClr val="FFFFFF"/>
            </a:solidFill>
            <a:prstDash val="solid"/>
            <a:headEnd type="none" len="sm" w="sm"/>
            <a:tailEnd type="none" len="sm" w="sm"/>
          </a:ln>
        </p:spPr>
      </p:sp>
      <p:sp>
        <p:nvSpPr>
          <p:cNvPr name="AutoShape 5" id="5"/>
          <p:cNvSpPr/>
          <p:nvPr/>
        </p:nvSpPr>
        <p:spPr>
          <a:xfrm>
            <a:off x="5425961" y="9458325"/>
            <a:ext cx="7436078" cy="9302"/>
          </a:xfrm>
          <a:prstGeom prst="line">
            <a:avLst/>
          </a:prstGeom>
          <a:ln cap="flat" w="9525">
            <a:solidFill>
              <a:srgbClr val="FFFFFF"/>
            </a:solidFill>
            <a:prstDash val="solid"/>
            <a:headEnd type="none" len="sm" w="sm"/>
            <a:tailEnd type="none" len="sm" w="sm"/>
          </a:ln>
        </p:spPr>
      </p:sp>
      <p:grpSp>
        <p:nvGrpSpPr>
          <p:cNvPr name="Group 6" id="6"/>
          <p:cNvGrpSpPr/>
          <p:nvPr/>
        </p:nvGrpSpPr>
        <p:grpSpPr>
          <a:xfrm rot="0">
            <a:off x="0" y="2054985"/>
            <a:ext cx="18288000" cy="6563396"/>
            <a:chOff x="0" y="0"/>
            <a:chExt cx="4816593" cy="1728631"/>
          </a:xfrm>
        </p:grpSpPr>
        <p:sp>
          <p:nvSpPr>
            <p:cNvPr name="Freeform 7" id="7"/>
            <p:cNvSpPr/>
            <p:nvPr/>
          </p:nvSpPr>
          <p:spPr>
            <a:xfrm flipH="false" flipV="false" rot="0">
              <a:off x="0" y="0"/>
              <a:ext cx="4816592" cy="1728631"/>
            </a:xfrm>
            <a:custGeom>
              <a:avLst/>
              <a:gdLst/>
              <a:ahLst/>
              <a:cxnLst/>
              <a:rect r="r" b="b" t="t" l="l"/>
              <a:pathLst>
                <a:path h="1728631" w="4816592">
                  <a:moveTo>
                    <a:pt x="0" y="0"/>
                  </a:moveTo>
                  <a:lnTo>
                    <a:pt x="4816592" y="0"/>
                  </a:lnTo>
                  <a:lnTo>
                    <a:pt x="4816592" y="1728631"/>
                  </a:lnTo>
                  <a:lnTo>
                    <a:pt x="0" y="1728631"/>
                  </a:lnTo>
                  <a:close/>
                </a:path>
              </a:pathLst>
            </a:custGeom>
            <a:solidFill>
              <a:srgbClr val="FFFFFF"/>
            </a:solidFill>
          </p:spPr>
        </p:sp>
        <p:sp>
          <p:nvSpPr>
            <p:cNvPr name="TextBox 8" id="8"/>
            <p:cNvSpPr txBox="true"/>
            <p:nvPr/>
          </p:nvSpPr>
          <p:spPr>
            <a:xfrm>
              <a:off x="0" y="-38100"/>
              <a:ext cx="4816593" cy="1766731"/>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998195" y="1085850"/>
            <a:ext cx="3048572" cy="429641"/>
          </a:xfrm>
          <a:prstGeom prst="rect">
            <a:avLst/>
          </a:prstGeom>
        </p:spPr>
        <p:txBody>
          <a:bodyPr anchor="t" rtlCol="false" tIns="0" lIns="0" bIns="0" rIns="0">
            <a:spAutoFit/>
          </a:bodyPr>
          <a:lstStyle/>
          <a:p>
            <a:pPr algn="l" marL="0" indent="0" lvl="0">
              <a:lnSpc>
                <a:spcPts val="3232"/>
              </a:lnSpc>
              <a:spcBef>
                <a:spcPct val="0"/>
              </a:spcBef>
            </a:pPr>
            <a:r>
              <a:rPr lang="en-US" sz="3200">
                <a:solidFill>
                  <a:srgbClr val="FFFFFF"/>
                </a:solidFill>
                <a:latin typeface="Proxima Nova Medium"/>
              </a:rPr>
              <a:t>Primary Font</a:t>
            </a:r>
          </a:p>
        </p:txBody>
      </p:sp>
      <p:sp>
        <p:nvSpPr>
          <p:cNvPr name="TextBox 10" id="10"/>
          <p:cNvSpPr txBox="true"/>
          <p:nvPr/>
        </p:nvSpPr>
        <p:spPr>
          <a:xfrm rot="0">
            <a:off x="14238060" y="1085850"/>
            <a:ext cx="3051745"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a:rPr>
              <a:t>Proxima Nova</a:t>
            </a:r>
          </a:p>
        </p:txBody>
      </p:sp>
      <p:sp>
        <p:nvSpPr>
          <p:cNvPr name="TextBox 11" id="11"/>
          <p:cNvSpPr txBox="true"/>
          <p:nvPr/>
        </p:nvSpPr>
        <p:spPr>
          <a:xfrm rot="0">
            <a:off x="10682611" y="5678773"/>
            <a:ext cx="5470121" cy="2477516"/>
          </a:xfrm>
          <a:prstGeom prst="rect">
            <a:avLst/>
          </a:prstGeom>
        </p:spPr>
        <p:txBody>
          <a:bodyPr anchor="t" rtlCol="false" tIns="0" lIns="0" bIns="0" rIns="0">
            <a:spAutoFit/>
          </a:bodyPr>
          <a:lstStyle/>
          <a:p>
            <a:pPr algn="l">
              <a:lnSpc>
                <a:spcPts val="3232"/>
              </a:lnSpc>
              <a:spcBef>
                <a:spcPct val="0"/>
              </a:spcBef>
            </a:pPr>
            <a:r>
              <a:rPr lang="en-US" sz="3200">
                <a:solidFill>
                  <a:srgbClr val="17164D"/>
                </a:solidFill>
                <a:latin typeface="Proxima Nova Bold"/>
              </a:rPr>
              <a:t>Size</a:t>
            </a:r>
          </a:p>
          <a:p>
            <a:pPr algn="l">
              <a:lnSpc>
                <a:spcPts val="3232"/>
              </a:lnSpc>
              <a:spcBef>
                <a:spcPct val="0"/>
              </a:spcBef>
            </a:pPr>
            <a:r>
              <a:rPr lang="en-US" sz="3200">
                <a:solidFill>
                  <a:srgbClr val="17164D"/>
                </a:solidFill>
                <a:latin typeface="Proxima Nova"/>
              </a:rPr>
              <a:t>Headlines can range from 24px to 32px for impact.</a:t>
            </a:r>
          </a:p>
          <a:p>
            <a:pPr algn="l">
              <a:lnSpc>
                <a:spcPts val="3232"/>
              </a:lnSpc>
              <a:spcBef>
                <a:spcPct val="0"/>
              </a:spcBef>
            </a:pPr>
            <a:r>
              <a:rPr lang="en-US" sz="3200">
                <a:solidFill>
                  <a:srgbClr val="17164D"/>
                </a:solidFill>
                <a:latin typeface="Proxima Nova"/>
              </a:rPr>
              <a:t>Subheadlines at 18px to 22px.</a:t>
            </a:r>
          </a:p>
          <a:p>
            <a:pPr algn="l">
              <a:lnSpc>
                <a:spcPts val="3232"/>
              </a:lnSpc>
              <a:spcBef>
                <a:spcPct val="0"/>
              </a:spcBef>
            </a:pPr>
            <a:r>
              <a:rPr lang="en-US" sz="3200">
                <a:solidFill>
                  <a:srgbClr val="17164D"/>
                </a:solidFill>
                <a:latin typeface="Proxima Nova"/>
              </a:rPr>
              <a:t>Body copy at 14px to 16px.</a:t>
            </a:r>
          </a:p>
          <a:p>
            <a:pPr algn="l">
              <a:lnSpc>
                <a:spcPts val="3232"/>
              </a:lnSpc>
              <a:spcBef>
                <a:spcPct val="0"/>
              </a:spcBef>
            </a:pPr>
            <a:r>
              <a:rPr lang="en-US" sz="3200">
                <a:solidFill>
                  <a:srgbClr val="17164D"/>
                </a:solidFill>
                <a:latin typeface="Proxima Nova"/>
              </a:rPr>
              <a:t>Captions around 12px.</a:t>
            </a:r>
          </a:p>
        </p:txBody>
      </p:sp>
      <p:sp>
        <p:nvSpPr>
          <p:cNvPr name="TextBox 12" id="12"/>
          <p:cNvSpPr txBox="true"/>
          <p:nvPr/>
        </p:nvSpPr>
        <p:spPr>
          <a:xfrm rot="0">
            <a:off x="2135268" y="5678773"/>
            <a:ext cx="5956685" cy="2477516"/>
          </a:xfrm>
          <a:prstGeom prst="rect">
            <a:avLst/>
          </a:prstGeom>
        </p:spPr>
        <p:txBody>
          <a:bodyPr anchor="t" rtlCol="false" tIns="0" lIns="0" bIns="0" rIns="0">
            <a:spAutoFit/>
          </a:bodyPr>
          <a:lstStyle/>
          <a:p>
            <a:pPr algn="l">
              <a:lnSpc>
                <a:spcPts val="3232"/>
              </a:lnSpc>
              <a:spcBef>
                <a:spcPct val="0"/>
              </a:spcBef>
            </a:pPr>
            <a:r>
              <a:rPr lang="en-US" sz="3200">
                <a:solidFill>
                  <a:srgbClr val="17164D"/>
                </a:solidFill>
                <a:latin typeface="Proxima Nova Bold"/>
              </a:rPr>
              <a:t>Color</a:t>
            </a:r>
          </a:p>
          <a:p>
            <a:pPr algn="l">
              <a:lnSpc>
                <a:spcPts val="3232"/>
              </a:lnSpc>
              <a:spcBef>
                <a:spcPct val="0"/>
              </a:spcBef>
            </a:pPr>
            <a:r>
              <a:rPr lang="en-US" sz="3200">
                <a:solidFill>
                  <a:srgbClr val="17164D"/>
                </a:solidFill>
                <a:latin typeface="Proxima Nova"/>
              </a:rPr>
              <a:t>Use color strategically with typography to enhance legibility and hierarchy. For example, darker colors for headlines and lighter shades for body copy.</a:t>
            </a:r>
          </a:p>
        </p:txBody>
      </p:sp>
      <p:sp>
        <p:nvSpPr>
          <p:cNvPr name="TextBox 13" id="13"/>
          <p:cNvSpPr txBox="true"/>
          <p:nvPr/>
        </p:nvSpPr>
        <p:spPr>
          <a:xfrm rot="0">
            <a:off x="10682611" y="2665984"/>
            <a:ext cx="5989091" cy="2067941"/>
          </a:xfrm>
          <a:prstGeom prst="rect">
            <a:avLst/>
          </a:prstGeom>
        </p:spPr>
        <p:txBody>
          <a:bodyPr anchor="t" rtlCol="false" tIns="0" lIns="0" bIns="0" rIns="0">
            <a:spAutoFit/>
          </a:bodyPr>
          <a:lstStyle/>
          <a:p>
            <a:pPr algn="l">
              <a:lnSpc>
                <a:spcPts val="3232"/>
              </a:lnSpc>
            </a:pPr>
            <a:r>
              <a:rPr lang="en-US" sz="3200">
                <a:solidFill>
                  <a:srgbClr val="17164D"/>
                </a:solidFill>
                <a:latin typeface="Proxima Nova Bold"/>
              </a:rPr>
              <a:t>Spacing</a:t>
            </a:r>
          </a:p>
          <a:p>
            <a:pPr algn="l">
              <a:lnSpc>
                <a:spcPts val="3232"/>
              </a:lnSpc>
              <a:spcBef>
                <a:spcPct val="0"/>
              </a:spcBef>
            </a:pPr>
            <a:r>
              <a:rPr lang="en-US" sz="3200">
                <a:solidFill>
                  <a:srgbClr val="17164D"/>
                </a:solidFill>
                <a:latin typeface="Proxima Nova"/>
              </a:rPr>
              <a:t>Headlines, slightly tighter tracking is suitable, while body text should have more open tracking to improve readability.</a:t>
            </a:r>
          </a:p>
        </p:txBody>
      </p:sp>
      <p:sp>
        <p:nvSpPr>
          <p:cNvPr name="TextBox 14" id="14"/>
          <p:cNvSpPr txBox="true"/>
          <p:nvPr/>
        </p:nvSpPr>
        <p:spPr>
          <a:xfrm rot="0">
            <a:off x="2135268" y="2665984"/>
            <a:ext cx="4931895" cy="1658366"/>
          </a:xfrm>
          <a:prstGeom prst="rect">
            <a:avLst/>
          </a:prstGeom>
        </p:spPr>
        <p:txBody>
          <a:bodyPr anchor="t" rtlCol="false" tIns="0" lIns="0" bIns="0" rIns="0">
            <a:spAutoFit/>
          </a:bodyPr>
          <a:lstStyle/>
          <a:p>
            <a:pPr algn="l">
              <a:lnSpc>
                <a:spcPts val="3232"/>
              </a:lnSpc>
            </a:pPr>
            <a:r>
              <a:rPr lang="en-US" sz="3200">
                <a:solidFill>
                  <a:srgbClr val="17164D"/>
                </a:solidFill>
                <a:latin typeface="Proxima Nova Bold"/>
              </a:rPr>
              <a:t>Weight</a:t>
            </a:r>
          </a:p>
          <a:p>
            <a:pPr algn="l">
              <a:lnSpc>
                <a:spcPts val="3232"/>
              </a:lnSpc>
              <a:spcBef>
                <a:spcPct val="0"/>
              </a:spcBef>
            </a:pPr>
            <a:r>
              <a:rPr lang="en-US" sz="3200">
                <a:solidFill>
                  <a:srgbClr val="17164D"/>
                </a:solidFill>
                <a:latin typeface="Proxima Nova"/>
              </a:rPr>
              <a:t>Bold for headlines, semibold for subheadlines, and regular for body copy.</a:t>
            </a:r>
          </a:p>
        </p:txBody>
      </p:sp>
    </p:spTree>
  </p:cSld>
  <p:clrMapOvr>
    <a:masterClrMapping/>
  </p:clrMapOvr>
</p:sld>
</file>

<file path=ppt/slides/slide13.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3345263" y="2892201"/>
            <a:ext cx="5798737" cy="4502599"/>
          </a:xfrm>
          <a:prstGeom prst="rect">
            <a:avLst/>
          </a:prstGeom>
        </p:spPr>
        <p:txBody>
          <a:bodyPr anchor="t" rtlCol="false" tIns="0" lIns="0" bIns="0" rIns="0">
            <a:spAutoFit/>
          </a:bodyPr>
          <a:lstStyle/>
          <a:p>
            <a:pPr algn="l" marL="0" indent="0" lvl="0">
              <a:lnSpc>
                <a:spcPts val="35466"/>
              </a:lnSpc>
              <a:spcBef>
                <a:spcPct val="0"/>
              </a:spcBef>
            </a:pPr>
            <a:r>
              <a:rPr lang="en-US" sz="29555">
                <a:solidFill>
                  <a:srgbClr val="FFFFFF"/>
                </a:solidFill>
                <a:latin typeface="Breathing"/>
              </a:rPr>
              <a:t>Aa</a:t>
            </a:r>
          </a:p>
        </p:txBody>
      </p:sp>
      <p:sp>
        <p:nvSpPr>
          <p:cNvPr name="TextBox 3" id="3"/>
          <p:cNvSpPr txBox="true"/>
          <p:nvPr/>
        </p:nvSpPr>
        <p:spPr>
          <a:xfrm rot="0">
            <a:off x="998195" y="1085850"/>
            <a:ext cx="3048572" cy="429641"/>
          </a:xfrm>
          <a:prstGeom prst="rect">
            <a:avLst/>
          </a:prstGeom>
        </p:spPr>
        <p:txBody>
          <a:bodyPr anchor="t" rtlCol="false" tIns="0" lIns="0" bIns="0" rIns="0">
            <a:spAutoFit/>
          </a:bodyPr>
          <a:lstStyle/>
          <a:p>
            <a:pPr algn="l" marL="0" indent="0" lvl="0">
              <a:lnSpc>
                <a:spcPts val="3232"/>
              </a:lnSpc>
              <a:spcBef>
                <a:spcPct val="0"/>
              </a:spcBef>
            </a:pPr>
            <a:r>
              <a:rPr lang="en-US" sz="3200">
                <a:solidFill>
                  <a:srgbClr val="FFFFFF"/>
                </a:solidFill>
                <a:latin typeface="Proxima Nova Medium"/>
              </a:rPr>
              <a:t>Secondary Font</a:t>
            </a:r>
          </a:p>
        </p:txBody>
      </p:sp>
      <p:sp>
        <p:nvSpPr>
          <p:cNvPr name="TextBox 4" id="4"/>
          <p:cNvSpPr txBox="true"/>
          <p:nvPr/>
        </p:nvSpPr>
        <p:spPr>
          <a:xfrm rot="0">
            <a:off x="14238060" y="1085850"/>
            <a:ext cx="3051745"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Breathing"/>
              </a:rPr>
              <a:t>Breathing</a:t>
            </a:r>
          </a:p>
        </p:txBody>
      </p:sp>
      <p:sp>
        <p:nvSpPr>
          <p:cNvPr name="TextBox 5" id="5"/>
          <p:cNvSpPr txBox="true"/>
          <p:nvPr/>
        </p:nvSpPr>
        <p:spPr>
          <a:xfrm rot="0">
            <a:off x="10481047" y="4651422"/>
            <a:ext cx="4172883" cy="1060355"/>
          </a:xfrm>
          <a:prstGeom prst="rect">
            <a:avLst/>
          </a:prstGeom>
        </p:spPr>
        <p:txBody>
          <a:bodyPr anchor="t" rtlCol="false" tIns="0" lIns="0" bIns="0" rIns="0">
            <a:spAutoFit/>
          </a:bodyPr>
          <a:lstStyle/>
          <a:p>
            <a:pPr algn="l" marL="0" indent="0" lvl="0">
              <a:lnSpc>
                <a:spcPts val="8755"/>
              </a:lnSpc>
            </a:pPr>
            <a:r>
              <a:rPr lang="en-US" sz="6253">
                <a:solidFill>
                  <a:srgbClr val="FFFFFF"/>
                </a:solidFill>
                <a:latin typeface="Breathing"/>
              </a:rPr>
              <a:t>Regular</a:t>
            </a:r>
          </a:p>
        </p:txBody>
      </p:sp>
      <p:sp>
        <p:nvSpPr>
          <p:cNvPr name="TextBox 6" id="6"/>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Medium"/>
              </a:rPr>
              <a:t>Propspot</a:t>
            </a:r>
          </a:p>
        </p:txBody>
      </p:sp>
      <p:sp>
        <p:nvSpPr>
          <p:cNvPr name="TextBox 7" id="7"/>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Medium"/>
              </a:rPr>
              <a:t>Brand Guidelines</a:t>
            </a:r>
          </a:p>
        </p:txBody>
      </p:sp>
      <p:sp>
        <p:nvSpPr>
          <p:cNvPr name="AutoShape 8" id="8"/>
          <p:cNvSpPr/>
          <p:nvPr/>
        </p:nvSpPr>
        <p:spPr>
          <a:xfrm rot="0">
            <a:off x="5425955" y="1243744"/>
            <a:ext cx="7436090" cy="0"/>
          </a:xfrm>
          <a:prstGeom prst="line">
            <a:avLst/>
          </a:prstGeom>
          <a:ln cap="flat" w="9525">
            <a:solidFill>
              <a:srgbClr val="FFFFFF"/>
            </a:solidFill>
            <a:prstDash val="solid"/>
            <a:headEnd type="none" len="sm" w="sm"/>
            <a:tailEnd type="none" len="sm" w="sm"/>
          </a:ln>
        </p:spPr>
      </p:sp>
      <p:sp>
        <p:nvSpPr>
          <p:cNvPr name="AutoShape 9" id="9"/>
          <p:cNvSpPr/>
          <p:nvPr/>
        </p:nvSpPr>
        <p:spPr>
          <a:xfrm>
            <a:off x="5425961" y="9458325"/>
            <a:ext cx="7436078" cy="9302"/>
          </a:xfrm>
          <a:prstGeom prst="line">
            <a:avLst/>
          </a:prstGeom>
          <a:ln cap="flat" w="9525">
            <a:solidFill>
              <a:srgbClr val="FFFFFF"/>
            </a:solidFill>
            <a:prstDash val="solid"/>
            <a:headEnd type="none" len="sm" w="sm"/>
            <a:tailEnd type="none" len="sm" w="sm"/>
          </a:ln>
        </p:spPr>
      </p:sp>
    </p:spTree>
  </p:cSld>
  <p:clrMapOvr>
    <a:masterClrMapping/>
  </p:clrMapOvr>
</p:sld>
</file>

<file path=ppt/slides/slide14.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u="none">
                <a:solidFill>
                  <a:srgbClr val="FFFFFF">
                    <a:alpha val="34902"/>
                  </a:srgbClr>
                </a:solidFill>
                <a:latin typeface="Proxima Nova Medium"/>
              </a:rPr>
              <a:t>04</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u="none">
                <a:solidFill>
                  <a:srgbClr val="FFFFFF"/>
                </a:solidFill>
                <a:latin typeface="Proxima Nova Bold"/>
              </a:rPr>
              <a:t>ICONS</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30088"/>
          </a:xfrm>
          <a:prstGeom prst="rect">
            <a:avLst/>
          </a:prstGeom>
        </p:spPr>
        <p:txBody>
          <a:bodyPr anchor="t" rtlCol="false" tIns="0" lIns="0" bIns="0" rIns="0">
            <a:spAutoFit/>
          </a:bodyPr>
          <a:lstStyle/>
          <a:p>
            <a:pPr algn="r" marL="0" indent="0" lvl="0">
              <a:lnSpc>
                <a:spcPts val="3250"/>
              </a:lnSpc>
              <a:spcBef>
                <a:spcPct val="0"/>
              </a:spcBef>
            </a:pPr>
            <a:r>
              <a:rPr lang="en-US" sz="3218">
                <a:solidFill>
                  <a:srgbClr val="FFFFFF"/>
                </a:solidFill>
                <a:latin typeface="Proxima Nova Bold"/>
              </a:rPr>
              <a:t>Propspot</a:t>
            </a:r>
          </a:p>
        </p:txBody>
      </p:sp>
      <p:sp>
        <p:nvSpPr>
          <p:cNvPr name="TextBox 8" id="8"/>
          <p:cNvSpPr txBox="true"/>
          <p:nvPr/>
        </p:nvSpPr>
        <p:spPr>
          <a:xfrm rot="0">
            <a:off x="1028700" y="9281381"/>
            <a:ext cx="4397261" cy="430088"/>
          </a:xfrm>
          <a:prstGeom prst="rect">
            <a:avLst/>
          </a:prstGeom>
        </p:spPr>
        <p:txBody>
          <a:bodyPr anchor="t" rtlCol="false" tIns="0" lIns="0" bIns="0" rIns="0">
            <a:spAutoFit/>
          </a:bodyPr>
          <a:lstStyle/>
          <a:p>
            <a:pPr algn="l" marL="0" indent="0" lvl="0">
              <a:lnSpc>
                <a:spcPts val="3250"/>
              </a:lnSpc>
              <a:spcBef>
                <a:spcPct val="0"/>
              </a:spcBef>
            </a:pPr>
            <a:r>
              <a:rPr lang="en-US" sz="3218" u="none">
                <a:solidFill>
                  <a:srgbClr val="FFFFFF"/>
                </a:solidFill>
                <a:latin typeface="Proxima Nova Bold"/>
              </a:rPr>
              <a:t>Brand Guidelines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FFFFFF"/>
            </a:solidFill>
          </p:spPr>
        </p:sp>
        <p:sp>
          <p:nvSpPr>
            <p:cNvPr name="TextBox 4" id="4"/>
            <p:cNvSpPr txBox="true"/>
            <p:nvPr/>
          </p:nvSpPr>
          <p:spPr>
            <a:xfrm>
              <a:off x="0" y="-38100"/>
              <a:ext cx="2408296" cy="2747433"/>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5140280" y="1997932"/>
            <a:ext cx="1736837" cy="1534930"/>
          </a:xfrm>
          <a:custGeom>
            <a:avLst/>
            <a:gdLst/>
            <a:ahLst/>
            <a:cxnLst/>
            <a:rect r="r" b="b" t="t" l="l"/>
            <a:pathLst>
              <a:path h="1534930" w="1736837">
                <a:moveTo>
                  <a:pt x="0" y="0"/>
                </a:moveTo>
                <a:lnTo>
                  <a:pt x="1736837" y="0"/>
                </a:lnTo>
                <a:lnTo>
                  <a:pt x="1736837" y="1534930"/>
                </a:lnTo>
                <a:lnTo>
                  <a:pt x="0" y="1534930"/>
                </a:lnTo>
                <a:lnTo>
                  <a:pt x="0" y="0"/>
                </a:lnTo>
                <a:close/>
              </a:path>
            </a:pathLst>
          </a:custGeom>
          <a:blipFill>
            <a:blip r:embed="rId2"/>
            <a:stretch>
              <a:fillRect l="0" t="0" r="0" b="0"/>
            </a:stretch>
          </a:blipFill>
        </p:spPr>
      </p:sp>
      <p:sp>
        <p:nvSpPr>
          <p:cNvPr name="Freeform 6" id="6"/>
          <p:cNvSpPr/>
          <p:nvPr/>
        </p:nvSpPr>
        <p:spPr>
          <a:xfrm flipH="false" flipV="false" rot="0">
            <a:off x="5455029" y="4503252"/>
            <a:ext cx="1227316" cy="1580844"/>
          </a:xfrm>
          <a:custGeom>
            <a:avLst/>
            <a:gdLst/>
            <a:ahLst/>
            <a:cxnLst/>
            <a:rect r="r" b="b" t="t" l="l"/>
            <a:pathLst>
              <a:path h="1580844" w="1227316">
                <a:moveTo>
                  <a:pt x="0" y="0"/>
                </a:moveTo>
                <a:lnTo>
                  <a:pt x="1227316" y="0"/>
                </a:lnTo>
                <a:lnTo>
                  <a:pt x="1227316" y="1580844"/>
                </a:lnTo>
                <a:lnTo>
                  <a:pt x="0" y="1580844"/>
                </a:lnTo>
                <a:lnTo>
                  <a:pt x="0" y="0"/>
                </a:lnTo>
                <a:close/>
              </a:path>
            </a:pathLst>
          </a:custGeom>
          <a:blipFill>
            <a:blip r:embed="rId3"/>
            <a:stretch>
              <a:fillRect l="0" t="0" r="0" b="0"/>
            </a:stretch>
          </a:blipFill>
        </p:spPr>
      </p:sp>
      <p:sp>
        <p:nvSpPr>
          <p:cNvPr name="Freeform 7" id="7"/>
          <p:cNvSpPr/>
          <p:nvPr/>
        </p:nvSpPr>
        <p:spPr>
          <a:xfrm flipH="false" flipV="false" rot="0">
            <a:off x="5395040" y="7208046"/>
            <a:ext cx="1350787" cy="1349520"/>
          </a:xfrm>
          <a:custGeom>
            <a:avLst/>
            <a:gdLst/>
            <a:ahLst/>
            <a:cxnLst/>
            <a:rect r="r" b="b" t="t" l="l"/>
            <a:pathLst>
              <a:path h="1349520" w="1350787">
                <a:moveTo>
                  <a:pt x="0" y="0"/>
                </a:moveTo>
                <a:lnTo>
                  <a:pt x="1350787" y="0"/>
                </a:lnTo>
                <a:lnTo>
                  <a:pt x="1350787" y="1349520"/>
                </a:lnTo>
                <a:lnTo>
                  <a:pt x="0" y="1349520"/>
                </a:lnTo>
                <a:lnTo>
                  <a:pt x="0" y="0"/>
                </a:lnTo>
                <a:close/>
              </a:path>
            </a:pathLst>
          </a:custGeom>
          <a:blipFill>
            <a:blip r:embed="rId4"/>
            <a:stretch>
              <a:fillRect l="0" t="0" r="0" b="0"/>
            </a:stretch>
          </a:blipFill>
        </p:spPr>
      </p:sp>
      <p:sp>
        <p:nvSpPr>
          <p:cNvPr name="Freeform 8" id="8"/>
          <p:cNvSpPr/>
          <p:nvPr/>
        </p:nvSpPr>
        <p:spPr>
          <a:xfrm flipH="false" flipV="false" rot="0">
            <a:off x="2322420" y="7208046"/>
            <a:ext cx="1291298" cy="1362070"/>
          </a:xfrm>
          <a:custGeom>
            <a:avLst/>
            <a:gdLst/>
            <a:ahLst/>
            <a:cxnLst/>
            <a:rect r="r" b="b" t="t" l="l"/>
            <a:pathLst>
              <a:path h="1362070" w="1291298">
                <a:moveTo>
                  <a:pt x="0" y="0"/>
                </a:moveTo>
                <a:lnTo>
                  <a:pt x="1291298" y="0"/>
                </a:lnTo>
                <a:lnTo>
                  <a:pt x="1291298" y="1362070"/>
                </a:lnTo>
                <a:lnTo>
                  <a:pt x="0" y="1362070"/>
                </a:lnTo>
                <a:lnTo>
                  <a:pt x="0" y="0"/>
                </a:lnTo>
                <a:close/>
              </a:path>
            </a:pathLst>
          </a:custGeom>
          <a:blipFill>
            <a:blip r:embed="rId5"/>
            <a:stretch>
              <a:fillRect l="0" t="0" r="0" b="0"/>
            </a:stretch>
          </a:blipFill>
        </p:spPr>
      </p:sp>
      <p:sp>
        <p:nvSpPr>
          <p:cNvPr name="Freeform 9" id="9"/>
          <p:cNvSpPr/>
          <p:nvPr/>
        </p:nvSpPr>
        <p:spPr>
          <a:xfrm flipH="false" flipV="false" rot="0">
            <a:off x="2432037" y="4503252"/>
            <a:ext cx="1181681" cy="1580844"/>
          </a:xfrm>
          <a:custGeom>
            <a:avLst/>
            <a:gdLst/>
            <a:ahLst/>
            <a:cxnLst/>
            <a:rect r="r" b="b" t="t" l="l"/>
            <a:pathLst>
              <a:path h="1580844" w="1181681">
                <a:moveTo>
                  <a:pt x="0" y="0"/>
                </a:moveTo>
                <a:lnTo>
                  <a:pt x="1181681" y="0"/>
                </a:lnTo>
                <a:lnTo>
                  <a:pt x="1181681" y="1580844"/>
                </a:lnTo>
                <a:lnTo>
                  <a:pt x="0" y="1580844"/>
                </a:lnTo>
                <a:lnTo>
                  <a:pt x="0" y="0"/>
                </a:lnTo>
                <a:close/>
              </a:path>
            </a:pathLst>
          </a:custGeom>
          <a:blipFill>
            <a:blip r:embed="rId6"/>
            <a:stretch>
              <a:fillRect l="0" t="0" r="0" b="0"/>
            </a:stretch>
          </a:blipFill>
        </p:spPr>
      </p:sp>
      <p:sp>
        <p:nvSpPr>
          <p:cNvPr name="Freeform 10" id="10"/>
          <p:cNvSpPr/>
          <p:nvPr/>
        </p:nvSpPr>
        <p:spPr>
          <a:xfrm flipH="false" flipV="false" rot="0">
            <a:off x="2432037" y="2074967"/>
            <a:ext cx="1553552" cy="1306278"/>
          </a:xfrm>
          <a:custGeom>
            <a:avLst/>
            <a:gdLst/>
            <a:ahLst/>
            <a:cxnLst/>
            <a:rect r="r" b="b" t="t" l="l"/>
            <a:pathLst>
              <a:path h="1306278" w="1553552">
                <a:moveTo>
                  <a:pt x="0" y="0"/>
                </a:moveTo>
                <a:lnTo>
                  <a:pt x="1553552" y="0"/>
                </a:lnTo>
                <a:lnTo>
                  <a:pt x="1553552" y="1306278"/>
                </a:lnTo>
                <a:lnTo>
                  <a:pt x="0" y="1306278"/>
                </a:lnTo>
                <a:lnTo>
                  <a:pt x="0" y="0"/>
                </a:lnTo>
                <a:close/>
              </a:path>
            </a:pathLst>
          </a:custGeom>
          <a:blipFill>
            <a:blip r:embed="rId7"/>
            <a:stretch>
              <a:fillRect l="0" t="0" r="0" b="0"/>
            </a:stretch>
          </a:blipFill>
        </p:spPr>
      </p:sp>
      <p:sp>
        <p:nvSpPr>
          <p:cNvPr name="Freeform 11" id="11"/>
          <p:cNvSpPr/>
          <p:nvPr/>
        </p:nvSpPr>
        <p:spPr>
          <a:xfrm flipH="false" flipV="false" rot="0">
            <a:off x="11781197" y="7274159"/>
            <a:ext cx="1674076" cy="1014909"/>
          </a:xfrm>
          <a:custGeom>
            <a:avLst/>
            <a:gdLst/>
            <a:ahLst/>
            <a:cxnLst/>
            <a:rect r="r" b="b" t="t" l="l"/>
            <a:pathLst>
              <a:path h="1014909" w="1674076">
                <a:moveTo>
                  <a:pt x="0" y="0"/>
                </a:moveTo>
                <a:lnTo>
                  <a:pt x="1674077" y="0"/>
                </a:lnTo>
                <a:lnTo>
                  <a:pt x="1674077" y="1014909"/>
                </a:lnTo>
                <a:lnTo>
                  <a:pt x="0" y="1014909"/>
                </a:lnTo>
                <a:lnTo>
                  <a:pt x="0" y="0"/>
                </a:lnTo>
                <a:close/>
              </a:path>
            </a:pathLst>
          </a:custGeom>
          <a:blipFill>
            <a:blip r:embed="rId8"/>
            <a:stretch>
              <a:fillRect l="0" t="0" r="0" b="0"/>
            </a:stretch>
          </a:blipFill>
        </p:spPr>
      </p:sp>
      <p:sp>
        <p:nvSpPr>
          <p:cNvPr name="Freeform 12" id="12"/>
          <p:cNvSpPr/>
          <p:nvPr/>
        </p:nvSpPr>
        <p:spPr>
          <a:xfrm flipH="false" flipV="false" rot="0">
            <a:off x="14734635" y="7270017"/>
            <a:ext cx="961526" cy="1019050"/>
          </a:xfrm>
          <a:custGeom>
            <a:avLst/>
            <a:gdLst/>
            <a:ahLst/>
            <a:cxnLst/>
            <a:rect r="r" b="b" t="t" l="l"/>
            <a:pathLst>
              <a:path h="1019050" w="961526">
                <a:moveTo>
                  <a:pt x="0" y="0"/>
                </a:moveTo>
                <a:lnTo>
                  <a:pt x="961526" y="0"/>
                </a:lnTo>
                <a:lnTo>
                  <a:pt x="961526" y="1019051"/>
                </a:lnTo>
                <a:lnTo>
                  <a:pt x="0" y="1019051"/>
                </a:lnTo>
                <a:lnTo>
                  <a:pt x="0" y="0"/>
                </a:lnTo>
                <a:close/>
              </a:path>
            </a:pathLst>
          </a:custGeom>
          <a:blipFill>
            <a:blip r:embed="rId9"/>
            <a:stretch>
              <a:fillRect l="-36903" t="0" r="-37913" b="0"/>
            </a:stretch>
          </a:blipFill>
        </p:spPr>
      </p:sp>
      <p:sp>
        <p:nvSpPr>
          <p:cNvPr name="Freeform 13" id="13"/>
          <p:cNvSpPr/>
          <p:nvPr/>
        </p:nvSpPr>
        <p:spPr>
          <a:xfrm flipH="false" flipV="false" rot="0">
            <a:off x="11781197" y="4782648"/>
            <a:ext cx="1441714" cy="908881"/>
          </a:xfrm>
          <a:custGeom>
            <a:avLst/>
            <a:gdLst/>
            <a:ahLst/>
            <a:cxnLst/>
            <a:rect r="r" b="b" t="t" l="l"/>
            <a:pathLst>
              <a:path h="908881" w="1441714">
                <a:moveTo>
                  <a:pt x="0" y="0"/>
                </a:moveTo>
                <a:lnTo>
                  <a:pt x="1441715" y="0"/>
                </a:lnTo>
                <a:lnTo>
                  <a:pt x="1441715" y="908880"/>
                </a:lnTo>
                <a:lnTo>
                  <a:pt x="0" y="908880"/>
                </a:lnTo>
                <a:lnTo>
                  <a:pt x="0" y="0"/>
                </a:lnTo>
                <a:close/>
              </a:path>
            </a:pathLst>
          </a:custGeom>
          <a:blipFill>
            <a:blip r:embed="rId10"/>
            <a:stretch>
              <a:fillRect l="0" t="0" r="0" b="0"/>
            </a:stretch>
          </a:blipFill>
        </p:spPr>
      </p:sp>
      <p:sp>
        <p:nvSpPr>
          <p:cNvPr name="Freeform 14" id="14"/>
          <p:cNvSpPr/>
          <p:nvPr/>
        </p:nvSpPr>
        <p:spPr>
          <a:xfrm flipH="false" flipV="false" rot="0">
            <a:off x="14538465" y="4691236"/>
            <a:ext cx="1301193" cy="1000292"/>
          </a:xfrm>
          <a:custGeom>
            <a:avLst/>
            <a:gdLst/>
            <a:ahLst/>
            <a:cxnLst/>
            <a:rect r="r" b="b" t="t" l="l"/>
            <a:pathLst>
              <a:path h="1000292" w="1301193">
                <a:moveTo>
                  <a:pt x="0" y="0"/>
                </a:moveTo>
                <a:lnTo>
                  <a:pt x="1301193" y="0"/>
                </a:lnTo>
                <a:lnTo>
                  <a:pt x="1301193" y="1000292"/>
                </a:lnTo>
                <a:lnTo>
                  <a:pt x="0" y="1000292"/>
                </a:lnTo>
                <a:lnTo>
                  <a:pt x="0" y="0"/>
                </a:lnTo>
                <a:close/>
              </a:path>
            </a:pathLst>
          </a:custGeom>
          <a:blipFill>
            <a:blip r:embed="rId11"/>
            <a:stretch>
              <a:fillRect l="0" t="0" r="0" b="0"/>
            </a:stretch>
          </a:blipFill>
        </p:spPr>
      </p:sp>
      <p:sp>
        <p:nvSpPr>
          <p:cNvPr name="Freeform 15" id="15"/>
          <p:cNvSpPr/>
          <p:nvPr/>
        </p:nvSpPr>
        <p:spPr>
          <a:xfrm flipH="false" flipV="false" rot="0">
            <a:off x="14310569" y="1997932"/>
            <a:ext cx="1529089" cy="1255765"/>
          </a:xfrm>
          <a:custGeom>
            <a:avLst/>
            <a:gdLst/>
            <a:ahLst/>
            <a:cxnLst/>
            <a:rect r="r" b="b" t="t" l="l"/>
            <a:pathLst>
              <a:path h="1255765" w="1529089">
                <a:moveTo>
                  <a:pt x="0" y="0"/>
                </a:moveTo>
                <a:lnTo>
                  <a:pt x="1529089" y="0"/>
                </a:lnTo>
                <a:lnTo>
                  <a:pt x="1529089" y="1255765"/>
                </a:lnTo>
                <a:lnTo>
                  <a:pt x="0" y="1255765"/>
                </a:lnTo>
                <a:lnTo>
                  <a:pt x="0" y="0"/>
                </a:lnTo>
                <a:close/>
              </a:path>
            </a:pathLst>
          </a:custGeom>
          <a:blipFill>
            <a:blip r:embed="rId12"/>
            <a:stretch>
              <a:fillRect l="0" t="0" r="0" b="0"/>
            </a:stretch>
          </a:blipFill>
        </p:spPr>
      </p:sp>
      <p:sp>
        <p:nvSpPr>
          <p:cNvPr name="Freeform 16" id="16"/>
          <p:cNvSpPr/>
          <p:nvPr/>
        </p:nvSpPr>
        <p:spPr>
          <a:xfrm flipH="false" flipV="false" rot="0">
            <a:off x="11781197" y="1997932"/>
            <a:ext cx="1221763" cy="1255765"/>
          </a:xfrm>
          <a:custGeom>
            <a:avLst/>
            <a:gdLst/>
            <a:ahLst/>
            <a:cxnLst/>
            <a:rect r="r" b="b" t="t" l="l"/>
            <a:pathLst>
              <a:path h="1255765" w="1221763">
                <a:moveTo>
                  <a:pt x="0" y="0"/>
                </a:moveTo>
                <a:lnTo>
                  <a:pt x="1221763" y="0"/>
                </a:lnTo>
                <a:lnTo>
                  <a:pt x="1221763" y="1255765"/>
                </a:lnTo>
                <a:lnTo>
                  <a:pt x="0" y="1255765"/>
                </a:lnTo>
                <a:lnTo>
                  <a:pt x="0" y="0"/>
                </a:lnTo>
                <a:close/>
              </a:path>
            </a:pathLst>
          </a:custGeom>
          <a:blipFill>
            <a:blip r:embed="rId13"/>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FFFFFF"/>
            </a:solidFill>
          </p:spPr>
        </p:sp>
        <p:sp>
          <p:nvSpPr>
            <p:cNvPr name="TextBox 4" id="4"/>
            <p:cNvSpPr txBox="true"/>
            <p:nvPr/>
          </p:nvSpPr>
          <p:spPr>
            <a:xfrm>
              <a:off x="0" y="-38100"/>
              <a:ext cx="2408296" cy="2747433"/>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5355753" y="1468859"/>
            <a:ext cx="2002185" cy="1654305"/>
          </a:xfrm>
          <a:custGeom>
            <a:avLst/>
            <a:gdLst/>
            <a:ahLst/>
            <a:cxnLst/>
            <a:rect r="r" b="b" t="t" l="l"/>
            <a:pathLst>
              <a:path h="1654305" w="2002185">
                <a:moveTo>
                  <a:pt x="0" y="0"/>
                </a:moveTo>
                <a:lnTo>
                  <a:pt x="2002184" y="0"/>
                </a:lnTo>
                <a:lnTo>
                  <a:pt x="2002184" y="1654305"/>
                </a:lnTo>
                <a:lnTo>
                  <a:pt x="0" y="1654305"/>
                </a:lnTo>
                <a:lnTo>
                  <a:pt x="0" y="0"/>
                </a:lnTo>
                <a:close/>
              </a:path>
            </a:pathLst>
          </a:custGeom>
          <a:blipFill>
            <a:blip r:embed="rId2"/>
            <a:stretch>
              <a:fillRect l="0" t="0" r="0" b="0"/>
            </a:stretch>
          </a:blipFill>
        </p:spPr>
      </p:sp>
      <p:sp>
        <p:nvSpPr>
          <p:cNvPr name="Freeform 6" id="6"/>
          <p:cNvSpPr/>
          <p:nvPr/>
        </p:nvSpPr>
        <p:spPr>
          <a:xfrm flipH="false" flipV="false" rot="0">
            <a:off x="1623551" y="1699144"/>
            <a:ext cx="2379417" cy="1554553"/>
          </a:xfrm>
          <a:custGeom>
            <a:avLst/>
            <a:gdLst/>
            <a:ahLst/>
            <a:cxnLst/>
            <a:rect r="r" b="b" t="t" l="l"/>
            <a:pathLst>
              <a:path h="1554553" w="2379417">
                <a:moveTo>
                  <a:pt x="0" y="0"/>
                </a:moveTo>
                <a:lnTo>
                  <a:pt x="2379418" y="0"/>
                </a:lnTo>
                <a:lnTo>
                  <a:pt x="2379418" y="1554553"/>
                </a:lnTo>
                <a:lnTo>
                  <a:pt x="0" y="1554553"/>
                </a:lnTo>
                <a:lnTo>
                  <a:pt x="0" y="0"/>
                </a:lnTo>
                <a:close/>
              </a:path>
            </a:pathLst>
          </a:custGeom>
          <a:blipFill>
            <a:blip r:embed="rId3"/>
            <a:stretch>
              <a:fillRect l="0" t="0" r="0" b="0"/>
            </a:stretch>
          </a:blipFill>
        </p:spPr>
      </p:sp>
      <p:sp>
        <p:nvSpPr>
          <p:cNvPr name="Freeform 7" id="7"/>
          <p:cNvSpPr/>
          <p:nvPr/>
        </p:nvSpPr>
        <p:spPr>
          <a:xfrm flipH="false" flipV="false" rot="0">
            <a:off x="1702397" y="7248587"/>
            <a:ext cx="2221726" cy="1893161"/>
          </a:xfrm>
          <a:custGeom>
            <a:avLst/>
            <a:gdLst/>
            <a:ahLst/>
            <a:cxnLst/>
            <a:rect r="r" b="b" t="t" l="l"/>
            <a:pathLst>
              <a:path h="1893161" w="2221726">
                <a:moveTo>
                  <a:pt x="0" y="0"/>
                </a:moveTo>
                <a:lnTo>
                  <a:pt x="2221726" y="0"/>
                </a:lnTo>
                <a:lnTo>
                  <a:pt x="2221726" y="1893161"/>
                </a:lnTo>
                <a:lnTo>
                  <a:pt x="0" y="1893161"/>
                </a:lnTo>
                <a:lnTo>
                  <a:pt x="0" y="0"/>
                </a:lnTo>
                <a:close/>
              </a:path>
            </a:pathLst>
          </a:custGeom>
          <a:blipFill>
            <a:blip r:embed="rId4"/>
            <a:stretch>
              <a:fillRect l="-5102" t="-9487" r="-6837" b="-21879"/>
            </a:stretch>
          </a:blipFill>
        </p:spPr>
      </p:sp>
      <p:sp>
        <p:nvSpPr>
          <p:cNvPr name="Freeform 8" id="8"/>
          <p:cNvSpPr/>
          <p:nvPr/>
        </p:nvSpPr>
        <p:spPr>
          <a:xfrm flipH="false" flipV="false" rot="0">
            <a:off x="5355753" y="7132034"/>
            <a:ext cx="2200305" cy="2126266"/>
          </a:xfrm>
          <a:custGeom>
            <a:avLst/>
            <a:gdLst/>
            <a:ahLst/>
            <a:cxnLst/>
            <a:rect r="r" b="b" t="t" l="l"/>
            <a:pathLst>
              <a:path h="2126266" w="2200305">
                <a:moveTo>
                  <a:pt x="0" y="0"/>
                </a:moveTo>
                <a:lnTo>
                  <a:pt x="2200305" y="0"/>
                </a:lnTo>
                <a:lnTo>
                  <a:pt x="2200305" y="2126266"/>
                </a:lnTo>
                <a:lnTo>
                  <a:pt x="0" y="2126266"/>
                </a:lnTo>
                <a:lnTo>
                  <a:pt x="0" y="0"/>
                </a:lnTo>
                <a:close/>
              </a:path>
            </a:pathLst>
          </a:custGeom>
          <a:blipFill>
            <a:blip r:embed="rId5"/>
            <a:stretch>
              <a:fillRect l="-973" t="-4489" r="0" b="0"/>
            </a:stretch>
          </a:blipFill>
        </p:spPr>
      </p:sp>
      <p:sp>
        <p:nvSpPr>
          <p:cNvPr name="Freeform 9" id="9"/>
          <p:cNvSpPr/>
          <p:nvPr/>
        </p:nvSpPr>
        <p:spPr>
          <a:xfrm flipH="false" flipV="false" rot="0">
            <a:off x="5355753" y="4482042"/>
            <a:ext cx="2296023" cy="1076261"/>
          </a:xfrm>
          <a:custGeom>
            <a:avLst/>
            <a:gdLst/>
            <a:ahLst/>
            <a:cxnLst/>
            <a:rect r="r" b="b" t="t" l="l"/>
            <a:pathLst>
              <a:path h="1076261" w="2296023">
                <a:moveTo>
                  <a:pt x="0" y="0"/>
                </a:moveTo>
                <a:lnTo>
                  <a:pt x="2296023" y="0"/>
                </a:lnTo>
                <a:lnTo>
                  <a:pt x="2296023" y="1076261"/>
                </a:lnTo>
                <a:lnTo>
                  <a:pt x="0" y="1076261"/>
                </a:lnTo>
                <a:lnTo>
                  <a:pt x="0" y="0"/>
                </a:lnTo>
                <a:close/>
              </a:path>
            </a:pathLst>
          </a:custGeom>
          <a:blipFill>
            <a:blip r:embed="rId6"/>
            <a:stretch>
              <a:fillRect l="0" t="0" r="0" b="0"/>
            </a:stretch>
          </a:blipFill>
        </p:spPr>
      </p:sp>
      <p:sp>
        <p:nvSpPr>
          <p:cNvPr name="Freeform 10" id="10"/>
          <p:cNvSpPr/>
          <p:nvPr/>
        </p:nvSpPr>
        <p:spPr>
          <a:xfrm flipH="false" flipV="false" rot="0">
            <a:off x="2283541" y="4471230"/>
            <a:ext cx="1059438" cy="1531717"/>
          </a:xfrm>
          <a:custGeom>
            <a:avLst/>
            <a:gdLst/>
            <a:ahLst/>
            <a:cxnLst/>
            <a:rect r="r" b="b" t="t" l="l"/>
            <a:pathLst>
              <a:path h="1531717" w="1059438">
                <a:moveTo>
                  <a:pt x="0" y="0"/>
                </a:moveTo>
                <a:lnTo>
                  <a:pt x="1059438" y="0"/>
                </a:lnTo>
                <a:lnTo>
                  <a:pt x="1059438" y="1531716"/>
                </a:lnTo>
                <a:lnTo>
                  <a:pt x="0" y="1531716"/>
                </a:lnTo>
                <a:lnTo>
                  <a:pt x="0" y="0"/>
                </a:lnTo>
                <a:close/>
              </a:path>
            </a:pathLst>
          </a:custGeom>
          <a:blipFill>
            <a:blip r:embed="rId7"/>
            <a:stretch>
              <a:fillRect l="0" t="0" r="0" b="0"/>
            </a:stretch>
          </a:blipFill>
        </p:spPr>
      </p:sp>
      <p:sp>
        <p:nvSpPr>
          <p:cNvPr name="Freeform 11" id="11"/>
          <p:cNvSpPr/>
          <p:nvPr/>
        </p:nvSpPr>
        <p:spPr>
          <a:xfrm flipH="false" flipV="false" rot="0">
            <a:off x="11016166" y="1403593"/>
            <a:ext cx="1758065" cy="1784838"/>
          </a:xfrm>
          <a:custGeom>
            <a:avLst/>
            <a:gdLst/>
            <a:ahLst/>
            <a:cxnLst/>
            <a:rect r="r" b="b" t="t" l="l"/>
            <a:pathLst>
              <a:path h="1784838" w="1758065">
                <a:moveTo>
                  <a:pt x="0" y="0"/>
                </a:moveTo>
                <a:lnTo>
                  <a:pt x="1758065" y="0"/>
                </a:lnTo>
                <a:lnTo>
                  <a:pt x="1758065" y="1784837"/>
                </a:lnTo>
                <a:lnTo>
                  <a:pt x="0" y="1784837"/>
                </a:lnTo>
                <a:lnTo>
                  <a:pt x="0" y="0"/>
                </a:lnTo>
                <a:close/>
              </a:path>
            </a:pathLst>
          </a:custGeom>
          <a:blipFill>
            <a:blip r:embed="rId8"/>
            <a:stretch>
              <a:fillRect l="0" t="0" r="0" b="0"/>
            </a:stretch>
          </a:blipFill>
        </p:spPr>
      </p:sp>
      <p:sp>
        <p:nvSpPr>
          <p:cNvPr name="Freeform 12" id="12"/>
          <p:cNvSpPr/>
          <p:nvPr/>
        </p:nvSpPr>
        <p:spPr>
          <a:xfrm flipH="false" flipV="false" rot="0">
            <a:off x="14433917" y="1403593"/>
            <a:ext cx="1943562" cy="1784838"/>
          </a:xfrm>
          <a:custGeom>
            <a:avLst/>
            <a:gdLst/>
            <a:ahLst/>
            <a:cxnLst/>
            <a:rect r="r" b="b" t="t" l="l"/>
            <a:pathLst>
              <a:path h="1784838" w="1943562">
                <a:moveTo>
                  <a:pt x="0" y="0"/>
                </a:moveTo>
                <a:lnTo>
                  <a:pt x="1943561" y="0"/>
                </a:lnTo>
                <a:lnTo>
                  <a:pt x="1943561" y="1784837"/>
                </a:lnTo>
                <a:lnTo>
                  <a:pt x="0" y="1784837"/>
                </a:lnTo>
                <a:lnTo>
                  <a:pt x="0" y="0"/>
                </a:lnTo>
                <a:close/>
              </a:path>
            </a:pathLst>
          </a:custGeom>
          <a:blipFill>
            <a:blip r:embed="rId9"/>
            <a:stretch>
              <a:fillRect l="0" t="0" r="0" b="0"/>
            </a:stretch>
          </a:blipFill>
        </p:spPr>
      </p:sp>
      <p:sp>
        <p:nvSpPr>
          <p:cNvPr name="Freeform 13" id="13"/>
          <p:cNvSpPr/>
          <p:nvPr/>
        </p:nvSpPr>
        <p:spPr>
          <a:xfrm flipH="false" flipV="false" rot="0">
            <a:off x="11144741" y="4423605"/>
            <a:ext cx="1629491" cy="1977137"/>
          </a:xfrm>
          <a:custGeom>
            <a:avLst/>
            <a:gdLst/>
            <a:ahLst/>
            <a:cxnLst/>
            <a:rect r="r" b="b" t="t" l="l"/>
            <a:pathLst>
              <a:path h="1977137" w="1629491">
                <a:moveTo>
                  <a:pt x="0" y="0"/>
                </a:moveTo>
                <a:lnTo>
                  <a:pt x="1629490" y="0"/>
                </a:lnTo>
                <a:lnTo>
                  <a:pt x="1629490" y="1977137"/>
                </a:lnTo>
                <a:lnTo>
                  <a:pt x="0" y="1977137"/>
                </a:lnTo>
                <a:lnTo>
                  <a:pt x="0" y="0"/>
                </a:lnTo>
                <a:close/>
              </a:path>
            </a:pathLst>
          </a:custGeom>
          <a:blipFill>
            <a:blip r:embed="rId10"/>
            <a:stretch>
              <a:fillRect l="0" t="0" r="0" b="0"/>
            </a:stretch>
          </a:blipFill>
        </p:spPr>
      </p:sp>
      <p:sp>
        <p:nvSpPr>
          <p:cNvPr name="Freeform 14" id="14"/>
          <p:cNvSpPr/>
          <p:nvPr/>
        </p:nvSpPr>
        <p:spPr>
          <a:xfrm flipH="false" flipV="false" rot="0">
            <a:off x="14497120" y="4471230"/>
            <a:ext cx="1936775" cy="1929512"/>
          </a:xfrm>
          <a:custGeom>
            <a:avLst/>
            <a:gdLst/>
            <a:ahLst/>
            <a:cxnLst/>
            <a:rect r="r" b="b" t="t" l="l"/>
            <a:pathLst>
              <a:path h="1929512" w="1936775">
                <a:moveTo>
                  <a:pt x="0" y="0"/>
                </a:moveTo>
                <a:lnTo>
                  <a:pt x="1936775" y="0"/>
                </a:lnTo>
                <a:lnTo>
                  <a:pt x="1936775" y="1929512"/>
                </a:lnTo>
                <a:lnTo>
                  <a:pt x="0" y="1929512"/>
                </a:lnTo>
                <a:lnTo>
                  <a:pt x="0" y="0"/>
                </a:lnTo>
                <a:close/>
              </a:path>
            </a:pathLst>
          </a:custGeom>
          <a:blipFill>
            <a:blip r:embed="rId11"/>
            <a:stretch>
              <a:fillRect l="0" t="0" r="0" b="0"/>
            </a:stretch>
          </a:blipFill>
        </p:spPr>
      </p:sp>
      <p:sp>
        <p:nvSpPr>
          <p:cNvPr name="Freeform 15" id="15"/>
          <p:cNvSpPr/>
          <p:nvPr/>
        </p:nvSpPr>
        <p:spPr>
          <a:xfrm flipH="false" flipV="false" rot="0">
            <a:off x="11074286" y="7313655"/>
            <a:ext cx="1770401" cy="1763025"/>
          </a:xfrm>
          <a:custGeom>
            <a:avLst/>
            <a:gdLst/>
            <a:ahLst/>
            <a:cxnLst/>
            <a:rect r="r" b="b" t="t" l="l"/>
            <a:pathLst>
              <a:path h="1763025" w="1770401">
                <a:moveTo>
                  <a:pt x="0" y="0"/>
                </a:moveTo>
                <a:lnTo>
                  <a:pt x="1770401" y="0"/>
                </a:lnTo>
                <a:lnTo>
                  <a:pt x="1770401" y="1763025"/>
                </a:lnTo>
                <a:lnTo>
                  <a:pt x="0" y="1763025"/>
                </a:lnTo>
                <a:lnTo>
                  <a:pt x="0" y="0"/>
                </a:lnTo>
                <a:close/>
              </a:path>
            </a:pathLst>
          </a:custGeom>
          <a:blipFill>
            <a:blip r:embed="rId12"/>
            <a:stretch>
              <a:fillRect l="0" t="0" r="0" b="0"/>
            </a:stretch>
          </a:blipFill>
        </p:spPr>
      </p:sp>
      <p:sp>
        <p:nvSpPr>
          <p:cNvPr name="Freeform 16" id="16"/>
          <p:cNvSpPr/>
          <p:nvPr/>
        </p:nvSpPr>
        <p:spPr>
          <a:xfrm flipH="false" flipV="false" rot="0">
            <a:off x="14433917" y="7313655"/>
            <a:ext cx="2297946" cy="1763025"/>
          </a:xfrm>
          <a:custGeom>
            <a:avLst/>
            <a:gdLst/>
            <a:ahLst/>
            <a:cxnLst/>
            <a:rect r="r" b="b" t="t" l="l"/>
            <a:pathLst>
              <a:path h="1763025" w="2297946">
                <a:moveTo>
                  <a:pt x="0" y="0"/>
                </a:moveTo>
                <a:lnTo>
                  <a:pt x="2297946" y="0"/>
                </a:lnTo>
                <a:lnTo>
                  <a:pt x="2297946" y="1763025"/>
                </a:lnTo>
                <a:lnTo>
                  <a:pt x="0" y="1763025"/>
                </a:lnTo>
                <a:lnTo>
                  <a:pt x="0" y="0"/>
                </a:lnTo>
                <a:close/>
              </a:path>
            </a:pathLst>
          </a:custGeom>
          <a:blipFill>
            <a:blip r:embed="rId13"/>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u="none">
                <a:solidFill>
                  <a:srgbClr val="FFFFFF">
                    <a:alpha val="34902"/>
                  </a:srgbClr>
                </a:solidFill>
                <a:latin typeface="Proxima Nova Medium"/>
              </a:rPr>
              <a:t>05</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u="none">
                <a:solidFill>
                  <a:srgbClr val="FFFFFF"/>
                </a:solidFill>
                <a:latin typeface="Proxima Nova Bold"/>
              </a:rPr>
              <a:t>PHOTOGRAPHY</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Guidelines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BEBEE"/>
        </a:solidFill>
      </p:bgPr>
    </p:bg>
    <p:spTree>
      <p:nvGrpSpPr>
        <p:cNvPr id="1" name=""/>
        <p:cNvGrpSpPr/>
        <p:nvPr/>
      </p:nvGrpSpPr>
      <p:grpSpPr>
        <a:xfrm>
          <a:off x="0" y="0"/>
          <a:ext cx="0" cy="0"/>
          <a:chOff x="0" y="0"/>
          <a:chExt cx="0" cy="0"/>
        </a:xfrm>
      </p:grpSpPr>
      <p:grpSp>
        <p:nvGrpSpPr>
          <p:cNvPr name="Group 2" id="2"/>
          <p:cNvGrpSpPr/>
          <p:nvPr/>
        </p:nvGrpSpPr>
        <p:grpSpPr>
          <a:xfrm rot="0">
            <a:off x="0" y="0"/>
            <a:ext cx="6480650" cy="7638471"/>
            <a:chOff x="0" y="0"/>
            <a:chExt cx="8640867" cy="10184629"/>
          </a:xfrm>
        </p:grpSpPr>
        <p:pic>
          <p:nvPicPr>
            <p:cNvPr name="Picture 3" id="3"/>
            <p:cNvPicPr>
              <a:picLocks noChangeAspect="true"/>
            </p:cNvPicPr>
            <p:nvPr/>
          </p:nvPicPr>
          <p:blipFill>
            <a:blip r:embed="rId2"/>
            <a:srcRect l="7578" t="0" r="7578" b="0"/>
            <a:stretch>
              <a:fillRect/>
            </a:stretch>
          </p:blipFill>
          <p:spPr>
            <a:xfrm flipH="false" flipV="false">
              <a:off x="0" y="0"/>
              <a:ext cx="8640867" cy="10184629"/>
            </a:xfrm>
            <a:prstGeom prst="rect">
              <a:avLst/>
            </a:prstGeom>
          </p:spPr>
        </p:pic>
      </p:grpSp>
      <p:grpSp>
        <p:nvGrpSpPr>
          <p:cNvPr name="Group 4" id="4"/>
          <p:cNvGrpSpPr/>
          <p:nvPr/>
        </p:nvGrpSpPr>
        <p:grpSpPr>
          <a:xfrm rot="0">
            <a:off x="12442429" y="0"/>
            <a:ext cx="5845571" cy="5419047"/>
            <a:chOff x="0" y="0"/>
            <a:chExt cx="7794095" cy="7225396"/>
          </a:xfrm>
        </p:grpSpPr>
        <p:pic>
          <p:nvPicPr>
            <p:cNvPr name="Picture 5" id="5"/>
            <p:cNvPicPr>
              <a:picLocks noChangeAspect="true"/>
            </p:cNvPicPr>
            <p:nvPr/>
          </p:nvPicPr>
          <p:blipFill>
            <a:blip r:embed="rId3"/>
            <a:srcRect l="0" t="3648" r="0" b="3648"/>
            <a:stretch>
              <a:fillRect/>
            </a:stretch>
          </p:blipFill>
          <p:spPr>
            <a:xfrm flipH="false" flipV="false">
              <a:off x="0" y="0"/>
              <a:ext cx="7794095" cy="7225396"/>
            </a:xfrm>
            <a:prstGeom prst="rect">
              <a:avLst/>
            </a:prstGeom>
          </p:spPr>
        </p:pic>
      </p:grpSp>
      <p:grpSp>
        <p:nvGrpSpPr>
          <p:cNvPr name="Group 6" id="6"/>
          <p:cNvGrpSpPr/>
          <p:nvPr/>
        </p:nvGrpSpPr>
        <p:grpSpPr>
          <a:xfrm rot="0">
            <a:off x="11587915" y="5419047"/>
            <a:ext cx="6700085" cy="4867953"/>
            <a:chOff x="0" y="0"/>
            <a:chExt cx="8933447" cy="6490604"/>
          </a:xfrm>
        </p:grpSpPr>
        <p:pic>
          <p:nvPicPr>
            <p:cNvPr name="Picture 7" id="7"/>
            <p:cNvPicPr>
              <a:picLocks noChangeAspect="true"/>
            </p:cNvPicPr>
            <p:nvPr/>
          </p:nvPicPr>
          <p:blipFill>
            <a:blip r:embed="rId4"/>
            <a:srcRect l="0" t="13672" r="0" b="13672"/>
            <a:stretch>
              <a:fillRect/>
            </a:stretch>
          </p:blipFill>
          <p:spPr>
            <a:xfrm flipH="false" flipV="false">
              <a:off x="0" y="0"/>
              <a:ext cx="8933447" cy="6490604"/>
            </a:xfrm>
            <a:prstGeom prst="rect">
              <a:avLst/>
            </a:prstGeom>
          </p:spPr>
        </p:pic>
      </p:grpSp>
      <p:grpSp>
        <p:nvGrpSpPr>
          <p:cNvPr name="Group 8" id="8"/>
          <p:cNvGrpSpPr/>
          <p:nvPr/>
        </p:nvGrpSpPr>
        <p:grpSpPr>
          <a:xfrm rot="0">
            <a:off x="5551515" y="0"/>
            <a:ext cx="7449182" cy="3946575"/>
            <a:chOff x="0" y="0"/>
            <a:chExt cx="9932242" cy="5262100"/>
          </a:xfrm>
        </p:grpSpPr>
        <p:pic>
          <p:nvPicPr>
            <p:cNvPr name="Picture 9" id="9"/>
            <p:cNvPicPr>
              <a:picLocks noChangeAspect="true"/>
            </p:cNvPicPr>
            <p:nvPr/>
          </p:nvPicPr>
          <p:blipFill>
            <a:blip r:embed="rId5"/>
            <a:srcRect l="0" t="23510" r="0" b="23510"/>
            <a:stretch>
              <a:fillRect/>
            </a:stretch>
          </p:blipFill>
          <p:spPr>
            <a:xfrm flipH="false" flipV="false">
              <a:off x="0" y="0"/>
              <a:ext cx="9932242" cy="5262100"/>
            </a:xfrm>
            <a:prstGeom prst="rect">
              <a:avLst/>
            </a:prstGeom>
          </p:spPr>
        </p:pic>
      </p:grpSp>
      <p:grpSp>
        <p:nvGrpSpPr>
          <p:cNvPr name="Group 10" id="10"/>
          <p:cNvGrpSpPr/>
          <p:nvPr/>
        </p:nvGrpSpPr>
        <p:grpSpPr>
          <a:xfrm rot="0">
            <a:off x="0" y="6260996"/>
            <a:ext cx="6805304" cy="4026004"/>
            <a:chOff x="0" y="0"/>
            <a:chExt cx="9073739" cy="5368005"/>
          </a:xfrm>
        </p:grpSpPr>
        <p:pic>
          <p:nvPicPr>
            <p:cNvPr name="Picture 11" id="11"/>
            <p:cNvPicPr>
              <a:picLocks noChangeAspect="true"/>
            </p:cNvPicPr>
            <p:nvPr/>
          </p:nvPicPr>
          <p:blipFill>
            <a:blip r:embed="rId6"/>
            <a:srcRect l="0" t="10555" r="0" b="30284"/>
            <a:stretch>
              <a:fillRect/>
            </a:stretch>
          </p:blipFill>
          <p:spPr>
            <a:xfrm flipH="false" flipV="false">
              <a:off x="0" y="0"/>
              <a:ext cx="9073739" cy="5368005"/>
            </a:xfrm>
            <a:prstGeom prst="rect">
              <a:avLst/>
            </a:prstGeom>
          </p:spPr>
        </p:pic>
      </p:grpSp>
      <p:grpSp>
        <p:nvGrpSpPr>
          <p:cNvPr name="Group 12" id="12"/>
          <p:cNvGrpSpPr/>
          <p:nvPr/>
        </p:nvGrpSpPr>
        <p:grpSpPr>
          <a:xfrm rot="0">
            <a:off x="6480650" y="3946575"/>
            <a:ext cx="6819036" cy="6340425"/>
            <a:chOff x="0" y="0"/>
            <a:chExt cx="9092048" cy="8453900"/>
          </a:xfrm>
        </p:grpSpPr>
        <p:pic>
          <p:nvPicPr>
            <p:cNvPr name="Picture 13" id="13"/>
            <p:cNvPicPr>
              <a:picLocks noChangeAspect="true"/>
            </p:cNvPicPr>
            <p:nvPr/>
          </p:nvPicPr>
          <p:blipFill>
            <a:blip r:embed="rId7"/>
            <a:srcRect l="0" t="3509" r="0" b="3509"/>
            <a:stretch>
              <a:fillRect/>
            </a:stretch>
          </p:blipFill>
          <p:spPr>
            <a:xfrm flipH="false" flipV="false">
              <a:off x="0" y="0"/>
              <a:ext cx="9092048" cy="8453900"/>
            </a:xfrm>
            <a:prstGeom prst="rect">
              <a:avLst/>
            </a:prstGeom>
          </p:spPr>
        </p:pic>
      </p:grpSp>
    </p:spTree>
  </p:cSld>
  <p:clrMapOvr>
    <a:masterClrMapping/>
  </p:clrMapOvr>
</p:sld>
</file>

<file path=ppt/slides/slide19.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u="none">
                <a:solidFill>
                  <a:srgbClr val="FFFFFF">
                    <a:alpha val="24706"/>
                  </a:srgbClr>
                </a:solidFill>
                <a:latin typeface="Proxima Nova Medium"/>
              </a:rPr>
              <a:t>06</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u="none">
                <a:solidFill>
                  <a:srgbClr val="FFFFFF"/>
                </a:solidFill>
                <a:latin typeface="Proxima Nova Bold"/>
              </a:rPr>
              <a:t>LOGO</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30088"/>
          </a:xfrm>
          <a:prstGeom prst="rect">
            <a:avLst/>
          </a:prstGeom>
        </p:spPr>
        <p:txBody>
          <a:bodyPr anchor="t" rtlCol="false" tIns="0" lIns="0" bIns="0" rIns="0">
            <a:spAutoFit/>
          </a:bodyPr>
          <a:lstStyle/>
          <a:p>
            <a:pPr algn="r" marL="0" indent="0" lvl="0">
              <a:lnSpc>
                <a:spcPts val="3250"/>
              </a:lnSpc>
              <a:spcBef>
                <a:spcPct val="0"/>
              </a:spcBef>
            </a:pPr>
            <a:r>
              <a:rPr lang="en-US" sz="3218">
                <a:solidFill>
                  <a:srgbClr val="FFFFFF"/>
                </a:solidFill>
                <a:latin typeface="Proxima Nova Bold"/>
              </a:rPr>
              <a:t>Propspot</a:t>
            </a:r>
          </a:p>
        </p:txBody>
      </p:sp>
      <p:sp>
        <p:nvSpPr>
          <p:cNvPr name="TextBox 8" id="8"/>
          <p:cNvSpPr txBox="true"/>
          <p:nvPr/>
        </p:nvSpPr>
        <p:spPr>
          <a:xfrm rot="0">
            <a:off x="1028700" y="9281381"/>
            <a:ext cx="4397261" cy="430088"/>
          </a:xfrm>
          <a:prstGeom prst="rect">
            <a:avLst/>
          </a:prstGeom>
        </p:spPr>
        <p:txBody>
          <a:bodyPr anchor="t" rtlCol="false" tIns="0" lIns="0" bIns="0" rIns="0">
            <a:spAutoFit/>
          </a:bodyPr>
          <a:lstStyle/>
          <a:p>
            <a:pPr algn="l" marL="0" indent="0" lvl="0">
              <a:lnSpc>
                <a:spcPts val="3250"/>
              </a:lnSpc>
              <a:spcBef>
                <a:spcPct val="0"/>
              </a:spcBef>
            </a:pPr>
            <a:r>
              <a:rPr lang="en-US" sz="3218" u="none">
                <a:solidFill>
                  <a:srgbClr val="FFFFFF"/>
                </a:solidFill>
                <a:latin typeface="Proxima Nova Bold"/>
              </a:rPr>
              <a:t>Brand Guidelines</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0" y="8648700"/>
            <a:ext cx="18288000" cy="1638300"/>
            <a:chOff x="0" y="0"/>
            <a:chExt cx="4816593" cy="431486"/>
          </a:xfrm>
        </p:grpSpPr>
        <p:sp>
          <p:nvSpPr>
            <p:cNvPr name="Freeform 3" id="3"/>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4" id="4"/>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4439746" y="2817075"/>
            <a:ext cx="9408508" cy="5013021"/>
          </a:xfrm>
          <a:prstGeom prst="rect">
            <a:avLst/>
          </a:prstGeom>
        </p:spPr>
        <p:txBody>
          <a:bodyPr anchor="t" rtlCol="false" tIns="0" lIns="0" bIns="0" rIns="0">
            <a:spAutoFit/>
          </a:bodyPr>
          <a:lstStyle/>
          <a:p>
            <a:pPr algn="ctr">
              <a:lnSpc>
                <a:spcPts val="35550"/>
              </a:lnSpc>
            </a:pPr>
            <a:r>
              <a:rPr lang="en-US" sz="42831">
                <a:solidFill>
                  <a:srgbClr val="FFFFFF">
                    <a:alpha val="34902"/>
                  </a:srgbClr>
                </a:solidFill>
                <a:latin typeface="Proxima Nova Medium"/>
              </a:rPr>
              <a:t>01</a:t>
            </a:r>
          </a:p>
        </p:txBody>
      </p:sp>
      <p:sp>
        <p:nvSpPr>
          <p:cNvPr name="TextBox 6" id="6"/>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u="none">
                <a:solidFill>
                  <a:srgbClr val="FFFFFF"/>
                </a:solidFill>
                <a:latin typeface="Proxima Nova Bold"/>
              </a:rPr>
              <a:t>MISSION &amp; VISION</a:t>
            </a:r>
          </a:p>
        </p:txBody>
      </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Guidelines</a:t>
            </a:r>
          </a:p>
        </p:txBody>
      </p:sp>
    </p:spTree>
  </p:cSld>
  <p:clrMapOvr>
    <a:masterClrMapping/>
  </p:clrMapOvr>
</p:sld>
</file>

<file path=ppt/slides/slide2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9144000" y="5143500"/>
            <a:ext cx="9144000" cy="5143500"/>
            <a:chOff x="0" y="0"/>
            <a:chExt cx="2408296" cy="1354667"/>
          </a:xfrm>
        </p:grpSpPr>
        <p:sp>
          <p:nvSpPr>
            <p:cNvPr name="Freeform 3" id="3"/>
            <p:cNvSpPr/>
            <p:nvPr/>
          </p:nvSpPr>
          <p:spPr>
            <a:xfrm flipH="false" flipV="false" rot="0">
              <a:off x="0" y="0"/>
              <a:ext cx="2408296" cy="1354667"/>
            </a:xfrm>
            <a:custGeom>
              <a:avLst/>
              <a:gdLst/>
              <a:ahLst/>
              <a:cxnLst/>
              <a:rect r="r" b="b" t="t" l="l"/>
              <a:pathLst>
                <a:path h="1354667" w="2408296">
                  <a:moveTo>
                    <a:pt x="0" y="0"/>
                  </a:moveTo>
                  <a:lnTo>
                    <a:pt x="2408296" y="0"/>
                  </a:lnTo>
                  <a:lnTo>
                    <a:pt x="2408296" y="1354667"/>
                  </a:lnTo>
                  <a:lnTo>
                    <a:pt x="0" y="1354667"/>
                  </a:lnTo>
                  <a:close/>
                </a:path>
              </a:pathLst>
            </a:custGeom>
            <a:solidFill>
              <a:srgbClr val="FFFFFF"/>
            </a:solidFill>
            <a:ln w="95250" cap="sq">
              <a:solidFill>
                <a:srgbClr val="17164D"/>
              </a:solidFill>
              <a:prstDash val="solid"/>
              <a:miter/>
            </a:ln>
          </p:spPr>
        </p:sp>
        <p:sp>
          <p:nvSpPr>
            <p:cNvPr name="TextBox 4" id="4"/>
            <p:cNvSpPr txBox="true"/>
            <p:nvPr/>
          </p:nvSpPr>
          <p:spPr>
            <a:xfrm>
              <a:off x="0" y="-38100"/>
              <a:ext cx="2408296" cy="1392767"/>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926786" y="3914775"/>
            <a:ext cx="6086444" cy="2447925"/>
          </a:xfrm>
          <a:prstGeom prst="rect">
            <a:avLst/>
          </a:prstGeom>
        </p:spPr>
        <p:txBody>
          <a:bodyPr anchor="t" rtlCol="false" tIns="0" lIns="0" bIns="0" rIns="0">
            <a:spAutoFit/>
          </a:bodyPr>
          <a:lstStyle/>
          <a:p>
            <a:pPr algn="l">
              <a:lnSpc>
                <a:spcPts val="9600"/>
              </a:lnSpc>
            </a:pPr>
            <a:r>
              <a:rPr lang="en-US" sz="8000">
                <a:solidFill>
                  <a:srgbClr val="17164D"/>
                </a:solidFill>
                <a:latin typeface="Proxima Nova Bold"/>
              </a:rPr>
              <a:t>PRIMARY</a:t>
            </a:r>
          </a:p>
          <a:p>
            <a:pPr algn="l" marL="0" indent="0" lvl="0">
              <a:lnSpc>
                <a:spcPts val="9600"/>
              </a:lnSpc>
              <a:spcBef>
                <a:spcPct val="0"/>
              </a:spcBef>
            </a:pPr>
            <a:r>
              <a:rPr lang="en-US" sz="8000">
                <a:solidFill>
                  <a:srgbClr val="17164D"/>
                </a:solidFill>
                <a:latin typeface="Proxima Nova Bold"/>
              </a:rPr>
              <a:t>LOGO</a:t>
            </a:r>
          </a:p>
        </p:txBody>
      </p:sp>
      <p:grpSp>
        <p:nvGrpSpPr>
          <p:cNvPr name="Group 6" id="6"/>
          <p:cNvGrpSpPr/>
          <p:nvPr/>
        </p:nvGrpSpPr>
        <p:grpSpPr>
          <a:xfrm rot="0">
            <a:off x="9144000" y="0"/>
            <a:ext cx="9144000" cy="5143500"/>
            <a:chOff x="0" y="0"/>
            <a:chExt cx="2408296" cy="1354667"/>
          </a:xfrm>
        </p:grpSpPr>
        <p:sp>
          <p:nvSpPr>
            <p:cNvPr name="Freeform 7" id="7"/>
            <p:cNvSpPr/>
            <p:nvPr/>
          </p:nvSpPr>
          <p:spPr>
            <a:xfrm flipH="false" flipV="false" rot="0">
              <a:off x="0" y="0"/>
              <a:ext cx="2408296" cy="1354667"/>
            </a:xfrm>
            <a:custGeom>
              <a:avLst/>
              <a:gdLst/>
              <a:ahLst/>
              <a:cxnLst/>
              <a:rect r="r" b="b" t="t" l="l"/>
              <a:pathLst>
                <a:path h="1354667" w="2408296">
                  <a:moveTo>
                    <a:pt x="0" y="0"/>
                  </a:moveTo>
                  <a:lnTo>
                    <a:pt x="2408296" y="0"/>
                  </a:lnTo>
                  <a:lnTo>
                    <a:pt x="2408296" y="1354667"/>
                  </a:lnTo>
                  <a:lnTo>
                    <a:pt x="0" y="1354667"/>
                  </a:lnTo>
                  <a:close/>
                </a:path>
              </a:pathLst>
            </a:custGeom>
            <a:solidFill>
              <a:srgbClr val="17164D"/>
            </a:solidFill>
          </p:spPr>
        </p:sp>
        <p:sp>
          <p:nvSpPr>
            <p:cNvPr name="TextBox 8" id="8"/>
            <p:cNvSpPr txBox="true"/>
            <p:nvPr/>
          </p:nvSpPr>
          <p:spPr>
            <a:xfrm>
              <a:off x="0" y="-38100"/>
              <a:ext cx="2408296" cy="1392767"/>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10809505" y="1900237"/>
            <a:ext cx="5812989" cy="1343025"/>
          </a:xfrm>
          <a:prstGeom prst="rect">
            <a:avLst/>
          </a:prstGeom>
        </p:spPr>
        <p:txBody>
          <a:bodyPr anchor="t" rtlCol="false" tIns="0" lIns="0" bIns="0" rIns="0">
            <a:spAutoFit/>
          </a:bodyPr>
          <a:lstStyle/>
          <a:p>
            <a:pPr algn="ctr" marL="0" indent="0" lvl="0">
              <a:lnSpc>
                <a:spcPts val="10625"/>
              </a:lnSpc>
              <a:spcBef>
                <a:spcPct val="0"/>
              </a:spcBef>
            </a:pPr>
            <a:r>
              <a:rPr lang="en-US" sz="8854">
                <a:solidFill>
                  <a:srgbClr val="FFFFFF"/>
                </a:solidFill>
                <a:latin typeface="Proxima Nova Bold"/>
              </a:rPr>
              <a:t>Propspot</a:t>
            </a:r>
          </a:p>
        </p:txBody>
      </p:sp>
      <p:sp>
        <p:nvSpPr>
          <p:cNvPr name="TextBox 10" id="10"/>
          <p:cNvSpPr txBox="true"/>
          <p:nvPr/>
        </p:nvSpPr>
        <p:spPr>
          <a:xfrm rot="0">
            <a:off x="10809505" y="7043737"/>
            <a:ext cx="5812989" cy="1343025"/>
          </a:xfrm>
          <a:prstGeom prst="rect">
            <a:avLst/>
          </a:prstGeom>
        </p:spPr>
        <p:txBody>
          <a:bodyPr anchor="t" rtlCol="false" tIns="0" lIns="0" bIns="0" rIns="0">
            <a:spAutoFit/>
          </a:bodyPr>
          <a:lstStyle/>
          <a:p>
            <a:pPr algn="ctr" marL="0" indent="0" lvl="0">
              <a:lnSpc>
                <a:spcPts val="10625"/>
              </a:lnSpc>
              <a:spcBef>
                <a:spcPct val="0"/>
              </a:spcBef>
            </a:pPr>
            <a:r>
              <a:rPr lang="en-US" sz="8854">
                <a:solidFill>
                  <a:srgbClr val="17164D"/>
                </a:solidFill>
                <a:latin typeface="Proxima Nova Bold"/>
              </a:rPr>
              <a:t>Propspot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5143500"/>
            <a:ext cx="9144000" cy="5143500"/>
            <a:chOff x="0" y="0"/>
            <a:chExt cx="2408296" cy="1354667"/>
          </a:xfrm>
        </p:grpSpPr>
        <p:sp>
          <p:nvSpPr>
            <p:cNvPr name="Freeform 3" id="3"/>
            <p:cNvSpPr/>
            <p:nvPr/>
          </p:nvSpPr>
          <p:spPr>
            <a:xfrm flipH="false" flipV="false" rot="0">
              <a:off x="0" y="0"/>
              <a:ext cx="2408296" cy="1354667"/>
            </a:xfrm>
            <a:custGeom>
              <a:avLst/>
              <a:gdLst/>
              <a:ahLst/>
              <a:cxnLst/>
              <a:rect r="r" b="b" t="t" l="l"/>
              <a:pathLst>
                <a:path h="1354667" w="2408296">
                  <a:moveTo>
                    <a:pt x="0" y="0"/>
                  </a:moveTo>
                  <a:lnTo>
                    <a:pt x="2408296" y="0"/>
                  </a:lnTo>
                  <a:lnTo>
                    <a:pt x="2408296" y="1354667"/>
                  </a:lnTo>
                  <a:lnTo>
                    <a:pt x="0" y="1354667"/>
                  </a:lnTo>
                  <a:close/>
                </a:path>
              </a:pathLst>
            </a:custGeom>
            <a:solidFill>
              <a:srgbClr val="FFFFFF"/>
            </a:solidFill>
            <a:ln w="95250" cap="sq">
              <a:gradFill>
                <a:gsLst>
                  <a:gs pos="0">
                    <a:srgbClr val="5E25FD">
                      <a:alpha val="100000"/>
                    </a:srgbClr>
                  </a:gs>
                  <a:gs pos="50000">
                    <a:srgbClr val="3A65F3">
                      <a:alpha val="100000"/>
                    </a:srgbClr>
                  </a:gs>
                  <a:gs pos="100000">
                    <a:srgbClr val="23CDDE">
                      <a:alpha val="100000"/>
                    </a:srgbClr>
                  </a:gs>
                </a:gsLst>
                <a:lin ang="2700000"/>
              </a:gradFill>
              <a:prstDash val="solid"/>
              <a:miter/>
            </a:ln>
          </p:spPr>
        </p:sp>
        <p:sp>
          <p:nvSpPr>
            <p:cNvPr name="TextBox 4" id="4"/>
            <p:cNvSpPr txBox="true"/>
            <p:nvPr/>
          </p:nvSpPr>
          <p:spPr>
            <a:xfrm>
              <a:off x="0" y="-38100"/>
              <a:ext cx="2408296" cy="1392767"/>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926786" y="3914775"/>
            <a:ext cx="6163609" cy="2447925"/>
          </a:xfrm>
          <a:prstGeom prst="rect">
            <a:avLst/>
          </a:prstGeom>
        </p:spPr>
        <p:txBody>
          <a:bodyPr anchor="t" rtlCol="false" tIns="0" lIns="0" bIns="0" rIns="0">
            <a:spAutoFit/>
          </a:bodyPr>
          <a:lstStyle/>
          <a:p>
            <a:pPr algn="l">
              <a:lnSpc>
                <a:spcPts val="9600"/>
              </a:lnSpc>
            </a:pPr>
            <a:r>
              <a:rPr lang="en-US" sz="8000">
                <a:solidFill>
                  <a:srgbClr val="17164D"/>
                </a:solidFill>
                <a:latin typeface="Proxima Nova Bold"/>
              </a:rPr>
              <a:t>SECONDARY</a:t>
            </a:r>
          </a:p>
          <a:p>
            <a:pPr algn="l" marL="0" indent="0" lvl="0">
              <a:lnSpc>
                <a:spcPts val="9600"/>
              </a:lnSpc>
              <a:spcBef>
                <a:spcPct val="0"/>
              </a:spcBef>
            </a:pPr>
            <a:r>
              <a:rPr lang="en-US" sz="8000">
                <a:solidFill>
                  <a:srgbClr val="17164D"/>
                </a:solidFill>
                <a:latin typeface="Proxima Nova Bold"/>
              </a:rPr>
              <a:t>LOGO</a:t>
            </a:r>
          </a:p>
        </p:txBody>
      </p:sp>
      <p:grpSp>
        <p:nvGrpSpPr>
          <p:cNvPr name="Group 6" id="6"/>
          <p:cNvGrpSpPr/>
          <p:nvPr/>
        </p:nvGrpSpPr>
        <p:grpSpPr>
          <a:xfrm rot="0">
            <a:off x="9144000" y="0"/>
            <a:ext cx="9144000" cy="5143500"/>
            <a:chOff x="0" y="0"/>
            <a:chExt cx="2408296" cy="1354667"/>
          </a:xfrm>
        </p:grpSpPr>
        <p:sp>
          <p:nvSpPr>
            <p:cNvPr name="Freeform 7" id="7"/>
            <p:cNvSpPr/>
            <p:nvPr/>
          </p:nvSpPr>
          <p:spPr>
            <a:xfrm flipH="false" flipV="false" rot="0">
              <a:off x="0" y="0"/>
              <a:ext cx="2408296" cy="1354667"/>
            </a:xfrm>
            <a:custGeom>
              <a:avLst/>
              <a:gdLst/>
              <a:ahLst/>
              <a:cxnLst/>
              <a:rect r="r" b="b" t="t" l="l"/>
              <a:pathLst>
                <a:path h="1354667" w="2408296">
                  <a:moveTo>
                    <a:pt x="0" y="0"/>
                  </a:moveTo>
                  <a:lnTo>
                    <a:pt x="2408296" y="0"/>
                  </a:lnTo>
                  <a:lnTo>
                    <a:pt x="2408296" y="1354667"/>
                  </a:lnTo>
                  <a:lnTo>
                    <a:pt x="0" y="1354667"/>
                  </a:lnTo>
                  <a:close/>
                </a:path>
              </a:pathLst>
            </a:custGeom>
            <a:gradFill rotWithShape="true">
              <a:gsLst>
                <a:gs pos="0">
                  <a:srgbClr val="5E25FD">
                    <a:alpha val="100000"/>
                  </a:srgbClr>
                </a:gs>
                <a:gs pos="50000">
                  <a:srgbClr val="3A65F3">
                    <a:alpha val="100000"/>
                  </a:srgbClr>
                </a:gs>
                <a:gs pos="100000">
                  <a:srgbClr val="23CDDE">
                    <a:alpha val="100000"/>
                  </a:srgbClr>
                </a:gs>
              </a:gsLst>
              <a:lin ang="2700000"/>
            </a:gradFill>
          </p:spPr>
        </p:sp>
        <p:sp>
          <p:nvSpPr>
            <p:cNvPr name="TextBox 8" id="8"/>
            <p:cNvSpPr txBox="true"/>
            <p:nvPr/>
          </p:nvSpPr>
          <p:spPr>
            <a:xfrm>
              <a:off x="0" y="-38100"/>
              <a:ext cx="2408296" cy="1392767"/>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10809505" y="1900237"/>
            <a:ext cx="5812989" cy="1343025"/>
          </a:xfrm>
          <a:prstGeom prst="rect">
            <a:avLst/>
          </a:prstGeom>
        </p:spPr>
        <p:txBody>
          <a:bodyPr anchor="t" rtlCol="false" tIns="0" lIns="0" bIns="0" rIns="0">
            <a:spAutoFit/>
          </a:bodyPr>
          <a:lstStyle/>
          <a:p>
            <a:pPr algn="ctr" marL="0" indent="0" lvl="0">
              <a:lnSpc>
                <a:spcPts val="10625"/>
              </a:lnSpc>
              <a:spcBef>
                <a:spcPct val="0"/>
              </a:spcBef>
            </a:pPr>
            <a:r>
              <a:rPr lang="en-US" sz="8854">
                <a:solidFill>
                  <a:srgbClr val="FFFFFF"/>
                </a:solidFill>
                <a:latin typeface="Proxima Nova Bold"/>
              </a:rPr>
              <a:t>Propspot</a:t>
            </a:r>
          </a:p>
        </p:txBody>
      </p:sp>
      <p:grpSp>
        <p:nvGrpSpPr>
          <p:cNvPr name="Group 10" id="10"/>
          <p:cNvGrpSpPr/>
          <p:nvPr/>
        </p:nvGrpSpPr>
        <p:grpSpPr>
          <a:xfrm rot="0">
            <a:off x="11258018" y="7230375"/>
            <a:ext cx="4915965" cy="969751"/>
            <a:chOff x="0" y="0"/>
            <a:chExt cx="6554620" cy="1293001"/>
          </a:xfrm>
        </p:grpSpPr>
        <p:sp>
          <p:nvSpPr>
            <p:cNvPr name="Freeform 11" id="11"/>
            <p:cNvSpPr/>
            <p:nvPr/>
          </p:nvSpPr>
          <p:spPr>
            <a:xfrm flipH="false" flipV="false" rot="0">
              <a:off x="0" y="0"/>
              <a:ext cx="6554620" cy="1293001"/>
            </a:xfrm>
            <a:custGeom>
              <a:avLst/>
              <a:gdLst/>
              <a:ahLst/>
              <a:cxnLst/>
              <a:rect r="r" b="b" t="t" l="l"/>
              <a:pathLst>
                <a:path h="1293001" w="6554620">
                  <a:moveTo>
                    <a:pt x="0" y="0"/>
                  </a:moveTo>
                  <a:lnTo>
                    <a:pt x="6554620" y="0"/>
                  </a:lnTo>
                  <a:lnTo>
                    <a:pt x="6554620" y="1293001"/>
                  </a:lnTo>
                  <a:lnTo>
                    <a:pt x="0" y="1293001"/>
                  </a:lnTo>
                  <a:lnTo>
                    <a:pt x="0" y="0"/>
                  </a:lnTo>
                  <a:close/>
                </a:path>
              </a:pathLst>
            </a:custGeom>
            <a:blipFill>
              <a:blip r:embed="rId2"/>
              <a:stretch>
                <a:fillRect l="0" t="0" r="0" b="0"/>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5143500"/>
            <a:chOff x="0" y="0"/>
            <a:chExt cx="2408296" cy="1354667"/>
          </a:xfrm>
        </p:grpSpPr>
        <p:sp>
          <p:nvSpPr>
            <p:cNvPr name="Freeform 3" id="3"/>
            <p:cNvSpPr/>
            <p:nvPr/>
          </p:nvSpPr>
          <p:spPr>
            <a:xfrm flipH="false" flipV="false" rot="0">
              <a:off x="0" y="0"/>
              <a:ext cx="2408296" cy="1354667"/>
            </a:xfrm>
            <a:custGeom>
              <a:avLst/>
              <a:gdLst/>
              <a:ahLst/>
              <a:cxnLst/>
              <a:rect r="r" b="b" t="t" l="l"/>
              <a:pathLst>
                <a:path h="1354667" w="2408296">
                  <a:moveTo>
                    <a:pt x="0" y="0"/>
                  </a:moveTo>
                  <a:lnTo>
                    <a:pt x="2408296" y="0"/>
                  </a:lnTo>
                  <a:lnTo>
                    <a:pt x="2408296" y="1354667"/>
                  </a:lnTo>
                  <a:lnTo>
                    <a:pt x="0" y="1354667"/>
                  </a:lnTo>
                  <a:close/>
                </a:path>
              </a:pathLst>
            </a:custGeom>
            <a:solidFill>
              <a:srgbClr val="FFFFFF"/>
            </a:solidFill>
            <a:ln w="9525" cap="sq">
              <a:solidFill>
                <a:srgbClr val="17164D"/>
              </a:solidFill>
              <a:prstDash val="solid"/>
              <a:miter/>
            </a:ln>
          </p:spPr>
        </p:sp>
        <p:sp>
          <p:nvSpPr>
            <p:cNvPr name="TextBox 4" id="4"/>
            <p:cNvSpPr txBox="true"/>
            <p:nvPr/>
          </p:nvSpPr>
          <p:spPr>
            <a:xfrm>
              <a:off x="0" y="-38100"/>
              <a:ext cx="2408296" cy="1392767"/>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2546930" y="1616218"/>
            <a:ext cx="2032431" cy="2734544"/>
          </a:xfrm>
          <a:custGeom>
            <a:avLst/>
            <a:gdLst/>
            <a:ahLst/>
            <a:cxnLst/>
            <a:rect r="r" b="b" t="t" l="l"/>
            <a:pathLst>
              <a:path h="2734544" w="2032431">
                <a:moveTo>
                  <a:pt x="0" y="0"/>
                </a:moveTo>
                <a:lnTo>
                  <a:pt x="2032431" y="0"/>
                </a:lnTo>
                <a:lnTo>
                  <a:pt x="2032431" y="2734544"/>
                </a:lnTo>
                <a:lnTo>
                  <a:pt x="0" y="2734544"/>
                </a:lnTo>
                <a:lnTo>
                  <a:pt x="0" y="0"/>
                </a:lnTo>
                <a:close/>
              </a:path>
            </a:pathLst>
          </a:custGeom>
          <a:blipFill>
            <a:blip r:embed="rId2"/>
            <a:stretch>
              <a:fillRect l="-77254" t="-43951" r="-76767" b="-44849"/>
            </a:stretch>
          </a:blipFill>
        </p:spPr>
      </p:sp>
      <p:grpSp>
        <p:nvGrpSpPr>
          <p:cNvPr name="Group 6" id="6"/>
          <p:cNvGrpSpPr/>
          <p:nvPr/>
        </p:nvGrpSpPr>
        <p:grpSpPr>
          <a:xfrm rot="0">
            <a:off x="9144000" y="5143500"/>
            <a:ext cx="9144000" cy="5143500"/>
            <a:chOff x="0" y="0"/>
            <a:chExt cx="2408296" cy="1354667"/>
          </a:xfrm>
        </p:grpSpPr>
        <p:sp>
          <p:nvSpPr>
            <p:cNvPr name="Freeform 7" id="7"/>
            <p:cNvSpPr/>
            <p:nvPr/>
          </p:nvSpPr>
          <p:spPr>
            <a:xfrm flipH="false" flipV="false" rot="0">
              <a:off x="0" y="0"/>
              <a:ext cx="2408296" cy="1354667"/>
            </a:xfrm>
            <a:custGeom>
              <a:avLst/>
              <a:gdLst/>
              <a:ahLst/>
              <a:cxnLst/>
              <a:rect r="r" b="b" t="t" l="l"/>
              <a:pathLst>
                <a:path h="1354667" w="2408296">
                  <a:moveTo>
                    <a:pt x="0" y="0"/>
                  </a:moveTo>
                  <a:lnTo>
                    <a:pt x="2408296" y="0"/>
                  </a:lnTo>
                  <a:lnTo>
                    <a:pt x="2408296" y="1354667"/>
                  </a:lnTo>
                  <a:lnTo>
                    <a:pt x="0" y="1354667"/>
                  </a:lnTo>
                  <a:close/>
                </a:path>
              </a:pathLst>
            </a:custGeom>
            <a:solidFill>
              <a:srgbClr val="FFFFFF"/>
            </a:solidFill>
            <a:ln w="9525" cap="sq">
              <a:solidFill>
                <a:srgbClr val="17164D"/>
              </a:solidFill>
              <a:prstDash val="solid"/>
              <a:miter/>
            </a:ln>
          </p:spPr>
        </p:sp>
        <p:sp>
          <p:nvSpPr>
            <p:cNvPr name="TextBox 8" id="8"/>
            <p:cNvSpPr txBox="true"/>
            <p:nvPr/>
          </p:nvSpPr>
          <p:spPr>
            <a:xfrm>
              <a:off x="0" y="-38100"/>
              <a:ext cx="2408296" cy="1392767"/>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12546930" y="6747642"/>
            <a:ext cx="2338140" cy="2763257"/>
          </a:xfrm>
          <a:custGeom>
            <a:avLst/>
            <a:gdLst/>
            <a:ahLst/>
            <a:cxnLst/>
            <a:rect r="r" b="b" t="t" l="l"/>
            <a:pathLst>
              <a:path h="2763257" w="2338140">
                <a:moveTo>
                  <a:pt x="0" y="0"/>
                </a:moveTo>
                <a:lnTo>
                  <a:pt x="2338140" y="0"/>
                </a:lnTo>
                <a:lnTo>
                  <a:pt x="2338140" y="2763256"/>
                </a:lnTo>
                <a:lnTo>
                  <a:pt x="0" y="2763256"/>
                </a:lnTo>
                <a:lnTo>
                  <a:pt x="0" y="0"/>
                </a:lnTo>
                <a:close/>
              </a:path>
            </a:pathLst>
          </a:custGeom>
          <a:blipFill>
            <a:blip r:embed="rId3"/>
            <a:stretch>
              <a:fillRect l="-237078" t="-140172" r="-207987" b="-221037"/>
            </a:stretch>
          </a:blipFill>
        </p:spPr>
      </p:sp>
      <p:sp>
        <p:nvSpPr>
          <p:cNvPr name="TextBox 10" id="10"/>
          <p:cNvSpPr txBox="true"/>
          <p:nvPr/>
        </p:nvSpPr>
        <p:spPr>
          <a:xfrm rot="0">
            <a:off x="2999031" y="1343025"/>
            <a:ext cx="3088788" cy="2447925"/>
          </a:xfrm>
          <a:prstGeom prst="rect">
            <a:avLst/>
          </a:prstGeom>
        </p:spPr>
        <p:txBody>
          <a:bodyPr anchor="t" rtlCol="false" tIns="0" lIns="0" bIns="0" rIns="0">
            <a:spAutoFit/>
          </a:bodyPr>
          <a:lstStyle/>
          <a:p>
            <a:pPr algn="l">
              <a:lnSpc>
                <a:spcPts val="9600"/>
              </a:lnSpc>
            </a:pPr>
            <a:r>
              <a:rPr lang="en-US" sz="8000">
                <a:solidFill>
                  <a:srgbClr val="FFFFFF"/>
                </a:solidFill>
                <a:latin typeface="Proxima Nova Bold"/>
              </a:rPr>
              <a:t>LOGO</a:t>
            </a:r>
          </a:p>
          <a:p>
            <a:pPr algn="l" marL="0" indent="0" lvl="0">
              <a:lnSpc>
                <a:spcPts val="9600"/>
              </a:lnSpc>
              <a:spcBef>
                <a:spcPct val="0"/>
              </a:spcBef>
            </a:pPr>
            <a:r>
              <a:rPr lang="en-US" sz="8000">
                <a:solidFill>
                  <a:srgbClr val="FFFFFF"/>
                </a:solidFill>
                <a:latin typeface="Proxima Nova Bold"/>
              </a:rPr>
              <a:t>MARK</a:t>
            </a:r>
          </a:p>
        </p:txBody>
      </p:sp>
      <p:sp>
        <p:nvSpPr>
          <p:cNvPr name="TextBox 11" id="11"/>
          <p:cNvSpPr txBox="true"/>
          <p:nvPr/>
        </p:nvSpPr>
        <p:spPr>
          <a:xfrm rot="0">
            <a:off x="12772381" y="859413"/>
            <a:ext cx="1581530" cy="465455"/>
          </a:xfrm>
          <a:prstGeom prst="rect">
            <a:avLst/>
          </a:prstGeom>
        </p:spPr>
        <p:txBody>
          <a:bodyPr anchor="t" rtlCol="false" tIns="0" lIns="0" bIns="0" rIns="0">
            <a:spAutoFit/>
          </a:bodyPr>
          <a:lstStyle/>
          <a:p>
            <a:pPr algn="l" marL="0" indent="0" lvl="0">
              <a:lnSpc>
                <a:spcPts val="3535"/>
              </a:lnSpc>
              <a:spcBef>
                <a:spcPct val="0"/>
              </a:spcBef>
            </a:pPr>
            <a:r>
              <a:rPr lang="en-US" sz="3500">
                <a:solidFill>
                  <a:srgbClr val="17164D"/>
                </a:solidFill>
                <a:latin typeface="Proxima Nova Bold"/>
              </a:rPr>
              <a:t>Primary</a:t>
            </a:r>
          </a:p>
        </p:txBody>
      </p:sp>
      <p:sp>
        <p:nvSpPr>
          <p:cNvPr name="TextBox 12" id="12"/>
          <p:cNvSpPr txBox="true"/>
          <p:nvPr/>
        </p:nvSpPr>
        <p:spPr>
          <a:xfrm rot="0">
            <a:off x="12604453" y="5986277"/>
            <a:ext cx="2223093" cy="465455"/>
          </a:xfrm>
          <a:prstGeom prst="rect">
            <a:avLst/>
          </a:prstGeom>
        </p:spPr>
        <p:txBody>
          <a:bodyPr anchor="t" rtlCol="false" tIns="0" lIns="0" bIns="0" rIns="0">
            <a:spAutoFit/>
          </a:bodyPr>
          <a:lstStyle/>
          <a:p>
            <a:pPr algn="l" marL="0" indent="0" lvl="0">
              <a:lnSpc>
                <a:spcPts val="3535"/>
              </a:lnSpc>
              <a:spcBef>
                <a:spcPct val="0"/>
              </a:spcBef>
            </a:pPr>
            <a:r>
              <a:rPr lang="en-US" sz="3500">
                <a:solidFill>
                  <a:srgbClr val="17164D"/>
                </a:solidFill>
                <a:latin typeface="Proxima Nova Bold"/>
              </a:rPr>
              <a:t>Secondary</a:t>
            </a:r>
          </a:p>
        </p:txBody>
      </p:sp>
      <p:grpSp>
        <p:nvGrpSpPr>
          <p:cNvPr name="Group 13" id="13"/>
          <p:cNvGrpSpPr/>
          <p:nvPr/>
        </p:nvGrpSpPr>
        <p:grpSpPr>
          <a:xfrm rot="0">
            <a:off x="0" y="5143500"/>
            <a:ext cx="9144000" cy="5143500"/>
            <a:chOff x="0" y="0"/>
            <a:chExt cx="2408296" cy="1354667"/>
          </a:xfrm>
        </p:grpSpPr>
        <p:sp>
          <p:nvSpPr>
            <p:cNvPr name="Freeform 14" id="14"/>
            <p:cNvSpPr/>
            <p:nvPr/>
          </p:nvSpPr>
          <p:spPr>
            <a:xfrm flipH="false" flipV="false" rot="0">
              <a:off x="0" y="0"/>
              <a:ext cx="2408296" cy="1354667"/>
            </a:xfrm>
            <a:custGeom>
              <a:avLst/>
              <a:gdLst/>
              <a:ahLst/>
              <a:cxnLst/>
              <a:rect r="r" b="b" t="t" l="l"/>
              <a:pathLst>
                <a:path h="1354667" w="2408296">
                  <a:moveTo>
                    <a:pt x="0" y="0"/>
                  </a:moveTo>
                  <a:lnTo>
                    <a:pt x="2408296" y="0"/>
                  </a:lnTo>
                  <a:lnTo>
                    <a:pt x="2408296" y="1354667"/>
                  </a:lnTo>
                  <a:lnTo>
                    <a:pt x="0" y="1354667"/>
                  </a:lnTo>
                  <a:close/>
                </a:path>
              </a:pathLst>
            </a:custGeom>
            <a:solidFill>
              <a:srgbClr val="17164D"/>
            </a:solidFill>
            <a:ln w="9525" cap="sq">
              <a:solidFill>
                <a:srgbClr val="FFFFFF"/>
              </a:solidFill>
              <a:prstDash val="solid"/>
              <a:miter/>
            </a:ln>
          </p:spPr>
        </p:sp>
        <p:sp>
          <p:nvSpPr>
            <p:cNvPr name="TextBox 15" id="15"/>
            <p:cNvSpPr txBox="true"/>
            <p:nvPr/>
          </p:nvSpPr>
          <p:spPr>
            <a:xfrm>
              <a:off x="0" y="-38100"/>
              <a:ext cx="2408296" cy="1392767"/>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3555784" y="6776355"/>
            <a:ext cx="2032431" cy="2734544"/>
          </a:xfrm>
          <a:custGeom>
            <a:avLst/>
            <a:gdLst/>
            <a:ahLst/>
            <a:cxnLst/>
            <a:rect r="r" b="b" t="t" l="l"/>
            <a:pathLst>
              <a:path h="2734544" w="2032431">
                <a:moveTo>
                  <a:pt x="0" y="0"/>
                </a:moveTo>
                <a:lnTo>
                  <a:pt x="2032432" y="0"/>
                </a:lnTo>
                <a:lnTo>
                  <a:pt x="2032432" y="2734543"/>
                </a:lnTo>
                <a:lnTo>
                  <a:pt x="0" y="2734543"/>
                </a:lnTo>
                <a:lnTo>
                  <a:pt x="0" y="0"/>
                </a:lnTo>
                <a:close/>
              </a:path>
            </a:pathLst>
          </a:custGeom>
          <a:blipFill>
            <a:blip r:embed="rId4"/>
            <a:stretch>
              <a:fillRect l="-77254" t="-43951" r="-76767" b="-44849"/>
            </a:stretch>
          </a:blipFill>
        </p:spPr>
      </p:sp>
      <p:sp>
        <p:nvSpPr>
          <p:cNvPr name="TextBox 17" id="17"/>
          <p:cNvSpPr txBox="true"/>
          <p:nvPr/>
        </p:nvSpPr>
        <p:spPr>
          <a:xfrm rot="0">
            <a:off x="3951880" y="5986277"/>
            <a:ext cx="1183090" cy="465455"/>
          </a:xfrm>
          <a:prstGeom prst="rect">
            <a:avLst/>
          </a:prstGeom>
        </p:spPr>
        <p:txBody>
          <a:bodyPr anchor="t" rtlCol="false" tIns="0" lIns="0" bIns="0" rIns="0">
            <a:spAutoFit/>
          </a:bodyPr>
          <a:lstStyle/>
          <a:p>
            <a:pPr algn="l" marL="0" indent="0" lvl="0">
              <a:lnSpc>
                <a:spcPts val="3535"/>
              </a:lnSpc>
              <a:spcBef>
                <a:spcPct val="0"/>
              </a:spcBef>
            </a:pPr>
            <a:r>
              <a:rPr lang="en-US" sz="3500">
                <a:solidFill>
                  <a:srgbClr val="FFFFFF"/>
                </a:solidFill>
                <a:latin typeface="Proxima Nova Bold"/>
              </a:rPr>
              <a:t>White</a:t>
            </a:r>
          </a:p>
        </p:txBody>
      </p:sp>
    </p:spTree>
  </p:cSld>
  <p:clrMapOvr>
    <a:masterClrMapping/>
  </p:clrMapOvr>
</p:sld>
</file>

<file path=ppt/slides/slide2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0361622" y="834346"/>
            <a:ext cx="6659233" cy="8713558"/>
          </a:xfrm>
          <a:prstGeom prst="rect">
            <a:avLst/>
          </a:prstGeom>
        </p:spPr>
        <p:txBody>
          <a:bodyPr anchor="t" rtlCol="false" tIns="0" lIns="0" bIns="0" rIns="0">
            <a:spAutoFit/>
          </a:bodyPr>
          <a:lstStyle/>
          <a:p>
            <a:pPr algn="l">
              <a:lnSpc>
                <a:spcPts val="4795"/>
              </a:lnSpc>
            </a:pPr>
            <a:r>
              <a:rPr lang="en-US" sz="4747">
                <a:solidFill>
                  <a:srgbClr val="17164D"/>
                </a:solidFill>
                <a:latin typeface="Proxima Nova Bold"/>
              </a:rPr>
              <a:t>Element Guidelines</a:t>
            </a:r>
          </a:p>
          <a:p>
            <a:pPr algn="l">
              <a:lnSpc>
                <a:spcPts val="3729"/>
              </a:lnSpc>
            </a:pPr>
          </a:p>
          <a:p>
            <a:pPr algn="l">
              <a:lnSpc>
                <a:spcPts val="3197"/>
              </a:lnSpc>
            </a:pPr>
            <a:r>
              <a:rPr lang="en-US" sz="3165">
                <a:solidFill>
                  <a:srgbClr val="17164D"/>
                </a:solidFill>
                <a:latin typeface="Proxima Nova"/>
              </a:rPr>
              <a:t>Do not stretch or distort the logo</a:t>
            </a:r>
          </a:p>
          <a:p>
            <a:pPr algn="l">
              <a:lnSpc>
                <a:spcPts val="3197"/>
              </a:lnSpc>
            </a:pPr>
          </a:p>
          <a:p>
            <a:pPr algn="l">
              <a:lnSpc>
                <a:spcPts val="3197"/>
              </a:lnSpc>
            </a:pPr>
            <a:r>
              <a:rPr lang="en-US" sz="3165">
                <a:solidFill>
                  <a:srgbClr val="17164D"/>
                </a:solidFill>
                <a:latin typeface="Proxima Nova"/>
              </a:rPr>
              <a:t>Do not alter the logo colors</a:t>
            </a:r>
          </a:p>
          <a:p>
            <a:pPr algn="l">
              <a:lnSpc>
                <a:spcPts val="3197"/>
              </a:lnSpc>
            </a:pPr>
          </a:p>
          <a:p>
            <a:pPr algn="l">
              <a:lnSpc>
                <a:spcPts val="3197"/>
              </a:lnSpc>
            </a:pPr>
            <a:r>
              <a:rPr lang="en-US" sz="3165">
                <a:solidFill>
                  <a:srgbClr val="17164D"/>
                </a:solidFill>
                <a:latin typeface="Proxima Nova"/>
              </a:rPr>
              <a:t>Do not place the logo on visually busy or contrasting backgrounds</a:t>
            </a:r>
          </a:p>
          <a:p>
            <a:pPr algn="l">
              <a:lnSpc>
                <a:spcPts val="3197"/>
              </a:lnSpc>
            </a:pPr>
          </a:p>
          <a:p>
            <a:pPr algn="l">
              <a:lnSpc>
                <a:spcPts val="3197"/>
              </a:lnSpc>
            </a:pPr>
            <a:r>
              <a:rPr lang="en-US" sz="3165">
                <a:solidFill>
                  <a:srgbClr val="17164D"/>
                </a:solidFill>
                <a:latin typeface="Proxima Nova"/>
              </a:rPr>
              <a:t>Use the designated brand colors for the logo, and ensure high contrast for legibility.</a:t>
            </a:r>
          </a:p>
          <a:p>
            <a:pPr algn="l">
              <a:lnSpc>
                <a:spcPts val="3197"/>
              </a:lnSpc>
            </a:pPr>
          </a:p>
          <a:p>
            <a:pPr algn="l">
              <a:lnSpc>
                <a:spcPts val="3197"/>
              </a:lnSpc>
            </a:pPr>
            <a:r>
              <a:rPr lang="en-US" sz="3165">
                <a:solidFill>
                  <a:srgbClr val="17164D"/>
                </a:solidFill>
                <a:latin typeface="Proxima Nova"/>
              </a:rPr>
              <a:t>Logo should be positioned at the top-left corner on websites, and centrally on print media.</a:t>
            </a:r>
          </a:p>
          <a:p>
            <a:pPr algn="l">
              <a:lnSpc>
                <a:spcPts val="3197"/>
              </a:lnSpc>
            </a:pPr>
          </a:p>
          <a:p>
            <a:pPr algn="l" marL="0" indent="0" lvl="0">
              <a:lnSpc>
                <a:spcPts val="3197"/>
              </a:lnSpc>
              <a:spcBef>
                <a:spcPct val="0"/>
              </a:spcBef>
            </a:pPr>
            <a:r>
              <a:rPr lang="en-US" sz="3165">
                <a:solidFill>
                  <a:srgbClr val="17164D"/>
                </a:solidFill>
                <a:latin typeface="Proxima Nova"/>
              </a:rPr>
              <a:t>The full-color logo should be placed on a white or light background. Use monochrome logo versions on dark or busy backgrounds.</a:t>
            </a:r>
          </a:p>
        </p:txBody>
      </p:sp>
      <p:grpSp>
        <p:nvGrpSpPr>
          <p:cNvPr name="Group 3" id="3"/>
          <p:cNvGrpSpPr/>
          <p:nvPr/>
        </p:nvGrpSpPr>
        <p:grpSpPr>
          <a:xfrm rot="0">
            <a:off x="0" y="0"/>
            <a:ext cx="9144000" cy="10287000"/>
            <a:chOff x="0" y="0"/>
            <a:chExt cx="2408296" cy="2709333"/>
          </a:xfrm>
        </p:grpSpPr>
        <p:sp>
          <p:nvSpPr>
            <p:cNvPr name="Freeform 4" id="4"/>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17164D"/>
            </a:solidFill>
          </p:spPr>
        </p:sp>
        <p:sp>
          <p:nvSpPr>
            <p:cNvPr name="TextBox 5" id="5"/>
            <p:cNvSpPr txBox="true"/>
            <p:nvPr/>
          </p:nvSpPr>
          <p:spPr>
            <a:xfrm>
              <a:off x="0" y="-38100"/>
              <a:ext cx="2408296" cy="2747433"/>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3027606" y="3914775"/>
            <a:ext cx="3088788" cy="2447925"/>
          </a:xfrm>
          <a:prstGeom prst="rect">
            <a:avLst/>
          </a:prstGeom>
        </p:spPr>
        <p:txBody>
          <a:bodyPr anchor="t" rtlCol="false" tIns="0" lIns="0" bIns="0" rIns="0">
            <a:spAutoFit/>
          </a:bodyPr>
          <a:lstStyle/>
          <a:p>
            <a:pPr algn="l">
              <a:lnSpc>
                <a:spcPts val="9600"/>
              </a:lnSpc>
            </a:pPr>
            <a:r>
              <a:rPr lang="en-US" sz="8000">
                <a:solidFill>
                  <a:srgbClr val="FFFFFF"/>
                </a:solidFill>
                <a:latin typeface="Proxima Nova Bold"/>
              </a:rPr>
              <a:t>LOGO</a:t>
            </a:r>
          </a:p>
          <a:p>
            <a:pPr algn="l" marL="0" indent="0" lvl="0">
              <a:lnSpc>
                <a:spcPts val="9600"/>
              </a:lnSpc>
              <a:spcBef>
                <a:spcPct val="0"/>
              </a:spcBef>
            </a:pPr>
            <a:r>
              <a:rPr lang="en-US" sz="8000">
                <a:solidFill>
                  <a:srgbClr val="FFFFFF"/>
                </a:solidFill>
                <a:latin typeface="Proxima Nova Bold"/>
              </a:rPr>
              <a:t>MARK</a:t>
            </a:r>
          </a:p>
        </p:txBody>
      </p:sp>
    </p:spTree>
  </p:cSld>
  <p:clrMapOvr>
    <a:masterClrMapping/>
  </p:clrMapOvr>
</p:sld>
</file>

<file path=ppt/slides/slide24.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u="none">
                <a:solidFill>
                  <a:srgbClr val="FFFFFF">
                    <a:alpha val="34902"/>
                  </a:srgbClr>
                </a:solidFill>
                <a:latin typeface="Proxima Nova Medium"/>
              </a:rPr>
              <a:t>07</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SOCIAL MEDIA</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Guidelines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0" y="9467850"/>
            <a:ext cx="18288000" cy="1638300"/>
            <a:chOff x="0" y="0"/>
            <a:chExt cx="4816593" cy="431486"/>
          </a:xfrm>
        </p:grpSpPr>
        <p:sp>
          <p:nvSpPr>
            <p:cNvPr name="Freeform 3" id="3"/>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4" id="4"/>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458325" y="1200150"/>
            <a:ext cx="7086600" cy="7162800"/>
            <a:chOff x="0" y="0"/>
            <a:chExt cx="779282" cy="787662"/>
          </a:xfrm>
        </p:grpSpPr>
        <p:sp>
          <p:nvSpPr>
            <p:cNvPr name="Freeform 6" id="6"/>
            <p:cNvSpPr/>
            <p:nvPr/>
          </p:nvSpPr>
          <p:spPr>
            <a:xfrm flipH="false" flipV="false" rot="0">
              <a:off x="0" y="0"/>
              <a:ext cx="779282" cy="787662"/>
            </a:xfrm>
            <a:custGeom>
              <a:avLst/>
              <a:gdLst/>
              <a:ahLst/>
              <a:cxnLst/>
              <a:rect r="r" b="b" t="t" l="l"/>
              <a:pathLst>
                <a:path h="787662" w="779282">
                  <a:moveTo>
                    <a:pt x="0" y="0"/>
                  </a:moveTo>
                  <a:lnTo>
                    <a:pt x="779282" y="0"/>
                  </a:lnTo>
                  <a:lnTo>
                    <a:pt x="779282" y="787662"/>
                  </a:lnTo>
                  <a:lnTo>
                    <a:pt x="0" y="787662"/>
                  </a:lnTo>
                  <a:close/>
                </a:path>
              </a:pathLst>
            </a:custGeom>
            <a:solidFill>
              <a:srgbClr val="D0D0D8"/>
            </a:solidFill>
          </p:spPr>
        </p:sp>
        <p:sp>
          <p:nvSpPr>
            <p:cNvPr name="TextBox 7" id="7"/>
            <p:cNvSpPr txBox="true"/>
            <p:nvPr/>
          </p:nvSpPr>
          <p:spPr>
            <a:xfrm>
              <a:off x="0" y="-38100"/>
              <a:ext cx="779282" cy="825762"/>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442501" y="1123609"/>
            <a:ext cx="7178965" cy="7239341"/>
            <a:chOff x="0" y="0"/>
            <a:chExt cx="9571954" cy="9652454"/>
          </a:xfrm>
        </p:grpSpPr>
        <p:pic>
          <p:nvPicPr>
            <p:cNvPr name="Picture 9" id="9"/>
            <p:cNvPicPr>
              <a:picLocks noChangeAspect="true"/>
            </p:cNvPicPr>
            <p:nvPr/>
          </p:nvPicPr>
          <p:blipFill>
            <a:blip r:embed="rId2"/>
            <a:srcRect l="416" t="0" r="416" b="0"/>
            <a:stretch>
              <a:fillRect/>
            </a:stretch>
          </p:blipFill>
          <p:spPr>
            <a:xfrm flipH="false" flipV="false">
              <a:off x="0" y="0"/>
              <a:ext cx="3190651" cy="3217485"/>
            </a:xfrm>
            <a:prstGeom prst="rect">
              <a:avLst/>
            </a:prstGeom>
          </p:spPr>
        </p:pic>
        <p:sp>
          <p:nvSpPr>
            <p:cNvPr name="AutoShape 10" id="10"/>
            <p:cNvSpPr/>
            <p:nvPr/>
          </p:nvSpPr>
          <p:spPr>
            <a:xfrm>
              <a:off x="3190651" y="0"/>
              <a:ext cx="3190651" cy="3217485"/>
            </a:xfrm>
            <a:prstGeom prst="rect">
              <a:avLst/>
            </a:prstGeom>
            <a:gradFill rotWithShape="true">
              <a:gsLst>
                <a:gs pos="0">
                  <a:srgbClr val="5E25FD">
                    <a:alpha val="100000"/>
                  </a:srgbClr>
                </a:gs>
                <a:gs pos="50000">
                  <a:srgbClr val="3A65F3">
                    <a:alpha val="100000"/>
                  </a:srgbClr>
                </a:gs>
                <a:gs pos="100000">
                  <a:srgbClr val="23CDDE">
                    <a:alpha val="100000"/>
                  </a:srgbClr>
                </a:gs>
              </a:gsLst>
              <a:lin ang="2700000"/>
            </a:gradFill>
          </p:spPr>
        </p:sp>
        <p:pic>
          <p:nvPicPr>
            <p:cNvPr name="Picture 11" id="11"/>
            <p:cNvPicPr>
              <a:picLocks noChangeAspect="true"/>
            </p:cNvPicPr>
            <p:nvPr/>
          </p:nvPicPr>
          <p:blipFill>
            <a:blip r:embed="rId3"/>
            <a:srcRect l="416" t="0" r="416" b="0"/>
            <a:stretch>
              <a:fillRect/>
            </a:stretch>
          </p:blipFill>
          <p:spPr>
            <a:xfrm flipH="false" flipV="false">
              <a:off x="6381302" y="0"/>
              <a:ext cx="3190651" cy="3217485"/>
            </a:xfrm>
            <a:prstGeom prst="rect">
              <a:avLst/>
            </a:prstGeom>
          </p:spPr>
        </p:pic>
        <p:pic>
          <p:nvPicPr>
            <p:cNvPr name="Picture 12" id="12"/>
            <p:cNvPicPr>
              <a:picLocks noChangeAspect="true"/>
            </p:cNvPicPr>
            <p:nvPr/>
          </p:nvPicPr>
          <p:blipFill>
            <a:blip r:embed="rId4"/>
            <a:srcRect l="416" t="0" r="416" b="0"/>
            <a:stretch>
              <a:fillRect/>
            </a:stretch>
          </p:blipFill>
          <p:spPr>
            <a:xfrm flipH="false" flipV="false">
              <a:off x="0" y="3217485"/>
              <a:ext cx="3190651" cy="3217485"/>
            </a:xfrm>
            <a:prstGeom prst="rect">
              <a:avLst/>
            </a:prstGeom>
          </p:spPr>
        </p:pic>
        <p:pic>
          <p:nvPicPr>
            <p:cNvPr name="Picture 13" id="13"/>
            <p:cNvPicPr>
              <a:picLocks noChangeAspect="true"/>
            </p:cNvPicPr>
            <p:nvPr/>
          </p:nvPicPr>
          <p:blipFill>
            <a:blip r:embed="rId5"/>
            <a:srcRect l="406" t="2474" r="2881" b="0"/>
            <a:stretch>
              <a:fillRect/>
            </a:stretch>
          </p:blipFill>
          <p:spPr>
            <a:xfrm flipH="false" flipV="false">
              <a:off x="3190651" y="3217485"/>
              <a:ext cx="3190651" cy="3217485"/>
            </a:xfrm>
            <a:prstGeom prst="rect">
              <a:avLst/>
            </a:prstGeom>
          </p:spPr>
        </p:pic>
        <p:pic>
          <p:nvPicPr>
            <p:cNvPr name="Picture 14" id="14"/>
            <p:cNvPicPr>
              <a:picLocks noChangeAspect="true"/>
            </p:cNvPicPr>
            <p:nvPr/>
          </p:nvPicPr>
          <p:blipFill>
            <a:blip r:embed="rId6"/>
            <a:srcRect l="2276" t="1867" r="409" b="0"/>
            <a:stretch>
              <a:fillRect/>
            </a:stretch>
          </p:blipFill>
          <p:spPr>
            <a:xfrm flipH="false" flipV="false">
              <a:off x="6381302" y="3217485"/>
              <a:ext cx="3190651" cy="3217485"/>
            </a:xfrm>
            <a:prstGeom prst="rect">
              <a:avLst/>
            </a:prstGeom>
          </p:spPr>
        </p:pic>
        <p:pic>
          <p:nvPicPr>
            <p:cNvPr name="Picture 15" id="15"/>
            <p:cNvPicPr>
              <a:picLocks noChangeAspect="true"/>
            </p:cNvPicPr>
            <p:nvPr/>
          </p:nvPicPr>
          <p:blipFill>
            <a:blip r:embed="rId7"/>
            <a:srcRect l="416" t="0" r="416" b="0"/>
            <a:stretch>
              <a:fillRect/>
            </a:stretch>
          </p:blipFill>
          <p:spPr>
            <a:xfrm flipH="false" flipV="false">
              <a:off x="0" y="6434970"/>
              <a:ext cx="3190651" cy="3217485"/>
            </a:xfrm>
            <a:prstGeom prst="rect">
              <a:avLst/>
            </a:prstGeom>
          </p:spPr>
        </p:pic>
        <p:sp>
          <p:nvSpPr>
            <p:cNvPr name="AutoShape 16" id="16"/>
            <p:cNvSpPr/>
            <p:nvPr/>
          </p:nvSpPr>
          <p:spPr>
            <a:xfrm>
              <a:off x="3190651" y="6434970"/>
              <a:ext cx="3190651" cy="3217485"/>
            </a:xfrm>
            <a:prstGeom prst="rect">
              <a:avLst/>
            </a:prstGeom>
            <a:gradFill rotWithShape="true">
              <a:gsLst>
                <a:gs pos="0">
                  <a:srgbClr val="5E25FD">
                    <a:alpha val="100000"/>
                  </a:srgbClr>
                </a:gs>
                <a:gs pos="50000">
                  <a:srgbClr val="3A65F3">
                    <a:alpha val="100000"/>
                  </a:srgbClr>
                </a:gs>
                <a:gs pos="100000">
                  <a:srgbClr val="23CDDE">
                    <a:alpha val="100000"/>
                  </a:srgbClr>
                </a:gs>
              </a:gsLst>
              <a:lin ang="0"/>
            </a:gradFill>
          </p:spPr>
        </p:sp>
        <p:pic>
          <p:nvPicPr>
            <p:cNvPr name="Picture 17" id="17"/>
            <p:cNvPicPr>
              <a:picLocks noChangeAspect="true"/>
            </p:cNvPicPr>
            <p:nvPr/>
          </p:nvPicPr>
          <p:blipFill>
            <a:blip r:embed="rId8"/>
            <a:srcRect l="416" t="0" r="416" b="0"/>
            <a:stretch>
              <a:fillRect/>
            </a:stretch>
          </p:blipFill>
          <p:spPr>
            <a:xfrm flipH="false" flipV="false">
              <a:off x="6381302" y="6434970"/>
              <a:ext cx="3190651" cy="3217485"/>
            </a:xfrm>
            <a:prstGeom prst="rect">
              <a:avLst/>
            </a:prstGeom>
          </p:spPr>
        </p:pic>
      </p:grpSp>
      <p:grpSp>
        <p:nvGrpSpPr>
          <p:cNvPr name="Group 18" id="18"/>
          <p:cNvGrpSpPr>
            <a:grpSpLocks noChangeAspect="true"/>
          </p:cNvGrpSpPr>
          <p:nvPr/>
        </p:nvGrpSpPr>
        <p:grpSpPr>
          <a:xfrm rot="0">
            <a:off x="2078560" y="1200150"/>
            <a:ext cx="5193666" cy="10276560"/>
            <a:chOff x="0" y="0"/>
            <a:chExt cx="2620010" cy="5184140"/>
          </a:xfrm>
        </p:grpSpPr>
        <p:sp>
          <p:nvSpPr>
            <p:cNvPr name="Freeform 19" id="19"/>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EBEBEE"/>
            </a:solidFill>
          </p:spPr>
        </p:sp>
        <p:sp>
          <p:nvSpPr>
            <p:cNvPr name="Freeform 20" id="20"/>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9"/>
              <a:stretch>
                <a:fillRect l="-15114" t="0" r="-101588" b="0"/>
              </a:stretch>
            </a:blipFill>
          </p:spPr>
        </p:sp>
        <p:sp>
          <p:nvSpPr>
            <p:cNvPr name="Freeform 21" id="21"/>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12172B"/>
            </a:solidFill>
          </p:spPr>
        </p:sp>
        <p:sp>
          <p:nvSpPr>
            <p:cNvPr name="Freeform 22" id="22"/>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12172B"/>
            </a:solidFill>
          </p:spPr>
        </p:sp>
        <p:sp>
          <p:nvSpPr>
            <p:cNvPr name="Freeform 23" id="23"/>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12172B"/>
            </a:solidFill>
          </p:spPr>
        </p:sp>
        <p:sp>
          <p:nvSpPr>
            <p:cNvPr name="Freeform 24" id="24"/>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12172B"/>
            </a:solidFill>
          </p:spPr>
        </p:sp>
        <p:sp>
          <p:nvSpPr>
            <p:cNvPr name="Freeform 25" id="25"/>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12172B"/>
            </a:solidFill>
          </p:spPr>
        </p:sp>
        <p:sp>
          <p:nvSpPr>
            <p:cNvPr name="Freeform 26" id="26"/>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12172B"/>
            </a:solidFill>
          </p:spPr>
        </p:sp>
        <p:sp>
          <p:nvSpPr>
            <p:cNvPr name="Freeform 27" id="27"/>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12172B"/>
            </a:solid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EBEBEE"/>
        </a:solidFill>
      </p:bgPr>
    </p:bg>
    <p:spTree>
      <p:nvGrpSpPr>
        <p:cNvPr id="1" name=""/>
        <p:cNvGrpSpPr/>
        <p:nvPr/>
      </p:nvGrpSpPr>
      <p:grpSpPr>
        <a:xfrm>
          <a:off x="0" y="0"/>
          <a:ext cx="0" cy="0"/>
          <a:chOff x="0" y="0"/>
          <a:chExt cx="0" cy="0"/>
        </a:xfrm>
      </p:grpSpPr>
      <p:grpSp>
        <p:nvGrpSpPr>
          <p:cNvPr name="Group 2" id="2"/>
          <p:cNvGrpSpPr/>
          <p:nvPr/>
        </p:nvGrpSpPr>
        <p:grpSpPr>
          <a:xfrm rot="487132">
            <a:off x="-782050" y="-2388282"/>
            <a:ext cx="6787969" cy="6787969"/>
            <a:chOff x="0" y="0"/>
            <a:chExt cx="9050626" cy="9050626"/>
          </a:xfrm>
        </p:grpSpPr>
        <p:pic>
          <p:nvPicPr>
            <p:cNvPr name="Picture 3" id="3"/>
            <p:cNvPicPr>
              <a:picLocks noChangeAspect="true"/>
            </p:cNvPicPr>
            <p:nvPr/>
          </p:nvPicPr>
          <p:blipFill>
            <a:blip r:embed="rId2"/>
            <a:srcRect l="0" t="0" r="0" b="0"/>
            <a:stretch>
              <a:fillRect/>
            </a:stretch>
          </p:blipFill>
          <p:spPr>
            <a:xfrm flipH="false" flipV="false">
              <a:off x="0" y="0"/>
              <a:ext cx="9050626" cy="9050626"/>
            </a:xfrm>
            <a:prstGeom prst="rect">
              <a:avLst/>
            </a:prstGeom>
          </p:spPr>
        </p:pic>
      </p:grpSp>
      <p:grpSp>
        <p:nvGrpSpPr>
          <p:cNvPr name="Group 4" id="4"/>
          <p:cNvGrpSpPr/>
          <p:nvPr/>
        </p:nvGrpSpPr>
        <p:grpSpPr>
          <a:xfrm rot="487132">
            <a:off x="-1781782" y="4619650"/>
            <a:ext cx="6787969" cy="6787969"/>
            <a:chOff x="0" y="0"/>
            <a:chExt cx="9050626" cy="9050626"/>
          </a:xfrm>
        </p:grpSpPr>
        <p:pic>
          <p:nvPicPr>
            <p:cNvPr name="Picture 5" id="5"/>
            <p:cNvPicPr>
              <a:picLocks noChangeAspect="true"/>
            </p:cNvPicPr>
            <p:nvPr/>
          </p:nvPicPr>
          <p:blipFill>
            <a:blip r:embed="rId3"/>
            <a:srcRect l="0" t="0" r="0" b="0"/>
            <a:stretch>
              <a:fillRect/>
            </a:stretch>
          </p:blipFill>
          <p:spPr>
            <a:xfrm flipH="false" flipV="false">
              <a:off x="0" y="0"/>
              <a:ext cx="9050626" cy="9050626"/>
            </a:xfrm>
            <a:prstGeom prst="rect">
              <a:avLst/>
            </a:prstGeom>
          </p:spPr>
        </p:pic>
      </p:grpSp>
      <p:grpSp>
        <p:nvGrpSpPr>
          <p:cNvPr name="Group 6" id="6"/>
          <p:cNvGrpSpPr/>
          <p:nvPr/>
        </p:nvGrpSpPr>
        <p:grpSpPr>
          <a:xfrm rot="487132">
            <a:off x="6249881" y="-1385127"/>
            <a:ext cx="6787969" cy="6787969"/>
            <a:chOff x="0" y="0"/>
            <a:chExt cx="9050626" cy="9050626"/>
          </a:xfrm>
        </p:grpSpPr>
        <p:pic>
          <p:nvPicPr>
            <p:cNvPr name="Picture 7" id="7"/>
            <p:cNvPicPr>
              <a:picLocks noChangeAspect="true"/>
            </p:cNvPicPr>
            <p:nvPr/>
          </p:nvPicPr>
          <p:blipFill>
            <a:blip r:embed="rId4"/>
            <a:srcRect l="0" t="0" r="0" b="0"/>
            <a:stretch>
              <a:fillRect/>
            </a:stretch>
          </p:blipFill>
          <p:spPr>
            <a:xfrm flipH="false" flipV="false">
              <a:off x="0" y="0"/>
              <a:ext cx="9050626" cy="9050626"/>
            </a:xfrm>
            <a:prstGeom prst="rect">
              <a:avLst/>
            </a:prstGeom>
          </p:spPr>
        </p:pic>
      </p:grpSp>
      <p:grpSp>
        <p:nvGrpSpPr>
          <p:cNvPr name="Group 8" id="8"/>
          <p:cNvGrpSpPr/>
          <p:nvPr/>
        </p:nvGrpSpPr>
        <p:grpSpPr>
          <a:xfrm rot="487132">
            <a:off x="5250149" y="5622805"/>
            <a:ext cx="6787969" cy="6787969"/>
            <a:chOff x="0" y="0"/>
            <a:chExt cx="9050626" cy="9050626"/>
          </a:xfrm>
        </p:grpSpPr>
        <p:pic>
          <p:nvPicPr>
            <p:cNvPr name="Picture 9" id="9"/>
            <p:cNvPicPr>
              <a:picLocks noChangeAspect="true"/>
            </p:cNvPicPr>
            <p:nvPr/>
          </p:nvPicPr>
          <p:blipFill>
            <a:blip r:embed="rId5"/>
            <a:srcRect l="0" t="0" r="0" b="0"/>
            <a:stretch>
              <a:fillRect/>
            </a:stretch>
          </p:blipFill>
          <p:spPr>
            <a:xfrm flipH="false" flipV="false">
              <a:off x="0" y="0"/>
              <a:ext cx="9050626" cy="9050626"/>
            </a:xfrm>
            <a:prstGeom prst="rect">
              <a:avLst/>
            </a:prstGeom>
          </p:spPr>
        </p:pic>
      </p:grpSp>
      <p:grpSp>
        <p:nvGrpSpPr>
          <p:cNvPr name="Group 10" id="10"/>
          <p:cNvGrpSpPr/>
          <p:nvPr/>
        </p:nvGrpSpPr>
        <p:grpSpPr>
          <a:xfrm rot="487132">
            <a:off x="13281813" y="-381971"/>
            <a:ext cx="6787969" cy="6787969"/>
            <a:chOff x="0" y="0"/>
            <a:chExt cx="9050626" cy="9050626"/>
          </a:xfrm>
        </p:grpSpPr>
        <p:pic>
          <p:nvPicPr>
            <p:cNvPr name="Picture 11" id="11"/>
            <p:cNvPicPr>
              <a:picLocks noChangeAspect="true"/>
            </p:cNvPicPr>
            <p:nvPr/>
          </p:nvPicPr>
          <p:blipFill>
            <a:blip r:embed="rId6"/>
            <a:srcRect l="0" t="0" r="0" b="0"/>
            <a:stretch>
              <a:fillRect/>
            </a:stretch>
          </p:blipFill>
          <p:spPr>
            <a:xfrm flipH="false" flipV="false">
              <a:off x="0" y="0"/>
              <a:ext cx="9050626" cy="9050626"/>
            </a:xfrm>
            <a:prstGeom prst="rect">
              <a:avLst/>
            </a:prstGeom>
          </p:spPr>
        </p:pic>
      </p:grpSp>
      <p:grpSp>
        <p:nvGrpSpPr>
          <p:cNvPr name="Group 12" id="12"/>
          <p:cNvGrpSpPr/>
          <p:nvPr/>
        </p:nvGrpSpPr>
        <p:grpSpPr>
          <a:xfrm rot="487132">
            <a:off x="12282081" y="6625961"/>
            <a:ext cx="6787969" cy="6787969"/>
            <a:chOff x="0" y="0"/>
            <a:chExt cx="9050626" cy="9050626"/>
          </a:xfrm>
        </p:grpSpPr>
        <p:pic>
          <p:nvPicPr>
            <p:cNvPr name="Picture 13" id="13"/>
            <p:cNvPicPr>
              <a:picLocks noChangeAspect="true"/>
            </p:cNvPicPr>
            <p:nvPr/>
          </p:nvPicPr>
          <p:blipFill>
            <a:blip r:embed="rId7"/>
            <a:srcRect l="0" t="0" r="0" b="0"/>
            <a:stretch>
              <a:fillRect/>
            </a:stretch>
          </p:blipFill>
          <p:spPr>
            <a:xfrm flipH="false" flipV="false">
              <a:off x="0" y="0"/>
              <a:ext cx="9050626" cy="9050626"/>
            </a:xfrm>
            <a:prstGeom prst="rect">
              <a:avLst/>
            </a:prstGeom>
          </p:spPr>
        </p:pic>
      </p:grpSp>
    </p:spTree>
  </p:cSld>
  <p:clrMapOvr>
    <a:masterClrMapping/>
  </p:clrMapOvr>
</p:sld>
</file>

<file path=ppt/slides/slide27.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1028700" y="3029310"/>
            <a:ext cx="10013722" cy="4437930"/>
          </a:xfrm>
          <a:prstGeom prst="rect">
            <a:avLst/>
          </a:prstGeom>
        </p:spPr>
        <p:txBody>
          <a:bodyPr anchor="t" rtlCol="false" tIns="0" lIns="0" bIns="0" rIns="0">
            <a:spAutoFit/>
          </a:bodyPr>
          <a:lstStyle/>
          <a:p>
            <a:pPr algn="l">
              <a:lnSpc>
                <a:spcPts val="11531"/>
              </a:lnSpc>
            </a:pPr>
            <a:r>
              <a:rPr lang="en-US" sz="11417">
                <a:solidFill>
                  <a:srgbClr val="FFFFFF"/>
                </a:solidFill>
                <a:latin typeface="Proxima Nova Bold"/>
              </a:rPr>
              <a:t>PROPSPOT</a:t>
            </a:r>
          </a:p>
          <a:p>
            <a:pPr algn="l">
              <a:lnSpc>
                <a:spcPts val="11531"/>
              </a:lnSpc>
            </a:pPr>
            <a:r>
              <a:rPr lang="en-US" sz="11417">
                <a:solidFill>
                  <a:srgbClr val="FFFFFF"/>
                </a:solidFill>
                <a:latin typeface="Proxima Nova Bold"/>
              </a:rPr>
              <a:t>BRAND</a:t>
            </a:r>
          </a:p>
          <a:p>
            <a:pPr algn="l">
              <a:lnSpc>
                <a:spcPts val="11531"/>
              </a:lnSpc>
            </a:pPr>
            <a:r>
              <a:rPr lang="en-US" sz="11417">
                <a:solidFill>
                  <a:srgbClr val="FFFFFF"/>
                </a:solidFill>
                <a:latin typeface="Proxima Nova Bold"/>
              </a:rPr>
              <a:t>STRATEGY</a:t>
            </a:r>
          </a:p>
        </p:txBody>
      </p:sp>
      <p:grpSp>
        <p:nvGrpSpPr>
          <p:cNvPr name="Group 3" id="3"/>
          <p:cNvGrpSpPr/>
          <p:nvPr/>
        </p:nvGrpSpPr>
        <p:grpSpPr>
          <a:xfrm rot="0">
            <a:off x="14801850" y="0"/>
            <a:ext cx="1924050" cy="10287000"/>
            <a:chOff x="0" y="0"/>
            <a:chExt cx="506746" cy="2709333"/>
          </a:xfrm>
        </p:grpSpPr>
        <p:sp>
          <p:nvSpPr>
            <p:cNvPr name="Freeform 4" id="4"/>
            <p:cNvSpPr/>
            <p:nvPr/>
          </p:nvSpPr>
          <p:spPr>
            <a:xfrm flipH="false" flipV="false" rot="0">
              <a:off x="0" y="0"/>
              <a:ext cx="506746" cy="2709333"/>
            </a:xfrm>
            <a:custGeom>
              <a:avLst/>
              <a:gdLst/>
              <a:ahLst/>
              <a:cxnLst/>
              <a:rect r="r" b="b" t="t" l="l"/>
              <a:pathLst>
                <a:path h="2709333" w="506746">
                  <a:moveTo>
                    <a:pt x="0" y="0"/>
                  </a:moveTo>
                  <a:lnTo>
                    <a:pt x="506746" y="0"/>
                  </a:lnTo>
                  <a:lnTo>
                    <a:pt x="506746" y="2709333"/>
                  </a:lnTo>
                  <a:lnTo>
                    <a:pt x="0" y="2709333"/>
                  </a:lnTo>
                  <a:close/>
                </a:path>
              </a:pathLst>
            </a:custGeom>
            <a:gradFill rotWithShape="true">
              <a:gsLst>
                <a:gs pos="0">
                  <a:srgbClr val="5E25FD">
                    <a:alpha val="100000"/>
                  </a:srgbClr>
                </a:gs>
                <a:gs pos="50000">
                  <a:srgbClr val="3A65F3">
                    <a:alpha val="100000"/>
                  </a:srgbClr>
                </a:gs>
                <a:gs pos="100000">
                  <a:srgbClr val="23CDDE">
                    <a:alpha val="100000"/>
                  </a:srgbClr>
                </a:gs>
              </a:gsLst>
              <a:lin ang="5400000"/>
            </a:gradFill>
          </p:spPr>
        </p:sp>
        <p:sp>
          <p:nvSpPr>
            <p:cNvPr name="TextBox 5" id="5"/>
            <p:cNvSpPr txBox="true"/>
            <p:nvPr/>
          </p:nvSpPr>
          <p:spPr>
            <a:xfrm>
              <a:off x="0" y="-38100"/>
              <a:ext cx="506746" cy="2747433"/>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28.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u="none">
                <a:solidFill>
                  <a:srgbClr val="FFFFFF">
                    <a:alpha val="34902"/>
                  </a:srgbClr>
                </a:solidFill>
                <a:latin typeface="Proxima Nova Medium"/>
              </a:rPr>
              <a:t>08</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CORE VALUES</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29.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5143500"/>
            <a:chOff x="0" y="0"/>
            <a:chExt cx="2408296" cy="1354667"/>
          </a:xfrm>
        </p:grpSpPr>
        <p:sp>
          <p:nvSpPr>
            <p:cNvPr name="Freeform 3" id="3"/>
            <p:cNvSpPr/>
            <p:nvPr/>
          </p:nvSpPr>
          <p:spPr>
            <a:xfrm flipH="false" flipV="false" rot="0">
              <a:off x="0" y="0"/>
              <a:ext cx="2408296" cy="1354667"/>
            </a:xfrm>
            <a:custGeom>
              <a:avLst/>
              <a:gdLst/>
              <a:ahLst/>
              <a:cxnLst/>
              <a:rect r="r" b="b" t="t" l="l"/>
              <a:pathLst>
                <a:path h="1354667" w="2408296">
                  <a:moveTo>
                    <a:pt x="0" y="0"/>
                  </a:moveTo>
                  <a:lnTo>
                    <a:pt x="2408296" y="0"/>
                  </a:lnTo>
                  <a:lnTo>
                    <a:pt x="2408296" y="1354667"/>
                  </a:lnTo>
                  <a:lnTo>
                    <a:pt x="0" y="1354667"/>
                  </a:lnTo>
                  <a:close/>
                </a:path>
              </a:pathLst>
            </a:custGeom>
            <a:solidFill>
              <a:srgbClr val="23CDDE"/>
            </a:solidFill>
          </p:spPr>
        </p:sp>
        <p:sp>
          <p:nvSpPr>
            <p:cNvPr name="TextBox 4" id="4"/>
            <p:cNvSpPr txBox="true"/>
            <p:nvPr/>
          </p:nvSpPr>
          <p:spPr>
            <a:xfrm>
              <a:off x="0" y="-38100"/>
              <a:ext cx="2408296" cy="139276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144000" y="5143500"/>
            <a:ext cx="9144000" cy="5143500"/>
            <a:chOff x="0" y="0"/>
            <a:chExt cx="2408296" cy="1354667"/>
          </a:xfrm>
        </p:grpSpPr>
        <p:sp>
          <p:nvSpPr>
            <p:cNvPr name="Freeform 6" id="6"/>
            <p:cNvSpPr/>
            <p:nvPr/>
          </p:nvSpPr>
          <p:spPr>
            <a:xfrm flipH="false" flipV="false" rot="0">
              <a:off x="0" y="0"/>
              <a:ext cx="2408296" cy="1354667"/>
            </a:xfrm>
            <a:custGeom>
              <a:avLst/>
              <a:gdLst/>
              <a:ahLst/>
              <a:cxnLst/>
              <a:rect r="r" b="b" t="t" l="l"/>
              <a:pathLst>
                <a:path h="1354667" w="2408296">
                  <a:moveTo>
                    <a:pt x="0" y="0"/>
                  </a:moveTo>
                  <a:lnTo>
                    <a:pt x="2408296" y="0"/>
                  </a:lnTo>
                  <a:lnTo>
                    <a:pt x="2408296" y="1354667"/>
                  </a:lnTo>
                  <a:lnTo>
                    <a:pt x="0" y="1354667"/>
                  </a:lnTo>
                  <a:close/>
                </a:path>
              </a:pathLst>
            </a:custGeom>
            <a:solidFill>
              <a:srgbClr val="5E25FD"/>
            </a:solidFill>
          </p:spPr>
        </p:sp>
        <p:sp>
          <p:nvSpPr>
            <p:cNvPr name="TextBox 7" id="7"/>
            <p:cNvSpPr txBox="true"/>
            <p:nvPr/>
          </p:nvSpPr>
          <p:spPr>
            <a:xfrm>
              <a:off x="0" y="-38100"/>
              <a:ext cx="2408296" cy="1392767"/>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2173979" y="6162634"/>
            <a:ext cx="3084042" cy="863600"/>
          </a:xfrm>
          <a:prstGeom prst="rect">
            <a:avLst/>
          </a:prstGeom>
        </p:spPr>
        <p:txBody>
          <a:bodyPr anchor="t" rtlCol="false" tIns="0" lIns="0" bIns="0" rIns="0">
            <a:spAutoFit/>
          </a:bodyPr>
          <a:lstStyle/>
          <a:p>
            <a:pPr algn="ctr">
              <a:lnSpc>
                <a:spcPts val="7000"/>
              </a:lnSpc>
            </a:pPr>
            <a:r>
              <a:rPr lang="en-US" sz="5000">
                <a:solidFill>
                  <a:srgbClr val="FFFFFF"/>
                </a:solidFill>
                <a:latin typeface="Proxima Nova Bold"/>
              </a:rPr>
              <a:t>Innovation</a:t>
            </a:r>
          </a:p>
        </p:txBody>
      </p:sp>
      <p:sp>
        <p:nvSpPr>
          <p:cNvPr name="TextBox 9" id="9"/>
          <p:cNvSpPr txBox="true"/>
          <p:nvPr/>
        </p:nvSpPr>
        <p:spPr>
          <a:xfrm rot="0">
            <a:off x="2993186" y="6162634"/>
            <a:ext cx="3157628" cy="863600"/>
          </a:xfrm>
          <a:prstGeom prst="rect">
            <a:avLst/>
          </a:prstGeom>
        </p:spPr>
        <p:txBody>
          <a:bodyPr anchor="t" rtlCol="false" tIns="0" lIns="0" bIns="0" rIns="0">
            <a:spAutoFit/>
          </a:bodyPr>
          <a:lstStyle/>
          <a:p>
            <a:pPr algn="ctr">
              <a:lnSpc>
                <a:spcPts val="7000"/>
              </a:lnSpc>
            </a:pPr>
            <a:r>
              <a:rPr lang="en-US" sz="5000">
                <a:solidFill>
                  <a:srgbClr val="FFFFFF"/>
                </a:solidFill>
                <a:latin typeface="Proxima Nova Bold"/>
              </a:rPr>
              <a:t>Excellence</a:t>
            </a:r>
          </a:p>
        </p:txBody>
      </p:sp>
      <p:sp>
        <p:nvSpPr>
          <p:cNvPr name="TextBox 10" id="10"/>
          <p:cNvSpPr txBox="true"/>
          <p:nvPr/>
        </p:nvSpPr>
        <p:spPr>
          <a:xfrm rot="0">
            <a:off x="12444102" y="1020763"/>
            <a:ext cx="2543795" cy="863600"/>
          </a:xfrm>
          <a:prstGeom prst="rect">
            <a:avLst/>
          </a:prstGeom>
        </p:spPr>
        <p:txBody>
          <a:bodyPr anchor="t" rtlCol="false" tIns="0" lIns="0" bIns="0" rIns="0">
            <a:spAutoFit/>
          </a:bodyPr>
          <a:lstStyle/>
          <a:p>
            <a:pPr algn="ctr">
              <a:lnSpc>
                <a:spcPts val="7000"/>
              </a:lnSpc>
            </a:pPr>
            <a:r>
              <a:rPr lang="en-US" sz="5000">
                <a:solidFill>
                  <a:srgbClr val="FFFFFF"/>
                </a:solidFill>
                <a:latin typeface="Proxima Nova Bold"/>
              </a:rPr>
              <a:t>Empathy</a:t>
            </a:r>
          </a:p>
        </p:txBody>
      </p:sp>
      <p:sp>
        <p:nvSpPr>
          <p:cNvPr name="TextBox 11" id="11"/>
          <p:cNvSpPr txBox="true"/>
          <p:nvPr/>
        </p:nvSpPr>
        <p:spPr>
          <a:xfrm rot="0">
            <a:off x="3146129" y="1020763"/>
            <a:ext cx="2851743" cy="863600"/>
          </a:xfrm>
          <a:prstGeom prst="rect">
            <a:avLst/>
          </a:prstGeom>
        </p:spPr>
        <p:txBody>
          <a:bodyPr anchor="t" rtlCol="false" tIns="0" lIns="0" bIns="0" rIns="0">
            <a:spAutoFit/>
          </a:bodyPr>
          <a:lstStyle/>
          <a:p>
            <a:pPr algn="ctr">
              <a:lnSpc>
                <a:spcPts val="7000"/>
              </a:lnSpc>
            </a:pPr>
            <a:r>
              <a:rPr lang="en-US" sz="5000">
                <a:solidFill>
                  <a:srgbClr val="FFFFFF"/>
                </a:solidFill>
                <a:latin typeface="Proxima Nova Bold"/>
              </a:rPr>
              <a:t>Simplicity</a:t>
            </a:r>
          </a:p>
        </p:txBody>
      </p:sp>
      <p:sp>
        <p:nvSpPr>
          <p:cNvPr name="TextBox 12" id="12"/>
          <p:cNvSpPr txBox="true"/>
          <p:nvPr/>
        </p:nvSpPr>
        <p:spPr>
          <a:xfrm rot="0">
            <a:off x="10712332" y="7039016"/>
            <a:ext cx="6007336" cy="2124075"/>
          </a:xfrm>
          <a:prstGeom prst="rect">
            <a:avLst/>
          </a:prstGeom>
        </p:spPr>
        <p:txBody>
          <a:bodyPr anchor="t" rtlCol="false" tIns="0" lIns="0" bIns="0" rIns="0">
            <a:spAutoFit/>
          </a:bodyPr>
          <a:lstStyle/>
          <a:p>
            <a:pPr algn="ctr">
              <a:lnSpc>
                <a:spcPts val="4200"/>
              </a:lnSpc>
            </a:pPr>
            <a:r>
              <a:rPr lang="en-US" sz="3000">
                <a:solidFill>
                  <a:srgbClr val="FFFFFF"/>
                </a:solidFill>
                <a:latin typeface="Proxima Nova"/>
              </a:rPr>
              <a:t>We continuously innovate to simplify the investment process, creating seamless and efficient experiences.</a:t>
            </a:r>
          </a:p>
        </p:txBody>
      </p:sp>
      <p:sp>
        <p:nvSpPr>
          <p:cNvPr name="TextBox 13" id="13"/>
          <p:cNvSpPr txBox="true"/>
          <p:nvPr/>
        </p:nvSpPr>
        <p:spPr>
          <a:xfrm rot="0">
            <a:off x="1484137" y="7039016"/>
            <a:ext cx="6175726" cy="2124075"/>
          </a:xfrm>
          <a:prstGeom prst="rect">
            <a:avLst/>
          </a:prstGeom>
        </p:spPr>
        <p:txBody>
          <a:bodyPr anchor="t" rtlCol="false" tIns="0" lIns="0" bIns="0" rIns="0">
            <a:spAutoFit/>
          </a:bodyPr>
          <a:lstStyle/>
          <a:p>
            <a:pPr algn="ctr">
              <a:lnSpc>
                <a:spcPts val="4200"/>
              </a:lnSpc>
            </a:pPr>
            <a:r>
              <a:rPr lang="en-US" sz="3000">
                <a:solidFill>
                  <a:srgbClr val="FFFFFF"/>
                </a:solidFill>
                <a:latin typeface="Proxima Nova"/>
              </a:rPr>
              <a:t> </a:t>
            </a:r>
            <a:r>
              <a:rPr lang="en-US" sz="3000">
                <a:solidFill>
                  <a:srgbClr val="FFFFFF"/>
                </a:solidFill>
                <a:latin typeface="Proxima Nova"/>
              </a:rPr>
              <a:t>We strive for excellence in every interaction, delivering remarkable experiences that make property transactions smooth and stress-free.</a:t>
            </a:r>
          </a:p>
        </p:txBody>
      </p:sp>
      <p:sp>
        <p:nvSpPr>
          <p:cNvPr name="TextBox 14" id="14"/>
          <p:cNvSpPr txBox="true"/>
          <p:nvPr/>
        </p:nvSpPr>
        <p:spPr>
          <a:xfrm rot="0">
            <a:off x="10558990" y="1893887"/>
            <a:ext cx="6314020" cy="2124075"/>
          </a:xfrm>
          <a:prstGeom prst="rect">
            <a:avLst/>
          </a:prstGeom>
        </p:spPr>
        <p:txBody>
          <a:bodyPr anchor="t" rtlCol="false" tIns="0" lIns="0" bIns="0" rIns="0">
            <a:spAutoFit/>
          </a:bodyPr>
          <a:lstStyle/>
          <a:p>
            <a:pPr algn="ctr">
              <a:lnSpc>
                <a:spcPts val="4200"/>
              </a:lnSpc>
            </a:pPr>
            <a:r>
              <a:rPr lang="en-US" sz="3000">
                <a:solidFill>
                  <a:srgbClr val="FFFFFF"/>
                </a:solidFill>
                <a:latin typeface="Proxima Nova"/>
              </a:rPr>
              <a:t>We prioritize your journey, ensuring our technology supports and enhances your experience every step of the way.</a:t>
            </a:r>
          </a:p>
        </p:txBody>
      </p:sp>
      <p:sp>
        <p:nvSpPr>
          <p:cNvPr name="TextBox 15" id="15"/>
          <p:cNvSpPr txBox="true"/>
          <p:nvPr/>
        </p:nvSpPr>
        <p:spPr>
          <a:xfrm rot="0">
            <a:off x="1414990" y="1893887"/>
            <a:ext cx="6314020" cy="2124075"/>
          </a:xfrm>
          <a:prstGeom prst="rect">
            <a:avLst/>
          </a:prstGeom>
        </p:spPr>
        <p:txBody>
          <a:bodyPr anchor="t" rtlCol="false" tIns="0" lIns="0" bIns="0" rIns="0">
            <a:spAutoFit/>
          </a:bodyPr>
          <a:lstStyle/>
          <a:p>
            <a:pPr algn="ctr">
              <a:lnSpc>
                <a:spcPts val="4200"/>
              </a:lnSpc>
            </a:pPr>
            <a:r>
              <a:rPr lang="en-US" sz="3000">
                <a:solidFill>
                  <a:srgbClr val="FFFFFF"/>
                </a:solidFill>
                <a:latin typeface="Proxima Nova"/>
              </a:rPr>
              <a:t>We design every step to be intuitive and straightforward, making property investment easy and accessible for everyone.</a:t>
            </a: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0" y="1911"/>
            <a:ext cx="7200900" cy="10285089"/>
            <a:chOff x="0" y="0"/>
            <a:chExt cx="1896533" cy="2708830"/>
          </a:xfrm>
        </p:grpSpPr>
        <p:sp>
          <p:nvSpPr>
            <p:cNvPr name="Freeform 3" id="3"/>
            <p:cNvSpPr/>
            <p:nvPr/>
          </p:nvSpPr>
          <p:spPr>
            <a:xfrm flipH="false" flipV="false" rot="0">
              <a:off x="0" y="0"/>
              <a:ext cx="1896533" cy="2708830"/>
            </a:xfrm>
            <a:custGeom>
              <a:avLst/>
              <a:gdLst/>
              <a:ahLst/>
              <a:cxnLst/>
              <a:rect r="r" b="b" t="t" l="l"/>
              <a:pathLst>
                <a:path h="2708830" w="1896533">
                  <a:moveTo>
                    <a:pt x="0" y="0"/>
                  </a:moveTo>
                  <a:lnTo>
                    <a:pt x="1896533" y="0"/>
                  </a:lnTo>
                  <a:lnTo>
                    <a:pt x="1896533" y="2708830"/>
                  </a:lnTo>
                  <a:lnTo>
                    <a:pt x="0" y="2708830"/>
                  </a:lnTo>
                  <a:close/>
                </a:path>
              </a:pathLst>
            </a:custGeom>
            <a:gradFill rotWithShape="true">
              <a:gsLst>
                <a:gs pos="0">
                  <a:srgbClr val="5E25FD">
                    <a:alpha val="100000"/>
                  </a:srgbClr>
                </a:gs>
                <a:gs pos="50000">
                  <a:srgbClr val="3A65F3">
                    <a:alpha val="100000"/>
                  </a:srgbClr>
                </a:gs>
                <a:gs pos="100000">
                  <a:srgbClr val="23CDDE">
                    <a:alpha val="100000"/>
                  </a:srgbClr>
                </a:gs>
              </a:gsLst>
              <a:path path="circle">
                <a:fillToRect l="0" r="100000" t="0" b="100000"/>
              </a:path>
              <a:tileRect r="0" l="-100000" b="0" t="-100000"/>
            </a:gradFill>
          </p:spPr>
        </p:sp>
        <p:sp>
          <p:nvSpPr>
            <p:cNvPr name="TextBox 4" id="4"/>
            <p:cNvSpPr txBox="true"/>
            <p:nvPr/>
          </p:nvSpPr>
          <p:spPr>
            <a:xfrm>
              <a:off x="0" y="-38100"/>
              <a:ext cx="1896533" cy="2746930"/>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274711" y="3147451"/>
            <a:ext cx="4651477" cy="3984483"/>
          </a:xfrm>
          <a:prstGeom prst="rect">
            <a:avLst/>
          </a:prstGeom>
        </p:spPr>
        <p:txBody>
          <a:bodyPr anchor="t" rtlCol="false" tIns="0" lIns="0" bIns="0" rIns="0">
            <a:spAutoFit/>
          </a:bodyPr>
          <a:lstStyle/>
          <a:p>
            <a:pPr algn="ctr">
              <a:lnSpc>
                <a:spcPts val="10432"/>
              </a:lnSpc>
            </a:pPr>
            <a:r>
              <a:rPr lang="en-US" sz="8694">
                <a:solidFill>
                  <a:srgbClr val="FFFFFF"/>
                </a:solidFill>
                <a:latin typeface="Proxima Nova Bold"/>
              </a:rPr>
              <a:t>MISSION</a:t>
            </a:r>
          </a:p>
          <a:p>
            <a:pPr algn="ctr">
              <a:lnSpc>
                <a:spcPts val="10432"/>
              </a:lnSpc>
            </a:pPr>
            <a:r>
              <a:rPr lang="en-US" sz="8694">
                <a:solidFill>
                  <a:srgbClr val="FFFFFF"/>
                </a:solidFill>
                <a:latin typeface="Proxima Nova Bold"/>
              </a:rPr>
              <a:t>&amp; </a:t>
            </a:r>
          </a:p>
          <a:p>
            <a:pPr algn="ctr" marL="0" indent="0" lvl="0">
              <a:lnSpc>
                <a:spcPts val="10432"/>
              </a:lnSpc>
              <a:spcBef>
                <a:spcPct val="0"/>
              </a:spcBef>
            </a:pPr>
            <a:r>
              <a:rPr lang="en-US" sz="8694">
                <a:solidFill>
                  <a:srgbClr val="FFFFFF"/>
                </a:solidFill>
                <a:latin typeface="Proxima Nova Bold"/>
              </a:rPr>
              <a:t>VISION</a:t>
            </a:r>
          </a:p>
        </p:txBody>
      </p:sp>
      <p:sp>
        <p:nvSpPr>
          <p:cNvPr name="TextBox 6" id="6"/>
          <p:cNvSpPr txBox="true"/>
          <p:nvPr/>
        </p:nvSpPr>
        <p:spPr>
          <a:xfrm rot="0">
            <a:off x="8459422" y="866775"/>
            <a:ext cx="7354741" cy="450215"/>
          </a:xfrm>
          <a:prstGeom prst="rect">
            <a:avLst/>
          </a:prstGeom>
        </p:spPr>
        <p:txBody>
          <a:bodyPr anchor="t" rtlCol="false" tIns="0" lIns="0" bIns="0" rIns="0">
            <a:spAutoFit/>
          </a:bodyPr>
          <a:lstStyle/>
          <a:p>
            <a:pPr algn="l" marL="0" indent="0" lvl="0">
              <a:lnSpc>
                <a:spcPts val="3639"/>
              </a:lnSpc>
              <a:spcBef>
                <a:spcPct val="0"/>
              </a:spcBef>
            </a:pPr>
            <a:r>
              <a:rPr lang="en-US" sz="2799">
                <a:solidFill>
                  <a:srgbClr val="FFFFFF"/>
                </a:solidFill>
                <a:latin typeface="Proxima Nova Bold"/>
              </a:rPr>
              <a:t>Our Mission</a:t>
            </a:r>
          </a:p>
        </p:txBody>
      </p:sp>
      <p:sp>
        <p:nvSpPr>
          <p:cNvPr name="TextBox 7" id="7"/>
          <p:cNvSpPr txBox="true"/>
          <p:nvPr/>
        </p:nvSpPr>
        <p:spPr>
          <a:xfrm rot="0">
            <a:off x="8459422" y="1488440"/>
            <a:ext cx="9021262" cy="1577340"/>
          </a:xfrm>
          <a:prstGeom prst="rect">
            <a:avLst/>
          </a:prstGeom>
        </p:spPr>
        <p:txBody>
          <a:bodyPr anchor="t" rtlCol="false" tIns="0" lIns="0" bIns="0" rIns="0">
            <a:spAutoFit/>
          </a:bodyPr>
          <a:lstStyle/>
          <a:p>
            <a:pPr algn="l" marL="0" indent="0" lvl="0">
              <a:lnSpc>
                <a:spcPts val="3150"/>
              </a:lnSpc>
              <a:spcBef>
                <a:spcPct val="0"/>
              </a:spcBef>
            </a:pPr>
            <a:r>
              <a:rPr lang="en-US" sz="2100">
                <a:solidFill>
                  <a:srgbClr val="FFFFFF"/>
                </a:solidFill>
                <a:latin typeface="Proxima Nova Medium"/>
              </a:rPr>
              <a:t>At Propspot, we believe every real estate transaction should be a purposeful step toward realizing your dreams. Our mission is to turn this vision into reality by ensuring each match is not just a process, but a personal journey towards achieving your ideal home. Your dream is our mission.</a:t>
            </a:r>
          </a:p>
        </p:txBody>
      </p:sp>
      <p:sp>
        <p:nvSpPr>
          <p:cNvPr name="TextBox 8" id="8"/>
          <p:cNvSpPr txBox="true"/>
          <p:nvPr/>
        </p:nvSpPr>
        <p:spPr>
          <a:xfrm rot="0">
            <a:off x="8459422" y="3715714"/>
            <a:ext cx="7354741" cy="450215"/>
          </a:xfrm>
          <a:prstGeom prst="rect">
            <a:avLst/>
          </a:prstGeom>
        </p:spPr>
        <p:txBody>
          <a:bodyPr anchor="t" rtlCol="false" tIns="0" lIns="0" bIns="0" rIns="0">
            <a:spAutoFit/>
          </a:bodyPr>
          <a:lstStyle/>
          <a:p>
            <a:pPr algn="l" marL="0" indent="0" lvl="0">
              <a:lnSpc>
                <a:spcPts val="3639"/>
              </a:lnSpc>
              <a:spcBef>
                <a:spcPct val="0"/>
              </a:spcBef>
            </a:pPr>
            <a:r>
              <a:rPr lang="en-US" sz="2799">
                <a:solidFill>
                  <a:srgbClr val="FFFFFF"/>
                </a:solidFill>
                <a:latin typeface="Proxima Nova Bold"/>
              </a:rPr>
              <a:t>Our Vision</a:t>
            </a:r>
          </a:p>
        </p:txBody>
      </p:sp>
      <p:sp>
        <p:nvSpPr>
          <p:cNvPr name="TextBox 9" id="9"/>
          <p:cNvSpPr txBox="true"/>
          <p:nvPr/>
        </p:nvSpPr>
        <p:spPr>
          <a:xfrm rot="0">
            <a:off x="8459422" y="4337379"/>
            <a:ext cx="9021262" cy="1977390"/>
          </a:xfrm>
          <a:prstGeom prst="rect">
            <a:avLst/>
          </a:prstGeom>
        </p:spPr>
        <p:txBody>
          <a:bodyPr anchor="t" rtlCol="false" tIns="0" lIns="0" bIns="0" rIns="0">
            <a:spAutoFit/>
          </a:bodyPr>
          <a:lstStyle/>
          <a:p>
            <a:pPr algn="l" marL="0" indent="0" lvl="0">
              <a:lnSpc>
                <a:spcPts val="3150"/>
              </a:lnSpc>
              <a:spcBef>
                <a:spcPct val="0"/>
              </a:spcBef>
            </a:pPr>
            <a:r>
              <a:rPr lang="en-US" sz="2100">
                <a:solidFill>
                  <a:srgbClr val="FFFFFF"/>
                </a:solidFill>
                <a:latin typeface="Proxima Nova Medium"/>
              </a:rPr>
              <a:t>Our vision is to make property wealth accessible to all. We offer a unique approach by simplifying property investment with our proprietary technology, breaking down barriers to provide a seamless path to financial freedom. By partnering with you, we turn real estate transactions into personalized steps toward financial independence.</a:t>
            </a:r>
          </a:p>
        </p:txBody>
      </p:sp>
      <p:sp>
        <p:nvSpPr>
          <p:cNvPr name="TextBox 10" id="10"/>
          <p:cNvSpPr txBox="true"/>
          <p:nvPr/>
        </p:nvSpPr>
        <p:spPr>
          <a:xfrm rot="0">
            <a:off x="8459422" y="7047230"/>
            <a:ext cx="2133273" cy="450215"/>
          </a:xfrm>
          <a:prstGeom prst="rect">
            <a:avLst/>
          </a:prstGeom>
        </p:spPr>
        <p:txBody>
          <a:bodyPr anchor="t" rtlCol="false" tIns="0" lIns="0" bIns="0" rIns="0">
            <a:spAutoFit/>
          </a:bodyPr>
          <a:lstStyle/>
          <a:p>
            <a:pPr algn="l" marL="0" indent="0" lvl="0">
              <a:lnSpc>
                <a:spcPts val="3639"/>
              </a:lnSpc>
              <a:spcBef>
                <a:spcPct val="0"/>
              </a:spcBef>
            </a:pPr>
            <a:r>
              <a:rPr lang="en-US" sz="2799">
                <a:solidFill>
                  <a:srgbClr val="FFFFFF"/>
                </a:solidFill>
                <a:latin typeface="Proxima Nova Bold"/>
              </a:rPr>
              <a:t>Our Strategy</a:t>
            </a:r>
          </a:p>
        </p:txBody>
      </p:sp>
      <p:sp>
        <p:nvSpPr>
          <p:cNvPr name="TextBox 11" id="11"/>
          <p:cNvSpPr txBox="true"/>
          <p:nvPr/>
        </p:nvSpPr>
        <p:spPr>
          <a:xfrm rot="0">
            <a:off x="8459422" y="7581030"/>
            <a:ext cx="9021262" cy="1977390"/>
          </a:xfrm>
          <a:prstGeom prst="rect">
            <a:avLst/>
          </a:prstGeom>
        </p:spPr>
        <p:txBody>
          <a:bodyPr anchor="t" rtlCol="false" tIns="0" lIns="0" bIns="0" rIns="0">
            <a:spAutoFit/>
          </a:bodyPr>
          <a:lstStyle/>
          <a:p>
            <a:pPr algn="l" marL="0" indent="0" lvl="0">
              <a:lnSpc>
                <a:spcPts val="3150"/>
              </a:lnSpc>
              <a:spcBef>
                <a:spcPct val="0"/>
              </a:spcBef>
            </a:pPr>
            <a:r>
              <a:rPr lang="en-US" sz="2100">
                <a:solidFill>
                  <a:srgbClr val="FFFFFF"/>
                </a:solidFill>
                <a:latin typeface="Proxima Nova Medium"/>
              </a:rPr>
              <a:t>a customer-centric experience with our personalized strategy matching formula. Using proprietary technology, we tailor investment strategies to each user's personalised strategy, identifying ideal suburbs and properties. We prioritize transparency and excellence, empowering users to achieve financial independence. </a:t>
            </a:r>
          </a:p>
        </p:txBody>
      </p:sp>
    </p:spTree>
  </p:cSld>
  <p:clrMapOvr>
    <a:masterClrMapping/>
  </p:clrMapOvr>
</p:sld>
</file>

<file path=ppt/slides/slide30.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09</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BRAND STATEMENTS</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0" y="1028700"/>
            <a:ext cx="18983459" cy="8229600"/>
            <a:chOff x="0" y="0"/>
            <a:chExt cx="4999759" cy="2167467"/>
          </a:xfrm>
        </p:grpSpPr>
        <p:sp>
          <p:nvSpPr>
            <p:cNvPr name="Freeform 3" id="3"/>
            <p:cNvSpPr/>
            <p:nvPr/>
          </p:nvSpPr>
          <p:spPr>
            <a:xfrm flipH="false" flipV="false" rot="0">
              <a:off x="0" y="0"/>
              <a:ext cx="4999759" cy="2167467"/>
            </a:xfrm>
            <a:custGeom>
              <a:avLst/>
              <a:gdLst/>
              <a:ahLst/>
              <a:cxnLst/>
              <a:rect r="r" b="b" t="t" l="l"/>
              <a:pathLst>
                <a:path h="2167467" w="4999759">
                  <a:moveTo>
                    <a:pt x="0" y="0"/>
                  </a:moveTo>
                  <a:lnTo>
                    <a:pt x="4999759" y="0"/>
                  </a:lnTo>
                  <a:lnTo>
                    <a:pt x="4999759" y="2167467"/>
                  </a:lnTo>
                  <a:lnTo>
                    <a:pt x="0" y="2167467"/>
                  </a:lnTo>
                  <a:close/>
                </a:path>
              </a:pathLst>
            </a:custGeom>
            <a:solidFill>
              <a:srgbClr val="FFFFFF"/>
            </a:solidFill>
          </p:spPr>
        </p:sp>
        <p:sp>
          <p:nvSpPr>
            <p:cNvPr name="TextBox 4" id="4"/>
            <p:cNvSpPr txBox="true"/>
            <p:nvPr/>
          </p:nvSpPr>
          <p:spPr>
            <a:xfrm>
              <a:off x="0" y="-38100"/>
              <a:ext cx="4999759" cy="2205567"/>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838864" y="6300695"/>
            <a:ext cx="16610272" cy="1670685"/>
          </a:xfrm>
          <a:prstGeom prst="rect">
            <a:avLst/>
          </a:prstGeom>
        </p:spPr>
        <p:txBody>
          <a:bodyPr anchor="t" rtlCol="false" tIns="0" lIns="0" bIns="0" rIns="0">
            <a:spAutoFit/>
          </a:bodyPr>
          <a:lstStyle/>
          <a:p>
            <a:pPr algn="ctr">
              <a:lnSpc>
                <a:spcPts val="5050"/>
              </a:lnSpc>
              <a:spcBef>
                <a:spcPct val="0"/>
              </a:spcBef>
            </a:pPr>
            <a:r>
              <a:rPr lang="en-US" sz="5000">
                <a:solidFill>
                  <a:srgbClr val="17164D"/>
                </a:solidFill>
                <a:latin typeface="Proxima Nova Bold"/>
              </a:rPr>
              <a:t>Brand Promise</a:t>
            </a:r>
          </a:p>
          <a:p>
            <a:pPr algn="ctr">
              <a:lnSpc>
                <a:spcPts val="4039"/>
              </a:lnSpc>
              <a:spcBef>
                <a:spcPct val="0"/>
              </a:spcBef>
            </a:pPr>
            <a:r>
              <a:rPr lang="en-US" sz="3999">
                <a:solidFill>
                  <a:srgbClr val="17164D"/>
                </a:solidFill>
                <a:latin typeface="Proxima Nova Bold"/>
              </a:rPr>
              <a:t>"Every interaction with Propspot brings you closer to the doorstep of your future, with clarity, confidence, and ease."</a:t>
            </a:r>
          </a:p>
        </p:txBody>
      </p:sp>
      <p:sp>
        <p:nvSpPr>
          <p:cNvPr name="TextBox 6" id="6"/>
          <p:cNvSpPr txBox="true"/>
          <p:nvPr/>
        </p:nvSpPr>
        <p:spPr>
          <a:xfrm rot="0">
            <a:off x="3853020" y="4277585"/>
            <a:ext cx="10581960" cy="1165860"/>
          </a:xfrm>
          <a:prstGeom prst="rect">
            <a:avLst/>
          </a:prstGeom>
        </p:spPr>
        <p:txBody>
          <a:bodyPr anchor="t" rtlCol="false" tIns="0" lIns="0" bIns="0" rIns="0">
            <a:spAutoFit/>
          </a:bodyPr>
          <a:lstStyle/>
          <a:p>
            <a:pPr algn="ctr">
              <a:lnSpc>
                <a:spcPts val="5050"/>
              </a:lnSpc>
            </a:pPr>
            <a:r>
              <a:rPr lang="en-US" sz="5000">
                <a:solidFill>
                  <a:srgbClr val="17164D"/>
                </a:solidFill>
                <a:latin typeface="Proxima Nova Bold"/>
              </a:rPr>
              <a:t>Customer Commitment</a:t>
            </a:r>
          </a:p>
          <a:p>
            <a:pPr algn="ctr">
              <a:lnSpc>
                <a:spcPts val="4039"/>
              </a:lnSpc>
              <a:spcBef>
                <a:spcPct val="0"/>
              </a:spcBef>
            </a:pPr>
            <a:r>
              <a:rPr lang="en-US" sz="3999">
                <a:solidFill>
                  <a:srgbClr val="17164D"/>
                </a:solidFill>
                <a:latin typeface="Proxima Nova Bold"/>
              </a:rPr>
              <a:t>"We're With You Every Step of the Way."</a:t>
            </a:r>
          </a:p>
        </p:txBody>
      </p:sp>
      <p:sp>
        <p:nvSpPr>
          <p:cNvPr name="TextBox 7" id="7"/>
          <p:cNvSpPr txBox="true"/>
          <p:nvPr/>
        </p:nvSpPr>
        <p:spPr>
          <a:xfrm rot="0">
            <a:off x="5547778" y="2252165"/>
            <a:ext cx="7192444" cy="1165860"/>
          </a:xfrm>
          <a:prstGeom prst="rect">
            <a:avLst/>
          </a:prstGeom>
        </p:spPr>
        <p:txBody>
          <a:bodyPr anchor="t" rtlCol="false" tIns="0" lIns="0" bIns="0" rIns="0">
            <a:spAutoFit/>
          </a:bodyPr>
          <a:lstStyle/>
          <a:p>
            <a:pPr algn="ctr">
              <a:lnSpc>
                <a:spcPts val="5049"/>
              </a:lnSpc>
            </a:pPr>
            <a:r>
              <a:rPr lang="en-US" sz="4999">
                <a:solidFill>
                  <a:srgbClr val="17164D"/>
                </a:solidFill>
                <a:latin typeface="Proxima Nova Bold"/>
              </a:rPr>
              <a:t>Tagline</a:t>
            </a:r>
          </a:p>
          <a:p>
            <a:pPr algn="ctr">
              <a:lnSpc>
                <a:spcPts val="4039"/>
              </a:lnSpc>
              <a:spcBef>
                <a:spcPct val="0"/>
              </a:spcBef>
            </a:pPr>
            <a:r>
              <a:rPr lang="en-US" sz="3999">
                <a:solidFill>
                  <a:srgbClr val="17164D"/>
                </a:solidFill>
                <a:latin typeface="Proxima Nova Bold"/>
              </a:rPr>
              <a:t>“Making Property Simple”</a:t>
            </a:r>
          </a:p>
        </p:txBody>
      </p:sp>
    </p:spTree>
  </p:cSld>
  <p:clrMapOvr>
    <a:masterClrMapping/>
  </p:clrMapOvr>
</p:sld>
</file>

<file path=ppt/slides/slide32.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10</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BRAND ARCHETYPE</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703673" y="1217094"/>
            <a:ext cx="8115300" cy="7852812"/>
            <a:chOff x="0" y="0"/>
            <a:chExt cx="2137363" cy="2068230"/>
          </a:xfrm>
        </p:grpSpPr>
        <p:sp>
          <p:nvSpPr>
            <p:cNvPr name="Freeform 3" id="3"/>
            <p:cNvSpPr/>
            <p:nvPr/>
          </p:nvSpPr>
          <p:spPr>
            <a:xfrm flipH="false" flipV="false" rot="0">
              <a:off x="0" y="0"/>
              <a:ext cx="2137363" cy="2068230"/>
            </a:xfrm>
            <a:custGeom>
              <a:avLst/>
              <a:gdLst/>
              <a:ahLst/>
              <a:cxnLst/>
              <a:rect r="r" b="b" t="t" l="l"/>
              <a:pathLst>
                <a:path h="2068230" w="2137363">
                  <a:moveTo>
                    <a:pt x="47700" y="0"/>
                  </a:moveTo>
                  <a:lnTo>
                    <a:pt x="2089663" y="0"/>
                  </a:lnTo>
                  <a:cubicBezTo>
                    <a:pt x="2102314" y="0"/>
                    <a:pt x="2114447" y="5025"/>
                    <a:pt x="2123392" y="13971"/>
                  </a:cubicBezTo>
                  <a:cubicBezTo>
                    <a:pt x="2132337" y="22916"/>
                    <a:pt x="2137363" y="35049"/>
                    <a:pt x="2137363" y="47700"/>
                  </a:cubicBezTo>
                  <a:lnTo>
                    <a:pt x="2137363" y="2020531"/>
                  </a:lnTo>
                  <a:cubicBezTo>
                    <a:pt x="2137363" y="2033182"/>
                    <a:pt x="2132337" y="2045314"/>
                    <a:pt x="2123392" y="2054259"/>
                  </a:cubicBezTo>
                  <a:cubicBezTo>
                    <a:pt x="2114447" y="2063205"/>
                    <a:pt x="2102314" y="2068230"/>
                    <a:pt x="2089663" y="2068230"/>
                  </a:cubicBezTo>
                  <a:lnTo>
                    <a:pt x="47700" y="2068230"/>
                  </a:lnTo>
                  <a:cubicBezTo>
                    <a:pt x="35049" y="2068230"/>
                    <a:pt x="22916" y="2063205"/>
                    <a:pt x="13971" y="2054259"/>
                  </a:cubicBezTo>
                  <a:cubicBezTo>
                    <a:pt x="5025" y="2045314"/>
                    <a:pt x="0" y="2033182"/>
                    <a:pt x="0" y="2020531"/>
                  </a:cubicBezTo>
                  <a:lnTo>
                    <a:pt x="0" y="47700"/>
                  </a:lnTo>
                  <a:cubicBezTo>
                    <a:pt x="0" y="35049"/>
                    <a:pt x="5025" y="22916"/>
                    <a:pt x="13971" y="13971"/>
                  </a:cubicBezTo>
                  <a:cubicBezTo>
                    <a:pt x="22916" y="5025"/>
                    <a:pt x="35049" y="0"/>
                    <a:pt x="47700" y="0"/>
                  </a:cubicBezTo>
                  <a:close/>
                </a:path>
              </a:pathLst>
            </a:custGeom>
            <a:solidFill>
              <a:srgbClr val="FFFFFF"/>
            </a:solidFill>
          </p:spPr>
        </p:sp>
        <p:sp>
          <p:nvSpPr>
            <p:cNvPr name="TextBox 4" id="4"/>
            <p:cNvSpPr txBox="true"/>
            <p:nvPr/>
          </p:nvSpPr>
          <p:spPr>
            <a:xfrm>
              <a:off x="0" y="-38100"/>
              <a:ext cx="2137363" cy="210633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741628" y="3259140"/>
            <a:ext cx="6039389" cy="5359958"/>
          </a:xfrm>
          <a:custGeom>
            <a:avLst/>
            <a:gdLst/>
            <a:ahLst/>
            <a:cxnLst/>
            <a:rect r="r" b="b" t="t" l="l"/>
            <a:pathLst>
              <a:path h="5359958" w="6039389">
                <a:moveTo>
                  <a:pt x="0" y="0"/>
                </a:moveTo>
                <a:lnTo>
                  <a:pt x="6039389" y="0"/>
                </a:lnTo>
                <a:lnTo>
                  <a:pt x="6039389" y="5359958"/>
                </a:lnTo>
                <a:lnTo>
                  <a:pt x="0" y="5359958"/>
                </a:lnTo>
                <a:lnTo>
                  <a:pt x="0" y="0"/>
                </a:lnTo>
                <a:close/>
              </a:path>
            </a:pathLst>
          </a:custGeom>
          <a:blipFill>
            <a:blip r:embed="rId2"/>
            <a:stretch>
              <a:fillRect l="0" t="0" r="0" b="0"/>
            </a:stretch>
          </a:blipFill>
        </p:spPr>
      </p:sp>
      <p:sp>
        <p:nvSpPr>
          <p:cNvPr name="TextBox 6" id="6"/>
          <p:cNvSpPr txBox="true"/>
          <p:nvPr/>
        </p:nvSpPr>
        <p:spPr>
          <a:xfrm rot="0">
            <a:off x="3165937" y="1638154"/>
            <a:ext cx="3190772" cy="1122784"/>
          </a:xfrm>
          <a:prstGeom prst="rect">
            <a:avLst/>
          </a:prstGeom>
        </p:spPr>
        <p:txBody>
          <a:bodyPr anchor="t" rtlCol="false" tIns="0" lIns="0" bIns="0" rIns="0">
            <a:spAutoFit/>
          </a:bodyPr>
          <a:lstStyle/>
          <a:p>
            <a:pPr algn="ctr">
              <a:lnSpc>
                <a:spcPts val="4338"/>
              </a:lnSpc>
              <a:spcBef>
                <a:spcPct val="0"/>
              </a:spcBef>
            </a:pPr>
            <a:r>
              <a:rPr lang="en-US" sz="4295">
                <a:solidFill>
                  <a:srgbClr val="17164D"/>
                </a:solidFill>
                <a:latin typeface="Breathing"/>
              </a:rPr>
              <a:t>The Magician</a:t>
            </a:r>
          </a:p>
        </p:txBody>
      </p:sp>
      <p:grpSp>
        <p:nvGrpSpPr>
          <p:cNvPr name="Group 7" id="7"/>
          <p:cNvGrpSpPr/>
          <p:nvPr/>
        </p:nvGrpSpPr>
        <p:grpSpPr>
          <a:xfrm rot="0">
            <a:off x="9469027" y="1217094"/>
            <a:ext cx="8115300" cy="7852812"/>
            <a:chOff x="0" y="0"/>
            <a:chExt cx="2137363" cy="2068230"/>
          </a:xfrm>
        </p:grpSpPr>
        <p:sp>
          <p:nvSpPr>
            <p:cNvPr name="Freeform 8" id="8"/>
            <p:cNvSpPr/>
            <p:nvPr/>
          </p:nvSpPr>
          <p:spPr>
            <a:xfrm flipH="false" flipV="false" rot="0">
              <a:off x="0" y="0"/>
              <a:ext cx="2137363" cy="2068230"/>
            </a:xfrm>
            <a:custGeom>
              <a:avLst/>
              <a:gdLst/>
              <a:ahLst/>
              <a:cxnLst/>
              <a:rect r="r" b="b" t="t" l="l"/>
              <a:pathLst>
                <a:path h="2068230" w="2137363">
                  <a:moveTo>
                    <a:pt x="0" y="0"/>
                  </a:moveTo>
                  <a:lnTo>
                    <a:pt x="2137363" y="0"/>
                  </a:lnTo>
                  <a:lnTo>
                    <a:pt x="2137363" y="2068230"/>
                  </a:lnTo>
                  <a:lnTo>
                    <a:pt x="0" y="2068230"/>
                  </a:lnTo>
                  <a:close/>
                </a:path>
              </a:pathLst>
            </a:custGeom>
            <a:solidFill>
              <a:srgbClr val="FFFFFF"/>
            </a:solidFill>
          </p:spPr>
        </p:sp>
        <p:sp>
          <p:nvSpPr>
            <p:cNvPr name="TextBox 9" id="9"/>
            <p:cNvSpPr txBox="true"/>
            <p:nvPr/>
          </p:nvSpPr>
          <p:spPr>
            <a:xfrm>
              <a:off x="0" y="-38100"/>
              <a:ext cx="2137363" cy="210633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9952501" y="1619104"/>
            <a:ext cx="7148352" cy="1570228"/>
          </a:xfrm>
          <a:prstGeom prst="rect">
            <a:avLst/>
          </a:prstGeom>
        </p:spPr>
        <p:txBody>
          <a:bodyPr anchor="t" rtlCol="false" tIns="0" lIns="0" bIns="0" rIns="0">
            <a:spAutoFit/>
          </a:bodyPr>
          <a:lstStyle/>
          <a:p>
            <a:pPr algn="ctr">
              <a:lnSpc>
                <a:spcPts val="3232"/>
              </a:lnSpc>
              <a:spcBef>
                <a:spcPct val="0"/>
              </a:spcBef>
            </a:pPr>
            <a:r>
              <a:rPr lang="en-US" sz="3200">
                <a:solidFill>
                  <a:srgbClr val="17164D"/>
                </a:solidFill>
                <a:latin typeface="Proxima Nova Bold"/>
              </a:rPr>
              <a:t>Goal</a:t>
            </a:r>
          </a:p>
          <a:p>
            <a:pPr algn="ctr">
              <a:lnSpc>
                <a:spcPts val="3030"/>
              </a:lnSpc>
              <a:spcBef>
                <a:spcPct val="0"/>
              </a:spcBef>
            </a:pPr>
            <a:r>
              <a:rPr lang="en-US" sz="3000">
                <a:solidFill>
                  <a:srgbClr val="17164D"/>
                </a:solidFill>
                <a:latin typeface="Proxima Nova"/>
              </a:rPr>
              <a:t>Transform the complex real estate process into a simple, magical experience that empowers users and fulfills their dreams.</a:t>
            </a:r>
          </a:p>
        </p:txBody>
      </p:sp>
      <p:sp>
        <p:nvSpPr>
          <p:cNvPr name="TextBox 11" id="11"/>
          <p:cNvSpPr txBox="true"/>
          <p:nvPr/>
        </p:nvSpPr>
        <p:spPr>
          <a:xfrm rot="0">
            <a:off x="9952501" y="3591342"/>
            <a:ext cx="7148352" cy="1189228"/>
          </a:xfrm>
          <a:prstGeom prst="rect">
            <a:avLst/>
          </a:prstGeom>
        </p:spPr>
        <p:txBody>
          <a:bodyPr anchor="t" rtlCol="false" tIns="0" lIns="0" bIns="0" rIns="0">
            <a:spAutoFit/>
          </a:bodyPr>
          <a:lstStyle/>
          <a:p>
            <a:pPr algn="ctr">
              <a:lnSpc>
                <a:spcPts val="3232"/>
              </a:lnSpc>
              <a:spcBef>
                <a:spcPct val="0"/>
              </a:spcBef>
            </a:pPr>
            <a:r>
              <a:rPr lang="en-US" sz="3200">
                <a:solidFill>
                  <a:srgbClr val="17164D"/>
                </a:solidFill>
                <a:latin typeface="Proxima Nova Bold"/>
              </a:rPr>
              <a:t>Fear</a:t>
            </a:r>
          </a:p>
          <a:p>
            <a:pPr algn="ctr">
              <a:lnSpc>
                <a:spcPts val="3030"/>
              </a:lnSpc>
              <a:spcBef>
                <a:spcPct val="0"/>
              </a:spcBef>
            </a:pPr>
            <a:r>
              <a:rPr lang="en-US" sz="3000">
                <a:solidFill>
                  <a:srgbClr val="17164D"/>
                </a:solidFill>
                <a:latin typeface="Proxima Nova"/>
              </a:rPr>
              <a:t>Being perceived as ordinary or unable to deliver transformative experiences.</a:t>
            </a:r>
          </a:p>
        </p:txBody>
      </p:sp>
      <p:sp>
        <p:nvSpPr>
          <p:cNvPr name="TextBox 12" id="12"/>
          <p:cNvSpPr txBox="true"/>
          <p:nvPr/>
        </p:nvSpPr>
        <p:spPr>
          <a:xfrm rot="0">
            <a:off x="9952501" y="5182580"/>
            <a:ext cx="7148352" cy="1570228"/>
          </a:xfrm>
          <a:prstGeom prst="rect">
            <a:avLst/>
          </a:prstGeom>
        </p:spPr>
        <p:txBody>
          <a:bodyPr anchor="t" rtlCol="false" tIns="0" lIns="0" bIns="0" rIns="0">
            <a:spAutoFit/>
          </a:bodyPr>
          <a:lstStyle/>
          <a:p>
            <a:pPr algn="ctr">
              <a:lnSpc>
                <a:spcPts val="3232"/>
              </a:lnSpc>
              <a:spcBef>
                <a:spcPct val="0"/>
              </a:spcBef>
            </a:pPr>
            <a:r>
              <a:rPr lang="en-US" sz="3200">
                <a:solidFill>
                  <a:srgbClr val="17164D"/>
                </a:solidFill>
                <a:latin typeface="Proxima Nova Bold"/>
              </a:rPr>
              <a:t>Strategy</a:t>
            </a:r>
          </a:p>
          <a:p>
            <a:pPr algn="ctr">
              <a:lnSpc>
                <a:spcPts val="3030"/>
              </a:lnSpc>
              <a:spcBef>
                <a:spcPct val="0"/>
              </a:spcBef>
            </a:pPr>
            <a:r>
              <a:rPr lang="en-US" sz="3000">
                <a:solidFill>
                  <a:srgbClr val="17164D"/>
                </a:solidFill>
                <a:latin typeface="Proxima Nova"/>
              </a:rPr>
              <a:t>Use knowledge and innovation to deliver remarkable solutions that revolutionize the real estate industry.</a:t>
            </a:r>
          </a:p>
        </p:txBody>
      </p:sp>
      <p:sp>
        <p:nvSpPr>
          <p:cNvPr name="TextBox 13" id="13"/>
          <p:cNvSpPr txBox="true"/>
          <p:nvPr/>
        </p:nvSpPr>
        <p:spPr>
          <a:xfrm rot="0">
            <a:off x="9952501" y="7154818"/>
            <a:ext cx="7148352" cy="1570228"/>
          </a:xfrm>
          <a:prstGeom prst="rect">
            <a:avLst/>
          </a:prstGeom>
        </p:spPr>
        <p:txBody>
          <a:bodyPr anchor="t" rtlCol="false" tIns="0" lIns="0" bIns="0" rIns="0">
            <a:spAutoFit/>
          </a:bodyPr>
          <a:lstStyle/>
          <a:p>
            <a:pPr algn="ctr">
              <a:lnSpc>
                <a:spcPts val="3232"/>
              </a:lnSpc>
              <a:spcBef>
                <a:spcPct val="0"/>
              </a:spcBef>
            </a:pPr>
            <a:r>
              <a:rPr lang="en-US" sz="3200">
                <a:solidFill>
                  <a:srgbClr val="17164D"/>
                </a:solidFill>
                <a:latin typeface="Proxima Nova Bold"/>
              </a:rPr>
              <a:t>Gift</a:t>
            </a:r>
          </a:p>
          <a:p>
            <a:pPr algn="ctr">
              <a:lnSpc>
                <a:spcPts val="3030"/>
              </a:lnSpc>
              <a:spcBef>
                <a:spcPct val="0"/>
              </a:spcBef>
            </a:pPr>
            <a:r>
              <a:rPr lang="en-US" sz="3000">
                <a:solidFill>
                  <a:srgbClr val="17164D"/>
                </a:solidFill>
                <a:latin typeface="Proxima Nova"/>
              </a:rPr>
              <a:t>Ability to see and actualize potential in the real estate market, bringing visions to reality.</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462979" y="437936"/>
            <a:ext cx="17362042" cy="9411128"/>
            <a:chOff x="0" y="0"/>
            <a:chExt cx="4572719" cy="2478651"/>
          </a:xfrm>
        </p:grpSpPr>
        <p:sp>
          <p:nvSpPr>
            <p:cNvPr name="Freeform 3" id="3"/>
            <p:cNvSpPr/>
            <p:nvPr/>
          </p:nvSpPr>
          <p:spPr>
            <a:xfrm flipH="false" flipV="false" rot="0">
              <a:off x="0" y="0"/>
              <a:ext cx="4572719" cy="2478651"/>
            </a:xfrm>
            <a:custGeom>
              <a:avLst/>
              <a:gdLst/>
              <a:ahLst/>
              <a:cxnLst/>
              <a:rect r="r" b="b" t="t" l="l"/>
              <a:pathLst>
                <a:path h="2478651" w="4572719">
                  <a:moveTo>
                    <a:pt x="0" y="0"/>
                  </a:moveTo>
                  <a:lnTo>
                    <a:pt x="4572719" y="0"/>
                  </a:lnTo>
                  <a:lnTo>
                    <a:pt x="4572719" y="2478651"/>
                  </a:lnTo>
                  <a:lnTo>
                    <a:pt x="0" y="2478651"/>
                  </a:lnTo>
                  <a:close/>
                </a:path>
              </a:pathLst>
            </a:custGeom>
            <a:solidFill>
              <a:srgbClr val="FFFFFF"/>
            </a:solidFill>
          </p:spPr>
        </p:sp>
        <p:sp>
          <p:nvSpPr>
            <p:cNvPr name="TextBox 4" id="4"/>
            <p:cNvSpPr txBox="true"/>
            <p:nvPr/>
          </p:nvSpPr>
          <p:spPr>
            <a:xfrm>
              <a:off x="0" y="-38100"/>
              <a:ext cx="4572719" cy="251675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028700" y="778052"/>
            <a:ext cx="1635418" cy="1451433"/>
          </a:xfrm>
          <a:custGeom>
            <a:avLst/>
            <a:gdLst/>
            <a:ahLst/>
            <a:cxnLst/>
            <a:rect r="r" b="b" t="t" l="l"/>
            <a:pathLst>
              <a:path h="1451433" w="1635418">
                <a:moveTo>
                  <a:pt x="0" y="0"/>
                </a:moveTo>
                <a:lnTo>
                  <a:pt x="1635418" y="0"/>
                </a:lnTo>
                <a:lnTo>
                  <a:pt x="1635418" y="1451433"/>
                </a:lnTo>
                <a:lnTo>
                  <a:pt x="0" y="1451433"/>
                </a:lnTo>
                <a:lnTo>
                  <a:pt x="0" y="0"/>
                </a:lnTo>
                <a:close/>
              </a:path>
            </a:pathLst>
          </a:custGeom>
          <a:blipFill>
            <a:blip r:embed="rId2"/>
            <a:stretch>
              <a:fillRect l="0" t="0" r="0" b="0"/>
            </a:stretch>
          </a:blipFill>
        </p:spPr>
      </p:sp>
      <p:sp>
        <p:nvSpPr>
          <p:cNvPr name="TextBox 6" id="6"/>
          <p:cNvSpPr txBox="true"/>
          <p:nvPr/>
        </p:nvSpPr>
        <p:spPr>
          <a:xfrm rot="0">
            <a:off x="1010683" y="7029132"/>
            <a:ext cx="16236538" cy="1028382"/>
          </a:xfrm>
          <a:prstGeom prst="rect">
            <a:avLst/>
          </a:prstGeom>
        </p:spPr>
        <p:txBody>
          <a:bodyPr anchor="t" rtlCol="false" tIns="0" lIns="0" bIns="0" rIns="0">
            <a:spAutoFit/>
          </a:bodyPr>
          <a:lstStyle/>
          <a:p>
            <a:pPr algn="l">
              <a:lnSpc>
                <a:spcPts val="3030"/>
              </a:lnSpc>
              <a:spcBef>
                <a:spcPct val="0"/>
              </a:spcBef>
            </a:pPr>
            <a:r>
              <a:rPr lang="en-US" sz="3000">
                <a:solidFill>
                  <a:srgbClr val="17164D"/>
                </a:solidFill>
                <a:latin typeface="Proxima Nova Bold"/>
              </a:rPr>
              <a:t>Transformational Technology</a:t>
            </a:r>
          </a:p>
          <a:p>
            <a:pPr algn="l">
              <a:lnSpc>
                <a:spcPts val="2524"/>
              </a:lnSpc>
              <a:spcBef>
                <a:spcPct val="0"/>
              </a:spcBef>
            </a:pPr>
            <a:r>
              <a:rPr lang="en-US" sz="2499">
                <a:solidFill>
                  <a:srgbClr val="17164D"/>
                </a:solidFill>
                <a:latin typeface="Proxima Nova"/>
              </a:rPr>
              <a:t>Propspot uses cutting-edge AI and machine learning to demystify and simplify the property buying and investment process, much like a magician uses his tools to perform astonishing feats.</a:t>
            </a:r>
          </a:p>
        </p:txBody>
      </p:sp>
      <p:sp>
        <p:nvSpPr>
          <p:cNvPr name="TextBox 7" id="7"/>
          <p:cNvSpPr txBox="true"/>
          <p:nvPr/>
        </p:nvSpPr>
        <p:spPr>
          <a:xfrm rot="0">
            <a:off x="3325772" y="1268544"/>
            <a:ext cx="13574415" cy="630174"/>
          </a:xfrm>
          <a:prstGeom prst="rect">
            <a:avLst/>
          </a:prstGeom>
        </p:spPr>
        <p:txBody>
          <a:bodyPr anchor="t" rtlCol="false" tIns="0" lIns="0" bIns="0" rIns="0">
            <a:spAutoFit/>
          </a:bodyPr>
          <a:lstStyle/>
          <a:p>
            <a:pPr algn="ctr">
              <a:lnSpc>
                <a:spcPts val="4848"/>
              </a:lnSpc>
              <a:spcBef>
                <a:spcPct val="0"/>
              </a:spcBef>
            </a:pPr>
            <a:r>
              <a:rPr lang="en-US" sz="4800">
                <a:solidFill>
                  <a:srgbClr val="17164D"/>
                </a:solidFill>
                <a:latin typeface="Proxima Nova Bold"/>
              </a:rPr>
              <a:t>How Propspot Embodies the Magician Archetype</a:t>
            </a:r>
          </a:p>
        </p:txBody>
      </p:sp>
      <p:sp>
        <p:nvSpPr>
          <p:cNvPr name="TextBox 8" id="8"/>
          <p:cNvSpPr txBox="true"/>
          <p:nvPr/>
        </p:nvSpPr>
        <p:spPr>
          <a:xfrm rot="0">
            <a:off x="1013653" y="4115118"/>
            <a:ext cx="16230600" cy="1028382"/>
          </a:xfrm>
          <a:prstGeom prst="rect">
            <a:avLst/>
          </a:prstGeom>
        </p:spPr>
        <p:txBody>
          <a:bodyPr anchor="t" rtlCol="false" tIns="0" lIns="0" bIns="0" rIns="0">
            <a:spAutoFit/>
          </a:bodyPr>
          <a:lstStyle/>
          <a:p>
            <a:pPr algn="l">
              <a:lnSpc>
                <a:spcPts val="3030"/>
              </a:lnSpc>
              <a:spcBef>
                <a:spcPct val="0"/>
              </a:spcBef>
            </a:pPr>
            <a:r>
              <a:rPr lang="en-US" sz="3000">
                <a:solidFill>
                  <a:srgbClr val="17164D"/>
                </a:solidFill>
                <a:latin typeface="Proxima Nova Bold"/>
              </a:rPr>
              <a:t>Empowering Customers</a:t>
            </a:r>
          </a:p>
          <a:p>
            <a:pPr algn="l">
              <a:lnSpc>
                <a:spcPts val="2524"/>
              </a:lnSpc>
              <a:spcBef>
                <a:spcPct val="0"/>
              </a:spcBef>
            </a:pPr>
            <a:r>
              <a:rPr lang="en-US" sz="2499">
                <a:solidFill>
                  <a:srgbClr val="17164D"/>
                </a:solidFill>
                <a:latin typeface="Proxima Nova"/>
              </a:rPr>
              <a:t>Like a magician empowers his audience to dream of the impossible, Propspot empowers its users with tools and insights that enable them to make confident, informed decisions.</a:t>
            </a:r>
          </a:p>
        </p:txBody>
      </p:sp>
      <p:sp>
        <p:nvSpPr>
          <p:cNvPr name="TextBox 9" id="9"/>
          <p:cNvSpPr txBox="true"/>
          <p:nvPr/>
        </p:nvSpPr>
        <p:spPr>
          <a:xfrm rot="0">
            <a:off x="1013653" y="2658110"/>
            <a:ext cx="16230600" cy="1028382"/>
          </a:xfrm>
          <a:prstGeom prst="rect">
            <a:avLst/>
          </a:prstGeom>
        </p:spPr>
        <p:txBody>
          <a:bodyPr anchor="t" rtlCol="false" tIns="0" lIns="0" bIns="0" rIns="0">
            <a:spAutoFit/>
          </a:bodyPr>
          <a:lstStyle/>
          <a:p>
            <a:pPr algn="l">
              <a:lnSpc>
                <a:spcPts val="3030"/>
              </a:lnSpc>
              <a:spcBef>
                <a:spcPct val="0"/>
              </a:spcBef>
            </a:pPr>
            <a:r>
              <a:rPr lang="en-US" sz="3000">
                <a:solidFill>
                  <a:srgbClr val="17164D"/>
                </a:solidFill>
                <a:latin typeface="Proxima Nova Bold"/>
              </a:rPr>
              <a:t>Creating Wonder</a:t>
            </a:r>
          </a:p>
          <a:p>
            <a:pPr algn="l">
              <a:lnSpc>
                <a:spcPts val="2524"/>
              </a:lnSpc>
              <a:spcBef>
                <a:spcPct val="0"/>
              </a:spcBef>
            </a:pPr>
            <a:r>
              <a:rPr lang="en-US" sz="2499">
                <a:solidFill>
                  <a:srgbClr val="17164D"/>
                </a:solidFill>
                <a:latin typeface="Proxima Nova"/>
              </a:rPr>
              <a:t>Just as a magician creates a sense of wonder and excitement, Propspot creates a sense of awe and satisfaction by making the complex and often stressful process of buying property feel effortless and magical.</a:t>
            </a:r>
          </a:p>
        </p:txBody>
      </p:sp>
      <p:sp>
        <p:nvSpPr>
          <p:cNvPr name="TextBox 10" id="10"/>
          <p:cNvSpPr txBox="true"/>
          <p:nvPr/>
        </p:nvSpPr>
        <p:spPr>
          <a:xfrm rot="0">
            <a:off x="1013653" y="5572125"/>
            <a:ext cx="16230600" cy="1028382"/>
          </a:xfrm>
          <a:prstGeom prst="rect">
            <a:avLst/>
          </a:prstGeom>
        </p:spPr>
        <p:txBody>
          <a:bodyPr anchor="t" rtlCol="false" tIns="0" lIns="0" bIns="0" rIns="0">
            <a:spAutoFit/>
          </a:bodyPr>
          <a:lstStyle/>
          <a:p>
            <a:pPr algn="l">
              <a:lnSpc>
                <a:spcPts val="3030"/>
              </a:lnSpc>
              <a:spcBef>
                <a:spcPct val="0"/>
              </a:spcBef>
            </a:pPr>
            <a:r>
              <a:rPr lang="en-US" sz="3000">
                <a:solidFill>
                  <a:srgbClr val="17164D"/>
                </a:solidFill>
                <a:latin typeface="Proxima Nova Bold"/>
              </a:rPr>
              <a:t>Visionary Solutions</a:t>
            </a:r>
          </a:p>
          <a:p>
            <a:pPr algn="l">
              <a:lnSpc>
                <a:spcPts val="2524"/>
              </a:lnSpc>
              <a:spcBef>
                <a:spcPct val="0"/>
              </a:spcBef>
            </a:pPr>
            <a:r>
              <a:rPr lang="en-US" sz="2499">
                <a:solidFill>
                  <a:srgbClr val="17164D"/>
                </a:solidFill>
                <a:latin typeface="Proxima Nova"/>
              </a:rPr>
              <a:t>The Magician archetype is visionary, seeing possibilities where others see obstacles. Propspot embodies this trait by envisioning and implementing new ways to interact with real estate markets, transforming and leading the industry.</a:t>
            </a:r>
          </a:p>
        </p:txBody>
      </p:sp>
      <p:sp>
        <p:nvSpPr>
          <p:cNvPr name="TextBox 11" id="11"/>
          <p:cNvSpPr txBox="true"/>
          <p:nvPr/>
        </p:nvSpPr>
        <p:spPr>
          <a:xfrm rot="0">
            <a:off x="1010683" y="8486140"/>
            <a:ext cx="16236538" cy="1028382"/>
          </a:xfrm>
          <a:prstGeom prst="rect">
            <a:avLst/>
          </a:prstGeom>
        </p:spPr>
        <p:txBody>
          <a:bodyPr anchor="t" rtlCol="false" tIns="0" lIns="0" bIns="0" rIns="0">
            <a:spAutoFit/>
          </a:bodyPr>
          <a:lstStyle/>
          <a:p>
            <a:pPr algn="l">
              <a:lnSpc>
                <a:spcPts val="3030"/>
              </a:lnSpc>
              <a:spcBef>
                <a:spcPct val="0"/>
              </a:spcBef>
            </a:pPr>
            <a:r>
              <a:rPr lang="en-US" sz="3000">
                <a:solidFill>
                  <a:srgbClr val="17164D"/>
                </a:solidFill>
                <a:latin typeface="Proxima Nova Bold"/>
              </a:rPr>
              <a:t>Inspiring Change</a:t>
            </a:r>
          </a:p>
          <a:p>
            <a:pPr algn="l">
              <a:lnSpc>
                <a:spcPts val="2524"/>
              </a:lnSpc>
              <a:spcBef>
                <a:spcPct val="0"/>
              </a:spcBef>
            </a:pPr>
            <a:r>
              <a:rPr lang="en-US" sz="2499">
                <a:solidFill>
                  <a:srgbClr val="17164D"/>
                </a:solidFill>
                <a:latin typeface="Proxima Nova"/>
              </a:rPr>
              <a:t>Like the Magician who inspires change and new perspectives in his audience, Propspot inspires a new approach to real estate, changing perceptions and expectations about what a real estate service can be.</a:t>
            </a:r>
          </a:p>
        </p:txBody>
      </p:sp>
    </p:spTree>
  </p:cSld>
  <p:clrMapOvr>
    <a:masterClrMapping/>
  </p:clrMapOvr>
</p:sld>
</file>

<file path=ppt/slides/slide35.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11</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TARGET AUDIENCE</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669910" y="4974960"/>
            <a:ext cx="5363644" cy="4283340"/>
            <a:chOff x="0" y="0"/>
            <a:chExt cx="1017797" cy="812800"/>
          </a:xfrm>
        </p:grpSpPr>
        <p:sp>
          <p:nvSpPr>
            <p:cNvPr name="Freeform 3" id="3"/>
            <p:cNvSpPr/>
            <p:nvPr/>
          </p:nvSpPr>
          <p:spPr>
            <a:xfrm flipH="false" flipV="false" rot="0">
              <a:off x="0" y="0"/>
              <a:ext cx="1017797" cy="812800"/>
            </a:xfrm>
            <a:custGeom>
              <a:avLst/>
              <a:gdLst/>
              <a:ahLst/>
              <a:cxnLst/>
              <a:rect r="r" b="b" t="t" l="l"/>
              <a:pathLst>
                <a:path h="812800" w="1017797">
                  <a:moveTo>
                    <a:pt x="33198" y="0"/>
                  </a:moveTo>
                  <a:lnTo>
                    <a:pt x="984598" y="0"/>
                  </a:lnTo>
                  <a:cubicBezTo>
                    <a:pt x="993403" y="0"/>
                    <a:pt x="1001847" y="3498"/>
                    <a:pt x="1008073" y="9724"/>
                  </a:cubicBezTo>
                  <a:cubicBezTo>
                    <a:pt x="1014299" y="15949"/>
                    <a:pt x="1017797" y="24394"/>
                    <a:pt x="1017797" y="33198"/>
                  </a:cubicBezTo>
                  <a:lnTo>
                    <a:pt x="1017797" y="779602"/>
                  </a:lnTo>
                  <a:cubicBezTo>
                    <a:pt x="1017797" y="788406"/>
                    <a:pt x="1014299" y="796851"/>
                    <a:pt x="1008073" y="803076"/>
                  </a:cubicBezTo>
                  <a:cubicBezTo>
                    <a:pt x="1001847" y="809302"/>
                    <a:pt x="993403" y="812800"/>
                    <a:pt x="984598" y="812800"/>
                  </a:cubicBezTo>
                  <a:lnTo>
                    <a:pt x="33198" y="812800"/>
                  </a:lnTo>
                  <a:cubicBezTo>
                    <a:pt x="24394" y="812800"/>
                    <a:pt x="15949" y="809302"/>
                    <a:pt x="9724" y="803076"/>
                  </a:cubicBezTo>
                  <a:cubicBezTo>
                    <a:pt x="3498" y="796851"/>
                    <a:pt x="0" y="788406"/>
                    <a:pt x="0" y="779602"/>
                  </a:cubicBezTo>
                  <a:lnTo>
                    <a:pt x="0" y="33198"/>
                  </a:lnTo>
                  <a:cubicBezTo>
                    <a:pt x="0" y="24394"/>
                    <a:pt x="3498" y="15949"/>
                    <a:pt x="9724" y="9724"/>
                  </a:cubicBezTo>
                  <a:cubicBezTo>
                    <a:pt x="15949" y="3498"/>
                    <a:pt x="24394" y="0"/>
                    <a:pt x="33198" y="0"/>
                  </a:cubicBezTo>
                  <a:close/>
                </a:path>
              </a:pathLst>
            </a:custGeom>
            <a:blipFill>
              <a:blip r:embed="rId2"/>
              <a:stretch>
                <a:fillRect l="-9819" t="0" r="-9819" b="0"/>
              </a:stretch>
            </a:blipFill>
          </p:spPr>
        </p:sp>
      </p:grpSp>
      <p:grpSp>
        <p:nvGrpSpPr>
          <p:cNvPr name="Group 4" id="4"/>
          <p:cNvGrpSpPr/>
          <p:nvPr/>
        </p:nvGrpSpPr>
        <p:grpSpPr>
          <a:xfrm rot="0">
            <a:off x="973686" y="4078441"/>
            <a:ext cx="4756090" cy="644525"/>
            <a:chOff x="0" y="0"/>
            <a:chExt cx="6341453" cy="859366"/>
          </a:xfrm>
        </p:grpSpPr>
        <p:sp>
          <p:nvSpPr>
            <p:cNvPr name="AutoShape 5" id="5"/>
            <p:cNvSpPr/>
            <p:nvPr/>
          </p:nvSpPr>
          <p:spPr>
            <a:xfrm flipV="true">
              <a:off x="102" y="808566"/>
              <a:ext cx="6341250" cy="25400"/>
            </a:xfrm>
            <a:prstGeom prst="line">
              <a:avLst/>
            </a:prstGeom>
            <a:ln cap="flat" w="50800">
              <a:solidFill>
                <a:srgbClr val="FFFFFF"/>
              </a:solidFill>
              <a:prstDash val="solid"/>
              <a:headEnd type="none" len="sm" w="sm"/>
              <a:tailEnd type="none" len="sm" w="sm"/>
            </a:ln>
          </p:spPr>
        </p:sp>
        <p:sp>
          <p:nvSpPr>
            <p:cNvPr name="TextBox 6" id="6"/>
            <p:cNvSpPr txBox="true"/>
            <p:nvPr/>
          </p:nvSpPr>
          <p:spPr>
            <a:xfrm rot="0">
              <a:off x="64822" y="-66675"/>
              <a:ext cx="6211809" cy="773642"/>
            </a:xfrm>
            <a:prstGeom prst="rect">
              <a:avLst/>
            </a:prstGeom>
          </p:spPr>
          <p:txBody>
            <a:bodyPr anchor="t" rtlCol="false" tIns="0" lIns="0" bIns="0" rIns="0">
              <a:spAutoFit/>
            </a:bodyPr>
            <a:lstStyle/>
            <a:p>
              <a:pPr algn="ctr">
                <a:lnSpc>
                  <a:spcPts val="4900"/>
                </a:lnSpc>
              </a:pPr>
              <a:r>
                <a:rPr lang="en-US" sz="3500">
                  <a:solidFill>
                    <a:srgbClr val="FFFFFF"/>
                  </a:solidFill>
                  <a:latin typeface="Proxima Nova Bold"/>
                </a:rPr>
                <a:t>Aspiring Homeowners</a:t>
              </a:r>
            </a:p>
          </p:txBody>
        </p:sp>
      </p:grpSp>
      <p:sp>
        <p:nvSpPr>
          <p:cNvPr name="AutoShape 7" id="7"/>
          <p:cNvSpPr/>
          <p:nvPr/>
        </p:nvSpPr>
        <p:spPr>
          <a:xfrm flipV="true">
            <a:off x="6766031" y="1322662"/>
            <a:ext cx="4755937" cy="19050"/>
          </a:xfrm>
          <a:prstGeom prst="line">
            <a:avLst/>
          </a:prstGeom>
          <a:ln cap="flat" w="38100">
            <a:solidFill>
              <a:srgbClr val="FFFFFF"/>
            </a:solidFill>
            <a:prstDash val="solid"/>
            <a:headEnd type="none" len="sm" w="sm"/>
            <a:tailEnd type="none" len="sm" w="sm"/>
          </a:ln>
        </p:spPr>
      </p:sp>
      <p:sp>
        <p:nvSpPr>
          <p:cNvPr name="TextBox 8" id="8"/>
          <p:cNvSpPr txBox="true"/>
          <p:nvPr/>
        </p:nvSpPr>
        <p:spPr>
          <a:xfrm rot="0">
            <a:off x="6766031" y="668338"/>
            <a:ext cx="4658857" cy="596900"/>
          </a:xfrm>
          <a:prstGeom prst="rect">
            <a:avLst/>
          </a:prstGeom>
        </p:spPr>
        <p:txBody>
          <a:bodyPr anchor="t" rtlCol="false" tIns="0" lIns="0" bIns="0" rIns="0">
            <a:spAutoFit/>
          </a:bodyPr>
          <a:lstStyle/>
          <a:p>
            <a:pPr algn="ctr">
              <a:lnSpc>
                <a:spcPts val="4900"/>
              </a:lnSpc>
            </a:pPr>
            <a:r>
              <a:rPr lang="en-US" sz="3500">
                <a:solidFill>
                  <a:srgbClr val="FFFFFF"/>
                </a:solidFill>
                <a:latin typeface="Proxima Nova Bold"/>
              </a:rPr>
              <a:t>Real Estate Investors</a:t>
            </a:r>
          </a:p>
        </p:txBody>
      </p:sp>
      <p:grpSp>
        <p:nvGrpSpPr>
          <p:cNvPr name="Group 9" id="9"/>
          <p:cNvGrpSpPr/>
          <p:nvPr/>
        </p:nvGrpSpPr>
        <p:grpSpPr>
          <a:xfrm rot="0">
            <a:off x="6462178" y="1631806"/>
            <a:ext cx="5363644" cy="4283340"/>
            <a:chOff x="0" y="0"/>
            <a:chExt cx="1017797" cy="812800"/>
          </a:xfrm>
        </p:grpSpPr>
        <p:sp>
          <p:nvSpPr>
            <p:cNvPr name="Freeform 10" id="10"/>
            <p:cNvSpPr/>
            <p:nvPr/>
          </p:nvSpPr>
          <p:spPr>
            <a:xfrm flipH="false" flipV="false" rot="0">
              <a:off x="0" y="0"/>
              <a:ext cx="1017797" cy="812800"/>
            </a:xfrm>
            <a:custGeom>
              <a:avLst/>
              <a:gdLst/>
              <a:ahLst/>
              <a:cxnLst/>
              <a:rect r="r" b="b" t="t" l="l"/>
              <a:pathLst>
                <a:path h="812800" w="1017797">
                  <a:moveTo>
                    <a:pt x="33198" y="0"/>
                  </a:moveTo>
                  <a:lnTo>
                    <a:pt x="984598" y="0"/>
                  </a:lnTo>
                  <a:cubicBezTo>
                    <a:pt x="993403" y="0"/>
                    <a:pt x="1001847" y="3498"/>
                    <a:pt x="1008073" y="9724"/>
                  </a:cubicBezTo>
                  <a:cubicBezTo>
                    <a:pt x="1014299" y="15949"/>
                    <a:pt x="1017797" y="24394"/>
                    <a:pt x="1017797" y="33198"/>
                  </a:cubicBezTo>
                  <a:lnTo>
                    <a:pt x="1017797" y="779602"/>
                  </a:lnTo>
                  <a:cubicBezTo>
                    <a:pt x="1017797" y="788406"/>
                    <a:pt x="1014299" y="796851"/>
                    <a:pt x="1008073" y="803076"/>
                  </a:cubicBezTo>
                  <a:cubicBezTo>
                    <a:pt x="1001847" y="809302"/>
                    <a:pt x="993403" y="812800"/>
                    <a:pt x="984598" y="812800"/>
                  </a:cubicBezTo>
                  <a:lnTo>
                    <a:pt x="33198" y="812800"/>
                  </a:lnTo>
                  <a:cubicBezTo>
                    <a:pt x="24394" y="812800"/>
                    <a:pt x="15949" y="809302"/>
                    <a:pt x="9724" y="803076"/>
                  </a:cubicBezTo>
                  <a:cubicBezTo>
                    <a:pt x="3498" y="796851"/>
                    <a:pt x="0" y="788406"/>
                    <a:pt x="0" y="779602"/>
                  </a:cubicBezTo>
                  <a:lnTo>
                    <a:pt x="0" y="33198"/>
                  </a:lnTo>
                  <a:cubicBezTo>
                    <a:pt x="0" y="24394"/>
                    <a:pt x="3498" y="15949"/>
                    <a:pt x="9724" y="9724"/>
                  </a:cubicBezTo>
                  <a:cubicBezTo>
                    <a:pt x="15949" y="3498"/>
                    <a:pt x="24394" y="0"/>
                    <a:pt x="33198" y="0"/>
                  </a:cubicBezTo>
                  <a:close/>
                </a:path>
              </a:pathLst>
            </a:custGeom>
            <a:blipFill>
              <a:blip r:embed="rId3"/>
              <a:stretch>
                <a:fillRect l="-9875" t="0" r="-9875" b="0"/>
              </a:stretch>
            </a:blipFill>
          </p:spPr>
        </p:sp>
      </p:grpSp>
      <p:sp>
        <p:nvSpPr>
          <p:cNvPr name="AutoShape 11" id="11"/>
          <p:cNvSpPr/>
          <p:nvPr/>
        </p:nvSpPr>
        <p:spPr>
          <a:xfrm flipV="true">
            <a:off x="12558300" y="4684866"/>
            <a:ext cx="4755937" cy="19050"/>
          </a:xfrm>
          <a:prstGeom prst="line">
            <a:avLst/>
          </a:prstGeom>
          <a:ln cap="flat" w="38100">
            <a:solidFill>
              <a:srgbClr val="FFFFFF"/>
            </a:solidFill>
            <a:prstDash val="solid"/>
            <a:headEnd type="none" len="sm" w="sm"/>
            <a:tailEnd type="none" len="sm" w="sm"/>
          </a:ln>
        </p:spPr>
      </p:sp>
      <p:sp>
        <p:nvSpPr>
          <p:cNvPr name="TextBox 12" id="12"/>
          <p:cNvSpPr txBox="true"/>
          <p:nvPr/>
        </p:nvSpPr>
        <p:spPr>
          <a:xfrm rot="0">
            <a:off x="12582155" y="4011766"/>
            <a:ext cx="4658857" cy="596900"/>
          </a:xfrm>
          <a:prstGeom prst="rect">
            <a:avLst/>
          </a:prstGeom>
        </p:spPr>
        <p:txBody>
          <a:bodyPr anchor="t" rtlCol="false" tIns="0" lIns="0" bIns="0" rIns="0">
            <a:spAutoFit/>
          </a:bodyPr>
          <a:lstStyle/>
          <a:p>
            <a:pPr algn="ctr">
              <a:lnSpc>
                <a:spcPts val="4900"/>
              </a:lnSpc>
            </a:pPr>
            <a:r>
              <a:rPr lang="en-US" sz="3500">
                <a:solidFill>
                  <a:srgbClr val="FFFFFF"/>
                </a:solidFill>
                <a:latin typeface="Proxima Nova Bold"/>
              </a:rPr>
              <a:t>Established Investors</a:t>
            </a:r>
          </a:p>
        </p:txBody>
      </p:sp>
      <p:grpSp>
        <p:nvGrpSpPr>
          <p:cNvPr name="Group 13" id="13"/>
          <p:cNvGrpSpPr/>
          <p:nvPr/>
        </p:nvGrpSpPr>
        <p:grpSpPr>
          <a:xfrm rot="0">
            <a:off x="12254447" y="4974960"/>
            <a:ext cx="5363644" cy="4283340"/>
            <a:chOff x="0" y="0"/>
            <a:chExt cx="1017797" cy="812800"/>
          </a:xfrm>
        </p:grpSpPr>
        <p:sp>
          <p:nvSpPr>
            <p:cNvPr name="Freeform 14" id="14"/>
            <p:cNvSpPr/>
            <p:nvPr/>
          </p:nvSpPr>
          <p:spPr>
            <a:xfrm flipH="false" flipV="false" rot="0">
              <a:off x="0" y="0"/>
              <a:ext cx="1017797" cy="812800"/>
            </a:xfrm>
            <a:custGeom>
              <a:avLst/>
              <a:gdLst/>
              <a:ahLst/>
              <a:cxnLst/>
              <a:rect r="r" b="b" t="t" l="l"/>
              <a:pathLst>
                <a:path h="812800" w="1017797">
                  <a:moveTo>
                    <a:pt x="33198" y="0"/>
                  </a:moveTo>
                  <a:lnTo>
                    <a:pt x="984598" y="0"/>
                  </a:lnTo>
                  <a:cubicBezTo>
                    <a:pt x="993403" y="0"/>
                    <a:pt x="1001847" y="3498"/>
                    <a:pt x="1008073" y="9724"/>
                  </a:cubicBezTo>
                  <a:cubicBezTo>
                    <a:pt x="1014299" y="15949"/>
                    <a:pt x="1017797" y="24394"/>
                    <a:pt x="1017797" y="33198"/>
                  </a:cubicBezTo>
                  <a:lnTo>
                    <a:pt x="1017797" y="779602"/>
                  </a:lnTo>
                  <a:cubicBezTo>
                    <a:pt x="1017797" y="788406"/>
                    <a:pt x="1014299" y="796851"/>
                    <a:pt x="1008073" y="803076"/>
                  </a:cubicBezTo>
                  <a:cubicBezTo>
                    <a:pt x="1001847" y="809302"/>
                    <a:pt x="993403" y="812800"/>
                    <a:pt x="984598" y="812800"/>
                  </a:cubicBezTo>
                  <a:lnTo>
                    <a:pt x="33198" y="812800"/>
                  </a:lnTo>
                  <a:cubicBezTo>
                    <a:pt x="24394" y="812800"/>
                    <a:pt x="15949" y="809302"/>
                    <a:pt x="9724" y="803076"/>
                  </a:cubicBezTo>
                  <a:cubicBezTo>
                    <a:pt x="3498" y="796851"/>
                    <a:pt x="0" y="788406"/>
                    <a:pt x="0" y="779602"/>
                  </a:cubicBezTo>
                  <a:lnTo>
                    <a:pt x="0" y="33198"/>
                  </a:lnTo>
                  <a:cubicBezTo>
                    <a:pt x="0" y="24394"/>
                    <a:pt x="3498" y="15949"/>
                    <a:pt x="9724" y="9724"/>
                  </a:cubicBezTo>
                  <a:cubicBezTo>
                    <a:pt x="15949" y="3498"/>
                    <a:pt x="24394" y="0"/>
                    <a:pt x="33198" y="0"/>
                  </a:cubicBezTo>
                  <a:close/>
                </a:path>
              </a:pathLst>
            </a:custGeom>
            <a:blipFill>
              <a:blip r:embed="rId4"/>
              <a:stretch>
                <a:fillRect l="-9894" t="0" r="-9894" b="0"/>
              </a:stretch>
            </a:blipFill>
          </p:spPr>
        </p:sp>
      </p:grpSp>
    </p:spTree>
  </p:cSld>
  <p:clrMapOvr>
    <a:masterClrMapping/>
  </p:clrMapOvr>
</p:sld>
</file>

<file path=ppt/slides/slide37.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12</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PRIMARY AUDIENCE</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sp>
        <p:nvSpPr>
          <p:cNvPr name="AutoShape 2" id="2"/>
          <p:cNvSpPr/>
          <p:nvPr/>
        </p:nvSpPr>
        <p:spPr>
          <a:xfrm flipV="true">
            <a:off x="812709" y="2208752"/>
            <a:ext cx="6765884" cy="0"/>
          </a:xfrm>
          <a:prstGeom prst="line">
            <a:avLst/>
          </a:prstGeom>
          <a:ln cap="flat" w="38100">
            <a:solidFill>
              <a:srgbClr val="FFFFFF"/>
            </a:solidFill>
            <a:prstDash val="solid"/>
            <a:headEnd type="none" len="sm" w="sm"/>
            <a:tailEnd type="none" len="sm" w="sm"/>
          </a:ln>
        </p:spPr>
      </p:sp>
      <p:grpSp>
        <p:nvGrpSpPr>
          <p:cNvPr name="Group 3" id="3"/>
          <p:cNvGrpSpPr/>
          <p:nvPr/>
        </p:nvGrpSpPr>
        <p:grpSpPr>
          <a:xfrm rot="0">
            <a:off x="812709" y="2675477"/>
            <a:ext cx="6765884" cy="4283340"/>
            <a:chOff x="0" y="0"/>
            <a:chExt cx="1283884" cy="812800"/>
          </a:xfrm>
        </p:grpSpPr>
        <p:sp>
          <p:nvSpPr>
            <p:cNvPr name="Freeform 4" id="4"/>
            <p:cNvSpPr/>
            <p:nvPr/>
          </p:nvSpPr>
          <p:spPr>
            <a:xfrm flipH="false" flipV="false" rot="0">
              <a:off x="0" y="0"/>
              <a:ext cx="1283884" cy="812800"/>
            </a:xfrm>
            <a:custGeom>
              <a:avLst/>
              <a:gdLst/>
              <a:ahLst/>
              <a:cxnLst/>
              <a:rect r="r" b="b" t="t" l="l"/>
              <a:pathLst>
                <a:path h="812800" w="1283884">
                  <a:moveTo>
                    <a:pt x="26318" y="0"/>
                  </a:moveTo>
                  <a:lnTo>
                    <a:pt x="1257566" y="0"/>
                  </a:lnTo>
                  <a:cubicBezTo>
                    <a:pt x="1272101" y="0"/>
                    <a:pt x="1283884" y="11783"/>
                    <a:pt x="1283884" y="26318"/>
                  </a:cubicBezTo>
                  <a:lnTo>
                    <a:pt x="1283884" y="786482"/>
                  </a:lnTo>
                  <a:cubicBezTo>
                    <a:pt x="1283884" y="793462"/>
                    <a:pt x="1281111" y="800156"/>
                    <a:pt x="1276175" y="805092"/>
                  </a:cubicBezTo>
                  <a:cubicBezTo>
                    <a:pt x="1271240" y="810027"/>
                    <a:pt x="1264546" y="812800"/>
                    <a:pt x="1257566" y="812800"/>
                  </a:cubicBezTo>
                  <a:lnTo>
                    <a:pt x="26318" y="812800"/>
                  </a:lnTo>
                  <a:cubicBezTo>
                    <a:pt x="19338" y="812800"/>
                    <a:pt x="12644" y="810027"/>
                    <a:pt x="7708" y="805092"/>
                  </a:cubicBezTo>
                  <a:cubicBezTo>
                    <a:pt x="2773" y="800156"/>
                    <a:pt x="0" y="793462"/>
                    <a:pt x="0" y="786482"/>
                  </a:cubicBezTo>
                  <a:lnTo>
                    <a:pt x="0" y="26318"/>
                  </a:lnTo>
                  <a:cubicBezTo>
                    <a:pt x="0" y="19338"/>
                    <a:pt x="2773" y="12644"/>
                    <a:pt x="7708" y="7708"/>
                  </a:cubicBezTo>
                  <a:cubicBezTo>
                    <a:pt x="12644" y="2773"/>
                    <a:pt x="19338" y="0"/>
                    <a:pt x="26318" y="0"/>
                  </a:cubicBezTo>
                  <a:close/>
                </a:path>
              </a:pathLst>
            </a:custGeom>
            <a:blipFill>
              <a:blip r:embed="rId2"/>
              <a:stretch>
                <a:fillRect l="0" t="-2718" r="0" b="-2718"/>
              </a:stretch>
            </a:blipFill>
          </p:spPr>
        </p:sp>
      </p:grpSp>
      <p:grpSp>
        <p:nvGrpSpPr>
          <p:cNvPr name="Group 5" id="5"/>
          <p:cNvGrpSpPr/>
          <p:nvPr/>
        </p:nvGrpSpPr>
        <p:grpSpPr>
          <a:xfrm rot="0">
            <a:off x="8334910" y="0"/>
            <a:ext cx="9953090" cy="10287000"/>
            <a:chOff x="0" y="0"/>
            <a:chExt cx="2621390" cy="2709333"/>
          </a:xfrm>
        </p:grpSpPr>
        <p:sp>
          <p:nvSpPr>
            <p:cNvPr name="Freeform 6" id="6"/>
            <p:cNvSpPr/>
            <p:nvPr/>
          </p:nvSpPr>
          <p:spPr>
            <a:xfrm flipH="false" flipV="false" rot="0">
              <a:off x="0" y="0"/>
              <a:ext cx="2621390" cy="2709333"/>
            </a:xfrm>
            <a:custGeom>
              <a:avLst/>
              <a:gdLst/>
              <a:ahLst/>
              <a:cxnLst/>
              <a:rect r="r" b="b" t="t" l="l"/>
              <a:pathLst>
                <a:path h="2709333" w="2621390">
                  <a:moveTo>
                    <a:pt x="0" y="0"/>
                  </a:moveTo>
                  <a:lnTo>
                    <a:pt x="2621390" y="0"/>
                  </a:lnTo>
                  <a:lnTo>
                    <a:pt x="2621390" y="2709333"/>
                  </a:lnTo>
                  <a:lnTo>
                    <a:pt x="0" y="2709333"/>
                  </a:lnTo>
                  <a:close/>
                </a:path>
              </a:pathLst>
            </a:custGeom>
            <a:solidFill>
              <a:srgbClr val="FFFFFF">
                <a:alpha val="23922"/>
              </a:srgbClr>
            </a:solidFill>
          </p:spPr>
        </p:sp>
        <p:sp>
          <p:nvSpPr>
            <p:cNvPr name="TextBox 7" id="7"/>
            <p:cNvSpPr txBox="true"/>
            <p:nvPr/>
          </p:nvSpPr>
          <p:spPr>
            <a:xfrm>
              <a:off x="0" y="-38100"/>
              <a:ext cx="2621390" cy="2747433"/>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928706" y="1530431"/>
            <a:ext cx="6533890" cy="596900"/>
          </a:xfrm>
          <a:prstGeom prst="rect">
            <a:avLst/>
          </a:prstGeom>
        </p:spPr>
        <p:txBody>
          <a:bodyPr anchor="t" rtlCol="false" tIns="0" lIns="0" bIns="0" rIns="0">
            <a:spAutoFit/>
          </a:bodyPr>
          <a:lstStyle/>
          <a:p>
            <a:pPr algn="ctr">
              <a:lnSpc>
                <a:spcPts val="4900"/>
              </a:lnSpc>
            </a:pPr>
            <a:r>
              <a:rPr lang="en-US" sz="3500">
                <a:solidFill>
                  <a:srgbClr val="FFFFFF"/>
                </a:solidFill>
                <a:latin typeface="Proxima Nova Bold"/>
              </a:rPr>
              <a:t>Aspiring Homeowners/Investors</a:t>
            </a:r>
          </a:p>
        </p:txBody>
      </p:sp>
      <p:sp>
        <p:nvSpPr>
          <p:cNvPr name="TextBox 9" id="9"/>
          <p:cNvSpPr txBox="true"/>
          <p:nvPr/>
        </p:nvSpPr>
        <p:spPr>
          <a:xfrm rot="0">
            <a:off x="812709" y="7179138"/>
            <a:ext cx="6765884" cy="1510756"/>
          </a:xfrm>
          <a:prstGeom prst="rect">
            <a:avLst/>
          </a:prstGeom>
        </p:spPr>
        <p:txBody>
          <a:bodyPr anchor="t" rtlCol="false" tIns="0" lIns="0" bIns="0" rIns="0">
            <a:spAutoFit/>
          </a:bodyPr>
          <a:lstStyle/>
          <a:p>
            <a:pPr algn="l" marL="382420" indent="-191210" lvl="1">
              <a:lnSpc>
                <a:spcPts val="2001"/>
              </a:lnSpc>
              <a:buFont typeface="Arial"/>
              <a:buChar char="•"/>
            </a:pPr>
            <a:r>
              <a:rPr lang="en-US" sz="1771">
                <a:solidFill>
                  <a:srgbClr val="FFFFFF"/>
                </a:solidFill>
                <a:latin typeface="Proxima Nova"/>
              </a:rPr>
              <a:t>Age: 20-50</a:t>
            </a:r>
          </a:p>
          <a:p>
            <a:pPr algn="l" marL="382420" indent="-191210" lvl="1">
              <a:lnSpc>
                <a:spcPts val="2001"/>
              </a:lnSpc>
              <a:buFont typeface="Arial"/>
              <a:buChar char="•"/>
            </a:pPr>
            <a:r>
              <a:rPr lang="en-US" sz="1771">
                <a:solidFill>
                  <a:srgbClr val="FFFFFF"/>
                </a:solidFill>
                <a:latin typeface="Proxima Nova"/>
              </a:rPr>
              <a:t>Gender: All genders</a:t>
            </a:r>
          </a:p>
          <a:p>
            <a:pPr algn="l" marL="382420" indent="-191210" lvl="1">
              <a:lnSpc>
                <a:spcPts val="2001"/>
              </a:lnSpc>
              <a:buFont typeface="Arial"/>
              <a:buChar char="•"/>
            </a:pPr>
            <a:r>
              <a:rPr lang="en-US" sz="1771">
                <a:solidFill>
                  <a:srgbClr val="FFFFFF"/>
                </a:solidFill>
                <a:latin typeface="Proxima Nova"/>
              </a:rPr>
              <a:t>Location: Urban and suburban areas across Australia</a:t>
            </a:r>
          </a:p>
          <a:p>
            <a:pPr algn="l" marL="382420" indent="-191210" lvl="1">
              <a:lnSpc>
                <a:spcPts val="2001"/>
              </a:lnSpc>
              <a:buFont typeface="Arial"/>
              <a:buChar char="•"/>
            </a:pPr>
            <a:r>
              <a:rPr lang="en-US" sz="1771">
                <a:solidFill>
                  <a:srgbClr val="FFFFFF"/>
                </a:solidFill>
                <a:latin typeface="Proxima Nova"/>
              </a:rPr>
              <a:t>Income Level: Middle to upper-middle class</a:t>
            </a:r>
          </a:p>
          <a:p>
            <a:pPr algn="l" marL="382420" indent="-191210" lvl="1">
              <a:lnSpc>
                <a:spcPts val="2001"/>
              </a:lnSpc>
              <a:buFont typeface="Arial"/>
              <a:buChar char="•"/>
            </a:pPr>
            <a:r>
              <a:rPr lang="en-US" sz="1771">
                <a:solidFill>
                  <a:srgbClr val="FFFFFF"/>
                </a:solidFill>
                <a:latin typeface="Proxima Nova"/>
              </a:rPr>
              <a:t>Occupation: Professionals, tradespeople, and everyday workers</a:t>
            </a:r>
          </a:p>
          <a:p>
            <a:pPr algn="l">
              <a:lnSpc>
                <a:spcPts val="2001"/>
              </a:lnSpc>
            </a:pPr>
          </a:p>
        </p:txBody>
      </p:sp>
      <p:sp>
        <p:nvSpPr>
          <p:cNvPr name="TextBox 10" id="10"/>
          <p:cNvSpPr txBox="true"/>
          <p:nvPr/>
        </p:nvSpPr>
        <p:spPr>
          <a:xfrm rot="0">
            <a:off x="8732869" y="907605"/>
            <a:ext cx="9157172" cy="8690864"/>
          </a:xfrm>
          <a:prstGeom prst="rect">
            <a:avLst/>
          </a:prstGeom>
        </p:spPr>
        <p:txBody>
          <a:bodyPr anchor="t" rtlCol="false" tIns="0" lIns="0" bIns="0" rIns="0">
            <a:spAutoFit/>
          </a:bodyPr>
          <a:lstStyle/>
          <a:p>
            <a:pPr algn="l">
              <a:lnSpc>
                <a:spcPts val="1414"/>
              </a:lnSpc>
              <a:spcBef>
                <a:spcPct val="0"/>
              </a:spcBef>
            </a:pPr>
            <a:r>
              <a:rPr lang="en-US" sz="1400">
                <a:solidFill>
                  <a:srgbClr val="FFFFFF"/>
                </a:solidFill>
                <a:latin typeface="Proxima Nova Bold"/>
              </a:rPr>
              <a:t>Personality</a:t>
            </a:r>
          </a:p>
          <a:p>
            <a:pPr algn="l">
              <a:lnSpc>
                <a:spcPts val="1414"/>
              </a:lnSpc>
              <a:spcBef>
                <a:spcPct val="0"/>
              </a:spcBef>
            </a:pPr>
          </a:p>
          <a:p>
            <a:pPr algn="l">
              <a:lnSpc>
                <a:spcPts val="1414"/>
              </a:lnSpc>
              <a:spcBef>
                <a:spcPct val="0"/>
              </a:spcBef>
            </a:pPr>
            <a:r>
              <a:rPr lang="en-US" sz="1400">
                <a:solidFill>
                  <a:srgbClr val="FFFFFF"/>
                </a:solidFill>
                <a:latin typeface="Proxima Nova"/>
              </a:rPr>
              <a:t>Aspiring property investors and homeowners are average everyday Australians with a strong desire to secure their financial future through property investment. They are practical, hardworking individuals who value simplicity and clarity in the investment process. Balancing family, work, and their investment ambitions, they seek practical solutions that fit their busy lifestyles.</a:t>
            </a:r>
          </a:p>
          <a:p>
            <a:pPr algn="l">
              <a:lnSpc>
                <a:spcPts val="1414"/>
              </a:lnSpc>
              <a:spcBef>
                <a:spcPct val="0"/>
              </a:spcBef>
            </a:pPr>
          </a:p>
          <a:p>
            <a:pPr algn="l">
              <a:lnSpc>
                <a:spcPts val="1414"/>
              </a:lnSpc>
              <a:spcBef>
                <a:spcPct val="0"/>
              </a:spcBef>
            </a:pPr>
            <a:r>
              <a:rPr lang="en-US" sz="1400">
                <a:solidFill>
                  <a:srgbClr val="FFFFFF"/>
                </a:solidFill>
                <a:latin typeface="Proxima Nova Bold"/>
              </a:rPr>
              <a:t>Values</a:t>
            </a:r>
          </a:p>
          <a:p>
            <a:pPr algn="l">
              <a:lnSpc>
                <a:spcPts val="1414"/>
              </a:lnSpc>
              <a:spcBef>
                <a:spcPct val="0"/>
              </a:spcBef>
            </a:pPr>
          </a:p>
          <a:p>
            <a:pPr algn="l" marL="302261" indent="-151130" lvl="1">
              <a:lnSpc>
                <a:spcPts val="1582"/>
              </a:lnSpc>
              <a:buFont typeface="Arial"/>
              <a:buChar char="•"/>
            </a:pPr>
            <a:r>
              <a:rPr lang="en-US" sz="1400">
                <a:solidFill>
                  <a:srgbClr val="FFFFFF"/>
                </a:solidFill>
                <a:latin typeface="Proxima Nova"/>
              </a:rPr>
              <a:t>Simplicity and Efficiency: Appreciate straightforward processes and clear, concise information to aid their investment decisions.</a:t>
            </a:r>
          </a:p>
          <a:p>
            <a:pPr algn="l" marL="302261" indent="-151130" lvl="1">
              <a:lnSpc>
                <a:spcPts val="1582"/>
              </a:lnSpc>
              <a:buFont typeface="Arial"/>
              <a:buChar char="•"/>
            </a:pPr>
            <a:r>
              <a:rPr lang="en-US" sz="1400">
                <a:solidFill>
                  <a:srgbClr val="FFFFFF"/>
                </a:solidFill>
                <a:latin typeface="Proxima Nova"/>
              </a:rPr>
              <a:t>Financial Security: Prioritize investments that promise long-term financial stability and growth.</a:t>
            </a:r>
          </a:p>
          <a:p>
            <a:pPr algn="l" marL="302261" indent="-151130" lvl="1">
              <a:lnSpc>
                <a:spcPts val="1582"/>
              </a:lnSpc>
              <a:buFont typeface="Arial"/>
              <a:buChar char="•"/>
            </a:pPr>
            <a:r>
              <a:rPr lang="en-US" sz="1400">
                <a:solidFill>
                  <a:srgbClr val="FFFFFF"/>
                </a:solidFill>
                <a:latin typeface="Proxima Nova"/>
              </a:rPr>
              <a:t>Practicality: Value practical and reliable solutions that make the investment process easier and more manageable.</a:t>
            </a:r>
          </a:p>
          <a:p>
            <a:pPr algn="l" marL="302261" indent="-151130" lvl="1">
              <a:lnSpc>
                <a:spcPts val="1582"/>
              </a:lnSpc>
              <a:buFont typeface="Arial"/>
              <a:buChar char="•"/>
            </a:pPr>
            <a:r>
              <a:rPr lang="en-US" sz="1400">
                <a:solidFill>
                  <a:srgbClr val="FFFFFF"/>
                </a:solidFill>
                <a:latin typeface="Proxima Nova"/>
              </a:rPr>
              <a:t>Community and Family: Value strong community ties and aim to improve their living conditions for the benefit of their families.</a:t>
            </a:r>
          </a:p>
          <a:p>
            <a:pPr algn="l">
              <a:lnSpc>
                <a:spcPts val="1582"/>
              </a:lnSpc>
            </a:pPr>
          </a:p>
          <a:p>
            <a:pPr algn="l">
              <a:lnSpc>
                <a:spcPts val="1582"/>
              </a:lnSpc>
            </a:pPr>
            <a:r>
              <a:rPr lang="en-US" sz="1400">
                <a:solidFill>
                  <a:srgbClr val="FFFFFF"/>
                </a:solidFill>
                <a:latin typeface="Proxima Nova"/>
              </a:rPr>
              <a:t>Interests and Lifestyle: These individuals are often engaged in activities that enhance their knowledge of real estate and financial planning. They participate in local community events, enjoy family activities, and are keen on home improvement projects. They balance their professional commitments with their aspirations to invest in property and build a secure future.</a:t>
            </a:r>
          </a:p>
          <a:p>
            <a:pPr algn="l">
              <a:lnSpc>
                <a:spcPts val="1414"/>
              </a:lnSpc>
              <a:spcBef>
                <a:spcPct val="0"/>
              </a:spcBef>
            </a:pPr>
          </a:p>
          <a:p>
            <a:pPr algn="l">
              <a:lnSpc>
                <a:spcPts val="1414"/>
              </a:lnSpc>
              <a:spcBef>
                <a:spcPct val="0"/>
              </a:spcBef>
            </a:pPr>
            <a:r>
              <a:rPr lang="en-US" sz="1400">
                <a:solidFill>
                  <a:srgbClr val="FFFFFF"/>
                </a:solidFill>
                <a:latin typeface="Proxima Nova Bold"/>
              </a:rPr>
              <a:t>Challenges</a:t>
            </a:r>
          </a:p>
          <a:p>
            <a:pPr algn="l">
              <a:lnSpc>
                <a:spcPts val="1414"/>
              </a:lnSpc>
              <a:spcBef>
                <a:spcPct val="0"/>
              </a:spcBef>
            </a:pPr>
          </a:p>
          <a:p>
            <a:pPr algn="l" marL="302261" indent="-151130" lvl="1">
              <a:lnSpc>
                <a:spcPts val="1582"/>
              </a:lnSpc>
              <a:buFont typeface="Arial"/>
              <a:buChar char="•"/>
            </a:pPr>
            <a:r>
              <a:rPr lang="en-US" sz="1400">
                <a:solidFill>
                  <a:srgbClr val="FFFFFF"/>
                </a:solidFill>
                <a:latin typeface="Proxima Nova"/>
              </a:rPr>
              <a:t>Navigating Market Uncertainty: Concerned about fluctuating property markets and economic conditions.</a:t>
            </a:r>
          </a:p>
          <a:p>
            <a:pPr algn="l" marL="302261" indent="-151130" lvl="1">
              <a:lnSpc>
                <a:spcPts val="1582"/>
              </a:lnSpc>
              <a:buFont typeface="Arial"/>
              <a:buChar char="•"/>
            </a:pPr>
            <a:r>
              <a:rPr lang="en-US" sz="1400">
                <a:solidFill>
                  <a:srgbClr val="FFFFFF"/>
                </a:solidFill>
                <a:latin typeface="Proxima Nova"/>
              </a:rPr>
              <a:t>Financial Barriers: Struggle with securing financing and managing the costs associated with property investment.</a:t>
            </a:r>
          </a:p>
          <a:p>
            <a:pPr algn="l" marL="302261" indent="-151130" lvl="1">
              <a:lnSpc>
                <a:spcPts val="1582"/>
              </a:lnSpc>
              <a:buFont typeface="Arial"/>
              <a:buChar char="•"/>
            </a:pPr>
            <a:r>
              <a:rPr lang="en-US" sz="1400">
                <a:solidFill>
                  <a:srgbClr val="FFFFFF"/>
                </a:solidFill>
                <a:latin typeface="Proxima Nova"/>
              </a:rPr>
              <a:t>Complexity of the Process: Find the property investment process complex and overwhelming.</a:t>
            </a:r>
          </a:p>
          <a:p>
            <a:pPr algn="l" marL="302261" indent="-151130" lvl="1">
              <a:lnSpc>
                <a:spcPts val="1582"/>
              </a:lnSpc>
              <a:buFont typeface="Arial"/>
              <a:buChar char="•"/>
            </a:pPr>
            <a:r>
              <a:rPr lang="en-US" sz="1400">
                <a:solidFill>
                  <a:srgbClr val="FFFFFF"/>
                </a:solidFill>
                <a:latin typeface="Proxima Nova"/>
              </a:rPr>
              <a:t>Time Constraints: Juggle investment activities with busy professional and personal lives.</a:t>
            </a:r>
          </a:p>
          <a:p>
            <a:pPr algn="l">
              <a:lnSpc>
                <a:spcPts val="1414"/>
              </a:lnSpc>
              <a:spcBef>
                <a:spcPct val="0"/>
              </a:spcBef>
            </a:pPr>
          </a:p>
          <a:p>
            <a:pPr algn="l">
              <a:lnSpc>
                <a:spcPts val="1414"/>
              </a:lnSpc>
              <a:spcBef>
                <a:spcPct val="0"/>
              </a:spcBef>
            </a:pPr>
            <a:r>
              <a:rPr lang="en-US" sz="1400">
                <a:solidFill>
                  <a:srgbClr val="FFFFFF"/>
                </a:solidFill>
                <a:latin typeface="Proxima Nova Bold"/>
              </a:rPr>
              <a:t>Purchase Drivers</a:t>
            </a:r>
          </a:p>
          <a:p>
            <a:pPr algn="l">
              <a:lnSpc>
                <a:spcPts val="1414"/>
              </a:lnSpc>
              <a:spcBef>
                <a:spcPct val="0"/>
              </a:spcBef>
            </a:pPr>
          </a:p>
          <a:p>
            <a:pPr algn="l" marL="302261" indent="-151130" lvl="1">
              <a:lnSpc>
                <a:spcPts val="1582"/>
              </a:lnSpc>
              <a:buFont typeface="Arial"/>
              <a:buChar char="•"/>
            </a:pPr>
            <a:r>
              <a:rPr lang="en-US" sz="1400">
                <a:solidFill>
                  <a:srgbClr val="FFFFFF"/>
                </a:solidFill>
                <a:latin typeface="Proxima Nova"/>
              </a:rPr>
              <a:t>Financial Growth: Seeking opportunities to grow their wealth through property investment.</a:t>
            </a:r>
          </a:p>
          <a:p>
            <a:pPr algn="l" marL="302261" indent="-151130" lvl="1">
              <a:lnSpc>
                <a:spcPts val="1582"/>
              </a:lnSpc>
              <a:buFont typeface="Arial"/>
              <a:buChar char="•"/>
            </a:pPr>
            <a:r>
              <a:rPr lang="en-US" sz="1400">
                <a:solidFill>
                  <a:srgbClr val="FFFFFF"/>
                </a:solidFill>
                <a:latin typeface="Proxima Nova"/>
              </a:rPr>
              <a:t>Ease of Use: Preferring platforms that simplify the investment process, making it easy to understand and execute.</a:t>
            </a:r>
          </a:p>
          <a:p>
            <a:pPr algn="l" marL="302261" indent="-151130" lvl="1">
              <a:lnSpc>
                <a:spcPts val="1582"/>
              </a:lnSpc>
              <a:buFont typeface="Arial"/>
              <a:buChar char="•"/>
            </a:pPr>
            <a:r>
              <a:rPr lang="en-US" sz="1400">
                <a:solidFill>
                  <a:srgbClr val="FFFFFF"/>
                </a:solidFill>
                <a:latin typeface="Proxima Nova"/>
              </a:rPr>
              <a:t>Trusted Guidance: Valuing expert advice and insights that help them make confident investment decisions.</a:t>
            </a:r>
          </a:p>
          <a:p>
            <a:pPr algn="l" marL="302261" indent="-151130" lvl="1">
              <a:lnSpc>
                <a:spcPts val="1582"/>
              </a:lnSpc>
              <a:buFont typeface="Arial"/>
              <a:buChar char="•"/>
            </a:pPr>
            <a:r>
              <a:rPr lang="en-US" sz="1400">
                <a:solidFill>
                  <a:srgbClr val="FFFFFF"/>
                </a:solidFill>
                <a:latin typeface="Proxima Nova"/>
              </a:rPr>
              <a:t>Community Impact: Interested in investments that positively affect their community and lifestyle.</a:t>
            </a:r>
          </a:p>
          <a:p>
            <a:pPr algn="l" marL="302261" indent="-151130" lvl="1">
              <a:lnSpc>
                <a:spcPts val="1582"/>
              </a:lnSpc>
              <a:buFont typeface="Arial"/>
              <a:buChar char="•"/>
            </a:pPr>
            <a:r>
              <a:rPr lang="en-US" sz="1400">
                <a:solidFill>
                  <a:srgbClr val="FFFFFF"/>
                </a:solidFill>
                <a:latin typeface="Proxima Nova"/>
              </a:rPr>
              <a:t>Practical Solutions: Looking for practical and reliable solutions that fit into their busy lifestyles.</a:t>
            </a:r>
          </a:p>
          <a:p>
            <a:pPr algn="l">
              <a:lnSpc>
                <a:spcPts val="1414"/>
              </a:lnSpc>
              <a:spcBef>
                <a:spcPct val="0"/>
              </a:spcBef>
            </a:pPr>
          </a:p>
          <a:p>
            <a:pPr algn="l">
              <a:lnSpc>
                <a:spcPts val="1414"/>
              </a:lnSpc>
              <a:spcBef>
                <a:spcPct val="0"/>
              </a:spcBef>
            </a:pPr>
            <a:r>
              <a:rPr lang="en-US" sz="1400">
                <a:solidFill>
                  <a:srgbClr val="FFFFFF"/>
                </a:solidFill>
                <a:latin typeface="Proxima Nova Bold"/>
              </a:rPr>
              <a:t>Propspot's Point of Difference</a:t>
            </a:r>
          </a:p>
          <a:p>
            <a:pPr algn="l">
              <a:lnSpc>
                <a:spcPts val="1414"/>
              </a:lnSpc>
              <a:spcBef>
                <a:spcPct val="0"/>
              </a:spcBef>
            </a:pPr>
          </a:p>
          <a:p>
            <a:pPr algn="l" marL="302261" indent="-151130" lvl="1">
              <a:lnSpc>
                <a:spcPts val="1582"/>
              </a:lnSpc>
              <a:buFont typeface="Arial"/>
              <a:buChar char="•"/>
            </a:pPr>
            <a:r>
              <a:rPr lang="en-US" sz="1400">
                <a:solidFill>
                  <a:srgbClr val="FFFFFF"/>
                </a:solidFill>
                <a:latin typeface="Proxima Nova"/>
              </a:rPr>
              <a:t>Personalized Strategy: Offering tailored property investment strategies through user-friendly technology.</a:t>
            </a:r>
          </a:p>
          <a:p>
            <a:pPr algn="l" marL="302261" indent="-151130" lvl="1">
              <a:lnSpc>
                <a:spcPts val="1582"/>
              </a:lnSpc>
              <a:buFont typeface="Arial"/>
              <a:buChar char="•"/>
            </a:pPr>
            <a:r>
              <a:rPr lang="en-US" sz="1400">
                <a:solidFill>
                  <a:srgbClr val="FFFFFF"/>
                </a:solidFill>
                <a:latin typeface="Proxima Nova"/>
              </a:rPr>
              <a:t>Simplicity: Providing a seamless, straightforward platform that makes property investment accessible and efficient.</a:t>
            </a:r>
          </a:p>
          <a:p>
            <a:pPr algn="l" marL="302261" indent="-151130" lvl="1">
              <a:lnSpc>
                <a:spcPts val="1582"/>
              </a:lnSpc>
              <a:buFont typeface="Arial"/>
              <a:buChar char="•"/>
            </a:pPr>
            <a:r>
              <a:rPr lang="en-US" sz="1400">
                <a:solidFill>
                  <a:srgbClr val="FFFFFF"/>
                </a:solidFill>
                <a:latin typeface="Proxima Nova"/>
              </a:rPr>
              <a:t>Comprehensive Support: Delivering expert guidance and detailed market insights to empower informed decision-making.</a:t>
            </a:r>
          </a:p>
          <a:p>
            <a:pPr algn="l" marL="302261" indent="-151130" lvl="1">
              <a:lnSpc>
                <a:spcPts val="1582"/>
              </a:lnSpc>
              <a:buFont typeface="Arial"/>
              <a:buChar char="•"/>
            </a:pPr>
            <a:r>
              <a:rPr lang="en-US" sz="1400">
                <a:solidFill>
                  <a:srgbClr val="FFFFFF"/>
                </a:solidFill>
                <a:latin typeface="Proxima Nova"/>
              </a:rPr>
              <a:t>Community Focus: Highlighting properties in supportive, family-friendly neighborhoods that enhance quality of life.</a:t>
            </a:r>
          </a:p>
          <a:p>
            <a:pPr algn="l" marL="302261" indent="-151130" lvl="1">
              <a:lnSpc>
                <a:spcPts val="1582"/>
              </a:lnSpc>
              <a:buFont typeface="Arial"/>
              <a:buChar char="•"/>
            </a:pPr>
            <a:r>
              <a:rPr lang="en-US" sz="1400">
                <a:solidFill>
                  <a:srgbClr val="FFFFFF"/>
                </a:solidFill>
                <a:latin typeface="Proxima Nova"/>
              </a:rPr>
              <a:t>Practical Innovation: Continuously innovating to offer practical solutions that make property investment easier for everyday Australians.</a:t>
            </a:r>
          </a:p>
        </p:txBody>
      </p:sp>
    </p:spTree>
  </p:cSld>
  <p:clrMapOvr>
    <a:masterClrMapping/>
  </p:clrMapOvr>
</p:sld>
</file>

<file path=ppt/slides/slide39.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13</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SECONDARY AUDIENCE</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u="none">
                <a:solidFill>
                  <a:srgbClr val="FFFFFF">
                    <a:alpha val="34902"/>
                  </a:srgbClr>
                </a:solidFill>
                <a:latin typeface="Proxima Nova Medium"/>
              </a:rPr>
              <a:t>02</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u="none">
                <a:solidFill>
                  <a:srgbClr val="FFFFFF"/>
                </a:solidFill>
                <a:latin typeface="Proxima Nova Bold"/>
              </a:rPr>
              <a:t>COLORS</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Guidelines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sp>
        <p:nvSpPr>
          <p:cNvPr name="AutoShape 2" id="2"/>
          <p:cNvSpPr/>
          <p:nvPr/>
        </p:nvSpPr>
        <p:spPr>
          <a:xfrm flipV="true">
            <a:off x="801910" y="2083375"/>
            <a:ext cx="6765884" cy="0"/>
          </a:xfrm>
          <a:prstGeom prst="line">
            <a:avLst/>
          </a:prstGeom>
          <a:ln cap="flat" w="38100">
            <a:solidFill>
              <a:srgbClr val="FFFFFF"/>
            </a:solidFill>
            <a:prstDash val="solid"/>
            <a:headEnd type="none" len="sm" w="sm"/>
            <a:tailEnd type="none" len="sm" w="sm"/>
          </a:ln>
        </p:spPr>
      </p:sp>
      <p:grpSp>
        <p:nvGrpSpPr>
          <p:cNvPr name="Group 3" id="3"/>
          <p:cNvGrpSpPr/>
          <p:nvPr/>
        </p:nvGrpSpPr>
        <p:grpSpPr>
          <a:xfrm rot="0">
            <a:off x="801910" y="2550100"/>
            <a:ext cx="6765884" cy="4283340"/>
            <a:chOff x="0" y="0"/>
            <a:chExt cx="1283884" cy="812800"/>
          </a:xfrm>
        </p:grpSpPr>
        <p:sp>
          <p:nvSpPr>
            <p:cNvPr name="Freeform 4" id="4"/>
            <p:cNvSpPr/>
            <p:nvPr/>
          </p:nvSpPr>
          <p:spPr>
            <a:xfrm flipH="false" flipV="false" rot="0">
              <a:off x="0" y="0"/>
              <a:ext cx="1283884" cy="812800"/>
            </a:xfrm>
            <a:custGeom>
              <a:avLst/>
              <a:gdLst/>
              <a:ahLst/>
              <a:cxnLst/>
              <a:rect r="r" b="b" t="t" l="l"/>
              <a:pathLst>
                <a:path h="812800" w="1283884">
                  <a:moveTo>
                    <a:pt x="26318" y="0"/>
                  </a:moveTo>
                  <a:lnTo>
                    <a:pt x="1257566" y="0"/>
                  </a:lnTo>
                  <a:cubicBezTo>
                    <a:pt x="1272101" y="0"/>
                    <a:pt x="1283884" y="11783"/>
                    <a:pt x="1283884" y="26318"/>
                  </a:cubicBezTo>
                  <a:lnTo>
                    <a:pt x="1283884" y="786482"/>
                  </a:lnTo>
                  <a:cubicBezTo>
                    <a:pt x="1283884" y="793462"/>
                    <a:pt x="1281111" y="800156"/>
                    <a:pt x="1276175" y="805092"/>
                  </a:cubicBezTo>
                  <a:cubicBezTo>
                    <a:pt x="1271240" y="810027"/>
                    <a:pt x="1264546" y="812800"/>
                    <a:pt x="1257566" y="812800"/>
                  </a:cubicBezTo>
                  <a:lnTo>
                    <a:pt x="26318" y="812800"/>
                  </a:lnTo>
                  <a:cubicBezTo>
                    <a:pt x="19338" y="812800"/>
                    <a:pt x="12644" y="810027"/>
                    <a:pt x="7708" y="805092"/>
                  </a:cubicBezTo>
                  <a:cubicBezTo>
                    <a:pt x="2773" y="800156"/>
                    <a:pt x="0" y="793462"/>
                    <a:pt x="0" y="786482"/>
                  </a:cubicBezTo>
                  <a:lnTo>
                    <a:pt x="0" y="26318"/>
                  </a:lnTo>
                  <a:cubicBezTo>
                    <a:pt x="0" y="19338"/>
                    <a:pt x="2773" y="12644"/>
                    <a:pt x="7708" y="7708"/>
                  </a:cubicBezTo>
                  <a:cubicBezTo>
                    <a:pt x="12644" y="2773"/>
                    <a:pt x="19338" y="0"/>
                    <a:pt x="26318" y="0"/>
                  </a:cubicBezTo>
                  <a:close/>
                </a:path>
              </a:pathLst>
            </a:custGeom>
            <a:blipFill>
              <a:blip r:embed="rId2"/>
              <a:stretch>
                <a:fillRect l="0" t="-2669" r="0" b="-2669"/>
              </a:stretch>
            </a:blipFill>
          </p:spPr>
        </p:sp>
      </p:grpSp>
      <p:grpSp>
        <p:nvGrpSpPr>
          <p:cNvPr name="Group 5" id="5"/>
          <p:cNvGrpSpPr/>
          <p:nvPr/>
        </p:nvGrpSpPr>
        <p:grpSpPr>
          <a:xfrm rot="0">
            <a:off x="8334910" y="0"/>
            <a:ext cx="9953090" cy="10287000"/>
            <a:chOff x="0" y="0"/>
            <a:chExt cx="2621390" cy="2709333"/>
          </a:xfrm>
        </p:grpSpPr>
        <p:sp>
          <p:nvSpPr>
            <p:cNvPr name="Freeform 6" id="6"/>
            <p:cNvSpPr/>
            <p:nvPr/>
          </p:nvSpPr>
          <p:spPr>
            <a:xfrm flipH="false" flipV="false" rot="0">
              <a:off x="0" y="0"/>
              <a:ext cx="2621390" cy="2709333"/>
            </a:xfrm>
            <a:custGeom>
              <a:avLst/>
              <a:gdLst/>
              <a:ahLst/>
              <a:cxnLst/>
              <a:rect r="r" b="b" t="t" l="l"/>
              <a:pathLst>
                <a:path h="2709333" w="2621390">
                  <a:moveTo>
                    <a:pt x="0" y="0"/>
                  </a:moveTo>
                  <a:lnTo>
                    <a:pt x="2621390" y="0"/>
                  </a:lnTo>
                  <a:lnTo>
                    <a:pt x="2621390" y="2709333"/>
                  </a:lnTo>
                  <a:lnTo>
                    <a:pt x="0" y="2709333"/>
                  </a:lnTo>
                  <a:close/>
                </a:path>
              </a:pathLst>
            </a:custGeom>
            <a:solidFill>
              <a:srgbClr val="FFFFFF">
                <a:alpha val="23922"/>
              </a:srgbClr>
            </a:solidFill>
          </p:spPr>
        </p:sp>
        <p:sp>
          <p:nvSpPr>
            <p:cNvPr name="TextBox 7" id="7"/>
            <p:cNvSpPr txBox="true"/>
            <p:nvPr/>
          </p:nvSpPr>
          <p:spPr>
            <a:xfrm>
              <a:off x="0" y="-38100"/>
              <a:ext cx="2621390" cy="2747433"/>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917907" y="1405053"/>
            <a:ext cx="6533890" cy="596900"/>
          </a:xfrm>
          <a:prstGeom prst="rect">
            <a:avLst/>
          </a:prstGeom>
        </p:spPr>
        <p:txBody>
          <a:bodyPr anchor="t" rtlCol="false" tIns="0" lIns="0" bIns="0" rIns="0">
            <a:spAutoFit/>
          </a:bodyPr>
          <a:lstStyle/>
          <a:p>
            <a:pPr algn="ctr">
              <a:lnSpc>
                <a:spcPts val="4900"/>
              </a:lnSpc>
            </a:pPr>
            <a:r>
              <a:rPr lang="en-US" sz="3500">
                <a:solidFill>
                  <a:srgbClr val="FFFFFF"/>
                </a:solidFill>
                <a:latin typeface="Proxima Nova Bold"/>
              </a:rPr>
              <a:t>Real Estate Investors</a:t>
            </a:r>
          </a:p>
        </p:txBody>
      </p:sp>
      <p:sp>
        <p:nvSpPr>
          <p:cNvPr name="TextBox 9" id="9"/>
          <p:cNvSpPr txBox="true"/>
          <p:nvPr/>
        </p:nvSpPr>
        <p:spPr>
          <a:xfrm rot="0">
            <a:off x="661516" y="7053760"/>
            <a:ext cx="7046672" cy="1761512"/>
          </a:xfrm>
          <a:prstGeom prst="rect">
            <a:avLst/>
          </a:prstGeom>
        </p:spPr>
        <p:txBody>
          <a:bodyPr anchor="t" rtlCol="false" tIns="0" lIns="0" bIns="0" rIns="0">
            <a:spAutoFit/>
          </a:bodyPr>
          <a:lstStyle/>
          <a:p>
            <a:pPr algn="l" marL="382420" indent="-191210" lvl="1">
              <a:lnSpc>
                <a:spcPts val="2001"/>
              </a:lnSpc>
              <a:buFont typeface="Arial"/>
              <a:buChar char="•"/>
            </a:pPr>
            <a:r>
              <a:rPr lang="en-US" sz="1771">
                <a:solidFill>
                  <a:srgbClr val="FFFFFF"/>
                </a:solidFill>
                <a:latin typeface="Proxima Nova"/>
              </a:rPr>
              <a:t>Age: 25-55</a:t>
            </a:r>
          </a:p>
          <a:p>
            <a:pPr algn="l" marL="382420" indent="-191210" lvl="1">
              <a:lnSpc>
                <a:spcPts val="2001"/>
              </a:lnSpc>
              <a:buFont typeface="Arial"/>
              <a:buChar char="•"/>
            </a:pPr>
            <a:r>
              <a:rPr lang="en-US" sz="1771">
                <a:solidFill>
                  <a:srgbClr val="FFFFFF"/>
                </a:solidFill>
                <a:latin typeface="Proxima Nova"/>
              </a:rPr>
              <a:t>Gender: All genders</a:t>
            </a:r>
          </a:p>
          <a:p>
            <a:pPr algn="l" marL="382420" indent="-191210" lvl="1">
              <a:lnSpc>
                <a:spcPts val="2001"/>
              </a:lnSpc>
              <a:buFont typeface="Arial"/>
              <a:buChar char="•"/>
            </a:pPr>
            <a:r>
              <a:rPr lang="en-US" sz="1771">
                <a:solidFill>
                  <a:srgbClr val="FFFFFF"/>
                </a:solidFill>
                <a:latin typeface="Proxima Nova"/>
              </a:rPr>
              <a:t>Location: Nationwide, with a focus on major cities and growth areas</a:t>
            </a:r>
          </a:p>
          <a:p>
            <a:pPr algn="l" marL="382420" indent="-191210" lvl="1">
              <a:lnSpc>
                <a:spcPts val="2001"/>
              </a:lnSpc>
              <a:buFont typeface="Arial"/>
              <a:buChar char="•"/>
            </a:pPr>
            <a:r>
              <a:rPr lang="en-US" sz="1771">
                <a:solidFill>
                  <a:srgbClr val="FFFFFF"/>
                </a:solidFill>
                <a:latin typeface="Proxima Nova"/>
              </a:rPr>
              <a:t>Income Level: Upper-middle class to high net worth individuals</a:t>
            </a:r>
          </a:p>
          <a:p>
            <a:pPr algn="l" marL="382420" indent="-191210" lvl="1">
              <a:lnSpc>
                <a:spcPts val="2001"/>
              </a:lnSpc>
              <a:buFont typeface="Arial"/>
              <a:buChar char="•"/>
            </a:pPr>
            <a:r>
              <a:rPr lang="en-US" sz="1771">
                <a:solidFill>
                  <a:srgbClr val="FFFFFF"/>
                </a:solidFill>
                <a:latin typeface="Proxima Nova"/>
              </a:rPr>
              <a:t>Occupation: Experienced property investors, real estate professionals, and high-net-worth individuals</a:t>
            </a:r>
          </a:p>
          <a:p>
            <a:pPr algn="l">
              <a:lnSpc>
                <a:spcPts val="2001"/>
              </a:lnSpc>
            </a:pPr>
          </a:p>
        </p:txBody>
      </p:sp>
      <p:sp>
        <p:nvSpPr>
          <p:cNvPr name="TextBox 10" id="10"/>
          <p:cNvSpPr txBox="true"/>
          <p:nvPr/>
        </p:nvSpPr>
        <p:spPr>
          <a:xfrm rot="0">
            <a:off x="8732869" y="846264"/>
            <a:ext cx="9157172" cy="8603996"/>
          </a:xfrm>
          <a:prstGeom prst="rect">
            <a:avLst/>
          </a:prstGeom>
        </p:spPr>
        <p:txBody>
          <a:bodyPr anchor="t" rtlCol="false" tIns="0" lIns="0" bIns="0" rIns="0">
            <a:spAutoFit/>
          </a:bodyPr>
          <a:lstStyle/>
          <a:p>
            <a:pPr algn="l">
              <a:lnSpc>
                <a:spcPts val="1582"/>
              </a:lnSpc>
            </a:pPr>
            <a:r>
              <a:rPr lang="en-US" sz="1400">
                <a:solidFill>
                  <a:srgbClr val="FFFFFF"/>
                </a:solidFill>
                <a:latin typeface="Proxima Nova Bold"/>
              </a:rPr>
              <a:t>Personality</a:t>
            </a:r>
          </a:p>
          <a:p>
            <a:pPr algn="l">
              <a:lnSpc>
                <a:spcPts val="1582"/>
              </a:lnSpc>
            </a:pPr>
          </a:p>
          <a:p>
            <a:pPr algn="l">
              <a:lnSpc>
                <a:spcPts val="1582"/>
              </a:lnSpc>
            </a:pPr>
            <a:r>
              <a:rPr lang="en-US" sz="1400">
                <a:solidFill>
                  <a:srgbClr val="FFFFFF"/>
                </a:solidFill>
                <a:latin typeface="Proxima Nova"/>
              </a:rPr>
              <a:t>Real estate investors are ambitious and goal-oriented individuals who have experience in the property market. They are strategic thinkers who value data-driven decisions and innovative solutions. Balancing multiple investments and market trends, they seek advanced tools and insights to optimize their portfolios.</a:t>
            </a:r>
          </a:p>
          <a:p>
            <a:pPr algn="l">
              <a:lnSpc>
                <a:spcPts val="1582"/>
              </a:lnSpc>
            </a:pPr>
          </a:p>
          <a:p>
            <a:pPr algn="l">
              <a:lnSpc>
                <a:spcPts val="1582"/>
              </a:lnSpc>
            </a:pPr>
            <a:r>
              <a:rPr lang="en-US" sz="1400">
                <a:solidFill>
                  <a:srgbClr val="FFFFFF"/>
                </a:solidFill>
                <a:latin typeface="Proxima Nova Bold"/>
              </a:rPr>
              <a:t>Values</a:t>
            </a:r>
          </a:p>
          <a:p>
            <a:pPr algn="l">
              <a:lnSpc>
                <a:spcPts val="1582"/>
              </a:lnSpc>
            </a:pPr>
          </a:p>
          <a:p>
            <a:pPr algn="l" marL="302261" indent="-151130" lvl="1">
              <a:lnSpc>
                <a:spcPts val="1582"/>
              </a:lnSpc>
              <a:buFont typeface="Arial"/>
              <a:buChar char="•"/>
            </a:pPr>
            <a:r>
              <a:rPr lang="en-US" sz="1400">
                <a:solidFill>
                  <a:srgbClr val="FFFFFF"/>
                </a:solidFill>
                <a:latin typeface="Proxima Nova"/>
              </a:rPr>
              <a:t>Da</a:t>
            </a:r>
            <a:r>
              <a:rPr lang="en-US" sz="1400">
                <a:solidFill>
                  <a:srgbClr val="FFFFFF"/>
                </a:solidFill>
                <a:latin typeface="Proxima Nova"/>
              </a:rPr>
              <a:t>ta-Driven Decision Making: Rely on accurate, comprehensive data to guide their investment choices.</a:t>
            </a:r>
          </a:p>
          <a:p>
            <a:pPr algn="l" marL="302261" indent="-151130" lvl="1">
              <a:lnSpc>
                <a:spcPts val="1582"/>
              </a:lnSpc>
              <a:buFont typeface="Arial"/>
              <a:buChar char="•"/>
            </a:pPr>
            <a:r>
              <a:rPr lang="en-US" sz="1400">
                <a:solidFill>
                  <a:srgbClr val="FFFFFF"/>
                </a:solidFill>
                <a:latin typeface="Proxima Nova"/>
              </a:rPr>
              <a:t>Financial Growth: Focus on maximizing returns and building long-term wealth through diversified investments.</a:t>
            </a:r>
          </a:p>
          <a:p>
            <a:pPr algn="l" marL="302261" indent="-151130" lvl="1">
              <a:lnSpc>
                <a:spcPts val="1582"/>
              </a:lnSpc>
              <a:buFont typeface="Arial"/>
              <a:buChar char="•"/>
            </a:pPr>
            <a:r>
              <a:rPr lang="en-US" sz="1400">
                <a:solidFill>
                  <a:srgbClr val="FFFFFF"/>
                </a:solidFill>
                <a:latin typeface="Proxima Nova"/>
              </a:rPr>
              <a:t>Innovation: Appreciate cutting-edge technology and tools that provide a competitive edge in the market.</a:t>
            </a:r>
          </a:p>
          <a:p>
            <a:pPr algn="l" marL="302261" indent="-151130" lvl="1">
              <a:lnSpc>
                <a:spcPts val="1582"/>
              </a:lnSpc>
              <a:buFont typeface="Arial"/>
              <a:buChar char="•"/>
            </a:pPr>
            <a:r>
              <a:rPr lang="en-US" sz="1400">
                <a:solidFill>
                  <a:srgbClr val="FFFFFF"/>
                </a:solidFill>
                <a:latin typeface="Proxima Nova"/>
              </a:rPr>
              <a:t>Efficiency and Scalability: Value solutions that streamline investment processes and enable scalable portfolio growth.</a:t>
            </a:r>
          </a:p>
          <a:p>
            <a:pPr algn="l">
              <a:lnSpc>
                <a:spcPts val="1582"/>
              </a:lnSpc>
            </a:pPr>
          </a:p>
          <a:p>
            <a:pPr algn="l">
              <a:lnSpc>
                <a:spcPts val="1582"/>
              </a:lnSpc>
            </a:pPr>
            <a:r>
              <a:rPr lang="en-US" sz="1400">
                <a:solidFill>
                  <a:srgbClr val="FFFFFF"/>
                </a:solidFill>
                <a:latin typeface="Proxima Nova"/>
              </a:rPr>
              <a:t>Interests and Lifestyle: These individuals stay updated on real estate trends, market analytics, and investment strategies. They often attend industry conferences, participate in investment groups, and use advanced financial planning tools. Their lifestyle includes managing multiple properties, networking with other investors, and continuously seeking new investment opportunities.</a:t>
            </a:r>
          </a:p>
          <a:p>
            <a:pPr algn="l">
              <a:lnSpc>
                <a:spcPts val="1582"/>
              </a:lnSpc>
            </a:pPr>
          </a:p>
          <a:p>
            <a:pPr algn="l">
              <a:lnSpc>
                <a:spcPts val="1582"/>
              </a:lnSpc>
            </a:pPr>
            <a:r>
              <a:rPr lang="en-US" sz="1400">
                <a:solidFill>
                  <a:srgbClr val="FFFFFF"/>
                </a:solidFill>
                <a:latin typeface="Proxima Nova Bold"/>
              </a:rPr>
              <a:t>Challenges</a:t>
            </a:r>
          </a:p>
          <a:p>
            <a:pPr algn="l">
              <a:lnSpc>
                <a:spcPts val="1582"/>
              </a:lnSpc>
            </a:pPr>
          </a:p>
          <a:p>
            <a:pPr algn="l" marL="302261" indent="-151130" lvl="1">
              <a:lnSpc>
                <a:spcPts val="1582"/>
              </a:lnSpc>
              <a:buFont typeface="Arial"/>
              <a:buChar char="•"/>
            </a:pPr>
            <a:r>
              <a:rPr lang="en-US" sz="1400">
                <a:solidFill>
                  <a:srgbClr val="FFFFFF"/>
                </a:solidFill>
                <a:latin typeface="Proxima Nova"/>
              </a:rPr>
              <a:t>Market Volatility: </a:t>
            </a:r>
            <a:r>
              <a:rPr lang="en-US" sz="1400">
                <a:solidFill>
                  <a:srgbClr val="FFFFFF"/>
                </a:solidFill>
                <a:latin typeface="Proxima Nova"/>
              </a:rPr>
              <a:t>Navigating the uncertainties of fluctuating property markets and economic conditions.</a:t>
            </a:r>
          </a:p>
          <a:p>
            <a:pPr algn="l" marL="302261" indent="-151130" lvl="1">
              <a:lnSpc>
                <a:spcPts val="1582"/>
              </a:lnSpc>
              <a:buFont typeface="Arial"/>
              <a:buChar char="•"/>
            </a:pPr>
            <a:r>
              <a:rPr lang="en-US" sz="1400">
                <a:solidFill>
                  <a:srgbClr val="FFFFFF"/>
                </a:solidFill>
                <a:latin typeface="Proxima Nova"/>
              </a:rPr>
              <a:t>Complex Portfolio Management: Managing diverse property portfolios and the complexities involved.</a:t>
            </a:r>
          </a:p>
          <a:p>
            <a:pPr algn="l" marL="302261" indent="-151130" lvl="1">
              <a:lnSpc>
                <a:spcPts val="1582"/>
              </a:lnSpc>
              <a:buFont typeface="Arial"/>
              <a:buChar char="•"/>
            </a:pPr>
            <a:r>
              <a:rPr lang="en-US" sz="1400">
                <a:solidFill>
                  <a:srgbClr val="FFFFFF"/>
                </a:solidFill>
                <a:latin typeface="Proxima Nova"/>
              </a:rPr>
              <a:t>Access to Reliable Data: Finding accurate and timely market insights to inform investment decisions.</a:t>
            </a:r>
          </a:p>
          <a:p>
            <a:pPr algn="l" marL="302261" indent="-151130" lvl="1">
              <a:lnSpc>
                <a:spcPts val="1582"/>
              </a:lnSpc>
              <a:buFont typeface="Arial"/>
              <a:buChar char="•"/>
            </a:pPr>
            <a:r>
              <a:rPr lang="en-US" sz="1400">
                <a:solidFill>
                  <a:srgbClr val="FFFFFF"/>
                </a:solidFill>
                <a:latin typeface="Proxima Nova"/>
              </a:rPr>
              <a:t>Risk Management: Balancing risk and reward across different investment properties and strategies.</a:t>
            </a:r>
          </a:p>
          <a:p>
            <a:pPr algn="l">
              <a:lnSpc>
                <a:spcPts val="1582"/>
              </a:lnSpc>
            </a:pPr>
          </a:p>
          <a:p>
            <a:pPr algn="l">
              <a:lnSpc>
                <a:spcPts val="1582"/>
              </a:lnSpc>
            </a:pPr>
            <a:r>
              <a:rPr lang="en-US" sz="1400">
                <a:solidFill>
                  <a:srgbClr val="FFFFFF"/>
                </a:solidFill>
                <a:latin typeface="Proxima Nova Bold"/>
              </a:rPr>
              <a:t>Purchase Drivers</a:t>
            </a:r>
          </a:p>
          <a:p>
            <a:pPr algn="l">
              <a:lnSpc>
                <a:spcPts val="1582"/>
              </a:lnSpc>
            </a:pPr>
          </a:p>
          <a:p>
            <a:pPr algn="l" marL="302261" indent="-151130" lvl="1">
              <a:lnSpc>
                <a:spcPts val="1582"/>
              </a:lnSpc>
              <a:buFont typeface="Arial"/>
              <a:buChar char="•"/>
            </a:pPr>
            <a:r>
              <a:rPr lang="en-US" sz="1400">
                <a:solidFill>
                  <a:srgbClr val="FFFFFF"/>
                </a:solidFill>
                <a:latin typeface="Proxima Nova"/>
              </a:rPr>
              <a:t>Comprehe</a:t>
            </a:r>
            <a:r>
              <a:rPr lang="en-US" sz="1400">
                <a:solidFill>
                  <a:srgbClr val="FFFFFF"/>
                </a:solidFill>
                <a:latin typeface="Proxima Nova"/>
              </a:rPr>
              <a:t>nsive Insights: Seeking platforms that offer detailed market analytics and property insights.</a:t>
            </a:r>
          </a:p>
          <a:p>
            <a:pPr algn="l" marL="302261" indent="-151130" lvl="1">
              <a:lnSpc>
                <a:spcPts val="1582"/>
              </a:lnSpc>
              <a:buFont typeface="Arial"/>
              <a:buChar char="•"/>
            </a:pPr>
            <a:r>
              <a:rPr lang="en-US" sz="1400">
                <a:solidFill>
                  <a:srgbClr val="FFFFFF"/>
                </a:solidFill>
                <a:latin typeface="Proxima Nova"/>
              </a:rPr>
              <a:t>Advanced Tools: Preferring advanced financial tools and technologies that enhance investment strategies.</a:t>
            </a:r>
          </a:p>
          <a:p>
            <a:pPr algn="l" marL="302261" indent="-151130" lvl="1">
              <a:lnSpc>
                <a:spcPts val="1582"/>
              </a:lnSpc>
              <a:buFont typeface="Arial"/>
              <a:buChar char="•"/>
            </a:pPr>
            <a:r>
              <a:rPr lang="en-US" sz="1400">
                <a:solidFill>
                  <a:srgbClr val="FFFFFF"/>
                </a:solidFill>
                <a:latin typeface="Proxima Nova"/>
              </a:rPr>
              <a:t>Efficiency: Valuing platforms that streamline investment processes and save time.</a:t>
            </a:r>
          </a:p>
          <a:p>
            <a:pPr algn="l" marL="302261" indent="-151130" lvl="1">
              <a:lnSpc>
                <a:spcPts val="1582"/>
              </a:lnSpc>
              <a:buFont typeface="Arial"/>
              <a:buChar char="•"/>
            </a:pPr>
            <a:r>
              <a:rPr lang="en-US" sz="1400">
                <a:solidFill>
                  <a:srgbClr val="FFFFFF"/>
                </a:solidFill>
                <a:latin typeface="Proxima Nova"/>
              </a:rPr>
              <a:t>Portfolio Optimization: Looking for solutions that help optimize their property portfolios for maximum returns.</a:t>
            </a:r>
          </a:p>
          <a:p>
            <a:pPr algn="l" marL="302261" indent="-151130" lvl="1">
              <a:lnSpc>
                <a:spcPts val="1582"/>
              </a:lnSpc>
              <a:buFont typeface="Arial"/>
              <a:buChar char="•"/>
            </a:pPr>
            <a:r>
              <a:rPr lang="en-US" sz="1400">
                <a:solidFill>
                  <a:srgbClr val="FFFFFF"/>
                </a:solidFill>
                <a:latin typeface="Proxima Nova"/>
              </a:rPr>
              <a:t>Reliable Support: Valuing expert advice and support to guide their investment decisions.</a:t>
            </a:r>
          </a:p>
          <a:p>
            <a:pPr algn="l">
              <a:lnSpc>
                <a:spcPts val="1582"/>
              </a:lnSpc>
            </a:pPr>
          </a:p>
          <a:p>
            <a:pPr algn="l">
              <a:lnSpc>
                <a:spcPts val="1582"/>
              </a:lnSpc>
            </a:pPr>
            <a:r>
              <a:rPr lang="en-US" sz="1400">
                <a:solidFill>
                  <a:srgbClr val="FFFFFF"/>
                </a:solidFill>
                <a:latin typeface="Proxima Nova Bold"/>
              </a:rPr>
              <a:t>Propspot's Point of Difference</a:t>
            </a:r>
          </a:p>
          <a:p>
            <a:pPr algn="l">
              <a:lnSpc>
                <a:spcPts val="1582"/>
              </a:lnSpc>
            </a:pPr>
          </a:p>
          <a:p>
            <a:pPr algn="l" marL="302261" indent="-151130" lvl="1">
              <a:lnSpc>
                <a:spcPts val="1582"/>
              </a:lnSpc>
              <a:buFont typeface="Arial"/>
              <a:buChar char="•"/>
            </a:pPr>
            <a:r>
              <a:rPr lang="en-US" sz="1400">
                <a:solidFill>
                  <a:srgbClr val="FFFFFF"/>
                </a:solidFill>
                <a:latin typeface="Proxima Nova"/>
              </a:rPr>
              <a:t>Advanced Analytics: Providing detailed market insights and property analytics to inform data-driven decisions.</a:t>
            </a:r>
          </a:p>
          <a:p>
            <a:pPr algn="l" marL="302261" indent="-151130" lvl="1">
              <a:lnSpc>
                <a:spcPts val="1582"/>
              </a:lnSpc>
              <a:buFont typeface="Arial"/>
              <a:buChar char="•"/>
            </a:pPr>
            <a:r>
              <a:rPr lang="en-US" sz="1400">
                <a:solidFill>
                  <a:srgbClr val="FFFFFF"/>
                </a:solidFill>
                <a:latin typeface="Proxima Nova"/>
              </a:rPr>
              <a:t>Innovative Technology: Offering cutting-edge tools that streamline investment processes and enhance portfolio management.</a:t>
            </a:r>
          </a:p>
          <a:p>
            <a:pPr algn="l" marL="302261" indent="-151130" lvl="1">
              <a:lnSpc>
                <a:spcPts val="1582"/>
              </a:lnSpc>
              <a:buFont typeface="Arial"/>
              <a:buChar char="•"/>
            </a:pPr>
            <a:r>
              <a:rPr lang="en-US" sz="1400">
                <a:solidFill>
                  <a:srgbClr val="FFFFFF"/>
                </a:solidFill>
                <a:latin typeface="Proxima Nova"/>
              </a:rPr>
              <a:t>Efficiency and Scalability: Delivering solutions that enable efficient and scalable property investment.</a:t>
            </a:r>
          </a:p>
          <a:p>
            <a:pPr algn="l" marL="302261" indent="-151130" lvl="1">
              <a:lnSpc>
                <a:spcPts val="1582"/>
              </a:lnSpc>
              <a:buFont typeface="Arial"/>
              <a:buChar char="•"/>
            </a:pPr>
            <a:r>
              <a:rPr lang="en-US" sz="1400">
                <a:solidFill>
                  <a:srgbClr val="FFFFFF"/>
                </a:solidFill>
                <a:latin typeface="Proxima Nova"/>
              </a:rPr>
              <a:t>Expert Guidance: Providing reliable support and expert advice to help investors make informed decisions.</a:t>
            </a:r>
          </a:p>
          <a:p>
            <a:pPr algn="l" marL="302261" indent="-151130" lvl="1">
              <a:lnSpc>
                <a:spcPts val="1582"/>
              </a:lnSpc>
              <a:buFont typeface="Arial"/>
              <a:buChar char="•"/>
            </a:pPr>
            <a:r>
              <a:rPr lang="en-US" sz="1400">
                <a:solidFill>
                  <a:srgbClr val="FFFFFF"/>
                </a:solidFill>
                <a:latin typeface="Proxima Nova"/>
              </a:rPr>
              <a:t>Comprehensive Support: Offering a robust platform that simplifies complex portfolio management and optimizes returns.</a:t>
            </a:r>
          </a:p>
        </p:txBody>
      </p:sp>
    </p:spTree>
  </p:cSld>
  <p:clrMapOvr>
    <a:masterClrMapping/>
  </p:clrMapOvr>
</p:sld>
</file>

<file path=ppt/slides/slide41.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14</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TERTIARY AUDIENCE</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sp>
        <p:nvSpPr>
          <p:cNvPr name="AutoShape 2" id="2"/>
          <p:cNvSpPr/>
          <p:nvPr/>
        </p:nvSpPr>
        <p:spPr>
          <a:xfrm flipV="true">
            <a:off x="789003" y="1957997"/>
            <a:ext cx="6765884" cy="0"/>
          </a:xfrm>
          <a:prstGeom prst="line">
            <a:avLst/>
          </a:prstGeom>
          <a:ln cap="flat" w="38100">
            <a:solidFill>
              <a:srgbClr val="FFFFFF"/>
            </a:solidFill>
            <a:prstDash val="solid"/>
            <a:headEnd type="none" len="sm" w="sm"/>
            <a:tailEnd type="none" len="sm" w="sm"/>
          </a:ln>
        </p:spPr>
      </p:sp>
      <p:grpSp>
        <p:nvGrpSpPr>
          <p:cNvPr name="Group 3" id="3"/>
          <p:cNvGrpSpPr/>
          <p:nvPr/>
        </p:nvGrpSpPr>
        <p:grpSpPr>
          <a:xfrm rot="0">
            <a:off x="789003" y="2424722"/>
            <a:ext cx="6765884" cy="4283340"/>
            <a:chOff x="0" y="0"/>
            <a:chExt cx="1283884" cy="812800"/>
          </a:xfrm>
        </p:grpSpPr>
        <p:sp>
          <p:nvSpPr>
            <p:cNvPr name="Freeform 4" id="4"/>
            <p:cNvSpPr/>
            <p:nvPr/>
          </p:nvSpPr>
          <p:spPr>
            <a:xfrm flipH="false" flipV="false" rot="0">
              <a:off x="0" y="0"/>
              <a:ext cx="1283884" cy="812800"/>
            </a:xfrm>
            <a:custGeom>
              <a:avLst/>
              <a:gdLst/>
              <a:ahLst/>
              <a:cxnLst/>
              <a:rect r="r" b="b" t="t" l="l"/>
              <a:pathLst>
                <a:path h="812800" w="1283884">
                  <a:moveTo>
                    <a:pt x="26318" y="0"/>
                  </a:moveTo>
                  <a:lnTo>
                    <a:pt x="1257566" y="0"/>
                  </a:lnTo>
                  <a:cubicBezTo>
                    <a:pt x="1272101" y="0"/>
                    <a:pt x="1283884" y="11783"/>
                    <a:pt x="1283884" y="26318"/>
                  </a:cubicBezTo>
                  <a:lnTo>
                    <a:pt x="1283884" y="786482"/>
                  </a:lnTo>
                  <a:cubicBezTo>
                    <a:pt x="1283884" y="793462"/>
                    <a:pt x="1281111" y="800156"/>
                    <a:pt x="1276175" y="805092"/>
                  </a:cubicBezTo>
                  <a:cubicBezTo>
                    <a:pt x="1271240" y="810027"/>
                    <a:pt x="1264546" y="812800"/>
                    <a:pt x="1257566" y="812800"/>
                  </a:cubicBezTo>
                  <a:lnTo>
                    <a:pt x="26318" y="812800"/>
                  </a:lnTo>
                  <a:cubicBezTo>
                    <a:pt x="19338" y="812800"/>
                    <a:pt x="12644" y="810027"/>
                    <a:pt x="7708" y="805092"/>
                  </a:cubicBezTo>
                  <a:cubicBezTo>
                    <a:pt x="2773" y="800156"/>
                    <a:pt x="0" y="793462"/>
                    <a:pt x="0" y="786482"/>
                  </a:cubicBezTo>
                  <a:lnTo>
                    <a:pt x="0" y="26318"/>
                  </a:lnTo>
                  <a:cubicBezTo>
                    <a:pt x="0" y="19338"/>
                    <a:pt x="2773" y="12644"/>
                    <a:pt x="7708" y="7708"/>
                  </a:cubicBezTo>
                  <a:cubicBezTo>
                    <a:pt x="12644" y="2773"/>
                    <a:pt x="19338" y="0"/>
                    <a:pt x="26318" y="0"/>
                  </a:cubicBezTo>
                  <a:close/>
                </a:path>
              </a:pathLst>
            </a:custGeom>
            <a:blipFill>
              <a:blip r:embed="rId2"/>
              <a:stretch>
                <a:fillRect l="0" t="-2652" r="0" b="-2652"/>
              </a:stretch>
            </a:blipFill>
          </p:spPr>
        </p:sp>
      </p:grpSp>
      <p:grpSp>
        <p:nvGrpSpPr>
          <p:cNvPr name="Group 5" id="5"/>
          <p:cNvGrpSpPr/>
          <p:nvPr/>
        </p:nvGrpSpPr>
        <p:grpSpPr>
          <a:xfrm rot="0">
            <a:off x="8334910" y="0"/>
            <a:ext cx="9953090" cy="10287000"/>
            <a:chOff x="0" y="0"/>
            <a:chExt cx="2621390" cy="2709333"/>
          </a:xfrm>
        </p:grpSpPr>
        <p:sp>
          <p:nvSpPr>
            <p:cNvPr name="Freeform 6" id="6"/>
            <p:cNvSpPr/>
            <p:nvPr/>
          </p:nvSpPr>
          <p:spPr>
            <a:xfrm flipH="false" flipV="false" rot="0">
              <a:off x="0" y="0"/>
              <a:ext cx="2621390" cy="2709333"/>
            </a:xfrm>
            <a:custGeom>
              <a:avLst/>
              <a:gdLst/>
              <a:ahLst/>
              <a:cxnLst/>
              <a:rect r="r" b="b" t="t" l="l"/>
              <a:pathLst>
                <a:path h="2709333" w="2621390">
                  <a:moveTo>
                    <a:pt x="0" y="0"/>
                  </a:moveTo>
                  <a:lnTo>
                    <a:pt x="2621390" y="0"/>
                  </a:lnTo>
                  <a:lnTo>
                    <a:pt x="2621390" y="2709333"/>
                  </a:lnTo>
                  <a:lnTo>
                    <a:pt x="0" y="2709333"/>
                  </a:lnTo>
                  <a:close/>
                </a:path>
              </a:pathLst>
            </a:custGeom>
            <a:solidFill>
              <a:srgbClr val="FFFFFF">
                <a:alpha val="23922"/>
              </a:srgbClr>
            </a:solidFill>
          </p:spPr>
        </p:sp>
        <p:sp>
          <p:nvSpPr>
            <p:cNvPr name="TextBox 7" id="7"/>
            <p:cNvSpPr txBox="true"/>
            <p:nvPr/>
          </p:nvSpPr>
          <p:spPr>
            <a:xfrm>
              <a:off x="0" y="-38100"/>
              <a:ext cx="2621390" cy="2747433"/>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905000" y="1279676"/>
            <a:ext cx="6533890" cy="596900"/>
          </a:xfrm>
          <a:prstGeom prst="rect">
            <a:avLst/>
          </a:prstGeom>
        </p:spPr>
        <p:txBody>
          <a:bodyPr anchor="t" rtlCol="false" tIns="0" lIns="0" bIns="0" rIns="0">
            <a:spAutoFit/>
          </a:bodyPr>
          <a:lstStyle/>
          <a:p>
            <a:pPr algn="ctr">
              <a:lnSpc>
                <a:spcPts val="4900"/>
              </a:lnSpc>
            </a:pPr>
            <a:r>
              <a:rPr lang="en-US" sz="3500">
                <a:solidFill>
                  <a:srgbClr val="FFFFFF"/>
                </a:solidFill>
                <a:latin typeface="Proxima Nova Bold"/>
              </a:rPr>
              <a:t>Established Investors</a:t>
            </a:r>
          </a:p>
        </p:txBody>
      </p:sp>
      <p:sp>
        <p:nvSpPr>
          <p:cNvPr name="TextBox 9" id="9"/>
          <p:cNvSpPr txBox="true"/>
          <p:nvPr/>
        </p:nvSpPr>
        <p:spPr>
          <a:xfrm rot="0">
            <a:off x="648609" y="6928382"/>
            <a:ext cx="6906278" cy="2012268"/>
          </a:xfrm>
          <a:prstGeom prst="rect">
            <a:avLst/>
          </a:prstGeom>
        </p:spPr>
        <p:txBody>
          <a:bodyPr anchor="t" rtlCol="false" tIns="0" lIns="0" bIns="0" rIns="0">
            <a:spAutoFit/>
          </a:bodyPr>
          <a:lstStyle/>
          <a:p>
            <a:pPr algn="l" marL="382420" indent="-191210" lvl="1">
              <a:lnSpc>
                <a:spcPts val="2001"/>
              </a:lnSpc>
              <a:buFont typeface="Arial"/>
              <a:buChar char="•"/>
            </a:pPr>
            <a:r>
              <a:rPr lang="en-US" sz="1771">
                <a:solidFill>
                  <a:srgbClr val="FFFFFF"/>
                </a:solidFill>
                <a:latin typeface="Proxima Nova"/>
              </a:rPr>
              <a:t>Age: 30-55</a:t>
            </a:r>
          </a:p>
          <a:p>
            <a:pPr algn="l" marL="382420" indent="-191210" lvl="1">
              <a:lnSpc>
                <a:spcPts val="2001"/>
              </a:lnSpc>
              <a:buFont typeface="Arial"/>
              <a:buChar char="•"/>
            </a:pPr>
            <a:r>
              <a:rPr lang="en-US" sz="1771">
                <a:solidFill>
                  <a:srgbClr val="FFFFFF"/>
                </a:solidFill>
                <a:latin typeface="Proxima Nova"/>
              </a:rPr>
              <a:t>Gender: All genders</a:t>
            </a:r>
          </a:p>
          <a:p>
            <a:pPr algn="l" marL="382420" indent="-191210" lvl="1">
              <a:lnSpc>
                <a:spcPts val="2001"/>
              </a:lnSpc>
              <a:buFont typeface="Arial"/>
              <a:buChar char="•"/>
            </a:pPr>
            <a:r>
              <a:rPr lang="en-US" sz="1771">
                <a:solidFill>
                  <a:srgbClr val="FFFFFF"/>
                </a:solidFill>
                <a:latin typeface="Proxima Nova"/>
              </a:rPr>
              <a:t>Location: Nationwide, with a focus on major urban centers and high-growth areas</a:t>
            </a:r>
          </a:p>
          <a:p>
            <a:pPr algn="l" marL="382420" indent="-191210" lvl="1">
              <a:lnSpc>
                <a:spcPts val="2001"/>
              </a:lnSpc>
              <a:buFont typeface="Arial"/>
              <a:buChar char="•"/>
            </a:pPr>
            <a:r>
              <a:rPr lang="en-US" sz="1771">
                <a:solidFill>
                  <a:srgbClr val="FFFFFF"/>
                </a:solidFill>
                <a:latin typeface="Proxima Nova"/>
              </a:rPr>
              <a:t>Income Level: High net worth individuals</a:t>
            </a:r>
          </a:p>
          <a:p>
            <a:pPr algn="l" marL="382420" indent="-191210" lvl="1">
              <a:lnSpc>
                <a:spcPts val="2001"/>
              </a:lnSpc>
              <a:buFont typeface="Arial"/>
              <a:buChar char="•"/>
            </a:pPr>
            <a:r>
              <a:rPr lang="en-US" sz="1771">
                <a:solidFill>
                  <a:srgbClr val="FFFFFF"/>
                </a:solidFill>
                <a:latin typeface="Proxima Nova"/>
              </a:rPr>
              <a:t>Occupation: Experienced property investors, real estate moguls, and high-income professionals</a:t>
            </a:r>
          </a:p>
          <a:p>
            <a:pPr algn="l">
              <a:lnSpc>
                <a:spcPts val="2001"/>
              </a:lnSpc>
            </a:pPr>
          </a:p>
        </p:txBody>
      </p:sp>
      <p:sp>
        <p:nvSpPr>
          <p:cNvPr name="TextBox 10" id="10"/>
          <p:cNvSpPr txBox="true"/>
          <p:nvPr/>
        </p:nvSpPr>
        <p:spPr>
          <a:xfrm rot="0">
            <a:off x="8674646" y="646239"/>
            <a:ext cx="9273619" cy="9004046"/>
          </a:xfrm>
          <a:prstGeom prst="rect">
            <a:avLst/>
          </a:prstGeom>
        </p:spPr>
        <p:txBody>
          <a:bodyPr anchor="t" rtlCol="false" tIns="0" lIns="0" bIns="0" rIns="0">
            <a:spAutoFit/>
          </a:bodyPr>
          <a:lstStyle/>
          <a:p>
            <a:pPr algn="l">
              <a:lnSpc>
                <a:spcPts val="1582"/>
              </a:lnSpc>
            </a:pPr>
            <a:r>
              <a:rPr lang="en-US" sz="1400">
                <a:solidFill>
                  <a:srgbClr val="FFFFFF"/>
                </a:solidFill>
                <a:latin typeface="Proxima Nova Bold"/>
              </a:rPr>
              <a:t>Personality</a:t>
            </a:r>
          </a:p>
          <a:p>
            <a:pPr algn="l">
              <a:lnSpc>
                <a:spcPts val="1582"/>
              </a:lnSpc>
            </a:pPr>
          </a:p>
          <a:p>
            <a:pPr algn="l">
              <a:lnSpc>
                <a:spcPts val="1582"/>
              </a:lnSpc>
            </a:pPr>
            <a:r>
              <a:rPr lang="en-US" sz="1400">
                <a:solidFill>
                  <a:srgbClr val="FFFFFF"/>
                </a:solidFill>
                <a:latin typeface="Proxima Nova"/>
              </a:rPr>
              <a:t>Established investors are seasoned professionals with a substantial track record in property investment. They are analytical, strategic, and always on the lookout for opportunities to diversify and expand their portfolios. They value efficiency, precision, and comprehensive insights to maintain and grow their investments.</a:t>
            </a:r>
          </a:p>
          <a:p>
            <a:pPr algn="l">
              <a:lnSpc>
                <a:spcPts val="1582"/>
              </a:lnSpc>
            </a:pPr>
          </a:p>
          <a:p>
            <a:pPr algn="l">
              <a:lnSpc>
                <a:spcPts val="1582"/>
              </a:lnSpc>
            </a:pPr>
            <a:r>
              <a:rPr lang="en-US" sz="1400">
                <a:solidFill>
                  <a:srgbClr val="FFFFFF"/>
                </a:solidFill>
                <a:latin typeface="Proxima Nova Bold"/>
              </a:rPr>
              <a:t>Values</a:t>
            </a:r>
          </a:p>
          <a:p>
            <a:pPr algn="l" marL="302261" indent="-151130" lvl="1">
              <a:lnSpc>
                <a:spcPts val="1582"/>
              </a:lnSpc>
              <a:buFont typeface="Arial"/>
              <a:buChar char="•"/>
            </a:pPr>
            <a:r>
              <a:rPr lang="en-US" sz="1400">
                <a:solidFill>
                  <a:srgbClr val="FFFFFF"/>
                </a:solidFill>
                <a:latin typeface="Proxima Nova"/>
              </a:rPr>
              <a:t>P</a:t>
            </a:r>
            <a:r>
              <a:rPr lang="en-US" sz="1400">
                <a:solidFill>
                  <a:srgbClr val="FFFFFF"/>
                </a:solidFill>
                <a:latin typeface="Proxima Nova"/>
              </a:rPr>
              <a:t>recision and Detail: Demand accurate and detailed information to support their sophisticated investment strategies.</a:t>
            </a:r>
          </a:p>
          <a:p>
            <a:pPr algn="l" marL="302261" indent="-151130" lvl="1">
              <a:lnSpc>
                <a:spcPts val="1582"/>
              </a:lnSpc>
              <a:buFont typeface="Arial"/>
              <a:buChar char="•"/>
            </a:pPr>
            <a:r>
              <a:rPr lang="en-US" sz="1400">
                <a:solidFill>
                  <a:srgbClr val="FFFFFF"/>
                </a:solidFill>
                <a:latin typeface="Proxima Nova"/>
              </a:rPr>
              <a:t>Long-Term Growth: Focus on sustainable growth and long-term financial stability through diversified investments.</a:t>
            </a:r>
          </a:p>
          <a:p>
            <a:pPr algn="l" marL="302261" indent="-151130" lvl="1">
              <a:lnSpc>
                <a:spcPts val="1582"/>
              </a:lnSpc>
              <a:buFont typeface="Arial"/>
              <a:buChar char="•"/>
            </a:pPr>
            <a:r>
              <a:rPr lang="en-US" sz="1400">
                <a:solidFill>
                  <a:srgbClr val="FFFFFF"/>
                </a:solidFill>
                <a:latin typeface="Proxima Nova"/>
              </a:rPr>
              <a:t>Innovation: Embrace new technologies and methodologies that can give them an edge in the market.</a:t>
            </a:r>
          </a:p>
          <a:p>
            <a:pPr algn="l" marL="302261" indent="-151130" lvl="1">
              <a:lnSpc>
                <a:spcPts val="1582"/>
              </a:lnSpc>
              <a:buFont typeface="Arial"/>
              <a:buChar char="•"/>
            </a:pPr>
            <a:r>
              <a:rPr lang="en-US" sz="1400">
                <a:solidFill>
                  <a:srgbClr val="FFFFFF"/>
                </a:solidFill>
                <a:latin typeface="Proxima Nova"/>
              </a:rPr>
              <a:t>Trust and Reliability: Prioritize reliable data sources and trustworthy platforms to make informed decisions.</a:t>
            </a:r>
          </a:p>
          <a:p>
            <a:pPr algn="l" marL="302261" indent="-151130" lvl="1">
              <a:lnSpc>
                <a:spcPts val="1582"/>
              </a:lnSpc>
              <a:buFont typeface="Arial"/>
              <a:buChar char="•"/>
            </a:pPr>
            <a:r>
              <a:rPr lang="en-US" sz="1400">
                <a:solidFill>
                  <a:srgbClr val="FFFFFF"/>
                </a:solidFill>
                <a:latin typeface="Proxima Nova"/>
              </a:rPr>
              <a:t>Interests and Lifestyle: These investors stay deeply engaged with market trends, financial news, and real estate developments. They often participate in high-level industry events, network with other top investors, and use advanced investment tools. Their lifestyle includes managing multiple high-value properties, consulting with financial advisors, and exploring new markets for potential investments.</a:t>
            </a:r>
          </a:p>
          <a:p>
            <a:pPr algn="l">
              <a:lnSpc>
                <a:spcPts val="1582"/>
              </a:lnSpc>
            </a:pPr>
          </a:p>
          <a:p>
            <a:pPr algn="l">
              <a:lnSpc>
                <a:spcPts val="1582"/>
              </a:lnSpc>
            </a:pPr>
            <a:r>
              <a:rPr lang="en-US" sz="1400">
                <a:solidFill>
                  <a:srgbClr val="FFFFFF"/>
                </a:solidFill>
                <a:latin typeface="Proxima Nova Bold"/>
              </a:rPr>
              <a:t>Challenges</a:t>
            </a:r>
          </a:p>
          <a:p>
            <a:pPr algn="l">
              <a:lnSpc>
                <a:spcPts val="1582"/>
              </a:lnSpc>
            </a:pPr>
          </a:p>
          <a:p>
            <a:pPr algn="l" marL="302261" indent="-151130" lvl="1">
              <a:lnSpc>
                <a:spcPts val="1582"/>
              </a:lnSpc>
              <a:buFont typeface="Arial"/>
              <a:buChar char="•"/>
            </a:pPr>
            <a:r>
              <a:rPr lang="en-US" sz="1400">
                <a:solidFill>
                  <a:srgbClr val="FFFFFF"/>
                </a:solidFill>
                <a:latin typeface="Proxima Nova"/>
              </a:rPr>
              <a:t>Market Dynamics: De</a:t>
            </a:r>
            <a:r>
              <a:rPr lang="en-US" sz="1400">
                <a:solidFill>
                  <a:srgbClr val="FFFFFF"/>
                </a:solidFill>
                <a:latin typeface="Proxima Nova"/>
              </a:rPr>
              <a:t>aling with the complexities of changing market conditions and economic factors.</a:t>
            </a:r>
          </a:p>
          <a:p>
            <a:pPr algn="l" marL="302261" indent="-151130" lvl="1">
              <a:lnSpc>
                <a:spcPts val="1582"/>
              </a:lnSpc>
              <a:buFont typeface="Arial"/>
              <a:buChar char="•"/>
            </a:pPr>
            <a:r>
              <a:rPr lang="en-US" sz="1400">
                <a:solidFill>
                  <a:srgbClr val="FFFFFF"/>
                </a:solidFill>
                <a:latin typeface="Proxima Nova"/>
              </a:rPr>
              <a:t>Portfolio Management: Efficiently managing a large and diverse portfolio of properties.</a:t>
            </a:r>
          </a:p>
          <a:p>
            <a:pPr algn="l" marL="302261" indent="-151130" lvl="1">
              <a:lnSpc>
                <a:spcPts val="1582"/>
              </a:lnSpc>
              <a:buFont typeface="Arial"/>
              <a:buChar char="•"/>
            </a:pPr>
            <a:r>
              <a:rPr lang="en-US" sz="1400">
                <a:solidFill>
                  <a:srgbClr val="FFFFFF"/>
                </a:solidFill>
                <a:latin typeface="Proxima Nova"/>
              </a:rPr>
              <a:t>Data Overload: Sifting through vast amounts of data to find relevant and actionable insights.</a:t>
            </a:r>
          </a:p>
          <a:p>
            <a:pPr algn="l" marL="302261" indent="-151130" lvl="1">
              <a:lnSpc>
                <a:spcPts val="1582"/>
              </a:lnSpc>
              <a:buFont typeface="Arial"/>
              <a:buChar char="•"/>
            </a:pPr>
            <a:r>
              <a:rPr lang="en-US" sz="1400">
                <a:solidFill>
                  <a:srgbClr val="FFFFFF"/>
                </a:solidFill>
                <a:latin typeface="Proxima Nova"/>
              </a:rPr>
              <a:t>Risk Management: Balancing high rewards with potential risks across various investments.</a:t>
            </a:r>
          </a:p>
          <a:p>
            <a:pPr algn="l">
              <a:lnSpc>
                <a:spcPts val="1582"/>
              </a:lnSpc>
            </a:pPr>
          </a:p>
          <a:p>
            <a:pPr algn="l">
              <a:lnSpc>
                <a:spcPts val="1582"/>
              </a:lnSpc>
            </a:pPr>
            <a:r>
              <a:rPr lang="en-US" sz="1400">
                <a:solidFill>
                  <a:srgbClr val="FFFFFF"/>
                </a:solidFill>
                <a:latin typeface="Proxima Nova Bold"/>
              </a:rPr>
              <a:t>Purchase Drivers</a:t>
            </a:r>
          </a:p>
          <a:p>
            <a:pPr algn="l">
              <a:lnSpc>
                <a:spcPts val="1582"/>
              </a:lnSpc>
            </a:pPr>
          </a:p>
          <a:p>
            <a:pPr algn="l" marL="302261" indent="-151130" lvl="1">
              <a:lnSpc>
                <a:spcPts val="1582"/>
              </a:lnSpc>
              <a:buFont typeface="Arial"/>
              <a:buChar char="•"/>
            </a:pPr>
            <a:r>
              <a:rPr lang="en-US" sz="1400">
                <a:solidFill>
                  <a:srgbClr val="FFFFFF"/>
                </a:solidFill>
                <a:latin typeface="Proxima Nova"/>
              </a:rPr>
              <a:t>Adva</a:t>
            </a:r>
            <a:r>
              <a:rPr lang="en-US" sz="1400">
                <a:solidFill>
                  <a:srgbClr val="FFFFFF"/>
                </a:solidFill>
                <a:latin typeface="Proxima Nova"/>
              </a:rPr>
              <a:t>nced Insights: Seeking platforms that provide in-depth market analysis and investment insights.</a:t>
            </a:r>
          </a:p>
          <a:p>
            <a:pPr algn="l" marL="302261" indent="-151130" lvl="1">
              <a:lnSpc>
                <a:spcPts val="1582"/>
              </a:lnSpc>
              <a:buFont typeface="Arial"/>
              <a:buChar char="•"/>
            </a:pPr>
            <a:r>
              <a:rPr lang="en-US" sz="1400">
                <a:solidFill>
                  <a:srgbClr val="FFFFFF"/>
                </a:solidFill>
                <a:latin typeface="Proxima Nova"/>
              </a:rPr>
              <a:t>Efficiency Tools: Preferring advanced tools that enhance efficiency in managing and expanding portfolios.</a:t>
            </a:r>
          </a:p>
          <a:p>
            <a:pPr algn="l" marL="302261" indent="-151130" lvl="1">
              <a:lnSpc>
                <a:spcPts val="1582"/>
              </a:lnSpc>
              <a:buFont typeface="Arial"/>
              <a:buChar char="•"/>
            </a:pPr>
            <a:r>
              <a:rPr lang="en-US" sz="1400">
                <a:solidFill>
                  <a:srgbClr val="FFFFFF"/>
                </a:solidFill>
                <a:latin typeface="Proxima Nova"/>
              </a:rPr>
              <a:t>Strategic Support: Valuing platforms that offer strategic advice and expert support tailored to their sophisticated needs.</a:t>
            </a:r>
          </a:p>
          <a:p>
            <a:pPr algn="l" marL="302261" indent="-151130" lvl="1">
              <a:lnSpc>
                <a:spcPts val="1582"/>
              </a:lnSpc>
              <a:buFont typeface="Arial"/>
              <a:buChar char="•"/>
            </a:pPr>
            <a:r>
              <a:rPr lang="en-US" sz="1400">
                <a:solidFill>
                  <a:srgbClr val="FFFFFF"/>
                </a:solidFill>
                <a:latin typeface="Proxima Nova"/>
              </a:rPr>
              <a:t>Comprehensive Solutions: Looking for comprehensive solutions that address the full spectrum of their investment activities.</a:t>
            </a:r>
          </a:p>
          <a:p>
            <a:pPr algn="l" marL="302261" indent="-151130" lvl="1">
              <a:lnSpc>
                <a:spcPts val="1582"/>
              </a:lnSpc>
              <a:buFont typeface="Arial"/>
              <a:buChar char="•"/>
            </a:pPr>
            <a:r>
              <a:rPr lang="en-US" sz="1400">
                <a:solidFill>
                  <a:srgbClr val="FFFFFF"/>
                </a:solidFill>
                <a:latin typeface="Proxima Nova"/>
              </a:rPr>
              <a:t>Reliable Data: Prioritizing accurate and timely data to make well-informed decisions.</a:t>
            </a:r>
          </a:p>
          <a:p>
            <a:pPr algn="l">
              <a:lnSpc>
                <a:spcPts val="1582"/>
              </a:lnSpc>
            </a:pPr>
          </a:p>
          <a:p>
            <a:pPr algn="l">
              <a:lnSpc>
                <a:spcPts val="1582"/>
              </a:lnSpc>
            </a:pPr>
            <a:r>
              <a:rPr lang="en-US" sz="1400">
                <a:solidFill>
                  <a:srgbClr val="FFFFFF"/>
                </a:solidFill>
                <a:latin typeface="Proxima Nova Bold"/>
              </a:rPr>
              <a:t>Propspot's Point of Difference</a:t>
            </a:r>
          </a:p>
          <a:p>
            <a:pPr algn="l">
              <a:lnSpc>
                <a:spcPts val="1582"/>
              </a:lnSpc>
            </a:pPr>
          </a:p>
          <a:p>
            <a:pPr algn="l" marL="302261" indent="-151130" lvl="1">
              <a:lnSpc>
                <a:spcPts val="1582"/>
              </a:lnSpc>
              <a:buFont typeface="Arial"/>
              <a:buChar char="•"/>
            </a:pPr>
            <a:r>
              <a:rPr lang="en-US" sz="1400">
                <a:solidFill>
                  <a:srgbClr val="FFFFFF"/>
                </a:solidFill>
                <a:latin typeface="Proxima Nova"/>
              </a:rPr>
              <a:t>I</a:t>
            </a:r>
            <a:r>
              <a:rPr lang="en-US" sz="1400">
                <a:solidFill>
                  <a:srgbClr val="FFFFFF"/>
                </a:solidFill>
                <a:latin typeface="Proxima Nova"/>
              </a:rPr>
              <a:t>n-Depth Analytics: Delivering advanced market analysis and property insights to inform strategic investment decisions.</a:t>
            </a:r>
          </a:p>
          <a:p>
            <a:pPr algn="l" marL="302261" indent="-151130" lvl="1">
              <a:lnSpc>
                <a:spcPts val="1582"/>
              </a:lnSpc>
              <a:buFont typeface="Arial"/>
              <a:buChar char="•"/>
            </a:pPr>
            <a:r>
              <a:rPr lang="en-US" sz="1400">
                <a:solidFill>
                  <a:srgbClr val="FFFFFF"/>
                </a:solidFill>
                <a:latin typeface="Proxima Nova"/>
              </a:rPr>
              <a:t>Innovative Technology: Offering state-of-the-art tools that enhance efficiency and effectiveness in portfolio management.</a:t>
            </a:r>
          </a:p>
          <a:p>
            <a:pPr algn="l" marL="302261" indent="-151130" lvl="1">
              <a:lnSpc>
                <a:spcPts val="1582"/>
              </a:lnSpc>
              <a:buFont typeface="Arial"/>
              <a:buChar char="•"/>
            </a:pPr>
            <a:r>
              <a:rPr lang="en-US" sz="1400">
                <a:solidFill>
                  <a:srgbClr val="FFFFFF"/>
                </a:solidFill>
                <a:latin typeface="Proxima Nova"/>
              </a:rPr>
              <a:t>Expert Support: Providing tailored strategic advice and expert support to meet the sophisticated needs of established investors.</a:t>
            </a:r>
          </a:p>
          <a:p>
            <a:pPr algn="l" marL="302261" indent="-151130" lvl="1">
              <a:lnSpc>
                <a:spcPts val="1582"/>
              </a:lnSpc>
              <a:buFont typeface="Arial"/>
              <a:buChar char="•"/>
            </a:pPr>
            <a:r>
              <a:rPr lang="en-US" sz="1400">
                <a:solidFill>
                  <a:srgbClr val="FFFFFF"/>
                </a:solidFill>
                <a:latin typeface="Proxima Nova"/>
              </a:rPr>
              <a:t>Comprehensive Platform: Offering a robust, all-encompassing platform that addresses every aspect of property investment.</a:t>
            </a:r>
          </a:p>
          <a:p>
            <a:pPr algn="l" marL="302261" indent="-151130" lvl="1">
              <a:lnSpc>
                <a:spcPts val="1582"/>
              </a:lnSpc>
              <a:buFont typeface="Arial"/>
              <a:buChar char="•"/>
            </a:pPr>
            <a:r>
              <a:rPr lang="en-US" sz="1400">
                <a:solidFill>
                  <a:srgbClr val="FFFFFF"/>
                </a:solidFill>
                <a:latin typeface="Proxima Nova"/>
              </a:rPr>
              <a:t>Reliable Data: Ensuring access to accurate, timely, and reliable data for well-informed decision-making.</a:t>
            </a:r>
          </a:p>
        </p:txBody>
      </p:sp>
    </p:spTree>
  </p:cSld>
  <p:clrMapOvr>
    <a:masterClrMapping/>
  </p:clrMapOvr>
</p:sld>
</file>

<file path=ppt/slides/slide43.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15</a:t>
            </a:r>
          </a:p>
        </p:txBody>
      </p:sp>
      <p:sp>
        <p:nvSpPr>
          <p:cNvPr name="TextBox 3" id="3"/>
          <p:cNvSpPr txBox="true"/>
          <p:nvPr/>
        </p:nvSpPr>
        <p:spPr>
          <a:xfrm rot="0">
            <a:off x="2357453" y="3284309"/>
            <a:ext cx="13573094" cy="24479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UNIQUE SELLING PROPISITION</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4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096000" cy="10287000"/>
            <a:chOff x="0" y="0"/>
            <a:chExt cx="5916428" cy="9983972"/>
          </a:xfrm>
        </p:grpSpPr>
        <p:sp>
          <p:nvSpPr>
            <p:cNvPr name="Freeform 3" id="3"/>
            <p:cNvSpPr/>
            <p:nvPr/>
          </p:nvSpPr>
          <p:spPr>
            <a:xfrm flipH="false" flipV="false" rot="0">
              <a:off x="0" y="0"/>
              <a:ext cx="5916428" cy="9983972"/>
            </a:xfrm>
            <a:custGeom>
              <a:avLst/>
              <a:gdLst/>
              <a:ahLst/>
              <a:cxnLst/>
              <a:rect r="r" b="b" t="t" l="l"/>
              <a:pathLst>
                <a:path h="9983972" w="5916428">
                  <a:moveTo>
                    <a:pt x="0" y="0"/>
                  </a:moveTo>
                  <a:lnTo>
                    <a:pt x="5916428" y="0"/>
                  </a:lnTo>
                  <a:lnTo>
                    <a:pt x="5916428" y="9983972"/>
                  </a:lnTo>
                  <a:lnTo>
                    <a:pt x="0" y="9983972"/>
                  </a:lnTo>
                  <a:close/>
                </a:path>
              </a:pathLst>
            </a:custGeom>
            <a:solidFill>
              <a:srgbClr val="17164D"/>
            </a:solidFill>
          </p:spPr>
        </p:sp>
        <p:sp>
          <p:nvSpPr>
            <p:cNvPr name="TextBox 4" id="4"/>
            <p:cNvSpPr txBox="true"/>
            <p:nvPr/>
          </p:nvSpPr>
          <p:spPr>
            <a:xfrm>
              <a:off x="0" y="-9525"/>
              <a:ext cx="5916428" cy="9993497"/>
            </a:xfrm>
            <a:prstGeom prst="rect">
              <a:avLst/>
            </a:prstGeom>
          </p:spPr>
          <p:txBody>
            <a:bodyPr anchor="ctr" rtlCol="false" tIns="50800" lIns="50800" bIns="50800" rIns="50800"/>
            <a:lstStyle/>
            <a:p>
              <a:pPr algn="ctr">
                <a:lnSpc>
                  <a:spcPts val="2879"/>
                </a:lnSpc>
              </a:pPr>
            </a:p>
          </p:txBody>
        </p:sp>
      </p:grpSp>
      <p:grpSp>
        <p:nvGrpSpPr>
          <p:cNvPr name="Group 5" id="5"/>
          <p:cNvGrpSpPr/>
          <p:nvPr/>
        </p:nvGrpSpPr>
        <p:grpSpPr>
          <a:xfrm rot="0">
            <a:off x="6096000" y="0"/>
            <a:ext cx="6096000" cy="10287000"/>
            <a:chOff x="0" y="0"/>
            <a:chExt cx="5916428" cy="9983972"/>
          </a:xfrm>
        </p:grpSpPr>
        <p:sp>
          <p:nvSpPr>
            <p:cNvPr name="Freeform 6" id="6"/>
            <p:cNvSpPr/>
            <p:nvPr/>
          </p:nvSpPr>
          <p:spPr>
            <a:xfrm flipH="false" flipV="false" rot="0">
              <a:off x="0" y="0"/>
              <a:ext cx="5916428" cy="9983972"/>
            </a:xfrm>
            <a:custGeom>
              <a:avLst/>
              <a:gdLst/>
              <a:ahLst/>
              <a:cxnLst/>
              <a:rect r="r" b="b" t="t" l="l"/>
              <a:pathLst>
                <a:path h="9983972" w="5916428">
                  <a:moveTo>
                    <a:pt x="0" y="0"/>
                  </a:moveTo>
                  <a:lnTo>
                    <a:pt x="5916428" y="0"/>
                  </a:lnTo>
                  <a:lnTo>
                    <a:pt x="5916428" y="9983972"/>
                  </a:lnTo>
                  <a:lnTo>
                    <a:pt x="0" y="9983972"/>
                  </a:lnTo>
                  <a:close/>
                </a:path>
              </a:pathLst>
            </a:custGeom>
            <a:solidFill>
              <a:srgbClr val="23CDDE"/>
            </a:solidFill>
          </p:spPr>
        </p:sp>
        <p:sp>
          <p:nvSpPr>
            <p:cNvPr name="TextBox 7" id="7"/>
            <p:cNvSpPr txBox="true"/>
            <p:nvPr/>
          </p:nvSpPr>
          <p:spPr>
            <a:xfrm>
              <a:off x="0" y="-9525"/>
              <a:ext cx="5916428" cy="9993497"/>
            </a:xfrm>
            <a:prstGeom prst="rect">
              <a:avLst/>
            </a:prstGeom>
          </p:spPr>
          <p:txBody>
            <a:bodyPr anchor="ctr" rtlCol="false" tIns="50800" lIns="50800" bIns="50800" rIns="50800"/>
            <a:lstStyle/>
            <a:p>
              <a:pPr algn="ctr">
                <a:lnSpc>
                  <a:spcPts val="2879"/>
                </a:lnSpc>
              </a:pPr>
            </a:p>
          </p:txBody>
        </p:sp>
      </p:grpSp>
      <p:grpSp>
        <p:nvGrpSpPr>
          <p:cNvPr name="Group 8" id="8"/>
          <p:cNvGrpSpPr/>
          <p:nvPr/>
        </p:nvGrpSpPr>
        <p:grpSpPr>
          <a:xfrm rot="0">
            <a:off x="12188536" y="0"/>
            <a:ext cx="6096000" cy="10287000"/>
            <a:chOff x="0" y="0"/>
            <a:chExt cx="5916428" cy="9983972"/>
          </a:xfrm>
        </p:grpSpPr>
        <p:sp>
          <p:nvSpPr>
            <p:cNvPr name="Freeform 9" id="9"/>
            <p:cNvSpPr/>
            <p:nvPr/>
          </p:nvSpPr>
          <p:spPr>
            <a:xfrm flipH="false" flipV="false" rot="0">
              <a:off x="0" y="0"/>
              <a:ext cx="5916428" cy="9983972"/>
            </a:xfrm>
            <a:custGeom>
              <a:avLst/>
              <a:gdLst/>
              <a:ahLst/>
              <a:cxnLst/>
              <a:rect r="r" b="b" t="t" l="l"/>
              <a:pathLst>
                <a:path h="9983972" w="5916428">
                  <a:moveTo>
                    <a:pt x="0" y="0"/>
                  </a:moveTo>
                  <a:lnTo>
                    <a:pt x="5916428" y="0"/>
                  </a:lnTo>
                  <a:lnTo>
                    <a:pt x="5916428" y="9983972"/>
                  </a:lnTo>
                  <a:lnTo>
                    <a:pt x="0" y="9983972"/>
                  </a:lnTo>
                  <a:close/>
                </a:path>
              </a:pathLst>
            </a:custGeom>
            <a:solidFill>
              <a:srgbClr val="17164D"/>
            </a:solidFill>
          </p:spPr>
        </p:sp>
        <p:sp>
          <p:nvSpPr>
            <p:cNvPr name="TextBox 10" id="10"/>
            <p:cNvSpPr txBox="true"/>
            <p:nvPr/>
          </p:nvSpPr>
          <p:spPr>
            <a:xfrm>
              <a:off x="0" y="-9525"/>
              <a:ext cx="5916428" cy="9993497"/>
            </a:xfrm>
            <a:prstGeom prst="rect">
              <a:avLst/>
            </a:prstGeom>
          </p:spPr>
          <p:txBody>
            <a:bodyPr anchor="ctr" rtlCol="false" tIns="50800" lIns="50800" bIns="50800" rIns="50800"/>
            <a:lstStyle/>
            <a:p>
              <a:pPr algn="ctr">
                <a:lnSpc>
                  <a:spcPts val="2879"/>
                </a:lnSpc>
              </a:pPr>
            </a:p>
          </p:txBody>
        </p:sp>
      </p:grpSp>
      <p:sp>
        <p:nvSpPr>
          <p:cNvPr name="TextBox 11" id="11"/>
          <p:cNvSpPr txBox="true"/>
          <p:nvPr/>
        </p:nvSpPr>
        <p:spPr>
          <a:xfrm rot="0">
            <a:off x="834701" y="2017800"/>
            <a:ext cx="4426598" cy="622613"/>
          </a:xfrm>
          <a:prstGeom prst="rect">
            <a:avLst/>
          </a:prstGeom>
        </p:spPr>
        <p:txBody>
          <a:bodyPr anchor="t" rtlCol="false" tIns="0" lIns="0" bIns="0" rIns="0">
            <a:spAutoFit/>
          </a:bodyPr>
          <a:lstStyle/>
          <a:p>
            <a:pPr algn="l">
              <a:lnSpc>
                <a:spcPts val="4902"/>
              </a:lnSpc>
            </a:pPr>
            <a:r>
              <a:rPr lang="en-US" sz="4085" spc="-122">
                <a:solidFill>
                  <a:srgbClr val="FFFFFF"/>
                </a:solidFill>
                <a:latin typeface="Proxima Nova Bold"/>
              </a:rPr>
              <a:t>Intelligent Matching</a:t>
            </a:r>
          </a:p>
        </p:txBody>
      </p:sp>
      <p:sp>
        <p:nvSpPr>
          <p:cNvPr name="TextBox 12" id="12"/>
          <p:cNvSpPr txBox="true"/>
          <p:nvPr/>
        </p:nvSpPr>
        <p:spPr>
          <a:xfrm rot="0">
            <a:off x="2746499" y="1028700"/>
            <a:ext cx="603002" cy="638175"/>
          </a:xfrm>
          <a:prstGeom prst="rect">
            <a:avLst/>
          </a:prstGeom>
        </p:spPr>
        <p:txBody>
          <a:bodyPr anchor="t" rtlCol="false" tIns="0" lIns="0" bIns="0" rIns="0">
            <a:spAutoFit/>
          </a:bodyPr>
          <a:lstStyle/>
          <a:p>
            <a:pPr algn="l">
              <a:lnSpc>
                <a:spcPts val="5040"/>
              </a:lnSpc>
            </a:pPr>
            <a:r>
              <a:rPr lang="en-US" sz="4200">
                <a:solidFill>
                  <a:srgbClr val="FFFFFF"/>
                </a:solidFill>
                <a:latin typeface="Proxima Nova Bold"/>
              </a:rPr>
              <a:t>01</a:t>
            </a:r>
          </a:p>
        </p:txBody>
      </p:sp>
      <p:sp>
        <p:nvSpPr>
          <p:cNvPr name="TextBox 13" id="13"/>
          <p:cNvSpPr txBox="true"/>
          <p:nvPr/>
        </p:nvSpPr>
        <p:spPr>
          <a:xfrm rot="0">
            <a:off x="754050" y="2897588"/>
            <a:ext cx="4587900" cy="5962650"/>
          </a:xfrm>
          <a:prstGeom prst="rect">
            <a:avLst/>
          </a:prstGeom>
        </p:spPr>
        <p:txBody>
          <a:bodyPr anchor="t" rtlCol="false" tIns="0" lIns="0" bIns="0" rIns="0">
            <a:spAutoFit/>
          </a:bodyPr>
          <a:lstStyle/>
          <a:p>
            <a:pPr algn="ctr" marL="0" indent="0" lvl="0">
              <a:lnSpc>
                <a:spcPts val="5250"/>
              </a:lnSpc>
              <a:spcBef>
                <a:spcPct val="0"/>
              </a:spcBef>
            </a:pPr>
            <a:r>
              <a:rPr lang="en-US" sz="3500">
                <a:solidFill>
                  <a:srgbClr val="FFFFFF"/>
                </a:solidFill>
                <a:latin typeface="Proxima Nova"/>
              </a:rPr>
              <a:t> Our proprietary technology utilizes deep learning to match users with a tailored property investment strategy, pinpoint the perfect suburb, and ultimately identify the ideal property.</a:t>
            </a:r>
          </a:p>
        </p:txBody>
      </p:sp>
      <p:sp>
        <p:nvSpPr>
          <p:cNvPr name="TextBox 14" id="14"/>
          <p:cNvSpPr txBox="true"/>
          <p:nvPr/>
        </p:nvSpPr>
        <p:spPr>
          <a:xfrm rot="0">
            <a:off x="13030200" y="2017800"/>
            <a:ext cx="4735256" cy="622613"/>
          </a:xfrm>
          <a:prstGeom prst="rect">
            <a:avLst/>
          </a:prstGeom>
        </p:spPr>
        <p:txBody>
          <a:bodyPr anchor="t" rtlCol="false" tIns="0" lIns="0" bIns="0" rIns="0">
            <a:spAutoFit/>
          </a:bodyPr>
          <a:lstStyle/>
          <a:p>
            <a:pPr algn="l">
              <a:lnSpc>
                <a:spcPts val="4902"/>
              </a:lnSpc>
            </a:pPr>
            <a:r>
              <a:rPr lang="en-US" sz="4085" spc="-122">
                <a:solidFill>
                  <a:srgbClr val="FFFFFF"/>
                </a:solidFill>
                <a:latin typeface="Proxima Nova Bold"/>
              </a:rPr>
              <a:t>Seamless Experience</a:t>
            </a:r>
          </a:p>
        </p:txBody>
      </p:sp>
      <p:sp>
        <p:nvSpPr>
          <p:cNvPr name="TextBox 15" id="15"/>
          <p:cNvSpPr txBox="true"/>
          <p:nvPr/>
        </p:nvSpPr>
        <p:spPr>
          <a:xfrm rot="0">
            <a:off x="8791056" y="1028700"/>
            <a:ext cx="705888" cy="638175"/>
          </a:xfrm>
          <a:prstGeom prst="rect">
            <a:avLst/>
          </a:prstGeom>
        </p:spPr>
        <p:txBody>
          <a:bodyPr anchor="t" rtlCol="false" tIns="0" lIns="0" bIns="0" rIns="0">
            <a:spAutoFit/>
          </a:bodyPr>
          <a:lstStyle/>
          <a:p>
            <a:pPr algn="l">
              <a:lnSpc>
                <a:spcPts val="5040"/>
              </a:lnSpc>
            </a:pPr>
            <a:r>
              <a:rPr lang="en-US" sz="4200">
                <a:solidFill>
                  <a:srgbClr val="FFFFFF"/>
                </a:solidFill>
                <a:latin typeface="Proxima Nova Bold"/>
              </a:rPr>
              <a:t>02</a:t>
            </a:r>
          </a:p>
        </p:txBody>
      </p:sp>
      <p:sp>
        <p:nvSpPr>
          <p:cNvPr name="TextBox 16" id="16"/>
          <p:cNvSpPr txBox="true"/>
          <p:nvPr/>
        </p:nvSpPr>
        <p:spPr>
          <a:xfrm rot="0">
            <a:off x="12868908" y="2897588"/>
            <a:ext cx="4735256" cy="4629150"/>
          </a:xfrm>
          <a:prstGeom prst="rect">
            <a:avLst/>
          </a:prstGeom>
        </p:spPr>
        <p:txBody>
          <a:bodyPr anchor="t" rtlCol="false" tIns="0" lIns="0" bIns="0" rIns="0">
            <a:spAutoFit/>
          </a:bodyPr>
          <a:lstStyle/>
          <a:p>
            <a:pPr algn="ctr" marL="0" indent="0" lvl="0">
              <a:lnSpc>
                <a:spcPts val="5250"/>
              </a:lnSpc>
              <a:spcBef>
                <a:spcPct val="0"/>
              </a:spcBef>
            </a:pPr>
            <a:r>
              <a:rPr lang="en-US" sz="3500">
                <a:solidFill>
                  <a:srgbClr val="FFFFFF"/>
                </a:solidFill>
                <a:latin typeface="Proxima Nova"/>
              </a:rPr>
              <a:t>An all-encompassing platform that guides users effortlessly from browsing to buying, simplifying every step of the property investment journey.</a:t>
            </a:r>
          </a:p>
        </p:txBody>
      </p:sp>
      <p:sp>
        <p:nvSpPr>
          <p:cNvPr name="TextBox 17" id="17"/>
          <p:cNvSpPr txBox="true"/>
          <p:nvPr/>
        </p:nvSpPr>
        <p:spPr>
          <a:xfrm rot="0">
            <a:off x="7190940" y="2017800"/>
            <a:ext cx="3906120" cy="622613"/>
          </a:xfrm>
          <a:prstGeom prst="rect">
            <a:avLst/>
          </a:prstGeom>
        </p:spPr>
        <p:txBody>
          <a:bodyPr anchor="t" rtlCol="false" tIns="0" lIns="0" bIns="0" rIns="0">
            <a:spAutoFit/>
          </a:bodyPr>
          <a:lstStyle/>
          <a:p>
            <a:pPr algn="l">
              <a:lnSpc>
                <a:spcPts val="4902"/>
              </a:lnSpc>
            </a:pPr>
            <a:r>
              <a:rPr lang="en-US" sz="4085" spc="-122">
                <a:solidFill>
                  <a:srgbClr val="FFFFFF"/>
                </a:solidFill>
                <a:latin typeface="Proxima Nova Bold"/>
              </a:rPr>
              <a:t>Precision Insights</a:t>
            </a:r>
          </a:p>
        </p:txBody>
      </p:sp>
      <p:sp>
        <p:nvSpPr>
          <p:cNvPr name="TextBox 18" id="18"/>
          <p:cNvSpPr txBox="true"/>
          <p:nvPr/>
        </p:nvSpPr>
        <p:spPr>
          <a:xfrm rot="0">
            <a:off x="14889111" y="1028700"/>
            <a:ext cx="694851" cy="638175"/>
          </a:xfrm>
          <a:prstGeom prst="rect">
            <a:avLst/>
          </a:prstGeom>
        </p:spPr>
        <p:txBody>
          <a:bodyPr anchor="t" rtlCol="false" tIns="0" lIns="0" bIns="0" rIns="0">
            <a:spAutoFit/>
          </a:bodyPr>
          <a:lstStyle/>
          <a:p>
            <a:pPr algn="l">
              <a:lnSpc>
                <a:spcPts val="5040"/>
              </a:lnSpc>
            </a:pPr>
            <a:r>
              <a:rPr lang="en-US" sz="4200">
                <a:solidFill>
                  <a:srgbClr val="FFFFFF"/>
                </a:solidFill>
                <a:latin typeface="Proxima Nova Bold"/>
              </a:rPr>
              <a:t>03</a:t>
            </a:r>
          </a:p>
        </p:txBody>
      </p:sp>
      <p:sp>
        <p:nvSpPr>
          <p:cNvPr name="TextBox 19" id="19"/>
          <p:cNvSpPr txBox="true"/>
          <p:nvPr/>
        </p:nvSpPr>
        <p:spPr>
          <a:xfrm rot="0">
            <a:off x="6789033" y="2897588"/>
            <a:ext cx="4709933" cy="4629150"/>
          </a:xfrm>
          <a:prstGeom prst="rect">
            <a:avLst/>
          </a:prstGeom>
        </p:spPr>
        <p:txBody>
          <a:bodyPr anchor="t" rtlCol="false" tIns="0" lIns="0" bIns="0" rIns="0">
            <a:spAutoFit/>
          </a:bodyPr>
          <a:lstStyle/>
          <a:p>
            <a:pPr algn="ctr" marL="0" indent="0" lvl="0">
              <a:lnSpc>
                <a:spcPts val="5250"/>
              </a:lnSpc>
              <a:spcBef>
                <a:spcPct val="0"/>
              </a:spcBef>
            </a:pPr>
            <a:r>
              <a:rPr lang="en-US" sz="3500">
                <a:solidFill>
                  <a:srgbClr val="FFFFFF"/>
                </a:solidFill>
                <a:latin typeface="Proxima Nova"/>
              </a:rPr>
              <a:t>Delivering precise market insights to empower informed decisions, helping investors build a robust property portfolio with confidence.</a:t>
            </a:r>
          </a:p>
        </p:txBody>
      </p:sp>
    </p:spTree>
  </p:cSld>
  <p:clrMapOvr>
    <a:masterClrMapping/>
  </p:clrMapOvr>
</p:sld>
</file>

<file path=ppt/slides/slide45.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16</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BRAND PERSONALITY</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46.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0" y="819150"/>
            <a:ext cx="4599423" cy="4307330"/>
            <a:chOff x="0" y="0"/>
            <a:chExt cx="1211371" cy="1134441"/>
          </a:xfrm>
        </p:grpSpPr>
        <p:sp>
          <p:nvSpPr>
            <p:cNvPr name="Freeform 3" id="3"/>
            <p:cNvSpPr/>
            <p:nvPr/>
          </p:nvSpPr>
          <p:spPr>
            <a:xfrm flipH="false" flipV="false" rot="0">
              <a:off x="0" y="0"/>
              <a:ext cx="1211371" cy="1134441"/>
            </a:xfrm>
            <a:custGeom>
              <a:avLst/>
              <a:gdLst/>
              <a:ahLst/>
              <a:cxnLst/>
              <a:rect r="r" b="b" t="t" l="l"/>
              <a:pathLst>
                <a:path h="1134441" w="1211371">
                  <a:moveTo>
                    <a:pt x="0" y="0"/>
                  </a:moveTo>
                  <a:lnTo>
                    <a:pt x="1211371" y="0"/>
                  </a:lnTo>
                  <a:lnTo>
                    <a:pt x="1211371" y="1134441"/>
                  </a:lnTo>
                  <a:lnTo>
                    <a:pt x="0" y="1134441"/>
                  </a:lnTo>
                  <a:close/>
                </a:path>
              </a:pathLst>
            </a:custGeom>
            <a:solidFill>
              <a:srgbClr val="FFFFFF"/>
            </a:solidFill>
          </p:spPr>
        </p:sp>
        <p:sp>
          <p:nvSpPr>
            <p:cNvPr name="TextBox 4" id="4"/>
            <p:cNvSpPr txBox="true"/>
            <p:nvPr/>
          </p:nvSpPr>
          <p:spPr>
            <a:xfrm>
              <a:off x="0" y="-38100"/>
              <a:ext cx="1211371" cy="117254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0" y="5126480"/>
            <a:ext cx="4599423" cy="4341370"/>
            <a:chOff x="0" y="0"/>
            <a:chExt cx="1211371" cy="1143406"/>
          </a:xfrm>
        </p:grpSpPr>
        <p:sp>
          <p:nvSpPr>
            <p:cNvPr name="Freeform 6" id="6"/>
            <p:cNvSpPr/>
            <p:nvPr/>
          </p:nvSpPr>
          <p:spPr>
            <a:xfrm flipH="false" flipV="false" rot="0">
              <a:off x="0" y="0"/>
              <a:ext cx="1211371" cy="1143406"/>
            </a:xfrm>
            <a:custGeom>
              <a:avLst/>
              <a:gdLst/>
              <a:ahLst/>
              <a:cxnLst/>
              <a:rect r="r" b="b" t="t" l="l"/>
              <a:pathLst>
                <a:path h="1143406" w="1211371">
                  <a:moveTo>
                    <a:pt x="0" y="0"/>
                  </a:moveTo>
                  <a:lnTo>
                    <a:pt x="1211371" y="0"/>
                  </a:lnTo>
                  <a:lnTo>
                    <a:pt x="1211371" y="1143406"/>
                  </a:lnTo>
                  <a:lnTo>
                    <a:pt x="0" y="1143406"/>
                  </a:lnTo>
                  <a:close/>
                </a:path>
              </a:pathLst>
            </a:custGeom>
            <a:solidFill>
              <a:srgbClr val="5E25FD"/>
            </a:solidFill>
          </p:spPr>
        </p:sp>
        <p:sp>
          <p:nvSpPr>
            <p:cNvPr name="TextBox 7" id="7"/>
            <p:cNvSpPr txBox="true"/>
            <p:nvPr/>
          </p:nvSpPr>
          <p:spPr>
            <a:xfrm>
              <a:off x="0" y="-38100"/>
              <a:ext cx="1211371" cy="1181506"/>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4599423" y="819150"/>
            <a:ext cx="4599423" cy="4307330"/>
            <a:chOff x="0" y="0"/>
            <a:chExt cx="1211371" cy="1134441"/>
          </a:xfrm>
        </p:grpSpPr>
        <p:sp>
          <p:nvSpPr>
            <p:cNvPr name="Freeform 9" id="9"/>
            <p:cNvSpPr/>
            <p:nvPr/>
          </p:nvSpPr>
          <p:spPr>
            <a:xfrm flipH="false" flipV="false" rot="0">
              <a:off x="0" y="0"/>
              <a:ext cx="1211371" cy="1134441"/>
            </a:xfrm>
            <a:custGeom>
              <a:avLst/>
              <a:gdLst/>
              <a:ahLst/>
              <a:cxnLst/>
              <a:rect r="r" b="b" t="t" l="l"/>
              <a:pathLst>
                <a:path h="1134441" w="1211371">
                  <a:moveTo>
                    <a:pt x="0" y="0"/>
                  </a:moveTo>
                  <a:lnTo>
                    <a:pt x="1211371" y="0"/>
                  </a:lnTo>
                  <a:lnTo>
                    <a:pt x="1211371" y="1134441"/>
                  </a:lnTo>
                  <a:lnTo>
                    <a:pt x="0" y="1134441"/>
                  </a:lnTo>
                  <a:close/>
                </a:path>
              </a:pathLst>
            </a:custGeom>
            <a:solidFill>
              <a:srgbClr val="3A65F3"/>
            </a:solidFill>
          </p:spPr>
        </p:sp>
        <p:sp>
          <p:nvSpPr>
            <p:cNvPr name="TextBox 10" id="10"/>
            <p:cNvSpPr txBox="true"/>
            <p:nvPr/>
          </p:nvSpPr>
          <p:spPr>
            <a:xfrm>
              <a:off x="0" y="-38100"/>
              <a:ext cx="1211371" cy="1172541"/>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4599423" y="5126480"/>
            <a:ext cx="4599423" cy="4341370"/>
            <a:chOff x="0" y="0"/>
            <a:chExt cx="1211371" cy="1143406"/>
          </a:xfrm>
        </p:grpSpPr>
        <p:sp>
          <p:nvSpPr>
            <p:cNvPr name="Freeform 12" id="12"/>
            <p:cNvSpPr/>
            <p:nvPr/>
          </p:nvSpPr>
          <p:spPr>
            <a:xfrm flipH="false" flipV="false" rot="0">
              <a:off x="0" y="0"/>
              <a:ext cx="1211371" cy="1143406"/>
            </a:xfrm>
            <a:custGeom>
              <a:avLst/>
              <a:gdLst/>
              <a:ahLst/>
              <a:cxnLst/>
              <a:rect r="r" b="b" t="t" l="l"/>
              <a:pathLst>
                <a:path h="1143406" w="1211371">
                  <a:moveTo>
                    <a:pt x="0" y="0"/>
                  </a:moveTo>
                  <a:lnTo>
                    <a:pt x="1211371" y="0"/>
                  </a:lnTo>
                  <a:lnTo>
                    <a:pt x="1211371" y="1143406"/>
                  </a:lnTo>
                  <a:lnTo>
                    <a:pt x="0" y="1143406"/>
                  </a:lnTo>
                  <a:close/>
                </a:path>
              </a:pathLst>
            </a:custGeom>
            <a:solidFill>
              <a:srgbClr val="FFFFFF"/>
            </a:solidFill>
          </p:spPr>
        </p:sp>
        <p:sp>
          <p:nvSpPr>
            <p:cNvPr name="TextBox 13" id="13"/>
            <p:cNvSpPr txBox="true"/>
            <p:nvPr/>
          </p:nvSpPr>
          <p:spPr>
            <a:xfrm>
              <a:off x="0" y="-38100"/>
              <a:ext cx="1211371" cy="1181506"/>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9198846" y="819150"/>
            <a:ext cx="4599423" cy="4307330"/>
            <a:chOff x="0" y="0"/>
            <a:chExt cx="1211371" cy="1134441"/>
          </a:xfrm>
        </p:grpSpPr>
        <p:sp>
          <p:nvSpPr>
            <p:cNvPr name="Freeform 15" id="15"/>
            <p:cNvSpPr/>
            <p:nvPr/>
          </p:nvSpPr>
          <p:spPr>
            <a:xfrm flipH="false" flipV="false" rot="0">
              <a:off x="0" y="0"/>
              <a:ext cx="1211371" cy="1134441"/>
            </a:xfrm>
            <a:custGeom>
              <a:avLst/>
              <a:gdLst/>
              <a:ahLst/>
              <a:cxnLst/>
              <a:rect r="r" b="b" t="t" l="l"/>
              <a:pathLst>
                <a:path h="1134441" w="1211371">
                  <a:moveTo>
                    <a:pt x="0" y="0"/>
                  </a:moveTo>
                  <a:lnTo>
                    <a:pt x="1211371" y="0"/>
                  </a:lnTo>
                  <a:lnTo>
                    <a:pt x="1211371" y="1134441"/>
                  </a:lnTo>
                  <a:lnTo>
                    <a:pt x="0" y="1134441"/>
                  </a:lnTo>
                  <a:close/>
                </a:path>
              </a:pathLst>
            </a:custGeom>
            <a:solidFill>
              <a:srgbClr val="FFFFFF"/>
            </a:solidFill>
          </p:spPr>
        </p:sp>
        <p:sp>
          <p:nvSpPr>
            <p:cNvPr name="TextBox 16" id="16"/>
            <p:cNvSpPr txBox="true"/>
            <p:nvPr/>
          </p:nvSpPr>
          <p:spPr>
            <a:xfrm>
              <a:off x="0" y="-38100"/>
              <a:ext cx="1211371" cy="1172541"/>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9198846" y="5126480"/>
            <a:ext cx="4599423" cy="4341370"/>
            <a:chOff x="0" y="0"/>
            <a:chExt cx="1211371" cy="1143406"/>
          </a:xfrm>
        </p:grpSpPr>
        <p:sp>
          <p:nvSpPr>
            <p:cNvPr name="Freeform 18" id="18"/>
            <p:cNvSpPr/>
            <p:nvPr/>
          </p:nvSpPr>
          <p:spPr>
            <a:xfrm flipH="false" flipV="false" rot="0">
              <a:off x="0" y="0"/>
              <a:ext cx="1211371" cy="1143406"/>
            </a:xfrm>
            <a:custGeom>
              <a:avLst/>
              <a:gdLst/>
              <a:ahLst/>
              <a:cxnLst/>
              <a:rect r="r" b="b" t="t" l="l"/>
              <a:pathLst>
                <a:path h="1143406" w="1211371">
                  <a:moveTo>
                    <a:pt x="0" y="0"/>
                  </a:moveTo>
                  <a:lnTo>
                    <a:pt x="1211371" y="0"/>
                  </a:lnTo>
                  <a:lnTo>
                    <a:pt x="1211371" y="1143406"/>
                  </a:lnTo>
                  <a:lnTo>
                    <a:pt x="0" y="1143406"/>
                  </a:lnTo>
                  <a:close/>
                </a:path>
              </a:pathLst>
            </a:custGeom>
            <a:solidFill>
              <a:srgbClr val="23CDDE"/>
            </a:solidFill>
          </p:spPr>
        </p:sp>
        <p:sp>
          <p:nvSpPr>
            <p:cNvPr name="TextBox 19" id="19"/>
            <p:cNvSpPr txBox="true"/>
            <p:nvPr/>
          </p:nvSpPr>
          <p:spPr>
            <a:xfrm>
              <a:off x="0" y="-38100"/>
              <a:ext cx="1211371" cy="1181506"/>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825853" y="1226946"/>
            <a:ext cx="2947717" cy="3263138"/>
          </a:xfrm>
          <a:prstGeom prst="rect">
            <a:avLst/>
          </a:prstGeom>
        </p:spPr>
        <p:txBody>
          <a:bodyPr anchor="t" rtlCol="false" tIns="0" lIns="0" bIns="0" rIns="0">
            <a:spAutoFit/>
          </a:bodyPr>
          <a:lstStyle/>
          <a:p>
            <a:pPr algn="ctr">
              <a:lnSpc>
                <a:spcPts val="3030"/>
              </a:lnSpc>
              <a:spcBef>
                <a:spcPct val="0"/>
              </a:spcBef>
            </a:pPr>
            <a:r>
              <a:rPr lang="en-US" sz="3000">
                <a:solidFill>
                  <a:srgbClr val="000000"/>
                </a:solidFill>
                <a:latin typeface="Proxima Nova Bold"/>
              </a:rPr>
              <a:t>Simplified</a:t>
            </a:r>
          </a:p>
          <a:p>
            <a:pPr algn="ctr">
              <a:lnSpc>
                <a:spcPts val="3030"/>
              </a:lnSpc>
              <a:spcBef>
                <a:spcPct val="0"/>
              </a:spcBef>
            </a:pPr>
          </a:p>
          <a:p>
            <a:pPr algn="ctr">
              <a:lnSpc>
                <a:spcPts val="2221"/>
              </a:lnSpc>
              <a:spcBef>
                <a:spcPct val="0"/>
              </a:spcBef>
            </a:pPr>
            <a:r>
              <a:rPr lang="en-US" sz="2199">
                <a:solidFill>
                  <a:srgbClr val="000000"/>
                </a:solidFill>
                <a:latin typeface="Proxima Nova"/>
              </a:rPr>
              <a:t>Clear: Making complex real estate concepts easy to understand and navigate.</a:t>
            </a:r>
          </a:p>
          <a:p>
            <a:pPr algn="ctr">
              <a:lnSpc>
                <a:spcPts val="2221"/>
              </a:lnSpc>
              <a:spcBef>
                <a:spcPct val="0"/>
              </a:spcBef>
            </a:pPr>
          </a:p>
          <a:p>
            <a:pPr algn="ctr">
              <a:lnSpc>
                <a:spcPts val="2221"/>
              </a:lnSpc>
              <a:spcBef>
                <a:spcPct val="0"/>
              </a:spcBef>
            </a:pPr>
            <a:r>
              <a:rPr lang="en-US" sz="2199">
                <a:solidFill>
                  <a:srgbClr val="000000"/>
                </a:solidFill>
                <a:latin typeface="Proxima Nova"/>
              </a:rPr>
              <a:t>Effortless: Ensuring a smooth, hassle-free experience from browsing to buying.</a:t>
            </a:r>
          </a:p>
        </p:txBody>
      </p:sp>
      <p:sp>
        <p:nvSpPr>
          <p:cNvPr name="TextBox 21" id="21"/>
          <p:cNvSpPr txBox="true"/>
          <p:nvPr/>
        </p:nvSpPr>
        <p:spPr>
          <a:xfrm rot="0">
            <a:off x="10027521" y="1226946"/>
            <a:ext cx="2907359" cy="3263138"/>
          </a:xfrm>
          <a:prstGeom prst="rect">
            <a:avLst/>
          </a:prstGeom>
        </p:spPr>
        <p:txBody>
          <a:bodyPr anchor="t" rtlCol="false" tIns="0" lIns="0" bIns="0" rIns="0">
            <a:spAutoFit/>
          </a:bodyPr>
          <a:lstStyle/>
          <a:p>
            <a:pPr algn="ctr">
              <a:lnSpc>
                <a:spcPts val="3030"/>
              </a:lnSpc>
              <a:spcBef>
                <a:spcPct val="0"/>
              </a:spcBef>
            </a:pPr>
            <a:r>
              <a:rPr lang="en-US" sz="3000">
                <a:solidFill>
                  <a:srgbClr val="000000"/>
                </a:solidFill>
                <a:latin typeface="Proxima Nova Bold"/>
              </a:rPr>
              <a:t>Dynamic</a:t>
            </a:r>
          </a:p>
          <a:p>
            <a:pPr algn="ctr">
              <a:lnSpc>
                <a:spcPts val="3030"/>
              </a:lnSpc>
              <a:spcBef>
                <a:spcPct val="0"/>
              </a:spcBef>
            </a:pPr>
          </a:p>
          <a:p>
            <a:pPr algn="ctr">
              <a:lnSpc>
                <a:spcPts val="2221"/>
              </a:lnSpc>
              <a:spcBef>
                <a:spcPct val="0"/>
              </a:spcBef>
            </a:pPr>
            <a:r>
              <a:rPr lang="en-US" sz="2199">
                <a:solidFill>
                  <a:srgbClr val="000000"/>
                </a:solidFill>
                <a:latin typeface="Proxima Nova"/>
              </a:rPr>
              <a:t>Adaptable: Quickly responding to market changes and user needs.</a:t>
            </a:r>
          </a:p>
          <a:p>
            <a:pPr algn="ctr">
              <a:lnSpc>
                <a:spcPts val="2221"/>
              </a:lnSpc>
              <a:spcBef>
                <a:spcPct val="0"/>
              </a:spcBef>
            </a:pPr>
          </a:p>
          <a:p>
            <a:pPr algn="ctr">
              <a:lnSpc>
                <a:spcPts val="2221"/>
              </a:lnSpc>
              <a:spcBef>
                <a:spcPct val="0"/>
              </a:spcBef>
            </a:pPr>
            <a:r>
              <a:rPr lang="en-US" sz="2199">
                <a:solidFill>
                  <a:srgbClr val="000000"/>
                </a:solidFill>
                <a:latin typeface="Proxima Nova"/>
              </a:rPr>
              <a:t>Energetic: Bringing enthusiasm and vigor to the real estate investment journey.</a:t>
            </a:r>
          </a:p>
        </p:txBody>
      </p:sp>
      <p:sp>
        <p:nvSpPr>
          <p:cNvPr name="TextBox 22" id="22"/>
          <p:cNvSpPr txBox="true"/>
          <p:nvPr/>
        </p:nvSpPr>
        <p:spPr>
          <a:xfrm rot="0">
            <a:off x="5083086" y="5551296"/>
            <a:ext cx="3678180" cy="3539363"/>
          </a:xfrm>
          <a:prstGeom prst="rect">
            <a:avLst/>
          </a:prstGeom>
        </p:spPr>
        <p:txBody>
          <a:bodyPr anchor="t" rtlCol="false" tIns="0" lIns="0" bIns="0" rIns="0">
            <a:spAutoFit/>
          </a:bodyPr>
          <a:lstStyle/>
          <a:p>
            <a:pPr algn="ctr">
              <a:lnSpc>
                <a:spcPts val="3030"/>
              </a:lnSpc>
              <a:spcBef>
                <a:spcPct val="0"/>
              </a:spcBef>
            </a:pPr>
            <a:r>
              <a:rPr lang="en-US" sz="3000">
                <a:solidFill>
                  <a:srgbClr val="000000"/>
                </a:solidFill>
                <a:latin typeface="Proxima Nova Bold"/>
              </a:rPr>
              <a:t>Empowering</a:t>
            </a:r>
          </a:p>
          <a:p>
            <a:pPr algn="ctr">
              <a:lnSpc>
                <a:spcPts val="3030"/>
              </a:lnSpc>
              <a:spcBef>
                <a:spcPct val="0"/>
              </a:spcBef>
            </a:pPr>
          </a:p>
          <a:p>
            <a:pPr algn="ctr">
              <a:lnSpc>
                <a:spcPts val="2221"/>
              </a:lnSpc>
              <a:spcBef>
                <a:spcPct val="0"/>
              </a:spcBef>
            </a:pPr>
            <a:r>
              <a:rPr lang="en-US" sz="2199">
                <a:solidFill>
                  <a:srgbClr val="000000"/>
                </a:solidFill>
                <a:latin typeface="Proxima Nova"/>
              </a:rPr>
              <a:t>Knowledgeable: Equipping users with the insights and tools needed to make informed investment decisions.</a:t>
            </a:r>
          </a:p>
          <a:p>
            <a:pPr algn="ctr">
              <a:lnSpc>
                <a:spcPts val="2221"/>
              </a:lnSpc>
              <a:spcBef>
                <a:spcPct val="0"/>
              </a:spcBef>
            </a:pPr>
          </a:p>
          <a:p>
            <a:pPr algn="ctr">
              <a:lnSpc>
                <a:spcPts val="2221"/>
              </a:lnSpc>
              <a:spcBef>
                <a:spcPct val="0"/>
              </a:spcBef>
            </a:pPr>
            <a:r>
              <a:rPr lang="en-US" sz="2199">
                <a:solidFill>
                  <a:srgbClr val="000000"/>
                </a:solidFill>
                <a:latin typeface="Proxima Nova"/>
              </a:rPr>
              <a:t>Inspirational: Motivating users to achieve their financial goals and dreams through property investment.</a:t>
            </a:r>
          </a:p>
        </p:txBody>
      </p:sp>
      <p:sp>
        <p:nvSpPr>
          <p:cNvPr name="TextBox 23" id="23"/>
          <p:cNvSpPr txBox="true"/>
          <p:nvPr/>
        </p:nvSpPr>
        <p:spPr>
          <a:xfrm rot="0">
            <a:off x="5262558" y="1226946"/>
            <a:ext cx="3319236" cy="3263138"/>
          </a:xfrm>
          <a:prstGeom prst="rect">
            <a:avLst/>
          </a:prstGeom>
        </p:spPr>
        <p:txBody>
          <a:bodyPr anchor="t" rtlCol="false" tIns="0" lIns="0" bIns="0" rIns="0">
            <a:spAutoFit/>
          </a:bodyPr>
          <a:lstStyle/>
          <a:p>
            <a:pPr algn="ctr">
              <a:lnSpc>
                <a:spcPts val="3030"/>
              </a:lnSpc>
              <a:spcBef>
                <a:spcPct val="0"/>
              </a:spcBef>
            </a:pPr>
            <a:r>
              <a:rPr lang="en-US" sz="3000">
                <a:solidFill>
                  <a:srgbClr val="FFFFFF"/>
                </a:solidFill>
                <a:latin typeface="Proxima Nova Bold"/>
              </a:rPr>
              <a:t>User-Centric</a:t>
            </a:r>
          </a:p>
          <a:p>
            <a:pPr algn="ctr">
              <a:lnSpc>
                <a:spcPts val="3030"/>
              </a:lnSpc>
              <a:spcBef>
                <a:spcPct val="0"/>
              </a:spcBef>
            </a:pPr>
          </a:p>
          <a:p>
            <a:pPr algn="ctr">
              <a:lnSpc>
                <a:spcPts val="2221"/>
              </a:lnSpc>
              <a:spcBef>
                <a:spcPct val="0"/>
              </a:spcBef>
            </a:pPr>
            <a:r>
              <a:rPr lang="en-US" sz="2199">
                <a:solidFill>
                  <a:srgbClr val="FFFFFF"/>
                </a:solidFill>
                <a:latin typeface="Proxima Nova"/>
              </a:rPr>
              <a:t>Empathetic: Understanding and prioritizing the unique needs and journeys of each user.</a:t>
            </a:r>
          </a:p>
          <a:p>
            <a:pPr algn="ctr">
              <a:lnSpc>
                <a:spcPts val="2221"/>
              </a:lnSpc>
              <a:spcBef>
                <a:spcPct val="0"/>
              </a:spcBef>
            </a:pPr>
          </a:p>
          <a:p>
            <a:pPr algn="ctr">
              <a:lnSpc>
                <a:spcPts val="2221"/>
              </a:lnSpc>
              <a:spcBef>
                <a:spcPct val="0"/>
              </a:spcBef>
            </a:pPr>
            <a:r>
              <a:rPr lang="en-US" sz="2199">
                <a:solidFill>
                  <a:srgbClr val="FFFFFF"/>
                </a:solidFill>
                <a:latin typeface="Proxima Nova"/>
              </a:rPr>
              <a:t>Supportive: Offering guidance and assistance at every step of the investment process.</a:t>
            </a:r>
          </a:p>
        </p:txBody>
      </p:sp>
      <p:sp>
        <p:nvSpPr>
          <p:cNvPr name="TextBox 24" id="24"/>
          <p:cNvSpPr txBox="true"/>
          <p:nvPr/>
        </p:nvSpPr>
        <p:spPr>
          <a:xfrm rot="0">
            <a:off x="14436444" y="1281094"/>
            <a:ext cx="3108606" cy="6598683"/>
          </a:xfrm>
          <a:prstGeom prst="rect">
            <a:avLst/>
          </a:prstGeom>
        </p:spPr>
        <p:txBody>
          <a:bodyPr anchor="t" rtlCol="false" tIns="0" lIns="0" bIns="0" rIns="0">
            <a:spAutoFit/>
          </a:bodyPr>
          <a:lstStyle/>
          <a:p>
            <a:pPr algn="ctr">
              <a:lnSpc>
                <a:spcPts val="4179"/>
              </a:lnSpc>
              <a:spcBef>
                <a:spcPct val="0"/>
              </a:spcBef>
            </a:pPr>
            <a:r>
              <a:rPr lang="en-US" sz="4137">
                <a:solidFill>
                  <a:srgbClr val="FFFFFF"/>
                </a:solidFill>
                <a:latin typeface="Proxima Nova Bold"/>
              </a:rPr>
              <a:t>Trustworthy</a:t>
            </a:r>
          </a:p>
          <a:p>
            <a:pPr algn="ctr">
              <a:lnSpc>
                <a:spcPts val="3931"/>
              </a:lnSpc>
              <a:spcBef>
                <a:spcPct val="0"/>
              </a:spcBef>
            </a:pPr>
          </a:p>
          <a:p>
            <a:pPr algn="ctr">
              <a:lnSpc>
                <a:spcPts val="2985"/>
              </a:lnSpc>
              <a:spcBef>
                <a:spcPct val="0"/>
              </a:spcBef>
            </a:pPr>
            <a:r>
              <a:rPr lang="en-US" sz="2955">
                <a:solidFill>
                  <a:srgbClr val="FFFFFF"/>
                </a:solidFill>
                <a:latin typeface="Proxima Nova Bold"/>
              </a:rPr>
              <a:t>Reliable: Providing dependable and accurate insights to build trust with our users.</a:t>
            </a:r>
          </a:p>
          <a:p>
            <a:pPr algn="ctr">
              <a:lnSpc>
                <a:spcPts val="2985"/>
              </a:lnSpc>
              <a:spcBef>
                <a:spcPct val="0"/>
              </a:spcBef>
            </a:pPr>
          </a:p>
          <a:p>
            <a:pPr algn="ctr">
              <a:lnSpc>
                <a:spcPts val="2985"/>
              </a:lnSpc>
              <a:spcBef>
                <a:spcPct val="0"/>
              </a:spcBef>
            </a:pPr>
            <a:r>
              <a:rPr lang="en-US" sz="2955">
                <a:solidFill>
                  <a:srgbClr val="FFFFFF"/>
                </a:solidFill>
                <a:latin typeface="Proxima Nova Bold"/>
              </a:rPr>
              <a:t>Transparent: Maintaining openness in our processes, ensuring users feel secure in their investment decisions.</a:t>
            </a:r>
          </a:p>
        </p:txBody>
      </p:sp>
      <p:sp>
        <p:nvSpPr>
          <p:cNvPr name="TextBox 25" id="25"/>
          <p:cNvSpPr txBox="true"/>
          <p:nvPr/>
        </p:nvSpPr>
        <p:spPr>
          <a:xfrm rot="0">
            <a:off x="9860445" y="5551296"/>
            <a:ext cx="3276225" cy="3539363"/>
          </a:xfrm>
          <a:prstGeom prst="rect">
            <a:avLst/>
          </a:prstGeom>
        </p:spPr>
        <p:txBody>
          <a:bodyPr anchor="t" rtlCol="false" tIns="0" lIns="0" bIns="0" rIns="0">
            <a:spAutoFit/>
          </a:bodyPr>
          <a:lstStyle/>
          <a:p>
            <a:pPr algn="ctr">
              <a:lnSpc>
                <a:spcPts val="3030"/>
              </a:lnSpc>
              <a:spcBef>
                <a:spcPct val="0"/>
              </a:spcBef>
            </a:pPr>
            <a:r>
              <a:rPr lang="en-US" sz="3000">
                <a:solidFill>
                  <a:srgbClr val="FFFFFF"/>
                </a:solidFill>
                <a:latin typeface="Proxima Nova Bold"/>
              </a:rPr>
              <a:t>Visionary</a:t>
            </a:r>
          </a:p>
          <a:p>
            <a:pPr algn="ctr">
              <a:lnSpc>
                <a:spcPts val="3030"/>
              </a:lnSpc>
              <a:spcBef>
                <a:spcPct val="0"/>
              </a:spcBef>
            </a:pPr>
          </a:p>
          <a:p>
            <a:pPr algn="ctr">
              <a:lnSpc>
                <a:spcPts val="2221"/>
              </a:lnSpc>
              <a:spcBef>
                <a:spcPct val="0"/>
              </a:spcBef>
            </a:pPr>
            <a:r>
              <a:rPr lang="en-US" sz="2199">
                <a:solidFill>
                  <a:srgbClr val="FFFFFF"/>
                </a:solidFill>
                <a:latin typeface="Proxima Nova"/>
              </a:rPr>
              <a:t>Innovative: Constantly pushing the boundaries of what's possible in real estate investment.</a:t>
            </a:r>
          </a:p>
          <a:p>
            <a:pPr algn="ctr">
              <a:lnSpc>
                <a:spcPts val="2221"/>
              </a:lnSpc>
              <a:spcBef>
                <a:spcPct val="0"/>
              </a:spcBef>
            </a:pPr>
          </a:p>
          <a:p>
            <a:pPr algn="ctr">
              <a:lnSpc>
                <a:spcPts val="2221"/>
              </a:lnSpc>
              <a:spcBef>
                <a:spcPct val="0"/>
              </a:spcBef>
            </a:pPr>
            <a:r>
              <a:rPr lang="en-US" sz="2199">
                <a:solidFill>
                  <a:srgbClr val="FFFFFF"/>
                </a:solidFill>
                <a:latin typeface="Proxima Nova"/>
              </a:rPr>
              <a:t>Forward-Thinking: Always looking ahead to anticipate and shape the future of property investment.</a:t>
            </a:r>
          </a:p>
        </p:txBody>
      </p:sp>
      <p:sp>
        <p:nvSpPr>
          <p:cNvPr name="TextBox 26" id="26"/>
          <p:cNvSpPr txBox="true"/>
          <p:nvPr/>
        </p:nvSpPr>
        <p:spPr>
          <a:xfrm rot="0">
            <a:off x="624413" y="5551296"/>
            <a:ext cx="3350597" cy="3539363"/>
          </a:xfrm>
          <a:prstGeom prst="rect">
            <a:avLst/>
          </a:prstGeom>
        </p:spPr>
        <p:txBody>
          <a:bodyPr anchor="t" rtlCol="false" tIns="0" lIns="0" bIns="0" rIns="0">
            <a:spAutoFit/>
          </a:bodyPr>
          <a:lstStyle/>
          <a:p>
            <a:pPr algn="ctr">
              <a:lnSpc>
                <a:spcPts val="3030"/>
              </a:lnSpc>
              <a:spcBef>
                <a:spcPct val="0"/>
              </a:spcBef>
            </a:pPr>
            <a:r>
              <a:rPr lang="en-US" sz="3000">
                <a:solidFill>
                  <a:srgbClr val="FFFFFF"/>
                </a:solidFill>
                <a:latin typeface="Proxima Nova Bold"/>
              </a:rPr>
              <a:t>Professional</a:t>
            </a:r>
          </a:p>
          <a:p>
            <a:pPr algn="ctr">
              <a:lnSpc>
                <a:spcPts val="3030"/>
              </a:lnSpc>
              <a:spcBef>
                <a:spcPct val="0"/>
              </a:spcBef>
            </a:pPr>
          </a:p>
          <a:p>
            <a:pPr algn="ctr">
              <a:lnSpc>
                <a:spcPts val="2221"/>
              </a:lnSpc>
              <a:spcBef>
                <a:spcPct val="0"/>
              </a:spcBef>
            </a:pPr>
            <a:r>
              <a:rPr lang="en-US" sz="2199">
                <a:solidFill>
                  <a:srgbClr val="FFFFFF"/>
                </a:solidFill>
                <a:latin typeface="Proxima Nova"/>
              </a:rPr>
              <a:t>Expertise: Demonstrating deep knowledge and proficiency in real estate and investment.</a:t>
            </a:r>
          </a:p>
          <a:p>
            <a:pPr algn="ctr">
              <a:lnSpc>
                <a:spcPts val="2221"/>
              </a:lnSpc>
              <a:spcBef>
                <a:spcPct val="0"/>
              </a:spcBef>
            </a:pPr>
          </a:p>
          <a:p>
            <a:pPr algn="ctr">
              <a:lnSpc>
                <a:spcPts val="2221"/>
              </a:lnSpc>
              <a:spcBef>
                <a:spcPct val="0"/>
              </a:spcBef>
            </a:pPr>
            <a:r>
              <a:rPr lang="en-US" sz="2199">
                <a:solidFill>
                  <a:srgbClr val="FFFFFF"/>
                </a:solidFill>
                <a:latin typeface="Proxima Nova"/>
              </a:rPr>
              <a:t>Excellence: Striving for high standards in every aspect of our service, creating remarkable experiences.</a:t>
            </a:r>
          </a:p>
        </p:txBody>
      </p:sp>
    </p:spTree>
  </p:cSld>
  <p:clrMapOvr>
    <a:masterClrMapping/>
  </p:clrMapOvr>
</p:sld>
</file>

<file path=ppt/slides/slide47.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17</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BRAND VOICE</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48.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grpSp>
        <p:nvGrpSpPr>
          <p:cNvPr name="Group 2" id="2"/>
          <p:cNvGrpSpPr/>
          <p:nvPr/>
        </p:nvGrpSpPr>
        <p:grpSpPr>
          <a:xfrm rot="0">
            <a:off x="593750" y="565713"/>
            <a:ext cx="5316986" cy="4291843"/>
            <a:chOff x="0" y="0"/>
            <a:chExt cx="1120243" cy="904254"/>
          </a:xfrm>
        </p:grpSpPr>
        <p:sp>
          <p:nvSpPr>
            <p:cNvPr name="Freeform 3" id="3"/>
            <p:cNvSpPr/>
            <p:nvPr/>
          </p:nvSpPr>
          <p:spPr>
            <a:xfrm flipH="false" flipV="false" rot="0">
              <a:off x="0" y="0"/>
              <a:ext cx="1120243" cy="904254"/>
            </a:xfrm>
            <a:custGeom>
              <a:avLst/>
              <a:gdLst/>
              <a:ahLst/>
              <a:cxnLst/>
              <a:rect r="r" b="b" t="t" l="l"/>
              <a:pathLst>
                <a:path h="904254" w="1120243">
                  <a:moveTo>
                    <a:pt x="0" y="0"/>
                  </a:moveTo>
                  <a:lnTo>
                    <a:pt x="1120243" y="0"/>
                  </a:lnTo>
                  <a:lnTo>
                    <a:pt x="1120243" y="904254"/>
                  </a:lnTo>
                  <a:lnTo>
                    <a:pt x="0" y="904254"/>
                  </a:lnTo>
                  <a:close/>
                </a:path>
              </a:pathLst>
            </a:custGeom>
            <a:solidFill>
              <a:srgbClr val="FFFFFF">
                <a:alpha val="19608"/>
              </a:srgbClr>
            </a:solidFill>
          </p:spPr>
        </p:sp>
        <p:sp>
          <p:nvSpPr>
            <p:cNvPr name="TextBox 4" id="4"/>
            <p:cNvSpPr txBox="true"/>
            <p:nvPr/>
          </p:nvSpPr>
          <p:spPr>
            <a:xfrm>
              <a:off x="0" y="-38100"/>
              <a:ext cx="1120243" cy="94235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93750" y="5429444"/>
            <a:ext cx="5316986" cy="4291843"/>
            <a:chOff x="0" y="0"/>
            <a:chExt cx="1120243" cy="904254"/>
          </a:xfrm>
        </p:grpSpPr>
        <p:sp>
          <p:nvSpPr>
            <p:cNvPr name="Freeform 6" id="6"/>
            <p:cNvSpPr/>
            <p:nvPr/>
          </p:nvSpPr>
          <p:spPr>
            <a:xfrm flipH="false" flipV="false" rot="0">
              <a:off x="0" y="0"/>
              <a:ext cx="1120243" cy="904254"/>
            </a:xfrm>
            <a:custGeom>
              <a:avLst/>
              <a:gdLst/>
              <a:ahLst/>
              <a:cxnLst/>
              <a:rect r="r" b="b" t="t" l="l"/>
              <a:pathLst>
                <a:path h="904254" w="1120243">
                  <a:moveTo>
                    <a:pt x="0" y="0"/>
                  </a:moveTo>
                  <a:lnTo>
                    <a:pt x="1120243" y="0"/>
                  </a:lnTo>
                  <a:lnTo>
                    <a:pt x="1120243" y="904254"/>
                  </a:lnTo>
                  <a:lnTo>
                    <a:pt x="0" y="904254"/>
                  </a:lnTo>
                  <a:close/>
                </a:path>
              </a:pathLst>
            </a:custGeom>
            <a:solidFill>
              <a:srgbClr val="FFFFFF">
                <a:alpha val="19608"/>
              </a:srgbClr>
            </a:solidFill>
          </p:spPr>
        </p:sp>
        <p:sp>
          <p:nvSpPr>
            <p:cNvPr name="TextBox 7" id="7"/>
            <p:cNvSpPr txBox="true"/>
            <p:nvPr/>
          </p:nvSpPr>
          <p:spPr>
            <a:xfrm>
              <a:off x="0" y="-38100"/>
              <a:ext cx="1120243" cy="942354"/>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6485507" y="565713"/>
            <a:ext cx="5316986" cy="4291843"/>
            <a:chOff x="0" y="0"/>
            <a:chExt cx="1120243" cy="904254"/>
          </a:xfrm>
        </p:grpSpPr>
        <p:sp>
          <p:nvSpPr>
            <p:cNvPr name="Freeform 9" id="9"/>
            <p:cNvSpPr/>
            <p:nvPr/>
          </p:nvSpPr>
          <p:spPr>
            <a:xfrm flipH="false" flipV="false" rot="0">
              <a:off x="0" y="0"/>
              <a:ext cx="1120243" cy="904254"/>
            </a:xfrm>
            <a:custGeom>
              <a:avLst/>
              <a:gdLst/>
              <a:ahLst/>
              <a:cxnLst/>
              <a:rect r="r" b="b" t="t" l="l"/>
              <a:pathLst>
                <a:path h="904254" w="1120243">
                  <a:moveTo>
                    <a:pt x="0" y="0"/>
                  </a:moveTo>
                  <a:lnTo>
                    <a:pt x="1120243" y="0"/>
                  </a:lnTo>
                  <a:lnTo>
                    <a:pt x="1120243" y="904254"/>
                  </a:lnTo>
                  <a:lnTo>
                    <a:pt x="0" y="904254"/>
                  </a:lnTo>
                  <a:close/>
                </a:path>
              </a:pathLst>
            </a:custGeom>
            <a:solidFill>
              <a:srgbClr val="FFFFFF">
                <a:alpha val="19608"/>
              </a:srgbClr>
            </a:solidFill>
          </p:spPr>
        </p:sp>
        <p:sp>
          <p:nvSpPr>
            <p:cNvPr name="TextBox 10" id="10"/>
            <p:cNvSpPr txBox="true"/>
            <p:nvPr/>
          </p:nvSpPr>
          <p:spPr>
            <a:xfrm>
              <a:off x="0" y="-38100"/>
              <a:ext cx="1120243" cy="942354"/>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6485507" y="5429444"/>
            <a:ext cx="5316986" cy="4291843"/>
            <a:chOff x="0" y="0"/>
            <a:chExt cx="1120243" cy="904254"/>
          </a:xfrm>
        </p:grpSpPr>
        <p:sp>
          <p:nvSpPr>
            <p:cNvPr name="Freeform 12" id="12"/>
            <p:cNvSpPr/>
            <p:nvPr/>
          </p:nvSpPr>
          <p:spPr>
            <a:xfrm flipH="false" flipV="false" rot="0">
              <a:off x="0" y="0"/>
              <a:ext cx="1120243" cy="904254"/>
            </a:xfrm>
            <a:custGeom>
              <a:avLst/>
              <a:gdLst/>
              <a:ahLst/>
              <a:cxnLst/>
              <a:rect r="r" b="b" t="t" l="l"/>
              <a:pathLst>
                <a:path h="904254" w="1120243">
                  <a:moveTo>
                    <a:pt x="0" y="0"/>
                  </a:moveTo>
                  <a:lnTo>
                    <a:pt x="1120243" y="0"/>
                  </a:lnTo>
                  <a:lnTo>
                    <a:pt x="1120243" y="904254"/>
                  </a:lnTo>
                  <a:lnTo>
                    <a:pt x="0" y="904254"/>
                  </a:lnTo>
                  <a:close/>
                </a:path>
              </a:pathLst>
            </a:custGeom>
            <a:solidFill>
              <a:srgbClr val="FFFFFF">
                <a:alpha val="19608"/>
              </a:srgbClr>
            </a:solidFill>
          </p:spPr>
        </p:sp>
        <p:sp>
          <p:nvSpPr>
            <p:cNvPr name="TextBox 13" id="13"/>
            <p:cNvSpPr txBox="true"/>
            <p:nvPr/>
          </p:nvSpPr>
          <p:spPr>
            <a:xfrm>
              <a:off x="0" y="-38100"/>
              <a:ext cx="1120243" cy="942354"/>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2377264" y="565713"/>
            <a:ext cx="5316986" cy="4291843"/>
            <a:chOff x="0" y="0"/>
            <a:chExt cx="1120243" cy="904254"/>
          </a:xfrm>
        </p:grpSpPr>
        <p:sp>
          <p:nvSpPr>
            <p:cNvPr name="Freeform 15" id="15"/>
            <p:cNvSpPr/>
            <p:nvPr/>
          </p:nvSpPr>
          <p:spPr>
            <a:xfrm flipH="false" flipV="false" rot="0">
              <a:off x="0" y="0"/>
              <a:ext cx="1120243" cy="904254"/>
            </a:xfrm>
            <a:custGeom>
              <a:avLst/>
              <a:gdLst/>
              <a:ahLst/>
              <a:cxnLst/>
              <a:rect r="r" b="b" t="t" l="l"/>
              <a:pathLst>
                <a:path h="904254" w="1120243">
                  <a:moveTo>
                    <a:pt x="0" y="0"/>
                  </a:moveTo>
                  <a:lnTo>
                    <a:pt x="1120243" y="0"/>
                  </a:lnTo>
                  <a:lnTo>
                    <a:pt x="1120243" y="904254"/>
                  </a:lnTo>
                  <a:lnTo>
                    <a:pt x="0" y="904254"/>
                  </a:lnTo>
                  <a:close/>
                </a:path>
              </a:pathLst>
            </a:custGeom>
            <a:solidFill>
              <a:srgbClr val="FFFFFF">
                <a:alpha val="19608"/>
              </a:srgbClr>
            </a:solidFill>
          </p:spPr>
        </p:sp>
        <p:sp>
          <p:nvSpPr>
            <p:cNvPr name="TextBox 16" id="16"/>
            <p:cNvSpPr txBox="true"/>
            <p:nvPr/>
          </p:nvSpPr>
          <p:spPr>
            <a:xfrm>
              <a:off x="0" y="-38100"/>
              <a:ext cx="1120243" cy="942354"/>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12377264" y="5429444"/>
            <a:ext cx="5316986" cy="4291843"/>
            <a:chOff x="0" y="0"/>
            <a:chExt cx="1120243" cy="904254"/>
          </a:xfrm>
        </p:grpSpPr>
        <p:sp>
          <p:nvSpPr>
            <p:cNvPr name="Freeform 18" id="18"/>
            <p:cNvSpPr/>
            <p:nvPr/>
          </p:nvSpPr>
          <p:spPr>
            <a:xfrm flipH="false" flipV="false" rot="0">
              <a:off x="0" y="0"/>
              <a:ext cx="1120243" cy="904254"/>
            </a:xfrm>
            <a:custGeom>
              <a:avLst/>
              <a:gdLst/>
              <a:ahLst/>
              <a:cxnLst/>
              <a:rect r="r" b="b" t="t" l="l"/>
              <a:pathLst>
                <a:path h="904254" w="1120243">
                  <a:moveTo>
                    <a:pt x="0" y="0"/>
                  </a:moveTo>
                  <a:lnTo>
                    <a:pt x="1120243" y="0"/>
                  </a:lnTo>
                  <a:lnTo>
                    <a:pt x="1120243" y="904254"/>
                  </a:lnTo>
                  <a:lnTo>
                    <a:pt x="0" y="904254"/>
                  </a:lnTo>
                  <a:close/>
                </a:path>
              </a:pathLst>
            </a:custGeom>
            <a:solidFill>
              <a:srgbClr val="FFFFFF">
                <a:alpha val="19608"/>
              </a:srgbClr>
            </a:solidFill>
          </p:spPr>
        </p:sp>
        <p:sp>
          <p:nvSpPr>
            <p:cNvPr name="TextBox 19" id="19"/>
            <p:cNvSpPr txBox="true"/>
            <p:nvPr/>
          </p:nvSpPr>
          <p:spPr>
            <a:xfrm>
              <a:off x="0" y="-38100"/>
              <a:ext cx="1120243" cy="942354"/>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1756208" y="847829"/>
            <a:ext cx="3023723" cy="786765"/>
          </a:xfrm>
          <a:prstGeom prst="rect">
            <a:avLst/>
          </a:prstGeom>
        </p:spPr>
        <p:txBody>
          <a:bodyPr anchor="t" rtlCol="false" tIns="0" lIns="0" bIns="0" rIns="0">
            <a:spAutoFit/>
          </a:bodyPr>
          <a:lstStyle/>
          <a:p>
            <a:pPr algn="ctr">
              <a:lnSpc>
                <a:spcPts val="3030"/>
              </a:lnSpc>
              <a:spcBef>
                <a:spcPct val="0"/>
              </a:spcBef>
            </a:pPr>
            <a:r>
              <a:rPr lang="en-US" sz="3000">
                <a:solidFill>
                  <a:srgbClr val="FFFFFF"/>
                </a:solidFill>
                <a:latin typeface="Proxima Nova Bold"/>
              </a:rPr>
              <a:t>Clear and Concise</a:t>
            </a:r>
          </a:p>
        </p:txBody>
      </p:sp>
      <p:sp>
        <p:nvSpPr>
          <p:cNvPr name="TextBox 21" id="21"/>
          <p:cNvSpPr txBox="true"/>
          <p:nvPr/>
        </p:nvSpPr>
        <p:spPr>
          <a:xfrm rot="0">
            <a:off x="7632479" y="847829"/>
            <a:ext cx="3023043" cy="786765"/>
          </a:xfrm>
          <a:prstGeom prst="rect">
            <a:avLst/>
          </a:prstGeom>
        </p:spPr>
        <p:txBody>
          <a:bodyPr anchor="t" rtlCol="false" tIns="0" lIns="0" bIns="0" rIns="0">
            <a:spAutoFit/>
          </a:bodyPr>
          <a:lstStyle/>
          <a:p>
            <a:pPr algn="ctr">
              <a:lnSpc>
                <a:spcPts val="3030"/>
              </a:lnSpc>
              <a:spcBef>
                <a:spcPct val="0"/>
              </a:spcBef>
            </a:pPr>
            <a:r>
              <a:rPr lang="en-US" sz="3000">
                <a:solidFill>
                  <a:srgbClr val="FFFFFF"/>
                </a:solidFill>
                <a:latin typeface="Proxima Nova Bold"/>
              </a:rPr>
              <a:t>Trustworthy and Reliable</a:t>
            </a:r>
          </a:p>
        </p:txBody>
      </p:sp>
      <p:sp>
        <p:nvSpPr>
          <p:cNvPr name="TextBox 22" id="22"/>
          <p:cNvSpPr txBox="true"/>
          <p:nvPr/>
        </p:nvSpPr>
        <p:spPr>
          <a:xfrm rot="0">
            <a:off x="13586175" y="847829"/>
            <a:ext cx="2899163" cy="786765"/>
          </a:xfrm>
          <a:prstGeom prst="rect">
            <a:avLst/>
          </a:prstGeom>
        </p:spPr>
        <p:txBody>
          <a:bodyPr anchor="t" rtlCol="false" tIns="0" lIns="0" bIns="0" rIns="0">
            <a:spAutoFit/>
          </a:bodyPr>
          <a:lstStyle/>
          <a:p>
            <a:pPr algn="ctr">
              <a:lnSpc>
                <a:spcPts val="3030"/>
              </a:lnSpc>
              <a:spcBef>
                <a:spcPct val="0"/>
              </a:spcBef>
            </a:pPr>
            <a:r>
              <a:rPr lang="en-US" sz="3000">
                <a:solidFill>
                  <a:srgbClr val="FFFFFF"/>
                </a:solidFill>
                <a:latin typeface="Proxima Nova Bold"/>
              </a:rPr>
              <a:t>Empathetic and Supportive</a:t>
            </a:r>
          </a:p>
        </p:txBody>
      </p:sp>
      <p:sp>
        <p:nvSpPr>
          <p:cNvPr name="TextBox 23" id="23"/>
          <p:cNvSpPr txBox="true"/>
          <p:nvPr/>
        </p:nvSpPr>
        <p:spPr>
          <a:xfrm rot="0">
            <a:off x="13984859" y="5782398"/>
            <a:ext cx="2101796" cy="786765"/>
          </a:xfrm>
          <a:prstGeom prst="rect">
            <a:avLst/>
          </a:prstGeom>
        </p:spPr>
        <p:txBody>
          <a:bodyPr anchor="t" rtlCol="false" tIns="0" lIns="0" bIns="0" rIns="0">
            <a:spAutoFit/>
          </a:bodyPr>
          <a:lstStyle/>
          <a:p>
            <a:pPr algn="ctr">
              <a:lnSpc>
                <a:spcPts val="3030"/>
              </a:lnSpc>
              <a:spcBef>
                <a:spcPct val="0"/>
              </a:spcBef>
            </a:pPr>
            <a:r>
              <a:rPr lang="en-US" sz="3000">
                <a:solidFill>
                  <a:srgbClr val="FFFFFF"/>
                </a:solidFill>
                <a:latin typeface="Proxima Nova Bold"/>
              </a:rPr>
              <a:t>Simple and Accessible</a:t>
            </a:r>
          </a:p>
        </p:txBody>
      </p:sp>
      <p:sp>
        <p:nvSpPr>
          <p:cNvPr name="TextBox 24" id="24"/>
          <p:cNvSpPr txBox="true"/>
          <p:nvPr/>
        </p:nvSpPr>
        <p:spPr>
          <a:xfrm rot="0">
            <a:off x="7450064" y="5782398"/>
            <a:ext cx="3387872" cy="786765"/>
          </a:xfrm>
          <a:prstGeom prst="rect">
            <a:avLst/>
          </a:prstGeom>
        </p:spPr>
        <p:txBody>
          <a:bodyPr anchor="t" rtlCol="false" tIns="0" lIns="0" bIns="0" rIns="0">
            <a:spAutoFit/>
          </a:bodyPr>
          <a:lstStyle/>
          <a:p>
            <a:pPr algn="ctr">
              <a:lnSpc>
                <a:spcPts val="3030"/>
              </a:lnSpc>
              <a:spcBef>
                <a:spcPct val="0"/>
              </a:spcBef>
            </a:pPr>
            <a:r>
              <a:rPr lang="en-US" sz="3000">
                <a:solidFill>
                  <a:srgbClr val="FFFFFF"/>
                </a:solidFill>
                <a:latin typeface="Proxima Nova Bold"/>
              </a:rPr>
              <a:t>Innovative and Forward-Thinking</a:t>
            </a:r>
          </a:p>
        </p:txBody>
      </p:sp>
      <p:sp>
        <p:nvSpPr>
          <p:cNvPr name="TextBox 25" id="25"/>
          <p:cNvSpPr txBox="true"/>
          <p:nvPr/>
        </p:nvSpPr>
        <p:spPr>
          <a:xfrm rot="0">
            <a:off x="1712636" y="5782398"/>
            <a:ext cx="3079214" cy="786765"/>
          </a:xfrm>
          <a:prstGeom prst="rect">
            <a:avLst/>
          </a:prstGeom>
        </p:spPr>
        <p:txBody>
          <a:bodyPr anchor="t" rtlCol="false" tIns="0" lIns="0" bIns="0" rIns="0">
            <a:spAutoFit/>
          </a:bodyPr>
          <a:lstStyle/>
          <a:p>
            <a:pPr algn="ctr">
              <a:lnSpc>
                <a:spcPts val="3030"/>
              </a:lnSpc>
              <a:spcBef>
                <a:spcPct val="0"/>
              </a:spcBef>
            </a:pPr>
            <a:r>
              <a:rPr lang="en-US" sz="3000">
                <a:solidFill>
                  <a:srgbClr val="FFFFFF"/>
                </a:solidFill>
                <a:latin typeface="Proxima Nova Bold"/>
              </a:rPr>
              <a:t>Inspirational and Empowering</a:t>
            </a:r>
          </a:p>
        </p:txBody>
      </p:sp>
      <p:sp>
        <p:nvSpPr>
          <p:cNvPr name="TextBox 26" id="26"/>
          <p:cNvSpPr txBox="true"/>
          <p:nvPr/>
        </p:nvSpPr>
        <p:spPr>
          <a:xfrm rot="0">
            <a:off x="1075778" y="1920344"/>
            <a:ext cx="4384581" cy="2448687"/>
          </a:xfrm>
          <a:prstGeom prst="rect">
            <a:avLst/>
          </a:prstGeom>
        </p:spPr>
        <p:txBody>
          <a:bodyPr anchor="t" rtlCol="false" tIns="0" lIns="0" bIns="0" rIns="0">
            <a:spAutoFit/>
          </a:bodyPr>
          <a:lstStyle/>
          <a:p>
            <a:pPr algn="ctr">
              <a:lnSpc>
                <a:spcPts val="2424"/>
              </a:lnSpc>
              <a:spcBef>
                <a:spcPct val="0"/>
              </a:spcBef>
            </a:pPr>
            <a:r>
              <a:rPr lang="en-US" sz="2400">
                <a:solidFill>
                  <a:srgbClr val="FFFFFF"/>
                </a:solidFill>
                <a:latin typeface="Proxima Nova Bold"/>
              </a:rPr>
              <a:t>Language</a:t>
            </a:r>
          </a:p>
          <a:p>
            <a:pPr algn="ctr">
              <a:lnSpc>
                <a:spcPts val="2424"/>
              </a:lnSpc>
              <a:spcBef>
                <a:spcPct val="0"/>
              </a:spcBef>
            </a:pPr>
            <a:r>
              <a:rPr lang="en-US" sz="2400">
                <a:solidFill>
                  <a:srgbClr val="FFFFFF"/>
                </a:solidFill>
                <a:latin typeface="Proxima Nova"/>
              </a:rPr>
              <a:t>Use straightforward and easy-to-understand language.</a:t>
            </a:r>
          </a:p>
          <a:p>
            <a:pPr algn="ctr">
              <a:lnSpc>
                <a:spcPts val="2424"/>
              </a:lnSpc>
              <a:spcBef>
                <a:spcPct val="0"/>
              </a:spcBef>
            </a:pPr>
          </a:p>
          <a:p>
            <a:pPr algn="ctr">
              <a:lnSpc>
                <a:spcPts val="2424"/>
              </a:lnSpc>
              <a:spcBef>
                <a:spcPct val="0"/>
              </a:spcBef>
            </a:pPr>
            <a:r>
              <a:rPr lang="en-US" sz="2400">
                <a:solidFill>
                  <a:srgbClr val="FFFFFF"/>
                </a:solidFill>
                <a:latin typeface="Proxima Nova Bold"/>
              </a:rPr>
              <a:t>Tone</a:t>
            </a:r>
          </a:p>
          <a:p>
            <a:pPr algn="ctr">
              <a:lnSpc>
                <a:spcPts val="2424"/>
              </a:lnSpc>
              <a:spcBef>
                <a:spcPct val="0"/>
              </a:spcBef>
            </a:pPr>
            <a:r>
              <a:rPr lang="en-US" sz="2400">
                <a:solidFill>
                  <a:srgbClr val="FFFFFF"/>
                </a:solidFill>
                <a:latin typeface="Proxima Nova"/>
              </a:rPr>
              <a:t>Direct and to the point, avoiding jargon and unnecessary complexity.</a:t>
            </a:r>
          </a:p>
        </p:txBody>
      </p:sp>
      <p:sp>
        <p:nvSpPr>
          <p:cNvPr name="TextBox 27" id="27"/>
          <p:cNvSpPr txBox="true"/>
          <p:nvPr/>
        </p:nvSpPr>
        <p:spPr>
          <a:xfrm rot="0">
            <a:off x="6887406" y="1920344"/>
            <a:ext cx="4513189" cy="2448687"/>
          </a:xfrm>
          <a:prstGeom prst="rect">
            <a:avLst/>
          </a:prstGeom>
        </p:spPr>
        <p:txBody>
          <a:bodyPr anchor="t" rtlCol="false" tIns="0" lIns="0" bIns="0" rIns="0">
            <a:spAutoFit/>
          </a:bodyPr>
          <a:lstStyle/>
          <a:p>
            <a:pPr algn="ctr">
              <a:lnSpc>
                <a:spcPts val="2424"/>
              </a:lnSpc>
              <a:spcBef>
                <a:spcPct val="0"/>
              </a:spcBef>
            </a:pPr>
            <a:r>
              <a:rPr lang="en-US" sz="2400">
                <a:solidFill>
                  <a:srgbClr val="FFFFFF"/>
                </a:solidFill>
                <a:latin typeface="Proxima Nova Bold"/>
              </a:rPr>
              <a:t>Language</a:t>
            </a:r>
          </a:p>
          <a:p>
            <a:pPr algn="ctr">
              <a:lnSpc>
                <a:spcPts val="2424"/>
              </a:lnSpc>
              <a:spcBef>
                <a:spcPct val="0"/>
              </a:spcBef>
            </a:pPr>
            <a:r>
              <a:rPr lang="en-US" sz="2400">
                <a:solidFill>
                  <a:srgbClr val="FFFFFF"/>
                </a:solidFill>
                <a:latin typeface="Proxima Nova"/>
              </a:rPr>
              <a:t>Use empathetic and understanding language that prioritizes the user’s needs.</a:t>
            </a:r>
          </a:p>
          <a:p>
            <a:pPr algn="ctr">
              <a:lnSpc>
                <a:spcPts val="2424"/>
              </a:lnSpc>
              <a:spcBef>
                <a:spcPct val="0"/>
              </a:spcBef>
            </a:pPr>
          </a:p>
          <a:p>
            <a:pPr algn="ctr">
              <a:lnSpc>
                <a:spcPts val="2424"/>
              </a:lnSpc>
              <a:spcBef>
                <a:spcPct val="0"/>
              </a:spcBef>
            </a:pPr>
            <a:r>
              <a:rPr lang="en-US" sz="2400">
                <a:solidFill>
                  <a:srgbClr val="FFFFFF"/>
                </a:solidFill>
                <a:latin typeface="Proxima Nova Bold"/>
              </a:rPr>
              <a:t>Tone</a:t>
            </a:r>
          </a:p>
          <a:p>
            <a:pPr algn="ctr">
              <a:lnSpc>
                <a:spcPts val="2424"/>
              </a:lnSpc>
              <a:spcBef>
                <a:spcPct val="0"/>
              </a:spcBef>
            </a:pPr>
            <a:r>
              <a:rPr lang="en-US" sz="2400">
                <a:solidFill>
                  <a:srgbClr val="FFFFFF"/>
                </a:solidFill>
                <a:latin typeface="Proxima Nova"/>
              </a:rPr>
              <a:t>Warm and approachable, making users feel supported and valued.</a:t>
            </a:r>
          </a:p>
        </p:txBody>
      </p:sp>
      <p:sp>
        <p:nvSpPr>
          <p:cNvPr name="TextBox 28" id="28"/>
          <p:cNvSpPr txBox="true"/>
          <p:nvPr/>
        </p:nvSpPr>
        <p:spPr>
          <a:xfrm rot="0">
            <a:off x="12764288" y="1920344"/>
            <a:ext cx="4495012" cy="2448687"/>
          </a:xfrm>
          <a:prstGeom prst="rect">
            <a:avLst/>
          </a:prstGeom>
        </p:spPr>
        <p:txBody>
          <a:bodyPr anchor="t" rtlCol="false" tIns="0" lIns="0" bIns="0" rIns="0">
            <a:spAutoFit/>
          </a:bodyPr>
          <a:lstStyle/>
          <a:p>
            <a:pPr algn="ctr">
              <a:lnSpc>
                <a:spcPts val="2424"/>
              </a:lnSpc>
              <a:spcBef>
                <a:spcPct val="0"/>
              </a:spcBef>
            </a:pPr>
            <a:r>
              <a:rPr lang="en-US" sz="2400">
                <a:solidFill>
                  <a:srgbClr val="FFFFFF"/>
                </a:solidFill>
                <a:latin typeface="Proxima Nova Bold"/>
              </a:rPr>
              <a:t>Language</a:t>
            </a:r>
          </a:p>
          <a:p>
            <a:pPr algn="ctr">
              <a:lnSpc>
                <a:spcPts val="2424"/>
              </a:lnSpc>
              <a:spcBef>
                <a:spcPct val="0"/>
              </a:spcBef>
            </a:pPr>
            <a:r>
              <a:rPr lang="en-US" sz="2400">
                <a:solidFill>
                  <a:srgbClr val="FFFFFF"/>
                </a:solidFill>
                <a:latin typeface="Proxima Nova"/>
              </a:rPr>
              <a:t>Use empathetic and understanding language that prioritizes the user’s needs.</a:t>
            </a:r>
          </a:p>
          <a:p>
            <a:pPr algn="ctr">
              <a:lnSpc>
                <a:spcPts val="2424"/>
              </a:lnSpc>
              <a:spcBef>
                <a:spcPct val="0"/>
              </a:spcBef>
            </a:pPr>
          </a:p>
          <a:p>
            <a:pPr algn="ctr">
              <a:lnSpc>
                <a:spcPts val="2424"/>
              </a:lnSpc>
              <a:spcBef>
                <a:spcPct val="0"/>
              </a:spcBef>
            </a:pPr>
            <a:r>
              <a:rPr lang="en-US" sz="2400">
                <a:solidFill>
                  <a:srgbClr val="FFFFFF"/>
                </a:solidFill>
                <a:latin typeface="Proxima Nova Bold"/>
              </a:rPr>
              <a:t>Tone</a:t>
            </a:r>
          </a:p>
          <a:p>
            <a:pPr algn="ctr">
              <a:lnSpc>
                <a:spcPts val="2424"/>
              </a:lnSpc>
              <a:spcBef>
                <a:spcPct val="0"/>
              </a:spcBef>
            </a:pPr>
            <a:r>
              <a:rPr lang="en-US" sz="2400">
                <a:solidFill>
                  <a:srgbClr val="FFFFFF"/>
                </a:solidFill>
                <a:latin typeface="Proxima Nova"/>
              </a:rPr>
              <a:t>Warm and approachable, making users feel supported and valued.</a:t>
            </a:r>
          </a:p>
        </p:txBody>
      </p:sp>
      <p:sp>
        <p:nvSpPr>
          <p:cNvPr name="TextBox 29" id="29"/>
          <p:cNvSpPr txBox="true"/>
          <p:nvPr/>
        </p:nvSpPr>
        <p:spPr>
          <a:xfrm rot="0">
            <a:off x="12640728" y="6809613"/>
            <a:ext cx="4790057" cy="2448687"/>
          </a:xfrm>
          <a:prstGeom prst="rect">
            <a:avLst/>
          </a:prstGeom>
        </p:spPr>
        <p:txBody>
          <a:bodyPr anchor="t" rtlCol="false" tIns="0" lIns="0" bIns="0" rIns="0">
            <a:spAutoFit/>
          </a:bodyPr>
          <a:lstStyle/>
          <a:p>
            <a:pPr algn="ctr">
              <a:lnSpc>
                <a:spcPts val="2424"/>
              </a:lnSpc>
              <a:spcBef>
                <a:spcPct val="0"/>
              </a:spcBef>
            </a:pPr>
            <a:r>
              <a:rPr lang="en-US" sz="2400">
                <a:solidFill>
                  <a:srgbClr val="FFFFFF"/>
                </a:solidFill>
                <a:latin typeface="Proxima Nova Bold"/>
              </a:rPr>
              <a:t>Language</a:t>
            </a:r>
          </a:p>
          <a:p>
            <a:pPr algn="ctr">
              <a:lnSpc>
                <a:spcPts val="2424"/>
              </a:lnSpc>
              <a:spcBef>
                <a:spcPct val="0"/>
              </a:spcBef>
            </a:pPr>
            <a:r>
              <a:rPr lang="en-US" sz="2400">
                <a:solidFill>
                  <a:srgbClr val="FFFFFF"/>
                </a:solidFill>
                <a:latin typeface="Proxima Nova"/>
              </a:rPr>
              <a:t>Use clear and simple language that ensures accessibility for all users.</a:t>
            </a:r>
          </a:p>
          <a:p>
            <a:pPr algn="ctr">
              <a:lnSpc>
                <a:spcPts val="2424"/>
              </a:lnSpc>
              <a:spcBef>
                <a:spcPct val="0"/>
              </a:spcBef>
            </a:pPr>
          </a:p>
          <a:p>
            <a:pPr algn="ctr">
              <a:lnSpc>
                <a:spcPts val="2424"/>
              </a:lnSpc>
              <a:spcBef>
                <a:spcPct val="0"/>
              </a:spcBef>
            </a:pPr>
            <a:r>
              <a:rPr lang="en-US" sz="2400">
                <a:solidFill>
                  <a:srgbClr val="FFFFFF"/>
                </a:solidFill>
                <a:latin typeface="Proxima Nova Bold"/>
              </a:rPr>
              <a:t>Tone</a:t>
            </a:r>
          </a:p>
          <a:p>
            <a:pPr algn="ctr">
              <a:lnSpc>
                <a:spcPts val="2424"/>
              </a:lnSpc>
              <a:spcBef>
                <a:spcPct val="0"/>
              </a:spcBef>
            </a:pPr>
            <a:r>
              <a:rPr lang="en-US" sz="2400">
                <a:solidFill>
                  <a:srgbClr val="FFFFFF"/>
                </a:solidFill>
                <a:latin typeface="Proxima Nova"/>
              </a:rPr>
              <a:t>Friendly and approachable, making complex processes easy to understand.</a:t>
            </a:r>
          </a:p>
        </p:txBody>
      </p:sp>
      <p:sp>
        <p:nvSpPr>
          <p:cNvPr name="TextBox 30" id="30"/>
          <p:cNvSpPr txBox="true"/>
          <p:nvPr/>
        </p:nvSpPr>
        <p:spPr>
          <a:xfrm rot="0">
            <a:off x="6764762" y="6809613"/>
            <a:ext cx="4758476" cy="2448687"/>
          </a:xfrm>
          <a:prstGeom prst="rect">
            <a:avLst/>
          </a:prstGeom>
        </p:spPr>
        <p:txBody>
          <a:bodyPr anchor="t" rtlCol="false" tIns="0" lIns="0" bIns="0" rIns="0">
            <a:spAutoFit/>
          </a:bodyPr>
          <a:lstStyle/>
          <a:p>
            <a:pPr algn="ctr">
              <a:lnSpc>
                <a:spcPts val="2424"/>
              </a:lnSpc>
              <a:spcBef>
                <a:spcPct val="0"/>
              </a:spcBef>
            </a:pPr>
            <a:r>
              <a:rPr lang="en-US" sz="2400">
                <a:solidFill>
                  <a:srgbClr val="FFFFFF"/>
                </a:solidFill>
                <a:latin typeface="Proxima Nova Bold"/>
              </a:rPr>
              <a:t>Language</a:t>
            </a:r>
          </a:p>
          <a:p>
            <a:pPr algn="ctr">
              <a:lnSpc>
                <a:spcPts val="2424"/>
              </a:lnSpc>
              <a:spcBef>
                <a:spcPct val="0"/>
              </a:spcBef>
            </a:pPr>
            <a:r>
              <a:rPr lang="en-US" sz="2400">
                <a:solidFill>
                  <a:srgbClr val="FFFFFF"/>
                </a:solidFill>
                <a:latin typeface="Proxima Nova"/>
              </a:rPr>
              <a:t>Use dynamic and progressive language that highlights innovation.</a:t>
            </a:r>
          </a:p>
          <a:p>
            <a:pPr algn="ctr">
              <a:lnSpc>
                <a:spcPts val="2424"/>
              </a:lnSpc>
              <a:spcBef>
                <a:spcPct val="0"/>
              </a:spcBef>
            </a:pPr>
          </a:p>
          <a:p>
            <a:pPr algn="ctr">
              <a:lnSpc>
                <a:spcPts val="2424"/>
              </a:lnSpc>
              <a:spcBef>
                <a:spcPct val="0"/>
              </a:spcBef>
            </a:pPr>
            <a:r>
              <a:rPr lang="en-US" sz="2400">
                <a:solidFill>
                  <a:srgbClr val="FFFFFF"/>
                </a:solidFill>
                <a:latin typeface="Proxima Nova Bold"/>
              </a:rPr>
              <a:t>Tone</a:t>
            </a:r>
          </a:p>
          <a:p>
            <a:pPr algn="ctr">
              <a:lnSpc>
                <a:spcPts val="2424"/>
              </a:lnSpc>
              <a:spcBef>
                <a:spcPct val="0"/>
              </a:spcBef>
            </a:pPr>
            <a:r>
              <a:rPr lang="en-US" sz="2400">
                <a:solidFill>
                  <a:srgbClr val="FFFFFF"/>
                </a:solidFill>
                <a:latin typeface="Proxima Nova"/>
              </a:rPr>
              <a:t>Energetic and forward-looking, emphasizing cutting-edge solutions and future possibilities.</a:t>
            </a:r>
          </a:p>
        </p:txBody>
      </p:sp>
      <p:sp>
        <p:nvSpPr>
          <p:cNvPr name="TextBox 31" id="31"/>
          <p:cNvSpPr txBox="true"/>
          <p:nvPr/>
        </p:nvSpPr>
        <p:spPr>
          <a:xfrm rot="0">
            <a:off x="888831" y="6809613"/>
            <a:ext cx="4758476" cy="2448687"/>
          </a:xfrm>
          <a:prstGeom prst="rect">
            <a:avLst/>
          </a:prstGeom>
        </p:spPr>
        <p:txBody>
          <a:bodyPr anchor="t" rtlCol="false" tIns="0" lIns="0" bIns="0" rIns="0">
            <a:spAutoFit/>
          </a:bodyPr>
          <a:lstStyle/>
          <a:p>
            <a:pPr algn="ctr">
              <a:lnSpc>
                <a:spcPts val="2424"/>
              </a:lnSpc>
              <a:spcBef>
                <a:spcPct val="0"/>
              </a:spcBef>
            </a:pPr>
            <a:r>
              <a:rPr lang="en-US" sz="2400">
                <a:solidFill>
                  <a:srgbClr val="FFFFFF"/>
                </a:solidFill>
                <a:latin typeface="Proxima Nova Bold"/>
              </a:rPr>
              <a:t>Language</a:t>
            </a:r>
          </a:p>
          <a:p>
            <a:pPr algn="ctr">
              <a:lnSpc>
                <a:spcPts val="2424"/>
              </a:lnSpc>
              <a:spcBef>
                <a:spcPct val="0"/>
              </a:spcBef>
            </a:pPr>
            <a:r>
              <a:rPr lang="en-US" sz="2400">
                <a:solidFill>
                  <a:srgbClr val="FFFFFF"/>
                </a:solidFill>
                <a:latin typeface="Proxima Nova"/>
              </a:rPr>
              <a:t>Use motivational and encouraging language that inspires confidence.</a:t>
            </a:r>
          </a:p>
          <a:p>
            <a:pPr algn="ctr">
              <a:lnSpc>
                <a:spcPts val="2424"/>
              </a:lnSpc>
              <a:spcBef>
                <a:spcPct val="0"/>
              </a:spcBef>
            </a:pPr>
          </a:p>
          <a:p>
            <a:pPr algn="ctr">
              <a:lnSpc>
                <a:spcPts val="2424"/>
              </a:lnSpc>
              <a:spcBef>
                <a:spcPct val="0"/>
              </a:spcBef>
            </a:pPr>
            <a:r>
              <a:rPr lang="en-US" sz="2400">
                <a:solidFill>
                  <a:srgbClr val="FFFFFF"/>
                </a:solidFill>
                <a:latin typeface="Proxima Nova Bold"/>
              </a:rPr>
              <a:t>Tone</a:t>
            </a:r>
          </a:p>
          <a:p>
            <a:pPr algn="ctr">
              <a:lnSpc>
                <a:spcPts val="2424"/>
              </a:lnSpc>
              <a:spcBef>
                <a:spcPct val="0"/>
              </a:spcBef>
            </a:pPr>
            <a:r>
              <a:rPr lang="en-US" sz="2400">
                <a:solidFill>
                  <a:srgbClr val="FFFFFF"/>
                </a:solidFill>
                <a:latin typeface="Proxima Nova"/>
              </a:rPr>
              <a:t>Positive and uplifting, motivating users to achieve their financial goals.</a:t>
            </a:r>
          </a:p>
        </p:txBody>
      </p:sp>
    </p:spTree>
  </p:cSld>
  <p:clrMapOvr>
    <a:masterClrMapping/>
  </p:clrMapOvr>
</p:sld>
</file>

<file path=ppt/slides/slide49.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18</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THEME</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22961" y="9071462"/>
            <a:ext cx="5504975" cy="872716"/>
          </a:xfrm>
          <a:custGeom>
            <a:avLst/>
            <a:gdLst/>
            <a:ahLst/>
            <a:cxnLst/>
            <a:rect r="r" b="b" t="t" l="l"/>
            <a:pathLst>
              <a:path h="872716" w="5504975">
                <a:moveTo>
                  <a:pt x="0" y="0"/>
                </a:moveTo>
                <a:lnTo>
                  <a:pt x="5504975" y="0"/>
                </a:lnTo>
                <a:lnTo>
                  <a:pt x="5504975" y="872715"/>
                </a:lnTo>
                <a:lnTo>
                  <a:pt x="0" y="872715"/>
                </a:lnTo>
                <a:lnTo>
                  <a:pt x="0" y="0"/>
                </a:lnTo>
                <a:close/>
              </a:path>
            </a:pathLst>
          </a:custGeom>
          <a:blipFill>
            <a:blip r:embed="rId2"/>
            <a:stretch>
              <a:fillRect l="-1779" t="-9204" r="0" b="-2345"/>
            </a:stretch>
          </a:blipFill>
        </p:spPr>
      </p:sp>
      <p:sp>
        <p:nvSpPr>
          <p:cNvPr name="Freeform 3" id="3"/>
          <p:cNvSpPr/>
          <p:nvPr/>
        </p:nvSpPr>
        <p:spPr>
          <a:xfrm flipH="false" flipV="false" rot="0">
            <a:off x="311827" y="1482080"/>
            <a:ext cx="17664345" cy="4158481"/>
          </a:xfrm>
          <a:custGeom>
            <a:avLst/>
            <a:gdLst/>
            <a:ahLst/>
            <a:cxnLst/>
            <a:rect r="r" b="b" t="t" l="l"/>
            <a:pathLst>
              <a:path h="4158481" w="17664345">
                <a:moveTo>
                  <a:pt x="0" y="0"/>
                </a:moveTo>
                <a:lnTo>
                  <a:pt x="17664346" y="0"/>
                </a:lnTo>
                <a:lnTo>
                  <a:pt x="17664346" y="4158481"/>
                </a:lnTo>
                <a:lnTo>
                  <a:pt x="0" y="4158481"/>
                </a:lnTo>
                <a:lnTo>
                  <a:pt x="0" y="0"/>
                </a:lnTo>
                <a:close/>
              </a:path>
            </a:pathLst>
          </a:custGeom>
          <a:blipFill>
            <a:blip r:embed="rId3"/>
            <a:stretch>
              <a:fillRect l="0" t="0" r="0" b="0"/>
            </a:stretch>
          </a:blipFill>
        </p:spPr>
      </p:sp>
      <p:grpSp>
        <p:nvGrpSpPr>
          <p:cNvPr name="Group 4" id="4"/>
          <p:cNvGrpSpPr/>
          <p:nvPr/>
        </p:nvGrpSpPr>
        <p:grpSpPr>
          <a:xfrm rot="0">
            <a:off x="6105643" y="5376394"/>
            <a:ext cx="5722293" cy="4263544"/>
            <a:chOff x="0" y="0"/>
            <a:chExt cx="725644" cy="540660"/>
          </a:xfrm>
        </p:grpSpPr>
        <p:sp>
          <p:nvSpPr>
            <p:cNvPr name="Freeform 5" id="5"/>
            <p:cNvSpPr/>
            <p:nvPr/>
          </p:nvSpPr>
          <p:spPr>
            <a:xfrm flipH="false" flipV="false" rot="0">
              <a:off x="0" y="0"/>
              <a:ext cx="725644" cy="540660"/>
            </a:xfrm>
            <a:custGeom>
              <a:avLst/>
              <a:gdLst/>
              <a:ahLst/>
              <a:cxnLst/>
              <a:rect r="r" b="b" t="t" l="l"/>
              <a:pathLst>
                <a:path h="540660" w="725644">
                  <a:moveTo>
                    <a:pt x="0" y="0"/>
                  </a:moveTo>
                  <a:lnTo>
                    <a:pt x="725644" y="0"/>
                  </a:lnTo>
                  <a:lnTo>
                    <a:pt x="725644" y="540660"/>
                  </a:lnTo>
                  <a:lnTo>
                    <a:pt x="0" y="540660"/>
                  </a:lnTo>
                  <a:close/>
                </a:path>
              </a:pathLst>
            </a:custGeom>
            <a:solidFill>
              <a:srgbClr val="3A65F3"/>
            </a:solidFill>
          </p:spPr>
        </p:sp>
        <p:sp>
          <p:nvSpPr>
            <p:cNvPr name="TextBox 6" id="6"/>
            <p:cNvSpPr txBox="true"/>
            <p:nvPr/>
          </p:nvSpPr>
          <p:spPr>
            <a:xfrm>
              <a:off x="0" y="-38100"/>
              <a:ext cx="725644" cy="578760"/>
            </a:xfrm>
            <a:prstGeom prst="rect">
              <a:avLst/>
            </a:prstGeom>
          </p:spPr>
          <p:txBody>
            <a:bodyPr anchor="ctr" rtlCol="false" tIns="52173" lIns="52173" bIns="52173" rIns="52173"/>
            <a:lstStyle/>
            <a:p>
              <a:pPr algn="ctr">
                <a:lnSpc>
                  <a:spcPts val="2659"/>
                </a:lnSpc>
              </a:pPr>
            </a:p>
          </p:txBody>
        </p:sp>
      </p:grpSp>
      <p:sp>
        <p:nvSpPr>
          <p:cNvPr name="Freeform 7" id="7"/>
          <p:cNvSpPr/>
          <p:nvPr/>
        </p:nvSpPr>
        <p:spPr>
          <a:xfrm flipH="false" flipV="false" rot="0">
            <a:off x="1025399" y="9087903"/>
            <a:ext cx="5297562" cy="839834"/>
          </a:xfrm>
          <a:custGeom>
            <a:avLst/>
            <a:gdLst/>
            <a:ahLst/>
            <a:cxnLst/>
            <a:rect r="r" b="b" t="t" l="l"/>
            <a:pathLst>
              <a:path h="839834" w="5297562">
                <a:moveTo>
                  <a:pt x="0" y="0"/>
                </a:moveTo>
                <a:lnTo>
                  <a:pt x="5297562" y="0"/>
                </a:lnTo>
                <a:lnTo>
                  <a:pt x="5297562" y="839834"/>
                </a:lnTo>
                <a:lnTo>
                  <a:pt x="0" y="839834"/>
                </a:lnTo>
                <a:lnTo>
                  <a:pt x="0" y="0"/>
                </a:lnTo>
                <a:close/>
              </a:path>
            </a:pathLst>
          </a:custGeom>
          <a:blipFill>
            <a:blip r:embed="rId2"/>
            <a:stretch>
              <a:fillRect l="-1779" t="-9204" r="0" b="-2345"/>
            </a:stretch>
          </a:blipFill>
        </p:spPr>
      </p:sp>
      <p:grpSp>
        <p:nvGrpSpPr>
          <p:cNvPr name="Group 8" id="8"/>
          <p:cNvGrpSpPr/>
          <p:nvPr/>
        </p:nvGrpSpPr>
        <p:grpSpPr>
          <a:xfrm rot="0">
            <a:off x="1025399" y="5376394"/>
            <a:ext cx="5297562" cy="4263544"/>
            <a:chOff x="0" y="0"/>
            <a:chExt cx="689942" cy="555274"/>
          </a:xfrm>
        </p:grpSpPr>
        <p:sp>
          <p:nvSpPr>
            <p:cNvPr name="Freeform 9" id="9"/>
            <p:cNvSpPr/>
            <p:nvPr/>
          </p:nvSpPr>
          <p:spPr>
            <a:xfrm flipH="false" flipV="false" rot="0">
              <a:off x="0" y="0"/>
              <a:ext cx="689942" cy="555274"/>
            </a:xfrm>
            <a:custGeom>
              <a:avLst/>
              <a:gdLst/>
              <a:ahLst/>
              <a:cxnLst/>
              <a:rect r="r" b="b" t="t" l="l"/>
              <a:pathLst>
                <a:path h="555274" w="689942">
                  <a:moveTo>
                    <a:pt x="0" y="0"/>
                  </a:moveTo>
                  <a:lnTo>
                    <a:pt x="689942" y="0"/>
                  </a:lnTo>
                  <a:lnTo>
                    <a:pt x="689942" y="555274"/>
                  </a:lnTo>
                  <a:lnTo>
                    <a:pt x="0" y="555274"/>
                  </a:lnTo>
                  <a:close/>
                </a:path>
              </a:pathLst>
            </a:custGeom>
            <a:solidFill>
              <a:srgbClr val="5E25FD"/>
            </a:solidFill>
            <a:ln cap="sq">
              <a:noFill/>
              <a:prstDash val="solid"/>
              <a:miter/>
            </a:ln>
          </p:spPr>
        </p:sp>
        <p:sp>
          <p:nvSpPr>
            <p:cNvPr name="TextBox 10" id="10"/>
            <p:cNvSpPr txBox="true"/>
            <p:nvPr/>
          </p:nvSpPr>
          <p:spPr>
            <a:xfrm>
              <a:off x="0" y="-38100"/>
              <a:ext cx="689942" cy="593374"/>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1841278" y="9036992"/>
            <a:ext cx="5504975" cy="872716"/>
          </a:xfrm>
          <a:custGeom>
            <a:avLst/>
            <a:gdLst/>
            <a:ahLst/>
            <a:cxnLst/>
            <a:rect r="r" b="b" t="t" l="l"/>
            <a:pathLst>
              <a:path h="872716" w="5504975">
                <a:moveTo>
                  <a:pt x="0" y="0"/>
                </a:moveTo>
                <a:lnTo>
                  <a:pt x="5504975" y="0"/>
                </a:lnTo>
                <a:lnTo>
                  <a:pt x="5504975" y="872715"/>
                </a:lnTo>
                <a:lnTo>
                  <a:pt x="0" y="872715"/>
                </a:lnTo>
                <a:lnTo>
                  <a:pt x="0" y="0"/>
                </a:lnTo>
                <a:close/>
              </a:path>
            </a:pathLst>
          </a:custGeom>
          <a:blipFill>
            <a:blip r:embed="rId2"/>
            <a:stretch>
              <a:fillRect l="-1779" t="-9204" r="0" b="-2345"/>
            </a:stretch>
          </a:blipFill>
        </p:spPr>
      </p:sp>
      <p:grpSp>
        <p:nvGrpSpPr>
          <p:cNvPr name="Group 12" id="12"/>
          <p:cNvGrpSpPr/>
          <p:nvPr/>
        </p:nvGrpSpPr>
        <p:grpSpPr>
          <a:xfrm rot="0">
            <a:off x="11827936" y="5376394"/>
            <a:ext cx="5531659" cy="4263544"/>
            <a:chOff x="0" y="0"/>
            <a:chExt cx="720431" cy="555274"/>
          </a:xfrm>
        </p:grpSpPr>
        <p:sp>
          <p:nvSpPr>
            <p:cNvPr name="Freeform 13" id="13"/>
            <p:cNvSpPr/>
            <p:nvPr/>
          </p:nvSpPr>
          <p:spPr>
            <a:xfrm flipH="false" flipV="false" rot="0">
              <a:off x="0" y="0"/>
              <a:ext cx="720431" cy="555274"/>
            </a:xfrm>
            <a:custGeom>
              <a:avLst/>
              <a:gdLst/>
              <a:ahLst/>
              <a:cxnLst/>
              <a:rect r="r" b="b" t="t" l="l"/>
              <a:pathLst>
                <a:path h="555274" w="720431">
                  <a:moveTo>
                    <a:pt x="0" y="0"/>
                  </a:moveTo>
                  <a:lnTo>
                    <a:pt x="720431" y="0"/>
                  </a:lnTo>
                  <a:lnTo>
                    <a:pt x="720431" y="555274"/>
                  </a:lnTo>
                  <a:lnTo>
                    <a:pt x="0" y="555274"/>
                  </a:lnTo>
                  <a:close/>
                </a:path>
              </a:pathLst>
            </a:custGeom>
            <a:solidFill>
              <a:srgbClr val="23CDDE"/>
            </a:solidFill>
          </p:spPr>
        </p:sp>
        <p:sp>
          <p:nvSpPr>
            <p:cNvPr name="TextBox 14" id="14"/>
            <p:cNvSpPr txBox="true"/>
            <p:nvPr/>
          </p:nvSpPr>
          <p:spPr>
            <a:xfrm>
              <a:off x="0" y="-38100"/>
              <a:ext cx="720431" cy="593374"/>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025399" y="1228093"/>
            <a:ext cx="16334196" cy="3423246"/>
            <a:chOff x="0" y="0"/>
            <a:chExt cx="2127328" cy="445836"/>
          </a:xfrm>
        </p:grpSpPr>
        <p:sp>
          <p:nvSpPr>
            <p:cNvPr name="Freeform 16" id="16"/>
            <p:cNvSpPr/>
            <p:nvPr/>
          </p:nvSpPr>
          <p:spPr>
            <a:xfrm flipH="false" flipV="false" rot="0">
              <a:off x="0" y="0"/>
              <a:ext cx="2127328" cy="445836"/>
            </a:xfrm>
            <a:custGeom>
              <a:avLst/>
              <a:gdLst/>
              <a:ahLst/>
              <a:cxnLst/>
              <a:rect r="r" b="b" t="t" l="l"/>
              <a:pathLst>
                <a:path h="445836" w="2127328">
                  <a:moveTo>
                    <a:pt x="0" y="0"/>
                  </a:moveTo>
                  <a:lnTo>
                    <a:pt x="2127328" y="0"/>
                  </a:lnTo>
                  <a:lnTo>
                    <a:pt x="2127328" y="445836"/>
                  </a:lnTo>
                  <a:lnTo>
                    <a:pt x="0" y="44583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17" id="17"/>
            <p:cNvSpPr txBox="true"/>
            <p:nvPr/>
          </p:nvSpPr>
          <p:spPr>
            <a:xfrm>
              <a:off x="0" y="-38100"/>
              <a:ext cx="2127328" cy="483936"/>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6825578" y="8456158"/>
            <a:ext cx="3672225" cy="791186"/>
          </a:xfrm>
          <a:prstGeom prst="rect">
            <a:avLst/>
          </a:prstGeom>
        </p:spPr>
        <p:txBody>
          <a:bodyPr anchor="t" rtlCol="false" tIns="0" lIns="0" bIns="0" rIns="0">
            <a:spAutoFit/>
          </a:bodyPr>
          <a:lstStyle/>
          <a:p>
            <a:pPr algn="just" marL="0" indent="0" lvl="0">
              <a:lnSpc>
                <a:spcPts val="3058"/>
              </a:lnSpc>
              <a:spcBef>
                <a:spcPct val="0"/>
              </a:spcBef>
            </a:pPr>
            <a:r>
              <a:rPr lang="en-US" sz="3028" u="none">
                <a:solidFill>
                  <a:srgbClr val="FFFFFF"/>
                </a:solidFill>
                <a:latin typeface="Proxima Nova Bold"/>
              </a:rPr>
              <a:t>Hex Code:</a:t>
            </a:r>
          </a:p>
          <a:p>
            <a:pPr algn="just" marL="0" indent="0" lvl="0">
              <a:lnSpc>
                <a:spcPts val="3058"/>
              </a:lnSpc>
              <a:spcBef>
                <a:spcPct val="0"/>
              </a:spcBef>
            </a:pPr>
            <a:r>
              <a:rPr lang="en-US" sz="3028" u="none">
                <a:solidFill>
                  <a:srgbClr val="FFFFFF"/>
                </a:solidFill>
                <a:latin typeface="Proxima Nova Bold"/>
              </a:rPr>
              <a:t>#3A65F3</a:t>
            </a:r>
          </a:p>
        </p:txBody>
      </p:sp>
      <p:sp>
        <p:nvSpPr>
          <p:cNvPr name="TextBox 19" id="19"/>
          <p:cNvSpPr txBox="true"/>
          <p:nvPr/>
        </p:nvSpPr>
        <p:spPr>
          <a:xfrm rot="0">
            <a:off x="1512044" y="8479100"/>
            <a:ext cx="3399658" cy="791186"/>
          </a:xfrm>
          <a:prstGeom prst="rect">
            <a:avLst/>
          </a:prstGeom>
        </p:spPr>
        <p:txBody>
          <a:bodyPr anchor="t" rtlCol="false" tIns="0" lIns="0" bIns="0" rIns="0">
            <a:spAutoFit/>
          </a:bodyPr>
          <a:lstStyle/>
          <a:p>
            <a:pPr algn="just" marL="0" indent="0" lvl="0">
              <a:lnSpc>
                <a:spcPts val="3058"/>
              </a:lnSpc>
              <a:spcBef>
                <a:spcPct val="0"/>
              </a:spcBef>
            </a:pPr>
            <a:r>
              <a:rPr lang="en-US" sz="3028" u="none">
                <a:solidFill>
                  <a:srgbClr val="FFFFFF"/>
                </a:solidFill>
                <a:latin typeface="Proxima Nova Bold"/>
              </a:rPr>
              <a:t>Hex Code:</a:t>
            </a:r>
          </a:p>
          <a:p>
            <a:pPr algn="just" marL="0" indent="0" lvl="0">
              <a:lnSpc>
                <a:spcPts val="3058"/>
              </a:lnSpc>
              <a:spcBef>
                <a:spcPct val="0"/>
              </a:spcBef>
            </a:pPr>
            <a:r>
              <a:rPr lang="en-US" sz="3028" u="none">
                <a:solidFill>
                  <a:srgbClr val="FFFFFF"/>
                </a:solidFill>
                <a:latin typeface="Proxima Nova Bold"/>
              </a:rPr>
              <a:t>#5E25FD</a:t>
            </a:r>
          </a:p>
        </p:txBody>
      </p:sp>
      <p:sp>
        <p:nvSpPr>
          <p:cNvPr name="TextBox 20" id="20"/>
          <p:cNvSpPr txBox="true"/>
          <p:nvPr/>
        </p:nvSpPr>
        <p:spPr>
          <a:xfrm rot="0">
            <a:off x="12332754" y="8467629"/>
            <a:ext cx="3549888" cy="791186"/>
          </a:xfrm>
          <a:prstGeom prst="rect">
            <a:avLst/>
          </a:prstGeom>
        </p:spPr>
        <p:txBody>
          <a:bodyPr anchor="t" rtlCol="false" tIns="0" lIns="0" bIns="0" rIns="0">
            <a:spAutoFit/>
          </a:bodyPr>
          <a:lstStyle/>
          <a:p>
            <a:pPr algn="just">
              <a:lnSpc>
                <a:spcPts val="3058"/>
              </a:lnSpc>
            </a:pPr>
            <a:r>
              <a:rPr lang="en-US" sz="3028">
                <a:solidFill>
                  <a:srgbClr val="FFFFFF"/>
                </a:solidFill>
                <a:latin typeface="Proxima Nova Bold"/>
              </a:rPr>
              <a:t>Hex Code:</a:t>
            </a:r>
          </a:p>
          <a:p>
            <a:pPr algn="just">
              <a:lnSpc>
                <a:spcPts val="3058"/>
              </a:lnSpc>
              <a:spcBef>
                <a:spcPct val="0"/>
              </a:spcBef>
            </a:pPr>
            <a:r>
              <a:rPr lang="en-US" sz="3028">
                <a:solidFill>
                  <a:srgbClr val="FFFFFF"/>
                </a:solidFill>
                <a:latin typeface="Proxima Nova Bold"/>
              </a:rPr>
              <a:t>#23CDDE</a:t>
            </a:r>
          </a:p>
        </p:txBody>
      </p:sp>
      <p:sp>
        <p:nvSpPr>
          <p:cNvPr name="TextBox 21" id="21"/>
          <p:cNvSpPr txBox="true"/>
          <p:nvPr/>
        </p:nvSpPr>
        <p:spPr>
          <a:xfrm rot="0">
            <a:off x="7181360" y="533022"/>
            <a:ext cx="3925280" cy="495678"/>
          </a:xfrm>
          <a:prstGeom prst="rect">
            <a:avLst/>
          </a:prstGeom>
        </p:spPr>
        <p:txBody>
          <a:bodyPr anchor="t" rtlCol="false" tIns="0" lIns="0" bIns="0" rIns="0">
            <a:spAutoFit/>
          </a:bodyPr>
          <a:lstStyle/>
          <a:p>
            <a:pPr algn="just" marL="0" indent="0" lvl="0">
              <a:lnSpc>
                <a:spcPts val="3852"/>
              </a:lnSpc>
              <a:spcBef>
                <a:spcPct val="0"/>
              </a:spcBef>
            </a:pPr>
            <a:r>
              <a:rPr lang="en-US" sz="3814">
                <a:solidFill>
                  <a:srgbClr val="17164D"/>
                </a:solidFill>
                <a:latin typeface="Proxima Nova Bold"/>
              </a:rPr>
              <a:t>Gradient Colours</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17164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6121722"/>
          </a:xfrm>
          <a:custGeom>
            <a:avLst/>
            <a:gdLst/>
            <a:ahLst/>
            <a:cxnLst/>
            <a:rect r="r" b="b" t="t" l="l"/>
            <a:pathLst>
              <a:path h="6121722" w="18288000">
                <a:moveTo>
                  <a:pt x="0" y="0"/>
                </a:moveTo>
                <a:lnTo>
                  <a:pt x="18288000" y="0"/>
                </a:lnTo>
                <a:lnTo>
                  <a:pt x="18288000" y="6121722"/>
                </a:lnTo>
                <a:lnTo>
                  <a:pt x="0" y="6121722"/>
                </a:lnTo>
                <a:lnTo>
                  <a:pt x="0" y="0"/>
                </a:lnTo>
                <a:close/>
              </a:path>
            </a:pathLst>
          </a:custGeom>
          <a:blipFill>
            <a:blip r:embed="rId2"/>
            <a:stretch>
              <a:fillRect l="0" t="-37132" r="0" b="-22319"/>
            </a:stretch>
          </a:blipFill>
        </p:spPr>
      </p:sp>
      <p:grpSp>
        <p:nvGrpSpPr>
          <p:cNvPr name="Group 3" id="3"/>
          <p:cNvGrpSpPr/>
          <p:nvPr/>
        </p:nvGrpSpPr>
        <p:grpSpPr>
          <a:xfrm rot="0">
            <a:off x="0" y="6121722"/>
            <a:ext cx="3658080" cy="2082639"/>
            <a:chOff x="0" y="0"/>
            <a:chExt cx="963445" cy="548514"/>
          </a:xfrm>
        </p:grpSpPr>
        <p:sp>
          <p:nvSpPr>
            <p:cNvPr name="Freeform 4" id="4"/>
            <p:cNvSpPr/>
            <p:nvPr/>
          </p:nvSpPr>
          <p:spPr>
            <a:xfrm flipH="false" flipV="false" rot="0">
              <a:off x="0" y="0"/>
              <a:ext cx="963445" cy="548514"/>
            </a:xfrm>
            <a:custGeom>
              <a:avLst/>
              <a:gdLst/>
              <a:ahLst/>
              <a:cxnLst/>
              <a:rect r="r" b="b" t="t" l="l"/>
              <a:pathLst>
                <a:path h="548514" w="963445">
                  <a:moveTo>
                    <a:pt x="0" y="0"/>
                  </a:moveTo>
                  <a:lnTo>
                    <a:pt x="963445" y="0"/>
                  </a:lnTo>
                  <a:lnTo>
                    <a:pt x="963445" y="548514"/>
                  </a:lnTo>
                  <a:lnTo>
                    <a:pt x="0" y="548514"/>
                  </a:lnTo>
                  <a:close/>
                </a:path>
              </a:pathLst>
            </a:custGeom>
            <a:solidFill>
              <a:srgbClr val="FFFFFF">
                <a:alpha val="19608"/>
              </a:srgbClr>
            </a:solidFill>
          </p:spPr>
        </p:sp>
        <p:sp>
          <p:nvSpPr>
            <p:cNvPr name="TextBox 5" id="5"/>
            <p:cNvSpPr txBox="true"/>
            <p:nvPr/>
          </p:nvSpPr>
          <p:spPr>
            <a:xfrm>
              <a:off x="0" y="-38100"/>
              <a:ext cx="963445" cy="586614"/>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717170" y="6772008"/>
            <a:ext cx="2223741" cy="839216"/>
          </a:xfrm>
          <a:prstGeom prst="rect">
            <a:avLst/>
          </a:prstGeom>
        </p:spPr>
        <p:txBody>
          <a:bodyPr anchor="t" rtlCol="false" tIns="0" lIns="0" bIns="0" rIns="0">
            <a:spAutoFit/>
          </a:bodyPr>
          <a:lstStyle/>
          <a:p>
            <a:pPr algn="ctr">
              <a:lnSpc>
                <a:spcPts val="3232"/>
              </a:lnSpc>
              <a:spcBef>
                <a:spcPct val="0"/>
              </a:spcBef>
            </a:pPr>
            <a:r>
              <a:rPr lang="en-US" sz="3200">
                <a:solidFill>
                  <a:srgbClr val="FFFFFF"/>
                </a:solidFill>
                <a:latin typeface="Proxima Nova Bold"/>
              </a:rPr>
              <a:t>Simplified Journey</a:t>
            </a:r>
          </a:p>
        </p:txBody>
      </p:sp>
      <p:sp>
        <p:nvSpPr>
          <p:cNvPr name="TextBox 7" id="7"/>
          <p:cNvSpPr txBox="true"/>
          <p:nvPr/>
        </p:nvSpPr>
        <p:spPr>
          <a:xfrm rot="0">
            <a:off x="3902674" y="6772008"/>
            <a:ext cx="3168892" cy="839216"/>
          </a:xfrm>
          <a:prstGeom prst="rect">
            <a:avLst/>
          </a:prstGeom>
        </p:spPr>
        <p:txBody>
          <a:bodyPr anchor="t" rtlCol="false" tIns="0" lIns="0" bIns="0" rIns="0">
            <a:spAutoFit/>
          </a:bodyPr>
          <a:lstStyle/>
          <a:p>
            <a:pPr algn="ctr">
              <a:lnSpc>
                <a:spcPts val="3232"/>
              </a:lnSpc>
              <a:spcBef>
                <a:spcPct val="0"/>
              </a:spcBef>
            </a:pPr>
            <a:r>
              <a:rPr lang="en-US" sz="3200">
                <a:solidFill>
                  <a:srgbClr val="FFFFFF"/>
                </a:solidFill>
                <a:latin typeface="Proxima Nova Bold"/>
              </a:rPr>
              <a:t>Innovative Matchmaking</a:t>
            </a:r>
          </a:p>
        </p:txBody>
      </p:sp>
      <p:grpSp>
        <p:nvGrpSpPr>
          <p:cNvPr name="Group 8" id="8"/>
          <p:cNvGrpSpPr/>
          <p:nvPr/>
        </p:nvGrpSpPr>
        <p:grpSpPr>
          <a:xfrm rot="0">
            <a:off x="7316159" y="6121722"/>
            <a:ext cx="3658080" cy="2082639"/>
            <a:chOff x="0" y="0"/>
            <a:chExt cx="963445" cy="548514"/>
          </a:xfrm>
        </p:grpSpPr>
        <p:sp>
          <p:nvSpPr>
            <p:cNvPr name="Freeform 9" id="9"/>
            <p:cNvSpPr/>
            <p:nvPr/>
          </p:nvSpPr>
          <p:spPr>
            <a:xfrm flipH="false" flipV="false" rot="0">
              <a:off x="0" y="0"/>
              <a:ext cx="963445" cy="548514"/>
            </a:xfrm>
            <a:custGeom>
              <a:avLst/>
              <a:gdLst/>
              <a:ahLst/>
              <a:cxnLst/>
              <a:rect r="r" b="b" t="t" l="l"/>
              <a:pathLst>
                <a:path h="548514" w="963445">
                  <a:moveTo>
                    <a:pt x="0" y="0"/>
                  </a:moveTo>
                  <a:lnTo>
                    <a:pt x="963445" y="0"/>
                  </a:lnTo>
                  <a:lnTo>
                    <a:pt x="963445" y="548514"/>
                  </a:lnTo>
                  <a:lnTo>
                    <a:pt x="0" y="548514"/>
                  </a:lnTo>
                  <a:close/>
                </a:path>
              </a:pathLst>
            </a:custGeom>
            <a:solidFill>
              <a:srgbClr val="FFFFFF">
                <a:alpha val="19608"/>
              </a:srgbClr>
            </a:solidFill>
          </p:spPr>
        </p:sp>
        <p:sp>
          <p:nvSpPr>
            <p:cNvPr name="TextBox 10" id="10"/>
            <p:cNvSpPr txBox="true"/>
            <p:nvPr/>
          </p:nvSpPr>
          <p:spPr>
            <a:xfrm>
              <a:off x="0" y="-38100"/>
              <a:ext cx="963445" cy="586614"/>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7819908" y="6772008"/>
            <a:ext cx="2650583" cy="839216"/>
          </a:xfrm>
          <a:prstGeom prst="rect">
            <a:avLst/>
          </a:prstGeom>
        </p:spPr>
        <p:txBody>
          <a:bodyPr anchor="t" rtlCol="false" tIns="0" lIns="0" bIns="0" rIns="0">
            <a:spAutoFit/>
          </a:bodyPr>
          <a:lstStyle/>
          <a:p>
            <a:pPr algn="ctr">
              <a:lnSpc>
                <a:spcPts val="3232"/>
              </a:lnSpc>
              <a:spcBef>
                <a:spcPct val="0"/>
              </a:spcBef>
            </a:pPr>
            <a:r>
              <a:rPr lang="en-US" sz="3200">
                <a:solidFill>
                  <a:srgbClr val="FFFFFF"/>
                </a:solidFill>
                <a:latin typeface="Proxima Nova Bold"/>
              </a:rPr>
              <a:t>Empowered Decisions</a:t>
            </a:r>
          </a:p>
        </p:txBody>
      </p:sp>
      <p:sp>
        <p:nvSpPr>
          <p:cNvPr name="TextBox 12" id="12"/>
          <p:cNvSpPr txBox="true"/>
          <p:nvPr/>
        </p:nvSpPr>
        <p:spPr>
          <a:xfrm rot="0">
            <a:off x="11112122" y="6772008"/>
            <a:ext cx="3382314" cy="839216"/>
          </a:xfrm>
          <a:prstGeom prst="rect">
            <a:avLst/>
          </a:prstGeom>
        </p:spPr>
        <p:txBody>
          <a:bodyPr anchor="t" rtlCol="false" tIns="0" lIns="0" bIns="0" rIns="0">
            <a:spAutoFit/>
          </a:bodyPr>
          <a:lstStyle/>
          <a:p>
            <a:pPr algn="ctr">
              <a:lnSpc>
                <a:spcPts val="3232"/>
              </a:lnSpc>
              <a:spcBef>
                <a:spcPct val="0"/>
              </a:spcBef>
            </a:pPr>
            <a:r>
              <a:rPr lang="en-US" sz="3200">
                <a:solidFill>
                  <a:srgbClr val="FFFFFF"/>
                </a:solidFill>
                <a:latin typeface="Proxima Nova Bold"/>
              </a:rPr>
              <a:t>Human-Centric Technology</a:t>
            </a:r>
          </a:p>
        </p:txBody>
      </p:sp>
      <p:grpSp>
        <p:nvGrpSpPr>
          <p:cNvPr name="Group 13" id="13"/>
          <p:cNvGrpSpPr/>
          <p:nvPr/>
        </p:nvGrpSpPr>
        <p:grpSpPr>
          <a:xfrm rot="0">
            <a:off x="14629920" y="6121722"/>
            <a:ext cx="3658080" cy="2082639"/>
            <a:chOff x="0" y="0"/>
            <a:chExt cx="963445" cy="548514"/>
          </a:xfrm>
        </p:grpSpPr>
        <p:sp>
          <p:nvSpPr>
            <p:cNvPr name="Freeform 14" id="14"/>
            <p:cNvSpPr/>
            <p:nvPr/>
          </p:nvSpPr>
          <p:spPr>
            <a:xfrm flipH="false" flipV="false" rot="0">
              <a:off x="0" y="0"/>
              <a:ext cx="963445" cy="548514"/>
            </a:xfrm>
            <a:custGeom>
              <a:avLst/>
              <a:gdLst/>
              <a:ahLst/>
              <a:cxnLst/>
              <a:rect r="r" b="b" t="t" l="l"/>
              <a:pathLst>
                <a:path h="548514" w="963445">
                  <a:moveTo>
                    <a:pt x="0" y="0"/>
                  </a:moveTo>
                  <a:lnTo>
                    <a:pt x="963445" y="0"/>
                  </a:lnTo>
                  <a:lnTo>
                    <a:pt x="963445" y="548514"/>
                  </a:lnTo>
                  <a:lnTo>
                    <a:pt x="0" y="548514"/>
                  </a:lnTo>
                  <a:close/>
                </a:path>
              </a:pathLst>
            </a:custGeom>
            <a:solidFill>
              <a:srgbClr val="FFFFFF">
                <a:alpha val="19608"/>
              </a:srgbClr>
            </a:solidFill>
          </p:spPr>
        </p:sp>
        <p:sp>
          <p:nvSpPr>
            <p:cNvPr name="TextBox 15" id="15"/>
            <p:cNvSpPr txBox="true"/>
            <p:nvPr/>
          </p:nvSpPr>
          <p:spPr>
            <a:xfrm>
              <a:off x="0" y="-38100"/>
              <a:ext cx="963445" cy="586614"/>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15087935" y="6772008"/>
            <a:ext cx="2742050" cy="839216"/>
          </a:xfrm>
          <a:prstGeom prst="rect">
            <a:avLst/>
          </a:prstGeom>
        </p:spPr>
        <p:txBody>
          <a:bodyPr anchor="t" rtlCol="false" tIns="0" lIns="0" bIns="0" rIns="0">
            <a:spAutoFit/>
          </a:bodyPr>
          <a:lstStyle/>
          <a:p>
            <a:pPr algn="ctr">
              <a:lnSpc>
                <a:spcPts val="3232"/>
              </a:lnSpc>
              <a:spcBef>
                <a:spcPct val="0"/>
              </a:spcBef>
            </a:pPr>
            <a:r>
              <a:rPr lang="en-US" sz="3200">
                <a:solidFill>
                  <a:srgbClr val="FFFFFF"/>
                </a:solidFill>
                <a:latin typeface="Proxima Nova Bold"/>
              </a:rPr>
              <a:t>Aspirational Living</a:t>
            </a:r>
          </a:p>
        </p:txBody>
      </p:sp>
      <p:sp>
        <p:nvSpPr>
          <p:cNvPr name="TextBox 17" id="17"/>
          <p:cNvSpPr txBox="true"/>
          <p:nvPr/>
        </p:nvSpPr>
        <p:spPr>
          <a:xfrm rot="0">
            <a:off x="14916410" y="8854647"/>
            <a:ext cx="3089009" cy="839216"/>
          </a:xfrm>
          <a:prstGeom prst="rect">
            <a:avLst/>
          </a:prstGeom>
        </p:spPr>
        <p:txBody>
          <a:bodyPr anchor="t" rtlCol="false" tIns="0" lIns="0" bIns="0" rIns="0">
            <a:spAutoFit/>
          </a:bodyPr>
          <a:lstStyle/>
          <a:p>
            <a:pPr algn="ctr">
              <a:lnSpc>
                <a:spcPts val="3232"/>
              </a:lnSpc>
              <a:spcBef>
                <a:spcPct val="0"/>
              </a:spcBef>
            </a:pPr>
            <a:r>
              <a:rPr lang="en-US" sz="3200">
                <a:solidFill>
                  <a:srgbClr val="FFFFFF"/>
                </a:solidFill>
                <a:latin typeface="Proxima Nova Bold"/>
              </a:rPr>
              <a:t>Transparent Transactions</a:t>
            </a:r>
          </a:p>
        </p:txBody>
      </p:sp>
      <p:sp>
        <p:nvSpPr>
          <p:cNvPr name="TextBox 18" id="18"/>
          <p:cNvSpPr txBox="true"/>
          <p:nvPr/>
        </p:nvSpPr>
        <p:spPr>
          <a:xfrm rot="0">
            <a:off x="470292" y="8854647"/>
            <a:ext cx="2545747" cy="839216"/>
          </a:xfrm>
          <a:prstGeom prst="rect">
            <a:avLst/>
          </a:prstGeom>
        </p:spPr>
        <p:txBody>
          <a:bodyPr anchor="t" rtlCol="false" tIns="0" lIns="0" bIns="0" rIns="0">
            <a:spAutoFit/>
          </a:bodyPr>
          <a:lstStyle/>
          <a:p>
            <a:pPr algn="ctr">
              <a:lnSpc>
                <a:spcPts val="3232"/>
              </a:lnSpc>
              <a:spcBef>
                <a:spcPct val="0"/>
              </a:spcBef>
            </a:pPr>
            <a:r>
              <a:rPr lang="en-US" sz="3200">
                <a:solidFill>
                  <a:srgbClr val="FFFFFF"/>
                </a:solidFill>
                <a:latin typeface="Proxima Nova Bold"/>
              </a:rPr>
              <a:t>Community Building</a:t>
            </a:r>
          </a:p>
        </p:txBody>
      </p:sp>
      <p:grpSp>
        <p:nvGrpSpPr>
          <p:cNvPr name="Group 19" id="19"/>
          <p:cNvGrpSpPr/>
          <p:nvPr/>
        </p:nvGrpSpPr>
        <p:grpSpPr>
          <a:xfrm rot="0">
            <a:off x="3659590" y="8204361"/>
            <a:ext cx="3658080" cy="2082639"/>
            <a:chOff x="0" y="0"/>
            <a:chExt cx="963445" cy="548514"/>
          </a:xfrm>
        </p:grpSpPr>
        <p:sp>
          <p:nvSpPr>
            <p:cNvPr name="Freeform 20" id="20"/>
            <p:cNvSpPr/>
            <p:nvPr/>
          </p:nvSpPr>
          <p:spPr>
            <a:xfrm flipH="false" flipV="false" rot="0">
              <a:off x="0" y="0"/>
              <a:ext cx="963445" cy="548514"/>
            </a:xfrm>
            <a:custGeom>
              <a:avLst/>
              <a:gdLst/>
              <a:ahLst/>
              <a:cxnLst/>
              <a:rect r="r" b="b" t="t" l="l"/>
              <a:pathLst>
                <a:path h="548514" w="963445">
                  <a:moveTo>
                    <a:pt x="0" y="0"/>
                  </a:moveTo>
                  <a:lnTo>
                    <a:pt x="963445" y="0"/>
                  </a:lnTo>
                  <a:lnTo>
                    <a:pt x="963445" y="548514"/>
                  </a:lnTo>
                  <a:lnTo>
                    <a:pt x="0" y="548514"/>
                  </a:lnTo>
                  <a:close/>
                </a:path>
              </a:pathLst>
            </a:custGeom>
            <a:solidFill>
              <a:srgbClr val="FFFFFF">
                <a:alpha val="19608"/>
              </a:srgbClr>
            </a:solidFill>
          </p:spPr>
        </p:sp>
        <p:sp>
          <p:nvSpPr>
            <p:cNvPr name="TextBox 21" id="21"/>
            <p:cNvSpPr txBox="true"/>
            <p:nvPr/>
          </p:nvSpPr>
          <p:spPr>
            <a:xfrm>
              <a:off x="0" y="-38100"/>
              <a:ext cx="963445" cy="586614"/>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3904184" y="8854647"/>
            <a:ext cx="3168892" cy="839216"/>
          </a:xfrm>
          <a:prstGeom prst="rect">
            <a:avLst/>
          </a:prstGeom>
        </p:spPr>
        <p:txBody>
          <a:bodyPr anchor="t" rtlCol="false" tIns="0" lIns="0" bIns="0" rIns="0">
            <a:spAutoFit/>
          </a:bodyPr>
          <a:lstStyle/>
          <a:p>
            <a:pPr algn="ctr">
              <a:lnSpc>
                <a:spcPts val="3232"/>
              </a:lnSpc>
              <a:spcBef>
                <a:spcPct val="0"/>
              </a:spcBef>
            </a:pPr>
            <a:r>
              <a:rPr lang="en-US" sz="3200">
                <a:solidFill>
                  <a:srgbClr val="FFFFFF"/>
                </a:solidFill>
                <a:latin typeface="Proxima Nova Bold"/>
              </a:rPr>
              <a:t>Sustainable Investments</a:t>
            </a:r>
          </a:p>
        </p:txBody>
      </p:sp>
      <p:sp>
        <p:nvSpPr>
          <p:cNvPr name="TextBox 23" id="23"/>
          <p:cNvSpPr txBox="true"/>
          <p:nvPr/>
        </p:nvSpPr>
        <p:spPr>
          <a:xfrm rot="0">
            <a:off x="7929325" y="8852061"/>
            <a:ext cx="2431748" cy="839216"/>
          </a:xfrm>
          <a:prstGeom prst="rect">
            <a:avLst/>
          </a:prstGeom>
        </p:spPr>
        <p:txBody>
          <a:bodyPr anchor="t" rtlCol="false" tIns="0" lIns="0" bIns="0" rIns="0">
            <a:spAutoFit/>
          </a:bodyPr>
          <a:lstStyle/>
          <a:p>
            <a:pPr algn="ctr">
              <a:lnSpc>
                <a:spcPts val="3232"/>
              </a:lnSpc>
              <a:spcBef>
                <a:spcPct val="0"/>
              </a:spcBef>
            </a:pPr>
            <a:r>
              <a:rPr lang="en-US" sz="3200">
                <a:solidFill>
                  <a:srgbClr val="FFFFFF"/>
                </a:solidFill>
                <a:latin typeface="Proxima Nova Bold"/>
              </a:rPr>
              <a:t>Accessible Expertise</a:t>
            </a:r>
          </a:p>
        </p:txBody>
      </p:sp>
      <p:grpSp>
        <p:nvGrpSpPr>
          <p:cNvPr name="Group 24" id="24"/>
          <p:cNvGrpSpPr/>
          <p:nvPr/>
        </p:nvGrpSpPr>
        <p:grpSpPr>
          <a:xfrm rot="0">
            <a:off x="10975750" y="8204361"/>
            <a:ext cx="3658080" cy="2082639"/>
            <a:chOff x="0" y="0"/>
            <a:chExt cx="963445" cy="548514"/>
          </a:xfrm>
        </p:grpSpPr>
        <p:sp>
          <p:nvSpPr>
            <p:cNvPr name="Freeform 25" id="25"/>
            <p:cNvSpPr/>
            <p:nvPr/>
          </p:nvSpPr>
          <p:spPr>
            <a:xfrm flipH="false" flipV="false" rot="0">
              <a:off x="0" y="0"/>
              <a:ext cx="963445" cy="548514"/>
            </a:xfrm>
            <a:custGeom>
              <a:avLst/>
              <a:gdLst/>
              <a:ahLst/>
              <a:cxnLst/>
              <a:rect r="r" b="b" t="t" l="l"/>
              <a:pathLst>
                <a:path h="548514" w="963445">
                  <a:moveTo>
                    <a:pt x="0" y="0"/>
                  </a:moveTo>
                  <a:lnTo>
                    <a:pt x="963445" y="0"/>
                  </a:lnTo>
                  <a:lnTo>
                    <a:pt x="963445" y="548514"/>
                  </a:lnTo>
                  <a:lnTo>
                    <a:pt x="0" y="548514"/>
                  </a:lnTo>
                  <a:close/>
                </a:path>
              </a:pathLst>
            </a:custGeom>
            <a:solidFill>
              <a:srgbClr val="FFFFFF">
                <a:alpha val="19608"/>
              </a:srgbClr>
            </a:solidFill>
          </p:spPr>
        </p:sp>
        <p:sp>
          <p:nvSpPr>
            <p:cNvPr name="TextBox 26" id="26"/>
            <p:cNvSpPr txBox="true"/>
            <p:nvPr/>
          </p:nvSpPr>
          <p:spPr>
            <a:xfrm>
              <a:off x="0" y="-38100"/>
              <a:ext cx="963445" cy="586614"/>
            </a:xfrm>
            <a:prstGeom prst="rect">
              <a:avLst/>
            </a:prstGeom>
          </p:spPr>
          <p:txBody>
            <a:bodyPr anchor="ctr" rtlCol="false" tIns="50800" lIns="50800" bIns="50800" rIns="50800"/>
            <a:lstStyle/>
            <a:p>
              <a:pPr algn="ctr">
                <a:lnSpc>
                  <a:spcPts val="2659"/>
                </a:lnSpc>
              </a:pPr>
            </a:p>
          </p:txBody>
        </p:sp>
      </p:grpSp>
      <p:sp>
        <p:nvSpPr>
          <p:cNvPr name="TextBox 27" id="27"/>
          <p:cNvSpPr txBox="true"/>
          <p:nvPr/>
        </p:nvSpPr>
        <p:spPr>
          <a:xfrm rot="0">
            <a:off x="11723408" y="8854647"/>
            <a:ext cx="2162763" cy="839216"/>
          </a:xfrm>
          <a:prstGeom prst="rect">
            <a:avLst/>
          </a:prstGeom>
        </p:spPr>
        <p:txBody>
          <a:bodyPr anchor="t" rtlCol="false" tIns="0" lIns="0" bIns="0" rIns="0">
            <a:spAutoFit/>
          </a:bodyPr>
          <a:lstStyle/>
          <a:p>
            <a:pPr algn="ctr">
              <a:lnSpc>
                <a:spcPts val="3232"/>
              </a:lnSpc>
            </a:pPr>
            <a:r>
              <a:rPr lang="en-US" sz="3200">
                <a:solidFill>
                  <a:srgbClr val="FFFFFF"/>
                </a:solidFill>
                <a:latin typeface="Proxima Nova Bold"/>
              </a:rPr>
              <a:t>New Age</a:t>
            </a:r>
          </a:p>
          <a:p>
            <a:pPr algn="ctr">
              <a:lnSpc>
                <a:spcPts val="3232"/>
              </a:lnSpc>
              <a:spcBef>
                <a:spcPct val="0"/>
              </a:spcBef>
            </a:pPr>
            <a:r>
              <a:rPr lang="en-US" sz="3200">
                <a:solidFill>
                  <a:srgbClr val="FFFFFF"/>
                </a:solidFill>
                <a:latin typeface="Proxima Nova Bold"/>
              </a:rPr>
              <a:t>Approach</a:t>
            </a:r>
          </a:p>
        </p:txBody>
      </p:sp>
      <p:grpSp>
        <p:nvGrpSpPr>
          <p:cNvPr name="Group 28" id="28"/>
          <p:cNvGrpSpPr/>
          <p:nvPr/>
        </p:nvGrpSpPr>
        <p:grpSpPr>
          <a:xfrm rot="0">
            <a:off x="1199" y="-12620"/>
            <a:ext cx="18288000" cy="6134341"/>
            <a:chOff x="0" y="0"/>
            <a:chExt cx="4816593" cy="1615629"/>
          </a:xfrm>
        </p:grpSpPr>
        <p:sp>
          <p:nvSpPr>
            <p:cNvPr name="Freeform 29" id="29"/>
            <p:cNvSpPr/>
            <p:nvPr/>
          </p:nvSpPr>
          <p:spPr>
            <a:xfrm flipH="false" flipV="false" rot="0">
              <a:off x="0" y="0"/>
              <a:ext cx="4816592" cy="1615629"/>
            </a:xfrm>
            <a:custGeom>
              <a:avLst/>
              <a:gdLst/>
              <a:ahLst/>
              <a:cxnLst/>
              <a:rect r="r" b="b" t="t" l="l"/>
              <a:pathLst>
                <a:path h="1615629" w="4816592">
                  <a:moveTo>
                    <a:pt x="0" y="0"/>
                  </a:moveTo>
                  <a:lnTo>
                    <a:pt x="4816592" y="0"/>
                  </a:lnTo>
                  <a:lnTo>
                    <a:pt x="4816592" y="1615629"/>
                  </a:lnTo>
                  <a:lnTo>
                    <a:pt x="0" y="1615629"/>
                  </a:lnTo>
                  <a:close/>
                </a:path>
              </a:pathLst>
            </a:custGeom>
            <a:solidFill>
              <a:srgbClr val="17164D">
                <a:alpha val="50980"/>
              </a:srgbClr>
            </a:solidFill>
          </p:spPr>
        </p:sp>
        <p:sp>
          <p:nvSpPr>
            <p:cNvPr name="TextBox 30" id="30"/>
            <p:cNvSpPr txBox="true"/>
            <p:nvPr/>
          </p:nvSpPr>
          <p:spPr>
            <a:xfrm>
              <a:off x="0" y="-38100"/>
              <a:ext cx="4816593" cy="1653729"/>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51.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19</a:t>
            </a:r>
          </a:p>
        </p:txBody>
      </p:sp>
      <p:sp>
        <p:nvSpPr>
          <p:cNvPr name="TextBox 3" id="3"/>
          <p:cNvSpPr txBox="true"/>
          <p:nvPr/>
        </p:nvSpPr>
        <p:spPr>
          <a:xfrm rot="0">
            <a:off x="2357453" y="3284309"/>
            <a:ext cx="13573094" cy="2447925"/>
          </a:xfrm>
          <a:prstGeom prst="rect">
            <a:avLst/>
          </a:prstGeom>
        </p:spPr>
        <p:txBody>
          <a:bodyPr anchor="t" rtlCol="false" tIns="0" lIns="0" bIns="0" rIns="0">
            <a:spAutoFit/>
          </a:bodyPr>
          <a:lstStyle/>
          <a:p>
            <a:pPr algn="ctr">
              <a:lnSpc>
                <a:spcPts val="9600"/>
              </a:lnSpc>
            </a:pPr>
            <a:r>
              <a:rPr lang="en-US" sz="8000">
                <a:solidFill>
                  <a:srgbClr val="FFFFFF"/>
                </a:solidFill>
                <a:latin typeface="Proxima Nova Bold"/>
              </a:rPr>
              <a:t>WHO WE ARE</a:t>
            </a:r>
          </a:p>
          <a:p>
            <a:pPr algn="ctr" marL="0" indent="0" lvl="0">
              <a:lnSpc>
                <a:spcPts val="9600"/>
              </a:lnSpc>
              <a:spcBef>
                <a:spcPct val="0"/>
              </a:spcBef>
            </a:pPr>
            <a:r>
              <a:rPr lang="en-US" sz="8000">
                <a:solidFill>
                  <a:srgbClr val="FFFFFF"/>
                </a:solidFill>
                <a:latin typeface="Proxima Nova Bold"/>
              </a:rPr>
              <a:t>WHO WE ARE NOT</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52.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5953944" y="783951"/>
            <a:ext cx="6380113" cy="1069341"/>
          </a:xfrm>
          <a:prstGeom prst="rect">
            <a:avLst/>
          </a:prstGeom>
        </p:spPr>
        <p:txBody>
          <a:bodyPr anchor="t" rtlCol="false" tIns="0" lIns="0" bIns="0" rIns="0">
            <a:spAutoFit/>
          </a:bodyPr>
          <a:lstStyle/>
          <a:p>
            <a:pPr algn="ctr">
              <a:lnSpc>
                <a:spcPts val="8080"/>
              </a:lnSpc>
              <a:spcBef>
                <a:spcPct val="0"/>
              </a:spcBef>
            </a:pPr>
            <a:r>
              <a:rPr lang="en-US" sz="8000">
                <a:solidFill>
                  <a:srgbClr val="FFFFFF"/>
                </a:solidFill>
                <a:latin typeface="Proxima Nova Bold"/>
              </a:rPr>
              <a:t>Who we “are”</a:t>
            </a:r>
          </a:p>
        </p:txBody>
      </p:sp>
      <p:sp>
        <p:nvSpPr>
          <p:cNvPr name="TextBox 3" id="3"/>
          <p:cNvSpPr txBox="true"/>
          <p:nvPr/>
        </p:nvSpPr>
        <p:spPr>
          <a:xfrm rot="0">
            <a:off x="3264635" y="2242249"/>
            <a:ext cx="11758730" cy="5801487"/>
          </a:xfrm>
          <a:prstGeom prst="rect">
            <a:avLst/>
          </a:prstGeom>
        </p:spPr>
        <p:txBody>
          <a:bodyPr anchor="t" rtlCol="false" tIns="0" lIns="0" bIns="0" rIns="0">
            <a:spAutoFit/>
          </a:bodyPr>
          <a:lstStyle/>
          <a:p>
            <a:pPr algn="ctr">
              <a:lnSpc>
                <a:spcPts val="2424"/>
              </a:lnSpc>
              <a:spcBef>
                <a:spcPct val="0"/>
              </a:spcBef>
            </a:pPr>
            <a:r>
              <a:rPr lang="en-US" sz="2400">
                <a:solidFill>
                  <a:srgbClr val="FFFFFF"/>
                </a:solidFill>
                <a:latin typeface="Proxima Nova"/>
              </a:rPr>
              <a:t>We are architects of change, building a future where home ownership is a reality for all.</a:t>
            </a:r>
          </a:p>
          <a:p>
            <a:pPr algn="ctr">
              <a:lnSpc>
                <a:spcPts val="2424"/>
              </a:lnSpc>
              <a:spcBef>
                <a:spcPct val="0"/>
              </a:spcBef>
            </a:pPr>
          </a:p>
          <a:p>
            <a:pPr algn="ctr">
              <a:lnSpc>
                <a:spcPts val="2424"/>
              </a:lnSpc>
              <a:spcBef>
                <a:spcPct val="0"/>
              </a:spcBef>
            </a:pPr>
            <a:r>
              <a:rPr lang="en-US" sz="2400">
                <a:solidFill>
                  <a:srgbClr val="FFFFFF"/>
                </a:solidFill>
                <a:latin typeface="Proxima Nova"/>
              </a:rPr>
              <a:t>We are community creators, connecting individuals with spaces where they can thrive.</a:t>
            </a:r>
          </a:p>
          <a:p>
            <a:pPr algn="ctr">
              <a:lnSpc>
                <a:spcPts val="2424"/>
              </a:lnSpc>
              <a:spcBef>
                <a:spcPct val="0"/>
              </a:spcBef>
            </a:pPr>
          </a:p>
          <a:p>
            <a:pPr algn="ctr">
              <a:lnSpc>
                <a:spcPts val="2424"/>
              </a:lnSpc>
              <a:spcBef>
                <a:spcPct val="0"/>
              </a:spcBef>
            </a:pPr>
            <a:r>
              <a:rPr lang="en-US" sz="2400">
                <a:solidFill>
                  <a:srgbClr val="FFFFFF"/>
                </a:solidFill>
                <a:latin typeface="Proxima Nova"/>
              </a:rPr>
              <a:t>We are a beacon of trust, consistently reliable in an industry that demands certainty.</a:t>
            </a:r>
          </a:p>
          <a:p>
            <a:pPr algn="ctr">
              <a:lnSpc>
                <a:spcPts val="2424"/>
              </a:lnSpc>
              <a:spcBef>
                <a:spcPct val="0"/>
              </a:spcBef>
            </a:pPr>
          </a:p>
          <a:p>
            <a:pPr algn="ctr">
              <a:lnSpc>
                <a:spcPts val="2424"/>
              </a:lnSpc>
              <a:spcBef>
                <a:spcPct val="0"/>
              </a:spcBef>
            </a:pPr>
            <a:r>
              <a:rPr lang="en-US" sz="2400">
                <a:solidFill>
                  <a:srgbClr val="FFFFFF"/>
                </a:solidFill>
                <a:latin typeface="Proxima Nova"/>
              </a:rPr>
              <a:t>We are innovators, redefining the real estate journey with cutting-edge technology.</a:t>
            </a:r>
          </a:p>
          <a:p>
            <a:pPr algn="ctr">
              <a:lnSpc>
                <a:spcPts val="2424"/>
              </a:lnSpc>
              <a:spcBef>
                <a:spcPct val="0"/>
              </a:spcBef>
            </a:pPr>
          </a:p>
          <a:p>
            <a:pPr algn="ctr">
              <a:lnSpc>
                <a:spcPts val="2424"/>
              </a:lnSpc>
              <a:spcBef>
                <a:spcPct val="0"/>
              </a:spcBef>
            </a:pPr>
            <a:r>
              <a:rPr lang="en-US" sz="2400">
                <a:solidFill>
                  <a:srgbClr val="FFFFFF"/>
                </a:solidFill>
                <a:latin typeface="Proxima Nova"/>
              </a:rPr>
              <a:t>We are a testament to what's possible, opening doors to potential and prosperity.</a:t>
            </a:r>
          </a:p>
          <a:p>
            <a:pPr algn="ctr">
              <a:lnSpc>
                <a:spcPts val="2424"/>
              </a:lnSpc>
              <a:spcBef>
                <a:spcPct val="0"/>
              </a:spcBef>
            </a:pPr>
          </a:p>
          <a:p>
            <a:pPr algn="ctr">
              <a:lnSpc>
                <a:spcPts val="2424"/>
              </a:lnSpc>
              <a:spcBef>
                <a:spcPct val="0"/>
              </a:spcBef>
            </a:pPr>
            <a:r>
              <a:rPr lang="en-US" sz="2400">
                <a:solidFill>
                  <a:srgbClr val="FFFFFF"/>
                </a:solidFill>
                <a:latin typeface="Proxima Nova"/>
              </a:rPr>
              <a:t>We are advocates for clarity, ensuring transparency in all our interactions.</a:t>
            </a:r>
          </a:p>
          <a:p>
            <a:pPr algn="ctr">
              <a:lnSpc>
                <a:spcPts val="2424"/>
              </a:lnSpc>
              <a:spcBef>
                <a:spcPct val="0"/>
              </a:spcBef>
            </a:pPr>
          </a:p>
          <a:p>
            <a:pPr algn="ctr">
              <a:lnSpc>
                <a:spcPts val="2424"/>
              </a:lnSpc>
              <a:spcBef>
                <a:spcPct val="0"/>
              </a:spcBef>
            </a:pPr>
            <a:r>
              <a:rPr lang="en-US" sz="2400">
                <a:solidFill>
                  <a:srgbClr val="FFFFFF"/>
                </a:solidFill>
                <a:latin typeface="Proxima Nova"/>
              </a:rPr>
              <a:t>We are enablers, empowering our users with knowledge and power.</a:t>
            </a:r>
          </a:p>
          <a:p>
            <a:pPr algn="ctr">
              <a:lnSpc>
                <a:spcPts val="2424"/>
              </a:lnSpc>
              <a:spcBef>
                <a:spcPct val="0"/>
              </a:spcBef>
            </a:pPr>
          </a:p>
          <a:p>
            <a:pPr algn="ctr">
              <a:lnSpc>
                <a:spcPts val="2424"/>
              </a:lnSpc>
              <a:spcBef>
                <a:spcPct val="0"/>
              </a:spcBef>
            </a:pPr>
            <a:r>
              <a:rPr lang="en-US" sz="2400">
                <a:solidFill>
                  <a:srgbClr val="FFFFFF"/>
                </a:solidFill>
                <a:latin typeface="Proxima Nova"/>
              </a:rPr>
              <a:t>We are partners, walking alongside our users every step of the way.</a:t>
            </a:r>
          </a:p>
          <a:p>
            <a:pPr algn="ctr">
              <a:lnSpc>
                <a:spcPts val="2424"/>
              </a:lnSpc>
              <a:spcBef>
                <a:spcPct val="0"/>
              </a:spcBef>
            </a:pPr>
          </a:p>
          <a:p>
            <a:pPr algn="ctr">
              <a:lnSpc>
                <a:spcPts val="2424"/>
              </a:lnSpc>
              <a:spcBef>
                <a:spcPct val="0"/>
              </a:spcBef>
            </a:pPr>
            <a:r>
              <a:rPr lang="en-US" sz="2400">
                <a:solidFill>
                  <a:srgbClr val="FFFFFF"/>
                </a:solidFill>
                <a:latin typeface="Proxima Nova"/>
              </a:rPr>
              <a:t>We are visionaries, seeing beyond transactions to life's milestones.</a:t>
            </a:r>
          </a:p>
          <a:p>
            <a:pPr algn="ctr">
              <a:lnSpc>
                <a:spcPts val="2424"/>
              </a:lnSpc>
              <a:spcBef>
                <a:spcPct val="0"/>
              </a:spcBef>
            </a:pPr>
          </a:p>
          <a:p>
            <a:pPr algn="ctr">
              <a:lnSpc>
                <a:spcPts val="2424"/>
              </a:lnSpc>
              <a:spcBef>
                <a:spcPct val="0"/>
              </a:spcBef>
            </a:pPr>
            <a:r>
              <a:rPr lang="en-US" sz="2400">
                <a:solidFill>
                  <a:srgbClr val="FFFFFF"/>
                </a:solidFill>
                <a:latin typeface="Proxima Nova"/>
              </a:rPr>
              <a:t>We are simplifiers, turning the complex into the accessible.</a:t>
            </a:r>
          </a:p>
        </p:txBody>
      </p:sp>
      <p:grpSp>
        <p:nvGrpSpPr>
          <p:cNvPr name="Group 4" id="4"/>
          <p:cNvGrpSpPr/>
          <p:nvPr/>
        </p:nvGrpSpPr>
        <p:grpSpPr>
          <a:xfrm rot="0">
            <a:off x="0" y="8648378"/>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332503"/>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332503"/>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53.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5066481" y="915107"/>
            <a:ext cx="8155037" cy="1069341"/>
          </a:xfrm>
          <a:prstGeom prst="rect">
            <a:avLst/>
          </a:prstGeom>
        </p:spPr>
        <p:txBody>
          <a:bodyPr anchor="t" rtlCol="false" tIns="0" lIns="0" bIns="0" rIns="0">
            <a:spAutoFit/>
          </a:bodyPr>
          <a:lstStyle/>
          <a:p>
            <a:pPr algn="ctr">
              <a:lnSpc>
                <a:spcPts val="8080"/>
              </a:lnSpc>
              <a:spcBef>
                <a:spcPct val="0"/>
              </a:spcBef>
            </a:pPr>
            <a:r>
              <a:rPr lang="en-US" sz="8000">
                <a:solidFill>
                  <a:srgbClr val="FFFFFF"/>
                </a:solidFill>
                <a:latin typeface="Proxima Nova Bold"/>
              </a:rPr>
              <a:t>Who we are “not”</a:t>
            </a:r>
          </a:p>
        </p:txBody>
      </p:sp>
      <p:sp>
        <p:nvSpPr>
          <p:cNvPr name="TextBox 3" id="3"/>
          <p:cNvSpPr txBox="true"/>
          <p:nvPr/>
        </p:nvSpPr>
        <p:spPr>
          <a:xfrm rot="0">
            <a:off x="1971905" y="2266569"/>
            <a:ext cx="14344191" cy="5801487"/>
          </a:xfrm>
          <a:prstGeom prst="rect">
            <a:avLst/>
          </a:prstGeom>
        </p:spPr>
        <p:txBody>
          <a:bodyPr anchor="t" rtlCol="false" tIns="0" lIns="0" bIns="0" rIns="0">
            <a:spAutoFit/>
          </a:bodyPr>
          <a:lstStyle/>
          <a:p>
            <a:pPr algn="ctr">
              <a:lnSpc>
                <a:spcPts val="2424"/>
              </a:lnSpc>
            </a:pPr>
            <a:r>
              <a:rPr lang="en-US" sz="2400">
                <a:solidFill>
                  <a:srgbClr val="FFFFFF"/>
                </a:solidFill>
                <a:latin typeface="Proxima Nova"/>
              </a:rPr>
              <a:t>We are not obscure, hiding details in fine print.</a:t>
            </a:r>
          </a:p>
          <a:p>
            <a:pPr algn="ctr">
              <a:lnSpc>
                <a:spcPts val="2424"/>
              </a:lnSpc>
            </a:pPr>
          </a:p>
          <a:p>
            <a:pPr algn="ctr">
              <a:lnSpc>
                <a:spcPts val="2424"/>
              </a:lnSpc>
            </a:pPr>
            <a:r>
              <a:rPr lang="en-US" sz="2400">
                <a:solidFill>
                  <a:srgbClr val="FFFFFF"/>
                </a:solidFill>
                <a:latin typeface="Proxima Nova"/>
              </a:rPr>
              <a:t>We are not distant, leaving users to navigate alone.</a:t>
            </a:r>
          </a:p>
          <a:p>
            <a:pPr algn="ctr">
              <a:lnSpc>
                <a:spcPts val="2424"/>
              </a:lnSpc>
            </a:pPr>
          </a:p>
          <a:p>
            <a:pPr algn="ctr">
              <a:lnSpc>
                <a:spcPts val="2424"/>
              </a:lnSpc>
            </a:pPr>
            <a:r>
              <a:rPr lang="en-US" sz="2400">
                <a:solidFill>
                  <a:srgbClr val="FFFFFF"/>
                </a:solidFill>
                <a:latin typeface="Proxima Nova"/>
              </a:rPr>
              <a:t>We are not traditionalists, content with the status quo.</a:t>
            </a:r>
          </a:p>
          <a:p>
            <a:pPr algn="ctr">
              <a:lnSpc>
                <a:spcPts val="2424"/>
              </a:lnSpc>
            </a:pPr>
          </a:p>
          <a:p>
            <a:pPr algn="ctr">
              <a:lnSpc>
                <a:spcPts val="2424"/>
              </a:lnSpc>
            </a:pPr>
            <a:r>
              <a:rPr lang="en-US" sz="2400">
                <a:solidFill>
                  <a:srgbClr val="FFFFFF"/>
                </a:solidFill>
                <a:latin typeface="Proxima Nova"/>
              </a:rPr>
              <a:t>We are not complicators, muddling what should be clear.</a:t>
            </a:r>
          </a:p>
          <a:p>
            <a:pPr algn="ctr">
              <a:lnSpc>
                <a:spcPts val="2424"/>
              </a:lnSpc>
            </a:pPr>
          </a:p>
          <a:p>
            <a:pPr algn="ctr">
              <a:lnSpc>
                <a:spcPts val="2424"/>
              </a:lnSpc>
            </a:pPr>
            <a:r>
              <a:rPr lang="en-US" sz="2400">
                <a:solidFill>
                  <a:srgbClr val="FFFFFF"/>
                </a:solidFill>
                <a:latin typeface="Proxima Nova"/>
              </a:rPr>
              <a:t>We are not just a service, but a transformative experience.</a:t>
            </a:r>
          </a:p>
          <a:p>
            <a:pPr algn="ctr">
              <a:lnSpc>
                <a:spcPts val="2424"/>
              </a:lnSpc>
            </a:pPr>
          </a:p>
          <a:p>
            <a:pPr algn="ctr">
              <a:lnSpc>
                <a:spcPts val="2424"/>
              </a:lnSpc>
            </a:pPr>
            <a:r>
              <a:rPr lang="en-US" sz="2400">
                <a:solidFill>
                  <a:srgbClr val="FFFFFF"/>
                </a:solidFill>
                <a:latin typeface="Proxima Nova"/>
              </a:rPr>
              <a:t>We are not skeptics of change, but champions for progress.</a:t>
            </a:r>
          </a:p>
          <a:p>
            <a:pPr algn="ctr">
              <a:lnSpc>
                <a:spcPts val="2424"/>
              </a:lnSpc>
            </a:pPr>
          </a:p>
          <a:p>
            <a:pPr algn="ctr">
              <a:lnSpc>
                <a:spcPts val="2424"/>
              </a:lnSpc>
            </a:pPr>
            <a:r>
              <a:rPr lang="en-US" sz="2400">
                <a:solidFill>
                  <a:srgbClr val="FFFFFF"/>
                </a:solidFill>
                <a:latin typeface="Proxima Nova"/>
              </a:rPr>
              <a:t>We are not followers, reacting to trends instead of setting them.</a:t>
            </a:r>
          </a:p>
          <a:p>
            <a:pPr algn="ctr">
              <a:lnSpc>
                <a:spcPts val="2424"/>
              </a:lnSpc>
            </a:pPr>
          </a:p>
          <a:p>
            <a:pPr algn="ctr">
              <a:lnSpc>
                <a:spcPts val="2424"/>
              </a:lnSpc>
            </a:pPr>
            <a:r>
              <a:rPr lang="en-US" sz="2400">
                <a:solidFill>
                  <a:srgbClr val="FFFFFF"/>
                </a:solidFill>
                <a:latin typeface="Proxima Nova"/>
              </a:rPr>
              <a:t>We are not brick-and-mortar bound, limited by physical constraints.</a:t>
            </a:r>
          </a:p>
          <a:p>
            <a:pPr algn="ctr">
              <a:lnSpc>
                <a:spcPts val="2424"/>
              </a:lnSpc>
            </a:pPr>
          </a:p>
          <a:p>
            <a:pPr algn="ctr">
              <a:lnSpc>
                <a:spcPts val="2424"/>
              </a:lnSpc>
            </a:pPr>
            <a:r>
              <a:rPr lang="en-US" sz="2400">
                <a:solidFill>
                  <a:srgbClr val="FFFFFF"/>
                </a:solidFill>
                <a:latin typeface="Proxima Nova"/>
              </a:rPr>
              <a:t>We are not indifferent, but deeply invested in each customer's journey.</a:t>
            </a:r>
          </a:p>
          <a:p>
            <a:pPr algn="ctr">
              <a:lnSpc>
                <a:spcPts val="2424"/>
              </a:lnSpc>
            </a:pPr>
          </a:p>
          <a:p>
            <a:pPr algn="ctr">
              <a:lnSpc>
                <a:spcPts val="2424"/>
              </a:lnSpc>
              <a:spcBef>
                <a:spcPct val="0"/>
              </a:spcBef>
            </a:pPr>
            <a:r>
              <a:rPr lang="en-US" sz="2400">
                <a:solidFill>
                  <a:srgbClr val="FFFFFF"/>
                </a:solidFill>
                <a:latin typeface="Proxima Nova"/>
              </a:rPr>
              <a:t>We are not just about homes, but about the dreams and lives that fill them.</a:t>
            </a:r>
          </a:p>
        </p:txBody>
      </p:sp>
      <p:grpSp>
        <p:nvGrpSpPr>
          <p:cNvPr name="Group 4" id="4"/>
          <p:cNvGrpSpPr/>
          <p:nvPr/>
        </p:nvGrpSpPr>
        <p:grpSpPr>
          <a:xfrm rot="0">
            <a:off x="0" y="8622335"/>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332503"/>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332503"/>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54.xml><?xml version="1.0" encoding="utf-8"?>
<p:sld xmlns:p="http://schemas.openxmlformats.org/presentationml/2006/main" xmlns:a="http://schemas.openxmlformats.org/drawingml/2006/main">
  <p:cSld>
    <p:bg>
      <p:bgPr>
        <a:solidFill>
          <a:srgbClr val="17164D"/>
        </a:solidFill>
      </p:bgPr>
    </p:bg>
    <p:spTree>
      <p:nvGrpSpPr>
        <p:cNvPr id="1" name=""/>
        <p:cNvGrpSpPr/>
        <p:nvPr/>
      </p:nvGrpSpPr>
      <p:grpSpPr>
        <a:xfrm>
          <a:off x="0" y="0"/>
          <a:ext cx="0" cy="0"/>
          <a:chOff x="0" y="0"/>
          <a:chExt cx="0" cy="0"/>
        </a:xfrm>
      </p:grpSpPr>
      <p:sp>
        <p:nvSpPr>
          <p:cNvPr name="TextBox 2" id="2"/>
          <p:cNvSpPr txBox="true"/>
          <p:nvPr/>
        </p:nvSpPr>
        <p:spPr>
          <a:xfrm rot="0">
            <a:off x="4439746" y="2817075"/>
            <a:ext cx="9408508" cy="5013021"/>
          </a:xfrm>
          <a:prstGeom prst="rect">
            <a:avLst/>
          </a:prstGeom>
        </p:spPr>
        <p:txBody>
          <a:bodyPr anchor="t" rtlCol="false" tIns="0" lIns="0" bIns="0" rIns="0">
            <a:spAutoFit/>
          </a:bodyPr>
          <a:lstStyle/>
          <a:p>
            <a:pPr algn="ctr" marL="0" indent="0" lvl="0">
              <a:lnSpc>
                <a:spcPts val="35550"/>
              </a:lnSpc>
              <a:spcBef>
                <a:spcPct val="0"/>
              </a:spcBef>
            </a:pPr>
            <a:r>
              <a:rPr lang="en-US" sz="42831">
                <a:solidFill>
                  <a:srgbClr val="FFFFFF">
                    <a:alpha val="34902"/>
                  </a:srgbClr>
                </a:solidFill>
                <a:latin typeface="Proxima Nova Medium"/>
              </a:rPr>
              <a:t>20</a:t>
            </a:r>
          </a:p>
        </p:txBody>
      </p:sp>
      <p:sp>
        <p:nvSpPr>
          <p:cNvPr name="TextBox 3" id="3"/>
          <p:cNvSpPr txBox="true"/>
          <p:nvPr/>
        </p:nvSpPr>
        <p:spPr>
          <a:xfrm rot="0">
            <a:off x="2357453" y="3893909"/>
            <a:ext cx="13573094" cy="1228725"/>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FFFFFF"/>
                </a:solidFill>
                <a:latin typeface="Proxima Nova Bold"/>
              </a:rPr>
              <a:t>PERSONALITY REFERENCES</a:t>
            </a:r>
          </a:p>
        </p:txBody>
      </p:sp>
      <p:grpSp>
        <p:nvGrpSpPr>
          <p:cNvPr name="Group 4" id="4"/>
          <p:cNvGrpSpPr/>
          <p:nvPr/>
        </p:nvGrpSpPr>
        <p:grpSpPr>
          <a:xfrm rot="0">
            <a:off x="0" y="8648700"/>
            <a:ext cx="18288000" cy="1638300"/>
            <a:chOff x="0" y="0"/>
            <a:chExt cx="4816593" cy="431486"/>
          </a:xfrm>
        </p:grpSpPr>
        <p:sp>
          <p:nvSpPr>
            <p:cNvPr name="Freeform 5" id="5"/>
            <p:cNvSpPr/>
            <p:nvPr/>
          </p:nvSpPr>
          <p:spPr>
            <a:xfrm flipH="false" flipV="false" rot="0">
              <a:off x="0" y="0"/>
              <a:ext cx="4816592" cy="431486"/>
            </a:xfrm>
            <a:custGeom>
              <a:avLst/>
              <a:gdLst/>
              <a:ahLst/>
              <a:cxnLst/>
              <a:rect r="r" b="b" t="t" l="l"/>
              <a:pathLst>
                <a:path h="431486" w="4816592">
                  <a:moveTo>
                    <a:pt x="0" y="0"/>
                  </a:moveTo>
                  <a:lnTo>
                    <a:pt x="4816592" y="0"/>
                  </a:lnTo>
                  <a:lnTo>
                    <a:pt x="4816592" y="431486"/>
                  </a:lnTo>
                  <a:lnTo>
                    <a:pt x="0" y="431486"/>
                  </a:lnTo>
                  <a:close/>
                </a:path>
              </a:pathLst>
            </a:custGeom>
            <a:gradFill rotWithShape="true">
              <a:gsLst>
                <a:gs pos="0">
                  <a:srgbClr val="5E25FD">
                    <a:alpha val="100000"/>
                  </a:srgbClr>
                </a:gs>
                <a:gs pos="50000">
                  <a:srgbClr val="3A65F3">
                    <a:alpha val="100000"/>
                  </a:srgbClr>
                </a:gs>
                <a:gs pos="100000">
                  <a:srgbClr val="23CDDE">
                    <a:alpha val="100000"/>
                  </a:srgbClr>
                </a:gs>
              </a:gsLst>
              <a:lin ang="0"/>
            </a:gradFill>
          </p:spPr>
        </p:sp>
        <p:sp>
          <p:nvSpPr>
            <p:cNvPr name="TextBox 6" id="6"/>
            <p:cNvSpPr txBox="true"/>
            <p:nvPr/>
          </p:nvSpPr>
          <p:spPr>
            <a:xfrm>
              <a:off x="0" y="-38100"/>
              <a:ext cx="4816593" cy="46958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2862039" y="9281381"/>
            <a:ext cx="4397261" cy="429641"/>
          </a:xfrm>
          <a:prstGeom prst="rect">
            <a:avLst/>
          </a:prstGeom>
        </p:spPr>
        <p:txBody>
          <a:bodyPr anchor="t" rtlCol="false" tIns="0" lIns="0" bIns="0" rIns="0">
            <a:spAutoFit/>
          </a:bodyPr>
          <a:lstStyle/>
          <a:p>
            <a:pPr algn="r" marL="0" indent="0" lvl="0">
              <a:lnSpc>
                <a:spcPts val="3232"/>
              </a:lnSpc>
              <a:spcBef>
                <a:spcPct val="0"/>
              </a:spcBef>
            </a:pPr>
            <a:r>
              <a:rPr lang="en-US" sz="3200">
                <a:solidFill>
                  <a:srgbClr val="FFFFFF"/>
                </a:solidFill>
                <a:latin typeface="Proxima Nova Bold"/>
              </a:rPr>
              <a:t>Propspot</a:t>
            </a:r>
          </a:p>
        </p:txBody>
      </p:sp>
      <p:sp>
        <p:nvSpPr>
          <p:cNvPr name="TextBox 8" id="8"/>
          <p:cNvSpPr txBox="true"/>
          <p:nvPr/>
        </p:nvSpPr>
        <p:spPr>
          <a:xfrm rot="0">
            <a:off x="1028700" y="9281381"/>
            <a:ext cx="4397261" cy="429641"/>
          </a:xfrm>
          <a:prstGeom prst="rect">
            <a:avLst/>
          </a:prstGeom>
        </p:spPr>
        <p:txBody>
          <a:bodyPr anchor="t" rtlCol="false" tIns="0" lIns="0" bIns="0" rIns="0">
            <a:spAutoFit/>
          </a:bodyPr>
          <a:lstStyle/>
          <a:p>
            <a:pPr algn="l" marL="0" indent="0" lvl="0">
              <a:lnSpc>
                <a:spcPts val="3232"/>
              </a:lnSpc>
              <a:spcBef>
                <a:spcPct val="0"/>
              </a:spcBef>
            </a:pPr>
            <a:r>
              <a:rPr lang="en-US" sz="3200" u="none">
                <a:solidFill>
                  <a:srgbClr val="FFFFFF"/>
                </a:solidFill>
                <a:latin typeface="Proxima Nova Bold"/>
              </a:rPr>
              <a:t>Brand Strategy</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517087"/>
            <a:chOff x="0" y="0"/>
            <a:chExt cx="4816593" cy="399562"/>
          </a:xfrm>
        </p:grpSpPr>
        <p:sp>
          <p:nvSpPr>
            <p:cNvPr name="Freeform 3" id="3"/>
            <p:cNvSpPr/>
            <p:nvPr/>
          </p:nvSpPr>
          <p:spPr>
            <a:xfrm flipH="false" flipV="false" rot="0">
              <a:off x="0" y="0"/>
              <a:ext cx="4816592" cy="399562"/>
            </a:xfrm>
            <a:custGeom>
              <a:avLst/>
              <a:gdLst/>
              <a:ahLst/>
              <a:cxnLst/>
              <a:rect r="r" b="b" t="t" l="l"/>
              <a:pathLst>
                <a:path h="399562" w="4816592">
                  <a:moveTo>
                    <a:pt x="0" y="0"/>
                  </a:moveTo>
                  <a:lnTo>
                    <a:pt x="4816592" y="0"/>
                  </a:lnTo>
                  <a:lnTo>
                    <a:pt x="4816592" y="399562"/>
                  </a:lnTo>
                  <a:lnTo>
                    <a:pt x="0" y="399562"/>
                  </a:lnTo>
                  <a:close/>
                </a:path>
              </a:pathLst>
            </a:custGeom>
            <a:solidFill>
              <a:srgbClr val="17164D"/>
            </a:solidFill>
          </p:spPr>
        </p:sp>
        <p:sp>
          <p:nvSpPr>
            <p:cNvPr name="TextBox 4" id="4"/>
            <p:cNvSpPr txBox="true"/>
            <p:nvPr/>
          </p:nvSpPr>
          <p:spPr>
            <a:xfrm>
              <a:off x="0" y="-38100"/>
              <a:ext cx="4816593" cy="437662"/>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5584807" y="1517087"/>
            <a:ext cx="6614747" cy="4718989"/>
          </a:xfrm>
          <a:custGeom>
            <a:avLst/>
            <a:gdLst/>
            <a:ahLst/>
            <a:cxnLst/>
            <a:rect r="r" b="b" t="t" l="l"/>
            <a:pathLst>
              <a:path h="4718989" w="6614747">
                <a:moveTo>
                  <a:pt x="0" y="0"/>
                </a:moveTo>
                <a:lnTo>
                  <a:pt x="6614746" y="0"/>
                </a:lnTo>
                <a:lnTo>
                  <a:pt x="6614746" y="4718990"/>
                </a:lnTo>
                <a:lnTo>
                  <a:pt x="0" y="4718990"/>
                </a:lnTo>
                <a:lnTo>
                  <a:pt x="0" y="0"/>
                </a:lnTo>
                <a:close/>
              </a:path>
            </a:pathLst>
          </a:custGeom>
          <a:blipFill>
            <a:blip r:embed="rId2"/>
            <a:stretch>
              <a:fillRect l="0" t="-2656" r="0" b="-2108"/>
            </a:stretch>
          </a:blipFill>
        </p:spPr>
      </p:sp>
      <p:sp>
        <p:nvSpPr>
          <p:cNvPr name="Freeform 6" id="6"/>
          <p:cNvSpPr/>
          <p:nvPr/>
        </p:nvSpPr>
        <p:spPr>
          <a:xfrm flipH="false" flipV="false" rot="0">
            <a:off x="11942338" y="1517087"/>
            <a:ext cx="6345662" cy="4718989"/>
          </a:xfrm>
          <a:custGeom>
            <a:avLst/>
            <a:gdLst/>
            <a:ahLst/>
            <a:cxnLst/>
            <a:rect r="r" b="b" t="t" l="l"/>
            <a:pathLst>
              <a:path h="4718989" w="6345662">
                <a:moveTo>
                  <a:pt x="0" y="0"/>
                </a:moveTo>
                <a:lnTo>
                  <a:pt x="6345662" y="0"/>
                </a:lnTo>
                <a:lnTo>
                  <a:pt x="6345662" y="4718990"/>
                </a:lnTo>
                <a:lnTo>
                  <a:pt x="0" y="4718990"/>
                </a:lnTo>
                <a:lnTo>
                  <a:pt x="0" y="0"/>
                </a:lnTo>
                <a:close/>
              </a:path>
            </a:pathLst>
          </a:custGeom>
          <a:blipFill>
            <a:blip r:embed="rId3"/>
            <a:stretch>
              <a:fillRect l="-7656" t="-598" r="-4559" b="0"/>
            </a:stretch>
          </a:blipFill>
        </p:spPr>
      </p:sp>
      <p:sp>
        <p:nvSpPr>
          <p:cNvPr name="Freeform 7" id="7"/>
          <p:cNvSpPr/>
          <p:nvPr/>
        </p:nvSpPr>
        <p:spPr>
          <a:xfrm flipH="false" flipV="false" rot="0">
            <a:off x="0" y="1517087"/>
            <a:ext cx="5584807" cy="4718989"/>
          </a:xfrm>
          <a:custGeom>
            <a:avLst/>
            <a:gdLst/>
            <a:ahLst/>
            <a:cxnLst/>
            <a:rect r="r" b="b" t="t" l="l"/>
            <a:pathLst>
              <a:path h="4718989" w="5584807">
                <a:moveTo>
                  <a:pt x="0" y="0"/>
                </a:moveTo>
                <a:lnTo>
                  <a:pt x="5584807" y="0"/>
                </a:lnTo>
                <a:lnTo>
                  <a:pt x="5584807" y="4718990"/>
                </a:lnTo>
                <a:lnTo>
                  <a:pt x="0" y="4718990"/>
                </a:lnTo>
                <a:lnTo>
                  <a:pt x="0" y="0"/>
                </a:lnTo>
                <a:close/>
              </a:path>
            </a:pathLst>
          </a:custGeom>
          <a:blipFill>
            <a:blip r:embed="rId4"/>
            <a:stretch>
              <a:fillRect l="-6117" t="0" r="-20627" b="0"/>
            </a:stretch>
          </a:blipFill>
        </p:spPr>
      </p:sp>
      <p:sp>
        <p:nvSpPr>
          <p:cNvPr name="TextBox 8" id="8"/>
          <p:cNvSpPr txBox="true"/>
          <p:nvPr/>
        </p:nvSpPr>
        <p:spPr>
          <a:xfrm rot="0">
            <a:off x="441004" y="544216"/>
            <a:ext cx="3834614" cy="504854"/>
          </a:xfrm>
          <a:prstGeom prst="rect">
            <a:avLst/>
          </a:prstGeom>
        </p:spPr>
        <p:txBody>
          <a:bodyPr anchor="t" rtlCol="false" tIns="0" lIns="0" bIns="0" rIns="0">
            <a:spAutoFit/>
          </a:bodyPr>
          <a:lstStyle/>
          <a:p>
            <a:pPr algn="l" marL="0" indent="0" lvl="0">
              <a:lnSpc>
                <a:spcPts val="3857"/>
              </a:lnSpc>
              <a:spcBef>
                <a:spcPct val="0"/>
              </a:spcBef>
            </a:pPr>
            <a:r>
              <a:rPr lang="en-US" sz="3819">
                <a:solidFill>
                  <a:srgbClr val="FFFFFF"/>
                </a:solidFill>
                <a:latin typeface="Proxima Nova Bold"/>
              </a:rPr>
              <a:t>Visual Inspiration</a:t>
            </a:r>
          </a:p>
        </p:txBody>
      </p:sp>
      <p:grpSp>
        <p:nvGrpSpPr>
          <p:cNvPr name="Group 9" id="9"/>
          <p:cNvGrpSpPr/>
          <p:nvPr/>
        </p:nvGrpSpPr>
        <p:grpSpPr>
          <a:xfrm rot="0">
            <a:off x="0" y="1517087"/>
            <a:ext cx="18288000" cy="4718989"/>
            <a:chOff x="0" y="0"/>
            <a:chExt cx="4816593" cy="1242861"/>
          </a:xfrm>
        </p:grpSpPr>
        <p:sp>
          <p:nvSpPr>
            <p:cNvPr name="Freeform 10" id="10"/>
            <p:cNvSpPr/>
            <p:nvPr/>
          </p:nvSpPr>
          <p:spPr>
            <a:xfrm flipH="false" flipV="false" rot="0">
              <a:off x="0" y="0"/>
              <a:ext cx="4816592" cy="1242861"/>
            </a:xfrm>
            <a:custGeom>
              <a:avLst/>
              <a:gdLst/>
              <a:ahLst/>
              <a:cxnLst/>
              <a:rect r="r" b="b" t="t" l="l"/>
              <a:pathLst>
                <a:path h="1242861" w="4816592">
                  <a:moveTo>
                    <a:pt x="0" y="0"/>
                  </a:moveTo>
                  <a:lnTo>
                    <a:pt x="4816592" y="0"/>
                  </a:lnTo>
                  <a:lnTo>
                    <a:pt x="4816592" y="1242861"/>
                  </a:lnTo>
                  <a:lnTo>
                    <a:pt x="0" y="1242861"/>
                  </a:lnTo>
                  <a:close/>
                </a:path>
              </a:pathLst>
            </a:custGeom>
            <a:solidFill>
              <a:srgbClr val="17164D">
                <a:alpha val="49804"/>
              </a:srgbClr>
            </a:solidFill>
          </p:spPr>
        </p:sp>
        <p:sp>
          <p:nvSpPr>
            <p:cNvPr name="TextBox 11" id="11"/>
            <p:cNvSpPr txBox="true"/>
            <p:nvPr/>
          </p:nvSpPr>
          <p:spPr>
            <a:xfrm>
              <a:off x="0" y="-38100"/>
              <a:ext cx="4816593" cy="1280961"/>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441004" y="1864567"/>
            <a:ext cx="4057042" cy="372364"/>
          </a:xfrm>
          <a:prstGeom prst="rect">
            <a:avLst/>
          </a:prstGeom>
        </p:spPr>
        <p:txBody>
          <a:bodyPr anchor="t" rtlCol="false" tIns="0" lIns="0" bIns="0" rIns="0">
            <a:spAutoFit/>
          </a:bodyPr>
          <a:lstStyle/>
          <a:p>
            <a:pPr algn="l" marL="0" indent="0" lvl="0">
              <a:lnSpc>
                <a:spcPts val="2828"/>
              </a:lnSpc>
              <a:spcBef>
                <a:spcPct val="0"/>
              </a:spcBef>
            </a:pPr>
            <a:r>
              <a:rPr lang="en-US" sz="2800">
                <a:solidFill>
                  <a:srgbClr val="FFFFFF"/>
                </a:solidFill>
                <a:latin typeface="Proxima Nova"/>
              </a:rPr>
              <a:t>If we were a location</a:t>
            </a:r>
          </a:p>
        </p:txBody>
      </p:sp>
      <p:sp>
        <p:nvSpPr>
          <p:cNvPr name="TextBox 13" id="13"/>
          <p:cNvSpPr txBox="true"/>
          <p:nvPr/>
        </p:nvSpPr>
        <p:spPr>
          <a:xfrm rot="0">
            <a:off x="5953085" y="1864567"/>
            <a:ext cx="3115106" cy="372364"/>
          </a:xfrm>
          <a:prstGeom prst="rect">
            <a:avLst/>
          </a:prstGeom>
        </p:spPr>
        <p:txBody>
          <a:bodyPr anchor="t" rtlCol="false" tIns="0" lIns="0" bIns="0" rIns="0">
            <a:spAutoFit/>
          </a:bodyPr>
          <a:lstStyle/>
          <a:p>
            <a:pPr algn="l" marL="0" indent="0" lvl="0">
              <a:lnSpc>
                <a:spcPts val="2828"/>
              </a:lnSpc>
              <a:spcBef>
                <a:spcPct val="0"/>
              </a:spcBef>
            </a:pPr>
            <a:r>
              <a:rPr lang="en-US" sz="2800">
                <a:solidFill>
                  <a:srgbClr val="FFFFFF"/>
                </a:solidFill>
                <a:latin typeface="Proxima Nova"/>
              </a:rPr>
              <a:t>If we were a car</a:t>
            </a:r>
          </a:p>
        </p:txBody>
      </p:sp>
      <p:sp>
        <p:nvSpPr>
          <p:cNvPr name="TextBox 14" id="14"/>
          <p:cNvSpPr txBox="true"/>
          <p:nvPr/>
        </p:nvSpPr>
        <p:spPr>
          <a:xfrm rot="0">
            <a:off x="12256703" y="1864567"/>
            <a:ext cx="3891748" cy="372364"/>
          </a:xfrm>
          <a:prstGeom prst="rect">
            <a:avLst/>
          </a:prstGeom>
        </p:spPr>
        <p:txBody>
          <a:bodyPr anchor="t" rtlCol="false" tIns="0" lIns="0" bIns="0" rIns="0">
            <a:spAutoFit/>
          </a:bodyPr>
          <a:lstStyle/>
          <a:p>
            <a:pPr algn="l" marL="0" indent="0" lvl="0">
              <a:lnSpc>
                <a:spcPts val="2828"/>
              </a:lnSpc>
              <a:spcBef>
                <a:spcPct val="0"/>
              </a:spcBef>
            </a:pPr>
            <a:r>
              <a:rPr lang="en-US" sz="2800">
                <a:solidFill>
                  <a:srgbClr val="FFFFFF"/>
                </a:solidFill>
                <a:latin typeface="Proxima Nova"/>
              </a:rPr>
              <a:t>If we were a phone</a:t>
            </a:r>
          </a:p>
        </p:txBody>
      </p:sp>
      <p:sp>
        <p:nvSpPr>
          <p:cNvPr name="TextBox 15" id="15"/>
          <p:cNvSpPr txBox="true"/>
          <p:nvPr/>
        </p:nvSpPr>
        <p:spPr>
          <a:xfrm rot="0">
            <a:off x="441004" y="5229225"/>
            <a:ext cx="4426713" cy="549021"/>
          </a:xfrm>
          <a:prstGeom prst="rect">
            <a:avLst/>
          </a:prstGeom>
        </p:spPr>
        <p:txBody>
          <a:bodyPr anchor="t" rtlCol="false" tIns="0" lIns="0" bIns="0" rIns="0">
            <a:spAutoFit/>
          </a:bodyPr>
          <a:lstStyle/>
          <a:p>
            <a:pPr algn="l" marL="0" indent="0" lvl="0">
              <a:lnSpc>
                <a:spcPts val="4242"/>
              </a:lnSpc>
              <a:spcBef>
                <a:spcPct val="0"/>
              </a:spcBef>
            </a:pPr>
            <a:r>
              <a:rPr lang="en-US" sz="4200">
                <a:solidFill>
                  <a:srgbClr val="FFFFFF"/>
                </a:solidFill>
                <a:latin typeface="Breathing"/>
              </a:rPr>
              <a:t>Silicon Valley</a:t>
            </a:r>
          </a:p>
        </p:txBody>
      </p:sp>
      <p:sp>
        <p:nvSpPr>
          <p:cNvPr name="TextBox 16" id="16"/>
          <p:cNvSpPr txBox="true"/>
          <p:nvPr/>
        </p:nvSpPr>
        <p:spPr>
          <a:xfrm rot="0">
            <a:off x="5953085" y="5229225"/>
            <a:ext cx="4426713" cy="549021"/>
          </a:xfrm>
          <a:prstGeom prst="rect">
            <a:avLst/>
          </a:prstGeom>
        </p:spPr>
        <p:txBody>
          <a:bodyPr anchor="t" rtlCol="false" tIns="0" lIns="0" bIns="0" rIns="0">
            <a:spAutoFit/>
          </a:bodyPr>
          <a:lstStyle/>
          <a:p>
            <a:pPr algn="l" marL="0" indent="0" lvl="0">
              <a:lnSpc>
                <a:spcPts val="4242"/>
              </a:lnSpc>
              <a:spcBef>
                <a:spcPct val="0"/>
              </a:spcBef>
            </a:pPr>
            <a:r>
              <a:rPr lang="en-US" sz="4200">
                <a:solidFill>
                  <a:srgbClr val="FFFFFF"/>
                </a:solidFill>
                <a:latin typeface="Breathing"/>
              </a:rPr>
              <a:t>Cybertruck</a:t>
            </a:r>
          </a:p>
        </p:txBody>
      </p:sp>
      <p:sp>
        <p:nvSpPr>
          <p:cNvPr name="TextBox 17" id="17"/>
          <p:cNvSpPr txBox="true"/>
          <p:nvPr/>
        </p:nvSpPr>
        <p:spPr>
          <a:xfrm rot="0">
            <a:off x="12524186" y="5229225"/>
            <a:ext cx="4426713" cy="549021"/>
          </a:xfrm>
          <a:prstGeom prst="rect">
            <a:avLst/>
          </a:prstGeom>
        </p:spPr>
        <p:txBody>
          <a:bodyPr anchor="t" rtlCol="false" tIns="0" lIns="0" bIns="0" rIns="0">
            <a:spAutoFit/>
          </a:bodyPr>
          <a:lstStyle/>
          <a:p>
            <a:pPr algn="l" marL="0" indent="0" lvl="0">
              <a:lnSpc>
                <a:spcPts val="4242"/>
              </a:lnSpc>
              <a:spcBef>
                <a:spcPct val="0"/>
              </a:spcBef>
            </a:pPr>
            <a:r>
              <a:rPr lang="en-US" sz="4200">
                <a:solidFill>
                  <a:srgbClr val="FFFFFF"/>
                </a:solidFill>
                <a:latin typeface="Breathing"/>
              </a:rPr>
              <a:t>iPhone</a:t>
            </a:r>
          </a:p>
        </p:txBody>
      </p:sp>
      <p:sp>
        <p:nvSpPr>
          <p:cNvPr name="AutoShape 18" id="18"/>
          <p:cNvSpPr/>
          <p:nvPr/>
        </p:nvSpPr>
        <p:spPr>
          <a:xfrm flipV="true">
            <a:off x="-9515" y="2415747"/>
            <a:ext cx="18297515" cy="19050"/>
          </a:xfrm>
          <a:prstGeom prst="line">
            <a:avLst/>
          </a:prstGeom>
          <a:ln cap="flat" w="19050">
            <a:solidFill>
              <a:srgbClr val="FFFFFF"/>
            </a:solidFill>
            <a:prstDash val="solid"/>
            <a:headEnd type="none" len="sm" w="sm"/>
            <a:tailEnd type="none" len="sm" w="sm"/>
          </a:ln>
        </p:spPr>
      </p:sp>
      <p:sp>
        <p:nvSpPr>
          <p:cNvPr name="TextBox 19" id="19"/>
          <p:cNvSpPr txBox="true"/>
          <p:nvPr/>
        </p:nvSpPr>
        <p:spPr>
          <a:xfrm rot="0">
            <a:off x="256168" y="6559927"/>
            <a:ext cx="4241878" cy="358013"/>
          </a:xfrm>
          <a:prstGeom prst="rect">
            <a:avLst/>
          </a:prstGeom>
        </p:spPr>
        <p:txBody>
          <a:bodyPr anchor="t" rtlCol="false" tIns="0" lIns="0" bIns="0" rIns="0">
            <a:spAutoFit/>
          </a:bodyPr>
          <a:lstStyle/>
          <a:p>
            <a:pPr algn="ctr">
              <a:lnSpc>
                <a:spcPts val="2625"/>
              </a:lnSpc>
              <a:spcBef>
                <a:spcPct val="0"/>
              </a:spcBef>
            </a:pPr>
            <a:r>
              <a:rPr lang="en-US" sz="2599">
                <a:solidFill>
                  <a:srgbClr val="17164D"/>
                </a:solidFill>
                <a:latin typeface="Proxima Nova Bold"/>
              </a:rPr>
              <a:t>The Heartbeat of Innovation</a:t>
            </a:r>
          </a:p>
        </p:txBody>
      </p:sp>
      <p:sp>
        <p:nvSpPr>
          <p:cNvPr name="TextBox 20" id="20"/>
          <p:cNvSpPr txBox="true"/>
          <p:nvPr/>
        </p:nvSpPr>
        <p:spPr>
          <a:xfrm rot="0">
            <a:off x="5953085" y="6559927"/>
            <a:ext cx="2344370" cy="358013"/>
          </a:xfrm>
          <a:prstGeom prst="rect">
            <a:avLst/>
          </a:prstGeom>
        </p:spPr>
        <p:txBody>
          <a:bodyPr anchor="t" rtlCol="false" tIns="0" lIns="0" bIns="0" rIns="0">
            <a:spAutoFit/>
          </a:bodyPr>
          <a:lstStyle/>
          <a:p>
            <a:pPr algn="ctr">
              <a:lnSpc>
                <a:spcPts val="2625"/>
              </a:lnSpc>
              <a:spcBef>
                <a:spcPct val="0"/>
              </a:spcBef>
            </a:pPr>
            <a:r>
              <a:rPr lang="en-US" sz="2599">
                <a:solidFill>
                  <a:srgbClr val="17164D"/>
                </a:solidFill>
                <a:latin typeface="Proxima Nova Bold"/>
              </a:rPr>
              <a:t>Uniquely Iconic</a:t>
            </a:r>
          </a:p>
        </p:txBody>
      </p:sp>
      <p:sp>
        <p:nvSpPr>
          <p:cNvPr name="TextBox 21" id="21"/>
          <p:cNvSpPr txBox="true"/>
          <p:nvPr/>
        </p:nvSpPr>
        <p:spPr>
          <a:xfrm rot="0">
            <a:off x="12256703" y="6559927"/>
            <a:ext cx="3378603" cy="358013"/>
          </a:xfrm>
          <a:prstGeom prst="rect">
            <a:avLst/>
          </a:prstGeom>
        </p:spPr>
        <p:txBody>
          <a:bodyPr anchor="t" rtlCol="false" tIns="0" lIns="0" bIns="0" rIns="0">
            <a:spAutoFit/>
          </a:bodyPr>
          <a:lstStyle/>
          <a:p>
            <a:pPr algn="ctr">
              <a:lnSpc>
                <a:spcPts val="2625"/>
              </a:lnSpc>
              <a:spcBef>
                <a:spcPct val="0"/>
              </a:spcBef>
            </a:pPr>
            <a:r>
              <a:rPr lang="en-US" sz="2599">
                <a:solidFill>
                  <a:srgbClr val="17164D"/>
                </a:solidFill>
                <a:latin typeface="Proxima Nova Bold"/>
              </a:rPr>
              <a:t>A Symbol of Simplicity</a:t>
            </a:r>
          </a:p>
        </p:txBody>
      </p:sp>
      <p:sp>
        <p:nvSpPr>
          <p:cNvPr name="TextBox 22" id="22"/>
          <p:cNvSpPr txBox="true"/>
          <p:nvPr/>
        </p:nvSpPr>
        <p:spPr>
          <a:xfrm rot="0">
            <a:off x="12256703" y="7055925"/>
            <a:ext cx="5002597" cy="2589149"/>
          </a:xfrm>
          <a:prstGeom prst="rect">
            <a:avLst/>
          </a:prstGeom>
        </p:spPr>
        <p:txBody>
          <a:bodyPr anchor="t" rtlCol="false" tIns="0" lIns="0" bIns="0" rIns="0">
            <a:spAutoFit/>
          </a:bodyPr>
          <a:lstStyle/>
          <a:p>
            <a:pPr algn="l">
              <a:lnSpc>
                <a:spcPts val="2322"/>
              </a:lnSpc>
              <a:spcBef>
                <a:spcPct val="0"/>
              </a:spcBef>
            </a:pPr>
            <a:r>
              <a:rPr lang="en-US" sz="2299">
                <a:solidFill>
                  <a:srgbClr val="17164D"/>
                </a:solidFill>
                <a:latin typeface="Proxima Nova"/>
              </a:rPr>
              <a:t>The iPhone is celebrated for making advanced technology accessible and simple to use, much like Propspot simplifies property investment. With a focus on delivering a seamless, efficient, and personalized user experience, Propspot ensures that complex investment processes are straightforward and easy to navigate.</a:t>
            </a:r>
          </a:p>
        </p:txBody>
      </p:sp>
      <p:sp>
        <p:nvSpPr>
          <p:cNvPr name="TextBox 23" id="23"/>
          <p:cNvSpPr txBox="true"/>
          <p:nvPr/>
        </p:nvSpPr>
        <p:spPr>
          <a:xfrm rot="0">
            <a:off x="5953085" y="7055925"/>
            <a:ext cx="4895477" cy="2874899"/>
          </a:xfrm>
          <a:prstGeom prst="rect">
            <a:avLst/>
          </a:prstGeom>
        </p:spPr>
        <p:txBody>
          <a:bodyPr anchor="t" rtlCol="false" tIns="0" lIns="0" bIns="0" rIns="0">
            <a:spAutoFit/>
          </a:bodyPr>
          <a:lstStyle/>
          <a:p>
            <a:pPr algn="l">
              <a:lnSpc>
                <a:spcPts val="2322"/>
              </a:lnSpc>
              <a:spcBef>
                <a:spcPct val="0"/>
              </a:spcBef>
            </a:pPr>
            <a:r>
              <a:rPr lang="en-US" sz="2299">
                <a:solidFill>
                  <a:srgbClr val="17164D"/>
                </a:solidFill>
                <a:latin typeface="Proxima Nova"/>
              </a:rPr>
              <a:t>A vehicle that defies expectations with its distinctive design and groundbreaking technology. Just as the Cybertruck stands out with its futuristic features, Propspot revolutionizes real estate investment with innovative technology and a personalized, seamless experience for customers, setting new industry standards.</a:t>
            </a:r>
          </a:p>
        </p:txBody>
      </p:sp>
      <p:sp>
        <p:nvSpPr>
          <p:cNvPr name="TextBox 24" id="24"/>
          <p:cNvSpPr txBox="true"/>
          <p:nvPr/>
        </p:nvSpPr>
        <p:spPr>
          <a:xfrm rot="0">
            <a:off x="256168" y="7055925"/>
            <a:ext cx="4611549" cy="2874899"/>
          </a:xfrm>
          <a:prstGeom prst="rect">
            <a:avLst/>
          </a:prstGeom>
        </p:spPr>
        <p:txBody>
          <a:bodyPr anchor="t" rtlCol="false" tIns="0" lIns="0" bIns="0" rIns="0">
            <a:spAutoFit/>
          </a:bodyPr>
          <a:lstStyle/>
          <a:p>
            <a:pPr algn="l">
              <a:lnSpc>
                <a:spcPts val="2322"/>
              </a:lnSpc>
              <a:spcBef>
                <a:spcPct val="0"/>
              </a:spcBef>
            </a:pPr>
            <a:r>
              <a:rPr lang="en-US" sz="2299">
                <a:solidFill>
                  <a:srgbClr val="17164D"/>
                </a:solidFill>
                <a:latin typeface="Proxima Nova"/>
              </a:rPr>
              <a:t>Imagine Propspot as Silicon Valley, synonymous with cutting-edge technology, groundbreaking ideas, and relentless excellence, Propspot embodies this spirit of innovation in real estate investment. </a:t>
            </a:r>
            <a:r>
              <a:rPr lang="en-US" sz="2299">
                <a:solidFill>
                  <a:srgbClr val="17164D"/>
                </a:solidFill>
                <a:latin typeface="Proxima Nova"/>
              </a:rPr>
              <a:t>Propspot thrives on creating revolutionary solutions that simplify complex processes, making property investment accessible and efficient.</a:t>
            </a:r>
          </a:p>
        </p:txBody>
      </p:sp>
      <p:sp>
        <p:nvSpPr>
          <p:cNvPr name="AutoShape 25" id="25"/>
          <p:cNvSpPr/>
          <p:nvPr/>
        </p:nvSpPr>
        <p:spPr>
          <a:xfrm flipH="true" flipV="true">
            <a:off x="5584807" y="758544"/>
            <a:ext cx="38100" cy="9528456"/>
          </a:xfrm>
          <a:prstGeom prst="line">
            <a:avLst/>
          </a:prstGeom>
          <a:ln cap="flat" w="38100">
            <a:solidFill>
              <a:srgbClr val="17164D"/>
            </a:solidFill>
            <a:prstDash val="solid"/>
            <a:headEnd type="none" len="sm" w="sm"/>
            <a:tailEnd type="none" len="sm" w="sm"/>
          </a:ln>
        </p:spPr>
      </p:sp>
      <p:sp>
        <p:nvSpPr>
          <p:cNvPr name="AutoShape 26" id="26"/>
          <p:cNvSpPr/>
          <p:nvPr/>
        </p:nvSpPr>
        <p:spPr>
          <a:xfrm flipV="true">
            <a:off x="11923288" y="758544"/>
            <a:ext cx="19050" cy="9528367"/>
          </a:xfrm>
          <a:prstGeom prst="line">
            <a:avLst/>
          </a:prstGeom>
          <a:ln cap="flat" w="38100">
            <a:solidFill>
              <a:srgbClr val="17164D"/>
            </a:solidFill>
            <a:prstDash val="solid"/>
            <a:headEnd type="none" len="sm" w="sm"/>
            <a:tailEnd type="none" len="sm" w="sm"/>
          </a:ln>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9981" y="7725599"/>
            <a:ext cx="18585316" cy="2941548"/>
          </a:xfrm>
          <a:custGeom>
            <a:avLst/>
            <a:gdLst/>
            <a:ahLst/>
            <a:cxnLst/>
            <a:rect r="r" b="b" t="t" l="l"/>
            <a:pathLst>
              <a:path h="2941548" w="18585316">
                <a:moveTo>
                  <a:pt x="0" y="0"/>
                </a:moveTo>
                <a:lnTo>
                  <a:pt x="18585316" y="0"/>
                </a:lnTo>
                <a:lnTo>
                  <a:pt x="18585316" y="2941547"/>
                </a:lnTo>
                <a:lnTo>
                  <a:pt x="0" y="2941547"/>
                </a:lnTo>
                <a:lnTo>
                  <a:pt x="0" y="0"/>
                </a:lnTo>
                <a:close/>
              </a:path>
            </a:pathLst>
          </a:custGeom>
          <a:blipFill>
            <a:blip r:embed="rId2"/>
            <a:stretch>
              <a:fillRect l="0" t="-48157" r="0" b="-583"/>
            </a:stretch>
          </a:blipFill>
        </p:spPr>
      </p:sp>
      <p:grpSp>
        <p:nvGrpSpPr>
          <p:cNvPr name="Group 3" id="3"/>
          <p:cNvGrpSpPr/>
          <p:nvPr/>
        </p:nvGrpSpPr>
        <p:grpSpPr>
          <a:xfrm rot="0">
            <a:off x="10813825" y="6972020"/>
            <a:ext cx="3449772" cy="2722339"/>
            <a:chOff x="0" y="0"/>
            <a:chExt cx="685129" cy="540660"/>
          </a:xfrm>
        </p:grpSpPr>
        <p:sp>
          <p:nvSpPr>
            <p:cNvPr name="Freeform 4" id="4"/>
            <p:cNvSpPr/>
            <p:nvPr/>
          </p:nvSpPr>
          <p:spPr>
            <a:xfrm flipH="false" flipV="false" rot="0">
              <a:off x="0" y="0"/>
              <a:ext cx="685129" cy="540660"/>
            </a:xfrm>
            <a:custGeom>
              <a:avLst/>
              <a:gdLst/>
              <a:ahLst/>
              <a:cxnLst/>
              <a:rect r="r" b="b" t="t" l="l"/>
              <a:pathLst>
                <a:path h="540660" w="685129">
                  <a:moveTo>
                    <a:pt x="0" y="0"/>
                  </a:moveTo>
                  <a:lnTo>
                    <a:pt x="685129" y="0"/>
                  </a:lnTo>
                  <a:lnTo>
                    <a:pt x="685129" y="540660"/>
                  </a:lnTo>
                  <a:lnTo>
                    <a:pt x="0" y="540660"/>
                  </a:lnTo>
                  <a:close/>
                </a:path>
              </a:pathLst>
            </a:custGeom>
            <a:solidFill>
              <a:srgbClr val="23CDDE"/>
            </a:solidFill>
          </p:spPr>
        </p:sp>
        <p:sp>
          <p:nvSpPr>
            <p:cNvPr name="TextBox 5" id="5"/>
            <p:cNvSpPr txBox="true"/>
            <p:nvPr/>
          </p:nvSpPr>
          <p:spPr>
            <a:xfrm>
              <a:off x="0" y="-38100"/>
              <a:ext cx="685129" cy="578760"/>
            </a:xfrm>
            <a:prstGeom prst="rect">
              <a:avLst/>
            </a:prstGeom>
          </p:spPr>
          <p:txBody>
            <a:bodyPr anchor="ctr" rtlCol="false" tIns="31528" lIns="31528" bIns="31528" rIns="31528"/>
            <a:lstStyle/>
            <a:p>
              <a:pPr algn="ctr">
                <a:lnSpc>
                  <a:spcPts val="2659"/>
                </a:lnSpc>
              </a:pPr>
            </a:p>
          </p:txBody>
        </p:sp>
      </p:grpSp>
      <p:grpSp>
        <p:nvGrpSpPr>
          <p:cNvPr name="Group 6" id="6"/>
          <p:cNvGrpSpPr/>
          <p:nvPr/>
        </p:nvGrpSpPr>
        <p:grpSpPr>
          <a:xfrm rot="0">
            <a:off x="7373986" y="6972020"/>
            <a:ext cx="3535089" cy="2722339"/>
            <a:chOff x="0" y="0"/>
            <a:chExt cx="721050" cy="555274"/>
          </a:xfrm>
        </p:grpSpPr>
        <p:sp>
          <p:nvSpPr>
            <p:cNvPr name="Freeform 7" id="7"/>
            <p:cNvSpPr/>
            <p:nvPr/>
          </p:nvSpPr>
          <p:spPr>
            <a:xfrm flipH="false" flipV="false" rot="0">
              <a:off x="0" y="0"/>
              <a:ext cx="721050" cy="555274"/>
            </a:xfrm>
            <a:custGeom>
              <a:avLst/>
              <a:gdLst/>
              <a:ahLst/>
              <a:cxnLst/>
              <a:rect r="r" b="b" t="t" l="l"/>
              <a:pathLst>
                <a:path h="555274" w="721050">
                  <a:moveTo>
                    <a:pt x="0" y="0"/>
                  </a:moveTo>
                  <a:lnTo>
                    <a:pt x="721050" y="0"/>
                  </a:lnTo>
                  <a:lnTo>
                    <a:pt x="721050" y="555274"/>
                  </a:lnTo>
                  <a:lnTo>
                    <a:pt x="0" y="555274"/>
                  </a:lnTo>
                  <a:close/>
                </a:path>
              </a:pathLst>
            </a:custGeom>
            <a:solidFill>
              <a:srgbClr val="5E25FD"/>
            </a:solidFill>
            <a:ln cap="sq">
              <a:noFill/>
              <a:prstDash val="solid"/>
              <a:miter/>
            </a:ln>
          </p:spPr>
        </p:sp>
        <p:sp>
          <p:nvSpPr>
            <p:cNvPr name="TextBox 8" id="8"/>
            <p:cNvSpPr txBox="true"/>
            <p:nvPr/>
          </p:nvSpPr>
          <p:spPr>
            <a:xfrm>
              <a:off x="0" y="-38100"/>
              <a:ext cx="721050" cy="593374"/>
            </a:xfrm>
            <a:prstGeom prst="rect">
              <a:avLst/>
            </a:prstGeom>
          </p:spPr>
          <p:txBody>
            <a:bodyPr anchor="ctr" rtlCol="false" tIns="30699" lIns="30699" bIns="30699" rIns="30699"/>
            <a:lstStyle/>
            <a:p>
              <a:pPr algn="ctr" marL="0" indent="0" lvl="0">
                <a:lnSpc>
                  <a:spcPts val="2659"/>
                </a:lnSpc>
                <a:spcBef>
                  <a:spcPct val="0"/>
                </a:spcBef>
              </a:pPr>
            </a:p>
          </p:txBody>
        </p:sp>
      </p:grpSp>
      <p:grpSp>
        <p:nvGrpSpPr>
          <p:cNvPr name="Group 9" id="9"/>
          <p:cNvGrpSpPr/>
          <p:nvPr/>
        </p:nvGrpSpPr>
        <p:grpSpPr>
          <a:xfrm rot="0">
            <a:off x="14263597" y="6972020"/>
            <a:ext cx="3532050" cy="2722339"/>
            <a:chOff x="0" y="0"/>
            <a:chExt cx="720431" cy="555274"/>
          </a:xfrm>
        </p:grpSpPr>
        <p:sp>
          <p:nvSpPr>
            <p:cNvPr name="Freeform 10" id="10"/>
            <p:cNvSpPr/>
            <p:nvPr/>
          </p:nvSpPr>
          <p:spPr>
            <a:xfrm flipH="false" flipV="false" rot="0">
              <a:off x="0" y="0"/>
              <a:ext cx="720431" cy="555274"/>
            </a:xfrm>
            <a:custGeom>
              <a:avLst/>
              <a:gdLst/>
              <a:ahLst/>
              <a:cxnLst/>
              <a:rect r="r" b="b" t="t" l="l"/>
              <a:pathLst>
                <a:path h="555274" w="720431">
                  <a:moveTo>
                    <a:pt x="0" y="0"/>
                  </a:moveTo>
                  <a:lnTo>
                    <a:pt x="720431" y="0"/>
                  </a:lnTo>
                  <a:lnTo>
                    <a:pt x="720431" y="555274"/>
                  </a:lnTo>
                  <a:lnTo>
                    <a:pt x="0" y="555274"/>
                  </a:lnTo>
                  <a:close/>
                </a:path>
              </a:pathLst>
            </a:custGeom>
            <a:solidFill>
              <a:srgbClr val="FFFFFF"/>
            </a:solidFill>
            <a:ln w="9525" cap="sq">
              <a:solidFill>
                <a:srgbClr val="000000"/>
              </a:solidFill>
              <a:prstDash val="solid"/>
              <a:miter/>
            </a:ln>
          </p:spPr>
        </p:sp>
        <p:sp>
          <p:nvSpPr>
            <p:cNvPr name="TextBox 11" id="11"/>
            <p:cNvSpPr txBox="true"/>
            <p:nvPr/>
          </p:nvSpPr>
          <p:spPr>
            <a:xfrm>
              <a:off x="0" y="-38100"/>
              <a:ext cx="720431" cy="593374"/>
            </a:xfrm>
            <a:prstGeom prst="rect">
              <a:avLst/>
            </a:prstGeom>
          </p:spPr>
          <p:txBody>
            <a:bodyPr anchor="ctr" rtlCol="false" tIns="30699" lIns="30699" bIns="30699" rIns="30699"/>
            <a:lstStyle/>
            <a:p>
              <a:pPr algn="ctr">
                <a:lnSpc>
                  <a:spcPts val="2659"/>
                </a:lnSpc>
              </a:pPr>
            </a:p>
          </p:txBody>
        </p:sp>
      </p:grpSp>
      <p:grpSp>
        <p:nvGrpSpPr>
          <p:cNvPr name="Group 12" id="12"/>
          <p:cNvGrpSpPr/>
          <p:nvPr/>
        </p:nvGrpSpPr>
        <p:grpSpPr>
          <a:xfrm rot="0">
            <a:off x="3918213" y="6972020"/>
            <a:ext cx="3471727" cy="2722339"/>
            <a:chOff x="0" y="0"/>
            <a:chExt cx="689490" cy="540660"/>
          </a:xfrm>
        </p:grpSpPr>
        <p:sp>
          <p:nvSpPr>
            <p:cNvPr name="Freeform 13" id="13"/>
            <p:cNvSpPr/>
            <p:nvPr/>
          </p:nvSpPr>
          <p:spPr>
            <a:xfrm flipH="false" flipV="false" rot="0">
              <a:off x="0" y="0"/>
              <a:ext cx="689490" cy="540660"/>
            </a:xfrm>
            <a:custGeom>
              <a:avLst/>
              <a:gdLst/>
              <a:ahLst/>
              <a:cxnLst/>
              <a:rect r="r" b="b" t="t" l="l"/>
              <a:pathLst>
                <a:path h="540660" w="689490">
                  <a:moveTo>
                    <a:pt x="0" y="0"/>
                  </a:moveTo>
                  <a:lnTo>
                    <a:pt x="689490" y="0"/>
                  </a:lnTo>
                  <a:lnTo>
                    <a:pt x="689490" y="540660"/>
                  </a:lnTo>
                  <a:lnTo>
                    <a:pt x="0" y="540660"/>
                  </a:lnTo>
                  <a:close/>
                </a:path>
              </a:pathLst>
            </a:custGeom>
            <a:solidFill>
              <a:srgbClr val="3A65F3"/>
            </a:solidFill>
          </p:spPr>
        </p:sp>
        <p:sp>
          <p:nvSpPr>
            <p:cNvPr name="TextBox 14" id="14"/>
            <p:cNvSpPr txBox="true"/>
            <p:nvPr/>
          </p:nvSpPr>
          <p:spPr>
            <a:xfrm>
              <a:off x="0" y="-38100"/>
              <a:ext cx="689490" cy="578760"/>
            </a:xfrm>
            <a:prstGeom prst="rect">
              <a:avLst/>
            </a:prstGeom>
          </p:spPr>
          <p:txBody>
            <a:bodyPr anchor="ctr" rtlCol="false" tIns="31528" lIns="31528" bIns="31528" rIns="31528"/>
            <a:lstStyle/>
            <a:p>
              <a:pPr algn="ctr">
                <a:lnSpc>
                  <a:spcPts val="2659"/>
                </a:lnSpc>
              </a:pPr>
            </a:p>
          </p:txBody>
        </p:sp>
      </p:grpSp>
      <p:grpSp>
        <p:nvGrpSpPr>
          <p:cNvPr name="Group 15" id="15"/>
          <p:cNvGrpSpPr/>
          <p:nvPr/>
        </p:nvGrpSpPr>
        <p:grpSpPr>
          <a:xfrm rot="0">
            <a:off x="492353" y="6972020"/>
            <a:ext cx="3535089" cy="2722339"/>
            <a:chOff x="0" y="0"/>
            <a:chExt cx="721050" cy="555274"/>
          </a:xfrm>
        </p:grpSpPr>
        <p:sp>
          <p:nvSpPr>
            <p:cNvPr name="Freeform 16" id="16"/>
            <p:cNvSpPr/>
            <p:nvPr/>
          </p:nvSpPr>
          <p:spPr>
            <a:xfrm flipH="false" flipV="false" rot="0">
              <a:off x="0" y="0"/>
              <a:ext cx="721050" cy="555274"/>
            </a:xfrm>
            <a:custGeom>
              <a:avLst/>
              <a:gdLst/>
              <a:ahLst/>
              <a:cxnLst/>
              <a:rect r="r" b="b" t="t" l="l"/>
              <a:pathLst>
                <a:path h="555274" w="721050">
                  <a:moveTo>
                    <a:pt x="0" y="0"/>
                  </a:moveTo>
                  <a:lnTo>
                    <a:pt x="721050" y="0"/>
                  </a:lnTo>
                  <a:lnTo>
                    <a:pt x="721050" y="555274"/>
                  </a:lnTo>
                  <a:lnTo>
                    <a:pt x="0" y="555274"/>
                  </a:lnTo>
                  <a:close/>
                </a:path>
              </a:pathLst>
            </a:custGeom>
            <a:solidFill>
              <a:srgbClr val="17164D"/>
            </a:solidFill>
            <a:ln cap="sq">
              <a:noFill/>
              <a:prstDash val="solid"/>
              <a:miter/>
            </a:ln>
          </p:spPr>
        </p:sp>
        <p:sp>
          <p:nvSpPr>
            <p:cNvPr name="TextBox 17" id="17"/>
            <p:cNvSpPr txBox="true"/>
            <p:nvPr/>
          </p:nvSpPr>
          <p:spPr>
            <a:xfrm>
              <a:off x="0" y="-38100"/>
              <a:ext cx="721050" cy="593374"/>
            </a:xfrm>
            <a:prstGeom prst="rect">
              <a:avLst/>
            </a:prstGeom>
          </p:spPr>
          <p:txBody>
            <a:bodyPr anchor="ctr" rtlCol="false" tIns="30699" lIns="30699" bIns="30699" rIns="30699"/>
            <a:lstStyle/>
            <a:p>
              <a:pPr algn="ctr" marL="0" indent="0" lvl="0">
                <a:lnSpc>
                  <a:spcPts val="2659"/>
                </a:lnSpc>
                <a:spcBef>
                  <a:spcPct val="0"/>
                </a:spcBef>
              </a:pPr>
            </a:p>
          </p:txBody>
        </p:sp>
      </p:grpSp>
      <p:sp>
        <p:nvSpPr>
          <p:cNvPr name="Freeform 18" id="18"/>
          <p:cNvSpPr/>
          <p:nvPr/>
        </p:nvSpPr>
        <p:spPr>
          <a:xfrm flipH="false" flipV="false" rot="0">
            <a:off x="955025" y="5812908"/>
            <a:ext cx="4714313" cy="747370"/>
          </a:xfrm>
          <a:custGeom>
            <a:avLst/>
            <a:gdLst/>
            <a:ahLst/>
            <a:cxnLst/>
            <a:rect r="r" b="b" t="t" l="l"/>
            <a:pathLst>
              <a:path h="747370" w="4714313">
                <a:moveTo>
                  <a:pt x="0" y="0"/>
                </a:moveTo>
                <a:lnTo>
                  <a:pt x="4714313" y="0"/>
                </a:lnTo>
                <a:lnTo>
                  <a:pt x="4714313" y="747370"/>
                </a:lnTo>
                <a:lnTo>
                  <a:pt x="0" y="747370"/>
                </a:lnTo>
                <a:lnTo>
                  <a:pt x="0" y="0"/>
                </a:lnTo>
                <a:close/>
              </a:path>
            </a:pathLst>
          </a:custGeom>
          <a:blipFill>
            <a:blip r:embed="rId3"/>
            <a:stretch>
              <a:fillRect l="-1779" t="-9204" r="0" b="-2345"/>
            </a:stretch>
          </a:blipFill>
        </p:spPr>
      </p:sp>
      <p:grpSp>
        <p:nvGrpSpPr>
          <p:cNvPr name="Group 19" id="19"/>
          <p:cNvGrpSpPr/>
          <p:nvPr/>
        </p:nvGrpSpPr>
        <p:grpSpPr>
          <a:xfrm rot="0">
            <a:off x="946053" y="1543187"/>
            <a:ext cx="4592838" cy="4756697"/>
            <a:chOff x="0" y="0"/>
            <a:chExt cx="1443311" cy="1494804"/>
          </a:xfrm>
        </p:grpSpPr>
        <p:sp>
          <p:nvSpPr>
            <p:cNvPr name="Freeform 20" id="20"/>
            <p:cNvSpPr/>
            <p:nvPr/>
          </p:nvSpPr>
          <p:spPr>
            <a:xfrm flipH="false" flipV="false" rot="0">
              <a:off x="0" y="0"/>
              <a:ext cx="1443311" cy="1494804"/>
            </a:xfrm>
            <a:custGeom>
              <a:avLst/>
              <a:gdLst/>
              <a:ahLst/>
              <a:cxnLst/>
              <a:rect r="r" b="b" t="t" l="l"/>
              <a:pathLst>
                <a:path h="1494804" w="1443311">
                  <a:moveTo>
                    <a:pt x="0" y="0"/>
                  </a:moveTo>
                  <a:lnTo>
                    <a:pt x="1443311" y="0"/>
                  </a:lnTo>
                  <a:lnTo>
                    <a:pt x="1443311" y="1494804"/>
                  </a:lnTo>
                  <a:lnTo>
                    <a:pt x="0" y="1494804"/>
                  </a:lnTo>
                  <a:close/>
                </a:path>
              </a:pathLst>
            </a:custGeom>
            <a:solidFill>
              <a:srgbClr val="3A65F3"/>
            </a:solidFill>
          </p:spPr>
        </p:sp>
        <p:sp>
          <p:nvSpPr>
            <p:cNvPr name="TextBox 21" id="21"/>
            <p:cNvSpPr txBox="true"/>
            <p:nvPr/>
          </p:nvSpPr>
          <p:spPr>
            <a:xfrm>
              <a:off x="0" y="-38100"/>
              <a:ext cx="1443311" cy="1532904"/>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6764794" y="5812908"/>
            <a:ext cx="4714313" cy="747370"/>
          </a:xfrm>
          <a:custGeom>
            <a:avLst/>
            <a:gdLst/>
            <a:ahLst/>
            <a:cxnLst/>
            <a:rect r="r" b="b" t="t" l="l"/>
            <a:pathLst>
              <a:path h="747370" w="4714313">
                <a:moveTo>
                  <a:pt x="0" y="0"/>
                </a:moveTo>
                <a:lnTo>
                  <a:pt x="4714313" y="0"/>
                </a:lnTo>
                <a:lnTo>
                  <a:pt x="4714313" y="747370"/>
                </a:lnTo>
                <a:lnTo>
                  <a:pt x="0" y="747370"/>
                </a:lnTo>
                <a:lnTo>
                  <a:pt x="0" y="0"/>
                </a:lnTo>
                <a:close/>
              </a:path>
            </a:pathLst>
          </a:custGeom>
          <a:blipFill>
            <a:blip r:embed="rId3"/>
            <a:stretch>
              <a:fillRect l="-1779" t="-9204" r="0" b="-2345"/>
            </a:stretch>
          </a:blipFill>
        </p:spPr>
      </p:sp>
      <p:grpSp>
        <p:nvGrpSpPr>
          <p:cNvPr name="Group 23" id="23"/>
          <p:cNvGrpSpPr/>
          <p:nvPr/>
        </p:nvGrpSpPr>
        <p:grpSpPr>
          <a:xfrm rot="0">
            <a:off x="6799781" y="1543187"/>
            <a:ext cx="4592838" cy="4756697"/>
            <a:chOff x="0" y="0"/>
            <a:chExt cx="1443311" cy="1494804"/>
          </a:xfrm>
        </p:grpSpPr>
        <p:sp>
          <p:nvSpPr>
            <p:cNvPr name="Freeform 24" id="24"/>
            <p:cNvSpPr/>
            <p:nvPr/>
          </p:nvSpPr>
          <p:spPr>
            <a:xfrm flipH="false" flipV="false" rot="0">
              <a:off x="0" y="0"/>
              <a:ext cx="1443311" cy="1494804"/>
            </a:xfrm>
            <a:custGeom>
              <a:avLst/>
              <a:gdLst/>
              <a:ahLst/>
              <a:cxnLst/>
              <a:rect r="r" b="b" t="t" l="l"/>
              <a:pathLst>
                <a:path h="1494804" w="1443311">
                  <a:moveTo>
                    <a:pt x="0" y="0"/>
                  </a:moveTo>
                  <a:lnTo>
                    <a:pt x="1443311" y="0"/>
                  </a:lnTo>
                  <a:lnTo>
                    <a:pt x="1443311" y="1494804"/>
                  </a:lnTo>
                  <a:lnTo>
                    <a:pt x="0" y="1494804"/>
                  </a:lnTo>
                  <a:close/>
                </a:path>
              </a:pathLst>
            </a:custGeom>
            <a:solidFill>
              <a:srgbClr val="5E25FD"/>
            </a:solidFill>
          </p:spPr>
        </p:sp>
        <p:sp>
          <p:nvSpPr>
            <p:cNvPr name="TextBox 25" id="25"/>
            <p:cNvSpPr txBox="true"/>
            <p:nvPr/>
          </p:nvSpPr>
          <p:spPr>
            <a:xfrm>
              <a:off x="0" y="-38100"/>
              <a:ext cx="1443311" cy="1532904"/>
            </a:xfrm>
            <a:prstGeom prst="rect">
              <a:avLst/>
            </a:prstGeom>
          </p:spPr>
          <p:txBody>
            <a:bodyPr anchor="ctr" rtlCol="false" tIns="50800" lIns="50800" bIns="50800" rIns="50800"/>
            <a:lstStyle/>
            <a:p>
              <a:pPr algn="ctr">
                <a:lnSpc>
                  <a:spcPts val="2659"/>
                </a:lnSpc>
              </a:pPr>
            </a:p>
          </p:txBody>
        </p:sp>
      </p:grpSp>
      <p:sp>
        <p:nvSpPr>
          <p:cNvPr name="Freeform 26" id="26"/>
          <p:cNvSpPr/>
          <p:nvPr/>
        </p:nvSpPr>
        <p:spPr>
          <a:xfrm flipH="false" flipV="false" rot="0">
            <a:off x="12627635" y="5785990"/>
            <a:ext cx="4714313" cy="747370"/>
          </a:xfrm>
          <a:custGeom>
            <a:avLst/>
            <a:gdLst/>
            <a:ahLst/>
            <a:cxnLst/>
            <a:rect r="r" b="b" t="t" l="l"/>
            <a:pathLst>
              <a:path h="747370" w="4714313">
                <a:moveTo>
                  <a:pt x="0" y="0"/>
                </a:moveTo>
                <a:lnTo>
                  <a:pt x="4714312" y="0"/>
                </a:lnTo>
                <a:lnTo>
                  <a:pt x="4714312" y="747370"/>
                </a:lnTo>
                <a:lnTo>
                  <a:pt x="0" y="747370"/>
                </a:lnTo>
                <a:lnTo>
                  <a:pt x="0" y="0"/>
                </a:lnTo>
                <a:close/>
              </a:path>
            </a:pathLst>
          </a:custGeom>
          <a:blipFill>
            <a:blip r:embed="rId3"/>
            <a:stretch>
              <a:fillRect l="-1779" t="-9204" r="0" b="-2345"/>
            </a:stretch>
          </a:blipFill>
        </p:spPr>
      </p:sp>
      <p:grpSp>
        <p:nvGrpSpPr>
          <p:cNvPr name="Group 27" id="27"/>
          <p:cNvGrpSpPr/>
          <p:nvPr/>
        </p:nvGrpSpPr>
        <p:grpSpPr>
          <a:xfrm rot="0">
            <a:off x="12653509" y="1543187"/>
            <a:ext cx="4592838" cy="4756697"/>
            <a:chOff x="0" y="0"/>
            <a:chExt cx="1443311" cy="1494804"/>
          </a:xfrm>
        </p:grpSpPr>
        <p:sp>
          <p:nvSpPr>
            <p:cNvPr name="Freeform 28" id="28"/>
            <p:cNvSpPr/>
            <p:nvPr/>
          </p:nvSpPr>
          <p:spPr>
            <a:xfrm flipH="false" flipV="false" rot="0">
              <a:off x="0" y="0"/>
              <a:ext cx="1443311" cy="1494804"/>
            </a:xfrm>
            <a:custGeom>
              <a:avLst/>
              <a:gdLst/>
              <a:ahLst/>
              <a:cxnLst/>
              <a:rect r="r" b="b" t="t" l="l"/>
              <a:pathLst>
                <a:path h="1494804" w="1443311">
                  <a:moveTo>
                    <a:pt x="0" y="0"/>
                  </a:moveTo>
                  <a:lnTo>
                    <a:pt x="1443311" y="0"/>
                  </a:lnTo>
                  <a:lnTo>
                    <a:pt x="1443311" y="1494804"/>
                  </a:lnTo>
                  <a:lnTo>
                    <a:pt x="0" y="1494804"/>
                  </a:lnTo>
                  <a:close/>
                </a:path>
              </a:pathLst>
            </a:custGeom>
            <a:solidFill>
              <a:srgbClr val="23CDDE"/>
            </a:solidFill>
          </p:spPr>
        </p:sp>
        <p:sp>
          <p:nvSpPr>
            <p:cNvPr name="TextBox 29" id="29"/>
            <p:cNvSpPr txBox="true"/>
            <p:nvPr/>
          </p:nvSpPr>
          <p:spPr>
            <a:xfrm>
              <a:off x="0" y="-38100"/>
              <a:ext cx="1443311" cy="1532904"/>
            </a:xfrm>
            <a:prstGeom prst="rect">
              <a:avLst/>
            </a:prstGeom>
          </p:spPr>
          <p:txBody>
            <a:bodyPr anchor="ctr" rtlCol="false" tIns="50800" lIns="50800" bIns="50800" rIns="50800"/>
            <a:lstStyle/>
            <a:p>
              <a:pPr algn="ctr">
                <a:lnSpc>
                  <a:spcPts val="2659"/>
                </a:lnSpc>
              </a:pPr>
            </a:p>
          </p:txBody>
        </p:sp>
      </p:grpSp>
      <p:sp>
        <p:nvSpPr>
          <p:cNvPr name="TextBox 30" id="30"/>
          <p:cNvSpPr txBox="true"/>
          <p:nvPr/>
        </p:nvSpPr>
        <p:spPr>
          <a:xfrm rot="0">
            <a:off x="7317340" y="5056814"/>
            <a:ext cx="3716921" cy="791986"/>
          </a:xfrm>
          <a:prstGeom prst="rect">
            <a:avLst/>
          </a:prstGeom>
        </p:spPr>
        <p:txBody>
          <a:bodyPr anchor="t" rtlCol="false" tIns="0" lIns="0" bIns="0" rIns="0">
            <a:spAutoFit/>
          </a:bodyPr>
          <a:lstStyle/>
          <a:p>
            <a:pPr algn="just" marL="0" indent="0" lvl="0">
              <a:lnSpc>
                <a:spcPts val="3096"/>
              </a:lnSpc>
              <a:spcBef>
                <a:spcPct val="0"/>
              </a:spcBef>
            </a:pPr>
            <a:r>
              <a:rPr lang="en-US" sz="3065" u="none">
                <a:solidFill>
                  <a:srgbClr val="FFFFFF"/>
                </a:solidFill>
                <a:latin typeface="Proxima Nova Bold"/>
              </a:rPr>
              <a:t>Hex Code:</a:t>
            </a:r>
          </a:p>
          <a:p>
            <a:pPr algn="just" marL="0" indent="0" lvl="0">
              <a:lnSpc>
                <a:spcPts val="3096"/>
              </a:lnSpc>
              <a:spcBef>
                <a:spcPct val="0"/>
              </a:spcBef>
            </a:pPr>
            <a:r>
              <a:rPr lang="en-US" sz="3065" u="none">
                <a:solidFill>
                  <a:srgbClr val="FFFFFF"/>
                </a:solidFill>
                <a:latin typeface="Proxima Nova Bold"/>
              </a:rPr>
              <a:t>#5E25FD</a:t>
            </a:r>
          </a:p>
        </p:txBody>
      </p:sp>
      <p:sp>
        <p:nvSpPr>
          <p:cNvPr name="TextBox 31" id="31"/>
          <p:cNvSpPr txBox="true"/>
          <p:nvPr/>
        </p:nvSpPr>
        <p:spPr>
          <a:xfrm rot="0">
            <a:off x="11201315" y="8930581"/>
            <a:ext cx="2344773" cy="513100"/>
          </a:xfrm>
          <a:prstGeom prst="rect">
            <a:avLst/>
          </a:prstGeom>
        </p:spPr>
        <p:txBody>
          <a:bodyPr anchor="t" rtlCol="false" tIns="0" lIns="0" bIns="0" rIns="0">
            <a:spAutoFit/>
          </a:bodyPr>
          <a:lstStyle/>
          <a:p>
            <a:pPr algn="just" marL="0" indent="0" lvl="0">
              <a:lnSpc>
                <a:spcPts val="1953"/>
              </a:lnSpc>
              <a:spcBef>
                <a:spcPct val="0"/>
              </a:spcBef>
            </a:pPr>
            <a:r>
              <a:rPr lang="en-US" sz="1933" u="none">
                <a:solidFill>
                  <a:srgbClr val="FFFFFF"/>
                </a:solidFill>
                <a:latin typeface="Proxima Nova Bold"/>
              </a:rPr>
              <a:t>Hex Code:</a:t>
            </a:r>
          </a:p>
          <a:p>
            <a:pPr algn="just" marL="0" indent="0" lvl="0">
              <a:lnSpc>
                <a:spcPts val="1953"/>
              </a:lnSpc>
              <a:spcBef>
                <a:spcPct val="0"/>
              </a:spcBef>
            </a:pPr>
            <a:r>
              <a:rPr lang="en-US" sz="1933" u="none">
                <a:solidFill>
                  <a:srgbClr val="FFFFFF"/>
                </a:solidFill>
                <a:latin typeface="Proxima Nova Bold"/>
              </a:rPr>
              <a:t>#23CDDE</a:t>
            </a:r>
          </a:p>
        </p:txBody>
      </p:sp>
      <p:sp>
        <p:nvSpPr>
          <p:cNvPr name="TextBox 32" id="32"/>
          <p:cNvSpPr txBox="true"/>
          <p:nvPr/>
        </p:nvSpPr>
        <p:spPr>
          <a:xfrm rot="0">
            <a:off x="7700116" y="8945230"/>
            <a:ext cx="2170734" cy="513100"/>
          </a:xfrm>
          <a:prstGeom prst="rect">
            <a:avLst/>
          </a:prstGeom>
        </p:spPr>
        <p:txBody>
          <a:bodyPr anchor="t" rtlCol="false" tIns="0" lIns="0" bIns="0" rIns="0">
            <a:spAutoFit/>
          </a:bodyPr>
          <a:lstStyle/>
          <a:p>
            <a:pPr algn="just" marL="0" indent="0" lvl="0">
              <a:lnSpc>
                <a:spcPts val="1953"/>
              </a:lnSpc>
              <a:spcBef>
                <a:spcPct val="0"/>
              </a:spcBef>
            </a:pPr>
            <a:r>
              <a:rPr lang="en-US" sz="1933" u="none">
                <a:solidFill>
                  <a:srgbClr val="FFFFFF"/>
                </a:solidFill>
                <a:latin typeface="Proxima Nova Bold"/>
              </a:rPr>
              <a:t>Hex Code:</a:t>
            </a:r>
          </a:p>
          <a:p>
            <a:pPr algn="just" marL="0" indent="0" lvl="0">
              <a:lnSpc>
                <a:spcPts val="1953"/>
              </a:lnSpc>
              <a:spcBef>
                <a:spcPct val="0"/>
              </a:spcBef>
            </a:pPr>
            <a:r>
              <a:rPr lang="en-US" sz="1933" u="none">
                <a:solidFill>
                  <a:srgbClr val="FFFFFF"/>
                </a:solidFill>
                <a:latin typeface="Proxima Nova Bold"/>
              </a:rPr>
              <a:t>#5E25FD</a:t>
            </a:r>
          </a:p>
        </p:txBody>
      </p:sp>
      <p:sp>
        <p:nvSpPr>
          <p:cNvPr name="TextBox 33" id="33"/>
          <p:cNvSpPr txBox="true"/>
          <p:nvPr/>
        </p:nvSpPr>
        <p:spPr>
          <a:xfrm rot="0">
            <a:off x="4324363" y="8930581"/>
            <a:ext cx="2344773" cy="513100"/>
          </a:xfrm>
          <a:prstGeom prst="rect">
            <a:avLst/>
          </a:prstGeom>
        </p:spPr>
        <p:txBody>
          <a:bodyPr anchor="t" rtlCol="false" tIns="0" lIns="0" bIns="0" rIns="0">
            <a:spAutoFit/>
          </a:bodyPr>
          <a:lstStyle/>
          <a:p>
            <a:pPr algn="just" marL="0" indent="0" lvl="0">
              <a:lnSpc>
                <a:spcPts val="1953"/>
              </a:lnSpc>
              <a:spcBef>
                <a:spcPct val="0"/>
              </a:spcBef>
            </a:pPr>
            <a:r>
              <a:rPr lang="en-US" sz="1933" u="none">
                <a:solidFill>
                  <a:srgbClr val="FFFFFF"/>
                </a:solidFill>
                <a:latin typeface="Proxima Nova Bold"/>
              </a:rPr>
              <a:t>Hex Code:</a:t>
            </a:r>
          </a:p>
          <a:p>
            <a:pPr algn="just" marL="0" indent="0" lvl="0">
              <a:lnSpc>
                <a:spcPts val="1953"/>
              </a:lnSpc>
              <a:spcBef>
                <a:spcPct val="0"/>
              </a:spcBef>
            </a:pPr>
            <a:r>
              <a:rPr lang="en-US" sz="1933" u="none">
                <a:solidFill>
                  <a:srgbClr val="FFFFFF"/>
                </a:solidFill>
                <a:latin typeface="Proxima Nova Bold"/>
              </a:rPr>
              <a:t>#3A65F3</a:t>
            </a:r>
          </a:p>
        </p:txBody>
      </p:sp>
      <p:sp>
        <p:nvSpPr>
          <p:cNvPr name="TextBox 34" id="34"/>
          <p:cNvSpPr txBox="true"/>
          <p:nvPr/>
        </p:nvSpPr>
        <p:spPr>
          <a:xfrm rot="0">
            <a:off x="803083" y="8945230"/>
            <a:ext cx="2170734" cy="513100"/>
          </a:xfrm>
          <a:prstGeom prst="rect">
            <a:avLst/>
          </a:prstGeom>
        </p:spPr>
        <p:txBody>
          <a:bodyPr anchor="t" rtlCol="false" tIns="0" lIns="0" bIns="0" rIns="0">
            <a:spAutoFit/>
          </a:bodyPr>
          <a:lstStyle/>
          <a:p>
            <a:pPr algn="just" marL="0" indent="0" lvl="0">
              <a:lnSpc>
                <a:spcPts val="1953"/>
              </a:lnSpc>
              <a:spcBef>
                <a:spcPct val="0"/>
              </a:spcBef>
            </a:pPr>
            <a:r>
              <a:rPr lang="en-US" sz="1933" u="none">
                <a:solidFill>
                  <a:srgbClr val="FFFFFF"/>
                </a:solidFill>
                <a:latin typeface="Proxima Nova Bold"/>
              </a:rPr>
              <a:t>Hex Code:</a:t>
            </a:r>
          </a:p>
          <a:p>
            <a:pPr algn="just" marL="0" indent="0" lvl="0">
              <a:lnSpc>
                <a:spcPts val="1953"/>
              </a:lnSpc>
              <a:spcBef>
                <a:spcPct val="0"/>
              </a:spcBef>
            </a:pPr>
            <a:r>
              <a:rPr lang="en-US" sz="1933" u="none">
                <a:solidFill>
                  <a:srgbClr val="FFFFFF"/>
                </a:solidFill>
                <a:latin typeface="Proxima Nova Bold"/>
              </a:rPr>
              <a:t>#5E25FD</a:t>
            </a:r>
          </a:p>
        </p:txBody>
      </p:sp>
      <p:sp>
        <p:nvSpPr>
          <p:cNvPr name="TextBox 35" id="35"/>
          <p:cNvSpPr txBox="true"/>
          <p:nvPr/>
        </p:nvSpPr>
        <p:spPr>
          <a:xfrm rot="0">
            <a:off x="14585931" y="8937905"/>
            <a:ext cx="2266659" cy="513100"/>
          </a:xfrm>
          <a:prstGeom prst="rect">
            <a:avLst/>
          </a:prstGeom>
        </p:spPr>
        <p:txBody>
          <a:bodyPr anchor="t" rtlCol="false" tIns="0" lIns="0" bIns="0" rIns="0">
            <a:spAutoFit/>
          </a:bodyPr>
          <a:lstStyle/>
          <a:p>
            <a:pPr algn="just">
              <a:lnSpc>
                <a:spcPts val="1953"/>
              </a:lnSpc>
            </a:pPr>
            <a:r>
              <a:rPr lang="en-US" sz="1933">
                <a:solidFill>
                  <a:srgbClr val="17164D"/>
                </a:solidFill>
                <a:latin typeface="Proxima Nova Bold"/>
              </a:rPr>
              <a:t>Hex Code:</a:t>
            </a:r>
          </a:p>
          <a:p>
            <a:pPr algn="just">
              <a:lnSpc>
                <a:spcPts val="1953"/>
              </a:lnSpc>
              <a:spcBef>
                <a:spcPct val="0"/>
              </a:spcBef>
            </a:pPr>
            <a:r>
              <a:rPr lang="en-US" sz="1933">
                <a:solidFill>
                  <a:srgbClr val="17164D"/>
                </a:solidFill>
                <a:latin typeface="Proxima Nova Bold"/>
              </a:rPr>
              <a:t>#FFFFFF</a:t>
            </a:r>
          </a:p>
        </p:txBody>
      </p:sp>
      <p:sp>
        <p:nvSpPr>
          <p:cNvPr name="TextBox 36" id="36"/>
          <p:cNvSpPr txBox="true"/>
          <p:nvPr/>
        </p:nvSpPr>
        <p:spPr>
          <a:xfrm rot="0">
            <a:off x="1384011" y="5056814"/>
            <a:ext cx="3716921" cy="791986"/>
          </a:xfrm>
          <a:prstGeom prst="rect">
            <a:avLst/>
          </a:prstGeom>
        </p:spPr>
        <p:txBody>
          <a:bodyPr anchor="t" rtlCol="false" tIns="0" lIns="0" bIns="0" rIns="0">
            <a:spAutoFit/>
          </a:bodyPr>
          <a:lstStyle/>
          <a:p>
            <a:pPr algn="just" marL="0" indent="0" lvl="0">
              <a:lnSpc>
                <a:spcPts val="3096"/>
              </a:lnSpc>
              <a:spcBef>
                <a:spcPct val="0"/>
              </a:spcBef>
            </a:pPr>
            <a:r>
              <a:rPr lang="en-US" sz="3065" u="none">
                <a:solidFill>
                  <a:srgbClr val="FFFFFF"/>
                </a:solidFill>
                <a:latin typeface="Proxima Nova Bold"/>
              </a:rPr>
              <a:t>Hex Code:</a:t>
            </a:r>
          </a:p>
          <a:p>
            <a:pPr algn="just" marL="0" indent="0" lvl="0">
              <a:lnSpc>
                <a:spcPts val="3096"/>
              </a:lnSpc>
              <a:spcBef>
                <a:spcPct val="0"/>
              </a:spcBef>
            </a:pPr>
            <a:r>
              <a:rPr lang="en-US" sz="3065" u="none">
                <a:solidFill>
                  <a:srgbClr val="FFFFFF"/>
                </a:solidFill>
                <a:latin typeface="Proxima Nova Bold"/>
              </a:rPr>
              <a:t>#3A65F3</a:t>
            </a:r>
          </a:p>
        </p:txBody>
      </p:sp>
      <p:sp>
        <p:nvSpPr>
          <p:cNvPr name="TextBox 37" id="37"/>
          <p:cNvSpPr txBox="true"/>
          <p:nvPr/>
        </p:nvSpPr>
        <p:spPr>
          <a:xfrm rot="0">
            <a:off x="13091467" y="5056814"/>
            <a:ext cx="3716921" cy="791986"/>
          </a:xfrm>
          <a:prstGeom prst="rect">
            <a:avLst/>
          </a:prstGeom>
        </p:spPr>
        <p:txBody>
          <a:bodyPr anchor="t" rtlCol="false" tIns="0" lIns="0" bIns="0" rIns="0">
            <a:spAutoFit/>
          </a:bodyPr>
          <a:lstStyle/>
          <a:p>
            <a:pPr algn="just" marL="0" indent="0" lvl="0">
              <a:lnSpc>
                <a:spcPts val="3096"/>
              </a:lnSpc>
              <a:spcBef>
                <a:spcPct val="0"/>
              </a:spcBef>
            </a:pPr>
            <a:r>
              <a:rPr lang="en-US" sz="3065" u="none">
                <a:solidFill>
                  <a:srgbClr val="FFFFFF"/>
                </a:solidFill>
                <a:latin typeface="Proxima Nova Bold"/>
              </a:rPr>
              <a:t>Hex Code:</a:t>
            </a:r>
          </a:p>
          <a:p>
            <a:pPr algn="just" marL="0" indent="0" lvl="0">
              <a:lnSpc>
                <a:spcPts val="3096"/>
              </a:lnSpc>
              <a:spcBef>
                <a:spcPct val="0"/>
              </a:spcBef>
            </a:pPr>
            <a:r>
              <a:rPr lang="en-US" sz="3065" u="none">
                <a:solidFill>
                  <a:srgbClr val="FFFFFF"/>
                </a:solidFill>
                <a:latin typeface="Proxima Nova Bold"/>
              </a:rPr>
              <a:t>#23CDDE</a:t>
            </a:r>
          </a:p>
        </p:txBody>
      </p:sp>
      <p:sp>
        <p:nvSpPr>
          <p:cNvPr name="TextBox 38" id="38"/>
          <p:cNvSpPr txBox="true"/>
          <p:nvPr/>
        </p:nvSpPr>
        <p:spPr>
          <a:xfrm rot="0">
            <a:off x="7352016" y="637934"/>
            <a:ext cx="3583968" cy="495678"/>
          </a:xfrm>
          <a:prstGeom prst="rect">
            <a:avLst/>
          </a:prstGeom>
        </p:spPr>
        <p:txBody>
          <a:bodyPr anchor="t" rtlCol="false" tIns="0" lIns="0" bIns="0" rIns="0">
            <a:spAutoFit/>
          </a:bodyPr>
          <a:lstStyle/>
          <a:p>
            <a:pPr algn="just" marL="0" indent="0" lvl="0">
              <a:lnSpc>
                <a:spcPts val="3852"/>
              </a:lnSpc>
              <a:spcBef>
                <a:spcPct val="0"/>
              </a:spcBef>
            </a:pPr>
            <a:r>
              <a:rPr lang="en-US" sz="3814">
                <a:solidFill>
                  <a:srgbClr val="17164D"/>
                </a:solidFill>
                <a:latin typeface="Proxima Nova Bold"/>
              </a:rPr>
              <a:t>Primary Colours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47628" y="7803773"/>
            <a:ext cx="5735462" cy="909255"/>
          </a:xfrm>
          <a:custGeom>
            <a:avLst/>
            <a:gdLst/>
            <a:ahLst/>
            <a:cxnLst/>
            <a:rect r="r" b="b" t="t" l="l"/>
            <a:pathLst>
              <a:path h="909255" w="5735462">
                <a:moveTo>
                  <a:pt x="0" y="0"/>
                </a:moveTo>
                <a:lnTo>
                  <a:pt x="5735462" y="0"/>
                </a:lnTo>
                <a:lnTo>
                  <a:pt x="5735462" y="909255"/>
                </a:lnTo>
                <a:lnTo>
                  <a:pt x="0" y="909255"/>
                </a:lnTo>
                <a:lnTo>
                  <a:pt x="0" y="0"/>
                </a:lnTo>
                <a:close/>
              </a:path>
            </a:pathLst>
          </a:custGeom>
          <a:blipFill>
            <a:blip r:embed="rId2"/>
            <a:stretch>
              <a:fillRect l="-1779" t="-9204" r="0" b="-2345"/>
            </a:stretch>
          </a:blipFill>
        </p:spPr>
      </p:sp>
      <p:grpSp>
        <p:nvGrpSpPr>
          <p:cNvPr name="Group 3" id="3"/>
          <p:cNvGrpSpPr/>
          <p:nvPr/>
        </p:nvGrpSpPr>
        <p:grpSpPr>
          <a:xfrm rot="0">
            <a:off x="2736711" y="2609204"/>
            <a:ext cx="5587674" cy="5787026"/>
            <a:chOff x="0" y="0"/>
            <a:chExt cx="1443311" cy="1494804"/>
          </a:xfrm>
        </p:grpSpPr>
        <p:sp>
          <p:nvSpPr>
            <p:cNvPr name="Freeform 4" id="4"/>
            <p:cNvSpPr/>
            <p:nvPr/>
          </p:nvSpPr>
          <p:spPr>
            <a:xfrm flipH="false" flipV="false" rot="0">
              <a:off x="0" y="0"/>
              <a:ext cx="1443311" cy="1494804"/>
            </a:xfrm>
            <a:custGeom>
              <a:avLst/>
              <a:gdLst/>
              <a:ahLst/>
              <a:cxnLst/>
              <a:rect r="r" b="b" t="t" l="l"/>
              <a:pathLst>
                <a:path h="1494804" w="1443311">
                  <a:moveTo>
                    <a:pt x="0" y="0"/>
                  </a:moveTo>
                  <a:lnTo>
                    <a:pt x="1443311" y="0"/>
                  </a:lnTo>
                  <a:lnTo>
                    <a:pt x="1443311" y="1494804"/>
                  </a:lnTo>
                  <a:lnTo>
                    <a:pt x="0" y="1494804"/>
                  </a:lnTo>
                  <a:close/>
                </a:path>
              </a:pathLst>
            </a:custGeom>
            <a:solidFill>
              <a:srgbClr val="F9384C"/>
            </a:solidFill>
          </p:spPr>
        </p:sp>
        <p:sp>
          <p:nvSpPr>
            <p:cNvPr name="TextBox 5" id="5"/>
            <p:cNvSpPr txBox="true"/>
            <p:nvPr/>
          </p:nvSpPr>
          <p:spPr>
            <a:xfrm>
              <a:off x="0" y="-38100"/>
              <a:ext cx="1443311" cy="1532904"/>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9815827" y="7803773"/>
            <a:ext cx="5735462" cy="909255"/>
          </a:xfrm>
          <a:custGeom>
            <a:avLst/>
            <a:gdLst/>
            <a:ahLst/>
            <a:cxnLst/>
            <a:rect r="r" b="b" t="t" l="l"/>
            <a:pathLst>
              <a:path h="909255" w="5735462">
                <a:moveTo>
                  <a:pt x="0" y="0"/>
                </a:moveTo>
                <a:lnTo>
                  <a:pt x="5735462" y="0"/>
                </a:lnTo>
                <a:lnTo>
                  <a:pt x="5735462" y="909255"/>
                </a:lnTo>
                <a:lnTo>
                  <a:pt x="0" y="909255"/>
                </a:lnTo>
                <a:lnTo>
                  <a:pt x="0" y="0"/>
                </a:lnTo>
                <a:close/>
              </a:path>
            </a:pathLst>
          </a:custGeom>
          <a:blipFill>
            <a:blip r:embed="rId2"/>
            <a:stretch>
              <a:fillRect l="-1779" t="-9204" r="0" b="-2345"/>
            </a:stretch>
          </a:blipFill>
        </p:spPr>
      </p:sp>
      <p:grpSp>
        <p:nvGrpSpPr>
          <p:cNvPr name="Group 7" id="7"/>
          <p:cNvGrpSpPr/>
          <p:nvPr/>
        </p:nvGrpSpPr>
        <p:grpSpPr>
          <a:xfrm rot="0">
            <a:off x="9889721" y="2609204"/>
            <a:ext cx="5587674" cy="5787026"/>
            <a:chOff x="0" y="0"/>
            <a:chExt cx="1443311" cy="1494804"/>
          </a:xfrm>
        </p:grpSpPr>
        <p:sp>
          <p:nvSpPr>
            <p:cNvPr name="Freeform 8" id="8"/>
            <p:cNvSpPr/>
            <p:nvPr/>
          </p:nvSpPr>
          <p:spPr>
            <a:xfrm flipH="false" flipV="false" rot="0">
              <a:off x="0" y="0"/>
              <a:ext cx="1443311" cy="1494804"/>
            </a:xfrm>
            <a:custGeom>
              <a:avLst/>
              <a:gdLst/>
              <a:ahLst/>
              <a:cxnLst/>
              <a:rect r="r" b="b" t="t" l="l"/>
              <a:pathLst>
                <a:path h="1494804" w="1443311">
                  <a:moveTo>
                    <a:pt x="0" y="0"/>
                  </a:moveTo>
                  <a:lnTo>
                    <a:pt x="1443311" y="0"/>
                  </a:lnTo>
                  <a:lnTo>
                    <a:pt x="1443311" y="1494804"/>
                  </a:lnTo>
                  <a:lnTo>
                    <a:pt x="0" y="1494804"/>
                  </a:lnTo>
                  <a:close/>
                </a:path>
              </a:pathLst>
            </a:custGeom>
            <a:solidFill>
              <a:srgbClr val="FCBF46"/>
            </a:solidFill>
          </p:spPr>
        </p:sp>
        <p:sp>
          <p:nvSpPr>
            <p:cNvPr name="TextBox 9" id="9"/>
            <p:cNvSpPr txBox="true"/>
            <p:nvPr/>
          </p:nvSpPr>
          <p:spPr>
            <a:xfrm>
              <a:off x="0" y="-38100"/>
              <a:ext cx="1443311" cy="1532904"/>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0488058" y="6878987"/>
            <a:ext cx="4522029" cy="968452"/>
          </a:xfrm>
          <a:prstGeom prst="rect">
            <a:avLst/>
          </a:prstGeom>
        </p:spPr>
        <p:txBody>
          <a:bodyPr anchor="t" rtlCol="false" tIns="0" lIns="0" bIns="0" rIns="0">
            <a:spAutoFit/>
          </a:bodyPr>
          <a:lstStyle/>
          <a:p>
            <a:pPr algn="just" marL="0" indent="0" lvl="0">
              <a:lnSpc>
                <a:spcPts val="3766"/>
              </a:lnSpc>
              <a:spcBef>
                <a:spcPct val="0"/>
              </a:spcBef>
            </a:pPr>
            <a:r>
              <a:rPr lang="en-US" sz="3729" u="none">
                <a:solidFill>
                  <a:srgbClr val="FFFFFF"/>
                </a:solidFill>
                <a:latin typeface="Proxima Nova Bold"/>
              </a:rPr>
              <a:t>Hex Code:</a:t>
            </a:r>
          </a:p>
          <a:p>
            <a:pPr algn="just" marL="0" indent="0" lvl="0">
              <a:lnSpc>
                <a:spcPts val="3766"/>
              </a:lnSpc>
              <a:spcBef>
                <a:spcPct val="0"/>
              </a:spcBef>
            </a:pPr>
            <a:r>
              <a:rPr lang="en-US" sz="3729" u="none">
                <a:solidFill>
                  <a:srgbClr val="FFFFFF"/>
                </a:solidFill>
                <a:latin typeface="Proxima Nova Bold"/>
              </a:rPr>
              <a:t>#FCBF46</a:t>
            </a:r>
          </a:p>
        </p:txBody>
      </p:sp>
      <p:sp>
        <p:nvSpPr>
          <p:cNvPr name="TextBox 11" id="11"/>
          <p:cNvSpPr txBox="true"/>
          <p:nvPr/>
        </p:nvSpPr>
        <p:spPr>
          <a:xfrm rot="0">
            <a:off x="3269534" y="6878987"/>
            <a:ext cx="4522029" cy="968452"/>
          </a:xfrm>
          <a:prstGeom prst="rect">
            <a:avLst/>
          </a:prstGeom>
        </p:spPr>
        <p:txBody>
          <a:bodyPr anchor="t" rtlCol="false" tIns="0" lIns="0" bIns="0" rIns="0">
            <a:spAutoFit/>
          </a:bodyPr>
          <a:lstStyle/>
          <a:p>
            <a:pPr algn="just" marL="0" indent="0" lvl="0">
              <a:lnSpc>
                <a:spcPts val="3766"/>
              </a:lnSpc>
              <a:spcBef>
                <a:spcPct val="0"/>
              </a:spcBef>
            </a:pPr>
            <a:r>
              <a:rPr lang="en-US" sz="3729" u="none">
                <a:solidFill>
                  <a:srgbClr val="FFFFFF"/>
                </a:solidFill>
                <a:latin typeface="Proxima Nova Bold"/>
              </a:rPr>
              <a:t>Hex Code:</a:t>
            </a:r>
          </a:p>
          <a:p>
            <a:pPr algn="just" marL="0" indent="0" lvl="0">
              <a:lnSpc>
                <a:spcPts val="3766"/>
              </a:lnSpc>
              <a:spcBef>
                <a:spcPct val="0"/>
              </a:spcBef>
            </a:pPr>
            <a:r>
              <a:rPr lang="en-US" sz="3729" u="none">
                <a:solidFill>
                  <a:srgbClr val="FFFFFF"/>
                </a:solidFill>
                <a:latin typeface="Proxima Nova Bold"/>
              </a:rPr>
              <a:t>#F9384C</a:t>
            </a:r>
          </a:p>
        </p:txBody>
      </p:sp>
      <p:sp>
        <p:nvSpPr>
          <p:cNvPr name="TextBox 12" id="12"/>
          <p:cNvSpPr txBox="true"/>
          <p:nvPr/>
        </p:nvSpPr>
        <p:spPr>
          <a:xfrm rot="0">
            <a:off x="7467763" y="1104900"/>
            <a:ext cx="3352474" cy="495678"/>
          </a:xfrm>
          <a:prstGeom prst="rect">
            <a:avLst/>
          </a:prstGeom>
        </p:spPr>
        <p:txBody>
          <a:bodyPr anchor="t" rtlCol="false" tIns="0" lIns="0" bIns="0" rIns="0">
            <a:spAutoFit/>
          </a:bodyPr>
          <a:lstStyle/>
          <a:p>
            <a:pPr algn="just" marL="0" indent="0" lvl="0">
              <a:lnSpc>
                <a:spcPts val="3852"/>
              </a:lnSpc>
              <a:spcBef>
                <a:spcPct val="0"/>
              </a:spcBef>
            </a:pPr>
            <a:r>
              <a:rPr lang="en-US" sz="3814">
                <a:solidFill>
                  <a:srgbClr val="17164D"/>
                </a:solidFill>
                <a:latin typeface="Proxima Nova Bold"/>
              </a:rPr>
              <a:t>Accent Colours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264929" y="2764547"/>
            <a:ext cx="4502036" cy="4662656"/>
            <a:chOff x="0" y="0"/>
            <a:chExt cx="1443311" cy="1494804"/>
          </a:xfrm>
        </p:grpSpPr>
        <p:sp>
          <p:nvSpPr>
            <p:cNvPr name="Freeform 3" id="3"/>
            <p:cNvSpPr/>
            <p:nvPr/>
          </p:nvSpPr>
          <p:spPr>
            <a:xfrm flipH="false" flipV="false" rot="0">
              <a:off x="0" y="0"/>
              <a:ext cx="1443311" cy="1494804"/>
            </a:xfrm>
            <a:custGeom>
              <a:avLst/>
              <a:gdLst/>
              <a:ahLst/>
              <a:cxnLst/>
              <a:rect r="r" b="b" t="t" l="l"/>
              <a:pathLst>
                <a:path h="1494804" w="1443311">
                  <a:moveTo>
                    <a:pt x="0" y="0"/>
                  </a:moveTo>
                  <a:lnTo>
                    <a:pt x="1443311" y="0"/>
                  </a:lnTo>
                  <a:lnTo>
                    <a:pt x="1443311" y="1494804"/>
                  </a:lnTo>
                  <a:lnTo>
                    <a:pt x="0" y="1494804"/>
                  </a:lnTo>
                  <a:close/>
                </a:path>
              </a:pathLst>
            </a:custGeom>
            <a:solidFill>
              <a:srgbClr val="17164D">
                <a:alpha val="80000"/>
              </a:srgbClr>
            </a:solidFill>
          </p:spPr>
        </p:sp>
        <p:sp>
          <p:nvSpPr>
            <p:cNvPr name="TextBox 4" id="4"/>
            <p:cNvSpPr txBox="true"/>
            <p:nvPr/>
          </p:nvSpPr>
          <p:spPr>
            <a:xfrm>
              <a:off x="0" y="-38100"/>
              <a:ext cx="1443311" cy="153290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2625534" y="2764547"/>
            <a:ext cx="3401070" cy="2819255"/>
            <a:chOff x="0" y="0"/>
            <a:chExt cx="1090351" cy="903827"/>
          </a:xfrm>
        </p:grpSpPr>
        <p:sp>
          <p:nvSpPr>
            <p:cNvPr name="Freeform 6" id="6"/>
            <p:cNvSpPr/>
            <p:nvPr/>
          </p:nvSpPr>
          <p:spPr>
            <a:xfrm flipH="false" flipV="false" rot="0">
              <a:off x="0" y="0"/>
              <a:ext cx="1090351" cy="903827"/>
            </a:xfrm>
            <a:custGeom>
              <a:avLst/>
              <a:gdLst/>
              <a:ahLst/>
              <a:cxnLst/>
              <a:rect r="r" b="b" t="t" l="l"/>
              <a:pathLst>
                <a:path h="903827" w="1090351">
                  <a:moveTo>
                    <a:pt x="0" y="0"/>
                  </a:moveTo>
                  <a:lnTo>
                    <a:pt x="1090351" y="0"/>
                  </a:lnTo>
                  <a:lnTo>
                    <a:pt x="1090351" y="903827"/>
                  </a:lnTo>
                  <a:lnTo>
                    <a:pt x="0" y="903827"/>
                  </a:lnTo>
                  <a:close/>
                </a:path>
              </a:pathLst>
            </a:custGeom>
            <a:gradFill rotWithShape="true">
              <a:gsLst>
                <a:gs pos="0">
                  <a:srgbClr val="5E25FD">
                    <a:alpha val="80000"/>
                  </a:srgbClr>
                </a:gs>
                <a:gs pos="50000">
                  <a:srgbClr val="3A65F3">
                    <a:alpha val="80000"/>
                  </a:srgbClr>
                </a:gs>
                <a:gs pos="100000">
                  <a:srgbClr val="23CDDE">
                    <a:alpha val="80000"/>
                  </a:srgbClr>
                </a:gs>
              </a:gsLst>
              <a:path path="circle">
                <a:fillToRect l="0" r="100000" t="0" b="100000"/>
              </a:path>
              <a:tileRect r="0" l="-100000" b="0" t="-100000"/>
            </a:gradFill>
          </p:spPr>
        </p:sp>
        <p:sp>
          <p:nvSpPr>
            <p:cNvPr name="TextBox 7" id="7"/>
            <p:cNvSpPr txBox="true"/>
            <p:nvPr/>
          </p:nvSpPr>
          <p:spPr>
            <a:xfrm>
              <a:off x="0" y="-38100"/>
              <a:ext cx="1090351" cy="941927"/>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7605088" y="6153045"/>
            <a:ext cx="1821718" cy="794060"/>
          </a:xfrm>
          <a:prstGeom prst="rect">
            <a:avLst/>
          </a:prstGeom>
        </p:spPr>
        <p:txBody>
          <a:bodyPr anchor="t" rtlCol="false" tIns="0" lIns="0" bIns="0" rIns="0">
            <a:spAutoFit/>
          </a:bodyPr>
          <a:lstStyle/>
          <a:p>
            <a:pPr algn="just">
              <a:lnSpc>
                <a:spcPts val="3034"/>
              </a:lnSpc>
            </a:pPr>
            <a:r>
              <a:rPr lang="en-US" sz="3004">
                <a:solidFill>
                  <a:srgbClr val="FFFFFF"/>
                </a:solidFill>
                <a:latin typeface="Proxima Nova Bold"/>
              </a:rPr>
              <a:t>Hex Code:</a:t>
            </a:r>
          </a:p>
          <a:p>
            <a:pPr algn="just" marL="0" indent="0" lvl="0">
              <a:lnSpc>
                <a:spcPts val="3034"/>
              </a:lnSpc>
              <a:spcBef>
                <a:spcPct val="0"/>
              </a:spcBef>
            </a:pPr>
            <a:r>
              <a:rPr lang="en-US" sz="3004">
                <a:solidFill>
                  <a:srgbClr val="FFFFFF"/>
                </a:solidFill>
                <a:latin typeface="Proxima Nova Bold"/>
              </a:rPr>
              <a:t>#5E25FD</a:t>
            </a:r>
          </a:p>
        </p:txBody>
      </p:sp>
      <p:sp>
        <p:nvSpPr>
          <p:cNvPr name="TextBox 9" id="9"/>
          <p:cNvSpPr txBox="true"/>
          <p:nvPr/>
        </p:nvSpPr>
        <p:spPr>
          <a:xfrm rot="0">
            <a:off x="8149383" y="1104900"/>
            <a:ext cx="1989234" cy="495678"/>
          </a:xfrm>
          <a:prstGeom prst="rect">
            <a:avLst/>
          </a:prstGeom>
        </p:spPr>
        <p:txBody>
          <a:bodyPr anchor="t" rtlCol="false" tIns="0" lIns="0" bIns="0" rIns="0">
            <a:spAutoFit/>
          </a:bodyPr>
          <a:lstStyle/>
          <a:p>
            <a:pPr algn="just" marL="0" indent="0" lvl="0">
              <a:lnSpc>
                <a:spcPts val="3852"/>
              </a:lnSpc>
              <a:spcBef>
                <a:spcPct val="0"/>
              </a:spcBef>
            </a:pPr>
            <a:r>
              <a:rPr lang="en-US" sz="3814">
                <a:solidFill>
                  <a:srgbClr val="17164D"/>
                </a:solidFill>
                <a:latin typeface="Proxima Nova Bold"/>
              </a:rPr>
              <a:t>Overlays</a:t>
            </a:r>
          </a:p>
        </p:txBody>
      </p:sp>
      <p:sp>
        <p:nvSpPr>
          <p:cNvPr name="Freeform 10" id="10"/>
          <p:cNvSpPr/>
          <p:nvPr/>
        </p:nvSpPr>
        <p:spPr>
          <a:xfrm flipH="false" flipV="false" rot="0">
            <a:off x="13314498" y="7199686"/>
            <a:ext cx="1940618" cy="322767"/>
          </a:xfrm>
          <a:custGeom>
            <a:avLst/>
            <a:gdLst/>
            <a:ahLst/>
            <a:cxnLst/>
            <a:rect r="r" b="b" t="t" l="l"/>
            <a:pathLst>
              <a:path h="322767" w="1940618">
                <a:moveTo>
                  <a:pt x="0" y="0"/>
                </a:moveTo>
                <a:lnTo>
                  <a:pt x="1940618" y="0"/>
                </a:lnTo>
                <a:lnTo>
                  <a:pt x="1940618" y="322767"/>
                </a:lnTo>
                <a:lnTo>
                  <a:pt x="0" y="322767"/>
                </a:lnTo>
                <a:lnTo>
                  <a:pt x="0" y="0"/>
                </a:lnTo>
                <a:close/>
              </a:path>
            </a:pathLst>
          </a:custGeom>
          <a:blipFill>
            <a:blip r:embed="rId2"/>
            <a:stretch>
              <a:fillRect l="-1889" t="-6551" r="-106" b="0"/>
            </a:stretch>
          </a:blipFill>
        </p:spPr>
      </p:sp>
      <p:grpSp>
        <p:nvGrpSpPr>
          <p:cNvPr name="Group 11" id="11"/>
          <p:cNvGrpSpPr/>
          <p:nvPr/>
        </p:nvGrpSpPr>
        <p:grpSpPr>
          <a:xfrm rot="0">
            <a:off x="13237889" y="5833093"/>
            <a:ext cx="2017227" cy="1576840"/>
            <a:chOff x="0" y="0"/>
            <a:chExt cx="691658" cy="540660"/>
          </a:xfrm>
        </p:grpSpPr>
        <p:sp>
          <p:nvSpPr>
            <p:cNvPr name="Freeform 12" id="12"/>
            <p:cNvSpPr/>
            <p:nvPr/>
          </p:nvSpPr>
          <p:spPr>
            <a:xfrm flipH="false" flipV="false" rot="0">
              <a:off x="0" y="0"/>
              <a:ext cx="691658" cy="540660"/>
            </a:xfrm>
            <a:custGeom>
              <a:avLst/>
              <a:gdLst/>
              <a:ahLst/>
              <a:cxnLst/>
              <a:rect r="r" b="b" t="t" l="l"/>
              <a:pathLst>
                <a:path h="540660" w="691658">
                  <a:moveTo>
                    <a:pt x="0" y="0"/>
                  </a:moveTo>
                  <a:lnTo>
                    <a:pt x="691658" y="0"/>
                  </a:lnTo>
                  <a:lnTo>
                    <a:pt x="691658" y="540660"/>
                  </a:lnTo>
                  <a:lnTo>
                    <a:pt x="0" y="540660"/>
                  </a:lnTo>
                  <a:close/>
                </a:path>
              </a:pathLst>
            </a:custGeom>
            <a:solidFill>
              <a:srgbClr val="3A65F3"/>
            </a:solidFill>
          </p:spPr>
        </p:sp>
        <p:sp>
          <p:nvSpPr>
            <p:cNvPr name="TextBox 13" id="13"/>
            <p:cNvSpPr txBox="true"/>
            <p:nvPr/>
          </p:nvSpPr>
          <p:spPr>
            <a:xfrm>
              <a:off x="0" y="-38100"/>
              <a:ext cx="691658" cy="578760"/>
            </a:xfrm>
            <a:prstGeom prst="rect">
              <a:avLst/>
            </a:prstGeom>
          </p:spPr>
          <p:txBody>
            <a:bodyPr anchor="ctr" rtlCol="false" tIns="52173" lIns="52173" bIns="52173" rIns="52173"/>
            <a:lstStyle/>
            <a:p>
              <a:pPr algn="ctr">
                <a:lnSpc>
                  <a:spcPts val="2659"/>
                </a:lnSpc>
              </a:pPr>
            </a:p>
          </p:txBody>
        </p:sp>
      </p:grpSp>
      <p:sp>
        <p:nvSpPr>
          <p:cNvPr name="Freeform 14" id="14"/>
          <p:cNvSpPr/>
          <p:nvPr/>
        </p:nvSpPr>
        <p:spPr>
          <a:xfrm flipH="false" flipV="false" rot="0">
            <a:off x="11446998" y="7205766"/>
            <a:ext cx="1867500" cy="310606"/>
          </a:xfrm>
          <a:custGeom>
            <a:avLst/>
            <a:gdLst/>
            <a:ahLst/>
            <a:cxnLst/>
            <a:rect r="r" b="b" t="t" l="l"/>
            <a:pathLst>
              <a:path h="310606" w="1867500">
                <a:moveTo>
                  <a:pt x="0" y="0"/>
                </a:moveTo>
                <a:lnTo>
                  <a:pt x="1867500" y="0"/>
                </a:lnTo>
                <a:lnTo>
                  <a:pt x="1867500" y="310606"/>
                </a:lnTo>
                <a:lnTo>
                  <a:pt x="0" y="310606"/>
                </a:lnTo>
                <a:lnTo>
                  <a:pt x="0" y="0"/>
                </a:lnTo>
                <a:close/>
              </a:path>
            </a:pathLst>
          </a:custGeom>
          <a:blipFill>
            <a:blip r:embed="rId2"/>
            <a:stretch>
              <a:fillRect l="-1889" t="-6551" r="-106" b="0"/>
            </a:stretch>
          </a:blipFill>
        </p:spPr>
      </p:sp>
      <p:grpSp>
        <p:nvGrpSpPr>
          <p:cNvPr name="Group 15" id="15"/>
          <p:cNvGrpSpPr/>
          <p:nvPr/>
        </p:nvGrpSpPr>
        <p:grpSpPr>
          <a:xfrm rot="0">
            <a:off x="11446998" y="5833093"/>
            <a:ext cx="1867500" cy="1576840"/>
            <a:chOff x="0" y="0"/>
            <a:chExt cx="657629" cy="555274"/>
          </a:xfrm>
        </p:grpSpPr>
        <p:sp>
          <p:nvSpPr>
            <p:cNvPr name="Freeform 16" id="16"/>
            <p:cNvSpPr/>
            <p:nvPr/>
          </p:nvSpPr>
          <p:spPr>
            <a:xfrm flipH="false" flipV="false" rot="0">
              <a:off x="0" y="0"/>
              <a:ext cx="657629" cy="555274"/>
            </a:xfrm>
            <a:custGeom>
              <a:avLst/>
              <a:gdLst/>
              <a:ahLst/>
              <a:cxnLst/>
              <a:rect r="r" b="b" t="t" l="l"/>
              <a:pathLst>
                <a:path h="555274" w="657629">
                  <a:moveTo>
                    <a:pt x="0" y="0"/>
                  </a:moveTo>
                  <a:lnTo>
                    <a:pt x="657629" y="0"/>
                  </a:lnTo>
                  <a:lnTo>
                    <a:pt x="657629" y="555274"/>
                  </a:lnTo>
                  <a:lnTo>
                    <a:pt x="0" y="555274"/>
                  </a:lnTo>
                  <a:close/>
                </a:path>
              </a:pathLst>
            </a:custGeom>
            <a:solidFill>
              <a:srgbClr val="5E25FD"/>
            </a:solidFill>
            <a:ln cap="sq">
              <a:noFill/>
              <a:prstDash val="solid"/>
              <a:miter/>
            </a:ln>
          </p:spPr>
        </p:sp>
        <p:sp>
          <p:nvSpPr>
            <p:cNvPr name="TextBox 17" id="17"/>
            <p:cNvSpPr txBox="true"/>
            <p:nvPr/>
          </p:nvSpPr>
          <p:spPr>
            <a:xfrm>
              <a:off x="0" y="-38100"/>
              <a:ext cx="657629" cy="593374"/>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8" id="18"/>
          <p:cNvSpPr/>
          <p:nvPr/>
        </p:nvSpPr>
        <p:spPr>
          <a:xfrm flipH="false" flipV="false" rot="0">
            <a:off x="15259819" y="7186937"/>
            <a:ext cx="1940618" cy="322767"/>
          </a:xfrm>
          <a:custGeom>
            <a:avLst/>
            <a:gdLst/>
            <a:ahLst/>
            <a:cxnLst/>
            <a:rect r="r" b="b" t="t" l="l"/>
            <a:pathLst>
              <a:path h="322767" w="1940618">
                <a:moveTo>
                  <a:pt x="0" y="0"/>
                </a:moveTo>
                <a:lnTo>
                  <a:pt x="1940618" y="0"/>
                </a:lnTo>
                <a:lnTo>
                  <a:pt x="1940618" y="322768"/>
                </a:lnTo>
                <a:lnTo>
                  <a:pt x="0" y="322768"/>
                </a:lnTo>
                <a:lnTo>
                  <a:pt x="0" y="0"/>
                </a:lnTo>
                <a:close/>
              </a:path>
            </a:pathLst>
          </a:custGeom>
          <a:blipFill>
            <a:blip r:embed="rId2"/>
            <a:stretch>
              <a:fillRect l="-1889" t="-6551" r="-106" b="0"/>
            </a:stretch>
          </a:blipFill>
        </p:spPr>
      </p:sp>
      <p:grpSp>
        <p:nvGrpSpPr>
          <p:cNvPr name="Group 19" id="19"/>
          <p:cNvGrpSpPr/>
          <p:nvPr/>
        </p:nvGrpSpPr>
        <p:grpSpPr>
          <a:xfrm rot="0">
            <a:off x="15255116" y="5833093"/>
            <a:ext cx="1950024" cy="1576840"/>
            <a:chOff x="0" y="0"/>
            <a:chExt cx="686689" cy="555274"/>
          </a:xfrm>
        </p:grpSpPr>
        <p:sp>
          <p:nvSpPr>
            <p:cNvPr name="Freeform 20" id="20"/>
            <p:cNvSpPr/>
            <p:nvPr/>
          </p:nvSpPr>
          <p:spPr>
            <a:xfrm flipH="false" flipV="false" rot="0">
              <a:off x="0" y="0"/>
              <a:ext cx="686689" cy="555274"/>
            </a:xfrm>
            <a:custGeom>
              <a:avLst/>
              <a:gdLst/>
              <a:ahLst/>
              <a:cxnLst/>
              <a:rect r="r" b="b" t="t" l="l"/>
              <a:pathLst>
                <a:path h="555274" w="686689">
                  <a:moveTo>
                    <a:pt x="0" y="0"/>
                  </a:moveTo>
                  <a:lnTo>
                    <a:pt x="686689" y="0"/>
                  </a:lnTo>
                  <a:lnTo>
                    <a:pt x="686689" y="555274"/>
                  </a:lnTo>
                  <a:lnTo>
                    <a:pt x="0" y="555274"/>
                  </a:lnTo>
                  <a:close/>
                </a:path>
              </a:pathLst>
            </a:custGeom>
            <a:solidFill>
              <a:srgbClr val="23CDDE"/>
            </a:solidFill>
          </p:spPr>
        </p:sp>
        <p:sp>
          <p:nvSpPr>
            <p:cNvPr name="TextBox 21" id="21"/>
            <p:cNvSpPr txBox="true"/>
            <p:nvPr/>
          </p:nvSpPr>
          <p:spPr>
            <a:xfrm>
              <a:off x="0" y="-38100"/>
              <a:ext cx="686689" cy="593374"/>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13633899" y="6755981"/>
            <a:ext cx="1225208" cy="504887"/>
          </a:xfrm>
          <a:prstGeom prst="rect">
            <a:avLst/>
          </a:prstGeom>
        </p:spPr>
        <p:txBody>
          <a:bodyPr anchor="t" rtlCol="false" tIns="0" lIns="0" bIns="0" rIns="0">
            <a:spAutoFit/>
          </a:bodyPr>
          <a:lstStyle/>
          <a:p>
            <a:pPr algn="ctr" marL="0" indent="0" lvl="0">
              <a:lnSpc>
                <a:spcPts val="1996"/>
              </a:lnSpc>
              <a:spcBef>
                <a:spcPct val="0"/>
              </a:spcBef>
            </a:pPr>
            <a:r>
              <a:rPr lang="en-US" sz="1976" u="none">
                <a:solidFill>
                  <a:srgbClr val="FFFFFF"/>
                </a:solidFill>
                <a:latin typeface="Proxima Nova Bold"/>
              </a:rPr>
              <a:t>Hex Code:</a:t>
            </a:r>
          </a:p>
          <a:p>
            <a:pPr algn="ctr" marL="0" indent="0" lvl="0">
              <a:lnSpc>
                <a:spcPts val="1996"/>
              </a:lnSpc>
              <a:spcBef>
                <a:spcPct val="0"/>
              </a:spcBef>
            </a:pPr>
            <a:r>
              <a:rPr lang="en-US" sz="1976" u="none">
                <a:solidFill>
                  <a:srgbClr val="FFFFFF"/>
                </a:solidFill>
                <a:latin typeface="Proxima Nova Bold"/>
              </a:rPr>
              <a:t>#3A65F3</a:t>
            </a:r>
          </a:p>
        </p:txBody>
      </p:sp>
      <p:sp>
        <p:nvSpPr>
          <p:cNvPr name="TextBox 23" id="23"/>
          <p:cNvSpPr txBox="true"/>
          <p:nvPr/>
        </p:nvSpPr>
        <p:spPr>
          <a:xfrm rot="0">
            <a:off x="11686142" y="6755981"/>
            <a:ext cx="1389213" cy="504798"/>
          </a:xfrm>
          <a:prstGeom prst="rect">
            <a:avLst/>
          </a:prstGeom>
        </p:spPr>
        <p:txBody>
          <a:bodyPr anchor="t" rtlCol="false" tIns="0" lIns="0" bIns="0" rIns="0">
            <a:spAutoFit/>
          </a:bodyPr>
          <a:lstStyle/>
          <a:p>
            <a:pPr algn="ctr" marL="0" indent="0" lvl="0">
              <a:lnSpc>
                <a:spcPts val="1992"/>
              </a:lnSpc>
              <a:spcBef>
                <a:spcPct val="0"/>
              </a:spcBef>
            </a:pPr>
            <a:r>
              <a:rPr lang="en-US" sz="1972" u="none">
                <a:solidFill>
                  <a:srgbClr val="FFFFFF"/>
                </a:solidFill>
                <a:latin typeface="Proxima Nova Bold"/>
              </a:rPr>
              <a:t>Hex Code:</a:t>
            </a:r>
          </a:p>
          <a:p>
            <a:pPr algn="ctr" marL="0" indent="0" lvl="0">
              <a:lnSpc>
                <a:spcPts val="1992"/>
              </a:lnSpc>
              <a:spcBef>
                <a:spcPct val="0"/>
              </a:spcBef>
            </a:pPr>
            <a:r>
              <a:rPr lang="en-US" sz="1972" u="none">
                <a:solidFill>
                  <a:srgbClr val="FFFFFF"/>
                </a:solidFill>
                <a:latin typeface="Proxima Nova Bold"/>
              </a:rPr>
              <a:t>#5E25FD</a:t>
            </a:r>
          </a:p>
        </p:txBody>
      </p:sp>
      <p:sp>
        <p:nvSpPr>
          <p:cNvPr name="TextBox 24" id="24"/>
          <p:cNvSpPr txBox="true"/>
          <p:nvPr/>
        </p:nvSpPr>
        <p:spPr>
          <a:xfrm rot="0">
            <a:off x="15619134" y="6756070"/>
            <a:ext cx="1221989" cy="504798"/>
          </a:xfrm>
          <a:prstGeom prst="rect">
            <a:avLst/>
          </a:prstGeom>
        </p:spPr>
        <p:txBody>
          <a:bodyPr anchor="t" rtlCol="false" tIns="0" lIns="0" bIns="0" rIns="0">
            <a:spAutoFit/>
          </a:bodyPr>
          <a:lstStyle/>
          <a:p>
            <a:pPr algn="ctr">
              <a:lnSpc>
                <a:spcPts val="1992"/>
              </a:lnSpc>
            </a:pPr>
            <a:r>
              <a:rPr lang="en-US" sz="1972">
                <a:solidFill>
                  <a:srgbClr val="FFFFFF"/>
                </a:solidFill>
                <a:latin typeface="Proxima Nova Bold"/>
              </a:rPr>
              <a:t>Hex Code:</a:t>
            </a:r>
          </a:p>
          <a:p>
            <a:pPr algn="ctr">
              <a:lnSpc>
                <a:spcPts val="1992"/>
              </a:lnSpc>
              <a:spcBef>
                <a:spcPct val="0"/>
              </a:spcBef>
            </a:pPr>
            <a:r>
              <a:rPr lang="en-US" sz="1972">
                <a:solidFill>
                  <a:srgbClr val="FFFFFF"/>
                </a:solidFill>
                <a:latin typeface="Proxima Nova Bold"/>
              </a:rPr>
              <a:t>#23CDDE</a:t>
            </a:r>
          </a:p>
        </p:txBody>
      </p:sp>
      <p:sp>
        <p:nvSpPr>
          <p:cNvPr name="TextBox 25" id="25"/>
          <p:cNvSpPr txBox="true"/>
          <p:nvPr/>
        </p:nvSpPr>
        <p:spPr>
          <a:xfrm rot="0">
            <a:off x="7409208" y="3321891"/>
            <a:ext cx="2213478" cy="409470"/>
          </a:xfrm>
          <a:prstGeom prst="rect">
            <a:avLst/>
          </a:prstGeom>
        </p:spPr>
        <p:txBody>
          <a:bodyPr anchor="t" rtlCol="false" tIns="0" lIns="0" bIns="0" rIns="0">
            <a:spAutoFit/>
          </a:bodyPr>
          <a:lstStyle/>
          <a:p>
            <a:pPr algn="just" marL="0" indent="0" lvl="0">
              <a:lnSpc>
                <a:spcPts val="3034"/>
              </a:lnSpc>
              <a:spcBef>
                <a:spcPct val="0"/>
              </a:spcBef>
            </a:pPr>
            <a:r>
              <a:rPr lang="en-US" sz="3004">
                <a:solidFill>
                  <a:srgbClr val="FFFFFF"/>
                </a:solidFill>
                <a:latin typeface="Proxima Nova Bold"/>
              </a:rPr>
              <a:t>80% Opacity</a:t>
            </a:r>
          </a:p>
        </p:txBody>
      </p:sp>
      <p:sp>
        <p:nvSpPr>
          <p:cNvPr name="TextBox 26" id="26"/>
          <p:cNvSpPr txBox="true"/>
          <p:nvPr/>
        </p:nvSpPr>
        <p:spPr>
          <a:xfrm rot="0">
            <a:off x="13219330" y="3321891"/>
            <a:ext cx="2213478" cy="409470"/>
          </a:xfrm>
          <a:prstGeom prst="rect">
            <a:avLst/>
          </a:prstGeom>
        </p:spPr>
        <p:txBody>
          <a:bodyPr anchor="t" rtlCol="false" tIns="0" lIns="0" bIns="0" rIns="0">
            <a:spAutoFit/>
          </a:bodyPr>
          <a:lstStyle/>
          <a:p>
            <a:pPr algn="just" marL="0" indent="0" lvl="0">
              <a:lnSpc>
                <a:spcPts val="3034"/>
              </a:lnSpc>
              <a:spcBef>
                <a:spcPct val="0"/>
              </a:spcBef>
            </a:pPr>
            <a:r>
              <a:rPr lang="en-US" sz="3004">
                <a:solidFill>
                  <a:srgbClr val="FFFFFF"/>
                </a:solidFill>
                <a:latin typeface="Proxima Nova Bold"/>
              </a:rPr>
              <a:t>80% Opacity</a:t>
            </a:r>
          </a:p>
        </p:txBody>
      </p:sp>
      <p:sp>
        <p:nvSpPr>
          <p:cNvPr name="AutoShape 27" id="27"/>
          <p:cNvSpPr/>
          <p:nvPr/>
        </p:nvSpPr>
        <p:spPr>
          <a:xfrm>
            <a:off x="13855393" y="3892464"/>
            <a:ext cx="1004572" cy="882272"/>
          </a:xfrm>
          <a:prstGeom prst="line">
            <a:avLst/>
          </a:prstGeom>
          <a:ln cap="flat" w="85725">
            <a:solidFill>
              <a:srgbClr val="FFFFFF"/>
            </a:solidFill>
            <a:prstDash val="solid"/>
            <a:headEnd type="none" len="sm" w="sm"/>
            <a:tailEnd type="arrow" len="sm" w="med"/>
          </a:ln>
        </p:spPr>
      </p:sp>
      <p:grpSp>
        <p:nvGrpSpPr>
          <p:cNvPr name="Group 28" id="28"/>
          <p:cNvGrpSpPr/>
          <p:nvPr/>
        </p:nvGrpSpPr>
        <p:grpSpPr>
          <a:xfrm rot="0">
            <a:off x="1082860" y="2764547"/>
            <a:ext cx="4502036" cy="4662656"/>
            <a:chOff x="0" y="0"/>
            <a:chExt cx="1443311" cy="1494804"/>
          </a:xfrm>
        </p:grpSpPr>
        <p:sp>
          <p:nvSpPr>
            <p:cNvPr name="Freeform 29" id="29"/>
            <p:cNvSpPr/>
            <p:nvPr/>
          </p:nvSpPr>
          <p:spPr>
            <a:xfrm flipH="false" flipV="false" rot="0">
              <a:off x="0" y="0"/>
              <a:ext cx="1443311" cy="1494804"/>
            </a:xfrm>
            <a:custGeom>
              <a:avLst/>
              <a:gdLst/>
              <a:ahLst/>
              <a:cxnLst/>
              <a:rect r="r" b="b" t="t" l="l"/>
              <a:pathLst>
                <a:path h="1494804" w="1443311">
                  <a:moveTo>
                    <a:pt x="0" y="0"/>
                  </a:moveTo>
                  <a:lnTo>
                    <a:pt x="1443311" y="0"/>
                  </a:lnTo>
                  <a:lnTo>
                    <a:pt x="1443311" y="1494804"/>
                  </a:lnTo>
                  <a:lnTo>
                    <a:pt x="0" y="1494804"/>
                  </a:lnTo>
                  <a:close/>
                </a:path>
              </a:pathLst>
            </a:custGeom>
            <a:solidFill>
              <a:srgbClr val="FFFFFF">
                <a:alpha val="80000"/>
              </a:srgbClr>
            </a:solidFill>
            <a:ln w="38100" cap="sq">
              <a:solidFill>
                <a:srgbClr val="17164D">
                  <a:alpha val="80000"/>
                </a:srgbClr>
              </a:solidFill>
              <a:prstDash val="solid"/>
              <a:miter/>
            </a:ln>
          </p:spPr>
        </p:sp>
        <p:sp>
          <p:nvSpPr>
            <p:cNvPr name="TextBox 30" id="30"/>
            <p:cNvSpPr txBox="true"/>
            <p:nvPr/>
          </p:nvSpPr>
          <p:spPr>
            <a:xfrm>
              <a:off x="0" y="-38100"/>
              <a:ext cx="1443311" cy="1532904"/>
            </a:xfrm>
            <a:prstGeom prst="rect">
              <a:avLst/>
            </a:prstGeom>
          </p:spPr>
          <p:txBody>
            <a:bodyPr anchor="ctr" rtlCol="false" tIns="50800" lIns="50800" bIns="50800" rIns="50800"/>
            <a:lstStyle/>
            <a:p>
              <a:pPr algn="ctr">
                <a:lnSpc>
                  <a:spcPts val="2659"/>
                </a:lnSpc>
              </a:pPr>
            </a:p>
          </p:txBody>
        </p:sp>
      </p:grpSp>
      <p:sp>
        <p:nvSpPr>
          <p:cNvPr name="TextBox 31" id="31"/>
          <p:cNvSpPr txBox="true"/>
          <p:nvPr/>
        </p:nvSpPr>
        <p:spPr>
          <a:xfrm rot="0">
            <a:off x="2423019" y="6153045"/>
            <a:ext cx="1821718" cy="794060"/>
          </a:xfrm>
          <a:prstGeom prst="rect">
            <a:avLst/>
          </a:prstGeom>
        </p:spPr>
        <p:txBody>
          <a:bodyPr anchor="t" rtlCol="false" tIns="0" lIns="0" bIns="0" rIns="0">
            <a:spAutoFit/>
          </a:bodyPr>
          <a:lstStyle/>
          <a:p>
            <a:pPr algn="just">
              <a:lnSpc>
                <a:spcPts val="3034"/>
              </a:lnSpc>
            </a:pPr>
            <a:r>
              <a:rPr lang="en-US" sz="3004">
                <a:solidFill>
                  <a:srgbClr val="17164D"/>
                </a:solidFill>
                <a:latin typeface="Proxima Nova Bold"/>
              </a:rPr>
              <a:t>Hex Code:</a:t>
            </a:r>
          </a:p>
          <a:p>
            <a:pPr algn="just" marL="0" indent="0" lvl="0">
              <a:lnSpc>
                <a:spcPts val="3034"/>
              </a:lnSpc>
              <a:spcBef>
                <a:spcPct val="0"/>
              </a:spcBef>
            </a:pPr>
            <a:r>
              <a:rPr lang="en-US" sz="3004">
                <a:solidFill>
                  <a:srgbClr val="17164D"/>
                </a:solidFill>
                <a:latin typeface="Proxima Nova Bold"/>
              </a:rPr>
              <a:t>#FFFFFF</a:t>
            </a:r>
          </a:p>
        </p:txBody>
      </p:sp>
      <p:sp>
        <p:nvSpPr>
          <p:cNvPr name="TextBox 32" id="32"/>
          <p:cNvSpPr txBox="true"/>
          <p:nvPr/>
        </p:nvSpPr>
        <p:spPr>
          <a:xfrm rot="0">
            <a:off x="2227139" y="3321891"/>
            <a:ext cx="2213478" cy="409470"/>
          </a:xfrm>
          <a:prstGeom prst="rect">
            <a:avLst/>
          </a:prstGeom>
        </p:spPr>
        <p:txBody>
          <a:bodyPr anchor="t" rtlCol="false" tIns="0" lIns="0" bIns="0" rIns="0">
            <a:spAutoFit/>
          </a:bodyPr>
          <a:lstStyle/>
          <a:p>
            <a:pPr algn="just" marL="0" indent="0" lvl="0">
              <a:lnSpc>
                <a:spcPts val="3034"/>
              </a:lnSpc>
              <a:spcBef>
                <a:spcPct val="0"/>
              </a:spcBef>
            </a:pPr>
            <a:r>
              <a:rPr lang="en-US" sz="3004">
                <a:solidFill>
                  <a:srgbClr val="17164D"/>
                </a:solidFill>
                <a:latin typeface="Proxima Nova Bold"/>
              </a:rPr>
              <a:t>80% Opacity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12010" r="0" b="31739"/>
            <a:stretch>
              <a:fillRect/>
            </a:stretch>
          </p:blipFill>
          <p:spPr>
            <a:xfrm flipH="false" flipV="false">
              <a:off x="0" y="0"/>
              <a:ext cx="24384000" cy="13716000"/>
            </a:xfrm>
            <a:prstGeom prst="rect">
              <a:avLst/>
            </a:prstGeom>
          </p:spPr>
        </p:pic>
      </p:grpSp>
      <p:grpSp>
        <p:nvGrpSpPr>
          <p:cNvPr name="Group 4" id="4"/>
          <p:cNvGrpSpPr/>
          <p:nvPr/>
        </p:nvGrpSpPr>
        <p:grpSpPr>
          <a:xfrm rot="0">
            <a:off x="0" y="8847077"/>
            <a:ext cx="18288000" cy="1439923"/>
            <a:chOff x="0" y="0"/>
            <a:chExt cx="4816593" cy="379239"/>
          </a:xfrm>
        </p:grpSpPr>
        <p:sp>
          <p:nvSpPr>
            <p:cNvPr name="Freeform 5" id="5"/>
            <p:cNvSpPr/>
            <p:nvPr/>
          </p:nvSpPr>
          <p:spPr>
            <a:xfrm flipH="false" flipV="false" rot="0">
              <a:off x="0" y="0"/>
              <a:ext cx="4816592" cy="379239"/>
            </a:xfrm>
            <a:custGeom>
              <a:avLst/>
              <a:gdLst/>
              <a:ahLst/>
              <a:cxnLst/>
              <a:rect r="r" b="b" t="t" l="l"/>
              <a:pathLst>
                <a:path h="379239" w="4816592">
                  <a:moveTo>
                    <a:pt x="0" y="0"/>
                  </a:moveTo>
                  <a:lnTo>
                    <a:pt x="4816592" y="0"/>
                  </a:lnTo>
                  <a:lnTo>
                    <a:pt x="4816592" y="379239"/>
                  </a:lnTo>
                  <a:lnTo>
                    <a:pt x="0" y="379239"/>
                  </a:lnTo>
                  <a:close/>
                </a:path>
              </a:pathLst>
            </a:custGeom>
            <a:solidFill>
              <a:srgbClr val="17164D"/>
            </a:solidFill>
          </p:spPr>
        </p:sp>
        <p:sp>
          <p:nvSpPr>
            <p:cNvPr name="TextBox 6" id="6"/>
            <p:cNvSpPr txBox="true"/>
            <p:nvPr/>
          </p:nvSpPr>
          <p:spPr>
            <a:xfrm>
              <a:off x="0" y="-38100"/>
              <a:ext cx="4816593" cy="417339"/>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7803265" y="9277555"/>
            <a:ext cx="2681470" cy="664691"/>
          </a:xfrm>
          <a:prstGeom prst="rect">
            <a:avLst/>
          </a:prstGeom>
        </p:spPr>
        <p:txBody>
          <a:bodyPr anchor="t" rtlCol="false" tIns="0" lIns="0" bIns="0" rIns="0">
            <a:spAutoFit/>
          </a:bodyPr>
          <a:lstStyle/>
          <a:p>
            <a:pPr algn="just" marL="0" indent="0" lvl="0">
              <a:lnSpc>
                <a:spcPts val="5015"/>
              </a:lnSpc>
              <a:spcBef>
                <a:spcPct val="0"/>
              </a:spcBef>
            </a:pPr>
            <a:r>
              <a:rPr lang="en-US" sz="4965">
                <a:solidFill>
                  <a:srgbClr val="FFFFFF"/>
                </a:solidFill>
                <a:latin typeface="Proxima Nova Bold"/>
              </a:rPr>
              <a:t>Overlays</a:t>
            </a:r>
          </a:p>
        </p:txBody>
      </p:sp>
      <p:grpSp>
        <p:nvGrpSpPr>
          <p:cNvPr name="Group 8" id="8"/>
          <p:cNvGrpSpPr/>
          <p:nvPr/>
        </p:nvGrpSpPr>
        <p:grpSpPr>
          <a:xfrm rot="0">
            <a:off x="12302705" y="0"/>
            <a:ext cx="6001083" cy="8847077"/>
            <a:chOff x="0" y="0"/>
            <a:chExt cx="1923892" cy="2836291"/>
          </a:xfrm>
        </p:grpSpPr>
        <p:sp>
          <p:nvSpPr>
            <p:cNvPr name="Freeform 9" id="9"/>
            <p:cNvSpPr/>
            <p:nvPr/>
          </p:nvSpPr>
          <p:spPr>
            <a:xfrm flipH="false" flipV="false" rot="0">
              <a:off x="0" y="0"/>
              <a:ext cx="1923891" cy="2836291"/>
            </a:xfrm>
            <a:custGeom>
              <a:avLst/>
              <a:gdLst/>
              <a:ahLst/>
              <a:cxnLst/>
              <a:rect r="r" b="b" t="t" l="l"/>
              <a:pathLst>
                <a:path h="2836291" w="1923891">
                  <a:moveTo>
                    <a:pt x="0" y="0"/>
                  </a:moveTo>
                  <a:lnTo>
                    <a:pt x="1923891" y="0"/>
                  </a:lnTo>
                  <a:lnTo>
                    <a:pt x="1923891" y="2836291"/>
                  </a:lnTo>
                  <a:lnTo>
                    <a:pt x="0" y="2836291"/>
                  </a:lnTo>
                  <a:close/>
                </a:path>
              </a:pathLst>
            </a:custGeom>
            <a:solidFill>
              <a:srgbClr val="FFFFFF">
                <a:alpha val="80000"/>
              </a:srgbClr>
            </a:solidFill>
            <a:ln cap="sq">
              <a:noFill/>
              <a:prstDash val="solid"/>
              <a:miter/>
            </a:ln>
          </p:spPr>
        </p:sp>
        <p:sp>
          <p:nvSpPr>
            <p:cNvPr name="TextBox 10" id="10"/>
            <p:cNvSpPr txBox="true"/>
            <p:nvPr/>
          </p:nvSpPr>
          <p:spPr>
            <a:xfrm>
              <a:off x="0" y="-38100"/>
              <a:ext cx="1923892" cy="2874391"/>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5985295" y="0"/>
            <a:ext cx="6317410" cy="8847077"/>
            <a:chOff x="0" y="0"/>
            <a:chExt cx="2025303" cy="2836291"/>
          </a:xfrm>
        </p:grpSpPr>
        <p:sp>
          <p:nvSpPr>
            <p:cNvPr name="Freeform 12" id="12"/>
            <p:cNvSpPr/>
            <p:nvPr/>
          </p:nvSpPr>
          <p:spPr>
            <a:xfrm flipH="false" flipV="false" rot="0">
              <a:off x="0" y="0"/>
              <a:ext cx="2025303" cy="2836291"/>
            </a:xfrm>
            <a:custGeom>
              <a:avLst/>
              <a:gdLst/>
              <a:ahLst/>
              <a:cxnLst/>
              <a:rect r="r" b="b" t="t" l="l"/>
              <a:pathLst>
                <a:path h="2836291" w="2025303">
                  <a:moveTo>
                    <a:pt x="0" y="0"/>
                  </a:moveTo>
                  <a:lnTo>
                    <a:pt x="2025303" y="0"/>
                  </a:lnTo>
                  <a:lnTo>
                    <a:pt x="2025303" y="2836291"/>
                  </a:lnTo>
                  <a:lnTo>
                    <a:pt x="0" y="2836291"/>
                  </a:lnTo>
                  <a:close/>
                </a:path>
              </a:pathLst>
            </a:custGeom>
            <a:solidFill>
              <a:srgbClr val="17164D">
                <a:alpha val="80000"/>
              </a:srgbClr>
            </a:solidFill>
            <a:ln cap="sq">
              <a:noFill/>
              <a:prstDash val="solid"/>
              <a:miter/>
            </a:ln>
          </p:spPr>
        </p:sp>
        <p:sp>
          <p:nvSpPr>
            <p:cNvPr name="TextBox 13" id="13"/>
            <p:cNvSpPr txBox="true"/>
            <p:nvPr/>
          </p:nvSpPr>
          <p:spPr>
            <a:xfrm>
              <a:off x="0" y="-38100"/>
              <a:ext cx="2025303" cy="2874391"/>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0" y="0"/>
            <a:ext cx="5985295" cy="8847077"/>
            <a:chOff x="0" y="0"/>
            <a:chExt cx="1918830" cy="2836291"/>
          </a:xfrm>
        </p:grpSpPr>
        <p:sp>
          <p:nvSpPr>
            <p:cNvPr name="Freeform 15" id="15"/>
            <p:cNvSpPr/>
            <p:nvPr/>
          </p:nvSpPr>
          <p:spPr>
            <a:xfrm flipH="false" flipV="false" rot="0">
              <a:off x="0" y="0"/>
              <a:ext cx="1918830" cy="2836291"/>
            </a:xfrm>
            <a:custGeom>
              <a:avLst/>
              <a:gdLst/>
              <a:ahLst/>
              <a:cxnLst/>
              <a:rect r="r" b="b" t="t" l="l"/>
              <a:pathLst>
                <a:path h="2836291" w="1918830">
                  <a:moveTo>
                    <a:pt x="0" y="0"/>
                  </a:moveTo>
                  <a:lnTo>
                    <a:pt x="1918830" y="0"/>
                  </a:lnTo>
                  <a:lnTo>
                    <a:pt x="1918830" y="2836291"/>
                  </a:lnTo>
                  <a:lnTo>
                    <a:pt x="0" y="2836291"/>
                  </a:lnTo>
                  <a:close/>
                </a:path>
              </a:pathLst>
            </a:custGeom>
            <a:gradFill rotWithShape="true">
              <a:gsLst>
                <a:gs pos="0">
                  <a:srgbClr val="5E25FD">
                    <a:alpha val="80000"/>
                  </a:srgbClr>
                </a:gs>
                <a:gs pos="50000">
                  <a:srgbClr val="3A65F3">
                    <a:alpha val="80000"/>
                  </a:srgbClr>
                </a:gs>
                <a:gs pos="100000">
                  <a:srgbClr val="23CDDE">
                    <a:alpha val="80000"/>
                  </a:srgbClr>
                </a:gs>
              </a:gsLst>
              <a:lin ang="2700000"/>
            </a:gradFill>
            <a:ln cap="sq">
              <a:noFill/>
              <a:prstDash val="solid"/>
              <a:miter/>
            </a:ln>
          </p:spPr>
        </p:sp>
        <p:sp>
          <p:nvSpPr>
            <p:cNvPr name="TextBox 16" id="16"/>
            <p:cNvSpPr txBox="true"/>
            <p:nvPr/>
          </p:nvSpPr>
          <p:spPr>
            <a:xfrm>
              <a:off x="0" y="-38100"/>
              <a:ext cx="1918830" cy="2874391"/>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7870473" y="6797869"/>
            <a:ext cx="2547054" cy="1100611"/>
          </a:xfrm>
          <a:prstGeom prst="rect">
            <a:avLst/>
          </a:prstGeom>
        </p:spPr>
        <p:txBody>
          <a:bodyPr anchor="t" rtlCol="false" tIns="0" lIns="0" bIns="0" rIns="0">
            <a:spAutoFit/>
          </a:bodyPr>
          <a:lstStyle/>
          <a:p>
            <a:pPr algn="just">
              <a:lnSpc>
                <a:spcPts val="4243"/>
              </a:lnSpc>
            </a:pPr>
            <a:r>
              <a:rPr lang="en-US" sz="4201">
                <a:solidFill>
                  <a:srgbClr val="FFFFFF"/>
                </a:solidFill>
                <a:latin typeface="Proxima Nova Bold"/>
              </a:rPr>
              <a:t>Hex Code:</a:t>
            </a:r>
          </a:p>
          <a:p>
            <a:pPr algn="just" marL="0" indent="0" lvl="0">
              <a:lnSpc>
                <a:spcPts val="4243"/>
              </a:lnSpc>
              <a:spcBef>
                <a:spcPct val="0"/>
              </a:spcBef>
            </a:pPr>
            <a:r>
              <a:rPr lang="en-US" sz="4201">
                <a:solidFill>
                  <a:srgbClr val="FFFFFF"/>
                </a:solidFill>
                <a:latin typeface="Proxima Nova Bold"/>
              </a:rPr>
              <a:t>#5E25FD</a:t>
            </a:r>
          </a:p>
        </p:txBody>
      </p:sp>
      <p:sp>
        <p:nvSpPr>
          <p:cNvPr name="TextBox 18" id="18"/>
          <p:cNvSpPr txBox="true"/>
          <p:nvPr/>
        </p:nvSpPr>
        <p:spPr>
          <a:xfrm rot="0">
            <a:off x="7596602" y="1104900"/>
            <a:ext cx="3094796" cy="562893"/>
          </a:xfrm>
          <a:prstGeom prst="rect">
            <a:avLst/>
          </a:prstGeom>
        </p:spPr>
        <p:txBody>
          <a:bodyPr anchor="t" rtlCol="false" tIns="0" lIns="0" bIns="0" rIns="0">
            <a:spAutoFit/>
          </a:bodyPr>
          <a:lstStyle/>
          <a:p>
            <a:pPr algn="just" marL="0" indent="0" lvl="0">
              <a:lnSpc>
                <a:spcPts val="4243"/>
              </a:lnSpc>
              <a:spcBef>
                <a:spcPct val="0"/>
              </a:spcBef>
            </a:pPr>
            <a:r>
              <a:rPr lang="en-US" sz="4201">
                <a:solidFill>
                  <a:srgbClr val="FFFFFF"/>
                </a:solidFill>
                <a:latin typeface="Proxima Nova Bold"/>
              </a:rPr>
              <a:t>80% Opacity</a:t>
            </a:r>
          </a:p>
        </p:txBody>
      </p:sp>
      <p:sp>
        <p:nvSpPr>
          <p:cNvPr name="TextBox 19" id="19"/>
          <p:cNvSpPr txBox="true"/>
          <p:nvPr/>
        </p:nvSpPr>
        <p:spPr>
          <a:xfrm rot="0">
            <a:off x="14029719" y="6797869"/>
            <a:ext cx="2547054" cy="1100611"/>
          </a:xfrm>
          <a:prstGeom prst="rect">
            <a:avLst/>
          </a:prstGeom>
        </p:spPr>
        <p:txBody>
          <a:bodyPr anchor="t" rtlCol="false" tIns="0" lIns="0" bIns="0" rIns="0">
            <a:spAutoFit/>
          </a:bodyPr>
          <a:lstStyle/>
          <a:p>
            <a:pPr algn="just">
              <a:lnSpc>
                <a:spcPts val="4243"/>
              </a:lnSpc>
            </a:pPr>
            <a:r>
              <a:rPr lang="en-US" sz="4201">
                <a:solidFill>
                  <a:srgbClr val="17164D"/>
                </a:solidFill>
                <a:latin typeface="Proxima Nova Bold"/>
              </a:rPr>
              <a:t>Hex Code:</a:t>
            </a:r>
          </a:p>
          <a:p>
            <a:pPr algn="just" marL="0" indent="0" lvl="0">
              <a:lnSpc>
                <a:spcPts val="4243"/>
              </a:lnSpc>
              <a:spcBef>
                <a:spcPct val="0"/>
              </a:spcBef>
            </a:pPr>
            <a:r>
              <a:rPr lang="en-US" sz="4201">
                <a:solidFill>
                  <a:srgbClr val="17164D"/>
                </a:solidFill>
                <a:latin typeface="Proxima Nova Bold"/>
              </a:rPr>
              <a:t>#FFFFFF</a:t>
            </a:r>
          </a:p>
        </p:txBody>
      </p:sp>
      <p:sp>
        <p:nvSpPr>
          <p:cNvPr name="TextBox 20" id="20"/>
          <p:cNvSpPr txBox="true"/>
          <p:nvPr/>
        </p:nvSpPr>
        <p:spPr>
          <a:xfrm rot="0">
            <a:off x="13755848" y="1104900"/>
            <a:ext cx="3094796" cy="562893"/>
          </a:xfrm>
          <a:prstGeom prst="rect">
            <a:avLst/>
          </a:prstGeom>
        </p:spPr>
        <p:txBody>
          <a:bodyPr anchor="t" rtlCol="false" tIns="0" lIns="0" bIns="0" rIns="0">
            <a:spAutoFit/>
          </a:bodyPr>
          <a:lstStyle/>
          <a:p>
            <a:pPr algn="just" marL="0" indent="0" lvl="0">
              <a:lnSpc>
                <a:spcPts val="4243"/>
              </a:lnSpc>
              <a:spcBef>
                <a:spcPct val="0"/>
              </a:spcBef>
            </a:pPr>
            <a:r>
              <a:rPr lang="en-US" sz="4201">
                <a:solidFill>
                  <a:srgbClr val="17164D"/>
                </a:solidFill>
                <a:latin typeface="Proxima Nova Bold"/>
              </a:rPr>
              <a:t>80% Opacity</a:t>
            </a:r>
          </a:p>
        </p:txBody>
      </p:sp>
      <p:sp>
        <p:nvSpPr>
          <p:cNvPr name="TextBox 21" id="21"/>
          <p:cNvSpPr txBox="true"/>
          <p:nvPr/>
        </p:nvSpPr>
        <p:spPr>
          <a:xfrm rot="0">
            <a:off x="1912032" y="7066728"/>
            <a:ext cx="2161231" cy="562893"/>
          </a:xfrm>
          <a:prstGeom prst="rect">
            <a:avLst/>
          </a:prstGeom>
        </p:spPr>
        <p:txBody>
          <a:bodyPr anchor="t" rtlCol="false" tIns="0" lIns="0" bIns="0" rIns="0">
            <a:spAutoFit/>
          </a:bodyPr>
          <a:lstStyle/>
          <a:p>
            <a:pPr algn="just" marL="0" indent="0" lvl="0">
              <a:lnSpc>
                <a:spcPts val="4243"/>
              </a:lnSpc>
              <a:spcBef>
                <a:spcPct val="0"/>
              </a:spcBef>
            </a:pPr>
            <a:r>
              <a:rPr lang="en-US" sz="4201">
                <a:solidFill>
                  <a:srgbClr val="FFFFFF"/>
                </a:solidFill>
                <a:latin typeface="Proxima Nova Bold"/>
              </a:rPr>
              <a:t>Gradient</a:t>
            </a:r>
          </a:p>
        </p:txBody>
      </p:sp>
      <p:sp>
        <p:nvSpPr>
          <p:cNvPr name="TextBox 22" id="22"/>
          <p:cNvSpPr txBox="true"/>
          <p:nvPr/>
        </p:nvSpPr>
        <p:spPr>
          <a:xfrm rot="0">
            <a:off x="1445249" y="1104900"/>
            <a:ext cx="3094796" cy="562893"/>
          </a:xfrm>
          <a:prstGeom prst="rect">
            <a:avLst/>
          </a:prstGeom>
        </p:spPr>
        <p:txBody>
          <a:bodyPr anchor="t" rtlCol="false" tIns="0" lIns="0" bIns="0" rIns="0">
            <a:spAutoFit/>
          </a:bodyPr>
          <a:lstStyle/>
          <a:p>
            <a:pPr algn="just" marL="0" indent="0" lvl="0">
              <a:lnSpc>
                <a:spcPts val="4243"/>
              </a:lnSpc>
              <a:spcBef>
                <a:spcPct val="0"/>
              </a:spcBef>
            </a:pPr>
            <a:r>
              <a:rPr lang="en-US" sz="4201">
                <a:solidFill>
                  <a:srgbClr val="FFFFFF"/>
                </a:solidFill>
                <a:latin typeface="Proxima Nova Bold"/>
              </a:rPr>
              <a:t>80% Opacity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DAGHO4EAn1I</dc:identifier>
  <dcterms:modified xsi:type="dcterms:W3CDTF">2011-08-01T06:04:30Z</dcterms:modified>
  <cp:revision>1</cp:revision>
  <dc:title>Propspot Brand Kit</dc:title>
</cp:coreProperties>
</file>