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40714" y="7544460"/>
            <a:ext cx="11717870" cy="339723"/>
          </a:xfrm>
          <a:prstGeom prst="rect">
            <a:avLst/>
          </a:prstGeom>
        </p:spPr>
        <p:txBody>
          <a:bodyPr lIns="24383" tIns="24383" rIns="24383" bIns="24383"/>
          <a:lstStyle>
            <a:lvl1pPr defTabSz="487228">
              <a:defRPr sz="1992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616374" y="528319"/>
            <a:ext cx="14264642" cy="85434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43466" y="5019040"/>
            <a:ext cx="11717868" cy="2479041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644101" y="1809140"/>
            <a:ext cx="11716599" cy="339722"/>
          </a:xfrm>
          <a:prstGeom prst="rect">
            <a:avLst/>
          </a:prstGeom>
        </p:spPr>
        <p:txBody>
          <a:bodyPr lIns="24383" tIns="24383" rIns="24383" bIns="24383"/>
          <a:lstStyle>
            <a:lvl1pPr defTabSz="487228">
              <a:defRPr sz="1992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643466" y="7411152"/>
            <a:ext cx="11717868" cy="595708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sz="half" idx="21"/>
          </p:nvPr>
        </p:nvSpPr>
        <p:spPr>
          <a:xfrm>
            <a:off x="5852159" y="1110826"/>
            <a:ext cx="6477248" cy="75387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643466" y="1896533"/>
            <a:ext cx="5215468" cy="3137213"/>
          </a:xfrm>
          <a:prstGeom prst="rect">
            <a:avLst/>
          </a:prstGeom>
        </p:spPr>
        <p:txBody>
          <a:bodyPr/>
          <a:lstStyle>
            <a:lvl1pPr>
              <a:defRPr spc="-119" sz="6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643466" y="4984841"/>
            <a:ext cx="5215468" cy="2872226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6380889" y="8170057"/>
            <a:ext cx="236357" cy="22772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643466" y="1794933"/>
            <a:ext cx="11717868" cy="764354"/>
          </a:xfrm>
          <a:prstGeom prst="rect">
            <a:avLst/>
          </a:prstGeom>
        </p:spPr>
        <p:txBody>
          <a:bodyPr anchor="t"/>
          <a:lstStyle>
            <a:lvl1pPr>
              <a:defRPr spc="-119" sz="6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43466" y="2484779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 numCol="2" spcCol="585893"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643466" y="2484779"/>
            <a:ext cx="52154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643466" y="3485069"/>
            <a:ext cx="5215468" cy="4403536"/>
          </a:xfrm>
          <a:prstGeom prst="rect">
            <a:avLst/>
          </a:prstGeom>
        </p:spPr>
        <p:txBody>
          <a:bodyPr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sz="half" idx="22"/>
          </p:nvPr>
        </p:nvSpPr>
        <p:spPr>
          <a:xfrm>
            <a:off x="6502400" y="1001991"/>
            <a:ext cx="5822333" cy="77631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643466" y="1794933"/>
            <a:ext cx="5215468" cy="765387"/>
          </a:xfrm>
          <a:prstGeom prst="rect">
            <a:avLst/>
          </a:prstGeom>
        </p:spPr>
        <p:txBody>
          <a:bodyPr anchor="t"/>
          <a:lstStyle>
            <a:lvl1pPr>
              <a:defRPr spc="-119" sz="6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643466" y="2484779"/>
            <a:ext cx="52154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quarter" idx="1" hasCustomPrompt="1"/>
          </p:nvPr>
        </p:nvSpPr>
        <p:spPr>
          <a:xfrm>
            <a:off x="643466" y="3485069"/>
            <a:ext cx="5215468" cy="4403536"/>
          </a:xfrm>
          <a:prstGeom prst="rect">
            <a:avLst/>
          </a:prstGeom>
        </p:spPr>
        <p:txBody>
          <a:bodyPr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643466" y="1794933"/>
            <a:ext cx="5215468" cy="765387"/>
          </a:xfrm>
          <a:prstGeom prst="rect">
            <a:avLst/>
          </a:prstGeom>
        </p:spPr>
        <p:txBody>
          <a:bodyPr anchor="t"/>
          <a:lstStyle>
            <a:lvl1pPr>
              <a:defRPr spc="-119" sz="6000"/>
            </a:lvl1pPr>
          </a:lstStyle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643466" y="2484779"/>
            <a:ext cx="52154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quarter" idx="1" hasCustomPrompt="1"/>
          </p:nvPr>
        </p:nvSpPr>
        <p:spPr>
          <a:xfrm>
            <a:off x="643466" y="3485069"/>
            <a:ext cx="5215468" cy="4403536"/>
          </a:xfrm>
          <a:prstGeom prst="rect">
            <a:avLst/>
          </a:prstGeom>
        </p:spPr>
        <p:txBody>
          <a:bodyPr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b="0" sz="34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643466" y="1794933"/>
            <a:ext cx="5215468" cy="765387"/>
          </a:xfrm>
          <a:prstGeom prst="rect">
            <a:avLst/>
          </a:prstGeom>
        </p:spPr>
        <p:txBody>
          <a:bodyPr anchor="t"/>
          <a:lstStyle>
            <a:lvl1pPr>
              <a:defRPr spc="-119" sz="6000"/>
            </a:lvl1pPr>
          </a:lstStyle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643464" y="3637279"/>
            <a:ext cx="11717870" cy="247904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6380889" y="8170057"/>
            <a:ext cx="236357" cy="22772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643466" y="1794933"/>
            <a:ext cx="11717868" cy="765307"/>
          </a:xfrm>
          <a:prstGeom prst="rect">
            <a:avLst/>
          </a:prstGeom>
        </p:spPr>
        <p:txBody>
          <a:bodyPr anchor="t"/>
          <a:lstStyle>
            <a:lvl1pPr>
              <a:defRPr spc="-119" sz="6000"/>
            </a:lvl1pPr>
          </a:lstStyle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643466" y="2484779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643466" y="1794933"/>
            <a:ext cx="11717868" cy="765387"/>
          </a:xfrm>
          <a:prstGeom prst="rect">
            <a:avLst/>
          </a:prstGeom>
        </p:spPr>
        <p:txBody>
          <a:bodyPr anchor="t"/>
          <a:lstStyle>
            <a:lvl1pPr>
              <a:defRPr spc="-119" sz="6000"/>
            </a:lvl1pPr>
          </a:lstStyle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643466" y="2484779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 b="0" spc="-38"/>
            </a:lvl1pPr>
            <a:lvl2pPr>
              <a:spcBef>
                <a:spcPts val="1200"/>
              </a:spcBef>
              <a:defRPr b="0" spc="-38"/>
            </a:lvl2pPr>
            <a:lvl3pPr>
              <a:spcBef>
                <a:spcPts val="1200"/>
              </a:spcBef>
              <a:defRPr b="0" spc="-38"/>
            </a:lvl3pPr>
            <a:lvl4pPr>
              <a:spcBef>
                <a:spcPts val="1200"/>
              </a:spcBef>
              <a:defRPr b="0" spc="-38"/>
            </a:lvl4pPr>
            <a:lvl5pPr>
              <a:spcBef>
                <a:spcPts val="1200"/>
              </a:spcBef>
              <a:defRPr b="0" spc="-3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quarter" idx="1" hasCustomPrompt="1"/>
          </p:nvPr>
        </p:nvSpPr>
        <p:spPr>
          <a:xfrm>
            <a:off x="643466" y="3843649"/>
            <a:ext cx="11717868" cy="2066302"/>
          </a:xfrm>
          <a:prstGeom prst="rect">
            <a:avLst/>
          </a:prstGeom>
        </p:spPr>
        <p:txBody>
          <a:bodyPr anchor="ctr"/>
          <a:lstStyle>
            <a:lvl1pPr algn="ctr" defTabSz="1733930">
              <a:lnSpc>
                <a:spcPct val="80000"/>
              </a:lnSpc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733930">
              <a:lnSpc>
                <a:spcPct val="80000"/>
              </a:lnSpc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733930">
              <a:lnSpc>
                <a:spcPct val="80000"/>
              </a:lnSpc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733930">
              <a:lnSpc>
                <a:spcPct val="80000"/>
              </a:lnSpc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733930">
              <a:lnSpc>
                <a:spcPct val="80000"/>
              </a:lnSpc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sz="half" idx="1" hasCustomPrompt="1"/>
          </p:nvPr>
        </p:nvSpPr>
        <p:spPr>
          <a:xfrm>
            <a:off x="643466" y="1793027"/>
            <a:ext cx="11717868" cy="3862179"/>
          </a:xfrm>
          <a:prstGeom prst="rect">
            <a:avLst/>
          </a:prstGeom>
        </p:spPr>
        <p:txBody>
          <a:bodyPr anchor="b"/>
          <a:lstStyle>
            <a:lvl1pPr algn="ctr" defTabSz="1733930">
              <a:lnSpc>
                <a:spcPct val="80000"/>
              </a:lnSpc>
              <a:defRPr spc="-176" sz="17600"/>
            </a:lvl1pPr>
            <a:lvl2pPr algn="ctr" defTabSz="1733930">
              <a:lnSpc>
                <a:spcPct val="80000"/>
              </a:lnSpc>
              <a:defRPr spc="-176" sz="17600"/>
            </a:lvl2pPr>
            <a:lvl3pPr algn="ctr" defTabSz="1733930">
              <a:lnSpc>
                <a:spcPct val="80000"/>
              </a:lnSpc>
              <a:defRPr spc="-176" sz="17600"/>
            </a:lvl3pPr>
            <a:lvl4pPr algn="ctr" defTabSz="1733930">
              <a:lnSpc>
                <a:spcPct val="80000"/>
              </a:lnSpc>
              <a:defRPr spc="-176" sz="17600"/>
            </a:lvl4pPr>
            <a:lvl5pPr algn="ctr" defTabSz="1733930">
              <a:lnSpc>
                <a:spcPct val="80000"/>
              </a:lnSpc>
              <a:defRPr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643466" y="5625696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457877">
              <a:defRPr sz="2964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1296013" y="6912775"/>
            <a:ext cx="10773362" cy="339723"/>
          </a:xfrm>
          <a:prstGeom prst="rect">
            <a:avLst/>
          </a:prstGeom>
        </p:spPr>
        <p:txBody>
          <a:bodyPr lIns="24383" tIns="24383" rIns="24383" bIns="24383"/>
          <a:lstStyle>
            <a:lvl1pPr defTabSz="487228">
              <a:defRPr sz="1992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935425" y="3853792"/>
            <a:ext cx="11133950" cy="2046016"/>
          </a:xfrm>
          <a:prstGeom prst="rect">
            <a:avLst/>
          </a:prstGeom>
        </p:spPr>
        <p:txBody>
          <a:bodyPr/>
          <a:lstStyle>
            <a:lvl1pPr marL="454345" indent="-334151" defTabSz="1733930">
              <a:lnSpc>
                <a:spcPct val="90000"/>
              </a:lnSpc>
              <a:defRPr b="0"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4345" indent="123048" defTabSz="1733930">
              <a:lnSpc>
                <a:spcPct val="90000"/>
              </a:lnSpc>
              <a:defRPr b="0"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4345" indent="580248" defTabSz="1733930">
              <a:lnSpc>
                <a:spcPct val="90000"/>
              </a:lnSpc>
              <a:defRPr b="0"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4345" indent="1037448" defTabSz="1733930">
              <a:lnSpc>
                <a:spcPct val="90000"/>
              </a:lnSpc>
              <a:defRPr b="0"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4345" indent="1494648" defTabSz="1733930">
              <a:lnSpc>
                <a:spcPct val="90000"/>
              </a:lnSpc>
              <a:defRPr b="0"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8405707" y="1761066"/>
            <a:ext cx="3967520" cy="31731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7200053" y="3340946"/>
            <a:ext cx="5567681" cy="64800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74508" y="1483359"/>
            <a:ext cx="8859522" cy="664464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711201" y="-1727201"/>
            <a:ext cx="14427201" cy="115417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643464" y="2592528"/>
            <a:ext cx="11717870" cy="24790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640715" y="5071568"/>
            <a:ext cx="11717868" cy="1016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80889" y="8167799"/>
            <a:ext cx="236357" cy="227721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algn="ctr" defTabSz="415431"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4" strike="noStrike" sz="8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1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1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1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7.png"/><Relationship Id="rId11" Type="http://schemas.openxmlformats.org/officeDocument/2006/relationships/image" Target="../media/image1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1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7.png"/><Relationship Id="rId10" Type="http://schemas.openxmlformats.org/officeDocument/2006/relationships/image" Target="../media/image1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7.png"/><Relationship Id="rId11" Type="http://schemas.openxmlformats.org/officeDocument/2006/relationships/image" Target="../media/image19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22.png"/><Relationship Id="rId4" Type="http://schemas.openxmlformats.org/officeDocument/2006/relationships/image" Target="../media/image7.png"/><Relationship Id="rId5" Type="http://schemas.openxmlformats.org/officeDocument/2006/relationships/image" Target="../media/image2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7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22.png"/><Relationship Id="rId4" Type="http://schemas.openxmlformats.org/officeDocument/2006/relationships/image" Target="../media/image7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22.png"/><Relationship Id="rId4" Type="http://schemas.openxmlformats.org/officeDocument/2006/relationships/image" Target="../media/image7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22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7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5" Type="http://schemas.openxmlformats.org/officeDocument/2006/relationships/image" Target="../media/image7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7.png"/><Relationship Id="rId4" Type="http://schemas.openxmlformats.org/officeDocument/2006/relationships/image" Target="../media/image22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22.png"/><Relationship Id="rId4" Type="http://schemas.openxmlformats.org/officeDocument/2006/relationships/image" Target="../media/image7.png"/><Relationship Id="rId5" Type="http://schemas.openxmlformats.org/officeDocument/2006/relationships/image" Target="../media/image23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2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6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7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.jpeg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Relationship Id="rId3" Type="http://schemas.openxmlformats.org/officeDocument/2006/relationships/image" Target="../media/image37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38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hyperlink" Target="http://LuxuryHomeMagazine.com" TargetMode="External"/><Relationship Id="rId3" Type="http://schemas.openxmlformats.org/officeDocument/2006/relationships/image" Target="../media/image7.png"/><Relationship Id="rId4" Type="http://schemas.openxmlformats.org/officeDocument/2006/relationships/image" Target="../media/image38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tif"/><Relationship Id="rId3" Type="http://schemas.openxmlformats.org/officeDocument/2006/relationships/hyperlink" Target="https://www.inman.com/2024/06/02/7-things-top-listing-agents-know-before-every-listing-appointment/?utm_source=dailyheadlines&amp;utm_medium=email&amp;utm_campaign=localnewsletter&amp;utm_content=1030050_textlink_1_20240603&amp;message_id=35568151.15445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"/>
            <a:ext cx="13004801" cy="8669868"/>
          </a:xfrm>
          <a:prstGeom prst="rect">
            <a:avLst/>
          </a:prstGeom>
          <a:ln w="3175">
            <a:miter lim="400000"/>
          </a:ln>
        </p:spPr>
      </p:pic>
      <p:pic>
        <p:nvPicPr>
          <p:cNvPr id="172" name="LHM-logo-gold-blk.png" descr="LHM-logo-gold-bl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1904" y="8669866"/>
            <a:ext cx="4660055" cy="1083735"/>
          </a:xfrm>
          <a:prstGeom prst="rect">
            <a:avLst/>
          </a:prstGeom>
          <a:ln w="3175">
            <a:miter lim="400000"/>
          </a:ln>
        </p:spPr>
      </p:pic>
      <p:sp>
        <p:nvSpPr>
          <p:cNvPr id="173" name="San Francisco’s East Bay Area | Media Kit…"/>
          <p:cNvSpPr txBox="1"/>
          <p:nvPr/>
        </p:nvSpPr>
        <p:spPr>
          <a:xfrm>
            <a:off x="6444074" y="8856401"/>
            <a:ext cx="5958583" cy="71066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600"/>
              </a:spcBef>
              <a:defRPr sz="2400"/>
            </a:pPr>
            <a:r>
              <a:t>San Francisco’s East Bay Area | Media Kit </a:t>
            </a:r>
          </a:p>
          <a:p>
            <a:pPr algn="ctr">
              <a:spcBef>
                <a:spcPts val="0"/>
              </a:spcBef>
              <a:defRPr i="1" sz="1700"/>
            </a:pPr>
            <a:r>
              <a:t>In Print | Targeted Direct Mail | Online | Digital | Social | Mobile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18826" y="0"/>
            <a:ext cx="14723626" cy="9815751"/>
          </a:xfrm>
          <a:prstGeom prst="rect">
            <a:avLst/>
          </a:prstGeom>
          <a:ln w="3175">
            <a:miter lim="400000"/>
          </a:ln>
        </p:spPr>
      </p:pic>
      <p:sp>
        <p:nvSpPr>
          <p:cNvPr id="176" name="Rectangle"/>
          <p:cNvSpPr/>
          <p:nvPr/>
        </p:nvSpPr>
        <p:spPr>
          <a:xfrm>
            <a:off x="-1" y="0"/>
            <a:ext cx="13004801" cy="9753601"/>
          </a:xfrm>
          <a:prstGeom prst="rect">
            <a:avLst/>
          </a:prstGeom>
          <a:solidFill>
            <a:srgbClr val="5E5E5E">
              <a:alpha val="70997"/>
            </a:srgb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7" name="The leader in the market-specific presentation of Luxury Homes and the Luxury Lifestyle."/>
          <p:cNvSpPr txBox="1"/>
          <p:nvPr/>
        </p:nvSpPr>
        <p:spPr>
          <a:xfrm>
            <a:off x="1282712" y="1892475"/>
            <a:ext cx="9236833" cy="10085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The leader in the market-specific presentation of Luxury Homes and the Luxury Lifestyle.</a:t>
            </a:r>
          </a:p>
        </p:txBody>
      </p:sp>
      <p:pic>
        <p:nvPicPr>
          <p:cNvPr id="17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3005" y="3390893"/>
            <a:ext cx="8836247" cy="3632913"/>
          </a:xfrm>
          <a:prstGeom prst="rect">
            <a:avLst/>
          </a:prstGeom>
          <a:ln w="3175">
            <a:miter lim="400000"/>
          </a:ln>
        </p:spPr>
      </p:pic>
      <p:pic>
        <p:nvPicPr>
          <p:cNvPr id="179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82712" y="773115"/>
            <a:ext cx="5141673" cy="716855"/>
          </a:xfrm>
          <a:prstGeom prst="rect">
            <a:avLst/>
          </a:prstGeom>
          <a:ln w="3175">
            <a:miter lim="400000"/>
          </a:ln>
        </p:spPr>
      </p:pic>
      <p:sp>
        <p:nvSpPr>
          <p:cNvPr id="180" name="National Reach with Local Impact"/>
          <p:cNvSpPr txBox="1"/>
          <p:nvPr/>
        </p:nvSpPr>
        <p:spPr>
          <a:xfrm>
            <a:off x="1282712" y="7541196"/>
            <a:ext cx="9615941" cy="55009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National Reach with Local Impact</a:t>
            </a:r>
          </a:p>
        </p:txBody>
      </p:sp>
      <p:sp>
        <p:nvSpPr>
          <p:cNvPr id="181" name="Danville ~ Alamo ~ Blackhawk ~ Lafayette ~ Orinda ~ Walnut Creek…"/>
          <p:cNvSpPr txBox="1"/>
          <p:nvPr/>
        </p:nvSpPr>
        <p:spPr>
          <a:xfrm>
            <a:off x="1282712" y="8258827"/>
            <a:ext cx="10866669" cy="10750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</a:defRPr>
            </a:pPr>
            <a:r>
              <a:t>Danville ~ Alamo ~ Blackhawk ~ Lafayette ~ Orinda ~ Walnut Creek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</a:defRPr>
            </a:pPr>
            <a:r>
              <a:t>Berkeley  ~ Oakland Hills  ~  Piedmont  ~  Montclair  ~  Pleasanton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</a:defRPr>
            </a:pPr>
            <a:r>
              <a:t>Livermore  ~  Fremont Mission Hills ~ Alameda</a:t>
            </a:r>
          </a:p>
        </p:txBody>
      </p:sp>
      <p:pic>
        <p:nvPicPr>
          <p:cNvPr id="182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435920">
            <a:off x="9600283" y="2371573"/>
            <a:ext cx="1132288" cy="1058815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83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487076">
            <a:off x="7845986" y="7011544"/>
            <a:ext cx="1129589" cy="1059304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6" name="Who Are We?"/>
          <p:cNvSpPr txBox="1"/>
          <p:nvPr/>
        </p:nvSpPr>
        <p:spPr>
          <a:xfrm>
            <a:off x="4915718" y="854849"/>
            <a:ext cx="2929112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Who Are We?</a:t>
            </a:r>
          </a:p>
        </p:txBody>
      </p:sp>
      <p:sp>
        <p:nvSpPr>
          <p:cNvPr id="187" name="Targeted ~ Powerful ~ Proven"/>
          <p:cNvSpPr txBox="1"/>
          <p:nvPr/>
        </p:nvSpPr>
        <p:spPr>
          <a:xfrm>
            <a:off x="3943657" y="1571222"/>
            <a:ext cx="5092659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Targeted ~ Powerful ~ Proven</a:t>
            </a:r>
          </a:p>
        </p:txBody>
      </p:sp>
      <p:sp>
        <p:nvSpPr>
          <p:cNvPr id="188" name="#1 longest running publication…"/>
          <p:cNvSpPr txBox="1"/>
          <p:nvPr/>
        </p:nvSpPr>
        <p:spPr>
          <a:xfrm>
            <a:off x="709217" y="2919985"/>
            <a:ext cx="5998753" cy="55147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#1 longest running publication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Specific to Luxury real estate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Oversized (25% larger)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High gloss premium look &amp; feel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“Coffee Table Magazine”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Left out on display &amp; passed along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Serving the Luxury niche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Servicing you, the Luxury Realtor</a:t>
            </a:r>
          </a:p>
        </p:txBody>
      </p:sp>
      <p:grpSp>
        <p:nvGrpSpPr>
          <p:cNvPr id="191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189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190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194" name="LHMSFEB 11.3 COVER.jpg"/>
          <p:cNvGrpSpPr/>
          <p:nvPr/>
        </p:nvGrpSpPr>
        <p:grpSpPr>
          <a:xfrm>
            <a:off x="8616201" y="2555380"/>
            <a:ext cx="3679382" cy="4309499"/>
            <a:chOff x="0" y="0"/>
            <a:chExt cx="3679380" cy="4309497"/>
          </a:xfrm>
        </p:grpSpPr>
        <p:pic>
          <p:nvPicPr>
            <p:cNvPr id="193" name="LHMSFEB 11.3 COVER.jpg" descr="LHMSFEB 11.3 COVER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5900" y="139700"/>
              <a:ext cx="3247581" cy="37506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2" name="LHMSFEB 11.3 COVER.jpg" descr="LHMSFEB 11.3 COVER.jp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679381" cy="4309498"/>
            </a:xfrm>
            <a:prstGeom prst="rect">
              <a:avLst/>
            </a:prstGeom>
            <a:effectLst/>
          </p:spPr>
        </p:pic>
      </p:grpSp>
      <p:grpSp>
        <p:nvGrpSpPr>
          <p:cNvPr id="198" name="Group"/>
          <p:cNvGrpSpPr/>
          <p:nvPr/>
        </p:nvGrpSpPr>
        <p:grpSpPr>
          <a:xfrm>
            <a:off x="8741302" y="7329623"/>
            <a:ext cx="3567202" cy="1160099"/>
            <a:chOff x="0" y="0"/>
            <a:chExt cx="3567200" cy="1160097"/>
          </a:xfrm>
        </p:grpSpPr>
        <p:pic>
          <p:nvPicPr>
            <p:cNvPr id="195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36425" b="0"/>
            <a:stretch>
              <a:fillRect/>
            </a:stretch>
          </p:blipFill>
          <p:spPr>
            <a:xfrm>
              <a:off x="0" y="0"/>
              <a:ext cx="3567201" cy="116009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196" name="Rectangle"/>
            <p:cNvSpPr/>
            <p:nvPr/>
          </p:nvSpPr>
          <p:spPr>
            <a:xfrm>
              <a:off x="12832" y="0"/>
              <a:ext cx="3541448" cy="550097"/>
            </a:xfrm>
            <a:prstGeom prst="rect">
              <a:avLst/>
            </a:prstGeom>
            <a:solidFill>
              <a:srgbClr val="EEEEEE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97" name="CRAWFORD: Starting out with new agency, I knew I needed something different, something special to kick off…"/>
            <p:cNvSpPr txBox="1"/>
            <p:nvPr/>
          </p:nvSpPr>
          <p:spPr>
            <a:xfrm>
              <a:off x="371037" y="31419"/>
              <a:ext cx="3047985" cy="54861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defRPr sz="1200"/>
              </a:lvl1pPr>
            </a:lstStyle>
            <a:p>
              <a:pPr/>
              <a:r>
                <a:t>CRAWFORD: Starting out with new agency, I knew I needed something different, something special to kick off…</a:t>
              </a:r>
            </a:p>
          </p:txBody>
        </p:sp>
      </p:grpSp>
      <p:sp>
        <p:nvSpPr>
          <p:cNvPr id="199" name="(25% larger than standard magazine)"/>
          <p:cNvSpPr txBox="1"/>
          <p:nvPr/>
        </p:nvSpPr>
        <p:spPr>
          <a:xfrm>
            <a:off x="9255648" y="6751018"/>
            <a:ext cx="2538511" cy="2277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200"/>
            </a:lvl1pPr>
          </a:lstStyle>
          <a:p>
            <a:pPr/>
            <a:r>
              <a:t>(25% larger than standard magazine)</a:t>
            </a:r>
          </a:p>
        </p:txBody>
      </p:sp>
      <p:pic>
        <p:nvPicPr>
          <p:cNvPr id="200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435920">
            <a:off x="7657183" y="2463398"/>
            <a:ext cx="1132288" cy="1058815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3" name="#1 longest running publication…"/>
          <p:cNvSpPr txBox="1"/>
          <p:nvPr/>
        </p:nvSpPr>
        <p:spPr>
          <a:xfrm>
            <a:off x="709217" y="2919985"/>
            <a:ext cx="5432282" cy="26354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#1 longest running publication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Specific to Luxury real estate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Oversized (25% larger)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High gloss premium look &amp; feel</a:t>
            </a:r>
          </a:p>
        </p:txBody>
      </p:sp>
      <p:grpSp>
        <p:nvGrpSpPr>
          <p:cNvPr id="206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20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05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209" name="LHMSFEB 11.3 COVER.jpg"/>
          <p:cNvGrpSpPr/>
          <p:nvPr/>
        </p:nvGrpSpPr>
        <p:grpSpPr>
          <a:xfrm>
            <a:off x="8616201" y="2555380"/>
            <a:ext cx="3679382" cy="4309499"/>
            <a:chOff x="0" y="0"/>
            <a:chExt cx="3679380" cy="4309497"/>
          </a:xfrm>
        </p:grpSpPr>
        <p:pic>
          <p:nvPicPr>
            <p:cNvPr id="208" name="LHMSFEB 11.3 COVER.jpg" descr="LHMSFEB 11.3 COVER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5900" y="139700"/>
              <a:ext cx="3247581" cy="37506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7" name="LHMSFEB 11.3 COVER.jpg" descr="LHMSFEB 11.3 COVER.jp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679381" cy="4309498"/>
            </a:xfrm>
            <a:prstGeom prst="rect">
              <a:avLst/>
            </a:prstGeom>
            <a:effectLst/>
          </p:spPr>
        </p:pic>
      </p:grpSp>
      <p:grpSp>
        <p:nvGrpSpPr>
          <p:cNvPr id="213" name="Group"/>
          <p:cNvGrpSpPr/>
          <p:nvPr/>
        </p:nvGrpSpPr>
        <p:grpSpPr>
          <a:xfrm>
            <a:off x="8741302" y="7329623"/>
            <a:ext cx="3567202" cy="1160099"/>
            <a:chOff x="0" y="0"/>
            <a:chExt cx="3567200" cy="1160097"/>
          </a:xfrm>
        </p:grpSpPr>
        <p:pic>
          <p:nvPicPr>
            <p:cNvPr id="210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36425" b="0"/>
            <a:stretch>
              <a:fillRect/>
            </a:stretch>
          </p:blipFill>
          <p:spPr>
            <a:xfrm>
              <a:off x="0" y="0"/>
              <a:ext cx="3567201" cy="116009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11" name="Rectangle"/>
            <p:cNvSpPr/>
            <p:nvPr/>
          </p:nvSpPr>
          <p:spPr>
            <a:xfrm>
              <a:off x="12832" y="0"/>
              <a:ext cx="3541448" cy="550097"/>
            </a:xfrm>
            <a:prstGeom prst="rect">
              <a:avLst/>
            </a:prstGeom>
            <a:solidFill>
              <a:srgbClr val="EEEEEE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2" name="CRAWFORD: Starting out with new agency, I knew I needed something different, something special to kick off…"/>
            <p:cNvSpPr txBox="1"/>
            <p:nvPr/>
          </p:nvSpPr>
          <p:spPr>
            <a:xfrm>
              <a:off x="371037" y="31419"/>
              <a:ext cx="3047985" cy="54861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defRPr sz="1200"/>
              </a:lvl1pPr>
            </a:lstStyle>
            <a:p>
              <a:pPr/>
              <a:r>
                <a:t>CRAWFORD: Starting out with new agency, I knew I needed something different, something special to kick off…</a:t>
              </a:r>
            </a:p>
          </p:txBody>
        </p:sp>
      </p:grpSp>
      <p:sp>
        <p:nvSpPr>
          <p:cNvPr id="214" name="(25% larger than standard magazine)"/>
          <p:cNvSpPr txBox="1"/>
          <p:nvPr/>
        </p:nvSpPr>
        <p:spPr>
          <a:xfrm>
            <a:off x="9255648" y="6751018"/>
            <a:ext cx="2538511" cy="2277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200"/>
            </a:lvl1pPr>
          </a:lstStyle>
          <a:p>
            <a:pPr/>
            <a:r>
              <a:t>(25% larger than standard magazine)</a:t>
            </a:r>
          </a:p>
        </p:txBody>
      </p:sp>
      <p:pic>
        <p:nvPicPr>
          <p:cNvPr id="215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435920">
            <a:off x="7657183" y="2463398"/>
            <a:ext cx="1132288" cy="1058815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216" name="Who Are We?"/>
          <p:cNvSpPr txBox="1"/>
          <p:nvPr/>
        </p:nvSpPr>
        <p:spPr>
          <a:xfrm>
            <a:off x="4915718" y="854849"/>
            <a:ext cx="2929112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Who Are We?</a:t>
            </a:r>
          </a:p>
        </p:txBody>
      </p:sp>
      <p:sp>
        <p:nvSpPr>
          <p:cNvPr id="217" name="Targeted ~ Powerful ~ Proven"/>
          <p:cNvSpPr txBox="1"/>
          <p:nvPr/>
        </p:nvSpPr>
        <p:spPr>
          <a:xfrm>
            <a:off x="3943657" y="1571222"/>
            <a:ext cx="5092659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Targeted ~ Powerful ~ Proven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0" name="#1 longest running publication…"/>
          <p:cNvSpPr txBox="1"/>
          <p:nvPr/>
        </p:nvSpPr>
        <p:spPr>
          <a:xfrm>
            <a:off x="709217" y="2919985"/>
            <a:ext cx="5998753" cy="55147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#1 longest running publication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Specific to Luxury real estate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Oversized (25% larger)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High gloss premium look &amp; feel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“Coffee Table Magazine”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Left out on display &amp; passed along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Serving the Luxury niche</a:t>
            </a:r>
          </a:p>
          <a:p>
            <a:pPr marL="431800" indent="-431800">
              <a:spcBef>
                <a:spcPts val="2600"/>
              </a:spcBef>
              <a:buSzPct val="123000"/>
              <a:buChar char="•"/>
              <a:defRPr sz="2800"/>
            </a:pPr>
            <a:r>
              <a:t>Servicing you, the Luxury Realtor</a:t>
            </a:r>
          </a:p>
        </p:txBody>
      </p:sp>
      <p:grpSp>
        <p:nvGrpSpPr>
          <p:cNvPr id="223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22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22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226" name="LHMSFEB 11.3 COVER.jpg"/>
          <p:cNvGrpSpPr/>
          <p:nvPr/>
        </p:nvGrpSpPr>
        <p:grpSpPr>
          <a:xfrm>
            <a:off x="8616201" y="2555380"/>
            <a:ext cx="3679382" cy="4309499"/>
            <a:chOff x="0" y="0"/>
            <a:chExt cx="3679380" cy="4309497"/>
          </a:xfrm>
        </p:grpSpPr>
        <p:pic>
          <p:nvPicPr>
            <p:cNvPr id="225" name="LHMSFEB 11.3 COVER.jpg" descr="LHMSFEB 11.3 COVER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5900" y="139700"/>
              <a:ext cx="3247581" cy="37506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4" name="LHMSFEB 11.3 COVER.jpg" descr="LHMSFEB 11.3 COVER.jp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679381" cy="4309498"/>
            </a:xfrm>
            <a:prstGeom prst="rect">
              <a:avLst/>
            </a:prstGeom>
            <a:effectLst/>
          </p:spPr>
        </p:pic>
      </p:grpSp>
      <p:grpSp>
        <p:nvGrpSpPr>
          <p:cNvPr id="230" name="Group"/>
          <p:cNvGrpSpPr/>
          <p:nvPr/>
        </p:nvGrpSpPr>
        <p:grpSpPr>
          <a:xfrm>
            <a:off x="8741302" y="7329623"/>
            <a:ext cx="3567202" cy="1160099"/>
            <a:chOff x="0" y="0"/>
            <a:chExt cx="3567200" cy="1160097"/>
          </a:xfrm>
        </p:grpSpPr>
        <p:pic>
          <p:nvPicPr>
            <p:cNvPr id="227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36425" b="0"/>
            <a:stretch>
              <a:fillRect/>
            </a:stretch>
          </p:blipFill>
          <p:spPr>
            <a:xfrm>
              <a:off x="0" y="0"/>
              <a:ext cx="3567201" cy="116009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28" name="Rectangle"/>
            <p:cNvSpPr/>
            <p:nvPr/>
          </p:nvSpPr>
          <p:spPr>
            <a:xfrm>
              <a:off x="12832" y="0"/>
              <a:ext cx="3541448" cy="550097"/>
            </a:xfrm>
            <a:prstGeom prst="rect">
              <a:avLst/>
            </a:prstGeom>
            <a:solidFill>
              <a:srgbClr val="EEEEEE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29" name="CRAWFORD: Starting out with new agency, I knew I needed something different, something special to kick off…"/>
            <p:cNvSpPr txBox="1"/>
            <p:nvPr/>
          </p:nvSpPr>
          <p:spPr>
            <a:xfrm>
              <a:off x="371037" y="31419"/>
              <a:ext cx="3047985" cy="54861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defRPr sz="1200"/>
              </a:lvl1pPr>
            </a:lstStyle>
            <a:p>
              <a:pPr/>
              <a:r>
                <a:t>CRAWFORD: Starting out with new agency, I knew I needed something different, something special to kick off…</a:t>
              </a:r>
            </a:p>
          </p:txBody>
        </p:sp>
      </p:grpSp>
      <p:sp>
        <p:nvSpPr>
          <p:cNvPr id="231" name="(25% larger than standard magazine)"/>
          <p:cNvSpPr txBox="1"/>
          <p:nvPr/>
        </p:nvSpPr>
        <p:spPr>
          <a:xfrm>
            <a:off x="9255648" y="6751018"/>
            <a:ext cx="2538511" cy="2277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200"/>
            </a:lvl1pPr>
          </a:lstStyle>
          <a:p>
            <a:pPr/>
            <a:r>
              <a:t>(25% larger than standard magazine)</a:t>
            </a:r>
          </a:p>
        </p:txBody>
      </p:sp>
      <p:pic>
        <p:nvPicPr>
          <p:cNvPr id="232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435920">
            <a:off x="7657183" y="2463398"/>
            <a:ext cx="1132288" cy="1058815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233" name="Who Are We?"/>
          <p:cNvSpPr txBox="1"/>
          <p:nvPr/>
        </p:nvSpPr>
        <p:spPr>
          <a:xfrm>
            <a:off x="4915718" y="854849"/>
            <a:ext cx="2929112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Who Are We?</a:t>
            </a:r>
          </a:p>
        </p:txBody>
      </p:sp>
      <p:sp>
        <p:nvSpPr>
          <p:cNvPr id="234" name="Targeted ~ Powerful ~ Proven"/>
          <p:cNvSpPr txBox="1"/>
          <p:nvPr/>
        </p:nvSpPr>
        <p:spPr>
          <a:xfrm>
            <a:off x="3943657" y="1571222"/>
            <a:ext cx="5092659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Targeted ~ Powerful ~ Proven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7" name="Our Why"/>
          <p:cNvSpPr txBox="1"/>
          <p:nvPr/>
        </p:nvSpPr>
        <p:spPr>
          <a:xfrm>
            <a:off x="5529105" y="854849"/>
            <a:ext cx="1946590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Why</a:t>
            </a:r>
          </a:p>
        </p:txBody>
      </p:sp>
      <p:sp>
        <p:nvSpPr>
          <p:cNvPr id="238" name="Service ~ Quality Marketing ~ Partnership"/>
          <p:cNvSpPr txBox="1"/>
          <p:nvPr/>
        </p:nvSpPr>
        <p:spPr>
          <a:xfrm>
            <a:off x="2952517" y="1571222"/>
            <a:ext cx="7099766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Service ~ Quality Marketing ~ Partnership</a:t>
            </a:r>
          </a:p>
        </p:txBody>
      </p:sp>
      <p:sp>
        <p:nvSpPr>
          <p:cNvPr id="239" name="Simply put, we help Luxury Realtors sell multi-million dollar homes in Contra Costa &amp; Alameda counties.…"/>
          <p:cNvSpPr txBox="1"/>
          <p:nvPr/>
        </p:nvSpPr>
        <p:spPr>
          <a:xfrm>
            <a:off x="709217" y="2919985"/>
            <a:ext cx="5793183" cy="4930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600"/>
            </a:pPr>
            <a:r>
              <a:t>Simply put, we help Luxury Realtors sell multi-million dollar homes in Contra Costa &amp; Alameda counties.</a:t>
            </a:r>
          </a:p>
          <a:p>
            <a:pPr>
              <a:defRPr sz="2600"/>
            </a:pPr>
            <a:r>
              <a:t>Luxury listing agents and their teams needed a marketing tool specific to the unique needs of the Luxury real estate market and its home buyers and sellers.</a:t>
            </a:r>
            <a:endParaRPr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>
              <a:defRPr i="1" sz="2600"/>
            </a:pPr>
            <a:r>
              <a:t>Our reason for being is to help make your job easier with a powerful marketing tool.</a:t>
            </a:r>
          </a:p>
        </p:txBody>
      </p:sp>
      <p:grpSp>
        <p:nvGrpSpPr>
          <p:cNvPr id="242" name="Group"/>
          <p:cNvGrpSpPr/>
          <p:nvPr/>
        </p:nvGrpSpPr>
        <p:grpSpPr>
          <a:xfrm>
            <a:off x="7229661" y="2919985"/>
            <a:ext cx="5065922" cy="3708324"/>
            <a:chOff x="0" y="0"/>
            <a:chExt cx="5065921" cy="3708322"/>
          </a:xfrm>
        </p:grpSpPr>
        <p:pic>
          <p:nvPicPr>
            <p:cNvPr id="240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065922" cy="3357872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41" name="Shutterstock County Map: 2043173015"/>
            <p:cNvSpPr txBox="1"/>
            <p:nvPr/>
          </p:nvSpPr>
          <p:spPr>
            <a:xfrm>
              <a:off x="1158320" y="3480603"/>
              <a:ext cx="2749280" cy="22772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1200"/>
              </a:lvl1pPr>
            </a:lstStyle>
            <a:p>
              <a:pPr/>
              <a:r>
                <a:t>Shutterstock County Map: 2043173015</a:t>
              </a:r>
            </a:p>
          </p:txBody>
        </p:sp>
      </p:grpSp>
      <p:grpSp>
        <p:nvGrpSpPr>
          <p:cNvPr id="245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243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44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250" name="Group"/>
          <p:cNvGrpSpPr/>
          <p:nvPr/>
        </p:nvGrpSpPr>
        <p:grpSpPr>
          <a:xfrm>
            <a:off x="8033164" y="6854324"/>
            <a:ext cx="4262419" cy="1793822"/>
            <a:chOff x="0" y="0"/>
            <a:chExt cx="4262417" cy="1793821"/>
          </a:xfrm>
        </p:grpSpPr>
        <p:grpSp>
          <p:nvGrpSpPr>
            <p:cNvPr id="248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pic>
            <p:nvPicPr>
              <p:cNvPr id="246" name="pasted-movie.png" descr="pasted-movi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543171"/>
                <a:ext cx="4262418" cy="1250651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sp>
            <p:nvSpPr>
              <p:cNvPr id="247" name="Rectangle"/>
              <p:cNvSpPr/>
              <p:nvPr/>
            </p:nvSpPr>
            <p:spPr>
              <a:xfrm>
                <a:off x="0" y="0"/>
                <a:ext cx="4262418" cy="1168497"/>
              </a:xfrm>
              <a:prstGeom prst="rect">
                <a:avLst/>
              </a:prstGeom>
              <a:solidFill>
                <a:srgbClr val="EEEEE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49" name="“Relevant testimonial here lorem ipsum dolar lorem ipsum dolar lorem ipsum dolar lorem ipsum dolar lorem ipsum dolar lorem lorem ipsum dolar lorem ipsum dolar lorem ipsum dolar”"/>
            <p:cNvSpPr txBox="1"/>
            <p:nvPr/>
          </p:nvSpPr>
          <p:spPr>
            <a:xfrm>
              <a:off x="212928" y="217241"/>
              <a:ext cx="4049490" cy="8652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lnSpc>
                  <a:spcPct val="120000"/>
                </a:lnSpc>
                <a:spcBef>
                  <a:spcPts val="0"/>
                </a:spcBef>
                <a:defRPr sz="1200"/>
              </a:lvl1pPr>
            </a:lstStyle>
            <a:p>
              <a:pPr/>
              <a:r>
                <a:t>“Relevant testimonial here lorem ipsum dolar lorem ipsum dolar lorem ipsum dolar lorem ipsum dolar lorem ipsum dolar lorem lorem ipsum dolar lorem ipsum dolar lorem ipsum dolar”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53" name="Simply put, we help Luxury Realtors sell multi-million dollar homes in Contra Costa &amp; Alameda counties."/>
          <p:cNvSpPr txBox="1"/>
          <p:nvPr/>
        </p:nvSpPr>
        <p:spPr>
          <a:xfrm>
            <a:off x="709217" y="2919985"/>
            <a:ext cx="5793183" cy="20512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>
            <a:lvl1pPr>
              <a:defRPr sz="2800"/>
            </a:lvl1pPr>
          </a:lstStyle>
          <a:p>
            <a:pPr/>
            <a:r>
              <a:t>Simply put, we help Luxury Realtors sell multi-million dollar homes in Contra Costa &amp; Alameda counties.</a:t>
            </a:r>
          </a:p>
        </p:txBody>
      </p:sp>
      <p:grpSp>
        <p:nvGrpSpPr>
          <p:cNvPr id="256" name="Group"/>
          <p:cNvGrpSpPr/>
          <p:nvPr/>
        </p:nvGrpSpPr>
        <p:grpSpPr>
          <a:xfrm>
            <a:off x="7229661" y="2919985"/>
            <a:ext cx="5065922" cy="3708324"/>
            <a:chOff x="0" y="0"/>
            <a:chExt cx="5065921" cy="3708322"/>
          </a:xfrm>
        </p:grpSpPr>
        <p:pic>
          <p:nvPicPr>
            <p:cNvPr id="25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065922" cy="3357872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55" name="Shutterstock County Map: 2043173015"/>
            <p:cNvSpPr txBox="1"/>
            <p:nvPr/>
          </p:nvSpPr>
          <p:spPr>
            <a:xfrm>
              <a:off x="1158320" y="3480603"/>
              <a:ext cx="2749280" cy="22772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1200"/>
              </a:lvl1pPr>
            </a:lstStyle>
            <a:p>
              <a:pPr/>
              <a:r>
                <a:t>Shutterstock County Map: 2043173015</a:t>
              </a:r>
            </a:p>
          </p:txBody>
        </p:sp>
      </p:grpSp>
      <p:grpSp>
        <p:nvGrpSpPr>
          <p:cNvPr id="259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257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58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264" name="Group"/>
          <p:cNvGrpSpPr/>
          <p:nvPr/>
        </p:nvGrpSpPr>
        <p:grpSpPr>
          <a:xfrm>
            <a:off x="8033164" y="6854324"/>
            <a:ext cx="4262419" cy="1793822"/>
            <a:chOff x="0" y="0"/>
            <a:chExt cx="4262417" cy="1793821"/>
          </a:xfrm>
        </p:grpSpPr>
        <p:grpSp>
          <p:nvGrpSpPr>
            <p:cNvPr id="262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pic>
            <p:nvPicPr>
              <p:cNvPr id="260" name="pasted-movie.png" descr="pasted-movi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543171"/>
                <a:ext cx="4262418" cy="1250651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sp>
            <p:nvSpPr>
              <p:cNvPr id="261" name="Rectangle"/>
              <p:cNvSpPr/>
              <p:nvPr/>
            </p:nvSpPr>
            <p:spPr>
              <a:xfrm>
                <a:off x="0" y="0"/>
                <a:ext cx="4262418" cy="1168497"/>
              </a:xfrm>
              <a:prstGeom prst="rect">
                <a:avLst/>
              </a:prstGeom>
              <a:solidFill>
                <a:srgbClr val="EEEEE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63" name="“Relevant testimonial here lorem ipsum dolar lorem ipsum dolar lorem ipsum dolar lorem ipsum dolar lorem ipsum dolar lorem lorem ipsum dolar lorem ipsum dolar lorem ipsum dolar”"/>
            <p:cNvSpPr txBox="1"/>
            <p:nvPr/>
          </p:nvSpPr>
          <p:spPr>
            <a:xfrm>
              <a:off x="212928" y="217241"/>
              <a:ext cx="4049490" cy="8652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lnSpc>
                  <a:spcPct val="120000"/>
                </a:lnSpc>
                <a:spcBef>
                  <a:spcPts val="0"/>
                </a:spcBef>
                <a:defRPr sz="1200"/>
              </a:lvl1pPr>
            </a:lstStyle>
            <a:p>
              <a:pPr/>
              <a:r>
                <a:t>“Relevant testimonial here lorem ipsum dolar lorem ipsum dolar lorem ipsum dolar lorem ipsum dolar lorem ipsum dolar lorem lorem ipsum dolar lorem ipsum dolar lorem ipsum dolar”</a:t>
              </a:r>
            </a:p>
          </p:txBody>
        </p:sp>
      </p:grpSp>
      <p:sp>
        <p:nvSpPr>
          <p:cNvPr id="265" name="Our Why"/>
          <p:cNvSpPr txBox="1"/>
          <p:nvPr/>
        </p:nvSpPr>
        <p:spPr>
          <a:xfrm>
            <a:off x="5529105" y="854849"/>
            <a:ext cx="1946590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Why</a:t>
            </a:r>
          </a:p>
        </p:txBody>
      </p:sp>
      <p:sp>
        <p:nvSpPr>
          <p:cNvPr id="266" name="Service ~ Quality Marketing ~ Partnership"/>
          <p:cNvSpPr txBox="1"/>
          <p:nvPr/>
        </p:nvSpPr>
        <p:spPr>
          <a:xfrm>
            <a:off x="2952517" y="1571222"/>
            <a:ext cx="7099766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Service ~ Quality Marketing ~ Partnership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69" name="Simply put, we help Luxury Realtors sell multi-million dollar homes in Contra Costa &amp; Alameda counties.…"/>
          <p:cNvSpPr txBox="1"/>
          <p:nvPr/>
        </p:nvSpPr>
        <p:spPr>
          <a:xfrm>
            <a:off x="709217" y="2919985"/>
            <a:ext cx="5793183" cy="44057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800"/>
            </a:pPr>
            <a:r>
              <a:t>Simply put, we help Luxury Realtors sell multi-million dollar homes in Contra Costa &amp; Alameda counties.</a:t>
            </a:r>
          </a:p>
          <a:p>
            <a:pPr>
              <a:defRPr sz="2800"/>
            </a:pPr>
            <a:r>
              <a:t>Luxury listing agents and their teams needed a marketing tool specific to the unique needs of the Luxury real estate market and its home buyers and sellers.</a:t>
            </a:r>
            <a:endParaRPr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</p:txBody>
      </p:sp>
      <p:grpSp>
        <p:nvGrpSpPr>
          <p:cNvPr id="272" name="Group"/>
          <p:cNvGrpSpPr/>
          <p:nvPr/>
        </p:nvGrpSpPr>
        <p:grpSpPr>
          <a:xfrm>
            <a:off x="7229661" y="2919985"/>
            <a:ext cx="5065922" cy="3708324"/>
            <a:chOff x="0" y="0"/>
            <a:chExt cx="5065921" cy="3708322"/>
          </a:xfrm>
        </p:grpSpPr>
        <p:pic>
          <p:nvPicPr>
            <p:cNvPr id="270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065922" cy="3357872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71" name="Shutterstock County Map: 2043173015"/>
            <p:cNvSpPr txBox="1"/>
            <p:nvPr/>
          </p:nvSpPr>
          <p:spPr>
            <a:xfrm>
              <a:off x="1158320" y="3480603"/>
              <a:ext cx="2749280" cy="22772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1200"/>
              </a:lvl1pPr>
            </a:lstStyle>
            <a:p>
              <a:pPr/>
              <a:r>
                <a:t>Shutterstock County Map: 2043173015</a:t>
              </a:r>
            </a:p>
          </p:txBody>
        </p:sp>
      </p:grpSp>
      <p:grpSp>
        <p:nvGrpSpPr>
          <p:cNvPr id="275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273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74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280" name="Group"/>
          <p:cNvGrpSpPr/>
          <p:nvPr/>
        </p:nvGrpSpPr>
        <p:grpSpPr>
          <a:xfrm>
            <a:off x="8033164" y="6854324"/>
            <a:ext cx="4262419" cy="1793822"/>
            <a:chOff x="0" y="0"/>
            <a:chExt cx="4262417" cy="1793821"/>
          </a:xfrm>
        </p:grpSpPr>
        <p:grpSp>
          <p:nvGrpSpPr>
            <p:cNvPr id="278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pic>
            <p:nvPicPr>
              <p:cNvPr id="276" name="pasted-movie.png" descr="pasted-movi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543171"/>
                <a:ext cx="4262418" cy="1250651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sp>
            <p:nvSpPr>
              <p:cNvPr id="277" name="Rectangle"/>
              <p:cNvSpPr/>
              <p:nvPr/>
            </p:nvSpPr>
            <p:spPr>
              <a:xfrm>
                <a:off x="0" y="0"/>
                <a:ext cx="4262418" cy="1168497"/>
              </a:xfrm>
              <a:prstGeom prst="rect">
                <a:avLst/>
              </a:prstGeom>
              <a:solidFill>
                <a:srgbClr val="EEEEE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79" name="“Relevant testimonial here lorem ipsum dolar lorem ipsum dolar lorem ipsum dolar lorem ipsum dolar lorem ipsum dolar lorem lorem ipsum dolar lorem ipsum dolar lorem ipsum dolar”"/>
            <p:cNvSpPr txBox="1"/>
            <p:nvPr/>
          </p:nvSpPr>
          <p:spPr>
            <a:xfrm>
              <a:off x="212928" y="217241"/>
              <a:ext cx="4049490" cy="8652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lnSpc>
                  <a:spcPct val="120000"/>
                </a:lnSpc>
                <a:spcBef>
                  <a:spcPts val="0"/>
                </a:spcBef>
                <a:defRPr sz="1200"/>
              </a:lvl1pPr>
            </a:lstStyle>
            <a:p>
              <a:pPr/>
              <a:r>
                <a:t>“Relevant testimonial here lorem ipsum dolar lorem ipsum dolar lorem ipsum dolar lorem ipsum dolar lorem ipsum dolar lorem lorem ipsum dolar lorem ipsum dolar lorem ipsum dolar”</a:t>
              </a:r>
            </a:p>
          </p:txBody>
        </p:sp>
      </p:grpSp>
      <p:sp>
        <p:nvSpPr>
          <p:cNvPr id="281" name="Our Why"/>
          <p:cNvSpPr txBox="1"/>
          <p:nvPr/>
        </p:nvSpPr>
        <p:spPr>
          <a:xfrm>
            <a:off x="5529105" y="854849"/>
            <a:ext cx="1946590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Why</a:t>
            </a:r>
          </a:p>
        </p:txBody>
      </p:sp>
      <p:sp>
        <p:nvSpPr>
          <p:cNvPr id="282" name="Service ~ Quality Marketing ~ Partnership"/>
          <p:cNvSpPr txBox="1"/>
          <p:nvPr/>
        </p:nvSpPr>
        <p:spPr>
          <a:xfrm>
            <a:off x="2952517" y="1571222"/>
            <a:ext cx="7099766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Service ~ Quality Marketing ~ Partnership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5" name="Our Why"/>
          <p:cNvSpPr txBox="1"/>
          <p:nvPr/>
        </p:nvSpPr>
        <p:spPr>
          <a:xfrm>
            <a:off x="5529105" y="854849"/>
            <a:ext cx="1946590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Why</a:t>
            </a:r>
          </a:p>
        </p:txBody>
      </p:sp>
      <p:sp>
        <p:nvSpPr>
          <p:cNvPr id="286" name="Service ~ Quality Marketing ~ Partnership"/>
          <p:cNvSpPr txBox="1"/>
          <p:nvPr/>
        </p:nvSpPr>
        <p:spPr>
          <a:xfrm>
            <a:off x="2952517" y="1571222"/>
            <a:ext cx="7099766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Service ~ Quality Marketing ~ Partnership</a:t>
            </a:r>
          </a:p>
        </p:txBody>
      </p:sp>
      <p:sp>
        <p:nvSpPr>
          <p:cNvPr id="287" name="Simply put, we help Luxury Realtors sell multi-million dollar homes in Contra Costa &amp; Alameda counties.…"/>
          <p:cNvSpPr txBox="1"/>
          <p:nvPr/>
        </p:nvSpPr>
        <p:spPr>
          <a:xfrm>
            <a:off x="709217" y="2919985"/>
            <a:ext cx="5793183" cy="518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800"/>
            </a:pPr>
            <a:r>
              <a:t>Simply put, we help Luxury Realtors sell multi-million dollar homes in Contra Costa &amp; Alameda counties.</a:t>
            </a:r>
          </a:p>
          <a:p>
            <a:pPr>
              <a:defRPr sz="2800"/>
            </a:pPr>
            <a:r>
              <a:t>Luxury listing agents and their teams needed a marketing tool specific to the unique needs of the Luxury real estate market and its home buyers and sellers.</a:t>
            </a:r>
            <a:endParaRPr>
              <a:solidFill>
                <a:schemeClr val="accent5">
                  <a:hueOff val="-82419"/>
                  <a:satOff val="-9513"/>
                  <a:lumOff val="-16343"/>
                </a:schemeClr>
              </a:solidFill>
            </a:endParaRPr>
          </a:p>
          <a:p>
            <a:pPr>
              <a:defRPr i="1" sz="2800"/>
            </a:pPr>
            <a:r>
              <a:t>Our reason for being is to help make your job easier with a powerful marketing tool.</a:t>
            </a:r>
          </a:p>
        </p:txBody>
      </p:sp>
      <p:grpSp>
        <p:nvGrpSpPr>
          <p:cNvPr id="290" name="Group"/>
          <p:cNvGrpSpPr/>
          <p:nvPr/>
        </p:nvGrpSpPr>
        <p:grpSpPr>
          <a:xfrm>
            <a:off x="7229661" y="2919985"/>
            <a:ext cx="5065922" cy="3708324"/>
            <a:chOff x="0" y="0"/>
            <a:chExt cx="5065921" cy="3708322"/>
          </a:xfrm>
        </p:grpSpPr>
        <p:pic>
          <p:nvPicPr>
            <p:cNvPr id="288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065922" cy="3357872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89" name="Shutterstock County Map: 2043173015"/>
            <p:cNvSpPr txBox="1"/>
            <p:nvPr/>
          </p:nvSpPr>
          <p:spPr>
            <a:xfrm>
              <a:off x="1158320" y="3480603"/>
              <a:ext cx="2749280" cy="22772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1200"/>
              </a:lvl1pPr>
            </a:lstStyle>
            <a:p>
              <a:pPr/>
              <a:r>
                <a:t>Shutterstock County Map: 2043173015</a:t>
              </a:r>
            </a:p>
          </p:txBody>
        </p:sp>
      </p:grpSp>
      <p:grpSp>
        <p:nvGrpSpPr>
          <p:cNvPr id="293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291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292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298" name="Group"/>
          <p:cNvGrpSpPr/>
          <p:nvPr/>
        </p:nvGrpSpPr>
        <p:grpSpPr>
          <a:xfrm>
            <a:off x="8033164" y="6854324"/>
            <a:ext cx="4262419" cy="1793822"/>
            <a:chOff x="0" y="0"/>
            <a:chExt cx="4262417" cy="1793821"/>
          </a:xfrm>
        </p:grpSpPr>
        <p:grpSp>
          <p:nvGrpSpPr>
            <p:cNvPr id="296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pic>
            <p:nvPicPr>
              <p:cNvPr id="294" name="pasted-movie.png" descr="pasted-movi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543171"/>
                <a:ext cx="4262418" cy="1250651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sp>
            <p:nvSpPr>
              <p:cNvPr id="295" name="Rectangle"/>
              <p:cNvSpPr/>
              <p:nvPr/>
            </p:nvSpPr>
            <p:spPr>
              <a:xfrm>
                <a:off x="0" y="0"/>
                <a:ext cx="4262418" cy="1168497"/>
              </a:xfrm>
              <a:prstGeom prst="rect">
                <a:avLst/>
              </a:prstGeom>
              <a:solidFill>
                <a:srgbClr val="EEEEE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97" name="“Relevant testimonial here lorem ipsum dolar lorem ipsum dolar lorem ipsum dolar lorem ipsum dolar lorem ipsum dolar lorem lorem ipsum dolar lorem ipsum dolar lorem ipsum dolar”"/>
            <p:cNvSpPr txBox="1"/>
            <p:nvPr/>
          </p:nvSpPr>
          <p:spPr>
            <a:xfrm>
              <a:off x="212928" y="217241"/>
              <a:ext cx="4049490" cy="8652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lnSpc>
                  <a:spcPct val="120000"/>
                </a:lnSpc>
                <a:spcBef>
                  <a:spcPts val="0"/>
                </a:spcBef>
                <a:defRPr sz="1200"/>
              </a:lvl1pPr>
            </a:lstStyle>
            <a:p>
              <a:pPr/>
              <a:r>
                <a:t>“Relevant testimonial here lorem ipsum dolar lorem ipsum dolar lorem ipsum dolar lorem ipsum dolar lorem ipsum dolar lorem lorem ipsum dolar lorem ipsum dolar lorem ipsum dolar”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Luxury Realtors are the industry’s “Top 1%” representing the best of the best…"/>
          <p:cNvSpPr txBox="1"/>
          <p:nvPr/>
        </p:nvSpPr>
        <p:spPr>
          <a:xfrm>
            <a:off x="702420" y="2486137"/>
            <a:ext cx="6935632" cy="16222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t>Luxury Realtors are the industry’s “</a:t>
            </a:r>
            <a:r>
              <a:rPr i="1"/>
              <a:t>Top 1%</a:t>
            </a:r>
            <a:r>
              <a:t>” representing </a:t>
            </a:r>
            <a:r>
              <a:rPr i="1"/>
              <a:t>the best of the best</a:t>
            </a:r>
          </a:p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rPr i="1"/>
              <a:t>Luxury Home Magazine</a:t>
            </a:r>
            <a:r>
              <a:rPr baseline="31999" i="1"/>
              <a:t>®</a:t>
            </a:r>
            <a:r>
              <a:t> is </a:t>
            </a:r>
            <a:r>
              <a:rPr i="1" u="sng"/>
              <a:t>the</a:t>
            </a:r>
            <a:r>
              <a:t> listing tool for top agents – a must have in your marketing support</a:t>
            </a:r>
          </a:p>
        </p:txBody>
      </p:sp>
      <p:grpSp>
        <p:nvGrpSpPr>
          <p:cNvPr id="307" name="Group"/>
          <p:cNvGrpSpPr/>
          <p:nvPr/>
        </p:nvGrpSpPr>
        <p:grpSpPr>
          <a:xfrm>
            <a:off x="7951049" y="6751621"/>
            <a:ext cx="4262419" cy="1793822"/>
            <a:chOff x="0" y="0"/>
            <a:chExt cx="4262417" cy="1793821"/>
          </a:xfrm>
        </p:grpSpPr>
        <p:grpSp>
          <p:nvGrpSpPr>
            <p:cNvPr id="305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grpSp>
            <p:nvGrpSpPr>
              <p:cNvPr id="303" name="Group"/>
              <p:cNvGrpSpPr/>
              <p:nvPr/>
            </p:nvGrpSpPr>
            <p:grpSpPr>
              <a:xfrm>
                <a:off x="0" y="-1"/>
                <a:ext cx="4262418" cy="1793823"/>
                <a:chOff x="0" y="0"/>
                <a:chExt cx="4262417" cy="1793821"/>
              </a:xfrm>
            </p:grpSpPr>
            <p:pic>
              <p:nvPicPr>
                <p:cNvPr id="301" name="pasted-movie.png" descr="pasted-movie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tretch>
                  <a:fillRect/>
                </a:stretch>
              </p:blipFill>
              <p:spPr>
                <a:xfrm>
                  <a:off x="0" y="543171"/>
                  <a:ext cx="4262418" cy="1250651"/>
                </a:xfrm>
                <a:prstGeom prst="rect">
                  <a:avLst/>
                </a:prstGeom>
                <a:ln w="3175" cap="flat">
                  <a:noFill/>
                  <a:miter lim="400000"/>
                </a:ln>
                <a:effectLst/>
              </p:spPr>
            </p:pic>
            <p:sp>
              <p:nvSpPr>
                <p:cNvPr id="302" name="Rectangle"/>
                <p:cNvSpPr/>
                <p:nvPr/>
              </p:nvSpPr>
              <p:spPr>
                <a:xfrm>
                  <a:off x="0" y="0"/>
                  <a:ext cx="4262418" cy="1168497"/>
                </a:xfrm>
                <a:prstGeom prst="rect">
                  <a:avLst/>
                </a:prstGeom>
                <a:solidFill>
                  <a:srgbClr val="EEEEEE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27093" tIns="27093" rIns="27093" bIns="27093" numCol="1" anchor="ctr">
                  <a:noAutofit/>
                </a:bodyPr>
                <a:lstStyle/>
                <a:p>
                  <a:pPr algn="ctr" defTabSz="587022">
                    <a:lnSpc>
                      <a:spcPct val="100000"/>
                    </a:lnSpc>
                    <a:spcBef>
                      <a:spcPts val="0"/>
                    </a:spcBef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304" name="“Relevant testimonial here lorem ipsum dolar lorem ipsum dolar lorem ipsum dolar lorem ipsum dolar lorem ipsum dolar lorem lorem ipsum dolar lorem ipsum dolar lorem ipsum dolar”"/>
              <p:cNvSpPr txBox="1"/>
              <p:nvPr/>
            </p:nvSpPr>
            <p:spPr>
              <a:xfrm>
                <a:off x="212928" y="217241"/>
                <a:ext cx="4049490" cy="86524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093" tIns="27093" rIns="27093" bIns="27093" numCol="1" anchor="ctr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0"/>
                  </a:spcBef>
                  <a:defRPr sz="1200"/>
                </a:lvl1pPr>
              </a:lstStyle>
              <a:p>
                <a:pPr/>
                <a:r>
                  <a:t>“Relevant testimonial here lorem ipsum dolar lorem ipsum dolar lorem ipsum dolar lorem ipsum dolar lorem ipsum dolar lorem lorem ipsum dolar lorem ipsum dolar lorem ipsum dolar”</a:t>
                </a:r>
              </a:p>
            </p:txBody>
          </p:sp>
        </p:grpSp>
        <p:sp>
          <p:nvSpPr>
            <p:cNvPr id="306" name="Taso"/>
            <p:cNvSpPr txBox="1"/>
            <p:nvPr/>
          </p:nvSpPr>
          <p:spPr>
            <a:xfrm>
              <a:off x="3127397" y="1108540"/>
              <a:ext cx="670671" cy="38898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Taso</a:t>
              </a:r>
            </a:p>
          </p:txBody>
        </p:sp>
      </p:grpSp>
      <p:grpSp>
        <p:nvGrpSpPr>
          <p:cNvPr id="314" name="Group"/>
          <p:cNvGrpSpPr/>
          <p:nvPr/>
        </p:nvGrpSpPr>
        <p:grpSpPr>
          <a:xfrm>
            <a:off x="7951049" y="4618879"/>
            <a:ext cx="4262419" cy="1793822"/>
            <a:chOff x="0" y="0"/>
            <a:chExt cx="4262417" cy="1793821"/>
          </a:xfrm>
        </p:grpSpPr>
        <p:grpSp>
          <p:nvGrpSpPr>
            <p:cNvPr id="312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grpSp>
            <p:nvGrpSpPr>
              <p:cNvPr id="310" name="Group"/>
              <p:cNvGrpSpPr/>
              <p:nvPr/>
            </p:nvGrpSpPr>
            <p:grpSpPr>
              <a:xfrm>
                <a:off x="0" y="-1"/>
                <a:ext cx="4262418" cy="1793823"/>
                <a:chOff x="0" y="0"/>
                <a:chExt cx="4262417" cy="1793821"/>
              </a:xfrm>
            </p:grpSpPr>
            <p:pic>
              <p:nvPicPr>
                <p:cNvPr id="308" name="pasted-movie.png" descr="pasted-movie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tretch>
                  <a:fillRect/>
                </a:stretch>
              </p:blipFill>
              <p:spPr>
                <a:xfrm>
                  <a:off x="0" y="543171"/>
                  <a:ext cx="4262418" cy="1250651"/>
                </a:xfrm>
                <a:prstGeom prst="rect">
                  <a:avLst/>
                </a:prstGeom>
                <a:ln w="3175" cap="flat">
                  <a:noFill/>
                  <a:miter lim="400000"/>
                </a:ln>
                <a:effectLst/>
              </p:spPr>
            </p:pic>
            <p:sp>
              <p:nvSpPr>
                <p:cNvPr id="309" name="Rectangle"/>
                <p:cNvSpPr/>
                <p:nvPr/>
              </p:nvSpPr>
              <p:spPr>
                <a:xfrm>
                  <a:off x="0" y="0"/>
                  <a:ext cx="4262418" cy="1168497"/>
                </a:xfrm>
                <a:prstGeom prst="rect">
                  <a:avLst/>
                </a:prstGeom>
                <a:solidFill>
                  <a:srgbClr val="EEEEEE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27093" tIns="27093" rIns="27093" bIns="27093" numCol="1" anchor="ctr">
                  <a:noAutofit/>
                </a:bodyPr>
                <a:lstStyle/>
                <a:p>
                  <a:pPr algn="ctr" defTabSz="587022">
                    <a:lnSpc>
                      <a:spcPct val="100000"/>
                    </a:lnSpc>
                    <a:spcBef>
                      <a:spcPts val="0"/>
                    </a:spcBef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311" name="“Relevant testimonial here lorem ipsum dolar lorem ipsum dolar lorem ipsum dolar lorem ipsum dolar lorem ipsum dolar lorem lorem ipsum dolar lorem ipsum dolar lorem ipsum dolar”"/>
              <p:cNvSpPr txBox="1"/>
              <p:nvPr/>
            </p:nvSpPr>
            <p:spPr>
              <a:xfrm>
                <a:off x="212928" y="217241"/>
                <a:ext cx="4049490" cy="86524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093" tIns="27093" rIns="27093" bIns="27093" numCol="1" anchor="ctr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0"/>
                  </a:spcBef>
                  <a:defRPr sz="1200"/>
                </a:lvl1pPr>
              </a:lstStyle>
              <a:p>
                <a:pPr/>
                <a:r>
                  <a:t>“Relevant testimonial here lorem ipsum dolar lorem ipsum dolar lorem ipsum dolar lorem ipsum dolar lorem ipsum dolar lorem lorem ipsum dolar lorem ipsum dolar lorem ipsum dolar”</a:t>
                </a:r>
              </a:p>
            </p:txBody>
          </p:sp>
        </p:grpSp>
        <p:sp>
          <p:nvSpPr>
            <p:cNvPr id="313" name="Jarvis"/>
            <p:cNvSpPr txBox="1"/>
            <p:nvPr/>
          </p:nvSpPr>
          <p:spPr>
            <a:xfrm>
              <a:off x="3048745" y="1134485"/>
              <a:ext cx="827974" cy="38898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Jarvis</a:t>
              </a:r>
            </a:p>
          </p:txBody>
        </p:sp>
      </p:grpSp>
      <p:grpSp>
        <p:nvGrpSpPr>
          <p:cNvPr id="321" name="Group"/>
          <p:cNvGrpSpPr/>
          <p:nvPr/>
        </p:nvGrpSpPr>
        <p:grpSpPr>
          <a:xfrm>
            <a:off x="7951049" y="2486137"/>
            <a:ext cx="4262419" cy="1793822"/>
            <a:chOff x="0" y="0"/>
            <a:chExt cx="4262417" cy="1793821"/>
          </a:xfrm>
        </p:grpSpPr>
        <p:grpSp>
          <p:nvGrpSpPr>
            <p:cNvPr id="319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grpSp>
            <p:nvGrpSpPr>
              <p:cNvPr id="317" name="Group"/>
              <p:cNvGrpSpPr/>
              <p:nvPr/>
            </p:nvGrpSpPr>
            <p:grpSpPr>
              <a:xfrm>
                <a:off x="0" y="-1"/>
                <a:ext cx="4262418" cy="1793823"/>
                <a:chOff x="0" y="0"/>
                <a:chExt cx="4262417" cy="1793821"/>
              </a:xfrm>
            </p:grpSpPr>
            <p:pic>
              <p:nvPicPr>
                <p:cNvPr id="315" name="pasted-movie.png" descr="pasted-movie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tretch>
                  <a:fillRect/>
                </a:stretch>
              </p:blipFill>
              <p:spPr>
                <a:xfrm>
                  <a:off x="0" y="543171"/>
                  <a:ext cx="4262418" cy="1250651"/>
                </a:xfrm>
                <a:prstGeom prst="rect">
                  <a:avLst/>
                </a:prstGeom>
                <a:ln w="3175" cap="flat">
                  <a:noFill/>
                  <a:miter lim="400000"/>
                </a:ln>
                <a:effectLst/>
              </p:spPr>
            </p:pic>
            <p:sp>
              <p:nvSpPr>
                <p:cNvPr id="316" name="Rectangle"/>
                <p:cNvSpPr/>
                <p:nvPr/>
              </p:nvSpPr>
              <p:spPr>
                <a:xfrm>
                  <a:off x="0" y="0"/>
                  <a:ext cx="4262418" cy="1168497"/>
                </a:xfrm>
                <a:prstGeom prst="rect">
                  <a:avLst/>
                </a:prstGeom>
                <a:solidFill>
                  <a:srgbClr val="EEEEEE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27093" tIns="27093" rIns="27093" bIns="27093" numCol="1" anchor="ctr">
                  <a:noAutofit/>
                </a:bodyPr>
                <a:lstStyle/>
                <a:p>
                  <a:pPr algn="ctr" defTabSz="587022">
                    <a:lnSpc>
                      <a:spcPct val="100000"/>
                    </a:lnSpc>
                    <a:spcBef>
                      <a:spcPts val="0"/>
                    </a:spcBef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318" name="“Relevant testimonial here lorem ipsum dolar lorem ipsum dolar lorem ipsum dolar lorem ipsum dolar lorem ipsum dolar lorem lorem ipsum dolar lorem ipsum dolar lorem ipsum dolar”"/>
              <p:cNvSpPr txBox="1"/>
              <p:nvPr/>
            </p:nvSpPr>
            <p:spPr>
              <a:xfrm>
                <a:off x="212928" y="217241"/>
                <a:ext cx="4049490" cy="86524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093" tIns="27093" rIns="27093" bIns="27093" numCol="1" anchor="ctr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0"/>
                  </a:spcBef>
                  <a:defRPr sz="1200"/>
                </a:lvl1pPr>
              </a:lstStyle>
              <a:p>
                <a:pPr/>
                <a:r>
                  <a:t>“Relevant testimonial here lorem ipsum dolar lorem ipsum dolar lorem ipsum dolar lorem ipsum dolar lorem ipsum dolar lorem lorem ipsum dolar lorem ipsum dolar lorem ipsum dolar”</a:t>
                </a:r>
              </a:p>
            </p:txBody>
          </p:sp>
        </p:grpSp>
        <p:sp>
          <p:nvSpPr>
            <p:cNvPr id="320" name="JouJou"/>
            <p:cNvSpPr txBox="1"/>
            <p:nvPr/>
          </p:nvSpPr>
          <p:spPr>
            <a:xfrm>
              <a:off x="2874540" y="1160432"/>
              <a:ext cx="1019082" cy="38898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JouJou</a:t>
              </a:r>
            </a:p>
          </p:txBody>
        </p:sp>
      </p:grpSp>
      <p:grpSp>
        <p:nvGrpSpPr>
          <p:cNvPr id="331" name="Group"/>
          <p:cNvGrpSpPr/>
          <p:nvPr/>
        </p:nvGrpSpPr>
        <p:grpSpPr>
          <a:xfrm>
            <a:off x="1289700" y="5672435"/>
            <a:ext cx="4355547" cy="2873008"/>
            <a:chOff x="0" y="0"/>
            <a:chExt cx="4355546" cy="2873006"/>
          </a:xfrm>
        </p:grpSpPr>
        <p:pic>
          <p:nvPicPr>
            <p:cNvPr id="322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57096" y="2052906"/>
              <a:ext cx="1395531" cy="82010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23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834447" y="2052906"/>
              <a:ext cx="1521100" cy="82010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24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78000" cy="110870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25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949253" y="0"/>
              <a:ext cx="1291488" cy="104117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grpSp>
          <p:nvGrpSpPr>
            <p:cNvPr id="328" name="Group"/>
            <p:cNvGrpSpPr/>
            <p:nvPr/>
          </p:nvGrpSpPr>
          <p:grpSpPr>
            <a:xfrm>
              <a:off x="0" y="1764301"/>
              <a:ext cx="1061888" cy="1108706"/>
              <a:chOff x="0" y="0"/>
              <a:chExt cx="1061887" cy="1108705"/>
            </a:xfrm>
          </p:grpSpPr>
          <p:sp>
            <p:nvSpPr>
              <p:cNvPr id="326" name="Rectangle"/>
              <p:cNvSpPr/>
              <p:nvPr/>
            </p:nvSpPr>
            <p:spPr>
              <a:xfrm>
                <a:off x="0" y="0"/>
                <a:ext cx="1061888" cy="1108706"/>
              </a:xfrm>
              <a:prstGeom prst="rect">
                <a:avLst/>
              </a:prstGeom>
              <a:solidFill>
                <a:srgbClr val="000000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pic>
            <p:nvPicPr>
              <p:cNvPr id="327" name="pasted-movie.png" descr="pasted-movie.png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123360" y="170745"/>
                <a:ext cx="815168" cy="767216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</p:grpSp>
        <p:pic>
          <p:nvPicPr>
            <p:cNvPr id="329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5389" y="1335739"/>
              <a:ext cx="2558117" cy="29289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30" name="pasted-movie.png" descr="pasted-movie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43037" y="0"/>
              <a:ext cx="1041179" cy="104117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32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3" name="YOU – The Luxury Agent"/>
          <p:cNvSpPr txBox="1"/>
          <p:nvPr/>
        </p:nvSpPr>
        <p:spPr>
          <a:xfrm>
            <a:off x="3759573" y="854849"/>
            <a:ext cx="5241401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YOU – The Luxury Agent</a:t>
            </a:r>
          </a:p>
        </p:txBody>
      </p:sp>
      <p:sp>
        <p:nvSpPr>
          <p:cNvPr id="334" name="Luxury Leader ~ The Very Best ~ Up &amp; Coming"/>
          <p:cNvSpPr txBox="1"/>
          <p:nvPr/>
        </p:nvSpPr>
        <p:spPr>
          <a:xfrm>
            <a:off x="2510938" y="1574517"/>
            <a:ext cx="79829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Luxury Leader ~ The Very Best ~ Up &amp; Coming</a:t>
            </a:r>
          </a:p>
        </p:txBody>
      </p:sp>
      <p:sp>
        <p:nvSpPr>
          <p:cNvPr id="335" name="“If you represent luxury, let luxury represent you.”"/>
          <p:cNvSpPr txBox="1"/>
          <p:nvPr/>
        </p:nvSpPr>
        <p:spPr>
          <a:xfrm>
            <a:off x="796903" y="4618879"/>
            <a:ext cx="6146911" cy="3892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spcBef>
                <a:spcPts val="1200"/>
              </a:spcBef>
              <a:defRPr i="1" sz="2200"/>
            </a:lvl1pPr>
          </a:lstStyle>
          <a:p>
            <a:pPr/>
            <a:r>
              <a:t>“If you represent luxury, let luxury represent you.”</a:t>
            </a:r>
          </a:p>
        </p:txBody>
      </p:sp>
      <p:grpSp>
        <p:nvGrpSpPr>
          <p:cNvPr id="338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336" name="pasted-movie.png" descr="pasted-movie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337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pic>
        <p:nvPicPr>
          <p:cNvPr id="339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 rot="20648948">
            <a:off x="1671093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340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 rot="1398358">
            <a:off x="9979907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Luxury Realtors are the industry’s “Top 1%” representing the best of the best…"/>
          <p:cNvSpPr txBox="1"/>
          <p:nvPr/>
        </p:nvSpPr>
        <p:spPr>
          <a:xfrm>
            <a:off x="702420" y="2486137"/>
            <a:ext cx="6935632" cy="16222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t>Luxury Realtors are the industry’s “</a:t>
            </a:r>
            <a:r>
              <a:rPr i="1"/>
              <a:t>Top 1%</a:t>
            </a:r>
            <a:r>
              <a:t>” representing </a:t>
            </a:r>
            <a:r>
              <a:rPr i="1"/>
              <a:t>the best of the best</a:t>
            </a:r>
          </a:p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rPr i="1"/>
              <a:t>Luxury Home Magazine</a:t>
            </a:r>
            <a:r>
              <a:rPr baseline="31999" i="1"/>
              <a:t>®</a:t>
            </a:r>
            <a:r>
              <a:t> is </a:t>
            </a:r>
            <a:r>
              <a:rPr i="1" u="sng"/>
              <a:t>the</a:t>
            </a:r>
            <a:r>
              <a:t> listing tool for top agents – a must have in your marketing support</a:t>
            </a:r>
          </a:p>
        </p:txBody>
      </p:sp>
      <p:sp>
        <p:nvSpPr>
          <p:cNvPr id="343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44" name="YOU – The Luxury Agent"/>
          <p:cNvSpPr txBox="1"/>
          <p:nvPr/>
        </p:nvSpPr>
        <p:spPr>
          <a:xfrm>
            <a:off x="3759573" y="854849"/>
            <a:ext cx="5241401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YOU – The Luxury Agent</a:t>
            </a:r>
          </a:p>
        </p:txBody>
      </p:sp>
      <p:sp>
        <p:nvSpPr>
          <p:cNvPr id="345" name="Luxury Leader ~ The Very Best ~ Up &amp; Coming"/>
          <p:cNvSpPr txBox="1"/>
          <p:nvPr/>
        </p:nvSpPr>
        <p:spPr>
          <a:xfrm>
            <a:off x="2510938" y="1574517"/>
            <a:ext cx="79829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Luxury Leader ~ The Very Best ~ Up &amp; Coming</a:t>
            </a:r>
          </a:p>
        </p:txBody>
      </p:sp>
      <p:grpSp>
        <p:nvGrpSpPr>
          <p:cNvPr id="348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346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347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pic>
        <p:nvPicPr>
          <p:cNvPr id="349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648948">
            <a:off x="1671093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35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398358">
            <a:off x="9979907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351" name="“If you represent luxury, let luxury represent you.”"/>
          <p:cNvSpPr txBox="1"/>
          <p:nvPr/>
        </p:nvSpPr>
        <p:spPr>
          <a:xfrm>
            <a:off x="796903" y="4618879"/>
            <a:ext cx="6146911" cy="3892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spcBef>
                <a:spcPts val="1200"/>
              </a:spcBef>
              <a:defRPr i="1" sz="2200"/>
            </a:lvl1pPr>
          </a:lstStyle>
          <a:p>
            <a:pPr/>
            <a:r>
              <a:t>“If you represent luxury, let luxury represent you.”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Luxury Realtors are the industry’s “Top 1%” representing the best of the best…"/>
          <p:cNvSpPr txBox="1"/>
          <p:nvPr/>
        </p:nvSpPr>
        <p:spPr>
          <a:xfrm>
            <a:off x="702420" y="2486137"/>
            <a:ext cx="6935632" cy="16222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t>Luxury Realtors are the industry’s “</a:t>
            </a:r>
            <a:r>
              <a:rPr i="1"/>
              <a:t>Top 1%</a:t>
            </a:r>
            <a:r>
              <a:t>” representing </a:t>
            </a:r>
            <a:r>
              <a:rPr i="1"/>
              <a:t>the best of the best</a:t>
            </a:r>
            <a:endParaRPr i="1"/>
          </a:p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rPr i="1"/>
              <a:t>Luxury Home Magazine</a:t>
            </a:r>
            <a:r>
              <a:rPr baseline="31999" i="1"/>
              <a:t>®</a:t>
            </a:r>
            <a:r>
              <a:t> is </a:t>
            </a:r>
            <a:r>
              <a:rPr i="1" u="sng"/>
              <a:t>the</a:t>
            </a:r>
            <a:r>
              <a:t> listing tool for top agents – a must have in your marketing support</a:t>
            </a:r>
          </a:p>
        </p:txBody>
      </p:sp>
      <p:grpSp>
        <p:nvGrpSpPr>
          <p:cNvPr id="363" name="Group"/>
          <p:cNvGrpSpPr/>
          <p:nvPr/>
        </p:nvGrpSpPr>
        <p:grpSpPr>
          <a:xfrm>
            <a:off x="1289700" y="5672435"/>
            <a:ext cx="4355547" cy="2873008"/>
            <a:chOff x="0" y="0"/>
            <a:chExt cx="4355546" cy="2873006"/>
          </a:xfrm>
        </p:grpSpPr>
        <p:pic>
          <p:nvPicPr>
            <p:cNvPr id="35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57096" y="2052906"/>
              <a:ext cx="1395531" cy="82010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55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834447" y="2052906"/>
              <a:ext cx="1521100" cy="82010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56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178000" cy="110870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57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949253" y="0"/>
              <a:ext cx="1291488" cy="104117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grpSp>
          <p:nvGrpSpPr>
            <p:cNvPr id="360" name="Group"/>
            <p:cNvGrpSpPr/>
            <p:nvPr/>
          </p:nvGrpSpPr>
          <p:grpSpPr>
            <a:xfrm>
              <a:off x="0" y="1764301"/>
              <a:ext cx="1061888" cy="1108706"/>
              <a:chOff x="0" y="0"/>
              <a:chExt cx="1061887" cy="1108705"/>
            </a:xfrm>
          </p:grpSpPr>
          <p:sp>
            <p:nvSpPr>
              <p:cNvPr id="358" name="Rectangle"/>
              <p:cNvSpPr/>
              <p:nvPr/>
            </p:nvSpPr>
            <p:spPr>
              <a:xfrm>
                <a:off x="0" y="0"/>
                <a:ext cx="1061888" cy="1108706"/>
              </a:xfrm>
              <a:prstGeom prst="rect">
                <a:avLst/>
              </a:prstGeom>
              <a:solidFill>
                <a:srgbClr val="000000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pic>
            <p:nvPicPr>
              <p:cNvPr id="359" name="pasted-movie.png" descr="pasted-movie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23360" y="170745"/>
                <a:ext cx="815168" cy="767216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</p:grpSp>
        <p:pic>
          <p:nvPicPr>
            <p:cNvPr id="361" name="pasted-movie.png" descr="pasted-movi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55389" y="1335739"/>
              <a:ext cx="2558117" cy="29289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62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43037" y="0"/>
              <a:ext cx="1041179" cy="104117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64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367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365" name="pasted-movie.png" descr="pasted-movie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366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pic>
        <p:nvPicPr>
          <p:cNvPr id="368" name="pasted-movie.png" descr="pasted-movi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20648948">
            <a:off x="1671093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369" name="pasted-movie.png" descr="pasted-movi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1398358">
            <a:off x="9979907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370" name="YOU – The Luxury Agent"/>
          <p:cNvSpPr txBox="1"/>
          <p:nvPr/>
        </p:nvSpPr>
        <p:spPr>
          <a:xfrm>
            <a:off x="3759573" y="854849"/>
            <a:ext cx="5241401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YOU – The Luxury Agent</a:t>
            </a:r>
          </a:p>
        </p:txBody>
      </p:sp>
      <p:sp>
        <p:nvSpPr>
          <p:cNvPr id="371" name="Luxury Leader ~ The Very Best ~ Up &amp; Coming"/>
          <p:cNvSpPr txBox="1"/>
          <p:nvPr/>
        </p:nvSpPr>
        <p:spPr>
          <a:xfrm>
            <a:off x="2510938" y="1574517"/>
            <a:ext cx="79829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Luxury Leader ~ The Very Best ~ Up &amp; Coming</a:t>
            </a:r>
          </a:p>
        </p:txBody>
      </p:sp>
      <p:sp>
        <p:nvSpPr>
          <p:cNvPr id="372" name="“If you represent luxury, let luxury represent you.”"/>
          <p:cNvSpPr txBox="1"/>
          <p:nvPr/>
        </p:nvSpPr>
        <p:spPr>
          <a:xfrm>
            <a:off x="796903" y="4618879"/>
            <a:ext cx="6146911" cy="3892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spcBef>
                <a:spcPts val="1200"/>
              </a:spcBef>
              <a:defRPr i="1" sz="2200"/>
            </a:lvl1pPr>
          </a:lstStyle>
          <a:p>
            <a:pPr/>
            <a:r>
              <a:t>“If you represent luxury, let luxury represent you.”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Luxury Realtors are the industry’s “Top 1%” representing the best of the best…"/>
          <p:cNvSpPr txBox="1"/>
          <p:nvPr/>
        </p:nvSpPr>
        <p:spPr>
          <a:xfrm>
            <a:off x="702420" y="2486137"/>
            <a:ext cx="6935632" cy="16222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t>Luxury Realtors are the industry’s “</a:t>
            </a:r>
            <a:r>
              <a:rPr i="1"/>
              <a:t>Top 1%</a:t>
            </a:r>
            <a:r>
              <a:t>” representing the best of the best</a:t>
            </a:r>
          </a:p>
          <a:p>
            <a:pPr marL="304800" indent="-304800">
              <a:spcBef>
                <a:spcPts val="2400"/>
              </a:spcBef>
              <a:buSzPct val="123000"/>
              <a:buChar char="•"/>
              <a:defRPr sz="2200"/>
            </a:pPr>
            <a:r>
              <a:rPr i="1"/>
              <a:t>Luxury Home Magazine</a:t>
            </a:r>
            <a:r>
              <a:rPr baseline="31999" i="1"/>
              <a:t>®</a:t>
            </a:r>
            <a:r>
              <a:t> is </a:t>
            </a:r>
            <a:r>
              <a:rPr i="1" u="sng"/>
              <a:t>the</a:t>
            </a:r>
            <a:r>
              <a:t> listing tool for top agents – a must have in your marketing support</a:t>
            </a:r>
          </a:p>
        </p:txBody>
      </p:sp>
      <p:grpSp>
        <p:nvGrpSpPr>
          <p:cNvPr id="381" name="Group"/>
          <p:cNvGrpSpPr/>
          <p:nvPr/>
        </p:nvGrpSpPr>
        <p:grpSpPr>
          <a:xfrm>
            <a:off x="7951049" y="6751621"/>
            <a:ext cx="4262419" cy="1793822"/>
            <a:chOff x="0" y="0"/>
            <a:chExt cx="4262417" cy="1793821"/>
          </a:xfrm>
        </p:grpSpPr>
        <p:grpSp>
          <p:nvGrpSpPr>
            <p:cNvPr id="379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grpSp>
            <p:nvGrpSpPr>
              <p:cNvPr id="377" name="Group"/>
              <p:cNvGrpSpPr/>
              <p:nvPr/>
            </p:nvGrpSpPr>
            <p:grpSpPr>
              <a:xfrm>
                <a:off x="0" y="-1"/>
                <a:ext cx="4262418" cy="1793823"/>
                <a:chOff x="0" y="0"/>
                <a:chExt cx="4262417" cy="1793821"/>
              </a:xfrm>
            </p:grpSpPr>
            <p:pic>
              <p:nvPicPr>
                <p:cNvPr id="375" name="pasted-movie.png" descr="pasted-movie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tretch>
                  <a:fillRect/>
                </a:stretch>
              </p:blipFill>
              <p:spPr>
                <a:xfrm>
                  <a:off x="0" y="543171"/>
                  <a:ext cx="4262418" cy="1250651"/>
                </a:xfrm>
                <a:prstGeom prst="rect">
                  <a:avLst/>
                </a:prstGeom>
                <a:ln w="3175" cap="flat">
                  <a:noFill/>
                  <a:miter lim="400000"/>
                </a:ln>
                <a:effectLst/>
              </p:spPr>
            </p:pic>
            <p:sp>
              <p:nvSpPr>
                <p:cNvPr id="376" name="Rectangle"/>
                <p:cNvSpPr/>
                <p:nvPr/>
              </p:nvSpPr>
              <p:spPr>
                <a:xfrm>
                  <a:off x="0" y="0"/>
                  <a:ext cx="4262418" cy="1168497"/>
                </a:xfrm>
                <a:prstGeom prst="rect">
                  <a:avLst/>
                </a:prstGeom>
                <a:solidFill>
                  <a:srgbClr val="EEEEEE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27093" tIns="27093" rIns="27093" bIns="27093" numCol="1" anchor="ctr">
                  <a:noAutofit/>
                </a:bodyPr>
                <a:lstStyle/>
                <a:p>
                  <a:pPr algn="ctr" defTabSz="587022">
                    <a:lnSpc>
                      <a:spcPct val="100000"/>
                    </a:lnSpc>
                    <a:spcBef>
                      <a:spcPts val="0"/>
                    </a:spcBef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378" name="“Relevant testimonial here lorem ipsum dolar lorem ipsum dolar lorem ipsum dolar lorem ipsum dolar lorem ipsum dolar lorem lorem ipsum dolar lorem ipsum dolar lorem ipsum dolar”"/>
              <p:cNvSpPr txBox="1"/>
              <p:nvPr/>
            </p:nvSpPr>
            <p:spPr>
              <a:xfrm>
                <a:off x="212928" y="217241"/>
                <a:ext cx="4049490" cy="86524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093" tIns="27093" rIns="27093" bIns="27093" numCol="1" anchor="ctr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0"/>
                  </a:spcBef>
                  <a:defRPr sz="1200"/>
                </a:lvl1pPr>
              </a:lstStyle>
              <a:p>
                <a:pPr/>
                <a:r>
                  <a:t>“Relevant testimonial here lorem ipsum dolar lorem ipsum dolar lorem ipsum dolar lorem ipsum dolar lorem ipsum dolar lorem lorem ipsum dolar lorem ipsum dolar lorem ipsum dolar”</a:t>
                </a:r>
              </a:p>
            </p:txBody>
          </p:sp>
        </p:grpSp>
        <p:sp>
          <p:nvSpPr>
            <p:cNvPr id="380" name="Taso"/>
            <p:cNvSpPr txBox="1"/>
            <p:nvPr/>
          </p:nvSpPr>
          <p:spPr>
            <a:xfrm>
              <a:off x="3127397" y="1108540"/>
              <a:ext cx="670671" cy="38898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Taso</a:t>
              </a:r>
            </a:p>
          </p:txBody>
        </p:sp>
      </p:grpSp>
      <p:grpSp>
        <p:nvGrpSpPr>
          <p:cNvPr id="388" name="Group"/>
          <p:cNvGrpSpPr/>
          <p:nvPr/>
        </p:nvGrpSpPr>
        <p:grpSpPr>
          <a:xfrm>
            <a:off x="7951049" y="4618879"/>
            <a:ext cx="4262419" cy="1793822"/>
            <a:chOff x="0" y="0"/>
            <a:chExt cx="4262417" cy="1793821"/>
          </a:xfrm>
        </p:grpSpPr>
        <p:grpSp>
          <p:nvGrpSpPr>
            <p:cNvPr id="386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grpSp>
            <p:nvGrpSpPr>
              <p:cNvPr id="384" name="Group"/>
              <p:cNvGrpSpPr/>
              <p:nvPr/>
            </p:nvGrpSpPr>
            <p:grpSpPr>
              <a:xfrm>
                <a:off x="0" y="-1"/>
                <a:ext cx="4262418" cy="1793823"/>
                <a:chOff x="0" y="0"/>
                <a:chExt cx="4262417" cy="1793821"/>
              </a:xfrm>
            </p:grpSpPr>
            <p:pic>
              <p:nvPicPr>
                <p:cNvPr id="382" name="pasted-movie.png" descr="pasted-movie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tretch>
                  <a:fillRect/>
                </a:stretch>
              </p:blipFill>
              <p:spPr>
                <a:xfrm>
                  <a:off x="0" y="543171"/>
                  <a:ext cx="4262418" cy="1250651"/>
                </a:xfrm>
                <a:prstGeom prst="rect">
                  <a:avLst/>
                </a:prstGeom>
                <a:ln w="3175" cap="flat">
                  <a:noFill/>
                  <a:miter lim="400000"/>
                </a:ln>
                <a:effectLst/>
              </p:spPr>
            </p:pic>
            <p:sp>
              <p:nvSpPr>
                <p:cNvPr id="383" name="Rectangle"/>
                <p:cNvSpPr/>
                <p:nvPr/>
              </p:nvSpPr>
              <p:spPr>
                <a:xfrm>
                  <a:off x="0" y="0"/>
                  <a:ext cx="4262418" cy="1168497"/>
                </a:xfrm>
                <a:prstGeom prst="rect">
                  <a:avLst/>
                </a:prstGeom>
                <a:solidFill>
                  <a:srgbClr val="EEEEEE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27093" tIns="27093" rIns="27093" bIns="27093" numCol="1" anchor="ctr">
                  <a:noAutofit/>
                </a:bodyPr>
                <a:lstStyle/>
                <a:p>
                  <a:pPr algn="ctr" defTabSz="587022">
                    <a:lnSpc>
                      <a:spcPct val="100000"/>
                    </a:lnSpc>
                    <a:spcBef>
                      <a:spcPts val="0"/>
                    </a:spcBef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385" name="“Relevant testimonial here lorem ipsum dolar lorem ipsum dolar lorem ipsum dolar lorem ipsum dolar lorem ipsum dolar lorem lorem ipsum dolar lorem ipsum dolar lorem ipsum dolar”"/>
              <p:cNvSpPr txBox="1"/>
              <p:nvPr/>
            </p:nvSpPr>
            <p:spPr>
              <a:xfrm>
                <a:off x="212928" y="217241"/>
                <a:ext cx="4049490" cy="86524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093" tIns="27093" rIns="27093" bIns="27093" numCol="1" anchor="ctr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0"/>
                  </a:spcBef>
                  <a:defRPr sz="1200"/>
                </a:lvl1pPr>
              </a:lstStyle>
              <a:p>
                <a:pPr/>
                <a:r>
                  <a:t>“Relevant testimonial here lorem ipsum dolar lorem ipsum dolar lorem ipsum dolar lorem ipsum dolar lorem ipsum dolar lorem lorem ipsum dolar lorem ipsum dolar lorem ipsum dolar”</a:t>
                </a:r>
              </a:p>
            </p:txBody>
          </p:sp>
        </p:grpSp>
        <p:sp>
          <p:nvSpPr>
            <p:cNvPr id="387" name="Jarvis"/>
            <p:cNvSpPr txBox="1"/>
            <p:nvPr/>
          </p:nvSpPr>
          <p:spPr>
            <a:xfrm>
              <a:off x="3048745" y="1134485"/>
              <a:ext cx="827974" cy="38898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Jarvis</a:t>
              </a:r>
            </a:p>
          </p:txBody>
        </p:sp>
      </p:grpSp>
      <p:grpSp>
        <p:nvGrpSpPr>
          <p:cNvPr id="395" name="Group"/>
          <p:cNvGrpSpPr/>
          <p:nvPr/>
        </p:nvGrpSpPr>
        <p:grpSpPr>
          <a:xfrm>
            <a:off x="7951049" y="2486137"/>
            <a:ext cx="4262419" cy="1793822"/>
            <a:chOff x="0" y="0"/>
            <a:chExt cx="4262417" cy="1793821"/>
          </a:xfrm>
        </p:grpSpPr>
        <p:grpSp>
          <p:nvGrpSpPr>
            <p:cNvPr id="393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grpSp>
            <p:nvGrpSpPr>
              <p:cNvPr id="391" name="Group"/>
              <p:cNvGrpSpPr/>
              <p:nvPr/>
            </p:nvGrpSpPr>
            <p:grpSpPr>
              <a:xfrm>
                <a:off x="0" y="-1"/>
                <a:ext cx="4262418" cy="1793823"/>
                <a:chOff x="0" y="0"/>
                <a:chExt cx="4262417" cy="1793821"/>
              </a:xfrm>
            </p:grpSpPr>
            <p:pic>
              <p:nvPicPr>
                <p:cNvPr id="389" name="pasted-movie.png" descr="pasted-movie.png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tretch>
                  <a:fillRect/>
                </a:stretch>
              </p:blipFill>
              <p:spPr>
                <a:xfrm>
                  <a:off x="0" y="543171"/>
                  <a:ext cx="4262418" cy="1250651"/>
                </a:xfrm>
                <a:prstGeom prst="rect">
                  <a:avLst/>
                </a:prstGeom>
                <a:ln w="3175" cap="flat">
                  <a:noFill/>
                  <a:miter lim="400000"/>
                </a:ln>
                <a:effectLst/>
              </p:spPr>
            </p:pic>
            <p:sp>
              <p:nvSpPr>
                <p:cNvPr id="390" name="Rectangle"/>
                <p:cNvSpPr/>
                <p:nvPr/>
              </p:nvSpPr>
              <p:spPr>
                <a:xfrm>
                  <a:off x="0" y="0"/>
                  <a:ext cx="4262418" cy="1168497"/>
                </a:xfrm>
                <a:prstGeom prst="rect">
                  <a:avLst/>
                </a:prstGeom>
                <a:solidFill>
                  <a:srgbClr val="EEEEEE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27093" tIns="27093" rIns="27093" bIns="27093" numCol="1" anchor="ctr">
                  <a:noAutofit/>
                </a:bodyPr>
                <a:lstStyle/>
                <a:p>
                  <a:pPr algn="ctr" defTabSz="587022">
                    <a:lnSpc>
                      <a:spcPct val="100000"/>
                    </a:lnSpc>
                    <a:spcBef>
                      <a:spcPts val="0"/>
                    </a:spcBef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392" name="“Relevant testimonial here lorem ipsum dolar lorem ipsum dolar lorem ipsum dolar lorem ipsum dolar lorem ipsum dolar lorem lorem ipsum dolar lorem ipsum dolar lorem ipsum dolar”"/>
              <p:cNvSpPr txBox="1"/>
              <p:nvPr/>
            </p:nvSpPr>
            <p:spPr>
              <a:xfrm>
                <a:off x="212928" y="217241"/>
                <a:ext cx="4049490" cy="86524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093" tIns="27093" rIns="27093" bIns="27093" numCol="1" anchor="ctr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0"/>
                  </a:spcBef>
                  <a:defRPr sz="1200"/>
                </a:lvl1pPr>
              </a:lstStyle>
              <a:p>
                <a:pPr/>
                <a:r>
                  <a:t>“Relevant testimonial here lorem ipsum dolar lorem ipsum dolar lorem ipsum dolar lorem ipsum dolar lorem ipsum dolar lorem lorem ipsum dolar lorem ipsum dolar lorem ipsum dolar”</a:t>
                </a:r>
              </a:p>
            </p:txBody>
          </p:sp>
        </p:grpSp>
        <p:sp>
          <p:nvSpPr>
            <p:cNvPr id="394" name="JouJou"/>
            <p:cNvSpPr txBox="1"/>
            <p:nvPr/>
          </p:nvSpPr>
          <p:spPr>
            <a:xfrm>
              <a:off x="2874540" y="1160432"/>
              <a:ext cx="1019082" cy="38898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JouJou</a:t>
              </a:r>
            </a:p>
          </p:txBody>
        </p:sp>
      </p:grpSp>
      <p:grpSp>
        <p:nvGrpSpPr>
          <p:cNvPr id="405" name="Group"/>
          <p:cNvGrpSpPr/>
          <p:nvPr/>
        </p:nvGrpSpPr>
        <p:grpSpPr>
          <a:xfrm>
            <a:off x="1289700" y="5672435"/>
            <a:ext cx="4355547" cy="2873008"/>
            <a:chOff x="0" y="0"/>
            <a:chExt cx="4355546" cy="2873006"/>
          </a:xfrm>
        </p:grpSpPr>
        <p:pic>
          <p:nvPicPr>
            <p:cNvPr id="396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57096" y="2052906"/>
              <a:ext cx="1395531" cy="82010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97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834447" y="2052906"/>
              <a:ext cx="1521100" cy="82010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98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78000" cy="110870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99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949253" y="0"/>
              <a:ext cx="1291488" cy="104117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grpSp>
          <p:nvGrpSpPr>
            <p:cNvPr id="402" name="Group"/>
            <p:cNvGrpSpPr/>
            <p:nvPr/>
          </p:nvGrpSpPr>
          <p:grpSpPr>
            <a:xfrm>
              <a:off x="0" y="1764301"/>
              <a:ext cx="1061888" cy="1108706"/>
              <a:chOff x="0" y="0"/>
              <a:chExt cx="1061887" cy="1108705"/>
            </a:xfrm>
          </p:grpSpPr>
          <p:sp>
            <p:nvSpPr>
              <p:cNvPr id="400" name="Rectangle"/>
              <p:cNvSpPr/>
              <p:nvPr/>
            </p:nvSpPr>
            <p:spPr>
              <a:xfrm>
                <a:off x="0" y="0"/>
                <a:ext cx="1061888" cy="1108706"/>
              </a:xfrm>
              <a:prstGeom prst="rect">
                <a:avLst/>
              </a:prstGeom>
              <a:solidFill>
                <a:srgbClr val="000000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pic>
            <p:nvPicPr>
              <p:cNvPr id="401" name="pasted-movie.png" descr="pasted-movie.png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123360" y="170745"/>
                <a:ext cx="815168" cy="767216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</p:grpSp>
        <p:pic>
          <p:nvPicPr>
            <p:cNvPr id="403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5389" y="1335739"/>
              <a:ext cx="2558117" cy="29289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404" name="pasted-movie.png" descr="pasted-movie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543037" y="0"/>
              <a:ext cx="1041179" cy="1041179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406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409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407" name="pasted-movie.png" descr="pasted-movie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408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pic>
        <p:nvPicPr>
          <p:cNvPr id="410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 rot="20648948">
            <a:off x="1671093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411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 rot="1398358">
            <a:off x="9979907" y="479055"/>
            <a:ext cx="1154089" cy="1137649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412" name="YOU – The Luxury Agent"/>
          <p:cNvSpPr txBox="1"/>
          <p:nvPr/>
        </p:nvSpPr>
        <p:spPr>
          <a:xfrm>
            <a:off x="3759573" y="854849"/>
            <a:ext cx="5241401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YOU – The Luxury Agent</a:t>
            </a:r>
          </a:p>
        </p:txBody>
      </p:sp>
      <p:sp>
        <p:nvSpPr>
          <p:cNvPr id="413" name="Luxury Leader ~ The Very Best ~ Up &amp; Coming"/>
          <p:cNvSpPr txBox="1"/>
          <p:nvPr/>
        </p:nvSpPr>
        <p:spPr>
          <a:xfrm>
            <a:off x="2510938" y="1574517"/>
            <a:ext cx="79829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Luxury Leader ~ The Very Best ~ Up &amp; Coming</a:t>
            </a:r>
          </a:p>
        </p:txBody>
      </p:sp>
      <p:sp>
        <p:nvSpPr>
          <p:cNvPr id="414" name="“If you represent luxury, let luxury represent you.”"/>
          <p:cNvSpPr txBox="1"/>
          <p:nvPr/>
        </p:nvSpPr>
        <p:spPr>
          <a:xfrm>
            <a:off x="796903" y="4618879"/>
            <a:ext cx="6146911" cy="3892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spcBef>
                <a:spcPts val="1200"/>
              </a:spcBef>
              <a:defRPr i="1" sz="2200"/>
            </a:lvl1pPr>
          </a:lstStyle>
          <a:p>
            <a:pPr/>
            <a:r>
              <a:t>“If you represent luxury, let luxury represent you.”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7" name="Our Reach"/>
          <p:cNvSpPr txBox="1"/>
          <p:nvPr/>
        </p:nvSpPr>
        <p:spPr>
          <a:xfrm>
            <a:off x="5392822" y="854849"/>
            <a:ext cx="221915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Reach</a:t>
            </a:r>
          </a:p>
        </p:txBody>
      </p:sp>
      <p:sp>
        <p:nvSpPr>
          <p:cNvPr id="418" name="Affluent ~ Homeowners ~ Buyers &amp; Sellers ~ C-Suite"/>
          <p:cNvSpPr txBox="1"/>
          <p:nvPr/>
        </p:nvSpPr>
        <p:spPr>
          <a:xfrm>
            <a:off x="2001541" y="1571222"/>
            <a:ext cx="900171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Affluent ~ Homeowners ~ Buyers &amp; Sellers ~ C-Suite</a:t>
            </a:r>
          </a:p>
        </p:txBody>
      </p:sp>
      <p:sp>
        <p:nvSpPr>
          <p:cNvPr id="419" name="Affluent &amp; highly educated…"/>
          <p:cNvSpPr txBox="1"/>
          <p:nvPr/>
        </p:nvSpPr>
        <p:spPr>
          <a:xfrm>
            <a:off x="709217" y="2919985"/>
            <a:ext cx="5793183" cy="565039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Affluent &amp; highly educated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Equally represented male/female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C-Suite Executives &amp;       Business Owners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HH Income (mean): ~ $300k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b="1" sz="2800"/>
            </a:pPr>
            <a:r>
              <a:t>Home Value starting at: $2.5M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Annual Readership: 630,000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Extended magazine retention,  display &amp; pass along</a:t>
            </a:r>
          </a:p>
        </p:txBody>
      </p:sp>
      <p:pic>
        <p:nvPicPr>
          <p:cNvPr id="42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99215" y="2919985"/>
            <a:ext cx="2859338" cy="2926293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42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29504" y="3263741"/>
            <a:ext cx="2066079" cy="2063346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426" name="Group"/>
          <p:cNvGrpSpPr/>
          <p:nvPr/>
        </p:nvGrpSpPr>
        <p:grpSpPr>
          <a:xfrm>
            <a:off x="8033164" y="6854324"/>
            <a:ext cx="4262419" cy="1793822"/>
            <a:chOff x="0" y="0"/>
            <a:chExt cx="4262417" cy="1793821"/>
          </a:xfrm>
        </p:grpSpPr>
        <p:grpSp>
          <p:nvGrpSpPr>
            <p:cNvPr id="424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pic>
            <p:nvPicPr>
              <p:cNvPr id="422" name="pasted-movie.png" descr="pasted-movi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543171"/>
                <a:ext cx="4262418" cy="1250651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sp>
            <p:nvSpPr>
              <p:cNvPr id="423" name="Rectangle"/>
              <p:cNvSpPr/>
              <p:nvPr/>
            </p:nvSpPr>
            <p:spPr>
              <a:xfrm>
                <a:off x="0" y="0"/>
                <a:ext cx="4262418" cy="1168497"/>
              </a:xfrm>
              <a:prstGeom prst="rect">
                <a:avLst/>
              </a:prstGeom>
              <a:solidFill>
                <a:srgbClr val="EEEEE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425" name="“Relevant testimonial here lorem ipsum dolar lorem ipsum dolar lorem ipsum dolar lorem ipsum dolar lorem ipsum dolar lorem lorem ipsum dolar lorem ipsum dolar lorem ipsum dolar”"/>
            <p:cNvSpPr txBox="1"/>
            <p:nvPr/>
          </p:nvSpPr>
          <p:spPr>
            <a:xfrm>
              <a:off x="212928" y="217241"/>
              <a:ext cx="4049490" cy="8652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lnSpc>
                  <a:spcPct val="120000"/>
                </a:lnSpc>
                <a:spcBef>
                  <a:spcPts val="0"/>
                </a:spcBef>
                <a:defRPr sz="1200"/>
              </a:lvl1pPr>
            </a:lstStyle>
            <a:p>
              <a:pPr/>
              <a:r>
                <a:t>“Relevant testimonial here lorem ipsum dolar lorem ipsum dolar lorem ipsum dolar lorem ipsum dolar lorem ipsum dolar lorem lorem ipsum dolar lorem ipsum dolar lorem ipsum dolar”</a:t>
              </a:r>
            </a:p>
          </p:txBody>
        </p:sp>
      </p:grpSp>
      <p:grpSp>
        <p:nvGrpSpPr>
          <p:cNvPr id="429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427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428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32" name="Our Reach"/>
          <p:cNvSpPr txBox="1"/>
          <p:nvPr/>
        </p:nvSpPr>
        <p:spPr>
          <a:xfrm>
            <a:off x="5392822" y="854849"/>
            <a:ext cx="221915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Reach</a:t>
            </a:r>
          </a:p>
        </p:txBody>
      </p:sp>
      <p:sp>
        <p:nvSpPr>
          <p:cNvPr id="433" name="Affluent ~ Homeowners ~ Buyers &amp; Sellers ~ C-Suite"/>
          <p:cNvSpPr txBox="1"/>
          <p:nvPr/>
        </p:nvSpPr>
        <p:spPr>
          <a:xfrm>
            <a:off x="2001541" y="1571222"/>
            <a:ext cx="900171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Affluent ~ Homeowners ~ Buyers &amp; Sellers ~ C-Suite</a:t>
            </a:r>
          </a:p>
        </p:txBody>
      </p:sp>
      <p:grpSp>
        <p:nvGrpSpPr>
          <p:cNvPr id="436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43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435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39" name="Affluent &amp; highly educated…"/>
          <p:cNvSpPr txBox="1"/>
          <p:nvPr/>
        </p:nvSpPr>
        <p:spPr>
          <a:xfrm>
            <a:off x="709217" y="2919985"/>
            <a:ext cx="5793183" cy="306319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Affluent &amp; highly educated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Equally represented male/female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C-Suite Executives &amp;       Business Owners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HH Income (mean): ~ $300k</a:t>
            </a:r>
          </a:p>
        </p:txBody>
      </p:sp>
      <p:pic>
        <p:nvPicPr>
          <p:cNvPr id="44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99215" y="2919985"/>
            <a:ext cx="2859338" cy="2926293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44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29504" y="3263741"/>
            <a:ext cx="2066079" cy="2063346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444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442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443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445" name="Our Reach"/>
          <p:cNvSpPr txBox="1"/>
          <p:nvPr/>
        </p:nvSpPr>
        <p:spPr>
          <a:xfrm>
            <a:off x="5392822" y="854849"/>
            <a:ext cx="221915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Reach</a:t>
            </a:r>
          </a:p>
        </p:txBody>
      </p:sp>
      <p:sp>
        <p:nvSpPr>
          <p:cNvPr id="446" name="Affluent ~ Homeowners ~ Buyers &amp; Sellers ~ C-Suite"/>
          <p:cNvSpPr txBox="1"/>
          <p:nvPr/>
        </p:nvSpPr>
        <p:spPr>
          <a:xfrm>
            <a:off x="2001541" y="1571222"/>
            <a:ext cx="900171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Affluent ~ Homeowners ~ Buyers &amp; Sellers ~ C-Suite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49" name="Affluent &amp; highly educated…"/>
          <p:cNvSpPr txBox="1"/>
          <p:nvPr/>
        </p:nvSpPr>
        <p:spPr>
          <a:xfrm>
            <a:off x="709217" y="2919985"/>
            <a:ext cx="5793183" cy="565039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Affluent &amp; highly educated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Equally represented male/female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C-Suite Executives &amp;       Business Owners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HH Income (mean): ~ $300k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b="1" sz="2800"/>
            </a:pPr>
            <a:r>
              <a:t>Home Value starting at: $2.5M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Annual Readership: 630,000</a:t>
            </a:r>
          </a:p>
          <a:p>
            <a:pPr marL="355600" indent="-355600">
              <a:spcBef>
                <a:spcPts val="2700"/>
              </a:spcBef>
              <a:buSzPct val="123000"/>
              <a:buChar char="•"/>
              <a:defRPr sz="2800"/>
            </a:pPr>
            <a:r>
              <a:t>Extended magazine retention,  display &amp; pass along</a:t>
            </a:r>
          </a:p>
        </p:txBody>
      </p:sp>
      <p:pic>
        <p:nvPicPr>
          <p:cNvPr id="45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99215" y="2919985"/>
            <a:ext cx="2859338" cy="2926293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45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29504" y="3263741"/>
            <a:ext cx="2066079" cy="2063346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456" name="Group"/>
          <p:cNvGrpSpPr/>
          <p:nvPr/>
        </p:nvGrpSpPr>
        <p:grpSpPr>
          <a:xfrm>
            <a:off x="8033164" y="6854324"/>
            <a:ext cx="4262419" cy="1793822"/>
            <a:chOff x="0" y="0"/>
            <a:chExt cx="4262417" cy="1793821"/>
          </a:xfrm>
        </p:grpSpPr>
        <p:grpSp>
          <p:nvGrpSpPr>
            <p:cNvPr id="454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pic>
            <p:nvPicPr>
              <p:cNvPr id="452" name="pasted-movie.png" descr="pasted-movi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543171"/>
                <a:ext cx="4262418" cy="1250651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  <p:sp>
            <p:nvSpPr>
              <p:cNvPr id="453" name="Rectangle"/>
              <p:cNvSpPr/>
              <p:nvPr/>
            </p:nvSpPr>
            <p:spPr>
              <a:xfrm>
                <a:off x="0" y="0"/>
                <a:ext cx="4262418" cy="1168497"/>
              </a:xfrm>
              <a:prstGeom prst="rect">
                <a:avLst/>
              </a:prstGeom>
              <a:solidFill>
                <a:srgbClr val="EEEEE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 algn="ctr" defTabSz="587022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455" name="“Relevant testimonial here lorem ipsum dolar lorem ipsum dolar lorem ipsum dolar lorem ipsum dolar lorem ipsum dolar lorem lorem ipsum dolar lorem ipsum dolar lorem ipsum dolar”"/>
            <p:cNvSpPr txBox="1"/>
            <p:nvPr/>
          </p:nvSpPr>
          <p:spPr>
            <a:xfrm>
              <a:off x="212928" y="217241"/>
              <a:ext cx="4049490" cy="8652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lnSpc>
                  <a:spcPct val="120000"/>
                </a:lnSpc>
                <a:spcBef>
                  <a:spcPts val="0"/>
                </a:spcBef>
                <a:defRPr sz="1200"/>
              </a:lvl1pPr>
            </a:lstStyle>
            <a:p>
              <a:pPr/>
              <a:r>
                <a:t>“Relevant testimonial here lorem ipsum dolar lorem ipsum dolar lorem ipsum dolar lorem ipsum dolar lorem ipsum dolar lorem lorem ipsum dolar lorem ipsum dolar lorem ipsum dolar”</a:t>
              </a:r>
            </a:p>
          </p:txBody>
        </p:sp>
      </p:grpSp>
      <p:grpSp>
        <p:nvGrpSpPr>
          <p:cNvPr id="459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457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458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460" name="Our Reach"/>
          <p:cNvSpPr txBox="1"/>
          <p:nvPr/>
        </p:nvSpPr>
        <p:spPr>
          <a:xfrm>
            <a:off x="5392822" y="854849"/>
            <a:ext cx="221915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Reach</a:t>
            </a:r>
          </a:p>
        </p:txBody>
      </p:sp>
      <p:sp>
        <p:nvSpPr>
          <p:cNvPr id="461" name="Affluent ~ Homeowners ~ Buyers &amp; Sellers ~ C-Suite"/>
          <p:cNvSpPr txBox="1"/>
          <p:nvPr/>
        </p:nvSpPr>
        <p:spPr>
          <a:xfrm>
            <a:off x="2001541" y="1571222"/>
            <a:ext cx="900171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Affluent ~ Homeowners ~ Buyers &amp; Sellers ~ C-Suite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64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465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  <p:grpSp>
        <p:nvGrpSpPr>
          <p:cNvPr id="471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466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67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  <p:sp>
          <p:nvSpPr>
            <p:cNvPr id="468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469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470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478" name="Group"/>
          <p:cNvGrpSpPr/>
          <p:nvPr/>
        </p:nvGrpSpPr>
        <p:grpSpPr>
          <a:xfrm>
            <a:off x="709217" y="4775610"/>
            <a:ext cx="5026755" cy="1689188"/>
            <a:chOff x="0" y="0"/>
            <a:chExt cx="5026753" cy="1689187"/>
          </a:xfrm>
        </p:grpSpPr>
        <p:sp>
          <p:nvSpPr>
            <p:cNvPr id="472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73" name="Direct Mailed"/>
            <p:cNvSpPr txBox="1"/>
            <p:nvPr/>
          </p:nvSpPr>
          <p:spPr>
            <a:xfrm>
              <a:off x="267345" y="175591"/>
              <a:ext cx="2425125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Direct Mailed</a:t>
              </a:r>
            </a:p>
          </p:txBody>
        </p:sp>
        <p:sp>
          <p:nvSpPr>
            <p:cNvPr id="474" name="120,000…"/>
            <p:cNvSpPr txBox="1"/>
            <p:nvPr/>
          </p:nvSpPr>
          <p:spPr>
            <a:xfrm>
              <a:off x="885964" y="771990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475" name="20,000…"/>
            <p:cNvSpPr txBox="1"/>
            <p:nvPr/>
          </p:nvSpPr>
          <p:spPr>
            <a:xfrm>
              <a:off x="3055954" y="771990"/>
              <a:ext cx="1387332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476" name="Line"/>
            <p:cNvSpPr/>
            <p:nvPr/>
          </p:nvSpPr>
          <p:spPr>
            <a:xfrm flipV="1">
              <a:off x="2710881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477" name="to homes…"/>
            <p:cNvSpPr txBox="1"/>
            <p:nvPr/>
          </p:nvSpPr>
          <p:spPr>
            <a:xfrm>
              <a:off x="2908386" y="119930"/>
              <a:ext cx="1584792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to homes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valued $2.5M+</a:t>
              </a:r>
            </a:p>
          </p:txBody>
        </p:sp>
      </p:grpSp>
      <p:grpSp>
        <p:nvGrpSpPr>
          <p:cNvPr id="486" name="Group"/>
          <p:cNvGrpSpPr/>
          <p:nvPr/>
        </p:nvGrpSpPr>
        <p:grpSpPr>
          <a:xfrm>
            <a:off x="709217" y="6743504"/>
            <a:ext cx="5026755" cy="1941189"/>
            <a:chOff x="0" y="0"/>
            <a:chExt cx="5026753" cy="1941187"/>
          </a:xfrm>
        </p:grpSpPr>
        <p:sp>
          <p:nvSpPr>
            <p:cNvPr id="479" name="Rectangle"/>
            <p:cNvSpPr/>
            <p:nvPr/>
          </p:nvSpPr>
          <p:spPr>
            <a:xfrm>
              <a:off x="0" y="0"/>
              <a:ext cx="5026754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80" name="Venue Placement"/>
            <p:cNvSpPr txBox="1"/>
            <p:nvPr/>
          </p:nvSpPr>
          <p:spPr>
            <a:xfrm>
              <a:off x="284777" y="198072"/>
              <a:ext cx="3056519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Venue Placement</a:t>
              </a:r>
            </a:p>
          </p:txBody>
        </p:sp>
        <p:sp>
          <p:nvSpPr>
            <p:cNvPr id="481" name="24,000…"/>
            <p:cNvSpPr txBox="1"/>
            <p:nvPr/>
          </p:nvSpPr>
          <p:spPr>
            <a:xfrm>
              <a:off x="1006005" y="794471"/>
              <a:ext cx="138733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482" name="4,000…"/>
            <p:cNvSpPr txBox="1"/>
            <p:nvPr/>
          </p:nvSpPr>
          <p:spPr>
            <a:xfrm>
              <a:off x="3175994" y="794471"/>
              <a:ext cx="114725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483" name="Line"/>
            <p:cNvSpPr/>
            <p:nvPr/>
          </p:nvSpPr>
          <p:spPr>
            <a:xfrm flipV="1">
              <a:off x="2710881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484" name="luxury auto dealers, private airports, upscale local business"/>
            <p:cNvSpPr txBox="1"/>
            <p:nvPr/>
          </p:nvSpPr>
          <p:spPr>
            <a:xfrm>
              <a:off x="150369" y="1593647"/>
              <a:ext cx="4709780" cy="2524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i="1" sz="1400"/>
              </a:lvl1pPr>
            </a:lstStyle>
            <a:p>
              <a:pPr/>
              <a:r>
                <a:t>luxury auto dealers, private airports, upscale local business</a:t>
              </a:r>
            </a:p>
          </p:txBody>
        </p:sp>
        <p:sp>
          <p:nvSpPr>
            <p:cNvPr id="485" name="hand…"/>
            <p:cNvSpPr txBox="1"/>
            <p:nvPr/>
          </p:nvSpPr>
          <p:spPr>
            <a:xfrm>
              <a:off x="3510281" y="176560"/>
              <a:ext cx="11593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hand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distributed</a:t>
              </a:r>
            </a:p>
          </p:txBody>
        </p:sp>
      </p:grpSp>
      <p:grpSp>
        <p:nvGrpSpPr>
          <p:cNvPr id="493" name="Group"/>
          <p:cNvGrpSpPr/>
          <p:nvPr/>
        </p:nvGrpSpPr>
        <p:grpSpPr>
          <a:xfrm>
            <a:off x="6978671" y="4775610"/>
            <a:ext cx="5316912" cy="1689188"/>
            <a:chOff x="0" y="0"/>
            <a:chExt cx="5316910" cy="1689187"/>
          </a:xfrm>
        </p:grpSpPr>
        <p:sp>
          <p:nvSpPr>
            <p:cNvPr id="487" name="Rectangle"/>
            <p:cNvSpPr/>
            <p:nvPr/>
          </p:nvSpPr>
          <p:spPr>
            <a:xfrm>
              <a:off x="0" y="0"/>
              <a:ext cx="5316911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88" name="Email"/>
            <p:cNvSpPr txBox="1"/>
            <p:nvPr/>
          </p:nvSpPr>
          <p:spPr>
            <a:xfrm>
              <a:off x="291088" y="175591"/>
              <a:ext cx="1058097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Email</a:t>
              </a:r>
            </a:p>
          </p:txBody>
        </p:sp>
        <p:sp>
          <p:nvSpPr>
            <p:cNvPr id="489" name="60,000-80,000…"/>
            <p:cNvSpPr txBox="1"/>
            <p:nvPr/>
          </p:nvSpPr>
          <p:spPr>
            <a:xfrm>
              <a:off x="291088" y="771990"/>
              <a:ext cx="2875747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60,000-80,000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 </a:t>
              </a:r>
            </a:p>
          </p:txBody>
        </p:sp>
        <p:sp>
          <p:nvSpPr>
            <p:cNvPr id="490" name="10,000…"/>
            <p:cNvSpPr txBox="1"/>
            <p:nvPr/>
          </p:nvSpPr>
          <p:spPr>
            <a:xfrm>
              <a:off x="3507845" y="771990"/>
              <a:ext cx="1718091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wk x 6-8 wks</a:t>
              </a:r>
            </a:p>
          </p:txBody>
        </p:sp>
        <p:sp>
          <p:nvSpPr>
            <p:cNvPr id="491" name="Line"/>
            <p:cNvSpPr/>
            <p:nvPr/>
          </p:nvSpPr>
          <p:spPr>
            <a:xfrm flipV="1">
              <a:off x="3328152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492" name="digital magazine is the…"/>
            <p:cNvSpPr txBox="1"/>
            <p:nvPr/>
          </p:nvSpPr>
          <p:spPr>
            <a:xfrm>
              <a:off x="1596041" y="132630"/>
              <a:ext cx="24166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digital magazine is the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exact duplicate of print</a:t>
              </a:r>
            </a:p>
          </p:txBody>
        </p:sp>
      </p:grpSp>
      <p:grpSp>
        <p:nvGrpSpPr>
          <p:cNvPr id="500" name="Group"/>
          <p:cNvGrpSpPr/>
          <p:nvPr/>
        </p:nvGrpSpPr>
        <p:grpSpPr>
          <a:xfrm>
            <a:off x="6978671" y="2807715"/>
            <a:ext cx="5316912" cy="1689188"/>
            <a:chOff x="0" y="0"/>
            <a:chExt cx="5316910" cy="1689187"/>
          </a:xfrm>
        </p:grpSpPr>
        <p:sp>
          <p:nvSpPr>
            <p:cNvPr id="494" name="Rectangle"/>
            <p:cNvSpPr/>
            <p:nvPr/>
          </p:nvSpPr>
          <p:spPr>
            <a:xfrm>
              <a:off x="0" y="0"/>
              <a:ext cx="5316911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495" name="Web Site"/>
            <p:cNvSpPr txBox="1"/>
            <p:nvPr/>
          </p:nvSpPr>
          <p:spPr>
            <a:xfrm>
              <a:off x="291088" y="143084"/>
              <a:ext cx="1654286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Web Site</a:t>
              </a:r>
            </a:p>
          </p:txBody>
        </p:sp>
        <p:sp>
          <p:nvSpPr>
            <p:cNvPr id="496" name="Line"/>
            <p:cNvSpPr/>
            <p:nvPr/>
          </p:nvSpPr>
          <p:spPr>
            <a:xfrm flipV="1">
              <a:off x="2878774" y="739483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497" name="Advertised listings are uploaded to our national website for interaction with additional features to promote you and your listings"/>
            <p:cNvSpPr txBox="1"/>
            <p:nvPr/>
          </p:nvSpPr>
          <p:spPr>
            <a:xfrm>
              <a:off x="291088" y="758630"/>
              <a:ext cx="2416667" cy="70906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200"/>
              </a:lvl1pPr>
            </a:lstStyle>
            <a:p>
              <a:pPr/>
              <a:r>
                <a:t>Advertised listings are uploaded to our national website for interaction with additional features to promote you and your listings</a:t>
              </a:r>
            </a:p>
          </p:txBody>
        </p:sp>
        <p:sp>
          <p:nvSpPr>
            <p:cNvPr id="498" name="LuxuryHomeMagazine.com"/>
            <p:cNvSpPr txBox="1"/>
            <p:nvPr/>
          </p:nvSpPr>
          <p:spPr>
            <a:xfrm>
              <a:off x="2190805" y="285984"/>
              <a:ext cx="2869752" cy="3271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800"/>
              </a:lvl1pPr>
            </a:lstStyle>
            <a:p>
              <a:pPr/>
              <a:r>
                <a:t>LuxuryHomeMagazine.com</a:t>
              </a:r>
            </a:p>
          </p:txBody>
        </p:sp>
        <p:sp>
          <p:nvSpPr>
            <p:cNvPr id="499" name="Luxury Agent profiles include: headshots, contact info, virtual tours, social media and business website links"/>
            <p:cNvSpPr txBox="1"/>
            <p:nvPr/>
          </p:nvSpPr>
          <p:spPr>
            <a:xfrm>
              <a:off x="3098067" y="765229"/>
              <a:ext cx="2082530" cy="70906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600"/>
                </a:spcBef>
                <a:defRPr sz="1200"/>
              </a:lvl1pPr>
            </a:lstStyle>
            <a:p>
              <a:pPr/>
              <a:r>
                <a:t>Luxury Agent profiles include: headshots, contact info, virtual tours, social media and business website links</a:t>
              </a:r>
            </a:p>
          </p:txBody>
        </p:sp>
      </p:grpSp>
      <p:pic>
        <p:nvPicPr>
          <p:cNvPr id="501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555248" y="3902089"/>
            <a:ext cx="1338583" cy="1545957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502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pic>
        <p:nvPicPr>
          <p:cNvPr id="503" name="LHMEB 11.2 COVER V10.png" descr="LHMEB 11.2 COVER V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152678">
            <a:off x="5619033" y="5287771"/>
            <a:ext cx="1355963" cy="1565815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506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504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505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514" name="Group"/>
          <p:cNvGrpSpPr/>
          <p:nvPr/>
        </p:nvGrpSpPr>
        <p:grpSpPr>
          <a:xfrm>
            <a:off x="6698138" y="6743504"/>
            <a:ext cx="5554460" cy="2144220"/>
            <a:chOff x="0" y="0"/>
            <a:chExt cx="5554458" cy="2144218"/>
          </a:xfrm>
        </p:grpSpPr>
        <p:sp>
          <p:nvSpPr>
            <p:cNvPr id="507" name="Rectangle"/>
            <p:cNvSpPr/>
            <p:nvPr/>
          </p:nvSpPr>
          <p:spPr>
            <a:xfrm>
              <a:off x="237548" y="0"/>
              <a:ext cx="5316911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508" name="Social Media"/>
            <p:cNvSpPr txBox="1"/>
            <p:nvPr/>
          </p:nvSpPr>
          <p:spPr>
            <a:xfrm>
              <a:off x="589053" y="214659"/>
              <a:ext cx="2389972" cy="57981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Social Media</a:t>
              </a:r>
            </a:p>
          </p:txBody>
        </p:sp>
        <p:sp>
          <p:nvSpPr>
            <p:cNvPr id="509" name="3 million…"/>
            <p:cNvSpPr txBox="1"/>
            <p:nvPr/>
          </p:nvSpPr>
          <p:spPr>
            <a:xfrm>
              <a:off x="1429210" y="794471"/>
              <a:ext cx="2082530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t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t>3 million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impressions annually</a:t>
              </a:r>
            </a:p>
          </p:txBody>
        </p:sp>
        <p:sp>
          <p:nvSpPr>
            <p:cNvPr id="510" name="500,000…"/>
            <p:cNvSpPr txBox="1"/>
            <p:nvPr/>
          </p:nvSpPr>
          <p:spPr>
            <a:xfrm>
              <a:off x="3833717" y="794471"/>
              <a:ext cx="1627413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t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t>500,000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511" name="Line"/>
            <p:cNvSpPr/>
            <p:nvPr/>
          </p:nvSpPr>
          <p:spPr>
            <a:xfrm flipV="1">
              <a:off x="3674725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pic>
          <p:nvPicPr>
            <p:cNvPr id="512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811576"/>
              <a:ext cx="1307847" cy="72634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</p:pic>
        <p:sp>
          <p:nvSpPr>
            <p:cNvPr id="513" name="(national social media support)"/>
            <p:cNvSpPr txBox="1"/>
            <p:nvPr/>
          </p:nvSpPr>
          <p:spPr>
            <a:xfrm>
              <a:off x="3730400" y="1941187"/>
              <a:ext cx="1824059" cy="20303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i="1" sz="1000">
                  <a:solidFill>
                    <a:srgbClr val="929292"/>
                  </a:solidFill>
                </a:defRPr>
              </a:lvl1pPr>
            </a:lstStyle>
            <a:p>
              <a:pPr/>
              <a:r>
                <a:t>(national social media support)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17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  <p:grpSp>
        <p:nvGrpSpPr>
          <p:cNvPr id="520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518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519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521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24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  <p:sp>
        <p:nvSpPr>
          <p:cNvPr id="525" name="Everywhere you &amp; your clients…"/>
          <p:cNvSpPr txBox="1"/>
          <p:nvPr/>
        </p:nvSpPr>
        <p:spPr>
          <a:xfrm>
            <a:off x="1593807" y="4403884"/>
            <a:ext cx="9366717" cy="165329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i="1" sz="5500"/>
            </a:pPr>
            <a:r>
              <a:t>Everywhere you &amp; your clients</a:t>
            </a:r>
          </a:p>
          <a:p>
            <a:pPr algn="ctr">
              <a:spcBef>
                <a:spcPts val="0"/>
              </a:spcBef>
              <a:defRPr i="1" sz="5500"/>
            </a:pPr>
            <a:r>
              <a:t>live, work, play &amp; shop.</a:t>
            </a:r>
          </a:p>
        </p:txBody>
      </p:sp>
      <p:grpSp>
        <p:nvGrpSpPr>
          <p:cNvPr id="528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526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527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529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537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532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533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  <p:sp>
          <p:nvSpPr>
            <p:cNvPr id="534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535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536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pic>
        <p:nvPicPr>
          <p:cNvPr id="538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681461" y="2976000"/>
            <a:ext cx="1338583" cy="1545956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539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grpSp>
        <p:nvGrpSpPr>
          <p:cNvPr id="542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540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541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543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544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552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547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548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549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550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551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</p:grpSp>
      <p:grpSp>
        <p:nvGrpSpPr>
          <p:cNvPr id="559" name="Group"/>
          <p:cNvGrpSpPr/>
          <p:nvPr/>
        </p:nvGrpSpPr>
        <p:grpSpPr>
          <a:xfrm>
            <a:off x="709217" y="4775610"/>
            <a:ext cx="5026755" cy="1689188"/>
            <a:chOff x="0" y="0"/>
            <a:chExt cx="5026753" cy="1689187"/>
          </a:xfrm>
        </p:grpSpPr>
        <p:sp>
          <p:nvSpPr>
            <p:cNvPr id="553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554" name="Direct Mailed"/>
            <p:cNvSpPr txBox="1"/>
            <p:nvPr/>
          </p:nvSpPr>
          <p:spPr>
            <a:xfrm>
              <a:off x="267345" y="175591"/>
              <a:ext cx="2425125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Direct Mailed</a:t>
              </a:r>
            </a:p>
          </p:txBody>
        </p:sp>
        <p:sp>
          <p:nvSpPr>
            <p:cNvPr id="555" name="120,000…"/>
            <p:cNvSpPr txBox="1"/>
            <p:nvPr/>
          </p:nvSpPr>
          <p:spPr>
            <a:xfrm>
              <a:off x="885964" y="771990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556" name="20,000…"/>
            <p:cNvSpPr txBox="1"/>
            <p:nvPr/>
          </p:nvSpPr>
          <p:spPr>
            <a:xfrm>
              <a:off x="3055954" y="771990"/>
              <a:ext cx="1387332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557" name="Line"/>
            <p:cNvSpPr/>
            <p:nvPr/>
          </p:nvSpPr>
          <p:spPr>
            <a:xfrm flipV="1">
              <a:off x="2710881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558" name="to homes…"/>
            <p:cNvSpPr txBox="1"/>
            <p:nvPr/>
          </p:nvSpPr>
          <p:spPr>
            <a:xfrm>
              <a:off x="2908386" y="119930"/>
              <a:ext cx="1584792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to homes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valued $2.5M+</a:t>
              </a:r>
            </a:p>
          </p:txBody>
        </p:sp>
      </p:grpSp>
      <p:pic>
        <p:nvPicPr>
          <p:cNvPr id="560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608986" y="3131815"/>
            <a:ext cx="1338583" cy="1545956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561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pic>
        <p:nvPicPr>
          <p:cNvPr id="562" name="LHMEB 11.2 COVER V10.png" descr="LHMEB 11.2 COVER V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152678">
            <a:off x="5672771" y="4517497"/>
            <a:ext cx="1355963" cy="1565814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565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563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564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566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567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575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570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571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572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573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574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</p:grpSp>
      <p:grpSp>
        <p:nvGrpSpPr>
          <p:cNvPr id="582" name="Group"/>
          <p:cNvGrpSpPr/>
          <p:nvPr/>
        </p:nvGrpSpPr>
        <p:grpSpPr>
          <a:xfrm>
            <a:off x="709217" y="4775610"/>
            <a:ext cx="5026755" cy="1689188"/>
            <a:chOff x="0" y="0"/>
            <a:chExt cx="5026753" cy="1689187"/>
          </a:xfrm>
        </p:grpSpPr>
        <p:sp>
          <p:nvSpPr>
            <p:cNvPr id="576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577" name="Direct Mailed"/>
            <p:cNvSpPr txBox="1"/>
            <p:nvPr/>
          </p:nvSpPr>
          <p:spPr>
            <a:xfrm>
              <a:off x="267345" y="175591"/>
              <a:ext cx="2425125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Direct Mailed</a:t>
              </a:r>
            </a:p>
          </p:txBody>
        </p:sp>
        <p:sp>
          <p:nvSpPr>
            <p:cNvPr id="578" name="120,000…"/>
            <p:cNvSpPr txBox="1"/>
            <p:nvPr/>
          </p:nvSpPr>
          <p:spPr>
            <a:xfrm>
              <a:off x="885964" y="771990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579" name="20,000…"/>
            <p:cNvSpPr txBox="1"/>
            <p:nvPr/>
          </p:nvSpPr>
          <p:spPr>
            <a:xfrm>
              <a:off x="3055954" y="771990"/>
              <a:ext cx="1387332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580" name="Line"/>
            <p:cNvSpPr/>
            <p:nvPr/>
          </p:nvSpPr>
          <p:spPr>
            <a:xfrm flipV="1">
              <a:off x="2710881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581" name="to homes…"/>
            <p:cNvSpPr txBox="1"/>
            <p:nvPr/>
          </p:nvSpPr>
          <p:spPr>
            <a:xfrm>
              <a:off x="2908386" y="119930"/>
              <a:ext cx="1584792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to homes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valued $2.5M+</a:t>
              </a:r>
            </a:p>
          </p:txBody>
        </p:sp>
      </p:grpSp>
      <p:grpSp>
        <p:nvGrpSpPr>
          <p:cNvPr id="590" name="Group"/>
          <p:cNvGrpSpPr/>
          <p:nvPr/>
        </p:nvGrpSpPr>
        <p:grpSpPr>
          <a:xfrm>
            <a:off x="709217" y="6743504"/>
            <a:ext cx="5026755" cy="1941189"/>
            <a:chOff x="0" y="0"/>
            <a:chExt cx="5026753" cy="1941187"/>
          </a:xfrm>
        </p:grpSpPr>
        <p:sp>
          <p:nvSpPr>
            <p:cNvPr id="583" name="Rectangle"/>
            <p:cNvSpPr/>
            <p:nvPr/>
          </p:nvSpPr>
          <p:spPr>
            <a:xfrm>
              <a:off x="0" y="0"/>
              <a:ext cx="5026754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584" name="Venue Placement"/>
            <p:cNvSpPr txBox="1"/>
            <p:nvPr/>
          </p:nvSpPr>
          <p:spPr>
            <a:xfrm>
              <a:off x="284777" y="198072"/>
              <a:ext cx="3056519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Venue Placement</a:t>
              </a:r>
            </a:p>
          </p:txBody>
        </p:sp>
        <p:sp>
          <p:nvSpPr>
            <p:cNvPr id="585" name="24,000…"/>
            <p:cNvSpPr txBox="1"/>
            <p:nvPr/>
          </p:nvSpPr>
          <p:spPr>
            <a:xfrm>
              <a:off x="1006005" y="794471"/>
              <a:ext cx="138733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586" name="4,000…"/>
            <p:cNvSpPr txBox="1"/>
            <p:nvPr/>
          </p:nvSpPr>
          <p:spPr>
            <a:xfrm>
              <a:off x="3175994" y="794471"/>
              <a:ext cx="114725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587" name="Line"/>
            <p:cNvSpPr/>
            <p:nvPr/>
          </p:nvSpPr>
          <p:spPr>
            <a:xfrm flipV="1">
              <a:off x="2710881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588" name="hand…"/>
            <p:cNvSpPr txBox="1"/>
            <p:nvPr/>
          </p:nvSpPr>
          <p:spPr>
            <a:xfrm>
              <a:off x="3510281" y="176560"/>
              <a:ext cx="11593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hand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distributed</a:t>
              </a:r>
            </a:p>
          </p:txBody>
        </p:sp>
        <p:sp>
          <p:nvSpPr>
            <p:cNvPr id="589" name="luxury auto dealers, private airports, upscale local business"/>
            <p:cNvSpPr txBox="1"/>
            <p:nvPr/>
          </p:nvSpPr>
          <p:spPr>
            <a:xfrm>
              <a:off x="150369" y="1593647"/>
              <a:ext cx="4709780" cy="2524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i="1" sz="1400"/>
              </a:lvl1pPr>
            </a:lstStyle>
            <a:p>
              <a:pPr/>
              <a:r>
                <a:t>luxury auto dealers, private airports, upscale local business</a:t>
              </a:r>
            </a:p>
          </p:txBody>
        </p:sp>
      </p:grpSp>
      <p:pic>
        <p:nvPicPr>
          <p:cNvPr id="591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555248" y="3902089"/>
            <a:ext cx="1338583" cy="1545957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592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pic>
        <p:nvPicPr>
          <p:cNvPr id="593" name="LHMEB 11.2 COVER V10.png" descr="LHMEB 11.2 COVER V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152678">
            <a:off x="5619033" y="5287771"/>
            <a:ext cx="1355963" cy="1565815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596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594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595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597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598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606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601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02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603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604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05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</p:grpSp>
      <p:grpSp>
        <p:nvGrpSpPr>
          <p:cNvPr id="613" name="Group"/>
          <p:cNvGrpSpPr/>
          <p:nvPr/>
        </p:nvGrpSpPr>
        <p:grpSpPr>
          <a:xfrm>
            <a:off x="709217" y="4775610"/>
            <a:ext cx="5026755" cy="1689188"/>
            <a:chOff x="0" y="0"/>
            <a:chExt cx="5026753" cy="1689187"/>
          </a:xfrm>
        </p:grpSpPr>
        <p:sp>
          <p:nvSpPr>
            <p:cNvPr id="607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08" name="Direct Mailed"/>
            <p:cNvSpPr txBox="1"/>
            <p:nvPr/>
          </p:nvSpPr>
          <p:spPr>
            <a:xfrm>
              <a:off x="267345" y="175591"/>
              <a:ext cx="2425125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Direct Mailed</a:t>
              </a:r>
            </a:p>
          </p:txBody>
        </p:sp>
        <p:sp>
          <p:nvSpPr>
            <p:cNvPr id="609" name="120,000…"/>
            <p:cNvSpPr txBox="1"/>
            <p:nvPr/>
          </p:nvSpPr>
          <p:spPr>
            <a:xfrm>
              <a:off x="885964" y="771990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610" name="20,000…"/>
            <p:cNvSpPr txBox="1"/>
            <p:nvPr/>
          </p:nvSpPr>
          <p:spPr>
            <a:xfrm>
              <a:off x="3055954" y="771990"/>
              <a:ext cx="1387332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611" name="Line"/>
            <p:cNvSpPr/>
            <p:nvPr/>
          </p:nvSpPr>
          <p:spPr>
            <a:xfrm flipV="1">
              <a:off x="2710881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12" name="to homes…"/>
            <p:cNvSpPr txBox="1"/>
            <p:nvPr/>
          </p:nvSpPr>
          <p:spPr>
            <a:xfrm>
              <a:off x="2908386" y="119930"/>
              <a:ext cx="1584792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to homes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valued $2.5M+</a:t>
              </a:r>
            </a:p>
          </p:txBody>
        </p:sp>
      </p:grpSp>
      <p:grpSp>
        <p:nvGrpSpPr>
          <p:cNvPr id="621" name="Group"/>
          <p:cNvGrpSpPr/>
          <p:nvPr/>
        </p:nvGrpSpPr>
        <p:grpSpPr>
          <a:xfrm>
            <a:off x="709217" y="6743504"/>
            <a:ext cx="5026755" cy="1941189"/>
            <a:chOff x="0" y="0"/>
            <a:chExt cx="5026753" cy="1941187"/>
          </a:xfrm>
        </p:grpSpPr>
        <p:sp>
          <p:nvSpPr>
            <p:cNvPr id="614" name="Rectangle"/>
            <p:cNvSpPr/>
            <p:nvPr/>
          </p:nvSpPr>
          <p:spPr>
            <a:xfrm>
              <a:off x="0" y="0"/>
              <a:ext cx="5026754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15" name="Venue Placement"/>
            <p:cNvSpPr txBox="1"/>
            <p:nvPr/>
          </p:nvSpPr>
          <p:spPr>
            <a:xfrm>
              <a:off x="284777" y="198072"/>
              <a:ext cx="3056519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Venue Placement</a:t>
              </a:r>
            </a:p>
          </p:txBody>
        </p:sp>
        <p:sp>
          <p:nvSpPr>
            <p:cNvPr id="616" name="24,000…"/>
            <p:cNvSpPr txBox="1"/>
            <p:nvPr/>
          </p:nvSpPr>
          <p:spPr>
            <a:xfrm>
              <a:off x="1006005" y="794471"/>
              <a:ext cx="138733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617" name="4,000…"/>
            <p:cNvSpPr txBox="1"/>
            <p:nvPr/>
          </p:nvSpPr>
          <p:spPr>
            <a:xfrm>
              <a:off x="3175994" y="794471"/>
              <a:ext cx="114725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618" name="Line"/>
            <p:cNvSpPr/>
            <p:nvPr/>
          </p:nvSpPr>
          <p:spPr>
            <a:xfrm flipV="1">
              <a:off x="2710881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19" name="hand…"/>
            <p:cNvSpPr txBox="1"/>
            <p:nvPr/>
          </p:nvSpPr>
          <p:spPr>
            <a:xfrm>
              <a:off x="3510281" y="176560"/>
              <a:ext cx="11593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hand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distributed</a:t>
              </a:r>
            </a:p>
          </p:txBody>
        </p:sp>
        <p:sp>
          <p:nvSpPr>
            <p:cNvPr id="620" name="luxury auto dealers, private airports, upscale local business"/>
            <p:cNvSpPr txBox="1"/>
            <p:nvPr/>
          </p:nvSpPr>
          <p:spPr>
            <a:xfrm>
              <a:off x="150369" y="1593647"/>
              <a:ext cx="4709780" cy="2524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i="1" sz="1400"/>
              </a:lvl1pPr>
            </a:lstStyle>
            <a:p>
              <a:pPr/>
              <a:r>
                <a:t>luxury auto dealers, private airports, upscale local business</a:t>
              </a:r>
            </a:p>
          </p:txBody>
        </p:sp>
      </p:grpSp>
      <p:pic>
        <p:nvPicPr>
          <p:cNvPr id="622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555248" y="3902089"/>
            <a:ext cx="1338583" cy="1545957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623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pic>
        <p:nvPicPr>
          <p:cNvPr id="624" name="LHMEB 11.2 COVER V10.png" descr="LHMEB 11.2 COVER V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152678">
            <a:off x="5619033" y="5287771"/>
            <a:ext cx="1355963" cy="1565815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629" name="Group"/>
          <p:cNvGrpSpPr/>
          <p:nvPr/>
        </p:nvGrpSpPr>
        <p:grpSpPr>
          <a:xfrm>
            <a:off x="8257754" y="3440475"/>
            <a:ext cx="3491307" cy="4359458"/>
            <a:chOff x="0" y="0"/>
            <a:chExt cx="3491305" cy="4359456"/>
          </a:xfrm>
        </p:grpSpPr>
        <p:grpSp>
          <p:nvGrpSpPr>
            <p:cNvPr id="627" name="Group"/>
            <p:cNvGrpSpPr/>
            <p:nvPr/>
          </p:nvGrpSpPr>
          <p:grpSpPr>
            <a:xfrm>
              <a:off x="1082491" y="0"/>
              <a:ext cx="1779103" cy="2337600"/>
              <a:chOff x="1082491" y="0"/>
              <a:chExt cx="1779102" cy="2337599"/>
            </a:xfrm>
          </p:grpSpPr>
          <p:sp>
            <p:nvSpPr>
              <p:cNvPr id="625" name="Digital &amp; Social…"/>
              <p:cNvSpPr/>
              <p:nvPr/>
            </p:nvSpPr>
            <p:spPr>
              <a:xfrm>
                <a:off x="1591593" y="1067599"/>
                <a:ext cx="1270001" cy="1270001"/>
              </a:xfrm>
              <a:prstGeom prst="line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27093" tIns="27093" rIns="27093" bIns="27093" numCol="1" anchor="t">
                <a:spAutoFit/>
              </a:bodyPr>
              <a:lstStyle/>
              <a:p>
                <a:pPr algn="ctr">
                  <a:spcBef>
                    <a:spcPts val="0"/>
                  </a:spcBef>
                  <a:defRPr b="1">
                    <a:solidFill>
                      <a:srgbClr val="5E5E5E"/>
                    </a:solidFill>
                  </a:defRPr>
                </a:pPr>
                <a:r>
                  <a:t>Digital &amp; Social</a:t>
                </a:r>
              </a:p>
              <a:p>
                <a:pPr algn="ctr">
                  <a:spcBef>
                    <a:spcPts val="0"/>
                  </a:spcBef>
                  <a:defRPr b="1">
                    <a:solidFill>
                      <a:srgbClr val="5E5E5E"/>
                    </a:solidFill>
                  </a:defRPr>
                </a:pPr>
                <a:r>
                  <a:t>Support</a:t>
                </a:r>
              </a:p>
            </p:txBody>
          </p:sp>
          <p:pic>
            <p:nvPicPr>
              <p:cNvPr id="626" name="pasted-movie.png" descr="pasted-movi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1082491" y="0"/>
                <a:ext cx="1018206" cy="962084"/>
              </a:xfrm>
              <a:prstGeom prst="rect">
                <a:avLst/>
              </a:prstGeom>
              <a:ln w="3175" cap="flat">
                <a:noFill/>
                <a:miter lim="400000"/>
              </a:ln>
              <a:effectLst/>
            </p:spPr>
          </p:pic>
        </p:grpSp>
        <p:pic>
          <p:nvPicPr>
            <p:cNvPr id="628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2259612"/>
              <a:ext cx="3491306" cy="2099845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632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630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631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633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634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642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637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38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639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640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41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</p:grpSp>
      <p:grpSp>
        <p:nvGrpSpPr>
          <p:cNvPr id="649" name="Group"/>
          <p:cNvGrpSpPr/>
          <p:nvPr/>
        </p:nvGrpSpPr>
        <p:grpSpPr>
          <a:xfrm>
            <a:off x="709217" y="4775610"/>
            <a:ext cx="5026755" cy="1689188"/>
            <a:chOff x="0" y="0"/>
            <a:chExt cx="5026753" cy="1689187"/>
          </a:xfrm>
        </p:grpSpPr>
        <p:sp>
          <p:nvSpPr>
            <p:cNvPr id="643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44" name="Direct Mailed"/>
            <p:cNvSpPr txBox="1"/>
            <p:nvPr/>
          </p:nvSpPr>
          <p:spPr>
            <a:xfrm>
              <a:off x="267345" y="175591"/>
              <a:ext cx="2425125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Direct Mailed</a:t>
              </a:r>
            </a:p>
          </p:txBody>
        </p:sp>
        <p:sp>
          <p:nvSpPr>
            <p:cNvPr id="645" name="120,000…"/>
            <p:cNvSpPr txBox="1"/>
            <p:nvPr/>
          </p:nvSpPr>
          <p:spPr>
            <a:xfrm>
              <a:off x="885964" y="771990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646" name="20,000…"/>
            <p:cNvSpPr txBox="1"/>
            <p:nvPr/>
          </p:nvSpPr>
          <p:spPr>
            <a:xfrm>
              <a:off x="3055954" y="771990"/>
              <a:ext cx="1387332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647" name="Line"/>
            <p:cNvSpPr/>
            <p:nvPr/>
          </p:nvSpPr>
          <p:spPr>
            <a:xfrm flipV="1">
              <a:off x="2710881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48" name="to homes…"/>
            <p:cNvSpPr txBox="1"/>
            <p:nvPr/>
          </p:nvSpPr>
          <p:spPr>
            <a:xfrm>
              <a:off x="2908386" y="119930"/>
              <a:ext cx="1584792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to homes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valued $2.5M+</a:t>
              </a:r>
            </a:p>
          </p:txBody>
        </p:sp>
      </p:grpSp>
      <p:grpSp>
        <p:nvGrpSpPr>
          <p:cNvPr id="657" name="Group"/>
          <p:cNvGrpSpPr/>
          <p:nvPr/>
        </p:nvGrpSpPr>
        <p:grpSpPr>
          <a:xfrm>
            <a:off x="709217" y="6743504"/>
            <a:ext cx="5026755" cy="1941189"/>
            <a:chOff x="0" y="0"/>
            <a:chExt cx="5026753" cy="1941187"/>
          </a:xfrm>
        </p:grpSpPr>
        <p:sp>
          <p:nvSpPr>
            <p:cNvPr id="650" name="Rectangle"/>
            <p:cNvSpPr/>
            <p:nvPr/>
          </p:nvSpPr>
          <p:spPr>
            <a:xfrm>
              <a:off x="0" y="0"/>
              <a:ext cx="5026754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51" name="Venue Placement"/>
            <p:cNvSpPr txBox="1"/>
            <p:nvPr/>
          </p:nvSpPr>
          <p:spPr>
            <a:xfrm>
              <a:off x="284777" y="198072"/>
              <a:ext cx="3056519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Venue Placement</a:t>
              </a:r>
            </a:p>
          </p:txBody>
        </p:sp>
        <p:sp>
          <p:nvSpPr>
            <p:cNvPr id="652" name="24,000…"/>
            <p:cNvSpPr txBox="1"/>
            <p:nvPr/>
          </p:nvSpPr>
          <p:spPr>
            <a:xfrm>
              <a:off x="1006005" y="794471"/>
              <a:ext cx="138733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653" name="4,000…"/>
            <p:cNvSpPr txBox="1"/>
            <p:nvPr/>
          </p:nvSpPr>
          <p:spPr>
            <a:xfrm>
              <a:off x="3175994" y="794471"/>
              <a:ext cx="114725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654" name="Line"/>
            <p:cNvSpPr/>
            <p:nvPr/>
          </p:nvSpPr>
          <p:spPr>
            <a:xfrm flipV="1">
              <a:off x="2710881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55" name="hand…"/>
            <p:cNvSpPr txBox="1"/>
            <p:nvPr/>
          </p:nvSpPr>
          <p:spPr>
            <a:xfrm>
              <a:off x="3510281" y="176560"/>
              <a:ext cx="11593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hand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distributed</a:t>
              </a:r>
            </a:p>
          </p:txBody>
        </p:sp>
        <p:sp>
          <p:nvSpPr>
            <p:cNvPr id="656" name="luxury auto dealers, private airports, upscale local business"/>
            <p:cNvSpPr txBox="1"/>
            <p:nvPr/>
          </p:nvSpPr>
          <p:spPr>
            <a:xfrm>
              <a:off x="150369" y="1593647"/>
              <a:ext cx="4709780" cy="2524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i="1" sz="1400"/>
              </a:lvl1pPr>
            </a:lstStyle>
            <a:p>
              <a:pPr/>
              <a:r>
                <a:t>luxury auto dealers, private airports, upscale local business</a:t>
              </a:r>
            </a:p>
          </p:txBody>
        </p:sp>
      </p:grpSp>
      <p:grpSp>
        <p:nvGrpSpPr>
          <p:cNvPr id="664" name="Group"/>
          <p:cNvGrpSpPr/>
          <p:nvPr/>
        </p:nvGrpSpPr>
        <p:grpSpPr>
          <a:xfrm>
            <a:off x="6978671" y="2807715"/>
            <a:ext cx="5316912" cy="1689188"/>
            <a:chOff x="0" y="0"/>
            <a:chExt cx="5316910" cy="1689187"/>
          </a:xfrm>
        </p:grpSpPr>
        <p:sp>
          <p:nvSpPr>
            <p:cNvPr id="658" name="Rectangle"/>
            <p:cNvSpPr/>
            <p:nvPr/>
          </p:nvSpPr>
          <p:spPr>
            <a:xfrm>
              <a:off x="0" y="0"/>
              <a:ext cx="5316911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59" name="Web Site"/>
            <p:cNvSpPr txBox="1"/>
            <p:nvPr/>
          </p:nvSpPr>
          <p:spPr>
            <a:xfrm>
              <a:off x="291088" y="143084"/>
              <a:ext cx="1654286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Web Site</a:t>
              </a:r>
            </a:p>
          </p:txBody>
        </p:sp>
        <p:sp>
          <p:nvSpPr>
            <p:cNvPr id="660" name="Line"/>
            <p:cNvSpPr/>
            <p:nvPr/>
          </p:nvSpPr>
          <p:spPr>
            <a:xfrm flipV="1">
              <a:off x="2878774" y="739483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61" name="Advertised listings are uploaded to our national website for interaction with additional features to promote you and your listings"/>
            <p:cNvSpPr txBox="1"/>
            <p:nvPr/>
          </p:nvSpPr>
          <p:spPr>
            <a:xfrm>
              <a:off x="291088" y="758630"/>
              <a:ext cx="2416667" cy="70906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200"/>
              </a:lvl1pPr>
            </a:lstStyle>
            <a:p>
              <a:pPr/>
              <a:r>
                <a:t>Advertised listings are uploaded to our national website for interaction with additional features to promote you and your listings</a:t>
              </a:r>
            </a:p>
          </p:txBody>
        </p:sp>
        <p:sp>
          <p:nvSpPr>
            <p:cNvPr id="662" name="LuxuryHomeMagazine.com"/>
            <p:cNvSpPr txBox="1"/>
            <p:nvPr/>
          </p:nvSpPr>
          <p:spPr>
            <a:xfrm>
              <a:off x="2190805" y="302702"/>
              <a:ext cx="2869752" cy="3271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800"/>
              </a:lvl1pPr>
            </a:lstStyle>
            <a:p>
              <a:pPr/>
              <a:r>
                <a:t>LuxuryHomeMagazine.com</a:t>
              </a:r>
            </a:p>
          </p:txBody>
        </p:sp>
        <p:sp>
          <p:nvSpPr>
            <p:cNvPr id="663" name="Luxury Agent profiles include: headshots, contact info, virtual tours, social media and business website links"/>
            <p:cNvSpPr txBox="1"/>
            <p:nvPr/>
          </p:nvSpPr>
          <p:spPr>
            <a:xfrm>
              <a:off x="3098067" y="765229"/>
              <a:ext cx="2082530" cy="70906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600"/>
                </a:spcBef>
                <a:defRPr sz="1200"/>
              </a:lvl1pPr>
            </a:lstStyle>
            <a:p>
              <a:pPr/>
              <a:r>
                <a:t>Luxury Agent profiles include: headshots, contact info, virtual tours, social media and business website links</a:t>
              </a:r>
            </a:p>
          </p:txBody>
        </p:sp>
      </p:grpSp>
      <p:pic>
        <p:nvPicPr>
          <p:cNvPr id="665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555248" y="3902089"/>
            <a:ext cx="1338583" cy="1545957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666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pic>
        <p:nvPicPr>
          <p:cNvPr id="667" name="LHMEB 11.2 COVER V10.png" descr="LHMEB 11.2 COVER V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152678">
            <a:off x="5619033" y="5287771"/>
            <a:ext cx="1355963" cy="1565815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668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53517" y="4364954"/>
            <a:ext cx="3491306" cy="2099845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71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669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670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672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673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681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676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77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678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679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80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</p:grpSp>
      <p:grpSp>
        <p:nvGrpSpPr>
          <p:cNvPr id="688" name="Group"/>
          <p:cNvGrpSpPr/>
          <p:nvPr/>
        </p:nvGrpSpPr>
        <p:grpSpPr>
          <a:xfrm>
            <a:off x="709217" y="4775610"/>
            <a:ext cx="5026755" cy="1689188"/>
            <a:chOff x="0" y="0"/>
            <a:chExt cx="5026753" cy="1689187"/>
          </a:xfrm>
        </p:grpSpPr>
        <p:sp>
          <p:nvSpPr>
            <p:cNvPr id="682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83" name="Direct Mailed"/>
            <p:cNvSpPr txBox="1"/>
            <p:nvPr/>
          </p:nvSpPr>
          <p:spPr>
            <a:xfrm>
              <a:off x="267345" y="175591"/>
              <a:ext cx="2425125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Direct Mailed</a:t>
              </a:r>
            </a:p>
          </p:txBody>
        </p:sp>
        <p:sp>
          <p:nvSpPr>
            <p:cNvPr id="684" name="120,000…"/>
            <p:cNvSpPr txBox="1"/>
            <p:nvPr/>
          </p:nvSpPr>
          <p:spPr>
            <a:xfrm>
              <a:off x="885964" y="771990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685" name="20,000…"/>
            <p:cNvSpPr txBox="1"/>
            <p:nvPr/>
          </p:nvSpPr>
          <p:spPr>
            <a:xfrm>
              <a:off x="3055954" y="771990"/>
              <a:ext cx="1387332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686" name="Line"/>
            <p:cNvSpPr/>
            <p:nvPr/>
          </p:nvSpPr>
          <p:spPr>
            <a:xfrm flipV="1">
              <a:off x="2710881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87" name="to homes…"/>
            <p:cNvSpPr txBox="1"/>
            <p:nvPr/>
          </p:nvSpPr>
          <p:spPr>
            <a:xfrm>
              <a:off x="2908386" y="119930"/>
              <a:ext cx="1584792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to homes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valued $2.5M+</a:t>
              </a:r>
            </a:p>
          </p:txBody>
        </p:sp>
      </p:grpSp>
      <p:grpSp>
        <p:nvGrpSpPr>
          <p:cNvPr id="696" name="Group"/>
          <p:cNvGrpSpPr/>
          <p:nvPr/>
        </p:nvGrpSpPr>
        <p:grpSpPr>
          <a:xfrm>
            <a:off x="709217" y="6743504"/>
            <a:ext cx="5026755" cy="1941189"/>
            <a:chOff x="0" y="0"/>
            <a:chExt cx="5026753" cy="1941187"/>
          </a:xfrm>
        </p:grpSpPr>
        <p:sp>
          <p:nvSpPr>
            <p:cNvPr id="689" name="Rectangle"/>
            <p:cNvSpPr/>
            <p:nvPr/>
          </p:nvSpPr>
          <p:spPr>
            <a:xfrm>
              <a:off x="0" y="0"/>
              <a:ext cx="5026754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90" name="Venue Placement"/>
            <p:cNvSpPr txBox="1"/>
            <p:nvPr/>
          </p:nvSpPr>
          <p:spPr>
            <a:xfrm>
              <a:off x="284777" y="198072"/>
              <a:ext cx="3056519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Venue Placement</a:t>
              </a:r>
            </a:p>
          </p:txBody>
        </p:sp>
        <p:sp>
          <p:nvSpPr>
            <p:cNvPr id="691" name="24,000…"/>
            <p:cNvSpPr txBox="1"/>
            <p:nvPr/>
          </p:nvSpPr>
          <p:spPr>
            <a:xfrm>
              <a:off x="1006005" y="794471"/>
              <a:ext cx="138733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692" name="4,000…"/>
            <p:cNvSpPr txBox="1"/>
            <p:nvPr/>
          </p:nvSpPr>
          <p:spPr>
            <a:xfrm>
              <a:off x="3175994" y="794471"/>
              <a:ext cx="114725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693" name="Line"/>
            <p:cNvSpPr/>
            <p:nvPr/>
          </p:nvSpPr>
          <p:spPr>
            <a:xfrm flipV="1">
              <a:off x="2710881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694" name="hand…"/>
            <p:cNvSpPr txBox="1"/>
            <p:nvPr/>
          </p:nvSpPr>
          <p:spPr>
            <a:xfrm>
              <a:off x="3510281" y="176560"/>
              <a:ext cx="11593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hand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distributed</a:t>
              </a:r>
            </a:p>
          </p:txBody>
        </p:sp>
        <p:sp>
          <p:nvSpPr>
            <p:cNvPr id="695" name="luxury auto dealers, private airports, upscale local business"/>
            <p:cNvSpPr txBox="1"/>
            <p:nvPr/>
          </p:nvSpPr>
          <p:spPr>
            <a:xfrm>
              <a:off x="150369" y="1593647"/>
              <a:ext cx="4709780" cy="2524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i="1" sz="1400"/>
              </a:lvl1pPr>
            </a:lstStyle>
            <a:p>
              <a:pPr/>
              <a:r>
                <a:t>luxury auto dealers, private airports, upscale local business</a:t>
              </a:r>
            </a:p>
          </p:txBody>
        </p:sp>
      </p:grpSp>
      <p:grpSp>
        <p:nvGrpSpPr>
          <p:cNvPr id="703" name="Group"/>
          <p:cNvGrpSpPr/>
          <p:nvPr/>
        </p:nvGrpSpPr>
        <p:grpSpPr>
          <a:xfrm>
            <a:off x="6978671" y="2807715"/>
            <a:ext cx="5316912" cy="1689188"/>
            <a:chOff x="0" y="0"/>
            <a:chExt cx="5316910" cy="1689187"/>
          </a:xfrm>
        </p:grpSpPr>
        <p:sp>
          <p:nvSpPr>
            <p:cNvPr id="697" name="Rectangle"/>
            <p:cNvSpPr/>
            <p:nvPr/>
          </p:nvSpPr>
          <p:spPr>
            <a:xfrm>
              <a:off x="0" y="0"/>
              <a:ext cx="5316911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698" name="Web Site"/>
            <p:cNvSpPr txBox="1"/>
            <p:nvPr/>
          </p:nvSpPr>
          <p:spPr>
            <a:xfrm>
              <a:off x="291088" y="143084"/>
              <a:ext cx="1654286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Web Site</a:t>
              </a:r>
            </a:p>
          </p:txBody>
        </p:sp>
        <p:sp>
          <p:nvSpPr>
            <p:cNvPr id="699" name="Line"/>
            <p:cNvSpPr/>
            <p:nvPr/>
          </p:nvSpPr>
          <p:spPr>
            <a:xfrm flipV="1">
              <a:off x="2878774" y="739483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700" name="Advertised listings are uploaded to our national website for interaction with additional features to promote you and your listings"/>
            <p:cNvSpPr txBox="1"/>
            <p:nvPr/>
          </p:nvSpPr>
          <p:spPr>
            <a:xfrm>
              <a:off x="291088" y="758630"/>
              <a:ext cx="2416667" cy="70906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200"/>
              </a:lvl1pPr>
            </a:lstStyle>
            <a:p>
              <a:pPr/>
              <a:r>
                <a:t>Advertised listings are uploaded to our national website for interaction with additional features to promote you and your listings</a:t>
              </a:r>
            </a:p>
          </p:txBody>
        </p:sp>
        <p:sp>
          <p:nvSpPr>
            <p:cNvPr id="701" name="LuxuryHomeMagazine.com"/>
            <p:cNvSpPr txBox="1"/>
            <p:nvPr/>
          </p:nvSpPr>
          <p:spPr>
            <a:xfrm>
              <a:off x="2190805" y="302702"/>
              <a:ext cx="2869752" cy="3271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800"/>
              </a:lvl1pPr>
            </a:lstStyle>
            <a:p>
              <a:pPr/>
              <a:r>
                <a:t>LuxuryHomeMagazine.com</a:t>
              </a:r>
            </a:p>
          </p:txBody>
        </p:sp>
        <p:sp>
          <p:nvSpPr>
            <p:cNvPr id="702" name="Luxury Agent profiles include: headshots, contact info, virtual tours, social media and business website links"/>
            <p:cNvSpPr txBox="1"/>
            <p:nvPr/>
          </p:nvSpPr>
          <p:spPr>
            <a:xfrm>
              <a:off x="3098067" y="765229"/>
              <a:ext cx="2082530" cy="70906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600"/>
                </a:spcBef>
                <a:defRPr sz="1200"/>
              </a:lvl1pPr>
            </a:lstStyle>
            <a:p>
              <a:pPr/>
              <a:r>
                <a:t>Luxury Agent profiles include: headshots, contact info, virtual tours, social media and business website links</a:t>
              </a:r>
            </a:p>
          </p:txBody>
        </p:sp>
      </p:grpSp>
      <p:pic>
        <p:nvPicPr>
          <p:cNvPr id="704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555248" y="3902089"/>
            <a:ext cx="1338583" cy="1545957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705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grpSp>
        <p:nvGrpSpPr>
          <p:cNvPr id="708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706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707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grpSp>
        <p:nvGrpSpPr>
          <p:cNvPr id="715" name="Group"/>
          <p:cNvGrpSpPr/>
          <p:nvPr/>
        </p:nvGrpSpPr>
        <p:grpSpPr>
          <a:xfrm>
            <a:off x="6978671" y="4775610"/>
            <a:ext cx="5316912" cy="1689188"/>
            <a:chOff x="0" y="0"/>
            <a:chExt cx="5316910" cy="1689187"/>
          </a:xfrm>
        </p:grpSpPr>
        <p:sp>
          <p:nvSpPr>
            <p:cNvPr id="709" name="Rectangle"/>
            <p:cNvSpPr/>
            <p:nvPr/>
          </p:nvSpPr>
          <p:spPr>
            <a:xfrm>
              <a:off x="0" y="0"/>
              <a:ext cx="5316911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10" name="Email"/>
            <p:cNvSpPr txBox="1"/>
            <p:nvPr/>
          </p:nvSpPr>
          <p:spPr>
            <a:xfrm>
              <a:off x="291088" y="175591"/>
              <a:ext cx="1058097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Email</a:t>
              </a:r>
            </a:p>
          </p:txBody>
        </p:sp>
        <p:sp>
          <p:nvSpPr>
            <p:cNvPr id="711" name="60,000-80,000…"/>
            <p:cNvSpPr txBox="1"/>
            <p:nvPr/>
          </p:nvSpPr>
          <p:spPr>
            <a:xfrm>
              <a:off x="291088" y="771990"/>
              <a:ext cx="2875747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60,000-80,000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 </a:t>
              </a:r>
            </a:p>
          </p:txBody>
        </p:sp>
        <p:sp>
          <p:nvSpPr>
            <p:cNvPr id="712" name="10,000…"/>
            <p:cNvSpPr txBox="1"/>
            <p:nvPr/>
          </p:nvSpPr>
          <p:spPr>
            <a:xfrm>
              <a:off x="3507845" y="771990"/>
              <a:ext cx="1718091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wk x 6-8 wks</a:t>
              </a:r>
            </a:p>
          </p:txBody>
        </p:sp>
        <p:sp>
          <p:nvSpPr>
            <p:cNvPr id="713" name="Line"/>
            <p:cNvSpPr/>
            <p:nvPr/>
          </p:nvSpPr>
          <p:spPr>
            <a:xfrm flipV="1">
              <a:off x="3328152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714" name="digital magazine is the…"/>
            <p:cNvSpPr txBox="1"/>
            <p:nvPr/>
          </p:nvSpPr>
          <p:spPr>
            <a:xfrm>
              <a:off x="1596041" y="132630"/>
              <a:ext cx="24166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digital magazine is the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exact duplicate of print</a:t>
              </a:r>
            </a:p>
          </p:txBody>
        </p:sp>
      </p:grpSp>
      <p:pic>
        <p:nvPicPr>
          <p:cNvPr id="716" name="LHMEB 11.2 COVER V10.png" descr="LHMEB 11.2 COVER V1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152678">
            <a:off x="5619033" y="5287771"/>
            <a:ext cx="1355963" cy="1565815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717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718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Rectangle"/>
          <p:cNvSpPr/>
          <p:nvPr/>
        </p:nvSpPr>
        <p:spPr>
          <a:xfrm>
            <a:off x="709217" y="590067"/>
            <a:ext cx="11586366" cy="2016564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726" name="Group"/>
          <p:cNvGrpSpPr/>
          <p:nvPr/>
        </p:nvGrpSpPr>
        <p:grpSpPr>
          <a:xfrm>
            <a:off x="709217" y="2807715"/>
            <a:ext cx="5026755" cy="1689189"/>
            <a:chOff x="0" y="0"/>
            <a:chExt cx="5026753" cy="1689187"/>
          </a:xfrm>
        </p:grpSpPr>
        <p:sp>
          <p:nvSpPr>
            <p:cNvPr id="721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22" name="144,000…"/>
            <p:cNvSpPr txBox="1"/>
            <p:nvPr/>
          </p:nvSpPr>
          <p:spPr>
            <a:xfrm>
              <a:off x="885964" y="699119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144,000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annually</a:t>
              </a:r>
            </a:p>
          </p:txBody>
        </p:sp>
        <p:sp>
          <p:nvSpPr>
            <p:cNvPr id="723" name="24,000…"/>
            <p:cNvSpPr txBox="1"/>
            <p:nvPr/>
          </p:nvSpPr>
          <p:spPr>
            <a:xfrm>
              <a:off x="2908386" y="699119"/>
              <a:ext cx="1682468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printed per issue</a:t>
              </a:r>
            </a:p>
          </p:txBody>
        </p:sp>
        <p:sp>
          <p:nvSpPr>
            <p:cNvPr id="724" name="Line"/>
            <p:cNvSpPr/>
            <p:nvPr/>
          </p:nvSpPr>
          <p:spPr>
            <a:xfrm flipV="1">
              <a:off x="2710881" y="699119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725" name="Print"/>
            <p:cNvSpPr txBox="1"/>
            <p:nvPr/>
          </p:nvSpPr>
          <p:spPr>
            <a:xfrm>
              <a:off x="267345" y="143084"/>
              <a:ext cx="920023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Print</a:t>
              </a:r>
            </a:p>
          </p:txBody>
        </p:sp>
      </p:grpSp>
      <p:grpSp>
        <p:nvGrpSpPr>
          <p:cNvPr id="733" name="Group"/>
          <p:cNvGrpSpPr/>
          <p:nvPr/>
        </p:nvGrpSpPr>
        <p:grpSpPr>
          <a:xfrm>
            <a:off x="709217" y="4775610"/>
            <a:ext cx="5026755" cy="1689188"/>
            <a:chOff x="0" y="0"/>
            <a:chExt cx="5026753" cy="1689187"/>
          </a:xfrm>
        </p:grpSpPr>
        <p:sp>
          <p:nvSpPr>
            <p:cNvPr id="727" name="Rectangle"/>
            <p:cNvSpPr/>
            <p:nvPr/>
          </p:nvSpPr>
          <p:spPr>
            <a:xfrm>
              <a:off x="0" y="0"/>
              <a:ext cx="5026754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28" name="Direct Mailed"/>
            <p:cNvSpPr txBox="1"/>
            <p:nvPr/>
          </p:nvSpPr>
          <p:spPr>
            <a:xfrm>
              <a:off x="267345" y="175591"/>
              <a:ext cx="2425125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Direct Mailed</a:t>
              </a:r>
            </a:p>
          </p:txBody>
        </p:sp>
        <p:sp>
          <p:nvSpPr>
            <p:cNvPr id="729" name="120,000…"/>
            <p:cNvSpPr txBox="1"/>
            <p:nvPr/>
          </p:nvSpPr>
          <p:spPr>
            <a:xfrm>
              <a:off x="885964" y="771990"/>
              <a:ext cx="1627413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730" name="20,000…"/>
            <p:cNvSpPr txBox="1"/>
            <p:nvPr/>
          </p:nvSpPr>
          <p:spPr>
            <a:xfrm>
              <a:off x="3055954" y="771990"/>
              <a:ext cx="1387332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731" name="Line"/>
            <p:cNvSpPr/>
            <p:nvPr/>
          </p:nvSpPr>
          <p:spPr>
            <a:xfrm flipV="1">
              <a:off x="2710881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732" name="to homes…"/>
            <p:cNvSpPr txBox="1"/>
            <p:nvPr/>
          </p:nvSpPr>
          <p:spPr>
            <a:xfrm>
              <a:off x="2908386" y="119930"/>
              <a:ext cx="1584792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to homes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valued $2.5M+</a:t>
              </a:r>
            </a:p>
          </p:txBody>
        </p:sp>
      </p:grpSp>
      <p:grpSp>
        <p:nvGrpSpPr>
          <p:cNvPr id="742" name="Group"/>
          <p:cNvGrpSpPr/>
          <p:nvPr/>
        </p:nvGrpSpPr>
        <p:grpSpPr>
          <a:xfrm>
            <a:off x="709217" y="6743504"/>
            <a:ext cx="5026755" cy="1941189"/>
            <a:chOff x="0" y="0"/>
            <a:chExt cx="5026753" cy="1941187"/>
          </a:xfrm>
        </p:grpSpPr>
        <p:sp>
          <p:nvSpPr>
            <p:cNvPr id="734" name="Rectangle"/>
            <p:cNvSpPr/>
            <p:nvPr/>
          </p:nvSpPr>
          <p:spPr>
            <a:xfrm>
              <a:off x="0" y="0"/>
              <a:ext cx="5026754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35" name="Venue Placement"/>
            <p:cNvSpPr txBox="1"/>
            <p:nvPr/>
          </p:nvSpPr>
          <p:spPr>
            <a:xfrm>
              <a:off x="284777" y="198072"/>
              <a:ext cx="3056519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Venue Placement</a:t>
              </a:r>
            </a:p>
          </p:txBody>
        </p:sp>
        <p:sp>
          <p:nvSpPr>
            <p:cNvPr id="736" name="24,000…"/>
            <p:cNvSpPr txBox="1"/>
            <p:nvPr/>
          </p:nvSpPr>
          <p:spPr>
            <a:xfrm>
              <a:off x="1006005" y="794471"/>
              <a:ext cx="138733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24,000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annually</a:t>
              </a:r>
            </a:p>
          </p:txBody>
        </p:sp>
        <p:sp>
          <p:nvSpPr>
            <p:cNvPr id="737" name="4,000…"/>
            <p:cNvSpPr txBox="1"/>
            <p:nvPr/>
          </p:nvSpPr>
          <p:spPr>
            <a:xfrm>
              <a:off x="3175994" y="794471"/>
              <a:ext cx="1147252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4,000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738" name="Line"/>
            <p:cNvSpPr/>
            <p:nvPr/>
          </p:nvSpPr>
          <p:spPr>
            <a:xfrm flipV="1">
              <a:off x="2710881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739" name="hand…"/>
            <p:cNvSpPr txBox="1"/>
            <p:nvPr/>
          </p:nvSpPr>
          <p:spPr>
            <a:xfrm>
              <a:off x="3510281" y="176560"/>
              <a:ext cx="11593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hand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distributed</a:t>
              </a:r>
            </a:p>
          </p:txBody>
        </p:sp>
        <p:sp>
          <p:nvSpPr>
            <p:cNvPr id="740" name="luxury auto dealers, private airports, upscale local business"/>
            <p:cNvSpPr txBox="1"/>
            <p:nvPr/>
          </p:nvSpPr>
          <p:spPr>
            <a:xfrm>
              <a:off x="150370" y="1593647"/>
              <a:ext cx="4709779" cy="2524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i="1" sz="1400"/>
              </a:lvl1pPr>
            </a:lstStyle>
            <a:p>
              <a:pPr/>
              <a:r>
                <a:t>luxury auto dealers, private airports, upscale local business</a:t>
              </a:r>
            </a:p>
          </p:txBody>
        </p:sp>
        <p:sp>
          <p:nvSpPr>
            <p:cNvPr id="741" name="hand…"/>
            <p:cNvSpPr txBox="1"/>
            <p:nvPr/>
          </p:nvSpPr>
          <p:spPr>
            <a:xfrm>
              <a:off x="3510281" y="176560"/>
              <a:ext cx="11593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hand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distributed</a:t>
              </a:r>
            </a:p>
          </p:txBody>
        </p:sp>
      </p:grpSp>
      <p:grpSp>
        <p:nvGrpSpPr>
          <p:cNvPr id="749" name="Group"/>
          <p:cNvGrpSpPr/>
          <p:nvPr/>
        </p:nvGrpSpPr>
        <p:grpSpPr>
          <a:xfrm>
            <a:off x="6978671" y="4775610"/>
            <a:ext cx="5316912" cy="1689188"/>
            <a:chOff x="0" y="0"/>
            <a:chExt cx="5316910" cy="1689187"/>
          </a:xfrm>
        </p:grpSpPr>
        <p:sp>
          <p:nvSpPr>
            <p:cNvPr id="743" name="Rectangle"/>
            <p:cNvSpPr/>
            <p:nvPr/>
          </p:nvSpPr>
          <p:spPr>
            <a:xfrm>
              <a:off x="0" y="0"/>
              <a:ext cx="5316911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44" name="Email"/>
            <p:cNvSpPr txBox="1"/>
            <p:nvPr/>
          </p:nvSpPr>
          <p:spPr>
            <a:xfrm>
              <a:off x="291088" y="175591"/>
              <a:ext cx="1058097" cy="6129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Email</a:t>
              </a:r>
            </a:p>
          </p:txBody>
        </p:sp>
        <p:sp>
          <p:nvSpPr>
            <p:cNvPr id="745" name="60,000-80,000…"/>
            <p:cNvSpPr txBox="1"/>
            <p:nvPr/>
          </p:nvSpPr>
          <p:spPr>
            <a:xfrm>
              <a:off x="291088" y="771990"/>
              <a:ext cx="2875747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60,000-80,000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 </a:t>
              </a:r>
            </a:p>
          </p:txBody>
        </p:sp>
        <p:sp>
          <p:nvSpPr>
            <p:cNvPr id="746" name="10,000…"/>
            <p:cNvSpPr txBox="1"/>
            <p:nvPr/>
          </p:nvSpPr>
          <p:spPr>
            <a:xfrm>
              <a:off x="3507845" y="771990"/>
              <a:ext cx="1718091" cy="76055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t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t>10,000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wk x 6-8 wks</a:t>
              </a:r>
            </a:p>
          </p:txBody>
        </p:sp>
        <p:sp>
          <p:nvSpPr>
            <p:cNvPr id="747" name="Line"/>
            <p:cNvSpPr/>
            <p:nvPr/>
          </p:nvSpPr>
          <p:spPr>
            <a:xfrm flipV="1">
              <a:off x="3328152" y="771990"/>
              <a:ext cx="1" cy="76055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748" name="digital magazine is the…"/>
            <p:cNvSpPr txBox="1"/>
            <p:nvPr/>
          </p:nvSpPr>
          <p:spPr>
            <a:xfrm>
              <a:off x="1596041" y="132630"/>
              <a:ext cx="2416667" cy="5792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>
                <a:spcBef>
                  <a:spcPts val="0"/>
                </a:spcBef>
                <a:defRPr sz="1800"/>
              </a:pPr>
              <a:r>
                <a:t>digital magazine is the</a:t>
              </a:r>
            </a:p>
            <a:p>
              <a:pPr>
                <a:spcBef>
                  <a:spcPts val="0"/>
                </a:spcBef>
                <a:defRPr sz="1800"/>
              </a:pPr>
              <a:r>
                <a:t>exact duplicate of print</a:t>
              </a:r>
            </a:p>
          </p:txBody>
        </p:sp>
      </p:grpSp>
      <p:grpSp>
        <p:nvGrpSpPr>
          <p:cNvPr id="756" name="Group"/>
          <p:cNvGrpSpPr/>
          <p:nvPr/>
        </p:nvGrpSpPr>
        <p:grpSpPr>
          <a:xfrm>
            <a:off x="6978671" y="2807715"/>
            <a:ext cx="5316912" cy="1689188"/>
            <a:chOff x="0" y="0"/>
            <a:chExt cx="5316910" cy="1689187"/>
          </a:xfrm>
        </p:grpSpPr>
        <p:sp>
          <p:nvSpPr>
            <p:cNvPr id="750" name="Rectangle"/>
            <p:cNvSpPr/>
            <p:nvPr/>
          </p:nvSpPr>
          <p:spPr>
            <a:xfrm>
              <a:off x="0" y="0"/>
              <a:ext cx="5316911" cy="1689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51" name="Web Site"/>
            <p:cNvSpPr txBox="1"/>
            <p:nvPr/>
          </p:nvSpPr>
          <p:spPr>
            <a:xfrm>
              <a:off x="291088" y="143084"/>
              <a:ext cx="1654286" cy="6129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Web Site</a:t>
              </a:r>
            </a:p>
          </p:txBody>
        </p:sp>
        <p:sp>
          <p:nvSpPr>
            <p:cNvPr id="752" name="Line"/>
            <p:cNvSpPr/>
            <p:nvPr/>
          </p:nvSpPr>
          <p:spPr>
            <a:xfrm flipV="1">
              <a:off x="2878774" y="739483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753" name="Advertised listings are uploaded to our national website for interaction with additional features to promote you and your listings"/>
            <p:cNvSpPr txBox="1"/>
            <p:nvPr/>
          </p:nvSpPr>
          <p:spPr>
            <a:xfrm>
              <a:off x="291088" y="758630"/>
              <a:ext cx="2416667" cy="70906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200"/>
              </a:lvl1pPr>
            </a:lstStyle>
            <a:p>
              <a:pPr/>
              <a:r>
                <a:t>Advertised listings are uploaded to our national website for interaction with additional features to promote you and your listings</a:t>
              </a:r>
            </a:p>
          </p:txBody>
        </p:sp>
        <p:sp>
          <p:nvSpPr>
            <p:cNvPr id="754" name="LuxuryHomeMagazine.com"/>
            <p:cNvSpPr txBox="1"/>
            <p:nvPr/>
          </p:nvSpPr>
          <p:spPr>
            <a:xfrm>
              <a:off x="2190805" y="302702"/>
              <a:ext cx="2869752" cy="3271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spcBef>
                  <a:spcPts val="0"/>
                </a:spcBef>
                <a:defRPr sz="1800"/>
              </a:lvl1pPr>
            </a:lstStyle>
            <a:p>
              <a:pPr/>
              <a:r>
                <a:t>LuxuryHomeMagazine.com</a:t>
              </a:r>
            </a:p>
          </p:txBody>
        </p:sp>
        <p:sp>
          <p:nvSpPr>
            <p:cNvPr id="755" name="Luxury Agent profiles include: headshots, contact info, virtual tours, social media and business website links"/>
            <p:cNvSpPr txBox="1"/>
            <p:nvPr/>
          </p:nvSpPr>
          <p:spPr>
            <a:xfrm>
              <a:off x="3098067" y="765229"/>
              <a:ext cx="2082530" cy="70906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spAutoFit/>
            </a:bodyPr>
            <a:lstStyle>
              <a:lvl1pPr>
                <a:spcBef>
                  <a:spcPts val="600"/>
                </a:spcBef>
                <a:defRPr sz="1200"/>
              </a:lvl1pPr>
            </a:lstStyle>
            <a:p>
              <a:pPr/>
              <a:r>
                <a:t>Luxury Agent profiles include: headshots, contact info, virtual tours, social media and business website links</a:t>
              </a:r>
            </a:p>
          </p:txBody>
        </p:sp>
      </p:grpSp>
      <p:pic>
        <p:nvPicPr>
          <p:cNvPr id="757" name="LHMSFEB 11.3 COVER.jpg" descr="LHMSFEB 11.3 CO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23561">
            <a:off x="5555248" y="3902089"/>
            <a:ext cx="1338583" cy="1545957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758" name="Everywhere you &amp; your clients live, work, play &amp; shop."/>
          <p:cNvSpPr txBox="1"/>
          <p:nvPr/>
        </p:nvSpPr>
        <p:spPr>
          <a:xfrm>
            <a:off x="4051282" y="2183559"/>
            <a:ext cx="4902235" cy="2770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600"/>
            </a:lvl1pPr>
          </a:lstStyle>
          <a:p>
            <a:pPr/>
            <a:r>
              <a:t>Everywhere you &amp; your clients live, work, play &amp; shop.</a:t>
            </a:r>
          </a:p>
        </p:txBody>
      </p:sp>
      <p:pic>
        <p:nvPicPr>
          <p:cNvPr id="759" name="LHMEB 11.2 COVER V10.png" descr="LHMEB 11.2 COVER V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152678">
            <a:off x="5619033" y="5287771"/>
            <a:ext cx="1355963" cy="1565815"/>
          </a:xfrm>
          <a:prstGeom prst="rect">
            <a:avLst/>
          </a:prstGeom>
          <a:ln>
            <a:solidFill>
              <a:srgbClr val="929292"/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762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760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761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763" name="Our Distribution"/>
          <p:cNvSpPr txBox="1"/>
          <p:nvPr/>
        </p:nvSpPr>
        <p:spPr>
          <a:xfrm>
            <a:off x="4759142" y="854849"/>
            <a:ext cx="348651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Our Distribution</a:t>
            </a:r>
          </a:p>
        </p:txBody>
      </p:sp>
      <p:sp>
        <p:nvSpPr>
          <p:cNvPr id="764" name="Print ~ Digital ~ Web ~ Venue ~ Email ~ Social"/>
          <p:cNvSpPr txBox="1"/>
          <p:nvPr/>
        </p:nvSpPr>
        <p:spPr>
          <a:xfrm>
            <a:off x="2559706" y="1571222"/>
            <a:ext cx="7885388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000"/>
            </a:lvl1pPr>
          </a:lstStyle>
          <a:p>
            <a:pPr/>
            <a:r>
              <a:t>Print ~ Digital ~ Web ~ Venue ~ Email ~ Social</a:t>
            </a:r>
          </a:p>
        </p:txBody>
      </p:sp>
      <p:grpSp>
        <p:nvGrpSpPr>
          <p:cNvPr id="772" name="Group"/>
          <p:cNvGrpSpPr/>
          <p:nvPr/>
        </p:nvGrpSpPr>
        <p:grpSpPr>
          <a:xfrm>
            <a:off x="6698138" y="6743504"/>
            <a:ext cx="5554460" cy="2144220"/>
            <a:chOff x="0" y="0"/>
            <a:chExt cx="5554458" cy="2144218"/>
          </a:xfrm>
        </p:grpSpPr>
        <p:sp>
          <p:nvSpPr>
            <p:cNvPr id="765" name="Rectangle"/>
            <p:cNvSpPr/>
            <p:nvPr/>
          </p:nvSpPr>
          <p:spPr>
            <a:xfrm>
              <a:off x="237548" y="0"/>
              <a:ext cx="5316911" cy="1941188"/>
            </a:xfrm>
            <a:prstGeom prst="rect">
              <a:avLst/>
            </a:prstGeom>
            <a:solidFill>
              <a:srgbClr val="F0EBE3"/>
            </a:solidFill>
            <a:ln w="3175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766" name="Social Media"/>
            <p:cNvSpPr txBox="1"/>
            <p:nvPr/>
          </p:nvSpPr>
          <p:spPr>
            <a:xfrm>
              <a:off x="589053" y="214659"/>
              <a:ext cx="2389972" cy="57981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ctr">
              <a:noAutofit/>
            </a:bodyPr>
            <a:lstStyle>
              <a:lvl1pPr>
                <a:defRPr sz="3600">
                  <a:latin typeface="Bodoni SvtyTwo ITC TT-Book"/>
                  <a:ea typeface="Bodoni SvtyTwo ITC TT-Book"/>
                  <a:cs typeface="Bodoni SvtyTwo ITC TT-Book"/>
                  <a:sym typeface="Bodoni SvtyTwo ITC TT-Book"/>
                </a:defRPr>
              </a:lvl1pPr>
            </a:lstStyle>
            <a:p>
              <a:pPr/>
              <a:r>
                <a:t>Social Media</a:t>
              </a:r>
            </a:p>
          </p:txBody>
        </p:sp>
        <p:sp>
          <p:nvSpPr>
            <p:cNvPr id="767" name="3 million…"/>
            <p:cNvSpPr txBox="1"/>
            <p:nvPr/>
          </p:nvSpPr>
          <p:spPr>
            <a:xfrm>
              <a:off x="1429210" y="794471"/>
              <a:ext cx="2082530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t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t>3 million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impressions annually</a:t>
              </a:r>
            </a:p>
          </p:txBody>
        </p:sp>
        <p:sp>
          <p:nvSpPr>
            <p:cNvPr id="768" name="500,000…"/>
            <p:cNvSpPr txBox="1"/>
            <p:nvPr/>
          </p:nvSpPr>
          <p:spPr>
            <a:xfrm>
              <a:off x="3833717" y="794471"/>
              <a:ext cx="1627413" cy="76055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t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t>500,000</a:t>
              </a:r>
            </a:p>
            <a:p>
              <a:pPr algn="ctr">
                <a:spcBef>
                  <a:spcPts val="0"/>
                </a:spcBef>
                <a:defRPr sz="1700"/>
              </a:pPr>
              <a:r>
                <a:t>per issue</a:t>
              </a:r>
            </a:p>
          </p:txBody>
        </p:sp>
        <p:sp>
          <p:nvSpPr>
            <p:cNvPr id="769" name="Line"/>
            <p:cNvSpPr/>
            <p:nvPr/>
          </p:nvSpPr>
          <p:spPr>
            <a:xfrm flipV="1">
              <a:off x="3674725" y="794471"/>
              <a:ext cx="1" cy="7605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pic>
          <p:nvPicPr>
            <p:cNvPr id="770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811576"/>
              <a:ext cx="1307847" cy="72634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</p:pic>
        <p:sp>
          <p:nvSpPr>
            <p:cNvPr id="771" name="(national social media support)"/>
            <p:cNvSpPr txBox="1"/>
            <p:nvPr/>
          </p:nvSpPr>
          <p:spPr>
            <a:xfrm>
              <a:off x="3730400" y="1941187"/>
              <a:ext cx="1824059" cy="20303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>
                <a:defRPr i="1" sz="1000">
                  <a:solidFill>
                    <a:srgbClr val="929292"/>
                  </a:solidFill>
                </a:defRPr>
              </a:lvl1pPr>
            </a:lstStyle>
            <a:p>
              <a:pPr/>
              <a:r>
                <a:t>(national social media support)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775" name="Support Your Listings AND Build Your Brand"/>
          <p:cNvSpPr txBox="1"/>
          <p:nvPr/>
        </p:nvSpPr>
        <p:spPr>
          <a:xfrm>
            <a:off x="1851846" y="854849"/>
            <a:ext cx="9301108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pPr>
            <a:r>
              <a:t>Support Your Listings </a:t>
            </a:r>
            <a:r>
              <a:rPr u="sng"/>
              <a:t>AND</a:t>
            </a:r>
            <a:r>
              <a:t> Build Your Brand</a:t>
            </a:r>
          </a:p>
        </p:txBody>
      </p:sp>
      <p:sp>
        <p:nvSpPr>
          <p:cNvPr id="776" name="“One and done” is not a recipe for success"/>
          <p:cNvSpPr txBox="1"/>
          <p:nvPr/>
        </p:nvSpPr>
        <p:spPr>
          <a:xfrm>
            <a:off x="2834788" y="1571222"/>
            <a:ext cx="73352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defRPr i="1" sz="3000"/>
            </a:pPr>
            <a:r>
              <a:t>“One and done” is </a:t>
            </a:r>
            <a:r>
              <a:rPr u="sng"/>
              <a:t>not</a:t>
            </a:r>
            <a:r>
              <a:t> a recipe for success</a:t>
            </a:r>
          </a:p>
        </p:txBody>
      </p:sp>
      <p:grpSp>
        <p:nvGrpSpPr>
          <p:cNvPr id="779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777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778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780" name="Short Term Support…"/>
          <p:cNvSpPr txBox="1"/>
          <p:nvPr/>
        </p:nvSpPr>
        <p:spPr>
          <a:xfrm>
            <a:off x="709217" y="2958499"/>
            <a:ext cx="4465965" cy="1949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spcBef>
                <a:spcPts val="0"/>
              </a:spcBef>
              <a:defRPr b="1" sz="2800"/>
            </a:pPr>
            <a:r>
              <a:t>Short Term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Listing focused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Currently Listed &amp; Recently Sold</a:t>
            </a:r>
          </a:p>
        </p:txBody>
      </p:sp>
      <p:sp>
        <p:nvSpPr>
          <p:cNvPr id="781" name="Long Term Benefit…"/>
          <p:cNvSpPr txBox="1"/>
          <p:nvPr/>
        </p:nvSpPr>
        <p:spPr>
          <a:xfrm>
            <a:off x="6350752" y="2958499"/>
            <a:ext cx="5641535" cy="58854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spcBef>
                <a:spcPts val="0"/>
              </a:spcBef>
              <a:defRPr b="1" sz="2800"/>
            </a:pPr>
            <a:r>
              <a:t>Long Term Benefit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Brand focused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YOU as a Luxury Realtor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The company you keep; who you are surrounded by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Support your brand between listings with continuity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Aspire -&gt; Maintain -&gt; Grow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Examples include: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Client appreciation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Client testimonials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Your Philanthropy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Etc.</a:t>
            </a:r>
          </a:p>
        </p:txBody>
      </p:sp>
      <p:pic>
        <p:nvPicPr>
          <p:cNvPr id="78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42612" y="2480340"/>
            <a:ext cx="1967690" cy="2173461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785" name="Group"/>
          <p:cNvGrpSpPr/>
          <p:nvPr/>
        </p:nvGrpSpPr>
        <p:grpSpPr>
          <a:xfrm>
            <a:off x="709217" y="5223472"/>
            <a:ext cx="3095126" cy="1700404"/>
            <a:chOff x="0" y="0"/>
            <a:chExt cx="3095125" cy="1700402"/>
          </a:xfrm>
        </p:grpSpPr>
        <p:pic>
          <p:nvPicPr>
            <p:cNvPr id="783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710465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784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65769" y="0"/>
              <a:ext cx="1529357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pic>
        <p:nvPicPr>
          <p:cNvPr id="786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45848" y="2958499"/>
            <a:ext cx="948553" cy="947010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789" name="Support Your Listings AND Build Your Brand"/>
          <p:cNvSpPr txBox="1"/>
          <p:nvPr/>
        </p:nvSpPr>
        <p:spPr>
          <a:xfrm>
            <a:off x="1851846" y="854849"/>
            <a:ext cx="9301108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pPr>
            <a:r>
              <a:t>Support Your Listings </a:t>
            </a:r>
            <a:r>
              <a:rPr u="sng"/>
              <a:t>AND</a:t>
            </a:r>
            <a:r>
              <a:t> Build Your Brand</a:t>
            </a:r>
          </a:p>
        </p:txBody>
      </p:sp>
      <p:sp>
        <p:nvSpPr>
          <p:cNvPr id="790" name="“One and done” is not a recipe for success"/>
          <p:cNvSpPr txBox="1"/>
          <p:nvPr/>
        </p:nvSpPr>
        <p:spPr>
          <a:xfrm>
            <a:off x="2834788" y="1571222"/>
            <a:ext cx="73352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defRPr i="1" sz="3000"/>
            </a:pPr>
            <a:r>
              <a:t>“One and done” is </a:t>
            </a:r>
            <a:r>
              <a:rPr u="sng"/>
              <a:t>not</a:t>
            </a:r>
            <a:r>
              <a:t> a recipe for success</a:t>
            </a:r>
          </a:p>
        </p:txBody>
      </p:sp>
      <p:grpSp>
        <p:nvGrpSpPr>
          <p:cNvPr id="793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79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792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796" name="Support Your Listings AND Build Your Brand"/>
          <p:cNvSpPr txBox="1"/>
          <p:nvPr/>
        </p:nvSpPr>
        <p:spPr>
          <a:xfrm>
            <a:off x="1851846" y="854849"/>
            <a:ext cx="9301108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pPr>
            <a:r>
              <a:t>Support Your Listings </a:t>
            </a:r>
            <a:r>
              <a:rPr u="sng"/>
              <a:t>AND</a:t>
            </a:r>
            <a:r>
              <a:t> Build Your Brand</a:t>
            </a:r>
          </a:p>
        </p:txBody>
      </p:sp>
      <p:sp>
        <p:nvSpPr>
          <p:cNvPr id="797" name="“One and done” is not a recipe for success"/>
          <p:cNvSpPr txBox="1"/>
          <p:nvPr/>
        </p:nvSpPr>
        <p:spPr>
          <a:xfrm>
            <a:off x="2834788" y="1571222"/>
            <a:ext cx="73352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defRPr i="1" sz="3000"/>
            </a:pPr>
            <a:r>
              <a:t>“One and done” is </a:t>
            </a:r>
            <a:r>
              <a:rPr u="sng"/>
              <a:t>not</a:t>
            </a:r>
            <a:r>
              <a:t> a recipe for success</a:t>
            </a:r>
          </a:p>
        </p:txBody>
      </p:sp>
      <p:grpSp>
        <p:nvGrpSpPr>
          <p:cNvPr id="800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798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799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801" name="Short Term Support…"/>
          <p:cNvSpPr txBox="1"/>
          <p:nvPr/>
        </p:nvSpPr>
        <p:spPr>
          <a:xfrm>
            <a:off x="709217" y="2958499"/>
            <a:ext cx="4465965" cy="1949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spcBef>
                <a:spcPts val="0"/>
              </a:spcBef>
              <a:defRPr b="1" sz="2800"/>
            </a:pPr>
            <a:r>
              <a:t>Short Term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Listing focused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Currently Listed &amp; Recently Sold</a:t>
            </a:r>
          </a:p>
        </p:txBody>
      </p:sp>
      <p:grpSp>
        <p:nvGrpSpPr>
          <p:cNvPr id="804" name="Group"/>
          <p:cNvGrpSpPr/>
          <p:nvPr/>
        </p:nvGrpSpPr>
        <p:grpSpPr>
          <a:xfrm>
            <a:off x="709217" y="5223472"/>
            <a:ext cx="3095126" cy="1700404"/>
            <a:chOff x="0" y="0"/>
            <a:chExt cx="3095125" cy="1700402"/>
          </a:xfrm>
        </p:grpSpPr>
        <p:pic>
          <p:nvPicPr>
            <p:cNvPr id="802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710465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803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565769" y="0"/>
              <a:ext cx="1529357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805" name="(4 per page max)"/>
          <p:cNvSpPr txBox="1"/>
          <p:nvPr/>
        </p:nvSpPr>
        <p:spPr>
          <a:xfrm>
            <a:off x="1593807" y="6923875"/>
            <a:ext cx="1201658" cy="227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200">
                <a:solidFill>
                  <a:srgbClr val="D5D5D5"/>
                </a:solidFill>
              </a:defRPr>
            </a:lvl1pPr>
          </a:lstStyle>
          <a:p>
            <a:pPr/>
            <a:r>
              <a:t>(4 per page max)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08" name="Support Your Listings AND Build Your Brand"/>
          <p:cNvSpPr txBox="1"/>
          <p:nvPr/>
        </p:nvSpPr>
        <p:spPr>
          <a:xfrm>
            <a:off x="1851846" y="854849"/>
            <a:ext cx="9301108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pPr>
            <a:r>
              <a:t>Support Your Listings </a:t>
            </a:r>
            <a:r>
              <a:rPr u="sng"/>
              <a:t>AND</a:t>
            </a:r>
            <a:r>
              <a:t> Build Your Brand</a:t>
            </a:r>
          </a:p>
        </p:txBody>
      </p:sp>
      <p:sp>
        <p:nvSpPr>
          <p:cNvPr id="809" name="“One and done” is not a recipe for success"/>
          <p:cNvSpPr txBox="1"/>
          <p:nvPr/>
        </p:nvSpPr>
        <p:spPr>
          <a:xfrm>
            <a:off x="2834788" y="1571222"/>
            <a:ext cx="7335224" cy="500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defRPr i="1" sz="3000"/>
            </a:pPr>
            <a:r>
              <a:t>“One and done” is </a:t>
            </a:r>
            <a:r>
              <a:rPr u="sng"/>
              <a:t>not</a:t>
            </a:r>
            <a:r>
              <a:t> a recipe for success</a:t>
            </a:r>
          </a:p>
        </p:txBody>
      </p:sp>
      <p:grpSp>
        <p:nvGrpSpPr>
          <p:cNvPr id="812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810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811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813" name="Short Term Support…"/>
          <p:cNvSpPr txBox="1"/>
          <p:nvPr/>
        </p:nvSpPr>
        <p:spPr>
          <a:xfrm>
            <a:off x="709217" y="2958499"/>
            <a:ext cx="4465965" cy="1949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spcBef>
                <a:spcPts val="0"/>
              </a:spcBef>
              <a:defRPr b="1" sz="2800"/>
            </a:pPr>
            <a:r>
              <a:t>Short Term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Listing focused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Currently Listed &amp; Recently Sold</a:t>
            </a:r>
          </a:p>
        </p:txBody>
      </p:sp>
      <p:sp>
        <p:nvSpPr>
          <p:cNvPr id="814" name="Long Term Benefit…"/>
          <p:cNvSpPr txBox="1"/>
          <p:nvPr/>
        </p:nvSpPr>
        <p:spPr>
          <a:xfrm>
            <a:off x="6350752" y="2958499"/>
            <a:ext cx="5641535" cy="58854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spcBef>
                <a:spcPts val="0"/>
              </a:spcBef>
              <a:defRPr b="1" sz="2800"/>
            </a:pPr>
            <a:r>
              <a:t>Long Term Benefit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Brand focused support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YOU as a Luxury Realtor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The company you keep; who you are surrounded by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Support your brand between listings with continuity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Aspire -&gt; Maintain -&gt; Grow</a:t>
            </a:r>
          </a:p>
          <a:p>
            <a:pPr marL="228600" indent="-228600">
              <a:spcBef>
                <a:spcPts val="1200"/>
              </a:spcBef>
              <a:buSzPct val="100000"/>
              <a:buChar char="•"/>
              <a:defRPr sz="2800"/>
            </a:pPr>
            <a:r>
              <a:t>Examples include: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Client appreciation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Client testimonials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Your Philanthropy</a:t>
            </a:r>
          </a:p>
          <a:p>
            <a:pPr marL="520700" indent="-228600">
              <a:spcBef>
                <a:spcPts val="600"/>
              </a:spcBef>
              <a:buSzPct val="100000"/>
              <a:buChar char="•"/>
              <a:defRPr sz="1800"/>
            </a:pPr>
            <a:r>
              <a:t>Etc.</a:t>
            </a:r>
          </a:p>
        </p:txBody>
      </p:sp>
      <p:pic>
        <p:nvPicPr>
          <p:cNvPr id="81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42612" y="2480340"/>
            <a:ext cx="1967690" cy="2173461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818" name="Group"/>
          <p:cNvGrpSpPr/>
          <p:nvPr/>
        </p:nvGrpSpPr>
        <p:grpSpPr>
          <a:xfrm>
            <a:off x="709217" y="5223472"/>
            <a:ext cx="3095126" cy="1700404"/>
            <a:chOff x="0" y="0"/>
            <a:chExt cx="3095125" cy="1700402"/>
          </a:xfrm>
        </p:grpSpPr>
        <p:pic>
          <p:nvPicPr>
            <p:cNvPr id="816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710465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817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65769" y="0"/>
              <a:ext cx="1529357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819" name="(4 per page max)"/>
          <p:cNvSpPr txBox="1"/>
          <p:nvPr/>
        </p:nvSpPr>
        <p:spPr>
          <a:xfrm>
            <a:off x="1593807" y="6923875"/>
            <a:ext cx="1201658" cy="227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200">
                <a:solidFill>
                  <a:srgbClr val="D5D5D5"/>
                </a:solidFill>
              </a:defRPr>
            </a:lvl1pPr>
          </a:lstStyle>
          <a:p>
            <a:pPr/>
            <a:r>
              <a:t>(4 per page max)</a:t>
            </a:r>
          </a:p>
        </p:txBody>
      </p:sp>
      <p:pic>
        <p:nvPicPr>
          <p:cNvPr id="820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45848" y="2958499"/>
            <a:ext cx="948553" cy="947010"/>
          </a:xfrm>
          <a:prstGeom prst="rect">
            <a:avLst/>
          </a:prstGeom>
          <a:ln w="3175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Rectangle"/>
          <p:cNvSpPr/>
          <p:nvPr/>
        </p:nvSpPr>
        <p:spPr>
          <a:xfrm>
            <a:off x="1225032" y="192092"/>
            <a:ext cx="10554736" cy="1278735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23" name="2024 CALENDAR…"/>
          <p:cNvSpPr txBox="1"/>
          <p:nvPr/>
        </p:nvSpPr>
        <p:spPr>
          <a:xfrm>
            <a:off x="4895510" y="340824"/>
            <a:ext cx="3586565" cy="98127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b="1"/>
            </a:pPr>
            <a:r>
              <a:t>2024 CALENDAR</a:t>
            </a:r>
          </a:p>
          <a:p>
            <a:pPr algn="ctr">
              <a:spcBef>
                <a:spcPts val="0"/>
              </a:spcBef>
              <a:defRPr sz="30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pPr>
            <a:r>
              <a:t>San Francisco’s East Bay</a:t>
            </a:r>
          </a:p>
        </p:txBody>
      </p:sp>
      <p:sp>
        <p:nvSpPr>
          <p:cNvPr id="824" name="Rectangle"/>
          <p:cNvSpPr/>
          <p:nvPr/>
        </p:nvSpPr>
        <p:spPr>
          <a:xfrm>
            <a:off x="1225032" y="1768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25" name="ISSUE…"/>
          <p:cNvSpPr txBox="1"/>
          <p:nvPr/>
        </p:nvSpPr>
        <p:spPr>
          <a:xfrm>
            <a:off x="1362220" y="1959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11.1</a:t>
            </a:r>
          </a:p>
        </p:txBody>
      </p:sp>
      <p:sp>
        <p:nvSpPr>
          <p:cNvPr id="826" name="Rectangle"/>
          <p:cNvSpPr/>
          <p:nvPr/>
        </p:nvSpPr>
        <p:spPr>
          <a:xfrm>
            <a:off x="4905380" y="1768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27" name="EARLY…"/>
          <p:cNvSpPr txBox="1"/>
          <p:nvPr/>
        </p:nvSpPr>
        <p:spPr>
          <a:xfrm>
            <a:off x="5210478" y="1942198"/>
            <a:ext cx="1291923" cy="6270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/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EARLY</a:t>
            </a:r>
          </a:p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SPRING</a:t>
            </a:r>
          </a:p>
        </p:txBody>
      </p:sp>
      <p:sp>
        <p:nvSpPr>
          <p:cNvPr id="828" name="Rectangle"/>
          <p:cNvSpPr/>
          <p:nvPr/>
        </p:nvSpPr>
        <p:spPr>
          <a:xfrm>
            <a:off x="1225032" y="2911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29" name="ISSUE…"/>
          <p:cNvSpPr txBox="1"/>
          <p:nvPr/>
        </p:nvSpPr>
        <p:spPr>
          <a:xfrm>
            <a:off x="1362220" y="3102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11.2</a:t>
            </a:r>
          </a:p>
        </p:txBody>
      </p:sp>
      <p:sp>
        <p:nvSpPr>
          <p:cNvPr id="830" name="Rectangle"/>
          <p:cNvSpPr/>
          <p:nvPr/>
        </p:nvSpPr>
        <p:spPr>
          <a:xfrm>
            <a:off x="4905380" y="2911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31" name="SPRING"/>
          <p:cNvSpPr txBox="1"/>
          <p:nvPr/>
        </p:nvSpPr>
        <p:spPr>
          <a:xfrm>
            <a:off x="5210478" y="3213518"/>
            <a:ext cx="1291923" cy="351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>
            <a:lvl1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lvl1pPr>
          </a:lstStyle>
          <a:p>
            <a:pPr/>
            <a:r>
              <a:t>SPRING</a:t>
            </a:r>
          </a:p>
        </p:txBody>
      </p:sp>
      <p:sp>
        <p:nvSpPr>
          <p:cNvPr id="832" name="Reservation Deadline: MAR12…"/>
          <p:cNvSpPr txBox="1"/>
          <p:nvPr/>
        </p:nvSpPr>
        <p:spPr>
          <a:xfrm>
            <a:off x="5869408" y="3151981"/>
            <a:ext cx="3158446" cy="51564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MAR12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MAR26 </a:t>
            </a:r>
          </a:p>
        </p:txBody>
      </p:sp>
      <p:sp>
        <p:nvSpPr>
          <p:cNvPr id="833" name="Rectangle"/>
          <p:cNvSpPr/>
          <p:nvPr/>
        </p:nvSpPr>
        <p:spPr>
          <a:xfrm>
            <a:off x="1225032" y="4054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34" name="ISSUE…"/>
          <p:cNvSpPr txBox="1"/>
          <p:nvPr/>
        </p:nvSpPr>
        <p:spPr>
          <a:xfrm>
            <a:off x="1362220" y="4245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11.3</a:t>
            </a:r>
          </a:p>
        </p:txBody>
      </p:sp>
      <p:sp>
        <p:nvSpPr>
          <p:cNvPr id="835" name="Rectangle"/>
          <p:cNvSpPr/>
          <p:nvPr/>
        </p:nvSpPr>
        <p:spPr>
          <a:xfrm>
            <a:off x="4905380" y="4054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36" name="SUMMER"/>
          <p:cNvSpPr txBox="1"/>
          <p:nvPr/>
        </p:nvSpPr>
        <p:spPr>
          <a:xfrm>
            <a:off x="5210478" y="4356518"/>
            <a:ext cx="1524835" cy="351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>
            <a:lvl1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lvl1pPr>
          </a:lstStyle>
          <a:p>
            <a:pPr/>
            <a:r>
              <a:t>SUMMER</a:t>
            </a:r>
          </a:p>
        </p:txBody>
      </p:sp>
      <p:sp>
        <p:nvSpPr>
          <p:cNvPr id="837" name="Reservation Deadline: APR30…"/>
          <p:cNvSpPr txBox="1"/>
          <p:nvPr/>
        </p:nvSpPr>
        <p:spPr>
          <a:xfrm>
            <a:off x="5869408" y="4303914"/>
            <a:ext cx="3158446" cy="51564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APR30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MAY14</a:t>
            </a:r>
          </a:p>
        </p:txBody>
      </p:sp>
      <p:sp>
        <p:nvSpPr>
          <p:cNvPr id="838" name="Rectangle"/>
          <p:cNvSpPr/>
          <p:nvPr/>
        </p:nvSpPr>
        <p:spPr>
          <a:xfrm>
            <a:off x="1225032" y="5197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39" name="ISSUE…"/>
          <p:cNvSpPr txBox="1"/>
          <p:nvPr/>
        </p:nvSpPr>
        <p:spPr>
          <a:xfrm>
            <a:off x="1362220" y="5388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11.4</a:t>
            </a:r>
          </a:p>
        </p:txBody>
      </p:sp>
      <p:sp>
        <p:nvSpPr>
          <p:cNvPr id="840" name="Rectangle"/>
          <p:cNvSpPr/>
          <p:nvPr/>
        </p:nvSpPr>
        <p:spPr>
          <a:xfrm>
            <a:off x="4905380" y="5197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41" name="EARLY…"/>
          <p:cNvSpPr txBox="1"/>
          <p:nvPr/>
        </p:nvSpPr>
        <p:spPr>
          <a:xfrm>
            <a:off x="5210478" y="5348779"/>
            <a:ext cx="1094214" cy="6270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/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EARLY</a:t>
            </a:r>
          </a:p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FALL</a:t>
            </a:r>
          </a:p>
        </p:txBody>
      </p:sp>
      <p:sp>
        <p:nvSpPr>
          <p:cNvPr id="842" name="Reservation Deadline: JUL30…"/>
          <p:cNvSpPr txBox="1"/>
          <p:nvPr/>
        </p:nvSpPr>
        <p:spPr>
          <a:xfrm>
            <a:off x="5869409" y="5395827"/>
            <a:ext cx="3158445" cy="56673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JUL30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AUG13</a:t>
            </a:r>
          </a:p>
        </p:txBody>
      </p:sp>
      <p:sp>
        <p:nvSpPr>
          <p:cNvPr id="843" name="Rectangle"/>
          <p:cNvSpPr/>
          <p:nvPr/>
        </p:nvSpPr>
        <p:spPr>
          <a:xfrm>
            <a:off x="1225032" y="6340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44" name="ISSUE…"/>
          <p:cNvSpPr txBox="1"/>
          <p:nvPr/>
        </p:nvSpPr>
        <p:spPr>
          <a:xfrm>
            <a:off x="1362220" y="6531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11.5</a:t>
            </a:r>
          </a:p>
        </p:txBody>
      </p:sp>
      <p:sp>
        <p:nvSpPr>
          <p:cNvPr id="845" name="Rectangle"/>
          <p:cNvSpPr/>
          <p:nvPr/>
        </p:nvSpPr>
        <p:spPr>
          <a:xfrm>
            <a:off x="4905380" y="6340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46" name="FALL"/>
          <p:cNvSpPr txBox="1"/>
          <p:nvPr/>
        </p:nvSpPr>
        <p:spPr>
          <a:xfrm>
            <a:off x="5210478" y="6642517"/>
            <a:ext cx="844329" cy="35198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>
            <a:lvl1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lvl1pPr>
          </a:lstStyle>
          <a:p>
            <a:pPr/>
            <a:r>
              <a:t>FALL</a:t>
            </a:r>
          </a:p>
        </p:txBody>
      </p:sp>
      <p:sp>
        <p:nvSpPr>
          <p:cNvPr id="847" name="Reservation Deadline: SEP10…"/>
          <p:cNvSpPr txBox="1"/>
          <p:nvPr/>
        </p:nvSpPr>
        <p:spPr>
          <a:xfrm>
            <a:off x="5869409" y="6531465"/>
            <a:ext cx="3158445" cy="56543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SEP10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SEP24</a:t>
            </a:r>
          </a:p>
        </p:txBody>
      </p:sp>
      <p:sp>
        <p:nvSpPr>
          <p:cNvPr id="848" name="Rectangle"/>
          <p:cNvSpPr/>
          <p:nvPr/>
        </p:nvSpPr>
        <p:spPr>
          <a:xfrm>
            <a:off x="1225032" y="7483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49" name="ISSUE…"/>
          <p:cNvSpPr txBox="1"/>
          <p:nvPr/>
        </p:nvSpPr>
        <p:spPr>
          <a:xfrm>
            <a:off x="1362220" y="7674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11.6</a:t>
            </a:r>
          </a:p>
        </p:txBody>
      </p:sp>
      <p:sp>
        <p:nvSpPr>
          <p:cNvPr id="850" name="Rectangle"/>
          <p:cNvSpPr/>
          <p:nvPr/>
        </p:nvSpPr>
        <p:spPr>
          <a:xfrm>
            <a:off x="4905380" y="7483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51" name="DREAM…"/>
          <p:cNvSpPr txBox="1"/>
          <p:nvPr/>
        </p:nvSpPr>
        <p:spPr>
          <a:xfrm>
            <a:off x="5210478" y="7648008"/>
            <a:ext cx="1478315" cy="6270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/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DREAM</a:t>
            </a:r>
          </a:p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HOLIDAY</a:t>
            </a:r>
          </a:p>
        </p:txBody>
      </p:sp>
      <p:sp>
        <p:nvSpPr>
          <p:cNvPr id="852" name="Reservation Deadline: NOV05…"/>
          <p:cNvSpPr txBox="1"/>
          <p:nvPr/>
        </p:nvSpPr>
        <p:spPr>
          <a:xfrm>
            <a:off x="5869409" y="7703689"/>
            <a:ext cx="3158445" cy="51564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NOV05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NOV19</a:t>
            </a:r>
          </a:p>
        </p:txBody>
      </p:sp>
      <p:pic>
        <p:nvPicPr>
          <p:cNvPr id="85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7232" y="1768078"/>
            <a:ext cx="2449296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85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17232" y="2911078"/>
            <a:ext cx="2467712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85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04529" y="4054078"/>
            <a:ext cx="2467712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856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04529" y="5197078"/>
            <a:ext cx="2486407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857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04529" y="6340078"/>
            <a:ext cx="2467712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858" name="pasted-movie.png" descr="pasted-movi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17232" y="7483078"/>
            <a:ext cx="2467712" cy="956868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861" name="Group"/>
          <p:cNvGrpSpPr/>
          <p:nvPr/>
        </p:nvGrpSpPr>
        <p:grpSpPr>
          <a:xfrm>
            <a:off x="1087308" y="8900948"/>
            <a:ext cx="10692460" cy="642033"/>
            <a:chOff x="0" y="0"/>
            <a:chExt cx="10692459" cy="642031"/>
          </a:xfrm>
        </p:grpSpPr>
        <p:pic>
          <p:nvPicPr>
            <p:cNvPr id="859" name="LHM-logo-gold-blk.png" descr="LHM-logo-gold-blk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2760738" cy="642032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860" name="info@lhmsfeb.com | 925.719.0136"/>
            <p:cNvSpPr txBox="1"/>
            <p:nvPr/>
          </p:nvSpPr>
          <p:spPr>
            <a:xfrm>
              <a:off x="8318084" y="207156"/>
              <a:ext cx="2374376" cy="22772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</a:t>
              </a:r>
            </a:p>
          </p:txBody>
        </p:sp>
      </p:grpSp>
      <p:sp>
        <p:nvSpPr>
          <p:cNvPr id="862" name="Reservation Deadline: JAN30…"/>
          <p:cNvSpPr txBox="1"/>
          <p:nvPr/>
        </p:nvSpPr>
        <p:spPr>
          <a:xfrm>
            <a:off x="5856439" y="1987974"/>
            <a:ext cx="3171415" cy="51707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JAN30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FEB13</a:t>
            </a:r>
          </a:p>
        </p:txBody>
      </p:sp>
      <p:sp>
        <p:nvSpPr>
          <p:cNvPr id="863" name="Distribution Begins: FEB27"/>
          <p:cNvSpPr txBox="1"/>
          <p:nvPr/>
        </p:nvSpPr>
        <p:spPr>
          <a:xfrm>
            <a:off x="9334741" y="2120307"/>
            <a:ext cx="2250272" cy="2524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lvl1pPr>
          </a:lstStyle>
          <a:p>
            <a:pPr/>
            <a:r>
              <a:t>Distribution Begins: FEB27 </a:t>
            </a:r>
          </a:p>
        </p:txBody>
      </p:sp>
      <p:sp>
        <p:nvSpPr>
          <p:cNvPr id="864" name="Distribution Begins: APR09"/>
          <p:cNvSpPr txBox="1"/>
          <p:nvPr/>
        </p:nvSpPr>
        <p:spPr>
          <a:xfrm>
            <a:off x="9315005" y="3283598"/>
            <a:ext cx="2270008" cy="2524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lvl1pPr>
          </a:lstStyle>
          <a:p>
            <a:pPr/>
            <a:r>
              <a:t>Distribution Begins: APR09 </a:t>
            </a:r>
          </a:p>
        </p:txBody>
      </p:sp>
      <p:sp>
        <p:nvSpPr>
          <p:cNvPr id="865" name="Distribution Begins: MAY29"/>
          <p:cNvSpPr txBox="1"/>
          <p:nvPr/>
        </p:nvSpPr>
        <p:spPr>
          <a:xfrm>
            <a:off x="9295092" y="4478038"/>
            <a:ext cx="2289921" cy="2524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lvl1pPr>
          </a:lstStyle>
          <a:p>
            <a:pPr/>
            <a:r>
              <a:t>Distribution Begins: MAY29 </a:t>
            </a:r>
          </a:p>
        </p:txBody>
      </p:sp>
      <p:sp>
        <p:nvSpPr>
          <p:cNvPr id="866" name="Distribution Begins: AUG27"/>
          <p:cNvSpPr txBox="1"/>
          <p:nvPr/>
        </p:nvSpPr>
        <p:spPr>
          <a:xfrm>
            <a:off x="9288691" y="5549307"/>
            <a:ext cx="2296322" cy="2524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lvl1pPr>
          </a:lstStyle>
          <a:p>
            <a:pPr/>
            <a:r>
              <a:t>Distribution Begins: AUG27 </a:t>
            </a:r>
          </a:p>
        </p:txBody>
      </p:sp>
      <p:sp>
        <p:nvSpPr>
          <p:cNvPr id="867" name="Distribution Begins: DEC03"/>
          <p:cNvSpPr txBox="1"/>
          <p:nvPr/>
        </p:nvSpPr>
        <p:spPr>
          <a:xfrm>
            <a:off x="9305048" y="7835307"/>
            <a:ext cx="2279965" cy="2524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lvl1pPr>
          </a:lstStyle>
          <a:p>
            <a:pPr/>
            <a:r>
              <a:t>Distribution Begins: DEC03 </a:t>
            </a:r>
          </a:p>
        </p:txBody>
      </p:sp>
      <p:sp>
        <p:nvSpPr>
          <p:cNvPr id="868" name="Distribution Begins: OCT08"/>
          <p:cNvSpPr txBox="1"/>
          <p:nvPr/>
        </p:nvSpPr>
        <p:spPr>
          <a:xfrm>
            <a:off x="9301670" y="6692307"/>
            <a:ext cx="2283343" cy="2524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lvl1pPr>
          </a:lstStyle>
          <a:p>
            <a:pPr/>
            <a:r>
              <a:t>Distribution Begins: OCT08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Rectangle"/>
          <p:cNvSpPr/>
          <p:nvPr/>
        </p:nvSpPr>
        <p:spPr>
          <a:xfrm>
            <a:off x="1225032" y="192092"/>
            <a:ext cx="10554736" cy="1278735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871" name="LHM-logo-gold-blk.png" descr="LHM-logo-gold-blk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7308" y="8900948"/>
            <a:ext cx="2760738" cy="642033"/>
          </a:xfrm>
          <a:prstGeom prst="rect">
            <a:avLst/>
          </a:prstGeom>
          <a:ln w="3175">
            <a:miter lim="400000"/>
          </a:ln>
        </p:spPr>
      </p:pic>
      <p:sp>
        <p:nvSpPr>
          <p:cNvPr id="872" name="info@lhmsfeb.com | 925.719.0136"/>
          <p:cNvSpPr txBox="1"/>
          <p:nvPr/>
        </p:nvSpPr>
        <p:spPr>
          <a:xfrm>
            <a:off x="9405392" y="9108105"/>
            <a:ext cx="2374376" cy="2277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defRPr sz="1200">
                <a:solidFill>
                  <a:srgbClr val="5E5E5E"/>
                </a:solidFill>
              </a:defRPr>
            </a:lvl1pPr>
          </a:lstStyle>
          <a:p>
            <a:pPr/>
            <a:r>
              <a:t>info@lhmsfeb.com | 925.719.0136</a:t>
            </a:r>
          </a:p>
        </p:txBody>
      </p:sp>
      <p:sp>
        <p:nvSpPr>
          <p:cNvPr id="873" name="Rectangle"/>
          <p:cNvSpPr/>
          <p:nvPr/>
        </p:nvSpPr>
        <p:spPr>
          <a:xfrm>
            <a:off x="1225032" y="1768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74" name="ISSUE…"/>
          <p:cNvSpPr txBox="1"/>
          <p:nvPr/>
        </p:nvSpPr>
        <p:spPr>
          <a:xfrm>
            <a:off x="1362220" y="1959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12.1</a:t>
            </a:r>
          </a:p>
        </p:txBody>
      </p:sp>
      <p:sp>
        <p:nvSpPr>
          <p:cNvPr id="875" name="Rectangle"/>
          <p:cNvSpPr/>
          <p:nvPr/>
        </p:nvSpPr>
        <p:spPr>
          <a:xfrm>
            <a:off x="4905380" y="1768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76" name="EARLY…"/>
          <p:cNvSpPr txBox="1"/>
          <p:nvPr/>
        </p:nvSpPr>
        <p:spPr>
          <a:xfrm>
            <a:off x="5210478" y="1942198"/>
            <a:ext cx="1291923" cy="6270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/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EARLY</a:t>
            </a:r>
          </a:p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SPRING</a:t>
            </a:r>
          </a:p>
        </p:txBody>
      </p:sp>
      <p:sp>
        <p:nvSpPr>
          <p:cNvPr id="877" name="Reservation Deadline: JAN14…"/>
          <p:cNvSpPr txBox="1"/>
          <p:nvPr/>
        </p:nvSpPr>
        <p:spPr>
          <a:xfrm>
            <a:off x="7953178" y="1870827"/>
            <a:ext cx="3171416" cy="7777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JAN14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JAN28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Distribution Begins: FEB11 </a:t>
            </a:r>
          </a:p>
        </p:txBody>
      </p:sp>
      <p:sp>
        <p:nvSpPr>
          <p:cNvPr id="878" name="Rectangle"/>
          <p:cNvSpPr/>
          <p:nvPr/>
        </p:nvSpPr>
        <p:spPr>
          <a:xfrm>
            <a:off x="1225032" y="2911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79" name="ISSUE…"/>
          <p:cNvSpPr txBox="1"/>
          <p:nvPr/>
        </p:nvSpPr>
        <p:spPr>
          <a:xfrm>
            <a:off x="1362220" y="3102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12.2</a:t>
            </a:r>
          </a:p>
        </p:txBody>
      </p:sp>
      <p:sp>
        <p:nvSpPr>
          <p:cNvPr id="880" name="Rectangle"/>
          <p:cNvSpPr/>
          <p:nvPr/>
        </p:nvSpPr>
        <p:spPr>
          <a:xfrm>
            <a:off x="4905380" y="2911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81" name="SPRING"/>
          <p:cNvSpPr txBox="1"/>
          <p:nvPr/>
        </p:nvSpPr>
        <p:spPr>
          <a:xfrm>
            <a:off x="5210478" y="3213518"/>
            <a:ext cx="1291923" cy="351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>
            <a:lvl1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lvl1pPr>
          </a:lstStyle>
          <a:p>
            <a:pPr/>
            <a:r>
              <a:t>SPRING</a:t>
            </a:r>
          </a:p>
        </p:txBody>
      </p:sp>
      <p:sp>
        <p:nvSpPr>
          <p:cNvPr id="882" name="Reservation Deadline:  MAR04…"/>
          <p:cNvSpPr txBox="1"/>
          <p:nvPr/>
        </p:nvSpPr>
        <p:spPr>
          <a:xfrm>
            <a:off x="7966148" y="3000072"/>
            <a:ext cx="3158446" cy="7777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 MAR04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MAR18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Distribution Begins: APR01 </a:t>
            </a:r>
          </a:p>
        </p:txBody>
      </p:sp>
      <p:sp>
        <p:nvSpPr>
          <p:cNvPr id="883" name="Rectangle"/>
          <p:cNvSpPr/>
          <p:nvPr/>
        </p:nvSpPr>
        <p:spPr>
          <a:xfrm>
            <a:off x="1225032" y="4054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84" name="ISSUE…"/>
          <p:cNvSpPr txBox="1"/>
          <p:nvPr/>
        </p:nvSpPr>
        <p:spPr>
          <a:xfrm>
            <a:off x="1362220" y="4245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12.3</a:t>
            </a:r>
          </a:p>
        </p:txBody>
      </p:sp>
      <p:sp>
        <p:nvSpPr>
          <p:cNvPr id="885" name="Rectangle"/>
          <p:cNvSpPr/>
          <p:nvPr/>
        </p:nvSpPr>
        <p:spPr>
          <a:xfrm>
            <a:off x="4905380" y="4054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86" name="SUMMER"/>
          <p:cNvSpPr txBox="1"/>
          <p:nvPr/>
        </p:nvSpPr>
        <p:spPr>
          <a:xfrm>
            <a:off x="5210478" y="4356518"/>
            <a:ext cx="1524835" cy="351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>
            <a:lvl1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lvl1pPr>
          </a:lstStyle>
          <a:p>
            <a:pPr/>
            <a:r>
              <a:t>SUMMER</a:t>
            </a:r>
          </a:p>
        </p:txBody>
      </p:sp>
      <p:sp>
        <p:nvSpPr>
          <p:cNvPr id="887" name="Reservation Deadline: APR22…"/>
          <p:cNvSpPr txBox="1"/>
          <p:nvPr/>
        </p:nvSpPr>
        <p:spPr>
          <a:xfrm>
            <a:off x="7966148" y="4143071"/>
            <a:ext cx="3158446" cy="7777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APR22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MAY06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Distribution Begins: MAY20 </a:t>
            </a:r>
          </a:p>
        </p:txBody>
      </p:sp>
      <p:sp>
        <p:nvSpPr>
          <p:cNvPr id="888" name="Rectangle"/>
          <p:cNvSpPr/>
          <p:nvPr/>
        </p:nvSpPr>
        <p:spPr>
          <a:xfrm>
            <a:off x="1225032" y="5197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89" name="ISSUE…"/>
          <p:cNvSpPr txBox="1"/>
          <p:nvPr/>
        </p:nvSpPr>
        <p:spPr>
          <a:xfrm>
            <a:off x="1362220" y="5388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12.4</a:t>
            </a:r>
          </a:p>
        </p:txBody>
      </p:sp>
      <p:sp>
        <p:nvSpPr>
          <p:cNvPr id="890" name="Rectangle"/>
          <p:cNvSpPr/>
          <p:nvPr/>
        </p:nvSpPr>
        <p:spPr>
          <a:xfrm>
            <a:off x="4905380" y="5197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91" name="EARLY…"/>
          <p:cNvSpPr txBox="1"/>
          <p:nvPr/>
        </p:nvSpPr>
        <p:spPr>
          <a:xfrm>
            <a:off x="5210478" y="5348779"/>
            <a:ext cx="1094214" cy="6270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/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EARLY</a:t>
            </a:r>
          </a:p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FALL</a:t>
            </a:r>
          </a:p>
        </p:txBody>
      </p:sp>
      <p:sp>
        <p:nvSpPr>
          <p:cNvPr id="892" name="Reservation Deadline: JUL22…"/>
          <p:cNvSpPr txBox="1"/>
          <p:nvPr/>
        </p:nvSpPr>
        <p:spPr>
          <a:xfrm>
            <a:off x="7966148" y="5286071"/>
            <a:ext cx="3158446" cy="7777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JUL22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AUG05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Distribution Begins: AU19 </a:t>
            </a:r>
          </a:p>
        </p:txBody>
      </p:sp>
      <p:sp>
        <p:nvSpPr>
          <p:cNvPr id="893" name="Rectangle"/>
          <p:cNvSpPr/>
          <p:nvPr/>
        </p:nvSpPr>
        <p:spPr>
          <a:xfrm>
            <a:off x="1225032" y="6340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94" name="ISSUE…"/>
          <p:cNvSpPr txBox="1"/>
          <p:nvPr/>
        </p:nvSpPr>
        <p:spPr>
          <a:xfrm>
            <a:off x="1362220" y="6531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12.5</a:t>
            </a:r>
          </a:p>
        </p:txBody>
      </p:sp>
      <p:sp>
        <p:nvSpPr>
          <p:cNvPr id="895" name="Rectangle"/>
          <p:cNvSpPr/>
          <p:nvPr/>
        </p:nvSpPr>
        <p:spPr>
          <a:xfrm>
            <a:off x="4905380" y="6340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96" name="FALL"/>
          <p:cNvSpPr txBox="1"/>
          <p:nvPr/>
        </p:nvSpPr>
        <p:spPr>
          <a:xfrm>
            <a:off x="5210478" y="6642517"/>
            <a:ext cx="844329" cy="35198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>
            <a:lvl1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lvl1pPr>
          </a:lstStyle>
          <a:p>
            <a:pPr/>
            <a:r>
              <a:t>FALL</a:t>
            </a:r>
          </a:p>
        </p:txBody>
      </p:sp>
      <p:sp>
        <p:nvSpPr>
          <p:cNvPr id="897" name="Reservation Deadline: SEP09…"/>
          <p:cNvSpPr txBox="1"/>
          <p:nvPr/>
        </p:nvSpPr>
        <p:spPr>
          <a:xfrm>
            <a:off x="7966148" y="6429071"/>
            <a:ext cx="3158446" cy="7777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SEP09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SEP23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Distribution Begins: OCT07 </a:t>
            </a:r>
          </a:p>
        </p:txBody>
      </p:sp>
      <p:sp>
        <p:nvSpPr>
          <p:cNvPr id="898" name="Rectangle"/>
          <p:cNvSpPr/>
          <p:nvPr/>
        </p:nvSpPr>
        <p:spPr>
          <a:xfrm>
            <a:off x="1225032" y="7483078"/>
            <a:ext cx="934404" cy="956868"/>
          </a:xfrm>
          <a:prstGeom prst="rect">
            <a:avLst/>
          </a:prstGeom>
          <a:solidFill>
            <a:srgbClr val="929292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99" name="ISSUE…"/>
          <p:cNvSpPr txBox="1"/>
          <p:nvPr/>
        </p:nvSpPr>
        <p:spPr>
          <a:xfrm>
            <a:off x="1362220" y="7674465"/>
            <a:ext cx="660028" cy="574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t>ISSUE</a:t>
            </a:r>
          </a:p>
          <a:p>
            <a:pPr algn="ctr">
              <a:spcBef>
                <a:spcPts val="0"/>
              </a:spcBef>
              <a:defRPr b="1" sz="2400">
                <a:solidFill>
                  <a:srgbClr val="FFFFFF"/>
                </a:solidFill>
              </a:defRPr>
            </a:pPr>
            <a:r>
              <a:t>12.6</a:t>
            </a:r>
          </a:p>
        </p:txBody>
      </p:sp>
      <p:sp>
        <p:nvSpPr>
          <p:cNvPr id="900" name="Rectangle"/>
          <p:cNvSpPr/>
          <p:nvPr/>
        </p:nvSpPr>
        <p:spPr>
          <a:xfrm>
            <a:off x="4905380" y="7483078"/>
            <a:ext cx="6874388" cy="956868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01" name="DREAM…"/>
          <p:cNvSpPr txBox="1"/>
          <p:nvPr/>
        </p:nvSpPr>
        <p:spPr>
          <a:xfrm>
            <a:off x="5210478" y="7648008"/>
            <a:ext cx="1478315" cy="6270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/>
          <a:lstStyle/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DREAM</a:t>
            </a:r>
          </a:p>
          <a:p>
            <a:pPr>
              <a:spcBef>
                <a:spcPts val="0"/>
              </a:spcBef>
              <a:defRPr b="1" sz="1900">
                <a:solidFill>
                  <a:srgbClr val="5E5E5E"/>
                </a:solidFill>
              </a:defRPr>
            </a:pPr>
            <a:r>
              <a:t>HOLIDAY</a:t>
            </a:r>
          </a:p>
        </p:txBody>
      </p:sp>
      <p:sp>
        <p:nvSpPr>
          <p:cNvPr id="902" name="Reservation Deadline: NOV04…"/>
          <p:cNvSpPr txBox="1"/>
          <p:nvPr/>
        </p:nvSpPr>
        <p:spPr>
          <a:xfrm>
            <a:off x="7966148" y="7572071"/>
            <a:ext cx="3158446" cy="7777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/>
          <a:lstStyle/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Reservation Deadline: NOV04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Print Ready Ads Due: NOV18</a:t>
            </a:r>
          </a:p>
          <a:p>
            <a:pPr algn="r">
              <a:lnSpc>
                <a:spcPct val="130000"/>
              </a:lnSpc>
              <a:spcBef>
                <a:spcPts val="0"/>
              </a:spcBef>
              <a:defRPr sz="1400">
                <a:solidFill>
                  <a:srgbClr val="5E5E5E"/>
                </a:solidFill>
              </a:defRPr>
            </a:pPr>
            <a:r>
              <a:t>Distribution Begins: DEC02 </a:t>
            </a:r>
          </a:p>
        </p:txBody>
      </p:sp>
      <p:pic>
        <p:nvPicPr>
          <p:cNvPr id="90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17232" y="1768078"/>
            <a:ext cx="2449296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904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17232" y="2911078"/>
            <a:ext cx="2467712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905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04529" y="4054078"/>
            <a:ext cx="2467712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906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04529" y="5197078"/>
            <a:ext cx="2486407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907" name="pasted-movie.png" descr="pasted-movi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04529" y="6340078"/>
            <a:ext cx="2467712" cy="956868"/>
          </a:xfrm>
          <a:prstGeom prst="rect">
            <a:avLst/>
          </a:prstGeom>
          <a:ln w="3175">
            <a:miter lim="400000"/>
          </a:ln>
        </p:spPr>
      </p:pic>
      <p:pic>
        <p:nvPicPr>
          <p:cNvPr id="908" name="pasted-movie.png" descr="pasted-movi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17232" y="7483078"/>
            <a:ext cx="2467712" cy="956868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911" name="Group"/>
          <p:cNvGrpSpPr/>
          <p:nvPr/>
        </p:nvGrpSpPr>
        <p:grpSpPr>
          <a:xfrm>
            <a:off x="6654279" y="1942198"/>
            <a:ext cx="1855971" cy="635001"/>
            <a:chOff x="0" y="0"/>
            <a:chExt cx="1855969" cy="635000"/>
          </a:xfrm>
        </p:grpSpPr>
        <p:sp>
          <p:nvSpPr>
            <p:cNvPr id="909" name="Line"/>
            <p:cNvSpPr/>
            <p:nvPr/>
          </p:nvSpPr>
          <p:spPr>
            <a:xfrm flipV="1">
              <a:off x="-1" y="0"/>
              <a:ext cx="2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910" name="Line"/>
            <p:cNvSpPr/>
            <p:nvPr/>
          </p:nvSpPr>
          <p:spPr>
            <a:xfrm flipV="1">
              <a:off x="1855969" y="0"/>
              <a:ext cx="1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914" name="Group"/>
          <p:cNvGrpSpPr/>
          <p:nvPr/>
        </p:nvGrpSpPr>
        <p:grpSpPr>
          <a:xfrm>
            <a:off x="6654279" y="3102465"/>
            <a:ext cx="1868671" cy="635001"/>
            <a:chOff x="0" y="0"/>
            <a:chExt cx="1868669" cy="635000"/>
          </a:xfrm>
        </p:grpSpPr>
        <p:sp>
          <p:nvSpPr>
            <p:cNvPr id="912" name="Line"/>
            <p:cNvSpPr/>
            <p:nvPr/>
          </p:nvSpPr>
          <p:spPr>
            <a:xfrm flipV="1">
              <a:off x="-1" y="0"/>
              <a:ext cx="2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913" name="Line"/>
            <p:cNvSpPr/>
            <p:nvPr/>
          </p:nvSpPr>
          <p:spPr>
            <a:xfrm flipV="1">
              <a:off x="1868669" y="0"/>
              <a:ext cx="1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917" name="Group"/>
          <p:cNvGrpSpPr/>
          <p:nvPr/>
        </p:nvGrpSpPr>
        <p:grpSpPr>
          <a:xfrm>
            <a:off x="6654279" y="4214969"/>
            <a:ext cx="1855971" cy="635001"/>
            <a:chOff x="0" y="0"/>
            <a:chExt cx="1855969" cy="635000"/>
          </a:xfrm>
        </p:grpSpPr>
        <p:sp>
          <p:nvSpPr>
            <p:cNvPr id="915" name="Line"/>
            <p:cNvSpPr/>
            <p:nvPr/>
          </p:nvSpPr>
          <p:spPr>
            <a:xfrm flipV="1">
              <a:off x="-1" y="0"/>
              <a:ext cx="2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916" name="Line"/>
            <p:cNvSpPr/>
            <p:nvPr/>
          </p:nvSpPr>
          <p:spPr>
            <a:xfrm flipV="1">
              <a:off x="1855969" y="0"/>
              <a:ext cx="1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920" name="Group"/>
          <p:cNvGrpSpPr/>
          <p:nvPr/>
        </p:nvGrpSpPr>
        <p:grpSpPr>
          <a:xfrm>
            <a:off x="6654279" y="5375237"/>
            <a:ext cx="1868671" cy="635001"/>
            <a:chOff x="0" y="0"/>
            <a:chExt cx="1868669" cy="635000"/>
          </a:xfrm>
        </p:grpSpPr>
        <p:sp>
          <p:nvSpPr>
            <p:cNvPr id="918" name="Line"/>
            <p:cNvSpPr/>
            <p:nvPr/>
          </p:nvSpPr>
          <p:spPr>
            <a:xfrm flipV="1">
              <a:off x="-1" y="0"/>
              <a:ext cx="2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919" name="Line"/>
            <p:cNvSpPr/>
            <p:nvPr/>
          </p:nvSpPr>
          <p:spPr>
            <a:xfrm flipV="1">
              <a:off x="1868669" y="0"/>
              <a:ext cx="1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923" name="Group"/>
          <p:cNvGrpSpPr/>
          <p:nvPr/>
        </p:nvGrpSpPr>
        <p:grpSpPr>
          <a:xfrm>
            <a:off x="6654279" y="6488025"/>
            <a:ext cx="1868671" cy="635001"/>
            <a:chOff x="0" y="0"/>
            <a:chExt cx="1868669" cy="635000"/>
          </a:xfrm>
        </p:grpSpPr>
        <p:sp>
          <p:nvSpPr>
            <p:cNvPr id="921" name="Line"/>
            <p:cNvSpPr/>
            <p:nvPr/>
          </p:nvSpPr>
          <p:spPr>
            <a:xfrm flipV="1">
              <a:off x="-1" y="0"/>
              <a:ext cx="2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922" name="Line"/>
            <p:cNvSpPr/>
            <p:nvPr/>
          </p:nvSpPr>
          <p:spPr>
            <a:xfrm flipV="1">
              <a:off x="1868669" y="0"/>
              <a:ext cx="1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926" name="Group"/>
          <p:cNvGrpSpPr/>
          <p:nvPr/>
        </p:nvGrpSpPr>
        <p:grpSpPr>
          <a:xfrm>
            <a:off x="6660629" y="7644011"/>
            <a:ext cx="1868671" cy="635001"/>
            <a:chOff x="0" y="0"/>
            <a:chExt cx="1868669" cy="635000"/>
          </a:xfrm>
        </p:grpSpPr>
        <p:sp>
          <p:nvSpPr>
            <p:cNvPr id="924" name="Line"/>
            <p:cNvSpPr/>
            <p:nvPr/>
          </p:nvSpPr>
          <p:spPr>
            <a:xfrm flipV="1">
              <a:off x="-1" y="0"/>
              <a:ext cx="2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  <p:sp>
          <p:nvSpPr>
            <p:cNvPr id="925" name="Line"/>
            <p:cNvSpPr/>
            <p:nvPr/>
          </p:nvSpPr>
          <p:spPr>
            <a:xfrm flipV="1">
              <a:off x="1868669" y="0"/>
              <a:ext cx="1" cy="635000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/>
            </a:p>
          </p:txBody>
        </p:sp>
      </p:grpSp>
      <p:sp>
        <p:nvSpPr>
          <p:cNvPr id="927" name="Women of Luxury…"/>
          <p:cNvSpPr txBox="1"/>
          <p:nvPr/>
        </p:nvSpPr>
        <p:spPr>
          <a:xfrm>
            <a:off x="6764285" y="1991829"/>
            <a:ext cx="1578289" cy="5093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Women of Luxury</a:t>
            </a:r>
          </a:p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Real Estate</a:t>
            </a:r>
          </a:p>
        </p:txBody>
      </p:sp>
      <p:sp>
        <p:nvSpPr>
          <p:cNvPr id="928" name="Women of Luxury…"/>
          <p:cNvSpPr txBox="1"/>
          <p:nvPr/>
        </p:nvSpPr>
        <p:spPr>
          <a:xfrm>
            <a:off x="6799470" y="3165283"/>
            <a:ext cx="1578289" cy="5093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Women of Luxury</a:t>
            </a:r>
          </a:p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Real Estate</a:t>
            </a:r>
          </a:p>
        </p:txBody>
      </p:sp>
      <p:sp>
        <p:nvSpPr>
          <p:cNvPr id="929" name="Women of Luxury…"/>
          <p:cNvSpPr txBox="1"/>
          <p:nvPr/>
        </p:nvSpPr>
        <p:spPr>
          <a:xfrm>
            <a:off x="6793120" y="4277829"/>
            <a:ext cx="1578289" cy="5093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Women of Luxury</a:t>
            </a:r>
          </a:p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Real Estate</a:t>
            </a:r>
          </a:p>
        </p:txBody>
      </p:sp>
      <p:sp>
        <p:nvSpPr>
          <p:cNvPr id="930" name="Women of Luxury…"/>
          <p:cNvSpPr txBox="1"/>
          <p:nvPr/>
        </p:nvSpPr>
        <p:spPr>
          <a:xfrm>
            <a:off x="6799470" y="5392799"/>
            <a:ext cx="1578289" cy="5093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Women of Luxury</a:t>
            </a:r>
          </a:p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Real Estate</a:t>
            </a:r>
          </a:p>
        </p:txBody>
      </p:sp>
      <p:sp>
        <p:nvSpPr>
          <p:cNvPr id="931" name="Women of Luxury…"/>
          <p:cNvSpPr txBox="1"/>
          <p:nvPr/>
        </p:nvSpPr>
        <p:spPr>
          <a:xfrm>
            <a:off x="6834655" y="6566252"/>
            <a:ext cx="1578289" cy="5093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Women of Luxury</a:t>
            </a:r>
          </a:p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Real Estate</a:t>
            </a:r>
          </a:p>
        </p:txBody>
      </p:sp>
      <p:sp>
        <p:nvSpPr>
          <p:cNvPr id="932" name="Women of Luxury…"/>
          <p:cNvSpPr txBox="1"/>
          <p:nvPr/>
        </p:nvSpPr>
        <p:spPr>
          <a:xfrm>
            <a:off x="6828305" y="7678798"/>
            <a:ext cx="1578289" cy="5093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Women of Luxury</a:t>
            </a:r>
          </a:p>
          <a:p>
            <a:pPr algn="ctr">
              <a:spcBef>
                <a:spcPts val="0"/>
              </a:spcBef>
              <a:defRPr sz="1600">
                <a:solidFill>
                  <a:srgbClr val="5E5E5E"/>
                </a:solidFill>
                <a:latin typeface="Big Caslon Medium"/>
                <a:ea typeface="Big Caslon Medium"/>
                <a:cs typeface="Big Caslon Medium"/>
                <a:sym typeface="Big Caslon Medium"/>
              </a:defRPr>
            </a:pPr>
            <a:r>
              <a:t>Real Estate</a:t>
            </a:r>
          </a:p>
        </p:txBody>
      </p:sp>
      <p:sp>
        <p:nvSpPr>
          <p:cNvPr id="933" name="Update 12.2-12.6 Editorial Titles When Finalized"/>
          <p:cNvSpPr txBox="1"/>
          <p:nvPr/>
        </p:nvSpPr>
        <p:spPr>
          <a:xfrm>
            <a:off x="3883195" y="8595866"/>
            <a:ext cx="6242186" cy="388983"/>
          </a:xfrm>
          <a:prstGeom prst="rect">
            <a:avLst/>
          </a:prstGeom>
          <a:solidFill>
            <a:schemeClr val="accent6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Update 12.2-12.6 Editorial Titles When Finalized</a:t>
            </a:r>
          </a:p>
        </p:txBody>
      </p:sp>
      <p:sp>
        <p:nvSpPr>
          <p:cNvPr id="934" name="2025 CALENDAR…"/>
          <p:cNvSpPr txBox="1"/>
          <p:nvPr/>
        </p:nvSpPr>
        <p:spPr>
          <a:xfrm>
            <a:off x="4895510" y="340824"/>
            <a:ext cx="3586565" cy="98127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spcBef>
                <a:spcPts val="0"/>
              </a:spcBef>
              <a:defRPr b="1"/>
            </a:pPr>
            <a:r>
              <a:t>2025 CALENDAR</a:t>
            </a:r>
          </a:p>
          <a:p>
            <a:pPr algn="ctr">
              <a:spcBef>
                <a:spcPts val="0"/>
              </a:spcBef>
              <a:defRPr sz="30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pPr>
            <a:r>
              <a:t>San Francisco’s East Bay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37" name="2024 FULL PAGE / SINGLE PAGE"/>
          <p:cNvSpPr txBox="1"/>
          <p:nvPr/>
        </p:nvSpPr>
        <p:spPr>
          <a:xfrm>
            <a:off x="3109552" y="854849"/>
            <a:ext cx="6785696" cy="5623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b="1"/>
            </a:lvl1pPr>
          </a:lstStyle>
          <a:p>
            <a:pPr/>
            <a:r>
              <a:t>2024 FULL PAGE / SINGLE PAGE</a:t>
            </a:r>
          </a:p>
        </p:txBody>
      </p:sp>
      <p:sp>
        <p:nvSpPr>
          <p:cNvPr id="938" name="Advertisement Specifications"/>
          <p:cNvSpPr txBox="1"/>
          <p:nvPr/>
        </p:nvSpPr>
        <p:spPr>
          <a:xfrm>
            <a:off x="4251435" y="1546838"/>
            <a:ext cx="4501930" cy="5494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sz="3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Advertisement Specifications</a:t>
            </a:r>
          </a:p>
        </p:txBody>
      </p:sp>
      <p:sp>
        <p:nvSpPr>
          <p:cNvPr id="939" name="At Luxury Home Magazine®, it is our desire to provide you with the highest quality magazine possible to reflect the upscale properties and professional businesses that you represent."/>
          <p:cNvSpPr txBox="1"/>
          <p:nvPr/>
        </p:nvSpPr>
        <p:spPr>
          <a:xfrm>
            <a:off x="709217" y="2526492"/>
            <a:ext cx="5986452" cy="7465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600">
                <a:solidFill>
                  <a:srgbClr val="222021"/>
                </a:solidFill>
              </a:defRPr>
            </a:pPr>
            <a:r>
              <a:t>At Luxury Home Magazine</a:t>
            </a:r>
            <a:r>
              <a:rPr baseline="33333" sz="1200"/>
              <a:t>®</a:t>
            </a:r>
            <a:r>
              <a:t>, it is our desire to provide you with the highest quality magazine possible to reflect the upscale properties and professional businesses that you represent.</a:t>
            </a:r>
          </a:p>
        </p:txBody>
      </p:sp>
      <p:sp>
        <p:nvSpPr>
          <p:cNvPr id="940" name="Please read and follow the guidelines below for submitting your camera-ready ad."/>
          <p:cNvSpPr txBox="1"/>
          <p:nvPr/>
        </p:nvSpPr>
        <p:spPr>
          <a:xfrm>
            <a:off x="709217" y="3433641"/>
            <a:ext cx="5997534" cy="24026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2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Please read and follow the guidelines below for submitting your camera-ready ad.</a:t>
            </a:r>
          </a:p>
        </p:txBody>
      </p:sp>
      <p:sp>
        <p:nvSpPr>
          <p:cNvPr id="941" name="LISTINGS PER PAGE…"/>
          <p:cNvSpPr txBox="1"/>
          <p:nvPr/>
        </p:nvSpPr>
        <p:spPr>
          <a:xfrm>
            <a:off x="709217" y="3825093"/>
            <a:ext cx="5986452" cy="481153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b="1" sz="1400" u="sng"/>
            </a:pPr>
            <a:r>
              <a:t>LISTINGS PER PAGE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t>Full page ads may feature a maximum of 4 listings.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b="1" sz="1200"/>
            </a:pPr>
            <a:r>
              <a:t>Sold Listings and Branding Ads welcomed.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</a:p>
          <a:p>
            <a:pPr>
              <a:lnSpc>
                <a:spcPct val="100000"/>
              </a:lnSpc>
              <a:spcBef>
                <a:spcPts val="0"/>
              </a:spcBef>
              <a:defRPr b="1" sz="1400" u="sng"/>
            </a:pPr>
            <a:r>
              <a:t>SINGLE PAGE DIMENSIONS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t>Bleed size: 11” wide x 12.625” tall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b="1" sz="1200"/>
            </a:pPr>
            <a:r>
              <a:t>ACTUAL PAGE SIZE IN PRINT: 10.5” WIDE X 12.125” TALL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t>Text Safe area: 9.5” wide x 11.125” tall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t>All margins: 0.5”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</a:p>
          <a:p>
            <a:pPr>
              <a:lnSpc>
                <a:spcPct val="100000"/>
              </a:lnSpc>
              <a:spcBef>
                <a:spcPts val="0"/>
              </a:spcBef>
              <a:defRPr b="1" sz="1400" u="sng"/>
            </a:pPr>
            <a:r>
              <a:t>BLEEDS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  <a:r>
              <a:t>Bleeds must go 0.25” beyond the trim edge on all 4 sides.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b="1" sz="1200"/>
            </a:pPr>
            <a:r>
              <a:t>BLEED SIZE: 11” WIDE x 12.625” TALL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  <a:r>
              <a:rPr b="1" sz="1400" u="sng"/>
              <a:t>CROP MARKS</a:t>
            </a:r>
            <a:r>
              <a:rPr b="1"/>
              <a:t> </a:t>
            </a:r>
            <a:r>
              <a:t>(and other print marks)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rPr b="1"/>
              <a:t>DO NOT</a:t>
            </a:r>
            <a:r>
              <a:t> include crop marks, registration marks, color bars, page info, etc.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rPr b="1"/>
              <a:t>NEVER</a:t>
            </a:r>
            <a:r>
              <a:t> include these in your ad, since they will have to be removed.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rPr b="1"/>
              <a:t>EVEN IF YOUR AD HAS BLEEDS, DO NOT</a:t>
            </a:r>
            <a:r>
              <a:t> include these marks.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</a:p>
          <a:p>
            <a:pPr>
              <a:lnSpc>
                <a:spcPct val="100000"/>
              </a:lnSpc>
              <a:spcBef>
                <a:spcPts val="0"/>
              </a:spcBef>
              <a:defRPr b="1" sz="1400" u="sng"/>
            </a:pPr>
            <a:r>
              <a:t>FILE TYPES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t>Preferred: PDF, JPEG, TIFF</a:t>
            </a:r>
          </a:p>
          <a:p>
            <a:pPr marL="152400" indent="-1524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1200"/>
            </a:pPr>
            <a:r>
              <a:rPr b="1"/>
              <a:t>MUST BE SAVED</a:t>
            </a:r>
            <a:r>
              <a:t> with the least compression possible to ensure highest quality reproduction.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</a:p>
          <a:p>
            <a:pPr>
              <a:lnSpc>
                <a:spcPct val="100000"/>
              </a:lnSpc>
              <a:spcBef>
                <a:spcPts val="0"/>
              </a:spcBef>
              <a:defRPr sz="1200"/>
            </a:pPr>
            <a:r>
              <a:rPr b="1" sz="1400"/>
              <a:t>Questions? Concerns?</a:t>
            </a:r>
            <a:r>
              <a:t> Reach out to us. We’re here to help!</a:t>
            </a:r>
          </a:p>
        </p:txBody>
      </p:sp>
      <p:pic>
        <p:nvPicPr>
          <p:cNvPr id="94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5476" y="2486855"/>
            <a:ext cx="3352801" cy="4343401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946" name="Group"/>
          <p:cNvGrpSpPr/>
          <p:nvPr/>
        </p:nvGrpSpPr>
        <p:grpSpPr>
          <a:xfrm>
            <a:off x="7530729" y="7037856"/>
            <a:ext cx="4893233" cy="1700403"/>
            <a:chOff x="0" y="0"/>
            <a:chExt cx="4893231" cy="1700402"/>
          </a:xfrm>
        </p:grpSpPr>
        <p:pic>
          <p:nvPicPr>
            <p:cNvPr id="943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539418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944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642121" y="0"/>
              <a:ext cx="1710465" cy="170040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945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383140" y="0"/>
              <a:ext cx="1510092" cy="167898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949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947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948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2" name="We’re Here to Help"/>
          <p:cNvSpPr txBox="1"/>
          <p:nvPr/>
        </p:nvSpPr>
        <p:spPr>
          <a:xfrm>
            <a:off x="4476707" y="854849"/>
            <a:ext cx="4051386" cy="689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sz="4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We’re Here to Help</a:t>
            </a:r>
          </a:p>
        </p:txBody>
      </p:sp>
      <p:sp>
        <p:nvSpPr>
          <p:cNvPr id="953" name="Integrity ~ Trust ~ Quality Service"/>
          <p:cNvSpPr txBox="1"/>
          <p:nvPr/>
        </p:nvSpPr>
        <p:spPr>
          <a:xfrm>
            <a:off x="3478258" y="1552527"/>
            <a:ext cx="6048283" cy="5381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i="1" sz="3200"/>
            </a:lvl1pPr>
          </a:lstStyle>
          <a:p>
            <a:pPr/>
            <a:r>
              <a:t>Integrity ~ Trust ~ Quality Service</a:t>
            </a:r>
          </a:p>
        </p:txBody>
      </p:sp>
      <p:grpSp>
        <p:nvGrpSpPr>
          <p:cNvPr id="956" name="Group"/>
          <p:cNvGrpSpPr/>
          <p:nvPr/>
        </p:nvGrpSpPr>
        <p:grpSpPr>
          <a:xfrm>
            <a:off x="9353432" y="2873335"/>
            <a:ext cx="2942151" cy="3501274"/>
            <a:chOff x="0" y="0"/>
            <a:chExt cx="2942150" cy="3501272"/>
          </a:xfrm>
        </p:grpSpPr>
        <p:pic>
          <p:nvPicPr>
            <p:cNvPr id="954" name="THolownia 4C Headshot.jpeg" descr="THolownia 4C Headshot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942151" cy="235458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955" name="Tom Hołownia…"/>
            <p:cNvSpPr txBox="1"/>
            <p:nvPr/>
          </p:nvSpPr>
          <p:spPr>
            <a:xfrm>
              <a:off x="319752" y="2474164"/>
              <a:ext cx="2598404" cy="10271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0"/>
                </a:spcBef>
                <a:defRPr b="1" sz="1800"/>
              </a:pPr>
              <a:r>
                <a:t>Tom Hołownia</a:t>
              </a:r>
            </a:p>
            <a:p>
              <a:pPr algn="r">
                <a:lnSpc>
                  <a:spcPct val="100000"/>
                </a:lnSpc>
                <a:spcBef>
                  <a:spcPts val="0"/>
                </a:spcBef>
                <a:defRPr i="1" sz="1800"/>
              </a:pPr>
              <a:r>
                <a:t>Client Marketing Director</a:t>
              </a:r>
            </a:p>
            <a:p>
              <a:pPr algn="r">
                <a:lnSpc>
                  <a:spcPct val="100000"/>
                </a:lnSpc>
                <a:spcBef>
                  <a:spcPts val="0"/>
                </a:spcBef>
                <a:defRPr sz="1400"/>
              </a:pPr>
              <a:r>
                <a:t>(925) 719-0136</a:t>
              </a:r>
            </a:p>
            <a:p>
              <a:pPr algn="r">
                <a:lnSpc>
                  <a:spcPct val="100000"/>
                </a:lnSpc>
                <a:spcBef>
                  <a:spcPts val="0"/>
                </a:spcBef>
                <a:defRPr sz="1400"/>
              </a:pPr>
              <a:r>
                <a:t>tom@lhmsfeb.com</a:t>
              </a:r>
            </a:p>
          </p:txBody>
        </p:sp>
      </p:grpSp>
      <p:sp>
        <p:nvSpPr>
          <p:cNvPr id="957" name="By gaining an understanding of your marketing objectives for supporting your listings and your personal brand, as a Luxury Realtor, we can help you best leverage all that Luxury Home Magazine® brings to bear for your success.…"/>
          <p:cNvSpPr txBox="1"/>
          <p:nvPr/>
        </p:nvSpPr>
        <p:spPr>
          <a:xfrm>
            <a:off x="779066" y="2873335"/>
            <a:ext cx="6761167" cy="19010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2000"/>
            </a:pPr>
            <a:r>
              <a:t>By gaining an understanding of your marketing objectives for supporting </a:t>
            </a:r>
            <a:r>
              <a:rPr b="1"/>
              <a:t>your listings </a:t>
            </a:r>
            <a:r>
              <a:rPr b="1" i="1" u="sng"/>
              <a:t>and</a:t>
            </a:r>
            <a:r>
              <a:rPr b="1"/>
              <a:t> your personal brand</a:t>
            </a:r>
            <a:r>
              <a:t>, as a Luxury Realtor, we can help you best leverage all that </a:t>
            </a:r>
            <a:r>
              <a:rPr i="1"/>
              <a:t>Luxury Home Magazine</a:t>
            </a:r>
            <a:r>
              <a:rPr baseline="31999" i="1"/>
              <a:t>®</a:t>
            </a:r>
            <a:r>
              <a:t> brings to bear for your success.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000"/>
            </a:pPr>
          </a:p>
          <a:p>
            <a:pPr>
              <a:lnSpc>
                <a:spcPct val="100000"/>
              </a:lnSpc>
              <a:spcBef>
                <a:spcPts val="0"/>
              </a:spcBef>
              <a:defRPr b="1" sz="2000"/>
            </a:pPr>
            <a:r>
              <a:t>Let’s talk!</a:t>
            </a:r>
          </a:p>
        </p:txBody>
      </p:sp>
      <p:grpSp>
        <p:nvGrpSpPr>
          <p:cNvPr id="964" name="Group"/>
          <p:cNvGrpSpPr/>
          <p:nvPr/>
        </p:nvGrpSpPr>
        <p:grpSpPr>
          <a:xfrm>
            <a:off x="709217" y="5368435"/>
            <a:ext cx="4262419" cy="1793822"/>
            <a:chOff x="0" y="0"/>
            <a:chExt cx="4262417" cy="1793821"/>
          </a:xfrm>
        </p:grpSpPr>
        <p:grpSp>
          <p:nvGrpSpPr>
            <p:cNvPr id="962" name="Group"/>
            <p:cNvGrpSpPr/>
            <p:nvPr/>
          </p:nvGrpSpPr>
          <p:grpSpPr>
            <a:xfrm>
              <a:off x="0" y="-1"/>
              <a:ext cx="4262418" cy="1793823"/>
              <a:chOff x="0" y="0"/>
              <a:chExt cx="4262417" cy="1793821"/>
            </a:xfrm>
          </p:grpSpPr>
          <p:grpSp>
            <p:nvGrpSpPr>
              <p:cNvPr id="960" name="Group"/>
              <p:cNvGrpSpPr/>
              <p:nvPr/>
            </p:nvGrpSpPr>
            <p:grpSpPr>
              <a:xfrm>
                <a:off x="0" y="-1"/>
                <a:ext cx="4262418" cy="1793823"/>
                <a:chOff x="0" y="0"/>
                <a:chExt cx="4262417" cy="1793821"/>
              </a:xfrm>
            </p:grpSpPr>
            <p:pic>
              <p:nvPicPr>
                <p:cNvPr id="958" name="pasted-movie.png" descr="pasted-movie.png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tretch>
                  <a:fillRect/>
                </a:stretch>
              </p:blipFill>
              <p:spPr>
                <a:xfrm>
                  <a:off x="0" y="543171"/>
                  <a:ext cx="4262418" cy="1250651"/>
                </a:xfrm>
                <a:prstGeom prst="rect">
                  <a:avLst/>
                </a:prstGeom>
                <a:ln w="3175" cap="flat">
                  <a:noFill/>
                  <a:miter lim="400000"/>
                </a:ln>
                <a:effectLst/>
              </p:spPr>
            </p:pic>
            <p:sp>
              <p:nvSpPr>
                <p:cNvPr id="959" name="Rectangle"/>
                <p:cNvSpPr/>
                <p:nvPr/>
              </p:nvSpPr>
              <p:spPr>
                <a:xfrm>
                  <a:off x="0" y="0"/>
                  <a:ext cx="4262418" cy="1168497"/>
                </a:xfrm>
                <a:prstGeom prst="rect">
                  <a:avLst/>
                </a:prstGeom>
                <a:solidFill>
                  <a:srgbClr val="EEEEEE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27093" tIns="27093" rIns="27093" bIns="27093" numCol="1" anchor="ctr">
                  <a:noAutofit/>
                </a:bodyPr>
                <a:lstStyle/>
                <a:p>
                  <a:pPr algn="ctr" defTabSz="587022">
                    <a:lnSpc>
                      <a:spcPct val="100000"/>
                    </a:lnSpc>
                    <a:spcBef>
                      <a:spcPts val="0"/>
                    </a:spcBef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</p:grpSp>
          <p:sp>
            <p:nvSpPr>
              <p:cNvPr id="961" name="“Relevant testimonial here lorem ipsum dolar lorem ipsum dolar lorem ipsum dolar lorem ipsum dolar lorem ipsum dolar lorem lorem ipsum dolar lorem ipsum dolar lorem ipsum dolar”"/>
              <p:cNvSpPr txBox="1"/>
              <p:nvPr/>
            </p:nvSpPr>
            <p:spPr>
              <a:xfrm>
                <a:off x="212928" y="217241"/>
                <a:ext cx="4049490" cy="86524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27093" tIns="27093" rIns="27093" bIns="27093" numCol="1" anchor="ctr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0"/>
                  </a:spcBef>
                  <a:defRPr sz="1200"/>
                </a:lvl1pPr>
              </a:lstStyle>
              <a:p>
                <a:pPr/>
                <a:r>
                  <a:t>“Relevant testimonial here lorem ipsum dolar lorem ipsum dolar lorem ipsum dolar lorem ipsum dolar lorem ipsum dolar lorem lorem ipsum dolar lorem ipsum dolar lorem ipsum dolar”</a:t>
                </a:r>
              </a:p>
            </p:txBody>
          </p:sp>
        </p:grpSp>
        <p:sp>
          <p:nvSpPr>
            <p:cNvPr id="963" name="Re: working with us"/>
            <p:cNvSpPr txBox="1"/>
            <p:nvPr/>
          </p:nvSpPr>
          <p:spPr>
            <a:xfrm>
              <a:off x="1319716" y="896910"/>
              <a:ext cx="2597972" cy="38898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ctr" defTabSz="587022">
                <a:lnSpc>
                  <a:spcPct val="100000"/>
                </a:lnSpc>
                <a:spcBef>
                  <a:spcPts val="0"/>
                </a:spcBef>
                <a:defRPr sz="2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/>
              <a:r>
                <a:t>Re: working with us</a:t>
              </a:r>
            </a:p>
          </p:txBody>
        </p:sp>
      </p:grpSp>
      <p:grpSp>
        <p:nvGrpSpPr>
          <p:cNvPr id="967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965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966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1" name="LHMSFEB 11.3 COVER.jpg"/>
          <p:cNvGrpSpPr/>
          <p:nvPr/>
        </p:nvGrpSpPr>
        <p:grpSpPr>
          <a:xfrm>
            <a:off x="3160673" y="539093"/>
            <a:ext cx="6683455" cy="7778966"/>
            <a:chOff x="0" y="0"/>
            <a:chExt cx="6683454" cy="7778964"/>
          </a:xfrm>
        </p:grpSpPr>
        <p:pic>
          <p:nvPicPr>
            <p:cNvPr id="970" name="LHMSFEB 11.3 COVER.jpg" descr="LHMSFEB 11.3 COVER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6251654" cy="722016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69" name="LHMSFEB 11.3 COVER.jpg" descr="LHMSFEB 11.3 COVER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6683455" cy="7778965"/>
            </a:xfrm>
            <a:prstGeom prst="rect">
              <a:avLst/>
            </a:prstGeom>
            <a:effectLst/>
          </p:spPr>
        </p:pic>
      </p:grpSp>
      <p:sp>
        <p:nvSpPr>
          <p:cNvPr id="972" name="“If you represent luxury, let luxury represent you.”"/>
          <p:cNvSpPr txBox="1"/>
          <p:nvPr/>
        </p:nvSpPr>
        <p:spPr>
          <a:xfrm>
            <a:off x="3290762" y="8318058"/>
            <a:ext cx="6423276" cy="40160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i="1" sz="2300">
                <a:solidFill>
                  <a:srgbClr val="D5D5D5"/>
                </a:solidFill>
              </a:defRPr>
            </a:lvl1pPr>
          </a:lstStyle>
          <a:p>
            <a:pPr/>
            <a:r>
              <a:t>“If you represent luxury, let luxury represent you.”</a:t>
            </a:r>
          </a:p>
        </p:txBody>
      </p:sp>
      <p:sp>
        <p:nvSpPr>
          <p:cNvPr id="973" name="info@lhmsfeb.com | 925.719.0136 | www.luxuryhomemagazine.com/sfeastbay"/>
          <p:cNvSpPr txBox="1"/>
          <p:nvPr/>
        </p:nvSpPr>
        <p:spPr>
          <a:xfrm>
            <a:off x="3816663" y="9282576"/>
            <a:ext cx="5371475" cy="2277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r">
              <a:defRPr sz="1200">
                <a:solidFill>
                  <a:srgbClr val="5E5E5E"/>
                </a:solidFill>
              </a:defRPr>
            </a:lvl1pPr>
          </a:lstStyle>
          <a:p>
            <a:pPr/>
            <a:r>
              <a:t>info@lhmsfeb.com | 925.719.0136 | www.luxuryhomemagazine.com/sfeastbay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6 Issues Published Annually…"/>
          <p:cNvSpPr txBox="1"/>
          <p:nvPr/>
        </p:nvSpPr>
        <p:spPr>
          <a:xfrm>
            <a:off x="761219" y="2545959"/>
            <a:ext cx="4786776" cy="8266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100"/>
              </a:spcBef>
              <a:defRPr b="1" sz="1400"/>
            </a:pPr>
            <a:r>
              <a:t>6 Issues Published Annually</a:t>
            </a:r>
          </a:p>
          <a:p>
            <a:pPr>
              <a:spcBef>
                <a:spcPts val="0"/>
              </a:spcBef>
              <a:defRPr sz="1400"/>
            </a:pPr>
            <a:r>
              <a:t>All listings will appear online along with an agent photo, social media links, virtual tour, and a link to the agent's business website on LuxuryHomeMagazine.com.</a:t>
            </a:r>
          </a:p>
        </p:txBody>
      </p:sp>
      <p:sp>
        <p:nvSpPr>
          <p:cNvPr id="976" name="Luxury Real Estate Specialist…"/>
          <p:cNvSpPr txBox="1"/>
          <p:nvPr/>
        </p:nvSpPr>
        <p:spPr>
          <a:xfrm>
            <a:off x="6528400" y="2545959"/>
            <a:ext cx="4423772" cy="8266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100"/>
              </a:spcBef>
              <a:defRPr b="1" sz="1400"/>
            </a:pPr>
            <a:r>
              <a:t>Luxury Real Estate Specialist</a:t>
            </a:r>
          </a:p>
          <a:p>
            <a:pPr>
              <a:spcBef>
                <a:spcPts val="0"/>
              </a:spcBef>
              <a:defRPr sz="1400"/>
            </a:pPr>
            <a:r>
              <a:t>All 6 issue agreement holders will be featured on LuxuryHomeMagazine.com as a Luxury Real Estate Specialist, with a provided personal bio.</a:t>
            </a:r>
          </a:p>
        </p:txBody>
      </p:sp>
      <p:sp>
        <p:nvSpPr>
          <p:cNvPr id="977" name="Ad Requirements…"/>
          <p:cNvSpPr txBox="1"/>
          <p:nvPr/>
        </p:nvSpPr>
        <p:spPr>
          <a:xfrm>
            <a:off x="761219" y="7877837"/>
            <a:ext cx="11380236" cy="90550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600"/>
              </a:spcBef>
              <a:defRPr b="1" sz="1000"/>
            </a:pPr>
            <a:r>
              <a:t>Ad Requirements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Multi-issue contracts appear in consecutive runs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Rates include one (1) LHM created layout and design with up to four (4) listings per page.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We will email an initial proof for approval or changes, and it is our goal to finalize with up to three (3) revision proofs.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Advertiser requested custom ad creations incur an additional fee. Additional proofing is $75 after the 3rd proof.</a:t>
            </a:r>
          </a:p>
        </p:txBody>
      </p:sp>
      <p:sp>
        <p:nvSpPr>
          <p:cNvPr id="978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79" name="2024 Real Estate Advertising Rates"/>
          <p:cNvSpPr txBox="1"/>
          <p:nvPr/>
        </p:nvSpPr>
        <p:spPr>
          <a:xfrm>
            <a:off x="2874653" y="854849"/>
            <a:ext cx="7255494" cy="5623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b="1"/>
            </a:lvl1pPr>
          </a:lstStyle>
          <a:p>
            <a:pPr/>
            <a:r>
              <a:t>2024 Real Estate Advertising Rates</a:t>
            </a:r>
          </a:p>
        </p:txBody>
      </p:sp>
      <p:sp>
        <p:nvSpPr>
          <p:cNvPr id="980" name="Support Your Listings AND Build Your Brand"/>
          <p:cNvSpPr txBox="1"/>
          <p:nvPr/>
        </p:nvSpPr>
        <p:spPr>
          <a:xfrm>
            <a:off x="2951158" y="1546838"/>
            <a:ext cx="7102484" cy="5494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pPr algn="ctr">
              <a:defRPr sz="3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pPr>
            <a:r>
              <a:t>Support Your Listings </a:t>
            </a:r>
            <a:r>
              <a:rPr u="sng"/>
              <a:t>AND</a:t>
            </a:r>
            <a:r>
              <a:t> Build Your Brand</a:t>
            </a:r>
          </a:p>
        </p:txBody>
      </p:sp>
      <p:grpSp>
        <p:nvGrpSpPr>
          <p:cNvPr id="983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98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982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984" name="Rectangle"/>
          <p:cNvSpPr/>
          <p:nvPr/>
        </p:nvSpPr>
        <p:spPr>
          <a:xfrm>
            <a:off x="761219" y="3639354"/>
            <a:ext cx="11534364" cy="4002007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98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6800" y="4370431"/>
            <a:ext cx="5054600" cy="1473201"/>
          </a:xfrm>
          <a:prstGeom prst="rect">
            <a:avLst/>
          </a:prstGeom>
          <a:ln w="3175">
            <a:miter lim="400000"/>
          </a:ln>
        </p:spPr>
      </p:pic>
      <p:sp>
        <p:nvSpPr>
          <p:cNvPr id="986" name="21” x 12.125”"/>
          <p:cNvSpPr txBox="1"/>
          <p:nvPr/>
        </p:nvSpPr>
        <p:spPr>
          <a:xfrm>
            <a:off x="1768072" y="5855976"/>
            <a:ext cx="836381" cy="20303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000"/>
            </a:lvl1pPr>
          </a:lstStyle>
          <a:p>
            <a:pPr/>
            <a:r>
              <a:t>21” x 12.125”</a:t>
            </a:r>
          </a:p>
        </p:txBody>
      </p:sp>
      <p:sp>
        <p:nvSpPr>
          <p:cNvPr id="987" name="10.5” x 12.125”"/>
          <p:cNvSpPr txBox="1"/>
          <p:nvPr/>
        </p:nvSpPr>
        <p:spPr>
          <a:xfrm>
            <a:off x="4380177" y="5855976"/>
            <a:ext cx="942298" cy="20303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000"/>
            </a:lvl1pPr>
          </a:lstStyle>
          <a:p>
            <a:pPr/>
            <a:r>
              <a:t>10.5” x 12.125”</a:t>
            </a:r>
          </a:p>
        </p:txBody>
      </p:sp>
      <p:sp>
        <p:nvSpPr>
          <p:cNvPr id="988" name="Complementary Luxury Home Magazine Signature Layout included. Page design includes a proof provided via email."/>
          <p:cNvSpPr txBox="1"/>
          <p:nvPr/>
        </p:nvSpPr>
        <p:spPr>
          <a:xfrm>
            <a:off x="1206893" y="3903394"/>
            <a:ext cx="4528146" cy="38816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>
            <a:lvl1pPr algn="ctr">
              <a:defRPr i="1" sz="1200"/>
            </a:lvl1pPr>
          </a:lstStyle>
          <a:p>
            <a:pPr/>
            <a:r>
              <a:t>Complementary Luxury Home Magazine Signature Layout included. Page design includes a proof provided via email.</a:t>
            </a:r>
          </a:p>
        </p:txBody>
      </p:sp>
      <p:sp>
        <p:nvSpPr>
          <p:cNvPr id="989" name="COVER PACKAGE ~ $5,800 per issue…"/>
          <p:cNvSpPr txBox="1"/>
          <p:nvPr/>
        </p:nvSpPr>
        <p:spPr>
          <a:xfrm>
            <a:off x="6567010" y="3792877"/>
            <a:ext cx="5375110" cy="9973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0"/>
              </a:spcBef>
              <a:defRPr b="1" sz="1400"/>
            </a:pPr>
            <a:r>
              <a:t>COVER PACKAGE </a:t>
            </a:r>
            <a:r>
              <a:rPr b="0"/>
              <a:t>~</a:t>
            </a:r>
            <a:r>
              <a:t> </a:t>
            </a:r>
            <a:r>
              <a:rPr b="0"/>
              <a:t>$5,800 per issue</a:t>
            </a:r>
          </a:p>
          <a:p>
            <a:pPr>
              <a:spcBef>
                <a:spcPts val="0"/>
              </a:spcBef>
              <a:defRPr sz="1400"/>
            </a:pPr>
            <a:r>
              <a:t>Includes Front Cover and two (2) full pages dedicated to the cover home PLUS featured placement on LuxuryHomeMagazine.com, press release, social &amp; digital exposure. Agents on 6 issue agreements have first choice of covers (6) per year.</a:t>
            </a:r>
          </a:p>
        </p:txBody>
      </p:sp>
      <p:sp>
        <p:nvSpPr>
          <p:cNvPr id="990" name="BACK PAGE (Premium Placement) ~ $4,800 per issue…"/>
          <p:cNvSpPr txBox="1"/>
          <p:nvPr/>
        </p:nvSpPr>
        <p:spPr>
          <a:xfrm>
            <a:off x="6567010" y="4952884"/>
            <a:ext cx="5375110" cy="8139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0"/>
              </a:spcBef>
              <a:defRPr b="1" sz="1400"/>
            </a:pPr>
            <a:r>
              <a:t>BACK PAGE (Premium Placement) </a:t>
            </a:r>
            <a:r>
              <a:rPr b="0"/>
              <a:t>~ $4,800 per issue</a:t>
            </a:r>
          </a:p>
          <a:p>
            <a:pPr>
              <a:spcBef>
                <a:spcPts val="0"/>
              </a:spcBef>
              <a:defRPr sz="1400"/>
            </a:pPr>
            <a:r>
              <a:t>Includes Back Cover and Two (2) full pages dedicated to back cover home or business. Note: If a real estate listing will be represented, only one (1) listing may be showcased per issue.</a:t>
            </a:r>
          </a:p>
        </p:txBody>
      </p:sp>
      <p:sp>
        <p:nvSpPr>
          <p:cNvPr id="991" name="PREMIUM PLACEMENT ~ $500 per issue…"/>
          <p:cNvSpPr txBox="1"/>
          <p:nvPr/>
        </p:nvSpPr>
        <p:spPr>
          <a:xfrm>
            <a:off x="6567010" y="5922502"/>
            <a:ext cx="5375110" cy="6306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0"/>
              </a:spcBef>
              <a:defRPr b="1" sz="1400"/>
            </a:pPr>
            <a:r>
              <a:t>PREMIUM PLACEMENT </a:t>
            </a:r>
            <a:r>
              <a:rPr b="0"/>
              <a:t>~ $500 per issue</a:t>
            </a:r>
            <a:endParaRPr b="0"/>
          </a:p>
          <a:p>
            <a:pPr>
              <a:spcBef>
                <a:spcPts val="0"/>
              </a:spcBef>
              <a:defRPr b="1" sz="1400"/>
            </a:pPr>
            <a:r>
              <a:rPr b="0"/>
              <a:t>For placement in front of magazine, table of contents, center spread, or inside back cover </a:t>
            </a:r>
            <a:r>
              <a:rPr b="0" i="1" sz="1200"/>
              <a:t>(only if Back Cover Package not sold)</a:t>
            </a:r>
          </a:p>
        </p:txBody>
      </p:sp>
      <p:sp>
        <p:nvSpPr>
          <p:cNvPr id="992" name="PREFERRED PLACEMENT ~ $250 per issue…"/>
          <p:cNvSpPr txBox="1"/>
          <p:nvPr/>
        </p:nvSpPr>
        <p:spPr>
          <a:xfrm>
            <a:off x="6567010" y="6725510"/>
            <a:ext cx="5375110" cy="6059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0"/>
              </a:spcBef>
              <a:defRPr sz="1400"/>
            </a:pPr>
            <a:r>
              <a:rPr b="1"/>
              <a:t>PREFERRED PLACEMENT</a:t>
            </a:r>
            <a:r>
              <a:t> ~ $250 per issue</a:t>
            </a:r>
          </a:p>
          <a:p>
            <a:pPr>
              <a:spcBef>
                <a:spcPts val="0"/>
              </a:spcBef>
              <a:defRPr sz="1400"/>
            </a:pPr>
            <a:r>
              <a:t>For right hand side and forward preferred placement. </a:t>
            </a:r>
          </a:p>
          <a:p>
            <a:pPr>
              <a:spcBef>
                <a:spcPts val="0"/>
              </a:spcBef>
              <a:defRPr sz="1200"/>
            </a:pPr>
            <a:r>
              <a:rPr i="1"/>
              <a:t>(Standard page placement rotates throughout magazine)</a:t>
            </a:r>
          </a:p>
        </p:txBody>
      </p:sp>
      <p:sp>
        <p:nvSpPr>
          <p:cNvPr id="993" name="2 PAGE SPREAD…"/>
          <p:cNvSpPr txBox="1"/>
          <p:nvPr/>
        </p:nvSpPr>
        <p:spPr>
          <a:xfrm>
            <a:off x="1221811" y="6279429"/>
            <a:ext cx="2107854" cy="104421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 b="1" sz="1400"/>
            </a:pPr>
            <a:r>
              <a:t>2 PAGE SPREAD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6 issues</a:t>
            </a:r>
            <a:r>
              <a:rPr sz="1400"/>
              <a:t> @ $2,995</a:t>
            </a:r>
            <a:r>
              <a:t> </a:t>
            </a:r>
            <a:r>
              <a:rPr sz="1000"/>
              <a:t>per issue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3 issues</a:t>
            </a:r>
            <a:r>
              <a:rPr sz="1400"/>
              <a:t> @ $3,495</a:t>
            </a:r>
            <a:r>
              <a:t> </a:t>
            </a:r>
            <a:r>
              <a:rPr sz="900"/>
              <a:t>per issue</a:t>
            </a:r>
            <a:endParaRPr sz="1200"/>
          </a:p>
          <a:p>
            <a:pPr>
              <a:lnSpc>
                <a:spcPct val="120000"/>
              </a:lnSpc>
              <a:spcBef>
                <a:spcPts val="0"/>
              </a:spcBef>
              <a:defRPr sz="1400"/>
            </a:pPr>
            <a:r>
              <a:rPr b="1"/>
              <a:t>1 issue </a:t>
            </a:r>
            <a:r>
              <a:t>  @ $3,895</a:t>
            </a:r>
          </a:p>
        </p:txBody>
      </p:sp>
      <p:sp>
        <p:nvSpPr>
          <p:cNvPr id="994" name="FULL PAGE…"/>
          <p:cNvSpPr txBox="1"/>
          <p:nvPr/>
        </p:nvSpPr>
        <p:spPr>
          <a:xfrm>
            <a:off x="3736411" y="6279429"/>
            <a:ext cx="2107854" cy="104421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 b="1" sz="1400"/>
            </a:pPr>
            <a:r>
              <a:t>FULL PAGE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6 issues</a:t>
            </a:r>
            <a:r>
              <a:rPr sz="1400"/>
              <a:t> @ $1,695</a:t>
            </a:r>
            <a:r>
              <a:t> </a:t>
            </a:r>
            <a:r>
              <a:rPr sz="1000"/>
              <a:t>per issue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3 issues</a:t>
            </a:r>
            <a:r>
              <a:rPr sz="1400"/>
              <a:t> @ $1,895</a:t>
            </a:r>
            <a:r>
              <a:t> </a:t>
            </a:r>
            <a:r>
              <a:rPr sz="1000"/>
              <a:t>per issue</a:t>
            </a:r>
            <a:endParaRPr sz="1200"/>
          </a:p>
          <a:p>
            <a:pPr>
              <a:lnSpc>
                <a:spcPct val="120000"/>
              </a:lnSpc>
              <a:spcBef>
                <a:spcPts val="0"/>
              </a:spcBef>
              <a:defRPr sz="1400"/>
            </a:pPr>
            <a:r>
              <a:rPr b="1"/>
              <a:t>1 issue </a:t>
            </a:r>
            <a:r>
              <a:t>  @ $2,195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6 Issues Published Annually…"/>
          <p:cNvSpPr txBox="1"/>
          <p:nvPr/>
        </p:nvSpPr>
        <p:spPr>
          <a:xfrm>
            <a:off x="761219" y="2384420"/>
            <a:ext cx="4786776" cy="11497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600"/>
              </a:spcBef>
              <a:defRPr b="1" sz="1400"/>
            </a:pPr>
            <a:r>
              <a:t>6 Issues Published Annually</a:t>
            </a:r>
          </a:p>
          <a:p>
            <a:pPr marL="228600" indent="-228600">
              <a:spcBef>
                <a:spcPts val="600"/>
              </a:spcBef>
              <a:buSzPct val="100000"/>
              <a:buChar char="•"/>
              <a:defRPr sz="1400"/>
            </a:pPr>
            <a:r>
              <a:t>Digital twin of each issue available online at </a:t>
            </a:r>
            <a:r>
              <a:rPr>
                <a:hlinkClick r:id="rId2" invalidUrl="" action="" tgtFrame="" tooltip="" history="1" highlightClick="0" endSnd="0"/>
              </a:rPr>
              <a:t>LuxuryHomeMagazine.com</a:t>
            </a:r>
            <a:r>
              <a:t> </a:t>
            </a:r>
          </a:p>
          <a:p>
            <a:pPr marL="228600" indent="-228600">
              <a:spcBef>
                <a:spcPts val="600"/>
              </a:spcBef>
              <a:buSzPct val="100000"/>
              <a:buChar char="•"/>
              <a:defRPr sz="1400"/>
            </a:pPr>
            <a:r>
              <a:t>Emailed 60,000-80,000 times per issue to same target audience.  </a:t>
            </a:r>
          </a:p>
        </p:txBody>
      </p:sp>
      <p:sp>
        <p:nvSpPr>
          <p:cNvPr id="997" name="Ad Requirements…"/>
          <p:cNvSpPr txBox="1"/>
          <p:nvPr/>
        </p:nvSpPr>
        <p:spPr>
          <a:xfrm>
            <a:off x="761219" y="7877837"/>
            <a:ext cx="11380236" cy="90550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600"/>
              </a:spcBef>
              <a:defRPr b="1" sz="1000"/>
            </a:pPr>
            <a:r>
              <a:t>Ad Requirements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Multi-issue contracts appear in consecutive runs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Rates include one (1) LHM created layout and design with up to four (4) listings per page.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We will email an initial proof for approval or changes, and it is our goal to finalize with up to three (3) revision proofs.</a:t>
            </a:r>
          </a:p>
          <a:p>
            <a:pPr marL="177800" indent="-177800">
              <a:spcBef>
                <a:spcPts val="200"/>
              </a:spcBef>
              <a:buSzPct val="123000"/>
              <a:buChar char="•"/>
              <a:defRPr sz="1000"/>
            </a:pPr>
            <a:r>
              <a:t>Advertiser requested custom ad creations incur an additional fee. Additional proofing is $75 after the 3rd proof.</a:t>
            </a:r>
          </a:p>
        </p:txBody>
      </p:sp>
      <p:sp>
        <p:nvSpPr>
          <p:cNvPr id="998" name="Rectangle"/>
          <p:cNvSpPr/>
          <p:nvPr/>
        </p:nvSpPr>
        <p:spPr>
          <a:xfrm>
            <a:off x="709217" y="590067"/>
            <a:ext cx="11586366" cy="1689189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99" name="2024 Affiliate Advertising Rates"/>
          <p:cNvSpPr txBox="1"/>
          <p:nvPr/>
        </p:nvSpPr>
        <p:spPr>
          <a:xfrm>
            <a:off x="3273636" y="854849"/>
            <a:ext cx="6457528" cy="5623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>
            <a:lvl1pPr algn="ctr">
              <a:defRPr b="1"/>
            </a:lvl1pPr>
          </a:lstStyle>
          <a:p>
            <a:pPr/>
            <a:r>
              <a:t>2024 Affiliate Advertising Rates</a:t>
            </a:r>
          </a:p>
        </p:txBody>
      </p:sp>
      <p:sp>
        <p:nvSpPr>
          <p:cNvPr id="1000" name="Reach Affluent Owners of Homes Starting at $2.5M"/>
          <p:cNvSpPr txBox="1"/>
          <p:nvPr/>
        </p:nvSpPr>
        <p:spPr>
          <a:xfrm>
            <a:off x="2540694" y="1546838"/>
            <a:ext cx="7923412" cy="5494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>
              <a:defRPr sz="3200">
                <a:latin typeface="Bodoni SvtyTwo ITC TT-Book"/>
                <a:ea typeface="Bodoni SvtyTwo ITC TT-Book"/>
                <a:cs typeface="Bodoni SvtyTwo ITC TT-Book"/>
                <a:sym typeface="Bodoni SvtyTwo ITC TT-Book"/>
              </a:defRPr>
            </a:lvl1pPr>
          </a:lstStyle>
          <a:p>
            <a:pPr/>
            <a:r>
              <a:t>Reach Affluent Owners of Homes Starting at $2.5M</a:t>
            </a:r>
          </a:p>
        </p:txBody>
      </p:sp>
      <p:grpSp>
        <p:nvGrpSpPr>
          <p:cNvPr id="1003" name="Group"/>
          <p:cNvGrpSpPr/>
          <p:nvPr/>
        </p:nvGrpSpPr>
        <p:grpSpPr>
          <a:xfrm>
            <a:off x="709217" y="9001459"/>
            <a:ext cx="11342113" cy="393297"/>
            <a:chOff x="0" y="0"/>
            <a:chExt cx="11342112" cy="393295"/>
          </a:xfrm>
        </p:grpSpPr>
        <p:pic>
          <p:nvPicPr>
            <p:cNvPr id="1001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02288" cy="39329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1002" name="info@lhmsfeb.com | 925.719.0136 | www.luxuryhomemagazine.com/sfeastbay"/>
            <p:cNvSpPr txBox="1"/>
            <p:nvPr/>
          </p:nvSpPr>
          <p:spPr>
            <a:xfrm>
              <a:off x="5970639" y="165575"/>
              <a:ext cx="5371474" cy="22772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27093" tIns="27093" rIns="27093" bIns="27093" numCol="1" anchor="ctr">
              <a:spAutoFit/>
            </a:bodyPr>
            <a:lstStyle>
              <a:lvl1pPr algn="r">
                <a:defRPr sz="1200">
                  <a:solidFill>
                    <a:srgbClr val="5E5E5E"/>
                  </a:solidFill>
                </a:defRPr>
              </a:lvl1pPr>
            </a:lstStyle>
            <a:p>
              <a:pPr/>
              <a:r>
                <a:t>info@lhmsfeb.com | 925.719.0136 | www.luxuryhomemagazine.com/sfeastbay</a:t>
              </a:r>
            </a:p>
          </p:txBody>
        </p:sp>
      </p:grpSp>
      <p:sp>
        <p:nvSpPr>
          <p:cNvPr id="1004" name="Rectangle"/>
          <p:cNvSpPr/>
          <p:nvPr/>
        </p:nvSpPr>
        <p:spPr>
          <a:xfrm>
            <a:off x="761219" y="3639354"/>
            <a:ext cx="11534364" cy="4002007"/>
          </a:xfrm>
          <a:prstGeom prst="rect">
            <a:avLst/>
          </a:prstGeom>
          <a:solidFill>
            <a:srgbClr val="F0EBE3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00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6800" y="4370431"/>
            <a:ext cx="5054600" cy="1473201"/>
          </a:xfrm>
          <a:prstGeom prst="rect">
            <a:avLst/>
          </a:prstGeom>
          <a:ln w="3175">
            <a:miter lim="400000"/>
          </a:ln>
        </p:spPr>
      </p:pic>
      <p:sp>
        <p:nvSpPr>
          <p:cNvPr id="1006" name="21” x 12.125”"/>
          <p:cNvSpPr txBox="1"/>
          <p:nvPr/>
        </p:nvSpPr>
        <p:spPr>
          <a:xfrm>
            <a:off x="1768072" y="5855976"/>
            <a:ext cx="836381" cy="20303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000"/>
            </a:lvl1pPr>
          </a:lstStyle>
          <a:p>
            <a:pPr/>
            <a:r>
              <a:t>21” x 12.125”</a:t>
            </a:r>
          </a:p>
        </p:txBody>
      </p:sp>
      <p:sp>
        <p:nvSpPr>
          <p:cNvPr id="1007" name="10.5” x 12.125”"/>
          <p:cNvSpPr txBox="1"/>
          <p:nvPr/>
        </p:nvSpPr>
        <p:spPr>
          <a:xfrm>
            <a:off x="4380177" y="5855976"/>
            <a:ext cx="942298" cy="20303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i="1" sz="1000"/>
            </a:lvl1pPr>
          </a:lstStyle>
          <a:p>
            <a:pPr/>
            <a:r>
              <a:t>10.5” x 12.125”</a:t>
            </a:r>
          </a:p>
        </p:txBody>
      </p:sp>
      <p:sp>
        <p:nvSpPr>
          <p:cNvPr id="1008" name="Complementary Luxury Home Magazine Signature Layout included. Page design includes a proof provided via email."/>
          <p:cNvSpPr txBox="1"/>
          <p:nvPr/>
        </p:nvSpPr>
        <p:spPr>
          <a:xfrm>
            <a:off x="1206893" y="3903394"/>
            <a:ext cx="4528146" cy="38816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>
            <a:lvl1pPr algn="ctr">
              <a:defRPr i="1" sz="1200"/>
            </a:lvl1pPr>
          </a:lstStyle>
          <a:p>
            <a:pPr/>
            <a:r>
              <a:t>Complementary Luxury Home Magazine Signature Layout included. Page design includes a proof provided via email.</a:t>
            </a:r>
          </a:p>
        </p:txBody>
      </p:sp>
      <p:sp>
        <p:nvSpPr>
          <p:cNvPr id="1009" name="BACK PAGE (Premium Placement) ~ $4,800 per issue…"/>
          <p:cNvSpPr txBox="1"/>
          <p:nvPr/>
        </p:nvSpPr>
        <p:spPr>
          <a:xfrm>
            <a:off x="6528885" y="4501398"/>
            <a:ext cx="5451358" cy="8139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0"/>
              </a:spcBef>
              <a:defRPr b="1" sz="1400"/>
            </a:pPr>
            <a:r>
              <a:t>BACK PAGE (Premium Placement) </a:t>
            </a:r>
            <a:r>
              <a:rPr b="0"/>
              <a:t>~ $4,800 per issue</a:t>
            </a:r>
          </a:p>
          <a:p>
            <a:pPr>
              <a:spcBef>
                <a:spcPts val="0"/>
              </a:spcBef>
              <a:defRPr sz="1400"/>
            </a:pPr>
            <a:r>
              <a:t>Includes Back Cover and Two (2) full pages dedicated to back cover home or business. Note: If a real estate listing will be represented, only one (1) listing may be showcased per issue.</a:t>
            </a:r>
          </a:p>
        </p:txBody>
      </p:sp>
      <p:sp>
        <p:nvSpPr>
          <p:cNvPr id="1010" name="2 PAGE SPREAD…"/>
          <p:cNvSpPr txBox="1"/>
          <p:nvPr/>
        </p:nvSpPr>
        <p:spPr>
          <a:xfrm>
            <a:off x="1221811" y="6279429"/>
            <a:ext cx="2107854" cy="104421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 b="1" sz="1400"/>
            </a:pPr>
            <a:r>
              <a:t>2 PAGE SPREAD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6 issues</a:t>
            </a:r>
            <a:r>
              <a:rPr sz="1400"/>
              <a:t> @ $3,195</a:t>
            </a:r>
            <a:r>
              <a:t> </a:t>
            </a:r>
            <a:r>
              <a:rPr sz="1000"/>
              <a:t>per issue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3 issues</a:t>
            </a:r>
            <a:r>
              <a:rPr sz="1400"/>
              <a:t> @ $3,695</a:t>
            </a:r>
            <a:r>
              <a:t> </a:t>
            </a:r>
            <a:r>
              <a:rPr sz="900"/>
              <a:t>per issue</a:t>
            </a:r>
            <a:endParaRPr sz="1200"/>
          </a:p>
          <a:p>
            <a:pPr>
              <a:lnSpc>
                <a:spcPct val="120000"/>
              </a:lnSpc>
              <a:spcBef>
                <a:spcPts val="0"/>
              </a:spcBef>
              <a:defRPr sz="1400"/>
            </a:pPr>
            <a:r>
              <a:rPr b="1"/>
              <a:t>1 issue </a:t>
            </a:r>
            <a:r>
              <a:t>  @ $4,195</a:t>
            </a:r>
          </a:p>
        </p:txBody>
      </p:sp>
      <p:sp>
        <p:nvSpPr>
          <p:cNvPr id="1011" name="FULL PAGE…"/>
          <p:cNvSpPr txBox="1"/>
          <p:nvPr/>
        </p:nvSpPr>
        <p:spPr>
          <a:xfrm>
            <a:off x="3736411" y="6279429"/>
            <a:ext cx="2107854" cy="104421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 b="1" sz="1400"/>
            </a:pPr>
            <a:r>
              <a:t>FULL PAGE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6 issues</a:t>
            </a:r>
            <a:r>
              <a:rPr sz="1400"/>
              <a:t> @ $1,895</a:t>
            </a:r>
            <a:r>
              <a:t> </a:t>
            </a:r>
            <a:r>
              <a:rPr sz="1000"/>
              <a:t>per issue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sz="1500"/>
            </a:pPr>
            <a:r>
              <a:rPr b="1" sz="1400"/>
              <a:t>3 issues</a:t>
            </a:r>
            <a:r>
              <a:rPr sz="1400"/>
              <a:t> @ $2,095</a:t>
            </a:r>
            <a:r>
              <a:t> </a:t>
            </a:r>
            <a:r>
              <a:rPr sz="1000"/>
              <a:t>per issue</a:t>
            </a:r>
            <a:endParaRPr sz="1200"/>
          </a:p>
          <a:p>
            <a:pPr>
              <a:lnSpc>
                <a:spcPct val="120000"/>
              </a:lnSpc>
              <a:spcBef>
                <a:spcPts val="0"/>
              </a:spcBef>
              <a:defRPr sz="1400"/>
            </a:pPr>
            <a:r>
              <a:rPr b="1"/>
              <a:t>1 issue </a:t>
            </a:r>
            <a:r>
              <a:t>  @ $2,595</a:t>
            </a:r>
          </a:p>
        </p:txBody>
      </p:sp>
      <p:sp>
        <p:nvSpPr>
          <p:cNvPr id="1012" name="(*) Replace w/ Affiliate ads from other markets, as examples"/>
          <p:cNvSpPr txBox="1"/>
          <p:nvPr/>
        </p:nvSpPr>
        <p:spPr>
          <a:xfrm>
            <a:off x="4458861" y="7694907"/>
            <a:ext cx="7836722" cy="388984"/>
          </a:xfrm>
          <a:prstGeom prst="rect">
            <a:avLst/>
          </a:prstGeom>
          <a:solidFill>
            <a:schemeClr val="accent6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(*) Replace w/ Affiliate ads from other markets, as examples </a:t>
            </a:r>
          </a:p>
        </p:txBody>
      </p:sp>
      <p:sp>
        <p:nvSpPr>
          <p:cNvPr id="1013" name="PREMIUM PLACEMENT ~ $500 per issue…"/>
          <p:cNvSpPr txBox="1"/>
          <p:nvPr/>
        </p:nvSpPr>
        <p:spPr>
          <a:xfrm>
            <a:off x="6567010" y="5698971"/>
            <a:ext cx="5375110" cy="6306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0"/>
              </a:spcBef>
              <a:defRPr b="1" sz="1400"/>
            </a:pPr>
            <a:r>
              <a:t>PREMIUM PLACEMENT </a:t>
            </a:r>
            <a:r>
              <a:rPr b="0"/>
              <a:t>~ $500 per issue</a:t>
            </a:r>
            <a:endParaRPr b="0"/>
          </a:p>
          <a:p>
            <a:pPr>
              <a:spcBef>
                <a:spcPts val="0"/>
              </a:spcBef>
              <a:defRPr b="1" sz="1400"/>
            </a:pPr>
            <a:r>
              <a:rPr b="0"/>
              <a:t>For placement in front of magazine, table of contents, center spread, or inside back cover </a:t>
            </a:r>
            <a:r>
              <a:rPr b="0" i="1" sz="1200"/>
              <a:t>(only if Back Cover Package not sold)</a:t>
            </a:r>
          </a:p>
        </p:txBody>
      </p:sp>
      <p:sp>
        <p:nvSpPr>
          <p:cNvPr id="1014" name="PREFERRED PLACEMENT ~ $250 per issue…"/>
          <p:cNvSpPr txBox="1"/>
          <p:nvPr/>
        </p:nvSpPr>
        <p:spPr>
          <a:xfrm>
            <a:off x="6567010" y="6725510"/>
            <a:ext cx="5375110" cy="6059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spcBef>
                <a:spcPts val="0"/>
              </a:spcBef>
              <a:defRPr sz="1400"/>
            </a:pPr>
            <a:r>
              <a:rPr b="1"/>
              <a:t>PREFERRED PLACEMENT</a:t>
            </a:r>
            <a:r>
              <a:t> ~ $250 per issue</a:t>
            </a:r>
          </a:p>
          <a:p>
            <a:pPr>
              <a:spcBef>
                <a:spcPts val="0"/>
              </a:spcBef>
              <a:defRPr sz="1400"/>
            </a:pPr>
            <a:r>
              <a:t>For right hand side and forward preferred placement. </a:t>
            </a:r>
          </a:p>
          <a:p>
            <a:pPr>
              <a:spcBef>
                <a:spcPts val="0"/>
              </a:spcBef>
              <a:defRPr sz="1200"/>
            </a:pPr>
            <a:r>
              <a:rPr i="1"/>
              <a:t>(Standard page placement rotates throughout magazine)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6928" y="524454"/>
            <a:ext cx="10820401" cy="6743701"/>
          </a:xfrm>
          <a:prstGeom prst="rect">
            <a:avLst/>
          </a:prstGeom>
          <a:ln w="3175">
            <a:miter lim="400000"/>
          </a:ln>
        </p:spPr>
      </p:pic>
      <p:sp>
        <p:nvSpPr>
          <p:cNvPr id="1017" name="Included here for reference only…"/>
          <p:cNvSpPr txBox="1"/>
          <p:nvPr/>
        </p:nvSpPr>
        <p:spPr>
          <a:xfrm>
            <a:off x="9377244" y="91689"/>
            <a:ext cx="3418960" cy="1074783"/>
          </a:xfrm>
          <a:prstGeom prst="rect">
            <a:avLst/>
          </a:prstGeom>
          <a:solidFill>
            <a:srgbClr val="ED220D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Included here for reference only</a:t>
            </a:r>
          </a:p>
          <a:p>
            <a:pPr algn="ctr" defTabSz="587022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DELETE</a:t>
            </a:r>
          </a:p>
        </p:txBody>
      </p:sp>
      <p:sp>
        <p:nvSpPr>
          <p:cNvPr id="1018" name="https://www.inman.com/2024/06/02/7-things-top-listing-agents-know-before-every-listing-appointment/?utm_source=dailyheadlines&amp;utm_medium=email&amp;utm_campaign=localnewsletter&amp;utm_content=1030050_textlink_1_20240603&amp;message_id=35568151.15445"/>
          <p:cNvSpPr txBox="1"/>
          <p:nvPr/>
        </p:nvSpPr>
        <p:spPr>
          <a:xfrm>
            <a:off x="1430086" y="7923876"/>
            <a:ext cx="9286252" cy="6191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>
              <a:defRPr sz="1400"/>
            </a:pPr>
            <a:r>
              <a:rPr u="sng">
                <a:hlinkClick r:id="rId3" invalidUrl="" action="" tgtFrame="" tooltip="" history="1" highlightClick="0" endSnd="0"/>
              </a:rPr>
              <a:t>https://www.inman.com/2024/06/02/7-things-top-listing-agents-know-before-every-listing-appointment/?utm_source=dailyheadlines&amp;utm_medium=email&amp;utm_campaign=localnewsletter&amp;utm_content=1030050_textlink_1_20240603&amp;message_id=35568151.15445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l" defTabSz="1733930" rtl="0" fontAlgn="auto" latinLnBrk="0" hangingPunct="0">
          <a:lnSpc>
            <a:spcPct val="90000"/>
          </a:lnSpc>
          <a:spcBef>
            <a:spcPts val="3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 upright="0">
        <a:spAutoFit/>
      </a:bodyPr>
      <a:lstStyle>
        <a:defPPr marL="0" marR="0" indent="0" algn="l" defTabSz="1733930" rtl="0" fontAlgn="auto" latinLnBrk="0" hangingPunct="0">
          <a:lnSpc>
            <a:spcPct val="90000"/>
          </a:lnSpc>
          <a:spcBef>
            <a:spcPts val="3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