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omments/modernComment_17A_82E2BC5B.xml" ContentType="application/vnd.ms-powerpoint.comments+xml"/>
  <Override PartName="/ppt/charts/chart2.xml" ContentType="application/vnd.openxmlformats-officedocument.drawingml.chart+xml"/>
  <Override PartName="/ppt/comments/modernComment_101_C40CD37D.xml" ContentType="application/vnd.ms-powerpoint.comment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4C_B94AC31B.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64_658161D3.xml" ContentType="application/vnd.ms-powerpoint.comments+xml"/>
  <Override PartName="/ppt/notesSlides/notesSlide15.xml" ContentType="application/vnd.openxmlformats-officedocument.presentationml.notesSlide+xml"/>
  <Override PartName="/ppt/charts/chart14.xml" ContentType="application/vnd.openxmlformats-officedocument.drawingml.chart+xml"/>
  <Override PartName="/ppt/theme/themeOverride1.xml" ContentType="application/vnd.openxmlformats-officedocument.themeOverride+xml"/>
  <Override PartName="/ppt/charts/chart15.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charts/chart16.xml" ContentType="application/vnd.openxmlformats-officedocument.drawingml.chart+xml"/>
  <Override PartName="/ppt/charts/style7.xml" ContentType="application/vnd.ms-office.chartstyle+xml"/>
  <Override PartName="/ppt/charts/colors7.xml" ContentType="application/vnd.ms-office.chartcolorstyle+xml"/>
  <Override PartName="/ppt/charts/chart1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style9.xml" ContentType="application/vnd.ms-office.chartstyle+xml"/>
  <Override PartName="/ppt/charts/colors9.xml" ContentType="application/vnd.ms-office.chartcolorstyle+xml"/>
  <Override PartName="/ppt/charts/chart2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29" r:id="rId2"/>
    <p:sldMasterId id="2147484141" r:id="rId3"/>
    <p:sldMasterId id="2147484143" r:id="rId4"/>
  </p:sldMasterIdLst>
  <p:notesMasterIdLst>
    <p:notesMasterId r:id="rId37"/>
  </p:notesMasterIdLst>
  <p:handoutMasterIdLst>
    <p:handoutMasterId r:id="rId38"/>
  </p:handoutMasterIdLst>
  <p:sldIdLst>
    <p:sldId id="353" r:id="rId5"/>
    <p:sldId id="375" r:id="rId6"/>
    <p:sldId id="376" r:id="rId7"/>
    <p:sldId id="370" r:id="rId8"/>
    <p:sldId id="378" r:id="rId9"/>
    <p:sldId id="257" r:id="rId10"/>
    <p:sldId id="384" r:id="rId11"/>
    <p:sldId id="287" r:id="rId12"/>
    <p:sldId id="363" r:id="rId13"/>
    <p:sldId id="347" r:id="rId14"/>
    <p:sldId id="332" r:id="rId15"/>
    <p:sldId id="357" r:id="rId16"/>
    <p:sldId id="373" r:id="rId17"/>
    <p:sldId id="266" r:id="rId18"/>
    <p:sldId id="264" r:id="rId19"/>
    <p:sldId id="356" r:id="rId20"/>
    <p:sldId id="361" r:id="rId21"/>
    <p:sldId id="359" r:id="rId22"/>
    <p:sldId id="365" r:id="rId23"/>
    <p:sldId id="326" r:id="rId24"/>
    <p:sldId id="358" r:id="rId25"/>
    <p:sldId id="336" r:id="rId26"/>
    <p:sldId id="294" r:id="rId27"/>
    <p:sldId id="350" r:id="rId28"/>
    <p:sldId id="351" r:id="rId29"/>
    <p:sldId id="280" r:id="rId30"/>
    <p:sldId id="296" r:id="rId31"/>
    <p:sldId id="311" r:id="rId32"/>
    <p:sldId id="354" r:id="rId33"/>
    <p:sldId id="374" r:id="rId34"/>
    <p:sldId id="367" r:id="rId35"/>
    <p:sldId id="368" r:id="rId36"/>
  </p:sldIdLst>
  <p:sldSz cx="10058400" cy="7315200"/>
  <p:notesSz cx="9388475" cy="7102475"/>
  <p:custShowLst>
    <p:custShow name="Custom Show 1" id="0">
      <p:sldLst/>
    </p:custShow>
  </p:custShowLst>
  <p:defaultTextStyle>
    <a:defPPr>
      <a:defRPr lang="en-US"/>
    </a:defPPr>
    <a:lvl1pPr marL="0" algn="l" defTabSz="992764" rtl="0" eaLnBrk="1" latinLnBrk="0" hangingPunct="1">
      <a:defRPr sz="1954" kern="1200">
        <a:solidFill>
          <a:schemeClr val="tx1"/>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168" userDrawn="1">
          <p15:clr>
            <a:srgbClr val="A4A3A4"/>
          </p15:clr>
        </p15:guide>
      </p15:sldGuideLst>
    </p:ext>
    <p:ext uri="{2D200454-40CA-4A62-9FC3-DE9A4176ACB9}">
      <p15:notesGuideLst xmlns:p15="http://schemas.microsoft.com/office/powerpoint/2012/main">
        <p15:guide id="1" orient="horz" pos="2238" userDrawn="1">
          <p15:clr>
            <a:srgbClr val="A4A3A4"/>
          </p15:clr>
        </p15:guide>
        <p15:guide id="2" pos="295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76AA-307F-E139-D10D-8538D62E6FF2}" name="Mandi Hogan" initials="MH" userId="S::mandih@LTCREIT.COM::e82e5511-607e-4ffb-95e6-c0b9eb8b152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ren T. Leary" initials="KTL" lastIdx="1" clrIdx="0">
    <p:extLst>
      <p:ext uri="{19B8F6BF-5375-455C-9EA6-DF929625EA0E}">
        <p15:presenceInfo xmlns:p15="http://schemas.microsoft.com/office/powerpoint/2012/main" userId="S-1-5-21-4065666924-974512475-3120036001-1127" providerId="AD"/>
      </p:ext>
    </p:extLst>
  </p:cmAuthor>
  <p:cmAuthor id="2" name="Karen T. Leary" initials="KTL [2]" lastIdx="2" clrIdx="1">
    <p:extLst>
      <p:ext uri="{19B8F6BF-5375-455C-9EA6-DF929625EA0E}">
        <p15:presenceInfo xmlns:p15="http://schemas.microsoft.com/office/powerpoint/2012/main" userId="S::KarenT@LTCREIT.COM::de0d7aa2-e8c9-4b77-8e3f-41574aa6ba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00"/>
    <a:srgbClr val="74C6EB"/>
    <a:srgbClr val="233E73"/>
    <a:srgbClr val="254075"/>
    <a:srgbClr val="D2D8E2"/>
    <a:srgbClr val="608DC3"/>
    <a:srgbClr val="5D9BC4"/>
    <a:srgbClr val="285EAA"/>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5521" autoAdjust="0"/>
  </p:normalViewPr>
  <p:slideViewPr>
    <p:cSldViewPr>
      <p:cViewPr>
        <p:scale>
          <a:sx n="104" d="100"/>
          <a:sy n="104" d="100"/>
        </p:scale>
        <p:origin x="403" y="-1354"/>
      </p:cViewPr>
      <p:guideLst>
        <p:guide orient="horz" pos="2304"/>
        <p:guide pos="3168"/>
      </p:guideLst>
    </p:cSldViewPr>
  </p:slideViewPr>
  <p:outlineViewPr>
    <p:cViewPr>
      <p:scale>
        <a:sx n="33" d="100"/>
        <a:sy n="33" d="100"/>
      </p:scale>
      <p:origin x="0" y="15485"/>
    </p:cViewPr>
  </p:outlineViewPr>
  <p:notesTextViewPr>
    <p:cViewPr>
      <p:scale>
        <a:sx n="100" d="100"/>
        <a:sy n="100" d="100"/>
      </p:scale>
      <p:origin x="0" y="0"/>
    </p:cViewPr>
  </p:notesTextViewPr>
  <p:sorterViewPr>
    <p:cViewPr>
      <p:scale>
        <a:sx n="118" d="100"/>
        <a:sy n="118" d="100"/>
      </p:scale>
      <p:origin x="0" y="0"/>
    </p:cViewPr>
  </p:sorterViewPr>
  <p:notesViewPr>
    <p:cSldViewPr>
      <p:cViewPr varScale="1">
        <p:scale>
          <a:sx n="88" d="100"/>
          <a:sy n="88" d="100"/>
        </p:scale>
        <p:origin x="1992" y="53"/>
      </p:cViewPr>
      <p:guideLst>
        <p:guide orient="horz" pos="2238"/>
        <p:guide pos="295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2.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7.xml"/><Relationship Id="rId1" Type="http://schemas.microsoft.com/office/2011/relationships/chartStyle" Target="style7.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8.xml"/><Relationship Id="rId1" Type="http://schemas.microsoft.com/office/2011/relationships/chartStyle" Target="style8.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9.xml"/><Relationship Id="rId1" Type="http://schemas.microsoft.com/office/2011/relationships/chartStyle" Target="style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0.xml"/><Relationship Id="rId1" Type="http://schemas.microsoft.com/office/2011/relationships/chartStyle" Target="style10.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8836793128134E-2"/>
          <c:y val="5.8849319971367213E-2"/>
          <c:w val="0.92112995108565976"/>
          <c:h val="0.82393298138869009"/>
        </c:manualLayout>
      </c:layout>
      <c:lineChart>
        <c:grouping val="standard"/>
        <c:varyColors val="0"/>
        <c:ser>
          <c:idx val="0"/>
          <c:order val="0"/>
          <c:tx>
            <c:strRef>
              <c:f>Sheet1!$B$1</c:f>
              <c:strCache>
                <c:ptCount val="1"/>
                <c:pt idx="0">
                  <c:v>85+</c:v>
                </c:pt>
              </c:strCache>
            </c:strRef>
          </c:tx>
          <c:spPr>
            <a:ln w="28575" cap="rnd">
              <a:solidFill>
                <a:schemeClr val="accent3">
                  <a:lumMod val="75000"/>
                  <a:alpha val="80000"/>
                </a:schemeClr>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Sheet1!$B$2:$B$10</c:f>
              <c:numCache>
                <c:formatCode>#,##0_);[Red]\(#,##0\)</c:formatCode>
                <c:ptCount val="9"/>
                <c:pt idx="0">
                  <c:v>6486</c:v>
                </c:pt>
                <c:pt idx="1">
                  <c:v>7048</c:v>
                </c:pt>
                <c:pt idx="2">
                  <c:v>8560</c:v>
                </c:pt>
                <c:pt idx="3">
                  <c:v>11180</c:v>
                </c:pt>
                <c:pt idx="4">
                  <c:v>13676</c:v>
                </c:pt>
                <c:pt idx="5">
                  <c:v>15951</c:v>
                </c:pt>
                <c:pt idx="6">
                  <c:v>17376</c:v>
                </c:pt>
                <c:pt idx="7">
                  <c:v>17590</c:v>
                </c:pt>
                <c:pt idx="8">
                  <c:v>17527</c:v>
                </c:pt>
              </c:numCache>
            </c:numRef>
          </c:val>
          <c:smooth val="0"/>
          <c:extLst>
            <c:ext xmlns:c16="http://schemas.microsoft.com/office/drawing/2014/chart" uri="{C3380CC4-5D6E-409C-BE32-E72D297353CC}">
              <c16:uniqueId val="{00000000-4E0E-41C7-8E77-D75172EA7A99}"/>
            </c:ext>
          </c:extLst>
        </c:ser>
        <c:ser>
          <c:idx val="1"/>
          <c:order val="1"/>
          <c:tx>
            <c:strRef>
              <c:f>Sheet1!$C$1</c:f>
              <c:strCache>
                <c:ptCount val="1"/>
                <c:pt idx="0">
                  <c:v>80+</c:v>
                </c:pt>
              </c:strCache>
            </c:strRef>
          </c:tx>
          <c:spPr>
            <a:ln w="28575" cap="rnd">
              <a:solidFill>
                <a:schemeClr val="accent1"/>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Sheet1!$C$2:$C$10</c:f>
              <c:numCache>
                <c:formatCode>#,##0_);[Red]\(#,##0\)</c:formatCode>
                <c:ptCount val="9"/>
                <c:pt idx="0">
                  <c:v>13146</c:v>
                </c:pt>
                <c:pt idx="1">
                  <c:v>14746</c:v>
                </c:pt>
                <c:pt idx="2">
                  <c:v>18794</c:v>
                </c:pt>
                <c:pt idx="3">
                  <c:v>22906</c:v>
                </c:pt>
                <c:pt idx="4">
                  <c:v>26790</c:v>
                </c:pt>
                <c:pt idx="5">
                  <c:v>29425</c:v>
                </c:pt>
                <c:pt idx="6">
                  <c:v>30119</c:v>
                </c:pt>
                <c:pt idx="7">
                  <c:v>30100</c:v>
                </c:pt>
                <c:pt idx="8">
                  <c:v>30515</c:v>
                </c:pt>
              </c:numCache>
            </c:numRef>
          </c:val>
          <c:smooth val="0"/>
          <c:extLst>
            <c:ext xmlns:c16="http://schemas.microsoft.com/office/drawing/2014/chart" uri="{C3380CC4-5D6E-409C-BE32-E72D297353CC}">
              <c16:uniqueId val="{00000001-4E0E-41C7-8E77-D75172EA7A99}"/>
            </c:ext>
          </c:extLst>
        </c:ser>
        <c:ser>
          <c:idx val="2"/>
          <c:order val="2"/>
          <c:tx>
            <c:strRef>
              <c:f>Sheet1!$D$1</c:f>
              <c:strCache>
                <c:ptCount val="1"/>
                <c:pt idx="0">
                  <c:v>75+</c:v>
                </c:pt>
              </c:strCache>
            </c:strRef>
          </c:tx>
          <c:spPr>
            <a:ln w="28575" cap="rnd">
              <a:solidFill>
                <a:schemeClr val="accent6"/>
              </a:solidFill>
              <a:round/>
            </a:ln>
            <a:effectLst/>
          </c:spPr>
          <c:marker>
            <c:symbol val="none"/>
          </c:marker>
          <c:cat>
            <c:numRef>
              <c:f>Sheet1!$A$2:$A$10</c:f>
              <c:numCache>
                <c:formatCode>General</c:formatCode>
                <c:ptCount val="9"/>
                <c:pt idx="0">
                  <c:v>2022</c:v>
                </c:pt>
                <c:pt idx="1">
                  <c:v>2025</c:v>
                </c:pt>
                <c:pt idx="2">
                  <c:v>2030</c:v>
                </c:pt>
                <c:pt idx="3">
                  <c:v>2035</c:v>
                </c:pt>
                <c:pt idx="4">
                  <c:v>2040</c:v>
                </c:pt>
                <c:pt idx="5">
                  <c:v>2045</c:v>
                </c:pt>
                <c:pt idx="6">
                  <c:v>2050</c:v>
                </c:pt>
                <c:pt idx="7">
                  <c:v>2055</c:v>
                </c:pt>
                <c:pt idx="8">
                  <c:v>2060</c:v>
                </c:pt>
              </c:numCache>
            </c:numRef>
          </c:cat>
          <c:val>
            <c:numRef>
              <c:f>Sheet1!$D$2:$D$10</c:f>
              <c:numCache>
                <c:formatCode>#,##0_);[Red]\(#,##0\)</c:formatCode>
                <c:ptCount val="9"/>
                <c:pt idx="0">
                  <c:v>24007</c:v>
                </c:pt>
                <c:pt idx="1">
                  <c:v>27385</c:v>
                </c:pt>
                <c:pt idx="2">
                  <c:v>33195</c:v>
                </c:pt>
                <c:pt idx="3">
                  <c:v>38921</c:v>
                </c:pt>
                <c:pt idx="4">
                  <c:v>43153</c:v>
                </c:pt>
                <c:pt idx="5">
                  <c:v>44789</c:v>
                </c:pt>
                <c:pt idx="6">
                  <c:v>45133</c:v>
                </c:pt>
                <c:pt idx="7">
                  <c:v>45563</c:v>
                </c:pt>
                <c:pt idx="8">
                  <c:v>47397</c:v>
                </c:pt>
              </c:numCache>
            </c:numRef>
          </c:val>
          <c:smooth val="0"/>
          <c:extLst>
            <c:ext xmlns:c16="http://schemas.microsoft.com/office/drawing/2014/chart" uri="{C3380CC4-5D6E-409C-BE32-E72D297353CC}">
              <c16:uniqueId val="{00000002-4E0E-41C7-8E77-D75172EA7A99}"/>
            </c:ext>
          </c:extLst>
        </c:ser>
        <c:dLbls>
          <c:showLegendKey val="0"/>
          <c:showVal val="0"/>
          <c:showCatName val="0"/>
          <c:showSerName val="0"/>
          <c:showPercent val="0"/>
          <c:showBubbleSize val="0"/>
        </c:dLbls>
        <c:smooth val="0"/>
        <c:axId val="1780402496"/>
        <c:axId val="1780402976"/>
      </c:lineChart>
      <c:catAx>
        <c:axId val="178040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80402976"/>
        <c:crosses val="autoZero"/>
        <c:auto val="1"/>
        <c:lblAlgn val="ctr"/>
        <c:lblOffset val="100"/>
        <c:noMultiLvlLbl val="0"/>
      </c:catAx>
      <c:valAx>
        <c:axId val="1780402976"/>
        <c:scaling>
          <c:orientation val="minMax"/>
          <c:max val="6000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80402496"/>
        <c:crosses val="autoZero"/>
        <c:crossBetween val="between"/>
        <c:dispUnits>
          <c:builtInUnit val="thousands"/>
        </c:dispUnits>
      </c:valAx>
      <c:spPr>
        <a:noFill/>
        <a:ln>
          <a:noFill/>
        </a:ln>
        <a:effectLst/>
      </c:spPr>
    </c:plotArea>
    <c:legend>
      <c:legendPos val="b"/>
      <c:layout>
        <c:manualLayout>
          <c:xMode val="edge"/>
          <c:yMode val="edge"/>
          <c:x val="0.64597500596516333"/>
          <c:y val="5.3137526843235507E-2"/>
          <c:w val="0.3387318062514913"/>
          <c:h val="5.481701861130994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90"/>
      <c:rAngAx val="0"/>
      <c:perspective val="10"/>
    </c:view3D>
    <c:floor>
      <c:thickness val="0"/>
    </c:floor>
    <c:sideWall>
      <c:thickness val="0"/>
    </c:sideWall>
    <c:backWall>
      <c:thickness val="0"/>
    </c:backWall>
    <c:plotArea>
      <c:layout>
        <c:manualLayout>
          <c:layoutTarget val="inner"/>
          <c:xMode val="edge"/>
          <c:yMode val="edge"/>
          <c:x val="0.16872168189477649"/>
          <c:y val="0"/>
          <c:w val="0.64817103219240457"/>
          <c:h val="0.96028396282248429"/>
        </c:manualLayout>
      </c:layout>
      <c:pie3DChart>
        <c:varyColors val="1"/>
        <c:ser>
          <c:idx val="0"/>
          <c:order val="0"/>
          <c:tx>
            <c:strRef>
              <c:f>Sheet1!$B$1</c:f>
              <c:strCache>
                <c:ptCount val="1"/>
                <c:pt idx="0">
                  <c:v>Gross Investment by Property Type</c:v>
                </c:pt>
              </c:strCache>
            </c:strRef>
          </c:tx>
          <c:spPr>
            <a:solidFill>
              <a:srgbClr val="FF0000"/>
            </a:solidFill>
          </c:spPr>
          <c:dPt>
            <c:idx val="0"/>
            <c:bubble3D val="0"/>
            <c:spPr>
              <a:solidFill>
                <a:srgbClr val="002F86"/>
              </a:solidFill>
            </c:spPr>
            <c:extLst>
              <c:ext xmlns:c16="http://schemas.microsoft.com/office/drawing/2014/chart" uri="{C3380CC4-5D6E-409C-BE32-E72D297353CC}">
                <c16:uniqueId val="{00000001-A991-4099-8052-BB4BA6F65B26}"/>
              </c:ext>
            </c:extLst>
          </c:dPt>
          <c:dPt>
            <c:idx val="1"/>
            <c:bubble3D val="0"/>
            <c:spPr>
              <a:solidFill>
                <a:srgbClr val="6CAAE4"/>
              </a:solidFill>
            </c:spPr>
            <c:extLst>
              <c:ext xmlns:c16="http://schemas.microsoft.com/office/drawing/2014/chart" uri="{C3380CC4-5D6E-409C-BE32-E72D297353CC}">
                <c16:uniqueId val="{00000003-A991-4099-8052-BB4BA6F65B26}"/>
              </c:ext>
            </c:extLst>
          </c:dPt>
          <c:dPt>
            <c:idx val="2"/>
            <c:bubble3D val="0"/>
            <c:spPr>
              <a:solidFill>
                <a:schemeClr val="tx2">
                  <a:lumMod val="20000"/>
                  <a:lumOff val="80000"/>
                </a:schemeClr>
              </a:solidFill>
            </c:spPr>
            <c:extLst>
              <c:ext xmlns:c16="http://schemas.microsoft.com/office/drawing/2014/chart" uri="{C3380CC4-5D6E-409C-BE32-E72D297353CC}">
                <c16:uniqueId val="{00000005-A991-4099-8052-BB4BA6F65B26}"/>
              </c:ext>
            </c:extLst>
          </c:dPt>
          <c:dPt>
            <c:idx val="3"/>
            <c:bubble3D val="0"/>
            <c:spPr>
              <a:solidFill>
                <a:schemeClr val="tx2">
                  <a:lumMod val="40000"/>
                  <a:lumOff val="60000"/>
                </a:schemeClr>
              </a:solidFill>
            </c:spPr>
            <c:extLst>
              <c:ext xmlns:c16="http://schemas.microsoft.com/office/drawing/2014/chart" uri="{C3380CC4-5D6E-409C-BE32-E72D297353CC}">
                <c16:uniqueId val="{00000007-A991-4099-8052-BB4BA6F65B26}"/>
              </c:ext>
            </c:extLst>
          </c:dPt>
          <c:dLbls>
            <c:dLbl>
              <c:idx val="0"/>
              <c:layout>
                <c:manualLayout>
                  <c:x val="7.5568723552413022E-2"/>
                  <c:y val="-0.2564871466683632"/>
                </c:manualLayout>
              </c:layout>
              <c:spPr>
                <a:noFill/>
                <a:ln>
                  <a:noFill/>
                </a:ln>
                <a:effectLst/>
              </c:spPr>
              <c:txPr>
                <a:bodyPr wrap="square" lIns="38100" tIns="19050" rIns="38100" bIns="19050" anchor="ctr" anchorCtr="0">
                  <a:noAutofit/>
                </a:bodyPr>
                <a:lstStyle/>
                <a:p>
                  <a:pPr algn="ctr">
                    <a:defRPr sz="1000" baseline="0">
                      <a:solidFill>
                        <a:schemeClr val="bg1"/>
                      </a:solidFill>
                      <a:latin typeface="Aptos" panose="020B0004020202020204" pitchFamily="34" charset="0"/>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5534171713803148"/>
                      <c:h val="0.29030723636917533"/>
                    </c:manualLayout>
                  </c15:layout>
                </c:ext>
                <c:ext xmlns:c16="http://schemas.microsoft.com/office/drawing/2014/chart" uri="{C3380CC4-5D6E-409C-BE32-E72D297353CC}">
                  <c16:uniqueId val="{00000001-A991-4099-8052-BB4BA6F65B26}"/>
                </c:ext>
              </c:extLst>
            </c:dLbl>
            <c:dLbl>
              <c:idx val="1"/>
              <c:layout>
                <c:manualLayout>
                  <c:x val="-3.1205072580213187E-2"/>
                  <c:y val="0.12271292398331482"/>
                </c:manualLayout>
              </c:layout>
              <c:spPr>
                <a:noFill/>
                <a:ln>
                  <a:noFill/>
                </a:ln>
                <a:effectLst/>
              </c:spPr>
              <c:txPr>
                <a:bodyPr wrap="square" lIns="38100" tIns="19050" rIns="38100" bIns="19050" anchor="ctr" anchorCtr="0">
                  <a:noAutofit/>
                </a:bodyPr>
                <a:lstStyle/>
                <a:p>
                  <a:pPr algn="ctr">
                    <a:defRPr sz="1000" baseline="0">
                      <a:solidFill>
                        <a:schemeClr val="tx1"/>
                      </a:solidFill>
                      <a:latin typeface="Aptos" panose="020B0004020202020204" pitchFamily="34" charset="0"/>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4505134094258633"/>
                      <c:h val="0.29890408249979289"/>
                    </c:manualLayout>
                  </c15:layout>
                </c:ext>
                <c:ext xmlns:c16="http://schemas.microsoft.com/office/drawing/2014/chart" uri="{C3380CC4-5D6E-409C-BE32-E72D297353CC}">
                  <c16:uniqueId val="{00000003-A991-4099-8052-BB4BA6F65B26}"/>
                </c:ext>
              </c:extLst>
            </c:dLbl>
            <c:dLbl>
              <c:idx val="2"/>
              <c:layout>
                <c:manualLayout>
                  <c:x val="2.0408163265305999E-2"/>
                  <c:y val="-7.7730239504165854E-2"/>
                </c:manualLayout>
              </c:layout>
              <c:spPr>
                <a:noFill/>
                <a:ln>
                  <a:noFill/>
                </a:ln>
                <a:effectLst/>
              </c:spPr>
              <c:txPr>
                <a:bodyPr wrap="square" lIns="38100" tIns="19050" rIns="38100" bIns="19050" anchor="ctr" anchorCtr="0">
                  <a:noAutofit/>
                </a:bodyPr>
                <a:lstStyle/>
                <a:p>
                  <a:pPr algn="ctr">
                    <a:defRPr sz="1000" baseline="0">
                      <a:solidFill>
                        <a:schemeClr val="tx1"/>
                      </a:solidFill>
                      <a:latin typeface="Aptos" panose="020B0004020202020204" pitchFamily="34" charset="0"/>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2390406556323316"/>
                      <c:h val="0.20495306769753383"/>
                    </c:manualLayout>
                  </c15:layout>
                </c:ext>
                <c:ext xmlns:c16="http://schemas.microsoft.com/office/drawing/2014/chart" uri="{C3380CC4-5D6E-409C-BE32-E72D297353CC}">
                  <c16:uniqueId val="{00000005-A991-4099-8052-BB4BA6F65B26}"/>
                </c:ext>
              </c:extLst>
            </c:dLbl>
            <c:dLbl>
              <c:idx val="3"/>
              <c:layout>
                <c:manualLayout>
                  <c:x val="3.9266297070009108E-2"/>
                  <c:y val="-3.5719697001405551E-2"/>
                </c:manualLayout>
              </c:layout>
              <c:spPr>
                <a:noFill/>
                <a:ln>
                  <a:noFill/>
                </a:ln>
                <a:effectLst/>
              </c:spPr>
              <c:txPr>
                <a:bodyPr wrap="square" lIns="38100" tIns="19050" rIns="38100" bIns="19050" anchor="ctr" anchorCtr="0">
                  <a:noAutofit/>
                </a:bodyPr>
                <a:lstStyle/>
                <a:p>
                  <a:pPr algn="ctr">
                    <a:defRPr sz="1000" baseline="0">
                      <a:solidFill>
                        <a:schemeClr val="tx1"/>
                      </a:solidFill>
                      <a:latin typeface="Aptos" panose="020B0004020202020204" pitchFamily="34" charset="0"/>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2234881354116448"/>
                      <c:h val="0.21289845160653043"/>
                    </c:manualLayout>
                  </c15:layout>
                </c:ext>
                <c:ext xmlns:c16="http://schemas.microsoft.com/office/drawing/2014/chart" uri="{C3380CC4-5D6E-409C-BE32-E72D297353CC}">
                  <c16:uniqueId val="{00000007-A991-4099-8052-BB4BA6F65B26}"/>
                </c:ext>
              </c:extLst>
            </c:dLbl>
            <c:spPr>
              <a:noFill/>
              <a:ln>
                <a:noFill/>
              </a:ln>
              <a:effectLst/>
            </c:spPr>
            <c:txPr>
              <a:bodyPr wrap="square" lIns="38100" tIns="19050" rIns="38100" bIns="19050" anchor="ctr" anchorCtr="0">
                <a:spAutoFit/>
              </a:bodyPr>
              <a:lstStyle/>
              <a:p>
                <a:pPr algn="ctr">
                  <a:defRPr sz="1000" baseline="0">
                    <a:solidFill>
                      <a:schemeClr val="tx1"/>
                    </a:solidFill>
                    <a:latin typeface="Aptos" panose="020B0004020202020204" pitchFamily="34" charset="0"/>
                  </a:defRPr>
                </a:pPr>
                <a:endParaRPr lang="en-US"/>
              </a:p>
            </c:txPr>
            <c:dLblPos val="bestFit"/>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Sheet1!$A$2:$A$5</c:f>
              <c:strCache>
                <c:ptCount val="4"/>
                <c:pt idx="0">
                  <c:v>Seniors Housing</c:v>
                </c:pt>
                <c:pt idx="1">
                  <c:v>Skilled Nursing</c:v>
                </c:pt>
                <c:pt idx="2">
                  <c:v>Other</c:v>
                </c:pt>
                <c:pt idx="3">
                  <c:v>UDP</c:v>
                </c:pt>
              </c:strCache>
            </c:strRef>
          </c:cat>
          <c:val>
            <c:numRef>
              <c:f>Sheet1!$B$2:$B$5</c:f>
              <c:numCache>
                <c:formatCode>0.0%</c:formatCode>
                <c:ptCount val="4"/>
                <c:pt idx="0">
                  <c:v>0.52100000000000002</c:v>
                </c:pt>
                <c:pt idx="1">
                  <c:v>0.47099999999999997</c:v>
                </c:pt>
                <c:pt idx="2">
                  <c:v>7.0000000000000001E-3</c:v>
                </c:pt>
                <c:pt idx="3">
                  <c:v>1E-3</c:v>
                </c:pt>
              </c:numCache>
            </c:numRef>
          </c:val>
          <c:extLst>
            <c:ext xmlns:c16="http://schemas.microsoft.com/office/drawing/2014/chart" uri="{C3380CC4-5D6E-409C-BE32-E72D297353CC}">
              <c16:uniqueId val="{00000008-A991-4099-8052-BB4BA6F65B26}"/>
            </c:ext>
          </c:extLst>
        </c:ser>
        <c:dLbls>
          <c:dLblPos val="bestFit"/>
          <c:showLegendKey val="0"/>
          <c:showVal val="1"/>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sz="1600" dirty="0"/>
              <a:t>Gross Investment by Investment Type</a:t>
            </a:r>
          </a:p>
        </c:rich>
      </c:tx>
      <c:layout>
        <c:manualLayout>
          <c:xMode val="edge"/>
          <c:yMode val="edge"/>
          <c:x val="0.1292040177670099"/>
          <c:y val="3.3333333333333333E-2"/>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1776108261696859E-4"/>
          <c:y val="0.18907355330583678"/>
          <c:w val="0.96005068747140554"/>
          <c:h val="0.81092644669416325"/>
        </c:manualLayout>
      </c:layout>
      <c:ofPieChart>
        <c:ofPieType val="bar"/>
        <c:varyColors val="1"/>
        <c:ser>
          <c:idx val="0"/>
          <c:order val="0"/>
          <c:tx>
            <c:strRef>
              <c:f>Sheet1!$B$1</c:f>
              <c:strCache>
                <c:ptCount val="1"/>
                <c:pt idx="0">
                  <c:v>Gross Investment by Investment Type</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0B23-44A5-8973-60F5CA5FBAAA}"/>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6-0B23-44A5-8973-60F5CA5FBAAA}"/>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B23-44A5-8973-60F5CA5FBAAA}"/>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0B23-44A5-8973-60F5CA5FBAAA}"/>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0B23-44A5-8973-60F5CA5FBAAA}"/>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0B23-44A5-8973-60F5CA5FBAAA}"/>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0B23-44A5-8973-60F5CA5FBAAA}"/>
              </c:ext>
            </c:extLst>
          </c:dPt>
          <c:dLbls>
            <c:dLbl>
              <c:idx val="0"/>
              <c:tx>
                <c:rich>
                  <a:bodyPr rot="0" spcFirstLastPara="1" vertOverflow="ellipsis" vert="horz" wrap="square" lIns="38100" tIns="19050" rIns="38100" bIns="19050" anchor="ctr" anchorCtr="1">
                    <a:spAutoFit/>
                  </a:bodyPr>
                  <a:lstStyle/>
                  <a:p>
                    <a:pPr>
                      <a:defRPr sz="1100" b="0" i="0" u="none" strike="noStrike" kern="1200" spc="0" baseline="0">
                        <a:solidFill>
                          <a:schemeClr val="accent1"/>
                        </a:solidFill>
                        <a:latin typeface="+mn-lt"/>
                        <a:ea typeface="+mn-ea"/>
                        <a:cs typeface="+mn-cs"/>
                      </a:defRPr>
                    </a:pPr>
                    <a:r>
                      <a:rPr lang="en-US" dirty="0"/>
                      <a:t>Short</a:t>
                    </a:r>
                    <a:r>
                      <a:rPr lang="en-US" baseline="0" dirty="0"/>
                      <a:t>-</a:t>
                    </a:r>
                    <a:r>
                      <a:rPr lang="en-US" dirty="0"/>
                      <a:t>Term</a:t>
                    </a:r>
                    <a:r>
                      <a:rPr lang="en-US" baseline="0" dirty="0"/>
                      <a:t>
</a:t>
                    </a:r>
                    <a:fld id="{98D75526-C438-4CA0-82A6-42ACCF56BF19}" type="PERCENTAGE">
                      <a:rPr lang="en-US" baseline="0"/>
                      <a:pPr>
                        <a:defRPr sz="1100" b="0"/>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B23-44A5-8973-60F5CA5FBAAA}"/>
                </c:ext>
              </c:extLst>
            </c:dLbl>
            <c:dLbl>
              <c:idx val="1"/>
              <c:tx>
                <c:rich>
                  <a:bodyPr rot="0" spcFirstLastPara="1" vertOverflow="ellipsis" vert="horz" wrap="square" lIns="38100" tIns="19050" rIns="38100" bIns="19050" anchor="ctr" anchorCtr="1">
                    <a:spAutoFit/>
                  </a:bodyPr>
                  <a:lstStyle/>
                  <a:p>
                    <a:pPr>
                      <a:defRPr sz="1100" b="0" i="0" u="none" strike="noStrike" kern="1200" spc="0" baseline="0">
                        <a:solidFill>
                          <a:schemeClr val="accent1"/>
                        </a:solidFill>
                        <a:latin typeface="+mn-lt"/>
                        <a:ea typeface="+mn-ea"/>
                        <a:cs typeface="+mn-cs"/>
                      </a:defRPr>
                    </a:pPr>
                    <a:r>
                      <a:rPr lang="en-US" dirty="0"/>
                      <a:t>Long-Term (Prestige)</a:t>
                    </a:r>
                    <a:r>
                      <a:rPr lang="en-US" baseline="0" dirty="0"/>
                      <a:t>
</a:t>
                    </a:r>
                    <a:fld id="{070DD420-AA00-408B-86F4-9672B6AD03B0}" type="PERCENTAGE">
                      <a:rPr lang="en-US" baseline="0"/>
                      <a:pPr>
                        <a:defRPr sz="1100" b="0"/>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B23-44A5-8973-60F5CA5FBAAA}"/>
                </c:ext>
              </c:extLst>
            </c:dLbl>
            <c:dLbl>
              <c:idx val="2"/>
              <c:layout>
                <c:manualLayout>
                  <c:x val="3.5024154589371984E-2"/>
                  <c:y val="-2.4577575342847498E-3"/>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3"/>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B23-44A5-8973-60F5CA5FBAAA}"/>
                </c:ext>
              </c:extLst>
            </c:dLbl>
            <c:dLbl>
              <c:idx val="3"/>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0B23-44A5-8973-60F5CA5FBAAA}"/>
                </c:ext>
              </c:extLst>
            </c:dLbl>
            <c:dLbl>
              <c:idx val="4"/>
              <c:layout>
                <c:manualLayout>
                  <c:x val="-7.3671497584541112E-2"/>
                  <c:y val="0"/>
                </c:manualLayout>
              </c:layout>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0B23-44A5-8973-60F5CA5FBAAA}"/>
                </c:ext>
              </c:extLst>
            </c:dLbl>
            <c:dLbl>
              <c:idx val="5"/>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0B23-44A5-8973-60F5CA5FBAAA}"/>
                </c:ext>
              </c:extLst>
            </c:dLbl>
            <c:dLbl>
              <c:idx val="6"/>
              <c:layout>
                <c:manualLayout>
                  <c:x val="-8.856580457753038E-17"/>
                  <c:y val="-2.4577575342847498E-3"/>
                </c:manualLayout>
              </c:layout>
              <c:tx>
                <c:rich>
                  <a:bodyPr rot="0" spcFirstLastPara="1" vertOverflow="ellipsis" vert="horz" wrap="square" lIns="38100" tIns="19050" rIns="38100" bIns="19050" anchor="ctr" anchorCtr="1">
                    <a:spAutoFit/>
                  </a:bodyPr>
                  <a:lstStyle/>
                  <a:p>
                    <a:pPr>
                      <a:defRPr sz="1100" b="0" i="0" u="none" strike="noStrike" kern="1200" spc="0" baseline="0">
                        <a:solidFill>
                          <a:schemeClr val="accent1"/>
                        </a:solidFill>
                        <a:latin typeface="+mn-lt"/>
                        <a:ea typeface="+mn-ea"/>
                        <a:cs typeface="+mn-cs"/>
                      </a:defRPr>
                    </a:pPr>
                    <a:r>
                      <a:rPr lang="en-US" baseline="0" dirty="0"/>
                      <a:t>Mortgage </a:t>
                    </a:r>
                  </a:p>
                  <a:p>
                    <a:pPr>
                      <a:defRPr sz="1100" b="0"/>
                    </a:pPr>
                    <a:r>
                      <a:rPr lang="en-US" baseline="0" dirty="0"/>
                      <a:t>Loans
</a:t>
                    </a:r>
                    <a:fld id="{29985F1A-A12E-4E39-B813-F84BDD844F65}" type="PERCENTAGE">
                      <a:rPr lang="en-US" baseline="0"/>
                      <a:pPr>
                        <a:defRPr sz="1100" b="0"/>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100" b="0" i="0" u="none" strike="noStrike" kern="1200" spc="0" baseline="0">
                      <a:solidFill>
                        <a:schemeClr val="accent1">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B23-44A5-8973-60F5CA5FBAAA}"/>
                </c:ext>
              </c:extLst>
            </c:dLbl>
            <c:txPr>
              <a:bodyPr rot="0" spcFirstLastPara="1" vertOverflow="ellipsis" vert="horz" wrap="square" lIns="38100" tIns="19050" rIns="38100" bIns="19050" anchor="ctr" anchorCtr="1">
                <a:spAutoFit/>
              </a:bodyPr>
              <a:lstStyle/>
              <a:p>
                <a:pPr>
                  <a:defRPr sz="1100" b="0"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Mortgage</c:v>
                </c:pt>
                <c:pt idx="1">
                  <c:v>Prestige</c:v>
                </c:pt>
                <c:pt idx="2">
                  <c:v>Owned as FR</c:v>
                </c:pt>
                <c:pt idx="3">
                  <c:v>Notes Rec</c:v>
                </c:pt>
                <c:pt idx="4">
                  <c:v>Uncons JV</c:v>
                </c:pt>
                <c:pt idx="5">
                  <c:v>Owned</c:v>
                </c:pt>
              </c:strCache>
            </c:strRef>
          </c:cat>
          <c:val>
            <c:numRef>
              <c:f>Sheet1!$B$2:$B$7</c:f>
              <c:numCache>
                <c:formatCode>General</c:formatCode>
                <c:ptCount val="6"/>
                <c:pt idx="0">
                  <c:v>0.108</c:v>
                </c:pt>
                <c:pt idx="1">
                  <c:v>0.122</c:v>
                </c:pt>
                <c:pt idx="2">
                  <c:v>9.4E-2</c:v>
                </c:pt>
                <c:pt idx="3">
                  <c:v>2.9000000000000001E-2</c:v>
                </c:pt>
                <c:pt idx="4">
                  <c:v>8.9999999999999993E-3</c:v>
                </c:pt>
                <c:pt idx="5">
                  <c:v>0.63800000000000001</c:v>
                </c:pt>
              </c:numCache>
            </c:numRef>
          </c:val>
          <c:extLst>
            <c:ext xmlns:c16="http://schemas.microsoft.com/office/drawing/2014/chart" uri="{C3380CC4-5D6E-409C-BE32-E72D297353CC}">
              <c16:uniqueId val="{00000000-0B23-44A5-8973-60F5CA5FBAAA}"/>
            </c:ext>
          </c:extLst>
        </c:ser>
        <c:dLbls>
          <c:dLblPos val="outEnd"/>
          <c:showLegendKey val="0"/>
          <c:showVal val="0"/>
          <c:showCatName val="1"/>
          <c:showSerName val="0"/>
          <c:showPercent val="0"/>
          <c:showBubbleSize val="0"/>
          <c:showLeaderLines val="1"/>
        </c:dLbls>
        <c:gapWidth val="100"/>
        <c:splitType val="cust"/>
        <c:custSplit>
          <c:secondPiePt val="0"/>
          <c:secondPiePt val="1"/>
        </c:custSplit>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6502186391884"/>
          <c:y val="7.8230088804887021E-2"/>
          <c:w val="0.5767425681446906"/>
          <c:h val="0.83547605087530585"/>
        </c:manualLayout>
      </c:layout>
      <c:lineChart>
        <c:grouping val="standard"/>
        <c:varyColors val="0"/>
        <c:ser>
          <c:idx val="0"/>
          <c:order val="0"/>
          <c:tx>
            <c:strRef>
              <c:f>Sheet1!$B$1</c:f>
              <c:strCache>
                <c:ptCount val="1"/>
                <c:pt idx="0">
                  <c:v>Column1</c:v>
                </c:pt>
              </c:strCache>
            </c:strRef>
          </c:tx>
          <c:marker>
            <c:symbol val="none"/>
          </c:marker>
          <c:dLbls>
            <c:dLbl>
              <c:idx val="0"/>
              <c:layout>
                <c:manualLayout>
                  <c:x val="-3.7660602984804011E-2"/>
                  <c:y val="-0.108257066871384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C-4A50-8A23-A36F5E1E3B68}"/>
                </c:ext>
              </c:extLst>
            </c:dLbl>
            <c:dLbl>
              <c:idx val="1"/>
              <c:layout>
                <c:manualLayout>
                  <c:x val="-4.1247327078594867E-2"/>
                  <c:y val="-9.32728319578866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EFC-4A50-8A23-A36F5E1E3B68}"/>
                </c:ext>
              </c:extLst>
            </c:dLbl>
            <c:dLbl>
              <c:idx val="2"/>
              <c:layout>
                <c:manualLayout>
                  <c:x val="-5.3800861406862875E-2"/>
                  <c:y val="-7.66046116305212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EFC-4A50-8A23-A36F5E1E3B68}"/>
                </c:ext>
              </c:extLst>
            </c:dLbl>
            <c:dLbl>
              <c:idx val="3"/>
              <c:layout>
                <c:manualLayout>
                  <c:x val="-5.7387585500653794E-2"/>
                  <c:y val="-0.118388945247169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EFC-4A50-8A23-A36F5E1E3B68}"/>
                </c:ext>
              </c:extLst>
            </c:dLbl>
            <c:dLbl>
              <c:idx val="4"/>
              <c:layout>
                <c:manualLayout>
                  <c:x val="-2.8693792750326866E-2"/>
                  <c:y val="-5.57124448221972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EFC-4A50-8A23-A36F5E1E3B68}"/>
                </c:ext>
              </c:extLst>
            </c:dLbl>
            <c:dLbl>
              <c:idx val="5"/>
              <c:layout>
                <c:manualLayout>
                  <c:x val="-1.2553534328268003E-2"/>
                  <c:y val="-0.107782743399226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EFC-4A50-8A23-A36F5E1E3B68}"/>
                </c:ext>
              </c:extLst>
            </c:dLbl>
            <c:spPr>
              <a:noFill/>
              <a:ln>
                <a:noFill/>
              </a:ln>
              <a:effectLst/>
            </c:spPr>
            <c:txPr>
              <a:bodyPr wrap="square" lIns="38100" tIns="19050" rIns="38100" bIns="19050" anchor="ctr">
                <a:spAutoFit/>
              </a:bodyPr>
              <a:lstStyle/>
              <a:p>
                <a:pPr>
                  <a:defRPr sz="7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81315</c:v>
                </c:pt>
                <c:pt idx="1">
                  <c:v>34840</c:v>
                </c:pt>
                <c:pt idx="2">
                  <c:v>109440</c:v>
                </c:pt>
                <c:pt idx="3">
                  <c:v>176400</c:v>
                </c:pt>
                <c:pt idx="4">
                  <c:v>261851</c:v>
                </c:pt>
              </c:numCache>
            </c:numRef>
          </c:val>
          <c:smooth val="0"/>
          <c:extLst>
            <c:ext xmlns:c16="http://schemas.microsoft.com/office/drawing/2014/chart" uri="{C3380CC4-5D6E-409C-BE32-E72D297353CC}">
              <c16:uniqueId val="{00000006-6EFC-4A50-8A23-A36F5E1E3B68}"/>
            </c:ext>
          </c:extLst>
        </c:ser>
        <c:dLbls>
          <c:showLegendKey val="0"/>
          <c:showVal val="0"/>
          <c:showCatName val="0"/>
          <c:showSerName val="0"/>
          <c:showPercent val="0"/>
          <c:showBubbleSize val="0"/>
        </c:dLbls>
        <c:smooth val="0"/>
        <c:axId val="359291327"/>
        <c:axId val="359289887"/>
      </c:lineChart>
      <c:catAx>
        <c:axId val="359291327"/>
        <c:scaling>
          <c:orientation val="minMax"/>
        </c:scaling>
        <c:delete val="0"/>
        <c:axPos val="b"/>
        <c:numFmt formatCode="General" sourceLinked="1"/>
        <c:majorTickMark val="out"/>
        <c:minorTickMark val="none"/>
        <c:tickLblPos val="nextTo"/>
        <c:txPr>
          <a:bodyPr/>
          <a:lstStyle/>
          <a:p>
            <a:pPr>
              <a:defRPr sz="850"/>
            </a:pPr>
            <a:endParaRPr lang="en-US"/>
          </a:p>
        </c:txPr>
        <c:crossAx val="359289887"/>
        <c:crosses val="autoZero"/>
        <c:auto val="1"/>
        <c:lblAlgn val="ctr"/>
        <c:lblOffset val="100"/>
        <c:noMultiLvlLbl val="0"/>
      </c:catAx>
      <c:valAx>
        <c:axId val="359289887"/>
        <c:scaling>
          <c:orientation val="minMax"/>
        </c:scaling>
        <c:delete val="0"/>
        <c:axPos val="l"/>
        <c:majorGridlines>
          <c:spPr>
            <a:ln>
              <a:noFill/>
            </a:ln>
          </c:spPr>
        </c:majorGridlines>
        <c:numFmt formatCode="&quot;$&quot;#,##0" sourceLinked="1"/>
        <c:majorTickMark val="out"/>
        <c:minorTickMark val="none"/>
        <c:tickLblPos val="nextTo"/>
        <c:txPr>
          <a:bodyPr/>
          <a:lstStyle/>
          <a:p>
            <a:pPr>
              <a:defRPr sz="850"/>
            </a:pPr>
            <a:endParaRPr lang="en-US"/>
          </a:p>
        </c:txPr>
        <c:crossAx val="359291327"/>
        <c:crosses val="autoZero"/>
        <c:crossBetween val="between"/>
      </c:valAx>
    </c:plotArea>
    <c:plotVisOnly val="1"/>
    <c:dispBlanksAs val="zero"/>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Lease and Mortgage Maturities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Rental Income</c:v>
                </c:pt>
              </c:strCache>
            </c:strRef>
          </c:tx>
          <c:spPr>
            <a:solidFill>
              <a:schemeClr val="accent1"/>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Sheet1!$B$2:$B$8</c:f>
              <c:numCache>
                <c:formatCode>General</c:formatCode>
                <c:ptCount val="7"/>
                <c:pt idx="0">
                  <c:v>8000</c:v>
                </c:pt>
                <c:pt idx="1">
                  <c:v>10346</c:v>
                </c:pt>
                <c:pt idx="2">
                  <c:v>19452</c:v>
                </c:pt>
                <c:pt idx="3">
                  <c:v>11372</c:v>
                </c:pt>
                <c:pt idx="4">
                  <c:v>4125</c:v>
                </c:pt>
                <c:pt idx="5">
                  <c:v>13665</c:v>
                </c:pt>
                <c:pt idx="6">
                  <c:v>6605</c:v>
                </c:pt>
              </c:numCache>
            </c:numRef>
          </c:val>
          <c:extLst>
            <c:ext xmlns:c16="http://schemas.microsoft.com/office/drawing/2014/chart" uri="{C3380CC4-5D6E-409C-BE32-E72D297353CC}">
              <c16:uniqueId val="{00000000-4D6F-4B01-AAFB-9C7B1A54488E}"/>
            </c:ext>
          </c:extLst>
        </c:ser>
        <c:ser>
          <c:idx val="1"/>
          <c:order val="1"/>
          <c:tx>
            <c:strRef>
              <c:f>Sheet1!$C$1</c:f>
              <c:strCache>
                <c:ptCount val="1"/>
                <c:pt idx="0">
                  <c:v>Mortgage Income</c:v>
                </c:pt>
              </c:strCache>
            </c:strRef>
          </c:tx>
          <c:spPr>
            <a:solidFill>
              <a:schemeClr val="accent2"/>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Sheet1!$C$2:$C$8</c:f>
              <c:numCache>
                <c:formatCode>General</c:formatCode>
                <c:ptCount val="7"/>
                <c:pt idx="0">
                  <c:v>6351</c:v>
                </c:pt>
                <c:pt idx="1">
                  <c:v>7226</c:v>
                </c:pt>
                <c:pt idx="2">
                  <c:v>3229</c:v>
                </c:pt>
                <c:pt idx="3">
                  <c:v>0</c:v>
                </c:pt>
                <c:pt idx="4">
                  <c:v>1464</c:v>
                </c:pt>
                <c:pt idx="5">
                  <c:v>0</c:v>
                </c:pt>
                <c:pt idx="6">
                  <c:v>0</c:v>
                </c:pt>
              </c:numCache>
            </c:numRef>
          </c:val>
          <c:extLst>
            <c:ext xmlns:c16="http://schemas.microsoft.com/office/drawing/2014/chart" uri="{C3380CC4-5D6E-409C-BE32-E72D297353CC}">
              <c16:uniqueId val="{00000001-4D6F-4B01-AAFB-9C7B1A54488E}"/>
            </c:ext>
          </c:extLst>
        </c:ser>
        <c:ser>
          <c:idx val="2"/>
          <c:order val="2"/>
          <c:tx>
            <c:strRef>
              <c:f>Sheet1!$D$1</c:f>
              <c:strCache>
                <c:ptCount val="1"/>
                <c:pt idx="0">
                  <c:v>Other Notes</c:v>
                </c:pt>
              </c:strCache>
            </c:strRef>
          </c:tx>
          <c:spPr>
            <a:solidFill>
              <a:schemeClr val="accent3"/>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Sheet1!$D$2:$D$8</c:f>
              <c:numCache>
                <c:formatCode>General</c:formatCode>
                <c:ptCount val="7"/>
                <c:pt idx="0">
                  <c:v>541</c:v>
                </c:pt>
                <c:pt idx="1">
                  <c:v>0</c:v>
                </c:pt>
                <c:pt idx="2">
                  <c:v>0</c:v>
                </c:pt>
                <c:pt idx="3">
                  <c:v>3175</c:v>
                </c:pt>
                <c:pt idx="4">
                  <c:v>2239</c:v>
                </c:pt>
                <c:pt idx="5">
                  <c:v>0</c:v>
                </c:pt>
                <c:pt idx="6">
                  <c:v>118</c:v>
                </c:pt>
              </c:numCache>
            </c:numRef>
          </c:val>
          <c:extLst>
            <c:ext xmlns:c16="http://schemas.microsoft.com/office/drawing/2014/chart" uri="{C3380CC4-5D6E-409C-BE32-E72D297353CC}">
              <c16:uniqueId val="{00000002-4D6F-4B01-AAFB-9C7B1A54488E}"/>
            </c:ext>
          </c:extLst>
        </c:ser>
        <c:dLbls>
          <c:showLegendKey val="0"/>
          <c:showVal val="0"/>
          <c:showCatName val="0"/>
          <c:showSerName val="0"/>
          <c:showPercent val="0"/>
          <c:showBubbleSize val="0"/>
        </c:dLbls>
        <c:gapWidth val="150"/>
        <c:overlap val="100"/>
        <c:axId val="1294499824"/>
        <c:axId val="1294501744"/>
      </c:barChart>
      <c:catAx>
        <c:axId val="129449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4501744"/>
        <c:crosses val="autoZero"/>
        <c:auto val="1"/>
        <c:lblAlgn val="ctr"/>
        <c:lblOffset val="100"/>
        <c:noMultiLvlLbl val="0"/>
      </c:catAx>
      <c:valAx>
        <c:axId val="129450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449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LTC</a:t>
            </a:r>
            <a:r>
              <a:rPr lang="en-US" baseline="0" dirty="0"/>
              <a:t> Debt Maturity Profile</a:t>
            </a:r>
            <a:endParaRPr lang="en-US" dirty="0"/>
          </a:p>
        </c:rich>
      </c:tx>
      <c:layout>
        <c:manualLayout>
          <c:xMode val="edge"/>
          <c:yMode val="edge"/>
          <c:x val="0.30063085864266964"/>
          <c:y val="3.225806451612903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Revolving Line of Credit</c:v>
                </c:pt>
              </c:strCache>
            </c:strRef>
          </c:tx>
          <c:spPr>
            <a:solidFill>
              <a:schemeClr val="accent1"/>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Sheet1!$B$2:$B$8</c:f>
              <c:numCache>
                <c:formatCode>General</c:formatCode>
                <c:ptCount val="7"/>
                <c:pt idx="2">
                  <c:v>277</c:v>
                </c:pt>
              </c:numCache>
            </c:numRef>
          </c:val>
          <c:extLst>
            <c:ext xmlns:c16="http://schemas.microsoft.com/office/drawing/2014/chart" uri="{C3380CC4-5D6E-409C-BE32-E72D297353CC}">
              <c16:uniqueId val="{00000000-6F4B-46CC-9FAD-8FDE435B9E40}"/>
            </c:ext>
          </c:extLst>
        </c:ser>
        <c:ser>
          <c:idx val="1"/>
          <c:order val="1"/>
          <c:tx>
            <c:strRef>
              <c:f>Sheet1!$C$1</c:f>
              <c:strCache>
                <c:ptCount val="1"/>
                <c:pt idx="0">
                  <c:v>Term Loans</c:v>
                </c:pt>
              </c:strCache>
            </c:strRef>
          </c:tx>
          <c:spPr>
            <a:solidFill>
              <a:schemeClr val="accent2"/>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Sheet1!$C$2:$C$8</c:f>
              <c:numCache>
                <c:formatCode>General</c:formatCode>
                <c:ptCount val="7"/>
                <c:pt idx="1">
                  <c:v>50</c:v>
                </c:pt>
                <c:pt idx="2">
                  <c:v>50</c:v>
                </c:pt>
              </c:numCache>
            </c:numRef>
          </c:val>
          <c:extLst>
            <c:ext xmlns:c16="http://schemas.microsoft.com/office/drawing/2014/chart" uri="{C3380CC4-5D6E-409C-BE32-E72D297353CC}">
              <c16:uniqueId val="{00000003-6F4B-46CC-9FAD-8FDE435B9E40}"/>
            </c:ext>
          </c:extLst>
        </c:ser>
        <c:ser>
          <c:idx val="2"/>
          <c:order val="2"/>
          <c:tx>
            <c:strRef>
              <c:f>Sheet1!$D$1</c:f>
              <c:strCache>
                <c:ptCount val="1"/>
                <c:pt idx="0">
                  <c:v>Senior Unsecured Notes</c:v>
                </c:pt>
              </c:strCache>
            </c:strRef>
          </c:tx>
          <c:spPr>
            <a:solidFill>
              <a:schemeClr val="accent3"/>
            </a:solidFill>
            <a:ln>
              <a:noFill/>
            </a:ln>
            <a:effectLst/>
          </c:spPr>
          <c:invertIfNegative val="0"/>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Sheet1!$D$2:$D$8</c:f>
              <c:numCache>
                <c:formatCode>General</c:formatCode>
                <c:ptCount val="7"/>
                <c:pt idx="0">
                  <c:v>43</c:v>
                </c:pt>
                <c:pt idx="1">
                  <c:v>45</c:v>
                </c:pt>
                <c:pt idx="2">
                  <c:v>52</c:v>
                </c:pt>
                <c:pt idx="3">
                  <c:v>55</c:v>
                </c:pt>
                <c:pt idx="4">
                  <c:v>55</c:v>
                </c:pt>
                <c:pt idx="5">
                  <c:v>63</c:v>
                </c:pt>
                <c:pt idx="6">
                  <c:v>67</c:v>
                </c:pt>
              </c:numCache>
            </c:numRef>
          </c:val>
          <c:extLst>
            <c:ext xmlns:c16="http://schemas.microsoft.com/office/drawing/2014/chart" uri="{C3380CC4-5D6E-409C-BE32-E72D297353CC}">
              <c16:uniqueId val="{00000004-6F4B-46CC-9FAD-8FDE435B9E40}"/>
            </c:ext>
          </c:extLst>
        </c:ser>
        <c:dLbls>
          <c:showLegendKey val="0"/>
          <c:showVal val="0"/>
          <c:showCatName val="0"/>
          <c:showSerName val="0"/>
          <c:showPercent val="0"/>
          <c:showBubbleSize val="0"/>
        </c:dLbls>
        <c:gapWidth val="150"/>
        <c:overlap val="100"/>
        <c:axId val="1205832720"/>
        <c:axId val="1205829360"/>
      </c:barChart>
      <c:catAx>
        <c:axId val="120583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5829360"/>
        <c:crosses val="autoZero"/>
        <c:auto val="1"/>
        <c:lblAlgn val="ctr"/>
        <c:lblOffset val="100"/>
        <c:noMultiLvlLbl val="0"/>
      </c:catAx>
      <c:valAx>
        <c:axId val="120582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583272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36" b="0" i="0" u="none" strike="noStrike" kern="1200" spc="0" baseline="0">
                <a:solidFill>
                  <a:schemeClr val="tx1">
                    <a:lumMod val="65000"/>
                    <a:lumOff val="35000"/>
                  </a:schemeClr>
                </a:solidFill>
                <a:latin typeface="+mn-lt"/>
                <a:ea typeface="+mn-ea"/>
                <a:cs typeface="+mn-cs"/>
              </a:defRPr>
            </a:pPr>
            <a:r>
              <a:rPr lang="en-US" dirty="0"/>
              <a:t>Loans Coming Due</a:t>
            </a:r>
          </a:p>
        </c:rich>
      </c:tx>
      <c:overlay val="0"/>
      <c:spPr>
        <a:noFill/>
        <a:ln>
          <a:noFill/>
        </a:ln>
        <a:effectLst/>
      </c:spPr>
      <c:txPr>
        <a:bodyPr rot="0" spcFirstLastPara="1" vertOverflow="ellipsis" vert="horz" wrap="square" anchor="ctr" anchorCtr="1"/>
        <a:lstStyle/>
        <a:p>
          <a:pPr>
            <a:defRPr sz="1536"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6958473343698282E-2"/>
          <c:y val="7.1410286989535068E-2"/>
          <c:w val="0.80297499082044799"/>
          <c:h val="0.68414195775099418"/>
        </c:manualLayout>
      </c:layout>
      <c:barChart>
        <c:barDir val="col"/>
        <c:grouping val="stacked"/>
        <c:varyColors val="0"/>
        <c:ser>
          <c:idx val="0"/>
          <c:order val="0"/>
          <c:tx>
            <c:strRef>
              <c:f>Sheet1!$B$1</c:f>
              <c:strCache>
                <c:ptCount val="1"/>
                <c:pt idx="0">
                  <c:v>Column1</c:v>
                </c:pt>
              </c:strCache>
            </c:strRef>
          </c:tx>
          <c:spPr>
            <a:solidFill>
              <a:schemeClr val="accent1"/>
            </a:solidFill>
            <a:ln>
              <a:noFill/>
            </a:ln>
            <a:effectLst/>
          </c:spPr>
          <c:invertIfNegative val="0"/>
          <c:dLbls>
            <c:dLbl>
              <c:idx val="6"/>
              <c:layout>
                <c:manualLayout>
                  <c:x val="-3.1250000000001147E-3"/>
                  <c:y val="-2.70824909521107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A7-412B-9CF1-F6F3100D5C43}"/>
                </c:ext>
              </c:extLst>
            </c:dLbl>
            <c:spPr>
              <a:solidFill>
                <a:schemeClr val="bg1"/>
              </a:solidFill>
              <a:ln>
                <a:noFill/>
              </a:ln>
              <a:effectLst/>
            </c:spPr>
            <c:txPr>
              <a:bodyPr rot="0" spcFirstLastPara="1" vertOverflow="ellipsis" vert="horz" wrap="square" anchor="ctr" anchorCtr="1"/>
              <a:lstStyle/>
              <a:p>
                <a:pPr>
                  <a:defRPr sz="128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2024</c:v>
                </c:pt>
                <c:pt idx="1">
                  <c:v>2025</c:v>
                </c:pt>
                <c:pt idx="2">
                  <c:v>2026</c:v>
                </c:pt>
                <c:pt idx="3">
                  <c:v>2027</c:v>
                </c:pt>
                <c:pt idx="4">
                  <c:v>2028</c:v>
                </c:pt>
                <c:pt idx="5">
                  <c:v>2029</c:v>
                </c:pt>
                <c:pt idx="6">
                  <c:v>2030</c:v>
                </c:pt>
              </c:numCache>
            </c:numRef>
          </c:cat>
          <c:val>
            <c:numRef>
              <c:f>Sheet1!$B$2:$B$8</c:f>
              <c:numCache>
                <c:formatCode>General</c:formatCode>
                <c:ptCount val="7"/>
                <c:pt idx="0">
                  <c:v>96</c:v>
                </c:pt>
                <c:pt idx="1">
                  <c:v>91</c:v>
                </c:pt>
                <c:pt idx="2">
                  <c:v>38</c:v>
                </c:pt>
                <c:pt idx="3">
                  <c:v>25</c:v>
                </c:pt>
                <c:pt idx="4">
                  <c:v>34</c:v>
                </c:pt>
                <c:pt idx="6">
                  <c:v>1.6</c:v>
                </c:pt>
              </c:numCache>
            </c:numRef>
          </c:val>
          <c:extLst>
            <c:ext xmlns:c16="http://schemas.microsoft.com/office/drawing/2014/chart" uri="{C3380CC4-5D6E-409C-BE32-E72D297353CC}">
              <c16:uniqueId val="{00000001-31A7-412B-9CF1-F6F3100D5C43}"/>
            </c:ext>
          </c:extLst>
        </c:ser>
        <c:dLbls>
          <c:dLblPos val="inBase"/>
          <c:showLegendKey val="0"/>
          <c:showVal val="1"/>
          <c:showCatName val="0"/>
          <c:showSerName val="0"/>
          <c:showPercent val="0"/>
          <c:showBubbleSize val="0"/>
        </c:dLbls>
        <c:gapWidth val="150"/>
        <c:overlap val="100"/>
        <c:axId val="1465231792"/>
        <c:axId val="1465230352"/>
      </c:barChart>
      <c:catAx>
        <c:axId val="146523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80" b="0" i="0" u="none" strike="noStrike" kern="1200" baseline="0">
                <a:solidFill>
                  <a:schemeClr val="tx1">
                    <a:lumMod val="65000"/>
                    <a:lumOff val="35000"/>
                  </a:schemeClr>
                </a:solidFill>
                <a:latin typeface="+mn-lt"/>
                <a:ea typeface="+mn-ea"/>
                <a:cs typeface="+mn-cs"/>
              </a:defRPr>
            </a:pPr>
            <a:endParaRPr lang="en-US"/>
          </a:p>
        </c:txPr>
        <c:crossAx val="1465230352"/>
        <c:crosses val="autoZero"/>
        <c:auto val="1"/>
        <c:lblAlgn val="ctr"/>
        <c:lblOffset val="100"/>
        <c:noMultiLvlLbl val="0"/>
      </c:catAx>
      <c:valAx>
        <c:axId val="146523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652317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80" baseline="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Purchase</a:t>
            </a:r>
            <a:r>
              <a:rPr lang="en-US" baseline="0" dirty="0"/>
              <a:t> Option by Start Date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Sheet1!$B$1</c:f>
              <c:strCache>
                <c:ptCount val="1"/>
                <c:pt idx="0">
                  <c:v>Start Year</c:v>
                </c:pt>
              </c:strCache>
            </c:strRef>
          </c:tx>
          <c:spPr>
            <a:noFill/>
            <a:ln>
              <a:noFill/>
            </a:ln>
            <a:effectLst/>
          </c:spPr>
          <c:invertIfNegative val="0"/>
          <c:cat>
            <c:strRef>
              <c:f>Sheet1!$A$2:$A$14</c:f>
              <c:strCache>
                <c:ptCount val="13"/>
                <c:pt idx="0">
                  <c:v>Tennessee (2)</c:v>
                </c:pt>
                <c:pt idx="1">
                  <c:v>Oklahoma (5)</c:v>
                </c:pt>
                <c:pt idx="2">
                  <c:v>Texas (4)</c:v>
                </c:pt>
                <c:pt idx="3">
                  <c:v>Texas (1)</c:v>
                </c:pt>
                <c:pt idx="4">
                  <c:v>Florida (3)</c:v>
                </c:pt>
                <c:pt idx="5">
                  <c:v>North Carolina (11)</c:v>
                </c:pt>
                <c:pt idx="6">
                  <c:v>North Carolina (5)</c:v>
                </c:pt>
                <c:pt idx="7">
                  <c:v>Ohio (1)</c:v>
                </c:pt>
                <c:pt idx="8">
                  <c:v>Ohio (1)</c:v>
                </c:pt>
                <c:pt idx="9">
                  <c:v>BKD (17)</c:v>
                </c:pt>
                <c:pt idx="10">
                  <c:v>Georgia (1)</c:v>
                </c:pt>
                <c:pt idx="11">
                  <c:v>South Carolina (1)</c:v>
                </c:pt>
                <c:pt idx="12">
                  <c:v>California (2)</c:v>
                </c:pt>
              </c:strCache>
            </c:strRef>
          </c:cat>
          <c:val>
            <c:numRef>
              <c:f>Sheet1!$B$2:$B$14</c:f>
              <c:numCache>
                <c:formatCode>m/d/yyyy</c:formatCode>
                <c:ptCount val="13"/>
                <c:pt idx="0">
                  <c:v>47119</c:v>
                </c:pt>
                <c:pt idx="1">
                  <c:v>46388</c:v>
                </c:pt>
                <c:pt idx="2">
                  <c:v>46388</c:v>
                </c:pt>
                <c:pt idx="3">
                  <c:v>46388</c:v>
                </c:pt>
                <c:pt idx="4">
                  <c:v>45658</c:v>
                </c:pt>
                <c:pt idx="5">
                  <c:v>45658</c:v>
                </c:pt>
                <c:pt idx="6">
                  <c:v>45658</c:v>
                </c:pt>
                <c:pt idx="7">
                  <c:v>45658</c:v>
                </c:pt>
                <c:pt idx="8">
                  <c:v>45292</c:v>
                </c:pt>
                <c:pt idx="9">
                  <c:v>45292</c:v>
                </c:pt>
                <c:pt idx="10">
                  <c:v>45292</c:v>
                </c:pt>
                <c:pt idx="11">
                  <c:v>45292</c:v>
                </c:pt>
                <c:pt idx="12">
                  <c:v>44927</c:v>
                </c:pt>
              </c:numCache>
            </c:numRef>
          </c:val>
          <c:extLst>
            <c:ext xmlns:c16="http://schemas.microsoft.com/office/drawing/2014/chart" uri="{C3380CC4-5D6E-409C-BE32-E72D297353CC}">
              <c16:uniqueId val="{00000000-26F5-4484-950A-D195BCA7028B}"/>
            </c:ext>
          </c:extLst>
        </c:ser>
        <c:ser>
          <c:idx val="1"/>
          <c:order val="1"/>
          <c:tx>
            <c:strRef>
              <c:f>Sheet1!$C$1</c:f>
              <c:strCache>
                <c:ptCount val="1"/>
                <c:pt idx="0">
                  <c:v>Duration</c:v>
                </c:pt>
              </c:strCache>
            </c:strRef>
          </c:tx>
          <c:spPr>
            <a:solidFill>
              <a:schemeClr val="accent1">
                <a:tint val="77000"/>
              </a:schemeClr>
            </a:solidFill>
            <a:ln>
              <a:noFill/>
            </a:ln>
            <a:effectLst/>
          </c:spPr>
          <c:invertIfNegative val="0"/>
          <c:cat>
            <c:strRef>
              <c:f>Sheet1!$A$2:$A$14</c:f>
              <c:strCache>
                <c:ptCount val="13"/>
                <c:pt idx="0">
                  <c:v>Tennessee (2)</c:v>
                </c:pt>
                <c:pt idx="1">
                  <c:v>Oklahoma (5)</c:v>
                </c:pt>
                <c:pt idx="2">
                  <c:v>Texas (4)</c:v>
                </c:pt>
                <c:pt idx="3">
                  <c:v>Texas (1)</c:v>
                </c:pt>
                <c:pt idx="4">
                  <c:v>Florida (3)</c:v>
                </c:pt>
                <c:pt idx="5">
                  <c:v>North Carolina (11)</c:v>
                </c:pt>
                <c:pt idx="6">
                  <c:v>North Carolina (5)</c:v>
                </c:pt>
                <c:pt idx="7">
                  <c:v>Ohio (1)</c:v>
                </c:pt>
                <c:pt idx="8">
                  <c:v>Ohio (1)</c:v>
                </c:pt>
                <c:pt idx="9">
                  <c:v>BKD (17)</c:v>
                </c:pt>
                <c:pt idx="10">
                  <c:v>Georgia (1)</c:v>
                </c:pt>
                <c:pt idx="11">
                  <c:v>South Carolina (1)</c:v>
                </c:pt>
                <c:pt idx="12">
                  <c:v>California (2)</c:v>
                </c:pt>
              </c:strCache>
            </c:strRef>
          </c:cat>
          <c:val>
            <c:numRef>
              <c:f>Sheet1!$C$2:$C$14</c:f>
              <c:numCache>
                <c:formatCode>General</c:formatCode>
                <c:ptCount val="13"/>
                <c:pt idx="0">
                  <c:v>364</c:v>
                </c:pt>
                <c:pt idx="1">
                  <c:v>1095</c:v>
                </c:pt>
                <c:pt idx="2">
                  <c:v>1095</c:v>
                </c:pt>
                <c:pt idx="3">
                  <c:v>1095</c:v>
                </c:pt>
                <c:pt idx="4">
                  <c:v>1094</c:v>
                </c:pt>
                <c:pt idx="5">
                  <c:v>1460</c:v>
                </c:pt>
                <c:pt idx="6">
                  <c:v>1460</c:v>
                </c:pt>
                <c:pt idx="7">
                  <c:v>1094</c:v>
                </c:pt>
                <c:pt idx="8">
                  <c:v>730</c:v>
                </c:pt>
                <c:pt idx="9">
                  <c:v>2191</c:v>
                </c:pt>
                <c:pt idx="10">
                  <c:v>1460</c:v>
                </c:pt>
                <c:pt idx="11">
                  <c:v>1460</c:v>
                </c:pt>
                <c:pt idx="12">
                  <c:v>2556</c:v>
                </c:pt>
              </c:numCache>
            </c:numRef>
          </c:val>
          <c:extLst>
            <c:ext xmlns:c16="http://schemas.microsoft.com/office/drawing/2014/chart" uri="{C3380CC4-5D6E-409C-BE32-E72D297353CC}">
              <c16:uniqueId val="{00000001-26F5-4484-950A-D195BCA7028B}"/>
            </c:ext>
          </c:extLst>
        </c:ser>
        <c:dLbls>
          <c:showLegendKey val="0"/>
          <c:showVal val="0"/>
          <c:showCatName val="0"/>
          <c:showSerName val="0"/>
          <c:showPercent val="0"/>
          <c:showBubbleSize val="0"/>
        </c:dLbls>
        <c:gapWidth val="150"/>
        <c:overlap val="100"/>
        <c:axId val="1682377520"/>
        <c:axId val="1682369360"/>
      </c:barChart>
      <c:catAx>
        <c:axId val="1682377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682369360"/>
        <c:crossesAt val="44927"/>
        <c:auto val="1"/>
        <c:lblAlgn val="ctr"/>
        <c:lblOffset val="100"/>
        <c:noMultiLvlLbl val="0"/>
      </c:catAx>
      <c:valAx>
        <c:axId val="1682369360"/>
        <c:scaling>
          <c:orientation val="minMax"/>
          <c:max val="47483"/>
          <c:min val="44927"/>
        </c:scaling>
        <c:delete val="0"/>
        <c:axPos val="b"/>
        <c:majorGridlines>
          <c:spPr>
            <a:ln w="9525" cap="flat" cmpd="sng" algn="ctr">
              <a:solidFill>
                <a:schemeClr val="tx1">
                  <a:lumMod val="15000"/>
                  <a:lumOff val="85000"/>
                </a:schemeClr>
              </a:solidFill>
              <a:round/>
            </a:ln>
            <a:effectLst/>
          </c:spPr>
        </c:majorGridlines>
        <c:numFmt formatCode="yyyy"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682377520"/>
        <c:crosses val="autoZero"/>
        <c:crossBetween val="between"/>
        <c:majorUnit val="36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alpha val="93000"/>
        </a:schemeClr>
      </a:solid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1824-4647-9FB2-A2AB3D9CC170}"/>
              </c:ext>
            </c:extLst>
          </c:dPt>
          <c:dPt>
            <c:idx val="1"/>
            <c:invertIfNegative val="0"/>
            <c:bubble3D val="0"/>
            <c:spPr>
              <a:solidFill>
                <a:srgbClr val="6CAAE4"/>
              </a:solidFill>
            </c:spPr>
            <c:extLst>
              <c:ext xmlns:c16="http://schemas.microsoft.com/office/drawing/2014/chart" uri="{C3380CC4-5D6E-409C-BE32-E72D297353CC}">
                <c16:uniqueId val="{00000003-1824-4647-9FB2-A2AB3D9CC170}"/>
              </c:ext>
            </c:extLst>
          </c:dPt>
          <c:dPt>
            <c:idx val="2"/>
            <c:invertIfNegative val="0"/>
            <c:bubble3D val="0"/>
            <c:spPr>
              <a:solidFill>
                <a:srgbClr val="4369D7"/>
              </a:solidFill>
            </c:spPr>
            <c:extLst>
              <c:ext xmlns:c16="http://schemas.microsoft.com/office/drawing/2014/chart" uri="{C3380CC4-5D6E-409C-BE32-E72D297353CC}">
                <c16:uniqueId val="{00000005-1824-4647-9FB2-A2AB3D9CC170}"/>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1824-4647-9FB2-A2AB3D9CC170}"/>
              </c:ext>
            </c:extLst>
          </c:dPt>
          <c:dLbls>
            <c:dLbl>
              <c:idx val="0"/>
              <c:layout>
                <c:manualLayout>
                  <c:x val="-8.0507641886795028E-3"/>
                  <c:y val="3.131179025951292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1824-4647-9FB2-A2AB3D9CC170}"/>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1824-4647-9FB2-A2AB3D9CC170}"/>
                </c:ext>
              </c:extLst>
            </c:dLbl>
            <c:dLbl>
              <c:idx val="2"/>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1824-4647-9FB2-A2AB3D9CC170}"/>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1824-4647-9FB2-A2AB3D9CC170}"/>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Sheet1!$A$2:$A$4</c:f>
              <c:strCache>
                <c:ptCount val="3"/>
                <c:pt idx="0">
                  <c:v>ALF</c:v>
                </c:pt>
                <c:pt idx="1">
                  <c:v>SNF</c:v>
                </c:pt>
                <c:pt idx="2">
                  <c:v>OTH</c:v>
                </c:pt>
              </c:strCache>
            </c:strRef>
          </c:cat>
          <c:val>
            <c:numRef>
              <c:f>Sheet1!$B$2:$B$4</c:f>
              <c:numCache>
                <c:formatCode>0.0%</c:formatCode>
                <c:ptCount val="3"/>
                <c:pt idx="0">
                  <c:v>0.27</c:v>
                </c:pt>
                <c:pt idx="1">
                  <c:v>0.33100000000000002</c:v>
                </c:pt>
                <c:pt idx="2">
                  <c:v>6.0000000000000001E-3</c:v>
                </c:pt>
              </c:numCache>
            </c:numRef>
          </c:val>
          <c:extLst>
            <c:ext xmlns:c16="http://schemas.microsoft.com/office/drawing/2014/chart" uri="{C3380CC4-5D6E-409C-BE32-E72D297353CC}">
              <c16:uniqueId val="{00000008-1824-4647-9FB2-A2AB3D9CC170}"/>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5"/>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25"/>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0DA3-4BBE-A62F-42F4F26D0288}"/>
              </c:ext>
            </c:extLst>
          </c:dPt>
          <c:dPt>
            <c:idx val="1"/>
            <c:invertIfNegative val="0"/>
            <c:bubble3D val="0"/>
            <c:spPr>
              <a:solidFill>
                <a:srgbClr val="6CAAE4"/>
              </a:solidFill>
            </c:spPr>
            <c:extLst>
              <c:ext xmlns:c16="http://schemas.microsoft.com/office/drawing/2014/chart" uri="{C3380CC4-5D6E-409C-BE32-E72D297353CC}">
                <c16:uniqueId val="{00000003-0DA3-4BBE-A62F-42F4F26D0288}"/>
              </c:ext>
            </c:extLst>
          </c:dPt>
          <c:dPt>
            <c:idx val="2"/>
            <c:invertIfNegative val="0"/>
            <c:bubble3D val="0"/>
            <c:spPr>
              <a:solidFill>
                <a:srgbClr val="4369D7"/>
              </a:solidFill>
            </c:spPr>
            <c:extLst>
              <c:ext xmlns:c16="http://schemas.microsoft.com/office/drawing/2014/chart" uri="{C3380CC4-5D6E-409C-BE32-E72D297353CC}">
                <c16:uniqueId val="{00000005-0DA3-4BBE-A62F-42F4F26D0288}"/>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0DA3-4BBE-A62F-42F4F26D0288}"/>
              </c:ext>
            </c:extLst>
          </c:dPt>
          <c:dLbls>
            <c:dLbl>
              <c:idx val="0"/>
              <c:layout>
                <c:manualLayout>
                  <c:x val="0"/>
                  <c:y val="7.7806549636902769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0DA3-4BBE-A62F-42F4F26D0288}"/>
                </c:ext>
              </c:extLst>
            </c:dLbl>
            <c:dLbl>
              <c:idx val="1"/>
              <c:layout>
                <c:manualLayout>
                  <c:x val="3.0759520228888211E-7"/>
                  <c:y val="6.483930190574989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0DA3-4BBE-A62F-42F4F26D0288}"/>
                </c:ext>
              </c:extLst>
            </c:dLbl>
            <c:dLbl>
              <c:idx val="2"/>
              <c:layout>
                <c:manualLayout>
                  <c:x val="-1.5625528679253802E-2"/>
                  <c:y val="9.077430790971978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0DA3-4BBE-A62F-42F4F26D0288}"/>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0DA3-4BBE-A62F-42F4F26D0288}"/>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Sheet1!$A$2:$A$5</c:f>
              <c:strCache>
                <c:ptCount val="4"/>
                <c:pt idx="0">
                  <c:v>ALF</c:v>
                </c:pt>
                <c:pt idx="1">
                  <c:v>SNF</c:v>
                </c:pt>
                <c:pt idx="2">
                  <c:v>UDP</c:v>
                </c:pt>
                <c:pt idx="3">
                  <c:v>OTH</c:v>
                </c:pt>
              </c:strCache>
            </c:strRef>
          </c:cat>
          <c:val>
            <c:numRef>
              <c:f>Sheet1!$B$2:$B$5</c:f>
              <c:numCache>
                <c:formatCode>0.0%</c:formatCode>
                <c:ptCount val="4"/>
                <c:pt idx="0">
                  <c:v>7.5999999999999998E-2</c:v>
                </c:pt>
                <c:pt idx="1">
                  <c:v>0.19500000000000001</c:v>
                </c:pt>
                <c:pt idx="2">
                  <c:v>0</c:v>
                </c:pt>
                <c:pt idx="3">
                  <c:v>1E-3</c:v>
                </c:pt>
              </c:numCache>
            </c:numRef>
          </c:val>
          <c:extLst>
            <c:ext xmlns:c16="http://schemas.microsoft.com/office/drawing/2014/chart" uri="{C3380CC4-5D6E-409C-BE32-E72D297353CC}">
              <c16:uniqueId val="{00000008-0DA3-4BBE-A62F-42F4F26D0288}"/>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30000000000000004"/>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1500000000000000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39E1-4DC9-AEAF-8497F9E2789C}"/>
              </c:ext>
            </c:extLst>
          </c:dPt>
          <c:dPt>
            <c:idx val="1"/>
            <c:invertIfNegative val="0"/>
            <c:bubble3D val="0"/>
            <c:spPr>
              <a:solidFill>
                <a:srgbClr val="6CAAE4"/>
              </a:solidFill>
            </c:spPr>
            <c:extLst>
              <c:ext xmlns:c16="http://schemas.microsoft.com/office/drawing/2014/chart" uri="{C3380CC4-5D6E-409C-BE32-E72D297353CC}">
                <c16:uniqueId val="{00000003-39E1-4DC9-AEAF-8497F9E2789C}"/>
              </c:ext>
            </c:extLst>
          </c:dPt>
          <c:dPt>
            <c:idx val="2"/>
            <c:invertIfNegative val="0"/>
            <c:bubble3D val="0"/>
            <c:spPr>
              <a:solidFill>
                <a:srgbClr val="4369D7"/>
              </a:solidFill>
            </c:spPr>
            <c:extLst>
              <c:ext xmlns:c16="http://schemas.microsoft.com/office/drawing/2014/chart" uri="{C3380CC4-5D6E-409C-BE32-E72D297353CC}">
                <c16:uniqueId val="{00000005-39E1-4DC9-AEAF-8497F9E2789C}"/>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39E1-4DC9-AEAF-8497F9E2789C}"/>
              </c:ext>
            </c:extLst>
          </c:dPt>
          <c:dLbls>
            <c:dLbl>
              <c:idx val="0"/>
              <c:layout>
                <c:manualLayout>
                  <c:x val="0"/>
                  <c:y val="7.7806549636902769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39E1-4DC9-AEAF-8497F9E2789C}"/>
                </c:ext>
              </c:extLst>
            </c:dLbl>
            <c:dLbl>
              <c:idx val="1"/>
              <c:layout>
                <c:manualLayout>
                  <c:x val="3.0759520228888211E-7"/>
                  <c:y val="6.483930190574989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39E1-4DC9-AEAF-8497F9E2789C}"/>
                </c:ext>
              </c:extLst>
            </c:dLbl>
            <c:dLbl>
              <c:idx val="2"/>
              <c:layout>
                <c:manualLayout>
                  <c:x val="-1.5625528679253802E-2"/>
                  <c:y val="9.077430790971978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39E1-4DC9-AEAF-8497F9E2789C}"/>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39E1-4DC9-AEAF-8497F9E2789C}"/>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Sheet1!$A$2:$A$3</c:f>
              <c:strCache>
                <c:ptCount val="2"/>
                <c:pt idx="0">
                  <c:v>ALF</c:v>
                </c:pt>
                <c:pt idx="1">
                  <c:v>SNF</c:v>
                </c:pt>
              </c:strCache>
            </c:strRef>
          </c:cat>
          <c:val>
            <c:numRef>
              <c:f>Sheet1!$B$2:$B$3</c:f>
              <c:numCache>
                <c:formatCode>0.0%</c:formatCode>
                <c:ptCount val="2"/>
                <c:pt idx="0">
                  <c:v>2.5000000000000001E-2</c:v>
                </c:pt>
                <c:pt idx="1">
                  <c:v>3.0000000000000001E-3</c:v>
                </c:pt>
              </c:numCache>
            </c:numRef>
          </c:val>
          <c:extLst>
            <c:ext xmlns:c16="http://schemas.microsoft.com/office/drawing/2014/chart" uri="{C3380CC4-5D6E-409C-BE32-E72D297353CC}">
              <c16:uniqueId val="{00000008-39E1-4DC9-AEAF-8497F9E2789C}"/>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6.0000000000000012E-2"/>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2.5000000000000005E-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2793-4837-A825-0FF8A18A3896}"/>
              </c:ext>
            </c:extLst>
          </c:dPt>
          <c:dPt>
            <c:idx val="1"/>
            <c:invertIfNegative val="0"/>
            <c:bubble3D val="0"/>
            <c:spPr>
              <a:solidFill>
                <a:srgbClr val="6CAAE4"/>
              </a:solidFill>
            </c:spPr>
            <c:extLst>
              <c:ext xmlns:c16="http://schemas.microsoft.com/office/drawing/2014/chart" uri="{C3380CC4-5D6E-409C-BE32-E72D297353CC}">
                <c16:uniqueId val="{00000003-2793-4837-A825-0FF8A18A3896}"/>
              </c:ext>
            </c:extLst>
          </c:dPt>
          <c:dPt>
            <c:idx val="2"/>
            <c:invertIfNegative val="0"/>
            <c:bubble3D val="0"/>
            <c:spPr>
              <a:solidFill>
                <a:srgbClr val="4369D7"/>
              </a:solidFill>
            </c:spPr>
            <c:extLst>
              <c:ext xmlns:c16="http://schemas.microsoft.com/office/drawing/2014/chart" uri="{C3380CC4-5D6E-409C-BE32-E72D297353CC}">
                <c16:uniqueId val="{00000005-2793-4837-A825-0FF8A18A3896}"/>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2793-4837-A825-0FF8A18A3896}"/>
              </c:ext>
            </c:extLst>
          </c:dPt>
          <c:dLbls>
            <c:dLbl>
              <c:idx val="0"/>
              <c:layout>
                <c:manualLayout>
                  <c:x val="-3.5977556239285085E-3"/>
                  <c:y val="6.1636169090200833E-7"/>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2793-4837-A825-0FF8A18A3896}"/>
                </c:ext>
              </c:extLst>
            </c:dLbl>
            <c:dLbl>
              <c:idx val="1"/>
              <c:delete val="1"/>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2793-4837-A825-0FF8A18A3896}"/>
                </c:ext>
              </c:extLst>
            </c:dLbl>
            <c:dLbl>
              <c:idx val="2"/>
              <c:layout>
                <c:manualLayout>
                  <c:x val="-1.5625528679253802E-2"/>
                  <c:y val="9.0774307909719784E-2"/>
                </c:manualLayout>
              </c:layout>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2793-4837-A825-0FF8A18A3896}"/>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2793-4837-A825-0FF8A18A3896}"/>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Sheet1!$A$2:$A$3</c:f>
              <c:strCache>
                <c:ptCount val="1"/>
                <c:pt idx="0">
                  <c:v>ALF</c:v>
                </c:pt>
              </c:strCache>
            </c:strRef>
          </c:cat>
          <c:val>
            <c:numRef>
              <c:f>Sheet1!$B$2:$B$3</c:f>
              <c:numCache>
                <c:formatCode>General</c:formatCode>
                <c:ptCount val="2"/>
                <c:pt idx="0" formatCode="0.0%">
                  <c:v>8.0000000000000002E-3</c:v>
                </c:pt>
                <c:pt idx="1">
                  <c:v>0</c:v>
                </c:pt>
              </c:numCache>
            </c:numRef>
          </c:val>
          <c:extLst>
            <c:ext xmlns:c16="http://schemas.microsoft.com/office/drawing/2014/chart" uri="{C3380CC4-5D6E-409C-BE32-E72D297353CC}">
              <c16:uniqueId val="{00000008-2793-4837-A825-0FF8A18A3896}"/>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in val="0"/>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88714211428164"/>
          <c:y val="9.6414951137020343E-5"/>
          <c:w val="0.5767425681446906"/>
          <c:h val="0.85397172367612295"/>
        </c:manualLayout>
      </c:layout>
      <c:barChart>
        <c:barDir val="col"/>
        <c:grouping val="clustered"/>
        <c:varyColors val="0"/>
        <c:ser>
          <c:idx val="0"/>
          <c:order val="0"/>
          <c:tx>
            <c:strRef>
              <c:f>Sheet1!$B$1</c:f>
              <c:strCache>
                <c:ptCount val="1"/>
                <c:pt idx="0">
                  <c:v>Column1</c:v>
                </c:pt>
              </c:strCache>
            </c:strRef>
          </c:tx>
          <c:spPr>
            <a:solidFill>
              <a:srgbClr val="FF0000"/>
            </a:solidFill>
          </c:spPr>
          <c:invertIfNegative val="0"/>
          <c:dPt>
            <c:idx val="0"/>
            <c:invertIfNegative val="0"/>
            <c:bubble3D val="0"/>
            <c:spPr>
              <a:solidFill>
                <a:srgbClr val="002F86"/>
              </a:solidFill>
            </c:spPr>
            <c:extLst>
              <c:ext xmlns:c16="http://schemas.microsoft.com/office/drawing/2014/chart" uri="{C3380CC4-5D6E-409C-BE32-E72D297353CC}">
                <c16:uniqueId val="{00000001-C341-470F-AD74-58AC4C3CFB19}"/>
              </c:ext>
            </c:extLst>
          </c:dPt>
          <c:dPt>
            <c:idx val="1"/>
            <c:invertIfNegative val="0"/>
            <c:bubble3D val="0"/>
            <c:spPr>
              <a:solidFill>
                <a:srgbClr val="6CAAE4"/>
              </a:solidFill>
            </c:spPr>
            <c:extLst>
              <c:ext xmlns:c16="http://schemas.microsoft.com/office/drawing/2014/chart" uri="{C3380CC4-5D6E-409C-BE32-E72D297353CC}">
                <c16:uniqueId val="{00000003-C341-470F-AD74-58AC4C3CFB19}"/>
              </c:ext>
            </c:extLst>
          </c:dPt>
          <c:dPt>
            <c:idx val="2"/>
            <c:invertIfNegative val="0"/>
            <c:bubble3D val="0"/>
            <c:spPr>
              <a:solidFill>
                <a:srgbClr val="4369D7"/>
              </a:solidFill>
            </c:spPr>
            <c:extLst>
              <c:ext xmlns:c16="http://schemas.microsoft.com/office/drawing/2014/chart" uri="{C3380CC4-5D6E-409C-BE32-E72D297353CC}">
                <c16:uniqueId val="{00000005-C341-470F-AD74-58AC4C3CFB19}"/>
              </c:ext>
            </c:extLst>
          </c:dPt>
          <c:dPt>
            <c:idx val="3"/>
            <c:invertIfNegative val="0"/>
            <c:bubble3D val="0"/>
            <c:spPr>
              <a:solidFill>
                <a:schemeClr val="tx2">
                  <a:lumMod val="40000"/>
                  <a:lumOff val="60000"/>
                </a:schemeClr>
              </a:solidFill>
            </c:spPr>
            <c:extLst>
              <c:ext xmlns:c16="http://schemas.microsoft.com/office/drawing/2014/chart" uri="{C3380CC4-5D6E-409C-BE32-E72D297353CC}">
                <c16:uniqueId val="{00000007-C341-470F-AD74-58AC4C3CFB19}"/>
              </c:ext>
            </c:extLst>
          </c:dPt>
          <c:dLbls>
            <c:dLbl>
              <c:idx val="0"/>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1788560558562179"/>
                      <c:h val="0.29030750710535874"/>
                    </c:manualLayout>
                  </c15:layout>
                </c:ext>
                <c:ext xmlns:c16="http://schemas.microsoft.com/office/drawing/2014/chart" uri="{C3380CC4-5D6E-409C-BE32-E72D297353CC}">
                  <c16:uniqueId val="{00000001-C341-470F-AD74-58AC4C3CFB19}"/>
                </c:ext>
              </c:extLst>
            </c:dLbl>
            <c:dLbl>
              <c:idx val="1"/>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9628468122265814"/>
                      <c:h val="0.29890375360992716"/>
                    </c:manualLayout>
                  </c15:layout>
                </c:ext>
                <c:ext xmlns:c16="http://schemas.microsoft.com/office/drawing/2014/chart" uri="{C3380CC4-5D6E-409C-BE32-E72D297353CC}">
                  <c16:uniqueId val="{00000003-C341-470F-AD74-58AC4C3CFB19}"/>
                </c:ext>
              </c:extLst>
            </c:dLbl>
            <c:dLbl>
              <c:idx val="2"/>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9358394151508749"/>
                      <c:h val="0.2568321853163042"/>
                    </c:manualLayout>
                  </c15:layout>
                </c:ext>
                <c:ext xmlns:c16="http://schemas.microsoft.com/office/drawing/2014/chart" uri="{C3380CC4-5D6E-409C-BE32-E72D297353CC}">
                  <c16:uniqueId val="{00000005-C341-470F-AD74-58AC4C3CFB19}"/>
                </c:ext>
              </c:extLst>
            </c:dLbl>
            <c:dLbl>
              <c:idx val="3"/>
              <c:spPr>
                <a:noFill/>
                <a:ln>
                  <a:noFill/>
                </a:ln>
                <a:effectLst/>
              </c:spPr>
              <c:txPr>
                <a:bodyPr wrap="square" lIns="38100" tIns="19050" rIns="38100" bIns="19050" anchor="ctr" anchorCtr="0">
                  <a:no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7736351465544848"/>
                      <c:h val="0.32004937287449131"/>
                    </c:manualLayout>
                  </c15:layout>
                </c:ext>
                <c:ext xmlns:c16="http://schemas.microsoft.com/office/drawing/2014/chart" uri="{C3380CC4-5D6E-409C-BE32-E72D297353CC}">
                  <c16:uniqueId val="{00000007-C341-470F-AD74-58AC4C3CFB19}"/>
                </c:ext>
              </c:extLst>
            </c:dLbl>
            <c:spPr>
              <a:noFill/>
              <a:ln>
                <a:noFill/>
              </a:ln>
              <a:effectLst/>
            </c:spPr>
            <c:txPr>
              <a:bodyPr wrap="square" lIns="38100" tIns="19050" rIns="38100" bIns="19050" anchor="ctr" anchorCtr="0">
                <a:spAutoFit/>
              </a:bodyPr>
              <a:lstStyle/>
              <a:p>
                <a:pPr algn="ctr">
                  <a:defRPr sz="700">
                    <a:solidFill>
                      <a:sysClr val="windowText" lastClr="000000"/>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ext>
            </c:extLst>
          </c:dLbls>
          <c:cat>
            <c:strRef>
              <c:f>Sheet1!$A$2:$A$3</c:f>
              <c:strCache>
                <c:ptCount val="2"/>
                <c:pt idx="0">
                  <c:v>ALF</c:v>
                </c:pt>
                <c:pt idx="1">
                  <c:v>SNF</c:v>
                </c:pt>
              </c:strCache>
            </c:strRef>
          </c:cat>
          <c:val>
            <c:numRef>
              <c:f>Sheet1!$B$2:$B$3</c:f>
              <c:numCache>
                <c:formatCode>0.0%</c:formatCode>
                <c:ptCount val="2"/>
                <c:pt idx="0">
                  <c:v>5.3999999999999999E-2</c:v>
                </c:pt>
                <c:pt idx="1">
                  <c:v>3.1E-2</c:v>
                </c:pt>
              </c:numCache>
            </c:numRef>
          </c:val>
          <c:extLst>
            <c:ext xmlns:c16="http://schemas.microsoft.com/office/drawing/2014/chart" uri="{C3380CC4-5D6E-409C-BE32-E72D297353CC}">
              <c16:uniqueId val="{00000008-C341-470F-AD74-58AC4C3CFB19}"/>
            </c:ext>
          </c:extLst>
        </c:ser>
        <c:dLbls>
          <c:showLegendKey val="0"/>
          <c:showVal val="0"/>
          <c:showCatName val="0"/>
          <c:showSerName val="0"/>
          <c:showPercent val="0"/>
          <c:showBubbleSize val="0"/>
        </c:dLbls>
        <c:gapWidth val="100"/>
        <c:axId val="1673901616"/>
        <c:axId val="1673907856"/>
      </c:barChart>
      <c:catAx>
        <c:axId val="1673901616"/>
        <c:scaling>
          <c:orientation val="minMax"/>
        </c:scaling>
        <c:delete val="0"/>
        <c:axPos val="b"/>
        <c:numFmt formatCode="General" sourceLinked="1"/>
        <c:majorTickMark val="out"/>
        <c:minorTickMark val="none"/>
        <c:tickLblPos val="nextTo"/>
        <c:spPr>
          <a:noFill/>
          <a:ln>
            <a:noFill/>
          </a:ln>
        </c:spPr>
        <c:txPr>
          <a:bodyPr/>
          <a:lstStyle/>
          <a:p>
            <a:pPr>
              <a:defRPr sz="700"/>
            </a:pPr>
            <a:endParaRPr lang="en-US"/>
          </a:p>
        </c:txPr>
        <c:crossAx val="1673907856"/>
        <c:crosses val="autoZero"/>
        <c:auto val="1"/>
        <c:lblAlgn val="ctr"/>
        <c:lblOffset val="100"/>
        <c:noMultiLvlLbl val="0"/>
      </c:catAx>
      <c:valAx>
        <c:axId val="1673907856"/>
        <c:scaling>
          <c:orientation val="minMax"/>
          <c:max val="0.30000000000000004"/>
        </c:scaling>
        <c:delete val="0"/>
        <c:axPos val="l"/>
        <c:majorGridlines>
          <c:spPr>
            <a:ln w="3175">
              <a:solidFill>
                <a:schemeClr val="tx1">
                  <a:alpha val="20000"/>
                </a:schemeClr>
              </a:solidFill>
              <a:prstDash val="solid"/>
            </a:ln>
          </c:spPr>
        </c:majorGridlines>
        <c:numFmt formatCode="0.0%" sourceLinked="1"/>
        <c:majorTickMark val="out"/>
        <c:minorTickMark val="none"/>
        <c:tickLblPos val="nextTo"/>
        <c:txPr>
          <a:bodyPr/>
          <a:lstStyle/>
          <a:p>
            <a:pPr>
              <a:defRPr sz="700"/>
            </a:pPr>
            <a:endParaRPr lang="en-US"/>
          </a:p>
        </c:txPr>
        <c:crossAx val="1673901616"/>
        <c:crosses val="autoZero"/>
        <c:crossBetween val="between"/>
        <c:majorUnit val="0.15000000000000002"/>
      </c:valAx>
      <c:spPr>
        <a:noFill/>
        <a:ln>
          <a:noFill/>
        </a:ln>
      </c:spPr>
    </c:plotArea>
    <c:plotVisOnly val="1"/>
    <c:dispBlanksAs val="zero"/>
    <c:showDLblsOverMax val="0"/>
  </c:chart>
  <c:spPr>
    <a:ln>
      <a:noFill/>
    </a:ln>
  </c:spPr>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33326601445632"/>
          <c:y val="0.10049978157516648"/>
          <c:w val="0.83552099981866101"/>
          <c:h val="0.71412305079512095"/>
        </c:manualLayout>
      </c:layout>
      <c:barChart>
        <c:barDir val="col"/>
        <c:grouping val="clustered"/>
        <c:varyColors val="0"/>
        <c:ser>
          <c:idx val="0"/>
          <c:order val="0"/>
          <c:tx>
            <c:strRef>
              <c:f>Sheet1!$B$1</c:f>
              <c:strCache>
                <c:ptCount val="1"/>
                <c:pt idx="0">
                  <c:v>Column1</c:v>
                </c:pt>
              </c:strCache>
            </c:strRef>
          </c:tx>
          <c:spPr>
            <a:solidFill>
              <a:srgbClr val="172C69">
                <a:lumMod val="60000"/>
                <a:lumOff val="40000"/>
              </a:srgbClr>
            </a:solidFill>
            <a:ln>
              <a:noFill/>
            </a:ln>
            <a:scene3d>
              <a:camera prst="orthographicFront"/>
              <a:lightRig rig="balanced" dir="t">
                <a:rot lat="0" lon="0" rev="8700000"/>
              </a:lightRig>
            </a:scene3d>
            <a:sp3d>
              <a:bevelT w="190500" h="38100"/>
            </a:sp3d>
          </c:spPr>
          <c:invertIfNegative val="0"/>
          <c:dPt>
            <c:idx val="0"/>
            <c:invertIfNegative val="0"/>
            <c:bubble3D val="0"/>
            <c:spPr>
              <a:solidFill>
                <a:srgbClr val="002F86"/>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1-3031-476C-A432-3D50A5052763}"/>
              </c:ext>
            </c:extLst>
          </c:dPt>
          <c:dPt>
            <c:idx val="1"/>
            <c:invertIfNegative val="0"/>
            <c:bubble3D val="0"/>
            <c:spPr>
              <a:solidFill>
                <a:srgbClr val="0070CD"/>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3-3031-476C-A432-3D50A5052763}"/>
              </c:ext>
            </c:extLst>
          </c:dPt>
          <c:dPt>
            <c:idx val="2"/>
            <c:invertIfNegative val="0"/>
            <c:bubble3D val="0"/>
            <c:spPr>
              <a:solidFill>
                <a:srgbClr val="6CAAE4"/>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5-3031-476C-A432-3D50A5052763}"/>
              </c:ext>
            </c:extLst>
          </c:dPt>
          <c:dPt>
            <c:idx val="3"/>
            <c:invertIfNegative val="0"/>
            <c:bubble3D val="0"/>
            <c:spPr>
              <a:solidFill>
                <a:srgbClr val="6EC4E8"/>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7-3031-476C-A432-3D50A5052763}"/>
              </c:ext>
            </c:extLst>
          </c:dPt>
          <c:dPt>
            <c:idx val="4"/>
            <c:invertIfNegative val="0"/>
            <c:bubble3D val="0"/>
            <c:spPr>
              <a:solidFill>
                <a:srgbClr val="4BACC6">
                  <a:lumMod val="75000"/>
                </a:srgbClr>
              </a:solidFill>
              <a:ln>
                <a:no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9-3031-476C-A432-3D50A5052763}"/>
              </c:ext>
            </c:extLst>
          </c:dPt>
          <c:dLbls>
            <c:dLbl>
              <c:idx val="0"/>
              <c:layout>
                <c:manualLayout>
                  <c:x val="5.7579247960115156E-3"/>
                  <c:y val="-1.61568326702775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31-476C-A432-3D50A5052763}"/>
                </c:ext>
              </c:extLst>
            </c:dLbl>
            <c:dLbl>
              <c:idx val="1"/>
              <c:layout>
                <c:manualLayout>
                  <c:x val="-3.0718607397330917E-3"/>
                  <c:y val="8.1164421863265963E-3"/>
                </c:manualLayout>
              </c:layout>
              <c:spPr>
                <a:noFill/>
                <a:ln>
                  <a:noFill/>
                </a:ln>
                <a:effectLst/>
              </c:spPr>
              <c:txPr>
                <a:bodyPr/>
                <a:lstStyle/>
                <a:p>
                  <a:pPr algn="ctr" rtl="0">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31-476C-A432-3D50A5052763}"/>
                </c:ext>
              </c:extLst>
            </c:dLbl>
            <c:dLbl>
              <c:idx val="2"/>
              <c:layout>
                <c:manualLayout>
                  <c:x val="-3.071860739733148E-3"/>
                  <c:y val="3.2465768745306683E-2"/>
                </c:manualLayout>
              </c:layout>
              <c:spPr>
                <a:noFill/>
                <a:ln>
                  <a:noFill/>
                </a:ln>
                <a:effectLst/>
              </c:spPr>
              <c:txPr>
                <a:bodyPr/>
                <a:lstStyle/>
                <a:p>
                  <a:pPr algn="ctr" rtl="0">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031-476C-A432-3D50A5052763}"/>
                </c:ext>
              </c:extLst>
            </c:dLbl>
            <c:dLbl>
              <c:idx val="3"/>
              <c:layout>
                <c:manualLayout>
                  <c:x val="-6.1437214794661833E-3"/>
                  <c:y val="1.62328843726533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031-476C-A432-3D50A5052763}"/>
                </c:ext>
              </c:extLst>
            </c:dLbl>
            <c:dLbl>
              <c:idx val="4"/>
              <c:layout>
                <c:manualLayout>
                  <c:x val="-1.1263359263733981E-16"/>
                  <c:y val="2.4349326558979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31-476C-A432-3D50A5052763}"/>
                </c:ext>
              </c:extLst>
            </c:dLbl>
            <c:spPr>
              <a:noFill/>
              <a:ln>
                <a:noFill/>
              </a:ln>
              <a:effectLst/>
            </c:spPr>
            <c:txPr>
              <a:bodyPr/>
              <a:lstStyle/>
              <a:p>
                <a:pPr>
                  <a:defRPr sz="1000" baseline="0">
                    <a:solidFill>
                      <a:schemeClr val="tx1"/>
                    </a:solidFill>
                    <a:latin typeface="Franklin Gothic Book"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MSAs
1-31</c:v>
                </c:pt>
                <c:pt idx="1">
                  <c:v>MSAs
32-100</c:v>
                </c:pt>
                <c:pt idx="2">
                  <c:v>MSAs
&gt; 100</c:v>
                </c:pt>
                <c:pt idx="3">
                  <c:v>Cities in 
Micro-SA</c:v>
                </c:pt>
                <c:pt idx="4">
                  <c:v>Cities not in MSA or 
Micro-SA</c:v>
                </c:pt>
              </c:strCache>
            </c:strRef>
          </c:cat>
          <c:val>
            <c:numRef>
              <c:f>Sheet1!$B$2:$B$6</c:f>
              <c:numCache>
                <c:formatCode>0.0%</c:formatCode>
                <c:ptCount val="5"/>
                <c:pt idx="0">
                  <c:v>0.47889999999999999</c:v>
                </c:pt>
                <c:pt idx="1">
                  <c:v>0.18140000000000001</c:v>
                </c:pt>
                <c:pt idx="2">
                  <c:v>0.2495</c:v>
                </c:pt>
                <c:pt idx="3">
                  <c:v>6.3299999999999995E-2</c:v>
                </c:pt>
                <c:pt idx="4">
                  <c:v>2.69E-2</c:v>
                </c:pt>
              </c:numCache>
            </c:numRef>
          </c:val>
          <c:extLst>
            <c:ext xmlns:c16="http://schemas.microsoft.com/office/drawing/2014/chart" uri="{C3380CC4-5D6E-409C-BE32-E72D297353CC}">
              <c16:uniqueId val="{0000000A-3031-476C-A432-3D50A5052763}"/>
            </c:ext>
          </c:extLst>
        </c:ser>
        <c:dLbls>
          <c:showLegendKey val="0"/>
          <c:showVal val="0"/>
          <c:showCatName val="0"/>
          <c:showSerName val="0"/>
          <c:showPercent val="0"/>
          <c:showBubbleSize val="0"/>
        </c:dLbls>
        <c:gapWidth val="89"/>
        <c:overlap val="90"/>
        <c:axId val="546899776"/>
        <c:axId val="546900336"/>
      </c:barChart>
      <c:catAx>
        <c:axId val="546899776"/>
        <c:scaling>
          <c:orientation val="minMax"/>
        </c:scaling>
        <c:delete val="0"/>
        <c:axPos val="b"/>
        <c:numFmt formatCode="General" sourceLinked="1"/>
        <c:majorTickMark val="out"/>
        <c:minorTickMark val="none"/>
        <c:tickLblPos val="nextTo"/>
        <c:txPr>
          <a:bodyPr/>
          <a:lstStyle/>
          <a:p>
            <a:pPr>
              <a:defRPr sz="1000" baseline="0">
                <a:latin typeface="Franklin Gothic Book" pitchFamily="34" charset="0"/>
              </a:defRPr>
            </a:pPr>
            <a:endParaRPr lang="en-US"/>
          </a:p>
        </c:txPr>
        <c:crossAx val="546900336"/>
        <c:crosses val="autoZero"/>
        <c:auto val="1"/>
        <c:lblAlgn val="ctr"/>
        <c:lblOffset val="100"/>
        <c:noMultiLvlLbl val="0"/>
      </c:catAx>
      <c:valAx>
        <c:axId val="546900336"/>
        <c:scaling>
          <c:orientation val="minMax"/>
          <c:max val="1"/>
          <c:min val="0"/>
        </c:scaling>
        <c:delete val="0"/>
        <c:axPos val="l"/>
        <c:majorGridlines>
          <c:spPr>
            <a:ln w="6350">
              <a:solidFill>
                <a:sysClr val="window" lastClr="FFFFFF">
                  <a:lumMod val="85000"/>
                </a:sysClr>
              </a:solidFill>
            </a:ln>
          </c:spPr>
        </c:majorGridlines>
        <c:numFmt formatCode="0.0%" sourceLinked="1"/>
        <c:majorTickMark val="out"/>
        <c:minorTickMark val="none"/>
        <c:tickLblPos val="nextTo"/>
        <c:txPr>
          <a:bodyPr/>
          <a:lstStyle/>
          <a:p>
            <a:pPr>
              <a:defRPr sz="1000" baseline="0">
                <a:latin typeface="Franklin Gothic Book" pitchFamily="34" charset="0"/>
              </a:defRPr>
            </a:pPr>
            <a:endParaRPr lang="en-US"/>
          </a:p>
        </c:txPr>
        <c:crossAx val="546899776"/>
        <c:crosses val="autoZero"/>
        <c:crossBetween val="between"/>
        <c:majorUnit val="0.5"/>
      </c:valAx>
      <c:spPr>
        <a:ln>
          <a:noFill/>
        </a:ln>
      </c:spPr>
    </c:plotArea>
    <c:plotVisOnly val="1"/>
    <c:dispBlanksAs val="zero"/>
    <c:showDLblsOverMax val="0"/>
  </c:chart>
  <c:spPr>
    <a:noFill/>
  </c:spPr>
  <c:txPr>
    <a:bodyPr/>
    <a:lstStyle/>
    <a:p>
      <a:pPr>
        <a:defRPr sz="1000"/>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796778768732714"/>
          <c:y val="0.11152937608333383"/>
          <c:w val="0.7168976779891959"/>
          <c:h val="0.71127340339358525"/>
        </c:manualLayout>
      </c:layout>
      <c:barChart>
        <c:barDir val="col"/>
        <c:grouping val="clustered"/>
        <c:varyColors val="0"/>
        <c:ser>
          <c:idx val="0"/>
          <c:order val="0"/>
          <c:tx>
            <c:strRef>
              <c:f>Sheet1!$B$1</c:f>
              <c:strCache>
                <c:ptCount val="1"/>
                <c:pt idx="0">
                  <c:v>Average Portfolio Age</c:v>
                </c:pt>
              </c:strCache>
            </c:strRef>
          </c:tx>
          <c:spPr>
            <a:solidFill>
              <a:schemeClr val="accent1">
                <a:lumMod val="75000"/>
              </a:schemeClr>
            </a:solidFill>
            <a:scene3d>
              <a:camera prst="orthographicFront"/>
              <a:lightRig rig="balanced" dir="t">
                <a:rot lat="0" lon="0" rev="8700000"/>
              </a:lightRig>
            </a:scene3d>
            <a:sp3d>
              <a:bevelT w="190500" h="38100"/>
            </a:sp3d>
          </c:spPr>
          <c:invertIfNegative val="0"/>
          <c:dPt>
            <c:idx val="0"/>
            <c:invertIfNegative val="0"/>
            <c:bubble3D val="0"/>
            <c:spPr>
              <a:solidFill>
                <a:srgbClr val="002F86"/>
              </a:solidFill>
              <a:scene3d>
                <a:camera prst="orthographicFront"/>
                <a:lightRig rig="balanced" dir="t">
                  <a:rot lat="0" lon="0" rev="8700000"/>
                </a:lightRig>
              </a:scene3d>
              <a:sp3d>
                <a:bevelT w="190500" h="38100"/>
              </a:sp3d>
            </c:spPr>
            <c:extLst>
              <c:ext xmlns:c16="http://schemas.microsoft.com/office/drawing/2014/chart" uri="{C3380CC4-5D6E-409C-BE32-E72D297353CC}">
                <c16:uniqueId val="{00000001-E663-467F-8BB4-108A48792EE8}"/>
              </c:ext>
            </c:extLst>
          </c:dPt>
          <c:dPt>
            <c:idx val="1"/>
            <c:invertIfNegative val="0"/>
            <c:bubble3D val="0"/>
            <c:spPr>
              <a:solidFill>
                <a:srgbClr val="6CAAE4"/>
              </a:solidFill>
              <a:scene3d>
                <a:camera prst="orthographicFront"/>
                <a:lightRig rig="balanced" dir="t">
                  <a:rot lat="0" lon="0" rev="8700000"/>
                </a:lightRig>
              </a:scene3d>
              <a:sp3d>
                <a:bevelT w="190500" h="38100"/>
              </a:sp3d>
            </c:spPr>
            <c:extLst>
              <c:ext xmlns:c16="http://schemas.microsoft.com/office/drawing/2014/chart" uri="{C3380CC4-5D6E-409C-BE32-E72D297353CC}">
                <c16:uniqueId val="{00000003-E663-467F-8BB4-108A48792EE8}"/>
              </c:ext>
            </c:extLst>
          </c:dPt>
          <c:dPt>
            <c:idx val="2"/>
            <c:invertIfNegative val="0"/>
            <c:bubble3D val="0"/>
            <c:extLst>
              <c:ext xmlns:c16="http://schemas.microsoft.com/office/drawing/2014/chart" uri="{C3380CC4-5D6E-409C-BE32-E72D297353CC}">
                <c16:uniqueId val="{00000004-E663-467F-8BB4-108A48792EE8}"/>
              </c:ext>
            </c:extLst>
          </c:dPt>
          <c:dPt>
            <c:idx val="3"/>
            <c:invertIfNegative val="0"/>
            <c:bubble3D val="0"/>
            <c:extLst>
              <c:ext xmlns:c16="http://schemas.microsoft.com/office/drawing/2014/chart" uri="{C3380CC4-5D6E-409C-BE32-E72D297353CC}">
                <c16:uniqueId val="{00000005-E663-467F-8BB4-108A48792EE8}"/>
              </c:ext>
            </c:extLst>
          </c:dPt>
          <c:dPt>
            <c:idx val="4"/>
            <c:invertIfNegative val="0"/>
            <c:bubble3D val="0"/>
            <c:extLst>
              <c:ext xmlns:c16="http://schemas.microsoft.com/office/drawing/2014/chart" uri="{C3380CC4-5D6E-409C-BE32-E72D297353CC}">
                <c16:uniqueId val="{00000006-E663-467F-8BB4-108A48792EE8}"/>
              </c:ext>
            </c:extLst>
          </c:dPt>
          <c:dLbls>
            <c:dLbl>
              <c:idx val="0"/>
              <c:layout>
                <c:manualLayout>
                  <c:x val="-1.1886753243924816E-2"/>
                  <c:y val="-1.020354156770543E-2"/>
                </c:manualLayout>
              </c:layout>
              <c:tx>
                <c:rich>
                  <a:bodyPr/>
                  <a:lstStyle/>
                  <a:p>
                    <a:fld id="{49378871-E508-441F-81D0-15551FC9763D}" type="VALUE">
                      <a:rPr lang="en-US" smtClean="0"/>
                      <a:pPr/>
                      <a:t>[VALUE]</a:t>
                    </a:fld>
                    <a:r>
                      <a:rPr lang="en-US" dirty="0"/>
                      <a:t> years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663-467F-8BB4-108A48792EE8}"/>
                </c:ext>
              </c:extLst>
            </c:dLbl>
            <c:dLbl>
              <c:idx val="1"/>
              <c:layout>
                <c:manualLayout>
                  <c:x val="-8.1849417519750008E-3"/>
                  <c:y val="-4.8971442256674345E-2"/>
                </c:manualLayout>
              </c:layout>
              <c:tx>
                <c:rich>
                  <a:bodyPr/>
                  <a:lstStyle/>
                  <a:p>
                    <a:fld id="{F92CE5B6-ECCA-4342-86D0-04382A1BF3E8}" type="VALUE">
                      <a:rPr lang="en-US" smtClean="0"/>
                      <a:pPr/>
                      <a:t>[VALUE]</a:t>
                    </a:fld>
                    <a:r>
                      <a:rPr lang="en-US" dirty="0"/>
                      <a:t> years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663-467F-8BB4-108A48792EE8}"/>
                </c:ext>
              </c:extLst>
            </c:dLbl>
            <c:dLbl>
              <c:idx val="2"/>
              <c:layout>
                <c:manualLayout>
                  <c:x val="1.7333424098928973E-3"/>
                  <c:y val="4.8835254086545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63-467F-8BB4-108A48792EE8}"/>
                </c:ext>
              </c:extLst>
            </c:dLbl>
            <c:dLbl>
              <c:idx val="3"/>
              <c:layout>
                <c:manualLayout>
                  <c:x val="-1.6039504450446192E-3"/>
                  <c:y val="5.80787178213039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663-467F-8BB4-108A48792EE8}"/>
                </c:ext>
              </c:extLst>
            </c:dLbl>
            <c:dLbl>
              <c:idx val="4"/>
              <c:layout>
                <c:manualLayout>
                  <c:x val="-7.3640620908465328E-3"/>
                  <c:y val="-3.1229423859651284E-3"/>
                </c:manualLayout>
              </c:layout>
              <c:numFmt formatCode="#,##0" sourceLinked="0"/>
              <c:spPr>
                <a:noFill/>
                <a:ln>
                  <a:noFill/>
                </a:ln>
                <a:effectLst/>
              </c:spPr>
              <c:txPr>
                <a:bodyPr/>
                <a:lstStyle/>
                <a:p>
                  <a:pPr algn="ctr" rtl="0">
                    <a:defRPr sz="1000">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663-467F-8BB4-108A48792EE8}"/>
                </c:ext>
              </c:extLst>
            </c:dLbl>
            <c:dLbl>
              <c:idx val="5"/>
              <c:layout>
                <c:manualLayout>
                  <c:x val="-3.2303811353065538E-3"/>
                  <c:y val="8.48810437734536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63-467F-8BB4-108A48792EE8}"/>
                </c:ext>
              </c:extLst>
            </c:dLbl>
            <c:numFmt formatCode="#,##0" sourceLinked="0"/>
            <c:spPr>
              <a:noFill/>
              <a:ln>
                <a:noFill/>
              </a:ln>
              <a:effectLst/>
            </c:spPr>
            <c:txPr>
              <a:bodyPr/>
              <a:lstStyle/>
              <a:p>
                <a:pPr>
                  <a:defRPr sz="1000">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Skilled Nursing</c:v>
                </c:pt>
                <c:pt idx="1">
                  <c:v>Assisted Living</c:v>
                </c:pt>
              </c:strCache>
            </c:strRef>
          </c:cat>
          <c:val>
            <c:numRef>
              <c:f>Sheet1!$B$2:$B$3</c:f>
              <c:numCache>
                <c:formatCode>#,##0_);[Red]\(#,##0\)</c:formatCode>
                <c:ptCount val="2"/>
                <c:pt idx="0">
                  <c:v>21.1</c:v>
                </c:pt>
                <c:pt idx="1">
                  <c:v>15.2</c:v>
                </c:pt>
              </c:numCache>
            </c:numRef>
          </c:val>
          <c:extLst>
            <c:ext xmlns:c16="http://schemas.microsoft.com/office/drawing/2014/chart" uri="{C3380CC4-5D6E-409C-BE32-E72D297353CC}">
              <c16:uniqueId val="{00000008-E663-467F-8BB4-108A48792EE8}"/>
            </c:ext>
          </c:extLst>
        </c:ser>
        <c:dLbls>
          <c:showLegendKey val="0"/>
          <c:showVal val="0"/>
          <c:showCatName val="0"/>
          <c:showSerName val="0"/>
          <c:showPercent val="0"/>
          <c:showBubbleSize val="0"/>
        </c:dLbls>
        <c:gapWidth val="150"/>
        <c:overlap val="35"/>
        <c:axId val="634825216"/>
        <c:axId val="634825776"/>
      </c:barChart>
      <c:catAx>
        <c:axId val="634825216"/>
        <c:scaling>
          <c:orientation val="minMax"/>
        </c:scaling>
        <c:delete val="0"/>
        <c:axPos val="b"/>
        <c:numFmt formatCode="General" sourceLinked="0"/>
        <c:majorTickMark val="none"/>
        <c:minorTickMark val="none"/>
        <c:tickLblPos val="nextTo"/>
        <c:spPr>
          <a:ln>
            <a:noFill/>
          </a:ln>
        </c:spPr>
        <c:txPr>
          <a:bodyPr/>
          <a:lstStyle/>
          <a:p>
            <a:pPr>
              <a:defRPr sz="1000">
                <a:latin typeface="Franklin Gothic Book" panose="020B0503020102020204" pitchFamily="34" charset="0"/>
              </a:defRPr>
            </a:pPr>
            <a:endParaRPr lang="en-US"/>
          </a:p>
        </c:txPr>
        <c:crossAx val="634825776"/>
        <c:crosses val="autoZero"/>
        <c:auto val="1"/>
        <c:lblAlgn val="ctr"/>
        <c:lblOffset val="100"/>
        <c:noMultiLvlLbl val="0"/>
      </c:catAx>
      <c:valAx>
        <c:axId val="634825776"/>
        <c:scaling>
          <c:orientation val="minMax"/>
          <c:max val="40"/>
        </c:scaling>
        <c:delete val="0"/>
        <c:axPos val="l"/>
        <c:majorGridlines>
          <c:spPr>
            <a:ln>
              <a:solidFill>
                <a:sysClr val="window" lastClr="FFFFFF">
                  <a:lumMod val="85000"/>
                </a:sysClr>
              </a:solidFill>
            </a:ln>
          </c:spPr>
        </c:majorGridlines>
        <c:numFmt formatCode="0" sourceLinked="0"/>
        <c:majorTickMark val="none"/>
        <c:minorTickMark val="none"/>
        <c:tickLblPos val="nextTo"/>
        <c:txPr>
          <a:bodyPr/>
          <a:lstStyle/>
          <a:p>
            <a:pPr>
              <a:defRPr>
                <a:latin typeface="Franklin Gothic Book" panose="020B0503020102020204" pitchFamily="34" charset="0"/>
              </a:defRPr>
            </a:pPr>
            <a:endParaRPr lang="en-US"/>
          </a:p>
        </c:txPr>
        <c:crossAx val="634825216"/>
        <c:crosses val="autoZero"/>
        <c:crossBetween val="between"/>
        <c:majorUnit val="10"/>
      </c:valAx>
      <c:spPr>
        <a:noFill/>
      </c:spPr>
    </c:plotArea>
    <c:plotVisOnly val="1"/>
    <c:dispBlanksAs val="gap"/>
    <c:showDLblsOverMax val="0"/>
  </c:chart>
  <c:txPr>
    <a:bodyPr/>
    <a:lstStyle/>
    <a:p>
      <a:pPr>
        <a:defRPr sz="10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Sheet2!$B$2</c:f>
              <c:strCache>
                <c:ptCount val="1"/>
                <c:pt idx="0">
                  <c:v>Normalized EBITDAR</c:v>
                </c:pt>
              </c:strCache>
            </c:strRef>
          </c:tx>
          <c:spPr>
            <a:solidFill>
              <a:srgbClr val="0070CD"/>
            </a:solidFill>
            <a:ln>
              <a:noFill/>
            </a:ln>
            <a:effectLst/>
            <a:scene3d>
              <a:camera prst="orthographicFront"/>
              <a:lightRig rig="brightRoom" dir="t"/>
            </a:scene3d>
            <a:sp3d prstMaterial="matte">
              <a:bevelT w="190500" h="38100"/>
            </a:sp3d>
          </c:spPr>
          <c:invertIfNegative val="0"/>
          <c:dLbls>
            <c:dLbl>
              <c:idx val="0"/>
              <c:layout>
                <c:manualLayout>
                  <c:x val="-8.1576044032051105E-3"/>
                  <c:y val="2.961672575436653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1450013540338647"/>
                      <c:h val="9.7772507399808889E-2"/>
                    </c:manualLayout>
                  </c15:layout>
                </c:ext>
                <c:ext xmlns:c16="http://schemas.microsoft.com/office/drawing/2014/chart" uri="{C3380CC4-5D6E-409C-BE32-E72D297353CC}">
                  <c16:uniqueId val="{00000000-8A98-4602-BC00-27BEB8A1EFF6}"/>
                </c:ext>
              </c:extLst>
            </c:dLbl>
            <c:dLbl>
              <c:idx val="1"/>
              <c:layout>
                <c:manualLayout>
                  <c:x val="-9.7891252838460934E-3"/>
                  <c:y val="-1.48083628771832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A98-4602-BC00-27BEB8A1EFF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Sheet2!$A$3:$A$4</c:f>
              <c:strCache>
                <c:ptCount val="2"/>
                <c:pt idx="0">
                  <c:v>3Q23</c:v>
                </c:pt>
                <c:pt idx="1">
                  <c:v>4Q23</c:v>
                </c:pt>
              </c:strCache>
            </c:strRef>
          </c:cat>
          <c:val>
            <c:numRef>
              <c:f>Sheet2!$B$3:$B$4</c:f>
              <c:numCache>
                <c:formatCode>0.00</c:formatCode>
                <c:ptCount val="2"/>
                <c:pt idx="0">
                  <c:v>1.44</c:v>
                </c:pt>
                <c:pt idx="1">
                  <c:v>1.34</c:v>
                </c:pt>
              </c:numCache>
            </c:numRef>
          </c:val>
          <c:extLst>
            <c:ext xmlns:c16="http://schemas.microsoft.com/office/drawing/2014/chart" uri="{C3380CC4-5D6E-409C-BE32-E72D297353CC}">
              <c16:uniqueId val="{00000002-8A98-4602-BC00-27BEB8A1EFF6}"/>
            </c:ext>
          </c:extLst>
        </c:ser>
        <c:ser>
          <c:idx val="1"/>
          <c:order val="1"/>
          <c:tx>
            <c:strRef>
              <c:f>Sheet2!$C$2</c:f>
              <c:strCache>
                <c:ptCount val="1"/>
                <c:pt idx="0">
                  <c:v>Normalized EBITDARM</c:v>
                </c:pt>
              </c:strCache>
            </c:strRef>
          </c:tx>
          <c:spPr>
            <a:solidFill>
              <a:srgbClr val="002F86"/>
            </a:solidFill>
            <a:ln>
              <a:noFill/>
            </a:ln>
            <a:effectLst/>
            <a:scene3d>
              <a:camera prst="orthographicFront"/>
              <a:lightRig rig="brightRoom" dir="t"/>
            </a:scene3d>
            <a:sp3d prstMaterial="matte">
              <a:bevelT w="190500" h="38100"/>
            </a:sp3d>
          </c:spPr>
          <c:invertIfNegative val="0"/>
          <c:dLbls>
            <c:dLbl>
              <c:idx val="0"/>
              <c:tx>
                <c:rich>
                  <a:bodyPr/>
                  <a:lstStyle/>
                  <a:p>
                    <a:fld id="{4F19DA54-6D6A-4C05-9626-4FEEA60AD699}" type="VALUE">
                      <a:rPr lang="en-US"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A98-4602-BC00-27BEB8A1EFF6}"/>
                </c:ext>
              </c:extLst>
            </c:dLbl>
            <c:dLbl>
              <c:idx val="1"/>
              <c:layout>
                <c:manualLayout>
                  <c:x val="-1.9578250567692187E-2"/>
                  <c:y val="1.4808362877183286E-2"/>
                </c:manualLayout>
              </c:layout>
              <c:tx>
                <c:rich>
                  <a:bodyPr/>
                  <a:lstStyle/>
                  <a:p>
                    <a:fld id="{FD72958D-967D-4AA0-895F-4E88850FA768}" type="VALUE">
                      <a:rPr lang="en-US" sz="900"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A98-4602-BC00-27BEB8A1EFF6}"/>
                </c:ext>
              </c:extLst>
            </c:dLbl>
            <c:dLbl>
              <c:idx val="2"/>
              <c:tx>
                <c:rich>
                  <a:bodyPr/>
                  <a:lstStyle/>
                  <a:p>
                    <a:fld id="{954EEA3C-3FA9-43AE-B00D-110EFCC0D577}"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A98-4602-BC00-27BEB8A1EFF6}"/>
                </c:ext>
              </c:extLst>
            </c:dLbl>
            <c:dLbl>
              <c:idx val="3"/>
              <c:tx>
                <c:rich>
                  <a:bodyPr/>
                  <a:lstStyle/>
                  <a:p>
                    <a:fld id="{2C37D394-F451-4E35-A565-0447E5146669}"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A98-4602-BC00-27BEB8A1EFF6}"/>
                </c:ext>
              </c:extLst>
            </c:dLbl>
            <c:numFmt formatCode="#,##0.00" sourceLinked="0"/>
            <c:spPr>
              <a:solidFill>
                <a:prstClr val="white"/>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3Q23</c:v>
                </c:pt>
                <c:pt idx="1">
                  <c:v>4Q23</c:v>
                </c:pt>
              </c:strCache>
            </c:strRef>
          </c:cat>
          <c:val>
            <c:numRef>
              <c:f>Sheet2!$C$3:$C$4</c:f>
              <c:numCache>
                <c:formatCode>#,##0.00</c:formatCode>
                <c:ptCount val="2"/>
                <c:pt idx="0">
                  <c:v>1.93</c:v>
                </c:pt>
                <c:pt idx="1">
                  <c:v>1.84</c:v>
                </c:pt>
              </c:numCache>
            </c:numRef>
          </c:val>
          <c:extLst>
            <c:ext xmlns:c16="http://schemas.microsoft.com/office/drawing/2014/chart" uri="{C3380CC4-5D6E-409C-BE32-E72D297353CC}">
              <c16:uniqueId val="{00000007-8A98-4602-BC00-27BEB8A1EFF6}"/>
            </c:ext>
          </c:extLst>
        </c:ser>
        <c:dLbls>
          <c:dLblPos val="ctr"/>
          <c:showLegendKey val="0"/>
          <c:showVal val="1"/>
          <c:showCatName val="0"/>
          <c:showSerName val="0"/>
          <c:showPercent val="0"/>
          <c:showBubbleSize val="0"/>
        </c:dLbls>
        <c:gapWidth val="250"/>
        <c:overlap val="-15"/>
        <c:axId val="708233248"/>
        <c:axId val="439008016"/>
      </c:barChart>
      <c:lineChart>
        <c:grouping val="standard"/>
        <c:varyColors val="0"/>
        <c:ser>
          <c:idx val="2"/>
          <c:order val="2"/>
          <c:tx>
            <c:strRef>
              <c:f>Sheet2!$D$2</c:f>
              <c:strCache>
                <c:ptCount val="1"/>
                <c:pt idx="0">
                  <c:v>Occupancy</c:v>
                </c:pt>
              </c:strCache>
            </c:strRef>
          </c:tx>
          <c:spPr>
            <a:ln w="25400" cap="rnd">
              <a:solidFill>
                <a:schemeClr val="accent3"/>
              </a:solidFill>
              <a:round/>
            </a:ln>
            <a:effectLst/>
          </c:spPr>
          <c:marker>
            <c:symbol val="circle"/>
            <c:size val="5"/>
            <c:spPr>
              <a:solidFill>
                <a:srgbClr val="6EC4E8"/>
              </a:solidFill>
              <a:ln w="9525">
                <a:solidFill>
                  <a:srgbClr val="6EC4E8"/>
                </a:solidFill>
              </a:ln>
              <a:effectLst/>
            </c:spPr>
          </c:marker>
          <c:dLbls>
            <c:dLbl>
              <c:idx val="0"/>
              <c:layout>
                <c:manualLayout>
                  <c:x val="-6.9337741489792784E-2"/>
                  <c:y val="7.2200325487274258E-2"/>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A98-4602-BC00-27BEB8A1EFF6}"/>
                </c:ext>
              </c:extLst>
            </c:dLbl>
            <c:dLbl>
              <c:idx val="1"/>
              <c:layout>
                <c:manualLayout>
                  <c:x val="-4.705803925087082E-2"/>
                  <c:y val="7.220032548727425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fld id="{FDB05A02-8F30-4761-A816-EDD06240F016}" type="VALUE">
                      <a:rPr lang="en-US" sz="900" b="0">
                        <a:latin typeface="Franklin Gothic Book" panose="020B0503020102020204" pitchFamily="34" charset="0"/>
                      </a:rPr>
                      <a:pPr>
                        <a:defRPr>
                          <a:latin typeface="Franklin Gothic Book" panose="020B0503020102020204" pitchFamily="34" charset="0"/>
                          <a:cs typeface="Times New Roman" panose="02020603050405020304" pitchFamily="18" charset="0"/>
                        </a:defRPr>
                      </a:pPr>
                      <a:t>[VALUE]</a:t>
                    </a:fld>
                    <a:endParaRPr lang="en-US"/>
                  </a:p>
                </c:rich>
              </c:tx>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8A98-4602-BC00-27BEB8A1EFF6}"/>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b"/>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3Q23</c:v>
                </c:pt>
                <c:pt idx="1">
                  <c:v>4Q23</c:v>
                </c:pt>
              </c:strCache>
            </c:strRef>
          </c:cat>
          <c:val>
            <c:numRef>
              <c:f>Sheet2!$D$3:$D$4</c:f>
              <c:numCache>
                <c:formatCode>0.0%</c:formatCode>
                <c:ptCount val="2"/>
                <c:pt idx="0">
                  <c:v>0.73899999999999999</c:v>
                </c:pt>
                <c:pt idx="1">
                  <c:v>0.745</c:v>
                </c:pt>
              </c:numCache>
            </c:numRef>
          </c:val>
          <c:smooth val="0"/>
          <c:extLst>
            <c:ext xmlns:c16="http://schemas.microsoft.com/office/drawing/2014/chart" uri="{C3380CC4-5D6E-409C-BE32-E72D297353CC}">
              <c16:uniqueId val="{0000000A-8A98-4602-BC00-27BEB8A1EFF6}"/>
            </c:ext>
          </c:extLst>
        </c:ser>
        <c:dLbls>
          <c:dLblPos val="ctr"/>
          <c:showLegendKey val="0"/>
          <c:showVal val="1"/>
          <c:showCatName val="0"/>
          <c:showSerName val="0"/>
          <c:showPercent val="0"/>
          <c:showBubbleSize val="0"/>
        </c:dLbls>
        <c:marker val="1"/>
        <c:smooth val="0"/>
        <c:axId val="514967680"/>
        <c:axId val="439005936"/>
      </c:lineChart>
      <c:catAx>
        <c:axId val="70823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439008016"/>
        <c:crosses val="autoZero"/>
        <c:auto val="1"/>
        <c:lblAlgn val="ctr"/>
        <c:lblOffset val="100"/>
        <c:noMultiLvlLbl val="0"/>
      </c:catAx>
      <c:valAx>
        <c:axId val="439008016"/>
        <c:scaling>
          <c:orientation val="minMax"/>
          <c:max val="2"/>
          <c:min val="0"/>
        </c:scaling>
        <c:delete val="0"/>
        <c:axPos val="l"/>
        <c:majorGridlines>
          <c:spPr>
            <a:ln w="9525" cap="flat" cmpd="sng" algn="ctr">
              <a:solidFill>
                <a:schemeClr val="tx1">
                  <a:lumMod val="15000"/>
                  <a:lumOff val="85000"/>
                </a:schemeClr>
              </a:solidFill>
              <a:round/>
            </a:ln>
            <a:effectLst/>
          </c:spPr>
        </c:majorGridlines>
        <c:numFmt formatCode="#,##0.00\x"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708233248"/>
        <c:crosses val="autoZero"/>
        <c:crossBetween val="between"/>
        <c:majorUnit val="1"/>
      </c:valAx>
      <c:valAx>
        <c:axId val="439005936"/>
        <c:scaling>
          <c:orientation val="minMax"/>
          <c:max val="1"/>
          <c:min val="0.60000000000000009"/>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000" dirty="0">
                    <a:latin typeface="Franklin Gothic Book" panose="020B0503020102020204" pitchFamily="34" charset="0"/>
                    <a:cs typeface="Times New Roman" panose="02020603050405020304" pitchFamily="18" charset="0"/>
                  </a:rPr>
                  <a:t>Occupancy %</a:t>
                </a:r>
              </a:p>
            </c:rich>
          </c:tx>
          <c:layout>
            <c:manualLayout>
              <c:xMode val="edge"/>
              <c:yMode val="edge"/>
              <c:x val="0.92963255659261845"/>
              <c:y val="0.133139344312358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4967680"/>
        <c:crosses val="max"/>
        <c:crossBetween val="between"/>
        <c:majorUnit val="0.1"/>
      </c:valAx>
      <c:catAx>
        <c:axId val="514967680"/>
        <c:scaling>
          <c:orientation val="minMax"/>
        </c:scaling>
        <c:delete val="1"/>
        <c:axPos val="b"/>
        <c:numFmt formatCode="General" sourceLinked="1"/>
        <c:majorTickMark val="out"/>
        <c:minorTickMark val="none"/>
        <c:tickLblPos val="nextTo"/>
        <c:crossAx val="439005936"/>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ayout>
        <c:manualLayout>
          <c:xMode val="edge"/>
          <c:yMode val="edge"/>
          <c:x val="0"/>
          <c:y val="0.77347192845891544"/>
          <c:w val="0.99625679328634698"/>
          <c:h val="9.896398656845774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Sheet2!$B$2</c:f>
              <c:strCache>
                <c:ptCount val="1"/>
                <c:pt idx="0">
                  <c:v>Normalized EBITDAR</c:v>
                </c:pt>
              </c:strCache>
            </c:strRef>
          </c:tx>
          <c:spPr>
            <a:solidFill>
              <a:srgbClr val="0070CD"/>
            </a:solidFill>
            <a:ln>
              <a:noFill/>
            </a:ln>
            <a:effectLst/>
            <a:scene3d>
              <a:camera prst="orthographicFront"/>
              <a:lightRig rig="brightRoom" dir="t"/>
            </a:scene3d>
            <a:sp3d prstMaterial="matte">
              <a:bevelT w="190500" h="38100"/>
            </a:sp3d>
          </c:spPr>
          <c:invertIfNegative val="0"/>
          <c:dLbls>
            <c:dLbl>
              <c:idx val="0"/>
              <c:layout>
                <c:manualLayout>
                  <c:x val="-1.3052167045128155E-2"/>
                  <c:y val="2.22125443157749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73-413E-896F-3AD941FB158D}"/>
                </c:ext>
              </c:extLst>
            </c:dLbl>
            <c:dLbl>
              <c:idx val="1"/>
              <c:layout>
                <c:manualLayout>
                  <c:x val="-6.5260835225640626E-3"/>
                  <c:y val="6.8893867763651535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73-413E-896F-3AD941FB158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Franklin Gothic Book" panose="020B0503020102020204" pitchFamily="34" charset="0"/>
                    <a:ea typeface="+mn-ea"/>
                    <a:cs typeface="Times New Roman" panose="02020603050405020304" pitchFamily="18"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3Q23</c:v>
                </c:pt>
                <c:pt idx="1">
                  <c:v>4Q23</c:v>
                </c:pt>
              </c:strCache>
            </c:strRef>
          </c:cat>
          <c:val>
            <c:numRef>
              <c:f>Sheet2!$B$3:$B$4</c:f>
              <c:numCache>
                <c:formatCode>0.00</c:formatCode>
                <c:ptCount val="2"/>
                <c:pt idx="0">
                  <c:v>1.01</c:v>
                </c:pt>
                <c:pt idx="1">
                  <c:v>1.07</c:v>
                </c:pt>
              </c:numCache>
            </c:numRef>
          </c:val>
          <c:extLst>
            <c:ext xmlns:c16="http://schemas.microsoft.com/office/drawing/2014/chart" uri="{C3380CC4-5D6E-409C-BE32-E72D297353CC}">
              <c16:uniqueId val="{00000002-7B73-413E-896F-3AD941FB158D}"/>
            </c:ext>
          </c:extLst>
        </c:ser>
        <c:ser>
          <c:idx val="1"/>
          <c:order val="1"/>
          <c:tx>
            <c:strRef>
              <c:f>Sheet2!$C$2</c:f>
              <c:strCache>
                <c:ptCount val="1"/>
                <c:pt idx="0">
                  <c:v>Normalized EBITDARM</c:v>
                </c:pt>
              </c:strCache>
            </c:strRef>
          </c:tx>
          <c:spPr>
            <a:solidFill>
              <a:srgbClr val="002F86"/>
            </a:solidFill>
            <a:ln>
              <a:noFill/>
            </a:ln>
            <a:effectLst/>
            <a:scene3d>
              <a:camera prst="orthographicFront"/>
              <a:lightRig rig="brightRoom" dir="t"/>
            </a:scene3d>
            <a:sp3d prstMaterial="matte">
              <a:bevelT w="190500" h="38100"/>
            </a:sp3d>
          </c:spPr>
          <c:invertIfNegative val="0"/>
          <c:dLbls>
            <c:dLbl>
              <c:idx val="0"/>
              <c:tx>
                <c:rich>
                  <a:bodyPr/>
                  <a:lstStyle/>
                  <a:p>
                    <a:fld id="{4F19DA54-6D6A-4C05-9626-4FEEA60AD699}" type="VALUE">
                      <a:rPr lang="en-US"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B73-413E-896F-3AD941FB158D}"/>
                </c:ext>
              </c:extLst>
            </c:dLbl>
            <c:dLbl>
              <c:idx val="1"/>
              <c:tx>
                <c:rich>
                  <a:bodyPr/>
                  <a:lstStyle/>
                  <a:p>
                    <a:fld id="{FD72958D-967D-4AA0-895F-4E88850FA768}" type="VALUE">
                      <a:rPr lang="en-US" sz="900" b="0">
                        <a:solidFill>
                          <a:schemeClr val="tx1"/>
                        </a:solidFill>
                        <a:latin typeface="+mj-lt"/>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B73-413E-896F-3AD941FB158D}"/>
                </c:ext>
              </c:extLst>
            </c:dLbl>
            <c:dLbl>
              <c:idx val="2"/>
              <c:tx>
                <c:rich>
                  <a:bodyPr/>
                  <a:lstStyle/>
                  <a:p>
                    <a:fld id="{954EEA3C-3FA9-43AE-B00D-110EFCC0D577}"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B73-413E-896F-3AD941FB158D}"/>
                </c:ext>
              </c:extLst>
            </c:dLbl>
            <c:dLbl>
              <c:idx val="3"/>
              <c:tx>
                <c:rich>
                  <a:bodyPr/>
                  <a:lstStyle/>
                  <a:p>
                    <a:fld id="{2C37D394-F451-4E35-A565-0447E5146669}" type="VALUE">
                      <a:rPr lang="en-US" b="1">
                        <a:solidFill>
                          <a:schemeClr val="bg1"/>
                        </a:solidFill>
                        <a:latin typeface="Times New Roman" panose="02020603050405020304" pitchFamily="18" charset="0"/>
                        <a:cs typeface="Times New Roman" panose="02020603050405020304" pitchFamily="18"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B73-413E-896F-3AD941FB158D}"/>
                </c:ext>
              </c:extLst>
            </c:dLbl>
            <c:spPr>
              <a:solidFill>
                <a:prstClr val="white"/>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3Q23</c:v>
                </c:pt>
                <c:pt idx="1">
                  <c:v>4Q23</c:v>
                </c:pt>
              </c:strCache>
            </c:strRef>
          </c:cat>
          <c:val>
            <c:numRef>
              <c:f>Sheet2!$C$3:$C$4</c:f>
              <c:numCache>
                <c:formatCode>0.00</c:formatCode>
                <c:ptCount val="2"/>
                <c:pt idx="0">
                  <c:v>1.25</c:v>
                </c:pt>
                <c:pt idx="1">
                  <c:v>1.31</c:v>
                </c:pt>
              </c:numCache>
            </c:numRef>
          </c:val>
          <c:extLst>
            <c:ext xmlns:c16="http://schemas.microsoft.com/office/drawing/2014/chart" uri="{C3380CC4-5D6E-409C-BE32-E72D297353CC}">
              <c16:uniqueId val="{00000007-7B73-413E-896F-3AD941FB158D}"/>
            </c:ext>
          </c:extLst>
        </c:ser>
        <c:dLbls>
          <c:dLblPos val="ctr"/>
          <c:showLegendKey val="0"/>
          <c:showVal val="1"/>
          <c:showCatName val="0"/>
          <c:showSerName val="0"/>
          <c:showPercent val="0"/>
          <c:showBubbleSize val="0"/>
        </c:dLbls>
        <c:gapWidth val="250"/>
        <c:overlap val="-15"/>
        <c:axId val="708233248"/>
        <c:axId val="439008016"/>
      </c:barChart>
      <c:lineChart>
        <c:grouping val="standard"/>
        <c:varyColors val="0"/>
        <c:ser>
          <c:idx val="2"/>
          <c:order val="2"/>
          <c:tx>
            <c:strRef>
              <c:f>Sheet2!$D$2</c:f>
              <c:strCache>
                <c:ptCount val="1"/>
                <c:pt idx="0">
                  <c:v>Occupancy</c:v>
                </c:pt>
              </c:strCache>
            </c:strRef>
          </c:tx>
          <c:spPr>
            <a:ln w="25400" cap="rnd">
              <a:solidFill>
                <a:schemeClr val="accent3"/>
              </a:solidFill>
              <a:round/>
            </a:ln>
            <a:effectLst/>
          </c:spPr>
          <c:marker>
            <c:symbol val="circle"/>
            <c:size val="5"/>
            <c:spPr>
              <a:solidFill>
                <a:srgbClr val="6EC4E8"/>
              </a:solidFill>
              <a:ln w="9525">
                <a:solidFill>
                  <a:srgbClr val="6EC4E8"/>
                </a:solidFill>
              </a:ln>
              <a:effectLst/>
            </c:spPr>
          </c:marker>
          <c:dLbls>
            <c:dLbl>
              <c:idx val="0"/>
              <c:layout>
                <c:manualLayout>
                  <c:x val="-5.9789202363572769E-2"/>
                  <c:y val="5.5393771276090263E-2"/>
                </c:manualLayout>
              </c:layout>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B73-413E-896F-3AD941FB158D}"/>
                </c:ext>
              </c:extLst>
            </c:dLbl>
            <c:dLbl>
              <c:idx val="1"/>
              <c:layout>
                <c:manualLayout>
                  <c:x val="-5.0240822759279498E-2"/>
                  <c:y val="3.3181226960315266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fld id="{FDB05A02-8F30-4761-A816-EDD06240F016}" type="VALUE">
                      <a:rPr lang="en-US" sz="900" b="0">
                        <a:latin typeface="Franklin Gothic Book" panose="020B0503020102020204" pitchFamily="34" charset="0"/>
                      </a:rPr>
                      <a:pPr>
                        <a:defRPr>
                          <a:latin typeface="Franklin Gothic Book" panose="020B0503020102020204" pitchFamily="34" charset="0"/>
                          <a:cs typeface="Times New Roman" panose="02020603050405020304" pitchFamily="18" charset="0"/>
                        </a:defRPr>
                      </a:pPr>
                      <a:t>[VALUE]</a:t>
                    </a:fld>
                    <a:endParaRPr lang="en-US"/>
                  </a:p>
                </c:rich>
              </c:tx>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r"/>
              <c:showLegendKey val="0"/>
              <c:showVal val="1"/>
              <c:showCatName val="0"/>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7B73-413E-896F-3AD941FB158D}"/>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Franklin Gothic Book" panose="020B0503020102020204" pitchFamily="34" charset="0"/>
                    <a:ea typeface="+mn-ea"/>
                    <a:cs typeface="Times New Roman" panose="02020603050405020304" pitchFamily="18" charset="0"/>
                  </a:defRPr>
                </a:pPr>
                <a:endParaRPr lang="en-US"/>
              </a:p>
            </c:txPr>
            <c:dLblPos val="b"/>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Sheet2!$A$3:$A$4</c:f>
              <c:strCache>
                <c:ptCount val="2"/>
                <c:pt idx="0">
                  <c:v>3Q23</c:v>
                </c:pt>
                <c:pt idx="1">
                  <c:v>4Q23</c:v>
                </c:pt>
              </c:strCache>
            </c:strRef>
          </c:cat>
          <c:val>
            <c:numRef>
              <c:f>Sheet2!$D$3:$D$4</c:f>
              <c:numCache>
                <c:formatCode>0.0%</c:formatCode>
                <c:ptCount val="2"/>
                <c:pt idx="0">
                  <c:v>0.82499999999999996</c:v>
                </c:pt>
                <c:pt idx="1">
                  <c:v>0.83399999999999996</c:v>
                </c:pt>
              </c:numCache>
            </c:numRef>
          </c:val>
          <c:smooth val="0"/>
          <c:extLst>
            <c:ext xmlns:c16="http://schemas.microsoft.com/office/drawing/2014/chart" uri="{C3380CC4-5D6E-409C-BE32-E72D297353CC}">
              <c16:uniqueId val="{0000000A-7B73-413E-896F-3AD941FB158D}"/>
            </c:ext>
          </c:extLst>
        </c:ser>
        <c:dLbls>
          <c:dLblPos val="ctr"/>
          <c:showLegendKey val="0"/>
          <c:showVal val="1"/>
          <c:showCatName val="0"/>
          <c:showSerName val="0"/>
          <c:showPercent val="0"/>
          <c:showBubbleSize val="0"/>
        </c:dLbls>
        <c:marker val="1"/>
        <c:smooth val="0"/>
        <c:axId val="514967680"/>
        <c:axId val="439005936"/>
      </c:lineChart>
      <c:catAx>
        <c:axId val="70823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439008016"/>
        <c:crosses val="autoZero"/>
        <c:auto val="1"/>
        <c:lblAlgn val="ctr"/>
        <c:lblOffset val="100"/>
        <c:noMultiLvlLbl val="0"/>
      </c:catAx>
      <c:valAx>
        <c:axId val="439008016"/>
        <c:scaling>
          <c:orientation val="minMax"/>
          <c:max val="2"/>
          <c:min val="0"/>
        </c:scaling>
        <c:delete val="0"/>
        <c:axPos val="l"/>
        <c:majorGridlines>
          <c:spPr>
            <a:ln w="9525" cap="flat" cmpd="sng" algn="ctr">
              <a:solidFill>
                <a:schemeClr val="tx1">
                  <a:lumMod val="15000"/>
                  <a:lumOff val="85000"/>
                </a:schemeClr>
              </a:solidFill>
              <a:round/>
            </a:ln>
            <a:effectLst/>
          </c:spPr>
        </c:majorGridlines>
        <c:numFmt formatCode="#,##0.00\x"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708233248"/>
        <c:crosses val="autoZero"/>
        <c:crossBetween val="between"/>
        <c:majorUnit val="1"/>
      </c:valAx>
      <c:valAx>
        <c:axId val="439005936"/>
        <c:scaling>
          <c:orientation val="minMax"/>
          <c:max val="1"/>
          <c:min val="0.70000000000000007"/>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000" dirty="0">
                    <a:latin typeface="Franklin Gothic Book" panose="020B0503020102020204" pitchFamily="34" charset="0"/>
                    <a:cs typeface="Times New Roman" panose="02020603050405020304" pitchFamily="18" charset="0"/>
                  </a:rPr>
                  <a:t>Occupancy %</a:t>
                </a:r>
              </a:p>
            </c:rich>
          </c:tx>
          <c:layout>
            <c:manualLayout>
              <c:xMode val="edge"/>
              <c:yMode val="edge"/>
              <c:x val="0.92963255659261845"/>
              <c:y val="0.1331393443123586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4967680"/>
        <c:crosses val="max"/>
        <c:crossBetween val="between"/>
      </c:valAx>
      <c:catAx>
        <c:axId val="514967680"/>
        <c:scaling>
          <c:orientation val="minMax"/>
        </c:scaling>
        <c:delete val="1"/>
        <c:axPos val="b"/>
        <c:numFmt formatCode="General" sourceLinked="1"/>
        <c:majorTickMark val="out"/>
        <c:minorTickMark val="none"/>
        <c:tickLblPos val="nextTo"/>
        <c:crossAx val="439005936"/>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Times New Roman" panose="02020603050405020304" pitchFamily="18" charset="0"/>
              </a:defRPr>
            </a:pPr>
            <a:endParaRPr lang="en-US"/>
          </a:p>
        </c:txPr>
      </c:legendEntry>
      <c:layout>
        <c:manualLayout>
          <c:xMode val="edge"/>
          <c:yMode val="edge"/>
          <c:x val="0"/>
          <c:y val="0.76015757070631618"/>
          <c:w val="0.99625679328634698"/>
          <c:h val="9.896398656845774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2432925800243554"/>
          <c:y val="0.12400793650793651"/>
          <c:w val="0.84950897161741068"/>
          <c:h val="0.71142552493438316"/>
        </c:manualLayout>
      </c:layout>
      <c:barChart>
        <c:barDir val="col"/>
        <c:grouping val="stacked"/>
        <c:varyColors val="0"/>
        <c:ser>
          <c:idx val="0"/>
          <c:order val="0"/>
          <c:tx>
            <c:strRef>
              <c:f>Sheet3!$B$40</c:f>
              <c:strCache>
                <c:ptCount val="1"/>
                <c:pt idx="0">
                  <c:v>Balance</c:v>
                </c:pt>
              </c:strCache>
            </c:strRef>
          </c:tx>
          <c:spPr>
            <a:solidFill>
              <a:srgbClr val="6BAAE4"/>
            </a:solidFill>
            <a:ln>
              <a:noFill/>
            </a:ln>
            <a:effectLst/>
            <a:scene3d>
              <a:camera prst="orthographicFront"/>
              <a:lightRig rig="threePt" dir="t"/>
            </a:scene3d>
            <a:sp3d>
              <a:bevelT w="349250" h="31750"/>
            </a:sp3d>
          </c:spPr>
          <c:invertIfNegative val="0"/>
          <c:dLbls>
            <c:spPr>
              <a:noFill/>
              <a:ln>
                <a:noFill/>
              </a:ln>
              <a:effectLst/>
            </c:spPr>
            <c:txPr>
              <a:bodyPr wrap="square" lIns="38100" tIns="19050" rIns="38100" bIns="19050" anchor="ctr">
                <a:spAutoFit/>
              </a:bodyPr>
              <a:lstStyle/>
              <a:p>
                <a:pPr>
                  <a:defRPr sz="9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Sheet3!$A$41:$A$44</c:f>
              <c:strCache>
                <c:ptCount val="4"/>
                <c:pt idx="0">
                  <c:v>2021</c:v>
                </c:pt>
                <c:pt idx="1">
                  <c:v>2022</c:v>
                </c:pt>
                <c:pt idx="2">
                  <c:v>2023</c:v>
                </c:pt>
                <c:pt idx="3">
                  <c:v>1Q24</c:v>
                </c:pt>
              </c:strCache>
            </c:strRef>
          </c:cat>
          <c:val>
            <c:numRef>
              <c:f>Sheet3!$B$41:$B$44</c:f>
              <c:numCache>
                <c:formatCode>_("$"* #,##0_);_("$"* \(#,##0\);_("$"* "-"_);_(@_)</c:formatCode>
                <c:ptCount val="4"/>
                <c:pt idx="0">
                  <c:v>110900</c:v>
                </c:pt>
                <c:pt idx="1">
                  <c:v>130000</c:v>
                </c:pt>
                <c:pt idx="2">
                  <c:v>302250</c:v>
                </c:pt>
                <c:pt idx="3">
                  <c:v>277050</c:v>
                </c:pt>
              </c:numCache>
            </c:numRef>
          </c:val>
          <c:extLst>
            <c:ext xmlns:c16="http://schemas.microsoft.com/office/drawing/2014/chart" uri="{C3380CC4-5D6E-409C-BE32-E72D297353CC}">
              <c16:uniqueId val="{00000000-97B7-428E-9577-A3D99E706167}"/>
            </c:ext>
          </c:extLst>
        </c:ser>
        <c:ser>
          <c:idx val="1"/>
          <c:order val="1"/>
          <c:tx>
            <c:strRef>
              <c:f>Sheet3!$C$40</c:f>
              <c:strCache>
                <c:ptCount val="1"/>
                <c:pt idx="0">
                  <c:v>Available</c:v>
                </c:pt>
              </c:strCache>
            </c:strRef>
          </c:tx>
          <c:spPr>
            <a:solidFill>
              <a:srgbClr val="002F86"/>
            </a:solidFill>
            <a:ln>
              <a:noFill/>
            </a:ln>
            <a:effectLst/>
            <a:scene3d>
              <a:camera prst="orthographicFront"/>
              <a:lightRig rig="threePt" dir="t"/>
            </a:scene3d>
            <a:sp3d>
              <a:bevelT w="552450"/>
              <a:bevelB w="0" h="0"/>
            </a:sp3d>
          </c:spPr>
          <c:invertIfNegative val="0"/>
          <c:dLbls>
            <c:dLbl>
              <c:idx val="0"/>
              <c:layout>
                <c:manualLayout>
                  <c:x val="1.3312665770626007E-4"/>
                  <c:y val="-0.11901909677631865"/>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7B7-428E-9577-A3D99E706167}"/>
                </c:ext>
              </c:extLst>
            </c:dLbl>
            <c:dLbl>
              <c:idx val="1"/>
              <c:layout>
                <c:manualLayout>
                  <c:x val="2.0568230570187848E-3"/>
                  <c:y val="-0.10556143957719748"/>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7B7-428E-9577-A3D99E706167}"/>
                </c:ext>
              </c:extLst>
            </c:dLbl>
            <c:dLbl>
              <c:idx val="2"/>
              <c:layout>
                <c:manualLayout>
                  <c:x val="7.3788756350526408E-17"/>
                  <c:y val="-1.95959880014998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B7-428E-9577-A3D99E706167}"/>
                </c:ext>
              </c:extLst>
            </c:dLbl>
            <c:dLbl>
              <c:idx val="3"/>
              <c:layout>
                <c:manualLayout>
                  <c:x val="-2.0568230570188603E-3"/>
                  <c:y val="-8.8110010857887072E-4"/>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7B7-428E-9577-A3D99E7061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Sheet3!$A$41:$A$44</c:f>
              <c:strCache>
                <c:ptCount val="4"/>
                <c:pt idx="0">
                  <c:v>2021</c:v>
                </c:pt>
                <c:pt idx="1">
                  <c:v>2022</c:v>
                </c:pt>
                <c:pt idx="2">
                  <c:v>2023</c:v>
                </c:pt>
                <c:pt idx="3">
                  <c:v>1Q24</c:v>
                </c:pt>
              </c:strCache>
            </c:strRef>
          </c:cat>
          <c:val>
            <c:numRef>
              <c:f>Sheet3!$C$41:$C$44</c:f>
              <c:numCache>
                <c:formatCode>_("$"* #,##0_);_("$"* \(#,##0\);_("$"* "-"_);_(@_)</c:formatCode>
                <c:ptCount val="4"/>
                <c:pt idx="0">
                  <c:v>289100</c:v>
                </c:pt>
                <c:pt idx="1">
                  <c:v>270000</c:v>
                </c:pt>
                <c:pt idx="2">
                  <c:v>97750</c:v>
                </c:pt>
                <c:pt idx="3">
                  <c:v>122950</c:v>
                </c:pt>
              </c:numCache>
            </c:numRef>
          </c:val>
          <c:extLst>
            <c:ext xmlns:c16="http://schemas.microsoft.com/office/drawing/2014/chart" uri="{C3380CC4-5D6E-409C-BE32-E72D297353CC}">
              <c16:uniqueId val="{00000005-97B7-428E-9577-A3D99E706167}"/>
            </c:ext>
          </c:extLst>
        </c:ser>
        <c:dLbls>
          <c:showLegendKey val="0"/>
          <c:showVal val="0"/>
          <c:showCatName val="0"/>
          <c:showSerName val="0"/>
          <c:showPercent val="0"/>
          <c:showBubbleSize val="0"/>
        </c:dLbls>
        <c:gapWidth val="88"/>
        <c:overlap val="100"/>
        <c:axId val="615394656"/>
        <c:axId val="615519728"/>
      </c:barChart>
      <c:catAx>
        <c:axId val="61539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15519728"/>
        <c:crosses val="autoZero"/>
        <c:auto val="1"/>
        <c:lblAlgn val="ctr"/>
        <c:lblOffset val="100"/>
        <c:noMultiLvlLbl val="0"/>
      </c:catAx>
      <c:valAx>
        <c:axId val="615519728"/>
        <c:scaling>
          <c:orientation val="minMax"/>
          <c:max val="400000"/>
          <c:min val="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15394656"/>
        <c:crosses val="autoZero"/>
        <c:crossBetween val="between"/>
        <c:majorUnit val="100000"/>
      </c:valAx>
      <c:spPr>
        <a:noFill/>
        <a:ln>
          <a:noFill/>
        </a:ln>
        <a:effectLst/>
      </c:spPr>
    </c:plotArea>
    <c:legend>
      <c:legendPos val="b"/>
      <c:layout>
        <c:manualLayout>
          <c:xMode val="edge"/>
          <c:yMode val="edge"/>
          <c:x val="0.17863945527551631"/>
          <c:y val="0"/>
          <c:w val="0.74582548625477052"/>
          <c:h val="9.3613930484123017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61858199727402"/>
          <c:y val="0.11450860703667666"/>
          <c:w val="0.92836672550075239"/>
          <c:h val="0.57918748001897713"/>
        </c:manualLayout>
      </c:layout>
      <c:barChart>
        <c:barDir val="col"/>
        <c:grouping val="clustered"/>
        <c:varyColors val="0"/>
        <c:ser>
          <c:idx val="0"/>
          <c:order val="0"/>
          <c:tx>
            <c:strRef>
              <c:f>Sheet1!$B$1</c:f>
              <c:strCache>
                <c:ptCount val="1"/>
                <c:pt idx="0">
                  <c:v>2021</c:v>
                </c:pt>
              </c:strCache>
            </c:strRef>
          </c:tx>
          <c:spPr>
            <a:solidFill>
              <a:srgbClr val="002F86"/>
            </a:solidFill>
            <a:ln>
              <a:noFill/>
            </a:ln>
            <a:effectLst/>
            <a:scene3d>
              <a:camera prst="orthographicFront"/>
              <a:lightRig rig="threePt" dir="t"/>
            </a:scene3d>
            <a:sp3d>
              <a:bevelT w="190500" h="38100"/>
            </a:sp3d>
          </c:spPr>
          <c:invertIfNegative val="0"/>
          <c:dLbls>
            <c:dLbl>
              <c:idx val="0"/>
              <c:layout>
                <c:manualLayout>
                  <c:x val="-7.9653395241500082E-3"/>
                  <c:y val="3.55940865659987E-3"/>
                </c:manualLayout>
              </c:layout>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0548274656793176"/>
                      <c:h val="7.8343620788532506E-2"/>
                    </c:manualLayout>
                  </c15:layout>
                </c:ext>
                <c:ext xmlns:c16="http://schemas.microsoft.com/office/drawing/2014/chart" uri="{C3380CC4-5D6E-409C-BE32-E72D297353CC}">
                  <c16:uniqueId val="{00000000-12B0-4E6A-B4A5-D81D25FDEBB2}"/>
                </c:ext>
              </c:extLst>
            </c:dLbl>
            <c:dLbl>
              <c:idx val="1"/>
              <c:layout>
                <c:manualLayout>
                  <c:x val="1.3319273333561862E-4"/>
                  <c:y val="2.07944047464147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B0-4E6A-B4A5-D81D25FDEBB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Debt to Gross Asset Value</c:v>
                </c:pt>
                <c:pt idx="1">
                  <c:v>Debt to Total Enterprise Value</c:v>
                </c:pt>
              </c:strCache>
            </c:strRef>
          </c:cat>
          <c:val>
            <c:numRef>
              <c:f>Sheet1!$B$2:$B$3</c:f>
              <c:numCache>
                <c:formatCode>0.0%</c:formatCode>
                <c:ptCount val="2"/>
                <c:pt idx="0">
                  <c:v>0.38400000000000001</c:v>
                </c:pt>
                <c:pt idx="1">
                  <c:v>0.34899999999999998</c:v>
                </c:pt>
              </c:numCache>
            </c:numRef>
          </c:val>
          <c:extLst>
            <c:ext xmlns:c16="http://schemas.microsoft.com/office/drawing/2014/chart" uri="{C3380CC4-5D6E-409C-BE32-E72D297353CC}">
              <c16:uniqueId val="{00000002-12B0-4E6A-B4A5-D81D25FDEBB2}"/>
            </c:ext>
          </c:extLst>
        </c:ser>
        <c:ser>
          <c:idx val="1"/>
          <c:order val="1"/>
          <c:tx>
            <c:strRef>
              <c:f>Sheet1!$C$1</c:f>
              <c:strCache>
                <c:ptCount val="1"/>
                <c:pt idx="0">
                  <c:v>2022</c:v>
                </c:pt>
              </c:strCache>
            </c:strRef>
          </c:tx>
          <c:spPr>
            <a:solidFill>
              <a:srgbClr val="0070CD"/>
            </a:solidFill>
            <a:ln>
              <a:noFill/>
            </a:ln>
            <a:effectLst/>
            <a:scene3d>
              <a:camera prst="orthographicFront"/>
              <a:lightRig rig="threePt" dir="t"/>
            </a:scene3d>
            <a:sp3d>
              <a:bevelT w="190500" h="38100"/>
            </a:sp3d>
          </c:spPr>
          <c:invertIfNegative val="0"/>
          <c:dLbls>
            <c:dLbl>
              <c:idx val="0"/>
              <c:layout>
                <c:manualLayout>
                  <c:x val="-5.5765619950258099E-3"/>
                  <c:y val="1.8195266938278953E-2"/>
                </c:manualLayout>
              </c:layout>
              <c:spPr>
                <a:noFill/>
                <a:ln>
                  <a:noFill/>
                </a:ln>
                <a:effectLst/>
              </c:spPr>
              <c:txPr>
                <a:bodyPr rot="0" spcFirstLastPara="1" vertOverflow="ellipsis" vert="horz" wrap="square" lIns="38100" tIns="19050" rIns="38100" bIns="19050" anchor="ctr" anchorCtr="0">
                  <a:noAutofit/>
                </a:bodyPr>
                <a:lstStyle/>
                <a:p>
                  <a:pPr algn="ctr">
                    <a:defRPr lang="en-US"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8.7260861775823054E-2"/>
                      <c:h val="0.1109391418465351"/>
                    </c:manualLayout>
                  </c15:layout>
                </c:ext>
                <c:ext xmlns:c16="http://schemas.microsoft.com/office/drawing/2014/chart" uri="{C3380CC4-5D6E-409C-BE32-E72D297353CC}">
                  <c16:uniqueId val="{00000003-12B0-4E6A-B4A5-D81D25FDEBB2}"/>
                </c:ext>
              </c:extLst>
            </c:dLbl>
            <c:dLbl>
              <c:idx val="1"/>
              <c:layout>
                <c:manualLayout>
                  <c:x val="-9.9457475401901587E-4"/>
                  <c:y val="3.559408656599896E-3"/>
                </c:manualLayout>
              </c:layout>
              <c:spPr>
                <a:noFill/>
                <a:ln>
                  <a:noFill/>
                </a:ln>
                <a:effectLst/>
              </c:spPr>
              <c:txPr>
                <a:bodyPr rot="0" spcFirstLastPara="1" vertOverflow="ellipsis" vert="horz" wrap="square" lIns="38100" tIns="19050" rIns="38100" bIns="19050" anchor="ctr" anchorCtr="0">
                  <a:noAutofit/>
                </a:bodyPr>
                <a:lstStyle/>
                <a:p>
                  <a:pPr algn="ctr">
                    <a:defRPr lang="en-US"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1541067137858839E-2"/>
                      <c:h val="7.834362078853252E-2"/>
                    </c:manualLayout>
                  </c15:layout>
                </c:ext>
                <c:ext xmlns:c16="http://schemas.microsoft.com/office/drawing/2014/chart" uri="{C3380CC4-5D6E-409C-BE32-E72D297353CC}">
                  <c16:uniqueId val="{00000004-12B0-4E6A-B4A5-D81D25FDEBB2}"/>
                </c:ext>
              </c:extLst>
            </c:dLbl>
            <c:spPr>
              <a:noFill/>
              <a:ln>
                <a:noFill/>
              </a:ln>
              <a:effectLst/>
            </c:spPr>
            <c:txPr>
              <a:bodyPr rot="0" spcFirstLastPara="1" vertOverflow="ellipsis" vert="horz" wrap="square" lIns="38100" tIns="19050" rIns="38100" bIns="19050" anchor="ctr" anchorCtr="0">
                <a:spAutoFit/>
              </a:bodyPr>
              <a:lstStyle/>
              <a:p>
                <a:pPr algn="ctr">
                  <a:defRPr lang="en-US"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Debt to Gross Asset Value</c:v>
                </c:pt>
                <c:pt idx="1">
                  <c:v>Debt to Total Enterprise Value</c:v>
                </c:pt>
              </c:strCache>
            </c:strRef>
          </c:cat>
          <c:val>
            <c:numRef>
              <c:f>Sheet1!$C$2:$C$3</c:f>
              <c:numCache>
                <c:formatCode>0.0%</c:formatCode>
                <c:ptCount val="2"/>
                <c:pt idx="0">
                  <c:v>0.374</c:v>
                </c:pt>
                <c:pt idx="1">
                  <c:v>0.34200000000000003</c:v>
                </c:pt>
              </c:numCache>
            </c:numRef>
          </c:val>
          <c:extLst>
            <c:ext xmlns:c16="http://schemas.microsoft.com/office/drawing/2014/chart" uri="{C3380CC4-5D6E-409C-BE32-E72D297353CC}">
              <c16:uniqueId val="{00000005-12B0-4E6A-B4A5-D81D25FDEBB2}"/>
            </c:ext>
          </c:extLst>
        </c:ser>
        <c:ser>
          <c:idx val="2"/>
          <c:order val="2"/>
          <c:tx>
            <c:strRef>
              <c:f>Sheet1!$D$1</c:f>
              <c:strCache>
                <c:ptCount val="1"/>
                <c:pt idx="0">
                  <c:v>2023</c:v>
                </c:pt>
              </c:strCache>
            </c:strRef>
          </c:tx>
          <c:spPr>
            <a:solidFill>
              <a:srgbClr val="6CAAE4"/>
            </a:solidFill>
            <a:ln>
              <a:noFill/>
            </a:ln>
            <a:effectLst/>
            <a:scene3d>
              <a:camera prst="orthographicFront"/>
              <a:lightRig rig="threePt" dir="t"/>
            </a:scene3d>
            <a:sp3d>
              <a:bevelT w="190500" h="38100"/>
            </a:sp3d>
          </c:spPr>
          <c:invertIfNegative val="0"/>
          <c:dLbls>
            <c:dLbl>
              <c:idx val="0"/>
              <c:layout>
                <c:manualLayout>
                  <c:x val="2.7883358860145853E-3"/>
                  <c:y val="5.19864769665112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2B0-4E6A-B4A5-D81D25FDEBB2}"/>
                </c:ext>
              </c:extLst>
            </c:dLbl>
            <c:dLbl>
              <c:idx val="1"/>
              <c:layout>
                <c:manualLayout>
                  <c:x val="-1.3942777200107814E-3"/>
                  <c:y val="1.8195266938278953E-2"/>
                </c:manualLayout>
              </c:layout>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0049197661837638E-2"/>
                      <c:h val="7.9747255666628325E-2"/>
                    </c:manualLayout>
                  </c15:layout>
                </c:ext>
                <c:ext xmlns:c16="http://schemas.microsoft.com/office/drawing/2014/chart" uri="{C3380CC4-5D6E-409C-BE32-E72D297353CC}">
                  <c16:uniqueId val="{00000007-12B0-4E6A-B4A5-D81D25FDEBB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Debt to Gross Asset Value</c:v>
                </c:pt>
                <c:pt idx="1">
                  <c:v>Debt to Total Enterprise Value</c:v>
                </c:pt>
              </c:strCache>
            </c:strRef>
          </c:cat>
          <c:val>
            <c:numRef>
              <c:f>Sheet1!$D$2:$D$3</c:f>
              <c:numCache>
                <c:formatCode>0.0%</c:formatCode>
                <c:ptCount val="2"/>
                <c:pt idx="0">
                  <c:v>0.39500000000000002</c:v>
                </c:pt>
                <c:pt idx="1">
                  <c:v>0.39</c:v>
                </c:pt>
              </c:numCache>
            </c:numRef>
          </c:val>
          <c:extLst>
            <c:ext xmlns:c16="http://schemas.microsoft.com/office/drawing/2014/chart" uri="{C3380CC4-5D6E-409C-BE32-E72D297353CC}">
              <c16:uniqueId val="{00000008-12B0-4E6A-B4A5-D81D25FDEBB2}"/>
            </c:ext>
          </c:extLst>
        </c:ser>
        <c:ser>
          <c:idx val="3"/>
          <c:order val="3"/>
          <c:tx>
            <c:strRef>
              <c:f>Sheet1!$E$1</c:f>
              <c:strCache>
                <c:ptCount val="1"/>
                <c:pt idx="0">
                  <c:v>1Q24</c:v>
                </c:pt>
              </c:strCache>
            </c:strRef>
          </c:tx>
          <c:spPr>
            <a:solidFill>
              <a:srgbClr val="4369D7"/>
            </a:solidFill>
            <a:ln>
              <a:noFill/>
            </a:ln>
            <a:effectLst/>
            <a:scene3d>
              <a:camera prst="orthographicFront"/>
              <a:lightRig rig="threePt" dir="t"/>
            </a:scene3d>
            <a:sp3d>
              <a:bevelT w="190500" h="38100"/>
            </a:sp3d>
          </c:spPr>
          <c:invertIfNegative val="0"/>
          <c:dLbls>
            <c:dLbl>
              <c:idx val="0"/>
              <c:layout>
                <c:manualLayout>
                  <c:x val="5.4434190827690474E-3"/>
                  <c:y val="-3.75860676683360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2B0-4E6A-B4A5-D81D25FDEBB2}"/>
                </c:ext>
              </c:extLst>
            </c:dLbl>
            <c:dLbl>
              <c:idx val="1"/>
              <c:layout>
                <c:manualLayout>
                  <c:x val="5.576671772028966E-3"/>
                  <c:y val="5.19864769665112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2B0-4E6A-B4A5-D81D25FDEBB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Debt to Gross Asset Value</c:v>
                </c:pt>
                <c:pt idx="1">
                  <c:v>Debt to Total Enterprise Value</c:v>
                </c:pt>
              </c:strCache>
            </c:strRef>
          </c:cat>
          <c:val>
            <c:numRef>
              <c:f>Sheet1!$E$2:$E$3</c:f>
              <c:numCache>
                <c:formatCode>0.0%</c:formatCode>
                <c:ptCount val="2"/>
                <c:pt idx="0">
                  <c:v>0.38900000000000001</c:v>
                </c:pt>
                <c:pt idx="1">
                  <c:v>0.376</c:v>
                </c:pt>
              </c:numCache>
            </c:numRef>
          </c:val>
          <c:extLst>
            <c:ext xmlns:c16="http://schemas.microsoft.com/office/drawing/2014/chart" uri="{C3380CC4-5D6E-409C-BE32-E72D297353CC}">
              <c16:uniqueId val="{0000000B-12B0-4E6A-B4A5-D81D25FDEBB2}"/>
            </c:ext>
          </c:extLst>
        </c:ser>
        <c:dLbls>
          <c:dLblPos val="outEnd"/>
          <c:showLegendKey val="0"/>
          <c:showVal val="1"/>
          <c:showCatName val="0"/>
          <c:showSerName val="0"/>
          <c:showPercent val="0"/>
          <c:showBubbleSize val="0"/>
        </c:dLbls>
        <c:gapWidth val="352"/>
        <c:overlap val="-25"/>
        <c:axId val="271686384"/>
        <c:axId val="271686944"/>
      </c:barChart>
      <c:catAx>
        <c:axId val="27168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271686944"/>
        <c:crosses val="autoZero"/>
        <c:auto val="1"/>
        <c:lblAlgn val="ctr"/>
        <c:lblOffset val="100"/>
        <c:noMultiLvlLbl val="0"/>
      </c:catAx>
      <c:valAx>
        <c:axId val="271686944"/>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crossAx val="271686384"/>
        <c:crosses val="autoZero"/>
        <c:crossBetween val="between"/>
        <c:majorUnit val="0.1"/>
      </c:valAx>
      <c:spPr>
        <a:noFill/>
        <a:ln>
          <a:noFill/>
        </a:ln>
        <a:effectLst/>
      </c:spPr>
    </c:plotArea>
    <c:legend>
      <c:legendPos val="b"/>
      <c:legendEntry>
        <c:idx val="3"/>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Entry>
      <c:layout>
        <c:manualLayout>
          <c:xMode val="edge"/>
          <c:yMode val="edge"/>
          <c:x val="3.1220468709599349E-2"/>
          <c:y val="0.88347648322108052"/>
          <c:w val="0.94832904080068381"/>
          <c:h val="8.37133735826009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101442424043877E-2"/>
          <c:y val="4.6926386746096276E-2"/>
          <c:w val="0.92836672550075239"/>
          <c:h val="0.55319429339760895"/>
        </c:manualLayout>
      </c:layout>
      <c:barChart>
        <c:barDir val="col"/>
        <c:grouping val="clustered"/>
        <c:varyColors val="0"/>
        <c:ser>
          <c:idx val="0"/>
          <c:order val="0"/>
          <c:tx>
            <c:strRef>
              <c:f>Sheet1!$B$1</c:f>
              <c:strCache>
                <c:ptCount val="1"/>
                <c:pt idx="0">
                  <c:v>2021</c:v>
                </c:pt>
              </c:strCache>
            </c:strRef>
          </c:tx>
          <c:spPr>
            <a:solidFill>
              <a:srgbClr val="002F86"/>
            </a:solidFill>
            <a:ln>
              <a:noFill/>
            </a:ln>
            <a:effectLst/>
            <a:scene3d>
              <a:camera prst="orthographicFront"/>
              <a:lightRig rig="threePt" dir="t"/>
            </a:scene3d>
            <a:sp3d>
              <a:bevelT w="190500" h="38100"/>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Debt to 
Adjusted EBITDAre</c:v>
                </c:pt>
                <c:pt idx="1">
                  <c:v>Adjusted EBITDAre/
Fixed Charges</c:v>
                </c:pt>
              </c:strCache>
            </c:strRef>
          </c:cat>
          <c:val>
            <c:numRef>
              <c:f>Sheet1!$B$2:$B$3</c:f>
              <c:numCache>
                <c:formatCode>0.0\x</c:formatCode>
                <c:ptCount val="2"/>
                <c:pt idx="0">
                  <c:v>6</c:v>
                </c:pt>
                <c:pt idx="1">
                  <c:v>4.4000000000000004</c:v>
                </c:pt>
              </c:numCache>
            </c:numRef>
          </c:val>
          <c:extLst>
            <c:ext xmlns:c16="http://schemas.microsoft.com/office/drawing/2014/chart" uri="{C3380CC4-5D6E-409C-BE32-E72D297353CC}">
              <c16:uniqueId val="{00000000-7173-476E-B27B-F1D1F92000D1}"/>
            </c:ext>
          </c:extLst>
        </c:ser>
        <c:ser>
          <c:idx val="1"/>
          <c:order val="1"/>
          <c:tx>
            <c:strRef>
              <c:f>Sheet1!$C$1</c:f>
              <c:strCache>
                <c:ptCount val="1"/>
                <c:pt idx="0">
                  <c:v>2022</c:v>
                </c:pt>
              </c:strCache>
            </c:strRef>
          </c:tx>
          <c:spPr>
            <a:solidFill>
              <a:srgbClr val="0070CD"/>
            </a:solidFill>
            <a:ln>
              <a:noFill/>
            </a:ln>
            <a:effectLst/>
            <a:scene3d>
              <a:camera prst="orthographicFront"/>
              <a:lightRig rig="threePt" dir="t"/>
            </a:scene3d>
            <a:sp3d>
              <a:bevelT w="190500" h="38100"/>
            </a:sp3d>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Debt to 
Adjusted EBITDAre</c:v>
                </c:pt>
                <c:pt idx="1">
                  <c:v>Adjusted EBITDAre/
Fixed Charges</c:v>
                </c:pt>
              </c:strCache>
            </c:strRef>
          </c:cat>
          <c:val>
            <c:numRef>
              <c:f>Sheet1!$C$2:$C$3</c:f>
              <c:numCache>
                <c:formatCode>0.0\x</c:formatCode>
                <c:ptCount val="2"/>
                <c:pt idx="0">
                  <c:v>5.6</c:v>
                </c:pt>
                <c:pt idx="1">
                  <c:v>4.3</c:v>
                </c:pt>
              </c:numCache>
            </c:numRef>
          </c:val>
          <c:extLst>
            <c:ext xmlns:c16="http://schemas.microsoft.com/office/drawing/2014/chart" uri="{C3380CC4-5D6E-409C-BE32-E72D297353CC}">
              <c16:uniqueId val="{00000001-7173-476E-B27B-F1D1F92000D1}"/>
            </c:ext>
          </c:extLst>
        </c:ser>
        <c:ser>
          <c:idx val="2"/>
          <c:order val="2"/>
          <c:tx>
            <c:strRef>
              <c:f>Sheet1!$D$1</c:f>
              <c:strCache>
                <c:ptCount val="1"/>
                <c:pt idx="0">
                  <c:v>2023</c:v>
                </c:pt>
              </c:strCache>
            </c:strRef>
          </c:tx>
          <c:spPr>
            <a:solidFill>
              <a:srgbClr val="6CAAE4"/>
            </a:solidFill>
            <a:ln>
              <a:noFill/>
            </a:ln>
            <a:effectLst/>
            <a:scene3d>
              <a:camera prst="orthographicFront"/>
              <a:lightRig rig="threePt" dir="t"/>
            </a:scene3d>
            <a:sp3d>
              <a:bevelT w="190500" h="38100"/>
            </a:sp3d>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8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Debt to 
Adjusted EBITDAre</c:v>
                </c:pt>
                <c:pt idx="1">
                  <c:v>Adjusted EBITDAre/
Fixed Charges</c:v>
                </c:pt>
              </c:strCache>
            </c:strRef>
          </c:cat>
          <c:val>
            <c:numRef>
              <c:f>Sheet1!$D$2:$D$3</c:f>
              <c:numCache>
                <c:formatCode>0.0\x</c:formatCode>
                <c:ptCount val="2"/>
                <c:pt idx="0">
                  <c:v>5.6</c:v>
                </c:pt>
                <c:pt idx="1">
                  <c:v>3.4</c:v>
                </c:pt>
              </c:numCache>
            </c:numRef>
          </c:val>
          <c:extLst>
            <c:ext xmlns:c16="http://schemas.microsoft.com/office/drawing/2014/chart" uri="{C3380CC4-5D6E-409C-BE32-E72D297353CC}">
              <c16:uniqueId val="{00000002-7173-476E-B27B-F1D1F92000D1}"/>
            </c:ext>
          </c:extLst>
        </c:ser>
        <c:ser>
          <c:idx val="3"/>
          <c:order val="3"/>
          <c:tx>
            <c:strRef>
              <c:f>Sheet1!$E$1</c:f>
              <c:strCache>
                <c:ptCount val="1"/>
                <c:pt idx="0">
                  <c:v>1Q24</c:v>
                </c:pt>
              </c:strCache>
            </c:strRef>
          </c:tx>
          <c:spPr>
            <a:solidFill>
              <a:schemeClr val="tx2">
                <a:lumMod val="60000"/>
                <a:lumOff val="40000"/>
              </a:schemeClr>
            </a:solidFill>
            <a:ln>
              <a:noFill/>
            </a:ln>
            <a:effectLst/>
            <a:scene3d>
              <a:camera prst="orthographicFront"/>
              <a:lightRig rig="threePt" dir="t"/>
            </a:scene3d>
            <a:sp3d>
              <a:bevelT w="190500" h="38100"/>
            </a:sp3d>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Debt to 
Adjusted EBITDAre</c:v>
                </c:pt>
                <c:pt idx="1">
                  <c:v>Adjusted EBITDAre/
Fixed Charges</c:v>
                </c:pt>
              </c:strCache>
            </c:strRef>
          </c:cat>
          <c:val>
            <c:numRef>
              <c:f>Sheet1!$E$2:$E$3</c:f>
              <c:numCache>
                <c:formatCode>0.0\x</c:formatCode>
                <c:ptCount val="2"/>
                <c:pt idx="0">
                  <c:v>5.5</c:v>
                </c:pt>
                <c:pt idx="1">
                  <c:v>3.5</c:v>
                </c:pt>
              </c:numCache>
            </c:numRef>
          </c:val>
          <c:extLst>
            <c:ext xmlns:c16="http://schemas.microsoft.com/office/drawing/2014/chart" uri="{C3380CC4-5D6E-409C-BE32-E72D297353CC}">
              <c16:uniqueId val="{00000003-7173-476E-B27B-F1D1F92000D1}"/>
            </c:ext>
          </c:extLst>
        </c:ser>
        <c:dLbls>
          <c:dLblPos val="outEnd"/>
          <c:showLegendKey val="0"/>
          <c:showVal val="1"/>
          <c:showCatName val="0"/>
          <c:showSerName val="0"/>
          <c:showPercent val="0"/>
          <c:showBubbleSize val="0"/>
        </c:dLbls>
        <c:gapWidth val="352"/>
        <c:overlap val="-25"/>
        <c:axId val="649730992"/>
        <c:axId val="649731552"/>
      </c:barChart>
      <c:catAx>
        <c:axId val="64973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649731552"/>
        <c:crosses val="autoZero"/>
        <c:auto val="1"/>
        <c:lblAlgn val="ctr"/>
        <c:lblOffset val="100"/>
        <c:noMultiLvlLbl val="0"/>
      </c:catAx>
      <c:valAx>
        <c:axId val="649731552"/>
        <c:scaling>
          <c:orientation val="minMax"/>
          <c:max val="8"/>
        </c:scaling>
        <c:delete val="0"/>
        <c:axPos val="l"/>
        <c:majorGridlines>
          <c:spPr>
            <a:ln w="9525" cap="flat" cmpd="sng" algn="ctr">
              <a:solidFill>
                <a:schemeClr val="tx1">
                  <a:lumMod val="15000"/>
                  <a:lumOff val="85000"/>
                </a:schemeClr>
              </a:solidFill>
              <a:round/>
            </a:ln>
            <a:effectLst/>
          </c:spPr>
        </c:majorGridlines>
        <c:numFmt formatCode="0.0\x"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crossAx val="649730992"/>
        <c:crosses val="autoZero"/>
        <c:crossBetween val="between"/>
        <c:majorUnit val="2"/>
      </c:valAx>
      <c:spPr>
        <a:noFill/>
        <a:ln>
          <a:noFill/>
        </a:ln>
        <a:effectLst/>
      </c:spPr>
    </c:plotArea>
    <c:legend>
      <c:legendPos val="b"/>
      <c:layout>
        <c:manualLayout>
          <c:xMode val="edge"/>
          <c:yMode val="edge"/>
          <c:x val="3.7511642337445611E-2"/>
          <c:y val="0.83257055594413198"/>
          <c:w val="0.95961585571335661"/>
          <c:h val="9.144199310787952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250"/>
      <c:rAngAx val="0"/>
      <c:perspective val="50"/>
    </c:view3D>
    <c:floor>
      <c:thickness val="0"/>
    </c:floor>
    <c:sideWall>
      <c:thickness val="0"/>
    </c:sideWall>
    <c:backWall>
      <c:thickness val="0"/>
    </c:backWall>
    <c:plotArea>
      <c:layout>
        <c:manualLayout>
          <c:layoutTarget val="inner"/>
          <c:xMode val="edge"/>
          <c:yMode val="edge"/>
          <c:x val="0.26752944218839853"/>
          <c:y val="3.6224003986722791E-2"/>
          <c:w val="0.60798211025039128"/>
          <c:h val="0.90383692405352412"/>
        </c:manualLayout>
      </c:layout>
      <c:pie3DChart>
        <c:varyColors val="1"/>
        <c:ser>
          <c:idx val="0"/>
          <c:order val="0"/>
          <c:tx>
            <c:strRef>
              <c:f>Sheet1!$B$1</c:f>
              <c:strCache>
                <c:ptCount val="1"/>
                <c:pt idx="0">
                  <c:v>Column1</c:v>
                </c:pt>
              </c:strCache>
            </c:strRef>
          </c:tx>
          <c:spPr>
            <a:solidFill>
              <a:srgbClr val="FF0000"/>
            </a:solidFill>
          </c:spPr>
          <c:dPt>
            <c:idx val="0"/>
            <c:bubble3D val="0"/>
            <c:spPr>
              <a:solidFill>
                <a:srgbClr val="002F86"/>
              </a:solidFill>
            </c:spPr>
            <c:extLst>
              <c:ext xmlns:c16="http://schemas.microsoft.com/office/drawing/2014/chart" uri="{C3380CC4-5D6E-409C-BE32-E72D297353CC}">
                <c16:uniqueId val="{00000001-00BD-47B4-BB8C-D3DF34805C92}"/>
              </c:ext>
            </c:extLst>
          </c:dPt>
          <c:dPt>
            <c:idx val="1"/>
            <c:bubble3D val="0"/>
            <c:spPr>
              <a:solidFill>
                <a:srgbClr val="6CAAE4"/>
              </a:solidFill>
            </c:spPr>
            <c:extLst>
              <c:ext xmlns:c16="http://schemas.microsoft.com/office/drawing/2014/chart" uri="{C3380CC4-5D6E-409C-BE32-E72D297353CC}">
                <c16:uniqueId val="{00000003-00BD-47B4-BB8C-D3DF34805C92}"/>
              </c:ext>
            </c:extLst>
          </c:dPt>
          <c:dPt>
            <c:idx val="2"/>
            <c:bubble3D val="0"/>
            <c:spPr>
              <a:solidFill>
                <a:schemeClr val="accent1"/>
              </a:solidFill>
            </c:spPr>
            <c:extLst>
              <c:ext xmlns:c16="http://schemas.microsoft.com/office/drawing/2014/chart" uri="{C3380CC4-5D6E-409C-BE32-E72D297353CC}">
                <c16:uniqueId val="{00000005-00BD-47B4-BB8C-D3DF34805C92}"/>
              </c:ext>
            </c:extLst>
          </c:dPt>
          <c:dLbls>
            <c:dLbl>
              <c:idx val="0"/>
              <c:layout>
                <c:manualLayout>
                  <c:x val="0.12753647488465433"/>
                  <c:y val="0.19317659342843324"/>
                </c:manualLayout>
              </c:layout>
              <c:tx>
                <c:rich>
                  <a:bodyPr wrap="square" lIns="38100" tIns="19050" rIns="38100" bIns="19050" anchor="ctr" anchorCtr="0">
                    <a:noAutofit/>
                  </a:bodyPr>
                  <a:lstStyle/>
                  <a:p>
                    <a:pPr algn="ctr">
                      <a:defRPr sz="800">
                        <a:solidFill>
                          <a:schemeClr val="bg1"/>
                        </a:solidFill>
                        <a:latin typeface="Franklin Gothic Book" panose="020B0503020102020204" pitchFamily="34" charset="0"/>
                      </a:defRPr>
                    </a:pPr>
                    <a:fld id="{F8B9F140-DA97-4FC5-9528-007BA9894DF0}" type="CATEGORYNAME">
                      <a:rPr lang="en-US" sz="800" dirty="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[CATEGORY NAME]</a:t>
                    </a:fld>
                    <a:endParaRPr lang="en-US" sz="800" baseline="0" dirty="0">
                      <a:solidFill>
                        <a:schemeClr val="bg1"/>
                      </a:solidFill>
                      <a:latin typeface="Franklin Gothic Book" panose="020B0503020102020204" pitchFamily="34" charset="0"/>
                    </a:endParaRPr>
                  </a:p>
                  <a:p>
                    <a:pPr algn="ctr">
                      <a:defRPr sz="800">
                        <a:solidFill>
                          <a:schemeClr val="bg1"/>
                        </a:solidFill>
                        <a:latin typeface="Franklin Gothic Book" panose="020B0503020102020204" pitchFamily="34" charset="0"/>
                      </a:defRPr>
                    </a:pPr>
                    <a:fld id="{ACD4E8DB-1CBB-42F0-BA82-064A104B7619}" type="VALUE">
                      <a:rPr lang="en-US" sz="800" smtClean="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[VALUE]</a:t>
                    </a:fld>
                    <a:endParaRPr lang="en-US"/>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2717122670616472"/>
                      <c:h val="0.14780003500247688"/>
                    </c:manualLayout>
                  </c15:layout>
                  <c15:dlblFieldTable/>
                  <c15:showDataLabelsRange val="0"/>
                </c:ext>
                <c:ext xmlns:c16="http://schemas.microsoft.com/office/drawing/2014/chart" uri="{C3380CC4-5D6E-409C-BE32-E72D297353CC}">
                  <c16:uniqueId val="{00000001-00BD-47B4-BB8C-D3DF34805C92}"/>
                </c:ext>
              </c:extLst>
            </c:dLbl>
            <c:dLbl>
              <c:idx val="1"/>
              <c:layout>
                <c:manualLayout>
                  <c:x val="-0.11181093505425899"/>
                  <c:y val="-9.4005825835980772E-2"/>
                </c:manualLayout>
              </c:layout>
              <c:tx>
                <c:rich>
                  <a:bodyPr wrap="square" lIns="38100" tIns="19050" rIns="38100" bIns="19050" anchor="ctr" anchorCtr="0">
                    <a:noAutofit/>
                  </a:bodyPr>
                  <a:lstStyle/>
                  <a:p>
                    <a:pPr algn="ctr">
                      <a:defRPr sz="800">
                        <a:solidFill>
                          <a:schemeClr val="bg1"/>
                        </a:solidFill>
                        <a:latin typeface="Franklin Gothic Book" panose="020B0503020102020204" pitchFamily="34" charset="0"/>
                      </a:defRPr>
                    </a:pPr>
                    <a:fld id="{594D5F26-CF47-4295-A65C-863771C67D97}" type="CATEGORYNAME">
                      <a:rPr lang="en-US" sz="80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[CATEGORY NAME]</a:t>
                    </a:fld>
                    <a:endParaRPr lang="en-US" sz="800" baseline="0" dirty="0">
                      <a:solidFill>
                        <a:schemeClr val="bg1"/>
                      </a:solidFill>
                      <a:latin typeface="Franklin Gothic Book" panose="020B0503020102020204" pitchFamily="34" charset="0"/>
                    </a:endParaRPr>
                  </a:p>
                  <a:p>
                    <a:pPr algn="ctr">
                      <a:defRPr sz="800">
                        <a:solidFill>
                          <a:schemeClr val="bg1"/>
                        </a:solidFill>
                        <a:latin typeface="Franklin Gothic Book" panose="020B0503020102020204" pitchFamily="34" charset="0"/>
                      </a:defRPr>
                    </a:pPr>
                    <a:fld id="{CC39D83D-23E0-45C6-981E-29CAF406A1B5}" type="VALUE">
                      <a:rPr lang="en-US" sz="800" smtClean="0">
                        <a:solidFill>
                          <a:schemeClr val="bg1"/>
                        </a:solidFill>
                        <a:latin typeface="Franklin Gothic Book" panose="020B0503020102020204" pitchFamily="34" charset="0"/>
                      </a:rPr>
                      <a:pPr algn="ctr">
                        <a:defRPr sz="800">
                          <a:solidFill>
                            <a:schemeClr val="bg1"/>
                          </a:solidFill>
                          <a:latin typeface="Franklin Gothic Book" panose="020B0503020102020204" pitchFamily="34" charset="0"/>
                        </a:defRPr>
                      </a:pPr>
                      <a:t>[VALUE]</a:t>
                    </a:fld>
                    <a:endParaRPr lang="en-US"/>
                  </a:p>
                </c:rich>
              </c:tx>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0194665873342091"/>
                      <c:h val="0.12580869069972322"/>
                    </c:manualLayout>
                  </c15:layout>
                  <c15:dlblFieldTable/>
                  <c15:showDataLabelsRange val="0"/>
                </c:ext>
                <c:ext xmlns:c16="http://schemas.microsoft.com/office/drawing/2014/chart" uri="{C3380CC4-5D6E-409C-BE32-E72D297353CC}">
                  <c16:uniqueId val="{00000003-00BD-47B4-BB8C-D3DF34805C92}"/>
                </c:ext>
              </c:extLst>
            </c:dLbl>
            <c:dLbl>
              <c:idx val="2"/>
              <c:layout>
                <c:manualLayout>
                  <c:x val="0.15520012173187242"/>
                  <c:y val="-0.23733459104945145"/>
                </c:manualLayout>
              </c:layout>
              <c:tx>
                <c:rich>
                  <a:bodyPr/>
                  <a:lstStyle/>
                  <a:p>
                    <a:fld id="{76D3110D-5F6A-47CA-8EB3-74192CFC9511}" type="CATEGORYNAME">
                      <a:rPr lang="en-US">
                        <a:solidFill>
                          <a:schemeClr val="bg1"/>
                        </a:solidFill>
                      </a:rPr>
                      <a:pPr/>
                      <a:t>[CATEGORY NAME]</a:t>
                    </a:fld>
                    <a:r>
                      <a:rPr lang="en-US" baseline="0" dirty="0">
                        <a:solidFill>
                          <a:schemeClr val="bg1"/>
                        </a:solidFill>
                      </a:rPr>
                      <a:t>
</a:t>
                    </a:r>
                    <a:fld id="{B5F1E548-6030-4B89-BAF5-1F3E139B3D8D}" type="VALUE">
                      <a:rPr lang="en-US" baseline="0">
                        <a:solidFill>
                          <a:schemeClr val="bg1"/>
                        </a:solidFill>
                      </a:rPr>
                      <a:pPr/>
                      <a:t>[VALUE]</a:t>
                    </a:fld>
                    <a:endParaRPr lang="en-US" baseline="0" dirty="0">
                      <a:solidFill>
                        <a:schemeClr val="bg1"/>
                      </a:solidFill>
                    </a:endParaRPr>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1912830308082546"/>
                      <c:h val="0.11380758723180835"/>
                    </c:manualLayout>
                  </c15:layout>
                  <c15:dlblFieldTable/>
                  <c15:showDataLabelsRange val="0"/>
                </c:ext>
                <c:ext xmlns:c16="http://schemas.microsoft.com/office/drawing/2014/chart" uri="{C3380CC4-5D6E-409C-BE32-E72D297353CC}">
                  <c16:uniqueId val="{00000005-00BD-47B4-BB8C-D3DF34805C92}"/>
                </c:ext>
              </c:extLst>
            </c:dLbl>
            <c:spPr>
              <a:noFill/>
              <a:ln>
                <a:noFill/>
              </a:ln>
              <a:effectLst/>
            </c:spPr>
            <c:txPr>
              <a:bodyPr wrap="square" lIns="38100" tIns="19050" rIns="38100" bIns="19050" anchor="ctr" anchorCtr="0">
                <a:spAutoFit/>
              </a:bodyPr>
              <a:lstStyle/>
              <a:p>
                <a:pPr algn="ctr">
                  <a:defRPr sz="800">
                    <a:solidFill>
                      <a:schemeClr val="bg1"/>
                    </a:solidFill>
                    <a:latin typeface="Franklin Gothic Book" panose="020B0503020102020204" pitchFamily="34" charset="0"/>
                  </a:defRPr>
                </a:pPr>
                <a:endParaRPr lang="en-US"/>
              </a:p>
            </c:txPr>
            <c:dLblPos val="outEnd"/>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Sheet1!$A$2:$A$4</c:f>
              <c:strCache>
                <c:ptCount val="3"/>
                <c:pt idx="0">
                  <c:v>Senior Unsecured Notes</c:v>
                </c:pt>
                <c:pt idx="1">
                  <c:v>Term Loans</c:v>
                </c:pt>
                <c:pt idx="2">
                  <c:v>Revolving Line of Credit</c:v>
                </c:pt>
              </c:strCache>
            </c:strRef>
          </c:cat>
          <c:val>
            <c:numRef>
              <c:f>Sheet1!$B$2:$B$4</c:f>
              <c:numCache>
                <c:formatCode>0.0%</c:formatCode>
                <c:ptCount val="3"/>
                <c:pt idx="0">
                  <c:v>0.56200000000000006</c:v>
                </c:pt>
                <c:pt idx="1">
                  <c:v>0.11600000000000001</c:v>
                </c:pt>
                <c:pt idx="2">
                  <c:v>0.32200000000000001</c:v>
                </c:pt>
              </c:numCache>
            </c:numRef>
          </c:val>
          <c:extLst>
            <c:ext xmlns:c16="http://schemas.microsoft.com/office/drawing/2014/chart" uri="{C3380CC4-5D6E-409C-BE32-E72D297353CC}">
              <c16:uniqueId val="{00000006-00BD-47B4-BB8C-D3DF34805C92}"/>
            </c:ext>
          </c:extLst>
        </c:ser>
        <c:dLbls>
          <c:dLblPos val="bestFit"/>
          <c:showLegendKey val="0"/>
          <c:showVal val="1"/>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56644344491418"/>
          <c:y val="0.12164304804008802"/>
          <c:w val="0.82661360041920606"/>
          <c:h val="0.77231957174221111"/>
        </c:manualLayout>
      </c:layout>
      <c:barChart>
        <c:barDir val="col"/>
        <c:grouping val="clustered"/>
        <c:varyColors val="0"/>
        <c:ser>
          <c:idx val="0"/>
          <c:order val="0"/>
          <c:tx>
            <c:strRef>
              <c:f>Sheet1!$B$1</c:f>
              <c:strCache>
                <c:ptCount val="1"/>
                <c:pt idx="0">
                  <c:v>Revolving Line of Credit</c:v>
                </c:pt>
              </c:strCache>
            </c:strRef>
          </c:tx>
          <c:spPr>
            <a:solidFill>
              <a:srgbClr val="6CAAE4"/>
            </a:solidFill>
            <a:scene3d>
              <a:camera prst="orthographicFront"/>
              <a:lightRig rig="balanced" dir="t">
                <a:rot lat="0" lon="0" rev="8700000"/>
              </a:lightRig>
            </a:scene3d>
            <a:sp3d>
              <a:bevelT w="190500" h="38100"/>
            </a:sp3d>
          </c:spPr>
          <c:invertIfNegative val="0"/>
          <c:dPt>
            <c:idx val="3"/>
            <c:invertIfNegative val="0"/>
            <c:bubble3D val="0"/>
            <c:spPr>
              <a:solidFill>
                <a:srgbClr val="0D60B4"/>
              </a:solidFill>
              <a:scene3d>
                <a:camera prst="orthographicFront"/>
                <a:lightRig rig="balanced" dir="t">
                  <a:rot lat="0" lon="0" rev="8700000"/>
                </a:lightRig>
              </a:scene3d>
              <a:sp3d>
                <a:bevelT w="190500" h="38100"/>
              </a:sp3d>
            </c:spPr>
            <c:extLst>
              <c:ext xmlns:c16="http://schemas.microsoft.com/office/drawing/2014/chart" uri="{C3380CC4-5D6E-409C-BE32-E72D297353CC}">
                <c16:uniqueId val="{00000001-6E1C-45C6-BD4A-B49FB4A0C4CC}"/>
              </c:ext>
            </c:extLst>
          </c:dPt>
          <c:dLbls>
            <c:dLbl>
              <c:idx val="0"/>
              <c:delete val="1"/>
              <c:extLst>
                <c:ext xmlns:c15="http://schemas.microsoft.com/office/drawing/2012/chart" uri="{CE6537A1-D6FC-4f65-9D91-7224C49458BB}"/>
                <c:ext xmlns:c16="http://schemas.microsoft.com/office/drawing/2014/chart" uri="{C3380CC4-5D6E-409C-BE32-E72D297353CC}">
                  <c16:uniqueId val="{00000002-6E1C-45C6-BD4A-B49FB4A0C4CC}"/>
                </c:ext>
              </c:extLst>
            </c:dLbl>
            <c:dLbl>
              <c:idx val="1"/>
              <c:delete val="1"/>
              <c:extLst>
                <c:ext xmlns:c15="http://schemas.microsoft.com/office/drawing/2012/chart" uri="{CE6537A1-D6FC-4f65-9D91-7224C49458BB}"/>
                <c:ext xmlns:c16="http://schemas.microsoft.com/office/drawing/2014/chart" uri="{C3380CC4-5D6E-409C-BE32-E72D297353CC}">
                  <c16:uniqueId val="{00000003-6E1C-45C6-BD4A-B49FB4A0C4CC}"/>
                </c:ext>
              </c:extLst>
            </c:dLbl>
            <c:dLbl>
              <c:idx val="3"/>
              <c:delete val="1"/>
              <c:extLst>
                <c:ext xmlns:c15="http://schemas.microsoft.com/office/drawing/2012/chart" uri="{CE6537A1-D6FC-4f65-9D91-7224C49458BB}"/>
                <c:ext xmlns:c16="http://schemas.microsoft.com/office/drawing/2014/chart" uri="{C3380CC4-5D6E-409C-BE32-E72D297353CC}">
                  <c16:uniqueId val="{00000001-6E1C-45C6-BD4A-B49FB4A0C4CC}"/>
                </c:ext>
              </c:extLst>
            </c:dLbl>
            <c:dLbl>
              <c:idx val="4"/>
              <c:delete val="1"/>
              <c:extLst>
                <c:ext xmlns:c15="http://schemas.microsoft.com/office/drawing/2012/chart" uri="{CE6537A1-D6FC-4f65-9D91-7224C49458BB}"/>
                <c:ext xmlns:c16="http://schemas.microsoft.com/office/drawing/2014/chart" uri="{C3380CC4-5D6E-409C-BE32-E72D297353CC}">
                  <c16:uniqueId val="{00000004-6E1C-45C6-BD4A-B49FB4A0C4CC}"/>
                </c:ext>
              </c:extLst>
            </c:dLbl>
            <c:dLbl>
              <c:idx val="5"/>
              <c:delete val="1"/>
              <c:extLst>
                <c:ext xmlns:c15="http://schemas.microsoft.com/office/drawing/2012/chart" uri="{CE6537A1-D6FC-4f65-9D91-7224C49458BB}"/>
                <c:ext xmlns:c16="http://schemas.microsoft.com/office/drawing/2014/chart" uri="{C3380CC4-5D6E-409C-BE32-E72D297353CC}">
                  <c16:uniqueId val="{00000005-6E1C-45C6-BD4A-B49FB4A0C4CC}"/>
                </c:ext>
              </c:extLst>
            </c:dLbl>
            <c:dLbl>
              <c:idx val="6"/>
              <c:delete val="1"/>
              <c:extLst>
                <c:ext xmlns:c15="http://schemas.microsoft.com/office/drawing/2012/chart" uri="{CE6537A1-D6FC-4f65-9D91-7224C49458BB}"/>
                <c:ext xmlns:c16="http://schemas.microsoft.com/office/drawing/2014/chart" uri="{C3380CC4-5D6E-409C-BE32-E72D297353CC}">
                  <c16:uniqueId val="{00000006-6E1C-45C6-BD4A-B49FB4A0C4CC}"/>
                </c:ext>
              </c:extLst>
            </c:dLbl>
            <c:dLbl>
              <c:idx val="7"/>
              <c:delete val="1"/>
              <c:extLst>
                <c:ext xmlns:c15="http://schemas.microsoft.com/office/drawing/2012/chart" uri="{CE6537A1-D6FC-4f65-9D91-7224C49458BB}"/>
                <c:ext xmlns:c16="http://schemas.microsoft.com/office/drawing/2014/chart" uri="{C3380CC4-5D6E-409C-BE32-E72D297353CC}">
                  <c16:uniqueId val="{00000007-6E1C-45C6-BD4A-B49FB4A0C4CC}"/>
                </c:ext>
              </c:extLst>
            </c:dLbl>
            <c:dLbl>
              <c:idx val="8"/>
              <c:delete val="1"/>
              <c:extLst>
                <c:ext xmlns:c15="http://schemas.microsoft.com/office/drawing/2012/chart" uri="{CE6537A1-D6FC-4f65-9D91-7224C49458BB}"/>
                <c:ext xmlns:c16="http://schemas.microsoft.com/office/drawing/2014/chart" uri="{C3380CC4-5D6E-409C-BE32-E72D297353CC}">
                  <c16:uniqueId val="{00000008-6E1C-45C6-BD4A-B49FB4A0C4CC}"/>
                </c:ext>
              </c:extLst>
            </c:dLbl>
            <c:spPr>
              <a:noFill/>
              <a:ln>
                <a:noFill/>
              </a:ln>
              <a:effectLst/>
            </c:spPr>
            <c:txPr>
              <a:bodyPr wrap="square" lIns="38100" tIns="19050" rIns="38100" bIns="19050" anchor="ctr">
                <a:spAutoFit/>
              </a:bodyPr>
              <a:lstStyle/>
              <a:p>
                <a:pPr>
                  <a:defRPr sz="700">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2024</c:v>
                </c:pt>
                <c:pt idx="1">
                  <c:v>2025</c:v>
                </c:pt>
                <c:pt idx="2">
                  <c:v>2026</c:v>
                </c:pt>
                <c:pt idx="3">
                  <c:v>2027</c:v>
                </c:pt>
                <c:pt idx="4">
                  <c:v>2028</c:v>
                </c:pt>
                <c:pt idx="5">
                  <c:v>2029</c:v>
                </c:pt>
                <c:pt idx="6">
                  <c:v>2030</c:v>
                </c:pt>
                <c:pt idx="7">
                  <c:v>2031</c:v>
                </c:pt>
                <c:pt idx="8">
                  <c:v>Thereafter</c:v>
                </c:pt>
              </c:strCache>
            </c:strRef>
          </c:cat>
          <c:val>
            <c:numRef>
              <c:f>Sheet1!$B$2:$B$10</c:f>
              <c:numCache>
                <c:formatCode>_("$"* #,##0_);_("$"* \(#,##0\);_("$"* "-"??_);_(@_)</c:formatCode>
                <c:ptCount val="9"/>
                <c:pt idx="0">
                  <c:v>0</c:v>
                </c:pt>
                <c:pt idx="1">
                  <c:v>0</c:v>
                </c:pt>
                <c:pt idx="2">
                  <c:v>277050</c:v>
                </c:pt>
                <c:pt idx="3">
                  <c:v>0</c:v>
                </c:pt>
                <c:pt idx="4">
                  <c:v>0</c:v>
                </c:pt>
                <c:pt idx="5">
                  <c:v>0</c:v>
                </c:pt>
                <c:pt idx="6">
                  <c:v>0</c:v>
                </c:pt>
                <c:pt idx="7">
                  <c:v>0</c:v>
                </c:pt>
                <c:pt idx="8">
                  <c:v>0</c:v>
                </c:pt>
              </c:numCache>
            </c:numRef>
          </c:val>
          <c:extLst>
            <c:ext xmlns:c16="http://schemas.microsoft.com/office/drawing/2014/chart" uri="{C3380CC4-5D6E-409C-BE32-E72D297353CC}">
              <c16:uniqueId val="{00000009-6E1C-45C6-BD4A-B49FB4A0C4CC}"/>
            </c:ext>
          </c:extLst>
        </c:ser>
        <c:ser>
          <c:idx val="1"/>
          <c:order val="1"/>
          <c:tx>
            <c:strRef>
              <c:f>Sheet1!$C$1</c:f>
              <c:strCache>
                <c:ptCount val="1"/>
                <c:pt idx="0">
                  <c:v>Term Loans</c:v>
                </c:pt>
              </c:strCache>
            </c:strRef>
          </c:tx>
          <c:spPr>
            <a:solidFill>
              <a:schemeClr val="accent1">
                <a:lumMod val="60000"/>
                <a:lumOff val="40000"/>
              </a:schemeClr>
            </a:solidFill>
            <a:scene3d>
              <a:camera prst="orthographicFront"/>
              <a:lightRig rig="balanced" dir="t">
                <a:rot lat="0" lon="0" rev="8700000"/>
              </a:lightRig>
            </a:scene3d>
            <a:sp3d>
              <a:bevelT w="190500" h="38100"/>
            </a:sp3d>
          </c:spPr>
          <c:invertIfNegative val="0"/>
          <c:dLbls>
            <c:dLbl>
              <c:idx val="1"/>
              <c:layout>
                <c:manualLayout>
                  <c:x val="4.4964187809546649E-3"/>
                  <c:y val="-3.922797232420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E1C-45C6-BD4A-B49FB4A0C4CC}"/>
                </c:ext>
              </c:extLst>
            </c:dLbl>
            <c:dLbl>
              <c:idx val="2"/>
              <c:layout>
                <c:manualLayout>
                  <c:x val="7.9445099949753979E-3"/>
                  <c:y val="-2.953703049985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E1C-45C6-BD4A-B49FB4A0C4CC}"/>
                </c:ext>
              </c:extLst>
            </c:dLbl>
            <c:dLbl>
              <c:idx val="3"/>
              <c:layout>
                <c:manualLayout>
                  <c:x val="-3.5716348307916201E-3"/>
                  <c:y val="3.91529582038972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E1C-45C6-BD4A-B49FB4A0C4CC}"/>
                </c:ext>
              </c:extLst>
            </c:dLbl>
            <c:dLbl>
              <c:idx val="4"/>
              <c:layout>
                <c:manualLayout>
                  <c:x val="-7.3644485991156139E-3"/>
                  <c:y val="-1.6068465828861904E-3"/>
                </c:manualLayout>
              </c:layout>
              <c:spPr>
                <a:noFill/>
                <a:ln>
                  <a:noFill/>
                </a:ln>
                <a:effectLst/>
              </c:spPr>
              <c:txPr>
                <a:bodyPr wrap="square" lIns="38100" tIns="19050" rIns="38100" bIns="19050" anchor="ctr">
                  <a:noAutofit/>
                </a:bodyPr>
                <a:lstStyle/>
                <a:p>
                  <a:pPr>
                    <a:defRPr sz="700">
                      <a:solidFill>
                        <a:schemeClr val="tx1"/>
                      </a:solidFill>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900784458682945E-2"/>
                      <c:h val="5.5928321801750912E-2"/>
                    </c:manualLayout>
                  </c15:layout>
                </c:ext>
                <c:ext xmlns:c16="http://schemas.microsoft.com/office/drawing/2014/chart" uri="{C3380CC4-5D6E-409C-BE32-E72D297353CC}">
                  <c16:uniqueId val="{0000000D-6E1C-45C6-BD4A-B49FB4A0C4CC}"/>
                </c:ext>
              </c:extLst>
            </c:dLbl>
            <c:dLbl>
              <c:idx val="7"/>
              <c:delete val="1"/>
              <c:extLst>
                <c:ext xmlns:c15="http://schemas.microsoft.com/office/drawing/2012/chart" uri="{CE6537A1-D6FC-4f65-9D91-7224C49458BB}"/>
                <c:ext xmlns:c16="http://schemas.microsoft.com/office/drawing/2014/chart" uri="{C3380CC4-5D6E-409C-BE32-E72D297353CC}">
                  <c16:uniqueId val="{0000000E-6E1C-45C6-BD4A-B49FB4A0C4CC}"/>
                </c:ext>
              </c:extLst>
            </c:dLbl>
            <c:spPr>
              <a:noFill/>
              <a:ln>
                <a:noFill/>
              </a:ln>
              <a:effectLst/>
            </c:spPr>
            <c:txPr>
              <a:bodyPr/>
              <a:lstStyle/>
              <a:p>
                <a:pPr>
                  <a:defRPr sz="700">
                    <a:solidFill>
                      <a:schemeClr val="tx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2024</c:v>
                </c:pt>
                <c:pt idx="1">
                  <c:v>2025</c:v>
                </c:pt>
                <c:pt idx="2">
                  <c:v>2026</c:v>
                </c:pt>
                <c:pt idx="3">
                  <c:v>2027</c:v>
                </c:pt>
                <c:pt idx="4">
                  <c:v>2028</c:v>
                </c:pt>
                <c:pt idx="5">
                  <c:v>2029</c:v>
                </c:pt>
                <c:pt idx="6">
                  <c:v>2030</c:v>
                </c:pt>
                <c:pt idx="7">
                  <c:v>2031</c:v>
                </c:pt>
                <c:pt idx="8">
                  <c:v>Thereafter</c:v>
                </c:pt>
              </c:strCache>
            </c:strRef>
          </c:cat>
          <c:val>
            <c:numRef>
              <c:f>Sheet1!$C$2:$C$10</c:f>
              <c:numCache>
                <c:formatCode>_("$"* #,##0_);_("$"* \(#,##0\);_("$"* "-"??_);_(@_)</c:formatCode>
                <c:ptCount val="9"/>
                <c:pt idx="1">
                  <c:v>50000</c:v>
                </c:pt>
                <c:pt idx="2">
                  <c:v>50000</c:v>
                </c:pt>
                <c:pt idx="7">
                  <c:v>0</c:v>
                </c:pt>
              </c:numCache>
            </c:numRef>
          </c:val>
          <c:extLst>
            <c:ext xmlns:c16="http://schemas.microsoft.com/office/drawing/2014/chart" uri="{C3380CC4-5D6E-409C-BE32-E72D297353CC}">
              <c16:uniqueId val="{0000000F-6E1C-45C6-BD4A-B49FB4A0C4CC}"/>
            </c:ext>
          </c:extLst>
        </c:ser>
        <c:ser>
          <c:idx val="2"/>
          <c:order val="2"/>
          <c:tx>
            <c:strRef>
              <c:f>Sheet1!$D$1</c:f>
              <c:strCache>
                <c:ptCount val="1"/>
                <c:pt idx="0">
                  <c:v>Senior Unsecured Notes</c:v>
                </c:pt>
              </c:strCache>
            </c:strRef>
          </c:tx>
          <c:spPr>
            <a:solidFill>
              <a:srgbClr val="002E86"/>
            </a:solidFill>
            <a:scene3d>
              <a:camera prst="orthographicFront"/>
              <a:lightRig rig="threePt" dir="t"/>
            </a:scene3d>
            <a:sp3d>
              <a:bevelT w="190500" h="38100"/>
            </a:sp3d>
          </c:spPr>
          <c:invertIfNegative val="0"/>
          <c:dLbls>
            <c:dLbl>
              <c:idx val="2"/>
              <c:layout>
                <c:manualLayout>
                  <c:x val="7.8528725374906651E-3"/>
                  <c:y val="2.24159841852582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E1C-45C6-BD4A-B49FB4A0C4CC}"/>
                </c:ext>
              </c:extLst>
            </c:dLbl>
            <c:dLbl>
              <c:idx val="3"/>
              <c:layout>
                <c:manualLayout>
                  <c:x val="3.369111832323871E-3"/>
                  <c:y val="1.171690695688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E1C-45C6-BD4A-B49FB4A0C4CC}"/>
                </c:ext>
              </c:extLst>
            </c:dLbl>
            <c:dLbl>
              <c:idx val="4"/>
              <c:layout>
                <c:manualLayout>
                  <c:x val="-5.9956368889677921E-3"/>
                  <c:y val="4.3480997230801264E-3"/>
                </c:manualLayout>
              </c:layout>
              <c:spPr>
                <a:noFill/>
                <a:ln>
                  <a:noFill/>
                </a:ln>
                <a:effectLst/>
              </c:spPr>
              <c:txPr>
                <a:bodyPr wrap="square" lIns="38100" tIns="19050" rIns="38100" bIns="19050" anchor="ctr">
                  <a:noAutofit/>
                </a:bodyPr>
                <a:lstStyle/>
                <a:p>
                  <a:pPr>
                    <a:defRPr sz="700">
                      <a:solidFill>
                        <a:schemeClr val="tx1"/>
                      </a:solidFill>
                      <a:latin typeface="+mn-lt"/>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5461591357237859E-2"/>
                      <c:h val="6.2019736027140532E-2"/>
                    </c:manualLayout>
                  </c15:layout>
                </c:ext>
                <c:ext xmlns:c16="http://schemas.microsoft.com/office/drawing/2014/chart" uri="{C3380CC4-5D6E-409C-BE32-E72D297353CC}">
                  <c16:uniqueId val="{00000012-6E1C-45C6-BD4A-B49FB4A0C4CC}"/>
                </c:ext>
              </c:extLst>
            </c:dLbl>
            <c:spPr>
              <a:noFill/>
              <a:ln>
                <a:noFill/>
              </a:ln>
              <a:effectLst/>
            </c:spPr>
            <c:txPr>
              <a:bodyPr wrap="square" lIns="38100" tIns="19050" rIns="38100" bIns="19050" anchor="ctr">
                <a:spAutoFit/>
              </a:bodyPr>
              <a:lstStyle/>
              <a:p>
                <a:pPr>
                  <a:defRPr sz="700">
                    <a:solidFill>
                      <a:schemeClr val="tx1"/>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2024</c:v>
                </c:pt>
                <c:pt idx="1">
                  <c:v>2025</c:v>
                </c:pt>
                <c:pt idx="2">
                  <c:v>2026</c:v>
                </c:pt>
                <c:pt idx="3">
                  <c:v>2027</c:v>
                </c:pt>
                <c:pt idx="4">
                  <c:v>2028</c:v>
                </c:pt>
                <c:pt idx="5">
                  <c:v>2029</c:v>
                </c:pt>
                <c:pt idx="6">
                  <c:v>2030</c:v>
                </c:pt>
                <c:pt idx="7">
                  <c:v>2031</c:v>
                </c:pt>
                <c:pt idx="8">
                  <c:v>Thereafter</c:v>
                </c:pt>
              </c:strCache>
            </c:strRef>
          </c:cat>
          <c:val>
            <c:numRef>
              <c:f>Sheet1!$D$2:$D$10</c:f>
              <c:numCache>
                <c:formatCode>_("$"* #,##0_);_("$"* \(#,##0\);_("$"* "-"??_);_(@_)</c:formatCode>
                <c:ptCount val="9"/>
                <c:pt idx="0">
                  <c:v>43160</c:v>
                </c:pt>
                <c:pt idx="1">
                  <c:v>49500</c:v>
                </c:pt>
                <c:pt idx="2">
                  <c:v>51500</c:v>
                </c:pt>
                <c:pt idx="3">
                  <c:v>54500</c:v>
                </c:pt>
                <c:pt idx="4">
                  <c:v>55000</c:v>
                </c:pt>
                <c:pt idx="5">
                  <c:v>63000</c:v>
                </c:pt>
                <c:pt idx="6">
                  <c:v>67000</c:v>
                </c:pt>
                <c:pt idx="7">
                  <c:v>56000</c:v>
                </c:pt>
                <c:pt idx="8">
                  <c:v>45000</c:v>
                </c:pt>
              </c:numCache>
            </c:numRef>
          </c:val>
          <c:extLst>
            <c:ext xmlns:c16="http://schemas.microsoft.com/office/drawing/2014/chart" uri="{C3380CC4-5D6E-409C-BE32-E72D297353CC}">
              <c16:uniqueId val="{00000013-6E1C-45C6-BD4A-B49FB4A0C4CC}"/>
            </c:ext>
          </c:extLst>
        </c:ser>
        <c:dLbls>
          <c:showLegendKey val="0"/>
          <c:showVal val="0"/>
          <c:showCatName val="0"/>
          <c:showSerName val="0"/>
          <c:showPercent val="0"/>
          <c:showBubbleSize val="0"/>
        </c:dLbls>
        <c:gapWidth val="50"/>
        <c:axId val="649883904"/>
        <c:axId val="649884464"/>
      </c:barChart>
      <c:catAx>
        <c:axId val="649883904"/>
        <c:scaling>
          <c:orientation val="minMax"/>
        </c:scaling>
        <c:delete val="0"/>
        <c:axPos val="b"/>
        <c:numFmt formatCode="General" sourceLinked="1"/>
        <c:majorTickMark val="out"/>
        <c:minorTickMark val="none"/>
        <c:tickLblPos val="nextTo"/>
        <c:txPr>
          <a:bodyPr/>
          <a:lstStyle/>
          <a:p>
            <a:pPr>
              <a:defRPr sz="1000" baseline="0">
                <a:latin typeface="Franklin Gothic Book" panose="020B0503020102020204" pitchFamily="34" charset="0"/>
              </a:defRPr>
            </a:pPr>
            <a:endParaRPr lang="en-US"/>
          </a:p>
        </c:txPr>
        <c:crossAx val="649884464"/>
        <c:crossesAt val="0"/>
        <c:auto val="1"/>
        <c:lblAlgn val="ctr"/>
        <c:lblOffset val="100"/>
        <c:noMultiLvlLbl val="0"/>
      </c:catAx>
      <c:valAx>
        <c:axId val="649884464"/>
        <c:scaling>
          <c:orientation val="minMax"/>
          <c:max val="400000"/>
          <c:min val="0"/>
        </c:scaling>
        <c:delete val="0"/>
        <c:axPos val="l"/>
        <c:majorGridlines>
          <c:spPr>
            <a:ln>
              <a:solidFill>
                <a:schemeClr val="tx1">
                  <a:alpha val="9000"/>
                </a:schemeClr>
              </a:solidFill>
            </a:ln>
          </c:spPr>
        </c:majorGridlines>
        <c:numFmt formatCode="_(&quot;$&quot;* #,##0_);_(&quot;$&quot;* \(#,##0\);_(&quot;$&quot;* &quot;-&quot;??_);_(@_)" sourceLinked="1"/>
        <c:majorTickMark val="out"/>
        <c:minorTickMark val="none"/>
        <c:tickLblPos val="nextTo"/>
        <c:txPr>
          <a:bodyPr/>
          <a:lstStyle/>
          <a:p>
            <a:pPr>
              <a:defRPr sz="1000">
                <a:latin typeface="Franklin Gothic Book" panose="020B0503020102020204" pitchFamily="34" charset="0"/>
              </a:defRPr>
            </a:pPr>
            <a:endParaRPr lang="en-US"/>
          </a:p>
        </c:txPr>
        <c:crossAx val="649883904"/>
        <c:crosses val="autoZero"/>
        <c:crossBetween val="between"/>
        <c:majorUnit val="100000"/>
      </c:valAx>
    </c:plotArea>
    <c:legend>
      <c:legendPos val="r"/>
      <c:layout>
        <c:manualLayout>
          <c:xMode val="edge"/>
          <c:yMode val="edge"/>
          <c:x val="0.11015187216863141"/>
          <c:y val="2.5717175063493074E-2"/>
          <c:w val="0.87356444035382574"/>
          <c:h val="6.5931654268042553E-2"/>
        </c:manualLayout>
      </c:layout>
      <c:overlay val="0"/>
      <c:txPr>
        <a:bodyPr/>
        <a:lstStyle/>
        <a:p>
          <a:pPr>
            <a:defRPr sz="900">
              <a:latin typeface="Franklin Gothic Book" panose="020B0503020102020204" pitchFamily="34" charset="0"/>
            </a:defRPr>
          </a:pPr>
          <a:endParaRPr lang="en-US"/>
        </a:p>
      </c:txPr>
    </c:legend>
    <c:plotVisOnly val="1"/>
    <c:dispBlanksAs val="gap"/>
    <c:showDLblsOverMax val="0"/>
  </c:chart>
  <c:txPr>
    <a:bodyPr/>
    <a:lstStyle/>
    <a:p>
      <a:pPr>
        <a:defRPr sz="800">
          <a:latin typeface="Times New Roman" pitchFamily="18" charset="0"/>
          <a:cs typeface="Times New Roman" pitchFamily="18"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584578974285867E-2"/>
          <c:y val="2.7903631875585148E-2"/>
          <c:w val="0.910968953368682"/>
          <c:h val="0.90234626921634797"/>
        </c:manualLayout>
      </c:layout>
      <c:barChart>
        <c:barDir val="col"/>
        <c:grouping val="stacked"/>
        <c:varyColors val="0"/>
        <c:ser>
          <c:idx val="0"/>
          <c:order val="0"/>
          <c:tx>
            <c:strRef>
              <c:f>Sheet1!$B$1</c:f>
              <c:strCache>
                <c:ptCount val="1"/>
                <c:pt idx="0">
                  <c:v>Annual Dividends per Share</c:v>
                </c:pt>
              </c:strCache>
            </c:strRef>
          </c:tx>
          <c:spPr>
            <a:solidFill>
              <a:schemeClr val="accent1"/>
            </a:solidFill>
            <a:ln>
              <a:solidFill>
                <a:schemeClr val="tx1"/>
              </a:solidFill>
            </a:ln>
          </c:spPr>
          <c:invertIfNegative val="0"/>
          <c:dPt>
            <c:idx val="9"/>
            <c:invertIfNegative val="0"/>
            <c:bubble3D val="0"/>
            <c:extLst>
              <c:ext xmlns:c16="http://schemas.microsoft.com/office/drawing/2014/chart" uri="{C3380CC4-5D6E-409C-BE32-E72D297353CC}">
                <c16:uniqueId val="{00000001-3CCD-41C0-94B5-9E57F8D1CC7A}"/>
              </c:ext>
            </c:extLst>
          </c:dPt>
          <c:dPt>
            <c:idx val="10"/>
            <c:invertIfNegative val="0"/>
            <c:bubble3D val="0"/>
            <c:extLst>
              <c:ext xmlns:c16="http://schemas.microsoft.com/office/drawing/2014/chart" uri="{C3380CC4-5D6E-409C-BE32-E72D297353CC}">
                <c16:uniqueId val="{00000003-3CCD-41C0-94B5-9E57F8D1CC7A}"/>
              </c:ext>
            </c:extLst>
          </c:dPt>
          <c:dPt>
            <c:idx val="11"/>
            <c:invertIfNegative val="0"/>
            <c:bubble3D val="0"/>
            <c:extLst>
              <c:ext xmlns:c16="http://schemas.microsoft.com/office/drawing/2014/chart" uri="{C3380CC4-5D6E-409C-BE32-E72D297353CC}">
                <c16:uniqueId val="{00000005-3CCD-41C0-94B5-9E57F8D1CC7A}"/>
              </c:ext>
            </c:extLst>
          </c:dPt>
          <c:dPt>
            <c:idx val="12"/>
            <c:invertIfNegative val="0"/>
            <c:bubble3D val="0"/>
            <c:extLst>
              <c:ext xmlns:c16="http://schemas.microsoft.com/office/drawing/2014/chart" uri="{C3380CC4-5D6E-409C-BE32-E72D297353CC}">
                <c16:uniqueId val="{00000007-3CCD-41C0-94B5-9E57F8D1CC7A}"/>
              </c:ext>
            </c:extLst>
          </c:dPt>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
Annualized</c:v>
                </c:pt>
              </c:strCache>
            </c:strRef>
          </c:cat>
          <c:val>
            <c:numRef>
              <c:f>Sheet1!$B$2:$B$16</c:f>
              <c:numCache>
                <c:formatCode>"$"#,##0.00_);\("$"#,##0.00\)</c:formatCode>
                <c:ptCount val="15"/>
                <c:pt idx="0">
                  <c:v>1.58</c:v>
                </c:pt>
                <c:pt idx="1">
                  <c:v>1.68</c:v>
                </c:pt>
                <c:pt idx="2">
                  <c:v>1.79</c:v>
                </c:pt>
                <c:pt idx="3">
                  <c:v>1.91</c:v>
                </c:pt>
                <c:pt idx="4">
                  <c:v>2.04</c:v>
                </c:pt>
                <c:pt idx="5">
                  <c:v>2.0699999999999998</c:v>
                </c:pt>
                <c:pt idx="6">
                  <c:v>2.16</c:v>
                </c:pt>
                <c:pt idx="7">
                  <c:v>2.2800000000000002</c:v>
                </c:pt>
                <c:pt idx="8">
                  <c:v>2.2799999999999998</c:v>
                </c:pt>
                <c:pt idx="9">
                  <c:v>2.2799999999999998</c:v>
                </c:pt>
                <c:pt idx="10">
                  <c:v>2.2799999999999998</c:v>
                </c:pt>
                <c:pt idx="11">
                  <c:v>2.2799999999999998</c:v>
                </c:pt>
                <c:pt idx="12">
                  <c:v>2.2799999999999998</c:v>
                </c:pt>
                <c:pt idx="13">
                  <c:v>2.2799999999999998</c:v>
                </c:pt>
                <c:pt idx="14">
                  <c:v>2.2799999999999998</c:v>
                </c:pt>
              </c:numCache>
            </c:numRef>
          </c:val>
          <c:extLst>
            <c:ext xmlns:c16="http://schemas.microsoft.com/office/drawing/2014/chart" uri="{C3380CC4-5D6E-409C-BE32-E72D297353CC}">
              <c16:uniqueId val="{00000008-3CCD-41C0-94B5-9E57F8D1CC7A}"/>
            </c:ext>
          </c:extLst>
        </c:ser>
        <c:dLbls>
          <c:showLegendKey val="0"/>
          <c:showVal val="0"/>
          <c:showCatName val="0"/>
          <c:showSerName val="0"/>
          <c:showPercent val="0"/>
          <c:showBubbleSize val="0"/>
        </c:dLbls>
        <c:gapWidth val="101"/>
        <c:overlap val="100"/>
        <c:axId val="640650352"/>
        <c:axId val="640650912"/>
      </c:barChart>
      <c:catAx>
        <c:axId val="640650352"/>
        <c:scaling>
          <c:orientation val="minMax"/>
        </c:scaling>
        <c:delete val="0"/>
        <c:axPos val="b"/>
        <c:numFmt formatCode="General" sourceLinked="1"/>
        <c:majorTickMark val="out"/>
        <c:minorTickMark val="none"/>
        <c:tickLblPos val="nextTo"/>
        <c:txPr>
          <a:bodyPr/>
          <a:lstStyle/>
          <a:p>
            <a:pPr>
              <a:defRPr sz="800" b="0">
                <a:latin typeface="Calibri" panose="020F0502020204030204" pitchFamily="34" charset="0"/>
                <a:cs typeface="Times New Roman" panose="02020603050405020304" pitchFamily="18" charset="0"/>
              </a:defRPr>
            </a:pPr>
            <a:endParaRPr lang="en-US"/>
          </a:p>
        </c:txPr>
        <c:crossAx val="640650912"/>
        <c:crossesAt val="0"/>
        <c:auto val="1"/>
        <c:lblAlgn val="ctr"/>
        <c:lblOffset val="100"/>
        <c:noMultiLvlLbl val="0"/>
      </c:catAx>
      <c:valAx>
        <c:axId val="640650912"/>
        <c:scaling>
          <c:orientation val="minMax"/>
          <c:max val="2.4"/>
          <c:min val="0"/>
        </c:scaling>
        <c:delete val="0"/>
        <c:axPos val="l"/>
        <c:majorGridlines>
          <c:spPr>
            <a:ln>
              <a:solidFill>
                <a:schemeClr val="tx1"/>
              </a:solidFill>
            </a:ln>
          </c:spPr>
        </c:majorGridlines>
        <c:numFmt formatCode="&quot;$&quot;#,##0.00" sourceLinked="0"/>
        <c:majorTickMark val="out"/>
        <c:minorTickMark val="none"/>
        <c:tickLblPos val="nextTo"/>
        <c:txPr>
          <a:bodyPr/>
          <a:lstStyle/>
          <a:p>
            <a:pPr>
              <a:defRPr sz="1000" b="0">
                <a:latin typeface="Calibri" panose="020F0502020204030204" pitchFamily="34" charset="0"/>
                <a:cs typeface="Times" panose="02020603050405020304" pitchFamily="18" charset="0"/>
              </a:defRPr>
            </a:pPr>
            <a:endParaRPr lang="en-US"/>
          </a:p>
        </c:txPr>
        <c:crossAx val="640650352"/>
        <c:crosses val="autoZero"/>
        <c:crossBetween val="between"/>
        <c:majorUnit val="0.30000000000000004"/>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4">
  <a:schemeClr val="accent1"/>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4C_B94AC31B.xml><?xml version="1.0" encoding="utf-8"?>
<p188:cmLst xmlns:a="http://schemas.openxmlformats.org/drawingml/2006/main" xmlns:r="http://schemas.openxmlformats.org/officeDocument/2006/relationships" xmlns:p188="http://schemas.microsoft.com/office/powerpoint/2018/8/main">
  <p188:cm id="{8DE51917-5BDC-4CE2-A700-A00157354F5B}" authorId="{A93876AA-307F-E139-D10D-8538D62E6FF2}" created="2024-05-24T21:49:27.144">
    <ac:deMkLst xmlns:ac="http://schemas.microsoft.com/office/drawing/2013/main/command">
      <pc:docMk xmlns:pc="http://schemas.microsoft.com/office/powerpoint/2013/main/command"/>
      <pc:sldMk xmlns:pc="http://schemas.microsoft.com/office/powerpoint/2013/main/command" cId="3108684571" sldId="332"/>
      <ac:spMk id="28" creationId="{F3E800A7-9EA5-494B-A910-0FF65F1668B9}"/>
    </ac:deMkLst>
    <p188:txBody>
      <a:bodyPr/>
      <a:lstStyle/>
      <a:p>
        <a:r>
          <a:rPr lang="en-US"/>
          <a:t>Typo</a:t>
        </a:r>
      </a:p>
    </p188:txBody>
  </p188:cm>
</p188:cmLst>
</file>

<file path=ppt/comments/modernComment_17A_82E2BC5B.xml><?xml version="1.0" encoding="utf-8"?>
<p188:cmLst xmlns:a="http://schemas.openxmlformats.org/drawingml/2006/main" xmlns:r="http://schemas.openxmlformats.org/officeDocument/2006/relationships" xmlns:p188="http://schemas.microsoft.com/office/powerpoint/2018/8/main">
  <p188:cm id="{DE969DCF-A6CD-406C-8936-4A363A59BDFF}" authorId="{A93876AA-307F-E139-D10D-8538D62E6FF2}" created="2024-05-27T16:53:56.243">
    <pc:sldMkLst xmlns:pc="http://schemas.microsoft.com/office/powerpoint/2013/main/command">
      <pc:docMk/>
      <pc:sldMk cId="2195897435" sldId="378"/>
    </pc:sldMkLst>
    <p188:txBody>
      <a:bodyPr/>
      <a:lstStyle/>
      <a:p>
        <a:r>
          <a:rPr lang="en-US"/>
          <a:t>NOTE: 
1. I changed Assisted Living to Seniors Housing
2. UDP was UPD on the other slide. I updated it here. </a:t>
        </a:r>
      </a:p>
    </p188:txBody>
  </p188:cm>
</p188:cmLst>
</file>

<file path=ppt/comments/modernComment_101_C40CD37D.xml><?xml version="1.0" encoding="utf-8"?>
<p188:cmLst xmlns:a="http://schemas.openxmlformats.org/drawingml/2006/main" xmlns:r="http://schemas.openxmlformats.org/officeDocument/2006/relationships" xmlns:p188="http://schemas.microsoft.com/office/powerpoint/2018/8/main">
  <p188:cm id="{17793FEC-BE57-422D-B01D-4C657C29D47A}" authorId="{A93876AA-307F-E139-D10D-8538D62E6FF2}" created="2024-05-26T17:10:12.906">
    <ac:deMkLst xmlns:ac="http://schemas.microsoft.com/office/drawing/2013/main/command">
      <pc:docMk xmlns:pc="http://schemas.microsoft.com/office/powerpoint/2013/main/command"/>
      <pc:sldMk xmlns:pc="http://schemas.microsoft.com/office/powerpoint/2013/main/command" cId="3289174909" sldId="257"/>
      <ac:graphicFrameMk id="6" creationId="{F4DB167D-746C-B210-B143-9A09388B566A}"/>
    </ac:deMkLst>
    <p188:txBody>
      <a:bodyPr/>
      <a:lstStyle/>
      <a:p>
        <a:r>
          <a:rPr lang="en-US"/>
          <a:t>Is Prestige the only Long Term? If NOT, then remove (Prestige)</a:t>
        </a:r>
      </a:p>
    </p188:txBody>
  </p188:cm>
</p188:cmLst>
</file>

<file path=ppt/comments/modernComment_164_658161D3.xml><?xml version="1.0" encoding="utf-8"?>
<p188:cmLst xmlns:a="http://schemas.openxmlformats.org/drawingml/2006/main" xmlns:r="http://schemas.openxmlformats.org/officeDocument/2006/relationships" xmlns:p188="http://schemas.microsoft.com/office/powerpoint/2018/8/main">
  <p188:cm id="{AA7F4A69-BD4E-4958-A8AD-419C5A6B4268}" authorId="{A93876AA-307F-E139-D10D-8538D62E6FF2}" created="2024-05-26T18:13:28.369">
    <ac:deMkLst xmlns:ac="http://schemas.microsoft.com/office/drawing/2013/main/command">
      <pc:docMk xmlns:pc="http://schemas.microsoft.com/office/powerpoint/2013/main/command"/>
      <pc:sldMk xmlns:pc="http://schemas.microsoft.com/office/powerpoint/2013/main/command" cId="1702978003" sldId="356"/>
      <ac:picMk id="9" creationId="{04322C0B-FDA4-2E60-E1DD-022E4F20FBA3}"/>
    </ac:deMkLst>
    <p188:txBody>
      <a:bodyPr/>
      <a:lstStyle/>
      <a:p>
        <a:r>
          <a:rPr lang="en-US"/>
          <a:t>Cece had a note to add blended rates on the Loans receivable table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 y="12"/>
            <a:ext cx="4068339" cy="355124"/>
          </a:xfrm>
          <a:prstGeom prst="rect">
            <a:avLst/>
          </a:prstGeom>
        </p:spPr>
        <p:txBody>
          <a:bodyPr vert="horz" lIns="91648" tIns="45837" rIns="91648" bIns="45837" rtlCol="0"/>
          <a:lstStyle>
            <a:lvl1pPr algn="l">
              <a:defRPr sz="1100"/>
            </a:lvl1pPr>
          </a:lstStyle>
          <a:p>
            <a:endParaRPr lang="en-US" dirty="0"/>
          </a:p>
        </p:txBody>
      </p:sp>
      <p:sp>
        <p:nvSpPr>
          <p:cNvPr id="3" name="Date Placeholder 2"/>
          <p:cNvSpPr>
            <a:spLocks noGrp="1"/>
          </p:cNvSpPr>
          <p:nvPr>
            <p:ph type="dt" sz="quarter" idx="1"/>
          </p:nvPr>
        </p:nvSpPr>
        <p:spPr>
          <a:xfrm>
            <a:off x="5317993" y="12"/>
            <a:ext cx="4068339" cy="355124"/>
          </a:xfrm>
          <a:prstGeom prst="rect">
            <a:avLst/>
          </a:prstGeom>
        </p:spPr>
        <p:txBody>
          <a:bodyPr vert="horz" lIns="91648" tIns="45837" rIns="91648" bIns="45837" rtlCol="0"/>
          <a:lstStyle>
            <a:lvl1pPr algn="r">
              <a:defRPr sz="1100"/>
            </a:lvl1pPr>
          </a:lstStyle>
          <a:p>
            <a:fld id="{28489EAB-53B4-4CEC-B3C6-AAF4CF33EEE4}" type="datetimeFigureOut">
              <a:rPr lang="en-US" smtClean="0"/>
              <a:pPr/>
              <a:t>5/24/2024</a:t>
            </a:fld>
            <a:endParaRPr lang="en-US" dirty="0"/>
          </a:p>
        </p:txBody>
      </p:sp>
      <p:sp>
        <p:nvSpPr>
          <p:cNvPr id="4" name="Footer Placeholder 3"/>
          <p:cNvSpPr>
            <a:spLocks noGrp="1"/>
          </p:cNvSpPr>
          <p:nvPr>
            <p:ph type="ftr" sz="quarter" idx="2"/>
          </p:nvPr>
        </p:nvSpPr>
        <p:spPr>
          <a:xfrm>
            <a:off x="45" y="6746125"/>
            <a:ext cx="4068339" cy="355124"/>
          </a:xfrm>
          <a:prstGeom prst="rect">
            <a:avLst/>
          </a:prstGeom>
        </p:spPr>
        <p:txBody>
          <a:bodyPr vert="horz" lIns="91648" tIns="45837" rIns="91648" bIns="45837" rtlCol="0" anchor="b"/>
          <a:lstStyle>
            <a:lvl1pPr algn="l">
              <a:defRPr sz="1100"/>
            </a:lvl1pPr>
          </a:lstStyle>
          <a:p>
            <a:endParaRPr lang="en-US" dirty="0"/>
          </a:p>
        </p:txBody>
      </p:sp>
      <p:sp>
        <p:nvSpPr>
          <p:cNvPr id="5" name="Slide Number Placeholder 4"/>
          <p:cNvSpPr>
            <a:spLocks noGrp="1"/>
          </p:cNvSpPr>
          <p:nvPr>
            <p:ph type="sldNum" sz="quarter" idx="3"/>
          </p:nvPr>
        </p:nvSpPr>
        <p:spPr>
          <a:xfrm>
            <a:off x="5317993" y="6746125"/>
            <a:ext cx="4068339" cy="355124"/>
          </a:xfrm>
          <a:prstGeom prst="rect">
            <a:avLst/>
          </a:prstGeom>
        </p:spPr>
        <p:txBody>
          <a:bodyPr vert="horz" lIns="91648" tIns="45837" rIns="91648" bIns="45837" rtlCol="0" anchor="b"/>
          <a:lstStyle>
            <a:lvl1pPr algn="r">
              <a:defRPr sz="1100"/>
            </a:lvl1pPr>
          </a:lstStyle>
          <a:p>
            <a:fld id="{E3950A6F-4C9A-4627-A2AB-E76CCA8004EC}" type="slidenum">
              <a:rPr lang="en-US" smtClean="0"/>
              <a:pPr/>
              <a:t>‹#›</a:t>
            </a:fld>
            <a:endParaRPr lang="en-US" dirty="0"/>
          </a:p>
        </p:txBody>
      </p:sp>
    </p:spTree>
    <p:extLst>
      <p:ext uri="{BB962C8B-B14F-4D97-AF65-F5344CB8AC3E}">
        <p14:creationId xmlns:p14="http://schemas.microsoft.com/office/powerpoint/2010/main" val="15474311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5" y="12"/>
            <a:ext cx="4068339" cy="355124"/>
          </a:xfrm>
          <a:prstGeom prst="rect">
            <a:avLst/>
          </a:prstGeom>
        </p:spPr>
        <p:txBody>
          <a:bodyPr vert="horz" lIns="91648" tIns="45837" rIns="91648" bIns="45837" rtlCol="0"/>
          <a:lstStyle>
            <a:lvl1pPr algn="l">
              <a:defRPr sz="1100"/>
            </a:lvl1pPr>
          </a:lstStyle>
          <a:p>
            <a:endParaRPr lang="en-US" dirty="0"/>
          </a:p>
        </p:txBody>
      </p:sp>
      <p:sp>
        <p:nvSpPr>
          <p:cNvPr id="3" name="Date Placeholder 2"/>
          <p:cNvSpPr>
            <a:spLocks noGrp="1"/>
          </p:cNvSpPr>
          <p:nvPr>
            <p:ph type="dt" idx="1"/>
          </p:nvPr>
        </p:nvSpPr>
        <p:spPr>
          <a:xfrm>
            <a:off x="5317993" y="12"/>
            <a:ext cx="4068339" cy="355124"/>
          </a:xfrm>
          <a:prstGeom prst="rect">
            <a:avLst/>
          </a:prstGeom>
        </p:spPr>
        <p:txBody>
          <a:bodyPr vert="horz" lIns="91648" tIns="45837" rIns="91648" bIns="45837" rtlCol="0"/>
          <a:lstStyle>
            <a:lvl1pPr algn="r">
              <a:defRPr sz="1100"/>
            </a:lvl1pPr>
          </a:lstStyle>
          <a:p>
            <a:fld id="{67EB26B0-F8C9-4820-BDE9-691F38E2BF8F}" type="datetimeFigureOut">
              <a:rPr lang="en-US" smtClean="0"/>
              <a:pPr/>
              <a:t>5/24/2024</a:t>
            </a:fld>
            <a:endParaRPr lang="en-US" dirty="0"/>
          </a:p>
        </p:txBody>
      </p:sp>
      <p:sp>
        <p:nvSpPr>
          <p:cNvPr id="4" name="Slide Image Placeholder 3"/>
          <p:cNvSpPr>
            <a:spLocks noGrp="1" noRot="1" noChangeAspect="1"/>
          </p:cNvSpPr>
          <p:nvPr>
            <p:ph type="sldImg" idx="2"/>
          </p:nvPr>
        </p:nvSpPr>
        <p:spPr>
          <a:xfrm>
            <a:off x="2865438" y="528638"/>
            <a:ext cx="3657600" cy="2660650"/>
          </a:xfrm>
          <a:prstGeom prst="rect">
            <a:avLst/>
          </a:prstGeom>
          <a:noFill/>
          <a:ln w="12700">
            <a:solidFill>
              <a:prstClr val="black"/>
            </a:solidFill>
          </a:ln>
        </p:spPr>
        <p:txBody>
          <a:bodyPr vert="horz" lIns="91648" tIns="45837" rIns="91648" bIns="45837" rtlCol="0" anchor="ctr"/>
          <a:lstStyle/>
          <a:p>
            <a:endParaRPr lang="en-US" dirty="0"/>
          </a:p>
        </p:txBody>
      </p:sp>
      <p:sp>
        <p:nvSpPr>
          <p:cNvPr id="5" name="Notes Placeholder 4"/>
          <p:cNvSpPr>
            <a:spLocks noGrp="1"/>
          </p:cNvSpPr>
          <p:nvPr>
            <p:ph type="body" sz="quarter" idx="3"/>
          </p:nvPr>
        </p:nvSpPr>
        <p:spPr>
          <a:xfrm>
            <a:off x="938850" y="3373702"/>
            <a:ext cx="7510780" cy="3196114"/>
          </a:xfrm>
          <a:prstGeom prst="rect">
            <a:avLst/>
          </a:prstGeom>
        </p:spPr>
        <p:txBody>
          <a:bodyPr vert="horz" lIns="91648" tIns="45837" rIns="91648" bIns="4583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5" y="6746125"/>
            <a:ext cx="4068339" cy="355124"/>
          </a:xfrm>
          <a:prstGeom prst="rect">
            <a:avLst/>
          </a:prstGeom>
        </p:spPr>
        <p:txBody>
          <a:bodyPr vert="horz" lIns="91648" tIns="45837" rIns="91648" bIns="45837" rtlCol="0" anchor="b"/>
          <a:lstStyle>
            <a:lvl1pPr algn="l">
              <a:defRPr sz="1100"/>
            </a:lvl1pPr>
          </a:lstStyle>
          <a:p>
            <a:endParaRPr lang="en-US" dirty="0"/>
          </a:p>
        </p:txBody>
      </p:sp>
      <p:sp>
        <p:nvSpPr>
          <p:cNvPr id="7" name="Slide Number Placeholder 6"/>
          <p:cNvSpPr>
            <a:spLocks noGrp="1"/>
          </p:cNvSpPr>
          <p:nvPr>
            <p:ph type="sldNum" sz="quarter" idx="5"/>
          </p:nvPr>
        </p:nvSpPr>
        <p:spPr>
          <a:xfrm>
            <a:off x="5317993" y="6746125"/>
            <a:ext cx="4068339" cy="355124"/>
          </a:xfrm>
          <a:prstGeom prst="rect">
            <a:avLst/>
          </a:prstGeom>
        </p:spPr>
        <p:txBody>
          <a:bodyPr vert="horz" lIns="91648" tIns="45837" rIns="91648" bIns="45837" rtlCol="0" anchor="b"/>
          <a:lstStyle>
            <a:lvl1pPr algn="r">
              <a:defRPr sz="1100"/>
            </a:lvl1pPr>
          </a:lstStyle>
          <a:p>
            <a:fld id="{C6147F53-47A1-41C1-96BD-DCD0501187A9}" type="slidenum">
              <a:rPr lang="en-US" smtClean="0"/>
              <a:pPr/>
              <a:t>‹#›</a:t>
            </a:fld>
            <a:endParaRPr lang="en-US" dirty="0"/>
          </a:p>
        </p:txBody>
      </p:sp>
    </p:spTree>
    <p:extLst>
      <p:ext uri="{BB962C8B-B14F-4D97-AF65-F5344CB8AC3E}">
        <p14:creationId xmlns:p14="http://schemas.microsoft.com/office/powerpoint/2010/main" val="3699442477"/>
      </p:ext>
    </p:extLst>
  </p:cSld>
  <p:clrMap bg1="lt1" tx1="dk1" bg2="lt2" tx2="dk2" accent1="accent1" accent2="accent2" accent3="accent3" accent4="accent4" accent5="accent5" accent6="accent6" hlink="hlink" folHlink="folHlink"/>
  <p:hf hdr="0" dt="0"/>
  <p:notesStyle>
    <a:lvl1pPr marL="0" algn="l" defTabSz="992764" rtl="0" eaLnBrk="1" latinLnBrk="0" hangingPunct="1">
      <a:defRPr sz="1303" kern="1200">
        <a:solidFill>
          <a:schemeClr val="tx1"/>
        </a:solidFill>
        <a:latin typeface="+mn-lt"/>
        <a:ea typeface="+mn-ea"/>
        <a:cs typeface="+mn-cs"/>
      </a:defRPr>
    </a:lvl1pPr>
    <a:lvl2pPr marL="496382" algn="l" defTabSz="992764" rtl="0" eaLnBrk="1" latinLnBrk="0" hangingPunct="1">
      <a:defRPr sz="1303" kern="1200">
        <a:solidFill>
          <a:schemeClr val="tx1"/>
        </a:solidFill>
        <a:latin typeface="+mn-lt"/>
        <a:ea typeface="+mn-ea"/>
        <a:cs typeface="+mn-cs"/>
      </a:defRPr>
    </a:lvl2pPr>
    <a:lvl3pPr marL="992764" algn="l" defTabSz="992764" rtl="0" eaLnBrk="1" latinLnBrk="0" hangingPunct="1">
      <a:defRPr sz="1303" kern="1200">
        <a:solidFill>
          <a:schemeClr val="tx1"/>
        </a:solidFill>
        <a:latin typeface="+mn-lt"/>
        <a:ea typeface="+mn-ea"/>
        <a:cs typeface="+mn-cs"/>
      </a:defRPr>
    </a:lvl3pPr>
    <a:lvl4pPr marL="1489146" algn="l" defTabSz="992764" rtl="0" eaLnBrk="1" latinLnBrk="0" hangingPunct="1">
      <a:defRPr sz="1303" kern="1200">
        <a:solidFill>
          <a:schemeClr val="tx1"/>
        </a:solidFill>
        <a:latin typeface="+mn-lt"/>
        <a:ea typeface="+mn-ea"/>
        <a:cs typeface="+mn-cs"/>
      </a:defRPr>
    </a:lvl4pPr>
    <a:lvl5pPr marL="1985528" algn="l" defTabSz="992764" rtl="0" eaLnBrk="1" latinLnBrk="0" hangingPunct="1">
      <a:defRPr sz="1303" kern="1200">
        <a:solidFill>
          <a:schemeClr val="tx1"/>
        </a:solidFill>
        <a:latin typeface="+mn-lt"/>
        <a:ea typeface="+mn-ea"/>
        <a:cs typeface="+mn-cs"/>
      </a:defRPr>
    </a:lvl5pPr>
    <a:lvl6pPr marL="2481910" algn="l" defTabSz="992764" rtl="0" eaLnBrk="1" latinLnBrk="0" hangingPunct="1">
      <a:defRPr sz="1303" kern="1200">
        <a:solidFill>
          <a:schemeClr val="tx1"/>
        </a:solidFill>
        <a:latin typeface="+mn-lt"/>
        <a:ea typeface="+mn-ea"/>
        <a:cs typeface="+mn-cs"/>
      </a:defRPr>
    </a:lvl6pPr>
    <a:lvl7pPr marL="2978292" algn="l" defTabSz="992764" rtl="0" eaLnBrk="1" latinLnBrk="0" hangingPunct="1">
      <a:defRPr sz="1303" kern="1200">
        <a:solidFill>
          <a:schemeClr val="tx1"/>
        </a:solidFill>
        <a:latin typeface="+mn-lt"/>
        <a:ea typeface="+mn-ea"/>
        <a:cs typeface="+mn-cs"/>
      </a:defRPr>
    </a:lvl7pPr>
    <a:lvl8pPr marL="3474674" algn="l" defTabSz="992764" rtl="0" eaLnBrk="1" latinLnBrk="0" hangingPunct="1">
      <a:defRPr sz="1303" kern="1200">
        <a:solidFill>
          <a:schemeClr val="tx1"/>
        </a:solidFill>
        <a:latin typeface="+mn-lt"/>
        <a:ea typeface="+mn-ea"/>
        <a:cs typeface="+mn-cs"/>
      </a:defRPr>
    </a:lvl8pPr>
    <a:lvl9pPr marL="3971056" algn="l" defTabSz="992764" rtl="0" eaLnBrk="1" latinLnBrk="0" hangingPunct="1">
      <a:defRPr sz="13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C6147F53-47A1-41C1-96BD-DCD0501187A9}" type="slidenum">
              <a:rPr lang="en-US" smtClean="0"/>
              <a:pPr/>
              <a:t>1</a:t>
            </a:fld>
            <a:endParaRPr lang="en-US" dirty="0"/>
          </a:p>
        </p:txBody>
      </p:sp>
    </p:spTree>
    <p:extLst>
      <p:ext uri="{BB962C8B-B14F-4D97-AF65-F5344CB8AC3E}">
        <p14:creationId xmlns:p14="http://schemas.microsoft.com/office/powerpoint/2010/main" val="34835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a:t>
            </a:fld>
            <a:endParaRPr lang="en-US" dirty="0"/>
          </a:p>
        </p:txBody>
      </p:sp>
    </p:spTree>
    <p:extLst>
      <p:ext uri="{BB962C8B-B14F-4D97-AF65-F5344CB8AC3E}">
        <p14:creationId xmlns:p14="http://schemas.microsoft.com/office/powerpoint/2010/main" val="708968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a:t>
            </a:fld>
            <a:endParaRPr lang="en-US" dirty="0"/>
          </a:p>
        </p:txBody>
      </p:sp>
    </p:spTree>
    <p:extLst>
      <p:ext uri="{BB962C8B-B14F-4D97-AF65-F5344CB8AC3E}">
        <p14:creationId xmlns:p14="http://schemas.microsoft.com/office/powerpoint/2010/main" val="2520837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r>
              <a:rPr lang="en-US" sz="900" dirty="0">
                <a:solidFill>
                  <a:srgbClr val="FF0000"/>
                </a:solidFill>
              </a:rPr>
              <a:t>5/3/24 - SOURCE:  https://www.census.gov/data/tables/2023/demo/popproj/2023-summary-tables.html</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4</a:t>
            </a:fld>
            <a:endParaRPr lang="en-US" dirty="0"/>
          </a:p>
        </p:txBody>
      </p:sp>
    </p:spTree>
    <p:extLst>
      <p:ext uri="{BB962C8B-B14F-4D97-AF65-F5344CB8AC3E}">
        <p14:creationId xmlns:p14="http://schemas.microsoft.com/office/powerpoint/2010/main" val="46221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5</a:t>
            </a:fld>
            <a:endParaRPr lang="en-US" dirty="0"/>
          </a:p>
        </p:txBody>
      </p:sp>
    </p:spTree>
    <p:extLst>
      <p:ext uri="{BB962C8B-B14F-4D97-AF65-F5344CB8AC3E}">
        <p14:creationId xmlns:p14="http://schemas.microsoft.com/office/powerpoint/2010/main" val="4117848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8</a:t>
            </a:fld>
            <a:endParaRPr lang="en-US" dirty="0"/>
          </a:p>
        </p:txBody>
      </p:sp>
    </p:spTree>
    <p:extLst>
      <p:ext uri="{BB962C8B-B14F-4D97-AF65-F5344CB8AC3E}">
        <p14:creationId xmlns:p14="http://schemas.microsoft.com/office/powerpoint/2010/main" val="3436489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9</a:t>
            </a:fld>
            <a:endParaRPr lang="en-US" dirty="0"/>
          </a:p>
        </p:txBody>
      </p:sp>
    </p:spTree>
    <p:extLst>
      <p:ext uri="{BB962C8B-B14F-4D97-AF65-F5344CB8AC3E}">
        <p14:creationId xmlns:p14="http://schemas.microsoft.com/office/powerpoint/2010/main" val="374021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pPr defTabSz="954518">
              <a:defRPr/>
            </a:pPr>
            <a:r>
              <a:rPr lang="en-US" dirty="0"/>
              <a:t>Unconsolidated JV – Footnote (2) Salmon Creek estimated completion mid-Aug or 03Q23 per Hope’s email on 4/17/23</a:t>
            </a:r>
          </a:p>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10</a:t>
            </a:fld>
            <a:endParaRPr lang="en-US" dirty="0"/>
          </a:p>
        </p:txBody>
      </p:sp>
    </p:spTree>
    <p:extLst>
      <p:ext uri="{BB962C8B-B14F-4D97-AF65-F5344CB8AC3E}">
        <p14:creationId xmlns:p14="http://schemas.microsoft.com/office/powerpoint/2010/main" val="1349554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11</a:t>
            </a:fld>
            <a:endParaRPr lang="en-US" dirty="0"/>
          </a:p>
        </p:txBody>
      </p:sp>
    </p:spTree>
    <p:extLst>
      <p:ext uri="{BB962C8B-B14F-4D97-AF65-F5344CB8AC3E}">
        <p14:creationId xmlns:p14="http://schemas.microsoft.com/office/powerpoint/2010/main" val="32209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r>
              <a:rPr lang="en-US" dirty="0"/>
              <a:t>198 (Properties) = does not include Bridgemoor/Ignite (TX)</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12</a:t>
            </a:fld>
            <a:endParaRPr lang="en-US" dirty="0"/>
          </a:p>
        </p:txBody>
      </p:sp>
    </p:spTree>
    <p:extLst>
      <p:ext uri="{BB962C8B-B14F-4D97-AF65-F5344CB8AC3E}">
        <p14:creationId xmlns:p14="http://schemas.microsoft.com/office/powerpoint/2010/main" val="1444781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CE881-0B70-C2AE-E88E-72CCAFE82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89C41-6578-49ED-CEE7-5F5CB21336B1}"/>
              </a:ext>
            </a:extLst>
          </p:cNvPr>
          <p:cNvSpPr>
            <a:spLocks noGrp="1" noRot="1" noChangeAspect="1"/>
          </p:cNvSpPr>
          <p:nvPr>
            <p:ph type="sldImg"/>
          </p:nvPr>
        </p:nvSpPr>
        <p:spPr>
          <a:xfrm>
            <a:off x="2865438" y="528638"/>
            <a:ext cx="3657600" cy="2660650"/>
          </a:xfrm>
        </p:spPr>
      </p:sp>
      <p:sp>
        <p:nvSpPr>
          <p:cNvPr id="3" name="Notes Placeholder 2">
            <a:extLst>
              <a:ext uri="{FF2B5EF4-FFF2-40B4-BE49-F238E27FC236}">
                <a16:creationId xmlns:a16="http://schemas.microsoft.com/office/drawing/2014/main" id="{320C3BE2-41E4-5D1C-AB8A-4BE9C0077F4B}"/>
              </a:ext>
            </a:extLst>
          </p:cNvPr>
          <p:cNvSpPr>
            <a:spLocks noGrp="1"/>
          </p:cNvSpPr>
          <p:nvPr>
            <p:ph type="body" idx="1"/>
          </p:nvPr>
        </p:nvSpPr>
        <p:spPr/>
        <p:txBody>
          <a:bodyPr>
            <a:normAutofit/>
          </a:bodyPr>
          <a:lstStyle/>
          <a:p>
            <a:r>
              <a:rPr lang="en-US" dirty="0"/>
              <a:t>Mortgage Loan SNF 304,187 – 258,341 (Prestige) = 45,846.   45,846/2,105,897 (Total Investments) = 0.02177 or 2.2%</a:t>
            </a:r>
          </a:p>
        </p:txBody>
      </p:sp>
      <p:sp>
        <p:nvSpPr>
          <p:cNvPr id="4" name="Footer Placeholder 3">
            <a:extLst>
              <a:ext uri="{FF2B5EF4-FFF2-40B4-BE49-F238E27FC236}">
                <a16:creationId xmlns:a16="http://schemas.microsoft.com/office/drawing/2014/main" id="{D1323169-C887-D489-CE3A-E9683F17FC0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64E82883-1449-9842-AD54-D7BD9CDC0B13}"/>
              </a:ext>
            </a:extLst>
          </p:cNvPr>
          <p:cNvSpPr>
            <a:spLocks noGrp="1"/>
          </p:cNvSpPr>
          <p:nvPr>
            <p:ph type="sldNum" sz="quarter" idx="11"/>
          </p:nvPr>
        </p:nvSpPr>
        <p:spPr/>
        <p:txBody>
          <a:bodyPr/>
          <a:lstStyle/>
          <a:p>
            <a:fld id="{C6147F53-47A1-41C1-96BD-DCD0501187A9}" type="slidenum">
              <a:rPr lang="en-US" smtClean="0"/>
              <a:pPr/>
              <a:t>13</a:t>
            </a:fld>
            <a:endParaRPr lang="en-US" dirty="0"/>
          </a:p>
        </p:txBody>
      </p:sp>
    </p:spTree>
    <p:extLst>
      <p:ext uri="{BB962C8B-B14F-4D97-AF65-F5344CB8AC3E}">
        <p14:creationId xmlns:p14="http://schemas.microsoft.com/office/powerpoint/2010/main" val="2018061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14</a:t>
            </a:fld>
            <a:endParaRPr lang="en-US" dirty="0"/>
          </a:p>
        </p:txBody>
      </p:sp>
    </p:spTree>
    <p:extLst>
      <p:ext uri="{BB962C8B-B14F-4D97-AF65-F5344CB8AC3E}">
        <p14:creationId xmlns:p14="http://schemas.microsoft.com/office/powerpoint/2010/main" val="1931745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15</a:t>
            </a:fld>
            <a:endParaRPr lang="en-US" dirty="0"/>
          </a:p>
        </p:txBody>
      </p:sp>
    </p:spTree>
    <p:extLst>
      <p:ext uri="{BB962C8B-B14F-4D97-AF65-F5344CB8AC3E}">
        <p14:creationId xmlns:p14="http://schemas.microsoft.com/office/powerpoint/2010/main" val="4023714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16</a:t>
            </a:fld>
            <a:endParaRPr lang="en-US" dirty="0"/>
          </a:p>
        </p:txBody>
      </p:sp>
    </p:spTree>
    <p:extLst>
      <p:ext uri="{BB962C8B-B14F-4D97-AF65-F5344CB8AC3E}">
        <p14:creationId xmlns:p14="http://schemas.microsoft.com/office/powerpoint/2010/main" val="188640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398B64-4FCD-442A-B2F0-B2BB832EBA84}" type="slidenum">
              <a:rPr lang="en-US" smtClean="0"/>
              <a:pPr/>
              <a:t>17</a:t>
            </a:fld>
            <a:endParaRPr lang="en-US" dirty="0"/>
          </a:p>
        </p:txBody>
      </p:sp>
    </p:spTree>
    <p:extLst>
      <p:ext uri="{BB962C8B-B14F-4D97-AF65-F5344CB8AC3E}">
        <p14:creationId xmlns:p14="http://schemas.microsoft.com/office/powerpoint/2010/main" val="1655363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18</a:t>
            </a:fld>
            <a:endParaRPr lang="en-US" dirty="0"/>
          </a:p>
        </p:txBody>
      </p:sp>
    </p:spTree>
    <p:extLst>
      <p:ext uri="{BB962C8B-B14F-4D97-AF65-F5344CB8AC3E}">
        <p14:creationId xmlns:p14="http://schemas.microsoft.com/office/powerpoint/2010/main" val="601602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19</a:t>
            </a:fld>
            <a:endParaRPr lang="en-US" dirty="0"/>
          </a:p>
        </p:txBody>
      </p:sp>
    </p:spTree>
    <p:extLst>
      <p:ext uri="{BB962C8B-B14F-4D97-AF65-F5344CB8AC3E}">
        <p14:creationId xmlns:p14="http://schemas.microsoft.com/office/powerpoint/2010/main" val="2746744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20</a:t>
            </a:fld>
            <a:endParaRPr lang="en-US" dirty="0"/>
          </a:p>
        </p:txBody>
      </p:sp>
    </p:spTree>
    <p:extLst>
      <p:ext uri="{BB962C8B-B14F-4D97-AF65-F5344CB8AC3E}">
        <p14:creationId xmlns:p14="http://schemas.microsoft.com/office/powerpoint/2010/main" val="153582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21</a:t>
            </a:fld>
            <a:endParaRPr lang="en-US" dirty="0"/>
          </a:p>
        </p:txBody>
      </p:sp>
    </p:spTree>
    <p:extLst>
      <p:ext uri="{BB962C8B-B14F-4D97-AF65-F5344CB8AC3E}">
        <p14:creationId xmlns:p14="http://schemas.microsoft.com/office/powerpoint/2010/main" val="2460426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22</a:t>
            </a:fld>
            <a:endParaRPr lang="en-US" dirty="0"/>
          </a:p>
        </p:txBody>
      </p:sp>
    </p:spTree>
    <p:extLst>
      <p:ext uri="{BB962C8B-B14F-4D97-AF65-F5344CB8AC3E}">
        <p14:creationId xmlns:p14="http://schemas.microsoft.com/office/powerpoint/2010/main" val="414572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23</a:t>
            </a:fld>
            <a:endParaRPr lang="en-US" dirty="0"/>
          </a:p>
        </p:txBody>
      </p:sp>
    </p:spTree>
    <p:extLst>
      <p:ext uri="{BB962C8B-B14F-4D97-AF65-F5344CB8AC3E}">
        <p14:creationId xmlns:p14="http://schemas.microsoft.com/office/powerpoint/2010/main" val="1691156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24</a:t>
            </a:fld>
            <a:endParaRPr lang="en-US" dirty="0"/>
          </a:p>
        </p:txBody>
      </p:sp>
    </p:spTree>
    <p:extLst>
      <p:ext uri="{BB962C8B-B14F-4D97-AF65-F5344CB8AC3E}">
        <p14:creationId xmlns:p14="http://schemas.microsoft.com/office/powerpoint/2010/main" val="3193241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25</a:t>
            </a:fld>
            <a:endParaRPr lang="en-US" dirty="0"/>
          </a:p>
        </p:txBody>
      </p:sp>
    </p:spTree>
    <p:extLst>
      <p:ext uri="{BB962C8B-B14F-4D97-AF65-F5344CB8AC3E}">
        <p14:creationId xmlns:p14="http://schemas.microsoft.com/office/powerpoint/2010/main" val="871641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28</a:t>
            </a:fld>
            <a:endParaRPr lang="en-US" dirty="0"/>
          </a:p>
        </p:txBody>
      </p:sp>
    </p:spTree>
    <p:extLst>
      <p:ext uri="{BB962C8B-B14F-4D97-AF65-F5344CB8AC3E}">
        <p14:creationId xmlns:p14="http://schemas.microsoft.com/office/powerpoint/2010/main" val="3563596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29</a:t>
            </a:fld>
            <a:endParaRPr lang="en-US" dirty="0"/>
          </a:p>
        </p:txBody>
      </p:sp>
    </p:spTree>
    <p:extLst>
      <p:ext uri="{BB962C8B-B14F-4D97-AF65-F5344CB8AC3E}">
        <p14:creationId xmlns:p14="http://schemas.microsoft.com/office/powerpoint/2010/main" val="2674963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30</a:t>
            </a:fld>
            <a:endParaRPr lang="en-US" dirty="0"/>
          </a:p>
        </p:txBody>
      </p:sp>
    </p:spTree>
    <p:extLst>
      <p:ext uri="{BB962C8B-B14F-4D97-AF65-F5344CB8AC3E}">
        <p14:creationId xmlns:p14="http://schemas.microsoft.com/office/powerpoint/2010/main" val="1371245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31</a:t>
            </a:fld>
            <a:endParaRPr lang="en-US" dirty="0"/>
          </a:p>
        </p:txBody>
      </p:sp>
    </p:spTree>
    <p:extLst>
      <p:ext uri="{BB962C8B-B14F-4D97-AF65-F5344CB8AC3E}">
        <p14:creationId xmlns:p14="http://schemas.microsoft.com/office/powerpoint/2010/main" val="4091057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5438" y="528638"/>
            <a:ext cx="3657600" cy="2660650"/>
          </a:xfrm>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6147F53-47A1-41C1-96BD-DCD0501187A9}" type="slidenum">
              <a:rPr lang="en-US" smtClean="0"/>
              <a:pPr/>
              <a:t>32</a:t>
            </a:fld>
            <a:endParaRPr lang="en-US" dirty="0"/>
          </a:p>
        </p:txBody>
      </p:sp>
    </p:spTree>
    <p:extLst>
      <p:ext uri="{BB962C8B-B14F-4D97-AF65-F5344CB8AC3E}">
        <p14:creationId xmlns:p14="http://schemas.microsoft.com/office/powerpoint/2010/main" val="1326347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57300" y="1196975"/>
            <a:ext cx="7543800" cy="254635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57300" y="3841750"/>
            <a:ext cx="7543800" cy="176688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31324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14306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824038"/>
            <a:ext cx="8675688" cy="30432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85800" y="4895850"/>
            <a:ext cx="8675688" cy="16002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534950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2150" y="1947863"/>
            <a:ext cx="4260850" cy="46402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947863"/>
            <a:ext cx="4260850" cy="46402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46286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150" y="388938"/>
            <a:ext cx="8675688" cy="1414462"/>
          </a:xfrm>
        </p:spPr>
        <p:txBody>
          <a:bodyPr/>
          <a:lstStyle/>
          <a:p>
            <a:r>
              <a:rPr lang="en-US"/>
              <a:t>Click to edit Master title style</a:t>
            </a:r>
          </a:p>
        </p:txBody>
      </p:sp>
      <p:sp>
        <p:nvSpPr>
          <p:cNvPr id="3" name="Text Placeholder 2"/>
          <p:cNvSpPr>
            <a:spLocks noGrp="1"/>
          </p:cNvSpPr>
          <p:nvPr>
            <p:ph type="body" idx="1"/>
          </p:nvPr>
        </p:nvSpPr>
        <p:spPr>
          <a:xfrm>
            <a:off x="692150" y="1793875"/>
            <a:ext cx="4256088"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92150" y="2671763"/>
            <a:ext cx="4256088"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92700" y="1793875"/>
            <a:ext cx="4275138" cy="8778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92700" y="2671763"/>
            <a:ext cx="4275138" cy="3930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304000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2312132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68293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487363"/>
            <a:ext cx="3244850" cy="170656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76725" y="1052513"/>
            <a:ext cx="5091113" cy="5199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2150" y="2193925"/>
            <a:ext cx="3244850"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145875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487363"/>
            <a:ext cx="3244850" cy="170656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76725" y="1052513"/>
            <a:ext cx="5091113" cy="5199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92150" y="2193925"/>
            <a:ext cx="3244850" cy="4065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54764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4040891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725" y="388938"/>
            <a:ext cx="2168525" cy="6199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2150" y="388938"/>
            <a:ext cx="6353175" cy="61991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B0E82-8C9E-4F8B-AA9C-DFE8A2C71236}" type="datetimeFigureOut">
              <a:rPr lang="en-US" smtClean="0"/>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C482D-BB54-4E60-A283-7E76B9A6A6AC}" type="slidenum">
              <a:rPr lang="en-US" smtClean="0"/>
              <a:t>‹#›</a:t>
            </a:fld>
            <a:endParaRPr lang="en-US" dirty="0"/>
          </a:p>
        </p:txBody>
      </p:sp>
    </p:spTree>
    <p:extLst>
      <p:ext uri="{BB962C8B-B14F-4D97-AF65-F5344CB8AC3E}">
        <p14:creationId xmlns:p14="http://schemas.microsoft.com/office/powerpoint/2010/main" val="2399904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ew o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latin typeface="Aptos" panose="020B0004020202020204" pitchFamily="34" charset="0"/>
              </a:defRPr>
            </a:lvl1pPr>
          </a:lstStyle>
          <a:p>
            <a:r>
              <a:rPr lang="en-US" dirty="0"/>
              <a:t>Click to edit Master title style</a:t>
            </a:r>
          </a:p>
        </p:txBody>
      </p:sp>
      <p:sp>
        <p:nvSpPr>
          <p:cNvPr id="5" name="Slide Number Placeholder 4"/>
          <p:cNvSpPr>
            <a:spLocks noGrp="1"/>
          </p:cNvSpPr>
          <p:nvPr>
            <p:ph type="sldNum" sz="quarter" idx="12"/>
          </p:nvPr>
        </p:nvSpPr>
        <p:spPr>
          <a:xfrm>
            <a:off x="9372600" y="7052196"/>
            <a:ext cx="591214" cy="263004"/>
          </a:xfrm>
        </p:spPr>
        <p:txBody>
          <a:bodyPr/>
          <a:lstStyle>
            <a:lvl1pPr>
              <a:defRPr sz="900">
                <a:solidFill>
                  <a:schemeClr val="accent1">
                    <a:lumMod val="75000"/>
                  </a:schemeClr>
                </a:solidFill>
              </a:defRPr>
            </a:lvl1pPr>
          </a:lstStyle>
          <a:p>
            <a:pPr defTabSz="914400"/>
            <a:fld id="{AA590538-B609-D447-83C1-8FE4121BED77}" type="slidenum">
              <a:rPr lang="en-US" kern="0" smtClean="0"/>
              <a:pPr defTabSz="914400"/>
              <a:t>‹#›</a:t>
            </a:fld>
            <a:endParaRPr lang="en-US" kern="0" dirty="0"/>
          </a:p>
        </p:txBody>
      </p:sp>
      <p:sp>
        <p:nvSpPr>
          <p:cNvPr id="3" name="TextBox 2">
            <a:extLst>
              <a:ext uri="{FF2B5EF4-FFF2-40B4-BE49-F238E27FC236}">
                <a16:creationId xmlns:a16="http://schemas.microsoft.com/office/drawing/2014/main" id="{5A521D0D-6E5F-41F2-8C1A-3B399405A7EE}"/>
              </a:ext>
            </a:extLst>
          </p:cNvPr>
          <p:cNvSpPr txBox="1"/>
          <p:nvPr userDrawn="1"/>
        </p:nvSpPr>
        <p:spPr>
          <a:xfrm>
            <a:off x="0" y="7052196"/>
            <a:ext cx="9601200" cy="263003"/>
          </a:xfrm>
          <a:custGeom>
            <a:avLst/>
            <a:gdLst>
              <a:gd name="connsiteX0" fmla="*/ 0 w 9531220"/>
              <a:gd name="connsiteY0" fmla="*/ 0 h 263003"/>
              <a:gd name="connsiteX1" fmla="*/ 9531220 w 9531220"/>
              <a:gd name="connsiteY1" fmla="*/ 0 h 263003"/>
              <a:gd name="connsiteX2" fmla="*/ 9531220 w 9531220"/>
              <a:gd name="connsiteY2" fmla="*/ 263003 h 263003"/>
              <a:gd name="connsiteX3" fmla="*/ 0 w 9531220"/>
              <a:gd name="connsiteY3" fmla="*/ 263003 h 263003"/>
              <a:gd name="connsiteX4" fmla="*/ 0 w 953122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 name="connsiteX0" fmla="*/ 0 w 9535330"/>
              <a:gd name="connsiteY0" fmla="*/ 0 h 263003"/>
              <a:gd name="connsiteX1" fmla="*/ 9535330 w 9535330"/>
              <a:gd name="connsiteY1" fmla="*/ 2055 h 263003"/>
              <a:gd name="connsiteX2" fmla="*/ 9531220 w 9535330"/>
              <a:gd name="connsiteY2" fmla="*/ 263003 h 263003"/>
              <a:gd name="connsiteX3" fmla="*/ 0 w 9535330"/>
              <a:gd name="connsiteY3" fmla="*/ 263003 h 263003"/>
              <a:gd name="connsiteX4" fmla="*/ 0 w 9535330"/>
              <a:gd name="connsiteY4" fmla="*/ 0 h 263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5330" h="263003">
                <a:moveTo>
                  <a:pt x="0" y="0"/>
                </a:moveTo>
                <a:lnTo>
                  <a:pt x="9535330" y="2055"/>
                </a:lnTo>
                <a:cubicBezTo>
                  <a:pt x="9400396" y="185615"/>
                  <a:pt x="9466835" y="141088"/>
                  <a:pt x="9531220" y="263003"/>
                </a:cubicBezTo>
                <a:lnTo>
                  <a:pt x="0" y="263003"/>
                </a:lnTo>
                <a:lnTo>
                  <a:pt x="0" y="0"/>
                </a:lnTo>
                <a:close/>
              </a:path>
            </a:pathLst>
          </a:custGeom>
          <a:solidFill>
            <a:srgbClr val="002F86"/>
          </a:solidFill>
        </p:spPr>
        <p:txBody>
          <a:bodyPr wrap="square" rtlCol="0">
            <a:spAutoFit/>
          </a:bodyPr>
          <a:lstStyle/>
          <a:p>
            <a:endParaRPr lang="en-US" sz="1200" dirty="0"/>
          </a:p>
        </p:txBody>
      </p:sp>
      <p:sp>
        <p:nvSpPr>
          <p:cNvPr id="6" name="TextBox 5">
            <a:extLst>
              <a:ext uri="{FF2B5EF4-FFF2-40B4-BE49-F238E27FC236}">
                <a16:creationId xmlns:a16="http://schemas.microsoft.com/office/drawing/2014/main" id="{EA5A59F4-1240-4BAD-B497-09132802F2AA}"/>
              </a:ext>
            </a:extLst>
          </p:cNvPr>
          <p:cNvSpPr txBox="1"/>
          <p:nvPr userDrawn="1"/>
        </p:nvSpPr>
        <p:spPr>
          <a:xfrm>
            <a:off x="258598" y="7071325"/>
            <a:ext cx="9028277" cy="215444"/>
          </a:xfrm>
          <a:prstGeom prst="rect">
            <a:avLst/>
          </a:prstGeom>
          <a:noFill/>
        </p:spPr>
        <p:txBody>
          <a:bodyPr wrap="square" rtlCol="0">
            <a:spAutoFit/>
          </a:bodyPr>
          <a:lstStyle/>
          <a:p>
            <a:r>
              <a:rPr lang="en-US" sz="800" dirty="0">
                <a:solidFill>
                  <a:schemeClr val="bg1">
                    <a:lumMod val="85000"/>
                  </a:schemeClr>
                </a:solidFill>
              </a:rPr>
              <a:t>INVESTOR PRESENTATION						                                           JUNE 2024</a:t>
            </a:r>
          </a:p>
        </p:txBody>
      </p:sp>
    </p:spTree>
    <p:extLst>
      <p:ext uri="{BB962C8B-B14F-4D97-AF65-F5344CB8AC3E}">
        <p14:creationId xmlns:p14="http://schemas.microsoft.com/office/powerpoint/2010/main" val="3881074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F12B7-A411-391E-B1DF-020DF09231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EE2863-2D2E-B708-4946-015E399A92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E8F14-B26D-16B5-FDA8-D50FC3B38946}"/>
              </a:ext>
            </a:extLst>
          </p:cNvPr>
          <p:cNvSpPr>
            <a:spLocks noGrp="1"/>
          </p:cNvSpPr>
          <p:nvPr>
            <p:ph type="dt" sz="half" idx="10"/>
          </p:nvPr>
        </p:nvSpPr>
        <p:spPr/>
        <p:txBody>
          <a:bodyPr/>
          <a:lstStyle/>
          <a:p>
            <a:fld id="{3DF80571-868B-4846-80D5-BCD71B1C53AF}" type="datetimeFigureOut">
              <a:rPr lang="en-US" smtClean="0"/>
              <a:t>5/24/2024</a:t>
            </a:fld>
            <a:endParaRPr lang="en-US"/>
          </a:p>
        </p:txBody>
      </p:sp>
      <p:sp>
        <p:nvSpPr>
          <p:cNvPr id="5" name="Footer Placeholder 4">
            <a:extLst>
              <a:ext uri="{FF2B5EF4-FFF2-40B4-BE49-F238E27FC236}">
                <a16:creationId xmlns:a16="http://schemas.microsoft.com/office/drawing/2014/main" id="{30642A3D-1B91-616F-A209-164F2A344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7C9A43-EEA8-9954-EC84-549930BF9BAF}"/>
              </a:ext>
            </a:extLst>
          </p:cNvPr>
          <p:cNvSpPr>
            <a:spLocks noGrp="1"/>
          </p:cNvSpPr>
          <p:nvPr>
            <p:ph type="sldNum" sz="quarter" idx="12"/>
          </p:nvPr>
        </p:nvSpPr>
        <p:spPr/>
        <p:txBody>
          <a:bodyPr/>
          <a:lstStyle/>
          <a:p>
            <a:fld id="{DF1A8F95-E9FE-4976-862D-8F15413A4C8E}" type="slidenum">
              <a:rPr lang="en-US" smtClean="0"/>
              <a:t>‹#›</a:t>
            </a:fld>
            <a:endParaRPr lang="en-US"/>
          </a:p>
        </p:txBody>
      </p:sp>
    </p:spTree>
    <p:extLst>
      <p:ext uri="{BB962C8B-B14F-4D97-AF65-F5344CB8AC3E}">
        <p14:creationId xmlns:p14="http://schemas.microsoft.com/office/powerpoint/2010/main" val="1571460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2272454"/>
            <a:ext cx="8549640" cy="1568027"/>
          </a:xfrm>
        </p:spPr>
        <p:txBody>
          <a:bodyPr/>
          <a:lstStyle/>
          <a:p>
            <a:r>
              <a:rPr lang="en-US"/>
              <a:t>Click to edit Master title style</a:t>
            </a:r>
          </a:p>
        </p:txBody>
      </p:sp>
      <p:sp>
        <p:nvSpPr>
          <p:cNvPr id="3" name="Subtitle 2"/>
          <p:cNvSpPr>
            <a:spLocks noGrp="1"/>
          </p:cNvSpPr>
          <p:nvPr>
            <p:ph type="subTitle" idx="1"/>
          </p:nvPr>
        </p:nvSpPr>
        <p:spPr>
          <a:xfrm>
            <a:off x="1508760" y="4145280"/>
            <a:ext cx="7040880" cy="1869440"/>
          </a:xfrm>
        </p:spPr>
        <p:txBody>
          <a:bodyPr/>
          <a:lstStyle>
            <a:lvl1pPr marL="0" indent="0" algn="ctr">
              <a:buNone/>
              <a:defRPr>
                <a:solidFill>
                  <a:schemeClr val="tx1">
                    <a:tint val="75000"/>
                  </a:schemeClr>
                </a:solidFill>
              </a:defRPr>
            </a:lvl1pPr>
            <a:lvl2pPr marL="496382" indent="0" algn="ctr">
              <a:buNone/>
              <a:defRPr>
                <a:solidFill>
                  <a:schemeClr val="tx1">
                    <a:tint val="75000"/>
                  </a:schemeClr>
                </a:solidFill>
              </a:defRPr>
            </a:lvl2pPr>
            <a:lvl3pPr marL="992764" indent="0" algn="ctr">
              <a:buNone/>
              <a:defRPr>
                <a:solidFill>
                  <a:schemeClr val="tx1">
                    <a:tint val="75000"/>
                  </a:schemeClr>
                </a:solidFill>
              </a:defRPr>
            </a:lvl3pPr>
            <a:lvl4pPr marL="1489146" indent="0" algn="ctr">
              <a:buNone/>
              <a:defRPr>
                <a:solidFill>
                  <a:schemeClr val="tx1">
                    <a:tint val="75000"/>
                  </a:schemeClr>
                </a:solidFill>
              </a:defRPr>
            </a:lvl4pPr>
            <a:lvl5pPr marL="1985528" indent="0" algn="ctr">
              <a:buNone/>
              <a:defRPr>
                <a:solidFill>
                  <a:schemeClr val="tx1">
                    <a:tint val="75000"/>
                  </a:schemeClr>
                </a:solidFill>
              </a:defRPr>
            </a:lvl5pPr>
            <a:lvl6pPr marL="2481910" indent="0" algn="ctr">
              <a:buNone/>
              <a:defRPr>
                <a:solidFill>
                  <a:schemeClr val="tx1">
                    <a:tint val="75000"/>
                  </a:schemeClr>
                </a:solidFill>
              </a:defRPr>
            </a:lvl6pPr>
            <a:lvl7pPr marL="2978292" indent="0" algn="ctr">
              <a:buNone/>
              <a:defRPr>
                <a:solidFill>
                  <a:schemeClr val="tx1">
                    <a:tint val="75000"/>
                  </a:schemeClr>
                </a:solidFill>
              </a:defRPr>
            </a:lvl7pPr>
            <a:lvl8pPr marL="3474674" indent="0" algn="ctr">
              <a:buNone/>
              <a:defRPr>
                <a:solidFill>
                  <a:schemeClr val="tx1">
                    <a:tint val="75000"/>
                  </a:schemeClr>
                </a:solidFill>
              </a:defRPr>
            </a:lvl8pPr>
            <a:lvl9pPr marL="39710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3846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r>
              <a:rPr lang="en-US" dirty="0">
                <a:solidFill>
                  <a:srgbClr val="172C69"/>
                </a:solidFill>
              </a:rPr>
              <a:t>Page </a:t>
            </a:r>
            <a:fld id="{AA590538-B609-D447-83C1-8FE4121BED77}" type="slidenum">
              <a:rPr lang="en-US" smtClean="0">
                <a:solidFill>
                  <a:srgbClr val="172C69"/>
                </a:solidFill>
              </a:rPr>
              <a:pPr/>
              <a:t>‹#›</a:t>
            </a:fld>
            <a:endParaRPr lang="en-US" dirty="0">
              <a:solidFill>
                <a:srgbClr val="172C69"/>
              </a:solidFill>
            </a:endParaRPr>
          </a:p>
        </p:txBody>
      </p:sp>
    </p:spTree>
    <p:extLst>
      <p:ext uri="{BB962C8B-B14F-4D97-AF65-F5344CB8AC3E}">
        <p14:creationId xmlns:p14="http://schemas.microsoft.com/office/powerpoint/2010/main" val="374508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700694"/>
            <a:ext cx="8549640" cy="1452880"/>
          </a:xfrm>
        </p:spPr>
        <p:txBody>
          <a:bodyPr anchor="t"/>
          <a:lstStyle>
            <a:lvl1pPr algn="l">
              <a:defRPr sz="4300" b="1" cap="all"/>
            </a:lvl1pPr>
          </a:lstStyle>
          <a:p>
            <a:r>
              <a:rPr lang="en-US"/>
              <a:t>Click to edit Master title style</a:t>
            </a:r>
          </a:p>
        </p:txBody>
      </p:sp>
      <p:sp>
        <p:nvSpPr>
          <p:cNvPr id="3" name="Text Placeholder 2"/>
          <p:cNvSpPr>
            <a:spLocks noGrp="1"/>
          </p:cNvSpPr>
          <p:nvPr>
            <p:ph type="body" idx="1"/>
          </p:nvPr>
        </p:nvSpPr>
        <p:spPr>
          <a:xfrm>
            <a:off x="794544" y="3100495"/>
            <a:ext cx="8549640" cy="1600199"/>
          </a:xfrm>
        </p:spPr>
        <p:txBody>
          <a:bodyPr anchor="b"/>
          <a:lstStyle>
            <a:lvl1pPr marL="0" indent="0">
              <a:buNone/>
              <a:defRPr sz="2200">
                <a:solidFill>
                  <a:schemeClr val="tx1">
                    <a:tint val="75000"/>
                  </a:schemeClr>
                </a:solidFill>
              </a:defRPr>
            </a:lvl1pPr>
            <a:lvl2pPr marL="496382" indent="0">
              <a:buNone/>
              <a:defRPr sz="2000">
                <a:solidFill>
                  <a:schemeClr val="tx1">
                    <a:tint val="75000"/>
                  </a:schemeClr>
                </a:solidFill>
              </a:defRPr>
            </a:lvl2pPr>
            <a:lvl3pPr marL="992764" indent="0">
              <a:buNone/>
              <a:defRPr sz="1700">
                <a:solidFill>
                  <a:schemeClr val="tx1">
                    <a:tint val="75000"/>
                  </a:schemeClr>
                </a:solidFill>
              </a:defRPr>
            </a:lvl3pPr>
            <a:lvl4pPr marL="1489146" indent="0">
              <a:buNone/>
              <a:defRPr sz="1500">
                <a:solidFill>
                  <a:schemeClr val="tx1">
                    <a:tint val="75000"/>
                  </a:schemeClr>
                </a:solidFill>
              </a:defRPr>
            </a:lvl4pPr>
            <a:lvl5pPr marL="1985528" indent="0">
              <a:buNone/>
              <a:defRPr sz="1500">
                <a:solidFill>
                  <a:schemeClr val="tx1">
                    <a:tint val="75000"/>
                  </a:schemeClr>
                </a:solidFill>
              </a:defRPr>
            </a:lvl5pPr>
            <a:lvl6pPr marL="2481910" indent="0">
              <a:buNone/>
              <a:defRPr sz="1500">
                <a:solidFill>
                  <a:schemeClr val="tx1">
                    <a:tint val="75000"/>
                  </a:schemeClr>
                </a:solidFill>
              </a:defRPr>
            </a:lvl6pPr>
            <a:lvl7pPr marL="2978292" indent="0">
              <a:buNone/>
              <a:defRPr sz="1500">
                <a:solidFill>
                  <a:schemeClr val="tx1">
                    <a:tint val="75000"/>
                  </a:schemeClr>
                </a:solidFill>
              </a:defRPr>
            </a:lvl7pPr>
            <a:lvl8pPr marL="3474674" indent="0">
              <a:buNone/>
              <a:defRPr sz="1500">
                <a:solidFill>
                  <a:schemeClr val="tx1">
                    <a:tint val="75000"/>
                  </a:schemeClr>
                </a:solidFill>
              </a:defRPr>
            </a:lvl8pPr>
            <a:lvl9pPr marL="3971056"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076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0" y="1706880"/>
            <a:ext cx="4442460" cy="4827694"/>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1706880"/>
            <a:ext cx="4442460" cy="4827694"/>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975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0" y="1637454"/>
            <a:ext cx="4444207" cy="682413"/>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0" y="2319867"/>
            <a:ext cx="4444207" cy="421470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8" y="1637454"/>
            <a:ext cx="4445953" cy="682413"/>
          </a:xfrm>
        </p:spPr>
        <p:txBody>
          <a:bodyPr anchor="b"/>
          <a:lstStyle>
            <a:lvl1pPr marL="0" indent="0">
              <a:buNone/>
              <a:defRPr sz="2600" b="1"/>
            </a:lvl1pPr>
            <a:lvl2pPr marL="496382" indent="0">
              <a:buNone/>
              <a:defRPr sz="2200" b="1"/>
            </a:lvl2pPr>
            <a:lvl3pPr marL="992764" indent="0">
              <a:buNone/>
              <a:defRPr sz="2000" b="1"/>
            </a:lvl3pPr>
            <a:lvl4pPr marL="1489146" indent="0">
              <a:buNone/>
              <a:defRPr sz="1700" b="1"/>
            </a:lvl4pPr>
            <a:lvl5pPr marL="1985528" indent="0">
              <a:buNone/>
              <a:defRPr sz="1700" b="1"/>
            </a:lvl5pPr>
            <a:lvl6pPr marL="2481910" indent="0">
              <a:buNone/>
              <a:defRPr sz="1700" b="1"/>
            </a:lvl6pPr>
            <a:lvl7pPr marL="2978292" indent="0">
              <a:buNone/>
              <a:defRPr sz="1700" b="1"/>
            </a:lvl7pPr>
            <a:lvl8pPr marL="3474674" indent="0">
              <a:buNone/>
              <a:defRPr sz="1700" b="1"/>
            </a:lvl8pPr>
            <a:lvl9pPr marL="397105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28" y="2319867"/>
            <a:ext cx="4445953" cy="421470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8" name="Footer Placeholder 7"/>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9" name="Slide Number Placeholder 8"/>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9426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4" name="Footer Placeholder 3"/>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5" name="Slide Number Placeholder 4"/>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1706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3" name="Footer Placeholder 2"/>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4" name="Slide Number Placeholder 3"/>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52994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291253"/>
            <a:ext cx="3309144" cy="123952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291254"/>
            <a:ext cx="5622925" cy="6243321"/>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1" y="1530774"/>
            <a:ext cx="3309144" cy="5003801"/>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3990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120640"/>
            <a:ext cx="6035040" cy="604521"/>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53627"/>
            <a:ext cx="6035040" cy="4389120"/>
          </a:xfrm>
        </p:spPr>
        <p:txBody>
          <a:bodyPr/>
          <a:lstStyle>
            <a:lvl1pPr marL="0" indent="0">
              <a:buNone/>
              <a:defRPr sz="3500"/>
            </a:lvl1pPr>
            <a:lvl2pPr marL="496382" indent="0">
              <a:buNone/>
              <a:defRPr sz="3000"/>
            </a:lvl2pPr>
            <a:lvl3pPr marL="992764" indent="0">
              <a:buNone/>
              <a:defRPr sz="2600"/>
            </a:lvl3pPr>
            <a:lvl4pPr marL="1489146" indent="0">
              <a:buNone/>
              <a:defRPr sz="2200"/>
            </a:lvl4pPr>
            <a:lvl5pPr marL="1985528" indent="0">
              <a:buNone/>
              <a:defRPr sz="2200"/>
            </a:lvl5pPr>
            <a:lvl6pPr marL="2481910" indent="0">
              <a:buNone/>
              <a:defRPr sz="2200"/>
            </a:lvl6pPr>
            <a:lvl7pPr marL="2978292" indent="0">
              <a:buNone/>
              <a:defRPr sz="2200"/>
            </a:lvl7pPr>
            <a:lvl8pPr marL="3474674" indent="0">
              <a:buNone/>
              <a:defRPr sz="2200"/>
            </a:lvl8pPr>
            <a:lvl9pPr marL="3971056" indent="0">
              <a:buNone/>
              <a:defRPr sz="2200"/>
            </a:lvl9pPr>
          </a:lstStyle>
          <a:p>
            <a:endParaRPr lang="en-US" dirty="0"/>
          </a:p>
        </p:txBody>
      </p:sp>
      <p:sp>
        <p:nvSpPr>
          <p:cNvPr id="4" name="Text Placeholder 3"/>
          <p:cNvSpPr>
            <a:spLocks noGrp="1"/>
          </p:cNvSpPr>
          <p:nvPr>
            <p:ph type="body" sz="half" idx="2"/>
          </p:nvPr>
        </p:nvSpPr>
        <p:spPr>
          <a:xfrm>
            <a:off x="1971517" y="5725161"/>
            <a:ext cx="6035040" cy="858519"/>
          </a:xfrm>
        </p:spPr>
        <p:txBody>
          <a:bodyPr/>
          <a:lstStyle>
            <a:lvl1pPr marL="0" indent="0">
              <a:buNone/>
              <a:defRPr sz="1500"/>
            </a:lvl1pPr>
            <a:lvl2pPr marL="496382" indent="0">
              <a:buNone/>
              <a:defRPr sz="1300"/>
            </a:lvl2pPr>
            <a:lvl3pPr marL="992764" indent="0">
              <a:buNone/>
              <a:defRPr sz="1100"/>
            </a:lvl3pPr>
            <a:lvl4pPr marL="1489146" indent="0">
              <a:buNone/>
              <a:defRPr sz="1000"/>
            </a:lvl4pPr>
            <a:lvl5pPr marL="1985528" indent="0">
              <a:buNone/>
              <a:defRPr sz="1000"/>
            </a:lvl5pPr>
            <a:lvl6pPr marL="2481910" indent="0">
              <a:buNone/>
              <a:defRPr sz="1000"/>
            </a:lvl6pPr>
            <a:lvl7pPr marL="2978292" indent="0">
              <a:buNone/>
              <a:defRPr sz="1000"/>
            </a:lvl7pPr>
            <a:lvl8pPr marL="3474674" indent="0">
              <a:buNone/>
              <a:defRPr sz="1000"/>
            </a:lvl8pPr>
            <a:lvl9pPr marL="3971056" indent="0">
              <a:buNone/>
              <a:defRPr sz="1000"/>
            </a:lvl9pPr>
          </a:lstStyle>
          <a:p>
            <a:pPr lvl="0"/>
            <a:r>
              <a:rPr lang="en-US"/>
              <a:t>Click to edit Master text styles</a:t>
            </a:r>
          </a:p>
        </p:txBody>
      </p:sp>
      <p:sp>
        <p:nvSpPr>
          <p:cNvPr id="5" name="Date Placeholder 4"/>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6" name="Footer Placeholder 5"/>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7" name="Slide Number Placeholder 6"/>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3598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2097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292948"/>
            <a:ext cx="2263140" cy="624162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0" y="292948"/>
            <a:ext cx="6621780" cy="6241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20" y="6780107"/>
            <a:ext cx="2346960" cy="389467"/>
          </a:xfrm>
          <a:prstGeom prst="rect">
            <a:avLst/>
          </a:prstGeom>
        </p:spPr>
        <p:txBody>
          <a:bodyPr/>
          <a:lstStyle/>
          <a:p>
            <a:pPr defTabSz="496382"/>
            <a:endParaRPr lang="en-US" sz="2000" dirty="0">
              <a:solidFill>
                <a:prstClr val="black"/>
              </a:solidFill>
            </a:endParaRPr>
          </a:p>
        </p:txBody>
      </p:sp>
      <p:sp>
        <p:nvSpPr>
          <p:cNvPr id="5" name="Footer Placeholder 4"/>
          <p:cNvSpPr>
            <a:spLocks noGrp="1"/>
          </p:cNvSpPr>
          <p:nvPr>
            <p:ph type="ftr" sz="quarter" idx="11"/>
          </p:nvPr>
        </p:nvSpPr>
        <p:spPr>
          <a:xfrm>
            <a:off x="3436620" y="6780107"/>
            <a:ext cx="3185160" cy="389467"/>
          </a:xfrm>
          <a:prstGeom prst="rect">
            <a:avLst/>
          </a:prstGeom>
        </p:spPr>
        <p:txBody>
          <a:bodyPr/>
          <a:lstStyle/>
          <a:p>
            <a:pPr defTabSz="496382"/>
            <a:endParaRPr lang="en-US" sz="2000" dirty="0">
              <a:solidFill>
                <a:prstClr val="black"/>
              </a:solidFill>
            </a:endParaRPr>
          </a:p>
        </p:txBody>
      </p:sp>
      <p:sp>
        <p:nvSpPr>
          <p:cNvPr id="6" name="Slide Number Placeholder 5"/>
          <p:cNvSpPr>
            <a:spLocks noGrp="1"/>
          </p:cNvSpPr>
          <p:nvPr>
            <p:ph type="sldNum" sz="quarter" idx="12"/>
          </p:nvPr>
        </p:nvSpPr>
        <p:spPr/>
        <p:txBody>
          <a:bodyPr/>
          <a:lstStyle/>
          <a:p>
            <a:fld id="{AA590538-B609-D447-83C1-8FE4121BED7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657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2150" y="388938"/>
            <a:ext cx="8674100" cy="14144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2150" y="1947863"/>
            <a:ext cx="8674100" cy="46402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2150" y="6780213"/>
            <a:ext cx="2262188" cy="388937"/>
          </a:xfrm>
          <a:prstGeom prst="rect">
            <a:avLst/>
          </a:prstGeom>
        </p:spPr>
        <p:txBody>
          <a:bodyPr vert="horz" lIns="91440" tIns="45720" rIns="91440" bIns="45720" rtlCol="0" anchor="ctr"/>
          <a:lstStyle>
            <a:lvl1pPr algn="l">
              <a:defRPr sz="1200">
                <a:solidFill>
                  <a:schemeClr val="tx1">
                    <a:tint val="75000"/>
                  </a:schemeClr>
                </a:solidFill>
              </a:defRPr>
            </a:lvl1pPr>
          </a:lstStyle>
          <a:p>
            <a:fld id="{F5CB0E82-8C9E-4F8B-AA9C-DFE8A2C71236}" type="datetimeFigureOut">
              <a:rPr lang="en-US" smtClean="0"/>
              <a:t>5/24/2024</a:t>
            </a:fld>
            <a:endParaRPr lang="en-US" dirty="0"/>
          </a:p>
        </p:txBody>
      </p:sp>
      <p:sp>
        <p:nvSpPr>
          <p:cNvPr id="5" name="Footer Placeholder 4"/>
          <p:cNvSpPr>
            <a:spLocks noGrp="1"/>
          </p:cNvSpPr>
          <p:nvPr>
            <p:ph type="ftr" sz="quarter" idx="3"/>
          </p:nvPr>
        </p:nvSpPr>
        <p:spPr>
          <a:xfrm>
            <a:off x="3332163" y="6780213"/>
            <a:ext cx="3394075" cy="3889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104063" y="6780213"/>
            <a:ext cx="2262187" cy="388937"/>
          </a:xfrm>
          <a:prstGeom prst="rect">
            <a:avLst/>
          </a:prstGeom>
        </p:spPr>
        <p:txBody>
          <a:bodyPr vert="horz" lIns="91440" tIns="45720" rIns="91440" bIns="45720" rtlCol="0" anchor="ctr"/>
          <a:lstStyle>
            <a:lvl1pPr algn="r">
              <a:defRPr sz="1200">
                <a:solidFill>
                  <a:schemeClr val="tx1">
                    <a:tint val="75000"/>
                  </a:schemeClr>
                </a:solidFill>
              </a:defRPr>
            </a:lvl1pPr>
          </a:lstStyle>
          <a:p>
            <a:fld id="{36DC482D-BB54-4E60-A283-7E76B9A6A6AC}" type="slidenum">
              <a:rPr lang="en-US" smtClean="0"/>
              <a:t>‹#›</a:t>
            </a:fld>
            <a:endParaRPr lang="en-US" dirty="0"/>
          </a:p>
        </p:txBody>
      </p:sp>
    </p:spTree>
    <p:extLst>
      <p:ext uri="{BB962C8B-B14F-4D97-AF65-F5344CB8AC3E}">
        <p14:creationId xmlns:p14="http://schemas.microsoft.com/office/powerpoint/2010/main" val="460896499"/>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418" y="16748"/>
            <a:ext cx="9601200" cy="685800"/>
          </a:xfrm>
          <a:prstGeom prst="rect">
            <a:avLst/>
          </a:prstGeom>
        </p:spPr>
        <p:txBody>
          <a:bodyPr vert="horz" lIns="99276" tIns="49638" rIns="99276" bIns="49638" rtlCol="0" anchor="b">
            <a:normAutofit/>
          </a:bodyPr>
          <a:lstStyle/>
          <a:p>
            <a:r>
              <a:rPr lang="en-US" dirty="0"/>
              <a:t>Click to edit Master title style</a:t>
            </a:r>
          </a:p>
        </p:txBody>
      </p:sp>
      <p:sp>
        <p:nvSpPr>
          <p:cNvPr id="3" name="Text Placeholder 2"/>
          <p:cNvSpPr>
            <a:spLocks noGrp="1"/>
          </p:cNvSpPr>
          <p:nvPr>
            <p:ph type="body" idx="1"/>
          </p:nvPr>
        </p:nvSpPr>
        <p:spPr>
          <a:xfrm>
            <a:off x="152400" y="762000"/>
            <a:ext cx="9601200" cy="4751494"/>
          </a:xfrm>
          <a:prstGeom prst="rect">
            <a:avLst/>
          </a:prstGeom>
        </p:spPr>
        <p:txBody>
          <a:bodyPr vert="horz" lIns="99276" tIns="49638" rIns="99276" bIns="496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62386" y="6840126"/>
            <a:ext cx="743614" cy="389467"/>
          </a:xfrm>
          <a:prstGeom prst="rect">
            <a:avLst/>
          </a:prstGeom>
        </p:spPr>
        <p:txBody>
          <a:bodyPr vert="horz" lIns="99276" tIns="49638" rIns="99276" bIns="49638" rtlCol="0" anchor="ctr"/>
          <a:lstStyle>
            <a:lvl1pPr algn="r">
              <a:defRPr sz="9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chemeClr val="tx1">
                    <a:tint val="75000"/>
                  </a:schemeClr>
                </a:solidFill>
                <a:effectLst/>
                <a:uLnTx/>
                <a:uFillTx/>
              </a:rPr>
              <a:t>page </a:t>
            </a:r>
            <a:fld id="{AA590538-B609-D447-83C1-8FE4121BED77}" type="slidenum">
              <a:rPr kumimoji="0" lang="en-US" sz="900" b="0" i="0" u="none" strike="noStrike" kern="0" cap="none" spc="0" normalizeH="0" baseline="0" noProof="0" smtClean="0">
                <a:ln>
                  <a:noFill/>
                </a:ln>
                <a:solidFill>
                  <a:schemeClr val="tx1">
                    <a:tint val="75000"/>
                  </a:scheme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noProof="0" dirty="0">
              <a:ln>
                <a:noFill/>
              </a:ln>
              <a:solidFill>
                <a:schemeClr val="tx1">
                  <a:tint val="75000"/>
                </a:schemeClr>
              </a:solidFill>
              <a:effectLst/>
              <a:uLnTx/>
              <a:uFillTx/>
            </a:endParaRPr>
          </a:p>
        </p:txBody>
      </p:sp>
      <p:pic>
        <p:nvPicPr>
          <p:cNvPr id="8" name="Picture 7" descr="LTC-REIT-Logo_smaller.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08778" y="150170"/>
            <a:ext cx="740212" cy="460375"/>
          </a:xfrm>
          <a:prstGeom prst="rect">
            <a:avLst/>
          </a:prstGeom>
        </p:spPr>
      </p:pic>
      <p:cxnSp>
        <p:nvCxnSpPr>
          <p:cNvPr id="10" name="Straight Connector 9"/>
          <p:cNvCxnSpPr/>
          <p:nvPr userDrawn="1"/>
        </p:nvCxnSpPr>
        <p:spPr>
          <a:xfrm>
            <a:off x="160337" y="702548"/>
            <a:ext cx="9593263"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7044873"/>
      </p:ext>
    </p:extLst>
  </p:cSld>
  <p:clrMap bg1="lt1" tx1="dk1" bg2="lt2" tx2="dk2" accent1="accent1" accent2="accent2" accent3="accent3" accent4="accent4" accent5="accent5" accent6="accent6" hlink="hlink" folHlink="folHlink"/>
  <p:sldLayoutIdLst>
    <p:sldLayoutId id="2147484142" r:id="rId1"/>
    <p:sldLayoutId id="2147484155" r:id="rId2"/>
  </p:sldLayoutIdLst>
  <p:hf hdr="0" ftr="0" dt="0"/>
  <p:txStyles>
    <p:titleStyle>
      <a:lvl1pPr algn="l" defTabSz="496382" rtl="0" eaLnBrk="1" latinLnBrk="0" hangingPunct="1">
        <a:spcBef>
          <a:spcPct val="0"/>
        </a:spcBef>
        <a:buNone/>
        <a:defRPr sz="2400" kern="1200">
          <a:solidFill>
            <a:schemeClr val="tx1"/>
          </a:solidFill>
          <a:latin typeface="+mj-lt"/>
          <a:ea typeface="+mj-ea"/>
          <a:cs typeface="+mj-cs"/>
        </a:defRPr>
      </a:lvl1pPr>
    </p:titleStyle>
    <p:body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496382" rtl="0" eaLnBrk="1" latinLnBrk="0" hangingPunct="1">
        <a:defRPr sz="2000" kern="1200">
          <a:solidFill>
            <a:schemeClr val="tx1"/>
          </a:solidFill>
          <a:latin typeface="+mn-lt"/>
          <a:ea typeface="+mn-ea"/>
          <a:cs typeface="+mn-cs"/>
        </a:defRPr>
      </a:lvl1pPr>
      <a:lvl2pPr marL="496382" algn="l" defTabSz="496382" rtl="0" eaLnBrk="1" latinLnBrk="0" hangingPunct="1">
        <a:defRPr sz="2000" kern="1200">
          <a:solidFill>
            <a:schemeClr val="tx1"/>
          </a:solidFill>
          <a:latin typeface="+mn-lt"/>
          <a:ea typeface="+mn-ea"/>
          <a:cs typeface="+mn-cs"/>
        </a:defRPr>
      </a:lvl2pPr>
      <a:lvl3pPr marL="992764" algn="l" defTabSz="496382" rtl="0" eaLnBrk="1" latinLnBrk="0" hangingPunct="1">
        <a:defRPr sz="2000" kern="1200">
          <a:solidFill>
            <a:schemeClr val="tx1"/>
          </a:solidFill>
          <a:latin typeface="+mn-lt"/>
          <a:ea typeface="+mn-ea"/>
          <a:cs typeface="+mn-cs"/>
        </a:defRPr>
      </a:lvl3pPr>
      <a:lvl4pPr marL="1489146" algn="l" defTabSz="496382" rtl="0" eaLnBrk="1" latinLnBrk="0" hangingPunct="1">
        <a:defRPr sz="2000" kern="1200">
          <a:solidFill>
            <a:schemeClr val="tx1"/>
          </a:solidFill>
          <a:latin typeface="+mn-lt"/>
          <a:ea typeface="+mn-ea"/>
          <a:cs typeface="+mn-cs"/>
        </a:defRPr>
      </a:lvl4pPr>
      <a:lvl5pPr marL="1985528" algn="l" defTabSz="496382" rtl="0" eaLnBrk="1" latinLnBrk="0" hangingPunct="1">
        <a:defRPr sz="2000" kern="1200">
          <a:solidFill>
            <a:schemeClr val="tx1"/>
          </a:solidFill>
          <a:latin typeface="+mn-lt"/>
          <a:ea typeface="+mn-ea"/>
          <a:cs typeface="+mn-cs"/>
        </a:defRPr>
      </a:lvl5pPr>
      <a:lvl6pPr marL="2481910" algn="l" defTabSz="496382" rtl="0" eaLnBrk="1" latinLnBrk="0" hangingPunct="1">
        <a:defRPr sz="2000" kern="1200">
          <a:solidFill>
            <a:schemeClr val="tx1"/>
          </a:solidFill>
          <a:latin typeface="+mn-lt"/>
          <a:ea typeface="+mn-ea"/>
          <a:cs typeface="+mn-cs"/>
        </a:defRPr>
      </a:lvl6pPr>
      <a:lvl7pPr marL="2978292" algn="l" defTabSz="496382" rtl="0" eaLnBrk="1" latinLnBrk="0" hangingPunct="1">
        <a:defRPr sz="2000" kern="1200">
          <a:solidFill>
            <a:schemeClr val="tx1"/>
          </a:solidFill>
          <a:latin typeface="+mn-lt"/>
          <a:ea typeface="+mn-ea"/>
          <a:cs typeface="+mn-cs"/>
        </a:defRPr>
      </a:lvl7pPr>
      <a:lvl8pPr marL="3474674" algn="l" defTabSz="496382" rtl="0" eaLnBrk="1" latinLnBrk="0" hangingPunct="1">
        <a:defRPr sz="2000" kern="1200">
          <a:solidFill>
            <a:schemeClr val="tx1"/>
          </a:solidFill>
          <a:latin typeface="+mn-lt"/>
          <a:ea typeface="+mn-ea"/>
          <a:cs typeface="+mn-cs"/>
        </a:defRPr>
      </a:lvl8pPr>
      <a:lvl9pPr marL="3971056" algn="l" defTabSz="496382"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1"/>
            <a:ext cx="9601200" cy="685800"/>
          </a:xfrm>
          <a:prstGeom prst="rect">
            <a:avLst/>
          </a:prstGeom>
        </p:spPr>
        <p:txBody>
          <a:bodyPr vert="horz" lIns="99276" tIns="49638" rIns="99276" bIns="49638" rtlCol="0" anchor="b">
            <a:normAutofit/>
          </a:bodyPr>
          <a:lstStyle/>
          <a:p>
            <a:r>
              <a:rPr lang="en-US" dirty="0"/>
              <a:t>Click to edit Master title style</a:t>
            </a:r>
          </a:p>
        </p:txBody>
      </p:sp>
      <p:sp>
        <p:nvSpPr>
          <p:cNvPr id="3" name="Text Placeholder 2"/>
          <p:cNvSpPr>
            <a:spLocks noGrp="1"/>
          </p:cNvSpPr>
          <p:nvPr>
            <p:ph type="body" idx="1"/>
          </p:nvPr>
        </p:nvSpPr>
        <p:spPr>
          <a:xfrm>
            <a:off x="152400" y="762000"/>
            <a:ext cx="9601200" cy="4751494"/>
          </a:xfrm>
          <a:prstGeom prst="rect">
            <a:avLst/>
          </a:prstGeom>
        </p:spPr>
        <p:txBody>
          <a:bodyPr vert="horz" lIns="99276" tIns="49638" rIns="99276" bIns="496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62386" y="6840126"/>
            <a:ext cx="743614" cy="389467"/>
          </a:xfrm>
          <a:prstGeom prst="rect">
            <a:avLst/>
          </a:prstGeom>
        </p:spPr>
        <p:txBody>
          <a:bodyPr vert="horz" lIns="99276" tIns="49638" rIns="99276" bIns="49638" rtlCol="0" anchor="ctr"/>
          <a:lstStyle>
            <a:lvl1pPr algn="r">
              <a:defRPr sz="900">
                <a:solidFill>
                  <a:schemeClr val="tx1">
                    <a:tint val="75000"/>
                  </a:schemeClr>
                </a:solidFill>
              </a:defRPr>
            </a:lvl1pPr>
          </a:lstStyle>
          <a:p>
            <a:pPr defTabSz="496382"/>
            <a:r>
              <a:rPr lang="en-US" dirty="0">
                <a:solidFill>
                  <a:prstClr val="black">
                    <a:tint val="75000"/>
                  </a:prstClr>
                </a:solidFill>
              </a:rPr>
              <a:t>page </a:t>
            </a:r>
            <a:fld id="{AA590538-B609-D447-83C1-8FE4121BED77}" type="slidenum">
              <a:rPr lang="en-US" smtClean="0">
                <a:solidFill>
                  <a:prstClr val="black">
                    <a:tint val="75000"/>
                  </a:prstClr>
                </a:solidFill>
              </a:rPr>
              <a:pPr defTabSz="496382"/>
              <a:t>‹#›</a:t>
            </a:fld>
            <a:endParaRPr lang="en-US" dirty="0">
              <a:solidFill>
                <a:prstClr val="black">
                  <a:tint val="75000"/>
                </a:prstClr>
              </a:solidFill>
            </a:endParaRPr>
          </a:p>
        </p:txBody>
      </p:sp>
      <p:pic>
        <p:nvPicPr>
          <p:cNvPr id="8" name="Picture 7" descr="LTC-REIT-Logo_smaller.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108778" y="150170"/>
            <a:ext cx="740212" cy="460375"/>
          </a:xfrm>
          <a:prstGeom prst="rect">
            <a:avLst/>
          </a:prstGeom>
        </p:spPr>
      </p:pic>
      <p:cxnSp>
        <p:nvCxnSpPr>
          <p:cNvPr id="10" name="Straight Connector 9"/>
          <p:cNvCxnSpPr/>
          <p:nvPr userDrawn="1"/>
        </p:nvCxnSpPr>
        <p:spPr>
          <a:xfrm>
            <a:off x="228600" y="692082"/>
            <a:ext cx="9593263"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393134"/>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hf hdr="0" ftr="0" dt="0"/>
  <p:txStyles>
    <p:titleStyle>
      <a:lvl1pPr algn="l" defTabSz="496382" rtl="0" eaLnBrk="1" latinLnBrk="0" hangingPunct="1">
        <a:spcBef>
          <a:spcPct val="0"/>
        </a:spcBef>
        <a:buNone/>
        <a:defRPr sz="2400" kern="1200">
          <a:solidFill>
            <a:schemeClr val="tx1"/>
          </a:solidFill>
          <a:latin typeface="+mj-lt"/>
          <a:ea typeface="+mj-ea"/>
          <a:cs typeface="+mj-cs"/>
        </a:defRPr>
      </a:lvl1pPr>
    </p:titleStyle>
    <p:bodyStyle>
      <a:lvl1pPr marL="112713" indent="-112713" algn="l" defTabSz="496382" rtl="0" eaLnBrk="1" latinLnBrk="0" hangingPunct="1">
        <a:spcBef>
          <a:spcPct val="20000"/>
        </a:spcBef>
        <a:buFont typeface="Arial"/>
        <a:buChar char="•"/>
        <a:defRPr sz="1000" kern="1200">
          <a:solidFill>
            <a:schemeClr val="tx1"/>
          </a:solidFill>
          <a:latin typeface="+mn-lt"/>
          <a:ea typeface="+mn-ea"/>
          <a:cs typeface="+mn-cs"/>
        </a:defRPr>
      </a:lvl1pPr>
      <a:lvl2pPr marL="227013" indent="-114300" algn="l" defTabSz="496382" rtl="0" eaLnBrk="1" latinLnBrk="0" hangingPunct="1">
        <a:spcBef>
          <a:spcPct val="20000"/>
        </a:spcBef>
        <a:buFont typeface="Arial"/>
        <a:buChar char="–"/>
        <a:defRPr sz="1000" kern="1200">
          <a:solidFill>
            <a:schemeClr val="tx1"/>
          </a:solidFill>
          <a:latin typeface="+mn-lt"/>
          <a:ea typeface="+mn-ea"/>
          <a:cs typeface="+mn-cs"/>
        </a:defRPr>
      </a:lvl2pPr>
      <a:lvl3pPr marL="339725" indent="-114300" algn="l" defTabSz="496382" rtl="0" eaLnBrk="1" latinLnBrk="0" hangingPunct="1">
        <a:spcBef>
          <a:spcPct val="20000"/>
        </a:spcBef>
        <a:buFont typeface="Arial"/>
        <a:buChar char="•"/>
        <a:defRPr sz="1000" kern="1200">
          <a:solidFill>
            <a:schemeClr val="tx1"/>
          </a:solidFill>
          <a:latin typeface="+mn-lt"/>
          <a:ea typeface="+mn-ea"/>
          <a:cs typeface="+mn-cs"/>
        </a:defRPr>
      </a:lvl3pPr>
      <a:lvl4pPr marL="460375" indent="-114300" algn="l" defTabSz="496382" rtl="0" eaLnBrk="1" latinLnBrk="0" hangingPunct="1">
        <a:spcBef>
          <a:spcPct val="20000"/>
        </a:spcBef>
        <a:buFont typeface="Arial"/>
        <a:buChar char="–"/>
        <a:defRPr sz="1000" kern="1200">
          <a:solidFill>
            <a:schemeClr val="tx1"/>
          </a:solidFill>
          <a:latin typeface="+mn-lt"/>
          <a:ea typeface="+mn-ea"/>
          <a:cs typeface="+mn-cs"/>
        </a:defRPr>
      </a:lvl4pPr>
      <a:lvl5pPr marL="574675" indent="-114300" algn="l" defTabSz="496382" rtl="0" eaLnBrk="1" latinLnBrk="0" hangingPunct="1">
        <a:spcBef>
          <a:spcPct val="20000"/>
        </a:spcBef>
        <a:buFont typeface="Arial"/>
        <a:buChar char="»"/>
        <a:defRPr sz="1000" kern="1200">
          <a:solidFill>
            <a:schemeClr val="tx1"/>
          </a:solidFill>
          <a:latin typeface="+mn-lt"/>
          <a:ea typeface="+mn-ea"/>
          <a:cs typeface="+mn-cs"/>
        </a:defRPr>
      </a:lvl5pPr>
      <a:lvl6pPr marL="2730101" indent="-248191" algn="l" defTabSz="496382" rtl="0" eaLnBrk="1" latinLnBrk="0" hangingPunct="1">
        <a:spcBef>
          <a:spcPct val="20000"/>
        </a:spcBef>
        <a:buFont typeface="Arial"/>
        <a:buChar char="•"/>
        <a:defRPr sz="2200" kern="1200">
          <a:solidFill>
            <a:schemeClr val="tx1"/>
          </a:solidFill>
          <a:latin typeface="+mn-lt"/>
          <a:ea typeface="+mn-ea"/>
          <a:cs typeface="+mn-cs"/>
        </a:defRPr>
      </a:lvl6pPr>
      <a:lvl7pPr marL="3226483" indent="-248191" algn="l" defTabSz="496382" rtl="0" eaLnBrk="1" latinLnBrk="0" hangingPunct="1">
        <a:spcBef>
          <a:spcPct val="20000"/>
        </a:spcBef>
        <a:buFont typeface="Arial"/>
        <a:buChar char="•"/>
        <a:defRPr sz="2200" kern="1200">
          <a:solidFill>
            <a:schemeClr val="tx1"/>
          </a:solidFill>
          <a:latin typeface="+mn-lt"/>
          <a:ea typeface="+mn-ea"/>
          <a:cs typeface="+mn-cs"/>
        </a:defRPr>
      </a:lvl7pPr>
      <a:lvl8pPr marL="3722865" indent="-248191" algn="l" defTabSz="496382" rtl="0" eaLnBrk="1" latinLnBrk="0" hangingPunct="1">
        <a:spcBef>
          <a:spcPct val="20000"/>
        </a:spcBef>
        <a:buFont typeface="Arial"/>
        <a:buChar char="•"/>
        <a:defRPr sz="2200" kern="1200">
          <a:solidFill>
            <a:schemeClr val="tx1"/>
          </a:solidFill>
          <a:latin typeface="+mn-lt"/>
          <a:ea typeface="+mn-ea"/>
          <a:cs typeface="+mn-cs"/>
        </a:defRPr>
      </a:lvl8pPr>
      <a:lvl9pPr marL="4219247" indent="-248191" algn="l" defTabSz="49638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496382" rtl="0" eaLnBrk="1" latinLnBrk="0" hangingPunct="1">
        <a:defRPr sz="2000" kern="1200">
          <a:solidFill>
            <a:schemeClr val="tx1"/>
          </a:solidFill>
          <a:latin typeface="+mn-lt"/>
          <a:ea typeface="+mn-ea"/>
          <a:cs typeface="+mn-cs"/>
        </a:defRPr>
      </a:lvl1pPr>
      <a:lvl2pPr marL="496382" algn="l" defTabSz="496382" rtl="0" eaLnBrk="1" latinLnBrk="0" hangingPunct="1">
        <a:defRPr sz="2000" kern="1200">
          <a:solidFill>
            <a:schemeClr val="tx1"/>
          </a:solidFill>
          <a:latin typeface="+mn-lt"/>
          <a:ea typeface="+mn-ea"/>
          <a:cs typeface="+mn-cs"/>
        </a:defRPr>
      </a:lvl2pPr>
      <a:lvl3pPr marL="992764" algn="l" defTabSz="496382" rtl="0" eaLnBrk="1" latinLnBrk="0" hangingPunct="1">
        <a:defRPr sz="2000" kern="1200">
          <a:solidFill>
            <a:schemeClr val="tx1"/>
          </a:solidFill>
          <a:latin typeface="+mn-lt"/>
          <a:ea typeface="+mn-ea"/>
          <a:cs typeface="+mn-cs"/>
        </a:defRPr>
      </a:lvl3pPr>
      <a:lvl4pPr marL="1489146" algn="l" defTabSz="496382" rtl="0" eaLnBrk="1" latinLnBrk="0" hangingPunct="1">
        <a:defRPr sz="2000" kern="1200">
          <a:solidFill>
            <a:schemeClr val="tx1"/>
          </a:solidFill>
          <a:latin typeface="+mn-lt"/>
          <a:ea typeface="+mn-ea"/>
          <a:cs typeface="+mn-cs"/>
        </a:defRPr>
      </a:lvl4pPr>
      <a:lvl5pPr marL="1985528" algn="l" defTabSz="496382" rtl="0" eaLnBrk="1" latinLnBrk="0" hangingPunct="1">
        <a:defRPr sz="2000" kern="1200">
          <a:solidFill>
            <a:schemeClr val="tx1"/>
          </a:solidFill>
          <a:latin typeface="+mn-lt"/>
          <a:ea typeface="+mn-ea"/>
          <a:cs typeface="+mn-cs"/>
        </a:defRPr>
      </a:lvl5pPr>
      <a:lvl6pPr marL="2481910" algn="l" defTabSz="496382" rtl="0" eaLnBrk="1" latinLnBrk="0" hangingPunct="1">
        <a:defRPr sz="2000" kern="1200">
          <a:solidFill>
            <a:schemeClr val="tx1"/>
          </a:solidFill>
          <a:latin typeface="+mn-lt"/>
          <a:ea typeface="+mn-ea"/>
          <a:cs typeface="+mn-cs"/>
        </a:defRPr>
      </a:lvl6pPr>
      <a:lvl7pPr marL="2978292" algn="l" defTabSz="496382" rtl="0" eaLnBrk="1" latinLnBrk="0" hangingPunct="1">
        <a:defRPr sz="2000" kern="1200">
          <a:solidFill>
            <a:schemeClr val="tx1"/>
          </a:solidFill>
          <a:latin typeface="+mn-lt"/>
          <a:ea typeface="+mn-ea"/>
          <a:cs typeface="+mn-cs"/>
        </a:defRPr>
      </a:lvl7pPr>
      <a:lvl8pPr marL="3474674" algn="l" defTabSz="496382" rtl="0" eaLnBrk="1" latinLnBrk="0" hangingPunct="1">
        <a:defRPr sz="2000" kern="1200">
          <a:solidFill>
            <a:schemeClr val="tx1"/>
          </a:solidFill>
          <a:latin typeface="+mn-lt"/>
          <a:ea typeface="+mn-ea"/>
          <a:cs typeface="+mn-cs"/>
        </a:defRPr>
      </a:lvl8pPr>
      <a:lvl9pPr marL="3971056" algn="l" defTabSz="49638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5.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7A_82E2BC5B.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microsoft.com/office/2018/10/relationships/comments" Target="../comments/modernComment_101_C40CD37D.xml"/><Relationship Id="rId1" Type="http://schemas.openxmlformats.org/officeDocument/2006/relationships/slideLayout" Target="../slideLayouts/slideLayout13.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 Id="rId5" Type="http://schemas.openxmlformats.org/officeDocument/2006/relationships/chart" Target="../charts/chart8.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Acquisitions!Acquisitions"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7.emf"/><Relationship Id="rId5" Type="http://schemas.openxmlformats.org/officeDocument/2006/relationships/oleObject" Target="file:///\\Ltcproperties.com\home\home\Accounting\Merrill%20Bridge-Supplemental\MB%20Supplemental-Ltc_Linking_file.xlsx!FinancingRec!FinancingRec" TargetMode="Externa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Mezz-PrefEq!Mezzanine"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emf"/><Relationship Id="rId5" Type="http://schemas.openxmlformats.org/officeDocument/2006/relationships/oleObject" Target="file:///\\Ltcproperties.com\home\home\Accounting\Merrill%20Bridge-Supplemental\MB%20Supplemental-Ltc_Linking_file.xlsx!Loan%20Orig!LoanOriginations" TargetMode="External"/><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JV-Consolidated!ConsolidatedJV"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emf"/><Relationship Id="rId5" Type="http://schemas.openxmlformats.org/officeDocument/2006/relationships/oleObject" Target="file:///\\Ltcproperties.com\home\home\Accounting\Merrill%20Bridge-Supplemental\MB%20Supplemental-Ltc_Linking_file.xlsx!JV-Unconsolidated!UnconsolidatedJV" TargetMode="Externa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microsoft.com/office/2018/10/relationships/comments" Target="../comments/modernComment_14C_B94AC31B.xml"/><Relationship Id="rId7"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oleObject" Target="file:///\\Ltcproperties.com\home\home\Accounting\Merrill%20Bridge-Supplemental\MB%20Supplemental-Ltc_Linking_file.xlsx!PurchaseOptions!purchaseoptions" TargetMode="External"/><Relationship Id="rId5" Type="http://schemas.openxmlformats.org/officeDocument/2006/relationships/image" Target="../media/image22.emf"/><Relationship Id="rId4" Type="http://schemas.openxmlformats.org/officeDocument/2006/relationships/oleObject" Target="file:///\\Ltcproperties.com\home\home\Accounting\Merrill%20Bridge-Supplemental\MB%20Supplemental-Ltc_Linking_file.xlsx!Expansion%20&amp;%20Reno-Loans!LoanExpansionReno"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chart" Target="../charts/chart9.xml"/><Relationship Id="rId7"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64_658161D3.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oleObject" Target="file:///\\Ltcproperties.com\home\home\Accounting\Merrill%20Bridge-Supplemental\MB%20Supplemental-Ltc_Linking_file.xlsx!Portfolio%20Maturity!LeaseMaturity" TargetMode="Externa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0.emf"/><Relationship Id="rId5" Type="http://schemas.openxmlformats.org/officeDocument/2006/relationships/oleObject" Target="file:///\\Ltcproperties.com\home\home\Accounting\Merrill%20Bridge-Supplemental\MB%20Supplemental-Ltc_Linking_file.xlsx!Geography!Geography" TargetMode="Externa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2.emf"/><Relationship Id="rId4" Type="http://schemas.openxmlformats.org/officeDocument/2006/relationships/hyperlink" Target="https://pixabay.com/en/change-list-pin-arrows-1076220/"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chart" Target="../charts/chart20.xml"/><Relationship Id="rId4" Type="http://schemas.openxmlformats.org/officeDocument/2006/relationships/chart" Target="../charts/chart19.xml"/></Relationships>
</file>

<file path=ppt/slides/_rels/slide2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3.emf"/><Relationship Id="rId5" Type="http://schemas.openxmlformats.org/officeDocument/2006/relationships/oleObject" Target="file:///\\Ltcproperties.com\home\home\Accounting\Merrill%20Bridge-Supplemental\MB%20Supplemental-Ltc_Linking_file.xlsx!Debt%20Maturity!DEBTMATURITY" TargetMode="External"/><Relationship Id="rId4" Type="http://schemas.openxmlformats.org/officeDocument/2006/relationships/chart" Target="../charts/chart22.xml"/></Relationships>
</file>

<file path=ppt/slides/_rels/slide22.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in%20Data%20Summary!FinDataSummary" TargetMode="External"/><Relationship Id="rId7" Type="http://schemas.openxmlformats.org/officeDocument/2006/relationships/image" Target="../media/image36.emf"/><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oleObject" Target="file:///\\Ltcproperties.com\home\home\Accounting\Merrill%20Bridge-Supplemental\MB%20Supplemental-Ltc_Linking_file.xlsx!LTC%20Rental%20Income!RentalIncome" TargetMode="External"/><Relationship Id="rId5" Type="http://schemas.openxmlformats.org/officeDocument/2006/relationships/image" Target="../media/image35.emf"/><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Income%20Stmt!IncomeStmt"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7.emf"/></Relationships>
</file>

<file path=ppt/slides/_rels/slide25.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BS!BS"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oleObject" Target="file:///\\Ltcproperties.com\home\home\Accounting\Merrill%20Bridge-Supplemental\MB%20Supplemental-Ltc_Linking_file.xlsx!Annualized%20EBITDAre!EBITDAre"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FO!FFO"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40.emf"/></Relationships>
</file>

<file path=ppt/slides/_rels/slide29.xml.rels><?xml version="1.0" encoding="UTF-8" standalone="yes"?>
<Relationships xmlns="http://schemas.openxmlformats.org/package/2006/relationships"><Relationship Id="rId3" Type="http://schemas.openxmlformats.org/officeDocument/2006/relationships/oleObject" Target="file:///\\Ltcproperties.com\home\home\Accounting\Merrill%20Bridge-Supplemental\MB%20Supplemental-Ltc_Linking_file.xlsx!FFO%20per%20share!FFOperShare"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1.emf"/></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https://www.ltcreit.com/ES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7C96E54C-7BC7-B720-DDA6-94D658AC99A4}"/>
              </a:ext>
            </a:extLst>
          </p:cNvPr>
          <p:cNvSpPr txBox="1"/>
          <p:nvPr/>
        </p:nvSpPr>
        <p:spPr>
          <a:xfrm>
            <a:off x="3544940" y="1156904"/>
            <a:ext cx="7326260" cy="3602734"/>
          </a:xfrm>
          <a:prstGeom prst="rect">
            <a:avLst/>
          </a:prstGeom>
          <a:solidFill>
            <a:schemeClr val="tx2"/>
          </a:solidFill>
        </p:spPr>
        <p:txBody>
          <a:bodyPr wrap="square" rtlCol="0">
            <a:spAutoFit/>
          </a:bodyPr>
          <a:lstStyle/>
          <a:p>
            <a:endParaRPr lang="en-US" dirty="0"/>
          </a:p>
        </p:txBody>
      </p:sp>
      <p:grpSp>
        <p:nvGrpSpPr>
          <p:cNvPr id="5" name="Group 4">
            <a:extLst>
              <a:ext uri="{FF2B5EF4-FFF2-40B4-BE49-F238E27FC236}">
                <a16:creationId xmlns:a16="http://schemas.microsoft.com/office/drawing/2014/main" id="{660381B6-4814-EE49-2AF5-95160C64A2B9}"/>
              </a:ext>
            </a:extLst>
          </p:cNvPr>
          <p:cNvGrpSpPr/>
          <p:nvPr/>
        </p:nvGrpSpPr>
        <p:grpSpPr>
          <a:xfrm>
            <a:off x="175064" y="421918"/>
            <a:ext cx="9521945" cy="5102575"/>
            <a:chOff x="-3175" y="3175"/>
            <a:chExt cx="12192000" cy="6862763"/>
          </a:xfrm>
        </p:grpSpPr>
        <p:sp>
          <p:nvSpPr>
            <p:cNvPr id="6" name="Freeform 5">
              <a:extLst>
                <a:ext uri="{FF2B5EF4-FFF2-40B4-BE49-F238E27FC236}">
                  <a16:creationId xmlns:a16="http://schemas.microsoft.com/office/drawing/2014/main" id="{62D03A0C-3FA9-1DA2-B050-212EB15B7510}"/>
                </a:ext>
              </a:extLst>
            </p:cNvPr>
            <p:cNvSpPr>
              <a:spLocks noEditPoints="1"/>
            </p:cNvSpPr>
            <p:nvPr/>
          </p:nvSpPr>
          <p:spPr bwMode="auto">
            <a:xfrm>
              <a:off x="-3175" y="3175"/>
              <a:ext cx="12192000" cy="6862763"/>
            </a:xfrm>
            <a:custGeom>
              <a:avLst/>
              <a:gdLst>
                <a:gd name="T0" fmla="*/ 0 w 3840"/>
                <a:gd name="T1" fmla="*/ 2160 h 2160"/>
                <a:gd name="T2" fmla="*/ 3840 w 3840"/>
                <a:gd name="T3" fmla="*/ 0 h 2160"/>
                <a:gd name="T4" fmla="*/ 2114 w 3840"/>
                <a:gd name="T5" fmla="*/ 1836 h 2160"/>
                <a:gd name="T6" fmla="*/ 2114 w 3840"/>
                <a:gd name="T7" fmla="*/ 324 h 2160"/>
                <a:gd name="T8" fmla="*/ 1492 w 3840"/>
                <a:gd name="T9" fmla="*/ 1080 h 2160"/>
                <a:gd name="T10" fmla="*/ 2114 w 3840"/>
                <a:gd name="T11" fmla="*/ 1836 h 2160"/>
                <a:gd name="T12" fmla="*/ 1626 w 3840"/>
                <a:gd name="T13" fmla="*/ 1080 h 2160"/>
                <a:gd name="T14" fmla="*/ 2448 w 3840"/>
                <a:gd name="T15" fmla="*/ 390 h 2160"/>
                <a:gd name="T16" fmla="*/ 2448 w 3840"/>
                <a:gd name="T17" fmla="*/ 1769 h 2160"/>
                <a:gd name="T18" fmla="*/ 2648 w 3840"/>
                <a:gd name="T19" fmla="*/ 1836 h 2160"/>
                <a:gd name="T20" fmla="*/ 2648 w 3840"/>
                <a:gd name="T21" fmla="*/ 324 h 2160"/>
                <a:gd name="T22" fmla="*/ 2026 w 3840"/>
                <a:gd name="T23" fmla="*/ 1080 h 2160"/>
                <a:gd name="T24" fmla="*/ 2648 w 3840"/>
                <a:gd name="T25" fmla="*/ 1836 h 2160"/>
                <a:gd name="T26" fmla="*/ 2915 w 3840"/>
                <a:gd name="T27" fmla="*/ 324 h 2160"/>
                <a:gd name="T28" fmla="*/ 2915 w 3840"/>
                <a:gd name="T29" fmla="*/ 1836 h 2160"/>
                <a:gd name="T30" fmla="*/ 3523 w 3840"/>
                <a:gd name="T31" fmla="*/ 1551 h 2160"/>
                <a:gd name="T32" fmla="*/ 3459 w 3840"/>
                <a:gd name="T33" fmla="*/ 1531 h 2160"/>
                <a:gd name="T34" fmla="*/ 3436 w 3840"/>
                <a:gd name="T35" fmla="*/ 1545 h 2160"/>
                <a:gd name="T36" fmla="*/ 3454 w 3840"/>
                <a:gd name="T37" fmla="*/ 1620 h 2160"/>
                <a:gd name="T38" fmla="*/ 3391 w 3840"/>
                <a:gd name="T39" fmla="*/ 1455 h 2160"/>
                <a:gd name="T40" fmla="*/ 3461 w 3840"/>
                <a:gd name="T41" fmla="*/ 1450 h 2160"/>
                <a:gd name="T42" fmla="*/ 3507 w 3840"/>
                <a:gd name="T43" fmla="*/ 1502 h 2160"/>
                <a:gd name="T44" fmla="*/ 3523 w 3840"/>
                <a:gd name="T45" fmla="*/ 1551 h 2160"/>
                <a:gd name="T46" fmla="*/ 3454 w 3840"/>
                <a:gd name="T47" fmla="*/ 1392 h 2160"/>
                <a:gd name="T48" fmla="*/ 3557 w 3840"/>
                <a:gd name="T49" fmla="*/ 1330 h 2160"/>
                <a:gd name="T50" fmla="*/ 3526 w 3840"/>
                <a:gd name="T51" fmla="*/ 1408 h 2160"/>
                <a:gd name="T52" fmla="*/ 3599 w 3840"/>
                <a:gd name="T53" fmla="*/ 1377 h 2160"/>
                <a:gd name="T54" fmla="*/ 3575 w 3840"/>
                <a:gd name="T55" fmla="*/ 1457 h 2160"/>
                <a:gd name="T56" fmla="*/ 3652 w 3840"/>
                <a:gd name="T57" fmla="*/ 1422 h 2160"/>
                <a:gd name="T58" fmla="*/ 3674 w 3840"/>
                <a:gd name="T59" fmla="*/ 1400 h 2160"/>
                <a:gd name="T60" fmla="*/ 3589 w 3840"/>
                <a:gd name="T61" fmla="*/ 1257 h 2160"/>
                <a:gd name="T62" fmla="*/ 3674 w 3840"/>
                <a:gd name="T63" fmla="*/ 1400 h 2160"/>
                <a:gd name="T64" fmla="*/ 3669 w 3840"/>
                <a:gd name="T65" fmla="*/ 1219 h 2160"/>
                <a:gd name="T66" fmla="*/ 3606 w 3840"/>
                <a:gd name="T67" fmla="*/ 1238 h 2160"/>
                <a:gd name="T68" fmla="*/ 3738 w 3840"/>
                <a:gd name="T69" fmla="*/ 1148 h 2160"/>
                <a:gd name="T70" fmla="*/ 3790 w 3840"/>
                <a:gd name="T71" fmla="*/ 1283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40" h="2160">
                  <a:moveTo>
                    <a:pt x="0" y="0"/>
                  </a:moveTo>
                  <a:cubicBezTo>
                    <a:pt x="0" y="2160"/>
                    <a:pt x="0" y="2160"/>
                    <a:pt x="0" y="2160"/>
                  </a:cubicBezTo>
                  <a:cubicBezTo>
                    <a:pt x="3840" y="2160"/>
                    <a:pt x="3840" y="2160"/>
                    <a:pt x="3840" y="2160"/>
                  </a:cubicBezTo>
                  <a:cubicBezTo>
                    <a:pt x="3840" y="0"/>
                    <a:pt x="3840" y="0"/>
                    <a:pt x="3840" y="0"/>
                  </a:cubicBezTo>
                  <a:lnTo>
                    <a:pt x="0" y="0"/>
                  </a:lnTo>
                  <a:close/>
                  <a:moveTo>
                    <a:pt x="2114" y="1836"/>
                  </a:moveTo>
                  <a:cubicBezTo>
                    <a:pt x="1359" y="1080"/>
                    <a:pt x="1359" y="1080"/>
                    <a:pt x="1359" y="1080"/>
                  </a:cubicBezTo>
                  <a:cubicBezTo>
                    <a:pt x="2114" y="324"/>
                    <a:pt x="2114" y="324"/>
                    <a:pt x="2114" y="324"/>
                  </a:cubicBezTo>
                  <a:cubicBezTo>
                    <a:pt x="2181" y="390"/>
                    <a:pt x="2181" y="390"/>
                    <a:pt x="2181" y="390"/>
                  </a:cubicBezTo>
                  <a:cubicBezTo>
                    <a:pt x="1492" y="1080"/>
                    <a:pt x="1492" y="1080"/>
                    <a:pt x="1492" y="1080"/>
                  </a:cubicBezTo>
                  <a:cubicBezTo>
                    <a:pt x="2181" y="1769"/>
                    <a:pt x="2181" y="1769"/>
                    <a:pt x="2181" y="1769"/>
                  </a:cubicBezTo>
                  <a:lnTo>
                    <a:pt x="2114" y="1836"/>
                  </a:lnTo>
                  <a:close/>
                  <a:moveTo>
                    <a:pt x="2381" y="1836"/>
                  </a:moveTo>
                  <a:cubicBezTo>
                    <a:pt x="1626" y="1080"/>
                    <a:pt x="1626" y="1080"/>
                    <a:pt x="1626" y="1080"/>
                  </a:cubicBezTo>
                  <a:cubicBezTo>
                    <a:pt x="2381" y="324"/>
                    <a:pt x="2381" y="324"/>
                    <a:pt x="2381" y="324"/>
                  </a:cubicBezTo>
                  <a:cubicBezTo>
                    <a:pt x="2448" y="390"/>
                    <a:pt x="2448" y="390"/>
                    <a:pt x="2448" y="390"/>
                  </a:cubicBezTo>
                  <a:cubicBezTo>
                    <a:pt x="1758" y="1080"/>
                    <a:pt x="1758" y="1080"/>
                    <a:pt x="1758" y="1080"/>
                  </a:cubicBezTo>
                  <a:cubicBezTo>
                    <a:pt x="2448" y="1769"/>
                    <a:pt x="2448" y="1769"/>
                    <a:pt x="2448" y="1769"/>
                  </a:cubicBezTo>
                  <a:lnTo>
                    <a:pt x="2381" y="1836"/>
                  </a:lnTo>
                  <a:close/>
                  <a:moveTo>
                    <a:pt x="2648" y="1836"/>
                  </a:moveTo>
                  <a:cubicBezTo>
                    <a:pt x="1892" y="1080"/>
                    <a:pt x="1892" y="1080"/>
                    <a:pt x="1892" y="1080"/>
                  </a:cubicBezTo>
                  <a:cubicBezTo>
                    <a:pt x="2648" y="324"/>
                    <a:pt x="2648" y="324"/>
                    <a:pt x="2648" y="324"/>
                  </a:cubicBezTo>
                  <a:cubicBezTo>
                    <a:pt x="2715" y="390"/>
                    <a:pt x="2715" y="390"/>
                    <a:pt x="2715" y="390"/>
                  </a:cubicBezTo>
                  <a:cubicBezTo>
                    <a:pt x="2026" y="1080"/>
                    <a:pt x="2026" y="1080"/>
                    <a:pt x="2026" y="1080"/>
                  </a:cubicBezTo>
                  <a:cubicBezTo>
                    <a:pt x="2715" y="1769"/>
                    <a:pt x="2715" y="1769"/>
                    <a:pt x="2715" y="1769"/>
                  </a:cubicBezTo>
                  <a:lnTo>
                    <a:pt x="2648" y="1836"/>
                  </a:lnTo>
                  <a:close/>
                  <a:moveTo>
                    <a:pt x="2160" y="1080"/>
                  </a:moveTo>
                  <a:cubicBezTo>
                    <a:pt x="2915" y="324"/>
                    <a:pt x="2915" y="324"/>
                    <a:pt x="2915" y="324"/>
                  </a:cubicBezTo>
                  <a:cubicBezTo>
                    <a:pt x="3671" y="1080"/>
                    <a:pt x="3671" y="1080"/>
                    <a:pt x="3671" y="1080"/>
                  </a:cubicBezTo>
                  <a:cubicBezTo>
                    <a:pt x="2915" y="1836"/>
                    <a:pt x="2915" y="1836"/>
                    <a:pt x="2915" y="1836"/>
                  </a:cubicBezTo>
                  <a:lnTo>
                    <a:pt x="2160" y="1080"/>
                  </a:lnTo>
                  <a:close/>
                  <a:moveTo>
                    <a:pt x="3523" y="1551"/>
                  </a:moveTo>
                  <a:cubicBezTo>
                    <a:pt x="3517" y="1549"/>
                    <a:pt x="3507" y="1545"/>
                    <a:pt x="3491" y="1540"/>
                  </a:cubicBezTo>
                  <a:cubicBezTo>
                    <a:pt x="3476" y="1533"/>
                    <a:pt x="3466" y="1531"/>
                    <a:pt x="3459" y="1531"/>
                  </a:cubicBezTo>
                  <a:cubicBezTo>
                    <a:pt x="3453" y="1531"/>
                    <a:pt x="3448" y="1533"/>
                    <a:pt x="3444" y="1537"/>
                  </a:cubicBezTo>
                  <a:cubicBezTo>
                    <a:pt x="3436" y="1545"/>
                    <a:pt x="3436" y="1545"/>
                    <a:pt x="3436" y="1545"/>
                  </a:cubicBezTo>
                  <a:cubicBezTo>
                    <a:pt x="3482" y="1591"/>
                    <a:pt x="3482" y="1591"/>
                    <a:pt x="3482" y="1591"/>
                  </a:cubicBezTo>
                  <a:cubicBezTo>
                    <a:pt x="3454" y="1620"/>
                    <a:pt x="3454" y="1620"/>
                    <a:pt x="3454" y="1620"/>
                  </a:cubicBezTo>
                  <a:cubicBezTo>
                    <a:pt x="3340" y="1506"/>
                    <a:pt x="3340" y="1506"/>
                    <a:pt x="3340" y="1506"/>
                  </a:cubicBezTo>
                  <a:cubicBezTo>
                    <a:pt x="3391" y="1455"/>
                    <a:pt x="3391" y="1455"/>
                    <a:pt x="3391" y="1455"/>
                  </a:cubicBezTo>
                  <a:cubicBezTo>
                    <a:pt x="3402" y="1443"/>
                    <a:pt x="3414" y="1438"/>
                    <a:pt x="3427" y="1437"/>
                  </a:cubicBezTo>
                  <a:cubicBezTo>
                    <a:pt x="3441" y="1437"/>
                    <a:pt x="3452" y="1441"/>
                    <a:pt x="3461" y="1450"/>
                  </a:cubicBezTo>
                  <a:cubicBezTo>
                    <a:pt x="3474" y="1463"/>
                    <a:pt x="3476" y="1478"/>
                    <a:pt x="3469" y="1498"/>
                  </a:cubicBezTo>
                  <a:cubicBezTo>
                    <a:pt x="3477" y="1495"/>
                    <a:pt x="3490" y="1496"/>
                    <a:pt x="3507" y="1502"/>
                  </a:cubicBezTo>
                  <a:cubicBezTo>
                    <a:pt x="3523" y="1508"/>
                    <a:pt x="3539" y="1514"/>
                    <a:pt x="3554" y="1520"/>
                  </a:cubicBezTo>
                  <a:lnTo>
                    <a:pt x="3523" y="1551"/>
                  </a:lnTo>
                  <a:close/>
                  <a:moveTo>
                    <a:pt x="3568" y="1507"/>
                  </a:moveTo>
                  <a:cubicBezTo>
                    <a:pt x="3454" y="1392"/>
                    <a:pt x="3454" y="1392"/>
                    <a:pt x="3454" y="1392"/>
                  </a:cubicBezTo>
                  <a:cubicBezTo>
                    <a:pt x="3537" y="1309"/>
                    <a:pt x="3537" y="1309"/>
                    <a:pt x="3537" y="1309"/>
                  </a:cubicBezTo>
                  <a:cubicBezTo>
                    <a:pt x="3557" y="1330"/>
                    <a:pt x="3557" y="1330"/>
                    <a:pt x="3557" y="1330"/>
                  </a:cubicBezTo>
                  <a:cubicBezTo>
                    <a:pt x="3503" y="1384"/>
                    <a:pt x="3503" y="1384"/>
                    <a:pt x="3503" y="1384"/>
                  </a:cubicBezTo>
                  <a:cubicBezTo>
                    <a:pt x="3526" y="1408"/>
                    <a:pt x="3526" y="1408"/>
                    <a:pt x="3526" y="1408"/>
                  </a:cubicBezTo>
                  <a:cubicBezTo>
                    <a:pt x="3579" y="1357"/>
                    <a:pt x="3579" y="1357"/>
                    <a:pt x="3579" y="1357"/>
                  </a:cubicBezTo>
                  <a:cubicBezTo>
                    <a:pt x="3599" y="1377"/>
                    <a:pt x="3599" y="1377"/>
                    <a:pt x="3599" y="1377"/>
                  </a:cubicBezTo>
                  <a:cubicBezTo>
                    <a:pt x="3548" y="1429"/>
                    <a:pt x="3548" y="1429"/>
                    <a:pt x="3548" y="1429"/>
                  </a:cubicBezTo>
                  <a:cubicBezTo>
                    <a:pt x="3575" y="1457"/>
                    <a:pt x="3575" y="1457"/>
                    <a:pt x="3575" y="1457"/>
                  </a:cubicBezTo>
                  <a:cubicBezTo>
                    <a:pt x="3630" y="1401"/>
                    <a:pt x="3630" y="1401"/>
                    <a:pt x="3630" y="1401"/>
                  </a:cubicBezTo>
                  <a:cubicBezTo>
                    <a:pt x="3652" y="1422"/>
                    <a:pt x="3652" y="1422"/>
                    <a:pt x="3652" y="1422"/>
                  </a:cubicBezTo>
                  <a:lnTo>
                    <a:pt x="3568" y="1507"/>
                  </a:lnTo>
                  <a:close/>
                  <a:moveTo>
                    <a:pt x="3674" y="1400"/>
                  </a:moveTo>
                  <a:cubicBezTo>
                    <a:pt x="3560" y="1285"/>
                    <a:pt x="3560" y="1285"/>
                    <a:pt x="3560" y="1285"/>
                  </a:cubicBezTo>
                  <a:cubicBezTo>
                    <a:pt x="3589" y="1257"/>
                    <a:pt x="3589" y="1257"/>
                    <a:pt x="3589" y="1257"/>
                  </a:cubicBezTo>
                  <a:cubicBezTo>
                    <a:pt x="3702" y="1371"/>
                    <a:pt x="3702" y="1371"/>
                    <a:pt x="3702" y="1371"/>
                  </a:cubicBezTo>
                  <a:lnTo>
                    <a:pt x="3674" y="1400"/>
                  </a:lnTo>
                  <a:close/>
                  <a:moveTo>
                    <a:pt x="3761" y="1311"/>
                  </a:moveTo>
                  <a:cubicBezTo>
                    <a:pt x="3669" y="1219"/>
                    <a:pt x="3669" y="1219"/>
                    <a:pt x="3669" y="1219"/>
                  </a:cubicBezTo>
                  <a:cubicBezTo>
                    <a:pt x="3628" y="1260"/>
                    <a:pt x="3628" y="1260"/>
                    <a:pt x="3628" y="1260"/>
                  </a:cubicBezTo>
                  <a:cubicBezTo>
                    <a:pt x="3606" y="1238"/>
                    <a:pt x="3606" y="1238"/>
                    <a:pt x="3606" y="1238"/>
                  </a:cubicBezTo>
                  <a:cubicBezTo>
                    <a:pt x="3718" y="1128"/>
                    <a:pt x="3718" y="1128"/>
                    <a:pt x="3718" y="1128"/>
                  </a:cubicBezTo>
                  <a:cubicBezTo>
                    <a:pt x="3738" y="1148"/>
                    <a:pt x="3738" y="1148"/>
                    <a:pt x="3738" y="1148"/>
                  </a:cubicBezTo>
                  <a:cubicBezTo>
                    <a:pt x="3697" y="1189"/>
                    <a:pt x="3697" y="1189"/>
                    <a:pt x="3697" y="1189"/>
                  </a:cubicBezTo>
                  <a:cubicBezTo>
                    <a:pt x="3790" y="1283"/>
                    <a:pt x="3790" y="1283"/>
                    <a:pt x="3790" y="1283"/>
                  </a:cubicBezTo>
                  <a:lnTo>
                    <a:pt x="3761" y="1311"/>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7" name="Group 6">
              <a:extLst>
                <a:ext uri="{FF2B5EF4-FFF2-40B4-BE49-F238E27FC236}">
                  <a16:creationId xmlns:a16="http://schemas.microsoft.com/office/drawing/2014/main" id="{689A5033-C16B-2B83-6FBC-01E92AA0B9AD}"/>
                </a:ext>
              </a:extLst>
            </p:cNvPr>
            <p:cNvGrpSpPr/>
            <p:nvPr/>
          </p:nvGrpSpPr>
          <p:grpSpPr>
            <a:xfrm>
              <a:off x="4311650" y="1033463"/>
              <a:ext cx="7718425" cy="4803775"/>
              <a:chOff x="4311650" y="1033463"/>
              <a:chExt cx="7718425" cy="4803775"/>
            </a:xfrm>
          </p:grpSpPr>
          <p:sp>
            <p:nvSpPr>
              <p:cNvPr id="8" name="Freeform 6">
                <a:extLst>
                  <a:ext uri="{FF2B5EF4-FFF2-40B4-BE49-F238E27FC236}">
                    <a16:creationId xmlns:a16="http://schemas.microsoft.com/office/drawing/2014/main" id="{43EC7548-7BAD-AC18-DB0B-AEEA6D1F5381}"/>
                  </a:ext>
                </a:extLst>
              </p:cNvPr>
              <p:cNvSpPr>
                <a:spLocks/>
              </p:cNvSpPr>
              <p:nvPr/>
            </p:nvSpPr>
            <p:spPr bwMode="auto">
              <a:xfrm>
                <a:off x="10756900" y="4679950"/>
                <a:ext cx="158750" cy="165100"/>
              </a:xfrm>
              <a:custGeom>
                <a:avLst/>
                <a:gdLst>
                  <a:gd name="T0" fmla="*/ 14 w 50"/>
                  <a:gd name="T1" fmla="*/ 11 h 52"/>
                  <a:gd name="T2" fmla="*/ 0 w 50"/>
                  <a:gd name="T3" fmla="*/ 26 h 52"/>
                  <a:gd name="T4" fmla="*/ 27 w 50"/>
                  <a:gd name="T5" fmla="*/ 52 h 52"/>
                  <a:gd name="T6" fmla="*/ 41 w 50"/>
                  <a:gd name="T7" fmla="*/ 37 h 52"/>
                  <a:gd name="T8" fmla="*/ 49 w 50"/>
                  <a:gd name="T9" fmla="*/ 22 h 52"/>
                  <a:gd name="T10" fmla="*/ 44 w 50"/>
                  <a:gd name="T11" fmla="*/ 8 h 52"/>
                  <a:gd name="T12" fmla="*/ 14 w 50"/>
                  <a:gd name="T13" fmla="*/ 11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14" y="11"/>
                    </a:moveTo>
                    <a:cubicBezTo>
                      <a:pt x="0" y="26"/>
                      <a:pt x="0" y="26"/>
                      <a:pt x="0" y="26"/>
                    </a:cubicBezTo>
                    <a:cubicBezTo>
                      <a:pt x="27" y="52"/>
                      <a:pt x="27" y="52"/>
                      <a:pt x="27" y="52"/>
                    </a:cubicBezTo>
                    <a:cubicBezTo>
                      <a:pt x="41" y="37"/>
                      <a:pt x="41" y="37"/>
                      <a:pt x="41" y="37"/>
                    </a:cubicBezTo>
                    <a:cubicBezTo>
                      <a:pt x="46" y="32"/>
                      <a:pt x="49" y="27"/>
                      <a:pt x="49" y="22"/>
                    </a:cubicBezTo>
                    <a:cubicBezTo>
                      <a:pt x="50" y="17"/>
                      <a:pt x="48" y="12"/>
                      <a:pt x="44" y="8"/>
                    </a:cubicBezTo>
                    <a:cubicBezTo>
                      <a:pt x="36" y="0"/>
                      <a:pt x="26" y="1"/>
                      <a:pt x="14" y="11"/>
                    </a:cubicBezTo>
                    <a:close/>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7">
                <a:extLst>
                  <a:ext uri="{FF2B5EF4-FFF2-40B4-BE49-F238E27FC236}">
                    <a16:creationId xmlns:a16="http://schemas.microsoft.com/office/drawing/2014/main" id="{9C89A302-CBC7-91CF-2AE2-B4AC061018D1}"/>
                  </a:ext>
                </a:extLst>
              </p:cNvPr>
              <p:cNvSpPr>
                <a:spLocks noEditPoints="1"/>
              </p:cNvSpPr>
              <p:nvPr/>
            </p:nvSpPr>
            <p:spPr bwMode="auto">
              <a:xfrm>
                <a:off x="6854825" y="1033463"/>
                <a:ext cx="4797425" cy="4803775"/>
              </a:xfrm>
              <a:custGeom>
                <a:avLst/>
                <a:gdLst>
                  <a:gd name="T0" fmla="*/ 755 w 1511"/>
                  <a:gd name="T1" fmla="*/ 0 h 1512"/>
                  <a:gd name="T2" fmla="*/ 0 w 1511"/>
                  <a:gd name="T3" fmla="*/ 756 h 1512"/>
                  <a:gd name="T4" fmla="*/ 755 w 1511"/>
                  <a:gd name="T5" fmla="*/ 1512 h 1512"/>
                  <a:gd name="T6" fmla="*/ 1511 w 1511"/>
                  <a:gd name="T7" fmla="*/ 756 h 1512"/>
                  <a:gd name="T8" fmla="*/ 755 w 1511"/>
                  <a:gd name="T9" fmla="*/ 0 h 1512"/>
                  <a:gd name="T10" fmla="*/ 598 w 1511"/>
                  <a:gd name="T11" fmla="*/ 926 h 1512"/>
                  <a:gd name="T12" fmla="*/ 336 w 1511"/>
                  <a:gd name="T13" fmla="*/ 926 h 1512"/>
                  <a:gd name="T14" fmla="*/ 336 w 1511"/>
                  <a:gd name="T15" fmla="*/ 581 h 1512"/>
                  <a:gd name="T16" fmla="*/ 421 w 1511"/>
                  <a:gd name="T17" fmla="*/ 581 h 1512"/>
                  <a:gd name="T18" fmla="*/ 421 w 1511"/>
                  <a:gd name="T19" fmla="*/ 863 h 1512"/>
                  <a:gd name="T20" fmla="*/ 598 w 1511"/>
                  <a:gd name="T21" fmla="*/ 863 h 1512"/>
                  <a:gd name="T22" fmla="*/ 598 w 1511"/>
                  <a:gd name="T23" fmla="*/ 926 h 1512"/>
                  <a:gd name="T24" fmla="*/ 875 w 1511"/>
                  <a:gd name="T25" fmla="*/ 645 h 1512"/>
                  <a:gd name="T26" fmla="*/ 750 w 1511"/>
                  <a:gd name="T27" fmla="*/ 645 h 1512"/>
                  <a:gd name="T28" fmla="*/ 750 w 1511"/>
                  <a:gd name="T29" fmla="*/ 926 h 1512"/>
                  <a:gd name="T30" fmla="*/ 665 w 1511"/>
                  <a:gd name="T31" fmla="*/ 926 h 1512"/>
                  <a:gd name="T32" fmla="*/ 665 w 1511"/>
                  <a:gd name="T33" fmla="*/ 645 h 1512"/>
                  <a:gd name="T34" fmla="*/ 540 w 1511"/>
                  <a:gd name="T35" fmla="*/ 645 h 1512"/>
                  <a:gd name="T36" fmla="*/ 540 w 1511"/>
                  <a:gd name="T37" fmla="*/ 581 h 1512"/>
                  <a:gd name="T38" fmla="*/ 875 w 1511"/>
                  <a:gd name="T39" fmla="*/ 581 h 1512"/>
                  <a:gd name="T40" fmla="*/ 875 w 1511"/>
                  <a:gd name="T41" fmla="*/ 645 h 1512"/>
                  <a:gd name="T42" fmla="*/ 1084 w 1511"/>
                  <a:gd name="T43" fmla="*/ 930 h 1512"/>
                  <a:gd name="T44" fmla="*/ 938 w 1511"/>
                  <a:gd name="T45" fmla="*/ 879 h 1512"/>
                  <a:gd name="T46" fmla="*/ 884 w 1511"/>
                  <a:gd name="T47" fmla="*/ 755 h 1512"/>
                  <a:gd name="T48" fmla="*/ 941 w 1511"/>
                  <a:gd name="T49" fmla="*/ 628 h 1512"/>
                  <a:gd name="T50" fmla="*/ 1091 w 1511"/>
                  <a:gd name="T51" fmla="*/ 576 h 1512"/>
                  <a:gd name="T52" fmla="*/ 1215 w 1511"/>
                  <a:gd name="T53" fmla="*/ 608 h 1512"/>
                  <a:gd name="T54" fmla="*/ 1215 w 1511"/>
                  <a:gd name="T55" fmla="*/ 684 h 1512"/>
                  <a:gd name="T56" fmla="*/ 1097 w 1511"/>
                  <a:gd name="T57" fmla="*/ 649 h 1512"/>
                  <a:gd name="T58" fmla="*/ 1007 w 1511"/>
                  <a:gd name="T59" fmla="*/ 678 h 1512"/>
                  <a:gd name="T60" fmla="*/ 972 w 1511"/>
                  <a:gd name="T61" fmla="*/ 753 h 1512"/>
                  <a:gd name="T62" fmla="*/ 1007 w 1511"/>
                  <a:gd name="T63" fmla="*/ 829 h 1512"/>
                  <a:gd name="T64" fmla="*/ 1094 w 1511"/>
                  <a:gd name="T65" fmla="*/ 859 h 1512"/>
                  <a:gd name="T66" fmla="*/ 1146 w 1511"/>
                  <a:gd name="T67" fmla="*/ 852 h 1512"/>
                  <a:gd name="T68" fmla="*/ 1219 w 1511"/>
                  <a:gd name="T69" fmla="*/ 821 h 1512"/>
                  <a:gd name="T70" fmla="*/ 1219 w 1511"/>
                  <a:gd name="T71" fmla="*/ 895 h 1512"/>
                  <a:gd name="T72" fmla="*/ 1084 w 1511"/>
                  <a:gd name="T73" fmla="*/ 93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1" h="1512">
                    <a:moveTo>
                      <a:pt x="755" y="0"/>
                    </a:moveTo>
                    <a:cubicBezTo>
                      <a:pt x="0" y="756"/>
                      <a:pt x="0" y="756"/>
                      <a:pt x="0" y="756"/>
                    </a:cubicBezTo>
                    <a:cubicBezTo>
                      <a:pt x="755" y="1512"/>
                      <a:pt x="755" y="1512"/>
                      <a:pt x="755" y="1512"/>
                    </a:cubicBezTo>
                    <a:cubicBezTo>
                      <a:pt x="1511" y="756"/>
                      <a:pt x="1511" y="756"/>
                      <a:pt x="1511" y="756"/>
                    </a:cubicBezTo>
                    <a:lnTo>
                      <a:pt x="755" y="0"/>
                    </a:lnTo>
                    <a:close/>
                    <a:moveTo>
                      <a:pt x="598" y="926"/>
                    </a:moveTo>
                    <a:cubicBezTo>
                      <a:pt x="336" y="926"/>
                      <a:pt x="336" y="926"/>
                      <a:pt x="336" y="926"/>
                    </a:cubicBezTo>
                    <a:cubicBezTo>
                      <a:pt x="336" y="581"/>
                      <a:pt x="336" y="581"/>
                      <a:pt x="336" y="581"/>
                    </a:cubicBezTo>
                    <a:cubicBezTo>
                      <a:pt x="421" y="581"/>
                      <a:pt x="421" y="581"/>
                      <a:pt x="421" y="581"/>
                    </a:cubicBezTo>
                    <a:cubicBezTo>
                      <a:pt x="421" y="863"/>
                      <a:pt x="421" y="863"/>
                      <a:pt x="421" y="863"/>
                    </a:cubicBezTo>
                    <a:cubicBezTo>
                      <a:pt x="598" y="863"/>
                      <a:pt x="598" y="863"/>
                      <a:pt x="598" y="863"/>
                    </a:cubicBezTo>
                    <a:lnTo>
                      <a:pt x="598" y="926"/>
                    </a:lnTo>
                    <a:close/>
                    <a:moveTo>
                      <a:pt x="875" y="645"/>
                    </a:moveTo>
                    <a:cubicBezTo>
                      <a:pt x="750" y="645"/>
                      <a:pt x="750" y="645"/>
                      <a:pt x="750" y="645"/>
                    </a:cubicBezTo>
                    <a:cubicBezTo>
                      <a:pt x="750" y="926"/>
                      <a:pt x="750" y="926"/>
                      <a:pt x="750" y="926"/>
                    </a:cubicBezTo>
                    <a:cubicBezTo>
                      <a:pt x="665" y="926"/>
                      <a:pt x="665" y="926"/>
                      <a:pt x="665" y="926"/>
                    </a:cubicBezTo>
                    <a:cubicBezTo>
                      <a:pt x="665" y="645"/>
                      <a:pt x="665" y="645"/>
                      <a:pt x="665" y="645"/>
                    </a:cubicBezTo>
                    <a:cubicBezTo>
                      <a:pt x="540" y="645"/>
                      <a:pt x="540" y="645"/>
                      <a:pt x="540" y="645"/>
                    </a:cubicBezTo>
                    <a:cubicBezTo>
                      <a:pt x="540" y="581"/>
                      <a:pt x="540" y="581"/>
                      <a:pt x="540" y="581"/>
                    </a:cubicBezTo>
                    <a:cubicBezTo>
                      <a:pt x="875" y="581"/>
                      <a:pt x="875" y="581"/>
                      <a:pt x="875" y="581"/>
                    </a:cubicBezTo>
                    <a:lnTo>
                      <a:pt x="875" y="645"/>
                    </a:lnTo>
                    <a:close/>
                    <a:moveTo>
                      <a:pt x="1084" y="930"/>
                    </a:moveTo>
                    <a:cubicBezTo>
                      <a:pt x="1023" y="930"/>
                      <a:pt x="974" y="913"/>
                      <a:pt x="938" y="879"/>
                    </a:cubicBezTo>
                    <a:cubicBezTo>
                      <a:pt x="902" y="846"/>
                      <a:pt x="884" y="804"/>
                      <a:pt x="884" y="755"/>
                    </a:cubicBezTo>
                    <a:cubicBezTo>
                      <a:pt x="884" y="706"/>
                      <a:pt x="903" y="663"/>
                      <a:pt x="941" y="628"/>
                    </a:cubicBezTo>
                    <a:cubicBezTo>
                      <a:pt x="979" y="594"/>
                      <a:pt x="1029" y="576"/>
                      <a:pt x="1091" y="576"/>
                    </a:cubicBezTo>
                    <a:cubicBezTo>
                      <a:pt x="1140" y="576"/>
                      <a:pt x="1182" y="587"/>
                      <a:pt x="1215" y="608"/>
                    </a:cubicBezTo>
                    <a:cubicBezTo>
                      <a:pt x="1215" y="684"/>
                      <a:pt x="1215" y="684"/>
                      <a:pt x="1215" y="684"/>
                    </a:cubicBezTo>
                    <a:cubicBezTo>
                      <a:pt x="1174" y="660"/>
                      <a:pt x="1133" y="649"/>
                      <a:pt x="1097" y="649"/>
                    </a:cubicBezTo>
                    <a:cubicBezTo>
                      <a:pt x="1060" y="649"/>
                      <a:pt x="1030" y="658"/>
                      <a:pt x="1007" y="678"/>
                    </a:cubicBezTo>
                    <a:cubicBezTo>
                      <a:pt x="984" y="698"/>
                      <a:pt x="972" y="723"/>
                      <a:pt x="972" y="753"/>
                    </a:cubicBezTo>
                    <a:cubicBezTo>
                      <a:pt x="972" y="784"/>
                      <a:pt x="984" y="809"/>
                      <a:pt x="1007" y="829"/>
                    </a:cubicBezTo>
                    <a:cubicBezTo>
                      <a:pt x="1029" y="849"/>
                      <a:pt x="1059" y="859"/>
                      <a:pt x="1094" y="859"/>
                    </a:cubicBezTo>
                    <a:cubicBezTo>
                      <a:pt x="1112" y="859"/>
                      <a:pt x="1129" y="856"/>
                      <a:pt x="1146" y="852"/>
                    </a:cubicBezTo>
                    <a:cubicBezTo>
                      <a:pt x="1162" y="846"/>
                      <a:pt x="1187" y="837"/>
                      <a:pt x="1219" y="821"/>
                    </a:cubicBezTo>
                    <a:cubicBezTo>
                      <a:pt x="1219" y="895"/>
                      <a:pt x="1219" y="895"/>
                      <a:pt x="1219" y="895"/>
                    </a:cubicBezTo>
                    <a:cubicBezTo>
                      <a:pt x="1176" y="919"/>
                      <a:pt x="1131" y="930"/>
                      <a:pt x="1084" y="930"/>
                    </a:cubicBezTo>
                    <a:close/>
                  </a:path>
                </a:pathLst>
              </a:custGeom>
              <a:solidFill>
                <a:srgbClr val="253C7D">
                  <a:alpha val="71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F730E07E-7900-4424-86CF-0B45F7C741EA}"/>
                  </a:ext>
                </a:extLst>
              </p:cNvPr>
              <p:cNvSpPr>
                <a:spLocks noEditPoints="1"/>
              </p:cNvSpPr>
              <p:nvPr/>
            </p:nvSpPr>
            <p:spPr bwMode="auto">
              <a:xfrm>
                <a:off x="10601325" y="4568825"/>
                <a:ext cx="679450" cy="581025"/>
              </a:xfrm>
              <a:custGeom>
                <a:avLst/>
                <a:gdLst>
                  <a:gd name="T0" fmla="*/ 129 w 214"/>
                  <a:gd name="T1" fmla="*/ 61 h 183"/>
                  <a:gd name="T2" fmla="*/ 121 w 214"/>
                  <a:gd name="T3" fmla="*/ 13 h 183"/>
                  <a:gd name="T4" fmla="*/ 87 w 214"/>
                  <a:gd name="T5" fmla="*/ 0 h 183"/>
                  <a:gd name="T6" fmla="*/ 51 w 214"/>
                  <a:gd name="T7" fmla="*/ 18 h 183"/>
                  <a:gd name="T8" fmla="*/ 0 w 214"/>
                  <a:gd name="T9" fmla="*/ 69 h 183"/>
                  <a:gd name="T10" fmla="*/ 114 w 214"/>
                  <a:gd name="T11" fmla="*/ 183 h 183"/>
                  <a:gd name="T12" fmla="*/ 142 w 214"/>
                  <a:gd name="T13" fmla="*/ 154 h 183"/>
                  <a:gd name="T14" fmla="*/ 96 w 214"/>
                  <a:gd name="T15" fmla="*/ 108 h 183"/>
                  <a:gd name="T16" fmla="*/ 104 w 214"/>
                  <a:gd name="T17" fmla="*/ 100 h 183"/>
                  <a:gd name="T18" fmla="*/ 119 w 214"/>
                  <a:gd name="T19" fmla="*/ 94 h 183"/>
                  <a:gd name="T20" fmla="*/ 151 w 214"/>
                  <a:gd name="T21" fmla="*/ 103 h 183"/>
                  <a:gd name="T22" fmla="*/ 183 w 214"/>
                  <a:gd name="T23" fmla="*/ 114 h 183"/>
                  <a:gd name="T24" fmla="*/ 214 w 214"/>
                  <a:gd name="T25" fmla="*/ 83 h 183"/>
                  <a:gd name="T26" fmla="*/ 167 w 214"/>
                  <a:gd name="T27" fmla="*/ 65 h 183"/>
                  <a:gd name="T28" fmla="*/ 129 w 214"/>
                  <a:gd name="T29" fmla="*/ 61 h 183"/>
                  <a:gd name="T30" fmla="*/ 98 w 214"/>
                  <a:gd name="T31" fmla="*/ 57 h 183"/>
                  <a:gd name="T32" fmla="*/ 90 w 214"/>
                  <a:gd name="T33" fmla="*/ 72 h 183"/>
                  <a:gd name="T34" fmla="*/ 76 w 214"/>
                  <a:gd name="T35" fmla="*/ 87 h 183"/>
                  <a:gd name="T36" fmla="*/ 49 w 214"/>
                  <a:gd name="T37" fmla="*/ 61 h 183"/>
                  <a:gd name="T38" fmla="*/ 63 w 214"/>
                  <a:gd name="T39" fmla="*/ 46 h 183"/>
                  <a:gd name="T40" fmla="*/ 93 w 214"/>
                  <a:gd name="T41" fmla="*/ 43 h 183"/>
                  <a:gd name="T42" fmla="*/ 98 w 214"/>
                  <a:gd name="T43" fmla="*/ 5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4" h="183">
                    <a:moveTo>
                      <a:pt x="129" y="61"/>
                    </a:moveTo>
                    <a:cubicBezTo>
                      <a:pt x="136" y="41"/>
                      <a:pt x="134" y="26"/>
                      <a:pt x="121" y="13"/>
                    </a:cubicBezTo>
                    <a:cubicBezTo>
                      <a:pt x="112" y="4"/>
                      <a:pt x="101" y="0"/>
                      <a:pt x="87" y="0"/>
                    </a:cubicBezTo>
                    <a:cubicBezTo>
                      <a:pt x="74" y="1"/>
                      <a:pt x="62" y="6"/>
                      <a:pt x="51" y="18"/>
                    </a:cubicBezTo>
                    <a:cubicBezTo>
                      <a:pt x="0" y="69"/>
                      <a:pt x="0" y="69"/>
                      <a:pt x="0" y="69"/>
                    </a:cubicBezTo>
                    <a:cubicBezTo>
                      <a:pt x="114" y="183"/>
                      <a:pt x="114" y="183"/>
                      <a:pt x="114" y="183"/>
                    </a:cubicBezTo>
                    <a:cubicBezTo>
                      <a:pt x="142" y="154"/>
                      <a:pt x="142" y="154"/>
                      <a:pt x="142" y="154"/>
                    </a:cubicBezTo>
                    <a:cubicBezTo>
                      <a:pt x="96" y="108"/>
                      <a:pt x="96" y="108"/>
                      <a:pt x="96" y="108"/>
                    </a:cubicBezTo>
                    <a:cubicBezTo>
                      <a:pt x="104" y="100"/>
                      <a:pt x="104" y="100"/>
                      <a:pt x="104" y="100"/>
                    </a:cubicBezTo>
                    <a:cubicBezTo>
                      <a:pt x="108" y="96"/>
                      <a:pt x="113" y="94"/>
                      <a:pt x="119" y="94"/>
                    </a:cubicBezTo>
                    <a:cubicBezTo>
                      <a:pt x="126" y="94"/>
                      <a:pt x="136" y="96"/>
                      <a:pt x="151" y="103"/>
                    </a:cubicBezTo>
                    <a:cubicBezTo>
                      <a:pt x="167" y="108"/>
                      <a:pt x="177" y="112"/>
                      <a:pt x="183" y="114"/>
                    </a:cubicBezTo>
                    <a:cubicBezTo>
                      <a:pt x="214" y="83"/>
                      <a:pt x="214" y="83"/>
                      <a:pt x="214" y="83"/>
                    </a:cubicBezTo>
                    <a:cubicBezTo>
                      <a:pt x="199" y="77"/>
                      <a:pt x="183" y="71"/>
                      <a:pt x="167" y="65"/>
                    </a:cubicBezTo>
                    <a:cubicBezTo>
                      <a:pt x="150" y="59"/>
                      <a:pt x="137" y="58"/>
                      <a:pt x="129" y="61"/>
                    </a:cubicBezTo>
                    <a:close/>
                    <a:moveTo>
                      <a:pt x="98" y="57"/>
                    </a:moveTo>
                    <a:cubicBezTo>
                      <a:pt x="98" y="62"/>
                      <a:pt x="95" y="67"/>
                      <a:pt x="90" y="72"/>
                    </a:cubicBezTo>
                    <a:cubicBezTo>
                      <a:pt x="76" y="87"/>
                      <a:pt x="76" y="87"/>
                      <a:pt x="76" y="87"/>
                    </a:cubicBezTo>
                    <a:cubicBezTo>
                      <a:pt x="49" y="61"/>
                      <a:pt x="49" y="61"/>
                      <a:pt x="49" y="61"/>
                    </a:cubicBezTo>
                    <a:cubicBezTo>
                      <a:pt x="63" y="46"/>
                      <a:pt x="63" y="46"/>
                      <a:pt x="63" y="46"/>
                    </a:cubicBezTo>
                    <a:cubicBezTo>
                      <a:pt x="75" y="36"/>
                      <a:pt x="85" y="35"/>
                      <a:pt x="93" y="43"/>
                    </a:cubicBezTo>
                    <a:cubicBezTo>
                      <a:pt x="97" y="47"/>
                      <a:pt x="99" y="52"/>
                      <a:pt x="98" y="57"/>
                    </a:cubicBezTo>
                    <a:close/>
                  </a:path>
                </a:pathLst>
              </a:custGeom>
              <a:solidFill>
                <a:srgbClr val="253C7D">
                  <a:alpha val="72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46D6D880-E1F3-F884-85B7-6736297144B9}"/>
                  </a:ext>
                </a:extLst>
              </p:cNvPr>
              <p:cNvSpPr>
                <a:spLocks/>
              </p:cNvSpPr>
              <p:nvPr/>
            </p:nvSpPr>
            <p:spPr bwMode="auto">
              <a:xfrm>
                <a:off x="10963275" y="4162425"/>
                <a:ext cx="628650" cy="628650"/>
              </a:xfrm>
              <a:custGeom>
                <a:avLst/>
                <a:gdLst>
                  <a:gd name="T0" fmla="*/ 242 w 396"/>
                  <a:gd name="T1" fmla="*/ 296 h 396"/>
                  <a:gd name="T2" fmla="*/ 188 w 396"/>
                  <a:gd name="T3" fmla="*/ 240 h 396"/>
                  <a:gd name="T4" fmla="*/ 290 w 396"/>
                  <a:gd name="T5" fmla="*/ 136 h 396"/>
                  <a:gd name="T6" fmla="*/ 250 w 396"/>
                  <a:gd name="T7" fmla="*/ 96 h 396"/>
                  <a:gd name="T8" fmla="*/ 144 w 396"/>
                  <a:gd name="T9" fmla="*/ 198 h 396"/>
                  <a:gd name="T10" fmla="*/ 98 w 396"/>
                  <a:gd name="T11" fmla="*/ 150 h 396"/>
                  <a:gd name="T12" fmla="*/ 206 w 396"/>
                  <a:gd name="T13" fmla="*/ 42 h 396"/>
                  <a:gd name="T14" fmla="*/ 166 w 396"/>
                  <a:gd name="T15" fmla="*/ 0 h 396"/>
                  <a:gd name="T16" fmla="*/ 0 w 396"/>
                  <a:gd name="T17" fmla="*/ 166 h 396"/>
                  <a:gd name="T18" fmla="*/ 228 w 396"/>
                  <a:gd name="T19" fmla="*/ 396 h 396"/>
                  <a:gd name="T20" fmla="*/ 396 w 396"/>
                  <a:gd name="T21" fmla="*/ 226 h 396"/>
                  <a:gd name="T22" fmla="*/ 352 w 396"/>
                  <a:gd name="T23" fmla="*/ 184 h 396"/>
                  <a:gd name="T24" fmla="*/ 242 w 396"/>
                  <a:gd name="T25" fmla="*/ 2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396">
                    <a:moveTo>
                      <a:pt x="242" y="296"/>
                    </a:moveTo>
                    <a:lnTo>
                      <a:pt x="188" y="240"/>
                    </a:lnTo>
                    <a:lnTo>
                      <a:pt x="290" y="136"/>
                    </a:lnTo>
                    <a:lnTo>
                      <a:pt x="250" y="96"/>
                    </a:lnTo>
                    <a:lnTo>
                      <a:pt x="144" y="198"/>
                    </a:lnTo>
                    <a:lnTo>
                      <a:pt x="98" y="150"/>
                    </a:lnTo>
                    <a:lnTo>
                      <a:pt x="206" y="42"/>
                    </a:lnTo>
                    <a:lnTo>
                      <a:pt x="166" y="0"/>
                    </a:lnTo>
                    <a:lnTo>
                      <a:pt x="0" y="166"/>
                    </a:lnTo>
                    <a:lnTo>
                      <a:pt x="228" y="396"/>
                    </a:lnTo>
                    <a:lnTo>
                      <a:pt x="396" y="226"/>
                    </a:lnTo>
                    <a:lnTo>
                      <a:pt x="352" y="184"/>
                    </a:lnTo>
                    <a:lnTo>
                      <a:pt x="242" y="296"/>
                    </a:lnTo>
                    <a:close/>
                  </a:path>
                </a:pathLst>
              </a:custGeom>
              <a:solidFill>
                <a:srgbClr val="253C7D">
                  <a:alpha val="72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10">
                <a:extLst>
                  <a:ext uri="{FF2B5EF4-FFF2-40B4-BE49-F238E27FC236}">
                    <a16:creationId xmlns:a16="http://schemas.microsoft.com/office/drawing/2014/main" id="{0CBC6972-C2CB-7400-401B-1374E8BD5BE5}"/>
                  </a:ext>
                </a:extLst>
              </p:cNvPr>
              <p:cNvSpPr>
                <a:spLocks/>
              </p:cNvSpPr>
              <p:nvPr/>
            </p:nvSpPr>
            <p:spPr bwMode="auto">
              <a:xfrm>
                <a:off x="11299825" y="3997325"/>
                <a:ext cx="450850" cy="454025"/>
              </a:xfrm>
              <a:custGeom>
                <a:avLst/>
                <a:gdLst>
                  <a:gd name="T0" fmla="*/ 0 w 284"/>
                  <a:gd name="T1" fmla="*/ 56 h 286"/>
                  <a:gd name="T2" fmla="*/ 228 w 284"/>
                  <a:gd name="T3" fmla="*/ 286 h 286"/>
                  <a:gd name="T4" fmla="*/ 284 w 284"/>
                  <a:gd name="T5" fmla="*/ 228 h 286"/>
                  <a:gd name="T6" fmla="*/ 58 w 284"/>
                  <a:gd name="T7" fmla="*/ 0 h 286"/>
                  <a:gd name="T8" fmla="*/ 0 w 284"/>
                  <a:gd name="T9" fmla="*/ 56 h 286"/>
                </a:gdLst>
                <a:ahLst/>
                <a:cxnLst>
                  <a:cxn ang="0">
                    <a:pos x="T0" y="T1"/>
                  </a:cxn>
                  <a:cxn ang="0">
                    <a:pos x="T2" y="T3"/>
                  </a:cxn>
                  <a:cxn ang="0">
                    <a:pos x="T4" y="T5"/>
                  </a:cxn>
                  <a:cxn ang="0">
                    <a:pos x="T6" y="T7"/>
                  </a:cxn>
                  <a:cxn ang="0">
                    <a:pos x="T8" y="T9"/>
                  </a:cxn>
                </a:cxnLst>
                <a:rect l="0" t="0" r="r" b="b"/>
                <a:pathLst>
                  <a:path w="284" h="286">
                    <a:moveTo>
                      <a:pt x="0" y="56"/>
                    </a:moveTo>
                    <a:lnTo>
                      <a:pt x="228" y="286"/>
                    </a:lnTo>
                    <a:lnTo>
                      <a:pt x="284" y="228"/>
                    </a:lnTo>
                    <a:lnTo>
                      <a:pt x="58" y="0"/>
                    </a:lnTo>
                    <a:lnTo>
                      <a:pt x="0" y="56"/>
                    </a:lnTo>
                    <a:close/>
                  </a:path>
                </a:pathLst>
              </a:custGeom>
              <a:solidFill>
                <a:srgbClr val="253C7D">
                  <a:alpha val="72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6DB67ED0-DA27-669C-23F4-2963DAF61536}"/>
                  </a:ext>
                </a:extLst>
              </p:cNvPr>
              <p:cNvSpPr>
                <a:spLocks/>
              </p:cNvSpPr>
              <p:nvPr/>
            </p:nvSpPr>
            <p:spPr bwMode="auto">
              <a:xfrm>
                <a:off x="11445875" y="3587750"/>
                <a:ext cx="584200" cy="581025"/>
              </a:xfrm>
              <a:custGeom>
                <a:avLst/>
                <a:gdLst>
                  <a:gd name="T0" fmla="*/ 264 w 368"/>
                  <a:gd name="T1" fmla="*/ 40 h 366"/>
                  <a:gd name="T2" fmla="*/ 224 w 368"/>
                  <a:gd name="T3" fmla="*/ 0 h 366"/>
                  <a:gd name="T4" fmla="*/ 0 w 368"/>
                  <a:gd name="T5" fmla="*/ 220 h 366"/>
                  <a:gd name="T6" fmla="*/ 44 w 368"/>
                  <a:gd name="T7" fmla="*/ 264 h 366"/>
                  <a:gd name="T8" fmla="*/ 126 w 368"/>
                  <a:gd name="T9" fmla="*/ 182 h 366"/>
                  <a:gd name="T10" fmla="*/ 310 w 368"/>
                  <a:gd name="T11" fmla="*/ 366 h 366"/>
                  <a:gd name="T12" fmla="*/ 368 w 368"/>
                  <a:gd name="T13" fmla="*/ 310 h 366"/>
                  <a:gd name="T14" fmla="*/ 182 w 368"/>
                  <a:gd name="T15" fmla="*/ 122 h 366"/>
                  <a:gd name="T16" fmla="*/ 264 w 368"/>
                  <a:gd name="T17" fmla="*/ 4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366">
                    <a:moveTo>
                      <a:pt x="264" y="40"/>
                    </a:moveTo>
                    <a:lnTo>
                      <a:pt x="224" y="0"/>
                    </a:lnTo>
                    <a:lnTo>
                      <a:pt x="0" y="220"/>
                    </a:lnTo>
                    <a:lnTo>
                      <a:pt x="44" y="264"/>
                    </a:lnTo>
                    <a:lnTo>
                      <a:pt x="126" y="182"/>
                    </a:lnTo>
                    <a:lnTo>
                      <a:pt x="310" y="366"/>
                    </a:lnTo>
                    <a:lnTo>
                      <a:pt x="368" y="310"/>
                    </a:lnTo>
                    <a:lnTo>
                      <a:pt x="182" y="122"/>
                    </a:lnTo>
                    <a:lnTo>
                      <a:pt x="264" y="40"/>
                    </a:lnTo>
                    <a:close/>
                  </a:path>
                </a:pathLst>
              </a:custGeom>
              <a:solidFill>
                <a:srgbClr val="253C7D">
                  <a:alpha val="72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23402396-E440-91D5-5AB9-372A095F9CCC}"/>
                  </a:ext>
                </a:extLst>
              </p:cNvPr>
              <p:cNvSpPr>
                <a:spLocks/>
              </p:cNvSpPr>
              <p:nvPr/>
            </p:nvSpPr>
            <p:spPr bwMode="auto">
              <a:xfrm>
                <a:off x="4311650" y="1033463"/>
                <a:ext cx="2609850" cy="4803775"/>
              </a:xfrm>
              <a:custGeom>
                <a:avLst/>
                <a:gdLst>
                  <a:gd name="T0" fmla="*/ 1644 w 1644"/>
                  <a:gd name="T1" fmla="*/ 132 h 3026"/>
                  <a:gd name="T2" fmla="*/ 1510 w 1644"/>
                  <a:gd name="T3" fmla="*/ 0 h 3026"/>
                  <a:gd name="T4" fmla="*/ 0 w 1644"/>
                  <a:gd name="T5" fmla="*/ 1513 h 3026"/>
                  <a:gd name="T6" fmla="*/ 1510 w 1644"/>
                  <a:gd name="T7" fmla="*/ 3026 h 3026"/>
                  <a:gd name="T8" fmla="*/ 1644 w 1644"/>
                  <a:gd name="T9" fmla="*/ 2892 h 3026"/>
                  <a:gd name="T10" fmla="*/ 266 w 1644"/>
                  <a:gd name="T11" fmla="*/ 1513 h 3026"/>
                  <a:gd name="T12" fmla="*/ 1644 w 1644"/>
                  <a:gd name="T13" fmla="*/ 132 h 3026"/>
                </a:gdLst>
                <a:ahLst/>
                <a:cxnLst>
                  <a:cxn ang="0">
                    <a:pos x="T0" y="T1"/>
                  </a:cxn>
                  <a:cxn ang="0">
                    <a:pos x="T2" y="T3"/>
                  </a:cxn>
                  <a:cxn ang="0">
                    <a:pos x="T4" y="T5"/>
                  </a:cxn>
                  <a:cxn ang="0">
                    <a:pos x="T6" y="T7"/>
                  </a:cxn>
                  <a:cxn ang="0">
                    <a:pos x="T8" y="T9"/>
                  </a:cxn>
                  <a:cxn ang="0">
                    <a:pos x="T10" y="T11"/>
                  </a:cxn>
                  <a:cxn ang="0">
                    <a:pos x="T12" y="T13"/>
                  </a:cxn>
                </a:cxnLst>
                <a:rect l="0" t="0" r="r" b="b"/>
                <a:pathLst>
                  <a:path w="1644" h="3026">
                    <a:moveTo>
                      <a:pt x="1644" y="132"/>
                    </a:moveTo>
                    <a:lnTo>
                      <a:pt x="1510" y="0"/>
                    </a:lnTo>
                    <a:lnTo>
                      <a:pt x="0" y="1513"/>
                    </a:lnTo>
                    <a:lnTo>
                      <a:pt x="1510" y="3026"/>
                    </a:lnTo>
                    <a:lnTo>
                      <a:pt x="1644" y="2892"/>
                    </a:lnTo>
                    <a:lnTo>
                      <a:pt x="266" y="1513"/>
                    </a:lnTo>
                    <a:lnTo>
                      <a:pt x="1644" y="132"/>
                    </a:lnTo>
                    <a:close/>
                  </a:path>
                </a:pathLst>
              </a:custGeom>
              <a:solidFill>
                <a:srgbClr val="7ACBEB">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3">
                <a:extLst>
                  <a:ext uri="{FF2B5EF4-FFF2-40B4-BE49-F238E27FC236}">
                    <a16:creationId xmlns:a16="http://schemas.microsoft.com/office/drawing/2014/main" id="{8C4F1B6A-F781-BC81-6EF4-1A65013E6BAD}"/>
                  </a:ext>
                </a:extLst>
              </p:cNvPr>
              <p:cNvSpPr>
                <a:spLocks/>
              </p:cNvSpPr>
              <p:nvPr/>
            </p:nvSpPr>
            <p:spPr bwMode="auto">
              <a:xfrm>
                <a:off x="5159375" y="1033463"/>
                <a:ext cx="2609850" cy="4803775"/>
              </a:xfrm>
              <a:custGeom>
                <a:avLst/>
                <a:gdLst>
                  <a:gd name="T0" fmla="*/ 1644 w 1644"/>
                  <a:gd name="T1" fmla="*/ 132 h 3026"/>
                  <a:gd name="T2" fmla="*/ 1510 w 1644"/>
                  <a:gd name="T3" fmla="*/ 0 h 3026"/>
                  <a:gd name="T4" fmla="*/ 0 w 1644"/>
                  <a:gd name="T5" fmla="*/ 1513 h 3026"/>
                  <a:gd name="T6" fmla="*/ 1510 w 1644"/>
                  <a:gd name="T7" fmla="*/ 3026 h 3026"/>
                  <a:gd name="T8" fmla="*/ 1644 w 1644"/>
                  <a:gd name="T9" fmla="*/ 2892 h 3026"/>
                  <a:gd name="T10" fmla="*/ 264 w 1644"/>
                  <a:gd name="T11" fmla="*/ 1513 h 3026"/>
                  <a:gd name="T12" fmla="*/ 1644 w 1644"/>
                  <a:gd name="T13" fmla="*/ 132 h 3026"/>
                </a:gdLst>
                <a:ahLst/>
                <a:cxnLst>
                  <a:cxn ang="0">
                    <a:pos x="T0" y="T1"/>
                  </a:cxn>
                  <a:cxn ang="0">
                    <a:pos x="T2" y="T3"/>
                  </a:cxn>
                  <a:cxn ang="0">
                    <a:pos x="T4" y="T5"/>
                  </a:cxn>
                  <a:cxn ang="0">
                    <a:pos x="T6" y="T7"/>
                  </a:cxn>
                  <a:cxn ang="0">
                    <a:pos x="T8" y="T9"/>
                  </a:cxn>
                  <a:cxn ang="0">
                    <a:pos x="T10" y="T11"/>
                  </a:cxn>
                  <a:cxn ang="0">
                    <a:pos x="T12" y="T13"/>
                  </a:cxn>
                </a:cxnLst>
                <a:rect l="0" t="0" r="r" b="b"/>
                <a:pathLst>
                  <a:path w="1644" h="3026">
                    <a:moveTo>
                      <a:pt x="1644" y="132"/>
                    </a:moveTo>
                    <a:lnTo>
                      <a:pt x="1510" y="0"/>
                    </a:lnTo>
                    <a:lnTo>
                      <a:pt x="0" y="1513"/>
                    </a:lnTo>
                    <a:lnTo>
                      <a:pt x="1510" y="3026"/>
                    </a:lnTo>
                    <a:lnTo>
                      <a:pt x="1644" y="2892"/>
                    </a:lnTo>
                    <a:lnTo>
                      <a:pt x="264" y="1513"/>
                    </a:lnTo>
                    <a:lnTo>
                      <a:pt x="1644" y="132"/>
                    </a:lnTo>
                    <a:close/>
                  </a:path>
                </a:pathLst>
              </a:custGeom>
              <a:solidFill>
                <a:srgbClr val="77AADF">
                  <a:alpha val="77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14">
                <a:extLst>
                  <a:ext uri="{FF2B5EF4-FFF2-40B4-BE49-F238E27FC236}">
                    <a16:creationId xmlns:a16="http://schemas.microsoft.com/office/drawing/2014/main" id="{85017ECE-1F5C-EE36-DFDA-D40A2700085E}"/>
                  </a:ext>
                </a:extLst>
              </p:cNvPr>
              <p:cNvSpPr>
                <a:spLocks/>
              </p:cNvSpPr>
              <p:nvPr/>
            </p:nvSpPr>
            <p:spPr bwMode="auto">
              <a:xfrm>
                <a:off x="6003925" y="1033463"/>
                <a:ext cx="2613025" cy="4803775"/>
              </a:xfrm>
              <a:custGeom>
                <a:avLst/>
                <a:gdLst>
                  <a:gd name="T0" fmla="*/ 1646 w 1646"/>
                  <a:gd name="T1" fmla="*/ 132 h 3026"/>
                  <a:gd name="T2" fmla="*/ 1512 w 1646"/>
                  <a:gd name="T3" fmla="*/ 0 h 3026"/>
                  <a:gd name="T4" fmla="*/ 0 w 1646"/>
                  <a:gd name="T5" fmla="*/ 1513 h 3026"/>
                  <a:gd name="T6" fmla="*/ 1512 w 1646"/>
                  <a:gd name="T7" fmla="*/ 3026 h 3026"/>
                  <a:gd name="T8" fmla="*/ 1646 w 1646"/>
                  <a:gd name="T9" fmla="*/ 2892 h 3026"/>
                  <a:gd name="T10" fmla="*/ 268 w 1646"/>
                  <a:gd name="T11" fmla="*/ 1513 h 3026"/>
                  <a:gd name="T12" fmla="*/ 1646 w 1646"/>
                  <a:gd name="T13" fmla="*/ 132 h 3026"/>
                </a:gdLst>
                <a:ahLst/>
                <a:cxnLst>
                  <a:cxn ang="0">
                    <a:pos x="T0" y="T1"/>
                  </a:cxn>
                  <a:cxn ang="0">
                    <a:pos x="T2" y="T3"/>
                  </a:cxn>
                  <a:cxn ang="0">
                    <a:pos x="T4" y="T5"/>
                  </a:cxn>
                  <a:cxn ang="0">
                    <a:pos x="T6" y="T7"/>
                  </a:cxn>
                  <a:cxn ang="0">
                    <a:pos x="T8" y="T9"/>
                  </a:cxn>
                  <a:cxn ang="0">
                    <a:pos x="T10" y="T11"/>
                  </a:cxn>
                  <a:cxn ang="0">
                    <a:pos x="T12" y="T13"/>
                  </a:cxn>
                </a:cxnLst>
                <a:rect l="0" t="0" r="r" b="b"/>
                <a:pathLst>
                  <a:path w="1646" h="3026">
                    <a:moveTo>
                      <a:pt x="1646" y="132"/>
                    </a:moveTo>
                    <a:lnTo>
                      <a:pt x="1512" y="0"/>
                    </a:lnTo>
                    <a:lnTo>
                      <a:pt x="0" y="1513"/>
                    </a:lnTo>
                    <a:lnTo>
                      <a:pt x="1512" y="3026"/>
                    </a:lnTo>
                    <a:lnTo>
                      <a:pt x="1646" y="2892"/>
                    </a:lnTo>
                    <a:lnTo>
                      <a:pt x="268" y="1513"/>
                    </a:lnTo>
                    <a:lnTo>
                      <a:pt x="1646" y="132"/>
                    </a:lnTo>
                    <a:close/>
                  </a:path>
                </a:pathLst>
              </a:custGeom>
              <a:solidFill>
                <a:srgbClr val="2D6DBE">
                  <a:alpha val="77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5">
                <a:extLst>
                  <a:ext uri="{FF2B5EF4-FFF2-40B4-BE49-F238E27FC236}">
                    <a16:creationId xmlns:a16="http://schemas.microsoft.com/office/drawing/2014/main" id="{9AC47328-0557-6ABA-F096-0CC9DBBCC1A5}"/>
                  </a:ext>
                </a:extLst>
              </p:cNvPr>
              <p:cNvSpPr>
                <a:spLocks/>
              </p:cNvSpPr>
              <p:nvPr/>
            </p:nvSpPr>
            <p:spPr bwMode="auto">
              <a:xfrm>
                <a:off x="7921625" y="2878138"/>
                <a:ext cx="831850" cy="1096963"/>
              </a:xfrm>
              <a:custGeom>
                <a:avLst/>
                <a:gdLst>
                  <a:gd name="T0" fmla="*/ 170 w 524"/>
                  <a:gd name="T1" fmla="*/ 0 h 691"/>
                  <a:gd name="T2" fmla="*/ 0 w 524"/>
                  <a:gd name="T3" fmla="*/ 0 h 691"/>
                  <a:gd name="T4" fmla="*/ 0 w 524"/>
                  <a:gd name="T5" fmla="*/ 691 h 691"/>
                  <a:gd name="T6" fmla="*/ 524 w 524"/>
                  <a:gd name="T7" fmla="*/ 691 h 691"/>
                  <a:gd name="T8" fmla="*/ 524 w 524"/>
                  <a:gd name="T9" fmla="*/ 565 h 691"/>
                  <a:gd name="T10" fmla="*/ 170 w 524"/>
                  <a:gd name="T11" fmla="*/ 565 h 691"/>
                  <a:gd name="T12" fmla="*/ 170 w 524"/>
                  <a:gd name="T13" fmla="*/ 0 h 691"/>
                </a:gdLst>
                <a:ahLst/>
                <a:cxnLst>
                  <a:cxn ang="0">
                    <a:pos x="T0" y="T1"/>
                  </a:cxn>
                  <a:cxn ang="0">
                    <a:pos x="T2" y="T3"/>
                  </a:cxn>
                  <a:cxn ang="0">
                    <a:pos x="T4" y="T5"/>
                  </a:cxn>
                  <a:cxn ang="0">
                    <a:pos x="T6" y="T7"/>
                  </a:cxn>
                  <a:cxn ang="0">
                    <a:pos x="T8" y="T9"/>
                  </a:cxn>
                  <a:cxn ang="0">
                    <a:pos x="T10" y="T11"/>
                  </a:cxn>
                  <a:cxn ang="0">
                    <a:pos x="T12" y="T13"/>
                  </a:cxn>
                </a:cxnLst>
                <a:rect l="0" t="0" r="r" b="b"/>
                <a:pathLst>
                  <a:path w="524" h="691">
                    <a:moveTo>
                      <a:pt x="170" y="0"/>
                    </a:moveTo>
                    <a:lnTo>
                      <a:pt x="0" y="0"/>
                    </a:lnTo>
                    <a:lnTo>
                      <a:pt x="0" y="691"/>
                    </a:lnTo>
                    <a:lnTo>
                      <a:pt x="524" y="691"/>
                    </a:lnTo>
                    <a:lnTo>
                      <a:pt x="524" y="565"/>
                    </a:lnTo>
                    <a:lnTo>
                      <a:pt x="170" y="565"/>
                    </a:lnTo>
                    <a:lnTo>
                      <a:pt x="170" y="0"/>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23821E6F-CC11-A8F6-B777-F4258F882FC8}"/>
                  </a:ext>
                </a:extLst>
              </p:cNvPr>
              <p:cNvSpPr>
                <a:spLocks/>
              </p:cNvSpPr>
              <p:nvPr/>
            </p:nvSpPr>
            <p:spPr bwMode="auto">
              <a:xfrm>
                <a:off x="8569325" y="2878138"/>
                <a:ext cx="1063625" cy="1096963"/>
              </a:xfrm>
              <a:custGeom>
                <a:avLst/>
                <a:gdLst>
                  <a:gd name="T0" fmla="*/ 0 w 670"/>
                  <a:gd name="T1" fmla="*/ 128 h 691"/>
                  <a:gd name="T2" fmla="*/ 250 w 670"/>
                  <a:gd name="T3" fmla="*/ 128 h 691"/>
                  <a:gd name="T4" fmla="*/ 250 w 670"/>
                  <a:gd name="T5" fmla="*/ 691 h 691"/>
                  <a:gd name="T6" fmla="*/ 420 w 670"/>
                  <a:gd name="T7" fmla="*/ 691 h 691"/>
                  <a:gd name="T8" fmla="*/ 420 w 670"/>
                  <a:gd name="T9" fmla="*/ 128 h 691"/>
                  <a:gd name="T10" fmla="*/ 670 w 670"/>
                  <a:gd name="T11" fmla="*/ 128 h 691"/>
                  <a:gd name="T12" fmla="*/ 670 w 670"/>
                  <a:gd name="T13" fmla="*/ 0 h 691"/>
                  <a:gd name="T14" fmla="*/ 0 w 670"/>
                  <a:gd name="T15" fmla="*/ 0 h 691"/>
                  <a:gd name="T16" fmla="*/ 0 w 670"/>
                  <a:gd name="T17" fmla="*/ 128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91">
                    <a:moveTo>
                      <a:pt x="0" y="128"/>
                    </a:moveTo>
                    <a:lnTo>
                      <a:pt x="250" y="128"/>
                    </a:lnTo>
                    <a:lnTo>
                      <a:pt x="250" y="691"/>
                    </a:lnTo>
                    <a:lnTo>
                      <a:pt x="420" y="691"/>
                    </a:lnTo>
                    <a:lnTo>
                      <a:pt x="420" y="128"/>
                    </a:lnTo>
                    <a:lnTo>
                      <a:pt x="670" y="128"/>
                    </a:lnTo>
                    <a:lnTo>
                      <a:pt x="670" y="0"/>
                    </a:lnTo>
                    <a:lnTo>
                      <a:pt x="0" y="0"/>
                    </a:lnTo>
                    <a:lnTo>
                      <a:pt x="0" y="128"/>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3F9F9645-0324-2F7D-E0FF-D6A4D25FA09D}"/>
                  </a:ext>
                </a:extLst>
              </p:cNvPr>
              <p:cNvSpPr>
                <a:spLocks/>
              </p:cNvSpPr>
              <p:nvPr/>
            </p:nvSpPr>
            <p:spPr bwMode="auto">
              <a:xfrm>
                <a:off x="9661525" y="2862263"/>
                <a:ext cx="1063625" cy="1125538"/>
              </a:xfrm>
              <a:custGeom>
                <a:avLst/>
                <a:gdLst>
                  <a:gd name="T0" fmla="*/ 262 w 335"/>
                  <a:gd name="T1" fmla="*/ 276 h 354"/>
                  <a:gd name="T2" fmla="*/ 210 w 335"/>
                  <a:gd name="T3" fmla="*/ 283 h 354"/>
                  <a:gd name="T4" fmla="*/ 123 w 335"/>
                  <a:gd name="T5" fmla="*/ 253 h 354"/>
                  <a:gd name="T6" fmla="*/ 88 w 335"/>
                  <a:gd name="T7" fmla="*/ 177 h 354"/>
                  <a:gd name="T8" fmla="*/ 123 w 335"/>
                  <a:gd name="T9" fmla="*/ 102 h 354"/>
                  <a:gd name="T10" fmla="*/ 213 w 335"/>
                  <a:gd name="T11" fmla="*/ 73 h 354"/>
                  <a:gd name="T12" fmla="*/ 331 w 335"/>
                  <a:gd name="T13" fmla="*/ 108 h 354"/>
                  <a:gd name="T14" fmla="*/ 331 w 335"/>
                  <a:gd name="T15" fmla="*/ 32 h 354"/>
                  <a:gd name="T16" fmla="*/ 207 w 335"/>
                  <a:gd name="T17" fmla="*/ 0 h 354"/>
                  <a:gd name="T18" fmla="*/ 57 w 335"/>
                  <a:gd name="T19" fmla="*/ 52 h 354"/>
                  <a:gd name="T20" fmla="*/ 0 w 335"/>
                  <a:gd name="T21" fmla="*/ 179 h 354"/>
                  <a:gd name="T22" fmla="*/ 54 w 335"/>
                  <a:gd name="T23" fmla="*/ 303 h 354"/>
                  <a:gd name="T24" fmla="*/ 200 w 335"/>
                  <a:gd name="T25" fmla="*/ 354 h 354"/>
                  <a:gd name="T26" fmla="*/ 335 w 335"/>
                  <a:gd name="T27" fmla="*/ 319 h 354"/>
                  <a:gd name="T28" fmla="*/ 335 w 335"/>
                  <a:gd name="T29" fmla="*/ 245 h 354"/>
                  <a:gd name="T30" fmla="*/ 262 w 335"/>
                  <a:gd name="T31" fmla="*/ 276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5" h="354">
                    <a:moveTo>
                      <a:pt x="262" y="276"/>
                    </a:moveTo>
                    <a:cubicBezTo>
                      <a:pt x="245" y="280"/>
                      <a:pt x="228" y="283"/>
                      <a:pt x="210" y="283"/>
                    </a:cubicBezTo>
                    <a:cubicBezTo>
                      <a:pt x="175" y="283"/>
                      <a:pt x="145" y="273"/>
                      <a:pt x="123" y="253"/>
                    </a:cubicBezTo>
                    <a:cubicBezTo>
                      <a:pt x="100" y="233"/>
                      <a:pt x="88" y="208"/>
                      <a:pt x="88" y="177"/>
                    </a:cubicBezTo>
                    <a:cubicBezTo>
                      <a:pt x="88" y="147"/>
                      <a:pt x="100" y="122"/>
                      <a:pt x="123" y="102"/>
                    </a:cubicBezTo>
                    <a:cubicBezTo>
                      <a:pt x="146" y="82"/>
                      <a:pt x="176" y="73"/>
                      <a:pt x="213" y="73"/>
                    </a:cubicBezTo>
                    <a:cubicBezTo>
                      <a:pt x="249" y="73"/>
                      <a:pt x="290" y="84"/>
                      <a:pt x="331" y="108"/>
                    </a:cubicBezTo>
                    <a:cubicBezTo>
                      <a:pt x="331" y="32"/>
                      <a:pt x="331" y="32"/>
                      <a:pt x="331" y="32"/>
                    </a:cubicBezTo>
                    <a:cubicBezTo>
                      <a:pt x="298" y="11"/>
                      <a:pt x="256" y="0"/>
                      <a:pt x="207" y="0"/>
                    </a:cubicBezTo>
                    <a:cubicBezTo>
                      <a:pt x="145" y="0"/>
                      <a:pt x="95" y="18"/>
                      <a:pt x="57" y="52"/>
                    </a:cubicBezTo>
                    <a:cubicBezTo>
                      <a:pt x="19" y="87"/>
                      <a:pt x="0" y="130"/>
                      <a:pt x="0" y="179"/>
                    </a:cubicBezTo>
                    <a:cubicBezTo>
                      <a:pt x="0" y="228"/>
                      <a:pt x="18" y="270"/>
                      <a:pt x="54" y="303"/>
                    </a:cubicBezTo>
                    <a:cubicBezTo>
                      <a:pt x="90" y="337"/>
                      <a:pt x="139" y="354"/>
                      <a:pt x="200" y="354"/>
                    </a:cubicBezTo>
                    <a:cubicBezTo>
                      <a:pt x="247" y="354"/>
                      <a:pt x="292" y="343"/>
                      <a:pt x="335" y="319"/>
                    </a:cubicBezTo>
                    <a:cubicBezTo>
                      <a:pt x="335" y="245"/>
                      <a:pt x="335" y="245"/>
                      <a:pt x="335" y="245"/>
                    </a:cubicBezTo>
                    <a:cubicBezTo>
                      <a:pt x="303" y="261"/>
                      <a:pt x="278" y="270"/>
                      <a:pt x="262" y="276"/>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en-US" dirty="0"/>
              </a:p>
            </p:txBody>
          </p:sp>
        </p:grpSp>
      </p:grpSp>
      <p:sp>
        <p:nvSpPr>
          <p:cNvPr id="3" name="TextBox 2"/>
          <p:cNvSpPr txBox="1"/>
          <p:nvPr/>
        </p:nvSpPr>
        <p:spPr>
          <a:xfrm>
            <a:off x="-2974831" y="1082766"/>
            <a:ext cx="2637625" cy="1538883"/>
          </a:xfrm>
          <a:prstGeom prst="rect">
            <a:avLst/>
          </a:prstGeom>
          <a:solidFill>
            <a:schemeClr val="accent3">
              <a:lumMod val="40000"/>
              <a:lumOff val="60000"/>
            </a:schemeClr>
          </a:solidFill>
        </p:spPr>
        <p:txBody>
          <a:bodyPr wrap="square" rtlCol="0">
            <a:spAutoFit/>
          </a:bodyPr>
          <a:lstStyle/>
          <a:p>
            <a:pPr marL="171450" indent="-171450">
              <a:buFontTx/>
              <a:buChar char="-"/>
            </a:pPr>
            <a:r>
              <a:rPr lang="en-US" sz="1200" b="1" dirty="0"/>
              <a:t>Has 1Q24 Suppl information- </a:t>
            </a:r>
          </a:p>
          <a:p>
            <a:pPr marL="171450" indent="-171450">
              <a:buFontTx/>
              <a:buChar char="-"/>
            </a:pPr>
            <a:endParaRPr lang="en-US" sz="1200" b="1" dirty="0">
              <a:highlight>
                <a:srgbClr val="FFFF00"/>
              </a:highlight>
            </a:endParaRPr>
          </a:p>
          <a:p>
            <a:pPr marL="171450" indent="-171450">
              <a:buFontTx/>
              <a:buChar char="-"/>
            </a:pPr>
            <a:r>
              <a:rPr lang="en-US" sz="1000" b="1" dirty="0"/>
              <a:t>This Investor Presentation has </a:t>
            </a:r>
            <a:r>
              <a:rPr lang="en-US" sz="1000" b="1" dirty="0">
                <a:highlight>
                  <a:srgbClr val="FFFF00"/>
                </a:highlight>
              </a:rPr>
              <a:t>1Q24 info</a:t>
            </a:r>
            <a:r>
              <a:rPr lang="en-US" sz="1000" b="1" dirty="0"/>
              <a:t>. Tied out by Marilee on  </a:t>
            </a:r>
            <a:r>
              <a:rPr lang="en-US" sz="1000" b="1" dirty="0">
                <a:highlight>
                  <a:srgbClr val="FFFF00"/>
                </a:highlight>
              </a:rPr>
              <a:t>5/xx/24.</a:t>
            </a:r>
          </a:p>
          <a:p>
            <a:pPr marL="171450" indent="-171450">
              <a:buFontTx/>
              <a:buChar char="-"/>
            </a:pPr>
            <a:endParaRPr lang="en-US" sz="1000" b="1" dirty="0">
              <a:highlight>
                <a:srgbClr val="FFFF00"/>
              </a:highlight>
            </a:endParaRPr>
          </a:p>
          <a:p>
            <a:pPr marL="171450" indent="-171450">
              <a:buFontTx/>
              <a:buChar char="-"/>
            </a:pPr>
            <a:endParaRPr lang="en-US" sz="1000" b="1" dirty="0">
              <a:highlight>
                <a:srgbClr val="FFFF00"/>
              </a:highlight>
            </a:endParaRPr>
          </a:p>
          <a:p>
            <a:pPr marL="171450" indent="-171450">
              <a:buFontTx/>
              <a:buChar char="-"/>
            </a:pPr>
            <a:endParaRPr lang="en-US" sz="1000" b="1" dirty="0">
              <a:highlight>
                <a:srgbClr val="FFFF00"/>
              </a:highlight>
            </a:endParaRPr>
          </a:p>
          <a:p>
            <a:pPr marL="171450" indent="-171450">
              <a:buFontTx/>
              <a:buChar char="-"/>
            </a:pPr>
            <a:r>
              <a:rPr lang="en-US" sz="1000" b="1" dirty="0"/>
              <a:t>Used </a:t>
            </a:r>
            <a:r>
              <a:rPr lang="en-US" sz="1000" b="1" dirty="0">
                <a:highlight>
                  <a:srgbClr val="FFFF00"/>
                </a:highlight>
              </a:rPr>
              <a:t>5/xx/24 </a:t>
            </a:r>
            <a:r>
              <a:rPr lang="en-US" sz="1000" b="1" dirty="0"/>
              <a:t>date to update SNL and Dividend Yield. </a:t>
            </a:r>
            <a:r>
              <a:rPr lang="en-US" sz="1000" b="1" dirty="0">
                <a:highlight>
                  <a:srgbClr val="FFFF00"/>
                </a:highlight>
              </a:rPr>
              <a:t>Stock price was $xx33.61.</a:t>
            </a:r>
          </a:p>
        </p:txBody>
      </p:sp>
      <p:pic>
        <p:nvPicPr>
          <p:cNvPr id="35" name="Picture 34">
            <a:extLst>
              <a:ext uri="{FF2B5EF4-FFF2-40B4-BE49-F238E27FC236}">
                <a16:creationId xmlns:a16="http://schemas.microsoft.com/office/drawing/2014/main" id="{6A946D1A-92F1-4836-913F-87955A12C6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5238" b="38875"/>
          <a:stretch/>
        </p:blipFill>
        <p:spPr>
          <a:xfrm>
            <a:off x="-93360" y="7201742"/>
            <a:ext cx="10100678" cy="124618"/>
          </a:xfrm>
          <a:prstGeom prst="rect">
            <a:avLst/>
          </a:prstGeom>
        </p:spPr>
      </p:pic>
      <p:grpSp>
        <p:nvGrpSpPr>
          <p:cNvPr id="39" name="Group 38">
            <a:extLst>
              <a:ext uri="{FF2B5EF4-FFF2-40B4-BE49-F238E27FC236}">
                <a16:creationId xmlns:a16="http://schemas.microsoft.com/office/drawing/2014/main" id="{B8B83F36-8602-42B6-9B5F-6207790E9D29}"/>
              </a:ext>
            </a:extLst>
          </p:cNvPr>
          <p:cNvGrpSpPr/>
          <p:nvPr/>
        </p:nvGrpSpPr>
        <p:grpSpPr>
          <a:xfrm>
            <a:off x="478607" y="2100513"/>
            <a:ext cx="2856603" cy="2309686"/>
            <a:chOff x="-3175" y="2234338"/>
            <a:chExt cx="4314825" cy="2309686"/>
          </a:xfrm>
        </p:grpSpPr>
        <p:cxnSp>
          <p:nvCxnSpPr>
            <p:cNvPr id="65" name="Straight Connector 64">
              <a:extLst>
                <a:ext uri="{FF2B5EF4-FFF2-40B4-BE49-F238E27FC236}">
                  <a16:creationId xmlns:a16="http://schemas.microsoft.com/office/drawing/2014/main" id="{30D8E5A1-AC1B-4B7A-84CF-145E38C8D8D6}"/>
                </a:ext>
              </a:extLst>
            </p:cNvPr>
            <p:cNvCxnSpPr/>
            <p:nvPr/>
          </p:nvCxnSpPr>
          <p:spPr>
            <a:xfrm>
              <a:off x="-3175" y="2234338"/>
              <a:ext cx="431482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5E4C2F0-660F-4413-955E-B46DF3F54932}"/>
                </a:ext>
              </a:extLst>
            </p:cNvPr>
            <p:cNvCxnSpPr/>
            <p:nvPr/>
          </p:nvCxnSpPr>
          <p:spPr>
            <a:xfrm>
              <a:off x="-3175" y="4544024"/>
              <a:ext cx="431482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descr="Background pattern&#10;&#10;Description automatically generated with medium confidence">
            <a:extLst>
              <a:ext uri="{FF2B5EF4-FFF2-40B4-BE49-F238E27FC236}">
                <a16:creationId xmlns:a16="http://schemas.microsoft.com/office/drawing/2014/main" id="{75FCF9A9-9F88-4617-8CF2-10D972C322C1}"/>
              </a:ext>
            </a:extLst>
          </p:cNvPr>
          <p:cNvPicPr>
            <a:picLocks noChangeAspect="1"/>
          </p:cNvPicPr>
          <p:nvPr/>
        </p:nvPicPr>
        <p:blipFill>
          <a:blip r:embed="rId4"/>
          <a:stretch>
            <a:fillRect/>
          </a:stretch>
        </p:blipFill>
        <p:spPr>
          <a:xfrm>
            <a:off x="9575668" y="156550"/>
            <a:ext cx="658156" cy="5634645"/>
          </a:xfrm>
          <a:prstGeom prst="rect">
            <a:avLst/>
          </a:prstGeom>
        </p:spPr>
      </p:pic>
      <p:grpSp>
        <p:nvGrpSpPr>
          <p:cNvPr id="44" name="Group 43">
            <a:extLst>
              <a:ext uri="{FF2B5EF4-FFF2-40B4-BE49-F238E27FC236}">
                <a16:creationId xmlns:a16="http://schemas.microsoft.com/office/drawing/2014/main" id="{DC55ADB9-230F-4475-8748-32B23459B14A}"/>
              </a:ext>
            </a:extLst>
          </p:cNvPr>
          <p:cNvGrpSpPr/>
          <p:nvPr/>
        </p:nvGrpSpPr>
        <p:grpSpPr>
          <a:xfrm>
            <a:off x="-3635632" y="0"/>
            <a:ext cx="13811135" cy="12300628"/>
            <a:chOff x="-3743195" y="-552"/>
            <a:chExt cx="13811135" cy="12300628"/>
          </a:xfrm>
        </p:grpSpPr>
        <p:grpSp>
          <p:nvGrpSpPr>
            <p:cNvPr id="45" name="Group 44">
              <a:extLst>
                <a:ext uri="{FF2B5EF4-FFF2-40B4-BE49-F238E27FC236}">
                  <a16:creationId xmlns:a16="http://schemas.microsoft.com/office/drawing/2014/main" id="{62099BDB-60E1-4304-A169-86DFED9C9E4F}"/>
                </a:ext>
              </a:extLst>
            </p:cNvPr>
            <p:cNvGrpSpPr/>
            <p:nvPr/>
          </p:nvGrpSpPr>
          <p:grpSpPr>
            <a:xfrm>
              <a:off x="-3691355" y="7188598"/>
              <a:ext cx="13759293" cy="143962"/>
              <a:chOff x="0" y="3387777"/>
              <a:chExt cx="12192000" cy="149902"/>
            </a:xfrm>
          </p:grpSpPr>
          <p:sp>
            <p:nvSpPr>
              <p:cNvPr id="61" name="Rectangle 60">
                <a:extLst>
                  <a:ext uri="{FF2B5EF4-FFF2-40B4-BE49-F238E27FC236}">
                    <a16:creationId xmlns:a16="http://schemas.microsoft.com/office/drawing/2014/main" id="{A19C847E-647B-49D5-90EA-BC2079830554}"/>
                  </a:ext>
                </a:extLst>
              </p:cNvPr>
              <p:cNvSpPr/>
              <p:nvPr/>
            </p:nvSpPr>
            <p:spPr>
              <a:xfrm>
                <a:off x="0" y="3387777"/>
                <a:ext cx="1094282" cy="149902"/>
              </a:xfrm>
              <a:prstGeom prst="rect">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62" name="Rectangle 61">
                <a:extLst>
                  <a:ext uri="{FF2B5EF4-FFF2-40B4-BE49-F238E27FC236}">
                    <a16:creationId xmlns:a16="http://schemas.microsoft.com/office/drawing/2014/main" id="{A213B47E-A75F-40E1-A0D5-F564B38EAFC1}"/>
                  </a:ext>
                </a:extLst>
              </p:cNvPr>
              <p:cNvSpPr/>
              <p:nvPr/>
            </p:nvSpPr>
            <p:spPr>
              <a:xfrm>
                <a:off x="1094282" y="3387777"/>
                <a:ext cx="1094282" cy="149902"/>
              </a:xfrm>
              <a:prstGeom prst="rect">
                <a:avLst/>
              </a:prstGeom>
              <a:solidFill>
                <a:srgbClr val="77A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63" name="Rectangle 62">
                <a:extLst>
                  <a:ext uri="{FF2B5EF4-FFF2-40B4-BE49-F238E27FC236}">
                    <a16:creationId xmlns:a16="http://schemas.microsoft.com/office/drawing/2014/main" id="{7730D9AE-78A2-419C-8E82-29BBB04D415C}"/>
                  </a:ext>
                </a:extLst>
              </p:cNvPr>
              <p:cNvSpPr/>
              <p:nvPr/>
            </p:nvSpPr>
            <p:spPr>
              <a:xfrm>
                <a:off x="2188564" y="3387777"/>
                <a:ext cx="1094282" cy="149902"/>
              </a:xfrm>
              <a:prstGeom prst="rect">
                <a:avLst/>
              </a:prstGeom>
              <a:solidFill>
                <a:srgbClr val="2D6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64" name="Rectangle 63">
                <a:extLst>
                  <a:ext uri="{FF2B5EF4-FFF2-40B4-BE49-F238E27FC236}">
                    <a16:creationId xmlns:a16="http://schemas.microsoft.com/office/drawing/2014/main" id="{7E957AA2-D65A-469A-BF1F-1D97E9DA0852}"/>
                  </a:ext>
                </a:extLst>
              </p:cNvPr>
              <p:cNvSpPr/>
              <p:nvPr/>
            </p:nvSpPr>
            <p:spPr>
              <a:xfrm>
                <a:off x="3282846" y="3387777"/>
                <a:ext cx="8909154" cy="149902"/>
              </a:xfrm>
              <a:prstGeom prst="rect">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grpSp>
        <p:grpSp>
          <p:nvGrpSpPr>
            <p:cNvPr id="46" name="Group 45">
              <a:extLst>
                <a:ext uri="{FF2B5EF4-FFF2-40B4-BE49-F238E27FC236}">
                  <a16:creationId xmlns:a16="http://schemas.microsoft.com/office/drawing/2014/main" id="{BB2F4851-7858-4D23-9F77-63D22E034B04}"/>
                </a:ext>
              </a:extLst>
            </p:cNvPr>
            <p:cNvGrpSpPr/>
            <p:nvPr/>
          </p:nvGrpSpPr>
          <p:grpSpPr>
            <a:xfrm rot="16200000">
              <a:off x="-6057789" y="6015814"/>
              <a:ext cx="12132572" cy="218697"/>
              <a:chOff x="0" y="3276442"/>
              <a:chExt cx="12132572" cy="261237"/>
            </a:xfrm>
          </p:grpSpPr>
          <p:sp>
            <p:nvSpPr>
              <p:cNvPr id="57" name="Rectangle 56">
                <a:extLst>
                  <a:ext uri="{FF2B5EF4-FFF2-40B4-BE49-F238E27FC236}">
                    <a16:creationId xmlns:a16="http://schemas.microsoft.com/office/drawing/2014/main" id="{9939E773-9F5D-47AF-9816-133A562EE3C7}"/>
                  </a:ext>
                </a:extLst>
              </p:cNvPr>
              <p:cNvSpPr/>
              <p:nvPr/>
            </p:nvSpPr>
            <p:spPr>
              <a:xfrm>
                <a:off x="0" y="3387777"/>
                <a:ext cx="1094282" cy="149902"/>
              </a:xfrm>
              <a:prstGeom prst="rect">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8" name="Rectangle 57">
                <a:extLst>
                  <a:ext uri="{FF2B5EF4-FFF2-40B4-BE49-F238E27FC236}">
                    <a16:creationId xmlns:a16="http://schemas.microsoft.com/office/drawing/2014/main" id="{237339EA-56A2-4D36-8EBA-5573EF411940}"/>
                  </a:ext>
                </a:extLst>
              </p:cNvPr>
              <p:cNvSpPr/>
              <p:nvPr/>
            </p:nvSpPr>
            <p:spPr>
              <a:xfrm>
                <a:off x="1094282" y="3387777"/>
                <a:ext cx="1094282" cy="149902"/>
              </a:xfrm>
              <a:prstGeom prst="rect">
                <a:avLst/>
              </a:prstGeom>
              <a:solidFill>
                <a:srgbClr val="77A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60" name="Rectangle 59">
                <a:extLst>
                  <a:ext uri="{FF2B5EF4-FFF2-40B4-BE49-F238E27FC236}">
                    <a16:creationId xmlns:a16="http://schemas.microsoft.com/office/drawing/2014/main" id="{68F7D4E9-5E15-4E1F-A65A-A68A9763E91D}"/>
                  </a:ext>
                </a:extLst>
              </p:cNvPr>
              <p:cNvSpPr/>
              <p:nvPr/>
            </p:nvSpPr>
            <p:spPr>
              <a:xfrm>
                <a:off x="3223418" y="3276442"/>
                <a:ext cx="8909154" cy="149902"/>
              </a:xfrm>
              <a:prstGeom prst="rect">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grpSp>
        <p:grpSp>
          <p:nvGrpSpPr>
            <p:cNvPr id="47" name="Group 46">
              <a:extLst>
                <a:ext uri="{FF2B5EF4-FFF2-40B4-BE49-F238E27FC236}">
                  <a16:creationId xmlns:a16="http://schemas.microsoft.com/office/drawing/2014/main" id="{B44F498F-3BBE-4C86-ABCA-B8858AC71E0B}"/>
                </a:ext>
              </a:extLst>
            </p:cNvPr>
            <p:cNvGrpSpPr/>
            <p:nvPr/>
          </p:nvGrpSpPr>
          <p:grpSpPr>
            <a:xfrm rot="16200000">
              <a:off x="3828959" y="6061102"/>
              <a:ext cx="12228646" cy="249301"/>
              <a:chOff x="0" y="3239885"/>
              <a:chExt cx="12228646" cy="297794"/>
            </a:xfrm>
          </p:grpSpPr>
          <p:sp>
            <p:nvSpPr>
              <p:cNvPr id="53" name="Rectangle 52">
                <a:extLst>
                  <a:ext uri="{FF2B5EF4-FFF2-40B4-BE49-F238E27FC236}">
                    <a16:creationId xmlns:a16="http://schemas.microsoft.com/office/drawing/2014/main" id="{F4716AF8-7D15-4AD7-9EE4-132EE7E77768}"/>
                  </a:ext>
                </a:extLst>
              </p:cNvPr>
              <p:cNvSpPr/>
              <p:nvPr/>
            </p:nvSpPr>
            <p:spPr>
              <a:xfrm>
                <a:off x="0" y="3387777"/>
                <a:ext cx="1094282" cy="149902"/>
              </a:xfrm>
              <a:prstGeom prst="rect">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4" name="Rectangle 53">
                <a:extLst>
                  <a:ext uri="{FF2B5EF4-FFF2-40B4-BE49-F238E27FC236}">
                    <a16:creationId xmlns:a16="http://schemas.microsoft.com/office/drawing/2014/main" id="{7CAB2101-C0DB-456B-AED5-A17EC92864FA}"/>
                  </a:ext>
                </a:extLst>
              </p:cNvPr>
              <p:cNvSpPr/>
              <p:nvPr/>
            </p:nvSpPr>
            <p:spPr>
              <a:xfrm>
                <a:off x="1094282" y="3387777"/>
                <a:ext cx="1094282" cy="149902"/>
              </a:xfrm>
              <a:prstGeom prst="rect">
                <a:avLst/>
              </a:prstGeom>
              <a:solidFill>
                <a:srgbClr val="77A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6" name="Rectangle 55">
                <a:extLst>
                  <a:ext uri="{FF2B5EF4-FFF2-40B4-BE49-F238E27FC236}">
                    <a16:creationId xmlns:a16="http://schemas.microsoft.com/office/drawing/2014/main" id="{460160B2-F498-44A3-9127-EB67E4F72F47}"/>
                  </a:ext>
                </a:extLst>
              </p:cNvPr>
              <p:cNvSpPr/>
              <p:nvPr/>
            </p:nvSpPr>
            <p:spPr>
              <a:xfrm>
                <a:off x="3319492" y="3239885"/>
                <a:ext cx="8909154" cy="149902"/>
              </a:xfrm>
              <a:prstGeom prst="rect">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grpSp>
        <p:grpSp>
          <p:nvGrpSpPr>
            <p:cNvPr id="48" name="Group 47">
              <a:extLst>
                <a:ext uri="{FF2B5EF4-FFF2-40B4-BE49-F238E27FC236}">
                  <a16:creationId xmlns:a16="http://schemas.microsoft.com/office/drawing/2014/main" id="{2D80403F-9690-485A-8388-D58233ACFD01}"/>
                </a:ext>
              </a:extLst>
            </p:cNvPr>
            <p:cNvGrpSpPr/>
            <p:nvPr/>
          </p:nvGrpSpPr>
          <p:grpSpPr>
            <a:xfrm>
              <a:off x="-3743195" y="-552"/>
              <a:ext cx="13811135" cy="143962"/>
              <a:chOff x="0" y="3387777"/>
              <a:chExt cx="12192000" cy="149902"/>
            </a:xfrm>
          </p:grpSpPr>
          <p:sp>
            <p:nvSpPr>
              <p:cNvPr id="49" name="Rectangle 48">
                <a:extLst>
                  <a:ext uri="{FF2B5EF4-FFF2-40B4-BE49-F238E27FC236}">
                    <a16:creationId xmlns:a16="http://schemas.microsoft.com/office/drawing/2014/main" id="{997FEDFC-1968-4C35-A9B3-CC55EAB0F257}"/>
                  </a:ext>
                </a:extLst>
              </p:cNvPr>
              <p:cNvSpPr/>
              <p:nvPr/>
            </p:nvSpPr>
            <p:spPr>
              <a:xfrm>
                <a:off x="0" y="3387777"/>
                <a:ext cx="1094282" cy="149902"/>
              </a:xfrm>
              <a:prstGeom prst="rect">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0" name="Rectangle 49">
                <a:extLst>
                  <a:ext uri="{FF2B5EF4-FFF2-40B4-BE49-F238E27FC236}">
                    <a16:creationId xmlns:a16="http://schemas.microsoft.com/office/drawing/2014/main" id="{B0307555-FD08-46C6-8113-186DB2A5A9C3}"/>
                  </a:ext>
                </a:extLst>
              </p:cNvPr>
              <p:cNvSpPr/>
              <p:nvPr/>
            </p:nvSpPr>
            <p:spPr>
              <a:xfrm>
                <a:off x="1094282" y="3387777"/>
                <a:ext cx="1094282" cy="149902"/>
              </a:xfrm>
              <a:prstGeom prst="rect">
                <a:avLst/>
              </a:prstGeom>
              <a:solidFill>
                <a:srgbClr val="77A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1" name="Rectangle 50">
                <a:extLst>
                  <a:ext uri="{FF2B5EF4-FFF2-40B4-BE49-F238E27FC236}">
                    <a16:creationId xmlns:a16="http://schemas.microsoft.com/office/drawing/2014/main" id="{B5175416-4AF9-4AA5-B21B-7E2AF235D304}"/>
                  </a:ext>
                </a:extLst>
              </p:cNvPr>
              <p:cNvSpPr/>
              <p:nvPr/>
            </p:nvSpPr>
            <p:spPr>
              <a:xfrm>
                <a:off x="2188564" y="3387777"/>
                <a:ext cx="1094282" cy="149902"/>
              </a:xfrm>
              <a:prstGeom prst="rect">
                <a:avLst/>
              </a:prstGeom>
              <a:solidFill>
                <a:srgbClr val="2D6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sp>
            <p:nvSpPr>
              <p:cNvPr id="52" name="Rectangle 51">
                <a:extLst>
                  <a:ext uri="{FF2B5EF4-FFF2-40B4-BE49-F238E27FC236}">
                    <a16:creationId xmlns:a16="http://schemas.microsoft.com/office/drawing/2014/main" id="{63D5C552-398E-410E-8577-641373AD15E6}"/>
                  </a:ext>
                </a:extLst>
              </p:cNvPr>
              <p:cNvSpPr/>
              <p:nvPr/>
            </p:nvSpPr>
            <p:spPr>
              <a:xfrm>
                <a:off x="3209412" y="3387777"/>
                <a:ext cx="8982588" cy="149898"/>
              </a:xfrm>
              <a:prstGeom prst="rect">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96382" rtl="0" eaLnBrk="1" latinLnBrk="0" hangingPunct="1">
                  <a:defRPr sz="2000" kern="1200">
                    <a:solidFill>
                      <a:schemeClr val="lt1"/>
                    </a:solidFill>
                    <a:latin typeface="+mn-lt"/>
                    <a:ea typeface="+mn-ea"/>
                    <a:cs typeface="+mn-cs"/>
                  </a:defRPr>
                </a:lvl1pPr>
                <a:lvl2pPr marL="496382" algn="l" defTabSz="496382" rtl="0" eaLnBrk="1" latinLnBrk="0" hangingPunct="1">
                  <a:defRPr sz="2000" kern="1200">
                    <a:solidFill>
                      <a:schemeClr val="lt1"/>
                    </a:solidFill>
                    <a:latin typeface="+mn-lt"/>
                    <a:ea typeface="+mn-ea"/>
                    <a:cs typeface="+mn-cs"/>
                  </a:defRPr>
                </a:lvl2pPr>
                <a:lvl3pPr marL="992764" algn="l" defTabSz="496382" rtl="0" eaLnBrk="1" latinLnBrk="0" hangingPunct="1">
                  <a:defRPr sz="2000" kern="1200">
                    <a:solidFill>
                      <a:schemeClr val="lt1"/>
                    </a:solidFill>
                    <a:latin typeface="+mn-lt"/>
                    <a:ea typeface="+mn-ea"/>
                    <a:cs typeface="+mn-cs"/>
                  </a:defRPr>
                </a:lvl3pPr>
                <a:lvl4pPr marL="1489146" algn="l" defTabSz="496382" rtl="0" eaLnBrk="1" latinLnBrk="0" hangingPunct="1">
                  <a:defRPr sz="2000" kern="1200">
                    <a:solidFill>
                      <a:schemeClr val="lt1"/>
                    </a:solidFill>
                    <a:latin typeface="+mn-lt"/>
                    <a:ea typeface="+mn-ea"/>
                    <a:cs typeface="+mn-cs"/>
                  </a:defRPr>
                </a:lvl4pPr>
                <a:lvl5pPr marL="1985528" algn="l" defTabSz="496382" rtl="0" eaLnBrk="1" latinLnBrk="0" hangingPunct="1">
                  <a:defRPr sz="2000" kern="1200">
                    <a:solidFill>
                      <a:schemeClr val="lt1"/>
                    </a:solidFill>
                    <a:latin typeface="+mn-lt"/>
                    <a:ea typeface="+mn-ea"/>
                    <a:cs typeface="+mn-cs"/>
                  </a:defRPr>
                </a:lvl5pPr>
                <a:lvl6pPr marL="2481910" algn="l" defTabSz="496382" rtl="0" eaLnBrk="1" latinLnBrk="0" hangingPunct="1">
                  <a:defRPr sz="2000" kern="1200">
                    <a:solidFill>
                      <a:schemeClr val="lt1"/>
                    </a:solidFill>
                    <a:latin typeface="+mn-lt"/>
                    <a:ea typeface="+mn-ea"/>
                    <a:cs typeface="+mn-cs"/>
                  </a:defRPr>
                </a:lvl6pPr>
                <a:lvl7pPr marL="2978292" algn="l" defTabSz="496382" rtl="0" eaLnBrk="1" latinLnBrk="0" hangingPunct="1">
                  <a:defRPr sz="2000" kern="1200">
                    <a:solidFill>
                      <a:schemeClr val="lt1"/>
                    </a:solidFill>
                    <a:latin typeface="+mn-lt"/>
                    <a:ea typeface="+mn-ea"/>
                    <a:cs typeface="+mn-cs"/>
                  </a:defRPr>
                </a:lvl7pPr>
                <a:lvl8pPr marL="3474674" algn="l" defTabSz="496382" rtl="0" eaLnBrk="1" latinLnBrk="0" hangingPunct="1">
                  <a:defRPr sz="2000" kern="1200">
                    <a:solidFill>
                      <a:schemeClr val="lt1"/>
                    </a:solidFill>
                    <a:latin typeface="+mn-lt"/>
                    <a:ea typeface="+mn-ea"/>
                    <a:cs typeface="+mn-cs"/>
                  </a:defRPr>
                </a:lvl8pPr>
                <a:lvl9pPr marL="3971056" algn="l" defTabSz="496382" rtl="0" eaLnBrk="1" latinLnBrk="0" hangingPunct="1">
                  <a:defRPr sz="2000" kern="1200">
                    <a:solidFill>
                      <a:schemeClr val="lt1"/>
                    </a:solidFill>
                    <a:latin typeface="+mn-lt"/>
                    <a:ea typeface="+mn-ea"/>
                    <a:cs typeface="+mn-cs"/>
                  </a:defRPr>
                </a:lvl9pPr>
              </a:lstStyle>
              <a:p>
                <a:pPr algn="ctr"/>
                <a:endParaRPr lang="en-US" dirty="0"/>
              </a:p>
            </p:txBody>
          </p:sp>
        </p:grpSp>
      </p:grpSp>
      <p:sp>
        <p:nvSpPr>
          <p:cNvPr id="12" name="Title 1">
            <a:extLst>
              <a:ext uri="{FF2B5EF4-FFF2-40B4-BE49-F238E27FC236}">
                <a16:creationId xmlns:a16="http://schemas.microsoft.com/office/drawing/2014/main" id="{2C7CC934-DAE7-42F1-A6B2-E3A9F17155E2}"/>
              </a:ext>
            </a:extLst>
          </p:cNvPr>
          <p:cNvSpPr txBox="1">
            <a:spLocks/>
          </p:cNvSpPr>
          <p:nvPr/>
        </p:nvSpPr>
        <p:spPr>
          <a:xfrm>
            <a:off x="627871" y="2378558"/>
            <a:ext cx="3115156" cy="1287995"/>
          </a:xfrm>
          <a:prstGeom prst="rect">
            <a:avLst/>
          </a:prstGeom>
        </p:spPr>
        <p:txBody>
          <a:bodyPr vert="horz" lIns="99276" tIns="49638" rIns="99276" bIns="49638" rtlCol="0" anchor="b">
            <a:noAutofit/>
          </a:bodyPr>
          <a:lstStyle>
            <a:lvl1pPr algn="l" defTabSz="496382" rtl="0" eaLnBrk="1" latinLnBrk="0" hangingPunct="1">
              <a:spcBef>
                <a:spcPct val="0"/>
              </a:spcBef>
              <a:buNone/>
              <a:defRPr sz="2400" kern="1200">
                <a:solidFill>
                  <a:schemeClr val="tx2"/>
                </a:solidFill>
                <a:latin typeface="+mj-lt"/>
                <a:ea typeface="+mj-ea"/>
                <a:cs typeface="+mj-cs"/>
              </a:defRPr>
            </a:lvl1pPr>
          </a:lstStyle>
          <a:p>
            <a:r>
              <a:rPr lang="en-US" sz="1700" b="1" dirty="0">
                <a:latin typeface="+mn-lt"/>
              </a:rPr>
              <a:t>NAREIT </a:t>
            </a:r>
            <a:r>
              <a:rPr lang="en-US" sz="1700" b="1" dirty="0" err="1">
                <a:latin typeface="+mn-lt"/>
              </a:rPr>
              <a:t>REITWeek</a:t>
            </a:r>
            <a:endParaRPr lang="en-US" sz="1700" b="1" dirty="0">
              <a:latin typeface="+mn-lt"/>
            </a:endParaRPr>
          </a:p>
          <a:p>
            <a:endParaRPr lang="en-US" sz="1600" b="1" dirty="0">
              <a:latin typeface="+mn-lt"/>
            </a:endParaRPr>
          </a:p>
          <a:p>
            <a:r>
              <a:rPr lang="en-US" sz="1700" b="1" dirty="0">
                <a:latin typeface="+mn-lt"/>
              </a:rPr>
              <a:t>June 2024</a:t>
            </a:r>
          </a:p>
        </p:txBody>
      </p:sp>
      <p:pic>
        <p:nvPicPr>
          <p:cNvPr id="81" name="Picture 80" descr="Background pattern&#10;&#10;Description automatically generated with medium confidence">
            <a:extLst>
              <a:ext uri="{FF2B5EF4-FFF2-40B4-BE49-F238E27FC236}">
                <a16:creationId xmlns:a16="http://schemas.microsoft.com/office/drawing/2014/main" id="{7A31497C-AA52-4E49-BA9A-F1B6A459F04F}"/>
              </a:ext>
            </a:extLst>
          </p:cNvPr>
          <p:cNvPicPr>
            <a:picLocks noChangeAspect="1"/>
          </p:cNvPicPr>
          <p:nvPr/>
        </p:nvPicPr>
        <p:blipFill>
          <a:blip r:embed="rId4"/>
          <a:stretch>
            <a:fillRect/>
          </a:stretch>
        </p:blipFill>
        <p:spPr>
          <a:xfrm>
            <a:off x="8961820" y="156555"/>
            <a:ext cx="658156" cy="950323"/>
          </a:xfrm>
          <a:prstGeom prst="rect">
            <a:avLst/>
          </a:prstGeom>
        </p:spPr>
      </p:pic>
    </p:spTree>
    <p:extLst>
      <p:ext uri="{BB962C8B-B14F-4D97-AF65-F5344CB8AC3E}">
        <p14:creationId xmlns:p14="http://schemas.microsoft.com/office/powerpoint/2010/main" val="374199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a:t>
            </a:fld>
            <a:endParaRPr lang="en-US" dirty="0"/>
          </a:p>
        </p:txBody>
      </p:sp>
      <p:sp>
        <p:nvSpPr>
          <p:cNvPr id="3" name="Slide Number Placeholder 1">
            <a:extLst>
              <a:ext uri="{FF2B5EF4-FFF2-40B4-BE49-F238E27FC236}">
                <a16:creationId xmlns:a16="http://schemas.microsoft.com/office/drawing/2014/main" id="{2B3D4EEE-1A80-192A-0012-1BC7FFDA43A3}"/>
              </a:ext>
            </a:extLst>
          </p:cNvPr>
          <p:cNvSpPr txBox="1">
            <a:spLocks/>
          </p:cNvSpPr>
          <p:nvPr/>
        </p:nvSpPr>
        <p:spPr>
          <a:xfrm>
            <a:off x="9349902" y="6938076"/>
            <a:ext cx="591214" cy="263004"/>
          </a:xfrm>
          <a:prstGeom prst="rect">
            <a:avLst/>
          </a:prstGeom>
        </p:spPr>
        <p:txBody>
          <a:bodyPr vert="horz" lIns="99276" tIns="49638" rIns="99276" bIns="49638" rtlCol="0" anchor="ctr"/>
          <a:lstStyle>
            <a:defPPr>
              <a:defRPr lang="en-US"/>
            </a:defPPr>
            <a:lvl1pPr marL="0" algn="r" defTabSz="992764" rtl="0" eaLnBrk="1" latinLnBrk="0" hangingPunct="1">
              <a:defRPr sz="900" kern="1200">
                <a:solidFill>
                  <a:schemeClr val="accent1">
                    <a:lumMod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fld id="{0CDE22BD-A697-449A-B32E-82B3E933C80D}" type="slidenum">
              <a:rPr lang="en-US" smtClean="0">
                <a:solidFill>
                  <a:schemeClr val="bg1"/>
                </a:solidFill>
              </a:rPr>
              <a:pPr/>
              <a:t>2</a:t>
            </a:fld>
            <a:endParaRPr lang="en-US" dirty="0">
              <a:solidFill>
                <a:schemeClr val="bg1"/>
              </a:solidFill>
            </a:endParaRPr>
          </a:p>
        </p:txBody>
      </p:sp>
      <p:sp>
        <p:nvSpPr>
          <p:cNvPr id="5" name="TextBox 4">
            <a:extLst>
              <a:ext uri="{FF2B5EF4-FFF2-40B4-BE49-F238E27FC236}">
                <a16:creationId xmlns:a16="http://schemas.microsoft.com/office/drawing/2014/main" id="{0C4DB821-F38D-5CAF-A932-DDE7ECB6CDC8}"/>
              </a:ext>
            </a:extLst>
          </p:cNvPr>
          <p:cNvSpPr txBox="1"/>
          <p:nvPr/>
        </p:nvSpPr>
        <p:spPr>
          <a:xfrm>
            <a:off x="304800" y="814319"/>
            <a:ext cx="8920645" cy="830997"/>
          </a:xfrm>
          <a:prstGeom prst="rect">
            <a:avLst/>
          </a:prstGeom>
          <a:noFill/>
        </p:spPr>
        <p:txBody>
          <a:bodyPr wrap="square">
            <a:spAutoFit/>
          </a:bodyPr>
          <a:lstStyle/>
          <a:p>
            <a:pPr indent="0" eaLnBrk="0" hangingPunct="0">
              <a:spcBef>
                <a:spcPct val="5000"/>
              </a:spcBef>
              <a:buClr>
                <a:schemeClr val="accent1">
                  <a:lumMod val="50000"/>
                </a:schemeClr>
              </a:buClr>
              <a:buSzPct val="123000"/>
              <a:buFont typeface="Arial" panose="020B0604020202020204" pitchFamily="34" charset="0"/>
              <a:buNone/>
              <a:tabLst>
                <a:tab pos="321469" algn="l"/>
                <a:tab pos="1017984" algn="l"/>
              </a:tabLst>
              <a:defRPr/>
            </a:pPr>
            <a:r>
              <a:rPr lang="en-US" sz="1600" dirty="0">
                <a:latin typeface="Aptos Display" panose="020B0004020202020204" pitchFamily="34" charset="0"/>
              </a:rPr>
              <a:t>LTC Properties, Inc. (NYSE: LTC) is a real estate investment trust (REIT) investing in seniors housing and care properties primarily through sale-leasebacks, mortgage financing, joint ventures and structured finance solutions including preferred equity and mezzanine lending. </a:t>
            </a:r>
            <a:endParaRPr lang="en-GB" sz="1600" dirty="0">
              <a:latin typeface="Aptos Display" panose="020B0004020202020204" pitchFamily="34" charset="0"/>
            </a:endParaRPr>
          </a:p>
        </p:txBody>
      </p:sp>
      <p:sp>
        <p:nvSpPr>
          <p:cNvPr id="8" name="Rectangle 7">
            <a:extLst>
              <a:ext uri="{FF2B5EF4-FFF2-40B4-BE49-F238E27FC236}">
                <a16:creationId xmlns:a16="http://schemas.microsoft.com/office/drawing/2014/main" id="{521E1FA2-C544-2DBA-DCFA-40206AFAD8ED}"/>
              </a:ext>
            </a:extLst>
          </p:cNvPr>
          <p:cNvSpPr>
            <a:spLocks/>
          </p:cNvSpPr>
          <p:nvPr/>
        </p:nvSpPr>
        <p:spPr>
          <a:xfrm flipH="1">
            <a:off x="634119" y="2321943"/>
            <a:ext cx="8790161" cy="4497536"/>
          </a:xfrm>
          <a:prstGeom prst="rect">
            <a:avLst/>
          </a:prstGeom>
          <a:solidFill>
            <a:srgbClr val="00206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
        <p:nvSpPr>
          <p:cNvPr id="16" name="Title 1">
            <a:extLst>
              <a:ext uri="{FF2B5EF4-FFF2-40B4-BE49-F238E27FC236}">
                <a16:creationId xmlns:a16="http://schemas.microsoft.com/office/drawing/2014/main" id="{550A50EB-CBB2-8732-226C-236D9883F5C7}"/>
              </a:ext>
            </a:extLst>
          </p:cNvPr>
          <p:cNvSpPr txBox="1">
            <a:spLocks/>
          </p:cNvSpPr>
          <p:nvPr/>
        </p:nvSpPr>
        <p:spPr>
          <a:xfrm>
            <a:off x="495300" y="1886050"/>
            <a:ext cx="9067800" cy="4900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300" b="1" dirty="0">
                <a:latin typeface="Aptos Display" panose="020B0004020202020204" pitchFamily="34" charset="0"/>
              </a:rPr>
              <a:t>MONTHLY </a:t>
            </a:r>
            <a:r>
              <a:rPr lang="en-US" sz="2300" dirty="0">
                <a:latin typeface="Aptos Display" panose="020B0004020202020204" pitchFamily="34" charset="0"/>
              </a:rPr>
              <a:t>DIVIDENDS</a:t>
            </a:r>
            <a:endParaRPr lang="en-US" sz="2300" b="1" dirty="0">
              <a:latin typeface="Aptos Display" panose="020B0004020202020204" pitchFamily="34" charset="0"/>
            </a:endParaRPr>
          </a:p>
        </p:txBody>
      </p:sp>
      <p:sp>
        <p:nvSpPr>
          <p:cNvPr id="18" name="TextBox 17">
            <a:extLst>
              <a:ext uri="{FF2B5EF4-FFF2-40B4-BE49-F238E27FC236}">
                <a16:creationId xmlns:a16="http://schemas.microsoft.com/office/drawing/2014/main" id="{BCA277F2-D370-6840-ACFC-53E63A269BAC}"/>
              </a:ext>
            </a:extLst>
          </p:cNvPr>
          <p:cNvSpPr txBox="1"/>
          <p:nvPr/>
        </p:nvSpPr>
        <p:spPr>
          <a:xfrm>
            <a:off x="1676400" y="6303851"/>
            <a:ext cx="4048825" cy="338554"/>
          </a:xfrm>
          <a:prstGeom prst="rect">
            <a:avLst/>
          </a:prstGeom>
          <a:noFill/>
        </p:spPr>
        <p:txBody>
          <a:bodyPr wrap="square">
            <a:spAutoFit/>
          </a:bodyPr>
          <a:lstStyle/>
          <a:p>
            <a:pPr marL="228600" indent="-228600">
              <a:buAutoNum type="arabicPlain"/>
            </a:pPr>
            <a:r>
              <a:rPr lang="en-GB" sz="800" dirty="0">
                <a:solidFill>
                  <a:schemeClr val="bg1"/>
                </a:solidFill>
                <a:latin typeface="Aptos Display" panose="020B0004020202020204" pitchFamily="34" charset="0"/>
              </a:rPr>
              <a:t>Insurance industry’s rating agency for debt investments</a:t>
            </a:r>
          </a:p>
          <a:p>
            <a:pPr marL="228600" indent="-228600">
              <a:buFontTx/>
              <a:buAutoNum type="arabicPlain"/>
            </a:pPr>
            <a:r>
              <a:rPr lang="en-GB" sz="800" dirty="0">
                <a:solidFill>
                  <a:schemeClr val="bg1"/>
                </a:solidFill>
                <a:latin typeface="Aptos Display" panose="020B0004020202020204" pitchFamily="34" charset="0"/>
              </a:rPr>
              <a:t>Closing stock price of $33.61 on May 2, 2024 </a:t>
            </a:r>
          </a:p>
        </p:txBody>
      </p:sp>
      <p:sp>
        <p:nvSpPr>
          <p:cNvPr id="20" name="Title 3">
            <a:extLst>
              <a:ext uri="{FF2B5EF4-FFF2-40B4-BE49-F238E27FC236}">
                <a16:creationId xmlns:a16="http://schemas.microsoft.com/office/drawing/2014/main" id="{2A74BC23-C391-1361-EA78-D3CEFD8C1530}"/>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latin typeface="Aptos "/>
              </a:rPr>
              <a:t>About </a:t>
            </a:r>
            <a:r>
              <a:rPr lang="en-US" sz="1700" cap="all" dirty="0" err="1">
                <a:solidFill>
                  <a:srgbClr val="002F86"/>
                </a:solidFill>
                <a:latin typeface="Aptos "/>
              </a:rPr>
              <a:t>ltc</a:t>
            </a:r>
            <a:endParaRPr lang="en-US" sz="1700" cap="all" dirty="0">
              <a:solidFill>
                <a:srgbClr val="002F86"/>
              </a:solidFill>
              <a:latin typeface="Aptos "/>
            </a:endParaRPr>
          </a:p>
        </p:txBody>
      </p:sp>
      <p:grpSp>
        <p:nvGrpSpPr>
          <p:cNvPr id="23" name="Group 22">
            <a:extLst>
              <a:ext uri="{FF2B5EF4-FFF2-40B4-BE49-F238E27FC236}">
                <a16:creationId xmlns:a16="http://schemas.microsoft.com/office/drawing/2014/main" id="{35930612-E6B2-D796-5191-9070B28651F4}"/>
              </a:ext>
            </a:extLst>
          </p:cNvPr>
          <p:cNvGrpSpPr/>
          <p:nvPr/>
        </p:nvGrpSpPr>
        <p:grpSpPr>
          <a:xfrm>
            <a:off x="1741832" y="2712299"/>
            <a:ext cx="8263095" cy="3539430"/>
            <a:chOff x="1837638" y="3173071"/>
            <a:chExt cx="8263095" cy="3539430"/>
          </a:xfrm>
        </p:grpSpPr>
        <p:sp>
          <p:nvSpPr>
            <p:cNvPr id="13" name="TextBox 12">
              <a:extLst>
                <a:ext uri="{FF2B5EF4-FFF2-40B4-BE49-F238E27FC236}">
                  <a16:creationId xmlns:a16="http://schemas.microsoft.com/office/drawing/2014/main" id="{8100871D-4ED2-4440-E2E4-3A5F221BA5ED}"/>
                </a:ext>
              </a:extLst>
            </p:cNvPr>
            <p:cNvSpPr txBox="1"/>
            <p:nvPr/>
          </p:nvSpPr>
          <p:spPr>
            <a:xfrm>
              <a:off x="6195818" y="3173071"/>
              <a:ext cx="3904915" cy="3539430"/>
            </a:xfrm>
            <a:prstGeom prst="rect">
              <a:avLst/>
            </a:prstGeom>
            <a:noFill/>
          </p:spPr>
          <p:txBody>
            <a:bodyPr wrap="square">
              <a:spAutoFit/>
            </a:bodyPr>
            <a:lstStyle/>
            <a:p>
              <a:pPr marL="0" lvl="0" indent="0">
                <a:buNone/>
              </a:pPr>
              <a:r>
                <a:rPr lang="en-GB" sz="1600" dirty="0">
                  <a:solidFill>
                    <a:schemeClr val="bg1"/>
                  </a:solidFill>
                  <a:latin typeface="Aptos Display" panose="020B0004020202020204" pitchFamily="34" charset="0"/>
                </a:rPr>
                <a:t>Dividend Yield </a:t>
              </a:r>
              <a:r>
                <a:rPr lang="en-GB" sz="1400" baseline="30000" dirty="0">
                  <a:solidFill>
                    <a:schemeClr val="bg1"/>
                  </a:solidFill>
                  <a:latin typeface="Aptos Display" panose="020B0004020202020204" pitchFamily="34" charset="0"/>
                </a:rPr>
                <a:t>2</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6.8%</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Market Value </a:t>
              </a:r>
              <a:r>
                <a:rPr lang="en-GB" sz="1500" baseline="30000" dirty="0">
                  <a:solidFill>
                    <a:schemeClr val="bg1"/>
                  </a:solidFill>
                  <a:latin typeface="Aptos Display" panose="020B0004020202020204" pitchFamily="34" charset="0"/>
                </a:rPr>
                <a:t>2</a:t>
              </a:r>
            </a:p>
            <a:p>
              <a:pPr marL="0" lvl="0" indent="0">
                <a:buNone/>
              </a:pPr>
              <a:r>
                <a:rPr lang="en-GB" sz="2800" b="1" dirty="0">
                  <a:solidFill>
                    <a:schemeClr val="bg1"/>
                  </a:solidFill>
                  <a:latin typeface="Aptos Display" panose="020B0004020202020204" pitchFamily="34" charset="0"/>
                </a:rPr>
                <a:t>$1.5B</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Enterprise Value </a:t>
              </a:r>
              <a:r>
                <a:rPr lang="en-GB" sz="1500" baseline="30000" dirty="0">
                  <a:solidFill>
                    <a:schemeClr val="bg1"/>
                  </a:solidFill>
                  <a:latin typeface="Aptos Display" panose="020B0004020202020204" pitchFamily="34" charset="0"/>
                </a:rPr>
                <a:t>2</a:t>
              </a:r>
            </a:p>
            <a:p>
              <a:pPr marL="0" lvl="0" indent="0">
                <a:buNone/>
              </a:pPr>
              <a:r>
                <a:rPr lang="en-GB" sz="2800" b="1" dirty="0">
                  <a:solidFill>
                    <a:schemeClr val="bg1"/>
                  </a:solidFill>
                  <a:latin typeface="Aptos Display" panose="020B0004020202020204" pitchFamily="34" charset="0"/>
                </a:rPr>
                <a:t>$2.3B </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Debt to Enterprise</a:t>
              </a:r>
              <a:r>
                <a:rPr lang="en-GB" sz="1400" dirty="0">
                  <a:solidFill>
                    <a:schemeClr val="bg1"/>
                  </a:solidFill>
                  <a:latin typeface="Aptos Display" panose="020B0004020202020204" pitchFamily="34" charset="0"/>
                </a:rPr>
                <a:t> Value </a:t>
              </a:r>
              <a:r>
                <a:rPr lang="en-GB" sz="1400" baseline="30000" dirty="0">
                  <a:solidFill>
                    <a:schemeClr val="bg1"/>
                  </a:solidFill>
                  <a:latin typeface="Aptos Display" panose="020B0004020202020204" pitchFamily="34" charset="0"/>
                </a:rPr>
                <a:t>2</a:t>
              </a:r>
              <a:endParaRPr lang="en-GB" sz="15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36.7%  </a:t>
              </a:r>
            </a:p>
          </p:txBody>
        </p:sp>
        <p:sp>
          <p:nvSpPr>
            <p:cNvPr id="22" name="TextBox 21">
              <a:extLst>
                <a:ext uri="{FF2B5EF4-FFF2-40B4-BE49-F238E27FC236}">
                  <a16:creationId xmlns:a16="http://schemas.microsoft.com/office/drawing/2014/main" id="{213CC0F3-2360-FBF6-F949-8613DE148F56}"/>
                </a:ext>
              </a:extLst>
            </p:cNvPr>
            <p:cNvSpPr txBox="1"/>
            <p:nvPr/>
          </p:nvSpPr>
          <p:spPr>
            <a:xfrm>
              <a:off x="1837638" y="3173071"/>
              <a:ext cx="3622563" cy="3539430"/>
            </a:xfrm>
            <a:prstGeom prst="rect">
              <a:avLst/>
            </a:prstGeom>
            <a:noFill/>
          </p:spPr>
          <p:txBody>
            <a:bodyPr wrap="square">
              <a:spAutoFit/>
            </a:bodyPr>
            <a:lstStyle/>
            <a:p>
              <a:pPr marL="0" lvl="0" indent="0">
                <a:buNone/>
              </a:pPr>
              <a:r>
                <a:rPr lang="en-GB" sz="1600" dirty="0">
                  <a:solidFill>
                    <a:schemeClr val="bg1"/>
                  </a:solidFill>
                  <a:latin typeface="Aptos Display" panose="020B0004020202020204" pitchFamily="34" charset="0"/>
                </a:rPr>
                <a:t>Established 1992</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NYSE: LTC</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Investment Grade</a:t>
              </a:r>
              <a:r>
                <a:rPr lang="en-GB" sz="1600" baseline="30000" dirty="0">
                  <a:solidFill>
                    <a:schemeClr val="bg1"/>
                  </a:solidFill>
                  <a:latin typeface="Aptos Display" panose="020B0004020202020204" pitchFamily="34" charset="0"/>
                </a:rPr>
                <a:t> 1</a:t>
              </a:r>
              <a:r>
                <a:rPr lang="en-GB" sz="1600" dirty="0">
                  <a:solidFill>
                    <a:schemeClr val="bg1"/>
                  </a:solidFill>
                  <a:latin typeface="Aptos Display" panose="020B0004020202020204" pitchFamily="34" charset="0"/>
                </a:rPr>
                <a:t> </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NAIC 2C</a:t>
              </a:r>
              <a:r>
                <a:rPr lang="en-GB" sz="2800" dirty="0">
                  <a:solidFill>
                    <a:schemeClr val="bg1"/>
                  </a:solidFill>
                  <a:latin typeface="Aptos Display" panose="020B0004020202020204" pitchFamily="34" charset="0"/>
                </a:rPr>
                <a:t> </a:t>
              </a:r>
              <a:r>
                <a:rPr lang="en-GB" sz="2800" b="1" dirty="0">
                  <a:solidFill>
                    <a:schemeClr val="bg1"/>
                  </a:solidFill>
                  <a:latin typeface="Aptos Display" panose="020B0004020202020204" pitchFamily="34" charset="0"/>
                </a:rPr>
                <a:t>rating</a:t>
              </a:r>
              <a:r>
                <a:rPr lang="en-GB" sz="1000" b="1" baseline="30000" dirty="0">
                  <a:solidFill>
                    <a:schemeClr val="bg1"/>
                  </a:solidFill>
                  <a:latin typeface="Aptos Display" panose="020B0004020202020204" pitchFamily="34" charset="0"/>
                </a:rPr>
                <a:t> </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Total Liquidity </a:t>
              </a:r>
              <a:endParaRPr lang="en-GB" sz="1500" baseline="300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$197M</a:t>
              </a:r>
            </a:p>
            <a:p>
              <a:pPr marL="0" lvl="0" indent="0">
                <a:buNone/>
              </a:pPr>
              <a:endParaRPr lang="en-GB" sz="1600" dirty="0">
                <a:solidFill>
                  <a:schemeClr val="bg1"/>
                </a:solidFill>
                <a:latin typeface="Aptos Display" panose="020B0004020202020204" pitchFamily="34" charset="0"/>
              </a:endParaRPr>
            </a:p>
            <a:p>
              <a:pPr marL="0" lvl="0" indent="0">
                <a:buNone/>
              </a:pPr>
              <a:r>
                <a:rPr lang="en-GB" sz="1600" dirty="0">
                  <a:solidFill>
                    <a:schemeClr val="bg1"/>
                  </a:solidFill>
                  <a:latin typeface="Aptos Display" panose="020B0004020202020204" pitchFamily="34" charset="0"/>
                </a:rPr>
                <a:t>Debt to Annualized Adjusted </a:t>
              </a:r>
              <a:r>
                <a:rPr lang="en-GB" sz="1600" dirty="0" err="1">
                  <a:solidFill>
                    <a:schemeClr val="bg1"/>
                  </a:solidFill>
                  <a:latin typeface="Aptos Display" panose="020B0004020202020204" pitchFamily="34" charset="0"/>
                </a:rPr>
                <a:t>EBITDAre</a:t>
              </a:r>
              <a:r>
                <a:rPr lang="en-GB" sz="1600" dirty="0">
                  <a:solidFill>
                    <a:schemeClr val="bg1"/>
                  </a:solidFill>
                  <a:latin typeface="Aptos Display" panose="020B0004020202020204" pitchFamily="34" charset="0"/>
                </a:rPr>
                <a:t> </a:t>
              </a:r>
              <a:endParaRPr lang="en-GB" sz="1500" dirty="0">
                <a:solidFill>
                  <a:schemeClr val="bg1"/>
                </a:solidFill>
                <a:latin typeface="Aptos Display" panose="020B0004020202020204" pitchFamily="34" charset="0"/>
              </a:endParaRPr>
            </a:p>
            <a:p>
              <a:pPr marL="0" lvl="0" indent="0">
                <a:buNone/>
              </a:pPr>
              <a:r>
                <a:rPr lang="en-GB" sz="2800" b="1" dirty="0">
                  <a:solidFill>
                    <a:schemeClr val="bg1"/>
                  </a:solidFill>
                  <a:latin typeface="Aptos Display" panose="020B0004020202020204" pitchFamily="34" charset="0"/>
                </a:rPr>
                <a:t>5.5x</a:t>
              </a:r>
            </a:p>
          </p:txBody>
        </p:sp>
      </p:grpSp>
      <p:sp>
        <p:nvSpPr>
          <p:cNvPr id="6" name="TextBox 5">
            <a:extLst>
              <a:ext uri="{FF2B5EF4-FFF2-40B4-BE49-F238E27FC236}">
                <a16:creationId xmlns:a16="http://schemas.microsoft.com/office/drawing/2014/main" id="{E6120211-3D57-0B4D-7690-06AB6270AF60}"/>
              </a:ext>
            </a:extLst>
          </p:cNvPr>
          <p:cNvSpPr txBox="1"/>
          <p:nvPr/>
        </p:nvSpPr>
        <p:spPr>
          <a:xfrm>
            <a:off x="634119" y="2342701"/>
            <a:ext cx="8790161" cy="261610"/>
          </a:xfrm>
          <a:prstGeom prst="rect">
            <a:avLst/>
          </a:prstGeom>
          <a:noFill/>
        </p:spPr>
        <p:txBody>
          <a:bodyPr wrap="square">
            <a:spAutoFit/>
          </a:bodyPr>
          <a:lstStyle/>
          <a:p>
            <a:pPr marL="0" lvl="0" indent="0" algn="ctr">
              <a:buNone/>
            </a:pPr>
            <a:r>
              <a:rPr lang="en-GB" sz="1100" dirty="0">
                <a:solidFill>
                  <a:schemeClr val="bg1"/>
                </a:solidFill>
                <a:latin typeface="Aptos Display" panose="020B0004020202020204" pitchFamily="34" charset="0"/>
              </a:rPr>
              <a:t>AS OF MARCH 31, 2024</a:t>
            </a:r>
            <a:endParaRPr lang="en-GB" sz="1100" baseline="30000"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169960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BC583E-686F-2A59-F677-3A3532A8F9D8}"/>
              </a:ext>
            </a:extLst>
          </p:cNvPr>
          <p:cNvSpPr/>
          <p:nvPr/>
        </p:nvSpPr>
        <p:spPr>
          <a:xfrm>
            <a:off x="6636183" y="1127223"/>
            <a:ext cx="3227243" cy="64888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fontAlgn="base"/>
            <a:r>
              <a:rPr lang="en-US" sz="1100" i="0" u="none" strike="noStrike" cap="all" dirty="0">
                <a:solidFill>
                  <a:schemeClr val="tx1"/>
                </a:solidFill>
                <a:latin typeface="Aptos Display" panose="020B0004020202020204" pitchFamily="34" charset="0"/>
                <a:cs typeface="Dubai Light" panose="020B0303030403030204" pitchFamily="34" charset="-78"/>
              </a:rPr>
              <a:t>Longstanding executive leadership team with DECADES OF EXPERIENCE IN HEALTH CARE REAL ESTATE</a:t>
            </a:r>
          </a:p>
        </p:txBody>
      </p:sp>
      <p:grpSp>
        <p:nvGrpSpPr>
          <p:cNvPr id="4" name="Group 3">
            <a:extLst>
              <a:ext uri="{FF2B5EF4-FFF2-40B4-BE49-F238E27FC236}">
                <a16:creationId xmlns:a16="http://schemas.microsoft.com/office/drawing/2014/main" id="{9E40A777-CF90-F34F-0CC1-B310B8975B7D}"/>
              </a:ext>
            </a:extLst>
          </p:cNvPr>
          <p:cNvGrpSpPr/>
          <p:nvPr/>
        </p:nvGrpSpPr>
        <p:grpSpPr>
          <a:xfrm>
            <a:off x="5807077" y="1146705"/>
            <a:ext cx="571419" cy="5250627"/>
            <a:chOff x="5807077" y="1146705"/>
            <a:chExt cx="571419" cy="5250627"/>
          </a:xfrm>
        </p:grpSpPr>
        <p:sp>
          <p:nvSpPr>
            <p:cNvPr id="43" name="Speech Bubble: Oval 42">
              <a:extLst>
                <a:ext uri="{FF2B5EF4-FFF2-40B4-BE49-F238E27FC236}">
                  <a16:creationId xmlns:a16="http://schemas.microsoft.com/office/drawing/2014/main" id="{DBAD0847-74EB-695E-1910-0E58E4B00E43}"/>
                </a:ext>
              </a:extLst>
            </p:cNvPr>
            <p:cNvSpPr/>
            <p:nvPr/>
          </p:nvSpPr>
          <p:spPr>
            <a:xfrm>
              <a:off x="5807077" y="1146705"/>
              <a:ext cx="533400" cy="537574"/>
            </a:xfrm>
            <a:prstGeom prst="wedgeEllipseCallout">
              <a:avLst>
                <a:gd name="adj1" fmla="val -344190"/>
                <a:gd name="adj2" fmla="val 445309"/>
              </a:avLst>
            </a:prstGeom>
            <a:solidFill>
              <a:srgbClr val="608DC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Speech Bubble: Oval 65">
              <a:extLst>
                <a:ext uri="{FF2B5EF4-FFF2-40B4-BE49-F238E27FC236}">
                  <a16:creationId xmlns:a16="http://schemas.microsoft.com/office/drawing/2014/main" id="{3D31BBD3-1C5A-E1AC-079C-A9D1E0769E3D}"/>
                </a:ext>
              </a:extLst>
            </p:cNvPr>
            <p:cNvSpPr/>
            <p:nvPr/>
          </p:nvSpPr>
          <p:spPr>
            <a:xfrm>
              <a:off x="5807077" y="2325972"/>
              <a:ext cx="533400" cy="537574"/>
            </a:xfrm>
            <a:prstGeom prst="wedgeEllipseCallout">
              <a:avLst>
                <a:gd name="adj1" fmla="val -347177"/>
                <a:gd name="adj2" fmla="val 230539"/>
              </a:avLst>
            </a:prstGeom>
            <a:solidFill>
              <a:srgbClr val="608DC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9" name="Graphic 68" descr="Bank check with solid fill">
              <a:extLst>
                <a:ext uri="{FF2B5EF4-FFF2-40B4-BE49-F238E27FC236}">
                  <a16:creationId xmlns:a16="http://schemas.microsoft.com/office/drawing/2014/main" id="{E6D0DC89-1CCE-0E3D-2934-D53C9487B2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81255" y="2398947"/>
              <a:ext cx="385044" cy="412165"/>
            </a:xfrm>
            <a:prstGeom prst="rect">
              <a:avLst/>
            </a:prstGeom>
          </p:spPr>
        </p:pic>
        <p:sp>
          <p:nvSpPr>
            <p:cNvPr id="70" name="Speech Bubble: Oval 69">
              <a:extLst>
                <a:ext uri="{FF2B5EF4-FFF2-40B4-BE49-F238E27FC236}">
                  <a16:creationId xmlns:a16="http://schemas.microsoft.com/office/drawing/2014/main" id="{970ED686-9AE6-3C3A-1766-7CB8F1C9BD7A}"/>
                </a:ext>
              </a:extLst>
            </p:cNvPr>
            <p:cNvSpPr/>
            <p:nvPr/>
          </p:nvSpPr>
          <p:spPr>
            <a:xfrm>
              <a:off x="5838368" y="3608724"/>
              <a:ext cx="533400" cy="537574"/>
            </a:xfrm>
            <a:prstGeom prst="wedgeEllipseCallout">
              <a:avLst>
                <a:gd name="adj1" fmla="val -352620"/>
                <a:gd name="adj2" fmla="val -10305"/>
              </a:avLst>
            </a:prstGeom>
            <a:solidFill>
              <a:srgbClr val="608DC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2" name="Graphic 71" descr="Hierarchy with solid fill">
              <a:extLst>
                <a:ext uri="{FF2B5EF4-FFF2-40B4-BE49-F238E27FC236}">
                  <a16:creationId xmlns:a16="http://schemas.microsoft.com/office/drawing/2014/main" id="{52CE939E-1E7E-0D09-FC13-749AF1A5978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2098" y="3674221"/>
              <a:ext cx="381000" cy="381000"/>
            </a:xfrm>
            <a:prstGeom prst="rect">
              <a:avLst/>
            </a:prstGeom>
          </p:spPr>
        </p:pic>
        <p:pic>
          <p:nvPicPr>
            <p:cNvPr id="75" name="Graphic 74" descr="Board Of Directors with solid fill">
              <a:extLst>
                <a:ext uri="{FF2B5EF4-FFF2-40B4-BE49-F238E27FC236}">
                  <a16:creationId xmlns:a16="http://schemas.microsoft.com/office/drawing/2014/main" id="{F6A03B1F-F39C-E952-21B4-7D38FDB8AFA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92618" y="1212292"/>
              <a:ext cx="362510" cy="362510"/>
            </a:xfrm>
            <a:prstGeom prst="rect">
              <a:avLst/>
            </a:prstGeom>
          </p:spPr>
        </p:pic>
        <p:sp>
          <p:nvSpPr>
            <p:cNvPr id="76" name="Speech Bubble: Oval 75">
              <a:extLst>
                <a:ext uri="{FF2B5EF4-FFF2-40B4-BE49-F238E27FC236}">
                  <a16:creationId xmlns:a16="http://schemas.microsoft.com/office/drawing/2014/main" id="{3D4C5A64-044D-82AF-8E06-B1B0E0D101CE}"/>
                </a:ext>
              </a:extLst>
            </p:cNvPr>
            <p:cNvSpPr/>
            <p:nvPr/>
          </p:nvSpPr>
          <p:spPr>
            <a:xfrm>
              <a:off x="5845096" y="4690975"/>
              <a:ext cx="533400" cy="537574"/>
            </a:xfrm>
            <a:prstGeom prst="wedgeEllipseCallout">
              <a:avLst>
                <a:gd name="adj1" fmla="val -356633"/>
                <a:gd name="adj2" fmla="val -210150"/>
              </a:avLst>
            </a:prstGeom>
            <a:solidFill>
              <a:srgbClr val="608DC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Speech Bubble: Oval 78">
              <a:extLst>
                <a:ext uri="{FF2B5EF4-FFF2-40B4-BE49-F238E27FC236}">
                  <a16:creationId xmlns:a16="http://schemas.microsoft.com/office/drawing/2014/main" id="{D95309B0-24E4-9473-1BE5-5142555294E9}"/>
                </a:ext>
              </a:extLst>
            </p:cNvPr>
            <p:cNvSpPr/>
            <p:nvPr/>
          </p:nvSpPr>
          <p:spPr>
            <a:xfrm>
              <a:off x="5838368" y="5859758"/>
              <a:ext cx="533400" cy="537574"/>
            </a:xfrm>
            <a:prstGeom prst="wedgeEllipseCallout">
              <a:avLst>
                <a:gd name="adj1" fmla="val -355564"/>
                <a:gd name="adj2" fmla="val -426155"/>
              </a:avLst>
            </a:prstGeom>
            <a:solidFill>
              <a:srgbClr val="608DC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Graphic 80" descr="Mortgage with solid fill">
              <a:extLst>
                <a:ext uri="{FF2B5EF4-FFF2-40B4-BE49-F238E27FC236}">
                  <a16:creationId xmlns:a16="http://schemas.microsoft.com/office/drawing/2014/main" id="{CA632466-C844-4257-4A92-569C623985A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14568" y="5912408"/>
              <a:ext cx="381000" cy="381000"/>
            </a:xfrm>
            <a:prstGeom prst="rect">
              <a:avLst/>
            </a:prstGeom>
          </p:spPr>
        </p:pic>
      </p:grpSp>
      <p:sp>
        <p:nvSpPr>
          <p:cNvPr id="2" name="Slide Number Placeholder 1"/>
          <p:cNvSpPr>
            <a:spLocks noGrp="1"/>
          </p:cNvSpPr>
          <p:nvPr>
            <p:ph type="sldNum" sz="quarter" idx="12"/>
          </p:nvPr>
        </p:nvSpPr>
        <p:spPr/>
        <p:txBody>
          <a:bodyPr/>
          <a:lstStyle/>
          <a:p>
            <a:fld id="{0CDE22BD-A697-449A-B32E-82B3E933C80D}" type="slidenum">
              <a:rPr lang="en-US" smtClean="0"/>
              <a:pPr/>
              <a:t>3</a:t>
            </a:fld>
            <a:endParaRPr lang="en-US" dirty="0"/>
          </a:p>
        </p:txBody>
      </p:sp>
      <p:sp>
        <p:nvSpPr>
          <p:cNvPr id="3" name="Slide Number Placeholder 1">
            <a:extLst>
              <a:ext uri="{FF2B5EF4-FFF2-40B4-BE49-F238E27FC236}">
                <a16:creationId xmlns:a16="http://schemas.microsoft.com/office/drawing/2014/main" id="{2B3D4EEE-1A80-192A-0012-1BC7FFDA43A3}"/>
              </a:ext>
            </a:extLst>
          </p:cNvPr>
          <p:cNvSpPr txBox="1">
            <a:spLocks/>
          </p:cNvSpPr>
          <p:nvPr/>
        </p:nvSpPr>
        <p:spPr>
          <a:xfrm>
            <a:off x="9349902" y="6938076"/>
            <a:ext cx="591214" cy="263004"/>
          </a:xfrm>
          <a:prstGeom prst="rect">
            <a:avLst/>
          </a:prstGeom>
        </p:spPr>
        <p:txBody>
          <a:bodyPr vert="horz" lIns="99276" tIns="49638" rIns="99276" bIns="49638" rtlCol="0" anchor="ctr"/>
          <a:lstStyle>
            <a:defPPr>
              <a:defRPr lang="en-US"/>
            </a:defPPr>
            <a:lvl1pPr marL="0" algn="r" defTabSz="992764" rtl="0" eaLnBrk="1" latinLnBrk="0" hangingPunct="1">
              <a:defRPr sz="900" kern="1200">
                <a:solidFill>
                  <a:schemeClr val="accent1">
                    <a:lumMod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fld id="{0CDE22BD-A697-449A-B32E-82B3E933C80D}" type="slidenum">
              <a:rPr lang="en-US" smtClean="0">
                <a:solidFill>
                  <a:schemeClr val="bg1"/>
                </a:solidFill>
              </a:rPr>
              <a:pPr/>
              <a:t>3</a:t>
            </a:fld>
            <a:endParaRPr lang="en-US" dirty="0">
              <a:solidFill>
                <a:schemeClr val="bg1"/>
              </a:solidFill>
            </a:endParaRPr>
          </a:p>
        </p:txBody>
      </p:sp>
      <p:sp>
        <p:nvSpPr>
          <p:cNvPr id="10" name="Title 3">
            <a:extLst>
              <a:ext uri="{FF2B5EF4-FFF2-40B4-BE49-F238E27FC236}">
                <a16:creationId xmlns:a16="http://schemas.microsoft.com/office/drawing/2014/main" id="{D890A6B8-995D-45A5-9D5A-9DDFB039ED00}"/>
              </a:ext>
            </a:extLst>
          </p:cNvPr>
          <p:cNvSpPr>
            <a:spLocks noGrp="1"/>
          </p:cNvSpPr>
          <p:nvPr>
            <p:ph type="title"/>
          </p:nvPr>
        </p:nvSpPr>
        <p:spPr>
          <a:xfrm>
            <a:off x="215043" y="-55418"/>
            <a:ext cx="9538556" cy="685800"/>
          </a:xfrm>
        </p:spPr>
        <p:txBody>
          <a:bodyPr>
            <a:normAutofit/>
          </a:bodyPr>
          <a:lstStyle/>
          <a:p>
            <a:r>
              <a:rPr lang="en-US" sz="1700" cap="all" dirty="0" err="1">
                <a:solidFill>
                  <a:srgbClr val="002F86"/>
                </a:solidFill>
              </a:rPr>
              <a:t>Ltc</a:t>
            </a:r>
            <a:r>
              <a:rPr lang="en-US" sz="1700" cap="all" dirty="0">
                <a:solidFill>
                  <a:srgbClr val="002F86"/>
                </a:solidFill>
              </a:rPr>
              <a:t> is a compelling Investment</a:t>
            </a:r>
          </a:p>
        </p:txBody>
      </p:sp>
      <p:pic>
        <p:nvPicPr>
          <p:cNvPr id="38" name="Picture 37">
            <a:extLst>
              <a:ext uri="{FF2B5EF4-FFF2-40B4-BE49-F238E27FC236}">
                <a16:creationId xmlns:a16="http://schemas.microsoft.com/office/drawing/2014/main" id="{E577C80E-A655-49D3-780B-AD9C625B16C1}"/>
              </a:ext>
            </a:extLst>
          </p:cNvPr>
          <p:cNvPicPr>
            <a:picLocks noChangeAspect="1"/>
          </p:cNvPicPr>
          <p:nvPr/>
        </p:nvPicPr>
        <p:blipFill>
          <a:blip r:embed="rId11"/>
          <a:stretch>
            <a:fillRect/>
          </a:stretch>
        </p:blipFill>
        <p:spPr>
          <a:xfrm>
            <a:off x="254168" y="2379402"/>
            <a:ext cx="3842158" cy="2702669"/>
          </a:xfrm>
          <a:prstGeom prst="rect">
            <a:avLst/>
          </a:prstGeom>
          <a:ln>
            <a:noFill/>
          </a:ln>
          <a:effectLst>
            <a:softEdge rad="112500"/>
          </a:effectLst>
        </p:spPr>
      </p:pic>
      <p:sp>
        <p:nvSpPr>
          <p:cNvPr id="52" name="TextBox 51">
            <a:extLst>
              <a:ext uri="{FF2B5EF4-FFF2-40B4-BE49-F238E27FC236}">
                <a16:creationId xmlns:a16="http://schemas.microsoft.com/office/drawing/2014/main" id="{0F254287-DCE9-50D7-AE9D-6F72E32C0596}"/>
              </a:ext>
            </a:extLst>
          </p:cNvPr>
          <p:cNvSpPr txBox="1"/>
          <p:nvPr/>
        </p:nvSpPr>
        <p:spPr>
          <a:xfrm>
            <a:off x="658386" y="1036166"/>
            <a:ext cx="3437940" cy="830997"/>
          </a:xfrm>
          <a:prstGeom prst="rect">
            <a:avLst/>
          </a:prstGeom>
          <a:noFill/>
          <a:ln w="60325">
            <a:solidFill>
              <a:schemeClr val="accent1"/>
            </a:solidFill>
          </a:ln>
        </p:spPr>
        <p:txBody>
          <a:bodyPr wrap="square" rtlCol="0">
            <a:spAutoFit/>
          </a:bodyPr>
          <a:lstStyle/>
          <a:p>
            <a:pPr algn="ctr"/>
            <a:r>
              <a:rPr lang="en-US" sz="1600" dirty="0">
                <a:latin typeface="Aptos Display" panose="020B0004020202020204" pitchFamily="34" charset="0"/>
              </a:rPr>
              <a:t>LTC maintained monthly dividends throughout the pandemic when most health care REITs cut theirs</a:t>
            </a:r>
          </a:p>
        </p:txBody>
      </p:sp>
      <p:pic>
        <p:nvPicPr>
          <p:cNvPr id="87" name="Graphic 86" descr="Calculator with solid fill">
            <a:extLst>
              <a:ext uri="{FF2B5EF4-FFF2-40B4-BE49-F238E27FC236}">
                <a16:creationId xmlns:a16="http://schemas.microsoft.com/office/drawing/2014/main" id="{FD52D7E3-DE37-DB6A-A716-034C9152C0AB}"/>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34737" y="4794382"/>
            <a:ext cx="384254" cy="346565"/>
          </a:xfrm>
          <a:prstGeom prst="rect">
            <a:avLst/>
          </a:prstGeom>
        </p:spPr>
      </p:pic>
      <p:grpSp>
        <p:nvGrpSpPr>
          <p:cNvPr id="90" name="Group 89">
            <a:extLst>
              <a:ext uri="{FF2B5EF4-FFF2-40B4-BE49-F238E27FC236}">
                <a16:creationId xmlns:a16="http://schemas.microsoft.com/office/drawing/2014/main" id="{83DC3EE3-1685-E067-96D0-EE0B6373F6EA}"/>
              </a:ext>
            </a:extLst>
          </p:cNvPr>
          <p:cNvGrpSpPr>
            <a:grpSpLocks noChangeAspect="1"/>
          </p:cNvGrpSpPr>
          <p:nvPr/>
        </p:nvGrpSpPr>
        <p:grpSpPr>
          <a:xfrm>
            <a:off x="9066443" y="52296"/>
            <a:ext cx="831516" cy="635146"/>
            <a:chOff x="10388669" y="854966"/>
            <a:chExt cx="1041331" cy="883922"/>
          </a:xfrm>
        </p:grpSpPr>
        <p:pic>
          <p:nvPicPr>
            <p:cNvPr id="89" name="Picture 88" descr="Background pattern&#10;&#10;Description automatically generated with medium confidence">
              <a:extLst>
                <a:ext uri="{FF2B5EF4-FFF2-40B4-BE49-F238E27FC236}">
                  <a16:creationId xmlns:a16="http://schemas.microsoft.com/office/drawing/2014/main" id="{F791B153-992F-DDD5-EA30-7DBE5ADE202F}"/>
                </a:ext>
              </a:extLst>
            </p:cNvPr>
            <p:cNvPicPr>
              <a:picLocks noChangeAspect="1"/>
            </p:cNvPicPr>
            <p:nvPr/>
          </p:nvPicPr>
          <p:blipFill>
            <a:blip r:embed="rId14"/>
            <a:stretch>
              <a:fillRect/>
            </a:stretch>
          </p:blipFill>
          <p:spPr>
            <a:xfrm rot="16200000">
              <a:off x="10467374" y="776261"/>
              <a:ext cx="883922" cy="1041331"/>
            </a:xfrm>
            <a:prstGeom prst="rect">
              <a:avLst/>
            </a:prstGeom>
          </p:spPr>
        </p:pic>
        <p:pic>
          <p:nvPicPr>
            <p:cNvPr id="88" name="Picture 87" descr="LTC_listed emb_nyse.png">
              <a:extLst>
                <a:ext uri="{FF2B5EF4-FFF2-40B4-BE49-F238E27FC236}">
                  <a16:creationId xmlns:a16="http://schemas.microsoft.com/office/drawing/2014/main" id="{E011F945-5CDF-0C72-9271-3ABDFC1394F3}"/>
                </a:ext>
              </a:extLst>
            </p:cNvPr>
            <p:cNvPicPr>
              <a:picLocks noChangeAspect="1"/>
            </p:cNvPicPr>
            <p:nvPr/>
          </p:nvPicPr>
          <p:blipFill>
            <a:blip r:embed="rId15" cstate="print"/>
            <a:stretch>
              <a:fillRect/>
            </a:stretch>
          </p:blipFill>
          <p:spPr>
            <a:xfrm>
              <a:off x="10515600" y="947908"/>
              <a:ext cx="846021" cy="698038"/>
            </a:xfrm>
            <a:prstGeom prst="rect">
              <a:avLst/>
            </a:prstGeom>
          </p:spPr>
        </p:pic>
      </p:grpSp>
      <p:sp>
        <p:nvSpPr>
          <p:cNvPr id="5" name="Rectangle 4">
            <a:extLst>
              <a:ext uri="{FF2B5EF4-FFF2-40B4-BE49-F238E27FC236}">
                <a16:creationId xmlns:a16="http://schemas.microsoft.com/office/drawing/2014/main" id="{6A9B2C6B-3A5F-EB39-32F1-73B8715C3BA4}"/>
              </a:ext>
            </a:extLst>
          </p:cNvPr>
          <p:cNvSpPr/>
          <p:nvPr/>
        </p:nvSpPr>
        <p:spPr>
          <a:xfrm>
            <a:off x="6632570" y="5810459"/>
            <a:ext cx="2968630" cy="72405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fontAlgn="base"/>
            <a:r>
              <a:rPr lang="en-US" sz="1100" i="0" u="none" strike="noStrike" cap="all" dirty="0">
                <a:solidFill>
                  <a:schemeClr val="tx1"/>
                </a:solidFill>
                <a:latin typeface="Aptos Display" panose="020B0004020202020204" pitchFamily="34" charset="0"/>
                <a:cs typeface="Dubai Light" panose="020B0303030403030204" pitchFamily="34" charset="-78"/>
              </a:rPr>
              <a:t>Laddered debt maturities matched to CASH FLOW and portfolio maturities</a:t>
            </a:r>
          </a:p>
        </p:txBody>
      </p:sp>
      <p:sp>
        <p:nvSpPr>
          <p:cNvPr id="6" name="Rectangle 5">
            <a:extLst>
              <a:ext uri="{FF2B5EF4-FFF2-40B4-BE49-F238E27FC236}">
                <a16:creationId xmlns:a16="http://schemas.microsoft.com/office/drawing/2014/main" id="{583ECD1B-72CC-CD54-5FC0-52237EBB821D}"/>
              </a:ext>
            </a:extLst>
          </p:cNvPr>
          <p:cNvSpPr/>
          <p:nvPr/>
        </p:nvSpPr>
        <p:spPr>
          <a:xfrm>
            <a:off x="6636183" y="2325971"/>
            <a:ext cx="3289531" cy="5375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fontAlgn="base"/>
            <a:r>
              <a:rPr lang="en-US" sz="1100" cap="all" dirty="0">
                <a:solidFill>
                  <a:schemeClr val="tx1"/>
                </a:solidFill>
                <a:highlight>
                  <a:srgbClr val="FFFF00"/>
                </a:highlight>
                <a:latin typeface="Aptos Display" panose="020B0004020202020204" pitchFamily="34" charset="0"/>
                <a:cs typeface="Dubai Light" panose="020B0303030403030204" pitchFamily="34" charset="-78"/>
              </a:rPr>
              <a:t>228</a:t>
            </a:r>
            <a:r>
              <a:rPr lang="en-US" sz="1100" cap="all" dirty="0">
                <a:solidFill>
                  <a:schemeClr val="tx1"/>
                </a:solidFill>
                <a:latin typeface="Aptos Display" panose="020B0004020202020204" pitchFamily="34" charset="0"/>
                <a:cs typeface="Dubai Light" panose="020B0303030403030204" pitchFamily="34" charset="-78"/>
              </a:rPr>
              <a:t> consecutive payments of </a:t>
            </a:r>
            <a:r>
              <a:rPr lang="en-US" sz="1300" b="1" cap="all" dirty="0">
                <a:solidFill>
                  <a:schemeClr val="tx1"/>
                </a:solidFill>
                <a:latin typeface="Aptos Display" panose="020B0004020202020204" pitchFamily="34" charset="0"/>
                <a:cs typeface="Dubai Light" panose="020B0303030403030204" pitchFamily="34" charset="-78"/>
              </a:rPr>
              <a:t>MONTHLY</a:t>
            </a:r>
            <a:r>
              <a:rPr lang="en-US" sz="1100" cap="all" dirty="0">
                <a:solidFill>
                  <a:schemeClr val="tx1"/>
                </a:solidFill>
                <a:latin typeface="Aptos Display" panose="020B0004020202020204" pitchFamily="34" charset="0"/>
                <a:cs typeface="Dubai Light" panose="020B0303030403030204" pitchFamily="34" charset="-78"/>
              </a:rPr>
              <a:t> </a:t>
            </a:r>
            <a:r>
              <a:rPr lang="en-US" sz="1100" i="0" u="none" strike="noStrike" cap="all" dirty="0">
                <a:solidFill>
                  <a:schemeClr val="tx1"/>
                </a:solidFill>
                <a:latin typeface="Aptos Display" panose="020B0004020202020204" pitchFamily="34" charset="0"/>
                <a:cs typeface="Dubai Light" panose="020B0303030403030204" pitchFamily="34" charset="-78"/>
              </a:rPr>
              <a:t>dividends</a:t>
            </a:r>
          </a:p>
        </p:txBody>
      </p:sp>
      <p:sp>
        <p:nvSpPr>
          <p:cNvPr id="8" name="Rectangle 7">
            <a:extLst>
              <a:ext uri="{FF2B5EF4-FFF2-40B4-BE49-F238E27FC236}">
                <a16:creationId xmlns:a16="http://schemas.microsoft.com/office/drawing/2014/main" id="{4DA80220-2F11-0954-9122-5E985BC5F16F}"/>
              </a:ext>
            </a:extLst>
          </p:cNvPr>
          <p:cNvSpPr/>
          <p:nvPr/>
        </p:nvSpPr>
        <p:spPr>
          <a:xfrm>
            <a:off x="6636182" y="3520580"/>
            <a:ext cx="3289532" cy="7429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fontAlgn="base"/>
            <a:r>
              <a:rPr lang="en-US" sz="1100" i="0" u="none" strike="noStrike" cap="all" dirty="0">
                <a:solidFill>
                  <a:schemeClr val="tx1"/>
                </a:solidFill>
                <a:latin typeface="Aptos Display" panose="020B0004020202020204" pitchFamily="34" charset="0"/>
                <a:cs typeface="Dubai Light" panose="020B0303030403030204" pitchFamily="34" charset="-78"/>
              </a:rPr>
              <a:t>Creative financing structures offering variety of products to meet operators’ needs</a:t>
            </a:r>
          </a:p>
        </p:txBody>
      </p:sp>
      <p:sp>
        <p:nvSpPr>
          <p:cNvPr id="9" name="Rectangle 8">
            <a:extLst>
              <a:ext uri="{FF2B5EF4-FFF2-40B4-BE49-F238E27FC236}">
                <a16:creationId xmlns:a16="http://schemas.microsoft.com/office/drawing/2014/main" id="{E00E75CB-4882-0C79-D3BB-AE25831EEA74}"/>
              </a:ext>
            </a:extLst>
          </p:cNvPr>
          <p:cNvSpPr/>
          <p:nvPr/>
        </p:nvSpPr>
        <p:spPr>
          <a:xfrm>
            <a:off x="6636182" y="4664736"/>
            <a:ext cx="3293143" cy="66576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fontAlgn="base"/>
            <a:r>
              <a:rPr lang="en-US" sz="1100" i="0" u="none" strike="noStrike" cap="all" dirty="0">
                <a:solidFill>
                  <a:schemeClr val="tx1"/>
                </a:solidFill>
                <a:latin typeface="Aptos Display" panose="020B0004020202020204" pitchFamily="34" charset="0"/>
                <a:cs typeface="Dubai Light" panose="020B0303030403030204" pitchFamily="34" charset="-78"/>
              </a:rPr>
              <a:t>conservative and strong balance sheet</a:t>
            </a:r>
          </a:p>
        </p:txBody>
      </p:sp>
    </p:spTree>
    <p:extLst>
      <p:ext uri="{BB962C8B-B14F-4D97-AF65-F5344CB8AC3E}">
        <p14:creationId xmlns:p14="http://schemas.microsoft.com/office/powerpoint/2010/main" val="1128127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4</a:t>
            </a:fld>
            <a:endParaRPr lang="en-US" dirty="0"/>
          </a:p>
        </p:txBody>
      </p:sp>
      <p:sp>
        <p:nvSpPr>
          <p:cNvPr id="11" name="TextBox 10">
            <a:extLst>
              <a:ext uri="{FF2B5EF4-FFF2-40B4-BE49-F238E27FC236}">
                <a16:creationId xmlns:a16="http://schemas.microsoft.com/office/drawing/2014/main" id="{CCEA50F9-D8F2-4E6F-9F2F-82CCC3B0B22F}"/>
              </a:ext>
            </a:extLst>
          </p:cNvPr>
          <p:cNvSpPr txBox="1"/>
          <p:nvPr/>
        </p:nvSpPr>
        <p:spPr>
          <a:xfrm>
            <a:off x="304800" y="936893"/>
            <a:ext cx="5181600" cy="492443"/>
          </a:xfrm>
          <a:prstGeom prst="rect">
            <a:avLst/>
          </a:prstGeom>
          <a:noFill/>
        </p:spPr>
        <p:txBody>
          <a:bodyPr wrap="square" rtlCol="0">
            <a:spAutoFit/>
          </a:bodyPr>
          <a:lstStyle/>
          <a:p>
            <a:pPr algn="ctr"/>
            <a:r>
              <a:rPr lang="en-US" sz="1300" b="1" dirty="0">
                <a:solidFill>
                  <a:schemeClr val="tx2"/>
                </a:solidFill>
                <a:latin typeface="Aptos" panose="020B0004020202020204" pitchFamily="34" charset="0"/>
              </a:rPr>
              <a:t>U.S. Senior Population Growth Projections by Age Bracket</a:t>
            </a:r>
          </a:p>
          <a:p>
            <a:pPr algn="ctr"/>
            <a:r>
              <a:rPr lang="en-US" sz="1300" b="1" dirty="0">
                <a:solidFill>
                  <a:schemeClr val="tx2"/>
                </a:solidFill>
                <a:latin typeface="Aptos" panose="020B0004020202020204" pitchFamily="34" charset="0"/>
              </a:rPr>
              <a:t>United States | 2022 - 2060</a:t>
            </a:r>
          </a:p>
        </p:txBody>
      </p:sp>
      <p:sp>
        <p:nvSpPr>
          <p:cNvPr id="17" name="Title 3">
            <a:extLst>
              <a:ext uri="{FF2B5EF4-FFF2-40B4-BE49-F238E27FC236}">
                <a16:creationId xmlns:a16="http://schemas.microsoft.com/office/drawing/2014/main" id="{B4B1BD7B-2733-475C-8269-1214904A8212}"/>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rPr>
              <a:t>Demographics drive demand  </a:t>
            </a:r>
            <a:r>
              <a:rPr lang="en-US" sz="1700" cap="all" dirty="0">
                <a:solidFill>
                  <a:srgbClr val="002F86"/>
                </a:solidFill>
                <a:highlight>
                  <a:srgbClr val="FFFF00"/>
                </a:highlight>
              </a:rPr>
              <a:t>&lt;Moved up&gt;</a:t>
            </a:r>
          </a:p>
        </p:txBody>
      </p:sp>
      <p:graphicFrame>
        <p:nvGraphicFramePr>
          <p:cNvPr id="5" name="Chart 4">
            <a:extLst>
              <a:ext uri="{FF2B5EF4-FFF2-40B4-BE49-F238E27FC236}">
                <a16:creationId xmlns:a16="http://schemas.microsoft.com/office/drawing/2014/main" id="{0EFBD872-6DEA-125E-0CD8-295A6A635DE8}"/>
              </a:ext>
            </a:extLst>
          </p:cNvPr>
          <p:cNvGraphicFramePr/>
          <p:nvPr>
            <p:extLst>
              <p:ext uri="{D42A27DB-BD31-4B8C-83A1-F6EECF244321}">
                <p14:modId xmlns:p14="http://schemas.microsoft.com/office/powerpoint/2010/main" val="1614737943"/>
              </p:ext>
            </p:extLst>
          </p:nvPr>
        </p:nvGraphicFramePr>
        <p:xfrm>
          <a:off x="700939" y="1972924"/>
          <a:ext cx="4800600" cy="3073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AADADBBF-1419-6E86-7945-45F93F072FA5}"/>
              </a:ext>
            </a:extLst>
          </p:cNvPr>
          <p:cNvSpPr txBox="1"/>
          <p:nvPr/>
        </p:nvSpPr>
        <p:spPr>
          <a:xfrm>
            <a:off x="-76200" y="5212885"/>
            <a:ext cx="3810000" cy="230832"/>
          </a:xfrm>
          <a:prstGeom prst="rect">
            <a:avLst/>
          </a:prstGeom>
          <a:noFill/>
        </p:spPr>
        <p:txBody>
          <a:bodyPr wrap="square" rtlCol="0">
            <a:spAutoFit/>
          </a:bodyPr>
          <a:lstStyle/>
          <a:p>
            <a:pPr algn="ctr"/>
            <a:r>
              <a:rPr lang="en-US" sz="900" dirty="0">
                <a:latin typeface="Aptos" panose="020B0004020202020204" pitchFamily="34" charset="0"/>
                <a:cs typeface="Times New Roman" pitchFamily="18" charset="0"/>
              </a:rPr>
              <a:t>Source: U.S. Census</a:t>
            </a:r>
          </a:p>
        </p:txBody>
      </p:sp>
      <p:sp>
        <p:nvSpPr>
          <p:cNvPr id="8" name="TextBox 7">
            <a:extLst>
              <a:ext uri="{FF2B5EF4-FFF2-40B4-BE49-F238E27FC236}">
                <a16:creationId xmlns:a16="http://schemas.microsoft.com/office/drawing/2014/main" id="{C717FCB1-66CC-39D9-23EA-73B0A9E2B48A}"/>
              </a:ext>
            </a:extLst>
          </p:cNvPr>
          <p:cNvSpPr txBox="1"/>
          <p:nvPr/>
        </p:nvSpPr>
        <p:spPr>
          <a:xfrm rot="16200000">
            <a:off x="-1353726" y="3258727"/>
            <a:ext cx="3731063" cy="261610"/>
          </a:xfrm>
          <a:prstGeom prst="rect">
            <a:avLst/>
          </a:prstGeom>
          <a:noFill/>
        </p:spPr>
        <p:txBody>
          <a:bodyPr wrap="square" rtlCol="0">
            <a:spAutoFit/>
          </a:bodyPr>
          <a:lstStyle/>
          <a:p>
            <a:pPr algn="ctr"/>
            <a:r>
              <a:rPr lang="en-US" sz="1100" dirty="0"/>
              <a:t>Millions</a:t>
            </a:r>
          </a:p>
        </p:txBody>
      </p:sp>
      <p:sp>
        <p:nvSpPr>
          <p:cNvPr id="4" name="TextBox 3">
            <a:extLst>
              <a:ext uri="{FF2B5EF4-FFF2-40B4-BE49-F238E27FC236}">
                <a16:creationId xmlns:a16="http://schemas.microsoft.com/office/drawing/2014/main" id="{7FFE154E-EAD1-EDA7-7B9F-EF21CBED4A81}"/>
              </a:ext>
            </a:extLst>
          </p:cNvPr>
          <p:cNvSpPr txBox="1"/>
          <p:nvPr/>
        </p:nvSpPr>
        <p:spPr>
          <a:xfrm>
            <a:off x="6096000" y="1676400"/>
            <a:ext cx="3429000" cy="4001737"/>
          </a:xfrm>
          <a:prstGeom prst="rect">
            <a:avLst/>
          </a:prstGeom>
          <a:noFill/>
        </p:spPr>
        <p:txBody>
          <a:bodyPr wrap="square" rtlCol="0">
            <a:spAutoFit/>
          </a:bodyPr>
          <a:lstStyle/>
          <a:p>
            <a:pPr marL="342900" indent="-342900">
              <a:buFontTx/>
              <a:buChar char="-"/>
            </a:pPr>
            <a:r>
              <a:rPr lang="en-US" dirty="0"/>
              <a:t>11,200 people turn 65 each day. 4.1 million will turn 65 in 2024.</a:t>
            </a:r>
          </a:p>
          <a:p>
            <a:endParaRPr lang="en-US" dirty="0"/>
          </a:p>
          <a:p>
            <a:pPr marL="342900" indent="-342900">
              <a:buFontTx/>
              <a:buChar char="-"/>
            </a:pPr>
            <a:r>
              <a:rPr lang="en-US" dirty="0"/>
              <a:t>85+ population is expected to grow by x% through 2040</a:t>
            </a:r>
          </a:p>
          <a:p>
            <a:endParaRPr lang="en-US" dirty="0"/>
          </a:p>
          <a:p>
            <a:pPr marL="342900" indent="-342900">
              <a:buFontTx/>
              <a:buChar char="-"/>
            </a:pPr>
            <a:r>
              <a:rPr lang="en-US" dirty="0"/>
              <a:t>Another stat</a:t>
            </a:r>
          </a:p>
          <a:p>
            <a:endParaRPr lang="en-US" dirty="0"/>
          </a:p>
          <a:p>
            <a:pPr marL="342900" indent="-342900">
              <a:buFontTx/>
              <a:buChar char="-"/>
            </a:pPr>
            <a:r>
              <a:rPr lang="en-US" dirty="0"/>
              <a:t>Another stat</a:t>
            </a:r>
          </a:p>
          <a:p>
            <a:endParaRPr lang="en-US" dirty="0"/>
          </a:p>
          <a:p>
            <a:pPr marL="342900" indent="-342900">
              <a:buFontTx/>
              <a:buChar char="-"/>
            </a:pPr>
            <a:endParaRPr lang="en-US" dirty="0"/>
          </a:p>
        </p:txBody>
      </p:sp>
    </p:spTree>
    <p:extLst>
      <p:ext uri="{BB962C8B-B14F-4D97-AF65-F5344CB8AC3E}">
        <p14:creationId xmlns:p14="http://schemas.microsoft.com/office/powerpoint/2010/main" val="1725482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5</a:t>
            </a:fld>
            <a:endParaRPr lang="en-US" dirty="0"/>
          </a:p>
        </p:txBody>
      </p:sp>
      <p:sp>
        <p:nvSpPr>
          <p:cNvPr id="3" name="Slide Number Placeholder 1">
            <a:extLst>
              <a:ext uri="{FF2B5EF4-FFF2-40B4-BE49-F238E27FC236}">
                <a16:creationId xmlns:a16="http://schemas.microsoft.com/office/drawing/2014/main" id="{2B3D4EEE-1A80-192A-0012-1BC7FFDA43A3}"/>
              </a:ext>
            </a:extLst>
          </p:cNvPr>
          <p:cNvSpPr txBox="1">
            <a:spLocks/>
          </p:cNvSpPr>
          <p:nvPr/>
        </p:nvSpPr>
        <p:spPr>
          <a:xfrm>
            <a:off x="9372600" y="7035598"/>
            <a:ext cx="591214" cy="263004"/>
          </a:xfrm>
          <a:prstGeom prst="rect">
            <a:avLst/>
          </a:prstGeom>
        </p:spPr>
        <p:txBody>
          <a:bodyPr vert="horz" lIns="99276" tIns="49638" rIns="99276" bIns="49638" rtlCol="0" anchor="ctr"/>
          <a:lstStyle>
            <a:defPPr>
              <a:defRPr lang="en-US"/>
            </a:defPPr>
            <a:lvl1pPr marL="0" algn="r" defTabSz="992764" rtl="0" eaLnBrk="1" latinLnBrk="0" hangingPunct="1">
              <a:defRPr sz="900" kern="1200">
                <a:solidFill>
                  <a:schemeClr val="accent1">
                    <a:lumMod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fld id="{0CDE22BD-A697-449A-B32E-82B3E933C80D}" type="slidenum">
              <a:rPr lang="en-US" smtClean="0">
                <a:solidFill>
                  <a:schemeClr val="bg1"/>
                </a:solidFill>
              </a:rPr>
              <a:pPr/>
              <a:t>5</a:t>
            </a:fld>
            <a:endParaRPr lang="en-US" dirty="0">
              <a:solidFill>
                <a:schemeClr val="bg1"/>
              </a:solidFill>
            </a:endParaRPr>
          </a:p>
        </p:txBody>
      </p:sp>
      <p:sp>
        <p:nvSpPr>
          <p:cNvPr id="90" name="Title 3">
            <a:extLst>
              <a:ext uri="{FF2B5EF4-FFF2-40B4-BE49-F238E27FC236}">
                <a16:creationId xmlns:a16="http://schemas.microsoft.com/office/drawing/2014/main" id="{49B1091E-8194-E450-F8C7-378F6DF45DA4}"/>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highlight>
                  <a:srgbClr val="FFFF00"/>
                </a:highlight>
              </a:rPr>
              <a:t>Portfolio overview</a:t>
            </a:r>
          </a:p>
        </p:txBody>
      </p:sp>
      <p:graphicFrame>
        <p:nvGraphicFramePr>
          <p:cNvPr id="9" name="Chart 8">
            <a:extLst>
              <a:ext uri="{FF2B5EF4-FFF2-40B4-BE49-F238E27FC236}">
                <a16:creationId xmlns:a16="http://schemas.microsoft.com/office/drawing/2014/main" id="{EC0414C0-049B-6059-CF3E-2DCFD4CDFEEC}"/>
              </a:ext>
            </a:extLst>
          </p:cNvPr>
          <p:cNvGraphicFramePr/>
          <p:nvPr>
            <p:extLst>
              <p:ext uri="{D42A27DB-BD31-4B8C-83A1-F6EECF244321}">
                <p14:modId xmlns:p14="http://schemas.microsoft.com/office/powerpoint/2010/main" val="2910492886"/>
              </p:ext>
            </p:extLst>
          </p:nvPr>
        </p:nvGraphicFramePr>
        <p:xfrm>
          <a:off x="5574216" y="2173568"/>
          <a:ext cx="4329165" cy="3291562"/>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EE019F5B-F2F9-3BFD-826A-DD037110203F}"/>
              </a:ext>
            </a:extLst>
          </p:cNvPr>
          <p:cNvSpPr/>
          <p:nvPr/>
        </p:nvSpPr>
        <p:spPr>
          <a:xfrm>
            <a:off x="179692" y="516485"/>
            <a:ext cx="3554107" cy="207301"/>
          </a:xfrm>
          <a:prstGeom prst="rect">
            <a:avLst/>
          </a:prstGeom>
        </p:spPr>
        <p:txBody>
          <a:bodyPr wrap="square">
            <a:spAutoFit/>
          </a:bodyPr>
          <a:lstStyle/>
          <a:p>
            <a:r>
              <a:rPr lang="en-US" sz="700" cap="all" dirty="0">
                <a:cs typeface="Times New Roman" pitchFamily="18" charset="0"/>
              </a:rPr>
              <a:t>(as of MARCH 31, 2024)</a:t>
            </a:r>
            <a:endParaRPr lang="en-US" sz="700" cap="all" dirty="0"/>
          </a:p>
        </p:txBody>
      </p:sp>
      <p:grpSp>
        <p:nvGrpSpPr>
          <p:cNvPr id="324" name="Group 323">
            <a:extLst>
              <a:ext uri="{FF2B5EF4-FFF2-40B4-BE49-F238E27FC236}">
                <a16:creationId xmlns:a16="http://schemas.microsoft.com/office/drawing/2014/main" id="{868E06CB-1583-C16B-1E0F-027137EBE62E}"/>
              </a:ext>
            </a:extLst>
          </p:cNvPr>
          <p:cNvGrpSpPr/>
          <p:nvPr/>
        </p:nvGrpSpPr>
        <p:grpSpPr>
          <a:xfrm>
            <a:off x="103492" y="1683532"/>
            <a:ext cx="5782734" cy="3695136"/>
            <a:chOff x="816832" y="2008002"/>
            <a:chExt cx="8393298" cy="4810748"/>
          </a:xfrm>
        </p:grpSpPr>
        <p:sp>
          <p:nvSpPr>
            <p:cNvPr id="325" name="Freeform 51">
              <a:extLst>
                <a:ext uri="{FF2B5EF4-FFF2-40B4-BE49-F238E27FC236}">
                  <a16:creationId xmlns:a16="http://schemas.microsoft.com/office/drawing/2014/main" id="{82674B33-499F-5DCB-DB71-0BD58D15AA9E}"/>
                </a:ext>
              </a:extLst>
            </p:cNvPr>
            <p:cNvSpPr>
              <a:spLocks/>
            </p:cNvSpPr>
            <p:nvPr/>
          </p:nvSpPr>
          <p:spPr bwMode="gray">
            <a:xfrm>
              <a:off x="1212936" y="2008002"/>
              <a:ext cx="1054301" cy="725460"/>
            </a:xfrm>
            <a:custGeom>
              <a:avLst/>
              <a:gdLst>
                <a:gd name="T0" fmla="*/ 0 w 1848"/>
                <a:gd name="T1" fmla="*/ 0 h 1355"/>
                <a:gd name="T2" fmla="*/ 0 w 1848"/>
                <a:gd name="T3" fmla="*/ 0 h 1355"/>
                <a:gd name="T4" fmla="*/ 0 w 1848"/>
                <a:gd name="T5" fmla="*/ 0 h 1355"/>
                <a:gd name="T6" fmla="*/ 0 w 1848"/>
                <a:gd name="T7" fmla="*/ 0 h 1355"/>
                <a:gd name="T8" fmla="*/ 0 w 1848"/>
                <a:gd name="T9" fmla="*/ 0 h 1355"/>
                <a:gd name="T10" fmla="*/ 0 w 1848"/>
                <a:gd name="T11" fmla="*/ 0 h 1355"/>
                <a:gd name="T12" fmla="*/ 0 w 1848"/>
                <a:gd name="T13" fmla="*/ 0 h 1355"/>
                <a:gd name="T14" fmla="*/ 0 w 1848"/>
                <a:gd name="T15" fmla="*/ 0 h 1355"/>
                <a:gd name="T16" fmla="*/ 0 w 1848"/>
                <a:gd name="T17" fmla="*/ 0 h 1355"/>
                <a:gd name="T18" fmla="*/ 0 w 1848"/>
                <a:gd name="T19" fmla="*/ 0 h 1355"/>
                <a:gd name="T20" fmla="*/ 0 w 1848"/>
                <a:gd name="T21" fmla="*/ 0 h 1355"/>
                <a:gd name="T22" fmla="*/ 0 w 1848"/>
                <a:gd name="T23" fmla="*/ 0 h 1355"/>
                <a:gd name="T24" fmla="*/ 0 w 1848"/>
                <a:gd name="T25" fmla="*/ 0 h 1355"/>
                <a:gd name="T26" fmla="*/ 0 w 1848"/>
                <a:gd name="T27" fmla="*/ 0 h 1355"/>
                <a:gd name="T28" fmla="*/ 0 w 1848"/>
                <a:gd name="T29" fmla="*/ 0 h 1355"/>
                <a:gd name="T30" fmla="*/ 0 w 1848"/>
                <a:gd name="T31" fmla="*/ 0 h 1355"/>
                <a:gd name="T32" fmla="*/ 0 w 1848"/>
                <a:gd name="T33" fmla="*/ 0 h 1355"/>
                <a:gd name="T34" fmla="*/ 0 w 1848"/>
                <a:gd name="T35" fmla="*/ 0 h 1355"/>
                <a:gd name="T36" fmla="*/ 0 w 1848"/>
                <a:gd name="T37" fmla="*/ 0 h 1355"/>
                <a:gd name="T38" fmla="*/ 0 w 1848"/>
                <a:gd name="T39" fmla="*/ 0 h 1355"/>
                <a:gd name="T40" fmla="*/ 0 w 1848"/>
                <a:gd name="T41" fmla="*/ 0 h 1355"/>
                <a:gd name="T42" fmla="*/ 0 w 1848"/>
                <a:gd name="T43" fmla="*/ 0 h 1355"/>
                <a:gd name="T44" fmla="*/ 0 w 1848"/>
                <a:gd name="T45" fmla="*/ 0 h 1355"/>
                <a:gd name="T46" fmla="*/ 0 w 1848"/>
                <a:gd name="T47" fmla="*/ 0 h 1355"/>
                <a:gd name="T48" fmla="*/ 0 w 1848"/>
                <a:gd name="T49" fmla="*/ 0 h 1355"/>
                <a:gd name="T50" fmla="*/ 0 w 1848"/>
                <a:gd name="T51" fmla="*/ 0 h 1355"/>
                <a:gd name="T52" fmla="*/ 0 w 1848"/>
                <a:gd name="T53" fmla="*/ 0 h 1355"/>
                <a:gd name="T54" fmla="*/ 0 w 1848"/>
                <a:gd name="T55" fmla="*/ 0 h 1355"/>
                <a:gd name="T56" fmla="*/ 0 w 1848"/>
                <a:gd name="T57" fmla="*/ 0 h 1355"/>
                <a:gd name="T58" fmla="*/ 0 w 1848"/>
                <a:gd name="T59" fmla="*/ 0 h 1355"/>
                <a:gd name="T60" fmla="*/ 0 w 1848"/>
                <a:gd name="T61" fmla="*/ 0 h 1355"/>
                <a:gd name="T62" fmla="*/ 0 w 1848"/>
                <a:gd name="T63" fmla="*/ 0 h 1355"/>
                <a:gd name="T64" fmla="*/ 0 w 1848"/>
                <a:gd name="T65" fmla="*/ 0 h 1355"/>
                <a:gd name="T66" fmla="*/ 0 w 1848"/>
                <a:gd name="T67" fmla="*/ 0 h 1355"/>
                <a:gd name="T68" fmla="*/ 0 w 1848"/>
                <a:gd name="T69" fmla="*/ 0 h 1355"/>
                <a:gd name="T70" fmla="*/ 0 w 1848"/>
                <a:gd name="T71" fmla="*/ 0 h 1355"/>
                <a:gd name="T72" fmla="*/ 0 w 1848"/>
                <a:gd name="T73" fmla="*/ 0 h 1355"/>
                <a:gd name="T74" fmla="*/ 0 w 1848"/>
                <a:gd name="T75" fmla="*/ 0 h 1355"/>
                <a:gd name="T76" fmla="*/ 0 w 1848"/>
                <a:gd name="T77" fmla="*/ 0 h 1355"/>
                <a:gd name="T78" fmla="*/ 0 w 1848"/>
                <a:gd name="T79" fmla="*/ 0 h 1355"/>
                <a:gd name="T80" fmla="*/ 0 w 1848"/>
                <a:gd name="T81" fmla="*/ 0 h 1355"/>
                <a:gd name="T82" fmla="*/ 0 w 1848"/>
                <a:gd name="T83" fmla="*/ 0 h 1355"/>
                <a:gd name="T84" fmla="*/ 0 w 1848"/>
                <a:gd name="T85" fmla="*/ 0 h 1355"/>
                <a:gd name="T86" fmla="*/ 0 w 1848"/>
                <a:gd name="T87" fmla="*/ 0 h 1355"/>
                <a:gd name="T88" fmla="*/ 0 w 1848"/>
                <a:gd name="T89" fmla="*/ 0 h 1355"/>
                <a:gd name="T90" fmla="*/ 0 w 1848"/>
                <a:gd name="T91" fmla="*/ 0 h 1355"/>
                <a:gd name="T92" fmla="*/ 0 w 1848"/>
                <a:gd name="T93" fmla="*/ 0 h 1355"/>
                <a:gd name="T94" fmla="*/ 0 w 1848"/>
                <a:gd name="T95" fmla="*/ 0 h 1355"/>
                <a:gd name="T96" fmla="*/ 0 w 1848"/>
                <a:gd name="T97" fmla="*/ 0 h 1355"/>
                <a:gd name="T98" fmla="*/ 0 w 1848"/>
                <a:gd name="T99" fmla="*/ 0 h 1355"/>
                <a:gd name="T100" fmla="*/ 0 w 1848"/>
                <a:gd name="T101" fmla="*/ 0 h 1355"/>
                <a:gd name="T102" fmla="*/ 0 w 1848"/>
                <a:gd name="T103" fmla="*/ 0 h 1355"/>
                <a:gd name="T104" fmla="*/ 0 w 1848"/>
                <a:gd name="T105" fmla="*/ 0 h 1355"/>
                <a:gd name="T106" fmla="*/ 0 w 1848"/>
                <a:gd name="T107" fmla="*/ 0 h 1355"/>
                <a:gd name="T108" fmla="*/ 0 w 1848"/>
                <a:gd name="T109" fmla="*/ 0 h 1355"/>
                <a:gd name="T110" fmla="*/ 0 w 1848"/>
                <a:gd name="T111" fmla="*/ 0 h 1355"/>
                <a:gd name="T112" fmla="*/ 0 w 1848"/>
                <a:gd name="T113" fmla="*/ 0 h 1355"/>
                <a:gd name="T114" fmla="*/ 0 w 1848"/>
                <a:gd name="T115" fmla="*/ 0 h 13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48"/>
                <a:gd name="T175" fmla="*/ 0 h 1355"/>
                <a:gd name="T176" fmla="*/ 1848 w 1848"/>
                <a:gd name="T177" fmla="*/ 1355 h 13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48" h="1355">
                  <a:moveTo>
                    <a:pt x="1661" y="1276"/>
                  </a:moveTo>
                  <a:lnTo>
                    <a:pt x="1656" y="1294"/>
                  </a:lnTo>
                  <a:lnTo>
                    <a:pt x="1645" y="1311"/>
                  </a:lnTo>
                  <a:lnTo>
                    <a:pt x="1648" y="1355"/>
                  </a:lnTo>
                  <a:lnTo>
                    <a:pt x="1160" y="1239"/>
                  </a:lnTo>
                  <a:lnTo>
                    <a:pt x="1124" y="1256"/>
                  </a:lnTo>
                  <a:lnTo>
                    <a:pt x="1099" y="1256"/>
                  </a:lnTo>
                  <a:lnTo>
                    <a:pt x="1074" y="1248"/>
                  </a:lnTo>
                  <a:lnTo>
                    <a:pt x="1042" y="1245"/>
                  </a:lnTo>
                  <a:lnTo>
                    <a:pt x="1023" y="1237"/>
                  </a:lnTo>
                  <a:lnTo>
                    <a:pt x="998" y="1237"/>
                  </a:lnTo>
                  <a:lnTo>
                    <a:pt x="971" y="1245"/>
                  </a:lnTo>
                  <a:lnTo>
                    <a:pt x="935" y="1237"/>
                  </a:lnTo>
                  <a:lnTo>
                    <a:pt x="905" y="1237"/>
                  </a:lnTo>
                  <a:lnTo>
                    <a:pt x="869" y="1254"/>
                  </a:lnTo>
                  <a:lnTo>
                    <a:pt x="841" y="1259"/>
                  </a:lnTo>
                  <a:lnTo>
                    <a:pt x="782" y="1250"/>
                  </a:lnTo>
                  <a:lnTo>
                    <a:pt x="765" y="1239"/>
                  </a:lnTo>
                  <a:lnTo>
                    <a:pt x="729" y="1226"/>
                  </a:lnTo>
                  <a:lnTo>
                    <a:pt x="617" y="1239"/>
                  </a:lnTo>
                  <a:lnTo>
                    <a:pt x="595" y="1210"/>
                  </a:lnTo>
                  <a:lnTo>
                    <a:pt x="501" y="1182"/>
                  </a:lnTo>
                  <a:lnTo>
                    <a:pt x="457" y="1177"/>
                  </a:lnTo>
                  <a:lnTo>
                    <a:pt x="400" y="1182"/>
                  </a:lnTo>
                  <a:lnTo>
                    <a:pt x="315" y="1177"/>
                  </a:lnTo>
                  <a:lnTo>
                    <a:pt x="244" y="1138"/>
                  </a:lnTo>
                  <a:lnTo>
                    <a:pt x="230" y="1111"/>
                  </a:lnTo>
                  <a:lnTo>
                    <a:pt x="235" y="1023"/>
                  </a:lnTo>
                  <a:lnTo>
                    <a:pt x="241" y="1006"/>
                  </a:lnTo>
                  <a:lnTo>
                    <a:pt x="233" y="951"/>
                  </a:lnTo>
                  <a:lnTo>
                    <a:pt x="180" y="914"/>
                  </a:lnTo>
                  <a:lnTo>
                    <a:pt x="142" y="908"/>
                  </a:lnTo>
                  <a:lnTo>
                    <a:pt x="136" y="897"/>
                  </a:lnTo>
                  <a:lnTo>
                    <a:pt x="115" y="875"/>
                  </a:lnTo>
                  <a:lnTo>
                    <a:pt x="71" y="856"/>
                  </a:lnTo>
                  <a:lnTo>
                    <a:pt x="66" y="850"/>
                  </a:lnTo>
                  <a:lnTo>
                    <a:pt x="22" y="823"/>
                  </a:lnTo>
                  <a:lnTo>
                    <a:pt x="7" y="820"/>
                  </a:lnTo>
                  <a:lnTo>
                    <a:pt x="0" y="817"/>
                  </a:lnTo>
                  <a:lnTo>
                    <a:pt x="0" y="804"/>
                  </a:lnTo>
                  <a:lnTo>
                    <a:pt x="11" y="762"/>
                  </a:lnTo>
                  <a:lnTo>
                    <a:pt x="18" y="743"/>
                  </a:lnTo>
                  <a:lnTo>
                    <a:pt x="18" y="727"/>
                  </a:lnTo>
                  <a:lnTo>
                    <a:pt x="18" y="716"/>
                  </a:lnTo>
                  <a:lnTo>
                    <a:pt x="27" y="713"/>
                  </a:lnTo>
                  <a:lnTo>
                    <a:pt x="33" y="716"/>
                  </a:lnTo>
                  <a:lnTo>
                    <a:pt x="35" y="740"/>
                  </a:lnTo>
                  <a:lnTo>
                    <a:pt x="33" y="754"/>
                  </a:lnTo>
                  <a:lnTo>
                    <a:pt x="29" y="762"/>
                  </a:lnTo>
                  <a:lnTo>
                    <a:pt x="33" y="773"/>
                  </a:lnTo>
                  <a:lnTo>
                    <a:pt x="66" y="743"/>
                  </a:lnTo>
                  <a:lnTo>
                    <a:pt x="62" y="732"/>
                  </a:lnTo>
                  <a:lnTo>
                    <a:pt x="62" y="716"/>
                  </a:lnTo>
                  <a:lnTo>
                    <a:pt x="77" y="699"/>
                  </a:lnTo>
                  <a:lnTo>
                    <a:pt x="66" y="677"/>
                  </a:lnTo>
                  <a:lnTo>
                    <a:pt x="46" y="672"/>
                  </a:lnTo>
                  <a:lnTo>
                    <a:pt x="44" y="620"/>
                  </a:lnTo>
                  <a:lnTo>
                    <a:pt x="51" y="615"/>
                  </a:lnTo>
                  <a:lnTo>
                    <a:pt x="71" y="620"/>
                  </a:lnTo>
                  <a:lnTo>
                    <a:pt x="77" y="611"/>
                  </a:lnTo>
                  <a:lnTo>
                    <a:pt x="112" y="604"/>
                  </a:lnTo>
                  <a:lnTo>
                    <a:pt x="88" y="582"/>
                  </a:lnTo>
                  <a:lnTo>
                    <a:pt x="88" y="576"/>
                  </a:lnTo>
                  <a:lnTo>
                    <a:pt x="79" y="567"/>
                  </a:lnTo>
                  <a:lnTo>
                    <a:pt x="55" y="584"/>
                  </a:lnTo>
                  <a:lnTo>
                    <a:pt x="55" y="545"/>
                  </a:lnTo>
                  <a:lnTo>
                    <a:pt x="55" y="523"/>
                  </a:lnTo>
                  <a:lnTo>
                    <a:pt x="62" y="479"/>
                  </a:lnTo>
                  <a:lnTo>
                    <a:pt x="57" y="448"/>
                  </a:lnTo>
                  <a:lnTo>
                    <a:pt x="55" y="417"/>
                  </a:lnTo>
                  <a:lnTo>
                    <a:pt x="62" y="345"/>
                  </a:lnTo>
                  <a:lnTo>
                    <a:pt x="68" y="316"/>
                  </a:lnTo>
                  <a:lnTo>
                    <a:pt x="38" y="220"/>
                  </a:lnTo>
                  <a:lnTo>
                    <a:pt x="40" y="154"/>
                  </a:lnTo>
                  <a:lnTo>
                    <a:pt x="51" y="118"/>
                  </a:lnTo>
                  <a:lnTo>
                    <a:pt x="60" y="68"/>
                  </a:lnTo>
                  <a:lnTo>
                    <a:pt x="233" y="189"/>
                  </a:lnTo>
                  <a:lnTo>
                    <a:pt x="323" y="239"/>
                  </a:lnTo>
                  <a:lnTo>
                    <a:pt x="395" y="261"/>
                  </a:lnTo>
                  <a:lnTo>
                    <a:pt x="435" y="285"/>
                  </a:lnTo>
                  <a:lnTo>
                    <a:pt x="472" y="285"/>
                  </a:lnTo>
                  <a:lnTo>
                    <a:pt x="485" y="294"/>
                  </a:lnTo>
                  <a:lnTo>
                    <a:pt x="499" y="316"/>
                  </a:lnTo>
                  <a:lnTo>
                    <a:pt x="505" y="400"/>
                  </a:lnTo>
                  <a:lnTo>
                    <a:pt x="499" y="420"/>
                  </a:lnTo>
                  <a:lnTo>
                    <a:pt x="472" y="439"/>
                  </a:lnTo>
                  <a:lnTo>
                    <a:pt x="461" y="477"/>
                  </a:lnTo>
                  <a:lnTo>
                    <a:pt x="461" y="507"/>
                  </a:lnTo>
                  <a:lnTo>
                    <a:pt x="463" y="523"/>
                  </a:lnTo>
                  <a:lnTo>
                    <a:pt x="461" y="540"/>
                  </a:lnTo>
                  <a:lnTo>
                    <a:pt x="452" y="554"/>
                  </a:lnTo>
                  <a:lnTo>
                    <a:pt x="452" y="567"/>
                  </a:lnTo>
                  <a:lnTo>
                    <a:pt x="468" y="582"/>
                  </a:lnTo>
                  <a:lnTo>
                    <a:pt x="501" y="565"/>
                  </a:lnTo>
                  <a:lnTo>
                    <a:pt x="523" y="488"/>
                  </a:lnTo>
                  <a:lnTo>
                    <a:pt x="538" y="472"/>
                  </a:lnTo>
                  <a:lnTo>
                    <a:pt x="551" y="437"/>
                  </a:lnTo>
                  <a:lnTo>
                    <a:pt x="598" y="389"/>
                  </a:lnTo>
                  <a:lnTo>
                    <a:pt x="600" y="371"/>
                  </a:lnTo>
                  <a:lnTo>
                    <a:pt x="582" y="301"/>
                  </a:lnTo>
                  <a:lnTo>
                    <a:pt x="545" y="206"/>
                  </a:lnTo>
                  <a:lnTo>
                    <a:pt x="543" y="189"/>
                  </a:lnTo>
                  <a:lnTo>
                    <a:pt x="554" y="184"/>
                  </a:lnTo>
                  <a:lnTo>
                    <a:pt x="573" y="189"/>
                  </a:lnTo>
                  <a:lnTo>
                    <a:pt x="595" y="145"/>
                  </a:lnTo>
                  <a:lnTo>
                    <a:pt x="593" y="96"/>
                  </a:lnTo>
                  <a:lnTo>
                    <a:pt x="562" y="96"/>
                  </a:lnTo>
                  <a:lnTo>
                    <a:pt x="560" y="63"/>
                  </a:lnTo>
                  <a:lnTo>
                    <a:pt x="556" y="0"/>
                  </a:lnTo>
                  <a:lnTo>
                    <a:pt x="924" y="101"/>
                  </a:lnTo>
                  <a:lnTo>
                    <a:pt x="1272" y="195"/>
                  </a:lnTo>
                  <a:lnTo>
                    <a:pt x="1848" y="338"/>
                  </a:lnTo>
                  <a:lnTo>
                    <a:pt x="1656" y="1204"/>
                  </a:lnTo>
                  <a:lnTo>
                    <a:pt x="1645" y="1217"/>
                  </a:lnTo>
                  <a:lnTo>
                    <a:pt x="1645" y="1248"/>
                  </a:lnTo>
                  <a:lnTo>
                    <a:pt x="1661" y="1276"/>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solidFill>
                  <a:schemeClr val="tx2">
                    <a:lumMod val="20000"/>
                    <a:lumOff val="80000"/>
                  </a:schemeClr>
                </a:solidFill>
                <a:latin typeface="+mj-lt"/>
              </a:endParaRPr>
            </a:p>
          </p:txBody>
        </p:sp>
        <p:sp>
          <p:nvSpPr>
            <p:cNvPr id="326" name="Freeform 6">
              <a:extLst>
                <a:ext uri="{FF2B5EF4-FFF2-40B4-BE49-F238E27FC236}">
                  <a16:creationId xmlns:a16="http://schemas.microsoft.com/office/drawing/2014/main" id="{F2693610-826A-4E7E-7885-0365A1C9F98D}"/>
                </a:ext>
              </a:extLst>
            </p:cNvPr>
            <p:cNvSpPr>
              <a:spLocks/>
            </p:cNvSpPr>
            <p:nvPr/>
          </p:nvSpPr>
          <p:spPr bwMode="gray">
            <a:xfrm>
              <a:off x="923117" y="2457305"/>
              <a:ext cx="1293901" cy="1005670"/>
            </a:xfrm>
            <a:custGeom>
              <a:avLst/>
              <a:gdLst>
                <a:gd name="T0" fmla="*/ 0 w 2239"/>
                <a:gd name="T1" fmla="*/ 0 h 1865"/>
                <a:gd name="T2" fmla="*/ 0 w 2239"/>
                <a:gd name="T3" fmla="*/ 0 h 1865"/>
                <a:gd name="T4" fmla="*/ 0 w 2239"/>
                <a:gd name="T5" fmla="*/ 0 h 1865"/>
                <a:gd name="T6" fmla="*/ 0 w 2239"/>
                <a:gd name="T7" fmla="*/ 0 h 1865"/>
                <a:gd name="T8" fmla="*/ 0 w 2239"/>
                <a:gd name="T9" fmla="*/ 0 h 1865"/>
                <a:gd name="T10" fmla="*/ 0 w 2239"/>
                <a:gd name="T11" fmla="*/ 0 h 1865"/>
                <a:gd name="T12" fmla="*/ 0 w 2239"/>
                <a:gd name="T13" fmla="*/ 0 h 1865"/>
                <a:gd name="T14" fmla="*/ 0 w 2239"/>
                <a:gd name="T15" fmla="*/ 0 h 1865"/>
                <a:gd name="T16" fmla="*/ 0 w 2239"/>
                <a:gd name="T17" fmla="*/ 0 h 1865"/>
                <a:gd name="T18" fmla="*/ 0 w 2239"/>
                <a:gd name="T19" fmla="*/ 0 h 1865"/>
                <a:gd name="T20" fmla="*/ 0 w 2239"/>
                <a:gd name="T21" fmla="*/ 0 h 1865"/>
                <a:gd name="T22" fmla="*/ 0 w 2239"/>
                <a:gd name="T23" fmla="*/ 0 h 1865"/>
                <a:gd name="T24" fmla="*/ 0 w 2239"/>
                <a:gd name="T25" fmla="*/ 0 h 1865"/>
                <a:gd name="T26" fmla="*/ 0 w 2239"/>
                <a:gd name="T27" fmla="*/ 0 h 1865"/>
                <a:gd name="T28" fmla="*/ 0 w 2239"/>
                <a:gd name="T29" fmla="*/ 0 h 1865"/>
                <a:gd name="T30" fmla="*/ 0 w 2239"/>
                <a:gd name="T31" fmla="*/ 0 h 1865"/>
                <a:gd name="T32" fmla="*/ 0 w 2239"/>
                <a:gd name="T33" fmla="*/ 0 h 1865"/>
                <a:gd name="T34" fmla="*/ 0 w 2239"/>
                <a:gd name="T35" fmla="*/ 0 h 1865"/>
                <a:gd name="T36" fmla="*/ 0 w 2239"/>
                <a:gd name="T37" fmla="*/ 0 h 1865"/>
                <a:gd name="T38" fmla="*/ 0 w 2239"/>
                <a:gd name="T39" fmla="*/ 0 h 1865"/>
                <a:gd name="T40" fmla="*/ 0 w 2239"/>
                <a:gd name="T41" fmla="*/ 0 h 1865"/>
                <a:gd name="T42" fmla="*/ 0 w 2239"/>
                <a:gd name="T43" fmla="*/ 0 h 1865"/>
                <a:gd name="T44" fmla="*/ 0 w 2239"/>
                <a:gd name="T45" fmla="*/ 0 h 1865"/>
                <a:gd name="T46" fmla="*/ 0 w 2239"/>
                <a:gd name="T47" fmla="*/ 0 h 1865"/>
                <a:gd name="T48" fmla="*/ 0 w 2239"/>
                <a:gd name="T49" fmla="*/ 0 h 1865"/>
                <a:gd name="T50" fmla="*/ 0 w 2239"/>
                <a:gd name="T51" fmla="*/ 0 h 1865"/>
                <a:gd name="T52" fmla="*/ 0 w 2239"/>
                <a:gd name="T53" fmla="*/ 0 h 1865"/>
                <a:gd name="T54" fmla="*/ 0 w 2239"/>
                <a:gd name="T55" fmla="*/ 0 h 1865"/>
                <a:gd name="T56" fmla="*/ 0 w 2239"/>
                <a:gd name="T57" fmla="*/ 0 h 1865"/>
                <a:gd name="T58" fmla="*/ 0 w 2239"/>
                <a:gd name="T59" fmla="*/ 0 h 1865"/>
                <a:gd name="T60" fmla="*/ 0 w 2239"/>
                <a:gd name="T61" fmla="*/ 0 h 1865"/>
                <a:gd name="T62" fmla="*/ 0 w 2239"/>
                <a:gd name="T63" fmla="*/ 0 h 1865"/>
                <a:gd name="T64" fmla="*/ 0 w 2239"/>
                <a:gd name="T65" fmla="*/ 0 h 1865"/>
                <a:gd name="T66" fmla="*/ 0 w 2239"/>
                <a:gd name="T67" fmla="*/ 0 h 1865"/>
                <a:gd name="T68" fmla="*/ 0 w 2239"/>
                <a:gd name="T69" fmla="*/ 0 h 1865"/>
                <a:gd name="T70" fmla="*/ 0 w 2239"/>
                <a:gd name="T71" fmla="*/ 0 h 1865"/>
                <a:gd name="T72" fmla="*/ 0 w 2239"/>
                <a:gd name="T73" fmla="*/ 0 h 1865"/>
                <a:gd name="T74" fmla="*/ 0 w 2239"/>
                <a:gd name="T75" fmla="*/ 0 h 1865"/>
                <a:gd name="T76" fmla="*/ 0 w 2239"/>
                <a:gd name="T77" fmla="*/ 0 h 1865"/>
                <a:gd name="T78" fmla="*/ 0 w 2239"/>
                <a:gd name="T79" fmla="*/ 0 h 18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9"/>
                <a:gd name="T121" fmla="*/ 0 h 1865"/>
                <a:gd name="T122" fmla="*/ 2239 w 2239"/>
                <a:gd name="T123" fmla="*/ 1865 h 18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9" h="1865">
                  <a:moveTo>
                    <a:pt x="33" y="1405"/>
                  </a:moveTo>
                  <a:lnTo>
                    <a:pt x="20" y="1388"/>
                  </a:lnTo>
                  <a:lnTo>
                    <a:pt x="0" y="1317"/>
                  </a:lnTo>
                  <a:lnTo>
                    <a:pt x="16" y="1280"/>
                  </a:lnTo>
                  <a:lnTo>
                    <a:pt x="16" y="1251"/>
                  </a:lnTo>
                  <a:lnTo>
                    <a:pt x="38" y="1196"/>
                  </a:lnTo>
                  <a:lnTo>
                    <a:pt x="27" y="1086"/>
                  </a:lnTo>
                  <a:lnTo>
                    <a:pt x="44" y="1062"/>
                  </a:lnTo>
                  <a:lnTo>
                    <a:pt x="66" y="1051"/>
                  </a:lnTo>
                  <a:lnTo>
                    <a:pt x="80" y="1032"/>
                  </a:lnTo>
                  <a:lnTo>
                    <a:pt x="93" y="996"/>
                  </a:lnTo>
                  <a:lnTo>
                    <a:pt x="108" y="982"/>
                  </a:lnTo>
                  <a:lnTo>
                    <a:pt x="113" y="933"/>
                  </a:lnTo>
                  <a:lnTo>
                    <a:pt x="124" y="930"/>
                  </a:lnTo>
                  <a:lnTo>
                    <a:pt x="189" y="850"/>
                  </a:lnTo>
                  <a:lnTo>
                    <a:pt x="222" y="777"/>
                  </a:lnTo>
                  <a:lnTo>
                    <a:pt x="280" y="669"/>
                  </a:lnTo>
                  <a:lnTo>
                    <a:pt x="343" y="474"/>
                  </a:lnTo>
                  <a:lnTo>
                    <a:pt x="390" y="392"/>
                  </a:lnTo>
                  <a:lnTo>
                    <a:pt x="431" y="272"/>
                  </a:lnTo>
                  <a:lnTo>
                    <a:pt x="480" y="120"/>
                  </a:lnTo>
                  <a:lnTo>
                    <a:pt x="499" y="69"/>
                  </a:lnTo>
                  <a:lnTo>
                    <a:pt x="508" y="22"/>
                  </a:lnTo>
                  <a:lnTo>
                    <a:pt x="508" y="8"/>
                  </a:lnTo>
                  <a:lnTo>
                    <a:pt x="532" y="0"/>
                  </a:lnTo>
                  <a:lnTo>
                    <a:pt x="560" y="8"/>
                  </a:lnTo>
                  <a:lnTo>
                    <a:pt x="576" y="3"/>
                  </a:lnTo>
                  <a:lnTo>
                    <a:pt x="620" y="22"/>
                  </a:lnTo>
                  <a:lnTo>
                    <a:pt x="642" y="44"/>
                  </a:lnTo>
                  <a:lnTo>
                    <a:pt x="648" y="55"/>
                  </a:lnTo>
                  <a:lnTo>
                    <a:pt x="686" y="61"/>
                  </a:lnTo>
                  <a:lnTo>
                    <a:pt x="738" y="98"/>
                  </a:lnTo>
                  <a:lnTo>
                    <a:pt x="746" y="153"/>
                  </a:lnTo>
                  <a:lnTo>
                    <a:pt x="741" y="170"/>
                  </a:lnTo>
                  <a:lnTo>
                    <a:pt x="735" y="258"/>
                  </a:lnTo>
                  <a:lnTo>
                    <a:pt x="749" y="285"/>
                  </a:lnTo>
                  <a:lnTo>
                    <a:pt x="820" y="324"/>
                  </a:lnTo>
                  <a:lnTo>
                    <a:pt x="905" y="329"/>
                  </a:lnTo>
                  <a:lnTo>
                    <a:pt x="963" y="324"/>
                  </a:lnTo>
                  <a:lnTo>
                    <a:pt x="1007" y="329"/>
                  </a:lnTo>
                  <a:lnTo>
                    <a:pt x="1101" y="357"/>
                  </a:lnTo>
                  <a:lnTo>
                    <a:pt x="1122" y="386"/>
                  </a:lnTo>
                  <a:lnTo>
                    <a:pt x="1235" y="373"/>
                  </a:lnTo>
                  <a:lnTo>
                    <a:pt x="1270" y="386"/>
                  </a:lnTo>
                  <a:lnTo>
                    <a:pt x="1286" y="397"/>
                  </a:lnTo>
                  <a:lnTo>
                    <a:pt x="1347" y="406"/>
                  </a:lnTo>
                  <a:lnTo>
                    <a:pt x="1374" y="401"/>
                  </a:lnTo>
                  <a:lnTo>
                    <a:pt x="1410" y="384"/>
                  </a:lnTo>
                  <a:lnTo>
                    <a:pt x="1440" y="384"/>
                  </a:lnTo>
                  <a:lnTo>
                    <a:pt x="1476" y="392"/>
                  </a:lnTo>
                  <a:lnTo>
                    <a:pt x="1503" y="384"/>
                  </a:lnTo>
                  <a:lnTo>
                    <a:pt x="1528" y="384"/>
                  </a:lnTo>
                  <a:lnTo>
                    <a:pt x="1547" y="392"/>
                  </a:lnTo>
                  <a:lnTo>
                    <a:pt x="1580" y="395"/>
                  </a:lnTo>
                  <a:lnTo>
                    <a:pt x="1604" y="403"/>
                  </a:lnTo>
                  <a:lnTo>
                    <a:pt x="1630" y="403"/>
                  </a:lnTo>
                  <a:lnTo>
                    <a:pt x="1665" y="386"/>
                  </a:lnTo>
                  <a:lnTo>
                    <a:pt x="2153" y="502"/>
                  </a:lnTo>
                  <a:lnTo>
                    <a:pt x="2159" y="533"/>
                  </a:lnTo>
                  <a:lnTo>
                    <a:pt x="2184" y="566"/>
                  </a:lnTo>
                  <a:lnTo>
                    <a:pt x="2206" y="570"/>
                  </a:lnTo>
                  <a:lnTo>
                    <a:pt x="2230" y="592"/>
                  </a:lnTo>
                  <a:lnTo>
                    <a:pt x="2239" y="641"/>
                  </a:lnTo>
                  <a:lnTo>
                    <a:pt x="2118" y="828"/>
                  </a:lnTo>
                  <a:lnTo>
                    <a:pt x="2096" y="847"/>
                  </a:lnTo>
                  <a:lnTo>
                    <a:pt x="2096" y="872"/>
                  </a:lnTo>
                  <a:lnTo>
                    <a:pt x="2068" y="900"/>
                  </a:lnTo>
                  <a:lnTo>
                    <a:pt x="2030" y="919"/>
                  </a:lnTo>
                  <a:lnTo>
                    <a:pt x="1967" y="1015"/>
                  </a:lnTo>
                  <a:lnTo>
                    <a:pt x="1956" y="1056"/>
                  </a:lnTo>
                  <a:lnTo>
                    <a:pt x="1964" y="1078"/>
                  </a:lnTo>
                  <a:lnTo>
                    <a:pt x="2006" y="1097"/>
                  </a:lnTo>
                  <a:lnTo>
                    <a:pt x="2022" y="1124"/>
                  </a:lnTo>
                  <a:lnTo>
                    <a:pt x="2011" y="1144"/>
                  </a:lnTo>
                  <a:lnTo>
                    <a:pt x="2008" y="1155"/>
                  </a:lnTo>
                  <a:lnTo>
                    <a:pt x="2000" y="1161"/>
                  </a:lnTo>
                  <a:lnTo>
                    <a:pt x="1997" y="1201"/>
                  </a:lnTo>
                  <a:lnTo>
                    <a:pt x="1962" y="1245"/>
                  </a:lnTo>
                  <a:lnTo>
                    <a:pt x="1824" y="1865"/>
                  </a:lnTo>
                  <a:lnTo>
                    <a:pt x="1075" y="1689"/>
                  </a:lnTo>
                  <a:lnTo>
                    <a:pt x="33" y="1405"/>
                  </a:lnTo>
                  <a:close/>
                </a:path>
              </a:pathLst>
            </a:custGeom>
            <a:solidFill>
              <a:schemeClr val="accent1">
                <a:lumMod val="40000"/>
                <a:lumOff val="60000"/>
              </a:schemeClr>
            </a:solidFill>
            <a:ln w="6350">
              <a:solidFill>
                <a:schemeClr val="bg1"/>
              </a:solidFill>
              <a:round/>
              <a:headEnd/>
              <a:tailEnd/>
            </a:ln>
          </p:spPr>
          <p:txBody>
            <a:bodyPr/>
            <a:lstStyle/>
            <a:p>
              <a:endParaRPr lang="en-US" sz="2084" dirty="0">
                <a:latin typeface="+mj-lt"/>
              </a:endParaRPr>
            </a:p>
          </p:txBody>
        </p:sp>
        <p:sp>
          <p:nvSpPr>
            <p:cNvPr id="327" name="Freeform 7">
              <a:extLst>
                <a:ext uri="{FF2B5EF4-FFF2-40B4-BE49-F238E27FC236}">
                  <a16:creationId xmlns:a16="http://schemas.microsoft.com/office/drawing/2014/main" id="{C455277C-5C0F-6D6D-00A9-2A25900D547C}"/>
                </a:ext>
              </a:extLst>
            </p:cNvPr>
            <p:cNvSpPr>
              <a:spLocks/>
            </p:cNvSpPr>
            <p:nvPr/>
          </p:nvSpPr>
          <p:spPr bwMode="gray">
            <a:xfrm>
              <a:off x="816832" y="3212759"/>
              <a:ext cx="1284658" cy="2037804"/>
            </a:xfrm>
            <a:custGeom>
              <a:avLst/>
              <a:gdLst>
                <a:gd name="T0" fmla="*/ 0 w 2225"/>
                <a:gd name="T1" fmla="*/ 0 h 3796"/>
                <a:gd name="T2" fmla="*/ 0 w 2225"/>
                <a:gd name="T3" fmla="*/ 0 h 3796"/>
                <a:gd name="T4" fmla="*/ 0 w 2225"/>
                <a:gd name="T5" fmla="*/ 0 h 3796"/>
                <a:gd name="T6" fmla="*/ 0 w 2225"/>
                <a:gd name="T7" fmla="*/ 0 h 3796"/>
                <a:gd name="T8" fmla="*/ 0 w 2225"/>
                <a:gd name="T9" fmla="*/ 0 h 3796"/>
                <a:gd name="T10" fmla="*/ 0 w 2225"/>
                <a:gd name="T11" fmla="*/ 0 h 3796"/>
                <a:gd name="T12" fmla="*/ 0 w 2225"/>
                <a:gd name="T13" fmla="*/ 0 h 3796"/>
                <a:gd name="T14" fmla="*/ 0 w 2225"/>
                <a:gd name="T15" fmla="*/ 0 h 3796"/>
                <a:gd name="T16" fmla="*/ 0 w 2225"/>
                <a:gd name="T17" fmla="*/ 0 h 3796"/>
                <a:gd name="T18" fmla="*/ 0 w 2225"/>
                <a:gd name="T19" fmla="*/ 0 h 3796"/>
                <a:gd name="T20" fmla="*/ 0 w 2225"/>
                <a:gd name="T21" fmla="*/ 0 h 3796"/>
                <a:gd name="T22" fmla="*/ 0 w 2225"/>
                <a:gd name="T23" fmla="*/ 0 h 3796"/>
                <a:gd name="T24" fmla="*/ 0 w 2225"/>
                <a:gd name="T25" fmla="*/ 0 h 3796"/>
                <a:gd name="T26" fmla="*/ 0 w 2225"/>
                <a:gd name="T27" fmla="*/ 0 h 3796"/>
                <a:gd name="T28" fmla="*/ 0 w 2225"/>
                <a:gd name="T29" fmla="*/ 0 h 3796"/>
                <a:gd name="T30" fmla="*/ 0 w 2225"/>
                <a:gd name="T31" fmla="*/ 0 h 3796"/>
                <a:gd name="T32" fmla="*/ 0 w 2225"/>
                <a:gd name="T33" fmla="*/ 0 h 3796"/>
                <a:gd name="T34" fmla="*/ 0 w 2225"/>
                <a:gd name="T35" fmla="*/ 0 h 3796"/>
                <a:gd name="T36" fmla="*/ 0 w 2225"/>
                <a:gd name="T37" fmla="*/ 0 h 3796"/>
                <a:gd name="T38" fmla="*/ 0 w 2225"/>
                <a:gd name="T39" fmla="*/ 0 h 3796"/>
                <a:gd name="T40" fmla="*/ 0 w 2225"/>
                <a:gd name="T41" fmla="*/ 0 h 3796"/>
                <a:gd name="T42" fmla="*/ 0 w 2225"/>
                <a:gd name="T43" fmla="*/ 0 h 3796"/>
                <a:gd name="T44" fmla="*/ 0 w 2225"/>
                <a:gd name="T45" fmla="*/ 0 h 3796"/>
                <a:gd name="T46" fmla="*/ 0 w 2225"/>
                <a:gd name="T47" fmla="*/ 0 h 3796"/>
                <a:gd name="T48" fmla="*/ 0 w 2225"/>
                <a:gd name="T49" fmla="*/ 0 h 3796"/>
                <a:gd name="T50" fmla="*/ 0 w 2225"/>
                <a:gd name="T51" fmla="*/ 0 h 3796"/>
                <a:gd name="T52" fmla="*/ 0 w 2225"/>
                <a:gd name="T53" fmla="*/ 0 h 3796"/>
                <a:gd name="T54" fmla="*/ 0 w 2225"/>
                <a:gd name="T55" fmla="*/ 0 h 3796"/>
                <a:gd name="T56" fmla="*/ 0 w 2225"/>
                <a:gd name="T57" fmla="*/ 0 h 3796"/>
                <a:gd name="T58" fmla="*/ 0 w 2225"/>
                <a:gd name="T59" fmla="*/ 0 h 3796"/>
                <a:gd name="T60" fmla="*/ 0 w 2225"/>
                <a:gd name="T61" fmla="*/ 0 h 3796"/>
                <a:gd name="T62" fmla="*/ 0 w 2225"/>
                <a:gd name="T63" fmla="*/ 0 h 3796"/>
                <a:gd name="T64" fmla="*/ 0 w 2225"/>
                <a:gd name="T65" fmla="*/ 0 h 3796"/>
                <a:gd name="T66" fmla="*/ 0 w 2225"/>
                <a:gd name="T67" fmla="*/ 0 h 3796"/>
                <a:gd name="T68" fmla="*/ 0 w 2225"/>
                <a:gd name="T69" fmla="*/ 0 h 3796"/>
                <a:gd name="T70" fmla="*/ 0 w 2225"/>
                <a:gd name="T71" fmla="*/ 0 h 3796"/>
                <a:gd name="T72" fmla="*/ 0 w 2225"/>
                <a:gd name="T73" fmla="*/ 0 h 3796"/>
                <a:gd name="T74" fmla="*/ 0 w 2225"/>
                <a:gd name="T75" fmla="*/ 0 h 3796"/>
                <a:gd name="T76" fmla="*/ 0 w 2225"/>
                <a:gd name="T77" fmla="*/ 0 h 3796"/>
                <a:gd name="T78" fmla="*/ 0 w 2225"/>
                <a:gd name="T79" fmla="*/ 0 h 3796"/>
                <a:gd name="T80" fmla="*/ 0 w 2225"/>
                <a:gd name="T81" fmla="*/ 0 h 3796"/>
                <a:gd name="T82" fmla="*/ 0 w 2225"/>
                <a:gd name="T83" fmla="*/ 0 h 3796"/>
                <a:gd name="T84" fmla="*/ 0 w 2225"/>
                <a:gd name="T85" fmla="*/ 0 h 3796"/>
                <a:gd name="T86" fmla="*/ 0 w 2225"/>
                <a:gd name="T87" fmla="*/ 0 h 3796"/>
                <a:gd name="T88" fmla="*/ 0 w 2225"/>
                <a:gd name="T89" fmla="*/ 0 h 3796"/>
                <a:gd name="T90" fmla="*/ 0 w 2225"/>
                <a:gd name="T91" fmla="*/ 0 h 3796"/>
                <a:gd name="T92" fmla="*/ 0 w 2225"/>
                <a:gd name="T93" fmla="*/ 0 h 37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25"/>
                <a:gd name="T142" fmla="*/ 0 h 3796"/>
                <a:gd name="T143" fmla="*/ 2225 w 2225"/>
                <a:gd name="T144" fmla="*/ 3796 h 37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25" h="3796">
                  <a:moveTo>
                    <a:pt x="1940" y="3785"/>
                  </a:moveTo>
                  <a:lnTo>
                    <a:pt x="1263" y="3719"/>
                  </a:lnTo>
                  <a:lnTo>
                    <a:pt x="1257" y="3708"/>
                  </a:lnTo>
                  <a:lnTo>
                    <a:pt x="1248" y="3675"/>
                  </a:lnTo>
                  <a:lnTo>
                    <a:pt x="1257" y="3655"/>
                  </a:lnTo>
                  <a:lnTo>
                    <a:pt x="1263" y="3653"/>
                  </a:lnTo>
                  <a:lnTo>
                    <a:pt x="1254" y="3642"/>
                  </a:lnTo>
                  <a:lnTo>
                    <a:pt x="1248" y="3642"/>
                  </a:lnTo>
                  <a:lnTo>
                    <a:pt x="1237" y="3612"/>
                  </a:lnTo>
                  <a:lnTo>
                    <a:pt x="1241" y="3601"/>
                  </a:lnTo>
                  <a:lnTo>
                    <a:pt x="1237" y="3488"/>
                  </a:lnTo>
                  <a:lnTo>
                    <a:pt x="1180" y="3365"/>
                  </a:lnTo>
                  <a:lnTo>
                    <a:pt x="1147" y="3332"/>
                  </a:lnTo>
                  <a:lnTo>
                    <a:pt x="1116" y="3280"/>
                  </a:lnTo>
                  <a:lnTo>
                    <a:pt x="1050" y="3219"/>
                  </a:lnTo>
                  <a:lnTo>
                    <a:pt x="1007" y="3222"/>
                  </a:lnTo>
                  <a:lnTo>
                    <a:pt x="985" y="3197"/>
                  </a:lnTo>
                  <a:lnTo>
                    <a:pt x="999" y="3164"/>
                  </a:lnTo>
                  <a:lnTo>
                    <a:pt x="988" y="3142"/>
                  </a:lnTo>
                  <a:lnTo>
                    <a:pt x="991" y="3124"/>
                  </a:lnTo>
                  <a:lnTo>
                    <a:pt x="966" y="3096"/>
                  </a:lnTo>
                  <a:lnTo>
                    <a:pt x="897" y="3088"/>
                  </a:lnTo>
                  <a:lnTo>
                    <a:pt x="856" y="3071"/>
                  </a:lnTo>
                  <a:lnTo>
                    <a:pt x="807" y="3027"/>
                  </a:lnTo>
                  <a:lnTo>
                    <a:pt x="777" y="2950"/>
                  </a:lnTo>
                  <a:lnTo>
                    <a:pt x="733" y="2918"/>
                  </a:lnTo>
                  <a:lnTo>
                    <a:pt x="689" y="2907"/>
                  </a:lnTo>
                  <a:lnTo>
                    <a:pt x="563" y="2849"/>
                  </a:lnTo>
                  <a:lnTo>
                    <a:pt x="521" y="2849"/>
                  </a:lnTo>
                  <a:lnTo>
                    <a:pt x="470" y="2814"/>
                  </a:lnTo>
                  <a:lnTo>
                    <a:pt x="437" y="2783"/>
                  </a:lnTo>
                  <a:lnTo>
                    <a:pt x="437" y="2755"/>
                  </a:lnTo>
                  <a:lnTo>
                    <a:pt x="455" y="2731"/>
                  </a:lnTo>
                  <a:lnTo>
                    <a:pt x="466" y="2671"/>
                  </a:lnTo>
                  <a:lnTo>
                    <a:pt x="475" y="2632"/>
                  </a:lnTo>
                  <a:lnTo>
                    <a:pt x="483" y="2616"/>
                  </a:lnTo>
                  <a:lnTo>
                    <a:pt x="472" y="2572"/>
                  </a:lnTo>
                  <a:lnTo>
                    <a:pt x="439" y="2555"/>
                  </a:lnTo>
                  <a:lnTo>
                    <a:pt x="437" y="2517"/>
                  </a:lnTo>
                  <a:lnTo>
                    <a:pt x="444" y="2506"/>
                  </a:lnTo>
                  <a:lnTo>
                    <a:pt x="453" y="2506"/>
                  </a:lnTo>
                  <a:lnTo>
                    <a:pt x="455" y="2471"/>
                  </a:lnTo>
                  <a:lnTo>
                    <a:pt x="422" y="2443"/>
                  </a:lnTo>
                  <a:lnTo>
                    <a:pt x="338" y="2292"/>
                  </a:lnTo>
                  <a:lnTo>
                    <a:pt x="332" y="2251"/>
                  </a:lnTo>
                  <a:lnTo>
                    <a:pt x="316" y="2219"/>
                  </a:lnTo>
                  <a:lnTo>
                    <a:pt x="310" y="2186"/>
                  </a:lnTo>
                  <a:lnTo>
                    <a:pt x="250" y="2098"/>
                  </a:lnTo>
                  <a:lnTo>
                    <a:pt x="255" y="2010"/>
                  </a:lnTo>
                  <a:lnTo>
                    <a:pt x="272" y="1993"/>
                  </a:lnTo>
                  <a:lnTo>
                    <a:pt x="288" y="1988"/>
                  </a:lnTo>
                  <a:lnTo>
                    <a:pt x="319" y="1955"/>
                  </a:lnTo>
                  <a:lnTo>
                    <a:pt x="325" y="1898"/>
                  </a:lnTo>
                  <a:lnTo>
                    <a:pt x="305" y="1876"/>
                  </a:lnTo>
                  <a:lnTo>
                    <a:pt x="261" y="1856"/>
                  </a:lnTo>
                  <a:lnTo>
                    <a:pt x="217" y="1817"/>
                  </a:lnTo>
                  <a:lnTo>
                    <a:pt x="200" y="1777"/>
                  </a:lnTo>
                  <a:lnTo>
                    <a:pt x="204" y="1659"/>
                  </a:lnTo>
                  <a:lnTo>
                    <a:pt x="211" y="1643"/>
                  </a:lnTo>
                  <a:lnTo>
                    <a:pt x="206" y="1612"/>
                  </a:lnTo>
                  <a:lnTo>
                    <a:pt x="220" y="1606"/>
                  </a:lnTo>
                  <a:lnTo>
                    <a:pt x="228" y="1551"/>
                  </a:lnTo>
                  <a:lnTo>
                    <a:pt x="239" y="1546"/>
                  </a:lnTo>
                  <a:lnTo>
                    <a:pt x="250" y="1568"/>
                  </a:lnTo>
                  <a:lnTo>
                    <a:pt x="250" y="1612"/>
                  </a:lnTo>
                  <a:lnTo>
                    <a:pt x="255" y="1626"/>
                  </a:lnTo>
                  <a:lnTo>
                    <a:pt x="297" y="1656"/>
                  </a:lnTo>
                  <a:lnTo>
                    <a:pt x="305" y="1645"/>
                  </a:lnTo>
                  <a:lnTo>
                    <a:pt x="308" y="1612"/>
                  </a:lnTo>
                  <a:lnTo>
                    <a:pt x="288" y="1549"/>
                  </a:lnTo>
                  <a:lnTo>
                    <a:pt x="283" y="1511"/>
                  </a:lnTo>
                  <a:lnTo>
                    <a:pt x="288" y="1461"/>
                  </a:lnTo>
                  <a:lnTo>
                    <a:pt x="281" y="1459"/>
                  </a:lnTo>
                  <a:lnTo>
                    <a:pt x="250" y="1489"/>
                  </a:lnTo>
                  <a:lnTo>
                    <a:pt x="250" y="1508"/>
                  </a:lnTo>
                  <a:lnTo>
                    <a:pt x="239" y="1524"/>
                  </a:lnTo>
                  <a:lnTo>
                    <a:pt x="200" y="1511"/>
                  </a:lnTo>
                  <a:lnTo>
                    <a:pt x="160" y="1453"/>
                  </a:lnTo>
                  <a:lnTo>
                    <a:pt x="121" y="1437"/>
                  </a:lnTo>
                  <a:lnTo>
                    <a:pt x="140" y="1398"/>
                  </a:lnTo>
                  <a:lnTo>
                    <a:pt x="140" y="1272"/>
                  </a:lnTo>
                  <a:lnTo>
                    <a:pt x="86" y="1211"/>
                  </a:lnTo>
                  <a:lnTo>
                    <a:pt x="64" y="1165"/>
                  </a:lnTo>
                  <a:lnTo>
                    <a:pt x="22" y="1058"/>
                  </a:lnTo>
                  <a:lnTo>
                    <a:pt x="44" y="1022"/>
                  </a:lnTo>
                  <a:lnTo>
                    <a:pt x="36" y="989"/>
                  </a:lnTo>
                  <a:lnTo>
                    <a:pt x="31" y="962"/>
                  </a:lnTo>
                  <a:lnTo>
                    <a:pt x="53" y="885"/>
                  </a:lnTo>
                  <a:lnTo>
                    <a:pt x="77" y="846"/>
                  </a:lnTo>
                  <a:lnTo>
                    <a:pt x="86" y="828"/>
                  </a:lnTo>
                  <a:lnTo>
                    <a:pt x="77" y="754"/>
                  </a:lnTo>
                  <a:lnTo>
                    <a:pt x="44" y="679"/>
                  </a:lnTo>
                  <a:lnTo>
                    <a:pt x="42" y="661"/>
                  </a:lnTo>
                  <a:lnTo>
                    <a:pt x="33" y="641"/>
                  </a:lnTo>
                  <a:lnTo>
                    <a:pt x="17" y="624"/>
                  </a:lnTo>
                  <a:lnTo>
                    <a:pt x="6" y="591"/>
                  </a:lnTo>
                  <a:lnTo>
                    <a:pt x="0" y="548"/>
                  </a:lnTo>
                  <a:lnTo>
                    <a:pt x="9" y="534"/>
                  </a:lnTo>
                  <a:lnTo>
                    <a:pt x="6" y="499"/>
                  </a:lnTo>
                  <a:lnTo>
                    <a:pt x="42" y="441"/>
                  </a:lnTo>
                  <a:lnTo>
                    <a:pt x="140" y="332"/>
                  </a:lnTo>
                  <a:lnTo>
                    <a:pt x="140" y="310"/>
                  </a:lnTo>
                  <a:lnTo>
                    <a:pt x="149" y="266"/>
                  </a:lnTo>
                  <a:lnTo>
                    <a:pt x="171" y="246"/>
                  </a:lnTo>
                  <a:lnTo>
                    <a:pt x="195" y="205"/>
                  </a:lnTo>
                  <a:lnTo>
                    <a:pt x="204" y="108"/>
                  </a:lnTo>
                  <a:lnTo>
                    <a:pt x="184" y="66"/>
                  </a:lnTo>
                  <a:lnTo>
                    <a:pt x="204" y="18"/>
                  </a:lnTo>
                  <a:lnTo>
                    <a:pt x="217" y="0"/>
                  </a:lnTo>
                  <a:lnTo>
                    <a:pt x="1259" y="284"/>
                  </a:lnTo>
                  <a:lnTo>
                    <a:pt x="996" y="1321"/>
                  </a:lnTo>
                  <a:lnTo>
                    <a:pt x="2146" y="3011"/>
                  </a:lnTo>
                  <a:lnTo>
                    <a:pt x="2142" y="3060"/>
                  </a:lnTo>
                  <a:lnTo>
                    <a:pt x="2146" y="3080"/>
                  </a:lnTo>
                  <a:lnTo>
                    <a:pt x="2142" y="3093"/>
                  </a:lnTo>
                  <a:lnTo>
                    <a:pt x="2164" y="3137"/>
                  </a:lnTo>
                  <a:lnTo>
                    <a:pt x="2164" y="3170"/>
                  </a:lnTo>
                  <a:lnTo>
                    <a:pt x="2175" y="3194"/>
                  </a:lnTo>
                  <a:lnTo>
                    <a:pt x="2186" y="3236"/>
                  </a:lnTo>
                  <a:lnTo>
                    <a:pt x="2203" y="3247"/>
                  </a:lnTo>
                  <a:lnTo>
                    <a:pt x="2219" y="3269"/>
                  </a:lnTo>
                  <a:lnTo>
                    <a:pt x="2225" y="3302"/>
                  </a:lnTo>
                  <a:lnTo>
                    <a:pt x="2219" y="3313"/>
                  </a:lnTo>
                  <a:lnTo>
                    <a:pt x="2208" y="3304"/>
                  </a:lnTo>
                  <a:lnTo>
                    <a:pt x="2173" y="3335"/>
                  </a:lnTo>
                  <a:lnTo>
                    <a:pt x="2131" y="3348"/>
                  </a:lnTo>
                  <a:lnTo>
                    <a:pt x="2102" y="3390"/>
                  </a:lnTo>
                  <a:lnTo>
                    <a:pt x="2080" y="3486"/>
                  </a:lnTo>
                  <a:lnTo>
                    <a:pt x="2025" y="3557"/>
                  </a:lnTo>
                  <a:lnTo>
                    <a:pt x="1995" y="3557"/>
                  </a:lnTo>
                  <a:lnTo>
                    <a:pt x="1992" y="3576"/>
                  </a:lnTo>
                  <a:lnTo>
                    <a:pt x="1999" y="3601"/>
                  </a:lnTo>
                  <a:lnTo>
                    <a:pt x="1997" y="3620"/>
                  </a:lnTo>
                  <a:lnTo>
                    <a:pt x="1984" y="3664"/>
                  </a:lnTo>
                  <a:lnTo>
                    <a:pt x="1995" y="3686"/>
                  </a:lnTo>
                  <a:lnTo>
                    <a:pt x="2032" y="3719"/>
                  </a:lnTo>
                  <a:lnTo>
                    <a:pt x="2038" y="3732"/>
                  </a:lnTo>
                  <a:lnTo>
                    <a:pt x="2027" y="3748"/>
                  </a:lnTo>
                  <a:lnTo>
                    <a:pt x="2021" y="3770"/>
                  </a:lnTo>
                  <a:lnTo>
                    <a:pt x="1997" y="3796"/>
                  </a:lnTo>
                  <a:lnTo>
                    <a:pt x="1984" y="3792"/>
                  </a:lnTo>
                  <a:lnTo>
                    <a:pt x="1940" y="3785"/>
                  </a:lnTo>
                  <a:close/>
                </a:path>
              </a:pathLst>
            </a:custGeom>
            <a:solidFill>
              <a:schemeClr val="accent1">
                <a:lumMod val="40000"/>
                <a:lumOff val="60000"/>
              </a:schemeClr>
            </a:solidFill>
            <a:ln w="6350">
              <a:solidFill>
                <a:schemeClr val="bg1"/>
              </a:solidFill>
              <a:round/>
              <a:headEnd/>
              <a:tailEnd/>
            </a:ln>
          </p:spPr>
          <p:txBody>
            <a:bodyPr/>
            <a:lstStyle/>
            <a:p>
              <a:endParaRPr lang="en-US" sz="2084" dirty="0">
                <a:latin typeface="+mj-lt"/>
              </a:endParaRPr>
            </a:p>
          </p:txBody>
        </p:sp>
        <p:sp>
          <p:nvSpPr>
            <p:cNvPr id="328" name="Freeform 5">
              <a:extLst>
                <a:ext uri="{FF2B5EF4-FFF2-40B4-BE49-F238E27FC236}">
                  <a16:creationId xmlns:a16="http://schemas.microsoft.com/office/drawing/2014/main" id="{C00ACD3C-0084-2A98-0026-1FFA0005959C}"/>
                </a:ext>
              </a:extLst>
            </p:cNvPr>
            <p:cNvSpPr>
              <a:spLocks/>
            </p:cNvSpPr>
            <p:nvPr/>
          </p:nvSpPr>
          <p:spPr bwMode="gray">
            <a:xfrm>
              <a:off x="1960005" y="2193693"/>
              <a:ext cx="958871" cy="1438752"/>
            </a:xfrm>
            <a:custGeom>
              <a:avLst/>
              <a:gdLst>
                <a:gd name="T0" fmla="*/ 0 w 1662"/>
                <a:gd name="T1" fmla="*/ 0 h 2676"/>
                <a:gd name="T2" fmla="*/ 0 w 1662"/>
                <a:gd name="T3" fmla="*/ 0 h 2676"/>
                <a:gd name="T4" fmla="*/ 0 w 1662"/>
                <a:gd name="T5" fmla="*/ 0 h 2676"/>
                <a:gd name="T6" fmla="*/ 0 w 1662"/>
                <a:gd name="T7" fmla="*/ 0 h 2676"/>
                <a:gd name="T8" fmla="*/ 0 w 1662"/>
                <a:gd name="T9" fmla="*/ 0 h 2676"/>
                <a:gd name="T10" fmla="*/ 0 w 1662"/>
                <a:gd name="T11" fmla="*/ 0 h 2676"/>
                <a:gd name="T12" fmla="*/ 0 w 1662"/>
                <a:gd name="T13" fmla="*/ 0 h 2676"/>
                <a:gd name="T14" fmla="*/ 0 w 1662"/>
                <a:gd name="T15" fmla="*/ 0 h 2676"/>
                <a:gd name="T16" fmla="*/ 0 w 1662"/>
                <a:gd name="T17" fmla="*/ 0 h 2676"/>
                <a:gd name="T18" fmla="*/ 0 w 1662"/>
                <a:gd name="T19" fmla="*/ 0 h 2676"/>
                <a:gd name="T20" fmla="*/ 0 w 1662"/>
                <a:gd name="T21" fmla="*/ 0 h 2676"/>
                <a:gd name="T22" fmla="*/ 0 w 1662"/>
                <a:gd name="T23" fmla="*/ 0 h 2676"/>
                <a:gd name="T24" fmla="*/ 0 w 1662"/>
                <a:gd name="T25" fmla="*/ 0 h 2676"/>
                <a:gd name="T26" fmla="*/ 0 w 1662"/>
                <a:gd name="T27" fmla="*/ 0 h 2676"/>
                <a:gd name="T28" fmla="*/ 0 w 1662"/>
                <a:gd name="T29" fmla="*/ 0 h 2676"/>
                <a:gd name="T30" fmla="*/ 0 w 1662"/>
                <a:gd name="T31" fmla="*/ 0 h 2676"/>
                <a:gd name="T32" fmla="*/ 0 w 1662"/>
                <a:gd name="T33" fmla="*/ 0 h 2676"/>
                <a:gd name="T34" fmla="*/ 0 w 1662"/>
                <a:gd name="T35" fmla="*/ 0 h 2676"/>
                <a:gd name="T36" fmla="*/ 0 w 1662"/>
                <a:gd name="T37" fmla="*/ 0 h 2676"/>
                <a:gd name="T38" fmla="*/ 0 w 1662"/>
                <a:gd name="T39" fmla="*/ 0 h 2676"/>
                <a:gd name="T40" fmla="*/ 0 w 1662"/>
                <a:gd name="T41" fmla="*/ 0 h 2676"/>
                <a:gd name="T42" fmla="*/ 0 w 1662"/>
                <a:gd name="T43" fmla="*/ 0 h 2676"/>
                <a:gd name="T44" fmla="*/ 0 w 1662"/>
                <a:gd name="T45" fmla="*/ 0 h 2676"/>
                <a:gd name="T46" fmla="*/ 0 w 1662"/>
                <a:gd name="T47" fmla="*/ 0 h 2676"/>
                <a:gd name="T48" fmla="*/ 0 w 1662"/>
                <a:gd name="T49" fmla="*/ 0 h 2676"/>
                <a:gd name="T50" fmla="*/ 0 w 1662"/>
                <a:gd name="T51" fmla="*/ 0 h 2676"/>
                <a:gd name="T52" fmla="*/ 0 w 1662"/>
                <a:gd name="T53" fmla="*/ 0 h 2676"/>
                <a:gd name="T54" fmla="*/ 0 w 1662"/>
                <a:gd name="T55" fmla="*/ 0 h 2676"/>
                <a:gd name="T56" fmla="*/ 0 w 1662"/>
                <a:gd name="T57" fmla="*/ 0 h 2676"/>
                <a:gd name="T58" fmla="*/ 0 w 1662"/>
                <a:gd name="T59" fmla="*/ 0 h 2676"/>
                <a:gd name="T60" fmla="*/ 0 w 1662"/>
                <a:gd name="T61" fmla="*/ 0 h 2676"/>
                <a:gd name="T62" fmla="*/ 0 w 1662"/>
                <a:gd name="T63" fmla="*/ 0 h 2676"/>
                <a:gd name="T64" fmla="*/ 0 w 1662"/>
                <a:gd name="T65" fmla="*/ 0 h 2676"/>
                <a:gd name="T66" fmla="*/ 0 w 1662"/>
                <a:gd name="T67" fmla="*/ 0 h 2676"/>
                <a:gd name="T68" fmla="*/ 0 w 1662"/>
                <a:gd name="T69" fmla="*/ 0 h 2676"/>
                <a:gd name="T70" fmla="*/ 0 w 1662"/>
                <a:gd name="T71" fmla="*/ 0 h 2676"/>
                <a:gd name="T72" fmla="*/ 0 w 1662"/>
                <a:gd name="T73" fmla="*/ 0 h 2676"/>
                <a:gd name="T74" fmla="*/ 0 w 1662"/>
                <a:gd name="T75" fmla="*/ 0 h 2676"/>
                <a:gd name="T76" fmla="*/ 0 w 1662"/>
                <a:gd name="T77" fmla="*/ 0 h 2676"/>
                <a:gd name="T78" fmla="*/ 0 w 1662"/>
                <a:gd name="T79" fmla="*/ 0 h 2676"/>
                <a:gd name="T80" fmla="*/ 0 w 1662"/>
                <a:gd name="T81" fmla="*/ 0 h 2676"/>
                <a:gd name="T82" fmla="*/ 0 w 1662"/>
                <a:gd name="T83" fmla="*/ 0 h 2676"/>
                <a:gd name="T84" fmla="*/ 0 w 1662"/>
                <a:gd name="T85" fmla="*/ 0 h 2676"/>
                <a:gd name="T86" fmla="*/ 0 w 1662"/>
                <a:gd name="T87" fmla="*/ 0 h 2676"/>
                <a:gd name="T88" fmla="*/ 0 w 1662"/>
                <a:gd name="T89" fmla="*/ 0 h 2676"/>
                <a:gd name="T90" fmla="*/ 0 w 1662"/>
                <a:gd name="T91" fmla="*/ 0 h 2676"/>
                <a:gd name="T92" fmla="*/ 0 w 1662"/>
                <a:gd name="T93" fmla="*/ 0 h 2676"/>
                <a:gd name="T94" fmla="*/ 0 w 1662"/>
                <a:gd name="T95" fmla="*/ 0 h 2676"/>
                <a:gd name="T96" fmla="*/ 0 w 1662"/>
                <a:gd name="T97" fmla="*/ 0 h 26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62"/>
                <a:gd name="T148" fmla="*/ 0 h 2676"/>
                <a:gd name="T149" fmla="*/ 1662 w 1662"/>
                <a:gd name="T150" fmla="*/ 2676 h 26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62" h="2676">
                  <a:moveTo>
                    <a:pt x="529" y="0"/>
                  </a:moveTo>
                  <a:lnTo>
                    <a:pt x="751" y="44"/>
                  </a:lnTo>
                  <a:lnTo>
                    <a:pt x="692" y="378"/>
                  </a:lnTo>
                  <a:lnTo>
                    <a:pt x="733" y="468"/>
                  </a:lnTo>
                  <a:lnTo>
                    <a:pt x="744" y="526"/>
                  </a:lnTo>
                  <a:lnTo>
                    <a:pt x="733" y="562"/>
                  </a:lnTo>
                  <a:lnTo>
                    <a:pt x="718" y="578"/>
                  </a:lnTo>
                  <a:lnTo>
                    <a:pt x="735" y="598"/>
                  </a:lnTo>
                  <a:lnTo>
                    <a:pt x="762" y="635"/>
                  </a:lnTo>
                  <a:lnTo>
                    <a:pt x="823" y="693"/>
                  </a:lnTo>
                  <a:lnTo>
                    <a:pt x="865" y="787"/>
                  </a:lnTo>
                  <a:lnTo>
                    <a:pt x="872" y="831"/>
                  </a:lnTo>
                  <a:lnTo>
                    <a:pt x="892" y="874"/>
                  </a:lnTo>
                  <a:lnTo>
                    <a:pt x="931" y="877"/>
                  </a:lnTo>
                  <a:lnTo>
                    <a:pt x="933" y="905"/>
                  </a:lnTo>
                  <a:lnTo>
                    <a:pt x="985" y="912"/>
                  </a:lnTo>
                  <a:lnTo>
                    <a:pt x="1001" y="932"/>
                  </a:lnTo>
                  <a:lnTo>
                    <a:pt x="946" y="1044"/>
                  </a:lnTo>
                  <a:lnTo>
                    <a:pt x="949" y="1064"/>
                  </a:lnTo>
                  <a:lnTo>
                    <a:pt x="931" y="1081"/>
                  </a:lnTo>
                  <a:lnTo>
                    <a:pt x="927" y="1134"/>
                  </a:lnTo>
                  <a:lnTo>
                    <a:pt x="933" y="1140"/>
                  </a:lnTo>
                  <a:lnTo>
                    <a:pt x="931" y="1171"/>
                  </a:lnTo>
                  <a:lnTo>
                    <a:pt x="889" y="1198"/>
                  </a:lnTo>
                  <a:lnTo>
                    <a:pt x="889" y="1228"/>
                  </a:lnTo>
                  <a:lnTo>
                    <a:pt x="892" y="1250"/>
                  </a:lnTo>
                  <a:lnTo>
                    <a:pt x="878" y="1277"/>
                  </a:lnTo>
                  <a:lnTo>
                    <a:pt x="927" y="1327"/>
                  </a:lnTo>
                  <a:lnTo>
                    <a:pt x="941" y="1321"/>
                  </a:lnTo>
                  <a:lnTo>
                    <a:pt x="1018" y="1261"/>
                  </a:lnTo>
                  <a:lnTo>
                    <a:pt x="1029" y="1255"/>
                  </a:lnTo>
                  <a:lnTo>
                    <a:pt x="1037" y="1261"/>
                  </a:lnTo>
                  <a:lnTo>
                    <a:pt x="1048" y="1286"/>
                  </a:lnTo>
                  <a:lnTo>
                    <a:pt x="1056" y="1294"/>
                  </a:lnTo>
                  <a:lnTo>
                    <a:pt x="1070" y="1305"/>
                  </a:lnTo>
                  <a:lnTo>
                    <a:pt x="1062" y="1349"/>
                  </a:lnTo>
                  <a:lnTo>
                    <a:pt x="1062" y="1420"/>
                  </a:lnTo>
                  <a:lnTo>
                    <a:pt x="1078" y="1467"/>
                  </a:lnTo>
                  <a:lnTo>
                    <a:pt x="1105" y="1505"/>
                  </a:lnTo>
                  <a:lnTo>
                    <a:pt x="1105" y="1527"/>
                  </a:lnTo>
                  <a:lnTo>
                    <a:pt x="1089" y="1557"/>
                  </a:lnTo>
                  <a:lnTo>
                    <a:pt x="1116" y="1601"/>
                  </a:lnTo>
                  <a:lnTo>
                    <a:pt x="1147" y="1601"/>
                  </a:lnTo>
                  <a:lnTo>
                    <a:pt x="1171" y="1634"/>
                  </a:lnTo>
                  <a:lnTo>
                    <a:pt x="1177" y="1656"/>
                  </a:lnTo>
                  <a:lnTo>
                    <a:pt x="1169" y="1703"/>
                  </a:lnTo>
                  <a:lnTo>
                    <a:pt x="1169" y="1716"/>
                  </a:lnTo>
                  <a:lnTo>
                    <a:pt x="1185" y="1755"/>
                  </a:lnTo>
                  <a:lnTo>
                    <a:pt x="1221" y="1774"/>
                  </a:lnTo>
                  <a:lnTo>
                    <a:pt x="1237" y="1741"/>
                  </a:lnTo>
                  <a:lnTo>
                    <a:pt x="1251" y="1730"/>
                  </a:lnTo>
                  <a:lnTo>
                    <a:pt x="1306" y="1752"/>
                  </a:lnTo>
                  <a:lnTo>
                    <a:pt x="1331" y="1755"/>
                  </a:lnTo>
                  <a:lnTo>
                    <a:pt x="1353" y="1733"/>
                  </a:lnTo>
                  <a:lnTo>
                    <a:pt x="1372" y="1730"/>
                  </a:lnTo>
                  <a:lnTo>
                    <a:pt x="1386" y="1744"/>
                  </a:lnTo>
                  <a:lnTo>
                    <a:pt x="1451" y="1747"/>
                  </a:lnTo>
                  <a:lnTo>
                    <a:pt x="1482" y="1763"/>
                  </a:lnTo>
                  <a:lnTo>
                    <a:pt x="1493" y="1758"/>
                  </a:lnTo>
                  <a:lnTo>
                    <a:pt x="1564" y="1758"/>
                  </a:lnTo>
                  <a:lnTo>
                    <a:pt x="1561" y="1730"/>
                  </a:lnTo>
                  <a:lnTo>
                    <a:pt x="1592" y="1705"/>
                  </a:lnTo>
                  <a:lnTo>
                    <a:pt x="1627" y="1744"/>
                  </a:lnTo>
                  <a:lnTo>
                    <a:pt x="1638" y="1784"/>
                  </a:lnTo>
                  <a:lnTo>
                    <a:pt x="1662" y="1810"/>
                  </a:lnTo>
                  <a:lnTo>
                    <a:pt x="1662" y="1806"/>
                  </a:lnTo>
                  <a:lnTo>
                    <a:pt x="1537" y="2676"/>
                  </a:lnTo>
                  <a:lnTo>
                    <a:pt x="1533" y="2676"/>
                  </a:lnTo>
                  <a:lnTo>
                    <a:pt x="762" y="2539"/>
                  </a:lnTo>
                  <a:lnTo>
                    <a:pt x="0" y="2380"/>
                  </a:lnTo>
                  <a:lnTo>
                    <a:pt x="138" y="1760"/>
                  </a:lnTo>
                  <a:lnTo>
                    <a:pt x="173" y="1716"/>
                  </a:lnTo>
                  <a:lnTo>
                    <a:pt x="176" y="1676"/>
                  </a:lnTo>
                  <a:lnTo>
                    <a:pt x="184" y="1670"/>
                  </a:lnTo>
                  <a:lnTo>
                    <a:pt x="187" y="1659"/>
                  </a:lnTo>
                  <a:lnTo>
                    <a:pt x="198" y="1639"/>
                  </a:lnTo>
                  <a:lnTo>
                    <a:pt x="182" y="1612"/>
                  </a:lnTo>
                  <a:lnTo>
                    <a:pt x="140" y="1593"/>
                  </a:lnTo>
                  <a:lnTo>
                    <a:pt x="132" y="1571"/>
                  </a:lnTo>
                  <a:lnTo>
                    <a:pt x="143" y="1530"/>
                  </a:lnTo>
                  <a:lnTo>
                    <a:pt x="206" y="1434"/>
                  </a:lnTo>
                  <a:lnTo>
                    <a:pt x="244" y="1415"/>
                  </a:lnTo>
                  <a:lnTo>
                    <a:pt x="272" y="1387"/>
                  </a:lnTo>
                  <a:lnTo>
                    <a:pt x="272" y="1362"/>
                  </a:lnTo>
                  <a:lnTo>
                    <a:pt x="294" y="1343"/>
                  </a:lnTo>
                  <a:lnTo>
                    <a:pt x="415" y="1156"/>
                  </a:lnTo>
                  <a:lnTo>
                    <a:pt x="406" y="1107"/>
                  </a:lnTo>
                  <a:lnTo>
                    <a:pt x="382" y="1085"/>
                  </a:lnTo>
                  <a:lnTo>
                    <a:pt x="360" y="1081"/>
                  </a:lnTo>
                  <a:lnTo>
                    <a:pt x="335" y="1048"/>
                  </a:lnTo>
                  <a:lnTo>
                    <a:pt x="329" y="1017"/>
                  </a:lnTo>
                  <a:lnTo>
                    <a:pt x="327" y="973"/>
                  </a:lnTo>
                  <a:lnTo>
                    <a:pt x="338" y="956"/>
                  </a:lnTo>
                  <a:lnTo>
                    <a:pt x="343" y="938"/>
                  </a:lnTo>
                  <a:lnTo>
                    <a:pt x="327" y="910"/>
                  </a:lnTo>
                  <a:lnTo>
                    <a:pt x="327" y="879"/>
                  </a:lnTo>
                  <a:lnTo>
                    <a:pt x="338" y="866"/>
                  </a:lnTo>
                  <a:lnTo>
                    <a:pt x="529" y="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29" name="Freeform 48">
              <a:extLst>
                <a:ext uri="{FF2B5EF4-FFF2-40B4-BE49-F238E27FC236}">
                  <a16:creationId xmlns:a16="http://schemas.microsoft.com/office/drawing/2014/main" id="{CF180529-2A66-D708-573D-E5AC47998524}"/>
                </a:ext>
              </a:extLst>
            </p:cNvPr>
            <p:cNvSpPr>
              <a:spLocks/>
            </p:cNvSpPr>
            <p:nvPr/>
          </p:nvSpPr>
          <p:spPr bwMode="gray">
            <a:xfrm>
              <a:off x="8623254" y="2280203"/>
              <a:ext cx="586876" cy="857889"/>
            </a:xfrm>
            <a:custGeom>
              <a:avLst/>
              <a:gdLst>
                <a:gd name="T0" fmla="*/ 0 w 1017"/>
                <a:gd name="T1" fmla="*/ 0 h 1637"/>
                <a:gd name="T2" fmla="*/ 0 w 1017"/>
                <a:gd name="T3" fmla="*/ 0 h 1637"/>
                <a:gd name="T4" fmla="*/ 0 w 1017"/>
                <a:gd name="T5" fmla="*/ 0 h 1637"/>
                <a:gd name="T6" fmla="*/ 0 w 1017"/>
                <a:gd name="T7" fmla="*/ 0 h 1637"/>
                <a:gd name="T8" fmla="*/ 0 w 1017"/>
                <a:gd name="T9" fmla="*/ 0 h 1637"/>
                <a:gd name="T10" fmla="*/ 0 w 1017"/>
                <a:gd name="T11" fmla="*/ 0 h 1637"/>
                <a:gd name="T12" fmla="*/ 0 w 1017"/>
                <a:gd name="T13" fmla="*/ 0 h 1637"/>
                <a:gd name="T14" fmla="*/ 0 w 1017"/>
                <a:gd name="T15" fmla="*/ 0 h 1637"/>
                <a:gd name="T16" fmla="*/ 0 w 1017"/>
                <a:gd name="T17" fmla="*/ 0 h 1637"/>
                <a:gd name="T18" fmla="*/ 0 w 1017"/>
                <a:gd name="T19" fmla="*/ 0 h 1637"/>
                <a:gd name="T20" fmla="*/ 0 w 1017"/>
                <a:gd name="T21" fmla="*/ 0 h 1637"/>
                <a:gd name="T22" fmla="*/ 0 w 1017"/>
                <a:gd name="T23" fmla="*/ 0 h 1637"/>
                <a:gd name="T24" fmla="*/ 0 w 1017"/>
                <a:gd name="T25" fmla="*/ 0 h 1637"/>
                <a:gd name="T26" fmla="*/ 0 w 1017"/>
                <a:gd name="T27" fmla="*/ 0 h 1637"/>
                <a:gd name="T28" fmla="*/ 0 w 1017"/>
                <a:gd name="T29" fmla="*/ 0 h 1637"/>
                <a:gd name="T30" fmla="*/ 0 w 1017"/>
                <a:gd name="T31" fmla="*/ 0 h 1637"/>
                <a:gd name="T32" fmla="*/ 0 w 1017"/>
                <a:gd name="T33" fmla="*/ 0 h 1637"/>
                <a:gd name="T34" fmla="*/ 0 w 1017"/>
                <a:gd name="T35" fmla="*/ 0 h 1637"/>
                <a:gd name="T36" fmla="*/ 0 w 1017"/>
                <a:gd name="T37" fmla="*/ 0 h 1637"/>
                <a:gd name="T38" fmla="*/ 0 w 1017"/>
                <a:gd name="T39" fmla="*/ 0 h 1637"/>
                <a:gd name="T40" fmla="*/ 0 w 1017"/>
                <a:gd name="T41" fmla="*/ 0 h 1637"/>
                <a:gd name="T42" fmla="*/ 0 w 1017"/>
                <a:gd name="T43" fmla="*/ 0 h 1637"/>
                <a:gd name="T44" fmla="*/ 0 w 1017"/>
                <a:gd name="T45" fmla="*/ 0 h 1637"/>
                <a:gd name="T46" fmla="*/ 0 w 1017"/>
                <a:gd name="T47" fmla="*/ 0 h 1637"/>
                <a:gd name="T48" fmla="*/ 0 w 1017"/>
                <a:gd name="T49" fmla="*/ 0 h 1637"/>
                <a:gd name="T50" fmla="*/ 0 w 1017"/>
                <a:gd name="T51" fmla="*/ 0 h 1637"/>
                <a:gd name="T52" fmla="*/ 0 w 1017"/>
                <a:gd name="T53" fmla="*/ 0 h 1637"/>
                <a:gd name="T54" fmla="*/ 0 w 1017"/>
                <a:gd name="T55" fmla="*/ 0 h 1637"/>
                <a:gd name="T56" fmla="*/ 0 w 1017"/>
                <a:gd name="T57" fmla="*/ 0 h 1637"/>
                <a:gd name="T58" fmla="*/ 0 w 1017"/>
                <a:gd name="T59" fmla="*/ 0 h 1637"/>
                <a:gd name="T60" fmla="*/ 0 w 1017"/>
                <a:gd name="T61" fmla="*/ 0 h 1637"/>
                <a:gd name="T62" fmla="*/ 0 w 1017"/>
                <a:gd name="T63" fmla="*/ 0 h 1637"/>
                <a:gd name="T64" fmla="*/ 0 w 1017"/>
                <a:gd name="T65" fmla="*/ 0 h 1637"/>
                <a:gd name="T66" fmla="*/ 0 w 1017"/>
                <a:gd name="T67" fmla="*/ 0 h 1637"/>
                <a:gd name="T68" fmla="*/ 0 w 1017"/>
                <a:gd name="T69" fmla="*/ 0 h 1637"/>
                <a:gd name="T70" fmla="*/ 0 w 1017"/>
                <a:gd name="T71" fmla="*/ 0 h 1637"/>
                <a:gd name="T72" fmla="*/ 0 w 1017"/>
                <a:gd name="T73" fmla="*/ 0 h 1637"/>
                <a:gd name="T74" fmla="*/ 0 w 1017"/>
                <a:gd name="T75" fmla="*/ 0 h 1637"/>
                <a:gd name="T76" fmla="*/ 0 w 1017"/>
                <a:gd name="T77" fmla="*/ 0 h 1637"/>
                <a:gd name="T78" fmla="*/ 0 w 1017"/>
                <a:gd name="T79" fmla="*/ 0 h 1637"/>
                <a:gd name="T80" fmla="*/ 0 w 1017"/>
                <a:gd name="T81" fmla="*/ 0 h 1637"/>
                <a:gd name="T82" fmla="*/ 0 w 1017"/>
                <a:gd name="T83" fmla="*/ 0 h 1637"/>
                <a:gd name="T84" fmla="*/ 0 w 1017"/>
                <a:gd name="T85" fmla="*/ 0 h 1637"/>
                <a:gd name="T86" fmla="*/ 0 w 1017"/>
                <a:gd name="T87" fmla="*/ 0 h 1637"/>
                <a:gd name="T88" fmla="*/ 0 w 1017"/>
                <a:gd name="T89" fmla="*/ 0 h 1637"/>
                <a:gd name="T90" fmla="*/ 0 w 1017"/>
                <a:gd name="T91" fmla="*/ 0 h 1637"/>
                <a:gd name="T92" fmla="*/ 0 w 1017"/>
                <a:gd name="T93" fmla="*/ 0 h 1637"/>
                <a:gd name="T94" fmla="*/ 0 w 1017"/>
                <a:gd name="T95" fmla="*/ 0 h 1637"/>
                <a:gd name="T96" fmla="*/ 0 w 1017"/>
                <a:gd name="T97" fmla="*/ 0 h 1637"/>
                <a:gd name="T98" fmla="*/ 0 w 1017"/>
                <a:gd name="T99" fmla="*/ 0 h 1637"/>
                <a:gd name="T100" fmla="*/ 0 w 1017"/>
                <a:gd name="T101" fmla="*/ 0 h 1637"/>
                <a:gd name="T102" fmla="*/ 0 w 1017"/>
                <a:gd name="T103" fmla="*/ 0 h 1637"/>
                <a:gd name="T104" fmla="*/ 0 w 1017"/>
                <a:gd name="T105" fmla="*/ 0 h 1637"/>
                <a:gd name="T106" fmla="*/ 0 w 1017"/>
                <a:gd name="T107" fmla="*/ 0 h 1637"/>
                <a:gd name="T108" fmla="*/ 0 w 1017"/>
                <a:gd name="T109" fmla="*/ 0 h 1637"/>
                <a:gd name="T110" fmla="*/ 0 w 1017"/>
                <a:gd name="T111" fmla="*/ 0 h 16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17"/>
                <a:gd name="T169" fmla="*/ 0 h 1637"/>
                <a:gd name="T170" fmla="*/ 1017 w 1017"/>
                <a:gd name="T171" fmla="*/ 1637 h 16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17" h="1637">
                  <a:moveTo>
                    <a:pt x="0" y="877"/>
                  </a:moveTo>
                  <a:lnTo>
                    <a:pt x="197" y="1469"/>
                  </a:lnTo>
                  <a:lnTo>
                    <a:pt x="200" y="1480"/>
                  </a:lnTo>
                  <a:lnTo>
                    <a:pt x="197" y="1505"/>
                  </a:lnTo>
                  <a:lnTo>
                    <a:pt x="200" y="1516"/>
                  </a:lnTo>
                  <a:lnTo>
                    <a:pt x="249" y="1554"/>
                  </a:lnTo>
                  <a:lnTo>
                    <a:pt x="260" y="1557"/>
                  </a:lnTo>
                  <a:lnTo>
                    <a:pt x="266" y="1576"/>
                  </a:lnTo>
                  <a:lnTo>
                    <a:pt x="266" y="1590"/>
                  </a:lnTo>
                  <a:lnTo>
                    <a:pt x="293" y="1637"/>
                  </a:lnTo>
                  <a:lnTo>
                    <a:pt x="299" y="1623"/>
                  </a:lnTo>
                  <a:lnTo>
                    <a:pt x="303" y="1590"/>
                  </a:lnTo>
                  <a:lnTo>
                    <a:pt x="309" y="1546"/>
                  </a:lnTo>
                  <a:lnTo>
                    <a:pt x="331" y="1502"/>
                  </a:lnTo>
                  <a:lnTo>
                    <a:pt x="345" y="1436"/>
                  </a:lnTo>
                  <a:lnTo>
                    <a:pt x="373" y="1412"/>
                  </a:lnTo>
                  <a:lnTo>
                    <a:pt x="375" y="1398"/>
                  </a:lnTo>
                  <a:lnTo>
                    <a:pt x="362" y="1390"/>
                  </a:lnTo>
                  <a:lnTo>
                    <a:pt x="347" y="1351"/>
                  </a:lnTo>
                  <a:lnTo>
                    <a:pt x="413" y="1291"/>
                  </a:lnTo>
                  <a:lnTo>
                    <a:pt x="424" y="1299"/>
                  </a:lnTo>
                  <a:lnTo>
                    <a:pt x="435" y="1327"/>
                  </a:lnTo>
                  <a:lnTo>
                    <a:pt x="444" y="1335"/>
                  </a:lnTo>
                  <a:lnTo>
                    <a:pt x="452" y="1324"/>
                  </a:lnTo>
                  <a:lnTo>
                    <a:pt x="452" y="1294"/>
                  </a:lnTo>
                  <a:lnTo>
                    <a:pt x="457" y="1277"/>
                  </a:lnTo>
                  <a:lnTo>
                    <a:pt x="507" y="1272"/>
                  </a:lnTo>
                  <a:lnTo>
                    <a:pt x="529" y="1250"/>
                  </a:lnTo>
                  <a:lnTo>
                    <a:pt x="529" y="1228"/>
                  </a:lnTo>
                  <a:lnTo>
                    <a:pt x="538" y="1217"/>
                  </a:lnTo>
                  <a:lnTo>
                    <a:pt x="562" y="1217"/>
                  </a:lnTo>
                  <a:lnTo>
                    <a:pt x="580" y="1206"/>
                  </a:lnTo>
                  <a:lnTo>
                    <a:pt x="589" y="1195"/>
                  </a:lnTo>
                  <a:lnTo>
                    <a:pt x="600" y="1151"/>
                  </a:lnTo>
                  <a:lnTo>
                    <a:pt x="595" y="1118"/>
                  </a:lnTo>
                  <a:lnTo>
                    <a:pt x="628" y="1083"/>
                  </a:lnTo>
                  <a:lnTo>
                    <a:pt x="628" y="1061"/>
                  </a:lnTo>
                  <a:lnTo>
                    <a:pt x="641" y="1061"/>
                  </a:lnTo>
                  <a:lnTo>
                    <a:pt x="677" y="1066"/>
                  </a:lnTo>
                  <a:lnTo>
                    <a:pt x="694" y="1057"/>
                  </a:lnTo>
                  <a:lnTo>
                    <a:pt x="705" y="1039"/>
                  </a:lnTo>
                  <a:lnTo>
                    <a:pt x="718" y="1006"/>
                  </a:lnTo>
                  <a:lnTo>
                    <a:pt x="732" y="1002"/>
                  </a:lnTo>
                  <a:lnTo>
                    <a:pt x="754" y="964"/>
                  </a:lnTo>
                  <a:lnTo>
                    <a:pt x="792" y="967"/>
                  </a:lnTo>
                  <a:lnTo>
                    <a:pt x="819" y="995"/>
                  </a:lnTo>
                  <a:lnTo>
                    <a:pt x="858" y="927"/>
                  </a:lnTo>
                  <a:lnTo>
                    <a:pt x="891" y="910"/>
                  </a:lnTo>
                  <a:lnTo>
                    <a:pt x="943" y="863"/>
                  </a:lnTo>
                  <a:lnTo>
                    <a:pt x="957" y="839"/>
                  </a:lnTo>
                  <a:lnTo>
                    <a:pt x="965" y="833"/>
                  </a:lnTo>
                  <a:lnTo>
                    <a:pt x="979" y="833"/>
                  </a:lnTo>
                  <a:lnTo>
                    <a:pt x="1004" y="819"/>
                  </a:lnTo>
                  <a:lnTo>
                    <a:pt x="1017" y="789"/>
                  </a:lnTo>
                  <a:lnTo>
                    <a:pt x="1012" y="767"/>
                  </a:lnTo>
                  <a:lnTo>
                    <a:pt x="990" y="756"/>
                  </a:lnTo>
                  <a:lnTo>
                    <a:pt x="987" y="758"/>
                  </a:lnTo>
                  <a:lnTo>
                    <a:pt x="973" y="753"/>
                  </a:lnTo>
                  <a:lnTo>
                    <a:pt x="982" y="729"/>
                  </a:lnTo>
                  <a:lnTo>
                    <a:pt x="990" y="723"/>
                  </a:lnTo>
                  <a:lnTo>
                    <a:pt x="990" y="704"/>
                  </a:lnTo>
                  <a:lnTo>
                    <a:pt x="968" y="660"/>
                  </a:lnTo>
                  <a:lnTo>
                    <a:pt x="940" y="646"/>
                  </a:lnTo>
                  <a:lnTo>
                    <a:pt x="924" y="649"/>
                  </a:lnTo>
                  <a:lnTo>
                    <a:pt x="916" y="660"/>
                  </a:lnTo>
                  <a:lnTo>
                    <a:pt x="894" y="666"/>
                  </a:lnTo>
                  <a:lnTo>
                    <a:pt x="869" y="657"/>
                  </a:lnTo>
                  <a:lnTo>
                    <a:pt x="847" y="569"/>
                  </a:lnTo>
                  <a:lnTo>
                    <a:pt x="855" y="558"/>
                  </a:lnTo>
                  <a:lnTo>
                    <a:pt x="850" y="542"/>
                  </a:lnTo>
                  <a:lnTo>
                    <a:pt x="841" y="531"/>
                  </a:lnTo>
                  <a:lnTo>
                    <a:pt x="825" y="531"/>
                  </a:lnTo>
                  <a:lnTo>
                    <a:pt x="817" y="539"/>
                  </a:lnTo>
                  <a:lnTo>
                    <a:pt x="778" y="525"/>
                  </a:lnTo>
                  <a:lnTo>
                    <a:pt x="756" y="525"/>
                  </a:lnTo>
                  <a:lnTo>
                    <a:pt x="745" y="518"/>
                  </a:lnTo>
                  <a:lnTo>
                    <a:pt x="729" y="466"/>
                  </a:lnTo>
                  <a:lnTo>
                    <a:pt x="727" y="452"/>
                  </a:lnTo>
                  <a:lnTo>
                    <a:pt x="606" y="68"/>
                  </a:lnTo>
                  <a:lnTo>
                    <a:pt x="499" y="2"/>
                  </a:lnTo>
                  <a:lnTo>
                    <a:pt x="472" y="0"/>
                  </a:lnTo>
                  <a:lnTo>
                    <a:pt x="444" y="0"/>
                  </a:lnTo>
                  <a:lnTo>
                    <a:pt x="435" y="15"/>
                  </a:lnTo>
                  <a:lnTo>
                    <a:pt x="428" y="35"/>
                  </a:lnTo>
                  <a:lnTo>
                    <a:pt x="413" y="35"/>
                  </a:lnTo>
                  <a:lnTo>
                    <a:pt x="375" y="53"/>
                  </a:lnTo>
                  <a:lnTo>
                    <a:pt x="320" y="97"/>
                  </a:lnTo>
                  <a:lnTo>
                    <a:pt x="303" y="103"/>
                  </a:lnTo>
                  <a:lnTo>
                    <a:pt x="282" y="75"/>
                  </a:lnTo>
                  <a:lnTo>
                    <a:pt x="288" y="37"/>
                  </a:lnTo>
                  <a:lnTo>
                    <a:pt x="277" y="20"/>
                  </a:lnTo>
                  <a:lnTo>
                    <a:pt x="260" y="20"/>
                  </a:lnTo>
                  <a:lnTo>
                    <a:pt x="219" y="37"/>
                  </a:lnTo>
                  <a:lnTo>
                    <a:pt x="131" y="336"/>
                  </a:lnTo>
                  <a:lnTo>
                    <a:pt x="125" y="380"/>
                  </a:lnTo>
                  <a:lnTo>
                    <a:pt x="142" y="402"/>
                  </a:lnTo>
                  <a:lnTo>
                    <a:pt x="145" y="435"/>
                  </a:lnTo>
                  <a:lnTo>
                    <a:pt x="134" y="457"/>
                  </a:lnTo>
                  <a:lnTo>
                    <a:pt x="120" y="471"/>
                  </a:lnTo>
                  <a:lnTo>
                    <a:pt x="109" y="498"/>
                  </a:lnTo>
                  <a:lnTo>
                    <a:pt x="139" y="619"/>
                  </a:lnTo>
                  <a:lnTo>
                    <a:pt x="123" y="657"/>
                  </a:lnTo>
                  <a:lnTo>
                    <a:pt x="123" y="690"/>
                  </a:lnTo>
                  <a:lnTo>
                    <a:pt x="79" y="747"/>
                  </a:lnTo>
                  <a:lnTo>
                    <a:pt x="73" y="769"/>
                  </a:lnTo>
                  <a:lnTo>
                    <a:pt x="90" y="811"/>
                  </a:lnTo>
                  <a:lnTo>
                    <a:pt x="87" y="817"/>
                  </a:lnTo>
                  <a:lnTo>
                    <a:pt x="62" y="817"/>
                  </a:lnTo>
                  <a:lnTo>
                    <a:pt x="66" y="846"/>
                  </a:lnTo>
                  <a:lnTo>
                    <a:pt x="57" y="866"/>
                  </a:lnTo>
                  <a:lnTo>
                    <a:pt x="44" y="863"/>
                  </a:lnTo>
                  <a:lnTo>
                    <a:pt x="24" y="855"/>
                  </a:lnTo>
                  <a:lnTo>
                    <a:pt x="0" y="877"/>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50" dirty="0">
                <a:latin typeface="+mj-lt"/>
              </a:endParaRPr>
            </a:p>
          </p:txBody>
        </p:sp>
        <p:sp>
          <p:nvSpPr>
            <p:cNvPr id="330" name="Freeform 34">
              <a:extLst>
                <a:ext uri="{FF2B5EF4-FFF2-40B4-BE49-F238E27FC236}">
                  <a16:creationId xmlns:a16="http://schemas.microsoft.com/office/drawing/2014/main" id="{CFB57E89-B940-30B4-BCD8-11C8D36C02DA}"/>
                </a:ext>
              </a:extLst>
            </p:cNvPr>
            <p:cNvSpPr>
              <a:spLocks/>
            </p:cNvSpPr>
            <p:nvPr/>
          </p:nvSpPr>
          <p:spPr bwMode="gray">
            <a:xfrm>
              <a:off x="6156485" y="4223240"/>
              <a:ext cx="1178375" cy="565388"/>
            </a:xfrm>
            <a:custGeom>
              <a:avLst/>
              <a:gdLst>
                <a:gd name="T0" fmla="*/ 0 w 2041"/>
                <a:gd name="T1" fmla="*/ 0 h 1046"/>
                <a:gd name="T2" fmla="*/ 0 w 2041"/>
                <a:gd name="T3" fmla="*/ 0 h 1046"/>
                <a:gd name="T4" fmla="*/ 0 w 2041"/>
                <a:gd name="T5" fmla="*/ 0 h 1046"/>
                <a:gd name="T6" fmla="*/ 0 w 2041"/>
                <a:gd name="T7" fmla="*/ 0 h 1046"/>
                <a:gd name="T8" fmla="*/ 0 w 2041"/>
                <a:gd name="T9" fmla="*/ 0 h 1046"/>
                <a:gd name="T10" fmla="*/ 0 w 2041"/>
                <a:gd name="T11" fmla="*/ 0 h 1046"/>
                <a:gd name="T12" fmla="*/ 0 w 2041"/>
                <a:gd name="T13" fmla="*/ 0 h 1046"/>
                <a:gd name="T14" fmla="*/ 0 w 2041"/>
                <a:gd name="T15" fmla="*/ 0 h 1046"/>
                <a:gd name="T16" fmla="*/ 0 w 2041"/>
                <a:gd name="T17" fmla="*/ 0 h 1046"/>
                <a:gd name="T18" fmla="*/ 0 w 2041"/>
                <a:gd name="T19" fmla="*/ 0 h 1046"/>
                <a:gd name="T20" fmla="*/ 0 w 2041"/>
                <a:gd name="T21" fmla="*/ 0 h 1046"/>
                <a:gd name="T22" fmla="*/ 0 w 2041"/>
                <a:gd name="T23" fmla="*/ 0 h 1046"/>
                <a:gd name="T24" fmla="*/ 0 w 2041"/>
                <a:gd name="T25" fmla="*/ 0 h 1046"/>
                <a:gd name="T26" fmla="*/ 0 w 2041"/>
                <a:gd name="T27" fmla="*/ 0 h 1046"/>
                <a:gd name="T28" fmla="*/ 0 w 2041"/>
                <a:gd name="T29" fmla="*/ 0 h 1046"/>
                <a:gd name="T30" fmla="*/ 0 w 2041"/>
                <a:gd name="T31" fmla="*/ 0 h 1046"/>
                <a:gd name="T32" fmla="*/ 0 w 2041"/>
                <a:gd name="T33" fmla="*/ 0 h 1046"/>
                <a:gd name="T34" fmla="*/ 0 w 2041"/>
                <a:gd name="T35" fmla="*/ 0 h 1046"/>
                <a:gd name="T36" fmla="*/ 0 w 2041"/>
                <a:gd name="T37" fmla="*/ 0 h 1046"/>
                <a:gd name="T38" fmla="*/ 0 w 2041"/>
                <a:gd name="T39" fmla="*/ 0 h 1046"/>
                <a:gd name="T40" fmla="*/ 0 w 2041"/>
                <a:gd name="T41" fmla="*/ 0 h 1046"/>
                <a:gd name="T42" fmla="*/ 0 w 2041"/>
                <a:gd name="T43" fmla="*/ 0 h 1046"/>
                <a:gd name="T44" fmla="*/ 0 w 2041"/>
                <a:gd name="T45" fmla="*/ 0 h 1046"/>
                <a:gd name="T46" fmla="*/ 0 w 2041"/>
                <a:gd name="T47" fmla="*/ 0 h 1046"/>
                <a:gd name="T48" fmla="*/ 0 w 2041"/>
                <a:gd name="T49" fmla="*/ 0 h 1046"/>
                <a:gd name="T50" fmla="*/ 0 w 2041"/>
                <a:gd name="T51" fmla="*/ 0 h 1046"/>
                <a:gd name="T52" fmla="*/ 0 w 2041"/>
                <a:gd name="T53" fmla="*/ 0 h 1046"/>
                <a:gd name="T54" fmla="*/ 0 w 2041"/>
                <a:gd name="T55" fmla="*/ 0 h 1046"/>
                <a:gd name="T56" fmla="*/ 0 w 2041"/>
                <a:gd name="T57" fmla="*/ 0 h 1046"/>
                <a:gd name="T58" fmla="*/ 0 w 2041"/>
                <a:gd name="T59" fmla="*/ 0 h 1046"/>
                <a:gd name="T60" fmla="*/ 0 w 2041"/>
                <a:gd name="T61" fmla="*/ 0 h 1046"/>
                <a:gd name="T62" fmla="*/ 0 w 2041"/>
                <a:gd name="T63" fmla="*/ 0 h 1046"/>
                <a:gd name="T64" fmla="*/ 0 w 2041"/>
                <a:gd name="T65" fmla="*/ 0 h 1046"/>
                <a:gd name="T66" fmla="*/ 0 w 2041"/>
                <a:gd name="T67" fmla="*/ 0 h 1046"/>
                <a:gd name="T68" fmla="*/ 0 w 2041"/>
                <a:gd name="T69" fmla="*/ 0 h 1046"/>
                <a:gd name="T70" fmla="*/ 0 w 2041"/>
                <a:gd name="T71" fmla="*/ 0 h 1046"/>
                <a:gd name="T72" fmla="*/ 0 w 2041"/>
                <a:gd name="T73" fmla="*/ 0 h 1046"/>
                <a:gd name="T74" fmla="*/ 0 w 2041"/>
                <a:gd name="T75" fmla="*/ 0 h 1046"/>
                <a:gd name="T76" fmla="*/ 0 w 2041"/>
                <a:gd name="T77" fmla="*/ 0 h 1046"/>
                <a:gd name="T78" fmla="*/ 0 w 2041"/>
                <a:gd name="T79" fmla="*/ 0 h 1046"/>
                <a:gd name="T80" fmla="*/ 0 w 2041"/>
                <a:gd name="T81" fmla="*/ 0 h 1046"/>
                <a:gd name="T82" fmla="*/ 0 w 2041"/>
                <a:gd name="T83" fmla="*/ 0 h 1046"/>
                <a:gd name="T84" fmla="*/ 0 w 2041"/>
                <a:gd name="T85" fmla="*/ 0 h 1046"/>
                <a:gd name="T86" fmla="*/ 0 w 2041"/>
                <a:gd name="T87" fmla="*/ 0 h 1046"/>
                <a:gd name="T88" fmla="*/ 0 w 2041"/>
                <a:gd name="T89" fmla="*/ 0 h 1046"/>
                <a:gd name="T90" fmla="*/ 0 w 2041"/>
                <a:gd name="T91" fmla="*/ 0 h 1046"/>
                <a:gd name="T92" fmla="*/ 0 w 2041"/>
                <a:gd name="T93" fmla="*/ 0 h 1046"/>
                <a:gd name="T94" fmla="*/ 0 w 2041"/>
                <a:gd name="T95" fmla="*/ 0 h 1046"/>
                <a:gd name="T96" fmla="*/ 0 w 2041"/>
                <a:gd name="T97" fmla="*/ 0 h 1046"/>
                <a:gd name="T98" fmla="*/ 0 w 2041"/>
                <a:gd name="T99" fmla="*/ 0 h 1046"/>
                <a:gd name="T100" fmla="*/ 0 w 2041"/>
                <a:gd name="T101" fmla="*/ 0 h 1046"/>
                <a:gd name="T102" fmla="*/ 0 w 2041"/>
                <a:gd name="T103" fmla="*/ 0 h 1046"/>
                <a:gd name="T104" fmla="*/ 0 w 2041"/>
                <a:gd name="T105" fmla="*/ 0 h 1046"/>
                <a:gd name="T106" fmla="*/ 0 w 2041"/>
                <a:gd name="T107" fmla="*/ 0 h 1046"/>
                <a:gd name="T108" fmla="*/ 0 w 2041"/>
                <a:gd name="T109" fmla="*/ 0 h 10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41"/>
                <a:gd name="T166" fmla="*/ 0 h 1046"/>
                <a:gd name="T167" fmla="*/ 2041 w 2041"/>
                <a:gd name="T168" fmla="*/ 1046 h 10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41" h="1046">
                  <a:moveTo>
                    <a:pt x="0" y="1046"/>
                  </a:moveTo>
                  <a:lnTo>
                    <a:pt x="406" y="1013"/>
                  </a:lnTo>
                  <a:lnTo>
                    <a:pt x="406" y="980"/>
                  </a:lnTo>
                  <a:lnTo>
                    <a:pt x="395" y="960"/>
                  </a:lnTo>
                  <a:lnTo>
                    <a:pt x="442" y="955"/>
                  </a:lnTo>
                  <a:lnTo>
                    <a:pt x="461" y="969"/>
                  </a:lnTo>
                  <a:lnTo>
                    <a:pt x="1613" y="861"/>
                  </a:lnTo>
                  <a:lnTo>
                    <a:pt x="1637" y="845"/>
                  </a:lnTo>
                  <a:lnTo>
                    <a:pt x="1657" y="826"/>
                  </a:lnTo>
                  <a:lnTo>
                    <a:pt x="1755" y="780"/>
                  </a:lnTo>
                  <a:lnTo>
                    <a:pt x="1766" y="755"/>
                  </a:lnTo>
                  <a:lnTo>
                    <a:pt x="1821" y="716"/>
                  </a:lnTo>
                  <a:lnTo>
                    <a:pt x="1824" y="692"/>
                  </a:lnTo>
                  <a:lnTo>
                    <a:pt x="1832" y="678"/>
                  </a:lnTo>
                  <a:lnTo>
                    <a:pt x="1859" y="661"/>
                  </a:lnTo>
                  <a:lnTo>
                    <a:pt x="1863" y="632"/>
                  </a:lnTo>
                  <a:lnTo>
                    <a:pt x="1890" y="606"/>
                  </a:lnTo>
                  <a:lnTo>
                    <a:pt x="2032" y="483"/>
                  </a:lnTo>
                  <a:lnTo>
                    <a:pt x="2041" y="456"/>
                  </a:lnTo>
                  <a:lnTo>
                    <a:pt x="2021" y="456"/>
                  </a:lnTo>
                  <a:lnTo>
                    <a:pt x="2002" y="442"/>
                  </a:lnTo>
                  <a:lnTo>
                    <a:pt x="1994" y="442"/>
                  </a:lnTo>
                  <a:lnTo>
                    <a:pt x="1986" y="431"/>
                  </a:lnTo>
                  <a:lnTo>
                    <a:pt x="1958" y="417"/>
                  </a:lnTo>
                  <a:lnTo>
                    <a:pt x="1945" y="420"/>
                  </a:lnTo>
                  <a:lnTo>
                    <a:pt x="1936" y="415"/>
                  </a:lnTo>
                  <a:lnTo>
                    <a:pt x="1901" y="360"/>
                  </a:lnTo>
                  <a:lnTo>
                    <a:pt x="1843" y="288"/>
                  </a:lnTo>
                  <a:lnTo>
                    <a:pt x="1837" y="266"/>
                  </a:lnTo>
                  <a:lnTo>
                    <a:pt x="1841" y="244"/>
                  </a:lnTo>
                  <a:lnTo>
                    <a:pt x="1841" y="212"/>
                  </a:lnTo>
                  <a:lnTo>
                    <a:pt x="1832" y="168"/>
                  </a:lnTo>
                  <a:lnTo>
                    <a:pt x="1821" y="157"/>
                  </a:lnTo>
                  <a:lnTo>
                    <a:pt x="1791" y="135"/>
                  </a:lnTo>
                  <a:lnTo>
                    <a:pt x="1761" y="127"/>
                  </a:lnTo>
                  <a:lnTo>
                    <a:pt x="1733" y="88"/>
                  </a:lnTo>
                  <a:lnTo>
                    <a:pt x="1720" y="66"/>
                  </a:lnTo>
                  <a:lnTo>
                    <a:pt x="1687" y="92"/>
                  </a:lnTo>
                  <a:lnTo>
                    <a:pt x="1679" y="105"/>
                  </a:lnTo>
                  <a:lnTo>
                    <a:pt x="1659" y="116"/>
                  </a:lnTo>
                  <a:lnTo>
                    <a:pt x="1654" y="124"/>
                  </a:lnTo>
                  <a:lnTo>
                    <a:pt x="1613" y="129"/>
                  </a:lnTo>
                  <a:lnTo>
                    <a:pt x="1564" y="110"/>
                  </a:lnTo>
                  <a:lnTo>
                    <a:pt x="1544" y="113"/>
                  </a:lnTo>
                  <a:lnTo>
                    <a:pt x="1522" y="143"/>
                  </a:lnTo>
                  <a:lnTo>
                    <a:pt x="1465" y="103"/>
                  </a:lnTo>
                  <a:lnTo>
                    <a:pt x="1407" y="108"/>
                  </a:lnTo>
                  <a:lnTo>
                    <a:pt x="1366" y="92"/>
                  </a:lnTo>
                  <a:lnTo>
                    <a:pt x="1347" y="42"/>
                  </a:lnTo>
                  <a:lnTo>
                    <a:pt x="1292" y="0"/>
                  </a:lnTo>
                  <a:lnTo>
                    <a:pt x="1261" y="17"/>
                  </a:lnTo>
                  <a:lnTo>
                    <a:pt x="1246" y="17"/>
                  </a:lnTo>
                  <a:lnTo>
                    <a:pt x="1218" y="4"/>
                  </a:lnTo>
                  <a:lnTo>
                    <a:pt x="1196" y="4"/>
                  </a:lnTo>
                  <a:lnTo>
                    <a:pt x="1185" y="28"/>
                  </a:lnTo>
                  <a:lnTo>
                    <a:pt x="1185" y="48"/>
                  </a:lnTo>
                  <a:lnTo>
                    <a:pt x="1202" y="108"/>
                  </a:lnTo>
                  <a:lnTo>
                    <a:pt x="1191" y="129"/>
                  </a:lnTo>
                  <a:lnTo>
                    <a:pt x="1160" y="138"/>
                  </a:lnTo>
                  <a:lnTo>
                    <a:pt x="1122" y="168"/>
                  </a:lnTo>
                  <a:lnTo>
                    <a:pt x="1075" y="157"/>
                  </a:lnTo>
                  <a:lnTo>
                    <a:pt x="1053" y="173"/>
                  </a:lnTo>
                  <a:lnTo>
                    <a:pt x="1053" y="226"/>
                  </a:lnTo>
                  <a:lnTo>
                    <a:pt x="943" y="368"/>
                  </a:lnTo>
                  <a:lnTo>
                    <a:pt x="925" y="431"/>
                  </a:lnTo>
                  <a:lnTo>
                    <a:pt x="855" y="434"/>
                  </a:lnTo>
                  <a:lnTo>
                    <a:pt x="826" y="398"/>
                  </a:lnTo>
                  <a:lnTo>
                    <a:pt x="806" y="395"/>
                  </a:lnTo>
                  <a:lnTo>
                    <a:pt x="789" y="417"/>
                  </a:lnTo>
                  <a:lnTo>
                    <a:pt x="769" y="489"/>
                  </a:lnTo>
                  <a:lnTo>
                    <a:pt x="747" y="508"/>
                  </a:lnTo>
                  <a:lnTo>
                    <a:pt x="719" y="489"/>
                  </a:lnTo>
                  <a:lnTo>
                    <a:pt x="699" y="464"/>
                  </a:lnTo>
                  <a:lnTo>
                    <a:pt x="653" y="481"/>
                  </a:lnTo>
                  <a:lnTo>
                    <a:pt x="637" y="536"/>
                  </a:lnTo>
                  <a:lnTo>
                    <a:pt x="620" y="541"/>
                  </a:lnTo>
                  <a:lnTo>
                    <a:pt x="611" y="533"/>
                  </a:lnTo>
                  <a:lnTo>
                    <a:pt x="530" y="494"/>
                  </a:lnTo>
                  <a:lnTo>
                    <a:pt x="464" y="519"/>
                  </a:lnTo>
                  <a:lnTo>
                    <a:pt x="411" y="516"/>
                  </a:lnTo>
                  <a:lnTo>
                    <a:pt x="403" y="541"/>
                  </a:lnTo>
                  <a:lnTo>
                    <a:pt x="406" y="552"/>
                  </a:lnTo>
                  <a:lnTo>
                    <a:pt x="384" y="560"/>
                  </a:lnTo>
                  <a:lnTo>
                    <a:pt x="362" y="558"/>
                  </a:lnTo>
                  <a:lnTo>
                    <a:pt x="367" y="563"/>
                  </a:lnTo>
                  <a:lnTo>
                    <a:pt x="356" y="580"/>
                  </a:lnTo>
                  <a:lnTo>
                    <a:pt x="351" y="606"/>
                  </a:lnTo>
                  <a:lnTo>
                    <a:pt x="340" y="615"/>
                  </a:lnTo>
                  <a:lnTo>
                    <a:pt x="340" y="626"/>
                  </a:lnTo>
                  <a:lnTo>
                    <a:pt x="367" y="661"/>
                  </a:lnTo>
                  <a:lnTo>
                    <a:pt x="362" y="667"/>
                  </a:lnTo>
                  <a:lnTo>
                    <a:pt x="277" y="692"/>
                  </a:lnTo>
                  <a:lnTo>
                    <a:pt x="253" y="705"/>
                  </a:lnTo>
                  <a:lnTo>
                    <a:pt x="258" y="742"/>
                  </a:lnTo>
                  <a:lnTo>
                    <a:pt x="275" y="813"/>
                  </a:lnTo>
                  <a:lnTo>
                    <a:pt x="236" y="828"/>
                  </a:lnTo>
                  <a:lnTo>
                    <a:pt x="203" y="804"/>
                  </a:lnTo>
                  <a:lnTo>
                    <a:pt x="167" y="788"/>
                  </a:lnTo>
                  <a:lnTo>
                    <a:pt x="121" y="780"/>
                  </a:lnTo>
                  <a:lnTo>
                    <a:pt x="88" y="797"/>
                  </a:lnTo>
                  <a:lnTo>
                    <a:pt x="71" y="859"/>
                  </a:lnTo>
                  <a:lnTo>
                    <a:pt x="77" y="865"/>
                  </a:lnTo>
                  <a:lnTo>
                    <a:pt x="84" y="870"/>
                  </a:lnTo>
                  <a:lnTo>
                    <a:pt x="99" y="881"/>
                  </a:lnTo>
                  <a:lnTo>
                    <a:pt x="110" y="914"/>
                  </a:lnTo>
                  <a:lnTo>
                    <a:pt x="82" y="1002"/>
                  </a:lnTo>
                  <a:lnTo>
                    <a:pt x="66" y="1013"/>
                  </a:lnTo>
                  <a:lnTo>
                    <a:pt x="53" y="1004"/>
                  </a:lnTo>
                  <a:lnTo>
                    <a:pt x="16" y="1021"/>
                  </a:lnTo>
                  <a:lnTo>
                    <a:pt x="0" y="1046"/>
                  </a:lnTo>
                  <a:close/>
                </a:path>
              </a:pathLst>
            </a:custGeom>
            <a:solidFill>
              <a:schemeClr val="accent1">
                <a:lumMod val="40000"/>
                <a:lumOff val="60000"/>
              </a:schemeClr>
            </a:solidFill>
            <a:ln w="6350">
              <a:solidFill>
                <a:schemeClr val="bg1"/>
              </a:solidFill>
              <a:round/>
              <a:headEnd/>
              <a:tailEnd/>
            </a:ln>
          </p:spPr>
          <p:txBody>
            <a:bodyPr anchor="ctr"/>
            <a:lstStyle/>
            <a:p>
              <a:pPr algn="ctr"/>
              <a:endParaRPr lang="en-US" sz="960" dirty="0">
                <a:latin typeface="+mj-lt"/>
              </a:endParaRPr>
            </a:p>
          </p:txBody>
        </p:sp>
        <p:sp>
          <p:nvSpPr>
            <p:cNvPr id="331" name="Freeform 35">
              <a:extLst>
                <a:ext uri="{FF2B5EF4-FFF2-40B4-BE49-F238E27FC236}">
                  <a16:creationId xmlns:a16="http://schemas.microsoft.com/office/drawing/2014/main" id="{2C4F93AC-9E8C-0CC3-ED12-8B02039FD22E}"/>
                </a:ext>
              </a:extLst>
            </p:cNvPr>
            <p:cNvSpPr>
              <a:spLocks/>
            </p:cNvSpPr>
            <p:nvPr/>
          </p:nvSpPr>
          <p:spPr bwMode="gray">
            <a:xfrm>
              <a:off x="6364432" y="3730028"/>
              <a:ext cx="487523" cy="793951"/>
            </a:xfrm>
            <a:custGeom>
              <a:avLst/>
              <a:gdLst>
                <a:gd name="T0" fmla="*/ 0 w 843"/>
                <a:gd name="T1" fmla="*/ 0 h 1483"/>
                <a:gd name="T2" fmla="*/ 0 w 843"/>
                <a:gd name="T3" fmla="*/ 0 h 1483"/>
                <a:gd name="T4" fmla="*/ 0 w 843"/>
                <a:gd name="T5" fmla="*/ 0 h 1483"/>
                <a:gd name="T6" fmla="*/ 0 w 843"/>
                <a:gd name="T7" fmla="*/ 0 h 1483"/>
                <a:gd name="T8" fmla="*/ 0 w 843"/>
                <a:gd name="T9" fmla="*/ 0 h 1483"/>
                <a:gd name="T10" fmla="*/ 0 w 843"/>
                <a:gd name="T11" fmla="*/ 0 h 1483"/>
                <a:gd name="T12" fmla="*/ 0 w 843"/>
                <a:gd name="T13" fmla="*/ 0 h 1483"/>
                <a:gd name="T14" fmla="*/ 0 w 843"/>
                <a:gd name="T15" fmla="*/ 0 h 1483"/>
                <a:gd name="T16" fmla="*/ 0 w 843"/>
                <a:gd name="T17" fmla="*/ 0 h 1483"/>
                <a:gd name="T18" fmla="*/ 0 w 843"/>
                <a:gd name="T19" fmla="*/ 0 h 1483"/>
                <a:gd name="T20" fmla="*/ 0 w 843"/>
                <a:gd name="T21" fmla="*/ 0 h 1483"/>
                <a:gd name="T22" fmla="*/ 0 w 843"/>
                <a:gd name="T23" fmla="*/ 0 h 1483"/>
                <a:gd name="T24" fmla="*/ 0 w 843"/>
                <a:gd name="T25" fmla="*/ 0 h 1483"/>
                <a:gd name="T26" fmla="*/ 0 w 843"/>
                <a:gd name="T27" fmla="*/ 0 h 1483"/>
                <a:gd name="T28" fmla="*/ 0 w 843"/>
                <a:gd name="T29" fmla="*/ 0 h 1483"/>
                <a:gd name="T30" fmla="*/ 0 w 843"/>
                <a:gd name="T31" fmla="*/ 0 h 1483"/>
                <a:gd name="T32" fmla="*/ 0 w 843"/>
                <a:gd name="T33" fmla="*/ 0 h 1483"/>
                <a:gd name="T34" fmla="*/ 0 w 843"/>
                <a:gd name="T35" fmla="*/ 0 h 1483"/>
                <a:gd name="T36" fmla="*/ 0 w 843"/>
                <a:gd name="T37" fmla="*/ 0 h 1483"/>
                <a:gd name="T38" fmla="*/ 0 w 843"/>
                <a:gd name="T39" fmla="*/ 0 h 1483"/>
                <a:gd name="T40" fmla="*/ 0 w 843"/>
                <a:gd name="T41" fmla="*/ 0 h 1483"/>
                <a:gd name="T42" fmla="*/ 0 w 843"/>
                <a:gd name="T43" fmla="*/ 0 h 1483"/>
                <a:gd name="T44" fmla="*/ 0 w 843"/>
                <a:gd name="T45" fmla="*/ 0 h 1483"/>
                <a:gd name="T46" fmla="*/ 0 w 843"/>
                <a:gd name="T47" fmla="*/ 0 h 1483"/>
                <a:gd name="T48" fmla="*/ 0 w 843"/>
                <a:gd name="T49" fmla="*/ 0 h 1483"/>
                <a:gd name="T50" fmla="*/ 0 w 843"/>
                <a:gd name="T51" fmla="*/ 0 h 1483"/>
                <a:gd name="T52" fmla="*/ 0 w 843"/>
                <a:gd name="T53" fmla="*/ 0 h 1483"/>
                <a:gd name="T54" fmla="*/ 0 w 843"/>
                <a:gd name="T55" fmla="*/ 0 h 1483"/>
                <a:gd name="T56" fmla="*/ 0 w 843"/>
                <a:gd name="T57" fmla="*/ 0 h 1483"/>
                <a:gd name="T58" fmla="*/ 0 w 843"/>
                <a:gd name="T59" fmla="*/ 0 h 1483"/>
                <a:gd name="T60" fmla="*/ 0 w 843"/>
                <a:gd name="T61" fmla="*/ 0 h 1483"/>
                <a:gd name="T62" fmla="*/ 0 w 843"/>
                <a:gd name="T63" fmla="*/ 0 h 1483"/>
                <a:gd name="T64" fmla="*/ 0 w 843"/>
                <a:gd name="T65" fmla="*/ 0 h 1483"/>
                <a:gd name="T66" fmla="*/ 0 w 843"/>
                <a:gd name="T67" fmla="*/ 0 h 1483"/>
                <a:gd name="T68" fmla="*/ 0 w 843"/>
                <a:gd name="T69" fmla="*/ 0 h 1483"/>
                <a:gd name="T70" fmla="*/ 0 w 843"/>
                <a:gd name="T71" fmla="*/ 0 h 1483"/>
                <a:gd name="T72" fmla="*/ 0 w 843"/>
                <a:gd name="T73" fmla="*/ 0 h 1483"/>
                <a:gd name="T74" fmla="*/ 0 w 843"/>
                <a:gd name="T75" fmla="*/ 0 h 1483"/>
                <a:gd name="T76" fmla="*/ 0 w 843"/>
                <a:gd name="T77" fmla="*/ 0 h 1483"/>
                <a:gd name="T78" fmla="*/ 0 w 843"/>
                <a:gd name="T79" fmla="*/ 0 h 1483"/>
                <a:gd name="T80" fmla="*/ 0 w 843"/>
                <a:gd name="T81" fmla="*/ 0 h 1483"/>
                <a:gd name="T82" fmla="*/ 0 w 843"/>
                <a:gd name="T83" fmla="*/ 0 h 1483"/>
                <a:gd name="T84" fmla="*/ 0 w 843"/>
                <a:gd name="T85" fmla="*/ 0 h 1483"/>
                <a:gd name="T86" fmla="*/ 0 w 843"/>
                <a:gd name="T87" fmla="*/ 0 h 1483"/>
                <a:gd name="T88" fmla="*/ 0 w 843"/>
                <a:gd name="T89" fmla="*/ 0 h 1483"/>
                <a:gd name="T90" fmla="*/ 0 w 843"/>
                <a:gd name="T91" fmla="*/ 0 h 1483"/>
                <a:gd name="T92" fmla="*/ 0 w 843"/>
                <a:gd name="T93" fmla="*/ 0 h 1483"/>
                <a:gd name="T94" fmla="*/ 0 w 843"/>
                <a:gd name="T95" fmla="*/ 0 h 1483"/>
                <a:gd name="T96" fmla="*/ 0 w 843"/>
                <a:gd name="T97" fmla="*/ 0 h 1483"/>
                <a:gd name="T98" fmla="*/ 0 w 843"/>
                <a:gd name="T99" fmla="*/ 0 h 1483"/>
                <a:gd name="T100" fmla="*/ 0 w 843"/>
                <a:gd name="T101" fmla="*/ 0 h 1483"/>
                <a:gd name="T102" fmla="*/ 0 w 843"/>
                <a:gd name="T103" fmla="*/ 0 h 1483"/>
                <a:gd name="T104" fmla="*/ 0 w 843"/>
                <a:gd name="T105" fmla="*/ 0 h 148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3"/>
                <a:gd name="T160" fmla="*/ 0 h 1483"/>
                <a:gd name="T161" fmla="*/ 843 w 843"/>
                <a:gd name="T162" fmla="*/ 1483 h 148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3" h="1483">
                  <a:moveTo>
                    <a:pt x="28" y="90"/>
                  </a:moveTo>
                  <a:lnTo>
                    <a:pt x="96" y="921"/>
                  </a:lnTo>
                  <a:lnTo>
                    <a:pt x="85" y="934"/>
                  </a:lnTo>
                  <a:lnTo>
                    <a:pt x="91" y="965"/>
                  </a:lnTo>
                  <a:lnTo>
                    <a:pt x="80" y="1009"/>
                  </a:lnTo>
                  <a:lnTo>
                    <a:pt x="113" y="1072"/>
                  </a:lnTo>
                  <a:lnTo>
                    <a:pt x="124" y="1149"/>
                  </a:lnTo>
                  <a:lnTo>
                    <a:pt x="85" y="1217"/>
                  </a:lnTo>
                  <a:lnTo>
                    <a:pt x="83" y="1239"/>
                  </a:lnTo>
                  <a:lnTo>
                    <a:pt x="58" y="1294"/>
                  </a:lnTo>
                  <a:lnTo>
                    <a:pt x="14" y="1335"/>
                  </a:lnTo>
                  <a:lnTo>
                    <a:pt x="14" y="1387"/>
                  </a:lnTo>
                  <a:lnTo>
                    <a:pt x="0" y="1453"/>
                  </a:lnTo>
                  <a:lnTo>
                    <a:pt x="0" y="1467"/>
                  </a:lnTo>
                  <a:lnTo>
                    <a:pt x="3" y="1481"/>
                  </a:lnTo>
                  <a:lnTo>
                    <a:pt x="25" y="1483"/>
                  </a:lnTo>
                  <a:lnTo>
                    <a:pt x="47" y="1475"/>
                  </a:lnTo>
                  <a:lnTo>
                    <a:pt x="44" y="1464"/>
                  </a:lnTo>
                  <a:lnTo>
                    <a:pt x="52" y="1439"/>
                  </a:lnTo>
                  <a:lnTo>
                    <a:pt x="105" y="1442"/>
                  </a:lnTo>
                  <a:lnTo>
                    <a:pt x="171" y="1417"/>
                  </a:lnTo>
                  <a:lnTo>
                    <a:pt x="252" y="1456"/>
                  </a:lnTo>
                  <a:lnTo>
                    <a:pt x="261" y="1464"/>
                  </a:lnTo>
                  <a:lnTo>
                    <a:pt x="278" y="1459"/>
                  </a:lnTo>
                  <a:lnTo>
                    <a:pt x="294" y="1404"/>
                  </a:lnTo>
                  <a:lnTo>
                    <a:pt x="340" y="1387"/>
                  </a:lnTo>
                  <a:lnTo>
                    <a:pt x="360" y="1412"/>
                  </a:lnTo>
                  <a:lnTo>
                    <a:pt x="388" y="1431"/>
                  </a:lnTo>
                  <a:lnTo>
                    <a:pt x="410" y="1412"/>
                  </a:lnTo>
                  <a:lnTo>
                    <a:pt x="430" y="1340"/>
                  </a:lnTo>
                  <a:lnTo>
                    <a:pt x="447" y="1318"/>
                  </a:lnTo>
                  <a:lnTo>
                    <a:pt x="467" y="1321"/>
                  </a:lnTo>
                  <a:lnTo>
                    <a:pt x="496" y="1357"/>
                  </a:lnTo>
                  <a:lnTo>
                    <a:pt x="566" y="1354"/>
                  </a:lnTo>
                  <a:lnTo>
                    <a:pt x="584" y="1291"/>
                  </a:lnTo>
                  <a:lnTo>
                    <a:pt x="694" y="1149"/>
                  </a:lnTo>
                  <a:lnTo>
                    <a:pt x="694" y="1096"/>
                  </a:lnTo>
                  <a:lnTo>
                    <a:pt x="716" y="1080"/>
                  </a:lnTo>
                  <a:lnTo>
                    <a:pt x="763" y="1091"/>
                  </a:lnTo>
                  <a:lnTo>
                    <a:pt x="801" y="1061"/>
                  </a:lnTo>
                  <a:lnTo>
                    <a:pt x="832" y="1052"/>
                  </a:lnTo>
                  <a:lnTo>
                    <a:pt x="843" y="1031"/>
                  </a:lnTo>
                  <a:lnTo>
                    <a:pt x="826" y="971"/>
                  </a:lnTo>
                  <a:lnTo>
                    <a:pt x="826" y="951"/>
                  </a:lnTo>
                  <a:lnTo>
                    <a:pt x="837" y="927"/>
                  </a:lnTo>
                  <a:lnTo>
                    <a:pt x="733" y="16"/>
                  </a:lnTo>
                  <a:lnTo>
                    <a:pt x="730" y="0"/>
                  </a:lnTo>
                  <a:lnTo>
                    <a:pt x="192" y="68"/>
                  </a:lnTo>
                  <a:lnTo>
                    <a:pt x="176" y="82"/>
                  </a:lnTo>
                  <a:lnTo>
                    <a:pt x="135" y="98"/>
                  </a:lnTo>
                  <a:lnTo>
                    <a:pt x="113" y="109"/>
                  </a:lnTo>
                  <a:lnTo>
                    <a:pt x="63" y="117"/>
                  </a:lnTo>
                  <a:lnTo>
                    <a:pt x="28" y="9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32" name="Freeform 2">
              <a:extLst>
                <a:ext uri="{FF2B5EF4-FFF2-40B4-BE49-F238E27FC236}">
                  <a16:creationId xmlns:a16="http://schemas.microsoft.com/office/drawing/2014/main" id="{F04FA7EB-A994-6674-C2DD-3AE1F707F63C}"/>
                </a:ext>
              </a:extLst>
            </p:cNvPr>
            <p:cNvSpPr>
              <a:spLocks/>
            </p:cNvSpPr>
            <p:nvPr/>
          </p:nvSpPr>
          <p:spPr bwMode="gray">
            <a:xfrm>
              <a:off x="6560828" y="5717308"/>
              <a:ext cx="1464880" cy="1032135"/>
            </a:xfrm>
            <a:custGeom>
              <a:avLst/>
              <a:gdLst>
                <a:gd name="T0" fmla="*/ 0 w 2537"/>
                <a:gd name="T1" fmla="*/ 0 h 1916"/>
                <a:gd name="T2" fmla="*/ 0 w 2537"/>
                <a:gd name="T3" fmla="*/ 0 h 1916"/>
                <a:gd name="T4" fmla="*/ 0 w 2537"/>
                <a:gd name="T5" fmla="*/ 0 h 1916"/>
                <a:gd name="T6" fmla="*/ 0 w 2537"/>
                <a:gd name="T7" fmla="*/ 0 h 1916"/>
                <a:gd name="T8" fmla="*/ 0 w 2537"/>
                <a:gd name="T9" fmla="*/ 0 h 1916"/>
                <a:gd name="T10" fmla="*/ 0 w 2537"/>
                <a:gd name="T11" fmla="*/ 0 h 1916"/>
                <a:gd name="T12" fmla="*/ 0 w 2537"/>
                <a:gd name="T13" fmla="*/ 0 h 1916"/>
                <a:gd name="T14" fmla="*/ 0 w 2537"/>
                <a:gd name="T15" fmla="*/ 0 h 1916"/>
                <a:gd name="T16" fmla="*/ 0 w 2537"/>
                <a:gd name="T17" fmla="*/ 0 h 1916"/>
                <a:gd name="T18" fmla="*/ 0 w 2537"/>
                <a:gd name="T19" fmla="*/ 0 h 1916"/>
                <a:gd name="T20" fmla="*/ 0 w 2537"/>
                <a:gd name="T21" fmla="*/ 0 h 1916"/>
                <a:gd name="T22" fmla="*/ 0 w 2537"/>
                <a:gd name="T23" fmla="*/ 0 h 1916"/>
                <a:gd name="T24" fmla="*/ 0 w 2537"/>
                <a:gd name="T25" fmla="*/ 0 h 1916"/>
                <a:gd name="T26" fmla="*/ 0 w 2537"/>
                <a:gd name="T27" fmla="*/ 0 h 1916"/>
                <a:gd name="T28" fmla="*/ 0 w 2537"/>
                <a:gd name="T29" fmla="*/ 0 h 1916"/>
                <a:gd name="T30" fmla="*/ 0 w 2537"/>
                <a:gd name="T31" fmla="*/ 0 h 1916"/>
                <a:gd name="T32" fmla="*/ 0 w 2537"/>
                <a:gd name="T33" fmla="*/ 0 h 1916"/>
                <a:gd name="T34" fmla="*/ 0 w 2537"/>
                <a:gd name="T35" fmla="*/ 0 h 1916"/>
                <a:gd name="T36" fmla="*/ 0 w 2537"/>
                <a:gd name="T37" fmla="*/ 0 h 1916"/>
                <a:gd name="T38" fmla="*/ 0 w 2537"/>
                <a:gd name="T39" fmla="*/ 0 h 1916"/>
                <a:gd name="T40" fmla="*/ 0 w 2537"/>
                <a:gd name="T41" fmla="*/ 0 h 1916"/>
                <a:gd name="T42" fmla="*/ 0 w 2537"/>
                <a:gd name="T43" fmla="*/ 0 h 1916"/>
                <a:gd name="T44" fmla="*/ 0 w 2537"/>
                <a:gd name="T45" fmla="*/ 0 h 1916"/>
                <a:gd name="T46" fmla="*/ 0 w 2537"/>
                <a:gd name="T47" fmla="*/ 0 h 1916"/>
                <a:gd name="T48" fmla="*/ 0 w 2537"/>
                <a:gd name="T49" fmla="*/ 0 h 1916"/>
                <a:gd name="T50" fmla="*/ 0 w 2537"/>
                <a:gd name="T51" fmla="*/ 0 h 1916"/>
                <a:gd name="T52" fmla="*/ 0 w 2537"/>
                <a:gd name="T53" fmla="*/ 0 h 1916"/>
                <a:gd name="T54" fmla="*/ 0 w 2537"/>
                <a:gd name="T55" fmla="*/ 0 h 1916"/>
                <a:gd name="T56" fmla="*/ 0 w 2537"/>
                <a:gd name="T57" fmla="*/ 0 h 1916"/>
                <a:gd name="T58" fmla="*/ 0 w 2537"/>
                <a:gd name="T59" fmla="*/ 0 h 1916"/>
                <a:gd name="T60" fmla="*/ 0 w 2537"/>
                <a:gd name="T61" fmla="*/ 0 h 1916"/>
                <a:gd name="T62" fmla="*/ 0 w 2537"/>
                <a:gd name="T63" fmla="*/ 0 h 1916"/>
                <a:gd name="T64" fmla="*/ 0 w 2537"/>
                <a:gd name="T65" fmla="*/ 0 h 1916"/>
                <a:gd name="T66" fmla="*/ 0 w 2537"/>
                <a:gd name="T67" fmla="*/ 0 h 1916"/>
                <a:gd name="T68" fmla="*/ 0 w 2537"/>
                <a:gd name="T69" fmla="*/ 0 h 1916"/>
                <a:gd name="T70" fmla="*/ 0 w 2537"/>
                <a:gd name="T71" fmla="*/ 0 h 1916"/>
                <a:gd name="T72" fmla="*/ 0 w 2537"/>
                <a:gd name="T73" fmla="*/ 0 h 1916"/>
                <a:gd name="T74" fmla="*/ 0 w 2537"/>
                <a:gd name="T75" fmla="*/ 0 h 1916"/>
                <a:gd name="T76" fmla="*/ 0 w 2537"/>
                <a:gd name="T77" fmla="*/ 0 h 1916"/>
                <a:gd name="T78" fmla="*/ 0 w 2537"/>
                <a:gd name="T79" fmla="*/ 0 h 1916"/>
                <a:gd name="T80" fmla="*/ 0 w 2537"/>
                <a:gd name="T81" fmla="*/ 0 h 1916"/>
                <a:gd name="T82" fmla="*/ 0 w 2537"/>
                <a:gd name="T83" fmla="*/ 0 h 1916"/>
                <a:gd name="T84" fmla="*/ 0 w 2537"/>
                <a:gd name="T85" fmla="*/ 0 h 1916"/>
                <a:gd name="T86" fmla="*/ 0 w 2537"/>
                <a:gd name="T87" fmla="*/ 0 h 1916"/>
                <a:gd name="T88" fmla="*/ 0 w 2537"/>
                <a:gd name="T89" fmla="*/ 0 h 1916"/>
                <a:gd name="T90" fmla="*/ 0 w 2537"/>
                <a:gd name="T91" fmla="*/ 0 h 1916"/>
                <a:gd name="T92" fmla="*/ 0 w 2537"/>
                <a:gd name="T93" fmla="*/ 0 h 1916"/>
                <a:gd name="T94" fmla="*/ 0 w 2537"/>
                <a:gd name="T95" fmla="*/ 0 h 1916"/>
                <a:gd name="T96" fmla="*/ 0 w 2537"/>
                <a:gd name="T97" fmla="*/ 0 h 1916"/>
                <a:gd name="T98" fmla="*/ 0 w 2537"/>
                <a:gd name="T99" fmla="*/ 0 h 1916"/>
                <a:gd name="T100" fmla="*/ 0 w 2537"/>
                <a:gd name="T101" fmla="*/ 0 h 1916"/>
                <a:gd name="T102" fmla="*/ 0 w 2537"/>
                <a:gd name="T103" fmla="*/ 0 h 1916"/>
                <a:gd name="T104" fmla="*/ 0 w 2537"/>
                <a:gd name="T105" fmla="*/ 0 h 1916"/>
                <a:gd name="T106" fmla="*/ 0 w 2537"/>
                <a:gd name="T107" fmla="*/ 0 h 1916"/>
                <a:gd name="T108" fmla="*/ 0 w 2537"/>
                <a:gd name="T109" fmla="*/ 0 h 1916"/>
                <a:gd name="T110" fmla="*/ 0 w 2537"/>
                <a:gd name="T111" fmla="*/ 0 h 1916"/>
                <a:gd name="T112" fmla="*/ 0 w 2537"/>
                <a:gd name="T113" fmla="*/ 0 h 1916"/>
                <a:gd name="T114" fmla="*/ 0 w 2537"/>
                <a:gd name="T115" fmla="*/ 0 h 1916"/>
                <a:gd name="T116" fmla="*/ 0 w 2537"/>
                <a:gd name="T117" fmla="*/ 0 h 1916"/>
                <a:gd name="T118" fmla="*/ 0 w 2537"/>
                <a:gd name="T119" fmla="*/ 0 h 19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37"/>
                <a:gd name="T181" fmla="*/ 0 h 1916"/>
                <a:gd name="T182" fmla="*/ 2537 w 2537"/>
                <a:gd name="T183" fmla="*/ 1916 h 19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37" h="1916">
                  <a:moveTo>
                    <a:pt x="780" y="71"/>
                  </a:moveTo>
                  <a:lnTo>
                    <a:pt x="6" y="148"/>
                  </a:lnTo>
                  <a:lnTo>
                    <a:pt x="6" y="161"/>
                  </a:lnTo>
                  <a:lnTo>
                    <a:pt x="9" y="169"/>
                  </a:lnTo>
                  <a:lnTo>
                    <a:pt x="0" y="178"/>
                  </a:lnTo>
                  <a:lnTo>
                    <a:pt x="4" y="202"/>
                  </a:lnTo>
                  <a:lnTo>
                    <a:pt x="26" y="235"/>
                  </a:lnTo>
                  <a:lnTo>
                    <a:pt x="42" y="249"/>
                  </a:lnTo>
                  <a:lnTo>
                    <a:pt x="50" y="249"/>
                  </a:lnTo>
                  <a:lnTo>
                    <a:pt x="72" y="268"/>
                  </a:lnTo>
                  <a:lnTo>
                    <a:pt x="77" y="279"/>
                  </a:lnTo>
                  <a:lnTo>
                    <a:pt x="64" y="312"/>
                  </a:lnTo>
                  <a:lnTo>
                    <a:pt x="64" y="321"/>
                  </a:lnTo>
                  <a:lnTo>
                    <a:pt x="81" y="329"/>
                  </a:lnTo>
                  <a:lnTo>
                    <a:pt x="86" y="337"/>
                  </a:lnTo>
                  <a:lnTo>
                    <a:pt x="86" y="345"/>
                  </a:lnTo>
                  <a:lnTo>
                    <a:pt x="70" y="359"/>
                  </a:lnTo>
                  <a:lnTo>
                    <a:pt x="70" y="381"/>
                  </a:lnTo>
                  <a:lnTo>
                    <a:pt x="77" y="387"/>
                  </a:lnTo>
                  <a:lnTo>
                    <a:pt x="121" y="373"/>
                  </a:lnTo>
                  <a:lnTo>
                    <a:pt x="134" y="362"/>
                  </a:lnTo>
                  <a:lnTo>
                    <a:pt x="151" y="321"/>
                  </a:lnTo>
                  <a:lnTo>
                    <a:pt x="156" y="307"/>
                  </a:lnTo>
                  <a:lnTo>
                    <a:pt x="176" y="312"/>
                  </a:lnTo>
                  <a:lnTo>
                    <a:pt x="193" y="312"/>
                  </a:lnTo>
                  <a:lnTo>
                    <a:pt x="200" y="307"/>
                  </a:lnTo>
                  <a:lnTo>
                    <a:pt x="215" y="310"/>
                  </a:lnTo>
                  <a:lnTo>
                    <a:pt x="211" y="321"/>
                  </a:lnTo>
                  <a:lnTo>
                    <a:pt x="182" y="345"/>
                  </a:lnTo>
                  <a:lnTo>
                    <a:pt x="187" y="351"/>
                  </a:lnTo>
                  <a:lnTo>
                    <a:pt x="211" y="340"/>
                  </a:lnTo>
                  <a:lnTo>
                    <a:pt x="248" y="337"/>
                  </a:lnTo>
                  <a:lnTo>
                    <a:pt x="387" y="290"/>
                  </a:lnTo>
                  <a:lnTo>
                    <a:pt x="406" y="290"/>
                  </a:lnTo>
                  <a:lnTo>
                    <a:pt x="406" y="301"/>
                  </a:lnTo>
                  <a:lnTo>
                    <a:pt x="382" y="323"/>
                  </a:lnTo>
                  <a:lnTo>
                    <a:pt x="393" y="329"/>
                  </a:lnTo>
                  <a:lnTo>
                    <a:pt x="453" y="334"/>
                  </a:lnTo>
                  <a:lnTo>
                    <a:pt x="511" y="356"/>
                  </a:lnTo>
                  <a:lnTo>
                    <a:pt x="573" y="389"/>
                  </a:lnTo>
                  <a:lnTo>
                    <a:pt x="590" y="392"/>
                  </a:lnTo>
                  <a:lnTo>
                    <a:pt x="588" y="373"/>
                  </a:lnTo>
                  <a:lnTo>
                    <a:pt x="601" y="362"/>
                  </a:lnTo>
                  <a:lnTo>
                    <a:pt x="615" y="378"/>
                  </a:lnTo>
                  <a:lnTo>
                    <a:pt x="650" y="389"/>
                  </a:lnTo>
                  <a:lnTo>
                    <a:pt x="659" y="395"/>
                  </a:lnTo>
                  <a:lnTo>
                    <a:pt x="661" y="400"/>
                  </a:lnTo>
                  <a:lnTo>
                    <a:pt x="648" y="408"/>
                  </a:lnTo>
                  <a:lnTo>
                    <a:pt x="653" y="419"/>
                  </a:lnTo>
                  <a:lnTo>
                    <a:pt x="730" y="477"/>
                  </a:lnTo>
                  <a:lnTo>
                    <a:pt x="736" y="499"/>
                  </a:lnTo>
                  <a:lnTo>
                    <a:pt x="733" y="518"/>
                  </a:lnTo>
                  <a:lnTo>
                    <a:pt x="727" y="532"/>
                  </a:lnTo>
                  <a:lnTo>
                    <a:pt x="716" y="521"/>
                  </a:lnTo>
                  <a:lnTo>
                    <a:pt x="711" y="507"/>
                  </a:lnTo>
                  <a:lnTo>
                    <a:pt x="705" y="521"/>
                  </a:lnTo>
                  <a:lnTo>
                    <a:pt x="708" y="537"/>
                  </a:lnTo>
                  <a:lnTo>
                    <a:pt x="725" y="543"/>
                  </a:lnTo>
                  <a:lnTo>
                    <a:pt x="832" y="512"/>
                  </a:lnTo>
                  <a:lnTo>
                    <a:pt x="837" y="499"/>
                  </a:lnTo>
                  <a:lnTo>
                    <a:pt x="876" y="496"/>
                  </a:lnTo>
                  <a:lnTo>
                    <a:pt x="964" y="424"/>
                  </a:lnTo>
                  <a:lnTo>
                    <a:pt x="1021" y="424"/>
                  </a:lnTo>
                  <a:lnTo>
                    <a:pt x="1021" y="411"/>
                  </a:lnTo>
                  <a:lnTo>
                    <a:pt x="1013" y="397"/>
                  </a:lnTo>
                  <a:lnTo>
                    <a:pt x="1030" y="359"/>
                  </a:lnTo>
                  <a:lnTo>
                    <a:pt x="1122" y="348"/>
                  </a:lnTo>
                  <a:lnTo>
                    <a:pt x="1263" y="419"/>
                  </a:lnTo>
                  <a:lnTo>
                    <a:pt x="1265" y="439"/>
                  </a:lnTo>
                  <a:lnTo>
                    <a:pt x="1300" y="466"/>
                  </a:lnTo>
                  <a:lnTo>
                    <a:pt x="1331" y="512"/>
                  </a:lnTo>
                  <a:lnTo>
                    <a:pt x="1419" y="576"/>
                  </a:lnTo>
                  <a:lnTo>
                    <a:pt x="1430" y="600"/>
                  </a:lnTo>
                  <a:lnTo>
                    <a:pt x="1454" y="622"/>
                  </a:lnTo>
                  <a:lnTo>
                    <a:pt x="1520" y="620"/>
                  </a:lnTo>
                  <a:lnTo>
                    <a:pt x="1572" y="696"/>
                  </a:lnTo>
                  <a:lnTo>
                    <a:pt x="1586" y="707"/>
                  </a:lnTo>
                  <a:lnTo>
                    <a:pt x="1581" y="729"/>
                  </a:lnTo>
                  <a:lnTo>
                    <a:pt x="1603" y="806"/>
                  </a:lnTo>
                  <a:lnTo>
                    <a:pt x="1594" y="894"/>
                  </a:lnTo>
                  <a:lnTo>
                    <a:pt x="1572" y="984"/>
                  </a:lnTo>
                  <a:lnTo>
                    <a:pt x="1575" y="1059"/>
                  </a:lnTo>
                  <a:lnTo>
                    <a:pt x="1586" y="1083"/>
                  </a:lnTo>
                  <a:lnTo>
                    <a:pt x="1638" y="1118"/>
                  </a:lnTo>
                  <a:lnTo>
                    <a:pt x="1654" y="1088"/>
                  </a:lnTo>
                  <a:lnTo>
                    <a:pt x="1638" y="1075"/>
                  </a:lnTo>
                  <a:lnTo>
                    <a:pt x="1625" y="1026"/>
                  </a:lnTo>
                  <a:lnTo>
                    <a:pt x="1627" y="1017"/>
                  </a:lnTo>
                  <a:lnTo>
                    <a:pt x="1658" y="1011"/>
                  </a:lnTo>
                  <a:lnTo>
                    <a:pt x="1680" y="1059"/>
                  </a:lnTo>
                  <a:lnTo>
                    <a:pt x="1693" y="1059"/>
                  </a:lnTo>
                  <a:lnTo>
                    <a:pt x="1698" y="1033"/>
                  </a:lnTo>
                  <a:lnTo>
                    <a:pt x="1707" y="1028"/>
                  </a:lnTo>
                  <a:lnTo>
                    <a:pt x="1720" y="1039"/>
                  </a:lnTo>
                  <a:lnTo>
                    <a:pt x="1718" y="1061"/>
                  </a:lnTo>
                  <a:lnTo>
                    <a:pt x="1704" y="1086"/>
                  </a:lnTo>
                  <a:lnTo>
                    <a:pt x="1691" y="1107"/>
                  </a:lnTo>
                  <a:lnTo>
                    <a:pt x="1671" y="1165"/>
                  </a:lnTo>
                  <a:lnTo>
                    <a:pt x="1654" y="1173"/>
                  </a:lnTo>
                  <a:lnTo>
                    <a:pt x="1654" y="1201"/>
                  </a:lnTo>
                  <a:lnTo>
                    <a:pt x="1674" y="1223"/>
                  </a:lnTo>
                  <a:lnTo>
                    <a:pt x="1704" y="1250"/>
                  </a:lnTo>
                  <a:lnTo>
                    <a:pt x="1750" y="1355"/>
                  </a:lnTo>
                  <a:lnTo>
                    <a:pt x="1825" y="1401"/>
                  </a:lnTo>
                  <a:lnTo>
                    <a:pt x="1832" y="1399"/>
                  </a:lnTo>
                  <a:lnTo>
                    <a:pt x="1836" y="1373"/>
                  </a:lnTo>
                  <a:lnTo>
                    <a:pt x="1858" y="1373"/>
                  </a:lnTo>
                  <a:lnTo>
                    <a:pt x="1874" y="1417"/>
                  </a:lnTo>
                  <a:lnTo>
                    <a:pt x="1876" y="1443"/>
                  </a:lnTo>
                  <a:lnTo>
                    <a:pt x="1902" y="1497"/>
                  </a:lnTo>
                  <a:lnTo>
                    <a:pt x="1931" y="1516"/>
                  </a:lnTo>
                  <a:lnTo>
                    <a:pt x="1964" y="1527"/>
                  </a:lnTo>
                  <a:lnTo>
                    <a:pt x="2019" y="1676"/>
                  </a:lnTo>
                  <a:lnTo>
                    <a:pt x="2033" y="1683"/>
                  </a:lnTo>
                  <a:lnTo>
                    <a:pt x="2107" y="1700"/>
                  </a:lnTo>
                  <a:lnTo>
                    <a:pt x="2137" y="1716"/>
                  </a:lnTo>
                  <a:lnTo>
                    <a:pt x="2220" y="1818"/>
                  </a:lnTo>
                  <a:lnTo>
                    <a:pt x="2255" y="1845"/>
                  </a:lnTo>
                  <a:lnTo>
                    <a:pt x="2269" y="1845"/>
                  </a:lnTo>
                  <a:lnTo>
                    <a:pt x="2291" y="1856"/>
                  </a:lnTo>
                  <a:lnTo>
                    <a:pt x="2297" y="1876"/>
                  </a:lnTo>
                  <a:lnTo>
                    <a:pt x="2280" y="1881"/>
                  </a:lnTo>
                  <a:lnTo>
                    <a:pt x="2266" y="1876"/>
                  </a:lnTo>
                  <a:lnTo>
                    <a:pt x="2258" y="1876"/>
                  </a:lnTo>
                  <a:lnTo>
                    <a:pt x="2247" y="1881"/>
                  </a:lnTo>
                  <a:lnTo>
                    <a:pt x="2244" y="1894"/>
                  </a:lnTo>
                  <a:lnTo>
                    <a:pt x="2255" y="1909"/>
                  </a:lnTo>
                  <a:lnTo>
                    <a:pt x="2297" y="1916"/>
                  </a:lnTo>
                  <a:lnTo>
                    <a:pt x="2319" y="1903"/>
                  </a:lnTo>
                  <a:lnTo>
                    <a:pt x="2352" y="1900"/>
                  </a:lnTo>
                  <a:lnTo>
                    <a:pt x="2471" y="1854"/>
                  </a:lnTo>
                  <a:lnTo>
                    <a:pt x="2499" y="1804"/>
                  </a:lnTo>
                  <a:lnTo>
                    <a:pt x="2502" y="1793"/>
                  </a:lnTo>
                  <a:lnTo>
                    <a:pt x="2486" y="1727"/>
                  </a:lnTo>
                  <a:lnTo>
                    <a:pt x="2488" y="1694"/>
                  </a:lnTo>
                  <a:lnTo>
                    <a:pt x="2513" y="1637"/>
                  </a:lnTo>
                  <a:lnTo>
                    <a:pt x="2537" y="1643"/>
                  </a:lnTo>
                  <a:lnTo>
                    <a:pt x="2508" y="1522"/>
                  </a:lnTo>
                  <a:lnTo>
                    <a:pt x="2515" y="1461"/>
                  </a:lnTo>
                  <a:lnTo>
                    <a:pt x="2510" y="1349"/>
                  </a:lnTo>
                  <a:lnTo>
                    <a:pt x="2486" y="1259"/>
                  </a:lnTo>
                  <a:lnTo>
                    <a:pt x="2469" y="1226"/>
                  </a:lnTo>
                  <a:lnTo>
                    <a:pt x="2385" y="1116"/>
                  </a:lnTo>
                  <a:lnTo>
                    <a:pt x="2332" y="993"/>
                  </a:lnTo>
                  <a:lnTo>
                    <a:pt x="2266" y="905"/>
                  </a:lnTo>
                  <a:lnTo>
                    <a:pt x="2269" y="894"/>
                  </a:lnTo>
                  <a:lnTo>
                    <a:pt x="2264" y="872"/>
                  </a:lnTo>
                  <a:lnTo>
                    <a:pt x="2242" y="826"/>
                  </a:lnTo>
                  <a:lnTo>
                    <a:pt x="2242" y="804"/>
                  </a:lnTo>
                  <a:lnTo>
                    <a:pt x="2264" y="773"/>
                  </a:lnTo>
                  <a:lnTo>
                    <a:pt x="2264" y="760"/>
                  </a:lnTo>
                  <a:lnTo>
                    <a:pt x="2179" y="641"/>
                  </a:lnTo>
                  <a:lnTo>
                    <a:pt x="2129" y="595"/>
                  </a:lnTo>
                  <a:lnTo>
                    <a:pt x="2096" y="576"/>
                  </a:lnTo>
                  <a:lnTo>
                    <a:pt x="2088" y="559"/>
                  </a:lnTo>
                  <a:lnTo>
                    <a:pt x="2033" y="485"/>
                  </a:lnTo>
                  <a:lnTo>
                    <a:pt x="1959" y="354"/>
                  </a:lnTo>
                  <a:lnTo>
                    <a:pt x="1940" y="277"/>
                  </a:lnTo>
                  <a:lnTo>
                    <a:pt x="1893" y="169"/>
                  </a:lnTo>
                  <a:lnTo>
                    <a:pt x="1893" y="150"/>
                  </a:lnTo>
                  <a:lnTo>
                    <a:pt x="1874" y="134"/>
                  </a:lnTo>
                  <a:lnTo>
                    <a:pt x="1863" y="126"/>
                  </a:lnTo>
                  <a:lnTo>
                    <a:pt x="1854" y="49"/>
                  </a:lnTo>
                  <a:lnTo>
                    <a:pt x="1843" y="22"/>
                  </a:lnTo>
                  <a:lnTo>
                    <a:pt x="1819" y="29"/>
                  </a:lnTo>
                  <a:lnTo>
                    <a:pt x="1766" y="27"/>
                  </a:lnTo>
                  <a:lnTo>
                    <a:pt x="1709" y="0"/>
                  </a:lnTo>
                  <a:lnTo>
                    <a:pt x="1687" y="16"/>
                  </a:lnTo>
                  <a:lnTo>
                    <a:pt x="1680" y="29"/>
                  </a:lnTo>
                  <a:lnTo>
                    <a:pt x="1676" y="57"/>
                  </a:lnTo>
                  <a:lnTo>
                    <a:pt x="1702" y="134"/>
                  </a:lnTo>
                  <a:lnTo>
                    <a:pt x="1693" y="175"/>
                  </a:lnTo>
                  <a:lnTo>
                    <a:pt x="1649" y="169"/>
                  </a:lnTo>
                  <a:lnTo>
                    <a:pt x="1638" y="154"/>
                  </a:lnTo>
                  <a:lnTo>
                    <a:pt x="1627" y="115"/>
                  </a:lnTo>
                  <a:lnTo>
                    <a:pt x="826" y="164"/>
                  </a:lnTo>
                  <a:lnTo>
                    <a:pt x="806" y="137"/>
                  </a:lnTo>
                  <a:lnTo>
                    <a:pt x="810" y="115"/>
                  </a:lnTo>
                  <a:lnTo>
                    <a:pt x="782" y="88"/>
                  </a:lnTo>
                  <a:lnTo>
                    <a:pt x="780" y="71"/>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33" name="Freeform 8">
              <a:extLst>
                <a:ext uri="{FF2B5EF4-FFF2-40B4-BE49-F238E27FC236}">
                  <a16:creationId xmlns:a16="http://schemas.microsoft.com/office/drawing/2014/main" id="{7677B495-6FE3-6EE0-B8DD-AEEF1A097DEC}"/>
                </a:ext>
              </a:extLst>
            </p:cNvPr>
            <p:cNvSpPr>
              <a:spLocks/>
            </p:cNvSpPr>
            <p:nvPr/>
          </p:nvSpPr>
          <p:spPr bwMode="gray">
            <a:xfrm>
              <a:off x="1923580" y="4478268"/>
              <a:ext cx="1095194" cy="1178895"/>
            </a:xfrm>
            <a:custGeom>
              <a:avLst/>
              <a:gdLst>
                <a:gd name="T0" fmla="*/ 0 w 1895"/>
                <a:gd name="T1" fmla="*/ 0 h 2197"/>
                <a:gd name="T2" fmla="*/ 0 w 1895"/>
                <a:gd name="T3" fmla="*/ 0 h 2197"/>
                <a:gd name="T4" fmla="*/ 0 w 1895"/>
                <a:gd name="T5" fmla="*/ 0 h 2197"/>
                <a:gd name="T6" fmla="*/ 0 w 1895"/>
                <a:gd name="T7" fmla="*/ 0 h 2197"/>
                <a:gd name="T8" fmla="*/ 0 w 1895"/>
                <a:gd name="T9" fmla="*/ 0 h 2197"/>
                <a:gd name="T10" fmla="*/ 0 w 1895"/>
                <a:gd name="T11" fmla="*/ 0 h 2197"/>
                <a:gd name="T12" fmla="*/ 0 w 1895"/>
                <a:gd name="T13" fmla="*/ 0 h 2197"/>
                <a:gd name="T14" fmla="*/ 0 w 1895"/>
                <a:gd name="T15" fmla="*/ 0 h 2197"/>
                <a:gd name="T16" fmla="*/ 0 w 1895"/>
                <a:gd name="T17" fmla="*/ 0 h 2197"/>
                <a:gd name="T18" fmla="*/ 0 w 1895"/>
                <a:gd name="T19" fmla="*/ 0 h 2197"/>
                <a:gd name="T20" fmla="*/ 0 w 1895"/>
                <a:gd name="T21" fmla="*/ 0 h 2197"/>
                <a:gd name="T22" fmla="*/ 0 w 1895"/>
                <a:gd name="T23" fmla="*/ 0 h 2197"/>
                <a:gd name="T24" fmla="*/ 0 w 1895"/>
                <a:gd name="T25" fmla="*/ 0 h 2197"/>
                <a:gd name="T26" fmla="*/ 0 w 1895"/>
                <a:gd name="T27" fmla="*/ 0 h 2197"/>
                <a:gd name="T28" fmla="*/ 0 w 1895"/>
                <a:gd name="T29" fmla="*/ 0 h 2197"/>
                <a:gd name="T30" fmla="*/ 0 w 1895"/>
                <a:gd name="T31" fmla="*/ 0 h 2197"/>
                <a:gd name="T32" fmla="*/ 0 w 1895"/>
                <a:gd name="T33" fmla="*/ 0 h 2197"/>
                <a:gd name="T34" fmla="*/ 0 w 1895"/>
                <a:gd name="T35" fmla="*/ 0 h 2197"/>
                <a:gd name="T36" fmla="*/ 0 w 1895"/>
                <a:gd name="T37" fmla="*/ 0 h 2197"/>
                <a:gd name="T38" fmla="*/ 0 w 1895"/>
                <a:gd name="T39" fmla="*/ 0 h 2197"/>
                <a:gd name="T40" fmla="*/ 0 w 1895"/>
                <a:gd name="T41" fmla="*/ 0 h 2197"/>
                <a:gd name="T42" fmla="*/ 0 w 1895"/>
                <a:gd name="T43" fmla="*/ 0 h 2197"/>
                <a:gd name="T44" fmla="*/ 0 w 1895"/>
                <a:gd name="T45" fmla="*/ 0 h 2197"/>
                <a:gd name="T46" fmla="*/ 0 w 1895"/>
                <a:gd name="T47" fmla="*/ 0 h 2197"/>
                <a:gd name="T48" fmla="*/ 0 w 1895"/>
                <a:gd name="T49" fmla="*/ 0 h 2197"/>
                <a:gd name="T50" fmla="*/ 0 w 1895"/>
                <a:gd name="T51" fmla="*/ 0 h 2197"/>
                <a:gd name="T52" fmla="*/ 0 w 1895"/>
                <a:gd name="T53" fmla="*/ 0 h 2197"/>
                <a:gd name="T54" fmla="*/ 0 w 1895"/>
                <a:gd name="T55" fmla="*/ 0 h 2197"/>
                <a:gd name="T56" fmla="*/ 0 w 1895"/>
                <a:gd name="T57" fmla="*/ 0 h 2197"/>
                <a:gd name="T58" fmla="*/ 0 w 1895"/>
                <a:gd name="T59" fmla="*/ 0 h 2197"/>
                <a:gd name="T60" fmla="*/ 0 w 1895"/>
                <a:gd name="T61" fmla="*/ 0 h 2197"/>
                <a:gd name="T62" fmla="*/ 0 w 1895"/>
                <a:gd name="T63" fmla="*/ 0 h 2197"/>
                <a:gd name="T64" fmla="*/ 0 w 1895"/>
                <a:gd name="T65" fmla="*/ 0 h 2197"/>
                <a:gd name="T66" fmla="*/ 0 w 1895"/>
                <a:gd name="T67" fmla="*/ 0 h 2197"/>
                <a:gd name="T68" fmla="*/ 0 w 1895"/>
                <a:gd name="T69" fmla="*/ 0 h 2197"/>
                <a:gd name="T70" fmla="*/ 0 w 1895"/>
                <a:gd name="T71" fmla="*/ 0 h 2197"/>
                <a:gd name="T72" fmla="*/ 0 w 1895"/>
                <a:gd name="T73" fmla="*/ 0 h 2197"/>
                <a:gd name="T74" fmla="*/ 0 w 1895"/>
                <a:gd name="T75" fmla="*/ 0 h 2197"/>
                <a:gd name="T76" fmla="*/ 0 w 1895"/>
                <a:gd name="T77" fmla="*/ 0 h 2197"/>
                <a:gd name="T78" fmla="*/ 0 w 1895"/>
                <a:gd name="T79" fmla="*/ 0 h 2197"/>
                <a:gd name="T80" fmla="*/ 0 w 1895"/>
                <a:gd name="T81" fmla="*/ 0 h 2197"/>
                <a:gd name="T82" fmla="*/ 0 w 1895"/>
                <a:gd name="T83" fmla="*/ 0 h 2197"/>
                <a:gd name="T84" fmla="*/ 0 w 1895"/>
                <a:gd name="T85" fmla="*/ 0 h 2197"/>
                <a:gd name="T86" fmla="*/ 0 w 1895"/>
                <a:gd name="T87" fmla="*/ 0 h 2197"/>
                <a:gd name="T88" fmla="*/ 0 w 1895"/>
                <a:gd name="T89" fmla="*/ 0 h 2197"/>
                <a:gd name="T90" fmla="*/ 0 w 1895"/>
                <a:gd name="T91" fmla="*/ 0 h 2197"/>
                <a:gd name="T92" fmla="*/ 0 w 1895"/>
                <a:gd name="T93" fmla="*/ 0 h 2197"/>
                <a:gd name="T94" fmla="*/ 0 w 1895"/>
                <a:gd name="T95" fmla="*/ 0 h 2197"/>
                <a:gd name="T96" fmla="*/ 0 w 1895"/>
                <a:gd name="T97" fmla="*/ 0 h 2197"/>
                <a:gd name="T98" fmla="*/ 0 w 1895"/>
                <a:gd name="T99" fmla="*/ 0 h 2197"/>
                <a:gd name="T100" fmla="*/ 0 w 1895"/>
                <a:gd name="T101" fmla="*/ 0 h 2197"/>
                <a:gd name="T102" fmla="*/ 0 w 1895"/>
                <a:gd name="T103" fmla="*/ 0 h 21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5"/>
                <a:gd name="T157" fmla="*/ 0 h 2197"/>
                <a:gd name="T158" fmla="*/ 1895 w 1895"/>
                <a:gd name="T159" fmla="*/ 2197 h 21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5" h="2197">
                  <a:moveTo>
                    <a:pt x="1616" y="2195"/>
                  </a:moveTo>
                  <a:lnTo>
                    <a:pt x="1895" y="217"/>
                  </a:lnTo>
                  <a:lnTo>
                    <a:pt x="516" y="0"/>
                  </a:lnTo>
                  <a:lnTo>
                    <a:pt x="483" y="182"/>
                  </a:lnTo>
                  <a:lnTo>
                    <a:pt x="430" y="330"/>
                  </a:lnTo>
                  <a:lnTo>
                    <a:pt x="400" y="330"/>
                  </a:lnTo>
                  <a:lnTo>
                    <a:pt x="378" y="308"/>
                  </a:lnTo>
                  <a:lnTo>
                    <a:pt x="381" y="297"/>
                  </a:lnTo>
                  <a:lnTo>
                    <a:pt x="362" y="272"/>
                  </a:lnTo>
                  <a:lnTo>
                    <a:pt x="307" y="259"/>
                  </a:lnTo>
                  <a:lnTo>
                    <a:pt x="266" y="266"/>
                  </a:lnTo>
                  <a:lnTo>
                    <a:pt x="252" y="283"/>
                  </a:lnTo>
                  <a:lnTo>
                    <a:pt x="263" y="349"/>
                  </a:lnTo>
                  <a:lnTo>
                    <a:pt x="246" y="516"/>
                  </a:lnTo>
                  <a:lnTo>
                    <a:pt x="261" y="541"/>
                  </a:lnTo>
                  <a:lnTo>
                    <a:pt x="239" y="615"/>
                  </a:lnTo>
                  <a:lnTo>
                    <a:pt x="224" y="639"/>
                  </a:lnTo>
                  <a:lnTo>
                    <a:pt x="228" y="656"/>
                  </a:lnTo>
                  <a:lnTo>
                    <a:pt x="224" y="705"/>
                  </a:lnTo>
                  <a:lnTo>
                    <a:pt x="228" y="725"/>
                  </a:lnTo>
                  <a:lnTo>
                    <a:pt x="224" y="738"/>
                  </a:lnTo>
                  <a:lnTo>
                    <a:pt x="246" y="782"/>
                  </a:lnTo>
                  <a:lnTo>
                    <a:pt x="246" y="815"/>
                  </a:lnTo>
                  <a:lnTo>
                    <a:pt x="257" y="839"/>
                  </a:lnTo>
                  <a:lnTo>
                    <a:pt x="268" y="881"/>
                  </a:lnTo>
                  <a:lnTo>
                    <a:pt x="285" y="892"/>
                  </a:lnTo>
                  <a:lnTo>
                    <a:pt x="301" y="914"/>
                  </a:lnTo>
                  <a:lnTo>
                    <a:pt x="307" y="947"/>
                  </a:lnTo>
                  <a:lnTo>
                    <a:pt x="301" y="958"/>
                  </a:lnTo>
                  <a:lnTo>
                    <a:pt x="290" y="949"/>
                  </a:lnTo>
                  <a:lnTo>
                    <a:pt x="255" y="980"/>
                  </a:lnTo>
                  <a:lnTo>
                    <a:pt x="213" y="993"/>
                  </a:lnTo>
                  <a:lnTo>
                    <a:pt x="184" y="1035"/>
                  </a:lnTo>
                  <a:lnTo>
                    <a:pt x="162" y="1131"/>
                  </a:lnTo>
                  <a:lnTo>
                    <a:pt x="107" y="1202"/>
                  </a:lnTo>
                  <a:lnTo>
                    <a:pt x="77" y="1202"/>
                  </a:lnTo>
                  <a:lnTo>
                    <a:pt x="74" y="1221"/>
                  </a:lnTo>
                  <a:lnTo>
                    <a:pt x="81" y="1246"/>
                  </a:lnTo>
                  <a:lnTo>
                    <a:pt x="79" y="1265"/>
                  </a:lnTo>
                  <a:lnTo>
                    <a:pt x="66" y="1309"/>
                  </a:lnTo>
                  <a:lnTo>
                    <a:pt x="77" y="1331"/>
                  </a:lnTo>
                  <a:lnTo>
                    <a:pt x="114" y="1364"/>
                  </a:lnTo>
                  <a:lnTo>
                    <a:pt x="120" y="1377"/>
                  </a:lnTo>
                  <a:lnTo>
                    <a:pt x="109" y="1393"/>
                  </a:lnTo>
                  <a:lnTo>
                    <a:pt x="103" y="1415"/>
                  </a:lnTo>
                  <a:lnTo>
                    <a:pt x="79" y="1441"/>
                  </a:lnTo>
                  <a:lnTo>
                    <a:pt x="66" y="1437"/>
                  </a:lnTo>
                  <a:lnTo>
                    <a:pt x="22" y="1430"/>
                  </a:lnTo>
                  <a:lnTo>
                    <a:pt x="0" y="1512"/>
                  </a:lnTo>
                  <a:lnTo>
                    <a:pt x="1021" y="2098"/>
                  </a:lnTo>
                  <a:lnTo>
                    <a:pt x="1616" y="2197"/>
                  </a:lnTo>
                  <a:lnTo>
                    <a:pt x="1616" y="2195"/>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334" name="Freeform 9">
              <a:extLst>
                <a:ext uri="{FF2B5EF4-FFF2-40B4-BE49-F238E27FC236}">
                  <a16:creationId xmlns:a16="http://schemas.microsoft.com/office/drawing/2014/main" id="{CBD7ECC4-95C2-EF15-8771-D2216BF83EE2}"/>
                </a:ext>
              </a:extLst>
            </p:cNvPr>
            <p:cNvSpPr>
              <a:spLocks/>
            </p:cNvSpPr>
            <p:nvPr/>
          </p:nvSpPr>
          <p:spPr bwMode="gray">
            <a:xfrm>
              <a:off x="1392157" y="3366737"/>
              <a:ext cx="1025878" cy="1462792"/>
            </a:xfrm>
            <a:custGeom>
              <a:avLst/>
              <a:gdLst>
                <a:gd name="T0" fmla="*/ 0 w 1774"/>
                <a:gd name="T1" fmla="*/ 0 h 2727"/>
                <a:gd name="T2" fmla="*/ 0 w 1774"/>
                <a:gd name="T3" fmla="*/ 0 h 2727"/>
                <a:gd name="T4" fmla="*/ 0 w 1774"/>
                <a:gd name="T5" fmla="*/ 0 h 2727"/>
                <a:gd name="T6" fmla="*/ 0 w 1774"/>
                <a:gd name="T7" fmla="*/ 0 h 2727"/>
                <a:gd name="T8" fmla="*/ 0 w 1774"/>
                <a:gd name="T9" fmla="*/ 0 h 2727"/>
                <a:gd name="T10" fmla="*/ 0 w 1774"/>
                <a:gd name="T11" fmla="*/ 0 h 2727"/>
                <a:gd name="T12" fmla="*/ 0 w 1774"/>
                <a:gd name="T13" fmla="*/ 0 h 2727"/>
                <a:gd name="T14" fmla="*/ 0 w 1774"/>
                <a:gd name="T15" fmla="*/ 0 h 2727"/>
                <a:gd name="T16" fmla="*/ 0 w 1774"/>
                <a:gd name="T17" fmla="*/ 0 h 2727"/>
                <a:gd name="T18" fmla="*/ 0 w 1774"/>
                <a:gd name="T19" fmla="*/ 0 h 2727"/>
                <a:gd name="T20" fmla="*/ 0 w 1774"/>
                <a:gd name="T21" fmla="*/ 0 h 2727"/>
                <a:gd name="T22" fmla="*/ 0 w 1774"/>
                <a:gd name="T23" fmla="*/ 0 h 2727"/>
                <a:gd name="T24" fmla="*/ 0 w 1774"/>
                <a:gd name="T25" fmla="*/ 0 h 2727"/>
                <a:gd name="T26" fmla="*/ 0 w 1774"/>
                <a:gd name="T27" fmla="*/ 0 h 2727"/>
                <a:gd name="T28" fmla="*/ 0 w 1774"/>
                <a:gd name="T29" fmla="*/ 0 h 2727"/>
                <a:gd name="T30" fmla="*/ 0 w 1774"/>
                <a:gd name="T31" fmla="*/ 0 h 2727"/>
                <a:gd name="T32" fmla="*/ 0 w 1774"/>
                <a:gd name="T33" fmla="*/ 0 h 2727"/>
                <a:gd name="T34" fmla="*/ 0 w 1774"/>
                <a:gd name="T35" fmla="*/ 0 h 2727"/>
                <a:gd name="T36" fmla="*/ 0 w 1774"/>
                <a:gd name="T37" fmla="*/ 0 h 2727"/>
                <a:gd name="T38" fmla="*/ 0 w 1774"/>
                <a:gd name="T39" fmla="*/ 0 h 2727"/>
                <a:gd name="T40" fmla="*/ 0 w 1774"/>
                <a:gd name="T41" fmla="*/ 0 h 27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74"/>
                <a:gd name="T64" fmla="*/ 0 h 2727"/>
                <a:gd name="T65" fmla="*/ 1774 w 1774"/>
                <a:gd name="T66" fmla="*/ 2727 h 27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74" h="2727">
                  <a:moveTo>
                    <a:pt x="263" y="0"/>
                  </a:moveTo>
                  <a:lnTo>
                    <a:pt x="0" y="1037"/>
                  </a:lnTo>
                  <a:lnTo>
                    <a:pt x="1150" y="2727"/>
                  </a:lnTo>
                  <a:lnTo>
                    <a:pt x="1146" y="2710"/>
                  </a:lnTo>
                  <a:lnTo>
                    <a:pt x="1161" y="2686"/>
                  </a:lnTo>
                  <a:lnTo>
                    <a:pt x="1183" y="2612"/>
                  </a:lnTo>
                  <a:lnTo>
                    <a:pt x="1168" y="2587"/>
                  </a:lnTo>
                  <a:lnTo>
                    <a:pt x="1185" y="2420"/>
                  </a:lnTo>
                  <a:lnTo>
                    <a:pt x="1174" y="2354"/>
                  </a:lnTo>
                  <a:lnTo>
                    <a:pt x="1188" y="2337"/>
                  </a:lnTo>
                  <a:lnTo>
                    <a:pt x="1229" y="2330"/>
                  </a:lnTo>
                  <a:lnTo>
                    <a:pt x="1284" y="2343"/>
                  </a:lnTo>
                  <a:lnTo>
                    <a:pt x="1303" y="2368"/>
                  </a:lnTo>
                  <a:lnTo>
                    <a:pt x="1300" y="2379"/>
                  </a:lnTo>
                  <a:lnTo>
                    <a:pt x="1322" y="2401"/>
                  </a:lnTo>
                  <a:lnTo>
                    <a:pt x="1352" y="2401"/>
                  </a:lnTo>
                  <a:lnTo>
                    <a:pt x="1405" y="2253"/>
                  </a:lnTo>
                  <a:lnTo>
                    <a:pt x="1438" y="2071"/>
                  </a:lnTo>
                  <a:lnTo>
                    <a:pt x="1774" y="335"/>
                  </a:lnTo>
                  <a:lnTo>
                    <a:pt x="1012" y="176"/>
                  </a:lnTo>
                  <a:lnTo>
                    <a:pt x="263" y="0"/>
                  </a:lnTo>
                  <a:close/>
                </a:path>
              </a:pathLst>
            </a:custGeom>
            <a:solidFill>
              <a:schemeClr val="accent1">
                <a:lumMod val="40000"/>
                <a:lumOff val="60000"/>
              </a:schemeClr>
            </a:solidFill>
            <a:ln w="6350">
              <a:solidFill>
                <a:schemeClr val="bg1"/>
              </a:solidFill>
              <a:round/>
              <a:headEnd/>
              <a:tailEnd/>
            </a:ln>
          </p:spPr>
          <p:txBody>
            <a:bodyPr anchor="ctr"/>
            <a:lstStyle/>
            <a:p>
              <a:pPr algn="ctr"/>
              <a:endParaRPr lang="en-US" sz="850" dirty="0">
                <a:latin typeface="+mj-lt"/>
              </a:endParaRPr>
            </a:p>
          </p:txBody>
        </p:sp>
        <p:sp>
          <p:nvSpPr>
            <p:cNvPr id="335" name="Freeform 10">
              <a:extLst>
                <a:ext uri="{FF2B5EF4-FFF2-40B4-BE49-F238E27FC236}">
                  <a16:creationId xmlns:a16="http://schemas.microsoft.com/office/drawing/2014/main" id="{6A824BA6-8C67-247A-4AE7-0EE2871E5E83}"/>
                </a:ext>
              </a:extLst>
            </p:cNvPr>
            <p:cNvSpPr>
              <a:spLocks/>
            </p:cNvSpPr>
            <p:nvPr/>
          </p:nvSpPr>
          <p:spPr bwMode="gray">
            <a:xfrm>
              <a:off x="2258410" y="3532072"/>
              <a:ext cx="905732" cy="1046570"/>
            </a:xfrm>
            <a:custGeom>
              <a:avLst/>
              <a:gdLst>
                <a:gd name="T0" fmla="*/ 0 w 1568"/>
                <a:gd name="T1" fmla="*/ 0 h 1953"/>
                <a:gd name="T2" fmla="*/ 0 w 1568"/>
                <a:gd name="T3" fmla="*/ 0 h 1953"/>
                <a:gd name="T4" fmla="*/ 0 w 1568"/>
                <a:gd name="T5" fmla="*/ 0 h 1953"/>
                <a:gd name="T6" fmla="*/ 0 w 1568"/>
                <a:gd name="T7" fmla="*/ 0 h 1953"/>
                <a:gd name="T8" fmla="*/ 0 w 1568"/>
                <a:gd name="T9" fmla="*/ 0 h 1953"/>
                <a:gd name="T10" fmla="*/ 0 w 1568"/>
                <a:gd name="T11" fmla="*/ 0 h 1953"/>
                <a:gd name="T12" fmla="*/ 0 w 1568"/>
                <a:gd name="T13" fmla="*/ 0 h 1953"/>
                <a:gd name="T14" fmla="*/ 0 60000 65536"/>
                <a:gd name="T15" fmla="*/ 0 60000 65536"/>
                <a:gd name="T16" fmla="*/ 0 60000 65536"/>
                <a:gd name="T17" fmla="*/ 0 60000 65536"/>
                <a:gd name="T18" fmla="*/ 0 60000 65536"/>
                <a:gd name="T19" fmla="*/ 0 60000 65536"/>
                <a:gd name="T20" fmla="*/ 0 60000 65536"/>
                <a:gd name="T21" fmla="*/ 0 w 1568"/>
                <a:gd name="T22" fmla="*/ 0 h 1953"/>
                <a:gd name="T23" fmla="*/ 1568 w 1568"/>
                <a:gd name="T24" fmla="*/ 1953 h 19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8" h="1953">
                  <a:moveTo>
                    <a:pt x="1379" y="1953"/>
                  </a:moveTo>
                  <a:lnTo>
                    <a:pt x="1568" y="557"/>
                  </a:lnTo>
                  <a:lnTo>
                    <a:pt x="1052" y="477"/>
                  </a:lnTo>
                  <a:lnTo>
                    <a:pt x="1107" y="137"/>
                  </a:lnTo>
                  <a:lnTo>
                    <a:pt x="336" y="0"/>
                  </a:lnTo>
                  <a:lnTo>
                    <a:pt x="0" y="1736"/>
                  </a:lnTo>
                  <a:lnTo>
                    <a:pt x="1379" y="1953"/>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36" name="Freeform 11">
              <a:extLst>
                <a:ext uri="{FF2B5EF4-FFF2-40B4-BE49-F238E27FC236}">
                  <a16:creationId xmlns:a16="http://schemas.microsoft.com/office/drawing/2014/main" id="{7173C9CB-3044-D93D-D355-906606B91AD8}"/>
                </a:ext>
              </a:extLst>
            </p:cNvPr>
            <p:cNvSpPr>
              <a:spLocks/>
            </p:cNvSpPr>
            <p:nvPr/>
          </p:nvSpPr>
          <p:spPr bwMode="gray">
            <a:xfrm>
              <a:off x="2350225" y="2224096"/>
              <a:ext cx="1667047" cy="964769"/>
            </a:xfrm>
            <a:custGeom>
              <a:avLst/>
              <a:gdLst>
                <a:gd name="T0" fmla="*/ 0 w 2844"/>
                <a:gd name="T1" fmla="*/ 0 h 1799"/>
                <a:gd name="T2" fmla="*/ 0 w 2844"/>
                <a:gd name="T3" fmla="*/ 0 h 1799"/>
                <a:gd name="T4" fmla="*/ 0 w 2844"/>
                <a:gd name="T5" fmla="*/ 0 h 1799"/>
                <a:gd name="T6" fmla="*/ 0 w 2844"/>
                <a:gd name="T7" fmla="*/ 0 h 1799"/>
                <a:gd name="T8" fmla="*/ 0 w 2844"/>
                <a:gd name="T9" fmla="*/ 0 h 1799"/>
                <a:gd name="T10" fmla="*/ 0 w 2844"/>
                <a:gd name="T11" fmla="*/ 0 h 1799"/>
                <a:gd name="T12" fmla="*/ 0 w 2844"/>
                <a:gd name="T13" fmla="*/ 0 h 1799"/>
                <a:gd name="T14" fmla="*/ 0 w 2844"/>
                <a:gd name="T15" fmla="*/ 0 h 1799"/>
                <a:gd name="T16" fmla="*/ 0 w 2844"/>
                <a:gd name="T17" fmla="*/ 0 h 1799"/>
                <a:gd name="T18" fmla="*/ 0 w 2844"/>
                <a:gd name="T19" fmla="*/ 0 h 1799"/>
                <a:gd name="T20" fmla="*/ 0 w 2844"/>
                <a:gd name="T21" fmla="*/ 0 h 1799"/>
                <a:gd name="T22" fmla="*/ 0 w 2844"/>
                <a:gd name="T23" fmla="*/ 0 h 1799"/>
                <a:gd name="T24" fmla="*/ 0 w 2844"/>
                <a:gd name="T25" fmla="*/ 0 h 1799"/>
                <a:gd name="T26" fmla="*/ 0 w 2844"/>
                <a:gd name="T27" fmla="*/ 0 h 1799"/>
                <a:gd name="T28" fmla="*/ 0 w 2844"/>
                <a:gd name="T29" fmla="*/ 0 h 1799"/>
                <a:gd name="T30" fmla="*/ 0 w 2844"/>
                <a:gd name="T31" fmla="*/ 0 h 1799"/>
                <a:gd name="T32" fmla="*/ 0 w 2844"/>
                <a:gd name="T33" fmla="*/ 0 h 1799"/>
                <a:gd name="T34" fmla="*/ 0 w 2844"/>
                <a:gd name="T35" fmla="*/ 0 h 1799"/>
                <a:gd name="T36" fmla="*/ 0 w 2844"/>
                <a:gd name="T37" fmla="*/ 0 h 1799"/>
                <a:gd name="T38" fmla="*/ 0 w 2844"/>
                <a:gd name="T39" fmla="*/ 0 h 1799"/>
                <a:gd name="T40" fmla="*/ 0 w 2844"/>
                <a:gd name="T41" fmla="*/ 0 h 1799"/>
                <a:gd name="T42" fmla="*/ 0 w 2844"/>
                <a:gd name="T43" fmla="*/ 0 h 1799"/>
                <a:gd name="T44" fmla="*/ 0 w 2844"/>
                <a:gd name="T45" fmla="*/ 0 h 1799"/>
                <a:gd name="T46" fmla="*/ 0 w 2844"/>
                <a:gd name="T47" fmla="*/ 0 h 1799"/>
                <a:gd name="T48" fmla="*/ 0 w 2844"/>
                <a:gd name="T49" fmla="*/ 0 h 1799"/>
                <a:gd name="T50" fmla="*/ 0 w 2844"/>
                <a:gd name="T51" fmla="*/ 0 h 1799"/>
                <a:gd name="T52" fmla="*/ 0 w 2844"/>
                <a:gd name="T53" fmla="*/ 0 h 1799"/>
                <a:gd name="T54" fmla="*/ 0 w 2844"/>
                <a:gd name="T55" fmla="*/ 0 h 1799"/>
                <a:gd name="T56" fmla="*/ 0 w 2844"/>
                <a:gd name="T57" fmla="*/ 0 h 1799"/>
                <a:gd name="T58" fmla="*/ 0 w 2844"/>
                <a:gd name="T59" fmla="*/ 0 h 1799"/>
                <a:gd name="T60" fmla="*/ 0 w 2844"/>
                <a:gd name="T61" fmla="*/ 0 h 1799"/>
                <a:gd name="T62" fmla="*/ 0 w 2844"/>
                <a:gd name="T63" fmla="*/ 0 h 1799"/>
                <a:gd name="T64" fmla="*/ 0 w 2844"/>
                <a:gd name="T65" fmla="*/ 0 h 1799"/>
                <a:gd name="T66" fmla="*/ 0 w 2844"/>
                <a:gd name="T67" fmla="*/ 0 h 1799"/>
                <a:gd name="T68" fmla="*/ 0 w 2844"/>
                <a:gd name="T69" fmla="*/ 0 h 1799"/>
                <a:gd name="T70" fmla="*/ 0 w 2844"/>
                <a:gd name="T71" fmla="*/ 0 h 17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44"/>
                <a:gd name="T109" fmla="*/ 0 h 1799"/>
                <a:gd name="T110" fmla="*/ 2844 w 2844"/>
                <a:gd name="T111" fmla="*/ 1799 h 179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44" h="1799">
                  <a:moveTo>
                    <a:pt x="2726" y="1799"/>
                  </a:moveTo>
                  <a:lnTo>
                    <a:pt x="995" y="1588"/>
                  </a:lnTo>
                  <a:lnTo>
                    <a:pt x="970" y="1762"/>
                  </a:lnTo>
                  <a:lnTo>
                    <a:pt x="970" y="1766"/>
                  </a:lnTo>
                  <a:lnTo>
                    <a:pt x="946" y="1740"/>
                  </a:lnTo>
                  <a:lnTo>
                    <a:pt x="935" y="1700"/>
                  </a:lnTo>
                  <a:lnTo>
                    <a:pt x="900" y="1661"/>
                  </a:lnTo>
                  <a:lnTo>
                    <a:pt x="869" y="1686"/>
                  </a:lnTo>
                  <a:lnTo>
                    <a:pt x="872" y="1714"/>
                  </a:lnTo>
                  <a:lnTo>
                    <a:pt x="801" y="1714"/>
                  </a:lnTo>
                  <a:lnTo>
                    <a:pt x="790" y="1719"/>
                  </a:lnTo>
                  <a:lnTo>
                    <a:pt x="759" y="1703"/>
                  </a:lnTo>
                  <a:lnTo>
                    <a:pt x="694" y="1700"/>
                  </a:lnTo>
                  <a:lnTo>
                    <a:pt x="680" y="1686"/>
                  </a:lnTo>
                  <a:lnTo>
                    <a:pt x="661" y="1689"/>
                  </a:lnTo>
                  <a:lnTo>
                    <a:pt x="639" y="1711"/>
                  </a:lnTo>
                  <a:lnTo>
                    <a:pt x="614" y="1708"/>
                  </a:lnTo>
                  <a:lnTo>
                    <a:pt x="559" y="1686"/>
                  </a:lnTo>
                  <a:lnTo>
                    <a:pt x="545" y="1697"/>
                  </a:lnTo>
                  <a:lnTo>
                    <a:pt x="529" y="1730"/>
                  </a:lnTo>
                  <a:lnTo>
                    <a:pt x="493" y="1711"/>
                  </a:lnTo>
                  <a:lnTo>
                    <a:pt x="477" y="1672"/>
                  </a:lnTo>
                  <a:lnTo>
                    <a:pt x="477" y="1659"/>
                  </a:lnTo>
                  <a:lnTo>
                    <a:pt x="485" y="1612"/>
                  </a:lnTo>
                  <a:lnTo>
                    <a:pt x="479" y="1590"/>
                  </a:lnTo>
                  <a:lnTo>
                    <a:pt x="455" y="1557"/>
                  </a:lnTo>
                  <a:lnTo>
                    <a:pt x="424" y="1557"/>
                  </a:lnTo>
                  <a:lnTo>
                    <a:pt x="397" y="1513"/>
                  </a:lnTo>
                  <a:lnTo>
                    <a:pt x="413" y="1483"/>
                  </a:lnTo>
                  <a:lnTo>
                    <a:pt x="413" y="1461"/>
                  </a:lnTo>
                  <a:lnTo>
                    <a:pt x="386" y="1423"/>
                  </a:lnTo>
                  <a:lnTo>
                    <a:pt x="370" y="1376"/>
                  </a:lnTo>
                  <a:lnTo>
                    <a:pt x="370" y="1305"/>
                  </a:lnTo>
                  <a:lnTo>
                    <a:pt x="378" y="1261"/>
                  </a:lnTo>
                  <a:lnTo>
                    <a:pt x="364" y="1250"/>
                  </a:lnTo>
                  <a:lnTo>
                    <a:pt x="356" y="1242"/>
                  </a:lnTo>
                  <a:lnTo>
                    <a:pt x="345" y="1217"/>
                  </a:lnTo>
                  <a:lnTo>
                    <a:pt x="337" y="1211"/>
                  </a:lnTo>
                  <a:lnTo>
                    <a:pt x="326" y="1217"/>
                  </a:lnTo>
                  <a:lnTo>
                    <a:pt x="249" y="1277"/>
                  </a:lnTo>
                  <a:lnTo>
                    <a:pt x="235" y="1283"/>
                  </a:lnTo>
                  <a:lnTo>
                    <a:pt x="186" y="1233"/>
                  </a:lnTo>
                  <a:lnTo>
                    <a:pt x="200" y="1206"/>
                  </a:lnTo>
                  <a:lnTo>
                    <a:pt x="197" y="1184"/>
                  </a:lnTo>
                  <a:lnTo>
                    <a:pt x="197" y="1154"/>
                  </a:lnTo>
                  <a:lnTo>
                    <a:pt x="239" y="1127"/>
                  </a:lnTo>
                  <a:lnTo>
                    <a:pt x="241" y="1096"/>
                  </a:lnTo>
                  <a:lnTo>
                    <a:pt x="235" y="1090"/>
                  </a:lnTo>
                  <a:lnTo>
                    <a:pt x="239" y="1037"/>
                  </a:lnTo>
                  <a:lnTo>
                    <a:pt x="257" y="1020"/>
                  </a:lnTo>
                  <a:lnTo>
                    <a:pt x="254" y="1000"/>
                  </a:lnTo>
                  <a:lnTo>
                    <a:pt x="309" y="888"/>
                  </a:lnTo>
                  <a:lnTo>
                    <a:pt x="293" y="868"/>
                  </a:lnTo>
                  <a:lnTo>
                    <a:pt x="241" y="861"/>
                  </a:lnTo>
                  <a:lnTo>
                    <a:pt x="239" y="833"/>
                  </a:lnTo>
                  <a:lnTo>
                    <a:pt x="200" y="830"/>
                  </a:lnTo>
                  <a:lnTo>
                    <a:pt x="180" y="787"/>
                  </a:lnTo>
                  <a:lnTo>
                    <a:pt x="173" y="743"/>
                  </a:lnTo>
                  <a:lnTo>
                    <a:pt x="131" y="649"/>
                  </a:lnTo>
                  <a:lnTo>
                    <a:pt x="70" y="591"/>
                  </a:lnTo>
                  <a:lnTo>
                    <a:pt x="43" y="554"/>
                  </a:lnTo>
                  <a:lnTo>
                    <a:pt x="26" y="534"/>
                  </a:lnTo>
                  <a:lnTo>
                    <a:pt x="41" y="518"/>
                  </a:lnTo>
                  <a:lnTo>
                    <a:pt x="52" y="482"/>
                  </a:lnTo>
                  <a:lnTo>
                    <a:pt x="41" y="424"/>
                  </a:lnTo>
                  <a:lnTo>
                    <a:pt x="0" y="334"/>
                  </a:lnTo>
                  <a:lnTo>
                    <a:pt x="59" y="0"/>
                  </a:lnTo>
                  <a:lnTo>
                    <a:pt x="320" y="44"/>
                  </a:lnTo>
                  <a:lnTo>
                    <a:pt x="1017" y="161"/>
                  </a:lnTo>
                  <a:lnTo>
                    <a:pt x="1730" y="282"/>
                  </a:lnTo>
                  <a:lnTo>
                    <a:pt x="2844" y="397"/>
                  </a:lnTo>
                  <a:lnTo>
                    <a:pt x="2756" y="1459"/>
                  </a:lnTo>
                  <a:lnTo>
                    <a:pt x="2726" y="1799"/>
                  </a:lnTo>
                  <a:close/>
                </a:path>
              </a:pathLst>
            </a:custGeom>
            <a:solidFill>
              <a:srgbClr val="84BEF8"/>
            </a:solidFill>
            <a:ln w="6350">
              <a:solidFill>
                <a:srgbClr val="FFFFFF"/>
              </a:solidFill>
              <a:round/>
              <a:headEnd/>
              <a:tailEnd/>
            </a:ln>
          </p:spPr>
          <p:txBody>
            <a:bodyPr/>
            <a:lstStyle/>
            <a:p>
              <a:endParaRPr lang="en-US" sz="960" b="1" dirty="0">
                <a:latin typeface="+mj-lt"/>
              </a:endParaRPr>
            </a:p>
          </p:txBody>
        </p:sp>
        <p:sp>
          <p:nvSpPr>
            <p:cNvPr id="337" name="Freeform 12">
              <a:extLst>
                <a:ext uri="{FF2B5EF4-FFF2-40B4-BE49-F238E27FC236}">
                  <a16:creationId xmlns:a16="http://schemas.microsoft.com/office/drawing/2014/main" id="{C82445A8-CA85-4AC2-9417-4328424CBDE2}"/>
                </a:ext>
              </a:extLst>
            </p:cNvPr>
            <p:cNvSpPr>
              <a:spLocks/>
            </p:cNvSpPr>
            <p:nvPr/>
          </p:nvSpPr>
          <p:spPr bwMode="gray">
            <a:xfrm>
              <a:off x="2809474" y="3076663"/>
              <a:ext cx="1149183" cy="863720"/>
            </a:xfrm>
            <a:custGeom>
              <a:avLst/>
              <a:gdLst>
                <a:gd name="T0" fmla="*/ 0 w 1940"/>
                <a:gd name="T1" fmla="*/ 0 h 1606"/>
                <a:gd name="T2" fmla="*/ 0 w 1940"/>
                <a:gd name="T3" fmla="*/ 0 h 1606"/>
                <a:gd name="T4" fmla="*/ 0 w 1940"/>
                <a:gd name="T5" fmla="*/ 0 h 1606"/>
                <a:gd name="T6" fmla="*/ 0 w 1940"/>
                <a:gd name="T7" fmla="*/ 0 h 1606"/>
                <a:gd name="T8" fmla="*/ 0 w 1940"/>
                <a:gd name="T9" fmla="*/ 0 h 1606"/>
                <a:gd name="T10" fmla="*/ 0 w 1940"/>
                <a:gd name="T11" fmla="*/ 0 h 1606"/>
                <a:gd name="T12" fmla="*/ 0 w 1940"/>
                <a:gd name="T13" fmla="*/ 0 h 1606"/>
                <a:gd name="T14" fmla="*/ 0 w 1940"/>
                <a:gd name="T15" fmla="*/ 0 h 1606"/>
                <a:gd name="T16" fmla="*/ 0 w 1940"/>
                <a:gd name="T17" fmla="*/ 0 h 1606"/>
                <a:gd name="T18" fmla="*/ 0 w 1940"/>
                <a:gd name="T19" fmla="*/ 0 h 16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40"/>
                <a:gd name="T31" fmla="*/ 0 h 1606"/>
                <a:gd name="T32" fmla="*/ 1940 w 1940"/>
                <a:gd name="T33" fmla="*/ 1606 h 16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40" h="1606">
                  <a:moveTo>
                    <a:pt x="1821" y="1606"/>
                  </a:moveTo>
                  <a:lnTo>
                    <a:pt x="1882" y="905"/>
                  </a:lnTo>
                  <a:lnTo>
                    <a:pt x="1940" y="211"/>
                  </a:lnTo>
                  <a:lnTo>
                    <a:pt x="209" y="0"/>
                  </a:lnTo>
                  <a:lnTo>
                    <a:pt x="184" y="174"/>
                  </a:lnTo>
                  <a:lnTo>
                    <a:pt x="59" y="1044"/>
                  </a:lnTo>
                  <a:lnTo>
                    <a:pt x="55" y="1044"/>
                  </a:lnTo>
                  <a:lnTo>
                    <a:pt x="0" y="1384"/>
                  </a:lnTo>
                  <a:lnTo>
                    <a:pt x="516" y="1464"/>
                  </a:lnTo>
                  <a:lnTo>
                    <a:pt x="1821" y="1606"/>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50" dirty="0">
                <a:latin typeface="+mj-lt"/>
              </a:endParaRPr>
            </a:p>
          </p:txBody>
        </p:sp>
        <p:sp>
          <p:nvSpPr>
            <p:cNvPr id="338" name="Freeform 14">
              <a:extLst>
                <a:ext uri="{FF2B5EF4-FFF2-40B4-BE49-F238E27FC236}">
                  <a16:creationId xmlns:a16="http://schemas.microsoft.com/office/drawing/2014/main" id="{A8B6CBFD-E25E-4D76-B4F2-0F2EA19B4FF9}"/>
                </a:ext>
              </a:extLst>
            </p:cNvPr>
            <p:cNvSpPr>
              <a:spLocks/>
            </p:cNvSpPr>
            <p:nvPr/>
          </p:nvSpPr>
          <p:spPr bwMode="gray">
            <a:xfrm>
              <a:off x="3284486" y="4783352"/>
              <a:ext cx="2243532" cy="2035398"/>
            </a:xfrm>
            <a:custGeom>
              <a:avLst/>
              <a:gdLst>
                <a:gd name="T0" fmla="*/ 0 w 3890"/>
                <a:gd name="T1" fmla="*/ 0 h 3795"/>
                <a:gd name="T2" fmla="*/ 0 w 3890"/>
                <a:gd name="T3" fmla="*/ 0 h 3795"/>
                <a:gd name="T4" fmla="*/ 0 w 3890"/>
                <a:gd name="T5" fmla="*/ 0 h 3795"/>
                <a:gd name="T6" fmla="*/ 0 w 3890"/>
                <a:gd name="T7" fmla="*/ 0 h 3795"/>
                <a:gd name="T8" fmla="*/ 0 w 3890"/>
                <a:gd name="T9" fmla="*/ 0 h 3795"/>
                <a:gd name="T10" fmla="*/ 0 w 3890"/>
                <a:gd name="T11" fmla="*/ 0 h 3795"/>
                <a:gd name="T12" fmla="*/ 0 w 3890"/>
                <a:gd name="T13" fmla="*/ 0 h 3795"/>
                <a:gd name="T14" fmla="*/ 0 w 3890"/>
                <a:gd name="T15" fmla="*/ 0 h 3795"/>
                <a:gd name="T16" fmla="*/ 0 w 3890"/>
                <a:gd name="T17" fmla="*/ 0 h 3795"/>
                <a:gd name="T18" fmla="*/ 0 w 3890"/>
                <a:gd name="T19" fmla="*/ 0 h 3795"/>
                <a:gd name="T20" fmla="*/ 0 w 3890"/>
                <a:gd name="T21" fmla="*/ 0 h 3795"/>
                <a:gd name="T22" fmla="*/ 0 w 3890"/>
                <a:gd name="T23" fmla="*/ 0 h 3795"/>
                <a:gd name="T24" fmla="*/ 0 w 3890"/>
                <a:gd name="T25" fmla="*/ 0 h 3795"/>
                <a:gd name="T26" fmla="*/ 0 w 3890"/>
                <a:gd name="T27" fmla="*/ 0 h 3795"/>
                <a:gd name="T28" fmla="*/ 0 w 3890"/>
                <a:gd name="T29" fmla="*/ 0 h 3795"/>
                <a:gd name="T30" fmla="*/ 0 w 3890"/>
                <a:gd name="T31" fmla="*/ 0 h 3795"/>
                <a:gd name="T32" fmla="*/ 0 w 3890"/>
                <a:gd name="T33" fmla="*/ 0 h 3795"/>
                <a:gd name="T34" fmla="*/ 0 w 3890"/>
                <a:gd name="T35" fmla="*/ 0 h 3795"/>
                <a:gd name="T36" fmla="*/ 0 w 3890"/>
                <a:gd name="T37" fmla="*/ 0 h 3795"/>
                <a:gd name="T38" fmla="*/ 0 w 3890"/>
                <a:gd name="T39" fmla="*/ 0 h 3795"/>
                <a:gd name="T40" fmla="*/ 0 w 3890"/>
                <a:gd name="T41" fmla="*/ 0 h 3795"/>
                <a:gd name="T42" fmla="*/ 0 w 3890"/>
                <a:gd name="T43" fmla="*/ 0 h 3795"/>
                <a:gd name="T44" fmla="*/ 0 w 3890"/>
                <a:gd name="T45" fmla="*/ 0 h 3795"/>
                <a:gd name="T46" fmla="*/ 0 w 3890"/>
                <a:gd name="T47" fmla="*/ 0 h 3795"/>
                <a:gd name="T48" fmla="*/ 0 w 3890"/>
                <a:gd name="T49" fmla="*/ 0 h 3795"/>
                <a:gd name="T50" fmla="*/ 0 w 3890"/>
                <a:gd name="T51" fmla="*/ 0 h 3795"/>
                <a:gd name="T52" fmla="*/ 0 w 3890"/>
                <a:gd name="T53" fmla="*/ 0 h 3795"/>
                <a:gd name="T54" fmla="*/ 0 w 3890"/>
                <a:gd name="T55" fmla="*/ 0 h 3795"/>
                <a:gd name="T56" fmla="*/ 0 w 3890"/>
                <a:gd name="T57" fmla="*/ 0 h 3795"/>
                <a:gd name="T58" fmla="*/ 0 w 3890"/>
                <a:gd name="T59" fmla="*/ 0 h 3795"/>
                <a:gd name="T60" fmla="*/ 0 w 3890"/>
                <a:gd name="T61" fmla="*/ 0 h 3795"/>
                <a:gd name="T62" fmla="*/ 0 w 3890"/>
                <a:gd name="T63" fmla="*/ 0 h 3795"/>
                <a:gd name="T64" fmla="*/ 0 w 3890"/>
                <a:gd name="T65" fmla="*/ 0 h 3795"/>
                <a:gd name="T66" fmla="*/ 0 w 3890"/>
                <a:gd name="T67" fmla="*/ 0 h 3795"/>
                <a:gd name="T68" fmla="*/ 0 w 3890"/>
                <a:gd name="T69" fmla="*/ 0 h 3795"/>
                <a:gd name="T70" fmla="*/ 0 w 3890"/>
                <a:gd name="T71" fmla="*/ 0 h 3795"/>
                <a:gd name="T72" fmla="*/ 0 w 3890"/>
                <a:gd name="T73" fmla="*/ 0 h 3795"/>
                <a:gd name="T74" fmla="*/ 0 w 3890"/>
                <a:gd name="T75" fmla="*/ 0 h 3795"/>
                <a:gd name="T76" fmla="*/ 0 w 3890"/>
                <a:gd name="T77" fmla="*/ 0 h 3795"/>
                <a:gd name="T78" fmla="*/ 0 w 3890"/>
                <a:gd name="T79" fmla="*/ 0 h 3795"/>
                <a:gd name="T80" fmla="*/ 0 w 3890"/>
                <a:gd name="T81" fmla="*/ 0 h 3795"/>
                <a:gd name="T82" fmla="*/ 0 w 3890"/>
                <a:gd name="T83" fmla="*/ 0 h 3795"/>
                <a:gd name="T84" fmla="*/ 0 w 3890"/>
                <a:gd name="T85" fmla="*/ 0 h 3795"/>
                <a:gd name="T86" fmla="*/ 0 w 3890"/>
                <a:gd name="T87" fmla="*/ 0 h 3795"/>
                <a:gd name="T88" fmla="*/ 0 w 3890"/>
                <a:gd name="T89" fmla="*/ 0 h 3795"/>
                <a:gd name="T90" fmla="*/ 0 w 3890"/>
                <a:gd name="T91" fmla="*/ 0 h 3795"/>
                <a:gd name="T92" fmla="*/ 0 w 3890"/>
                <a:gd name="T93" fmla="*/ 0 h 3795"/>
                <a:gd name="T94" fmla="*/ 0 w 3890"/>
                <a:gd name="T95" fmla="*/ 0 h 3795"/>
                <a:gd name="T96" fmla="*/ 0 w 3890"/>
                <a:gd name="T97" fmla="*/ 0 h 3795"/>
                <a:gd name="T98" fmla="*/ 0 w 3890"/>
                <a:gd name="T99" fmla="*/ 0 h 3795"/>
                <a:gd name="T100" fmla="*/ 0 w 3890"/>
                <a:gd name="T101" fmla="*/ 0 h 3795"/>
                <a:gd name="T102" fmla="*/ 0 w 3890"/>
                <a:gd name="T103" fmla="*/ 0 h 3795"/>
                <a:gd name="T104" fmla="*/ 0 w 3890"/>
                <a:gd name="T105" fmla="*/ 0 h 3795"/>
                <a:gd name="T106" fmla="*/ 0 w 3890"/>
                <a:gd name="T107" fmla="*/ 0 h 3795"/>
                <a:gd name="T108" fmla="*/ 0 w 3890"/>
                <a:gd name="T109" fmla="*/ 0 h 3795"/>
                <a:gd name="T110" fmla="*/ 0 w 3890"/>
                <a:gd name="T111" fmla="*/ 0 h 3795"/>
                <a:gd name="T112" fmla="*/ 0 w 3890"/>
                <a:gd name="T113" fmla="*/ 0 h 3795"/>
                <a:gd name="T114" fmla="*/ 0 w 3890"/>
                <a:gd name="T115" fmla="*/ 0 h 3795"/>
                <a:gd name="T116" fmla="*/ 0 w 3890"/>
                <a:gd name="T117" fmla="*/ 0 h 3795"/>
                <a:gd name="T118" fmla="*/ 0 w 3890"/>
                <a:gd name="T119" fmla="*/ 0 h 3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90"/>
                <a:gd name="T181" fmla="*/ 0 h 3795"/>
                <a:gd name="T182" fmla="*/ 3890 w 3890"/>
                <a:gd name="T183" fmla="*/ 3795 h 3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90" h="3795">
                  <a:moveTo>
                    <a:pt x="3583" y="1067"/>
                  </a:moveTo>
                  <a:lnTo>
                    <a:pt x="3568" y="1064"/>
                  </a:lnTo>
                  <a:lnTo>
                    <a:pt x="3557" y="1050"/>
                  </a:lnTo>
                  <a:lnTo>
                    <a:pt x="3533" y="1042"/>
                  </a:lnTo>
                  <a:lnTo>
                    <a:pt x="3394" y="968"/>
                  </a:lnTo>
                  <a:lnTo>
                    <a:pt x="3385" y="976"/>
                  </a:lnTo>
                  <a:lnTo>
                    <a:pt x="3344" y="990"/>
                  </a:lnTo>
                  <a:lnTo>
                    <a:pt x="3280" y="981"/>
                  </a:lnTo>
                  <a:lnTo>
                    <a:pt x="3256" y="981"/>
                  </a:lnTo>
                  <a:lnTo>
                    <a:pt x="3236" y="984"/>
                  </a:lnTo>
                  <a:lnTo>
                    <a:pt x="3185" y="1003"/>
                  </a:lnTo>
                  <a:lnTo>
                    <a:pt x="3122" y="1009"/>
                  </a:lnTo>
                  <a:lnTo>
                    <a:pt x="3105" y="1017"/>
                  </a:lnTo>
                  <a:lnTo>
                    <a:pt x="3058" y="1053"/>
                  </a:lnTo>
                  <a:lnTo>
                    <a:pt x="3014" y="1023"/>
                  </a:lnTo>
                  <a:lnTo>
                    <a:pt x="2987" y="1009"/>
                  </a:lnTo>
                  <a:lnTo>
                    <a:pt x="2987" y="1001"/>
                  </a:lnTo>
                  <a:lnTo>
                    <a:pt x="2981" y="995"/>
                  </a:lnTo>
                  <a:lnTo>
                    <a:pt x="2959" y="992"/>
                  </a:lnTo>
                  <a:lnTo>
                    <a:pt x="2948" y="1009"/>
                  </a:lnTo>
                  <a:lnTo>
                    <a:pt x="2935" y="1009"/>
                  </a:lnTo>
                  <a:lnTo>
                    <a:pt x="2902" y="998"/>
                  </a:lnTo>
                  <a:lnTo>
                    <a:pt x="2900" y="976"/>
                  </a:lnTo>
                  <a:lnTo>
                    <a:pt x="2889" y="973"/>
                  </a:lnTo>
                  <a:lnTo>
                    <a:pt x="2861" y="990"/>
                  </a:lnTo>
                  <a:lnTo>
                    <a:pt x="2839" y="1020"/>
                  </a:lnTo>
                  <a:lnTo>
                    <a:pt x="2841" y="1039"/>
                  </a:lnTo>
                  <a:lnTo>
                    <a:pt x="2823" y="1053"/>
                  </a:lnTo>
                  <a:lnTo>
                    <a:pt x="2812" y="1031"/>
                  </a:lnTo>
                  <a:lnTo>
                    <a:pt x="2817" y="1001"/>
                  </a:lnTo>
                  <a:lnTo>
                    <a:pt x="2814" y="987"/>
                  </a:lnTo>
                  <a:lnTo>
                    <a:pt x="2790" y="987"/>
                  </a:lnTo>
                  <a:lnTo>
                    <a:pt x="2759" y="1009"/>
                  </a:lnTo>
                  <a:lnTo>
                    <a:pt x="2748" y="1009"/>
                  </a:lnTo>
                  <a:lnTo>
                    <a:pt x="2680" y="957"/>
                  </a:lnTo>
                  <a:lnTo>
                    <a:pt x="2658" y="965"/>
                  </a:lnTo>
                  <a:lnTo>
                    <a:pt x="2647" y="1001"/>
                  </a:lnTo>
                  <a:lnTo>
                    <a:pt x="2592" y="990"/>
                  </a:lnTo>
                  <a:lnTo>
                    <a:pt x="2592" y="954"/>
                  </a:lnTo>
                  <a:lnTo>
                    <a:pt x="2581" y="949"/>
                  </a:lnTo>
                  <a:lnTo>
                    <a:pt x="2548" y="922"/>
                  </a:lnTo>
                  <a:lnTo>
                    <a:pt x="2548" y="911"/>
                  </a:lnTo>
                  <a:lnTo>
                    <a:pt x="2474" y="900"/>
                  </a:lnTo>
                  <a:lnTo>
                    <a:pt x="2454" y="922"/>
                  </a:lnTo>
                  <a:lnTo>
                    <a:pt x="2425" y="907"/>
                  </a:lnTo>
                  <a:lnTo>
                    <a:pt x="2406" y="880"/>
                  </a:lnTo>
                  <a:lnTo>
                    <a:pt x="2384" y="885"/>
                  </a:lnTo>
                  <a:lnTo>
                    <a:pt x="2378" y="891"/>
                  </a:lnTo>
                  <a:lnTo>
                    <a:pt x="2362" y="891"/>
                  </a:lnTo>
                  <a:lnTo>
                    <a:pt x="2335" y="878"/>
                  </a:lnTo>
                  <a:lnTo>
                    <a:pt x="2258" y="863"/>
                  </a:lnTo>
                  <a:lnTo>
                    <a:pt x="2249" y="858"/>
                  </a:lnTo>
                  <a:lnTo>
                    <a:pt x="2232" y="834"/>
                  </a:lnTo>
                  <a:lnTo>
                    <a:pt x="2236" y="817"/>
                  </a:lnTo>
                  <a:lnTo>
                    <a:pt x="2227" y="801"/>
                  </a:lnTo>
                  <a:lnTo>
                    <a:pt x="2195" y="784"/>
                  </a:lnTo>
                  <a:lnTo>
                    <a:pt x="2175" y="801"/>
                  </a:lnTo>
                  <a:lnTo>
                    <a:pt x="2118" y="806"/>
                  </a:lnTo>
                  <a:lnTo>
                    <a:pt x="2098" y="797"/>
                  </a:lnTo>
                  <a:lnTo>
                    <a:pt x="2057" y="746"/>
                  </a:lnTo>
                  <a:lnTo>
                    <a:pt x="2041" y="731"/>
                  </a:lnTo>
                  <a:lnTo>
                    <a:pt x="2010" y="726"/>
                  </a:lnTo>
                  <a:lnTo>
                    <a:pt x="2032" y="49"/>
                  </a:lnTo>
                  <a:lnTo>
                    <a:pt x="1196" y="0"/>
                  </a:lnTo>
                  <a:lnTo>
                    <a:pt x="1182" y="0"/>
                  </a:lnTo>
                  <a:lnTo>
                    <a:pt x="1055" y="1579"/>
                  </a:lnTo>
                  <a:lnTo>
                    <a:pt x="5" y="1480"/>
                  </a:lnTo>
                  <a:lnTo>
                    <a:pt x="0" y="1486"/>
                  </a:lnTo>
                  <a:lnTo>
                    <a:pt x="9" y="1497"/>
                  </a:lnTo>
                  <a:lnTo>
                    <a:pt x="11" y="1502"/>
                  </a:lnTo>
                  <a:lnTo>
                    <a:pt x="0" y="1524"/>
                  </a:lnTo>
                  <a:lnTo>
                    <a:pt x="11" y="1552"/>
                  </a:lnTo>
                  <a:lnTo>
                    <a:pt x="16" y="1557"/>
                  </a:lnTo>
                  <a:lnTo>
                    <a:pt x="71" y="1594"/>
                  </a:lnTo>
                  <a:lnTo>
                    <a:pt x="86" y="1629"/>
                  </a:lnTo>
                  <a:lnTo>
                    <a:pt x="106" y="1678"/>
                  </a:lnTo>
                  <a:lnTo>
                    <a:pt x="161" y="1713"/>
                  </a:lnTo>
                  <a:lnTo>
                    <a:pt x="323" y="1908"/>
                  </a:lnTo>
                  <a:lnTo>
                    <a:pt x="461" y="2018"/>
                  </a:lnTo>
                  <a:lnTo>
                    <a:pt x="472" y="2038"/>
                  </a:lnTo>
                  <a:lnTo>
                    <a:pt x="480" y="2062"/>
                  </a:lnTo>
                  <a:lnTo>
                    <a:pt x="477" y="2093"/>
                  </a:lnTo>
                  <a:lnTo>
                    <a:pt x="488" y="2109"/>
                  </a:lnTo>
                  <a:lnTo>
                    <a:pt x="519" y="2158"/>
                  </a:lnTo>
                  <a:lnTo>
                    <a:pt x="516" y="2271"/>
                  </a:lnTo>
                  <a:lnTo>
                    <a:pt x="524" y="2304"/>
                  </a:lnTo>
                  <a:lnTo>
                    <a:pt x="573" y="2383"/>
                  </a:lnTo>
                  <a:lnTo>
                    <a:pt x="779" y="2534"/>
                  </a:lnTo>
                  <a:lnTo>
                    <a:pt x="919" y="2622"/>
                  </a:lnTo>
                  <a:lnTo>
                    <a:pt x="958" y="2627"/>
                  </a:lnTo>
                  <a:lnTo>
                    <a:pt x="985" y="2613"/>
                  </a:lnTo>
                  <a:lnTo>
                    <a:pt x="1015" y="2576"/>
                  </a:lnTo>
                  <a:lnTo>
                    <a:pt x="1039" y="2556"/>
                  </a:lnTo>
                  <a:lnTo>
                    <a:pt x="1099" y="2418"/>
                  </a:lnTo>
                  <a:lnTo>
                    <a:pt x="1127" y="2374"/>
                  </a:lnTo>
                  <a:lnTo>
                    <a:pt x="1149" y="2364"/>
                  </a:lnTo>
                  <a:lnTo>
                    <a:pt x="1198" y="2378"/>
                  </a:lnTo>
                  <a:lnTo>
                    <a:pt x="1209" y="2374"/>
                  </a:lnTo>
                  <a:lnTo>
                    <a:pt x="1218" y="2353"/>
                  </a:lnTo>
                  <a:lnTo>
                    <a:pt x="1231" y="2337"/>
                  </a:lnTo>
                  <a:lnTo>
                    <a:pt x="1259" y="2348"/>
                  </a:lnTo>
                  <a:lnTo>
                    <a:pt x="1283" y="2364"/>
                  </a:lnTo>
                  <a:lnTo>
                    <a:pt x="1363" y="2374"/>
                  </a:lnTo>
                  <a:lnTo>
                    <a:pt x="1385" y="2385"/>
                  </a:lnTo>
                  <a:lnTo>
                    <a:pt x="1435" y="2400"/>
                  </a:lnTo>
                  <a:lnTo>
                    <a:pt x="1462" y="2389"/>
                  </a:lnTo>
                  <a:lnTo>
                    <a:pt x="1525" y="2424"/>
                  </a:lnTo>
                  <a:lnTo>
                    <a:pt x="1538" y="2460"/>
                  </a:lnTo>
                  <a:lnTo>
                    <a:pt x="1549" y="2466"/>
                  </a:lnTo>
                  <a:lnTo>
                    <a:pt x="1555" y="2479"/>
                  </a:lnTo>
                  <a:lnTo>
                    <a:pt x="1566" y="2482"/>
                  </a:lnTo>
                  <a:lnTo>
                    <a:pt x="1593" y="2499"/>
                  </a:lnTo>
                  <a:lnTo>
                    <a:pt x="1630" y="2548"/>
                  </a:lnTo>
                  <a:lnTo>
                    <a:pt x="1690" y="2600"/>
                  </a:lnTo>
                  <a:lnTo>
                    <a:pt x="1720" y="2646"/>
                  </a:lnTo>
                  <a:lnTo>
                    <a:pt x="1723" y="2668"/>
                  </a:lnTo>
                  <a:lnTo>
                    <a:pt x="1813" y="2885"/>
                  </a:lnTo>
                  <a:lnTo>
                    <a:pt x="1826" y="2929"/>
                  </a:lnTo>
                  <a:lnTo>
                    <a:pt x="1925" y="3042"/>
                  </a:lnTo>
                  <a:lnTo>
                    <a:pt x="1934" y="3069"/>
                  </a:lnTo>
                  <a:lnTo>
                    <a:pt x="2002" y="3143"/>
                  </a:lnTo>
                  <a:lnTo>
                    <a:pt x="2021" y="3154"/>
                  </a:lnTo>
                  <a:lnTo>
                    <a:pt x="2049" y="3187"/>
                  </a:lnTo>
                  <a:lnTo>
                    <a:pt x="2057" y="3206"/>
                  </a:lnTo>
                  <a:lnTo>
                    <a:pt x="2052" y="3280"/>
                  </a:lnTo>
                  <a:lnTo>
                    <a:pt x="2074" y="3308"/>
                  </a:lnTo>
                  <a:lnTo>
                    <a:pt x="2082" y="3389"/>
                  </a:lnTo>
                  <a:lnTo>
                    <a:pt x="2104" y="3417"/>
                  </a:lnTo>
                  <a:lnTo>
                    <a:pt x="2175" y="3554"/>
                  </a:lnTo>
                  <a:lnTo>
                    <a:pt x="2181" y="3593"/>
                  </a:lnTo>
                  <a:lnTo>
                    <a:pt x="2230" y="3598"/>
                  </a:lnTo>
                  <a:lnTo>
                    <a:pt x="2285" y="3631"/>
                  </a:lnTo>
                  <a:lnTo>
                    <a:pt x="2351" y="3653"/>
                  </a:lnTo>
                  <a:lnTo>
                    <a:pt x="2450" y="3716"/>
                  </a:lnTo>
                  <a:lnTo>
                    <a:pt x="2581" y="3727"/>
                  </a:lnTo>
                  <a:lnTo>
                    <a:pt x="2608" y="3730"/>
                  </a:lnTo>
                  <a:lnTo>
                    <a:pt x="2680" y="3780"/>
                  </a:lnTo>
                  <a:lnTo>
                    <a:pt x="2715" y="3795"/>
                  </a:lnTo>
                  <a:lnTo>
                    <a:pt x="2748" y="3754"/>
                  </a:lnTo>
                  <a:lnTo>
                    <a:pt x="2779" y="3763"/>
                  </a:lnTo>
                  <a:lnTo>
                    <a:pt x="2790" y="3752"/>
                  </a:lnTo>
                  <a:lnTo>
                    <a:pt x="2790" y="3732"/>
                  </a:lnTo>
                  <a:lnTo>
                    <a:pt x="2759" y="3721"/>
                  </a:lnTo>
                  <a:lnTo>
                    <a:pt x="2765" y="3710"/>
                  </a:lnTo>
                  <a:lnTo>
                    <a:pt x="2735" y="3675"/>
                  </a:lnTo>
                  <a:lnTo>
                    <a:pt x="2691" y="3510"/>
                  </a:lnTo>
                  <a:lnTo>
                    <a:pt x="2669" y="3444"/>
                  </a:lnTo>
                  <a:lnTo>
                    <a:pt x="2702" y="3345"/>
                  </a:lnTo>
                  <a:lnTo>
                    <a:pt x="2696" y="3312"/>
                  </a:lnTo>
                  <a:lnTo>
                    <a:pt x="2689" y="3308"/>
                  </a:lnTo>
                  <a:lnTo>
                    <a:pt x="2680" y="3305"/>
                  </a:lnTo>
                  <a:lnTo>
                    <a:pt x="2674" y="3299"/>
                  </a:lnTo>
                  <a:lnTo>
                    <a:pt x="2674" y="3291"/>
                  </a:lnTo>
                  <a:lnTo>
                    <a:pt x="2680" y="3286"/>
                  </a:lnTo>
                  <a:lnTo>
                    <a:pt x="2724" y="3258"/>
                  </a:lnTo>
                  <a:lnTo>
                    <a:pt x="2751" y="3167"/>
                  </a:lnTo>
                  <a:lnTo>
                    <a:pt x="2729" y="3160"/>
                  </a:lnTo>
                  <a:lnTo>
                    <a:pt x="2721" y="3116"/>
                  </a:lnTo>
                  <a:lnTo>
                    <a:pt x="2743" y="3088"/>
                  </a:lnTo>
                  <a:lnTo>
                    <a:pt x="2773" y="3110"/>
                  </a:lnTo>
                  <a:lnTo>
                    <a:pt x="2823" y="3074"/>
                  </a:lnTo>
                  <a:lnTo>
                    <a:pt x="2836" y="3028"/>
                  </a:lnTo>
                  <a:lnTo>
                    <a:pt x="2812" y="3009"/>
                  </a:lnTo>
                  <a:lnTo>
                    <a:pt x="2823" y="2987"/>
                  </a:lnTo>
                  <a:lnTo>
                    <a:pt x="2834" y="2992"/>
                  </a:lnTo>
                  <a:lnTo>
                    <a:pt x="2847" y="2995"/>
                  </a:lnTo>
                  <a:lnTo>
                    <a:pt x="2858" y="2981"/>
                  </a:lnTo>
                  <a:lnTo>
                    <a:pt x="2874" y="2989"/>
                  </a:lnTo>
                  <a:lnTo>
                    <a:pt x="2891" y="2989"/>
                  </a:lnTo>
                  <a:lnTo>
                    <a:pt x="2905" y="2984"/>
                  </a:lnTo>
                  <a:lnTo>
                    <a:pt x="2907" y="2973"/>
                  </a:lnTo>
                  <a:lnTo>
                    <a:pt x="2907" y="2934"/>
                  </a:lnTo>
                  <a:lnTo>
                    <a:pt x="2913" y="2923"/>
                  </a:lnTo>
                  <a:lnTo>
                    <a:pt x="2926" y="2921"/>
                  </a:lnTo>
                  <a:lnTo>
                    <a:pt x="2932" y="2926"/>
                  </a:lnTo>
                  <a:lnTo>
                    <a:pt x="2946" y="2929"/>
                  </a:lnTo>
                  <a:lnTo>
                    <a:pt x="3020" y="2910"/>
                  </a:lnTo>
                  <a:lnTo>
                    <a:pt x="3028" y="2907"/>
                  </a:lnTo>
                  <a:lnTo>
                    <a:pt x="3031" y="2893"/>
                  </a:lnTo>
                  <a:lnTo>
                    <a:pt x="3025" y="2885"/>
                  </a:lnTo>
                  <a:lnTo>
                    <a:pt x="2987" y="2863"/>
                  </a:lnTo>
                  <a:lnTo>
                    <a:pt x="2987" y="2846"/>
                  </a:lnTo>
                  <a:lnTo>
                    <a:pt x="3056" y="2827"/>
                  </a:lnTo>
                  <a:lnTo>
                    <a:pt x="3067" y="2814"/>
                  </a:lnTo>
                  <a:lnTo>
                    <a:pt x="3086" y="2809"/>
                  </a:lnTo>
                  <a:lnTo>
                    <a:pt x="3091" y="2814"/>
                  </a:lnTo>
                  <a:lnTo>
                    <a:pt x="3083" y="2822"/>
                  </a:lnTo>
                  <a:lnTo>
                    <a:pt x="3094" y="2841"/>
                  </a:lnTo>
                  <a:lnTo>
                    <a:pt x="3105" y="2841"/>
                  </a:lnTo>
                  <a:lnTo>
                    <a:pt x="3119" y="2831"/>
                  </a:lnTo>
                  <a:lnTo>
                    <a:pt x="3225" y="2798"/>
                  </a:lnTo>
                  <a:lnTo>
                    <a:pt x="3403" y="2682"/>
                  </a:lnTo>
                  <a:lnTo>
                    <a:pt x="3412" y="2638"/>
                  </a:lnTo>
                  <a:lnTo>
                    <a:pt x="3495" y="2567"/>
                  </a:lnTo>
                  <a:lnTo>
                    <a:pt x="3497" y="2556"/>
                  </a:lnTo>
                  <a:lnTo>
                    <a:pt x="3462" y="2506"/>
                  </a:lnTo>
                  <a:lnTo>
                    <a:pt x="3469" y="2468"/>
                  </a:lnTo>
                  <a:lnTo>
                    <a:pt x="3524" y="2446"/>
                  </a:lnTo>
                  <a:lnTo>
                    <a:pt x="3535" y="2446"/>
                  </a:lnTo>
                  <a:lnTo>
                    <a:pt x="3528" y="2490"/>
                  </a:lnTo>
                  <a:lnTo>
                    <a:pt x="3533" y="2504"/>
                  </a:lnTo>
                  <a:lnTo>
                    <a:pt x="3596" y="2495"/>
                  </a:lnTo>
                  <a:lnTo>
                    <a:pt x="3607" y="2512"/>
                  </a:lnTo>
                  <a:lnTo>
                    <a:pt x="3733" y="2457"/>
                  </a:lnTo>
                  <a:lnTo>
                    <a:pt x="3807" y="2449"/>
                  </a:lnTo>
                  <a:lnTo>
                    <a:pt x="3810" y="2446"/>
                  </a:lnTo>
                  <a:lnTo>
                    <a:pt x="3807" y="2438"/>
                  </a:lnTo>
                  <a:lnTo>
                    <a:pt x="3794" y="2424"/>
                  </a:lnTo>
                  <a:lnTo>
                    <a:pt x="3788" y="2402"/>
                  </a:lnTo>
                  <a:lnTo>
                    <a:pt x="3796" y="2391"/>
                  </a:lnTo>
                  <a:lnTo>
                    <a:pt x="3805" y="2369"/>
                  </a:lnTo>
                  <a:lnTo>
                    <a:pt x="3827" y="2348"/>
                  </a:lnTo>
                  <a:lnTo>
                    <a:pt x="3854" y="2271"/>
                  </a:lnTo>
                  <a:lnTo>
                    <a:pt x="3832" y="2238"/>
                  </a:lnTo>
                  <a:lnTo>
                    <a:pt x="3832" y="2213"/>
                  </a:lnTo>
                  <a:lnTo>
                    <a:pt x="3838" y="2196"/>
                  </a:lnTo>
                  <a:lnTo>
                    <a:pt x="3835" y="2174"/>
                  </a:lnTo>
                  <a:lnTo>
                    <a:pt x="3843" y="2131"/>
                  </a:lnTo>
                  <a:lnTo>
                    <a:pt x="3865" y="2115"/>
                  </a:lnTo>
                  <a:lnTo>
                    <a:pt x="3879" y="2082"/>
                  </a:lnTo>
                  <a:lnTo>
                    <a:pt x="3890" y="2018"/>
                  </a:lnTo>
                  <a:lnTo>
                    <a:pt x="3890" y="1980"/>
                  </a:lnTo>
                  <a:lnTo>
                    <a:pt x="3879" y="1925"/>
                  </a:lnTo>
                  <a:lnTo>
                    <a:pt x="3857" y="1887"/>
                  </a:lnTo>
                  <a:lnTo>
                    <a:pt x="3846" y="1876"/>
                  </a:lnTo>
                  <a:lnTo>
                    <a:pt x="3851" y="1856"/>
                  </a:lnTo>
                  <a:lnTo>
                    <a:pt x="3840" y="1843"/>
                  </a:lnTo>
                  <a:lnTo>
                    <a:pt x="3824" y="1810"/>
                  </a:lnTo>
                  <a:lnTo>
                    <a:pt x="3805" y="1794"/>
                  </a:lnTo>
                  <a:lnTo>
                    <a:pt x="3799" y="1783"/>
                  </a:lnTo>
                  <a:lnTo>
                    <a:pt x="3810" y="1744"/>
                  </a:lnTo>
                  <a:lnTo>
                    <a:pt x="3785" y="1695"/>
                  </a:lnTo>
                  <a:lnTo>
                    <a:pt x="3744" y="1656"/>
                  </a:lnTo>
                  <a:lnTo>
                    <a:pt x="3730" y="1634"/>
                  </a:lnTo>
                  <a:lnTo>
                    <a:pt x="3722" y="1283"/>
                  </a:lnTo>
                  <a:lnTo>
                    <a:pt x="3722" y="1097"/>
                  </a:lnTo>
                  <a:lnTo>
                    <a:pt x="3678" y="1086"/>
                  </a:lnTo>
                  <a:lnTo>
                    <a:pt x="3640" y="1102"/>
                  </a:lnTo>
                  <a:lnTo>
                    <a:pt x="3627" y="1100"/>
                  </a:lnTo>
                  <a:lnTo>
                    <a:pt x="3583" y="1067"/>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39" name="Freeform 15">
              <a:extLst>
                <a:ext uri="{FF2B5EF4-FFF2-40B4-BE49-F238E27FC236}">
                  <a16:creationId xmlns:a16="http://schemas.microsoft.com/office/drawing/2014/main" id="{E44F604A-25D3-C569-FA58-D24CABF32AE9}"/>
                </a:ext>
              </a:extLst>
            </p:cNvPr>
            <p:cNvSpPr>
              <a:spLocks/>
            </p:cNvSpPr>
            <p:nvPr/>
          </p:nvSpPr>
          <p:spPr bwMode="gray">
            <a:xfrm>
              <a:off x="3018775" y="3845514"/>
              <a:ext cx="1166821" cy="856504"/>
            </a:xfrm>
            <a:custGeom>
              <a:avLst/>
              <a:gdLst>
                <a:gd name="T0" fmla="*/ 0 w 2021"/>
                <a:gd name="T1" fmla="*/ 0 h 1599"/>
                <a:gd name="T2" fmla="*/ 0 w 2021"/>
                <a:gd name="T3" fmla="*/ 0 h 1599"/>
                <a:gd name="T4" fmla="*/ 0 w 2021"/>
                <a:gd name="T5" fmla="*/ 0 h 1599"/>
                <a:gd name="T6" fmla="*/ 0 w 2021"/>
                <a:gd name="T7" fmla="*/ 0 h 1599"/>
                <a:gd name="T8" fmla="*/ 0 w 2021"/>
                <a:gd name="T9" fmla="*/ 0 h 1599"/>
                <a:gd name="T10" fmla="*/ 0 w 2021"/>
                <a:gd name="T11" fmla="*/ 0 h 1599"/>
                <a:gd name="T12" fmla="*/ 0 w 2021"/>
                <a:gd name="T13" fmla="*/ 0 h 1599"/>
                <a:gd name="T14" fmla="*/ 0 w 2021"/>
                <a:gd name="T15" fmla="*/ 0 h 1599"/>
                <a:gd name="T16" fmla="*/ 0 60000 65536"/>
                <a:gd name="T17" fmla="*/ 0 60000 65536"/>
                <a:gd name="T18" fmla="*/ 0 60000 65536"/>
                <a:gd name="T19" fmla="*/ 0 60000 65536"/>
                <a:gd name="T20" fmla="*/ 0 60000 65536"/>
                <a:gd name="T21" fmla="*/ 0 60000 65536"/>
                <a:gd name="T22" fmla="*/ 0 60000 65536"/>
                <a:gd name="T23" fmla="*/ 0 60000 65536"/>
                <a:gd name="T24" fmla="*/ 0 w 2021"/>
                <a:gd name="T25" fmla="*/ 0 h 1599"/>
                <a:gd name="T26" fmla="*/ 2021 w 2021"/>
                <a:gd name="T27" fmla="*/ 1599 h 15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1" h="1599">
                  <a:moveTo>
                    <a:pt x="0" y="1396"/>
                  </a:moveTo>
                  <a:lnTo>
                    <a:pt x="189" y="0"/>
                  </a:lnTo>
                  <a:lnTo>
                    <a:pt x="1494" y="142"/>
                  </a:lnTo>
                  <a:lnTo>
                    <a:pt x="2021" y="186"/>
                  </a:lnTo>
                  <a:lnTo>
                    <a:pt x="1999" y="538"/>
                  </a:lnTo>
                  <a:lnTo>
                    <a:pt x="1940" y="1599"/>
                  </a:lnTo>
                  <a:lnTo>
                    <a:pt x="1668" y="1583"/>
                  </a:lnTo>
                  <a:lnTo>
                    <a:pt x="0" y="1396"/>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340" name="Freeform 16">
              <a:extLst>
                <a:ext uri="{FF2B5EF4-FFF2-40B4-BE49-F238E27FC236}">
                  <a16:creationId xmlns:a16="http://schemas.microsoft.com/office/drawing/2014/main" id="{ABD48517-B9EC-2269-7FC4-57925F997687}"/>
                </a:ext>
              </a:extLst>
            </p:cNvPr>
            <p:cNvSpPr>
              <a:spLocks/>
            </p:cNvSpPr>
            <p:nvPr/>
          </p:nvSpPr>
          <p:spPr bwMode="gray">
            <a:xfrm>
              <a:off x="4141696" y="4134221"/>
              <a:ext cx="1185305" cy="594261"/>
            </a:xfrm>
            <a:custGeom>
              <a:avLst/>
              <a:gdLst>
                <a:gd name="T0" fmla="*/ 0 w 2060"/>
                <a:gd name="T1" fmla="*/ 0 h 1105"/>
                <a:gd name="T2" fmla="*/ 0 w 2060"/>
                <a:gd name="T3" fmla="*/ 0 h 1105"/>
                <a:gd name="T4" fmla="*/ 0 w 2060"/>
                <a:gd name="T5" fmla="*/ 0 h 1105"/>
                <a:gd name="T6" fmla="*/ 0 w 2060"/>
                <a:gd name="T7" fmla="*/ 0 h 1105"/>
                <a:gd name="T8" fmla="*/ 0 w 2060"/>
                <a:gd name="T9" fmla="*/ 0 h 1105"/>
                <a:gd name="T10" fmla="*/ 0 w 2060"/>
                <a:gd name="T11" fmla="*/ 0 h 1105"/>
                <a:gd name="T12" fmla="*/ 0 w 2060"/>
                <a:gd name="T13" fmla="*/ 0 h 1105"/>
                <a:gd name="T14" fmla="*/ 0 w 2060"/>
                <a:gd name="T15" fmla="*/ 0 h 1105"/>
                <a:gd name="T16" fmla="*/ 0 w 2060"/>
                <a:gd name="T17" fmla="*/ 0 h 1105"/>
                <a:gd name="T18" fmla="*/ 0 w 2060"/>
                <a:gd name="T19" fmla="*/ 0 h 1105"/>
                <a:gd name="T20" fmla="*/ 0 w 2060"/>
                <a:gd name="T21" fmla="*/ 0 h 1105"/>
                <a:gd name="T22" fmla="*/ 0 w 2060"/>
                <a:gd name="T23" fmla="*/ 0 h 1105"/>
                <a:gd name="T24" fmla="*/ 0 w 2060"/>
                <a:gd name="T25" fmla="*/ 0 h 1105"/>
                <a:gd name="T26" fmla="*/ 0 w 2060"/>
                <a:gd name="T27" fmla="*/ 0 h 1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60"/>
                <a:gd name="T43" fmla="*/ 0 h 1105"/>
                <a:gd name="T44" fmla="*/ 2060 w 2060"/>
                <a:gd name="T45" fmla="*/ 1105 h 11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60" h="1105">
                  <a:moveTo>
                    <a:pt x="59" y="0"/>
                  </a:moveTo>
                  <a:lnTo>
                    <a:pt x="1849" y="41"/>
                  </a:lnTo>
                  <a:lnTo>
                    <a:pt x="1963" y="129"/>
                  </a:lnTo>
                  <a:lnTo>
                    <a:pt x="1928" y="173"/>
                  </a:lnTo>
                  <a:lnTo>
                    <a:pt x="1919" y="217"/>
                  </a:lnTo>
                  <a:lnTo>
                    <a:pt x="1939" y="239"/>
                  </a:lnTo>
                  <a:lnTo>
                    <a:pt x="1968" y="252"/>
                  </a:lnTo>
                  <a:lnTo>
                    <a:pt x="1985" y="312"/>
                  </a:lnTo>
                  <a:lnTo>
                    <a:pt x="2012" y="331"/>
                  </a:lnTo>
                  <a:lnTo>
                    <a:pt x="2040" y="337"/>
                  </a:lnTo>
                  <a:lnTo>
                    <a:pt x="2051" y="345"/>
                  </a:lnTo>
                  <a:lnTo>
                    <a:pt x="2060" y="1105"/>
                  </a:lnTo>
                  <a:lnTo>
                    <a:pt x="0" y="1061"/>
                  </a:lnTo>
                  <a:lnTo>
                    <a:pt x="59" y="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41" name="Freeform 17">
              <a:extLst>
                <a:ext uri="{FF2B5EF4-FFF2-40B4-BE49-F238E27FC236}">
                  <a16:creationId xmlns:a16="http://schemas.microsoft.com/office/drawing/2014/main" id="{011C24FB-4E03-DC82-8489-5C3F6618D6B3}"/>
                </a:ext>
              </a:extLst>
            </p:cNvPr>
            <p:cNvSpPr>
              <a:spLocks/>
            </p:cNvSpPr>
            <p:nvPr/>
          </p:nvSpPr>
          <p:spPr bwMode="gray">
            <a:xfrm>
              <a:off x="3878294" y="3547180"/>
              <a:ext cx="1326249" cy="608694"/>
            </a:xfrm>
            <a:custGeom>
              <a:avLst/>
              <a:gdLst>
                <a:gd name="T0" fmla="*/ 0 w 2297"/>
                <a:gd name="T1" fmla="*/ 0 h 1138"/>
                <a:gd name="T2" fmla="*/ 0 w 2297"/>
                <a:gd name="T3" fmla="*/ 0 h 1138"/>
                <a:gd name="T4" fmla="*/ 0 w 2297"/>
                <a:gd name="T5" fmla="*/ 0 h 1138"/>
                <a:gd name="T6" fmla="*/ 0 w 2297"/>
                <a:gd name="T7" fmla="*/ 0 h 1138"/>
                <a:gd name="T8" fmla="*/ 0 w 2297"/>
                <a:gd name="T9" fmla="*/ 0 h 1138"/>
                <a:gd name="T10" fmla="*/ 0 w 2297"/>
                <a:gd name="T11" fmla="*/ 0 h 1138"/>
                <a:gd name="T12" fmla="*/ 0 w 2297"/>
                <a:gd name="T13" fmla="*/ 0 h 1138"/>
                <a:gd name="T14" fmla="*/ 0 w 2297"/>
                <a:gd name="T15" fmla="*/ 0 h 1138"/>
                <a:gd name="T16" fmla="*/ 0 w 2297"/>
                <a:gd name="T17" fmla="*/ 0 h 1138"/>
                <a:gd name="T18" fmla="*/ 0 w 2297"/>
                <a:gd name="T19" fmla="*/ 0 h 1138"/>
                <a:gd name="T20" fmla="*/ 0 w 2297"/>
                <a:gd name="T21" fmla="*/ 0 h 1138"/>
                <a:gd name="T22" fmla="*/ 0 w 2297"/>
                <a:gd name="T23" fmla="*/ 0 h 1138"/>
                <a:gd name="T24" fmla="*/ 0 w 2297"/>
                <a:gd name="T25" fmla="*/ 0 h 1138"/>
                <a:gd name="T26" fmla="*/ 0 w 2297"/>
                <a:gd name="T27" fmla="*/ 0 h 1138"/>
                <a:gd name="T28" fmla="*/ 0 w 2297"/>
                <a:gd name="T29" fmla="*/ 0 h 1138"/>
                <a:gd name="T30" fmla="*/ 0 w 2297"/>
                <a:gd name="T31" fmla="*/ 0 h 1138"/>
                <a:gd name="T32" fmla="*/ 0 w 2297"/>
                <a:gd name="T33" fmla="*/ 0 h 1138"/>
                <a:gd name="T34" fmla="*/ 0 w 2297"/>
                <a:gd name="T35" fmla="*/ 0 h 1138"/>
                <a:gd name="T36" fmla="*/ 0 w 2297"/>
                <a:gd name="T37" fmla="*/ 0 h 1138"/>
                <a:gd name="T38" fmla="*/ 0 w 2297"/>
                <a:gd name="T39" fmla="*/ 0 h 1138"/>
                <a:gd name="T40" fmla="*/ 0 w 2297"/>
                <a:gd name="T41" fmla="*/ 0 h 1138"/>
                <a:gd name="T42" fmla="*/ 0 w 2297"/>
                <a:gd name="T43" fmla="*/ 0 h 1138"/>
                <a:gd name="T44" fmla="*/ 0 w 2297"/>
                <a:gd name="T45" fmla="*/ 0 h 1138"/>
                <a:gd name="T46" fmla="*/ 0 w 2297"/>
                <a:gd name="T47" fmla="*/ 0 h 1138"/>
                <a:gd name="T48" fmla="*/ 0 w 2297"/>
                <a:gd name="T49" fmla="*/ 0 h 1138"/>
                <a:gd name="T50" fmla="*/ 0 w 2297"/>
                <a:gd name="T51" fmla="*/ 0 h 1138"/>
                <a:gd name="T52" fmla="*/ 0 w 2297"/>
                <a:gd name="T53" fmla="*/ 0 h 1138"/>
                <a:gd name="T54" fmla="*/ 0 w 2297"/>
                <a:gd name="T55" fmla="*/ 0 h 1138"/>
                <a:gd name="T56" fmla="*/ 0 w 2297"/>
                <a:gd name="T57" fmla="*/ 0 h 1138"/>
                <a:gd name="T58" fmla="*/ 0 w 2297"/>
                <a:gd name="T59" fmla="*/ 0 h 1138"/>
                <a:gd name="T60" fmla="*/ 0 w 2297"/>
                <a:gd name="T61" fmla="*/ 0 h 1138"/>
                <a:gd name="T62" fmla="*/ 0 w 2297"/>
                <a:gd name="T63" fmla="*/ 0 h 1138"/>
                <a:gd name="T64" fmla="*/ 0 w 2297"/>
                <a:gd name="T65" fmla="*/ 0 h 1138"/>
                <a:gd name="T66" fmla="*/ 0 w 2297"/>
                <a:gd name="T67" fmla="*/ 0 h 1138"/>
                <a:gd name="T68" fmla="*/ 0 w 2297"/>
                <a:gd name="T69" fmla="*/ 0 h 1138"/>
                <a:gd name="T70" fmla="*/ 0 w 2297"/>
                <a:gd name="T71" fmla="*/ 0 h 1138"/>
                <a:gd name="T72" fmla="*/ 0 w 2297"/>
                <a:gd name="T73" fmla="*/ 0 h 1138"/>
                <a:gd name="T74" fmla="*/ 0 w 2297"/>
                <a:gd name="T75" fmla="*/ 0 h 1138"/>
                <a:gd name="T76" fmla="*/ 0 w 2297"/>
                <a:gd name="T77" fmla="*/ 0 h 1138"/>
                <a:gd name="T78" fmla="*/ 0 w 2297"/>
                <a:gd name="T79" fmla="*/ 0 h 1138"/>
                <a:gd name="T80" fmla="*/ 0 w 2297"/>
                <a:gd name="T81" fmla="*/ 0 h 1138"/>
                <a:gd name="T82" fmla="*/ 0 w 2297"/>
                <a:gd name="T83" fmla="*/ 0 h 1138"/>
                <a:gd name="T84" fmla="*/ 0 w 2297"/>
                <a:gd name="T85" fmla="*/ 0 h 1138"/>
                <a:gd name="T86" fmla="*/ 0 w 2297"/>
                <a:gd name="T87" fmla="*/ 0 h 1138"/>
                <a:gd name="T88" fmla="*/ 0 w 2297"/>
                <a:gd name="T89" fmla="*/ 0 h 1138"/>
                <a:gd name="T90" fmla="*/ 0 w 2297"/>
                <a:gd name="T91" fmla="*/ 0 h 11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97"/>
                <a:gd name="T139" fmla="*/ 0 h 1138"/>
                <a:gd name="T140" fmla="*/ 2297 w 2297"/>
                <a:gd name="T141" fmla="*/ 1138 h 11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97" h="1138">
                  <a:moveTo>
                    <a:pt x="0" y="701"/>
                  </a:moveTo>
                  <a:lnTo>
                    <a:pt x="61" y="0"/>
                  </a:lnTo>
                  <a:lnTo>
                    <a:pt x="1476" y="73"/>
                  </a:lnTo>
                  <a:lnTo>
                    <a:pt x="1515" y="128"/>
                  </a:lnTo>
                  <a:lnTo>
                    <a:pt x="1562" y="128"/>
                  </a:lnTo>
                  <a:lnTo>
                    <a:pt x="1597" y="121"/>
                  </a:lnTo>
                  <a:lnTo>
                    <a:pt x="1625" y="139"/>
                  </a:lnTo>
                  <a:lnTo>
                    <a:pt x="1647" y="186"/>
                  </a:lnTo>
                  <a:lnTo>
                    <a:pt x="1682" y="194"/>
                  </a:lnTo>
                  <a:lnTo>
                    <a:pt x="1721" y="186"/>
                  </a:lnTo>
                  <a:lnTo>
                    <a:pt x="1757" y="159"/>
                  </a:lnTo>
                  <a:lnTo>
                    <a:pt x="1803" y="159"/>
                  </a:lnTo>
                  <a:lnTo>
                    <a:pt x="1830" y="167"/>
                  </a:lnTo>
                  <a:lnTo>
                    <a:pt x="1943" y="240"/>
                  </a:lnTo>
                  <a:lnTo>
                    <a:pt x="1998" y="279"/>
                  </a:lnTo>
                  <a:lnTo>
                    <a:pt x="1998" y="315"/>
                  </a:lnTo>
                  <a:lnTo>
                    <a:pt x="2036" y="337"/>
                  </a:lnTo>
                  <a:lnTo>
                    <a:pt x="2036" y="361"/>
                  </a:lnTo>
                  <a:lnTo>
                    <a:pt x="2020" y="411"/>
                  </a:lnTo>
                  <a:lnTo>
                    <a:pt x="2047" y="435"/>
                  </a:lnTo>
                  <a:lnTo>
                    <a:pt x="2064" y="493"/>
                  </a:lnTo>
                  <a:lnTo>
                    <a:pt x="2094" y="521"/>
                  </a:lnTo>
                  <a:lnTo>
                    <a:pt x="2083" y="548"/>
                  </a:lnTo>
                  <a:lnTo>
                    <a:pt x="2094" y="578"/>
                  </a:lnTo>
                  <a:lnTo>
                    <a:pt x="2130" y="605"/>
                  </a:lnTo>
                  <a:lnTo>
                    <a:pt x="2141" y="633"/>
                  </a:lnTo>
                  <a:lnTo>
                    <a:pt x="2130" y="664"/>
                  </a:lnTo>
                  <a:lnTo>
                    <a:pt x="2122" y="718"/>
                  </a:lnTo>
                  <a:lnTo>
                    <a:pt x="2157" y="737"/>
                  </a:lnTo>
                  <a:lnTo>
                    <a:pt x="2168" y="765"/>
                  </a:lnTo>
                  <a:lnTo>
                    <a:pt x="2148" y="792"/>
                  </a:lnTo>
                  <a:lnTo>
                    <a:pt x="2157" y="820"/>
                  </a:lnTo>
                  <a:lnTo>
                    <a:pt x="2176" y="847"/>
                  </a:lnTo>
                  <a:lnTo>
                    <a:pt x="2168" y="875"/>
                  </a:lnTo>
                  <a:lnTo>
                    <a:pt x="2176" y="912"/>
                  </a:lnTo>
                  <a:lnTo>
                    <a:pt x="2187" y="929"/>
                  </a:lnTo>
                  <a:lnTo>
                    <a:pt x="2207" y="960"/>
                  </a:lnTo>
                  <a:lnTo>
                    <a:pt x="2234" y="987"/>
                  </a:lnTo>
                  <a:lnTo>
                    <a:pt x="2242" y="1033"/>
                  </a:lnTo>
                  <a:lnTo>
                    <a:pt x="2280" y="1081"/>
                  </a:lnTo>
                  <a:lnTo>
                    <a:pt x="2297" y="1092"/>
                  </a:lnTo>
                  <a:lnTo>
                    <a:pt x="2289" y="1127"/>
                  </a:lnTo>
                  <a:lnTo>
                    <a:pt x="2295" y="1138"/>
                  </a:lnTo>
                  <a:lnTo>
                    <a:pt x="505" y="1097"/>
                  </a:lnTo>
                  <a:lnTo>
                    <a:pt x="527" y="745"/>
                  </a:lnTo>
                  <a:lnTo>
                    <a:pt x="0" y="701"/>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42" name="Freeform 18">
              <a:extLst>
                <a:ext uri="{FF2B5EF4-FFF2-40B4-BE49-F238E27FC236}">
                  <a16:creationId xmlns:a16="http://schemas.microsoft.com/office/drawing/2014/main" id="{5C715439-60F6-9464-F1A6-6C5FD0202FBC}"/>
                </a:ext>
              </a:extLst>
            </p:cNvPr>
            <p:cNvSpPr>
              <a:spLocks/>
            </p:cNvSpPr>
            <p:nvPr/>
          </p:nvSpPr>
          <p:spPr bwMode="gray">
            <a:xfrm>
              <a:off x="3915264" y="2989010"/>
              <a:ext cx="1137353" cy="717704"/>
            </a:xfrm>
            <a:custGeom>
              <a:avLst/>
              <a:gdLst>
                <a:gd name="T0" fmla="*/ 0 w 1948"/>
                <a:gd name="T1" fmla="*/ 0 h 1313"/>
                <a:gd name="T2" fmla="*/ 0 w 1948"/>
                <a:gd name="T3" fmla="*/ 0 h 1313"/>
                <a:gd name="T4" fmla="*/ 0 w 1948"/>
                <a:gd name="T5" fmla="*/ 0 h 1313"/>
                <a:gd name="T6" fmla="*/ 0 w 1948"/>
                <a:gd name="T7" fmla="*/ 0 h 1313"/>
                <a:gd name="T8" fmla="*/ 0 w 1948"/>
                <a:gd name="T9" fmla="*/ 0 h 1313"/>
                <a:gd name="T10" fmla="*/ 0 w 1948"/>
                <a:gd name="T11" fmla="*/ 0 h 1313"/>
                <a:gd name="T12" fmla="*/ 0 w 1948"/>
                <a:gd name="T13" fmla="*/ 0 h 1313"/>
                <a:gd name="T14" fmla="*/ 0 w 1948"/>
                <a:gd name="T15" fmla="*/ 0 h 1313"/>
                <a:gd name="T16" fmla="*/ 0 w 1948"/>
                <a:gd name="T17" fmla="*/ 0 h 1313"/>
                <a:gd name="T18" fmla="*/ 0 w 1948"/>
                <a:gd name="T19" fmla="*/ 0 h 1313"/>
                <a:gd name="T20" fmla="*/ 0 w 1948"/>
                <a:gd name="T21" fmla="*/ 0 h 1313"/>
                <a:gd name="T22" fmla="*/ 0 w 1948"/>
                <a:gd name="T23" fmla="*/ 0 h 1313"/>
                <a:gd name="T24" fmla="*/ 0 w 1948"/>
                <a:gd name="T25" fmla="*/ 0 h 1313"/>
                <a:gd name="T26" fmla="*/ 0 w 1948"/>
                <a:gd name="T27" fmla="*/ 0 h 1313"/>
                <a:gd name="T28" fmla="*/ 0 w 1948"/>
                <a:gd name="T29" fmla="*/ 0 h 1313"/>
                <a:gd name="T30" fmla="*/ 0 w 1948"/>
                <a:gd name="T31" fmla="*/ 0 h 1313"/>
                <a:gd name="T32" fmla="*/ 0 w 1948"/>
                <a:gd name="T33" fmla="*/ 0 h 1313"/>
                <a:gd name="T34" fmla="*/ 0 w 1948"/>
                <a:gd name="T35" fmla="*/ 0 h 1313"/>
                <a:gd name="T36" fmla="*/ 0 w 1948"/>
                <a:gd name="T37" fmla="*/ 0 h 1313"/>
                <a:gd name="T38" fmla="*/ 0 w 1948"/>
                <a:gd name="T39" fmla="*/ 0 h 1313"/>
                <a:gd name="T40" fmla="*/ 0 w 1948"/>
                <a:gd name="T41" fmla="*/ 0 h 1313"/>
                <a:gd name="T42" fmla="*/ 0 w 1948"/>
                <a:gd name="T43" fmla="*/ 0 h 1313"/>
                <a:gd name="T44" fmla="*/ 0 w 1948"/>
                <a:gd name="T45" fmla="*/ 0 h 1313"/>
                <a:gd name="T46" fmla="*/ 0 w 1948"/>
                <a:gd name="T47" fmla="*/ 0 h 1313"/>
                <a:gd name="T48" fmla="*/ 0 w 1948"/>
                <a:gd name="T49" fmla="*/ 0 h 1313"/>
                <a:gd name="T50" fmla="*/ 0 w 1948"/>
                <a:gd name="T51" fmla="*/ 0 h 1313"/>
                <a:gd name="T52" fmla="*/ 0 w 1948"/>
                <a:gd name="T53" fmla="*/ 0 h 1313"/>
                <a:gd name="T54" fmla="*/ 0 w 1948"/>
                <a:gd name="T55" fmla="*/ 0 h 1313"/>
                <a:gd name="T56" fmla="*/ 0 w 1948"/>
                <a:gd name="T57" fmla="*/ 0 h 1313"/>
                <a:gd name="T58" fmla="*/ 0 w 1948"/>
                <a:gd name="T59" fmla="*/ 0 h 1313"/>
                <a:gd name="T60" fmla="*/ 0 w 1948"/>
                <a:gd name="T61" fmla="*/ 0 h 1313"/>
                <a:gd name="T62" fmla="*/ 0 w 1948"/>
                <a:gd name="T63" fmla="*/ 0 h 1313"/>
                <a:gd name="T64" fmla="*/ 0 w 1948"/>
                <a:gd name="T65" fmla="*/ 0 h 1313"/>
                <a:gd name="T66" fmla="*/ 0 w 1948"/>
                <a:gd name="T67" fmla="*/ 0 h 1313"/>
                <a:gd name="T68" fmla="*/ 0 w 1948"/>
                <a:gd name="T69" fmla="*/ 0 h 1313"/>
                <a:gd name="T70" fmla="*/ 0 w 1948"/>
                <a:gd name="T71" fmla="*/ 0 h 1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48"/>
                <a:gd name="T109" fmla="*/ 0 h 1313"/>
                <a:gd name="T110" fmla="*/ 1948 w 1948"/>
                <a:gd name="T111" fmla="*/ 1313 h 1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48" h="1313">
                  <a:moveTo>
                    <a:pt x="0" y="1034"/>
                  </a:moveTo>
                  <a:lnTo>
                    <a:pt x="58" y="340"/>
                  </a:lnTo>
                  <a:lnTo>
                    <a:pt x="88" y="0"/>
                  </a:lnTo>
                  <a:lnTo>
                    <a:pt x="1912" y="79"/>
                  </a:lnTo>
                  <a:lnTo>
                    <a:pt x="1915" y="109"/>
                  </a:lnTo>
                  <a:lnTo>
                    <a:pt x="1898" y="145"/>
                  </a:lnTo>
                  <a:lnTo>
                    <a:pt x="1854" y="191"/>
                  </a:lnTo>
                  <a:lnTo>
                    <a:pt x="1857" y="222"/>
                  </a:lnTo>
                  <a:lnTo>
                    <a:pt x="1945" y="307"/>
                  </a:lnTo>
                  <a:lnTo>
                    <a:pt x="1948" y="946"/>
                  </a:lnTo>
                  <a:lnTo>
                    <a:pt x="1931" y="943"/>
                  </a:lnTo>
                  <a:lnTo>
                    <a:pt x="1909" y="946"/>
                  </a:lnTo>
                  <a:lnTo>
                    <a:pt x="1918" y="968"/>
                  </a:lnTo>
                  <a:lnTo>
                    <a:pt x="1929" y="987"/>
                  </a:lnTo>
                  <a:lnTo>
                    <a:pt x="1915" y="1023"/>
                  </a:lnTo>
                  <a:lnTo>
                    <a:pt x="1934" y="1041"/>
                  </a:lnTo>
                  <a:lnTo>
                    <a:pt x="1945" y="1094"/>
                  </a:lnTo>
                  <a:lnTo>
                    <a:pt x="1926" y="1111"/>
                  </a:lnTo>
                  <a:lnTo>
                    <a:pt x="1931" y="1140"/>
                  </a:lnTo>
                  <a:lnTo>
                    <a:pt x="1904" y="1204"/>
                  </a:lnTo>
                  <a:lnTo>
                    <a:pt x="1931" y="1269"/>
                  </a:lnTo>
                  <a:lnTo>
                    <a:pt x="1937" y="1305"/>
                  </a:lnTo>
                  <a:lnTo>
                    <a:pt x="1937" y="1313"/>
                  </a:lnTo>
                  <a:lnTo>
                    <a:pt x="1882" y="1274"/>
                  </a:lnTo>
                  <a:lnTo>
                    <a:pt x="1769" y="1201"/>
                  </a:lnTo>
                  <a:lnTo>
                    <a:pt x="1742" y="1193"/>
                  </a:lnTo>
                  <a:lnTo>
                    <a:pt x="1696" y="1193"/>
                  </a:lnTo>
                  <a:lnTo>
                    <a:pt x="1660" y="1220"/>
                  </a:lnTo>
                  <a:lnTo>
                    <a:pt x="1621" y="1228"/>
                  </a:lnTo>
                  <a:lnTo>
                    <a:pt x="1586" y="1220"/>
                  </a:lnTo>
                  <a:lnTo>
                    <a:pt x="1564" y="1173"/>
                  </a:lnTo>
                  <a:lnTo>
                    <a:pt x="1536" y="1155"/>
                  </a:lnTo>
                  <a:lnTo>
                    <a:pt x="1501" y="1162"/>
                  </a:lnTo>
                  <a:lnTo>
                    <a:pt x="1454" y="1162"/>
                  </a:lnTo>
                  <a:lnTo>
                    <a:pt x="1415" y="1107"/>
                  </a:lnTo>
                  <a:lnTo>
                    <a:pt x="0" y="1034"/>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43" name="Freeform 19">
              <a:extLst>
                <a:ext uri="{FF2B5EF4-FFF2-40B4-BE49-F238E27FC236}">
                  <a16:creationId xmlns:a16="http://schemas.microsoft.com/office/drawing/2014/main" id="{E0CBC6BF-CA64-4029-EF15-3C283BE948D2}"/>
                </a:ext>
              </a:extLst>
            </p:cNvPr>
            <p:cNvSpPr>
              <a:spLocks/>
            </p:cNvSpPr>
            <p:nvPr/>
          </p:nvSpPr>
          <p:spPr bwMode="gray">
            <a:xfrm>
              <a:off x="4946156" y="2416166"/>
              <a:ext cx="1032299" cy="1080291"/>
            </a:xfrm>
            <a:custGeom>
              <a:avLst/>
              <a:gdLst>
                <a:gd name="T0" fmla="*/ 0 w 1830"/>
                <a:gd name="T1" fmla="*/ 0 h 2058"/>
                <a:gd name="T2" fmla="*/ 0 w 1830"/>
                <a:gd name="T3" fmla="*/ 0 h 2058"/>
                <a:gd name="T4" fmla="*/ 0 w 1830"/>
                <a:gd name="T5" fmla="*/ 0 h 2058"/>
                <a:gd name="T6" fmla="*/ 0 w 1830"/>
                <a:gd name="T7" fmla="*/ 0 h 2058"/>
                <a:gd name="T8" fmla="*/ 0 w 1830"/>
                <a:gd name="T9" fmla="*/ 0 h 2058"/>
                <a:gd name="T10" fmla="*/ 0 w 1830"/>
                <a:gd name="T11" fmla="*/ 0 h 2058"/>
                <a:gd name="T12" fmla="*/ 0 w 1830"/>
                <a:gd name="T13" fmla="*/ 0 h 2058"/>
                <a:gd name="T14" fmla="*/ 0 w 1830"/>
                <a:gd name="T15" fmla="*/ 0 h 2058"/>
                <a:gd name="T16" fmla="*/ 0 w 1830"/>
                <a:gd name="T17" fmla="*/ 0 h 2058"/>
                <a:gd name="T18" fmla="*/ 0 w 1830"/>
                <a:gd name="T19" fmla="*/ 0 h 2058"/>
                <a:gd name="T20" fmla="*/ 0 w 1830"/>
                <a:gd name="T21" fmla="*/ 0 h 2058"/>
                <a:gd name="T22" fmla="*/ 0 w 1830"/>
                <a:gd name="T23" fmla="*/ 0 h 2058"/>
                <a:gd name="T24" fmla="*/ 0 w 1830"/>
                <a:gd name="T25" fmla="*/ 0 h 2058"/>
                <a:gd name="T26" fmla="*/ 0 w 1830"/>
                <a:gd name="T27" fmla="*/ 0 h 2058"/>
                <a:gd name="T28" fmla="*/ 0 w 1830"/>
                <a:gd name="T29" fmla="*/ 0 h 2058"/>
                <a:gd name="T30" fmla="*/ 0 w 1830"/>
                <a:gd name="T31" fmla="*/ 0 h 2058"/>
                <a:gd name="T32" fmla="*/ 0 w 1830"/>
                <a:gd name="T33" fmla="*/ 0 h 2058"/>
                <a:gd name="T34" fmla="*/ 0 w 1830"/>
                <a:gd name="T35" fmla="*/ 0 h 2058"/>
                <a:gd name="T36" fmla="*/ 0 w 1830"/>
                <a:gd name="T37" fmla="*/ 0 h 2058"/>
                <a:gd name="T38" fmla="*/ 0 w 1830"/>
                <a:gd name="T39" fmla="*/ 0 h 2058"/>
                <a:gd name="T40" fmla="*/ 0 w 1830"/>
                <a:gd name="T41" fmla="*/ 0 h 2058"/>
                <a:gd name="T42" fmla="*/ 0 w 1830"/>
                <a:gd name="T43" fmla="*/ 0 h 2058"/>
                <a:gd name="T44" fmla="*/ 0 w 1830"/>
                <a:gd name="T45" fmla="*/ 0 h 2058"/>
                <a:gd name="T46" fmla="*/ 0 w 1830"/>
                <a:gd name="T47" fmla="*/ 0 h 2058"/>
                <a:gd name="T48" fmla="*/ 0 w 1830"/>
                <a:gd name="T49" fmla="*/ 0 h 2058"/>
                <a:gd name="T50" fmla="*/ 0 w 1830"/>
                <a:gd name="T51" fmla="*/ 0 h 2058"/>
                <a:gd name="T52" fmla="*/ 0 w 1830"/>
                <a:gd name="T53" fmla="*/ 0 h 2058"/>
                <a:gd name="T54" fmla="*/ 0 w 1830"/>
                <a:gd name="T55" fmla="*/ 0 h 2058"/>
                <a:gd name="T56" fmla="*/ 0 w 1830"/>
                <a:gd name="T57" fmla="*/ 0 h 2058"/>
                <a:gd name="T58" fmla="*/ 0 w 1830"/>
                <a:gd name="T59" fmla="*/ 0 h 2058"/>
                <a:gd name="T60" fmla="*/ 0 w 1830"/>
                <a:gd name="T61" fmla="*/ 0 h 2058"/>
                <a:gd name="T62" fmla="*/ 0 w 1830"/>
                <a:gd name="T63" fmla="*/ 0 h 2058"/>
                <a:gd name="T64" fmla="*/ 0 w 1830"/>
                <a:gd name="T65" fmla="*/ 0 h 2058"/>
                <a:gd name="T66" fmla="*/ 0 w 1830"/>
                <a:gd name="T67" fmla="*/ 0 h 2058"/>
                <a:gd name="T68" fmla="*/ 0 w 1830"/>
                <a:gd name="T69" fmla="*/ 0 h 2058"/>
                <a:gd name="T70" fmla="*/ 0 w 1830"/>
                <a:gd name="T71" fmla="*/ 0 h 2058"/>
                <a:gd name="T72" fmla="*/ 0 w 1830"/>
                <a:gd name="T73" fmla="*/ 0 h 2058"/>
                <a:gd name="T74" fmla="*/ 0 w 1830"/>
                <a:gd name="T75" fmla="*/ 0 h 2058"/>
                <a:gd name="T76" fmla="*/ 0 w 1830"/>
                <a:gd name="T77" fmla="*/ 0 h 2058"/>
                <a:gd name="T78" fmla="*/ 0 w 1830"/>
                <a:gd name="T79" fmla="*/ 0 h 2058"/>
                <a:gd name="T80" fmla="*/ 0 w 1830"/>
                <a:gd name="T81" fmla="*/ 0 h 2058"/>
                <a:gd name="T82" fmla="*/ 0 w 1830"/>
                <a:gd name="T83" fmla="*/ 0 h 2058"/>
                <a:gd name="T84" fmla="*/ 0 w 1830"/>
                <a:gd name="T85" fmla="*/ 0 h 2058"/>
                <a:gd name="T86" fmla="*/ 0 w 1830"/>
                <a:gd name="T87" fmla="*/ 0 h 2058"/>
                <a:gd name="T88" fmla="*/ 0 w 1830"/>
                <a:gd name="T89" fmla="*/ 0 h 2058"/>
                <a:gd name="T90" fmla="*/ 0 w 1830"/>
                <a:gd name="T91" fmla="*/ 0 h 2058"/>
                <a:gd name="T92" fmla="*/ 0 w 1830"/>
                <a:gd name="T93" fmla="*/ 0 h 2058"/>
                <a:gd name="T94" fmla="*/ 0 w 1830"/>
                <a:gd name="T95" fmla="*/ 0 h 2058"/>
                <a:gd name="T96" fmla="*/ 0 w 1830"/>
                <a:gd name="T97" fmla="*/ 0 h 2058"/>
                <a:gd name="T98" fmla="*/ 0 w 1830"/>
                <a:gd name="T99" fmla="*/ 0 h 2058"/>
                <a:gd name="T100" fmla="*/ 0 w 1830"/>
                <a:gd name="T101" fmla="*/ 0 h 2058"/>
                <a:gd name="T102" fmla="*/ 0 w 1830"/>
                <a:gd name="T103" fmla="*/ 0 h 2058"/>
                <a:gd name="T104" fmla="*/ 0 w 1830"/>
                <a:gd name="T105" fmla="*/ 0 h 205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30"/>
                <a:gd name="T160" fmla="*/ 0 h 2058"/>
                <a:gd name="T161" fmla="*/ 1830 w 1830"/>
                <a:gd name="T162" fmla="*/ 2058 h 205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30" h="2058">
                  <a:moveTo>
                    <a:pt x="179" y="2058"/>
                  </a:moveTo>
                  <a:lnTo>
                    <a:pt x="176" y="1419"/>
                  </a:lnTo>
                  <a:lnTo>
                    <a:pt x="88" y="1334"/>
                  </a:lnTo>
                  <a:lnTo>
                    <a:pt x="85" y="1303"/>
                  </a:lnTo>
                  <a:lnTo>
                    <a:pt x="129" y="1257"/>
                  </a:lnTo>
                  <a:lnTo>
                    <a:pt x="146" y="1221"/>
                  </a:lnTo>
                  <a:lnTo>
                    <a:pt x="143" y="1191"/>
                  </a:lnTo>
                  <a:lnTo>
                    <a:pt x="140" y="1139"/>
                  </a:lnTo>
                  <a:lnTo>
                    <a:pt x="146" y="1092"/>
                  </a:lnTo>
                  <a:lnTo>
                    <a:pt x="105" y="969"/>
                  </a:lnTo>
                  <a:lnTo>
                    <a:pt x="102" y="941"/>
                  </a:lnTo>
                  <a:lnTo>
                    <a:pt x="102" y="879"/>
                  </a:lnTo>
                  <a:lnTo>
                    <a:pt x="91" y="842"/>
                  </a:lnTo>
                  <a:lnTo>
                    <a:pt x="85" y="668"/>
                  </a:lnTo>
                  <a:lnTo>
                    <a:pt x="66" y="565"/>
                  </a:lnTo>
                  <a:lnTo>
                    <a:pt x="37" y="532"/>
                  </a:lnTo>
                  <a:lnTo>
                    <a:pt x="15" y="420"/>
                  </a:lnTo>
                  <a:lnTo>
                    <a:pt x="11" y="321"/>
                  </a:lnTo>
                  <a:lnTo>
                    <a:pt x="20" y="264"/>
                  </a:lnTo>
                  <a:lnTo>
                    <a:pt x="28" y="239"/>
                  </a:lnTo>
                  <a:lnTo>
                    <a:pt x="4" y="157"/>
                  </a:lnTo>
                  <a:lnTo>
                    <a:pt x="0" y="130"/>
                  </a:lnTo>
                  <a:lnTo>
                    <a:pt x="476" y="127"/>
                  </a:lnTo>
                  <a:lnTo>
                    <a:pt x="478" y="47"/>
                  </a:lnTo>
                  <a:lnTo>
                    <a:pt x="483" y="0"/>
                  </a:lnTo>
                  <a:lnTo>
                    <a:pt x="520" y="0"/>
                  </a:lnTo>
                  <a:lnTo>
                    <a:pt x="568" y="20"/>
                  </a:lnTo>
                  <a:lnTo>
                    <a:pt x="573" y="97"/>
                  </a:lnTo>
                  <a:lnTo>
                    <a:pt x="588" y="149"/>
                  </a:lnTo>
                  <a:lnTo>
                    <a:pt x="584" y="196"/>
                  </a:lnTo>
                  <a:lnTo>
                    <a:pt x="637" y="233"/>
                  </a:lnTo>
                  <a:lnTo>
                    <a:pt x="656" y="228"/>
                  </a:lnTo>
                  <a:lnTo>
                    <a:pt x="692" y="233"/>
                  </a:lnTo>
                  <a:lnTo>
                    <a:pt x="709" y="253"/>
                  </a:lnTo>
                  <a:lnTo>
                    <a:pt x="749" y="248"/>
                  </a:lnTo>
                  <a:lnTo>
                    <a:pt x="793" y="255"/>
                  </a:lnTo>
                  <a:lnTo>
                    <a:pt x="804" y="272"/>
                  </a:lnTo>
                  <a:lnTo>
                    <a:pt x="804" y="286"/>
                  </a:lnTo>
                  <a:lnTo>
                    <a:pt x="873" y="283"/>
                  </a:lnTo>
                  <a:lnTo>
                    <a:pt x="895" y="255"/>
                  </a:lnTo>
                  <a:lnTo>
                    <a:pt x="997" y="250"/>
                  </a:lnTo>
                  <a:lnTo>
                    <a:pt x="1062" y="270"/>
                  </a:lnTo>
                  <a:lnTo>
                    <a:pt x="1078" y="270"/>
                  </a:lnTo>
                  <a:lnTo>
                    <a:pt x="1067" y="288"/>
                  </a:lnTo>
                  <a:lnTo>
                    <a:pt x="1089" y="308"/>
                  </a:lnTo>
                  <a:lnTo>
                    <a:pt x="1100" y="302"/>
                  </a:lnTo>
                  <a:lnTo>
                    <a:pt x="1111" y="313"/>
                  </a:lnTo>
                  <a:lnTo>
                    <a:pt x="1122" y="360"/>
                  </a:lnTo>
                  <a:lnTo>
                    <a:pt x="1148" y="374"/>
                  </a:lnTo>
                  <a:lnTo>
                    <a:pt x="1175" y="341"/>
                  </a:lnTo>
                  <a:lnTo>
                    <a:pt x="1188" y="332"/>
                  </a:lnTo>
                  <a:lnTo>
                    <a:pt x="1216" y="341"/>
                  </a:lnTo>
                  <a:lnTo>
                    <a:pt x="1232" y="374"/>
                  </a:lnTo>
                  <a:lnTo>
                    <a:pt x="1287" y="387"/>
                  </a:lnTo>
                  <a:lnTo>
                    <a:pt x="1304" y="409"/>
                  </a:lnTo>
                  <a:lnTo>
                    <a:pt x="1328" y="429"/>
                  </a:lnTo>
                  <a:lnTo>
                    <a:pt x="1364" y="429"/>
                  </a:lnTo>
                  <a:lnTo>
                    <a:pt x="1399" y="420"/>
                  </a:lnTo>
                  <a:lnTo>
                    <a:pt x="1490" y="357"/>
                  </a:lnTo>
                  <a:lnTo>
                    <a:pt x="1504" y="365"/>
                  </a:lnTo>
                  <a:lnTo>
                    <a:pt x="1528" y="396"/>
                  </a:lnTo>
                  <a:lnTo>
                    <a:pt x="1666" y="393"/>
                  </a:lnTo>
                  <a:lnTo>
                    <a:pt x="1687" y="398"/>
                  </a:lnTo>
                  <a:lnTo>
                    <a:pt x="1704" y="409"/>
                  </a:lnTo>
                  <a:lnTo>
                    <a:pt x="1739" y="434"/>
                  </a:lnTo>
                  <a:lnTo>
                    <a:pt x="1770" y="420"/>
                  </a:lnTo>
                  <a:lnTo>
                    <a:pt x="1830" y="418"/>
                  </a:lnTo>
                  <a:lnTo>
                    <a:pt x="1794" y="451"/>
                  </a:lnTo>
                  <a:lnTo>
                    <a:pt x="1715" y="497"/>
                  </a:lnTo>
                  <a:lnTo>
                    <a:pt x="1671" y="508"/>
                  </a:lnTo>
                  <a:lnTo>
                    <a:pt x="1638" y="521"/>
                  </a:lnTo>
                  <a:lnTo>
                    <a:pt x="1603" y="558"/>
                  </a:lnTo>
                  <a:lnTo>
                    <a:pt x="1531" y="587"/>
                  </a:lnTo>
                  <a:lnTo>
                    <a:pt x="1501" y="613"/>
                  </a:lnTo>
                  <a:lnTo>
                    <a:pt x="1386" y="738"/>
                  </a:lnTo>
                  <a:lnTo>
                    <a:pt x="1221" y="890"/>
                  </a:lnTo>
                  <a:lnTo>
                    <a:pt x="1203" y="914"/>
                  </a:lnTo>
                  <a:lnTo>
                    <a:pt x="1186" y="930"/>
                  </a:lnTo>
                  <a:lnTo>
                    <a:pt x="1192" y="1120"/>
                  </a:lnTo>
                  <a:lnTo>
                    <a:pt x="1172" y="1142"/>
                  </a:lnTo>
                  <a:lnTo>
                    <a:pt x="1150" y="1153"/>
                  </a:lnTo>
                  <a:lnTo>
                    <a:pt x="1078" y="1210"/>
                  </a:lnTo>
                  <a:lnTo>
                    <a:pt x="1076" y="1241"/>
                  </a:lnTo>
                  <a:lnTo>
                    <a:pt x="1067" y="1248"/>
                  </a:lnTo>
                  <a:lnTo>
                    <a:pt x="1049" y="1301"/>
                  </a:lnTo>
                  <a:lnTo>
                    <a:pt x="1087" y="1320"/>
                  </a:lnTo>
                  <a:lnTo>
                    <a:pt x="1111" y="1364"/>
                  </a:lnTo>
                  <a:lnTo>
                    <a:pt x="1089" y="1404"/>
                  </a:lnTo>
                  <a:lnTo>
                    <a:pt x="1093" y="1441"/>
                  </a:lnTo>
                  <a:lnTo>
                    <a:pt x="1087" y="1498"/>
                  </a:lnTo>
                  <a:lnTo>
                    <a:pt x="1087" y="1591"/>
                  </a:lnTo>
                  <a:lnTo>
                    <a:pt x="1100" y="1611"/>
                  </a:lnTo>
                  <a:lnTo>
                    <a:pt x="1128" y="1630"/>
                  </a:lnTo>
                  <a:lnTo>
                    <a:pt x="1133" y="1646"/>
                  </a:lnTo>
                  <a:lnTo>
                    <a:pt x="1199" y="1657"/>
                  </a:lnTo>
                  <a:lnTo>
                    <a:pt x="1210" y="1665"/>
                  </a:lnTo>
                  <a:lnTo>
                    <a:pt x="1214" y="1681"/>
                  </a:lnTo>
                  <a:lnTo>
                    <a:pt x="1230" y="1692"/>
                  </a:lnTo>
                  <a:lnTo>
                    <a:pt x="1306" y="1725"/>
                  </a:lnTo>
                  <a:lnTo>
                    <a:pt x="1331" y="1780"/>
                  </a:lnTo>
                  <a:lnTo>
                    <a:pt x="1399" y="1833"/>
                  </a:lnTo>
                  <a:lnTo>
                    <a:pt x="1480" y="1887"/>
                  </a:lnTo>
                  <a:lnTo>
                    <a:pt x="1490" y="1907"/>
                  </a:lnTo>
                  <a:lnTo>
                    <a:pt x="1487" y="1951"/>
                  </a:lnTo>
                  <a:lnTo>
                    <a:pt x="1495" y="2014"/>
                  </a:lnTo>
                  <a:lnTo>
                    <a:pt x="179" y="2058"/>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44" name="Freeform 20">
              <a:extLst>
                <a:ext uri="{FF2B5EF4-FFF2-40B4-BE49-F238E27FC236}">
                  <a16:creationId xmlns:a16="http://schemas.microsoft.com/office/drawing/2014/main" id="{C92CFB20-993B-C3FD-977D-59A88B7BD849}"/>
                </a:ext>
              </a:extLst>
            </p:cNvPr>
            <p:cNvSpPr>
              <a:spLocks/>
            </p:cNvSpPr>
            <p:nvPr/>
          </p:nvSpPr>
          <p:spPr bwMode="gray">
            <a:xfrm>
              <a:off x="5536387" y="2822436"/>
              <a:ext cx="843357" cy="856194"/>
            </a:xfrm>
            <a:custGeom>
              <a:avLst/>
              <a:gdLst>
                <a:gd name="T0" fmla="*/ 0 w 1467"/>
                <a:gd name="T1" fmla="*/ 0 h 1560"/>
                <a:gd name="T2" fmla="*/ 0 w 1467"/>
                <a:gd name="T3" fmla="*/ 0 h 1560"/>
                <a:gd name="T4" fmla="*/ 0 w 1467"/>
                <a:gd name="T5" fmla="*/ 0 h 1560"/>
                <a:gd name="T6" fmla="*/ 0 w 1467"/>
                <a:gd name="T7" fmla="*/ 0 h 1560"/>
                <a:gd name="T8" fmla="*/ 0 w 1467"/>
                <a:gd name="T9" fmla="*/ 0 h 1560"/>
                <a:gd name="T10" fmla="*/ 0 w 1467"/>
                <a:gd name="T11" fmla="*/ 0 h 1560"/>
                <a:gd name="T12" fmla="*/ 0 w 1467"/>
                <a:gd name="T13" fmla="*/ 0 h 1560"/>
                <a:gd name="T14" fmla="*/ 0 w 1467"/>
                <a:gd name="T15" fmla="*/ 0 h 1560"/>
                <a:gd name="T16" fmla="*/ 0 w 1467"/>
                <a:gd name="T17" fmla="*/ 0 h 1560"/>
                <a:gd name="T18" fmla="*/ 0 w 1467"/>
                <a:gd name="T19" fmla="*/ 0 h 1560"/>
                <a:gd name="T20" fmla="*/ 0 w 1467"/>
                <a:gd name="T21" fmla="*/ 0 h 1560"/>
                <a:gd name="T22" fmla="*/ 0 w 1467"/>
                <a:gd name="T23" fmla="*/ 0 h 1560"/>
                <a:gd name="T24" fmla="*/ 0 w 1467"/>
                <a:gd name="T25" fmla="*/ 0 h 1560"/>
                <a:gd name="T26" fmla="*/ 0 w 1467"/>
                <a:gd name="T27" fmla="*/ 0 h 1560"/>
                <a:gd name="T28" fmla="*/ 0 w 1467"/>
                <a:gd name="T29" fmla="*/ 0 h 1560"/>
                <a:gd name="T30" fmla="*/ 0 w 1467"/>
                <a:gd name="T31" fmla="*/ 0 h 1560"/>
                <a:gd name="T32" fmla="*/ 0 w 1467"/>
                <a:gd name="T33" fmla="*/ 0 h 1560"/>
                <a:gd name="T34" fmla="*/ 0 w 1467"/>
                <a:gd name="T35" fmla="*/ 0 h 1560"/>
                <a:gd name="T36" fmla="*/ 0 w 1467"/>
                <a:gd name="T37" fmla="*/ 0 h 1560"/>
                <a:gd name="T38" fmla="*/ 0 w 1467"/>
                <a:gd name="T39" fmla="*/ 0 h 1560"/>
                <a:gd name="T40" fmla="*/ 0 w 1467"/>
                <a:gd name="T41" fmla="*/ 0 h 1560"/>
                <a:gd name="T42" fmla="*/ 0 w 1467"/>
                <a:gd name="T43" fmla="*/ 0 h 1560"/>
                <a:gd name="T44" fmla="*/ 0 w 1467"/>
                <a:gd name="T45" fmla="*/ 0 h 1560"/>
                <a:gd name="T46" fmla="*/ 0 w 1467"/>
                <a:gd name="T47" fmla="*/ 0 h 1560"/>
                <a:gd name="T48" fmla="*/ 0 w 1467"/>
                <a:gd name="T49" fmla="*/ 0 h 1560"/>
                <a:gd name="T50" fmla="*/ 0 w 1467"/>
                <a:gd name="T51" fmla="*/ 0 h 1560"/>
                <a:gd name="T52" fmla="*/ 0 w 1467"/>
                <a:gd name="T53" fmla="*/ 0 h 1560"/>
                <a:gd name="T54" fmla="*/ 0 w 1467"/>
                <a:gd name="T55" fmla="*/ 0 h 1560"/>
                <a:gd name="T56" fmla="*/ 0 w 1467"/>
                <a:gd name="T57" fmla="*/ 0 h 1560"/>
                <a:gd name="T58" fmla="*/ 0 w 1467"/>
                <a:gd name="T59" fmla="*/ 0 h 1560"/>
                <a:gd name="T60" fmla="*/ 0 w 1467"/>
                <a:gd name="T61" fmla="*/ 0 h 1560"/>
                <a:gd name="T62" fmla="*/ 0 w 1467"/>
                <a:gd name="T63" fmla="*/ 0 h 1560"/>
                <a:gd name="T64" fmla="*/ 0 w 1467"/>
                <a:gd name="T65" fmla="*/ 0 h 1560"/>
                <a:gd name="T66" fmla="*/ 0 w 1467"/>
                <a:gd name="T67" fmla="*/ 0 h 1560"/>
                <a:gd name="T68" fmla="*/ 0 w 1467"/>
                <a:gd name="T69" fmla="*/ 0 h 1560"/>
                <a:gd name="T70" fmla="*/ 0 w 1467"/>
                <a:gd name="T71" fmla="*/ 0 h 1560"/>
                <a:gd name="T72" fmla="*/ 0 w 1467"/>
                <a:gd name="T73" fmla="*/ 0 h 1560"/>
                <a:gd name="T74" fmla="*/ 0 w 1467"/>
                <a:gd name="T75" fmla="*/ 0 h 1560"/>
                <a:gd name="T76" fmla="*/ 0 w 1467"/>
                <a:gd name="T77" fmla="*/ 0 h 1560"/>
                <a:gd name="T78" fmla="*/ 0 w 1467"/>
                <a:gd name="T79" fmla="*/ 0 h 1560"/>
                <a:gd name="T80" fmla="*/ 0 w 1467"/>
                <a:gd name="T81" fmla="*/ 0 h 1560"/>
                <a:gd name="T82" fmla="*/ 0 w 1467"/>
                <a:gd name="T83" fmla="*/ 0 h 1560"/>
                <a:gd name="T84" fmla="*/ 0 w 1467"/>
                <a:gd name="T85" fmla="*/ 0 h 1560"/>
                <a:gd name="T86" fmla="*/ 0 w 1467"/>
                <a:gd name="T87" fmla="*/ 0 h 1560"/>
                <a:gd name="T88" fmla="*/ 0 w 1467"/>
                <a:gd name="T89" fmla="*/ 0 h 1560"/>
                <a:gd name="T90" fmla="*/ 0 w 1467"/>
                <a:gd name="T91" fmla="*/ 0 h 1560"/>
                <a:gd name="T92" fmla="*/ 0 w 1467"/>
                <a:gd name="T93" fmla="*/ 0 h 1560"/>
                <a:gd name="T94" fmla="*/ 0 w 1467"/>
                <a:gd name="T95" fmla="*/ 0 h 1560"/>
                <a:gd name="T96" fmla="*/ 0 w 1467"/>
                <a:gd name="T97" fmla="*/ 0 h 1560"/>
                <a:gd name="T98" fmla="*/ 0 w 1467"/>
                <a:gd name="T99" fmla="*/ 0 h 1560"/>
                <a:gd name="T100" fmla="*/ 0 w 1467"/>
                <a:gd name="T101" fmla="*/ 0 h 1560"/>
                <a:gd name="T102" fmla="*/ 0 w 1467"/>
                <a:gd name="T103" fmla="*/ 0 h 1560"/>
                <a:gd name="T104" fmla="*/ 0 w 1467"/>
                <a:gd name="T105" fmla="*/ 0 h 1560"/>
                <a:gd name="T106" fmla="*/ 0 w 1467"/>
                <a:gd name="T107" fmla="*/ 0 h 1560"/>
                <a:gd name="T108" fmla="*/ 0 w 1467"/>
                <a:gd name="T109" fmla="*/ 0 h 1560"/>
                <a:gd name="T110" fmla="*/ 0 w 1467"/>
                <a:gd name="T111" fmla="*/ 0 h 1560"/>
                <a:gd name="T112" fmla="*/ 0 w 1467"/>
                <a:gd name="T113" fmla="*/ 0 h 1560"/>
                <a:gd name="T114" fmla="*/ 0 w 1467"/>
                <a:gd name="T115" fmla="*/ 0 h 1560"/>
                <a:gd name="T116" fmla="*/ 0 w 1467"/>
                <a:gd name="T117" fmla="*/ 0 h 1560"/>
                <a:gd name="T118" fmla="*/ 0 w 1467"/>
                <a:gd name="T119" fmla="*/ 0 h 1560"/>
                <a:gd name="T120" fmla="*/ 0 w 1467"/>
                <a:gd name="T121" fmla="*/ 0 h 15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67"/>
                <a:gd name="T184" fmla="*/ 0 h 1560"/>
                <a:gd name="T185" fmla="*/ 1467 w 1467"/>
                <a:gd name="T186" fmla="*/ 1560 h 15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67" h="1560">
                  <a:moveTo>
                    <a:pt x="622" y="1560"/>
                  </a:moveTo>
                  <a:lnTo>
                    <a:pt x="611" y="1527"/>
                  </a:lnTo>
                  <a:lnTo>
                    <a:pt x="587" y="1505"/>
                  </a:lnTo>
                  <a:lnTo>
                    <a:pt x="507" y="1478"/>
                  </a:lnTo>
                  <a:lnTo>
                    <a:pt x="482" y="1382"/>
                  </a:lnTo>
                  <a:lnTo>
                    <a:pt x="468" y="1338"/>
                  </a:lnTo>
                  <a:lnTo>
                    <a:pt x="490" y="1305"/>
                  </a:lnTo>
                  <a:lnTo>
                    <a:pt x="490" y="1283"/>
                  </a:lnTo>
                  <a:lnTo>
                    <a:pt x="460" y="1256"/>
                  </a:lnTo>
                  <a:lnTo>
                    <a:pt x="446" y="1212"/>
                  </a:lnTo>
                  <a:lnTo>
                    <a:pt x="438" y="1149"/>
                  </a:lnTo>
                  <a:lnTo>
                    <a:pt x="441" y="1105"/>
                  </a:lnTo>
                  <a:lnTo>
                    <a:pt x="431" y="1085"/>
                  </a:lnTo>
                  <a:lnTo>
                    <a:pt x="350" y="1031"/>
                  </a:lnTo>
                  <a:lnTo>
                    <a:pt x="282" y="978"/>
                  </a:lnTo>
                  <a:lnTo>
                    <a:pt x="257" y="923"/>
                  </a:lnTo>
                  <a:lnTo>
                    <a:pt x="181" y="890"/>
                  </a:lnTo>
                  <a:lnTo>
                    <a:pt x="165" y="879"/>
                  </a:lnTo>
                  <a:lnTo>
                    <a:pt x="161" y="863"/>
                  </a:lnTo>
                  <a:lnTo>
                    <a:pt x="150" y="855"/>
                  </a:lnTo>
                  <a:lnTo>
                    <a:pt x="84" y="844"/>
                  </a:lnTo>
                  <a:lnTo>
                    <a:pt x="79" y="828"/>
                  </a:lnTo>
                  <a:lnTo>
                    <a:pt x="51" y="809"/>
                  </a:lnTo>
                  <a:lnTo>
                    <a:pt x="38" y="789"/>
                  </a:lnTo>
                  <a:lnTo>
                    <a:pt x="38" y="696"/>
                  </a:lnTo>
                  <a:lnTo>
                    <a:pt x="44" y="639"/>
                  </a:lnTo>
                  <a:lnTo>
                    <a:pt x="40" y="602"/>
                  </a:lnTo>
                  <a:lnTo>
                    <a:pt x="62" y="562"/>
                  </a:lnTo>
                  <a:lnTo>
                    <a:pt x="38" y="518"/>
                  </a:lnTo>
                  <a:lnTo>
                    <a:pt x="0" y="499"/>
                  </a:lnTo>
                  <a:lnTo>
                    <a:pt x="18" y="446"/>
                  </a:lnTo>
                  <a:lnTo>
                    <a:pt x="27" y="439"/>
                  </a:lnTo>
                  <a:lnTo>
                    <a:pt x="29" y="408"/>
                  </a:lnTo>
                  <a:lnTo>
                    <a:pt x="101" y="351"/>
                  </a:lnTo>
                  <a:lnTo>
                    <a:pt x="123" y="340"/>
                  </a:lnTo>
                  <a:lnTo>
                    <a:pt x="143" y="318"/>
                  </a:lnTo>
                  <a:lnTo>
                    <a:pt x="137" y="128"/>
                  </a:lnTo>
                  <a:lnTo>
                    <a:pt x="154" y="112"/>
                  </a:lnTo>
                  <a:lnTo>
                    <a:pt x="172" y="88"/>
                  </a:lnTo>
                  <a:lnTo>
                    <a:pt x="196" y="101"/>
                  </a:lnTo>
                  <a:lnTo>
                    <a:pt x="229" y="106"/>
                  </a:lnTo>
                  <a:lnTo>
                    <a:pt x="271" y="104"/>
                  </a:lnTo>
                  <a:lnTo>
                    <a:pt x="337" y="66"/>
                  </a:lnTo>
                  <a:lnTo>
                    <a:pt x="460" y="2"/>
                  </a:lnTo>
                  <a:lnTo>
                    <a:pt x="482" y="0"/>
                  </a:lnTo>
                  <a:lnTo>
                    <a:pt x="490" y="13"/>
                  </a:lnTo>
                  <a:lnTo>
                    <a:pt x="490" y="40"/>
                  </a:lnTo>
                  <a:lnTo>
                    <a:pt x="479" y="57"/>
                  </a:lnTo>
                  <a:lnTo>
                    <a:pt x="479" y="73"/>
                  </a:lnTo>
                  <a:lnTo>
                    <a:pt x="466" y="123"/>
                  </a:lnTo>
                  <a:lnTo>
                    <a:pt x="512" y="101"/>
                  </a:lnTo>
                  <a:lnTo>
                    <a:pt x="537" y="101"/>
                  </a:lnTo>
                  <a:lnTo>
                    <a:pt x="567" y="128"/>
                  </a:lnTo>
                  <a:lnTo>
                    <a:pt x="595" y="123"/>
                  </a:lnTo>
                  <a:lnTo>
                    <a:pt x="609" y="142"/>
                  </a:lnTo>
                  <a:lnTo>
                    <a:pt x="644" y="147"/>
                  </a:lnTo>
                  <a:lnTo>
                    <a:pt x="660" y="161"/>
                  </a:lnTo>
                  <a:lnTo>
                    <a:pt x="671" y="202"/>
                  </a:lnTo>
                  <a:lnTo>
                    <a:pt x="688" y="211"/>
                  </a:lnTo>
                  <a:lnTo>
                    <a:pt x="918" y="257"/>
                  </a:lnTo>
                  <a:lnTo>
                    <a:pt x="945" y="257"/>
                  </a:lnTo>
                  <a:lnTo>
                    <a:pt x="995" y="299"/>
                  </a:lnTo>
                  <a:lnTo>
                    <a:pt x="1028" y="299"/>
                  </a:lnTo>
                  <a:lnTo>
                    <a:pt x="1039" y="310"/>
                  </a:lnTo>
                  <a:lnTo>
                    <a:pt x="1050" y="299"/>
                  </a:lnTo>
                  <a:lnTo>
                    <a:pt x="1066" y="299"/>
                  </a:lnTo>
                  <a:lnTo>
                    <a:pt x="1125" y="310"/>
                  </a:lnTo>
                  <a:lnTo>
                    <a:pt x="1160" y="321"/>
                  </a:lnTo>
                  <a:lnTo>
                    <a:pt x="1173" y="334"/>
                  </a:lnTo>
                  <a:lnTo>
                    <a:pt x="1167" y="343"/>
                  </a:lnTo>
                  <a:lnTo>
                    <a:pt x="1165" y="354"/>
                  </a:lnTo>
                  <a:lnTo>
                    <a:pt x="1204" y="364"/>
                  </a:lnTo>
                  <a:lnTo>
                    <a:pt x="1248" y="386"/>
                  </a:lnTo>
                  <a:lnTo>
                    <a:pt x="1253" y="419"/>
                  </a:lnTo>
                  <a:lnTo>
                    <a:pt x="1239" y="507"/>
                  </a:lnTo>
                  <a:lnTo>
                    <a:pt x="1248" y="510"/>
                  </a:lnTo>
                  <a:lnTo>
                    <a:pt x="1292" y="501"/>
                  </a:lnTo>
                  <a:lnTo>
                    <a:pt x="1297" y="507"/>
                  </a:lnTo>
                  <a:lnTo>
                    <a:pt x="1292" y="526"/>
                  </a:lnTo>
                  <a:lnTo>
                    <a:pt x="1277" y="540"/>
                  </a:lnTo>
                  <a:lnTo>
                    <a:pt x="1288" y="581"/>
                  </a:lnTo>
                  <a:lnTo>
                    <a:pt x="1327" y="602"/>
                  </a:lnTo>
                  <a:lnTo>
                    <a:pt x="1321" y="608"/>
                  </a:lnTo>
                  <a:lnTo>
                    <a:pt x="1270" y="661"/>
                  </a:lnTo>
                  <a:lnTo>
                    <a:pt x="1237" y="727"/>
                  </a:lnTo>
                  <a:lnTo>
                    <a:pt x="1226" y="773"/>
                  </a:lnTo>
                  <a:lnTo>
                    <a:pt x="1220" y="795"/>
                  </a:lnTo>
                  <a:lnTo>
                    <a:pt x="1231" y="804"/>
                  </a:lnTo>
                  <a:lnTo>
                    <a:pt x="1270" y="784"/>
                  </a:lnTo>
                  <a:lnTo>
                    <a:pt x="1310" y="707"/>
                  </a:lnTo>
                  <a:lnTo>
                    <a:pt x="1354" y="672"/>
                  </a:lnTo>
                  <a:lnTo>
                    <a:pt x="1376" y="661"/>
                  </a:lnTo>
                  <a:lnTo>
                    <a:pt x="1382" y="641"/>
                  </a:lnTo>
                  <a:lnTo>
                    <a:pt x="1401" y="624"/>
                  </a:lnTo>
                  <a:lnTo>
                    <a:pt x="1412" y="602"/>
                  </a:lnTo>
                  <a:lnTo>
                    <a:pt x="1409" y="578"/>
                  </a:lnTo>
                  <a:lnTo>
                    <a:pt x="1412" y="559"/>
                  </a:lnTo>
                  <a:lnTo>
                    <a:pt x="1423" y="551"/>
                  </a:lnTo>
                  <a:lnTo>
                    <a:pt x="1434" y="529"/>
                  </a:lnTo>
                  <a:lnTo>
                    <a:pt x="1445" y="518"/>
                  </a:lnTo>
                  <a:lnTo>
                    <a:pt x="1459" y="515"/>
                  </a:lnTo>
                  <a:lnTo>
                    <a:pt x="1467" y="529"/>
                  </a:lnTo>
                  <a:lnTo>
                    <a:pt x="1461" y="573"/>
                  </a:lnTo>
                  <a:lnTo>
                    <a:pt x="1426" y="661"/>
                  </a:lnTo>
                  <a:lnTo>
                    <a:pt x="1409" y="683"/>
                  </a:lnTo>
                  <a:lnTo>
                    <a:pt x="1401" y="716"/>
                  </a:lnTo>
                  <a:lnTo>
                    <a:pt x="1401" y="734"/>
                  </a:lnTo>
                  <a:lnTo>
                    <a:pt x="1369" y="806"/>
                  </a:lnTo>
                  <a:lnTo>
                    <a:pt x="1369" y="868"/>
                  </a:lnTo>
                  <a:lnTo>
                    <a:pt x="1365" y="912"/>
                  </a:lnTo>
                  <a:lnTo>
                    <a:pt x="1332" y="945"/>
                  </a:lnTo>
                  <a:lnTo>
                    <a:pt x="1325" y="967"/>
                  </a:lnTo>
                  <a:lnTo>
                    <a:pt x="1336" y="1017"/>
                  </a:lnTo>
                  <a:lnTo>
                    <a:pt x="1338" y="1102"/>
                  </a:lnTo>
                  <a:lnTo>
                    <a:pt x="1325" y="1121"/>
                  </a:lnTo>
                  <a:lnTo>
                    <a:pt x="1297" y="1209"/>
                  </a:lnTo>
                  <a:lnTo>
                    <a:pt x="1314" y="1338"/>
                  </a:lnTo>
                  <a:lnTo>
                    <a:pt x="1349" y="1426"/>
                  </a:lnTo>
                  <a:lnTo>
                    <a:pt x="1341" y="1439"/>
                  </a:lnTo>
                  <a:lnTo>
                    <a:pt x="1347" y="1459"/>
                  </a:lnTo>
                  <a:lnTo>
                    <a:pt x="1343" y="1472"/>
                  </a:lnTo>
                  <a:lnTo>
                    <a:pt x="1347" y="1511"/>
                  </a:lnTo>
                  <a:lnTo>
                    <a:pt x="622" y="156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grpSp>
          <p:nvGrpSpPr>
            <p:cNvPr id="345" name="Group 44">
              <a:extLst>
                <a:ext uri="{FF2B5EF4-FFF2-40B4-BE49-F238E27FC236}">
                  <a16:creationId xmlns:a16="http://schemas.microsoft.com/office/drawing/2014/main" id="{391FFB39-AF83-CB65-6A80-D6962D811E36}"/>
                </a:ext>
              </a:extLst>
            </p:cNvPr>
            <p:cNvGrpSpPr>
              <a:grpSpLocks/>
            </p:cNvGrpSpPr>
            <p:nvPr/>
          </p:nvGrpSpPr>
          <p:grpSpPr bwMode="auto">
            <a:xfrm>
              <a:off x="5876173" y="2701972"/>
              <a:ext cx="1208411" cy="1068224"/>
              <a:chOff x="3481" y="1431"/>
              <a:chExt cx="641" cy="607"/>
            </a:xfrm>
            <a:solidFill>
              <a:schemeClr val="tx2">
                <a:lumMod val="20000"/>
                <a:lumOff val="80000"/>
              </a:schemeClr>
            </a:solidFill>
          </p:grpSpPr>
          <p:sp>
            <p:nvSpPr>
              <p:cNvPr id="375" name="Freeform 22">
                <a:extLst>
                  <a:ext uri="{FF2B5EF4-FFF2-40B4-BE49-F238E27FC236}">
                    <a16:creationId xmlns:a16="http://schemas.microsoft.com/office/drawing/2014/main" id="{DC149F53-DB29-C9DA-D65D-A2AB8B115BD1}"/>
                  </a:ext>
                </a:extLst>
              </p:cNvPr>
              <p:cNvSpPr>
                <a:spLocks/>
              </p:cNvSpPr>
              <p:nvPr/>
            </p:nvSpPr>
            <p:spPr bwMode="gray">
              <a:xfrm>
                <a:off x="3792" y="1585"/>
                <a:ext cx="330" cy="453"/>
              </a:xfrm>
              <a:custGeom>
                <a:avLst/>
                <a:gdLst>
                  <a:gd name="T0" fmla="*/ 0 w 1081"/>
                  <a:gd name="T1" fmla="*/ 0 h 1481"/>
                  <a:gd name="T2" fmla="*/ 0 w 1081"/>
                  <a:gd name="T3" fmla="*/ 0 h 1481"/>
                  <a:gd name="T4" fmla="*/ 0 w 1081"/>
                  <a:gd name="T5" fmla="*/ 0 h 1481"/>
                  <a:gd name="T6" fmla="*/ 0 w 1081"/>
                  <a:gd name="T7" fmla="*/ 0 h 1481"/>
                  <a:gd name="T8" fmla="*/ 0 w 1081"/>
                  <a:gd name="T9" fmla="*/ 0 h 1481"/>
                  <a:gd name="T10" fmla="*/ 0 w 1081"/>
                  <a:gd name="T11" fmla="*/ 0 h 1481"/>
                  <a:gd name="T12" fmla="*/ 0 w 1081"/>
                  <a:gd name="T13" fmla="*/ 0 h 1481"/>
                  <a:gd name="T14" fmla="*/ 0 w 1081"/>
                  <a:gd name="T15" fmla="*/ 0 h 1481"/>
                  <a:gd name="T16" fmla="*/ 0 w 1081"/>
                  <a:gd name="T17" fmla="*/ 0 h 1481"/>
                  <a:gd name="T18" fmla="*/ 0 w 1081"/>
                  <a:gd name="T19" fmla="*/ 0 h 1481"/>
                  <a:gd name="T20" fmla="*/ 0 w 1081"/>
                  <a:gd name="T21" fmla="*/ 0 h 1481"/>
                  <a:gd name="T22" fmla="*/ 0 w 1081"/>
                  <a:gd name="T23" fmla="*/ 0 h 1481"/>
                  <a:gd name="T24" fmla="*/ 0 w 1081"/>
                  <a:gd name="T25" fmla="*/ 0 h 1481"/>
                  <a:gd name="T26" fmla="*/ 0 w 1081"/>
                  <a:gd name="T27" fmla="*/ 0 h 1481"/>
                  <a:gd name="T28" fmla="*/ 0 w 1081"/>
                  <a:gd name="T29" fmla="*/ 0 h 1481"/>
                  <a:gd name="T30" fmla="*/ 0 w 1081"/>
                  <a:gd name="T31" fmla="*/ 0 h 1481"/>
                  <a:gd name="T32" fmla="*/ 0 w 1081"/>
                  <a:gd name="T33" fmla="*/ 0 h 1481"/>
                  <a:gd name="T34" fmla="*/ 0 w 1081"/>
                  <a:gd name="T35" fmla="*/ 0 h 1481"/>
                  <a:gd name="T36" fmla="*/ 0 w 1081"/>
                  <a:gd name="T37" fmla="*/ 0 h 1481"/>
                  <a:gd name="T38" fmla="*/ 0 w 1081"/>
                  <a:gd name="T39" fmla="*/ 0 h 1481"/>
                  <a:gd name="T40" fmla="*/ 0 w 1081"/>
                  <a:gd name="T41" fmla="*/ 0 h 1481"/>
                  <a:gd name="T42" fmla="*/ 0 w 1081"/>
                  <a:gd name="T43" fmla="*/ 0 h 1481"/>
                  <a:gd name="T44" fmla="*/ 0 w 1081"/>
                  <a:gd name="T45" fmla="*/ 0 h 1481"/>
                  <a:gd name="T46" fmla="*/ 0 w 1081"/>
                  <a:gd name="T47" fmla="*/ 0 h 1481"/>
                  <a:gd name="T48" fmla="*/ 0 w 1081"/>
                  <a:gd name="T49" fmla="*/ 0 h 1481"/>
                  <a:gd name="T50" fmla="*/ 0 w 1081"/>
                  <a:gd name="T51" fmla="*/ 0 h 1481"/>
                  <a:gd name="T52" fmla="*/ 0 w 1081"/>
                  <a:gd name="T53" fmla="*/ 0 h 1481"/>
                  <a:gd name="T54" fmla="*/ 0 w 1081"/>
                  <a:gd name="T55" fmla="*/ 0 h 1481"/>
                  <a:gd name="T56" fmla="*/ 0 w 1081"/>
                  <a:gd name="T57" fmla="*/ 0 h 1481"/>
                  <a:gd name="T58" fmla="*/ 0 w 1081"/>
                  <a:gd name="T59" fmla="*/ 0 h 1481"/>
                  <a:gd name="T60" fmla="*/ 0 w 1081"/>
                  <a:gd name="T61" fmla="*/ 0 h 1481"/>
                  <a:gd name="T62" fmla="*/ 0 w 1081"/>
                  <a:gd name="T63" fmla="*/ 0 h 1481"/>
                  <a:gd name="T64" fmla="*/ 0 w 1081"/>
                  <a:gd name="T65" fmla="*/ 0 h 1481"/>
                  <a:gd name="T66" fmla="*/ 0 w 1081"/>
                  <a:gd name="T67" fmla="*/ 0 h 1481"/>
                  <a:gd name="T68" fmla="*/ 0 w 1081"/>
                  <a:gd name="T69" fmla="*/ 0 h 1481"/>
                  <a:gd name="T70" fmla="*/ 0 w 1081"/>
                  <a:gd name="T71" fmla="*/ 0 h 1481"/>
                  <a:gd name="T72" fmla="*/ 0 w 1081"/>
                  <a:gd name="T73" fmla="*/ 0 h 1481"/>
                  <a:gd name="T74" fmla="*/ 0 w 1081"/>
                  <a:gd name="T75" fmla="*/ 0 h 1481"/>
                  <a:gd name="T76" fmla="*/ 0 w 1081"/>
                  <a:gd name="T77" fmla="*/ 0 h 1481"/>
                  <a:gd name="T78" fmla="*/ 0 w 1081"/>
                  <a:gd name="T79" fmla="*/ 0 h 1481"/>
                  <a:gd name="T80" fmla="*/ 0 w 1081"/>
                  <a:gd name="T81" fmla="*/ 0 h 1481"/>
                  <a:gd name="T82" fmla="*/ 0 w 1081"/>
                  <a:gd name="T83" fmla="*/ 0 h 1481"/>
                  <a:gd name="T84" fmla="*/ 0 w 1081"/>
                  <a:gd name="T85" fmla="*/ 0 h 1481"/>
                  <a:gd name="T86" fmla="*/ 0 w 1081"/>
                  <a:gd name="T87" fmla="*/ 0 h 1481"/>
                  <a:gd name="T88" fmla="*/ 0 w 1081"/>
                  <a:gd name="T89" fmla="*/ 0 h 1481"/>
                  <a:gd name="T90" fmla="*/ 0 w 1081"/>
                  <a:gd name="T91" fmla="*/ 0 h 1481"/>
                  <a:gd name="T92" fmla="*/ 0 w 1081"/>
                  <a:gd name="T93" fmla="*/ 0 h 1481"/>
                  <a:gd name="T94" fmla="*/ 0 w 1081"/>
                  <a:gd name="T95" fmla="*/ 0 h 1481"/>
                  <a:gd name="T96" fmla="*/ 0 w 1081"/>
                  <a:gd name="T97" fmla="*/ 0 h 1481"/>
                  <a:gd name="T98" fmla="*/ 0 w 1081"/>
                  <a:gd name="T99" fmla="*/ 0 h 1481"/>
                  <a:gd name="T100" fmla="*/ 0 w 1081"/>
                  <a:gd name="T101" fmla="*/ 0 h 1481"/>
                  <a:gd name="T102" fmla="*/ 0 w 1081"/>
                  <a:gd name="T103" fmla="*/ 0 h 1481"/>
                  <a:gd name="T104" fmla="*/ 0 w 1081"/>
                  <a:gd name="T105" fmla="*/ 0 h 1481"/>
                  <a:gd name="T106" fmla="*/ 0 w 1081"/>
                  <a:gd name="T107" fmla="*/ 0 h 1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1"/>
                  <a:gd name="T163" fmla="*/ 0 h 1481"/>
                  <a:gd name="T164" fmla="*/ 1081 w 1081"/>
                  <a:gd name="T165" fmla="*/ 1481 h 14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1" h="1481">
                    <a:moveTo>
                      <a:pt x="0" y="1481"/>
                    </a:moveTo>
                    <a:lnTo>
                      <a:pt x="538" y="1413"/>
                    </a:lnTo>
                    <a:lnTo>
                      <a:pt x="541" y="1429"/>
                    </a:lnTo>
                    <a:lnTo>
                      <a:pt x="881" y="1385"/>
                    </a:lnTo>
                    <a:lnTo>
                      <a:pt x="886" y="1369"/>
                    </a:lnTo>
                    <a:lnTo>
                      <a:pt x="928" y="1286"/>
                    </a:lnTo>
                    <a:lnTo>
                      <a:pt x="944" y="1264"/>
                    </a:lnTo>
                    <a:lnTo>
                      <a:pt x="941" y="1209"/>
                    </a:lnTo>
                    <a:lnTo>
                      <a:pt x="954" y="1165"/>
                    </a:lnTo>
                    <a:lnTo>
                      <a:pt x="998" y="1130"/>
                    </a:lnTo>
                    <a:lnTo>
                      <a:pt x="998" y="1083"/>
                    </a:lnTo>
                    <a:lnTo>
                      <a:pt x="1007" y="1075"/>
                    </a:lnTo>
                    <a:lnTo>
                      <a:pt x="1007" y="1050"/>
                    </a:lnTo>
                    <a:lnTo>
                      <a:pt x="1031" y="1028"/>
                    </a:lnTo>
                    <a:lnTo>
                      <a:pt x="1042" y="1053"/>
                    </a:lnTo>
                    <a:lnTo>
                      <a:pt x="1051" y="1055"/>
                    </a:lnTo>
                    <a:lnTo>
                      <a:pt x="1068" y="1044"/>
                    </a:lnTo>
                    <a:lnTo>
                      <a:pt x="1075" y="1033"/>
                    </a:lnTo>
                    <a:lnTo>
                      <a:pt x="1081" y="1009"/>
                    </a:lnTo>
                    <a:lnTo>
                      <a:pt x="1073" y="963"/>
                    </a:lnTo>
                    <a:lnTo>
                      <a:pt x="1079" y="902"/>
                    </a:lnTo>
                    <a:lnTo>
                      <a:pt x="1062" y="864"/>
                    </a:lnTo>
                    <a:lnTo>
                      <a:pt x="1051" y="779"/>
                    </a:lnTo>
                    <a:lnTo>
                      <a:pt x="974" y="578"/>
                    </a:lnTo>
                    <a:lnTo>
                      <a:pt x="897" y="554"/>
                    </a:lnTo>
                    <a:lnTo>
                      <a:pt x="867" y="572"/>
                    </a:lnTo>
                    <a:lnTo>
                      <a:pt x="831" y="609"/>
                    </a:lnTo>
                    <a:lnTo>
                      <a:pt x="741" y="743"/>
                    </a:lnTo>
                    <a:lnTo>
                      <a:pt x="732" y="743"/>
                    </a:lnTo>
                    <a:lnTo>
                      <a:pt x="725" y="737"/>
                    </a:lnTo>
                    <a:lnTo>
                      <a:pt x="689" y="724"/>
                    </a:lnTo>
                    <a:lnTo>
                      <a:pt x="678" y="713"/>
                    </a:lnTo>
                    <a:lnTo>
                      <a:pt x="664" y="682"/>
                    </a:lnTo>
                    <a:lnTo>
                      <a:pt x="675" y="627"/>
                    </a:lnTo>
                    <a:lnTo>
                      <a:pt x="692" y="603"/>
                    </a:lnTo>
                    <a:lnTo>
                      <a:pt x="736" y="576"/>
                    </a:lnTo>
                    <a:lnTo>
                      <a:pt x="747" y="552"/>
                    </a:lnTo>
                    <a:lnTo>
                      <a:pt x="749" y="532"/>
                    </a:lnTo>
                    <a:lnTo>
                      <a:pt x="754" y="508"/>
                    </a:lnTo>
                    <a:lnTo>
                      <a:pt x="776" y="497"/>
                    </a:lnTo>
                    <a:lnTo>
                      <a:pt x="796" y="453"/>
                    </a:lnTo>
                    <a:lnTo>
                      <a:pt x="796" y="365"/>
                    </a:lnTo>
                    <a:lnTo>
                      <a:pt x="782" y="321"/>
                    </a:lnTo>
                    <a:lnTo>
                      <a:pt x="769" y="296"/>
                    </a:lnTo>
                    <a:lnTo>
                      <a:pt x="741" y="263"/>
                    </a:lnTo>
                    <a:lnTo>
                      <a:pt x="732" y="247"/>
                    </a:lnTo>
                    <a:lnTo>
                      <a:pt x="738" y="225"/>
                    </a:lnTo>
                    <a:lnTo>
                      <a:pt x="769" y="214"/>
                    </a:lnTo>
                    <a:lnTo>
                      <a:pt x="774" y="205"/>
                    </a:lnTo>
                    <a:lnTo>
                      <a:pt x="738" y="143"/>
                    </a:lnTo>
                    <a:lnTo>
                      <a:pt x="708" y="126"/>
                    </a:lnTo>
                    <a:lnTo>
                      <a:pt x="618" y="90"/>
                    </a:lnTo>
                    <a:lnTo>
                      <a:pt x="552" y="80"/>
                    </a:lnTo>
                    <a:lnTo>
                      <a:pt x="530" y="52"/>
                    </a:lnTo>
                    <a:lnTo>
                      <a:pt x="477" y="41"/>
                    </a:lnTo>
                    <a:lnTo>
                      <a:pt x="429" y="25"/>
                    </a:lnTo>
                    <a:lnTo>
                      <a:pt x="392" y="0"/>
                    </a:lnTo>
                    <a:lnTo>
                      <a:pt x="370" y="19"/>
                    </a:lnTo>
                    <a:lnTo>
                      <a:pt x="343" y="30"/>
                    </a:lnTo>
                    <a:lnTo>
                      <a:pt x="315" y="80"/>
                    </a:lnTo>
                    <a:lnTo>
                      <a:pt x="315" y="117"/>
                    </a:lnTo>
                    <a:lnTo>
                      <a:pt x="321" y="134"/>
                    </a:lnTo>
                    <a:lnTo>
                      <a:pt x="332" y="134"/>
                    </a:lnTo>
                    <a:lnTo>
                      <a:pt x="337" y="150"/>
                    </a:lnTo>
                    <a:lnTo>
                      <a:pt x="326" y="156"/>
                    </a:lnTo>
                    <a:lnTo>
                      <a:pt x="304" y="167"/>
                    </a:lnTo>
                    <a:lnTo>
                      <a:pt x="288" y="178"/>
                    </a:lnTo>
                    <a:lnTo>
                      <a:pt x="269" y="203"/>
                    </a:lnTo>
                    <a:lnTo>
                      <a:pt x="249" y="238"/>
                    </a:lnTo>
                    <a:lnTo>
                      <a:pt x="255" y="277"/>
                    </a:lnTo>
                    <a:lnTo>
                      <a:pt x="260" y="313"/>
                    </a:lnTo>
                    <a:lnTo>
                      <a:pt x="238" y="354"/>
                    </a:lnTo>
                    <a:lnTo>
                      <a:pt x="209" y="370"/>
                    </a:lnTo>
                    <a:lnTo>
                      <a:pt x="203" y="339"/>
                    </a:lnTo>
                    <a:lnTo>
                      <a:pt x="218" y="304"/>
                    </a:lnTo>
                    <a:lnTo>
                      <a:pt x="203" y="266"/>
                    </a:lnTo>
                    <a:lnTo>
                      <a:pt x="209" y="252"/>
                    </a:lnTo>
                    <a:lnTo>
                      <a:pt x="207" y="241"/>
                    </a:lnTo>
                    <a:lnTo>
                      <a:pt x="192" y="249"/>
                    </a:lnTo>
                    <a:lnTo>
                      <a:pt x="176" y="277"/>
                    </a:lnTo>
                    <a:lnTo>
                      <a:pt x="170" y="310"/>
                    </a:lnTo>
                    <a:lnTo>
                      <a:pt x="159" y="328"/>
                    </a:lnTo>
                    <a:lnTo>
                      <a:pt x="141" y="328"/>
                    </a:lnTo>
                    <a:lnTo>
                      <a:pt x="108" y="356"/>
                    </a:lnTo>
                    <a:lnTo>
                      <a:pt x="97" y="381"/>
                    </a:lnTo>
                    <a:lnTo>
                      <a:pt x="91" y="400"/>
                    </a:lnTo>
                    <a:lnTo>
                      <a:pt x="64" y="433"/>
                    </a:lnTo>
                    <a:lnTo>
                      <a:pt x="60" y="488"/>
                    </a:lnTo>
                    <a:lnTo>
                      <a:pt x="58" y="552"/>
                    </a:lnTo>
                    <a:lnTo>
                      <a:pt x="53" y="587"/>
                    </a:lnTo>
                    <a:lnTo>
                      <a:pt x="31" y="633"/>
                    </a:lnTo>
                    <a:lnTo>
                      <a:pt x="11" y="660"/>
                    </a:lnTo>
                    <a:lnTo>
                      <a:pt x="16" y="691"/>
                    </a:lnTo>
                    <a:lnTo>
                      <a:pt x="42" y="768"/>
                    </a:lnTo>
                    <a:lnTo>
                      <a:pt x="27" y="814"/>
                    </a:lnTo>
                    <a:lnTo>
                      <a:pt x="47" y="855"/>
                    </a:lnTo>
                    <a:lnTo>
                      <a:pt x="97" y="960"/>
                    </a:lnTo>
                    <a:lnTo>
                      <a:pt x="132" y="1044"/>
                    </a:lnTo>
                    <a:lnTo>
                      <a:pt x="132" y="1116"/>
                    </a:lnTo>
                    <a:lnTo>
                      <a:pt x="148" y="1132"/>
                    </a:lnTo>
                    <a:lnTo>
                      <a:pt x="148" y="1143"/>
                    </a:lnTo>
                    <a:lnTo>
                      <a:pt x="137" y="1154"/>
                    </a:lnTo>
                    <a:lnTo>
                      <a:pt x="130" y="1229"/>
                    </a:lnTo>
                    <a:lnTo>
                      <a:pt x="115" y="1281"/>
                    </a:lnTo>
                    <a:lnTo>
                      <a:pt x="97" y="1332"/>
                    </a:lnTo>
                    <a:lnTo>
                      <a:pt x="53" y="1435"/>
                    </a:lnTo>
                    <a:lnTo>
                      <a:pt x="14" y="1468"/>
                    </a:lnTo>
                    <a:lnTo>
                      <a:pt x="0" y="1481"/>
                    </a:lnTo>
                    <a:close/>
                  </a:path>
                </a:pathLst>
              </a:custGeom>
              <a:solidFill>
                <a:schemeClr val="accent1">
                  <a:lumMod val="40000"/>
                  <a:lumOff val="60000"/>
                </a:schemeClr>
              </a:solidFill>
              <a:ln w="6350">
                <a:solidFill>
                  <a:srgbClr val="FFFFFF"/>
                </a:solidFill>
                <a:round/>
                <a:headEnd/>
                <a:tailEnd/>
              </a:ln>
            </p:spPr>
            <p:txBody>
              <a:bodyPr anchor="ctr"/>
              <a:lstStyle/>
              <a:p>
                <a:pPr algn="ctr"/>
                <a:endParaRPr lang="en-US" sz="960" dirty="0">
                  <a:latin typeface="+mj-lt"/>
                </a:endParaRPr>
              </a:p>
              <a:p>
                <a:pPr algn="ctr"/>
                <a:endParaRPr lang="en-US" sz="960" dirty="0">
                  <a:latin typeface="+mj-lt"/>
                </a:endParaRPr>
              </a:p>
              <a:p>
                <a:pPr algn="ctr"/>
                <a:endParaRPr lang="en-US" sz="850" dirty="0">
                  <a:latin typeface="+mj-lt"/>
                </a:endParaRPr>
              </a:p>
            </p:txBody>
          </p:sp>
          <p:sp>
            <p:nvSpPr>
              <p:cNvPr id="376" name="Freeform 23">
                <a:extLst>
                  <a:ext uri="{FF2B5EF4-FFF2-40B4-BE49-F238E27FC236}">
                    <a16:creationId xmlns:a16="http://schemas.microsoft.com/office/drawing/2014/main" id="{25680BD6-D56B-1167-1C41-D445E6DC1013}"/>
                  </a:ext>
                </a:extLst>
              </p:cNvPr>
              <p:cNvSpPr>
                <a:spLocks/>
              </p:cNvSpPr>
              <p:nvPr/>
            </p:nvSpPr>
            <p:spPr bwMode="gray">
              <a:xfrm>
                <a:off x="3481" y="1431"/>
                <a:ext cx="517" cy="255"/>
              </a:xfrm>
              <a:custGeom>
                <a:avLst/>
                <a:gdLst>
                  <a:gd name="T0" fmla="*/ 0 w 1692"/>
                  <a:gd name="T1" fmla="*/ 0 h 833"/>
                  <a:gd name="T2" fmla="*/ 0 w 1692"/>
                  <a:gd name="T3" fmla="*/ 0 h 833"/>
                  <a:gd name="T4" fmla="*/ 0 w 1692"/>
                  <a:gd name="T5" fmla="*/ 0 h 833"/>
                  <a:gd name="T6" fmla="*/ 0 w 1692"/>
                  <a:gd name="T7" fmla="*/ 0 h 833"/>
                  <a:gd name="T8" fmla="*/ 0 w 1692"/>
                  <a:gd name="T9" fmla="*/ 0 h 833"/>
                  <a:gd name="T10" fmla="*/ 0 w 1692"/>
                  <a:gd name="T11" fmla="*/ 0 h 833"/>
                  <a:gd name="T12" fmla="*/ 0 w 1692"/>
                  <a:gd name="T13" fmla="*/ 0 h 833"/>
                  <a:gd name="T14" fmla="*/ 0 w 1692"/>
                  <a:gd name="T15" fmla="*/ 0 h 833"/>
                  <a:gd name="T16" fmla="*/ 0 w 1692"/>
                  <a:gd name="T17" fmla="*/ 0 h 833"/>
                  <a:gd name="T18" fmla="*/ 0 w 1692"/>
                  <a:gd name="T19" fmla="*/ 0 h 833"/>
                  <a:gd name="T20" fmla="*/ 0 w 1692"/>
                  <a:gd name="T21" fmla="*/ 0 h 833"/>
                  <a:gd name="T22" fmla="*/ 0 w 1692"/>
                  <a:gd name="T23" fmla="*/ 0 h 833"/>
                  <a:gd name="T24" fmla="*/ 0 w 1692"/>
                  <a:gd name="T25" fmla="*/ 0 h 833"/>
                  <a:gd name="T26" fmla="*/ 0 w 1692"/>
                  <a:gd name="T27" fmla="*/ 0 h 833"/>
                  <a:gd name="T28" fmla="*/ 0 w 1692"/>
                  <a:gd name="T29" fmla="*/ 0 h 833"/>
                  <a:gd name="T30" fmla="*/ 0 w 1692"/>
                  <a:gd name="T31" fmla="*/ 0 h 833"/>
                  <a:gd name="T32" fmla="*/ 0 w 1692"/>
                  <a:gd name="T33" fmla="*/ 0 h 833"/>
                  <a:gd name="T34" fmla="*/ 0 w 1692"/>
                  <a:gd name="T35" fmla="*/ 0 h 833"/>
                  <a:gd name="T36" fmla="*/ 0 w 1692"/>
                  <a:gd name="T37" fmla="*/ 0 h 833"/>
                  <a:gd name="T38" fmla="*/ 0 w 1692"/>
                  <a:gd name="T39" fmla="*/ 0 h 833"/>
                  <a:gd name="T40" fmla="*/ 0 w 1692"/>
                  <a:gd name="T41" fmla="*/ 0 h 833"/>
                  <a:gd name="T42" fmla="*/ 0 w 1692"/>
                  <a:gd name="T43" fmla="*/ 0 h 833"/>
                  <a:gd name="T44" fmla="*/ 0 w 1692"/>
                  <a:gd name="T45" fmla="*/ 0 h 833"/>
                  <a:gd name="T46" fmla="*/ 0 w 1692"/>
                  <a:gd name="T47" fmla="*/ 0 h 833"/>
                  <a:gd name="T48" fmla="*/ 0 w 1692"/>
                  <a:gd name="T49" fmla="*/ 0 h 833"/>
                  <a:gd name="T50" fmla="*/ 0 w 1692"/>
                  <a:gd name="T51" fmla="*/ 0 h 833"/>
                  <a:gd name="T52" fmla="*/ 0 w 1692"/>
                  <a:gd name="T53" fmla="*/ 0 h 833"/>
                  <a:gd name="T54" fmla="*/ 0 w 1692"/>
                  <a:gd name="T55" fmla="*/ 0 h 833"/>
                  <a:gd name="T56" fmla="*/ 0 w 1692"/>
                  <a:gd name="T57" fmla="*/ 0 h 833"/>
                  <a:gd name="T58" fmla="*/ 0 w 1692"/>
                  <a:gd name="T59" fmla="*/ 0 h 833"/>
                  <a:gd name="T60" fmla="*/ 0 w 1692"/>
                  <a:gd name="T61" fmla="*/ 0 h 833"/>
                  <a:gd name="T62" fmla="*/ 0 w 1692"/>
                  <a:gd name="T63" fmla="*/ 0 h 833"/>
                  <a:gd name="T64" fmla="*/ 0 w 1692"/>
                  <a:gd name="T65" fmla="*/ 0 h 833"/>
                  <a:gd name="T66" fmla="*/ 0 w 1692"/>
                  <a:gd name="T67" fmla="*/ 0 h 833"/>
                  <a:gd name="T68" fmla="*/ 0 w 1692"/>
                  <a:gd name="T69" fmla="*/ 0 h 833"/>
                  <a:gd name="T70" fmla="*/ 0 w 1692"/>
                  <a:gd name="T71" fmla="*/ 0 h 833"/>
                  <a:gd name="T72" fmla="*/ 0 w 1692"/>
                  <a:gd name="T73" fmla="*/ 0 h 833"/>
                  <a:gd name="T74" fmla="*/ 0 w 1692"/>
                  <a:gd name="T75" fmla="*/ 0 h 833"/>
                  <a:gd name="T76" fmla="*/ 0 w 1692"/>
                  <a:gd name="T77" fmla="*/ 0 h 833"/>
                  <a:gd name="T78" fmla="*/ 0 w 1692"/>
                  <a:gd name="T79" fmla="*/ 0 h 833"/>
                  <a:gd name="T80" fmla="*/ 0 w 1692"/>
                  <a:gd name="T81" fmla="*/ 0 h 833"/>
                  <a:gd name="T82" fmla="*/ 0 w 1692"/>
                  <a:gd name="T83" fmla="*/ 0 h 833"/>
                  <a:gd name="T84" fmla="*/ 0 w 1692"/>
                  <a:gd name="T85" fmla="*/ 0 h 833"/>
                  <a:gd name="T86" fmla="*/ 0 w 1692"/>
                  <a:gd name="T87" fmla="*/ 0 h 8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92"/>
                  <a:gd name="T133" fmla="*/ 0 h 833"/>
                  <a:gd name="T134" fmla="*/ 1692 w 1692"/>
                  <a:gd name="T135" fmla="*/ 833 h 8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92" h="833">
                    <a:moveTo>
                      <a:pt x="0" y="354"/>
                    </a:moveTo>
                    <a:lnTo>
                      <a:pt x="49" y="337"/>
                    </a:lnTo>
                    <a:lnTo>
                      <a:pt x="73" y="321"/>
                    </a:lnTo>
                    <a:lnTo>
                      <a:pt x="126" y="291"/>
                    </a:lnTo>
                    <a:lnTo>
                      <a:pt x="137" y="266"/>
                    </a:lnTo>
                    <a:lnTo>
                      <a:pt x="159" y="264"/>
                    </a:lnTo>
                    <a:lnTo>
                      <a:pt x="252" y="227"/>
                    </a:lnTo>
                    <a:lnTo>
                      <a:pt x="317" y="192"/>
                    </a:lnTo>
                    <a:lnTo>
                      <a:pt x="394" y="113"/>
                    </a:lnTo>
                    <a:lnTo>
                      <a:pt x="422" y="108"/>
                    </a:lnTo>
                    <a:lnTo>
                      <a:pt x="486" y="36"/>
                    </a:lnTo>
                    <a:lnTo>
                      <a:pt x="530" y="14"/>
                    </a:lnTo>
                    <a:lnTo>
                      <a:pt x="600" y="0"/>
                    </a:lnTo>
                    <a:lnTo>
                      <a:pt x="620" y="5"/>
                    </a:lnTo>
                    <a:lnTo>
                      <a:pt x="622" y="14"/>
                    </a:lnTo>
                    <a:lnTo>
                      <a:pt x="583" y="42"/>
                    </a:lnTo>
                    <a:lnTo>
                      <a:pt x="572" y="44"/>
                    </a:lnTo>
                    <a:lnTo>
                      <a:pt x="556" y="77"/>
                    </a:lnTo>
                    <a:lnTo>
                      <a:pt x="504" y="134"/>
                    </a:lnTo>
                    <a:lnTo>
                      <a:pt x="480" y="156"/>
                    </a:lnTo>
                    <a:lnTo>
                      <a:pt x="466" y="176"/>
                    </a:lnTo>
                    <a:lnTo>
                      <a:pt x="455" y="225"/>
                    </a:lnTo>
                    <a:lnTo>
                      <a:pt x="466" y="258"/>
                    </a:lnTo>
                    <a:lnTo>
                      <a:pt x="475" y="238"/>
                    </a:lnTo>
                    <a:lnTo>
                      <a:pt x="519" y="203"/>
                    </a:lnTo>
                    <a:lnTo>
                      <a:pt x="548" y="205"/>
                    </a:lnTo>
                    <a:lnTo>
                      <a:pt x="567" y="200"/>
                    </a:lnTo>
                    <a:lnTo>
                      <a:pt x="664" y="242"/>
                    </a:lnTo>
                    <a:lnTo>
                      <a:pt x="741" y="324"/>
                    </a:lnTo>
                    <a:lnTo>
                      <a:pt x="800" y="315"/>
                    </a:lnTo>
                    <a:lnTo>
                      <a:pt x="831" y="321"/>
                    </a:lnTo>
                    <a:lnTo>
                      <a:pt x="853" y="332"/>
                    </a:lnTo>
                    <a:lnTo>
                      <a:pt x="872" y="332"/>
                    </a:lnTo>
                    <a:lnTo>
                      <a:pt x="880" y="330"/>
                    </a:lnTo>
                    <a:lnTo>
                      <a:pt x="902" y="337"/>
                    </a:lnTo>
                    <a:lnTo>
                      <a:pt x="902" y="348"/>
                    </a:lnTo>
                    <a:lnTo>
                      <a:pt x="916" y="337"/>
                    </a:lnTo>
                    <a:lnTo>
                      <a:pt x="927" y="315"/>
                    </a:lnTo>
                    <a:lnTo>
                      <a:pt x="996" y="266"/>
                    </a:lnTo>
                    <a:lnTo>
                      <a:pt x="1215" y="211"/>
                    </a:lnTo>
                    <a:lnTo>
                      <a:pt x="1272" y="178"/>
                    </a:lnTo>
                    <a:lnTo>
                      <a:pt x="1299" y="170"/>
                    </a:lnTo>
                    <a:lnTo>
                      <a:pt x="1310" y="183"/>
                    </a:lnTo>
                    <a:lnTo>
                      <a:pt x="1294" y="214"/>
                    </a:lnTo>
                    <a:lnTo>
                      <a:pt x="1294" y="233"/>
                    </a:lnTo>
                    <a:lnTo>
                      <a:pt x="1321" y="286"/>
                    </a:lnTo>
                    <a:lnTo>
                      <a:pt x="1338" y="291"/>
                    </a:lnTo>
                    <a:lnTo>
                      <a:pt x="1349" y="282"/>
                    </a:lnTo>
                    <a:lnTo>
                      <a:pt x="1385" y="286"/>
                    </a:lnTo>
                    <a:lnTo>
                      <a:pt x="1402" y="277"/>
                    </a:lnTo>
                    <a:lnTo>
                      <a:pt x="1470" y="269"/>
                    </a:lnTo>
                    <a:lnTo>
                      <a:pt x="1500" y="288"/>
                    </a:lnTo>
                    <a:lnTo>
                      <a:pt x="1530" y="343"/>
                    </a:lnTo>
                    <a:lnTo>
                      <a:pt x="1552" y="365"/>
                    </a:lnTo>
                    <a:lnTo>
                      <a:pt x="1604" y="389"/>
                    </a:lnTo>
                    <a:lnTo>
                      <a:pt x="1662" y="376"/>
                    </a:lnTo>
                    <a:lnTo>
                      <a:pt x="1676" y="376"/>
                    </a:lnTo>
                    <a:lnTo>
                      <a:pt x="1690" y="389"/>
                    </a:lnTo>
                    <a:lnTo>
                      <a:pt x="1692" y="409"/>
                    </a:lnTo>
                    <a:lnTo>
                      <a:pt x="1670" y="431"/>
                    </a:lnTo>
                    <a:lnTo>
                      <a:pt x="1635" y="433"/>
                    </a:lnTo>
                    <a:lnTo>
                      <a:pt x="1615" y="431"/>
                    </a:lnTo>
                    <a:lnTo>
                      <a:pt x="1610" y="420"/>
                    </a:lnTo>
                    <a:lnTo>
                      <a:pt x="1599" y="420"/>
                    </a:lnTo>
                    <a:lnTo>
                      <a:pt x="1563" y="439"/>
                    </a:lnTo>
                    <a:lnTo>
                      <a:pt x="1538" y="431"/>
                    </a:lnTo>
                    <a:lnTo>
                      <a:pt x="1516" y="428"/>
                    </a:lnTo>
                    <a:lnTo>
                      <a:pt x="1457" y="442"/>
                    </a:lnTo>
                    <a:lnTo>
                      <a:pt x="1420" y="431"/>
                    </a:lnTo>
                    <a:lnTo>
                      <a:pt x="1407" y="442"/>
                    </a:lnTo>
                    <a:lnTo>
                      <a:pt x="1415" y="475"/>
                    </a:lnTo>
                    <a:lnTo>
                      <a:pt x="1407" y="486"/>
                    </a:lnTo>
                    <a:lnTo>
                      <a:pt x="1391" y="480"/>
                    </a:lnTo>
                    <a:lnTo>
                      <a:pt x="1354" y="447"/>
                    </a:lnTo>
                    <a:lnTo>
                      <a:pt x="1264" y="436"/>
                    </a:lnTo>
                    <a:lnTo>
                      <a:pt x="1246" y="442"/>
                    </a:lnTo>
                    <a:lnTo>
                      <a:pt x="1224" y="431"/>
                    </a:lnTo>
                    <a:lnTo>
                      <a:pt x="1160" y="477"/>
                    </a:lnTo>
                    <a:lnTo>
                      <a:pt x="1147" y="477"/>
                    </a:lnTo>
                    <a:lnTo>
                      <a:pt x="1121" y="491"/>
                    </a:lnTo>
                    <a:lnTo>
                      <a:pt x="1114" y="502"/>
                    </a:lnTo>
                    <a:lnTo>
                      <a:pt x="1099" y="508"/>
                    </a:lnTo>
                    <a:lnTo>
                      <a:pt x="1064" y="499"/>
                    </a:lnTo>
                    <a:lnTo>
                      <a:pt x="1026" y="508"/>
                    </a:lnTo>
                    <a:lnTo>
                      <a:pt x="1022" y="538"/>
                    </a:lnTo>
                    <a:lnTo>
                      <a:pt x="1015" y="554"/>
                    </a:lnTo>
                    <a:lnTo>
                      <a:pt x="938" y="622"/>
                    </a:lnTo>
                    <a:lnTo>
                      <a:pt x="924" y="617"/>
                    </a:lnTo>
                    <a:lnTo>
                      <a:pt x="916" y="606"/>
                    </a:lnTo>
                    <a:lnTo>
                      <a:pt x="949" y="563"/>
                    </a:lnTo>
                    <a:lnTo>
                      <a:pt x="949" y="541"/>
                    </a:lnTo>
                    <a:lnTo>
                      <a:pt x="905" y="543"/>
                    </a:lnTo>
                    <a:lnTo>
                      <a:pt x="888" y="585"/>
                    </a:lnTo>
                    <a:lnTo>
                      <a:pt x="872" y="600"/>
                    </a:lnTo>
                    <a:lnTo>
                      <a:pt x="855" y="582"/>
                    </a:lnTo>
                    <a:lnTo>
                      <a:pt x="850" y="543"/>
                    </a:lnTo>
                    <a:lnTo>
                      <a:pt x="842" y="549"/>
                    </a:lnTo>
                    <a:lnTo>
                      <a:pt x="833" y="598"/>
                    </a:lnTo>
                    <a:lnTo>
                      <a:pt x="806" y="648"/>
                    </a:lnTo>
                    <a:lnTo>
                      <a:pt x="789" y="697"/>
                    </a:lnTo>
                    <a:lnTo>
                      <a:pt x="774" y="727"/>
                    </a:lnTo>
                    <a:lnTo>
                      <a:pt x="737" y="782"/>
                    </a:lnTo>
                    <a:lnTo>
                      <a:pt x="737" y="820"/>
                    </a:lnTo>
                    <a:lnTo>
                      <a:pt x="732" y="833"/>
                    </a:lnTo>
                    <a:lnTo>
                      <a:pt x="693" y="812"/>
                    </a:lnTo>
                    <a:lnTo>
                      <a:pt x="682" y="771"/>
                    </a:lnTo>
                    <a:lnTo>
                      <a:pt x="697" y="757"/>
                    </a:lnTo>
                    <a:lnTo>
                      <a:pt x="702" y="738"/>
                    </a:lnTo>
                    <a:lnTo>
                      <a:pt x="697" y="732"/>
                    </a:lnTo>
                    <a:lnTo>
                      <a:pt x="653" y="741"/>
                    </a:lnTo>
                    <a:lnTo>
                      <a:pt x="644" y="738"/>
                    </a:lnTo>
                    <a:lnTo>
                      <a:pt x="658" y="650"/>
                    </a:lnTo>
                    <a:lnTo>
                      <a:pt x="653" y="617"/>
                    </a:lnTo>
                    <a:lnTo>
                      <a:pt x="609" y="595"/>
                    </a:lnTo>
                    <a:lnTo>
                      <a:pt x="570" y="585"/>
                    </a:lnTo>
                    <a:lnTo>
                      <a:pt x="572" y="574"/>
                    </a:lnTo>
                    <a:lnTo>
                      <a:pt x="578" y="565"/>
                    </a:lnTo>
                    <a:lnTo>
                      <a:pt x="565" y="552"/>
                    </a:lnTo>
                    <a:lnTo>
                      <a:pt x="530" y="541"/>
                    </a:lnTo>
                    <a:lnTo>
                      <a:pt x="471" y="530"/>
                    </a:lnTo>
                    <a:lnTo>
                      <a:pt x="455" y="530"/>
                    </a:lnTo>
                    <a:lnTo>
                      <a:pt x="444" y="541"/>
                    </a:lnTo>
                    <a:lnTo>
                      <a:pt x="433" y="530"/>
                    </a:lnTo>
                    <a:lnTo>
                      <a:pt x="400" y="530"/>
                    </a:lnTo>
                    <a:lnTo>
                      <a:pt x="350" y="488"/>
                    </a:lnTo>
                    <a:lnTo>
                      <a:pt x="323" y="488"/>
                    </a:lnTo>
                    <a:lnTo>
                      <a:pt x="93" y="442"/>
                    </a:lnTo>
                    <a:lnTo>
                      <a:pt x="76" y="433"/>
                    </a:lnTo>
                    <a:lnTo>
                      <a:pt x="65" y="392"/>
                    </a:lnTo>
                    <a:lnTo>
                      <a:pt x="49" y="378"/>
                    </a:lnTo>
                    <a:lnTo>
                      <a:pt x="14" y="373"/>
                    </a:lnTo>
                    <a:lnTo>
                      <a:pt x="0" y="354"/>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solidFill>
                    <a:schemeClr val="tx2">
                      <a:lumMod val="20000"/>
                      <a:lumOff val="80000"/>
                    </a:schemeClr>
                  </a:solidFill>
                  <a:latin typeface="+mj-lt"/>
                </a:endParaRPr>
              </a:p>
            </p:txBody>
          </p:sp>
        </p:grpSp>
        <p:sp>
          <p:nvSpPr>
            <p:cNvPr id="346" name="Freeform 24">
              <a:extLst>
                <a:ext uri="{FF2B5EF4-FFF2-40B4-BE49-F238E27FC236}">
                  <a16:creationId xmlns:a16="http://schemas.microsoft.com/office/drawing/2014/main" id="{B073ED75-76CF-3099-63E8-DCF0B7BCF3A7}"/>
                </a:ext>
              </a:extLst>
            </p:cNvPr>
            <p:cNvSpPr>
              <a:spLocks/>
            </p:cNvSpPr>
            <p:nvPr/>
          </p:nvSpPr>
          <p:spPr bwMode="gray">
            <a:xfrm>
              <a:off x="5015079" y="3475002"/>
              <a:ext cx="968113" cy="594261"/>
            </a:xfrm>
            <a:custGeom>
              <a:avLst/>
              <a:gdLst>
                <a:gd name="T0" fmla="*/ 0 w 1673"/>
                <a:gd name="T1" fmla="*/ 0 h 1108"/>
                <a:gd name="T2" fmla="*/ 0 w 1673"/>
                <a:gd name="T3" fmla="*/ 0 h 1108"/>
                <a:gd name="T4" fmla="*/ 0 w 1673"/>
                <a:gd name="T5" fmla="*/ 0 h 1108"/>
                <a:gd name="T6" fmla="*/ 0 w 1673"/>
                <a:gd name="T7" fmla="*/ 0 h 1108"/>
                <a:gd name="T8" fmla="*/ 0 w 1673"/>
                <a:gd name="T9" fmla="*/ 0 h 1108"/>
                <a:gd name="T10" fmla="*/ 0 w 1673"/>
                <a:gd name="T11" fmla="*/ 0 h 1108"/>
                <a:gd name="T12" fmla="*/ 0 w 1673"/>
                <a:gd name="T13" fmla="*/ 0 h 1108"/>
                <a:gd name="T14" fmla="*/ 0 w 1673"/>
                <a:gd name="T15" fmla="*/ 0 h 1108"/>
                <a:gd name="T16" fmla="*/ 0 w 1673"/>
                <a:gd name="T17" fmla="*/ 0 h 1108"/>
                <a:gd name="T18" fmla="*/ 0 w 1673"/>
                <a:gd name="T19" fmla="*/ 0 h 1108"/>
                <a:gd name="T20" fmla="*/ 0 w 1673"/>
                <a:gd name="T21" fmla="*/ 0 h 1108"/>
                <a:gd name="T22" fmla="*/ 0 w 1673"/>
                <a:gd name="T23" fmla="*/ 0 h 1108"/>
                <a:gd name="T24" fmla="*/ 0 w 1673"/>
                <a:gd name="T25" fmla="*/ 0 h 1108"/>
                <a:gd name="T26" fmla="*/ 0 w 1673"/>
                <a:gd name="T27" fmla="*/ 0 h 1108"/>
                <a:gd name="T28" fmla="*/ 0 w 1673"/>
                <a:gd name="T29" fmla="*/ 0 h 1108"/>
                <a:gd name="T30" fmla="*/ 0 w 1673"/>
                <a:gd name="T31" fmla="*/ 0 h 1108"/>
                <a:gd name="T32" fmla="*/ 0 w 1673"/>
                <a:gd name="T33" fmla="*/ 0 h 1108"/>
                <a:gd name="T34" fmla="*/ 0 w 1673"/>
                <a:gd name="T35" fmla="*/ 0 h 1108"/>
                <a:gd name="T36" fmla="*/ 0 w 1673"/>
                <a:gd name="T37" fmla="*/ 0 h 1108"/>
                <a:gd name="T38" fmla="*/ 0 w 1673"/>
                <a:gd name="T39" fmla="*/ 0 h 1108"/>
                <a:gd name="T40" fmla="*/ 0 w 1673"/>
                <a:gd name="T41" fmla="*/ 0 h 1108"/>
                <a:gd name="T42" fmla="*/ 0 w 1673"/>
                <a:gd name="T43" fmla="*/ 0 h 1108"/>
                <a:gd name="T44" fmla="*/ 0 w 1673"/>
                <a:gd name="T45" fmla="*/ 0 h 1108"/>
                <a:gd name="T46" fmla="*/ 0 w 1673"/>
                <a:gd name="T47" fmla="*/ 0 h 1108"/>
                <a:gd name="T48" fmla="*/ 0 w 1673"/>
                <a:gd name="T49" fmla="*/ 0 h 1108"/>
                <a:gd name="T50" fmla="*/ 0 w 1673"/>
                <a:gd name="T51" fmla="*/ 0 h 1108"/>
                <a:gd name="T52" fmla="*/ 0 w 1673"/>
                <a:gd name="T53" fmla="*/ 0 h 1108"/>
                <a:gd name="T54" fmla="*/ 0 w 1673"/>
                <a:gd name="T55" fmla="*/ 0 h 1108"/>
                <a:gd name="T56" fmla="*/ 0 w 1673"/>
                <a:gd name="T57" fmla="*/ 0 h 1108"/>
                <a:gd name="T58" fmla="*/ 0 w 1673"/>
                <a:gd name="T59" fmla="*/ 0 h 1108"/>
                <a:gd name="T60" fmla="*/ 0 w 1673"/>
                <a:gd name="T61" fmla="*/ 0 h 1108"/>
                <a:gd name="T62" fmla="*/ 0 w 1673"/>
                <a:gd name="T63" fmla="*/ 0 h 1108"/>
                <a:gd name="T64" fmla="*/ 0 w 1673"/>
                <a:gd name="T65" fmla="*/ 0 h 1108"/>
                <a:gd name="T66" fmla="*/ 0 w 1673"/>
                <a:gd name="T67" fmla="*/ 0 h 1108"/>
                <a:gd name="T68" fmla="*/ 0 w 1673"/>
                <a:gd name="T69" fmla="*/ 0 h 110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73"/>
                <a:gd name="T106" fmla="*/ 0 h 1108"/>
                <a:gd name="T107" fmla="*/ 1673 w 1673"/>
                <a:gd name="T108" fmla="*/ 1108 h 110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73" h="1108">
                  <a:moveTo>
                    <a:pt x="44" y="44"/>
                  </a:moveTo>
                  <a:lnTo>
                    <a:pt x="1360" y="0"/>
                  </a:lnTo>
                  <a:lnTo>
                    <a:pt x="1374" y="44"/>
                  </a:lnTo>
                  <a:lnTo>
                    <a:pt x="1404" y="71"/>
                  </a:lnTo>
                  <a:lnTo>
                    <a:pt x="1404" y="93"/>
                  </a:lnTo>
                  <a:lnTo>
                    <a:pt x="1382" y="126"/>
                  </a:lnTo>
                  <a:lnTo>
                    <a:pt x="1396" y="170"/>
                  </a:lnTo>
                  <a:lnTo>
                    <a:pt x="1421" y="266"/>
                  </a:lnTo>
                  <a:lnTo>
                    <a:pt x="1501" y="293"/>
                  </a:lnTo>
                  <a:lnTo>
                    <a:pt x="1525" y="315"/>
                  </a:lnTo>
                  <a:lnTo>
                    <a:pt x="1536" y="348"/>
                  </a:lnTo>
                  <a:lnTo>
                    <a:pt x="1547" y="367"/>
                  </a:lnTo>
                  <a:lnTo>
                    <a:pt x="1599" y="403"/>
                  </a:lnTo>
                  <a:lnTo>
                    <a:pt x="1604" y="436"/>
                  </a:lnTo>
                  <a:lnTo>
                    <a:pt x="1657" y="466"/>
                  </a:lnTo>
                  <a:lnTo>
                    <a:pt x="1673" y="526"/>
                  </a:lnTo>
                  <a:lnTo>
                    <a:pt x="1670" y="557"/>
                  </a:lnTo>
                  <a:lnTo>
                    <a:pt x="1654" y="592"/>
                  </a:lnTo>
                  <a:lnTo>
                    <a:pt x="1635" y="611"/>
                  </a:lnTo>
                  <a:lnTo>
                    <a:pt x="1635" y="642"/>
                  </a:lnTo>
                  <a:lnTo>
                    <a:pt x="1588" y="691"/>
                  </a:lnTo>
                  <a:lnTo>
                    <a:pt x="1547" y="704"/>
                  </a:lnTo>
                  <a:lnTo>
                    <a:pt x="1534" y="719"/>
                  </a:lnTo>
                  <a:lnTo>
                    <a:pt x="1481" y="721"/>
                  </a:lnTo>
                  <a:lnTo>
                    <a:pt x="1454" y="737"/>
                  </a:lnTo>
                  <a:lnTo>
                    <a:pt x="1437" y="774"/>
                  </a:lnTo>
                  <a:lnTo>
                    <a:pt x="1440" y="803"/>
                  </a:lnTo>
                  <a:lnTo>
                    <a:pt x="1473" y="836"/>
                  </a:lnTo>
                  <a:lnTo>
                    <a:pt x="1481" y="858"/>
                  </a:lnTo>
                  <a:lnTo>
                    <a:pt x="1473" y="910"/>
                  </a:lnTo>
                  <a:lnTo>
                    <a:pt x="1435" y="996"/>
                  </a:lnTo>
                  <a:lnTo>
                    <a:pt x="1393" y="1023"/>
                  </a:lnTo>
                  <a:lnTo>
                    <a:pt x="1380" y="1050"/>
                  </a:lnTo>
                  <a:lnTo>
                    <a:pt x="1382" y="1077"/>
                  </a:lnTo>
                  <a:lnTo>
                    <a:pt x="1363" y="1108"/>
                  </a:lnTo>
                  <a:lnTo>
                    <a:pt x="1284" y="1029"/>
                  </a:lnTo>
                  <a:lnTo>
                    <a:pt x="222" y="1061"/>
                  </a:lnTo>
                  <a:lnTo>
                    <a:pt x="211" y="1044"/>
                  </a:lnTo>
                  <a:lnTo>
                    <a:pt x="203" y="1007"/>
                  </a:lnTo>
                  <a:lnTo>
                    <a:pt x="211" y="979"/>
                  </a:lnTo>
                  <a:lnTo>
                    <a:pt x="192" y="952"/>
                  </a:lnTo>
                  <a:lnTo>
                    <a:pt x="183" y="924"/>
                  </a:lnTo>
                  <a:lnTo>
                    <a:pt x="203" y="897"/>
                  </a:lnTo>
                  <a:lnTo>
                    <a:pt x="192" y="869"/>
                  </a:lnTo>
                  <a:lnTo>
                    <a:pt x="157" y="850"/>
                  </a:lnTo>
                  <a:lnTo>
                    <a:pt x="165" y="796"/>
                  </a:lnTo>
                  <a:lnTo>
                    <a:pt x="176" y="765"/>
                  </a:lnTo>
                  <a:lnTo>
                    <a:pt x="165" y="737"/>
                  </a:lnTo>
                  <a:lnTo>
                    <a:pt x="129" y="710"/>
                  </a:lnTo>
                  <a:lnTo>
                    <a:pt x="118" y="680"/>
                  </a:lnTo>
                  <a:lnTo>
                    <a:pt x="129" y="653"/>
                  </a:lnTo>
                  <a:lnTo>
                    <a:pt x="99" y="625"/>
                  </a:lnTo>
                  <a:lnTo>
                    <a:pt x="82" y="567"/>
                  </a:lnTo>
                  <a:lnTo>
                    <a:pt x="55" y="543"/>
                  </a:lnTo>
                  <a:lnTo>
                    <a:pt x="71" y="493"/>
                  </a:lnTo>
                  <a:lnTo>
                    <a:pt x="71" y="469"/>
                  </a:lnTo>
                  <a:lnTo>
                    <a:pt x="33" y="447"/>
                  </a:lnTo>
                  <a:lnTo>
                    <a:pt x="33" y="411"/>
                  </a:lnTo>
                  <a:lnTo>
                    <a:pt x="33" y="403"/>
                  </a:lnTo>
                  <a:lnTo>
                    <a:pt x="27" y="367"/>
                  </a:lnTo>
                  <a:lnTo>
                    <a:pt x="0" y="302"/>
                  </a:lnTo>
                  <a:lnTo>
                    <a:pt x="27" y="238"/>
                  </a:lnTo>
                  <a:lnTo>
                    <a:pt x="22" y="209"/>
                  </a:lnTo>
                  <a:lnTo>
                    <a:pt x="41" y="192"/>
                  </a:lnTo>
                  <a:lnTo>
                    <a:pt x="30" y="139"/>
                  </a:lnTo>
                  <a:lnTo>
                    <a:pt x="11" y="121"/>
                  </a:lnTo>
                  <a:lnTo>
                    <a:pt x="25" y="85"/>
                  </a:lnTo>
                  <a:lnTo>
                    <a:pt x="14" y="66"/>
                  </a:lnTo>
                  <a:lnTo>
                    <a:pt x="5" y="44"/>
                  </a:lnTo>
                  <a:lnTo>
                    <a:pt x="27" y="41"/>
                  </a:lnTo>
                  <a:lnTo>
                    <a:pt x="44" y="44"/>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347" name="Freeform 25">
              <a:extLst>
                <a:ext uri="{FF2B5EF4-FFF2-40B4-BE49-F238E27FC236}">
                  <a16:creationId xmlns:a16="http://schemas.microsoft.com/office/drawing/2014/main" id="{83D596E6-C496-2E0E-95BC-34C708ECEFB7}"/>
                </a:ext>
              </a:extLst>
            </p:cNvPr>
            <p:cNvSpPr>
              <a:spLocks/>
            </p:cNvSpPr>
            <p:nvPr/>
          </p:nvSpPr>
          <p:spPr bwMode="gray">
            <a:xfrm>
              <a:off x="5796041" y="3633792"/>
              <a:ext cx="640019" cy="1062056"/>
            </a:xfrm>
            <a:custGeom>
              <a:avLst/>
              <a:gdLst>
                <a:gd name="T0" fmla="*/ 0 w 1109"/>
                <a:gd name="T1" fmla="*/ 0 h 1969"/>
                <a:gd name="T2" fmla="*/ 0 w 1109"/>
                <a:gd name="T3" fmla="*/ 0 h 1969"/>
                <a:gd name="T4" fmla="*/ 0 w 1109"/>
                <a:gd name="T5" fmla="*/ 0 h 1969"/>
                <a:gd name="T6" fmla="*/ 0 w 1109"/>
                <a:gd name="T7" fmla="*/ 0 h 1969"/>
                <a:gd name="T8" fmla="*/ 0 w 1109"/>
                <a:gd name="T9" fmla="*/ 0 h 1969"/>
                <a:gd name="T10" fmla="*/ 0 w 1109"/>
                <a:gd name="T11" fmla="*/ 0 h 1969"/>
                <a:gd name="T12" fmla="*/ 0 w 1109"/>
                <a:gd name="T13" fmla="*/ 0 h 1969"/>
                <a:gd name="T14" fmla="*/ 0 w 1109"/>
                <a:gd name="T15" fmla="*/ 0 h 1969"/>
                <a:gd name="T16" fmla="*/ 0 w 1109"/>
                <a:gd name="T17" fmla="*/ 0 h 1969"/>
                <a:gd name="T18" fmla="*/ 0 w 1109"/>
                <a:gd name="T19" fmla="*/ 0 h 1969"/>
                <a:gd name="T20" fmla="*/ 0 w 1109"/>
                <a:gd name="T21" fmla="*/ 0 h 1969"/>
                <a:gd name="T22" fmla="*/ 0 w 1109"/>
                <a:gd name="T23" fmla="*/ 0 h 1969"/>
                <a:gd name="T24" fmla="*/ 0 w 1109"/>
                <a:gd name="T25" fmla="*/ 0 h 1969"/>
                <a:gd name="T26" fmla="*/ 0 w 1109"/>
                <a:gd name="T27" fmla="*/ 0 h 1969"/>
                <a:gd name="T28" fmla="*/ 0 w 1109"/>
                <a:gd name="T29" fmla="*/ 0 h 1969"/>
                <a:gd name="T30" fmla="*/ 0 w 1109"/>
                <a:gd name="T31" fmla="*/ 0 h 1969"/>
                <a:gd name="T32" fmla="*/ 0 w 1109"/>
                <a:gd name="T33" fmla="*/ 0 h 1969"/>
                <a:gd name="T34" fmla="*/ 0 w 1109"/>
                <a:gd name="T35" fmla="*/ 0 h 1969"/>
                <a:gd name="T36" fmla="*/ 0 w 1109"/>
                <a:gd name="T37" fmla="*/ 0 h 1969"/>
                <a:gd name="T38" fmla="*/ 0 w 1109"/>
                <a:gd name="T39" fmla="*/ 0 h 1969"/>
                <a:gd name="T40" fmla="*/ 0 w 1109"/>
                <a:gd name="T41" fmla="*/ 0 h 1969"/>
                <a:gd name="T42" fmla="*/ 0 w 1109"/>
                <a:gd name="T43" fmla="*/ 0 h 1969"/>
                <a:gd name="T44" fmla="*/ 0 w 1109"/>
                <a:gd name="T45" fmla="*/ 0 h 1969"/>
                <a:gd name="T46" fmla="*/ 0 w 1109"/>
                <a:gd name="T47" fmla="*/ 0 h 1969"/>
                <a:gd name="T48" fmla="*/ 0 w 1109"/>
                <a:gd name="T49" fmla="*/ 0 h 1969"/>
                <a:gd name="T50" fmla="*/ 0 w 1109"/>
                <a:gd name="T51" fmla="*/ 0 h 1969"/>
                <a:gd name="T52" fmla="*/ 0 w 1109"/>
                <a:gd name="T53" fmla="*/ 0 h 1969"/>
                <a:gd name="T54" fmla="*/ 0 w 1109"/>
                <a:gd name="T55" fmla="*/ 0 h 1969"/>
                <a:gd name="T56" fmla="*/ 0 w 1109"/>
                <a:gd name="T57" fmla="*/ 0 h 1969"/>
                <a:gd name="T58" fmla="*/ 0 w 1109"/>
                <a:gd name="T59" fmla="*/ 0 h 1969"/>
                <a:gd name="T60" fmla="*/ 0 w 1109"/>
                <a:gd name="T61" fmla="*/ 0 h 1969"/>
                <a:gd name="T62" fmla="*/ 0 w 1109"/>
                <a:gd name="T63" fmla="*/ 0 h 1969"/>
                <a:gd name="T64" fmla="*/ 0 w 1109"/>
                <a:gd name="T65" fmla="*/ 0 h 1969"/>
                <a:gd name="T66" fmla="*/ 0 w 1109"/>
                <a:gd name="T67" fmla="*/ 0 h 1969"/>
                <a:gd name="T68" fmla="*/ 0 w 1109"/>
                <a:gd name="T69" fmla="*/ 0 h 1969"/>
                <a:gd name="T70" fmla="*/ 0 w 1109"/>
                <a:gd name="T71" fmla="*/ 0 h 1969"/>
                <a:gd name="T72" fmla="*/ 0 w 1109"/>
                <a:gd name="T73" fmla="*/ 0 h 1969"/>
                <a:gd name="T74" fmla="*/ 0 w 1109"/>
                <a:gd name="T75" fmla="*/ 0 h 1969"/>
                <a:gd name="T76" fmla="*/ 0 w 1109"/>
                <a:gd name="T77" fmla="*/ 0 h 1969"/>
                <a:gd name="T78" fmla="*/ 0 w 1109"/>
                <a:gd name="T79" fmla="*/ 0 h 1969"/>
                <a:gd name="T80" fmla="*/ 0 w 1109"/>
                <a:gd name="T81" fmla="*/ 0 h 1969"/>
                <a:gd name="T82" fmla="*/ 0 w 1109"/>
                <a:gd name="T83" fmla="*/ 0 h 1969"/>
                <a:gd name="T84" fmla="*/ 0 w 1109"/>
                <a:gd name="T85" fmla="*/ 0 h 1969"/>
                <a:gd name="T86" fmla="*/ 0 w 1109"/>
                <a:gd name="T87" fmla="*/ 0 h 1969"/>
                <a:gd name="T88" fmla="*/ 0 w 1109"/>
                <a:gd name="T89" fmla="*/ 0 h 1969"/>
                <a:gd name="T90" fmla="*/ 0 w 1109"/>
                <a:gd name="T91" fmla="*/ 0 h 1969"/>
                <a:gd name="T92" fmla="*/ 0 w 1109"/>
                <a:gd name="T93" fmla="*/ 0 h 1969"/>
                <a:gd name="T94" fmla="*/ 0 w 1109"/>
                <a:gd name="T95" fmla="*/ 0 h 19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09"/>
                <a:gd name="T145" fmla="*/ 0 h 1969"/>
                <a:gd name="T146" fmla="*/ 1109 w 1109"/>
                <a:gd name="T147" fmla="*/ 1969 h 196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09" h="1969">
                  <a:moveTo>
                    <a:pt x="912" y="0"/>
                  </a:moveTo>
                  <a:lnTo>
                    <a:pt x="187" y="49"/>
                  </a:lnTo>
                  <a:lnTo>
                    <a:pt x="198" y="68"/>
                  </a:lnTo>
                  <a:lnTo>
                    <a:pt x="250" y="104"/>
                  </a:lnTo>
                  <a:lnTo>
                    <a:pt x="255" y="137"/>
                  </a:lnTo>
                  <a:lnTo>
                    <a:pt x="308" y="167"/>
                  </a:lnTo>
                  <a:lnTo>
                    <a:pt x="324" y="227"/>
                  </a:lnTo>
                  <a:lnTo>
                    <a:pt x="321" y="258"/>
                  </a:lnTo>
                  <a:lnTo>
                    <a:pt x="305" y="293"/>
                  </a:lnTo>
                  <a:lnTo>
                    <a:pt x="286" y="312"/>
                  </a:lnTo>
                  <a:lnTo>
                    <a:pt x="286" y="343"/>
                  </a:lnTo>
                  <a:lnTo>
                    <a:pt x="239" y="392"/>
                  </a:lnTo>
                  <a:lnTo>
                    <a:pt x="198" y="405"/>
                  </a:lnTo>
                  <a:lnTo>
                    <a:pt x="185" y="420"/>
                  </a:lnTo>
                  <a:lnTo>
                    <a:pt x="132" y="422"/>
                  </a:lnTo>
                  <a:lnTo>
                    <a:pt x="105" y="438"/>
                  </a:lnTo>
                  <a:lnTo>
                    <a:pt x="88" y="475"/>
                  </a:lnTo>
                  <a:lnTo>
                    <a:pt x="91" y="504"/>
                  </a:lnTo>
                  <a:lnTo>
                    <a:pt x="124" y="537"/>
                  </a:lnTo>
                  <a:lnTo>
                    <a:pt x="132" y="559"/>
                  </a:lnTo>
                  <a:lnTo>
                    <a:pt x="124" y="611"/>
                  </a:lnTo>
                  <a:lnTo>
                    <a:pt x="86" y="697"/>
                  </a:lnTo>
                  <a:lnTo>
                    <a:pt x="44" y="724"/>
                  </a:lnTo>
                  <a:lnTo>
                    <a:pt x="31" y="751"/>
                  </a:lnTo>
                  <a:lnTo>
                    <a:pt x="33" y="778"/>
                  </a:lnTo>
                  <a:lnTo>
                    <a:pt x="14" y="809"/>
                  </a:lnTo>
                  <a:lnTo>
                    <a:pt x="14" y="822"/>
                  </a:lnTo>
                  <a:lnTo>
                    <a:pt x="0" y="861"/>
                  </a:lnTo>
                  <a:lnTo>
                    <a:pt x="6" y="927"/>
                  </a:lnTo>
                  <a:lnTo>
                    <a:pt x="25" y="984"/>
                  </a:lnTo>
                  <a:lnTo>
                    <a:pt x="31" y="1009"/>
                  </a:lnTo>
                  <a:lnTo>
                    <a:pt x="110" y="1103"/>
                  </a:lnTo>
                  <a:lnTo>
                    <a:pt x="190" y="1165"/>
                  </a:lnTo>
                  <a:lnTo>
                    <a:pt x="212" y="1187"/>
                  </a:lnTo>
                  <a:lnTo>
                    <a:pt x="258" y="1314"/>
                  </a:lnTo>
                  <a:lnTo>
                    <a:pt x="272" y="1325"/>
                  </a:lnTo>
                  <a:lnTo>
                    <a:pt x="297" y="1300"/>
                  </a:lnTo>
                  <a:lnTo>
                    <a:pt x="319" y="1289"/>
                  </a:lnTo>
                  <a:lnTo>
                    <a:pt x="385" y="1322"/>
                  </a:lnTo>
                  <a:lnTo>
                    <a:pt x="396" y="1343"/>
                  </a:lnTo>
                  <a:lnTo>
                    <a:pt x="382" y="1387"/>
                  </a:lnTo>
                  <a:lnTo>
                    <a:pt x="387" y="1437"/>
                  </a:lnTo>
                  <a:lnTo>
                    <a:pt x="338" y="1494"/>
                  </a:lnTo>
                  <a:lnTo>
                    <a:pt x="330" y="1516"/>
                  </a:lnTo>
                  <a:lnTo>
                    <a:pt x="346" y="1558"/>
                  </a:lnTo>
                  <a:lnTo>
                    <a:pt x="393" y="1602"/>
                  </a:lnTo>
                  <a:lnTo>
                    <a:pt x="470" y="1651"/>
                  </a:lnTo>
                  <a:lnTo>
                    <a:pt x="508" y="1665"/>
                  </a:lnTo>
                  <a:lnTo>
                    <a:pt x="587" y="1733"/>
                  </a:lnTo>
                  <a:lnTo>
                    <a:pt x="602" y="1793"/>
                  </a:lnTo>
                  <a:lnTo>
                    <a:pt x="626" y="1824"/>
                  </a:lnTo>
                  <a:lnTo>
                    <a:pt x="626" y="1837"/>
                  </a:lnTo>
                  <a:lnTo>
                    <a:pt x="604" y="1859"/>
                  </a:lnTo>
                  <a:lnTo>
                    <a:pt x="604" y="1874"/>
                  </a:lnTo>
                  <a:lnTo>
                    <a:pt x="659" y="1969"/>
                  </a:lnTo>
                  <a:lnTo>
                    <a:pt x="670" y="1964"/>
                  </a:lnTo>
                  <a:lnTo>
                    <a:pt x="673" y="1949"/>
                  </a:lnTo>
                  <a:lnTo>
                    <a:pt x="692" y="1949"/>
                  </a:lnTo>
                  <a:lnTo>
                    <a:pt x="697" y="1958"/>
                  </a:lnTo>
                  <a:lnTo>
                    <a:pt x="714" y="1896"/>
                  </a:lnTo>
                  <a:lnTo>
                    <a:pt x="747" y="1879"/>
                  </a:lnTo>
                  <a:lnTo>
                    <a:pt x="793" y="1887"/>
                  </a:lnTo>
                  <a:lnTo>
                    <a:pt x="829" y="1903"/>
                  </a:lnTo>
                  <a:lnTo>
                    <a:pt x="862" y="1927"/>
                  </a:lnTo>
                  <a:lnTo>
                    <a:pt x="901" y="1912"/>
                  </a:lnTo>
                  <a:lnTo>
                    <a:pt x="884" y="1841"/>
                  </a:lnTo>
                  <a:lnTo>
                    <a:pt x="879" y="1804"/>
                  </a:lnTo>
                  <a:lnTo>
                    <a:pt x="903" y="1791"/>
                  </a:lnTo>
                  <a:lnTo>
                    <a:pt x="988" y="1766"/>
                  </a:lnTo>
                  <a:lnTo>
                    <a:pt x="993" y="1760"/>
                  </a:lnTo>
                  <a:lnTo>
                    <a:pt x="966" y="1725"/>
                  </a:lnTo>
                  <a:lnTo>
                    <a:pt x="966" y="1714"/>
                  </a:lnTo>
                  <a:lnTo>
                    <a:pt x="977" y="1705"/>
                  </a:lnTo>
                  <a:lnTo>
                    <a:pt x="982" y="1679"/>
                  </a:lnTo>
                  <a:lnTo>
                    <a:pt x="993" y="1662"/>
                  </a:lnTo>
                  <a:lnTo>
                    <a:pt x="988" y="1657"/>
                  </a:lnTo>
                  <a:lnTo>
                    <a:pt x="985" y="1643"/>
                  </a:lnTo>
                  <a:lnTo>
                    <a:pt x="985" y="1629"/>
                  </a:lnTo>
                  <a:lnTo>
                    <a:pt x="999" y="1563"/>
                  </a:lnTo>
                  <a:lnTo>
                    <a:pt x="999" y="1511"/>
                  </a:lnTo>
                  <a:lnTo>
                    <a:pt x="1043" y="1470"/>
                  </a:lnTo>
                  <a:lnTo>
                    <a:pt x="1068" y="1415"/>
                  </a:lnTo>
                  <a:lnTo>
                    <a:pt x="1070" y="1393"/>
                  </a:lnTo>
                  <a:lnTo>
                    <a:pt x="1109" y="1325"/>
                  </a:lnTo>
                  <a:lnTo>
                    <a:pt x="1098" y="1248"/>
                  </a:lnTo>
                  <a:lnTo>
                    <a:pt x="1065" y="1185"/>
                  </a:lnTo>
                  <a:lnTo>
                    <a:pt x="1076" y="1141"/>
                  </a:lnTo>
                  <a:lnTo>
                    <a:pt x="1070" y="1110"/>
                  </a:lnTo>
                  <a:lnTo>
                    <a:pt x="1081" y="1097"/>
                  </a:lnTo>
                  <a:lnTo>
                    <a:pt x="1013" y="266"/>
                  </a:lnTo>
                  <a:lnTo>
                    <a:pt x="999" y="258"/>
                  </a:lnTo>
                  <a:lnTo>
                    <a:pt x="988" y="236"/>
                  </a:lnTo>
                  <a:lnTo>
                    <a:pt x="971" y="159"/>
                  </a:lnTo>
                  <a:lnTo>
                    <a:pt x="960" y="137"/>
                  </a:lnTo>
                  <a:lnTo>
                    <a:pt x="936" y="115"/>
                  </a:lnTo>
                  <a:lnTo>
                    <a:pt x="912" y="62"/>
                  </a:lnTo>
                  <a:lnTo>
                    <a:pt x="912" y="0"/>
                  </a:lnTo>
                  <a:close/>
                </a:path>
              </a:pathLst>
            </a:custGeom>
            <a:solidFill>
              <a:schemeClr val="accent1">
                <a:lumMod val="40000"/>
                <a:lumOff val="60000"/>
              </a:schemeClr>
            </a:solidFill>
            <a:ln w="6350">
              <a:solidFill>
                <a:schemeClr val="bg1"/>
              </a:solidFill>
              <a:round/>
              <a:headEnd/>
              <a:tailEnd/>
            </a:ln>
          </p:spPr>
          <p:txBody>
            <a:bodyPr anchor="ctr"/>
            <a:lstStyle/>
            <a:p>
              <a:pPr algn="ctr"/>
              <a:r>
                <a:rPr lang="en-US" sz="960" dirty="0">
                  <a:latin typeface="+mj-lt"/>
                </a:rPr>
                <a:t> </a:t>
              </a:r>
            </a:p>
            <a:p>
              <a:pPr algn="ctr"/>
              <a:endParaRPr lang="en-US" sz="960" dirty="0">
                <a:latin typeface="+mj-lt"/>
              </a:endParaRPr>
            </a:p>
            <a:p>
              <a:pPr algn="ctr"/>
              <a:r>
                <a:rPr lang="en-US" sz="960" dirty="0">
                  <a:latin typeface="+mj-lt"/>
                </a:rPr>
                <a:t>     </a:t>
              </a:r>
              <a:endParaRPr lang="en-US" sz="850" dirty="0">
                <a:latin typeface="+mj-lt"/>
              </a:endParaRPr>
            </a:p>
          </p:txBody>
        </p:sp>
        <p:sp>
          <p:nvSpPr>
            <p:cNvPr id="348" name="Freeform 26">
              <a:extLst>
                <a:ext uri="{FF2B5EF4-FFF2-40B4-BE49-F238E27FC236}">
                  <a16:creationId xmlns:a16="http://schemas.microsoft.com/office/drawing/2014/main" id="{A433A0A4-5987-3A2E-269C-C877496CB1C3}"/>
                </a:ext>
              </a:extLst>
            </p:cNvPr>
            <p:cNvSpPr>
              <a:spLocks/>
            </p:cNvSpPr>
            <p:nvPr/>
          </p:nvSpPr>
          <p:spPr bwMode="gray">
            <a:xfrm>
              <a:off x="5144468" y="4025957"/>
              <a:ext cx="1076710" cy="863720"/>
            </a:xfrm>
            <a:custGeom>
              <a:avLst/>
              <a:gdLst>
                <a:gd name="T0" fmla="*/ 0 w 1863"/>
                <a:gd name="T1" fmla="*/ 0 h 1610"/>
                <a:gd name="T2" fmla="*/ 0 w 1863"/>
                <a:gd name="T3" fmla="*/ 0 h 1610"/>
                <a:gd name="T4" fmla="*/ 0 w 1863"/>
                <a:gd name="T5" fmla="*/ 0 h 1610"/>
                <a:gd name="T6" fmla="*/ 0 w 1863"/>
                <a:gd name="T7" fmla="*/ 0 h 1610"/>
                <a:gd name="T8" fmla="*/ 0 w 1863"/>
                <a:gd name="T9" fmla="*/ 0 h 1610"/>
                <a:gd name="T10" fmla="*/ 0 w 1863"/>
                <a:gd name="T11" fmla="*/ 0 h 1610"/>
                <a:gd name="T12" fmla="*/ 0 w 1863"/>
                <a:gd name="T13" fmla="*/ 0 h 1610"/>
                <a:gd name="T14" fmla="*/ 0 w 1863"/>
                <a:gd name="T15" fmla="*/ 0 h 1610"/>
                <a:gd name="T16" fmla="*/ 0 w 1863"/>
                <a:gd name="T17" fmla="*/ 0 h 1610"/>
                <a:gd name="T18" fmla="*/ 0 w 1863"/>
                <a:gd name="T19" fmla="*/ 0 h 1610"/>
                <a:gd name="T20" fmla="*/ 0 w 1863"/>
                <a:gd name="T21" fmla="*/ 0 h 1610"/>
                <a:gd name="T22" fmla="*/ 0 w 1863"/>
                <a:gd name="T23" fmla="*/ 0 h 1610"/>
                <a:gd name="T24" fmla="*/ 0 w 1863"/>
                <a:gd name="T25" fmla="*/ 0 h 1610"/>
                <a:gd name="T26" fmla="*/ 0 w 1863"/>
                <a:gd name="T27" fmla="*/ 0 h 1610"/>
                <a:gd name="T28" fmla="*/ 0 w 1863"/>
                <a:gd name="T29" fmla="*/ 0 h 1610"/>
                <a:gd name="T30" fmla="*/ 0 w 1863"/>
                <a:gd name="T31" fmla="*/ 0 h 1610"/>
                <a:gd name="T32" fmla="*/ 0 w 1863"/>
                <a:gd name="T33" fmla="*/ 0 h 1610"/>
                <a:gd name="T34" fmla="*/ 0 w 1863"/>
                <a:gd name="T35" fmla="*/ 0 h 1610"/>
                <a:gd name="T36" fmla="*/ 0 w 1863"/>
                <a:gd name="T37" fmla="*/ 0 h 1610"/>
                <a:gd name="T38" fmla="*/ 0 w 1863"/>
                <a:gd name="T39" fmla="*/ 0 h 1610"/>
                <a:gd name="T40" fmla="*/ 0 w 1863"/>
                <a:gd name="T41" fmla="*/ 0 h 1610"/>
                <a:gd name="T42" fmla="*/ 0 w 1863"/>
                <a:gd name="T43" fmla="*/ 0 h 1610"/>
                <a:gd name="T44" fmla="*/ 0 w 1863"/>
                <a:gd name="T45" fmla="*/ 0 h 1610"/>
                <a:gd name="T46" fmla="*/ 0 w 1863"/>
                <a:gd name="T47" fmla="*/ 0 h 1610"/>
                <a:gd name="T48" fmla="*/ 0 w 1863"/>
                <a:gd name="T49" fmla="*/ 0 h 1610"/>
                <a:gd name="T50" fmla="*/ 0 w 1863"/>
                <a:gd name="T51" fmla="*/ 0 h 1610"/>
                <a:gd name="T52" fmla="*/ 0 w 1863"/>
                <a:gd name="T53" fmla="*/ 0 h 1610"/>
                <a:gd name="T54" fmla="*/ 0 w 1863"/>
                <a:gd name="T55" fmla="*/ 0 h 1610"/>
                <a:gd name="T56" fmla="*/ 0 w 1863"/>
                <a:gd name="T57" fmla="*/ 0 h 1610"/>
                <a:gd name="T58" fmla="*/ 0 w 1863"/>
                <a:gd name="T59" fmla="*/ 0 h 1610"/>
                <a:gd name="T60" fmla="*/ 0 w 1863"/>
                <a:gd name="T61" fmla="*/ 0 h 1610"/>
                <a:gd name="T62" fmla="*/ 0 w 1863"/>
                <a:gd name="T63" fmla="*/ 0 h 1610"/>
                <a:gd name="T64" fmla="*/ 0 w 1863"/>
                <a:gd name="T65" fmla="*/ 0 h 1610"/>
                <a:gd name="T66" fmla="*/ 0 w 1863"/>
                <a:gd name="T67" fmla="*/ 0 h 1610"/>
                <a:gd name="T68" fmla="*/ 0 w 1863"/>
                <a:gd name="T69" fmla="*/ 0 h 1610"/>
                <a:gd name="T70" fmla="*/ 0 w 1863"/>
                <a:gd name="T71" fmla="*/ 0 h 1610"/>
                <a:gd name="T72" fmla="*/ 0 w 1863"/>
                <a:gd name="T73" fmla="*/ 0 h 1610"/>
                <a:gd name="T74" fmla="*/ 0 w 1863"/>
                <a:gd name="T75" fmla="*/ 0 h 16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63"/>
                <a:gd name="T115" fmla="*/ 0 h 1610"/>
                <a:gd name="T116" fmla="*/ 1863 w 1863"/>
                <a:gd name="T117" fmla="*/ 1610 h 16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63" h="1610">
                  <a:moveTo>
                    <a:pt x="321" y="1480"/>
                  </a:moveTo>
                  <a:lnTo>
                    <a:pt x="1567" y="1425"/>
                  </a:lnTo>
                  <a:lnTo>
                    <a:pt x="1561" y="1439"/>
                  </a:lnTo>
                  <a:lnTo>
                    <a:pt x="1589" y="1458"/>
                  </a:lnTo>
                  <a:lnTo>
                    <a:pt x="1599" y="1489"/>
                  </a:lnTo>
                  <a:lnTo>
                    <a:pt x="1594" y="1516"/>
                  </a:lnTo>
                  <a:lnTo>
                    <a:pt x="1556" y="1546"/>
                  </a:lnTo>
                  <a:lnTo>
                    <a:pt x="1523" y="1585"/>
                  </a:lnTo>
                  <a:lnTo>
                    <a:pt x="1520" y="1610"/>
                  </a:lnTo>
                  <a:lnTo>
                    <a:pt x="1709" y="1596"/>
                  </a:lnTo>
                  <a:lnTo>
                    <a:pt x="1723" y="1544"/>
                  </a:lnTo>
                  <a:lnTo>
                    <a:pt x="1718" y="1524"/>
                  </a:lnTo>
                  <a:lnTo>
                    <a:pt x="1731" y="1464"/>
                  </a:lnTo>
                  <a:lnTo>
                    <a:pt x="1753" y="1415"/>
                  </a:lnTo>
                  <a:lnTo>
                    <a:pt x="1769" y="1390"/>
                  </a:lnTo>
                  <a:lnTo>
                    <a:pt x="1806" y="1373"/>
                  </a:lnTo>
                  <a:lnTo>
                    <a:pt x="1819" y="1382"/>
                  </a:lnTo>
                  <a:lnTo>
                    <a:pt x="1835" y="1371"/>
                  </a:lnTo>
                  <a:lnTo>
                    <a:pt x="1863" y="1283"/>
                  </a:lnTo>
                  <a:lnTo>
                    <a:pt x="1852" y="1250"/>
                  </a:lnTo>
                  <a:lnTo>
                    <a:pt x="1837" y="1239"/>
                  </a:lnTo>
                  <a:lnTo>
                    <a:pt x="1830" y="1234"/>
                  </a:lnTo>
                  <a:lnTo>
                    <a:pt x="1824" y="1228"/>
                  </a:lnTo>
                  <a:lnTo>
                    <a:pt x="1819" y="1219"/>
                  </a:lnTo>
                  <a:lnTo>
                    <a:pt x="1800" y="1219"/>
                  </a:lnTo>
                  <a:lnTo>
                    <a:pt x="1797" y="1234"/>
                  </a:lnTo>
                  <a:lnTo>
                    <a:pt x="1786" y="1239"/>
                  </a:lnTo>
                  <a:lnTo>
                    <a:pt x="1731" y="1144"/>
                  </a:lnTo>
                  <a:lnTo>
                    <a:pt x="1731" y="1129"/>
                  </a:lnTo>
                  <a:lnTo>
                    <a:pt x="1753" y="1107"/>
                  </a:lnTo>
                  <a:lnTo>
                    <a:pt x="1753" y="1094"/>
                  </a:lnTo>
                  <a:lnTo>
                    <a:pt x="1729" y="1063"/>
                  </a:lnTo>
                  <a:lnTo>
                    <a:pt x="1714" y="1003"/>
                  </a:lnTo>
                  <a:lnTo>
                    <a:pt x="1635" y="935"/>
                  </a:lnTo>
                  <a:lnTo>
                    <a:pt x="1597" y="921"/>
                  </a:lnTo>
                  <a:lnTo>
                    <a:pt x="1520" y="872"/>
                  </a:lnTo>
                  <a:lnTo>
                    <a:pt x="1473" y="828"/>
                  </a:lnTo>
                  <a:lnTo>
                    <a:pt x="1457" y="786"/>
                  </a:lnTo>
                  <a:lnTo>
                    <a:pt x="1465" y="764"/>
                  </a:lnTo>
                  <a:lnTo>
                    <a:pt x="1514" y="707"/>
                  </a:lnTo>
                  <a:lnTo>
                    <a:pt x="1509" y="657"/>
                  </a:lnTo>
                  <a:lnTo>
                    <a:pt x="1523" y="613"/>
                  </a:lnTo>
                  <a:lnTo>
                    <a:pt x="1512" y="592"/>
                  </a:lnTo>
                  <a:lnTo>
                    <a:pt x="1446" y="559"/>
                  </a:lnTo>
                  <a:lnTo>
                    <a:pt x="1424" y="570"/>
                  </a:lnTo>
                  <a:lnTo>
                    <a:pt x="1399" y="595"/>
                  </a:lnTo>
                  <a:lnTo>
                    <a:pt x="1385" y="584"/>
                  </a:lnTo>
                  <a:lnTo>
                    <a:pt x="1339" y="457"/>
                  </a:lnTo>
                  <a:lnTo>
                    <a:pt x="1317" y="435"/>
                  </a:lnTo>
                  <a:lnTo>
                    <a:pt x="1237" y="373"/>
                  </a:lnTo>
                  <a:lnTo>
                    <a:pt x="1158" y="279"/>
                  </a:lnTo>
                  <a:lnTo>
                    <a:pt x="1152" y="254"/>
                  </a:lnTo>
                  <a:lnTo>
                    <a:pt x="1133" y="197"/>
                  </a:lnTo>
                  <a:lnTo>
                    <a:pt x="1127" y="131"/>
                  </a:lnTo>
                  <a:lnTo>
                    <a:pt x="1141" y="92"/>
                  </a:lnTo>
                  <a:lnTo>
                    <a:pt x="1141" y="79"/>
                  </a:lnTo>
                  <a:lnTo>
                    <a:pt x="1062" y="0"/>
                  </a:lnTo>
                  <a:lnTo>
                    <a:pt x="0" y="32"/>
                  </a:lnTo>
                  <a:lnTo>
                    <a:pt x="20" y="63"/>
                  </a:lnTo>
                  <a:lnTo>
                    <a:pt x="47" y="90"/>
                  </a:lnTo>
                  <a:lnTo>
                    <a:pt x="55" y="136"/>
                  </a:lnTo>
                  <a:lnTo>
                    <a:pt x="93" y="184"/>
                  </a:lnTo>
                  <a:lnTo>
                    <a:pt x="110" y="195"/>
                  </a:lnTo>
                  <a:lnTo>
                    <a:pt x="102" y="230"/>
                  </a:lnTo>
                  <a:lnTo>
                    <a:pt x="108" y="241"/>
                  </a:lnTo>
                  <a:lnTo>
                    <a:pt x="222" y="329"/>
                  </a:lnTo>
                  <a:lnTo>
                    <a:pt x="187" y="373"/>
                  </a:lnTo>
                  <a:lnTo>
                    <a:pt x="178" y="417"/>
                  </a:lnTo>
                  <a:lnTo>
                    <a:pt x="198" y="439"/>
                  </a:lnTo>
                  <a:lnTo>
                    <a:pt x="227" y="452"/>
                  </a:lnTo>
                  <a:lnTo>
                    <a:pt x="244" y="512"/>
                  </a:lnTo>
                  <a:lnTo>
                    <a:pt x="271" y="531"/>
                  </a:lnTo>
                  <a:lnTo>
                    <a:pt x="299" y="537"/>
                  </a:lnTo>
                  <a:lnTo>
                    <a:pt x="310" y="545"/>
                  </a:lnTo>
                  <a:lnTo>
                    <a:pt x="319" y="1305"/>
                  </a:lnTo>
                  <a:lnTo>
                    <a:pt x="321" y="1480"/>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solidFill>
                  <a:schemeClr val="tx2">
                    <a:lumMod val="20000"/>
                    <a:lumOff val="80000"/>
                  </a:schemeClr>
                </a:solidFill>
                <a:latin typeface="+mj-lt"/>
              </a:endParaRPr>
            </a:p>
          </p:txBody>
        </p:sp>
        <p:sp>
          <p:nvSpPr>
            <p:cNvPr id="349" name="Freeform 27">
              <a:extLst>
                <a:ext uri="{FF2B5EF4-FFF2-40B4-BE49-F238E27FC236}">
                  <a16:creationId xmlns:a16="http://schemas.microsoft.com/office/drawing/2014/main" id="{25780C17-A20B-BADF-F220-46599E13EEA1}"/>
                </a:ext>
              </a:extLst>
            </p:cNvPr>
            <p:cNvSpPr>
              <a:spLocks/>
            </p:cNvSpPr>
            <p:nvPr/>
          </p:nvSpPr>
          <p:spPr bwMode="gray">
            <a:xfrm>
              <a:off x="5327001" y="4791035"/>
              <a:ext cx="804067" cy="683279"/>
            </a:xfrm>
            <a:custGeom>
              <a:avLst/>
              <a:gdLst>
                <a:gd name="T0" fmla="*/ 0 w 1388"/>
                <a:gd name="T1" fmla="*/ 0 h 1273"/>
                <a:gd name="T2" fmla="*/ 0 w 1388"/>
                <a:gd name="T3" fmla="*/ 0 h 1273"/>
                <a:gd name="T4" fmla="*/ 0 w 1388"/>
                <a:gd name="T5" fmla="*/ 0 h 1273"/>
                <a:gd name="T6" fmla="*/ 0 w 1388"/>
                <a:gd name="T7" fmla="*/ 0 h 1273"/>
                <a:gd name="T8" fmla="*/ 0 w 1388"/>
                <a:gd name="T9" fmla="*/ 0 h 1273"/>
                <a:gd name="T10" fmla="*/ 0 w 1388"/>
                <a:gd name="T11" fmla="*/ 0 h 1273"/>
                <a:gd name="T12" fmla="*/ 0 w 1388"/>
                <a:gd name="T13" fmla="*/ 0 h 1273"/>
                <a:gd name="T14" fmla="*/ 0 w 1388"/>
                <a:gd name="T15" fmla="*/ 0 h 1273"/>
                <a:gd name="T16" fmla="*/ 0 w 1388"/>
                <a:gd name="T17" fmla="*/ 0 h 1273"/>
                <a:gd name="T18" fmla="*/ 0 w 1388"/>
                <a:gd name="T19" fmla="*/ 0 h 1273"/>
                <a:gd name="T20" fmla="*/ 0 w 1388"/>
                <a:gd name="T21" fmla="*/ 0 h 1273"/>
                <a:gd name="T22" fmla="*/ 0 w 1388"/>
                <a:gd name="T23" fmla="*/ 0 h 1273"/>
                <a:gd name="T24" fmla="*/ 0 w 1388"/>
                <a:gd name="T25" fmla="*/ 0 h 1273"/>
                <a:gd name="T26" fmla="*/ 0 w 1388"/>
                <a:gd name="T27" fmla="*/ 0 h 1273"/>
                <a:gd name="T28" fmla="*/ 0 w 1388"/>
                <a:gd name="T29" fmla="*/ 0 h 1273"/>
                <a:gd name="T30" fmla="*/ 0 w 1388"/>
                <a:gd name="T31" fmla="*/ 0 h 1273"/>
                <a:gd name="T32" fmla="*/ 0 w 1388"/>
                <a:gd name="T33" fmla="*/ 0 h 1273"/>
                <a:gd name="T34" fmla="*/ 0 w 1388"/>
                <a:gd name="T35" fmla="*/ 0 h 1273"/>
                <a:gd name="T36" fmla="*/ 0 w 1388"/>
                <a:gd name="T37" fmla="*/ 0 h 1273"/>
                <a:gd name="T38" fmla="*/ 0 w 1388"/>
                <a:gd name="T39" fmla="*/ 0 h 1273"/>
                <a:gd name="T40" fmla="*/ 0 w 1388"/>
                <a:gd name="T41" fmla="*/ 0 h 1273"/>
                <a:gd name="T42" fmla="*/ 0 w 1388"/>
                <a:gd name="T43" fmla="*/ 0 h 1273"/>
                <a:gd name="T44" fmla="*/ 0 w 1388"/>
                <a:gd name="T45" fmla="*/ 0 h 1273"/>
                <a:gd name="T46" fmla="*/ 0 w 1388"/>
                <a:gd name="T47" fmla="*/ 0 h 1273"/>
                <a:gd name="T48" fmla="*/ 0 w 1388"/>
                <a:gd name="T49" fmla="*/ 0 h 1273"/>
                <a:gd name="T50" fmla="*/ 0 w 1388"/>
                <a:gd name="T51" fmla="*/ 0 h 1273"/>
                <a:gd name="T52" fmla="*/ 0 w 1388"/>
                <a:gd name="T53" fmla="*/ 0 h 1273"/>
                <a:gd name="T54" fmla="*/ 0 w 1388"/>
                <a:gd name="T55" fmla="*/ 0 h 1273"/>
                <a:gd name="T56" fmla="*/ 0 w 1388"/>
                <a:gd name="T57" fmla="*/ 0 h 1273"/>
                <a:gd name="T58" fmla="*/ 0 w 1388"/>
                <a:gd name="T59" fmla="*/ 0 h 1273"/>
                <a:gd name="T60" fmla="*/ 0 w 1388"/>
                <a:gd name="T61" fmla="*/ 0 h 1273"/>
                <a:gd name="T62" fmla="*/ 0 w 1388"/>
                <a:gd name="T63" fmla="*/ 0 h 1273"/>
                <a:gd name="T64" fmla="*/ 0 w 1388"/>
                <a:gd name="T65" fmla="*/ 0 h 1273"/>
                <a:gd name="T66" fmla="*/ 0 w 1388"/>
                <a:gd name="T67" fmla="*/ 0 h 1273"/>
                <a:gd name="T68" fmla="*/ 0 w 1388"/>
                <a:gd name="T69" fmla="*/ 0 h 1273"/>
                <a:gd name="T70" fmla="*/ 0 w 1388"/>
                <a:gd name="T71" fmla="*/ 0 h 1273"/>
                <a:gd name="T72" fmla="*/ 0 w 1388"/>
                <a:gd name="T73" fmla="*/ 0 h 1273"/>
                <a:gd name="T74" fmla="*/ 0 w 1388"/>
                <a:gd name="T75" fmla="*/ 0 h 1273"/>
                <a:gd name="T76" fmla="*/ 0 w 1388"/>
                <a:gd name="T77" fmla="*/ 0 h 1273"/>
                <a:gd name="T78" fmla="*/ 0 w 1388"/>
                <a:gd name="T79" fmla="*/ 0 h 1273"/>
                <a:gd name="T80" fmla="*/ 0 w 1388"/>
                <a:gd name="T81" fmla="*/ 0 h 1273"/>
                <a:gd name="T82" fmla="*/ 0 w 1388"/>
                <a:gd name="T83" fmla="*/ 0 h 1273"/>
                <a:gd name="T84" fmla="*/ 0 w 1388"/>
                <a:gd name="T85" fmla="*/ 0 h 1273"/>
                <a:gd name="T86" fmla="*/ 0 w 1388"/>
                <a:gd name="T87" fmla="*/ 0 h 1273"/>
                <a:gd name="T88" fmla="*/ 0 w 1388"/>
                <a:gd name="T89" fmla="*/ 0 h 1273"/>
                <a:gd name="T90" fmla="*/ 0 w 1388"/>
                <a:gd name="T91" fmla="*/ 0 h 1273"/>
                <a:gd name="T92" fmla="*/ 0 w 1388"/>
                <a:gd name="T93" fmla="*/ 0 h 1273"/>
                <a:gd name="T94" fmla="*/ 0 w 1388"/>
                <a:gd name="T95" fmla="*/ 0 h 1273"/>
                <a:gd name="T96" fmla="*/ 0 w 1388"/>
                <a:gd name="T97" fmla="*/ 0 h 12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88"/>
                <a:gd name="T148" fmla="*/ 0 h 1273"/>
                <a:gd name="T149" fmla="*/ 1388 w 1388"/>
                <a:gd name="T150" fmla="*/ 1273 h 12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88" h="1273">
                  <a:moveTo>
                    <a:pt x="0" y="55"/>
                  </a:moveTo>
                  <a:lnTo>
                    <a:pt x="1246" y="0"/>
                  </a:lnTo>
                  <a:lnTo>
                    <a:pt x="1240" y="14"/>
                  </a:lnTo>
                  <a:lnTo>
                    <a:pt x="1268" y="33"/>
                  </a:lnTo>
                  <a:lnTo>
                    <a:pt x="1278" y="64"/>
                  </a:lnTo>
                  <a:lnTo>
                    <a:pt x="1273" y="91"/>
                  </a:lnTo>
                  <a:lnTo>
                    <a:pt x="1235" y="121"/>
                  </a:lnTo>
                  <a:lnTo>
                    <a:pt x="1202" y="160"/>
                  </a:lnTo>
                  <a:lnTo>
                    <a:pt x="1199" y="185"/>
                  </a:lnTo>
                  <a:lnTo>
                    <a:pt x="1388" y="171"/>
                  </a:lnTo>
                  <a:lnTo>
                    <a:pt x="1377" y="187"/>
                  </a:lnTo>
                  <a:lnTo>
                    <a:pt x="1382" y="203"/>
                  </a:lnTo>
                  <a:lnTo>
                    <a:pt x="1371" y="233"/>
                  </a:lnTo>
                  <a:lnTo>
                    <a:pt x="1336" y="272"/>
                  </a:lnTo>
                  <a:lnTo>
                    <a:pt x="1322" y="343"/>
                  </a:lnTo>
                  <a:lnTo>
                    <a:pt x="1287" y="390"/>
                  </a:lnTo>
                  <a:lnTo>
                    <a:pt x="1292" y="440"/>
                  </a:lnTo>
                  <a:lnTo>
                    <a:pt x="1289" y="499"/>
                  </a:lnTo>
                  <a:lnTo>
                    <a:pt x="1278" y="505"/>
                  </a:lnTo>
                  <a:lnTo>
                    <a:pt x="1248" y="532"/>
                  </a:lnTo>
                  <a:lnTo>
                    <a:pt x="1246" y="552"/>
                  </a:lnTo>
                  <a:lnTo>
                    <a:pt x="1191" y="602"/>
                  </a:lnTo>
                  <a:lnTo>
                    <a:pt x="1171" y="653"/>
                  </a:lnTo>
                  <a:lnTo>
                    <a:pt x="1177" y="710"/>
                  </a:lnTo>
                  <a:lnTo>
                    <a:pt x="1169" y="741"/>
                  </a:lnTo>
                  <a:lnTo>
                    <a:pt x="1116" y="774"/>
                  </a:lnTo>
                  <a:lnTo>
                    <a:pt x="1081" y="824"/>
                  </a:lnTo>
                  <a:lnTo>
                    <a:pt x="1067" y="840"/>
                  </a:lnTo>
                  <a:lnTo>
                    <a:pt x="1067" y="886"/>
                  </a:lnTo>
                  <a:lnTo>
                    <a:pt x="1042" y="917"/>
                  </a:lnTo>
                  <a:lnTo>
                    <a:pt x="1042" y="952"/>
                  </a:lnTo>
                  <a:lnTo>
                    <a:pt x="1026" y="999"/>
                  </a:lnTo>
                  <a:lnTo>
                    <a:pt x="996" y="1046"/>
                  </a:lnTo>
                  <a:lnTo>
                    <a:pt x="1009" y="1098"/>
                  </a:lnTo>
                  <a:lnTo>
                    <a:pt x="1035" y="1128"/>
                  </a:lnTo>
                  <a:lnTo>
                    <a:pt x="1037" y="1164"/>
                  </a:lnTo>
                  <a:lnTo>
                    <a:pt x="1048" y="1175"/>
                  </a:lnTo>
                  <a:lnTo>
                    <a:pt x="1048" y="1188"/>
                  </a:lnTo>
                  <a:lnTo>
                    <a:pt x="1031" y="1199"/>
                  </a:lnTo>
                  <a:lnTo>
                    <a:pt x="1026" y="1229"/>
                  </a:lnTo>
                  <a:lnTo>
                    <a:pt x="1026" y="1248"/>
                  </a:lnTo>
                  <a:lnTo>
                    <a:pt x="181" y="1273"/>
                  </a:lnTo>
                  <a:lnTo>
                    <a:pt x="181" y="1087"/>
                  </a:lnTo>
                  <a:lnTo>
                    <a:pt x="137" y="1076"/>
                  </a:lnTo>
                  <a:lnTo>
                    <a:pt x="99" y="1092"/>
                  </a:lnTo>
                  <a:lnTo>
                    <a:pt x="86" y="1090"/>
                  </a:lnTo>
                  <a:lnTo>
                    <a:pt x="42" y="1057"/>
                  </a:lnTo>
                  <a:lnTo>
                    <a:pt x="49" y="440"/>
                  </a:lnTo>
                  <a:lnTo>
                    <a:pt x="0" y="55"/>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50" dirty="0">
                <a:latin typeface="+mj-lt"/>
              </a:endParaRPr>
            </a:p>
          </p:txBody>
        </p:sp>
        <p:sp>
          <p:nvSpPr>
            <p:cNvPr id="350" name="Freeform 28">
              <a:extLst>
                <a:ext uri="{FF2B5EF4-FFF2-40B4-BE49-F238E27FC236}">
                  <a16:creationId xmlns:a16="http://schemas.microsoft.com/office/drawing/2014/main" id="{67FE8F68-AA0B-7F0F-F629-27A9420B166E}"/>
                </a:ext>
              </a:extLst>
            </p:cNvPr>
            <p:cNvSpPr>
              <a:spLocks/>
            </p:cNvSpPr>
            <p:nvPr/>
          </p:nvSpPr>
          <p:spPr bwMode="gray">
            <a:xfrm>
              <a:off x="5430317" y="5459877"/>
              <a:ext cx="920087" cy="738613"/>
            </a:xfrm>
            <a:custGeom>
              <a:avLst/>
              <a:gdLst>
                <a:gd name="T0" fmla="*/ 0 w 1580"/>
                <a:gd name="T1" fmla="*/ 0 h 1375"/>
                <a:gd name="T2" fmla="*/ 0 w 1580"/>
                <a:gd name="T3" fmla="*/ 0 h 1375"/>
                <a:gd name="T4" fmla="*/ 0 w 1580"/>
                <a:gd name="T5" fmla="*/ 0 h 1375"/>
                <a:gd name="T6" fmla="*/ 0 w 1580"/>
                <a:gd name="T7" fmla="*/ 0 h 1375"/>
                <a:gd name="T8" fmla="*/ 0 w 1580"/>
                <a:gd name="T9" fmla="*/ 0 h 1375"/>
                <a:gd name="T10" fmla="*/ 0 w 1580"/>
                <a:gd name="T11" fmla="*/ 0 h 1375"/>
                <a:gd name="T12" fmla="*/ 0 w 1580"/>
                <a:gd name="T13" fmla="*/ 0 h 1375"/>
                <a:gd name="T14" fmla="*/ 0 w 1580"/>
                <a:gd name="T15" fmla="*/ 0 h 1375"/>
                <a:gd name="T16" fmla="*/ 0 w 1580"/>
                <a:gd name="T17" fmla="*/ 0 h 1375"/>
                <a:gd name="T18" fmla="*/ 0 w 1580"/>
                <a:gd name="T19" fmla="*/ 0 h 1375"/>
                <a:gd name="T20" fmla="*/ 0 w 1580"/>
                <a:gd name="T21" fmla="*/ 0 h 1375"/>
                <a:gd name="T22" fmla="*/ 0 w 1580"/>
                <a:gd name="T23" fmla="*/ 0 h 1375"/>
                <a:gd name="T24" fmla="*/ 0 w 1580"/>
                <a:gd name="T25" fmla="*/ 0 h 1375"/>
                <a:gd name="T26" fmla="*/ 0 w 1580"/>
                <a:gd name="T27" fmla="*/ 0 h 1375"/>
                <a:gd name="T28" fmla="*/ 0 w 1580"/>
                <a:gd name="T29" fmla="*/ 0 h 1375"/>
                <a:gd name="T30" fmla="*/ 0 w 1580"/>
                <a:gd name="T31" fmla="*/ 0 h 1375"/>
                <a:gd name="T32" fmla="*/ 0 w 1580"/>
                <a:gd name="T33" fmla="*/ 0 h 1375"/>
                <a:gd name="T34" fmla="*/ 0 w 1580"/>
                <a:gd name="T35" fmla="*/ 0 h 1375"/>
                <a:gd name="T36" fmla="*/ 0 w 1580"/>
                <a:gd name="T37" fmla="*/ 0 h 1375"/>
                <a:gd name="T38" fmla="*/ 0 w 1580"/>
                <a:gd name="T39" fmla="*/ 0 h 1375"/>
                <a:gd name="T40" fmla="*/ 0 w 1580"/>
                <a:gd name="T41" fmla="*/ 0 h 1375"/>
                <a:gd name="T42" fmla="*/ 0 w 1580"/>
                <a:gd name="T43" fmla="*/ 0 h 1375"/>
                <a:gd name="T44" fmla="*/ 0 w 1580"/>
                <a:gd name="T45" fmla="*/ 0 h 1375"/>
                <a:gd name="T46" fmla="*/ 0 w 1580"/>
                <a:gd name="T47" fmla="*/ 0 h 1375"/>
                <a:gd name="T48" fmla="*/ 0 w 1580"/>
                <a:gd name="T49" fmla="*/ 0 h 1375"/>
                <a:gd name="T50" fmla="*/ 0 w 1580"/>
                <a:gd name="T51" fmla="*/ 0 h 1375"/>
                <a:gd name="T52" fmla="*/ 0 w 1580"/>
                <a:gd name="T53" fmla="*/ 0 h 1375"/>
                <a:gd name="T54" fmla="*/ 0 w 1580"/>
                <a:gd name="T55" fmla="*/ 0 h 1375"/>
                <a:gd name="T56" fmla="*/ 0 w 1580"/>
                <a:gd name="T57" fmla="*/ 0 h 1375"/>
                <a:gd name="T58" fmla="*/ 0 w 1580"/>
                <a:gd name="T59" fmla="*/ 0 h 1375"/>
                <a:gd name="T60" fmla="*/ 0 w 1580"/>
                <a:gd name="T61" fmla="*/ 0 h 1375"/>
                <a:gd name="T62" fmla="*/ 0 w 1580"/>
                <a:gd name="T63" fmla="*/ 0 h 1375"/>
                <a:gd name="T64" fmla="*/ 0 w 1580"/>
                <a:gd name="T65" fmla="*/ 0 h 1375"/>
                <a:gd name="T66" fmla="*/ 0 w 1580"/>
                <a:gd name="T67" fmla="*/ 0 h 1375"/>
                <a:gd name="T68" fmla="*/ 0 w 1580"/>
                <a:gd name="T69" fmla="*/ 0 h 1375"/>
                <a:gd name="T70" fmla="*/ 0 w 1580"/>
                <a:gd name="T71" fmla="*/ 0 h 1375"/>
                <a:gd name="T72" fmla="*/ 0 w 1580"/>
                <a:gd name="T73" fmla="*/ 0 h 1375"/>
                <a:gd name="T74" fmla="*/ 0 w 1580"/>
                <a:gd name="T75" fmla="*/ 0 h 1375"/>
                <a:gd name="T76" fmla="*/ 0 w 1580"/>
                <a:gd name="T77" fmla="*/ 0 h 1375"/>
                <a:gd name="T78" fmla="*/ 0 w 1580"/>
                <a:gd name="T79" fmla="*/ 0 h 1375"/>
                <a:gd name="T80" fmla="*/ 0 w 1580"/>
                <a:gd name="T81" fmla="*/ 0 h 1375"/>
                <a:gd name="T82" fmla="*/ 0 w 1580"/>
                <a:gd name="T83" fmla="*/ 0 h 13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80"/>
                <a:gd name="T127" fmla="*/ 0 h 1375"/>
                <a:gd name="T128" fmla="*/ 1580 w 1580"/>
                <a:gd name="T129" fmla="*/ 1375 h 13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80" h="1375">
                  <a:moveTo>
                    <a:pt x="0" y="25"/>
                  </a:moveTo>
                  <a:lnTo>
                    <a:pt x="845" y="0"/>
                  </a:lnTo>
                  <a:lnTo>
                    <a:pt x="845" y="31"/>
                  </a:lnTo>
                  <a:lnTo>
                    <a:pt x="880" y="102"/>
                  </a:lnTo>
                  <a:lnTo>
                    <a:pt x="886" y="167"/>
                  </a:lnTo>
                  <a:lnTo>
                    <a:pt x="905" y="204"/>
                  </a:lnTo>
                  <a:lnTo>
                    <a:pt x="922" y="222"/>
                  </a:lnTo>
                  <a:lnTo>
                    <a:pt x="924" y="255"/>
                  </a:lnTo>
                  <a:lnTo>
                    <a:pt x="886" y="277"/>
                  </a:lnTo>
                  <a:lnTo>
                    <a:pt x="878" y="288"/>
                  </a:lnTo>
                  <a:lnTo>
                    <a:pt x="858" y="363"/>
                  </a:lnTo>
                  <a:lnTo>
                    <a:pt x="804" y="448"/>
                  </a:lnTo>
                  <a:lnTo>
                    <a:pt x="757" y="596"/>
                  </a:lnTo>
                  <a:lnTo>
                    <a:pt x="752" y="705"/>
                  </a:lnTo>
                  <a:lnTo>
                    <a:pt x="1300" y="681"/>
                  </a:lnTo>
                  <a:lnTo>
                    <a:pt x="1315" y="697"/>
                  </a:lnTo>
                  <a:lnTo>
                    <a:pt x="1298" y="752"/>
                  </a:lnTo>
                  <a:lnTo>
                    <a:pt x="1298" y="829"/>
                  </a:lnTo>
                  <a:lnTo>
                    <a:pt x="1357" y="887"/>
                  </a:lnTo>
                  <a:lnTo>
                    <a:pt x="1372" y="953"/>
                  </a:lnTo>
                  <a:lnTo>
                    <a:pt x="1293" y="936"/>
                  </a:lnTo>
                  <a:lnTo>
                    <a:pt x="1221" y="903"/>
                  </a:lnTo>
                  <a:lnTo>
                    <a:pt x="1201" y="900"/>
                  </a:lnTo>
                  <a:lnTo>
                    <a:pt x="1183" y="911"/>
                  </a:lnTo>
                  <a:lnTo>
                    <a:pt x="1130" y="958"/>
                  </a:lnTo>
                  <a:lnTo>
                    <a:pt x="1128" y="982"/>
                  </a:lnTo>
                  <a:lnTo>
                    <a:pt x="1150" y="1010"/>
                  </a:lnTo>
                  <a:lnTo>
                    <a:pt x="1177" y="1018"/>
                  </a:lnTo>
                  <a:lnTo>
                    <a:pt x="1238" y="1013"/>
                  </a:lnTo>
                  <a:lnTo>
                    <a:pt x="1271" y="991"/>
                  </a:lnTo>
                  <a:lnTo>
                    <a:pt x="1293" y="980"/>
                  </a:lnTo>
                  <a:lnTo>
                    <a:pt x="1328" y="980"/>
                  </a:lnTo>
                  <a:lnTo>
                    <a:pt x="1344" y="977"/>
                  </a:lnTo>
                  <a:lnTo>
                    <a:pt x="1346" y="991"/>
                  </a:lnTo>
                  <a:lnTo>
                    <a:pt x="1339" y="1004"/>
                  </a:lnTo>
                  <a:lnTo>
                    <a:pt x="1317" y="1024"/>
                  </a:lnTo>
                  <a:lnTo>
                    <a:pt x="1322" y="1046"/>
                  </a:lnTo>
                  <a:lnTo>
                    <a:pt x="1344" y="1057"/>
                  </a:lnTo>
                  <a:lnTo>
                    <a:pt x="1361" y="1062"/>
                  </a:lnTo>
                  <a:lnTo>
                    <a:pt x="1374" y="1048"/>
                  </a:lnTo>
                  <a:lnTo>
                    <a:pt x="1399" y="1004"/>
                  </a:lnTo>
                  <a:lnTo>
                    <a:pt x="1460" y="980"/>
                  </a:lnTo>
                  <a:lnTo>
                    <a:pt x="1482" y="969"/>
                  </a:lnTo>
                  <a:lnTo>
                    <a:pt x="1495" y="969"/>
                  </a:lnTo>
                  <a:lnTo>
                    <a:pt x="1509" y="988"/>
                  </a:lnTo>
                  <a:lnTo>
                    <a:pt x="1500" y="1013"/>
                  </a:lnTo>
                  <a:lnTo>
                    <a:pt x="1509" y="1026"/>
                  </a:lnTo>
                  <a:lnTo>
                    <a:pt x="1506" y="1046"/>
                  </a:lnTo>
                  <a:lnTo>
                    <a:pt x="1478" y="1065"/>
                  </a:lnTo>
                  <a:lnTo>
                    <a:pt x="1434" y="1122"/>
                  </a:lnTo>
                  <a:lnTo>
                    <a:pt x="1388" y="1155"/>
                  </a:lnTo>
                  <a:lnTo>
                    <a:pt x="1385" y="1188"/>
                  </a:lnTo>
                  <a:lnTo>
                    <a:pt x="1401" y="1213"/>
                  </a:lnTo>
                  <a:lnTo>
                    <a:pt x="1462" y="1248"/>
                  </a:lnTo>
                  <a:lnTo>
                    <a:pt x="1566" y="1290"/>
                  </a:lnTo>
                  <a:lnTo>
                    <a:pt x="1580" y="1309"/>
                  </a:lnTo>
                  <a:lnTo>
                    <a:pt x="1569" y="1334"/>
                  </a:lnTo>
                  <a:lnTo>
                    <a:pt x="1548" y="1340"/>
                  </a:lnTo>
                  <a:lnTo>
                    <a:pt x="1467" y="1375"/>
                  </a:lnTo>
                  <a:lnTo>
                    <a:pt x="1460" y="1309"/>
                  </a:lnTo>
                  <a:lnTo>
                    <a:pt x="1412" y="1287"/>
                  </a:lnTo>
                  <a:lnTo>
                    <a:pt x="1322" y="1252"/>
                  </a:lnTo>
                  <a:lnTo>
                    <a:pt x="1311" y="1221"/>
                  </a:lnTo>
                  <a:lnTo>
                    <a:pt x="1295" y="1210"/>
                  </a:lnTo>
                  <a:lnTo>
                    <a:pt x="1271" y="1224"/>
                  </a:lnTo>
                  <a:lnTo>
                    <a:pt x="1256" y="1287"/>
                  </a:lnTo>
                  <a:lnTo>
                    <a:pt x="1265" y="1296"/>
                  </a:lnTo>
                  <a:lnTo>
                    <a:pt x="1267" y="1309"/>
                  </a:lnTo>
                  <a:lnTo>
                    <a:pt x="1221" y="1342"/>
                  </a:lnTo>
                  <a:lnTo>
                    <a:pt x="1201" y="1336"/>
                  </a:lnTo>
                  <a:lnTo>
                    <a:pt x="1177" y="1301"/>
                  </a:lnTo>
                  <a:lnTo>
                    <a:pt x="1163" y="1298"/>
                  </a:lnTo>
                  <a:lnTo>
                    <a:pt x="1133" y="1309"/>
                  </a:lnTo>
                  <a:lnTo>
                    <a:pt x="1119" y="1296"/>
                  </a:lnTo>
                  <a:lnTo>
                    <a:pt x="1106" y="1298"/>
                  </a:lnTo>
                  <a:lnTo>
                    <a:pt x="1065" y="1342"/>
                  </a:lnTo>
                  <a:lnTo>
                    <a:pt x="1018" y="1344"/>
                  </a:lnTo>
                  <a:lnTo>
                    <a:pt x="1001" y="1334"/>
                  </a:lnTo>
                  <a:lnTo>
                    <a:pt x="952" y="1323"/>
                  </a:lnTo>
                  <a:lnTo>
                    <a:pt x="878" y="1232"/>
                  </a:lnTo>
                  <a:lnTo>
                    <a:pt x="837" y="1224"/>
                  </a:lnTo>
                  <a:lnTo>
                    <a:pt x="796" y="1204"/>
                  </a:lnTo>
                  <a:lnTo>
                    <a:pt x="779" y="1177"/>
                  </a:lnTo>
                  <a:lnTo>
                    <a:pt x="768" y="1177"/>
                  </a:lnTo>
                  <a:lnTo>
                    <a:pt x="766" y="1171"/>
                  </a:lnTo>
                  <a:lnTo>
                    <a:pt x="760" y="1166"/>
                  </a:lnTo>
                  <a:lnTo>
                    <a:pt x="766" y="1149"/>
                  </a:lnTo>
                  <a:lnTo>
                    <a:pt x="746" y="1144"/>
                  </a:lnTo>
                  <a:lnTo>
                    <a:pt x="735" y="1149"/>
                  </a:lnTo>
                  <a:lnTo>
                    <a:pt x="702" y="1144"/>
                  </a:lnTo>
                  <a:lnTo>
                    <a:pt x="694" y="1138"/>
                  </a:lnTo>
                  <a:lnTo>
                    <a:pt x="689" y="1116"/>
                  </a:lnTo>
                  <a:lnTo>
                    <a:pt x="669" y="1116"/>
                  </a:lnTo>
                  <a:lnTo>
                    <a:pt x="612" y="1169"/>
                  </a:lnTo>
                  <a:lnTo>
                    <a:pt x="639" y="1199"/>
                  </a:lnTo>
                  <a:lnTo>
                    <a:pt x="628" y="1210"/>
                  </a:lnTo>
                  <a:lnTo>
                    <a:pt x="538" y="1213"/>
                  </a:lnTo>
                  <a:lnTo>
                    <a:pt x="382" y="1186"/>
                  </a:lnTo>
                  <a:lnTo>
                    <a:pt x="291" y="1149"/>
                  </a:lnTo>
                  <a:lnTo>
                    <a:pt x="85" y="1180"/>
                  </a:lnTo>
                  <a:lnTo>
                    <a:pt x="72" y="1166"/>
                  </a:lnTo>
                  <a:lnTo>
                    <a:pt x="66" y="1144"/>
                  </a:lnTo>
                  <a:lnTo>
                    <a:pt x="74" y="1133"/>
                  </a:lnTo>
                  <a:lnTo>
                    <a:pt x="83" y="1111"/>
                  </a:lnTo>
                  <a:lnTo>
                    <a:pt x="105" y="1090"/>
                  </a:lnTo>
                  <a:lnTo>
                    <a:pt x="132" y="1013"/>
                  </a:lnTo>
                  <a:lnTo>
                    <a:pt x="110" y="980"/>
                  </a:lnTo>
                  <a:lnTo>
                    <a:pt x="110" y="955"/>
                  </a:lnTo>
                  <a:lnTo>
                    <a:pt x="116" y="938"/>
                  </a:lnTo>
                  <a:lnTo>
                    <a:pt x="113" y="916"/>
                  </a:lnTo>
                  <a:lnTo>
                    <a:pt x="121" y="873"/>
                  </a:lnTo>
                  <a:lnTo>
                    <a:pt x="143" y="857"/>
                  </a:lnTo>
                  <a:lnTo>
                    <a:pt x="157" y="824"/>
                  </a:lnTo>
                  <a:lnTo>
                    <a:pt x="168" y="760"/>
                  </a:lnTo>
                  <a:lnTo>
                    <a:pt x="168" y="722"/>
                  </a:lnTo>
                  <a:lnTo>
                    <a:pt x="157" y="667"/>
                  </a:lnTo>
                  <a:lnTo>
                    <a:pt x="135" y="629"/>
                  </a:lnTo>
                  <a:lnTo>
                    <a:pt x="124" y="618"/>
                  </a:lnTo>
                  <a:lnTo>
                    <a:pt x="129" y="598"/>
                  </a:lnTo>
                  <a:lnTo>
                    <a:pt x="118" y="585"/>
                  </a:lnTo>
                  <a:lnTo>
                    <a:pt x="102" y="552"/>
                  </a:lnTo>
                  <a:lnTo>
                    <a:pt x="83" y="536"/>
                  </a:lnTo>
                  <a:lnTo>
                    <a:pt x="77" y="525"/>
                  </a:lnTo>
                  <a:lnTo>
                    <a:pt x="88" y="486"/>
                  </a:lnTo>
                  <a:lnTo>
                    <a:pt x="63" y="437"/>
                  </a:lnTo>
                  <a:lnTo>
                    <a:pt x="22" y="398"/>
                  </a:lnTo>
                  <a:lnTo>
                    <a:pt x="8" y="376"/>
                  </a:lnTo>
                  <a:lnTo>
                    <a:pt x="0" y="25"/>
                  </a:lnTo>
                  <a:close/>
                </a:path>
              </a:pathLst>
            </a:custGeom>
            <a:solidFill>
              <a:srgbClr val="84BEF8"/>
            </a:solidFill>
            <a:ln w="6350">
              <a:solidFill>
                <a:srgbClr val="FFFFFF"/>
              </a:solidFill>
              <a:round/>
              <a:headEnd/>
              <a:tailEnd/>
            </a:ln>
          </p:spPr>
          <p:txBody>
            <a:bodyPr anchor="ctr"/>
            <a:lstStyle/>
            <a:p>
              <a:r>
                <a:rPr lang="en-US" sz="960" dirty="0">
                  <a:latin typeface="+mj-lt"/>
                </a:rPr>
                <a:t>  </a:t>
              </a:r>
              <a:endParaRPr lang="en-US" sz="850" dirty="0">
                <a:latin typeface="+mj-lt"/>
              </a:endParaRPr>
            </a:p>
          </p:txBody>
        </p:sp>
        <p:sp>
          <p:nvSpPr>
            <p:cNvPr id="351" name="Freeform 29">
              <a:extLst>
                <a:ext uri="{FF2B5EF4-FFF2-40B4-BE49-F238E27FC236}">
                  <a16:creationId xmlns:a16="http://schemas.microsoft.com/office/drawing/2014/main" id="{F260930D-79B1-8237-1B62-F42929D3F974}"/>
                </a:ext>
              </a:extLst>
            </p:cNvPr>
            <p:cNvSpPr>
              <a:spLocks/>
            </p:cNvSpPr>
            <p:nvPr/>
          </p:nvSpPr>
          <p:spPr bwMode="gray">
            <a:xfrm>
              <a:off x="5867667" y="5055685"/>
              <a:ext cx="563770" cy="916651"/>
            </a:xfrm>
            <a:custGeom>
              <a:avLst/>
              <a:gdLst>
                <a:gd name="T0" fmla="*/ 0 w 979"/>
                <a:gd name="T1" fmla="*/ 0 h 1711"/>
                <a:gd name="T2" fmla="*/ 0 w 979"/>
                <a:gd name="T3" fmla="*/ 0 h 1711"/>
                <a:gd name="T4" fmla="*/ 0 w 979"/>
                <a:gd name="T5" fmla="*/ 0 h 1711"/>
                <a:gd name="T6" fmla="*/ 0 w 979"/>
                <a:gd name="T7" fmla="*/ 0 h 1711"/>
                <a:gd name="T8" fmla="*/ 0 w 979"/>
                <a:gd name="T9" fmla="*/ 0 h 1711"/>
                <a:gd name="T10" fmla="*/ 0 w 979"/>
                <a:gd name="T11" fmla="*/ 0 h 1711"/>
                <a:gd name="T12" fmla="*/ 0 w 979"/>
                <a:gd name="T13" fmla="*/ 0 h 1711"/>
                <a:gd name="T14" fmla="*/ 0 w 979"/>
                <a:gd name="T15" fmla="*/ 0 h 1711"/>
                <a:gd name="T16" fmla="*/ 0 w 979"/>
                <a:gd name="T17" fmla="*/ 0 h 1711"/>
                <a:gd name="T18" fmla="*/ 0 w 979"/>
                <a:gd name="T19" fmla="*/ 0 h 1711"/>
                <a:gd name="T20" fmla="*/ 0 w 979"/>
                <a:gd name="T21" fmla="*/ 0 h 1711"/>
                <a:gd name="T22" fmla="*/ 0 w 979"/>
                <a:gd name="T23" fmla="*/ 0 h 1711"/>
                <a:gd name="T24" fmla="*/ 0 w 979"/>
                <a:gd name="T25" fmla="*/ 0 h 1711"/>
                <a:gd name="T26" fmla="*/ 0 w 979"/>
                <a:gd name="T27" fmla="*/ 0 h 1711"/>
                <a:gd name="T28" fmla="*/ 0 w 979"/>
                <a:gd name="T29" fmla="*/ 0 h 1711"/>
                <a:gd name="T30" fmla="*/ 0 w 979"/>
                <a:gd name="T31" fmla="*/ 0 h 1711"/>
                <a:gd name="T32" fmla="*/ 0 w 979"/>
                <a:gd name="T33" fmla="*/ 0 h 1711"/>
                <a:gd name="T34" fmla="*/ 0 w 979"/>
                <a:gd name="T35" fmla="*/ 0 h 1711"/>
                <a:gd name="T36" fmla="*/ 0 w 979"/>
                <a:gd name="T37" fmla="*/ 0 h 1711"/>
                <a:gd name="T38" fmla="*/ 0 w 979"/>
                <a:gd name="T39" fmla="*/ 0 h 1711"/>
                <a:gd name="T40" fmla="*/ 0 w 979"/>
                <a:gd name="T41" fmla="*/ 0 h 1711"/>
                <a:gd name="T42" fmla="*/ 0 w 979"/>
                <a:gd name="T43" fmla="*/ 0 h 1711"/>
                <a:gd name="T44" fmla="*/ 0 w 979"/>
                <a:gd name="T45" fmla="*/ 0 h 1711"/>
                <a:gd name="T46" fmla="*/ 0 w 979"/>
                <a:gd name="T47" fmla="*/ 0 h 1711"/>
                <a:gd name="T48" fmla="*/ 0 w 979"/>
                <a:gd name="T49" fmla="*/ 0 h 1711"/>
                <a:gd name="T50" fmla="*/ 0 w 979"/>
                <a:gd name="T51" fmla="*/ 0 h 1711"/>
                <a:gd name="T52" fmla="*/ 0 w 979"/>
                <a:gd name="T53" fmla="*/ 0 h 1711"/>
                <a:gd name="T54" fmla="*/ 0 w 979"/>
                <a:gd name="T55" fmla="*/ 0 h 1711"/>
                <a:gd name="T56" fmla="*/ 0 w 979"/>
                <a:gd name="T57" fmla="*/ 0 h 1711"/>
                <a:gd name="T58" fmla="*/ 0 w 979"/>
                <a:gd name="T59" fmla="*/ 0 h 1711"/>
                <a:gd name="T60" fmla="*/ 0 w 979"/>
                <a:gd name="T61" fmla="*/ 0 h 1711"/>
                <a:gd name="T62" fmla="*/ 0 w 979"/>
                <a:gd name="T63" fmla="*/ 0 h 1711"/>
                <a:gd name="T64" fmla="*/ 0 w 979"/>
                <a:gd name="T65" fmla="*/ 0 h 1711"/>
                <a:gd name="T66" fmla="*/ 0 w 979"/>
                <a:gd name="T67" fmla="*/ 0 h 1711"/>
                <a:gd name="T68" fmla="*/ 0 w 979"/>
                <a:gd name="T69" fmla="*/ 0 h 1711"/>
                <a:gd name="T70" fmla="*/ 0 w 979"/>
                <a:gd name="T71" fmla="*/ 0 h 1711"/>
                <a:gd name="T72" fmla="*/ 0 w 979"/>
                <a:gd name="T73" fmla="*/ 0 h 1711"/>
                <a:gd name="T74" fmla="*/ 0 w 979"/>
                <a:gd name="T75" fmla="*/ 0 h 1711"/>
                <a:gd name="T76" fmla="*/ 0 w 979"/>
                <a:gd name="T77" fmla="*/ 0 h 1711"/>
                <a:gd name="T78" fmla="*/ 0 w 979"/>
                <a:gd name="T79" fmla="*/ 0 h 1711"/>
                <a:gd name="T80" fmla="*/ 0 w 979"/>
                <a:gd name="T81" fmla="*/ 0 h 1711"/>
                <a:gd name="T82" fmla="*/ 0 w 979"/>
                <a:gd name="T83" fmla="*/ 0 h 1711"/>
                <a:gd name="T84" fmla="*/ 0 w 979"/>
                <a:gd name="T85" fmla="*/ 0 h 1711"/>
                <a:gd name="T86" fmla="*/ 0 w 979"/>
                <a:gd name="T87" fmla="*/ 0 h 1711"/>
                <a:gd name="T88" fmla="*/ 0 w 979"/>
                <a:gd name="T89" fmla="*/ 0 h 1711"/>
                <a:gd name="T90" fmla="*/ 0 w 979"/>
                <a:gd name="T91" fmla="*/ 0 h 1711"/>
                <a:gd name="T92" fmla="*/ 0 w 979"/>
                <a:gd name="T93" fmla="*/ 0 h 1711"/>
                <a:gd name="T94" fmla="*/ 0 w 979"/>
                <a:gd name="T95" fmla="*/ 0 h 1711"/>
                <a:gd name="T96" fmla="*/ 0 w 979"/>
                <a:gd name="T97" fmla="*/ 0 h 1711"/>
                <a:gd name="T98" fmla="*/ 0 w 979"/>
                <a:gd name="T99" fmla="*/ 0 h 1711"/>
                <a:gd name="T100" fmla="*/ 0 w 979"/>
                <a:gd name="T101" fmla="*/ 0 h 1711"/>
                <a:gd name="T102" fmla="*/ 0 w 979"/>
                <a:gd name="T103" fmla="*/ 0 h 1711"/>
                <a:gd name="T104" fmla="*/ 0 w 979"/>
                <a:gd name="T105" fmla="*/ 0 h 1711"/>
                <a:gd name="T106" fmla="*/ 0 w 979"/>
                <a:gd name="T107" fmla="*/ 0 h 17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79"/>
                <a:gd name="T163" fmla="*/ 0 h 1711"/>
                <a:gd name="T164" fmla="*/ 979 w 979"/>
                <a:gd name="T165" fmla="*/ 1711 h 17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79" h="1711">
                  <a:moveTo>
                    <a:pt x="905" y="0"/>
                  </a:moveTo>
                  <a:lnTo>
                    <a:pt x="315" y="40"/>
                  </a:lnTo>
                  <a:lnTo>
                    <a:pt x="313" y="60"/>
                  </a:lnTo>
                  <a:lnTo>
                    <a:pt x="258" y="110"/>
                  </a:lnTo>
                  <a:lnTo>
                    <a:pt x="238" y="161"/>
                  </a:lnTo>
                  <a:lnTo>
                    <a:pt x="244" y="218"/>
                  </a:lnTo>
                  <a:lnTo>
                    <a:pt x="236" y="249"/>
                  </a:lnTo>
                  <a:lnTo>
                    <a:pt x="183" y="282"/>
                  </a:lnTo>
                  <a:lnTo>
                    <a:pt x="148" y="332"/>
                  </a:lnTo>
                  <a:lnTo>
                    <a:pt x="134" y="348"/>
                  </a:lnTo>
                  <a:lnTo>
                    <a:pt x="134" y="394"/>
                  </a:lnTo>
                  <a:lnTo>
                    <a:pt x="109" y="425"/>
                  </a:lnTo>
                  <a:lnTo>
                    <a:pt x="109" y="460"/>
                  </a:lnTo>
                  <a:lnTo>
                    <a:pt x="93" y="507"/>
                  </a:lnTo>
                  <a:lnTo>
                    <a:pt x="63" y="554"/>
                  </a:lnTo>
                  <a:lnTo>
                    <a:pt x="76" y="606"/>
                  </a:lnTo>
                  <a:lnTo>
                    <a:pt x="102" y="636"/>
                  </a:lnTo>
                  <a:lnTo>
                    <a:pt x="115" y="683"/>
                  </a:lnTo>
                  <a:lnTo>
                    <a:pt x="115" y="696"/>
                  </a:lnTo>
                  <a:lnTo>
                    <a:pt x="115" y="683"/>
                  </a:lnTo>
                  <a:lnTo>
                    <a:pt x="115" y="696"/>
                  </a:lnTo>
                  <a:lnTo>
                    <a:pt x="98" y="707"/>
                  </a:lnTo>
                  <a:lnTo>
                    <a:pt x="93" y="737"/>
                  </a:lnTo>
                  <a:lnTo>
                    <a:pt x="93" y="756"/>
                  </a:lnTo>
                  <a:lnTo>
                    <a:pt x="93" y="787"/>
                  </a:lnTo>
                  <a:lnTo>
                    <a:pt x="128" y="858"/>
                  </a:lnTo>
                  <a:lnTo>
                    <a:pt x="134" y="923"/>
                  </a:lnTo>
                  <a:lnTo>
                    <a:pt x="153" y="960"/>
                  </a:lnTo>
                  <a:lnTo>
                    <a:pt x="170" y="978"/>
                  </a:lnTo>
                  <a:lnTo>
                    <a:pt x="172" y="1011"/>
                  </a:lnTo>
                  <a:lnTo>
                    <a:pt x="134" y="1033"/>
                  </a:lnTo>
                  <a:lnTo>
                    <a:pt x="126" y="1044"/>
                  </a:lnTo>
                  <a:lnTo>
                    <a:pt x="106" y="1119"/>
                  </a:lnTo>
                  <a:lnTo>
                    <a:pt x="52" y="1204"/>
                  </a:lnTo>
                  <a:lnTo>
                    <a:pt x="5" y="1352"/>
                  </a:lnTo>
                  <a:lnTo>
                    <a:pt x="0" y="1461"/>
                  </a:lnTo>
                  <a:lnTo>
                    <a:pt x="548" y="1437"/>
                  </a:lnTo>
                  <a:lnTo>
                    <a:pt x="563" y="1453"/>
                  </a:lnTo>
                  <a:lnTo>
                    <a:pt x="546" y="1508"/>
                  </a:lnTo>
                  <a:lnTo>
                    <a:pt x="546" y="1585"/>
                  </a:lnTo>
                  <a:lnTo>
                    <a:pt x="605" y="1643"/>
                  </a:lnTo>
                  <a:lnTo>
                    <a:pt x="620" y="1709"/>
                  </a:lnTo>
                  <a:lnTo>
                    <a:pt x="658" y="1711"/>
                  </a:lnTo>
                  <a:lnTo>
                    <a:pt x="715" y="1661"/>
                  </a:lnTo>
                  <a:lnTo>
                    <a:pt x="850" y="1621"/>
                  </a:lnTo>
                  <a:lnTo>
                    <a:pt x="883" y="1632"/>
                  </a:lnTo>
                  <a:lnTo>
                    <a:pt x="930" y="1615"/>
                  </a:lnTo>
                  <a:lnTo>
                    <a:pt x="938" y="1629"/>
                  </a:lnTo>
                  <a:lnTo>
                    <a:pt x="968" y="1637"/>
                  </a:lnTo>
                  <a:lnTo>
                    <a:pt x="979" y="1632"/>
                  </a:lnTo>
                  <a:lnTo>
                    <a:pt x="916" y="1110"/>
                  </a:lnTo>
                  <a:lnTo>
                    <a:pt x="910" y="1061"/>
                  </a:lnTo>
                  <a:lnTo>
                    <a:pt x="932" y="29"/>
                  </a:lnTo>
                  <a:lnTo>
                    <a:pt x="905" y="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52" name="Freeform 30">
              <a:extLst>
                <a:ext uri="{FF2B5EF4-FFF2-40B4-BE49-F238E27FC236}">
                  <a16:creationId xmlns:a16="http://schemas.microsoft.com/office/drawing/2014/main" id="{AB970DFB-C048-5BEB-53B0-38C0625F1603}"/>
                </a:ext>
              </a:extLst>
            </p:cNvPr>
            <p:cNvSpPr>
              <a:spLocks/>
            </p:cNvSpPr>
            <p:nvPr/>
          </p:nvSpPr>
          <p:spPr bwMode="gray">
            <a:xfrm>
              <a:off x="6389847" y="5019596"/>
              <a:ext cx="619224" cy="914244"/>
            </a:xfrm>
            <a:custGeom>
              <a:avLst/>
              <a:gdLst>
                <a:gd name="T0" fmla="*/ 0 w 1073"/>
                <a:gd name="T1" fmla="*/ 0 h 1705"/>
                <a:gd name="T2" fmla="*/ 0 w 1073"/>
                <a:gd name="T3" fmla="*/ 0 h 1705"/>
                <a:gd name="T4" fmla="*/ 0 w 1073"/>
                <a:gd name="T5" fmla="*/ 0 h 1705"/>
                <a:gd name="T6" fmla="*/ 0 w 1073"/>
                <a:gd name="T7" fmla="*/ 0 h 1705"/>
                <a:gd name="T8" fmla="*/ 0 w 1073"/>
                <a:gd name="T9" fmla="*/ 0 h 1705"/>
                <a:gd name="T10" fmla="*/ 0 w 1073"/>
                <a:gd name="T11" fmla="*/ 0 h 1705"/>
                <a:gd name="T12" fmla="*/ 0 w 1073"/>
                <a:gd name="T13" fmla="*/ 0 h 1705"/>
                <a:gd name="T14" fmla="*/ 0 w 1073"/>
                <a:gd name="T15" fmla="*/ 0 h 1705"/>
                <a:gd name="T16" fmla="*/ 0 w 1073"/>
                <a:gd name="T17" fmla="*/ 0 h 1705"/>
                <a:gd name="T18" fmla="*/ 0 w 1073"/>
                <a:gd name="T19" fmla="*/ 0 h 1705"/>
                <a:gd name="T20" fmla="*/ 0 w 1073"/>
                <a:gd name="T21" fmla="*/ 0 h 1705"/>
                <a:gd name="T22" fmla="*/ 0 w 1073"/>
                <a:gd name="T23" fmla="*/ 0 h 1705"/>
                <a:gd name="T24" fmla="*/ 0 w 1073"/>
                <a:gd name="T25" fmla="*/ 0 h 1705"/>
                <a:gd name="T26" fmla="*/ 0 w 1073"/>
                <a:gd name="T27" fmla="*/ 0 h 1705"/>
                <a:gd name="T28" fmla="*/ 0 w 1073"/>
                <a:gd name="T29" fmla="*/ 0 h 1705"/>
                <a:gd name="T30" fmla="*/ 0 w 1073"/>
                <a:gd name="T31" fmla="*/ 0 h 1705"/>
                <a:gd name="T32" fmla="*/ 0 w 1073"/>
                <a:gd name="T33" fmla="*/ 0 h 1705"/>
                <a:gd name="T34" fmla="*/ 0 w 1073"/>
                <a:gd name="T35" fmla="*/ 0 h 1705"/>
                <a:gd name="T36" fmla="*/ 0 w 1073"/>
                <a:gd name="T37" fmla="*/ 0 h 1705"/>
                <a:gd name="T38" fmla="*/ 0 w 1073"/>
                <a:gd name="T39" fmla="*/ 0 h 1705"/>
                <a:gd name="T40" fmla="*/ 0 w 1073"/>
                <a:gd name="T41" fmla="*/ 0 h 1705"/>
                <a:gd name="T42" fmla="*/ 0 w 1073"/>
                <a:gd name="T43" fmla="*/ 0 h 1705"/>
                <a:gd name="T44" fmla="*/ 0 w 1073"/>
                <a:gd name="T45" fmla="*/ 0 h 1705"/>
                <a:gd name="T46" fmla="*/ 0 w 1073"/>
                <a:gd name="T47" fmla="*/ 0 h 1705"/>
                <a:gd name="T48" fmla="*/ 0 w 1073"/>
                <a:gd name="T49" fmla="*/ 0 h 1705"/>
                <a:gd name="T50" fmla="*/ 0 w 1073"/>
                <a:gd name="T51" fmla="*/ 0 h 1705"/>
                <a:gd name="T52" fmla="*/ 0 w 1073"/>
                <a:gd name="T53" fmla="*/ 0 h 1705"/>
                <a:gd name="T54" fmla="*/ 0 w 1073"/>
                <a:gd name="T55" fmla="*/ 0 h 1705"/>
                <a:gd name="T56" fmla="*/ 0 w 1073"/>
                <a:gd name="T57" fmla="*/ 0 h 1705"/>
                <a:gd name="T58" fmla="*/ 0 w 1073"/>
                <a:gd name="T59" fmla="*/ 0 h 1705"/>
                <a:gd name="T60" fmla="*/ 0 w 1073"/>
                <a:gd name="T61" fmla="*/ 0 h 1705"/>
                <a:gd name="T62" fmla="*/ 0 w 1073"/>
                <a:gd name="T63" fmla="*/ 0 h 1705"/>
                <a:gd name="T64" fmla="*/ 0 w 1073"/>
                <a:gd name="T65" fmla="*/ 0 h 1705"/>
                <a:gd name="T66" fmla="*/ 0 w 1073"/>
                <a:gd name="T67" fmla="*/ 0 h 1705"/>
                <a:gd name="T68" fmla="*/ 0 w 1073"/>
                <a:gd name="T69" fmla="*/ 0 h 1705"/>
                <a:gd name="T70" fmla="*/ 0 w 1073"/>
                <a:gd name="T71" fmla="*/ 0 h 1705"/>
                <a:gd name="T72" fmla="*/ 0 w 1073"/>
                <a:gd name="T73" fmla="*/ 0 h 1705"/>
                <a:gd name="T74" fmla="*/ 0 w 1073"/>
                <a:gd name="T75" fmla="*/ 0 h 1705"/>
                <a:gd name="T76" fmla="*/ 0 w 1073"/>
                <a:gd name="T77" fmla="*/ 0 h 1705"/>
                <a:gd name="T78" fmla="*/ 0 w 1073"/>
                <a:gd name="T79" fmla="*/ 0 h 1705"/>
                <a:gd name="T80" fmla="*/ 0 w 1073"/>
                <a:gd name="T81" fmla="*/ 0 h 1705"/>
                <a:gd name="T82" fmla="*/ 0 w 1073"/>
                <a:gd name="T83" fmla="*/ 0 h 1705"/>
                <a:gd name="T84" fmla="*/ 0 w 1073"/>
                <a:gd name="T85" fmla="*/ 0 h 1705"/>
                <a:gd name="T86" fmla="*/ 0 w 1073"/>
                <a:gd name="T87" fmla="*/ 0 h 1705"/>
                <a:gd name="T88" fmla="*/ 0 w 1073"/>
                <a:gd name="T89" fmla="*/ 0 h 1705"/>
                <a:gd name="T90" fmla="*/ 0 w 1073"/>
                <a:gd name="T91" fmla="*/ 0 h 1705"/>
                <a:gd name="T92" fmla="*/ 0 w 1073"/>
                <a:gd name="T93" fmla="*/ 0 h 1705"/>
                <a:gd name="T94" fmla="*/ 0 w 1073"/>
                <a:gd name="T95" fmla="*/ 0 h 1705"/>
                <a:gd name="T96" fmla="*/ 0 w 1073"/>
                <a:gd name="T97" fmla="*/ 0 h 1705"/>
                <a:gd name="T98" fmla="*/ 0 w 1073"/>
                <a:gd name="T99" fmla="*/ 0 h 1705"/>
                <a:gd name="T100" fmla="*/ 0 w 1073"/>
                <a:gd name="T101" fmla="*/ 0 h 1705"/>
                <a:gd name="T102" fmla="*/ 0 w 1073"/>
                <a:gd name="T103" fmla="*/ 0 h 1705"/>
                <a:gd name="T104" fmla="*/ 0 w 1073"/>
                <a:gd name="T105" fmla="*/ 0 h 1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705"/>
                <a:gd name="T161" fmla="*/ 1073 w 1073"/>
                <a:gd name="T162" fmla="*/ 1705 h 170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705">
                  <a:moveTo>
                    <a:pt x="0" y="66"/>
                  </a:moveTo>
                  <a:lnTo>
                    <a:pt x="27" y="95"/>
                  </a:lnTo>
                  <a:lnTo>
                    <a:pt x="5" y="1127"/>
                  </a:lnTo>
                  <a:lnTo>
                    <a:pt x="11" y="1176"/>
                  </a:lnTo>
                  <a:lnTo>
                    <a:pt x="74" y="1698"/>
                  </a:lnTo>
                  <a:lnTo>
                    <a:pt x="88" y="1687"/>
                  </a:lnTo>
                  <a:lnTo>
                    <a:pt x="104" y="1676"/>
                  </a:lnTo>
                  <a:lnTo>
                    <a:pt x="150" y="1692"/>
                  </a:lnTo>
                  <a:lnTo>
                    <a:pt x="161" y="1670"/>
                  </a:lnTo>
                  <a:lnTo>
                    <a:pt x="170" y="1596"/>
                  </a:lnTo>
                  <a:lnTo>
                    <a:pt x="189" y="1544"/>
                  </a:lnTo>
                  <a:lnTo>
                    <a:pt x="220" y="1596"/>
                  </a:lnTo>
                  <a:lnTo>
                    <a:pt x="216" y="1615"/>
                  </a:lnTo>
                  <a:lnTo>
                    <a:pt x="231" y="1657"/>
                  </a:lnTo>
                  <a:lnTo>
                    <a:pt x="264" y="1703"/>
                  </a:lnTo>
                  <a:lnTo>
                    <a:pt x="293" y="1705"/>
                  </a:lnTo>
                  <a:lnTo>
                    <a:pt x="319" y="1703"/>
                  </a:lnTo>
                  <a:lnTo>
                    <a:pt x="354" y="1665"/>
                  </a:lnTo>
                  <a:lnTo>
                    <a:pt x="363" y="1662"/>
                  </a:lnTo>
                  <a:lnTo>
                    <a:pt x="379" y="1648"/>
                  </a:lnTo>
                  <a:lnTo>
                    <a:pt x="379" y="1640"/>
                  </a:lnTo>
                  <a:lnTo>
                    <a:pt x="374" y="1632"/>
                  </a:lnTo>
                  <a:lnTo>
                    <a:pt x="357" y="1624"/>
                  </a:lnTo>
                  <a:lnTo>
                    <a:pt x="357" y="1615"/>
                  </a:lnTo>
                  <a:lnTo>
                    <a:pt x="370" y="1582"/>
                  </a:lnTo>
                  <a:lnTo>
                    <a:pt x="365" y="1571"/>
                  </a:lnTo>
                  <a:lnTo>
                    <a:pt x="343" y="1552"/>
                  </a:lnTo>
                  <a:lnTo>
                    <a:pt x="335" y="1552"/>
                  </a:lnTo>
                  <a:lnTo>
                    <a:pt x="319" y="1538"/>
                  </a:lnTo>
                  <a:lnTo>
                    <a:pt x="297" y="1505"/>
                  </a:lnTo>
                  <a:lnTo>
                    <a:pt x="293" y="1481"/>
                  </a:lnTo>
                  <a:lnTo>
                    <a:pt x="302" y="1472"/>
                  </a:lnTo>
                  <a:lnTo>
                    <a:pt x="299" y="1464"/>
                  </a:lnTo>
                  <a:lnTo>
                    <a:pt x="299" y="1451"/>
                  </a:lnTo>
                  <a:lnTo>
                    <a:pt x="1073" y="1374"/>
                  </a:lnTo>
                  <a:lnTo>
                    <a:pt x="1067" y="1352"/>
                  </a:lnTo>
                  <a:lnTo>
                    <a:pt x="1031" y="1297"/>
                  </a:lnTo>
                  <a:lnTo>
                    <a:pt x="1037" y="1207"/>
                  </a:lnTo>
                  <a:lnTo>
                    <a:pt x="1001" y="1130"/>
                  </a:lnTo>
                  <a:lnTo>
                    <a:pt x="998" y="1066"/>
                  </a:lnTo>
                  <a:lnTo>
                    <a:pt x="1015" y="1026"/>
                  </a:lnTo>
                  <a:lnTo>
                    <a:pt x="1015" y="979"/>
                  </a:lnTo>
                  <a:lnTo>
                    <a:pt x="1042" y="941"/>
                  </a:lnTo>
                  <a:lnTo>
                    <a:pt x="1045" y="930"/>
                  </a:lnTo>
                  <a:lnTo>
                    <a:pt x="1020" y="899"/>
                  </a:lnTo>
                  <a:lnTo>
                    <a:pt x="1031" y="869"/>
                  </a:lnTo>
                  <a:lnTo>
                    <a:pt x="1012" y="847"/>
                  </a:lnTo>
                  <a:lnTo>
                    <a:pt x="987" y="831"/>
                  </a:lnTo>
                  <a:lnTo>
                    <a:pt x="976" y="809"/>
                  </a:lnTo>
                  <a:lnTo>
                    <a:pt x="960" y="756"/>
                  </a:lnTo>
                  <a:lnTo>
                    <a:pt x="941" y="738"/>
                  </a:lnTo>
                  <a:lnTo>
                    <a:pt x="735" y="0"/>
                  </a:lnTo>
                  <a:lnTo>
                    <a:pt x="0" y="66"/>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353" name="Freeform 31">
              <a:extLst>
                <a:ext uri="{FF2B5EF4-FFF2-40B4-BE49-F238E27FC236}">
                  <a16:creationId xmlns:a16="http://schemas.microsoft.com/office/drawing/2014/main" id="{43C743C0-D59F-6174-EC0B-828383996D93}"/>
                </a:ext>
              </a:extLst>
            </p:cNvPr>
            <p:cNvSpPr>
              <a:spLocks/>
            </p:cNvSpPr>
            <p:nvPr/>
          </p:nvSpPr>
          <p:spPr bwMode="gray">
            <a:xfrm>
              <a:off x="6814987" y="4969073"/>
              <a:ext cx="882624" cy="842067"/>
            </a:xfrm>
            <a:custGeom>
              <a:avLst/>
              <a:gdLst>
                <a:gd name="T0" fmla="*/ 0 w 1526"/>
                <a:gd name="T1" fmla="*/ 0 h 1572"/>
                <a:gd name="T2" fmla="*/ 0 w 1526"/>
                <a:gd name="T3" fmla="*/ 0 h 1572"/>
                <a:gd name="T4" fmla="*/ 0 w 1526"/>
                <a:gd name="T5" fmla="*/ 0 h 1572"/>
                <a:gd name="T6" fmla="*/ 0 w 1526"/>
                <a:gd name="T7" fmla="*/ 0 h 1572"/>
                <a:gd name="T8" fmla="*/ 0 w 1526"/>
                <a:gd name="T9" fmla="*/ 0 h 1572"/>
                <a:gd name="T10" fmla="*/ 0 w 1526"/>
                <a:gd name="T11" fmla="*/ 0 h 1572"/>
                <a:gd name="T12" fmla="*/ 0 w 1526"/>
                <a:gd name="T13" fmla="*/ 0 h 1572"/>
                <a:gd name="T14" fmla="*/ 0 w 1526"/>
                <a:gd name="T15" fmla="*/ 0 h 1572"/>
                <a:gd name="T16" fmla="*/ 0 w 1526"/>
                <a:gd name="T17" fmla="*/ 0 h 1572"/>
                <a:gd name="T18" fmla="*/ 0 w 1526"/>
                <a:gd name="T19" fmla="*/ 0 h 1572"/>
                <a:gd name="T20" fmla="*/ 0 w 1526"/>
                <a:gd name="T21" fmla="*/ 0 h 1572"/>
                <a:gd name="T22" fmla="*/ 0 w 1526"/>
                <a:gd name="T23" fmla="*/ 0 h 1572"/>
                <a:gd name="T24" fmla="*/ 0 w 1526"/>
                <a:gd name="T25" fmla="*/ 0 h 1572"/>
                <a:gd name="T26" fmla="*/ 0 w 1526"/>
                <a:gd name="T27" fmla="*/ 0 h 1572"/>
                <a:gd name="T28" fmla="*/ 0 w 1526"/>
                <a:gd name="T29" fmla="*/ 0 h 1572"/>
                <a:gd name="T30" fmla="*/ 0 w 1526"/>
                <a:gd name="T31" fmla="*/ 0 h 1572"/>
                <a:gd name="T32" fmla="*/ 0 w 1526"/>
                <a:gd name="T33" fmla="*/ 0 h 1572"/>
                <a:gd name="T34" fmla="*/ 0 w 1526"/>
                <a:gd name="T35" fmla="*/ 0 h 1572"/>
                <a:gd name="T36" fmla="*/ 0 w 1526"/>
                <a:gd name="T37" fmla="*/ 0 h 1572"/>
                <a:gd name="T38" fmla="*/ 0 w 1526"/>
                <a:gd name="T39" fmla="*/ 0 h 1572"/>
                <a:gd name="T40" fmla="*/ 0 w 1526"/>
                <a:gd name="T41" fmla="*/ 0 h 1572"/>
                <a:gd name="T42" fmla="*/ 0 w 1526"/>
                <a:gd name="T43" fmla="*/ 0 h 1572"/>
                <a:gd name="T44" fmla="*/ 0 w 1526"/>
                <a:gd name="T45" fmla="*/ 0 h 1572"/>
                <a:gd name="T46" fmla="*/ 0 w 1526"/>
                <a:gd name="T47" fmla="*/ 0 h 1572"/>
                <a:gd name="T48" fmla="*/ 0 w 1526"/>
                <a:gd name="T49" fmla="*/ 0 h 1572"/>
                <a:gd name="T50" fmla="*/ 0 w 1526"/>
                <a:gd name="T51" fmla="*/ 0 h 1572"/>
                <a:gd name="T52" fmla="*/ 0 w 1526"/>
                <a:gd name="T53" fmla="*/ 0 h 1572"/>
                <a:gd name="T54" fmla="*/ 0 w 1526"/>
                <a:gd name="T55" fmla="*/ 0 h 1572"/>
                <a:gd name="T56" fmla="*/ 0 w 1526"/>
                <a:gd name="T57" fmla="*/ 0 h 1572"/>
                <a:gd name="T58" fmla="*/ 0 w 1526"/>
                <a:gd name="T59" fmla="*/ 0 h 1572"/>
                <a:gd name="T60" fmla="*/ 0 w 1526"/>
                <a:gd name="T61" fmla="*/ 0 h 1572"/>
                <a:gd name="T62" fmla="*/ 0 w 1526"/>
                <a:gd name="T63" fmla="*/ 0 h 1572"/>
                <a:gd name="T64" fmla="*/ 0 w 1526"/>
                <a:gd name="T65" fmla="*/ 0 h 1572"/>
                <a:gd name="T66" fmla="*/ 0 w 1526"/>
                <a:gd name="T67" fmla="*/ 0 h 1572"/>
                <a:gd name="T68" fmla="*/ 0 w 1526"/>
                <a:gd name="T69" fmla="*/ 0 h 1572"/>
                <a:gd name="T70" fmla="*/ 0 w 1526"/>
                <a:gd name="T71" fmla="*/ 0 h 1572"/>
                <a:gd name="T72" fmla="*/ 0 w 1526"/>
                <a:gd name="T73" fmla="*/ 0 h 1572"/>
                <a:gd name="T74" fmla="*/ 0 w 1526"/>
                <a:gd name="T75" fmla="*/ 0 h 1572"/>
                <a:gd name="T76" fmla="*/ 0 w 1526"/>
                <a:gd name="T77" fmla="*/ 0 h 1572"/>
                <a:gd name="T78" fmla="*/ 0 w 1526"/>
                <a:gd name="T79" fmla="*/ 0 h 1572"/>
                <a:gd name="T80" fmla="*/ 0 w 1526"/>
                <a:gd name="T81" fmla="*/ 0 h 15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6"/>
                <a:gd name="T124" fmla="*/ 0 h 1572"/>
                <a:gd name="T125" fmla="*/ 1526 w 1526"/>
                <a:gd name="T126" fmla="*/ 1572 h 15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6" h="1572">
                  <a:moveTo>
                    <a:pt x="0" y="94"/>
                  </a:moveTo>
                  <a:lnTo>
                    <a:pt x="206" y="832"/>
                  </a:lnTo>
                  <a:lnTo>
                    <a:pt x="225" y="850"/>
                  </a:lnTo>
                  <a:lnTo>
                    <a:pt x="241" y="903"/>
                  </a:lnTo>
                  <a:lnTo>
                    <a:pt x="252" y="925"/>
                  </a:lnTo>
                  <a:lnTo>
                    <a:pt x="277" y="941"/>
                  </a:lnTo>
                  <a:lnTo>
                    <a:pt x="296" y="963"/>
                  </a:lnTo>
                  <a:lnTo>
                    <a:pt x="285" y="993"/>
                  </a:lnTo>
                  <a:lnTo>
                    <a:pt x="310" y="1024"/>
                  </a:lnTo>
                  <a:lnTo>
                    <a:pt x="307" y="1035"/>
                  </a:lnTo>
                  <a:lnTo>
                    <a:pt x="280" y="1073"/>
                  </a:lnTo>
                  <a:lnTo>
                    <a:pt x="280" y="1120"/>
                  </a:lnTo>
                  <a:lnTo>
                    <a:pt x="263" y="1160"/>
                  </a:lnTo>
                  <a:lnTo>
                    <a:pt x="266" y="1224"/>
                  </a:lnTo>
                  <a:lnTo>
                    <a:pt x="302" y="1301"/>
                  </a:lnTo>
                  <a:lnTo>
                    <a:pt x="296" y="1391"/>
                  </a:lnTo>
                  <a:lnTo>
                    <a:pt x="332" y="1446"/>
                  </a:lnTo>
                  <a:lnTo>
                    <a:pt x="338" y="1468"/>
                  </a:lnTo>
                  <a:lnTo>
                    <a:pt x="340" y="1485"/>
                  </a:lnTo>
                  <a:lnTo>
                    <a:pt x="368" y="1512"/>
                  </a:lnTo>
                  <a:lnTo>
                    <a:pt x="364" y="1534"/>
                  </a:lnTo>
                  <a:lnTo>
                    <a:pt x="384" y="1561"/>
                  </a:lnTo>
                  <a:lnTo>
                    <a:pt x="1185" y="1512"/>
                  </a:lnTo>
                  <a:lnTo>
                    <a:pt x="1196" y="1551"/>
                  </a:lnTo>
                  <a:lnTo>
                    <a:pt x="1207" y="1566"/>
                  </a:lnTo>
                  <a:lnTo>
                    <a:pt x="1251" y="1572"/>
                  </a:lnTo>
                  <a:lnTo>
                    <a:pt x="1260" y="1531"/>
                  </a:lnTo>
                  <a:lnTo>
                    <a:pt x="1234" y="1454"/>
                  </a:lnTo>
                  <a:lnTo>
                    <a:pt x="1238" y="1426"/>
                  </a:lnTo>
                  <a:lnTo>
                    <a:pt x="1245" y="1413"/>
                  </a:lnTo>
                  <a:lnTo>
                    <a:pt x="1267" y="1397"/>
                  </a:lnTo>
                  <a:lnTo>
                    <a:pt x="1324" y="1424"/>
                  </a:lnTo>
                  <a:lnTo>
                    <a:pt x="1377" y="1426"/>
                  </a:lnTo>
                  <a:lnTo>
                    <a:pt x="1401" y="1419"/>
                  </a:lnTo>
                  <a:lnTo>
                    <a:pt x="1394" y="1360"/>
                  </a:lnTo>
                  <a:lnTo>
                    <a:pt x="1383" y="1331"/>
                  </a:lnTo>
                  <a:lnTo>
                    <a:pt x="1383" y="1292"/>
                  </a:lnTo>
                  <a:lnTo>
                    <a:pt x="1388" y="1263"/>
                  </a:lnTo>
                  <a:lnTo>
                    <a:pt x="1429" y="1142"/>
                  </a:lnTo>
                  <a:lnTo>
                    <a:pt x="1438" y="1089"/>
                  </a:lnTo>
                  <a:lnTo>
                    <a:pt x="1456" y="1040"/>
                  </a:lnTo>
                  <a:lnTo>
                    <a:pt x="1482" y="991"/>
                  </a:lnTo>
                  <a:lnTo>
                    <a:pt x="1506" y="966"/>
                  </a:lnTo>
                  <a:lnTo>
                    <a:pt x="1520" y="960"/>
                  </a:lnTo>
                  <a:lnTo>
                    <a:pt x="1526" y="944"/>
                  </a:lnTo>
                  <a:lnTo>
                    <a:pt x="1504" y="938"/>
                  </a:lnTo>
                  <a:lnTo>
                    <a:pt x="1504" y="930"/>
                  </a:lnTo>
                  <a:lnTo>
                    <a:pt x="1489" y="930"/>
                  </a:lnTo>
                  <a:lnTo>
                    <a:pt x="1449" y="927"/>
                  </a:lnTo>
                  <a:lnTo>
                    <a:pt x="1438" y="919"/>
                  </a:lnTo>
                  <a:lnTo>
                    <a:pt x="1427" y="903"/>
                  </a:lnTo>
                  <a:lnTo>
                    <a:pt x="1410" y="832"/>
                  </a:lnTo>
                  <a:lnTo>
                    <a:pt x="1374" y="782"/>
                  </a:lnTo>
                  <a:lnTo>
                    <a:pt x="1330" y="766"/>
                  </a:lnTo>
                  <a:lnTo>
                    <a:pt x="1308" y="692"/>
                  </a:lnTo>
                  <a:lnTo>
                    <a:pt x="1282" y="659"/>
                  </a:lnTo>
                  <a:lnTo>
                    <a:pt x="1267" y="620"/>
                  </a:lnTo>
                  <a:lnTo>
                    <a:pt x="1243" y="609"/>
                  </a:lnTo>
                  <a:lnTo>
                    <a:pt x="1194" y="591"/>
                  </a:lnTo>
                  <a:lnTo>
                    <a:pt x="1163" y="552"/>
                  </a:lnTo>
                  <a:lnTo>
                    <a:pt x="1130" y="530"/>
                  </a:lnTo>
                  <a:lnTo>
                    <a:pt x="1128" y="510"/>
                  </a:lnTo>
                  <a:lnTo>
                    <a:pt x="1111" y="475"/>
                  </a:lnTo>
                  <a:lnTo>
                    <a:pt x="1100" y="464"/>
                  </a:lnTo>
                  <a:lnTo>
                    <a:pt x="1054" y="448"/>
                  </a:lnTo>
                  <a:lnTo>
                    <a:pt x="963" y="363"/>
                  </a:lnTo>
                  <a:lnTo>
                    <a:pt x="922" y="349"/>
                  </a:lnTo>
                  <a:lnTo>
                    <a:pt x="911" y="321"/>
                  </a:lnTo>
                  <a:lnTo>
                    <a:pt x="872" y="288"/>
                  </a:lnTo>
                  <a:lnTo>
                    <a:pt x="845" y="233"/>
                  </a:lnTo>
                  <a:lnTo>
                    <a:pt x="817" y="206"/>
                  </a:lnTo>
                  <a:lnTo>
                    <a:pt x="806" y="184"/>
                  </a:lnTo>
                  <a:lnTo>
                    <a:pt x="749" y="173"/>
                  </a:lnTo>
                  <a:lnTo>
                    <a:pt x="672" y="135"/>
                  </a:lnTo>
                  <a:lnTo>
                    <a:pt x="647" y="113"/>
                  </a:lnTo>
                  <a:lnTo>
                    <a:pt x="674" y="55"/>
                  </a:lnTo>
                  <a:lnTo>
                    <a:pt x="694" y="39"/>
                  </a:lnTo>
                  <a:lnTo>
                    <a:pt x="707" y="20"/>
                  </a:lnTo>
                  <a:lnTo>
                    <a:pt x="711" y="6"/>
                  </a:lnTo>
                  <a:lnTo>
                    <a:pt x="707" y="0"/>
                  </a:lnTo>
                  <a:lnTo>
                    <a:pt x="285" y="61"/>
                  </a:lnTo>
                  <a:lnTo>
                    <a:pt x="0" y="94"/>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54" name="Freeform 32">
              <a:extLst>
                <a:ext uri="{FF2B5EF4-FFF2-40B4-BE49-F238E27FC236}">
                  <a16:creationId xmlns:a16="http://schemas.microsoft.com/office/drawing/2014/main" id="{DFC03D9E-290D-BFFD-7021-E81E31C89855}"/>
                </a:ext>
              </a:extLst>
            </p:cNvPr>
            <p:cNvSpPr>
              <a:spLocks/>
            </p:cNvSpPr>
            <p:nvPr/>
          </p:nvSpPr>
          <p:spPr bwMode="gray">
            <a:xfrm>
              <a:off x="7186984" y="4892083"/>
              <a:ext cx="824861" cy="577419"/>
            </a:xfrm>
            <a:custGeom>
              <a:avLst/>
              <a:gdLst>
                <a:gd name="T0" fmla="*/ 0 w 1426"/>
                <a:gd name="T1" fmla="*/ 0 h 1075"/>
                <a:gd name="T2" fmla="*/ 0 w 1426"/>
                <a:gd name="T3" fmla="*/ 0 h 1075"/>
                <a:gd name="T4" fmla="*/ 0 w 1426"/>
                <a:gd name="T5" fmla="*/ 0 h 1075"/>
                <a:gd name="T6" fmla="*/ 0 w 1426"/>
                <a:gd name="T7" fmla="*/ 0 h 1075"/>
                <a:gd name="T8" fmla="*/ 0 w 1426"/>
                <a:gd name="T9" fmla="*/ 0 h 1075"/>
                <a:gd name="T10" fmla="*/ 0 w 1426"/>
                <a:gd name="T11" fmla="*/ 0 h 1075"/>
                <a:gd name="T12" fmla="*/ 0 w 1426"/>
                <a:gd name="T13" fmla="*/ 0 h 1075"/>
                <a:gd name="T14" fmla="*/ 0 w 1426"/>
                <a:gd name="T15" fmla="*/ 0 h 1075"/>
                <a:gd name="T16" fmla="*/ 0 w 1426"/>
                <a:gd name="T17" fmla="*/ 0 h 1075"/>
                <a:gd name="T18" fmla="*/ 0 w 1426"/>
                <a:gd name="T19" fmla="*/ 0 h 1075"/>
                <a:gd name="T20" fmla="*/ 0 w 1426"/>
                <a:gd name="T21" fmla="*/ 0 h 1075"/>
                <a:gd name="T22" fmla="*/ 0 w 1426"/>
                <a:gd name="T23" fmla="*/ 0 h 1075"/>
                <a:gd name="T24" fmla="*/ 0 w 1426"/>
                <a:gd name="T25" fmla="*/ 0 h 1075"/>
                <a:gd name="T26" fmla="*/ 0 w 1426"/>
                <a:gd name="T27" fmla="*/ 0 h 1075"/>
                <a:gd name="T28" fmla="*/ 0 w 1426"/>
                <a:gd name="T29" fmla="*/ 0 h 1075"/>
                <a:gd name="T30" fmla="*/ 0 w 1426"/>
                <a:gd name="T31" fmla="*/ 0 h 1075"/>
                <a:gd name="T32" fmla="*/ 0 w 1426"/>
                <a:gd name="T33" fmla="*/ 0 h 1075"/>
                <a:gd name="T34" fmla="*/ 0 w 1426"/>
                <a:gd name="T35" fmla="*/ 0 h 1075"/>
                <a:gd name="T36" fmla="*/ 0 w 1426"/>
                <a:gd name="T37" fmla="*/ 0 h 1075"/>
                <a:gd name="T38" fmla="*/ 0 w 1426"/>
                <a:gd name="T39" fmla="*/ 0 h 1075"/>
                <a:gd name="T40" fmla="*/ 0 w 1426"/>
                <a:gd name="T41" fmla="*/ 0 h 1075"/>
                <a:gd name="T42" fmla="*/ 0 w 1426"/>
                <a:gd name="T43" fmla="*/ 0 h 1075"/>
                <a:gd name="T44" fmla="*/ 0 w 1426"/>
                <a:gd name="T45" fmla="*/ 0 h 1075"/>
                <a:gd name="T46" fmla="*/ 0 w 1426"/>
                <a:gd name="T47" fmla="*/ 0 h 1075"/>
                <a:gd name="T48" fmla="*/ 0 w 1426"/>
                <a:gd name="T49" fmla="*/ 0 h 1075"/>
                <a:gd name="T50" fmla="*/ 0 w 1426"/>
                <a:gd name="T51" fmla="*/ 0 h 1075"/>
                <a:gd name="T52" fmla="*/ 0 w 1426"/>
                <a:gd name="T53" fmla="*/ 0 h 1075"/>
                <a:gd name="T54" fmla="*/ 0 w 1426"/>
                <a:gd name="T55" fmla="*/ 0 h 1075"/>
                <a:gd name="T56" fmla="*/ 0 w 1426"/>
                <a:gd name="T57" fmla="*/ 0 h 1075"/>
                <a:gd name="T58" fmla="*/ 0 w 1426"/>
                <a:gd name="T59" fmla="*/ 0 h 1075"/>
                <a:gd name="T60" fmla="*/ 0 w 1426"/>
                <a:gd name="T61" fmla="*/ 0 h 1075"/>
                <a:gd name="T62" fmla="*/ 0 w 1426"/>
                <a:gd name="T63" fmla="*/ 0 h 1075"/>
                <a:gd name="T64" fmla="*/ 0 w 1426"/>
                <a:gd name="T65" fmla="*/ 0 h 1075"/>
                <a:gd name="T66" fmla="*/ 0 w 1426"/>
                <a:gd name="T67" fmla="*/ 0 h 1075"/>
                <a:gd name="T68" fmla="*/ 0 w 1426"/>
                <a:gd name="T69" fmla="*/ 0 h 1075"/>
                <a:gd name="T70" fmla="*/ 0 w 1426"/>
                <a:gd name="T71" fmla="*/ 0 h 1075"/>
                <a:gd name="T72" fmla="*/ 0 w 1426"/>
                <a:gd name="T73" fmla="*/ 0 h 1075"/>
                <a:gd name="T74" fmla="*/ 0 w 1426"/>
                <a:gd name="T75" fmla="*/ 0 h 1075"/>
                <a:gd name="T76" fmla="*/ 0 w 1426"/>
                <a:gd name="T77" fmla="*/ 0 h 1075"/>
                <a:gd name="T78" fmla="*/ 0 w 1426"/>
                <a:gd name="T79" fmla="*/ 0 h 1075"/>
                <a:gd name="T80" fmla="*/ 0 w 1426"/>
                <a:gd name="T81" fmla="*/ 0 h 1075"/>
                <a:gd name="T82" fmla="*/ 0 w 1426"/>
                <a:gd name="T83" fmla="*/ 0 h 1075"/>
                <a:gd name="T84" fmla="*/ 0 w 1426"/>
                <a:gd name="T85" fmla="*/ 0 h 1075"/>
                <a:gd name="T86" fmla="*/ 0 w 1426"/>
                <a:gd name="T87" fmla="*/ 0 h 107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26"/>
                <a:gd name="T133" fmla="*/ 0 h 1075"/>
                <a:gd name="T134" fmla="*/ 1426 w 1426"/>
                <a:gd name="T135" fmla="*/ 1075 h 107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26" h="1075">
                  <a:moveTo>
                    <a:pt x="856" y="1075"/>
                  </a:moveTo>
                  <a:lnTo>
                    <a:pt x="842" y="1075"/>
                  </a:lnTo>
                  <a:lnTo>
                    <a:pt x="802" y="1072"/>
                  </a:lnTo>
                  <a:lnTo>
                    <a:pt x="791" y="1064"/>
                  </a:lnTo>
                  <a:lnTo>
                    <a:pt x="780" y="1048"/>
                  </a:lnTo>
                  <a:lnTo>
                    <a:pt x="763" y="977"/>
                  </a:lnTo>
                  <a:lnTo>
                    <a:pt x="727" y="927"/>
                  </a:lnTo>
                  <a:lnTo>
                    <a:pt x="683" y="911"/>
                  </a:lnTo>
                  <a:lnTo>
                    <a:pt x="661" y="837"/>
                  </a:lnTo>
                  <a:lnTo>
                    <a:pt x="633" y="804"/>
                  </a:lnTo>
                  <a:lnTo>
                    <a:pt x="620" y="765"/>
                  </a:lnTo>
                  <a:lnTo>
                    <a:pt x="595" y="754"/>
                  </a:lnTo>
                  <a:lnTo>
                    <a:pt x="546" y="736"/>
                  </a:lnTo>
                  <a:lnTo>
                    <a:pt x="516" y="697"/>
                  </a:lnTo>
                  <a:lnTo>
                    <a:pt x="483" y="675"/>
                  </a:lnTo>
                  <a:lnTo>
                    <a:pt x="480" y="655"/>
                  </a:lnTo>
                  <a:lnTo>
                    <a:pt x="464" y="620"/>
                  </a:lnTo>
                  <a:lnTo>
                    <a:pt x="453" y="609"/>
                  </a:lnTo>
                  <a:lnTo>
                    <a:pt x="406" y="593"/>
                  </a:lnTo>
                  <a:lnTo>
                    <a:pt x="316" y="508"/>
                  </a:lnTo>
                  <a:lnTo>
                    <a:pt x="275" y="494"/>
                  </a:lnTo>
                  <a:lnTo>
                    <a:pt x="264" y="466"/>
                  </a:lnTo>
                  <a:lnTo>
                    <a:pt x="225" y="433"/>
                  </a:lnTo>
                  <a:lnTo>
                    <a:pt x="198" y="378"/>
                  </a:lnTo>
                  <a:lnTo>
                    <a:pt x="170" y="351"/>
                  </a:lnTo>
                  <a:lnTo>
                    <a:pt x="159" y="329"/>
                  </a:lnTo>
                  <a:lnTo>
                    <a:pt x="102" y="318"/>
                  </a:lnTo>
                  <a:lnTo>
                    <a:pt x="25" y="280"/>
                  </a:lnTo>
                  <a:lnTo>
                    <a:pt x="0" y="258"/>
                  </a:lnTo>
                  <a:lnTo>
                    <a:pt x="27" y="200"/>
                  </a:lnTo>
                  <a:lnTo>
                    <a:pt x="47" y="184"/>
                  </a:lnTo>
                  <a:lnTo>
                    <a:pt x="60" y="165"/>
                  </a:lnTo>
                  <a:lnTo>
                    <a:pt x="64" y="151"/>
                  </a:lnTo>
                  <a:lnTo>
                    <a:pt x="60" y="145"/>
                  </a:lnTo>
                  <a:lnTo>
                    <a:pt x="143" y="104"/>
                  </a:lnTo>
                  <a:lnTo>
                    <a:pt x="167" y="104"/>
                  </a:lnTo>
                  <a:lnTo>
                    <a:pt x="170" y="88"/>
                  </a:lnTo>
                  <a:lnTo>
                    <a:pt x="244" y="55"/>
                  </a:lnTo>
                  <a:lnTo>
                    <a:pt x="253" y="44"/>
                  </a:lnTo>
                  <a:lnTo>
                    <a:pt x="264" y="44"/>
                  </a:lnTo>
                  <a:lnTo>
                    <a:pt x="633" y="0"/>
                  </a:lnTo>
                  <a:lnTo>
                    <a:pt x="637" y="11"/>
                  </a:lnTo>
                  <a:lnTo>
                    <a:pt x="631" y="22"/>
                  </a:lnTo>
                  <a:lnTo>
                    <a:pt x="642" y="36"/>
                  </a:lnTo>
                  <a:lnTo>
                    <a:pt x="670" y="22"/>
                  </a:lnTo>
                  <a:lnTo>
                    <a:pt x="733" y="66"/>
                  </a:lnTo>
                  <a:lnTo>
                    <a:pt x="732" y="110"/>
                  </a:lnTo>
                  <a:lnTo>
                    <a:pt x="1051" y="68"/>
                  </a:lnTo>
                  <a:lnTo>
                    <a:pt x="1426" y="329"/>
                  </a:lnTo>
                  <a:lnTo>
                    <a:pt x="1413" y="338"/>
                  </a:lnTo>
                  <a:lnTo>
                    <a:pt x="1382" y="356"/>
                  </a:lnTo>
                  <a:lnTo>
                    <a:pt x="1358" y="393"/>
                  </a:lnTo>
                  <a:lnTo>
                    <a:pt x="1322" y="437"/>
                  </a:lnTo>
                  <a:lnTo>
                    <a:pt x="1298" y="492"/>
                  </a:lnTo>
                  <a:lnTo>
                    <a:pt x="1284" y="529"/>
                  </a:lnTo>
                  <a:lnTo>
                    <a:pt x="1284" y="567"/>
                  </a:lnTo>
                  <a:lnTo>
                    <a:pt x="1284" y="600"/>
                  </a:lnTo>
                  <a:lnTo>
                    <a:pt x="1273" y="611"/>
                  </a:lnTo>
                  <a:lnTo>
                    <a:pt x="1265" y="628"/>
                  </a:lnTo>
                  <a:lnTo>
                    <a:pt x="1240" y="631"/>
                  </a:lnTo>
                  <a:lnTo>
                    <a:pt x="1226" y="648"/>
                  </a:lnTo>
                  <a:lnTo>
                    <a:pt x="1207" y="670"/>
                  </a:lnTo>
                  <a:lnTo>
                    <a:pt x="1188" y="699"/>
                  </a:lnTo>
                  <a:lnTo>
                    <a:pt x="1174" y="725"/>
                  </a:lnTo>
                  <a:lnTo>
                    <a:pt x="1127" y="757"/>
                  </a:lnTo>
                  <a:lnTo>
                    <a:pt x="1100" y="798"/>
                  </a:lnTo>
                  <a:lnTo>
                    <a:pt x="1075" y="820"/>
                  </a:lnTo>
                  <a:lnTo>
                    <a:pt x="1042" y="845"/>
                  </a:lnTo>
                  <a:lnTo>
                    <a:pt x="1020" y="867"/>
                  </a:lnTo>
                  <a:lnTo>
                    <a:pt x="1004" y="881"/>
                  </a:lnTo>
                  <a:lnTo>
                    <a:pt x="976" y="894"/>
                  </a:lnTo>
                  <a:lnTo>
                    <a:pt x="960" y="900"/>
                  </a:lnTo>
                  <a:lnTo>
                    <a:pt x="952" y="911"/>
                  </a:lnTo>
                  <a:lnTo>
                    <a:pt x="954" y="922"/>
                  </a:lnTo>
                  <a:lnTo>
                    <a:pt x="949" y="927"/>
                  </a:lnTo>
                  <a:lnTo>
                    <a:pt x="936" y="955"/>
                  </a:lnTo>
                  <a:lnTo>
                    <a:pt x="914" y="977"/>
                  </a:lnTo>
                  <a:lnTo>
                    <a:pt x="892" y="977"/>
                  </a:lnTo>
                  <a:lnTo>
                    <a:pt x="886" y="982"/>
                  </a:lnTo>
                  <a:lnTo>
                    <a:pt x="883" y="988"/>
                  </a:lnTo>
                  <a:lnTo>
                    <a:pt x="888" y="995"/>
                  </a:lnTo>
                  <a:lnTo>
                    <a:pt x="899" y="999"/>
                  </a:lnTo>
                  <a:lnTo>
                    <a:pt x="905" y="1004"/>
                  </a:lnTo>
                  <a:lnTo>
                    <a:pt x="903" y="1017"/>
                  </a:lnTo>
                  <a:lnTo>
                    <a:pt x="888" y="1026"/>
                  </a:lnTo>
                  <a:lnTo>
                    <a:pt x="864" y="1050"/>
                  </a:lnTo>
                  <a:lnTo>
                    <a:pt x="856" y="1070"/>
                  </a:lnTo>
                  <a:lnTo>
                    <a:pt x="856" y="1075"/>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55" name="Freeform 33">
              <a:extLst>
                <a:ext uri="{FF2B5EF4-FFF2-40B4-BE49-F238E27FC236}">
                  <a16:creationId xmlns:a16="http://schemas.microsoft.com/office/drawing/2014/main" id="{8187BB58-4F99-280D-E583-5B6B0402022F}"/>
                </a:ext>
              </a:extLst>
            </p:cNvPr>
            <p:cNvSpPr>
              <a:spLocks/>
            </p:cNvSpPr>
            <p:nvPr/>
          </p:nvSpPr>
          <p:spPr bwMode="gray">
            <a:xfrm>
              <a:off x="6050200" y="4646680"/>
              <a:ext cx="1321628" cy="428251"/>
            </a:xfrm>
            <a:custGeom>
              <a:avLst/>
              <a:gdLst>
                <a:gd name="T0" fmla="*/ 0 w 2285"/>
                <a:gd name="T1" fmla="*/ 0 h 800"/>
                <a:gd name="T2" fmla="*/ 0 w 2285"/>
                <a:gd name="T3" fmla="*/ 0 h 800"/>
                <a:gd name="T4" fmla="*/ 0 w 2285"/>
                <a:gd name="T5" fmla="*/ 0 h 800"/>
                <a:gd name="T6" fmla="*/ 0 w 2285"/>
                <a:gd name="T7" fmla="*/ 0 h 800"/>
                <a:gd name="T8" fmla="*/ 0 w 2285"/>
                <a:gd name="T9" fmla="*/ 0 h 800"/>
                <a:gd name="T10" fmla="*/ 0 w 2285"/>
                <a:gd name="T11" fmla="*/ 0 h 800"/>
                <a:gd name="T12" fmla="*/ 0 w 2285"/>
                <a:gd name="T13" fmla="*/ 0 h 800"/>
                <a:gd name="T14" fmla="*/ 0 w 2285"/>
                <a:gd name="T15" fmla="*/ 0 h 800"/>
                <a:gd name="T16" fmla="*/ 0 w 2285"/>
                <a:gd name="T17" fmla="*/ 0 h 800"/>
                <a:gd name="T18" fmla="*/ 0 w 2285"/>
                <a:gd name="T19" fmla="*/ 0 h 800"/>
                <a:gd name="T20" fmla="*/ 0 w 2285"/>
                <a:gd name="T21" fmla="*/ 0 h 800"/>
                <a:gd name="T22" fmla="*/ 0 w 2285"/>
                <a:gd name="T23" fmla="*/ 0 h 800"/>
                <a:gd name="T24" fmla="*/ 0 w 2285"/>
                <a:gd name="T25" fmla="*/ 0 h 800"/>
                <a:gd name="T26" fmla="*/ 0 w 2285"/>
                <a:gd name="T27" fmla="*/ 0 h 800"/>
                <a:gd name="T28" fmla="*/ 0 w 2285"/>
                <a:gd name="T29" fmla="*/ 0 h 800"/>
                <a:gd name="T30" fmla="*/ 0 w 2285"/>
                <a:gd name="T31" fmla="*/ 0 h 800"/>
                <a:gd name="T32" fmla="*/ 0 w 2285"/>
                <a:gd name="T33" fmla="*/ 0 h 800"/>
                <a:gd name="T34" fmla="*/ 0 w 2285"/>
                <a:gd name="T35" fmla="*/ 0 h 800"/>
                <a:gd name="T36" fmla="*/ 0 w 2285"/>
                <a:gd name="T37" fmla="*/ 0 h 800"/>
                <a:gd name="T38" fmla="*/ 0 w 2285"/>
                <a:gd name="T39" fmla="*/ 0 h 800"/>
                <a:gd name="T40" fmla="*/ 0 w 2285"/>
                <a:gd name="T41" fmla="*/ 0 h 800"/>
                <a:gd name="T42" fmla="*/ 0 w 2285"/>
                <a:gd name="T43" fmla="*/ 0 h 800"/>
                <a:gd name="T44" fmla="*/ 0 w 2285"/>
                <a:gd name="T45" fmla="*/ 0 h 800"/>
                <a:gd name="T46" fmla="*/ 0 w 2285"/>
                <a:gd name="T47" fmla="*/ 0 h 800"/>
                <a:gd name="T48" fmla="*/ 0 w 2285"/>
                <a:gd name="T49" fmla="*/ 0 h 800"/>
                <a:gd name="T50" fmla="*/ 0 w 2285"/>
                <a:gd name="T51" fmla="*/ 0 h 800"/>
                <a:gd name="T52" fmla="*/ 0 w 2285"/>
                <a:gd name="T53" fmla="*/ 0 h 800"/>
                <a:gd name="T54" fmla="*/ 0 w 2285"/>
                <a:gd name="T55" fmla="*/ 0 h 800"/>
                <a:gd name="T56" fmla="*/ 0 w 2285"/>
                <a:gd name="T57" fmla="*/ 0 h 800"/>
                <a:gd name="T58" fmla="*/ 0 w 2285"/>
                <a:gd name="T59" fmla="*/ 0 h 800"/>
                <a:gd name="T60" fmla="*/ 0 w 2285"/>
                <a:gd name="T61" fmla="*/ 0 h 800"/>
                <a:gd name="T62" fmla="*/ 0 w 2285"/>
                <a:gd name="T63" fmla="*/ 0 h 800"/>
                <a:gd name="T64" fmla="*/ 0 w 2285"/>
                <a:gd name="T65" fmla="*/ 0 h 800"/>
                <a:gd name="T66" fmla="*/ 0 w 2285"/>
                <a:gd name="T67" fmla="*/ 0 h 800"/>
                <a:gd name="T68" fmla="*/ 0 w 2285"/>
                <a:gd name="T69" fmla="*/ 0 h 800"/>
                <a:gd name="T70" fmla="*/ 0 w 2285"/>
                <a:gd name="T71" fmla="*/ 0 h 800"/>
                <a:gd name="T72" fmla="*/ 0 w 2285"/>
                <a:gd name="T73" fmla="*/ 0 h 800"/>
                <a:gd name="T74" fmla="*/ 0 w 2285"/>
                <a:gd name="T75" fmla="*/ 0 h 800"/>
                <a:gd name="T76" fmla="*/ 0 w 2285"/>
                <a:gd name="T77" fmla="*/ 0 h 800"/>
                <a:gd name="T78" fmla="*/ 0 w 2285"/>
                <a:gd name="T79" fmla="*/ 0 h 800"/>
                <a:gd name="T80" fmla="*/ 0 w 2285"/>
                <a:gd name="T81" fmla="*/ 0 h 800"/>
                <a:gd name="T82" fmla="*/ 0 w 2285"/>
                <a:gd name="T83" fmla="*/ 0 h 800"/>
                <a:gd name="T84" fmla="*/ 0 w 2285"/>
                <a:gd name="T85" fmla="*/ 0 h 800"/>
                <a:gd name="T86" fmla="*/ 0 w 2285"/>
                <a:gd name="T87" fmla="*/ 0 h 800"/>
                <a:gd name="T88" fmla="*/ 0 w 2285"/>
                <a:gd name="T89" fmla="*/ 0 h 800"/>
                <a:gd name="T90" fmla="*/ 0 w 2285"/>
                <a:gd name="T91" fmla="*/ 0 h 800"/>
                <a:gd name="T92" fmla="*/ 0 w 2285"/>
                <a:gd name="T93" fmla="*/ 0 h 800"/>
                <a:gd name="T94" fmla="*/ 0 w 2285"/>
                <a:gd name="T95" fmla="*/ 0 h 800"/>
                <a:gd name="T96" fmla="*/ 0 w 2285"/>
                <a:gd name="T97" fmla="*/ 0 h 800"/>
                <a:gd name="T98" fmla="*/ 0 w 2285"/>
                <a:gd name="T99" fmla="*/ 0 h 800"/>
                <a:gd name="T100" fmla="*/ 0 w 2285"/>
                <a:gd name="T101" fmla="*/ 0 h 800"/>
                <a:gd name="T102" fmla="*/ 0 w 2285"/>
                <a:gd name="T103" fmla="*/ 0 h 800"/>
                <a:gd name="T104" fmla="*/ 0 w 2285"/>
                <a:gd name="T105" fmla="*/ 0 h 800"/>
                <a:gd name="T106" fmla="*/ 0 w 2285"/>
                <a:gd name="T107" fmla="*/ 0 h 800"/>
                <a:gd name="T108" fmla="*/ 0 w 2285"/>
                <a:gd name="T109" fmla="*/ 0 h 800"/>
                <a:gd name="T110" fmla="*/ 0 w 2285"/>
                <a:gd name="T111" fmla="*/ 0 h 800"/>
                <a:gd name="T112" fmla="*/ 0 w 2285"/>
                <a:gd name="T113" fmla="*/ 0 h 800"/>
                <a:gd name="T114" fmla="*/ 0 w 2285"/>
                <a:gd name="T115" fmla="*/ 0 h 8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85"/>
                <a:gd name="T175" fmla="*/ 0 h 800"/>
                <a:gd name="T176" fmla="*/ 2285 w 2285"/>
                <a:gd name="T177" fmla="*/ 800 h 8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85" h="800">
                  <a:moveTo>
                    <a:pt x="2285" y="0"/>
                  </a:moveTo>
                  <a:lnTo>
                    <a:pt x="1821" y="57"/>
                  </a:lnTo>
                  <a:lnTo>
                    <a:pt x="1797" y="73"/>
                  </a:lnTo>
                  <a:lnTo>
                    <a:pt x="645" y="181"/>
                  </a:lnTo>
                  <a:lnTo>
                    <a:pt x="626" y="167"/>
                  </a:lnTo>
                  <a:lnTo>
                    <a:pt x="579" y="172"/>
                  </a:lnTo>
                  <a:lnTo>
                    <a:pt x="590" y="192"/>
                  </a:lnTo>
                  <a:lnTo>
                    <a:pt x="590" y="225"/>
                  </a:lnTo>
                  <a:lnTo>
                    <a:pt x="184" y="258"/>
                  </a:lnTo>
                  <a:lnTo>
                    <a:pt x="162" y="307"/>
                  </a:lnTo>
                  <a:lnTo>
                    <a:pt x="149" y="367"/>
                  </a:lnTo>
                  <a:lnTo>
                    <a:pt x="154" y="387"/>
                  </a:lnTo>
                  <a:lnTo>
                    <a:pt x="140" y="439"/>
                  </a:lnTo>
                  <a:lnTo>
                    <a:pt x="129" y="455"/>
                  </a:lnTo>
                  <a:lnTo>
                    <a:pt x="134" y="471"/>
                  </a:lnTo>
                  <a:lnTo>
                    <a:pt x="123" y="501"/>
                  </a:lnTo>
                  <a:lnTo>
                    <a:pt x="88" y="540"/>
                  </a:lnTo>
                  <a:lnTo>
                    <a:pt x="74" y="611"/>
                  </a:lnTo>
                  <a:lnTo>
                    <a:pt x="39" y="658"/>
                  </a:lnTo>
                  <a:lnTo>
                    <a:pt x="44" y="708"/>
                  </a:lnTo>
                  <a:lnTo>
                    <a:pt x="41" y="767"/>
                  </a:lnTo>
                  <a:lnTo>
                    <a:pt x="30" y="773"/>
                  </a:lnTo>
                  <a:lnTo>
                    <a:pt x="0" y="800"/>
                  </a:lnTo>
                  <a:lnTo>
                    <a:pt x="590" y="760"/>
                  </a:lnTo>
                  <a:lnTo>
                    <a:pt x="1325" y="694"/>
                  </a:lnTo>
                  <a:lnTo>
                    <a:pt x="1610" y="661"/>
                  </a:lnTo>
                  <a:lnTo>
                    <a:pt x="1619" y="578"/>
                  </a:lnTo>
                  <a:lnTo>
                    <a:pt x="1643" y="578"/>
                  </a:lnTo>
                  <a:lnTo>
                    <a:pt x="1654" y="576"/>
                  </a:lnTo>
                  <a:lnTo>
                    <a:pt x="1676" y="554"/>
                  </a:lnTo>
                  <a:lnTo>
                    <a:pt x="1679" y="532"/>
                  </a:lnTo>
                  <a:lnTo>
                    <a:pt x="1676" y="518"/>
                  </a:lnTo>
                  <a:lnTo>
                    <a:pt x="1687" y="499"/>
                  </a:lnTo>
                  <a:lnTo>
                    <a:pt x="1706" y="471"/>
                  </a:lnTo>
                  <a:lnTo>
                    <a:pt x="1764" y="447"/>
                  </a:lnTo>
                  <a:lnTo>
                    <a:pt x="1830" y="431"/>
                  </a:lnTo>
                  <a:lnTo>
                    <a:pt x="1896" y="373"/>
                  </a:lnTo>
                  <a:lnTo>
                    <a:pt x="1923" y="362"/>
                  </a:lnTo>
                  <a:lnTo>
                    <a:pt x="1961" y="323"/>
                  </a:lnTo>
                  <a:lnTo>
                    <a:pt x="1972" y="290"/>
                  </a:lnTo>
                  <a:lnTo>
                    <a:pt x="1977" y="288"/>
                  </a:lnTo>
                  <a:lnTo>
                    <a:pt x="1994" y="290"/>
                  </a:lnTo>
                  <a:lnTo>
                    <a:pt x="2005" y="274"/>
                  </a:lnTo>
                  <a:lnTo>
                    <a:pt x="2010" y="266"/>
                  </a:lnTo>
                  <a:lnTo>
                    <a:pt x="2032" y="244"/>
                  </a:lnTo>
                  <a:lnTo>
                    <a:pt x="2041" y="247"/>
                  </a:lnTo>
                  <a:lnTo>
                    <a:pt x="2060" y="258"/>
                  </a:lnTo>
                  <a:lnTo>
                    <a:pt x="2082" y="247"/>
                  </a:lnTo>
                  <a:lnTo>
                    <a:pt x="2085" y="236"/>
                  </a:lnTo>
                  <a:lnTo>
                    <a:pt x="2120" y="209"/>
                  </a:lnTo>
                  <a:lnTo>
                    <a:pt x="2146" y="198"/>
                  </a:lnTo>
                  <a:lnTo>
                    <a:pt x="2189" y="194"/>
                  </a:lnTo>
                  <a:lnTo>
                    <a:pt x="2236" y="115"/>
                  </a:lnTo>
                  <a:lnTo>
                    <a:pt x="2274" y="93"/>
                  </a:lnTo>
                  <a:lnTo>
                    <a:pt x="2277" y="71"/>
                  </a:lnTo>
                  <a:lnTo>
                    <a:pt x="2282" y="49"/>
                  </a:lnTo>
                  <a:lnTo>
                    <a:pt x="2280" y="22"/>
                  </a:lnTo>
                  <a:lnTo>
                    <a:pt x="2285" y="0"/>
                  </a:lnTo>
                  <a:close/>
                </a:path>
              </a:pathLst>
            </a:custGeom>
            <a:solidFill>
              <a:schemeClr val="accent1">
                <a:lumMod val="40000"/>
                <a:lumOff val="60000"/>
              </a:schemeClr>
            </a:solidFill>
            <a:ln w="6350">
              <a:solidFill>
                <a:schemeClr val="bg1"/>
              </a:solidFill>
              <a:round/>
              <a:headEnd/>
              <a:tailEnd/>
            </a:ln>
          </p:spPr>
          <p:txBody>
            <a:bodyPr/>
            <a:lstStyle/>
            <a:p>
              <a:endParaRPr lang="en-US" sz="960" b="1" dirty="0">
                <a:latin typeface="+mj-lt"/>
              </a:endParaRPr>
            </a:p>
          </p:txBody>
        </p:sp>
        <p:sp>
          <p:nvSpPr>
            <p:cNvPr id="356" name="Freeform 36">
              <a:extLst>
                <a:ext uri="{FF2B5EF4-FFF2-40B4-BE49-F238E27FC236}">
                  <a16:creationId xmlns:a16="http://schemas.microsoft.com/office/drawing/2014/main" id="{60756093-514B-D282-560E-16ADDB5B5773}"/>
                </a:ext>
              </a:extLst>
            </p:cNvPr>
            <p:cNvSpPr>
              <a:spLocks/>
            </p:cNvSpPr>
            <p:nvPr/>
          </p:nvSpPr>
          <p:spPr bwMode="gray">
            <a:xfrm>
              <a:off x="6787260" y="3612140"/>
              <a:ext cx="674677" cy="702525"/>
            </a:xfrm>
            <a:custGeom>
              <a:avLst/>
              <a:gdLst>
                <a:gd name="T0" fmla="*/ 0 w 1166"/>
                <a:gd name="T1" fmla="*/ 0 h 1306"/>
                <a:gd name="T2" fmla="*/ 0 w 1166"/>
                <a:gd name="T3" fmla="*/ 0 h 1306"/>
                <a:gd name="T4" fmla="*/ 0 w 1166"/>
                <a:gd name="T5" fmla="*/ 0 h 1306"/>
                <a:gd name="T6" fmla="*/ 0 w 1166"/>
                <a:gd name="T7" fmla="*/ 0 h 1306"/>
                <a:gd name="T8" fmla="*/ 0 w 1166"/>
                <a:gd name="T9" fmla="*/ 0 h 1306"/>
                <a:gd name="T10" fmla="*/ 0 w 1166"/>
                <a:gd name="T11" fmla="*/ 0 h 1306"/>
                <a:gd name="T12" fmla="*/ 0 w 1166"/>
                <a:gd name="T13" fmla="*/ 0 h 1306"/>
                <a:gd name="T14" fmla="*/ 0 w 1166"/>
                <a:gd name="T15" fmla="*/ 0 h 1306"/>
                <a:gd name="T16" fmla="*/ 0 w 1166"/>
                <a:gd name="T17" fmla="*/ 0 h 1306"/>
                <a:gd name="T18" fmla="*/ 0 w 1166"/>
                <a:gd name="T19" fmla="*/ 0 h 1306"/>
                <a:gd name="T20" fmla="*/ 0 w 1166"/>
                <a:gd name="T21" fmla="*/ 0 h 1306"/>
                <a:gd name="T22" fmla="*/ 0 w 1166"/>
                <a:gd name="T23" fmla="*/ 0 h 1306"/>
                <a:gd name="T24" fmla="*/ 0 w 1166"/>
                <a:gd name="T25" fmla="*/ 0 h 1306"/>
                <a:gd name="T26" fmla="*/ 0 w 1166"/>
                <a:gd name="T27" fmla="*/ 0 h 1306"/>
                <a:gd name="T28" fmla="*/ 0 w 1166"/>
                <a:gd name="T29" fmla="*/ 0 h 1306"/>
                <a:gd name="T30" fmla="*/ 0 w 1166"/>
                <a:gd name="T31" fmla="*/ 0 h 1306"/>
                <a:gd name="T32" fmla="*/ 0 w 1166"/>
                <a:gd name="T33" fmla="*/ 0 h 1306"/>
                <a:gd name="T34" fmla="*/ 0 w 1166"/>
                <a:gd name="T35" fmla="*/ 0 h 1306"/>
                <a:gd name="T36" fmla="*/ 0 w 1166"/>
                <a:gd name="T37" fmla="*/ 0 h 1306"/>
                <a:gd name="T38" fmla="*/ 0 w 1166"/>
                <a:gd name="T39" fmla="*/ 0 h 1306"/>
                <a:gd name="T40" fmla="*/ 0 w 1166"/>
                <a:gd name="T41" fmla="*/ 0 h 1306"/>
                <a:gd name="T42" fmla="*/ 0 w 1166"/>
                <a:gd name="T43" fmla="*/ 0 h 1306"/>
                <a:gd name="T44" fmla="*/ 0 w 1166"/>
                <a:gd name="T45" fmla="*/ 0 h 1306"/>
                <a:gd name="T46" fmla="*/ 0 w 1166"/>
                <a:gd name="T47" fmla="*/ 0 h 1306"/>
                <a:gd name="T48" fmla="*/ 0 w 1166"/>
                <a:gd name="T49" fmla="*/ 0 h 1306"/>
                <a:gd name="T50" fmla="*/ 0 w 1166"/>
                <a:gd name="T51" fmla="*/ 0 h 1306"/>
                <a:gd name="T52" fmla="*/ 0 w 1166"/>
                <a:gd name="T53" fmla="*/ 0 h 1306"/>
                <a:gd name="T54" fmla="*/ 0 w 1166"/>
                <a:gd name="T55" fmla="*/ 0 h 1306"/>
                <a:gd name="T56" fmla="*/ 0 w 1166"/>
                <a:gd name="T57" fmla="*/ 0 h 1306"/>
                <a:gd name="T58" fmla="*/ 0 w 1166"/>
                <a:gd name="T59" fmla="*/ 0 h 1306"/>
                <a:gd name="T60" fmla="*/ 0 w 1166"/>
                <a:gd name="T61" fmla="*/ 0 h 1306"/>
                <a:gd name="T62" fmla="*/ 0 w 1166"/>
                <a:gd name="T63" fmla="*/ 0 h 1306"/>
                <a:gd name="T64" fmla="*/ 0 w 1166"/>
                <a:gd name="T65" fmla="*/ 0 h 1306"/>
                <a:gd name="T66" fmla="*/ 0 w 1166"/>
                <a:gd name="T67" fmla="*/ 0 h 1306"/>
                <a:gd name="T68" fmla="*/ 0 w 1166"/>
                <a:gd name="T69" fmla="*/ 0 h 1306"/>
                <a:gd name="T70" fmla="*/ 0 w 1166"/>
                <a:gd name="T71" fmla="*/ 0 h 1306"/>
                <a:gd name="T72" fmla="*/ 0 w 1166"/>
                <a:gd name="T73" fmla="*/ 0 h 1306"/>
                <a:gd name="T74" fmla="*/ 0 w 1166"/>
                <a:gd name="T75" fmla="*/ 0 h 13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66"/>
                <a:gd name="T115" fmla="*/ 0 h 1306"/>
                <a:gd name="T116" fmla="*/ 1166 w 1166"/>
                <a:gd name="T117" fmla="*/ 1306 h 13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66" h="1306">
                  <a:moveTo>
                    <a:pt x="0" y="231"/>
                  </a:moveTo>
                  <a:lnTo>
                    <a:pt x="104" y="1142"/>
                  </a:lnTo>
                  <a:lnTo>
                    <a:pt x="126" y="1142"/>
                  </a:lnTo>
                  <a:lnTo>
                    <a:pt x="154" y="1155"/>
                  </a:lnTo>
                  <a:lnTo>
                    <a:pt x="169" y="1155"/>
                  </a:lnTo>
                  <a:lnTo>
                    <a:pt x="200" y="1138"/>
                  </a:lnTo>
                  <a:lnTo>
                    <a:pt x="255" y="1180"/>
                  </a:lnTo>
                  <a:lnTo>
                    <a:pt x="274" y="1230"/>
                  </a:lnTo>
                  <a:lnTo>
                    <a:pt x="315" y="1246"/>
                  </a:lnTo>
                  <a:lnTo>
                    <a:pt x="373" y="1241"/>
                  </a:lnTo>
                  <a:lnTo>
                    <a:pt x="430" y="1281"/>
                  </a:lnTo>
                  <a:lnTo>
                    <a:pt x="452" y="1251"/>
                  </a:lnTo>
                  <a:lnTo>
                    <a:pt x="472" y="1248"/>
                  </a:lnTo>
                  <a:lnTo>
                    <a:pt x="521" y="1267"/>
                  </a:lnTo>
                  <a:lnTo>
                    <a:pt x="562" y="1262"/>
                  </a:lnTo>
                  <a:lnTo>
                    <a:pt x="567" y="1254"/>
                  </a:lnTo>
                  <a:lnTo>
                    <a:pt x="587" y="1243"/>
                  </a:lnTo>
                  <a:lnTo>
                    <a:pt x="595" y="1230"/>
                  </a:lnTo>
                  <a:lnTo>
                    <a:pt x="628" y="1204"/>
                  </a:lnTo>
                  <a:lnTo>
                    <a:pt x="641" y="1226"/>
                  </a:lnTo>
                  <a:lnTo>
                    <a:pt x="669" y="1265"/>
                  </a:lnTo>
                  <a:lnTo>
                    <a:pt x="699" y="1273"/>
                  </a:lnTo>
                  <a:lnTo>
                    <a:pt x="729" y="1295"/>
                  </a:lnTo>
                  <a:lnTo>
                    <a:pt x="740" y="1306"/>
                  </a:lnTo>
                  <a:lnTo>
                    <a:pt x="776" y="1303"/>
                  </a:lnTo>
                  <a:lnTo>
                    <a:pt x="804" y="1256"/>
                  </a:lnTo>
                  <a:lnTo>
                    <a:pt x="822" y="1241"/>
                  </a:lnTo>
                  <a:lnTo>
                    <a:pt x="828" y="1204"/>
                  </a:lnTo>
                  <a:lnTo>
                    <a:pt x="822" y="1164"/>
                  </a:lnTo>
                  <a:lnTo>
                    <a:pt x="850" y="1081"/>
                  </a:lnTo>
                  <a:lnTo>
                    <a:pt x="872" y="1081"/>
                  </a:lnTo>
                  <a:lnTo>
                    <a:pt x="894" y="1122"/>
                  </a:lnTo>
                  <a:lnTo>
                    <a:pt x="927" y="1087"/>
                  </a:lnTo>
                  <a:lnTo>
                    <a:pt x="916" y="1043"/>
                  </a:lnTo>
                  <a:lnTo>
                    <a:pt x="943" y="982"/>
                  </a:lnTo>
                  <a:lnTo>
                    <a:pt x="968" y="960"/>
                  </a:lnTo>
                  <a:lnTo>
                    <a:pt x="971" y="947"/>
                  </a:lnTo>
                  <a:lnTo>
                    <a:pt x="993" y="922"/>
                  </a:lnTo>
                  <a:lnTo>
                    <a:pt x="1015" y="927"/>
                  </a:lnTo>
                  <a:lnTo>
                    <a:pt x="1048" y="920"/>
                  </a:lnTo>
                  <a:lnTo>
                    <a:pt x="1048" y="905"/>
                  </a:lnTo>
                  <a:lnTo>
                    <a:pt x="1100" y="845"/>
                  </a:lnTo>
                  <a:lnTo>
                    <a:pt x="1113" y="839"/>
                  </a:lnTo>
                  <a:lnTo>
                    <a:pt x="1144" y="812"/>
                  </a:lnTo>
                  <a:lnTo>
                    <a:pt x="1140" y="771"/>
                  </a:lnTo>
                  <a:lnTo>
                    <a:pt x="1135" y="755"/>
                  </a:lnTo>
                  <a:lnTo>
                    <a:pt x="1135" y="725"/>
                  </a:lnTo>
                  <a:lnTo>
                    <a:pt x="1146" y="694"/>
                  </a:lnTo>
                  <a:lnTo>
                    <a:pt x="1166" y="568"/>
                  </a:lnTo>
                  <a:lnTo>
                    <a:pt x="1113" y="543"/>
                  </a:lnTo>
                  <a:lnTo>
                    <a:pt x="1151" y="510"/>
                  </a:lnTo>
                  <a:lnTo>
                    <a:pt x="1138" y="475"/>
                  </a:lnTo>
                  <a:lnTo>
                    <a:pt x="1157" y="459"/>
                  </a:lnTo>
                  <a:lnTo>
                    <a:pt x="1166" y="461"/>
                  </a:lnTo>
                  <a:lnTo>
                    <a:pt x="1083" y="0"/>
                  </a:lnTo>
                  <a:lnTo>
                    <a:pt x="951" y="66"/>
                  </a:lnTo>
                  <a:lnTo>
                    <a:pt x="894" y="101"/>
                  </a:lnTo>
                  <a:lnTo>
                    <a:pt x="872" y="121"/>
                  </a:lnTo>
                  <a:lnTo>
                    <a:pt x="795" y="204"/>
                  </a:lnTo>
                  <a:lnTo>
                    <a:pt x="773" y="217"/>
                  </a:lnTo>
                  <a:lnTo>
                    <a:pt x="751" y="215"/>
                  </a:lnTo>
                  <a:lnTo>
                    <a:pt x="707" y="215"/>
                  </a:lnTo>
                  <a:lnTo>
                    <a:pt x="683" y="220"/>
                  </a:lnTo>
                  <a:lnTo>
                    <a:pt x="620" y="275"/>
                  </a:lnTo>
                  <a:lnTo>
                    <a:pt x="595" y="270"/>
                  </a:lnTo>
                  <a:lnTo>
                    <a:pt x="545" y="253"/>
                  </a:lnTo>
                  <a:lnTo>
                    <a:pt x="532" y="261"/>
                  </a:lnTo>
                  <a:lnTo>
                    <a:pt x="512" y="255"/>
                  </a:lnTo>
                  <a:lnTo>
                    <a:pt x="527" y="233"/>
                  </a:lnTo>
                  <a:lnTo>
                    <a:pt x="516" y="231"/>
                  </a:lnTo>
                  <a:lnTo>
                    <a:pt x="477" y="226"/>
                  </a:lnTo>
                  <a:lnTo>
                    <a:pt x="395" y="198"/>
                  </a:lnTo>
                  <a:lnTo>
                    <a:pt x="378" y="193"/>
                  </a:lnTo>
                  <a:lnTo>
                    <a:pt x="340" y="200"/>
                  </a:lnTo>
                  <a:lnTo>
                    <a:pt x="340" y="187"/>
                  </a:lnTo>
                  <a:lnTo>
                    <a:pt x="0" y="231"/>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57" name="Freeform 37">
              <a:extLst>
                <a:ext uri="{FF2B5EF4-FFF2-40B4-BE49-F238E27FC236}">
                  <a16:creationId xmlns:a16="http://schemas.microsoft.com/office/drawing/2014/main" id="{D8FEFD48-717C-2F1D-5111-D35C2C6EE7EB}"/>
                </a:ext>
              </a:extLst>
            </p:cNvPr>
            <p:cNvSpPr>
              <a:spLocks/>
            </p:cNvSpPr>
            <p:nvPr/>
          </p:nvSpPr>
          <p:spPr bwMode="gray">
            <a:xfrm>
              <a:off x="7217020" y="3857544"/>
              <a:ext cx="718576" cy="666436"/>
            </a:xfrm>
            <a:custGeom>
              <a:avLst/>
              <a:gdLst>
                <a:gd name="T0" fmla="*/ 0 w 1252"/>
                <a:gd name="T1" fmla="*/ 0 h 1237"/>
                <a:gd name="T2" fmla="*/ 0 w 1252"/>
                <a:gd name="T3" fmla="*/ 0 h 1237"/>
                <a:gd name="T4" fmla="*/ 0 w 1252"/>
                <a:gd name="T5" fmla="*/ 0 h 1237"/>
                <a:gd name="T6" fmla="*/ 0 w 1252"/>
                <a:gd name="T7" fmla="*/ 0 h 1237"/>
                <a:gd name="T8" fmla="*/ 0 w 1252"/>
                <a:gd name="T9" fmla="*/ 0 h 1237"/>
                <a:gd name="T10" fmla="*/ 0 w 1252"/>
                <a:gd name="T11" fmla="*/ 0 h 1237"/>
                <a:gd name="T12" fmla="*/ 0 w 1252"/>
                <a:gd name="T13" fmla="*/ 0 h 1237"/>
                <a:gd name="T14" fmla="*/ 0 w 1252"/>
                <a:gd name="T15" fmla="*/ 0 h 1237"/>
                <a:gd name="T16" fmla="*/ 0 w 1252"/>
                <a:gd name="T17" fmla="*/ 0 h 1237"/>
                <a:gd name="T18" fmla="*/ 0 w 1252"/>
                <a:gd name="T19" fmla="*/ 0 h 1237"/>
                <a:gd name="T20" fmla="*/ 0 w 1252"/>
                <a:gd name="T21" fmla="*/ 0 h 1237"/>
                <a:gd name="T22" fmla="*/ 0 w 1252"/>
                <a:gd name="T23" fmla="*/ 0 h 1237"/>
                <a:gd name="T24" fmla="*/ 0 w 1252"/>
                <a:gd name="T25" fmla="*/ 0 h 1237"/>
                <a:gd name="T26" fmla="*/ 0 w 1252"/>
                <a:gd name="T27" fmla="*/ 0 h 1237"/>
                <a:gd name="T28" fmla="*/ 0 w 1252"/>
                <a:gd name="T29" fmla="*/ 0 h 1237"/>
                <a:gd name="T30" fmla="*/ 0 w 1252"/>
                <a:gd name="T31" fmla="*/ 0 h 1237"/>
                <a:gd name="T32" fmla="*/ 0 w 1252"/>
                <a:gd name="T33" fmla="*/ 0 h 1237"/>
                <a:gd name="T34" fmla="*/ 0 w 1252"/>
                <a:gd name="T35" fmla="*/ 0 h 1237"/>
                <a:gd name="T36" fmla="*/ 0 w 1252"/>
                <a:gd name="T37" fmla="*/ 0 h 1237"/>
                <a:gd name="T38" fmla="*/ 0 w 1252"/>
                <a:gd name="T39" fmla="*/ 0 h 1237"/>
                <a:gd name="T40" fmla="*/ 0 w 1252"/>
                <a:gd name="T41" fmla="*/ 0 h 1237"/>
                <a:gd name="T42" fmla="*/ 0 w 1252"/>
                <a:gd name="T43" fmla="*/ 0 h 1237"/>
                <a:gd name="T44" fmla="*/ 0 w 1252"/>
                <a:gd name="T45" fmla="*/ 0 h 1237"/>
                <a:gd name="T46" fmla="*/ 0 w 1252"/>
                <a:gd name="T47" fmla="*/ 0 h 1237"/>
                <a:gd name="T48" fmla="*/ 0 w 1252"/>
                <a:gd name="T49" fmla="*/ 0 h 1237"/>
                <a:gd name="T50" fmla="*/ 0 w 1252"/>
                <a:gd name="T51" fmla="*/ 0 h 1237"/>
                <a:gd name="T52" fmla="*/ 0 w 1252"/>
                <a:gd name="T53" fmla="*/ 0 h 1237"/>
                <a:gd name="T54" fmla="*/ 0 w 1252"/>
                <a:gd name="T55" fmla="*/ 0 h 1237"/>
                <a:gd name="T56" fmla="*/ 0 w 1252"/>
                <a:gd name="T57" fmla="*/ 0 h 1237"/>
                <a:gd name="T58" fmla="*/ 0 w 1252"/>
                <a:gd name="T59" fmla="*/ 0 h 1237"/>
                <a:gd name="T60" fmla="*/ 0 w 1252"/>
                <a:gd name="T61" fmla="*/ 0 h 1237"/>
                <a:gd name="T62" fmla="*/ 0 w 1252"/>
                <a:gd name="T63" fmla="*/ 0 h 1237"/>
                <a:gd name="T64" fmla="*/ 0 w 1252"/>
                <a:gd name="T65" fmla="*/ 0 h 1237"/>
                <a:gd name="T66" fmla="*/ 0 w 1252"/>
                <a:gd name="T67" fmla="*/ 0 h 1237"/>
                <a:gd name="T68" fmla="*/ 0 w 1252"/>
                <a:gd name="T69" fmla="*/ 0 h 1237"/>
                <a:gd name="T70" fmla="*/ 0 w 1252"/>
                <a:gd name="T71" fmla="*/ 0 h 1237"/>
                <a:gd name="T72" fmla="*/ 0 w 1252"/>
                <a:gd name="T73" fmla="*/ 0 h 1237"/>
                <a:gd name="T74" fmla="*/ 0 w 1252"/>
                <a:gd name="T75" fmla="*/ 0 h 1237"/>
                <a:gd name="T76" fmla="*/ 0 w 1252"/>
                <a:gd name="T77" fmla="*/ 0 h 1237"/>
                <a:gd name="T78" fmla="*/ 0 w 1252"/>
                <a:gd name="T79" fmla="*/ 0 h 1237"/>
                <a:gd name="T80" fmla="*/ 0 w 1252"/>
                <a:gd name="T81" fmla="*/ 0 h 1237"/>
                <a:gd name="T82" fmla="*/ 0 w 1252"/>
                <a:gd name="T83" fmla="*/ 0 h 1237"/>
                <a:gd name="T84" fmla="*/ 0 w 1252"/>
                <a:gd name="T85" fmla="*/ 0 h 1237"/>
                <a:gd name="T86" fmla="*/ 0 w 1252"/>
                <a:gd name="T87" fmla="*/ 0 h 1237"/>
                <a:gd name="T88" fmla="*/ 0 w 1252"/>
                <a:gd name="T89" fmla="*/ 0 h 1237"/>
                <a:gd name="T90" fmla="*/ 0 w 1252"/>
                <a:gd name="T91" fmla="*/ 0 h 1237"/>
                <a:gd name="T92" fmla="*/ 0 w 1252"/>
                <a:gd name="T93" fmla="*/ 0 h 1237"/>
                <a:gd name="T94" fmla="*/ 0 w 1252"/>
                <a:gd name="T95" fmla="*/ 0 h 1237"/>
                <a:gd name="T96" fmla="*/ 0 w 1252"/>
                <a:gd name="T97" fmla="*/ 0 h 1237"/>
                <a:gd name="T98" fmla="*/ 0 w 1252"/>
                <a:gd name="T99" fmla="*/ 0 h 1237"/>
                <a:gd name="T100" fmla="*/ 0 w 1252"/>
                <a:gd name="T101" fmla="*/ 0 h 1237"/>
                <a:gd name="T102" fmla="*/ 0 w 1252"/>
                <a:gd name="T103" fmla="*/ 0 h 1237"/>
                <a:gd name="T104" fmla="*/ 0 w 1252"/>
                <a:gd name="T105" fmla="*/ 0 h 1237"/>
                <a:gd name="T106" fmla="*/ 0 w 1252"/>
                <a:gd name="T107" fmla="*/ 0 h 1237"/>
                <a:gd name="T108" fmla="*/ 0 w 1252"/>
                <a:gd name="T109" fmla="*/ 0 h 12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52"/>
                <a:gd name="T166" fmla="*/ 0 h 1237"/>
                <a:gd name="T167" fmla="*/ 1252 w 1252"/>
                <a:gd name="T168" fmla="*/ 1237 h 123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52" h="1237">
                  <a:moveTo>
                    <a:pt x="426" y="2"/>
                  </a:moveTo>
                  <a:lnTo>
                    <a:pt x="417" y="0"/>
                  </a:lnTo>
                  <a:lnTo>
                    <a:pt x="398" y="16"/>
                  </a:lnTo>
                  <a:lnTo>
                    <a:pt x="411" y="51"/>
                  </a:lnTo>
                  <a:lnTo>
                    <a:pt x="373" y="84"/>
                  </a:lnTo>
                  <a:lnTo>
                    <a:pt x="426" y="109"/>
                  </a:lnTo>
                  <a:lnTo>
                    <a:pt x="406" y="235"/>
                  </a:lnTo>
                  <a:lnTo>
                    <a:pt x="395" y="266"/>
                  </a:lnTo>
                  <a:lnTo>
                    <a:pt x="395" y="296"/>
                  </a:lnTo>
                  <a:lnTo>
                    <a:pt x="400" y="312"/>
                  </a:lnTo>
                  <a:lnTo>
                    <a:pt x="404" y="353"/>
                  </a:lnTo>
                  <a:lnTo>
                    <a:pt x="373" y="380"/>
                  </a:lnTo>
                  <a:lnTo>
                    <a:pt x="360" y="386"/>
                  </a:lnTo>
                  <a:lnTo>
                    <a:pt x="308" y="446"/>
                  </a:lnTo>
                  <a:lnTo>
                    <a:pt x="308" y="461"/>
                  </a:lnTo>
                  <a:lnTo>
                    <a:pt x="275" y="468"/>
                  </a:lnTo>
                  <a:lnTo>
                    <a:pt x="253" y="463"/>
                  </a:lnTo>
                  <a:lnTo>
                    <a:pt x="231" y="488"/>
                  </a:lnTo>
                  <a:lnTo>
                    <a:pt x="228" y="501"/>
                  </a:lnTo>
                  <a:lnTo>
                    <a:pt x="203" y="523"/>
                  </a:lnTo>
                  <a:lnTo>
                    <a:pt x="176" y="584"/>
                  </a:lnTo>
                  <a:lnTo>
                    <a:pt x="187" y="628"/>
                  </a:lnTo>
                  <a:lnTo>
                    <a:pt x="154" y="663"/>
                  </a:lnTo>
                  <a:lnTo>
                    <a:pt x="132" y="622"/>
                  </a:lnTo>
                  <a:lnTo>
                    <a:pt x="110" y="622"/>
                  </a:lnTo>
                  <a:lnTo>
                    <a:pt x="82" y="705"/>
                  </a:lnTo>
                  <a:lnTo>
                    <a:pt x="88" y="745"/>
                  </a:lnTo>
                  <a:lnTo>
                    <a:pt x="82" y="782"/>
                  </a:lnTo>
                  <a:lnTo>
                    <a:pt x="64" y="797"/>
                  </a:lnTo>
                  <a:lnTo>
                    <a:pt x="36" y="844"/>
                  </a:lnTo>
                  <a:lnTo>
                    <a:pt x="0" y="847"/>
                  </a:lnTo>
                  <a:lnTo>
                    <a:pt x="9" y="891"/>
                  </a:lnTo>
                  <a:lnTo>
                    <a:pt x="9" y="923"/>
                  </a:lnTo>
                  <a:lnTo>
                    <a:pt x="5" y="945"/>
                  </a:lnTo>
                  <a:lnTo>
                    <a:pt x="11" y="967"/>
                  </a:lnTo>
                  <a:lnTo>
                    <a:pt x="69" y="1039"/>
                  </a:lnTo>
                  <a:lnTo>
                    <a:pt x="104" y="1094"/>
                  </a:lnTo>
                  <a:lnTo>
                    <a:pt x="113" y="1099"/>
                  </a:lnTo>
                  <a:lnTo>
                    <a:pt x="126" y="1096"/>
                  </a:lnTo>
                  <a:lnTo>
                    <a:pt x="154" y="1110"/>
                  </a:lnTo>
                  <a:lnTo>
                    <a:pt x="162" y="1121"/>
                  </a:lnTo>
                  <a:lnTo>
                    <a:pt x="170" y="1121"/>
                  </a:lnTo>
                  <a:lnTo>
                    <a:pt x="189" y="1135"/>
                  </a:lnTo>
                  <a:lnTo>
                    <a:pt x="209" y="1135"/>
                  </a:lnTo>
                  <a:lnTo>
                    <a:pt x="220" y="1143"/>
                  </a:lnTo>
                  <a:lnTo>
                    <a:pt x="209" y="1171"/>
                  </a:lnTo>
                  <a:lnTo>
                    <a:pt x="253" y="1212"/>
                  </a:lnTo>
                  <a:lnTo>
                    <a:pt x="313" y="1234"/>
                  </a:lnTo>
                  <a:lnTo>
                    <a:pt x="341" y="1237"/>
                  </a:lnTo>
                  <a:lnTo>
                    <a:pt x="373" y="1209"/>
                  </a:lnTo>
                  <a:lnTo>
                    <a:pt x="376" y="1190"/>
                  </a:lnTo>
                  <a:lnTo>
                    <a:pt x="398" y="1179"/>
                  </a:lnTo>
                  <a:lnTo>
                    <a:pt x="420" y="1198"/>
                  </a:lnTo>
                  <a:lnTo>
                    <a:pt x="433" y="1206"/>
                  </a:lnTo>
                  <a:lnTo>
                    <a:pt x="455" y="1201"/>
                  </a:lnTo>
                  <a:lnTo>
                    <a:pt x="525" y="1173"/>
                  </a:lnTo>
                  <a:lnTo>
                    <a:pt x="536" y="1129"/>
                  </a:lnTo>
                  <a:lnTo>
                    <a:pt x="543" y="1129"/>
                  </a:lnTo>
                  <a:lnTo>
                    <a:pt x="560" y="1143"/>
                  </a:lnTo>
                  <a:lnTo>
                    <a:pt x="615" y="1094"/>
                  </a:lnTo>
                  <a:lnTo>
                    <a:pt x="633" y="1105"/>
                  </a:lnTo>
                  <a:lnTo>
                    <a:pt x="681" y="1044"/>
                  </a:lnTo>
                  <a:lnTo>
                    <a:pt x="670" y="1020"/>
                  </a:lnTo>
                  <a:lnTo>
                    <a:pt x="672" y="978"/>
                  </a:lnTo>
                  <a:lnTo>
                    <a:pt x="719" y="891"/>
                  </a:lnTo>
                  <a:lnTo>
                    <a:pt x="780" y="663"/>
                  </a:lnTo>
                  <a:lnTo>
                    <a:pt x="791" y="661"/>
                  </a:lnTo>
                  <a:lnTo>
                    <a:pt x="824" y="683"/>
                  </a:lnTo>
                  <a:lnTo>
                    <a:pt x="829" y="696"/>
                  </a:lnTo>
                  <a:lnTo>
                    <a:pt x="845" y="716"/>
                  </a:lnTo>
                  <a:lnTo>
                    <a:pt x="881" y="707"/>
                  </a:lnTo>
                  <a:lnTo>
                    <a:pt x="905" y="666"/>
                  </a:lnTo>
                  <a:lnTo>
                    <a:pt x="927" y="580"/>
                  </a:lnTo>
                  <a:lnTo>
                    <a:pt x="947" y="549"/>
                  </a:lnTo>
                  <a:lnTo>
                    <a:pt x="980" y="562"/>
                  </a:lnTo>
                  <a:lnTo>
                    <a:pt x="1002" y="512"/>
                  </a:lnTo>
                  <a:lnTo>
                    <a:pt x="1024" y="505"/>
                  </a:lnTo>
                  <a:lnTo>
                    <a:pt x="1043" y="477"/>
                  </a:lnTo>
                  <a:lnTo>
                    <a:pt x="1059" y="430"/>
                  </a:lnTo>
                  <a:lnTo>
                    <a:pt x="1073" y="419"/>
                  </a:lnTo>
                  <a:lnTo>
                    <a:pt x="1076" y="408"/>
                  </a:lnTo>
                  <a:lnTo>
                    <a:pt x="1065" y="397"/>
                  </a:lnTo>
                  <a:lnTo>
                    <a:pt x="1070" y="329"/>
                  </a:lnTo>
                  <a:lnTo>
                    <a:pt x="1076" y="318"/>
                  </a:lnTo>
                  <a:lnTo>
                    <a:pt x="1087" y="310"/>
                  </a:lnTo>
                  <a:lnTo>
                    <a:pt x="1213" y="389"/>
                  </a:lnTo>
                  <a:lnTo>
                    <a:pt x="1232" y="395"/>
                  </a:lnTo>
                  <a:lnTo>
                    <a:pt x="1237" y="389"/>
                  </a:lnTo>
                  <a:lnTo>
                    <a:pt x="1252" y="320"/>
                  </a:lnTo>
                  <a:lnTo>
                    <a:pt x="1221" y="257"/>
                  </a:lnTo>
                  <a:lnTo>
                    <a:pt x="1208" y="255"/>
                  </a:lnTo>
                  <a:lnTo>
                    <a:pt x="1197" y="224"/>
                  </a:lnTo>
                  <a:lnTo>
                    <a:pt x="1175" y="233"/>
                  </a:lnTo>
                  <a:lnTo>
                    <a:pt x="1153" y="233"/>
                  </a:lnTo>
                  <a:lnTo>
                    <a:pt x="1133" y="222"/>
                  </a:lnTo>
                  <a:lnTo>
                    <a:pt x="1046" y="252"/>
                  </a:lnTo>
                  <a:lnTo>
                    <a:pt x="1037" y="277"/>
                  </a:lnTo>
                  <a:lnTo>
                    <a:pt x="1002" y="288"/>
                  </a:lnTo>
                  <a:lnTo>
                    <a:pt x="969" y="279"/>
                  </a:lnTo>
                  <a:lnTo>
                    <a:pt x="955" y="263"/>
                  </a:lnTo>
                  <a:lnTo>
                    <a:pt x="938" y="299"/>
                  </a:lnTo>
                  <a:lnTo>
                    <a:pt x="919" y="307"/>
                  </a:lnTo>
                  <a:lnTo>
                    <a:pt x="900" y="340"/>
                  </a:lnTo>
                  <a:lnTo>
                    <a:pt x="875" y="345"/>
                  </a:lnTo>
                  <a:lnTo>
                    <a:pt x="820" y="408"/>
                  </a:lnTo>
                  <a:lnTo>
                    <a:pt x="804" y="417"/>
                  </a:lnTo>
                  <a:lnTo>
                    <a:pt x="791" y="441"/>
                  </a:lnTo>
                  <a:lnTo>
                    <a:pt x="749" y="260"/>
                  </a:lnTo>
                  <a:lnTo>
                    <a:pt x="477" y="312"/>
                  </a:lnTo>
                  <a:lnTo>
                    <a:pt x="426" y="2"/>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00" dirty="0">
                <a:latin typeface="+mj-lt"/>
              </a:endParaRPr>
            </a:p>
            <a:p>
              <a:pPr algn="ctr"/>
              <a:endParaRPr lang="en-US" sz="800" dirty="0">
                <a:latin typeface="+mj-lt"/>
              </a:endParaRPr>
            </a:p>
            <a:p>
              <a:r>
                <a:rPr lang="en-US" sz="800" dirty="0">
                  <a:latin typeface="+mj-lt"/>
                </a:rPr>
                <a:t>   </a:t>
              </a:r>
            </a:p>
          </p:txBody>
        </p:sp>
        <p:sp>
          <p:nvSpPr>
            <p:cNvPr id="358" name="Freeform 38">
              <a:extLst>
                <a:ext uri="{FF2B5EF4-FFF2-40B4-BE49-F238E27FC236}">
                  <a16:creationId xmlns:a16="http://schemas.microsoft.com/office/drawing/2014/main" id="{B6B56B08-B604-5304-D3C5-2EA0995A0906}"/>
                </a:ext>
              </a:extLst>
            </p:cNvPr>
            <p:cNvSpPr>
              <a:spLocks/>
            </p:cNvSpPr>
            <p:nvPr/>
          </p:nvSpPr>
          <p:spPr bwMode="gray">
            <a:xfrm>
              <a:off x="6981346" y="4499920"/>
              <a:ext cx="1416359" cy="567795"/>
            </a:xfrm>
            <a:custGeom>
              <a:avLst/>
              <a:gdLst>
                <a:gd name="T0" fmla="*/ 0 w 2447"/>
                <a:gd name="T1" fmla="*/ 0 h 1058"/>
                <a:gd name="T2" fmla="*/ 0 w 2447"/>
                <a:gd name="T3" fmla="*/ 0 h 1058"/>
                <a:gd name="T4" fmla="*/ 0 w 2447"/>
                <a:gd name="T5" fmla="*/ 0 h 1058"/>
                <a:gd name="T6" fmla="*/ 0 w 2447"/>
                <a:gd name="T7" fmla="*/ 0 h 1058"/>
                <a:gd name="T8" fmla="*/ 0 w 2447"/>
                <a:gd name="T9" fmla="*/ 0 h 1058"/>
                <a:gd name="T10" fmla="*/ 0 w 2447"/>
                <a:gd name="T11" fmla="*/ 0 h 1058"/>
                <a:gd name="T12" fmla="*/ 0 w 2447"/>
                <a:gd name="T13" fmla="*/ 0 h 1058"/>
                <a:gd name="T14" fmla="*/ 0 w 2447"/>
                <a:gd name="T15" fmla="*/ 0 h 1058"/>
                <a:gd name="T16" fmla="*/ 0 w 2447"/>
                <a:gd name="T17" fmla="*/ 0 h 1058"/>
                <a:gd name="T18" fmla="*/ 0 w 2447"/>
                <a:gd name="T19" fmla="*/ 0 h 1058"/>
                <a:gd name="T20" fmla="*/ 0 w 2447"/>
                <a:gd name="T21" fmla="*/ 0 h 1058"/>
                <a:gd name="T22" fmla="*/ 0 w 2447"/>
                <a:gd name="T23" fmla="*/ 0 h 1058"/>
                <a:gd name="T24" fmla="*/ 0 w 2447"/>
                <a:gd name="T25" fmla="*/ 0 h 1058"/>
                <a:gd name="T26" fmla="*/ 0 w 2447"/>
                <a:gd name="T27" fmla="*/ 0 h 1058"/>
                <a:gd name="T28" fmla="*/ 0 w 2447"/>
                <a:gd name="T29" fmla="*/ 0 h 1058"/>
                <a:gd name="T30" fmla="*/ 0 w 2447"/>
                <a:gd name="T31" fmla="*/ 0 h 1058"/>
                <a:gd name="T32" fmla="*/ 0 w 2447"/>
                <a:gd name="T33" fmla="*/ 0 h 1058"/>
                <a:gd name="T34" fmla="*/ 0 w 2447"/>
                <a:gd name="T35" fmla="*/ 0 h 1058"/>
                <a:gd name="T36" fmla="*/ 0 w 2447"/>
                <a:gd name="T37" fmla="*/ 0 h 1058"/>
                <a:gd name="T38" fmla="*/ 0 w 2447"/>
                <a:gd name="T39" fmla="*/ 0 h 1058"/>
                <a:gd name="T40" fmla="*/ 0 w 2447"/>
                <a:gd name="T41" fmla="*/ 0 h 1058"/>
                <a:gd name="T42" fmla="*/ 0 w 2447"/>
                <a:gd name="T43" fmla="*/ 0 h 1058"/>
                <a:gd name="T44" fmla="*/ 0 w 2447"/>
                <a:gd name="T45" fmla="*/ 0 h 1058"/>
                <a:gd name="T46" fmla="*/ 0 w 2447"/>
                <a:gd name="T47" fmla="*/ 0 h 1058"/>
                <a:gd name="T48" fmla="*/ 0 w 2447"/>
                <a:gd name="T49" fmla="*/ 0 h 1058"/>
                <a:gd name="T50" fmla="*/ 0 w 2447"/>
                <a:gd name="T51" fmla="*/ 0 h 1058"/>
                <a:gd name="T52" fmla="*/ 0 w 2447"/>
                <a:gd name="T53" fmla="*/ 0 h 1058"/>
                <a:gd name="T54" fmla="*/ 0 w 2447"/>
                <a:gd name="T55" fmla="*/ 0 h 1058"/>
                <a:gd name="T56" fmla="*/ 0 w 2447"/>
                <a:gd name="T57" fmla="*/ 0 h 1058"/>
                <a:gd name="T58" fmla="*/ 0 w 2447"/>
                <a:gd name="T59" fmla="*/ 0 h 1058"/>
                <a:gd name="T60" fmla="*/ 0 w 2447"/>
                <a:gd name="T61" fmla="*/ 0 h 1058"/>
                <a:gd name="T62" fmla="*/ 0 w 2447"/>
                <a:gd name="T63" fmla="*/ 0 h 1058"/>
                <a:gd name="T64" fmla="*/ 0 w 2447"/>
                <a:gd name="T65" fmla="*/ 0 h 1058"/>
                <a:gd name="T66" fmla="*/ 0 w 2447"/>
                <a:gd name="T67" fmla="*/ 0 h 1058"/>
                <a:gd name="T68" fmla="*/ 0 w 2447"/>
                <a:gd name="T69" fmla="*/ 0 h 1058"/>
                <a:gd name="T70" fmla="*/ 0 w 2447"/>
                <a:gd name="T71" fmla="*/ 0 h 1058"/>
                <a:gd name="T72" fmla="*/ 0 w 2447"/>
                <a:gd name="T73" fmla="*/ 0 h 1058"/>
                <a:gd name="T74" fmla="*/ 0 w 2447"/>
                <a:gd name="T75" fmla="*/ 0 h 1058"/>
                <a:gd name="T76" fmla="*/ 0 w 2447"/>
                <a:gd name="T77" fmla="*/ 0 h 1058"/>
                <a:gd name="T78" fmla="*/ 0 w 2447"/>
                <a:gd name="T79" fmla="*/ 0 h 1058"/>
                <a:gd name="T80" fmla="*/ 0 w 2447"/>
                <a:gd name="T81" fmla="*/ 0 h 1058"/>
                <a:gd name="T82" fmla="*/ 0 w 2447"/>
                <a:gd name="T83" fmla="*/ 0 h 1058"/>
                <a:gd name="T84" fmla="*/ 0 w 2447"/>
                <a:gd name="T85" fmla="*/ 0 h 1058"/>
                <a:gd name="T86" fmla="*/ 0 w 2447"/>
                <a:gd name="T87" fmla="*/ 0 h 1058"/>
                <a:gd name="T88" fmla="*/ 0 w 2447"/>
                <a:gd name="T89" fmla="*/ 0 h 1058"/>
                <a:gd name="T90" fmla="*/ 0 w 2447"/>
                <a:gd name="T91" fmla="*/ 0 h 1058"/>
                <a:gd name="T92" fmla="*/ 0 w 2447"/>
                <a:gd name="T93" fmla="*/ 0 h 1058"/>
                <a:gd name="T94" fmla="*/ 0 w 2447"/>
                <a:gd name="T95" fmla="*/ 0 h 1058"/>
                <a:gd name="T96" fmla="*/ 0 w 2447"/>
                <a:gd name="T97" fmla="*/ 0 h 1058"/>
                <a:gd name="T98" fmla="*/ 0 w 2447"/>
                <a:gd name="T99" fmla="*/ 0 h 10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447"/>
                <a:gd name="T151" fmla="*/ 0 h 1058"/>
                <a:gd name="T152" fmla="*/ 2447 w 2447"/>
                <a:gd name="T153" fmla="*/ 1058 h 10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447" h="1058">
                  <a:moveTo>
                    <a:pt x="0" y="935"/>
                  </a:moveTo>
                  <a:lnTo>
                    <a:pt x="9" y="852"/>
                  </a:lnTo>
                  <a:lnTo>
                    <a:pt x="33" y="852"/>
                  </a:lnTo>
                  <a:lnTo>
                    <a:pt x="44" y="850"/>
                  </a:lnTo>
                  <a:lnTo>
                    <a:pt x="66" y="828"/>
                  </a:lnTo>
                  <a:lnTo>
                    <a:pt x="69" y="806"/>
                  </a:lnTo>
                  <a:lnTo>
                    <a:pt x="66" y="792"/>
                  </a:lnTo>
                  <a:lnTo>
                    <a:pt x="77" y="773"/>
                  </a:lnTo>
                  <a:lnTo>
                    <a:pt x="96" y="745"/>
                  </a:lnTo>
                  <a:lnTo>
                    <a:pt x="154" y="721"/>
                  </a:lnTo>
                  <a:lnTo>
                    <a:pt x="220" y="705"/>
                  </a:lnTo>
                  <a:lnTo>
                    <a:pt x="286" y="647"/>
                  </a:lnTo>
                  <a:lnTo>
                    <a:pt x="313" y="636"/>
                  </a:lnTo>
                  <a:lnTo>
                    <a:pt x="351" y="597"/>
                  </a:lnTo>
                  <a:lnTo>
                    <a:pt x="362" y="564"/>
                  </a:lnTo>
                  <a:lnTo>
                    <a:pt x="367" y="562"/>
                  </a:lnTo>
                  <a:lnTo>
                    <a:pt x="384" y="564"/>
                  </a:lnTo>
                  <a:lnTo>
                    <a:pt x="395" y="548"/>
                  </a:lnTo>
                  <a:lnTo>
                    <a:pt x="400" y="540"/>
                  </a:lnTo>
                  <a:lnTo>
                    <a:pt x="422" y="518"/>
                  </a:lnTo>
                  <a:lnTo>
                    <a:pt x="431" y="521"/>
                  </a:lnTo>
                  <a:lnTo>
                    <a:pt x="450" y="532"/>
                  </a:lnTo>
                  <a:lnTo>
                    <a:pt x="472" y="521"/>
                  </a:lnTo>
                  <a:lnTo>
                    <a:pt x="475" y="510"/>
                  </a:lnTo>
                  <a:lnTo>
                    <a:pt x="510" y="483"/>
                  </a:lnTo>
                  <a:lnTo>
                    <a:pt x="536" y="472"/>
                  </a:lnTo>
                  <a:lnTo>
                    <a:pt x="579" y="468"/>
                  </a:lnTo>
                  <a:lnTo>
                    <a:pt x="626" y="389"/>
                  </a:lnTo>
                  <a:lnTo>
                    <a:pt x="664" y="367"/>
                  </a:lnTo>
                  <a:lnTo>
                    <a:pt x="667" y="345"/>
                  </a:lnTo>
                  <a:lnTo>
                    <a:pt x="672" y="323"/>
                  </a:lnTo>
                  <a:lnTo>
                    <a:pt x="670" y="296"/>
                  </a:lnTo>
                  <a:lnTo>
                    <a:pt x="675" y="274"/>
                  </a:lnTo>
                  <a:lnTo>
                    <a:pt x="675" y="266"/>
                  </a:lnTo>
                  <a:lnTo>
                    <a:pt x="752" y="252"/>
                  </a:lnTo>
                  <a:lnTo>
                    <a:pt x="747" y="266"/>
                  </a:lnTo>
                  <a:lnTo>
                    <a:pt x="823" y="257"/>
                  </a:lnTo>
                  <a:lnTo>
                    <a:pt x="854" y="250"/>
                  </a:lnTo>
                  <a:lnTo>
                    <a:pt x="867" y="255"/>
                  </a:lnTo>
                  <a:lnTo>
                    <a:pt x="1603" y="134"/>
                  </a:lnTo>
                  <a:lnTo>
                    <a:pt x="2302" y="0"/>
                  </a:lnTo>
                  <a:lnTo>
                    <a:pt x="2313" y="13"/>
                  </a:lnTo>
                  <a:lnTo>
                    <a:pt x="2318" y="24"/>
                  </a:lnTo>
                  <a:lnTo>
                    <a:pt x="2337" y="35"/>
                  </a:lnTo>
                  <a:lnTo>
                    <a:pt x="2351" y="41"/>
                  </a:lnTo>
                  <a:lnTo>
                    <a:pt x="2362" y="57"/>
                  </a:lnTo>
                  <a:lnTo>
                    <a:pt x="2373" y="68"/>
                  </a:lnTo>
                  <a:lnTo>
                    <a:pt x="2387" y="101"/>
                  </a:lnTo>
                  <a:lnTo>
                    <a:pt x="2381" y="112"/>
                  </a:lnTo>
                  <a:lnTo>
                    <a:pt x="2384" y="114"/>
                  </a:lnTo>
                  <a:lnTo>
                    <a:pt x="2373" y="114"/>
                  </a:lnTo>
                  <a:lnTo>
                    <a:pt x="2370" y="103"/>
                  </a:lnTo>
                  <a:lnTo>
                    <a:pt x="2348" y="109"/>
                  </a:lnTo>
                  <a:lnTo>
                    <a:pt x="2335" y="109"/>
                  </a:lnTo>
                  <a:lnTo>
                    <a:pt x="2321" y="103"/>
                  </a:lnTo>
                  <a:lnTo>
                    <a:pt x="2310" y="107"/>
                  </a:lnTo>
                  <a:lnTo>
                    <a:pt x="2318" y="120"/>
                  </a:lnTo>
                  <a:lnTo>
                    <a:pt x="2315" y="129"/>
                  </a:lnTo>
                  <a:lnTo>
                    <a:pt x="2249" y="158"/>
                  </a:lnTo>
                  <a:lnTo>
                    <a:pt x="2236" y="173"/>
                  </a:lnTo>
                  <a:lnTo>
                    <a:pt x="2211" y="197"/>
                  </a:lnTo>
                  <a:lnTo>
                    <a:pt x="2170" y="202"/>
                  </a:lnTo>
                  <a:lnTo>
                    <a:pt x="2162" y="230"/>
                  </a:lnTo>
                  <a:lnTo>
                    <a:pt x="2162" y="239"/>
                  </a:lnTo>
                  <a:lnTo>
                    <a:pt x="2170" y="241"/>
                  </a:lnTo>
                  <a:lnTo>
                    <a:pt x="2184" y="239"/>
                  </a:lnTo>
                  <a:lnTo>
                    <a:pt x="2227" y="217"/>
                  </a:lnTo>
                  <a:lnTo>
                    <a:pt x="2271" y="206"/>
                  </a:lnTo>
                  <a:lnTo>
                    <a:pt x="2296" y="189"/>
                  </a:lnTo>
                  <a:lnTo>
                    <a:pt x="2337" y="191"/>
                  </a:lnTo>
                  <a:lnTo>
                    <a:pt x="2343" y="197"/>
                  </a:lnTo>
                  <a:lnTo>
                    <a:pt x="2337" y="222"/>
                  </a:lnTo>
                  <a:lnTo>
                    <a:pt x="2343" y="233"/>
                  </a:lnTo>
                  <a:lnTo>
                    <a:pt x="2354" y="241"/>
                  </a:lnTo>
                  <a:lnTo>
                    <a:pt x="2370" y="235"/>
                  </a:lnTo>
                  <a:lnTo>
                    <a:pt x="2376" y="222"/>
                  </a:lnTo>
                  <a:lnTo>
                    <a:pt x="2401" y="191"/>
                  </a:lnTo>
                  <a:lnTo>
                    <a:pt x="2423" y="191"/>
                  </a:lnTo>
                  <a:lnTo>
                    <a:pt x="2436" y="224"/>
                  </a:lnTo>
                  <a:lnTo>
                    <a:pt x="2442" y="279"/>
                  </a:lnTo>
                  <a:lnTo>
                    <a:pt x="2447" y="296"/>
                  </a:lnTo>
                  <a:lnTo>
                    <a:pt x="2447" y="307"/>
                  </a:lnTo>
                  <a:lnTo>
                    <a:pt x="2412" y="334"/>
                  </a:lnTo>
                  <a:lnTo>
                    <a:pt x="2403" y="356"/>
                  </a:lnTo>
                  <a:lnTo>
                    <a:pt x="2398" y="369"/>
                  </a:lnTo>
                  <a:lnTo>
                    <a:pt x="2370" y="391"/>
                  </a:lnTo>
                  <a:lnTo>
                    <a:pt x="2351" y="400"/>
                  </a:lnTo>
                  <a:lnTo>
                    <a:pt x="2329" y="413"/>
                  </a:lnTo>
                  <a:lnTo>
                    <a:pt x="2282" y="411"/>
                  </a:lnTo>
                  <a:lnTo>
                    <a:pt x="2266" y="406"/>
                  </a:lnTo>
                  <a:lnTo>
                    <a:pt x="2260" y="411"/>
                  </a:lnTo>
                  <a:lnTo>
                    <a:pt x="2255" y="411"/>
                  </a:lnTo>
                  <a:lnTo>
                    <a:pt x="2247" y="389"/>
                  </a:lnTo>
                  <a:lnTo>
                    <a:pt x="2247" y="378"/>
                  </a:lnTo>
                  <a:lnTo>
                    <a:pt x="2238" y="369"/>
                  </a:lnTo>
                  <a:lnTo>
                    <a:pt x="2227" y="367"/>
                  </a:lnTo>
                  <a:lnTo>
                    <a:pt x="2219" y="375"/>
                  </a:lnTo>
                  <a:lnTo>
                    <a:pt x="2227" y="417"/>
                  </a:lnTo>
                  <a:lnTo>
                    <a:pt x="2219" y="430"/>
                  </a:lnTo>
                  <a:lnTo>
                    <a:pt x="2214" y="424"/>
                  </a:lnTo>
                  <a:lnTo>
                    <a:pt x="2227" y="444"/>
                  </a:lnTo>
                  <a:lnTo>
                    <a:pt x="2247" y="446"/>
                  </a:lnTo>
                  <a:lnTo>
                    <a:pt x="2266" y="468"/>
                  </a:lnTo>
                  <a:lnTo>
                    <a:pt x="2252" y="494"/>
                  </a:lnTo>
                  <a:lnTo>
                    <a:pt x="2260" y="507"/>
                  </a:lnTo>
                  <a:lnTo>
                    <a:pt x="2208" y="573"/>
                  </a:lnTo>
                  <a:lnTo>
                    <a:pt x="2192" y="575"/>
                  </a:lnTo>
                  <a:lnTo>
                    <a:pt x="2162" y="564"/>
                  </a:lnTo>
                  <a:lnTo>
                    <a:pt x="2140" y="564"/>
                  </a:lnTo>
                  <a:lnTo>
                    <a:pt x="2137" y="575"/>
                  </a:lnTo>
                  <a:lnTo>
                    <a:pt x="2157" y="589"/>
                  </a:lnTo>
                  <a:lnTo>
                    <a:pt x="2214" y="586"/>
                  </a:lnTo>
                  <a:lnTo>
                    <a:pt x="2249" y="575"/>
                  </a:lnTo>
                  <a:lnTo>
                    <a:pt x="2302" y="551"/>
                  </a:lnTo>
                  <a:lnTo>
                    <a:pt x="2307" y="532"/>
                  </a:lnTo>
                  <a:lnTo>
                    <a:pt x="2321" y="538"/>
                  </a:lnTo>
                  <a:lnTo>
                    <a:pt x="2340" y="553"/>
                  </a:lnTo>
                  <a:lnTo>
                    <a:pt x="2321" y="597"/>
                  </a:lnTo>
                  <a:lnTo>
                    <a:pt x="2280" y="644"/>
                  </a:lnTo>
                  <a:lnTo>
                    <a:pt x="2230" y="652"/>
                  </a:lnTo>
                  <a:lnTo>
                    <a:pt x="2211" y="663"/>
                  </a:lnTo>
                  <a:lnTo>
                    <a:pt x="2153" y="672"/>
                  </a:lnTo>
                  <a:lnTo>
                    <a:pt x="2107" y="751"/>
                  </a:lnTo>
                  <a:lnTo>
                    <a:pt x="2085" y="754"/>
                  </a:lnTo>
                  <a:lnTo>
                    <a:pt x="2085" y="765"/>
                  </a:lnTo>
                  <a:lnTo>
                    <a:pt x="2088" y="767"/>
                  </a:lnTo>
                  <a:lnTo>
                    <a:pt x="2033" y="803"/>
                  </a:lnTo>
                  <a:lnTo>
                    <a:pt x="2003" y="841"/>
                  </a:lnTo>
                  <a:lnTo>
                    <a:pt x="1972" y="910"/>
                  </a:lnTo>
                  <a:lnTo>
                    <a:pt x="1957" y="993"/>
                  </a:lnTo>
                  <a:lnTo>
                    <a:pt x="1942" y="1014"/>
                  </a:lnTo>
                  <a:lnTo>
                    <a:pt x="1915" y="1025"/>
                  </a:lnTo>
                  <a:lnTo>
                    <a:pt x="1799" y="1047"/>
                  </a:lnTo>
                  <a:lnTo>
                    <a:pt x="1788" y="1058"/>
                  </a:lnTo>
                  <a:lnTo>
                    <a:pt x="1413" y="797"/>
                  </a:lnTo>
                  <a:lnTo>
                    <a:pt x="1094" y="839"/>
                  </a:lnTo>
                  <a:lnTo>
                    <a:pt x="1087" y="795"/>
                  </a:lnTo>
                  <a:lnTo>
                    <a:pt x="1032" y="751"/>
                  </a:lnTo>
                  <a:lnTo>
                    <a:pt x="1004" y="765"/>
                  </a:lnTo>
                  <a:lnTo>
                    <a:pt x="993" y="751"/>
                  </a:lnTo>
                  <a:lnTo>
                    <a:pt x="999" y="740"/>
                  </a:lnTo>
                  <a:lnTo>
                    <a:pt x="997" y="729"/>
                  </a:lnTo>
                  <a:lnTo>
                    <a:pt x="626" y="773"/>
                  </a:lnTo>
                  <a:lnTo>
                    <a:pt x="615" y="773"/>
                  </a:lnTo>
                  <a:lnTo>
                    <a:pt x="606" y="784"/>
                  </a:lnTo>
                  <a:lnTo>
                    <a:pt x="532" y="817"/>
                  </a:lnTo>
                  <a:lnTo>
                    <a:pt x="530" y="833"/>
                  </a:lnTo>
                  <a:lnTo>
                    <a:pt x="505" y="833"/>
                  </a:lnTo>
                  <a:lnTo>
                    <a:pt x="422" y="874"/>
                  </a:lnTo>
                  <a:lnTo>
                    <a:pt x="0" y="935"/>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59" name="Freeform 39">
              <a:extLst>
                <a:ext uri="{FF2B5EF4-FFF2-40B4-BE49-F238E27FC236}">
                  <a16:creationId xmlns:a16="http://schemas.microsoft.com/office/drawing/2014/main" id="{034DF7CC-9B6E-B482-476C-490B2BA353DE}"/>
                </a:ext>
              </a:extLst>
            </p:cNvPr>
            <p:cNvSpPr>
              <a:spLocks/>
            </p:cNvSpPr>
            <p:nvPr/>
          </p:nvSpPr>
          <p:spPr bwMode="gray">
            <a:xfrm>
              <a:off x="7644471" y="3900849"/>
              <a:ext cx="737062" cy="329609"/>
            </a:xfrm>
            <a:custGeom>
              <a:avLst/>
              <a:gdLst>
                <a:gd name="T0" fmla="*/ 0 w 1276"/>
                <a:gd name="T1" fmla="*/ 0 h 611"/>
                <a:gd name="T2" fmla="*/ 0 w 1276"/>
                <a:gd name="T3" fmla="*/ 0 h 611"/>
                <a:gd name="T4" fmla="*/ 0 w 1276"/>
                <a:gd name="T5" fmla="*/ 0 h 611"/>
                <a:gd name="T6" fmla="*/ 0 w 1276"/>
                <a:gd name="T7" fmla="*/ 0 h 611"/>
                <a:gd name="T8" fmla="*/ 0 w 1276"/>
                <a:gd name="T9" fmla="*/ 0 h 611"/>
                <a:gd name="T10" fmla="*/ 0 w 1276"/>
                <a:gd name="T11" fmla="*/ 0 h 611"/>
                <a:gd name="T12" fmla="*/ 0 w 1276"/>
                <a:gd name="T13" fmla="*/ 0 h 611"/>
                <a:gd name="T14" fmla="*/ 0 w 1276"/>
                <a:gd name="T15" fmla="*/ 0 h 611"/>
                <a:gd name="T16" fmla="*/ 0 w 1276"/>
                <a:gd name="T17" fmla="*/ 0 h 611"/>
                <a:gd name="T18" fmla="*/ 0 w 1276"/>
                <a:gd name="T19" fmla="*/ 0 h 611"/>
                <a:gd name="T20" fmla="*/ 0 w 1276"/>
                <a:gd name="T21" fmla="*/ 0 h 611"/>
                <a:gd name="T22" fmla="*/ 0 w 1276"/>
                <a:gd name="T23" fmla="*/ 0 h 611"/>
                <a:gd name="T24" fmla="*/ 0 w 1276"/>
                <a:gd name="T25" fmla="*/ 0 h 611"/>
                <a:gd name="T26" fmla="*/ 0 w 1276"/>
                <a:gd name="T27" fmla="*/ 0 h 611"/>
                <a:gd name="T28" fmla="*/ 0 w 1276"/>
                <a:gd name="T29" fmla="*/ 0 h 611"/>
                <a:gd name="T30" fmla="*/ 0 w 1276"/>
                <a:gd name="T31" fmla="*/ 0 h 611"/>
                <a:gd name="T32" fmla="*/ 0 w 1276"/>
                <a:gd name="T33" fmla="*/ 0 h 611"/>
                <a:gd name="T34" fmla="*/ 0 w 1276"/>
                <a:gd name="T35" fmla="*/ 0 h 611"/>
                <a:gd name="T36" fmla="*/ 0 w 1276"/>
                <a:gd name="T37" fmla="*/ 0 h 611"/>
                <a:gd name="T38" fmla="*/ 0 w 1276"/>
                <a:gd name="T39" fmla="*/ 0 h 611"/>
                <a:gd name="T40" fmla="*/ 0 w 1276"/>
                <a:gd name="T41" fmla="*/ 0 h 611"/>
                <a:gd name="T42" fmla="*/ 0 w 1276"/>
                <a:gd name="T43" fmla="*/ 0 h 611"/>
                <a:gd name="T44" fmla="*/ 0 w 1276"/>
                <a:gd name="T45" fmla="*/ 0 h 611"/>
                <a:gd name="T46" fmla="*/ 0 w 1276"/>
                <a:gd name="T47" fmla="*/ 0 h 611"/>
                <a:gd name="T48" fmla="*/ 0 w 1276"/>
                <a:gd name="T49" fmla="*/ 0 h 611"/>
                <a:gd name="T50" fmla="*/ 0 w 1276"/>
                <a:gd name="T51" fmla="*/ 0 h 611"/>
                <a:gd name="T52" fmla="*/ 0 w 1276"/>
                <a:gd name="T53" fmla="*/ 0 h 611"/>
                <a:gd name="T54" fmla="*/ 0 w 1276"/>
                <a:gd name="T55" fmla="*/ 0 h 611"/>
                <a:gd name="T56" fmla="*/ 0 w 1276"/>
                <a:gd name="T57" fmla="*/ 0 h 611"/>
                <a:gd name="T58" fmla="*/ 0 w 1276"/>
                <a:gd name="T59" fmla="*/ 0 h 611"/>
                <a:gd name="T60" fmla="*/ 0 w 1276"/>
                <a:gd name="T61" fmla="*/ 0 h 611"/>
                <a:gd name="T62" fmla="*/ 0 w 1276"/>
                <a:gd name="T63" fmla="*/ 0 h 611"/>
                <a:gd name="T64" fmla="*/ 0 w 1276"/>
                <a:gd name="T65" fmla="*/ 0 h 611"/>
                <a:gd name="T66" fmla="*/ 0 w 1276"/>
                <a:gd name="T67" fmla="*/ 0 h 611"/>
                <a:gd name="T68" fmla="*/ 0 w 1276"/>
                <a:gd name="T69" fmla="*/ 0 h 611"/>
                <a:gd name="T70" fmla="*/ 0 w 1276"/>
                <a:gd name="T71" fmla="*/ 0 h 611"/>
                <a:gd name="T72" fmla="*/ 0 w 1276"/>
                <a:gd name="T73" fmla="*/ 0 h 611"/>
                <a:gd name="T74" fmla="*/ 0 w 1276"/>
                <a:gd name="T75" fmla="*/ 0 h 611"/>
                <a:gd name="T76" fmla="*/ 0 w 1276"/>
                <a:gd name="T77" fmla="*/ 0 h 611"/>
                <a:gd name="T78" fmla="*/ 0 w 1276"/>
                <a:gd name="T79" fmla="*/ 0 h 611"/>
                <a:gd name="T80" fmla="*/ 0 w 1276"/>
                <a:gd name="T81" fmla="*/ 0 h 611"/>
                <a:gd name="T82" fmla="*/ 0 w 1276"/>
                <a:gd name="T83" fmla="*/ 0 h 611"/>
                <a:gd name="T84" fmla="*/ 0 w 1276"/>
                <a:gd name="T85" fmla="*/ 0 h 611"/>
                <a:gd name="T86" fmla="*/ 0 w 1276"/>
                <a:gd name="T87" fmla="*/ 0 h 611"/>
                <a:gd name="T88" fmla="*/ 0 w 1276"/>
                <a:gd name="T89" fmla="*/ 0 h 611"/>
                <a:gd name="T90" fmla="*/ 0 w 1276"/>
                <a:gd name="T91" fmla="*/ 0 h 611"/>
                <a:gd name="T92" fmla="*/ 0 w 1276"/>
                <a:gd name="T93" fmla="*/ 0 h 611"/>
                <a:gd name="T94" fmla="*/ 0 w 1276"/>
                <a:gd name="T95" fmla="*/ 0 h 611"/>
                <a:gd name="T96" fmla="*/ 0 w 1276"/>
                <a:gd name="T97" fmla="*/ 0 h 611"/>
                <a:gd name="T98" fmla="*/ 0 w 1276"/>
                <a:gd name="T99" fmla="*/ 0 h 611"/>
                <a:gd name="T100" fmla="*/ 0 w 1276"/>
                <a:gd name="T101" fmla="*/ 0 h 611"/>
                <a:gd name="T102" fmla="*/ 0 w 1276"/>
                <a:gd name="T103" fmla="*/ 0 h 6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6"/>
                <a:gd name="T157" fmla="*/ 0 h 611"/>
                <a:gd name="T158" fmla="*/ 1276 w 1276"/>
                <a:gd name="T159" fmla="*/ 611 h 6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6" h="611">
                  <a:moveTo>
                    <a:pt x="969" y="0"/>
                  </a:moveTo>
                  <a:lnTo>
                    <a:pt x="736" y="40"/>
                  </a:lnTo>
                  <a:lnTo>
                    <a:pt x="0" y="183"/>
                  </a:lnTo>
                  <a:lnTo>
                    <a:pt x="42" y="364"/>
                  </a:lnTo>
                  <a:lnTo>
                    <a:pt x="55" y="340"/>
                  </a:lnTo>
                  <a:lnTo>
                    <a:pt x="71" y="331"/>
                  </a:lnTo>
                  <a:lnTo>
                    <a:pt x="126" y="268"/>
                  </a:lnTo>
                  <a:lnTo>
                    <a:pt x="151" y="263"/>
                  </a:lnTo>
                  <a:lnTo>
                    <a:pt x="170" y="230"/>
                  </a:lnTo>
                  <a:lnTo>
                    <a:pt x="189" y="222"/>
                  </a:lnTo>
                  <a:lnTo>
                    <a:pt x="206" y="186"/>
                  </a:lnTo>
                  <a:lnTo>
                    <a:pt x="220" y="202"/>
                  </a:lnTo>
                  <a:lnTo>
                    <a:pt x="253" y="211"/>
                  </a:lnTo>
                  <a:lnTo>
                    <a:pt x="288" y="200"/>
                  </a:lnTo>
                  <a:lnTo>
                    <a:pt x="297" y="175"/>
                  </a:lnTo>
                  <a:lnTo>
                    <a:pt x="384" y="145"/>
                  </a:lnTo>
                  <a:lnTo>
                    <a:pt x="404" y="156"/>
                  </a:lnTo>
                  <a:lnTo>
                    <a:pt x="426" y="156"/>
                  </a:lnTo>
                  <a:lnTo>
                    <a:pt x="448" y="147"/>
                  </a:lnTo>
                  <a:lnTo>
                    <a:pt x="459" y="178"/>
                  </a:lnTo>
                  <a:lnTo>
                    <a:pt x="472" y="180"/>
                  </a:lnTo>
                  <a:lnTo>
                    <a:pt x="503" y="243"/>
                  </a:lnTo>
                  <a:lnTo>
                    <a:pt x="524" y="243"/>
                  </a:lnTo>
                  <a:lnTo>
                    <a:pt x="546" y="252"/>
                  </a:lnTo>
                  <a:lnTo>
                    <a:pt x="573" y="259"/>
                  </a:lnTo>
                  <a:lnTo>
                    <a:pt x="557" y="287"/>
                  </a:lnTo>
                  <a:lnTo>
                    <a:pt x="587" y="320"/>
                  </a:lnTo>
                  <a:lnTo>
                    <a:pt x="639" y="320"/>
                  </a:lnTo>
                  <a:lnTo>
                    <a:pt x="664" y="345"/>
                  </a:lnTo>
                  <a:lnTo>
                    <a:pt x="697" y="358"/>
                  </a:lnTo>
                  <a:lnTo>
                    <a:pt x="721" y="389"/>
                  </a:lnTo>
                  <a:lnTo>
                    <a:pt x="716" y="406"/>
                  </a:lnTo>
                  <a:lnTo>
                    <a:pt x="683" y="466"/>
                  </a:lnTo>
                  <a:lnTo>
                    <a:pt x="661" y="520"/>
                  </a:lnTo>
                  <a:lnTo>
                    <a:pt x="666" y="558"/>
                  </a:lnTo>
                  <a:lnTo>
                    <a:pt x="708" y="562"/>
                  </a:lnTo>
                  <a:lnTo>
                    <a:pt x="743" y="540"/>
                  </a:lnTo>
                  <a:lnTo>
                    <a:pt x="771" y="573"/>
                  </a:lnTo>
                  <a:lnTo>
                    <a:pt x="787" y="580"/>
                  </a:lnTo>
                  <a:lnTo>
                    <a:pt x="787" y="569"/>
                  </a:lnTo>
                  <a:lnTo>
                    <a:pt x="823" y="562"/>
                  </a:lnTo>
                  <a:lnTo>
                    <a:pt x="864" y="564"/>
                  </a:lnTo>
                  <a:lnTo>
                    <a:pt x="922" y="584"/>
                  </a:lnTo>
                  <a:lnTo>
                    <a:pt x="949" y="597"/>
                  </a:lnTo>
                  <a:lnTo>
                    <a:pt x="960" y="595"/>
                  </a:lnTo>
                  <a:lnTo>
                    <a:pt x="963" y="584"/>
                  </a:lnTo>
                  <a:lnTo>
                    <a:pt x="949" y="569"/>
                  </a:lnTo>
                  <a:lnTo>
                    <a:pt x="925" y="529"/>
                  </a:lnTo>
                  <a:lnTo>
                    <a:pt x="900" y="523"/>
                  </a:lnTo>
                  <a:lnTo>
                    <a:pt x="897" y="518"/>
                  </a:lnTo>
                  <a:lnTo>
                    <a:pt x="900" y="507"/>
                  </a:lnTo>
                  <a:lnTo>
                    <a:pt x="908" y="507"/>
                  </a:lnTo>
                  <a:lnTo>
                    <a:pt x="919" y="492"/>
                  </a:lnTo>
                  <a:lnTo>
                    <a:pt x="889" y="481"/>
                  </a:lnTo>
                  <a:lnTo>
                    <a:pt x="867" y="446"/>
                  </a:lnTo>
                  <a:lnTo>
                    <a:pt x="848" y="386"/>
                  </a:lnTo>
                  <a:lnTo>
                    <a:pt x="842" y="362"/>
                  </a:lnTo>
                  <a:lnTo>
                    <a:pt x="837" y="325"/>
                  </a:lnTo>
                  <a:lnTo>
                    <a:pt x="848" y="265"/>
                  </a:lnTo>
                  <a:lnTo>
                    <a:pt x="845" y="246"/>
                  </a:lnTo>
                  <a:lnTo>
                    <a:pt x="834" y="235"/>
                  </a:lnTo>
                  <a:lnTo>
                    <a:pt x="831" y="219"/>
                  </a:lnTo>
                  <a:lnTo>
                    <a:pt x="837" y="205"/>
                  </a:lnTo>
                  <a:lnTo>
                    <a:pt x="845" y="191"/>
                  </a:lnTo>
                  <a:lnTo>
                    <a:pt x="853" y="169"/>
                  </a:lnTo>
                  <a:lnTo>
                    <a:pt x="900" y="134"/>
                  </a:lnTo>
                  <a:lnTo>
                    <a:pt x="908" y="123"/>
                  </a:lnTo>
                  <a:lnTo>
                    <a:pt x="922" y="76"/>
                  </a:lnTo>
                  <a:lnTo>
                    <a:pt x="952" y="79"/>
                  </a:lnTo>
                  <a:lnTo>
                    <a:pt x="963" y="95"/>
                  </a:lnTo>
                  <a:lnTo>
                    <a:pt x="941" y="134"/>
                  </a:lnTo>
                  <a:lnTo>
                    <a:pt x="925" y="161"/>
                  </a:lnTo>
                  <a:lnTo>
                    <a:pt x="908" y="183"/>
                  </a:lnTo>
                  <a:lnTo>
                    <a:pt x="894" y="213"/>
                  </a:lnTo>
                  <a:lnTo>
                    <a:pt x="908" y="243"/>
                  </a:lnTo>
                  <a:lnTo>
                    <a:pt x="930" y="252"/>
                  </a:lnTo>
                  <a:lnTo>
                    <a:pt x="943" y="318"/>
                  </a:lnTo>
                  <a:lnTo>
                    <a:pt x="941" y="329"/>
                  </a:lnTo>
                  <a:lnTo>
                    <a:pt x="905" y="351"/>
                  </a:lnTo>
                  <a:lnTo>
                    <a:pt x="911" y="364"/>
                  </a:lnTo>
                  <a:lnTo>
                    <a:pt x="941" y="375"/>
                  </a:lnTo>
                  <a:lnTo>
                    <a:pt x="949" y="389"/>
                  </a:lnTo>
                  <a:lnTo>
                    <a:pt x="941" y="419"/>
                  </a:lnTo>
                  <a:lnTo>
                    <a:pt x="949" y="435"/>
                  </a:lnTo>
                  <a:lnTo>
                    <a:pt x="947" y="452"/>
                  </a:lnTo>
                  <a:lnTo>
                    <a:pt x="963" y="490"/>
                  </a:lnTo>
                  <a:lnTo>
                    <a:pt x="1002" y="518"/>
                  </a:lnTo>
                  <a:lnTo>
                    <a:pt x="1020" y="518"/>
                  </a:lnTo>
                  <a:lnTo>
                    <a:pt x="1035" y="507"/>
                  </a:lnTo>
                  <a:lnTo>
                    <a:pt x="1056" y="507"/>
                  </a:lnTo>
                  <a:lnTo>
                    <a:pt x="1067" y="512"/>
                  </a:lnTo>
                  <a:lnTo>
                    <a:pt x="1061" y="534"/>
                  </a:lnTo>
                  <a:lnTo>
                    <a:pt x="1083" y="573"/>
                  </a:lnTo>
                  <a:lnTo>
                    <a:pt x="1083" y="586"/>
                  </a:lnTo>
                  <a:lnTo>
                    <a:pt x="1097" y="608"/>
                  </a:lnTo>
                  <a:lnTo>
                    <a:pt x="1130" y="606"/>
                  </a:lnTo>
                  <a:lnTo>
                    <a:pt x="1136" y="611"/>
                  </a:lnTo>
                  <a:lnTo>
                    <a:pt x="1155" y="584"/>
                  </a:lnTo>
                  <a:lnTo>
                    <a:pt x="1246" y="553"/>
                  </a:lnTo>
                  <a:lnTo>
                    <a:pt x="1248" y="540"/>
                  </a:lnTo>
                  <a:lnTo>
                    <a:pt x="1254" y="518"/>
                  </a:lnTo>
                  <a:lnTo>
                    <a:pt x="1276" y="402"/>
                  </a:lnTo>
                  <a:lnTo>
                    <a:pt x="1273" y="391"/>
                  </a:lnTo>
                  <a:lnTo>
                    <a:pt x="1097" y="430"/>
                  </a:lnTo>
                  <a:lnTo>
                    <a:pt x="969" y="0"/>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360" name="Freeform 40">
              <a:extLst>
                <a:ext uri="{FF2B5EF4-FFF2-40B4-BE49-F238E27FC236}">
                  <a16:creationId xmlns:a16="http://schemas.microsoft.com/office/drawing/2014/main" id="{FFB6C1D8-7D65-AA76-F44D-1A9E51B532A8}"/>
                </a:ext>
              </a:extLst>
            </p:cNvPr>
            <p:cNvSpPr>
              <a:spLocks/>
            </p:cNvSpPr>
            <p:nvPr/>
          </p:nvSpPr>
          <p:spPr bwMode="gray">
            <a:xfrm>
              <a:off x="8210551" y="3869571"/>
              <a:ext cx="170979" cy="262245"/>
            </a:xfrm>
            <a:custGeom>
              <a:avLst/>
              <a:gdLst>
                <a:gd name="T0" fmla="*/ 0 w 304"/>
                <a:gd name="T1" fmla="*/ 0 h 489"/>
                <a:gd name="T2" fmla="*/ 0 w 304"/>
                <a:gd name="T3" fmla="*/ 0 h 489"/>
                <a:gd name="T4" fmla="*/ 0 w 304"/>
                <a:gd name="T5" fmla="*/ 0 h 489"/>
                <a:gd name="T6" fmla="*/ 0 w 304"/>
                <a:gd name="T7" fmla="*/ 0 h 489"/>
                <a:gd name="T8" fmla="*/ 0 w 304"/>
                <a:gd name="T9" fmla="*/ 0 h 489"/>
                <a:gd name="T10" fmla="*/ 0 w 304"/>
                <a:gd name="T11" fmla="*/ 0 h 489"/>
                <a:gd name="T12" fmla="*/ 0 w 304"/>
                <a:gd name="T13" fmla="*/ 0 h 489"/>
                <a:gd name="T14" fmla="*/ 0 w 304"/>
                <a:gd name="T15" fmla="*/ 0 h 489"/>
                <a:gd name="T16" fmla="*/ 0 w 304"/>
                <a:gd name="T17" fmla="*/ 0 h 489"/>
                <a:gd name="T18" fmla="*/ 0 w 304"/>
                <a:gd name="T19" fmla="*/ 0 h 489"/>
                <a:gd name="T20" fmla="*/ 0 w 304"/>
                <a:gd name="T21" fmla="*/ 0 h 489"/>
                <a:gd name="T22" fmla="*/ 0 w 304"/>
                <a:gd name="T23" fmla="*/ 0 h 489"/>
                <a:gd name="T24" fmla="*/ 0 w 304"/>
                <a:gd name="T25" fmla="*/ 0 h 489"/>
                <a:gd name="T26" fmla="*/ 0 w 304"/>
                <a:gd name="T27" fmla="*/ 0 h 489"/>
                <a:gd name="T28" fmla="*/ 0 w 304"/>
                <a:gd name="T29" fmla="*/ 0 h 489"/>
                <a:gd name="T30" fmla="*/ 0 w 304"/>
                <a:gd name="T31" fmla="*/ 0 h 489"/>
                <a:gd name="T32" fmla="*/ 0 w 304"/>
                <a:gd name="T33" fmla="*/ 0 h 489"/>
                <a:gd name="T34" fmla="*/ 0 w 304"/>
                <a:gd name="T35" fmla="*/ 0 h 489"/>
                <a:gd name="T36" fmla="*/ 0 w 304"/>
                <a:gd name="T37" fmla="*/ 0 h 489"/>
                <a:gd name="T38" fmla="*/ 0 w 304"/>
                <a:gd name="T39" fmla="*/ 0 h 489"/>
                <a:gd name="T40" fmla="*/ 0 w 304"/>
                <a:gd name="T41" fmla="*/ 0 h 489"/>
                <a:gd name="T42" fmla="*/ 0 w 304"/>
                <a:gd name="T43" fmla="*/ 0 h 489"/>
                <a:gd name="T44" fmla="*/ 0 w 304"/>
                <a:gd name="T45" fmla="*/ 0 h 4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4"/>
                <a:gd name="T70" fmla="*/ 0 h 489"/>
                <a:gd name="T71" fmla="*/ 304 w 304"/>
                <a:gd name="T72" fmla="*/ 489 h 4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4" h="489">
                  <a:moveTo>
                    <a:pt x="304" y="450"/>
                  </a:moveTo>
                  <a:lnTo>
                    <a:pt x="299" y="417"/>
                  </a:lnTo>
                  <a:lnTo>
                    <a:pt x="279" y="368"/>
                  </a:lnTo>
                  <a:lnTo>
                    <a:pt x="246" y="335"/>
                  </a:lnTo>
                  <a:lnTo>
                    <a:pt x="197" y="302"/>
                  </a:lnTo>
                  <a:lnTo>
                    <a:pt x="180" y="281"/>
                  </a:lnTo>
                  <a:lnTo>
                    <a:pt x="169" y="259"/>
                  </a:lnTo>
                  <a:lnTo>
                    <a:pt x="131" y="193"/>
                  </a:lnTo>
                  <a:lnTo>
                    <a:pt x="114" y="165"/>
                  </a:lnTo>
                  <a:lnTo>
                    <a:pt x="84" y="129"/>
                  </a:lnTo>
                  <a:lnTo>
                    <a:pt x="73" y="105"/>
                  </a:lnTo>
                  <a:lnTo>
                    <a:pt x="71" y="83"/>
                  </a:lnTo>
                  <a:lnTo>
                    <a:pt x="73" y="80"/>
                  </a:lnTo>
                  <a:lnTo>
                    <a:pt x="73" y="69"/>
                  </a:lnTo>
                  <a:lnTo>
                    <a:pt x="90" y="6"/>
                  </a:lnTo>
                  <a:lnTo>
                    <a:pt x="68" y="0"/>
                  </a:lnTo>
                  <a:lnTo>
                    <a:pt x="38" y="4"/>
                  </a:lnTo>
                  <a:lnTo>
                    <a:pt x="13" y="28"/>
                  </a:lnTo>
                  <a:lnTo>
                    <a:pt x="11" y="50"/>
                  </a:lnTo>
                  <a:lnTo>
                    <a:pt x="2" y="55"/>
                  </a:lnTo>
                  <a:lnTo>
                    <a:pt x="0" y="59"/>
                  </a:lnTo>
                  <a:lnTo>
                    <a:pt x="128" y="489"/>
                  </a:lnTo>
                  <a:lnTo>
                    <a:pt x="304" y="450"/>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361" name="Freeform 41">
              <a:extLst>
                <a:ext uri="{FF2B5EF4-FFF2-40B4-BE49-F238E27FC236}">
                  <a16:creationId xmlns:a16="http://schemas.microsoft.com/office/drawing/2014/main" id="{18B9D2DD-67DA-E92D-394D-D91CD346DB2C}"/>
                </a:ext>
              </a:extLst>
            </p:cNvPr>
            <p:cNvSpPr>
              <a:spLocks/>
            </p:cNvSpPr>
            <p:nvPr/>
          </p:nvSpPr>
          <p:spPr bwMode="gray">
            <a:xfrm>
              <a:off x="7413416" y="3465378"/>
              <a:ext cx="942699" cy="562983"/>
            </a:xfrm>
            <a:custGeom>
              <a:avLst/>
              <a:gdLst>
                <a:gd name="T0" fmla="*/ 0 w 1630"/>
                <a:gd name="T1" fmla="*/ 0 h 1050"/>
                <a:gd name="T2" fmla="*/ 0 w 1630"/>
                <a:gd name="T3" fmla="*/ 0 h 1050"/>
                <a:gd name="T4" fmla="*/ 0 w 1630"/>
                <a:gd name="T5" fmla="*/ 0 h 1050"/>
                <a:gd name="T6" fmla="*/ 0 w 1630"/>
                <a:gd name="T7" fmla="*/ 0 h 1050"/>
                <a:gd name="T8" fmla="*/ 0 w 1630"/>
                <a:gd name="T9" fmla="*/ 0 h 1050"/>
                <a:gd name="T10" fmla="*/ 0 w 1630"/>
                <a:gd name="T11" fmla="*/ 0 h 1050"/>
                <a:gd name="T12" fmla="*/ 0 w 1630"/>
                <a:gd name="T13" fmla="*/ 0 h 1050"/>
                <a:gd name="T14" fmla="*/ 0 w 1630"/>
                <a:gd name="T15" fmla="*/ 0 h 1050"/>
                <a:gd name="T16" fmla="*/ 0 w 1630"/>
                <a:gd name="T17" fmla="*/ 0 h 1050"/>
                <a:gd name="T18" fmla="*/ 0 w 1630"/>
                <a:gd name="T19" fmla="*/ 0 h 1050"/>
                <a:gd name="T20" fmla="*/ 0 w 1630"/>
                <a:gd name="T21" fmla="*/ 0 h 1050"/>
                <a:gd name="T22" fmla="*/ 0 w 1630"/>
                <a:gd name="T23" fmla="*/ 0 h 1050"/>
                <a:gd name="T24" fmla="*/ 0 w 1630"/>
                <a:gd name="T25" fmla="*/ 0 h 1050"/>
                <a:gd name="T26" fmla="*/ 0 w 1630"/>
                <a:gd name="T27" fmla="*/ 0 h 1050"/>
                <a:gd name="T28" fmla="*/ 0 w 1630"/>
                <a:gd name="T29" fmla="*/ 0 h 1050"/>
                <a:gd name="T30" fmla="*/ 0 w 1630"/>
                <a:gd name="T31" fmla="*/ 0 h 1050"/>
                <a:gd name="T32" fmla="*/ 0 w 1630"/>
                <a:gd name="T33" fmla="*/ 0 h 1050"/>
                <a:gd name="T34" fmla="*/ 0 w 1630"/>
                <a:gd name="T35" fmla="*/ 0 h 1050"/>
                <a:gd name="T36" fmla="*/ 0 w 1630"/>
                <a:gd name="T37" fmla="*/ 0 h 1050"/>
                <a:gd name="T38" fmla="*/ 0 w 1630"/>
                <a:gd name="T39" fmla="*/ 0 h 1050"/>
                <a:gd name="T40" fmla="*/ 0 w 1630"/>
                <a:gd name="T41" fmla="*/ 0 h 1050"/>
                <a:gd name="T42" fmla="*/ 0 w 1630"/>
                <a:gd name="T43" fmla="*/ 0 h 1050"/>
                <a:gd name="T44" fmla="*/ 0 w 1630"/>
                <a:gd name="T45" fmla="*/ 0 h 1050"/>
                <a:gd name="T46" fmla="*/ 0 w 1630"/>
                <a:gd name="T47" fmla="*/ 0 h 1050"/>
                <a:gd name="T48" fmla="*/ 0 w 1630"/>
                <a:gd name="T49" fmla="*/ 0 h 1050"/>
                <a:gd name="T50" fmla="*/ 0 w 1630"/>
                <a:gd name="T51" fmla="*/ 0 h 1050"/>
                <a:gd name="T52" fmla="*/ 0 w 1630"/>
                <a:gd name="T53" fmla="*/ 0 h 1050"/>
                <a:gd name="T54" fmla="*/ 0 w 1630"/>
                <a:gd name="T55" fmla="*/ 0 h 1050"/>
                <a:gd name="T56" fmla="*/ 0 w 1630"/>
                <a:gd name="T57" fmla="*/ 0 h 1050"/>
                <a:gd name="T58" fmla="*/ 0 w 1630"/>
                <a:gd name="T59" fmla="*/ 0 h 1050"/>
                <a:gd name="T60" fmla="*/ 0 w 1630"/>
                <a:gd name="T61" fmla="*/ 0 h 1050"/>
                <a:gd name="T62" fmla="*/ 0 w 1630"/>
                <a:gd name="T63" fmla="*/ 0 h 1050"/>
                <a:gd name="T64" fmla="*/ 0 w 1630"/>
                <a:gd name="T65" fmla="*/ 0 h 1050"/>
                <a:gd name="T66" fmla="*/ 0 w 1630"/>
                <a:gd name="T67" fmla="*/ 0 h 1050"/>
                <a:gd name="T68" fmla="*/ 0 w 1630"/>
                <a:gd name="T69" fmla="*/ 0 h 1050"/>
                <a:gd name="T70" fmla="*/ 0 w 1630"/>
                <a:gd name="T71" fmla="*/ 0 h 1050"/>
                <a:gd name="T72" fmla="*/ 0 w 1630"/>
                <a:gd name="T73" fmla="*/ 0 h 1050"/>
                <a:gd name="T74" fmla="*/ 0 w 1630"/>
                <a:gd name="T75" fmla="*/ 0 h 1050"/>
                <a:gd name="T76" fmla="*/ 0 w 1630"/>
                <a:gd name="T77" fmla="*/ 0 h 1050"/>
                <a:gd name="T78" fmla="*/ 0 w 1630"/>
                <a:gd name="T79" fmla="*/ 0 h 1050"/>
                <a:gd name="T80" fmla="*/ 0 w 1630"/>
                <a:gd name="T81" fmla="*/ 0 h 1050"/>
                <a:gd name="T82" fmla="*/ 0 w 1630"/>
                <a:gd name="T83" fmla="*/ 0 h 1050"/>
                <a:gd name="T84" fmla="*/ 0 w 1630"/>
                <a:gd name="T85" fmla="*/ 0 h 1050"/>
                <a:gd name="T86" fmla="*/ 0 w 1630"/>
                <a:gd name="T87" fmla="*/ 0 h 1050"/>
                <a:gd name="T88" fmla="*/ 0 w 1630"/>
                <a:gd name="T89" fmla="*/ 0 h 1050"/>
                <a:gd name="T90" fmla="*/ 0 w 1630"/>
                <a:gd name="T91" fmla="*/ 0 h 1050"/>
                <a:gd name="T92" fmla="*/ 0 w 1630"/>
                <a:gd name="T93" fmla="*/ 0 h 1050"/>
                <a:gd name="T94" fmla="*/ 0 w 1630"/>
                <a:gd name="T95" fmla="*/ 0 h 1050"/>
                <a:gd name="T96" fmla="*/ 0 w 1630"/>
                <a:gd name="T97" fmla="*/ 0 h 1050"/>
                <a:gd name="T98" fmla="*/ 0 w 1630"/>
                <a:gd name="T99" fmla="*/ 0 h 1050"/>
                <a:gd name="T100" fmla="*/ 0 w 1630"/>
                <a:gd name="T101" fmla="*/ 0 h 1050"/>
                <a:gd name="T102" fmla="*/ 0 w 1630"/>
                <a:gd name="T103" fmla="*/ 0 h 1050"/>
                <a:gd name="T104" fmla="*/ 0 w 1630"/>
                <a:gd name="T105" fmla="*/ 0 h 1050"/>
                <a:gd name="T106" fmla="*/ 0 w 1630"/>
                <a:gd name="T107" fmla="*/ 0 h 1050"/>
                <a:gd name="T108" fmla="*/ 0 w 1630"/>
                <a:gd name="T109" fmla="*/ 0 h 1050"/>
                <a:gd name="T110" fmla="*/ 0 w 1630"/>
                <a:gd name="T111" fmla="*/ 0 h 1050"/>
                <a:gd name="T112" fmla="*/ 0 w 1630"/>
                <a:gd name="T113" fmla="*/ 0 h 10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0"/>
                <a:gd name="T172" fmla="*/ 0 h 1050"/>
                <a:gd name="T173" fmla="*/ 1630 w 1630"/>
                <a:gd name="T174" fmla="*/ 1050 h 10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0" h="1050">
                  <a:moveTo>
                    <a:pt x="406" y="998"/>
                  </a:moveTo>
                  <a:lnTo>
                    <a:pt x="1142" y="855"/>
                  </a:lnTo>
                  <a:lnTo>
                    <a:pt x="1375" y="815"/>
                  </a:lnTo>
                  <a:lnTo>
                    <a:pt x="1377" y="811"/>
                  </a:lnTo>
                  <a:lnTo>
                    <a:pt x="1386" y="806"/>
                  </a:lnTo>
                  <a:lnTo>
                    <a:pt x="1388" y="784"/>
                  </a:lnTo>
                  <a:lnTo>
                    <a:pt x="1413" y="760"/>
                  </a:lnTo>
                  <a:lnTo>
                    <a:pt x="1443" y="756"/>
                  </a:lnTo>
                  <a:lnTo>
                    <a:pt x="1465" y="762"/>
                  </a:lnTo>
                  <a:lnTo>
                    <a:pt x="1533" y="716"/>
                  </a:lnTo>
                  <a:lnTo>
                    <a:pt x="1542" y="677"/>
                  </a:lnTo>
                  <a:lnTo>
                    <a:pt x="1586" y="633"/>
                  </a:lnTo>
                  <a:lnTo>
                    <a:pt x="1627" y="608"/>
                  </a:lnTo>
                  <a:lnTo>
                    <a:pt x="1630" y="600"/>
                  </a:lnTo>
                  <a:lnTo>
                    <a:pt x="1591" y="573"/>
                  </a:lnTo>
                  <a:lnTo>
                    <a:pt x="1577" y="556"/>
                  </a:lnTo>
                  <a:lnTo>
                    <a:pt x="1555" y="549"/>
                  </a:lnTo>
                  <a:lnTo>
                    <a:pt x="1547" y="538"/>
                  </a:lnTo>
                  <a:lnTo>
                    <a:pt x="1520" y="529"/>
                  </a:lnTo>
                  <a:lnTo>
                    <a:pt x="1506" y="488"/>
                  </a:lnTo>
                  <a:lnTo>
                    <a:pt x="1473" y="483"/>
                  </a:lnTo>
                  <a:lnTo>
                    <a:pt x="1467" y="477"/>
                  </a:lnTo>
                  <a:lnTo>
                    <a:pt x="1465" y="413"/>
                  </a:lnTo>
                  <a:lnTo>
                    <a:pt x="1481" y="402"/>
                  </a:lnTo>
                  <a:lnTo>
                    <a:pt x="1478" y="367"/>
                  </a:lnTo>
                  <a:lnTo>
                    <a:pt x="1456" y="345"/>
                  </a:lnTo>
                  <a:lnTo>
                    <a:pt x="1456" y="334"/>
                  </a:lnTo>
                  <a:lnTo>
                    <a:pt x="1462" y="323"/>
                  </a:lnTo>
                  <a:lnTo>
                    <a:pt x="1495" y="294"/>
                  </a:lnTo>
                  <a:lnTo>
                    <a:pt x="1503" y="241"/>
                  </a:lnTo>
                  <a:lnTo>
                    <a:pt x="1503" y="224"/>
                  </a:lnTo>
                  <a:lnTo>
                    <a:pt x="1522" y="195"/>
                  </a:lnTo>
                  <a:lnTo>
                    <a:pt x="1536" y="189"/>
                  </a:lnTo>
                  <a:lnTo>
                    <a:pt x="1514" y="169"/>
                  </a:lnTo>
                  <a:lnTo>
                    <a:pt x="1448" y="164"/>
                  </a:lnTo>
                  <a:lnTo>
                    <a:pt x="1446" y="156"/>
                  </a:lnTo>
                  <a:lnTo>
                    <a:pt x="1435" y="145"/>
                  </a:lnTo>
                  <a:lnTo>
                    <a:pt x="1426" y="120"/>
                  </a:lnTo>
                  <a:lnTo>
                    <a:pt x="1391" y="55"/>
                  </a:lnTo>
                  <a:lnTo>
                    <a:pt x="1375" y="49"/>
                  </a:lnTo>
                  <a:lnTo>
                    <a:pt x="1364" y="38"/>
                  </a:lnTo>
                  <a:lnTo>
                    <a:pt x="1355" y="41"/>
                  </a:lnTo>
                  <a:lnTo>
                    <a:pt x="1347" y="33"/>
                  </a:lnTo>
                  <a:lnTo>
                    <a:pt x="1339" y="13"/>
                  </a:lnTo>
                  <a:lnTo>
                    <a:pt x="1320" y="0"/>
                  </a:lnTo>
                  <a:lnTo>
                    <a:pt x="195" y="224"/>
                  </a:lnTo>
                  <a:lnTo>
                    <a:pt x="176" y="134"/>
                  </a:lnTo>
                  <a:lnTo>
                    <a:pt x="116" y="191"/>
                  </a:lnTo>
                  <a:lnTo>
                    <a:pt x="105" y="197"/>
                  </a:lnTo>
                  <a:lnTo>
                    <a:pt x="96" y="186"/>
                  </a:lnTo>
                  <a:lnTo>
                    <a:pt x="85" y="186"/>
                  </a:lnTo>
                  <a:lnTo>
                    <a:pt x="72" y="222"/>
                  </a:lnTo>
                  <a:lnTo>
                    <a:pt x="22" y="266"/>
                  </a:lnTo>
                  <a:lnTo>
                    <a:pt x="0" y="279"/>
                  </a:lnTo>
                  <a:lnTo>
                    <a:pt x="83" y="740"/>
                  </a:lnTo>
                  <a:lnTo>
                    <a:pt x="134" y="1050"/>
                  </a:lnTo>
                  <a:lnTo>
                    <a:pt x="406" y="998"/>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62" name="Freeform 42">
              <a:extLst>
                <a:ext uri="{FF2B5EF4-FFF2-40B4-BE49-F238E27FC236}">
                  <a16:creationId xmlns:a16="http://schemas.microsoft.com/office/drawing/2014/main" id="{A5A94264-6DB8-2F3F-6248-9F19EA626C23}"/>
                </a:ext>
              </a:extLst>
            </p:cNvPr>
            <p:cNvSpPr>
              <a:spLocks/>
            </p:cNvSpPr>
            <p:nvPr/>
          </p:nvSpPr>
          <p:spPr bwMode="gray">
            <a:xfrm>
              <a:off x="8247518" y="3564023"/>
              <a:ext cx="224122" cy="459529"/>
            </a:xfrm>
            <a:custGeom>
              <a:avLst/>
              <a:gdLst>
                <a:gd name="T0" fmla="*/ 0 w 382"/>
                <a:gd name="T1" fmla="*/ 0 h 853"/>
                <a:gd name="T2" fmla="*/ 0 w 382"/>
                <a:gd name="T3" fmla="*/ 0 h 853"/>
                <a:gd name="T4" fmla="*/ 0 w 382"/>
                <a:gd name="T5" fmla="*/ 0 h 853"/>
                <a:gd name="T6" fmla="*/ 0 w 382"/>
                <a:gd name="T7" fmla="*/ 0 h 853"/>
                <a:gd name="T8" fmla="*/ 0 w 382"/>
                <a:gd name="T9" fmla="*/ 0 h 853"/>
                <a:gd name="T10" fmla="*/ 0 w 382"/>
                <a:gd name="T11" fmla="*/ 0 h 853"/>
                <a:gd name="T12" fmla="*/ 0 w 382"/>
                <a:gd name="T13" fmla="*/ 0 h 853"/>
                <a:gd name="T14" fmla="*/ 0 w 382"/>
                <a:gd name="T15" fmla="*/ 0 h 853"/>
                <a:gd name="T16" fmla="*/ 0 w 382"/>
                <a:gd name="T17" fmla="*/ 0 h 853"/>
                <a:gd name="T18" fmla="*/ 0 w 382"/>
                <a:gd name="T19" fmla="*/ 0 h 853"/>
                <a:gd name="T20" fmla="*/ 0 w 382"/>
                <a:gd name="T21" fmla="*/ 0 h 853"/>
                <a:gd name="T22" fmla="*/ 0 w 382"/>
                <a:gd name="T23" fmla="*/ 0 h 853"/>
                <a:gd name="T24" fmla="*/ 0 w 382"/>
                <a:gd name="T25" fmla="*/ 0 h 853"/>
                <a:gd name="T26" fmla="*/ 0 w 382"/>
                <a:gd name="T27" fmla="*/ 0 h 853"/>
                <a:gd name="T28" fmla="*/ 0 w 382"/>
                <a:gd name="T29" fmla="*/ 0 h 853"/>
                <a:gd name="T30" fmla="*/ 0 w 382"/>
                <a:gd name="T31" fmla="*/ 0 h 853"/>
                <a:gd name="T32" fmla="*/ 0 w 382"/>
                <a:gd name="T33" fmla="*/ 0 h 853"/>
                <a:gd name="T34" fmla="*/ 0 w 382"/>
                <a:gd name="T35" fmla="*/ 0 h 853"/>
                <a:gd name="T36" fmla="*/ 0 w 382"/>
                <a:gd name="T37" fmla="*/ 0 h 853"/>
                <a:gd name="T38" fmla="*/ 0 w 382"/>
                <a:gd name="T39" fmla="*/ 0 h 853"/>
                <a:gd name="T40" fmla="*/ 0 w 382"/>
                <a:gd name="T41" fmla="*/ 0 h 853"/>
                <a:gd name="T42" fmla="*/ 0 w 382"/>
                <a:gd name="T43" fmla="*/ 0 h 853"/>
                <a:gd name="T44" fmla="*/ 0 w 382"/>
                <a:gd name="T45" fmla="*/ 0 h 853"/>
                <a:gd name="T46" fmla="*/ 0 w 382"/>
                <a:gd name="T47" fmla="*/ 0 h 853"/>
                <a:gd name="T48" fmla="*/ 0 w 382"/>
                <a:gd name="T49" fmla="*/ 0 h 853"/>
                <a:gd name="T50" fmla="*/ 0 w 382"/>
                <a:gd name="T51" fmla="*/ 0 h 853"/>
                <a:gd name="T52" fmla="*/ 0 w 382"/>
                <a:gd name="T53" fmla="*/ 0 h 853"/>
                <a:gd name="T54" fmla="*/ 0 w 382"/>
                <a:gd name="T55" fmla="*/ 0 h 853"/>
                <a:gd name="T56" fmla="*/ 0 w 382"/>
                <a:gd name="T57" fmla="*/ 0 h 853"/>
                <a:gd name="T58" fmla="*/ 0 w 382"/>
                <a:gd name="T59" fmla="*/ 0 h 853"/>
                <a:gd name="T60" fmla="*/ 0 w 382"/>
                <a:gd name="T61" fmla="*/ 0 h 853"/>
                <a:gd name="T62" fmla="*/ 0 w 382"/>
                <a:gd name="T63" fmla="*/ 0 h 853"/>
                <a:gd name="T64" fmla="*/ 0 w 382"/>
                <a:gd name="T65" fmla="*/ 0 h 8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2"/>
                <a:gd name="T100" fmla="*/ 0 h 853"/>
                <a:gd name="T101" fmla="*/ 382 w 382"/>
                <a:gd name="T102" fmla="*/ 853 h 8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2" h="853">
                  <a:moveTo>
                    <a:pt x="17" y="573"/>
                  </a:moveTo>
                  <a:lnTo>
                    <a:pt x="0" y="636"/>
                  </a:lnTo>
                  <a:lnTo>
                    <a:pt x="0" y="647"/>
                  </a:lnTo>
                  <a:lnTo>
                    <a:pt x="11" y="641"/>
                  </a:lnTo>
                  <a:lnTo>
                    <a:pt x="28" y="672"/>
                  </a:lnTo>
                  <a:lnTo>
                    <a:pt x="50" y="699"/>
                  </a:lnTo>
                  <a:lnTo>
                    <a:pt x="69" y="721"/>
                  </a:lnTo>
                  <a:lnTo>
                    <a:pt x="132" y="754"/>
                  </a:lnTo>
                  <a:lnTo>
                    <a:pt x="151" y="760"/>
                  </a:lnTo>
                  <a:lnTo>
                    <a:pt x="195" y="768"/>
                  </a:lnTo>
                  <a:lnTo>
                    <a:pt x="212" y="771"/>
                  </a:lnTo>
                  <a:lnTo>
                    <a:pt x="215" y="812"/>
                  </a:lnTo>
                  <a:lnTo>
                    <a:pt x="212" y="839"/>
                  </a:lnTo>
                  <a:lnTo>
                    <a:pt x="228" y="853"/>
                  </a:lnTo>
                  <a:lnTo>
                    <a:pt x="245" y="834"/>
                  </a:lnTo>
                  <a:lnTo>
                    <a:pt x="263" y="793"/>
                  </a:lnTo>
                  <a:lnTo>
                    <a:pt x="267" y="754"/>
                  </a:lnTo>
                  <a:lnTo>
                    <a:pt x="294" y="705"/>
                  </a:lnTo>
                  <a:lnTo>
                    <a:pt x="311" y="663"/>
                  </a:lnTo>
                  <a:lnTo>
                    <a:pt x="349" y="609"/>
                  </a:lnTo>
                  <a:lnTo>
                    <a:pt x="366" y="567"/>
                  </a:lnTo>
                  <a:lnTo>
                    <a:pt x="382" y="529"/>
                  </a:lnTo>
                  <a:lnTo>
                    <a:pt x="382" y="501"/>
                  </a:lnTo>
                  <a:lnTo>
                    <a:pt x="373" y="387"/>
                  </a:lnTo>
                  <a:lnTo>
                    <a:pt x="362" y="294"/>
                  </a:lnTo>
                  <a:lnTo>
                    <a:pt x="344" y="266"/>
                  </a:lnTo>
                  <a:lnTo>
                    <a:pt x="305" y="277"/>
                  </a:lnTo>
                  <a:lnTo>
                    <a:pt x="291" y="288"/>
                  </a:lnTo>
                  <a:lnTo>
                    <a:pt x="278" y="283"/>
                  </a:lnTo>
                  <a:lnTo>
                    <a:pt x="272" y="277"/>
                  </a:lnTo>
                  <a:lnTo>
                    <a:pt x="261" y="283"/>
                  </a:lnTo>
                  <a:lnTo>
                    <a:pt x="256" y="279"/>
                  </a:lnTo>
                  <a:lnTo>
                    <a:pt x="256" y="263"/>
                  </a:lnTo>
                  <a:lnTo>
                    <a:pt x="274" y="219"/>
                  </a:lnTo>
                  <a:lnTo>
                    <a:pt x="285" y="211"/>
                  </a:lnTo>
                  <a:lnTo>
                    <a:pt x="302" y="208"/>
                  </a:lnTo>
                  <a:lnTo>
                    <a:pt x="300" y="169"/>
                  </a:lnTo>
                  <a:lnTo>
                    <a:pt x="305" y="148"/>
                  </a:lnTo>
                  <a:lnTo>
                    <a:pt x="316" y="134"/>
                  </a:lnTo>
                  <a:lnTo>
                    <a:pt x="333" y="118"/>
                  </a:lnTo>
                  <a:lnTo>
                    <a:pt x="316" y="79"/>
                  </a:lnTo>
                  <a:lnTo>
                    <a:pt x="88" y="0"/>
                  </a:lnTo>
                  <a:lnTo>
                    <a:pt x="74" y="6"/>
                  </a:lnTo>
                  <a:lnTo>
                    <a:pt x="55" y="35"/>
                  </a:lnTo>
                  <a:lnTo>
                    <a:pt x="55" y="52"/>
                  </a:lnTo>
                  <a:lnTo>
                    <a:pt x="47" y="105"/>
                  </a:lnTo>
                  <a:lnTo>
                    <a:pt x="14" y="134"/>
                  </a:lnTo>
                  <a:lnTo>
                    <a:pt x="8" y="145"/>
                  </a:lnTo>
                  <a:lnTo>
                    <a:pt x="8" y="156"/>
                  </a:lnTo>
                  <a:lnTo>
                    <a:pt x="30" y="178"/>
                  </a:lnTo>
                  <a:lnTo>
                    <a:pt x="33" y="213"/>
                  </a:lnTo>
                  <a:lnTo>
                    <a:pt x="17" y="224"/>
                  </a:lnTo>
                  <a:lnTo>
                    <a:pt x="19" y="288"/>
                  </a:lnTo>
                  <a:lnTo>
                    <a:pt x="25" y="294"/>
                  </a:lnTo>
                  <a:lnTo>
                    <a:pt x="58" y="299"/>
                  </a:lnTo>
                  <a:lnTo>
                    <a:pt x="72" y="340"/>
                  </a:lnTo>
                  <a:lnTo>
                    <a:pt x="99" y="349"/>
                  </a:lnTo>
                  <a:lnTo>
                    <a:pt x="107" y="360"/>
                  </a:lnTo>
                  <a:lnTo>
                    <a:pt x="129" y="367"/>
                  </a:lnTo>
                  <a:lnTo>
                    <a:pt x="143" y="384"/>
                  </a:lnTo>
                  <a:lnTo>
                    <a:pt x="182" y="411"/>
                  </a:lnTo>
                  <a:lnTo>
                    <a:pt x="179" y="419"/>
                  </a:lnTo>
                  <a:lnTo>
                    <a:pt x="138" y="444"/>
                  </a:lnTo>
                  <a:lnTo>
                    <a:pt x="94" y="488"/>
                  </a:lnTo>
                  <a:lnTo>
                    <a:pt x="85" y="527"/>
                  </a:lnTo>
                  <a:lnTo>
                    <a:pt x="17" y="573"/>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63" name="Freeform 43">
              <a:extLst>
                <a:ext uri="{FF2B5EF4-FFF2-40B4-BE49-F238E27FC236}">
                  <a16:creationId xmlns:a16="http://schemas.microsoft.com/office/drawing/2014/main" id="{8F22CE2A-31F4-1270-1688-06E68F6AA671}"/>
                </a:ext>
              </a:extLst>
            </p:cNvPr>
            <p:cNvSpPr>
              <a:spLocks/>
            </p:cNvSpPr>
            <p:nvPr/>
          </p:nvSpPr>
          <p:spPr bwMode="gray">
            <a:xfrm>
              <a:off x="8450847" y="3345083"/>
              <a:ext cx="279576" cy="252621"/>
            </a:xfrm>
            <a:custGeom>
              <a:avLst/>
              <a:gdLst>
                <a:gd name="T0" fmla="*/ 0 w 477"/>
                <a:gd name="T1" fmla="*/ 0 h 470"/>
                <a:gd name="T2" fmla="*/ 0 w 477"/>
                <a:gd name="T3" fmla="*/ 0 h 470"/>
                <a:gd name="T4" fmla="*/ 0 w 477"/>
                <a:gd name="T5" fmla="*/ 0 h 470"/>
                <a:gd name="T6" fmla="*/ 0 w 477"/>
                <a:gd name="T7" fmla="*/ 0 h 470"/>
                <a:gd name="T8" fmla="*/ 0 w 477"/>
                <a:gd name="T9" fmla="*/ 0 h 470"/>
                <a:gd name="T10" fmla="*/ 0 w 477"/>
                <a:gd name="T11" fmla="*/ 0 h 470"/>
                <a:gd name="T12" fmla="*/ 0 w 477"/>
                <a:gd name="T13" fmla="*/ 0 h 470"/>
                <a:gd name="T14" fmla="*/ 0 w 477"/>
                <a:gd name="T15" fmla="*/ 0 h 470"/>
                <a:gd name="T16" fmla="*/ 0 w 477"/>
                <a:gd name="T17" fmla="*/ 0 h 470"/>
                <a:gd name="T18" fmla="*/ 0 w 477"/>
                <a:gd name="T19" fmla="*/ 0 h 470"/>
                <a:gd name="T20" fmla="*/ 0 w 477"/>
                <a:gd name="T21" fmla="*/ 0 h 470"/>
                <a:gd name="T22" fmla="*/ 0 w 477"/>
                <a:gd name="T23" fmla="*/ 0 h 470"/>
                <a:gd name="T24" fmla="*/ 0 w 477"/>
                <a:gd name="T25" fmla="*/ 0 h 470"/>
                <a:gd name="T26" fmla="*/ 0 w 477"/>
                <a:gd name="T27" fmla="*/ 0 h 470"/>
                <a:gd name="T28" fmla="*/ 0 w 477"/>
                <a:gd name="T29" fmla="*/ 0 h 470"/>
                <a:gd name="T30" fmla="*/ 0 w 477"/>
                <a:gd name="T31" fmla="*/ 0 h 470"/>
                <a:gd name="T32" fmla="*/ 0 w 477"/>
                <a:gd name="T33" fmla="*/ 0 h 470"/>
                <a:gd name="T34" fmla="*/ 0 w 477"/>
                <a:gd name="T35" fmla="*/ 0 h 470"/>
                <a:gd name="T36" fmla="*/ 0 w 477"/>
                <a:gd name="T37" fmla="*/ 0 h 470"/>
                <a:gd name="T38" fmla="*/ 0 w 477"/>
                <a:gd name="T39" fmla="*/ 0 h 470"/>
                <a:gd name="T40" fmla="*/ 0 w 477"/>
                <a:gd name="T41" fmla="*/ 0 h 470"/>
                <a:gd name="T42" fmla="*/ 0 w 477"/>
                <a:gd name="T43" fmla="*/ 0 h 470"/>
                <a:gd name="T44" fmla="*/ 0 w 477"/>
                <a:gd name="T45" fmla="*/ 0 h 470"/>
                <a:gd name="T46" fmla="*/ 0 w 477"/>
                <a:gd name="T47" fmla="*/ 0 h 470"/>
                <a:gd name="T48" fmla="*/ 0 w 477"/>
                <a:gd name="T49" fmla="*/ 0 h 470"/>
                <a:gd name="T50" fmla="*/ 0 w 477"/>
                <a:gd name="T51" fmla="*/ 0 h 470"/>
                <a:gd name="T52" fmla="*/ 0 w 477"/>
                <a:gd name="T53" fmla="*/ 0 h 470"/>
                <a:gd name="T54" fmla="*/ 0 w 477"/>
                <a:gd name="T55" fmla="*/ 0 h 4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7"/>
                <a:gd name="T85" fmla="*/ 0 h 470"/>
                <a:gd name="T86" fmla="*/ 477 w 477"/>
                <a:gd name="T87" fmla="*/ 470 h 47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7" h="470">
                  <a:moveTo>
                    <a:pt x="0" y="99"/>
                  </a:moveTo>
                  <a:lnTo>
                    <a:pt x="158" y="60"/>
                  </a:lnTo>
                  <a:lnTo>
                    <a:pt x="175" y="77"/>
                  </a:lnTo>
                  <a:lnTo>
                    <a:pt x="180" y="75"/>
                  </a:lnTo>
                  <a:lnTo>
                    <a:pt x="184" y="60"/>
                  </a:lnTo>
                  <a:lnTo>
                    <a:pt x="419" y="0"/>
                  </a:lnTo>
                  <a:lnTo>
                    <a:pt x="477" y="195"/>
                  </a:lnTo>
                  <a:lnTo>
                    <a:pt x="469" y="214"/>
                  </a:lnTo>
                  <a:lnTo>
                    <a:pt x="463" y="225"/>
                  </a:lnTo>
                  <a:lnTo>
                    <a:pt x="466" y="233"/>
                  </a:lnTo>
                  <a:lnTo>
                    <a:pt x="469" y="242"/>
                  </a:lnTo>
                  <a:lnTo>
                    <a:pt x="439" y="247"/>
                  </a:lnTo>
                  <a:lnTo>
                    <a:pt x="360" y="280"/>
                  </a:lnTo>
                  <a:lnTo>
                    <a:pt x="338" y="277"/>
                  </a:lnTo>
                  <a:lnTo>
                    <a:pt x="329" y="286"/>
                  </a:lnTo>
                  <a:lnTo>
                    <a:pt x="329" y="299"/>
                  </a:lnTo>
                  <a:lnTo>
                    <a:pt x="321" y="302"/>
                  </a:lnTo>
                  <a:lnTo>
                    <a:pt x="274" y="310"/>
                  </a:lnTo>
                  <a:lnTo>
                    <a:pt x="208" y="340"/>
                  </a:lnTo>
                  <a:lnTo>
                    <a:pt x="200" y="329"/>
                  </a:lnTo>
                  <a:lnTo>
                    <a:pt x="162" y="373"/>
                  </a:lnTo>
                  <a:lnTo>
                    <a:pt x="72" y="450"/>
                  </a:lnTo>
                  <a:lnTo>
                    <a:pt x="35" y="470"/>
                  </a:lnTo>
                  <a:lnTo>
                    <a:pt x="8" y="442"/>
                  </a:lnTo>
                  <a:lnTo>
                    <a:pt x="50" y="398"/>
                  </a:lnTo>
                  <a:lnTo>
                    <a:pt x="52" y="378"/>
                  </a:lnTo>
                  <a:lnTo>
                    <a:pt x="33" y="356"/>
                  </a:lnTo>
                  <a:lnTo>
                    <a:pt x="0" y="99"/>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364" name="Freeform 44">
              <a:extLst>
                <a:ext uri="{FF2B5EF4-FFF2-40B4-BE49-F238E27FC236}">
                  <a16:creationId xmlns:a16="http://schemas.microsoft.com/office/drawing/2014/main" id="{AC6C602F-E434-1A3C-874E-CA92BB981154}"/>
                </a:ext>
              </a:extLst>
            </p:cNvPr>
            <p:cNvSpPr>
              <a:spLocks/>
            </p:cNvSpPr>
            <p:nvPr/>
          </p:nvSpPr>
          <p:spPr bwMode="gray">
            <a:xfrm>
              <a:off x="8691143" y="3333056"/>
              <a:ext cx="140944" cy="144354"/>
            </a:xfrm>
            <a:custGeom>
              <a:avLst/>
              <a:gdLst>
                <a:gd name="T0" fmla="*/ 0 w 244"/>
                <a:gd name="T1" fmla="*/ 0 h 268"/>
                <a:gd name="T2" fmla="*/ 0 w 244"/>
                <a:gd name="T3" fmla="*/ 0 h 268"/>
                <a:gd name="T4" fmla="*/ 0 w 244"/>
                <a:gd name="T5" fmla="*/ 0 h 268"/>
                <a:gd name="T6" fmla="*/ 0 w 244"/>
                <a:gd name="T7" fmla="*/ 0 h 268"/>
                <a:gd name="T8" fmla="*/ 0 w 244"/>
                <a:gd name="T9" fmla="*/ 0 h 268"/>
                <a:gd name="T10" fmla="*/ 0 w 244"/>
                <a:gd name="T11" fmla="*/ 0 h 268"/>
                <a:gd name="T12" fmla="*/ 0 w 244"/>
                <a:gd name="T13" fmla="*/ 0 h 268"/>
                <a:gd name="T14" fmla="*/ 0 w 244"/>
                <a:gd name="T15" fmla="*/ 0 h 268"/>
                <a:gd name="T16" fmla="*/ 0 w 244"/>
                <a:gd name="T17" fmla="*/ 0 h 268"/>
                <a:gd name="T18" fmla="*/ 0 w 244"/>
                <a:gd name="T19" fmla="*/ 0 h 268"/>
                <a:gd name="T20" fmla="*/ 0 w 244"/>
                <a:gd name="T21" fmla="*/ 0 h 268"/>
                <a:gd name="T22" fmla="*/ 0 w 244"/>
                <a:gd name="T23" fmla="*/ 0 h 268"/>
                <a:gd name="T24" fmla="*/ 0 w 244"/>
                <a:gd name="T25" fmla="*/ 0 h 268"/>
                <a:gd name="T26" fmla="*/ 0 w 244"/>
                <a:gd name="T27" fmla="*/ 0 h 268"/>
                <a:gd name="T28" fmla="*/ 0 w 244"/>
                <a:gd name="T29" fmla="*/ 0 h 268"/>
                <a:gd name="T30" fmla="*/ 0 w 244"/>
                <a:gd name="T31" fmla="*/ 0 h 268"/>
                <a:gd name="T32" fmla="*/ 0 w 244"/>
                <a:gd name="T33" fmla="*/ 0 h 268"/>
                <a:gd name="T34" fmla="*/ 0 w 244"/>
                <a:gd name="T35" fmla="*/ 0 h 268"/>
                <a:gd name="T36" fmla="*/ 0 w 244"/>
                <a:gd name="T37" fmla="*/ 0 h 268"/>
                <a:gd name="T38" fmla="*/ 0 w 244"/>
                <a:gd name="T39" fmla="*/ 0 h 268"/>
                <a:gd name="T40" fmla="*/ 0 w 244"/>
                <a:gd name="T41" fmla="*/ 0 h 268"/>
                <a:gd name="T42" fmla="*/ 0 w 244"/>
                <a:gd name="T43" fmla="*/ 0 h 268"/>
                <a:gd name="T44" fmla="*/ 0 w 244"/>
                <a:gd name="T45" fmla="*/ 0 h 268"/>
                <a:gd name="T46" fmla="*/ 0 w 244"/>
                <a:gd name="T47" fmla="*/ 0 h 268"/>
                <a:gd name="T48" fmla="*/ 0 w 244"/>
                <a:gd name="T49" fmla="*/ 0 h 268"/>
                <a:gd name="T50" fmla="*/ 0 w 244"/>
                <a:gd name="T51" fmla="*/ 0 h 268"/>
                <a:gd name="T52" fmla="*/ 0 w 244"/>
                <a:gd name="T53" fmla="*/ 0 h 268"/>
                <a:gd name="T54" fmla="*/ 0 w 244"/>
                <a:gd name="T55" fmla="*/ 0 h 268"/>
                <a:gd name="T56" fmla="*/ 0 w 244"/>
                <a:gd name="T57" fmla="*/ 0 h 268"/>
                <a:gd name="T58" fmla="*/ 0 w 244"/>
                <a:gd name="T59" fmla="*/ 0 h 268"/>
                <a:gd name="T60" fmla="*/ 0 w 244"/>
                <a:gd name="T61" fmla="*/ 0 h 268"/>
                <a:gd name="T62" fmla="*/ 0 w 244"/>
                <a:gd name="T63" fmla="*/ 0 h 268"/>
                <a:gd name="T64" fmla="*/ 0 w 244"/>
                <a:gd name="T65" fmla="*/ 0 h 268"/>
                <a:gd name="T66" fmla="*/ 0 w 244"/>
                <a:gd name="T67" fmla="*/ 0 h 2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4"/>
                <a:gd name="T103" fmla="*/ 0 h 268"/>
                <a:gd name="T104" fmla="*/ 244 w 244"/>
                <a:gd name="T105" fmla="*/ 268 h 2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4" h="268">
                  <a:moveTo>
                    <a:pt x="0" y="24"/>
                  </a:moveTo>
                  <a:lnTo>
                    <a:pt x="58" y="219"/>
                  </a:lnTo>
                  <a:lnTo>
                    <a:pt x="50" y="238"/>
                  </a:lnTo>
                  <a:lnTo>
                    <a:pt x="44" y="249"/>
                  </a:lnTo>
                  <a:lnTo>
                    <a:pt x="47" y="257"/>
                  </a:lnTo>
                  <a:lnTo>
                    <a:pt x="50" y="266"/>
                  </a:lnTo>
                  <a:lnTo>
                    <a:pt x="64" y="268"/>
                  </a:lnTo>
                  <a:lnTo>
                    <a:pt x="113" y="235"/>
                  </a:lnTo>
                  <a:lnTo>
                    <a:pt x="143" y="208"/>
                  </a:lnTo>
                  <a:lnTo>
                    <a:pt x="143" y="186"/>
                  </a:lnTo>
                  <a:lnTo>
                    <a:pt x="135" y="172"/>
                  </a:lnTo>
                  <a:lnTo>
                    <a:pt x="135" y="139"/>
                  </a:lnTo>
                  <a:lnTo>
                    <a:pt x="157" y="117"/>
                  </a:lnTo>
                  <a:lnTo>
                    <a:pt x="165" y="125"/>
                  </a:lnTo>
                  <a:lnTo>
                    <a:pt x="165" y="145"/>
                  </a:lnTo>
                  <a:lnTo>
                    <a:pt x="165" y="186"/>
                  </a:lnTo>
                  <a:lnTo>
                    <a:pt x="174" y="200"/>
                  </a:lnTo>
                  <a:lnTo>
                    <a:pt x="189" y="197"/>
                  </a:lnTo>
                  <a:lnTo>
                    <a:pt x="189" y="172"/>
                  </a:lnTo>
                  <a:lnTo>
                    <a:pt x="200" y="172"/>
                  </a:lnTo>
                  <a:lnTo>
                    <a:pt x="217" y="156"/>
                  </a:lnTo>
                  <a:lnTo>
                    <a:pt x="242" y="153"/>
                  </a:lnTo>
                  <a:lnTo>
                    <a:pt x="244" y="150"/>
                  </a:lnTo>
                  <a:lnTo>
                    <a:pt x="226" y="128"/>
                  </a:lnTo>
                  <a:lnTo>
                    <a:pt x="222" y="117"/>
                  </a:lnTo>
                  <a:lnTo>
                    <a:pt x="211" y="115"/>
                  </a:lnTo>
                  <a:lnTo>
                    <a:pt x="206" y="106"/>
                  </a:lnTo>
                  <a:lnTo>
                    <a:pt x="187" y="95"/>
                  </a:lnTo>
                  <a:lnTo>
                    <a:pt x="187" y="84"/>
                  </a:lnTo>
                  <a:lnTo>
                    <a:pt x="141" y="73"/>
                  </a:lnTo>
                  <a:lnTo>
                    <a:pt x="127" y="38"/>
                  </a:lnTo>
                  <a:lnTo>
                    <a:pt x="110" y="33"/>
                  </a:lnTo>
                  <a:lnTo>
                    <a:pt x="99" y="0"/>
                  </a:lnTo>
                  <a:lnTo>
                    <a:pt x="0" y="24"/>
                  </a:lnTo>
                  <a:close/>
                </a:path>
              </a:pathLst>
            </a:custGeom>
            <a:solidFill>
              <a:schemeClr val="bg1"/>
            </a:solidFill>
            <a:ln w="6350">
              <a:solidFill>
                <a:srgbClr val="FFFFFF"/>
              </a:solidFill>
              <a:round/>
              <a:headEnd/>
              <a:tailEnd/>
            </a:ln>
          </p:spPr>
          <p:txBody>
            <a:bodyPr/>
            <a:lstStyle/>
            <a:p>
              <a:endParaRPr lang="en-US" sz="960" b="1" dirty="0">
                <a:latin typeface="+mj-lt"/>
              </a:endParaRPr>
            </a:p>
          </p:txBody>
        </p:sp>
        <p:sp>
          <p:nvSpPr>
            <p:cNvPr id="365" name="Freeform 45">
              <a:extLst>
                <a:ext uri="{FF2B5EF4-FFF2-40B4-BE49-F238E27FC236}">
                  <a16:creationId xmlns:a16="http://schemas.microsoft.com/office/drawing/2014/main" id="{FFCAFBB2-7998-80D2-033F-D90228647118}"/>
                </a:ext>
              </a:extLst>
            </p:cNvPr>
            <p:cNvSpPr>
              <a:spLocks/>
            </p:cNvSpPr>
            <p:nvPr/>
          </p:nvSpPr>
          <p:spPr bwMode="gray">
            <a:xfrm>
              <a:off x="8446226" y="3157422"/>
              <a:ext cx="531424" cy="257433"/>
            </a:xfrm>
            <a:custGeom>
              <a:avLst/>
              <a:gdLst>
                <a:gd name="T0" fmla="*/ 0 w 924"/>
                <a:gd name="T1" fmla="*/ 0 h 477"/>
                <a:gd name="T2" fmla="*/ 0 w 924"/>
                <a:gd name="T3" fmla="*/ 0 h 477"/>
                <a:gd name="T4" fmla="*/ 0 w 924"/>
                <a:gd name="T5" fmla="*/ 0 h 477"/>
                <a:gd name="T6" fmla="*/ 0 w 924"/>
                <a:gd name="T7" fmla="*/ 0 h 477"/>
                <a:gd name="T8" fmla="*/ 0 w 924"/>
                <a:gd name="T9" fmla="*/ 0 h 477"/>
                <a:gd name="T10" fmla="*/ 0 w 924"/>
                <a:gd name="T11" fmla="*/ 0 h 477"/>
                <a:gd name="T12" fmla="*/ 0 w 924"/>
                <a:gd name="T13" fmla="*/ 0 h 477"/>
                <a:gd name="T14" fmla="*/ 0 w 924"/>
                <a:gd name="T15" fmla="*/ 0 h 477"/>
                <a:gd name="T16" fmla="*/ 0 w 924"/>
                <a:gd name="T17" fmla="*/ 0 h 477"/>
                <a:gd name="T18" fmla="*/ 0 w 924"/>
                <a:gd name="T19" fmla="*/ 0 h 477"/>
                <a:gd name="T20" fmla="*/ 0 w 924"/>
                <a:gd name="T21" fmla="*/ 0 h 477"/>
                <a:gd name="T22" fmla="*/ 0 w 924"/>
                <a:gd name="T23" fmla="*/ 0 h 477"/>
                <a:gd name="T24" fmla="*/ 0 w 924"/>
                <a:gd name="T25" fmla="*/ 0 h 477"/>
                <a:gd name="T26" fmla="*/ 0 w 924"/>
                <a:gd name="T27" fmla="*/ 0 h 477"/>
                <a:gd name="T28" fmla="*/ 0 w 924"/>
                <a:gd name="T29" fmla="*/ 0 h 477"/>
                <a:gd name="T30" fmla="*/ 0 w 924"/>
                <a:gd name="T31" fmla="*/ 0 h 477"/>
                <a:gd name="T32" fmla="*/ 0 w 924"/>
                <a:gd name="T33" fmla="*/ 0 h 477"/>
                <a:gd name="T34" fmla="*/ 0 w 924"/>
                <a:gd name="T35" fmla="*/ 0 h 477"/>
                <a:gd name="T36" fmla="*/ 0 w 924"/>
                <a:gd name="T37" fmla="*/ 0 h 477"/>
                <a:gd name="T38" fmla="*/ 0 w 924"/>
                <a:gd name="T39" fmla="*/ 0 h 477"/>
                <a:gd name="T40" fmla="*/ 0 w 924"/>
                <a:gd name="T41" fmla="*/ 0 h 477"/>
                <a:gd name="T42" fmla="*/ 0 w 924"/>
                <a:gd name="T43" fmla="*/ 0 h 477"/>
                <a:gd name="T44" fmla="*/ 0 w 924"/>
                <a:gd name="T45" fmla="*/ 0 h 477"/>
                <a:gd name="T46" fmla="*/ 0 w 924"/>
                <a:gd name="T47" fmla="*/ 0 h 477"/>
                <a:gd name="T48" fmla="*/ 0 w 924"/>
                <a:gd name="T49" fmla="*/ 0 h 477"/>
                <a:gd name="T50" fmla="*/ 0 w 924"/>
                <a:gd name="T51" fmla="*/ 0 h 477"/>
                <a:gd name="T52" fmla="*/ 0 w 924"/>
                <a:gd name="T53" fmla="*/ 0 h 477"/>
                <a:gd name="T54" fmla="*/ 0 w 924"/>
                <a:gd name="T55" fmla="*/ 0 h 477"/>
                <a:gd name="T56" fmla="*/ 0 w 924"/>
                <a:gd name="T57" fmla="*/ 0 h 477"/>
                <a:gd name="T58" fmla="*/ 0 w 924"/>
                <a:gd name="T59" fmla="*/ 0 h 477"/>
                <a:gd name="T60" fmla="*/ 0 w 924"/>
                <a:gd name="T61" fmla="*/ 0 h 477"/>
                <a:gd name="T62" fmla="*/ 0 w 924"/>
                <a:gd name="T63" fmla="*/ 0 h 477"/>
                <a:gd name="T64" fmla="*/ 0 w 924"/>
                <a:gd name="T65" fmla="*/ 0 h 4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4"/>
                <a:gd name="T100" fmla="*/ 0 h 477"/>
                <a:gd name="T101" fmla="*/ 924 w 924"/>
                <a:gd name="T102" fmla="*/ 477 h 4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4" h="477">
                  <a:moveTo>
                    <a:pt x="2" y="200"/>
                  </a:moveTo>
                  <a:lnTo>
                    <a:pt x="191" y="160"/>
                  </a:lnTo>
                  <a:lnTo>
                    <a:pt x="491" y="90"/>
                  </a:lnTo>
                  <a:lnTo>
                    <a:pt x="494" y="79"/>
                  </a:lnTo>
                  <a:lnTo>
                    <a:pt x="502" y="72"/>
                  </a:lnTo>
                  <a:lnTo>
                    <a:pt x="510" y="79"/>
                  </a:lnTo>
                  <a:lnTo>
                    <a:pt x="516" y="72"/>
                  </a:lnTo>
                  <a:lnTo>
                    <a:pt x="510" y="50"/>
                  </a:lnTo>
                  <a:lnTo>
                    <a:pt x="535" y="41"/>
                  </a:lnTo>
                  <a:lnTo>
                    <a:pt x="557" y="6"/>
                  </a:lnTo>
                  <a:lnTo>
                    <a:pt x="576" y="0"/>
                  </a:lnTo>
                  <a:lnTo>
                    <a:pt x="593" y="8"/>
                  </a:lnTo>
                  <a:lnTo>
                    <a:pt x="604" y="50"/>
                  </a:lnTo>
                  <a:lnTo>
                    <a:pt x="639" y="77"/>
                  </a:lnTo>
                  <a:lnTo>
                    <a:pt x="647" y="94"/>
                  </a:lnTo>
                  <a:lnTo>
                    <a:pt x="641" y="105"/>
                  </a:lnTo>
                  <a:lnTo>
                    <a:pt x="625" y="116"/>
                  </a:lnTo>
                  <a:lnTo>
                    <a:pt x="608" y="145"/>
                  </a:lnTo>
                  <a:lnTo>
                    <a:pt x="598" y="184"/>
                  </a:lnTo>
                  <a:lnTo>
                    <a:pt x="601" y="204"/>
                  </a:lnTo>
                  <a:lnTo>
                    <a:pt x="636" y="204"/>
                  </a:lnTo>
                  <a:lnTo>
                    <a:pt x="669" y="222"/>
                  </a:lnTo>
                  <a:lnTo>
                    <a:pt x="724" y="277"/>
                  </a:lnTo>
                  <a:lnTo>
                    <a:pt x="744" y="312"/>
                  </a:lnTo>
                  <a:lnTo>
                    <a:pt x="768" y="343"/>
                  </a:lnTo>
                  <a:lnTo>
                    <a:pt x="832" y="345"/>
                  </a:lnTo>
                  <a:lnTo>
                    <a:pt x="867" y="329"/>
                  </a:lnTo>
                  <a:lnTo>
                    <a:pt x="889" y="288"/>
                  </a:lnTo>
                  <a:lnTo>
                    <a:pt x="878" y="279"/>
                  </a:lnTo>
                  <a:lnTo>
                    <a:pt x="852" y="255"/>
                  </a:lnTo>
                  <a:lnTo>
                    <a:pt x="821" y="241"/>
                  </a:lnTo>
                  <a:lnTo>
                    <a:pt x="823" y="224"/>
                  </a:lnTo>
                  <a:lnTo>
                    <a:pt x="847" y="224"/>
                  </a:lnTo>
                  <a:lnTo>
                    <a:pt x="858" y="224"/>
                  </a:lnTo>
                  <a:lnTo>
                    <a:pt x="900" y="285"/>
                  </a:lnTo>
                  <a:lnTo>
                    <a:pt x="924" y="345"/>
                  </a:lnTo>
                  <a:lnTo>
                    <a:pt x="922" y="376"/>
                  </a:lnTo>
                  <a:lnTo>
                    <a:pt x="896" y="356"/>
                  </a:lnTo>
                  <a:lnTo>
                    <a:pt x="867" y="378"/>
                  </a:lnTo>
                  <a:lnTo>
                    <a:pt x="823" y="398"/>
                  </a:lnTo>
                  <a:lnTo>
                    <a:pt x="779" y="437"/>
                  </a:lnTo>
                  <a:lnTo>
                    <a:pt x="766" y="437"/>
                  </a:lnTo>
                  <a:lnTo>
                    <a:pt x="757" y="431"/>
                  </a:lnTo>
                  <a:lnTo>
                    <a:pt x="757" y="415"/>
                  </a:lnTo>
                  <a:lnTo>
                    <a:pt x="749" y="384"/>
                  </a:lnTo>
                  <a:lnTo>
                    <a:pt x="740" y="384"/>
                  </a:lnTo>
                  <a:lnTo>
                    <a:pt x="716" y="428"/>
                  </a:lnTo>
                  <a:lnTo>
                    <a:pt x="683" y="466"/>
                  </a:lnTo>
                  <a:lnTo>
                    <a:pt x="674" y="477"/>
                  </a:lnTo>
                  <a:lnTo>
                    <a:pt x="656" y="455"/>
                  </a:lnTo>
                  <a:lnTo>
                    <a:pt x="652" y="444"/>
                  </a:lnTo>
                  <a:lnTo>
                    <a:pt x="641" y="442"/>
                  </a:lnTo>
                  <a:lnTo>
                    <a:pt x="636" y="433"/>
                  </a:lnTo>
                  <a:lnTo>
                    <a:pt x="617" y="422"/>
                  </a:lnTo>
                  <a:lnTo>
                    <a:pt x="617" y="411"/>
                  </a:lnTo>
                  <a:lnTo>
                    <a:pt x="571" y="400"/>
                  </a:lnTo>
                  <a:lnTo>
                    <a:pt x="557" y="365"/>
                  </a:lnTo>
                  <a:lnTo>
                    <a:pt x="540" y="360"/>
                  </a:lnTo>
                  <a:lnTo>
                    <a:pt x="529" y="327"/>
                  </a:lnTo>
                  <a:lnTo>
                    <a:pt x="430" y="351"/>
                  </a:lnTo>
                  <a:lnTo>
                    <a:pt x="195" y="411"/>
                  </a:lnTo>
                  <a:lnTo>
                    <a:pt x="191" y="426"/>
                  </a:lnTo>
                  <a:lnTo>
                    <a:pt x="186" y="428"/>
                  </a:lnTo>
                  <a:lnTo>
                    <a:pt x="169" y="411"/>
                  </a:lnTo>
                  <a:lnTo>
                    <a:pt x="11" y="450"/>
                  </a:lnTo>
                  <a:lnTo>
                    <a:pt x="0" y="442"/>
                  </a:lnTo>
                  <a:lnTo>
                    <a:pt x="2" y="200"/>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66" name="Freeform 46">
              <a:extLst>
                <a:ext uri="{FF2B5EF4-FFF2-40B4-BE49-F238E27FC236}">
                  <a16:creationId xmlns:a16="http://schemas.microsoft.com/office/drawing/2014/main" id="{AAA3709B-7AE4-A871-BA8C-C307138DA5F1}"/>
                </a:ext>
              </a:extLst>
            </p:cNvPr>
            <p:cNvSpPr>
              <a:spLocks/>
            </p:cNvSpPr>
            <p:nvPr/>
          </p:nvSpPr>
          <p:spPr bwMode="gray">
            <a:xfrm>
              <a:off x="8319147" y="2794132"/>
              <a:ext cx="277265" cy="471558"/>
            </a:xfrm>
            <a:custGeom>
              <a:avLst/>
              <a:gdLst>
                <a:gd name="T0" fmla="*/ 0 w 486"/>
                <a:gd name="T1" fmla="*/ 0 h 877"/>
                <a:gd name="T2" fmla="*/ 0 w 486"/>
                <a:gd name="T3" fmla="*/ 0 h 877"/>
                <a:gd name="T4" fmla="*/ 0 w 486"/>
                <a:gd name="T5" fmla="*/ 0 h 877"/>
                <a:gd name="T6" fmla="*/ 0 w 486"/>
                <a:gd name="T7" fmla="*/ 0 h 877"/>
                <a:gd name="T8" fmla="*/ 0 w 486"/>
                <a:gd name="T9" fmla="*/ 0 h 877"/>
                <a:gd name="T10" fmla="*/ 0 w 486"/>
                <a:gd name="T11" fmla="*/ 0 h 877"/>
                <a:gd name="T12" fmla="*/ 0 w 486"/>
                <a:gd name="T13" fmla="*/ 0 h 877"/>
                <a:gd name="T14" fmla="*/ 0 w 486"/>
                <a:gd name="T15" fmla="*/ 0 h 877"/>
                <a:gd name="T16" fmla="*/ 0 w 486"/>
                <a:gd name="T17" fmla="*/ 0 h 877"/>
                <a:gd name="T18" fmla="*/ 0 w 486"/>
                <a:gd name="T19" fmla="*/ 0 h 877"/>
                <a:gd name="T20" fmla="*/ 0 w 486"/>
                <a:gd name="T21" fmla="*/ 0 h 877"/>
                <a:gd name="T22" fmla="*/ 0 w 486"/>
                <a:gd name="T23" fmla="*/ 0 h 877"/>
                <a:gd name="T24" fmla="*/ 0 w 486"/>
                <a:gd name="T25" fmla="*/ 0 h 877"/>
                <a:gd name="T26" fmla="*/ 0 w 486"/>
                <a:gd name="T27" fmla="*/ 0 h 877"/>
                <a:gd name="T28" fmla="*/ 0 w 486"/>
                <a:gd name="T29" fmla="*/ 0 h 877"/>
                <a:gd name="T30" fmla="*/ 0 w 486"/>
                <a:gd name="T31" fmla="*/ 0 h 877"/>
                <a:gd name="T32" fmla="*/ 0 w 486"/>
                <a:gd name="T33" fmla="*/ 0 h 877"/>
                <a:gd name="T34" fmla="*/ 0 w 486"/>
                <a:gd name="T35" fmla="*/ 0 h 877"/>
                <a:gd name="T36" fmla="*/ 0 w 486"/>
                <a:gd name="T37" fmla="*/ 0 h 877"/>
                <a:gd name="T38" fmla="*/ 0 w 486"/>
                <a:gd name="T39" fmla="*/ 0 h 877"/>
                <a:gd name="T40" fmla="*/ 0 w 486"/>
                <a:gd name="T41" fmla="*/ 0 h 877"/>
                <a:gd name="T42" fmla="*/ 0 w 486"/>
                <a:gd name="T43" fmla="*/ 0 h 877"/>
                <a:gd name="T44" fmla="*/ 0 w 486"/>
                <a:gd name="T45" fmla="*/ 0 h 877"/>
                <a:gd name="T46" fmla="*/ 0 w 486"/>
                <a:gd name="T47" fmla="*/ 0 h 877"/>
                <a:gd name="T48" fmla="*/ 0 w 486"/>
                <a:gd name="T49" fmla="*/ 0 h 877"/>
                <a:gd name="T50" fmla="*/ 0 w 486"/>
                <a:gd name="T51" fmla="*/ 0 h 877"/>
                <a:gd name="T52" fmla="*/ 0 w 486"/>
                <a:gd name="T53" fmla="*/ 0 h 877"/>
                <a:gd name="T54" fmla="*/ 0 w 486"/>
                <a:gd name="T55" fmla="*/ 0 h 877"/>
                <a:gd name="T56" fmla="*/ 0 w 486"/>
                <a:gd name="T57" fmla="*/ 0 h 877"/>
                <a:gd name="T58" fmla="*/ 0 w 486"/>
                <a:gd name="T59" fmla="*/ 0 h 877"/>
                <a:gd name="T60" fmla="*/ 0 w 486"/>
                <a:gd name="T61" fmla="*/ 0 h 877"/>
                <a:gd name="T62" fmla="*/ 0 w 486"/>
                <a:gd name="T63" fmla="*/ 0 h 877"/>
                <a:gd name="T64" fmla="*/ 0 w 486"/>
                <a:gd name="T65" fmla="*/ 0 h 877"/>
                <a:gd name="T66" fmla="*/ 0 w 486"/>
                <a:gd name="T67" fmla="*/ 0 h 877"/>
                <a:gd name="T68" fmla="*/ 0 w 486"/>
                <a:gd name="T69" fmla="*/ 0 h 877"/>
                <a:gd name="T70" fmla="*/ 0 w 486"/>
                <a:gd name="T71" fmla="*/ 0 h 877"/>
                <a:gd name="T72" fmla="*/ 0 w 486"/>
                <a:gd name="T73" fmla="*/ 0 h 877"/>
                <a:gd name="T74" fmla="*/ 0 w 486"/>
                <a:gd name="T75" fmla="*/ 0 h 877"/>
                <a:gd name="T76" fmla="*/ 0 w 486"/>
                <a:gd name="T77" fmla="*/ 0 h 877"/>
                <a:gd name="T78" fmla="*/ 0 w 486"/>
                <a:gd name="T79" fmla="*/ 0 h 877"/>
                <a:gd name="T80" fmla="*/ 0 w 486"/>
                <a:gd name="T81" fmla="*/ 0 h 877"/>
                <a:gd name="T82" fmla="*/ 0 w 486"/>
                <a:gd name="T83" fmla="*/ 0 h 8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86"/>
                <a:gd name="T127" fmla="*/ 0 h 877"/>
                <a:gd name="T128" fmla="*/ 486 w 486"/>
                <a:gd name="T129" fmla="*/ 877 h 8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86" h="877">
                  <a:moveTo>
                    <a:pt x="0" y="112"/>
                  </a:moveTo>
                  <a:lnTo>
                    <a:pt x="20" y="145"/>
                  </a:lnTo>
                  <a:lnTo>
                    <a:pt x="11" y="161"/>
                  </a:lnTo>
                  <a:lnTo>
                    <a:pt x="25" y="178"/>
                  </a:lnTo>
                  <a:lnTo>
                    <a:pt x="28" y="189"/>
                  </a:lnTo>
                  <a:lnTo>
                    <a:pt x="66" y="290"/>
                  </a:lnTo>
                  <a:lnTo>
                    <a:pt x="80" y="365"/>
                  </a:lnTo>
                  <a:lnTo>
                    <a:pt x="64" y="400"/>
                  </a:lnTo>
                  <a:lnTo>
                    <a:pt x="66" y="439"/>
                  </a:lnTo>
                  <a:lnTo>
                    <a:pt x="110" y="538"/>
                  </a:lnTo>
                  <a:lnTo>
                    <a:pt x="105" y="584"/>
                  </a:lnTo>
                  <a:lnTo>
                    <a:pt x="113" y="598"/>
                  </a:lnTo>
                  <a:lnTo>
                    <a:pt x="121" y="595"/>
                  </a:lnTo>
                  <a:lnTo>
                    <a:pt x="116" y="584"/>
                  </a:lnTo>
                  <a:lnTo>
                    <a:pt x="132" y="584"/>
                  </a:lnTo>
                  <a:lnTo>
                    <a:pt x="160" y="628"/>
                  </a:lnTo>
                  <a:lnTo>
                    <a:pt x="176" y="712"/>
                  </a:lnTo>
                  <a:lnTo>
                    <a:pt x="176" y="762"/>
                  </a:lnTo>
                  <a:lnTo>
                    <a:pt x="195" y="820"/>
                  </a:lnTo>
                  <a:lnTo>
                    <a:pt x="222" y="877"/>
                  </a:lnTo>
                  <a:lnTo>
                    <a:pt x="411" y="837"/>
                  </a:lnTo>
                  <a:lnTo>
                    <a:pt x="406" y="817"/>
                  </a:lnTo>
                  <a:lnTo>
                    <a:pt x="384" y="795"/>
                  </a:lnTo>
                  <a:lnTo>
                    <a:pt x="387" y="760"/>
                  </a:lnTo>
                  <a:lnTo>
                    <a:pt x="395" y="749"/>
                  </a:lnTo>
                  <a:lnTo>
                    <a:pt x="384" y="716"/>
                  </a:lnTo>
                  <a:lnTo>
                    <a:pt x="371" y="573"/>
                  </a:lnTo>
                  <a:lnTo>
                    <a:pt x="371" y="529"/>
                  </a:lnTo>
                  <a:lnTo>
                    <a:pt x="387" y="444"/>
                  </a:lnTo>
                  <a:lnTo>
                    <a:pt x="404" y="389"/>
                  </a:lnTo>
                  <a:lnTo>
                    <a:pt x="406" y="351"/>
                  </a:lnTo>
                  <a:lnTo>
                    <a:pt x="389" y="321"/>
                  </a:lnTo>
                  <a:lnTo>
                    <a:pt x="389" y="288"/>
                  </a:lnTo>
                  <a:lnTo>
                    <a:pt x="400" y="268"/>
                  </a:lnTo>
                  <a:lnTo>
                    <a:pt x="455" y="222"/>
                  </a:lnTo>
                  <a:lnTo>
                    <a:pt x="486" y="145"/>
                  </a:lnTo>
                  <a:lnTo>
                    <a:pt x="455" y="101"/>
                  </a:lnTo>
                  <a:lnTo>
                    <a:pt x="450" y="79"/>
                  </a:lnTo>
                  <a:lnTo>
                    <a:pt x="461" y="68"/>
                  </a:lnTo>
                  <a:lnTo>
                    <a:pt x="461" y="51"/>
                  </a:lnTo>
                  <a:lnTo>
                    <a:pt x="448" y="0"/>
                  </a:lnTo>
                  <a:lnTo>
                    <a:pt x="0" y="112"/>
                  </a:lnTo>
                  <a:close/>
                </a:path>
              </a:pathLst>
            </a:custGeom>
            <a:solidFill>
              <a:schemeClr val="bg1"/>
            </a:solidFill>
            <a:ln w="6350">
              <a:solidFill>
                <a:schemeClr val="accent1">
                  <a:lumMod val="40000"/>
                  <a:lumOff val="60000"/>
                </a:schemeClr>
              </a:solidFill>
              <a:round/>
              <a:headEnd/>
              <a:tailEnd/>
            </a:ln>
          </p:spPr>
          <p:txBody>
            <a:bodyPr/>
            <a:lstStyle/>
            <a:p>
              <a:endParaRPr lang="en-US" sz="960" b="1" dirty="0">
                <a:latin typeface="+mj-lt"/>
              </a:endParaRPr>
            </a:p>
          </p:txBody>
        </p:sp>
        <p:sp>
          <p:nvSpPr>
            <p:cNvPr id="367" name="Freeform 47">
              <a:extLst>
                <a:ext uri="{FF2B5EF4-FFF2-40B4-BE49-F238E27FC236}">
                  <a16:creationId xmlns:a16="http://schemas.microsoft.com/office/drawing/2014/main" id="{E100891D-4053-B600-6077-A58C9C49C6D3}"/>
                </a:ext>
              </a:extLst>
            </p:cNvPr>
            <p:cNvSpPr>
              <a:spLocks/>
            </p:cNvSpPr>
            <p:nvPr/>
          </p:nvSpPr>
          <p:spPr bwMode="gray">
            <a:xfrm>
              <a:off x="8531716" y="2724358"/>
              <a:ext cx="258781" cy="519677"/>
            </a:xfrm>
            <a:custGeom>
              <a:avLst/>
              <a:gdLst>
                <a:gd name="T0" fmla="*/ 0 w 447"/>
                <a:gd name="T1" fmla="*/ 0 h 966"/>
                <a:gd name="T2" fmla="*/ 0 w 447"/>
                <a:gd name="T3" fmla="*/ 0 h 966"/>
                <a:gd name="T4" fmla="*/ 0 w 447"/>
                <a:gd name="T5" fmla="*/ 0 h 966"/>
                <a:gd name="T6" fmla="*/ 0 w 447"/>
                <a:gd name="T7" fmla="*/ 0 h 966"/>
                <a:gd name="T8" fmla="*/ 0 w 447"/>
                <a:gd name="T9" fmla="*/ 0 h 966"/>
                <a:gd name="T10" fmla="*/ 0 w 447"/>
                <a:gd name="T11" fmla="*/ 0 h 966"/>
                <a:gd name="T12" fmla="*/ 0 w 447"/>
                <a:gd name="T13" fmla="*/ 0 h 966"/>
                <a:gd name="T14" fmla="*/ 0 w 447"/>
                <a:gd name="T15" fmla="*/ 0 h 966"/>
                <a:gd name="T16" fmla="*/ 0 w 447"/>
                <a:gd name="T17" fmla="*/ 0 h 966"/>
                <a:gd name="T18" fmla="*/ 0 w 447"/>
                <a:gd name="T19" fmla="*/ 0 h 966"/>
                <a:gd name="T20" fmla="*/ 0 w 447"/>
                <a:gd name="T21" fmla="*/ 0 h 966"/>
                <a:gd name="T22" fmla="*/ 0 w 447"/>
                <a:gd name="T23" fmla="*/ 0 h 966"/>
                <a:gd name="T24" fmla="*/ 0 w 447"/>
                <a:gd name="T25" fmla="*/ 0 h 966"/>
                <a:gd name="T26" fmla="*/ 0 w 447"/>
                <a:gd name="T27" fmla="*/ 0 h 966"/>
                <a:gd name="T28" fmla="*/ 0 w 447"/>
                <a:gd name="T29" fmla="*/ 0 h 966"/>
                <a:gd name="T30" fmla="*/ 0 w 447"/>
                <a:gd name="T31" fmla="*/ 0 h 966"/>
                <a:gd name="T32" fmla="*/ 0 w 447"/>
                <a:gd name="T33" fmla="*/ 0 h 966"/>
                <a:gd name="T34" fmla="*/ 0 w 447"/>
                <a:gd name="T35" fmla="*/ 0 h 966"/>
                <a:gd name="T36" fmla="*/ 0 w 447"/>
                <a:gd name="T37" fmla="*/ 0 h 966"/>
                <a:gd name="T38" fmla="*/ 0 w 447"/>
                <a:gd name="T39" fmla="*/ 0 h 966"/>
                <a:gd name="T40" fmla="*/ 0 w 447"/>
                <a:gd name="T41" fmla="*/ 0 h 966"/>
                <a:gd name="T42" fmla="*/ 0 w 447"/>
                <a:gd name="T43" fmla="*/ 0 h 966"/>
                <a:gd name="T44" fmla="*/ 0 w 447"/>
                <a:gd name="T45" fmla="*/ 0 h 966"/>
                <a:gd name="T46" fmla="*/ 0 w 447"/>
                <a:gd name="T47" fmla="*/ 0 h 966"/>
                <a:gd name="T48" fmla="*/ 0 w 447"/>
                <a:gd name="T49" fmla="*/ 0 h 966"/>
                <a:gd name="T50" fmla="*/ 0 w 447"/>
                <a:gd name="T51" fmla="*/ 0 h 966"/>
                <a:gd name="T52" fmla="*/ 0 w 447"/>
                <a:gd name="T53" fmla="*/ 0 h 966"/>
                <a:gd name="T54" fmla="*/ 0 w 447"/>
                <a:gd name="T55" fmla="*/ 0 h 966"/>
                <a:gd name="T56" fmla="*/ 0 w 447"/>
                <a:gd name="T57" fmla="*/ 0 h 966"/>
                <a:gd name="T58" fmla="*/ 0 w 447"/>
                <a:gd name="T59" fmla="*/ 0 h 966"/>
                <a:gd name="T60" fmla="*/ 0 w 447"/>
                <a:gd name="T61" fmla="*/ 0 h 966"/>
                <a:gd name="T62" fmla="*/ 0 w 447"/>
                <a:gd name="T63" fmla="*/ 0 h 966"/>
                <a:gd name="T64" fmla="*/ 0 w 447"/>
                <a:gd name="T65" fmla="*/ 0 h 966"/>
                <a:gd name="T66" fmla="*/ 0 w 447"/>
                <a:gd name="T67" fmla="*/ 0 h 966"/>
                <a:gd name="T68" fmla="*/ 0 w 447"/>
                <a:gd name="T69" fmla="*/ 0 h 966"/>
                <a:gd name="T70" fmla="*/ 0 w 447"/>
                <a:gd name="T71" fmla="*/ 0 h 966"/>
                <a:gd name="T72" fmla="*/ 0 w 447"/>
                <a:gd name="T73" fmla="*/ 0 h 966"/>
                <a:gd name="T74" fmla="*/ 0 w 447"/>
                <a:gd name="T75" fmla="*/ 0 h 966"/>
                <a:gd name="T76" fmla="*/ 0 w 447"/>
                <a:gd name="T77" fmla="*/ 0 h 966"/>
                <a:gd name="T78" fmla="*/ 0 w 447"/>
                <a:gd name="T79" fmla="*/ 0 h 966"/>
                <a:gd name="T80" fmla="*/ 0 w 447"/>
                <a:gd name="T81" fmla="*/ 0 h 966"/>
                <a:gd name="T82" fmla="*/ 0 w 447"/>
                <a:gd name="T83" fmla="*/ 0 h 966"/>
                <a:gd name="T84" fmla="*/ 0 w 447"/>
                <a:gd name="T85" fmla="*/ 0 h 966"/>
                <a:gd name="T86" fmla="*/ 0 w 447"/>
                <a:gd name="T87" fmla="*/ 0 h 966"/>
                <a:gd name="T88" fmla="*/ 0 w 447"/>
                <a:gd name="T89" fmla="*/ 0 h 966"/>
                <a:gd name="T90" fmla="*/ 0 w 447"/>
                <a:gd name="T91" fmla="*/ 0 h 966"/>
                <a:gd name="T92" fmla="*/ 0 w 447"/>
                <a:gd name="T93" fmla="*/ 0 h 966"/>
                <a:gd name="T94" fmla="*/ 0 w 447"/>
                <a:gd name="T95" fmla="*/ 0 h 966"/>
                <a:gd name="T96" fmla="*/ 0 w 447"/>
                <a:gd name="T97" fmla="*/ 0 h 966"/>
                <a:gd name="T98" fmla="*/ 0 w 447"/>
                <a:gd name="T99" fmla="*/ 0 h 966"/>
                <a:gd name="T100" fmla="*/ 0 w 447"/>
                <a:gd name="T101" fmla="*/ 0 h 9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7"/>
                <a:gd name="T154" fmla="*/ 0 h 966"/>
                <a:gd name="T155" fmla="*/ 447 w 447"/>
                <a:gd name="T156" fmla="*/ 966 h 96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47" h="966">
                  <a:moveTo>
                    <a:pt x="442" y="814"/>
                  </a:moveTo>
                  <a:lnTo>
                    <a:pt x="425" y="806"/>
                  </a:lnTo>
                  <a:lnTo>
                    <a:pt x="406" y="812"/>
                  </a:lnTo>
                  <a:lnTo>
                    <a:pt x="384" y="847"/>
                  </a:lnTo>
                  <a:lnTo>
                    <a:pt x="359" y="856"/>
                  </a:lnTo>
                  <a:lnTo>
                    <a:pt x="365" y="878"/>
                  </a:lnTo>
                  <a:lnTo>
                    <a:pt x="359" y="885"/>
                  </a:lnTo>
                  <a:lnTo>
                    <a:pt x="351" y="878"/>
                  </a:lnTo>
                  <a:lnTo>
                    <a:pt x="343" y="885"/>
                  </a:lnTo>
                  <a:lnTo>
                    <a:pt x="340" y="896"/>
                  </a:lnTo>
                  <a:lnTo>
                    <a:pt x="40" y="966"/>
                  </a:lnTo>
                  <a:lnTo>
                    <a:pt x="35" y="946"/>
                  </a:lnTo>
                  <a:lnTo>
                    <a:pt x="13" y="924"/>
                  </a:lnTo>
                  <a:lnTo>
                    <a:pt x="16" y="889"/>
                  </a:lnTo>
                  <a:lnTo>
                    <a:pt x="24" y="878"/>
                  </a:lnTo>
                  <a:lnTo>
                    <a:pt x="13" y="845"/>
                  </a:lnTo>
                  <a:lnTo>
                    <a:pt x="0" y="702"/>
                  </a:lnTo>
                  <a:lnTo>
                    <a:pt x="0" y="658"/>
                  </a:lnTo>
                  <a:lnTo>
                    <a:pt x="16" y="573"/>
                  </a:lnTo>
                  <a:lnTo>
                    <a:pt x="33" y="518"/>
                  </a:lnTo>
                  <a:lnTo>
                    <a:pt x="35" y="480"/>
                  </a:lnTo>
                  <a:lnTo>
                    <a:pt x="18" y="450"/>
                  </a:lnTo>
                  <a:lnTo>
                    <a:pt x="18" y="417"/>
                  </a:lnTo>
                  <a:lnTo>
                    <a:pt x="29" y="397"/>
                  </a:lnTo>
                  <a:lnTo>
                    <a:pt x="84" y="351"/>
                  </a:lnTo>
                  <a:lnTo>
                    <a:pt x="115" y="274"/>
                  </a:lnTo>
                  <a:lnTo>
                    <a:pt x="84" y="230"/>
                  </a:lnTo>
                  <a:lnTo>
                    <a:pt x="79" y="208"/>
                  </a:lnTo>
                  <a:lnTo>
                    <a:pt x="90" y="197"/>
                  </a:lnTo>
                  <a:lnTo>
                    <a:pt x="90" y="180"/>
                  </a:lnTo>
                  <a:lnTo>
                    <a:pt x="77" y="129"/>
                  </a:lnTo>
                  <a:lnTo>
                    <a:pt x="88" y="63"/>
                  </a:lnTo>
                  <a:lnTo>
                    <a:pt x="71" y="41"/>
                  </a:lnTo>
                  <a:lnTo>
                    <a:pt x="77" y="33"/>
                  </a:lnTo>
                  <a:lnTo>
                    <a:pt x="95" y="33"/>
                  </a:lnTo>
                  <a:lnTo>
                    <a:pt x="104" y="11"/>
                  </a:lnTo>
                  <a:lnTo>
                    <a:pt x="121" y="17"/>
                  </a:lnTo>
                  <a:lnTo>
                    <a:pt x="139" y="13"/>
                  </a:lnTo>
                  <a:lnTo>
                    <a:pt x="154" y="0"/>
                  </a:lnTo>
                  <a:lnTo>
                    <a:pt x="351" y="592"/>
                  </a:lnTo>
                  <a:lnTo>
                    <a:pt x="354" y="603"/>
                  </a:lnTo>
                  <a:lnTo>
                    <a:pt x="351" y="628"/>
                  </a:lnTo>
                  <a:lnTo>
                    <a:pt x="354" y="639"/>
                  </a:lnTo>
                  <a:lnTo>
                    <a:pt x="403" y="677"/>
                  </a:lnTo>
                  <a:lnTo>
                    <a:pt x="414" y="680"/>
                  </a:lnTo>
                  <a:lnTo>
                    <a:pt x="420" y="699"/>
                  </a:lnTo>
                  <a:lnTo>
                    <a:pt x="420" y="713"/>
                  </a:lnTo>
                  <a:lnTo>
                    <a:pt x="447" y="760"/>
                  </a:lnTo>
                  <a:lnTo>
                    <a:pt x="442" y="768"/>
                  </a:lnTo>
                  <a:lnTo>
                    <a:pt x="442" y="792"/>
                  </a:lnTo>
                  <a:lnTo>
                    <a:pt x="442" y="814"/>
                  </a:lnTo>
                  <a:close/>
                </a:path>
              </a:pathLst>
            </a:custGeom>
            <a:solidFill>
              <a:schemeClr val="bg1"/>
            </a:solidFill>
            <a:ln w="6350">
              <a:solidFill>
                <a:schemeClr val="accent1">
                  <a:lumMod val="20000"/>
                  <a:lumOff val="80000"/>
                </a:schemeClr>
              </a:solidFill>
              <a:round/>
              <a:headEnd/>
              <a:tailEnd/>
            </a:ln>
          </p:spPr>
          <p:txBody>
            <a:bodyPr/>
            <a:lstStyle/>
            <a:p>
              <a:endParaRPr lang="en-US" sz="960" b="1" dirty="0">
                <a:latin typeface="+mj-lt"/>
              </a:endParaRPr>
            </a:p>
          </p:txBody>
        </p:sp>
        <p:sp>
          <p:nvSpPr>
            <p:cNvPr id="368" name="Freeform 49">
              <a:extLst>
                <a:ext uri="{FF2B5EF4-FFF2-40B4-BE49-F238E27FC236}">
                  <a16:creationId xmlns:a16="http://schemas.microsoft.com/office/drawing/2014/main" id="{6C7F00FA-A4DD-D2AD-7F0F-D152E9DB225C}"/>
                </a:ext>
              </a:extLst>
            </p:cNvPr>
            <p:cNvSpPr>
              <a:spLocks/>
            </p:cNvSpPr>
            <p:nvPr/>
          </p:nvSpPr>
          <p:spPr bwMode="gray">
            <a:xfrm>
              <a:off x="3975337" y="4694800"/>
              <a:ext cx="1384011" cy="664032"/>
            </a:xfrm>
            <a:custGeom>
              <a:avLst/>
              <a:gdLst>
                <a:gd name="T0" fmla="*/ 0 w 2394"/>
                <a:gd name="T1" fmla="*/ 0 h 1237"/>
                <a:gd name="T2" fmla="*/ 0 w 2394"/>
                <a:gd name="T3" fmla="*/ 0 h 1237"/>
                <a:gd name="T4" fmla="*/ 0 w 2394"/>
                <a:gd name="T5" fmla="*/ 0 h 1237"/>
                <a:gd name="T6" fmla="*/ 0 w 2394"/>
                <a:gd name="T7" fmla="*/ 0 h 1237"/>
                <a:gd name="T8" fmla="*/ 0 w 2394"/>
                <a:gd name="T9" fmla="*/ 0 h 1237"/>
                <a:gd name="T10" fmla="*/ 0 w 2394"/>
                <a:gd name="T11" fmla="*/ 0 h 1237"/>
                <a:gd name="T12" fmla="*/ 0 w 2394"/>
                <a:gd name="T13" fmla="*/ 0 h 1237"/>
                <a:gd name="T14" fmla="*/ 0 w 2394"/>
                <a:gd name="T15" fmla="*/ 0 h 1237"/>
                <a:gd name="T16" fmla="*/ 0 w 2394"/>
                <a:gd name="T17" fmla="*/ 0 h 1237"/>
                <a:gd name="T18" fmla="*/ 0 w 2394"/>
                <a:gd name="T19" fmla="*/ 0 h 1237"/>
                <a:gd name="T20" fmla="*/ 0 w 2394"/>
                <a:gd name="T21" fmla="*/ 0 h 1237"/>
                <a:gd name="T22" fmla="*/ 0 w 2394"/>
                <a:gd name="T23" fmla="*/ 0 h 1237"/>
                <a:gd name="T24" fmla="*/ 0 w 2394"/>
                <a:gd name="T25" fmla="*/ 0 h 1237"/>
                <a:gd name="T26" fmla="*/ 0 w 2394"/>
                <a:gd name="T27" fmla="*/ 0 h 1237"/>
                <a:gd name="T28" fmla="*/ 0 w 2394"/>
                <a:gd name="T29" fmla="*/ 0 h 1237"/>
                <a:gd name="T30" fmla="*/ 0 w 2394"/>
                <a:gd name="T31" fmla="*/ 0 h 1237"/>
                <a:gd name="T32" fmla="*/ 0 w 2394"/>
                <a:gd name="T33" fmla="*/ 0 h 1237"/>
                <a:gd name="T34" fmla="*/ 0 w 2394"/>
                <a:gd name="T35" fmla="*/ 0 h 1237"/>
                <a:gd name="T36" fmla="*/ 0 w 2394"/>
                <a:gd name="T37" fmla="*/ 0 h 1237"/>
                <a:gd name="T38" fmla="*/ 0 w 2394"/>
                <a:gd name="T39" fmla="*/ 0 h 1237"/>
                <a:gd name="T40" fmla="*/ 0 w 2394"/>
                <a:gd name="T41" fmla="*/ 0 h 1237"/>
                <a:gd name="T42" fmla="*/ 0 w 2394"/>
                <a:gd name="T43" fmla="*/ 0 h 1237"/>
                <a:gd name="T44" fmla="*/ 0 w 2394"/>
                <a:gd name="T45" fmla="*/ 0 h 1237"/>
                <a:gd name="T46" fmla="*/ 0 w 2394"/>
                <a:gd name="T47" fmla="*/ 0 h 1237"/>
                <a:gd name="T48" fmla="*/ 0 w 2394"/>
                <a:gd name="T49" fmla="*/ 0 h 1237"/>
                <a:gd name="T50" fmla="*/ 0 w 2394"/>
                <a:gd name="T51" fmla="*/ 0 h 1237"/>
                <a:gd name="T52" fmla="*/ 0 w 2394"/>
                <a:gd name="T53" fmla="*/ 0 h 1237"/>
                <a:gd name="T54" fmla="*/ 0 w 2394"/>
                <a:gd name="T55" fmla="*/ 0 h 1237"/>
                <a:gd name="T56" fmla="*/ 0 w 2394"/>
                <a:gd name="T57" fmla="*/ 0 h 1237"/>
                <a:gd name="T58" fmla="*/ 0 w 2394"/>
                <a:gd name="T59" fmla="*/ 0 h 1237"/>
                <a:gd name="T60" fmla="*/ 0 w 2394"/>
                <a:gd name="T61" fmla="*/ 0 h 1237"/>
                <a:gd name="T62" fmla="*/ 0 w 2394"/>
                <a:gd name="T63" fmla="*/ 0 h 1237"/>
                <a:gd name="T64" fmla="*/ 0 w 2394"/>
                <a:gd name="T65" fmla="*/ 0 h 1237"/>
                <a:gd name="T66" fmla="*/ 0 w 2394"/>
                <a:gd name="T67" fmla="*/ 0 h 1237"/>
                <a:gd name="T68" fmla="*/ 0 w 2394"/>
                <a:gd name="T69" fmla="*/ 0 h 1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94"/>
                <a:gd name="T106" fmla="*/ 0 h 1237"/>
                <a:gd name="T107" fmla="*/ 2394 w 2394"/>
                <a:gd name="T108" fmla="*/ 1237 h 1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94" h="1237">
                  <a:moveTo>
                    <a:pt x="2343" y="60"/>
                  </a:moveTo>
                  <a:lnTo>
                    <a:pt x="283" y="16"/>
                  </a:lnTo>
                  <a:lnTo>
                    <a:pt x="11" y="0"/>
                  </a:lnTo>
                  <a:lnTo>
                    <a:pt x="0" y="170"/>
                  </a:lnTo>
                  <a:lnTo>
                    <a:pt x="836" y="219"/>
                  </a:lnTo>
                  <a:lnTo>
                    <a:pt x="814" y="896"/>
                  </a:lnTo>
                  <a:lnTo>
                    <a:pt x="845" y="901"/>
                  </a:lnTo>
                  <a:lnTo>
                    <a:pt x="861" y="916"/>
                  </a:lnTo>
                  <a:lnTo>
                    <a:pt x="902" y="967"/>
                  </a:lnTo>
                  <a:lnTo>
                    <a:pt x="922" y="976"/>
                  </a:lnTo>
                  <a:lnTo>
                    <a:pt x="979" y="971"/>
                  </a:lnTo>
                  <a:lnTo>
                    <a:pt x="999" y="954"/>
                  </a:lnTo>
                  <a:lnTo>
                    <a:pt x="1031" y="971"/>
                  </a:lnTo>
                  <a:lnTo>
                    <a:pt x="1040" y="987"/>
                  </a:lnTo>
                  <a:lnTo>
                    <a:pt x="1036" y="1004"/>
                  </a:lnTo>
                  <a:lnTo>
                    <a:pt x="1053" y="1028"/>
                  </a:lnTo>
                  <a:lnTo>
                    <a:pt x="1062" y="1033"/>
                  </a:lnTo>
                  <a:lnTo>
                    <a:pt x="1139" y="1048"/>
                  </a:lnTo>
                  <a:lnTo>
                    <a:pt x="1166" y="1061"/>
                  </a:lnTo>
                  <a:lnTo>
                    <a:pt x="1182" y="1061"/>
                  </a:lnTo>
                  <a:lnTo>
                    <a:pt x="1188" y="1055"/>
                  </a:lnTo>
                  <a:lnTo>
                    <a:pt x="1210" y="1050"/>
                  </a:lnTo>
                  <a:lnTo>
                    <a:pt x="1229" y="1077"/>
                  </a:lnTo>
                  <a:lnTo>
                    <a:pt x="1258" y="1092"/>
                  </a:lnTo>
                  <a:lnTo>
                    <a:pt x="1278" y="1070"/>
                  </a:lnTo>
                  <a:lnTo>
                    <a:pt x="1352" y="1081"/>
                  </a:lnTo>
                  <a:lnTo>
                    <a:pt x="1352" y="1092"/>
                  </a:lnTo>
                  <a:lnTo>
                    <a:pt x="1385" y="1119"/>
                  </a:lnTo>
                  <a:lnTo>
                    <a:pt x="1396" y="1124"/>
                  </a:lnTo>
                  <a:lnTo>
                    <a:pt x="1396" y="1160"/>
                  </a:lnTo>
                  <a:lnTo>
                    <a:pt x="1451" y="1171"/>
                  </a:lnTo>
                  <a:lnTo>
                    <a:pt x="1462" y="1135"/>
                  </a:lnTo>
                  <a:lnTo>
                    <a:pt x="1484" y="1127"/>
                  </a:lnTo>
                  <a:lnTo>
                    <a:pt x="1552" y="1179"/>
                  </a:lnTo>
                  <a:lnTo>
                    <a:pt x="1563" y="1179"/>
                  </a:lnTo>
                  <a:lnTo>
                    <a:pt x="1594" y="1157"/>
                  </a:lnTo>
                  <a:lnTo>
                    <a:pt x="1618" y="1157"/>
                  </a:lnTo>
                  <a:lnTo>
                    <a:pt x="1621" y="1171"/>
                  </a:lnTo>
                  <a:lnTo>
                    <a:pt x="1616" y="1201"/>
                  </a:lnTo>
                  <a:lnTo>
                    <a:pt x="1627" y="1223"/>
                  </a:lnTo>
                  <a:lnTo>
                    <a:pt x="1645" y="1209"/>
                  </a:lnTo>
                  <a:lnTo>
                    <a:pt x="1643" y="1190"/>
                  </a:lnTo>
                  <a:lnTo>
                    <a:pt x="1665" y="1160"/>
                  </a:lnTo>
                  <a:lnTo>
                    <a:pt x="1693" y="1143"/>
                  </a:lnTo>
                  <a:lnTo>
                    <a:pt x="1704" y="1146"/>
                  </a:lnTo>
                  <a:lnTo>
                    <a:pt x="1706" y="1168"/>
                  </a:lnTo>
                  <a:lnTo>
                    <a:pt x="1739" y="1179"/>
                  </a:lnTo>
                  <a:lnTo>
                    <a:pt x="1752" y="1179"/>
                  </a:lnTo>
                  <a:lnTo>
                    <a:pt x="1763" y="1162"/>
                  </a:lnTo>
                  <a:lnTo>
                    <a:pt x="1785" y="1165"/>
                  </a:lnTo>
                  <a:lnTo>
                    <a:pt x="1791" y="1171"/>
                  </a:lnTo>
                  <a:lnTo>
                    <a:pt x="1791" y="1179"/>
                  </a:lnTo>
                  <a:lnTo>
                    <a:pt x="1818" y="1193"/>
                  </a:lnTo>
                  <a:lnTo>
                    <a:pt x="1862" y="1223"/>
                  </a:lnTo>
                  <a:lnTo>
                    <a:pt x="1909" y="1187"/>
                  </a:lnTo>
                  <a:lnTo>
                    <a:pt x="1926" y="1179"/>
                  </a:lnTo>
                  <a:lnTo>
                    <a:pt x="1989" y="1173"/>
                  </a:lnTo>
                  <a:lnTo>
                    <a:pt x="2040" y="1154"/>
                  </a:lnTo>
                  <a:lnTo>
                    <a:pt x="2060" y="1151"/>
                  </a:lnTo>
                  <a:lnTo>
                    <a:pt x="2084" y="1151"/>
                  </a:lnTo>
                  <a:lnTo>
                    <a:pt x="2148" y="1160"/>
                  </a:lnTo>
                  <a:lnTo>
                    <a:pt x="2189" y="1146"/>
                  </a:lnTo>
                  <a:lnTo>
                    <a:pt x="2198" y="1138"/>
                  </a:lnTo>
                  <a:lnTo>
                    <a:pt x="2337" y="1212"/>
                  </a:lnTo>
                  <a:lnTo>
                    <a:pt x="2361" y="1220"/>
                  </a:lnTo>
                  <a:lnTo>
                    <a:pt x="2372" y="1234"/>
                  </a:lnTo>
                  <a:lnTo>
                    <a:pt x="2387" y="1237"/>
                  </a:lnTo>
                  <a:lnTo>
                    <a:pt x="2394" y="620"/>
                  </a:lnTo>
                  <a:lnTo>
                    <a:pt x="2345" y="235"/>
                  </a:lnTo>
                  <a:lnTo>
                    <a:pt x="2343" y="60"/>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69" name="Freeform 50">
              <a:extLst>
                <a:ext uri="{FF2B5EF4-FFF2-40B4-BE49-F238E27FC236}">
                  <a16:creationId xmlns:a16="http://schemas.microsoft.com/office/drawing/2014/main" id="{A50049F4-17A9-DDA9-1860-4267F2D3BB27}"/>
                </a:ext>
              </a:extLst>
            </p:cNvPr>
            <p:cNvSpPr>
              <a:spLocks/>
            </p:cNvSpPr>
            <p:nvPr/>
          </p:nvSpPr>
          <p:spPr bwMode="gray">
            <a:xfrm>
              <a:off x="3965484" y="2446765"/>
              <a:ext cx="1068510" cy="615912"/>
            </a:xfrm>
            <a:custGeom>
              <a:avLst/>
              <a:gdLst>
                <a:gd name="T0" fmla="*/ 0 w 1827"/>
                <a:gd name="T1" fmla="*/ 0 h 1141"/>
                <a:gd name="T2" fmla="*/ 0 w 1827"/>
                <a:gd name="T3" fmla="*/ 0 h 1141"/>
                <a:gd name="T4" fmla="*/ 0 w 1827"/>
                <a:gd name="T5" fmla="*/ 0 h 1141"/>
                <a:gd name="T6" fmla="*/ 0 w 1827"/>
                <a:gd name="T7" fmla="*/ 0 h 1141"/>
                <a:gd name="T8" fmla="*/ 0 w 1827"/>
                <a:gd name="T9" fmla="*/ 0 h 1141"/>
                <a:gd name="T10" fmla="*/ 0 w 1827"/>
                <a:gd name="T11" fmla="*/ 0 h 1141"/>
                <a:gd name="T12" fmla="*/ 0 w 1827"/>
                <a:gd name="T13" fmla="*/ 0 h 1141"/>
                <a:gd name="T14" fmla="*/ 0 w 1827"/>
                <a:gd name="T15" fmla="*/ 0 h 1141"/>
                <a:gd name="T16" fmla="*/ 0 w 1827"/>
                <a:gd name="T17" fmla="*/ 0 h 1141"/>
                <a:gd name="T18" fmla="*/ 0 w 1827"/>
                <a:gd name="T19" fmla="*/ 0 h 1141"/>
                <a:gd name="T20" fmla="*/ 0 w 1827"/>
                <a:gd name="T21" fmla="*/ 0 h 1141"/>
                <a:gd name="T22" fmla="*/ 0 w 1827"/>
                <a:gd name="T23" fmla="*/ 0 h 1141"/>
                <a:gd name="T24" fmla="*/ 0 w 1827"/>
                <a:gd name="T25" fmla="*/ 0 h 1141"/>
                <a:gd name="T26" fmla="*/ 0 w 1827"/>
                <a:gd name="T27" fmla="*/ 0 h 1141"/>
                <a:gd name="T28" fmla="*/ 0 w 1827"/>
                <a:gd name="T29" fmla="*/ 0 h 1141"/>
                <a:gd name="T30" fmla="*/ 0 w 1827"/>
                <a:gd name="T31" fmla="*/ 0 h 1141"/>
                <a:gd name="T32" fmla="*/ 0 w 1827"/>
                <a:gd name="T33" fmla="*/ 0 h 1141"/>
                <a:gd name="T34" fmla="*/ 0 w 1827"/>
                <a:gd name="T35" fmla="*/ 0 h 1141"/>
                <a:gd name="T36" fmla="*/ 0 w 1827"/>
                <a:gd name="T37" fmla="*/ 0 h 1141"/>
                <a:gd name="T38" fmla="*/ 0 w 1827"/>
                <a:gd name="T39" fmla="*/ 0 h 1141"/>
                <a:gd name="T40" fmla="*/ 0 w 1827"/>
                <a:gd name="T41" fmla="*/ 0 h 11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27"/>
                <a:gd name="T64" fmla="*/ 0 h 1141"/>
                <a:gd name="T65" fmla="*/ 1827 w 1827"/>
                <a:gd name="T66" fmla="*/ 1141 h 11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27" h="1141">
                  <a:moveTo>
                    <a:pt x="0" y="1062"/>
                  </a:moveTo>
                  <a:lnTo>
                    <a:pt x="88" y="0"/>
                  </a:lnTo>
                  <a:lnTo>
                    <a:pt x="560" y="33"/>
                  </a:lnTo>
                  <a:lnTo>
                    <a:pt x="894" y="58"/>
                  </a:lnTo>
                  <a:lnTo>
                    <a:pt x="1681" y="80"/>
                  </a:lnTo>
                  <a:lnTo>
                    <a:pt x="1685" y="107"/>
                  </a:lnTo>
                  <a:lnTo>
                    <a:pt x="1709" y="189"/>
                  </a:lnTo>
                  <a:lnTo>
                    <a:pt x="1701" y="214"/>
                  </a:lnTo>
                  <a:lnTo>
                    <a:pt x="1692" y="271"/>
                  </a:lnTo>
                  <a:lnTo>
                    <a:pt x="1696" y="370"/>
                  </a:lnTo>
                  <a:lnTo>
                    <a:pt x="1718" y="482"/>
                  </a:lnTo>
                  <a:lnTo>
                    <a:pt x="1747" y="515"/>
                  </a:lnTo>
                  <a:lnTo>
                    <a:pt x="1766" y="618"/>
                  </a:lnTo>
                  <a:lnTo>
                    <a:pt x="1772" y="792"/>
                  </a:lnTo>
                  <a:lnTo>
                    <a:pt x="1783" y="829"/>
                  </a:lnTo>
                  <a:lnTo>
                    <a:pt x="1783" y="891"/>
                  </a:lnTo>
                  <a:lnTo>
                    <a:pt x="1786" y="919"/>
                  </a:lnTo>
                  <a:lnTo>
                    <a:pt x="1827" y="1042"/>
                  </a:lnTo>
                  <a:lnTo>
                    <a:pt x="1821" y="1089"/>
                  </a:lnTo>
                  <a:lnTo>
                    <a:pt x="1824" y="1141"/>
                  </a:lnTo>
                  <a:lnTo>
                    <a:pt x="0" y="1062"/>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50" dirty="0">
                <a:latin typeface="+mj-lt"/>
              </a:endParaRPr>
            </a:p>
          </p:txBody>
        </p:sp>
        <p:sp>
          <p:nvSpPr>
            <p:cNvPr id="370" name="Freeform 52">
              <a:extLst>
                <a:ext uri="{FF2B5EF4-FFF2-40B4-BE49-F238E27FC236}">
                  <a16:creationId xmlns:a16="http://schemas.microsoft.com/office/drawing/2014/main" id="{5678DCD8-DB3A-4AB2-5D36-28EF847A72DB}"/>
                </a:ext>
              </a:extLst>
            </p:cNvPr>
            <p:cNvSpPr>
              <a:spLocks/>
            </p:cNvSpPr>
            <p:nvPr/>
          </p:nvSpPr>
          <p:spPr bwMode="gray">
            <a:xfrm>
              <a:off x="4894932" y="6362094"/>
              <a:ext cx="106285" cy="105860"/>
            </a:xfrm>
            <a:custGeom>
              <a:avLst/>
              <a:gdLst>
                <a:gd name="T0" fmla="*/ 0 w 183"/>
                <a:gd name="T1" fmla="*/ 0 h 195"/>
                <a:gd name="T2" fmla="*/ 0 w 183"/>
                <a:gd name="T3" fmla="*/ 0 h 195"/>
                <a:gd name="T4" fmla="*/ 0 w 183"/>
                <a:gd name="T5" fmla="*/ 0 h 195"/>
                <a:gd name="T6" fmla="*/ 0 w 183"/>
                <a:gd name="T7" fmla="*/ 0 h 195"/>
                <a:gd name="T8" fmla="*/ 0 w 183"/>
                <a:gd name="T9" fmla="*/ 0 h 195"/>
                <a:gd name="T10" fmla="*/ 0 60000 65536"/>
                <a:gd name="T11" fmla="*/ 0 60000 65536"/>
                <a:gd name="T12" fmla="*/ 0 60000 65536"/>
                <a:gd name="T13" fmla="*/ 0 60000 65536"/>
                <a:gd name="T14" fmla="*/ 0 60000 65536"/>
                <a:gd name="T15" fmla="*/ 0 w 183"/>
                <a:gd name="T16" fmla="*/ 0 h 195"/>
                <a:gd name="T17" fmla="*/ 183 w 183"/>
                <a:gd name="T18" fmla="*/ 195 h 195"/>
              </a:gdLst>
              <a:ahLst/>
              <a:cxnLst>
                <a:cxn ang="T10">
                  <a:pos x="T0" y="T1"/>
                </a:cxn>
                <a:cxn ang="T11">
                  <a:pos x="T2" y="T3"/>
                </a:cxn>
                <a:cxn ang="T12">
                  <a:pos x="T4" y="T5"/>
                </a:cxn>
                <a:cxn ang="T13">
                  <a:pos x="T6" y="T7"/>
                </a:cxn>
                <a:cxn ang="T14">
                  <a:pos x="T8" y="T9"/>
                </a:cxn>
              </a:cxnLst>
              <a:rect l="T15" t="T16" r="T17" b="T18"/>
              <a:pathLst>
                <a:path w="183" h="195">
                  <a:moveTo>
                    <a:pt x="46" y="110"/>
                  </a:moveTo>
                  <a:lnTo>
                    <a:pt x="183" y="0"/>
                  </a:lnTo>
                  <a:lnTo>
                    <a:pt x="24" y="195"/>
                  </a:lnTo>
                  <a:lnTo>
                    <a:pt x="0" y="184"/>
                  </a:lnTo>
                  <a:lnTo>
                    <a:pt x="46" y="110"/>
                  </a:lnTo>
                  <a:close/>
                </a:path>
              </a:pathLst>
            </a:custGeom>
            <a:solidFill>
              <a:srgbClr val="EAEAEA"/>
            </a:solidFill>
            <a:ln w="6350">
              <a:solidFill>
                <a:srgbClr val="969696"/>
              </a:solidFill>
              <a:round/>
              <a:headEnd/>
              <a:tailEnd/>
            </a:ln>
          </p:spPr>
          <p:txBody>
            <a:bodyPr/>
            <a:lstStyle/>
            <a:p>
              <a:endParaRPr lang="en-US" sz="960" b="1" dirty="0">
                <a:latin typeface="+mj-lt"/>
              </a:endParaRPr>
            </a:p>
          </p:txBody>
        </p:sp>
        <p:sp>
          <p:nvSpPr>
            <p:cNvPr id="371" name="Freeform 53">
              <a:extLst>
                <a:ext uri="{FF2B5EF4-FFF2-40B4-BE49-F238E27FC236}">
                  <a16:creationId xmlns:a16="http://schemas.microsoft.com/office/drawing/2014/main" id="{D15FC85C-51DE-979B-119F-6625AE0D0C06}"/>
                </a:ext>
              </a:extLst>
            </p:cNvPr>
            <p:cNvSpPr>
              <a:spLocks/>
            </p:cNvSpPr>
            <p:nvPr/>
          </p:nvSpPr>
          <p:spPr bwMode="gray">
            <a:xfrm>
              <a:off x="4894932" y="6362094"/>
              <a:ext cx="106285" cy="105860"/>
            </a:xfrm>
            <a:custGeom>
              <a:avLst/>
              <a:gdLst>
                <a:gd name="T0" fmla="*/ 0 w 183"/>
                <a:gd name="T1" fmla="*/ 0 h 195"/>
                <a:gd name="T2" fmla="*/ 0 w 183"/>
                <a:gd name="T3" fmla="*/ 0 h 195"/>
                <a:gd name="T4" fmla="*/ 0 w 183"/>
                <a:gd name="T5" fmla="*/ 0 h 195"/>
                <a:gd name="T6" fmla="*/ 0 w 183"/>
                <a:gd name="T7" fmla="*/ 0 h 195"/>
                <a:gd name="T8" fmla="*/ 0 w 183"/>
                <a:gd name="T9" fmla="*/ 0 h 195"/>
                <a:gd name="T10" fmla="*/ 0 60000 65536"/>
                <a:gd name="T11" fmla="*/ 0 60000 65536"/>
                <a:gd name="T12" fmla="*/ 0 60000 65536"/>
                <a:gd name="T13" fmla="*/ 0 60000 65536"/>
                <a:gd name="T14" fmla="*/ 0 60000 65536"/>
                <a:gd name="T15" fmla="*/ 0 w 183"/>
                <a:gd name="T16" fmla="*/ 0 h 195"/>
                <a:gd name="T17" fmla="*/ 183 w 183"/>
                <a:gd name="T18" fmla="*/ 195 h 195"/>
              </a:gdLst>
              <a:ahLst/>
              <a:cxnLst>
                <a:cxn ang="T10">
                  <a:pos x="T0" y="T1"/>
                </a:cxn>
                <a:cxn ang="T11">
                  <a:pos x="T2" y="T3"/>
                </a:cxn>
                <a:cxn ang="T12">
                  <a:pos x="T4" y="T5"/>
                </a:cxn>
                <a:cxn ang="T13">
                  <a:pos x="T6" y="T7"/>
                </a:cxn>
                <a:cxn ang="T14">
                  <a:pos x="T8" y="T9"/>
                </a:cxn>
              </a:cxnLst>
              <a:rect l="T15" t="T16" r="T17" b="T18"/>
              <a:pathLst>
                <a:path w="183" h="195">
                  <a:moveTo>
                    <a:pt x="46" y="110"/>
                  </a:moveTo>
                  <a:lnTo>
                    <a:pt x="183" y="0"/>
                  </a:lnTo>
                  <a:lnTo>
                    <a:pt x="24" y="195"/>
                  </a:lnTo>
                  <a:lnTo>
                    <a:pt x="0" y="184"/>
                  </a:lnTo>
                  <a:lnTo>
                    <a:pt x="46" y="110"/>
                  </a:lnTo>
                  <a:close/>
                </a:path>
              </a:pathLst>
            </a:custGeom>
            <a:solidFill>
              <a:srgbClr val="BFBFBF"/>
            </a:solidFill>
            <a:ln w="6350">
              <a:solidFill>
                <a:srgbClr val="FFFFFF"/>
              </a:solidFill>
              <a:round/>
              <a:headEnd/>
              <a:tailEnd/>
            </a:ln>
          </p:spPr>
          <p:txBody>
            <a:bodyPr/>
            <a:lstStyle/>
            <a:p>
              <a:endParaRPr lang="en-US" sz="960" b="1" dirty="0">
                <a:latin typeface="+mj-lt"/>
              </a:endParaRPr>
            </a:p>
          </p:txBody>
        </p:sp>
        <p:sp>
          <p:nvSpPr>
            <p:cNvPr id="372" name="Freeform 54">
              <a:extLst>
                <a:ext uri="{FF2B5EF4-FFF2-40B4-BE49-F238E27FC236}">
                  <a16:creationId xmlns:a16="http://schemas.microsoft.com/office/drawing/2014/main" id="{23149B43-277E-7E4C-B954-384F93197171}"/>
                </a:ext>
              </a:extLst>
            </p:cNvPr>
            <p:cNvSpPr>
              <a:spLocks noEditPoints="1"/>
            </p:cNvSpPr>
            <p:nvPr/>
          </p:nvSpPr>
          <p:spPr bwMode="gray">
            <a:xfrm>
              <a:off x="7103804" y="4025957"/>
              <a:ext cx="1263864" cy="652001"/>
            </a:xfrm>
            <a:custGeom>
              <a:avLst/>
              <a:gdLst>
                <a:gd name="T0" fmla="*/ 0 w 2190"/>
                <a:gd name="T1" fmla="*/ 0 h 1214"/>
                <a:gd name="T2" fmla="*/ 0 w 2190"/>
                <a:gd name="T3" fmla="*/ 0 h 1214"/>
                <a:gd name="T4" fmla="*/ 0 w 2190"/>
                <a:gd name="T5" fmla="*/ 0 h 1214"/>
                <a:gd name="T6" fmla="*/ 0 w 2190"/>
                <a:gd name="T7" fmla="*/ 0 h 1214"/>
                <a:gd name="T8" fmla="*/ 0 w 2190"/>
                <a:gd name="T9" fmla="*/ 0 h 1214"/>
                <a:gd name="T10" fmla="*/ 0 w 2190"/>
                <a:gd name="T11" fmla="*/ 0 h 1214"/>
                <a:gd name="T12" fmla="*/ 0 w 2190"/>
                <a:gd name="T13" fmla="*/ 0 h 1214"/>
                <a:gd name="T14" fmla="*/ 0 w 2190"/>
                <a:gd name="T15" fmla="*/ 0 h 1214"/>
                <a:gd name="T16" fmla="*/ 0 w 2190"/>
                <a:gd name="T17" fmla="*/ 0 h 1214"/>
                <a:gd name="T18" fmla="*/ 0 w 2190"/>
                <a:gd name="T19" fmla="*/ 0 h 1214"/>
                <a:gd name="T20" fmla="*/ 0 w 2190"/>
                <a:gd name="T21" fmla="*/ 0 h 1214"/>
                <a:gd name="T22" fmla="*/ 0 w 2190"/>
                <a:gd name="T23" fmla="*/ 0 h 1214"/>
                <a:gd name="T24" fmla="*/ 0 w 2190"/>
                <a:gd name="T25" fmla="*/ 0 h 1214"/>
                <a:gd name="T26" fmla="*/ 0 w 2190"/>
                <a:gd name="T27" fmla="*/ 0 h 1214"/>
                <a:gd name="T28" fmla="*/ 0 w 2190"/>
                <a:gd name="T29" fmla="*/ 0 h 1214"/>
                <a:gd name="T30" fmla="*/ 0 w 2190"/>
                <a:gd name="T31" fmla="*/ 0 h 1214"/>
                <a:gd name="T32" fmla="*/ 0 w 2190"/>
                <a:gd name="T33" fmla="*/ 0 h 1214"/>
                <a:gd name="T34" fmla="*/ 0 w 2190"/>
                <a:gd name="T35" fmla="*/ 0 h 1214"/>
                <a:gd name="T36" fmla="*/ 0 w 2190"/>
                <a:gd name="T37" fmla="*/ 0 h 1214"/>
                <a:gd name="T38" fmla="*/ 0 w 2190"/>
                <a:gd name="T39" fmla="*/ 0 h 1214"/>
                <a:gd name="T40" fmla="*/ 0 w 2190"/>
                <a:gd name="T41" fmla="*/ 0 h 1214"/>
                <a:gd name="T42" fmla="*/ 0 w 2190"/>
                <a:gd name="T43" fmla="*/ 0 h 1214"/>
                <a:gd name="T44" fmla="*/ 0 w 2190"/>
                <a:gd name="T45" fmla="*/ 0 h 1214"/>
                <a:gd name="T46" fmla="*/ 0 w 2190"/>
                <a:gd name="T47" fmla="*/ 0 h 1214"/>
                <a:gd name="T48" fmla="*/ 0 w 2190"/>
                <a:gd name="T49" fmla="*/ 0 h 1214"/>
                <a:gd name="T50" fmla="*/ 0 w 2190"/>
                <a:gd name="T51" fmla="*/ 0 h 1214"/>
                <a:gd name="T52" fmla="*/ 0 w 2190"/>
                <a:gd name="T53" fmla="*/ 0 h 1214"/>
                <a:gd name="T54" fmla="*/ 0 w 2190"/>
                <a:gd name="T55" fmla="*/ 0 h 1214"/>
                <a:gd name="T56" fmla="*/ 0 w 2190"/>
                <a:gd name="T57" fmla="*/ 0 h 1214"/>
                <a:gd name="T58" fmla="*/ 0 w 2190"/>
                <a:gd name="T59" fmla="*/ 0 h 1214"/>
                <a:gd name="T60" fmla="*/ 0 w 2190"/>
                <a:gd name="T61" fmla="*/ 0 h 1214"/>
                <a:gd name="T62" fmla="*/ 0 w 2190"/>
                <a:gd name="T63" fmla="*/ 0 h 1214"/>
                <a:gd name="T64" fmla="*/ 0 w 2190"/>
                <a:gd name="T65" fmla="*/ 0 h 1214"/>
                <a:gd name="T66" fmla="*/ 0 w 2190"/>
                <a:gd name="T67" fmla="*/ 0 h 1214"/>
                <a:gd name="T68" fmla="*/ 0 w 2190"/>
                <a:gd name="T69" fmla="*/ 0 h 1214"/>
                <a:gd name="T70" fmla="*/ 0 w 2190"/>
                <a:gd name="T71" fmla="*/ 0 h 1214"/>
                <a:gd name="T72" fmla="*/ 0 w 2190"/>
                <a:gd name="T73" fmla="*/ 0 h 1214"/>
                <a:gd name="T74" fmla="*/ 0 w 2190"/>
                <a:gd name="T75" fmla="*/ 0 h 1214"/>
                <a:gd name="T76" fmla="*/ 0 w 2190"/>
                <a:gd name="T77" fmla="*/ 0 h 1214"/>
                <a:gd name="T78" fmla="*/ 0 w 2190"/>
                <a:gd name="T79" fmla="*/ 0 h 1214"/>
                <a:gd name="T80" fmla="*/ 0 w 2190"/>
                <a:gd name="T81" fmla="*/ 0 h 1214"/>
                <a:gd name="T82" fmla="*/ 0 w 2190"/>
                <a:gd name="T83" fmla="*/ 0 h 1214"/>
                <a:gd name="T84" fmla="*/ 0 w 2190"/>
                <a:gd name="T85" fmla="*/ 0 h 1214"/>
                <a:gd name="T86" fmla="*/ 0 w 2190"/>
                <a:gd name="T87" fmla="*/ 0 h 1214"/>
                <a:gd name="T88" fmla="*/ 0 w 2190"/>
                <a:gd name="T89" fmla="*/ 0 h 1214"/>
                <a:gd name="T90" fmla="*/ 0 w 2190"/>
                <a:gd name="T91" fmla="*/ 0 h 1214"/>
                <a:gd name="T92" fmla="*/ 0 w 2190"/>
                <a:gd name="T93" fmla="*/ 0 h 1214"/>
                <a:gd name="T94" fmla="*/ 0 w 2190"/>
                <a:gd name="T95" fmla="*/ 0 h 1214"/>
                <a:gd name="T96" fmla="*/ 0 w 2190"/>
                <a:gd name="T97" fmla="*/ 0 h 1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90"/>
                <a:gd name="T148" fmla="*/ 0 h 1214"/>
                <a:gd name="T149" fmla="*/ 2190 w 2190"/>
                <a:gd name="T150" fmla="*/ 1214 h 12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90" h="1214">
                  <a:moveTo>
                    <a:pt x="2077" y="378"/>
                  </a:moveTo>
                  <a:lnTo>
                    <a:pt x="2085" y="380"/>
                  </a:lnTo>
                  <a:lnTo>
                    <a:pt x="2088" y="411"/>
                  </a:lnTo>
                  <a:lnTo>
                    <a:pt x="2085" y="428"/>
                  </a:lnTo>
                  <a:lnTo>
                    <a:pt x="2063" y="452"/>
                  </a:lnTo>
                  <a:lnTo>
                    <a:pt x="2052" y="474"/>
                  </a:lnTo>
                  <a:lnTo>
                    <a:pt x="2044" y="529"/>
                  </a:lnTo>
                  <a:lnTo>
                    <a:pt x="2052" y="578"/>
                  </a:lnTo>
                  <a:lnTo>
                    <a:pt x="2052" y="630"/>
                  </a:lnTo>
                  <a:lnTo>
                    <a:pt x="2066" y="668"/>
                  </a:lnTo>
                  <a:lnTo>
                    <a:pt x="2074" y="617"/>
                  </a:lnTo>
                  <a:lnTo>
                    <a:pt x="2091" y="564"/>
                  </a:lnTo>
                  <a:lnTo>
                    <a:pt x="2124" y="487"/>
                  </a:lnTo>
                  <a:lnTo>
                    <a:pt x="2137" y="455"/>
                  </a:lnTo>
                  <a:lnTo>
                    <a:pt x="2146" y="424"/>
                  </a:lnTo>
                  <a:lnTo>
                    <a:pt x="2143" y="380"/>
                  </a:lnTo>
                  <a:lnTo>
                    <a:pt x="2146" y="364"/>
                  </a:lnTo>
                  <a:lnTo>
                    <a:pt x="2184" y="334"/>
                  </a:lnTo>
                  <a:lnTo>
                    <a:pt x="2190" y="320"/>
                  </a:lnTo>
                  <a:lnTo>
                    <a:pt x="2099" y="351"/>
                  </a:lnTo>
                  <a:lnTo>
                    <a:pt x="2077" y="378"/>
                  </a:lnTo>
                  <a:close/>
                  <a:moveTo>
                    <a:pt x="2091" y="883"/>
                  </a:moveTo>
                  <a:lnTo>
                    <a:pt x="1392" y="1017"/>
                  </a:lnTo>
                  <a:lnTo>
                    <a:pt x="656" y="1138"/>
                  </a:lnTo>
                  <a:lnTo>
                    <a:pt x="643" y="1133"/>
                  </a:lnTo>
                  <a:lnTo>
                    <a:pt x="612" y="1140"/>
                  </a:lnTo>
                  <a:lnTo>
                    <a:pt x="536" y="1149"/>
                  </a:lnTo>
                  <a:lnTo>
                    <a:pt x="541" y="1135"/>
                  </a:lnTo>
                  <a:lnTo>
                    <a:pt x="464" y="1149"/>
                  </a:lnTo>
                  <a:lnTo>
                    <a:pt x="464" y="1157"/>
                  </a:lnTo>
                  <a:lnTo>
                    <a:pt x="0" y="1214"/>
                  </a:lnTo>
                  <a:lnTo>
                    <a:pt x="20" y="1195"/>
                  </a:lnTo>
                  <a:lnTo>
                    <a:pt x="118" y="1149"/>
                  </a:lnTo>
                  <a:lnTo>
                    <a:pt x="129" y="1124"/>
                  </a:lnTo>
                  <a:lnTo>
                    <a:pt x="184" y="1085"/>
                  </a:lnTo>
                  <a:lnTo>
                    <a:pt x="187" y="1061"/>
                  </a:lnTo>
                  <a:lnTo>
                    <a:pt x="195" y="1047"/>
                  </a:lnTo>
                  <a:lnTo>
                    <a:pt x="222" y="1030"/>
                  </a:lnTo>
                  <a:lnTo>
                    <a:pt x="226" y="1001"/>
                  </a:lnTo>
                  <a:lnTo>
                    <a:pt x="253" y="975"/>
                  </a:lnTo>
                  <a:lnTo>
                    <a:pt x="395" y="852"/>
                  </a:lnTo>
                  <a:lnTo>
                    <a:pt x="404" y="825"/>
                  </a:lnTo>
                  <a:lnTo>
                    <a:pt x="415" y="833"/>
                  </a:lnTo>
                  <a:lnTo>
                    <a:pt x="404" y="861"/>
                  </a:lnTo>
                  <a:lnTo>
                    <a:pt x="448" y="902"/>
                  </a:lnTo>
                  <a:lnTo>
                    <a:pt x="508" y="924"/>
                  </a:lnTo>
                  <a:lnTo>
                    <a:pt x="536" y="927"/>
                  </a:lnTo>
                  <a:lnTo>
                    <a:pt x="569" y="899"/>
                  </a:lnTo>
                  <a:lnTo>
                    <a:pt x="571" y="880"/>
                  </a:lnTo>
                  <a:lnTo>
                    <a:pt x="593" y="869"/>
                  </a:lnTo>
                  <a:lnTo>
                    <a:pt x="615" y="888"/>
                  </a:lnTo>
                  <a:lnTo>
                    <a:pt x="628" y="896"/>
                  </a:lnTo>
                  <a:lnTo>
                    <a:pt x="650" y="891"/>
                  </a:lnTo>
                  <a:lnTo>
                    <a:pt x="720" y="863"/>
                  </a:lnTo>
                  <a:lnTo>
                    <a:pt x="731" y="819"/>
                  </a:lnTo>
                  <a:lnTo>
                    <a:pt x="738" y="819"/>
                  </a:lnTo>
                  <a:lnTo>
                    <a:pt x="755" y="833"/>
                  </a:lnTo>
                  <a:lnTo>
                    <a:pt x="810" y="784"/>
                  </a:lnTo>
                  <a:lnTo>
                    <a:pt x="828" y="795"/>
                  </a:lnTo>
                  <a:lnTo>
                    <a:pt x="876" y="734"/>
                  </a:lnTo>
                  <a:lnTo>
                    <a:pt x="865" y="710"/>
                  </a:lnTo>
                  <a:lnTo>
                    <a:pt x="867" y="668"/>
                  </a:lnTo>
                  <a:lnTo>
                    <a:pt x="914" y="581"/>
                  </a:lnTo>
                  <a:lnTo>
                    <a:pt x="975" y="353"/>
                  </a:lnTo>
                  <a:lnTo>
                    <a:pt x="986" y="351"/>
                  </a:lnTo>
                  <a:lnTo>
                    <a:pt x="1019" y="373"/>
                  </a:lnTo>
                  <a:lnTo>
                    <a:pt x="1024" y="386"/>
                  </a:lnTo>
                  <a:lnTo>
                    <a:pt x="1040" y="406"/>
                  </a:lnTo>
                  <a:lnTo>
                    <a:pt x="1076" y="397"/>
                  </a:lnTo>
                  <a:lnTo>
                    <a:pt x="1100" y="356"/>
                  </a:lnTo>
                  <a:lnTo>
                    <a:pt x="1122" y="270"/>
                  </a:lnTo>
                  <a:lnTo>
                    <a:pt x="1142" y="239"/>
                  </a:lnTo>
                  <a:lnTo>
                    <a:pt x="1175" y="252"/>
                  </a:lnTo>
                  <a:lnTo>
                    <a:pt x="1197" y="202"/>
                  </a:lnTo>
                  <a:lnTo>
                    <a:pt x="1219" y="195"/>
                  </a:lnTo>
                  <a:lnTo>
                    <a:pt x="1238" y="167"/>
                  </a:lnTo>
                  <a:lnTo>
                    <a:pt x="1254" y="120"/>
                  </a:lnTo>
                  <a:lnTo>
                    <a:pt x="1268" y="109"/>
                  </a:lnTo>
                  <a:lnTo>
                    <a:pt x="1271" y="98"/>
                  </a:lnTo>
                  <a:lnTo>
                    <a:pt x="1260" y="87"/>
                  </a:lnTo>
                  <a:lnTo>
                    <a:pt x="1265" y="19"/>
                  </a:lnTo>
                  <a:lnTo>
                    <a:pt x="1271" y="8"/>
                  </a:lnTo>
                  <a:lnTo>
                    <a:pt x="1282" y="0"/>
                  </a:lnTo>
                  <a:lnTo>
                    <a:pt x="1408" y="79"/>
                  </a:lnTo>
                  <a:lnTo>
                    <a:pt x="1427" y="85"/>
                  </a:lnTo>
                  <a:lnTo>
                    <a:pt x="1432" y="79"/>
                  </a:lnTo>
                  <a:lnTo>
                    <a:pt x="1447" y="10"/>
                  </a:lnTo>
                  <a:lnTo>
                    <a:pt x="1468" y="10"/>
                  </a:lnTo>
                  <a:lnTo>
                    <a:pt x="1490" y="19"/>
                  </a:lnTo>
                  <a:lnTo>
                    <a:pt x="1517" y="26"/>
                  </a:lnTo>
                  <a:lnTo>
                    <a:pt x="1501" y="54"/>
                  </a:lnTo>
                  <a:lnTo>
                    <a:pt x="1531" y="87"/>
                  </a:lnTo>
                  <a:lnTo>
                    <a:pt x="1583" y="87"/>
                  </a:lnTo>
                  <a:lnTo>
                    <a:pt x="1608" y="112"/>
                  </a:lnTo>
                  <a:lnTo>
                    <a:pt x="1641" y="125"/>
                  </a:lnTo>
                  <a:lnTo>
                    <a:pt x="1665" y="156"/>
                  </a:lnTo>
                  <a:lnTo>
                    <a:pt x="1660" y="173"/>
                  </a:lnTo>
                  <a:lnTo>
                    <a:pt x="1627" y="233"/>
                  </a:lnTo>
                  <a:lnTo>
                    <a:pt x="1605" y="287"/>
                  </a:lnTo>
                  <a:lnTo>
                    <a:pt x="1610" y="325"/>
                  </a:lnTo>
                  <a:lnTo>
                    <a:pt x="1652" y="329"/>
                  </a:lnTo>
                  <a:lnTo>
                    <a:pt x="1687" y="307"/>
                  </a:lnTo>
                  <a:lnTo>
                    <a:pt x="1715" y="340"/>
                  </a:lnTo>
                  <a:lnTo>
                    <a:pt x="1731" y="347"/>
                  </a:lnTo>
                  <a:lnTo>
                    <a:pt x="1746" y="351"/>
                  </a:lnTo>
                  <a:lnTo>
                    <a:pt x="1767" y="369"/>
                  </a:lnTo>
                  <a:lnTo>
                    <a:pt x="1778" y="373"/>
                  </a:lnTo>
                  <a:lnTo>
                    <a:pt x="1797" y="362"/>
                  </a:lnTo>
                  <a:lnTo>
                    <a:pt x="1808" y="364"/>
                  </a:lnTo>
                  <a:lnTo>
                    <a:pt x="1871" y="397"/>
                  </a:lnTo>
                  <a:lnTo>
                    <a:pt x="1915" y="411"/>
                  </a:lnTo>
                  <a:lnTo>
                    <a:pt x="1940" y="439"/>
                  </a:lnTo>
                  <a:lnTo>
                    <a:pt x="1937" y="452"/>
                  </a:lnTo>
                  <a:lnTo>
                    <a:pt x="1920" y="466"/>
                  </a:lnTo>
                  <a:lnTo>
                    <a:pt x="1929" y="509"/>
                  </a:lnTo>
                  <a:lnTo>
                    <a:pt x="1920" y="518"/>
                  </a:lnTo>
                  <a:lnTo>
                    <a:pt x="1907" y="526"/>
                  </a:lnTo>
                  <a:lnTo>
                    <a:pt x="1907" y="531"/>
                  </a:lnTo>
                  <a:lnTo>
                    <a:pt x="1957" y="553"/>
                  </a:lnTo>
                  <a:lnTo>
                    <a:pt x="1973" y="589"/>
                  </a:lnTo>
                  <a:lnTo>
                    <a:pt x="1970" y="602"/>
                  </a:lnTo>
                  <a:lnTo>
                    <a:pt x="1962" y="613"/>
                  </a:lnTo>
                  <a:lnTo>
                    <a:pt x="1924" y="606"/>
                  </a:lnTo>
                  <a:lnTo>
                    <a:pt x="1918" y="622"/>
                  </a:lnTo>
                  <a:lnTo>
                    <a:pt x="1931" y="639"/>
                  </a:lnTo>
                  <a:lnTo>
                    <a:pt x="1940" y="635"/>
                  </a:lnTo>
                  <a:lnTo>
                    <a:pt x="1940" y="650"/>
                  </a:lnTo>
                  <a:lnTo>
                    <a:pt x="1918" y="657"/>
                  </a:lnTo>
                  <a:lnTo>
                    <a:pt x="1907" y="657"/>
                  </a:lnTo>
                  <a:lnTo>
                    <a:pt x="1904" y="666"/>
                  </a:lnTo>
                  <a:lnTo>
                    <a:pt x="1918" y="677"/>
                  </a:lnTo>
                  <a:lnTo>
                    <a:pt x="1951" y="679"/>
                  </a:lnTo>
                  <a:lnTo>
                    <a:pt x="1981" y="690"/>
                  </a:lnTo>
                  <a:lnTo>
                    <a:pt x="1989" y="707"/>
                  </a:lnTo>
                  <a:lnTo>
                    <a:pt x="1957" y="740"/>
                  </a:lnTo>
                  <a:lnTo>
                    <a:pt x="1940" y="740"/>
                  </a:lnTo>
                  <a:lnTo>
                    <a:pt x="1898" y="726"/>
                  </a:lnTo>
                  <a:lnTo>
                    <a:pt x="1898" y="742"/>
                  </a:lnTo>
                  <a:lnTo>
                    <a:pt x="1926" y="756"/>
                  </a:lnTo>
                  <a:lnTo>
                    <a:pt x="1951" y="778"/>
                  </a:lnTo>
                  <a:lnTo>
                    <a:pt x="1981" y="767"/>
                  </a:lnTo>
                  <a:lnTo>
                    <a:pt x="2011" y="745"/>
                  </a:lnTo>
                  <a:lnTo>
                    <a:pt x="2041" y="745"/>
                  </a:lnTo>
                  <a:lnTo>
                    <a:pt x="2082" y="745"/>
                  </a:lnTo>
                  <a:lnTo>
                    <a:pt x="2085" y="751"/>
                  </a:lnTo>
                  <a:lnTo>
                    <a:pt x="2118" y="847"/>
                  </a:lnTo>
                  <a:lnTo>
                    <a:pt x="2093" y="869"/>
                  </a:lnTo>
                  <a:lnTo>
                    <a:pt x="2088" y="869"/>
                  </a:lnTo>
                  <a:lnTo>
                    <a:pt x="2091" y="883"/>
                  </a:lnTo>
                  <a:close/>
                </a:path>
              </a:pathLst>
            </a:custGeom>
            <a:solidFill>
              <a:schemeClr val="accent1">
                <a:lumMod val="40000"/>
                <a:lumOff val="60000"/>
              </a:schemeClr>
            </a:solidFill>
            <a:ln w="6350">
              <a:solidFill>
                <a:srgbClr val="FFFFFF"/>
              </a:solidFill>
              <a:round/>
              <a:headEnd/>
              <a:tailEnd/>
            </a:ln>
          </p:spPr>
          <p:txBody>
            <a:bodyPr/>
            <a:lstStyle/>
            <a:p>
              <a:endParaRPr lang="en-US" sz="960" b="1" dirty="0">
                <a:latin typeface="+mj-lt"/>
              </a:endParaRPr>
            </a:p>
          </p:txBody>
        </p:sp>
        <p:sp>
          <p:nvSpPr>
            <p:cNvPr id="373" name="Freeform 55">
              <a:extLst>
                <a:ext uri="{FF2B5EF4-FFF2-40B4-BE49-F238E27FC236}">
                  <a16:creationId xmlns:a16="http://schemas.microsoft.com/office/drawing/2014/main" id="{611E87B6-10CB-93D4-2E2B-FCAFB7A1363B}"/>
                </a:ext>
              </a:extLst>
            </p:cNvPr>
            <p:cNvSpPr>
              <a:spLocks noEditPoints="1"/>
            </p:cNvSpPr>
            <p:nvPr/>
          </p:nvSpPr>
          <p:spPr bwMode="gray">
            <a:xfrm>
              <a:off x="7515081" y="2854278"/>
              <a:ext cx="1215343" cy="837256"/>
            </a:xfrm>
            <a:custGeom>
              <a:avLst/>
              <a:gdLst>
                <a:gd name="T0" fmla="*/ 0 w 2098"/>
                <a:gd name="T1" fmla="*/ 0 h 1558"/>
                <a:gd name="T2" fmla="*/ 0 w 2098"/>
                <a:gd name="T3" fmla="*/ 0 h 1558"/>
                <a:gd name="T4" fmla="*/ 0 w 2098"/>
                <a:gd name="T5" fmla="*/ 0 h 1558"/>
                <a:gd name="T6" fmla="*/ 0 w 2098"/>
                <a:gd name="T7" fmla="*/ 0 h 1558"/>
                <a:gd name="T8" fmla="*/ 0 w 2098"/>
                <a:gd name="T9" fmla="*/ 0 h 1558"/>
                <a:gd name="T10" fmla="*/ 0 w 2098"/>
                <a:gd name="T11" fmla="*/ 0 h 1558"/>
                <a:gd name="T12" fmla="*/ 0 w 2098"/>
                <a:gd name="T13" fmla="*/ 0 h 1558"/>
                <a:gd name="T14" fmla="*/ 0 w 2098"/>
                <a:gd name="T15" fmla="*/ 0 h 1558"/>
                <a:gd name="T16" fmla="*/ 0 w 2098"/>
                <a:gd name="T17" fmla="*/ 0 h 1558"/>
                <a:gd name="T18" fmla="*/ 0 w 2098"/>
                <a:gd name="T19" fmla="*/ 0 h 1558"/>
                <a:gd name="T20" fmla="*/ 0 w 2098"/>
                <a:gd name="T21" fmla="*/ 0 h 1558"/>
                <a:gd name="T22" fmla="*/ 0 w 2098"/>
                <a:gd name="T23" fmla="*/ 0 h 1558"/>
                <a:gd name="T24" fmla="*/ 0 w 2098"/>
                <a:gd name="T25" fmla="*/ 0 h 1558"/>
                <a:gd name="T26" fmla="*/ 0 w 2098"/>
                <a:gd name="T27" fmla="*/ 0 h 1558"/>
                <a:gd name="T28" fmla="*/ 0 w 2098"/>
                <a:gd name="T29" fmla="*/ 0 h 1558"/>
                <a:gd name="T30" fmla="*/ 0 w 2098"/>
                <a:gd name="T31" fmla="*/ 0 h 1558"/>
                <a:gd name="T32" fmla="*/ 0 w 2098"/>
                <a:gd name="T33" fmla="*/ 0 h 1558"/>
                <a:gd name="T34" fmla="*/ 0 w 2098"/>
                <a:gd name="T35" fmla="*/ 0 h 1558"/>
                <a:gd name="T36" fmla="*/ 0 w 2098"/>
                <a:gd name="T37" fmla="*/ 0 h 1558"/>
                <a:gd name="T38" fmla="*/ 0 w 2098"/>
                <a:gd name="T39" fmla="*/ 0 h 1558"/>
                <a:gd name="T40" fmla="*/ 0 w 2098"/>
                <a:gd name="T41" fmla="*/ 0 h 1558"/>
                <a:gd name="T42" fmla="*/ 0 w 2098"/>
                <a:gd name="T43" fmla="*/ 0 h 1558"/>
                <a:gd name="T44" fmla="*/ 0 w 2098"/>
                <a:gd name="T45" fmla="*/ 0 h 1558"/>
                <a:gd name="T46" fmla="*/ 0 w 2098"/>
                <a:gd name="T47" fmla="*/ 0 h 1558"/>
                <a:gd name="T48" fmla="*/ 0 w 2098"/>
                <a:gd name="T49" fmla="*/ 0 h 1558"/>
                <a:gd name="T50" fmla="*/ 0 w 2098"/>
                <a:gd name="T51" fmla="*/ 0 h 1558"/>
                <a:gd name="T52" fmla="*/ 0 w 2098"/>
                <a:gd name="T53" fmla="*/ 0 h 1558"/>
                <a:gd name="T54" fmla="*/ 0 w 2098"/>
                <a:gd name="T55" fmla="*/ 0 h 1558"/>
                <a:gd name="T56" fmla="*/ 0 w 2098"/>
                <a:gd name="T57" fmla="*/ 0 h 1558"/>
                <a:gd name="T58" fmla="*/ 0 w 2098"/>
                <a:gd name="T59" fmla="*/ 0 h 1558"/>
                <a:gd name="T60" fmla="*/ 0 w 2098"/>
                <a:gd name="T61" fmla="*/ 0 h 1558"/>
                <a:gd name="T62" fmla="*/ 0 w 2098"/>
                <a:gd name="T63" fmla="*/ 0 h 1558"/>
                <a:gd name="T64" fmla="*/ 0 w 2098"/>
                <a:gd name="T65" fmla="*/ 0 h 1558"/>
                <a:gd name="T66" fmla="*/ 0 w 2098"/>
                <a:gd name="T67" fmla="*/ 0 h 1558"/>
                <a:gd name="T68" fmla="*/ 0 w 2098"/>
                <a:gd name="T69" fmla="*/ 0 h 1558"/>
                <a:gd name="T70" fmla="*/ 0 w 2098"/>
                <a:gd name="T71" fmla="*/ 0 h 1558"/>
                <a:gd name="T72" fmla="*/ 0 w 2098"/>
                <a:gd name="T73" fmla="*/ 0 h 1558"/>
                <a:gd name="T74" fmla="*/ 0 w 2098"/>
                <a:gd name="T75" fmla="*/ 0 h 1558"/>
                <a:gd name="T76" fmla="*/ 0 w 2098"/>
                <a:gd name="T77" fmla="*/ 0 h 1558"/>
                <a:gd name="T78" fmla="*/ 0 w 2098"/>
                <a:gd name="T79" fmla="*/ 0 h 1558"/>
                <a:gd name="T80" fmla="*/ 0 w 2098"/>
                <a:gd name="T81" fmla="*/ 0 h 1558"/>
                <a:gd name="T82" fmla="*/ 0 w 2098"/>
                <a:gd name="T83" fmla="*/ 0 h 1558"/>
                <a:gd name="T84" fmla="*/ 0 w 2098"/>
                <a:gd name="T85" fmla="*/ 0 h 1558"/>
                <a:gd name="T86" fmla="*/ 0 w 2098"/>
                <a:gd name="T87" fmla="*/ 0 h 1558"/>
                <a:gd name="T88" fmla="*/ 0 w 2098"/>
                <a:gd name="T89" fmla="*/ 0 h 1558"/>
                <a:gd name="T90" fmla="*/ 0 w 2098"/>
                <a:gd name="T91" fmla="*/ 0 h 1558"/>
                <a:gd name="T92" fmla="*/ 0 w 2098"/>
                <a:gd name="T93" fmla="*/ 0 h 1558"/>
                <a:gd name="T94" fmla="*/ 0 w 2098"/>
                <a:gd name="T95" fmla="*/ 0 h 1558"/>
                <a:gd name="T96" fmla="*/ 0 w 2098"/>
                <a:gd name="T97" fmla="*/ 0 h 1558"/>
                <a:gd name="T98" fmla="*/ 0 w 2098"/>
                <a:gd name="T99" fmla="*/ 0 h 1558"/>
                <a:gd name="T100" fmla="*/ 0 w 2098"/>
                <a:gd name="T101" fmla="*/ 0 h 1558"/>
                <a:gd name="T102" fmla="*/ 0 w 2098"/>
                <a:gd name="T103" fmla="*/ 0 h 1558"/>
                <a:gd name="T104" fmla="*/ 0 w 2098"/>
                <a:gd name="T105" fmla="*/ 0 h 1558"/>
                <a:gd name="T106" fmla="*/ 0 w 2098"/>
                <a:gd name="T107" fmla="*/ 0 h 1558"/>
                <a:gd name="T108" fmla="*/ 0 w 2098"/>
                <a:gd name="T109" fmla="*/ 0 h 1558"/>
                <a:gd name="T110" fmla="*/ 0 w 2098"/>
                <a:gd name="T111" fmla="*/ 0 h 1558"/>
                <a:gd name="T112" fmla="*/ 0 w 2098"/>
                <a:gd name="T113" fmla="*/ 0 h 1558"/>
                <a:gd name="T114" fmla="*/ 0 w 2098"/>
                <a:gd name="T115" fmla="*/ 0 h 1558"/>
                <a:gd name="T116" fmla="*/ 0 w 2098"/>
                <a:gd name="T117" fmla="*/ 0 h 1558"/>
                <a:gd name="T118" fmla="*/ 0 w 2098"/>
                <a:gd name="T119" fmla="*/ 0 h 1558"/>
                <a:gd name="T120" fmla="*/ 0 w 2098"/>
                <a:gd name="T121" fmla="*/ 0 h 1558"/>
                <a:gd name="T122" fmla="*/ 0 w 2098"/>
                <a:gd name="T123" fmla="*/ 0 h 15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98"/>
                <a:gd name="T187" fmla="*/ 0 h 1558"/>
                <a:gd name="T188" fmla="*/ 2098 w 2098"/>
                <a:gd name="T189" fmla="*/ 1558 h 15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98" h="1558">
                  <a:moveTo>
                    <a:pt x="1643" y="1476"/>
                  </a:moveTo>
                  <a:lnTo>
                    <a:pt x="1607" y="1558"/>
                  </a:lnTo>
                  <a:lnTo>
                    <a:pt x="1656" y="1558"/>
                  </a:lnTo>
                  <a:lnTo>
                    <a:pt x="1673" y="1544"/>
                  </a:lnTo>
                  <a:lnTo>
                    <a:pt x="1720" y="1533"/>
                  </a:lnTo>
                  <a:lnTo>
                    <a:pt x="1757" y="1514"/>
                  </a:lnTo>
                  <a:lnTo>
                    <a:pt x="1785" y="1500"/>
                  </a:lnTo>
                  <a:lnTo>
                    <a:pt x="1816" y="1470"/>
                  </a:lnTo>
                  <a:lnTo>
                    <a:pt x="1942" y="1386"/>
                  </a:lnTo>
                  <a:lnTo>
                    <a:pt x="1975" y="1364"/>
                  </a:lnTo>
                  <a:lnTo>
                    <a:pt x="2002" y="1342"/>
                  </a:lnTo>
                  <a:lnTo>
                    <a:pt x="2024" y="1333"/>
                  </a:lnTo>
                  <a:lnTo>
                    <a:pt x="2038" y="1316"/>
                  </a:lnTo>
                  <a:lnTo>
                    <a:pt x="2065" y="1300"/>
                  </a:lnTo>
                  <a:lnTo>
                    <a:pt x="2082" y="1289"/>
                  </a:lnTo>
                  <a:lnTo>
                    <a:pt x="2095" y="1259"/>
                  </a:lnTo>
                  <a:lnTo>
                    <a:pt x="2098" y="1248"/>
                  </a:lnTo>
                  <a:lnTo>
                    <a:pt x="2093" y="1243"/>
                  </a:lnTo>
                  <a:lnTo>
                    <a:pt x="2065" y="1270"/>
                  </a:lnTo>
                  <a:lnTo>
                    <a:pt x="2038" y="1278"/>
                  </a:lnTo>
                  <a:lnTo>
                    <a:pt x="2005" y="1292"/>
                  </a:lnTo>
                  <a:lnTo>
                    <a:pt x="1985" y="1309"/>
                  </a:lnTo>
                  <a:lnTo>
                    <a:pt x="1975" y="1331"/>
                  </a:lnTo>
                  <a:lnTo>
                    <a:pt x="1944" y="1344"/>
                  </a:lnTo>
                  <a:lnTo>
                    <a:pt x="1939" y="1336"/>
                  </a:lnTo>
                  <a:lnTo>
                    <a:pt x="1950" y="1314"/>
                  </a:lnTo>
                  <a:lnTo>
                    <a:pt x="1972" y="1289"/>
                  </a:lnTo>
                  <a:lnTo>
                    <a:pt x="1996" y="1248"/>
                  </a:lnTo>
                  <a:lnTo>
                    <a:pt x="1988" y="1240"/>
                  </a:lnTo>
                  <a:lnTo>
                    <a:pt x="1966" y="1261"/>
                  </a:lnTo>
                  <a:lnTo>
                    <a:pt x="1953" y="1283"/>
                  </a:lnTo>
                  <a:lnTo>
                    <a:pt x="1933" y="1303"/>
                  </a:lnTo>
                  <a:lnTo>
                    <a:pt x="1862" y="1342"/>
                  </a:lnTo>
                  <a:lnTo>
                    <a:pt x="1772" y="1388"/>
                  </a:lnTo>
                  <a:lnTo>
                    <a:pt x="1698" y="1424"/>
                  </a:lnTo>
                  <a:lnTo>
                    <a:pt x="1671" y="1437"/>
                  </a:lnTo>
                  <a:lnTo>
                    <a:pt x="1643" y="1476"/>
                  </a:lnTo>
                  <a:close/>
                  <a:moveTo>
                    <a:pt x="1621" y="1437"/>
                  </a:moveTo>
                  <a:lnTo>
                    <a:pt x="1632" y="1404"/>
                  </a:lnTo>
                  <a:lnTo>
                    <a:pt x="1656" y="1386"/>
                  </a:lnTo>
                  <a:lnTo>
                    <a:pt x="1629" y="1358"/>
                  </a:lnTo>
                  <a:lnTo>
                    <a:pt x="1671" y="1314"/>
                  </a:lnTo>
                  <a:lnTo>
                    <a:pt x="1673" y="1294"/>
                  </a:lnTo>
                  <a:lnTo>
                    <a:pt x="1654" y="1272"/>
                  </a:lnTo>
                  <a:lnTo>
                    <a:pt x="1621" y="1015"/>
                  </a:lnTo>
                  <a:lnTo>
                    <a:pt x="1610" y="1007"/>
                  </a:lnTo>
                  <a:lnTo>
                    <a:pt x="1612" y="765"/>
                  </a:lnTo>
                  <a:lnTo>
                    <a:pt x="1585" y="708"/>
                  </a:lnTo>
                  <a:lnTo>
                    <a:pt x="1566" y="650"/>
                  </a:lnTo>
                  <a:lnTo>
                    <a:pt x="1566" y="600"/>
                  </a:lnTo>
                  <a:lnTo>
                    <a:pt x="1550" y="516"/>
                  </a:lnTo>
                  <a:lnTo>
                    <a:pt x="1522" y="472"/>
                  </a:lnTo>
                  <a:lnTo>
                    <a:pt x="1506" y="472"/>
                  </a:lnTo>
                  <a:lnTo>
                    <a:pt x="1511" y="483"/>
                  </a:lnTo>
                  <a:lnTo>
                    <a:pt x="1503" y="486"/>
                  </a:lnTo>
                  <a:lnTo>
                    <a:pt x="1495" y="472"/>
                  </a:lnTo>
                  <a:lnTo>
                    <a:pt x="1500" y="426"/>
                  </a:lnTo>
                  <a:lnTo>
                    <a:pt x="1456" y="327"/>
                  </a:lnTo>
                  <a:lnTo>
                    <a:pt x="1454" y="288"/>
                  </a:lnTo>
                  <a:lnTo>
                    <a:pt x="1470" y="253"/>
                  </a:lnTo>
                  <a:lnTo>
                    <a:pt x="1456" y="178"/>
                  </a:lnTo>
                  <a:lnTo>
                    <a:pt x="1418" y="77"/>
                  </a:lnTo>
                  <a:lnTo>
                    <a:pt x="1415" y="66"/>
                  </a:lnTo>
                  <a:lnTo>
                    <a:pt x="1401" y="49"/>
                  </a:lnTo>
                  <a:lnTo>
                    <a:pt x="1410" y="33"/>
                  </a:lnTo>
                  <a:lnTo>
                    <a:pt x="1390" y="0"/>
                  </a:lnTo>
                  <a:lnTo>
                    <a:pt x="1061" y="82"/>
                  </a:lnTo>
                  <a:lnTo>
                    <a:pt x="1056" y="71"/>
                  </a:lnTo>
                  <a:lnTo>
                    <a:pt x="1042" y="77"/>
                  </a:lnTo>
                  <a:lnTo>
                    <a:pt x="1017" y="90"/>
                  </a:lnTo>
                  <a:lnTo>
                    <a:pt x="938" y="173"/>
                  </a:lnTo>
                  <a:lnTo>
                    <a:pt x="858" y="283"/>
                  </a:lnTo>
                  <a:lnTo>
                    <a:pt x="845" y="301"/>
                  </a:lnTo>
                  <a:lnTo>
                    <a:pt x="852" y="318"/>
                  </a:lnTo>
                  <a:lnTo>
                    <a:pt x="839" y="362"/>
                  </a:lnTo>
                  <a:lnTo>
                    <a:pt x="823" y="378"/>
                  </a:lnTo>
                  <a:lnTo>
                    <a:pt x="740" y="461"/>
                  </a:lnTo>
                  <a:lnTo>
                    <a:pt x="733" y="477"/>
                  </a:lnTo>
                  <a:lnTo>
                    <a:pt x="743" y="510"/>
                  </a:lnTo>
                  <a:lnTo>
                    <a:pt x="751" y="516"/>
                  </a:lnTo>
                  <a:lnTo>
                    <a:pt x="773" y="513"/>
                  </a:lnTo>
                  <a:lnTo>
                    <a:pt x="790" y="524"/>
                  </a:lnTo>
                  <a:lnTo>
                    <a:pt x="793" y="540"/>
                  </a:lnTo>
                  <a:lnTo>
                    <a:pt x="776" y="560"/>
                  </a:lnTo>
                  <a:lnTo>
                    <a:pt x="784" y="587"/>
                  </a:lnTo>
                  <a:lnTo>
                    <a:pt x="803" y="617"/>
                  </a:lnTo>
                  <a:lnTo>
                    <a:pt x="798" y="666"/>
                  </a:lnTo>
                  <a:lnTo>
                    <a:pt x="746" y="688"/>
                  </a:lnTo>
                  <a:lnTo>
                    <a:pt x="669" y="771"/>
                  </a:lnTo>
                  <a:lnTo>
                    <a:pt x="612" y="789"/>
                  </a:lnTo>
                  <a:lnTo>
                    <a:pt x="480" y="828"/>
                  </a:lnTo>
                  <a:lnTo>
                    <a:pt x="436" y="811"/>
                  </a:lnTo>
                  <a:lnTo>
                    <a:pt x="395" y="804"/>
                  </a:lnTo>
                  <a:lnTo>
                    <a:pt x="326" y="811"/>
                  </a:lnTo>
                  <a:lnTo>
                    <a:pt x="255" y="826"/>
                  </a:lnTo>
                  <a:lnTo>
                    <a:pt x="178" y="855"/>
                  </a:lnTo>
                  <a:lnTo>
                    <a:pt x="142" y="881"/>
                  </a:lnTo>
                  <a:lnTo>
                    <a:pt x="129" y="921"/>
                  </a:lnTo>
                  <a:lnTo>
                    <a:pt x="129" y="952"/>
                  </a:lnTo>
                  <a:lnTo>
                    <a:pt x="180" y="1009"/>
                  </a:lnTo>
                  <a:lnTo>
                    <a:pt x="189" y="1017"/>
                  </a:lnTo>
                  <a:lnTo>
                    <a:pt x="195" y="1045"/>
                  </a:lnTo>
                  <a:lnTo>
                    <a:pt x="186" y="1067"/>
                  </a:lnTo>
                  <a:lnTo>
                    <a:pt x="167" y="1081"/>
                  </a:lnTo>
                  <a:lnTo>
                    <a:pt x="147" y="1130"/>
                  </a:lnTo>
                  <a:lnTo>
                    <a:pt x="41" y="1240"/>
                  </a:lnTo>
                  <a:lnTo>
                    <a:pt x="0" y="1270"/>
                  </a:lnTo>
                  <a:lnTo>
                    <a:pt x="19" y="1360"/>
                  </a:lnTo>
                  <a:lnTo>
                    <a:pt x="1144" y="1136"/>
                  </a:lnTo>
                  <a:lnTo>
                    <a:pt x="1163" y="1149"/>
                  </a:lnTo>
                  <a:lnTo>
                    <a:pt x="1171" y="1169"/>
                  </a:lnTo>
                  <a:lnTo>
                    <a:pt x="1179" y="1177"/>
                  </a:lnTo>
                  <a:lnTo>
                    <a:pt x="1188" y="1174"/>
                  </a:lnTo>
                  <a:lnTo>
                    <a:pt x="1199" y="1185"/>
                  </a:lnTo>
                  <a:lnTo>
                    <a:pt x="1215" y="1191"/>
                  </a:lnTo>
                  <a:lnTo>
                    <a:pt x="1250" y="1256"/>
                  </a:lnTo>
                  <a:lnTo>
                    <a:pt x="1259" y="1281"/>
                  </a:lnTo>
                  <a:lnTo>
                    <a:pt x="1269" y="1292"/>
                  </a:lnTo>
                  <a:lnTo>
                    <a:pt x="1272" y="1300"/>
                  </a:lnTo>
                  <a:lnTo>
                    <a:pt x="1338" y="1305"/>
                  </a:lnTo>
                  <a:lnTo>
                    <a:pt x="1360" y="1325"/>
                  </a:lnTo>
                  <a:lnTo>
                    <a:pt x="1588" y="1404"/>
                  </a:lnTo>
                  <a:lnTo>
                    <a:pt x="1605" y="1443"/>
                  </a:lnTo>
                  <a:lnTo>
                    <a:pt x="1621" y="1437"/>
                  </a:lnTo>
                  <a:close/>
                </a:path>
              </a:pathLst>
            </a:custGeom>
            <a:solidFill>
              <a:schemeClr val="bg1"/>
            </a:solidFill>
            <a:ln w="6350">
              <a:solidFill>
                <a:schemeClr val="accent1">
                  <a:lumMod val="40000"/>
                  <a:lumOff val="60000"/>
                </a:schemeClr>
              </a:solidFill>
              <a:round/>
              <a:headEnd/>
              <a:tailEnd/>
            </a:ln>
          </p:spPr>
          <p:txBody>
            <a:bodyPr anchor="ctr"/>
            <a:lstStyle/>
            <a:p>
              <a:pPr algn="ctr"/>
              <a:endParaRPr lang="en-US" sz="850" dirty="0">
                <a:latin typeface="+mj-lt"/>
              </a:endParaRPr>
            </a:p>
          </p:txBody>
        </p:sp>
        <p:sp>
          <p:nvSpPr>
            <p:cNvPr id="374" name="TextBox 373">
              <a:extLst>
                <a:ext uri="{FF2B5EF4-FFF2-40B4-BE49-F238E27FC236}">
                  <a16:creationId xmlns:a16="http://schemas.microsoft.com/office/drawing/2014/main" id="{38CD0547-BCCC-729A-347A-0D395FCDB174}"/>
                </a:ext>
              </a:extLst>
            </p:cNvPr>
            <p:cNvSpPr txBox="1"/>
            <p:nvPr/>
          </p:nvSpPr>
          <p:spPr>
            <a:xfrm>
              <a:off x="8255501" y="3646168"/>
              <a:ext cx="297307" cy="187430"/>
            </a:xfrm>
            <a:prstGeom prst="rect">
              <a:avLst/>
            </a:prstGeom>
            <a:noFill/>
          </p:spPr>
          <p:txBody>
            <a:bodyPr wrap="square" rtlCol="0">
              <a:spAutoFit/>
            </a:bodyPr>
            <a:lstStyle/>
            <a:p>
              <a:endParaRPr lang="en-US" sz="853" dirty="0">
                <a:latin typeface="+mj-lt"/>
                <a:cs typeface="Arial" pitchFamily="34" charset="0"/>
              </a:endParaRPr>
            </a:p>
          </p:txBody>
        </p:sp>
      </p:grpSp>
      <p:sp>
        <p:nvSpPr>
          <p:cNvPr id="379" name="TextBox 378">
            <a:extLst>
              <a:ext uri="{FF2B5EF4-FFF2-40B4-BE49-F238E27FC236}">
                <a16:creationId xmlns:a16="http://schemas.microsoft.com/office/drawing/2014/main" id="{3092DB53-52CE-1D7F-281E-2FB8FF3B9FEC}"/>
              </a:ext>
            </a:extLst>
          </p:cNvPr>
          <p:cNvSpPr txBox="1"/>
          <p:nvPr/>
        </p:nvSpPr>
        <p:spPr>
          <a:xfrm>
            <a:off x="6193463" y="2004322"/>
            <a:ext cx="4096414" cy="393056"/>
          </a:xfrm>
          <a:prstGeom prst="rect">
            <a:avLst/>
          </a:prstGeom>
          <a:noFill/>
        </p:spPr>
        <p:txBody>
          <a:bodyPr wrap="square" rtlCol="0">
            <a:spAutoFit/>
          </a:bodyPr>
          <a:lstStyle/>
          <a:p>
            <a:r>
              <a:rPr lang="en-US" dirty="0"/>
              <a:t>Gross Investment by Property Type</a:t>
            </a:r>
          </a:p>
        </p:txBody>
      </p:sp>
      <p:grpSp>
        <p:nvGrpSpPr>
          <p:cNvPr id="380" name="Group 379">
            <a:extLst>
              <a:ext uri="{FF2B5EF4-FFF2-40B4-BE49-F238E27FC236}">
                <a16:creationId xmlns:a16="http://schemas.microsoft.com/office/drawing/2014/main" id="{64B6C93E-B9E8-BE3C-501A-728343170848}"/>
              </a:ext>
            </a:extLst>
          </p:cNvPr>
          <p:cNvGrpSpPr/>
          <p:nvPr/>
        </p:nvGrpSpPr>
        <p:grpSpPr>
          <a:xfrm>
            <a:off x="109070" y="5013311"/>
            <a:ext cx="1488407" cy="727747"/>
            <a:chOff x="8081574" y="5401344"/>
            <a:chExt cx="1736938" cy="814375"/>
          </a:xfrm>
        </p:grpSpPr>
        <p:sp>
          <p:nvSpPr>
            <p:cNvPr id="381" name="TextBox 380">
              <a:extLst>
                <a:ext uri="{FF2B5EF4-FFF2-40B4-BE49-F238E27FC236}">
                  <a16:creationId xmlns:a16="http://schemas.microsoft.com/office/drawing/2014/main" id="{E8B32CD1-EFCB-3B02-AB50-AAAB82123DC3}"/>
                </a:ext>
              </a:extLst>
            </p:cNvPr>
            <p:cNvSpPr txBox="1"/>
            <p:nvPr/>
          </p:nvSpPr>
          <p:spPr>
            <a:xfrm>
              <a:off x="8081574" y="6015665"/>
              <a:ext cx="1736938" cy="200054"/>
            </a:xfrm>
            <a:prstGeom prst="rect">
              <a:avLst/>
            </a:prstGeom>
            <a:noFill/>
          </p:spPr>
          <p:txBody>
            <a:bodyPr wrap="square" rtlCol="0">
              <a:spAutoFit/>
            </a:bodyPr>
            <a:lstStyle/>
            <a:p>
              <a:r>
                <a:rPr lang="en-US" sz="700" dirty="0">
                  <a:cs typeface="Times New Roman" pitchFamily="18" charset="0"/>
                </a:rPr>
                <a:t>* Behavioral health care hospital</a:t>
              </a:r>
            </a:p>
          </p:txBody>
        </p:sp>
        <p:sp>
          <p:nvSpPr>
            <p:cNvPr id="382" name="Text Box 79">
              <a:extLst>
                <a:ext uri="{FF2B5EF4-FFF2-40B4-BE49-F238E27FC236}">
                  <a16:creationId xmlns:a16="http://schemas.microsoft.com/office/drawing/2014/main" id="{4729D1F0-BA6D-18BE-7662-13AC44A3F2E6}"/>
                </a:ext>
              </a:extLst>
            </p:cNvPr>
            <p:cNvSpPr txBox="1">
              <a:spLocks noChangeArrowheads="1"/>
            </p:cNvSpPr>
            <p:nvPr/>
          </p:nvSpPr>
          <p:spPr bwMode="auto">
            <a:xfrm>
              <a:off x="8504828" y="5639461"/>
              <a:ext cx="1019796"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SNF (</a:t>
              </a:r>
              <a:r>
                <a:rPr lang="en-US" sz="900" dirty="0">
                  <a:latin typeface="+mj-lt"/>
                  <a:cs typeface="Times New Roman" pitchFamily="18" charset="0"/>
                </a:rPr>
                <a:t>77</a:t>
              </a:r>
              <a:r>
                <a:rPr lang="en-US" sz="900" dirty="0">
                  <a:solidFill>
                    <a:srgbClr val="333333"/>
                  </a:solidFill>
                  <a:latin typeface="+mj-lt"/>
                  <a:cs typeface="Times New Roman" pitchFamily="18" charset="0"/>
                </a:rPr>
                <a:t>)</a:t>
              </a:r>
            </a:p>
          </p:txBody>
        </p:sp>
        <p:sp>
          <p:nvSpPr>
            <p:cNvPr id="383" name="Text Box 80">
              <a:extLst>
                <a:ext uri="{FF2B5EF4-FFF2-40B4-BE49-F238E27FC236}">
                  <a16:creationId xmlns:a16="http://schemas.microsoft.com/office/drawing/2014/main" id="{D8B68C8B-C127-FF87-7261-BD154F001C16}"/>
                </a:ext>
              </a:extLst>
            </p:cNvPr>
            <p:cNvSpPr txBox="1">
              <a:spLocks noChangeArrowheads="1"/>
            </p:cNvSpPr>
            <p:nvPr/>
          </p:nvSpPr>
          <p:spPr bwMode="auto">
            <a:xfrm>
              <a:off x="8496692" y="5401344"/>
              <a:ext cx="647592" cy="154985"/>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AL (</a:t>
              </a:r>
              <a:r>
                <a:rPr lang="en-US" sz="900" dirty="0">
                  <a:latin typeface="+mj-lt"/>
                  <a:cs typeface="Times New Roman" pitchFamily="18" charset="0"/>
                </a:rPr>
                <a:t>117</a:t>
              </a:r>
              <a:r>
                <a:rPr lang="en-US" sz="900" dirty="0">
                  <a:solidFill>
                    <a:srgbClr val="333333"/>
                  </a:solidFill>
                  <a:latin typeface="+mj-lt"/>
                  <a:cs typeface="Times New Roman" pitchFamily="18" charset="0"/>
                </a:rPr>
                <a:t>)</a:t>
              </a:r>
            </a:p>
          </p:txBody>
        </p:sp>
        <p:sp>
          <p:nvSpPr>
            <p:cNvPr id="384" name="Text Box 81">
              <a:extLst>
                <a:ext uri="{FF2B5EF4-FFF2-40B4-BE49-F238E27FC236}">
                  <a16:creationId xmlns:a16="http://schemas.microsoft.com/office/drawing/2014/main" id="{F43DB3BE-8004-8243-1BDC-428788B761BA}"/>
                </a:ext>
              </a:extLst>
            </p:cNvPr>
            <p:cNvSpPr txBox="1">
              <a:spLocks noChangeArrowheads="1"/>
            </p:cNvSpPr>
            <p:nvPr/>
          </p:nvSpPr>
          <p:spPr bwMode="auto">
            <a:xfrm>
              <a:off x="8501411" y="5855167"/>
              <a:ext cx="651189" cy="138499"/>
            </a:xfrm>
            <a:prstGeom prst="rect">
              <a:avLst/>
            </a:prstGeom>
            <a:noFill/>
            <a:ln w="28575">
              <a:noFill/>
              <a:miter lim="800000"/>
              <a:headEnd/>
              <a:tailEnd/>
            </a:ln>
          </p:spPr>
          <p:txBody>
            <a:bodyPr wrap="square" lIns="0" tIns="0" rIns="0" bIns="0" anchor="ctr">
              <a:spAutoFit/>
            </a:bodyPr>
            <a:lstStyle/>
            <a:p>
              <a:pPr eaLnBrk="0" hangingPunct="0"/>
              <a:r>
                <a:rPr lang="en-US" sz="900" dirty="0">
                  <a:solidFill>
                    <a:srgbClr val="333333"/>
                  </a:solidFill>
                  <a:latin typeface="+mj-lt"/>
                  <a:cs typeface="Times New Roman" pitchFamily="18" charset="0"/>
                </a:rPr>
                <a:t>  OTH* (</a:t>
              </a:r>
              <a:r>
                <a:rPr lang="en-US" sz="900" dirty="0">
                  <a:latin typeface="+mj-lt"/>
                  <a:cs typeface="Times New Roman" pitchFamily="18" charset="0"/>
                </a:rPr>
                <a:t>1</a:t>
              </a:r>
              <a:r>
                <a:rPr lang="en-US" sz="900" dirty="0">
                  <a:solidFill>
                    <a:srgbClr val="333333"/>
                  </a:solidFill>
                  <a:latin typeface="+mj-lt"/>
                  <a:cs typeface="Times New Roman" pitchFamily="18" charset="0"/>
                </a:rPr>
                <a:t>)</a:t>
              </a:r>
            </a:p>
          </p:txBody>
        </p:sp>
      </p:grpSp>
      <p:grpSp>
        <p:nvGrpSpPr>
          <p:cNvPr id="393" name="Group 392">
            <a:extLst>
              <a:ext uri="{FF2B5EF4-FFF2-40B4-BE49-F238E27FC236}">
                <a16:creationId xmlns:a16="http://schemas.microsoft.com/office/drawing/2014/main" id="{590B5D88-7D19-3C5F-0F5A-533F21B7094C}"/>
              </a:ext>
            </a:extLst>
          </p:cNvPr>
          <p:cNvGrpSpPr>
            <a:grpSpLocks/>
          </p:cNvGrpSpPr>
          <p:nvPr/>
        </p:nvGrpSpPr>
        <p:grpSpPr>
          <a:xfrm>
            <a:off x="972478" y="873545"/>
            <a:ext cx="2811977" cy="672376"/>
            <a:chOff x="2148642" y="706679"/>
            <a:chExt cx="2918099" cy="600335"/>
          </a:xfrm>
        </p:grpSpPr>
        <p:sp>
          <p:nvSpPr>
            <p:cNvPr id="394" name="Rectangle 393">
              <a:extLst>
                <a:ext uri="{FF2B5EF4-FFF2-40B4-BE49-F238E27FC236}">
                  <a16:creationId xmlns:a16="http://schemas.microsoft.com/office/drawing/2014/main" id="{3F6A84DF-E1F9-668D-3731-283F05DDC0D1}"/>
                </a:ext>
              </a:extLst>
            </p:cNvPr>
            <p:cNvSpPr/>
            <p:nvPr/>
          </p:nvSpPr>
          <p:spPr>
            <a:xfrm>
              <a:off x="2148642" y="714831"/>
              <a:ext cx="680372" cy="590821"/>
            </a:xfrm>
            <a:prstGeom prst="rect">
              <a:avLst/>
            </a:prstGeom>
            <a:noFill/>
          </p:spPr>
          <p:txBody>
            <a:bodyPr wrap="none" lIns="91440" tIns="45720" rIns="91440" bIns="45720">
              <a:spAutoFit/>
            </a:bodyPr>
            <a:lstStyle/>
            <a:p>
              <a:pPr algn="ctr"/>
              <a:r>
                <a:rPr lang="en-US" sz="2500" cap="none" spc="0" dirty="0">
                  <a:ln w="0"/>
                  <a:solidFill>
                    <a:schemeClr val="tx2"/>
                  </a:solidFill>
                </a:rPr>
                <a:t>26</a:t>
              </a:r>
            </a:p>
            <a:p>
              <a:pPr algn="ctr"/>
              <a:r>
                <a:rPr lang="en-US" sz="1200" dirty="0">
                  <a:ln w="0"/>
                  <a:solidFill>
                    <a:schemeClr val="accent1">
                      <a:lumMod val="75000"/>
                    </a:schemeClr>
                  </a:solidFill>
                </a:rPr>
                <a:t>STATES</a:t>
              </a:r>
              <a:endParaRPr lang="en-US" sz="1200" cap="none" spc="0" dirty="0">
                <a:ln w="0"/>
                <a:solidFill>
                  <a:schemeClr val="accent1">
                    <a:lumMod val="75000"/>
                  </a:schemeClr>
                </a:solidFill>
              </a:endParaRPr>
            </a:p>
          </p:txBody>
        </p:sp>
        <p:sp>
          <p:nvSpPr>
            <p:cNvPr id="395" name="Rectangle 394">
              <a:extLst>
                <a:ext uri="{FF2B5EF4-FFF2-40B4-BE49-F238E27FC236}">
                  <a16:creationId xmlns:a16="http://schemas.microsoft.com/office/drawing/2014/main" id="{5F34C85B-9E6C-4684-AC22-EE85D3AB28A8}"/>
                </a:ext>
              </a:extLst>
            </p:cNvPr>
            <p:cNvSpPr/>
            <p:nvPr/>
          </p:nvSpPr>
          <p:spPr>
            <a:xfrm>
              <a:off x="3001925" y="716193"/>
              <a:ext cx="1051598" cy="590821"/>
            </a:xfrm>
            <a:prstGeom prst="rect">
              <a:avLst/>
            </a:prstGeom>
            <a:noFill/>
          </p:spPr>
          <p:txBody>
            <a:bodyPr wrap="none" lIns="91440" tIns="45720" rIns="91440" bIns="45720">
              <a:spAutoFit/>
            </a:bodyPr>
            <a:lstStyle/>
            <a:p>
              <a:pPr algn="ctr"/>
              <a:r>
                <a:rPr lang="en-US" sz="2500" cap="none" spc="0" dirty="0">
                  <a:ln w="0"/>
                  <a:solidFill>
                    <a:schemeClr val="tx2"/>
                  </a:solidFill>
                </a:rPr>
                <a:t>195</a:t>
              </a:r>
            </a:p>
            <a:p>
              <a:pPr algn="ctr"/>
              <a:r>
                <a:rPr lang="en-US" sz="1200" dirty="0">
                  <a:ln w="0"/>
                  <a:solidFill>
                    <a:schemeClr val="accent1">
                      <a:lumMod val="75000"/>
                    </a:schemeClr>
                  </a:solidFill>
                </a:rPr>
                <a:t>PROPERTIES</a:t>
              </a:r>
              <a:endParaRPr lang="en-US" sz="1200" cap="none" spc="0" dirty="0">
                <a:ln w="0"/>
                <a:solidFill>
                  <a:schemeClr val="accent1">
                    <a:lumMod val="75000"/>
                  </a:schemeClr>
                </a:solidFill>
              </a:endParaRPr>
            </a:p>
          </p:txBody>
        </p:sp>
        <p:sp>
          <p:nvSpPr>
            <p:cNvPr id="396" name="Rectangle 395">
              <a:extLst>
                <a:ext uri="{FF2B5EF4-FFF2-40B4-BE49-F238E27FC236}">
                  <a16:creationId xmlns:a16="http://schemas.microsoft.com/office/drawing/2014/main" id="{1E082599-9076-6638-3D07-1182F36F3FAE}"/>
                </a:ext>
              </a:extLst>
            </p:cNvPr>
            <p:cNvSpPr/>
            <p:nvPr/>
          </p:nvSpPr>
          <p:spPr>
            <a:xfrm>
              <a:off x="4058926" y="706679"/>
              <a:ext cx="1007815" cy="590821"/>
            </a:xfrm>
            <a:prstGeom prst="rect">
              <a:avLst/>
            </a:prstGeom>
            <a:noFill/>
          </p:spPr>
          <p:txBody>
            <a:bodyPr wrap="none" lIns="91440" tIns="45720" rIns="91440" bIns="45720">
              <a:spAutoFit/>
            </a:bodyPr>
            <a:lstStyle/>
            <a:p>
              <a:pPr algn="ctr"/>
              <a:r>
                <a:rPr lang="en-US" sz="2500" cap="none" spc="0" dirty="0">
                  <a:ln w="0"/>
                  <a:solidFill>
                    <a:schemeClr val="tx2"/>
                  </a:solidFill>
                </a:rPr>
                <a:t>31</a:t>
              </a:r>
            </a:p>
            <a:p>
              <a:pPr algn="ctr"/>
              <a:r>
                <a:rPr lang="en-US" sz="1200" dirty="0">
                  <a:ln w="0"/>
                  <a:solidFill>
                    <a:schemeClr val="accent1">
                      <a:lumMod val="75000"/>
                    </a:schemeClr>
                  </a:solidFill>
                </a:rPr>
                <a:t>OPERATORS</a:t>
              </a:r>
              <a:endParaRPr lang="en-US" sz="1200" cap="none" spc="0" dirty="0">
                <a:ln w="0"/>
                <a:solidFill>
                  <a:schemeClr val="accent1">
                    <a:lumMod val="75000"/>
                  </a:schemeClr>
                </a:solidFill>
              </a:endParaRPr>
            </a:p>
          </p:txBody>
        </p:sp>
      </p:grpSp>
    </p:spTree>
    <p:extLst>
      <p:ext uri="{BB962C8B-B14F-4D97-AF65-F5344CB8AC3E}">
        <p14:creationId xmlns:p14="http://schemas.microsoft.com/office/powerpoint/2010/main" val="219589743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945F-97D0-C43F-65FA-58C2A4BF3CC2}"/>
              </a:ext>
            </a:extLst>
          </p:cNvPr>
          <p:cNvSpPr>
            <a:spLocks noGrp="1"/>
          </p:cNvSpPr>
          <p:nvPr>
            <p:ph type="title"/>
          </p:nvPr>
        </p:nvSpPr>
        <p:spPr>
          <a:xfrm>
            <a:off x="121418" y="16748"/>
            <a:ext cx="9601200" cy="496260"/>
          </a:xfrm>
        </p:spPr>
        <p:txBody>
          <a:bodyPr>
            <a:normAutofit/>
          </a:bodyPr>
          <a:lstStyle/>
          <a:p>
            <a:r>
              <a:rPr lang="en-US" dirty="0">
                <a:highlight>
                  <a:srgbClr val="FFFF00"/>
                </a:highlight>
              </a:rPr>
              <a:t>NEW SLIDE:</a:t>
            </a:r>
            <a:r>
              <a:rPr lang="en-US" sz="2400" dirty="0"/>
              <a:t> INVESTMENTS: $700 MILLION INVESTED PAST 5 YEARS</a:t>
            </a:r>
            <a:endParaRPr lang="en-US" dirty="0">
              <a:highlight>
                <a:srgbClr val="FFFF00"/>
              </a:highlight>
            </a:endParaRPr>
          </a:p>
        </p:txBody>
      </p:sp>
      <p:graphicFrame>
        <p:nvGraphicFramePr>
          <p:cNvPr id="6" name="Content Placeholder 5">
            <a:extLst>
              <a:ext uri="{FF2B5EF4-FFF2-40B4-BE49-F238E27FC236}">
                <a16:creationId xmlns:a16="http://schemas.microsoft.com/office/drawing/2014/main" id="{F4DB167D-746C-B210-B143-9A09388B566A}"/>
              </a:ext>
            </a:extLst>
          </p:cNvPr>
          <p:cNvGraphicFramePr>
            <a:graphicFrameLocks noGrp="1"/>
          </p:cNvGraphicFramePr>
          <p:nvPr>
            <p:ph idx="1"/>
            <p:extLst>
              <p:ext uri="{D42A27DB-BD31-4B8C-83A1-F6EECF244321}">
                <p14:modId xmlns:p14="http://schemas.microsoft.com/office/powerpoint/2010/main" val="483572320"/>
              </p:ext>
            </p:extLst>
          </p:nvPr>
        </p:nvGraphicFramePr>
        <p:xfrm>
          <a:off x="4198938" y="2701600"/>
          <a:ext cx="5613929" cy="30861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AD0F2F78-BF04-9C70-4B3D-B20B5CA19C8B}"/>
              </a:ext>
            </a:extLst>
          </p:cNvPr>
          <p:cNvSpPr txBox="1"/>
          <p:nvPr/>
        </p:nvSpPr>
        <p:spPr>
          <a:xfrm>
            <a:off x="5562600" y="6477000"/>
            <a:ext cx="4267200" cy="588494"/>
          </a:xfrm>
          <a:prstGeom prst="rect">
            <a:avLst/>
          </a:prstGeom>
          <a:noFill/>
        </p:spPr>
        <p:txBody>
          <a:bodyPr wrap="square" rtlCol="0">
            <a:spAutoFit/>
          </a:bodyPr>
          <a:lstStyle/>
          <a:p>
            <a:r>
              <a:rPr lang="en-US" sz="1612" dirty="0">
                <a:latin typeface="+mj-lt"/>
              </a:rPr>
              <a:t>See pg. xx for detailed portfolio overview</a:t>
            </a:r>
          </a:p>
          <a:p>
            <a:endParaRPr lang="en-US" sz="1612" dirty="0"/>
          </a:p>
        </p:txBody>
      </p:sp>
      <p:sp>
        <p:nvSpPr>
          <p:cNvPr id="8" name="Rectangle 7">
            <a:extLst>
              <a:ext uri="{FF2B5EF4-FFF2-40B4-BE49-F238E27FC236}">
                <a16:creationId xmlns:a16="http://schemas.microsoft.com/office/drawing/2014/main" id="{92BBE0EF-02E8-B244-5AFE-9C0325C5B40C}"/>
              </a:ext>
            </a:extLst>
          </p:cNvPr>
          <p:cNvSpPr/>
          <p:nvPr/>
        </p:nvSpPr>
        <p:spPr>
          <a:xfrm>
            <a:off x="1676400" y="5963992"/>
            <a:ext cx="3733800" cy="276999"/>
          </a:xfrm>
          <a:prstGeom prst="rect">
            <a:avLst/>
          </a:prstGeom>
        </p:spPr>
        <p:txBody>
          <a:bodyPr wrap="square">
            <a:spAutoFit/>
          </a:bodyPr>
          <a:lstStyle/>
          <a:p>
            <a:pPr algn="ctr" fontAlgn="base">
              <a:spcBef>
                <a:spcPct val="0"/>
              </a:spcBef>
              <a:spcAft>
                <a:spcPct val="0"/>
              </a:spcAft>
            </a:pPr>
            <a:r>
              <a:rPr lang="en-US" sz="1200" dirty="0">
                <a:latin typeface="Aptos" panose="020B0004020202020204" pitchFamily="34" charset="0"/>
                <a:cs typeface="Times New Roman" pitchFamily="18" charset="0"/>
              </a:rPr>
              <a:t>*Weighted average maturity @ 3/31/24 – 11.3 years</a:t>
            </a:r>
          </a:p>
        </p:txBody>
      </p:sp>
      <p:grpSp>
        <p:nvGrpSpPr>
          <p:cNvPr id="81" name="Group 80">
            <a:extLst>
              <a:ext uri="{FF2B5EF4-FFF2-40B4-BE49-F238E27FC236}">
                <a16:creationId xmlns:a16="http://schemas.microsoft.com/office/drawing/2014/main" id="{8A0DEB61-E18E-4EFE-1F61-DC017143442C}"/>
              </a:ext>
            </a:extLst>
          </p:cNvPr>
          <p:cNvGrpSpPr/>
          <p:nvPr/>
        </p:nvGrpSpPr>
        <p:grpSpPr>
          <a:xfrm>
            <a:off x="292100" y="838200"/>
            <a:ext cx="3636433" cy="1913467"/>
            <a:chOff x="5434669" y="1004846"/>
            <a:chExt cx="4224869" cy="2333064"/>
          </a:xfrm>
        </p:grpSpPr>
        <p:sp>
          <p:nvSpPr>
            <p:cNvPr id="82" name="TextBox 81">
              <a:extLst>
                <a:ext uri="{FF2B5EF4-FFF2-40B4-BE49-F238E27FC236}">
                  <a16:creationId xmlns:a16="http://schemas.microsoft.com/office/drawing/2014/main" id="{407C5048-9AE3-A560-C277-297CB2046964}"/>
                </a:ext>
              </a:extLst>
            </p:cNvPr>
            <p:cNvSpPr txBox="1"/>
            <p:nvPr/>
          </p:nvSpPr>
          <p:spPr>
            <a:xfrm>
              <a:off x="6405400" y="1004846"/>
              <a:ext cx="2402214" cy="175105"/>
            </a:xfrm>
            <a:prstGeom prst="rect">
              <a:avLst/>
            </a:prstGeom>
            <a:noFill/>
          </p:spPr>
          <p:txBody>
            <a:bodyPr wrap="square" rtlCol="0">
              <a:spAutoFit/>
            </a:bodyPr>
            <a:lstStyle/>
            <a:p>
              <a:pPr algn="ctr"/>
              <a:r>
                <a:rPr lang="en-US" sz="1100" b="1" u="sng" dirty="0">
                  <a:latin typeface="Aptos" panose="020B0004020202020204" pitchFamily="34" charset="0"/>
                </a:rPr>
                <a:t>INVESTMENTS: 2019-2023</a:t>
              </a:r>
            </a:p>
          </p:txBody>
        </p:sp>
        <p:graphicFrame>
          <p:nvGraphicFramePr>
            <p:cNvPr id="83" name="Chart 82">
              <a:extLst>
                <a:ext uri="{FF2B5EF4-FFF2-40B4-BE49-F238E27FC236}">
                  <a16:creationId xmlns:a16="http://schemas.microsoft.com/office/drawing/2014/main" id="{7A9184FF-F99A-DE6E-42FC-5C2D28265994}"/>
                </a:ext>
              </a:extLst>
            </p:cNvPr>
            <p:cNvGraphicFramePr/>
            <p:nvPr>
              <p:extLst>
                <p:ext uri="{D42A27DB-BD31-4B8C-83A1-F6EECF244321}">
                  <p14:modId xmlns:p14="http://schemas.microsoft.com/office/powerpoint/2010/main" val="274996354"/>
                </p:ext>
              </p:extLst>
            </p:nvPr>
          </p:nvGraphicFramePr>
          <p:xfrm>
            <a:off x="5434669" y="1039914"/>
            <a:ext cx="4224869" cy="2297996"/>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Group 8">
            <a:extLst>
              <a:ext uri="{FF2B5EF4-FFF2-40B4-BE49-F238E27FC236}">
                <a16:creationId xmlns:a16="http://schemas.microsoft.com/office/drawing/2014/main" id="{1C261A61-306C-5BA0-260A-77767E00E33E}"/>
              </a:ext>
            </a:extLst>
          </p:cNvPr>
          <p:cNvGrpSpPr/>
          <p:nvPr/>
        </p:nvGrpSpPr>
        <p:grpSpPr>
          <a:xfrm>
            <a:off x="3641199" y="787483"/>
            <a:ext cx="1921401" cy="1127450"/>
            <a:chOff x="755210" y="1008817"/>
            <a:chExt cx="2390499" cy="1359494"/>
          </a:xfrm>
        </p:grpSpPr>
        <p:sp>
          <p:nvSpPr>
            <p:cNvPr id="10" name="Rounded Rectangle 5">
              <a:extLst>
                <a:ext uri="{FF2B5EF4-FFF2-40B4-BE49-F238E27FC236}">
                  <a16:creationId xmlns:a16="http://schemas.microsoft.com/office/drawing/2014/main" id="{2EB9DBF7-F36A-83BF-4F2F-B27AA7DD74A3}"/>
                </a:ext>
              </a:extLst>
            </p:cNvPr>
            <p:cNvSpPr/>
            <p:nvPr/>
          </p:nvSpPr>
          <p:spPr>
            <a:xfrm>
              <a:off x="755210" y="1008817"/>
              <a:ext cx="2177376" cy="1359494"/>
            </a:xfrm>
            <a:prstGeom prst="roundRect">
              <a:avLst>
                <a:gd name="adj" fmla="val 12042"/>
              </a:avLst>
            </a:prstGeom>
            <a:solidFill>
              <a:srgbClr val="D2D8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latin typeface="Aptos" panose="020B0004020202020204" pitchFamily="34" charset="0"/>
              </a:endParaRPr>
            </a:p>
          </p:txBody>
        </p:sp>
        <p:sp>
          <p:nvSpPr>
            <p:cNvPr id="11" name="Rounded Rectangle 10">
              <a:extLst>
                <a:ext uri="{FF2B5EF4-FFF2-40B4-BE49-F238E27FC236}">
                  <a16:creationId xmlns:a16="http://schemas.microsoft.com/office/drawing/2014/main" id="{FC0BC109-B624-C3A0-9BA6-0C12CA776924}"/>
                </a:ext>
              </a:extLst>
            </p:cNvPr>
            <p:cNvSpPr/>
            <p:nvPr/>
          </p:nvSpPr>
          <p:spPr>
            <a:xfrm>
              <a:off x="1545929" y="1648017"/>
              <a:ext cx="1599780" cy="394684"/>
            </a:xfrm>
            <a:prstGeom prst="roundRect">
              <a:avLst/>
            </a:prstGeom>
            <a:solidFill>
              <a:srgbClr val="254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ptos" panose="020B0004020202020204" pitchFamily="34" charset="0"/>
                </a:rPr>
                <a:t>YTD 2024</a:t>
              </a:r>
              <a:endParaRPr lang="en-US" sz="1400" dirty="0">
                <a:latin typeface="Aptos" panose="020B0004020202020204" pitchFamily="34" charset="0"/>
              </a:endParaRPr>
            </a:p>
          </p:txBody>
        </p:sp>
        <p:sp>
          <p:nvSpPr>
            <p:cNvPr id="12" name="Oval 11">
              <a:extLst>
                <a:ext uri="{FF2B5EF4-FFF2-40B4-BE49-F238E27FC236}">
                  <a16:creationId xmlns:a16="http://schemas.microsoft.com/office/drawing/2014/main" id="{20CCF43E-E743-41DC-4414-45C4CDC3E7E4}"/>
                </a:ext>
              </a:extLst>
            </p:cNvPr>
            <p:cNvSpPr/>
            <p:nvPr/>
          </p:nvSpPr>
          <p:spPr>
            <a:xfrm>
              <a:off x="927964" y="1165879"/>
              <a:ext cx="577595" cy="538609"/>
            </a:xfrm>
            <a:prstGeom prst="ellipse">
              <a:avLst/>
            </a:prstGeom>
            <a:solidFill>
              <a:srgbClr val="7A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latin typeface="Aptos" panose="020B0004020202020204" pitchFamily="34" charset="0"/>
                </a:rPr>
                <a:t>$</a:t>
              </a:r>
            </a:p>
          </p:txBody>
        </p:sp>
        <p:sp>
          <p:nvSpPr>
            <p:cNvPr id="13" name="TextBox 12">
              <a:extLst>
                <a:ext uri="{FF2B5EF4-FFF2-40B4-BE49-F238E27FC236}">
                  <a16:creationId xmlns:a16="http://schemas.microsoft.com/office/drawing/2014/main" id="{0E0355E6-917C-6F56-EFAA-A8E8C333BE88}"/>
                </a:ext>
              </a:extLst>
            </p:cNvPr>
            <p:cNvSpPr txBox="1"/>
            <p:nvPr/>
          </p:nvSpPr>
          <p:spPr>
            <a:xfrm>
              <a:off x="1501786" y="1255415"/>
              <a:ext cx="1430799" cy="389677"/>
            </a:xfrm>
            <a:prstGeom prst="rect">
              <a:avLst/>
            </a:prstGeom>
            <a:noFill/>
          </p:spPr>
          <p:txBody>
            <a:bodyPr wrap="square" rtlCol="0">
              <a:spAutoFit/>
            </a:bodyPr>
            <a:lstStyle/>
            <a:p>
              <a:r>
                <a:rPr lang="en-US" sz="1500" dirty="0">
                  <a:latin typeface="Aptos" panose="020B0004020202020204" pitchFamily="34" charset="0"/>
                </a:rPr>
                <a:t>32,515</a:t>
              </a:r>
            </a:p>
          </p:txBody>
        </p:sp>
      </p:grpSp>
    </p:spTree>
    <p:extLst>
      <p:ext uri="{BB962C8B-B14F-4D97-AF65-F5344CB8AC3E}">
        <p14:creationId xmlns:p14="http://schemas.microsoft.com/office/powerpoint/2010/main" val="3289174909"/>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BFFEE-CA21-D4FF-9BF4-B817F04CE734}"/>
              </a:ext>
            </a:extLst>
          </p:cNvPr>
          <p:cNvSpPr>
            <a:spLocks noGrp="1"/>
          </p:cNvSpPr>
          <p:nvPr>
            <p:ph type="title"/>
          </p:nvPr>
        </p:nvSpPr>
        <p:spPr/>
        <p:txBody>
          <a:bodyPr/>
          <a:lstStyle/>
          <a:p>
            <a:r>
              <a:rPr lang="en-US" dirty="0"/>
              <a:t>Maturities</a:t>
            </a:r>
          </a:p>
        </p:txBody>
      </p:sp>
      <p:graphicFrame>
        <p:nvGraphicFramePr>
          <p:cNvPr id="7" name="Content Placeholder 6">
            <a:extLst>
              <a:ext uri="{FF2B5EF4-FFF2-40B4-BE49-F238E27FC236}">
                <a16:creationId xmlns:a16="http://schemas.microsoft.com/office/drawing/2014/main" id="{94C15A51-C0E5-D74C-82BF-CB4B0E0E11DC}"/>
              </a:ext>
            </a:extLst>
          </p:cNvPr>
          <p:cNvGraphicFramePr>
            <a:graphicFrameLocks noGrp="1"/>
          </p:cNvGraphicFramePr>
          <p:nvPr>
            <p:ph idx="1"/>
            <p:extLst>
              <p:ext uri="{D42A27DB-BD31-4B8C-83A1-F6EECF244321}">
                <p14:modId xmlns:p14="http://schemas.microsoft.com/office/powerpoint/2010/main" val="1968843267"/>
              </p:ext>
            </p:extLst>
          </p:nvPr>
        </p:nvGraphicFramePr>
        <p:xfrm>
          <a:off x="36751" y="1169988"/>
          <a:ext cx="4916249" cy="23622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E7010F81-97A7-F90E-5C50-5E4ED7C50D32}"/>
              </a:ext>
            </a:extLst>
          </p:cNvPr>
          <p:cNvSpPr>
            <a:spLocks noGrp="1"/>
          </p:cNvSpPr>
          <p:nvPr>
            <p:ph type="sldNum" sz="quarter" idx="12"/>
          </p:nvPr>
        </p:nvSpPr>
        <p:spPr/>
        <p:txBody>
          <a:bodyPr/>
          <a:lstStyle/>
          <a:p>
            <a:fld id="{DF1A8F95-E9FE-4976-862D-8F15413A4C8E}" type="slidenum">
              <a:rPr lang="en-US" smtClean="0"/>
              <a:t>7</a:t>
            </a:fld>
            <a:endParaRPr lang="en-US"/>
          </a:p>
        </p:txBody>
      </p:sp>
      <p:graphicFrame>
        <p:nvGraphicFramePr>
          <p:cNvPr id="12" name="Chart 11">
            <a:extLst>
              <a:ext uri="{FF2B5EF4-FFF2-40B4-BE49-F238E27FC236}">
                <a16:creationId xmlns:a16="http://schemas.microsoft.com/office/drawing/2014/main" id="{C698E6AE-DDF9-A892-88CF-277687DC852E}"/>
              </a:ext>
            </a:extLst>
          </p:cNvPr>
          <p:cNvGraphicFramePr/>
          <p:nvPr>
            <p:extLst>
              <p:ext uri="{D42A27DB-BD31-4B8C-83A1-F6EECF244321}">
                <p14:modId xmlns:p14="http://schemas.microsoft.com/office/powerpoint/2010/main" val="1690077183"/>
              </p:ext>
            </p:extLst>
          </p:nvPr>
        </p:nvGraphicFramePr>
        <p:xfrm>
          <a:off x="238552" y="4191000"/>
          <a:ext cx="4837351"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C853EA98-BD25-2F58-A31D-8524C557CEA3}"/>
              </a:ext>
            </a:extLst>
          </p:cNvPr>
          <p:cNvGraphicFramePr/>
          <p:nvPr>
            <p:extLst>
              <p:ext uri="{D42A27DB-BD31-4B8C-83A1-F6EECF244321}">
                <p14:modId xmlns:p14="http://schemas.microsoft.com/office/powerpoint/2010/main" val="3732135103"/>
              </p:ext>
            </p:extLst>
          </p:nvPr>
        </p:nvGraphicFramePr>
        <p:xfrm>
          <a:off x="5867400" y="1174904"/>
          <a:ext cx="3581400" cy="23572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ontent Placeholder 6">
            <a:extLst>
              <a:ext uri="{FF2B5EF4-FFF2-40B4-BE49-F238E27FC236}">
                <a16:creationId xmlns:a16="http://schemas.microsoft.com/office/drawing/2014/main" id="{6084A0A8-82E5-48EC-8394-AA3E8AD35C10}"/>
              </a:ext>
            </a:extLst>
          </p:cNvPr>
          <p:cNvGraphicFramePr>
            <a:graphicFrameLocks/>
          </p:cNvGraphicFramePr>
          <p:nvPr>
            <p:extLst>
              <p:ext uri="{D42A27DB-BD31-4B8C-83A1-F6EECF244321}">
                <p14:modId xmlns:p14="http://schemas.microsoft.com/office/powerpoint/2010/main" val="464680984"/>
              </p:ext>
            </p:extLst>
          </p:nvPr>
        </p:nvGraphicFramePr>
        <p:xfrm>
          <a:off x="5562600" y="4191000"/>
          <a:ext cx="4380150" cy="25908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6385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95463"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sp>
        <p:nvSpPr>
          <p:cNvPr id="4" name="Title 3"/>
          <p:cNvSpPr>
            <a:spLocks noGrp="1"/>
          </p:cNvSpPr>
          <p:nvPr>
            <p:ph type="title"/>
          </p:nvPr>
        </p:nvSpPr>
        <p:spPr>
          <a:xfrm>
            <a:off x="152399" y="-55418"/>
            <a:ext cx="9601200" cy="685800"/>
          </a:xfrm>
        </p:spPr>
        <p:txBody>
          <a:bodyPr>
            <a:normAutofit/>
          </a:bodyPr>
          <a:lstStyle/>
          <a:p>
            <a:r>
              <a:rPr lang="en-US" sz="1700" cap="all" dirty="0">
                <a:solidFill>
                  <a:srgbClr val="002F86"/>
                </a:solidFill>
              </a:rPr>
              <a:t>Real Estate Activities – INVESTMENTS - 2023-2024 </a:t>
            </a:r>
            <a:r>
              <a:rPr lang="en-US" sz="1700" cap="all" dirty="0" err="1">
                <a:solidFill>
                  <a:srgbClr val="002F86"/>
                </a:solidFill>
              </a:rPr>
              <a:t>ytd</a:t>
            </a:r>
            <a:endParaRPr lang="en-US" sz="1700" cap="all" dirty="0">
              <a:solidFill>
                <a:srgbClr val="002F86"/>
              </a:solidFill>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pPr/>
              <a:t>8</a:t>
            </a:fld>
            <a:endParaRPr lang="en-US" dirty="0"/>
          </a:p>
        </p:txBody>
      </p:sp>
      <p:graphicFrame>
        <p:nvGraphicFramePr>
          <p:cNvPr id="5" name="Object 4">
            <a:extLst>
              <a:ext uri="{FF2B5EF4-FFF2-40B4-BE49-F238E27FC236}">
                <a16:creationId xmlns:a16="http://schemas.microsoft.com/office/drawing/2014/main" id="{399A4096-9D7E-3A8E-34C4-EB7482EB8DA5}"/>
              </a:ext>
            </a:extLst>
          </p:cNvPr>
          <p:cNvGraphicFramePr>
            <a:graphicFrameLocks noChangeAspect="1"/>
          </p:cNvGraphicFramePr>
          <p:nvPr>
            <p:extLst>
              <p:ext uri="{D42A27DB-BD31-4B8C-83A1-F6EECF244321}">
                <p14:modId xmlns:p14="http://schemas.microsoft.com/office/powerpoint/2010/main" val="795164202"/>
              </p:ext>
            </p:extLst>
          </p:nvPr>
        </p:nvGraphicFramePr>
        <p:xfrm>
          <a:off x="515092" y="1343548"/>
          <a:ext cx="9148763" cy="1144587"/>
        </p:xfrm>
        <a:graphic>
          <a:graphicData uri="http://schemas.openxmlformats.org/presentationml/2006/ole">
            <mc:AlternateContent xmlns:mc="http://schemas.openxmlformats.org/markup-compatibility/2006">
              <mc:Choice xmlns:v="urn:schemas-microsoft-com:vml" Requires="v">
                <p:oleObj name="Worksheet" r:id="rId3" imgW="10763199" imgH="1342871" progId="Excel.Sheet.12">
                  <p:link/>
                </p:oleObj>
              </mc:Choice>
              <mc:Fallback>
                <p:oleObj name="Worksheet" r:id="rId3" imgW="10763199" imgH="1342871" progId="Excel.Sheet.12">
                  <p:link/>
                  <p:pic>
                    <p:nvPicPr>
                      <p:cNvPr id="2" name="Object 1">
                        <a:extLst>
                          <a:ext uri="{FF2B5EF4-FFF2-40B4-BE49-F238E27FC236}">
                            <a16:creationId xmlns:a16="http://schemas.microsoft.com/office/drawing/2014/main" id="{64C82725-5061-4B0F-B416-2F374C150FE7}"/>
                          </a:ext>
                        </a:extLst>
                      </p:cNvPr>
                      <p:cNvPicPr/>
                      <p:nvPr/>
                    </p:nvPicPr>
                    <p:blipFill>
                      <a:blip r:embed="rId4"/>
                      <a:stretch>
                        <a:fillRect/>
                      </a:stretch>
                    </p:blipFill>
                    <p:spPr>
                      <a:xfrm>
                        <a:off x="515092" y="1343548"/>
                        <a:ext cx="9148763" cy="1144587"/>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13E286C1-A3C3-9704-C859-6BA37031097D}"/>
              </a:ext>
            </a:extLst>
          </p:cNvPr>
          <p:cNvGrpSpPr/>
          <p:nvPr/>
        </p:nvGrpSpPr>
        <p:grpSpPr>
          <a:xfrm>
            <a:off x="17516" y="1047227"/>
            <a:ext cx="2616620" cy="292388"/>
            <a:chOff x="0" y="874599"/>
            <a:chExt cx="5948816" cy="292388"/>
          </a:xfrm>
        </p:grpSpPr>
        <p:sp>
          <p:nvSpPr>
            <p:cNvPr id="26" name="Pentagon 31">
              <a:extLst>
                <a:ext uri="{FF2B5EF4-FFF2-40B4-BE49-F238E27FC236}">
                  <a16:creationId xmlns:a16="http://schemas.microsoft.com/office/drawing/2014/main" id="{472482BA-4203-6A6B-ED7A-4E751269FBF7}"/>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7" name="TextBox 26">
              <a:extLst>
                <a:ext uri="{FF2B5EF4-FFF2-40B4-BE49-F238E27FC236}">
                  <a16:creationId xmlns:a16="http://schemas.microsoft.com/office/drawing/2014/main" id="{00ED5D5C-F6B7-E682-E707-502F2202D1FB}"/>
                </a:ext>
              </a:extLst>
            </p:cNvPr>
            <p:cNvSpPr txBox="1"/>
            <p:nvPr/>
          </p:nvSpPr>
          <p:spPr>
            <a:xfrm>
              <a:off x="464698" y="874599"/>
              <a:ext cx="3864536"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Acquisitions</a:t>
              </a:r>
            </a:p>
          </p:txBody>
        </p:sp>
      </p:grpSp>
      <p:grpSp>
        <p:nvGrpSpPr>
          <p:cNvPr id="28" name="Group 27">
            <a:extLst>
              <a:ext uri="{FF2B5EF4-FFF2-40B4-BE49-F238E27FC236}">
                <a16:creationId xmlns:a16="http://schemas.microsoft.com/office/drawing/2014/main" id="{32F060FD-3EC0-8162-CF5A-ACF911DA6059}"/>
              </a:ext>
            </a:extLst>
          </p:cNvPr>
          <p:cNvGrpSpPr/>
          <p:nvPr/>
        </p:nvGrpSpPr>
        <p:grpSpPr>
          <a:xfrm>
            <a:off x="22175" y="3667538"/>
            <a:ext cx="4789282" cy="292388"/>
            <a:chOff x="0" y="883859"/>
            <a:chExt cx="5948816" cy="292388"/>
          </a:xfrm>
        </p:grpSpPr>
        <p:sp>
          <p:nvSpPr>
            <p:cNvPr id="29" name="Pentagon 31">
              <a:extLst>
                <a:ext uri="{FF2B5EF4-FFF2-40B4-BE49-F238E27FC236}">
                  <a16:creationId xmlns:a16="http://schemas.microsoft.com/office/drawing/2014/main" id="{F081765C-4E51-4372-224B-09B871952D9B}"/>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0" name="TextBox 29">
              <a:extLst>
                <a:ext uri="{FF2B5EF4-FFF2-40B4-BE49-F238E27FC236}">
                  <a16:creationId xmlns:a16="http://schemas.microsoft.com/office/drawing/2014/main" id="{E50B87FB-D39D-42AA-E96A-AC1309DAC3E9}"/>
                </a:ext>
              </a:extLst>
            </p:cNvPr>
            <p:cNvSpPr txBox="1"/>
            <p:nvPr/>
          </p:nvSpPr>
          <p:spPr>
            <a:xfrm>
              <a:off x="104797" y="883859"/>
              <a:ext cx="5739220"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Acquisitions accounted for as Financing receivables</a:t>
              </a:r>
              <a:r>
                <a:rPr lang="en-US" sz="1300" b="1" cap="all" baseline="30000" dirty="0">
                  <a:solidFill>
                    <a:schemeClr val="bg1"/>
                  </a:solidFill>
                  <a:latin typeface="+mj-lt"/>
                  <a:ea typeface="+mj-ea"/>
                  <a:cs typeface="+mj-cs"/>
                </a:rPr>
                <a:t>(1)</a:t>
              </a:r>
            </a:p>
          </p:txBody>
        </p:sp>
      </p:grpSp>
      <p:graphicFrame>
        <p:nvGraphicFramePr>
          <p:cNvPr id="31" name="Object 30">
            <a:extLst>
              <a:ext uri="{FF2B5EF4-FFF2-40B4-BE49-F238E27FC236}">
                <a16:creationId xmlns:a16="http://schemas.microsoft.com/office/drawing/2014/main" id="{2DC8280F-9649-14FE-5B05-1A4E51741816}"/>
              </a:ext>
            </a:extLst>
          </p:cNvPr>
          <p:cNvGraphicFramePr>
            <a:graphicFrameLocks noChangeAspect="1"/>
          </p:cNvGraphicFramePr>
          <p:nvPr>
            <p:extLst>
              <p:ext uri="{D42A27DB-BD31-4B8C-83A1-F6EECF244321}">
                <p14:modId xmlns:p14="http://schemas.microsoft.com/office/powerpoint/2010/main" val="2270267735"/>
              </p:ext>
            </p:extLst>
          </p:nvPr>
        </p:nvGraphicFramePr>
        <p:xfrm>
          <a:off x="479373" y="3855981"/>
          <a:ext cx="9144000" cy="735013"/>
        </p:xfrm>
        <a:graphic>
          <a:graphicData uri="http://schemas.openxmlformats.org/presentationml/2006/ole">
            <mc:AlternateContent xmlns:mc="http://schemas.openxmlformats.org/markup-compatibility/2006">
              <mc:Choice xmlns:v="urn:schemas-microsoft-com:vml" Requires="v">
                <p:oleObj name="Worksheet" r:id="rId5" imgW="10887086" imgH="876133" progId="Excel.Sheet.12">
                  <p:link/>
                </p:oleObj>
              </mc:Choice>
              <mc:Fallback>
                <p:oleObj name="Worksheet" r:id="rId5" imgW="10887086" imgH="876133" progId="Excel.Sheet.12">
                  <p:link/>
                  <p:pic>
                    <p:nvPicPr>
                      <p:cNvPr id="12" name="Object 11">
                        <a:extLst>
                          <a:ext uri="{FF2B5EF4-FFF2-40B4-BE49-F238E27FC236}">
                            <a16:creationId xmlns:a16="http://schemas.microsoft.com/office/drawing/2014/main" id="{FA2A9E28-8551-2ECD-5DA3-8E00E1E18D22}"/>
                          </a:ext>
                        </a:extLst>
                      </p:cNvPr>
                      <p:cNvPicPr/>
                      <p:nvPr/>
                    </p:nvPicPr>
                    <p:blipFill>
                      <a:blip r:embed="rId6"/>
                      <a:stretch>
                        <a:fillRect/>
                      </a:stretch>
                    </p:blipFill>
                    <p:spPr>
                      <a:xfrm>
                        <a:off x="479373" y="3855981"/>
                        <a:ext cx="9144000" cy="735013"/>
                      </a:xfrm>
                      <a:prstGeom prst="rect">
                        <a:avLst/>
                      </a:prstGeom>
                    </p:spPr>
                  </p:pic>
                </p:oleObj>
              </mc:Fallback>
            </mc:AlternateContent>
          </a:graphicData>
        </a:graphic>
      </p:graphicFrame>
      <p:sp>
        <p:nvSpPr>
          <p:cNvPr id="32" name="TextBox 31">
            <a:extLst>
              <a:ext uri="{FF2B5EF4-FFF2-40B4-BE49-F238E27FC236}">
                <a16:creationId xmlns:a16="http://schemas.microsoft.com/office/drawing/2014/main" id="{B86673C0-4809-8B06-38BC-E0C75E66906A}"/>
              </a:ext>
            </a:extLst>
          </p:cNvPr>
          <p:cNvSpPr txBox="1"/>
          <p:nvPr/>
        </p:nvSpPr>
        <p:spPr>
          <a:xfrm>
            <a:off x="277860" y="4657443"/>
            <a:ext cx="9475739" cy="784830"/>
          </a:xfrm>
          <a:prstGeom prst="rect">
            <a:avLst/>
          </a:prstGeom>
          <a:noFill/>
        </p:spPr>
        <p:txBody>
          <a:bodyPr wrap="square" rtlCol="0">
            <a:spAutoFit/>
          </a:bodyPr>
          <a:lstStyle/>
          <a:p>
            <a:pPr marL="228600" indent="-228600">
              <a:buFontTx/>
              <a:buAutoNum type="arabicParenBoth"/>
            </a:pPr>
            <a:r>
              <a:rPr lang="en-US" sz="750" dirty="0">
                <a:cs typeface="Times New Roman" pitchFamily="18" charset="0"/>
              </a:rPr>
              <a:t>Financing receivables represent acquisitions through sale-leaseback transactions, subject to lease agreements that contain purchase options. In accordance with GAAP, the purchased assets are required to be presented as a financing receivable on our </a:t>
            </a:r>
            <a:r>
              <a:rPr lang="en-US" sz="750" i="1" dirty="0">
                <a:cs typeface="Times New Roman" pitchFamily="18" charset="0"/>
              </a:rPr>
              <a:t>Consolidated Balance Sheets </a:t>
            </a:r>
            <a:r>
              <a:rPr lang="en-US" sz="750" dirty="0">
                <a:cs typeface="Times New Roman" pitchFamily="18" charset="0"/>
              </a:rPr>
              <a:t>and the rental income received is required to be presented as interest income from financing receivables on our </a:t>
            </a:r>
            <a:r>
              <a:rPr lang="en-US" sz="750" i="1" dirty="0">
                <a:cs typeface="Times New Roman" pitchFamily="18" charset="0"/>
              </a:rPr>
              <a:t>Consolidated Statements of Income</a:t>
            </a:r>
            <a:r>
              <a:rPr lang="en-US" sz="750" dirty="0">
                <a:cs typeface="Times New Roman" pitchFamily="18" charset="0"/>
              </a:rPr>
              <a:t>. </a:t>
            </a:r>
          </a:p>
          <a:p>
            <a:pPr marL="228600" indent="-228600">
              <a:buFontTx/>
              <a:buAutoNum type="arabicParenBoth"/>
            </a:pPr>
            <a:r>
              <a:rPr lang="en-US" sz="750" dirty="0">
                <a:cs typeface="Times New Roman" pitchFamily="18" charset="0"/>
              </a:rPr>
              <a:t>We entered into a JV with an affiliate of ALG Senior and contributed $117,490 into the JV that purchased 11 assisted living and memory care communities. The JV leased the communities to an affiliate of ALG Senior under a 10-year master lease, with two five-year renewal options. The initial annual rent is at a rate of 7.25%, increasing to 7.50% in year three, then escalating thereafter based on CPI, subject to a floor of 2% and ceiling of 4%. The master lease provides the operator with the option to buy up to 50% of the properties at the beginning of the third lease year, and the remaining properties at the beginning of the fourth lease year through the end of the sixth lease year, with an exit IRR of 9.00% on any portion of the properties being purchased. See Consolidated Joint Ventures on page 11 for further discussion.</a:t>
            </a:r>
          </a:p>
        </p:txBody>
      </p:sp>
      <p:sp>
        <p:nvSpPr>
          <p:cNvPr id="33" name="TextBox 32">
            <a:extLst>
              <a:ext uri="{FF2B5EF4-FFF2-40B4-BE49-F238E27FC236}">
                <a16:creationId xmlns:a16="http://schemas.microsoft.com/office/drawing/2014/main" id="{67F64AB0-42C0-B2A0-041F-3AEE700D4001}"/>
              </a:ext>
            </a:extLst>
          </p:cNvPr>
          <p:cNvSpPr txBox="1"/>
          <p:nvPr/>
        </p:nvSpPr>
        <p:spPr>
          <a:xfrm>
            <a:off x="-1599522" y="4426611"/>
            <a:ext cx="1261654" cy="230832"/>
          </a:xfrm>
          <a:prstGeom prst="rect">
            <a:avLst/>
          </a:prstGeom>
          <a:noFill/>
        </p:spPr>
        <p:txBody>
          <a:bodyPr wrap="square" rtlCol="0">
            <a:spAutoFit/>
          </a:bodyPr>
          <a:lstStyle/>
          <a:p>
            <a:pPr algn="r"/>
            <a:r>
              <a:rPr lang="en-US" sz="900" dirty="0"/>
              <a:t>ALG NC-11</a:t>
            </a:r>
          </a:p>
        </p:txBody>
      </p:sp>
      <p:sp>
        <p:nvSpPr>
          <p:cNvPr id="34" name="TextBox 33">
            <a:extLst>
              <a:ext uri="{FF2B5EF4-FFF2-40B4-BE49-F238E27FC236}">
                <a16:creationId xmlns:a16="http://schemas.microsoft.com/office/drawing/2014/main" id="{D1F32372-559A-B18E-3E32-E39445CBA1A1}"/>
              </a:ext>
            </a:extLst>
          </p:cNvPr>
          <p:cNvSpPr txBox="1"/>
          <p:nvPr/>
        </p:nvSpPr>
        <p:spPr>
          <a:xfrm>
            <a:off x="-1767107" y="1848951"/>
            <a:ext cx="1729818" cy="507831"/>
          </a:xfrm>
          <a:prstGeom prst="rect">
            <a:avLst/>
          </a:prstGeom>
          <a:noFill/>
        </p:spPr>
        <p:txBody>
          <a:bodyPr wrap="square" rtlCol="0">
            <a:spAutoFit/>
          </a:bodyPr>
          <a:lstStyle/>
          <a:p>
            <a:pPr algn="r"/>
            <a:r>
              <a:rPr lang="en-US" sz="900" dirty="0"/>
              <a:t>Encore Centerville</a:t>
            </a:r>
          </a:p>
          <a:p>
            <a:pPr algn="r"/>
            <a:endParaRPr lang="en-US" sz="900" dirty="0"/>
          </a:p>
          <a:p>
            <a:pPr algn="r"/>
            <a:r>
              <a:rPr lang="en-US" sz="900" dirty="0"/>
              <a:t>Great Bend (Land parcel)</a:t>
            </a:r>
          </a:p>
        </p:txBody>
      </p:sp>
      <p:sp>
        <p:nvSpPr>
          <p:cNvPr id="35" name="TextBox 34">
            <a:extLst>
              <a:ext uri="{FF2B5EF4-FFF2-40B4-BE49-F238E27FC236}">
                <a16:creationId xmlns:a16="http://schemas.microsoft.com/office/drawing/2014/main" id="{9CC7AE4C-5847-99B6-2CBE-5F3FD432DE37}"/>
              </a:ext>
            </a:extLst>
          </p:cNvPr>
          <p:cNvSpPr txBox="1"/>
          <p:nvPr/>
        </p:nvSpPr>
        <p:spPr>
          <a:xfrm>
            <a:off x="301733" y="2381101"/>
            <a:ext cx="9489966" cy="553998"/>
          </a:xfrm>
          <a:prstGeom prst="rect">
            <a:avLst/>
          </a:prstGeom>
          <a:noFill/>
        </p:spPr>
        <p:txBody>
          <a:bodyPr wrap="square" rtlCol="0">
            <a:spAutoFit/>
          </a:bodyPr>
          <a:lstStyle/>
          <a:p>
            <a:pPr marL="228600" indent="-228600">
              <a:buFontTx/>
              <a:buAutoNum type="arabicParenBoth"/>
            </a:pPr>
            <a:r>
              <a:rPr lang="en-US" sz="750" dirty="0">
                <a:cs typeface="Times New Roman" pitchFamily="18" charset="0"/>
              </a:rPr>
              <a:t>We contributed $45,000 to a $54,134 joint venture (“JV”) for the purchase of an independent living, assisted living and memory care campus in Ohio. The seller, LTC’s JV partner, has the option to purchase the campus during the third and fourth lease years, with an exit IRR of 9.75%. The campus was leased to an affiliate of Encore Senior Living (“Encore”) under a 10-year term at an initial yield of 8.25% on LTC’s allocation of the JV investment. We committed to fund $2,100 of lease incentives under the new lease. See Consolidated Joint Ventures on page 11 for further discussion.</a:t>
            </a:r>
          </a:p>
          <a:p>
            <a:pPr marL="228600" indent="-228600">
              <a:buFontTx/>
              <a:buAutoNum type="arabicParenBoth"/>
            </a:pPr>
            <a:r>
              <a:rPr lang="en-US" sz="750" dirty="0">
                <a:cs typeface="Times New Roman" pitchFamily="18" charset="0"/>
              </a:rPr>
              <a:t>We purchased a land parcel adjacent to an existing assisted living community.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95463"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sp>
        <p:nvSpPr>
          <p:cNvPr id="4" name="Title 3"/>
          <p:cNvSpPr>
            <a:spLocks noGrp="1"/>
          </p:cNvSpPr>
          <p:nvPr>
            <p:ph type="title"/>
          </p:nvPr>
        </p:nvSpPr>
        <p:spPr>
          <a:xfrm>
            <a:off x="152399" y="-55418"/>
            <a:ext cx="9601200" cy="685800"/>
          </a:xfrm>
        </p:spPr>
        <p:txBody>
          <a:bodyPr>
            <a:normAutofit/>
          </a:bodyPr>
          <a:lstStyle/>
          <a:p>
            <a:r>
              <a:rPr lang="en-US" sz="1700" cap="all" dirty="0">
                <a:solidFill>
                  <a:srgbClr val="002F86"/>
                </a:solidFill>
              </a:rPr>
              <a:t>Real Estate Activities – INVESTMENTS – 2023-2024 </a:t>
            </a:r>
            <a:r>
              <a:rPr lang="en-US" sz="1700" cap="all" dirty="0" err="1">
                <a:solidFill>
                  <a:srgbClr val="002F86"/>
                </a:solidFill>
              </a:rPr>
              <a:t>ytd</a:t>
            </a:r>
            <a:endParaRPr lang="en-US" sz="1700" cap="all" dirty="0">
              <a:solidFill>
                <a:srgbClr val="002F86"/>
              </a:solidFill>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pPr/>
              <a:t>9</a:t>
            </a:fld>
            <a:endParaRPr lang="en-US" dirty="0"/>
          </a:p>
        </p:txBody>
      </p:sp>
      <p:grpSp>
        <p:nvGrpSpPr>
          <p:cNvPr id="11" name="Group 10">
            <a:extLst>
              <a:ext uri="{FF2B5EF4-FFF2-40B4-BE49-F238E27FC236}">
                <a16:creationId xmlns:a16="http://schemas.microsoft.com/office/drawing/2014/main" id="{FCED1F18-8BC9-731C-10F1-6C5B08311594}"/>
              </a:ext>
            </a:extLst>
          </p:cNvPr>
          <p:cNvGrpSpPr/>
          <p:nvPr/>
        </p:nvGrpSpPr>
        <p:grpSpPr>
          <a:xfrm>
            <a:off x="30144" y="1099047"/>
            <a:ext cx="2328457" cy="292388"/>
            <a:chOff x="0" y="874599"/>
            <a:chExt cx="5948816" cy="292388"/>
          </a:xfrm>
        </p:grpSpPr>
        <p:sp>
          <p:nvSpPr>
            <p:cNvPr id="18" name="Pentagon 31">
              <a:extLst>
                <a:ext uri="{FF2B5EF4-FFF2-40B4-BE49-F238E27FC236}">
                  <a16:creationId xmlns:a16="http://schemas.microsoft.com/office/drawing/2014/main" id="{30D3AC35-4777-313A-35D7-CA6B8F8EB111}"/>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0" name="TextBox 19">
              <a:extLst>
                <a:ext uri="{FF2B5EF4-FFF2-40B4-BE49-F238E27FC236}">
                  <a16:creationId xmlns:a16="http://schemas.microsoft.com/office/drawing/2014/main" id="{0FDD84E0-EF62-CB7E-F8DD-3400B2E0ADEB}"/>
                </a:ext>
              </a:extLst>
            </p:cNvPr>
            <p:cNvSpPr txBox="1"/>
            <p:nvPr/>
          </p:nvSpPr>
          <p:spPr>
            <a:xfrm>
              <a:off x="462577" y="874599"/>
              <a:ext cx="5486233"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MORTGAGE LOANS</a:t>
              </a:r>
            </a:p>
          </p:txBody>
        </p:sp>
      </p:grpSp>
      <p:grpSp>
        <p:nvGrpSpPr>
          <p:cNvPr id="21" name="Group 20">
            <a:extLst>
              <a:ext uri="{FF2B5EF4-FFF2-40B4-BE49-F238E27FC236}">
                <a16:creationId xmlns:a16="http://schemas.microsoft.com/office/drawing/2014/main" id="{6F153A56-2C79-A1AF-D50D-77F89E2A7586}"/>
              </a:ext>
            </a:extLst>
          </p:cNvPr>
          <p:cNvGrpSpPr/>
          <p:nvPr/>
        </p:nvGrpSpPr>
        <p:grpSpPr>
          <a:xfrm>
            <a:off x="30144" y="4223284"/>
            <a:ext cx="2328530" cy="292388"/>
            <a:chOff x="0" y="874599"/>
            <a:chExt cx="5948816" cy="292388"/>
          </a:xfrm>
        </p:grpSpPr>
        <p:sp>
          <p:nvSpPr>
            <p:cNvPr id="22" name="Pentagon 31">
              <a:extLst>
                <a:ext uri="{FF2B5EF4-FFF2-40B4-BE49-F238E27FC236}">
                  <a16:creationId xmlns:a16="http://schemas.microsoft.com/office/drawing/2014/main" id="{415EF7E7-AE98-F8E8-38D6-B371C3FFB087}"/>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3" name="TextBox 22">
              <a:extLst>
                <a:ext uri="{FF2B5EF4-FFF2-40B4-BE49-F238E27FC236}">
                  <a16:creationId xmlns:a16="http://schemas.microsoft.com/office/drawing/2014/main" id="{6C6B1F55-7A8F-34DC-CBC4-4890D79B7474}"/>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MEZZANINE LOANS</a:t>
              </a:r>
            </a:p>
          </p:txBody>
        </p:sp>
      </p:grpSp>
      <p:sp>
        <p:nvSpPr>
          <p:cNvPr id="24" name="TextBox 23">
            <a:extLst>
              <a:ext uri="{FF2B5EF4-FFF2-40B4-BE49-F238E27FC236}">
                <a16:creationId xmlns:a16="http://schemas.microsoft.com/office/drawing/2014/main" id="{34186C25-79A0-3EE0-73B2-2E7719769C01}"/>
              </a:ext>
            </a:extLst>
          </p:cNvPr>
          <p:cNvSpPr txBox="1"/>
          <p:nvPr/>
        </p:nvSpPr>
        <p:spPr>
          <a:xfrm>
            <a:off x="766737" y="5369281"/>
            <a:ext cx="8524926" cy="207749"/>
          </a:xfrm>
          <a:prstGeom prst="rect">
            <a:avLst/>
          </a:prstGeom>
          <a:noFill/>
        </p:spPr>
        <p:txBody>
          <a:bodyPr wrap="square" rtlCol="0">
            <a:spAutoFit/>
          </a:bodyPr>
          <a:lstStyle/>
          <a:p>
            <a:pPr marL="228600" indent="-228600">
              <a:buFontTx/>
              <a:buAutoNum type="arabicParenBoth"/>
            </a:pPr>
            <a:r>
              <a:rPr lang="en-US" sz="750" dirty="0">
                <a:cs typeface="Times New Roman" pitchFamily="18" charset="0"/>
              </a:rPr>
              <a:t>The initial cash rate is 8.75% with a 12.00% IRR. Our investment represents approximately 12% of the estimated project cost. The loan will also be utilized for the construction of 89 additional units. </a:t>
            </a:r>
            <a:endParaRPr lang="en-US" sz="750" dirty="0">
              <a:highlight>
                <a:srgbClr val="FFFF00"/>
              </a:highlight>
              <a:cs typeface="Times New Roman" pitchFamily="18" charset="0"/>
            </a:endParaRPr>
          </a:p>
        </p:txBody>
      </p:sp>
      <p:graphicFrame>
        <p:nvGraphicFramePr>
          <p:cNvPr id="25" name="Object 24">
            <a:extLst>
              <a:ext uri="{FF2B5EF4-FFF2-40B4-BE49-F238E27FC236}">
                <a16:creationId xmlns:a16="http://schemas.microsoft.com/office/drawing/2014/main" id="{5C0EFE62-59A2-25F4-52CB-04282DC50739}"/>
              </a:ext>
            </a:extLst>
          </p:cNvPr>
          <p:cNvGraphicFramePr>
            <a:graphicFrameLocks noChangeAspect="1"/>
          </p:cNvGraphicFramePr>
          <p:nvPr>
            <p:extLst>
              <p:ext uri="{D42A27DB-BD31-4B8C-83A1-F6EECF244321}">
                <p14:modId xmlns:p14="http://schemas.microsoft.com/office/powerpoint/2010/main" val="2017606960"/>
              </p:ext>
            </p:extLst>
          </p:nvPr>
        </p:nvGraphicFramePr>
        <p:xfrm>
          <a:off x="734920" y="4611683"/>
          <a:ext cx="8856663" cy="800100"/>
        </p:xfrm>
        <a:graphic>
          <a:graphicData uri="http://schemas.openxmlformats.org/presentationml/2006/ole">
            <mc:AlternateContent xmlns:mc="http://schemas.openxmlformats.org/markup-compatibility/2006">
              <mc:Choice xmlns:v="urn:schemas-microsoft-com:vml" Requires="v">
                <p:oleObj name="Worksheet" r:id="rId3" imgW="10544229" imgH="952590" progId="Excel.Sheet.12">
                  <p:link/>
                </p:oleObj>
              </mc:Choice>
              <mc:Fallback>
                <p:oleObj name="Worksheet" r:id="rId3" imgW="10544229" imgH="952590" progId="Excel.Sheet.12">
                  <p:link/>
                  <p:pic>
                    <p:nvPicPr>
                      <p:cNvPr id="3" name="Object 2">
                        <a:extLst>
                          <a:ext uri="{FF2B5EF4-FFF2-40B4-BE49-F238E27FC236}">
                            <a16:creationId xmlns:a16="http://schemas.microsoft.com/office/drawing/2014/main" id="{961E6615-7D55-44EE-9459-54BB499857D0}"/>
                          </a:ext>
                        </a:extLst>
                      </p:cNvPr>
                      <p:cNvPicPr/>
                      <p:nvPr/>
                    </p:nvPicPr>
                    <p:blipFill>
                      <a:blip r:embed="rId4"/>
                      <a:stretch>
                        <a:fillRect/>
                      </a:stretch>
                    </p:blipFill>
                    <p:spPr>
                      <a:xfrm>
                        <a:off x="734920" y="4611683"/>
                        <a:ext cx="8856663" cy="800100"/>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D495CEA4-4CB2-1ED1-E8B2-95C783EB8EAF}"/>
              </a:ext>
            </a:extLst>
          </p:cNvPr>
          <p:cNvGraphicFramePr>
            <a:graphicFrameLocks noChangeAspect="1"/>
          </p:cNvGraphicFramePr>
          <p:nvPr>
            <p:extLst>
              <p:ext uri="{D42A27DB-BD31-4B8C-83A1-F6EECF244321}">
                <p14:modId xmlns:p14="http://schemas.microsoft.com/office/powerpoint/2010/main" val="3166591267"/>
              </p:ext>
            </p:extLst>
          </p:nvPr>
        </p:nvGraphicFramePr>
        <p:xfrm>
          <a:off x="123825" y="1447800"/>
          <a:ext cx="9810750" cy="1731962"/>
        </p:xfrm>
        <a:graphic>
          <a:graphicData uri="http://schemas.openxmlformats.org/presentationml/2006/ole">
            <mc:AlternateContent xmlns:mc="http://schemas.openxmlformats.org/markup-compatibility/2006">
              <mc:Choice xmlns:v="urn:schemas-microsoft-com:vml" Requires="v">
                <p:oleObj name="Worksheet" r:id="rId5" imgW="11820572" imgH="2085898" progId="Excel.Sheet.12">
                  <p:link/>
                </p:oleObj>
              </mc:Choice>
              <mc:Fallback>
                <p:oleObj name="Worksheet" r:id="rId5" imgW="11820572" imgH="2085898" progId="Excel.Sheet.12">
                  <p:link/>
                  <p:pic>
                    <p:nvPicPr>
                      <p:cNvPr id="6" name="Object 5">
                        <a:extLst>
                          <a:ext uri="{FF2B5EF4-FFF2-40B4-BE49-F238E27FC236}">
                            <a16:creationId xmlns:a16="http://schemas.microsoft.com/office/drawing/2014/main" id="{EE856C0D-D061-5237-4305-2E0CEB300F24}"/>
                          </a:ext>
                        </a:extLst>
                      </p:cNvPr>
                      <p:cNvPicPr/>
                      <p:nvPr/>
                    </p:nvPicPr>
                    <p:blipFill>
                      <a:blip r:embed="rId6"/>
                      <a:stretch>
                        <a:fillRect/>
                      </a:stretch>
                    </p:blipFill>
                    <p:spPr>
                      <a:xfrm>
                        <a:off x="123825" y="1447800"/>
                        <a:ext cx="9810750" cy="1731962"/>
                      </a:xfrm>
                      <a:prstGeom prst="rect">
                        <a:avLst/>
                      </a:prstGeom>
                    </p:spPr>
                  </p:pic>
                </p:oleObj>
              </mc:Fallback>
            </mc:AlternateContent>
          </a:graphicData>
        </a:graphic>
      </p:graphicFrame>
      <p:sp>
        <p:nvSpPr>
          <p:cNvPr id="27" name="TextBox 26">
            <a:extLst>
              <a:ext uri="{FF2B5EF4-FFF2-40B4-BE49-F238E27FC236}">
                <a16:creationId xmlns:a16="http://schemas.microsoft.com/office/drawing/2014/main" id="{6BDD0387-1825-D833-B677-424D7A63015C}"/>
              </a:ext>
            </a:extLst>
          </p:cNvPr>
          <p:cNvSpPr txBox="1"/>
          <p:nvPr/>
        </p:nvSpPr>
        <p:spPr>
          <a:xfrm>
            <a:off x="140493" y="3256605"/>
            <a:ext cx="9723438" cy="784830"/>
          </a:xfrm>
          <a:prstGeom prst="rect">
            <a:avLst/>
          </a:prstGeom>
          <a:noFill/>
        </p:spPr>
        <p:txBody>
          <a:bodyPr wrap="square" rtlCol="0">
            <a:spAutoFit/>
          </a:bodyPr>
          <a:lstStyle/>
          <a:p>
            <a:pPr marL="228600" indent="-228600">
              <a:buFontTx/>
              <a:buAutoNum type="arabicParenBoth"/>
            </a:pPr>
            <a:r>
              <a:rPr lang="en-US" sz="750" dirty="0">
                <a:latin typeface="+mj-lt"/>
                <a:cs typeface="Times New Roman" pitchFamily="18" charset="0"/>
              </a:rPr>
              <a:t>The initial rate is 7.25% with a 9.00% IRR.</a:t>
            </a:r>
            <a:r>
              <a:rPr lang="en-US" sz="750" dirty="0">
                <a:highlight>
                  <a:srgbClr val="FFFF00"/>
                </a:highlight>
                <a:latin typeface="+mj-lt"/>
                <a:cs typeface="Times New Roman" pitchFamily="18" charset="0"/>
              </a:rPr>
              <a:t> </a:t>
            </a:r>
          </a:p>
          <a:p>
            <a:pPr marL="228600" indent="-228600">
              <a:buFontTx/>
              <a:buAutoNum type="arabicParenBoth"/>
            </a:pPr>
            <a:r>
              <a:rPr lang="en-US" sz="750" dirty="0">
                <a:latin typeface="+mj-lt"/>
                <a:cs typeface="Times New Roman" pitchFamily="18" charset="0"/>
              </a:rPr>
              <a:t>Invested in an existing mortgage loan refinancing certain existing banks and our outstanding $7,461 mezzanine loan originated in 4Q18. The initial rate is 7.5% yield with a 7.75% IRR. </a:t>
            </a:r>
          </a:p>
          <a:p>
            <a:pPr marL="228600" indent="-228600">
              <a:buFontTx/>
              <a:buAutoNum type="arabicParenBoth"/>
            </a:pPr>
            <a:r>
              <a:rPr lang="en-US" sz="750" dirty="0">
                <a:latin typeface="+mj-lt"/>
                <a:cs typeface="Times New Roman" pitchFamily="18" charset="0"/>
              </a:rPr>
              <a:t>The mortgage loan provides a one-year extension.</a:t>
            </a:r>
          </a:p>
          <a:p>
            <a:pPr marL="228600" indent="-228600">
              <a:buFontTx/>
              <a:buAutoNum type="arabicParenBoth"/>
            </a:pPr>
            <a:r>
              <a:rPr lang="en-US" sz="750" dirty="0">
                <a:latin typeface="+mj-lt"/>
                <a:cs typeface="Times New Roman" pitchFamily="18" charset="0"/>
              </a:rPr>
              <a:t>Began funding in 1Q24 under this construction loan commitment which was originated in July 2023. The borrower contributed $12,100 of equity at commencement, which was used to initially fund the construction. The interest only loan term is approximately three years, and includes two, one-year extensions, each of which is contingent to certain coverage thresholds. </a:t>
            </a:r>
          </a:p>
          <a:p>
            <a:pPr marL="228600" indent="-228600">
              <a:buFontTx/>
              <a:buAutoNum type="arabicParenBoth"/>
            </a:pPr>
            <a:endParaRPr lang="en-US" sz="750" dirty="0">
              <a:highlight>
                <a:srgbClr val="FFFF00"/>
              </a:highlight>
              <a:latin typeface="+mj-lt"/>
              <a:cs typeface="Times New Roman" pitchFamily="18" charset="0"/>
            </a:endParaRPr>
          </a:p>
        </p:txBody>
      </p:sp>
      <p:graphicFrame>
        <p:nvGraphicFramePr>
          <p:cNvPr id="28" name="Table 27">
            <a:extLst>
              <a:ext uri="{FF2B5EF4-FFF2-40B4-BE49-F238E27FC236}">
                <a16:creationId xmlns:a16="http://schemas.microsoft.com/office/drawing/2014/main" id="{9A2FC772-89F7-7174-82E2-3F226AAB6F4A}"/>
              </a:ext>
            </a:extLst>
          </p:cNvPr>
          <p:cNvGraphicFramePr>
            <a:graphicFrameLocks noGrp="1"/>
          </p:cNvGraphicFramePr>
          <p:nvPr>
            <p:extLst>
              <p:ext uri="{D42A27DB-BD31-4B8C-83A1-F6EECF244321}">
                <p14:modId xmlns:p14="http://schemas.microsoft.com/office/powerpoint/2010/main" val="1799319501"/>
              </p:ext>
            </p:extLst>
          </p:nvPr>
        </p:nvGraphicFramePr>
        <p:xfrm>
          <a:off x="-1675807" y="5126572"/>
          <a:ext cx="1511300" cy="371475"/>
        </p:xfrm>
        <a:graphic>
          <a:graphicData uri="http://schemas.openxmlformats.org/drawingml/2006/table">
            <a:tbl>
              <a:tblPr>
                <a:tableStyleId>{5C22544A-7EE6-4342-B048-85BDC9FD1C3A}</a:tableStyleId>
              </a:tblPr>
              <a:tblGrid>
                <a:gridCol w="1511300">
                  <a:extLst>
                    <a:ext uri="{9D8B030D-6E8A-4147-A177-3AD203B41FA5}">
                      <a16:colId xmlns:a16="http://schemas.microsoft.com/office/drawing/2014/main" val="3768017791"/>
                    </a:ext>
                  </a:extLst>
                </a:gridCol>
              </a:tblGrid>
              <a:tr h="190500">
                <a:tc>
                  <a:txBody>
                    <a:bodyPr/>
                    <a:lstStyle/>
                    <a:p>
                      <a:pPr algn="l" fontAlgn="b"/>
                      <a:r>
                        <a:rPr lang="en-US" sz="900" u="none" strike="noStrike" dirty="0">
                          <a:effectLst/>
                        </a:rPr>
                        <a:t>Village Park -Milton</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224688568"/>
                  </a:ext>
                </a:extLst>
              </a:tr>
              <a:tr h="180975">
                <a:tc>
                  <a:txBody>
                    <a:bodyPr/>
                    <a:lstStyle/>
                    <a:p>
                      <a:pPr algn="l" fontAlgn="b"/>
                      <a:endParaRPr lang="en-US" sz="900" b="1" i="1"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211091659"/>
                  </a:ext>
                </a:extLst>
              </a:tr>
            </a:tbl>
          </a:graphicData>
        </a:graphic>
      </p:graphicFrame>
      <p:graphicFrame>
        <p:nvGraphicFramePr>
          <p:cNvPr id="29" name="Table 28">
            <a:extLst>
              <a:ext uri="{FF2B5EF4-FFF2-40B4-BE49-F238E27FC236}">
                <a16:creationId xmlns:a16="http://schemas.microsoft.com/office/drawing/2014/main" id="{85A2BC31-A2B2-D092-1EE4-F0655610A964}"/>
              </a:ext>
            </a:extLst>
          </p:cNvPr>
          <p:cNvGraphicFramePr>
            <a:graphicFrameLocks noGrp="1"/>
          </p:cNvGraphicFramePr>
          <p:nvPr>
            <p:extLst>
              <p:ext uri="{D42A27DB-BD31-4B8C-83A1-F6EECF244321}">
                <p14:modId xmlns:p14="http://schemas.microsoft.com/office/powerpoint/2010/main" val="404117443"/>
              </p:ext>
            </p:extLst>
          </p:nvPr>
        </p:nvGraphicFramePr>
        <p:xfrm>
          <a:off x="-1790107" y="1917774"/>
          <a:ext cx="1511300" cy="1053230"/>
        </p:xfrm>
        <a:graphic>
          <a:graphicData uri="http://schemas.openxmlformats.org/drawingml/2006/table">
            <a:tbl>
              <a:tblPr>
                <a:tableStyleId>{5C22544A-7EE6-4342-B048-85BDC9FD1C3A}</a:tableStyleId>
              </a:tblPr>
              <a:tblGrid>
                <a:gridCol w="1511300">
                  <a:extLst>
                    <a:ext uri="{9D8B030D-6E8A-4147-A177-3AD203B41FA5}">
                      <a16:colId xmlns:a16="http://schemas.microsoft.com/office/drawing/2014/main" val="4236036127"/>
                    </a:ext>
                  </a:extLst>
                </a:gridCol>
              </a:tblGrid>
              <a:tr h="152642">
                <a:tc>
                  <a:txBody>
                    <a:bodyPr/>
                    <a:lstStyle/>
                    <a:p>
                      <a:pPr algn="l" fontAlgn="b"/>
                      <a:r>
                        <a:rPr lang="en-US" sz="900" u="none" strike="noStrike" dirty="0">
                          <a:effectLst/>
                        </a:rPr>
                        <a:t>100-1281 ALG12(Haywood)</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919854549"/>
                  </a:ext>
                </a:extLst>
              </a:tr>
              <a:tr h="152642">
                <a:tc>
                  <a:txBody>
                    <a:bodyPr/>
                    <a:lstStyle/>
                    <a:p>
                      <a:pPr algn="l" fontAlgn="b"/>
                      <a:r>
                        <a:rPr lang="da-DK" sz="900" u="none" strike="noStrike">
                          <a:effectLst/>
                        </a:rPr>
                        <a:t>100-1282 Corso ATL Village Pk</a:t>
                      </a:r>
                      <a:endParaRPr lang="da-DK" sz="900" b="0" i="0" u="none" strike="noStrike">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862650979"/>
                  </a:ext>
                </a:extLst>
              </a:tr>
              <a:tr h="152642">
                <a:tc>
                  <a:txBody>
                    <a:bodyPr/>
                    <a:lstStyle/>
                    <a:p>
                      <a:pPr algn="l" fontAlgn="b"/>
                      <a:r>
                        <a:rPr lang="en-US" sz="900" u="none" strike="noStrike" dirty="0">
                          <a:effectLst/>
                        </a:rPr>
                        <a:t>100-1283 Hanover Park</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603232654"/>
                  </a:ext>
                </a:extLst>
              </a:tr>
              <a:tr h="152642">
                <a:tc>
                  <a:txBody>
                    <a:bodyPr/>
                    <a:lstStyle/>
                    <a:p>
                      <a:pPr algn="l" fontAlgn="b"/>
                      <a:r>
                        <a:rPr lang="en-US" sz="900" u="none" strike="noStrike" dirty="0">
                          <a:effectLst/>
                        </a:rPr>
                        <a:t>100-1286 Opal (OSL)</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639696997"/>
                  </a:ext>
                </a:extLst>
              </a:tr>
              <a:tr h="152642">
                <a:tc>
                  <a:txBody>
                    <a:bodyPr/>
                    <a:lstStyle/>
                    <a:p>
                      <a:pPr algn="l" fontAlgn="b"/>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132197625"/>
                  </a:ext>
                </a:extLst>
              </a:tr>
              <a:tr h="137378">
                <a:tc>
                  <a:txBody>
                    <a:bodyPr/>
                    <a:lstStyle/>
                    <a:p>
                      <a:pPr algn="l" fontAlgn="b"/>
                      <a:endParaRPr lang="en-US" sz="900" b="1" i="0" u="none" strike="noStrike" dirty="0">
                        <a:solidFill>
                          <a:srgbClr val="D20689"/>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089960172"/>
                  </a:ext>
                </a:extLst>
              </a:tr>
              <a:tr h="152642">
                <a:tc>
                  <a:txBody>
                    <a:bodyPr/>
                    <a:lstStyle/>
                    <a:p>
                      <a:pPr algn="l" fontAlgn="b"/>
                      <a:r>
                        <a:rPr lang="en-US" sz="900" u="none" strike="noStrike" dirty="0">
                          <a:effectLst/>
                        </a:rPr>
                        <a:t>100-1285 Delta Township</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238381766"/>
                  </a:ext>
                </a:extLst>
              </a:tr>
            </a:tbl>
          </a:graphicData>
        </a:graphic>
      </p:graphicFrame>
    </p:spTree>
    <p:extLst>
      <p:ext uri="{BB962C8B-B14F-4D97-AF65-F5344CB8AC3E}">
        <p14:creationId xmlns:p14="http://schemas.microsoft.com/office/powerpoint/2010/main" val="724689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399" y="-55418"/>
            <a:ext cx="9601200" cy="685800"/>
          </a:xfrm>
        </p:spPr>
        <p:txBody>
          <a:bodyPr>
            <a:normAutofit/>
          </a:bodyPr>
          <a:lstStyle/>
          <a:p>
            <a:r>
              <a:rPr lang="en-US" sz="1700" cap="all" dirty="0">
                <a:solidFill>
                  <a:srgbClr val="002F86"/>
                </a:solidFill>
              </a:rPr>
              <a:t>Real Estate Activities – Joint Ventures –CURRENT INVESTMENT HELD</a:t>
            </a:r>
            <a:r>
              <a:rPr lang="en-US" sz="1800" cap="all" dirty="0">
                <a:solidFill>
                  <a:srgbClr val="002F86"/>
                </a:solidFill>
              </a:rPr>
              <a:t> </a:t>
            </a:r>
          </a:p>
        </p:txBody>
      </p:sp>
      <p:sp>
        <p:nvSpPr>
          <p:cNvPr id="2" name="Slide Number Placeholder 1"/>
          <p:cNvSpPr>
            <a:spLocks noGrp="1"/>
          </p:cNvSpPr>
          <p:nvPr>
            <p:ph type="sldNum" sz="quarter" idx="12"/>
          </p:nvPr>
        </p:nvSpPr>
        <p:spPr/>
        <p:txBody>
          <a:bodyPr/>
          <a:lstStyle/>
          <a:p>
            <a:fld id="{0CDE22BD-A697-449A-B32E-82B3E933C80D}" type="slidenum">
              <a:rPr lang="en-US" smtClean="0"/>
              <a:pPr/>
              <a:t>10</a:t>
            </a:fld>
            <a:endParaRPr lang="en-US" dirty="0"/>
          </a:p>
        </p:txBody>
      </p:sp>
      <p:sp>
        <p:nvSpPr>
          <p:cNvPr id="20" name="Rectangle 19">
            <a:extLst>
              <a:ext uri="{FF2B5EF4-FFF2-40B4-BE49-F238E27FC236}">
                <a16:creationId xmlns:a16="http://schemas.microsoft.com/office/drawing/2014/main" id="{EE245DF1-A3C2-467B-A18E-3195837D5F60}"/>
              </a:ext>
            </a:extLst>
          </p:cNvPr>
          <p:cNvSpPr/>
          <p:nvPr/>
        </p:nvSpPr>
        <p:spPr>
          <a:xfrm>
            <a:off x="195463"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graphicFrame>
        <p:nvGraphicFramePr>
          <p:cNvPr id="5" name="Object 4">
            <a:extLst>
              <a:ext uri="{FF2B5EF4-FFF2-40B4-BE49-F238E27FC236}">
                <a16:creationId xmlns:a16="http://schemas.microsoft.com/office/drawing/2014/main" id="{4CC76EA6-5ACF-1DAB-0058-46178701A278}"/>
              </a:ext>
            </a:extLst>
          </p:cNvPr>
          <p:cNvGraphicFramePr>
            <a:graphicFrameLocks noChangeAspect="1"/>
          </p:cNvGraphicFramePr>
          <p:nvPr>
            <p:extLst>
              <p:ext uri="{D42A27DB-BD31-4B8C-83A1-F6EECF244321}">
                <p14:modId xmlns:p14="http://schemas.microsoft.com/office/powerpoint/2010/main" val="1362302544"/>
              </p:ext>
            </p:extLst>
          </p:nvPr>
        </p:nvGraphicFramePr>
        <p:xfrm>
          <a:off x="186184" y="3697936"/>
          <a:ext cx="9756775" cy="2760662"/>
        </p:xfrm>
        <a:graphic>
          <a:graphicData uri="http://schemas.openxmlformats.org/presentationml/2006/ole">
            <mc:AlternateContent xmlns:mc="http://schemas.openxmlformats.org/markup-compatibility/2006">
              <mc:Choice xmlns:v="urn:schemas-microsoft-com:vml" Requires="v">
                <p:oleObj name="Worksheet" r:id="rId3" imgW="11477715" imgH="3248051" progId="Excel.Sheet.12">
                  <p:link/>
                </p:oleObj>
              </mc:Choice>
              <mc:Fallback>
                <p:oleObj name="Worksheet" r:id="rId3" imgW="11477715" imgH="3248051" progId="Excel.Sheet.12">
                  <p:link/>
                  <p:pic>
                    <p:nvPicPr>
                      <p:cNvPr id="5" name="Object 4">
                        <a:extLst>
                          <a:ext uri="{FF2B5EF4-FFF2-40B4-BE49-F238E27FC236}">
                            <a16:creationId xmlns:a16="http://schemas.microsoft.com/office/drawing/2014/main" id="{9600F82E-4F37-4BC8-A20F-7E3A5AAE4EDB}"/>
                          </a:ext>
                        </a:extLst>
                      </p:cNvPr>
                      <p:cNvPicPr/>
                      <p:nvPr/>
                    </p:nvPicPr>
                    <p:blipFill>
                      <a:blip r:embed="rId4"/>
                      <a:stretch>
                        <a:fillRect/>
                      </a:stretch>
                    </p:blipFill>
                    <p:spPr>
                      <a:xfrm>
                        <a:off x="186184" y="3697936"/>
                        <a:ext cx="9756775" cy="2760662"/>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CF68C164-6932-0303-F911-A8A4F337BBBF}"/>
              </a:ext>
            </a:extLst>
          </p:cNvPr>
          <p:cNvSpPr txBox="1"/>
          <p:nvPr/>
        </p:nvSpPr>
        <p:spPr>
          <a:xfrm>
            <a:off x="504169" y="2357347"/>
            <a:ext cx="9225761" cy="900246"/>
          </a:xfrm>
          <a:prstGeom prst="rect">
            <a:avLst/>
          </a:prstGeom>
          <a:noFill/>
        </p:spPr>
        <p:txBody>
          <a:bodyPr wrap="square" rtlCol="0">
            <a:spAutoFit/>
          </a:bodyPr>
          <a:lstStyle/>
          <a:p>
            <a:pPr marL="228600" indent="-228600">
              <a:buFontTx/>
              <a:buAutoNum type="arabicParenBoth"/>
            </a:pPr>
            <a:r>
              <a:rPr lang="en-US" sz="750" dirty="0">
                <a:cs typeface="Times New Roman" pitchFamily="18" charset="0"/>
              </a:rPr>
              <a:t>The initial cash rate is 7.00% increasing to 9.00% in year-four until the IRR is 8.00%. After achieving an 8.00% IRR, the cash rate drops to 8.00% with an IRR ranging between of 12.00% and 14.00% depending upon timing of redemption. Our investment represents 15.50% of the total investment. We have the option to require the JV partner to purchase our preferred equity interest at any time between August 17, 2031 and December 31, 2036.</a:t>
            </a:r>
          </a:p>
          <a:p>
            <a:pPr marL="228600" indent="-228600">
              <a:buFontTx/>
              <a:buAutoNum type="arabicParenBoth"/>
            </a:pPr>
            <a:r>
              <a:rPr lang="en-US" sz="750" dirty="0">
                <a:cs typeface="Times New Roman" pitchFamily="18" charset="0"/>
              </a:rPr>
              <a:t>The initial cash rate is 8.00% with an IRR of 14.00%. Our investment represents 11.00% of the total project cost. The JV provides the JV partner the option to buy out our investment at any time after August 31, 2023 at the IRR rate. Also, we have the option to require the JV partner to purchase our preferred equity interest at any time between August 31, 2027 and prior to the end of the first renewal term of the lease. The project was completed in 4Q23.</a:t>
            </a:r>
          </a:p>
          <a:p>
            <a:pPr marL="228600" indent="-228600">
              <a:buFontTx/>
              <a:buAutoNum type="arabicParenBoth"/>
            </a:pPr>
            <a:r>
              <a:rPr lang="en-US" sz="750" dirty="0">
                <a:cs typeface="Times New Roman" pitchFamily="18" charset="0"/>
              </a:rPr>
              <a:t>Represents a mortgage loan accounted for as an unconsolidated JV in accordance with GAAP. The five-year mortgage loan is interest only. The investment is expected to generate approximately $884 of revenue in 2024.</a:t>
            </a:r>
            <a:endParaRPr lang="en-US" sz="750" dirty="0">
              <a:solidFill>
                <a:srgbClr val="FF0000"/>
              </a:solidFill>
              <a:cs typeface="Times New Roman" pitchFamily="18" charset="0"/>
            </a:endParaRPr>
          </a:p>
        </p:txBody>
      </p:sp>
      <p:grpSp>
        <p:nvGrpSpPr>
          <p:cNvPr id="19" name="Group 18">
            <a:extLst>
              <a:ext uri="{FF2B5EF4-FFF2-40B4-BE49-F238E27FC236}">
                <a16:creationId xmlns:a16="http://schemas.microsoft.com/office/drawing/2014/main" id="{952928D6-11FC-B510-4F96-E6B547871FBA}"/>
              </a:ext>
            </a:extLst>
          </p:cNvPr>
          <p:cNvGrpSpPr/>
          <p:nvPr/>
        </p:nvGrpSpPr>
        <p:grpSpPr>
          <a:xfrm>
            <a:off x="12159" y="3437839"/>
            <a:ext cx="3352682" cy="292388"/>
            <a:chOff x="0" y="874599"/>
            <a:chExt cx="5948816" cy="292388"/>
          </a:xfrm>
        </p:grpSpPr>
        <p:sp>
          <p:nvSpPr>
            <p:cNvPr id="21" name="Pentagon 31">
              <a:extLst>
                <a:ext uri="{FF2B5EF4-FFF2-40B4-BE49-F238E27FC236}">
                  <a16:creationId xmlns:a16="http://schemas.microsoft.com/office/drawing/2014/main" id="{2C18D3F2-CF6A-8776-DD31-1B0BF739AD41}"/>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21">
              <a:extLst>
                <a:ext uri="{FF2B5EF4-FFF2-40B4-BE49-F238E27FC236}">
                  <a16:creationId xmlns:a16="http://schemas.microsoft.com/office/drawing/2014/main" id="{D8DF454D-4E05-30C1-F165-1DB64C04234F}"/>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CONSOLIDATED JOINT VENTURES</a:t>
              </a:r>
            </a:p>
          </p:txBody>
        </p:sp>
      </p:grpSp>
      <p:grpSp>
        <p:nvGrpSpPr>
          <p:cNvPr id="23" name="Group 22">
            <a:extLst>
              <a:ext uri="{FF2B5EF4-FFF2-40B4-BE49-F238E27FC236}">
                <a16:creationId xmlns:a16="http://schemas.microsoft.com/office/drawing/2014/main" id="{AF0220CA-E9B2-5C9A-AD37-9CFEBD4C5139}"/>
              </a:ext>
            </a:extLst>
          </p:cNvPr>
          <p:cNvGrpSpPr/>
          <p:nvPr/>
        </p:nvGrpSpPr>
        <p:grpSpPr>
          <a:xfrm>
            <a:off x="10427" y="843758"/>
            <a:ext cx="3313355" cy="292388"/>
            <a:chOff x="0" y="874599"/>
            <a:chExt cx="5948816" cy="292388"/>
          </a:xfrm>
        </p:grpSpPr>
        <p:sp>
          <p:nvSpPr>
            <p:cNvPr id="24" name="Pentagon 31">
              <a:extLst>
                <a:ext uri="{FF2B5EF4-FFF2-40B4-BE49-F238E27FC236}">
                  <a16:creationId xmlns:a16="http://schemas.microsoft.com/office/drawing/2014/main" id="{D7EDA537-FB18-80A6-9629-CC3610584DBB}"/>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TextBox 24">
              <a:extLst>
                <a:ext uri="{FF2B5EF4-FFF2-40B4-BE49-F238E27FC236}">
                  <a16:creationId xmlns:a16="http://schemas.microsoft.com/office/drawing/2014/main" id="{6AB836CB-2A1F-02C4-BED4-31023805D05B}"/>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UNCONSOLIDATED JOINT VENTURES</a:t>
              </a:r>
            </a:p>
          </p:txBody>
        </p:sp>
      </p:grpSp>
      <p:graphicFrame>
        <p:nvGraphicFramePr>
          <p:cNvPr id="26" name="Object 25">
            <a:extLst>
              <a:ext uri="{FF2B5EF4-FFF2-40B4-BE49-F238E27FC236}">
                <a16:creationId xmlns:a16="http://schemas.microsoft.com/office/drawing/2014/main" id="{2306570B-736C-DD4D-29DD-F26577033A41}"/>
              </a:ext>
            </a:extLst>
          </p:cNvPr>
          <p:cNvGraphicFramePr>
            <a:graphicFrameLocks noChangeAspect="1"/>
          </p:cNvGraphicFramePr>
          <p:nvPr>
            <p:extLst>
              <p:ext uri="{D42A27DB-BD31-4B8C-83A1-F6EECF244321}">
                <p14:modId xmlns:p14="http://schemas.microsoft.com/office/powerpoint/2010/main" val="2378746240"/>
              </p:ext>
            </p:extLst>
          </p:nvPr>
        </p:nvGraphicFramePr>
        <p:xfrm>
          <a:off x="554940" y="934273"/>
          <a:ext cx="8866741" cy="1524773"/>
        </p:xfrm>
        <a:graphic>
          <a:graphicData uri="http://schemas.openxmlformats.org/presentationml/2006/ole">
            <mc:AlternateContent xmlns:mc="http://schemas.openxmlformats.org/markup-compatibility/2006">
              <mc:Choice xmlns:v="urn:schemas-microsoft-com:vml" Requires="v">
                <p:oleObj name="Worksheet" r:id="rId5" imgW="10191656" imgH="1752613" progId="Excel.Sheet.12">
                  <p:link/>
                </p:oleObj>
              </mc:Choice>
              <mc:Fallback>
                <p:oleObj name="Worksheet" r:id="rId5" imgW="10191656" imgH="1752613" progId="Excel.Sheet.12">
                  <p:link/>
                  <p:pic>
                    <p:nvPicPr>
                      <p:cNvPr id="3" name="Object 2">
                        <a:extLst>
                          <a:ext uri="{FF2B5EF4-FFF2-40B4-BE49-F238E27FC236}">
                            <a16:creationId xmlns:a16="http://schemas.microsoft.com/office/drawing/2014/main" id="{A33D89F8-DD31-4FA0-B02F-96BF4AF56A8E}"/>
                          </a:ext>
                        </a:extLst>
                      </p:cNvPr>
                      <p:cNvPicPr/>
                      <p:nvPr/>
                    </p:nvPicPr>
                    <p:blipFill>
                      <a:blip r:embed="rId6"/>
                      <a:stretch>
                        <a:fillRect/>
                      </a:stretch>
                    </p:blipFill>
                    <p:spPr>
                      <a:xfrm>
                        <a:off x="554940" y="934273"/>
                        <a:ext cx="8866741" cy="1524773"/>
                      </a:xfrm>
                      <a:prstGeom prst="rect">
                        <a:avLst/>
                      </a:prstGeom>
                    </p:spPr>
                  </p:pic>
                </p:oleObj>
              </mc:Fallback>
            </mc:AlternateContent>
          </a:graphicData>
        </a:graphic>
      </p:graphicFrame>
      <p:sp>
        <p:nvSpPr>
          <p:cNvPr id="27" name="TextBox 26">
            <a:extLst>
              <a:ext uri="{FF2B5EF4-FFF2-40B4-BE49-F238E27FC236}">
                <a16:creationId xmlns:a16="http://schemas.microsoft.com/office/drawing/2014/main" id="{38A96E45-CEFC-578A-180D-388BF2397981}"/>
              </a:ext>
            </a:extLst>
          </p:cNvPr>
          <p:cNvSpPr txBox="1"/>
          <p:nvPr/>
        </p:nvSpPr>
        <p:spPr>
          <a:xfrm>
            <a:off x="294606" y="6350698"/>
            <a:ext cx="9648353" cy="669414"/>
          </a:xfrm>
          <a:prstGeom prst="rect">
            <a:avLst/>
          </a:prstGeom>
          <a:noFill/>
        </p:spPr>
        <p:txBody>
          <a:bodyPr wrap="square" rtlCol="0">
            <a:spAutoFit/>
          </a:bodyPr>
          <a:lstStyle/>
          <a:p>
            <a:pPr marL="228600" indent="-228600">
              <a:buFontTx/>
              <a:buAutoNum type="arabicParenBoth"/>
            </a:pPr>
            <a:r>
              <a:rPr lang="en-US" sz="750" dirty="0">
                <a:latin typeface="+mj-lt"/>
                <a:cs typeface="Times New Roman" pitchFamily="18" charset="0"/>
              </a:rPr>
              <a:t>Represents a single joint venture with ownership in two properties.</a:t>
            </a:r>
          </a:p>
          <a:p>
            <a:pPr marL="228600" indent="-228600">
              <a:buFontTx/>
              <a:buAutoNum type="arabicParenBoth"/>
            </a:pPr>
            <a:r>
              <a:rPr lang="en-US" sz="750" dirty="0">
                <a:latin typeface="+mj-lt"/>
                <a:cs typeface="Times New Roman" pitchFamily="18" charset="0"/>
              </a:rPr>
              <a:t>We entered into a JV with an affiliate of PruittHealth and the JV purchased three skilled nursing centers. In accordance with GAAP, the purchased assets are presented as a financing receivable on our </a:t>
            </a:r>
            <a:r>
              <a:rPr lang="en-US" sz="750" i="1" dirty="0">
                <a:latin typeface="+mj-lt"/>
                <a:cs typeface="Times New Roman" pitchFamily="18" charset="0"/>
              </a:rPr>
              <a:t>Consolidated Balance Sheets.</a:t>
            </a:r>
            <a:r>
              <a:rPr lang="en-US" sz="750" dirty="0">
                <a:latin typeface="+mj-lt"/>
                <a:cs typeface="Times New Roman" pitchFamily="18" charset="0"/>
              </a:rPr>
              <a:t> </a:t>
            </a:r>
          </a:p>
          <a:p>
            <a:pPr marL="228600" indent="-228600">
              <a:buFontTx/>
              <a:buAutoNum type="arabicParenBoth"/>
            </a:pPr>
            <a:r>
              <a:rPr lang="en-US" sz="750" dirty="0">
                <a:latin typeface="+mj-lt"/>
                <a:cs typeface="Times New Roman" pitchFamily="18" charset="0"/>
              </a:rPr>
              <a:t>We entered into a JV with an affiliate of ALG Senior to purchase 11 assisted living/memory care communities. In accordance with GAAP, the purchased assets are presented as a financing receivable on our </a:t>
            </a:r>
            <a:r>
              <a:rPr lang="en-US" sz="750" i="1" dirty="0">
                <a:latin typeface="+mj-lt"/>
                <a:cs typeface="Times New Roman" pitchFamily="18" charset="0"/>
              </a:rPr>
              <a:t>Consolidated Balance Sheets</a:t>
            </a:r>
            <a:r>
              <a:rPr lang="en-US" sz="750" dirty="0">
                <a:latin typeface="+mj-lt"/>
                <a:cs typeface="Times New Roman" pitchFamily="18" charset="0"/>
              </a:rPr>
              <a:t>. See Financing Receivables on page 9 for further discussion.</a:t>
            </a:r>
          </a:p>
          <a:p>
            <a:pPr marL="228600" indent="-228600">
              <a:buFontTx/>
              <a:buAutoNum type="arabicParenBoth"/>
            </a:pPr>
            <a:r>
              <a:rPr lang="en-US" sz="750" dirty="0">
                <a:latin typeface="+mj-lt"/>
                <a:cs typeface="Times New Roman" pitchFamily="18" charset="0"/>
              </a:rPr>
              <a:t>See Acquisitions on page 9 for further discussion.</a:t>
            </a:r>
          </a:p>
        </p:txBody>
      </p:sp>
      <p:graphicFrame>
        <p:nvGraphicFramePr>
          <p:cNvPr id="28" name="Table 27">
            <a:extLst>
              <a:ext uri="{FF2B5EF4-FFF2-40B4-BE49-F238E27FC236}">
                <a16:creationId xmlns:a16="http://schemas.microsoft.com/office/drawing/2014/main" id="{E7EA6D68-D220-04C4-BEE4-AC506B44EE34}"/>
              </a:ext>
            </a:extLst>
          </p:cNvPr>
          <p:cNvGraphicFramePr>
            <a:graphicFrameLocks noGrp="1"/>
          </p:cNvGraphicFramePr>
          <p:nvPr>
            <p:extLst>
              <p:ext uri="{D42A27DB-BD31-4B8C-83A1-F6EECF244321}">
                <p14:modId xmlns:p14="http://schemas.microsoft.com/office/powerpoint/2010/main" val="233716365"/>
              </p:ext>
            </p:extLst>
          </p:nvPr>
        </p:nvGraphicFramePr>
        <p:xfrm>
          <a:off x="-2360467" y="1503098"/>
          <a:ext cx="2208034" cy="469779"/>
        </p:xfrm>
        <a:graphic>
          <a:graphicData uri="http://schemas.openxmlformats.org/drawingml/2006/table">
            <a:tbl>
              <a:tblPr>
                <a:tableStyleId>{5C22544A-7EE6-4342-B048-85BDC9FD1C3A}</a:tableStyleId>
              </a:tblPr>
              <a:tblGrid>
                <a:gridCol w="2208034">
                  <a:extLst>
                    <a:ext uri="{9D8B030D-6E8A-4147-A177-3AD203B41FA5}">
                      <a16:colId xmlns:a16="http://schemas.microsoft.com/office/drawing/2014/main" val="2654270785"/>
                    </a:ext>
                  </a:extLst>
                </a:gridCol>
              </a:tblGrid>
              <a:tr h="156593">
                <a:tc>
                  <a:txBody>
                    <a:bodyPr/>
                    <a:lstStyle/>
                    <a:p>
                      <a:pPr algn="l" fontAlgn="b"/>
                      <a:r>
                        <a:rPr lang="it-IT" sz="900" u="none" strike="noStrike" dirty="0">
                          <a:effectLst/>
                        </a:rPr>
                        <a:t>8/17/20 Magnolia Arlington Pref Equity</a:t>
                      </a:r>
                      <a:endParaRPr lang="it-IT"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520659847"/>
                  </a:ext>
                </a:extLst>
              </a:tr>
              <a:tr h="156593">
                <a:tc>
                  <a:txBody>
                    <a:bodyPr/>
                    <a:lstStyle/>
                    <a:p>
                      <a:pPr algn="l" fontAlgn="b"/>
                      <a:r>
                        <a:rPr lang="en-US" sz="900" u="none" strike="noStrike" dirty="0">
                          <a:effectLst/>
                        </a:rPr>
                        <a:t>9/4/20 Univ. Village @ Salmon Creek Pref Eq</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51558361"/>
                  </a:ext>
                </a:extLst>
              </a:tr>
              <a:tr h="156593">
                <a:tc>
                  <a:txBody>
                    <a:bodyPr/>
                    <a:lstStyle/>
                    <a:p>
                      <a:pPr algn="l" fontAlgn="b"/>
                      <a:r>
                        <a:rPr lang="en-US" sz="900" u="none" strike="noStrike" dirty="0">
                          <a:solidFill>
                            <a:srgbClr val="FF0000"/>
                          </a:solidFill>
                          <a:effectLst/>
                        </a:rPr>
                        <a:t>4/1/24 Ignite Katy TX</a:t>
                      </a:r>
                      <a:endParaRPr lang="en-US" sz="900" b="0" i="0" u="none" strike="noStrike" dirty="0">
                        <a:solidFill>
                          <a:srgbClr val="FF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222800756"/>
                  </a:ext>
                </a:extLst>
              </a:tr>
            </a:tbl>
          </a:graphicData>
        </a:graphic>
      </p:graphicFrame>
      <p:graphicFrame>
        <p:nvGraphicFramePr>
          <p:cNvPr id="29" name="Table 28">
            <a:extLst>
              <a:ext uri="{FF2B5EF4-FFF2-40B4-BE49-F238E27FC236}">
                <a16:creationId xmlns:a16="http://schemas.microsoft.com/office/drawing/2014/main" id="{27CFD7BE-F3FC-7276-837F-FD343028E5E9}"/>
              </a:ext>
            </a:extLst>
          </p:cNvPr>
          <p:cNvGraphicFramePr>
            <a:graphicFrameLocks noGrp="1"/>
          </p:cNvGraphicFramePr>
          <p:nvPr>
            <p:extLst>
              <p:ext uri="{D42A27DB-BD31-4B8C-83A1-F6EECF244321}">
                <p14:modId xmlns:p14="http://schemas.microsoft.com/office/powerpoint/2010/main" val="757987311"/>
              </p:ext>
            </p:extLst>
          </p:nvPr>
        </p:nvGraphicFramePr>
        <p:xfrm>
          <a:off x="-1854741" y="4115234"/>
          <a:ext cx="1619250" cy="1675260"/>
        </p:xfrm>
        <a:graphic>
          <a:graphicData uri="http://schemas.openxmlformats.org/drawingml/2006/table">
            <a:tbl>
              <a:tblPr>
                <a:tableStyleId>{5C22544A-7EE6-4342-B048-85BDC9FD1C3A}</a:tableStyleId>
              </a:tblPr>
              <a:tblGrid>
                <a:gridCol w="1619250">
                  <a:extLst>
                    <a:ext uri="{9D8B030D-6E8A-4147-A177-3AD203B41FA5}">
                      <a16:colId xmlns:a16="http://schemas.microsoft.com/office/drawing/2014/main" val="1138460192"/>
                    </a:ext>
                  </a:extLst>
                </a:gridCol>
              </a:tblGrid>
              <a:tr h="167526">
                <a:tc>
                  <a:txBody>
                    <a:bodyPr/>
                    <a:lstStyle/>
                    <a:p>
                      <a:pPr algn="l" fontAlgn="b"/>
                      <a:r>
                        <a:rPr lang="en-US" sz="900" u="none" strike="noStrike" dirty="0">
                          <a:effectLst/>
                        </a:rPr>
                        <a:t>Inverness</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13088261"/>
                  </a:ext>
                </a:extLst>
              </a:tr>
              <a:tr h="167526">
                <a:tc>
                  <a:txBody>
                    <a:bodyPr/>
                    <a:lstStyle/>
                    <a:p>
                      <a:pPr algn="l" fontAlgn="b"/>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409189648"/>
                  </a:ext>
                </a:extLst>
              </a:tr>
              <a:tr h="167526">
                <a:tc>
                  <a:txBody>
                    <a:bodyPr/>
                    <a:lstStyle/>
                    <a:p>
                      <a:pPr algn="l" fontAlgn="b"/>
                      <a:r>
                        <a:rPr lang="en-US" sz="900" u="none" strike="noStrike" dirty="0">
                          <a:effectLst/>
                        </a:rPr>
                        <a:t>Weatherly Court</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403887530"/>
                  </a:ext>
                </a:extLst>
              </a:tr>
              <a:tr h="167526">
                <a:tc>
                  <a:txBody>
                    <a:bodyPr/>
                    <a:lstStyle/>
                    <a:p>
                      <a:pPr algn="l" fontAlgn="b"/>
                      <a:r>
                        <a:rPr lang="en-US" sz="900" u="none" strike="noStrike" dirty="0">
                          <a:effectLst/>
                        </a:rPr>
                        <a:t>Weatherly Inn</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172093307"/>
                  </a:ext>
                </a:extLst>
              </a:tr>
              <a:tr h="167526">
                <a:tc>
                  <a:txBody>
                    <a:bodyPr/>
                    <a:lstStyle/>
                    <a:p>
                      <a:pPr algn="l" fontAlgn="b"/>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724734240"/>
                  </a:ext>
                </a:extLst>
              </a:tr>
              <a:tr h="167526">
                <a:tc>
                  <a:txBody>
                    <a:bodyPr/>
                    <a:lstStyle/>
                    <a:p>
                      <a:pPr algn="l" fontAlgn="b"/>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06280486"/>
                  </a:ext>
                </a:extLst>
              </a:tr>
              <a:tr h="167526">
                <a:tc>
                  <a:txBody>
                    <a:bodyPr/>
                    <a:lstStyle/>
                    <a:p>
                      <a:pPr algn="l" fontAlgn="b"/>
                      <a:r>
                        <a:rPr lang="en-US" sz="900" u="none" strike="noStrike" dirty="0">
                          <a:effectLst/>
                        </a:rPr>
                        <a:t>Pruitt</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139868071"/>
                  </a:ext>
                </a:extLst>
              </a:tr>
              <a:tr h="167526">
                <a:tc>
                  <a:txBody>
                    <a:bodyPr/>
                    <a:lstStyle/>
                    <a:p>
                      <a:pPr algn="l" fontAlgn="b"/>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174752990"/>
                  </a:ext>
                </a:extLst>
              </a:tr>
              <a:tr h="167526">
                <a:tc>
                  <a:txBody>
                    <a:bodyPr/>
                    <a:lstStyle/>
                    <a:p>
                      <a:pPr algn="l" fontAlgn="b"/>
                      <a:r>
                        <a:rPr lang="en-US" sz="900" u="none" strike="noStrike" dirty="0">
                          <a:effectLst/>
                        </a:rPr>
                        <a:t>ALG11(no Haywood)-1/5/23</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044446560"/>
                  </a:ext>
                </a:extLst>
              </a:tr>
              <a:tr h="167526">
                <a:tc>
                  <a:txBody>
                    <a:bodyPr/>
                    <a:lstStyle/>
                    <a:p>
                      <a:pPr algn="l" fontAlgn="b"/>
                      <a:r>
                        <a:rPr lang="en-US" sz="900" u="none" strike="noStrike" dirty="0">
                          <a:effectLst/>
                        </a:rPr>
                        <a:t>Encore Centerville</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3546101940"/>
                  </a:ext>
                </a:extLst>
              </a:tr>
            </a:tbl>
          </a:graphicData>
        </a:graphic>
      </p:graphicFrame>
    </p:spTree>
    <p:extLst>
      <p:ext uri="{BB962C8B-B14F-4D97-AF65-F5344CB8AC3E}">
        <p14:creationId xmlns:p14="http://schemas.microsoft.com/office/powerpoint/2010/main" val="2893339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11</a:t>
            </a:fld>
            <a:endParaRPr lang="en-US" dirty="0"/>
          </a:p>
        </p:txBody>
      </p:sp>
      <p:sp>
        <p:nvSpPr>
          <p:cNvPr id="28" name="Title 3">
            <a:extLst>
              <a:ext uri="{FF2B5EF4-FFF2-40B4-BE49-F238E27FC236}">
                <a16:creationId xmlns:a16="http://schemas.microsoft.com/office/drawing/2014/main" id="{F3E800A7-9EA5-494B-A910-0FF65F1668B9}"/>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rPr>
              <a:t>Real Estate Activities – PURCHASE OPTIONS AND </a:t>
            </a:r>
            <a:r>
              <a:rPr lang="en-US" sz="1700" cap="all" dirty="0" err="1">
                <a:solidFill>
                  <a:srgbClr val="002F86"/>
                </a:solidFill>
                <a:highlight>
                  <a:srgbClr val="FFFF00"/>
                </a:highlight>
              </a:rPr>
              <a:t>rENOVATION</a:t>
            </a:r>
            <a:r>
              <a:rPr lang="en-US" sz="1700" cap="all" dirty="0">
                <a:solidFill>
                  <a:srgbClr val="002F86"/>
                </a:solidFill>
              </a:rPr>
              <a:t> &amp; construction loans</a:t>
            </a:r>
          </a:p>
        </p:txBody>
      </p:sp>
      <p:sp>
        <p:nvSpPr>
          <p:cNvPr id="35" name="Rectangle 34">
            <a:extLst>
              <a:ext uri="{FF2B5EF4-FFF2-40B4-BE49-F238E27FC236}">
                <a16:creationId xmlns:a16="http://schemas.microsoft.com/office/drawing/2014/main" id="{43C2888C-F65D-4DAE-AC86-5702EA6758EC}"/>
              </a:ext>
            </a:extLst>
          </p:cNvPr>
          <p:cNvSpPr/>
          <p:nvPr/>
        </p:nvSpPr>
        <p:spPr>
          <a:xfrm>
            <a:off x="195463" y="526731"/>
            <a:ext cx="2137546" cy="200055"/>
          </a:xfrm>
          <a:prstGeom prst="rect">
            <a:avLst/>
          </a:prstGeom>
        </p:spPr>
        <p:txBody>
          <a:bodyPr wrap="square">
            <a:spAutoFit/>
          </a:bodyPr>
          <a:lstStyle/>
          <a:p>
            <a:pPr marL="243848" indent="-243848"/>
            <a:r>
              <a:rPr lang="en-US" sz="700" cap="all" dirty="0">
                <a:cs typeface="Times New Roman" pitchFamily="18" charset="0"/>
              </a:rPr>
              <a:t>(dollar amounts in thousands)</a:t>
            </a:r>
            <a:endParaRPr lang="en-US" sz="700" cap="all" dirty="0">
              <a:latin typeface="+mj-lt"/>
              <a:cs typeface="Times New Roman" pitchFamily="18" charset="0"/>
            </a:endParaRPr>
          </a:p>
        </p:txBody>
      </p:sp>
      <p:graphicFrame>
        <p:nvGraphicFramePr>
          <p:cNvPr id="4" name="Object 3">
            <a:extLst>
              <a:ext uri="{FF2B5EF4-FFF2-40B4-BE49-F238E27FC236}">
                <a16:creationId xmlns:a16="http://schemas.microsoft.com/office/drawing/2014/main" id="{C19E9E5A-B3E4-4963-C05B-E394FCA1DC28}"/>
              </a:ext>
            </a:extLst>
          </p:cNvPr>
          <p:cNvGraphicFramePr>
            <a:graphicFrameLocks noChangeAspect="1"/>
          </p:cNvGraphicFramePr>
          <p:nvPr>
            <p:extLst>
              <p:ext uri="{D42A27DB-BD31-4B8C-83A1-F6EECF244321}">
                <p14:modId xmlns:p14="http://schemas.microsoft.com/office/powerpoint/2010/main" val="125902121"/>
              </p:ext>
            </p:extLst>
          </p:nvPr>
        </p:nvGraphicFramePr>
        <p:xfrm>
          <a:off x="63501" y="4686114"/>
          <a:ext cx="9947275" cy="1244600"/>
        </p:xfrm>
        <a:graphic>
          <a:graphicData uri="http://schemas.openxmlformats.org/presentationml/2006/ole">
            <mc:AlternateContent xmlns:mc="http://schemas.openxmlformats.org/markup-compatibility/2006">
              <mc:Choice xmlns:v="urn:schemas-microsoft-com:vml" Requires="v">
                <p:oleObj name="Worksheet" r:id="rId4" imgW="12277598" imgH="1533667" progId="Excel.Sheet.12">
                  <p:link/>
                </p:oleObj>
              </mc:Choice>
              <mc:Fallback>
                <p:oleObj name="Worksheet" r:id="rId4" imgW="12277598" imgH="1533667" progId="Excel.Sheet.12">
                  <p:link/>
                  <p:pic>
                    <p:nvPicPr>
                      <p:cNvPr id="5" name="Object 4">
                        <a:extLst>
                          <a:ext uri="{FF2B5EF4-FFF2-40B4-BE49-F238E27FC236}">
                            <a16:creationId xmlns:a16="http://schemas.microsoft.com/office/drawing/2014/main" id="{C803A2AC-552E-4DDD-BF74-0C9626769FD0}"/>
                          </a:ext>
                        </a:extLst>
                      </p:cNvPr>
                      <p:cNvPicPr/>
                      <p:nvPr/>
                    </p:nvPicPr>
                    <p:blipFill>
                      <a:blip r:embed="rId5"/>
                      <a:stretch>
                        <a:fillRect/>
                      </a:stretch>
                    </p:blipFill>
                    <p:spPr>
                      <a:xfrm>
                        <a:off x="63501" y="4686114"/>
                        <a:ext cx="9947275" cy="12446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51D7D79E-0206-6B22-9B59-CF73D95D6B7F}"/>
              </a:ext>
            </a:extLst>
          </p:cNvPr>
          <p:cNvSpPr txBox="1"/>
          <p:nvPr/>
        </p:nvSpPr>
        <p:spPr>
          <a:xfrm>
            <a:off x="343917" y="5940279"/>
            <a:ext cx="9191927" cy="553998"/>
          </a:xfrm>
          <a:prstGeom prst="rect">
            <a:avLst/>
          </a:prstGeom>
          <a:noFill/>
        </p:spPr>
        <p:txBody>
          <a:bodyPr wrap="square" rtlCol="0">
            <a:spAutoFit/>
          </a:bodyPr>
          <a:lstStyle/>
          <a:p>
            <a:pPr marL="243848" indent="-243848">
              <a:buFontTx/>
              <a:buAutoNum type="arabicParenBoth"/>
            </a:pPr>
            <a:r>
              <a:rPr lang="en-US" sz="750" dirty="0">
                <a:latin typeface="+mj-lt"/>
                <a:cs typeface="Times New Roman" pitchFamily="18" charset="0"/>
              </a:rPr>
              <a:t>This commitment is part of a $59,250 loan commitment secured by 13 properties, (12) North Carolina and (1) South Carolina. Interest payment increases upon each funding.</a:t>
            </a:r>
          </a:p>
          <a:p>
            <a:pPr marL="243848" indent="-243848">
              <a:buFontTx/>
              <a:buAutoNum type="arabicParenBoth"/>
            </a:pPr>
            <a:r>
              <a:rPr lang="en-US" sz="750" dirty="0">
                <a:latin typeface="+mj-lt"/>
                <a:cs typeface="Times New Roman" pitchFamily="18" charset="0"/>
              </a:rPr>
              <a:t>The interest only loan term is approximately three years at a rate of 8.75%, and includes two, one-year extensions, each of which is contingent to certain coverage thresholds. See Mortgage Loans on page 10 for further discussion.</a:t>
            </a:r>
            <a:endParaRPr lang="en-US" sz="750" b="1" dirty="0">
              <a:latin typeface="+mj-lt"/>
              <a:cs typeface="Times New Roman" pitchFamily="18" charset="0"/>
            </a:endParaRPr>
          </a:p>
          <a:p>
            <a:pPr marL="243848" indent="-243848">
              <a:buFontTx/>
              <a:buAutoNum type="arabicParenBoth"/>
            </a:pPr>
            <a:endParaRPr lang="en-US" sz="750" dirty="0">
              <a:cs typeface="Times New Roman" pitchFamily="18" charset="0"/>
            </a:endParaRPr>
          </a:p>
        </p:txBody>
      </p:sp>
      <p:grpSp>
        <p:nvGrpSpPr>
          <p:cNvPr id="17" name="Group 16">
            <a:extLst>
              <a:ext uri="{FF2B5EF4-FFF2-40B4-BE49-F238E27FC236}">
                <a16:creationId xmlns:a16="http://schemas.microsoft.com/office/drawing/2014/main" id="{091680EF-255E-3982-CD1E-E568273EC8F2}"/>
              </a:ext>
            </a:extLst>
          </p:cNvPr>
          <p:cNvGrpSpPr/>
          <p:nvPr/>
        </p:nvGrpSpPr>
        <p:grpSpPr>
          <a:xfrm>
            <a:off x="17461" y="4402572"/>
            <a:ext cx="4511710" cy="292388"/>
            <a:chOff x="0" y="883445"/>
            <a:chExt cx="5948816" cy="292388"/>
          </a:xfrm>
        </p:grpSpPr>
        <p:sp>
          <p:nvSpPr>
            <p:cNvPr id="19" name="Pentagon 31">
              <a:extLst>
                <a:ext uri="{FF2B5EF4-FFF2-40B4-BE49-F238E27FC236}">
                  <a16:creationId xmlns:a16="http://schemas.microsoft.com/office/drawing/2014/main" id="{EC42DBF4-F1BE-E715-AB48-51A35A07D28D}"/>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0" name="TextBox 19">
              <a:extLst>
                <a:ext uri="{FF2B5EF4-FFF2-40B4-BE49-F238E27FC236}">
                  <a16:creationId xmlns:a16="http://schemas.microsoft.com/office/drawing/2014/main" id="{CF612C73-F36B-06A8-2F97-CDE23D673F7E}"/>
                </a:ext>
              </a:extLst>
            </p:cNvPr>
            <p:cNvSpPr txBox="1"/>
            <p:nvPr/>
          </p:nvSpPr>
          <p:spPr>
            <a:xfrm>
              <a:off x="339711" y="883445"/>
              <a:ext cx="5295143"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RENOVATION &amp; Construction LOANS</a:t>
              </a:r>
            </a:p>
          </p:txBody>
        </p:sp>
      </p:grpSp>
      <p:grpSp>
        <p:nvGrpSpPr>
          <p:cNvPr id="21" name="Group 20">
            <a:extLst>
              <a:ext uri="{FF2B5EF4-FFF2-40B4-BE49-F238E27FC236}">
                <a16:creationId xmlns:a16="http://schemas.microsoft.com/office/drawing/2014/main" id="{526CBE8E-3DFD-A757-14DE-96D842B5285A}"/>
              </a:ext>
            </a:extLst>
          </p:cNvPr>
          <p:cNvGrpSpPr/>
          <p:nvPr/>
        </p:nvGrpSpPr>
        <p:grpSpPr>
          <a:xfrm>
            <a:off x="17459" y="948925"/>
            <a:ext cx="3313355" cy="292388"/>
            <a:chOff x="0" y="874599"/>
            <a:chExt cx="5948816" cy="292388"/>
          </a:xfrm>
        </p:grpSpPr>
        <p:sp>
          <p:nvSpPr>
            <p:cNvPr id="22" name="Pentagon 31">
              <a:extLst>
                <a:ext uri="{FF2B5EF4-FFF2-40B4-BE49-F238E27FC236}">
                  <a16:creationId xmlns:a16="http://schemas.microsoft.com/office/drawing/2014/main" id="{A875737D-9403-F293-106A-9CC096C1612C}"/>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3" name="TextBox 22">
              <a:extLst>
                <a:ext uri="{FF2B5EF4-FFF2-40B4-BE49-F238E27FC236}">
                  <a16:creationId xmlns:a16="http://schemas.microsoft.com/office/drawing/2014/main" id="{C9E653B5-9789-B59A-3A49-AFFA9E3EFEDC}"/>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Purchase options</a:t>
              </a:r>
            </a:p>
          </p:txBody>
        </p:sp>
      </p:grpSp>
      <p:graphicFrame>
        <p:nvGraphicFramePr>
          <p:cNvPr id="24" name="Object 23">
            <a:extLst>
              <a:ext uri="{FF2B5EF4-FFF2-40B4-BE49-F238E27FC236}">
                <a16:creationId xmlns:a16="http://schemas.microsoft.com/office/drawing/2014/main" id="{2D9372E3-6037-04FD-8EA4-86ED01C29B6E}"/>
              </a:ext>
            </a:extLst>
          </p:cNvPr>
          <p:cNvGraphicFramePr>
            <a:graphicFrameLocks noChangeAspect="1"/>
          </p:cNvGraphicFramePr>
          <p:nvPr>
            <p:extLst>
              <p:ext uri="{D42A27DB-BD31-4B8C-83A1-F6EECF244321}">
                <p14:modId xmlns:p14="http://schemas.microsoft.com/office/powerpoint/2010/main" val="3222801274"/>
              </p:ext>
            </p:extLst>
          </p:nvPr>
        </p:nvGraphicFramePr>
        <p:xfrm>
          <a:off x="152399" y="1308935"/>
          <a:ext cx="5902325" cy="2605087"/>
        </p:xfrm>
        <a:graphic>
          <a:graphicData uri="http://schemas.openxmlformats.org/presentationml/2006/ole">
            <mc:AlternateContent xmlns:mc="http://schemas.openxmlformats.org/markup-compatibility/2006">
              <mc:Choice xmlns:v="urn:schemas-microsoft-com:vml" Requires="v">
                <p:oleObj name="Worksheet" r:id="rId6" imgW="6943888" imgH="3066986" progId="Excel.Sheet.12">
                  <p:link/>
                </p:oleObj>
              </mc:Choice>
              <mc:Fallback>
                <p:oleObj name="Worksheet" r:id="rId6" imgW="6943888" imgH="3066986" progId="Excel.Sheet.12">
                  <p:link/>
                  <p:pic>
                    <p:nvPicPr>
                      <p:cNvPr id="10" name="Object 9">
                        <a:extLst>
                          <a:ext uri="{FF2B5EF4-FFF2-40B4-BE49-F238E27FC236}">
                            <a16:creationId xmlns:a16="http://schemas.microsoft.com/office/drawing/2014/main" id="{F2EA668B-69A6-7159-EE1E-9C6DD9707533}"/>
                          </a:ext>
                        </a:extLst>
                      </p:cNvPr>
                      <p:cNvPicPr/>
                      <p:nvPr/>
                    </p:nvPicPr>
                    <p:blipFill>
                      <a:blip r:embed="rId7"/>
                      <a:stretch>
                        <a:fillRect/>
                      </a:stretch>
                    </p:blipFill>
                    <p:spPr>
                      <a:xfrm>
                        <a:off x="152399" y="1308935"/>
                        <a:ext cx="5902325" cy="2605087"/>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EF597B0B-EA0D-B71C-B204-447E1D5888C8}"/>
              </a:ext>
            </a:extLst>
          </p:cNvPr>
          <p:cNvSpPr txBox="1"/>
          <p:nvPr/>
        </p:nvSpPr>
        <p:spPr>
          <a:xfrm>
            <a:off x="6214307" y="1713248"/>
            <a:ext cx="3682672" cy="1938992"/>
          </a:xfrm>
          <a:prstGeom prst="rect">
            <a:avLst/>
          </a:prstGeom>
          <a:noFill/>
        </p:spPr>
        <p:txBody>
          <a:bodyPr wrap="square" rtlCol="0">
            <a:spAutoFit/>
          </a:bodyPr>
          <a:lstStyle/>
          <a:p>
            <a:pPr marL="228600" indent="-228600">
              <a:buFontTx/>
              <a:buAutoNum type="arabicParenBoth"/>
            </a:pPr>
            <a:r>
              <a:rPr lang="en-US" sz="750" dirty="0">
                <a:cs typeface="Times New Roman" pitchFamily="18" charset="0"/>
              </a:rPr>
              <a:t>These properties were acquired through a sale-leaseback transaction, subject to a lease agreement that contains a purchase option. In accordance with GAAP, the purchased properties are required to be presented as a financing receivable on our </a:t>
            </a:r>
            <a:r>
              <a:rPr lang="en-US" sz="750" i="1" dirty="0">
                <a:cs typeface="Times New Roman" pitchFamily="18" charset="0"/>
              </a:rPr>
              <a:t>Consolidated Balance Sheets</a:t>
            </a:r>
            <a:r>
              <a:rPr lang="en-US" sz="750" dirty="0">
                <a:cs typeface="Times New Roman" pitchFamily="18" charset="0"/>
              </a:rPr>
              <a:t>.</a:t>
            </a:r>
          </a:p>
          <a:p>
            <a:pPr marL="228600" indent="-228600">
              <a:buFontTx/>
              <a:buAutoNum type="arabicParenBoth"/>
            </a:pPr>
            <a:r>
              <a:rPr lang="en-US" sz="750" dirty="0">
                <a:cs typeface="Times New Roman" pitchFamily="18" charset="0"/>
              </a:rPr>
              <a:t>See Acquisitions on page 9 for further discussion. </a:t>
            </a:r>
          </a:p>
          <a:p>
            <a:pPr marL="228600" indent="-228600">
              <a:buFontTx/>
              <a:buAutoNum type="arabicParenBoth"/>
            </a:pPr>
            <a:r>
              <a:rPr lang="en-US" sz="750" dirty="0">
                <a:cs typeface="Times New Roman" pitchFamily="18" charset="0"/>
              </a:rPr>
              <a:t>The master lease allows the operator to elect either an earn-out payment or purchase option. If neither option is elected within the timeframe defined in the lease, both elections are terminated. </a:t>
            </a:r>
          </a:p>
          <a:p>
            <a:pPr marL="228600" indent="-228600">
              <a:buFontTx/>
              <a:buAutoNum type="arabicParenBoth"/>
            </a:pPr>
            <a:r>
              <a:rPr lang="en-US" sz="750" dirty="0">
                <a:cs typeface="Times New Roman" pitchFamily="18" charset="0"/>
              </a:rPr>
              <a:t>Subsequent to March 31, 2024, this property was transitioned to a new operator. The initial rent for the first six months is zero, after which rent will be based on mutually agreed upon fair market rent.</a:t>
            </a:r>
          </a:p>
          <a:p>
            <a:pPr marL="228600" indent="-228600">
              <a:buFontTx/>
              <a:buAutoNum type="arabicParenBoth"/>
            </a:pPr>
            <a:r>
              <a:rPr lang="en-US" sz="750" dirty="0">
                <a:cs typeface="Times New Roman" pitchFamily="18" charset="0"/>
              </a:rPr>
              <a:t>Properties are in Colorado, Kansas, Ohio and Texas. </a:t>
            </a:r>
          </a:p>
          <a:p>
            <a:pPr marL="228600" indent="-228600">
              <a:buFontTx/>
              <a:buAutoNum type="arabicParenBoth"/>
            </a:pPr>
            <a:r>
              <a:rPr lang="en-US" sz="750" dirty="0">
                <a:cs typeface="Times New Roman" pitchFamily="18" charset="0"/>
              </a:rPr>
              <a:t>In 1Q24, two properties in Georgia and South Carolina were transitioned to a new operator. The initial rent for the first six months is zero, after which rent will be based on mutually agreed upon fair market rent.</a:t>
            </a:r>
          </a:p>
          <a:p>
            <a:pPr marL="228600" indent="-228600">
              <a:buFontTx/>
              <a:buAutoNum type="arabicParenBoth"/>
            </a:pPr>
            <a:endParaRPr lang="en-US" sz="750" dirty="0">
              <a:highlight>
                <a:srgbClr val="FFFF00"/>
              </a:highlight>
              <a:cs typeface="Times New Roman" pitchFamily="18" charset="0"/>
            </a:endParaRPr>
          </a:p>
        </p:txBody>
      </p:sp>
      <p:graphicFrame>
        <p:nvGraphicFramePr>
          <p:cNvPr id="26" name="Table 25">
            <a:extLst>
              <a:ext uri="{FF2B5EF4-FFF2-40B4-BE49-F238E27FC236}">
                <a16:creationId xmlns:a16="http://schemas.microsoft.com/office/drawing/2014/main" id="{A3E9993A-AC69-EE6A-E75D-EB6FC325F85E}"/>
              </a:ext>
            </a:extLst>
          </p:cNvPr>
          <p:cNvGraphicFramePr>
            <a:graphicFrameLocks noGrp="1"/>
          </p:cNvGraphicFramePr>
          <p:nvPr>
            <p:extLst>
              <p:ext uri="{D42A27DB-BD31-4B8C-83A1-F6EECF244321}">
                <p14:modId xmlns:p14="http://schemas.microsoft.com/office/powerpoint/2010/main" val="1980458251"/>
              </p:ext>
            </p:extLst>
          </p:nvPr>
        </p:nvGraphicFramePr>
        <p:xfrm>
          <a:off x="-2455230" y="1739782"/>
          <a:ext cx="2350772" cy="2021842"/>
        </p:xfrm>
        <a:graphic>
          <a:graphicData uri="http://schemas.openxmlformats.org/drawingml/2006/table">
            <a:tbl>
              <a:tblPr>
                <a:tableStyleId>{5C22544A-7EE6-4342-B048-85BDC9FD1C3A}</a:tableStyleId>
              </a:tblPr>
              <a:tblGrid>
                <a:gridCol w="260815">
                  <a:extLst>
                    <a:ext uri="{9D8B030D-6E8A-4147-A177-3AD203B41FA5}">
                      <a16:colId xmlns:a16="http://schemas.microsoft.com/office/drawing/2014/main" val="2861584254"/>
                    </a:ext>
                  </a:extLst>
                </a:gridCol>
                <a:gridCol w="2089957">
                  <a:extLst>
                    <a:ext uri="{9D8B030D-6E8A-4147-A177-3AD203B41FA5}">
                      <a16:colId xmlns:a16="http://schemas.microsoft.com/office/drawing/2014/main" val="3889284908"/>
                    </a:ext>
                  </a:extLst>
                </a:gridCol>
              </a:tblGrid>
              <a:tr h="172807">
                <a:tc>
                  <a:txBody>
                    <a:bodyPr/>
                    <a:lstStyle/>
                    <a:p>
                      <a:pPr algn="l" fontAlgn="b"/>
                      <a:r>
                        <a:rPr lang="en-US" sz="850" u="none" strike="noStrike" dirty="0">
                          <a:effectLst/>
                          <a:highlight>
                            <a:srgbClr val="E7E6E6"/>
                          </a:highlight>
                        </a:rPr>
                        <a:t>1</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Generations Clovis-CA</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817153057"/>
                  </a:ext>
                </a:extLst>
              </a:tr>
              <a:tr h="172807">
                <a:tc>
                  <a:txBody>
                    <a:bodyPr/>
                    <a:lstStyle/>
                    <a:p>
                      <a:pPr algn="l" fontAlgn="b"/>
                      <a:r>
                        <a:rPr lang="en-US" sz="850" u="none" strike="noStrike" dirty="0">
                          <a:effectLst/>
                        </a:rPr>
                        <a:t>2</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850" u="none" strike="noStrike" dirty="0">
                          <a:effectLst/>
                        </a:rPr>
                        <a:t>Pruitt (Financing Rec)-FL 236-1279</a:t>
                      </a:r>
                      <a:endParaRPr lang="en-US" sz="85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751424578"/>
                  </a:ext>
                </a:extLst>
              </a:tr>
              <a:tr h="172807">
                <a:tc>
                  <a:txBody>
                    <a:bodyPr/>
                    <a:lstStyle/>
                    <a:p>
                      <a:pPr algn="l" fontAlgn="b"/>
                      <a:r>
                        <a:rPr lang="en-US" sz="850" u="none" strike="noStrike" dirty="0">
                          <a:effectLst/>
                          <a:highlight>
                            <a:srgbClr val="E7E6E6"/>
                          </a:highlight>
                        </a:rPr>
                        <a:t>3</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ALG NC-11 (Financing Rec)-NC 237-1280</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2532541267"/>
                  </a:ext>
                </a:extLst>
              </a:tr>
              <a:tr h="146886">
                <a:tc>
                  <a:txBody>
                    <a:bodyPr/>
                    <a:lstStyle/>
                    <a:p>
                      <a:pPr algn="l" fontAlgn="b"/>
                      <a:r>
                        <a:rPr lang="en-US" sz="850" u="none" strike="noStrike" dirty="0">
                          <a:effectLst/>
                        </a:rPr>
                        <a:t>4</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850" u="none" strike="noStrike" dirty="0">
                          <a:effectLst/>
                        </a:rPr>
                        <a:t>Navion (as of 1/1/24)</a:t>
                      </a:r>
                      <a:endParaRPr lang="en-US" sz="85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819873935"/>
                  </a:ext>
                </a:extLst>
              </a:tr>
              <a:tr h="172807">
                <a:tc>
                  <a:txBody>
                    <a:bodyPr/>
                    <a:lstStyle/>
                    <a:p>
                      <a:pPr algn="l" fontAlgn="b"/>
                      <a:r>
                        <a:rPr lang="en-US" sz="850" u="none" strike="noStrike" dirty="0">
                          <a:effectLst/>
                          <a:highlight>
                            <a:srgbClr val="E7E6E6"/>
                          </a:highlight>
                        </a:rPr>
                        <a:t>5</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Anthem-WestChester (fka Trilogy)-OH</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1684232612"/>
                  </a:ext>
                </a:extLst>
              </a:tr>
              <a:tr h="172807">
                <a:tc>
                  <a:txBody>
                    <a:bodyPr/>
                    <a:lstStyle/>
                    <a:p>
                      <a:pPr algn="l" fontAlgn="b"/>
                      <a:r>
                        <a:rPr lang="en-US" sz="850" u="none" strike="noStrike" dirty="0">
                          <a:effectLst/>
                        </a:rPr>
                        <a:t>6</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850" u="none" strike="noStrike" dirty="0">
                          <a:effectLst/>
                        </a:rPr>
                        <a:t>Encore-Centerville (JV)-OH</a:t>
                      </a:r>
                      <a:endParaRPr lang="en-US" sz="85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4245882514"/>
                  </a:ext>
                </a:extLst>
              </a:tr>
              <a:tr h="172807">
                <a:tc>
                  <a:txBody>
                    <a:bodyPr/>
                    <a:lstStyle/>
                    <a:p>
                      <a:pPr algn="l" fontAlgn="b"/>
                      <a:r>
                        <a:rPr lang="en-US" sz="850" u="none" strike="noStrike" dirty="0">
                          <a:effectLst/>
                          <a:highlight>
                            <a:srgbClr val="E7E6E6"/>
                          </a:highlight>
                        </a:rPr>
                        <a:t>7</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Oxford-OK (New 4Q23)</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1630935871"/>
                  </a:ext>
                </a:extLst>
              </a:tr>
              <a:tr h="172807">
                <a:tc>
                  <a:txBody>
                    <a:bodyPr/>
                    <a:lstStyle/>
                    <a:p>
                      <a:pPr algn="l" fontAlgn="b"/>
                      <a:r>
                        <a:rPr lang="en-US" sz="850" u="none" strike="noStrike" dirty="0">
                          <a:effectLst/>
                        </a:rPr>
                        <a:t>8</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850" u="none" strike="noStrike" dirty="0">
                          <a:effectLst/>
                        </a:rPr>
                        <a:t>Community Living Ctrs -TN</a:t>
                      </a:r>
                      <a:endParaRPr lang="en-US" sz="85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866617775"/>
                  </a:ext>
                </a:extLst>
              </a:tr>
              <a:tr h="172807">
                <a:tc>
                  <a:txBody>
                    <a:bodyPr/>
                    <a:lstStyle/>
                    <a:p>
                      <a:pPr algn="l" fontAlgn="b"/>
                      <a:r>
                        <a:rPr lang="en-US" sz="850" u="none" strike="noStrike" dirty="0">
                          <a:effectLst/>
                          <a:highlight>
                            <a:srgbClr val="E7E6E6"/>
                          </a:highlight>
                        </a:rPr>
                        <a:t>9</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Ignite TX - JV (Bridgemoor4)-TX</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1078738718"/>
                  </a:ext>
                </a:extLst>
              </a:tr>
              <a:tr h="146886">
                <a:tc>
                  <a:txBody>
                    <a:bodyPr/>
                    <a:lstStyle/>
                    <a:p>
                      <a:pPr algn="l" fontAlgn="b"/>
                      <a:r>
                        <a:rPr lang="en-US" sz="850" u="none" strike="noStrike" dirty="0">
                          <a:effectLst/>
                        </a:rPr>
                        <a:t>10</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900" u="none" strike="noStrike" dirty="0">
                          <a:effectLst/>
                        </a:rPr>
                        <a:t>Priority Life Care-Corpus Christi -4/1/24</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796160812"/>
                  </a:ext>
                </a:extLst>
              </a:tr>
              <a:tr h="172807">
                <a:tc>
                  <a:txBody>
                    <a:bodyPr/>
                    <a:lstStyle/>
                    <a:p>
                      <a:pPr algn="l" fontAlgn="b"/>
                      <a:r>
                        <a:rPr lang="en-US" sz="850" u="none" strike="noStrike" dirty="0">
                          <a:effectLst/>
                          <a:highlight>
                            <a:srgbClr val="E7E6E6"/>
                          </a:highlight>
                        </a:rPr>
                        <a:t>11</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tc>
                  <a:txBody>
                    <a:bodyPr/>
                    <a:lstStyle/>
                    <a:p>
                      <a:pPr algn="l" fontAlgn="b"/>
                      <a:r>
                        <a:rPr lang="en-US" sz="850" u="none" strike="noStrike" dirty="0">
                          <a:effectLst/>
                          <a:highlight>
                            <a:srgbClr val="E7E6E6"/>
                          </a:highlight>
                        </a:rPr>
                        <a:t>Brookdale (as of 1/1/24)</a:t>
                      </a:r>
                      <a:endParaRPr lang="en-US" sz="85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125115427"/>
                  </a:ext>
                </a:extLst>
              </a:tr>
              <a:tr h="172807">
                <a:tc>
                  <a:txBody>
                    <a:bodyPr/>
                    <a:lstStyle/>
                    <a:p>
                      <a:pPr algn="l" fontAlgn="b"/>
                      <a:r>
                        <a:rPr lang="en-US" sz="850" u="none" strike="noStrike" dirty="0">
                          <a:effectLst/>
                        </a:rPr>
                        <a:t>12</a:t>
                      </a:r>
                      <a:endParaRPr lang="en-US" sz="850" b="0" i="0" u="none" strike="noStrike" dirty="0">
                        <a:solidFill>
                          <a:srgbClr val="000000"/>
                        </a:solidFill>
                        <a:effectLst/>
                        <a:latin typeface="Franklin Gothic Book" panose="020B0503020102020204" pitchFamily="34" charset="0"/>
                      </a:endParaRPr>
                    </a:p>
                  </a:txBody>
                  <a:tcPr marL="0" marR="0" marT="0" marB="0" anchor="b"/>
                </a:tc>
                <a:tc>
                  <a:txBody>
                    <a:bodyPr/>
                    <a:lstStyle/>
                    <a:p>
                      <a:pPr algn="l" fontAlgn="b"/>
                      <a:r>
                        <a:rPr lang="en-US" sz="850" u="none" strike="noStrike" dirty="0">
                          <a:effectLst/>
                        </a:rPr>
                        <a:t>Legacy (as of 1/1/24)</a:t>
                      </a:r>
                      <a:endParaRPr lang="en-US" sz="85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90232118"/>
                  </a:ext>
                </a:extLst>
              </a:tr>
            </a:tbl>
          </a:graphicData>
        </a:graphic>
      </p:graphicFrame>
      <p:graphicFrame>
        <p:nvGraphicFramePr>
          <p:cNvPr id="27" name="Table 26">
            <a:extLst>
              <a:ext uri="{FF2B5EF4-FFF2-40B4-BE49-F238E27FC236}">
                <a16:creationId xmlns:a16="http://schemas.microsoft.com/office/drawing/2014/main" id="{8436260B-8A5F-6B06-66F2-57EE3F0EC3F2}"/>
              </a:ext>
            </a:extLst>
          </p:cNvPr>
          <p:cNvGraphicFramePr>
            <a:graphicFrameLocks noGrp="1"/>
          </p:cNvGraphicFramePr>
          <p:nvPr>
            <p:extLst>
              <p:ext uri="{D42A27DB-BD31-4B8C-83A1-F6EECF244321}">
                <p14:modId xmlns:p14="http://schemas.microsoft.com/office/powerpoint/2010/main" val="2835418074"/>
              </p:ext>
            </p:extLst>
          </p:nvPr>
        </p:nvGraphicFramePr>
        <p:xfrm>
          <a:off x="-1836425" y="5327871"/>
          <a:ext cx="1455534" cy="295284"/>
        </p:xfrm>
        <a:graphic>
          <a:graphicData uri="http://schemas.openxmlformats.org/drawingml/2006/table">
            <a:tbl>
              <a:tblPr>
                <a:tableStyleId>{5C22544A-7EE6-4342-B048-85BDC9FD1C3A}</a:tableStyleId>
              </a:tblPr>
              <a:tblGrid>
                <a:gridCol w="1455534">
                  <a:extLst>
                    <a:ext uri="{9D8B030D-6E8A-4147-A177-3AD203B41FA5}">
                      <a16:colId xmlns:a16="http://schemas.microsoft.com/office/drawing/2014/main" val="158355865"/>
                    </a:ext>
                  </a:extLst>
                </a:gridCol>
              </a:tblGrid>
              <a:tr h="147642">
                <a:tc>
                  <a:txBody>
                    <a:bodyPr/>
                    <a:lstStyle/>
                    <a:p>
                      <a:pPr algn="l" fontAlgn="b"/>
                      <a:r>
                        <a:rPr lang="en-US" sz="900" u="none" strike="noStrike" dirty="0">
                          <a:effectLst/>
                          <a:highlight>
                            <a:srgbClr val="E7E6E6"/>
                          </a:highlight>
                        </a:rPr>
                        <a:t>ALG 13 (100.1275)</a:t>
                      </a:r>
                      <a:endParaRPr lang="en-US" sz="900" b="0" i="0" u="none" strike="noStrike" dirty="0">
                        <a:solidFill>
                          <a:srgbClr val="000000"/>
                        </a:solidFill>
                        <a:effectLst/>
                        <a:highlight>
                          <a:srgbClr val="E7E6E6"/>
                        </a:highlight>
                        <a:latin typeface="Franklin Gothic Book" panose="020B0503020102020204" pitchFamily="34" charset="0"/>
                      </a:endParaRPr>
                    </a:p>
                  </a:txBody>
                  <a:tcPr marL="0" marR="0" marT="0" marB="0" anchor="b"/>
                </a:tc>
                <a:extLst>
                  <a:ext uri="{0D108BD9-81ED-4DB2-BD59-A6C34878D82A}">
                    <a16:rowId xmlns:a16="http://schemas.microsoft.com/office/drawing/2014/main" val="2915290061"/>
                  </a:ext>
                </a:extLst>
              </a:tr>
              <a:tr h="147642">
                <a:tc>
                  <a:txBody>
                    <a:bodyPr/>
                    <a:lstStyle/>
                    <a:p>
                      <a:pPr algn="l" fontAlgn="b"/>
                      <a:r>
                        <a:rPr lang="en-US" sz="900" u="none" strike="noStrike" dirty="0">
                          <a:effectLst/>
                        </a:rPr>
                        <a:t>100-1285 Delta Township</a:t>
                      </a:r>
                      <a:endParaRPr lang="en-US" sz="9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2252038791"/>
                  </a:ext>
                </a:extLst>
              </a:tr>
            </a:tbl>
          </a:graphicData>
        </a:graphic>
      </p:graphicFrame>
    </p:spTree>
    <p:extLst>
      <p:ext uri="{BB962C8B-B14F-4D97-AF65-F5344CB8AC3E}">
        <p14:creationId xmlns:p14="http://schemas.microsoft.com/office/powerpoint/2010/main" val="3108684571"/>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12</a:t>
            </a:fld>
            <a:endParaRPr lang="en-US" dirty="0"/>
          </a:p>
        </p:txBody>
      </p:sp>
      <p:sp>
        <p:nvSpPr>
          <p:cNvPr id="15" name="Title 3">
            <a:extLst>
              <a:ext uri="{FF2B5EF4-FFF2-40B4-BE49-F238E27FC236}">
                <a16:creationId xmlns:a16="http://schemas.microsoft.com/office/drawing/2014/main" id="{74A3E003-8905-47F7-990A-DABDFA6DAD6D}"/>
              </a:ext>
            </a:extLst>
          </p:cNvPr>
          <p:cNvSpPr>
            <a:spLocks noGrp="1"/>
          </p:cNvSpPr>
          <p:nvPr>
            <p:ph type="title"/>
          </p:nvPr>
        </p:nvSpPr>
        <p:spPr>
          <a:xfrm>
            <a:off x="195462" y="-75084"/>
            <a:ext cx="9601200" cy="685800"/>
          </a:xfrm>
        </p:spPr>
        <p:txBody>
          <a:bodyPr>
            <a:normAutofit/>
          </a:bodyPr>
          <a:lstStyle/>
          <a:p>
            <a:r>
              <a:rPr lang="en-US" sz="1700" cap="all" dirty="0">
                <a:solidFill>
                  <a:srgbClr val="002F86"/>
                </a:solidFill>
              </a:rPr>
              <a:t>PORTFOLIO overview</a:t>
            </a:r>
            <a:endParaRPr lang="en-US" sz="1700" cap="all" baseline="30000" dirty="0">
              <a:solidFill>
                <a:srgbClr val="002F86"/>
              </a:solidFill>
            </a:endParaRPr>
          </a:p>
        </p:txBody>
      </p:sp>
      <p:sp>
        <p:nvSpPr>
          <p:cNvPr id="16" name="Rectangle 15">
            <a:extLst>
              <a:ext uri="{FF2B5EF4-FFF2-40B4-BE49-F238E27FC236}">
                <a16:creationId xmlns:a16="http://schemas.microsoft.com/office/drawing/2014/main" id="{2E4AA388-34F4-41AE-8903-16D7018EE957}"/>
              </a:ext>
            </a:extLst>
          </p:cNvPr>
          <p:cNvSpPr/>
          <p:nvPr/>
        </p:nvSpPr>
        <p:spPr>
          <a:xfrm>
            <a:off x="195462" y="526731"/>
            <a:ext cx="3004937" cy="200055"/>
          </a:xfrm>
          <a:prstGeom prst="rect">
            <a:avLst/>
          </a:prstGeom>
        </p:spPr>
        <p:txBody>
          <a:bodyPr wrap="square">
            <a:spAutoFit/>
          </a:bodyPr>
          <a:lstStyle/>
          <a:p>
            <a:pPr marL="243848" indent="-243848"/>
            <a:r>
              <a:rPr lang="en-US" sz="700" cap="all" dirty="0">
                <a:cs typeface="Times New Roman" pitchFamily="18" charset="0"/>
              </a:rPr>
              <a:t>(AS OF MARCH 31, 2024, dollar amounts in thousands)</a:t>
            </a:r>
            <a:endParaRPr lang="en-US" sz="700" cap="all" dirty="0">
              <a:latin typeface="+mj-lt"/>
              <a:cs typeface="Times New Roman" pitchFamily="18" charset="0"/>
            </a:endParaRPr>
          </a:p>
        </p:txBody>
      </p:sp>
      <p:sp>
        <p:nvSpPr>
          <p:cNvPr id="25" name="Rectangle 24">
            <a:extLst>
              <a:ext uri="{FF2B5EF4-FFF2-40B4-BE49-F238E27FC236}">
                <a16:creationId xmlns:a16="http://schemas.microsoft.com/office/drawing/2014/main" id="{53E349F9-3394-6AED-16CD-DBD9979028AA}"/>
              </a:ext>
            </a:extLst>
          </p:cNvPr>
          <p:cNvSpPr/>
          <p:nvPr/>
        </p:nvSpPr>
        <p:spPr>
          <a:xfrm>
            <a:off x="195462" y="4206882"/>
            <a:ext cx="9321275" cy="1246495"/>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See Trailing Twelve Months Revenues definition in the Glossary.</a:t>
            </a:r>
          </a:p>
          <a:p>
            <a:pPr marL="243848" indent="-243848" algn="just" fontAlgn="base">
              <a:spcBef>
                <a:spcPct val="0"/>
              </a:spcBef>
              <a:spcAft>
                <a:spcPct val="0"/>
              </a:spcAft>
              <a:buAutoNum type="arabicParenBoth"/>
            </a:pPr>
            <a:r>
              <a:rPr lang="en-US" sz="750" dirty="0">
                <a:cs typeface="Times New Roman" pitchFamily="18" charset="0"/>
              </a:rPr>
              <a:t>Subsequent to March 31, 2024, we sold two assisted living communities in Texas for $500. We received proceeds of approximately $400, net of transaction costs, and anticipate recording a minimal gain on sale in 2Q24. See page 16 for further discussion.</a:t>
            </a:r>
          </a:p>
          <a:p>
            <a:pPr marL="243848" indent="-243848" algn="just" fontAlgn="base">
              <a:spcBef>
                <a:spcPct val="0"/>
              </a:spcBef>
              <a:spcAft>
                <a:spcPct val="0"/>
              </a:spcAft>
              <a:buFontTx/>
              <a:buAutoNum type="arabicParenBoth"/>
            </a:pPr>
            <a:r>
              <a:rPr lang="en-US" sz="750" dirty="0">
                <a:cs typeface="Times New Roman" pitchFamily="18" charset="0"/>
              </a:rPr>
              <a:t>Financing receivables represent acquisitions through sale-leaseback transactions, subject to lease agreements that contain purchase options. In accordance with GAAP, the purchased assets are required to be presented as a financing receivable on our Consolidated Balance Sheets and the rental income received is required to be presented as interest income from financing receivables on our Consolidated Statements of Income. </a:t>
            </a:r>
          </a:p>
          <a:p>
            <a:pPr marL="243848" indent="-243848" algn="just" fontAlgn="base">
              <a:spcBef>
                <a:spcPct val="0"/>
              </a:spcBef>
              <a:spcAft>
                <a:spcPct val="0"/>
              </a:spcAft>
              <a:buFontTx/>
              <a:buAutoNum type="arabicParenBoth"/>
            </a:pPr>
            <a:r>
              <a:rPr lang="en-US" sz="750" dirty="0">
                <a:highlight>
                  <a:srgbClr val="FFFF00"/>
                </a:highlight>
                <a:cs typeface="Times New Roman" pitchFamily="18" charset="0"/>
              </a:rPr>
              <a:t>If the Prestige mortgage loans of $258,341 were excluded, then our percentage of mortgage loan investment would be 10.8%.</a:t>
            </a:r>
          </a:p>
          <a:p>
            <a:pPr marL="243848" indent="-243848" algn="just" fontAlgn="base">
              <a:spcBef>
                <a:spcPct val="0"/>
              </a:spcBef>
              <a:spcAft>
                <a:spcPct val="0"/>
              </a:spcAft>
              <a:buFontTx/>
              <a:buAutoNum type="arabicParenBoth"/>
            </a:pPr>
            <a:r>
              <a:rPr lang="en-US" sz="750" dirty="0">
                <a:cs typeface="Times New Roman" pitchFamily="18" charset="0"/>
              </a:rPr>
              <a:t>Subsequent to March 31, 2024, we originated a mortgage loan to Ignite Medical Resorts (“Ignite”), secured by a skilled nursing and assisted living campus. In accordance with GAAP, the mortgage loan is accounted as an unconsolidated joint venture. </a:t>
            </a:r>
            <a:r>
              <a:rPr lang="en-US" sz="750" dirty="0">
                <a:latin typeface="+mj-lt"/>
                <a:cs typeface="Times New Roman" pitchFamily="18" charset="0"/>
              </a:rPr>
              <a:t>See Unconsolidated Joint Ventures on page 11 for further discussion.</a:t>
            </a:r>
            <a:endParaRPr lang="en-US" sz="750" dirty="0">
              <a:cs typeface="Times New Roman" pitchFamily="18" charset="0"/>
            </a:endParaRPr>
          </a:p>
          <a:p>
            <a:pPr marL="243848" indent="-243848" algn="just" fontAlgn="base">
              <a:spcBef>
                <a:spcPct val="0"/>
              </a:spcBef>
              <a:spcAft>
                <a:spcPct val="0"/>
              </a:spcAft>
              <a:buFontTx/>
              <a:buAutoNum type="arabicParenBoth"/>
            </a:pPr>
            <a:r>
              <a:rPr lang="en-US" sz="750" dirty="0">
                <a:cs typeface="Times New Roman" pitchFamily="18" charset="0"/>
              </a:rPr>
              <a:t>Includes one behavioral health care hospital and three parcels for land held-for-use, a parcel of land securing a first mortgage held for future development of a post-acute skilled nursing center and a parcel of land securing a first mortgage held for future development of a seniors housing community.</a:t>
            </a:r>
          </a:p>
        </p:txBody>
      </p:sp>
      <p:sp>
        <p:nvSpPr>
          <p:cNvPr id="27" name="TextBox 26">
            <a:extLst>
              <a:ext uri="{FF2B5EF4-FFF2-40B4-BE49-F238E27FC236}">
                <a16:creationId xmlns:a16="http://schemas.microsoft.com/office/drawing/2014/main" id="{F6D0857B-D1F7-EB1B-F013-A8FFF29E43E2}"/>
              </a:ext>
            </a:extLst>
          </p:cNvPr>
          <p:cNvSpPr txBox="1"/>
          <p:nvPr/>
        </p:nvSpPr>
        <p:spPr>
          <a:xfrm>
            <a:off x="-1600200" y="4419600"/>
            <a:ext cx="1334463" cy="507831"/>
          </a:xfrm>
          <a:prstGeom prst="rect">
            <a:avLst/>
          </a:prstGeom>
          <a:noFill/>
        </p:spPr>
        <p:txBody>
          <a:bodyPr wrap="square" rtlCol="0">
            <a:spAutoFit/>
          </a:bodyPr>
          <a:lstStyle/>
          <a:p>
            <a:pPr algn="r"/>
            <a:r>
              <a:rPr lang="en-US" sz="900" dirty="0"/>
              <a:t>(2) ALG TX 2</a:t>
            </a:r>
          </a:p>
          <a:p>
            <a:pPr algn="r"/>
            <a:endParaRPr lang="en-US" sz="900" dirty="0"/>
          </a:p>
          <a:p>
            <a:pPr algn="r"/>
            <a:r>
              <a:rPr lang="en-US" sz="900" dirty="0"/>
              <a:t>(4) Katy</a:t>
            </a:r>
          </a:p>
        </p:txBody>
      </p:sp>
      <p:pic>
        <p:nvPicPr>
          <p:cNvPr id="4" name="Picture 3">
            <a:extLst>
              <a:ext uri="{FF2B5EF4-FFF2-40B4-BE49-F238E27FC236}">
                <a16:creationId xmlns:a16="http://schemas.microsoft.com/office/drawing/2014/main" id="{EB918053-CE72-B8E5-7F0C-C6867B063428}"/>
              </a:ext>
            </a:extLst>
          </p:cNvPr>
          <p:cNvPicPr>
            <a:picLocks noChangeAspect="1"/>
          </p:cNvPicPr>
          <p:nvPr/>
        </p:nvPicPr>
        <p:blipFill>
          <a:blip r:embed="rId3"/>
          <a:stretch>
            <a:fillRect/>
          </a:stretch>
        </p:blipFill>
        <p:spPr>
          <a:xfrm>
            <a:off x="132588" y="820475"/>
            <a:ext cx="9793224" cy="3241091"/>
          </a:xfrm>
          <a:prstGeom prst="rect">
            <a:avLst/>
          </a:prstGeom>
        </p:spPr>
      </p:pic>
    </p:spTree>
    <p:extLst>
      <p:ext uri="{BB962C8B-B14F-4D97-AF65-F5344CB8AC3E}">
        <p14:creationId xmlns:p14="http://schemas.microsoft.com/office/powerpoint/2010/main" val="625513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15F6-E424-CCAA-AC20-2293FD379D0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B7C027-BF51-DA4B-87AD-55B7949852A7}"/>
              </a:ext>
            </a:extLst>
          </p:cNvPr>
          <p:cNvSpPr>
            <a:spLocks noGrp="1"/>
          </p:cNvSpPr>
          <p:nvPr>
            <p:ph type="sldNum" sz="quarter" idx="12"/>
          </p:nvPr>
        </p:nvSpPr>
        <p:spPr/>
        <p:txBody>
          <a:bodyPr/>
          <a:lstStyle/>
          <a:p>
            <a:fld id="{0CDE22BD-A697-449A-B32E-82B3E933C80D}" type="slidenum">
              <a:rPr lang="en-US" smtClean="0"/>
              <a:pPr/>
              <a:t>13</a:t>
            </a:fld>
            <a:endParaRPr lang="en-US" dirty="0"/>
          </a:p>
        </p:txBody>
      </p:sp>
      <p:sp>
        <p:nvSpPr>
          <p:cNvPr id="16" name="Rectangle 15">
            <a:extLst>
              <a:ext uri="{FF2B5EF4-FFF2-40B4-BE49-F238E27FC236}">
                <a16:creationId xmlns:a16="http://schemas.microsoft.com/office/drawing/2014/main" id="{3DC8C8E6-FE7F-C725-B169-7434459F8898}"/>
              </a:ext>
            </a:extLst>
          </p:cNvPr>
          <p:cNvSpPr/>
          <p:nvPr/>
        </p:nvSpPr>
        <p:spPr>
          <a:xfrm>
            <a:off x="195462" y="526731"/>
            <a:ext cx="2928737" cy="200055"/>
          </a:xfrm>
          <a:prstGeom prst="rect">
            <a:avLst/>
          </a:prstGeom>
        </p:spPr>
        <p:txBody>
          <a:bodyPr wrap="square">
            <a:spAutoFit/>
          </a:bodyPr>
          <a:lstStyle/>
          <a:p>
            <a:pPr marL="243848" indent="-243848"/>
            <a:r>
              <a:rPr lang="en-US" sz="700" cap="all" dirty="0">
                <a:cs typeface="Times New Roman" pitchFamily="18" charset="0"/>
              </a:rPr>
              <a:t>(AS OF MARCH 31, 2024, dollar amounts in thousands)</a:t>
            </a:r>
            <a:endParaRPr lang="en-US" sz="700" cap="all" dirty="0">
              <a:latin typeface="+mj-lt"/>
              <a:cs typeface="Times New Roman" pitchFamily="18" charset="0"/>
            </a:endParaRPr>
          </a:p>
        </p:txBody>
      </p:sp>
      <p:sp>
        <p:nvSpPr>
          <p:cNvPr id="19" name="Title 3">
            <a:extLst>
              <a:ext uri="{FF2B5EF4-FFF2-40B4-BE49-F238E27FC236}">
                <a16:creationId xmlns:a16="http://schemas.microsoft.com/office/drawing/2014/main" id="{AC92ECE7-F07B-3938-3CCA-7DBC622C3DAC}"/>
              </a:ext>
            </a:extLst>
          </p:cNvPr>
          <p:cNvSpPr>
            <a:spLocks noGrp="1"/>
          </p:cNvSpPr>
          <p:nvPr>
            <p:ph type="title"/>
          </p:nvPr>
        </p:nvSpPr>
        <p:spPr>
          <a:xfrm>
            <a:off x="152400" y="-55418"/>
            <a:ext cx="9601200" cy="685800"/>
          </a:xfrm>
        </p:spPr>
        <p:txBody>
          <a:bodyPr>
            <a:normAutofit/>
          </a:bodyPr>
          <a:lstStyle/>
          <a:p>
            <a:r>
              <a:rPr lang="en-US" sz="1700" cap="all" dirty="0">
                <a:solidFill>
                  <a:srgbClr val="002F86"/>
                </a:solidFill>
              </a:rPr>
              <a:t>PORTFOLIO overview</a:t>
            </a:r>
            <a:r>
              <a:rPr lang="en-US" sz="1700" cap="all" baseline="30000" dirty="0">
                <a:solidFill>
                  <a:srgbClr val="002F86"/>
                </a:solidFill>
              </a:rPr>
              <a:t> - </a:t>
            </a:r>
            <a:r>
              <a:rPr lang="en-US" sz="1700" cap="all" dirty="0">
                <a:solidFill>
                  <a:srgbClr val="002F86"/>
                </a:solidFill>
              </a:rPr>
              <a:t>DETAIL</a:t>
            </a:r>
          </a:p>
        </p:txBody>
      </p:sp>
      <p:sp>
        <p:nvSpPr>
          <p:cNvPr id="5" name="Rectangle 4">
            <a:extLst>
              <a:ext uri="{FF2B5EF4-FFF2-40B4-BE49-F238E27FC236}">
                <a16:creationId xmlns:a16="http://schemas.microsoft.com/office/drawing/2014/main" id="{F75C7768-D231-8FEA-20ED-D845368698F9}"/>
              </a:ext>
            </a:extLst>
          </p:cNvPr>
          <p:cNvSpPr/>
          <p:nvPr/>
        </p:nvSpPr>
        <p:spPr>
          <a:xfrm>
            <a:off x="141051" y="5930213"/>
            <a:ext cx="7770911" cy="1131079"/>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See Trailing Twelve Months Revenues definition in the Glossary.</a:t>
            </a:r>
          </a:p>
          <a:p>
            <a:pPr marL="243848" indent="-243848" algn="just" fontAlgn="base">
              <a:spcBef>
                <a:spcPct val="0"/>
              </a:spcBef>
              <a:spcAft>
                <a:spcPct val="0"/>
              </a:spcAft>
              <a:buFontTx/>
              <a:buAutoNum type="arabicParenBoth"/>
            </a:pPr>
            <a:r>
              <a:rPr lang="en-US" sz="750" dirty="0">
                <a:cs typeface="Times New Roman" pitchFamily="18" charset="0"/>
              </a:rPr>
              <a:t>Subsequent to March 31, 2024, we sold two assisted living communities in Texas for $500. We received proceeds of approximately $400, net of transaction costs, and anticipate recording a minimal gain on sale in 2Q24. See page 16 for further discussion.</a:t>
            </a:r>
          </a:p>
          <a:p>
            <a:pPr marL="243848" indent="-243848" algn="just" fontAlgn="base">
              <a:spcBef>
                <a:spcPct val="0"/>
              </a:spcBef>
              <a:spcAft>
                <a:spcPct val="0"/>
              </a:spcAft>
              <a:buFontTx/>
              <a:buAutoNum type="arabicParenBoth"/>
            </a:pPr>
            <a:r>
              <a:rPr lang="en-US" sz="750" dirty="0">
                <a:cs typeface="Times New Roman" pitchFamily="18" charset="0"/>
              </a:rPr>
              <a:t>Financing receivables represent acquisitions through sale-leaseback transactions, subject to lease agreements that contain purchase options. In accordance with GAAP, the purchased assets are required to be presented as a financing receivable on our Consolidated Balance Sheets and the rental income received is required to be presented as interest income from financing receivables on our Consolidated Statements of Income. </a:t>
            </a:r>
          </a:p>
          <a:p>
            <a:pPr marL="243848" indent="-243848" algn="just" fontAlgn="base">
              <a:spcBef>
                <a:spcPct val="0"/>
              </a:spcBef>
              <a:spcAft>
                <a:spcPct val="0"/>
              </a:spcAft>
              <a:buFontTx/>
              <a:buAutoNum type="arabicParenBoth"/>
            </a:pPr>
            <a:r>
              <a:rPr lang="en-US" sz="750" dirty="0">
                <a:highlight>
                  <a:srgbClr val="FFFF00"/>
                </a:highlight>
                <a:cs typeface="Times New Roman" pitchFamily="18" charset="0"/>
              </a:rPr>
              <a:t>If the Prestige mortgage loans of $258,341 were excluded, then our percentage of mortgage loan investment would be 2.2%.</a:t>
            </a:r>
          </a:p>
          <a:p>
            <a:pPr marL="243848" indent="-243848" algn="just" fontAlgn="base">
              <a:spcBef>
                <a:spcPct val="0"/>
              </a:spcBef>
              <a:spcAft>
                <a:spcPct val="0"/>
              </a:spcAft>
              <a:buAutoNum type="arabicParenBoth"/>
            </a:pPr>
            <a:r>
              <a:rPr lang="en-US" sz="750" dirty="0">
                <a:cs typeface="Times New Roman" pitchFamily="18" charset="0"/>
              </a:rPr>
              <a:t>Subsequent to March 31, 2024, we originated a mortgage loan to Ignite, secured by a skilled nursing and assisted living campus. In accordance with GAAP, the mortgage loan is accounted as an unconsolidated joint venture. See Unconsolidated Joint Ventures on page 11 for further discussion.</a:t>
            </a:r>
          </a:p>
        </p:txBody>
      </p:sp>
      <p:graphicFrame>
        <p:nvGraphicFramePr>
          <p:cNvPr id="6" name="Chart 5">
            <a:extLst>
              <a:ext uri="{FF2B5EF4-FFF2-40B4-BE49-F238E27FC236}">
                <a16:creationId xmlns:a16="http://schemas.microsoft.com/office/drawing/2014/main" id="{6DF31AED-1170-4ED3-BC88-D8D06F3ACAC0}"/>
              </a:ext>
            </a:extLst>
          </p:cNvPr>
          <p:cNvGraphicFramePr/>
          <p:nvPr>
            <p:extLst>
              <p:ext uri="{D42A27DB-BD31-4B8C-83A1-F6EECF244321}">
                <p14:modId xmlns:p14="http://schemas.microsoft.com/office/powerpoint/2010/main" val="2225887523"/>
              </p:ext>
            </p:extLst>
          </p:nvPr>
        </p:nvGraphicFramePr>
        <p:xfrm>
          <a:off x="8215720" y="1108830"/>
          <a:ext cx="1577490" cy="8112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B9F4566-FDD6-DE3E-9B00-CF55A5FD8379}"/>
              </a:ext>
            </a:extLst>
          </p:cNvPr>
          <p:cNvSpPr txBox="1"/>
          <p:nvPr/>
        </p:nvSpPr>
        <p:spPr>
          <a:xfrm>
            <a:off x="7949442" y="749562"/>
            <a:ext cx="1804158" cy="323165"/>
          </a:xfrm>
          <a:prstGeom prst="rect">
            <a:avLst/>
          </a:prstGeom>
          <a:noFill/>
          <a:ln>
            <a:noFill/>
          </a:ln>
        </p:spPr>
        <p:txBody>
          <a:bodyPr wrap="square" rtlCol="0">
            <a:spAutoFit/>
          </a:bodyPr>
          <a:lstStyle/>
          <a:p>
            <a:pPr algn="ctr"/>
            <a:r>
              <a:rPr lang="en-US" sz="900" cap="all" dirty="0"/>
              <a:t>rental income</a:t>
            </a:r>
          </a:p>
          <a:p>
            <a:pPr algn="ctr"/>
            <a:r>
              <a:rPr lang="en-US" sz="600" cap="all" dirty="0"/>
              <a:t>(as % of Total Revenues)</a:t>
            </a:r>
          </a:p>
        </p:txBody>
      </p:sp>
      <p:sp>
        <p:nvSpPr>
          <p:cNvPr id="8" name="TextBox 7">
            <a:extLst>
              <a:ext uri="{FF2B5EF4-FFF2-40B4-BE49-F238E27FC236}">
                <a16:creationId xmlns:a16="http://schemas.microsoft.com/office/drawing/2014/main" id="{FBDAD577-3AFA-A8AE-FC00-8AAAE392056D}"/>
              </a:ext>
            </a:extLst>
          </p:cNvPr>
          <p:cNvSpPr txBox="1"/>
          <p:nvPr/>
        </p:nvSpPr>
        <p:spPr>
          <a:xfrm>
            <a:off x="7795828" y="3365606"/>
            <a:ext cx="2372942" cy="323165"/>
          </a:xfrm>
          <a:prstGeom prst="rect">
            <a:avLst/>
          </a:prstGeom>
          <a:noFill/>
        </p:spPr>
        <p:txBody>
          <a:bodyPr wrap="square" rtlCol="0">
            <a:spAutoFit/>
          </a:bodyPr>
          <a:lstStyle/>
          <a:p>
            <a:pPr algn="ctr"/>
            <a:r>
              <a:rPr lang="en-US" sz="900" cap="all" dirty="0"/>
              <a:t>MORTGAGE LOANS interest income</a:t>
            </a:r>
            <a:endParaRPr lang="en-US" sz="700" cap="all" baseline="30000" dirty="0"/>
          </a:p>
          <a:p>
            <a:pPr algn="ctr"/>
            <a:r>
              <a:rPr lang="en-US" sz="600" cap="all" dirty="0"/>
              <a:t>(as % of Total Revenues)</a:t>
            </a:r>
          </a:p>
        </p:txBody>
      </p:sp>
      <p:sp>
        <p:nvSpPr>
          <p:cNvPr id="9" name="TextBox 8">
            <a:extLst>
              <a:ext uri="{FF2B5EF4-FFF2-40B4-BE49-F238E27FC236}">
                <a16:creationId xmlns:a16="http://schemas.microsoft.com/office/drawing/2014/main" id="{3AC38425-33ED-A1E8-5621-5F8BD6B88FA5}"/>
              </a:ext>
            </a:extLst>
          </p:cNvPr>
          <p:cNvSpPr txBox="1"/>
          <p:nvPr/>
        </p:nvSpPr>
        <p:spPr>
          <a:xfrm>
            <a:off x="7781949" y="4626066"/>
            <a:ext cx="2162353" cy="323165"/>
          </a:xfrm>
          <a:prstGeom prst="rect">
            <a:avLst/>
          </a:prstGeom>
          <a:noFill/>
        </p:spPr>
        <p:txBody>
          <a:bodyPr wrap="square" rtlCol="0">
            <a:spAutoFit/>
          </a:bodyPr>
          <a:lstStyle/>
          <a:p>
            <a:pPr algn="ctr"/>
            <a:r>
              <a:rPr lang="en-US" sz="900" cap="all" dirty="0"/>
              <a:t>interest &amp; other income</a:t>
            </a:r>
          </a:p>
          <a:p>
            <a:pPr algn="ctr"/>
            <a:r>
              <a:rPr lang="en-US" sz="600" cap="all" dirty="0"/>
              <a:t>(as % of Total Revenues)</a:t>
            </a:r>
          </a:p>
        </p:txBody>
      </p:sp>
      <p:sp>
        <p:nvSpPr>
          <p:cNvPr id="10" name="TextBox 9">
            <a:extLst>
              <a:ext uri="{FF2B5EF4-FFF2-40B4-BE49-F238E27FC236}">
                <a16:creationId xmlns:a16="http://schemas.microsoft.com/office/drawing/2014/main" id="{3E39905D-633A-7CDA-8218-EFDD8EC9BE19}"/>
              </a:ext>
            </a:extLst>
          </p:cNvPr>
          <p:cNvSpPr txBox="1"/>
          <p:nvPr/>
        </p:nvSpPr>
        <p:spPr>
          <a:xfrm>
            <a:off x="8014276" y="5837236"/>
            <a:ext cx="2084825" cy="323165"/>
          </a:xfrm>
          <a:prstGeom prst="rect">
            <a:avLst/>
          </a:prstGeom>
          <a:noFill/>
        </p:spPr>
        <p:txBody>
          <a:bodyPr wrap="square" rtlCol="0">
            <a:spAutoFit/>
          </a:bodyPr>
          <a:lstStyle/>
          <a:p>
            <a:pPr algn="ctr"/>
            <a:r>
              <a:rPr lang="en-US" sz="900" cap="all" dirty="0"/>
              <a:t>Unconsolidated JV income</a:t>
            </a:r>
            <a:endParaRPr lang="en-US" sz="900" cap="all" baseline="30000" dirty="0"/>
          </a:p>
          <a:p>
            <a:pPr algn="ctr"/>
            <a:r>
              <a:rPr lang="en-US" sz="600" cap="all" dirty="0"/>
              <a:t>(as % of Total Revenues)</a:t>
            </a:r>
          </a:p>
        </p:txBody>
      </p:sp>
      <p:graphicFrame>
        <p:nvGraphicFramePr>
          <p:cNvPr id="11" name="Chart 10">
            <a:extLst>
              <a:ext uri="{FF2B5EF4-FFF2-40B4-BE49-F238E27FC236}">
                <a16:creationId xmlns:a16="http://schemas.microsoft.com/office/drawing/2014/main" id="{A38EDBBA-6276-74BF-EFC2-0DF5F3F5C406}"/>
              </a:ext>
            </a:extLst>
          </p:cNvPr>
          <p:cNvGraphicFramePr/>
          <p:nvPr>
            <p:extLst>
              <p:ext uri="{D42A27DB-BD31-4B8C-83A1-F6EECF244321}">
                <p14:modId xmlns:p14="http://schemas.microsoft.com/office/powerpoint/2010/main" val="2708558991"/>
              </p:ext>
            </p:extLst>
          </p:nvPr>
        </p:nvGraphicFramePr>
        <p:xfrm>
          <a:off x="8215720" y="3685058"/>
          <a:ext cx="1577490" cy="8112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9CAFDEC2-892F-355E-EE3B-39FF7C6C3177}"/>
              </a:ext>
            </a:extLst>
          </p:cNvPr>
          <p:cNvGraphicFramePr/>
          <p:nvPr>
            <p:extLst>
              <p:ext uri="{D42A27DB-BD31-4B8C-83A1-F6EECF244321}">
                <p14:modId xmlns:p14="http://schemas.microsoft.com/office/powerpoint/2010/main" val="1826034254"/>
              </p:ext>
            </p:extLst>
          </p:nvPr>
        </p:nvGraphicFramePr>
        <p:xfrm>
          <a:off x="8223826" y="4945441"/>
          <a:ext cx="1577490" cy="81121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E1314038-CFED-5F74-2B2D-D462FA78A0BD}"/>
              </a:ext>
            </a:extLst>
          </p:cNvPr>
          <p:cNvGraphicFramePr/>
          <p:nvPr>
            <p:extLst>
              <p:ext uri="{D42A27DB-BD31-4B8C-83A1-F6EECF244321}">
                <p14:modId xmlns:p14="http://schemas.microsoft.com/office/powerpoint/2010/main" val="1474039930"/>
              </p:ext>
            </p:extLst>
          </p:nvPr>
        </p:nvGraphicFramePr>
        <p:xfrm>
          <a:off x="8289367" y="6162522"/>
          <a:ext cx="1385864" cy="8112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a:extLst>
              <a:ext uri="{FF2B5EF4-FFF2-40B4-BE49-F238E27FC236}">
                <a16:creationId xmlns:a16="http://schemas.microsoft.com/office/drawing/2014/main" id="{AB20BB9E-6CB3-C8F3-9AC5-E4E8C7C6201F}"/>
              </a:ext>
            </a:extLst>
          </p:cNvPr>
          <p:cNvGraphicFramePr/>
          <p:nvPr>
            <p:extLst>
              <p:ext uri="{D42A27DB-BD31-4B8C-83A1-F6EECF244321}">
                <p14:modId xmlns:p14="http://schemas.microsoft.com/office/powerpoint/2010/main" val="644466004"/>
              </p:ext>
            </p:extLst>
          </p:nvPr>
        </p:nvGraphicFramePr>
        <p:xfrm>
          <a:off x="8215720" y="2484324"/>
          <a:ext cx="1577490" cy="811212"/>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a:extLst>
              <a:ext uri="{FF2B5EF4-FFF2-40B4-BE49-F238E27FC236}">
                <a16:creationId xmlns:a16="http://schemas.microsoft.com/office/drawing/2014/main" id="{A6761E5C-8A61-7919-51E5-F5C4CBC31F0F}"/>
              </a:ext>
            </a:extLst>
          </p:cNvPr>
          <p:cNvSpPr txBox="1"/>
          <p:nvPr/>
        </p:nvSpPr>
        <p:spPr>
          <a:xfrm>
            <a:off x="7949442" y="2001988"/>
            <a:ext cx="2031365" cy="461665"/>
          </a:xfrm>
          <a:prstGeom prst="rect">
            <a:avLst/>
          </a:prstGeom>
          <a:noFill/>
          <a:ln>
            <a:noFill/>
          </a:ln>
        </p:spPr>
        <p:txBody>
          <a:bodyPr wrap="square" rtlCol="0">
            <a:spAutoFit/>
          </a:bodyPr>
          <a:lstStyle/>
          <a:p>
            <a:pPr algn="ctr"/>
            <a:r>
              <a:rPr lang="en-US" sz="900" cap="all" dirty="0"/>
              <a:t>OWNED PROPERTIES ACCOUNTED FOR AS FINANCING RECEIVABLES</a:t>
            </a:r>
          </a:p>
          <a:p>
            <a:pPr algn="ctr"/>
            <a:r>
              <a:rPr lang="en-US" sz="600" cap="all" dirty="0"/>
              <a:t>(as % of Total Revenues)</a:t>
            </a:r>
          </a:p>
        </p:txBody>
      </p:sp>
      <p:sp>
        <p:nvSpPr>
          <p:cNvPr id="30" name="TextBox 29">
            <a:extLst>
              <a:ext uri="{FF2B5EF4-FFF2-40B4-BE49-F238E27FC236}">
                <a16:creationId xmlns:a16="http://schemas.microsoft.com/office/drawing/2014/main" id="{5591CE49-841B-513D-BCF1-782AA3A02BEE}"/>
              </a:ext>
            </a:extLst>
          </p:cNvPr>
          <p:cNvSpPr txBox="1"/>
          <p:nvPr/>
        </p:nvSpPr>
        <p:spPr>
          <a:xfrm>
            <a:off x="-1702174" y="6476935"/>
            <a:ext cx="1334463" cy="369332"/>
          </a:xfrm>
          <a:prstGeom prst="rect">
            <a:avLst/>
          </a:prstGeom>
          <a:noFill/>
        </p:spPr>
        <p:txBody>
          <a:bodyPr wrap="square" rtlCol="0">
            <a:spAutoFit/>
          </a:bodyPr>
          <a:lstStyle/>
          <a:p>
            <a:pPr algn="r"/>
            <a:r>
              <a:rPr lang="en-US" sz="900" dirty="0"/>
              <a:t>(2) ALG TX 2</a:t>
            </a:r>
          </a:p>
          <a:p>
            <a:pPr algn="r"/>
            <a:r>
              <a:rPr lang="en-US" sz="900" dirty="0"/>
              <a:t>(5) Katy</a:t>
            </a:r>
          </a:p>
        </p:txBody>
      </p:sp>
      <p:pic>
        <p:nvPicPr>
          <p:cNvPr id="4" name="Picture 3">
            <a:extLst>
              <a:ext uri="{FF2B5EF4-FFF2-40B4-BE49-F238E27FC236}">
                <a16:creationId xmlns:a16="http://schemas.microsoft.com/office/drawing/2014/main" id="{96FCC117-1FF2-3080-2FD9-87A0A7EF9A1D}"/>
              </a:ext>
            </a:extLst>
          </p:cNvPr>
          <p:cNvPicPr>
            <a:picLocks noChangeAspect="1"/>
          </p:cNvPicPr>
          <p:nvPr/>
        </p:nvPicPr>
        <p:blipFill>
          <a:blip r:embed="rId8"/>
          <a:stretch>
            <a:fillRect/>
          </a:stretch>
        </p:blipFill>
        <p:spPr>
          <a:xfrm>
            <a:off x="392115" y="674065"/>
            <a:ext cx="7168896" cy="5242941"/>
          </a:xfrm>
          <a:prstGeom prst="rect">
            <a:avLst/>
          </a:prstGeom>
        </p:spPr>
      </p:pic>
    </p:spTree>
    <p:extLst>
      <p:ext uri="{BB962C8B-B14F-4D97-AF65-F5344CB8AC3E}">
        <p14:creationId xmlns:p14="http://schemas.microsoft.com/office/powerpoint/2010/main" val="289785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14</a:t>
            </a:fld>
            <a:endParaRPr lang="en-US" dirty="0"/>
          </a:p>
        </p:txBody>
      </p:sp>
      <p:sp>
        <p:nvSpPr>
          <p:cNvPr id="23" name="TextBox 22">
            <a:extLst>
              <a:ext uri="{FF2B5EF4-FFF2-40B4-BE49-F238E27FC236}">
                <a16:creationId xmlns:a16="http://schemas.microsoft.com/office/drawing/2014/main" id="{76857B3D-D238-4564-BC0F-0E116061B293}"/>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(as of MARCH 31, 2024, dollar amounts in thousands)</a:t>
            </a:r>
            <a:endParaRPr lang="en-US" sz="700" cap="all" dirty="0"/>
          </a:p>
        </p:txBody>
      </p:sp>
      <p:sp>
        <p:nvSpPr>
          <p:cNvPr id="10" name="Title 3">
            <a:extLst>
              <a:ext uri="{FF2B5EF4-FFF2-40B4-BE49-F238E27FC236}">
                <a16:creationId xmlns:a16="http://schemas.microsoft.com/office/drawing/2014/main" id="{98FAD5B4-1539-009C-403A-F7A88DD1BE48}"/>
              </a:ext>
            </a:extLst>
          </p:cNvPr>
          <p:cNvSpPr>
            <a:spLocks noGrp="1"/>
          </p:cNvSpPr>
          <p:nvPr>
            <p:ph type="title"/>
          </p:nvPr>
        </p:nvSpPr>
        <p:spPr>
          <a:xfrm>
            <a:off x="157770" y="-76200"/>
            <a:ext cx="9601200" cy="685800"/>
          </a:xfrm>
        </p:spPr>
        <p:txBody>
          <a:bodyPr>
            <a:normAutofit/>
          </a:bodyPr>
          <a:lstStyle/>
          <a:p>
            <a:r>
              <a:rPr lang="en-US" sz="1700" cap="all" dirty="0">
                <a:solidFill>
                  <a:srgbClr val="002F86"/>
                </a:solidFill>
                <a:highlight>
                  <a:srgbClr val="FFFF00"/>
                </a:highlight>
              </a:rPr>
              <a:t>Top 10 operators   </a:t>
            </a:r>
            <a:r>
              <a:rPr lang="en-US" sz="1700" strike="sngStrike" cap="all" dirty="0">
                <a:solidFill>
                  <a:srgbClr val="002F86"/>
                </a:solidFill>
              </a:rPr>
              <a:t>PORTFOLIO DIVERSIFICATION</a:t>
            </a:r>
            <a:r>
              <a:rPr lang="en-US" sz="1700" strike="sngStrike" cap="all" baseline="30000" dirty="0">
                <a:solidFill>
                  <a:srgbClr val="002F86"/>
                </a:solidFill>
              </a:rPr>
              <a:t> </a:t>
            </a:r>
            <a:r>
              <a:rPr lang="en-US" sz="1700" strike="sngStrike" cap="all" dirty="0">
                <a:solidFill>
                  <a:srgbClr val="002F86"/>
                </a:solidFill>
              </a:rPr>
              <a:t>- 31 OPERATORS </a:t>
            </a:r>
          </a:p>
        </p:txBody>
      </p:sp>
      <p:graphicFrame>
        <p:nvGraphicFramePr>
          <p:cNvPr id="4" name="Table 3">
            <a:extLst>
              <a:ext uri="{FF2B5EF4-FFF2-40B4-BE49-F238E27FC236}">
                <a16:creationId xmlns:a16="http://schemas.microsoft.com/office/drawing/2014/main" id="{5CD6B860-A11E-DC87-F792-AFC9DA469671}"/>
              </a:ext>
            </a:extLst>
          </p:cNvPr>
          <p:cNvGraphicFramePr>
            <a:graphicFrameLocks noGrp="1" noChangeAspect="1"/>
          </p:cNvGraphicFramePr>
          <p:nvPr>
            <p:extLst>
              <p:ext uri="{D42A27DB-BD31-4B8C-83A1-F6EECF244321}">
                <p14:modId xmlns:p14="http://schemas.microsoft.com/office/powerpoint/2010/main" val="920766327"/>
              </p:ext>
            </p:extLst>
          </p:nvPr>
        </p:nvGraphicFramePr>
        <p:xfrm>
          <a:off x="5308476" y="4862188"/>
          <a:ext cx="4348699" cy="1628785"/>
        </p:xfrm>
        <a:graphic>
          <a:graphicData uri="http://schemas.openxmlformats.org/drawingml/2006/table">
            <a:tbl>
              <a:tblPr firstRow="1" bandRow="1">
                <a:tableStyleId>{69CF1AB2-1976-4502-BF36-3FF5EA218861}</a:tableStyleId>
              </a:tblPr>
              <a:tblGrid>
                <a:gridCol w="976103">
                  <a:extLst>
                    <a:ext uri="{9D8B030D-6E8A-4147-A177-3AD203B41FA5}">
                      <a16:colId xmlns:a16="http://schemas.microsoft.com/office/drawing/2014/main" val="582186335"/>
                    </a:ext>
                  </a:extLst>
                </a:gridCol>
                <a:gridCol w="890584">
                  <a:extLst>
                    <a:ext uri="{9D8B030D-6E8A-4147-A177-3AD203B41FA5}">
                      <a16:colId xmlns:a16="http://schemas.microsoft.com/office/drawing/2014/main" val="3007374393"/>
                    </a:ext>
                  </a:extLst>
                </a:gridCol>
                <a:gridCol w="1128764">
                  <a:extLst>
                    <a:ext uri="{9D8B030D-6E8A-4147-A177-3AD203B41FA5}">
                      <a16:colId xmlns:a16="http://schemas.microsoft.com/office/drawing/2014/main" val="1980543083"/>
                    </a:ext>
                  </a:extLst>
                </a:gridCol>
                <a:gridCol w="787027">
                  <a:extLst>
                    <a:ext uri="{9D8B030D-6E8A-4147-A177-3AD203B41FA5}">
                      <a16:colId xmlns:a16="http://schemas.microsoft.com/office/drawing/2014/main" val="57336460"/>
                    </a:ext>
                  </a:extLst>
                </a:gridCol>
                <a:gridCol w="566221">
                  <a:extLst>
                    <a:ext uri="{9D8B030D-6E8A-4147-A177-3AD203B41FA5}">
                      <a16:colId xmlns:a16="http://schemas.microsoft.com/office/drawing/2014/main" val="482971997"/>
                    </a:ext>
                  </a:extLst>
                </a:gridCol>
              </a:tblGrid>
              <a:tr h="333589">
                <a:tc>
                  <a:txBody>
                    <a:bodyPr/>
                    <a:lstStyle/>
                    <a:p>
                      <a:pPr algn="ctr" fontAlgn="ctr"/>
                      <a:r>
                        <a:rPr lang="en-US" sz="800" b="1" i="0" u="none" strike="noStrike" dirty="0">
                          <a:solidFill>
                            <a:schemeClr val="tx1"/>
                          </a:solidFill>
                          <a:effectLst/>
                          <a:latin typeface="Franklin Gothic Book" panose="020B0503020102020204" pitchFamily="34" charset="0"/>
                        </a:rPr>
                        <a:t>BROOKDALE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NYSE: BKD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ILF/ALF/MC </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Continuing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652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41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0033483"/>
                  </a:ext>
                </a:extLst>
              </a:tr>
              <a:tr h="310833">
                <a:tc>
                  <a:txBody>
                    <a:bodyPr/>
                    <a:lstStyle/>
                    <a:p>
                      <a:pPr algn="ctr" fontAlgn="ctr"/>
                      <a:r>
                        <a:rPr lang="en-US" sz="800" b="1" i="0" u="none" strike="noStrike" dirty="0">
                          <a:solidFill>
                            <a:schemeClr val="tx1"/>
                          </a:solidFill>
                          <a:effectLst/>
                          <a:latin typeface="Franklin Gothic Book" panose="020B0503020102020204" pitchFamily="34" charset="0"/>
                        </a:rPr>
                        <a:t>ENCORE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ALF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42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5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7997461"/>
                  </a:ext>
                </a:extLst>
              </a:tr>
              <a:tr h="328121">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ARK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SNF/ILF/ALF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14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4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64034155"/>
                  </a:ext>
                </a:extLst>
              </a:tr>
              <a:tr h="328121">
                <a:tc>
                  <a:txBody>
                    <a:bodyPr/>
                    <a:lstStyle/>
                    <a:p>
                      <a:pPr algn="ctr" fontAlgn="ctr"/>
                      <a:r>
                        <a:rPr lang="en-US" sz="800" b="1" i="0" u="none" strike="noStrike" dirty="0">
                          <a:solidFill>
                            <a:schemeClr val="tx1"/>
                          </a:solidFill>
                          <a:effectLst/>
                          <a:latin typeface="Franklin Gothic Book" panose="020B0503020102020204" pitchFamily="34" charset="0"/>
                        </a:rPr>
                        <a:t>IGNITE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SNF/ALF</a:t>
                      </a:r>
                    </a:p>
                    <a:p>
                      <a:pPr algn="ctr" fontAlgn="ctr"/>
                      <a:r>
                        <a:rPr lang="en-US" sz="750" b="0" i="0" u="none" strike="noStrike" dirty="0">
                          <a:solidFill>
                            <a:schemeClr val="tx1"/>
                          </a:solidFill>
                          <a:effectLst/>
                          <a:latin typeface="Franklin Gothic Book" panose="020B0503020102020204" pitchFamily="34" charset="0"/>
                        </a:rPr>
                        <a:t>Transitional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21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7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9363705"/>
                  </a:ext>
                </a:extLst>
              </a:tr>
              <a:tr h="328121">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GENESIS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OTC PINK: GENN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Senior Living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More than 250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22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50505147"/>
                  </a:ext>
                </a:extLst>
              </a:tr>
            </a:tbl>
          </a:graphicData>
        </a:graphic>
      </p:graphicFrame>
      <p:graphicFrame>
        <p:nvGraphicFramePr>
          <p:cNvPr id="5" name="Table 4">
            <a:extLst>
              <a:ext uri="{FF2B5EF4-FFF2-40B4-BE49-F238E27FC236}">
                <a16:creationId xmlns:a16="http://schemas.microsoft.com/office/drawing/2014/main" id="{10A3FD19-969B-1884-36DB-CFEA55D8B976}"/>
              </a:ext>
            </a:extLst>
          </p:cNvPr>
          <p:cNvGraphicFramePr>
            <a:graphicFrameLocks noGrp="1"/>
          </p:cNvGraphicFramePr>
          <p:nvPr>
            <p:extLst>
              <p:ext uri="{D42A27DB-BD31-4B8C-83A1-F6EECF244321}">
                <p14:modId xmlns:p14="http://schemas.microsoft.com/office/powerpoint/2010/main" val="1758185271"/>
              </p:ext>
            </p:extLst>
          </p:nvPr>
        </p:nvGraphicFramePr>
        <p:xfrm>
          <a:off x="493913" y="4879136"/>
          <a:ext cx="4418240" cy="1611837"/>
        </p:xfrm>
        <a:graphic>
          <a:graphicData uri="http://schemas.openxmlformats.org/drawingml/2006/table">
            <a:tbl>
              <a:tblPr firstRow="1" bandRow="1">
                <a:tableStyleId>{69CF1AB2-1976-4502-BF36-3FF5EA218861}</a:tableStyleId>
              </a:tblPr>
              <a:tblGrid>
                <a:gridCol w="973429">
                  <a:extLst>
                    <a:ext uri="{9D8B030D-6E8A-4147-A177-3AD203B41FA5}">
                      <a16:colId xmlns:a16="http://schemas.microsoft.com/office/drawing/2014/main" val="911400400"/>
                    </a:ext>
                  </a:extLst>
                </a:gridCol>
                <a:gridCol w="935075">
                  <a:extLst>
                    <a:ext uri="{9D8B030D-6E8A-4147-A177-3AD203B41FA5}">
                      <a16:colId xmlns:a16="http://schemas.microsoft.com/office/drawing/2014/main" val="1189038915"/>
                    </a:ext>
                  </a:extLst>
                </a:gridCol>
                <a:gridCol w="1070686">
                  <a:extLst>
                    <a:ext uri="{9D8B030D-6E8A-4147-A177-3AD203B41FA5}">
                      <a16:colId xmlns:a16="http://schemas.microsoft.com/office/drawing/2014/main" val="602822155"/>
                    </a:ext>
                  </a:extLst>
                </a:gridCol>
                <a:gridCol w="802425">
                  <a:extLst>
                    <a:ext uri="{9D8B030D-6E8A-4147-A177-3AD203B41FA5}">
                      <a16:colId xmlns:a16="http://schemas.microsoft.com/office/drawing/2014/main" val="1556286024"/>
                    </a:ext>
                  </a:extLst>
                </a:gridCol>
                <a:gridCol w="636625">
                  <a:extLst>
                    <a:ext uri="{9D8B030D-6E8A-4147-A177-3AD203B41FA5}">
                      <a16:colId xmlns:a16="http://schemas.microsoft.com/office/drawing/2014/main" val="1945435153"/>
                    </a:ext>
                  </a:extLst>
                </a:gridCol>
              </a:tblGrid>
              <a:tr h="316596">
                <a:tc>
                  <a:txBody>
                    <a:bodyPr/>
                    <a:lstStyle/>
                    <a:p>
                      <a:pPr algn="ctr" fontAlgn="ctr"/>
                      <a:r>
                        <a:rPr lang="en-US" sz="800" b="1" i="0" u="none" strike="noStrike" dirty="0">
                          <a:solidFill>
                            <a:schemeClr val="tx1"/>
                          </a:solidFill>
                          <a:effectLst/>
                          <a:latin typeface="Franklin Gothic Book" panose="020B0503020102020204" pitchFamily="34" charset="0"/>
                        </a:rPr>
                        <a:t>PRESTIGE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SNF/ILF/ALF</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Other Rehab</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79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5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5943868"/>
                  </a:ext>
                </a:extLst>
              </a:tr>
              <a:tr h="324033">
                <a:tc>
                  <a:txBody>
                    <a:bodyPr/>
                    <a:lstStyle/>
                    <a:p>
                      <a:pPr marL="0" algn="ctr" defTabSz="496382" rtl="0" eaLnBrk="1" fontAlgn="ctr" latinLnBrk="0" hangingPunct="1"/>
                      <a:r>
                        <a:rPr lang="en-US" sz="800" b="1" i="0" u="none" strike="noStrike" kern="1200" dirty="0">
                          <a:solidFill>
                            <a:schemeClr val="tx1"/>
                          </a:solidFill>
                          <a:effectLst/>
                          <a:latin typeface="Franklin Gothic Book" panose="020B0503020102020204" pitchFamily="34" charset="0"/>
                          <a:ea typeface="+mn-ea"/>
                          <a:cs typeface="+mn-cs"/>
                        </a:rPr>
                        <a:t>ALG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ILF/ALF/MC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130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96382" rtl="0" eaLnBrk="1" fontAlgn="ctr" latinLnBrk="0" hangingPunct="1">
                        <a:lnSpc>
                          <a:spcPct val="100000"/>
                        </a:lnSpc>
                        <a:spcBef>
                          <a:spcPts val="0"/>
                        </a:spcBef>
                        <a:spcAft>
                          <a:spcPts val="0"/>
                        </a:spcAft>
                        <a:buClrTx/>
                        <a:buSzTx/>
                        <a:buFontTx/>
                        <a:buNone/>
                        <a:tabLst/>
                        <a:defRPr/>
                      </a:pPr>
                      <a:r>
                        <a:rPr lang="en-US" sz="750" b="0" i="0" u="none" strike="noStrike" dirty="0">
                          <a:solidFill>
                            <a:schemeClr val="tx1"/>
                          </a:solidFill>
                          <a:effectLst/>
                          <a:latin typeface="Franklin Gothic Book" panose="020B0503020102020204" pitchFamily="34" charset="0"/>
                        </a:rPr>
                        <a:t>6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8212581"/>
                  </a:ext>
                </a:extLst>
              </a:tr>
              <a:tr h="354234">
                <a:tc>
                  <a:txBody>
                    <a:bodyPr/>
                    <a:lstStyle/>
                    <a:p>
                      <a:pPr algn="ctr" fontAlgn="ctr"/>
                      <a:r>
                        <a:rPr lang="en-US" sz="800" b="1" i="0" u="none" strike="noStrike" dirty="0">
                          <a:solidFill>
                            <a:schemeClr val="tx1"/>
                          </a:solidFill>
                          <a:effectLst/>
                          <a:latin typeface="Franklin Gothic Book" panose="020B0503020102020204" pitchFamily="34" charset="0"/>
                        </a:rPr>
                        <a:t>ANTHEM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Exclusively MC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19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9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9688995"/>
                  </a:ext>
                </a:extLst>
              </a:tr>
              <a:tr h="308487">
                <a:tc>
                  <a:txBody>
                    <a:bodyPr/>
                    <a:lstStyle/>
                    <a:p>
                      <a:pPr algn="ctr" fontAlgn="ctr"/>
                      <a:r>
                        <a:rPr lang="en-US" sz="800" b="1" i="0" u="none" strike="noStrike" dirty="0">
                          <a:solidFill>
                            <a:schemeClr val="tx1"/>
                          </a:solidFill>
                          <a:effectLst/>
                          <a:latin typeface="Franklin Gothic Book" panose="020B0503020102020204" pitchFamily="34" charset="0"/>
                        </a:rPr>
                        <a:t>CARESPRING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SNF/ILF/ALF </a:t>
                      </a:r>
                      <a:br>
                        <a:rPr lang="en-US" sz="750" b="0" i="0" u="none" strike="noStrike" dirty="0">
                          <a:solidFill>
                            <a:schemeClr val="tx1"/>
                          </a:solidFill>
                          <a:effectLst/>
                          <a:latin typeface="Franklin Gothic Book" panose="020B0503020102020204" pitchFamily="34" charset="0"/>
                        </a:rPr>
                      </a:br>
                      <a:r>
                        <a:rPr lang="en-US" sz="750" b="0" i="0" u="none" strike="noStrike" dirty="0">
                          <a:solidFill>
                            <a:schemeClr val="tx1"/>
                          </a:solidFill>
                          <a:effectLst/>
                          <a:latin typeface="Franklin Gothic Book" panose="020B0503020102020204" pitchFamily="34" charset="0"/>
                        </a:rPr>
                        <a:t>Transitional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17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750" b="0" i="0" u="none" strike="noStrike" dirty="0">
                          <a:solidFill>
                            <a:schemeClr val="tx1"/>
                          </a:solidFill>
                          <a:effectLst/>
                          <a:latin typeface="Franklin Gothic Book" panose="020B0503020102020204" pitchFamily="34" charset="0"/>
                        </a:rPr>
                        <a:t>2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4029345"/>
                  </a:ext>
                </a:extLst>
              </a:tr>
              <a:tr h="308487">
                <a:tc>
                  <a:txBody>
                    <a:bodyPr/>
                    <a:lstStyle/>
                    <a:p>
                      <a:pPr algn="ctr" fontAlgn="ctr"/>
                      <a:r>
                        <a:rPr lang="en-US" sz="800" b="1" i="0" u="none" strike="noStrike" dirty="0">
                          <a:solidFill>
                            <a:schemeClr val="tx1"/>
                          </a:solidFill>
                          <a:effectLst/>
                          <a:latin typeface="Franklin Gothic Book" panose="020B0503020102020204" pitchFamily="34" charset="0"/>
                        </a:rPr>
                        <a:t>HMG</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Privately Held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SNF/ILF/ALF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37 Properties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750" b="0" i="0" u="none" strike="noStrike" dirty="0">
                          <a:solidFill>
                            <a:schemeClr val="tx1"/>
                          </a:solidFill>
                          <a:effectLst/>
                          <a:latin typeface="Franklin Gothic Book" panose="020B0503020102020204" pitchFamily="34" charset="0"/>
                        </a:rPr>
                        <a:t>2 States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96565532"/>
                  </a:ext>
                </a:extLst>
              </a:tr>
            </a:tbl>
          </a:graphicData>
        </a:graphic>
      </p:graphicFrame>
      <p:sp>
        <p:nvSpPr>
          <p:cNvPr id="6" name="Rectangle 5">
            <a:extLst>
              <a:ext uri="{FF2B5EF4-FFF2-40B4-BE49-F238E27FC236}">
                <a16:creationId xmlns:a16="http://schemas.microsoft.com/office/drawing/2014/main" id="{20918747-12BA-8110-90F2-DF54D8426A38}"/>
              </a:ext>
            </a:extLst>
          </p:cNvPr>
          <p:cNvSpPr/>
          <p:nvPr/>
        </p:nvSpPr>
        <p:spPr>
          <a:xfrm>
            <a:off x="299656" y="3433109"/>
            <a:ext cx="9438237" cy="900246"/>
          </a:xfrm>
          <a:prstGeom prst="rect">
            <a:avLst/>
          </a:prstGeom>
        </p:spPr>
        <p:txBody>
          <a:bodyPr wrap="square">
            <a:spAutoFit/>
          </a:bodyPr>
          <a:lstStyle/>
          <a:p>
            <a:pPr marL="243848" indent="-243848" algn="just" fontAlgn="base">
              <a:spcBef>
                <a:spcPct val="0"/>
              </a:spcBef>
              <a:spcAft>
                <a:spcPct val="0"/>
              </a:spcAft>
              <a:buFontTx/>
              <a:buAutoNum type="arabicParenBoth"/>
            </a:pPr>
            <a:r>
              <a:rPr lang="en-US" sz="750" dirty="0">
                <a:cs typeface="Times New Roman" pitchFamily="18" charset="0"/>
              </a:rPr>
              <a:t>See Glossary for definition of Annualized Actual Cash Income, Annualized Contractual Cash Income and Annualized GAAP Income. </a:t>
            </a:r>
          </a:p>
          <a:p>
            <a:pPr marL="243848" indent="-243848" algn="just" fontAlgn="base">
              <a:spcBef>
                <a:spcPct val="0"/>
              </a:spcBef>
              <a:spcAft>
                <a:spcPct val="0"/>
              </a:spcAft>
              <a:buFontTx/>
              <a:buAutoNum type="arabicParenBoth"/>
            </a:pPr>
            <a:r>
              <a:rPr lang="en-US" sz="750" dirty="0">
                <a:cs typeface="Times New Roman" pitchFamily="18" charset="0"/>
              </a:rPr>
              <a:t>The difference between Annualized Contractual Cash and Annualized GAAP at March 2024 is due to straight-line rent, lease incentives amortization and effective interest. See Non-Cash Revenue Components on page 24.</a:t>
            </a:r>
          </a:p>
          <a:p>
            <a:pPr marL="243848" indent="-243848" algn="just" fontAlgn="base">
              <a:spcBef>
                <a:spcPct val="0"/>
              </a:spcBef>
              <a:spcAft>
                <a:spcPct val="0"/>
              </a:spcAft>
              <a:buFontTx/>
              <a:buAutoNum type="arabicParenBoth"/>
            </a:pPr>
            <a:r>
              <a:rPr lang="en-US" sz="750" dirty="0">
                <a:cs typeface="Times New Roman" pitchFamily="18" charset="0"/>
              </a:rPr>
              <a:t>See Operator Update on page 16 for further discussion. </a:t>
            </a:r>
          </a:p>
          <a:p>
            <a:pPr marL="243848" indent="-243848" algn="just" fontAlgn="base">
              <a:spcBef>
                <a:spcPct val="0"/>
              </a:spcBef>
              <a:spcAft>
                <a:spcPct val="0"/>
              </a:spcAft>
              <a:buFontTx/>
              <a:buAutoNum type="arabicParenBoth"/>
            </a:pPr>
            <a:r>
              <a:rPr lang="en-US" sz="750" dirty="0">
                <a:cs typeface="Times New Roman" pitchFamily="18" charset="0"/>
              </a:rPr>
              <a:t>Subsequent to March 31, 2024, a term sheet was executed with HMG, whereby an agreement has been reached, in principle, to amend the master lease covering 11 skilled nursing centers in Texas to extend the term through December 2028. Annual rent will increase by $1,000 to $9,000 for 2024. Rent will increase to $9,500 in 2025, to $10,000 in 2026 and then escalating 3.3% annually thereafter through 2028. The amended master lease provides HMG with two five-year renewal options, with rent in the initial year of the first renewal term adjusting to fair market rent subject to a collar between 2.5% and 12.5%. As a condition of the amendment, HMG will repay $11,900 on its $13,500 working capital note during 2Q24. Upon the repayment, the remaining balance of the working capital note will be interest-free, and will be repaid in installments through 2028.</a:t>
            </a:r>
          </a:p>
        </p:txBody>
      </p:sp>
      <p:pic>
        <p:nvPicPr>
          <p:cNvPr id="7" name="Picture 6">
            <a:extLst>
              <a:ext uri="{FF2B5EF4-FFF2-40B4-BE49-F238E27FC236}">
                <a16:creationId xmlns:a16="http://schemas.microsoft.com/office/drawing/2014/main" id="{069855CA-F212-C507-A788-A518229FC82B}"/>
              </a:ext>
            </a:extLst>
          </p:cNvPr>
          <p:cNvPicPr>
            <a:picLocks noChangeAspect="1"/>
          </p:cNvPicPr>
          <p:nvPr/>
        </p:nvPicPr>
        <p:blipFill>
          <a:blip r:embed="rId3"/>
          <a:stretch>
            <a:fillRect/>
          </a:stretch>
        </p:blipFill>
        <p:spPr>
          <a:xfrm>
            <a:off x="212046" y="618067"/>
            <a:ext cx="9698584" cy="273359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3">
            <a:extLst>
              <a:ext uri="{FF2B5EF4-FFF2-40B4-BE49-F238E27FC236}">
                <a16:creationId xmlns:a16="http://schemas.microsoft.com/office/drawing/2014/main" id="{5207BD76-13B8-4826-8055-3D02568D8A32}"/>
              </a:ext>
            </a:extLst>
          </p:cNvPr>
          <p:cNvSpPr>
            <a:spLocks noGrp="1"/>
          </p:cNvSpPr>
          <p:nvPr>
            <p:ph type="title"/>
          </p:nvPr>
        </p:nvSpPr>
        <p:spPr>
          <a:xfrm>
            <a:off x="166326" y="-69086"/>
            <a:ext cx="9601200" cy="685800"/>
          </a:xfrm>
        </p:spPr>
        <p:txBody>
          <a:bodyPr>
            <a:normAutofit/>
          </a:bodyPr>
          <a:lstStyle/>
          <a:p>
            <a:r>
              <a:rPr lang="en-US" sz="1700" strike="sngStrike" cap="all" dirty="0">
                <a:solidFill>
                  <a:srgbClr val="002F86"/>
                </a:solidFill>
              </a:rPr>
              <a:t>pORTFOLIO DIVERSIFICATION – </a:t>
            </a:r>
            <a:r>
              <a:rPr lang="en-US" sz="1700" cap="all" dirty="0">
                <a:solidFill>
                  <a:srgbClr val="002F86"/>
                </a:solidFill>
              </a:rPr>
              <a:t>OPERATOR UPDATE</a:t>
            </a:r>
          </a:p>
        </p:txBody>
      </p:sp>
      <p:sp>
        <p:nvSpPr>
          <p:cNvPr id="3" name="Slide Number Placeholder 2"/>
          <p:cNvSpPr>
            <a:spLocks noGrp="1"/>
          </p:cNvSpPr>
          <p:nvPr>
            <p:ph type="sldNum" sz="quarter" idx="12"/>
          </p:nvPr>
        </p:nvSpPr>
        <p:spPr/>
        <p:txBody>
          <a:bodyPr/>
          <a:lstStyle/>
          <a:p>
            <a:fld id="{0CDE22BD-A697-449A-B32E-82B3E933C80D}" type="slidenum">
              <a:rPr lang="en-US" smtClean="0"/>
              <a:pPr/>
              <a:t>15</a:t>
            </a:fld>
            <a:endParaRPr lang="en-US" dirty="0"/>
          </a:p>
        </p:txBody>
      </p:sp>
      <p:sp>
        <p:nvSpPr>
          <p:cNvPr id="14" name="TextBox 13">
            <a:extLst>
              <a:ext uri="{FF2B5EF4-FFF2-40B4-BE49-F238E27FC236}">
                <a16:creationId xmlns:a16="http://schemas.microsoft.com/office/drawing/2014/main" id="{7DC4126B-4FDC-46E6-A751-DB3D98E5C849}"/>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(dollar amounts in thousands)</a:t>
            </a:r>
            <a:endParaRPr lang="en-US" sz="700" cap="all" dirty="0"/>
          </a:p>
        </p:txBody>
      </p:sp>
      <p:sp>
        <p:nvSpPr>
          <p:cNvPr id="4" name="Rectangle 3">
            <a:extLst>
              <a:ext uri="{FF2B5EF4-FFF2-40B4-BE49-F238E27FC236}">
                <a16:creationId xmlns:a16="http://schemas.microsoft.com/office/drawing/2014/main" id="{0012F4D3-717B-61BC-A10E-0814CB405F6E}"/>
              </a:ext>
            </a:extLst>
          </p:cNvPr>
          <p:cNvSpPr/>
          <p:nvPr/>
        </p:nvSpPr>
        <p:spPr>
          <a:xfrm>
            <a:off x="234665" y="836034"/>
            <a:ext cx="9589069" cy="6069547"/>
          </a:xfrm>
          <a:prstGeom prst="rect">
            <a:avLst/>
          </a:prstGeom>
        </p:spPr>
        <p:txBody>
          <a:bodyPr wrap="square">
            <a:spAutoFit/>
          </a:bodyPr>
          <a:lstStyle/>
          <a:p>
            <a:pPr marL="171450" indent="-171450">
              <a:lnSpc>
                <a:spcPct val="120000"/>
              </a:lnSpc>
              <a:spcAft>
                <a:spcPts val="1000"/>
              </a:spcAft>
              <a:buFont typeface="Wingdings" panose="05000000000000000000" pitchFamily="2" charset="2"/>
              <a:buChar char="Ø"/>
            </a:pPr>
            <a:r>
              <a:rPr lang="en-US" sz="850" dirty="0">
                <a:ea typeface="Malgun Gothic" panose="020B0503020000020004" pitchFamily="34" charset="-127"/>
                <a:cs typeface="Times New Roman" panose="02020603050405020304" pitchFamily="18" charset="0"/>
              </a:rPr>
              <a:t>During 1Q24, we collected 106.0% or $42,115 of contractual rent and mortgage interest income as a result of receiving $2,377 of rent credit repayment in connection with the sale of a 110-unit assisted living community in Wisconsin. </a:t>
            </a:r>
          </a:p>
          <a:p>
            <a:pPr marL="171450" indent="-171450">
              <a:lnSpc>
                <a:spcPct val="120000"/>
              </a:lnSpc>
              <a:spcAft>
                <a:spcPts val="1000"/>
              </a:spcAft>
              <a:buFont typeface="Wingdings" panose="05000000000000000000" pitchFamily="2" charset="2"/>
              <a:buChar char="Ø"/>
            </a:pPr>
            <a:r>
              <a:rPr lang="en-US" sz="850" dirty="0">
                <a:ea typeface="Malgun Gothic" panose="020B0503020000020004" pitchFamily="34" charset="-127"/>
                <a:cs typeface="Times New Roman" panose="02020603050405020304" pitchFamily="18" charset="0"/>
              </a:rPr>
              <a:t>During 4Q23, a mortgage loan with Prestige Healthcare (“Prestige”), secured by 15 skilled nursing centers, was amended to set the minimum mortgage interest payment due to us based on an annual current pay rate of 8.5% on the outstanding loan balance of $183,338. The current contractual interest rate on the loan of 10.8% remains unchanged. The amendment also provides us the right to draw on Prestige’s security to pay the difference between the contractual rate and current pay rate. During 1Q24, we received full contractual cash interest of $4,969 from Prestige related to this mortgage loan through $3,896 of cash receipts and application of $1,074 of Prestige’s security. The following table summarizes the activity of Prestige’s security:</a:t>
            </a:r>
          </a:p>
          <a:p>
            <a:pPr marL="171450" indent="-171450">
              <a:lnSpc>
                <a:spcPct val="120000"/>
              </a:lnSpc>
              <a:spcAft>
                <a:spcPts val="1000"/>
              </a:spcAft>
              <a:buFont typeface="Wingdings" panose="05000000000000000000" pitchFamily="2" charset="2"/>
              <a:buChar char="Ø"/>
            </a:pPr>
            <a:endParaRPr lang="en-US" sz="850" dirty="0">
              <a:ea typeface="Malgun Gothic" panose="020B0503020000020004" pitchFamily="34" charset="-127"/>
              <a:cs typeface="Times New Roman" panose="02020603050405020304" pitchFamily="18" charset="0"/>
            </a:endParaRPr>
          </a:p>
          <a:p>
            <a:pPr marL="171450" indent="-171450">
              <a:lnSpc>
                <a:spcPct val="120000"/>
              </a:lnSpc>
              <a:spcAft>
                <a:spcPts val="1000"/>
              </a:spcAft>
              <a:buFont typeface="Wingdings" panose="05000000000000000000" pitchFamily="2" charset="2"/>
              <a:buChar char="Ø"/>
            </a:pPr>
            <a:endParaRPr lang="en-US" sz="850" dirty="0">
              <a:ea typeface="Malgun Gothic" panose="020B0503020000020004" pitchFamily="34" charset="-127"/>
              <a:cs typeface="Times New Roman" panose="02020603050405020304" pitchFamily="18" charset="0"/>
            </a:endParaRPr>
          </a:p>
          <a:p>
            <a:pPr marL="171450" indent="-171450">
              <a:lnSpc>
                <a:spcPct val="120000"/>
              </a:lnSpc>
              <a:spcAft>
                <a:spcPts val="1000"/>
              </a:spcAft>
              <a:buFont typeface="Wingdings" panose="05000000000000000000" pitchFamily="2" charset="2"/>
              <a:buChar char="Ø"/>
            </a:pPr>
            <a:r>
              <a:rPr lang="en-US" sz="850" dirty="0">
                <a:ea typeface="Malgun Gothic" panose="020B0503020000020004" pitchFamily="34" charset="-127"/>
                <a:cs typeface="Times New Roman" panose="02020603050405020304" pitchFamily="18" charset="0"/>
              </a:rPr>
              <a:t>Completed the sale and re-lease process for 10 assisted living communities under the ALG Senior (“ALG”) master lease. These properties, seven of which were built in the 90s, are primarily located in small rural towns, are non-revenue generating, and were temporarily transitioned to ALG following the COVID pandemic in July 2022, allowing us time to find a more permanent solution for the portfolio, as follows:</a:t>
            </a:r>
          </a:p>
          <a:p>
            <a:pPr marL="1136462" lvl="2" indent="-171450">
              <a:lnSpc>
                <a:spcPct val="120000"/>
              </a:lnSpc>
              <a:spcAft>
                <a:spcPts val="1000"/>
              </a:spcAft>
              <a:buFont typeface="Courier New" panose="02070309020205020404" pitchFamily="49" charset="0"/>
              <a:buChar char="o"/>
            </a:pPr>
            <a:r>
              <a:rPr lang="en-US" sz="850" dirty="0">
                <a:effectLst/>
                <a:ea typeface="Malgun Gothic" panose="020B0503020000020004" pitchFamily="34" charset="-127"/>
                <a:cs typeface="Times New Roman" panose="02020603050405020304" pitchFamily="18" charset="0"/>
              </a:rPr>
              <a:t>Transitioned two of the properties located in Georgia and South Carolina to an operator new to us. The lease term is two years with two one-year extension options. The initial rent for the first six months is zero, after which rent will be based on mutually agreed upon fair market rent. The master lease includes a purchase option that can be exercised in 2027, if the two one-year lease extensions are exercised. Additionally, we agreed to fund up to $906 for capital improvements for the first year, and up to $240 for a working capital note, at a rate of 8.25%, maturing on December 31, 2025.</a:t>
            </a:r>
          </a:p>
          <a:p>
            <a:pPr marL="1136462" lvl="2" indent="-171450">
              <a:lnSpc>
                <a:spcPct val="120000"/>
              </a:lnSpc>
              <a:spcAft>
                <a:spcPts val="1000"/>
              </a:spcAft>
              <a:buFont typeface="Courier New" panose="02070309020205020404" pitchFamily="49" charset="0"/>
              <a:buChar char="o"/>
            </a:pPr>
            <a:r>
              <a:rPr lang="en-US" sz="850" dirty="0">
                <a:effectLst/>
                <a:ea typeface="Malgun Gothic" panose="020B0503020000020004" pitchFamily="34" charset="-127"/>
                <a:cs typeface="Times New Roman" panose="02020603050405020304" pitchFamily="18" charset="0"/>
              </a:rPr>
              <a:t>Sold five of the properties located in Texas for $1,600. We received $925 of proceeds, net of transaction costs, and recorded a loss on sale of $356.</a:t>
            </a:r>
          </a:p>
          <a:p>
            <a:pPr marL="1136462" lvl="2" indent="-171450">
              <a:lnSpc>
                <a:spcPct val="120000"/>
              </a:lnSpc>
              <a:spcAft>
                <a:spcPts val="1000"/>
              </a:spcAft>
              <a:buFont typeface="Courier New" panose="02070309020205020404" pitchFamily="49" charset="0"/>
              <a:buChar char="o"/>
            </a:pPr>
            <a:r>
              <a:rPr lang="en-US" sz="850" dirty="0">
                <a:effectLst/>
                <a:ea typeface="Malgun Gothic" panose="020B0503020000020004" pitchFamily="34" charset="-127"/>
                <a:cs typeface="Times New Roman" panose="02020603050405020304" pitchFamily="18" charset="0"/>
              </a:rPr>
              <a:t>In April 2024, transitioned one of the properties located in Texas to an operator new to us. The lease term is for two years with two one-year extension options, each of which is contingent on certain coverage thresholds. The initial rent for the first six months is zero, after which rent will be based on mutually agreed upon fair market rent. The master lease includes a purchase option that can be exercised beginning in 2026, if the one-year lease extension is exercised. Additionally, we agreed to fund up to $570 for capital improvements for the first year of the lease, and up to $290 for a working capital note, at a rate of 9.0%, maturing concurrently with the master lease maturity.</a:t>
            </a:r>
          </a:p>
          <a:p>
            <a:pPr marL="1136462" lvl="2" indent="-171450">
              <a:lnSpc>
                <a:spcPct val="120000"/>
              </a:lnSpc>
              <a:spcAft>
                <a:spcPts val="1000"/>
              </a:spcAft>
              <a:buFont typeface="Courier New" panose="02070309020205020404" pitchFamily="49" charset="0"/>
              <a:buChar char="o"/>
            </a:pPr>
            <a:r>
              <a:rPr lang="en-US" sz="850" dirty="0">
                <a:effectLst/>
                <a:ea typeface="Malgun Gothic" panose="020B0503020000020004" pitchFamily="34" charset="-127"/>
                <a:cs typeface="Times New Roman" panose="02020603050405020304" pitchFamily="18" charset="0"/>
              </a:rPr>
              <a:t>In April 2024, two of the properties located in Texas, that were closed in 2023 and 2024, were sold for $500. </a:t>
            </a:r>
            <a:r>
              <a:rPr lang="en-US" sz="850" dirty="0">
                <a:ea typeface="Malgun Gothic" panose="020B0503020000020004" pitchFamily="34" charset="-127"/>
                <a:cs typeface="Times New Roman" panose="02020603050405020304" pitchFamily="18" charset="0"/>
              </a:rPr>
              <a:t>W</a:t>
            </a:r>
            <a:r>
              <a:rPr lang="en-US" sz="850" dirty="0">
                <a:effectLst/>
                <a:ea typeface="Malgun Gothic" panose="020B0503020000020004" pitchFamily="34" charset="-127"/>
                <a:cs typeface="Times New Roman" panose="02020603050405020304" pitchFamily="18" charset="0"/>
              </a:rPr>
              <a:t>e received proceeds of approximately $400, net of transaction costs, and anticipate recording a minimal gain on sale in 2Q24.</a:t>
            </a:r>
          </a:p>
          <a:p>
            <a:pPr marL="171450" indent="-171450">
              <a:lnSpc>
                <a:spcPct val="120000"/>
              </a:lnSpc>
              <a:spcAft>
                <a:spcPts val="1000"/>
              </a:spcAft>
              <a:buFont typeface="Wingdings" panose="05000000000000000000" pitchFamily="2" charset="2"/>
              <a:buChar char="Ø"/>
            </a:pPr>
            <a:r>
              <a:rPr lang="en-US" sz="850" dirty="0">
                <a:ea typeface="Malgun Gothic" panose="020B0503020000020004" pitchFamily="34" charset="-127"/>
                <a:cs typeface="Times New Roman" panose="02020603050405020304" pitchFamily="18" charset="0"/>
              </a:rPr>
              <a:t>Subsequent to March 31, 2024, an operator exercised its renewal option of the master lease for another five years, from March 2025 through February 2030. Annual cash and GAAP rent for 2024 are $8,004 and $7,049, respectively, escalating 2.5% annually. The master lease covers 666 beds across four skilled nursing centers, three in Texas and one in Wisconsin, and a behavioral health care hospital in Nevada. </a:t>
            </a:r>
          </a:p>
          <a:p>
            <a:pPr marL="171450" indent="-171450">
              <a:lnSpc>
                <a:spcPct val="120000"/>
              </a:lnSpc>
              <a:spcAft>
                <a:spcPts val="1000"/>
              </a:spcAft>
              <a:buFont typeface="Wingdings" panose="05000000000000000000" pitchFamily="2" charset="2"/>
              <a:buChar char="Ø"/>
            </a:pPr>
            <a:r>
              <a:rPr lang="en-US" sz="850" dirty="0">
                <a:effectLst/>
                <a:ea typeface="Malgun Gothic" panose="020B0503020000020004" pitchFamily="34" charset="-127"/>
                <a:cs typeface="Times New Roman" panose="02020603050405020304" pitchFamily="18" charset="0"/>
              </a:rPr>
              <a:t>Subsequent to March 31, 2024, a term sheet was executed with HMG, whereby an agreement has been reached, in principle, to amend the master lease covering 11 skilled nursing centers in Texas to extend the term through December 2028. Annual rent will increase by $1,000 to $9,000 for 2024. Rent will increase to $9,500 in 2025, to $10,000 in 2026 and then escalating 3.3% annually thereafter through 2028. The amended master lease provides HMG with two five-year renewal options, with rent in the initial year of the first renewal term adjusting to fair market rent subject to a collar between 2.5% and 12.5%. As a condition of the amendment, HMG will repay $11,900 on its $13,500 working capital note during 2Q24. Upon the repayment, the remaining balance of the working capital note will be interest-free, and will be repaid in installments through 2028.</a:t>
            </a:r>
          </a:p>
        </p:txBody>
      </p:sp>
      <p:grpSp>
        <p:nvGrpSpPr>
          <p:cNvPr id="5" name="Group 4">
            <a:extLst>
              <a:ext uri="{FF2B5EF4-FFF2-40B4-BE49-F238E27FC236}">
                <a16:creationId xmlns:a16="http://schemas.microsoft.com/office/drawing/2014/main" id="{9ABD3740-9DC8-9D41-AAA0-1B52421880C1}"/>
              </a:ext>
            </a:extLst>
          </p:cNvPr>
          <p:cNvGrpSpPr/>
          <p:nvPr/>
        </p:nvGrpSpPr>
        <p:grpSpPr>
          <a:xfrm>
            <a:off x="-1669046" y="2879026"/>
            <a:ext cx="1419397" cy="2582788"/>
            <a:chOff x="-1603736" y="3051357"/>
            <a:chExt cx="1419397" cy="2280755"/>
          </a:xfrm>
        </p:grpSpPr>
        <p:sp>
          <p:nvSpPr>
            <p:cNvPr id="6" name="TextBox 5">
              <a:extLst>
                <a:ext uri="{FF2B5EF4-FFF2-40B4-BE49-F238E27FC236}">
                  <a16:creationId xmlns:a16="http://schemas.microsoft.com/office/drawing/2014/main" id="{91893C70-BBA3-B31E-A6D8-AE4AFCD403A1}"/>
                </a:ext>
              </a:extLst>
            </p:cNvPr>
            <p:cNvSpPr txBox="1"/>
            <p:nvPr/>
          </p:nvSpPr>
          <p:spPr>
            <a:xfrm>
              <a:off x="-1579606" y="3051357"/>
              <a:ext cx="1334463" cy="230832"/>
            </a:xfrm>
            <a:prstGeom prst="rect">
              <a:avLst/>
            </a:prstGeom>
            <a:noFill/>
          </p:spPr>
          <p:txBody>
            <a:bodyPr wrap="square" rtlCol="0">
              <a:spAutoFit/>
            </a:bodyPr>
            <a:lstStyle/>
            <a:p>
              <a:pPr algn="r"/>
              <a:r>
                <a:rPr lang="en-US" sz="900" dirty="0"/>
                <a:t>ALG</a:t>
              </a:r>
            </a:p>
          </p:txBody>
        </p:sp>
        <p:sp>
          <p:nvSpPr>
            <p:cNvPr id="7" name="TextBox 6">
              <a:extLst>
                <a:ext uri="{FF2B5EF4-FFF2-40B4-BE49-F238E27FC236}">
                  <a16:creationId xmlns:a16="http://schemas.microsoft.com/office/drawing/2014/main" id="{2C81CFE5-563A-2E8A-54E3-A193DEA6F246}"/>
                </a:ext>
              </a:extLst>
            </p:cNvPr>
            <p:cNvSpPr txBox="1"/>
            <p:nvPr/>
          </p:nvSpPr>
          <p:spPr>
            <a:xfrm>
              <a:off x="-1518802" y="4110535"/>
              <a:ext cx="1334463" cy="230832"/>
            </a:xfrm>
            <a:prstGeom prst="rect">
              <a:avLst/>
            </a:prstGeom>
            <a:noFill/>
          </p:spPr>
          <p:txBody>
            <a:bodyPr wrap="square" rtlCol="0">
              <a:spAutoFit/>
            </a:bodyPr>
            <a:lstStyle/>
            <a:p>
              <a:pPr algn="r"/>
              <a:r>
                <a:rPr lang="en-US" sz="900" dirty="0"/>
                <a:t>ALG TX 7 (FKA VERITAS)</a:t>
              </a:r>
            </a:p>
          </p:txBody>
        </p:sp>
        <p:sp>
          <p:nvSpPr>
            <p:cNvPr id="8" name="TextBox 7">
              <a:extLst>
                <a:ext uri="{FF2B5EF4-FFF2-40B4-BE49-F238E27FC236}">
                  <a16:creationId xmlns:a16="http://schemas.microsoft.com/office/drawing/2014/main" id="{1F5F9739-FFA6-CDFB-E8C6-592E9F312ABF}"/>
                </a:ext>
              </a:extLst>
            </p:cNvPr>
            <p:cNvSpPr txBox="1"/>
            <p:nvPr/>
          </p:nvSpPr>
          <p:spPr>
            <a:xfrm>
              <a:off x="-1603736" y="3626320"/>
              <a:ext cx="1334463" cy="230832"/>
            </a:xfrm>
            <a:prstGeom prst="rect">
              <a:avLst/>
            </a:prstGeom>
            <a:noFill/>
          </p:spPr>
          <p:txBody>
            <a:bodyPr wrap="square" rtlCol="0">
              <a:spAutoFit/>
            </a:bodyPr>
            <a:lstStyle/>
            <a:p>
              <a:pPr algn="r"/>
              <a:r>
                <a:rPr lang="en-US" sz="900" dirty="0"/>
                <a:t>LEGACY</a:t>
              </a:r>
            </a:p>
          </p:txBody>
        </p:sp>
        <p:sp>
          <p:nvSpPr>
            <p:cNvPr id="17" name="TextBox 16">
              <a:extLst>
                <a:ext uri="{FF2B5EF4-FFF2-40B4-BE49-F238E27FC236}">
                  <a16:creationId xmlns:a16="http://schemas.microsoft.com/office/drawing/2014/main" id="{2D2949A0-DEF7-AD71-5AA1-951C22236B8F}"/>
                </a:ext>
              </a:extLst>
            </p:cNvPr>
            <p:cNvSpPr txBox="1"/>
            <p:nvPr/>
          </p:nvSpPr>
          <p:spPr>
            <a:xfrm>
              <a:off x="-1588659" y="4576246"/>
              <a:ext cx="1334463" cy="230832"/>
            </a:xfrm>
            <a:prstGeom prst="rect">
              <a:avLst/>
            </a:prstGeom>
            <a:noFill/>
          </p:spPr>
          <p:txBody>
            <a:bodyPr wrap="square" rtlCol="0">
              <a:spAutoFit/>
            </a:bodyPr>
            <a:lstStyle/>
            <a:p>
              <a:pPr algn="r"/>
              <a:r>
                <a:rPr lang="en-US" sz="900" dirty="0"/>
                <a:t>CORPUS CRISTI</a:t>
              </a:r>
            </a:p>
          </p:txBody>
        </p:sp>
        <p:sp>
          <p:nvSpPr>
            <p:cNvPr id="18" name="TextBox 17">
              <a:extLst>
                <a:ext uri="{FF2B5EF4-FFF2-40B4-BE49-F238E27FC236}">
                  <a16:creationId xmlns:a16="http://schemas.microsoft.com/office/drawing/2014/main" id="{50657B0F-2068-9D92-EDE8-1F5B93D9F7A1}"/>
                </a:ext>
              </a:extLst>
            </p:cNvPr>
            <p:cNvSpPr txBox="1"/>
            <p:nvPr/>
          </p:nvSpPr>
          <p:spPr>
            <a:xfrm>
              <a:off x="-1588660" y="5101280"/>
              <a:ext cx="1334463" cy="230832"/>
            </a:xfrm>
            <a:prstGeom prst="rect">
              <a:avLst/>
            </a:prstGeom>
            <a:noFill/>
          </p:spPr>
          <p:txBody>
            <a:bodyPr wrap="square" rtlCol="0">
              <a:spAutoFit/>
            </a:bodyPr>
            <a:lstStyle/>
            <a:p>
              <a:pPr algn="r"/>
              <a:r>
                <a:rPr lang="en-US" sz="900" dirty="0"/>
                <a:t>ALPINE &amp; OAKWOOD</a:t>
              </a:r>
            </a:p>
          </p:txBody>
        </p:sp>
      </p:grpSp>
      <p:sp>
        <p:nvSpPr>
          <p:cNvPr id="19" name="TextBox 18">
            <a:extLst>
              <a:ext uri="{FF2B5EF4-FFF2-40B4-BE49-F238E27FC236}">
                <a16:creationId xmlns:a16="http://schemas.microsoft.com/office/drawing/2014/main" id="{B83A9BD9-7ED6-3CA5-A317-DACA81C2751A}"/>
              </a:ext>
            </a:extLst>
          </p:cNvPr>
          <p:cNvSpPr txBox="1"/>
          <p:nvPr/>
        </p:nvSpPr>
        <p:spPr>
          <a:xfrm>
            <a:off x="-2280451" y="6363750"/>
            <a:ext cx="1853328" cy="230832"/>
          </a:xfrm>
          <a:prstGeom prst="rect">
            <a:avLst/>
          </a:prstGeom>
          <a:noFill/>
        </p:spPr>
        <p:txBody>
          <a:bodyPr wrap="square" rtlCol="0">
            <a:spAutoFit/>
          </a:bodyPr>
          <a:lstStyle/>
          <a:p>
            <a:pPr algn="r"/>
            <a:r>
              <a:rPr lang="en-US" sz="900" dirty="0"/>
              <a:t>HMG FROM PR</a:t>
            </a:r>
            <a:endParaRPr lang="en-US" sz="700" dirty="0"/>
          </a:p>
        </p:txBody>
      </p:sp>
      <p:sp>
        <p:nvSpPr>
          <p:cNvPr id="24" name="TextBox 23">
            <a:extLst>
              <a:ext uri="{FF2B5EF4-FFF2-40B4-BE49-F238E27FC236}">
                <a16:creationId xmlns:a16="http://schemas.microsoft.com/office/drawing/2014/main" id="{CE78BAD0-732F-7332-A0F9-476F8AED3640}"/>
              </a:ext>
            </a:extLst>
          </p:cNvPr>
          <p:cNvSpPr txBox="1"/>
          <p:nvPr/>
        </p:nvSpPr>
        <p:spPr>
          <a:xfrm>
            <a:off x="-2295528" y="836034"/>
            <a:ext cx="1853328" cy="230832"/>
          </a:xfrm>
          <a:prstGeom prst="rect">
            <a:avLst/>
          </a:prstGeom>
          <a:noFill/>
        </p:spPr>
        <p:txBody>
          <a:bodyPr wrap="square" rtlCol="0">
            <a:spAutoFit/>
          </a:bodyPr>
          <a:lstStyle/>
          <a:p>
            <a:pPr algn="r"/>
            <a:r>
              <a:rPr lang="en-US" sz="900" dirty="0"/>
              <a:t>TEALWOOD HAMILTON FROM PR</a:t>
            </a:r>
            <a:endParaRPr lang="en-US" sz="700" dirty="0"/>
          </a:p>
        </p:txBody>
      </p:sp>
      <p:sp>
        <p:nvSpPr>
          <p:cNvPr id="25" name="TextBox 24">
            <a:extLst>
              <a:ext uri="{FF2B5EF4-FFF2-40B4-BE49-F238E27FC236}">
                <a16:creationId xmlns:a16="http://schemas.microsoft.com/office/drawing/2014/main" id="{8057A5CF-E044-40DB-218D-C32D0F269648}"/>
              </a:ext>
            </a:extLst>
          </p:cNvPr>
          <p:cNvSpPr txBox="1"/>
          <p:nvPr/>
        </p:nvSpPr>
        <p:spPr>
          <a:xfrm>
            <a:off x="-1758862" y="5679561"/>
            <a:ext cx="1334463" cy="230832"/>
          </a:xfrm>
          <a:prstGeom prst="rect">
            <a:avLst/>
          </a:prstGeom>
          <a:noFill/>
        </p:spPr>
        <p:txBody>
          <a:bodyPr wrap="square" rtlCol="0">
            <a:spAutoFit/>
          </a:bodyPr>
          <a:lstStyle/>
          <a:p>
            <a:pPr algn="r"/>
            <a:r>
              <a:rPr lang="en-US" sz="900" dirty="0"/>
              <a:t>FUNDAMENTAL</a:t>
            </a:r>
          </a:p>
        </p:txBody>
      </p:sp>
      <p:sp>
        <p:nvSpPr>
          <p:cNvPr id="26" name="TextBox 25">
            <a:extLst>
              <a:ext uri="{FF2B5EF4-FFF2-40B4-BE49-F238E27FC236}">
                <a16:creationId xmlns:a16="http://schemas.microsoft.com/office/drawing/2014/main" id="{84387188-EC3A-D484-09F3-F834EC0726FC}"/>
              </a:ext>
            </a:extLst>
          </p:cNvPr>
          <p:cNvSpPr txBox="1"/>
          <p:nvPr/>
        </p:nvSpPr>
        <p:spPr>
          <a:xfrm>
            <a:off x="-2723103" y="1329688"/>
            <a:ext cx="2280903" cy="369332"/>
          </a:xfrm>
          <a:prstGeom prst="rect">
            <a:avLst/>
          </a:prstGeom>
          <a:noFill/>
        </p:spPr>
        <p:txBody>
          <a:bodyPr wrap="square" rtlCol="0">
            <a:spAutoFit/>
          </a:bodyPr>
          <a:lstStyle/>
          <a:p>
            <a:pPr algn="r"/>
            <a:r>
              <a:rPr lang="en-US" sz="900" dirty="0"/>
              <a:t>Prestige FROM CC -4/18/24</a:t>
            </a:r>
          </a:p>
          <a:p>
            <a:pPr algn="r"/>
            <a:r>
              <a:rPr lang="en-US" sz="900" dirty="0"/>
              <a:t>$4969 from amort minus $1073 = $3896</a:t>
            </a:r>
            <a:endParaRPr lang="en-US" sz="700" dirty="0"/>
          </a:p>
        </p:txBody>
      </p:sp>
      <p:pic>
        <p:nvPicPr>
          <p:cNvPr id="27" name="Picture 26">
            <a:extLst>
              <a:ext uri="{FF2B5EF4-FFF2-40B4-BE49-F238E27FC236}">
                <a16:creationId xmlns:a16="http://schemas.microsoft.com/office/drawing/2014/main" id="{C0C7C24D-CF6E-DD78-C2DB-AFE7B3622D43}"/>
              </a:ext>
            </a:extLst>
          </p:cNvPr>
          <p:cNvPicPr>
            <a:picLocks noChangeAspect="1"/>
          </p:cNvPicPr>
          <p:nvPr/>
        </p:nvPicPr>
        <p:blipFill>
          <a:blip r:embed="rId3"/>
          <a:stretch>
            <a:fillRect/>
          </a:stretch>
        </p:blipFill>
        <p:spPr>
          <a:xfrm>
            <a:off x="3356911" y="2057400"/>
            <a:ext cx="3220029" cy="47475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16</a:t>
            </a:fld>
            <a:endParaRPr lang="en-US" dirty="0"/>
          </a:p>
        </p:txBody>
      </p:sp>
      <p:sp>
        <p:nvSpPr>
          <p:cNvPr id="5" name="TextBox 4">
            <a:extLst>
              <a:ext uri="{FF2B5EF4-FFF2-40B4-BE49-F238E27FC236}">
                <a16:creationId xmlns:a16="http://schemas.microsoft.com/office/drawing/2014/main" id="{8462FA74-C0A6-76F2-E666-D2F8FADB43EE}"/>
              </a:ext>
            </a:extLst>
          </p:cNvPr>
          <p:cNvSpPr txBox="1"/>
          <p:nvPr/>
        </p:nvSpPr>
        <p:spPr>
          <a:xfrm>
            <a:off x="186646" y="530354"/>
            <a:ext cx="5869172" cy="307777"/>
          </a:xfrm>
          <a:prstGeom prst="rect">
            <a:avLst/>
          </a:prstGeom>
          <a:noFill/>
        </p:spPr>
        <p:txBody>
          <a:bodyPr wrap="square">
            <a:spAutoFit/>
          </a:bodyPr>
          <a:lstStyle/>
          <a:p>
            <a:r>
              <a:rPr lang="en-US" sz="700" cap="all" dirty="0">
                <a:cs typeface="Times New Roman" pitchFamily="18" charset="0"/>
              </a:rPr>
              <a:t>(as of MARCH 31, 2024, dollar amounts in thousands)</a:t>
            </a:r>
            <a:endParaRPr lang="en-US" sz="700" cap="all" dirty="0"/>
          </a:p>
          <a:p>
            <a:endParaRPr lang="en-US" sz="700" cap="all" dirty="0"/>
          </a:p>
        </p:txBody>
      </p:sp>
      <p:sp>
        <p:nvSpPr>
          <p:cNvPr id="6" name="Title 3">
            <a:extLst>
              <a:ext uri="{FF2B5EF4-FFF2-40B4-BE49-F238E27FC236}">
                <a16:creationId xmlns:a16="http://schemas.microsoft.com/office/drawing/2014/main" id="{B19733F8-C90D-A06A-A536-D06498757D48}"/>
              </a:ext>
            </a:extLst>
          </p:cNvPr>
          <p:cNvSpPr>
            <a:spLocks noGrp="1"/>
          </p:cNvSpPr>
          <p:nvPr>
            <p:ph type="title"/>
          </p:nvPr>
        </p:nvSpPr>
        <p:spPr>
          <a:xfrm>
            <a:off x="176430" y="-92972"/>
            <a:ext cx="9601200" cy="685800"/>
          </a:xfrm>
        </p:spPr>
        <p:txBody>
          <a:bodyPr>
            <a:normAutofit/>
          </a:bodyPr>
          <a:lstStyle/>
          <a:p>
            <a:r>
              <a:rPr lang="en-US" sz="1700" strike="sngStrike" cap="all" dirty="0">
                <a:solidFill>
                  <a:srgbClr val="002F86"/>
                </a:solidFill>
              </a:rPr>
              <a:t>PORTFOLIO DIVERSIFICATION -  </a:t>
            </a:r>
            <a:r>
              <a:rPr lang="en-US" sz="1700" cap="all" dirty="0">
                <a:solidFill>
                  <a:srgbClr val="002F86"/>
                </a:solidFill>
                <a:highlight>
                  <a:srgbClr val="FFFF00"/>
                </a:highlight>
              </a:rPr>
              <a:t>LEASE Maturities</a:t>
            </a:r>
          </a:p>
        </p:txBody>
      </p:sp>
      <p:sp>
        <p:nvSpPr>
          <p:cNvPr id="12" name="Rectangle 11">
            <a:extLst>
              <a:ext uri="{FF2B5EF4-FFF2-40B4-BE49-F238E27FC236}">
                <a16:creationId xmlns:a16="http://schemas.microsoft.com/office/drawing/2014/main" id="{7013AA54-3601-09C6-14AC-4D5252EE8EC8}"/>
              </a:ext>
            </a:extLst>
          </p:cNvPr>
          <p:cNvSpPr/>
          <p:nvPr/>
        </p:nvSpPr>
        <p:spPr>
          <a:xfrm>
            <a:off x="7487612" y="4676761"/>
            <a:ext cx="2426506" cy="2185214"/>
          </a:xfrm>
          <a:prstGeom prst="rect">
            <a:avLst/>
          </a:prstGeom>
          <a:solidFill>
            <a:schemeClr val="bg1">
              <a:lumMod val="95000"/>
            </a:schemeClr>
          </a:solidFill>
        </p:spPr>
        <p:txBody>
          <a:bodyPr wrap="square">
            <a:spAutoFit/>
          </a:bodyPr>
          <a:lstStyle/>
          <a:p>
            <a:pPr algn="ctr"/>
            <a:r>
              <a:rPr lang="en-US" sz="800" dirty="0"/>
              <a:t>Near Term Lease and Loan Maturities:</a:t>
            </a:r>
          </a:p>
          <a:p>
            <a:pPr algn="ctr"/>
            <a:endParaRPr lang="en-US" sz="800" dirty="0"/>
          </a:p>
          <a:p>
            <a:pPr marL="171450" indent="-171450">
              <a:buFont typeface="Wingdings" panose="05000000000000000000" pitchFamily="2" charset="2"/>
              <a:buChar char="Ø"/>
            </a:pPr>
            <a:r>
              <a:rPr lang="en-US" sz="800" dirty="0"/>
              <a:t>Two leases and four loans in 2024 with an annualized GAAP income totaling $14.9 million </a:t>
            </a:r>
          </a:p>
          <a:p>
            <a:pPr marL="171450" indent="-171450">
              <a:buFont typeface="Wingdings" panose="05000000000000000000" pitchFamily="2" charset="2"/>
              <a:buChar char="Ø"/>
            </a:pPr>
            <a:endParaRPr lang="en-US" sz="800" dirty="0">
              <a:effectLst/>
              <a:ea typeface="Franklin Gothic Book" charset="0"/>
              <a:cs typeface="Franklin Gothic Book" charset="0"/>
            </a:endParaRPr>
          </a:p>
          <a:p>
            <a:pPr marL="171450" indent="-171450">
              <a:buFont typeface="Wingdings" panose="05000000000000000000" pitchFamily="2" charset="2"/>
              <a:buChar char="Ø"/>
            </a:pPr>
            <a:r>
              <a:rPr lang="en-US" sz="800" dirty="0"/>
              <a:t>Seven leases and five loans in 2025 with an annualized GAAP income totaling $17.6 million </a:t>
            </a:r>
          </a:p>
          <a:p>
            <a:pPr marL="171450" indent="-171450">
              <a:buFont typeface="Wingdings" panose="05000000000000000000" pitchFamily="2" charset="2"/>
              <a:buChar char="Ø"/>
            </a:pPr>
            <a:endParaRPr lang="en-US" sz="800" dirty="0"/>
          </a:p>
          <a:p>
            <a:pPr marL="171450" indent="-171450">
              <a:buFont typeface="Wingdings" panose="05000000000000000000" pitchFamily="2" charset="2"/>
              <a:buChar char="Ø"/>
            </a:pPr>
            <a:r>
              <a:rPr lang="en-US" sz="800" dirty="0"/>
              <a:t>Four leases and three loans in 2026 with an annualized GAAP income totaling $22.7 million </a:t>
            </a:r>
          </a:p>
          <a:p>
            <a:pPr marL="171450" indent="-171450">
              <a:buFont typeface="Wingdings" panose="05000000000000000000" pitchFamily="2" charset="2"/>
              <a:buChar char="Ø"/>
            </a:pPr>
            <a:endParaRPr lang="en-US" sz="800" dirty="0">
              <a:highlight>
                <a:srgbClr val="FFFF00"/>
              </a:highlight>
            </a:endParaRPr>
          </a:p>
          <a:p>
            <a:pPr marL="171450" indent="-171450">
              <a:buFont typeface="Wingdings" panose="05000000000000000000" pitchFamily="2" charset="2"/>
              <a:buChar char="Ø"/>
            </a:pPr>
            <a:endParaRPr lang="en-US" sz="800" dirty="0">
              <a:effectLst/>
              <a:ea typeface="Franklin Gothic Book" charset="0"/>
              <a:cs typeface="Franklin Gothic Book" charset="0"/>
            </a:endParaRPr>
          </a:p>
          <a:p>
            <a:pPr marL="171450" indent="-171450">
              <a:buFont typeface="Wingdings" panose="05000000000000000000" pitchFamily="2" charset="2"/>
              <a:buChar char="Ø"/>
            </a:pPr>
            <a:r>
              <a:rPr lang="en-US" sz="800" dirty="0">
                <a:ea typeface="Franklin Gothic Book" charset="0"/>
                <a:cs typeface="Franklin Gothic Book" charset="0"/>
              </a:rPr>
              <a:t>As of March 31, 2024, approximately 93% of owned properties are covered under master leases and approximately 93% of rental revenues come from master leases or cross-default leases.</a:t>
            </a:r>
            <a:endParaRPr lang="en-US" sz="800" baseline="30000" dirty="0">
              <a:solidFill>
                <a:srgbClr val="002F86"/>
              </a:solidFill>
              <a:ea typeface="Franklin Gothic Book" charset="0"/>
              <a:cs typeface="Franklin Gothic Book" charset="0"/>
            </a:endParaRPr>
          </a:p>
        </p:txBody>
      </p:sp>
      <p:graphicFrame>
        <p:nvGraphicFramePr>
          <p:cNvPr id="13" name="Object 12">
            <a:extLst>
              <a:ext uri="{FF2B5EF4-FFF2-40B4-BE49-F238E27FC236}">
                <a16:creationId xmlns:a16="http://schemas.microsoft.com/office/drawing/2014/main" id="{869A7E6E-766B-75ED-69F2-387C15861721}"/>
              </a:ext>
            </a:extLst>
          </p:cNvPr>
          <p:cNvGraphicFramePr>
            <a:graphicFrameLocks noChangeAspect="1"/>
          </p:cNvGraphicFramePr>
          <p:nvPr>
            <p:extLst>
              <p:ext uri="{D42A27DB-BD31-4B8C-83A1-F6EECF244321}">
                <p14:modId xmlns:p14="http://schemas.microsoft.com/office/powerpoint/2010/main" val="2078018165"/>
              </p:ext>
            </p:extLst>
          </p:nvPr>
        </p:nvGraphicFramePr>
        <p:xfrm>
          <a:off x="213404" y="797886"/>
          <a:ext cx="9658350" cy="2274888"/>
        </p:xfrm>
        <a:graphic>
          <a:graphicData uri="http://schemas.openxmlformats.org/presentationml/2006/ole">
            <mc:AlternateContent xmlns:mc="http://schemas.openxmlformats.org/markup-compatibility/2006">
              <mc:Choice xmlns:v="urn:schemas-microsoft-com:vml" Requires="v">
                <p:oleObj name="Worksheet" r:id="rId4" imgW="11363198" imgH="2676358" progId="Excel.Sheet.12">
                  <p:link/>
                </p:oleObj>
              </mc:Choice>
              <mc:Fallback>
                <p:oleObj name="Worksheet" r:id="rId4" imgW="11363198" imgH="2676358" progId="Excel.Sheet.12">
                  <p:link/>
                  <p:pic>
                    <p:nvPicPr>
                      <p:cNvPr id="2" name="Object 1">
                        <a:extLst>
                          <a:ext uri="{FF2B5EF4-FFF2-40B4-BE49-F238E27FC236}">
                            <a16:creationId xmlns:a16="http://schemas.microsoft.com/office/drawing/2014/main" id="{4188D8AB-44D1-4837-95D4-00A9D11D9DC1}"/>
                          </a:ext>
                        </a:extLst>
                      </p:cNvPr>
                      <p:cNvPicPr/>
                      <p:nvPr/>
                    </p:nvPicPr>
                    <p:blipFill>
                      <a:blip r:embed="rId5"/>
                      <a:stretch>
                        <a:fillRect/>
                      </a:stretch>
                    </p:blipFill>
                    <p:spPr>
                      <a:xfrm>
                        <a:off x="213404" y="797886"/>
                        <a:ext cx="9658350" cy="22748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AE8C17CB-0D33-D742-98C5-783B1D8D90A2}"/>
              </a:ext>
            </a:extLst>
          </p:cNvPr>
          <p:cNvSpPr/>
          <p:nvPr/>
        </p:nvSpPr>
        <p:spPr>
          <a:xfrm>
            <a:off x="357793" y="3053207"/>
            <a:ext cx="9369571" cy="1477328"/>
          </a:xfrm>
          <a:prstGeom prst="rect">
            <a:avLst/>
          </a:prstGeom>
        </p:spPr>
        <p:txBody>
          <a:bodyPr wrap="square">
            <a:spAutoFit/>
          </a:bodyPr>
          <a:lstStyle/>
          <a:p>
            <a:pPr marL="243848" indent="-243848" fontAlgn="base">
              <a:spcBef>
                <a:spcPct val="0"/>
              </a:spcBef>
              <a:spcAft>
                <a:spcPct val="0"/>
              </a:spcAft>
              <a:buFontTx/>
              <a:buAutoNum type="arabicParenBoth"/>
            </a:pPr>
            <a:r>
              <a:rPr lang="en-US" sz="750" dirty="0">
                <a:cs typeface="Times New Roman" pitchFamily="18" charset="0"/>
              </a:rPr>
              <a:t>Represents income from two preferred equity investments accounted for as unconsolidated joint ventures. These preferred equity investments do not have scheduled maturities but provide the entity an option to redeem our investment at a future date. </a:t>
            </a:r>
          </a:p>
          <a:p>
            <a:pPr marL="243848" indent="-243848" fontAlgn="base">
              <a:spcBef>
                <a:spcPct val="0"/>
              </a:spcBef>
              <a:spcAft>
                <a:spcPct val="0"/>
              </a:spcAft>
              <a:buFontTx/>
              <a:buAutoNum type="arabicParenBoth"/>
            </a:pPr>
            <a:r>
              <a:rPr lang="en-US" sz="750" dirty="0">
                <a:cs typeface="Times New Roman" pitchFamily="18" charset="0"/>
              </a:rPr>
              <a:t>See Annualized GAAP income definition in the Glossary and (1) above. </a:t>
            </a:r>
          </a:p>
          <a:p>
            <a:pPr marL="243848" indent="-243848" fontAlgn="base">
              <a:spcBef>
                <a:spcPct val="0"/>
              </a:spcBef>
              <a:spcAft>
                <a:spcPct val="0"/>
              </a:spcAft>
              <a:buFontTx/>
              <a:buAutoNum type="arabicParenBoth"/>
            </a:pPr>
            <a:r>
              <a:rPr lang="en-US" sz="750" dirty="0">
                <a:cs typeface="Times New Roman" pitchFamily="18" charset="0"/>
              </a:rPr>
              <a:t>Subsequent to March 31, 2024, a term sheet was executed with HMG, whereby an agreement has been reached, in principle, to amend the master lease covering 11 skilled nursing centers in Texas to extend the term through December 2028. Annual rent will increase by $1,000 to $9,000 for 2024. Rent will increase to $9,500 in 2025, to $10,000 in 2026 and then escalating 3.3% annually thereafter through 2028. The amended master lease provides HMG with two five-year renewal options, with rent in the initial year of the first renewal term adjusting to fair market rent subject to a collar between 2.5% and 12.5%. As a condition of the amendment, HMG will repay $11,900 on its $13,500 working capital note during 2Q24. Upon the repayment, the remaining balance of the working capital note will be interest-free, and will be repaid in installments through 2028.</a:t>
            </a:r>
          </a:p>
          <a:p>
            <a:pPr marL="243848" indent="-243848" fontAlgn="base">
              <a:spcBef>
                <a:spcPct val="0"/>
              </a:spcBef>
              <a:spcAft>
                <a:spcPct val="0"/>
              </a:spcAft>
              <a:buFontTx/>
              <a:buAutoNum type="arabicParenBoth"/>
            </a:pPr>
            <a:r>
              <a:rPr lang="en-US" sz="750" dirty="0">
                <a:cs typeface="Times New Roman" pitchFamily="18" charset="0"/>
              </a:rPr>
              <a:t>Subsequent to March 31, 2024, an operator exercised its renewal option of the master lease for another five years, from March 2025 through February 2030. Annual cash and GAAP rent for 2024 are $8,004 and $7,049, respectively, escalating 2.5% annually. The master lease covers 666 beds across four skilled nursing centers, three in Texas and one in Wisconsin, and a behavioral health care hospital in Nevada. </a:t>
            </a:r>
          </a:p>
          <a:p>
            <a:pPr marL="243848" indent="-243848" fontAlgn="base">
              <a:spcBef>
                <a:spcPct val="0"/>
              </a:spcBef>
              <a:spcAft>
                <a:spcPct val="0"/>
              </a:spcAft>
              <a:buFontTx/>
              <a:buAutoNum type="arabicParenBoth"/>
            </a:pPr>
            <a:r>
              <a:rPr lang="en-US" sz="750" dirty="0">
                <a:cs typeface="Times New Roman" pitchFamily="18" charset="0"/>
              </a:rPr>
              <a:t>Subsequent to March 31, 2024, we originated a mortgage loan to Ignite, secured by a skilled nursing and assisted living campus. In accordance with GAAP, the mortgage loan is accounted as an unconsolidated joint venture. See Unconsolidated Joint Ventures on page 11 for further discussion.</a:t>
            </a:r>
          </a:p>
          <a:p>
            <a:pPr fontAlgn="base">
              <a:spcBef>
                <a:spcPct val="0"/>
              </a:spcBef>
              <a:spcAft>
                <a:spcPct val="0"/>
              </a:spcAft>
            </a:pPr>
            <a:endParaRPr lang="en-US" sz="750" dirty="0">
              <a:cs typeface="Times New Roman" pitchFamily="18" charset="0"/>
            </a:endParaRPr>
          </a:p>
        </p:txBody>
      </p:sp>
      <p:sp>
        <p:nvSpPr>
          <p:cNvPr id="16" name="TextBox 15">
            <a:extLst>
              <a:ext uri="{FF2B5EF4-FFF2-40B4-BE49-F238E27FC236}">
                <a16:creationId xmlns:a16="http://schemas.microsoft.com/office/drawing/2014/main" id="{D86EB388-18A1-0AB3-7487-A641160448EE}"/>
              </a:ext>
            </a:extLst>
          </p:cNvPr>
          <p:cNvSpPr txBox="1"/>
          <p:nvPr/>
        </p:nvSpPr>
        <p:spPr>
          <a:xfrm>
            <a:off x="-2554280" y="3406117"/>
            <a:ext cx="2365863" cy="892552"/>
          </a:xfrm>
          <a:prstGeom prst="rect">
            <a:avLst/>
          </a:prstGeom>
          <a:noFill/>
        </p:spPr>
        <p:txBody>
          <a:bodyPr wrap="square" rtlCol="0">
            <a:spAutoFit/>
          </a:bodyPr>
          <a:lstStyle/>
          <a:p>
            <a:pPr algn="r"/>
            <a:r>
              <a:rPr lang="en-US" sz="900" dirty="0"/>
              <a:t>(3) HMG FROM PR</a:t>
            </a:r>
          </a:p>
          <a:p>
            <a:pPr algn="r"/>
            <a:endParaRPr lang="en-US" sz="900" dirty="0"/>
          </a:p>
          <a:p>
            <a:pPr algn="r"/>
            <a:r>
              <a:rPr lang="en-US" sz="900" dirty="0"/>
              <a:t>(4) Fundamental</a:t>
            </a:r>
          </a:p>
          <a:p>
            <a:pPr algn="r"/>
            <a:endParaRPr lang="en-US" sz="900" dirty="0"/>
          </a:p>
          <a:p>
            <a:pPr algn="r"/>
            <a:r>
              <a:rPr lang="en-US" sz="900" dirty="0"/>
              <a:t>(5) Katy</a:t>
            </a:r>
          </a:p>
          <a:p>
            <a:pPr algn="r"/>
            <a:endParaRPr lang="en-US" sz="700" dirty="0"/>
          </a:p>
        </p:txBody>
      </p:sp>
      <p:pic>
        <p:nvPicPr>
          <p:cNvPr id="9" name="Picture 8">
            <a:extLst>
              <a:ext uri="{FF2B5EF4-FFF2-40B4-BE49-F238E27FC236}">
                <a16:creationId xmlns:a16="http://schemas.microsoft.com/office/drawing/2014/main" id="{04322C0B-FDA4-2E60-E1DD-022E4F20FBA3}"/>
              </a:ext>
            </a:extLst>
          </p:cNvPr>
          <p:cNvPicPr>
            <a:picLocks noChangeAspect="1"/>
          </p:cNvPicPr>
          <p:nvPr/>
        </p:nvPicPr>
        <p:blipFill>
          <a:blip r:embed="rId6"/>
          <a:stretch>
            <a:fillRect/>
          </a:stretch>
        </p:blipFill>
        <p:spPr>
          <a:xfrm>
            <a:off x="213404" y="4536732"/>
            <a:ext cx="7175221" cy="2325243"/>
          </a:xfrm>
          <a:prstGeom prst="rect">
            <a:avLst/>
          </a:prstGeom>
        </p:spPr>
      </p:pic>
    </p:spTree>
    <p:extLst>
      <p:ext uri="{BB962C8B-B14F-4D97-AF65-F5344CB8AC3E}">
        <p14:creationId xmlns:p14="http://schemas.microsoft.com/office/powerpoint/2010/main" val="1702978003"/>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C927A537-E777-7B73-43B8-66BEEFE17239}"/>
              </a:ext>
            </a:extLst>
          </p:cNvPr>
          <p:cNvSpPr>
            <a:spLocks noGrp="1"/>
          </p:cNvSpPr>
          <p:nvPr>
            <p:ph type="title"/>
          </p:nvPr>
        </p:nvSpPr>
        <p:spPr>
          <a:xfrm>
            <a:off x="161246" y="-73566"/>
            <a:ext cx="9601200" cy="685800"/>
          </a:xfrm>
        </p:spPr>
        <p:txBody>
          <a:bodyPr>
            <a:normAutofit/>
          </a:bodyPr>
          <a:lstStyle/>
          <a:p>
            <a:r>
              <a:rPr lang="en-US" sz="1700" strike="sngStrike" cap="all" dirty="0">
                <a:solidFill>
                  <a:srgbClr val="002F86"/>
                </a:solidFill>
              </a:rPr>
              <a:t>PORTFOLIO DIVERSIFICATION – </a:t>
            </a:r>
            <a:r>
              <a:rPr lang="en-US" sz="1700" cap="all" dirty="0">
                <a:solidFill>
                  <a:srgbClr val="002F86"/>
                </a:solidFill>
                <a:highlight>
                  <a:srgbClr val="FFFF00"/>
                </a:highlight>
              </a:rPr>
              <a:t>Geographic diversification </a:t>
            </a:r>
          </a:p>
        </p:txBody>
      </p:sp>
      <p:sp>
        <p:nvSpPr>
          <p:cNvPr id="2" name="Slide Number Placeholder 1"/>
          <p:cNvSpPr>
            <a:spLocks noGrp="1"/>
          </p:cNvSpPr>
          <p:nvPr>
            <p:ph type="sldNum" sz="quarter" idx="12"/>
          </p:nvPr>
        </p:nvSpPr>
        <p:spPr/>
        <p:txBody>
          <a:bodyPr/>
          <a:lstStyle/>
          <a:p>
            <a:fld id="{0CDE22BD-A697-449A-B32E-82B3E933C80D}" type="slidenum">
              <a:rPr lang="en-US" smtClean="0"/>
              <a:pPr/>
              <a:t>17</a:t>
            </a:fld>
            <a:endParaRPr lang="en-US" dirty="0"/>
          </a:p>
        </p:txBody>
      </p:sp>
      <p:sp>
        <p:nvSpPr>
          <p:cNvPr id="14" name="TextBox 13">
            <a:extLst>
              <a:ext uri="{FF2B5EF4-FFF2-40B4-BE49-F238E27FC236}">
                <a16:creationId xmlns:a16="http://schemas.microsoft.com/office/drawing/2014/main" id="{A0E53519-5ABF-1ED3-88D9-E8A1EC13F4A5}"/>
              </a:ext>
            </a:extLst>
          </p:cNvPr>
          <p:cNvSpPr txBox="1"/>
          <p:nvPr/>
        </p:nvSpPr>
        <p:spPr>
          <a:xfrm>
            <a:off x="186646" y="530354"/>
            <a:ext cx="5869172" cy="200055"/>
          </a:xfrm>
          <a:prstGeom prst="rect">
            <a:avLst/>
          </a:prstGeom>
          <a:noFill/>
        </p:spPr>
        <p:txBody>
          <a:bodyPr wrap="square">
            <a:spAutoFit/>
          </a:bodyPr>
          <a:lstStyle/>
          <a:p>
            <a:r>
              <a:rPr lang="en-US" sz="700" cap="all" dirty="0">
                <a:cs typeface="Times New Roman" pitchFamily="18" charset="0"/>
              </a:rPr>
              <a:t>(as of MARCH 31, 2024, DOLLAR AMOUNTS IN THOUSANDS)</a:t>
            </a:r>
            <a:endParaRPr lang="en-US" sz="700" cap="all" dirty="0"/>
          </a:p>
        </p:txBody>
      </p:sp>
      <p:graphicFrame>
        <p:nvGraphicFramePr>
          <p:cNvPr id="12" name="Chart 11">
            <a:extLst>
              <a:ext uri="{FF2B5EF4-FFF2-40B4-BE49-F238E27FC236}">
                <a16:creationId xmlns:a16="http://schemas.microsoft.com/office/drawing/2014/main" id="{B21CA530-7E55-33D8-E6DD-3E71DBAD353A}"/>
              </a:ext>
            </a:extLst>
          </p:cNvPr>
          <p:cNvGraphicFramePr/>
          <p:nvPr>
            <p:extLst>
              <p:ext uri="{D42A27DB-BD31-4B8C-83A1-F6EECF244321}">
                <p14:modId xmlns:p14="http://schemas.microsoft.com/office/powerpoint/2010/main" val="1443163717"/>
              </p:ext>
            </p:extLst>
          </p:nvPr>
        </p:nvGraphicFramePr>
        <p:xfrm>
          <a:off x="534430" y="4927220"/>
          <a:ext cx="4134302" cy="1564725"/>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A377ECF5-9ADD-63DF-671D-799CF46D15C5}"/>
              </a:ext>
            </a:extLst>
          </p:cNvPr>
          <p:cNvGrpSpPr/>
          <p:nvPr/>
        </p:nvGrpSpPr>
        <p:grpSpPr>
          <a:xfrm>
            <a:off x="6385974" y="4922081"/>
            <a:ext cx="3433510" cy="1511534"/>
            <a:chOff x="6169930" y="4322305"/>
            <a:chExt cx="3666341" cy="2046408"/>
          </a:xfrm>
        </p:grpSpPr>
        <p:graphicFrame>
          <p:nvGraphicFramePr>
            <p:cNvPr id="16" name="Chart 15">
              <a:extLst>
                <a:ext uri="{FF2B5EF4-FFF2-40B4-BE49-F238E27FC236}">
                  <a16:creationId xmlns:a16="http://schemas.microsoft.com/office/drawing/2014/main" id="{A2DCFB69-8957-E9FE-B77D-42EA327746E5}"/>
                </a:ext>
              </a:extLst>
            </p:cNvPr>
            <p:cNvGraphicFramePr/>
            <p:nvPr>
              <p:extLst>
                <p:ext uri="{D42A27DB-BD31-4B8C-83A1-F6EECF244321}">
                  <p14:modId xmlns:p14="http://schemas.microsoft.com/office/powerpoint/2010/main" val="3373221987"/>
                </p:ext>
              </p:extLst>
            </p:nvPr>
          </p:nvGraphicFramePr>
          <p:xfrm>
            <a:off x="6306141" y="4322305"/>
            <a:ext cx="3530130" cy="2046408"/>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39036275-BD57-EED5-4820-F9D1A423EA40}"/>
                </a:ext>
              </a:extLst>
            </p:cNvPr>
            <p:cNvSpPr txBox="1"/>
            <p:nvPr/>
          </p:nvSpPr>
          <p:spPr>
            <a:xfrm>
              <a:off x="6169930" y="4485488"/>
              <a:ext cx="382549" cy="1550779"/>
            </a:xfrm>
            <a:prstGeom prst="rect">
              <a:avLst/>
            </a:prstGeom>
            <a:noFill/>
          </p:spPr>
          <p:txBody>
            <a:bodyPr vert="vert270" wrap="square" rtlCol="0">
              <a:spAutoFit/>
            </a:bodyPr>
            <a:lstStyle/>
            <a:p>
              <a:pPr algn="ctr" fontAlgn="base">
                <a:spcBef>
                  <a:spcPct val="0"/>
                </a:spcBef>
                <a:spcAft>
                  <a:spcPct val="0"/>
                </a:spcAft>
              </a:pPr>
              <a:r>
                <a:rPr lang="en-US" sz="1000" dirty="0">
                  <a:solidFill>
                    <a:prstClr val="black"/>
                  </a:solidFill>
                </a:rPr>
                <a:t>Years</a:t>
              </a:r>
            </a:p>
          </p:txBody>
        </p:sp>
      </p:grpSp>
      <p:sp>
        <p:nvSpPr>
          <p:cNvPr id="18" name="TextBox 17">
            <a:extLst>
              <a:ext uri="{FF2B5EF4-FFF2-40B4-BE49-F238E27FC236}">
                <a16:creationId xmlns:a16="http://schemas.microsoft.com/office/drawing/2014/main" id="{8AA6E2EE-FD48-7C57-5A4E-6EE304B97A8B}"/>
              </a:ext>
            </a:extLst>
          </p:cNvPr>
          <p:cNvSpPr txBox="1"/>
          <p:nvPr/>
        </p:nvSpPr>
        <p:spPr>
          <a:xfrm>
            <a:off x="638797" y="6477506"/>
            <a:ext cx="4516877" cy="438582"/>
          </a:xfrm>
          <a:prstGeom prst="rect">
            <a:avLst/>
          </a:prstGeom>
          <a:noFill/>
        </p:spPr>
        <p:txBody>
          <a:bodyPr wrap="square" rtlCol="0">
            <a:spAutoFit/>
          </a:bodyPr>
          <a:lstStyle/>
          <a:p>
            <a:pPr marL="243848" indent="-243848">
              <a:buFontTx/>
              <a:buAutoNum type="arabicParenBoth"/>
            </a:pPr>
            <a:r>
              <a:rPr lang="en-US" sz="750" dirty="0">
                <a:cs typeface="Times New Roman" pitchFamily="18" charset="0"/>
              </a:rPr>
              <a:t>The MSA rank by population as of July 1, 2023, as estimated by the United States Census Bureau.  Approximately 66% of our properties are in the top 100 MSAs. </a:t>
            </a:r>
            <a:r>
              <a:rPr lang="en-US" sz="750" dirty="0">
                <a:latin typeface="+mj-lt"/>
                <a:cs typeface="Times New Roman" pitchFamily="18" charset="0"/>
              </a:rPr>
              <a:t>Includes only our real estate investments.</a:t>
            </a:r>
            <a:endParaRPr lang="en-US" sz="750" dirty="0">
              <a:cs typeface="Times New Roman" pitchFamily="18" charset="0"/>
            </a:endParaRPr>
          </a:p>
        </p:txBody>
      </p:sp>
      <p:sp>
        <p:nvSpPr>
          <p:cNvPr id="19" name="Rectangle 18">
            <a:extLst>
              <a:ext uri="{FF2B5EF4-FFF2-40B4-BE49-F238E27FC236}">
                <a16:creationId xmlns:a16="http://schemas.microsoft.com/office/drawing/2014/main" id="{BDBF4EB5-4F48-EC4E-7625-A1E192F13E88}"/>
              </a:ext>
            </a:extLst>
          </p:cNvPr>
          <p:cNvSpPr/>
          <p:nvPr/>
        </p:nvSpPr>
        <p:spPr>
          <a:xfrm>
            <a:off x="6537967" y="6508149"/>
            <a:ext cx="3431423" cy="323165"/>
          </a:xfrm>
          <a:prstGeom prst="rect">
            <a:avLst/>
          </a:prstGeom>
        </p:spPr>
        <p:txBody>
          <a:bodyPr wrap="square">
            <a:spAutoFit/>
          </a:bodyPr>
          <a:lstStyle/>
          <a:p>
            <a:pPr marL="228600" indent="-228600" algn="just" fontAlgn="base">
              <a:spcBef>
                <a:spcPct val="0"/>
              </a:spcBef>
              <a:spcAft>
                <a:spcPct val="0"/>
              </a:spcAft>
              <a:buFontTx/>
              <a:buAutoNum type="arabicParenBoth"/>
            </a:pPr>
            <a:r>
              <a:rPr lang="en-US" sz="750" dirty="0">
                <a:latin typeface="+mj-lt"/>
                <a:cs typeface="Times New Roman" pitchFamily="18" charset="0"/>
              </a:rPr>
              <a:t>As calculated from construction date or major renovation/expansion date.  Includes only our real estate investments.</a:t>
            </a:r>
          </a:p>
        </p:txBody>
      </p:sp>
      <p:grpSp>
        <p:nvGrpSpPr>
          <p:cNvPr id="20" name="Group 19">
            <a:extLst>
              <a:ext uri="{FF2B5EF4-FFF2-40B4-BE49-F238E27FC236}">
                <a16:creationId xmlns:a16="http://schemas.microsoft.com/office/drawing/2014/main" id="{F2A854EC-ADD7-6291-50B5-657A3B0FB55C}"/>
              </a:ext>
            </a:extLst>
          </p:cNvPr>
          <p:cNvGrpSpPr/>
          <p:nvPr/>
        </p:nvGrpSpPr>
        <p:grpSpPr>
          <a:xfrm>
            <a:off x="10056" y="4567996"/>
            <a:ext cx="3730617" cy="292388"/>
            <a:chOff x="0" y="874599"/>
            <a:chExt cx="5948816" cy="292388"/>
          </a:xfrm>
        </p:grpSpPr>
        <p:sp>
          <p:nvSpPr>
            <p:cNvPr id="21" name="Pentagon 31">
              <a:extLst>
                <a:ext uri="{FF2B5EF4-FFF2-40B4-BE49-F238E27FC236}">
                  <a16:creationId xmlns:a16="http://schemas.microsoft.com/office/drawing/2014/main" id="{20DE82DB-4073-68BD-026E-B6034038AD71}"/>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TextBox 27">
              <a:extLst>
                <a:ext uri="{FF2B5EF4-FFF2-40B4-BE49-F238E27FC236}">
                  <a16:creationId xmlns:a16="http://schemas.microsoft.com/office/drawing/2014/main" id="{EC79EE42-7653-49C6-E235-5668F0D3580C}"/>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Gross Portfolio by MSA </a:t>
              </a:r>
              <a:r>
                <a:rPr lang="en-US" sz="1200" b="1" cap="all" baseline="30000" dirty="0">
                  <a:solidFill>
                    <a:schemeClr val="bg1"/>
                  </a:solidFill>
                </a:rPr>
                <a:t>(1)</a:t>
              </a:r>
            </a:p>
          </p:txBody>
        </p:sp>
      </p:grpSp>
      <p:grpSp>
        <p:nvGrpSpPr>
          <p:cNvPr id="29" name="Group 28">
            <a:extLst>
              <a:ext uri="{FF2B5EF4-FFF2-40B4-BE49-F238E27FC236}">
                <a16:creationId xmlns:a16="http://schemas.microsoft.com/office/drawing/2014/main" id="{A6123689-A683-C793-1F67-FD3709524D5C}"/>
              </a:ext>
            </a:extLst>
          </p:cNvPr>
          <p:cNvGrpSpPr/>
          <p:nvPr/>
        </p:nvGrpSpPr>
        <p:grpSpPr>
          <a:xfrm rot="10800000">
            <a:off x="6358367" y="4581368"/>
            <a:ext cx="3720353" cy="292388"/>
            <a:chOff x="0" y="874599"/>
            <a:chExt cx="5948816" cy="292388"/>
          </a:xfrm>
        </p:grpSpPr>
        <p:sp>
          <p:nvSpPr>
            <p:cNvPr id="30" name="Pentagon 31">
              <a:extLst>
                <a:ext uri="{FF2B5EF4-FFF2-40B4-BE49-F238E27FC236}">
                  <a16:creationId xmlns:a16="http://schemas.microsoft.com/office/drawing/2014/main" id="{168BD131-7CB3-29F0-4832-AC3EC45F399A}"/>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1" name="TextBox 30">
              <a:extLst>
                <a:ext uri="{FF2B5EF4-FFF2-40B4-BE49-F238E27FC236}">
                  <a16:creationId xmlns:a16="http://schemas.microsoft.com/office/drawing/2014/main" id="{795400D6-67BD-AB9C-4CA1-29AA990D51C6}"/>
                </a:ext>
              </a:extLst>
            </p:cNvPr>
            <p:cNvSpPr txBox="1"/>
            <p:nvPr/>
          </p:nvSpPr>
          <p:spPr>
            <a:xfrm rot="10800000">
              <a:off x="538828" y="874599"/>
              <a:ext cx="4871162" cy="292388"/>
            </a:xfrm>
            <a:prstGeom prst="rect">
              <a:avLst/>
            </a:prstGeom>
            <a:noFill/>
            <a:ln>
              <a:noFill/>
            </a:ln>
          </p:spPr>
          <p:txBody>
            <a:bodyPr wrap="square" rtlCol="0">
              <a:spAutoFit/>
            </a:bodyPr>
            <a:lstStyle/>
            <a:p>
              <a:pPr algn="r"/>
              <a:r>
                <a:rPr lang="en-US" sz="1300" b="1" cap="all" dirty="0">
                  <a:solidFill>
                    <a:schemeClr val="bg1"/>
                  </a:solidFill>
                  <a:latin typeface="+mj-lt"/>
                  <a:ea typeface="+mj-ea"/>
                  <a:cs typeface="+mj-cs"/>
                </a:rPr>
                <a:t>Average Portfolio Age </a:t>
              </a:r>
              <a:r>
                <a:rPr lang="en-US" sz="1200" b="1" baseline="30000" dirty="0">
                  <a:solidFill>
                    <a:schemeClr val="bg1"/>
                  </a:solidFill>
                </a:rPr>
                <a:t>(1)</a:t>
              </a:r>
            </a:p>
          </p:txBody>
        </p:sp>
      </p:grpSp>
      <p:graphicFrame>
        <p:nvGraphicFramePr>
          <p:cNvPr id="32" name="Object 31">
            <a:extLst>
              <a:ext uri="{FF2B5EF4-FFF2-40B4-BE49-F238E27FC236}">
                <a16:creationId xmlns:a16="http://schemas.microsoft.com/office/drawing/2014/main" id="{3C3F5E46-1651-E952-D056-5B03D216230C}"/>
              </a:ext>
            </a:extLst>
          </p:cNvPr>
          <p:cNvGraphicFramePr>
            <a:graphicFrameLocks noChangeAspect="1"/>
          </p:cNvGraphicFramePr>
          <p:nvPr>
            <p:extLst>
              <p:ext uri="{D42A27DB-BD31-4B8C-83A1-F6EECF244321}">
                <p14:modId xmlns:p14="http://schemas.microsoft.com/office/powerpoint/2010/main" val="112392261"/>
              </p:ext>
            </p:extLst>
          </p:nvPr>
        </p:nvGraphicFramePr>
        <p:xfrm>
          <a:off x="392104" y="809301"/>
          <a:ext cx="9359900" cy="2617788"/>
        </p:xfrm>
        <a:graphic>
          <a:graphicData uri="http://schemas.openxmlformats.org/presentationml/2006/ole">
            <mc:AlternateContent xmlns:mc="http://schemas.openxmlformats.org/markup-compatibility/2006">
              <mc:Choice xmlns:v="urn:schemas-microsoft-com:vml" Requires="v">
                <p:oleObj name="Worksheet" r:id="rId5" imgW="10287087" imgH="2876537" progId="Excel.Sheet.12">
                  <p:link/>
                </p:oleObj>
              </mc:Choice>
              <mc:Fallback>
                <p:oleObj name="Worksheet" r:id="rId5" imgW="10287087" imgH="2876537" progId="Excel.Sheet.12">
                  <p:link/>
                  <p:pic>
                    <p:nvPicPr>
                      <p:cNvPr id="2" name="Object 1">
                        <a:extLst>
                          <a:ext uri="{FF2B5EF4-FFF2-40B4-BE49-F238E27FC236}">
                            <a16:creationId xmlns:a16="http://schemas.microsoft.com/office/drawing/2014/main" id="{5CEF76A3-1BE4-41E1-895A-4C453848B2E3}"/>
                          </a:ext>
                        </a:extLst>
                      </p:cNvPr>
                      <p:cNvPicPr/>
                      <p:nvPr/>
                    </p:nvPicPr>
                    <p:blipFill>
                      <a:blip r:embed="rId6"/>
                      <a:stretch>
                        <a:fillRect/>
                      </a:stretch>
                    </p:blipFill>
                    <p:spPr>
                      <a:xfrm>
                        <a:off x="392104" y="809301"/>
                        <a:ext cx="9359900" cy="2617788"/>
                      </a:xfrm>
                      <a:prstGeom prst="rect">
                        <a:avLst/>
                      </a:prstGeom>
                    </p:spPr>
                  </p:pic>
                </p:oleObj>
              </mc:Fallback>
            </mc:AlternateContent>
          </a:graphicData>
        </a:graphic>
      </p:graphicFrame>
      <p:sp>
        <p:nvSpPr>
          <p:cNvPr id="33" name="TextBox 32">
            <a:extLst>
              <a:ext uri="{FF2B5EF4-FFF2-40B4-BE49-F238E27FC236}">
                <a16:creationId xmlns:a16="http://schemas.microsoft.com/office/drawing/2014/main" id="{A1E3DF94-6C7B-FCD9-E480-A935228E438E}"/>
              </a:ext>
            </a:extLst>
          </p:cNvPr>
          <p:cNvSpPr txBox="1"/>
          <p:nvPr/>
        </p:nvSpPr>
        <p:spPr>
          <a:xfrm>
            <a:off x="428595" y="3366479"/>
            <a:ext cx="9278341" cy="1015663"/>
          </a:xfrm>
          <a:prstGeom prst="rect">
            <a:avLst/>
          </a:prstGeom>
          <a:noFill/>
        </p:spPr>
        <p:txBody>
          <a:bodyPr wrap="square" rtlCol="0">
            <a:spAutoFit/>
          </a:bodyPr>
          <a:lstStyle/>
          <a:p>
            <a:pPr marL="243848" indent="-243848">
              <a:buFontTx/>
              <a:buAutoNum type="arabicParenBoth"/>
            </a:pPr>
            <a:r>
              <a:rPr lang="en-US" sz="750" dirty="0">
                <a:cs typeface="Times New Roman" pitchFamily="18" charset="0"/>
              </a:rPr>
              <a:t>Due to master leases with properties in various states, revenue by state is not available. Also, working capital notes are provided to certain operators under their master leases covering properties in various states. Therefore, the working capital notes outstanding balance totaling $18,551 is also not available by state.</a:t>
            </a:r>
          </a:p>
          <a:p>
            <a:pPr marL="243848" indent="-243848">
              <a:buFontTx/>
              <a:buAutoNum type="arabicParenBoth"/>
            </a:pPr>
            <a:r>
              <a:rPr lang="en-US" sz="750" dirty="0">
                <a:cs typeface="Times New Roman" pitchFamily="18" charset="0"/>
              </a:rPr>
              <a:t>Includes one behavioral health care hospital and three parcels for land held-for-use, one parcel of land securing a first mortgage held for future development of a post-acute skilled nursing center and one parcel of land securing a first mortgage held for future development of a seniors housing community.</a:t>
            </a:r>
          </a:p>
          <a:p>
            <a:pPr marL="243848" indent="-243848" algn="just" fontAlgn="base">
              <a:spcBef>
                <a:spcPct val="0"/>
              </a:spcBef>
              <a:spcAft>
                <a:spcPct val="0"/>
              </a:spcAft>
              <a:buFontTx/>
              <a:buAutoNum type="arabicParenBoth"/>
            </a:pPr>
            <a:r>
              <a:rPr lang="en-US" sz="750" dirty="0">
                <a:cs typeface="Times New Roman" pitchFamily="18" charset="0"/>
              </a:rPr>
              <a:t>Subsequent to March 31, 2024, we sold two assisted living communities in Texas for $500. We received proceeds of approximately $400, net of transaction costs, and anticipate recording a minimal gain on sale in 2Q24. See page 16 for further discussion.</a:t>
            </a:r>
          </a:p>
          <a:p>
            <a:pPr marL="243848" indent="-243848" algn="just" fontAlgn="base">
              <a:spcBef>
                <a:spcPct val="0"/>
              </a:spcBef>
              <a:spcAft>
                <a:spcPct val="0"/>
              </a:spcAft>
              <a:buAutoNum type="arabicParenBoth"/>
            </a:pPr>
            <a:r>
              <a:rPr lang="en-US" sz="750" dirty="0">
                <a:cs typeface="Times New Roman" pitchFamily="18" charset="0"/>
              </a:rPr>
              <a:t>Subsequent to March 31, 2024, we originated a mortgage loan to Ignite, secured by a skilled nursing and assisted living campus. In accordance with GAAP, the mortgage loan is accounted as an unconsolidated joint venture. See Unconsolidated Joint Ventures on page 11 for further discussion.</a:t>
            </a:r>
          </a:p>
        </p:txBody>
      </p:sp>
      <p:sp>
        <p:nvSpPr>
          <p:cNvPr id="34" name="TextBox 33">
            <a:extLst>
              <a:ext uri="{FF2B5EF4-FFF2-40B4-BE49-F238E27FC236}">
                <a16:creationId xmlns:a16="http://schemas.microsoft.com/office/drawing/2014/main" id="{E8C65931-A8F0-B1B9-E4C3-1B5AAAC2B22A}"/>
              </a:ext>
            </a:extLst>
          </p:cNvPr>
          <p:cNvSpPr txBox="1"/>
          <p:nvPr/>
        </p:nvSpPr>
        <p:spPr>
          <a:xfrm>
            <a:off x="-1826009" y="3798272"/>
            <a:ext cx="1334463" cy="507831"/>
          </a:xfrm>
          <a:prstGeom prst="rect">
            <a:avLst/>
          </a:prstGeom>
          <a:noFill/>
        </p:spPr>
        <p:txBody>
          <a:bodyPr wrap="square" rtlCol="0">
            <a:spAutoFit/>
          </a:bodyPr>
          <a:lstStyle/>
          <a:p>
            <a:pPr algn="r"/>
            <a:r>
              <a:rPr lang="en-US" sz="900" dirty="0"/>
              <a:t>(3) ALG TX 2</a:t>
            </a:r>
          </a:p>
          <a:p>
            <a:pPr algn="r"/>
            <a:endParaRPr lang="en-US" sz="900" dirty="0"/>
          </a:p>
          <a:p>
            <a:pPr algn="r"/>
            <a:r>
              <a:rPr lang="en-US" sz="900" dirty="0"/>
              <a:t>(4) Katy</a:t>
            </a:r>
          </a:p>
        </p:txBody>
      </p:sp>
    </p:spTree>
    <p:extLst>
      <p:ext uri="{BB962C8B-B14F-4D97-AF65-F5344CB8AC3E}">
        <p14:creationId xmlns:p14="http://schemas.microsoft.com/office/powerpoint/2010/main" val="3599538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3">
            <a:extLst>
              <a:ext uri="{FF2B5EF4-FFF2-40B4-BE49-F238E27FC236}">
                <a16:creationId xmlns:a16="http://schemas.microsoft.com/office/drawing/2014/main" id="{5207BD76-13B8-4826-8055-3D02568D8A32}"/>
              </a:ext>
            </a:extLst>
          </p:cNvPr>
          <p:cNvSpPr>
            <a:spLocks noGrp="1"/>
          </p:cNvSpPr>
          <p:nvPr>
            <p:ph type="title"/>
          </p:nvPr>
        </p:nvSpPr>
        <p:spPr>
          <a:xfrm>
            <a:off x="176482" y="-109272"/>
            <a:ext cx="9601200" cy="685800"/>
          </a:xfrm>
        </p:spPr>
        <p:txBody>
          <a:bodyPr>
            <a:normAutofit/>
          </a:bodyPr>
          <a:lstStyle/>
          <a:p>
            <a:r>
              <a:rPr lang="en-US" sz="1700" cap="all" dirty="0">
                <a:solidFill>
                  <a:srgbClr val="002F86"/>
                </a:solidFill>
              </a:rPr>
              <a:t>REAL ESTATE INVESTMENTS METRICS</a:t>
            </a:r>
          </a:p>
        </p:txBody>
      </p:sp>
      <p:sp>
        <p:nvSpPr>
          <p:cNvPr id="3" name="Slide Number Placeholder 2"/>
          <p:cNvSpPr>
            <a:spLocks noGrp="1"/>
          </p:cNvSpPr>
          <p:nvPr>
            <p:ph type="sldNum" sz="quarter" idx="12"/>
          </p:nvPr>
        </p:nvSpPr>
        <p:spPr/>
        <p:txBody>
          <a:bodyPr/>
          <a:lstStyle/>
          <a:p>
            <a:fld id="{0CDE22BD-A697-449A-B32E-82B3E933C80D}" type="slidenum">
              <a:rPr lang="en-US" smtClean="0"/>
              <a:pPr/>
              <a:t>18</a:t>
            </a:fld>
            <a:endParaRPr lang="en-US" dirty="0"/>
          </a:p>
        </p:txBody>
      </p:sp>
      <p:sp>
        <p:nvSpPr>
          <p:cNvPr id="52" name="Rectangle 51">
            <a:extLst>
              <a:ext uri="{FF2B5EF4-FFF2-40B4-BE49-F238E27FC236}">
                <a16:creationId xmlns:a16="http://schemas.microsoft.com/office/drawing/2014/main" id="{FDCE61CB-A9C4-4348-A25D-D81077194BE7}"/>
              </a:ext>
            </a:extLst>
          </p:cNvPr>
          <p:cNvSpPr/>
          <p:nvPr/>
        </p:nvSpPr>
        <p:spPr>
          <a:xfrm>
            <a:off x="179692" y="516485"/>
            <a:ext cx="3858908" cy="200055"/>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TRAILING TWELVE months through DECEMBER 31, 2024 AND </a:t>
            </a:r>
            <a:r>
              <a:rPr lang="en-US" sz="700" dirty="0">
                <a:cs typeface="Times New Roman" pitchFamily="18" charset="0"/>
              </a:rPr>
              <a:t>SEPTEMBER 30, 2023</a:t>
            </a:r>
            <a:endParaRPr lang="en-US" sz="700" cap="all" dirty="0">
              <a:latin typeface="+mj-lt"/>
              <a:cs typeface="Times New Roman" pitchFamily="18" charset="0"/>
            </a:endParaRPr>
          </a:p>
        </p:txBody>
      </p:sp>
      <p:grpSp>
        <p:nvGrpSpPr>
          <p:cNvPr id="33" name="Group 32">
            <a:extLst>
              <a:ext uri="{FF2B5EF4-FFF2-40B4-BE49-F238E27FC236}">
                <a16:creationId xmlns:a16="http://schemas.microsoft.com/office/drawing/2014/main" id="{4C818DB5-6035-14FD-6C5D-CCC35B9A4DA7}"/>
              </a:ext>
            </a:extLst>
          </p:cNvPr>
          <p:cNvGrpSpPr/>
          <p:nvPr/>
        </p:nvGrpSpPr>
        <p:grpSpPr>
          <a:xfrm>
            <a:off x="-9650" y="954070"/>
            <a:ext cx="9973464" cy="353109"/>
            <a:chOff x="0" y="892435"/>
            <a:chExt cx="5948816" cy="260113"/>
          </a:xfrm>
        </p:grpSpPr>
        <p:sp>
          <p:nvSpPr>
            <p:cNvPr id="34" name="Pentagon 31">
              <a:extLst>
                <a:ext uri="{FF2B5EF4-FFF2-40B4-BE49-F238E27FC236}">
                  <a16:creationId xmlns:a16="http://schemas.microsoft.com/office/drawing/2014/main" id="{35B77FDB-6516-7F9B-2CD4-A18E37452BCF}"/>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5" name="TextBox 34">
              <a:extLst>
                <a:ext uri="{FF2B5EF4-FFF2-40B4-BE49-F238E27FC236}">
                  <a16:creationId xmlns:a16="http://schemas.microsoft.com/office/drawing/2014/main" id="{D067EF53-5D34-CF66-A62E-AA44DB71BC8C}"/>
                </a:ext>
              </a:extLst>
            </p:cNvPr>
            <p:cNvSpPr txBox="1"/>
            <p:nvPr/>
          </p:nvSpPr>
          <p:spPr>
            <a:xfrm>
              <a:off x="1551392" y="920939"/>
              <a:ext cx="2976468" cy="215384"/>
            </a:xfrm>
            <a:prstGeom prst="rect">
              <a:avLst/>
            </a:prstGeom>
            <a:noFill/>
            <a:ln>
              <a:noFill/>
            </a:ln>
          </p:spPr>
          <p:txBody>
            <a:bodyPr wrap="square" rtlCol="0">
              <a:spAutoFit/>
            </a:bodyPr>
            <a:lstStyle/>
            <a:p>
              <a:pPr algn="ctr"/>
              <a:r>
                <a:rPr lang="en-US" sz="1300" b="1" cap="all" dirty="0">
                  <a:solidFill>
                    <a:schemeClr val="bg1"/>
                  </a:solidFill>
                  <a:latin typeface="+mj-lt"/>
                  <a:ea typeface="+mj-ea"/>
                  <a:cs typeface="+mj-cs"/>
                </a:rPr>
                <a:t>Same Property Portfolio (“SPP”) Coverage Statistics</a:t>
              </a:r>
              <a:r>
                <a:rPr lang="en-US" sz="1300" b="1" cap="all" baseline="30000" dirty="0">
                  <a:solidFill>
                    <a:schemeClr val="bg1"/>
                  </a:solidFill>
                  <a:latin typeface="+mj-lt"/>
                  <a:ea typeface="+mj-ea"/>
                  <a:cs typeface="+mj-cs"/>
                </a:rPr>
                <a:t> (1)</a:t>
              </a:r>
              <a:endParaRPr lang="en-US" sz="1300" b="1" cap="all" dirty="0">
                <a:solidFill>
                  <a:schemeClr val="bg1"/>
                </a:solidFill>
                <a:latin typeface="+mj-lt"/>
                <a:ea typeface="+mj-ea"/>
                <a:cs typeface="+mj-cs"/>
              </a:endParaRPr>
            </a:p>
          </p:txBody>
        </p:sp>
      </p:grpSp>
      <p:sp>
        <p:nvSpPr>
          <p:cNvPr id="5" name="TextBox 4">
            <a:extLst>
              <a:ext uri="{FF2B5EF4-FFF2-40B4-BE49-F238E27FC236}">
                <a16:creationId xmlns:a16="http://schemas.microsoft.com/office/drawing/2014/main" id="{0BF52027-E62C-F50B-5997-2C4CB8FA391E}"/>
              </a:ext>
            </a:extLst>
          </p:cNvPr>
          <p:cNvSpPr txBox="1"/>
          <p:nvPr/>
        </p:nvSpPr>
        <p:spPr>
          <a:xfrm>
            <a:off x="793610" y="4621172"/>
            <a:ext cx="8594694" cy="323165"/>
          </a:xfrm>
          <a:prstGeom prst="rect">
            <a:avLst/>
          </a:prstGeom>
          <a:solidFill>
            <a:schemeClr val="bg1"/>
          </a:solidFill>
        </p:spPr>
        <p:txBody>
          <a:bodyPr wrap="square" rtlCol="0">
            <a:spAutoFit/>
          </a:bodyPr>
          <a:lstStyle/>
          <a:p>
            <a:pPr marL="243848" indent="-243848">
              <a:buFontTx/>
              <a:buAutoNum type="arabicParenBoth"/>
            </a:pPr>
            <a:r>
              <a:rPr lang="en-US" sz="750" dirty="0"/>
              <a:t>Information is from property level operator financial statements which are unaudited and have not been independently verified by LTC. The same store portfolio excludes properties transitioned on or after October 1, 2022 and properties sold.</a:t>
            </a:r>
            <a:endParaRPr lang="en-US" sz="750" dirty="0">
              <a:cs typeface="Times New Roman" pitchFamily="18" charset="0"/>
            </a:endParaRPr>
          </a:p>
        </p:txBody>
      </p:sp>
      <p:sp>
        <p:nvSpPr>
          <p:cNvPr id="6" name="TextBox 5">
            <a:extLst>
              <a:ext uri="{FF2B5EF4-FFF2-40B4-BE49-F238E27FC236}">
                <a16:creationId xmlns:a16="http://schemas.microsoft.com/office/drawing/2014/main" id="{25A743C6-7C25-1BFB-C8F5-F59F9BC9C838}"/>
              </a:ext>
            </a:extLst>
          </p:cNvPr>
          <p:cNvSpPr txBox="1"/>
          <p:nvPr/>
        </p:nvSpPr>
        <p:spPr>
          <a:xfrm>
            <a:off x="636854" y="1519808"/>
            <a:ext cx="3914745" cy="246221"/>
          </a:xfrm>
          <a:prstGeom prst="rect">
            <a:avLst/>
          </a:prstGeom>
          <a:noFill/>
        </p:spPr>
        <p:txBody>
          <a:bodyPr wrap="square" rtlCol="0">
            <a:spAutoFit/>
          </a:bodyPr>
          <a:lstStyle/>
          <a:p>
            <a:pPr algn="ctr"/>
            <a:r>
              <a:rPr lang="en-US" sz="1000" cap="all" dirty="0"/>
              <a:t>Assisted living</a:t>
            </a:r>
            <a:endParaRPr lang="en-US" sz="1000" baseline="30000" dirty="0"/>
          </a:p>
        </p:txBody>
      </p:sp>
      <p:sp>
        <p:nvSpPr>
          <p:cNvPr id="7" name="TextBox 6">
            <a:extLst>
              <a:ext uri="{FF2B5EF4-FFF2-40B4-BE49-F238E27FC236}">
                <a16:creationId xmlns:a16="http://schemas.microsoft.com/office/drawing/2014/main" id="{89BBD77A-D3BE-D159-BFF8-C0EBB1741B22}"/>
              </a:ext>
            </a:extLst>
          </p:cNvPr>
          <p:cNvSpPr txBox="1"/>
          <p:nvPr/>
        </p:nvSpPr>
        <p:spPr>
          <a:xfrm>
            <a:off x="5599018" y="1520779"/>
            <a:ext cx="3914745" cy="246221"/>
          </a:xfrm>
          <a:prstGeom prst="rect">
            <a:avLst/>
          </a:prstGeom>
          <a:noFill/>
        </p:spPr>
        <p:txBody>
          <a:bodyPr wrap="square" rtlCol="0">
            <a:spAutoFit/>
          </a:bodyPr>
          <a:lstStyle/>
          <a:p>
            <a:pPr algn="ctr"/>
            <a:r>
              <a:rPr lang="en-US" sz="1000" cap="all" dirty="0"/>
              <a:t>Skilled nursing</a:t>
            </a:r>
            <a:endParaRPr lang="en-US" sz="1000" baseline="30000" dirty="0"/>
          </a:p>
        </p:txBody>
      </p:sp>
      <p:graphicFrame>
        <p:nvGraphicFramePr>
          <p:cNvPr id="8" name="Chart 7">
            <a:extLst>
              <a:ext uri="{FF2B5EF4-FFF2-40B4-BE49-F238E27FC236}">
                <a16:creationId xmlns:a16="http://schemas.microsoft.com/office/drawing/2014/main" id="{D67F57C1-FFCF-9CB5-FC5E-D1FE285A439A}"/>
              </a:ext>
            </a:extLst>
          </p:cNvPr>
          <p:cNvGraphicFramePr>
            <a:graphicFrameLocks/>
          </p:cNvGraphicFramePr>
          <p:nvPr>
            <p:extLst>
              <p:ext uri="{D42A27DB-BD31-4B8C-83A1-F6EECF244321}">
                <p14:modId xmlns:p14="http://schemas.microsoft.com/office/powerpoint/2010/main" val="4003753013"/>
              </p:ext>
            </p:extLst>
          </p:nvPr>
        </p:nvGraphicFramePr>
        <p:xfrm>
          <a:off x="5496230" y="1791728"/>
          <a:ext cx="3892074" cy="1715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775829D3-DE9E-5DD4-CABB-EC936BCD301D}"/>
              </a:ext>
            </a:extLst>
          </p:cNvPr>
          <p:cNvGraphicFramePr>
            <a:graphicFrameLocks/>
          </p:cNvGraphicFramePr>
          <p:nvPr>
            <p:extLst>
              <p:ext uri="{D42A27DB-BD31-4B8C-83A1-F6EECF244321}">
                <p14:modId xmlns:p14="http://schemas.microsoft.com/office/powerpoint/2010/main" val="1519071153"/>
              </p:ext>
            </p:extLst>
          </p:nvPr>
        </p:nvGraphicFramePr>
        <p:xfrm>
          <a:off x="678957" y="1806189"/>
          <a:ext cx="3892074" cy="1715247"/>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32793E99-CA7E-9876-E957-ED57F9F07F55}"/>
              </a:ext>
            </a:extLst>
          </p:cNvPr>
          <p:cNvSpPr txBox="1"/>
          <p:nvPr/>
        </p:nvSpPr>
        <p:spPr>
          <a:xfrm>
            <a:off x="5599018" y="3518691"/>
            <a:ext cx="3914745" cy="707886"/>
          </a:xfrm>
          <a:prstGeom prst="rect">
            <a:avLst/>
          </a:prstGeom>
          <a:solidFill>
            <a:schemeClr val="bg1"/>
          </a:solidFill>
        </p:spPr>
        <p:txBody>
          <a:bodyPr wrap="square" rtlCol="0">
            <a:spAutoFit/>
          </a:bodyPr>
          <a:lstStyle/>
          <a:p>
            <a:r>
              <a:rPr lang="en-US" sz="800" dirty="0"/>
              <a:t>SNF metrics include CSF, as allocated/reported by operators.  Excluding CSF, the 4Q23 normalized EBITDAR and EBITDARM coverages were 1.21x and 1.71x, respectively, and 1.18x and 1.67x, respectively, for 3Q23. Occupancy represents the average TTM occupancy. For the 87% of the reported SPP SNF, average monthly occupancy was 75% in March 2024, 74% in January 2024 and 72% in September 2023.</a:t>
            </a:r>
          </a:p>
        </p:txBody>
      </p:sp>
      <p:sp>
        <p:nvSpPr>
          <p:cNvPr id="16" name="TextBox 15">
            <a:extLst>
              <a:ext uri="{FF2B5EF4-FFF2-40B4-BE49-F238E27FC236}">
                <a16:creationId xmlns:a16="http://schemas.microsoft.com/office/drawing/2014/main" id="{CF32B0E1-C65D-9F2E-B0B0-A367304E4DD1}"/>
              </a:ext>
            </a:extLst>
          </p:cNvPr>
          <p:cNvSpPr txBox="1"/>
          <p:nvPr/>
        </p:nvSpPr>
        <p:spPr>
          <a:xfrm>
            <a:off x="678957" y="3494230"/>
            <a:ext cx="4025581" cy="830997"/>
          </a:xfrm>
          <a:prstGeom prst="rect">
            <a:avLst/>
          </a:prstGeom>
          <a:solidFill>
            <a:schemeClr val="bg1"/>
          </a:solidFill>
        </p:spPr>
        <p:txBody>
          <a:bodyPr wrap="square" rtlCol="0">
            <a:spAutoFit/>
          </a:bodyPr>
          <a:lstStyle/>
          <a:p>
            <a:r>
              <a:rPr lang="en-US" sz="800" dirty="0"/>
              <a:t>ALF metrics include Coronavirus Stimulus Funds (“CSF”) as allocated/reported by operators. Excluding CSF, the 4Q23 normalized EBITDAR and EBITDARM coverages were 1.03x and 1.28x, respectively, and 0.92x and 1.16x, respectively, for 3Q23. See definition of Coronavirus Stimulus Funds in the Glossary. Occupancy represents the average TTM occupancy. For the 66% of the reported SPP ALF, spot occupancy was 88% at March 31, 2024, 87% at January  31, 2024 and 87% at September 30, 2023.</a:t>
            </a:r>
          </a:p>
        </p:txBody>
      </p:sp>
    </p:spTree>
    <p:extLst>
      <p:ext uri="{BB962C8B-B14F-4D97-AF65-F5344CB8AC3E}">
        <p14:creationId xmlns:p14="http://schemas.microsoft.com/office/powerpoint/2010/main" val="4137578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a:extLst>
              <a:ext uri="{FF2B5EF4-FFF2-40B4-BE49-F238E27FC236}">
                <a16:creationId xmlns:a16="http://schemas.microsoft.com/office/drawing/2014/main" id="{6B0E23B7-5487-4A51-8D7D-2AF3CF04DB48}"/>
              </a:ext>
            </a:extLst>
          </p:cNvPr>
          <p:cNvSpPr>
            <a:spLocks noGrp="1"/>
          </p:cNvSpPr>
          <p:nvPr>
            <p:ph type="title"/>
          </p:nvPr>
        </p:nvSpPr>
        <p:spPr>
          <a:xfrm>
            <a:off x="164452" y="-109066"/>
            <a:ext cx="9601200" cy="685800"/>
          </a:xfrm>
        </p:spPr>
        <p:txBody>
          <a:bodyPr>
            <a:normAutofit/>
          </a:bodyPr>
          <a:lstStyle/>
          <a:p>
            <a:r>
              <a:rPr lang="en-US" sz="1700" cap="all" dirty="0">
                <a:solidFill>
                  <a:srgbClr val="002F86"/>
                </a:solidFill>
              </a:rPr>
              <a:t>ENTERPRISE VALUE </a:t>
            </a:r>
            <a:endParaRPr lang="en-US" sz="1700" cap="all" baseline="30000" dirty="0">
              <a:solidFill>
                <a:srgbClr val="002F86"/>
              </a:solidFill>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solidFill>
                  <a:schemeClr val="tx1"/>
                </a:solidFill>
              </a:rPr>
              <a:pPr/>
              <a:t>19</a:t>
            </a:fld>
            <a:endParaRPr lang="en-US" dirty="0">
              <a:solidFill>
                <a:schemeClr val="tx1"/>
              </a:solidFill>
            </a:endParaRPr>
          </a:p>
        </p:txBody>
      </p:sp>
      <p:sp>
        <p:nvSpPr>
          <p:cNvPr id="17" name="Rectangle 16">
            <a:extLst>
              <a:ext uri="{FF2B5EF4-FFF2-40B4-BE49-F238E27FC236}">
                <a16:creationId xmlns:a16="http://schemas.microsoft.com/office/drawing/2014/main" id="{F4D69D47-967B-4FC9-BD66-5614CA3EBA9B}"/>
              </a:ext>
            </a:extLst>
          </p:cNvPr>
          <p:cNvSpPr/>
          <p:nvPr/>
        </p:nvSpPr>
        <p:spPr>
          <a:xfrm>
            <a:off x="179692" y="516485"/>
            <a:ext cx="5306708" cy="207301"/>
          </a:xfrm>
          <a:prstGeom prst="rect">
            <a:avLst/>
          </a:prstGeom>
        </p:spPr>
        <p:txBody>
          <a:bodyPr wrap="square">
            <a:spAutoFit/>
          </a:bodyPr>
          <a:lstStyle/>
          <a:p>
            <a:pPr marL="243848" indent="-243848"/>
            <a:r>
              <a:rPr lang="en-US" sz="747" cap="all" dirty="0">
                <a:latin typeface="+mj-lt"/>
                <a:cs typeface="Times New Roman" pitchFamily="18" charset="0"/>
              </a:rPr>
              <a:t>(</a:t>
            </a:r>
            <a:r>
              <a:rPr lang="en-US" sz="700" cap="all" dirty="0">
                <a:cs typeface="Times New Roman" pitchFamily="18" charset="0"/>
              </a:rPr>
              <a:t>amounts in thousands, except per share amounts and number of shares)</a:t>
            </a:r>
            <a:endParaRPr lang="en-US" sz="747" cap="all" dirty="0">
              <a:latin typeface="+mj-lt"/>
              <a:cs typeface="Times New Roman" pitchFamily="18" charset="0"/>
            </a:endParaRPr>
          </a:p>
        </p:txBody>
      </p:sp>
      <p:pic>
        <p:nvPicPr>
          <p:cNvPr id="3" name="Picture 2" descr="3/30/20">
            <a:extLst>
              <a:ext uri="{FF2B5EF4-FFF2-40B4-BE49-F238E27FC236}">
                <a16:creationId xmlns:a16="http://schemas.microsoft.com/office/drawing/2014/main" id="{6E04B0F3-3615-4E18-AE9D-C7932A59033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95400" y="146439"/>
            <a:ext cx="810312" cy="577347"/>
          </a:xfrm>
          <a:prstGeom prst="rect">
            <a:avLst/>
          </a:prstGeom>
        </p:spPr>
      </p:pic>
      <p:sp>
        <p:nvSpPr>
          <p:cNvPr id="8" name="Rectangle 7">
            <a:extLst>
              <a:ext uri="{FF2B5EF4-FFF2-40B4-BE49-F238E27FC236}">
                <a16:creationId xmlns:a16="http://schemas.microsoft.com/office/drawing/2014/main" id="{3A85F9F4-B4A6-D318-0895-9AEE7CB43333}"/>
              </a:ext>
            </a:extLst>
          </p:cNvPr>
          <p:cNvSpPr/>
          <p:nvPr/>
        </p:nvSpPr>
        <p:spPr>
          <a:xfrm>
            <a:off x="1331380" y="4953000"/>
            <a:ext cx="6163611" cy="553998"/>
          </a:xfrm>
          <a:prstGeom prst="rect">
            <a:avLst/>
          </a:prstGeom>
        </p:spPr>
        <p:txBody>
          <a:bodyPr wrap="square">
            <a:spAutoFit/>
          </a:bodyPr>
          <a:lstStyle/>
          <a:p>
            <a:pPr marL="243848" indent="-243848" defTabSz="992764">
              <a:buFontTx/>
              <a:buAutoNum type="arabicParenBoth"/>
              <a:defRPr/>
            </a:pPr>
            <a:r>
              <a:rPr lang="en-US" sz="750" dirty="0">
                <a:latin typeface="+mj-lt"/>
                <a:cs typeface="Times New Roman" pitchFamily="18" charset="0"/>
              </a:rPr>
              <a:t>Represents outstanding balance of $100,000, net of debt issue costs of $305. </a:t>
            </a:r>
          </a:p>
          <a:p>
            <a:pPr marL="243848" indent="-243848" defTabSz="992764">
              <a:buFontTx/>
              <a:buAutoNum type="arabicParenBoth"/>
              <a:defRPr/>
            </a:pPr>
            <a:r>
              <a:rPr lang="en-US" sz="750" dirty="0">
                <a:latin typeface="+mj-lt"/>
                <a:cs typeface="Times New Roman" pitchFamily="18" charset="0"/>
              </a:rPr>
              <a:t>Represents outstanding balance of $484,660 net of debt issue costs of $1,194. </a:t>
            </a:r>
          </a:p>
          <a:p>
            <a:pPr marL="243848" indent="-243848" defTabSz="992764">
              <a:buFontTx/>
              <a:buAutoNum type="arabicParenBoth"/>
              <a:defRPr/>
            </a:pPr>
            <a:r>
              <a:rPr lang="en-US" sz="750" dirty="0">
                <a:latin typeface="+mj-lt"/>
                <a:cs typeface="Times New Roman" pitchFamily="18" charset="0"/>
              </a:rPr>
              <a:t>Closing price of our common stock as reported by the NYSE on May 2, 2024.</a:t>
            </a:r>
          </a:p>
          <a:p>
            <a:pPr marL="243848" indent="-243848" defTabSz="992764">
              <a:buFontTx/>
              <a:buAutoNum type="arabicParenBoth"/>
              <a:defRPr/>
            </a:pPr>
            <a:r>
              <a:rPr lang="en-US" sz="750" dirty="0">
                <a:latin typeface="+mj-lt"/>
                <a:cs typeface="Times New Roman" pitchFamily="18" charset="0"/>
              </a:rPr>
              <a:t>See page 29 for Reconciliation of Annualized Adjusted EBITDA</a:t>
            </a:r>
            <a:r>
              <a:rPr lang="en-US" sz="750" i="1" dirty="0">
                <a:latin typeface="+mj-lt"/>
                <a:cs typeface="Times New Roman" pitchFamily="18" charset="0"/>
              </a:rPr>
              <a:t>re</a:t>
            </a:r>
            <a:r>
              <a:rPr lang="en-US" sz="750" dirty="0">
                <a:latin typeface="+mj-lt"/>
                <a:cs typeface="Times New Roman" pitchFamily="18" charset="0"/>
              </a:rPr>
              <a:t>. </a:t>
            </a:r>
          </a:p>
        </p:txBody>
      </p:sp>
      <p:pic>
        <p:nvPicPr>
          <p:cNvPr id="6" name="Picture 5">
            <a:extLst>
              <a:ext uri="{FF2B5EF4-FFF2-40B4-BE49-F238E27FC236}">
                <a16:creationId xmlns:a16="http://schemas.microsoft.com/office/drawing/2014/main" id="{8C76F2DC-6B74-8BBB-7B4E-82972812A115}"/>
              </a:ext>
            </a:extLst>
          </p:cNvPr>
          <p:cNvPicPr>
            <a:picLocks noChangeAspect="1"/>
          </p:cNvPicPr>
          <p:nvPr/>
        </p:nvPicPr>
        <p:blipFill>
          <a:blip r:embed="rId5"/>
          <a:stretch>
            <a:fillRect/>
          </a:stretch>
        </p:blipFill>
        <p:spPr>
          <a:xfrm>
            <a:off x="1283830" y="659900"/>
            <a:ext cx="7362444" cy="4308348"/>
          </a:xfrm>
          <a:prstGeom prst="rect">
            <a:avLst/>
          </a:prstGeom>
        </p:spPr>
      </p:pic>
    </p:spTree>
    <p:extLst>
      <p:ext uri="{BB962C8B-B14F-4D97-AF65-F5344CB8AC3E}">
        <p14:creationId xmlns:p14="http://schemas.microsoft.com/office/powerpoint/2010/main" val="356926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3">
            <a:extLst>
              <a:ext uri="{FF2B5EF4-FFF2-40B4-BE49-F238E27FC236}">
                <a16:creationId xmlns:a16="http://schemas.microsoft.com/office/drawing/2014/main" id="{63F0E6F2-5245-44CB-AA65-4558D494C941}"/>
              </a:ext>
            </a:extLst>
          </p:cNvPr>
          <p:cNvSpPr>
            <a:spLocks noGrp="1"/>
          </p:cNvSpPr>
          <p:nvPr>
            <p:ph type="title"/>
          </p:nvPr>
        </p:nvSpPr>
        <p:spPr>
          <a:xfrm>
            <a:off x="149860" y="-101934"/>
            <a:ext cx="9601200" cy="685800"/>
          </a:xfrm>
        </p:spPr>
        <p:txBody>
          <a:bodyPr>
            <a:normAutofit/>
          </a:bodyPr>
          <a:lstStyle/>
          <a:p>
            <a:r>
              <a:rPr lang="en-US" sz="1700" cap="all" dirty="0">
                <a:solidFill>
                  <a:srgbClr val="002F86"/>
                </a:solidFill>
              </a:rPr>
              <a:t>DEBT METRICS</a:t>
            </a:r>
            <a:endParaRPr lang="en-US" sz="1700" cap="all" baseline="30000" dirty="0">
              <a:solidFill>
                <a:srgbClr val="002F86"/>
              </a:solidFill>
            </a:endParaRPr>
          </a:p>
        </p:txBody>
      </p:sp>
      <p:sp>
        <p:nvSpPr>
          <p:cNvPr id="3" name="Slide Number Placeholder 2"/>
          <p:cNvSpPr>
            <a:spLocks noGrp="1"/>
          </p:cNvSpPr>
          <p:nvPr>
            <p:ph type="sldNum" sz="quarter" idx="12"/>
          </p:nvPr>
        </p:nvSpPr>
        <p:spPr/>
        <p:txBody>
          <a:bodyPr/>
          <a:lstStyle/>
          <a:p>
            <a:fld id="{0CDE22BD-A697-449A-B32E-82B3E933C80D}" type="slidenum">
              <a:rPr lang="en-US" smtClean="0"/>
              <a:pPr/>
              <a:t>20</a:t>
            </a:fld>
            <a:endParaRPr lang="en-US" dirty="0"/>
          </a:p>
        </p:txBody>
      </p:sp>
      <p:sp>
        <p:nvSpPr>
          <p:cNvPr id="19" name="Rectangle 18">
            <a:extLst>
              <a:ext uri="{FF2B5EF4-FFF2-40B4-BE49-F238E27FC236}">
                <a16:creationId xmlns:a16="http://schemas.microsoft.com/office/drawing/2014/main" id="{3154E952-D943-4116-A32A-96CAB2D7A639}"/>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dollar amounts in thousands)</a:t>
            </a:r>
            <a:endParaRPr lang="en-US" sz="700" cap="all" dirty="0">
              <a:latin typeface="+mj-lt"/>
              <a:cs typeface="Times New Roman" pitchFamily="18" charset="0"/>
            </a:endParaRPr>
          </a:p>
        </p:txBody>
      </p:sp>
      <p:grpSp>
        <p:nvGrpSpPr>
          <p:cNvPr id="18" name="Group 17">
            <a:extLst>
              <a:ext uri="{FF2B5EF4-FFF2-40B4-BE49-F238E27FC236}">
                <a16:creationId xmlns:a16="http://schemas.microsoft.com/office/drawing/2014/main" id="{F07CFBFA-AB8A-41FF-A45C-89759F2FD540}"/>
              </a:ext>
            </a:extLst>
          </p:cNvPr>
          <p:cNvGrpSpPr/>
          <p:nvPr/>
        </p:nvGrpSpPr>
        <p:grpSpPr>
          <a:xfrm>
            <a:off x="0" y="4444479"/>
            <a:ext cx="3554107" cy="292388"/>
            <a:chOff x="0" y="874599"/>
            <a:chExt cx="5948816" cy="292388"/>
          </a:xfrm>
        </p:grpSpPr>
        <p:sp>
          <p:nvSpPr>
            <p:cNvPr id="20" name="Pentagon 31">
              <a:extLst>
                <a:ext uri="{FF2B5EF4-FFF2-40B4-BE49-F238E27FC236}">
                  <a16:creationId xmlns:a16="http://schemas.microsoft.com/office/drawing/2014/main" id="{AA2E899D-CA6F-4452-9CED-B07E8A586D2D}"/>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4" name="TextBox 23">
              <a:extLst>
                <a:ext uri="{FF2B5EF4-FFF2-40B4-BE49-F238E27FC236}">
                  <a16:creationId xmlns:a16="http://schemas.microsoft.com/office/drawing/2014/main" id="{0363B36D-C64F-46BF-8B91-6D8D80D7F689}"/>
                </a:ext>
              </a:extLst>
            </p:cNvPr>
            <p:cNvSpPr txBox="1"/>
            <p:nvPr/>
          </p:nvSpPr>
          <p:spPr>
            <a:xfrm>
              <a:off x="670288" y="874599"/>
              <a:ext cx="5278528"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LEVERAGE RATIOS</a:t>
              </a:r>
              <a:endParaRPr lang="en-US" sz="1200" b="1" cap="all" baseline="30000" dirty="0">
                <a:solidFill>
                  <a:schemeClr val="bg1"/>
                </a:solidFill>
              </a:endParaRPr>
            </a:p>
          </p:txBody>
        </p:sp>
      </p:grpSp>
      <p:grpSp>
        <p:nvGrpSpPr>
          <p:cNvPr id="26" name="Group 25">
            <a:extLst>
              <a:ext uri="{FF2B5EF4-FFF2-40B4-BE49-F238E27FC236}">
                <a16:creationId xmlns:a16="http://schemas.microsoft.com/office/drawing/2014/main" id="{C71E285E-27AA-4946-81BA-B9FDBC6DD15A}"/>
              </a:ext>
            </a:extLst>
          </p:cNvPr>
          <p:cNvGrpSpPr/>
          <p:nvPr/>
        </p:nvGrpSpPr>
        <p:grpSpPr>
          <a:xfrm rot="10800000">
            <a:off x="6243320" y="4455969"/>
            <a:ext cx="3810000" cy="292388"/>
            <a:chOff x="0" y="868945"/>
            <a:chExt cx="5948816" cy="292388"/>
          </a:xfrm>
        </p:grpSpPr>
        <p:sp>
          <p:nvSpPr>
            <p:cNvPr id="27" name="Pentagon 31">
              <a:extLst>
                <a:ext uri="{FF2B5EF4-FFF2-40B4-BE49-F238E27FC236}">
                  <a16:creationId xmlns:a16="http://schemas.microsoft.com/office/drawing/2014/main" id="{47220228-1260-41A3-AA8C-3F5B54CA99BF}"/>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TextBox 27">
              <a:extLst>
                <a:ext uri="{FF2B5EF4-FFF2-40B4-BE49-F238E27FC236}">
                  <a16:creationId xmlns:a16="http://schemas.microsoft.com/office/drawing/2014/main" id="{8967B9C8-B4B1-469F-B376-9D80E78D88DD}"/>
                </a:ext>
              </a:extLst>
            </p:cNvPr>
            <p:cNvSpPr txBox="1"/>
            <p:nvPr/>
          </p:nvSpPr>
          <p:spPr>
            <a:xfrm rot="10800000">
              <a:off x="169824" y="868945"/>
              <a:ext cx="5028956" cy="292388"/>
            </a:xfrm>
            <a:prstGeom prst="rect">
              <a:avLst/>
            </a:prstGeom>
            <a:noFill/>
            <a:ln>
              <a:noFill/>
            </a:ln>
          </p:spPr>
          <p:txBody>
            <a:bodyPr wrap="square" rtlCol="0">
              <a:spAutoFit/>
            </a:bodyPr>
            <a:lstStyle/>
            <a:p>
              <a:pPr algn="ctr"/>
              <a:r>
                <a:rPr lang="en-US" sz="1300" b="1" cap="all" dirty="0">
                  <a:solidFill>
                    <a:schemeClr val="bg1"/>
                  </a:solidFill>
                  <a:latin typeface="+mj-lt"/>
                  <a:ea typeface="+mj-ea"/>
                  <a:cs typeface="+mj-cs"/>
                </a:rPr>
                <a:t>COVERAGE RATIOS</a:t>
              </a:r>
              <a:endParaRPr lang="en-US" sz="1200" b="1" baseline="30000" dirty="0">
                <a:solidFill>
                  <a:schemeClr val="bg1"/>
                </a:solidFill>
              </a:endParaRPr>
            </a:p>
          </p:txBody>
        </p:sp>
      </p:grpSp>
      <p:sp>
        <p:nvSpPr>
          <p:cNvPr id="29" name="Round Same Side Corner Rectangle 14">
            <a:extLst>
              <a:ext uri="{FF2B5EF4-FFF2-40B4-BE49-F238E27FC236}">
                <a16:creationId xmlns:a16="http://schemas.microsoft.com/office/drawing/2014/main" id="{53EF7973-E56D-4AF3-B004-0CAE8A7D6AC1}"/>
              </a:ext>
            </a:extLst>
          </p:cNvPr>
          <p:cNvSpPr/>
          <p:nvPr/>
        </p:nvSpPr>
        <p:spPr>
          <a:xfrm>
            <a:off x="1986935" y="875462"/>
            <a:ext cx="6026832"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t>LINE OF CREDIT LIQUIDITY</a:t>
            </a:r>
          </a:p>
        </p:txBody>
      </p:sp>
      <p:sp>
        <p:nvSpPr>
          <p:cNvPr id="11" name="TextBox 10">
            <a:extLst>
              <a:ext uri="{FF2B5EF4-FFF2-40B4-BE49-F238E27FC236}">
                <a16:creationId xmlns:a16="http://schemas.microsoft.com/office/drawing/2014/main" id="{E3C42485-AF59-CB3F-40A1-DA69223EFA3E}"/>
              </a:ext>
            </a:extLst>
          </p:cNvPr>
          <p:cNvSpPr txBox="1"/>
          <p:nvPr/>
        </p:nvSpPr>
        <p:spPr>
          <a:xfrm>
            <a:off x="-1830426" y="4306476"/>
            <a:ext cx="1580322" cy="600164"/>
          </a:xfrm>
          <a:prstGeom prst="rect">
            <a:avLst/>
          </a:prstGeom>
          <a:solidFill>
            <a:srgbClr val="FF0000"/>
          </a:solidFill>
        </p:spPr>
        <p:txBody>
          <a:bodyPr wrap="square" rtlCol="0">
            <a:spAutoFit/>
          </a:bodyPr>
          <a:lstStyle/>
          <a:p>
            <a:r>
              <a:rPr lang="en-US" sz="1100" dirty="0">
                <a:solidFill>
                  <a:schemeClr val="bg1"/>
                </a:solidFill>
              </a:rPr>
              <a:t>Leverage Ratios – found in </a:t>
            </a:r>
          </a:p>
          <a:p>
            <a:r>
              <a:rPr lang="en-US" sz="1100" dirty="0">
                <a:solidFill>
                  <a:schemeClr val="bg1"/>
                </a:solidFill>
              </a:rPr>
              <a:t>Fin Data Summary Tab</a:t>
            </a:r>
          </a:p>
        </p:txBody>
      </p:sp>
      <p:sp>
        <p:nvSpPr>
          <p:cNvPr id="12" name="TextBox 11">
            <a:extLst>
              <a:ext uri="{FF2B5EF4-FFF2-40B4-BE49-F238E27FC236}">
                <a16:creationId xmlns:a16="http://schemas.microsoft.com/office/drawing/2014/main" id="{D12DE76E-0BE7-719B-79AB-322C8875A0F9}"/>
              </a:ext>
            </a:extLst>
          </p:cNvPr>
          <p:cNvSpPr txBox="1"/>
          <p:nvPr/>
        </p:nvSpPr>
        <p:spPr>
          <a:xfrm>
            <a:off x="10319989" y="4434799"/>
            <a:ext cx="1597027" cy="600164"/>
          </a:xfrm>
          <a:prstGeom prst="rect">
            <a:avLst/>
          </a:prstGeom>
          <a:solidFill>
            <a:srgbClr val="FF0000"/>
          </a:solidFill>
        </p:spPr>
        <p:txBody>
          <a:bodyPr wrap="square" rtlCol="0">
            <a:spAutoFit/>
          </a:bodyPr>
          <a:lstStyle/>
          <a:p>
            <a:r>
              <a:rPr lang="en-US" sz="1100" dirty="0">
                <a:solidFill>
                  <a:schemeClr val="bg1"/>
                </a:solidFill>
              </a:rPr>
              <a:t>Coverage Ratios – found in </a:t>
            </a:r>
          </a:p>
          <a:p>
            <a:r>
              <a:rPr lang="en-US" sz="1100" dirty="0">
                <a:solidFill>
                  <a:schemeClr val="bg1"/>
                </a:solidFill>
              </a:rPr>
              <a:t>Annlzd EBITDAre Tab</a:t>
            </a:r>
          </a:p>
        </p:txBody>
      </p:sp>
      <p:graphicFrame>
        <p:nvGraphicFramePr>
          <p:cNvPr id="5" name="Chart 4">
            <a:extLst>
              <a:ext uri="{FF2B5EF4-FFF2-40B4-BE49-F238E27FC236}">
                <a16:creationId xmlns:a16="http://schemas.microsoft.com/office/drawing/2014/main" id="{4E4E1C3C-48EC-9E93-1783-D01E9FF78FA0}"/>
              </a:ext>
            </a:extLst>
          </p:cNvPr>
          <p:cNvGraphicFramePr>
            <a:graphicFrameLocks noChangeAspect="1"/>
          </p:cNvGraphicFramePr>
          <p:nvPr>
            <p:extLst>
              <p:ext uri="{D42A27DB-BD31-4B8C-83A1-F6EECF244321}">
                <p14:modId xmlns:p14="http://schemas.microsoft.com/office/powerpoint/2010/main" val="1923841365"/>
              </p:ext>
            </p:extLst>
          </p:nvPr>
        </p:nvGraphicFramePr>
        <p:xfrm>
          <a:off x="1941914" y="1366485"/>
          <a:ext cx="6174571" cy="25502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E5041DD6-9720-C5EB-2640-2AB50D15F919}"/>
              </a:ext>
            </a:extLst>
          </p:cNvPr>
          <p:cNvGraphicFramePr/>
          <p:nvPr>
            <p:extLst>
              <p:ext uri="{D42A27DB-BD31-4B8C-83A1-F6EECF244321}">
                <p14:modId xmlns:p14="http://schemas.microsoft.com/office/powerpoint/2010/main" val="3740826250"/>
              </p:ext>
            </p:extLst>
          </p:nvPr>
        </p:nvGraphicFramePr>
        <p:xfrm>
          <a:off x="363182" y="4668097"/>
          <a:ext cx="4347084" cy="22364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8977DE0E-96A4-9578-6019-4A8B544C4A03}"/>
              </a:ext>
            </a:extLst>
          </p:cNvPr>
          <p:cNvGraphicFramePr/>
          <p:nvPr>
            <p:extLst>
              <p:ext uri="{D42A27DB-BD31-4B8C-83A1-F6EECF244321}">
                <p14:modId xmlns:p14="http://schemas.microsoft.com/office/powerpoint/2010/main" val="1271246310"/>
              </p:ext>
            </p:extLst>
          </p:nvPr>
        </p:nvGraphicFramePr>
        <p:xfrm>
          <a:off x="5991224" y="4830480"/>
          <a:ext cx="4020885" cy="2160307"/>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1A3FF940-74E4-4F8F-835F-BE38794F3F4E}"/>
              </a:ext>
            </a:extLst>
          </p:cNvPr>
          <p:cNvSpPr>
            <a:spLocks noGrp="1"/>
          </p:cNvSpPr>
          <p:nvPr>
            <p:ph type="title"/>
          </p:nvPr>
        </p:nvSpPr>
        <p:spPr>
          <a:xfrm>
            <a:off x="179692" y="-99041"/>
            <a:ext cx="9601200" cy="685800"/>
          </a:xfrm>
        </p:spPr>
        <p:txBody>
          <a:bodyPr>
            <a:normAutofit/>
          </a:bodyPr>
          <a:lstStyle/>
          <a:p>
            <a:r>
              <a:rPr lang="en-US" sz="1700" cap="all" dirty="0">
                <a:solidFill>
                  <a:srgbClr val="002F86"/>
                </a:solidFill>
              </a:rPr>
              <a:t>DEBT </a:t>
            </a:r>
            <a:r>
              <a:rPr lang="en-US" sz="1700" cap="all" dirty="0">
                <a:solidFill>
                  <a:srgbClr val="002F86"/>
                </a:solidFill>
                <a:highlight>
                  <a:srgbClr val="FFFF00"/>
                </a:highlight>
              </a:rPr>
              <a:t>SUMMARY</a:t>
            </a:r>
            <a:r>
              <a:rPr lang="en-US" sz="1700" cap="all" dirty="0">
                <a:solidFill>
                  <a:srgbClr val="002F86"/>
                </a:solidFill>
              </a:rPr>
              <a:t> </a:t>
            </a:r>
            <a:r>
              <a:rPr lang="en-US" sz="1700" strike="sngStrike" cap="all" dirty="0">
                <a:solidFill>
                  <a:srgbClr val="002F86"/>
                </a:solidFill>
              </a:rPr>
              <a:t>MATURITY</a:t>
            </a:r>
            <a:endParaRPr lang="en-US" sz="1700" strike="sngStrike" cap="all" baseline="30000" dirty="0">
              <a:solidFill>
                <a:srgbClr val="002F86"/>
              </a:solidFill>
            </a:endParaRPr>
          </a:p>
        </p:txBody>
      </p:sp>
      <p:sp>
        <p:nvSpPr>
          <p:cNvPr id="3" name="Slide Number Placeholder 2"/>
          <p:cNvSpPr>
            <a:spLocks noGrp="1"/>
          </p:cNvSpPr>
          <p:nvPr>
            <p:ph type="sldNum" sz="quarter" idx="12"/>
          </p:nvPr>
        </p:nvSpPr>
        <p:spPr/>
        <p:txBody>
          <a:bodyPr/>
          <a:lstStyle/>
          <a:p>
            <a:fld id="{0CDE22BD-A697-449A-B32E-82B3E933C80D}" type="slidenum">
              <a:rPr lang="en-US" smtClean="0"/>
              <a:pPr/>
              <a:t>21</a:t>
            </a:fld>
            <a:endParaRPr lang="en-US" dirty="0"/>
          </a:p>
        </p:txBody>
      </p:sp>
      <p:sp>
        <p:nvSpPr>
          <p:cNvPr id="18" name="Rectangle 17">
            <a:extLst>
              <a:ext uri="{FF2B5EF4-FFF2-40B4-BE49-F238E27FC236}">
                <a16:creationId xmlns:a16="http://schemas.microsoft.com/office/drawing/2014/main" id="{B1064CE1-0292-4538-9551-6BD48433BAEA}"/>
              </a:ext>
            </a:extLst>
          </p:cNvPr>
          <p:cNvSpPr/>
          <p:nvPr/>
        </p:nvSpPr>
        <p:spPr>
          <a:xfrm>
            <a:off x="179692" y="516485"/>
            <a:ext cx="3554107" cy="207301"/>
          </a:xfrm>
          <a:prstGeom prst="rect">
            <a:avLst/>
          </a:prstGeom>
        </p:spPr>
        <p:txBody>
          <a:bodyPr wrap="square">
            <a:spAutoFit/>
          </a:bodyPr>
          <a:lstStyle/>
          <a:p>
            <a:r>
              <a:rPr lang="en-US" sz="700" cap="all" dirty="0">
                <a:cs typeface="Times New Roman" pitchFamily="18" charset="0"/>
              </a:rPr>
              <a:t>(as of MARCH 31, 2024, dollar amounts in thousands)</a:t>
            </a:r>
            <a:endParaRPr lang="en-US" sz="700" cap="all" dirty="0"/>
          </a:p>
        </p:txBody>
      </p:sp>
      <p:sp>
        <p:nvSpPr>
          <p:cNvPr id="16" name="Round Same Side Corner Rectangle 14">
            <a:extLst>
              <a:ext uri="{FF2B5EF4-FFF2-40B4-BE49-F238E27FC236}">
                <a16:creationId xmlns:a16="http://schemas.microsoft.com/office/drawing/2014/main" id="{643D4D9A-5B00-6CC6-45A7-61F106ABE674}"/>
              </a:ext>
            </a:extLst>
          </p:cNvPr>
          <p:cNvSpPr/>
          <p:nvPr/>
        </p:nvSpPr>
        <p:spPr>
          <a:xfrm>
            <a:off x="7050424" y="954639"/>
            <a:ext cx="2589687"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DEBT STRUCTURE </a:t>
            </a:r>
            <a:r>
              <a:rPr lang="en-US" sz="1200" b="1" baseline="30000" dirty="0"/>
              <a:t>(2)</a:t>
            </a:r>
          </a:p>
        </p:txBody>
      </p:sp>
      <p:graphicFrame>
        <p:nvGraphicFramePr>
          <p:cNvPr id="4" name="Chart 3">
            <a:extLst>
              <a:ext uri="{FF2B5EF4-FFF2-40B4-BE49-F238E27FC236}">
                <a16:creationId xmlns:a16="http://schemas.microsoft.com/office/drawing/2014/main" id="{225DE552-B685-0508-ACD0-CC4574297D74}"/>
              </a:ext>
            </a:extLst>
          </p:cNvPr>
          <p:cNvGraphicFramePr/>
          <p:nvPr>
            <p:extLst>
              <p:ext uri="{D42A27DB-BD31-4B8C-83A1-F6EECF244321}">
                <p14:modId xmlns:p14="http://schemas.microsoft.com/office/powerpoint/2010/main" val="2295797122"/>
              </p:ext>
            </p:extLst>
          </p:nvPr>
        </p:nvGraphicFramePr>
        <p:xfrm>
          <a:off x="6197300" y="724427"/>
          <a:ext cx="3805084" cy="33711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512C1135-AD6A-31FE-0176-F0D193EC2E7B}"/>
              </a:ext>
            </a:extLst>
          </p:cNvPr>
          <p:cNvGraphicFramePr/>
          <p:nvPr>
            <p:extLst>
              <p:ext uri="{D42A27DB-BD31-4B8C-83A1-F6EECF244321}">
                <p14:modId xmlns:p14="http://schemas.microsoft.com/office/powerpoint/2010/main" val="3788382053"/>
              </p:ext>
            </p:extLst>
          </p:nvPr>
        </p:nvGraphicFramePr>
        <p:xfrm>
          <a:off x="1143000" y="3774496"/>
          <a:ext cx="7553326" cy="24691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Object 5">
            <a:extLst>
              <a:ext uri="{FF2B5EF4-FFF2-40B4-BE49-F238E27FC236}">
                <a16:creationId xmlns:a16="http://schemas.microsoft.com/office/drawing/2014/main" id="{3DA52D75-A5C8-8FFC-B5C4-0C56E10613F9}"/>
              </a:ext>
            </a:extLst>
          </p:cNvPr>
          <p:cNvGraphicFramePr>
            <a:graphicFrameLocks noChangeAspect="1"/>
          </p:cNvGraphicFramePr>
          <p:nvPr>
            <p:extLst>
              <p:ext uri="{D42A27DB-BD31-4B8C-83A1-F6EECF244321}">
                <p14:modId xmlns:p14="http://schemas.microsoft.com/office/powerpoint/2010/main" val="653474475"/>
              </p:ext>
            </p:extLst>
          </p:nvPr>
        </p:nvGraphicFramePr>
        <p:xfrm>
          <a:off x="908207" y="886010"/>
          <a:ext cx="5273669" cy="2695125"/>
        </p:xfrm>
        <a:graphic>
          <a:graphicData uri="http://schemas.openxmlformats.org/presentationml/2006/ole">
            <mc:AlternateContent xmlns:mc="http://schemas.openxmlformats.org/markup-compatibility/2006">
              <mc:Choice xmlns:v="urn:schemas-microsoft-com:vml" Requires="v">
                <p:oleObj name="Worksheet" r:id="rId5" imgW="5610286" imgH="2867154" progId="Excel.Sheet.12">
                  <p:link/>
                </p:oleObj>
              </mc:Choice>
              <mc:Fallback>
                <p:oleObj name="Worksheet" r:id="rId5" imgW="5610286" imgH="2867154" progId="Excel.Sheet.12">
                  <p:link/>
                  <p:pic>
                    <p:nvPicPr>
                      <p:cNvPr id="2" name="Object 1">
                        <a:extLst>
                          <a:ext uri="{FF2B5EF4-FFF2-40B4-BE49-F238E27FC236}">
                            <a16:creationId xmlns:a16="http://schemas.microsoft.com/office/drawing/2014/main" id="{B1BE4EB3-1788-4564-9727-E0DBE078A83D}"/>
                          </a:ext>
                        </a:extLst>
                      </p:cNvPr>
                      <p:cNvPicPr/>
                      <p:nvPr/>
                    </p:nvPicPr>
                    <p:blipFill>
                      <a:blip r:embed="rId6"/>
                      <a:stretch>
                        <a:fillRect/>
                      </a:stretch>
                    </p:blipFill>
                    <p:spPr>
                      <a:xfrm>
                        <a:off x="908207" y="886010"/>
                        <a:ext cx="5273669" cy="2695125"/>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0EAB625C-EC7F-7240-932C-C54085D9EA09}"/>
              </a:ext>
            </a:extLst>
          </p:cNvPr>
          <p:cNvSpPr/>
          <p:nvPr/>
        </p:nvSpPr>
        <p:spPr>
          <a:xfrm>
            <a:off x="1143000" y="6360561"/>
            <a:ext cx="8017922" cy="323165"/>
          </a:xfrm>
          <a:prstGeom prst="rect">
            <a:avLst/>
          </a:prstGeom>
        </p:spPr>
        <p:txBody>
          <a:bodyPr wrap="square">
            <a:spAutoFit/>
          </a:bodyPr>
          <a:lstStyle/>
          <a:p>
            <a:pPr marL="243848" indent="-243848">
              <a:buFontTx/>
              <a:buAutoNum type="arabicParenBoth"/>
              <a:defRPr/>
            </a:pPr>
            <a:r>
              <a:rPr lang="en-US" sz="750" dirty="0">
                <a:latin typeface="+mj-lt"/>
                <a:cs typeface="Times New Roman" pitchFamily="18" charset="0"/>
              </a:rPr>
              <a:t>Reflects scheduled principal payments. </a:t>
            </a:r>
          </a:p>
          <a:p>
            <a:pPr marL="243848" indent="-243848">
              <a:buFontTx/>
              <a:buAutoNum type="arabicParenBoth"/>
              <a:defRPr/>
            </a:pPr>
            <a:r>
              <a:rPr lang="en-US" sz="750" dirty="0">
                <a:latin typeface="+mj-lt"/>
                <a:cs typeface="Times New Roman" pitchFamily="18" charset="0"/>
              </a:rPr>
              <a:t>Excludes debt issue costs which are netted against the principal outstanding in the term loans and senior unsecured notes balance on our Consolidated Balance Sheets shown on page 27.</a:t>
            </a:r>
          </a:p>
        </p:txBody>
      </p:sp>
    </p:spTree>
    <p:extLst>
      <p:ext uri="{BB962C8B-B14F-4D97-AF65-F5344CB8AC3E}">
        <p14:creationId xmlns:p14="http://schemas.microsoft.com/office/powerpoint/2010/main" val="69740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
            <a:extLst>
              <a:ext uri="{FF2B5EF4-FFF2-40B4-BE49-F238E27FC236}">
                <a16:creationId xmlns:a16="http://schemas.microsoft.com/office/drawing/2014/main" id="{F9EE908F-F0AD-405C-95CC-6CA3A3634104}"/>
              </a:ext>
            </a:extLst>
          </p:cNvPr>
          <p:cNvSpPr>
            <a:spLocks noGrp="1"/>
          </p:cNvSpPr>
          <p:nvPr>
            <p:ph type="title"/>
          </p:nvPr>
        </p:nvSpPr>
        <p:spPr>
          <a:xfrm>
            <a:off x="169532" y="-95519"/>
            <a:ext cx="9601200" cy="685800"/>
          </a:xfrm>
        </p:spPr>
        <p:txBody>
          <a:bodyPr>
            <a:normAutofit/>
          </a:bodyPr>
          <a:lstStyle/>
          <a:p>
            <a:r>
              <a:rPr lang="en-US" sz="1700" cap="all" dirty="0">
                <a:solidFill>
                  <a:srgbClr val="002F86"/>
                </a:solidFill>
              </a:rPr>
              <a:t>Financial data summary</a:t>
            </a:r>
          </a:p>
        </p:txBody>
      </p:sp>
      <p:sp>
        <p:nvSpPr>
          <p:cNvPr id="2" name="Slide Number Placeholder 1"/>
          <p:cNvSpPr>
            <a:spLocks noGrp="1"/>
          </p:cNvSpPr>
          <p:nvPr>
            <p:ph type="sldNum" sz="quarter" idx="12"/>
          </p:nvPr>
        </p:nvSpPr>
        <p:spPr/>
        <p:txBody>
          <a:bodyPr/>
          <a:lstStyle/>
          <a:p>
            <a:fld id="{0CDE22BD-A697-449A-B32E-82B3E933C80D}" type="slidenum">
              <a:rPr lang="en-US" smtClean="0"/>
              <a:pPr/>
              <a:t>22</a:t>
            </a:fld>
            <a:endParaRPr lang="en-US" dirty="0"/>
          </a:p>
        </p:txBody>
      </p:sp>
      <p:sp>
        <p:nvSpPr>
          <p:cNvPr id="31" name="Rectangle 30">
            <a:extLst>
              <a:ext uri="{FF2B5EF4-FFF2-40B4-BE49-F238E27FC236}">
                <a16:creationId xmlns:a16="http://schemas.microsoft.com/office/drawing/2014/main" id="{37E1E60D-EC55-4999-806F-6AEBF48A727D}"/>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dollar amounts in thousands)</a:t>
            </a:r>
            <a:endParaRPr lang="en-US" sz="700" cap="all" dirty="0">
              <a:latin typeface="+mj-lt"/>
              <a:cs typeface="Times New Roman" pitchFamily="18" charset="0"/>
            </a:endParaRPr>
          </a:p>
        </p:txBody>
      </p:sp>
      <p:grpSp>
        <p:nvGrpSpPr>
          <p:cNvPr id="26" name="Group 25">
            <a:extLst>
              <a:ext uri="{FF2B5EF4-FFF2-40B4-BE49-F238E27FC236}">
                <a16:creationId xmlns:a16="http://schemas.microsoft.com/office/drawing/2014/main" id="{8D91CBE7-AB14-4B3B-8F90-5EBAFE82CD8A}"/>
              </a:ext>
            </a:extLst>
          </p:cNvPr>
          <p:cNvGrpSpPr/>
          <p:nvPr/>
        </p:nvGrpSpPr>
        <p:grpSpPr>
          <a:xfrm>
            <a:off x="-9780" y="2826708"/>
            <a:ext cx="3313355" cy="292388"/>
            <a:chOff x="0" y="874599"/>
            <a:chExt cx="5948816" cy="292388"/>
          </a:xfrm>
        </p:grpSpPr>
        <p:sp>
          <p:nvSpPr>
            <p:cNvPr id="27" name="Pentagon 31">
              <a:extLst>
                <a:ext uri="{FF2B5EF4-FFF2-40B4-BE49-F238E27FC236}">
                  <a16:creationId xmlns:a16="http://schemas.microsoft.com/office/drawing/2014/main" id="{336B34AA-A8ED-42AE-814E-0BFBB2978C9F}"/>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8" name="TextBox 27">
              <a:extLst>
                <a:ext uri="{FF2B5EF4-FFF2-40B4-BE49-F238E27FC236}">
                  <a16:creationId xmlns:a16="http://schemas.microsoft.com/office/drawing/2014/main" id="{AE17A344-3F9D-449F-BE1C-4872D31B4902}"/>
                </a:ext>
              </a:extLst>
            </p:cNvPr>
            <p:cNvSpPr txBox="1"/>
            <p:nvPr/>
          </p:nvSpPr>
          <p:spPr>
            <a:xfrm>
              <a:off x="462579" y="874599"/>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NON-CASH REVENUE COMPONENTS</a:t>
              </a:r>
              <a:endParaRPr lang="en-US" sz="1200" b="1" cap="all" baseline="30000" dirty="0">
                <a:solidFill>
                  <a:schemeClr val="bg1"/>
                </a:solidFill>
              </a:endParaRPr>
            </a:p>
          </p:txBody>
        </p:sp>
      </p:grpSp>
      <p:grpSp>
        <p:nvGrpSpPr>
          <p:cNvPr id="29" name="Group 28">
            <a:extLst>
              <a:ext uri="{FF2B5EF4-FFF2-40B4-BE49-F238E27FC236}">
                <a16:creationId xmlns:a16="http://schemas.microsoft.com/office/drawing/2014/main" id="{E74D40BD-1ABE-4A4F-ABD8-F4BD884BA41E}"/>
              </a:ext>
            </a:extLst>
          </p:cNvPr>
          <p:cNvGrpSpPr/>
          <p:nvPr/>
        </p:nvGrpSpPr>
        <p:grpSpPr>
          <a:xfrm>
            <a:off x="-9780" y="5081170"/>
            <a:ext cx="3293796" cy="339870"/>
            <a:chOff x="0" y="892435"/>
            <a:chExt cx="5948816" cy="301605"/>
          </a:xfrm>
        </p:grpSpPr>
        <p:sp>
          <p:nvSpPr>
            <p:cNvPr id="30" name="Pentagon 31">
              <a:extLst>
                <a:ext uri="{FF2B5EF4-FFF2-40B4-BE49-F238E27FC236}">
                  <a16:creationId xmlns:a16="http://schemas.microsoft.com/office/drawing/2014/main" id="{A2DBC771-B042-41E2-9D86-4261A2821393}"/>
                </a:ext>
              </a:extLst>
            </p:cNvPr>
            <p:cNvSpPr/>
            <p:nvPr/>
          </p:nvSpPr>
          <p:spPr>
            <a:xfrm>
              <a:off x="0" y="892435"/>
              <a:ext cx="5948816" cy="260113"/>
            </a:xfrm>
            <a:prstGeom prst="homePlate">
              <a:avLst/>
            </a:prstGeom>
            <a:solidFill>
              <a:srgbClr val="253C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3" name="TextBox 32">
              <a:extLst>
                <a:ext uri="{FF2B5EF4-FFF2-40B4-BE49-F238E27FC236}">
                  <a16:creationId xmlns:a16="http://schemas.microsoft.com/office/drawing/2014/main" id="{944D2B07-BCDB-4B4D-9147-F4B8F6D3FD9F}"/>
                </a:ext>
              </a:extLst>
            </p:cNvPr>
            <p:cNvSpPr txBox="1"/>
            <p:nvPr/>
          </p:nvSpPr>
          <p:spPr>
            <a:xfrm>
              <a:off x="446976" y="901652"/>
              <a:ext cx="5486237" cy="292388"/>
            </a:xfrm>
            <a:prstGeom prst="rect">
              <a:avLst/>
            </a:prstGeom>
            <a:noFill/>
            <a:ln>
              <a:noFill/>
            </a:ln>
          </p:spPr>
          <p:txBody>
            <a:bodyPr wrap="square" rtlCol="0">
              <a:spAutoFit/>
            </a:bodyPr>
            <a:lstStyle/>
            <a:p>
              <a:r>
                <a:rPr lang="en-US" sz="1300" b="1" cap="all" dirty="0">
                  <a:solidFill>
                    <a:schemeClr val="bg1"/>
                  </a:solidFill>
                  <a:latin typeface="+mj-lt"/>
                  <a:ea typeface="+mj-ea"/>
                  <a:cs typeface="+mj-cs"/>
                </a:rPr>
                <a:t>COMPONENTS OF RENTAL INCOME</a:t>
              </a:r>
              <a:endParaRPr lang="en-US" sz="1200" b="1" cap="all" baseline="30000" dirty="0">
                <a:solidFill>
                  <a:schemeClr val="bg1"/>
                </a:solidFill>
              </a:endParaRPr>
            </a:p>
          </p:txBody>
        </p:sp>
      </p:grpSp>
      <p:graphicFrame>
        <p:nvGraphicFramePr>
          <p:cNvPr id="10" name="Object 9">
            <a:extLst>
              <a:ext uri="{FF2B5EF4-FFF2-40B4-BE49-F238E27FC236}">
                <a16:creationId xmlns:a16="http://schemas.microsoft.com/office/drawing/2014/main" id="{F75C9DFF-4DC6-EA5B-521B-7ECD6A9FBCE2}"/>
              </a:ext>
            </a:extLst>
          </p:cNvPr>
          <p:cNvGraphicFramePr>
            <a:graphicFrameLocks noChangeAspect="1"/>
          </p:cNvGraphicFramePr>
          <p:nvPr>
            <p:extLst>
              <p:ext uri="{D42A27DB-BD31-4B8C-83A1-F6EECF244321}">
                <p14:modId xmlns:p14="http://schemas.microsoft.com/office/powerpoint/2010/main" val="2865505671"/>
              </p:ext>
            </p:extLst>
          </p:nvPr>
        </p:nvGraphicFramePr>
        <p:xfrm>
          <a:off x="309296" y="708772"/>
          <a:ext cx="5969000" cy="1870075"/>
        </p:xfrm>
        <a:graphic>
          <a:graphicData uri="http://schemas.openxmlformats.org/presentationml/2006/ole">
            <mc:AlternateContent xmlns:mc="http://schemas.openxmlformats.org/markup-compatibility/2006">
              <mc:Choice xmlns:v="urn:schemas-microsoft-com:vml" Requires="v">
                <p:oleObj name="Worksheet" r:id="rId3" imgW="6419886" imgH="2009788" progId="Excel.Sheet.12">
                  <p:link/>
                </p:oleObj>
              </mc:Choice>
              <mc:Fallback>
                <p:oleObj name="Worksheet" r:id="rId3" imgW="6419886" imgH="2009788" progId="Excel.Sheet.12">
                  <p:link/>
                  <p:pic>
                    <p:nvPicPr>
                      <p:cNvPr id="2" name="Object 1">
                        <a:extLst>
                          <a:ext uri="{FF2B5EF4-FFF2-40B4-BE49-F238E27FC236}">
                            <a16:creationId xmlns:a16="http://schemas.microsoft.com/office/drawing/2014/main" id="{2072E0A4-2B5B-440D-BBEA-61A2E780B324}"/>
                          </a:ext>
                        </a:extLst>
                      </p:cNvPr>
                      <p:cNvPicPr/>
                      <p:nvPr/>
                    </p:nvPicPr>
                    <p:blipFill>
                      <a:blip r:embed="rId4"/>
                      <a:stretch>
                        <a:fillRect/>
                      </a:stretch>
                    </p:blipFill>
                    <p:spPr>
                      <a:xfrm>
                        <a:off x="309296" y="708772"/>
                        <a:ext cx="5969000" cy="1870075"/>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DDF3B8C5-9F68-EC71-FFC4-7EFD434EBD59}"/>
              </a:ext>
            </a:extLst>
          </p:cNvPr>
          <p:cNvSpPr/>
          <p:nvPr/>
        </p:nvSpPr>
        <p:spPr>
          <a:xfrm>
            <a:off x="6478285" y="1180424"/>
            <a:ext cx="3299332" cy="323165"/>
          </a:xfrm>
          <a:prstGeom prst="rect">
            <a:avLst/>
          </a:prstGeom>
        </p:spPr>
        <p:txBody>
          <a:bodyPr wrap="square">
            <a:spAutoFit/>
          </a:bodyPr>
          <a:lstStyle/>
          <a:p>
            <a:pPr marL="243848" indent="-243848">
              <a:buFontTx/>
              <a:buAutoNum type="arabicParenBoth"/>
            </a:pPr>
            <a:r>
              <a:rPr lang="en-US" sz="750" dirty="0">
                <a:cs typeface="Times New Roman" pitchFamily="18" charset="0"/>
              </a:rPr>
              <a:t>Includes outstanding gross revolving line of credit, term loans, net of debt issue costs, and senior unsecured notes, net of debt issue costs.</a:t>
            </a:r>
          </a:p>
        </p:txBody>
      </p:sp>
      <p:sp>
        <p:nvSpPr>
          <p:cNvPr id="12" name="TextBox 11">
            <a:extLst>
              <a:ext uri="{FF2B5EF4-FFF2-40B4-BE49-F238E27FC236}">
                <a16:creationId xmlns:a16="http://schemas.microsoft.com/office/drawing/2014/main" id="{4C44EAF1-08C0-269F-F3DC-67F098CF1938}"/>
              </a:ext>
            </a:extLst>
          </p:cNvPr>
          <p:cNvSpPr txBox="1"/>
          <p:nvPr/>
        </p:nvSpPr>
        <p:spPr>
          <a:xfrm>
            <a:off x="6453821" y="3546520"/>
            <a:ext cx="3534099" cy="323165"/>
          </a:xfrm>
          <a:prstGeom prst="rect">
            <a:avLst/>
          </a:prstGeom>
          <a:noFill/>
        </p:spPr>
        <p:txBody>
          <a:bodyPr wrap="square" rtlCol="0">
            <a:spAutoFit/>
          </a:bodyPr>
          <a:lstStyle/>
          <a:p>
            <a:pPr marL="243848" indent="-243848">
              <a:buFontTx/>
              <a:buAutoNum type="arabicParenBoth"/>
            </a:pPr>
            <a:r>
              <a:rPr lang="en-US" sz="750" dirty="0"/>
              <a:t>For leases and loans in place at March 31, 2024 assuming no other renewals or modifications.</a:t>
            </a:r>
          </a:p>
        </p:txBody>
      </p:sp>
      <p:pic>
        <p:nvPicPr>
          <p:cNvPr id="13" name="Picture 12">
            <a:extLst>
              <a:ext uri="{FF2B5EF4-FFF2-40B4-BE49-F238E27FC236}">
                <a16:creationId xmlns:a16="http://schemas.microsoft.com/office/drawing/2014/main" id="{63FD5373-E4D0-0C4D-CAAC-61289D3F3CD3}"/>
              </a:ext>
            </a:extLst>
          </p:cNvPr>
          <p:cNvPicPr>
            <a:picLocks noChangeAspect="1"/>
          </p:cNvPicPr>
          <p:nvPr/>
        </p:nvPicPr>
        <p:blipFill>
          <a:blip r:embed="rId5"/>
          <a:stretch>
            <a:fillRect/>
          </a:stretch>
        </p:blipFill>
        <p:spPr>
          <a:xfrm>
            <a:off x="179692" y="3246935"/>
            <a:ext cx="6089904" cy="1506017"/>
          </a:xfrm>
          <a:prstGeom prst="rect">
            <a:avLst/>
          </a:prstGeom>
        </p:spPr>
      </p:pic>
      <p:sp>
        <p:nvSpPr>
          <p:cNvPr id="14" name="TextBox 13">
            <a:extLst>
              <a:ext uri="{FF2B5EF4-FFF2-40B4-BE49-F238E27FC236}">
                <a16:creationId xmlns:a16="http://schemas.microsoft.com/office/drawing/2014/main" id="{AC9ACD37-396E-FABD-FDC1-967763AC344B}"/>
              </a:ext>
            </a:extLst>
          </p:cNvPr>
          <p:cNvSpPr txBox="1"/>
          <p:nvPr/>
        </p:nvSpPr>
        <p:spPr>
          <a:xfrm>
            <a:off x="6368543" y="5851986"/>
            <a:ext cx="3434171" cy="553998"/>
          </a:xfrm>
          <a:prstGeom prst="rect">
            <a:avLst/>
          </a:prstGeom>
          <a:noFill/>
        </p:spPr>
        <p:txBody>
          <a:bodyPr wrap="square" rtlCol="0">
            <a:spAutoFit/>
          </a:bodyPr>
          <a:lstStyle/>
          <a:p>
            <a:pPr marL="243848" indent="-243848">
              <a:buFontTx/>
              <a:buAutoNum type="arabicParenBoth"/>
            </a:pPr>
            <a:r>
              <a:rPr lang="en-US" sz="750" dirty="0">
                <a:effectLst/>
                <a:ea typeface="Times New Roman" panose="02020603050405020304" pitchFamily="18" charset="0"/>
                <a:cs typeface="Calibri" panose="020F0502020204030204" pitchFamily="34" charset="0"/>
              </a:rPr>
              <a:t>Increase primarily due to the $2,377 repayment of rent credi</a:t>
            </a:r>
            <a:r>
              <a:rPr lang="en-US" sz="750" dirty="0">
                <a:ea typeface="Times New Roman" panose="02020603050405020304" pitchFamily="18" charset="0"/>
                <a:cs typeface="Calibri" panose="020F0502020204030204" pitchFamily="34" charset="0"/>
              </a:rPr>
              <a:t>t in connection with the sale of a 110-unit assisted living community, </a:t>
            </a:r>
            <a:r>
              <a:rPr lang="en-US" sz="750" dirty="0">
                <a:effectLst/>
                <a:ea typeface="Times New Roman" panose="02020603050405020304" pitchFamily="18" charset="0"/>
                <a:cs typeface="Calibri" panose="020F0502020204030204" pitchFamily="34" charset="0"/>
              </a:rPr>
              <a:t>2023 acquisitions and rent escalations offset by portfolio transitions and property sales.</a:t>
            </a:r>
            <a:endParaRPr lang="en-US" sz="750" dirty="0">
              <a:solidFill>
                <a:srgbClr val="FF0000"/>
              </a:solidFill>
              <a:effectLst/>
              <a:ea typeface="Times New Roman" panose="02020603050405020304" pitchFamily="18" charset="0"/>
              <a:cs typeface="Calibri" panose="020F0502020204030204" pitchFamily="34" charset="0"/>
            </a:endParaRPr>
          </a:p>
        </p:txBody>
      </p:sp>
      <p:graphicFrame>
        <p:nvGraphicFramePr>
          <p:cNvPr id="15" name="Object 14">
            <a:extLst>
              <a:ext uri="{FF2B5EF4-FFF2-40B4-BE49-F238E27FC236}">
                <a16:creationId xmlns:a16="http://schemas.microsoft.com/office/drawing/2014/main" id="{032162F3-731C-3BA4-DADE-D25A1DB9CA72}"/>
              </a:ext>
            </a:extLst>
          </p:cNvPr>
          <p:cNvGraphicFramePr>
            <a:graphicFrameLocks noChangeAspect="1"/>
          </p:cNvGraphicFramePr>
          <p:nvPr>
            <p:extLst>
              <p:ext uri="{D42A27DB-BD31-4B8C-83A1-F6EECF244321}">
                <p14:modId xmlns:p14="http://schemas.microsoft.com/office/powerpoint/2010/main" val="3288814094"/>
              </p:ext>
            </p:extLst>
          </p:nvPr>
        </p:nvGraphicFramePr>
        <p:xfrm>
          <a:off x="2133600" y="5355104"/>
          <a:ext cx="3975100" cy="1684338"/>
        </p:xfrm>
        <a:graphic>
          <a:graphicData uri="http://schemas.openxmlformats.org/presentationml/2006/ole">
            <mc:AlternateContent xmlns:mc="http://schemas.openxmlformats.org/markup-compatibility/2006">
              <mc:Choice xmlns:v="urn:schemas-microsoft-com:vml" Requires="v">
                <p:oleObj name="Worksheet" r:id="rId6" imgW="4514742" imgH="1914564" progId="Excel.Sheet.12">
                  <p:link/>
                </p:oleObj>
              </mc:Choice>
              <mc:Fallback>
                <p:oleObj name="Worksheet" r:id="rId6" imgW="4514742" imgH="1914564" progId="Excel.Sheet.12">
                  <p:link/>
                  <p:pic>
                    <p:nvPicPr>
                      <p:cNvPr id="5" name="Object 4">
                        <a:extLst>
                          <a:ext uri="{FF2B5EF4-FFF2-40B4-BE49-F238E27FC236}">
                            <a16:creationId xmlns:a16="http://schemas.microsoft.com/office/drawing/2014/main" id="{D0DBA202-191E-4F85-B6E0-6253C69FB5F5}"/>
                          </a:ext>
                        </a:extLst>
                      </p:cNvPr>
                      <p:cNvPicPr/>
                      <p:nvPr/>
                    </p:nvPicPr>
                    <p:blipFill>
                      <a:blip r:embed="rId7"/>
                      <a:stretch>
                        <a:fillRect/>
                      </a:stretch>
                    </p:blipFill>
                    <p:spPr>
                      <a:xfrm>
                        <a:off x="2133600" y="5355104"/>
                        <a:ext cx="3975100" cy="1684338"/>
                      </a:xfrm>
                      <a:prstGeom prst="rect">
                        <a:avLst/>
                      </a:prstGeom>
                    </p:spPr>
                  </p:pic>
                </p:oleObj>
              </mc:Fallback>
            </mc:AlternateContent>
          </a:graphicData>
        </a:graphic>
      </p:graphicFrame>
    </p:spTree>
    <p:extLst>
      <p:ext uri="{BB962C8B-B14F-4D97-AF65-F5344CB8AC3E}">
        <p14:creationId xmlns:p14="http://schemas.microsoft.com/office/powerpoint/2010/main" val="3670111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p:cNvSpPr txBox="1">
            <a:spLocks noChangeArrowheads="1"/>
          </p:cNvSpPr>
          <p:nvPr/>
        </p:nvSpPr>
        <p:spPr bwMode="auto">
          <a:xfrm>
            <a:off x="1524000" y="979630"/>
            <a:ext cx="7434118" cy="646331"/>
          </a:xfrm>
          <a:prstGeom prst="rect">
            <a:avLst/>
          </a:prstGeom>
          <a:noFill/>
          <a:ln w="28575">
            <a:noFill/>
            <a:miter lim="800000"/>
            <a:headEnd/>
            <a:tailEnd/>
          </a:ln>
        </p:spPr>
        <p:txBody>
          <a:bodyPr wrap="square" lIns="0" tIns="0" rIns="0" bIns="0">
            <a:spAutoFit/>
          </a:bodyPr>
          <a:lstStyle/>
          <a:p>
            <a:pPr eaLnBrk="0" hangingPunct="0">
              <a:spcBef>
                <a:spcPct val="50000"/>
              </a:spcBef>
            </a:pPr>
            <a:r>
              <a:rPr lang="en-US" sz="1400" dirty="0">
                <a:latin typeface="Calibri" panose="020F0502020204030204" pitchFamily="34" charset="0"/>
                <a:cs typeface="Times New Roman" pitchFamily="18" charset="0"/>
              </a:rPr>
              <a:t>Consistent dividend payment for over a decade, even through the Covid pandemic when the majority of the health care REITs cut their dividends. LTC currently pays a monthly dividend of $0.19 per share.  The 1Q 2024 FAD payout ratio was 85.1%.</a:t>
            </a:r>
            <a:r>
              <a:rPr lang="en-US" sz="1200" baseline="30000" dirty="0">
                <a:latin typeface="Calibri" panose="020F0502020204030204" pitchFamily="34" charset="0"/>
                <a:cs typeface="Times New Roman" pitchFamily="18" charset="0"/>
              </a:rPr>
              <a:t>(1)</a:t>
            </a:r>
            <a:r>
              <a:rPr lang="en-US" sz="1200" dirty="0">
                <a:latin typeface="Calibri" panose="020F0502020204030204" pitchFamily="34" charset="0"/>
                <a:cs typeface="Times New Roman" pitchFamily="18" charset="0"/>
              </a:rPr>
              <a:t>  </a:t>
            </a:r>
          </a:p>
        </p:txBody>
      </p:sp>
      <p:sp>
        <p:nvSpPr>
          <p:cNvPr id="12" name="TextBox 11"/>
          <p:cNvSpPr txBox="1"/>
          <p:nvPr/>
        </p:nvSpPr>
        <p:spPr>
          <a:xfrm>
            <a:off x="1371600" y="6705600"/>
            <a:ext cx="6705600" cy="215444"/>
          </a:xfrm>
          <a:prstGeom prst="rect">
            <a:avLst/>
          </a:prstGeom>
          <a:noFill/>
        </p:spPr>
        <p:txBody>
          <a:bodyPr wrap="square" rtlCol="0">
            <a:spAutoFit/>
          </a:bodyPr>
          <a:lstStyle/>
          <a:p>
            <a:pPr marL="228600" indent="-228600">
              <a:buFontTx/>
              <a:buAutoNum type="arabicParenBoth"/>
            </a:pPr>
            <a:r>
              <a:rPr lang="en-US" sz="800" dirty="0">
                <a:latin typeface="Calibri" panose="020F0502020204030204" pitchFamily="34" charset="0"/>
                <a:cs typeface="Times New Roman" pitchFamily="18" charset="0"/>
              </a:rPr>
              <a:t>1Q 2024 dividends of $0.57 per share and 1Q 2024 diluted FAD excluding non-recurring items of $0.67 per share.</a:t>
            </a:r>
          </a:p>
        </p:txBody>
      </p:sp>
      <p:graphicFrame>
        <p:nvGraphicFramePr>
          <p:cNvPr id="9" name="Chart 8"/>
          <p:cNvGraphicFramePr/>
          <p:nvPr>
            <p:extLst>
              <p:ext uri="{D42A27DB-BD31-4B8C-83A1-F6EECF244321}">
                <p14:modId xmlns:p14="http://schemas.microsoft.com/office/powerpoint/2010/main" val="3071070539"/>
              </p:ext>
            </p:extLst>
          </p:nvPr>
        </p:nvGraphicFramePr>
        <p:xfrm>
          <a:off x="821458" y="1693173"/>
          <a:ext cx="8263082" cy="4878003"/>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p:txBody>
          <a:bodyPr/>
          <a:lstStyle/>
          <a:p>
            <a:fld id="{0CDE22BD-A697-449A-B32E-82B3E933C80D}" type="slidenum">
              <a:rPr lang="en-US" smtClean="0"/>
              <a:pPr/>
              <a:t>23</a:t>
            </a:fld>
            <a:endParaRPr lang="en-US" dirty="0"/>
          </a:p>
        </p:txBody>
      </p:sp>
      <p:sp>
        <p:nvSpPr>
          <p:cNvPr id="13" name="Title 3">
            <a:extLst>
              <a:ext uri="{FF2B5EF4-FFF2-40B4-BE49-F238E27FC236}">
                <a16:creationId xmlns:a16="http://schemas.microsoft.com/office/drawing/2014/main" id="{25A55B2A-65A7-49A1-B9A1-7DE2DB7B340D}"/>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rPr>
              <a:t>Dividend HISTORY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54400F2F-BCF1-47C7-8B00-D4D14D79DB2E}"/>
              </a:ext>
            </a:extLst>
          </p:cNvPr>
          <p:cNvSpPr>
            <a:spLocks noGrp="1"/>
          </p:cNvSpPr>
          <p:nvPr>
            <p:ph type="title"/>
          </p:nvPr>
        </p:nvSpPr>
        <p:spPr>
          <a:xfrm>
            <a:off x="178855" y="-37643"/>
            <a:ext cx="9601200" cy="572756"/>
          </a:xfrm>
        </p:spPr>
        <p:txBody>
          <a:bodyPr>
            <a:normAutofit/>
          </a:bodyPr>
          <a:lstStyle/>
          <a:p>
            <a:r>
              <a:rPr lang="en-US" sz="1700" cap="all" dirty="0">
                <a:solidFill>
                  <a:srgbClr val="002F86"/>
                </a:solidFill>
                <a:highlight>
                  <a:srgbClr val="FFFF00"/>
                </a:highlight>
              </a:rPr>
              <a:t>CONSOLIDATED INCOME STATEMENTs </a:t>
            </a:r>
            <a:r>
              <a:rPr lang="en-US" sz="1700" strike="sngStrike" cap="all" dirty="0">
                <a:solidFill>
                  <a:srgbClr val="002F86"/>
                </a:solidFill>
              </a:rPr>
              <a:t>STATEMENTS OF Income</a:t>
            </a:r>
          </a:p>
        </p:txBody>
      </p:sp>
      <p:sp>
        <p:nvSpPr>
          <p:cNvPr id="2" name="Slide Number Placeholder 1"/>
          <p:cNvSpPr>
            <a:spLocks noGrp="1"/>
          </p:cNvSpPr>
          <p:nvPr>
            <p:ph type="sldNum" sz="quarter" idx="12"/>
          </p:nvPr>
        </p:nvSpPr>
        <p:spPr/>
        <p:txBody>
          <a:bodyPr/>
          <a:lstStyle/>
          <a:p>
            <a:fld id="{0CDE22BD-A697-449A-B32E-82B3E933C80D}" type="slidenum">
              <a:rPr lang="en-US" smtClean="0"/>
              <a:pPr/>
              <a:t>24</a:t>
            </a:fld>
            <a:endParaRPr lang="en-US" dirty="0"/>
          </a:p>
        </p:txBody>
      </p:sp>
      <p:sp>
        <p:nvSpPr>
          <p:cNvPr id="12" name="Rectangle 11">
            <a:extLst>
              <a:ext uri="{FF2B5EF4-FFF2-40B4-BE49-F238E27FC236}">
                <a16:creationId xmlns:a16="http://schemas.microsoft.com/office/drawing/2014/main" id="{35E5B5C0-D018-4857-88DB-62418967CDD2}"/>
              </a:ext>
            </a:extLst>
          </p:cNvPr>
          <p:cNvSpPr/>
          <p:nvPr/>
        </p:nvSpPr>
        <p:spPr>
          <a:xfrm>
            <a:off x="178855" y="492479"/>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amounts in thousands, except per share amounts)</a:t>
            </a:r>
            <a:endParaRPr lang="en-US" sz="700" cap="all" dirty="0">
              <a:latin typeface="+mj-lt"/>
              <a:cs typeface="Times New Roman" pitchFamily="18" charset="0"/>
            </a:endParaRPr>
          </a:p>
        </p:txBody>
      </p:sp>
      <p:graphicFrame>
        <p:nvGraphicFramePr>
          <p:cNvPr id="4" name="Object 3">
            <a:extLst>
              <a:ext uri="{FF2B5EF4-FFF2-40B4-BE49-F238E27FC236}">
                <a16:creationId xmlns:a16="http://schemas.microsoft.com/office/drawing/2014/main" id="{EF92D6D8-2795-5324-0096-AFEFA5652EAC}"/>
              </a:ext>
            </a:extLst>
          </p:cNvPr>
          <p:cNvGraphicFramePr>
            <a:graphicFrameLocks noChangeAspect="1"/>
          </p:cNvGraphicFramePr>
          <p:nvPr>
            <p:extLst>
              <p:ext uri="{D42A27DB-BD31-4B8C-83A1-F6EECF244321}">
                <p14:modId xmlns:p14="http://schemas.microsoft.com/office/powerpoint/2010/main" val="3762462437"/>
              </p:ext>
            </p:extLst>
          </p:nvPr>
        </p:nvGraphicFramePr>
        <p:xfrm>
          <a:off x="2567167" y="701241"/>
          <a:ext cx="4824575" cy="5912717"/>
        </p:xfrm>
        <a:graphic>
          <a:graphicData uri="http://schemas.openxmlformats.org/presentationml/2006/ole">
            <mc:AlternateContent xmlns:mc="http://schemas.openxmlformats.org/markup-compatibility/2006">
              <mc:Choice xmlns:v="urn:schemas-microsoft-com:vml" Requires="v">
                <p:oleObj name="Worksheet" r:id="rId3" imgW="5743542" imgH="7038949" progId="Excel.Sheet.12">
                  <p:link/>
                </p:oleObj>
              </mc:Choice>
              <mc:Fallback>
                <p:oleObj name="Worksheet" r:id="rId3" imgW="5743542" imgH="7038949" progId="Excel.Sheet.12">
                  <p:link/>
                  <p:pic>
                    <p:nvPicPr>
                      <p:cNvPr id="2" name="Object 1">
                        <a:extLst>
                          <a:ext uri="{FF2B5EF4-FFF2-40B4-BE49-F238E27FC236}">
                            <a16:creationId xmlns:a16="http://schemas.microsoft.com/office/drawing/2014/main" id="{4950229F-ACC5-47DE-9362-9216E64234FA}"/>
                          </a:ext>
                        </a:extLst>
                      </p:cNvPr>
                      <p:cNvPicPr/>
                      <p:nvPr/>
                    </p:nvPicPr>
                    <p:blipFill>
                      <a:blip r:embed="rId4"/>
                      <a:stretch>
                        <a:fillRect/>
                      </a:stretch>
                    </p:blipFill>
                    <p:spPr>
                      <a:xfrm>
                        <a:off x="2567167" y="701241"/>
                        <a:ext cx="4824575" cy="591271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936352B-EBB9-8BDA-B066-9069377733A0}"/>
              </a:ext>
            </a:extLst>
          </p:cNvPr>
          <p:cNvSpPr/>
          <p:nvPr/>
        </p:nvSpPr>
        <p:spPr>
          <a:xfrm>
            <a:off x="1955908" y="6560795"/>
            <a:ext cx="5736650" cy="438582"/>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Represents rental income from acquisitions through sale-leaseback transactions, subject to leases which contain purchase options. In accordance with GAAP, the properties are required to be presented as financing receivables on our </a:t>
            </a:r>
            <a:r>
              <a:rPr lang="en-US" sz="750" i="1" dirty="0">
                <a:cs typeface="Times New Roman" pitchFamily="18" charset="0"/>
              </a:rPr>
              <a:t>Consolidated Balance Sheets </a:t>
            </a:r>
            <a:r>
              <a:rPr lang="en-US" sz="750" dirty="0">
                <a:cs typeface="Times New Roman" pitchFamily="18" charset="0"/>
              </a:rPr>
              <a:t>and the rental income to be presented as Interest income from financing receivables on our </a:t>
            </a:r>
            <a:r>
              <a:rPr lang="en-US" sz="750" i="1" dirty="0">
                <a:cs typeface="Times New Roman" pitchFamily="18" charset="0"/>
              </a:rPr>
              <a:t>Consolidated Statements of Income</a:t>
            </a:r>
            <a:r>
              <a:rPr lang="en-US" sz="750" dirty="0">
                <a:cs typeface="Times New Roman" pitchFamily="18" charset="0"/>
              </a:rPr>
              <a:t>.</a:t>
            </a:r>
          </a:p>
        </p:txBody>
      </p:sp>
    </p:spTree>
    <p:extLst>
      <p:ext uri="{BB962C8B-B14F-4D97-AF65-F5344CB8AC3E}">
        <p14:creationId xmlns:p14="http://schemas.microsoft.com/office/powerpoint/2010/main" val="113014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C00505A3-2CB6-47A5-A589-14DC3C4CE810}"/>
              </a:ext>
            </a:extLst>
          </p:cNvPr>
          <p:cNvSpPr>
            <a:spLocks noGrp="1"/>
          </p:cNvSpPr>
          <p:nvPr>
            <p:ph type="title"/>
          </p:nvPr>
        </p:nvSpPr>
        <p:spPr>
          <a:xfrm>
            <a:off x="174612" y="-130350"/>
            <a:ext cx="9601200" cy="685800"/>
          </a:xfrm>
        </p:spPr>
        <p:txBody>
          <a:bodyPr>
            <a:normAutofit/>
          </a:bodyPr>
          <a:lstStyle/>
          <a:p>
            <a:r>
              <a:rPr lang="en-US" sz="1700" cap="all" dirty="0">
                <a:solidFill>
                  <a:srgbClr val="002F86"/>
                </a:solidFill>
              </a:rPr>
              <a:t>Consolidated Balance sheets</a:t>
            </a:r>
          </a:p>
        </p:txBody>
      </p:sp>
      <p:sp>
        <p:nvSpPr>
          <p:cNvPr id="2" name="Slide Number Placeholder 1"/>
          <p:cNvSpPr>
            <a:spLocks noGrp="1"/>
          </p:cNvSpPr>
          <p:nvPr>
            <p:ph type="sldNum" sz="quarter" idx="12"/>
          </p:nvPr>
        </p:nvSpPr>
        <p:spPr/>
        <p:txBody>
          <a:bodyPr/>
          <a:lstStyle/>
          <a:p>
            <a:fld id="{0CDE22BD-A697-449A-B32E-82B3E933C80D}" type="slidenum">
              <a:rPr lang="en-US" smtClean="0"/>
              <a:pPr/>
              <a:t>25</a:t>
            </a:fld>
            <a:endParaRPr lang="en-US" dirty="0"/>
          </a:p>
        </p:txBody>
      </p:sp>
      <p:sp>
        <p:nvSpPr>
          <p:cNvPr id="9" name="Rectangle 8">
            <a:extLst>
              <a:ext uri="{FF2B5EF4-FFF2-40B4-BE49-F238E27FC236}">
                <a16:creationId xmlns:a16="http://schemas.microsoft.com/office/drawing/2014/main" id="{893250AD-7F9C-43C9-897B-D25A4097E391}"/>
              </a:ext>
            </a:extLst>
          </p:cNvPr>
          <p:cNvSpPr/>
          <p:nvPr/>
        </p:nvSpPr>
        <p:spPr>
          <a:xfrm>
            <a:off x="179692" y="516485"/>
            <a:ext cx="3554107" cy="207301"/>
          </a:xfrm>
          <a:prstGeom prst="rect">
            <a:avLst/>
          </a:prstGeom>
        </p:spPr>
        <p:txBody>
          <a:bodyPr wrap="square">
            <a:spAutoFit/>
          </a:bodyPr>
          <a:lstStyle/>
          <a:p>
            <a:pPr marL="243848" indent="-243848"/>
            <a:r>
              <a:rPr lang="en-US" sz="700" cap="all" dirty="0">
                <a:latin typeface="+mj-lt"/>
                <a:cs typeface="Times New Roman" pitchFamily="18" charset="0"/>
              </a:rPr>
              <a:t>(</a:t>
            </a:r>
            <a:r>
              <a:rPr lang="en-US" sz="700" cap="all" dirty="0">
                <a:cs typeface="Times New Roman" pitchFamily="18" charset="0"/>
              </a:rPr>
              <a:t>amounts in thousands, except per share amounts)</a:t>
            </a:r>
            <a:endParaRPr lang="en-US" sz="700" cap="all" dirty="0">
              <a:latin typeface="+mj-lt"/>
              <a:cs typeface="Times New Roman" pitchFamily="18" charset="0"/>
            </a:endParaRPr>
          </a:p>
        </p:txBody>
      </p:sp>
      <p:graphicFrame>
        <p:nvGraphicFramePr>
          <p:cNvPr id="4" name="Object 3">
            <a:extLst>
              <a:ext uri="{FF2B5EF4-FFF2-40B4-BE49-F238E27FC236}">
                <a16:creationId xmlns:a16="http://schemas.microsoft.com/office/drawing/2014/main" id="{8C3CF21A-9694-B41B-235E-CAE6A282D959}"/>
              </a:ext>
            </a:extLst>
          </p:cNvPr>
          <p:cNvGraphicFramePr>
            <a:graphicFrameLocks noChangeAspect="1"/>
          </p:cNvGraphicFramePr>
          <p:nvPr>
            <p:extLst>
              <p:ext uri="{D42A27DB-BD31-4B8C-83A1-F6EECF244321}">
                <p14:modId xmlns:p14="http://schemas.microsoft.com/office/powerpoint/2010/main" val="4068296089"/>
              </p:ext>
            </p:extLst>
          </p:nvPr>
        </p:nvGraphicFramePr>
        <p:xfrm>
          <a:off x="1174732" y="917854"/>
          <a:ext cx="7708936" cy="5771938"/>
        </p:xfrm>
        <a:graphic>
          <a:graphicData uri="http://schemas.openxmlformats.org/presentationml/2006/ole">
            <mc:AlternateContent xmlns:mc="http://schemas.openxmlformats.org/markup-compatibility/2006">
              <mc:Choice xmlns:v="urn:schemas-microsoft-com:vml" Requires="v">
                <p:oleObj name="Worksheet" r:id="rId3" imgW="9401142" imgH="7038949" progId="Excel.Sheet.12">
                  <p:link/>
                </p:oleObj>
              </mc:Choice>
              <mc:Fallback>
                <p:oleObj name="Worksheet" r:id="rId3" imgW="9401142" imgH="7038949" progId="Excel.Sheet.12">
                  <p:link/>
                  <p:pic>
                    <p:nvPicPr>
                      <p:cNvPr id="2" name="Object 1">
                        <a:extLst>
                          <a:ext uri="{FF2B5EF4-FFF2-40B4-BE49-F238E27FC236}">
                            <a16:creationId xmlns:a16="http://schemas.microsoft.com/office/drawing/2014/main" id="{B58EDB67-7BBB-40E0-A286-720E5A93D4E6}"/>
                          </a:ext>
                        </a:extLst>
                      </p:cNvPr>
                      <p:cNvPicPr/>
                      <p:nvPr/>
                    </p:nvPicPr>
                    <p:blipFill>
                      <a:blip r:embed="rId4"/>
                      <a:stretch>
                        <a:fillRect/>
                      </a:stretch>
                    </p:blipFill>
                    <p:spPr>
                      <a:xfrm>
                        <a:off x="1174732" y="917854"/>
                        <a:ext cx="7708936" cy="577193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89751BF1-9668-FDB2-5F65-48FCDCFC468E}"/>
              </a:ext>
            </a:extLst>
          </p:cNvPr>
          <p:cNvSpPr/>
          <p:nvPr/>
        </p:nvSpPr>
        <p:spPr>
          <a:xfrm>
            <a:off x="1116747" y="6637132"/>
            <a:ext cx="7716929" cy="323165"/>
          </a:xfrm>
          <a:prstGeom prst="rect">
            <a:avLst/>
          </a:prstGeom>
        </p:spPr>
        <p:txBody>
          <a:bodyPr wrap="square">
            <a:spAutoFit/>
          </a:bodyPr>
          <a:lstStyle/>
          <a:p>
            <a:pPr marL="243848" indent="-243848" algn="just" fontAlgn="base">
              <a:spcBef>
                <a:spcPct val="0"/>
              </a:spcBef>
              <a:spcAft>
                <a:spcPct val="0"/>
              </a:spcAft>
              <a:buAutoNum type="arabicParenBoth"/>
            </a:pPr>
            <a:r>
              <a:rPr lang="en-US" sz="750" dirty="0">
                <a:cs typeface="Times New Roman" pitchFamily="18" charset="0"/>
              </a:rPr>
              <a:t>Represents acquisitions through sale-leaseback transactions, subject to leases which contain purchase options. In accordance with GAAP, the properties are required to be presented as financing receivables on our </a:t>
            </a:r>
            <a:r>
              <a:rPr lang="en-US" sz="750" i="1" dirty="0">
                <a:cs typeface="Times New Roman" pitchFamily="18" charset="0"/>
              </a:rPr>
              <a:t>Consolidated Balance Sheets</a:t>
            </a:r>
            <a:r>
              <a:rPr lang="en-US" sz="750" dirty="0">
                <a:cs typeface="Times New Roman" pitchFamily="18" charset="0"/>
              </a:rPr>
              <a:t>.</a:t>
            </a:r>
          </a:p>
        </p:txBody>
      </p:sp>
    </p:spTree>
    <p:extLst>
      <p:ext uri="{BB962C8B-B14F-4D97-AF65-F5344CB8AC3E}">
        <p14:creationId xmlns:p14="http://schemas.microsoft.com/office/powerpoint/2010/main" val="1562835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CDE22BD-A697-449A-B32E-82B3E933C80D}" type="slidenum">
              <a:rPr lang="en-US" smtClean="0"/>
              <a:pPr/>
              <a:t>26</a:t>
            </a:fld>
            <a:endParaRPr lang="en-US" dirty="0"/>
          </a:p>
        </p:txBody>
      </p:sp>
      <p:sp>
        <p:nvSpPr>
          <p:cNvPr id="4" name="TextBox 3"/>
          <p:cNvSpPr txBox="1"/>
          <p:nvPr/>
        </p:nvSpPr>
        <p:spPr>
          <a:xfrm>
            <a:off x="0" y="2133600"/>
            <a:ext cx="10058400" cy="1569660"/>
          </a:xfrm>
          <a:prstGeom prst="rect">
            <a:avLst/>
          </a:prstGeom>
          <a:noFill/>
        </p:spPr>
        <p:txBody>
          <a:bodyPr wrap="square" rtlCol="0">
            <a:spAutoFit/>
          </a:bodyPr>
          <a:lstStyle/>
          <a:p>
            <a:pPr algn="ctr"/>
            <a:r>
              <a:rPr lang="en-US" sz="4800" dirty="0">
                <a:solidFill>
                  <a:schemeClr val="accent1">
                    <a:lumMod val="75000"/>
                  </a:schemeClr>
                </a:solidFill>
                <a:latin typeface="Franklin Gothic Medium Cond" panose="020B0606030402020204" pitchFamily="34" charset="0"/>
              </a:rPr>
              <a:t>Appendix A:  </a:t>
            </a:r>
            <a:br>
              <a:rPr lang="en-US" sz="4800" dirty="0">
                <a:solidFill>
                  <a:schemeClr val="accent1">
                    <a:lumMod val="75000"/>
                  </a:schemeClr>
                </a:solidFill>
                <a:latin typeface="Franklin Gothic Medium Cond" panose="020B0606030402020204" pitchFamily="34" charset="0"/>
              </a:rPr>
            </a:br>
            <a:r>
              <a:rPr lang="en-US" sz="4800" dirty="0">
                <a:solidFill>
                  <a:schemeClr val="accent1">
                    <a:lumMod val="75000"/>
                  </a:schemeClr>
                </a:solidFill>
                <a:latin typeface="Franklin Gothic Medium Cond" panose="020B0606030402020204" pitchFamily="34" charset="0"/>
              </a:rPr>
              <a:t>SEC Reg. G Compliance</a:t>
            </a:r>
            <a:endParaRPr lang="en-US" sz="4800" dirty="0">
              <a:solidFill>
                <a:schemeClr val="accent1">
                  <a:lumMod val="75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27</a:t>
            </a:fld>
            <a:endParaRPr lang="en-US" dirty="0"/>
          </a:p>
        </p:txBody>
      </p:sp>
      <p:sp>
        <p:nvSpPr>
          <p:cNvPr id="15" name="Rectangle 14">
            <a:extLst>
              <a:ext uri="{FF2B5EF4-FFF2-40B4-BE49-F238E27FC236}">
                <a16:creationId xmlns:a16="http://schemas.microsoft.com/office/drawing/2014/main" id="{4072C947-F386-400D-B221-9B098C42D9C0}"/>
              </a:ext>
            </a:extLst>
          </p:cNvPr>
          <p:cNvSpPr/>
          <p:nvPr/>
        </p:nvSpPr>
        <p:spPr>
          <a:xfrm>
            <a:off x="179692" y="516485"/>
            <a:ext cx="2868307" cy="200055"/>
          </a:xfrm>
          <a:prstGeom prst="rect">
            <a:avLst/>
          </a:prstGeom>
        </p:spPr>
        <p:txBody>
          <a:bodyPr wrap="square">
            <a:spAutoFit/>
          </a:bodyPr>
          <a:lstStyle/>
          <a:p>
            <a:pPr marL="243848" indent="-243848"/>
            <a:r>
              <a:rPr lang="en-US" sz="700" cap="all" dirty="0">
                <a:latin typeface="+mj-lt"/>
                <a:cs typeface="Times New Roman" pitchFamily="18" charset="0"/>
              </a:rPr>
              <a:t>(dollar amounts in thousands)</a:t>
            </a:r>
          </a:p>
        </p:txBody>
      </p:sp>
      <p:sp>
        <p:nvSpPr>
          <p:cNvPr id="16" name="Title 3">
            <a:extLst>
              <a:ext uri="{FF2B5EF4-FFF2-40B4-BE49-F238E27FC236}">
                <a16:creationId xmlns:a16="http://schemas.microsoft.com/office/drawing/2014/main" id="{63F256AB-B5C9-4AA4-8846-D696FCE4A53A}"/>
              </a:ext>
            </a:extLst>
          </p:cNvPr>
          <p:cNvSpPr>
            <a:spLocks noGrp="1"/>
          </p:cNvSpPr>
          <p:nvPr>
            <p:ph type="title"/>
          </p:nvPr>
        </p:nvSpPr>
        <p:spPr>
          <a:xfrm>
            <a:off x="152399" y="-55418"/>
            <a:ext cx="9601200" cy="685800"/>
          </a:xfrm>
        </p:spPr>
        <p:txBody>
          <a:bodyPr>
            <a:normAutofit/>
          </a:bodyPr>
          <a:lstStyle/>
          <a:p>
            <a:r>
              <a:rPr lang="en-US" sz="1700" cap="all" dirty="0">
                <a:solidFill>
                  <a:srgbClr val="002F86"/>
                </a:solidFill>
              </a:rPr>
              <a:t>Appendix a:  sec reg. g compliance</a:t>
            </a:r>
          </a:p>
        </p:txBody>
      </p:sp>
      <p:sp>
        <p:nvSpPr>
          <p:cNvPr id="7" name="Round Same Side Corner Rectangle 14">
            <a:extLst>
              <a:ext uri="{FF2B5EF4-FFF2-40B4-BE49-F238E27FC236}">
                <a16:creationId xmlns:a16="http://schemas.microsoft.com/office/drawing/2014/main" id="{70DEBBF1-F913-45C5-8E8E-E77C682C432F}"/>
              </a:ext>
            </a:extLst>
          </p:cNvPr>
          <p:cNvSpPr/>
          <p:nvPr/>
        </p:nvSpPr>
        <p:spPr>
          <a:xfrm>
            <a:off x="723900" y="838200"/>
            <a:ext cx="8610600" cy="322347"/>
          </a:xfrm>
          <a:prstGeom prst="round2SameRect">
            <a:avLst>
              <a:gd name="adj1" fmla="val 50000"/>
              <a:gd name="adj2" fmla="val 0"/>
            </a:avLst>
          </a:prstGeom>
          <a:solidFill>
            <a:srgbClr val="253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cap="all" dirty="0">
                <a:solidFill>
                  <a:schemeClr val="bg1"/>
                </a:solidFill>
                <a:latin typeface="+mj-lt"/>
                <a:ea typeface="Adobe Fan Heiti Std B" panose="020B0700000000000000" pitchFamily="34" charset="-128"/>
                <a:cs typeface="Times New Roman" pitchFamily="18" charset="0"/>
              </a:rPr>
              <a:t>Reconciliation of Annualized adjusted EBITDA</a:t>
            </a:r>
            <a:r>
              <a:rPr lang="en-US" sz="1250" b="1" i="1" dirty="0">
                <a:solidFill>
                  <a:schemeClr val="bg1"/>
                </a:solidFill>
                <a:latin typeface="+mj-lt"/>
              </a:rPr>
              <a:t>re</a:t>
            </a:r>
            <a:r>
              <a:rPr lang="en-US" sz="1250" b="1" cap="all" dirty="0">
                <a:solidFill>
                  <a:schemeClr val="bg1"/>
                </a:solidFill>
                <a:latin typeface="+mj-lt"/>
                <a:ea typeface="Adobe Fan Heiti Std B" panose="020B0700000000000000" pitchFamily="34" charset="-128"/>
                <a:cs typeface="Times New Roman" pitchFamily="18" charset="0"/>
              </a:rPr>
              <a:t> and Fixed Charges</a:t>
            </a:r>
            <a:endParaRPr lang="en-US" sz="1250" b="1" dirty="0"/>
          </a:p>
        </p:txBody>
      </p:sp>
      <p:sp>
        <p:nvSpPr>
          <p:cNvPr id="4" name="TextBox 3">
            <a:extLst>
              <a:ext uri="{FF2B5EF4-FFF2-40B4-BE49-F238E27FC236}">
                <a16:creationId xmlns:a16="http://schemas.microsoft.com/office/drawing/2014/main" id="{BF4F4586-5B4E-9931-947C-7C2BA80BB61F}"/>
              </a:ext>
            </a:extLst>
          </p:cNvPr>
          <p:cNvSpPr txBox="1">
            <a:spLocks noChangeAspect="1"/>
          </p:cNvSpPr>
          <p:nvPr/>
        </p:nvSpPr>
        <p:spPr>
          <a:xfrm>
            <a:off x="1197685" y="5459136"/>
            <a:ext cx="7549643" cy="1384995"/>
          </a:xfrm>
          <a:prstGeom prst="rect">
            <a:avLst/>
          </a:prstGeom>
          <a:noFill/>
        </p:spPr>
        <p:txBody>
          <a:bodyPr wrap="square" rtlCol="0">
            <a:spAutoFit/>
          </a:bodyPr>
          <a:lstStyle/>
          <a:p>
            <a:pPr marL="228600" indent="-228600" algn="just">
              <a:buFontTx/>
              <a:buAutoNum type="arabicParenBoth"/>
            </a:pPr>
            <a:r>
              <a:rPr lang="en-US" sz="700" dirty="0"/>
              <a:t>Represents the Senior Care settlement payment ($3,895), a straight-line rent receivable write-off ($758), a provision for credit losses on mortgage loan originations ($869), and the 50% reduction of 2021 rent and interest escalations ($425).</a:t>
            </a:r>
          </a:p>
          <a:p>
            <a:pPr marL="228600" indent="-228600" algn="just">
              <a:buFontTx/>
              <a:buAutoNum type="arabicParenBoth"/>
            </a:pPr>
            <a:r>
              <a:rPr lang="en-US" sz="700" dirty="0"/>
              <a:t>Increase due to additional borrowings for investments.</a:t>
            </a:r>
          </a:p>
          <a:p>
            <a:pPr marL="228600" indent="-228600" algn="just">
              <a:buFontTx/>
              <a:buAutoNum type="arabicParenBoth"/>
            </a:pPr>
            <a:r>
              <a:rPr lang="en-US" sz="700" dirty="0"/>
              <a:t>Represents a lease incentive balance write-off of $173 related to a closed property, a $1,332 provision for credit losses reserve related to the acquisition of three skilled nursing centers accounted for as a financing receivable, two mortgage loans and a mezzanine loan, and a lease termination fee of $500 paid to a former operator of 12 assisted living communities, partially offset by lease termination fee income of $1,181 received in connection with the sale of an assisted living community.</a:t>
            </a:r>
          </a:p>
          <a:p>
            <a:pPr marL="228600" indent="-228600" algn="just">
              <a:buFontTx/>
              <a:buAutoNum type="arabicParenBoth"/>
            </a:pPr>
            <a:r>
              <a:rPr lang="en-US" sz="700" dirty="0"/>
              <a:t>Includes the $3,561 note receivable write-off related to the sale and transition of 10 assisted living communities and $1,832 of provision for credit losses related to the acquisition of 11 assisted living communities accounted for as a financing receivable and two mortgage loan originations, partially offset by the $1,570 exit IRR and prepayment fee received in 2023 in connection to the payoff of two mezzanine loans.</a:t>
            </a:r>
          </a:p>
          <a:p>
            <a:pPr marL="228600" indent="-228600" algn="just">
              <a:buFontTx/>
              <a:buAutoNum type="arabicParenBoth"/>
            </a:pPr>
            <a:r>
              <a:rPr lang="en-US" sz="700" dirty="0"/>
              <a:t>Represents the $2,377 repayment of rent credit received in connection with the sale of a 110-unit assisted living community in 1Q24.</a:t>
            </a:r>
          </a:p>
          <a:p>
            <a:pPr marL="228600" indent="-228600" algn="just">
              <a:buFontTx/>
              <a:buAutoNum type="arabicParenBoth"/>
            </a:pPr>
            <a:r>
              <a:rPr lang="en-US" sz="700" dirty="0"/>
              <a:t>Given we do not have preferred stock, our fixed charge coverage ratio and interest coverage ratio are the same.</a:t>
            </a:r>
          </a:p>
          <a:p>
            <a:pPr algn="just"/>
            <a:endParaRPr lang="en-US" sz="700" dirty="0"/>
          </a:p>
        </p:txBody>
      </p:sp>
      <p:graphicFrame>
        <p:nvGraphicFramePr>
          <p:cNvPr id="5" name="Object 4">
            <a:extLst>
              <a:ext uri="{FF2B5EF4-FFF2-40B4-BE49-F238E27FC236}">
                <a16:creationId xmlns:a16="http://schemas.microsoft.com/office/drawing/2014/main" id="{614843DA-370D-D03E-A87F-221A0BBB4043}"/>
              </a:ext>
            </a:extLst>
          </p:cNvPr>
          <p:cNvGraphicFramePr>
            <a:graphicFrameLocks noChangeAspect="1"/>
          </p:cNvGraphicFramePr>
          <p:nvPr>
            <p:extLst>
              <p:ext uri="{D42A27DB-BD31-4B8C-83A1-F6EECF244321}">
                <p14:modId xmlns:p14="http://schemas.microsoft.com/office/powerpoint/2010/main" val="591939331"/>
              </p:ext>
            </p:extLst>
          </p:nvPr>
        </p:nvGraphicFramePr>
        <p:xfrm>
          <a:off x="1404144" y="1160547"/>
          <a:ext cx="7250112" cy="4122737"/>
        </p:xfrm>
        <a:graphic>
          <a:graphicData uri="http://schemas.openxmlformats.org/presentationml/2006/ole">
            <mc:AlternateContent xmlns:mc="http://schemas.openxmlformats.org/markup-compatibility/2006">
              <mc:Choice xmlns:v="urn:schemas-microsoft-com:vml" Requires="v">
                <p:oleObj name="Worksheet" r:id="rId2" imgW="8238970" imgH="4686146" progId="Excel.Sheet.12">
                  <p:link/>
                </p:oleObj>
              </mc:Choice>
              <mc:Fallback>
                <p:oleObj name="Worksheet" r:id="rId2" imgW="8238970" imgH="4686146" progId="Excel.Sheet.12">
                  <p:link/>
                  <p:pic>
                    <p:nvPicPr>
                      <p:cNvPr id="4" name="Object 3">
                        <a:extLst>
                          <a:ext uri="{FF2B5EF4-FFF2-40B4-BE49-F238E27FC236}">
                            <a16:creationId xmlns:a16="http://schemas.microsoft.com/office/drawing/2014/main" id="{268775FE-6206-BFF3-2631-B2EA283727A7}"/>
                          </a:ext>
                        </a:extLst>
                      </p:cNvPr>
                      <p:cNvPicPr/>
                      <p:nvPr/>
                    </p:nvPicPr>
                    <p:blipFill>
                      <a:blip r:embed="rId3"/>
                      <a:stretch>
                        <a:fillRect/>
                      </a:stretch>
                    </p:blipFill>
                    <p:spPr>
                      <a:xfrm>
                        <a:off x="1404144" y="1160547"/>
                        <a:ext cx="7250112" cy="4122737"/>
                      </a:xfrm>
                      <a:prstGeom prst="rect">
                        <a:avLst/>
                      </a:prstGeom>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BA6D4C40-E995-4332-855E-C6872AA33265}"/>
              </a:ext>
            </a:extLst>
          </p:cNvPr>
          <p:cNvSpPr>
            <a:spLocks noGrp="1"/>
          </p:cNvSpPr>
          <p:nvPr>
            <p:ph type="title"/>
          </p:nvPr>
        </p:nvSpPr>
        <p:spPr>
          <a:xfrm>
            <a:off x="179692" y="-138835"/>
            <a:ext cx="9601200" cy="685800"/>
          </a:xfrm>
        </p:spPr>
        <p:txBody>
          <a:bodyPr>
            <a:normAutofit/>
          </a:bodyPr>
          <a:lstStyle/>
          <a:p>
            <a:r>
              <a:rPr lang="en-US" sz="1700" cap="all" dirty="0">
                <a:solidFill>
                  <a:srgbClr val="002F86"/>
                </a:solidFill>
              </a:rPr>
              <a:t>Appendix a:  sec reg. g compliance - </a:t>
            </a:r>
            <a:r>
              <a:rPr lang="en-US" sz="1700" cap="all" dirty="0">
                <a:solidFill>
                  <a:srgbClr val="002F86"/>
                </a:solidFill>
                <a:latin typeface="+mj-lt"/>
                <a:ea typeface="Adobe Fan Heiti Std B" panose="020B0700000000000000" pitchFamily="34" charset="-128"/>
                <a:cs typeface="Times New Roman" pitchFamily="18" charset="0"/>
              </a:rPr>
              <a:t>Reconciliation of FFO and FAD</a:t>
            </a:r>
            <a:endParaRPr lang="en-US" sz="1700" cap="all" dirty="0">
              <a:solidFill>
                <a:srgbClr val="002F86"/>
              </a:solidFill>
            </a:endParaRPr>
          </a:p>
        </p:txBody>
      </p:sp>
      <p:sp>
        <p:nvSpPr>
          <p:cNvPr id="2" name="Slide Number Placeholder 1"/>
          <p:cNvSpPr>
            <a:spLocks noGrp="1"/>
          </p:cNvSpPr>
          <p:nvPr>
            <p:ph type="sldNum" sz="quarter" idx="12"/>
          </p:nvPr>
        </p:nvSpPr>
        <p:spPr/>
        <p:txBody>
          <a:bodyPr/>
          <a:lstStyle/>
          <a:p>
            <a:fld id="{0CDE22BD-A697-449A-B32E-82B3E933C80D}" type="slidenum">
              <a:rPr lang="en-US" smtClean="0"/>
              <a:pPr/>
              <a:t>28</a:t>
            </a:fld>
            <a:endParaRPr lang="en-US" dirty="0"/>
          </a:p>
        </p:txBody>
      </p:sp>
      <p:sp>
        <p:nvSpPr>
          <p:cNvPr id="15" name="Rectangle 14">
            <a:extLst>
              <a:ext uri="{FF2B5EF4-FFF2-40B4-BE49-F238E27FC236}">
                <a16:creationId xmlns:a16="http://schemas.microsoft.com/office/drawing/2014/main" id="{FE5B3680-86C9-405E-A095-20E1A7F9DCB5}"/>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 except per share amounts)</a:t>
            </a:r>
            <a:endParaRPr lang="en-US" sz="700" cap="all" dirty="0">
              <a:latin typeface="+mj-lt"/>
              <a:cs typeface="Times New Roman" pitchFamily="18" charset="0"/>
            </a:endParaRPr>
          </a:p>
        </p:txBody>
      </p:sp>
      <p:sp>
        <p:nvSpPr>
          <p:cNvPr id="5" name="TextBox 4">
            <a:extLst>
              <a:ext uri="{FF2B5EF4-FFF2-40B4-BE49-F238E27FC236}">
                <a16:creationId xmlns:a16="http://schemas.microsoft.com/office/drawing/2014/main" id="{29B1ACCC-3B27-FF55-9078-37CD5BED4BBD}"/>
              </a:ext>
            </a:extLst>
          </p:cNvPr>
          <p:cNvSpPr txBox="1"/>
          <p:nvPr/>
        </p:nvSpPr>
        <p:spPr>
          <a:xfrm>
            <a:off x="5903495" y="1484214"/>
            <a:ext cx="3781425" cy="1592744"/>
          </a:xfrm>
          <a:prstGeom prst="rect">
            <a:avLst/>
          </a:prstGeom>
          <a:noFill/>
        </p:spPr>
        <p:txBody>
          <a:bodyPr wrap="square" rtlCol="0">
            <a:spAutoFit/>
          </a:bodyPr>
          <a:lstStyle/>
          <a:p>
            <a:pPr marL="228600" indent="-228600" algn="just">
              <a:buFontTx/>
              <a:buAutoNum type="arabicParenBoth"/>
            </a:pPr>
            <a:endParaRPr lang="en-US" sz="750" dirty="0"/>
          </a:p>
          <a:p>
            <a:pPr marL="228600" indent="-228600" algn="just">
              <a:buFontTx/>
              <a:buAutoNum type="arabicParenBoth"/>
            </a:pPr>
            <a:r>
              <a:rPr lang="en-US" sz="750" dirty="0"/>
              <a:t>Represents the repayment of rent credit received in connection with the sale of a 110-unit assisted living community in Wisconsin. The rent credit was provided to the operator during new construction lease-up.</a:t>
            </a:r>
          </a:p>
          <a:p>
            <a:pPr marL="228600" indent="-228600" algn="just">
              <a:buFontTx/>
              <a:buAutoNum type="arabicParenBoth"/>
            </a:pPr>
            <a:endParaRPr lang="en-US" sz="750" dirty="0"/>
          </a:p>
          <a:p>
            <a:pPr marL="228600" indent="-228600" algn="just">
              <a:buFontTx/>
              <a:buAutoNum type="arabicParenBoth"/>
            </a:pPr>
            <a:r>
              <a:rPr lang="en-US" sz="750" dirty="0"/>
              <a:t>Represents the net of (3) and (4) below.   </a:t>
            </a:r>
          </a:p>
          <a:p>
            <a:pPr marL="228600" indent="-228600" algn="just">
              <a:buFontTx/>
              <a:buAutoNum type="arabicParenBoth"/>
            </a:pPr>
            <a:endParaRPr lang="en-US" sz="750" dirty="0"/>
          </a:p>
          <a:p>
            <a:pPr marL="228600" indent="-228600" algn="just">
              <a:buFontTx/>
              <a:buAutoNum type="arabicParenBoth"/>
            </a:pPr>
            <a:r>
              <a:rPr lang="en-US" sz="750" dirty="0"/>
              <a:t>Includes $1,832 of provision for credit losses related to the $121,321 acquisition accounted for as a financing receivable and $61,900 of mortgage loan originations.</a:t>
            </a:r>
          </a:p>
          <a:p>
            <a:pPr marL="228600" indent="-228600" algn="just">
              <a:buFontTx/>
              <a:buAutoNum type="arabicParenBoth"/>
            </a:pPr>
            <a:endParaRPr lang="en-US" sz="750" dirty="0"/>
          </a:p>
          <a:p>
            <a:pPr marL="228600" indent="-228600" algn="just">
              <a:buFontTx/>
              <a:buAutoNum type="arabicParenBoth"/>
            </a:pPr>
            <a:r>
              <a:rPr lang="en-US" sz="750" dirty="0"/>
              <a:t>Represents the </a:t>
            </a:r>
            <a:r>
              <a:rPr lang="en-US" sz="800" dirty="0"/>
              <a:t>exit IRR and prepayment fee received in 2023 in connection to the payoff of two mezzanine loans.</a:t>
            </a:r>
            <a:endParaRPr lang="en-US" sz="750" dirty="0"/>
          </a:p>
          <a:p>
            <a:pPr marL="228600" indent="-228600" algn="just">
              <a:buFontTx/>
              <a:buAutoNum type="arabicParenBoth"/>
            </a:pPr>
            <a:endParaRPr lang="en-US" sz="750" dirty="0"/>
          </a:p>
        </p:txBody>
      </p:sp>
      <p:graphicFrame>
        <p:nvGraphicFramePr>
          <p:cNvPr id="8" name="Object 7">
            <a:extLst>
              <a:ext uri="{FF2B5EF4-FFF2-40B4-BE49-F238E27FC236}">
                <a16:creationId xmlns:a16="http://schemas.microsoft.com/office/drawing/2014/main" id="{B518BC54-438A-4EFC-3720-3B4FC473C8A9}"/>
              </a:ext>
            </a:extLst>
          </p:cNvPr>
          <p:cNvGraphicFramePr>
            <a:graphicFrameLocks noChangeAspect="1"/>
          </p:cNvGraphicFramePr>
          <p:nvPr>
            <p:extLst>
              <p:ext uri="{D42A27DB-BD31-4B8C-83A1-F6EECF244321}">
                <p14:modId xmlns:p14="http://schemas.microsoft.com/office/powerpoint/2010/main" val="2681652798"/>
              </p:ext>
            </p:extLst>
          </p:nvPr>
        </p:nvGraphicFramePr>
        <p:xfrm>
          <a:off x="457200" y="838200"/>
          <a:ext cx="5134833" cy="5546535"/>
        </p:xfrm>
        <a:graphic>
          <a:graphicData uri="http://schemas.openxmlformats.org/presentationml/2006/ole">
            <mc:AlternateContent xmlns:mc="http://schemas.openxmlformats.org/markup-compatibility/2006">
              <mc:Choice xmlns:v="urn:schemas-microsoft-com:vml" Requires="v">
                <p:oleObj name="Worksheet" r:id="rId3" imgW="5705370" imgH="6162817" progId="Excel.Sheet.12">
                  <p:link/>
                </p:oleObj>
              </mc:Choice>
              <mc:Fallback>
                <p:oleObj name="Worksheet" r:id="rId3" imgW="5705370" imgH="6162817" progId="Excel.Sheet.12">
                  <p:link/>
                  <p:pic>
                    <p:nvPicPr>
                      <p:cNvPr id="2" name="Object 1">
                        <a:extLst>
                          <a:ext uri="{FF2B5EF4-FFF2-40B4-BE49-F238E27FC236}">
                            <a16:creationId xmlns:a16="http://schemas.microsoft.com/office/drawing/2014/main" id="{146DD498-17D0-4517-AF9D-5A96B028ACEE}"/>
                          </a:ext>
                        </a:extLst>
                      </p:cNvPr>
                      <p:cNvPicPr/>
                      <p:nvPr/>
                    </p:nvPicPr>
                    <p:blipFill>
                      <a:blip r:embed="rId4"/>
                      <a:stretch>
                        <a:fillRect/>
                      </a:stretch>
                    </p:blipFill>
                    <p:spPr>
                      <a:xfrm>
                        <a:off x="457200" y="838200"/>
                        <a:ext cx="5134833" cy="5546535"/>
                      </a:xfrm>
                      <a:prstGeom prst="rect">
                        <a:avLst/>
                      </a:prstGeom>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29</a:t>
            </a:fld>
            <a:endParaRPr lang="en-US" dirty="0"/>
          </a:p>
        </p:txBody>
      </p:sp>
      <p:sp>
        <p:nvSpPr>
          <p:cNvPr id="14" name="Title 3">
            <a:extLst>
              <a:ext uri="{FF2B5EF4-FFF2-40B4-BE49-F238E27FC236}">
                <a16:creationId xmlns:a16="http://schemas.microsoft.com/office/drawing/2014/main" id="{D32D1837-9137-49ED-B3BC-94031F30D10D}"/>
              </a:ext>
            </a:extLst>
          </p:cNvPr>
          <p:cNvSpPr>
            <a:spLocks noGrp="1"/>
          </p:cNvSpPr>
          <p:nvPr>
            <p:ph type="title"/>
          </p:nvPr>
        </p:nvSpPr>
        <p:spPr>
          <a:xfrm>
            <a:off x="179692" y="-108530"/>
            <a:ext cx="9601200" cy="685800"/>
          </a:xfrm>
        </p:spPr>
        <p:txBody>
          <a:bodyPr>
            <a:normAutofit/>
          </a:bodyPr>
          <a:lstStyle/>
          <a:p>
            <a:r>
              <a:rPr lang="en-US" sz="1700" cap="all" dirty="0">
                <a:solidFill>
                  <a:srgbClr val="002F86"/>
                </a:solidFill>
              </a:rPr>
              <a:t>Appendix a:  sec reg. g compliance -</a:t>
            </a:r>
            <a:r>
              <a:rPr lang="en-US" sz="1700" b="1" cap="all" dirty="0">
                <a:solidFill>
                  <a:srgbClr val="002F86"/>
                </a:solidFill>
                <a:latin typeface="+mj-lt"/>
                <a:ea typeface="Adobe Fan Heiti Std B" panose="020B0700000000000000" pitchFamily="34" charset="-128"/>
                <a:cs typeface="Times New Roman" pitchFamily="18" charset="0"/>
              </a:rPr>
              <a:t> </a:t>
            </a:r>
            <a:r>
              <a:rPr lang="en-US" sz="1700" cap="all" dirty="0">
                <a:solidFill>
                  <a:srgbClr val="002F86"/>
                </a:solidFill>
                <a:latin typeface="+mj-lt"/>
                <a:ea typeface="Adobe Fan Heiti Std B" panose="020B0700000000000000" pitchFamily="34" charset="-128"/>
                <a:cs typeface="Times New Roman" pitchFamily="18" charset="0"/>
              </a:rPr>
              <a:t>Reconciliation of FFO Per Share</a:t>
            </a:r>
            <a:endParaRPr lang="en-US" sz="1700" cap="all" dirty="0">
              <a:solidFill>
                <a:srgbClr val="002F86"/>
              </a:solidFill>
            </a:endParaRPr>
          </a:p>
        </p:txBody>
      </p:sp>
      <p:sp>
        <p:nvSpPr>
          <p:cNvPr id="15" name="Rectangle 14">
            <a:extLst>
              <a:ext uri="{FF2B5EF4-FFF2-40B4-BE49-F238E27FC236}">
                <a16:creationId xmlns:a16="http://schemas.microsoft.com/office/drawing/2014/main" id="{052365EC-C9AB-423A-81B6-ADE5BD5827EF}"/>
              </a:ext>
            </a:extLst>
          </p:cNvPr>
          <p:cNvSpPr/>
          <p:nvPr/>
        </p:nvSpPr>
        <p:spPr>
          <a:xfrm>
            <a:off x="179692" y="516485"/>
            <a:ext cx="3401707" cy="200055"/>
          </a:xfrm>
          <a:prstGeom prst="rect">
            <a:avLst/>
          </a:prstGeom>
        </p:spPr>
        <p:txBody>
          <a:bodyPr wrap="square">
            <a:spAutoFit/>
          </a:bodyPr>
          <a:lstStyle/>
          <a:p>
            <a:pPr marL="243848" indent="-243848"/>
            <a:r>
              <a:rPr lang="en-US" sz="700" cap="all" dirty="0">
                <a:latin typeface="+mj-lt"/>
                <a:cs typeface="Times New Roman" pitchFamily="18" charset="0"/>
              </a:rPr>
              <a:t>(UN</a:t>
            </a:r>
            <a:r>
              <a:rPr lang="en-US" sz="700" cap="all" dirty="0">
                <a:cs typeface="Times New Roman" pitchFamily="18" charset="0"/>
              </a:rPr>
              <a:t>audited, amounts in thousands, except per share amounts)</a:t>
            </a:r>
            <a:endParaRPr lang="en-US" sz="700" cap="all" dirty="0">
              <a:latin typeface="+mj-lt"/>
              <a:cs typeface="Times New Roman" pitchFamily="18" charset="0"/>
            </a:endParaRPr>
          </a:p>
        </p:txBody>
      </p:sp>
      <p:graphicFrame>
        <p:nvGraphicFramePr>
          <p:cNvPr id="4" name="Object 3">
            <a:extLst>
              <a:ext uri="{FF2B5EF4-FFF2-40B4-BE49-F238E27FC236}">
                <a16:creationId xmlns:a16="http://schemas.microsoft.com/office/drawing/2014/main" id="{B59A31D8-B096-5421-5239-019F90239944}"/>
              </a:ext>
            </a:extLst>
          </p:cNvPr>
          <p:cNvGraphicFramePr>
            <a:graphicFrameLocks noChangeAspect="1"/>
          </p:cNvGraphicFramePr>
          <p:nvPr>
            <p:extLst>
              <p:ext uri="{D42A27DB-BD31-4B8C-83A1-F6EECF244321}">
                <p14:modId xmlns:p14="http://schemas.microsoft.com/office/powerpoint/2010/main" val="3615507002"/>
              </p:ext>
            </p:extLst>
          </p:nvPr>
        </p:nvGraphicFramePr>
        <p:xfrm>
          <a:off x="229392" y="838200"/>
          <a:ext cx="6704013" cy="2713038"/>
        </p:xfrm>
        <a:graphic>
          <a:graphicData uri="http://schemas.openxmlformats.org/presentationml/2006/ole">
            <mc:AlternateContent xmlns:mc="http://schemas.openxmlformats.org/markup-compatibility/2006">
              <mc:Choice xmlns:v="urn:schemas-microsoft-com:vml" Requires="v">
                <p:oleObj name="Worksheet" r:id="rId3" imgW="7981827" imgH="3228936" progId="Excel.Sheet.12">
                  <p:link/>
                </p:oleObj>
              </mc:Choice>
              <mc:Fallback>
                <p:oleObj name="Worksheet" r:id="rId3" imgW="7981827" imgH="3228936" progId="Excel.Sheet.12">
                  <p:link/>
                  <p:pic>
                    <p:nvPicPr>
                      <p:cNvPr id="2" name="Object 1">
                        <a:extLst>
                          <a:ext uri="{FF2B5EF4-FFF2-40B4-BE49-F238E27FC236}">
                            <a16:creationId xmlns:a16="http://schemas.microsoft.com/office/drawing/2014/main" id="{C5925B9E-B901-49D1-99A1-BB858178579F}"/>
                          </a:ext>
                        </a:extLst>
                      </p:cNvPr>
                      <p:cNvPicPr/>
                      <p:nvPr/>
                    </p:nvPicPr>
                    <p:blipFill>
                      <a:blip r:embed="rId4"/>
                      <a:stretch>
                        <a:fillRect/>
                      </a:stretch>
                    </p:blipFill>
                    <p:spPr>
                      <a:xfrm>
                        <a:off x="229392" y="838200"/>
                        <a:ext cx="6704013" cy="2713038"/>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178CCBFF-943E-AD03-B7FA-9DFBE416EC54}"/>
              </a:ext>
            </a:extLst>
          </p:cNvPr>
          <p:cNvSpPr txBox="1"/>
          <p:nvPr/>
        </p:nvSpPr>
        <p:spPr>
          <a:xfrm>
            <a:off x="6903177" y="1049966"/>
            <a:ext cx="3006626" cy="1585049"/>
          </a:xfrm>
          <a:prstGeom prst="rect">
            <a:avLst/>
          </a:prstGeom>
          <a:noFill/>
        </p:spPr>
        <p:txBody>
          <a:bodyPr wrap="square" rtlCol="0">
            <a:spAutoFit/>
          </a:bodyPr>
          <a:lstStyle/>
          <a:p>
            <a:pPr marL="228600" indent="-228600" algn="just">
              <a:buFontTx/>
              <a:buAutoNum type="arabicParenBoth"/>
            </a:pPr>
            <a:endParaRPr lang="en-US" sz="750" dirty="0"/>
          </a:p>
          <a:p>
            <a:pPr marL="228600" indent="-228600" algn="just">
              <a:buFontTx/>
              <a:buAutoNum type="arabicParenBoth"/>
            </a:pPr>
            <a:r>
              <a:rPr lang="en-US" sz="750" dirty="0"/>
              <a:t>Represents the repayment of rent credit received in connection with the sale of a 110-unit assisted living community in Wisconsin. The rent credit was provided to the operator during new construction lease-up.</a:t>
            </a:r>
          </a:p>
          <a:p>
            <a:pPr marL="228600" indent="-228600" algn="just">
              <a:buFontTx/>
              <a:buAutoNum type="arabicParenBoth"/>
            </a:pPr>
            <a:endParaRPr lang="en-US" sz="750" dirty="0"/>
          </a:p>
          <a:p>
            <a:pPr marL="228600" indent="-228600" algn="just">
              <a:buFontTx/>
              <a:buAutoNum type="arabicParenBoth"/>
            </a:pPr>
            <a:r>
              <a:rPr lang="en-US" sz="750" dirty="0"/>
              <a:t>Represents $1,832 of provision for credit losses related to the $121,321 acquisition accounted for as a financing receivable and $61,900 of mortgage loan originations, offset by (3) below.</a:t>
            </a:r>
          </a:p>
          <a:p>
            <a:pPr marL="228600" indent="-228600" algn="just">
              <a:buFontTx/>
              <a:buAutoNum type="arabicParenBoth"/>
            </a:pPr>
            <a:endParaRPr lang="en-US" sz="750" dirty="0"/>
          </a:p>
          <a:p>
            <a:pPr marL="228600" indent="-228600" algn="just">
              <a:buFontTx/>
              <a:buAutoNum type="arabicParenBoth"/>
            </a:pPr>
            <a:r>
              <a:rPr lang="en-US" sz="750" dirty="0"/>
              <a:t>Represents </a:t>
            </a:r>
            <a:r>
              <a:rPr lang="en-US" sz="700" dirty="0"/>
              <a:t>the exit IRR and prepayment fee received in 2023 in connection to the payoff of two mezzanine loans.</a:t>
            </a:r>
          </a:p>
          <a:p>
            <a:pPr algn="just"/>
            <a:endParaRPr lang="en-US" sz="750" dirty="0"/>
          </a:p>
        </p:txBody>
      </p:sp>
    </p:spTree>
    <p:extLst>
      <p:ext uri="{BB962C8B-B14F-4D97-AF65-F5344CB8AC3E}">
        <p14:creationId xmlns:p14="http://schemas.microsoft.com/office/powerpoint/2010/main" val="1897847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30</a:t>
            </a:fld>
            <a:endParaRPr lang="en-US" dirty="0"/>
          </a:p>
        </p:txBody>
      </p:sp>
      <p:pic>
        <p:nvPicPr>
          <p:cNvPr id="12" name="Picture 4">
            <a:extLst>
              <a:ext uri="{FF2B5EF4-FFF2-40B4-BE49-F238E27FC236}">
                <a16:creationId xmlns:a16="http://schemas.microsoft.com/office/drawing/2014/main" id="{65930B5F-7EC8-E6F3-7A76-08CC86B95B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010"/>
            <a:ext cx="10058400" cy="73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1">
            <a:extLst>
              <a:ext uri="{FF2B5EF4-FFF2-40B4-BE49-F238E27FC236}">
                <a16:creationId xmlns:a16="http://schemas.microsoft.com/office/drawing/2014/main" id="{2B3D4EEE-1A80-192A-0012-1BC7FFDA43A3}"/>
              </a:ext>
            </a:extLst>
          </p:cNvPr>
          <p:cNvSpPr txBox="1">
            <a:spLocks/>
          </p:cNvSpPr>
          <p:nvPr/>
        </p:nvSpPr>
        <p:spPr>
          <a:xfrm>
            <a:off x="9349902" y="6938076"/>
            <a:ext cx="591214" cy="263004"/>
          </a:xfrm>
          <a:prstGeom prst="rect">
            <a:avLst/>
          </a:prstGeom>
        </p:spPr>
        <p:txBody>
          <a:bodyPr vert="horz" lIns="99276" tIns="49638" rIns="99276" bIns="49638" rtlCol="0" anchor="ctr"/>
          <a:lstStyle>
            <a:defPPr>
              <a:defRPr lang="en-US"/>
            </a:defPPr>
            <a:lvl1pPr marL="0" algn="r" defTabSz="992764" rtl="0" eaLnBrk="1" latinLnBrk="0" hangingPunct="1">
              <a:defRPr sz="900" kern="1200">
                <a:solidFill>
                  <a:schemeClr val="accent1">
                    <a:lumMod val="75000"/>
                  </a:schemeClr>
                </a:solidFill>
                <a:latin typeface="+mn-lt"/>
                <a:ea typeface="+mn-ea"/>
                <a:cs typeface="+mn-cs"/>
              </a:defRPr>
            </a:lvl1pPr>
            <a:lvl2pPr marL="496382" algn="l" defTabSz="992764" rtl="0" eaLnBrk="1" latinLnBrk="0" hangingPunct="1">
              <a:defRPr sz="1954" kern="1200">
                <a:solidFill>
                  <a:schemeClr val="tx1"/>
                </a:solidFill>
                <a:latin typeface="+mn-lt"/>
                <a:ea typeface="+mn-ea"/>
                <a:cs typeface="+mn-cs"/>
              </a:defRPr>
            </a:lvl2pPr>
            <a:lvl3pPr marL="992764" algn="l" defTabSz="992764" rtl="0" eaLnBrk="1" latinLnBrk="0" hangingPunct="1">
              <a:defRPr sz="1954" kern="1200">
                <a:solidFill>
                  <a:schemeClr val="tx1"/>
                </a:solidFill>
                <a:latin typeface="+mn-lt"/>
                <a:ea typeface="+mn-ea"/>
                <a:cs typeface="+mn-cs"/>
              </a:defRPr>
            </a:lvl3pPr>
            <a:lvl4pPr marL="1489146" algn="l" defTabSz="992764" rtl="0" eaLnBrk="1" latinLnBrk="0" hangingPunct="1">
              <a:defRPr sz="1954" kern="1200">
                <a:solidFill>
                  <a:schemeClr val="tx1"/>
                </a:solidFill>
                <a:latin typeface="+mn-lt"/>
                <a:ea typeface="+mn-ea"/>
                <a:cs typeface="+mn-cs"/>
              </a:defRPr>
            </a:lvl4pPr>
            <a:lvl5pPr marL="1985528" algn="l" defTabSz="992764" rtl="0" eaLnBrk="1" latinLnBrk="0" hangingPunct="1">
              <a:defRPr sz="1954" kern="1200">
                <a:solidFill>
                  <a:schemeClr val="tx1"/>
                </a:solidFill>
                <a:latin typeface="+mn-lt"/>
                <a:ea typeface="+mn-ea"/>
                <a:cs typeface="+mn-cs"/>
              </a:defRPr>
            </a:lvl5pPr>
            <a:lvl6pPr marL="2481910" algn="l" defTabSz="992764" rtl="0" eaLnBrk="1" latinLnBrk="0" hangingPunct="1">
              <a:defRPr sz="1954" kern="1200">
                <a:solidFill>
                  <a:schemeClr val="tx1"/>
                </a:solidFill>
                <a:latin typeface="+mn-lt"/>
                <a:ea typeface="+mn-ea"/>
                <a:cs typeface="+mn-cs"/>
              </a:defRPr>
            </a:lvl6pPr>
            <a:lvl7pPr marL="2978292" algn="l" defTabSz="992764" rtl="0" eaLnBrk="1" latinLnBrk="0" hangingPunct="1">
              <a:defRPr sz="1954" kern="1200">
                <a:solidFill>
                  <a:schemeClr val="tx1"/>
                </a:solidFill>
                <a:latin typeface="+mn-lt"/>
                <a:ea typeface="+mn-ea"/>
                <a:cs typeface="+mn-cs"/>
              </a:defRPr>
            </a:lvl7pPr>
            <a:lvl8pPr marL="3474674" algn="l" defTabSz="992764" rtl="0" eaLnBrk="1" latinLnBrk="0" hangingPunct="1">
              <a:defRPr sz="1954" kern="1200">
                <a:solidFill>
                  <a:schemeClr val="tx1"/>
                </a:solidFill>
                <a:latin typeface="+mn-lt"/>
                <a:ea typeface="+mn-ea"/>
                <a:cs typeface="+mn-cs"/>
              </a:defRPr>
            </a:lvl8pPr>
            <a:lvl9pPr marL="3971056" algn="l" defTabSz="992764" rtl="0" eaLnBrk="1" latinLnBrk="0" hangingPunct="1">
              <a:defRPr sz="1954" kern="1200">
                <a:solidFill>
                  <a:schemeClr val="tx1"/>
                </a:solidFill>
                <a:latin typeface="+mn-lt"/>
                <a:ea typeface="+mn-ea"/>
                <a:cs typeface="+mn-cs"/>
              </a:defRPr>
            </a:lvl9pPr>
          </a:lstStyle>
          <a:p>
            <a:fld id="{0CDE22BD-A697-449A-B32E-82B3E933C80D}" type="slidenum">
              <a:rPr lang="en-US" smtClean="0">
                <a:solidFill>
                  <a:schemeClr val="bg1"/>
                </a:solidFill>
              </a:rPr>
              <a:pPr/>
              <a:t>30</a:t>
            </a:fld>
            <a:endParaRPr lang="en-US" dirty="0">
              <a:solidFill>
                <a:schemeClr val="bg1"/>
              </a:solidFill>
            </a:endParaRPr>
          </a:p>
        </p:txBody>
      </p:sp>
      <p:sp>
        <p:nvSpPr>
          <p:cNvPr id="6" name="TextBox 5">
            <a:extLst>
              <a:ext uri="{FF2B5EF4-FFF2-40B4-BE49-F238E27FC236}">
                <a16:creationId xmlns:a16="http://schemas.microsoft.com/office/drawing/2014/main" id="{509D931F-472C-1E84-7F1C-C7A0D6B5D923}"/>
              </a:ext>
            </a:extLst>
          </p:cNvPr>
          <p:cNvSpPr txBox="1"/>
          <p:nvPr/>
        </p:nvSpPr>
        <p:spPr>
          <a:xfrm>
            <a:off x="2286000" y="6914615"/>
            <a:ext cx="5638800" cy="261610"/>
          </a:xfrm>
          <a:prstGeom prst="rect">
            <a:avLst/>
          </a:prstGeom>
          <a:noFill/>
        </p:spPr>
        <p:txBody>
          <a:bodyPr wrap="square">
            <a:spAutoFit/>
          </a:bodyPr>
          <a:lstStyle/>
          <a:p>
            <a:pPr algn="ctr"/>
            <a:r>
              <a:rPr lang="en-US" sz="1100" dirty="0">
                <a:solidFill>
                  <a:schemeClr val="bg1"/>
                </a:solidFill>
              </a:rPr>
              <a:t>Visit our website to learn more about our ESG initiatives. </a:t>
            </a:r>
            <a:r>
              <a:rPr lang="en-US" sz="1100" dirty="0">
                <a:solidFill>
                  <a:schemeClr val="bg1"/>
                </a:solidFill>
                <a:hlinkClick r:id="rId4" tooltip="https://www.ltcreit.com/esg">
                  <a:extLst>
                    <a:ext uri="{A12FA001-AC4F-418D-AE19-62706E023703}">
                      <ahyp:hlinkClr xmlns:ahyp="http://schemas.microsoft.com/office/drawing/2018/hyperlinkcolor" val="tx"/>
                    </a:ext>
                  </a:extLst>
                </a:hlinkClick>
              </a:rPr>
              <a:t>www.LTCreit.com/ESG</a:t>
            </a:r>
            <a:endParaRPr lang="en-US" sz="1100" dirty="0">
              <a:solidFill>
                <a:schemeClr val="bg1"/>
              </a:solidFill>
            </a:endParaRPr>
          </a:p>
        </p:txBody>
      </p:sp>
    </p:spTree>
    <p:extLst>
      <p:ext uri="{BB962C8B-B14F-4D97-AF65-F5344CB8AC3E}">
        <p14:creationId xmlns:p14="http://schemas.microsoft.com/office/powerpoint/2010/main" val="3613392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31</a:t>
            </a:fld>
            <a:endParaRPr lang="en-US" dirty="0"/>
          </a:p>
        </p:txBody>
      </p:sp>
      <p:sp>
        <p:nvSpPr>
          <p:cNvPr id="4" name="Title 3">
            <a:extLst>
              <a:ext uri="{FF2B5EF4-FFF2-40B4-BE49-F238E27FC236}">
                <a16:creationId xmlns:a16="http://schemas.microsoft.com/office/drawing/2014/main" id="{B1C00281-B309-B20E-3888-3739B7CB6CAD}"/>
              </a:ext>
            </a:extLst>
          </p:cNvPr>
          <p:cNvSpPr>
            <a:spLocks noGrp="1"/>
          </p:cNvSpPr>
          <p:nvPr>
            <p:ph type="title"/>
          </p:nvPr>
        </p:nvSpPr>
        <p:spPr>
          <a:xfrm>
            <a:off x="152400" y="-76200"/>
            <a:ext cx="9601200" cy="685800"/>
          </a:xfrm>
        </p:spPr>
        <p:txBody>
          <a:bodyPr>
            <a:normAutofit/>
          </a:bodyPr>
          <a:lstStyle/>
          <a:p>
            <a:r>
              <a:rPr lang="en-US" sz="1700" dirty="0"/>
              <a:t>GLOSSARY</a:t>
            </a:r>
          </a:p>
        </p:txBody>
      </p:sp>
      <p:sp>
        <p:nvSpPr>
          <p:cNvPr id="5" name="TextBox 4">
            <a:extLst>
              <a:ext uri="{FF2B5EF4-FFF2-40B4-BE49-F238E27FC236}">
                <a16:creationId xmlns:a16="http://schemas.microsoft.com/office/drawing/2014/main" id="{63ECC178-AF82-2063-0663-4F32E0975B11}"/>
              </a:ext>
            </a:extLst>
          </p:cNvPr>
          <p:cNvSpPr txBox="1"/>
          <p:nvPr/>
        </p:nvSpPr>
        <p:spPr>
          <a:xfrm>
            <a:off x="104237" y="914400"/>
            <a:ext cx="4824953" cy="6059864"/>
          </a:xfrm>
          <a:prstGeom prst="rect">
            <a:avLst/>
          </a:prstGeom>
          <a:noFill/>
        </p:spPr>
        <p:txBody>
          <a:bodyPr wrap="square" rtlCol="0">
            <a:spAutoFit/>
          </a:bodyPr>
          <a:lstStyle/>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Annualized Actual Cash Income:</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Represents annualized cash rental income includes cash rent (excluding real estate tax reimbursement), interest income from financing receivables, mortgage loans, mezzanine loans and working capital notes, and income from unconsolidated joint ventures received for the month of March 2024 for investments as of March 31, 2024.</a:t>
            </a:r>
          </a:p>
          <a:p>
            <a:pPr marR="57150" algn="just">
              <a:lnSpc>
                <a:spcPct val="115000"/>
              </a:lnSpc>
            </a:pPr>
            <a:endParaRPr lang="en-US" sz="750" b="1" dirty="0">
              <a:solidFill>
                <a:schemeClr val="accent1"/>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Annualized Contractual Cash Income:</a:t>
            </a:r>
            <a:r>
              <a:rPr lang="en-US" sz="750" dirty="0">
                <a:solidFill>
                  <a:schemeClr val="accent1"/>
                </a:solidFill>
                <a:ea typeface="Calibri" panose="020F0502020204030204" pitchFamily="34" charset="0"/>
                <a:cs typeface="Times New Roman" panose="02020603050405020304" pitchFamily="18" charset="0"/>
              </a:rPr>
              <a:t>  </a:t>
            </a:r>
            <a:r>
              <a:rPr kumimoji="0" lang="en-US" sz="750" b="0" i="0" u="none" strike="noStrike" kern="1200" cap="none" spc="0" normalizeH="0" baseline="0" noProof="0" dirty="0">
                <a:ln>
                  <a:noFill/>
                </a:ln>
                <a:solidFill>
                  <a:prstClr val="black"/>
                </a:solidFill>
                <a:effectLst/>
                <a:uLnTx/>
                <a:uFillTx/>
                <a:latin typeface="Franklin Gothic Book"/>
                <a:ea typeface="+mn-ea"/>
                <a:cs typeface="Times New Roman" pitchFamily="18" charset="0"/>
              </a:rPr>
              <a:t>Represents annualized contractual cash rental income prior to abatements &amp; deferred rent repayment (e</a:t>
            </a:r>
            <a:r>
              <a:rPr lang="en-US" sz="750" dirty="0" err="1">
                <a:solidFill>
                  <a:prstClr val="black"/>
                </a:solidFill>
                <a:latin typeface="Franklin Gothic Book"/>
                <a:cs typeface="Times New Roman" pitchFamily="18" charset="0"/>
              </a:rPr>
              <a:t>xcluding</a:t>
            </a:r>
            <a:r>
              <a:rPr lang="en-US" sz="750" dirty="0">
                <a:solidFill>
                  <a:prstClr val="black"/>
                </a:solidFill>
                <a:latin typeface="Franklin Gothic Book"/>
                <a:cs typeface="Times New Roman" pitchFamily="18" charset="0"/>
              </a:rPr>
              <a:t> real estate tax reimbursement)</a:t>
            </a:r>
            <a:r>
              <a:rPr kumimoji="0" lang="en-US" sz="750" b="0" i="0" u="none" strike="noStrike" kern="1200" cap="none" spc="0" normalizeH="0" baseline="0" noProof="0" dirty="0">
                <a:ln>
                  <a:noFill/>
                </a:ln>
                <a:solidFill>
                  <a:prstClr val="black"/>
                </a:solidFill>
                <a:effectLst/>
                <a:uLnTx/>
                <a:uFillTx/>
                <a:latin typeface="Franklin Gothic Book"/>
                <a:ea typeface="+mn-ea"/>
                <a:cs typeface="Times New Roman" pitchFamily="18" charset="0"/>
              </a:rPr>
              <a:t>, interest income from financing receivables, mortgage loans, mezzanine loans and working capital notes, and income from unconsolidated joint ventures for the month of March 2024 for investments as of March 31, 2024.</a:t>
            </a:r>
          </a:p>
          <a:p>
            <a:pPr marR="57150"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Annualized GAAP Income:</a:t>
            </a:r>
            <a:r>
              <a:rPr lang="en-US" sz="750" dirty="0">
                <a:solidFill>
                  <a:schemeClr val="accent1"/>
                </a:solidFill>
                <a:ea typeface="Calibri" panose="020F0502020204030204" pitchFamily="34" charset="0"/>
                <a:cs typeface="Times New Roman" panose="02020603050405020304" pitchFamily="18" charset="0"/>
              </a:rPr>
              <a:t>  </a:t>
            </a:r>
            <a:r>
              <a:rPr kumimoji="0" lang="en-US" sz="750" b="0" i="0" u="none" strike="noStrike" kern="1200" cap="none" spc="0" normalizeH="0" baseline="0" noProof="0" dirty="0">
                <a:ln>
                  <a:noFill/>
                </a:ln>
                <a:solidFill>
                  <a:prstClr val="black"/>
                </a:solidFill>
                <a:effectLst/>
                <a:uLnTx/>
                <a:uFillTx/>
                <a:latin typeface="Franklin Gothic Book"/>
                <a:ea typeface="+mn-ea"/>
                <a:cs typeface="Times New Roman" pitchFamily="18" charset="0"/>
              </a:rPr>
              <a:t>Represents annualized GAAP rent which </a:t>
            </a:r>
            <a:r>
              <a:rPr lang="en-US" sz="750" dirty="0">
                <a:ea typeface="Calibri" panose="020F0502020204030204" pitchFamily="34" charset="0"/>
                <a:cs typeface="Times New Roman" panose="02020603050405020304" pitchFamily="18" charset="0"/>
              </a:rPr>
              <a:t>includes contractual cash rent, straight-line rent and amortization of lease incentives (excluding real estate tax reimbursement)</a:t>
            </a:r>
            <a:r>
              <a:rPr kumimoji="0" lang="en-US" sz="750" b="0" i="0" u="none" strike="noStrike" kern="1200" cap="none" spc="0" normalizeH="0" baseline="0" noProof="0" dirty="0">
                <a:ln>
                  <a:noFill/>
                </a:ln>
                <a:solidFill>
                  <a:prstClr val="black"/>
                </a:solidFill>
                <a:effectLst/>
                <a:uLnTx/>
                <a:uFillTx/>
                <a:latin typeface="Franklin Gothic Book"/>
                <a:ea typeface="+mn-ea"/>
                <a:cs typeface="Times New Roman" pitchFamily="18" charset="0"/>
              </a:rPr>
              <a:t>, GAAP interest income from financing receivables, mortgage loans, mezzanine loans and working capital notes, and income from unconsolidated joint ventures for the month of </a:t>
            </a:r>
            <a:r>
              <a:rPr lang="en-US" sz="750" dirty="0">
                <a:ea typeface="Calibri" panose="020F0502020204030204" pitchFamily="34" charset="0"/>
                <a:cs typeface="Times New Roman" panose="02020603050405020304" pitchFamily="18" charset="0"/>
              </a:rPr>
              <a:t>March 2024 for investments as of March 31, 2024.</a:t>
            </a:r>
          </a:p>
          <a:p>
            <a:pPr marR="57150" algn="just">
              <a:lnSpc>
                <a:spcPct val="115000"/>
              </a:lnSpc>
            </a:pPr>
            <a:endParaRPr lang="en-US" sz="750" b="1" dirty="0">
              <a:solidFill>
                <a:schemeClr val="accent1"/>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Assisted Living Communities (“ALF”):</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ALF portfolio consists of assisted living, independent living, and/or memory care properties.  (See Independent Living and Memory Care)  Assisted living properties are seniors housing properties serving elderly persons who require assistance with activities of daily living, but do not require the constant supervision skilled nursing properties provide.  Services are usually available 24 hours a day and include personal supervision and assistance with eating, bathing, grooming and administering medication.  The facilities provide a combination of housing, supportive services, personalized assistance and health care designed to respond to individual needs.</a:t>
            </a:r>
          </a:p>
          <a:p>
            <a:pPr marR="57150" algn="just">
              <a:lnSpc>
                <a:spcPct val="115000"/>
              </a:lnSpc>
            </a:pPr>
            <a:endParaRPr lang="en-US" sz="750" dirty="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Contractual Lease Rent:</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Rental revenue as defined by the lease agreement between us and the operator for the lease year.</a:t>
            </a:r>
          </a:p>
          <a:p>
            <a:pPr marR="57150" algn="just"/>
            <a:r>
              <a:rPr lang="en-US" sz="750" dirty="0">
                <a:ea typeface="Times New Roman" panose="02020603050405020304" pitchFamily="18" charset="0"/>
              </a:rPr>
              <a:t> </a:t>
            </a:r>
          </a:p>
          <a:p>
            <a:pPr marR="57150" algn="just"/>
            <a:r>
              <a:rPr lang="en-US" sz="750" b="1" dirty="0">
                <a:solidFill>
                  <a:schemeClr val="accent1"/>
                </a:solidFill>
                <a:ea typeface="Calibri" panose="020F0502020204030204" pitchFamily="34" charset="0"/>
                <a:cs typeface="Times New Roman" panose="02020603050405020304" pitchFamily="18" charset="0"/>
              </a:rPr>
              <a:t>Coronavirus Stimulus Funds (“CSF”):</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CSF includes funding from various state and federal programs to support healthcare providers in dealing with the challenges of the coronavirus pandemic.  Included in CSF are state-specific payments identified by operators as well as federal payments connected to the Paycheck Protection Program and the Provider Relief Fund.  CSF is self-reported by operators in unaudited financial statements provided to LTC.  Specifically excluded from CSF are the suspension of the Medicare sequestration cut, and increases to the Federal Medical Assistance Percentages (FMAP), both of which are reflected in reported coverage both including and excluding CSF. </a:t>
            </a:r>
          </a:p>
          <a:p>
            <a:pPr marR="57150" algn="just"/>
            <a:endParaRPr lang="en-US" sz="750" dirty="0">
              <a:solidFill>
                <a:schemeClr val="accent1"/>
              </a:solidFill>
              <a:ea typeface="Times New Roman" panose="02020603050405020304" pitchFamily="18" charset="0"/>
            </a:endParaRPr>
          </a:p>
          <a:p>
            <a:pPr marR="57150" algn="just"/>
            <a:r>
              <a:rPr lang="en-US" sz="750" b="1" dirty="0">
                <a:solidFill>
                  <a:schemeClr val="accent1"/>
                </a:solidFill>
                <a:ea typeface="Times New Roman" panose="02020603050405020304" pitchFamily="18" charset="0"/>
              </a:rPr>
              <a:t>Earnings Before Interest, Tax, Depreciation and Amortization for Real Estate (“EBITDA</a:t>
            </a:r>
            <a:r>
              <a:rPr lang="en-US" sz="750" b="1" i="1" dirty="0">
                <a:solidFill>
                  <a:schemeClr val="accent1"/>
                </a:solidFill>
                <a:ea typeface="Times New Roman" panose="02020603050405020304" pitchFamily="18" charset="0"/>
              </a:rPr>
              <a:t>re”)</a:t>
            </a:r>
            <a:r>
              <a:rPr lang="en-US" sz="750" b="1" dirty="0">
                <a:solidFill>
                  <a:schemeClr val="accent1"/>
                </a:solidFill>
                <a:ea typeface="Times New Roman" panose="02020603050405020304" pitchFamily="18" charset="0"/>
              </a:rPr>
              <a:t>: </a:t>
            </a:r>
            <a:r>
              <a:rPr lang="en-US" sz="750" spc="-15" dirty="0">
                <a:solidFill>
                  <a:schemeClr val="accent1"/>
                </a:solidFill>
                <a:ea typeface="Calibri" panose="020F0502020204030204" pitchFamily="34" charset="0"/>
                <a:cs typeface="Times New Roman" panose="02020603050405020304" pitchFamily="18" charset="0"/>
              </a:rPr>
              <a:t> </a:t>
            </a:r>
            <a:r>
              <a:rPr lang="en-US" sz="750" spc="-15" dirty="0">
                <a:ea typeface="Calibri" panose="020F0502020204030204" pitchFamily="34" charset="0"/>
                <a:cs typeface="Times New Roman" panose="02020603050405020304" pitchFamily="18" charset="0"/>
              </a:rPr>
              <a:t>As defined by the National Association of Real Estate Investment Trusts (“</a:t>
            </a:r>
            <a:r>
              <a:rPr lang="en-US" sz="750" dirty="0">
                <a:ea typeface="Times New Roman" panose="02020603050405020304" pitchFamily="18" charset="0"/>
              </a:rPr>
              <a:t>NAREIT”), EBITDA</a:t>
            </a:r>
            <a:r>
              <a:rPr lang="en-US" sz="750" i="1" dirty="0">
                <a:ea typeface="Times New Roman" panose="02020603050405020304" pitchFamily="18" charset="0"/>
              </a:rPr>
              <a:t>re</a:t>
            </a:r>
            <a:r>
              <a:rPr lang="en-US" sz="750" dirty="0">
                <a:ea typeface="Times New Roman" panose="02020603050405020304" pitchFamily="18" charset="0"/>
              </a:rPr>
              <a:t> is calculated as net income (computed in accordance with GAAP) excluding (i) interest expense, (ii) income tax expense, (iii) real estate depreciation and amortization, (iv) impairment write-downs of depreciable real estate, (v) gains or losses on the sale of depreciable real estate, and (vi) adjustments for unconsolidated partnerships and joint ventures.</a:t>
            </a:r>
          </a:p>
          <a:p>
            <a:pPr marR="57150" algn="just"/>
            <a:endParaRPr lang="en-US" sz="750" dirty="0">
              <a:ea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Financing Receivables:  </a:t>
            </a:r>
            <a:r>
              <a:rPr lang="en-US" sz="750" dirty="0">
                <a:effectLst/>
                <a:ea typeface="Calibri" panose="020F0502020204030204" pitchFamily="34" charset="0"/>
              </a:rPr>
              <a:t>Properties acquired through a sale-leaseback transaction with an operating entity being the same before and after the sale-leaseback, subject to a lease contract that contains a purchase option. In accordance with GAAP, the purchased assets are required to be presented as </a:t>
            </a:r>
            <a:r>
              <a:rPr lang="en-US" sz="750" i="1" dirty="0">
                <a:effectLst/>
                <a:ea typeface="Calibri" panose="020F0502020204030204" pitchFamily="34" charset="0"/>
              </a:rPr>
              <a:t>Financing Receivables</a:t>
            </a:r>
            <a:r>
              <a:rPr lang="en-US" sz="750" dirty="0">
                <a:effectLst/>
                <a:ea typeface="Calibri" panose="020F0502020204030204" pitchFamily="34" charset="0"/>
              </a:rPr>
              <a:t> on our </a:t>
            </a:r>
            <a:r>
              <a:rPr lang="en-US" sz="750" i="1" dirty="0">
                <a:effectLst/>
                <a:ea typeface="Calibri" panose="020F0502020204030204" pitchFamily="34" charset="0"/>
              </a:rPr>
              <a:t>Consolidated Balance Sheets</a:t>
            </a:r>
            <a:r>
              <a:rPr lang="en-US" sz="750" dirty="0">
                <a:effectLst/>
                <a:ea typeface="Calibri" panose="020F0502020204030204" pitchFamily="34" charset="0"/>
              </a:rPr>
              <a:t> and the rental income to be presented as </a:t>
            </a:r>
            <a:r>
              <a:rPr lang="en-US" sz="750" i="1" dirty="0">
                <a:effectLst/>
                <a:ea typeface="Calibri" panose="020F0502020204030204" pitchFamily="34" charset="0"/>
              </a:rPr>
              <a:t>Interest income from financing receivables</a:t>
            </a:r>
            <a:r>
              <a:rPr lang="en-US" sz="750" dirty="0">
                <a:effectLst/>
                <a:ea typeface="Calibri" panose="020F0502020204030204" pitchFamily="34" charset="0"/>
              </a:rPr>
              <a:t> on our </a:t>
            </a:r>
            <a:r>
              <a:rPr lang="en-US" sz="750" i="1" dirty="0">
                <a:effectLst/>
                <a:ea typeface="Calibri" panose="020F0502020204030204" pitchFamily="34" charset="0"/>
              </a:rPr>
              <a:t>Consolidated Statements of Income</a:t>
            </a:r>
            <a:r>
              <a:rPr lang="en-US" sz="750" dirty="0">
                <a:effectLst/>
                <a:ea typeface="Calibri" panose="020F0502020204030204" pitchFamily="34" charset="0"/>
              </a:rPr>
              <a:t>.</a:t>
            </a:r>
            <a:r>
              <a:rPr lang="en-US" sz="750" i="1" dirty="0">
                <a:effectLst/>
                <a:ea typeface="Calibri" panose="020F0502020204030204" pitchFamily="34" charset="0"/>
              </a:rPr>
              <a:t> </a:t>
            </a:r>
            <a:endParaRPr lang="en-US" sz="750" b="1" dirty="0">
              <a:ea typeface="Calibri" panose="020F0502020204030204" pitchFamily="34" charset="0"/>
              <a:cs typeface="Times New Roman" panose="02020603050405020304" pitchFamily="18" charset="0"/>
            </a:endParaRPr>
          </a:p>
          <a:p>
            <a:pPr marR="57150"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marR="57150" algn="just">
              <a:lnSpc>
                <a:spcPct val="115000"/>
              </a:lnSpc>
            </a:pPr>
            <a:endParaRPr lang="en-US" sz="750" dirty="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5CF00FA-DC31-DF1C-1D7A-A0FB2E0E182A}"/>
              </a:ext>
            </a:extLst>
          </p:cNvPr>
          <p:cNvSpPr txBox="1"/>
          <p:nvPr/>
        </p:nvSpPr>
        <p:spPr>
          <a:xfrm>
            <a:off x="4929190" y="914400"/>
            <a:ext cx="5129210" cy="6054093"/>
          </a:xfrm>
          <a:prstGeom prst="rect">
            <a:avLst/>
          </a:prstGeom>
          <a:noFill/>
        </p:spPr>
        <p:txBody>
          <a:bodyPr wrap="square" rtlCol="0">
            <a:spAutoFit/>
          </a:bodyPr>
          <a:lstStyle/>
          <a:p>
            <a:pPr marR="57150" algn="just">
              <a:lnSpc>
                <a:spcPct val="115000"/>
              </a:lnSpc>
            </a:pPr>
            <a:r>
              <a:rPr kumimoji="0" lang="en-US" sz="750" b="1" i="0" u="none" strike="noStrike" kern="1200" cap="none" spc="0" normalizeH="0" baseline="0" noProof="0" dirty="0">
                <a:ln>
                  <a:noFill/>
                </a:ln>
                <a:solidFill>
                  <a:schemeClr val="accent1"/>
                </a:solidFill>
                <a:effectLst/>
                <a:uLnTx/>
                <a:uFillTx/>
                <a:latin typeface="Franklin Gothic Book"/>
                <a:ea typeface="Calibri" panose="020F0502020204030204" pitchFamily="34" charset="0"/>
                <a:cs typeface="Times New Roman" panose="02020603050405020304" pitchFamily="18" charset="0"/>
              </a:rPr>
              <a:t>Funds Available for Distribution (“FAD”):</a:t>
            </a:r>
            <a:r>
              <a:rPr kumimoji="0" lang="en-US" sz="750" b="0" i="0" u="none" strike="noStrike" kern="1200" cap="none" spc="0" normalizeH="0" baseline="0" noProof="0" dirty="0">
                <a:ln>
                  <a:noFill/>
                </a:ln>
                <a:solidFill>
                  <a:schemeClr val="accent1"/>
                </a:solidFill>
                <a:effectLst/>
                <a:uLnTx/>
                <a:uFillTx/>
                <a:latin typeface="Franklin Gothic Book"/>
                <a:ea typeface="Calibri" panose="020F0502020204030204" pitchFamily="34" charset="0"/>
                <a:cs typeface="Times New Roman" panose="02020603050405020304" pitchFamily="18" charset="0"/>
              </a:rPr>
              <a:t>  </a:t>
            </a:r>
            <a:r>
              <a:rPr kumimoji="0" lang="en-US" sz="750" b="0" i="0" u="none" strike="noStrike" kern="1200" cap="none" spc="-15"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rPr>
              <a:t>FFO excluding the effects of straight-line rent, amortization of lease costs, effective interest income, provision for credit losses, non‑cash compensation charges</a:t>
            </a:r>
            <a:r>
              <a:rPr lang="en-US" sz="750" spc="-15" dirty="0">
                <a:solidFill>
                  <a:prstClr val="black"/>
                </a:solidFill>
                <a:latin typeface="Franklin Gothic Book"/>
                <a:ea typeface="Calibri" panose="020F0502020204030204" pitchFamily="34" charset="0"/>
                <a:cs typeface="Times New Roman" panose="02020603050405020304" pitchFamily="18" charset="0"/>
              </a:rPr>
              <a:t> </a:t>
            </a:r>
            <a:r>
              <a:rPr kumimoji="0" lang="en-US" sz="750" b="0" i="0" u="none" strike="noStrike" kern="1200" cap="none" spc="-15"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rPr>
              <a:t>and non-cash interest charges.</a:t>
            </a:r>
            <a:endParaRPr kumimoji="0" lang="en-US" sz="750" b="0" i="0" u="none" strike="noStrike" kern="1200" cap="none" spc="0"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endParaRPr>
          </a:p>
          <a:p>
            <a:pPr marL="0" marR="57150" lvl="0" indent="0" algn="just" defTabSz="496382" rtl="0" eaLnBrk="1" fontAlgn="auto" latinLnBrk="0" hangingPunct="1">
              <a:lnSpc>
                <a:spcPct val="115000"/>
              </a:lnSpc>
              <a:spcBef>
                <a:spcPts val="0"/>
              </a:spcBef>
              <a:spcAft>
                <a:spcPts val="0"/>
              </a:spcAft>
              <a:buClrTx/>
              <a:buSzTx/>
              <a:buFontTx/>
              <a:buNone/>
              <a:tabLst/>
              <a:defRPr/>
            </a:pPr>
            <a:endParaRPr kumimoji="0" lang="en-US" sz="750" b="1" i="0" u="none" strike="noStrike" kern="1200" cap="none" spc="0" normalizeH="0" baseline="0" noProof="0" dirty="0">
              <a:ln>
                <a:noFill/>
              </a:ln>
              <a:solidFill>
                <a:srgbClr val="4F81BD"/>
              </a:solidFill>
              <a:effectLst/>
              <a:uLnTx/>
              <a:uFillTx/>
              <a:latin typeface="Franklin Gothic Book"/>
              <a:ea typeface="Calibri" panose="020F0502020204030204" pitchFamily="34" charset="0"/>
              <a:cs typeface="Times New Roman" panose="02020603050405020304" pitchFamily="18" charset="0"/>
            </a:endParaRPr>
          </a:p>
          <a:p>
            <a:pPr marL="0" marR="57150" lvl="0" indent="0" algn="just" defTabSz="496382" rtl="0" eaLnBrk="1" fontAlgn="auto" latinLnBrk="0" hangingPunct="1">
              <a:lnSpc>
                <a:spcPct val="115000"/>
              </a:lnSpc>
              <a:spcBef>
                <a:spcPts val="0"/>
              </a:spcBef>
              <a:spcAft>
                <a:spcPts val="0"/>
              </a:spcAft>
              <a:buClrTx/>
              <a:buSzTx/>
              <a:buFontTx/>
              <a:buNone/>
              <a:tabLst/>
              <a:defRPr/>
            </a:pPr>
            <a:r>
              <a:rPr kumimoji="0" lang="en-US" sz="750" b="1" i="0" u="none" strike="noStrike" kern="1200" cap="none" spc="0" normalizeH="0" baseline="0" noProof="0" dirty="0">
                <a:ln>
                  <a:noFill/>
                </a:ln>
                <a:solidFill>
                  <a:schemeClr val="accent1"/>
                </a:solidFill>
                <a:effectLst/>
                <a:uLnTx/>
                <a:uFillTx/>
                <a:latin typeface="Franklin Gothic Book"/>
                <a:ea typeface="Calibri" panose="020F0502020204030204" pitchFamily="34" charset="0"/>
                <a:cs typeface="Times New Roman" panose="02020603050405020304" pitchFamily="18" charset="0"/>
              </a:rPr>
              <a:t>Funds From Operations (“FFO”):</a:t>
            </a:r>
            <a:r>
              <a:rPr kumimoji="0" lang="en-US" sz="750" b="0" i="0" u="none" strike="noStrike" kern="1200" cap="none" spc="0" normalizeH="0" baseline="0" noProof="0" dirty="0">
                <a:ln>
                  <a:noFill/>
                </a:ln>
                <a:solidFill>
                  <a:schemeClr val="accent1"/>
                </a:solidFill>
                <a:effectLst/>
                <a:uLnTx/>
                <a:uFillTx/>
                <a:latin typeface="Franklin Gothic Book"/>
                <a:ea typeface="Calibri" panose="020F0502020204030204" pitchFamily="34" charset="0"/>
                <a:cs typeface="Times New Roman" panose="02020603050405020304" pitchFamily="18" charset="0"/>
              </a:rPr>
              <a:t>  </a:t>
            </a:r>
            <a:r>
              <a:rPr kumimoji="0" lang="en-US" sz="750" b="0" i="0" u="none" strike="noStrike" kern="1200" cap="none" spc="0"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rPr>
              <a:t>A</a:t>
            </a:r>
            <a:r>
              <a:rPr kumimoji="0" lang="en-US" sz="750" b="0" i="0" u="none" strike="noStrike" kern="1200" cap="none" spc="-15"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rPr>
              <a:t>s defined by NAREIT, net income available to common stockholders (computed in accordance with U.S. GAAP) excluding gains or losses on the sale of real estate and impairment write-downs of depreciable real estate plus real estate depreciation and amortization, and after adjustments for unconsolidated partnerships and joint ventures.</a:t>
            </a:r>
            <a:endParaRPr kumimoji="0" lang="en-US" sz="750" b="0" i="0" u="none" strike="noStrike" kern="1200" cap="none" spc="0" normalizeH="0" baseline="0" noProof="0" dirty="0">
              <a:ln>
                <a:noFill/>
              </a:ln>
              <a:solidFill>
                <a:prstClr val="black"/>
              </a:solidFill>
              <a:effectLst/>
              <a:uLnTx/>
              <a:uFillTx/>
              <a:latin typeface="Franklin Gothic Book"/>
              <a:ea typeface="Calibri" panose="020F0502020204030204" pitchFamily="34" charset="0"/>
              <a:cs typeface="Times New Roman" panose="02020603050405020304" pitchFamily="18" charset="0"/>
            </a:endParaRPr>
          </a:p>
          <a:p>
            <a:pPr marL="0" marR="57150" lvl="0" indent="0" algn="just" defTabSz="496382" rtl="0" eaLnBrk="1" fontAlgn="auto" latinLnBrk="0" hangingPunct="1">
              <a:lnSpc>
                <a:spcPct val="115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4F81BD"/>
                </a:solidFill>
                <a:effectLst/>
                <a:uLnTx/>
                <a:uFillTx/>
                <a:latin typeface="Franklin Gothic Book"/>
                <a:ea typeface="Calibri" panose="020F0502020204030204" pitchFamily="34" charset="0"/>
                <a:cs typeface="Times New Roman" panose="02020603050405020304" pitchFamily="18" charset="0"/>
              </a:rPr>
              <a:t> </a:t>
            </a:r>
          </a:p>
          <a:p>
            <a:pPr marL="0" marR="57150" lvl="0" indent="0" algn="just" defTabSz="496382" rtl="0" eaLnBrk="1" fontAlgn="auto" latinLnBrk="0" hangingPunct="1">
              <a:lnSpc>
                <a:spcPct val="115000"/>
              </a:lnSpc>
              <a:spcBef>
                <a:spcPts val="0"/>
              </a:spcBef>
              <a:spcAft>
                <a:spcPts val="0"/>
              </a:spcAft>
              <a:buClrTx/>
              <a:buSzTx/>
              <a:buFontTx/>
              <a:buNone/>
              <a:tabLst/>
              <a:defRPr/>
            </a:pPr>
            <a:r>
              <a:rPr lang="en-US" sz="750" b="1" dirty="0">
                <a:solidFill>
                  <a:schemeClr val="accent1"/>
                </a:solidFill>
                <a:ea typeface="Calibri" panose="020F0502020204030204" pitchFamily="34" charset="0"/>
                <a:cs typeface="Times New Roman" panose="02020603050405020304" pitchFamily="18" charset="0"/>
              </a:rPr>
              <a:t>GAAP Lease Yield:</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GAAP rent divided by the sum of the purchase price and transaction costs.</a:t>
            </a:r>
          </a:p>
          <a:p>
            <a:pPr marR="57150" algn="just">
              <a:lnSpc>
                <a:spcPct val="115000"/>
              </a:lnSpc>
            </a:pPr>
            <a:r>
              <a:rPr lang="en-US" sz="750" dirty="0">
                <a:solidFill>
                  <a:schemeClr val="accent1"/>
                </a:solidFill>
                <a:ea typeface="Calibri" panose="020F0502020204030204" pitchFamily="34" charset="0"/>
                <a:cs typeface="Times New Roman" panose="02020603050405020304" pitchFamily="18" charset="0"/>
              </a:rPr>
              <a:t> </a:t>
            </a: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GAAP Rent:</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Total rent we will receive as a fixed amount over the initial term of the lease and recognized evenly over that term.  GAAP rent recorded in the early years of a lease is higher than the cash rent received and during the later years of the lease, the cash rent received is higher than GAAP rent recognized.  GAAP rent is commonly referred to as straight-line rental income.</a:t>
            </a:r>
          </a:p>
          <a:p>
            <a:pPr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Gross Asset Value:</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carrying amount of total assets after adding back accumulated depreciation and loan loss reserves, as reported in the company’s consolidated financial statements.</a:t>
            </a:r>
          </a:p>
          <a:p>
            <a:pPr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Gross Investment:</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Original price paid for an asset plus capital improvements funded by LTC, without any deductions for depreciation or provision for credit losses. Gross Investment is commonly referred to as undepreciated book value.</a:t>
            </a:r>
          </a:p>
          <a:p>
            <a:pPr lvl="0" algn="just">
              <a:lnSpc>
                <a:spcPct val="115000"/>
              </a:lnSpc>
            </a:pPr>
            <a:endParaRPr lang="en-US" sz="750" b="1" dirty="0">
              <a:solidFill>
                <a:schemeClr val="accent1"/>
              </a:solidFill>
              <a:ea typeface="Calibri" panose="020F0502020204030204" pitchFamily="34" charset="0"/>
              <a:cs typeface="Times New Roman" panose="02020603050405020304" pitchFamily="18" charset="0"/>
            </a:endParaRPr>
          </a:p>
          <a:p>
            <a:pPr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Independent Living Communities (“ILF”):</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Seniors housing properties offering a sense of community and numerous levels of service, such as laundry, housekeeping, dining options/meal plans, exercise and wellness programs, transportation, social, cultural and recreational activities, on-site security and emergency response programs.  Many offer on-site conveniences like beauty/barber shops, fitness facilities, game rooms, libraries and activity centers.  ILFs are also known as retirement communities or seniors apartments.</a:t>
            </a:r>
          </a:p>
          <a:p>
            <a:pPr marR="57150" algn="just">
              <a:lnSpc>
                <a:spcPct val="115000"/>
              </a:lnSpc>
            </a:pPr>
            <a:endParaRPr lang="en-US" sz="750" b="1" dirty="0">
              <a:solidFill>
                <a:schemeClr val="accent1"/>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Interest Income:</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Represents interest income from mortgage loans and other notes.</a:t>
            </a:r>
          </a:p>
          <a:p>
            <a:pPr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solidFill>
                <a:schemeClr val="accent1"/>
              </a:solidFill>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Licensed Beds/Units:</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number of beds and/or units that an operator is authorized to operate at seniors housing and long-term care properties.  Licensed beds and/or units may differ from the number of beds and/or units in service at any given time.</a:t>
            </a:r>
          </a:p>
          <a:p>
            <a:pPr marR="57150" algn="just">
              <a:lnSpc>
                <a:spcPct val="115000"/>
              </a:lnSpc>
            </a:pPr>
            <a:r>
              <a:rPr lang="en-US" sz="750" b="1"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Memory Care Communities (“MC”):</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Seniors housing properties offering specialized options for seniors with Alzheimer’s disease and other forms of dementia.  These facilities offer dedicated care and specialized programming for various conditions relating to memory loss in a secured environment that is typically smaller in scale and more residential in nature than traditional assisted living facilities.  These facilities have staff available 24 hours a day to respond to the unique needs of their residents.</a:t>
            </a:r>
          </a:p>
          <a:p>
            <a:pPr marR="57150"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Metropolitan Statistical Areas (“MSA”):</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Based on the U.S. Census Bureau, MSA is a geographic entity defined by the Office of Management and Budget (OMB) for use by Federal statistical agencies in collecting, tabulating, and publishing Federal statistics.  A metro area contains a core urban area of 50,000 or more population. </a:t>
            </a:r>
            <a:r>
              <a:rPr lang="en-US" sz="750" dirty="0">
                <a:cs typeface="Times New Roman" panose="02020603050405020304" pitchFamily="18" charset="0"/>
              </a:rPr>
              <a:t>MSAs 1 to 31 have a population of 19.8M – 2.2M. MSAs 32 to 100 have a population of 2.2M – 0.6M. MSAs greater than 100 have a population of 0.6M – 59K. Cities in a Micro-SA have a population of 223K – 12K.  Cities not in a MSA has population of less than 100K.</a:t>
            </a:r>
            <a:endParaRPr lang="en-US" sz="75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7802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DE22BD-A697-449A-B32E-82B3E933C80D}" type="slidenum">
              <a:rPr lang="en-US" smtClean="0"/>
              <a:pPr/>
              <a:t>32</a:t>
            </a:fld>
            <a:endParaRPr lang="en-US" dirty="0"/>
          </a:p>
        </p:txBody>
      </p:sp>
      <p:sp>
        <p:nvSpPr>
          <p:cNvPr id="8" name="Title 3">
            <a:extLst>
              <a:ext uri="{FF2B5EF4-FFF2-40B4-BE49-F238E27FC236}">
                <a16:creationId xmlns:a16="http://schemas.microsoft.com/office/drawing/2014/main" id="{178D1FE6-45EA-BAF0-69EE-7A9DE4ED0BE3}"/>
              </a:ext>
            </a:extLst>
          </p:cNvPr>
          <p:cNvSpPr>
            <a:spLocks noGrp="1"/>
          </p:cNvSpPr>
          <p:nvPr>
            <p:ph type="title"/>
          </p:nvPr>
        </p:nvSpPr>
        <p:spPr>
          <a:xfrm>
            <a:off x="152400" y="-76200"/>
            <a:ext cx="9601200" cy="685800"/>
          </a:xfrm>
        </p:spPr>
        <p:txBody>
          <a:bodyPr>
            <a:normAutofit/>
          </a:bodyPr>
          <a:lstStyle/>
          <a:p>
            <a:r>
              <a:rPr lang="en-US" sz="1700" dirty="0"/>
              <a:t>GLOSSARY</a:t>
            </a:r>
          </a:p>
        </p:txBody>
      </p:sp>
      <p:sp>
        <p:nvSpPr>
          <p:cNvPr id="4" name="TextBox 3">
            <a:extLst>
              <a:ext uri="{FF2B5EF4-FFF2-40B4-BE49-F238E27FC236}">
                <a16:creationId xmlns:a16="http://schemas.microsoft.com/office/drawing/2014/main" id="{E64F404C-9672-F1BE-61CA-D4C979DAB233}"/>
              </a:ext>
            </a:extLst>
          </p:cNvPr>
          <p:cNvSpPr txBox="1"/>
          <p:nvPr/>
        </p:nvSpPr>
        <p:spPr>
          <a:xfrm>
            <a:off x="41244" y="864135"/>
            <a:ext cx="4758085" cy="5736699"/>
          </a:xfrm>
          <a:prstGeom prst="rect">
            <a:avLst/>
          </a:prstGeom>
          <a:noFill/>
        </p:spPr>
        <p:txBody>
          <a:bodyPr wrap="square" rtlCol="0">
            <a:spAutoFit/>
          </a:bodyPr>
          <a:lstStyle/>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Mezzanine:  </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In certain circumstances, the Company strategically allocates a portion of its capital deployment toward mezzanine loans to grow relationships with operating companies that have not typically utilized sale-leaseback financing as a component of their capital structure.  Mezzanine financing sits between senior debt and common equity in the capital structure, and typically is used to finance development projects, value-add opportunities on existing operational properties, partnership buy-outs and recapitalization of equity. We seek market-based, risk-adjusted rates of return typically between 9% to 14% with the loan term typically between three to 10 years. Security for mezzanine loans can include all or a portion of the following credit enhancements; secured second mortgage, pledge of equity interests and personal/corporate guarantees.  Mezzanine loans can be recorded for GAAP purposes as either a loan or joint venture depending upon specifics of the loan terms and related credit enhancements.</a:t>
            </a:r>
          </a:p>
          <a:p>
            <a:pPr marR="57150" algn="just">
              <a:lnSpc>
                <a:spcPct val="115000"/>
              </a:lnSpc>
            </a:pPr>
            <a:endParaRPr lang="en-US" sz="750" dirty="0">
              <a:solidFill>
                <a:schemeClr val="accent1"/>
              </a:solidFill>
              <a:effectLst/>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Micropolitan Statistical Areas (“Micro-SA”):</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Based on the U.S. Census Bureau, Micro-SA is a geographic entity defined by the Office of Management and Budget (OMB)</a:t>
            </a:r>
            <a:r>
              <a:rPr lang="en-US" sz="750" dirty="0">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for use by Federal statistical agencies in collecting, tabulating, and publishing Federal statistics.  A micro area contains an urban core of at least 10,000 population.  </a:t>
            </a:r>
          </a:p>
          <a:p>
            <a:pPr marR="57150" lvl="0" algn="just">
              <a:lnSpc>
                <a:spcPct val="115000"/>
              </a:lnSpc>
            </a:pPr>
            <a:endParaRPr lang="en-US" sz="750" dirty="0">
              <a:solidFill>
                <a:prstClr val="black"/>
              </a:solidFill>
              <a:ea typeface="Calibri" panose="020F0502020204030204" pitchFamily="34" charset="0"/>
              <a:cs typeface="Times New Roman" panose="02020603050405020304" pitchFamily="18" charset="0"/>
            </a:endParaRPr>
          </a:p>
          <a:p>
            <a:pPr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Mortgage Loan:  </a:t>
            </a:r>
            <a:r>
              <a:rPr lang="en-US" sz="750" dirty="0">
                <a:solidFill>
                  <a:prstClr val="black"/>
                </a:solidFill>
                <a:ea typeface="Calibri" panose="020F0502020204030204" pitchFamily="34" charset="0"/>
                <a:cs typeface="Times New Roman" panose="02020603050405020304" pitchFamily="18" charset="0"/>
              </a:rPr>
              <a:t>Mortgage financing is provided on properties based on our established investment underwriting criteria and secured by a first mortgage.  Subject to underwriting, additional credit enhancements may be required including, but not limited to, personal/corporate guarantees and debt service reserves.  When possible, LTC attempts to negotiate a purchase option to acquire the property at a future time and lease the property back to the borrower.</a:t>
            </a:r>
          </a:p>
          <a:p>
            <a:pPr lvl="0" algn="just">
              <a:lnSpc>
                <a:spcPct val="115000"/>
              </a:lnSpc>
            </a:pPr>
            <a:endParaRPr lang="en-US" sz="750" dirty="0">
              <a:solidFill>
                <a:schemeClr val="accent1"/>
              </a:solidFill>
              <a:ea typeface="Calibri" panose="020F0502020204030204" pitchFamily="34" charset="0"/>
              <a:cs typeface="Times New Roman" panose="02020603050405020304" pitchFamily="18" charset="0"/>
            </a:endParaRPr>
          </a:p>
          <a:p>
            <a:pPr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Net Real Estate Assets:</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Gross real estate investment less accumulated depreciation.  Net Real Estate Asset is commonly referred to as Net Book Value (“NBV”).</a:t>
            </a:r>
          </a:p>
          <a:p>
            <a:pPr lvl="0" algn="just">
              <a:lnSpc>
                <a:spcPct val="115000"/>
              </a:lnSpc>
            </a:pPr>
            <a:endParaRPr lang="en-US" sz="750" dirty="0">
              <a:solidFill>
                <a:prstClr val="black"/>
              </a:solidFill>
              <a:ea typeface="Calibri" panose="020F0502020204030204" pitchFamily="34" charset="0"/>
              <a:cs typeface="Times New Roman" panose="02020603050405020304" pitchFamily="18" charset="0"/>
            </a:endParaRPr>
          </a:p>
          <a:p>
            <a:pPr algn="just"/>
            <a:r>
              <a:rPr lang="en-US" sz="750" b="1" spc="-15" dirty="0">
                <a:solidFill>
                  <a:schemeClr val="accent1"/>
                </a:solidFill>
                <a:ea typeface="Times New Roman" panose="02020603050405020304" pitchFamily="18" charset="0"/>
                <a:cs typeface="Times New Roman" panose="02020603050405020304" pitchFamily="18" charset="0"/>
              </a:rPr>
              <a:t>Non-cash Revenue:</a:t>
            </a:r>
            <a:r>
              <a:rPr lang="en-US" sz="750" spc="-15" dirty="0">
                <a:solidFill>
                  <a:schemeClr val="accent1"/>
                </a:solidFill>
                <a:ea typeface="Times New Roman" panose="02020603050405020304" pitchFamily="18" charset="0"/>
                <a:cs typeface="Times New Roman" panose="02020603050405020304" pitchFamily="18" charset="0"/>
              </a:rPr>
              <a:t>  </a:t>
            </a:r>
            <a:r>
              <a:rPr lang="en-US" sz="750" spc="-15" dirty="0">
                <a:ea typeface="Times New Roman" panose="02020603050405020304" pitchFamily="18" charset="0"/>
                <a:cs typeface="Times New Roman" panose="02020603050405020304" pitchFamily="18" charset="0"/>
              </a:rPr>
              <a:t>Straight-line rental income, amortization of lease inducement and effective interest.</a:t>
            </a:r>
            <a:endParaRPr lang="en-US" sz="750" dirty="0">
              <a:ea typeface="Times New Roman" panose="02020603050405020304" pitchFamily="18" charset="0"/>
              <a:cs typeface="Times New Roman" panose="02020603050405020304" pitchFamily="18" charset="0"/>
            </a:endParaRPr>
          </a:p>
          <a:p>
            <a:pPr algn="just"/>
            <a:r>
              <a:rPr lang="en-US" sz="750" spc="-15" dirty="0">
                <a:solidFill>
                  <a:srgbClr val="4F81BD"/>
                </a:solidFill>
                <a:ea typeface="Times New Roman" panose="02020603050405020304" pitchFamily="18" charset="0"/>
                <a:cs typeface="Times New Roman" panose="02020603050405020304" pitchFamily="18" charset="0"/>
              </a:rPr>
              <a:t> </a:t>
            </a:r>
            <a:endParaRPr lang="en-US" sz="750" dirty="0">
              <a:ea typeface="Times New Roman" panose="02020603050405020304" pitchFamily="18" charset="0"/>
              <a:cs typeface="Times New Roman" panose="02020603050405020304" pitchFamily="18" charset="0"/>
            </a:endParaRPr>
          </a:p>
          <a:p>
            <a:pPr algn="just"/>
            <a:r>
              <a:rPr lang="en-US" sz="750" b="1" spc="-15" dirty="0">
                <a:solidFill>
                  <a:schemeClr val="accent1"/>
                </a:solidFill>
                <a:ea typeface="Times New Roman" panose="02020603050405020304" pitchFamily="18" charset="0"/>
                <a:cs typeface="Times New Roman" panose="02020603050405020304" pitchFamily="18" charset="0"/>
              </a:rPr>
              <a:t>Non-cash Compensation Charges:</a:t>
            </a:r>
            <a:r>
              <a:rPr lang="en-US" sz="750" spc="-15" dirty="0">
                <a:solidFill>
                  <a:schemeClr val="accent1"/>
                </a:solidFill>
                <a:ea typeface="Times New Roman" panose="02020603050405020304" pitchFamily="18" charset="0"/>
                <a:cs typeface="Times New Roman" panose="02020603050405020304" pitchFamily="18" charset="0"/>
              </a:rPr>
              <a:t>  </a:t>
            </a:r>
            <a:r>
              <a:rPr lang="en-US" sz="750" spc="-15" dirty="0">
                <a:ea typeface="Times New Roman" panose="02020603050405020304" pitchFamily="18" charset="0"/>
                <a:cs typeface="Times New Roman" panose="02020603050405020304" pitchFamily="18" charset="0"/>
              </a:rPr>
              <a:t>Vesting expense relating to stock options and restricted stock.</a:t>
            </a:r>
            <a:endParaRPr lang="en-US" sz="750" dirty="0">
              <a:ea typeface="Times New Roman" panose="02020603050405020304" pitchFamily="18" charset="0"/>
              <a:cs typeface="Times New Roman" panose="02020603050405020304" pitchFamily="18" charset="0"/>
            </a:endParaRPr>
          </a:p>
          <a:p>
            <a:pPr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Normalized EBITDAR Coverage:</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trailing twelve month’s earnings from the operator financial statements adjusted for non-recurring, infrequent, or unusual items and before interest, taxes, depreciation, amortization, and rent divided by the operator’s contractual lease rent.  Management fees are imputed at 5% of revenues.</a:t>
            </a:r>
          </a:p>
          <a:p>
            <a:pPr marR="57150"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Normalized EBITDARM Coverage:</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trailing twelve month’s earnings from the operator financial statements adjusted for non-recurring, infrequent, or unusual items and before interest, taxes, depreciation, amortization, rent, and management fees divided by the operator’s contractual lease rent.</a:t>
            </a:r>
          </a:p>
          <a:p>
            <a:pPr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Occupancy:</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The weighted average percentage of all beds and/or units that are occupied at a given time.  The calculation uses the trailing twelve months and is based on licensed beds and/or units which may differ from the number of beds and/or units in service at any given time.</a:t>
            </a:r>
          </a:p>
          <a:p>
            <a:pPr algn="just">
              <a:lnSpc>
                <a:spcPct val="115000"/>
              </a:lnSpc>
            </a:pPr>
            <a:endParaRPr lang="en-US" sz="750" dirty="0">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Operator Financial Statements:  </a:t>
            </a:r>
            <a:r>
              <a:rPr lang="en-US" sz="750" dirty="0">
                <a:solidFill>
                  <a:prstClr val="black"/>
                </a:solidFill>
                <a:ea typeface="Calibri" panose="020F0502020204030204" pitchFamily="34" charset="0"/>
                <a:cs typeface="Times New Roman" panose="02020603050405020304" pitchFamily="18" charset="0"/>
              </a:rPr>
              <a:t>Property level operator financial statements which are unaudited and have not been independently verified by us.</a:t>
            </a:r>
          </a:p>
          <a:p>
            <a:pPr algn="just">
              <a:lnSpc>
                <a:spcPct val="115000"/>
              </a:lnSpc>
            </a:pPr>
            <a:endParaRPr lang="en-US" sz="750" dirty="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A517AA3-5741-84A2-691A-AB06A17FB399}"/>
              </a:ext>
            </a:extLst>
          </p:cNvPr>
          <p:cNvSpPr txBox="1"/>
          <p:nvPr/>
        </p:nvSpPr>
        <p:spPr>
          <a:xfrm>
            <a:off x="4799329" y="714135"/>
            <a:ext cx="5194965" cy="6322821"/>
          </a:xfrm>
          <a:prstGeom prst="rect">
            <a:avLst/>
          </a:prstGeom>
          <a:noFill/>
        </p:spPr>
        <p:txBody>
          <a:bodyPr wrap="square" rtlCol="0">
            <a:spAutoFit/>
          </a:bodyPr>
          <a:lstStyle/>
          <a:p>
            <a:pPr lvl="0" algn="just">
              <a:lnSpc>
                <a:spcPct val="115000"/>
              </a:lnSpc>
            </a:pPr>
            <a:endParaRPr lang="en-US" sz="750" b="1" dirty="0">
              <a:solidFill>
                <a:schemeClr val="accent1"/>
              </a:solidFill>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Payor Source:</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LTC revenue by operator underlying payor source for the period presented.  LTC is not a Medicaid or a Medicare recipient.  Statistics represent LTC's rental revenues times operators' underlying payor source revenue percentage.  Underlying payor source revenue percentage is calculated from property level operator financial statements which are unaudited and have not been independently verified by us.</a:t>
            </a:r>
            <a:endParaRPr lang="en-US" sz="750" dirty="0">
              <a:effectLst/>
              <a:ea typeface="Calibri" panose="020F0502020204030204" pitchFamily="34" charset="0"/>
              <a:cs typeface="Times New Roman" panose="02020603050405020304" pitchFamily="18" charset="0"/>
            </a:endParaRPr>
          </a:p>
          <a:p>
            <a:pPr lvl="0"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Private Pay:</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Private pay includes private insurance, HMO, VA, and other payors.</a:t>
            </a:r>
          </a:p>
          <a:p>
            <a:pPr lvl="0" algn="just">
              <a:lnSpc>
                <a:spcPct val="115000"/>
              </a:lnSpc>
            </a:pPr>
            <a:endParaRPr lang="en-US" sz="750" dirty="0">
              <a:solidFill>
                <a:schemeClr val="accent1"/>
              </a:solidFill>
              <a:ea typeface="Calibri" panose="020F0502020204030204" pitchFamily="34" charset="0"/>
              <a:cs typeface="Times New Roman" panose="02020603050405020304" pitchFamily="18" charset="0"/>
            </a:endParaRPr>
          </a:p>
          <a:p>
            <a:pPr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Purchase Price:</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Represents the fair value price of an asset that is exchanged in an orderly transaction between market participants at the measurement date.  An orderly transaction is a transaction that assumes exposure to the market for a period prior to the measurement date to allow for marketing activities that are usual and customary for transactions involving such assets; it is not a forced transaction (for example, a forced liquidation or distress sale).</a:t>
            </a:r>
          </a:p>
          <a:p>
            <a:pPr lvl="0" algn="just">
              <a:lnSpc>
                <a:spcPct val="115000"/>
              </a:lnSpc>
            </a:pPr>
            <a:r>
              <a:rPr lang="en-US" sz="750" dirty="0">
                <a:solidFill>
                  <a:schemeClr val="accent1"/>
                </a:solidFill>
                <a:ea typeface="Calibri" panose="020F0502020204030204" pitchFamily="34" charset="0"/>
                <a:cs typeface="Times New Roman" panose="02020603050405020304" pitchFamily="18" charset="0"/>
              </a:rPr>
              <a:t> </a:t>
            </a:r>
          </a:p>
          <a:p>
            <a:pPr marR="57150"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Real Estate Investments:  </a:t>
            </a:r>
            <a:r>
              <a:rPr lang="en-US" sz="750" dirty="0">
                <a:solidFill>
                  <a:srgbClr val="000000"/>
                </a:solidFill>
                <a:ea typeface="Calibri" panose="020F0502020204030204" pitchFamily="34" charset="0"/>
                <a:cs typeface="Times New Roman" panose="02020603050405020304" pitchFamily="18" charset="0"/>
              </a:rPr>
              <a:t>Represents our investments in real property and mortgage loan receivables.</a:t>
            </a:r>
            <a:endParaRPr lang="en-US" sz="750" b="1" dirty="0">
              <a:solidFill>
                <a:srgbClr val="4F81BD"/>
              </a:solidFill>
              <a:ea typeface="Calibri" panose="020F0502020204030204" pitchFamily="34" charset="0"/>
              <a:cs typeface="Times New Roman" panose="02020603050405020304" pitchFamily="18" charset="0"/>
            </a:endParaRPr>
          </a:p>
          <a:p>
            <a:pPr marR="57150" lvl="0"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marR="57150" lvl="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Rental Income:</a:t>
            </a:r>
            <a:r>
              <a:rPr lang="en-US" sz="750" dirty="0">
                <a:solidFill>
                  <a:schemeClr val="accent1"/>
                </a:solidFill>
                <a:ea typeface="Calibri" panose="020F0502020204030204" pitchFamily="34" charset="0"/>
                <a:cs typeface="Times New Roman" panose="02020603050405020304" pitchFamily="18" charset="0"/>
              </a:rPr>
              <a:t>  </a:t>
            </a:r>
            <a:r>
              <a:rPr lang="en-US" sz="750" dirty="0">
                <a:solidFill>
                  <a:prstClr val="black"/>
                </a:solidFill>
                <a:ea typeface="Calibri" panose="020F0502020204030204" pitchFamily="34" charset="0"/>
                <a:cs typeface="Times New Roman" panose="02020603050405020304" pitchFamily="18" charset="0"/>
              </a:rPr>
              <a:t>Represents GAAP rent net of amortized lease inducement cost.</a:t>
            </a:r>
          </a:p>
          <a:p>
            <a:pPr marR="57150" algn="just">
              <a:lnSpc>
                <a:spcPct val="115000"/>
              </a:lnSpc>
            </a:pPr>
            <a:endParaRPr lang="en-US" sz="750" b="1" dirty="0">
              <a:solidFill>
                <a:srgbClr val="4F81BD"/>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Same Property Portfolio (“SPP”):</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Same property statistics allow for the comparative evaluation of performance across a consistent population of LTC’s leased property portfolio and the Prestige Healthcare mortgage loan portfolio.  Our SPP is comprised of stabilized properties occupied and operated throughout the duration of the quarter-over-quarter comparison periods presented (excluding assets sold and assets held-for-sale).  Accordingly, a property must be occupied and stabilized for a minimum of 15 months to be included in our SPP. Each property transitioned to a new operator has been excluded from SPP and will be added back to SPP for the SPP reporting period ending 15 months after the date of the transition. </a:t>
            </a:r>
          </a:p>
          <a:p>
            <a:pPr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ea typeface="Calibri" panose="020F0502020204030204" pitchFamily="34" charset="0"/>
              <a:cs typeface="Times New Roman" panose="02020603050405020304" pitchFamily="18" charset="0"/>
            </a:endParaRP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Skilled Nursing Properties (“SNF”):</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Seniors housing properties providing restorative, rehabilitative and nursing care for people not requiring the more extensive and sophisticated treatment available at acute care hospitals.  Many SNFs provide ancillary services that include occupational, speech, physical, respiratory and IV therapies, as well as sub-acute care services which are paid either by the patient, the patient’s family, private health insurance, or through the federal Medicare or state Medicaid programs.</a:t>
            </a:r>
          </a:p>
          <a:p>
            <a:pPr algn="just">
              <a:lnSpc>
                <a:spcPct val="115000"/>
              </a:lnSpc>
            </a:pPr>
            <a:r>
              <a:rPr lang="en-US" sz="750" dirty="0">
                <a:solidFill>
                  <a:schemeClr val="accent1"/>
                </a:solidFill>
                <a:ea typeface="Calibri" panose="020F0502020204030204" pitchFamily="34" charset="0"/>
                <a:cs typeface="Times New Roman" panose="02020603050405020304" pitchFamily="18" charset="0"/>
              </a:rPr>
              <a:t> </a:t>
            </a:r>
          </a:p>
          <a:p>
            <a:pPr algn="just">
              <a:lnSpc>
                <a:spcPct val="115000"/>
              </a:lnSpc>
            </a:pPr>
            <a:r>
              <a:rPr lang="en-US" sz="750" b="1" dirty="0">
                <a:solidFill>
                  <a:schemeClr val="accent1"/>
                </a:solidFill>
                <a:ea typeface="Calibri" panose="020F0502020204030204" pitchFamily="34" charset="0"/>
                <a:cs typeface="Times New Roman" panose="02020603050405020304" pitchFamily="18" charset="0"/>
              </a:rPr>
              <a:t>Stabilized:</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Properties are generally considered stabilized upon the earlier of achieving certain occupancy thresholds (e.g. 80% for SNFs and 90% for ALFs) and, as applicable, 12 months from the date of acquisition/lease transition or, in the event of a de novo development, redevelopment, major renovations or addition, 24 months from the date the property is first placed in or returned to service, or properties acquired in lease-up.</a:t>
            </a:r>
          </a:p>
          <a:p>
            <a:pPr algn="just">
              <a:lnSpc>
                <a:spcPct val="115000"/>
              </a:lnSpc>
            </a:pPr>
            <a:r>
              <a:rPr lang="en-US" sz="750" dirty="0">
                <a:solidFill>
                  <a:srgbClr val="4F81BD"/>
                </a:solidFill>
                <a:ea typeface="Calibri" panose="020F0502020204030204" pitchFamily="34" charset="0"/>
                <a:cs typeface="Times New Roman" panose="02020603050405020304" pitchFamily="18" charset="0"/>
              </a:rPr>
              <a:t> </a:t>
            </a:r>
            <a:endParaRPr lang="en-US" sz="750" dirty="0">
              <a:solidFill>
                <a:schemeClr val="accent1"/>
              </a:solidFill>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Trailing Twelve Months Revenues:</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For the owned portfolio, rental income includes cash rent, straight-line rent and amortization of lease incentives and excludes real estate tax reimbursement and rental income from properties sold during the trailing twelve months. Financing receivables revenue includes cash interest income and effective interest from financing  receivables during the trailing twelve months. Mortgage loans revenue includes cash interest income and effective interest from mortgage loans and construction loans during the trailing twelve months. Notes receivables revenue includes cash interest income and effective interest from mezzanine loans and working capital notes and excludes loan payoffs during the trailing twelve months. Unconsolidated JV revenue includes income from our investments in joint ventures during the trailing twelve months.</a:t>
            </a:r>
          </a:p>
          <a:p>
            <a:pPr marR="57150" algn="just">
              <a:lnSpc>
                <a:spcPct val="115000"/>
              </a:lnSpc>
            </a:pPr>
            <a:endParaRPr lang="en-US" sz="75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R="57150" algn="just">
              <a:lnSpc>
                <a:spcPct val="115000"/>
              </a:lnSpc>
            </a:pPr>
            <a:r>
              <a:rPr lang="en-US" sz="750" b="1" dirty="0">
                <a:solidFill>
                  <a:schemeClr val="accent1"/>
                </a:solidFill>
                <a:ea typeface="Calibri" panose="020F0502020204030204" pitchFamily="34" charset="0"/>
                <a:cs typeface="Times New Roman" panose="02020603050405020304" pitchFamily="18" charset="0"/>
              </a:rPr>
              <a:t>Under Development Properties (“UDP”):</a:t>
            </a:r>
            <a:r>
              <a:rPr lang="en-US" sz="750" dirty="0">
                <a:solidFill>
                  <a:schemeClr val="accent1"/>
                </a:solidFill>
                <a:ea typeface="Calibri" panose="020F0502020204030204" pitchFamily="34" charset="0"/>
                <a:cs typeface="Times New Roman" panose="02020603050405020304" pitchFamily="18" charset="0"/>
              </a:rPr>
              <a:t>  </a:t>
            </a:r>
            <a:r>
              <a:rPr lang="en-US" sz="750" dirty="0">
                <a:ea typeface="Calibri" panose="020F0502020204030204" pitchFamily="34" charset="0"/>
                <a:cs typeface="Times New Roman" panose="02020603050405020304" pitchFamily="18" charset="0"/>
              </a:rPr>
              <a:t>Development projects to construct seniors housing properties.</a:t>
            </a:r>
          </a:p>
          <a:p>
            <a:pPr marR="57150" algn="just">
              <a:lnSpc>
                <a:spcPct val="115000"/>
              </a:lnSpc>
            </a:pP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p>
            <a:pPr marR="57150" algn="just">
              <a:lnSpc>
                <a:spcPct val="115000"/>
              </a:lnSpc>
            </a:pP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307208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9">
      <a:dk1>
        <a:sysClr val="windowText" lastClr="000000"/>
      </a:dk1>
      <a:lt1>
        <a:sysClr val="window" lastClr="FFFFFF"/>
      </a:lt1>
      <a:dk2>
        <a:srgbClr val="172C69"/>
      </a:dk2>
      <a:lt2>
        <a:srgbClr val="EEECE1"/>
      </a:lt2>
      <a:accent1>
        <a:srgbClr val="0A5DB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TC Franklin Gothic">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Custom 9">
      <a:dk1>
        <a:sysClr val="windowText" lastClr="000000"/>
      </a:dk1>
      <a:lt1>
        <a:sysClr val="window" lastClr="FFFFFF"/>
      </a:lt1>
      <a:dk2>
        <a:srgbClr val="172C69"/>
      </a:dk2>
      <a:lt2>
        <a:srgbClr val="EEECE1"/>
      </a:lt2>
      <a:accent1>
        <a:srgbClr val="0A5DB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TC Franklin Gothic">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owerpointMetaData xmlns:xsd="http://www.w3.org/2001/XMLSchema" xmlns:xsi="http://www.w3.org/2001/XMLSchema-instance">
  <Identifier>www.rivetsoftware.com</Identifier>
  <MappedItems/>
</PowerpointMetaData>
</file>

<file path=customXml/itemProps1.xml><?xml version="1.0" encoding="utf-8"?>
<ds:datastoreItem xmlns:ds="http://schemas.openxmlformats.org/officeDocument/2006/customXml" ds:itemID="{9D426B8D-BF14-47DC-861E-E1E3BEC98524}">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100513</TotalTime>
  <Words>8181</Words>
  <Application>Microsoft Office PowerPoint</Application>
  <PresentationFormat>Custom</PresentationFormat>
  <Paragraphs>628</Paragraphs>
  <Slides>32</Slides>
  <Notes>28</Notes>
  <HiddenSlides>0</HiddenSlides>
  <MMClips>0</MMClips>
  <ScaleCrop>false</ScaleCrop>
  <HeadingPairs>
    <vt:vector size="10" baseType="variant">
      <vt:variant>
        <vt:lpstr>Fonts Used</vt:lpstr>
      </vt:variant>
      <vt:variant>
        <vt:i4>12</vt:i4>
      </vt:variant>
      <vt:variant>
        <vt:lpstr>Theme</vt:lpstr>
      </vt:variant>
      <vt:variant>
        <vt:i4>3</vt:i4>
      </vt:variant>
      <vt:variant>
        <vt:lpstr>Links</vt:lpstr>
      </vt:variant>
      <vt:variant>
        <vt:i4>18</vt:i4>
      </vt:variant>
      <vt:variant>
        <vt:lpstr>Slide Titles</vt:lpstr>
      </vt:variant>
      <vt:variant>
        <vt:i4>32</vt:i4>
      </vt:variant>
      <vt:variant>
        <vt:lpstr>Custom Shows</vt:lpstr>
      </vt:variant>
      <vt:variant>
        <vt:i4>1</vt:i4>
      </vt:variant>
    </vt:vector>
  </HeadingPairs>
  <TitlesOfParts>
    <vt:vector size="66" baseType="lpstr">
      <vt:lpstr>Malgun Gothic</vt:lpstr>
      <vt:lpstr>Aptos</vt:lpstr>
      <vt:lpstr>Aptos </vt:lpstr>
      <vt:lpstr>Aptos Display</vt:lpstr>
      <vt:lpstr>Arial</vt:lpstr>
      <vt:lpstr>Calibri</vt:lpstr>
      <vt:lpstr>Calibri Light</vt:lpstr>
      <vt:lpstr>Courier New</vt:lpstr>
      <vt:lpstr>Franklin Gothic Book</vt:lpstr>
      <vt:lpstr>Franklin Gothic Medium Cond</vt:lpstr>
      <vt:lpstr>Times New Roman</vt:lpstr>
      <vt:lpstr>Wingdings</vt:lpstr>
      <vt:lpstr>Custom Design</vt:lpstr>
      <vt:lpstr>1_Office Theme</vt:lpstr>
      <vt:lpstr>2_Office Theme</vt:lpstr>
      <vt:lpstr>file:///\\Ltcproperties.com\home\home\Accounting\Merrill%20Bridge-Supplemental\MB%20Supplemental-Ltc_Linking_file.xlsx!Acquisitions!Acquisitions</vt:lpstr>
      <vt:lpstr>file:///\\Ltcproperties.com\home\home\Accounting\Merrill%20Bridge-Supplemental\MB%20Supplemental-Ltc_Linking_file.xlsx!FinancingRec!FinancingRec</vt:lpstr>
      <vt:lpstr>file:///\\Ltcproperties.com\home\home\Accounting\Merrill%20Bridge-Supplemental\MB%20Supplemental-Ltc_Linking_file.xlsx!Mezz-PrefEq!Mezzanine</vt:lpstr>
      <vt:lpstr>file:///\\Ltcproperties.com\home\home\Accounting\Merrill%20Bridge-Supplemental\MB%20Supplemental-Ltc_Linking_file.xlsx!Loan%20Orig!LoanOriginations</vt:lpstr>
      <vt:lpstr>file:///\\Ltcproperties.com\home\home\Accounting\Merrill%20Bridge-Supplemental\MB%20Supplemental-Ltc_Linking_file.xlsx!JV-Consolidated!ConsolidatedJV</vt:lpstr>
      <vt:lpstr>file:///\\Ltcproperties.com\home\home\Accounting\Merrill%20Bridge-Supplemental\MB%20Supplemental-Ltc_Linking_file.xlsx!JV-Unconsolidated!UnconsolidatedJV</vt:lpstr>
      <vt:lpstr>file:///\\Ltcproperties.com\home\home\Accounting\Merrill%20Bridge-Supplemental\MB%20Supplemental-Ltc_Linking_file.xlsx!Expansion%20&amp;%20Reno-Loans!LoanExpansionReno</vt:lpstr>
      <vt:lpstr>file:///\\Ltcproperties.com\home\home\Accounting\Merrill%20Bridge-Supplemental\MB%20Supplemental-Ltc_Linking_file.xlsx!PurchaseOptions!purchaseoptions</vt:lpstr>
      <vt:lpstr>file:///\\Ltcproperties.com\home\home\Accounting\Merrill%20Bridge-Supplemental\MB%20Supplemental-Ltc_Linking_file.xlsx!Portfolio%20Maturity!LeaseMaturity</vt:lpstr>
      <vt:lpstr>file:///\\Ltcproperties.com\home\home\Accounting\Merrill%20Bridge-Supplemental\MB%20Supplemental-Ltc_Linking_file.xlsx!Geography!Geography</vt:lpstr>
      <vt:lpstr>file:///\\Ltcproperties.com\home\home\Accounting\Merrill%20Bridge-Supplemental\MB%20Supplemental-Ltc_Linking_file.xlsx!Debt%20Maturity!DEBTMATURITY</vt:lpstr>
      <vt:lpstr>file:///\\Ltcproperties.com\home\home\Accounting\Merrill%20Bridge-Supplemental\MB%20Supplemental-Ltc_Linking_file.xlsx!Fin%20Data%20Summary!FinDataSummary</vt:lpstr>
      <vt:lpstr>file:///\\Ltcproperties.com\home\home\Accounting\Merrill%20Bridge-Supplemental\MB%20Supplemental-Ltc_Linking_file.xlsx!LTC%20Rental%20Income!RentalIncome</vt:lpstr>
      <vt:lpstr>file:///\\Ltcproperties.com\home\home\Accounting\Merrill%20Bridge-Supplemental\MB%20Supplemental-Ltc_Linking_file.xlsx!Income%20Stmt!IncomeStmt</vt:lpstr>
      <vt:lpstr>file:///\\Ltcproperties.com\home\home\Accounting\Merrill%20Bridge-Supplemental\MB%20Supplemental-Ltc_Linking_file.xlsx!BS!BS</vt:lpstr>
      <vt:lpstr>file:///\\Ltcproperties.com\home\home\Accounting\Merrill%20Bridge-Supplemental\MB%20Supplemental-Ltc_Linking_file.xlsx!Annualized%20EBITDAre!EBITDAre</vt:lpstr>
      <vt:lpstr>file:///\\Ltcproperties.com\home\home\Accounting\Merrill%20Bridge-Supplemental\MB%20Supplemental-Ltc_Linking_file.xlsx!FFO!FFO</vt:lpstr>
      <vt:lpstr>file:///\\Ltcproperties.com\home\home\Accounting\Merrill%20Bridge-Supplemental\MB%20Supplemental-Ltc_Linking_file.xlsx!FFO%20per%20share!FFOperShare</vt:lpstr>
      <vt:lpstr>PowerPoint Presentation</vt:lpstr>
      <vt:lpstr>About ltc</vt:lpstr>
      <vt:lpstr>Ltc is a compelling Investment</vt:lpstr>
      <vt:lpstr>Demographics drive demand  &lt;Moved up&gt;</vt:lpstr>
      <vt:lpstr>Portfolio overview</vt:lpstr>
      <vt:lpstr>NEW SLIDE: INVESTMENTS: $700 MILLION INVESTED PAST 5 YEARS</vt:lpstr>
      <vt:lpstr>Maturities</vt:lpstr>
      <vt:lpstr>Real Estate Activities – INVESTMENTS - 2023-2024 ytd</vt:lpstr>
      <vt:lpstr>Real Estate Activities – INVESTMENTS – 2023-2024 ytd</vt:lpstr>
      <vt:lpstr>Real Estate Activities – Joint Ventures –CURRENT INVESTMENT HELD </vt:lpstr>
      <vt:lpstr>Real Estate Activities – PURCHASE OPTIONS AND rENOVATION &amp; construction loans</vt:lpstr>
      <vt:lpstr>PORTFOLIO overview</vt:lpstr>
      <vt:lpstr>PORTFOLIO overview - DETAIL</vt:lpstr>
      <vt:lpstr>Top 10 operators   PORTFOLIO DIVERSIFICATION - 31 OPERATORS </vt:lpstr>
      <vt:lpstr>pORTFOLIO DIVERSIFICATION – OPERATOR UPDATE</vt:lpstr>
      <vt:lpstr>PORTFOLIO DIVERSIFICATION -  LEASE Maturities</vt:lpstr>
      <vt:lpstr>PORTFOLIO DIVERSIFICATION – Geographic diversification </vt:lpstr>
      <vt:lpstr>REAL ESTATE INVESTMENTS METRICS</vt:lpstr>
      <vt:lpstr>ENTERPRISE VALUE </vt:lpstr>
      <vt:lpstr>DEBT METRICS</vt:lpstr>
      <vt:lpstr>DEBT SUMMARY MATURITY</vt:lpstr>
      <vt:lpstr>Financial data summary</vt:lpstr>
      <vt:lpstr>Dividend HISTORY</vt:lpstr>
      <vt:lpstr>CONSOLIDATED INCOME STATEMENTs STATEMENTS OF Income</vt:lpstr>
      <vt:lpstr>Consolidated Balance sheets</vt:lpstr>
      <vt:lpstr>PowerPoint Presentation</vt:lpstr>
      <vt:lpstr>Appendix a:  sec reg. g compliance</vt:lpstr>
      <vt:lpstr>Appendix a:  sec reg. g compliance - Reconciliation of FFO and FAD</vt:lpstr>
      <vt:lpstr>Appendix a:  sec reg. g compliance - Reconciliation of FFO Per Share</vt:lpstr>
      <vt:lpstr>PowerPoint Presentation</vt:lpstr>
      <vt:lpstr>GLOSSARY</vt:lpstr>
      <vt:lpstr>GLOSSARY</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joycef;Pease Lucas</dc:creator>
  <cp:lastModifiedBy>Mandi Hogan</cp:lastModifiedBy>
  <cp:revision>6691</cp:revision>
  <cp:lastPrinted>2024-05-28T03:27:11Z</cp:lastPrinted>
  <dcterms:created xsi:type="dcterms:W3CDTF">2010-10-02T17:59:40Z</dcterms:created>
  <dcterms:modified xsi:type="dcterms:W3CDTF">2024-05-28T03:50:14Z</dcterms:modified>
</cp:coreProperties>
</file>