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71" r:id="rId4"/>
    <p:sldId id="264" r:id="rId5"/>
    <p:sldId id="272" r:id="rId6"/>
    <p:sldId id="268" r:id="rId7"/>
    <p:sldId id="259" r:id="rId8"/>
    <p:sldId id="261" r:id="rId9"/>
    <p:sldId id="269" r:id="rId10"/>
    <p:sldId id="267" r:id="rId11"/>
    <p:sldId id="260" r:id="rId12"/>
    <p:sldId id="270" r:id="rId13"/>
    <p:sldId id="266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CBDC"/>
    <a:srgbClr val="FFFFFF"/>
    <a:srgbClr val="0000FF"/>
    <a:srgbClr val="6CD2F1"/>
    <a:srgbClr val="1A2C5E"/>
    <a:srgbClr val="1A2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Burgess" userId="ae6273627f7c5e0d" providerId="LiveId" clId="{C32C71AB-A5D0-44D5-AE4C-13A47A74CF50}"/>
    <pc:docChg chg="undo custSel modSld">
      <pc:chgData name="Matt Burgess" userId="ae6273627f7c5e0d" providerId="LiveId" clId="{C32C71AB-A5D0-44D5-AE4C-13A47A74CF50}" dt="2024-05-09T08:45:46.135" v="1009" actId="1076"/>
      <pc:docMkLst>
        <pc:docMk/>
      </pc:docMkLst>
      <pc:sldChg chg="modSp mod">
        <pc:chgData name="Matt Burgess" userId="ae6273627f7c5e0d" providerId="LiveId" clId="{C32C71AB-A5D0-44D5-AE4C-13A47A74CF50}" dt="2024-05-09T07:50:35.284" v="533" actId="14100"/>
        <pc:sldMkLst>
          <pc:docMk/>
          <pc:sldMk cId="1952836781" sldId="258"/>
        </pc:sldMkLst>
        <pc:spChg chg="mod">
          <ac:chgData name="Matt Burgess" userId="ae6273627f7c5e0d" providerId="LiveId" clId="{C32C71AB-A5D0-44D5-AE4C-13A47A74CF50}" dt="2024-05-09T07:50:35.284" v="533" actId="14100"/>
          <ac:spMkLst>
            <pc:docMk/>
            <pc:sldMk cId="1952836781" sldId="258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20:47.503" v="869" actId="20577"/>
        <pc:sldMkLst>
          <pc:docMk/>
          <pc:sldMk cId="729157410" sldId="259"/>
        </pc:sldMkLst>
        <pc:spChg chg="mod">
          <ac:chgData name="Matt Burgess" userId="ae6273627f7c5e0d" providerId="LiveId" clId="{C32C71AB-A5D0-44D5-AE4C-13A47A74CF50}" dt="2024-05-08T21:47:05.014" v="221" actId="20577"/>
          <ac:spMkLst>
            <pc:docMk/>
            <pc:sldMk cId="729157410" sldId="259"/>
            <ac:spMk id="2" creationId="{08B1DD06-52B7-1F7B-3BFD-24C4C7CF24A3}"/>
          </ac:spMkLst>
        </pc:spChg>
        <pc:spChg chg="mod">
          <ac:chgData name="Matt Burgess" userId="ae6273627f7c5e0d" providerId="LiveId" clId="{C32C71AB-A5D0-44D5-AE4C-13A47A74CF50}" dt="2024-05-09T08:20:47.503" v="869" actId="20577"/>
          <ac:spMkLst>
            <pc:docMk/>
            <pc:sldMk cId="729157410" sldId="259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8T21:53:10.681" v="342" actId="20577"/>
        <pc:sldMkLst>
          <pc:docMk/>
          <pc:sldMk cId="3149293258" sldId="260"/>
        </pc:sldMkLst>
        <pc:spChg chg="mod">
          <ac:chgData name="Matt Burgess" userId="ae6273627f7c5e0d" providerId="LiveId" clId="{C32C71AB-A5D0-44D5-AE4C-13A47A74CF50}" dt="2024-05-08T21:53:10.681" v="342" actId="20577"/>
          <ac:spMkLst>
            <pc:docMk/>
            <pc:sldMk cId="3149293258" sldId="260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25:29.245" v="999" actId="20577"/>
        <pc:sldMkLst>
          <pc:docMk/>
          <pc:sldMk cId="3431957128" sldId="261"/>
        </pc:sldMkLst>
        <pc:spChg chg="mod">
          <ac:chgData name="Matt Burgess" userId="ae6273627f7c5e0d" providerId="LiveId" clId="{C32C71AB-A5D0-44D5-AE4C-13A47A74CF50}" dt="2024-05-09T08:25:29.245" v="999" actId="20577"/>
          <ac:spMkLst>
            <pc:docMk/>
            <pc:sldMk cId="3431957128" sldId="261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24:59.079" v="997" actId="20577"/>
        <pc:sldMkLst>
          <pc:docMk/>
          <pc:sldMk cId="3534066684" sldId="262"/>
        </pc:sldMkLst>
        <pc:spChg chg="mod">
          <ac:chgData name="Matt Burgess" userId="ae6273627f7c5e0d" providerId="LiveId" clId="{C32C71AB-A5D0-44D5-AE4C-13A47A74CF50}" dt="2024-05-08T22:01:34.425" v="479" actId="20577"/>
          <ac:spMkLst>
            <pc:docMk/>
            <pc:sldMk cId="3534066684" sldId="262"/>
            <ac:spMk id="2" creationId="{08B1DD06-52B7-1F7B-3BFD-24C4C7CF24A3}"/>
          </ac:spMkLst>
        </pc:spChg>
        <pc:spChg chg="mod">
          <ac:chgData name="Matt Burgess" userId="ae6273627f7c5e0d" providerId="LiveId" clId="{C32C71AB-A5D0-44D5-AE4C-13A47A74CF50}" dt="2024-05-09T08:24:59.079" v="997" actId="20577"/>
          <ac:spMkLst>
            <pc:docMk/>
            <pc:sldMk cId="3534066684" sldId="262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8T22:19:54.566" v="530" actId="14100"/>
        <pc:sldMkLst>
          <pc:docMk/>
          <pc:sldMk cId="5431971" sldId="264"/>
        </pc:sldMkLst>
        <pc:spChg chg="mod">
          <ac:chgData name="Matt Burgess" userId="ae6273627f7c5e0d" providerId="LiveId" clId="{C32C71AB-A5D0-44D5-AE4C-13A47A74CF50}" dt="2024-05-08T22:19:54.566" v="530" actId="14100"/>
          <ac:spMkLst>
            <pc:docMk/>
            <pc:sldMk cId="5431971" sldId="264"/>
            <ac:spMk id="2" creationId="{08B1DD06-52B7-1F7B-3BFD-24C4C7CF24A3}"/>
          </ac:spMkLst>
        </pc:spChg>
      </pc:sldChg>
      <pc:sldChg chg="addSp delSp modSp mod">
        <pc:chgData name="Matt Burgess" userId="ae6273627f7c5e0d" providerId="LiveId" clId="{C32C71AB-A5D0-44D5-AE4C-13A47A74CF50}" dt="2024-05-09T08:45:46.135" v="1009" actId="1076"/>
        <pc:sldMkLst>
          <pc:docMk/>
          <pc:sldMk cId="4091651975" sldId="266"/>
        </pc:sldMkLst>
        <pc:picChg chg="add mod">
          <ac:chgData name="Matt Burgess" userId="ae6273627f7c5e0d" providerId="LiveId" clId="{C32C71AB-A5D0-44D5-AE4C-13A47A74CF50}" dt="2024-05-09T08:45:39.612" v="1008" actId="1076"/>
          <ac:picMkLst>
            <pc:docMk/>
            <pc:sldMk cId="4091651975" sldId="266"/>
            <ac:picMk id="5" creationId="{C2404C95-8A2F-E029-465F-44E07F17D8F3}"/>
          </ac:picMkLst>
        </pc:picChg>
        <pc:picChg chg="mod">
          <ac:chgData name="Matt Burgess" userId="ae6273627f7c5e0d" providerId="LiveId" clId="{C32C71AB-A5D0-44D5-AE4C-13A47A74CF50}" dt="2024-05-09T08:45:46.135" v="1009" actId="1076"/>
          <ac:picMkLst>
            <pc:docMk/>
            <pc:sldMk cId="4091651975" sldId="266"/>
            <ac:picMk id="8" creationId="{718E17B0-2684-FBD5-30EF-77CD8F989EB1}"/>
          </ac:picMkLst>
        </pc:picChg>
        <pc:picChg chg="del">
          <ac:chgData name="Matt Burgess" userId="ae6273627f7c5e0d" providerId="LiveId" clId="{C32C71AB-A5D0-44D5-AE4C-13A47A74CF50}" dt="2024-05-09T08:45:29.375" v="1006" actId="478"/>
          <ac:picMkLst>
            <pc:docMk/>
            <pc:sldMk cId="4091651975" sldId="266"/>
            <ac:picMk id="13" creationId="{C9C999FC-0C26-457E-8416-A9A79C63CA0B}"/>
          </ac:picMkLst>
        </pc:picChg>
      </pc:sldChg>
      <pc:sldChg chg="addSp delSp modSp mod">
        <pc:chgData name="Matt Burgess" userId="ae6273627f7c5e0d" providerId="LiveId" clId="{C32C71AB-A5D0-44D5-AE4C-13A47A74CF50}" dt="2024-05-09T08:39:03.361" v="1005" actId="1076"/>
        <pc:sldMkLst>
          <pc:docMk/>
          <pc:sldMk cId="3714898068" sldId="267"/>
        </pc:sldMkLst>
        <pc:picChg chg="del">
          <ac:chgData name="Matt Burgess" userId="ae6273627f7c5e0d" providerId="LiveId" clId="{C32C71AB-A5D0-44D5-AE4C-13A47A74CF50}" dt="2024-05-09T08:38:58.427" v="1004" actId="478"/>
          <ac:picMkLst>
            <pc:docMk/>
            <pc:sldMk cId="3714898068" sldId="267"/>
            <ac:picMk id="5" creationId="{F0C2193E-8224-5452-1672-661DB43BD226}"/>
          </ac:picMkLst>
        </pc:picChg>
        <pc:picChg chg="add mod">
          <ac:chgData name="Matt Burgess" userId="ae6273627f7c5e0d" providerId="LiveId" clId="{C32C71AB-A5D0-44D5-AE4C-13A47A74CF50}" dt="2024-05-09T08:39:03.361" v="1005" actId="1076"/>
          <ac:picMkLst>
            <pc:docMk/>
            <pc:sldMk cId="3714898068" sldId="267"/>
            <ac:picMk id="6" creationId="{7B3E3D84-9CCD-A27E-41FC-588CD0CC57C1}"/>
          </ac:picMkLst>
        </pc:picChg>
      </pc:sldChg>
      <pc:sldChg chg="modSp mod">
        <pc:chgData name="Matt Burgess" userId="ae6273627f7c5e0d" providerId="LiveId" clId="{C32C71AB-A5D0-44D5-AE4C-13A47A74CF50}" dt="2024-05-09T08:19:50.646" v="864" actId="6549"/>
        <pc:sldMkLst>
          <pc:docMk/>
          <pc:sldMk cId="835885822" sldId="268"/>
        </pc:sldMkLst>
        <pc:spChg chg="mod">
          <ac:chgData name="Matt Burgess" userId="ae6273627f7c5e0d" providerId="LiveId" clId="{C32C71AB-A5D0-44D5-AE4C-13A47A74CF50}" dt="2024-05-09T08:19:50.646" v="864" actId="6549"/>
          <ac:spMkLst>
            <pc:docMk/>
            <pc:sldMk cId="835885822" sldId="268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02:25.172" v="735" actId="13926"/>
        <pc:sldMkLst>
          <pc:docMk/>
          <pc:sldMk cId="4169869248" sldId="269"/>
        </pc:sldMkLst>
        <pc:spChg chg="mod">
          <ac:chgData name="Matt Burgess" userId="ae6273627f7c5e0d" providerId="LiveId" clId="{C32C71AB-A5D0-44D5-AE4C-13A47A74CF50}" dt="2024-05-09T08:02:25.172" v="735" actId="13926"/>
          <ac:spMkLst>
            <pc:docMk/>
            <pc:sldMk cId="4169869248" sldId="269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02:30.930" v="736" actId="13926"/>
        <pc:sldMkLst>
          <pc:docMk/>
          <pc:sldMk cId="785160413" sldId="270"/>
        </pc:sldMkLst>
        <pc:spChg chg="mod">
          <ac:chgData name="Matt Burgess" userId="ae6273627f7c5e0d" providerId="LiveId" clId="{C32C71AB-A5D0-44D5-AE4C-13A47A74CF50}" dt="2024-05-09T08:02:30.930" v="736" actId="13926"/>
          <ac:spMkLst>
            <pc:docMk/>
            <pc:sldMk cId="785160413" sldId="270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9T08:17:00.032" v="839" actId="20577"/>
        <pc:sldMkLst>
          <pc:docMk/>
          <pc:sldMk cId="3714871437" sldId="271"/>
        </pc:sldMkLst>
        <pc:spChg chg="mod">
          <ac:chgData name="Matt Burgess" userId="ae6273627f7c5e0d" providerId="LiveId" clId="{C32C71AB-A5D0-44D5-AE4C-13A47A74CF50}" dt="2024-05-09T08:17:00.032" v="839" actId="20577"/>
          <ac:spMkLst>
            <pc:docMk/>
            <pc:sldMk cId="3714871437" sldId="271"/>
            <ac:spMk id="3" creationId="{0FE63A9F-4F2D-CC06-B7AB-1718A8515A8E}"/>
          </ac:spMkLst>
        </pc:spChg>
      </pc:sldChg>
      <pc:sldChg chg="modSp mod">
        <pc:chgData name="Matt Burgess" userId="ae6273627f7c5e0d" providerId="LiveId" clId="{C32C71AB-A5D0-44D5-AE4C-13A47A74CF50}" dt="2024-05-08T22:18:58.807" v="512" actId="1076"/>
        <pc:sldMkLst>
          <pc:docMk/>
          <pc:sldMk cId="4232706916" sldId="272"/>
        </pc:sldMkLst>
        <pc:spChg chg="mod">
          <ac:chgData name="Matt Burgess" userId="ae6273627f7c5e0d" providerId="LiveId" clId="{C32C71AB-A5D0-44D5-AE4C-13A47A74CF50}" dt="2024-05-08T22:18:58.807" v="512" actId="1076"/>
          <ac:spMkLst>
            <pc:docMk/>
            <pc:sldMk cId="4232706916" sldId="272"/>
            <ac:spMk id="3" creationId="{0FE63A9F-4F2D-CC06-B7AB-1718A8515A8E}"/>
          </ac:spMkLst>
        </pc:spChg>
      </pc:sldChg>
    </pc:docChg>
  </pc:docChgLst>
  <pc:docChgLst>
    <pc:chgData name="Matt Burgess" userId="ae6273627f7c5e0d" providerId="LiveId" clId="{24AA64CA-922A-4302-A93B-BFCB56FB3B4E}"/>
    <pc:docChg chg="undo custSel modSld">
      <pc:chgData name="Matt Burgess" userId="ae6273627f7c5e0d" providerId="LiveId" clId="{24AA64CA-922A-4302-A93B-BFCB56FB3B4E}" dt="2024-05-20T11:30:40.507" v="271" actId="34807"/>
      <pc:docMkLst>
        <pc:docMk/>
      </pc:docMkLst>
      <pc:sldChg chg="addSp delSp mod">
        <pc:chgData name="Matt Burgess" userId="ae6273627f7c5e0d" providerId="LiveId" clId="{24AA64CA-922A-4302-A93B-BFCB56FB3B4E}" dt="2024-05-20T11:30:40.507" v="271" actId="34807"/>
        <pc:sldMkLst>
          <pc:docMk/>
          <pc:sldMk cId="172542887" sldId="256"/>
        </pc:sldMkLst>
        <pc:spChg chg="del">
          <ac:chgData name="Matt Burgess" userId="ae6273627f7c5e0d" providerId="LiveId" clId="{24AA64CA-922A-4302-A93B-BFCB56FB3B4E}" dt="2024-05-10T07:09:58.053" v="185" actId="478"/>
          <ac:spMkLst>
            <pc:docMk/>
            <pc:sldMk cId="172542887" sldId="256"/>
            <ac:spMk id="2" creationId="{10C11B61-88E3-7E19-FD56-844BED318426}"/>
          </ac:spMkLst>
        </pc:spChg>
        <pc:spChg chg="del">
          <ac:chgData name="Matt Burgess" userId="ae6273627f7c5e0d" providerId="LiveId" clId="{24AA64CA-922A-4302-A93B-BFCB56FB3B4E}" dt="2024-05-10T07:09:50.472" v="184" actId="478"/>
          <ac:spMkLst>
            <pc:docMk/>
            <pc:sldMk cId="172542887" sldId="256"/>
            <ac:spMk id="3" creationId="{0FE63A9F-4F2D-CC06-B7AB-1718A8515A8E}"/>
          </ac:spMkLst>
        </pc:spChg>
        <pc:picChg chg="add del">
          <ac:chgData name="Matt Burgess" userId="ae6273627f7c5e0d" providerId="LiveId" clId="{24AA64CA-922A-4302-A93B-BFCB56FB3B4E}" dt="2024-05-20T11:30:40.507" v="271" actId="34807"/>
          <ac:picMkLst>
            <pc:docMk/>
            <pc:sldMk cId="172542887" sldId="256"/>
            <ac:picMk id="2" creationId="{A78C1A86-AADD-0A8A-28D7-C4C621329D6C}"/>
          </ac:picMkLst>
        </pc:picChg>
      </pc:sldChg>
      <pc:sldChg chg="modSp mod">
        <pc:chgData name="Matt Burgess" userId="ae6273627f7c5e0d" providerId="LiveId" clId="{24AA64CA-922A-4302-A93B-BFCB56FB3B4E}" dt="2024-05-10T06:50:16.277" v="0" actId="255"/>
        <pc:sldMkLst>
          <pc:docMk/>
          <pc:sldMk cId="3149293258" sldId="260"/>
        </pc:sldMkLst>
        <pc:spChg chg="mod">
          <ac:chgData name="Matt Burgess" userId="ae6273627f7c5e0d" providerId="LiveId" clId="{24AA64CA-922A-4302-A93B-BFCB56FB3B4E}" dt="2024-05-10T06:50:16.277" v="0" actId="255"/>
          <ac:spMkLst>
            <pc:docMk/>
            <pc:sldMk cId="3149293258" sldId="260"/>
            <ac:spMk id="3" creationId="{0FE63A9F-4F2D-CC06-B7AB-1718A8515A8E}"/>
          </ac:spMkLst>
        </pc:spChg>
      </pc:sldChg>
      <pc:sldChg chg="modSp mod">
        <pc:chgData name="Matt Burgess" userId="ae6273627f7c5e0d" providerId="LiveId" clId="{24AA64CA-922A-4302-A93B-BFCB56FB3B4E}" dt="2024-05-20T02:31:34.966" v="268" actId="20577"/>
        <pc:sldMkLst>
          <pc:docMk/>
          <pc:sldMk cId="3534066684" sldId="262"/>
        </pc:sldMkLst>
        <pc:spChg chg="mod">
          <ac:chgData name="Matt Burgess" userId="ae6273627f7c5e0d" providerId="LiveId" clId="{24AA64CA-922A-4302-A93B-BFCB56FB3B4E}" dt="2024-05-20T02:31:19.966" v="266" actId="27636"/>
          <ac:spMkLst>
            <pc:docMk/>
            <pc:sldMk cId="3534066684" sldId="262"/>
            <ac:spMk id="2" creationId="{08B1DD06-52B7-1F7B-3BFD-24C4C7CF24A3}"/>
          </ac:spMkLst>
        </pc:spChg>
        <pc:spChg chg="mod">
          <ac:chgData name="Matt Burgess" userId="ae6273627f7c5e0d" providerId="LiveId" clId="{24AA64CA-922A-4302-A93B-BFCB56FB3B4E}" dt="2024-05-20T02:31:34.966" v="268" actId="20577"/>
          <ac:spMkLst>
            <pc:docMk/>
            <pc:sldMk cId="3534066684" sldId="262"/>
            <ac:spMk id="3" creationId="{0FE63A9F-4F2D-CC06-B7AB-1718A8515A8E}"/>
          </ac:spMkLst>
        </pc:spChg>
      </pc:sldChg>
      <pc:sldChg chg="modSp mod">
        <pc:chgData name="Matt Burgess" userId="ae6273627f7c5e0d" providerId="LiveId" clId="{24AA64CA-922A-4302-A93B-BFCB56FB3B4E}" dt="2024-05-10T07:10:21.826" v="187" actId="1076"/>
        <pc:sldMkLst>
          <pc:docMk/>
          <pc:sldMk cId="5431971" sldId="264"/>
        </pc:sldMkLst>
        <pc:spChg chg="mod">
          <ac:chgData name="Matt Burgess" userId="ae6273627f7c5e0d" providerId="LiveId" clId="{24AA64CA-922A-4302-A93B-BFCB56FB3B4E}" dt="2024-05-10T07:10:21.826" v="187" actId="1076"/>
          <ac:spMkLst>
            <pc:docMk/>
            <pc:sldMk cId="5431971" sldId="264"/>
            <ac:spMk id="2" creationId="{08B1DD06-52B7-1F7B-3BFD-24C4C7CF24A3}"/>
          </ac:spMkLst>
        </pc:spChg>
        <pc:spChg chg="mod">
          <ac:chgData name="Matt Burgess" userId="ae6273627f7c5e0d" providerId="LiveId" clId="{24AA64CA-922A-4302-A93B-BFCB56FB3B4E}" dt="2024-05-10T07:10:17.818" v="186" actId="1076"/>
          <ac:spMkLst>
            <pc:docMk/>
            <pc:sldMk cId="5431971" sldId="264"/>
            <ac:spMk id="3" creationId="{0FE63A9F-4F2D-CC06-B7AB-1718A8515A8E}"/>
          </ac:spMkLst>
        </pc:spChg>
      </pc:sldChg>
      <pc:sldChg chg="modSp mod">
        <pc:chgData name="Matt Burgess" userId="ae6273627f7c5e0d" providerId="LiveId" clId="{24AA64CA-922A-4302-A93B-BFCB56FB3B4E}" dt="2024-05-10T07:02:31.300" v="182" actId="20577"/>
        <pc:sldMkLst>
          <pc:docMk/>
          <pc:sldMk cId="4169869248" sldId="269"/>
        </pc:sldMkLst>
        <pc:spChg chg="mod">
          <ac:chgData name="Matt Burgess" userId="ae6273627f7c5e0d" providerId="LiveId" clId="{24AA64CA-922A-4302-A93B-BFCB56FB3B4E}" dt="2024-05-10T07:02:31.300" v="182" actId="20577"/>
          <ac:spMkLst>
            <pc:docMk/>
            <pc:sldMk cId="4169869248" sldId="269"/>
            <ac:spMk id="3" creationId="{0FE63A9F-4F2D-CC06-B7AB-1718A8515A8E}"/>
          </ac:spMkLst>
        </pc:spChg>
      </pc:sldChg>
      <pc:sldChg chg="modSp mod">
        <pc:chgData name="Matt Burgess" userId="ae6273627f7c5e0d" providerId="LiveId" clId="{24AA64CA-922A-4302-A93B-BFCB56FB3B4E}" dt="2024-05-10T07:08:05.116" v="183"/>
        <pc:sldMkLst>
          <pc:docMk/>
          <pc:sldMk cId="785160413" sldId="270"/>
        </pc:sldMkLst>
        <pc:spChg chg="mod">
          <ac:chgData name="Matt Burgess" userId="ae6273627f7c5e0d" providerId="LiveId" clId="{24AA64CA-922A-4302-A93B-BFCB56FB3B4E}" dt="2024-05-10T07:08:05.116" v="183"/>
          <ac:spMkLst>
            <pc:docMk/>
            <pc:sldMk cId="785160413" sldId="270"/>
            <ac:spMk id="3" creationId="{0FE63A9F-4F2D-CC06-B7AB-1718A8515A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8911C-6683-4402-BC35-9237B01AE906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48BBC-96CD-4DE6-8BD2-5D6FDD34A20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53843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48BBC-96CD-4DE6-8BD2-5D6FDD34A202}" type="slidenum">
              <a:rPr lang="en-NZ" smtClean="0"/>
              <a:t>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1905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48BBC-96CD-4DE6-8BD2-5D6FDD34A202}" type="slidenum">
              <a:rPr lang="en-NZ" smtClean="0"/>
              <a:t>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43696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48BBC-96CD-4DE6-8BD2-5D6FDD34A202}" type="slidenum">
              <a:rPr lang="en-NZ" smtClean="0"/>
              <a:t>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22421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48BBC-96CD-4DE6-8BD2-5D6FDD34A202}" type="slidenum">
              <a:rPr lang="en-NZ" smtClean="0"/>
              <a:t>14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843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6C09B-EAE3-E31E-9C69-25E574EE6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69029-67D7-CF2B-F72C-77B956610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240D5-FEC0-F928-0B4A-CBCC101BE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D2416-9E9B-5B7B-08B4-06D582AF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92F8-5A5D-C991-19DA-CD0FB36A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1562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9DB3E-8D6F-C5C2-EE3C-49516A43D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A7FF9-E756-1E59-0C18-5C1B73646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2D101-5047-2BE3-7752-2F3F33EA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82BD0-FE12-7B1F-34EB-9D954A1CF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427A7-B6ED-F355-343F-45A0206E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6972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53DFCE-F4A2-F002-B91C-F2E949A75E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5FD7A-81BA-0ABC-55EC-5E0527160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175E8-435C-D11E-FF47-73D7B607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3B05A-B047-5DA4-9730-D979A419D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36D1C-0676-FFD6-CD56-4278135F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8293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851B-5392-51EB-CEAF-D270A53F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C5F56-98E2-8439-9CAB-60F171898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D81FC-5E4F-81F4-DEF6-3046CDD7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92AFC-E864-2995-2855-88F97DCE0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F836E-D193-4197-E770-1E3E9D6C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0455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E552F-D895-44F0-D729-8A2C8068D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1D276-40EB-2C89-F3BF-B61BAE988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7D6C4-BC58-B9F0-EA65-0CBB9D34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958BC-D73A-6455-01F4-19ABBF0A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7CB66-0474-24DB-85D6-949CB225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8739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6FD4A-BB78-B7B0-82CE-50B78B508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44AD3-80E1-D0A8-A4C7-7516CDAED3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F79A19-6F0B-3F55-5553-2B3850DC9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22449A-C98B-DCB9-E064-B44DD06EC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E4FE7-5DE6-0065-1825-704CEC1D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5132D-6184-250F-F947-ABBF19B7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0250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342EF-F01D-42B9-8124-299888892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CBA4F-9856-5A9F-D233-BFD237564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0AECD-61F6-6547-69B7-63AD1B141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0CDA8-A448-6661-58DF-619630B13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4BDE79-68FA-C29C-CDDD-9E947E4439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6103F-B0AA-1C15-6B25-4957F952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42C87-3EEE-4F63-C07C-5EB7E93AF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370721-FE6E-1138-CAC1-C4B3AB44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8953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71DFF-D193-4722-7367-1CEF6708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076DC-2105-F38D-D1F0-7199D3ECA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ECC8C-A8E7-F604-0E3A-8A91DE40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9CB8C4-9D6C-09BD-A044-61AE89E56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4094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3346BF-F97D-D12A-ECFA-AFAC841C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DE373-6C6F-2FB7-2997-EF0BB516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C9B19-8DB9-063E-F4F5-70FB9961D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28847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C241-ED0B-26B8-0318-71391C44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7B0A0-6212-6A37-300F-AC156630E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D655C-4179-17CD-64A2-22A12AF43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6737A-ABD0-366C-B44B-70292C5B6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FC9F3-A9C3-E72F-425B-5D54E748B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66513-2D07-5FFA-7CEE-CC5B8881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23835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65DD-8771-F432-DDD3-3C3D19EEB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33376C-D86C-81EB-709B-48B7FC167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DDF96-563C-0C74-86AF-C0AC93B8D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1AA7B-07C9-18DA-ACE5-43CFDDDF7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65163-4B47-18AD-553B-4995B36A6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A6656-ECFF-6DA8-DEEE-A833FA0A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9825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76E0EA-F9F6-F3E2-CCDB-BD8A0397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659A5-1A47-ED99-FD97-A6585E520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64271-EB08-BE5E-E352-7078F19B6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685AA-E6E6-48C4-94DA-FB6E924A1C3D}" type="datetimeFigureOut">
              <a:rPr lang="en-NZ" smtClean="0"/>
              <a:t>20/05/2024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F1463-F1AD-4429-CE18-79B36CDE6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B0D59-1B63-3590-5526-0489C7B6A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3F18BB-E45C-47A6-A92E-FC1DFC1F1A2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7148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hyperlink" Target="https://www.ibcs.com/ibcs-associa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41" y="1922464"/>
            <a:ext cx="5186810" cy="1792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42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5" y="649288"/>
            <a:ext cx="4082142" cy="327820"/>
          </a:xfrm>
        </p:spPr>
        <p:txBody>
          <a:bodyPr>
            <a:normAutofit fontScale="90000"/>
          </a:bodyPr>
          <a:lstStyle/>
          <a:p>
            <a:r>
              <a:rPr lang="en-NZ" sz="2000" b="1" dirty="0">
                <a:solidFill>
                  <a:srgbClr val="1A2C5E"/>
                </a:solidFill>
              </a:rPr>
              <a:t>Infinite report flexibility - </a:t>
            </a:r>
            <a:r>
              <a:rPr lang="en-NZ" sz="20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IBSC anyone</a:t>
            </a:r>
            <a:r>
              <a:rPr lang="en-NZ" sz="2000" b="1" dirty="0">
                <a:solidFill>
                  <a:srgbClr val="1A2C5E"/>
                </a:solidFill>
              </a:rPr>
              <a:t>? </a:t>
            </a:r>
            <a:endParaRPr lang="en-NZ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64908A-8933-4C22-8237-A896CD477736}"/>
              </a:ext>
            </a:extLst>
          </p:cNvPr>
          <p:cNvSpPr txBox="1">
            <a:spLocks/>
          </p:cNvSpPr>
          <p:nvPr/>
        </p:nvSpPr>
        <p:spPr>
          <a:xfrm>
            <a:off x="285817" y="3426209"/>
            <a:ext cx="5409670" cy="327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2000" b="1" dirty="0">
                <a:solidFill>
                  <a:srgbClr val="1A2C5E"/>
                </a:solidFill>
              </a:rPr>
              <a:t>Margin Analysis</a:t>
            </a:r>
            <a:endParaRPr lang="en-NZ" sz="2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EB3587-D26B-0956-5012-694EA5424B42}"/>
              </a:ext>
            </a:extLst>
          </p:cNvPr>
          <p:cNvSpPr txBox="1">
            <a:spLocks/>
          </p:cNvSpPr>
          <p:nvPr/>
        </p:nvSpPr>
        <p:spPr>
          <a:xfrm>
            <a:off x="6607413" y="1316428"/>
            <a:ext cx="4082142" cy="327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2000" b="1" dirty="0">
                <a:solidFill>
                  <a:srgbClr val="1A2C5E"/>
                </a:solidFill>
              </a:rPr>
              <a:t>Automated Dashboards</a:t>
            </a:r>
            <a:endParaRPr lang="en-NZ" sz="2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A82122-1E15-247C-3589-BC8D1EEFF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586" y="1683349"/>
            <a:ext cx="5302500" cy="32323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3BA4C7-472F-7BB7-F49F-4A051CF06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19" y="3754029"/>
            <a:ext cx="3848545" cy="235317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C6056A-6C76-2FD9-D3B8-921D0375B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284" y="4686266"/>
            <a:ext cx="3871382" cy="171061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149D57E8-D1A5-660D-5AB7-EB6D10DE5A6E}"/>
              </a:ext>
            </a:extLst>
          </p:cNvPr>
          <p:cNvSpPr txBox="1">
            <a:spLocks/>
          </p:cNvSpPr>
          <p:nvPr/>
        </p:nvSpPr>
        <p:spPr>
          <a:xfrm>
            <a:off x="386271" y="109538"/>
            <a:ext cx="6109122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800" b="1" dirty="0">
                <a:solidFill>
                  <a:srgbClr val="1A2C5E"/>
                </a:solidFill>
              </a:rPr>
              <a:t>Reporting Tools</a:t>
            </a:r>
            <a:r>
              <a:rPr lang="en-NZ" sz="2300" b="1" dirty="0">
                <a:solidFill>
                  <a:srgbClr val="1A2C5E"/>
                </a:solidFill>
              </a:rPr>
              <a:t>(3) - images from the tools</a:t>
            </a:r>
            <a:endParaRPr lang="en-NZ" sz="2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3E3D84-9CCD-A27E-41FC-588CD0CC57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271" y="981479"/>
            <a:ext cx="6040238" cy="218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9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9" y="176213"/>
            <a:ext cx="8037129" cy="1325563"/>
          </a:xfrm>
        </p:spPr>
        <p:txBody>
          <a:bodyPr>
            <a:normAutofit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Analysis Tools</a:t>
            </a:r>
            <a:endParaRPr lang="en-NZ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45" y="1639614"/>
            <a:ext cx="11897709" cy="3854176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600" b="1" dirty="0">
                <a:solidFill>
                  <a:srgbClr val="1A2C5E"/>
                </a:solidFill>
              </a:rPr>
              <a:t>Relevant information and analysis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Understand client businesses - revenue, expenditure, assets, liabilities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For boards, senior executives and accounting teams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Automate and chart business-critical financials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600" b="1" dirty="0">
                <a:solidFill>
                  <a:srgbClr val="1A2C5E"/>
                </a:solidFill>
              </a:rPr>
              <a:t>Multiple databases, organisations and platforms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Combine reports for any company, partnership or not-for-profit 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Whatever the source of the accounting information</a:t>
            </a:r>
          </a:p>
          <a:p>
            <a:pPr marL="342900" indent="-342900"/>
            <a:r>
              <a:rPr lang="en-NZ" sz="3600" b="1" dirty="0">
                <a:solidFill>
                  <a:srgbClr val="1A2C5E"/>
                </a:solidFill>
              </a:rPr>
              <a:t>Movement by Month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Identify transaction totals by account code across all periods 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Filter by any period or combination of databases, account types, or analysis codes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Drill down to the underlying transactions</a:t>
            </a:r>
          </a:p>
          <a:p>
            <a:pPr marL="342900" indent="-342900"/>
            <a:endParaRPr lang="en-NZ" sz="4000" b="1" dirty="0">
              <a:solidFill>
                <a:srgbClr val="1A2C5E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sz="40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149293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9" y="176213"/>
            <a:ext cx="8037129" cy="1325563"/>
          </a:xfrm>
        </p:spPr>
        <p:txBody>
          <a:bodyPr>
            <a:normAutofit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Analysis Tools</a:t>
            </a:r>
            <a:r>
              <a:rPr lang="en-NZ" sz="3200" b="1" dirty="0">
                <a:solidFill>
                  <a:srgbClr val="1A2C5E"/>
                </a:solidFill>
              </a:rPr>
              <a:t>(2)</a:t>
            </a:r>
            <a:endParaRPr lang="en-NZ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45" y="1639614"/>
            <a:ext cx="11897709" cy="3854176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600" b="1" dirty="0">
                <a:solidFill>
                  <a:srgbClr val="1A2C5E"/>
                </a:solidFill>
              </a:rPr>
              <a:t>Customised queries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Filter the database transactions by </a:t>
            </a:r>
            <a:r>
              <a:rPr lang="en-NZ" b="1" dirty="0">
                <a:solidFill>
                  <a:srgbClr val="1A2C5E"/>
                </a:solidFill>
              </a:rPr>
              <a:t>any </a:t>
            </a:r>
            <a:r>
              <a:rPr lang="en-NZ" sz="1800" b="1" dirty="0">
                <a:solidFill>
                  <a:srgbClr val="1A2C5E"/>
                </a:solidFill>
              </a:rPr>
              <a:t>element within those databases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Visualise the selected transactions using charts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Drill down on any of the values represented by those charts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Record the filters so the reports can be rerun instantly at any time</a:t>
            </a:r>
            <a:endParaRPr lang="en-NZ" sz="3600" b="1" dirty="0">
              <a:solidFill>
                <a:srgbClr val="1A2C5E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600" b="1" dirty="0">
                <a:solidFill>
                  <a:srgbClr val="1A2C5E"/>
                </a:solidFill>
              </a:rPr>
              <a:t>Automated communication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Highlight issues and send queries / comments via email to the relevant teams directly from the Analysis Tools</a:t>
            </a:r>
          </a:p>
          <a:p>
            <a:pPr marL="342900" indent="-342900"/>
            <a:r>
              <a:rPr lang="en-NZ" sz="3200" b="1" dirty="0">
                <a:solidFill>
                  <a:srgbClr val="1A2C5E"/>
                </a:solidFill>
              </a:rPr>
              <a:t>Export information to mobile via Power BI 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The XPT solution is driven by Excel Power Query, which is very similar to Power BI. Power BI is used to deliver XPT data and charts to client mobile devices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sz="40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785160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097" y="1209135"/>
            <a:ext cx="4082142" cy="327820"/>
          </a:xfrm>
        </p:spPr>
        <p:txBody>
          <a:bodyPr>
            <a:normAutofit fontScale="90000"/>
          </a:bodyPr>
          <a:lstStyle/>
          <a:p>
            <a:r>
              <a:rPr lang="en-NZ" sz="2000" b="1" dirty="0">
                <a:solidFill>
                  <a:srgbClr val="1A2C5E"/>
                </a:solidFill>
              </a:rPr>
              <a:t>Account code by month</a:t>
            </a:r>
            <a:endParaRPr lang="en-NZ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8E17B0-2684-FBD5-30EF-77CD8F989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097" y="1458111"/>
            <a:ext cx="4450598" cy="36348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BDA6411-21D7-681A-7FEF-F8C16E42B3A4}"/>
              </a:ext>
            </a:extLst>
          </p:cNvPr>
          <p:cNvSpPr txBox="1">
            <a:spLocks/>
          </p:cNvSpPr>
          <p:nvPr/>
        </p:nvSpPr>
        <p:spPr>
          <a:xfrm>
            <a:off x="286276" y="958453"/>
            <a:ext cx="4082142" cy="327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2000" b="1" dirty="0">
                <a:solidFill>
                  <a:srgbClr val="1A2C5E"/>
                </a:solidFill>
              </a:rPr>
              <a:t>CounterParty by month</a:t>
            </a:r>
            <a:endParaRPr lang="en-NZ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CD65B2-9AD6-C609-C10B-385D1F9D1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76" y="1442483"/>
            <a:ext cx="3017471" cy="278706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64908A-8933-4C22-8237-A896CD477736}"/>
              </a:ext>
            </a:extLst>
          </p:cNvPr>
          <p:cNvSpPr txBox="1">
            <a:spLocks/>
          </p:cNvSpPr>
          <p:nvPr/>
        </p:nvSpPr>
        <p:spPr>
          <a:xfrm>
            <a:off x="286276" y="5072069"/>
            <a:ext cx="7206399" cy="327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2000" b="1" dirty="0">
                <a:solidFill>
                  <a:srgbClr val="1A2C5E"/>
                </a:solidFill>
              </a:rPr>
              <a:t>Automated Communication – please explain the highlighted values</a:t>
            </a:r>
            <a:endParaRPr lang="en-NZ" sz="20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49FD55-E517-6782-0D4B-24312A972962}"/>
              </a:ext>
            </a:extLst>
          </p:cNvPr>
          <p:cNvSpPr txBox="1">
            <a:spLocks/>
          </p:cNvSpPr>
          <p:nvPr/>
        </p:nvSpPr>
        <p:spPr>
          <a:xfrm>
            <a:off x="286276" y="191445"/>
            <a:ext cx="7206399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800" b="1" dirty="0">
                <a:solidFill>
                  <a:srgbClr val="1A2C5E"/>
                </a:solidFill>
              </a:rPr>
              <a:t>Analysis Tools</a:t>
            </a:r>
            <a:r>
              <a:rPr lang="en-NZ" sz="2900" b="1" dirty="0">
                <a:solidFill>
                  <a:srgbClr val="1A2C5E"/>
                </a:solidFill>
              </a:rPr>
              <a:t>(3) - images from the tools</a:t>
            </a:r>
            <a:endParaRPr lang="en-NZ" sz="2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404C95-8A2F-E029-465F-44E07F17D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10913"/>
            <a:ext cx="12192000" cy="7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51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47" y="176213"/>
            <a:ext cx="8037129" cy="1325563"/>
          </a:xfrm>
        </p:spPr>
        <p:txBody>
          <a:bodyPr>
            <a:normAutofit/>
          </a:bodyPr>
          <a:lstStyle/>
          <a:p>
            <a:r>
              <a:rPr lang="en-NZ" sz="4000" b="1" dirty="0">
                <a:solidFill>
                  <a:srgbClr val="1A2C5E"/>
                </a:solidFill>
              </a:rPr>
              <a:t>Summary of Customer Benefits</a:t>
            </a:r>
            <a:endParaRPr lang="en-NZ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2" y="1593130"/>
            <a:ext cx="11183007" cy="4860221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2400" b="1" dirty="0">
                <a:solidFill>
                  <a:srgbClr val="1A2C5E"/>
                </a:solidFill>
              </a:rPr>
              <a:t>Automated delivery of relevant and accurate information for key decision-makers</a:t>
            </a:r>
          </a:p>
          <a:p>
            <a:pPr marL="342900" indent="-342900"/>
            <a:r>
              <a:rPr lang="en-NZ" sz="2400" b="1" dirty="0">
                <a:solidFill>
                  <a:srgbClr val="1A2C5E"/>
                </a:solidFill>
              </a:rPr>
              <a:t>From any accounting platform or combination of accounting platforms</a:t>
            </a:r>
          </a:p>
          <a:p>
            <a:pPr marL="342900" indent="-342900"/>
            <a:r>
              <a:rPr lang="en-NZ" sz="2400" b="1" dirty="0">
                <a:solidFill>
                  <a:srgbClr val="1A2C5E"/>
                </a:solidFill>
              </a:rPr>
              <a:t>Strong focus on automated charts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2400" b="1" dirty="0">
                <a:solidFill>
                  <a:srgbClr val="1A2C5E"/>
                </a:solidFill>
              </a:rPr>
              <a:t>All your accounting data in Excel and ready for analysis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2400" b="1" dirty="0">
                <a:solidFill>
                  <a:srgbClr val="1A2C5E"/>
                </a:solidFill>
              </a:rPr>
              <a:t>Easy customisation of all client reports using Excel skills already inherent in all finance teams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2400" b="1" dirty="0">
                <a:solidFill>
                  <a:srgbClr val="1A2C5E"/>
                </a:solidFill>
              </a:rPr>
              <a:t>Improved productivity leading to time and cost savings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53406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325" y="1008668"/>
            <a:ext cx="10317643" cy="4366406"/>
          </a:xfrm>
        </p:spPr>
        <p:txBody>
          <a:bodyPr>
            <a:noAutofit/>
          </a:bodyPr>
          <a:lstStyle/>
          <a:p>
            <a:pPr algn="just"/>
            <a:endParaRPr lang="en-NZ" sz="4000" b="1" dirty="0">
              <a:solidFill>
                <a:srgbClr val="1A2C5E"/>
              </a:solidFill>
            </a:endParaRPr>
          </a:p>
          <a:p>
            <a:pPr algn="just"/>
            <a:r>
              <a:rPr lang="en-NZ" sz="4000" b="1" dirty="0">
                <a:solidFill>
                  <a:srgbClr val="1A2C5E"/>
                </a:solidFill>
              </a:rPr>
              <a:t>Matt Burgess</a:t>
            </a:r>
            <a:r>
              <a:rPr lang="en-NZ" sz="3200" b="1" dirty="0">
                <a:solidFill>
                  <a:srgbClr val="1A2C5E"/>
                </a:solidFill>
              </a:rPr>
              <a:t> - background</a:t>
            </a:r>
            <a:endParaRPr lang="en-NZ" sz="4000" b="1" dirty="0">
              <a:solidFill>
                <a:srgbClr val="1A2C5E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32 years as a finance professional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CFO of an international oil exploration company</a:t>
            </a:r>
            <a:endParaRPr lang="de-DE" sz="1800" b="1" dirty="0">
              <a:solidFill>
                <a:srgbClr val="1A2C5E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rgbClr val="1A2C5E"/>
                </a:solidFill>
              </a:rPr>
              <a:t>Financal Controller of a major building company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rgbClr val="1A2C5E"/>
                </a:solidFill>
              </a:rPr>
              <a:t>Senior Group Accountant at a major NZ bank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de-DE" b="1" dirty="0">
              <a:solidFill>
                <a:srgbClr val="1A2C5E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NZ" sz="3200" b="1" dirty="0">
              <a:solidFill>
                <a:srgbClr val="1A2C5E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NZ" sz="3200" b="1" dirty="0">
              <a:solidFill>
                <a:srgbClr val="1A2C5E"/>
              </a:solidFill>
            </a:endParaRPr>
          </a:p>
          <a:p>
            <a:pPr algn="just"/>
            <a:endParaRPr lang="en-NZ" sz="12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195283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434" y="1122363"/>
            <a:ext cx="10317643" cy="4799465"/>
          </a:xfrm>
        </p:spPr>
        <p:txBody>
          <a:bodyPr>
            <a:noAutofit/>
          </a:bodyPr>
          <a:lstStyle/>
          <a:p>
            <a:pPr algn="just"/>
            <a:r>
              <a:rPr lang="en-NZ" sz="3600" b="1" dirty="0">
                <a:solidFill>
                  <a:srgbClr val="1A2C5E"/>
                </a:solidFill>
              </a:rPr>
              <a:t>Development of Xcel Productivity Tools (XPT)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2300" b="1" dirty="0">
                <a:solidFill>
                  <a:srgbClr val="1A2C5E"/>
                </a:solidFill>
              </a:rPr>
              <a:t>I’ve worked with many accounting platforms over the years. All of them did a reasonable job of processing transactions, invoicing customers and paying invoices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2300" b="1" dirty="0">
                <a:solidFill>
                  <a:srgbClr val="1A2C5E"/>
                </a:solidFill>
              </a:rPr>
              <a:t>However, they have been universally underwhelming when it comes to their reporting capabilities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2300" b="1" dirty="0">
                <a:solidFill>
                  <a:srgbClr val="1A2C5E"/>
                </a:solidFill>
              </a:rPr>
              <a:t>Using a combination of Power BI, Excel, Visual Basic, SQL Server, SSAS, Power Query, and various other software packages, I have consistently delivered my own reporting solutions to the finance teams I am responsible for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2300" b="1" dirty="0">
                <a:solidFill>
                  <a:srgbClr val="1A2C5E"/>
                </a:solidFill>
              </a:rPr>
              <a:t>My solutions have always outperformed the reporting capabilities native to the accounting packages for speed, flexibility and ease of use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2300" b="1" dirty="0">
                <a:solidFill>
                  <a:srgbClr val="1A2C5E"/>
                </a:solidFill>
              </a:rPr>
              <a:t>I have taken my skills and learnings from these experiences to develop the XPT</a:t>
            </a:r>
          </a:p>
          <a:p>
            <a:pPr algn="just"/>
            <a:endParaRPr lang="en-NZ" sz="12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71487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5" y="1250803"/>
            <a:ext cx="8439566" cy="1338033"/>
          </a:xfrm>
        </p:spPr>
        <p:txBody>
          <a:bodyPr>
            <a:normAutofit fontScale="90000"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The Goal of the XPT Solution</a:t>
            </a:r>
            <a:endParaRPr lang="en-NZ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215" y="2717276"/>
            <a:ext cx="10998697" cy="1423448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2400" b="1" dirty="0">
                <a:solidFill>
                  <a:srgbClr val="1A2C5E"/>
                </a:solidFill>
              </a:rPr>
              <a:t>Our goal is to revolutionise client accounting reporting processes, starting with the two XPT tools and aiming for an end-to-end solution whereby the desired information is delivered to all users at the click of a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543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312" y="811852"/>
            <a:ext cx="10540793" cy="5911194"/>
          </a:xfrm>
        </p:spPr>
        <p:txBody>
          <a:bodyPr>
            <a:noAutofit/>
          </a:bodyPr>
          <a:lstStyle/>
          <a:p>
            <a:pPr algn="just"/>
            <a:r>
              <a:rPr lang="en-NZ" sz="4000" b="1" dirty="0">
                <a:solidFill>
                  <a:srgbClr val="1A2C5E"/>
                </a:solidFill>
              </a:rPr>
              <a:t>The XPT Solution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Provides superior information and analysis to enable all users, from senior executives to junior accountants, to fully understand their business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Is extremely easy to use for anyone who knows Excel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Is completely customisable to meet client requests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Includes preset and flexible charts to visualise all elements of client organisations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Enables clients to gather and interpret all their accounting information within one application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1A2C5E"/>
                </a:solidFill>
              </a:rPr>
              <a:t>Is automated to save significant amounts time and money</a:t>
            </a:r>
          </a:p>
          <a:p>
            <a:pPr algn="just"/>
            <a:endParaRPr lang="en-NZ" sz="12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055" y="134954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423270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3132" y="1122362"/>
            <a:ext cx="9144000" cy="5204865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5000" b="1" dirty="0">
                <a:solidFill>
                  <a:srgbClr val="1A2C5E"/>
                </a:solidFill>
              </a:rPr>
              <a:t>Automation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All business-critical information from board reports to detailed charts can be displayed generated by the click of a button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5000" b="1" dirty="0">
                <a:solidFill>
                  <a:srgbClr val="1A2C5E"/>
                </a:solidFill>
              </a:rPr>
              <a:t>Flexibility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Design client reports to meet the exact requirements of their organisations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Focus on any part of client businesses with the infinite options of Excel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5000" b="1" dirty="0">
                <a:solidFill>
                  <a:srgbClr val="1A2C5E"/>
                </a:solidFill>
              </a:rPr>
              <a:t>Speed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All client accounting information in one place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No need to log in to different organisations or accounting systems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NZ" sz="1800" b="1" dirty="0">
                <a:solidFill>
                  <a:srgbClr val="1A2C5E"/>
                </a:solidFill>
              </a:rPr>
              <a:t>Instant updates for all reports, instant charts, instant drill-downs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sz="18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83588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79" y="1410494"/>
            <a:ext cx="7512050" cy="1325563"/>
          </a:xfrm>
        </p:spPr>
        <p:txBody>
          <a:bodyPr>
            <a:normAutofit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XPT Provide:</a:t>
            </a:r>
            <a:endParaRPr lang="en-NZ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300" y="2737623"/>
            <a:ext cx="10778906" cy="3215369"/>
          </a:xfrm>
        </p:spPr>
        <p:txBody>
          <a:bodyPr>
            <a:noAutofit/>
          </a:bodyPr>
          <a:lstStyle/>
          <a:p>
            <a:pPr marL="342900" indent="-342900"/>
            <a:r>
              <a:rPr lang="en-NZ" sz="4000" b="1" dirty="0">
                <a:solidFill>
                  <a:srgbClr val="1A2C5E"/>
                </a:solidFill>
              </a:rPr>
              <a:t>Reporting Tools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Financial and management reporting. Profit and loss, balance sheets, cash reports, forecasts</a:t>
            </a:r>
          </a:p>
          <a:p>
            <a:pPr marL="800100" lvl="1" indent="-342900"/>
            <a:endParaRPr lang="en-NZ" sz="1800" b="1" dirty="0">
              <a:solidFill>
                <a:srgbClr val="1A2C5E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4000" b="1" dirty="0">
                <a:solidFill>
                  <a:srgbClr val="1A2C5E"/>
                </a:solidFill>
              </a:rPr>
              <a:t>Analysis Tools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Preset and customised queries to help decision-makers understand and run their businesses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As detailed on the following slides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72915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7" y="173750"/>
            <a:ext cx="8037129" cy="1325563"/>
          </a:xfrm>
        </p:spPr>
        <p:txBody>
          <a:bodyPr>
            <a:normAutofit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Reporting Tools</a:t>
            </a:r>
            <a:endParaRPr lang="en-NZ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2" y="1597572"/>
            <a:ext cx="11183007" cy="4813737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Financial and Management Reporting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Any report clients can design in Excel, populated directly from their accounting systems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Immediate update of parameters such as date, organisation, division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Report by quarter, month, week or day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Multiple databases, organisations and platforms 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Combines reports for any company, partnership or not-for-profit, from SAP, Dynamics, NetSuite, Xero, QuickBooks, MYOB or Sage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Automated consolidations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Across all client entities, or any subgroups of client entities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Detailed board packs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Produce PDF board packs from consolidated reports or multiple entities at the click of a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43195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DD06-52B7-1F7B-3BFD-24C4C7C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47" y="176213"/>
            <a:ext cx="8037129" cy="1325563"/>
          </a:xfrm>
        </p:spPr>
        <p:txBody>
          <a:bodyPr>
            <a:normAutofit/>
          </a:bodyPr>
          <a:lstStyle/>
          <a:p>
            <a:r>
              <a:rPr lang="en-NZ" sz="6000" b="1" dirty="0">
                <a:solidFill>
                  <a:srgbClr val="1A2C5E"/>
                </a:solidFill>
              </a:rPr>
              <a:t>Reporting Tools</a:t>
            </a:r>
            <a:r>
              <a:rPr lang="en-NZ" sz="3200" b="1" dirty="0">
                <a:solidFill>
                  <a:srgbClr val="1A2C5E"/>
                </a:solidFill>
              </a:rPr>
              <a:t>(2)</a:t>
            </a:r>
            <a:endParaRPr lang="en-NZ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3A9F-4F2D-CC06-B7AB-1718A851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2" y="1597572"/>
            <a:ext cx="11183007" cy="4677103"/>
          </a:xfrm>
          <a:solidFill>
            <a:srgbClr val="C8CBDC"/>
          </a:solidFill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Drill down to transactions underlying values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Instantly view the transactions that make up the totals on financial and management reports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Summarise those transactions by customer, supplier, project or product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Customisable dashboards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Design dashboards with fully customisable layouts rather than picking from a list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View the values and drill down to the transactions represented in the dashboards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3200" b="1" dirty="0">
                <a:solidFill>
                  <a:srgbClr val="1A2C5E"/>
                </a:solidFill>
              </a:rPr>
              <a:t>Customisable ratios and KPI’s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Identify and analyse the most appropriate ratios and KPI’s for clients’ specific businesses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View the values and drill down to the transactions that drive the ratios and KPI’s</a:t>
            </a:r>
          </a:p>
          <a:p>
            <a:pPr marL="342900" indent="-342900"/>
            <a:r>
              <a:rPr lang="en-NZ" sz="3200" b="1" dirty="0">
                <a:solidFill>
                  <a:srgbClr val="1A2C5E"/>
                </a:solidFill>
              </a:rPr>
              <a:t>Export critical information to mobile via Power BI </a:t>
            </a:r>
          </a:p>
          <a:p>
            <a:pPr marL="800100" lvl="1" indent="-342900"/>
            <a:r>
              <a:rPr lang="en-NZ" sz="1800" b="1" dirty="0">
                <a:solidFill>
                  <a:srgbClr val="1A2C5E"/>
                </a:solidFill>
              </a:rPr>
              <a:t>The XPT solution is driven by Excel Power Query, which is very similar to Power BI. Power BI is used to deliver XPT data and charts to client mobile devices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sz="4000" b="1" dirty="0">
              <a:solidFill>
                <a:srgbClr val="1A2C5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926E6-43BD-2118-EE85-96B5F7FF0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11" y="176213"/>
            <a:ext cx="2737974" cy="9461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4169869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1992</TotalTime>
  <Words>932</Words>
  <Application>Microsoft Office PowerPoint</Application>
  <PresentationFormat>Widescreen</PresentationFormat>
  <Paragraphs>103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The Goal of the XPT Solution</vt:lpstr>
      <vt:lpstr>PowerPoint Presentation</vt:lpstr>
      <vt:lpstr>PowerPoint Presentation</vt:lpstr>
      <vt:lpstr>XPT Provide:</vt:lpstr>
      <vt:lpstr>Reporting Tools</vt:lpstr>
      <vt:lpstr>Reporting Tools(2)</vt:lpstr>
      <vt:lpstr>Infinite report flexibility - IBSC anyone? </vt:lpstr>
      <vt:lpstr>Analysis Tools</vt:lpstr>
      <vt:lpstr>Analysis Tools(2)</vt:lpstr>
      <vt:lpstr>Account code by month</vt:lpstr>
      <vt:lpstr>Summary of Customer Benefits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Burgess</dc:creator>
  <cp:lastModifiedBy>Matt Burgess</cp:lastModifiedBy>
  <cp:revision>4</cp:revision>
  <dcterms:created xsi:type="dcterms:W3CDTF">2024-05-04T23:50:49Z</dcterms:created>
  <dcterms:modified xsi:type="dcterms:W3CDTF">2024-05-20T11:30:49Z</dcterms:modified>
</cp:coreProperties>
</file>