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comments/comment1.xml" ContentType="application/vnd.openxmlformats-officedocument.presentationml.comments+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Thomas Cochran" initials="TC" lastIdx="1"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comments" Target="comments/comment1.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4-04-07T09:11:06.020" idx="1">
    <p:pos x="4917" y="1621"/>
    <p:text>Add your name/title/headshot</p:text>
    <p:extLst>
      <p:ext uri="{C676402C-5697-4E1C-873F-D02D1690AC5C}">
        <p15:threadingInfo xmlns:p15="http://schemas.microsoft.com/office/powerpoint/2012/main" timeZoneBias="24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1" name="Shape 111"/>
          <p:cNvSpPr/>
          <p:nvPr>
            <p:ph type="sldImg"/>
          </p:nvPr>
        </p:nvSpPr>
        <p:spPr>
          <a:xfrm>
            <a:off x="1143000" y="685800"/>
            <a:ext cx="4572000" cy="3429000"/>
          </a:xfrm>
          <a:prstGeom prst="rect">
            <a:avLst/>
          </a:prstGeom>
        </p:spPr>
        <p:txBody>
          <a:bodyPr/>
          <a:lstStyle/>
          <a:p>
            <a:pPr/>
          </a:p>
        </p:txBody>
      </p:sp>
      <p:sp>
        <p:nvSpPr>
          <p:cNvPr id="112" name="Shape 11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93"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94" name="Text Placeholder 3"/>
          <p:cNvSpPr/>
          <p:nvPr>
            <p:ph type="body" sz="quarter" idx="21"/>
          </p:nvPr>
        </p:nvSpPr>
        <p:spPr>
          <a:xfrm>
            <a:off x="839787" y="2057400"/>
            <a:ext cx="3932238" cy="3811588"/>
          </a:xfrm>
          <a:prstGeom prst="rect">
            <a:avLst/>
          </a:prstGeom>
        </p:spPr>
        <p:txBody>
          <a:bodyPr/>
          <a:lstStyle/>
          <a:p>
            <a:pPr/>
          </a:p>
        </p:txBody>
      </p:sp>
      <p:sp>
        <p:nvSpPr>
          <p:cNvPr id="95" name="Slide Number"/>
          <p:cNvSpPr txBox="1"/>
          <p:nvPr>
            <p:ph type="sldNum" sz="quarter" idx="2"/>
          </p:nvPr>
        </p:nvSpPr>
        <p:spPr>
          <a:xfrm>
            <a:off x="11095181" y="6414762"/>
            <a:ext cx="258620" cy="24830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02" name="Title Text"/>
          <p:cNvSpPr txBox="1"/>
          <p:nvPr>
            <p:ph type="title"/>
          </p:nvPr>
        </p:nvSpPr>
        <p:spPr>
          <a:xfrm>
            <a:off x="839787" y="457200"/>
            <a:ext cx="3932240" cy="1600200"/>
          </a:xfrm>
          <a:prstGeom prst="rect">
            <a:avLst/>
          </a:prstGeom>
        </p:spPr>
        <p:txBody>
          <a:bodyPr lIns="45718" tIns="45718" rIns="45718" bIns="45718" anchor="b"/>
          <a:lstStyle>
            <a:lvl1pPr>
              <a:defRPr sz="3200"/>
            </a:lvl1pPr>
          </a:lstStyle>
          <a:p>
            <a:pPr/>
            <a:r>
              <a:t>Title Text</a:t>
            </a:r>
          </a:p>
        </p:txBody>
      </p:sp>
      <p:sp>
        <p:nvSpPr>
          <p:cNvPr id="103" name="Body Level One…"/>
          <p:cNvSpPr txBox="1"/>
          <p:nvPr>
            <p:ph type="body" sz="half" idx="1"/>
          </p:nvPr>
        </p:nvSpPr>
        <p:spPr>
          <a:xfrm>
            <a:off x="5183187" y="987425"/>
            <a:ext cx="6172202" cy="4873625"/>
          </a:xfrm>
          <a:prstGeom prst="rect">
            <a:avLst/>
          </a:prstGeom>
        </p:spPr>
        <p:txBody>
          <a:bodyPr lIns="45718" tIns="45718" rIns="45718" bIns="45718"/>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104" name="Text Placeholder 3"/>
          <p:cNvSpPr/>
          <p:nvPr>
            <p:ph type="body" sz="quarter" idx="21"/>
          </p:nvPr>
        </p:nvSpPr>
        <p:spPr>
          <a:xfrm>
            <a:off x="839787" y="2057400"/>
            <a:ext cx="3932238" cy="3811588"/>
          </a:xfrm>
          <a:prstGeom prst="rect">
            <a:avLst/>
          </a:prstGeom>
        </p:spPr>
        <p:txBody>
          <a:bodyPr lIns="45718" tIns="45718" rIns="45718" bIns="45718"/>
          <a:lstStyle/>
          <a:p>
            <a:pPr/>
          </a:p>
        </p:txBody>
      </p:sp>
      <p:sp>
        <p:nvSpPr>
          <p:cNvPr id="105" name="Slide Number"/>
          <p:cNvSpPr txBox="1"/>
          <p:nvPr>
            <p:ph type="sldNum" sz="quarter" idx="2"/>
          </p:nvPr>
        </p:nvSpPr>
        <p:spPr>
          <a:xfrm>
            <a:off x="11095178" y="6414761"/>
            <a:ext cx="258623" cy="248303"/>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1"/>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6"/>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ti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matt.smart@oiltoolsolutions.com" TargetMode="External"/><Relationship Id="rId3" Type="http://schemas.openxmlformats.org/officeDocument/2006/relationships/hyperlink" Target="https://www.hulkusa.com/" TargetMode="External"/><Relationship Id="rId4" Type="http://schemas.openxmlformats.org/officeDocument/2006/relationships/hyperlink" Target="https://www.linkedin.com/company/hulk-usa" TargetMode="External"/><Relationship Id="rId5" Type="http://schemas.openxmlformats.org/officeDocument/2006/relationships/image" Target="../media/image1.png"/><Relationship Id="rId6"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omments" Target="../comments/comment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Picture 28" descr="Picture 28"/>
          <p:cNvPicPr>
            <a:picLocks noChangeAspect="1"/>
          </p:cNvPicPr>
          <p:nvPr/>
        </p:nvPicPr>
        <p:blipFill>
          <a:blip r:embed="rId2">
            <a:extLst/>
          </a:blip>
          <a:stretch>
            <a:fillRect/>
          </a:stretch>
        </p:blipFill>
        <p:spPr>
          <a:xfrm>
            <a:off x="1797074" y="1783389"/>
            <a:ext cx="2676190" cy="1587833"/>
          </a:xfrm>
          <a:prstGeom prst="rect">
            <a:avLst/>
          </a:prstGeom>
          <a:ln w="12700">
            <a:miter lim="400000"/>
          </a:ln>
        </p:spPr>
      </p:pic>
      <p:sp>
        <p:nvSpPr>
          <p:cNvPr id="115" name="Rectangle 29"/>
          <p:cNvSpPr txBox="1"/>
          <p:nvPr/>
        </p:nvSpPr>
        <p:spPr>
          <a:xfrm>
            <a:off x="4809799" y="2125185"/>
            <a:ext cx="2572398" cy="904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nSpc>
                <a:spcPct val="90000"/>
              </a:lnSpc>
              <a:defRPr sz="4400">
                <a:latin typeface="Anton Regular"/>
                <a:ea typeface="Anton Regular"/>
                <a:cs typeface="Anton Regular"/>
                <a:sym typeface="Anton Regular"/>
              </a:defRPr>
            </a:pPr>
            <a:r>
              <a:t>(Your title)</a:t>
            </a:r>
            <a:r>
              <a:rPr>
                <a:latin typeface="Calibri Light"/>
                <a:ea typeface="Calibri Light"/>
                <a:cs typeface="Calibri Light"/>
                <a:sym typeface="Calibri Light"/>
              </a:rPr>
              <a:t> </a:t>
            </a:r>
          </a:p>
        </p:txBody>
      </p:sp>
      <p:sp>
        <p:nvSpPr>
          <p:cNvPr id="116" name="Straight Connector 32"/>
          <p:cNvSpPr/>
          <p:nvPr/>
        </p:nvSpPr>
        <p:spPr>
          <a:xfrm>
            <a:off x="4641531" y="2081133"/>
            <a:ext cx="4" cy="992348"/>
          </a:xfrm>
          <a:prstGeom prst="line">
            <a:avLst/>
          </a:prstGeom>
          <a:ln w="38100">
            <a:solidFill>
              <a:srgbClr val="000000"/>
            </a:solidFill>
            <a:miter/>
          </a:ln>
        </p:spPr>
        <p:txBody>
          <a:bodyPr lIns="45718" tIns="45718" rIns="45718" bIns="45718"/>
          <a:lstStyle/>
          <a:p>
            <a:pPr/>
          </a:p>
        </p:txBody>
      </p:sp>
      <p:sp>
        <p:nvSpPr>
          <p:cNvPr id="117" name="Rectangle 2"/>
          <p:cNvSpPr/>
          <p:nvPr/>
        </p:nvSpPr>
        <p:spPr>
          <a:xfrm>
            <a:off x="9187081" y="2603051"/>
            <a:ext cx="3841754" cy="4289431"/>
          </a:xfrm>
          <a:prstGeom prst="rect">
            <a:avLst/>
          </a:prstGeom>
          <a:solidFill>
            <a:srgbClr val="D9D9D9"/>
          </a:solidFill>
          <a:ln w="12700">
            <a:miter lim="400000"/>
          </a:ln>
        </p:spPr>
        <p:txBody>
          <a:bodyPr lIns="45718" tIns="45718" rIns="45718" bIns="45718"/>
          <a:lstStyle/>
          <a:p>
            <a:pPr/>
          </a:p>
        </p:txBody>
      </p:sp>
      <p:grpSp>
        <p:nvGrpSpPr>
          <p:cNvPr id="121" name="Group 3"/>
          <p:cNvGrpSpPr/>
          <p:nvPr/>
        </p:nvGrpSpPr>
        <p:grpSpPr>
          <a:xfrm>
            <a:off x="9886718" y="662164"/>
            <a:ext cx="1952977" cy="1585922"/>
            <a:chOff x="126336" y="35263"/>
            <a:chExt cx="1952975" cy="1585921"/>
          </a:xfrm>
        </p:grpSpPr>
        <p:sp>
          <p:nvSpPr>
            <p:cNvPr id="118" name="Rectangle 4"/>
            <p:cNvSpPr/>
            <p:nvPr/>
          </p:nvSpPr>
          <p:spPr>
            <a:xfrm rot="19800000">
              <a:off x="88464" y="633115"/>
              <a:ext cx="2028833" cy="389706"/>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19" name="AutoShape 5"/>
            <p:cNvSpPr/>
            <p:nvPr/>
          </p:nvSpPr>
          <p:spPr>
            <a:xfrm rot="16200000">
              <a:off x="1661856" y="73709"/>
              <a:ext cx="455902" cy="379011"/>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20" name="AutoShape 6"/>
            <p:cNvSpPr/>
            <p:nvPr/>
          </p:nvSpPr>
          <p:spPr>
            <a:xfrm flipH="1" rot="5400000">
              <a:off x="87889" y="1203730"/>
              <a:ext cx="455903" cy="379009"/>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sp>
        <p:nvSpPr>
          <p:cNvPr id="122" name="AutoShape 7"/>
          <p:cNvSpPr/>
          <p:nvPr/>
        </p:nvSpPr>
        <p:spPr>
          <a:xfrm flipH="1" rot="16200000">
            <a:off x="8902919" y="656429"/>
            <a:ext cx="4410077" cy="3841754"/>
          </a:xfrm>
          <a:prstGeom prst="triangle">
            <a:avLst/>
          </a:prstGeom>
          <a:solidFill>
            <a:srgbClr val="D9D9D9"/>
          </a:solidFill>
          <a:ln w="12700">
            <a:miter lim="400000"/>
          </a:ln>
        </p:spPr>
        <p:txBody>
          <a:bodyPr lIns="45718" tIns="45718" rIns="45718" bIns="45718"/>
          <a:lstStyle/>
          <a:p>
            <a:pPr/>
          </a:p>
        </p:txBody>
      </p:sp>
      <p:sp>
        <p:nvSpPr>
          <p:cNvPr id="123" name="Rectangle 26"/>
          <p:cNvSpPr/>
          <p:nvPr/>
        </p:nvSpPr>
        <p:spPr>
          <a:xfrm>
            <a:off x="8163142" y="3907978"/>
            <a:ext cx="2208216" cy="2984504"/>
          </a:xfrm>
          <a:prstGeom prst="rect">
            <a:avLst/>
          </a:prstGeom>
          <a:solidFill>
            <a:srgbClr val="475468"/>
          </a:solidFill>
          <a:ln w="12700">
            <a:miter lim="400000"/>
          </a:ln>
        </p:spPr>
        <p:txBody>
          <a:bodyPr lIns="45718" tIns="45718" rIns="45718" bIns="45718"/>
          <a:lstStyle/>
          <a:p>
            <a:pPr/>
          </a:p>
        </p:txBody>
      </p:sp>
      <p:sp>
        <p:nvSpPr>
          <p:cNvPr id="124" name="AutoShape 12"/>
          <p:cNvSpPr/>
          <p:nvPr/>
        </p:nvSpPr>
        <p:spPr>
          <a:xfrm flipH="1" rot="16200000">
            <a:off x="7991691" y="2803076"/>
            <a:ext cx="2552704" cy="2206631"/>
          </a:xfrm>
          <a:prstGeom prst="triangle">
            <a:avLst/>
          </a:prstGeom>
          <a:solidFill>
            <a:srgbClr val="475468"/>
          </a:solidFill>
          <a:ln w="12700">
            <a:miter lim="400000"/>
          </a:ln>
        </p:spPr>
        <p:txBody>
          <a:bodyPr lIns="45718" tIns="45718" rIns="45718" bIns="45718"/>
          <a:lstStyle/>
          <a:p>
            <a:pPr/>
          </a:p>
        </p:txBody>
      </p:sp>
      <p:sp>
        <p:nvSpPr>
          <p:cNvPr id="125" name="Text Box 13"/>
          <p:cNvSpPr txBox="1"/>
          <p:nvPr/>
        </p:nvSpPr>
        <p:spPr>
          <a:xfrm>
            <a:off x="10435649" y="4507072"/>
            <a:ext cx="1631358" cy="2393135"/>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defRPr b="1" sz="600" u="sng">
                <a:solidFill>
                  <a:srgbClr val="222222"/>
                </a:solidFill>
              </a:defRPr>
            </a:pPr>
            <a:r>
              <a:t>Confidential Information</a:t>
            </a:r>
            <a:r>
              <a:rPr b="0" u="none"/>
              <a:t>. All non-public, confidential or proprietary information of OTS, including but not limited to specifications, samples, patterns, designs, plans, drawings, documents, data, business operations, customer lists, pricing, discounts or rebates, disclosed by OTS to Company, whether disclosed orally or disclosed or accessed in written, electronic or other form or media, and whether or not marked, designated or otherwise identified as “confidential” in connection with this Agreement is confidential, solely for the use of performing this Agreement and may not be disclosed or copied unless authorized in advance by OTS in writing. Upon OTS’s request, Company shall promptly return all documents and other materials received from OTS. OTS shall be entitled to injunctive relief for any violation of this Section. This Section does not apply to information that is: (a) in the public domain; (b) known to Company at the time of disclosure; or (c) rightfully obtained by Company on a non-confidential basis from a third party.</a:t>
            </a:r>
          </a:p>
        </p:txBody>
      </p:sp>
      <p:grpSp>
        <p:nvGrpSpPr>
          <p:cNvPr id="129" name="Group 33"/>
          <p:cNvGrpSpPr/>
          <p:nvPr/>
        </p:nvGrpSpPr>
        <p:grpSpPr>
          <a:xfrm>
            <a:off x="9562640" y="2487165"/>
            <a:ext cx="2093566" cy="1700221"/>
            <a:chOff x="135431" y="37805"/>
            <a:chExt cx="2093564" cy="1700220"/>
          </a:xfrm>
        </p:grpSpPr>
        <p:sp>
          <p:nvSpPr>
            <p:cNvPr id="126" name="Rectangle 34"/>
            <p:cNvSpPr/>
            <p:nvPr/>
          </p:nvSpPr>
          <p:spPr>
            <a:xfrm rot="19800000">
              <a:off x="94833" y="678744"/>
              <a:ext cx="2174884" cy="417793"/>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27" name="AutoShape 17"/>
            <p:cNvSpPr/>
            <p:nvPr/>
          </p:nvSpPr>
          <p:spPr>
            <a:xfrm rot="16200000">
              <a:off x="1781470" y="79039"/>
              <a:ext cx="488761" cy="406293"/>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28" name="AutoShape 18"/>
            <p:cNvSpPr/>
            <p:nvPr/>
          </p:nvSpPr>
          <p:spPr>
            <a:xfrm flipH="1" rot="5400000">
              <a:off x="94197" y="1290499"/>
              <a:ext cx="488761" cy="406295"/>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grpSp>
        <p:nvGrpSpPr>
          <p:cNvPr id="133" name="Group 2"/>
          <p:cNvGrpSpPr/>
          <p:nvPr/>
        </p:nvGrpSpPr>
        <p:grpSpPr>
          <a:xfrm>
            <a:off x="1954213" y="5880508"/>
            <a:ext cx="615958" cy="757966"/>
            <a:chOff x="13696" y="49032"/>
            <a:chExt cx="615957" cy="757965"/>
          </a:xfrm>
        </p:grpSpPr>
        <p:sp>
          <p:nvSpPr>
            <p:cNvPr id="130"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31"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32"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136" name="Group 6"/>
          <p:cNvGrpSpPr/>
          <p:nvPr/>
        </p:nvGrpSpPr>
        <p:grpSpPr>
          <a:xfrm>
            <a:off x="-2" y="5365746"/>
            <a:ext cx="2520958" cy="1492259"/>
            <a:chOff x="0" y="0"/>
            <a:chExt cx="2520956" cy="1492258"/>
          </a:xfrm>
        </p:grpSpPr>
        <p:sp>
          <p:nvSpPr>
            <p:cNvPr id="134"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135"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139" name="Group 9"/>
          <p:cNvGrpSpPr/>
          <p:nvPr/>
        </p:nvGrpSpPr>
        <p:grpSpPr>
          <a:xfrm>
            <a:off x="0" y="5199058"/>
            <a:ext cx="1654181" cy="857259"/>
            <a:chOff x="0" y="0"/>
            <a:chExt cx="1654179" cy="857257"/>
          </a:xfrm>
        </p:grpSpPr>
        <p:sp>
          <p:nvSpPr>
            <p:cNvPr id="137"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138"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143" name="Group 13"/>
          <p:cNvGrpSpPr/>
          <p:nvPr/>
        </p:nvGrpSpPr>
        <p:grpSpPr>
          <a:xfrm>
            <a:off x="1073147" y="5675169"/>
            <a:ext cx="660408" cy="811455"/>
            <a:chOff x="14684" y="52492"/>
            <a:chExt cx="660406" cy="811454"/>
          </a:xfrm>
        </p:grpSpPr>
        <p:sp>
          <p:nvSpPr>
            <p:cNvPr id="140"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41"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42"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144"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145"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(Date)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lide Number"/>
          <p:cNvSpPr txBox="1"/>
          <p:nvPr>
            <p:ph type="sldNum" sz="quarter" idx="4294967295"/>
          </p:nvPr>
        </p:nvSpPr>
        <p:spPr>
          <a:xfrm>
            <a:off x="11095176" y="6414758"/>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5"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336"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337"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341" name="Group 2"/>
          <p:cNvGrpSpPr/>
          <p:nvPr/>
        </p:nvGrpSpPr>
        <p:grpSpPr>
          <a:xfrm>
            <a:off x="1954213" y="5880508"/>
            <a:ext cx="615958" cy="757966"/>
            <a:chOff x="13696" y="49032"/>
            <a:chExt cx="615957" cy="757965"/>
          </a:xfrm>
        </p:grpSpPr>
        <p:sp>
          <p:nvSpPr>
            <p:cNvPr id="338"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339"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340"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344" name="Group 6"/>
          <p:cNvGrpSpPr/>
          <p:nvPr/>
        </p:nvGrpSpPr>
        <p:grpSpPr>
          <a:xfrm>
            <a:off x="-2" y="5365746"/>
            <a:ext cx="2520958" cy="1492259"/>
            <a:chOff x="0" y="0"/>
            <a:chExt cx="2520956" cy="1492258"/>
          </a:xfrm>
        </p:grpSpPr>
        <p:sp>
          <p:nvSpPr>
            <p:cNvPr id="342"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343"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347" name="Group 9"/>
          <p:cNvGrpSpPr/>
          <p:nvPr/>
        </p:nvGrpSpPr>
        <p:grpSpPr>
          <a:xfrm>
            <a:off x="0" y="5199058"/>
            <a:ext cx="1654181" cy="857259"/>
            <a:chOff x="0" y="0"/>
            <a:chExt cx="1654179" cy="857257"/>
          </a:xfrm>
        </p:grpSpPr>
        <p:sp>
          <p:nvSpPr>
            <p:cNvPr id="345"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346"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351" name="Group 13"/>
          <p:cNvGrpSpPr/>
          <p:nvPr/>
        </p:nvGrpSpPr>
        <p:grpSpPr>
          <a:xfrm>
            <a:off x="1073147" y="5675169"/>
            <a:ext cx="660408" cy="811455"/>
            <a:chOff x="14684" y="52492"/>
            <a:chExt cx="660406" cy="811454"/>
          </a:xfrm>
        </p:grpSpPr>
        <p:sp>
          <p:nvSpPr>
            <p:cNvPr id="348"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49"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50"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352"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353"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354"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
        <p:nvSpPr>
          <p:cNvPr id="355"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Picture 63" descr="Picture 63"/>
          <p:cNvPicPr>
            <a:picLocks noChangeAspect="1"/>
          </p:cNvPicPr>
          <p:nvPr/>
        </p:nvPicPr>
        <p:blipFill>
          <a:blip r:embed="rId2">
            <a:extLst/>
          </a:blip>
          <a:srcRect l="835" t="0" r="135" b="0"/>
          <a:stretch>
            <a:fillRect/>
          </a:stretch>
        </p:blipFill>
        <p:spPr>
          <a:xfrm>
            <a:off x="-89219" y="223998"/>
            <a:ext cx="9390610" cy="651285"/>
          </a:xfrm>
          <a:prstGeom prst="rect">
            <a:avLst/>
          </a:prstGeom>
          <a:ln w="12700">
            <a:miter lim="400000"/>
          </a:ln>
        </p:spPr>
      </p:pic>
      <p:sp>
        <p:nvSpPr>
          <p:cNvPr id="358" name="TextBox 39"/>
          <p:cNvSpPr txBox="1"/>
          <p:nvPr/>
        </p:nvSpPr>
        <p:spPr>
          <a:xfrm>
            <a:off x="65843" y="236310"/>
            <a:ext cx="6372262" cy="5493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defRPr>
            </a:lvl1pPr>
          </a:lstStyle>
          <a:p>
            <a:pPr/>
            <a:r>
              <a:t>HULK Operational Footprint  </a:t>
            </a:r>
          </a:p>
        </p:txBody>
      </p:sp>
      <p:sp>
        <p:nvSpPr>
          <p:cNvPr id="359" name="TextBox 46"/>
          <p:cNvSpPr txBox="1"/>
          <p:nvPr/>
        </p:nvSpPr>
        <p:spPr>
          <a:xfrm>
            <a:off x="140403" y="970489"/>
            <a:ext cx="3369144" cy="41236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Neue Haas Grotesk Text Pro 55 Roman"/>
                <a:ea typeface="Neue Haas Grotesk Text Pro 55 Roman"/>
                <a:cs typeface="Neue Haas Grotesk Text Pro 55 Roman"/>
                <a:sym typeface="Neue Haas Grotesk Text Pro 55 Roman"/>
              </a:defRPr>
            </a:pPr>
            <a:r>
              <a:t>Oil Tool Solutions (dba HULK)</a:t>
            </a:r>
          </a:p>
          <a:p>
            <a:pPr marL="1714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Refurbishment/Warehouse </a:t>
            </a:r>
          </a:p>
          <a:p>
            <a:pPr lvl="1" marL="628650" indent="-171450">
              <a:lnSpc>
                <a:spcPct val="150000"/>
              </a:lnSpc>
              <a:buSzPct val="100000"/>
              <a:buFont typeface="Courier New"/>
              <a:buChar char="o"/>
              <a:defRPr sz="1200">
                <a:latin typeface="Neue Haas Grotesk Text Pro 55 Roman"/>
                <a:ea typeface="Neue Haas Grotesk Text Pro 55 Roman"/>
                <a:cs typeface="Neue Haas Grotesk Text Pro 55 Roman"/>
                <a:sym typeface="Neue Haas Grotesk Text Pro 55 Roman"/>
              </a:defRPr>
            </a:pPr>
            <a:r>
              <a:t>Williston, ND </a:t>
            </a:r>
          </a:p>
          <a:p>
            <a:pPr lvl="1" marL="628650" indent="-171450">
              <a:lnSpc>
                <a:spcPct val="150000"/>
              </a:lnSpc>
              <a:buSzPct val="100000"/>
              <a:buFont typeface="Courier New"/>
              <a:buChar char="o"/>
              <a:defRPr sz="1200">
                <a:latin typeface="Neue Haas Grotesk Text Pro 55 Roman"/>
                <a:ea typeface="Neue Haas Grotesk Text Pro 55 Roman"/>
                <a:cs typeface="Neue Haas Grotesk Text Pro 55 Roman"/>
                <a:sym typeface="Neue Haas Grotesk Text Pro 55 Roman"/>
              </a:defRPr>
            </a:pPr>
            <a:r>
              <a:t>Casper, WY</a:t>
            </a:r>
          </a:p>
          <a:p>
            <a:pPr lvl="1" marL="628650" indent="-171450">
              <a:lnSpc>
                <a:spcPct val="150000"/>
              </a:lnSpc>
              <a:buSzPct val="100000"/>
              <a:buFont typeface="Courier New"/>
              <a:buChar char="o"/>
              <a:defRPr sz="1200">
                <a:latin typeface="Neue Haas Grotesk Text Pro 55 Roman"/>
                <a:ea typeface="Neue Haas Grotesk Text Pro 55 Roman"/>
                <a:cs typeface="Neue Haas Grotesk Text Pro 55 Roman"/>
                <a:sym typeface="Neue Haas Grotesk Text Pro 55 Roman"/>
              </a:defRPr>
            </a:pPr>
            <a:r>
              <a:t>Midland, TX</a:t>
            </a:r>
          </a:p>
          <a:p>
            <a:pPr marL="1714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Headquarters </a:t>
            </a:r>
          </a:p>
          <a:p>
            <a:pPr lvl="1" marL="628650" indent="-171450">
              <a:lnSpc>
                <a:spcPct val="150000"/>
              </a:lnSpc>
              <a:buSzPct val="100000"/>
              <a:buFont typeface="Courier New"/>
              <a:buChar char="o"/>
              <a:defRPr sz="1200">
                <a:latin typeface="Neue Haas Grotesk Text Pro 55 Roman"/>
                <a:ea typeface="Neue Haas Grotesk Text Pro 55 Roman"/>
                <a:cs typeface="Neue Haas Grotesk Text Pro 55 Roman"/>
                <a:sym typeface="Neue Haas Grotesk Text Pro 55 Roman"/>
              </a:defRPr>
            </a:pPr>
            <a:r>
              <a:t>Denver, CO </a:t>
            </a:r>
          </a:p>
          <a:p>
            <a:pPr lvl="1" marL="628650" indent="-171450">
              <a:lnSpc>
                <a:spcPct val="150000"/>
              </a:lnSpc>
              <a:buSzPct val="100000"/>
              <a:buFont typeface="Courier New"/>
              <a:buChar char="o"/>
              <a:defRPr sz="1200">
                <a:latin typeface="Neue Haas Grotesk Text Pro 55 Roman"/>
                <a:ea typeface="Neue Haas Grotesk Text Pro 55 Roman"/>
                <a:cs typeface="Neue Haas Grotesk Text Pro 55 Roman"/>
                <a:sym typeface="Neue Haas Grotesk Text Pro 55 Roman"/>
              </a:defRPr>
            </a:pPr>
            <a:r>
              <a:t>Houston, TX</a:t>
            </a:r>
          </a:p>
          <a:p>
            <a:pPr>
              <a:lnSpc>
                <a:spcPct val="150000"/>
              </a:lnSpc>
              <a:defRPr>
                <a:latin typeface="Neue Haas Grotesk Text Pro 55 Roman"/>
                <a:ea typeface="Neue Haas Grotesk Text Pro 55 Roman"/>
                <a:cs typeface="Neue Haas Grotesk Text Pro 55 Roman"/>
                <a:sym typeface="Neue Haas Grotesk Text Pro 55 Roman"/>
              </a:defRPr>
            </a:pPr>
            <a:r>
              <a:t>Company Success</a:t>
            </a:r>
          </a:p>
          <a:p>
            <a:pPr marL="1714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6,000 + installations </a:t>
            </a:r>
            <a:r>
              <a:t>in Bakken and Permian </a:t>
            </a:r>
          </a:p>
          <a:p>
            <a:pPr marL="1714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~1,000,000 </a:t>
            </a:r>
            <a:r>
              <a:t>units deployed </a:t>
            </a:r>
          </a:p>
          <a:p>
            <a:pPr marL="1714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97%+ </a:t>
            </a:r>
            <a:r>
              <a:t>rerun rate including tens of thousands of clamps having been run 3+ times</a:t>
            </a:r>
          </a:p>
        </p:txBody>
      </p:sp>
      <p:sp>
        <p:nvSpPr>
          <p:cNvPr id="360" name="Slide Number Placeholder 26"/>
          <p:cNvSpPr txBox="1"/>
          <p:nvPr>
            <p:ph type="sldNum" sz="quarter" idx="4294967295"/>
          </p:nvPr>
        </p:nvSpPr>
        <p:spPr>
          <a:xfrm>
            <a:off x="11095176" y="6414760"/>
            <a:ext cx="258622" cy="248303"/>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61" name="Picture 8" descr="Picture 8"/>
          <p:cNvPicPr>
            <a:picLocks noChangeAspect="1"/>
          </p:cNvPicPr>
          <p:nvPr/>
        </p:nvPicPr>
        <p:blipFill>
          <a:blip r:embed="rId3">
            <a:extLst/>
          </a:blip>
          <a:stretch>
            <a:fillRect/>
          </a:stretch>
        </p:blipFill>
        <p:spPr>
          <a:xfrm>
            <a:off x="10520546" y="275321"/>
            <a:ext cx="930657" cy="548641"/>
          </a:xfrm>
          <a:prstGeom prst="rect">
            <a:avLst/>
          </a:prstGeom>
          <a:ln w="12700">
            <a:miter lim="400000"/>
          </a:ln>
        </p:spPr>
      </p:pic>
      <p:grpSp>
        <p:nvGrpSpPr>
          <p:cNvPr id="365" name="Group 2"/>
          <p:cNvGrpSpPr/>
          <p:nvPr/>
        </p:nvGrpSpPr>
        <p:grpSpPr>
          <a:xfrm>
            <a:off x="1954213" y="5880509"/>
            <a:ext cx="615953" cy="757962"/>
            <a:chOff x="13696" y="49031"/>
            <a:chExt cx="615952" cy="757961"/>
          </a:xfrm>
        </p:grpSpPr>
        <p:sp>
          <p:nvSpPr>
            <p:cNvPr id="362" name="Rectangle 3"/>
            <p:cNvSpPr/>
            <p:nvPr/>
          </p:nvSpPr>
          <p:spPr>
            <a:xfrm rot="3600000">
              <a:off x="-71930" y="352356"/>
              <a:ext cx="787403" cy="151358"/>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363" name="AutoShape 4"/>
            <p:cNvSpPr/>
            <p:nvPr/>
          </p:nvSpPr>
          <p:spPr>
            <a:xfrm>
              <a:off x="452581" y="659897"/>
              <a:ext cx="177068" cy="147096"/>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364" name="AutoShape 5"/>
            <p:cNvSpPr/>
            <p:nvPr/>
          </p:nvSpPr>
          <p:spPr>
            <a:xfrm flipH="1" rot="10800000">
              <a:off x="13696" y="49031"/>
              <a:ext cx="177066" cy="147096"/>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368" name="Group 6"/>
          <p:cNvGrpSpPr/>
          <p:nvPr/>
        </p:nvGrpSpPr>
        <p:grpSpPr>
          <a:xfrm>
            <a:off x="-1" y="5365748"/>
            <a:ext cx="2520953" cy="1492254"/>
            <a:chOff x="0" y="0"/>
            <a:chExt cx="2520952" cy="1492253"/>
          </a:xfrm>
        </p:grpSpPr>
        <p:sp>
          <p:nvSpPr>
            <p:cNvPr id="366" name="Rectangle 7"/>
            <p:cNvSpPr/>
            <p:nvPr/>
          </p:nvSpPr>
          <p:spPr>
            <a:xfrm rot="5400000">
              <a:off x="86344" y="-86345"/>
              <a:ext cx="1492254" cy="1664943"/>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367" name="AutoShape 8"/>
            <p:cNvSpPr/>
            <p:nvPr/>
          </p:nvSpPr>
          <p:spPr>
            <a:xfrm flipH="1">
              <a:off x="809157" y="0"/>
              <a:ext cx="1711796" cy="1492254"/>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371" name="Group 9"/>
          <p:cNvGrpSpPr/>
          <p:nvPr/>
        </p:nvGrpSpPr>
        <p:grpSpPr>
          <a:xfrm>
            <a:off x="0" y="5199060"/>
            <a:ext cx="1654177" cy="857253"/>
            <a:chOff x="0" y="0"/>
            <a:chExt cx="1654176" cy="857252"/>
          </a:xfrm>
        </p:grpSpPr>
        <p:sp>
          <p:nvSpPr>
            <p:cNvPr id="369" name="Rectangle 10"/>
            <p:cNvSpPr/>
            <p:nvPr/>
          </p:nvSpPr>
          <p:spPr>
            <a:xfrm rot="5400000">
              <a:off x="150453" y="-150454"/>
              <a:ext cx="857252" cy="1158159"/>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370" name="AutoShape 11"/>
            <p:cNvSpPr/>
            <p:nvPr/>
          </p:nvSpPr>
          <p:spPr>
            <a:xfrm flipH="1">
              <a:off x="663757" y="369"/>
              <a:ext cx="990420" cy="856884"/>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375" name="Group 13"/>
          <p:cNvGrpSpPr/>
          <p:nvPr/>
        </p:nvGrpSpPr>
        <p:grpSpPr>
          <a:xfrm>
            <a:off x="1073148" y="5675171"/>
            <a:ext cx="660404" cy="811449"/>
            <a:chOff x="14684" y="52491"/>
            <a:chExt cx="660402" cy="811447"/>
          </a:xfrm>
        </p:grpSpPr>
        <p:sp>
          <p:nvSpPr>
            <p:cNvPr id="372" name="Rectangle 14"/>
            <p:cNvSpPr/>
            <p:nvPr/>
          </p:nvSpPr>
          <p:spPr>
            <a:xfrm rot="3600000">
              <a:off x="-76490" y="377099"/>
              <a:ext cx="842967" cy="162280"/>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73" name="AutoShape 15"/>
            <p:cNvSpPr/>
            <p:nvPr/>
          </p:nvSpPr>
          <p:spPr>
            <a:xfrm>
              <a:off x="485242" y="706464"/>
              <a:ext cx="189845" cy="157476"/>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74" name="AutoShape 16"/>
            <p:cNvSpPr/>
            <p:nvPr/>
          </p:nvSpPr>
          <p:spPr>
            <a:xfrm flipH="1" rot="10800000">
              <a:off x="14684" y="52491"/>
              <a:ext cx="189845" cy="157477"/>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376" name="Date Placeholder 2"/>
          <p:cNvSpPr txBox="1"/>
          <p:nvPr/>
        </p:nvSpPr>
        <p:spPr>
          <a:xfrm>
            <a:off x="237197" y="6368723"/>
            <a:ext cx="2651763" cy="248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defRPr>
            </a:lvl1pPr>
          </a:lstStyle>
          <a:p>
            <a:pPr/>
            <a:r>
              <a:t>7/29/2023</a:t>
            </a:r>
          </a:p>
        </p:txBody>
      </p:sp>
      <p:sp>
        <p:nvSpPr>
          <p:cNvPr id="377" name="Rectangle 43"/>
          <p:cNvSpPr txBox="1"/>
          <p:nvPr/>
        </p:nvSpPr>
        <p:spPr>
          <a:xfrm>
            <a:off x="3659770" y="970488"/>
            <a:ext cx="2207857" cy="31330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Neue Haas Grotesk Text Pro 55 Roman"/>
                <a:ea typeface="Neue Haas Grotesk Text Pro 55 Roman"/>
                <a:cs typeface="Neue Haas Grotesk Text Pro 55 Roman"/>
                <a:sym typeface="Neue Haas Grotesk Text Pro 55 Roman"/>
              </a:defRPr>
            </a:pPr>
            <a:r>
              <a:t>Cable Compatibility</a:t>
            </a:r>
            <a:endParaRPr sz="1400"/>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Apergy</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Baker Hughes</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Borets</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Extract Production </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Endurance Lift </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Novomet</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Schlumberger (Reda)</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Summit (Halliburton)</a:t>
            </a:r>
          </a:p>
          <a:p>
            <a:pPr lvl="1" marL="628650" indent="-171450">
              <a:lnSpc>
                <a:spcPct val="150000"/>
              </a:lnSpc>
              <a:buSzPct val="100000"/>
              <a:buFont typeface="Arial"/>
              <a:buChar char="•"/>
              <a:defRPr sz="1200">
                <a:latin typeface="Neue Haas Grotesk Text Pro 55 Roman"/>
                <a:ea typeface="Neue Haas Grotesk Text Pro 55 Roman"/>
                <a:cs typeface="Neue Haas Grotesk Text Pro 55 Roman"/>
                <a:sym typeface="Neue Haas Grotesk Text Pro 55 Roman"/>
              </a:defRPr>
            </a:pPr>
            <a:r>
              <a:t>Valiant</a:t>
            </a:r>
          </a:p>
        </p:txBody>
      </p:sp>
      <p:sp>
        <p:nvSpPr>
          <p:cNvPr id="378" name="Text Box 19"/>
          <p:cNvSpPr txBox="1"/>
          <p:nvPr/>
        </p:nvSpPr>
        <p:spPr>
          <a:xfrm>
            <a:off x="61996" y="5334977"/>
            <a:ext cx="1141847" cy="38456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b="1" sz="900">
                <a:solidFill>
                  <a:srgbClr val="FFFFFF"/>
                </a:solidFill>
              </a:defRPr>
            </a:pPr>
            <a:r>
              <a:t>HULKUSA.com</a:t>
            </a:r>
          </a:p>
          <a:p>
            <a:pPr>
              <a:lnSpc>
                <a:spcPct val="150000"/>
              </a:lnSpc>
              <a:defRPr b="1" sz="900">
                <a:solidFill>
                  <a:srgbClr val="FFFFFF"/>
                </a:solidFill>
              </a:defRPr>
            </a:pPr>
            <a:r>
              <a:t>307.699.3198</a:t>
            </a:r>
          </a:p>
        </p:txBody>
      </p:sp>
      <p:pic>
        <p:nvPicPr>
          <p:cNvPr id="379" name="image4.jpeg" descr="image4.jpeg"/>
          <p:cNvPicPr>
            <a:picLocks noChangeAspect="1"/>
          </p:cNvPicPr>
          <p:nvPr/>
        </p:nvPicPr>
        <p:blipFill>
          <a:blip r:embed="rId4">
            <a:extLst/>
          </a:blip>
          <a:stretch>
            <a:fillRect/>
          </a:stretch>
        </p:blipFill>
        <p:spPr>
          <a:xfrm>
            <a:off x="3550565" y="3858814"/>
            <a:ext cx="2426266" cy="2691864"/>
          </a:xfrm>
          <a:prstGeom prst="rect">
            <a:avLst/>
          </a:prstGeom>
          <a:ln w="12700">
            <a:miter lim="400000"/>
          </a:ln>
        </p:spPr>
      </p:pic>
      <p:pic>
        <p:nvPicPr>
          <p:cNvPr id="380" name="image5.jpeg" descr="image5.jpeg"/>
          <p:cNvPicPr>
            <a:picLocks noChangeAspect="1"/>
          </p:cNvPicPr>
          <p:nvPr/>
        </p:nvPicPr>
        <p:blipFill>
          <a:blip r:embed="rId5">
            <a:extLst/>
          </a:blip>
          <a:stretch>
            <a:fillRect/>
          </a:stretch>
        </p:blipFill>
        <p:spPr>
          <a:xfrm>
            <a:off x="6406696" y="5251610"/>
            <a:ext cx="1730787" cy="1298091"/>
          </a:xfrm>
          <a:prstGeom prst="rect">
            <a:avLst/>
          </a:prstGeom>
          <a:ln w="12700">
            <a:miter lim="400000"/>
          </a:ln>
        </p:spPr>
      </p:pic>
      <p:pic>
        <p:nvPicPr>
          <p:cNvPr id="381" name="image6.jpeg" descr="image6.jpeg"/>
          <p:cNvPicPr>
            <a:picLocks noChangeAspect="1"/>
          </p:cNvPicPr>
          <p:nvPr/>
        </p:nvPicPr>
        <p:blipFill>
          <a:blip r:embed="rId6">
            <a:extLst/>
          </a:blip>
          <a:stretch>
            <a:fillRect/>
          </a:stretch>
        </p:blipFill>
        <p:spPr>
          <a:xfrm>
            <a:off x="8323553" y="5251610"/>
            <a:ext cx="973569" cy="1298091"/>
          </a:xfrm>
          <a:prstGeom prst="rect">
            <a:avLst/>
          </a:prstGeom>
          <a:ln w="12700">
            <a:miter lim="400000"/>
          </a:ln>
        </p:spPr>
      </p:pic>
      <p:pic>
        <p:nvPicPr>
          <p:cNvPr id="382" name="image7.jpeg" descr="image7.jpeg"/>
          <p:cNvPicPr>
            <a:picLocks noChangeAspect="1"/>
          </p:cNvPicPr>
          <p:nvPr/>
        </p:nvPicPr>
        <p:blipFill>
          <a:blip r:embed="rId7">
            <a:extLst/>
          </a:blip>
          <a:stretch>
            <a:fillRect/>
          </a:stretch>
        </p:blipFill>
        <p:spPr>
          <a:xfrm>
            <a:off x="9483194" y="5227389"/>
            <a:ext cx="1788160" cy="1195195"/>
          </a:xfrm>
          <a:prstGeom prst="rect">
            <a:avLst/>
          </a:prstGeom>
          <a:ln w="12700">
            <a:miter lim="400000"/>
          </a:ln>
        </p:spPr>
      </p:pic>
      <p:pic>
        <p:nvPicPr>
          <p:cNvPr id="383" name="Picture 30" descr="Picture 30"/>
          <p:cNvPicPr>
            <a:picLocks noChangeAspect="1"/>
          </p:cNvPicPr>
          <p:nvPr/>
        </p:nvPicPr>
        <p:blipFill>
          <a:blip r:embed="rId2">
            <a:extLst/>
          </a:blip>
          <a:srcRect l="835" t="0" r="135" b="0"/>
          <a:stretch>
            <a:fillRect/>
          </a:stretch>
        </p:blipFill>
        <p:spPr>
          <a:xfrm>
            <a:off x="-89220" y="223998"/>
            <a:ext cx="9390611" cy="651286"/>
          </a:xfrm>
          <a:prstGeom prst="rect">
            <a:avLst/>
          </a:prstGeom>
          <a:ln w="12700">
            <a:miter lim="400000"/>
          </a:ln>
        </p:spPr>
      </p:pic>
      <p:sp>
        <p:nvSpPr>
          <p:cNvPr id="384" name="TextBox 39"/>
          <p:cNvSpPr txBox="1"/>
          <p:nvPr/>
        </p:nvSpPr>
        <p:spPr>
          <a:xfrm>
            <a:off x="1079498" y="167365"/>
            <a:ext cx="6372264"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HULK Operational Footprint</a:t>
            </a:r>
          </a:p>
        </p:txBody>
      </p:sp>
      <p:pic>
        <p:nvPicPr>
          <p:cNvPr id="385" name="image4.png" descr="image4.png"/>
          <p:cNvPicPr>
            <a:picLocks noChangeAspect="1"/>
          </p:cNvPicPr>
          <p:nvPr/>
        </p:nvPicPr>
        <p:blipFill>
          <a:blip r:embed="rId8">
            <a:extLst/>
          </a:blip>
          <a:stretch>
            <a:fillRect/>
          </a:stretch>
        </p:blipFill>
        <p:spPr>
          <a:xfrm>
            <a:off x="6325410" y="1041367"/>
            <a:ext cx="5719872" cy="4044148"/>
          </a:xfrm>
          <a:prstGeom prst="rect">
            <a:avLst/>
          </a:prstGeom>
          <a:ln w="12700">
            <a:miter lim="400000"/>
          </a:ln>
        </p:spPr>
      </p:pic>
      <p:pic>
        <p:nvPicPr>
          <p:cNvPr id="386" name="Picture 8" descr="Picture 8"/>
          <p:cNvPicPr>
            <a:picLocks noChangeAspect="1"/>
          </p:cNvPicPr>
          <p:nvPr/>
        </p:nvPicPr>
        <p:blipFill>
          <a:blip r:embed="rId3">
            <a:extLst/>
          </a:blip>
          <a:stretch>
            <a:fillRect/>
          </a:stretch>
        </p:blipFill>
        <p:spPr>
          <a:xfrm>
            <a:off x="9838876" y="55103"/>
            <a:ext cx="1677749" cy="98906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Picture 38" descr="Picture 38"/>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389" name="TextBox 39"/>
          <p:cNvSpPr txBox="1"/>
          <p:nvPr/>
        </p:nvSpPr>
        <p:spPr>
          <a:xfrm>
            <a:off x="1079500" y="147968"/>
            <a:ext cx="7844123"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Engineering and Development</a:t>
            </a:r>
          </a:p>
        </p:txBody>
      </p:sp>
      <p:pic>
        <p:nvPicPr>
          <p:cNvPr id="390" name="Picture 24" descr="Picture 24"/>
          <p:cNvPicPr>
            <a:picLocks noChangeAspect="1"/>
          </p:cNvPicPr>
          <p:nvPr/>
        </p:nvPicPr>
        <p:blipFill>
          <a:blip r:embed="rId3">
            <a:extLst/>
          </a:blip>
          <a:srcRect l="7385" t="0" r="10632" b="1679"/>
          <a:stretch>
            <a:fillRect/>
          </a:stretch>
        </p:blipFill>
        <p:spPr>
          <a:xfrm>
            <a:off x="2821131" y="3045280"/>
            <a:ext cx="1855420" cy="1668853"/>
          </a:xfrm>
          <a:prstGeom prst="rect">
            <a:avLst/>
          </a:prstGeom>
          <a:ln w="12700">
            <a:miter lim="400000"/>
          </a:ln>
          <a:effectLst>
            <a:outerShdw sx="100000" sy="100000" kx="0" ky="0" algn="b" rotWithShape="0" blurRad="63500" dist="0" dir="0">
              <a:srgbClr val="000000">
                <a:alpha val="40000"/>
              </a:srgbClr>
            </a:outerShdw>
          </a:effectLst>
        </p:spPr>
      </p:pic>
      <p:pic>
        <p:nvPicPr>
          <p:cNvPr id="391" name="Picture 2" descr="Picture 2"/>
          <p:cNvPicPr>
            <a:picLocks noChangeAspect="1"/>
          </p:cNvPicPr>
          <p:nvPr/>
        </p:nvPicPr>
        <p:blipFill>
          <a:blip r:embed="rId4">
            <a:extLst/>
          </a:blip>
          <a:stretch>
            <a:fillRect/>
          </a:stretch>
        </p:blipFill>
        <p:spPr>
          <a:xfrm>
            <a:off x="462706" y="3016748"/>
            <a:ext cx="1664944" cy="1664943"/>
          </a:xfrm>
          <a:prstGeom prst="rect">
            <a:avLst/>
          </a:prstGeom>
          <a:ln w="12700">
            <a:miter lim="400000"/>
          </a:ln>
          <a:effectLst>
            <a:outerShdw sx="100000" sy="100000" kx="0" ky="0" algn="b" rotWithShape="0" blurRad="63500" dist="0" dir="0">
              <a:srgbClr val="000000">
                <a:alpha val="40000"/>
              </a:srgbClr>
            </a:outerShdw>
          </a:effectLst>
        </p:spPr>
      </p:pic>
      <p:pic>
        <p:nvPicPr>
          <p:cNvPr id="392" name="Picture 23" descr="Picture 23"/>
          <p:cNvPicPr>
            <a:picLocks noChangeAspect="1"/>
          </p:cNvPicPr>
          <p:nvPr/>
        </p:nvPicPr>
        <p:blipFill>
          <a:blip r:embed="rId5">
            <a:extLst/>
          </a:blip>
          <a:stretch>
            <a:fillRect/>
          </a:stretch>
        </p:blipFill>
        <p:spPr>
          <a:xfrm>
            <a:off x="3065534" y="1053831"/>
            <a:ext cx="1397500" cy="1429422"/>
          </a:xfrm>
          <a:prstGeom prst="rect">
            <a:avLst/>
          </a:prstGeom>
          <a:ln w="12700">
            <a:miter lim="400000"/>
          </a:ln>
          <a:effectLst>
            <a:outerShdw sx="100000" sy="100000" kx="0" ky="0" algn="b" rotWithShape="0" blurRad="63500" dist="0" dir="0">
              <a:srgbClr val="000000">
                <a:alpha val="40000"/>
              </a:srgbClr>
            </a:outerShdw>
          </a:effectLst>
        </p:spPr>
      </p:pic>
      <p:pic>
        <p:nvPicPr>
          <p:cNvPr id="393" name="Picture 2" descr="Picture 2"/>
          <p:cNvPicPr>
            <a:picLocks noChangeAspect="1"/>
          </p:cNvPicPr>
          <p:nvPr/>
        </p:nvPicPr>
        <p:blipFill>
          <a:blip r:embed="rId6">
            <a:extLst/>
          </a:blip>
          <a:stretch>
            <a:fillRect/>
          </a:stretch>
        </p:blipFill>
        <p:spPr>
          <a:xfrm>
            <a:off x="445170" y="1053831"/>
            <a:ext cx="1677748" cy="1436152"/>
          </a:xfrm>
          <a:prstGeom prst="rect">
            <a:avLst/>
          </a:prstGeom>
          <a:ln w="12700">
            <a:miter lim="400000"/>
          </a:ln>
          <a:effectLst>
            <a:outerShdw sx="100000" sy="100000" kx="0" ky="0" algn="b" rotWithShape="0" blurRad="63500" dist="0" dir="0">
              <a:srgbClr val="000000">
                <a:alpha val="40000"/>
              </a:srgbClr>
            </a:outerShdw>
          </a:effectLst>
        </p:spPr>
      </p:pic>
      <p:pic>
        <p:nvPicPr>
          <p:cNvPr id="394" name="Picture 26" descr="Picture 26"/>
          <p:cNvPicPr>
            <a:picLocks noChangeAspect="1"/>
          </p:cNvPicPr>
          <p:nvPr/>
        </p:nvPicPr>
        <p:blipFill>
          <a:blip r:embed="rId7">
            <a:extLst/>
          </a:blip>
          <a:stretch>
            <a:fillRect/>
          </a:stretch>
        </p:blipFill>
        <p:spPr>
          <a:xfrm>
            <a:off x="5305066" y="1052587"/>
            <a:ext cx="2789982" cy="3694494"/>
          </a:xfrm>
          <a:prstGeom prst="rect">
            <a:avLst/>
          </a:prstGeom>
          <a:ln w="12700">
            <a:miter lim="400000"/>
          </a:ln>
          <a:effectLst>
            <a:outerShdw sx="100000" sy="100000" kx="0" ky="0" algn="b" rotWithShape="0" blurRad="63500" dist="0" dir="0">
              <a:srgbClr val="000000">
                <a:alpha val="40000"/>
              </a:srgbClr>
            </a:outerShdw>
          </a:effectLst>
        </p:spPr>
      </p:pic>
      <p:sp>
        <p:nvSpPr>
          <p:cNvPr id="395" name="TextBox 27"/>
          <p:cNvSpPr txBox="1"/>
          <p:nvPr/>
        </p:nvSpPr>
        <p:spPr>
          <a:xfrm>
            <a:off x="278630" y="2497814"/>
            <a:ext cx="2144650" cy="421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nton Regular"/>
                <a:ea typeface="Anton Regular"/>
                <a:cs typeface="Anton Regular"/>
                <a:sym typeface="Anton Regular"/>
              </a:defRPr>
            </a:lvl1pPr>
          </a:lstStyle>
          <a:p>
            <a:pPr/>
            <a:r>
              <a:t>In House Engineering</a:t>
            </a:r>
          </a:p>
        </p:txBody>
      </p:sp>
      <p:sp>
        <p:nvSpPr>
          <p:cNvPr id="396" name="TextBox 34"/>
          <p:cNvSpPr txBox="1"/>
          <p:nvPr/>
        </p:nvSpPr>
        <p:spPr>
          <a:xfrm>
            <a:off x="2828033" y="2522315"/>
            <a:ext cx="1872497" cy="421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nton Regular"/>
                <a:ea typeface="Anton Regular"/>
                <a:cs typeface="Anton Regular"/>
                <a:sym typeface="Anton Regular"/>
              </a:defRPr>
            </a:lvl1pPr>
          </a:lstStyle>
          <a:p>
            <a:pPr/>
            <a:r>
              <a:t>Manufacturing</a:t>
            </a:r>
          </a:p>
        </p:txBody>
      </p:sp>
      <p:sp>
        <p:nvSpPr>
          <p:cNvPr id="397" name="TextBox 35"/>
          <p:cNvSpPr txBox="1"/>
          <p:nvPr/>
        </p:nvSpPr>
        <p:spPr>
          <a:xfrm>
            <a:off x="2809650" y="4757870"/>
            <a:ext cx="1917358" cy="751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a:latin typeface="Anton Regular"/>
                <a:ea typeface="Anton Regular"/>
                <a:cs typeface="Anton Regular"/>
                <a:sym typeface="Anton Regular"/>
              </a:defRPr>
            </a:pPr>
            <a:r>
              <a:t>In House and 3</a:t>
            </a:r>
            <a:r>
              <a:rPr baseline="30000"/>
              <a:t>rd</a:t>
            </a:r>
            <a:r>
              <a:t> Party Testing</a:t>
            </a:r>
          </a:p>
        </p:txBody>
      </p:sp>
      <p:sp>
        <p:nvSpPr>
          <p:cNvPr id="398" name="TextBox 36"/>
          <p:cNvSpPr txBox="1"/>
          <p:nvPr/>
        </p:nvSpPr>
        <p:spPr>
          <a:xfrm>
            <a:off x="5286211" y="4822795"/>
            <a:ext cx="2957621" cy="751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nton Regular"/>
                <a:ea typeface="Anton Regular"/>
                <a:cs typeface="Anton Regular"/>
                <a:sym typeface="Anton Regular"/>
              </a:defRPr>
            </a:lvl1pPr>
          </a:lstStyle>
          <a:p>
            <a:pPr/>
            <a:r>
              <a:t>Deployment in the Field incl. Logistics + Hot Shot Service</a:t>
            </a:r>
          </a:p>
        </p:txBody>
      </p:sp>
      <p:sp>
        <p:nvSpPr>
          <p:cNvPr id="399" name="TextBox 30"/>
          <p:cNvSpPr txBox="1"/>
          <p:nvPr/>
        </p:nvSpPr>
        <p:spPr>
          <a:xfrm>
            <a:off x="2584688" y="5548776"/>
            <a:ext cx="8664141" cy="1209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latin typeface="Neue Haas Grotesk Text Pro 55 Roman"/>
                <a:ea typeface="Neue Haas Grotesk Text Pro 55 Roman"/>
                <a:cs typeface="Neue Haas Grotesk Text Pro 55 Roman"/>
                <a:sym typeface="Neue Haas Grotesk Text Pro 55 Roman"/>
              </a:defRPr>
            </a:pPr>
            <a:r>
              <a:t>End-to-end Ownership of Solution Development, </a:t>
            </a:r>
          </a:p>
          <a:p>
            <a:pPr algn="ctr">
              <a:defRPr sz="2400">
                <a:latin typeface="Neue Haas Grotesk Text Pro 55 Roman"/>
                <a:ea typeface="Neue Haas Grotesk Text Pro 55 Roman"/>
                <a:cs typeface="Neue Haas Grotesk Text Pro 55 Roman"/>
                <a:sym typeface="Neue Haas Grotesk Text Pro 55 Roman"/>
              </a:defRPr>
            </a:pPr>
            <a:r>
              <a:t>Product Quality and In-Field Performance</a:t>
            </a:r>
          </a:p>
          <a:p>
            <a:pPr algn="ctr">
              <a:defRPr sz="800">
                <a:latin typeface="Neue Haas Grotesk Text Pro 55 Roman"/>
                <a:ea typeface="Neue Haas Grotesk Text Pro 55 Roman"/>
                <a:cs typeface="Neue Haas Grotesk Text Pro 55 Roman"/>
                <a:sym typeface="Neue Haas Grotesk Text Pro 55 Roman"/>
              </a:defRPr>
            </a:pPr>
          </a:p>
          <a:p>
            <a:pPr algn="ctr">
              <a:defRPr sz="1600">
                <a:latin typeface="Neue Haas Grotesk Text Pro 55 Roman"/>
                <a:ea typeface="Neue Haas Grotesk Text Pro 55 Roman"/>
                <a:cs typeface="Neue Haas Grotesk Text Pro 55 Roman"/>
                <a:sym typeface="Neue Haas Grotesk Text Pro 55 Roman"/>
              </a:defRPr>
            </a:pPr>
            <a:r>
              <a:t>HULK believes in the power of listening to customers' needs to guide product development.</a:t>
            </a:r>
          </a:p>
        </p:txBody>
      </p:sp>
      <p:sp>
        <p:nvSpPr>
          <p:cNvPr id="400" name="Slide Number Placeholder 3"/>
          <p:cNvSpPr txBox="1"/>
          <p:nvPr>
            <p:ph type="sldNum" sz="quarter" idx="4294967295"/>
          </p:nvPr>
        </p:nvSpPr>
        <p:spPr>
          <a:xfrm>
            <a:off x="11095176" y="6414758"/>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1" name="Picture 40" descr="Picture 40"/>
          <p:cNvPicPr>
            <a:picLocks noChangeAspect="1"/>
          </p:cNvPicPr>
          <p:nvPr/>
        </p:nvPicPr>
        <p:blipFill>
          <a:blip r:embed="rId8">
            <a:extLst/>
          </a:blip>
          <a:stretch>
            <a:fillRect/>
          </a:stretch>
        </p:blipFill>
        <p:spPr>
          <a:xfrm rot="5400000">
            <a:off x="9662566" y="1862226"/>
            <a:ext cx="2030373" cy="2165689"/>
          </a:xfrm>
          <a:prstGeom prst="rect">
            <a:avLst/>
          </a:prstGeom>
          <a:ln w="12700">
            <a:miter lim="400000"/>
          </a:ln>
        </p:spPr>
      </p:pic>
      <p:pic>
        <p:nvPicPr>
          <p:cNvPr id="402" name="Picture 37" descr="Picture 37"/>
          <p:cNvPicPr>
            <a:picLocks noChangeAspect="1"/>
          </p:cNvPicPr>
          <p:nvPr/>
        </p:nvPicPr>
        <p:blipFill>
          <a:blip r:embed="rId9">
            <a:extLst/>
          </a:blip>
          <a:stretch>
            <a:fillRect/>
          </a:stretch>
        </p:blipFill>
        <p:spPr>
          <a:xfrm>
            <a:off x="8699582" y="1427068"/>
            <a:ext cx="1268382" cy="1328027"/>
          </a:xfrm>
          <a:prstGeom prst="rect">
            <a:avLst/>
          </a:prstGeom>
          <a:ln w="12700">
            <a:miter lim="400000"/>
          </a:ln>
        </p:spPr>
      </p:pic>
      <p:sp>
        <p:nvSpPr>
          <p:cNvPr id="403" name="Arrow: Right 25"/>
          <p:cNvSpPr/>
          <p:nvPr/>
        </p:nvSpPr>
        <p:spPr>
          <a:xfrm rot="1173770">
            <a:off x="9491766" y="2381119"/>
            <a:ext cx="952393" cy="239658"/>
          </a:xfrm>
          <a:prstGeom prst="rightArrow">
            <a:avLst>
              <a:gd name="adj1" fmla="val 50000"/>
              <a:gd name="adj2" fmla="val 50000"/>
            </a:avLst>
          </a:prstGeom>
          <a:solidFill>
            <a:srgbClr val="2F5597"/>
          </a:solidFill>
          <a:ln w="22225">
            <a:solidFill>
              <a:srgbClr val="FFFFFF"/>
            </a:solidFill>
            <a:miter/>
          </a:ln>
        </p:spPr>
        <p:txBody>
          <a:bodyPr lIns="45718" tIns="45718" rIns="45718" bIns="45718" anchor="ctr"/>
          <a:lstStyle/>
          <a:p>
            <a:pPr algn="ctr">
              <a:defRPr>
                <a:solidFill>
                  <a:srgbClr val="FFFFFF"/>
                </a:solidFill>
              </a:defRPr>
            </a:pPr>
          </a:p>
        </p:txBody>
      </p:sp>
      <p:sp>
        <p:nvSpPr>
          <p:cNvPr id="404" name="TextBox 42"/>
          <p:cNvSpPr txBox="1"/>
          <p:nvPr/>
        </p:nvSpPr>
        <p:spPr>
          <a:xfrm>
            <a:off x="9014621" y="4165386"/>
            <a:ext cx="2390864" cy="751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nton Regular"/>
                <a:ea typeface="Anton Regular"/>
                <a:cs typeface="Anton Regular"/>
                <a:sym typeface="Anton Regular"/>
              </a:defRPr>
            </a:lvl1pPr>
          </a:lstStyle>
          <a:p>
            <a:pPr/>
            <a:r>
              <a:t>Refurbishment, Quality Control and Re-Run</a:t>
            </a:r>
          </a:p>
        </p:txBody>
      </p:sp>
      <p:grpSp>
        <p:nvGrpSpPr>
          <p:cNvPr id="408" name="Group 2"/>
          <p:cNvGrpSpPr/>
          <p:nvPr/>
        </p:nvGrpSpPr>
        <p:grpSpPr>
          <a:xfrm>
            <a:off x="1954213" y="5880508"/>
            <a:ext cx="615958" cy="757966"/>
            <a:chOff x="13696" y="49032"/>
            <a:chExt cx="615957" cy="757965"/>
          </a:xfrm>
        </p:grpSpPr>
        <p:sp>
          <p:nvSpPr>
            <p:cNvPr id="405"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406"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407"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411" name="Group 6"/>
          <p:cNvGrpSpPr/>
          <p:nvPr/>
        </p:nvGrpSpPr>
        <p:grpSpPr>
          <a:xfrm>
            <a:off x="-2" y="5365746"/>
            <a:ext cx="2520958" cy="1492259"/>
            <a:chOff x="0" y="0"/>
            <a:chExt cx="2520956" cy="1492258"/>
          </a:xfrm>
        </p:grpSpPr>
        <p:sp>
          <p:nvSpPr>
            <p:cNvPr id="409"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410"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414" name="Group 9"/>
          <p:cNvGrpSpPr/>
          <p:nvPr/>
        </p:nvGrpSpPr>
        <p:grpSpPr>
          <a:xfrm>
            <a:off x="0" y="5199058"/>
            <a:ext cx="1654181" cy="857259"/>
            <a:chOff x="0" y="0"/>
            <a:chExt cx="1654179" cy="857257"/>
          </a:xfrm>
        </p:grpSpPr>
        <p:sp>
          <p:nvSpPr>
            <p:cNvPr id="412"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413"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418" name="Group 13"/>
          <p:cNvGrpSpPr/>
          <p:nvPr/>
        </p:nvGrpSpPr>
        <p:grpSpPr>
          <a:xfrm>
            <a:off x="1073147" y="5675169"/>
            <a:ext cx="660408" cy="811455"/>
            <a:chOff x="14684" y="52492"/>
            <a:chExt cx="660406" cy="811454"/>
          </a:xfrm>
        </p:grpSpPr>
        <p:sp>
          <p:nvSpPr>
            <p:cNvPr id="415"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416"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417"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419"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420"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pic>
        <p:nvPicPr>
          <p:cNvPr id="421" name="Picture 8" descr="Picture 8"/>
          <p:cNvPicPr>
            <a:picLocks noChangeAspect="1"/>
          </p:cNvPicPr>
          <p:nvPr/>
        </p:nvPicPr>
        <p:blipFill>
          <a:blip r:embed="rId10">
            <a:extLst/>
          </a:blip>
          <a:stretch>
            <a:fillRect/>
          </a:stretch>
        </p:blipFill>
        <p:spPr>
          <a:xfrm>
            <a:off x="9838876" y="55103"/>
            <a:ext cx="1677750" cy="98906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Picture 8" descr="Picture 8"/>
          <p:cNvPicPr>
            <a:picLocks noChangeAspect="1"/>
          </p:cNvPicPr>
          <p:nvPr/>
        </p:nvPicPr>
        <p:blipFill>
          <a:blip r:embed="rId2">
            <a:extLst/>
          </a:blip>
          <a:stretch>
            <a:fillRect/>
          </a:stretch>
        </p:blipFill>
        <p:spPr>
          <a:xfrm>
            <a:off x="397880" y="280083"/>
            <a:ext cx="930659" cy="548642"/>
          </a:xfrm>
          <a:prstGeom prst="rect">
            <a:avLst/>
          </a:prstGeom>
          <a:ln w="12700">
            <a:miter lim="400000"/>
          </a:ln>
        </p:spPr>
      </p:pic>
      <p:pic>
        <p:nvPicPr>
          <p:cNvPr id="424" name="Picture 41" descr="Picture 41"/>
          <p:cNvPicPr>
            <a:picLocks noChangeAspect="1"/>
          </p:cNvPicPr>
          <p:nvPr/>
        </p:nvPicPr>
        <p:blipFill>
          <a:blip r:embed="rId3">
            <a:extLst/>
          </a:blip>
          <a:stretch>
            <a:fillRect/>
          </a:stretch>
        </p:blipFill>
        <p:spPr>
          <a:xfrm>
            <a:off x="8910084" y="3502433"/>
            <a:ext cx="1577019" cy="3045692"/>
          </a:xfrm>
          <a:prstGeom prst="rect">
            <a:avLst/>
          </a:prstGeom>
          <a:ln w="12700">
            <a:miter lim="400000"/>
          </a:ln>
        </p:spPr>
      </p:pic>
      <p:pic>
        <p:nvPicPr>
          <p:cNvPr id="425" name="Picture 3" descr="Picture 3"/>
          <p:cNvPicPr>
            <a:picLocks noChangeAspect="1"/>
          </p:cNvPicPr>
          <p:nvPr/>
        </p:nvPicPr>
        <p:blipFill>
          <a:blip r:embed="rId4">
            <a:extLst/>
          </a:blip>
          <a:stretch>
            <a:fillRect/>
          </a:stretch>
        </p:blipFill>
        <p:spPr>
          <a:xfrm rot="5400000">
            <a:off x="2269505" y="3860884"/>
            <a:ext cx="3047660" cy="2285748"/>
          </a:xfrm>
          <a:prstGeom prst="rect">
            <a:avLst/>
          </a:prstGeom>
          <a:ln w="12700">
            <a:miter lim="400000"/>
          </a:ln>
        </p:spPr>
      </p:pic>
      <p:sp>
        <p:nvSpPr>
          <p:cNvPr id="426" name="Rectangle 36"/>
          <p:cNvSpPr txBox="1"/>
          <p:nvPr/>
        </p:nvSpPr>
        <p:spPr>
          <a:xfrm>
            <a:off x="1796818" y="2458530"/>
            <a:ext cx="3856834"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effectLst>
                  <a:outerShdw sx="100000" sy="100000" kx="0" ky="0" algn="b" rotWithShape="0" blurRad="38100" dist="19050" dir="2700000">
                    <a:srgbClr val="000000">
                      <a:alpha val="40000"/>
                    </a:srgbClr>
                  </a:outerShdw>
                </a:effectLst>
                <a:latin typeface="Anton Regular"/>
                <a:ea typeface="Anton Regular"/>
                <a:cs typeface="Anton Regular"/>
                <a:sym typeface="Anton Regular"/>
              </a:defRPr>
            </a:lvl1pPr>
          </a:lstStyle>
          <a:p>
            <a:pPr/>
            <a:r>
              <a:t>HULK SHORT CLAMPS – 7” Casing</a:t>
            </a:r>
          </a:p>
        </p:txBody>
      </p:sp>
      <p:sp>
        <p:nvSpPr>
          <p:cNvPr id="427" name="Rectangle 37"/>
          <p:cNvSpPr txBox="1"/>
          <p:nvPr/>
        </p:nvSpPr>
        <p:spPr>
          <a:xfrm>
            <a:off x="7831132" y="2458530"/>
            <a:ext cx="3734915"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effectLst>
                  <a:outerShdw sx="100000" sy="100000" kx="0" ky="0" algn="b" rotWithShape="0" blurRad="38100" dist="19050" dir="2700000">
                    <a:srgbClr val="000000">
                      <a:alpha val="40000"/>
                    </a:srgbClr>
                  </a:outerShdw>
                </a:effectLst>
                <a:latin typeface="Anton Regular"/>
                <a:ea typeface="Anton Regular"/>
                <a:cs typeface="Anton Regular"/>
                <a:sym typeface="Anton Regular"/>
              </a:defRPr>
            </a:lvl1pPr>
          </a:lstStyle>
          <a:p>
            <a:pPr/>
            <a:r>
              <a:t>HULK SLIMCAST – 5-1/2” Casing</a:t>
            </a:r>
          </a:p>
        </p:txBody>
      </p:sp>
      <p:sp>
        <p:nvSpPr>
          <p:cNvPr id="428" name="Rectangle 38"/>
          <p:cNvSpPr txBox="1"/>
          <p:nvPr/>
        </p:nvSpPr>
        <p:spPr>
          <a:xfrm>
            <a:off x="3315915" y="3007329"/>
            <a:ext cx="954833" cy="459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90000"/>
              </a:lnSpc>
              <a:spcBef>
                <a:spcPts val="1000"/>
              </a:spcBef>
              <a:defRPr sz="2400">
                <a:latin typeface="Neue Haas Grotesk Text Pro 55 Roman"/>
                <a:ea typeface="Neue Haas Grotesk Text Pro 55 Roman"/>
                <a:cs typeface="Neue Haas Grotesk Text Pro 55 Roman"/>
                <a:sym typeface="Neue Haas Grotesk Text Pro 55 Roman"/>
              </a:defRPr>
            </a:lvl1pPr>
          </a:lstStyle>
          <a:p>
            <a:pPr/>
            <a:r>
              <a:t>2-7/8”</a:t>
            </a:r>
          </a:p>
        </p:txBody>
      </p:sp>
      <p:sp>
        <p:nvSpPr>
          <p:cNvPr id="429" name="Rectangle 40"/>
          <p:cNvSpPr txBox="1"/>
          <p:nvPr/>
        </p:nvSpPr>
        <p:spPr>
          <a:xfrm>
            <a:off x="5636259" y="3018263"/>
            <a:ext cx="919477" cy="459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90000"/>
              </a:lnSpc>
              <a:spcBef>
                <a:spcPts val="1000"/>
              </a:spcBef>
              <a:defRPr sz="2400">
                <a:latin typeface="Neue Haas Grotesk Text Pro 55 Roman"/>
                <a:ea typeface="Neue Haas Grotesk Text Pro 55 Roman"/>
                <a:cs typeface="Neue Haas Grotesk Text Pro 55 Roman"/>
                <a:sym typeface="Neue Haas Grotesk Text Pro 55 Roman"/>
              </a:defRPr>
            </a:lvl1pPr>
          </a:lstStyle>
          <a:p>
            <a:pPr/>
            <a:r>
              <a:t>3-1/2”</a:t>
            </a:r>
          </a:p>
        </p:txBody>
      </p:sp>
      <p:sp>
        <p:nvSpPr>
          <p:cNvPr id="430" name="Rectangle 18"/>
          <p:cNvSpPr txBox="1"/>
          <p:nvPr/>
        </p:nvSpPr>
        <p:spPr>
          <a:xfrm>
            <a:off x="831064" y="3007329"/>
            <a:ext cx="1007564" cy="459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90000"/>
              </a:lnSpc>
              <a:spcBef>
                <a:spcPts val="1000"/>
              </a:spcBef>
              <a:defRPr sz="2400">
                <a:latin typeface="Neue Haas Grotesk Text Pro 55 Roman"/>
                <a:ea typeface="Neue Haas Grotesk Text Pro 55 Roman"/>
                <a:cs typeface="Neue Haas Grotesk Text Pro 55 Roman"/>
                <a:sym typeface="Neue Haas Grotesk Text Pro 55 Roman"/>
              </a:defRPr>
            </a:lvl1pPr>
          </a:lstStyle>
          <a:p>
            <a:pPr/>
            <a:r>
              <a:t>2-3/8”</a:t>
            </a:r>
          </a:p>
        </p:txBody>
      </p:sp>
      <p:sp>
        <p:nvSpPr>
          <p:cNvPr id="431" name="Rectangle 19"/>
          <p:cNvSpPr txBox="1"/>
          <p:nvPr/>
        </p:nvSpPr>
        <p:spPr>
          <a:xfrm>
            <a:off x="9221174" y="3007329"/>
            <a:ext cx="954834" cy="459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90000"/>
              </a:lnSpc>
              <a:spcBef>
                <a:spcPts val="1000"/>
              </a:spcBef>
              <a:defRPr sz="2400">
                <a:latin typeface="Neue Haas Grotesk Text Pro 55 Roman"/>
                <a:ea typeface="Neue Haas Grotesk Text Pro 55 Roman"/>
                <a:cs typeface="Neue Haas Grotesk Text Pro 55 Roman"/>
                <a:sym typeface="Neue Haas Grotesk Text Pro 55 Roman"/>
              </a:defRPr>
            </a:lvl1pPr>
          </a:lstStyle>
          <a:p>
            <a:pPr/>
            <a:r>
              <a:t>2-7/8”</a:t>
            </a:r>
          </a:p>
        </p:txBody>
      </p:sp>
      <p:pic>
        <p:nvPicPr>
          <p:cNvPr id="432" name="Picture 4" descr="Picture 4"/>
          <p:cNvPicPr>
            <a:picLocks noChangeAspect="1"/>
          </p:cNvPicPr>
          <p:nvPr/>
        </p:nvPicPr>
        <p:blipFill>
          <a:blip r:embed="rId5">
            <a:extLst/>
          </a:blip>
          <a:srcRect l="28547" t="12871" r="33725" b="11849"/>
          <a:stretch>
            <a:fillRect/>
          </a:stretch>
        </p:blipFill>
        <p:spPr>
          <a:xfrm>
            <a:off x="194229" y="3475812"/>
            <a:ext cx="2281256" cy="3030495"/>
          </a:xfrm>
          <a:prstGeom prst="rect">
            <a:avLst/>
          </a:prstGeom>
          <a:ln w="12700">
            <a:miter lim="400000"/>
          </a:ln>
        </p:spPr>
      </p:pic>
      <p:sp>
        <p:nvSpPr>
          <p:cNvPr id="433" name="TextBox 17"/>
          <p:cNvSpPr txBox="1"/>
          <p:nvPr/>
        </p:nvSpPr>
        <p:spPr>
          <a:xfrm>
            <a:off x="692373" y="1054895"/>
            <a:ext cx="10226979" cy="1336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Neue Haas Grotesk Text Pro 55 Roman"/>
                <a:ea typeface="Neue Haas Grotesk Text Pro 55 Roman"/>
                <a:cs typeface="Neue Haas Grotesk Text Pro 55 Roman"/>
                <a:sym typeface="Neue Haas Grotesk Text Pro 55 Roman"/>
              </a:defRPr>
            </a:pPr>
            <a:r>
              <a:t>HULK product lines include comprehensive cable protection via ESP cross-coupling and motor lead extension guards.</a:t>
            </a:r>
          </a:p>
          <a:p>
            <a:pPr>
              <a:defRPr sz="800">
                <a:latin typeface="Neue Haas Grotesk Text Pro 55 Roman"/>
                <a:ea typeface="Neue Haas Grotesk Text Pro 55 Roman"/>
                <a:cs typeface="Neue Haas Grotesk Text Pro 55 Roman"/>
                <a:sym typeface="Neue Haas Grotesk Text Pro 55 Roman"/>
              </a:defRPr>
            </a:pPr>
          </a:p>
          <a:p>
            <a:pPr>
              <a:defRPr>
                <a:latin typeface="Neue Haas Grotesk Text Pro 55 Roman"/>
                <a:ea typeface="Neue Haas Grotesk Text Pro 55 Roman"/>
                <a:cs typeface="Neue Haas Grotesk Text Pro 55 Roman"/>
                <a:sym typeface="Neue Haas Grotesk Text Pro 55 Roman"/>
              </a:defRPr>
            </a:pPr>
            <a:r>
              <a:t>We understand harsh well conditions and deviations. </a:t>
            </a:r>
          </a:p>
          <a:p>
            <a:pPr>
              <a:defRPr>
                <a:latin typeface="Neue Haas Grotesk Text Pro 55 Roman"/>
                <a:ea typeface="Neue Haas Grotesk Text Pro 55 Roman"/>
                <a:cs typeface="Neue Haas Grotesk Text Pro 55 Roman"/>
                <a:sym typeface="Neue Haas Grotesk Text Pro 55 Roman"/>
              </a:defRPr>
            </a:pPr>
            <a:r>
              <a:t>This why we engineer high-quality products to withstand demanding applications!</a:t>
            </a:r>
          </a:p>
        </p:txBody>
      </p:sp>
      <p:pic>
        <p:nvPicPr>
          <p:cNvPr id="434" name="Picture 5" descr="Picture 5"/>
          <p:cNvPicPr>
            <a:picLocks noChangeAspect="1"/>
          </p:cNvPicPr>
          <p:nvPr/>
        </p:nvPicPr>
        <p:blipFill>
          <a:blip r:embed="rId6">
            <a:extLst/>
          </a:blip>
          <a:srcRect l="25459" t="26725" r="29565" b="29086"/>
          <a:stretch>
            <a:fillRect/>
          </a:stretch>
        </p:blipFill>
        <p:spPr>
          <a:xfrm>
            <a:off x="5114092" y="3497095"/>
            <a:ext cx="2313262" cy="3030492"/>
          </a:xfrm>
          <a:prstGeom prst="rect">
            <a:avLst/>
          </a:prstGeom>
          <a:ln w="12700">
            <a:miter lim="400000"/>
          </a:ln>
        </p:spPr>
      </p:pic>
      <p:pic>
        <p:nvPicPr>
          <p:cNvPr id="435" name="Picture 38" descr="Picture 38"/>
          <p:cNvPicPr>
            <a:picLocks noChangeAspect="1"/>
          </p:cNvPicPr>
          <p:nvPr/>
        </p:nvPicPr>
        <p:blipFill>
          <a:blip r:embed="rId7">
            <a:extLst/>
          </a:blip>
          <a:srcRect l="835" t="0" r="135" b="0"/>
          <a:stretch>
            <a:fillRect/>
          </a:stretch>
        </p:blipFill>
        <p:spPr>
          <a:xfrm>
            <a:off x="-89221" y="223998"/>
            <a:ext cx="9390613" cy="651287"/>
          </a:xfrm>
          <a:prstGeom prst="rect">
            <a:avLst/>
          </a:prstGeom>
          <a:ln w="12700">
            <a:miter lim="400000"/>
          </a:ln>
        </p:spPr>
      </p:pic>
      <p:sp>
        <p:nvSpPr>
          <p:cNvPr id="436" name="TextBox 39"/>
          <p:cNvSpPr txBox="1"/>
          <p:nvPr/>
        </p:nvSpPr>
        <p:spPr>
          <a:xfrm>
            <a:off x="1079500" y="160668"/>
            <a:ext cx="7844123"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HULK CROSS COLLAR PRODUCTS</a:t>
            </a:r>
          </a:p>
        </p:txBody>
      </p:sp>
      <p:pic>
        <p:nvPicPr>
          <p:cNvPr id="437" name="Picture 8" descr="Picture 8"/>
          <p:cNvPicPr>
            <a:picLocks noChangeAspect="1"/>
          </p:cNvPicPr>
          <p:nvPr/>
        </p:nvPicPr>
        <p:blipFill>
          <a:blip r:embed="rId2">
            <a:extLst/>
          </a:blip>
          <a:stretch>
            <a:fillRect/>
          </a:stretch>
        </p:blipFill>
        <p:spPr>
          <a:xfrm>
            <a:off x="9838876" y="55103"/>
            <a:ext cx="1677750" cy="98906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Rectangle 20"/>
          <p:cNvSpPr txBox="1"/>
          <p:nvPr/>
        </p:nvSpPr>
        <p:spPr>
          <a:xfrm>
            <a:off x="1471395" y="3406297"/>
            <a:ext cx="5790627" cy="263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600">
                <a:latin typeface="Neue Haas Grotesk Text Pro 55 Roman"/>
                <a:ea typeface="Neue Haas Grotesk Text Pro 55 Roman"/>
                <a:cs typeface="Neue Haas Grotesk Text Pro 55 Roman"/>
                <a:sym typeface="Neue Haas Grotesk Text Pro 55 Roman"/>
              </a:defRPr>
            </a:pPr>
            <a:r>
              <a:t>If HULK can solve a problem for you, please contact us:</a:t>
            </a:r>
          </a:p>
          <a:p>
            <a:pPr>
              <a:defRPr sz="1600">
                <a:latin typeface="Neue Haas Grotesk Text Pro 55 Roman"/>
                <a:ea typeface="Neue Haas Grotesk Text Pro 55 Roman"/>
                <a:cs typeface="Neue Haas Grotesk Text Pro 55 Roman"/>
                <a:sym typeface="Neue Haas Grotesk Text Pro 55 Roman"/>
              </a:defRPr>
            </a:pPr>
          </a:p>
          <a:p>
            <a:pPr>
              <a:defRPr sz="1600">
                <a:latin typeface="Neue Haas Grotesk Text Pro 55 Roman"/>
                <a:ea typeface="Neue Haas Grotesk Text Pro 55 Roman"/>
                <a:cs typeface="Neue Haas Grotesk Text Pro 55 Roman"/>
                <a:sym typeface="Neue Haas Grotesk Text Pro 55 Roman"/>
              </a:defRPr>
            </a:pPr>
            <a:r>
              <a:t>	Matt Smart, Director of Sales and Operations: </a:t>
            </a:r>
          </a:p>
          <a:p>
            <a:pPr>
              <a:defRPr sz="1600">
                <a:latin typeface="Neue Haas Grotesk Text Pro 55 Roman"/>
                <a:ea typeface="Neue Haas Grotesk Text Pro 55 Roman"/>
                <a:cs typeface="Neue Haas Grotesk Text Pro 55 Roman"/>
                <a:sym typeface="Neue Haas Grotesk Text Pro 55 Roman"/>
              </a:defRPr>
            </a:pPr>
            <a:r>
              <a:t>	Email: </a:t>
            </a:r>
            <a:r>
              <a:rPr u="sng">
                <a:solidFill>
                  <a:srgbClr val="0000FF"/>
                </a:solidFill>
                <a:uFill>
                  <a:solidFill>
                    <a:srgbClr val="0000FF"/>
                  </a:solidFill>
                </a:uFill>
                <a:hlinkClick r:id="rId2" invalidUrl="" action="" tgtFrame="" tooltip="" history="1" highlightClick="0" endSnd="0"/>
              </a:rPr>
              <a:t>matt.smart@hulkusa.com</a:t>
            </a:r>
          </a:p>
          <a:p>
            <a:pPr>
              <a:defRPr sz="1600">
                <a:latin typeface="Neue Haas Grotesk Text Pro 55 Roman"/>
                <a:ea typeface="Neue Haas Grotesk Text Pro 55 Roman"/>
                <a:cs typeface="Neue Haas Grotesk Text Pro 55 Roman"/>
                <a:sym typeface="Neue Haas Grotesk Text Pro 55 Roman"/>
              </a:defRPr>
            </a:pPr>
            <a:r>
              <a:t>	Phone: +1-307-699-3198</a:t>
            </a:r>
          </a:p>
          <a:p>
            <a:pPr>
              <a:defRPr sz="1600">
                <a:latin typeface="Neue Haas Grotesk Text Pro 55 Roman"/>
                <a:ea typeface="Neue Haas Grotesk Text Pro 55 Roman"/>
                <a:cs typeface="Neue Haas Grotesk Text Pro 55 Roman"/>
                <a:sym typeface="Neue Haas Grotesk Text Pro 55 Roman"/>
              </a:defRPr>
            </a:pPr>
          </a:p>
          <a:p>
            <a:pPr>
              <a:defRPr sz="1600">
                <a:latin typeface="Neue Haas Grotesk Text Pro 55 Roman"/>
                <a:ea typeface="Neue Haas Grotesk Text Pro 55 Roman"/>
                <a:cs typeface="Neue Haas Grotesk Text Pro 55 Roman"/>
                <a:sym typeface="Neue Haas Grotesk Text Pro 55 Roman"/>
              </a:defRPr>
            </a:pPr>
            <a:r>
              <a:t>	Or find us online at:</a:t>
            </a:r>
          </a:p>
          <a:p>
            <a:pPr>
              <a:defRPr sz="1600">
                <a:latin typeface="Neue Haas Grotesk Text Pro 55 Roman"/>
                <a:ea typeface="Neue Haas Grotesk Text Pro 55 Roman"/>
                <a:cs typeface="Neue Haas Grotesk Text Pro 55 Roman"/>
                <a:sym typeface="Neue Haas Grotesk Text Pro 55 Roman"/>
              </a:defRPr>
            </a:pPr>
            <a:r>
              <a:t>	</a:t>
            </a:r>
            <a:r>
              <a:rPr u="sng">
                <a:solidFill>
                  <a:srgbClr val="0000FF"/>
                </a:solidFill>
                <a:uFill>
                  <a:solidFill>
                    <a:srgbClr val="0000FF"/>
                  </a:solidFill>
                </a:uFill>
                <a:hlinkClick r:id="rId3" invalidUrl="" action="" tgtFrame="" tooltip="" history="1" highlightClick="0" endSnd="0"/>
              </a:rPr>
              <a:t>https://www.hulkusa.com</a:t>
            </a:r>
          </a:p>
          <a:p>
            <a:pPr>
              <a:defRPr sz="1600">
                <a:latin typeface="Neue Haas Grotesk Text Pro 55 Roman"/>
                <a:ea typeface="Neue Haas Grotesk Text Pro 55 Roman"/>
                <a:cs typeface="Neue Haas Grotesk Text Pro 55 Roman"/>
                <a:sym typeface="Neue Haas Grotesk Text Pro 55 Roman"/>
              </a:defRPr>
            </a:pPr>
          </a:p>
          <a:p>
            <a:pPr>
              <a:defRPr sz="1600">
                <a:latin typeface="Neue Haas Grotesk Text Pro 55 Roman"/>
                <a:ea typeface="Neue Haas Grotesk Text Pro 55 Roman"/>
                <a:cs typeface="Neue Haas Grotesk Text Pro 55 Roman"/>
                <a:sym typeface="Neue Haas Grotesk Text Pro 55 Roman"/>
              </a:defRPr>
            </a:pPr>
            <a:r>
              <a:t>	</a:t>
            </a:r>
            <a:r>
              <a:rPr u="sng">
                <a:solidFill>
                  <a:srgbClr val="0000FF"/>
                </a:solidFill>
                <a:uFill>
                  <a:solidFill>
                    <a:srgbClr val="0000FF"/>
                  </a:solidFill>
                </a:uFill>
                <a:hlinkClick r:id="rId4" invalidUrl="" action="" tgtFrame="" tooltip="" history="1" highlightClick="0" endSnd="0"/>
              </a:rPr>
              <a:t>https://</a:t>
            </a:r>
            <a:r>
              <a:rPr u="sng">
                <a:solidFill>
                  <a:srgbClr val="0000FF"/>
                </a:solidFill>
                <a:uFill>
                  <a:solidFill>
                    <a:srgbClr val="0000FF"/>
                  </a:solidFill>
                </a:uFill>
                <a:hlinkClick r:id="rId4" invalidUrl="" action="" tgtFrame="" tooltip="" history="1" highlightClick="0" endSnd="0"/>
              </a:rPr>
              <a:t>www.linkedin.com</a:t>
            </a:r>
            <a:r>
              <a:rPr u="sng">
                <a:solidFill>
                  <a:srgbClr val="0000FF"/>
                </a:solidFill>
                <a:uFill>
                  <a:solidFill>
                    <a:srgbClr val="0000FF"/>
                  </a:solidFill>
                </a:uFill>
                <a:hlinkClick r:id="rId4" invalidUrl="" action="" tgtFrame="" tooltip="" history="1" highlightClick="0" endSnd="0"/>
              </a:rPr>
              <a:t>/company/hulk-</a:t>
            </a:r>
            <a:r>
              <a:rPr u="sng">
                <a:solidFill>
                  <a:srgbClr val="0000FF"/>
                </a:solidFill>
                <a:uFill>
                  <a:solidFill>
                    <a:srgbClr val="0000FF"/>
                  </a:solidFill>
                </a:uFill>
                <a:hlinkClick r:id="rId4" invalidUrl="" action="" tgtFrame="" tooltip="" history="1" highlightClick="0" endSnd="0"/>
              </a:rPr>
              <a:t>usa</a:t>
            </a:r>
          </a:p>
        </p:txBody>
      </p:sp>
      <p:sp>
        <p:nvSpPr>
          <p:cNvPr id="440" name="Rectangle 2"/>
          <p:cNvSpPr/>
          <p:nvPr/>
        </p:nvSpPr>
        <p:spPr>
          <a:xfrm>
            <a:off x="8350249" y="2577306"/>
            <a:ext cx="3841754" cy="4289428"/>
          </a:xfrm>
          <a:prstGeom prst="rect">
            <a:avLst/>
          </a:prstGeom>
          <a:solidFill>
            <a:srgbClr val="D9D9D9"/>
          </a:solidFill>
          <a:ln w="12700">
            <a:miter lim="400000"/>
          </a:ln>
        </p:spPr>
        <p:txBody>
          <a:bodyPr lIns="45718" tIns="45718" rIns="45718" bIns="45718"/>
          <a:lstStyle/>
          <a:p>
            <a:pPr/>
          </a:p>
        </p:txBody>
      </p:sp>
      <p:grpSp>
        <p:nvGrpSpPr>
          <p:cNvPr id="444" name="Group 3"/>
          <p:cNvGrpSpPr/>
          <p:nvPr/>
        </p:nvGrpSpPr>
        <p:grpSpPr>
          <a:xfrm>
            <a:off x="9886718" y="121442"/>
            <a:ext cx="1952977" cy="1585922"/>
            <a:chOff x="126336" y="35263"/>
            <a:chExt cx="1952975" cy="1585921"/>
          </a:xfrm>
        </p:grpSpPr>
        <p:sp>
          <p:nvSpPr>
            <p:cNvPr id="441" name="Rectangle 4"/>
            <p:cNvSpPr/>
            <p:nvPr/>
          </p:nvSpPr>
          <p:spPr>
            <a:xfrm rot="19800000">
              <a:off x="88464" y="633115"/>
              <a:ext cx="2028833" cy="389706"/>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442" name="AutoShape 5"/>
            <p:cNvSpPr/>
            <p:nvPr/>
          </p:nvSpPr>
          <p:spPr>
            <a:xfrm rot="16200000">
              <a:off x="1661856" y="73709"/>
              <a:ext cx="455902" cy="379011"/>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443" name="AutoShape 6"/>
            <p:cNvSpPr/>
            <p:nvPr/>
          </p:nvSpPr>
          <p:spPr>
            <a:xfrm flipH="1" rot="5400000">
              <a:off x="87889" y="1203730"/>
              <a:ext cx="455902" cy="379009"/>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sp>
        <p:nvSpPr>
          <p:cNvPr id="445" name="AutoShape 7"/>
          <p:cNvSpPr/>
          <p:nvPr/>
        </p:nvSpPr>
        <p:spPr>
          <a:xfrm flipV="1" rot="5400000">
            <a:off x="8066086" y="656429"/>
            <a:ext cx="4410076" cy="3841754"/>
          </a:xfrm>
          <a:prstGeom prst="triangle">
            <a:avLst/>
          </a:prstGeom>
          <a:solidFill>
            <a:srgbClr val="D9D9D9"/>
          </a:solidFill>
          <a:ln w="12700">
            <a:miter lim="400000"/>
          </a:ln>
        </p:spPr>
        <p:txBody>
          <a:bodyPr lIns="45718" tIns="45718" rIns="45718" bIns="45718"/>
          <a:lstStyle/>
          <a:p>
            <a:pPr/>
          </a:p>
        </p:txBody>
      </p:sp>
      <p:sp>
        <p:nvSpPr>
          <p:cNvPr id="446" name="Rectangle 29"/>
          <p:cNvSpPr/>
          <p:nvPr/>
        </p:nvSpPr>
        <p:spPr>
          <a:xfrm>
            <a:off x="7326310" y="3882230"/>
            <a:ext cx="2208217" cy="2984504"/>
          </a:xfrm>
          <a:prstGeom prst="rect">
            <a:avLst/>
          </a:prstGeom>
          <a:solidFill>
            <a:srgbClr val="475468"/>
          </a:solidFill>
          <a:ln w="12700">
            <a:miter lim="400000"/>
          </a:ln>
        </p:spPr>
        <p:txBody>
          <a:bodyPr lIns="45718" tIns="45718" rIns="45718" bIns="45718"/>
          <a:lstStyle/>
          <a:p>
            <a:pPr/>
          </a:p>
        </p:txBody>
      </p:sp>
      <p:sp>
        <p:nvSpPr>
          <p:cNvPr id="447" name="AutoShape 12"/>
          <p:cNvSpPr/>
          <p:nvPr/>
        </p:nvSpPr>
        <p:spPr>
          <a:xfrm flipV="1" rot="5400000">
            <a:off x="7154861" y="2777329"/>
            <a:ext cx="2552702" cy="2206629"/>
          </a:xfrm>
          <a:prstGeom prst="triangle">
            <a:avLst/>
          </a:prstGeom>
          <a:solidFill>
            <a:srgbClr val="475468"/>
          </a:solidFill>
          <a:ln w="12700">
            <a:miter lim="400000"/>
          </a:ln>
        </p:spPr>
        <p:txBody>
          <a:bodyPr lIns="45718" tIns="45718" rIns="45718" bIns="45718"/>
          <a:lstStyle/>
          <a:p>
            <a:pPr/>
          </a:p>
        </p:txBody>
      </p:sp>
      <p:sp>
        <p:nvSpPr>
          <p:cNvPr id="448" name="Text Box 13"/>
          <p:cNvSpPr txBox="1"/>
          <p:nvPr/>
        </p:nvSpPr>
        <p:spPr>
          <a:xfrm>
            <a:off x="9598817" y="5485669"/>
            <a:ext cx="2528888" cy="1478735"/>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defRPr b="1" sz="600" u="sng">
                <a:solidFill>
                  <a:srgbClr val="222222"/>
                </a:solidFill>
              </a:defRPr>
            </a:pPr>
            <a:r>
              <a:t>Confidential Information</a:t>
            </a:r>
            <a:r>
              <a:rPr b="0" u="none"/>
              <a:t>. All non-public, confidential or proprietary information of OTS, including but not limited to specifications, samples, patterns, designs, plans, drawings, documents, data, business operations, customer lists, pricing, discounts or rebates, disclosed by OTS to Company, whether disclosed orally or disclosed or accessed in written, electronic or other form or media, and whether or not marked, designated or otherwise identified as “confidential” in connection with this Agreement is confidential, solely for the use of performing this Agreement and may not be disclosed or copied unless authorized in advance by OTS in writing. Upon OTS’s request, Company shall promptly return all documents and other materials received from OTS. OTS shall be entitled to injunctive relief for any violation of this Section. This Section does not apply to information that is: (a) in the public domain; (b) known to Company at the time of disclosure; or (c) rightfully obtained by Company on a non-confidential basis from a third party.</a:t>
            </a:r>
          </a:p>
        </p:txBody>
      </p:sp>
      <p:grpSp>
        <p:nvGrpSpPr>
          <p:cNvPr id="452" name="Group 32"/>
          <p:cNvGrpSpPr/>
          <p:nvPr/>
        </p:nvGrpSpPr>
        <p:grpSpPr>
          <a:xfrm>
            <a:off x="8725806" y="2461416"/>
            <a:ext cx="2093565" cy="1700222"/>
            <a:chOff x="135431" y="37805"/>
            <a:chExt cx="2093563" cy="1700220"/>
          </a:xfrm>
        </p:grpSpPr>
        <p:sp>
          <p:nvSpPr>
            <p:cNvPr id="449" name="Rectangle 33"/>
            <p:cNvSpPr/>
            <p:nvPr/>
          </p:nvSpPr>
          <p:spPr>
            <a:xfrm rot="19800000">
              <a:off x="94833" y="678743"/>
              <a:ext cx="2174884" cy="417793"/>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450" name="AutoShape 17"/>
            <p:cNvSpPr/>
            <p:nvPr/>
          </p:nvSpPr>
          <p:spPr>
            <a:xfrm rot="16200000">
              <a:off x="1781470" y="79039"/>
              <a:ext cx="488760" cy="406292"/>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451" name="AutoShape 18"/>
            <p:cNvSpPr/>
            <p:nvPr/>
          </p:nvSpPr>
          <p:spPr>
            <a:xfrm flipH="1" rot="5400000">
              <a:off x="94197" y="1290500"/>
              <a:ext cx="488761" cy="406294"/>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grpSp>
        <p:nvGrpSpPr>
          <p:cNvPr id="456" name="Group 2"/>
          <p:cNvGrpSpPr/>
          <p:nvPr/>
        </p:nvGrpSpPr>
        <p:grpSpPr>
          <a:xfrm>
            <a:off x="1954213" y="5880508"/>
            <a:ext cx="615958" cy="757966"/>
            <a:chOff x="13696" y="49032"/>
            <a:chExt cx="615957" cy="757965"/>
          </a:xfrm>
        </p:grpSpPr>
        <p:sp>
          <p:nvSpPr>
            <p:cNvPr id="453"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454"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455"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459" name="Group 6"/>
          <p:cNvGrpSpPr/>
          <p:nvPr/>
        </p:nvGrpSpPr>
        <p:grpSpPr>
          <a:xfrm>
            <a:off x="-2" y="5365746"/>
            <a:ext cx="2520958" cy="1492259"/>
            <a:chOff x="0" y="0"/>
            <a:chExt cx="2520956" cy="1492258"/>
          </a:xfrm>
        </p:grpSpPr>
        <p:sp>
          <p:nvSpPr>
            <p:cNvPr id="457"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458"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462" name="Group 9"/>
          <p:cNvGrpSpPr/>
          <p:nvPr/>
        </p:nvGrpSpPr>
        <p:grpSpPr>
          <a:xfrm>
            <a:off x="0" y="5199058"/>
            <a:ext cx="1654181" cy="857259"/>
            <a:chOff x="0" y="0"/>
            <a:chExt cx="1654179" cy="857257"/>
          </a:xfrm>
        </p:grpSpPr>
        <p:sp>
          <p:nvSpPr>
            <p:cNvPr id="460"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461"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466" name="Group 13"/>
          <p:cNvGrpSpPr/>
          <p:nvPr/>
        </p:nvGrpSpPr>
        <p:grpSpPr>
          <a:xfrm>
            <a:off x="1073147" y="5675169"/>
            <a:ext cx="660408" cy="811455"/>
            <a:chOff x="14684" y="52492"/>
            <a:chExt cx="660406" cy="811454"/>
          </a:xfrm>
        </p:grpSpPr>
        <p:sp>
          <p:nvSpPr>
            <p:cNvPr id="463"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464"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465"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467"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468"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(Date)</a:t>
            </a:r>
          </a:p>
        </p:txBody>
      </p:sp>
      <p:pic>
        <p:nvPicPr>
          <p:cNvPr id="469" name="Picture 28" descr="Picture 28"/>
          <p:cNvPicPr>
            <a:picLocks noChangeAspect="1"/>
          </p:cNvPicPr>
          <p:nvPr/>
        </p:nvPicPr>
        <p:blipFill>
          <a:blip r:embed="rId5">
            <a:extLst/>
          </a:blip>
          <a:stretch>
            <a:fillRect/>
          </a:stretch>
        </p:blipFill>
        <p:spPr>
          <a:xfrm>
            <a:off x="1797074" y="1783389"/>
            <a:ext cx="2676190" cy="1587833"/>
          </a:xfrm>
          <a:prstGeom prst="rect">
            <a:avLst/>
          </a:prstGeom>
          <a:ln w="12700">
            <a:miter lim="400000"/>
          </a:ln>
        </p:spPr>
      </p:pic>
      <p:sp>
        <p:nvSpPr>
          <p:cNvPr id="470" name="Rectangle 29"/>
          <p:cNvSpPr txBox="1"/>
          <p:nvPr/>
        </p:nvSpPr>
        <p:spPr>
          <a:xfrm>
            <a:off x="4809799" y="2125185"/>
            <a:ext cx="2572398" cy="904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nSpc>
                <a:spcPct val="90000"/>
              </a:lnSpc>
              <a:defRPr sz="4400">
                <a:latin typeface="Anton Regular"/>
                <a:ea typeface="Anton Regular"/>
                <a:cs typeface="Anton Regular"/>
                <a:sym typeface="Anton Regular"/>
              </a:defRPr>
            </a:pPr>
            <a:r>
              <a:t>(Your title)</a:t>
            </a:r>
            <a:r>
              <a:rPr>
                <a:latin typeface="Calibri Light"/>
                <a:ea typeface="Calibri Light"/>
                <a:cs typeface="Calibri Light"/>
                <a:sym typeface="Calibri Light"/>
              </a:rPr>
              <a:t> </a:t>
            </a:r>
          </a:p>
        </p:txBody>
      </p:sp>
      <p:sp>
        <p:nvSpPr>
          <p:cNvPr id="471" name="Straight Connector 32"/>
          <p:cNvSpPr/>
          <p:nvPr/>
        </p:nvSpPr>
        <p:spPr>
          <a:xfrm>
            <a:off x="4641531" y="2081133"/>
            <a:ext cx="4" cy="992348"/>
          </a:xfrm>
          <a:prstGeom prst="line">
            <a:avLst/>
          </a:prstGeom>
          <a:ln w="38100">
            <a:solidFill>
              <a:srgbClr val="000000"/>
            </a:solidFill>
            <a:miter/>
          </a:ln>
        </p:spPr>
        <p:txBody>
          <a:bodyPr lIns="45718" tIns="45718" rIns="45718" bIns="45718"/>
          <a:lstStyle/>
          <a:p>
            <a:pPr/>
          </a:p>
        </p:txBody>
      </p:sp>
      <p:pic>
        <p:nvPicPr>
          <p:cNvPr id="472" name="image3.jpeg" descr="image3.jpeg"/>
          <p:cNvPicPr>
            <a:picLocks noChangeAspect="1"/>
          </p:cNvPicPr>
          <p:nvPr/>
        </p:nvPicPr>
        <p:blipFill>
          <a:blip r:embed="rId6">
            <a:extLst/>
          </a:blip>
          <a:stretch>
            <a:fillRect/>
          </a:stretch>
        </p:blipFill>
        <p:spPr>
          <a:xfrm>
            <a:off x="1352664" y="3990157"/>
            <a:ext cx="1016638" cy="133554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30" descr="Picture 30"/>
          <p:cNvPicPr>
            <a:picLocks noChangeAspect="1"/>
          </p:cNvPicPr>
          <p:nvPr/>
        </p:nvPicPr>
        <p:blipFill>
          <a:blip r:embed="rId3">
            <a:extLst/>
          </a:blip>
          <a:srcRect l="835" t="0" r="135" b="0"/>
          <a:stretch>
            <a:fillRect/>
          </a:stretch>
        </p:blipFill>
        <p:spPr>
          <a:xfrm>
            <a:off x="-89221" y="223998"/>
            <a:ext cx="9390613" cy="651287"/>
          </a:xfrm>
          <a:prstGeom prst="rect">
            <a:avLst/>
          </a:prstGeom>
          <a:ln w="12700">
            <a:miter lim="400000"/>
          </a:ln>
        </p:spPr>
      </p:pic>
      <p:sp>
        <p:nvSpPr>
          <p:cNvPr id="148"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Your HULK Team:</a:t>
            </a:r>
          </a:p>
        </p:txBody>
      </p:sp>
      <p:sp>
        <p:nvSpPr>
          <p:cNvPr id="149" name="Rectangle 1"/>
          <p:cNvSpPr txBox="1"/>
          <p:nvPr/>
        </p:nvSpPr>
        <p:spPr>
          <a:xfrm>
            <a:off x="2712067" y="5125482"/>
            <a:ext cx="8940235" cy="1043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latin typeface="Neue Haas Grotesk Text Pro 55 Roman"/>
                <a:ea typeface="Neue Haas Grotesk Text Pro 55 Roman"/>
                <a:cs typeface="Neue Haas Grotesk Text Pro 55 Roman"/>
                <a:sym typeface="Neue Haas Grotesk Text Pro 55 Roman"/>
              </a:defRPr>
            </a:lvl1pPr>
          </a:lstStyle>
          <a:p>
            <a:pPr/>
            <a:r>
              <a:t>Since 2017, HULK is a founder-led, solutions driven company, focused on the development and distribution of HULK products for advanced ESP cable protection in unconventional wells.</a:t>
            </a:r>
          </a:p>
        </p:txBody>
      </p:sp>
      <p:sp>
        <p:nvSpPr>
          <p:cNvPr id="150" name="Slide Number Placeholder 20"/>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4" name="Group 2"/>
          <p:cNvGrpSpPr/>
          <p:nvPr/>
        </p:nvGrpSpPr>
        <p:grpSpPr>
          <a:xfrm>
            <a:off x="1954213" y="5880508"/>
            <a:ext cx="615958" cy="757966"/>
            <a:chOff x="13696" y="49032"/>
            <a:chExt cx="615957" cy="757965"/>
          </a:xfrm>
        </p:grpSpPr>
        <p:sp>
          <p:nvSpPr>
            <p:cNvPr id="151"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52"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53"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157" name="Group 6"/>
          <p:cNvGrpSpPr/>
          <p:nvPr/>
        </p:nvGrpSpPr>
        <p:grpSpPr>
          <a:xfrm>
            <a:off x="-2" y="5365746"/>
            <a:ext cx="2520958" cy="1492259"/>
            <a:chOff x="0" y="0"/>
            <a:chExt cx="2520956" cy="1492258"/>
          </a:xfrm>
        </p:grpSpPr>
        <p:sp>
          <p:nvSpPr>
            <p:cNvPr id="155"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156"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160" name="Group 9"/>
          <p:cNvGrpSpPr/>
          <p:nvPr/>
        </p:nvGrpSpPr>
        <p:grpSpPr>
          <a:xfrm>
            <a:off x="0" y="5199058"/>
            <a:ext cx="1654181" cy="857259"/>
            <a:chOff x="0" y="0"/>
            <a:chExt cx="1654179" cy="857257"/>
          </a:xfrm>
        </p:grpSpPr>
        <p:sp>
          <p:nvSpPr>
            <p:cNvPr id="158"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159"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164" name="Group 13"/>
          <p:cNvGrpSpPr/>
          <p:nvPr/>
        </p:nvGrpSpPr>
        <p:grpSpPr>
          <a:xfrm>
            <a:off x="1073147" y="5675169"/>
            <a:ext cx="660408" cy="811455"/>
            <a:chOff x="14684" y="52492"/>
            <a:chExt cx="660406" cy="811454"/>
          </a:xfrm>
        </p:grpSpPr>
        <p:sp>
          <p:nvSpPr>
            <p:cNvPr id="161"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62"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63"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165" name="Text Box 19"/>
          <p:cNvSpPr txBox="1"/>
          <p:nvPr/>
        </p:nvSpPr>
        <p:spPr>
          <a:xfrm>
            <a:off x="61996" y="5329466"/>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166" name="Date Placeholder 2"/>
          <p:cNvSpPr txBox="1"/>
          <p:nvPr/>
        </p:nvSpPr>
        <p:spPr>
          <a:xfrm>
            <a:off x="237197" y="6368722"/>
            <a:ext cx="2651763" cy="2483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defRPr>
            </a:lvl1pPr>
          </a:lstStyle>
          <a:p>
            <a:pPr/>
            <a:r>
              <a:t>Date</a:t>
            </a:r>
          </a:p>
        </p:txBody>
      </p:sp>
      <p:graphicFrame>
        <p:nvGraphicFramePr>
          <p:cNvPr id="167" name="Google Shape;2011;p215"/>
          <p:cNvGraphicFramePr/>
          <p:nvPr/>
        </p:nvGraphicFramePr>
        <p:xfrm>
          <a:off x="189530" y="1137968"/>
          <a:ext cx="7971957" cy="3374064"/>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000834"/>
                <a:gridCol w="1985143"/>
                <a:gridCol w="1992989"/>
                <a:gridCol w="1992989"/>
              </a:tblGrid>
              <a:tr h="1665244">
                <a:tc>
                  <a:txBody>
                    <a:bodyPr/>
                    <a:lstStyle/>
                    <a:p>
                      <a:pPr/>
                    </a:p>
                  </a:txBody>
                  <a:tcPr marL="45725" marR="45725" marT="45725" marB="45725" anchor="t" anchorCtr="0" horzOverflow="overflow">
                    <a:lnL w="12700">
                      <a:miter lim="400000"/>
                    </a:lnL>
                    <a:lnR w="12700">
                      <a:miter lim="400000"/>
                    </a:lnR>
                    <a:lnT w="12700">
                      <a:miter lim="400000"/>
                    </a:lnT>
                    <a:lnB w="12700">
                      <a:miter lim="400000"/>
                    </a:lnB>
                    <a:noFill/>
                  </a:tcPr>
                </a:tc>
                <a:tc>
                  <a:txBody>
                    <a:bodyPr/>
                    <a:lstStyle/>
                    <a:p>
                      <a:pPr/>
                    </a:p>
                  </a:txBody>
                  <a:tcPr marL="45725" marR="45725" marT="45725" marB="45725" anchor="t" anchorCtr="0" horzOverflow="overflow">
                    <a:lnL w="12700">
                      <a:miter lim="400000"/>
                    </a:lnL>
                    <a:lnR w="12700">
                      <a:miter lim="400000"/>
                    </a:lnR>
                    <a:lnT w="12700">
                      <a:miter lim="400000"/>
                    </a:lnT>
                    <a:lnB w="12700">
                      <a:miter lim="400000"/>
                    </a:lnB>
                    <a:noFill/>
                  </a:tcPr>
                </a:tc>
                <a:tc>
                  <a:txBody>
                    <a:bodyPr/>
                    <a:lstStyle/>
                    <a:p>
                      <a:pPr/>
                    </a:p>
                  </a:txBody>
                  <a:tcPr marL="45725" marR="45725" marT="45725" marB="45725" anchor="t" anchorCtr="0" horzOverflow="overflow">
                    <a:lnL w="12700">
                      <a:miter lim="400000"/>
                    </a:lnL>
                    <a:lnR w="12700">
                      <a:miter lim="400000"/>
                    </a:lnR>
                    <a:lnT w="12700">
                      <a:miter lim="400000"/>
                    </a:lnT>
                    <a:lnB w="12700">
                      <a:miter lim="400000"/>
                    </a:lnB>
                    <a:noFill/>
                  </a:tcPr>
                </a:tc>
                <a:tc>
                  <a:txBody>
                    <a:bodyPr/>
                    <a:lstStyle/>
                    <a:p>
                      <a:pPr/>
                    </a:p>
                  </a:txBody>
                  <a:tcPr marL="45725" marR="45725" marT="45725" marB="45725" anchor="t" anchorCtr="0" horzOverflow="overflow">
                    <a:lnL w="12700">
                      <a:miter lim="400000"/>
                    </a:lnL>
                    <a:lnR w="12700">
                      <a:miter lim="400000"/>
                    </a:lnR>
                    <a:lnT w="12700">
                      <a:miter lim="400000"/>
                    </a:lnT>
                    <a:lnB w="12700">
                      <a:miter lim="400000"/>
                    </a:lnB>
                    <a:noFill/>
                  </a:tcPr>
                </a:tc>
              </a:tr>
              <a:tr h="1708819">
                <a:tc>
                  <a:txBody>
                    <a:bodyPr/>
                    <a:lstStyle/>
                    <a:p>
                      <a:pPr algn="ctr">
                        <a:lnSpc>
                          <a:spcPct val="90000"/>
                        </a:lnSpc>
                        <a:defRPr sz="1400">
                          <a:latin typeface="Anton Regular"/>
                          <a:ea typeface="Anton Regular"/>
                          <a:cs typeface="Anton Regular"/>
                          <a:sym typeface="Anton Regular"/>
                        </a:defRPr>
                      </a:pPr>
                      <a:r>
                        <a:t>Chandler England</a:t>
                      </a:r>
                    </a:p>
                    <a:p>
                      <a:pPr algn="ctr">
                        <a:lnSpc>
                          <a:spcPct val="90000"/>
                        </a:lnSpc>
                        <a:defRPr sz="1400">
                          <a:latin typeface="Arial"/>
                          <a:ea typeface="Arial"/>
                          <a:cs typeface="Arial"/>
                          <a:sym typeface="Arial"/>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Co-Founder, Director of Product</a:t>
                      </a:r>
                    </a:p>
                    <a:p>
                      <a:pPr algn="ctr">
                        <a:lnSpc>
                          <a:spcPct val="90000"/>
                        </a:lnSpc>
                        <a:defRPr sz="1400">
                          <a:latin typeface="Neue Haas Grotesk Text Pro 55 Roman"/>
                          <a:ea typeface="Neue Haas Grotesk Text Pro 55 Roman"/>
                          <a:cs typeface="Neue Haas Grotesk Text Pro 55 Roman"/>
                          <a:sym typeface="Neue Haas Grotesk Text Pro 55 Roman"/>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Business Development, Finance and Logistics Background</a:t>
                      </a:r>
                    </a:p>
                  </a:txBody>
                  <a:tcPr marL="45725" marR="45725" marT="45725" marB="45725" anchor="t" anchorCtr="0" horzOverflow="overflow">
                    <a:lnL w="12700">
                      <a:miter lim="400000"/>
                    </a:lnL>
                    <a:lnR w="12700">
                      <a:miter lim="400000"/>
                    </a:lnR>
                    <a:lnT w="12700">
                      <a:miter lim="400000"/>
                    </a:lnT>
                    <a:lnB w="12700">
                      <a:miter lim="400000"/>
                    </a:lnB>
                    <a:noFill/>
                  </a:tcPr>
                </a:tc>
                <a:tc>
                  <a:txBody>
                    <a:bodyPr/>
                    <a:lstStyle/>
                    <a:p>
                      <a:pPr algn="ctr">
                        <a:lnSpc>
                          <a:spcPct val="90000"/>
                        </a:lnSpc>
                        <a:defRPr sz="1400">
                          <a:latin typeface="Anton Regular"/>
                          <a:ea typeface="Anton Regular"/>
                          <a:cs typeface="Anton Regular"/>
                          <a:sym typeface="Anton Regular"/>
                        </a:defRPr>
                      </a:pPr>
                      <a:r>
                        <a:t>Mark Robinson</a:t>
                      </a:r>
                    </a:p>
                    <a:p>
                      <a:pPr algn="ctr">
                        <a:lnSpc>
                          <a:spcPct val="90000"/>
                        </a:lnSpc>
                        <a:defRPr b="1" sz="1400">
                          <a:latin typeface="Arial"/>
                          <a:ea typeface="Arial"/>
                          <a:cs typeface="Arial"/>
                          <a:sym typeface="Arial"/>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Co-Founder, Director of Engineering and Information</a:t>
                      </a:r>
                    </a:p>
                    <a:p>
                      <a:pPr algn="ctr">
                        <a:lnSpc>
                          <a:spcPct val="90000"/>
                        </a:lnSpc>
                        <a:defRPr sz="1400">
                          <a:latin typeface="Neue Haas Grotesk Text Pro 55 Roman"/>
                          <a:ea typeface="Neue Haas Grotesk Text Pro 55 Roman"/>
                          <a:cs typeface="Neue Haas Grotesk Text Pro 55 Roman"/>
                          <a:sym typeface="Neue Haas Grotesk Text Pro 55 Roman"/>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Prior: Field Engineering at Baker Hughes, 5 yrs</a:t>
                      </a:r>
                    </a:p>
                  </a:txBody>
                  <a:tcPr marL="45725" marR="45725" marT="45725" marB="45725" anchor="t" anchorCtr="0" horzOverflow="overflow">
                    <a:lnL w="12700">
                      <a:miter lim="400000"/>
                    </a:lnL>
                    <a:lnR w="12700">
                      <a:miter lim="400000"/>
                    </a:lnR>
                    <a:lnT w="12700">
                      <a:miter lim="400000"/>
                    </a:lnT>
                    <a:lnB w="12700">
                      <a:miter lim="400000"/>
                    </a:lnB>
                    <a:noFill/>
                  </a:tcPr>
                </a:tc>
                <a:tc>
                  <a:txBody>
                    <a:bodyPr/>
                    <a:lstStyle/>
                    <a:p>
                      <a:pPr algn="ctr">
                        <a:lnSpc>
                          <a:spcPct val="90000"/>
                        </a:lnSpc>
                        <a:defRPr sz="1400">
                          <a:latin typeface="Anton Regular"/>
                          <a:ea typeface="Anton Regular"/>
                          <a:cs typeface="Anton Regular"/>
                          <a:sym typeface="Anton Regular"/>
                        </a:defRPr>
                      </a:pPr>
                      <a:r>
                        <a:t>Matthew Smart</a:t>
                      </a:r>
                    </a:p>
                    <a:p>
                      <a:pPr algn="ctr">
                        <a:lnSpc>
                          <a:spcPct val="90000"/>
                        </a:lnSpc>
                        <a:defRPr sz="1400">
                          <a:latin typeface="Arial"/>
                          <a:ea typeface="Arial"/>
                          <a:cs typeface="Arial"/>
                          <a:sym typeface="Arial"/>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Co-Founder, Director of Operations and Sales</a:t>
                      </a:r>
                    </a:p>
                    <a:p>
                      <a:pPr algn="ctr">
                        <a:lnSpc>
                          <a:spcPct val="90000"/>
                        </a:lnSpc>
                        <a:defRPr sz="1400">
                          <a:latin typeface="Neue Haas Grotesk Text Pro 55 Roman"/>
                          <a:ea typeface="Neue Haas Grotesk Text Pro 55 Roman"/>
                          <a:cs typeface="Neue Haas Grotesk Text Pro 55 Roman"/>
                          <a:sym typeface="Neue Haas Grotesk Text Pro 55 Roman"/>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Prior: Account Manager at Baker Hughes, 8 yrs</a:t>
                      </a:r>
                    </a:p>
                  </a:txBody>
                  <a:tcPr marL="45725" marR="45725" marT="45725" marB="45725" anchor="t" anchorCtr="0" horzOverflow="overflow">
                    <a:lnL w="12700">
                      <a:miter lim="400000"/>
                    </a:lnL>
                    <a:lnR w="12700">
                      <a:miter lim="400000"/>
                    </a:lnR>
                    <a:lnT w="12700">
                      <a:miter lim="400000"/>
                    </a:lnT>
                    <a:lnB w="12700">
                      <a:miter lim="400000"/>
                    </a:lnB>
                    <a:noFill/>
                  </a:tcPr>
                </a:tc>
                <a:tc>
                  <a:txBody>
                    <a:bodyPr/>
                    <a:lstStyle/>
                    <a:p>
                      <a:pPr algn="ctr">
                        <a:lnSpc>
                          <a:spcPct val="90000"/>
                        </a:lnSpc>
                        <a:defRPr sz="1400">
                          <a:latin typeface="Anton Regular"/>
                          <a:ea typeface="Anton Regular"/>
                          <a:cs typeface="Anton Regular"/>
                          <a:sym typeface="Anton Regular"/>
                        </a:defRPr>
                      </a:pPr>
                      <a:r>
                        <a:t>NAME</a:t>
                      </a:r>
                    </a:p>
                    <a:p>
                      <a:pPr algn="ctr">
                        <a:lnSpc>
                          <a:spcPct val="90000"/>
                        </a:lnSpc>
                        <a:defRPr sz="1400">
                          <a:latin typeface="Arial"/>
                          <a:ea typeface="Arial"/>
                          <a:cs typeface="Arial"/>
                          <a:sym typeface="Arial"/>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Title – Customer specific relationship manager</a:t>
                      </a:r>
                    </a:p>
                    <a:p>
                      <a:pPr algn="ctr">
                        <a:lnSpc>
                          <a:spcPct val="90000"/>
                        </a:lnSpc>
                        <a:defRPr sz="1400">
                          <a:latin typeface="Neue Haas Grotesk Text Pro 55 Roman"/>
                          <a:ea typeface="Neue Haas Grotesk Text Pro 55 Roman"/>
                          <a:cs typeface="Neue Haas Grotesk Text Pro 55 Roman"/>
                          <a:sym typeface="Neue Haas Grotesk Text Pro 55 Roman"/>
                        </a:defRPr>
                      </a:pPr>
                    </a:p>
                    <a:p>
                      <a:pPr algn="ctr">
                        <a:lnSpc>
                          <a:spcPct val="90000"/>
                        </a:lnSpc>
                        <a:defRPr sz="1400">
                          <a:latin typeface="Neue Haas Grotesk Text Pro 55 Roman"/>
                          <a:ea typeface="Neue Haas Grotesk Text Pro 55 Roman"/>
                          <a:cs typeface="Neue Haas Grotesk Text Pro 55 Roman"/>
                          <a:sym typeface="Neue Haas Grotesk Text Pro 55 Roman"/>
                        </a:defRPr>
                      </a:pPr>
                      <a:r>
                        <a:t>Experience</a:t>
                      </a:r>
                    </a:p>
                  </a:txBody>
                  <a:tcPr marL="45725" marR="45725" marT="45725" marB="45725" anchor="t" anchorCtr="0" horzOverflow="overflow">
                    <a:lnL w="12700">
                      <a:miter lim="400000"/>
                    </a:lnL>
                    <a:lnR w="12700">
                      <a:miter lim="400000"/>
                    </a:lnR>
                    <a:lnT w="12700">
                      <a:miter lim="400000"/>
                    </a:lnT>
                    <a:lnB w="12700">
                      <a:miter lim="400000"/>
                    </a:lnB>
                    <a:noFill/>
                  </a:tcPr>
                </a:tc>
              </a:tr>
            </a:tbl>
          </a:graphicData>
        </a:graphic>
      </p:graphicFrame>
      <p:pic>
        <p:nvPicPr>
          <p:cNvPr id="168" name="Picture 8" descr="Picture 8"/>
          <p:cNvPicPr>
            <a:picLocks noChangeAspect="1"/>
          </p:cNvPicPr>
          <p:nvPr/>
        </p:nvPicPr>
        <p:blipFill>
          <a:blip r:embed="rId4">
            <a:extLst/>
          </a:blip>
          <a:stretch>
            <a:fillRect/>
          </a:stretch>
        </p:blipFill>
        <p:spPr>
          <a:xfrm>
            <a:off x="9838876" y="55103"/>
            <a:ext cx="1677750" cy="989066"/>
          </a:xfrm>
          <a:prstGeom prst="rect">
            <a:avLst/>
          </a:prstGeom>
          <a:ln w="12700">
            <a:miter lim="400000"/>
          </a:ln>
        </p:spPr>
      </p:pic>
      <p:pic>
        <p:nvPicPr>
          <p:cNvPr id="169" name="Mark Robinson2.jpg" descr="Mark Robinson2.jpg"/>
          <p:cNvPicPr>
            <a:picLocks noChangeAspect="1"/>
          </p:cNvPicPr>
          <p:nvPr/>
        </p:nvPicPr>
        <p:blipFill>
          <a:blip r:embed="rId5">
            <a:extLst/>
          </a:blip>
          <a:srcRect l="15193" t="83" r="15191" b="83"/>
          <a:stretch>
            <a:fillRect/>
          </a:stretch>
        </p:blipFill>
        <p:spPr>
          <a:xfrm>
            <a:off x="2518941" y="1177242"/>
            <a:ext cx="1616553" cy="1545535"/>
          </a:xfrm>
          <a:prstGeom prst="rect">
            <a:avLst/>
          </a:prstGeom>
          <a:ln w="12700">
            <a:miter lim="400000"/>
          </a:ln>
        </p:spPr>
      </p:pic>
      <p:pic>
        <p:nvPicPr>
          <p:cNvPr id="170" name="ChandlerEngland00011.jpg" descr="ChandlerEngland00011.jpg"/>
          <p:cNvPicPr>
            <a:picLocks noChangeAspect="1"/>
          </p:cNvPicPr>
          <p:nvPr/>
        </p:nvPicPr>
        <p:blipFill>
          <a:blip r:embed="rId6">
            <a:extLst/>
          </a:blip>
          <a:srcRect l="17229" t="0" r="12617" b="0"/>
          <a:stretch>
            <a:fillRect/>
          </a:stretch>
        </p:blipFill>
        <p:spPr>
          <a:xfrm>
            <a:off x="514568" y="1173742"/>
            <a:ext cx="1610359" cy="1530338"/>
          </a:xfrm>
          <a:prstGeom prst="rect">
            <a:avLst/>
          </a:prstGeom>
          <a:ln w="12700">
            <a:miter lim="400000"/>
          </a:ln>
        </p:spPr>
      </p:pic>
      <p:pic>
        <p:nvPicPr>
          <p:cNvPr id="171" name="Matt Headshot.jpg" descr="Matt Headshot.jpg"/>
          <p:cNvPicPr>
            <a:picLocks noChangeAspect="1"/>
          </p:cNvPicPr>
          <p:nvPr/>
        </p:nvPicPr>
        <p:blipFill>
          <a:blip r:embed="rId7">
            <a:extLst/>
          </a:blip>
          <a:stretch>
            <a:fillRect/>
          </a:stretch>
        </p:blipFill>
        <p:spPr>
          <a:xfrm>
            <a:off x="4529270" y="1155216"/>
            <a:ext cx="1209804" cy="15893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4"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175"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176"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180" name="Group 2"/>
          <p:cNvGrpSpPr/>
          <p:nvPr/>
        </p:nvGrpSpPr>
        <p:grpSpPr>
          <a:xfrm>
            <a:off x="1954213" y="5880508"/>
            <a:ext cx="615958" cy="757966"/>
            <a:chOff x="13696" y="49032"/>
            <a:chExt cx="615957" cy="757965"/>
          </a:xfrm>
        </p:grpSpPr>
        <p:sp>
          <p:nvSpPr>
            <p:cNvPr id="177"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78"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179"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183" name="Group 6"/>
          <p:cNvGrpSpPr/>
          <p:nvPr/>
        </p:nvGrpSpPr>
        <p:grpSpPr>
          <a:xfrm>
            <a:off x="-2" y="5365746"/>
            <a:ext cx="2520958" cy="1492259"/>
            <a:chOff x="0" y="0"/>
            <a:chExt cx="2520956" cy="1492258"/>
          </a:xfrm>
        </p:grpSpPr>
        <p:sp>
          <p:nvSpPr>
            <p:cNvPr id="181"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182"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186" name="Group 9"/>
          <p:cNvGrpSpPr/>
          <p:nvPr/>
        </p:nvGrpSpPr>
        <p:grpSpPr>
          <a:xfrm>
            <a:off x="0" y="5199058"/>
            <a:ext cx="1654181" cy="857259"/>
            <a:chOff x="0" y="0"/>
            <a:chExt cx="1654179" cy="857257"/>
          </a:xfrm>
        </p:grpSpPr>
        <p:sp>
          <p:nvSpPr>
            <p:cNvPr id="184"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185"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190" name="Group 13"/>
          <p:cNvGrpSpPr/>
          <p:nvPr/>
        </p:nvGrpSpPr>
        <p:grpSpPr>
          <a:xfrm>
            <a:off x="1073147" y="5675169"/>
            <a:ext cx="660408" cy="811455"/>
            <a:chOff x="14684" y="52492"/>
            <a:chExt cx="660406" cy="811454"/>
          </a:xfrm>
        </p:grpSpPr>
        <p:sp>
          <p:nvSpPr>
            <p:cNvPr id="187"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88"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189"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191"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192"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193" name="Body text always in Neue Hass Grotesk Pro font"/>
          <p:cNvSpPr txBox="1"/>
          <p:nvPr/>
        </p:nvSpPr>
        <p:spPr>
          <a:xfrm>
            <a:off x="3744670" y="3243578"/>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
        <p:nvSpPr>
          <p:cNvPr id="194"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198"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199"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203" name="Group 2"/>
          <p:cNvGrpSpPr/>
          <p:nvPr/>
        </p:nvGrpSpPr>
        <p:grpSpPr>
          <a:xfrm>
            <a:off x="1954213" y="5880508"/>
            <a:ext cx="615958" cy="757966"/>
            <a:chOff x="13696" y="49032"/>
            <a:chExt cx="615957" cy="757965"/>
          </a:xfrm>
        </p:grpSpPr>
        <p:sp>
          <p:nvSpPr>
            <p:cNvPr id="200"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01"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02"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206" name="Group 6"/>
          <p:cNvGrpSpPr/>
          <p:nvPr/>
        </p:nvGrpSpPr>
        <p:grpSpPr>
          <a:xfrm>
            <a:off x="-2" y="5365746"/>
            <a:ext cx="2520958" cy="1492259"/>
            <a:chOff x="0" y="0"/>
            <a:chExt cx="2520956" cy="1492258"/>
          </a:xfrm>
        </p:grpSpPr>
        <p:sp>
          <p:nvSpPr>
            <p:cNvPr id="204"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205"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209" name="Group 9"/>
          <p:cNvGrpSpPr/>
          <p:nvPr/>
        </p:nvGrpSpPr>
        <p:grpSpPr>
          <a:xfrm>
            <a:off x="0" y="5199058"/>
            <a:ext cx="1654181" cy="857259"/>
            <a:chOff x="0" y="0"/>
            <a:chExt cx="1654179" cy="857257"/>
          </a:xfrm>
        </p:grpSpPr>
        <p:sp>
          <p:nvSpPr>
            <p:cNvPr id="207"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208"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213" name="Group 13"/>
          <p:cNvGrpSpPr/>
          <p:nvPr/>
        </p:nvGrpSpPr>
        <p:grpSpPr>
          <a:xfrm>
            <a:off x="1073147" y="5675169"/>
            <a:ext cx="660408" cy="811455"/>
            <a:chOff x="14684" y="52492"/>
            <a:chExt cx="660406" cy="811454"/>
          </a:xfrm>
        </p:grpSpPr>
        <p:sp>
          <p:nvSpPr>
            <p:cNvPr id="210"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11"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12"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214"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215"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216"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
        <p:nvSpPr>
          <p:cNvPr id="217"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0"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221"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222"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226" name="Group 2"/>
          <p:cNvGrpSpPr/>
          <p:nvPr/>
        </p:nvGrpSpPr>
        <p:grpSpPr>
          <a:xfrm>
            <a:off x="1954213" y="5880508"/>
            <a:ext cx="615958" cy="757966"/>
            <a:chOff x="13696" y="49032"/>
            <a:chExt cx="615957" cy="757965"/>
          </a:xfrm>
        </p:grpSpPr>
        <p:sp>
          <p:nvSpPr>
            <p:cNvPr id="223"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24"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25"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229" name="Group 6"/>
          <p:cNvGrpSpPr/>
          <p:nvPr/>
        </p:nvGrpSpPr>
        <p:grpSpPr>
          <a:xfrm>
            <a:off x="-2" y="5365746"/>
            <a:ext cx="2520958" cy="1492259"/>
            <a:chOff x="0" y="0"/>
            <a:chExt cx="2520956" cy="1492258"/>
          </a:xfrm>
        </p:grpSpPr>
        <p:sp>
          <p:nvSpPr>
            <p:cNvPr id="227"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228"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232" name="Group 9"/>
          <p:cNvGrpSpPr/>
          <p:nvPr/>
        </p:nvGrpSpPr>
        <p:grpSpPr>
          <a:xfrm>
            <a:off x="0" y="5199058"/>
            <a:ext cx="1654181" cy="857259"/>
            <a:chOff x="0" y="0"/>
            <a:chExt cx="1654179" cy="857257"/>
          </a:xfrm>
        </p:grpSpPr>
        <p:sp>
          <p:nvSpPr>
            <p:cNvPr id="230"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231"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236" name="Group 13"/>
          <p:cNvGrpSpPr/>
          <p:nvPr/>
        </p:nvGrpSpPr>
        <p:grpSpPr>
          <a:xfrm>
            <a:off x="1073147" y="5675169"/>
            <a:ext cx="660408" cy="811455"/>
            <a:chOff x="14684" y="52492"/>
            <a:chExt cx="660406" cy="811454"/>
          </a:xfrm>
        </p:grpSpPr>
        <p:sp>
          <p:nvSpPr>
            <p:cNvPr id="233"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34"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35"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237"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238"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239"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
        <p:nvSpPr>
          <p:cNvPr id="240"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244"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245"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249" name="Group 2"/>
          <p:cNvGrpSpPr/>
          <p:nvPr/>
        </p:nvGrpSpPr>
        <p:grpSpPr>
          <a:xfrm>
            <a:off x="1954213" y="5880508"/>
            <a:ext cx="615958" cy="757966"/>
            <a:chOff x="13696" y="49032"/>
            <a:chExt cx="615957" cy="757965"/>
          </a:xfrm>
        </p:grpSpPr>
        <p:sp>
          <p:nvSpPr>
            <p:cNvPr id="246"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47"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48"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252" name="Group 6"/>
          <p:cNvGrpSpPr/>
          <p:nvPr/>
        </p:nvGrpSpPr>
        <p:grpSpPr>
          <a:xfrm>
            <a:off x="-2" y="5365746"/>
            <a:ext cx="2520958" cy="1492259"/>
            <a:chOff x="0" y="0"/>
            <a:chExt cx="2520956" cy="1492258"/>
          </a:xfrm>
        </p:grpSpPr>
        <p:sp>
          <p:nvSpPr>
            <p:cNvPr id="250"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251"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255" name="Group 9"/>
          <p:cNvGrpSpPr/>
          <p:nvPr/>
        </p:nvGrpSpPr>
        <p:grpSpPr>
          <a:xfrm>
            <a:off x="0" y="5199058"/>
            <a:ext cx="1654181" cy="857259"/>
            <a:chOff x="0" y="0"/>
            <a:chExt cx="1654179" cy="857257"/>
          </a:xfrm>
        </p:grpSpPr>
        <p:sp>
          <p:nvSpPr>
            <p:cNvPr id="253"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254"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259" name="Group 13"/>
          <p:cNvGrpSpPr/>
          <p:nvPr/>
        </p:nvGrpSpPr>
        <p:grpSpPr>
          <a:xfrm>
            <a:off x="1073147" y="5675169"/>
            <a:ext cx="660408" cy="811455"/>
            <a:chOff x="14684" y="52492"/>
            <a:chExt cx="660406" cy="811454"/>
          </a:xfrm>
        </p:grpSpPr>
        <p:sp>
          <p:nvSpPr>
            <p:cNvPr id="256"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57"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58"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260"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261"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262"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
        <p:nvSpPr>
          <p:cNvPr id="263"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6"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267"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268"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272" name="Group 2"/>
          <p:cNvGrpSpPr/>
          <p:nvPr/>
        </p:nvGrpSpPr>
        <p:grpSpPr>
          <a:xfrm>
            <a:off x="1954213" y="5880508"/>
            <a:ext cx="615958" cy="757966"/>
            <a:chOff x="13696" y="49032"/>
            <a:chExt cx="615957" cy="757965"/>
          </a:xfrm>
        </p:grpSpPr>
        <p:sp>
          <p:nvSpPr>
            <p:cNvPr id="269"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70"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71"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275" name="Group 6"/>
          <p:cNvGrpSpPr/>
          <p:nvPr/>
        </p:nvGrpSpPr>
        <p:grpSpPr>
          <a:xfrm>
            <a:off x="-2" y="5365746"/>
            <a:ext cx="2520958" cy="1492259"/>
            <a:chOff x="0" y="0"/>
            <a:chExt cx="2520956" cy="1492258"/>
          </a:xfrm>
        </p:grpSpPr>
        <p:sp>
          <p:nvSpPr>
            <p:cNvPr id="273"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274"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278" name="Group 9"/>
          <p:cNvGrpSpPr/>
          <p:nvPr/>
        </p:nvGrpSpPr>
        <p:grpSpPr>
          <a:xfrm>
            <a:off x="0" y="5199058"/>
            <a:ext cx="1654181" cy="857259"/>
            <a:chOff x="0" y="0"/>
            <a:chExt cx="1654179" cy="857257"/>
          </a:xfrm>
        </p:grpSpPr>
        <p:sp>
          <p:nvSpPr>
            <p:cNvPr id="276"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277"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282" name="Group 13"/>
          <p:cNvGrpSpPr/>
          <p:nvPr/>
        </p:nvGrpSpPr>
        <p:grpSpPr>
          <a:xfrm>
            <a:off x="1073147" y="5675169"/>
            <a:ext cx="660408" cy="811455"/>
            <a:chOff x="14684" y="52492"/>
            <a:chExt cx="660406" cy="811454"/>
          </a:xfrm>
        </p:grpSpPr>
        <p:sp>
          <p:nvSpPr>
            <p:cNvPr id="279"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80"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281"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283"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284"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285"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
        <p:nvSpPr>
          <p:cNvPr id="286"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9"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290"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291"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295" name="Group 2"/>
          <p:cNvGrpSpPr/>
          <p:nvPr/>
        </p:nvGrpSpPr>
        <p:grpSpPr>
          <a:xfrm>
            <a:off x="1954213" y="5880508"/>
            <a:ext cx="615958" cy="757966"/>
            <a:chOff x="13696" y="49032"/>
            <a:chExt cx="615957" cy="757965"/>
          </a:xfrm>
        </p:grpSpPr>
        <p:sp>
          <p:nvSpPr>
            <p:cNvPr id="292"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93"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294"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298" name="Group 6"/>
          <p:cNvGrpSpPr/>
          <p:nvPr/>
        </p:nvGrpSpPr>
        <p:grpSpPr>
          <a:xfrm>
            <a:off x="-2" y="5365746"/>
            <a:ext cx="2520958" cy="1492259"/>
            <a:chOff x="0" y="0"/>
            <a:chExt cx="2520956" cy="1492258"/>
          </a:xfrm>
        </p:grpSpPr>
        <p:sp>
          <p:nvSpPr>
            <p:cNvPr id="296"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297"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301" name="Group 9"/>
          <p:cNvGrpSpPr/>
          <p:nvPr/>
        </p:nvGrpSpPr>
        <p:grpSpPr>
          <a:xfrm>
            <a:off x="0" y="5199058"/>
            <a:ext cx="1654181" cy="857259"/>
            <a:chOff x="0" y="0"/>
            <a:chExt cx="1654179" cy="857257"/>
          </a:xfrm>
        </p:grpSpPr>
        <p:sp>
          <p:nvSpPr>
            <p:cNvPr id="299"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300"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305" name="Group 13"/>
          <p:cNvGrpSpPr/>
          <p:nvPr/>
        </p:nvGrpSpPr>
        <p:grpSpPr>
          <a:xfrm>
            <a:off x="1073147" y="5675169"/>
            <a:ext cx="660408" cy="811455"/>
            <a:chOff x="14684" y="52492"/>
            <a:chExt cx="660406" cy="811454"/>
          </a:xfrm>
        </p:grpSpPr>
        <p:sp>
          <p:nvSpPr>
            <p:cNvPr id="302"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03"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04"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306"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307"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308"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
        <p:nvSpPr>
          <p:cNvPr id="309"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Number"/>
          <p:cNvSpPr txBox="1"/>
          <p:nvPr>
            <p:ph type="sldNum" sz="quarter" idx="4294967295"/>
          </p:nvPr>
        </p:nvSpPr>
        <p:spPr>
          <a:xfrm>
            <a:off x="11172417" y="6414758"/>
            <a:ext cx="181379"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Picture 30" descr="Picture 30"/>
          <p:cNvPicPr>
            <a:picLocks noChangeAspect="1"/>
          </p:cNvPicPr>
          <p:nvPr/>
        </p:nvPicPr>
        <p:blipFill>
          <a:blip r:embed="rId2">
            <a:extLst/>
          </a:blip>
          <a:srcRect l="835" t="0" r="135" b="0"/>
          <a:stretch>
            <a:fillRect/>
          </a:stretch>
        </p:blipFill>
        <p:spPr>
          <a:xfrm>
            <a:off x="-89221" y="223998"/>
            <a:ext cx="9390613" cy="651287"/>
          </a:xfrm>
          <a:prstGeom prst="rect">
            <a:avLst/>
          </a:prstGeom>
          <a:ln w="12700">
            <a:miter lim="400000"/>
          </a:ln>
        </p:spPr>
      </p:pic>
      <p:sp>
        <p:nvSpPr>
          <p:cNvPr id="313" name="TextBox 39"/>
          <p:cNvSpPr txBox="1"/>
          <p:nvPr/>
        </p:nvSpPr>
        <p:spPr>
          <a:xfrm>
            <a:off x="1079497" y="167364"/>
            <a:ext cx="6372266" cy="76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FFFF"/>
                </a:solidFill>
                <a:latin typeface="Anton Regular"/>
                <a:ea typeface="Anton Regular"/>
                <a:cs typeface="Anton Regular"/>
                <a:sym typeface="Anton Regular"/>
              </a:defRPr>
            </a:lvl1pPr>
          </a:lstStyle>
          <a:p>
            <a:pPr/>
            <a:r>
              <a:t>(TITLE)</a:t>
            </a:r>
          </a:p>
        </p:txBody>
      </p:sp>
      <p:pic>
        <p:nvPicPr>
          <p:cNvPr id="314" name="Picture 8" descr="Picture 8"/>
          <p:cNvPicPr>
            <a:picLocks noChangeAspect="1"/>
          </p:cNvPicPr>
          <p:nvPr/>
        </p:nvPicPr>
        <p:blipFill>
          <a:blip r:embed="rId3">
            <a:extLst/>
          </a:blip>
          <a:stretch>
            <a:fillRect/>
          </a:stretch>
        </p:blipFill>
        <p:spPr>
          <a:xfrm>
            <a:off x="9838876" y="55103"/>
            <a:ext cx="1677750" cy="989066"/>
          </a:xfrm>
          <a:prstGeom prst="rect">
            <a:avLst/>
          </a:prstGeom>
          <a:ln w="12700">
            <a:miter lim="400000"/>
          </a:ln>
        </p:spPr>
      </p:pic>
      <p:grpSp>
        <p:nvGrpSpPr>
          <p:cNvPr id="318" name="Group 2"/>
          <p:cNvGrpSpPr/>
          <p:nvPr/>
        </p:nvGrpSpPr>
        <p:grpSpPr>
          <a:xfrm>
            <a:off x="1954213" y="5880508"/>
            <a:ext cx="615958" cy="757966"/>
            <a:chOff x="13696" y="49032"/>
            <a:chExt cx="615957" cy="757965"/>
          </a:xfrm>
        </p:grpSpPr>
        <p:sp>
          <p:nvSpPr>
            <p:cNvPr id="315" name="Rectangle 3"/>
            <p:cNvSpPr/>
            <p:nvPr/>
          </p:nvSpPr>
          <p:spPr>
            <a:xfrm rot="3600000">
              <a:off x="-71930" y="352357"/>
              <a:ext cx="787407" cy="151360"/>
            </a:xfrm>
            <a:prstGeom prst="rect">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316" name="AutoShape 4"/>
            <p:cNvSpPr/>
            <p:nvPr/>
          </p:nvSpPr>
          <p:spPr>
            <a:xfrm>
              <a:off x="452582" y="659900"/>
              <a:ext cx="177072"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sp>
          <p:nvSpPr>
            <p:cNvPr id="317" name="AutoShape 5"/>
            <p:cNvSpPr/>
            <p:nvPr/>
          </p:nvSpPr>
          <p:spPr>
            <a:xfrm flipH="1" rot="10800000">
              <a:off x="13696" y="49032"/>
              <a:ext cx="177068" cy="147098"/>
            </a:xfrm>
            <a:prstGeom prst="triangle">
              <a:avLst/>
            </a:prstGeom>
            <a:solidFill>
              <a:srgbClr val="B02418"/>
            </a:solidFill>
            <a:ln w="12700" cap="flat">
              <a:noFill/>
              <a:miter lim="400000"/>
            </a:ln>
            <a:effectLst/>
          </p:spPr>
          <p:txBody>
            <a:bodyPr wrap="square" lIns="45718" tIns="45718" rIns="45718" bIns="45718" numCol="1" anchor="t">
              <a:noAutofit/>
            </a:bodyPr>
            <a:lstStyle/>
            <a:p>
              <a:pPr/>
            </a:p>
          </p:txBody>
        </p:sp>
      </p:grpSp>
      <p:grpSp>
        <p:nvGrpSpPr>
          <p:cNvPr id="321" name="Group 6"/>
          <p:cNvGrpSpPr/>
          <p:nvPr/>
        </p:nvGrpSpPr>
        <p:grpSpPr>
          <a:xfrm>
            <a:off x="-2" y="5365746"/>
            <a:ext cx="2520958" cy="1492259"/>
            <a:chOff x="0" y="0"/>
            <a:chExt cx="2520956" cy="1492258"/>
          </a:xfrm>
        </p:grpSpPr>
        <p:sp>
          <p:nvSpPr>
            <p:cNvPr id="319" name="Rectangle 7"/>
            <p:cNvSpPr/>
            <p:nvPr/>
          </p:nvSpPr>
          <p:spPr>
            <a:xfrm rot="5400000">
              <a:off x="86344" y="-86345"/>
              <a:ext cx="1492258" cy="1664947"/>
            </a:xfrm>
            <a:prstGeom prst="rect">
              <a:avLst/>
            </a:prstGeom>
            <a:solidFill>
              <a:srgbClr val="D9D9D9"/>
            </a:solidFill>
            <a:ln w="12700" cap="flat">
              <a:noFill/>
              <a:miter lim="400000"/>
            </a:ln>
            <a:effectLst/>
          </p:spPr>
          <p:txBody>
            <a:bodyPr wrap="square" lIns="45718" tIns="45718" rIns="45718" bIns="45718" numCol="1" anchor="t">
              <a:noAutofit/>
            </a:bodyPr>
            <a:lstStyle/>
            <a:p>
              <a:pPr/>
            </a:p>
          </p:txBody>
        </p:sp>
        <p:sp>
          <p:nvSpPr>
            <p:cNvPr id="320" name="AutoShape 8"/>
            <p:cNvSpPr/>
            <p:nvPr/>
          </p:nvSpPr>
          <p:spPr>
            <a:xfrm flipH="1">
              <a:off x="809156" y="0"/>
              <a:ext cx="1711801" cy="1492259"/>
            </a:xfrm>
            <a:prstGeom prst="triangle">
              <a:avLst/>
            </a:prstGeom>
            <a:solidFill>
              <a:srgbClr val="D9D9D9"/>
            </a:solidFill>
            <a:ln w="12700" cap="flat">
              <a:noFill/>
              <a:miter lim="400000"/>
            </a:ln>
            <a:effectLst/>
          </p:spPr>
          <p:txBody>
            <a:bodyPr wrap="square" lIns="45718" tIns="45718" rIns="45718" bIns="45718" numCol="1" anchor="t">
              <a:noAutofit/>
            </a:bodyPr>
            <a:lstStyle/>
            <a:p>
              <a:pPr/>
            </a:p>
          </p:txBody>
        </p:sp>
      </p:grpSp>
      <p:grpSp>
        <p:nvGrpSpPr>
          <p:cNvPr id="324" name="Group 9"/>
          <p:cNvGrpSpPr/>
          <p:nvPr/>
        </p:nvGrpSpPr>
        <p:grpSpPr>
          <a:xfrm>
            <a:off x="0" y="5199058"/>
            <a:ext cx="1654181" cy="857259"/>
            <a:chOff x="0" y="0"/>
            <a:chExt cx="1654179" cy="857257"/>
          </a:xfrm>
        </p:grpSpPr>
        <p:sp>
          <p:nvSpPr>
            <p:cNvPr id="322" name="Rectangle 10"/>
            <p:cNvSpPr/>
            <p:nvPr/>
          </p:nvSpPr>
          <p:spPr>
            <a:xfrm rot="5400000">
              <a:off x="150452" y="-150453"/>
              <a:ext cx="857257" cy="1158162"/>
            </a:xfrm>
            <a:prstGeom prst="rect">
              <a:avLst/>
            </a:prstGeom>
            <a:solidFill>
              <a:srgbClr val="475468"/>
            </a:solidFill>
            <a:ln w="12700" cap="flat">
              <a:noFill/>
              <a:miter lim="400000"/>
            </a:ln>
            <a:effectLst/>
          </p:spPr>
          <p:txBody>
            <a:bodyPr wrap="square" lIns="45718" tIns="45718" rIns="45718" bIns="45718" numCol="1" anchor="t">
              <a:noAutofit/>
            </a:bodyPr>
            <a:lstStyle/>
            <a:p>
              <a:pPr/>
            </a:p>
          </p:txBody>
        </p:sp>
        <p:sp>
          <p:nvSpPr>
            <p:cNvPr id="323" name="AutoShape 11"/>
            <p:cNvSpPr/>
            <p:nvPr/>
          </p:nvSpPr>
          <p:spPr>
            <a:xfrm flipH="1">
              <a:off x="663757" y="369"/>
              <a:ext cx="990423" cy="856889"/>
            </a:xfrm>
            <a:prstGeom prst="triangle">
              <a:avLst/>
            </a:prstGeom>
            <a:solidFill>
              <a:srgbClr val="475468"/>
            </a:solidFill>
            <a:ln w="12700" cap="flat">
              <a:noFill/>
              <a:miter lim="400000"/>
            </a:ln>
            <a:effectLst/>
          </p:spPr>
          <p:txBody>
            <a:bodyPr wrap="square" lIns="45718" tIns="45718" rIns="45718" bIns="45718" numCol="1" anchor="t">
              <a:noAutofit/>
            </a:bodyPr>
            <a:lstStyle/>
            <a:p>
              <a:pPr/>
            </a:p>
          </p:txBody>
        </p:sp>
      </p:grpSp>
      <p:grpSp>
        <p:nvGrpSpPr>
          <p:cNvPr id="328" name="Group 13"/>
          <p:cNvGrpSpPr/>
          <p:nvPr/>
        </p:nvGrpSpPr>
        <p:grpSpPr>
          <a:xfrm>
            <a:off x="1073147" y="5675169"/>
            <a:ext cx="660408" cy="811455"/>
            <a:chOff x="14684" y="52492"/>
            <a:chExt cx="660406" cy="811454"/>
          </a:xfrm>
        </p:grpSpPr>
        <p:sp>
          <p:nvSpPr>
            <p:cNvPr id="325" name="Rectangle 14"/>
            <p:cNvSpPr/>
            <p:nvPr/>
          </p:nvSpPr>
          <p:spPr>
            <a:xfrm rot="3600000">
              <a:off x="-76490" y="377102"/>
              <a:ext cx="842973" cy="162282"/>
            </a:xfrm>
            <a:prstGeom prst="rect">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26" name="AutoShape 15"/>
            <p:cNvSpPr/>
            <p:nvPr/>
          </p:nvSpPr>
          <p:spPr>
            <a:xfrm>
              <a:off x="485244" y="706469"/>
              <a:ext cx="189848" cy="157478"/>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sp>
          <p:nvSpPr>
            <p:cNvPr id="327" name="AutoShape 16"/>
            <p:cNvSpPr/>
            <p:nvPr/>
          </p:nvSpPr>
          <p:spPr>
            <a:xfrm flipH="1" rot="10800000">
              <a:off x="14684" y="52492"/>
              <a:ext cx="189849" cy="157480"/>
            </a:xfrm>
            <a:prstGeom prst="triangle">
              <a:avLst/>
            </a:prstGeom>
            <a:solidFill>
              <a:srgbClr val="FFFFFF"/>
            </a:solidFill>
            <a:ln w="12700" cap="flat">
              <a:noFill/>
              <a:miter lim="400000"/>
            </a:ln>
            <a:effectLst/>
          </p:spPr>
          <p:txBody>
            <a:bodyPr wrap="square" lIns="45718" tIns="45718" rIns="45718" bIns="45718" numCol="1" anchor="t">
              <a:noAutofit/>
            </a:bodyPr>
            <a:lstStyle/>
            <a:p>
              <a:pPr/>
            </a:p>
          </p:txBody>
        </p:sp>
      </p:grpSp>
      <p:sp>
        <p:nvSpPr>
          <p:cNvPr id="329" name="Date Placeholder 2"/>
          <p:cNvSpPr txBox="1"/>
          <p:nvPr/>
        </p:nvSpPr>
        <p:spPr>
          <a:xfrm>
            <a:off x="237197" y="6351904"/>
            <a:ext cx="2651763" cy="281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88888"/>
                </a:solidFill>
                <a:latin typeface="Neue Haas Grotesk Text Pro 55 Roman"/>
                <a:ea typeface="Neue Haas Grotesk Text Pro 55 Roman"/>
                <a:cs typeface="Neue Haas Grotesk Text Pro 55 Roman"/>
                <a:sym typeface="Neue Haas Grotesk Text Pro 55 Roman"/>
              </a:defRPr>
            </a:lvl1pPr>
          </a:lstStyle>
          <a:p>
            <a:pPr/>
            <a:r>
              <a:t>1/2/2024</a:t>
            </a:r>
          </a:p>
        </p:txBody>
      </p:sp>
      <p:sp>
        <p:nvSpPr>
          <p:cNvPr id="330" name="Text Box 19"/>
          <p:cNvSpPr txBox="1"/>
          <p:nvPr/>
        </p:nvSpPr>
        <p:spPr>
          <a:xfrm>
            <a:off x="61996" y="5334977"/>
            <a:ext cx="1141847" cy="422403"/>
          </a:xfrm>
          <a:prstGeom prst="rect">
            <a:avLst/>
          </a:prstGeom>
          <a:ln w="12700">
            <a:miter lim="400000"/>
          </a:ln>
          <a:extLst>
            <a:ext uri="{C572A759-6A51-4108-AA02-DFA0A04FC94B}">
              <ma14:wrappingTextBoxFlag xmlns:ma14="http://schemas.microsoft.com/office/mac/drawingml/2011/main" val="1"/>
            </a:ext>
          </a:extLst>
        </p:spPr>
        <p:txBody>
          <a:bodyPr lIns="36576" tIns="36576" rIns="36576" bIns="36576">
            <a:spAutoFit/>
          </a:bodyPr>
          <a:lstStyle/>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HULKUSA.com</a:t>
            </a:r>
          </a:p>
          <a:p>
            <a:pPr>
              <a:lnSpc>
                <a:spcPct val="150000"/>
              </a:lnSpc>
              <a:defRPr sz="900">
                <a:solidFill>
                  <a:srgbClr val="FFFFFF"/>
                </a:solidFill>
                <a:latin typeface="Neue Haas Grotesk Text Pro 55 Roman"/>
                <a:ea typeface="Neue Haas Grotesk Text Pro 55 Roman"/>
                <a:cs typeface="Neue Haas Grotesk Text Pro 55 Roman"/>
                <a:sym typeface="Neue Haas Grotesk Text Pro 55 Roman"/>
              </a:defRPr>
            </a:pPr>
            <a:r>
              <a:t>307.699.3198</a:t>
            </a:r>
          </a:p>
        </p:txBody>
      </p:sp>
      <p:sp>
        <p:nvSpPr>
          <p:cNvPr id="331" name="Titles/captions/names always in Anton font"/>
          <p:cNvSpPr txBox="1"/>
          <p:nvPr/>
        </p:nvSpPr>
        <p:spPr>
          <a:xfrm>
            <a:off x="4037849" y="2376136"/>
            <a:ext cx="4116296"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nton Regular"/>
                <a:ea typeface="Anton Regular"/>
                <a:cs typeface="Anton Regular"/>
                <a:sym typeface="Anton Regular"/>
              </a:defRPr>
            </a:lvl1pPr>
          </a:lstStyle>
          <a:p>
            <a:pPr/>
            <a:r>
              <a:t>Titles/captions/names always in Anton font</a:t>
            </a:r>
          </a:p>
        </p:txBody>
      </p:sp>
      <p:sp>
        <p:nvSpPr>
          <p:cNvPr id="332" name="Body text always in Neue Hass Grotesk Pro font"/>
          <p:cNvSpPr txBox="1"/>
          <p:nvPr/>
        </p:nvSpPr>
        <p:spPr>
          <a:xfrm>
            <a:off x="3744670" y="3243577"/>
            <a:ext cx="51934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Neue Haas Grotesk Text Pro 55 Roman"/>
                <a:ea typeface="Neue Haas Grotesk Text Pro 55 Roman"/>
                <a:cs typeface="Neue Haas Grotesk Text Pro 55 Roman"/>
                <a:sym typeface="Neue Haas Grotesk Text Pro 55 Roman"/>
              </a:defRPr>
            </a:lvl1pPr>
          </a:lstStyle>
          <a:p>
            <a:pPr/>
            <a:r>
              <a:t>Body text always in Neue Haas Grotesk Pro font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