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2" r:id="rId3"/>
    <p:sldId id="290" r:id="rId4"/>
    <p:sldId id="291" r:id="rId5"/>
    <p:sldId id="306" r:id="rId6"/>
    <p:sldId id="295" r:id="rId7"/>
    <p:sldId id="305" r:id="rId8"/>
    <p:sldId id="297" r:id="rId9"/>
    <p:sldId id="304" r:id="rId10"/>
    <p:sldId id="301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95C356-B2A0-4094-8663-AD90B35280C9}" v="4" dt="2024-04-02T22:33:09.4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74" d="100"/>
          <a:sy n="74" d="100"/>
        </p:scale>
        <p:origin x="63" y="8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Beck" userId="0fcba2982493ad45" providerId="LiveId" clId="{FD95C356-B2A0-4094-8663-AD90B35280C9}"/>
    <pc:docChg chg="undo custSel addSld delSld modSld sldOrd">
      <pc:chgData name="Jason Beck" userId="0fcba2982493ad45" providerId="LiveId" clId="{FD95C356-B2A0-4094-8663-AD90B35280C9}" dt="2024-04-02T22:36:50.630" v="249" actId="20577"/>
      <pc:docMkLst>
        <pc:docMk/>
      </pc:docMkLst>
      <pc:sldChg chg="modSp mod">
        <pc:chgData name="Jason Beck" userId="0fcba2982493ad45" providerId="LiveId" clId="{FD95C356-B2A0-4094-8663-AD90B35280C9}" dt="2024-04-02T20:02:22.829" v="20" actId="20577"/>
        <pc:sldMkLst>
          <pc:docMk/>
          <pc:sldMk cId="3482749433" sldId="256"/>
        </pc:sldMkLst>
        <pc:spChg chg="mod">
          <ac:chgData name="Jason Beck" userId="0fcba2982493ad45" providerId="LiveId" clId="{FD95C356-B2A0-4094-8663-AD90B35280C9}" dt="2024-04-02T20:02:22.829" v="20" actId="20577"/>
          <ac:spMkLst>
            <pc:docMk/>
            <pc:sldMk cId="3482749433" sldId="256"/>
            <ac:spMk id="3" creationId="{3278D3C3-5CCD-7A91-8F99-5C157E81B43E}"/>
          </ac:spMkLst>
        </pc:spChg>
      </pc:sldChg>
      <pc:sldChg chg="del">
        <pc:chgData name="Jason Beck" userId="0fcba2982493ad45" providerId="LiveId" clId="{FD95C356-B2A0-4094-8663-AD90B35280C9}" dt="2024-04-02T20:02:42.543" v="21" actId="2696"/>
        <pc:sldMkLst>
          <pc:docMk/>
          <pc:sldMk cId="1242374968" sldId="292"/>
        </pc:sldMkLst>
      </pc:sldChg>
      <pc:sldChg chg="modSp mod ord">
        <pc:chgData name="Jason Beck" userId="0fcba2982493ad45" providerId="LiveId" clId="{FD95C356-B2A0-4094-8663-AD90B35280C9}" dt="2024-04-02T20:09:21.733" v="35" actId="20577"/>
        <pc:sldMkLst>
          <pc:docMk/>
          <pc:sldMk cId="1609790394" sldId="295"/>
        </pc:sldMkLst>
        <pc:spChg chg="mod">
          <ac:chgData name="Jason Beck" userId="0fcba2982493ad45" providerId="LiveId" clId="{FD95C356-B2A0-4094-8663-AD90B35280C9}" dt="2024-04-02T20:09:21.733" v="35" actId="20577"/>
          <ac:spMkLst>
            <pc:docMk/>
            <pc:sldMk cId="1609790394" sldId="295"/>
            <ac:spMk id="2" creationId="{48EF2A01-14E3-144E-C8C4-022DF6A6259F}"/>
          </ac:spMkLst>
        </pc:spChg>
      </pc:sldChg>
      <pc:sldChg chg="addSp delSp modSp mod ord">
        <pc:chgData name="Jason Beck" userId="0fcba2982493ad45" providerId="LiveId" clId="{FD95C356-B2A0-4094-8663-AD90B35280C9}" dt="2024-04-02T21:47:17.785" v="49"/>
        <pc:sldMkLst>
          <pc:docMk/>
          <pc:sldMk cId="1140757540" sldId="297"/>
        </pc:sldMkLst>
        <pc:spChg chg="add del mod">
          <ac:chgData name="Jason Beck" userId="0fcba2982493ad45" providerId="LiveId" clId="{FD95C356-B2A0-4094-8663-AD90B35280C9}" dt="2024-04-02T21:45:22.313" v="38"/>
          <ac:spMkLst>
            <pc:docMk/>
            <pc:sldMk cId="1140757540" sldId="297"/>
            <ac:spMk id="4" creationId="{256F2D5F-4F29-2201-657E-81023244D018}"/>
          </ac:spMkLst>
        </pc:spChg>
        <pc:graphicFrameChg chg="add mod modGraphic">
          <ac:chgData name="Jason Beck" userId="0fcba2982493ad45" providerId="LiveId" clId="{FD95C356-B2A0-4094-8663-AD90B35280C9}" dt="2024-04-02T21:47:08.228" v="47" actId="403"/>
          <ac:graphicFrameMkLst>
            <pc:docMk/>
            <pc:sldMk cId="1140757540" sldId="297"/>
            <ac:graphicFrameMk id="5" creationId="{6D48337C-7855-CF25-C24A-5634520E182D}"/>
          </ac:graphicFrameMkLst>
        </pc:graphicFrameChg>
        <pc:graphicFrameChg chg="del modGraphic">
          <ac:chgData name="Jason Beck" userId="0fcba2982493ad45" providerId="LiveId" clId="{FD95C356-B2A0-4094-8663-AD90B35280C9}" dt="2024-04-02T21:38:15.536" v="37" actId="478"/>
          <ac:graphicFrameMkLst>
            <pc:docMk/>
            <pc:sldMk cId="1140757540" sldId="297"/>
            <ac:graphicFrameMk id="6" creationId="{8AD24177-760F-AE8D-D167-E184ACB94FAC}"/>
          </ac:graphicFrameMkLst>
        </pc:graphicFrameChg>
      </pc:sldChg>
      <pc:sldChg chg="del delDesignElem">
        <pc:chgData name="Jason Beck" userId="0fcba2982493ad45" providerId="LiveId" clId="{FD95C356-B2A0-4094-8663-AD90B35280C9}" dt="2024-04-02T22:34:56.008" v="181" actId="2696"/>
        <pc:sldMkLst>
          <pc:docMk/>
          <pc:sldMk cId="4240566542" sldId="298"/>
        </pc:sldMkLst>
      </pc:sldChg>
      <pc:sldChg chg="del">
        <pc:chgData name="Jason Beck" userId="0fcba2982493ad45" providerId="LiveId" clId="{FD95C356-B2A0-4094-8663-AD90B35280C9}" dt="2024-04-02T22:02:37.696" v="135" actId="2696"/>
        <pc:sldMkLst>
          <pc:docMk/>
          <pc:sldMk cId="1814307763" sldId="299"/>
        </pc:sldMkLst>
      </pc:sldChg>
      <pc:sldChg chg="del">
        <pc:chgData name="Jason Beck" userId="0fcba2982493ad45" providerId="LiveId" clId="{FD95C356-B2A0-4094-8663-AD90B35280C9}" dt="2024-04-02T22:02:40.766" v="136" actId="2696"/>
        <pc:sldMkLst>
          <pc:docMk/>
          <pc:sldMk cId="1505290680" sldId="300"/>
        </pc:sldMkLst>
      </pc:sldChg>
      <pc:sldChg chg="addSp delSp modSp mod">
        <pc:chgData name="Jason Beck" userId="0fcba2982493ad45" providerId="LiveId" clId="{FD95C356-B2A0-4094-8663-AD90B35280C9}" dt="2024-04-02T22:02:22.632" v="134" actId="20577"/>
        <pc:sldMkLst>
          <pc:docMk/>
          <pc:sldMk cId="2969020170" sldId="301"/>
        </pc:sldMkLst>
        <pc:spChg chg="mod">
          <ac:chgData name="Jason Beck" userId="0fcba2982493ad45" providerId="LiveId" clId="{FD95C356-B2A0-4094-8663-AD90B35280C9}" dt="2024-04-02T22:02:22.632" v="134" actId="20577"/>
          <ac:spMkLst>
            <pc:docMk/>
            <pc:sldMk cId="2969020170" sldId="301"/>
            <ac:spMk id="2" creationId="{3A906D4F-CD10-7C0F-74A0-86D6FEA74C01}"/>
          </ac:spMkLst>
        </pc:spChg>
        <pc:spChg chg="add del mod">
          <ac:chgData name="Jason Beck" userId="0fcba2982493ad45" providerId="LiveId" clId="{FD95C356-B2A0-4094-8663-AD90B35280C9}" dt="2024-04-02T21:57:06.804" v="66" actId="22"/>
          <ac:spMkLst>
            <pc:docMk/>
            <pc:sldMk cId="2969020170" sldId="301"/>
            <ac:spMk id="4" creationId="{3C0C0E18-0263-4239-AA3A-C763725B5F3E}"/>
          </ac:spMkLst>
        </pc:spChg>
        <pc:spChg chg="add del mod">
          <ac:chgData name="Jason Beck" userId="0fcba2982493ad45" providerId="LiveId" clId="{FD95C356-B2A0-4094-8663-AD90B35280C9}" dt="2024-04-02T21:58:01.608" v="69" actId="22"/>
          <ac:spMkLst>
            <pc:docMk/>
            <pc:sldMk cId="2969020170" sldId="301"/>
            <ac:spMk id="9" creationId="{5A16E48D-D4D4-7278-301D-CB1AC6CA6ED5}"/>
          </ac:spMkLst>
        </pc:spChg>
        <pc:spChg chg="add del mod">
          <ac:chgData name="Jason Beck" userId="0fcba2982493ad45" providerId="LiveId" clId="{FD95C356-B2A0-4094-8663-AD90B35280C9}" dt="2024-04-02T22:02:04.442" v="114" actId="22"/>
          <ac:spMkLst>
            <pc:docMk/>
            <pc:sldMk cId="2969020170" sldId="301"/>
            <ac:spMk id="13" creationId="{DAFC8A1F-F9C6-8AF9-6A93-8D53ECC65F27}"/>
          </ac:spMkLst>
        </pc:spChg>
        <pc:picChg chg="add del mod ord">
          <ac:chgData name="Jason Beck" userId="0fcba2982493ad45" providerId="LiveId" clId="{FD95C356-B2A0-4094-8663-AD90B35280C9}" dt="2024-04-02T21:57:58.722" v="68" actId="478"/>
          <ac:picMkLst>
            <pc:docMk/>
            <pc:sldMk cId="2969020170" sldId="301"/>
            <ac:picMk id="6" creationId="{0F64FE23-69EE-BCB7-E81A-F499F894CB86}"/>
          </ac:picMkLst>
        </pc:picChg>
        <pc:picChg chg="del">
          <ac:chgData name="Jason Beck" userId="0fcba2982493ad45" providerId="LiveId" clId="{FD95C356-B2A0-4094-8663-AD90B35280C9}" dt="2024-04-02T21:57:02.303" v="65" actId="478"/>
          <ac:picMkLst>
            <pc:docMk/>
            <pc:sldMk cId="2969020170" sldId="301"/>
            <ac:picMk id="7" creationId="{82529D0E-23B9-C27B-5DF2-A9B19FEE0379}"/>
          </ac:picMkLst>
        </pc:picChg>
        <pc:picChg chg="add del mod ord">
          <ac:chgData name="Jason Beck" userId="0fcba2982493ad45" providerId="LiveId" clId="{FD95C356-B2A0-4094-8663-AD90B35280C9}" dt="2024-04-02T22:02:01.435" v="113" actId="478"/>
          <ac:picMkLst>
            <pc:docMk/>
            <pc:sldMk cId="2969020170" sldId="301"/>
            <ac:picMk id="11" creationId="{D9127453-7B51-08E1-F058-A3B148D2AD34}"/>
          </ac:picMkLst>
        </pc:picChg>
        <pc:picChg chg="add mod ord">
          <ac:chgData name="Jason Beck" userId="0fcba2982493ad45" providerId="LiveId" clId="{FD95C356-B2A0-4094-8663-AD90B35280C9}" dt="2024-04-02T22:02:14.772" v="117" actId="1076"/>
          <ac:picMkLst>
            <pc:docMk/>
            <pc:sldMk cId="2969020170" sldId="301"/>
            <ac:picMk id="15" creationId="{613052B4-3203-99E1-9F5B-4B19812F5DE3}"/>
          </ac:picMkLst>
        </pc:picChg>
      </pc:sldChg>
      <pc:sldChg chg="del">
        <pc:chgData name="Jason Beck" userId="0fcba2982493ad45" providerId="LiveId" clId="{FD95C356-B2A0-4094-8663-AD90B35280C9}" dt="2024-04-02T22:02:47.578" v="138" actId="2696"/>
        <pc:sldMkLst>
          <pc:docMk/>
          <pc:sldMk cId="2606614734" sldId="302"/>
        </pc:sldMkLst>
      </pc:sldChg>
      <pc:sldChg chg="del">
        <pc:chgData name="Jason Beck" userId="0fcba2982493ad45" providerId="LiveId" clId="{FD95C356-B2A0-4094-8663-AD90B35280C9}" dt="2024-04-02T22:02:43.569" v="137" actId="2696"/>
        <pc:sldMkLst>
          <pc:docMk/>
          <pc:sldMk cId="408327165" sldId="303"/>
        </pc:sldMkLst>
      </pc:sldChg>
      <pc:sldChg chg="addSp delSp modSp add mod">
        <pc:chgData name="Jason Beck" userId="0fcba2982493ad45" providerId="LiveId" clId="{FD95C356-B2A0-4094-8663-AD90B35280C9}" dt="2024-04-02T21:59:41.422" v="112" actId="20577"/>
        <pc:sldMkLst>
          <pc:docMk/>
          <pc:sldMk cId="2316338496" sldId="304"/>
        </pc:sldMkLst>
        <pc:spChg chg="mod">
          <ac:chgData name="Jason Beck" userId="0fcba2982493ad45" providerId="LiveId" clId="{FD95C356-B2A0-4094-8663-AD90B35280C9}" dt="2024-04-02T21:59:41.422" v="112" actId="20577"/>
          <ac:spMkLst>
            <pc:docMk/>
            <pc:sldMk cId="2316338496" sldId="304"/>
            <ac:spMk id="2" creationId="{48EF2A01-14E3-144E-C8C4-022DF6A6259F}"/>
          </ac:spMkLst>
        </pc:spChg>
        <pc:spChg chg="add del mod">
          <ac:chgData name="Jason Beck" userId="0fcba2982493ad45" providerId="LiveId" clId="{FD95C356-B2A0-4094-8663-AD90B35280C9}" dt="2024-04-02T21:48:26.486" v="52"/>
          <ac:spMkLst>
            <pc:docMk/>
            <pc:sldMk cId="2316338496" sldId="304"/>
            <ac:spMk id="4" creationId="{000CEBF4-BA73-0DF6-D6E0-E2600DC545BC}"/>
          </ac:spMkLst>
        </pc:spChg>
        <pc:graphicFrameChg chg="del">
          <ac:chgData name="Jason Beck" userId="0fcba2982493ad45" providerId="LiveId" clId="{FD95C356-B2A0-4094-8663-AD90B35280C9}" dt="2024-04-02T21:48:23.554" v="51" actId="478"/>
          <ac:graphicFrameMkLst>
            <pc:docMk/>
            <pc:sldMk cId="2316338496" sldId="304"/>
            <ac:graphicFrameMk id="5" creationId="{6D48337C-7855-CF25-C24A-5634520E182D}"/>
          </ac:graphicFrameMkLst>
        </pc:graphicFrameChg>
        <pc:graphicFrameChg chg="add mod modGraphic">
          <ac:chgData name="Jason Beck" userId="0fcba2982493ad45" providerId="LiveId" clId="{FD95C356-B2A0-4094-8663-AD90B35280C9}" dt="2024-04-02T21:59:33.100" v="106" actId="1076"/>
          <ac:graphicFrameMkLst>
            <pc:docMk/>
            <pc:sldMk cId="2316338496" sldId="304"/>
            <ac:graphicFrameMk id="6" creationId="{42802C75-5417-B768-F010-E092E31CA1AE}"/>
          </ac:graphicFrameMkLst>
        </pc:graphicFrameChg>
      </pc:sldChg>
      <pc:sldChg chg="addSp delSp modSp add mod">
        <pc:chgData name="Jason Beck" userId="0fcba2982493ad45" providerId="LiveId" clId="{FD95C356-B2A0-4094-8663-AD90B35280C9}" dt="2024-04-02T22:05:53.774" v="163" actId="20577"/>
        <pc:sldMkLst>
          <pc:docMk/>
          <pc:sldMk cId="901832718" sldId="305"/>
        </pc:sldMkLst>
        <pc:spChg chg="mod">
          <ac:chgData name="Jason Beck" userId="0fcba2982493ad45" providerId="LiveId" clId="{FD95C356-B2A0-4094-8663-AD90B35280C9}" dt="2024-04-02T22:05:53.774" v="163" actId="20577"/>
          <ac:spMkLst>
            <pc:docMk/>
            <pc:sldMk cId="901832718" sldId="305"/>
            <ac:spMk id="2" creationId="{48EF2A01-14E3-144E-C8C4-022DF6A6259F}"/>
          </ac:spMkLst>
        </pc:spChg>
        <pc:spChg chg="add del mod">
          <ac:chgData name="Jason Beck" userId="0fcba2982493ad45" providerId="LiveId" clId="{FD95C356-B2A0-4094-8663-AD90B35280C9}" dt="2024-04-02T22:05:06.052" v="141"/>
          <ac:spMkLst>
            <pc:docMk/>
            <pc:sldMk cId="901832718" sldId="305"/>
            <ac:spMk id="4" creationId="{CA056AD5-C4D8-AD3B-1B03-634CCD81AE8D}"/>
          </ac:spMkLst>
        </pc:spChg>
        <pc:graphicFrameChg chg="add mod modGraphic">
          <ac:chgData name="Jason Beck" userId="0fcba2982493ad45" providerId="LiveId" clId="{FD95C356-B2A0-4094-8663-AD90B35280C9}" dt="2024-04-02T22:05:35.805" v="148" actId="14100"/>
          <ac:graphicFrameMkLst>
            <pc:docMk/>
            <pc:sldMk cId="901832718" sldId="305"/>
            <ac:graphicFrameMk id="5" creationId="{E78340A4-AF80-A808-7953-4509D50D0D1B}"/>
          </ac:graphicFrameMkLst>
        </pc:graphicFrameChg>
        <pc:graphicFrameChg chg="del">
          <ac:chgData name="Jason Beck" userId="0fcba2982493ad45" providerId="LiveId" clId="{FD95C356-B2A0-4094-8663-AD90B35280C9}" dt="2024-04-02T22:05:03.164" v="140" actId="478"/>
          <ac:graphicFrameMkLst>
            <pc:docMk/>
            <pc:sldMk cId="901832718" sldId="305"/>
            <ac:graphicFrameMk id="9" creationId="{31A0838D-1F9A-1D46-7068-836455C5ABC8}"/>
          </ac:graphicFrameMkLst>
        </pc:graphicFrameChg>
      </pc:sldChg>
      <pc:sldChg chg="addSp delSp modSp add mod">
        <pc:chgData name="Jason Beck" userId="0fcba2982493ad45" providerId="LiveId" clId="{FD95C356-B2A0-4094-8663-AD90B35280C9}" dt="2024-04-02T22:36:50.630" v="249" actId="20577"/>
        <pc:sldMkLst>
          <pc:docMk/>
          <pc:sldMk cId="3911681507" sldId="306"/>
        </pc:sldMkLst>
        <pc:spChg chg="mod">
          <ac:chgData name="Jason Beck" userId="0fcba2982493ad45" providerId="LiveId" clId="{FD95C356-B2A0-4094-8663-AD90B35280C9}" dt="2024-04-02T22:36:50.630" v="249" actId="20577"/>
          <ac:spMkLst>
            <pc:docMk/>
            <pc:sldMk cId="3911681507" sldId="306"/>
            <ac:spMk id="2" creationId="{48EF2A01-14E3-144E-C8C4-022DF6A6259F}"/>
          </ac:spMkLst>
        </pc:spChg>
        <pc:spChg chg="add del mod">
          <ac:chgData name="Jason Beck" userId="0fcba2982493ad45" providerId="LiveId" clId="{FD95C356-B2A0-4094-8663-AD90B35280C9}" dt="2024-04-02T22:34:18.312" v="178" actId="478"/>
          <ac:spMkLst>
            <pc:docMk/>
            <pc:sldMk cId="3911681507" sldId="306"/>
            <ac:spMk id="4" creationId="{6486929C-249B-AC28-EF0D-D2E0ADBD9B5C}"/>
          </ac:spMkLst>
        </pc:spChg>
        <pc:spChg chg="add del mod">
          <ac:chgData name="Jason Beck" userId="0fcba2982493ad45" providerId="LiveId" clId="{FD95C356-B2A0-4094-8663-AD90B35280C9}" dt="2024-04-02T22:34:41.810" v="179" actId="22"/>
          <ac:spMkLst>
            <pc:docMk/>
            <pc:sldMk cId="3911681507" sldId="306"/>
            <ac:spMk id="9" creationId="{875A349A-4820-1787-7353-4E4F786A71F3}"/>
          </ac:spMkLst>
        </pc:spChg>
        <pc:graphicFrameChg chg="del">
          <ac:chgData name="Jason Beck" userId="0fcba2982493ad45" providerId="LiveId" clId="{FD95C356-B2A0-4094-8663-AD90B35280C9}" dt="2024-04-02T22:33:29.304" v="166" actId="478"/>
          <ac:graphicFrameMkLst>
            <pc:docMk/>
            <pc:sldMk cId="3911681507" sldId="306"/>
            <ac:graphicFrameMk id="5" creationId="{4FBFF0B2-DADF-63FC-55E0-9EF177F421B0}"/>
          </ac:graphicFrameMkLst>
        </pc:graphicFrameChg>
        <pc:picChg chg="add mod ord">
          <ac:chgData name="Jason Beck" userId="0fcba2982493ad45" providerId="LiveId" clId="{FD95C356-B2A0-4094-8663-AD90B35280C9}" dt="2024-04-02T22:34:48.407" v="180" actId="1076"/>
          <ac:picMkLst>
            <pc:docMk/>
            <pc:sldMk cId="3911681507" sldId="306"/>
            <ac:picMk id="11" creationId="{C950A35E-A5A8-708A-11EC-6325998ACED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</a:t>
            </a:r>
            <a:r>
              <a:rPr lang="en-US" baseline="0"/>
              <a:t> PANELS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YTD!$H$5:$J$5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YTD!$H$6:$J$6</c:f>
              <c:numCache>
                <c:formatCode>_(* #,##0_);_(* \(#,##0\);_(* "-"??_);_(@_)</c:formatCode>
                <c:ptCount val="3"/>
                <c:pt idx="0">
                  <c:v>175772</c:v>
                </c:pt>
                <c:pt idx="1">
                  <c:v>181018</c:v>
                </c:pt>
                <c:pt idx="2">
                  <c:v>204627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96-4EBF-82BF-8474543695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61883024"/>
        <c:axId val="294103583"/>
      </c:barChart>
      <c:catAx>
        <c:axId val="116188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3583"/>
        <c:crosses val="autoZero"/>
        <c:auto val="1"/>
        <c:lblAlgn val="ctr"/>
        <c:lblOffset val="100"/>
        <c:noMultiLvlLbl val="0"/>
      </c:catAx>
      <c:valAx>
        <c:axId val="294103583"/>
        <c:scaling>
          <c:orientation val="minMax"/>
          <c:min val="120000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116188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 DOCTOR LOCATIONS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YTD!$H$8:$J$8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YTD!$H$9:$J$9</c:f>
              <c:numCache>
                <c:formatCode>_(* #,##0_);_(* \(#,##0\);_(* "-"??_);_(@_)</c:formatCode>
                <c:ptCount val="3"/>
                <c:pt idx="0">
                  <c:v>3126</c:v>
                </c:pt>
                <c:pt idx="1">
                  <c:v>3412</c:v>
                </c:pt>
                <c:pt idx="2">
                  <c:v>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0E-4B6A-B2A2-3E69CE97B9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9962511"/>
        <c:axId val="1804433616"/>
      </c:barChart>
      <c:catAx>
        <c:axId val="309962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433616"/>
        <c:crosses val="autoZero"/>
        <c:auto val="1"/>
        <c:lblAlgn val="ctr"/>
        <c:lblOffset val="100"/>
        <c:noMultiLvlLbl val="0"/>
      </c:catAx>
      <c:valAx>
        <c:axId val="1804433616"/>
        <c:scaling>
          <c:orientation val="minMax"/>
          <c:max val="4200"/>
          <c:min val="150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30996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PANEL RATIO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YTD!$H$12:$J$12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YTD!$H$13:$J$13</c:f>
              <c:numCache>
                <c:formatCode>_(* #,##0.0_);_(* \(#,##0.0\);_(* "-"??_);_(@_)</c:formatCode>
                <c:ptCount val="3"/>
                <c:pt idx="0">
                  <c:v>56.22904670505438</c:v>
                </c:pt>
                <c:pt idx="1">
                  <c:v>53.053341148886282</c:v>
                </c:pt>
                <c:pt idx="2">
                  <c:v>51.2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1C-4540-836E-4D1FCEBB7E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9955791"/>
        <c:axId val="1804447504"/>
      </c:barChart>
      <c:catAx>
        <c:axId val="3099557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447504"/>
        <c:crosses val="autoZero"/>
        <c:auto val="1"/>
        <c:lblAlgn val="ctr"/>
        <c:lblOffset val="100"/>
        <c:noMultiLvlLbl val="0"/>
      </c:catAx>
      <c:valAx>
        <c:axId val="1804447504"/>
        <c:scaling>
          <c:orientation val="minMax"/>
          <c:min val="20"/>
        </c:scaling>
        <c:delete val="1"/>
        <c:axPos val="l"/>
        <c:numFmt formatCode="_(* #,##0.0_);_(* \(#,##0.0\);_(* &quot;-&quot;??_);_(@_)" sourceLinked="1"/>
        <c:majorTickMark val="out"/>
        <c:minorTickMark val="none"/>
        <c:tickLblPos val="nextTo"/>
        <c:crossAx val="309955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A0D4E-CF97-4E30-AEF5-9B17A94442CF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F0763-68AC-4597-A157-C0DA24089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57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8733E-A7E2-2195-B7EE-E30DAD907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C164FD-4059-4E24-7634-7D812EFC2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3E4CE-D24B-6896-3B94-24651FB25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F50A8-1AF7-4C7D-8F47-E8ADF5E3D20A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53F99-72E3-F193-C82A-CF109F339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2598E-18E8-8195-C2F7-C2778425B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2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D8FC-92BA-98BB-AA7C-B61EE5252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7E2BE-86DB-2150-918A-8FA38B001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88394-9CED-6524-A19C-0599181CE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F1FD-4BA7-4073-B1D7-EDAE03CAF03A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D1E3B-2515-3B22-3360-B5E31FC76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80FE9-348F-5836-C26C-EF22FB73C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17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FAFA2-89AF-5A4C-DDE1-1B63770B4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21820-ED6C-0E57-CDDA-E47F18E16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09393-11A4-1642-C5D3-4699CF9AE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DE55-4E2B-4437-9B9F-FF6F204BECF7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706F1-AB76-691C-2B16-F7C009D1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4228B-7A4C-2726-DAA6-F2FC051F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64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8E914-660E-B7FF-0B90-CC5E64A59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1589D-0A68-4A54-14ED-CAAF72124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F72A6-BF21-ECA0-96D2-16D7C02C2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3DF2E1-A92A-902C-0C37-CD3E423A3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EF6E-1D76-4249-93EA-048293E3D9F7}" type="datetime1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48CEE-09D6-E497-5622-3D03C0C23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EF67C-85CD-1185-A24E-297B5EAE2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0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5B8AA-083F-F8D4-7B7C-A93820ED3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08D510-B61B-4D22-CE98-968D89F18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EA07A-40D2-C4B0-6585-C51F3B1D4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74256E-6C4F-AC42-2017-AAC376F5D6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E8A882-3C5B-2853-45A5-D18CC35B89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20FFDB-F263-512E-B88F-BAEAD89DE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4C7E7-0C13-4CDF-80CB-C161E6650D27}" type="datetime1">
              <a:rPr lang="en-US" smtClean="0"/>
              <a:t>4/2/2024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01EE47-B60E-F8C0-515D-072905ED3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9589D-7002-1CFD-C443-50E11D3C4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C9837-012E-5EF7-41BD-D6C9D8A63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346A89-2B2F-9C94-D636-D5A73BAE1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57761-E921-4A7F-A746-65068E737268}" type="datetime1">
              <a:rPr lang="en-US" smtClean="0"/>
              <a:t>4/2/2024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16356-E47B-775F-5339-2A4B3879B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6EC10-523D-D38A-04F5-D6824142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57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FFE531-B7DB-D5BC-FC14-4DDC724C5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798B8-C84D-4668-A1E4-6542AF543DD9}" type="datetime1">
              <a:rPr lang="en-US" smtClean="0"/>
              <a:t>4/2/2024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49AD3-4009-D8EF-43DF-006258373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71F85-99F6-7685-1176-F7C25BF5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2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689E-273F-5E2E-E452-D5039619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366C3-F0C1-6465-5417-09339209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05C41-A8D8-9CAE-0ED4-12B9FADDD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DB414F-7621-DD96-D636-39FC857F1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C8AAB-CEEE-4C29-BD08-60A417410350}" type="datetime1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CF3D76-E48A-951E-255E-EF46C11ED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BFB0B-D332-0C5A-92E0-BB4106D00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58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46007-138B-7870-40B7-ABD0C8EC4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D7731-0E5B-D323-56DC-C1FAA43E23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A5DA5-074E-4B3B-4108-FE2DC50B1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128C6-8952-4A44-9A36-0B984693F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F8B7-3326-4358-B9A5-2800F62855F3}" type="datetime1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0E0BC-6CBB-E394-CAB3-9308A46E5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9FBF1-B7EC-F3A9-57E2-281924403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83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0DEE3-690C-6F21-B777-E5B688D5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52B117-848F-8FFD-47D8-84FAAD01D1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1D474-B18D-9F4A-FE77-CCC44E419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CF78-4F94-47F5-B7D2-427EB4F16925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97F65-219B-7D4B-B774-94EE25CE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67ADD-D038-A5C0-3214-A7A69FB71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7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3D02-B47C-AEBC-AEB6-0C2715FF6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1D187-8D62-D9B9-1A26-A5758A15A7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8F4EA-FAE5-16E6-3D57-B7F4E2023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269E-8ADE-4428-B132-8720418F52E1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7F789-36A1-262F-5EF9-05B86471A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0C93A-13B2-9153-C60A-3C7278C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9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655FF9-5586-8FDC-F2D1-AFFCDD7B0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5CFDA-9C7E-D5D0-8605-F87324C52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A2CF2-C272-ACDA-01AD-BD6D15C2B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A692B-592A-4E23-8138-55D22A5CC42B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C44D3-691E-5BA4-1F3E-FCB96E0642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81DEB-4DF7-78CB-01DD-868CBDE2B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0E2F9-89C4-412E-B0AB-B0A6E94DA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30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275CFE-1B14-2936-09EA-82D5DCEFB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5100" dirty="0">
                <a:solidFill>
                  <a:schemeClr val="bg1"/>
                </a:solidFill>
              </a:rPr>
            </a:br>
            <a:br>
              <a:rPr lang="en-US" sz="5100" dirty="0">
                <a:solidFill>
                  <a:schemeClr val="bg1"/>
                </a:solidFill>
              </a:rPr>
            </a:br>
            <a:r>
              <a:rPr lang="en-US" sz="5100" dirty="0">
                <a:solidFill>
                  <a:schemeClr val="bg1"/>
                </a:solidFill>
              </a:rPr>
              <a:t>LOCATION </a:t>
            </a:r>
            <a:br>
              <a:rPr lang="en-US" sz="5100" dirty="0">
                <a:solidFill>
                  <a:schemeClr val="bg1"/>
                </a:solidFill>
              </a:rPr>
            </a:br>
            <a:r>
              <a:rPr lang="en-US" sz="5100" dirty="0">
                <a:solidFill>
                  <a:schemeClr val="bg1"/>
                </a:solidFill>
              </a:rPr>
              <a:t>REVEIW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8D3C3-5CCD-7A91-8F99-5C157E81B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CRAIG BOULRIS, MD, QME</a:t>
            </a:r>
          </a:p>
          <a:p>
            <a:pPr algn="l"/>
            <a:endParaRPr lang="en-US" sz="2000" dirty="0">
              <a:solidFill>
                <a:schemeClr val="bg1"/>
              </a:solidFill>
            </a:endParaRPr>
          </a:p>
          <a:p>
            <a:pPr algn="l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9E240474-C963-4CC2-C1C8-F921F3996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82" y="720993"/>
            <a:ext cx="4047843" cy="404784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FADE1-A87F-BAAC-75D2-3C31916B0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49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F2A01-14E3-144E-C8C4-022DF6A6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ORTHOPAEDIC SURGERY</a:t>
            </a:r>
            <a:b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TOTAL PANELS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B8E4460-82E3-2D0D-138C-52B9B3EB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763" y="-651"/>
            <a:ext cx="2178972" cy="217897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66D5535-CC8D-3D2C-3DD0-10F7474B84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9958920"/>
              </p:ext>
            </p:extLst>
          </p:nvPr>
        </p:nvGraphicFramePr>
        <p:xfrm>
          <a:off x="838200" y="2338085"/>
          <a:ext cx="10515600" cy="3838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4BD5BA-A6E8-A6AD-9E57-FECE7C0A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10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F2A01-14E3-144E-C8C4-022DF6A6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ORTHOPAEDIC SURGERY</a:t>
            </a:r>
            <a:b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TOTAL DOCTOR LOCATIONS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B8E4460-82E3-2D0D-138C-52B9B3EB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763" y="-651"/>
            <a:ext cx="2178972" cy="2178972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98F4962-8F18-457F-9FED-DC311CE2DC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063112"/>
              </p:ext>
            </p:extLst>
          </p:nvPr>
        </p:nvGraphicFramePr>
        <p:xfrm>
          <a:off x="838200" y="2403565"/>
          <a:ext cx="10515600" cy="3773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7FD9596-A8C7-82D1-7EAB-BEB96726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39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F2A01-14E3-144E-C8C4-022DF6A6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ORTHOPAEDIC SURGERY</a:t>
            </a:r>
            <a:b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PANEL RATIO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B8E4460-82E3-2D0D-138C-52B9B3EB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763" y="-651"/>
            <a:ext cx="2178972" cy="2178972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FBFF0B2-DADF-63FC-55E0-9EF177F421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347504"/>
              </p:ext>
            </p:extLst>
          </p:nvPr>
        </p:nvGraphicFramePr>
        <p:xfrm>
          <a:off x="838200" y="2416629"/>
          <a:ext cx="10515600" cy="3760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6377F21-1EF8-9E29-DBEB-B254F532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88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F2A01-14E3-144E-C8C4-022DF6A6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SPECIALTIES RANKED </a:t>
            </a:r>
            <a:b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2023 PANEL RATIO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B8E4460-82E3-2D0D-138C-52B9B3EB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763" y="-651"/>
            <a:ext cx="2178972" cy="217897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6377F21-1EF8-9E29-DBEB-B254F532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5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950A35E-A5A8-708A-11EC-6325998ACE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94179" y="2337706"/>
            <a:ext cx="5063484" cy="4351338"/>
          </a:xfrm>
        </p:spPr>
      </p:pic>
    </p:spTree>
    <p:extLst>
      <p:ext uri="{BB962C8B-B14F-4D97-AF65-F5344CB8AC3E}">
        <p14:creationId xmlns:p14="http://schemas.microsoft.com/office/powerpoint/2010/main" val="3911681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F2A01-14E3-144E-C8C4-022DF6A6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50" y="348865"/>
            <a:ext cx="10696726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TOP ORTHOPAEDIC SURGEONS</a:t>
            </a:r>
            <a:b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2023 BY LOCATION</a:t>
            </a:r>
            <a:endParaRPr lang="en-US" sz="4000" i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B8E4460-82E3-2D0D-138C-52B9B3EB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763" y="-651"/>
            <a:ext cx="2178972" cy="217897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0C211D-4256-701F-778F-B8BD74B2F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1A0838D-1F9A-1D46-7068-836455C5AB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968410"/>
              </p:ext>
            </p:extLst>
          </p:nvPr>
        </p:nvGraphicFramePr>
        <p:xfrm>
          <a:off x="669701" y="2350393"/>
          <a:ext cx="10174308" cy="3997665"/>
        </p:xfrm>
        <a:graphic>
          <a:graphicData uri="http://schemas.openxmlformats.org/drawingml/2006/table">
            <a:tbl>
              <a:tblPr/>
              <a:tblGrid>
                <a:gridCol w="933255">
                  <a:extLst>
                    <a:ext uri="{9D8B030D-6E8A-4147-A177-3AD203B41FA5}">
                      <a16:colId xmlns:a16="http://schemas.microsoft.com/office/drawing/2014/main" val="437082651"/>
                    </a:ext>
                  </a:extLst>
                </a:gridCol>
                <a:gridCol w="1445630">
                  <a:extLst>
                    <a:ext uri="{9D8B030D-6E8A-4147-A177-3AD203B41FA5}">
                      <a16:colId xmlns:a16="http://schemas.microsoft.com/office/drawing/2014/main" val="3801210450"/>
                    </a:ext>
                  </a:extLst>
                </a:gridCol>
                <a:gridCol w="1445630">
                  <a:extLst>
                    <a:ext uri="{9D8B030D-6E8A-4147-A177-3AD203B41FA5}">
                      <a16:colId xmlns:a16="http://schemas.microsoft.com/office/drawing/2014/main" val="2724292902"/>
                    </a:ext>
                  </a:extLst>
                </a:gridCol>
                <a:gridCol w="3550029">
                  <a:extLst>
                    <a:ext uri="{9D8B030D-6E8A-4147-A177-3AD203B41FA5}">
                      <a16:colId xmlns:a16="http://schemas.microsoft.com/office/drawing/2014/main" val="4118684943"/>
                    </a:ext>
                  </a:extLst>
                </a:gridCol>
                <a:gridCol w="1866509">
                  <a:extLst>
                    <a:ext uri="{9D8B030D-6E8A-4147-A177-3AD203B41FA5}">
                      <a16:colId xmlns:a16="http://schemas.microsoft.com/office/drawing/2014/main" val="3873632189"/>
                    </a:ext>
                  </a:extLst>
                </a:gridCol>
                <a:gridCol w="933255">
                  <a:extLst>
                    <a:ext uri="{9D8B030D-6E8A-4147-A177-3AD203B41FA5}">
                      <a16:colId xmlns:a16="http://schemas.microsoft.com/office/drawing/2014/main" val="1294099826"/>
                    </a:ext>
                  </a:extLst>
                </a:gridCol>
              </a:tblGrid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LAST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FIRST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ADDRESS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CITY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086406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MINOR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FRANK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1500 STANDIFORD AVE BLDG B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04496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KLASSEN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MICHAEL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1400 FLORIDA AVE STE 108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797225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BRODERICK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DAVID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1500 STANDIFORD AVE BLDG B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167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861817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BELLOMO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ANTHONY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3555 DEER PARK DR STE 150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167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0233369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CAPUTO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JOHN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1803 WEST MARCH LN STE E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165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068632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WOLL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JOHN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1400 FLORIDA AVE STE 108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9112453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KLASSEN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MICHAEL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3555 DEER PARK DR STE 150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60120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HEYRANI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NASSER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729 SUNRISE AVE STE 606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ROSEVILLE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69795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SAADAT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EHSAN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1500 STANDIFORD AVE BLDG B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160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564556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TONTZ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WILLIAM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1671 W MAIN ST STE A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EL CENTRO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0351937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ABELES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DOUGLAS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5250 CLAREMONT AVE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636084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D'AMICO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DANIEL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1400 FLORIDA AVE STE 108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603957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CAPUTO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JOHN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1650 LEAD HILL BLVD STE 100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ROSEVILLE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714968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VAN DOLSON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LEO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700 LOUGHBOROUGH DR STE C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MERCED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619284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PEDTKE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ANDREW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1500 STANDIFORD AVE BLDG B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418387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CIEPIELA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MICHAEL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1400 FLORIDA AVE STE 108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077602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SAADAT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EHSAN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700 LOUGHBOROUGH DR STE C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MERCED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2534906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ROBINSON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SEAN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5250 CLAREMONT AVE STE 102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652876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BRODERICK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DAVID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333 SAN CARLOS WAY STE B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232406"/>
                  </a:ext>
                </a:extLst>
              </a:tr>
              <a:tr h="190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SAADAT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EHSAN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2900 FRESNO ST STE 105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FRESNO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4405" marR="4405" marT="44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218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79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F2A01-14E3-144E-C8C4-022DF6A6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50" y="348865"/>
            <a:ext cx="10696726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TOP ORTHOPAEDIC SURGEONS</a:t>
            </a:r>
            <a:b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2023 PANEL DATA</a:t>
            </a:r>
            <a:endParaRPr lang="en-US" sz="4000" i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B8E4460-82E3-2D0D-138C-52B9B3EB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763" y="-651"/>
            <a:ext cx="2178972" cy="217897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0C211D-4256-701F-778F-B8BD74B2F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E2F9-89C4-412E-B0AB-B0A6E94DA37D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78340A4-AF80-A808-7953-4509D50D0D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634188"/>
              </p:ext>
            </p:extLst>
          </p:nvPr>
        </p:nvGraphicFramePr>
        <p:xfrm>
          <a:off x="3061699" y="2273573"/>
          <a:ext cx="4869948" cy="4409769"/>
        </p:xfrm>
        <a:graphic>
          <a:graphicData uri="http://schemas.openxmlformats.org/drawingml/2006/table">
            <a:tbl>
              <a:tblPr/>
              <a:tblGrid>
                <a:gridCol w="1056882">
                  <a:extLst>
                    <a:ext uri="{9D8B030D-6E8A-4147-A177-3AD203B41FA5}">
                      <a16:colId xmlns:a16="http://schemas.microsoft.com/office/drawing/2014/main" val="650515343"/>
                    </a:ext>
                  </a:extLst>
                </a:gridCol>
                <a:gridCol w="2756184">
                  <a:extLst>
                    <a:ext uri="{9D8B030D-6E8A-4147-A177-3AD203B41FA5}">
                      <a16:colId xmlns:a16="http://schemas.microsoft.com/office/drawing/2014/main" val="3174585328"/>
                    </a:ext>
                  </a:extLst>
                </a:gridCol>
                <a:gridCol w="1056882">
                  <a:extLst>
                    <a:ext uri="{9D8B030D-6E8A-4147-A177-3AD203B41FA5}">
                      <a16:colId xmlns:a16="http://schemas.microsoft.com/office/drawing/2014/main" val="3360818725"/>
                    </a:ext>
                  </a:extLst>
                </a:gridCol>
              </a:tblGrid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DOCTOR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PANELS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227136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BRODERICK DAVID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1177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215828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KLASSEN MICHAEL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1126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727263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XELLER CHARLES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1117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71122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D'AMICO DANIEL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1104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2913767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MAC ARTHUR ROBERT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1100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787406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MOAZZAZ PAYAM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1098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529540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BELLOMO ANTHONY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1067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017939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SAADAT EHSAN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1054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104828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ABELES DOUGLAS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1034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424712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PEDTKE ANDREW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986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491873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FONSECA ALLEN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964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1744224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CIEPIELA MICHAEL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962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847566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AKMAKJIAN JACK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906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717343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CHIU JASON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899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93653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WELBORN JOHN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883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017306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DUNLAP JANET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882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668549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HARWAY ELANA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864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512426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MOLDAVSKIY PAVEL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862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993818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OMID REZA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855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395020"/>
                  </a:ext>
                </a:extLst>
              </a:tr>
              <a:tr h="2099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KIM DONALD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153D64"/>
                          </a:solidFill>
                          <a:effectLst/>
                          <a:latin typeface="Calibri" panose="020F0502020204030204" pitchFamily="34" charset="0"/>
                        </a:rPr>
                        <a:t>850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6846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832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F2A01-14E3-144E-C8C4-022DF6A6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024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TOP ORTHOPAEDIC LOCATIONS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i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D48337C-7855-CF25-C24A-5634520E18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383127"/>
              </p:ext>
            </p:extLst>
          </p:nvPr>
        </p:nvGraphicFramePr>
        <p:xfrm>
          <a:off x="1988050" y="1140432"/>
          <a:ext cx="7001837" cy="5291189"/>
        </p:xfrm>
        <a:graphic>
          <a:graphicData uri="http://schemas.openxmlformats.org/drawingml/2006/table">
            <a:tbl>
              <a:tblPr/>
              <a:tblGrid>
                <a:gridCol w="1056490">
                  <a:extLst>
                    <a:ext uri="{9D8B030D-6E8A-4147-A177-3AD203B41FA5}">
                      <a16:colId xmlns:a16="http://schemas.microsoft.com/office/drawing/2014/main" val="3124140017"/>
                    </a:ext>
                  </a:extLst>
                </a:gridCol>
                <a:gridCol w="1056490">
                  <a:extLst>
                    <a:ext uri="{9D8B030D-6E8A-4147-A177-3AD203B41FA5}">
                      <a16:colId xmlns:a16="http://schemas.microsoft.com/office/drawing/2014/main" val="1169515574"/>
                    </a:ext>
                  </a:extLst>
                </a:gridCol>
                <a:gridCol w="1719387">
                  <a:extLst>
                    <a:ext uri="{9D8B030D-6E8A-4147-A177-3AD203B41FA5}">
                      <a16:colId xmlns:a16="http://schemas.microsoft.com/office/drawing/2014/main" val="4134506897"/>
                    </a:ext>
                  </a:extLst>
                </a:gridCol>
                <a:gridCol w="1056490">
                  <a:extLst>
                    <a:ext uri="{9D8B030D-6E8A-4147-A177-3AD203B41FA5}">
                      <a16:colId xmlns:a16="http://schemas.microsoft.com/office/drawing/2014/main" val="2190452039"/>
                    </a:ext>
                  </a:extLst>
                </a:gridCol>
                <a:gridCol w="1056490">
                  <a:extLst>
                    <a:ext uri="{9D8B030D-6E8A-4147-A177-3AD203B41FA5}">
                      <a16:colId xmlns:a16="http://schemas.microsoft.com/office/drawing/2014/main" val="227856518"/>
                    </a:ext>
                  </a:extLst>
                </a:gridCol>
                <a:gridCol w="1056490">
                  <a:extLst>
                    <a:ext uri="{9D8B030D-6E8A-4147-A177-3AD203B41FA5}">
                      <a16:colId xmlns:a16="http://schemas.microsoft.com/office/drawing/2014/main" val="3015730708"/>
                    </a:ext>
                  </a:extLst>
                </a:gridCol>
              </a:tblGrid>
              <a:tr h="3919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ZIP CODE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CITY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PANELS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CURRENT</a:t>
                      </a:r>
                      <a:br>
                        <a:rPr lang="en-US" sz="12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DOCTORS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CURRENT</a:t>
                      </a:r>
                      <a:br>
                        <a:rPr lang="en-US" sz="1200" b="1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RATIO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396557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95219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1174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117.4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1560113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92243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EL CENTRO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1446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111.2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994977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95340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MERCED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775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110.7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8043155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92201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INDIO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1764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110.3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775209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95350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2754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110.2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27424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93277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VISALIA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1163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105.7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095190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95823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SACRAMENTO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1148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104.4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824113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93721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FRESNO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1723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101.4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388277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95661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ROSEVILLE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1096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91.3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3884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93291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VISALIA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812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90.2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536570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93550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PALMDALE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1695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89.2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611679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92395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VICTORVILLE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2912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88.2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635120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93901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SALINAS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1847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88.0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910833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90305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INGLEWOOD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2625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87.5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278164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93301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BAKERSFIELD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2990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85.4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6417750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95687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VACAVILLE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424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84.8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7348001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95207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2004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83.5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146083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95403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SANTA ROSA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746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82.9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3784019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95404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SANTA ROSA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663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82.9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415088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95126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SAN JOSE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1072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82.5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219543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95341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MERCED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246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82.0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5530319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96002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REDDING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1115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79.6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4875151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93612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CLOVIS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788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78.8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519206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93454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SANTA MARIA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1339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78.8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434605"/>
                  </a:ext>
                </a:extLst>
              </a:tr>
              <a:tr h="19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93704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FRESNO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466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77.7 </a:t>
                      </a:r>
                    </a:p>
                  </a:txBody>
                  <a:tcPr marL="4242" marR="4242" marT="4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784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757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F2A01-14E3-144E-C8C4-022DF6A6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024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TOP ORTHO LOCATIONS: DANVILLE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i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2802C75-5417-B768-F010-E092E31CA1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992432"/>
              </p:ext>
            </p:extLst>
          </p:nvPr>
        </p:nvGraphicFramePr>
        <p:xfrm>
          <a:off x="2286000" y="1207214"/>
          <a:ext cx="6606287" cy="5445300"/>
        </p:xfrm>
        <a:graphic>
          <a:graphicData uri="http://schemas.openxmlformats.org/drawingml/2006/table">
            <a:tbl>
              <a:tblPr/>
              <a:tblGrid>
                <a:gridCol w="996807">
                  <a:extLst>
                    <a:ext uri="{9D8B030D-6E8A-4147-A177-3AD203B41FA5}">
                      <a16:colId xmlns:a16="http://schemas.microsoft.com/office/drawing/2014/main" val="1429159029"/>
                    </a:ext>
                  </a:extLst>
                </a:gridCol>
                <a:gridCol w="996807">
                  <a:extLst>
                    <a:ext uri="{9D8B030D-6E8A-4147-A177-3AD203B41FA5}">
                      <a16:colId xmlns:a16="http://schemas.microsoft.com/office/drawing/2014/main" val="212718208"/>
                    </a:ext>
                  </a:extLst>
                </a:gridCol>
                <a:gridCol w="1622252">
                  <a:extLst>
                    <a:ext uri="{9D8B030D-6E8A-4147-A177-3AD203B41FA5}">
                      <a16:colId xmlns:a16="http://schemas.microsoft.com/office/drawing/2014/main" val="1198234516"/>
                    </a:ext>
                  </a:extLst>
                </a:gridCol>
                <a:gridCol w="996807">
                  <a:extLst>
                    <a:ext uri="{9D8B030D-6E8A-4147-A177-3AD203B41FA5}">
                      <a16:colId xmlns:a16="http://schemas.microsoft.com/office/drawing/2014/main" val="4076288005"/>
                    </a:ext>
                  </a:extLst>
                </a:gridCol>
                <a:gridCol w="996807">
                  <a:extLst>
                    <a:ext uri="{9D8B030D-6E8A-4147-A177-3AD203B41FA5}">
                      <a16:colId xmlns:a16="http://schemas.microsoft.com/office/drawing/2014/main" val="1555659386"/>
                    </a:ext>
                  </a:extLst>
                </a:gridCol>
                <a:gridCol w="996807">
                  <a:extLst>
                    <a:ext uri="{9D8B030D-6E8A-4147-A177-3AD203B41FA5}">
                      <a16:colId xmlns:a16="http://schemas.microsoft.com/office/drawing/2014/main" val="997929406"/>
                    </a:ext>
                  </a:extLst>
                </a:gridCol>
              </a:tblGrid>
              <a:tr h="388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ZIP CODE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CITY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PANELS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CURRENT</a:t>
                      </a:r>
                      <a:br>
                        <a:rPr lang="en-US" sz="11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1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DOCTORS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CURRENT</a:t>
                      </a:r>
                      <a:br>
                        <a:rPr lang="en-US" sz="1100" b="1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1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RATIO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074407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95219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1174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117.4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95444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95340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MERCED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775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110.7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5840505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95350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MODESTO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2754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110.2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055014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93277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VISALIA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1163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105.7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343839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95823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SACRAMENTO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1148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104.4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7459627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93721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FRESNO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1723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101.4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554178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95661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ROSEVILLE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1096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91.3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93739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93291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VISALIA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812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90.2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116222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93901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SALINAS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1847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88.0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8933291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93301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BAKERSFIELD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2990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85.4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560885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95687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VACAVILLE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424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84.8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349948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95207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STOCKTON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2004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83.5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51715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95403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SANTA ROSA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746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82.9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173231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95404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SANTA ROSA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663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82.9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565347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95126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SAN JOSE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1072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82.5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9896121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95341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MERCED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246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82.0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392453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96002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REDDING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1115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79.6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34906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93612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CLOVIS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788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78.8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368276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93704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FRESNO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466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77.7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953185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93274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TULARE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2091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77.4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07741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95816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SACRAMENTO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927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77.3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443243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94589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VALLEJO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386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77.2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905696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95348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MERCED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764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76.4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3396153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95603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AUBURN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227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75.7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438036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95076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WATSONVILLE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813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73.9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095386"/>
                  </a:ext>
                </a:extLst>
              </a:tr>
              <a:tr h="194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94606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OAKLAND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809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B3040"/>
                          </a:solidFill>
                          <a:effectLst/>
                          <a:latin typeface="Calibri" panose="020F0502020204030204" pitchFamily="34" charset="0"/>
                        </a:rPr>
                        <a:t>         73.5 </a:t>
                      </a: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5907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6338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2FD7B-A40D-F6B8-E4EE-D23A84E31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06D4F-CD10-7C0F-74A0-86D6FEA7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024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PROPOSED LOCATIONS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i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13052B4-3203-99E1-9F5B-4B19812F5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9250" y="1325366"/>
            <a:ext cx="9034529" cy="5195139"/>
          </a:xfrm>
        </p:spPr>
      </p:pic>
    </p:spTree>
    <p:extLst>
      <p:ext uri="{BB962C8B-B14F-4D97-AF65-F5344CB8AC3E}">
        <p14:creationId xmlns:p14="http://schemas.microsoft.com/office/powerpoint/2010/main" val="2969020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42032</TotalTime>
  <Words>760</Words>
  <Application>Microsoft Office PowerPoint</Application>
  <PresentationFormat>Widescreen</PresentationFormat>
  <Paragraphs>528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Office Theme</vt:lpstr>
      <vt:lpstr>  LOCATION  REVEIW</vt:lpstr>
      <vt:lpstr>ORTHOPAEDIC SURGERY TOTAL PANELS</vt:lpstr>
      <vt:lpstr>ORTHOPAEDIC SURGERY TOTAL DOCTOR LOCATIONS</vt:lpstr>
      <vt:lpstr>ORTHOPAEDIC SURGERY PANEL RATIO</vt:lpstr>
      <vt:lpstr>SPECIALTIES RANKED  2023 PANEL RATIO</vt:lpstr>
      <vt:lpstr>TOP ORTHOPAEDIC SURGEONS 2023 BY LOCATION</vt:lpstr>
      <vt:lpstr>TOP ORTHOPAEDIC SURGEONS 2023 PANEL DATA</vt:lpstr>
      <vt:lpstr>TOP ORTHOPAEDIC LOCATIONS   </vt:lpstr>
      <vt:lpstr>TOP ORTHO LOCATIONS: DANVILLE   </vt:lpstr>
      <vt:lpstr>PROPOSED LOCATIONS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Location Review</dc:title>
  <dc:creator>Jason Norbeck</dc:creator>
  <cp:lastModifiedBy>Jason Beck</cp:lastModifiedBy>
  <cp:revision>11</cp:revision>
  <cp:lastPrinted>2024-01-04T04:09:54Z</cp:lastPrinted>
  <dcterms:created xsi:type="dcterms:W3CDTF">2022-09-01T18:46:31Z</dcterms:created>
  <dcterms:modified xsi:type="dcterms:W3CDTF">2024-04-02T22:36:55Z</dcterms:modified>
</cp:coreProperties>
</file>