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7A89"/>
    <a:srgbClr val="1B586B"/>
    <a:srgbClr val="FFFFFF"/>
    <a:srgbClr val="FFC3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snapToGrid="0">
      <p:cViewPr varScale="1">
        <p:scale>
          <a:sx n="106" d="100"/>
          <a:sy n="106" d="100"/>
        </p:scale>
        <p:origin x="6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465399-5E29-479F-A67B-3E3F4A1F35FA}" type="datetimeFigureOut">
              <a:rPr lang="en-US" smtClean="0"/>
              <a:t>4/22/2024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A88CFA-FADF-4107-A090-9EB4DD80A9CB}" type="slidenum">
              <a:rPr lang="en-US" smtClean="0"/>
              <a:t>‹#›</a:t>
            </a:fld>
            <a:endParaRPr lang="en-US"/>
          </a:p>
        </p:txBody>
      </p:sp>
    </p:spTree>
    <p:extLst>
      <p:ext uri="{BB962C8B-B14F-4D97-AF65-F5344CB8AC3E}">
        <p14:creationId xmlns:p14="http://schemas.microsoft.com/office/powerpoint/2010/main" val="301405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A88CFA-FADF-4107-A090-9EB4DD80A9CB}" type="slidenum">
              <a:rPr lang="en-US" smtClean="0"/>
              <a:t>1</a:t>
            </a:fld>
            <a:endParaRPr lang="en-US"/>
          </a:p>
        </p:txBody>
      </p:sp>
    </p:spTree>
    <p:extLst>
      <p:ext uri="{BB962C8B-B14F-4D97-AF65-F5344CB8AC3E}">
        <p14:creationId xmlns:p14="http://schemas.microsoft.com/office/powerpoint/2010/main" val="973494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A88CFA-FADF-4107-A090-9EB4DD80A9CB}" type="slidenum">
              <a:rPr lang="en-US" smtClean="0"/>
              <a:t>2</a:t>
            </a:fld>
            <a:endParaRPr lang="en-US"/>
          </a:p>
        </p:txBody>
      </p:sp>
    </p:spTree>
    <p:extLst>
      <p:ext uri="{BB962C8B-B14F-4D97-AF65-F5344CB8AC3E}">
        <p14:creationId xmlns:p14="http://schemas.microsoft.com/office/powerpoint/2010/main" val="3402882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6989-BD4C-C752-940C-E18BA19E5E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BE2F480-2053-1EBD-DEB3-38DDB9D2FF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F113F10-FE01-304B-9D5C-06BB0424782D}"/>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86EA8AE2-CCE4-512A-3F32-5293003BF4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F7F667-D76B-DA88-7DC0-6763A5A94B9E}"/>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701281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9638D-E828-24D0-7C3B-7EDAE105B6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CC3C3E-9C21-61C0-9C35-BEE233CA22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5806C2-4E44-27A1-4140-1B293D7EFB48}"/>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5A11EEF1-EA1E-E4FD-7F93-27A8604F61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8DD6B-B744-4BA1-9330-D7053ADBDE6F}"/>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2348657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20EC44-A90C-1FCE-DCA7-D33DC4AC442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E0F8B67-7665-1098-893D-44F1F89541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C270E9-33FE-DE3D-E2E3-9E9BC718B6EA}"/>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B1CAD488-3F63-BD79-D5F1-A9D4EC3083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820ED5-D4BA-EE48-39CC-E29E48BCA74B}"/>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864584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E33F7-9790-F226-C0E4-73D5691E43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24A278-7108-C2AA-A6E2-1DE1DAD082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F95E42-287B-F7B3-4A16-99DC3F0DEF84}"/>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F8834538-9A3F-167D-C8DB-E4648C9E81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0BA7C3-D035-FE3B-C20E-2E52C148F880}"/>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116427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C0F18-F6C8-2B3D-48B1-B285525604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2685A7-9063-B34D-4DFD-BF6E4E6CCDD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B9CA5A-6B46-9C48-3AB9-A0F3C9E53DAE}"/>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F3CCEDEB-DDF2-35C7-E280-89B579A222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29376-096F-1922-8973-F58161B2930B}"/>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61966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0B0E-8EA4-8FF0-B0A7-ED84CE32BB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50B799-9D74-7905-2F76-747ABB4917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15A262-C4B1-78B9-692B-C1ADF71ACC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351AD6-FC17-560D-E760-0D96F3426E5C}"/>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6" name="Footer Placeholder 5">
            <a:extLst>
              <a:ext uri="{FF2B5EF4-FFF2-40B4-BE49-F238E27FC236}">
                <a16:creationId xmlns:a16="http://schemas.microsoft.com/office/drawing/2014/main" id="{7BF2BCEF-A3A0-8AC8-03AA-6A03CCC583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77DCFC-2F46-C042-BCD6-9D9FF42E0354}"/>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3808044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9D35-67C3-C774-D869-42BA3BE400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827619-6675-E350-DD85-64DC66A0FD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E958B6-682F-0AEF-F385-93569E454E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5B94F52-E7E2-D2AB-C8E7-DE124C7E8A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395056-159F-8E54-8C89-406168B897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DD0E4E-B653-BC7D-75EB-75D1F7BA95B5}"/>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8" name="Footer Placeholder 7">
            <a:extLst>
              <a:ext uri="{FF2B5EF4-FFF2-40B4-BE49-F238E27FC236}">
                <a16:creationId xmlns:a16="http://schemas.microsoft.com/office/drawing/2014/main" id="{1BC2C0A4-2051-E9FD-0462-62E7822E3E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E38F422-2125-C9C0-37AB-561C6FFF744A}"/>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892004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04302-2ECC-C9BB-67AB-2823DD346FB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65DD1C-8413-5693-98E6-88B655581584}"/>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4" name="Footer Placeholder 3">
            <a:extLst>
              <a:ext uri="{FF2B5EF4-FFF2-40B4-BE49-F238E27FC236}">
                <a16:creationId xmlns:a16="http://schemas.microsoft.com/office/drawing/2014/main" id="{1F9F18BE-C10A-1EB8-B30B-D3CF4221AD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00954D-94E0-8995-75A4-5F45C00CED1A}"/>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1582077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6E387B-9B50-8717-DD04-D33FEF8D2027}"/>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3" name="Footer Placeholder 2">
            <a:extLst>
              <a:ext uri="{FF2B5EF4-FFF2-40B4-BE49-F238E27FC236}">
                <a16:creationId xmlns:a16="http://schemas.microsoft.com/office/drawing/2014/main" id="{EB7428B3-022F-F3B3-1400-000FB20C0F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C33CE3-8D66-1B31-FBEB-A8A09E3D738C}"/>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128144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526FD-DD75-24D4-6003-B9F2BB003F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A89D5C-52B7-8581-DD7D-616967EB3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B76536-EC31-F844-0CBC-2E04BCA64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75A91A-781B-DC27-2A15-1B4FFB1FBDDD}"/>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6" name="Footer Placeholder 5">
            <a:extLst>
              <a:ext uri="{FF2B5EF4-FFF2-40B4-BE49-F238E27FC236}">
                <a16:creationId xmlns:a16="http://schemas.microsoft.com/office/drawing/2014/main" id="{127CCFCC-EC9B-1862-DDAD-87375F3187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EAAA0B-89EA-E425-EE51-BC642EE6BBEB}"/>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3789424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BA5-5EF9-4A3C-63D9-9FE227BD2A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D0560D-2E13-B634-6989-076BF809A2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EDE02B-F56D-37B7-DB0B-846AA53DEF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4DC317-69BD-B90D-330D-D5150DFA0B4B}"/>
              </a:ext>
            </a:extLst>
          </p:cNvPr>
          <p:cNvSpPr>
            <a:spLocks noGrp="1"/>
          </p:cNvSpPr>
          <p:nvPr>
            <p:ph type="dt" sz="half" idx="10"/>
          </p:nvPr>
        </p:nvSpPr>
        <p:spPr/>
        <p:txBody>
          <a:bodyPr/>
          <a:lstStyle/>
          <a:p>
            <a:fld id="{0E5BCBF9-0139-4787-805F-59AD3356BDF2}" type="datetimeFigureOut">
              <a:rPr lang="en-US" smtClean="0"/>
              <a:t>4/22/2024</a:t>
            </a:fld>
            <a:endParaRPr lang="en-US"/>
          </a:p>
        </p:txBody>
      </p:sp>
      <p:sp>
        <p:nvSpPr>
          <p:cNvPr id="6" name="Footer Placeholder 5">
            <a:extLst>
              <a:ext uri="{FF2B5EF4-FFF2-40B4-BE49-F238E27FC236}">
                <a16:creationId xmlns:a16="http://schemas.microsoft.com/office/drawing/2014/main" id="{B23B4984-99FC-DEB7-48AC-6B98C3B3C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3B4AA1-60DC-4BB1-12E9-55AA6EF5CC1D}"/>
              </a:ext>
            </a:extLst>
          </p:cNvPr>
          <p:cNvSpPr>
            <a:spLocks noGrp="1"/>
          </p:cNvSpPr>
          <p:nvPr>
            <p:ph type="sldNum" sz="quarter" idx="12"/>
          </p:nvPr>
        </p:nvSpPr>
        <p:spPr/>
        <p:txBody>
          <a:bodyPr/>
          <a:lstStyle/>
          <a:p>
            <a:fld id="{3A40C4BA-C322-4528-8D19-0A8E0E40260A}" type="slidenum">
              <a:rPr lang="en-US" smtClean="0"/>
              <a:t>‹#›</a:t>
            </a:fld>
            <a:endParaRPr lang="en-US"/>
          </a:p>
        </p:txBody>
      </p:sp>
    </p:spTree>
    <p:extLst>
      <p:ext uri="{BB962C8B-B14F-4D97-AF65-F5344CB8AC3E}">
        <p14:creationId xmlns:p14="http://schemas.microsoft.com/office/powerpoint/2010/main" val="760678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5EBDF5-C542-6B8B-00AB-06FAB6CD63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70D456-C612-DD23-F240-CBDDBDD191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A7A44-9927-E271-DDD3-9CFAF4BD27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5BCBF9-0139-4787-805F-59AD3356BDF2}" type="datetimeFigureOut">
              <a:rPr lang="en-US" smtClean="0"/>
              <a:t>4/22/2024</a:t>
            </a:fld>
            <a:endParaRPr lang="en-US"/>
          </a:p>
        </p:txBody>
      </p:sp>
      <p:sp>
        <p:nvSpPr>
          <p:cNvPr id="5" name="Footer Placeholder 4">
            <a:extLst>
              <a:ext uri="{FF2B5EF4-FFF2-40B4-BE49-F238E27FC236}">
                <a16:creationId xmlns:a16="http://schemas.microsoft.com/office/drawing/2014/main" id="{A6D15087-3411-A83C-D61A-2963240582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B12235-881D-264C-56E6-06AEBB1CEA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40C4BA-C322-4528-8D19-0A8E0E40260A}" type="slidenum">
              <a:rPr lang="en-US" smtClean="0"/>
              <a:t>‹#›</a:t>
            </a:fld>
            <a:endParaRPr lang="en-US"/>
          </a:p>
        </p:txBody>
      </p:sp>
    </p:spTree>
    <p:extLst>
      <p:ext uri="{BB962C8B-B14F-4D97-AF65-F5344CB8AC3E}">
        <p14:creationId xmlns:p14="http://schemas.microsoft.com/office/powerpoint/2010/main" val="3221764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DF416BE-89E0-25C0-0107-769E0BBFC2DD}"/>
              </a:ext>
            </a:extLst>
          </p:cNvPr>
          <p:cNvPicPr>
            <a:picLocks noChangeAspect="1"/>
          </p:cNvPicPr>
          <p:nvPr/>
        </p:nvPicPr>
        <p:blipFill>
          <a:blip r:embed="rId3"/>
          <a:stretch>
            <a:fillRect/>
          </a:stretch>
        </p:blipFill>
        <p:spPr>
          <a:xfrm>
            <a:off x="0" y="0"/>
            <a:ext cx="9134947" cy="1818833"/>
          </a:xfrm>
          <a:prstGeom prst="rect">
            <a:avLst/>
          </a:prstGeom>
        </p:spPr>
      </p:pic>
      <p:sp>
        <p:nvSpPr>
          <p:cNvPr id="7" name="TextBox 6">
            <a:extLst>
              <a:ext uri="{FF2B5EF4-FFF2-40B4-BE49-F238E27FC236}">
                <a16:creationId xmlns:a16="http://schemas.microsoft.com/office/drawing/2014/main" id="{E541073D-BC84-3B5D-0F8E-7A27B51313FB}"/>
              </a:ext>
            </a:extLst>
          </p:cNvPr>
          <p:cNvSpPr txBox="1"/>
          <p:nvPr/>
        </p:nvSpPr>
        <p:spPr>
          <a:xfrm>
            <a:off x="165250" y="1818832"/>
            <a:ext cx="4289056" cy="2492990"/>
          </a:xfrm>
          <a:prstGeom prst="rect">
            <a:avLst/>
          </a:prstGeom>
          <a:noFill/>
        </p:spPr>
        <p:txBody>
          <a:bodyPr wrap="square" rtlCol="0">
            <a:spAutoFit/>
          </a:bodyPr>
          <a:lstStyle/>
          <a:p>
            <a:r>
              <a:rPr lang="en-US" sz="20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Welcome to T-SIM Solutions</a:t>
            </a:r>
          </a:p>
          <a:p>
            <a:endParaRPr lang="en-US" sz="20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r>
              <a:rPr lang="en-US" sz="1400" i="1" kern="100" dirty="0">
                <a:effectLst/>
                <a:latin typeface="Aptos" panose="020B0004020202020204" pitchFamily="34" charset="0"/>
                <a:ea typeface="Aptos" panose="020B0004020202020204" pitchFamily="34" charset="0"/>
                <a:cs typeface="Times New Roman" panose="02020603050405020304" pitchFamily="18" charset="0"/>
              </a:rPr>
              <a:t>At our core, we are a software company committed to providing cutting-edge simulation and optimization solutions. However, we understand that our customers have diverse needs and requirements which may not fit with buying software at this time. That’s why we offer flexible options for you to experience the power of T-SIM.</a:t>
            </a:r>
          </a:p>
          <a:p>
            <a:endParaRPr lang="en-US" dirty="0"/>
          </a:p>
        </p:txBody>
      </p:sp>
      <p:sp>
        <p:nvSpPr>
          <p:cNvPr id="8" name="Rectangle: Rounded Corners 7">
            <a:extLst>
              <a:ext uri="{FF2B5EF4-FFF2-40B4-BE49-F238E27FC236}">
                <a16:creationId xmlns:a16="http://schemas.microsoft.com/office/drawing/2014/main" id="{EF9044FE-6DCD-B20A-CA0D-ECE35D228786}"/>
              </a:ext>
            </a:extLst>
          </p:cNvPr>
          <p:cNvSpPr/>
          <p:nvPr/>
        </p:nvSpPr>
        <p:spPr>
          <a:xfrm>
            <a:off x="190130" y="4920755"/>
            <a:ext cx="2806476" cy="2032311"/>
          </a:xfrm>
          <a:prstGeom prst="roundRect">
            <a:avLst/>
          </a:prstGeom>
          <a:solidFill>
            <a:srgbClr val="FFC30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0070C0"/>
                </a:solidFill>
              </a:rPr>
              <a:t>New Tool Simulation and Optimization</a:t>
            </a:r>
          </a:p>
        </p:txBody>
      </p:sp>
      <p:sp>
        <p:nvSpPr>
          <p:cNvPr id="9" name="Rectangle: Rounded Corners 8">
            <a:extLst>
              <a:ext uri="{FF2B5EF4-FFF2-40B4-BE49-F238E27FC236}">
                <a16:creationId xmlns:a16="http://schemas.microsoft.com/office/drawing/2014/main" id="{4A746E28-DB56-858B-0CD7-3A8197DFDE32}"/>
              </a:ext>
            </a:extLst>
          </p:cNvPr>
          <p:cNvSpPr/>
          <p:nvPr/>
        </p:nvSpPr>
        <p:spPr>
          <a:xfrm>
            <a:off x="3289524" y="4920753"/>
            <a:ext cx="2806476" cy="2032311"/>
          </a:xfrm>
          <a:prstGeom prst="roundRect">
            <a:avLst/>
          </a:prstGeom>
          <a:solidFill>
            <a:srgbClr val="1B586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Existing Tool Optimization (with or without CAD)</a:t>
            </a:r>
          </a:p>
        </p:txBody>
      </p:sp>
      <p:sp>
        <p:nvSpPr>
          <p:cNvPr id="10" name="Rectangle: Rounded Corners 9">
            <a:extLst>
              <a:ext uri="{FF2B5EF4-FFF2-40B4-BE49-F238E27FC236}">
                <a16:creationId xmlns:a16="http://schemas.microsoft.com/office/drawing/2014/main" id="{01B03C8C-4D3A-9BBF-7216-5AC56195C7A2}"/>
              </a:ext>
            </a:extLst>
          </p:cNvPr>
          <p:cNvSpPr/>
          <p:nvPr/>
        </p:nvSpPr>
        <p:spPr>
          <a:xfrm>
            <a:off x="6388918" y="4920752"/>
            <a:ext cx="2806476" cy="2032311"/>
          </a:xfrm>
          <a:prstGeom prst="roundRect">
            <a:avLst/>
          </a:prstGeom>
          <a:solidFill>
            <a:srgbClr val="497A8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T-SIM Software Products</a:t>
            </a:r>
          </a:p>
        </p:txBody>
      </p:sp>
      <p:sp>
        <p:nvSpPr>
          <p:cNvPr id="2" name="Rectangle 1">
            <a:extLst>
              <a:ext uri="{FF2B5EF4-FFF2-40B4-BE49-F238E27FC236}">
                <a16:creationId xmlns:a16="http://schemas.microsoft.com/office/drawing/2014/main" id="{C03EC17A-7E99-673C-8602-4DCB7487CFAD}"/>
              </a:ext>
            </a:extLst>
          </p:cNvPr>
          <p:cNvSpPr/>
          <p:nvPr/>
        </p:nvSpPr>
        <p:spPr>
          <a:xfrm>
            <a:off x="4843604" y="1955549"/>
            <a:ext cx="4128380" cy="260739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Intro video with a short about us message from Corey and customer testimonials about working with T-SIM (possibly Ron and Bob Henning for example)</a:t>
            </a:r>
          </a:p>
        </p:txBody>
      </p:sp>
    </p:spTree>
    <p:extLst>
      <p:ext uri="{BB962C8B-B14F-4D97-AF65-F5344CB8AC3E}">
        <p14:creationId xmlns:p14="http://schemas.microsoft.com/office/powerpoint/2010/main" val="13699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EF9044FE-6DCD-B20A-CA0D-ECE35D228786}"/>
              </a:ext>
            </a:extLst>
          </p:cNvPr>
          <p:cNvSpPr/>
          <p:nvPr/>
        </p:nvSpPr>
        <p:spPr>
          <a:xfrm>
            <a:off x="244448" y="86218"/>
            <a:ext cx="2806476" cy="2032311"/>
          </a:xfrm>
          <a:prstGeom prst="roundRect">
            <a:avLst/>
          </a:prstGeom>
          <a:solidFill>
            <a:srgbClr val="FFC30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0070C0"/>
                </a:solidFill>
              </a:rPr>
              <a:t>New Tool Simulation and Optimization</a:t>
            </a:r>
          </a:p>
        </p:txBody>
      </p:sp>
      <p:sp>
        <p:nvSpPr>
          <p:cNvPr id="9" name="Rectangle: Rounded Corners 8">
            <a:extLst>
              <a:ext uri="{FF2B5EF4-FFF2-40B4-BE49-F238E27FC236}">
                <a16:creationId xmlns:a16="http://schemas.microsoft.com/office/drawing/2014/main" id="{4A746E28-DB56-858B-0CD7-3A8197DFDE32}"/>
              </a:ext>
            </a:extLst>
          </p:cNvPr>
          <p:cNvSpPr/>
          <p:nvPr/>
        </p:nvSpPr>
        <p:spPr>
          <a:xfrm>
            <a:off x="3372481" y="86216"/>
            <a:ext cx="2806476" cy="2032311"/>
          </a:xfrm>
          <a:prstGeom prst="roundRect">
            <a:avLst/>
          </a:prstGeom>
          <a:solidFill>
            <a:srgbClr val="1B586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Existing Tool Optimization (with or without CAD)</a:t>
            </a:r>
          </a:p>
        </p:txBody>
      </p:sp>
      <p:sp>
        <p:nvSpPr>
          <p:cNvPr id="10" name="Rectangle: Rounded Corners 9">
            <a:extLst>
              <a:ext uri="{FF2B5EF4-FFF2-40B4-BE49-F238E27FC236}">
                <a16:creationId xmlns:a16="http://schemas.microsoft.com/office/drawing/2014/main" id="{01B03C8C-4D3A-9BBF-7216-5AC56195C7A2}"/>
              </a:ext>
            </a:extLst>
          </p:cNvPr>
          <p:cNvSpPr/>
          <p:nvPr/>
        </p:nvSpPr>
        <p:spPr>
          <a:xfrm>
            <a:off x="6518612" y="86216"/>
            <a:ext cx="2806476" cy="2032311"/>
          </a:xfrm>
          <a:prstGeom prst="roundRect">
            <a:avLst/>
          </a:prstGeom>
          <a:solidFill>
            <a:srgbClr val="497A8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T-SIM Software Products</a:t>
            </a:r>
          </a:p>
        </p:txBody>
      </p:sp>
      <p:sp>
        <p:nvSpPr>
          <p:cNvPr id="11" name="TextBox 10">
            <a:extLst>
              <a:ext uri="{FF2B5EF4-FFF2-40B4-BE49-F238E27FC236}">
                <a16:creationId xmlns:a16="http://schemas.microsoft.com/office/drawing/2014/main" id="{C86BE9DD-D48B-A84B-EFDC-18E07837E4B2}"/>
              </a:ext>
            </a:extLst>
          </p:cNvPr>
          <p:cNvSpPr txBox="1"/>
          <p:nvPr/>
        </p:nvSpPr>
        <p:spPr>
          <a:xfrm>
            <a:off x="316777" y="2168506"/>
            <a:ext cx="2806476" cy="1384995"/>
          </a:xfrm>
          <a:prstGeom prst="rect">
            <a:avLst/>
          </a:prstGeom>
          <a:noFill/>
        </p:spPr>
        <p:txBody>
          <a:bodyPr wrap="square" rtlCol="0">
            <a:spAutoFit/>
          </a:bodyPr>
          <a:lstStyle/>
          <a:p>
            <a:r>
              <a:rPr lang="en-US" sz="1200" dirty="0">
                <a:effectLst/>
                <a:latin typeface="Aptos" panose="020B0004020202020204" pitchFamily="34" charset="0"/>
                <a:ea typeface="Aptos" panose="020B0004020202020204" pitchFamily="34" charset="0"/>
                <a:cs typeface="Times New Roman" panose="02020603050405020304" pitchFamily="18" charset="0"/>
              </a:rPr>
              <a:t>Are you starting a new transfer tooling program soon? Trust the experts at T-SIM to make it the best one you’ve ever had! Know your production rates before you build and confidently launch your tooling at the HIGHEST possible production rates!</a:t>
            </a:r>
            <a:endParaRPr lang="en-US" sz="1200" dirty="0"/>
          </a:p>
        </p:txBody>
      </p:sp>
      <p:sp>
        <p:nvSpPr>
          <p:cNvPr id="12" name="TextBox 11">
            <a:extLst>
              <a:ext uri="{FF2B5EF4-FFF2-40B4-BE49-F238E27FC236}">
                <a16:creationId xmlns:a16="http://schemas.microsoft.com/office/drawing/2014/main" id="{920B9C4D-4086-8DA4-A8DB-360F4B10DB22}"/>
              </a:ext>
            </a:extLst>
          </p:cNvPr>
          <p:cNvSpPr txBox="1"/>
          <p:nvPr/>
        </p:nvSpPr>
        <p:spPr>
          <a:xfrm>
            <a:off x="3441890" y="2168505"/>
            <a:ext cx="2806476" cy="1384995"/>
          </a:xfrm>
          <a:prstGeom prst="rect">
            <a:avLst/>
          </a:prstGeom>
          <a:noFill/>
        </p:spPr>
        <p:txBody>
          <a:bodyPr wrap="square" rtlCol="0">
            <a:spAutoFit/>
          </a:bodyPr>
          <a:lstStyle/>
          <a:p>
            <a:r>
              <a:rPr lang="en-US" sz="1200" dirty="0">
                <a:effectLst/>
                <a:latin typeface="Aptos" panose="020B0004020202020204" pitchFamily="34" charset="0"/>
                <a:ea typeface="Aptos" panose="020B0004020202020204" pitchFamily="34" charset="0"/>
                <a:cs typeface="Times New Roman" panose="02020603050405020304" pitchFamily="18" charset="0"/>
              </a:rPr>
              <a:t>Are you at capacity in your transfer press, running your equipment harder than you’d like, or simply know you can be doing better? </a:t>
            </a:r>
            <a:r>
              <a:rPr lang="en-US" sz="1200" dirty="0">
                <a:latin typeface="Aptos" panose="020B0004020202020204" pitchFamily="34" charset="0"/>
                <a:ea typeface="Aptos" panose="020B0004020202020204" pitchFamily="34" charset="0"/>
                <a:cs typeface="Times New Roman" panose="02020603050405020304" pitchFamily="18" charset="0"/>
              </a:rPr>
              <a:t>Our existing tool optimization service is a great way increase your production efficiency (OEE) and free up press capacity.</a:t>
            </a:r>
            <a:endParaRPr lang="en-US" sz="1200" dirty="0"/>
          </a:p>
        </p:txBody>
      </p:sp>
      <p:sp>
        <p:nvSpPr>
          <p:cNvPr id="13" name="TextBox 12">
            <a:extLst>
              <a:ext uri="{FF2B5EF4-FFF2-40B4-BE49-F238E27FC236}">
                <a16:creationId xmlns:a16="http://schemas.microsoft.com/office/drawing/2014/main" id="{6AC97EC2-1855-414C-AB03-5B67CC0F382B}"/>
              </a:ext>
            </a:extLst>
          </p:cNvPr>
          <p:cNvSpPr txBox="1"/>
          <p:nvPr/>
        </p:nvSpPr>
        <p:spPr>
          <a:xfrm>
            <a:off x="6585101" y="2168506"/>
            <a:ext cx="2806476" cy="1200329"/>
          </a:xfrm>
          <a:prstGeom prst="rect">
            <a:avLst/>
          </a:prstGeom>
          <a:noFill/>
        </p:spPr>
        <p:txBody>
          <a:bodyPr wrap="square" rtlCol="0">
            <a:spAutoFit/>
          </a:bodyPr>
          <a:lstStyle/>
          <a:p>
            <a:r>
              <a:rPr lang="en-US" sz="1200" dirty="0">
                <a:effectLst/>
                <a:latin typeface="Aptos" panose="020B0004020202020204" pitchFamily="34" charset="0"/>
                <a:ea typeface="Aptos" panose="020B0004020202020204" pitchFamily="34" charset="0"/>
                <a:cs typeface="Times New Roman" panose="02020603050405020304" pitchFamily="18" charset="0"/>
              </a:rPr>
              <a:t>Without question, our most successful customers are the ones who use the software themselves. T-SIM Users typically see as much as 40% increase in their production rates! Hard to believe? Try it and see for yourself!</a:t>
            </a:r>
            <a:endParaRPr lang="en-US" sz="1200" dirty="0"/>
          </a:p>
        </p:txBody>
      </p:sp>
      <p:sp>
        <p:nvSpPr>
          <p:cNvPr id="2" name="TextBox 1">
            <a:extLst>
              <a:ext uri="{FF2B5EF4-FFF2-40B4-BE49-F238E27FC236}">
                <a16:creationId xmlns:a16="http://schemas.microsoft.com/office/drawing/2014/main" id="{B75F2142-F5E0-54CA-7430-78D6A47C2836}"/>
              </a:ext>
            </a:extLst>
          </p:cNvPr>
          <p:cNvSpPr txBox="1"/>
          <p:nvPr/>
        </p:nvSpPr>
        <p:spPr>
          <a:xfrm>
            <a:off x="53763" y="3638487"/>
            <a:ext cx="9922686" cy="1015663"/>
          </a:xfrm>
          <a:prstGeom prst="rect">
            <a:avLst/>
          </a:prstGeom>
          <a:noFill/>
        </p:spPr>
        <p:txBody>
          <a:bodyPr wrap="square" rtlCol="0">
            <a:spAutoFit/>
          </a:bodyPr>
          <a:lstStyle/>
          <a:p>
            <a:r>
              <a:rPr lang="en-US" sz="2400" b="1" dirty="0">
                <a:solidFill>
                  <a:srgbClr val="0070C0"/>
                </a:solidFill>
              </a:rPr>
              <a:t>                                                           OUR GAURANTEE: </a:t>
            </a:r>
          </a:p>
          <a:p>
            <a:r>
              <a:rPr lang="en-US" b="1" dirty="0">
                <a:latin typeface="Aptos" panose="020B0004020202020204" pitchFamily="34" charset="0"/>
                <a:ea typeface="Aptos" panose="020B0004020202020204" pitchFamily="34" charset="0"/>
                <a:cs typeface="Times New Roman" panose="02020603050405020304" pitchFamily="18" charset="0"/>
              </a:rPr>
              <a:t>Y</a:t>
            </a:r>
            <a:r>
              <a:rPr lang="en-US" sz="1800" b="1" dirty="0">
                <a:effectLst/>
                <a:latin typeface="Aptos" panose="020B0004020202020204" pitchFamily="34" charset="0"/>
                <a:ea typeface="Aptos" panose="020B0004020202020204" pitchFamily="34" charset="0"/>
                <a:cs typeface="Times New Roman" panose="02020603050405020304" pitchFamily="18" charset="0"/>
              </a:rPr>
              <a:t>ou’ll make your money back in your first (5) projects or we’ll refun</a:t>
            </a:r>
            <a:r>
              <a:rPr lang="en-US" sz="1800" b="1" dirty="0">
                <a:latin typeface="Aptos" panose="020B0004020202020204" pitchFamily="34" charset="0"/>
                <a:ea typeface="Aptos" panose="020B0004020202020204" pitchFamily="34" charset="0"/>
                <a:cs typeface="Times New Roman" panose="02020603050405020304" pitchFamily="18" charset="0"/>
              </a:rPr>
              <a:t>d the entire purchase price!</a:t>
            </a:r>
            <a:endParaRPr lang="en-US" b="1" dirty="0">
              <a:latin typeface="Aptos" panose="020B0004020202020204" pitchFamily="34" charset="0"/>
              <a:cs typeface="Times New Roman" panose="02020603050405020304" pitchFamily="18" charset="0"/>
            </a:endParaRPr>
          </a:p>
          <a:p>
            <a:r>
              <a:rPr lang="en-US" sz="18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rPr>
              <a:t>			</a:t>
            </a:r>
            <a:endParaRPr lang="en-US" b="1" dirty="0"/>
          </a:p>
        </p:txBody>
      </p:sp>
      <p:sp>
        <p:nvSpPr>
          <p:cNvPr id="3" name="TextBox 2">
            <a:extLst>
              <a:ext uri="{FF2B5EF4-FFF2-40B4-BE49-F238E27FC236}">
                <a16:creationId xmlns:a16="http://schemas.microsoft.com/office/drawing/2014/main" id="{ED304781-7097-B7B2-9196-771ED9952464}"/>
              </a:ext>
            </a:extLst>
          </p:cNvPr>
          <p:cNvSpPr txBox="1"/>
          <p:nvPr/>
        </p:nvSpPr>
        <p:spPr>
          <a:xfrm>
            <a:off x="1011165" y="1687817"/>
            <a:ext cx="1273041" cy="276999"/>
          </a:xfrm>
          <a:prstGeom prst="rect">
            <a:avLst/>
          </a:prstGeom>
          <a:noFill/>
        </p:spPr>
        <p:txBody>
          <a:bodyPr wrap="none" rtlCol="0">
            <a:spAutoFit/>
          </a:bodyPr>
          <a:lstStyle/>
          <a:p>
            <a:r>
              <a:rPr lang="en-US" sz="1200" dirty="0"/>
              <a:t>Request a quote</a:t>
            </a:r>
          </a:p>
        </p:txBody>
      </p:sp>
      <p:sp>
        <p:nvSpPr>
          <p:cNvPr id="4" name="TextBox 3">
            <a:extLst>
              <a:ext uri="{FF2B5EF4-FFF2-40B4-BE49-F238E27FC236}">
                <a16:creationId xmlns:a16="http://schemas.microsoft.com/office/drawing/2014/main" id="{487866C5-5F93-1A1B-52E6-D329C17304AC}"/>
              </a:ext>
            </a:extLst>
          </p:cNvPr>
          <p:cNvSpPr txBox="1"/>
          <p:nvPr/>
        </p:nvSpPr>
        <p:spPr>
          <a:xfrm>
            <a:off x="4139198" y="1789660"/>
            <a:ext cx="1273041" cy="276999"/>
          </a:xfrm>
          <a:prstGeom prst="rect">
            <a:avLst/>
          </a:prstGeom>
          <a:noFill/>
        </p:spPr>
        <p:txBody>
          <a:bodyPr wrap="none" rtlCol="0">
            <a:spAutoFit/>
          </a:bodyPr>
          <a:lstStyle/>
          <a:p>
            <a:r>
              <a:rPr lang="en-US" sz="1200" dirty="0">
                <a:solidFill>
                  <a:schemeClr val="bg1"/>
                </a:solidFill>
              </a:rPr>
              <a:t>Request a quote</a:t>
            </a:r>
          </a:p>
        </p:txBody>
      </p:sp>
      <p:sp>
        <p:nvSpPr>
          <p:cNvPr id="6" name="TextBox 5">
            <a:extLst>
              <a:ext uri="{FF2B5EF4-FFF2-40B4-BE49-F238E27FC236}">
                <a16:creationId xmlns:a16="http://schemas.microsoft.com/office/drawing/2014/main" id="{4C58AF3F-2AA2-ACBE-6013-4925A67208DB}"/>
              </a:ext>
            </a:extLst>
          </p:cNvPr>
          <p:cNvSpPr txBox="1"/>
          <p:nvPr/>
        </p:nvSpPr>
        <p:spPr>
          <a:xfrm>
            <a:off x="7351818" y="1728018"/>
            <a:ext cx="1273041" cy="276999"/>
          </a:xfrm>
          <a:prstGeom prst="rect">
            <a:avLst/>
          </a:prstGeom>
          <a:noFill/>
        </p:spPr>
        <p:txBody>
          <a:bodyPr wrap="none" rtlCol="0">
            <a:spAutoFit/>
          </a:bodyPr>
          <a:lstStyle/>
          <a:p>
            <a:r>
              <a:rPr lang="en-US" sz="1200" dirty="0">
                <a:solidFill>
                  <a:schemeClr val="bg1"/>
                </a:solidFill>
              </a:rPr>
              <a:t>Request a quote</a:t>
            </a:r>
          </a:p>
        </p:txBody>
      </p:sp>
    </p:spTree>
    <p:extLst>
      <p:ext uri="{BB962C8B-B14F-4D97-AF65-F5344CB8AC3E}">
        <p14:creationId xmlns:p14="http://schemas.microsoft.com/office/powerpoint/2010/main" val="432466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159</TotalTime>
  <Words>292</Words>
  <Application>Microsoft Office PowerPoint</Application>
  <PresentationFormat>Widescreen</PresentationFormat>
  <Paragraphs>21</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Aptos Display</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Corey Chamberlain</dc:creator>
  <cp:lastModifiedBy>Corey Chamberlain</cp:lastModifiedBy>
  <cp:revision>3</cp:revision>
  <dcterms:created xsi:type="dcterms:W3CDTF">2024-04-12T15:43:42Z</dcterms:created>
  <dcterms:modified xsi:type="dcterms:W3CDTF">2024-04-22T18:31:14Z</dcterms:modified>
</cp:coreProperties>
</file>