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2" r:id="rId3"/>
  </p:sldIdLst>
  <p:sldSz cx="6858000" cy="12192000"/>
  <p:notesSz cx="7004050" cy="9290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3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>
        <p:scale>
          <a:sx n="100" d="100"/>
          <a:sy n="100" d="100"/>
        </p:scale>
        <p:origin x="1810" y="-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6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4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8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4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6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1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0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6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2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2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9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0AA48F-5DB1-42D5-BCA8-152D545ED807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4B4A7D-447F-4AC3-90E2-C0DEEA51A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5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ideamultiplier.com/textvideo" TargetMode="External"/><Relationship Id="rId3" Type="http://schemas.openxmlformats.org/officeDocument/2006/relationships/image" Target="../media/image2.png"/><Relationship Id="rId7" Type="http://schemas.openxmlformats.org/officeDocument/2006/relationships/hyperlink" Target="ideamultiplier.com/promp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hyperlink" Target="ideamultiplier.com/reportsample" TargetMode="External"/><Relationship Id="rId4" Type="http://schemas.openxmlformats.org/officeDocument/2006/relationships/image" Target="../media/image3.png"/><Relationship Id="rId9" Type="http://schemas.openxmlformats.org/officeDocument/2006/relationships/hyperlink" Target="ideamultiplier.com/scienceofcreativit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ideamultiplier.com/guarantee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7618F6-3A0F-EB25-4FC1-8D3680ED5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927" y="6772276"/>
            <a:ext cx="4068763" cy="14898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63877A-8922-0ECC-FF38-F5E98787A546}"/>
              </a:ext>
            </a:extLst>
          </p:cNvPr>
          <p:cNvSpPr txBox="1"/>
          <p:nvPr/>
        </p:nvSpPr>
        <p:spPr>
          <a:xfrm>
            <a:off x="199014" y="6344513"/>
            <a:ext cx="6459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0" dirty="0">
                <a:solidFill>
                  <a:srgbClr val="000000"/>
                </a:solidFill>
                <a:effectLst/>
                <a:latin typeface="__Inter_aaf875"/>
              </a:rPr>
              <a:t>Customer </a:t>
            </a:r>
            <a:r>
              <a:rPr lang="en-US" b="1" i="0" dirty="0">
                <a:solidFill>
                  <a:srgbClr val="FFC000"/>
                </a:solidFill>
                <a:effectLst/>
                <a:latin typeface="__Inter_aaf875"/>
              </a:rPr>
              <a:t>Success</a:t>
            </a:r>
            <a:r>
              <a:rPr lang="en-US" b="1" i="0" dirty="0">
                <a:solidFill>
                  <a:srgbClr val="000000"/>
                </a:solidFill>
                <a:effectLst/>
                <a:latin typeface="__Inter_aaf875"/>
              </a:rPr>
              <a:t> Stories</a:t>
            </a:r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C9E50E-12B6-84C8-78A1-430EC0305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0441" y="9056631"/>
            <a:ext cx="3980495" cy="14898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022C928-B18C-DEF1-2ACA-C9DEDB12628B}"/>
              </a:ext>
            </a:extLst>
          </p:cNvPr>
          <p:cNvSpPr txBox="1"/>
          <p:nvPr/>
        </p:nvSpPr>
        <p:spPr>
          <a:xfrm>
            <a:off x="1344927" y="8330658"/>
            <a:ext cx="1943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This Fortune 500 manager uses IdeaMultiplier to engage remote employees to gather ideas to achieve business goals.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527DE4-0050-E3F3-EE7D-7D30A7EFBBFE}"/>
              </a:ext>
            </a:extLst>
          </p:cNvPr>
          <p:cNvSpPr txBox="1"/>
          <p:nvPr/>
        </p:nvSpPr>
        <p:spPr>
          <a:xfrm>
            <a:off x="3497414" y="8330658"/>
            <a:ext cx="1828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This retail store manager uses IdeaMultiplier to out-compete other local stores and engage her entire team.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E0D953-D7FB-D093-6CA7-115EBBA34C1E}"/>
              </a:ext>
            </a:extLst>
          </p:cNvPr>
          <p:cNvSpPr txBox="1"/>
          <p:nvPr/>
        </p:nvSpPr>
        <p:spPr>
          <a:xfrm>
            <a:off x="1369116" y="10546495"/>
            <a:ext cx="1870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This small business owner views employees’ ideas as the single best way he can grow and keep customers happy.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007EA7-1B67-1D83-766A-A15677C6CB74}"/>
              </a:ext>
            </a:extLst>
          </p:cNvPr>
          <p:cNvSpPr txBox="1"/>
          <p:nvPr/>
        </p:nvSpPr>
        <p:spPr>
          <a:xfrm>
            <a:off x="3521762" y="10556148"/>
            <a:ext cx="18703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This non-profit director uses IdeaMultiplier to ask her employees, donors, and volunteers for their ideas to “do more with less.”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44D59B7-11EB-A947-DFF3-AB1517BA21F6}"/>
              </a:ext>
            </a:extLst>
          </p:cNvPr>
          <p:cNvSpPr txBox="1"/>
          <p:nvPr/>
        </p:nvSpPr>
        <p:spPr>
          <a:xfrm>
            <a:off x="472441" y="971017"/>
            <a:ext cx="3114192" cy="9079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Managers constantly solve problems. </a:t>
            </a:r>
          </a:p>
          <a:p>
            <a:endParaRPr lang="en-US" sz="500" b="1" dirty="0"/>
          </a:p>
          <a:p>
            <a:r>
              <a:rPr lang="en-US" sz="1200" b="1" dirty="0"/>
              <a:t>The best managers always ask employees for ideas to help solve those problems.  </a:t>
            </a:r>
          </a:p>
          <a:p>
            <a:r>
              <a:rPr lang="en-US" sz="1200" dirty="0"/>
              <a:t>We help managers ask employees for ideas.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B450351E-B9EF-66C4-26D9-90CC36B9EA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633" y="599135"/>
            <a:ext cx="2583546" cy="147875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C9AD211-57BC-6014-567A-C03846F7AF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228" y="260893"/>
            <a:ext cx="6019598" cy="2494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57B1016-E970-3D54-E53C-26954653049D}"/>
              </a:ext>
            </a:extLst>
          </p:cNvPr>
          <p:cNvSpPr txBox="1"/>
          <p:nvPr/>
        </p:nvSpPr>
        <p:spPr>
          <a:xfrm>
            <a:off x="278228" y="2275343"/>
            <a:ext cx="6354625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050" dirty="0"/>
              <a:t>IdeaMultiplier is simply the best way a manager can get more -- and better -- ideas from employees. </a:t>
            </a:r>
          </a:p>
          <a:p>
            <a:endParaRPr lang="en-US" sz="1050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050" dirty="0"/>
              <a:t>The results speak for themselves: </a:t>
            </a:r>
            <a:r>
              <a:rPr lang="en-US" sz="1050" dirty="0" err="1"/>
              <a:t>More+Creative</a:t>
            </a:r>
            <a:r>
              <a:rPr lang="en-US" sz="1050" dirty="0"/>
              <a:t> ideas. Guaranteed: One will generate a 1,000% ROI!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050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050" dirty="0"/>
              <a:t>By using IdeaMultiplier, managers also build a team culture that encourages ideas and creative thinking. 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481E6508-B361-EED7-36F4-82A95BF7F0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371" y="3940887"/>
            <a:ext cx="5878781" cy="2244767"/>
          </a:xfrm>
          <a:prstGeom prst="rect">
            <a:avLst/>
          </a:prstGeom>
        </p:spPr>
      </p:pic>
      <p:sp>
        <p:nvSpPr>
          <p:cNvPr id="46" name="Content Placeholder 1">
            <a:extLst>
              <a:ext uri="{FF2B5EF4-FFF2-40B4-BE49-F238E27FC236}">
                <a16:creationId xmlns:a16="http://schemas.microsoft.com/office/drawing/2014/main" id="{1E82A640-1B21-71DA-E9C1-194589CD735B}"/>
              </a:ext>
            </a:extLst>
          </p:cNvPr>
          <p:cNvSpPr txBox="1">
            <a:spLocks/>
          </p:cNvSpPr>
          <p:nvPr/>
        </p:nvSpPr>
        <p:spPr>
          <a:xfrm>
            <a:off x="222218" y="3972821"/>
            <a:ext cx="802186" cy="225545"/>
          </a:xfrm>
          <a:prstGeom prst="rect">
            <a:avLst/>
          </a:prstGeom>
          <a:noFill/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ko-KR" sz="1100" dirty="0">
                <a:solidFill>
                  <a:schemeClr val="accent5"/>
                </a:solidFill>
              </a:rPr>
              <a:t>Sign-Up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E8C612D-975A-D9A4-78B3-5E3C796E4CCE}"/>
              </a:ext>
            </a:extLst>
          </p:cNvPr>
          <p:cNvSpPr txBox="1"/>
          <p:nvPr/>
        </p:nvSpPr>
        <p:spPr>
          <a:xfrm>
            <a:off x="645640" y="4594696"/>
            <a:ext cx="13440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cs typeface="Arial" pitchFamily="34" charset="0"/>
              </a:rPr>
              <a:t>Use our suggested idea </a:t>
            </a:r>
            <a:r>
              <a:rPr lang="en-US" altLang="ko-KR" sz="1000" dirty="0">
                <a:cs typeface="Arial" pitchFamily="34" charset="0"/>
                <a:hlinkClick r:id="rId7" action="ppaction://hlinkfile"/>
              </a:rPr>
              <a:t>prompts </a:t>
            </a:r>
            <a:r>
              <a:rPr lang="en-US" altLang="ko-KR" sz="1000" dirty="0">
                <a:cs typeface="Arial" pitchFamily="34" charset="0"/>
              </a:rPr>
              <a:t>or write your own to ask employees for ideas to solve problems.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E2BC15-6462-75E6-E881-B4A5DA8ABF09}"/>
              </a:ext>
            </a:extLst>
          </p:cNvPr>
          <p:cNvSpPr txBox="1"/>
          <p:nvPr/>
        </p:nvSpPr>
        <p:spPr>
          <a:xfrm>
            <a:off x="2065493" y="4581066"/>
            <a:ext cx="13138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We </a:t>
            </a:r>
            <a:r>
              <a:rPr lang="en-US" sz="1000" dirty="0">
                <a:hlinkClick r:id="rId8" action="ppaction://hlinkfile"/>
              </a:rPr>
              <a:t>text</a:t>
            </a:r>
            <a:r>
              <a:rPr lang="en-US" sz="1000" dirty="0"/>
              <a:t> </a:t>
            </a:r>
            <a:r>
              <a:rPr lang="en-US" sz="1000" dirty="0">
                <a:solidFill>
                  <a:schemeClr val="tx1"/>
                </a:solidFill>
              </a:rPr>
              <a:t>employees one</a:t>
            </a:r>
            <a:r>
              <a:rPr lang="en-US" sz="1000" dirty="0"/>
              <a:t> </a:t>
            </a:r>
            <a:r>
              <a:rPr lang="en-US" sz="1000" dirty="0">
                <a:solidFill>
                  <a:schemeClr val="tx1"/>
                </a:solidFill>
              </a:rPr>
              <a:t>monthly question. Texting makes </a:t>
            </a:r>
            <a:r>
              <a:rPr lang="en-US" sz="1000" dirty="0"/>
              <a:t>that</a:t>
            </a:r>
            <a:r>
              <a:rPr lang="en-US" sz="1000" dirty="0">
                <a:solidFill>
                  <a:schemeClr val="tx1"/>
                </a:solidFill>
              </a:rPr>
              <a:t> question stand-ou</a:t>
            </a:r>
            <a:r>
              <a:rPr lang="en-US" sz="1000" dirty="0"/>
              <a:t>t</a:t>
            </a:r>
            <a:r>
              <a:rPr lang="en-US" sz="1000" dirty="0">
                <a:solidFill>
                  <a:schemeClr val="tx1"/>
                </a:solidFill>
              </a:rPr>
              <a:t>. </a:t>
            </a:r>
            <a:endParaRPr lang="en-US" altLang="ko-KR" sz="1000" dirty="0">
              <a:cs typeface="Arial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AE08108-B877-E109-882A-67C32F02D24B}"/>
              </a:ext>
            </a:extLst>
          </p:cNvPr>
          <p:cNvSpPr txBox="1"/>
          <p:nvPr/>
        </p:nvSpPr>
        <p:spPr>
          <a:xfrm>
            <a:off x="3603246" y="4504122"/>
            <a:ext cx="121212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 </a:t>
            </a:r>
            <a:r>
              <a:rPr lang="en-US" sz="1000" dirty="0">
                <a:hlinkClick r:id="rId9" action="ppaction://hlinkfile"/>
              </a:rPr>
              <a:t>Idea creativity </a:t>
            </a:r>
            <a:r>
              <a:rPr lang="en-US" sz="1000" dirty="0"/>
              <a:t>starts! Employees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/>
              <a:t>s</a:t>
            </a:r>
            <a:r>
              <a:rPr lang="en-US" sz="1000" dirty="0">
                <a:solidFill>
                  <a:schemeClr val="tx1"/>
                </a:solidFill>
              </a:rPr>
              <a:t>hare their ideas via a brief, well </a:t>
            </a:r>
            <a:r>
              <a:rPr lang="en-US" sz="1000" dirty="0"/>
              <a:t>written message.</a:t>
            </a:r>
            <a:endParaRPr lang="en-US" sz="1000" dirty="0">
              <a:noFill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F26B327-FF16-B2F3-9EA1-46F2CD9D4B35}"/>
              </a:ext>
            </a:extLst>
          </p:cNvPr>
          <p:cNvSpPr txBox="1"/>
          <p:nvPr/>
        </p:nvSpPr>
        <p:spPr>
          <a:xfrm>
            <a:off x="4966241" y="4551696"/>
            <a:ext cx="13440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The next morning you get a </a:t>
            </a:r>
            <a:r>
              <a:rPr lang="en-US" sz="1000" dirty="0">
                <a:solidFill>
                  <a:schemeClr val="tx1"/>
                </a:solidFill>
                <a:hlinkClick r:id="rId10" action="ppaction://hlinkfile"/>
              </a:rPr>
              <a:t>report</a:t>
            </a:r>
            <a:r>
              <a:rPr lang="en-US" sz="1000" dirty="0">
                <a:solidFill>
                  <a:schemeClr val="tx1"/>
                </a:solidFill>
              </a:rPr>
              <a:t> with their </a:t>
            </a:r>
            <a:r>
              <a:rPr lang="en-US" sz="1000" dirty="0"/>
              <a:t>ideas</a:t>
            </a:r>
            <a:r>
              <a:rPr lang="en-US" sz="1000" dirty="0">
                <a:solidFill>
                  <a:schemeClr val="tx1"/>
                </a:solidFill>
              </a:rPr>
              <a:t>. Mix and match ideas or pick the best ideas to Implement!</a:t>
            </a:r>
            <a:endParaRPr lang="en-US" altLang="ko-KR" sz="1000" dirty="0">
              <a:cs typeface="Arial" pitchFamily="34" charset="0"/>
            </a:endParaRPr>
          </a:p>
        </p:txBody>
      </p:sp>
      <p:sp>
        <p:nvSpPr>
          <p:cNvPr id="51" name="Content Placeholder 1">
            <a:extLst>
              <a:ext uri="{FF2B5EF4-FFF2-40B4-BE49-F238E27FC236}">
                <a16:creationId xmlns:a16="http://schemas.microsoft.com/office/drawing/2014/main" id="{E8466100-E774-67E5-AEC9-6544F09D20D0}"/>
              </a:ext>
            </a:extLst>
          </p:cNvPr>
          <p:cNvSpPr txBox="1">
            <a:spLocks/>
          </p:cNvSpPr>
          <p:nvPr/>
        </p:nvSpPr>
        <p:spPr>
          <a:xfrm>
            <a:off x="5810201" y="5936991"/>
            <a:ext cx="1024331" cy="241177"/>
          </a:xfrm>
          <a:prstGeom prst="rect">
            <a:avLst/>
          </a:prstGeom>
          <a:noFill/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ko-KR" sz="1100" dirty="0">
                <a:solidFill>
                  <a:schemeClr val="accent5"/>
                </a:solidFill>
              </a:rPr>
              <a:t>1x a Month</a:t>
            </a: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477C27E3-6F49-69D4-80D1-A7650410FD56}"/>
              </a:ext>
            </a:extLst>
          </p:cNvPr>
          <p:cNvSpPr txBox="1">
            <a:spLocks/>
          </p:cNvSpPr>
          <p:nvPr/>
        </p:nvSpPr>
        <p:spPr>
          <a:xfrm>
            <a:off x="720565" y="3387737"/>
            <a:ext cx="5416867" cy="4472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How Idea</a:t>
            </a:r>
            <a:r>
              <a:rPr lang="en-US" sz="2000" b="1" dirty="0">
                <a:solidFill>
                  <a:srgbClr val="FFC000"/>
                </a:solidFill>
              </a:rPr>
              <a:t>Multiplier</a:t>
            </a:r>
            <a:r>
              <a:rPr lang="en-US" sz="2000" dirty="0"/>
              <a:t> works:</a:t>
            </a:r>
          </a:p>
        </p:txBody>
      </p:sp>
    </p:spTree>
    <p:extLst>
      <p:ext uri="{BB962C8B-B14F-4D97-AF65-F5344CB8AC3E}">
        <p14:creationId xmlns:p14="http://schemas.microsoft.com/office/powerpoint/2010/main" val="35505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03B06E5-A14A-A0B8-33CB-5E3B410F9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44" y="1580209"/>
            <a:ext cx="5918668" cy="35424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19BD8BB-DA74-266C-EDAA-5273CA982DF2}"/>
              </a:ext>
            </a:extLst>
          </p:cNvPr>
          <p:cNvSpPr/>
          <p:nvPr/>
        </p:nvSpPr>
        <p:spPr>
          <a:xfrm>
            <a:off x="311944" y="2542884"/>
            <a:ext cx="5744868" cy="2579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EB3578-2CAF-08ED-75B1-C81D278BCC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94" y="8508563"/>
            <a:ext cx="6400800" cy="10039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A92915-7202-3937-09C7-C11E9B9A49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647" y="6415263"/>
            <a:ext cx="6162675" cy="19716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877BD3B-FC26-C43D-EAEB-920025B1BB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520" y="741213"/>
            <a:ext cx="5467350" cy="26193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7844EFD-2523-7EE3-23B8-17B0B060FCE4}"/>
              </a:ext>
            </a:extLst>
          </p:cNvPr>
          <p:cNvSpPr txBox="1"/>
          <p:nvPr/>
        </p:nvSpPr>
        <p:spPr>
          <a:xfrm>
            <a:off x="208209" y="636859"/>
            <a:ext cx="645997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__Inter_aaf875"/>
              </a:rPr>
              <a:t>Try it free.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latin typeface="__Inter_aaf875"/>
              </a:rPr>
              <a:t>It’s simple to use </a:t>
            </a:r>
            <a:r>
              <a:rPr lang="en-US" b="1" dirty="0">
                <a:solidFill>
                  <a:srgbClr val="FFC000"/>
                </a:solidFill>
                <a:latin typeface="__Inter_aaf875"/>
              </a:rPr>
              <a:t>and</a:t>
            </a:r>
            <a:r>
              <a:rPr lang="en-US" b="1" dirty="0">
                <a:solidFill>
                  <a:srgbClr val="000000"/>
                </a:solidFill>
                <a:latin typeface="__Inter_aaf875"/>
              </a:rPr>
              <a:t> you get a free month trial.</a:t>
            </a:r>
            <a:endParaRPr lang="en-US" b="1" i="0" dirty="0">
              <a:solidFill>
                <a:srgbClr val="000000"/>
              </a:solidFill>
              <a:effectLst/>
              <a:latin typeface="__Inter_aaf875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DBC4A74-6ED6-3AA1-DD65-8866D4B474F1}"/>
              </a:ext>
            </a:extLst>
          </p:cNvPr>
          <p:cNvSpPr txBox="1"/>
          <p:nvPr/>
        </p:nvSpPr>
        <p:spPr>
          <a:xfrm>
            <a:off x="1441983" y="3664560"/>
            <a:ext cx="4259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Employee </a:t>
            </a:r>
            <a:r>
              <a:rPr lang="en-US" b="1" dirty="0">
                <a:solidFill>
                  <a:srgbClr val="FFC000"/>
                </a:solidFill>
              </a:rPr>
              <a:t>ideas</a:t>
            </a:r>
            <a:r>
              <a:rPr lang="en-US" dirty="0"/>
              <a:t> are incredibly valuable!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1EC02B-AB66-134C-BD96-C15B0F78B57B}"/>
              </a:ext>
            </a:extLst>
          </p:cNvPr>
          <p:cNvSpPr/>
          <p:nvPr/>
        </p:nvSpPr>
        <p:spPr>
          <a:xfrm>
            <a:off x="4199417" y="4113338"/>
            <a:ext cx="2252905" cy="17282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F95CED-A837-CA97-6C31-EE9925BC0FE2}"/>
              </a:ext>
            </a:extLst>
          </p:cNvPr>
          <p:cNvSpPr txBox="1"/>
          <p:nvPr/>
        </p:nvSpPr>
        <p:spPr>
          <a:xfrm>
            <a:off x="4199417" y="4209217"/>
            <a:ext cx="22293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“Nothing is more expensive than missing out on a great idea.”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0E83FB-FDD0-0DB5-0686-E6C6EAC215F0}"/>
              </a:ext>
            </a:extLst>
          </p:cNvPr>
          <p:cNvSpPr txBox="1"/>
          <p:nvPr/>
        </p:nvSpPr>
        <p:spPr>
          <a:xfrm>
            <a:off x="4220993" y="5341344"/>
            <a:ext cx="2193229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		-Jack Welch </a:t>
            </a:r>
          </a:p>
          <a:p>
            <a:r>
              <a:rPr lang="en-US" sz="1050" dirty="0"/>
              <a:t>General Electric’s CEO  1981-2001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730BF2-607F-6528-53ED-0BDAB7E7B926}"/>
              </a:ext>
            </a:extLst>
          </p:cNvPr>
          <p:cNvSpPr/>
          <p:nvPr/>
        </p:nvSpPr>
        <p:spPr>
          <a:xfrm>
            <a:off x="856964" y="4113338"/>
            <a:ext cx="2252905" cy="17282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780223-4A15-72F9-E700-82B12099E4DE}"/>
              </a:ext>
            </a:extLst>
          </p:cNvPr>
          <p:cNvSpPr txBox="1"/>
          <p:nvPr/>
        </p:nvSpPr>
        <p:spPr>
          <a:xfrm>
            <a:off x="856964" y="4082858"/>
            <a:ext cx="2229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Get 1 idea with a 1,000% ROI. </a:t>
            </a:r>
            <a:r>
              <a:rPr lang="en-US" sz="1400" b="1" dirty="0">
                <a:hlinkClick r:id="rId6" action="ppaction://hlinkfile"/>
              </a:rPr>
              <a:t> Guaranteed</a:t>
            </a:r>
            <a:r>
              <a:rPr lang="en-US" sz="1400" b="1" dirty="0"/>
              <a:t>!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91AB85-0D56-CB7E-1CF2-8C7FC078B6F1}"/>
              </a:ext>
            </a:extLst>
          </p:cNvPr>
          <p:cNvSpPr txBox="1"/>
          <p:nvPr/>
        </p:nvSpPr>
        <p:spPr>
          <a:xfrm>
            <a:off x="845089" y="4678951"/>
            <a:ext cx="225290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If you use IdeaMultiplier for a year,</a:t>
            </a:r>
          </a:p>
          <a:p>
            <a:r>
              <a:rPr lang="en-US" sz="1050" dirty="0"/>
              <a:t>we guarantee you’ll get at least one employee idea that will generate a 1,000% ROI for you, or we give you back up to 12 months of what you paid for IdeaMultiplier.</a:t>
            </a:r>
          </a:p>
        </p:txBody>
      </p:sp>
    </p:spTree>
    <p:extLst>
      <p:ext uri="{BB962C8B-B14F-4D97-AF65-F5344CB8AC3E}">
        <p14:creationId xmlns:p14="http://schemas.microsoft.com/office/powerpoint/2010/main" val="1101241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4861</TotalTime>
  <Words>344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__Inter_aaf875</vt:lpstr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lawe</dc:creator>
  <cp:lastModifiedBy>Brian lawe</cp:lastModifiedBy>
  <cp:revision>52</cp:revision>
  <cp:lastPrinted>2024-04-22T10:32:49Z</cp:lastPrinted>
  <dcterms:created xsi:type="dcterms:W3CDTF">2024-04-18T13:55:51Z</dcterms:created>
  <dcterms:modified xsi:type="dcterms:W3CDTF">2024-04-22T12:33:09Z</dcterms:modified>
</cp:coreProperties>
</file>