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23"/>
  </p:notesMasterIdLst>
  <p:sldIdLst>
    <p:sldId id="256" r:id="rId2"/>
    <p:sldId id="267" r:id="rId3"/>
    <p:sldId id="263" r:id="rId4"/>
    <p:sldId id="268" r:id="rId5"/>
    <p:sldId id="276" r:id="rId6"/>
    <p:sldId id="277" r:id="rId7"/>
    <p:sldId id="278" r:id="rId8"/>
    <p:sldId id="279" r:id="rId9"/>
    <p:sldId id="270" r:id="rId10"/>
    <p:sldId id="258" r:id="rId11"/>
    <p:sldId id="269" r:id="rId12"/>
    <p:sldId id="271" r:id="rId13"/>
    <p:sldId id="257" r:id="rId14"/>
    <p:sldId id="259" r:id="rId15"/>
    <p:sldId id="260" r:id="rId16"/>
    <p:sldId id="274" r:id="rId17"/>
    <p:sldId id="272" r:id="rId18"/>
    <p:sldId id="264" r:id="rId19"/>
    <p:sldId id="265" r:id="rId20"/>
    <p:sldId id="266" r:id="rId21"/>
    <p:sldId id="261" r:id="rId22"/>
  </p:sldIdLst>
  <p:sldSz cx="9144000" cy="5143500" type="screen16x9"/>
  <p:notesSz cx="6858000" cy="9144000"/>
  <p:embeddedFontLst>
    <p:embeddedFont>
      <p:font typeface="Avenir Next LT Pro" panose="020B0504020202020204" pitchFamily="34" charset="0"/>
      <p:regular r:id="rId24"/>
      <p:bold r:id="rId25"/>
      <p:italic r:id="rId26"/>
      <p:boldItalic r:id="rId27"/>
    </p:embeddedFont>
    <p:embeddedFont>
      <p:font typeface="Noto Sans" panose="020B0502040504020204" pitchFamily="34" charset="0"/>
      <p:regular r:id="rId28"/>
      <p:bold r:id="rId29"/>
      <p:italic r:id="rId30"/>
      <p:boldItalic r:id="rId31"/>
    </p:embeddedFont>
    <p:embeddedFont>
      <p:font typeface="Noto Sans Light" panose="020B0604020202020204" charset="0"/>
      <p:regular r:id="rId32"/>
      <p:bold r:id="rId33"/>
      <p:italic r:id="rId34"/>
      <p:boldItalic r:id="rId35"/>
    </p:embeddedFont>
    <p:embeddedFont>
      <p:font typeface="Noto Sans Medium" panose="020B0604020202020204" charset="0"/>
      <p:regular r:id="rId36"/>
      <p:bold r:id="rId37"/>
      <p:italic r:id="rId38"/>
      <p:boldItalic r:id="rId39"/>
    </p:embeddedFont>
    <p:embeddedFont>
      <p:font typeface="Roboto" panose="02000000000000000000" pitchFamily="2" charset="0"/>
      <p:regular r:id="rId40"/>
      <p:bold r:id="rId41"/>
      <p:italic r:id="rId42"/>
      <p:boldItalic r:id="rId4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3C957B9-67A3-4C2E-A80D-C73E35F5C734}" v="2047" dt="2024-04-11T17:48:47.774"/>
    <p1510:client id="{BD9A7C1F-EFCD-4EC7-92CA-550F33D4D4C5}" v="3" dt="2024-04-10T03:06:49.75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1620"/>
        <p:guide pos="2880"/>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9" Type="http://schemas.openxmlformats.org/officeDocument/2006/relationships/font" Target="fonts/font16.fntdata"/><Relationship Id="rId21" Type="http://schemas.openxmlformats.org/officeDocument/2006/relationships/slide" Target="slides/slide20.xml"/><Relationship Id="rId34" Type="http://schemas.openxmlformats.org/officeDocument/2006/relationships/font" Target="fonts/font11.fntdata"/><Relationship Id="rId42" Type="http://schemas.openxmlformats.org/officeDocument/2006/relationships/font" Target="fonts/font19.fntdata"/><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32" Type="http://schemas.openxmlformats.org/officeDocument/2006/relationships/font" Target="fonts/font9.fntdata"/><Relationship Id="rId37" Type="http://schemas.openxmlformats.org/officeDocument/2006/relationships/font" Target="fonts/font14.fntdata"/><Relationship Id="rId40" Type="http://schemas.openxmlformats.org/officeDocument/2006/relationships/font" Target="fonts/font17.fntdata"/><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font" Target="fonts/font5.fntdata"/><Relationship Id="rId36" Type="http://schemas.openxmlformats.org/officeDocument/2006/relationships/font" Target="fonts/font1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8.fntdata"/><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font" Target="fonts/font7.fntdata"/><Relationship Id="rId35" Type="http://schemas.openxmlformats.org/officeDocument/2006/relationships/font" Target="fonts/font12.fntdata"/><Relationship Id="rId43" Type="http://schemas.openxmlformats.org/officeDocument/2006/relationships/font" Target="fonts/font20.fntdata"/><Relationship Id="rId48" Type="http://schemas.microsoft.com/office/2015/10/relationships/revisionInfo" Target="revisionInfo.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33" Type="http://schemas.openxmlformats.org/officeDocument/2006/relationships/font" Target="fonts/font10.fntdata"/><Relationship Id="rId38" Type="http://schemas.openxmlformats.org/officeDocument/2006/relationships/font" Target="fonts/font15.fntdata"/><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font" Target="fonts/font18.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562061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424291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2889e33e1af_1_1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2889e33e1af_1_1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953899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2889e33e1af_1_1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2889e33e1af_1_1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979038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2889e33e1af_1_1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2889e33e1af_1_1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398885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2889e33e1af_1_1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2889e33e1af_1_1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393621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2889e33e1af_1_1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2889e33e1af_1_1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100451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510758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g289ad7a0421_1_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 name="Google Shape;77;g289ad7a0421_1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413922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749633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2889e33e1af_1_1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2889e33e1af_1_1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g289ad7a0421_1_1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5" name="Google Shape;105;g289ad7a0421_1_1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g289ad7a0421_1_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3" name="Google Shape;113;g289ad7a0421_1_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g289ad7a0421_1_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3" name="Google Shape;113;g289ad7a0421_1_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512083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g289ad7a0421_1_1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7" name="Google Shape;127;g289ad7a0421_1_1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5200"/>
              <a:buNone/>
              <a:defRPr sz="52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2800"/>
              <a:buNone/>
              <a:defRPr sz="28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rtl="0">
              <a:spcBef>
                <a:spcPts val="0"/>
              </a:spcBef>
              <a:spcAft>
                <a:spcPts val="0"/>
              </a:spcAft>
              <a:buSzPts val="1800"/>
              <a:buChar char="●"/>
              <a:defRPr/>
            </a:lvl1pPr>
            <a:lvl2pPr marL="914400" lvl="1" indent="-317500" rtl="0">
              <a:spcBef>
                <a:spcPts val="0"/>
              </a:spcBef>
              <a:spcAft>
                <a:spcPts val="0"/>
              </a:spcAft>
              <a:buSzPts val="14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rtl="0">
              <a:spcBef>
                <a:spcPts val="0"/>
              </a:spcBef>
              <a:spcAft>
                <a:spcPts val="0"/>
              </a:spcAft>
              <a:buSzPts val="1400"/>
              <a:buChar char="●"/>
              <a:defRPr sz="14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rtl="0">
              <a:spcBef>
                <a:spcPts val="0"/>
              </a:spcBef>
              <a:spcAft>
                <a:spcPts val="0"/>
              </a:spcAft>
              <a:buSzPts val="1400"/>
              <a:buChar char="●"/>
              <a:defRPr sz="14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bg>
      <p:bgPr>
        <a:blipFill>
          <a:blip r:embed="rId2">
            <a:alphaModFix/>
          </a:blip>
          <a:stretch>
            <a:fillRect/>
          </a:stretch>
        </a:blipFill>
        <a:effectLst/>
      </p:bgPr>
    </p:bg>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rtl="0">
              <a:spcBef>
                <a:spcPts val="0"/>
              </a:spcBef>
              <a:spcAft>
                <a:spcPts val="0"/>
              </a:spcAft>
              <a:buSzPts val="2400"/>
              <a:buFont typeface="Noto Sans Medium"/>
              <a:buNone/>
              <a:defRPr sz="2400">
                <a:latin typeface="Noto Sans Medium"/>
                <a:ea typeface="Noto Sans Medium"/>
                <a:cs typeface="Noto Sans Medium"/>
                <a:sym typeface="Noto Sans Medium"/>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rtl="0">
              <a:spcBef>
                <a:spcPts val="0"/>
              </a:spcBef>
              <a:spcAft>
                <a:spcPts val="0"/>
              </a:spcAft>
              <a:buSzPts val="1200"/>
              <a:buFont typeface="Noto Sans"/>
              <a:buChar char="➢"/>
              <a:defRPr sz="1200">
                <a:latin typeface="Noto Sans"/>
                <a:ea typeface="Noto Sans"/>
                <a:cs typeface="Noto Sans"/>
                <a:sym typeface="Noto Sans"/>
              </a:defRPr>
            </a:lvl1pPr>
            <a:lvl2pPr marL="914400" lvl="1" indent="-304800" rtl="0">
              <a:spcBef>
                <a:spcPts val="0"/>
              </a:spcBef>
              <a:spcAft>
                <a:spcPts val="0"/>
              </a:spcAft>
              <a:buSzPts val="1200"/>
              <a:buFont typeface="Noto Sans"/>
              <a:buChar char="&gt;"/>
              <a:defRPr sz="1200">
                <a:latin typeface="Noto Sans"/>
                <a:ea typeface="Noto Sans"/>
                <a:cs typeface="Noto Sans"/>
                <a:sym typeface="Noto Sans"/>
              </a:defRPr>
            </a:lvl2pPr>
            <a:lvl3pPr marL="1371600" lvl="2" indent="-304800" rtl="0">
              <a:spcBef>
                <a:spcPts val="0"/>
              </a:spcBef>
              <a:spcAft>
                <a:spcPts val="0"/>
              </a:spcAft>
              <a:buSzPts val="1200"/>
              <a:buFont typeface="Noto Sans"/>
              <a:buChar char="ட"/>
              <a:defRPr sz="1200">
                <a:latin typeface="Noto Sans"/>
                <a:ea typeface="Noto Sans"/>
                <a:cs typeface="Noto Sans"/>
                <a:sym typeface="Noto Sans"/>
              </a:defRPr>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4200"/>
              <a:buNone/>
              <a:defRPr sz="4200"/>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2100"/>
              <a:buNone/>
              <a:defRPr sz="21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rtl="0">
              <a:spcBef>
                <a:spcPts val="0"/>
              </a:spcBef>
              <a:spcAft>
                <a:spcPts val="0"/>
              </a:spcAft>
              <a:buSzPts val="1800"/>
              <a:buChar char="●"/>
              <a:defRPr/>
            </a:lvl1pPr>
            <a:lvl2pPr marL="914400" lvl="1" indent="-317500" rtl="0">
              <a:spcBef>
                <a:spcPts val="0"/>
              </a:spcBef>
              <a:spcAft>
                <a:spcPts val="0"/>
              </a:spcAft>
              <a:buSzPts val="14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rtl="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12000"/>
              <a:buNone/>
              <a:defRPr sz="120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rtl="0">
              <a:spcBef>
                <a:spcPts val="0"/>
              </a:spcBef>
              <a:spcAft>
                <a:spcPts val="0"/>
              </a:spcAft>
              <a:buSzPts val="1800"/>
              <a:buChar char="●"/>
              <a:defRPr/>
            </a:lvl1pPr>
            <a:lvl2pPr marL="914400" lvl="1" indent="-317500" algn="ctr" rtl="0">
              <a:spcBef>
                <a:spcPts val="0"/>
              </a:spcBef>
              <a:spcAft>
                <a:spcPts val="0"/>
              </a:spcAft>
              <a:buSzPts val="1400"/>
              <a:buChar char="○"/>
              <a:defRPr/>
            </a:lvl2pPr>
            <a:lvl3pPr marL="1371600" lvl="2" indent="-317500" algn="ctr" rtl="0">
              <a:spcBef>
                <a:spcPts val="0"/>
              </a:spcBef>
              <a:spcAft>
                <a:spcPts val="0"/>
              </a:spcAft>
              <a:buSzPts val="1400"/>
              <a:buChar char="■"/>
              <a:defRPr/>
            </a:lvl3pPr>
            <a:lvl4pPr marL="1828800" lvl="3" indent="-317500" algn="ctr" rtl="0">
              <a:spcBef>
                <a:spcPts val="0"/>
              </a:spcBef>
              <a:spcAft>
                <a:spcPts val="0"/>
              </a:spcAft>
              <a:buSzPts val="1400"/>
              <a:buChar char="●"/>
              <a:defRPr/>
            </a:lvl4pPr>
            <a:lvl5pPr marL="2286000" lvl="4" indent="-317500" algn="ctr" rtl="0">
              <a:spcBef>
                <a:spcPts val="0"/>
              </a:spcBef>
              <a:spcAft>
                <a:spcPts val="0"/>
              </a:spcAft>
              <a:buSzPts val="1400"/>
              <a:buChar char="○"/>
              <a:defRPr/>
            </a:lvl5pPr>
            <a:lvl6pPr marL="2743200" lvl="5" indent="-317500" algn="ctr" rtl="0">
              <a:spcBef>
                <a:spcPts val="0"/>
              </a:spcBef>
              <a:spcAft>
                <a:spcPts val="0"/>
              </a:spcAft>
              <a:buSzPts val="1400"/>
              <a:buChar char="■"/>
              <a:defRPr/>
            </a:lvl6pPr>
            <a:lvl7pPr marL="3200400" lvl="6" indent="-317500" algn="ctr" rtl="0">
              <a:spcBef>
                <a:spcPts val="0"/>
              </a:spcBef>
              <a:spcAft>
                <a:spcPts val="0"/>
              </a:spcAft>
              <a:buSzPts val="1400"/>
              <a:buChar char="●"/>
              <a:defRPr/>
            </a:lvl7pPr>
            <a:lvl8pPr marL="3657600" lvl="7" indent="-317500" algn="ctr" rtl="0">
              <a:spcBef>
                <a:spcPts val="0"/>
              </a:spcBef>
              <a:spcAft>
                <a:spcPts val="0"/>
              </a:spcAft>
              <a:buSzPts val="1400"/>
              <a:buChar char="○"/>
              <a:defRPr/>
            </a:lvl8pPr>
            <a:lvl9pPr marL="4114800" lvl="8" indent="-317500" algn="ctr" rtl="0">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rgbClr val="1C2735"/>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rtl="0">
              <a:spcBef>
                <a:spcPts val="0"/>
              </a:spcBef>
              <a:spcAft>
                <a:spcPts val="0"/>
              </a:spcAft>
              <a:buClr>
                <a:schemeClr val="lt1"/>
              </a:buClr>
              <a:buSzPts val="2800"/>
              <a:buFont typeface="Noto Sans"/>
              <a:buNone/>
              <a:defRPr sz="2800">
                <a:solidFill>
                  <a:schemeClr val="lt1"/>
                </a:solidFill>
                <a:latin typeface="Noto Sans"/>
                <a:ea typeface="Noto Sans"/>
                <a:cs typeface="Noto Sans"/>
                <a:sym typeface="Noto Sans"/>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rtl="0">
              <a:lnSpc>
                <a:spcPct val="115000"/>
              </a:lnSpc>
              <a:spcBef>
                <a:spcPts val="0"/>
              </a:spcBef>
              <a:spcAft>
                <a:spcPts val="0"/>
              </a:spcAft>
              <a:buClr>
                <a:schemeClr val="lt1"/>
              </a:buClr>
              <a:buSzPts val="1800"/>
              <a:buFont typeface="Noto Sans"/>
              <a:buChar char="●"/>
              <a:defRPr sz="1800">
                <a:solidFill>
                  <a:schemeClr val="lt1"/>
                </a:solidFill>
                <a:latin typeface="Noto Sans"/>
                <a:ea typeface="Noto Sans"/>
                <a:cs typeface="Noto Sans"/>
                <a:sym typeface="Noto Sans"/>
              </a:defRPr>
            </a:lvl1pPr>
            <a:lvl2pPr marL="914400" lvl="1" indent="-317500" rtl="0">
              <a:lnSpc>
                <a:spcPct val="115000"/>
              </a:lnSpc>
              <a:spcBef>
                <a:spcPts val="0"/>
              </a:spcBef>
              <a:spcAft>
                <a:spcPts val="0"/>
              </a:spcAft>
              <a:buClr>
                <a:schemeClr val="lt1"/>
              </a:buClr>
              <a:buSzPts val="1400"/>
              <a:buFont typeface="Noto Sans"/>
              <a:buChar char="○"/>
              <a:defRPr>
                <a:solidFill>
                  <a:schemeClr val="lt1"/>
                </a:solidFill>
                <a:latin typeface="Noto Sans"/>
                <a:ea typeface="Noto Sans"/>
                <a:cs typeface="Noto Sans"/>
                <a:sym typeface="Noto Sans"/>
              </a:defRPr>
            </a:lvl2pPr>
            <a:lvl3pPr marL="1371600" lvl="2" indent="-317500" rtl="0">
              <a:lnSpc>
                <a:spcPct val="115000"/>
              </a:lnSpc>
              <a:spcBef>
                <a:spcPts val="0"/>
              </a:spcBef>
              <a:spcAft>
                <a:spcPts val="0"/>
              </a:spcAft>
              <a:buClr>
                <a:schemeClr val="lt1"/>
              </a:buClr>
              <a:buSzPts val="1400"/>
              <a:buFont typeface="Noto Sans"/>
              <a:buChar char="■"/>
              <a:defRPr>
                <a:solidFill>
                  <a:schemeClr val="lt1"/>
                </a:solidFill>
                <a:latin typeface="Noto Sans"/>
                <a:ea typeface="Noto Sans"/>
                <a:cs typeface="Noto Sans"/>
                <a:sym typeface="Noto Sans"/>
              </a:defRPr>
            </a:lvl3pPr>
            <a:lvl4pPr marL="1828800" lvl="3" indent="-317500" rtl="0">
              <a:lnSpc>
                <a:spcPct val="115000"/>
              </a:lnSpc>
              <a:spcBef>
                <a:spcPts val="0"/>
              </a:spcBef>
              <a:spcAft>
                <a:spcPts val="0"/>
              </a:spcAft>
              <a:buClr>
                <a:schemeClr val="lt1"/>
              </a:buClr>
              <a:buSzPts val="1400"/>
              <a:buFont typeface="Noto Sans"/>
              <a:buChar char="●"/>
              <a:defRPr>
                <a:solidFill>
                  <a:schemeClr val="lt1"/>
                </a:solidFill>
                <a:latin typeface="Noto Sans"/>
                <a:ea typeface="Noto Sans"/>
                <a:cs typeface="Noto Sans"/>
                <a:sym typeface="Noto Sans"/>
              </a:defRPr>
            </a:lvl4pPr>
            <a:lvl5pPr marL="2286000" lvl="4" indent="-317500" rtl="0">
              <a:lnSpc>
                <a:spcPct val="115000"/>
              </a:lnSpc>
              <a:spcBef>
                <a:spcPts val="0"/>
              </a:spcBef>
              <a:spcAft>
                <a:spcPts val="0"/>
              </a:spcAft>
              <a:buClr>
                <a:schemeClr val="lt1"/>
              </a:buClr>
              <a:buSzPts val="1400"/>
              <a:buFont typeface="Noto Sans"/>
              <a:buChar char="○"/>
              <a:defRPr>
                <a:solidFill>
                  <a:schemeClr val="lt1"/>
                </a:solidFill>
                <a:latin typeface="Noto Sans"/>
                <a:ea typeface="Noto Sans"/>
                <a:cs typeface="Noto Sans"/>
                <a:sym typeface="Noto Sans"/>
              </a:defRPr>
            </a:lvl5pPr>
            <a:lvl6pPr marL="2743200" lvl="5" indent="-317500" rtl="0">
              <a:lnSpc>
                <a:spcPct val="115000"/>
              </a:lnSpc>
              <a:spcBef>
                <a:spcPts val="0"/>
              </a:spcBef>
              <a:spcAft>
                <a:spcPts val="0"/>
              </a:spcAft>
              <a:buClr>
                <a:schemeClr val="lt1"/>
              </a:buClr>
              <a:buSzPts val="1400"/>
              <a:buFont typeface="Noto Sans"/>
              <a:buChar char="■"/>
              <a:defRPr>
                <a:solidFill>
                  <a:schemeClr val="lt1"/>
                </a:solidFill>
                <a:latin typeface="Noto Sans"/>
                <a:ea typeface="Noto Sans"/>
                <a:cs typeface="Noto Sans"/>
                <a:sym typeface="Noto Sans"/>
              </a:defRPr>
            </a:lvl6pPr>
            <a:lvl7pPr marL="3200400" lvl="6" indent="-317500" rtl="0">
              <a:lnSpc>
                <a:spcPct val="115000"/>
              </a:lnSpc>
              <a:spcBef>
                <a:spcPts val="0"/>
              </a:spcBef>
              <a:spcAft>
                <a:spcPts val="0"/>
              </a:spcAft>
              <a:buClr>
                <a:schemeClr val="lt1"/>
              </a:buClr>
              <a:buSzPts val="1400"/>
              <a:buFont typeface="Noto Sans"/>
              <a:buChar char="●"/>
              <a:defRPr>
                <a:solidFill>
                  <a:schemeClr val="lt1"/>
                </a:solidFill>
                <a:latin typeface="Noto Sans"/>
                <a:ea typeface="Noto Sans"/>
                <a:cs typeface="Noto Sans"/>
                <a:sym typeface="Noto Sans"/>
              </a:defRPr>
            </a:lvl7pPr>
            <a:lvl8pPr marL="3657600" lvl="7" indent="-317500" rtl="0">
              <a:lnSpc>
                <a:spcPct val="115000"/>
              </a:lnSpc>
              <a:spcBef>
                <a:spcPts val="0"/>
              </a:spcBef>
              <a:spcAft>
                <a:spcPts val="0"/>
              </a:spcAft>
              <a:buClr>
                <a:schemeClr val="lt1"/>
              </a:buClr>
              <a:buSzPts val="1400"/>
              <a:buFont typeface="Noto Sans"/>
              <a:buChar char="○"/>
              <a:defRPr>
                <a:solidFill>
                  <a:schemeClr val="lt1"/>
                </a:solidFill>
                <a:latin typeface="Noto Sans"/>
                <a:ea typeface="Noto Sans"/>
                <a:cs typeface="Noto Sans"/>
                <a:sym typeface="Noto Sans"/>
              </a:defRPr>
            </a:lvl8pPr>
            <a:lvl9pPr marL="4114800" lvl="8" indent="-317500" rtl="0">
              <a:lnSpc>
                <a:spcPct val="115000"/>
              </a:lnSpc>
              <a:spcBef>
                <a:spcPts val="0"/>
              </a:spcBef>
              <a:spcAft>
                <a:spcPts val="0"/>
              </a:spcAft>
              <a:buClr>
                <a:schemeClr val="lt1"/>
              </a:buClr>
              <a:buSzPts val="1400"/>
              <a:buFont typeface="Noto Sans"/>
              <a:buChar char="■"/>
              <a:defRPr>
                <a:solidFill>
                  <a:schemeClr val="lt1"/>
                </a:solidFill>
                <a:latin typeface="Noto Sans"/>
                <a:ea typeface="Noto Sans"/>
                <a:cs typeface="Noto Sans"/>
                <a:sym typeface="Noto Sans"/>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rtl="0">
              <a:buNone/>
              <a:defRPr sz="1000">
                <a:solidFill>
                  <a:schemeClr val="dk2"/>
                </a:solidFill>
              </a:defRPr>
            </a:lvl1pPr>
            <a:lvl2pPr lvl="1" algn="r" rtl="0">
              <a:buNone/>
              <a:defRPr sz="1000">
                <a:solidFill>
                  <a:schemeClr val="dk2"/>
                </a:solidFill>
              </a:defRPr>
            </a:lvl2pPr>
            <a:lvl3pPr lvl="2" algn="r" rtl="0">
              <a:buNone/>
              <a:defRPr sz="1000">
                <a:solidFill>
                  <a:schemeClr val="dk2"/>
                </a:solidFill>
              </a:defRPr>
            </a:lvl3pPr>
            <a:lvl4pPr lvl="3" algn="r" rtl="0">
              <a:buNone/>
              <a:defRPr sz="1000">
                <a:solidFill>
                  <a:schemeClr val="dk2"/>
                </a:solidFill>
              </a:defRPr>
            </a:lvl4pPr>
            <a:lvl5pPr lvl="4" algn="r" rtl="0">
              <a:buNone/>
              <a:defRPr sz="1000">
                <a:solidFill>
                  <a:schemeClr val="dk2"/>
                </a:solidFill>
              </a:defRPr>
            </a:lvl5pPr>
            <a:lvl6pPr lvl="5" algn="r" rtl="0">
              <a:buNone/>
              <a:defRPr sz="1000">
                <a:solidFill>
                  <a:schemeClr val="dk2"/>
                </a:solidFill>
              </a:defRPr>
            </a:lvl6pPr>
            <a:lvl7pPr lvl="6" algn="r" rtl="0">
              <a:buNone/>
              <a:defRPr sz="1000">
                <a:solidFill>
                  <a:schemeClr val="dk2"/>
                </a:solidFill>
              </a:defRPr>
            </a:lvl7pPr>
            <a:lvl8pPr lvl="7" algn="r" rtl="0">
              <a:buNone/>
              <a:defRPr sz="1000">
                <a:solidFill>
                  <a:schemeClr val="dk2"/>
                </a:solidFill>
              </a:defRPr>
            </a:lvl8pPr>
            <a:lvl9pPr lvl="8" algn="r" rtl="0">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ransition spd="med">
    <p:fade thruBlk="1"/>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2.jpeg"/><Relationship Id="rId7" Type="http://schemas.openxmlformats.org/officeDocument/2006/relationships/image" Target="../media/image7.jpeg"/><Relationship Id="rId12"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3.png"/><Relationship Id="rId9" Type="http://schemas.openxmlformats.org/officeDocument/2006/relationships/image" Target="../media/image9.png"/></Relationships>
</file>

<file path=ppt/slides/_rels/slide4.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21.png"/><Relationship Id="rId18" Type="http://schemas.openxmlformats.org/officeDocument/2006/relationships/image" Target="../media/image26.png"/><Relationship Id="rId3" Type="http://schemas.openxmlformats.org/officeDocument/2006/relationships/image" Target="../media/image1.png"/><Relationship Id="rId7" Type="http://schemas.openxmlformats.org/officeDocument/2006/relationships/image" Target="../media/image15.png"/><Relationship Id="rId12" Type="http://schemas.openxmlformats.org/officeDocument/2006/relationships/image" Target="../media/image20.png"/><Relationship Id="rId17" Type="http://schemas.openxmlformats.org/officeDocument/2006/relationships/image" Target="../media/image25.png"/><Relationship Id="rId2" Type="http://schemas.openxmlformats.org/officeDocument/2006/relationships/notesSlide" Target="../notesSlides/notesSlide4.xml"/><Relationship Id="rId16" Type="http://schemas.openxmlformats.org/officeDocument/2006/relationships/image" Target="../media/image24.png"/><Relationship Id="rId20" Type="http://schemas.openxmlformats.org/officeDocument/2006/relationships/image" Target="../media/image28.png"/><Relationship Id="rId1" Type="http://schemas.openxmlformats.org/officeDocument/2006/relationships/slideLayout" Target="../slideLayouts/slideLayout5.xml"/><Relationship Id="rId6" Type="http://schemas.openxmlformats.org/officeDocument/2006/relationships/image" Target="../media/image14.png"/><Relationship Id="rId11" Type="http://schemas.openxmlformats.org/officeDocument/2006/relationships/image" Target="../media/image19.png"/><Relationship Id="rId5" Type="http://schemas.openxmlformats.org/officeDocument/2006/relationships/image" Target="../media/image13.png"/><Relationship Id="rId15" Type="http://schemas.openxmlformats.org/officeDocument/2006/relationships/image" Target="../media/image23.png"/><Relationship Id="rId10" Type="http://schemas.openxmlformats.org/officeDocument/2006/relationships/image" Target="../media/image18.png"/><Relationship Id="rId19" Type="http://schemas.openxmlformats.org/officeDocument/2006/relationships/image" Target="../media/image27.png"/><Relationship Id="rId4" Type="http://schemas.openxmlformats.org/officeDocument/2006/relationships/image" Target="../media/image3.png"/><Relationship Id="rId9" Type="http://schemas.openxmlformats.org/officeDocument/2006/relationships/image" Target="../media/image17.png"/><Relationship Id="rId14" Type="http://schemas.openxmlformats.org/officeDocument/2006/relationships/image" Target="../media/image22.png"/></Relationships>
</file>

<file path=ppt/slides/_rels/slide5.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3.png"/><Relationship Id="rId7" Type="http://schemas.openxmlformats.org/officeDocument/2006/relationships/image" Target="../media/image32.png"/><Relationship Id="rId2" Type="http://schemas.openxmlformats.org/officeDocument/2006/relationships/notesSlide" Target="../notesSlides/notesSlide5.xml"/><Relationship Id="rId1" Type="http://schemas.openxmlformats.org/officeDocument/2006/relationships/slideLayout" Target="../slideLayouts/slideLayout5.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 Id="rId9" Type="http://schemas.openxmlformats.org/officeDocument/2006/relationships/image" Target="../media/image34.png"/></Relationships>
</file>

<file path=ppt/slides/_rels/slide6.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png"/><Relationship Id="rId7" Type="http://schemas.openxmlformats.org/officeDocument/2006/relationships/image" Target="../media/image38.png"/><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jpe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5.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8.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3.png"/><Relationship Id="rId7" Type="http://schemas.openxmlformats.org/officeDocument/2006/relationships/image" Target="../media/image46.png"/><Relationship Id="rId2" Type="http://schemas.openxmlformats.org/officeDocument/2006/relationships/notesSlide" Target="../notesSlides/notesSlide8.xml"/><Relationship Id="rId1" Type="http://schemas.openxmlformats.org/officeDocument/2006/relationships/slideLayout" Target="../slideLayouts/slideLayout5.xml"/><Relationship Id="rId6" Type="http://schemas.openxmlformats.org/officeDocument/2006/relationships/image" Target="../media/image45.jpeg"/><Relationship Id="rId5" Type="http://schemas.openxmlformats.org/officeDocument/2006/relationships/image" Target="../media/image44.png"/><Relationship Id="rId4" Type="http://schemas.openxmlformats.org/officeDocument/2006/relationships/image" Target="../media/image43.png"/><Relationship Id="rId9" Type="http://schemas.openxmlformats.org/officeDocument/2006/relationships/image" Target="../media/image48.png"/></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8" Type="http://schemas.openxmlformats.org/officeDocument/2006/relationships/image" Target="../media/image53.png"/><Relationship Id="rId13" Type="http://schemas.openxmlformats.org/officeDocument/2006/relationships/image" Target="../media/image3.png"/><Relationship Id="rId3" Type="http://schemas.openxmlformats.org/officeDocument/2006/relationships/image" Target="../media/image1.png"/><Relationship Id="rId7" Type="http://schemas.openxmlformats.org/officeDocument/2006/relationships/image" Target="../media/image52.png"/><Relationship Id="rId12" Type="http://schemas.openxmlformats.org/officeDocument/2006/relationships/image" Target="../media/image57.png"/><Relationship Id="rId2" Type="http://schemas.openxmlformats.org/officeDocument/2006/relationships/notesSlide" Target="../notesSlides/notesSlide10.xml"/><Relationship Id="rId1" Type="http://schemas.openxmlformats.org/officeDocument/2006/relationships/slideLayout" Target="../slideLayouts/slideLayout5.xml"/><Relationship Id="rId6" Type="http://schemas.openxmlformats.org/officeDocument/2006/relationships/image" Target="../media/image51.png"/><Relationship Id="rId11" Type="http://schemas.openxmlformats.org/officeDocument/2006/relationships/image" Target="../media/image56.png"/><Relationship Id="rId5" Type="http://schemas.openxmlformats.org/officeDocument/2006/relationships/image" Target="../media/image50.png"/><Relationship Id="rId10" Type="http://schemas.openxmlformats.org/officeDocument/2006/relationships/image" Target="../media/image55.png"/><Relationship Id="rId4" Type="http://schemas.openxmlformats.org/officeDocument/2006/relationships/image" Target="../media/image49.png"/><Relationship Id="rId9" Type="http://schemas.openxmlformats.org/officeDocument/2006/relationships/image" Target="../media/image54.png"/></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5.xml"/><Relationship Id="rId5" Type="http://schemas.openxmlformats.org/officeDocument/2006/relationships/hyperlink" Target="https://resources.observepoint.com/reports/forrester-total-economic-impact-observepoint/" TargetMode="Externa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5.xml"/><Relationship Id="rId5" Type="http://schemas.openxmlformats.org/officeDocument/2006/relationships/image" Target="../media/image3.png"/><Relationship Id="rId4" Type="http://schemas.openxmlformats.org/officeDocument/2006/relationships/image" Target="../media/image58.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5.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5.xml"/><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8" Type="http://schemas.openxmlformats.org/officeDocument/2006/relationships/image" Target="../media/image67.png"/><Relationship Id="rId13" Type="http://schemas.openxmlformats.org/officeDocument/2006/relationships/image" Target="../media/image72.png"/><Relationship Id="rId3" Type="http://schemas.openxmlformats.org/officeDocument/2006/relationships/image" Target="../media/image62.jpeg"/><Relationship Id="rId7" Type="http://schemas.openxmlformats.org/officeDocument/2006/relationships/image" Target="../media/image66.png"/><Relationship Id="rId12" Type="http://schemas.openxmlformats.org/officeDocument/2006/relationships/image" Target="../media/image71.png"/><Relationship Id="rId2" Type="http://schemas.openxmlformats.org/officeDocument/2006/relationships/notesSlide" Target="../notesSlides/notesSlide17.xml"/><Relationship Id="rId1" Type="http://schemas.openxmlformats.org/officeDocument/2006/relationships/slideLayout" Target="../slideLayouts/slideLayout5.xml"/><Relationship Id="rId6" Type="http://schemas.openxmlformats.org/officeDocument/2006/relationships/image" Target="../media/image65.png"/><Relationship Id="rId11" Type="http://schemas.openxmlformats.org/officeDocument/2006/relationships/image" Target="../media/image70.png"/><Relationship Id="rId5" Type="http://schemas.openxmlformats.org/officeDocument/2006/relationships/image" Target="../media/image64.png"/><Relationship Id="rId15" Type="http://schemas.openxmlformats.org/officeDocument/2006/relationships/image" Target="../media/image3.png"/><Relationship Id="rId10" Type="http://schemas.openxmlformats.org/officeDocument/2006/relationships/image" Target="../media/image69.png"/><Relationship Id="rId4" Type="http://schemas.openxmlformats.org/officeDocument/2006/relationships/image" Target="../media/image63.png"/><Relationship Id="rId9" Type="http://schemas.openxmlformats.org/officeDocument/2006/relationships/image" Target="../media/image68.png"/><Relationship Id="rId14" Type="http://schemas.openxmlformats.org/officeDocument/2006/relationships/image" Target="../media/image7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 b="1">
                <a:solidFill>
                  <a:schemeClr val="lt1"/>
                </a:solidFill>
                <a:latin typeface="Noto Sans"/>
                <a:ea typeface="Noto Sans"/>
                <a:cs typeface="Noto Sans"/>
                <a:sym typeface="Noto Sans"/>
              </a:rPr>
              <a:t>TagDataTrust</a:t>
            </a:r>
            <a:endParaRPr b="1">
              <a:solidFill>
                <a:schemeClr val="lt1"/>
              </a:solidFill>
              <a:latin typeface="Noto Sans"/>
              <a:ea typeface="Noto Sans"/>
              <a:cs typeface="Noto Sans"/>
              <a:sym typeface="Noto Sans"/>
            </a:endParaRPr>
          </a:p>
        </p:txBody>
      </p:sp>
      <p:sp>
        <p:nvSpPr>
          <p:cNvPr id="55" name="Google Shape;55;p13"/>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a:solidFill>
                  <a:schemeClr val="lt1"/>
                </a:solidFill>
                <a:latin typeface="Noto Sans Light"/>
                <a:ea typeface="Noto Sans Light"/>
                <a:cs typeface="Noto Sans Light"/>
                <a:sym typeface="Noto Sans Light"/>
              </a:rPr>
              <a:t>Tagging Data You Can Trust</a:t>
            </a:r>
            <a:endParaRPr>
              <a:solidFill>
                <a:schemeClr val="lt1"/>
              </a:solidFill>
              <a:latin typeface="Noto Sans Light"/>
              <a:ea typeface="Noto Sans Light"/>
              <a:cs typeface="Noto Sans Light"/>
              <a:sym typeface="Noto Sans Light"/>
            </a:endParaRPr>
          </a:p>
        </p:txBody>
      </p:sp>
      <p:pic>
        <p:nvPicPr>
          <p:cNvPr id="56" name="Google Shape;56;p13"/>
          <p:cNvPicPr preferRelativeResize="0"/>
          <p:nvPr/>
        </p:nvPicPr>
        <p:blipFill>
          <a:blip r:embed="rId4">
            <a:alphaModFix/>
          </a:blip>
          <a:stretch>
            <a:fillRect/>
          </a:stretch>
        </p:blipFill>
        <p:spPr>
          <a:xfrm>
            <a:off x="4171203" y="1085075"/>
            <a:ext cx="801594" cy="685800"/>
          </a:xfrm>
          <a:prstGeom prst="rect">
            <a:avLst/>
          </a:prstGeom>
          <a:noFill/>
          <a:ln>
            <a:noFill/>
          </a:ln>
        </p:spPr>
      </p:pic>
      <p:sp>
        <p:nvSpPr>
          <p:cNvPr id="2" name="TextBox 1">
            <a:extLst>
              <a:ext uri="{FF2B5EF4-FFF2-40B4-BE49-F238E27FC236}">
                <a16:creationId xmlns:a16="http://schemas.microsoft.com/office/drawing/2014/main" id="{45D81852-0993-1CE6-2DB0-003075599820}"/>
              </a:ext>
            </a:extLst>
          </p:cNvPr>
          <p:cNvSpPr txBox="1"/>
          <p:nvPr/>
        </p:nvSpPr>
        <p:spPr>
          <a:xfrm>
            <a:off x="1770611" y="3509786"/>
            <a:ext cx="7373389" cy="307777"/>
          </a:xfrm>
          <a:prstGeom prst="rect">
            <a:avLst/>
          </a:prstGeom>
          <a:noFill/>
        </p:spPr>
        <p:txBody>
          <a:bodyPr wrap="square" rtlCol="0">
            <a:spAutoFit/>
          </a:bodyPr>
          <a:lstStyle/>
          <a:p>
            <a:r>
              <a:rPr lang="en-GB">
                <a:solidFill>
                  <a:schemeClr val="bg1"/>
                </a:solidFill>
              </a:rPr>
              <a:t>Proposal Created for {Company} by Mihai </a:t>
            </a:r>
            <a:r>
              <a:rPr lang="en-GB" err="1">
                <a:solidFill>
                  <a:schemeClr val="bg1"/>
                </a:solidFill>
              </a:rPr>
              <a:t>Milea</a:t>
            </a:r>
            <a:r>
              <a:rPr lang="en-GB">
                <a:solidFill>
                  <a:schemeClr val="bg1"/>
                </a:solidFill>
              </a:rPr>
              <a:t> &amp; Chris Knight {Date} </a:t>
            </a:r>
          </a:p>
        </p:txBody>
      </p:sp>
      <p:sp>
        <p:nvSpPr>
          <p:cNvPr id="3" name="TextBox 2">
            <a:extLst>
              <a:ext uri="{FF2B5EF4-FFF2-40B4-BE49-F238E27FC236}">
                <a16:creationId xmlns:a16="http://schemas.microsoft.com/office/drawing/2014/main" id="{2C130708-9986-1F46-F657-DE67F10AFB01}"/>
              </a:ext>
            </a:extLst>
          </p:cNvPr>
          <p:cNvSpPr txBox="1"/>
          <p:nvPr/>
        </p:nvSpPr>
        <p:spPr>
          <a:xfrm>
            <a:off x="3200400" y="3994609"/>
            <a:ext cx="2876204" cy="307777"/>
          </a:xfrm>
          <a:prstGeom prst="rect">
            <a:avLst/>
          </a:prstGeom>
          <a:noFill/>
        </p:spPr>
        <p:txBody>
          <a:bodyPr wrap="square" rtlCol="0">
            <a:spAutoFit/>
          </a:bodyPr>
          <a:lstStyle/>
          <a:p>
            <a:r>
              <a:rPr lang="en-GB">
                <a:solidFill>
                  <a:schemeClr val="bg1"/>
                </a:solidFill>
              </a:rPr>
              <a:t>{IMAGE OF PROSPECT BRAND}</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311700" y="58775"/>
            <a:ext cx="8520600" cy="183694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 sz="4800" b="1">
                <a:latin typeface="Noto Sans"/>
                <a:ea typeface="Noto Sans"/>
                <a:cs typeface="Noto Sans"/>
                <a:sym typeface="Noto Sans"/>
              </a:rPr>
              <a:t>Our </a:t>
            </a:r>
            <a:r>
              <a:rPr lang="en" sz="4800" b="1"/>
              <a:t>Vision</a:t>
            </a:r>
            <a:endParaRPr sz="4800" b="1">
              <a:latin typeface="Noto Sans"/>
              <a:ea typeface="Noto Sans"/>
              <a:cs typeface="Noto Sans"/>
              <a:sym typeface="Noto Sans"/>
            </a:endParaRPr>
          </a:p>
        </p:txBody>
      </p:sp>
      <p:sp>
        <p:nvSpPr>
          <p:cNvPr id="55" name="Google Shape;55;p13"/>
          <p:cNvSpPr txBox="1">
            <a:spLocks noGrp="1"/>
          </p:cNvSpPr>
          <p:nvPr>
            <p:ph type="subTitle" idx="1"/>
          </p:nvPr>
        </p:nvSpPr>
        <p:spPr>
          <a:xfrm>
            <a:off x="311700" y="1908779"/>
            <a:ext cx="6062072" cy="3141684"/>
          </a:xfrm>
          <a:prstGeom prst="rect">
            <a:avLst/>
          </a:prstGeom>
        </p:spPr>
        <p:txBody>
          <a:bodyPr spcFirstLastPara="1" wrap="square" lIns="91425" tIns="91425" rIns="91425" bIns="91425" anchor="t" anchorCtr="0">
            <a:noAutofit/>
          </a:bodyPr>
          <a:lstStyle/>
          <a:p>
            <a:pPr marL="285750" indent="-285750" algn="l">
              <a:lnSpc>
                <a:spcPct val="150000"/>
              </a:lnSpc>
              <a:buFont typeface="Arial"/>
              <a:buChar char="•"/>
              <a:defRPr/>
            </a:pPr>
            <a:r>
              <a:rPr lang="en-US" sz="1400" kern="1200">
                <a:solidFill>
                  <a:schemeClr val="bg1"/>
                </a:solidFill>
                <a:latin typeface="Avenir Next LT Pro"/>
                <a:ea typeface="+mn-ea"/>
                <a:cs typeface="+mn-cs"/>
              </a:rPr>
              <a:t>We understand the importance of data-driven decisions in </a:t>
            </a:r>
            <a:r>
              <a:rPr lang="en-US" sz="1400" kern="1200" err="1">
                <a:solidFill>
                  <a:schemeClr val="bg1"/>
                </a:solidFill>
                <a:latin typeface="Avenir Next LT Pro"/>
                <a:ea typeface="+mn-ea"/>
                <a:cs typeface="+mn-cs"/>
              </a:rPr>
              <a:t>organisations</a:t>
            </a:r>
            <a:r>
              <a:rPr lang="en-US" sz="1400" kern="1200">
                <a:solidFill>
                  <a:schemeClr val="bg1"/>
                </a:solidFill>
                <a:latin typeface="Avenir Next LT Pro"/>
                <a:ea typeface="+mn-ea"/>
                <a:cs typeface="+mn-cs"/>
              </a:rPr>
              <a:t> of all sizes. If the data collected from your website / app is incorrect, or incomplete, then the outcome of your decisions is invariably a reflection of that.</a:t>
            </a:r>
            <a:endParaRPr lang="en-US">
              <a:solidFill>
                <a:schemeClr val="bg1"/>
              </a:solidFill>
            </a:endParaRPr>
          </a:p>
          <a:p>
            <a:pPr marL="285750" indent="-285750" algn="l">
              <a:lnSpc>
                <a:spcPct val="150000"/>
              </a:lnSpc>
              <a:buClrTx/>
              <a:buSzTx/>
              <a:buFont typeface="Arial"/>
              <a:buChar char="•"/>
              <a:defRPr/>
            </a:pPr>
            <a:r>
              <a:rPr lang="en-US" sz="1400" kern="1200">
                <a:solidFill>
                  <a:schemeClr val="bg1"/>
                </a:solidFill>
                <a:latin typeface="Avenir Next LT Pro"/>
                <a:ea typeface="+mn-ea"/>
                <a:cs typeface="+mn-cs"/>
              </a:rPr>
              <a:t>This is why</a:t>
            </a:r>
            <a:r>
              <a:rPr kumimoji="0" lang="en-US" sz="1400" b="0" i="0" u="none" strike="noStrike" kern="1200" cap="none" spc="0" normalizeH="0" baseline="0" noProof="0">
                <a:ln>
                  <a:noFill/>
                </a:ln>
                <a:solidFill>
                  <a:schemeClr val="bg1"/>
                </a:solidFill>
                <a:effectLst/>
                <a:uLnTx/>
                <a:uFillTx/>
                <a:latin typeface="Avenir Next LT Pro"/>
                <a:ea typeface="+mn-ea"/>
                <a:cs typeface="+mn-cs"/>
              </a:rPr>
              <a:t> </a:t>
            </a:r>
            <a:r>
              <a:rPr lang="en-US" sz="1400" kern="1200">
                <a:solidFill>
                  <a:schemeClr val="bg1"/>
                </a:solidFill>
                <a:latin typeface="Avenir Next LT Pro"/>
                <a:ea typeface="+mn-ea"/>
                <a:cs typeface="+mn-cs"/>
              </a:rPr>
              <a:t>our analytics implementation work is not only carefully vetted on multiple layers, but the implementation itself is engineered to include multiple fail-safes designed with data quality in mind.</a:t>
            </a:r>
            <a:endParaRPr lang="en-US" sz="1400" b="0" i="0" u="none" strike="noStrike" kern="1200" cap="none" spc="0" normalizeH="0" baseline="0" noProof="0">
              <a:ln>
                <a:noFill/>
              </a:ln>
              <a:solidFill>
                <a:schemeClr val="bg1"/>
              </a:solidFill>
              <a:effectLst/>
              <a:uLnTx/>
              <a:uFillTx/>
              <a:latin typeface="Avenir Next LT Pro"/>
              <a:ea typeface="+mn-ea"/>
              <a:cs typeface="+mn-cs"/>
            </a:endParaRPr>
          </a:p>
          <a:p>
            <a:pPr marL="285750" indent="-285750" algn="l">
              <a:lnSpc>
                <a:spcPct val="150000"/>
              </a:lnSpc>
              <a:buClrTx/>
              <a:buSzTx/>
              <a:buFont typeface="Arial"/>
              <a:buChar char="•"/>
              <a:defRPr/>
            </a:pPr>
            <a:r>
              <a:rPr kumimoji="0" lang="en-US" sz="1400" b="0" i="0" u="none" strike="noStrike" kern="1200" cap="none" spc="0" normalizeH="0" baseline="0" noProof="0">
                <a:ln>
                  <a:noFill/>
                </a:ln>
                <a:solidFill>
                  <a:schemeClr val="bg1"/>
                </a:solidFill>
                <a:effectLst/>
                <a:uLnTx/>
                <a:uFillTx/>
                <a:latin typeface="Avenir Next LT Pro"/>
                <a:ea typeface="+mn-ea"/>
                <a:cs typeface="+mn-cs"/>
              </a:rPr>
              <a:t>We thrive by making our customers understand the value of trusted data, fueling them with confidence to make bold business decisions.</a:t>
            </a:r>
            <a:r>
              <a:rPr lang="en-US" sz="1400" kern="1200">
                <a:solidFill>
                  <a:schemeClr val="bg1"/>
                </a:solidFill>
                <a:latin typeface="Avenir Next LT Pro"/>
                <a:ea typeface="+mn-ea"/>
                <a:cs typeface="+mn-cs"/>
              </a:rPr>
              <a:t> </a:t>
            </a:r>
            <a:endParaRPr lang="en-US" sz="1400" b="0" i="0" u="none" strike="noStrike" kern="1200" cap="none" spc="0" normalizeH="0" baseline="0" noProof="0">
              <a:ln>
                <a:noFill/>
              </a:ln>
              <a:solidFill>
                <a:schemeClr val="bg1"/>
              </a:solidFill>
              <a:effectLst/>
              <a:uLnTx/>
              <a:uFillTx/>
              <a:latin typeface="Avenir Next LT Pro" panose="020B0504020202020204" pitchFamily="34" charset="0"/>
              <a:ea typeface="+mn-ea"/>
              <a:cs typeface="+mn-cs"/>
            </a:endParaRPr>
          </a:p>
          <a:p>
            <a:pPr marL="0" lvl="0" indent="0" algn="ctr" rtl="0">
              <a:spcBef>
                <a:spcPts val="0"/>
              </a:spcBef>
              <a:spcAft>
                <a:spcPts val="0"/>
              </a:spcAft>
            </a:pPr>
            <a:endParaRPr sz="1400">
              <a:solidFill>
                <a:schemeClr val="lt1"/>
              </a:solidFill>
              <a:latin typeface="Noto Sans Light"/>
              <a:ea typeface="Noto Sans Light"/>
              <a:cs typeface="Noto Sans Light"/>
            </a:endParaRPr>
          </a:p>
        </p:txBody>
      </p:sp>
      <p:pic>
        <p:nvPicPr>
          <p:cNvPr id="56" name="Google Shape;56;p13"/>
          <p:cNvPicPr preferRelativeResize="0"/>
          <p:nvPr/>
        </p:nvPicPr>
        <p:blipFill>
          <a:blip r:embed="rId4">
            <a:alphaModFix/>
          </a:blip>
          <a:stretch>
            <a:fillRect/>
          </a:stretch>
        </p:blipFill>
        <p:spPr>
          <a:xfrm>
            <a:off x="4171203" y="511496"/>
            <a:ext cx="801594" cy="685800"/>
          </a:xfrm>
          <a:prstGeom prst="rect">
            <a:avLst/>
          </a:prstGeom>
          <a:noFill/>
          <a:ln>
            <a:noFill/>
          </a:ln>
        </p:spPr>
      </p:pic>
      <p:pic>
        <p:nvPicPr>
          <p:cNvPr id="2" name="Google Shape;146;p18">
            <a:extLst>
              <a:ext uri="{FF2B5EF4-FFF2-40B4-BE49-F238E27FC236}">
                <a16:creationId xmlns:a16="http://schemas.microsoft.com/office/drawing/2014/main" id="{743AB6B7-8A32-7319-E613-5E5FBE38F900}"/>
              </a:ext>
            </a:extLst>
          </p:cNvPr>
          <p:cNvPicPr preferRelativeResize="0"/>
          <p:nvPr/>
        </p:nvPicPr>
        <p:blipFill>
          <a:blip r:embed="rId4">
            <a:alphaModFix/>
          </a:blip>
          <a:stretch>
            <a:fillRect/>
          </a:stretch>
        </p:blipFill>
        <p:spPr>
          <a:xfrm>
            <a:off x="8198825" y="58775"/>
            <a:ext cx="801594" cy="685800"/>
          </a:xfrm>
          <a:prstGeom prst="rect">
            <a:avLst/>
          </a:prstGeom>
          <a:noFill/>
          <a:ln>
            <a:noFill/>
          </a:ln>
        </p:spPr>
      </p:pic>
      <p:pic>
        <p:nvPicPr>
          <p:cNvPr id="3" name="Picture 2" descr="A close up of a quote&#10;&#10;Description automatically generated">
            <a:extLst>
              <a:ext uri="{FF2B5EF4-FFF2-40B4-BE49-F238E27FC236}">
                <a16:creationId xmlns:a16="http://schemas.microsoft.com/office/drawing/2014/main" id="{BA7CE3DA-3E8B-8579-9FC3-37D968052D19}"/>
              </a:ext>
            </a:extLst>
          </p:cNvPr>
          <p:cNvPicPr>
            <a:picLocks noChangeAspect="1"/>
          </p:cNvPicPr>
          <p:nvPr/>
        </p:nvPicPr>
        <p:blipFill>
          <a:blip r:embed="rId5"/>
          <a:stretch>
            <a:fillRect/>
          </a:stretch>
        </p:blipFill>
        <p:spPr>
          <a:xfrm>
            <a:off x="6372224" y="2119133"/>
            <a:ext cx="2459607" cy="1789442"/>
          </a:xfrm>
          <a:prstGeom prst="rect">
            <a:avLst/>
          </a:prstGeom>
        </p:spPr>
      </p:pic>
    </p:spTree>
    <p:extLst>
      <p:ext uri="{BB962C8B-B14F-4D97-AF65-F5344CB8AC3E}">
        <p14:creationId xmlns:p14="http://schemas.microsoft.com/office/powerpoint/2010/main" val="23037296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715569" y="800169"/>
            <a:ext cx="8017661" cy="1650019"/>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 sz="3600" b="1">
                <a:solidFill>
                  <a:schemeClr val="lt1"/>
                </a:solidFill>
                <a:latin typeface="Noto Sans"/>
                <a:ea typeface="Noto Sans"/>
                <a:cs typeface="Noto Sans"/>
                <a:sym typeface="Noto Sans"/>
              </a:rPr>
              <a:t>Clients We Work With</a:t>
            </a:r>
            <a:endParaRPr sz="3600" b="1">
              <a:solidFill>
                <a:schemeClr val="lt1"/>
              </a:solidFill>
              <a:latin typeface="Noto Sans"/>
              <a:ea typeface="Noto Sans"/>
              <a:cs typeface="Noto Sans"/>
              <a:sym typeface="Noto Sans"/>
            </a:endParaRPr>
          </a:p>
        </p:txBody>
      </p:sp>
      <p:pic>
        <p:nvPicPr>
          <p:cNvPr id="56" name="Google Shape;56;p13"/>
          <p:cNvPicPr preferRelativeResize="0"/>
          <p:nvPr/>
        </p:nvPicPr>
        <p:blipFill>
          <a:blip r:embed="rId4">
            <a:alphaModFix/>
          </a:blip>
          <a:stretch>
            <a:fillRect/>
          </a:stretch>
        </p:blipFill>
        <p:spPr>
          <a:xfrm>
            <a:off x="4171203" y="1085075"/>
            <a:ext cx="801594" cy="685800"/>
          </a:xfrm>
          <a:prstGeom prst="rect">
            <a:avLst/>
          </a:prstGeom>
          <a:noFill/>
          <a:ln>
            <a:noFill/>
          </a:ln>
        </p:spPr>
      </p:pic>
      <p:pic>
        <p:nvPicPr>
          <p:cNvPr id="2050" name="Picture 2" descr="Growth Channel — Agency Growth Events">
            <a:extLst>
              <a:ext uri="{FF2B5EF4-FFF2-40B4-BE49-F238E27FC236}">
                <a16:creationId xmlns:a16="http://schemas.microsoft.com/office/drawing/2014/main" id="{FC2E848E-C2E5-939D-7967-52857BA7A67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2603" y="2228446"/>
            <a:ext cx="3403717" cy="1361487"/>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Polygraf AI Launches Browser Extension To Expose Fake &amp; AI-generated  Consumer Reviews">
            <a:extLst>
              <a:ext uri="{FF2B5EF4-FFF2-40B4-BE49-F238E27FC236}">
                <a16:creationId xmlns:a16="http://schemas.microsoft.com/office/drawing/2014/main" id="{46F4B5F6-1418-5A8D-F510-9086FA97070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66977" y="4168849"/>
            <a:ext cx="2782577" cy="792314"/>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AI Can Now Help You Book the Perfect Trip Itinerary | Business Wire">
            <a:extLst>
              <a:ext uri="{FF2B5EF4-FFF2-40B4-BE49-F238E27FC236}">
                <a16:creationId xmlns:a16="http://schemas.microsoft.com/office/drawing/2014/main" id="{453CA4D6-48C3-F651-11CF-899CE8F10A3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019" y="3957579"/>
            <a:ext cx="1521550" cy="1014367"/>
          </a:xfrm>
          <a:prstGeom prst="rect">
            <a:avLst/>
          </a:prstGeom>
          <a:noFill/>
          <a:extLst>
            <a:ext uri="{909E8E84-426E-40DD-AFC4-6F175D3DCCD1}">
              <a14:hiddenFill xmlns:a14="http://schemas.microsoft.com/office/drawing/2010/main">
                <a:solidFill>
                  <a:srgbClr val="FFFFFF"/>
                </a:solidFill>
              </a14:hiddenFill>
            </a:ext>
          </a:extLst>
        </p:spPr>
      </p:pic>
      <p:sp>
        <p:nvSpPr>
          <p:cNvPr id="2" name="AutoShape 12" descr="ICAEW overview | Who we are | About ICAEW | ICAEW">
            <a:extLst>
              <a:ext uri="{FF2B5EF4-FFF2-40B4-BE49-F238E27FC236}">
                <a16:creationId xmlns:a16="http://schemas.microsoft.com/office/drawing/2014/main" id="{371D704F-9A68-0EC6-1CDF-2C8B65E8E037}"/>
              </a:ext>
            </a:extLst>
          </p:cNvPr>
          <p:cNvSpPr>
            <a:spLocks noChangeAspect="1" noChangeArrowheads="1"/>
          </p:cNvSpPr>
          <p:nvPr/>
        </p:nvSpPr>
        <p:spPr bwMode="auto">
          <a:xfrm>
            <a:off x="4419600" y="24193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2064" name="Picture 16" descr="ICAEW - Risk Reward">
            <a:extLst>
              <a:ext uri="{FF2B5EF4-FFF2-40B4-BE49-F238E27FC236}">
                <a16:creationId xmlns:a16="http://schemas.microsoft.com/office/drawing/2014/main" id="{3B2C702F-9D93-56BE-B110-CD02FE05680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091496" y="2574700"/>
            <a:ext cx="2631998" cy="1021165"/>
          </a:xfrm>
          <a:prstGeom prst="rect">
            <a:avLst/>
          </a:prstGeom>
          <a:noFill/>
          <a:extLst>
            <a:ext uri="{909E8E84-426E-40DD-AFC4-6F175D3DCCD1}">
              <a14:hiddenFill xmlns:a14="http://schemas.microsoft.com/office/drawing/2010/main">
                <a:solidFill>
                  <a:srgbClr val="FFFFFF"/>
                </a:solidFill>
              </a14:hiddenFill>
            </a:ext>
          </a:extLst>
        </p:spPr>
      </p:pic>
      <p:pic>
        <p:nvPicPr>
          <p:cNvPr id="2066" name="Picture 18" descr="Tested Web — investment search application on «startup.network»">
            <a:extLst>
              <a:ext uri="{FF2B5EF4-FFF2-40B4-BE49-F238E27FC236}">
                <a16:creationId xmlns:a16="http://schemas.microsoft.com/office/drawing/2014/main" id="{4020D94C-D0AC-41C6-E602-BEF138089418}"/>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122081" y="4171209"/>
            <a:ext cx="1881739" cy="690858"/>
          </a:xfrm>
          <a:prstGeom prst="rect">
            <a:avLst/>
          </a:prstGeom>
          <a:noFill/>
          <a:extLst>
            <a:ext uri="{909E8E84-426E-40DD-AFC4-6F175D3DCCD1}">
              <a14:hiddenFill xmlns:a14="http://schemas.microsoft.com/office/drawing/2010/main">
                <a:solidFill>
                  <a:srgbClr val="FFFFFF"/>
                </a:solidFill>
              </a14:hiddenFill>
            </a:ext>
          </a:extLst>
        </p:spPr>
      </p:pic>
      <p:pic>
        <p:nvPicPr>
          <p:cNvPr id="4" name="Google Shape;146;p18">
            <a:extLst>
              <a:ext uri="{FF2B5EF4-FFF2-40B4-BE49-F238E27FC236}">
                <a16:creationId xmlns:a16="http://schemas.microsoft.com/office/drawing/2014/main" id="{0BE0C553-F898-6CE8-4C9E-055E53A1B77B}"/>
              </a:ext>
            </a:extLst>
          </p:cNvPr>
          <p:cNvPicPr preferRelativeResize="0"/>
          <p:nvPr/>
        </p:nvPicPr>
        <p:blipFill>
          <a:blip r:embed="rId4">
            <a:alphaModFix/>
          </a:blip>
          <a:stretch>
            <a:fillRect/>
          </a:stretch>
        </p:blipFill>
        <p:spPr>
          <a:xfrm>
            <a:off x="8198825" y="58775"/>
            <a:ext cx="801594" cy="685800"/>
          </a:xfrm>
          <a:prstGeom prst="rect">
            <a:avLst/>
          </a:prstGeom>
          <a:noFill/>
          <a:ln>
            <a:noFill/>
          </a:ln>
        </p:spPr>
      </p:pic>
      <p:pic>
        <p:nvPicPr>
          <p:cNvPr id="2070" name="Picture 22">
            <a:extLst>
              <a:ext uri="{FF2B5EF4-FFF2-40B4-BE49-F238E27FC236}">
                <a16:creationId xmlns:a16="http://schemas.microsoft.com/office/drawing/2014/main" id="{31AFA52B-5775-63D6-B9FB-D52812C9FBD1}"/>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947064" y="2911222"/>
            <a:ext cx="1788049" cy="678906"/>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491971D4-A2AC-6552-C104-1E97120B3873}"/>
              </a:ext>
            </a:extLst>
          </p:cNvPr>
          <p:cNvPicPr>
            <a:picLocks noChangeAspect="1"/>
          </p:cNvPicPr>
          <p:nvPr/>
        </p:nvPicPr>
        <p:blipFill>
          <a:blip r:embed="rId11"/>
          <a:stretch>
            <a:fillRect/>
          </a:stretch>
        </p:blipFill>
        <p:spPr>
          <a:xfrm>
            <a:off x="1898621" y="4282835"/>
            <a:ext cx="2025591" cy="351886"/>
          </a:xfrm>
          <a:prstGeom prst="rect">
            <a:avLst/>
          </a:prstGeom>
        </p:spPr>
      </p:pic>
      <p:pic>
        <p:nvPicPr>
          <p:cNvPr id="5" name="Picture 4" descr="A black and blue text on a black background&#10;&#10;Description automatically generated">
            <a:extLst>
              <a:ext uri="{FF2B5EF4-FFF2-40B4-BE49-F238E27FC236}">
                <a16:creationId xmlns:a16="http://schemas.microsoft.com/office/drawing/2014/main" id="{E55C4B54-D8F5-52D2-9904-7E44BCD663C5}"/>
              </a:ext>
            </a:extLst>
          </p:cNvPr>
          <p:cNvPicPr>
            <a:picLocks noChangeAspect="1"/>
          </p:cNvPicPr>
          <p:nvPr/>
        </p:nvPicPr>
        <p:blipFill>
          <a:blip r:embed="rId12"/>
          <a:stretch>
            <a:fillRect/>
          </a:stretch>
        </p:blipFill>
        <p:spPr>
          <a:xfrm>
            <a:off x="1897811" y="2516352"/>
            <a:ext cx="2393831" cy="1016569"/>
          </a:xfrm>
          <a:prstGeom prst="rect">
            <a:avLst/>
          </a:prstGeom>
        </p:spPr>
      </p:pic>
    </p:spTree>
    <p:extLst>
      <p:ext uri="{BB962C8B-B14F-4D97-AF65-F5344CB8AC3E}">
        <p14:creationId xmlns:p14="http://schemas.microsoft.com/office/powerpoint/2010/main" val="11230293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0"/>
        <p:cNvGrpSpPr/>
        <p:nvPr/>
      </p:nvGrpSpPr>
      <p:grpSpPr>
        <a:xfrm>
          <a:off x="0" y="0"/>
          <a:ext cx="0" cy="0"/>
          <a:chOff x="0" y="0"/>
          <a:chExt cx="0" cy="0"/>
        </a:xfrm>
      </p:grpSpPr>
      <p:sp>
        <p:nvSpPr>
          <p:cNvPr id="61" name="Google Shape;61;p14"/>
          <p:cNvSpPr txBox="1">
            <a:spLocks noGrp="1"/>
          </p:cNvSpPr>
          <p:nvPr>
            <p:ph type="title"/>
          </p:nvPr>
        </p:nvSpPr>
        <p:spPr>
          <a:xfrm>
            <a:off x="453016" y="187190"/>
            <a:ext cx="5516100" cy="755700"/>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en" sz="2500"/>
              <a:t>CMS we work with</a:t>
            </a:r>
            <a:endParaRPr sz="2500"/>
          </a:p>
        </p:txBody>
      </p:sp>
      <p:pic>
        <p:nvPicPr>
          <p:cNvPr id="74" name="Google Shape;74;p14"/>
          <p:cNvPicPr preferRelativeResize="0"/>
          <p:nvPr/>
        </p:nvPicPr>
        <p:blipFill>
          <a:blip r:embed="rId4">
            <a:alphaModFix/>
          </a:blip>
          <a:stretch>
            <a:fillRect/>
          </a:stretch>
        </p:blipFill>
        <p:spPr>
          <a:xfrm>
            <a:off x="8198825" y="58775"/>
            <a:ext cx="801594" cy="685800"/>
          </a:xfrm>
          <a:prstGeom prst="rect">
            <a:avLst/>
          </a:prstGeom>
          <a:noFill/>
          <a:ln>
            <a:noFill/>
          </a:ln>
        </p:spPr>
      </p:pic>
      <p:pic>
        <p:nvPicPr>
          <p:cNvPr id="3076" name="Picture 4">
            <a:extLst>
              <a:ext uri="{FF2B5EF4-FFF2-40B4-BE49-F238E27FC236}">
                <a16:creationId xmlns:a16="http://schemas.microsoft.com/office/drawing/2014/main" id="{99C94719-D36E-8BC3-DEAE-1097AC0E10D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72075" y="2159646"/>
            <a:ext cx="754036" cy="754036"/>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Joomla:Brand Identity Elements/Official Logo - Joomla! Documentation">
            <a:extLst>
              <a:ext uri="{FF2B5EF4-FFF2-40B4-BE49-F238E27FC236}">
                <a16:creationId xmlns:a16="http://schemas.microsoft.com/office/drawing/2014/main" id="{0A2B3333-0310-DC32-89BC-4504734FE1C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8054" y="2044724"/>
            <a:ext cx="2829532" cy="941087"/>
          </a:xfrm>
          <a:prstGeom prst="rect">
            <a:avLst/>
          </a:prstGeom>
          <a:noFill/>
          <a:extLst>
            <a:ext uri="{909E8E84-426E-40DD-AFC4-6F175D3DCCD1}">
              <a14:hiddenFill xmlns:a14="http://schemas.microsoft.com/office/drawing/2010/main">
                <a:solidFill>
                  <a:srgbClr val="FFFFFF"/>
                </a:solidFill>
              </a14:hiddenFill>
            </a:ext>
          </a:extLst>
        </p:spPr>
      </p:pic>
      <p:sp>
        <p:nvSpPr>
          <p:cNvPr id="3" name="AutoShape 12" descr="Sitecore Vector Logo - Download Free SVG Icon | Worldvectorlogo">
            <a:extLst>
              <a:ext uri="{FF2B5EF4-FFF2-40B4-BE49-F238E27FC236}">
                <a16:creationId xmlns:a16="http://schemas.microsoft.com/office/drawing/2014/main" id="{1B9262D4-8360-4B99-BCF4-4F14F26A7154}"/>
              </a:ext>
            </a:extLst>
          </p:cNvPr>
          <p:cNvSpPr>
            <a:spLocks noChangeAspect="1" noChangeArrowheads="1"/>
          </p:cNvSpPr>
          <p:nvPr/>
        </p:nvSpPr>
        <p:spPr bwMode="auto">
          <a:xfrm>
            <a:off x="4419600" y="24193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3086" name="Picture 14" descr="Sitecore Logo PNG Vector (AI) Free Download">
            <a:extLst>
              <a:ext uri="{FF2B5EF4-FFF2-40B4-BE49-F238E27FC236}">
                <a16:creationId xmlns:a16="http://schemas.microsoft.com/office/drawing/2014/main" id="{4133E37F-9F0C-8F44-9260-4944B6E2113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63860" y="3155647"/>
            <a:ext cx="1085833" cy="770941"/>
          </a:xfrm>
          <a:prstGeom prst="rect">
            <a:avLst/>
          </a:prstGeom>
          <a:noFill/>
          <a:extLst>
            <a:ext uri="{909E8E84-426E-40DD-AFC4-6F175D3DCCD1}">
              <a14:hiddenFill xmlns:a14="http://schemas.microsoft.com/office/drawing/2010/main">
                <a:solidFill>
                  <a:srgbClr val="FFFFFF"/>
                </a:solidFill>
              </a14:hiddenFill>
            </a:ext>
          </a:extLst>
        </p:spPr>
      </p:pic>
      <p:pic>
        <p:nvPicPr>
          <p:cNvPr id="3090" name="Picture 18" descr="Magento Logo PNG Transparent &amp; SVG Vector - Freebie Supply">
            <a:extLst>
              <a:ext uri="{FF2B5EF4-FFF2-40B4-BE49-F238E27FC236}">
                <a16:creationId xmlns:a16="http://schemas.microsoft.com/office/drawing/2014/main" id="{37C091B6-E7DD-613D-2E2E-E15B020F347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3016" y="1179953"/>
            <a:ext cx="2300361" cy="671737"/>
          </a:xfrm>
          <a:prstGeom prst="rect">
            <a:avLst/>
          </a:prstGeom>
          <a:noFill/>
          <a:extLst>
            <a:ext uri="{909E8E84-426E-40DD-AFC4-6F175D3DCCD1}">
              <a14:hiddenFill xmlns:a14="http://schemas.microsoft.com/office/drawing/2010/main">
                <a:solidFill>
                  <a:srgbClr val="FFFFFF"/>
                </a:solidFill>
              </a14:hiddenFill>
            </a:ext>
          </a:extLst>
        </p:spPr>
      </p:pic>
      <p:pic>
        <p:nvPicPr>
          <p:cNvPr id="3092" name="Picture 20" descr="Shopify logo and symbol, meaning, history, PNG">
            <a:extLst>
              <a:ext uri="{FF2B5EF4-FFF2-40B4-BE49-F238E27FC236}">
                <a16:creationId xmlns:a16="http://schemas.microsoft.com/office/drawing/2014/main" id="{EA9DD9D4-8E3F-EB1E-FF72-4F1B2901941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49487" y="2887616"/>
            <a:ext cx="2156469" cy="1347793"/>
          </a:xfrm>
          <a:prstGeom prst="rect">
            <a:avLst/>
          </a:prstGeom>
          <a:noFill/>
          <a:extLst>
            <a:ext uri="{909E8E84-426E-40DD-AFC4-6F175D3DCCD1}">
              <a14:hiddenFill xmlns:a14="http://schemas.microsoft.com/office/drawing/2010/main">
                <a:solidFill>
                  <a:srgbClr val="FFFFFF"/>
                </a:solidFill>
              </a14:hiddenFill>
            </a:ext>
          </a:extLst>
        </p:spPr>
      </p:pic>
      <p:pic>
        <p:nvPicPr>
          <p:cNvPr id="3100" name="Picture 28" descr="React.js Logo History – Design, History and Evolution">
            <a:extLst>
              <a:ext uri="{FF2B5EF4-FFF2-40B4-BE49-F238E27FC236}">
                <a16:creationId xmlns:a16="http://schemas.microsoft.com/office/drawing/2014/main" id="{8F310AEF-E2C3-F71F-C618-854F3247A5F5}"/>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348703" y="3739664"/>
            <a:ext cx="2357626" cy="1620086"/>
          </a:xfrm>
          <a:prstGeom prst="rect">
            <a:avLst/>
          </a:prstGeom>
          <a:noFill/>
          <a:extLst>
            <a:ext uri="{909E8E84-426E-40DD-AFC4-6F175D3DCCD1}">
              <a14:hiddenFill xmlns:a14="http://schemas.microsoft.com/office/drawing/2010/main">
                <a:solidFill>
                  <a:srgbClr val="FFFFFF"/>
                </a:solidFill>
              </a14:hiddenFill>
            </a:ext>
          </a:extLst>
        </p:spPr>
      </p:pic>
      <p:pic>
        <p:nvPicPr>
          <p:cNvPr id="3102" name="Picture 30">
            <a:extLst>
              <a:ext uri="{FF2B5EF4-FFF2-40B4-BE49-F238E27FC236}">
                <a16:creationId xmlns:a16="http://schemas.microsoft.com/office/drawing/2014/main" id="{3CE8D1CD-01BA-A58A-6253-4B5EDF023A5B}"/>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352039" y="2044724"/>
            <a:ext cx="999832" cy="999832"/>
          </a:xfrm>
          <a:prstGeom prst="rect">
            <a:avLst/>
          </a:prstGeom>
          <a:noFill/>
          <a:extLst>
            <a:ext uri="{909E8E84-426E-40DD-AFC4-6F175D3DCCD1}">
              <a14:hiddenFill xmlns:a14="http://schemas.microsoft.com/office/drawing/2010/main">
                <a:solidFill>
                  <a:srgbClr val="FFFFFF"/>
                </a:solidFill>
              </a14:hiddenFill>
            </a:ext>
          </a:extLst>
        </p:spPr>
      </p:pic>
      <p:pic>
        <p:nvPicPr>
          <p:cNvPr id="3104" name="Picture 32" descr="Drupal Logo and symbol, meaning, history, PNG, brand">
            <a:extLst>
              <a:ext uri="{FF2B5EF4-FFF2-40B4-BE49-F238E27FC236}">
                <a16:creationId xmlns:a16="http://schemas.microsoft.com/office/drawing/2014/main" id="{EDFD2219-547D-E604-53F4-9E84FDFF2FF6}"/>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49486" y="4095486"/>
            <a:ext cx="2156469" cy="1213013"/>
          </a:xfrm>
          <a:prstGeom prst="rect">
            <a:avLst/>
          </a:prstGeom>
          <a:noFill/>
          <a:extLst>
            <a:ext uri="{909E8E84-426E-40DD-AFC4-6F175D3DCCD1}">
              <a14:hiddenFill xmlns:a14="http://schemas.microsoft.com/office/drawing/2010/main">
                <a:solidFill>
                  <a:srgbClr val="FFFFFF"/>
                </a:solidFill>
              </a14:hiddenFill>
            </a:ext>
          </a:extLst>
        </p:spPr>
      </p:pic>
      <p:pic>
        <p:nvPicPr>
          <p:cNvPr id="3108" name="Picture 36" descr="Webflow logo - Social media &amp; Logos Icons">
            <a:extLst>
              <a:ext uri="{FF2B5EF4-FFF2-40B4-BE49-F238E27FC236}">
                <a16:creationId xmlns:a16="http://schemas.microsoft.com/office/drawing/2014/main" id="{6BDD0EE5-B184-8A7E-404B-E96ED8DFD7A8}"/>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499161" y="3313309"/>
            <a:ext cx="852710" cy="852710"/>
          </a:xfrm>
          <a:prstGeom prst="rect">
            <a:avLst/>
          </a:prstGeom>
          <a:noFill/>
          <a:extLst>
            <a:ext uri="{909E8E84-426E-40DD-AFC4-6F175D3DCCD1}">
              <a14:hiddenFill xmlns:a14="http://schemas.microsoft.com/office/drawing/2010/main">
                <a:solidFill>
                  <a:srgbClr val="FFFFFF"/>
                </a:solidFill>
              </a14:hiddenFill>
            </a:ext>
          </a:extLst>
        </p:spPr>
      </p:pic>
      <p:pic>
        <p:nvPicPr>
          <p:cNvPr id="3110" name="Picture 38" descr="Ghost Logos">
            <a:extLst>
              <a:ext uri="{FF2B5EF4-FFF2-40B4-BE49-F238E27FC236}">
                <a16:creationId xmlns:a16="http://schemas.microsoft.com/office/drawing/2014/main" id="{0F658B6C-3BB0-88E0-77B0-D7345ED27BFE}"/>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670707" y="3307147"/>
            <a:ext cx="1668788" cy="613279"/>
          </a:xfrm>
          <a:prstGeom prst="rect">
            <a:avLst/>
          </a:prstGeom>
          <a:noFill/>
          <a:extLst>
            <a:ext uri="{909E8E84-426E-40DD-AFC4-6F175D3DCCD1}">
              <a14:hiddenFill xmlns:a14="http://schemas.microsoft.com/office/drawing/2010/main">
                <a:solidFill>
                  <a:srgbClr val="FFFFFF"/>
                </a:solidFill>
              </a14:hiddenFill>
            </a:ext>
          </a:extLst>
        </p:spPr>
      </p:pic>
      <p:pic>
        <p:nvPicPr>
          <p:cNvPr id="3112" name="Picture 40">
            <a:extLst>
              <a:ext uri="{FF2B5EF4-FFF2-40B4-BE49-F238E27FC236}">
                <a16:creationId xmlns:a16="http://schemas.microsoft.com/office/drawing/2014/main" id="{97ABD142-A40A-44E3-9695-91A58E5223E1}"/>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073456" y="4436120"/>
            <a:ext cx="1898849" cy="531744"/>
          </a:xfrm>
          <a:prstGeom prst="rect">
            <a:avLst/>
          </a:prstGeom>
          <a:noFill/>
          <a:extLst>
            <a:ext uri="{909E8E84-426E-40DD-AFC4-6F175D3DCCD1}">
              <a14:hiddenFill xmlns:a14="http://schemas.microsoft.com/office/drawing/2010/main">
                <a:solidFill>
                  <a:srgbClr val="FFFFFF"/>
                </a:solidFill>
              </a14:hiddenFill>
            </a:ext>
          </a:extLst>
        </p:spPr>
      </p:pic>
      <p:pic>
        <p:nvPicPr>
          <p:cNvPr id="3116" name="Picture 44" descr="Squarespace Logo and symbol, meaning, history, PNG, brand">
            <a:extLst>
              <a:ext uri="{FF2B5EF4-FFF2-40B4-BE49-F238E27FC236}">
                <a16:creationId xmlns:a16="http://schemas.microsoft.com/office/drawing/2014/main" id="{143EBAF7-483B-DAB0-F8CA-E62B2B9F3FCD}"/>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6956504" y="923324"/>
            <a:ext cx="1790902" cy="1151294"/>
          </a:xfrm>
          <a:prstGeom prst="rect">
            <a:avLst/>
          </a:prstGeom>
          <a:noFill/>
          <a:extLst>
            <a:ext uri="{909E8E84-426E-40DD-AFC4-6F175D3DCCD1}">
              <a14:hiddenFill xmlns:a14="http://schemas.microsoft.com/office/drawing/2010/main">
                <a:solidFill>
                  <a:srgbClr val="FFFFFF"/>
                </a:solidFill>
              </a14:hiddenFill>
            </a:ext>
          </a:extLst>
        </p:spPr>
      </p:pic>
      <p:pic>
        <p:nvPicPr>
          <p:cNvPr id="3118" name="Picture 46" descr="Wix - Free logo icons">
            <a:extLst>
              <a:ext uri="{FF2B5EF4-FFF2-40B4-BE49-F238E27FC236}">
                <a16:creationId xmlns:a16="http://schemas.microsoft.com/office/drawing/2014/main" id="{3F065B84-54F6-F473-B6C4-BC9BA6A8C019}"/>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3127138" y="1042153"/>
            <a:ext cx="843909" cy="843909"/>
          </a:xfrm>
          <a:prstGeom prst="rect">
            <a:avLst/>
          </a:prstGeom>
          <a:noFill/>
          <a:extLst>
            <a:ext uri="{909E8E84-426E-40DD-AFC4-6F175D3DCCD1}">
              <a14:hiddenFill xmlns:a14="http://schemas.microsoft.com/office/drawing/2010/main">
                <a:solidFill>
                  <a:srgbClr val="FFFFFF"/>
                </a:solidFill>
              </a14:hiddenFill>
            </a:ext>
          </a:extLst>
        </p:spPr>
      </p:pic>
      <p:pic>
        <p:nvPicPr>
          <p:cNvPr id="3122" name="Picture 50">
            <a:extLst>
              <a:ext uri="{FF2B5EF4-FFF2-40B4-BE49-F238E27FC236}">
                <a16:creationId xmlns:a16="http://schemas.microsoft.com/office/drawing/2014/main" id="{221E34F6-3653-DC7E-96C4-E0206CDCC203}"/>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4419600" y="2296671"/>
            <a:ext cx="2357626" cy="550157"/>
          </a:xfrm>
          <a:prstGeom prst="rect">
            <a:avLst/>
          </a:prstGeom>
          <a:noFill/>
          <a:extLst>
            <a:ext uri="{909E8E84-426E-40DD-AFC4-6F175D3DCCD1}">
              <a14:hiddenFill xmlns:a14="http://schemas.microsoft.com/office/drawing/2010/main">
                <a:solidFill>
                  <a:srgbClr val="FFFFFF"/>
                </a:solidFill>
              </a14:hiddenFill>
            </a:ext>
          </a:extLst>
        </p:spPr>
      </p:pic>
      <p:pic>
        <p:nvPicPr>
          <p:cNvPr id="3124" name="Picture 52" descr="Ruby on Rails - Wikipedia">
            <a:extLst>
              <a:ext uri="{FF2B5EF4-FFF2-40B4-BE49-F238E27FC236}">
                <a16:creationId xmlns:a16="http://schemas.microsoft.com/office/drawing/2014/main" id="{68344B7E-6448-3ADE-ACB9-DB5359ABA3BE}"/>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4670707" y="1092490"/>
            <a:ext cx="1969201" cy="743236"/>
          </a:xfrm>
          <a:prstGeom prst="rect">
            <a:avLst/>
          </a:prstGeom>
          <a:noFill/>
          <a:extLst>
            <a:ext uri="{909E8E84-426E-40DD-AFC4-6F175D3DCCD1}">
              <a14:hiddenFill xmlns:a14="http://schemas.microsoft.com/office/drawing/2010/main">
                <a:solidFill>
                  <a:srgbClr val="FFFFFF"/>
                </a:solidFill>
              </a14:hiddenFill>
            </a:ext>
          </a:extLst>
        </p:spPr>
      </p:pic>
      <p:pic>
        <p:nvPicPr>
          <p:cNvPr id="3126" name="Picture 54" descr="django CMS documentation — django cms 3.4.2 documentation">
            <a:extLst>
              <a:ext uri="{FF2B5EF4-FFF2-40B4-BE49-F238E27FC236}">
                <a16:creationId xmlns:a16="http://schemas.microsoft.com/office/drawing/2014/main" id="{71A7B43B-47C5-C774-4753-323965C0B268}"/>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4784124" y="4436915"/>
            <a:ext cx="1921421" cy="4229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34039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sp>
        <p:nvSpPr>
          <p:cNvPr id="61" name="Google Shape;61;p14"/>
          <p:cNvSpPr txBox="1">
            <a:spLocks noGrp="1"/>
          </p:cNvSpPr>
          <p:nvPr>
            <p:ph type="title"/>
          </p:nvPr>
        </p:nvSpPr>
        <p:spPr>
          <a:xfrm>
            <a:off x="453016" y="187190"/>
            <a:ext cx="5516100" cy="755700"/>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en" sz="2500"/>
              <a:t>Tag Management Systems we use</a:t>
            </a:r>
            <a:endParaRPr sz="2500"/>
          </a:p>
        </p:txBody>
      </p:sp>
      <p:pic>
        <p:nvPicPr>
          <p:cNvPr id="74" name="Google Shape;74;p14"/>
          <p:cNvPicPr preferRelativeResize="0"/>
          <p:nvPr/>
        </p:nvPicPr>
        <p:blipFill>
          <a:blip r:embed="rId3">
            <a:alphaModFix/>
          </a:blip>
          <a:stretch>
            <a:fillRect/>
          </a:stretch>
        </p:blipFill>
        <p:spPr>
          <a:xfrm>
            <a:off x="8198825" y="58775"/>
            <a:ext cx="801594" cy="685800"/>
          </a:xfrm>
          <a:prstGeom prst="rect">
            <a:avLst/>
          </a:prstGeom>
          <a:noFill/>
          <a:ln>
            <a:noFill/>
          </a:ln>
        </p:spPr>
      </p:pic>
      <p:sp>
        <p:nvSpPr>
          <p:cNvPr id="3" name="AutoShape 12" descr="Sitecore Vector Logo - Download Free SVG Icon | Worldvectorlogo">
            <a:extLst>
              <a:ext uri="{FF2B5EF4-FFF2-40B4-BE49-F238E27FC236}">
                <a16:creationId xmlns:a16="http://schemas.microsoft.com/office/drawing/2014/main" id="{1B9262D4-8360-4B99-BCF4-4F14F26A7154}"/>
              </a:ext>
            </a:extLst>
          </p:cNvPr>
          <p:cNvSpPr>
            <a:spLocks noChangeAspect="1" noChangeArrowheads="1"/>
          </p:cNvSpPr>
          <p:nvPr/>
        </p:nvSpPr>
        <p:spPr bwMode="auto">
          <a:xfrm>
            <a:off x="4419600" y="24193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8194" name="Picture 2">
            <a:extLst>
              <a:ext uri="{FF2B5EF4-FFF2-40B4-BE49-F238E27FC236}">
                <a16:creationId xmlns:a16="http://schemas.microsoft.com/office/drawing/2014/main" id="{7DAB3034-9378-094A-EC68-39CD0184D89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86411" y="2730865"/>
            <a:ext cx="3397135" cy="576216"/>
          </a:xfrm>
          <a:prstGeom prst="rect">
            <a:avLst/>
          </a:prstGeom>
          <a:noFill/>
          <a:extLst>
            <a:ext uri="{909E8E84-426E-40DD-AFC4-6F175D3DCCD1}">
              <a14:hiddenFill xmlns:a14="http://schemas.microsoft.com/office/drawing/2010/main">
                <a:solidFill>
                  <a:srgbClr val="FFFFFF"/>
                </a:solidFill>
              </a14:hiddenFill>
            </a:ext>
          </a:extLst>
        </p:spPr>
      </p:pic>
      <p:pic>
        <p:nvPicPr>
          <p:cNvPr id="8198" name="Picture 6" descr="Google Tag Manager Referral Tracking Integration">
            <a:extLst>
              <a:ext uri="{FF2B5EF4-FFF2-40B4-BE49-F238E27FC236}">
                <a16:creationId xmlns:a16="http://schemas.microsoft.com/office/drawing/2014/main" id="{98A6154E-F23C-411E-B0A5-25611D5BA3B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98984" y="1959319"/>
            <a:ext cx="1752687" cy="1752687"/>
          </a:xfrm>
          <a:prstGeom prst="rect">
            <a:avLst/>
          </a:prstGeom>
          <a:noFill/>
          <a:extLst>
            <a:ext uri="{909E8E84-426E-40DD-AFC4-6F175D3DCCD1}">
              <a14:hiddenFill xmlns:a14="http://schemas.microsoft.com/office/drawing/2010/main">
                <a:solidFill>
                  <a:srgbClr val="FFFFFF"/>
                </a:solidFill>
              </a14:hiddenFill>
            </a:ext>
          </a:extLst>
        </p:spPr>
      </p:pic>
      <p:pic>
        <p:nvPicPr>
          <p:cNvPr id="8206" name="Picture 14" descr="Ensighten - Cloud Happy">
            <a:extLst>
              <a:ext uri="{FF2B5EF4-FFF2-40B4-BE49-F238E27FC236}">
                <a16:creationId xmlns:a16="http://schemas.microsoft.com/office/drawing/2014/main" id="{2DB598CC-5C43-8C8F-B496-C5EC7A0AB15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491" y="3034054"/>
            <a:ext cx="3581400" cy="266700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62A9A7C9-137F-BBFC-28D4-1778337F9659}"/>
              </a:ext>
            </a:extLst>
          </p:cNvPr>
          <p:cNvPicPr>
            <a:picLocks noChangeAspect="1"/>
          </p:cNvPicPr>
          <p:nvPr/>
        </p:nvPicPr>
        <p:blipFill>
          <a:blip r:embed="rId7"/>
          <a:stretch>
            <a:fillRect/>
          </a:stretch>
        </p:blipFill>
        <p:spPr>
          <a:xfrm>
            <a:off x="301924" y="2337799"/>
            <a:ext cx="3655444" cy="996271"/>
          </a:xfrm>
          <a:prstGeom prst="rect">
            <a:avLst/>
          </a:prstGeom>
        </p:spPr>
      </p:pic>
      <p:pic>
        <p:nvPicPr>
          <p:cNvPr id="4" name="Picture 3" descr="A red square with a white letter in it&#10;&#10;Description automatically generated">
            <a:extLst>
              <a:ext uri="{FF2B5EF4-FFF2-40B4-BE49-F238E27FC236}">
                <a16:creationId xmlns:a16="http://schemas.microsoft.com/office/drawing/2014/main" id="{03AD7039-CD22-8A19-9293-CA9B89D43941}"/>
              </a:ext>
            </a:extLst>
          </p:cNvPr>
          <p:cNvPicPr>
            <a:picLocks noChangeAspect="1"/>
          </p:cNvPicPr>
          <p:nvPr/>
        </p:nvPicPr>
        <p:blipFill>
          <a:blip r:embed="rId8"/>
          <a:stretch>
            <a:fillRect/>
          </a:stretch>
        </p:blipFill>
        <p:spPr>
          <a:xfrm>
            <a:off x="3510381" y="3627408"/>
            <a:ext cx="2058539" cy="1468648"/>
          </a:xfrm>
          <a:prstGeom prst="rect">
            <a:avLst/>
          </a:prstGeom>
        </p:spPr>
      </p:pic>
      <p:pic>
        <p:nvPicPr>
          <p:cNvPr id="6" name="Picture 5" descr="A blue text on a black background&#10;&#10;Description automatically generated">
            <a:extLst>
              <a:ext uri="{FF2B5EF4-FFF2-40B4-BE49-F238E27FC236}">
                <a16:creationId xmlns:a16="http://schemas.microsoft.com/office/drawing/2014/main" id="{0DFDF9ED-912B-F9B2-916F-2318A49FCC19}"/>
              </a:ext>
            </a:extLst>
          </p:cNvPr>
          <p:cNvPicPr>
            <a:picLocks noChangeAspect="1"/>
          </p:cNvPicPr>
          <p:nvPr/>
        </p:nvPicPr>
        <p:blipFill>
          <a:blip r:embed="rId9"/>
          <a:stretch>
            <a:fillRect/>
          </a:stretch>
        </p:blipFill>
        <p:spPr>
          <a:xfrm>
            <a:off x="5833613" y="3908844"/>
            <a:ext cx="3105510" cy="733246"/>
          </a:xfrm>
          <a:prstGeom prst="rect">
            <a:avLst/>
          </a:prstGeom>
        </p:spPr>
      </p:pic>
    </p:spTree>
    <p:extLst>
      <p:ext uri="{BB962C8B-B14F-4D97-AF65-F5344CB8AC3E}">
        <p14:creationId xmlns:p14="http://schemas.microsoft.com/office/powerpoint/2010/main" val="1932640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sp>
        <p:nvSpPr>
          <p:cNvPr id="61" name="Google Shape;61;p14"/>
          <p:cNvSpPr txBox="1">
            <a:spLocks noGrp="1"/>
          </p:cNvSpPr>
          <p:nvPr>
            <p:ph type="title"/>
          </p:nvPr>
        </p:nvSpPr>
        <p:spPr>
          <a:xfrm>
            <a:off x="1966350" y="1370857"/>
            <a:ext cx="5516100" cy="755700"/>
          </a:xfrm>
          <a:prstGeom prst="rect">
            <a:avLst/>
          </a:prstGeom>
        </p:spPr>
        <p:txBody>
          <a:bodyPr spcFirstLastPara="1" wrap="square" lIns="91425" tIns="91425" rIns="91425" bIns="91425" anchor="b" anchorCtr="0">
            <a:noAutofit/>
          </a:bodyPr>
          <a:lstStyle/>
          <a:p>
            <a:pPr algn="ctr" fontAlgn="base"/>
            <a:r>
              <a:rPr lang="en-GB" sz="3600" b="1" i="0">
                <a:solidFill>
                  <a:srgbClr val="FFFFFF"/>
                </a:solidFill>
                <a:effectLst/>
                <a:latin typeface="Noto Sans" panose="020B0502040504020204" pitchFamily="34" charset="0"/>
              </a:rPr>
              <a:t>Analytics Implementation (Web &amp; Mobile)</a:t>
            </a:r>
          </a:p>
        </p:txBody>
      </p:sp>
      <p:pic>
        <p:nvPicPr>
          <p:cNvPr id="74" name="Google Shape;74;p14"/>
          <p:cNvPicPr preferRelativeResize="0"/>
          <p:nvPr/>
        </p:nvPicPr>
        <p:blipFill>
          <a:blip r:embed="rId3">
            <a:alphaModFix/>
          </a:blip>
          <a:stretch>
            <a:fillRect/>
          </a:stretch>
        </p:blipFill>
        <p:spPr>
          <a:xfrm>
            <a:off x="8198825" y="58775"/>
            <a:ext cx="801594" cy="685800"/>
          </a:xfrm>
          <a:prstGeom prst="rect">
            <a:avLst/>
          </a:prstGeom>
          <a:noFill/>
          <a:ln>
            <a:noFill/>
          </a:ln>
        </p:spPr>
      </p:pic>
      <p:sp>
        <p:nvSpPr>
          <p:cNvPr id="3" name="AutoShape 12" descr="Sitecore Vector Logo - Download Free SVG Icon | Worldvectorlogo">
            <a:extLst>
              <a:ext uri="{FF2B5EF4-FFF2-40B4-BE49-F238E27FC236}">
                <a16:creationId xmlns:a16="http://schemas.microsoft.com/office/drawing/2014/main" id="{1B9262D4-8360-4B99-BCF4-4F14F26A7154}"/>
              </a:ext>
            </a:extLst>
          </p:cNvPr>
          <p:cNvSpPr>
            <a:spLocks noChangeAspect="1" noChangeArrowheads="1"/>
          </p:cNvSpPr>
          <p:nvPr/>
        </p:nvSpPr>
        <p:spPr bwMode="auto">
          <a:xfrm>
            <a:off x="4419600" y="24193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9222" name="Picture 6" descr="Google Analytics 4: What marketers need to know | Mediahawk">
            <a:extLst>
              <a:ext uri="{FF2B5EF4-FFF2-40B4-BE49-F238E27FC236}">
                <a16:creationId xmlns:a16="http://schemas.microsoft.com/office/drawing/2014/main" id="{FC6313C1-DDF3-01BE-26D0-0AEFE12D96F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7854" y="2472957"/>
            <a:ext cx="2129790" cy="1266615"/>
          </a:xfrm>
          <a:prstGeom prst="rect">
            <a:avLst/>
          </a:prstGeom>
          <a:noFill/>
          <a:extLst>
            <a:ext uri="{909E8E84-426E-40DD-AFC4-6F175D3DCCD1}">
              <a14:hiddenFill xmlns:a14="http://schemas.microsoft.com/office/drawing/2010/main">
                <a:solidFill>
                  <a:srgbClr val="FFFFFF"/>
                </a:solidFill>
              </a14:hiddenFill>
            </a:ext>
          </a:extLst>
        </p:spPr>
      </p:pic>
      <p:pic>
        <p:nvPicPr>
          <p:cNvPr id="9224" name="Picture 8" descr="Adobe Analytics Logo PNG Vector (PDF) Free Download">
            <a:extLst>
              <a:ext uri="{FF2B5EF4-FFF2-40B4-BE49-F238E27FC236}">
                <a16:creationId xmlns:a16="http://schemas.microsoft.com/office/drawing/2014/main" id="{185E587A-A9C6-37A4-BAAB-6C08A96ACB5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88974" y="2608308"/>
            <a:ext cx="2381250" cy="1000125"/>
          </a:xfrm>
          <a:prstGeom prst="rect">
            <a:avLst/>
          </a:prstGeom>
          <a:noFill/>
          <a:extLst>
            <a:ext uri="{909E8E84-426E-40DD-AFC4-6F175D3DCCD1}">
              <a14:hiddenFill xmlns:a14="http://schemas.microsoft.com/office/drawing/2010/main">
                <a:solidFill>
                  <a:srgbClr val="FFFFFF"/>
                </a:solidFill>
              </a14:hiddenFill>
            </a:ext>
          </a:extLst>
        </p:spPr>
      </p:pic>
      <p:pic>
        <p:nvPicPr>
          <p:cNvPr id="9226" name="Picture 10" descr="Matomo | Magnolia Headless CMS">
            <a:extLst>
              <a:ext uri="{FF2B5EF4-FFF2-40B4-BE49-F238E27FC236}">
                <a16:creationId xmlns:a16="http://schemas.microsoft.com/office/drawing/2014/main" id="{3598C8A0-CA48-A6CC-4A66-24F796B910E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23179" y="2341712"/>
            <a:ext cx="2238029" cy="1539764"/>
          </a:xfrm>
          <a:prstGeom prst="rect">
            <a:avLst/>
          </a:prstGeom>
          <a:noFill/>
          <a:extLst>
            <a:ext uri="{909E8E84-426E-40DD-AFC4-6F175D3DCCD1}">
              <a14:hiddenFill xmlns:a14="http://schemas.microsoft.com/office/drawing/2010/main">
                <a:solidFill>
                  <a:srgbClr val="FFFFFF"/>
                </a:solidFill>
              </a14:hiddenFill>
            </a:ext>
          </a:extLst>
        </p:spPr>
      </p:pic>
      <p:pic>
        <p:nvPicPr>
          <p:cNvPr id="9228" name="Picture 12">
            <a:extLst>
              <a:ext uri="{FF2B5EF4-FFF2-40B4-BE49-F238E27FC236}">
                <a16:creationId xmlns:a16="http://schemas.microsoft.com/office/drawing/2014/main" id="{B69D3C0B-0B16-F352-CB47-7C5E9015CEB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201617" y="3849777"/>
            <a:ext cx="2568850" cy="862973"/>
          </a:xfrm>
          <a:prstGeom prst="rect">
            <a:avLst/>
          </a:prstGeom>
          <a:noFill/>
          <a:extLst>
            <a:ext uri="{909E8E84-426E-40DD-AFC4-6F175D3DCCD1}">
              <a14:hiddenFill xmlns:a14="http://schemas.microsoft.com/office/drawing/2010/main">
                <a:solidFill>
                  <a:srgbClr val="FFFFFF"/>
                </a:solidFill>
              </a14:hiddenFill>
            </a:ext>
          </a:extLst>
        </p:spPr>
      </p:pic>
      <p:pic>
        <p:nvPicPr>
          <p:cNvPr id="9232" name="Picture 16" descr="Piwik PRO">
            <a:extLst>
              <a:ext uri="{FF2B5EF4-FFF2-40B4-BE49-F238E27FC236}">
                <a16:creationId xmlns:a16="http://schemas.microsoft.com/office/drawing/2014/main" id="{D4754114-5D5F-698B-547C-D0E449433759}"/>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091790" y="4125942"/>
            <a:ext cx="2851265" cy="5841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23036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sp>
        <p:nvSpPr>
          <p:cNvPr id="61" name="Google Shape;61;p14"/>
          <p:cNvSpPr txBox="1">
            <a:spLocks noGrp="1"/>
          </p:cNvSpPr>
          <p:nvPr>
            <p:ph type="title"/>
          </p:nvPr>
        </p:nvSpPr>
        <p:spPr>
          <a:xfrm>
            <a:off x="453015" y="187190"/>
            <a:ext cx="5781529" cy="958196"/>
          </a:xfrm>
          <a:prstGeom prst="rect">
            <a:avLst/>
          </a:prstGeom>
        </p:spPr>
        <p:txBody>
          <a:bodyPr spcFirstLastPara="1" wrap="square" lIns="91425" tIns="91425" rIns="91425" bIns="91425" anchor="b" anchorCtr="0">
            <a:noAutofit/>
          </a:bodyPr>
          <a:lstStyle/>
          <a:p>
            <a:pPr algn="l" fontAlgn="base"/>
            <a:r>
              <a:rPr lang="en-GB" b="1" i="0">
                <a:solidFill>
                  <a:srgbClr val="FFFFFF"/>
                </a:solidFill>
                <a:effectLst/>
                <a:highlight>
                  <a:srgbClr val="1C2735"/>
                </a:highlight>
                <a:latin typeface="Noto Sans" panose="020B0502040504020204" pitchFamily="34" charset="0"/>
              </a:rPr>
              <a:t>Customer Data Platforms Implementation</a:t>
            </a:r>
          </a:p>
        </p:txBody>
      </p:sp>
      <p:pic>
        <p:nvPicPr>
          <p:cNvPr id="74" name="Google Shape;74;p14"/>
          <p:cNvPicPr preferRelativeResize="0"/>
          <p:nvPr/>
        </p:nvPicPr>
        <p:blipFill>
          <a:blip r:embed="rId3">
            <a:alphaModFix/>
          </a:blip>
          <a:stretch>
            <a:fillRect/>
          </a:stretch>
        </p:blipFill>
        <p:spPr>
          <a:xfrm>
            <a:off x="8198825" y="58775"/>
            <a:ext cx="801594" cy="685800"/>
          </a:xfrm>
          <a:prstGeom prst="rect">
            <a:avLst/>
          </a:prstGeom>
          <a:noFill/>
          <a:ln>
            <a:noFill/>
          </a:ln>
        </p:spPr>
      </p:pic>
      <p:sp>
        <p:nvSpPr>
          <p:cNvPr id="3" name="AutoShape 12" descr="Sitecore Vector Logo - Download Free SVG Icon | Worldvectorlogo">
            <a:extLst>
              <a:ext uri="{FF2B5EF4-FFF2-40B4-BE49-F238E27FC236}">
                <a16:creationId xmlns:a16="http://schemas.microsoft.com/office/drawing/2014/main" id="{1B9262D4-8360-4B99-BCF4-4F14F26A7154}"/>
              </a:ext>
            </a:extLst>
          </p:cNvPr>
          <p:cNvSpPr>
            <a:spLocks noChangeAspect="1" noChangeArrowheads="1"/>
          </p:cNvSpPr>
          <p:nvPr/>
        </p:nvSpPr>
        <p:spPr bwMode="auto">
          <a:xfrm>
            <a:off x="4419600" y="24193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0242" name="Picture 2" descr="Tealium Partner | Cloud Nine Digital">
            <a:extLst>
              <a:ext uri="{FF2B5EF4-FFF2-40B4-BE49-F238E27FC236}">
                <a16:creationId xmlns:a16="http://schemas.microsoft.com/office/drawing/2014/main" id="{349B1864-3E92-7CEA-790D-F7DFA88B49E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8275" y="1281741"/>
            <a:ext cx="4762500" cy="857250"/>
          </a:xfrm>
          <a:prstGeom prst="rect">
            <a:avLst/>
          </a:prstGeom>
          <a:noFill/>
          <a:extLst>
            <a:ext uri="{909E8E84-426E-40DD-AFC4-6F175D3DCCD1}">
              <a14:hiddenFill xmlns:a14="http://schemas.microsoft.com/office/drawing/2010/main">
                <a:solidFill>
                  <a:srgbClr val="FFFFFF"/>
                </a:solidFill>
              </a14:hiddenFill>
            </a:ext>
          </a:extLst>
        </p:spPr>
      </p:pic>
      <p:sp>
        <p:nvSpPr>
          <p:cNvPr id="2" name="AutoShape 4" descr="Segment Vector Logo - Download Free SVG Icon | Worldvectorlogo">
            <a:extLst>
              <a:ext uri="{FF2B5EF4-FFF2-40B4-BE49-F238E27FC236}">
                <a16:creationId xmlns:a16="http://schemas.microsoft.com/office/drawing/2014/main" id="{81BF7020-4454-71C4-D669-2D95368A7DB1}"/>
              </a:ext>
            </a:extLst>
          </p:cNvPr>
          <p:cNvSpPr>
            <a:spLocks noChangeAspect="1" noChangeArrowheads="1"/>
          </p:cNvSpPr>
          <p:nvPr/>
        </p:nvSpPr>
        <p:spPr bwMode="auto">
          <a:xfrm>
            <a:off x="4572000" y="25717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0248" name="Picture 8" descr="Twilio Segment - Big Data &amp; AI World London 2025">
            <a:extLst>
              <a:ext uri="{FF2B5EF4-FFF2-40B4-BE49-F238E27FC236}">
                <a16:creationId xmlns:a16="http://schemas.microsoft.com/office/drawing/2014/main" id="{0DE19B22-5E79-0242-8CCB-6380A8E3CD4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1670" y="3707710"/>
            <a:ext cx="4092633" cy="1108421"/>
          </a:xfrm>
          <a:prstGeom prst="rect">
            <a:avLst/>
          </a:prstGeom>
          <a:noFill/>
          <a:extLst>
            <a:ext uri="{909E8E84-426E-40DD-AFC4-6F175D3DCCD1}">
              <a14:hiddenFill xmlns:a14="http://schemas.microsoft.com/office/drawing/2010/main">
                <a:solidFill>
                  <a:srgbClr val="FFFFFF"/>
                </a:solidFill>
              </a14:hiddenFill>
            </a:ext>
          </a:extLst>
        </p:spPr>
      </p:pic>
      <p:pic>
        <p:nvPicPr>
          <p:cNvPr id="10250" name="Picture 10" descr="Bloomreach - Retail Gazette Awards">
            <a:extLst>
              <a:ext uri="{FF2B5EF4-FFF2-40B4-BE49-F238E27FC236}">
                <a16:creationId xmlns:a16="http://schemas.microsoft.com/office/drawing/2014/main" id="{54D3EF7F-EE77-305D-B446-B7479247C4E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1013" y="2322173"/>
            <a:ext cx="5172304" cy="11215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77392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sp>
        <p:nvSpPr>
          <p:cNvPr id="61" name="Google Shape;61;p14"/>
          <p:cNvSpPr txBox="1">
            <a:spLocks noGrp="1"/>
          </p:cNvSpPr>
          <p:nvPr>
            <p:ph type="title"/>
          </p:nvPr>
        </p:nvSpPr>
        <p:spPr>
          <a:xfrm>
            <a:off x="2937733" y="554956"/>
            <a:ext cx="4453421" cy="1314167"/>
          </a:xfrm>
          <a:prstGeom prst="rect">
            <a:avLst/>
          </a:prstGeom>
        </p:spPr>
        <p:txBody>
          <a:bodyPr spcFirstLastPara="1" wrap="square" lIns="91425" tIns="91425" rIns="91425" bIns="91425" anchor="b" anchorCtr="0">
            <a:noAutofit/>
          </a:bodyPr>
          <a:lstStyle/>
          <a:p>
            <a:pPr algn="ctr" fontAlgn="base"/>
            <a:r>
              <a:rPr lang="en-GB" sz="4400" b="1" dirty="0">
                <a:solidFill>
                  <a:srgbClr val="FFFFFF"/>
                </a:solidFill>
                <a:latin typeface="Noto Sans"/>
              </a:rPr>
              <a:t>CMPs </a:t>
            </a:r>
            <a:r>
              <a:rPr lang="en-GB" sz="4400" b="1" i="0" dirty="0">
                <a:solidFill>
                  <a:srgbClr val="FFFFFF"/>
                </a:solidFill>
                <a:effectLst/>
                <a:latin typeface="Noto Sans"/>
              </a:rPr>
              <a:t>we use</a:t>
            </a:r>
            <a:r>
              <a:rPr lang="en-GB" sz="4400" b="1" dirty="0">
                <a:solidFill>
                  <a:srgbClr val="FFFFFF"/>
                </a:solidFill>
                <a:latin typeface="Noto Sans"/>
              </a:rPr>
              <a:t> </a:t>
            </a:r>
            <a:endParaRPr lang="en-GB" sz="4400" b="1" i="0" dirty="0">
              <a:solidFill>
                <a:srgbClr val="FFFFFF"/>
              </a:solidFill>
              <a:effectLst/>
              <a:latin typeface="Noto Sans" panose="020B0502040504020204" pitchFamily="34" charset="0"/>
            </a:endParaRPr>
          </a:p>
        </p:txBody>
      </p:sp>
      <p:pic>
        <p:nvPicPr>
          <p:cNvPr id="74" name="Google Shape;74;p14"/>
          <p:cNvPicPr preferRelativeResize="0"/>
          <p:nvPr/>
        </p:nvPicPr>
        <p:blipFill>
          <a:blip r:embed="rId3">
            <a:alphaModFix/>
          </a:blip>
          <a:stretch>
            <a:fillRect/>
          </a:stretch>
        </p:blipFill>
        <p:spPr>
          <a:xfrm>
            <a:off x="8198825" y="58775"/>
            <a:ext cx="801594" cy="685800"/>
          </a:xfrm>
          <a:prstGeom prst="rect">
            <a:avLst/>
          </a:prstGeom>
          <a:noFill/>
          <a:ln>
            <a:noFill/>
          </a:ln>
        </p:spPr>
      </p:pic>
      <p:sp>
        <p:nvSpPr>
          <p:cNvPr id="2" name="AutoShape 4" descr="Segment Vector Logo - Download Free SVG Icon | Worldvectorlogo">
            <a:extLst>
              <a:ext uri="{FF2B5EF4-FFF2-40B4-BE49-F238E27FC236}">
                <a16:creationId xmlns:a16="http://schemas.microsoft.com/office/drawing/2014/main" id="{81BF7020-4454-71C4-D669-2D95368A7DB1}"/>
              </a:ext>
            </a:extLst>
          </p:cNvPr>
          <p:cNvSpPr>
            <a:spLocks noChangeAspect="1" noChangeArrowheads="1"/>
          </p:cNvSpPr>
          <p:nvPr/>
        </p:nvSpPr>
        <p:spPr bwMode="auto">
          <a:xfrm>
            <a:off x="4572000" y="25717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1266" name="Picture 2" descr="Cookiebot™ By Usercentrics logo (CoPa) – Cookiebot Support">
            <a:extLst>
              <a:ext uri="{FF2B5EF4-FFF2-40B4-BE49-F238E27FC236}">
                <a16:creationId xmlns:a16="http://schemas.microsoft.com/office/drawing/2014/main" id="{7DC401D2-C7BF-C3C5-F03A-0375750323F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0411" y="2876550"/>
            <a:ext cx="3217026" cy="961733"/>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descr="OneTrust-logo">
            <a:extLst>
              <a:ext uri="{FF2B5EF4-FFF2-40B4-BE49-F238E27FC236}">
                <a16:creationId xmlns:a16="http://schemas.microsoft.com/office/drawing/2014/main" id="{B927AB05-E47A-8283-27B0-83B485C1B58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0411" y="4070410"/>
            <a:ext cx="3237807" cy="885900"/>
          </a:xfrm>
          <a:prstGeom prst="rect">
            <a:avLst/>
          </a:prstGeom>
          <a:noFill/>
          <a:extLst>
            <a:ext uri="{909E8E84-426E-40DD-AFC4-6F175D3DCCD1}">
              <a14:hiddenFill xmlns:a14="http://schemas.microsoft.com/office/drawing/2010/main">
                <a:solidFill>
                  <a:srgbClr val="FFFFFF"/>
                </a:solidFill>
              </a14:hiddenFill>
            </a:ext>
          </a:extLst>
        </p:spPr>
      </p:pic>
      <p:pic>
        <p:nvPicPr>
          <p:cNvPr id="11270" name="Picture 6" descr="Cookieyes logo by Rafzin p on Dribbble">
            <a:extLst>
              <a:ext uri="{FF2B5EF4-FFF2-40B4-BE49-F238E27FC236}">
                <a16:creationId xmlns:a16="http://schemas.microsoft.com/office/drawing/2014/main" id="{3A5F81BC-2CA8-AA73-8A3E-FB3CC889487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44389" y="3730030"/>
            <a:ext cx="1699952" cy="1274964"/>
          </a:xfrm>
          <a:prstGeom prst="rect">
            <a:avLst/>
          </a:prstGeom>
          <a:noFill/>
          <a:extLst>
            <a:ext uri="{909E8E84-426E-40DD-AFC4-6F175D3DCCD1}">
              <a14:hiddenFill xmlns:a14="http://schemas.microsoft.com/office/drawing/2010/main">
                <a:solidFill>
                  <a:srgbClr val="FFFFFF"/>
                </a:solidFill>
              </a14:hiddenFill>
            </a:ext>
          </a:extLst>
        </p:spPr>
      </p:pic>
      <p:pic>
        <p:nvPicPr>
          <p:cNvPr id="11276" name="Picture 12" descr="Data Privacy Management Software &amp; Solutions | TrustArc">
            <a:extLst>
              <a:ext uri="{FF2B5EF4-FFF2-40B4-BE49-F238E27FC236}">
                <a16:creationId xmlns:a16="http://schemas.microsoft.com/office/drawing/2014/main" id="{8F9214F5-9726-673B-C1B4-C04BAB180EF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122429" y="3687006"/>
            <a:ext cx="2521233" cy="1323647"/>
          </a:xfrm>
          <a:prstGeom prst="rect">
            <a:avLst/>
          </a:prstGeom>
          <a:noFill/>
          <a:extLst>
            <a:ext uri="{909E8E84-426E-40DD-AFC4-6F175D3DCCD1}">
              <a14:hiddenFill xmlns:a14="http://schemas.microsoft.com/office/drawing/2010/main">
                <a:solidFill>
                  <a:srgbClr val="FFFFFF"/>
                </a:solidFill>
              </a14:hiddenFill>
            </a:ext>
          </a:extLst>
        </p:spPr>
      </p:pic>
      <p:pic>
        <p:nvPicPr>
          <p:cNvPr id="11280" name="Picture 16" descr="Didomi">
            <a:extLst>
              <a:ext uri="{FF2B5EF4-FFF2-40B4-BE49-F238E27FC236}">
                <a16:creationId xmlns:a16="http://schemas.microsoft.com/office/drawing/2014/main" id="{A7488CCB-DC7F-252E-75C5-2B4164ED645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680180" y="2571750"/>
            <a:ext cx="1225413" cy="938614"/>
          </a:xfrm>
          <a:prstGeom prst="rect">
            <a:avLst/>
          </a:prstGeom>
          <a:noFill/>
          <a:extLst>
            <a:ext uri="{909E8E84-426E-40DD-AFC4-6F175D3DCCD1}">
              <a14:hiddenFill xmlns:a14="http://schemas.microsoft.com/office/drawing/2010/main">
                <a:solidFill>
                  <a:srgbClr val="FFFFFF"/>
                </a:solidFill>
              </a14:hiddenFill>
            </a:ext>
          </a:extLst>
        </p:spPr>
      </p:pic>
      <p:pic>
        <p:nvPicPr>
          <p:cNvPr id="11282" name="Picture 18" descr="Osano">
            <a:extLst>
              <a:ext uri="{FF2B5EF4-FFF2-40B4-BE49-F238E27FC236}">
                <a16:creationId xmlns:a16="http://schemas.microsoft.com/office/drawing/2014/main" id="{3E23E8E7-D673-A97C-F563-A136B5971F36}"/>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940753" y="1886989"/>
            <a:ext cx="3590925" cy="25166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13073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311700" y="401675"/>
            <a:ext cx="8520600" cy="876935"/>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None/>
            </a:pPr>
            <a:r>
              <a:rPr lang="en" b="1"/>
              <a:t>Our Services</a:t>
            </a:r>
            <a:endParaRPr b="1">
              <a:solidFill>
                <a:schemeClr val="lt1"/>
              </a:solidFill>
              <a:latin typeface="Noto Sans"/>
              <a:ea typeface="Noto Sans"/>
              <a:cs typeface="Noto Sans"/>
              <a:sym typeface="Noto Sans"/>
            </a:endParaRPr>
          </a:p>
        </p:txBody>
      </p:sp>
      <p:pic>
        <p:nvPicPr>
          <p:cNvPr id="4" name="Google Shape;74;p14">
            <a:extLst>
              <a:ext uri="{FF2B5EF4-FFF2-40B4-BE49-F238E27FC236}">
                <a16:creationId xmlns:a16="http://schemas.microsoft.com/office/drawing/2014/main" id="{E243CB93-1F9E-379B-C888-D4E4BA6BD41D}"/>
              </a:ext>
            </a:extLst>
          </p:cNvPr>
          <p:cNvPicPr preferRelativeResize="0"/>
          <p:nvPr/>
        </p:nvPicPr>
        <p:blipFill>
          <a:blip r:embed="rId4">
            <a:alphaModFix/>
          </a:blip>
          <a:stretch>
            <a:fillRect/>
          </a:stretch>
        </p:blipFill>
        <p:spPr>
          <a:xfrm>
            <a:off x="8198825" y="58775"/>
            <a:ext cx="801594" cy="685800"/>
          </a:xfrm>
          <a:prstGeom prst="rect">
            <a:avLst/>
          </a:prstGeom>
          <a:noFill/>
          <a:ln>
            <a:noFill/>
          </a:ln>
        </p:spPr>
      </p:pic>
      <p:sp>
        <p:nvSpPr>
          <p:cNvPr id="7" name="TextBox 6">
            <a:extLst>
              <a:ext uri="{FF2B5EF4-FFF2-40B4-BE49-F238E27FC236}">
                <a16:creationId xmlns:a16="http://schemas.microsoft.com/office/drawing/2014/main" id="{E4C1B2F6-14A8-5652-4346-DC4EA2F8F441}"/>
              </a:ext>
            </a:extLst>
          </p:cNvPr>
          <p:cNvSpPr txBox="1"/>
          <p:nvPr/>
        </p:nvSpPr>
        <p:spPr>
          <a:xfrm>
            <a:off x="168039" y="3051941"/>
            <a:ext cx="2155814" cy="1715791"/>
          </a:xfrm>
          <a:prstGeom prst="rect">
            <a:avLst/>
          </a:prstGeom>
          <a:noFill/>
        </p:spPr>
        <p:txBody>
          <a:bodyPr wrap="square" lIns="91440" tIns="45720" rIns="91440" bIns="45720" rtlCol="0" anchor="t">
            <a:spAutoFit/>
          </a:bodyPr>
          <a:lstStyle>
            <a:defPPr>
              <a:defRPr lang="en-US"/>
            </a:defPPr>
            <a:lvl1pPr>
              <a:lnSpc>
                <a:spcPts val="1600"/>
              </a:lnSpc>
              <a:defRPr sz="1050" b="0" i="0">
                <a:effectLst/>
                <a:latin typeface="Avenir Next LT Pro" panose="020B0504020202020204" pitchFamily="34" charset="0"/>
              </a:defRPr>
            </a:lvl1pPr>
          </a:lstStyle>
          <a:p>
            <a:pPr algn="ctr"/>
            <a:r>
              <a:rPr lang="en-GB">
                <a:solidFill>
                  <a:schemeClr val="bg1"/>
                </a:solidFill>
                <a:latin typeface="Avenir Next LT Pro"/>
              </a:rPr>
              <a:t>We help you deploy analytics and measurement capabilities. Providing you with data and tagging expertise to create an effective reporting framework. We are specialists in data compliance, data privacy and consent management</a:t>
            </a:r>
            <a:endParaRPr lang="en-US">
              <a:solidFill>
                <a:schemeClr val="bg1"/>
              </a:solidFill>
              <a:latin typeface="Avenir Next LT Pro"/>
            </a:endParaRPr>
          </a:p>
        </p:txBody>
      </p:sp>
      <p:sp>
        <p:nvSpPr>
          <p:cNvPr id="8" name="TextBox 7">
            <a:extLst>
              <a:ext uri="{FF2B5EF4-FFF2-40B4-BE49-F238E27FC236}">
                <a16:creationId xmlns:a16="http://schemas.microsoft.com/office/drawing/2014/main" id="{EFE24E2D-A0C7-6898-9CCC-AC85E6B83806}"/>
              </a:ext>
            </a:extLst>
          </p:cNvPr>
          <p:cNvSpPr txBox="1"/>
          <p:nvPr/>
        </p:nvSpPr>
        <p:spPr>
          <a:xfrm>
            <a:off x="2602942" y="3051941"/>
            <a:ext cx="2273251" cy="1920975"/>
          </a:xfrm>
          <a:prstGeom prst="rect">
            <a:avLst/>
          </a:prstGeom>
          <a:noFill/>
        </p:spPr>
        <p:txBody>
          <a:bodyPr wrap="square" lIns="91440" tIns="45720" rIns="91440" bIns="45720" rtlCol="0" anchor="t">
            <a:spAutoFit/>
          </a:bodyPr>
          <a:lstStyle/>
          <a:p>
            <a:pPr algn="ctr">
              <a:lnSpc>
                <a:spcPts val="1600"/>
              </a:lnSpc>
            </a:pPr>
            <a:r>
              <a:rPr lang="en-GB" sz="1050">
                <a:solidFill>
                  <a:schemeClr val="bg1"/>
                </a:solidFill>
                <a:latin typeface="Avenir Next LT Pro"/>
              </a:rPr>
              <a:t>Starting from requirements gathering &amp; auditing your current set-up, to solution architecture &amp; continuous development plans, our team has the capability to take your project from its idea stages, to a fully-fledged business solution that can be used to expand your business.</a:t>
            </a:r>
            <a:endParaRPr lang="en-GB" sz="1050" b="0" i="0">
              <a:solidFill>
                <a:schemeClr val="bg1"/>
              </a:solidFill>
              <a:effectLst/>
              <a:latin typeface="Avenir Next LT Pro"/>
            </a:endParaRPr>
          </a:p>
        </p:txBody>
      </p:sp>
      <p:sp>
        <p:nvSpPr>
          <p:cNvPr id="9" name="TextBox 8">
            <a:extLst>
              <a:ext uri="{FF2B5EF4-FFF2-40B4-BE49-F238E27FC236}">
                <a16:creationId xmlns:a16="http://schemas.microsoft.com/office/drawing/2014/main" id="{B959179C-D866-9269-9DE2-B6E3901A6818}"/>
              </a:ext>
            </a:extLst>
          </p:cNvPr>
          <p:cNvSpPr txBox="1"/>
          <p:nvPr/>
        </p:nvSpPr>
        <p:spPr>
          <a:xfrm>
            <a:off x="5088761" y="3051941"/>
            <a:ext cx="2068497" cy="2115964"/>
          </a:xfrm>
          <a:prstGeom prst="rect">
            <a:avLst/>
          </a:prstGeom>
          <a:noFill/>
        </p:spPr>
        <p:txBody>
          <a:bodyPr wrap="square" lIns="91440" tIns="45720" rIns="91440" bIns="45720" rtlCol="0" anchor="t">
            <a:spAutoFit/>
          </a:bodyPr>
          <a:lstStyle/>
          <a:p>
            <a:pPr algn="ctr"/>
            <a:r>
              <a:rPr lang="en-GB" sz="1100">
                <a:solidFill>
                  <a:schemeClr val="bg1"/>
                </a:solidFill>
                <a:latin typeface="Avenir Next LT Pro"/>
              </a:rPr>
              <a:t>We partner with visionary customers who want to transform and grow their organization by building  their business using modern digital marketing technologies. We develop custom data models to help you track revenue against marketing spend.</a:t>
            </a:r>
          </a:p>
          <a:p>
            <a:pPr algn="ctr"/>
            <a:endParaRPr lang="en-GB" sz="1050">
              <a:solidFill>
                <a:schemeClr val="bg1"/>
              </a:solidFill>
              <a:latin typeface="Avenir Next LT Pro"/>
              <a:ea typeface="Inter" panose="02000503000000020004" pitchFamily="2" charset="0"/>
            </a:endParaRPr>
          </a:p>
        </p:txBody>
      </p:sp>
      <p:sp>
        <p:nvSpPr>
          <p:cNvPr id="10" name="TextBox 9">
            <a:extLst>
              <a:ext uri="{FF2B5EF4-FFF2-40B4-BE49-F238E27FC236}">
                <a16:creationId xmlns:a16="http://schemas.microsoft.com/office/drawing/2014/main" id="{DA550699-EBAE-AC77-F01B-22EC11F4B4E7}"/>
              </a:ext>
            </a:extLst>
          </p:cNvPr>
          <p:cNvSpPr txBox="1"/>
          <p:nvPr/>
        </p:nvSpPr>
        <p:spPr>
          <a:xfrm>
            <a:off x="7157258" y="3051941"/>
            <a:ext cx="1928553" cy="2031325"/>
          </a:xfrm>
          <a:prstGeom prst="rect">
            <a:avLst/>
          </a:prstGeom>
          <a:noFill/>
        </p:spPr>
        <p:txBody>
          <a:bodyPr wrap="square" lIns="91440" tIns="45720" rIns="91440" bIns="45720" rtlCol="0" anchor="t">
            <a:spAutoFit/>
          </a:bodyPr>
          <a:lstStyle>
            <a:defPPr>
              <a:defRPr lang="en-US"/>
            </a:defPPr>
            <a:lvl1pPr>
              <a:defRPr sz="1050">
                <a:latin typeface="Avenir Next LT Pro" panose="020B0504020202020204" pitchFamily="34" charset="0"/>
              </a:defRPr>
            </a:lvl1pPr>
          </a:lstStyle>
          <a:p>
            <a:pPr algn="ctr"/>
            <a:r>
              <a:rPr lang="en-US" dirty="0">
                <a:solidFill>
                  <a:schemeClr val="bg1"/>
                </a:solidFill>
                <a:latin typeface="Avenir Next LT Pro"/>
              </a:rPr>
              <a:t>All our solutions are designed to include multiple fail-safes. Our code &amp; configurations are engineered to be robust and to allow future development. We include automated testing tools that can help our clients maintain high Data Quality standards at all times. </a:t>
            </a:r>
            <a:endParaRPr lang="en-US" dirty="0">
              <a:solidFill>
                <a:schemeClr val="bg1"/>
              </a:solidFill>
            </a:endParaRPr>
          </a:p>
          <a:p>
            <a:endParaRPr lang="en-US"/>
          </a:p>
        </p:txBody>
      </p:sp>
      <p:sp>
        <p:nvSpPr>
          <p:cNvPr id="15" name="TextBox 14">
            <a:extLst>
              <a:ext uri="{FF2B5EF4-FFF2-40B4-BE49-F238E27FC236}">
                <a16:creationId xmlns:a16="http://schemas.microsoft.com/office/drawing/2014/main" id="{BEE2D4B2-8DAD-3514-7F07-A54BC49DB3EE}"/>
              </a:ext>
            </a:extLst>
          </p:cNvPr>
          <p:cNvSpPr txBox="1"/>
          <p:nvPr/>
        </p:nvSpPr>
        <p:spPr>
          <a:xfrm>
            <a:off x="5130926" y="2488729"/>
            <a:ext cx="1627862" cy="584775"/>
          </a:xfrm>
          <a:prstGeom prst="rect">
            <a:avLst/>
          </a:prstGeom>
          <a:noFill/>
        </p:spPr>
        <p:txBody>
          <a:bodyPr wrap="square" rtlCol="0">
            <a:spAutoFit/>
          </a:bodyPr>
          <a:lstStyle/>
          <a:p>
            <a:pPr algn="ctr"/>
            <a:r>
              <a:rPr lang="en-US" sz="1600">
                <a:solidFill>
                  <a:schemeClr val="bg1"/>
                </a:solidFill>
                <a:latin typeface="Inter SemiBold" panose="02000503000000020004" pitchFamily="2" charset="0"/>
                <a:ea typeface="Inter SemiBold" panose="02000503000000020004" pitchFamily="2" charset="0"/>
              </a:rPr>
              <a:t>Advanced</a:t>
            </a:r>
          </a:p>
          <a:p>
            <a:pPr algn="ctr"/>
            <a:r>
              <a:rPr lang="en-US" sz="1600">
                <a:solidFill>
                  <a:schemeClr val="bg1"/>
                </a:solidFill>
                <a:latin typeface="Inter SemiBold" panose="02000503000000020004" pitchFamily="2" charset="0"/>
                <a:ea typeface="Inter SemiBold" panose="02000503000000020004" pitchFamily="2" charset="0"/>
              </a:rPr>
              <a:t>Technologies</a:t>
            </a:r>
            <a:endParaRPr lang="en-US">
              <a:solidFill>
                <a:schemeClr val="bg1"/>
              </a:solidFill>
              <a:latin typeface="Inter SemiBold" panose="02000503000000020004" pitchFamily="2" charset="0"/>
              <a:ea typeface="Inter SemiBold" panose="02000503000000020004" pitchFamily="2" charset="0"/>
            </a:endParaRPr>
          </a:p>
        </p:txBody>
      </p:sp>
      <p:sp>
        <p:nvSpPr>
          <p:cNvPr id="17" name="Freeform 140">
            <a:extLst>
              <a:ext uri="{FF2B5EF4-FFF2-40B4-BE49-F238E27FC236}">
                <a16:creationId xmlns:a16="http://schemas.microsoft.com/office/drawing/2014/main" id="{104305EB-9919-EB77-02FB-F1E28E40B756}"/>
              </a:ext>
            </a:extLst>
          </p:cNvPr>
          <p:cNvSpPr>
            <a:spLocks/>
          </p:cNvSpPr>
          <p:nvPr/>
        </p:nvSpPr>
        <p:spPr bwMode="auto">
          <a:xfrm>
            <a:off x="945175" y="1656444"/>
            <a:ext cx="748145" cy="733729"/>
          </a:xfrm>
          <a:custGeom>
            <a:avLst/>
            <a:gdLst>
              <a:gd name="T0" fmla="*/ 141 w 150"/>
              <a:gd name="T1" fmla="*/ 142 h 160"/>
              <a:gd name="T2" fmla="*/ 133 w 150"/>
              <a:gd name="T3" fmla="*/ 142 h 160"/>
              <a:gd name="T4" fmla="*/ 137 w 150"/>
              <a:gd name="T5" fmla="*/ 134 h 160"/>
              <a:gd name="T6" fmla="*/ 137 w 150"/>
              <a:gd name="T7" fmla="*/ 65 h 160"/>
              <a:gd name="T8" fmla="*/ 126 w 150"/>
              <a:gd name="T9" fmla="*/ 53 h 160"/>
              <a:gd name="T10" fmla="*/ 117 w 150"/>
              <a:gd name="T11" fmla="*/ 65 h 160"/>
              <a:gd name="T12" fmla="*/ 117 w 150"/>
              <a:gd name="T13" fmla="*/ 134 h 160"/>
              <a:gd name="T14" fmla="*/ 120 w 150"/>
              <a:gd name="T15" fmla="*/ 142 h 160"/>
              <a:gd name="T16" fmla="*/ 104 w 150"/>
              <a:gd name="T17" fmla="*/ 142 h 160"/>
              <a:gd name="T18" fmla="*/ 107 w 150"/>
              <a:gd name="T19" fmla="*/ 134 h 160"/>
              <a:gd name="T20" fmla="*/ 107 w 150"/>
              <a:gd name="T21" fmla="*/ 87 h 160"/>
              <a:gd name="T22" fmla="*/ 96 w 150"/>
              <a:gd name="T23" fmla="*/ 75 h 160"/>
              <a:gd name="T24" fmla="*/ 87 w 150"/>
              <a:gd name="T25" fmla="*/ 87 h 160"/>
              <a:gd name="T26" fmla="*/ 87 w 150"/>
              <a:gd name="T27" fmla="*/ 134 h 160"/>
              <a:gd name="T28" fmla="*/ 91 w 150"/>
              <a:gd name="T29" fmla="*/ 142 h 160"/>
              <a:gd name="T30" fmla="*/ 74 w 150"/>
              <a:gd name="T31" fmla="*/ 142 h 160"/>
              <a:gd name="T32" fmla="*/ 78 w 150"/>
              <a:gd name="T33" fmla="*/ 134 h 160"/>
              <a:gd name="T34" fmla="*/ 78 w 150"/>
              <a:gd name="T35" fmla="*/ 65 h 160"/>
              <a:gd name="T36" fmla="*/ 67 w 150"/>
              <a:gd name="T37" fmla="*/ 53 h 160"/>
              <a:gd name="T38" fmla="*/ 57 w 150"/>
              <a:gd name="T39" fmla="*/ 65 h 160"/>
              <a:gd name="T40" fmla="*/ 57 w 150"/>
              <a:gd name="T41" fmla="*/ 134 h 160"/>
              <a:gd name="T42" fmla="*/ 61 w 150"/>
              <a:gd name="T43" fmla="*/ 142 h 160"/>
              <a:gd name="T44" fmla="*/ 44 w 150"/>
              <a:gd name="T45" fmla="*/ 142 h 160"/>
              <a:gd name="T46" fmla="*/ 48 w 150"/>
              <a:gd name="T47" fmla="*/ 134 h 160"/>
              <a:gd name="T48" fmla="*/ 48 w 150"/>
              <a:gd name="T49" fmla="*/ 87 h 160"/>
              <a:gd name="T50" fmla="*/ 37 w 150"/>
              <a:gd name="T51" fmla="*/ 75 h 160"/>
              <a:gd name="T52" fmla="*/ 28 w 150"/>
              <a:gd name="T53" fmla="*/ 87 h 160"/>
              <a:gd name="T54" fmla="*/ 28 w 150"/>
              <a:gd name="T55" fmla="*/ 134 h 160"/>
              <a:gd name="T56" fmla="*/ 31 w 150"/>
              <a:gd name="T57" fmla="*/ 142 h 160"/>
              <a:gd name="T58" fmla="*/ 17 w 150"/>
              <a:gd name="T59" fmla="*/ 142 h 160"/>
              <a:gd name="T60" fmla="*/ 17 w 150"/>
              <a:gd name="T61" fmla="*/ 10 h 160"/>
              <a:gd name="T62" fmla="*/ 7 w 150"/>
              <a:gd name="T63" fmla="*/ 0 h 160"/>
              <a:gd name="T64" fmla="*/ 0 w 150"/>
              <a:gd name="T65" fmla="*/ 10 h 160"/>
              <a:gd name="T66" fmla="*/ 0 w 150"/>
              <a:gd name="T67" fmla="*/ 152 h 160"/>
              <a:gd name="T68" fmla="*/ 7 w 150"/>
              <a:gd name="T69" fmla="*/ 160 h 160"/>
              <a:gd name="T70" fmla="*/ 141 w 150"/>
              <a:gd name="T71" fmla="*/ 160 h 160"/>
              <a:gd name="T72" fmla="*/ 150 w 150"/>
              <a:gd name="T73" fmla="*/ 152 h 160"/>
              <a:gd name="T74" fmla="*/ 141 w 150"/>
              <a:gd name="T75" fmla="*/ 142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0" h="160">
                <a:moveTo>
                  <a:pt x="141" y="142"/>
                </a:moveTo>
                <a:cubicBezTo>
                  <a:pt x="141" y="142"/>
                  <a:pt x="141" y="142"/>
                  <a:pt x="133" y="142"/>
                </a:cubicBezTo>
                <a:cubicBezTo>
                  <a:pt x="135" y="140"/>
                  <a:pt x="137" y="138"/>
                  <a:pt x="137" y="134"/>
                </a:cubicBezTo>
                <a:cubicBezTo>
                  <a:pt x="137" y="134"/>
                  <a:pt x="137" y="134"/>
                  <a:pt x="137" y="65"/>
                </a:cubicBezTo>
                <a:cubicBezTo>
                  <a:pt x="137" y="59"/>
                  <a:pt x="133" y="53"/>
                  <a:pt x="126" y="53"/>
                </a:cubicBezTo>
                <a:cubicBezTo>
                  <a:pt x="120" y="53"/>
                  <a:pt x="117" y="59"/>
                  <a:pt x="117" y="65"/>
                </a:cubicBezTo>
                <a:cubicBezTo>
                  <a:pt x="117" y="65"/>
                  <a:pt x="117" y="65"/>
                  <a:pt x="117" y="134"/>
                </a:cubicBezTo>
                <a:cubicBezTo>
                  <a:pt x="117" y="138"/>
                  <a:pt x="119" y="140"/>
                  <a:pt x="120" y="142"/>
                </a:cubicBezTo>
                <a:cubicBezTo>
                  <a:pt x="120" y="142"/>
                  <a:pt x="120" y="142"/>
                  <a:pt x="104" y="142"/>
                </a:cubicBezTo>
                <a:cubicBezTo>
                  <a:pt x="106" y="140"/>
                  <a:pt x="107" y="138"/>
                  <a:pt x="107" y="134"/>
                </a:cubicBezTo>
                <a:cubicBezTo>
                  <a:pt x="107" y="134"/>
                  <a:pt x="107" y="134"/>
                  <a:pt x="107" y="87"/>
                </a:cubicBezTo>
                <a:cubicBezTo>
                  <a:pt x="107" y="81"/>
                  <a:pt x="104" y="75"/>
                  <a:pt x="96" y="75"/>
                </a:cubicBezTo>
                <a:cubicBezTo>
                  <a:pt x="91" y="75"/>
                  <a:pt x="87" y="81"/>
                  <a:pt x="87" y="87"/>
                </a:cubicBezTo>
                <a:cubicBezTo>
                  <a:pt x="87" y="87"/>
                  <a:pt x="87" y="87"/>
                  <a:pt x="87" y="134"/>
                </a:cubicBezTo>
                <a:cubicBezTo>
                  <a:pt x="87" y="138"/>
                  <a:pt x="89" y="140"/>
                  <a:pt x="91" y="142"/>
                </a:cubicBezTo>
                <a:cubicBezTo>
                  <a:pt x="91" y="142"/>
                  <a:pt x="91" y="142"/>
                  <a:pt x="74" y="142"/>
                </a:cubicBezTo>
                <a:cubicBezTo>
                  <a:pt x="76" y="140"/>
                  <a:pt x="78" y="138"/>
                  <a:pt x="78" y="134"/>
                </a:cubicBezTo>
                <a:cubicBezTo>
                  <a:pt x="78" y="134"/>
                  <a:pt x="78" y="134"/>
                  <a:pt x="78" y="65"/>
                </a:cubicBezTo>
                <a:cubicBezTo>
                  <a:pt x="78" y="59"/>
                  <a:pt x="74" y="53"/>
                  <a:pt x="67" y="53"/>
                </a:cubicBezTo>
                <a:cubicBezTo>
                  <a:pt x="61" y="53"/>
                  <a:pt x="57" y="59"/>
                  <a:pt x="57" y="65"/>
                </a:cubicBezTo>
                <a:cubicBezTo>
                  <a:pt x="57" y="65"/>
                  <a:pt x="57" y="65"/>
                  <a:pt x="57" y="134"/>
                </a:cubicBezTo>
                <a:cubicBezTo>
                  <a:pt x="57" y="138"/>
                  <a:pt x="59" y="140"/>
                  <a:pt x="61" y="142"/>
                </a:cubicBezTo>
                <a:cubicBezTo>
                  <a:pt x="61" y="142"/>
                  <a:pt x="61" y="142"/>
                  <a:pt x="44" y="142"/>
                </a:cubicBezTo>
                <a:cubicBezTo>
                  <a:pt x="46" y="140"/>
                  <a:pt x="48" y="138"/>
                  <a:pt x="48" y="134"/>
                </a:cubicBezTo>
                <a:cubicBezTo>
                  <a:pt x="48" y="134"/>
                  <a:pt x="48" y="134"/>
                  <a:pt x="48" y="87"/>
                </a:cubicBezTo>
                <a:cubicBezTo>
                  <a:pt x="48" y="81"/>
                  <a:pt x="44" y="75"/>
                  <a:pt x="37" y="75"/>
                </a:cubicBezTo>
                <a:cubicBezTo>
                  <a:pt x="31" y="75"/>
                  <a:pt x="28" y="81"/>
                  <a:pt x="28" y="87"/>
                </a:cubicBezTo>
                <a:cubicBezTo>
                  <a:pt x="28" y="87"/>
                  <a:pt x="28" y="87"/>
                  <a:pt x="28" y="134"/>
                </a:cubicBezTo>
                <a:cubicBezTo>
                  <a:pt x="28" y="138"/>
                  <a:pt x="30" y="140"/>
                  <a:pt x="31" y="142"/>
                </a:cubicBezTo>
                <a:cubicBezTo>
                  <a:pt x="31" y="142"/>
                  <a:pt x="31" y="142"/>
                  <a:pt x="17" y="142"/>
                </a:cubicBezTo>
                <a:cubicBezTo>
                  <a:pt x="17" y="142"/>
                  <a:pt x="17" y="142"/>
                  <a:pt x="17" y="10"/>
                </a:cubicBezTo>
                <a:cubicBezTo>
                  <a:pt x="17" y="6"/>
                  <a:pt x="13" y="0"/>
                  <a:pt x="7" y="0"/>
                </a:cubicBezTo>
                <a:cubicBezTo>
                  <a:pt x="4" y="0"/>
                  <a:pt x="0" y="6"/>
                  <a:pt x="0" y="10"/>
                </a:cubicBezTo>
                <a:cubicBezTo>
                  <a:pt x="0" y="10"/>
                  <a:pt x="0" y="10"/>
                  <a:pt x="0" y="152"/>
                </a:cubicBezTo>
                <a:cubicBezTo>
                  <a:pt x="0" y="156"/>
                  <a:pt x="4" y="160"/>
                  <a:pt x="7" y="160"/>
                </a:cubicBezTo>
                <a:cubicBezTo>
                  <a:pt x="7" y="160"/>
                  <a:pt x="7" y="160"/>
                  <a:pt x="141" y="160"/>
                </a:cubicBezTo>
                <a:cubicBezTo>
                  <a:pt x="146" y="160"/>
                  <a:pt x="150" y="156"/>
                  <a:pt x="150" y="152"/>
                </a:cubicBezTo>
                <a:cubicBezTo>
                  <a:pt x="150" y="146"/>
                  <a:pt x="146" y="142"/>
                  <a:pt x="141" y="14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Freeform 118">
            <a:extLst>
              <a:ext uri="{FF2B5EF4-FFF2-40B4-BE49-F238E27FC236}">
                <a16:creationId xmlns:a16="http://schemas.microsoft.com/office/drawing/2014/main" id="{FA14E5EB-FFD8-013F-116E-5113DB1D493E}"/>
              </a:ext>
            </a:extLst>
          </p:cNvPr>
          <p:cNvSpPr>
            <a:spLocks noEditPoints="1"/>
          </p:cNvSpPr>
          <p:nvPr/>
        </p:nvSpPr>
        <p:spPr bwMode="auto">
          <a:xfrm>
            <a:off x="3454873" y="1656443"/>
            <a:ext cx="657707" cy="733730"/>
          </a:xfrm>
          <a:custGeom>
            <a:avLst/>
            <a:gdLst>
              <a:gd name="T0" fmla="*/ 131 w 148"/>
              <a:gd name="T1" fmla="*/ 0 h 160"/>
              <a:gd name="T2" fmla="*/ 15 w 148"/>
              <a:gd name="T3" fmla="*/ 0 h 160"/>
              <a:gd name="T4" fmla="*/ 0 w 148"/>
              <a:gd name="T5" fmla="*/ 18 h 160"/>
              <a:gd name="T6" fmla="*/ 0 w 148"/>
              <a:gd name="T7" fmla="*/ 143 h 160"/>
              <a:gd name="T8" fmla="*/ 15 w 148"/>
              <a:gd name="T9" fmla="*/ 160 h 160"/>
              <a:gd name="T10" fmla="*/ 131 w 148"/>
              <a:gd name="T11" fmla="*/ 160 h 160"/>
              <a:gd name="T12" fmla="*/ 148 w 148"/>
              <a:gd name="T13" fmla="*/ 143 h 160"/>
              <a:gd name="T14" fmla="*/ 148 w 148"/>
              <a:gd name="T15" fmla="*/ 18 h 160"/>
              <a:gd name="T16" fmla="*/ 131 w 148"/>
              <a:gd name="T17" fmla="*/ 0 h 160"/>
              <a:gd name="T18" fmla="*/ 17 w 148"/>
              <a:gd name="T19" fmla="*/ 25 h 160"/>
              <a:gd name="T20" fmla="*/ 131 w 148"/>
              <a:gd name="T21" fmla="*/ 25 h 160"/>
              <a:gd name="T22" fmla="*/ 131 w 148"/>
              <a:gd name="T23" fmla="*/ 107 h 160"/>
              <a:gd name="T24" fmla="*/ 17 w 148"/>
              <a:gd name="T25" fmla="*/ 107 h 160"/>
              <a:gd name="T26" fmla="*/ 17 w 148"/>
              <a:gd name="T27" fmla="*/ 25 h 160"/>
              <a:gd name="T28" fmla="*/ 137 w 148"/>
              <a:gd name="T29" fmla="*/ 138 h 160"/>
              <a:gd name="T30" fmla="*/ 56 w 148"/>
              <a:gd name="T31" fmla="*/ 138 h 160"/>
              <a:gd name="T32" fmla="*/ 44 w 148"/>
              <a:gd name="T33" fmla="*/ 149 h 160"/>
              <a:gd name="T34" fmla="*/ 31 w 148"/>
              <a:gd name="T35" fmla="*/ 138 h 160"/>
              <a:gd name="T36" fmla="*/ 11 w 148"/>
              <a:gd name="T37" fmla="*/ 138 h 160"/>
              <a:gd name="T38" fmla="*/ 11 w 148"/>
              <a:gd name="T39" fmla="*/ 131 h 160"/>
              <a:gd name="T40" fmla="*/ 31 w 148"/>
              <a:gd name="T41" fmla="*/ 131 h 160"/>
              <a:gd name="T42" fmla="*/ 44 w 148"/>
              <a:gd name="T43" fmla="*/ 120 h 160"/>
              <a:gd name="T44" fmla="*/ 56 w 148"/>
              <a:gd name="T45" fmla="*/ 131 h 160"/>
              <a:gd name="T46" fmla="*/ 137 w 148"/>
              <a:gd name="T47" fmla="*/ 131 h 160"/>
              <a:gd name="T48" fmla="*/ 137 w 148"/>
              <a:gd name="T49" fmla="*/ 138 h 160"/>
              <a:gd name="T50" fmla="*/ 89 w 148"/>
              <a:gd name="T51" fmla="*/ 93 h 160"/>
              <a:gd name="T52" fmla="*/ 102 w 148"/>
              <a:gd name="T53" fmla="*/ 93 h 160"/>
              <a:gd name="T54" fmla="*/ 102 w 148"/>
              <a:gd name="T55" fmla="*/ 36 h 160"/>
              <a:gd name="T56" fmla="*/ 89 w 148"/>
              <a:gd name="T57" fmla="*/ 36 h 160"/>
              <a:gd name="T58" fmla="*/ 89 w 148"/>
              <a:gd name="T59" fmla="*/ 93 h 160"/>
              <a:gd name="T60" fmla="*/ 44 w 148"/>
              <a:gd name="T61" fmla="*/ 93 h 160"/>
              <a:gd name="T62" fmla="*/ 59 w 148"/>
              <a:gd name="T63" fmla="*/ 93 h 160"/>
              <a:gd name="T64" fmla="*/ 59 w 148"/>
              <a:gd name="T65" fmla="*/ 58 h 160"/>
              <a:gd name="T66" fmla="*/ 44 w 148"/>
              <a:gd name="T67" fmla="*/ 58 h 160"/>
              <a:gd name="T68" fmla="*/ 44 w 148"/>
              <a:gd name="T69" fmla="*/ 93 h 160"/>
              <a:gd name="T70" fmla="*/ 65 w 148"/>
              <a:gd name="T71" fmla="*/ 93 h 160"/>
              <a:gd name="T72" fmla="*/ 81 w 148"/>
              <a:gd name="T73" fmla="*/ 93 h 160"/>
              <a:gd name="T74" fmla="*/ 81 w 148"/>
              <a:gd name="T75" fmla="*/ 48 h 160"/>
              <a:gd name="T76" fmla="*/ 65 w 148"/>
              <a:gd name="T77" fmla="*/ 48 h 160"/>
              <a:gd name="T78" fmla="*/ 65 w 148"/>
              <a:gd name="T79" fmla="*/ 93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48" h="160">
                <a:moveTo>
                  <a:pt x="131" y="0"/>
                </a:moveTo>
                <a:cubicBezTo>
                  <a:pt x="15" y="0"/>
                  <a:pt x="15" y="0"/>
                  <a:pt x="15" y="0"/>
                </a:cubicBezTo>
                <a:cubicBezTo>
                  <a:pt x="6" y="0"/>
                  <a:pt x="0" y="9"/>
                  <a:pt x="0" y="18"/>
                </a:cubicBezTo>
                <a:cubicBezTo>
                  <a:pt x="0" y="143"/>
                  <a:pt x="0" y="143"/>
                  <a:pt x="0" y="143"/>
                </a:cubicBezTo>
                <a:cubicBezTo>
                  <a:pt x="0" y="151"/>
                  <a:pt x="6" y="160"/>
                  <a:pt x="15" y="160"/>
                </a:cubicBezTo>
                <a:cubicBezTo>
                  <a:pt x="131" y="160"/>
                  <a:pt x="131" y="160"/>
                  <a:pt x="131" y="160"/>
                </a:cubicBezTo>
                <a:cubicBezTo>
                  <a:pt x="140" y="160"/>
                  <a:pt x="148" y="151"/>
                  <a:pt x="148" y="143"/>
                </a:cubicBezTo>
                <a:cubicBezTo>
                  <a:pt x="148" y="18"/>
                  <a:pt x="148" y="18"/>
                  <a:pt x="148" y="18"/>
                </a:cubicBezTo>
                <a:cubicBezTo>
                  <a:pt x="148" y="9"/>
                  <a:pt x="140" y="0"/>
                  <a:pt x="131" y="0"/>
                </a:cubicBezTo>
                <a:close/>
                <a:moveTo>
                  <a:pt x="17" y="25"/>
                </a:moveTo>
                <a:cubicBezTo>
                  <a:pt x="131" y="25"/>
                  <a:pt x="131" y="25"/>
                  <a:pt x="131" y="25"/>
                </a:cubicBezTo>
                <a:cubicBezTo>
                  <a:pt x="131" y="107"/>
                  <a:pt x="131" y="107"/>
                  <a:pt x="131" y="107"/>
                </a:cubicBezTo>
                <a:cubicBezTo>
                  <a:pt x="17" y="107"/>
                  <a:pt x="17" y="107"/>
                  <a:pt x="17" y="107"/>
                </a:cubicBezTo>
                <a:lnTo>
                  <a:pt x="17" y="25"/>
                </a:lnTo>
                <a:close/>
                <a:moveTo>
                  <a:pt x="137" y="138"/>
                </a:moveTo>
                <a:cubicBezTo>
                  <a:pt x="56" y="138"/>
                  <a:pt x="56" y="138"/>
                  <a:pt x="56" y="138"/>
                </a:cubicBezTo>
                <a:cubicBezTo>
                  <a:pt x="56" y="143"/>
                  <a:pt x="50" y="149"/>
                  <a:pt x="44" y="149"/>
                </a:cubicBezTo>
                <a:cubicBezTo>
                  <a:pt x="38" y="149"/>
                  <a:pt x="33" y="143"/>
                  <a:pt x="31" y="138"/>
                </a:cubicBezTo>
                <a:cubicBezTo>
                  <a:pt x="11" y="138"/>
                  <a:pt x="11" y="138"/>
                  <a:pt x="11" y="138"/>
                </a:cubicBezTo>
                <a:cubicBezTo>
                  <a:pt x="11" y="131"/>
                  <a:pt x="11" y="131"/>
                  <a:pt x="11" y="131"/>
                </a:cubicBezTo>
                <a:cubicBezTo>
                  <a:pt x="31" y="131"/>
                  <a:pt x="31" y="131"/>
                  <a:pt x="31" y="131"/>
                </a:cubicBezTo>
                <a:cubicBezTo>
                  <a:pt x="33" y="125"/>
                  <a:pt x="38" y="120"/>
                  <a:pt x="44" y="120"/>
                </a:cubicBezTo>
                <a:cubicBezTo>
                  <a:pt x="50" y="120"/>
                  <a:pt x="56" y="125"/>
                  <a:pt x="56" y="131"/>
                </a:cubicBezTo>
                <a:cubicBezTo>
                  <a:pt x="137" y="131"/>
                  <a:pt x="137" y="131"/>
                  <a:pt x="137" y="131"/>
                </a:cubicBezTo>
                <a:lnTo>
                  <a:pt x="137" y="138"/>
                </a:lnTo>
                <a:close/>
                <a:moveTo>
                  <a:pt x="89" y="93"/>
                </a:moveTo>
                <a:cubicBezTo>
                  <a:pt x="102" y="93"/>
                  <a:pt x="102" y="93"/>
                  <a:pt x="102" y="93"/>
                </a:cubicBezTo>
                <a:cubicBezTo>
                  <a:pt x="102" y="36"/>
                  <a:pt x="102" y="36"/>
                  <a:pt x="102" y="36"/>
                </a:cubicBezTo>
                <a:cubicBezTo>
                  <a:pt x="89" y="36"/>
                  <a:pt x="89" y="36"/>
                  <a:pt x="89" y="36"/>
                </a:cubicBezTo>
                <a:lnTo>
                  <a:pt x="89" y="93"/>
                </a:lnTo>
                <a:close/>
                <a:moveTo>
                  <a:pt x="44" y="93"/>
                </a:moveTo>
                <a:cubicBezTo>
                  <a:pt x="59" y="93"/>
                  <a:pt x="59" y="93"/>
                  <a:pt x="59" y="93"/>
                </a:cubicBezTo>
                <a:cubicBezTo>
                  <a:pt x="59" y="58"/>
                  <a:pt x="59" y="58"/>
                  <a:pt x="59" y="58"/>
                </a:cubicBezTo>
                <a:cubicBezTo>
                  <a:pt x="44" y="58"/>
                  <a:pt x="44" y="58"/>
                  <a:pt x="44" y="58"/>
                </a:cubicBezTo>
                <a:lnTo>
                  <a:pt x="44" y="93"/>
                </a:lnTo>
                <a:close/>
                <a:moveTo>
                  <a:pt x="65" y="93"/>
                </a:moveTo>
                <a:cubicBezTo>
                  <a:pt x="81" y="93"/>
                  <a:pt x="81" y="93"/>
                  <a:pt x="81" y="93"/>
                </a:cubicBezTo>
                <a:cubicBezTo>
                  <a:pt x="81" y="48"/>
                  <a:pt x="81" y="48"/>
                  <a:pt x="81" y="48"/>
                </a:cubicBezTo>
                <a:cubicBezTo>
                  <a:pt x="65" y="48"/>
                  <a:pt x="65" y="48"/>
                  <a:pt x="65" y="48"/>
                </a:cubicBezTo>
                <a:lnTo>
                  <a:pt x="65" y="9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19" name="Freeform 88">
            <a:extLst>
              <a:ext uri="{FF2B5EF4-FFF2-40B4-BE49-F238E27FC236}">
                <a16:creationId xmlns:a16="http://schemas.microsoft.com/office/drawing/2014/main" id="{E05E7E25-6351-EE61-AD60-514EC5C51FCF}"/>
              </a:ext>
            </a:extLst>
          </p:cNvPr>
          <p:cNvSpPr>
            <a:spLocks noEditPoints="1"/>
          </p:cNvSpPr>
          <p:nvPr/>
        </p:nvSpPr>
        <p:spPr bwMode="auto">
          <a:xfrm>
            <a:off x="5755630" y="1636995"/>
            <a:ext cx="586981" cy="768663"/>
          </a:xfrm>
          <a:custGeom>
            <a:avLst/>
            <a:gdLst>
              <a:gd name="T0" fmla="*/ 56 w 120"/>
              <a:gd name="T1" fmla="*/ 1 h 160"/>
              <a:gd name="T2" fmla="*/ 48 w 120"/>
              <a:gd name="T3" fmla="*/ 4 h 160"/>
              <a:gd name="T4" fmla="*/ 42 w 120"/>
              <a:gd name="T5" fmla="*/ 10 h 160"/>
              <a:gd name="T6" fmla="*/ 38 w 120"/>
              <a:gd name="T7" fmla="*/ 18 h 160"/>
              <a:gd name="T8" fmla="*/ 38 w 120"/>
              <a:gd name="T9" fmla="*/ 27 h 160"/>
              <a:gd name="T10" fmla="*/ 42 w 120"/>
              <a:gd name="T11" fmla="*/ 35 h 160"/>
              <a:gd name="T12" fmla="*/ 48 w 120"/>
              <a:gd name="T13" fmla="*/ 41 h 160"/>
              <a:gd name="T14" fmla="*/ 56 w 120"/>
              <a:gd name="T15" fmla="*/ 44 h 160"/>
              <a:gd name="T16" fmla="*/ 65 w 120"/>
              <a:gd name="T17" fmla="*/ 44 h 160"/>
              <a:gd name="T18" fmla="*/ 73 w 120"/>
              <a:gd name="T19" fmla="*/ 41 h 160"/>
              <a:gd name="T20" fmla="*/ 79 w 120"/>
              <a:gd name="T21" fmla="*/ 35 h 160"/>
              <a:gd name="T22" fmla="*/ 82 w 120"/>
              <a:gd name="T23" fmla="*/ 27 h 160"/>
              <a:gd name="T24" fmla="*/ 82 w 120"/>
              <a:gd name="T25" fmla="*/ 18 h 160"/>
              <a:gd name="T26" fmla="*/ 79 w 120"/>
              <a:gd name="T27" fmla="*/ 10 h 160"/>
              <a:gd name="T28" fmla="*/ 73 w 120"/>
              <a:gd name="T29" fmla="*/ 4 h 160"/>
              <a:gd name="T30" fmla="*/ 65 w 120"/>
              <a:gd name="T31" fmla="*/ 1 h 160"/>
              <a:gd name="T32" fmla="*/ 60 w 120"/>
              <a:gd name="T33" fmla="*/ 0 h 160"/>
              <a:gd name="T34" fmla="*/ 10 w 120"/>
              <a:gd name="T35" fmla="*/ 20 h 160"/>
              <a:gd name="T36" fmla="*/ 6 w 120"/>
              <a:gd name="T37" fmla="*/ 21 h 160"/>
              <a:gd name="T38" fmla="*/ 3 w 120"/>
              <a:gd name="T39" fmla="*/ 23 h 160"/>
              <a:gd name="T40" fmla="*/ 1 w 120"/>
              <a:gd name="T41" fmla="*/ 26 h 160"/>
              <a:gd name="T42" fmla="*/ 0 w 120"/>
              <a:gd name="T43" fmla="*/ 30 h 160"/>
              <a:gd name="T44" fmla="*/ 1 w 120"/>
              <a:gd name="T45" fmla="*/ 34 h 160"/>
              <a:gd name="T46" fmla="*/ 3 w 120"/>
              <a:gd name="T47" fmla="*/ 37 h 160"/>
              <a:gd name="T48" fmla="*/ 32 w 120"/>
              <a:gd name="T49" fmla="*/ 150 h 160"/>
              <a:gd name="T50" fmla="*/ 34 w 120"/>
              <a:gd name="T51" fmla="*/ 154 h 160"/>
              <a:gd name="T52" fmla="*/ 36 w 120"/>
              <a:gd name="T53" fmla="*/ 157 h 160"/>
              <a:gd name="T54" fmla="*/ 39 w 120"/>
              <a:gd name="T55" fmla="*/ 159 h 160"/>
              <a:gd name="T56" fmla="*/ 53 w 120"/>
              <a:gd name="T57" fmla="*/ 160 h 160"/>
              <a:gd name="T58" fmla="*/ 56 w 120"/>
              <a:gd name="T59" fmla="*/ 159 h 160"/>
              <a:gd name="T60" fmla="*/ 58 w 120"/>
              <a:gd name="T61" fmla="*/ 155 h 160"/>
              <a:gd name="T62" fmla="*/ 63 w 120"/>
              <a:gd name="T63" fmla="*/ 115 h 160"/>
              <a:gd name="T64" fmla="*/ 63 w 120"/>
              <a:gd name="T65" fmla="*/ 157 h 160"/>
              <a:gd name="T66" fmla="*/ 66 w 120"/>
              <a:gd name="T67" fmla="*/ 160 h 160"/>
              <a:gd name="T68" fmla="*/ 80 w 120"/>
              <a:gd name="T69" fmla="*/ 160 h 160"/>
              <a:gd name="T70" fmla="*/ 83 w 120"/>
              <a:gd name="T71" fmla="*/ 159 h 160"/>
              <a:gd name="T72" fmla="*/ 86 w 120"/>
              <a:gd name="T73" fmla="*/ 156 h 160"/>
              <a:gd name="T74" fmla="*/ 88 w 120"/>
              <a:gd name="T75" fmla="*/ 152 h 160"/>
              <a:gd name="T76" fmla="*/ 88 w 120"/>
              <a:gd name="T77" fmla="*/ 67 h 160"/>
              <a:gd name="T78" fmla="*/ 119 w 120"/>
              <a:gd name="T79" fmla="*/ 35 h 160"/>
              <a:gd name="T80" fmla="*/ 120 w 120"/>
              <a:gd name="T81" fmla="*/ 32 h 160"/>
              <a:gd name="T82" fmla="*/ 120 w 120"/>
              <a:gd name="T83" fmla="*/ 28 h 160"/>
              <a:gd name="T84" fmla="*/ 119 w 120"/>
              <a:gd name="T85" fmla="*/ 24 h 160"/>
              <a:gd name="T86" fmla="*/ 116 w 120"/>
              <a:gd name="T87" fmla="*/ 21 h 160"/>
              <a:gd name="T88" fmla="*/ 112 w 120"/>
              <a:gd name="T89" fmla="*/ 20 h 160"/>
              <a:gd name="T90" fmla="*/ 109 w 120"/>
              <a:gd name="T91" fmla="*/ 20 h 160"/>
              <a:gd name="T92" fmla="*/ 105 w 120"/>
              <a:gd name="T93" fmla="*/ 21 h 160"/>
              <a:gd name="T94" fmla="*/ 76 w 120"/>
              <a:gd name="T95" fmla="*/ 50 h 160"/>
              <a:gd name="T96" fmla="*/ 17 w 120"/>
              <a:gd name="T97" fmla="*/ 23 h 160"/>
              <a:gd name="T98" fmla="*/ 14 w 120"/>
              <a:gd name="T99" fmla="*/ 21 h 160"/>
              <a:gd name="T100" fmla="*/ 10 w 120"/>
              <a:gd name="T101" fmla="*/ 20 h 160"/>
              <a:gd name="T102" fmla="*/ 10 w 120"/>
              <a:gd name="T103" fmla="*/ 2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20" h="160">
                <a:moveTo>
                  <a:pt x="60" y="0"/>
                </a:moveTo>
                <a:lnTo>
                  <a:pt x="56" y="1"/>
                </a:lnTo>
                <a:lnTo>
                  <a:pt x="52" y="2"/>
                </a:lnTo>
                <a:lnTo>
                  <a:pt x="48" y="4"/>
                </a:lnTo>
                <a:lnTo>
                  <a:pt x="44" y="7"/>
                </a:lnTo>
                <a:lnTo>
                  <a:pt x="42" y="10"/>
                </a:lnTo>
                <a:lnTo>
                  <a:pt x="40" y="14"/>
                </a:lnTo>
                <a:lnTo>
                  <a:pt x="38" y="18"/>
                </a:lnTo>
                <a:lnTo>
                  <a:pt x="38" y="22"/>
                </a:lnTo>
                <a:lnTo>
                  <a:pt x="38" y="27"/>
                </a:lnTo>
                <a:lnTo>
                  <a:pt x="40" y="31"/>
                </a:lnTo>
                <a:lnTo>
                  <a:pt x="42" y="35"/>
                </a:lnTo>
                <a:lnTo>
                  <a:pt x="44" y="38"/>
                </a:lnTo>
                <a:lnTo>
                  <a:pt x="48" y="41"/>
                </a:lnTo>
                <a:lnTo>
                  <a:pt x="52" y="43"/>
                </a:lnTo>
                <a:lnTo>
                  <a:pt x="56" y="44"/>
                </a:lnTo>
                <a:lnTo>
                  <a:pt x="60" y="45"/>
                </a:lnTo>
                <a:lnTo>
                  <a:pt x="65" y="44"/>
                </a:lnTo>
                <a:lnTo>
                  <a:pt x="69" y="43"/>
                </a:lnTo>
                <a:lnTo>
                  <a:pt x="73" y="41"/>
                </a:lnTo>
                <a:lnTo>
                  <a:pt x="76" y="38"/>
                </a:lnTo>
                <a:lnTo>
                  <a:pt x="79" y="35"/>
                </a:lnTo>
                <a:lnTo>
                  <a:pt x="81" y="31"/>
                </a:lnTo>
                <a:lnTo>
                  <a:pt x="82" y="27"/>
                </a:lnTo>
                <a:lnTo>
                  <a:pt x="83" y="22"/>
                </a:lnTo>
                <a:lnTo>
                  <a:pt x="82" y="18"/>
                </a:lnTo>
                <a:lnTo>
                  <a:pt x="81" y="14"/>
                </a:lnTo>
                <a:lnTo>
                  <a:pt x="79" y="10"/>
                </a:lnTo>
                <a:lnTo>
                  <a:pt x="76" y="7"/>
                </a:lnTo>
                <a:lnTo>
                  <a:pt x="73" y="4"/>
                </a:lnTo>
                <a:lnTo>
                  <a:pt x="69" y="2"/>
                </a:lnTo>
                <a:lnTo>
                  <a:pt x="65" y="1"/>
                </a:lnTo>
                <a:lnTo>
                  <a:pt x="60" y="0"/>
                </a:lnTo>
                <a:lnTo>
                  <a:pt x="60" y="0"/>
                </a:lnTo>
                <a:lnTo>
                  <a:pt x="60" y="0"/>
                </a:lnTo>
                <a:close/>
                <a:moveTo>
                  <a:pt x="10" y="20"/>
                </a:moveTo>
                <a:lnTo>
                  <a:pt x="8" y="20"/>
                </a:lnTo>
                <a:lnTo>
                  <a:pt x="6" y="21"/>
                </a:lnTo>
                <a:lnTo>
                  <a:pt x="4" y="21"/>
                </a:lnTo>
                <a:lnTo>
                  <a:pt x="3" y="23"/>
                </a:lnTo>
                <a:lnTo>
                  <a:pt x="2" y="24"/>
                </a:lnTo>
                <a:lnTo>
                  <a:pt x="1" y="26"/>
                </a:lnTo>
                <a:lnTo>
                  <a:pt x="0" y="28"/>
                </a:lnTo>
                <a:lnTo>
                  <a:pt x="0" y="30"/>
                </a:lnTo>
                <a:lnTo>
                  <a:pt x="0" y="32"/>
                </a:lnTo>
                <a:lnTo>
                  <a:pt x="1" y="34"/>
                </a:lnTo>
                <a:lnTo>
                  <a:pt x="2" y="35"/>
                </a:lnTo>
                <a:lnTo>
                  <a:pt x="3" y="37"/>
                </a:lnTo>
                <a:lnTo>
                  <a:pt x="32" y="67"/>
                </a:lnTo>
                <a:lnTo>
                  <a:pt x="32" y="150"/>
                </a:lnTo>
                <a:lnTo>
                  <a:pt x="33" y="152"/>
                </a:lnTo>
                <a:lnTo>
                  <a:pt x="34" y="154"/>
                </a:lnTo>
                <a:lnTo>
                  <a:pt x="35" y="156"/>
                </a:lnTo>
                <a:lnTo>
                  <a:pt x="36" y="157"/>
                </a:lnTo>
                <a:lnTo>
                  <a:pt x="37" y="159"/>
                </a:lnTo>
                <a:lnTo>
                  <a:pt x="39" y="159"/>
                </a:lnTo>
                <a:lnTo>
                  <a:pt x="41" y="160"/>
                </a:lnTo>
                <a:lnTo>
                  <a:pt x="53" y="160"/>
                </a:lnTo>
                <a:lnTo>
                  <a:pt x="55" y="160"/>
                </a:lnTo>
                <a:lnTo>
                  <a:pt x="56" y="159"/>
                </a:lnTo>
                <a:lnTo>
                  <a:pt x="57" y="157"/>
                </a:lnTo>
                <a:lnTo>
                  <a:pt x="58" y="155"/>
                </a:lnTo>
                <a:lnTo>
                  <a:pt x="58" y="115"/>
                </a:lnTo>
                <a:lnTo>
                  <a:pt x="63" y="115"/>
                </a:lnTo>
                <a:lnTo>
                  <a:pt x="63" y="155"/>
                </a:lnTo>
                <a:lnTo>
                  <a:pt x="63" y="157"/>
                </a:lnTo>
                <a:lnTo>
                  <a:pt x="64" y="159"/>
                </a:lnTo>
                <a:lnTo>
                  <a:pt x="66" y="160"/>
                </a:lnTo>
                <a:lnTo>
                  <a:pt x="68" y="160"/>
                </a:lnTo>
                <a:lnTo>
                  <a:pt x="80" y="160"/>
                </a:lnTo>
                <a:lnTo>
                  <a:pt x="82" y="159"/>
                </a:lnTo>
                <a:lnTo>
                  <a:pt x="83" y="159"/>
                </a:lnTo>
                <a:lnTo>
                  <a:pt x="85" y="157"/>
                </a:lnTo>
                <a:lnTo>
                  <a:pt x="86" y="156"/>
                </a:lnTo>
                <a:lnTo>
                  <a:pt x="87" y="154"/>
                </a:lnTo>
                <a:lnTo>
                  <a:pt x="88" y="152"/>
                </a:lnTo>
                <a:lnTo>
                  <a:pt x="88" y="150"/>
                </a:lnTo>
                <a:lnTo>
                  <a:pt x="88" y="67"/>
                </a:lnTo>
                <a:lnTo>
                  <a:pt x="118" y="37"/>
                </a:lnTo>
                <a:lnTo>
                  <a:pt x="119" y="35"/>
                </a:lnTo>
                <a:lnTo>
                  <a:pt x="120" y="34"/>
                </a:lnTo>
                <a:lnTo>
                  <a:pt x="120" y="32"/>
                </a:lnTo>
                <a:lnTo>
                  <a:pt x="120" y="30"/>
                </a:lnTo>
                <a:lnTo>
                  <a:pt x="120" y="28"/>
                </a:lnTo>
                <a:lnTo>
                  <a:pt x="120" y="26"/>
                </a:lnTo>
                <a:lnTo>
                  <a:pt x="119" y="24"/>
                </a:lnTo>
                <a:lnTo>
                  <a:pt x="118" y="23"/>
                </a:lnTo>
                <a:lnTo>
                  <a:pt x="116" y="21"/>
                </a:lnTo>
                <a:lnTo>
                  <a:pt x="114" y="21"/>
                </a:lnTo>
                <a:lnTo>
                  <a:pt x="112" y="20"/>
                </a:lnTo>
                <a:lnTo>
                  <a:pt x="111" y="20"/>
                </a:lnTo>
                <a:lnTo>
                  <a:pt x="109" y="20"/>
                </a:lnTo>
                <a:lnTo>
                  <a:pt x="107" y="21"/>
                </a:lnTo>
                <a:lnTo>
                  <a:pt x="105" y="21"/>
                </a:lnTo>
                <a:lnTo>
                  <a:pt x="103" y="23"/>
                </a:lnTo>
                <a:lnTo>
                  <a:pt x="76" y="50"/>
                </a:lnTo>
                <a:lnTo>
                  <a:pt x="44" y="50"/>
                </a:lnTo>
                <a:lnTo>
                  <a:pt x="17" y="23"/>
                </a:lnTo>
                <a:lnTo>
                  <a:pt x="15" y="21"/>
                </a:lnTo>
                <a:lnTo>
                  <a:pt x="14" y="21"/>
                </a:lnTo>
                <a:lnTo>
                  <a:pt x="12" y="20"/>
                </a:lnTo>
                <a:lnTo>
                  <a:pt x="10" y="20"/>
                </a:lnTo>
                <a:lnTo>
                  <a:pt x="10" y="20"/>
                </a:lnTo>
                <a:lnTo>
                  <a:pt x="10" y="2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20" name="Freeform 66">
            <a:extLst>
              <a:ext uri="{FF2B5EF4-FFF2-40B4-BE49-F238E27FC236}">
                <a16:creationId xmlns:a16="http://schemas.microsoft.com/office/drawing/2014/main" id="{08C5C38B-E7DF-BBBA-093F-3BEA28A66587}"/>
              </a:ext>
            </a:extLst>
          </p:cNvPr>
          <p:cNvSpPr>
            <a:spLocks noEditPoints="1"/>
          </p:cNvSpPr>
          <p:nvPr/>
        </p:nvSpPr>
        <p:spPr bwMode="auto">
          <a:xfrm>
            <a:off x="7736290" y="1638976"/>
            <a:ext cx="657707" cy="733730"/>
          </a:xfrm>
          <a:custGeom>
            <a:avLst/>
            <a:gdLst>
              <a:gd name="T0" fmla="*/ 66 w 140"/>
              <a:gd name="T1" fmla="*/ 1 h 160"/>
              <a:gd name="T2" fmla="*/ 63 w 140"/>
              <a:gd name="T3" fmla="*/ 3 h 160"/>
              <a:gd name="T4" fmla="*/ 61 w 140"/>
              <a:gd name="T5" fmla="*/ 6 h 160"/>
              <a:gd name="T6" fmla="*/ 60 w 140"/>
              <a:gd name="T7" fmla="*/ 10 h 160"/>
              <a:gd name="T8" fmla="*/ 56 w 140"/>
              <a:gd name="T9" fmla="*/ 18 h 160"/>
              <a:gd name="T10" fmla="*/ 48 w 140"/>
              <a:gd name="T11" fmla="*/ 21 h 160"/>
              <a:gd name="T12" fmla="*/ 41 w 140"/>
              <a:gd name="T13" fmla="*/ 25 h 160"/>
              <a:gd name="T14" fmla="*/ 34 w 140"/>
              <a:gd name="T15" fmla="*/ 31 h 160"/>
              <a:gd name="T16" fmla="*/ 29 w 140"/>
              <a:gd name="T17" fmla="*/ 37 h 160"/>
              <a:gd name="T18" fmla="*/ 25 w 140"/>
              <a:gd name="T19" fmla="*/ 44 h 160"/>
              <a:gd name="T20" fmla="*/ 22 w 140"/>
              <a:gd name="T21" fmla="*/ 52 h 160"/>
              <a:gd name="T22" fmla="*/ 20 w 140"/>
              <a:gd name="T23" fmla="*/ 61 h 160"/>
              <a:gd name="T24" fmla="*/ 20 w 140"/>
              <a:gd name="T25" fmla="*/ 76 h 160"/>
              <a:gd name="T26" fmla="*/ 16 w 140"/>
              <a:gd name="T27" fmla="*/ 93 h 160"/>
              <a:gd name="T28" fmla="*/ 11 w 140"/>
              <a:gd name="T29" fmla="*/ 104 h 160"/>
              <a:gd name="T30" fmla="*/ 3 w 140"/>
              <a:gd name="T31" fmla="*/ 113 h 160"/>
              <a:gd name="T32" fmla="*/ 1 w 140"/>
              <a:gd name="T33" fmla="*/ 117 h 160"/>
              <a:gd name="T34" fmla="*/ 0 w 140"/>
              <a:gd name="T35" fmla="*/ 120 h 160"/>
              <a:gd name="T36" fmla="*/ 1 w 140"/>
              <a:gd name="T37" fmla="*/ 124 h 160"/>
              <a:gd name="T38" fmla="*/ 3 w 140"/>
              <a:gd name="T39" fmla="*/ 127 h 160"/>
              <a:gd name="T40" fmla="*/ 6 w 140"/>
              <a:gd name="T41" fmla="*/ 129 h 160"/>
              <a:gd name="T42" fmla="*/ 10 w 140"/>
              <a:gd name="T43" fmla="*/ 130 h 160"/>
              <a:gd name="T44" fmla="*/ 132 w 140"/>
              <a:gd name="T45" fmla="*/ 130 h 160"/>
              <a:gd name="T46" fmla="*/ 136 w 140"/>
              <a:gd name="T47" fmla="*/ 128 h 160"/>
              <a:gd name="T48" fmla="*/ 139 w 140"/>
              <a:gd name="T49" fmla="*/ 126 h 160"/>
              <a:gd name="T50" fmla="*/ 140 w 140"/>
              <a:gd name="T51" fmla="*/ 122 h 160"/>
              <a:gd name="T52" fmla="*/ 140 w 140"/>
              <a:gd name="T53" fmla="*/ 118 h 160"/>
              <a:gd name="T54" fmla="*/ 139 w 140"/>
              <a:gd name="T55" fmla="*/ 115 h 160"/>
              <a:gd name="T56" fmla="*/ 132 w 140"/>
              <a:gd name="T57" fmla="*/ 108 h 160"/>
              <a:gd name="T58" fmla="*/ 127 w 140"/>
              <a:gd name="T59" fmla="*/ 99 h 160"/>
              <a:gd name="T60" fmla="*/ 122 w 140"/>
              <a:gd name="T61" fmla="*/ 86 h 160"/>
              <a:gd name="T62" fmla="*/ 120 w 140"/>
              <a:gd name="T63" fmla="*/ 65 h 160"/>
              <a:gd name="T64" fmla="*/ 120 w 140"/>
              <a:gd name="T65" fmla="*/ 57 h 160"/>
              <a:gd name="T66" fmla="*/ 117 w 140"/>
              <a:gd name="T67" fmla="*/ 48 h 160"/>
              <a:gd name="T68" fmla="*/ 113 w 140"/>
              <a:gd name="T69" fmla="*/ 40 h 160"/>
              <a:gd name="T70" fmla="*/ 108 w 140"/>
              <a:gd name="T71" fmla="*/ 34 h 160"/>
              <a:gd name="T72" fmla="*/ 103 w 140"/>
              <a:gd name="T73" fmla="*/ 28 h 160"/>
              <a:gd name="T74" fmla="*/ 96 w 140"/>
              <a:gd name="T75" fmla="*/ 23 h 160"/>
              <a:gd name="T76" fmla="*/ 88 w 140"/>
              <a:gd name="T77" fmla="*/ 19 h 160"/>
              <a:gd name="T78" fmla="*/ 80 w 140"/>
              <a:gd name="T79" fmla="*/ 17 h 160"/>
              <a:gd name="T80" fmla="*/ 80 w 140"/>
              <a:gd name="T81" fmla="*/ 8 h 160"/>
              <a:gd name="T82" fmla="*/ 78 w 140"/>
              <a:gd name="T83" fmla="*/ 5 h 160"/>
              <a:gd name="T84" fmla="*/ 76 w 140"/>
              <a:gd name="T85" fmla="*/ 2 h 160"/>
              <a:gd name="T86" fmla="*/ 72 w 140"/>
              <a:gd name="T87" fmla="*/ 0 h 160"/>
              <a:gd name="T88" fmla="*/ 68 w 140"/>
              <a:gd name="T89" fmla="*/ 0 h 160"/>
              <a:gd name="T90" fmla="*/ 50 w 140"/>
              <a:gd name="T91" fmla="*/ 144 h 160"/>
              <a:gd name="T92" fmla="*/ 53 w 140"/>
              <a:gd name="T93" fmla="*/ 151 h 160"/>
              <a:gd name="T94" fmla="*/ 59 w 140"/>
              <a:gd name="T95" fmla="*/ 157 h 160"/>
              <a:gd name="T96" fmla="*/ 66 w 140"/>
              <a:gd name="T97" fmla="*/ 160 h 160"/>
              <a:gd name="T98" fmla="*/ 74 w 140"/>
              <a:gd name="T99" fmla="*/ 160 h 160"/>
              <a:gd name="T100" fmla="*/ 81 w 140"/>
              <a:gd name="T101" fmla="*/ 157 h 160"/>
              <a:gd name="T102" fmla="*/ 87 w 140"/>
              <a:gd name="T103" fmla="*/ 151 h 160"/>
              <a:gd name="T104" fmla="*/ 90 w 140"/>
              <a:gd name="T105" fmla="*/ 144 h 160"/>
              <a:gd name="T106" fmla="*/ 50 w 140"/>
              <a:gd name="T107" fmla="*/ 14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40" h="160">
                <a:moveTo>
                  <a:pt x="68" y="0"/>
                </a:moveTo>
                <a:lnTo>
                  <a:pt x="66" y="1"/>
                </a:lnTo>
                <a:lnTo>
                  <a:pt x="64" y="2"/>
                </a:lnTo>
                <a:lnTo>
                  <a:pt x="63" y="3"/>
                </a:lnTo>
                <a:lnTo>
                  <a:pt x="62" y="5"/>
                </a:lnTo>
                <a:lnTo>
                  <a:pt x="61" y="6"/>
                </a:lnTo>
                <a:lnTo>
                  <a:pt x="60" y="8"/>
                </a:lnTo>
                <a:lnTo>
                  <a:pt x="60" y="10"/>
                </a:lnTo>
                <a:lnTo>
                  <a:pt x="60" y="17"/>
                </a:lnTo>
                <a:lnTo>
                  <a:pt x="56" y="18"/>
                </a:lnTo>
                <a:lnTo>
                  <a:pt x="52" y="19"/>
                </a:lnTo>
                <a:lnTo>
                  <a:pt x="48" y="21"/>
                </a:lnTo>
                <a:lnTo>
                  <a:pt x="44" y="23"/>
                </a:lnTo>
                <a:lnTo>
                  <a:pt x="41" y="25"/>
                </a:lnTo>
                <a:lnTo>
                  <a:pt x="37" y="28"/>
                </a:lnTo>
                <a:lnTo>
                  <a:pt x="34" y="31"/>
                </a:lnTo>
                <a:lnTo>
                  <a:pt x="32" y="34"/>
                </a:lnTo>
                <a:lnTo>
                  <a:pt x="29" y="37"/>
                </a:lnTo>
                <a:lnTo>
                  <a:pt x="27" y="40"/>
                </a:lnTo>
                <a:lnTo>
                  <a:pt x="25" y="44"/>
                </a:lnTo>
                <a:lnTo>
                  <a:pt x="23" y="48"/>
                </a:lnTo>
                <a:lnTo>
                  <a:pt x="22" y="52"/>
                </a:lnTo>
                <a:lnTo>
                  <a:pt x="21" y="57"/>
                </a:lnTo>
                <a:lnTo>
                  <a:pt x="20" y="61"/>
                </a:lnTo>
                <a:lnTo>
                  <a:pt x="20" y="65"/>
                </a:lnTo>
                <a:lnTo>
                  <a:pt x="20" y="76"/>
                </a:lnTo>
                <a:lnTo>
                  <a:pt x="18" y="86"/>
                </a:lnTo>
                <a:lnTo>
                  <a:pt x="16" y="93"/>
                </a:lnTo>
                <a:lnTo>
                  <a:pt x="14" y="99"/>
                </a:lnTo>
                <a:lnTo>
                  <a:pt x="11" y="104"/>
                </a:lnTo>
                <a:lnTo>
                  <a:pt x="8" y="108"/>
                </a:lnTo>
                <a:lnTo>
                  <a:pt x="3" y="113"/>
                </a:lnTo>
                <a:lnTo>
                  <a:pt x="2" y="115"/>
                </a:lnTo>
                <a:lnTo>
                  <a:pt x="1" y="117"/>
                </a:lnTo>
                <a:lnTo>
                  <a:pt x="0" y="118"/>
                </a:lnTo>
                <a:lnTo>
                  <a:pt x="0" y="120"/>
                </a:lnTo>
                <a:lnTo>
                  <a:pt x="0" y="122"/>
                </a:lnTo>
                <a:lnTo>
                  <a:pt x="1" y="124"/>
                </a:lnTo>
                <a:lnTo>
                  <a:pt x="2" y="126"/>
                </a:lnTo>
                <a:lnTo>
                  <a:pt x="3" y="127"/>
                </a:lnTo>
                <a:lnTo>
                  <a:pt x="4" y="128"/>
                </a:lnTo>
                <a:lnTo>
                  <a:pt x="6" y="129"/>
                </a:lnTo>
                <a:lnTo>
                  <a:pt x="8" y="130"/>
                </a:lnTo>
                <a:lnTo>
                  <a:pt x="10" y="130"/>
                </a:lnTo>
                <a:lnTo>
                  <a:pt x="130" y="130"/>
                </a:lnTo>
                <a:lnTo>
                  <a:pt x="132" y="130"/>
                </a:lnTo>
                <a:lnTo>
                  <a:pt x="134" y="129"/>
                </a:lnTo>
                <a:lnTo>
                  <a:pt x="136" y="128"/>
                </a:lnTo>
                <a:lnTo>
                  <a:pt x="137" y="127"/>
                </a:lnTo>
                <a:lnTo>
                  <a:pt x="139" y="126"/>
                </a:lnTo>
                <a:lnTo>
                  <a:pt x="140" y="124"/>
                </a:lnTo>
                <a:lnTo>
                  <a:pt x="140" y="122"/>
                </a:lnTo>
                <a:lnTo>
                  <a:pt x="140" y="120"/>
                </a:lnTo>
                <a:lnTo>
                  <a:pt x="140" y="118"/>
                </a:lnTo>
                <a:lnTo>
                  <a:pt x="140" y="117"/>
                </a:lnTo>
                <a:lnTo>
                  <a:pt x="139" y="115"/>
                </a:lnTo>
                <a:lnTo>
                  <a:pt x="138" y="113"/>
                </a:lnTo>
                <a:lnTo>
                  <a:pt x="132" y="108"/>
                </a:lnTo>
                <a:lnTo>
                  <a:pt x="129" y="104"/>
                </a:lnTo>
                <a:lnTo>
                  <a:pt x="127" y="99"/>
                </a:lnTo>
                <a:lnTo>
                  <a:pt x="124" y="93"/>
                </a:lnTo>
                <a:lnTo>
                  <a:pt x="122" y="86"/>
                </a:lnTo>
                <a:lnTo>
                  <a:pt x="120" y="76"/>
                </a:lnTo>
                <a:lnTo>
                  <a:pt x="120" y="65"/>
                </a:lnTo>
                <a:lnTo>
                  <a:pt x="120" y="61"/>
                </a:lnTo>
                <a:lnTo>
                  <a:pt x="120" y="57"/>
                </a:lnTo>
                <a:lnTo>
                  <a:pt x="118" y="52"/>
                </a:lnTo>
                <a:lnTo>
                  <a:pt x="117" y="48"/>
                </a:lnTo>
                <a:lnTo>
                  <a:pt x="116" y="44"/>
                </a:lnTo>
                <a:lnTo>
                  <a:pt x="113" y="40"/>
                </a:lnTo>
                <a:lnTo>
                  <a:pt x="111" y="37"/>
                </a:lnTo>
                <a:lnTo>
                  <a:pt x="108" y="34"/>
                </a:lnTo>
                <a:lnTo>
                  <a:pt x="106" y="31"/>
                </a:lnTo>
                <a:lnTo>
                  <a:pt x="103" y="28"/>
                </a:lnTo>
                <a:lnTo>
                  <a:pt x="99" y="25"/>
                </a:lnTo>
                <a:lnTo>
                  <a:pt x="96" y="23"/>
                </a:lnTo>
                <a:lnTo>
                  <a:pt x="92" y="21"/>
                </a:lnTo>
                <a:lnTo>
                  <a:pt x="88" y="19"/>
                </a:lnTo>
                <a:lnTo>
                  <a:pt x="84" y="18"/>
                </a:lnTo>
                <a:lnTo>
                  <a:pt x="80" y="17"/>
                </a:lnTo>
                <a:lnTo>
                  <a:pt x="80" y="10"/>
                </a:lnTo>
                <a:lnTo>
                  <a:pt x="80" y="8"/>
                </a:lnTo>
                <a:lnTo>
                  <a:pt x="79" y="6"/>
                </a:lnTo>
                <a:lnTo>
                  <a:pt x="78" y="5"/>
                </a:lnTo>
                <a:lnTo>
                  <a:pt x="77" y="3"/>
                </a:lnTo>
                <a:lnTo>
                  <a:pt x="76" y="2"/>
                </a:lnTo>
                <a:lnTo>
                  <a:pt x="74" y="1"/>
                </a:lnTo>
                <a:lnTo>
                  <a:pt x="72" y="0"/>
                </a:lnTo>
                <a:lnTo>
                  <a:pt x="68" y="0"/>
                </a:lnTo>
                <a:lnTo>
                  <a:pt x="68" y="0"/>
                </a:lnTo>
                <a:close/>
                <a:moveTo>
                  <a:pt x="50" y="140"/>
                </a:moveTo>
                <a:lnTo>
                  <a:pt x="50" y="144"/>
                </a:lnTo>
                <a:lnTo>
                  <a:pt x="52" y="148"/>
                </a:lnTo>
                <a:lnTo>
                  <a:pt x="53" y="151"/>
                </a:lnTo>
                <a:lnTo>
                  <a:pt x="56" y="154"/>
                </a:lnTo>
                <a:lnTo>
                  <a:pt x="59" y="157"/>
                </a:lnTo>
                <a:lnTo>
                  <a:pt x="62" y="159"/>
                </a:lnTo>
                <a:lnTo>
                  <a:pt x="66" y="160"/>
                </a:lnTo>
                <a:lnTo>
                  <a:pt x="70" y="160"/>
                </a:lnTo>
                <a:lnTo>
                  <a:pt x="74" y="160"/>
                </a:lnTo>
                <a:lnTo>
                  <a:pt x="78" y="159"/>
                </a:lnTo>
                <a:lnTo>
                  <a:pt x="81" y="157"/>
                </a:lnTo>
                <a:lnTo>
                  <a:pt x="84" y="154"/>
                </a:lnTo>
                <a:lnTo>
                  <a:pt x="87" y="151"/>
                </a:lnTo>
                <a:lnTo>
                  <a:pt x="88" y="148"/>
                </a:lnTo>
                <a:lnTo>
                  <a:pt x="90" y="144"/>
                </a:lnTo>
                <a:lnTo>
                  <a:pt x="90" y="140"/>
                </a:lnTo>
                <a:lnTo>
                  <a:pt x="50" y="140"/>
                </a:lnTo>
                <a:lnTo>
                  <a:pt x="50" y="14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extBox 1">
            <a:extLst>
              <a:ext uri="{FF2B5EF4-FFF2-40B4-BE49-F238E27FC236}">
                <a16:creationId xmlns:a16="http://schemas.microsoft.com/office/drawing/2014/main" id="{1732F9BC-ACB6-8825-199E-7A2BE9B67191}"/>
              </a:ext>
            </a:extLst>
          </p:cNvPr>
          <p:cNvSpPr txBox="1"/>
          <p:nvPr/>
        </p:nvSpPr>
        <p:spPr>
          <a:xfrm>
            <a:off x="3244097" y="2526762"/>
            <a:ext cx="121795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chemeClr val="bg1"/>
                </a:solidFill>
              </a:rPr>
              <a:t>Data Strategy</a:t>
            </a:r>
          </a:p>
        </p:txBody>
      </p:sp>
      <p:sp>
        <p:nvSpPr>
          <p:cNvPr id="3" name="TextBox 2">
            <a:extLst>
              <a:ext uri="{FF2B5EF4-FFF2-40B4-BE49-F238E27FC236}">
                <a16:creationId xmlns:a16="http://schemas.microsoft.com/office/drawing/2014/main" id="{CEA2294B-2B01-6DE7-AB78-236F7DBDC386}"/>
              </a:ext>
            </a:extLst>
          </p:cNvPr>
          <p:cNvSpPr txBox="1"/>
          <p:nvPr/>
        </p:nvSpPr>
        <p:spPr>
          <a:xfrm>
            <a:off x="534554" y="2552570"/>
            <a:ext cx="1564598"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chemeClr val="bg1"/>
                </a:solidFill>
              </a:rPr>
              <a:t>Analytics Implementation</a:t>
            </a:r>
          </a:p>
        </p:txBody>
      </p:sp>
      <p:sp>
        <p:nvSpPr>
          <p:cNvPr id="5" name="TextBox 4">
            <a:extLst>
              <a:ext uri="{FF2B5EF4-FFF2-40B4-BE49-F238E27FC236}">
                <a16:creationId xmlns:a16="http://schemas.microsoft.com/office/drawing/2014/main" id="{E1C2AE42-8C21-E07C-1EC4-6B8497E56BDE}"/>
              </a:ext>
            </a:extLst>
          </p:cNvPr>
          <p:cNvSpPr txBox="1"/>
          <p:nvPr/>
        </p:nvSpPr>
        <p:spPr>
          <a:xfrm>
            <a:off x="7476344" y="2567065"/>
            <a:ext cx="1283532"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chemeClr val="bg1"/>
                </a:solidFill>
              </a:rPr>
              <a:t>Continuous Improvement</a:t>
            </a:r>
          </a:p>
        </p:txBody>
      </p:sp>
    </p:spTree>
    <p:extLst>
      <p:ext uri="{BB962C8B-B14F-4D97-AF65-F5344CB8AC3E}">
        <p14:creationId xmlns:p14="http://schemas.microsoft.com/office/powerpoint/2010/main" val="254524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78"/>
        <p:cNvGrpSpPr/>
        <p:nvPr/>
      </p:nvGrpSpPr>
      <p:grpSpPr>
        <a:xfrm>
          <a:off x="0" y="0"/>
          <a:ext cx="0" cy="0"/>
          <a:chOff x="0" y="0"/>
          <a:chExt cx="0" cy="0"/>
        </a:xfrm>
      </p:grpSpPr>
      <p:sp>
        <p:nvSpPr>
          <p:cNvPr id="79" name="Google Shape;79;p15"/>
          <p:cNvSpPr txBox="1">
            <a:spLocks noGrp="1"/>
          </p:cNvSpPr>
          <p:nvPr>
            <p:ph type="title"/>
          </p:nvPr>
        </p:nvSpPr>
        <p:spPr>
          <a:xfrm>
            <a:off x="311700" y="0"/>
            <a:ext cx="5516100" cy="755700"/>
          </a:xfrm>
          <a:prstGeom prst="rect">
            <a:avLst/>
          </a:prstGeom>
        </p:spPr>
        <p:txBody>
          <a:bodyPr spcFirstLastPara="1" wrap="square" lIns="91425" tIns="91425" rIns="91425" bIns="91425" anchor="b" anchorCtr="0">
            <a:normAutofit/>
          </a:bodyPr>
          <a:lstStyle/>
          <a:p>
            <a:r>
              <a:rPr lang="en" sz="2500"/>
              <a:t>Key Deliverables</a:t>
            </a:r>
            <a:endParaRPr sz="2500"/>
          </a:p>
        </p:txBody>
      </p:sp>
      <p:sp>
        <p:nvSpPr>
          <p:cNvPr id="80" name="Google Shape;80;p15"/>
          <p:cNvSpPr/>
          <p:nvPr/>
        </p:nvSpPr>
        <p:spPr>
          <a:xfrm>
            <a:off x="210150" y="951338"/>
            <a:ext cx="2803500" cy="461400"/>
          </a:xfrm>
          <a:prstGeom prst="roundRect">
            <a:avLst>
              <a:gd name="adj" fmla="val 0"/>
            </a:avLst>
          </a:prstGeom>
          <a:solidFill>
            <a:srgbClr val="F3F3F3">
              <a:alpha val="18990"/>
            </a:srgbClr>
          </a:solidFill>
          <a:ln w="19050" cap="flat" cmpd="sng">
            <a:solidFill>
              <a:srgbClr val="C3317D"/>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600">
                <a:solidFill>
                  <a:schemeClr val="dk1"/>
                </a:solidFill>
                <a:latin typeface="Noto Sans"/>
                <a:ea typeface="Noto Sans"/>
                <a:cs typeface="Noto Sans"/>
                <a:sym typeface="Noto Sans"/>
              </a:rPr>
              <a:t>Data strategy</a:t>
            </a:r>
            <a:endParaRPr sz="1600">
              <a:solidFill>
                <a:schemeClr val="dk1"/>
              </a:solidFill>
              <a:latin typeface="Noto Sans"/>
              <a:ea typeface="Noto Sans"/>
              <a:cs typeface="Noto Sans"/>
              <a:sym typeface="Noto Sans"/>
            </a:endParaRPr>
          </a:p>
        </p:txBody>
      </p:sp>
      <p:sp>
        <p:nvSpPr>
          <p:cNvPr id="81" name="Google Shape;81;p15"/>
          <p:cNvSpPr/>
          <p:nvPr/>
        </p:nvSpPr>
        <p:spPr>
          <a:xfrm>
            <a:off x="3406849" y="951338"/>
            <a:ext cx="2603700" cy="461400"/>
          </a:xfrm>
          <a:prstGeom prst="roundRect">
            <a:avLst>
              <a:gd name="adj" fmla="val 0"/>
            </a:avLst>
          </a:prstGeom>
          <a:solidFill>
            <a:srgbClr val="F3F3F3">
              <a:alpha val="18990"/>
            </a:srgbClr>
          </a:solid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600">
                <a:solidFill>
                  <a:schemeClr val="dk1"/>
                </a:solidFill>
                <a:latin typeface="Noto Sans"/>
                <a:ea typeface="Noto Sans"/>
                <a:cs typeface="Noto Sans"/>
                <a:sym typeface="Noto Sans"/>
              </a:rPr>
              <a:t>Tracking implementation</a:t>
            </a:r>
            <a:endParaRPr sz="1600">
              <a:latin typeface="Noto Sans"/>
              <a:ea typeface="Noto Sans"/>
              <a:cs typeface="Noto Sans"/>
              <a:sym typeface="Noto Sans"/>
            </a:endParaRPr>
          </a:p>
        </p:txBody>
      </p:sp>
      <p:sp>
        <p:nvSpPr>
          <p:cNvPr id="82" name="Google Shape;82;p15"/>
          <p:cNvSpPr/>
          <p:nvPr/>
        </p:nvSpPr>
        <p:spPr>
          <a:xfrm>
            <a:off x="6330148" y="951338"/>
            <a:ext cx="2603700" cy="461400"/>
          </a:xfrm>
          <a:prstGeom prst="roundRect">
            <a:avLst>
              <a:gd name="adj" fmla="val 0"/>
            </a:avLst>
          </a:prstGeom>
          <a:solidFill>
            <a:srgbClr val="F3F3F3">
              <a:alpha val="18990"/>
            </a:srgbClr>
          </a:solid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600">
                <a:solidFill>
                  <a:schemeClr val="dk1"/>
                </a:solidFill>
                <a:latin typeface="Noto Sans"/>
                <a:ea typeface="Noto Sans"/>
                <a:cs typeface="Noto Sans"/>
                <a:sym typeface="Noto Sans"/>
              </a:rPr>
              <a:t>Analytics compliance</a:t>
            </a:r>
            <a:endParaRPr sz="1600">
              <a:solidFill>
                <a:schemeClr val="dk1"/>
              </a:solidFill>
              <a:latin typeface="Noto Sans"/>
              <a:ea typeface="Noto Sans"/>
              <a:cs typeface="Noto Sans"/>
              <a:sym typeface="Noto Sans"/>
            </a:endParaRPr>
          </a:p>
        </p:txBody>
      </p:sp>
      <p:sp>
        <p:nvSpPr>
          <p:cNvPr id="83" name="Google Shape;83;p15"/>
          <p:cNvSpPr/>
          <p:nvPr/>
        </p:nvSpPr>
        <p:spPr>
          <a:xfrm>
            <a:off x="823325" y="1693138"/>
            <a:ext cx="2190300" cy="461400"/>
          </a:xfrm>
          <a:prstGeom prst="rect">
            <a:avLst/>
          </a:prstGeom>
          <a:solidFill>
            <a:srgbClr val="1C2735">
              <a:alpha val="5000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100">
                <a:solidFill>
                  <a:schemeClr val="dk1"/>
                </a:solidFill>
                <a:latin typeface="Noto Sans"/>
                <a:ea typeface="Noto Sans"/>
                <a:cs typeface="Noto Sans"/>
                <a:sym typeface="Noto Sans"/>
              </a:rPr>
              <a:t>Gather requirements to obtain clear objectives</a:t>
            </a:r>
            <a:endParaRPr sz="1100">
              <a:solidFill>
                <a:schemeClr val="dk1"/>
              </a:solidFill>
              <a:latin typeface="Noto Sans"/>
              <a:ea typeface="Noto Sans"/>
              <a:cs typeface="Noto Sans"/>
              <a:sym typeface="Noto Sans"/>
            </a:endParaRPr>
          </a:p>
        </p:txBody>
      </p:sp>
      <p:pic>
        <p:nvPicPr>
          <p:cNvPr id="84" name="Google Shape;84;p15"/>
          <p:cNvPicPr preferRelativeResize="0"/>
          <p:nvPr/>
        </p:nvPicPr>
        <p:blipFill>
          <a:blip r:embed="rId4">
            <a:alphaModFix/>
          </a:blip>
          <a:stretch>
            <a:fillRect/>
          </a:stretch>
        </p:blipFill>
        <p:spPr>
          <a:xfrm>
            <a:off x="210150" y="2370938"/>
            <a:ext cx="461400" cy="461400"/>
          </a:xfrm>
          <a:prstGeom prst="rect">
            <a:avLst/>
          </a:prstGeom>
          <a:noFill/>
          <a:ln>
            <a:noFill/>
          </a:ln>
        </p:spPr>
      </p:pic>
      <p:sp>
        <p:nvSpPr>
          <p:cNvPr id="85" name="Google Shape;85;p15"/>
          <p:cNvSpPr/>
          <p:nvPr/>
        </p:nvSpPr>
        <p:spPr>
          <a:xfrm>
            <a:off x="823325" y="2366713"/>
            <a:ext cx="2190300" cy="461400"/>
          </a:xfrm>
          <a:prstGeom prst="rect">
            <a:avLst/>
          </a:prstGeom>
          <a:solidFill>
            <a:srgbClr val="1C2735">
              <a:alpha val="5000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100">
                <a:solidFill>
                  <a:schemeClr val="dk1"/>
                </a:solidFill>
                <a:latin typeface="Noto Sans"/>
                <a:ea typeface="Noto Sans"/>
                <a:cs typeface="Noto Sans"/>
                <a:sym typeface="Noto Sans"/>
              </a:rPr>
              <a:t>Deep dives on key analytics platforms</a:t>
            </a:r>
            <a:endParaRPr sz="1100">
              <a:solidFill>
                <a:schemeClr val="dk1"/>
              </a:solidFill>
              <a:latin typeface="Noto Sans"/>
              <a:ea typeface="Noto Sans"/>
              <a:cs typeface="Noto Sans"/>
              <a:sym typeface="Noto Sans"/>
            </a:endParaRPr>
          </a:p>
        </p:txBody>
      </p:sp>
      <p:pic>
        <p:nvPicPr>
          <p:cNvPr id="86" name="Google Shape;86;p15"/>
          <p:cNvPicPr preferRelativeResize="0"/>
          <p:nvPr/>
        </p:nvPicPr>
        <p:blipFill>
          <a:blip r:embed="rId5">
            <a:alphaModFix/>
          </a:blip>
          <a:stretch>
            <a:fillRect/>
          </a:stretch>
        </p:blipFill>
        <p:spPr>
          <a:xfrm>
            <a:off x="210162" y="3065800"/>
            <a:ext cx="461400" cy="431675"/>
          </a:xfrm>
          <a:prstGeom prst="rect">
            <a:avLst/>
          </a:prstGeom>
          <a:noFill/>
          <a:ln>
            <a:noFill/>
          </a:ln>
        </p:spPr>
      </p:pic>
      <p:sp>
        <p:nvSpPr>
          <p:cNvPr id="87" name="Google Shape;87;p15"/>
          <p:cNvSpPr/>
          <p:nvPr/>
        </p:nvSpPr>
        <p:spPr>
          <a:xfrm>
            <a:off x="823338" y="3052963"/>
            <a:ext cx="2190300" cy="461400"/>
          </a:xfrm>
          <a:prstGeom prst="rect">
            <a:avLst/>
          </a:prstGeom>
          <a:solidFill>
            <a:srgbClr val="1C2735">
              <a:alpha val="5000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100">
                <a:solidFill>
                  <a:schemeClr val="dk1"/>
                </a:solidFill>
                <a:latin typeface="Noto Sans"/>
                <a:ea typeface="Noto Sans"/>
                <a:cs typeface="Noto Sans"/>
                <a:sym typeface="Noto Sans"/>
              </a:rPr>
              <a:t>Recommended roadmap</a:t>
            </a:r>
            <a:endParaRPr sz="1100">
              <a:solidFill>
                <a:schemeClr val="dk1"/>
              </a:solidFill>
              <a:latin typeface="Noto Sans"/>
              <a:ea typeface="Noto Sans"/>
              <a:cs typeface="Noto Sans"/>
              <a:sym typeface="Noto Sans"/>
            </a:endParaRPr>
          </a:p>
        </p:txBody>
      </p:sp>
      <p:sp>
        <p:nvSpPr>
          <p:cNvPr id="88" name="Google Shape;88;p15"/>
          <p:cNvSpPr/>
          <p:nvPr/>
        </p:nvSpPr>
        <p:spPr>
          <a:xfrm>
            <a:off x="3955050" y="1693138"/>
            <a:ext cx="2055600" cy="461400"/>
          </a:xfrm>
          <a:prstGeom prst="rect">
            <a:avLst/>
          </a:prstGeom>
          <a:solidFill>
            <a:srgbClr val="1C2735">
              <a:alpha val="5000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150">
                <a:solidFill>
                  <a:srgbClr val="FFFFFF"/>
                </a:solidFill>
                <a:latin typeface="Roboto"/>
                <a:ea typeface="Roboto"/>
                <a:cs typeface="Roboto"/>
                <a:sym typeface="Roboto"/>
              </a:rPr>
              <a:t>Technology-agnostic Tag Management System setup</a:t>
            </a:r>
            <a:endParaRPr sz="1100">
              <a:solidFill>
                <a:schemeClr val="dk1"/>
              </a:solidFill>
              <a:latin typeface="Noto Sans"/>
              <a:ea typeface="Noto Sans"/>
              <a:cs typeface="Noto Sans"/>
              <a:sym typeface="Noto Sans"/>
            </a:endParaRPr>
          </a:p>
        </p:txBody>
      </p:sp>
      <p:sp>
        <p:nvSpPr>
          <p:cNvPr id="89" name="Google Shape;89;p15"/>
          <p:cNvSpPr/>
          <p:nvPr/>
        </p:nvSpPr>
        <p:spPr>
          <a:xfrm>
            <a:off x="3955000" y="2366713"/>
            <a:ext cx="2055600" cy="461400"/>
          </a:xfrm>
          <a:prstGeom prst="rect">
            <a:avLst/>
          </a:prstGeom>
          <a:solidFill>
            <a:srgbClr val="1C2735">
              <a:alpha val="5000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150">
                <a:solidFill>
                  <a:srgbClr val="FFFFFF"/>
                </a:solidFill>
                <a:latin typeface="Roboto"/>
                <a:ea typeface="Roboto"/>
                <a:cs typeface="Roboto"/>
                <a:sym typeface="Roboto"/>
              </a:rPr>
              <a:t>Analytics solution  implementation</a:t>
            </a:r>
            <a:endParaRPr sz="1150">
              <a:solidFill>
                <a:srgbClr val="FFFFFF"/>
              </a:solidFill>
              <a:latin typeface="Roboto"/>
              <a:ea typeface="Roboto"/>
              <a:cs typeface="Roboto"/>
              <a:sym typeface="Roboto"/>
            </a:endParaRPr>
          </a:p>
        </p:txBody>
      </p:sp>
      <p:pic>
        <p:nvPicPr>
          <p:cNvPr id="90" name="Google Shape;90;p15"/>
          <p:cNvPicPr preferRelativeResize="0"/>
          <p:nvPr/>
        </p:nvPicPr>
        <p:blipFill>
          <a:blip r:embed="rId6">
            <a:alphaModFix/>
          </a:blip>
          <a:stretch>
            <a:fillRect/>
          </a:stretch>
        </p:blipFill>
        <p:spPr>
          <a:xfrm>
            <a:off x="3422188" y="2358737"/>
            <a:ext cx="430721" cy="461401"/>
          </a:xfrm>
          <a:prstGeom prst="rect">
            <a:avLst/>
          </a:prstGeom>
          <a:noFill/>
          <a:ln>
            <a:noFill/>
          </a:ln>
        </p:spPr>
      </p:pic>
      <p:sp>
        <p:nvSpPr>
          <p:cNvPr id="91" name="Google Shape;91;p15"/>
          <p:cNvSpPr/>
          <p:nvPr/>
        </p:nvSpPr>
        <p:spPr>
          <a:xfrm>
            <a:off x="3955050" y="3040288"/>
            <a:ext cx="2055600" cy="461400"/>
          </a:xfrm>
          <a:prstGeom prst="rect">
            <a:avLst/>
          </a:prstGeom>
          <a:solidFill>
            <a:srgbClr val="1C2735">
              <a:alpha val="5000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150">
                <a:solidFill>
                  <a:srgbClr val="FFFFFF"/>
                </a:solidFill>
                <a:latin typeface="Roboto"/>
                <a:ea typeface="Roboto"/>
                <a:cs typeface="Roboto"/>
                <a:sym typeface="Roboto"/>
              </a:rPr>
              <a:t>Customer Data Platforms Implementation</a:t>
            </a:r>
            <a:endParaRPr sz="1150">
              <a:solidFill>
                <a:srgbClr val="FFFFFF"/>
              </a:solidFill>
              <a:latin typeface="Roboto"/>
              <a:ea typeface="Roboto"/>
              <a:cs typeface="Roboto"/>
              <a:sym typeface="Roboto"/>
            </a:endParaRPr>
          </a:p>
        </p:txBody>
      </p:sp>
      <p:sp>
        <p:nvSpPr>
          <p:cNvPr id="92" name="Google Shape;92;p15"/>
          <p:cNvSpPr/>
          <p:nvPr/>
        </p:nvSpPr>
        <p:spPr>
          <a:xfrm>
            <a:off x="6878250" y="1693138"/>
            <a:ext cx="2055600" cy="461400"/>
          </a:xfrm>
          <a:prstGeom prst="rect">
            <a:avLst/>
          </a:prstGeom>
          <a:solidFill>
            <a:srgbClr val="1C2735">
              <a:alpha val="5000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150">
                <a:solidFill>
                  <a:srgbClr val="FFFFFF"/>
                </a:solidFill>
                <a:latin typeface="Roboto"/>
                <a:ea typeface="Roboto"/>
                <a:cs typeface="Roboto"/>
                <a:sym typeface="Roboto"/>
              </a:rPr>
              <a:t>Consent Management Platform integrations</a:t>
            </a:r>
            <a:endParaRPr sz="1100">
              <a:solidFill>
                <a:schemeClr val="dk1"/>
              </a:solidFill>
              <a:latin typeface="Noto Sans"/>
              <a:ea typeface="Noto Sans"/>
              <a:cs typeface="Noto Sans"/>
              <a:sym typeface="Noto Sans"/>
            </a:endParaRPr>
          </a:p>
        </p:txBody>
      </p:sp>
      <p:pic>
        <p:nvPicPr>
          <p:cNvPr id="93" name="Google Shape;93;p15"/>
          <p:cNvPicPr preferRelativeResize="0"/>
          <p:nvPr/>
        </p:nvPicPr>
        <p:blipFill>
          <a:blip r:embed="rId7">
            <a:alphaModFix/>
          </a:blip>
          <a:stretch>
            <a:fillRect/>
          </a:stretch>
        </p:blipFill>
        <p:spPr>
          <a:xfrm>
            <a:off x="3422200" y="1703780"/>
            <a:ext cx="430701" cy="431669"/>
          </a:xfrm>
          <a:prstGeom prst="rect">
            <a:avLst/>
          </a:prstGeom>
          <a:noFill/>
          <a:ln>
            <a:noFill/>
          </a:ln>
        </p:spPr>
      </p:pic>
      <p:sp>
        <p:nvSpPr>
          <p:cNvPr id="94" name="Google Shape;94;p15"/>
          <p:cNvSpPr/>
          <p:nvPr/>
        </p:nvSpPr>
        <p:spPr>
          <a:xfrm>
            <a:off x="6878250" y="2366713"/>
            <a:ext cx="2055600" cy="461400"/>
          </a:xfrm>
          <a:prstGeom prst="rect">
            <a:avLst/>
          </a:prstGeom>
          <a:solidFill>
            <a:srgbClr val="1C2735">
              <a:alpha val="5000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150">
                <a:solidFill>
                  <a:srgbClr val="FFFFFF"/>
                </a:solidFill>
                <a:latin typeface="Roboto"/>
                <a:ea typeface="Roboto"/>
                <a:cs typeface="Roboto"/>
                <a:sym typeface="Roboto"/>
              </a:rPr>
              <a:t>Align cookie and other tracking tech with local laws</a:t>
            </a:r>
            <a:endParaRPr sz="1100">
              <a:solidFill>
                <a:schemeClr val="dk1"/>
              </a:solidFill>
              <a:latin typeface="Noto Sans"/>
              <a:ea typeface="Noto Sans"/>
              <a:cs typeface="Noto Sans"/>
              <a:sym typeface="Noto Sans"/>
            </a:endParaRPr>
          </a:p>
        </p:txBody>
      </p:sp>
      <p:sp>
        <p:nvSpPr>
          <p:cNvPr id="95" name="Google Shape;95;p15"/>
          <p:cNvSpPr/>
          <p:nvPr/>
        </p:nvSpPr>
        <p:spPr>
          <a:xfrm>
            <a:off x="6878250" y="3040288"/>
            <a:ext cx="2055600" cy="461400"/>
          </a:xfrm>
          <a:prstGeom prst="rect">
            <a:avLst/>
          </a:prstGeom>
          <a:solidFill>
            <a:srgbClr val="1C2735">
              <a:alpha val="5000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150">
                <a:solidFill>
                  <a:srgbClr val="FFFFFF"/>
                </a:solidFill>
                <a:latin typeface="Roboto"/>
                <a:ea typeface="Roboto"/>
                <a:cs typeface="Roboto"/>
                <a:sym typeface="Roboto"/>
              </a:rPr>
              <a:t>Navigate evolving data privacy requirements</a:t>
            </a:r>
            <a:endParaRPr sz="1150">
              <a:solidFill>
                <a:srgbClr val="FFFFFF"/>
              </a:solidFill>
              <a:latin typeface="Roboto"/>
              <a:ea typeface="Roboto"/>
              <a:cs typeface="Roboto"/>
              <a:sym typeface="Roboto"/>
            </a:endParaRPr>
          </a:p>
        </p:txBody>
      </p:sp>
      <p:pic>
        <p:nvPicPr>
          <p:cNvPr id="96" name="Google Shape;96;p15"/>
          <p:cNvPicPr preferRelativeResize="0"/>
          <p:nvPr/>
        </p:nvPicPr>
        <p:blipFill>
          <a:blip r:embed="rId8">
            <a:alphaModFix/>
          </a:blip>
          <a:stretch>
            <a:fillRect/>
          </a:stretch>
        </p:blipFill>
        <p:spPr>
          <a:xfrm>
            <a:off x="6314796" y="2366333"/>
            <a:ext cx="461400" cy="462169"/>
          </a:xfrm>
          <a:prstGeom prst="rect">
            <a:avLst/>
          </a:prstGeom>
          <a:noFill/>
          <a:ln>
            <a:noFill/>
          </a:ln>
        </p:spPr>
      </p:pic>
      <p:pic>
        <p:nvPicPr>
          <p:cNvPr id="97" name="Google Shape;97;p15"/>
          <p:cNvPicPr preferRelativeResize="0"/>
          <p:nvPr/>
        </p:nvPicPr>
        <p:blipFill>
          <a:blip r:embed="rId9">
            <a:alphaModFix/>
          </a:blip>
          <a:stretch>
            <a:fillRect/>
          </a:stretch>
        </p:blipFill>
        <p:spPr>
          <a:xfrm>
            <a:off x="6314800" y="3040288"/>
            <a:ext cx="461400" cy="461400"/>
          </a:xfrm>
          <a:prstGeom prst="rect">
            <a:avLst/>
          </a:prstGeom>
          <a:noFill/>
          <a:ln>
            <a:noFill/>
          </a:ln>
        </p:spPr>
      </p:pic>
      <p:pic>
        <p:nvPicPr>
          <p:cNvPr id="98" name="Google Shape;98;p15"/>
          <p:cNvPicPr preferRelativeResize="0"/>
          <p:nvPr/>
        </p:nvPicPr>
        <p:blipFill>
          <a:blip r:embed="rId10">
            <a:alphaModFix/>
          </a:blip>
          <a:stretch>
            <a:fillRect/>
          </a:stretch>
        </p:blipFill>
        <p:spPr>
          <a:xfrm>
            <a:off x="6314800" y="1658838"/>
            <a:ext cx="461400" cy="461400"/>
          </a:xfrm>
          <a:prstGeom prst="rect">
            <a:avLst/>
          </a:prstGeom>
          <a:noFill/>
          <a:ln>
            <a:noFill/>
          </a:ln>
        </p:spPr>
      </p:pic>
      <p:sp>
        <p:nvSpPr>
          <p:cNvPr id="99" name="Google Shape;99;p15"/>
          <p:cNvSpPr/>
          <p:nvPr/>
        </p:nvSpPr>
        <p:spPr>
          <a:xfrm>
            <a:off x="210150" y="3739225"/>
            <a:ext cx="8723700" cy="461400"/>
          </a:xfrm>
          <a:prstGeom prst="rect">
            <a:avLst/>
          </a:prstGeom>
          <a:solidFill>
            <a:srgbClr val="1C2735">
              <a:alpha val="5000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150">
                <a:solidFill>
                  <a:srgbClr val="FFFFFF"/>
                </a:solidFill>
                <a:latin typeface="Roboto"/>
                <a:ea typeface="Roboto"/>
                <a:cs typeface="Roboto"/>
                <a:sym typeface="Roboto"/>
              </a:rPr>
              <a:t>Implementations are tested both manually &amp; with automated tools to make sure your data can </a:t>
            </a:r>
            <a:r>
              <a:rPr lang="en" sz="1150" b="1">
                <a:solidFill>
                  <a:srgbClr val="F3F3F3"/>
                </a:solidFill>
                <a:latin typeface="Roboto"/>
                <a:ea typeface="Roboto"/>
                <a:cs typeface="Roboto"/>
                <a:sym typeface="Roboto"/>
              </a:rPr>
              <a:t>always be trusted</a:t>
            </a:r>
            <a:endParaRPr sz="1150" b="1">
              <a:solidFill>
                <a:srgbClr val="F3F3F3"/>
              </a:solidFill>
              <a:latin typeface="Roboto"/>
              <a:ea typeface="Roboto"/>
              <a:cs typeface="Roboto"/>
              <a:sym typeface="Roboto"/>
            </a:endParaRPr>
          </a:p>
        </p:txBody>
      </p:sp>
      <p:pic>
        <p:nvPicPr>
          <p:cNvPr id="100" name="Google Shape;100;p15"/>
          <p:cNvPicPr preferRelativeResize="0"/>
          <p:nvPr/>
        </p:nvPicPr>
        <p:blipFill>
          <a:blip r:embed="rId11">
            <a:alphaModFix/>
          </a:blip>
          <a:stretch>
            <a:fillRect/>
          </a:stretch>
        </p:blipFill>
        <p:spPr>
          <a:xfrm>
            <a:off x="3406850" y="3043425"/>
            <a:ext cx="461400" cy="461400"/>
          </a:xfrm>
          <a:prstGeom prst="rect">
            <a:avLst/>
          </a:prstGeom>
          <a:noFill/>
          <a:ln>
            <a:noFill/>
          </a:ln>
        </p:spPr>
      </p:pic>
      <p:pic>
        <p:nvPicPr>
          <p:cNvPr id="101" name="Google Shape;101;p15"/>
          <p:cNvPicPr preferRelativeResize="0"/>
          <p:nvPr/>
        </p:nvPicPr>
        <p:blipFill>
          <a:blip r:embed="rId12">
            <a:alphaModFix/>
          </a:blip>
          <a:stretch>
            <a:fillRect/>
          </a:stretch>
        </p:blipFill>
        <p:spPr>
          <a:xfrm>
            <a:off x="210150" y="1693138"/>
            <a:ext cx="461400" cy="461401"/>
          </a:xfrm>
          <a:prstGeom prst="rect">
            <a:avLst/>
          </a:prstGeom>
          <a:noFill/>
          <a:ln>
            <a:noFill/>
          </a:ln>
        </p:spPr>
      </p:pic>
      <p:pic>
        <p:nvPicPr>
          <p:cNvPr id="102" name="Google Shape;102;p15"/>
          <p:cNvPicPr preferRelativeResize="0"/>
          <p:nvPr/>
        </p:nvPicPr>
        <p:blipFill>
          <a:blip r:embed="rId13">
            <a:alphaModFix/>
          </a:blip>
          <a:stretch>
            <a:fillRect/>
          </a:stretch>
        </p:blipFill>
        <p:spPr>
          <a:xfrm>
            <a:off x="8198825" y="58775"/>
            <a:ext cx="801594" cy="6858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0"/>
                                        </p:tgtEl>
                                        <p:attrNameLst>
                                          <p:attrName>style.visibility</p:attrName>
                                        </p:attrNameLst>
                                      </p:cBhvr>
                                      <p:to>
                                        <p:strVal val="visible"/>
                                      </p:to>
                                    </p:set>
                                    <p:animEffect transition="in" filter="fade">
                                      <p:cBhvr>
                                        <p:cTn id="7" dur="1000"/>
                                        <p:tgtEl>
                                          <p:spTgt spid="80"/>
                                        </p:tgtEl>
                                      </p:cBhvr>
                                    </p:animEffect>
                                  </p:childTnLst>
                                </p:cTn>
                              </p:par>
                              <p:par>
                                <p:cTn id="8" presetID="10" presetClass="entr" presetSubtype="0" fill="hold" nodeType="withEffect">
                                  <p:stCondLst>
                                    <p:cond delay="0"/>
                                  </p:stCondLst>
                                  <p:childTnLst>
                                    <p:set>
                                      <p:cBhvr>
                                        <p:cTn id="9" dur="1" fill="hold">
                                          <p:stCondLst>
                                            <p:cond delay="0"/>
                                          </p:stCondLst>
                                        </p:cTn>
                                        <p:tgtEl>
                                          <p:spTgt spid="83"/>
                                        </p:tgtEl>
                                        <p:attrNameLst>
                                          <p:attrName>style.visibility</p:attrName>
                                        </p:attrNameLst>
                                      </p:cBhvr>
                                      <p:to>
                                        <p:strVal val="visible"/>
                                      </p:to>
                                    </p:set>
                                    <p:animEffect transition="in" filter="fade">
                                      <p:cBhvr>
                                        <p:cTn id="10" dur="1000"/>
                                        <p:tgtEl>
                                          <p:spTgt spid="83"/>
                                        </p:tgtEl>
                                      </p:cBhvr>
                                    </p:animEffect>
                                  </p:childTnLst>
                                </p:cTn>
                              </p:par>
                              <p:par>
                                <p:cTn id="11" presetID="10" presetClass="entr" presetSubtype="0" fill="hold" nodeType="withEffect">
                                  <p:stCondLst>
                                    <p:cond delay="0"/>
                                  </p:stCondLst>
                                  <p:childTnLst>
                                    <p:set>
                                      <p:cBhvr>
                                        <p:cTn id="12" dur="1" fill="hold">
                                          <p:stCondLst>
                                            <p:cond delay="0"/>
                                          </p:stCondLst>
                                        </p:cTn>
                                        <p:tgtEl>
                                          <p:spTgt spid="84"/>
                                        </p:tgtEl>
                                        <p:attrNameLst>
                                          <p:attrName>style.visibility</p:attrName>
                                        </p:attrNameLst>
                                      </p:cBhvr>
                                      <p:to>
                                        <p:strVal val="visible"/>
                                      </p:to>
                                    </p:set>
                                    <p:animEffect transition="in" filter="fade">
                                      <p:cBhvr>
                                        <p:cTn id="13" dur="1000"/>
                                        <p:tgtEl>
                                          <p:spTgt spid="84"/>
                                        </p:tgtEl>
                                      </p:cBhvr>
                                    </p:animEffect>
                                  </p:childTnLst>
                                </p:cTn>
                              </p:par>
                              <p:par>
                                <p:cTn id="14" presetID="10" presetClass="entr" presetSubtype="0" fill="hold" nodeType="withEffect">
                                  <p:stCondLst>
                                    <p:cond delay="0"/>
                                  </p:stCondLst>
                                  <p:childTnLst>
                                    <p:set>
                                      <p:cBhvr>
                                        <p:cTn id="15" dur="1" fill="hold">
                                          <p:stCondLst>
                                            <p:cond delay="0"/>
                                          </p:stCondLst>
                                        </p:cTn>
                                        <p:tgtEl>
                                          <p:spTgt spid="85"/>
                                        </p:tgtEl>
                                        <p:attrNameLst>
                                          <p:attrName>style.visibility</p:attrName>
                                        </p:attrNameLst>
                                      </p:cBhvr>
                                      <p:to>
                                        <p:strVal val="visible"/>
                                      </p:to>
                                    </p:set>
                                    <p:animEffect transition="in" filter="fade">
                                      <p:cBhvr>
                                        <p:cTn id="16" dur="1000"/>
                                        <p:tgtEl>
                                          <p:spTgt spid="85"/>
                                        </p:tgtEl>
                                      </p:cBhvr>
                                    </p:animEffect>
                                  </p:childTnLst>
                                </p:cTn>
                              </p:par>
                              <p:par>
                                <p:cTn id="17" presetID="10" presetClass="entr" presetSubtype="0" fill="hold" nodeType="withEffect">
                                  <p:stCondLst>
                                    <p:cond delay="0"/>
                                  </p:stCondLst>
                                  <p:childTnLst>
                                    <p:set>
                                      <p:cBhvr>
                                        <p:cTn id="18" dur="1" fill="hold">
                                          <p:stCondLst>
                                            <p:cond delay="0"/>
                                          </p:stCondLst>
                                        </p:cTn>
                                        <p:tgtEl>
                                          <p:spTgt spid="86"/>
                                        </p:tgtEl>
                                        <p:attrNameLst>
                                          <p:attrName>style.visibility</p:attrName>
                                        </p:attrNameLst>
                                      </p:cBhvr>
                                      <p:to>
                                        <p:strVal val="visible"/>
                                      </p:to>
                                    </p:set>
                                    <p:animEffect transition="in" filter="fade">
                                      <p:cBhvr>
                                        <p:cTn id="19" dur="1000"/>
                                        <p:tgtEl>
                                          <p:spTgt spid="86"/>
                                        </p:tgtEl>
                                      </p:cBhvr>
                                    </p:animEffect>
                                  </p:childTnLst>
                                </p:cTn>
                              </p:par>
                              <p:par>
                                <p:cTn id="20" presetID="10" presetClass="entr" presetSubtype="0" fill="hold" nodeType="withEffect">
                                  <p:stCondLst>
                                    <p:cond delay="0"/>
                                  </p:stCondLst>
                                  <p:childTnLst>
                                    <p:set>
                                      <p:cBhvr>
                                        <p:cTn id="21" dur="1" fill="hold">
                                          <p:stCondLst>
                                            <p:cond delay="0"/>
                                          </p:stCondLst>
                                        </p:cTn>
                                        <p:tgtEl>
                                          <p:spTgt spid="87"/>
                                        </p:tgtEl>
                                        <p:attrNameLst>
                                          <p:attrName>style.visibility</p:attrName>
                                        </p:attrNameLst>
                                      </p:cBhvr>
                                      <p:to>
                                        <p:strVal val="visible"/>
                                      </p:to>
                                    </p:set>
                                    <p:animEffect transition="in" filter="fade">
                                      <p:cBhvr>
                                        <p:cTn id="22" dur="1000"/>
                                        <p:tgtEl>
                                          <p:spTgt spid="87"/>
                                        </p:tgtEl>
                                      </p:cBhvr>
                                    </p:animEffect>
                                  </p:childTnLst>
                                </p:cTn>
                              </p:par>
                              <p:par>
                                <p:cTn id="23" presetID="10" presetClass="entr" presetSubtype="0" fill="hold" nodeType="withEffect">
                                  <p:stCondLst>
                                    <p:cond delay="0"/>
                                  </p:stCondLst>
                                  <p:childTnLst>
                                    <p:set>
                                      <p:cBhvr>
                                        <p:cTn id="24" dur="1" fill="hold">
                                          <p:stCondLst>
                                            <p:cond delay="0"/>
                                          </p:stCondLst>
                                        </p:cTn>
                                        <p:tgtEl>
                                          <p:spTgt spid="101"/>
                                        </p:tgtEl>
                                        <p:attrNameLst>
                                          <p:attrName>style.visibility</p:attrName>
                                        </p:attrNameLst>
                                      </p:cBhvr>
                                      <p:to>
                                        <p:strVal val="visible"/>
                                      </p:to>
                                    </p:set>
                                    <p:animEffect transition="in" filter="fade">
                                      <p:cBhvr>
                                        <p:cTn id="25" dur="1000"/>
                                        <p:tgtEl>
                                          <p:spTgt spid="101"/>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81"/>
                                        </p:tgtEl>
                                        <p:attrNameLst>
                                          <p:attrName>style.visibility</p:attrName>
                                        </p:attrNameLst>
                                      </p:cBhvr>
                                      <p:to>
                                        <p:strVal val="visible"/>
                                      </p:to>
                                    </p:set>
                                    <p:animEffect transition="in" filter="fade">
                                      <p:cBhvr>
                                        <p:cTn id="30" dur="1000"/>
                                        <p:tgtEl>
                                          <p:spTgt spid="81"/>
                                        </p:tgtEl>
                                      </p:cBhvr>
                                    </p:animEffect>
                                  </p:childTnLst>
                                </p:cTn>
                              </p:par>
                              <p:par>
                                <p:cTn id="31" presetID="10" presetClass="entr" presetSubtype="0" fill="hold" nodeType="withEffect">
                                  <p:stCondLst>
                                    <p:cond delay="0"/>
                                  </p:stCondLst>
                                  <p:childTnLst>
                                    <p:set>
                                      <p:cBhvr>
                                        <p:cTn id="32" dur="1" fill="hold">
                                          <p:stCondLst>
                                            <p:cond delay="0"/>
                                          </p:stCondLst>
                                        </p:cTn>
                                        <p:tgtEl>
                                          <p:spTgt spid="88"/>
                                        </p:tgtEl>
                                        <p:attrNameLst>
                                          <p:attrName>style.visibility</p:attrName>
                                        </p:attrNameLst>
                                      </p:cBhvr>
                                      <p:to>
                                        <p:strVal val="visible"/>
                                      </p:to>
                                    </p:set>
                                    <p:animEffect transition="in" filter="fade">
                                      <p:cBhvr>
                                        <p:cTn id="33" dur="1000"/>
                                        <p:tgtEl>
                                          <p:spTgt spid="88"/>
                                        </p:tgtEl>
                                      </p:cBhvr>
                                    </p:animEffect>
                                  </p:childTnLst>
                                </p:cTn>
                              </p:par>
                              <p:par>
                                <p:cTn id="34" presetID="10" presetClass="entr" presetSubtype="0" fill="hold" nodeType="withEffect">
                                  <p:stCondLst>
                                    <p:cond delay="0"/>
                                  </p:stCondLst>
                                  <p:childTnLst>
                                    <p:set>
                                      <p:cBhvr>
                                        <p:cTn id="35" dur="1" fill="hold">
                                          <p:stCondLst>
                                            <p:cond delay="0"/>
                                          </p:stCondLst>
                                        </p:cTn>
                                        <p:tgtEl>
                                          <p:spTgt spid="89"/>
                                        </p:tgtEl>
                                        <p:attrNameLst>
                                          <p:attrName>style.visibility</p:attrName>
                                        </p:attrNameLst>
                                      </p:cBhvr>
                                      <p:to>
                                        <p:strVal val="visible"/>
                                      </p:to>
                                    </p:set>
                                    <p:animEffect transition="in" filter="fade">
                                      <p:cBhvr>
                                        <p:cTn id="36" dur="1000"/>
                                        <p:tgtEl>
                                          <p:spTgt spid="89"/>
                                        </p:tgtEl>
                                      </p:cBhvr>
                                    </p:animEffect>
                                  </p:childTnLst>
                                </p:cTn>
                              </p:par>
                              <p:par>
                                <p:cTn id="37" presetID="10" presetClass="entr" presetSubtype="0" fill="hold" nodeType="withEffect">
                                  <p:stCondLst>
                                    <p:cond delay="0"/>
                                  </p:stCondLst>
                                  <p:childTnLst>
                                    <p:set>
                                      <p:cBhvr>
                                        <p:cTn id="38" dur="1" fill="hold">
                                          <p:stCondLst>
                                            <p:cond delay="0"/>
                                          </p:stCondLst>
                                        </p:cTn>
                                        <p:tgtEl>
                                          <p:spTgt spid="91"/>
                                        </p:tgtEl>
                                        <p:attrNameLst>
                                          <p:attrName>style.visibility</p:attrName>
                                        </p:attrNameLst>
                                      </p:cBhvr>
                                      <p:to>
                                        <p:strVal val="visible"/>
                                      </p:to>
                                    </p:set>
                                    <p:animEffect transition="in" filter="fade">
                                      <p:cBhvr>
                                        <p:cTn id="39" dur="1000"/>
                                        <p:tgtEl>
                                          <p:spTgt spid="91"/>
                                        </p:tgtEl>
                                      </p:cBhvr>
                                    </p:animEffect>
                                  </p:childTnLst>
                                </p:cTn>
                              </p:par>
                              <p:par>
                                <p:cTn id="40" presetID="10" presetClass="entr" presetSubtype="0" fill="hold" nodeType="withEffect">
                                  <p:stCondLst>
                                    <p:cond delay="0"/>
                                  </p:stCondLst>
                                  <p:childTnLst>
                                    <p:set>
                                      <p:cBhvr>
                                        <p:cTn id="41" dur="1" fill="hold">
                                          <p:stCondLst>
                                            <p:cond delay="0"/>
                                          </p:stCondLst>
                                        </p:cTn>
                                        <p:tgtEl>
                                          <p:spTgt spid="93"/>
                                        </p:tgtEl>
                                        <p:attrNameLst>
                                          <p:attrName>style.visibility</p:attrName>
                                        </p:attrNameLst>
                                      </p:cBhvr>
                                      <p:to>
                                        <p:strVal val="visible"/>
                                      </p:to>
                                    </p:set>
                                    <p:animEffect transition="in" filter="fade">
                                      <p:cBhvr>
                                        <p:cTn id="42" dur="1000"/>
                                        <p:tgtEl>
                                          <p:spTgt spid="93"/>
                                        </p:tgtEl>
                                      </p:cBhvr>
                                    </p:animEffect>
                                  </p:childTnLst>
                                </p:cTn>
                              </p:par>
                              <p:par>
                                <p:cTn id="43" presetID="10" presetClass="entr" presetSubtype="0" fill="hold" nodeType="withEffect">
                                  <p:stCondLst>
                                    <p:cond delay="0"/>
                                  </p:stCondLst>
                                  <p:childTnLst>
                                    <p:set>
                                      <p:cBhvr>
                                        <p:cTn id="44" dur="1" fill="hold">
                                          <p:stCondLst>
                                            <p:cond delay="0"/>
                                          </p:stCondLst>
                                        </p:cTn>
                                        <p:tgtEl>
                                          <p:spTgt spid="90"/>
                                        </p:tgtEl>
                                        <p:attrNameLst>
                                          <p:attrName>style.visibility</p:attrName>
                                        </p:attrNameLst>
                                      </p:cBhvr>
                                      <p:to>
                                        <p:strVal val="visible"/>
                                      </p:to>
                                    </p:set>
                                    <p:animEffect transition="in" filter="fade">
                                      <p:cBhvr>
                                        <p:cTn id="45" dur="1000"/>
                                        <p:tgtEl>
                                          <p:spTgt spid="90"/>
                                        </p:tgtEl>
                                      </p:cBhvr>
                                    </p:animEffect>
                                  </p:childTnLst>
                                </p:cTn>
                              </p:par>
                              <p:par>
                                <p:cTn id="46" presetID="10" presetClass="entr" presetSubtype="0" fill="hold" nodeType="withEffect">
                                  <p:stCondLst>
                                    <p:cond delay="0"/>
                                  </p:stCondLst>
                                  <p:childTnLst>
                                    <p:set>
                                      <p:cBhvr>
                                        <p:cTn id="47" dur="1" fill="hold">
                                          <p:stCondLst>
                                            <p:cond delay="0"/>
                                          </p:stCondLst>
                                        </p:cTn>
                                        <p:tgtEl>
                                          <p:spTgt spid="100"/>
                                        </p:tgtEl>
                                        <p:attrNameLst>
                                          <p:attrName>style.visibility</p:attrName>
                                        </p:attrNameLst>
                                      </p:cBhvr>
                                      <p:to>
                                        <p:strVal val="visible"/>
                                      </p:to>
                                    </p:set>
                                    <p:animEffect transition="in" filter="fade">
                                      <p:cBhvr>
                                        <p:cTn id="48" dur="1000"/>
                                        <p:tgtEl>
                                          <p:spTgt spid="100"/>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82"/>
                                        </p:tgtEl>
                                        <p:attrNameLst>
                                          <p:attrName>style.visibility</p:attrName>
                                        </p:attrNameLst>
                                      </p:cBhvr>
                                      <p:to>
                                        <p:strVal val="visible"/>
                                      </p:to>
                                    </p:set>
                                    <p:animEffect transition="in" filter="fade">
                                      <p:cBhvr>
                                        <p:cTn id="53" dur="1000"/>
                                        <p:tgtEl>
                                          <p:spTgt spid="82"/>
                                        </p:tgtEl>
                                      </p:cBhvr>
                                    </p:animEffect>
                                  </p:childTnLst>
                                </p:cTn>
                              </p:par>
                              <p:par>
                                <p:cTn id="54" presetID="10" presetClass="entr" presetSubtype="0" fill="hold" nodeType="withEffect">
                                  <p:stCondLst>
                                    <p:cond delay="0"/>
                                  </p:stCondLst>
                                  <p:childTnLst>
                                    <p:set>
                                      <p:cBhvr>
                                        <p:cTn id="55" dur="1" fill="hold">
                                          <p:stCondLst>
                                            <p:cond delay="0"/>
                                          </p:stCondLst>
                                        </p:cTn>
                                        <p:tgtEl>
                                          <p:spTgt spid="92"/>
                                        </p:tgtEl>
                                        <p:attrNameLst>
                                          <p:attrName>style.visibility</p:attrName>
                                        </p:attrNameLst>
                                      </p:cBhvr>
                                      <p:to>
                                        <p:strVal val="visible"/>
                                      </p:to>
                                    </p:set>
                                    <p:animEffect transition="in" filter="fade">
                                      <p:cBhvr>
                                        <p:cTn id="56" dur="1000"/>
                                        <p:tgtEl>
                                          <p:spTgt spid="92"/>
                                        </p:tgtEl>
                                      </p:cBhvr>
                                    </p:animEffect>
                                  </p:childTnLst>
                                </p:cTn>
                              </p:par>
                              <p:par>
                                <p:cTn id="57" presetID="10" presetClass="entr" presetSubtype="0" fill="hold" nodeType="withEffect">
                                  <p:stCondLst>
                                    <p:cond delay="0"/>
                                  </p:stCondLst>
                                  <p:childTnLst>
                                    <p:set>
                                      <p:cBhvr>
                                        <p:cTn id="58" dur="1" fill="hold">
                                          <p:stCondLst>
                                            <p:cond delay="0"/>
                                          </p:stCondLst>
                                        </p:cTn>
                                        <p:tgtEl>
                                          <p:spTgt spid="94"/>
                                        </p:tgtEl>
                                        <p:attrNameLst>
                                          <p:attrName>style.visibility</p:attrName>
                                        </p:attrNameLst>
                                      </p:cBhvr>
                                      <p:to>
                                        <p:strVal val="visible"/>
                                      </p:to>
                                    </p:set>
                                    <p:animEffect transition="in" filter="fade">
                                      <p:cBhvr>
                                        <p:cTn id="59" dur="1000"/>
                                        <p:tgtEl>
                                          <p:spTgt spid="94"/>
                                        </p:tgtEl>
                                      </p:cBhvr>
                                    </p:animEffect>
                                  </p:childTnLst>
                                </p:cTn>
                              </p:par>
                              <p:par>
                                <p:cTn id="60" presetID="10" presetClass="entr" presetSubtype="0" fill="hold" nodeType="withEffect">
                                  <p:stCondLst>
                                    <p:cond delay="0"/>
                                  </p:stCondLst>
                                  <p:childTnLst>
                                    <p:set>
                                      <p:cBhvr>
                                        <p:cTn id="61" dur="1" fill="hold">
                                          <p:stCondLst>
                                            <p:cond delay="0"/>
                                          </p:stCondLst>
                                        </p:cTn>
                                        <p:tgtEl>
                                          <p:spTgt spid="95"/>
                                        </p:tgtEl>
                                        <p:attrNameLst>
                                          <p:attrName>style.visibility</p:attrName>
                                        </p:attrNameLst>
                                      </p:cBhvr>
                                      <p:to>
                                        <p:strVal val="visible"/>
                                      </p:to>
                                    </p:set>
                                    <p:animEffect transition="in" filter="fade">
                                      <p:cBhvr>
                                        <p:cTn id="62" dur="1000"/>
                                        <p:tgtEl>
                                          <p:spTgt spid="95"/>
                                        </p:tgtEl>
                                      </p:cBhvr>
                                    </p:animEffect>
                                  </p:childTnLst>
                                </p:cTn>
                              </p:par>
                              <p:par>
                                <p:cTn id="63" presetID="10" presetClass="entr" presetSubtype="0" fill="hold" nodeType="withEffect">
                                  <p:stCondLst>
                                    <p:cond delay="0"/>
                                  </p:stCondLst>
                                  <p:childTnLst>
                                    <p:set>
                                      <p:cBhvr>
                                        <p:cTn id="64" dur="1" fill="hold">
                                          <p:stCondLst>
                                            <p:cond delay="0"/>
                                          </p:stCondLst>
                                        </p:cTn>
                                        <p:tgtEl>
                                          <p:spTgt spid="96"/>
                                        </p:tgtEl>
                                        <p:attrNameLst>
                                          <p:attrName>style.visibility</p:attrName>
                                        </p:attrNameLst>
                                      </p:cBhvr>
                                      <p:to>
                                        <p:strVal val="visible"/>
                                      </p:to>
                                    </p:set>
                                    <p:animEffect transition="in" filter="fade">
                                      <p:cBhvr>
                                        <p:cTn id="65" dur="1000"/>
                                        <p:tgtEl>
                                          <p:spTgt spid="96"/>
                                        </p:tgtEl>
                                      </p:cBhvr>
                                    </p:animEffect>
                                  </p:childTnLst>
                                </p:cTn>
                              </p:par>
                              <p:par>
                                <p:cTn id="66" presetID="10" presetClass="entr" presetSubtype="0" fill="hold" nodeType="withEffect">
                                  <p:stCondLst>
                                    <p:cond delay="0"/>
                                  </p:stCondLst>
                                  <p:childTnLst>
                                    <p:set>
                                      <p:cBhvr>
                                        <p:cTn id="67" dur="1" fill="hold">
                                          <p:stCondLst>
                                            <p:cond delay="0"/>
                                          </p:stCondLst>
                                        </p:cTn>
                                        <p:tgtEl>
                                          <p:spTgt spid="97"/>
                                        </p:tgtEl>
                                        <p:attrNameLst>
                                          <p:attrName>style.visibility</p:attrName>
                                        </p:attrNameLst>
                                      </p:cBhvr>
                                      <p:to>
                                        <p:strVal val="visible"/>
                                      </p:to>
                                    </p:set>
                                    <p:animEffect transition="in" filter="fade">
                                      <p:cBhvr>
                                        <p:cTn id="68" dur="1000"/>
                                        <p:tgtEl>
                                          <p:spTgt spid="97"/>
                                        </p:tgtEl>
                                      </p:cBhvr>
                                    </p:animEffect>
                                  </p:childTnLst>
                                </p:cTn>
                              </p:par>
                              <p:par>
                                <p:cTn id="69" presetID="10" presetClass="entr" presetSubtype="0" fill="hold" nodeType="withEffect">
                                  <p:stCondLst>
                                    <p:cond delay="0"/>
                                  </p:stCondLst>
                                  <p:childTnLst>
                                    <p:set>
                                      <p:cBhvr>
                                        <p:cTn id="70" dur="1" fill="hold">
                                          <p:stCondLst>
                                            <p:cond delay="0"/>
                                          </p:stCondLst>
                                        </p:cTn>
                                        <p:tgtEl>
                                          <p:spTgt spid="98"/>
                                        </p:tgtEl>
                                        <p:attrNameLst>
                                          <p:attrName>style.visibility</p:attrName>
                                        </p:attrNameLst>
                                      </p:cBhvr>
                                      <p:to>
                                        <p:strVal val="visible"/>
                                      </p:to>
                                    </p:set>
                                    <p:animEffect transition="in" filter="fade">
                                      <p:cBhvr>
                                        <p:cTn id="71" dur="1500"/>
                                        <p:tgtEl>
                                          <p:spTgt spid="98"/>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nodeType="clickEffect">
                                  <p:stCondLst>
                                    <p:cond delay="0"/>
                                  </p:stCondLst>
                                  <p:childTnLst>
                                    <p:set>
                                      <p:cBhvr>
                                        <p:cTn id="75" dur="1" fill="hold">
                                          <p:stCondLst>
                                            <p:cond delay="0"/>
                                          </p:stCondLst>
                                        </p:cTn>
                                        <p:tgtEl>
                                          <p:spTgt spid="99"/>
                                        </p:tgtEl>
                                        <p:attrNameLst>
                                          <p:attrName>style.visibility</p:attrName>
                                        </p:attrNameLst>
                                      </p:cBhvr>
                                      <p:to>
                                        <p:strVal val="visible"/>
                                      </p:to>
                                    </p:set>
                                    <p:animEffect transition="in" filter="fade">
                                      <p:cBhvr>
                                        <p:cTn id="76" dur="1"/>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3"/>
        <p:cNvGrpSpPr/>
        <p:nvPr/>
      </p:nvGrpSpPr>
      <p:grpSpPr>
        <a:xfrm>
          <a:off x="0" y="0"/>
          <a:ext cx="0" cy="0"/>
          <a:chOff x="0" y="0"/>
          <a:chExt cx="0" cy="0"/>
        </a:xfrm>
      </p:grpSpPr>
      <p:sp>
        <p:nvSpPr>
          <p:cNvPr id="8" name="TextBox 7">
            <a:extLst>
              <a:ext uri="{FF2B5EF4-FFF2-40B4-BE49-F238E27FC236}">
                <a16:creationId xmlns:a16="http://schemas.microsoft.com/office/drawing/2014/main" id="{07F57580-44A6-8159-A4FD-3AAFCEBD0086}"/>
              </a:ext>
            </a:extLst>
          </p:cNvPr>
          <p:cNvSpPr txBox="1"/>
          <p:nvPr/>
        </p:nvSpPr>
        <p:spPr>
          <a:xfrm>
            <a:off x="357446" y="378815"/>
            <a:ext cx="6866981" cy="1323439"/>
          </a:xfrm>
          <a:prstGeom prst="rect">
            <a:avLst/>
          </a:prstGeom>
          <a:noFill/>
        </p:spPr>
        <p:txBody>
          <a:bodyPr wrap="square" rtlCol="0">
            <a:spAutoFit/>
          </a:bodyPr>
          <a:lstStyle/>
          <a:p>
            <a:r>
              <a:rPr lang="en-US" sz="2000" b="1">
                <a:solidFill>
                  <a:schemeClr val="bg1"/>
                </a:solidFill>
                <a:latin typeface="Inter" panose="02000503000000020004" pitchFamily="2" charset="0"/>
                <a:ea typeface="Inter" panose="02000503000000020004" pitchFamily="2" charset="0"/>
              </a:rPr>
              <a:t>Data Related Problems:</a:t>
            </a:r>
          </a:p>
          <a:p>
            <a:r>
              <a:rPr lang="en-US" sz="2000" b="1">
                <a:solidFill>
                  <a:schemeClr val="bg1"/>
                </a:solidFill>
                <a:latin typeface="Inter" panose="02000503000000020004" pitchFamily="2" charset="0"/>
                <a:ea typeface="Inter" panose="02000503000000020004" pitchFamily="2" charset="0"/>
              </a:rPr>
              <a:t>Companies are struggling with data tagging, consent, privacy compliance and the ability to measure return on marketing spend</a:t>
            </a:r>
          </a:p>
        </p:txBody>
      </p:sp>
      <p:sp>
        <p:nvSpPr>
          <p:cNvPr id="10" name="TextBox 9">
            <a:extLst>
              <a:ext uri="{FF2B5EF4-FFF2-40B4-BE49-F238E27FC236}">
                <a16:creationId xmlns:a16="http://schemas.microsoft.com/office/drawing/2014/main" id="{EBC9F31D-B8CF-098F-5BE2-D6687D35C0A0}"/>
              </a:ext>
            </a:extLst>
          </p:cNvPr>
          <p:cNvSpPr txBox="1"/>
          <p:nvPr/>
        </p:nvSpPr>
        <p:spPr>
          <a:xfrm>
            <a:off x="143581" y="3724102"/>
            <a:ext cx="2808567" cy="1134670"/>
          </a:xfrm>
          <a:prstGeom prst="rect">
            <a:avLst/>
          </a:prstGeom>
          <a:noFill/>
        </p:spPr>
        <p:txBody>
          <a:bodyPr wrap="square" rtlCol="0">
            <a:spAutoFit/>
          </a:bodyPr>
          <a:lstStyle/>
          <a:p>
            <a:pPr algn="ctr">
              <a:lnSpc>
                <a:spcPts val="1600"/>
              </a:lnSpc>
            </a:pPr>
            <a:r>
              <a:rPr lang="en-US" sz="2000">
                <a:solidFill>
                  <a:schemeClr val="bg1"/>
                </a:solidFill>
                <a:latin typeface="Inter "/>
                <a:ea typeface="Inter SemiBold" panose="02000503000000020004" pitchFamily="2" charset="0"/>
                <a:cs typeface="Open Sans" panose="020B0606030504020204" pitchFamily="34" charset="0"/>
              </a:rPr>
              <a:t> of business are not fully confident in their </a:t>
            </a:r>
            <a:r>
              <a:rPr lang="en-US" sz="2000" i="0">
                <a:solidFill>
                  <a:schemeClr val="bg1"/>
                </a:solidFill>
                <a:effectLst/>
                <a:latin typeface="Inter "/>
                <a:ea typeface="Inter SemiBold" panose="02000503000000020004" pitchFamily="2" charset="0"/>
                <a:cs typeface="Open Sans" panose="020B0606030504020204" pitchFamily="34" charset="0"/>
              </a:rPr>
              <a:t>consent management and privacy compliance strategy</a:t>
            </a:r>
            <a:endParaRPr lang="en-US" sz="2000">
              <a:solidFill>
                <a:schemeClr val="bg1"/>
              </a:solidFill>
              <a:latin typeface="Inter "/>
              <a:ea typeface="Inter SemiBold" panose="02000503000000020004" pitchFamily="2" charset="0"/>
              <a:cs typeface="Open Sans" panose="020B0606030504020204" pitchFamily="34" charset="0"/>
            </a:endParaRPr>
          </a:p>
        </p:txBody>
      </p:sp>
      <p:sp>
        <p:nvSpPr>
          <p:cNvPr id="11" name="TextBox 10">
            <a:extLst>
              <a:ext uri="{FF2B5EF4-FFF2-40B4-BE49-F238E27FC236}">
                <a16:creationId xmlns:a16="http://schemas.microsoft.com/office/drawing/2014/main" id="{CABB5316-7DC6-770E-AE34-91DF2965694B}"/>
              </a:ext>
            </a:extLst>
          </p:cNvPr>
          <p:cNvSpPr txBox="1"/>
          <p:nvPr/>
        </p:nvSpPr>
        <p:spPr>
          <a:xfrm>
            <a:off x="3376098" y="3724102"/>
            <a:ext cx="2682747" cy="1339854"/>
          </a:xfrm>
          <a:prstGeom prst="rect">
            <a:avLst/>
          </a:prstGeom>
          <a:noFill/>
        </p:spPr>
        <p:txBody>
          <a:bodyPr wrap="square" rtlCol="0">
            <a:spAutoFit/>
          </a:bodyPr>
          <a:lstStyle/>
          <a:p>
            <a:pPr algn="ctr">
              <a:lnSpc>
                <a:spcPts val="1600"/>
              </a:lnSpc>
            </a:pPr>
            <a:r>
              <a:rPr lang="en-US" sz="2000">
                <a:solidFill>
                  <a:schemeClr val="bg1"/>
                </a:solidFill>
                <a:latin typeface="Inter "/>
                <a:ea typeface="Inter SemiBold" panose="02000503000000020004" pitchFamily="2" charset="0"/>
                <a:cs typeface="Open Sans" panose="020B0606030504020204" pitchFamily="34" charset="0"/>
              </a:rPr>
              <a:t>of b</a:t>
            </a:r>
            <a:r>
              <a:rPr lang="en-US" sz="2000" i="0">
                <a:solidFill>
                  <a:schemeClr val="bg1"/>
                </a:solidFill>
                <a:effectLst/>
                <a:latin typeface="Inter "/>
                <a:ea typeface="Inter SemiBold" panose="02000503000000020004" pitchFamily="2" charset="0"/>
                <a:cs typeface="Open Sans" panose="020B0606030504020204" pitchFamily="34" charset="0"/>
              </a:rPr>
              <a:t>usinesses don’t understand traffic sources or unable to visualize revenue against marketing sources</a:t>
            </a:r>
            <a:endParaRPr lang="en-US" sz="2000">
              <a:solidFill>
                <a:schemeClr val="bg1"/>
              </a:solidFill>
              <a:latin typeface="Inter "/>
              <a:ea typeface="Inter SemiBold" panose="02000503000000020004" pitchFamily="2" charset="0"/>
              <a:cs typeface="Open Sans" panose="020B0606030504020204" pitchFamily="34" charset="0"/>
            </a:endParaRPr>
          </a:p>
        </p:txBody>
      </p:sp>
      <p:sp>
        <p:nvSpPr>
          <p:cNvPr id="12" name="TextBox 11">
            <a:extLst>
              <a:ext uri="{FF2B5EF4-FFF2-40B4-BE49-F238E27FC236}">
                <a16:creationId xmlns:a16="http://schemas.microsoft.com/office/drawing/2014/main" id="{3648D1BD-AB0E-DE21-873D-0267C240E4D7}"/>
              </a:ext>
            </a:extLst>
          </p:cNvPr>
          <p:cNvSpPr txBox="1"/>
          <p:nvPr/>
        </p:nvSpPr>
        <p:spPr>
          <a:xfrm>
            <a:off x="6434052" y="3724102"/>
            <a:ext cx="2566367" cy="929485"/>
          </a:xfrm>
          <a:prstGeom prst="rect">
            <a:avLst/>
          </a:prstGeom>
          <a:noFill/>
        </p:spPr>
        <p:txBody>
          <a:bodyPr wrap="square" rtlCol="0">
            <a:spAutoFit/>
          </a:bodyPr>
          <a:lstStyle/>
          <a:p>
            <a:pPr algn="ctr">
              <a:lnSpc>
                <a:spcPts val="1600"/>
              </a:lnSpc>
            </a:pPr>
            <a:r>
              <a:rPr lang="en-US" sz="2000">
                <a:solidFill>
                  <a:schemeClr val="bg1"/>
                </a:solidFill>
                <a:latin typeface="Inter "/>
                <a:ea typeface="Inter SemiBold" panose="02000503000000020004" pitchFamily="2" charset="0"/>
                <a:cs typeface="Open Sans" panose="020B0606030504020204" pitchFamily="34" charset="0"/>
              </a:rPr>
              <a:t>of businesses don’t have a universal data tagging governance in place</a:t>
            </a:r>
          </a:p>
        </p:txBody>
      </p:sp>
      <p:sp>
        <p:nvSpPr>
          <p:cNvPr id="13" name="Oval 12">
            <a:extLst>
              <a:ext uri="{FF2B5EF4-FFF2-40B4-BE49-F238E27FC236}">
                <a16:creationId xmlns:a16="http://schemas.microsoft.com/office/drawing/2014/main" id="{AC7D5DB0-F4DA-86E2-FCDD-A59100F45D7F}"/>
              </a:ext>
            </a:extLst>
          </p:cNvPr>
          <p:cNvSpPr/>
          <p:nvPr/>
        </p:nvSpPr>
        <p:spPr>
          <a:xfrm>
            <a:off x="773084" y="2067860"/>
            <a:ext cx="1487978" cy="1384936"/>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Oval 13">
            <a:extLst>
              <a:ext uri="{FF2B5EF4-FFF2-40B4-BE49-F238E27FC236}">
                <a16:creationId xmlns:a16="http://schemas.microsoft.com/office/drawing/2014/main" id="{D9DB48CA-6B2F-6768-3709-56CB322F9F7C}"/>
              </a:ext>
            </a:extLst>
          </p:cNvPr>
          <p:cNvSpPr/>
          <p:nvPr/>
        </p:nvSpPr>
        <p:spPr>
          <a:xfrm>
            <a:off x="3973483" y="2067860"/>
            <a:ext cx="1487978" cy="1384936"/>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Oval 14">
            <a:extLst>
              <a:ext uri="{FF2B5EF4-FFF2-40B4-BE49-F238E27FC236}">
                <a16:creationId xmlns:a16="http://schemas.microsoft.com/office/drawing/2014/main" id="{A0E9D6D7-1177-75D1-3750-15426C07DD9D}"/>
              </a:ext>
            </a:extLst>
          </p:cNvPr>
          <p:cNvSpPr/>
          <p:nvPr/>
        </p:nvSpPr>
        <p:spPr>
          <a:xfrm>
            <a:off x="6966067" y="2067860"/>
            <a:ext cx="1487978" cy="1384936"/>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TextBox 15">
            <a:extLst>
              <a:ext uri="{FF2B5EF4-FFF2-40B4-BE49-F238E27FC236}">
                <a16:creationId xmlns:a16="http://schemas.microsoft.com/office/drawing/2014/main" id="{7F6528DC-F5F8-95A8-E7A9-E8F07DC3742C}"/>
              </a:ext>
            </a:extLst>
          </p:cNvPr>
          <p:cNvSpPr txBox="1"/>
          <p:nvPr/>
        </p:nvSpPr>
        <p:spPr>
          <a:xfrm>
            <a:off x="1230283" y="2606439"/>
            <a:ext cx="648393" cy="369332"/>
          </a:xfrm>
          <a:prstGeom prst="rect">
            <a:avLst/>
          </a:prstGeom>
          <a:noFill/>
        </p:spPr>
        <p:txBody>
          <a:bodyPr wrap="square" rtlCol="0">
            <a:spAutoFit/>
          </a:bodyPr>
          <a:lstStyle/>
          <a:p>
            <a:r>
              <a:rPr lang="en-GB" sz="1800" b="1">
                <a:solidFill>
                  <a:schemeClr val="bg1"/>
                </a:solidFill>
              </a:rPr>
              <a:t>85%</a:t>
            </a:r>
          </a:p>
        </p:txBody>
      </p:sp>
      <p:sp>
        <p:nvSpPr>
          <p:cNvPr id="17" name="TextBox 16">
            <a:extLst>
              <a:ext uri="{FF2B5EF4-FFF2-40B4-BE49-F238E27FC236}">
                <a16:creationId xmlns:a16="http://schemas.microsoft.com/office/drawing/2014/main" id="{1C4D821F-B03E-FF31-302B-AB45717A636D}"/>
              </a:ext>
            </a:extLst>
          </p:cNvPr>
          <p:cNvSpPr txBox="1"/>
          <p:nvPr/>
        </p:nvSpPr>
        <p:spPr>
          <a:xfrm>
            <a:off x="4458392" y="2606439"/>
            <a:ext cx="648393" cy="369332"/>
          </a:xfrm>
          <a:prstGeom prst="rect">
            <a:avLst/>
          </a:prstGeom>
          <a:noFill/>
        </p:spPr>
        <p:txBody>
          <a:bodyPr wrap="square" rtlCol="0">
            <a:spAutoFit/>
          </a:bodyPr>
          <a:lstStyle/>
          <a:p>
            <a:r>
              <a:rPr lang="en-GB" sz="1800" b="1">
                <a:solidFill>
                  <a:schemeClr val="bg1"/>
                </a:solidFill>
              </a:rPr>
              <a:t>76%</a:t>
            </a:r>
          </a:p>
        </p:txBody>
      </p:sp>
      <p:sp>
        <p:nvSpPr>
          <p:cNvPr id="18" name="TextBox 17">
            <a:extLst>
              <a:ext uri="{FF2B5EF4-FFF2-40B4-BE49-F238E27FC236}">
                <a16:creationId xmlns:a16="http://schemas.microsoft.com/office/drawing/2014/main" id="{59729D77-1993-0EEB-92FF-86A227C3BB1D}"/>
              </a:ext>
            </a:extLst>
          </p:cNvPr>
          <p:cNvSpPr txBox="1"/>
          <p:nvPr/>
        </p:nvSpPr>
        <p:spPr>
          <a:xfrm>
            <a:off x="7385858" y="2606439"/>
            <a:ext cx="648393" cy="369332"/>
          </a:xfrm>
          <a:prstGeom prst="rect">
            <a:avLst/>
          </a:prstGeom>
          <a:noFill/>
        </p:spPr>
        <p:txBody>
          <a:bodyPr wrap="square" rtlCol="0">
            <a:spAutoFit/>
          </a:bodyPr>
          <a:lstStyle/>
          <a:p>
            <a:r>
              <a:rPr lang="en-GB" sz="1800" b="1">
                <a:solidFill>
                  <a:schemeClr val="bg1"/>
                </a:solidFill>
              </a:rPr>
              <a:t>74%</a:t>
            </a:r>
          </a:p>
        </p:txBody>
      </p:sp>
      <p:pic>
        <p:nvPicPr>
          <p:cNvPr id="19" name="Google Shape;74;p14">
            <a:extLst>
              <a:ext uri="{FF2B5EF4-FFF2-40B4-BE49-F238E27FC236}">
                <a16:creationId xmlns:a16="http://schemas.microsoft.com/office/drawing/2014/main" id="{9278CF33-413B-DC67-AF94-34E2E3393F87}"/>
              </a:ext>
            </a:extLst>
          </p:cNvPr>
          <p:cNvPicPr preferRelativeResize="0"/>
          <p:nvPr/>
        </p:nvPicPr>
        <p:blipFill>
          <a:blip r:embed="rId4">
            <a:alphaModFix/>
          </a:blip>
          <a:stretch>
            <a:fillRect/>
          </a:stretch>
        </p:blipFill>
        <p:spPr>
          <a:xfrm>
            <a:off x="8198825" y="58775"/>
            <a:ext cx="801594" cy="685800"/>
          </a:xfrm>
          <a:prstGeom prst="rect">
            <a:avLst/>
          </a:prstGeom>
          <a:noFill/>
          <a:ln>
            <a:noFill/>
          </a:ln>
        </p:spPr>
      </p:pic>
    </p:spTree>
    <p:extLst>
      <p:ext uri="{BB962C8B-B14F-4D97-AF65-F5344CB8AC3E}">
        <p14:creationId xmlns:p14="http://schemas.microsoft.com/office/powerpoint/2010/main" val="8476119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143581" y="58775"/>
            <a:ext cx="4929447" cy="960061"/>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None/>
            </a:pPr>
            <a:r>
              <a:rPr lang="en" b="1">
                <a:solidFill>
                  <a:schemeClr val="lt1"/>
                </a:solidFill>
                <a:latin typeface="Noto Sans"/>
                <a:ea typeface="Noto Sans"/>
                <a:cs typeface="Noto Sans"/>
                <a:sym typeface="Noto Sans"/>
              </a:rPr>
              <a:t>Our Approach</a:t>
            </a:r>
            <a:endParaRPr b="1">
              <a:solidFill>
                <a:schemeClr val="lt1"/>
              </a:solidFill>
              <a:latin typeface="Noto Sans"/>
              <a:ea typeface="Noto Sans"/>
              <a:cs typeface="Noto Sans"/>
              <a:sym typeface="Noto Sans"/>
            </a:endParaRPr>
          </a:p>
        </p:txBody>
      </p:sp>
      <p:pic>
        <p:nvPicPr>
          <p:cNvPr id="4" name="Google Shape;74;p14">
            <a:extLst>
              <a:ext uri="{FF2B5EF4-FFF2-40B4-BE49-F238E27FC236}">
                <a16:creationId xmlns:a16="http://schemas.microsoft.com/office/drawing/2014/main" id="{5F5FC976-66A4-D546-7B32-8A14B2533637}"/>
              </a:ext>
            </a:extLst>
          </p:cNvPr>
          <p:cNvPicPr preferRelativeResize="0"/>
          <p:nvPr/>
        </p:nvPicPr>
        <p:blipFill>
          <a:blip r:embed="rId4">
            <a:alphaModFix/>
          </a:blip>
          <a:stretch>
            <a:fillRect/>
          </a:stretch>
        </p:blipFill>
        <p:spPr>
          <a:xfrm>
            <a:off x="8198825" y="58775"/>
            <a:ext cx="801594" cy="685800"/>
          </a:xfrm>
          <a:prstGeom prst="rect">
            <a:avLst/>
          </a:prstGeom>
          <a:noFill/>
          <a:ln>
            <a:noFill/>
          </a:ln>
        </p:spPr>
      </p:pic>
      <p:sp>
        <p:nvSpPr>
          <p:cNvPr id="5" name="TextBox 4">
            <a:extLst>
              <a:ext uri="{FF2B5EF4-FFF2-40B4-BE49-F238E27FC236}">
                <a16:creationId xmlns:a16="http://schemas.microsoft.com/office/drawing/2014/main" id="{61E43B41-0E76-FB44-11C0-99A2C5F92DE2}"/>
              </a:ext>
            </a:extLst>
          </p:cNvPr>
          <p:cNvSpPr txBox="1"/>
          <p:nvPr/>
        </p:nvSpPr>
        <p:spPr>
          <a:xfrm>
            <a:off x="646859" y="1125654"/>
            <a:ext cx="3860083" cy="505523"/>
          </a:xfrm>
          <a:prstGeom prst="rect">
            <a:avLst/>
          </a:prstGeom>
          <a:noFill/>
        </p:spPr>
        <p:txBody>
          <a:bodyPr wrap="square" rtlCol="0">
            <a:spAutoFit/>
          </a:bodyPr>
          <a:lstStyle>
            <a:defPPr>
              <a:defRPr lang="en-US"/>
            </a:defPPr>
            <a:lvl1pPr>
              <a:lnSpc>
                <a:spcPts val="1600"/>
              </a:lnSpc>
              <a:defRPr sz="2000">
                <a:solidFill>
                  <a:schemeClr val="tx1">
                    <a:lumMod val="85000"/>
                    <a:lumOff val="15000"/>
                  </a:schemeClr>
                </a:solidFill>
                <a:latin typeface="Inter "/>
                <a:ea typeface="Inter SemiBold" panose="02000503000000020004" pitchFamily="2" charset="0"/>
                <a:cs typeface="Open Sans" panose="020B0606030504020204" pitchFamily="34" charset="0"/>
              </a:defRPr>
            </a:lvl1pPr>
          </a:lstStyle>
          <a:p>
            <a:r>
              <a:rPr lang="en-US" sz="1600"/>
              <a:t>Set up a tag management with a universal data layer</a:t>
            </a:r>
          </a:p>
        </p:txBody>
      </p:sp>
      <p:sp>
        <p:nvSpPr>
          <p:cNvPr id="6" name="TextBox 5">
            <a:extLst>
              <a:ext uri="{FF2B5EF4-FFF2-40B4-BE49-F238E27FC236}">
                <a16:creationId xmlns:a16="http://schemas.microsoft.com/office/drawing/2014/main" id="{D716A49B-3E96-6B29-67AD-E9E4EA8B60A2}"/>
              </a:ext>
            </a:extLst>
          </p:cNvPr>
          <p:cNvSpPr txBox="1"/>
          <p:nvPr/>
        </p:nvSpPr>
        <p:spPr>
          <a:xfrm>
            <a:off x="610603" y="1766074"/>
            <a:ext cx="4134708" cy="519116"/>
          </a:xfrm>
          <a:prstGeom prst="rect">
            <a:avLst/>
          </a:prstGeom>
          <a:noFill/>
        </p:spPr>
        <p:txBody>
          <a:bodyPr wrap="square" rtlCol="0">
            <a:spAutoFit/>
          </a:bodyPr>
          <a:lstStyle>
            <a:defPPr>
              <a:defRPr lang="en-US"/>
            </a:defPPr>
            <a:lvl1pPr>
              <a:lnSpc>
                <a:spcPts val="1600"/>
              </a:lnSpc>
              <a:defRPr sz="2000">
                <a:solidFill>
                  <a:schemeClr val="tx1">
                    <a:lumMod val="85000"/>
                    <a:lumOff val="15000"/>
                  </a:schemeClr>
                </a:solidFill>
                <a:latin typeface="Inter "/>
                <a:ea typeface="Inter SemiBold" panose="02000503000000020004" pitchFamily="2" charset="0"/>
                <a:cs typeface="Open Sans" panose="020B0606030504020204" pitchFamily="34" charset="0"/>
              </a:defRPr>
            </a:lvl1pPr>
          </a:lstStyle>
          <a:p>
            <a:r>
              <a:rPr lang="en-US" sz="1600"/>
              <a:t>Set up consent management and privacy monitoring tools</a:t>
            </a:r>
          </a:p>
        </p:txBody>
      </p:sp>
      <p:sp>
        <p:nvSpPr>
          <p:cNvPr id="7" name="TextBox 6">
            <a:extLst>
              <a:ext uri="{FF2B5EF4-FFF2-40B4-BE49-F238E27FC236}">
                <a16:creationId xmlns:a16="http://schemas.microsoft.com/office/drawing/2014/main" id="{619C22DD-C7EB-686E-A65A-334A5FFC9F26}"/>
              </a:ext>
            </a:extLst>
          </p:cNvPr>
          <p:cNvSpPr txBox="1"/>
          <p:nvPr/>
        </p:nvSpPr>
        <p:spPr>
          <a:xfrm>
            <a:off x="628641" y="2356810"/>
            <a:ext cx="3599516" cy="512320"/>
          </a:xfrm>
          <a:prstGeom prst="rect">
            <a:avLst/>
          </a:prstGeom>
          <a:noFill/>
        </p:spPr>
        <p:txBody>
          <a:bodyPr wrap="square" rtlCol="0">
            <a:spAutoFit/>
          </a:bodyPr>
          <a:lstStyle/>
          <a:p>
            <a:pPr>
              <a:lnSpc>
                <a:spcPts val="1600"/>
              </a:lnSpc>
            </a:pPr>
            <a:r>
              <a:rPr lang="en-US" sz="1600">
                <a:solidFill>
                  <a:schemeClr val="tx1">
                    <a:lumMod val="85000"/>
                    <a:lumOff val="15000"/>
                  </a:schemeClr>
                </a:solidFill>
                <a:latin typeface="Inter "/>
                <a:ea typeface="Inter SemiBold" panose="02000503000000020004" pitchFamily="2" charset="0"/>
                <a:cs typeface="Open Sans" panose="020B0606030504020204" pitchFamily="34" charset="0"/>
              </a:rPr>
              <a:t>Set up Analytics and Advertising platform data streaming</a:t>
            </a:r>
          </a:p>
        </p:txBody>
      </p:sp>
      <p:sp>
        <p:nvSpPr>
          <p:cNvPr id="8" name="TextBox 7">
            <a:extLst>
              <a:ext uri="{FF2B5EF4-FFF2-40B4-BE49-F238E27FC236}">
                <a16:creationId xmlns:a16="http://schemas.microsoft.com/office/drawing/2014/main" id="{66A1776D-F669-89A6-7F1B-9ACE9224B39B}"/>
              </a:ext>
            </a:extLst>
          </p:cNvPr>
          <p:cNvSpPr txBox="1"/>
          <p:nvPr/>
        </p:nvSpPr>
        <p:spPr>
          <a:xfrm>
            <a:off x="634002" y="2987105"/>
            <a:ext cx="3663729" cy="519116"/>
          </a:xfrm>
          <a:prstGeom prst="rect">
            <a:avLst/>
          </a:prstGeom>
          <a:noFill/>
        </p:spPr>
        <p:txBody>
          <a:bodyPr wrap="square" rtlCol="0">
            <a:spAutoFit/>
          </a:bodyPr>
          <a:lstStyle/>
          <a:p>
            <a:pPr>
              <a:lnSpc>
                <a:spcPts val="1600"/>
              </a:lnSpc>
            </a:pPr>
            <a:r>
              <a:rPr lang="en-US" sz="1600">
                <a:solidFill>
                  <a:schemeClr val="tx1">
                    <a:lumMod val="85000"/>
                    <a:lumOff val="15000"/>
                  </a:schemeClr>
                </a:solidFill>
                <a:latin typeface="Inter "/>
                <a:ea typeface="Inter SemiBold" panose="02000503000000020004" pitchFamily="2" charset="0"/>
                <a:cs typeface="Open Sans" panose="020B0606030504020204" pitchFamily="34" charset="0"/>
              </a:rPr>
              <a:t>Setup an effective reporting and measurement framework</a:t>
            </a:r>
          </a:p>
        </p:txBody>
      </p:sp>
      <p:sp>
        <p:nvSpPr>
          <p:cNvPr id="9" name="TextBox 8">
            <a:extLst>
              <a:ext uri="{FF2B5EF4-FFF2-40B4-BE49-F238E27FC236}">
                <a16:creationId xmlns:a16="http://schemas.microsoft.com/office/drawing/2014/main" id="{A7854FAF-99A7-D7DB-9E36-6041E6C1EA54}"/>
              </a:ext>
            </a:extLst>
          </p:cNvPr>
          <p:cNvSpPr txBox="1"/>
          <p:nvPr/>
        </p:nvSpPr>
        <p:spPr>
          <a:xfrm>
            <a:off x="632304" y="3605593"/>
            <a:ext cx="3401263" cy="505523"/>
          </a:xfrm>
          <a:prstGeom prst="rect">
            <a:avLst/>
          </a:prstGeom>
          <a:noFill/>
        </p:spPr>
        <p:txBody>
          <a:bodyPr wrap="square" rtlCol="0">
            <a:spAutoFit/>
          </a:bodyPr>
          <a:lstStyle/>
          <a:p>
            <a:pPr>
              <a:lnSpc>
                <a:spcPts val="1600"/>
              </a:lnSpc>
            </a:pPr>
            <a:r>
              <a:rPr lang="en-US" sz="1600">
                <a:solidFill>
                  <a:schemeClr val="tx1">
                    <a:lumMod val="85000"/>
                    <a:lumOff val="15000"/>
                  </a:schemeClr>
                </a:solidFill>
                <a:latin typeface="Inter "/>
                <a:ea typeface="Inter SemiBold" panose="02000503000000020004" pitchFamily="2" charset="0"/>
                <a:cs typeface="Open Sans" panose="020B0606030504020204" pitchFamily="34" charset="0"/>
              </a:rPr>
              <a:t>Visualize Revenue vs Advertising Spend (ROAS) </a:t>
            </a:r>
          </a:p>
        </p:txBody>
      </p:sp>
      <p:sp>
        <p:nvSpPr>
          <p:cNvPr id="10" name="TextBox 9">
            <a:extLst>
              <a:ext uri="{FF2B5EF4-FFF2-40B4-BE49-F238E27FC236}">
                <a16:creationId xmlns:a16="http://schemas.microsoft.com/office/drawing/2014/main" id="{B2649166-AA5E-63A9-9474-FB4699060C88}"/>
              </a:ext>
            </a:extLst>
          </p:cNvPr>
          <p:cNvSpPr txBox="1"/>
          <p:nvPr/>
        </p:nvSpPr>
        <p:spPr>
          <a:xfrm>
            <a:off x="680121" y="4220206"/>
            <a:ext cx="3995672" cy="512320"/>
          </a:xfrm>
          <a:prstGeom prst="rect">
            <a:avLst/>
          </a:prstGeom>
          <a:noFill/>
        </p:spPr>
        <p:txBody>
          <a:bodyPr wrap="square" rtlCol="0">
            <a:spAutoFit/>
          </a:bodyPr>
          <a:lstStyle>
            <a:defPPr>
              <a:defRPr lang="en-US"/>
            </a:defPPr>
            <a:lvl1pPr>
              <a:lnSpc>
                <a:spcPts val="1600"/>
              </a:lnSpc>
              <a:defRPr>
                <a:solidFill>
                  <a:schemeClr val="tx1">
                    <a:lumMod val="85000"/>
                    <a:lumOff val="15000"/>
                  </a:schemeClr>
                </a:solidFill>
                <a:latin typeface="Inter "/>
                <a:ea typeface="Inter SemiBold" panose="02000503000000020004" pitchFamily="2" charset="0"/>
                <a:cs typeface="Open Sans" panose="020B0606030504020204" pitchFamily="34" charset="0"/>
              </a:defRPr>
            </a:lvl1pPr>
          </a:lstStyle>
          <a:p>
            <a:r>
              <a:rPr lang="en-US" sz="1600"/>
              <a:t>Experiment and improve with multi-touch attribution modelling</a:t>
            </a:r>
          </a:p>
        </p:txBody>
      </p:sp>
      <p:grpSp>
        <p:nvGrpSpPr>
          <p:cNvPr id="11" name="Group 10">
            <a:extLst>
              <a:ext uri="{FF2B5EF4-FFF2-40B4-BE49-F238E27FC236}">
                <a16:creationId xmlns:a16="http://schemas.microsoft.com/office/drawing/2014/main" id="{5EF8689E-7C24-D623-7082-25EC494DD54C}"/>
              </a:ext>
            </a:extLst>
          </p:cNvPr>
          <p:cNvGrpSpPr/>
          <p:nvPr/>
        </p:nvGrpSpPr>
        <p:grpSpPr>
          <a:xfrm>
            <a:off x="4534947" y="1018836"/>
            <a:ext cx="3599516" cy="3683485"/>
            <a:chOff x="4299346" y="2078322"/>
            <a:chExt cx="3624967" cy="3747117"/>
          </a:xfrm>
        </p:grpSpPr>
        <p:sp>
          <p:nvSpPr>
            <p:cNvPr id="12" name="Freeform 78">
              <a:extLst>
                <a:ext uri="{FF2B5EF4-FFF2-40B4-BE49-F238E27FC236}">
                  <a16:creationId xmlns:a16="http://schemas.microsoft.com/office/drawing/2014/main" id="{C495561A-979F-9DF3-2B81-D951D4E11415}"/>
                </a:ext>
              </a:extLst>
            </p:cNvPr>
            <p:cNvSpPr>
              <a:spLocks noChangeArrowheads="1"/>
            </p:cNvSpPr>
            <p:nvPr/>
          </p:nvSpPr>
          <p:spPr bwMode="auto">
            <a:xfrm>
              <a:off x="4299346" y="3125575"/>
              <a:ext cx="1118207" cy="728407"/>
            </a:xfrm>
            <a:custGeom>
              <a:avLst/>
              <a:gdLst>
                <a:gd name="T0" fmla="*/ 3554 w 5490"/>
                <a:gd name="T1" fmla="*/ 15 h 3576"/>
                <a:gd name="T2" fmla="*/ 617 w 5490"/>
                <a:gd name="T3" fmla="*/ 0 h 3576"/>
                <a:gd name="T4" fmla="*/ 0 w 5490"/>
                <a:gd name="T5" fmla="*/ 1350 h 3576"/>
                <a:gd name="T6" fmla="*/ 2937 w 5490"/>
                <a:gd name="T7" fmla="*/ 1365 h 3576"/>
                <a:gd name="T8" fmla="*/ 4872 w 5490"/>
                <a:gd name="T9" fmla="*/ 3575 h 3576"/>
                <a:gd name="T10" fmla="*/ 5489 w 5490"/>
                <a:gd name="T11" fmla="*/ 2225 h 3576"/>
                <a:gd name="T12" fmla="*/ 3554 w 5490"/>
                <a:gd name="T13" fmla="*/ 15 h 3576"/>
              </a:gdLst>
              <a:ahLst/>
              <a:cxnLst>
                <a:cxn ang="0">
                  <a:pos x="T0" y="T1"/>
                </a:cxn>
                <a:cxn ang="0">
                  <a:pos x="T2" y="T3"/>
                </a:cxn>
                <a:cxn ang="0">
                  <a:pos x="T4" y="T5"/>
                </a:cxn>
                <a:cxn ang="0">
                  <a:pos x="T6" y="T7"/>
                </a:cxn>
                <a:cxn ang="0">
                  <a:pos x="T8" y="T9"/>
                </a:cxn>
                <a:cxn ang="0">
                  <a:pos x="T10" y="T11"/>
                </a:cxn>
                <a:cxn ang="0">
                  <a:pos x="T12" y="T13"/>
                </a:cxn>
              </a:cxnLst>
              <a:rect l="0" t="0" r="r" b="b"/>
              <a:pathLst>
                <a:path w="5490" h="3576">
                  <a:moveTo>
                    <a:pt x="3554" y="15"/>
                  </a:moveTo>
                  <a:lnTo>
                    <a:pt x="617" y="0"/>
                  </a:lnTo>
                  <a:lnTo>
                    <a:pt x="0" y="1350"/>
                  </a:lnTo>
                  <a:lnTo>
                    <a:pt x="2937" y="1365"/>
                  </a:lnTo>
                  <a:lnTo>
                    <a:pt x="4872" y="3575"/>
                  </a:lnTo>
                  <a:lnTo>
                    <a:pt x="5489" y="2225"/>
                  </a:lnTo>
                  <a:lnTo>
                    <a:pt x="3554" y="15"/>
                  </a:lnTo>
                </a:path>
              </a:pathLst>
            </a:custGeom>
            <a:solidFill>
              <a:schemeClr val="accent6"/>
            </a:solidFill>
            <a:ln>
              <a:noFill/>
            </a:ln>
            <a:effectLst/>
          </p:spPr>
          <p:txBody>
            <a:bodyPr wrap="none" anchor="ctr"/>
            <a:lstStyle/>
            <a:p>
              <a:endParaRPr lang="ru-UA"/>
            </a:p>
          </p:txBody>
        </p:sp>
        <p:sp>
          <p:nvSpPr>
            <p:cNvPr id="13" name="Freeform 71">
              <a:extLst>
                <a:ext uri="{FF2B5EF4-FFF2-40B4-BE49-F238E27FC236}">
                  <a16:creationId xmlns:a16="http://schemas.microsoft.com/office/drawing/2014/main" id="{5BDE69A9-CD25-CBC5-A444-CBFA4F85CF0D}"/>
                </a:ext>
              </a:extLst>
            </p:cNvPr>
            <p:cNvSpPr>
              <a:spLocks noChangeArrowheads="1"/>
            </p:cNvSpPr>
            <p:nvPr/>
          </p:nvSpPr>
          <p:spPr bwMode="auto">
            <a:xfrm>
              <a:off x="4343356" y="3333948"/>
              <a:ext cx="910732" cy="1491841"/>
            </a:xfrm>
            <a:custGeom>
              <a:avLst/>
              <a:gdLst>
                <a:gd name="T0" fmla="*/ 2302 w 4471"/>
                <a:gd name="T1" fmla="*/ 5344 h 7326"/>
                <a:gd name="T2" fmla="*/ 4470 w 4471"/>
                <a:gd name="T3" fmla="*/ 4915 h 7326"/>
                <a:gd name="T4" fmla="*/ 4071 w 4471"/>
                <a:gd name="T5" fmla="*/ 3072 h 7326"/>
                <a:gd name="T6" fmla="*/ 4287 w 4471"/>
                <a:gd name="T7" fmla="*/ 1626 h 7326"/>
                <a:gd name="T8" fmla="*/ 2874 w 4471"/>
                <a:gd name="T9" fmla="*/ 12 h 7326"/>
                <a:gd name="T10" fmla="*/ 2874 w 4471"/>
                <a:gd name="T11" fmla="*/ 12 h 7326"/>
                <a:gd name="T12" fmla="*/ 554 w 4471"/>
                <a:gd name="T13" fmla="*/ 0 h 7326"/>
                <a:gd name="T14" fmla="*/ 9 w 4471"/>
                <a:gd name="T15" fmla="*/ 3108 h 7326"/>
                <a:gd name="T16" fmla="*/ 721 w 4471"/>
                <a:gd name="T17" fmla="*/ 6479 h 7326"/>
                <a:gd name="T18" fmla="*/ 1144 w 4471"/>
                <a:gd name="T19" fmla="*/ 7325 h 7326"/>
                <a:gd name="T20" fmla="*/ 2302 w 4471"/>
                <a:gd name="T21" fmla="*/ 5344 h 7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71" h="7326">
                  <a:moveTo>
                    <a:pt x="2302" y="5344"/>
                  </a:moveTo>
                  <a:lnTo>
                    <a:pt x="4470" y="4915"/>
                  </a:lnTo>
                  <a:cubicBezTo>
                    <a:pt x="4214" y="4342"/>
                    <a:pt x="4076" y="3718"/>
                    <a:pt x="4071" y="3072"/>
                  </a:cubicBezTo>
                  <a:cubicBezTo>
                    <a:pt x="4066" y="2575"/>
                    <a:pt x="4140" y="2088"/>
                    <a:pt x="4287" y="1626"/>
                  </a:cubicBezTo>
                  <a:lnTo>
                    <a:pt x="2874" y="12"/>
                  </a:lnTo>
                  <a:lnTo>
                    <a:pt x="2874" y="12"/>
                  </a:lnTo>
                  <a:lnTo>
                    <a:pt x="554" y="0"/>
                  </a:lnTo>
                  <a:cubicBezTo>
                    <a:pt x="183" y="993"/>
                    <a:pt x="0" y="2038"/>
                    <a:pt x="9" y="3108"/>
                  </a:cubicBezTo>
                  <a:cubicBezTo>
                    <a:pt x="19" y="4278"/>
                    <a:pt x="259" y="5413"/>
                    <a:pt x="721" y="6479"/>
                  </a:cubicBezTo>
                  <a:cubicBezTo>
                    <a:pt x="847" y="6770"/>
                    <a:pt x="988" y="7052"/>
                    <a:pt x="1144" y="7325"/>
                  </a:cubicBezTo>
                  <a:lnTo>
                    <a:pt x="2302" y="5344"/>
                  </a:lnTo>
                </a:path>
              </a:pathLst>
            </a:custGeom>
            <a:solidFill>
              <a:schemeClr val="accent6"/>
            </a:solidFill>
            <a:ln>
              <a:noFill/>
            </a:ln>
            <a:effectLst/>
          </p:spPr>
          <p:txBody>
            <a:bodyPr wrap="none" anchor="ctr"/>
            <a:lstStyle/>
            <a:p>
              <a:endParaRPr lang="ru-UA"/>
            </a:p>
          </p:txBody>
        </p:sp>
        <p:sp>
          <p:nvSpPr>
            <p:cNvPr id="14" name="Freeform 73">
              <a:extLst>
                <a:ext uri="{FF2B5EF4-FFF2-40B4-BE49-F238E27FC236}">
                  <a16:creationId xmlns:a16="http://schemas.microsoft.com/office/drawing/2014/main" id="{7A52D921-8EEF-79A0-BCDD-B2C2B685FA41}"/>
                </a:ext>
              </a:extLst>
            </p:cNvPr>
            <p:cNvSpPr>
              <a:spLocks noChangeArrowheads="1"/>
            </p:cNvSpPr>
            <p:nvPr/>
          </p:nvSpPr>
          <p:spPr bwMode="auto">
            <a:xfrm>
              <a:off x="6171108" y="4503350"/>
              <a:ext cx="1466693" cy="1191856"/>
            </a:xfrm>
            <a:custGeom>
              <a:avLst/>
              <a:gdLst>
                <a:gd name="T0" fmla="*/ 4904 w 7200"/>
                <a:gd name="T1" fmla="*/ 1664 h 5851"/>
                <a:gd name="T2" fmla="*/ 3448 w 7200"/>
                <a:gd name="T3" fmla="*/ 0 h 5851"/>
                <a:gd name="T4" fmla="*/ 3002 w 7200"/>
                <a:gd name="T5" fmla="*/ 526 h 5851"/>
                <a:gd name="T6" fmla="*/ 692 w 7200"/>
                <a:gd name="T7" fmla="*/ 1802 h 5851"/>
                <a:gd name="T8" fmla="*/ 0 w 7200"/>
                <a:gd name="T9" fmla="*/ 3835 h 5851"/>
                <a:gd name="T10" fmla="*/ 0 w 7200"/>
                <a:gd name="T11" fmla="*/ 3835 h 5851"/>
                <a:gd name="T12" fmla="*/ 1149 w 7200"/>
                <a:gd name="T13" fmla="*/ 5850 h 5851"/>
                <a:gd name="T14" fmla="*/ 3158 w 7200"/>
                <a:gd name="T15" fmla="*/ 5256 h 5851"/>
                <a:gd name="T16" fmla="*/ 5899 w 7200"/>
                <a:gd name="T17" fmla="*/ 3373 h 5851"/>
                <a:gd name="T18" fmla="*/ 7199 w 7200"/>
                <a:gd name="T19" fmla="*/ 1676 h 5851"/>
                <a:gd name="T20" fmla="*/ 4904 w 7200"/>
                <a:gd name="T21" fmla="*/ 1664 h 58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200" h="5851">
                  <a:moveTo>
                    <a:pt x="4904" y="1664"/>
                  </a:moveTo>
                  <a:lnTo>
                    <a:pt x="3448" y="0"/>
                  </a:lnTo>
                  <a:cubicBezTo>
                    <a:pt x="3314" y="185"/>
                    <a:pt x="3165" y="361"/>
                    <a:pt x="3002" y="526"/>
                  </a:cubicBezTo>
                  <a:cubicBezTo>
                    <a:pt x="2362" y="1177"/>
                    <a:pt x="1564" y="1615"/>
                    <a:pt x="692" y="1802"/>
                  </a:cubicBezTo>
                  <a:lnTo>
                    <a:pt x="0" y="3835"/>
                  </a:lnTo>
                  <a:lnTo>
                    <a:pt x="0" y="3835"/>
                  </a:lnTo>
                  <a:lnTo>
                    <a:pt x="1149" y="5850"/>
                  </a:lnTo>
                  <a:cubicBezTo>
                    <a:pt x="1839" y="5735"/>
                    <a:pt x="2511" y="5536"/>
                    <a:pt x="3158" y="5256"/>
                  </a:cubicBezTo>
                  <a:cubicBezTo>
                    <a:pt x="4188" y="4809"/>
                    <a:pt x="5110" y="4176"/>
                    <a:pt x="5899" y="3373"/>
                  </a:cubicBezTo>
                  <a:cubicBezTo>
                    <a:pt x="6405" y="2858"/>
                    <a:pt x="6840" y="2290"/>
                    <a:pt x="7199" y="1676"/>
                  </a:cubicBezTo>
                  <a:lnTo>
                    <a:pt x="4904" y="1664"/>
                  </a:lnTo>
                </a:path>
              </a:pathLst>
            </a:custGeom>
            <a:solidFill>
              <a:schemeClr val="accent5"/>
            </a:solidFill>
            <a:ln>
              <a:noFill/>
            </a:ln>
            <a:effectLst/>
          </p:spPr>
          <p:txBody>
            <a:bodyPr wrap="none" anchor="ctr"/>
            <a:lstStyle/>
            <a:p>
              <a:endParaRPr lang="ru-UA"/>
            </a:p>
          </p:txBody>
        </p:sp>
        <p:sp>
          <p:nvSpPr>
            <p:cNvPr id="15" name="Freeform 76">
              <a:extLst>
                <a:ext uri="{FF2B5EF4-FFF2-40B4-BE49-F238E27FC236}">
                  <a16:creationId xmlns:a16="http://schemas.microsoft.com/office/drawing/2014/main" id="{5056B02A-0E05-4050-A24E-8666509487A5}"/>
                </a:ext>
              </a:extLst>
            </p:cNvPr>
            <p:cNvSpPr>
              <a:spLocks noChangeArrowheads="1"/>
            </p:cNvSpPr>
            <p:nvPr/>
          </p:nvSpPr>
          <p:spPr bwMode="auto">
            <a:xfrm>
              <a:off x="5942976" y="4710825"/>
              <a:ext cx="597276" cy="1114614"/>
            </a:xfrm>
            <a:custGeom>
              <a:avLst/>
              <a:gdLst>
                <a:gd name="T0" fmla="*/ 0 w 2934"/>
                <a:gd name="T1" fmla="*/ 2922 h 5474"/>
                <a:gd name="T2" fmla="*/ 0 w 2934"/>
                <a:gd name="T3" fmla="*/ 2922 h 5474"/>
                <a:gd name="T4" fmla="*/ 1455 w 2934"/>
                <a:gd name="T5" fmla="*/ 5473 h 5474"/>
                <a:gd name="T6" fmla="*/ 2933 w 2934"/>
                <a:gd name="T7" fmla="*/ 5332 h 5474"/>
                <a:gd name="T8" fmla="*/ 1477 w 2934"/>
                <a:gd name="T9" fmla="*/ 2781 h 5474"/>
                <a:gd name="T10" fmla="*/ 1477 w 2934"/>
                <a:gd name="T11" fmla="*/ 2781 h 5474"/>
                <a:gd name="T12" fmla="*/ 2424 w 2934"/>
                <a:gd name="T13" fmla="*/ 0 h 5474"/>
                <a:gd name="T14" fmla="*/ 946 w 2934"/>
                <a:gd name="T15" fmla="*/ 141 h 5474"/>
                <a:gd name="T16" fmla="*/ 0 w 2934"/>
                <a:gd name="T17" fmla="*/ 2922 h 5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34" h="5474">
                  <a:moveTo>
                    <a:pt x="0" y="2922"/>
                  </a:moveTo>
                  <a:lnTo>
                    <a:pt x="0" y="2922"/>
                  </a:lnTo>
                  <a:lnTo>
                    <a:pt x="1455" y="5473"/>
                  </a:lnTo>
                  <a:lnTo>
                    <a:pt x="2933" y="5332"/>
                  </a:lnTo>
                  <a:lnTo>
                    <a:pt x="1477" y="2781"/>
                  </a:lnTo>
                  <a:lnTo>
                    <a:pt x="1477" y="2781"/>
                  </a:lnTo>
                  <a:lnTo>
                    <a:pt x="2424" y="0"/>
                  </a:lnTo>
                  <a:lnTo>
                    <a:pt x="946" y="141"/>
                  </a:lnTo>
                  <a:lnTo>
                    <a:pt x="0" y="2922"/>
                  </a:lnTo>
                </a:path>
              </a:pathLst>
            </a:custGeom>
            <a:solidFill>
              <a:schemeClr val="accent5"/>
            </a:solidFill>
            <a:ln>
              <a:noFill/>
            </a:ln>
            <a:effectLst/>
          </p:spPr>
          <p:txBody>
            <a:bodyPr wrap="none" anchor="ctr"/>
            <a:lstStyle/>
            <a:p>
              <a:endParaRPr lang="ru-UA"/>
            </a:p>
          </p:txBody>
        </p:sp>
        <p:sp>
          <p:nvSpPr>
            <p:cNvPr id="16" name="Freeform 70">
              <a:extLst>
                <a:ext uri="{FF2B5EF4-FFF2-40B4-BE49-F238E27FC236}">
                  <a16:creationId xmlns:a16="http://schemas.microsoft.com/office/drawing/2014/main" id="{3EB97015-1D54-C9D0-9328-F43E2BB19091}"/>
                </a:ext>
              </a:extLst>
            </p:cNvPr>
            <p:cNvSpPr>
              <a:spLocks noChangeArrowheads="1"/>
            </p:cNvSpPr>
            <p:nvPr/>
          </p:nvSpPr>
          <p:spPr bwMode="auto">
            <a:xfrm>
              <a:off x="4749324" y="4584184"/>
              <a:ext cx="1352626" cy="1135272"/>
            </a:xfrm>
            <a:custGeom>
              <a:avLst/>
              <a:gdLst>
                <a:gd name="T0" fmla="*/ 5502 w 6639"/>
                <a:gd name="T1" fmla="*/ 3579 h 5572"/>
                <a:gd name="T2" fmla="*/ 6215 w 6639"/>
                <a:gd name="T3" fmla="*/ 1485 h 5572"/>
                <a:gd name="T4" fmla="*/ 3457 w 6639"/>
                <a:gd name="T5" fmla="*/ 187 h 5572"/>
                <a:gd name="T6" fmla="*/ 3277 w 6639"/>
                <a:gd name="T7" fmla="*/ 0 h 5572"/>
                <a:gd name="T8" fmla="*/ 1169 w 6639"/>
                <a:gd name="T9" fmla="*/ 417 h 5572"/>
                <a:gd name="T10" fmla="*/ 1169 w 6639"/>
                <a:gd name="T11" fmla="*/ 417 h 5572"/>
                <a:gd name="T12" fmla="*/ 0 w 6639"/>
                <a:gd name="T13" fmla="*/ 2419 h 5572"/>
                <a:gd name="T14" fmla="*/ 610 w 6639"/>
                <a:gd name="T15" fmla="*/ 3084 h 5572"/>
                <a:gd name="T16" fmla="*/ 3383 w 6639"/>
                <a:gd name="T17" fmla="*/ 4918 h 5572"/>
                <a:gd name="T18" fmla="*/ 6638 w 6639"/>
                <a:gd name="T19" fmla="*/ 5571 h 5572"/>
                <a:gd name="T20" fmla="*/ 5502 w 6639"/>
                <a:gd name="T21" fmla="*/ 3579 h 55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639" h="5572">
                  <a:moveTo>
                    <a:pt x="5502" y="3579"/>
                  </a:moveTo>
                  <a:lnTo>
                    <a:pt x="6215" y="1485"/>
                  </a:lnTo>
                  <a:cubicBezTo>
                    <a:pt x="5176" y="1380"/>
                    <a:pt x="4212" y="929"/>
                    <a:pt x="3457" y="187"/>
                  </a:cubicBezTo>
                  <a:cubicBezTo>
                    <a:pt x="3395" y="126"/>
                    <a:pt x="3335" y="64"/>
                    <a:pt x="3277" y="0"/>
                  </a:cubicBezTo>
                  <a:lnTo>
                    <a:pt x="1169" y="417"/>
                  </a:lnTo>
                  <a:lnTo>
                    <a:pt x="1169" y="417"/>
                  </a:lnTo>
                  <a:lnTo>
                    <a:pt x="0" y="2419"/>
                  </a:lnTo>
                  <a:cubicBezTo>
                    <a:pt x="191" y="2650"/>
                    <a:pt x="394" y="2872"/>
                    <a:pt x="610" y="3084"/>
                  </a:cubicBezTo>
                  <a:cubicBezTo>
                    <a:pt x="1413" y="3873"/>
                    <a:pt x="2346" y="4490"/>
                    <a:pt x="3383" y="4918"/>
                  </a:cubicBezTo>
                  <a:cubicBezTo>
                    <a:pt x="4419" y="5345"/>
                    <a:pt x="5513" y="5565"/>
                    <a:pt x="6638" y="5571"/>
                  </a:cubicBezTo>
                  <a:lnTo>
                    <a:pt x="5502" y="3579"/>
                  </a:lnTo>
                </a:path>
              </a:pathLst>
            </a:custGeom>
            <a:solidFill>
              <a:schemeClr val="accent3"/>
            </a:solidFill>
            <a:ln>
              <a:noFill/>
            </a:ln>
            <a:effectLst/>
          </p:spPr>
          <p:txBody>
            <a:bodyPr wrap="none" anchor="ctr"/>
            <a:lstStyle/>
            <a:p>
              <a:endParaRPr lang="ru-UA"/>
            </a:p>
          </p:txBody>
        </p:sp>
        <p:sp>
          <p:nvSpPr>
            <p:cNvPr id="17" name="Freeform 77">
              <a:extLst>
                <a:ext uri="{FF2B5EF4-FFF2-40B4-BE49-F238E27FC236}">
                  <a16:creationId xmlns:a16="http://schemas.microsoft.com/office/drawing/2014/main" id="{4801A8EA-B963-E6CA-7120-0396A230F64B}"/>
                </a:ext>
              </a:extLst>
            </p:cNvPr>
            <p:cNvSpPr>
              <a:spLocks noChangeArrowheads="1"/>
            </p:cNvSpPr>
            <p:nvPr/>
          </p:nvSpPr>
          <p:spPr bwMode="auto">
            <a:xfrm>
              <a:off x="4552627" y="4365932"/>
              <a:ext cx="1064318" cy="879297"/>
            </a:xfrm>
            <a:custGeom>
              <a:avLst/>
              <a:gdLst>
                <a:gd name="T0" fmla="*/ 1482 w 5226"/>
                <a:gd name="T1" fmla="*/ 570 h 4317"/>
                <a:gd name="T2" fmla="*/ 0 w 5226"/>
                <a:gd name="T3" fmla="*/ 3107 h 4317"/>
                <a:gd name="T4" fmla="*/ 862 w 5226"/>
                <a:gd name="T5" fmla="*/ 4316 h 4317"/>
                <a:gd name="T6" fmla="*/ 2343 w 5226"/>
                <a:gd name="T7" fmla="*/ 1780 h 4317"/>
                <a:gd name="T8" fmla="*/ 5225 w 5226"/>
                <a:gd name="T9" fmla="*/ 1209 h 4317"/>
                <a:gd name="T10" fmla="*/ 4363 w 5226"/>
                <a:gd name="T11" fmla="*/ 0 h 4317"/>
                <a:gd name="T12" fmla="*/ 1482 w 5226"/>
                <a:gd name="T13" fmla="*/ 570 h 4317"/>
              </a:gdLst>
              <a:ahLst/>
              <a:cxnLst>
                <a:cxn ang="0">
                  <a:pos x="T0" y="T1"/>
                </a:cxn>
                <a:cxn ang="0">
                  <a:pos x="T2" y="T3"/>
                </a:cxn>
                <a:cxn ang="0">
                  <a:pos x="T4" y="T5"/>
                </a:cxn>
                <a:cxn ang="0">
                  <a:pos x="T6" y="T7"/>
                </a:cxn>
                <a:cxn ang="0">
                  <a:pos x="T8" y="T9"/>
                </a:cxn>
                <a:cxn ang="0">
                  <a:pos x="T10" y="T11"/>
                </a:cxn>
                <a:cxn ang="0">
                  <a:pos x="T12" y="T13"/>
                </a:cxn>
              </a:cxnLst>
              <a:rect l="0" t="0" r="r" b="b"/>
              <a:pathLst>
                <a:path w="5226" h="4317">
                  <a:moveTo>
                    <a:pt x="1482" y="570"/>
                  </a:moveTo>
                  <a:lnTo>
                    <a:pt x="0" y="3107"/>
                  </a:lnTo>
                  <a:lnTo>
                    <a:pt x="862" y="4316"/>
                  </a:lnTo>
                  <a:lnTo>
                    <a:pt x="2343" y="1780"/>
                  </a:lnTo>
                  <a:lnTo>
                    <a:pt x="5225" y="1209"/>
                  </a:lnTo>
                  <a:lnTo>
                    <a:pt x="4363" y="0"/>
                  </a:lnTo>
                  <a:lnTo>
                    <a:pt x="1482" y="570"/>
                  </a:lnTo>
                </a:path>
              </a:pathLst>
            </a:custGeom>
            <a:solidFill>
              <a:schemeClr val="accent3"/>
            </a:solidFill>
            <a:ln>
              <a:noFill/>
            </a:ln>
            <a:effectLst/>
          </p:spPr>
          <p:txBody>
            <a:bodyPr wrap="none" anchor="ctr"/>
            <a:lstStyle/>
            <a:p>
              <a:endParaRPr lang="ru-UA"/>
            </a:p>
          </p:txBody>
        </p:sp>
        <p:sp>
          <p:nvSpPr>
            <p:cNvPr id="18" name="Freeform 68">
              <a:extLst>
                <a:ext uri="{FF2B5EF4-FFF2-40B4-BE49-F238E27FC236}">
                  <a16:creationId xmlns:a16="http://schemas.microsoft.com/office/drawing/2014/main" id="{E72BE9A0-91F3-A6B8-0723-4B1D8E687591}"/>
                </a:ext>
              </a:extLst>
            </p:cNvPr>
            <p:cNvSpPr>
              <a:spLocks noChangeArrowheads="1"/>
            </p:cNvSpPr>
            <p:nvPr/>
          </p:nvSpPr>
          <p:spPr bwMode="auto">
            <a:xfrm>
              <a:off x="4586757" y="2209453"/>
              <a:ext cx="1466693" cy="1191857"/>
            </a:xfrm>
            <a:custGeom>
              <a:avLst/>
              <a:gdLst>
                <a:gd name="T0" fmla="*/ 2295 w 7200"/>
                <a:gd name="T1" fmla="*/ 4186 h 5851"/>
                <a:gd name="T2" fmla="*/ 3751 w 7200"/>
                <a:gd name="T3" fmla="*/ 5850 h 5851"/>
                <a:gd name="T4" fmla="*/ 4197 w 7200"/>
                <a:gd name="T5" fmla="*/ 5324 h 5851"/>
                <a:gd name="T6" fmla="*/ 6507 w 7200"/>
                <a:gd name="T7" fmla="*/ 4047 h 5851"/>
                <a:gd name="T8" fmla="*/ 7199 w 7200"/>
                <a:gd name="T9" fmla="*/ 2015 h 5851"/>
                <a:gd name="T10" fmla="*/ 7199 w 7200"/>
                <a:gd name="T11" fmla="*/ 2015 h 5851"/>
                <a:gd name="T12" fmla="*/ 6050 w 7200"/>
                <a:gd name="T13" fmla="*/ 0 h 5851"/>
                <a:gd name="T14" fmla="*/ 4041 w 7200"/>
                <a:gd name="T15" fmla="*/ 594 h 5851"/>
                <a:gd name="T16" fmla="*/ 1300 w 7200"/>
                <a:gd name="T17" fmla="*/ 2477 h 5851"/>
                <a:gd name="T18" fmla="*/ 0 w 7200"/>
                <a:gd name="T19" fmla="*/ 4174 h 5851"/>
                <a:gd name="T20" fmla="*/ 2295 w 7200"/>
                <a:gd name="T21" fmla="*/ 4186 h 58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200" h="5851">
                  <a:moveTo>
                    <a:pt x="2295" y="4186"/>
                  </a:moveTo>
                  <a:lnTo>
                    <a:pt x="3751" y="5850"/>
                  </a:lnTo>
                  <a:cubicBezTo>
                    <a:pt x="3885" y="5665"/>
                    <a:pt x="4034" y="5489"/>
                    <a:pt x="4197" y="5324"/>
                  </a:cubicBezTo>
                  <a:cubicBezTo>
                    <a:pt x="4837" y="4673"/>
                    <a:pt x="5635" y="4235"/>
                    <a:pt x="6507" y="4047"/>
                  </a:cubicBezTo>
                  <a:lnTo>
                    <a:pt x="7199" y="2015"/>
                  </a:lnTo>
                  <a:lnTo>
                    <a:pt x="7199" y="2015"/>
                  </a:lnTo>
                  <a:lnTo>
                    <a:pt x="6050" y="0"/>
                  </a:lnTo>
                  <a:cubicBezTo>
                    <a:pt x="5360" y="116"/>
                    <a:pt x="4688" y="314"/>
                    <a:pt x="4041" y="594"/>
                  </a:cubicBezTo>
                  <a:cubicBezTo>
                    <a:pt x="3011" y="1041"/>
                    <a:pt x="2089" y="1674"/>
                    <a:pt x="1300" y="2477"/>
                  </a:cubicBezTo>
                  <a:cubicBezTo>
                    <a:pt x="794" y="2992"/>
                    <a:pt x="359" y="3560"/>
                    <a:pt x="0" y="4174"/>
                  </a:cubicBezTo>
                  <a:lnTo>
                    <a:pt x="2295" y="4186"/>
                  </a:lnTo>
                </a:path>
              </a:pathLst>
            </a:custGeom>
            <a:solidFill>
              <a:schemeClr val="accent1"/>
            </a:solidFill>
            <a:ln>
              <a:noFill/>
            </a:ln>
            <a:effectLst/>
          </p:spPr>
          <p:txBody>
            <a:bodyPr wrap="none" anchor="ctr"/>
            <a:lstStyle/>
            <a:p>
              <a:endParaRPr lang="ru-UA"/>
            </a:p>
          </p:txBody>
        </p:sp>
        <p:sp>
          <p:nvSpPr>
            <p:cNvPr id="19" name="Freeform 79">
              <a:extLst>
                <a:ext uri="{FF2B5EF4-FFF2-40B4-BE49-F238E27FC236}">
                  <a16:creationId xmlns:a16="http://schemas.microsoft.com/office/drawing/2014/main" id="{749FB2E7-7CE0-C3EE-EBE2-6F934C666C4D}"/>
                </a:ext>
              </a:extLst>
            </p:cNvPr>
            <p:cNvSpPr>
              <a:spLocks noChangeArrowheads="1"/>
            </p:cNvSpPr>
            <p:nvPr/>
          </p:nvSpPr>
          <p:spPr bwMode="auto">
            <a:xfrm>
              <a:off x="5683409" y="2078322"/>
              <a:ext cx="597275" cy="1114615"/>
            </a:xfrm>
            <a:custGeom>
              <a:avLst/>
              <a:gdLst>
                <a:gd name="T0" fmla="*/ 2933 w 2934"/>
                <a:gd name="T1" fmla="*/ 2551 h 5474"/>
                <a:gd name="T2" fmla="*/ 2933 w 2934"/>
                <a:gd name="T3" fmla="*/ 2551 h 5474"/>
                <a:gd name="T4" fmla="*/ 1478 w 2934"/>
                <a:gd name="T5" fmla="*/ 0 h 5474"/>
                <a:gd name="T6" fmla="*/ 0 w 2934"/>
                <a:gd name="T7" fmla="*/ 141 h 5474"/>
                <a:gd name="T8" fmla="*/ 1456 w 2934"/>
                <a:gd name="T9" fmla="*/ 2692 h 5474"/>
                <a:gd name="T10" fmla="*/ 1456 w 2934"/>
                <a:gd name="T11" fmla="*/ 2692 h 5474"/>
                <a:gd name="T12" fmla="*/ 509 w 2934"/>
                <a:gd name="T13" fmla="*/ 5473 h 5474"/>
                <a:gd name="T14" fmla="*/ 1987 w 2934"/>
                <a:gd name="T15" fmla="*/ 5332 h 5474"/>
                <a:gd name="T16" fmla="*/ 2933 w 2934"/>
                <a:gd name="T17" fmla="*/ 2551 h 5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34" h="5474">
                  <a:moveTo>
                    <a:pt x="2933" y="2551"/>
                  </a:moveTo>
                  <a:lnTo>
                    <a:pt x="2933" y="2551"/>
                  </a:lnTo>
                  <a:lnTo>
                    <a:pt x="1478" y="0"/>
                  </a:lnTo>
                  <a:lnTo>
                    <a:pt x="0" y="141"/>
                  </a:lnTo>
                  <a:lnTo>
                    <a:pt x="1456" y="2692"/>
                  </a:lnTo>
                  <a:lnTo>
                    <a:pt x="1456" y="2692"/>
                  </a:lnTo>
                  <a:lnTo>
                    <a:pt x="509" y="5473"/>
                  </a:lnTo>
                  <a:lnTo>
                    <a:pt x="1987" y="5332"/>
                  </a:lnTo>
                  <a:lnTo>
                    <a:pt x="2933" y="2551"/>
                  </a:lnTo>
                </a:path>
              </a:pathLst>
            </a:custGeom>
            <a:solidFill>
              <a:schemeClr val="accent1"/>
            </a:solidFill>
            <a:ln>
              <a:noFill/>
            </a:ln>
            <a:effectLst/>
          </p:spPr>
          <p:txBody>
            <a:bodyPr wrap="none" anchor="ctr"/>
            <a:lstStyle/>
            <a:p>
              <a:endParaRPr lang="ru-UA"/>
            </a:p>
          </p:txBody>
        </p:sp>
        <p:sp>
          <p:nvSpPr>
            <p:cNvPr id="20" name="Freeform 69">
              <a:extLst>
                <a:ext uri="{FF2B5EF4-FFF2-40B4-BE49-F238E27FC236}">
                  <a16:creationId xmlns:a16="http://schemas.microsoft.com/office/drawing/2014/main" id="{00291758-1B31-55A4-0FD4-0092188CEA4B}"/>
                </a:ext>
              </a:extLst>
            </p:cNvPr>
            <p:cNvSpPr>
              <a:spLocks noChangeArrowheads="1"/>
            </p:cNvSpPr>
            <p:nvPr/>
          </p:nvSpPr>
          <p:spPr bwMode="auto">
            <a:xfrm>
              <a:off x="6122607" y="2185203"/>
              <a:ext cx="1352626" cy="1135273"/>
            </a:xfrm>
            <a:custGeom>
              <a:avLst/>
              <a:gdLst>
                <a:gd name="T0" fmla="*/ 1136 w 6639"/>
                <a:gd name="T1" fmla="*/ 1992 h 5572"/>
                <a:gd name="T2" fmla="*/ 423 w 6639"/>
                <a:gd name="T3" fmla="*/ 4086 h 5572"/>
                <a:gd name="T4" fmla="*/ 3181 w 6639"/>
                <a:gd name="T5" fmla="*/ 5384 h 5572"/>
                <a:gd name="T6" fmla="*/ 3361 w 6639"/>
                <a:gd name="T7" fmla="*/ 5571 h 5572"/>
                <a:gd name="T8" fmla="*/ 5469 w 6639"/>
                <a:gd name="T9" fmla="*/ 5154 h 5572"/>
                <a:gd name="T10" fmla="*/ 5469 w 6639"/>
                <a:gd name="T11" fmla="*/ 5154 h 5572"/>
                <a:gd name="T12" fmla="*/ 6638 w 6639"/>
                <a:gd name="T13" fmla="*/ 3152 h 5572"/>
                <a:gd name="T14" fmla="*/ 6028 w 6639"/>
                <a:gd name="T15" fmla="*/ 2487 h 5572"/>
                <a:gd name="T16" fmla="*/ 3255 w 6639"/>
                <a:gd name="T17" fmla="*/ 653 h 5572"/>
                <a:gd name="T18" fmla="*/ 0 w 6639"/>
                <a:gd name="T19" fmla="*/ 0 h 5572"/>
                <a:gd name="T20" fmla="*/ 1136 w 6639"/>
                <a:gd name="T21" fmla="*/ 1992 h 55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639" h="5572">
                  <a:moveTo>
                    <a:pt x="1136" y="1992"/>
                  </a:moveTo>
                  <a:lnTo>
                    <a:pt x="423" y="4086"/>
                  </a:lnTo>
                  <a:cubicBezTo>
                    <a:pt x="1462" y="4191"/>
                    <a:pt x="2426" y="4642"/>
                    <a:pt x="3181" y="5384"/>
                  </a:cubicBezTo>
                  <a:cubicBezTo>
                    <a:pt x="3243" y="5445"/>
                    <a:pt x="3303" y="5507"/>
                    <a:pt x="3361" y="5571"/>
                  </a:cubicBezTo>
                  <a:lnTo>
                    <a:pt x="5469" y="5154"/>
                  </a:lnTo>
                  <a:lnTo>
                    <a:pt x="5469" y="5154"/>
                  </a:lnTo>
                  <a:lnTo>
                    <a:pt x="6638" y="3152"/>
                  </a:lnTo>
                  <a:cubicBezTo>
                    <a:pt x="6447" y="2921"/>
                    <a:pt x="6244" y="2699"/>
                    <a:pt x="6028" y="2487"/>
                  </a:cubicBezTo>
                  <a:cubicBezTo>
                    <a:pt x="5225" y="1698"/>
                    <a:pt x="4292" y="1081"/>
                    <a:pt x="3255" y="653"/>
                  </a:cubicBezTo>
                  <a:cubicBezTo>
                    <a:pt x="2219" y="226"/>
                    <a:pt x="1125" y="6"/>
                    <a:pt x="0" y="0"/>
                  </a:cubicBezTo>
                  <a:lnTo>
                    <a:pt x="1136" y="1992"/>
                  </a:lnTo>
                </a:path>
              </a:pathLst>
            </a:custGeom>
            <a:solidFill>
              <a:schemeClr val="accent2"/>
            </a:solidFill>
            <a:ln>
              <a:noFill/>
            </a:ln>
            <a:effectLst/>
          </p:spPr>
          <p:txBody>
            <a:bodyPr wrap="none" anchor="ctr"/>
            <a:lstStyle/>
            <a:p>
              <a:endParaRPr lang="ru-UA"/>
            </a:p>
          </p:txBody>
        </p:sp>
        <p:sp>
          <p:nvSpPr>
            <p:cNvPr id="21" name="Freeform 74">
              <a:extLst>
                <a:ext uri="{FF2B5EF4-FFF2-40B4-BE49-F238E27FC236}">
                  <a16:creationId xmlns:a16="http://schemas.microsoft.com/office/drawing/2014/main" id="{C68A5EB5-EA8B-EEC9-054C-707F7413F955}"/>
                </a:ext>
              </a:extLst>
            </p:cNvPr>
            <p:cNvSpPr>
              <a:spLocks noChangeArrowheads="1"/>
            </p:cNvSpPr>
            <p:nvPr/>
          </p:nvSpPr>
          <p:spPr bwMode="auto">
            <a:xfrm>
              <a:off x="6606715" y="2658532"/>
              <a:ext cx="1064317" cy="879298"/>
            </a:xfrm>
            <a:custGeom>
              <a:avLst/>
              <a:gdLst>
                <a:gd name="T0" fmla="*/ 3743 w 5226"/>
                <a:gd name="T1" fmla="*/ 3746 h 4317"/>
                <a:gd name="T2" fmla="*/ 5225 w 5226"/>
                <a:gd name="T3" fmla="*/ 1210 h 4317"/>
                <a:gd name="T4" fmla="*/ 4363 w 5226"/>
                <a:gd name="T5" fmla="*/ 0 h 4317"/>
                <a:gd name="T6" fmla="*/ 2882 w 5226"/>
                <a:gd name="T7" fmla="*/ 2536 h 4317"/>
                <a:gd name="T8" fmla="*/ 0 w 5226"/>
                <a:gd name="T9" fmla="*/ 3107 h 4317"/>
                <a:gd name="T10" fmla="*/ 862 w 5226"/>
                <a:gd name="T11" fmla="*/ 4316 h 4317"/>
                <a:gd name="T12" fmla="*/ 3743 w 5226"/>
                <a:gd name="T13" fmla="*/ 3746 h 4317"/>
              </a:gdLst>
              <a:ahLst/>
              <a:cxnLst>
                <a:cxn ang="0">
                  <a:pos x="T0" y="T1"/>
                </a:cxn>
                <a:cxn ang="0">
                  <a:pos x="T2" y="T3"/>
                </a:cxn>
                <a:cxn ang="0">
                  <a:pos x="T4" y="T5"/>
                </a:cxn>
                <a:cxn ang="0">
                  <a:pos x="T6" y="T7"/>
                </a:cxn>
                <a:cxn ang="0">
                  <a:pos x="T8" y="T9"/>
                </a:cxn>
                <a:cxn ang="0">
                  <a:pos x="T10" y="T11"/>
                </a:cxn>
                <a:cxn ang="0">
                  <a:pos x="T12" y="T13"/>
                </a:cxn>
              </a:cxnLst>
              <a:rect l="0" t="0" r="r" b="b"/>
              <a:pathLst>
                <a:path w="5226" h="4317">
                  <a:moveTo>
                    <a:pt x="3743" y="3746"/>
                  </a:moveTo>
                  <a:lnTo>
                    <a:pt x="5225" y="1210"/>
                  </a:lnTo>
                  <a:lnTo>
                    <a:pt x="4363" y="0"/>
                  </a:lnTo>
                  <a:lnTo>
                    <a:pt x="2882" y="2536"/>
                  </a:lnTo>
                  <a:lnTo>
                    <a:pt x="0" y="3107"/>
                  </a:lnTo>
                  <a:lnTo>
                    <a:pt x="862" y="4316"/>
                  </a:lnTo>
                  <a:lnTo>
                    <a:pt x="3743" y="3746"/>
                  </a:lnTo>
                </a:path>
              </a:pathLst>
            </a:custGeom>
            <a:solidFill>
              <a:schemeClr val="accent2"/>
            </a:solidFill>
            <a:ln>
              <a:noFill/>
            </a:ln>
            <a:effectLst/>
          </p:spPr>
          <p:txBody>
            <a:bodyPr wrap="none" anchor="ctr"/>
            <a:lstStyle/>
            <a:p>
              <a:endParaRPr lang="ru-UA"/>
            </a:p>
          </p:txBody>
        </p:sp>
        <p:sp>
          <p:nvSpPr>
            <p:cNvPr id="22" name="Freeform 72">
              <a:extLst>
                <a:ext uri="{FF2B5EF4-FFF2-40B4-BE49-F238E27FC236}">
                  <a16:creationId xmlns:a16="http://schemas.microsoft.com/office/drawing/2014/main" id="{CDF518C8-5A3B-CA31-A0A1-90FCA8C20AF9}"/>
                </a:ext>
              </a:extLst>
            </p:cNvPr>
            <p:cNvSpPr>
              <a:spLocks noChangeArrowheads="1"/>
            </p:cNvSpPr>
            <p:nvPr/>
          </p:nvSpPr>
          <p:spPr bwMode="auto">
            <a:xfrm>
              <a:off x="6970469" y="3077074"/>
              <a:ext cx="910733" cy="1492740"/>
            </a:xfrm>
            <a:custGeom>
              <a:avLst/>
              <a:gdLst>
                <a:gd name="T0" fmla="*/ 3325 w 4471"/>
                <a:gd name="T1" fmla="*/ 0 h 7327"/>
                <a:gd name="T2" fmla="*/ 2167 w 4471"/>
                <a:gd name="T3" fmla="*/ 1982 h 7327"/>
                <a:gd name="T4" fmla="*/ 0 w 4471"/>
                <a:gd name="T5" fmla="*/ 2411 h 7327"/>
                <a:gd name="T6" fmla="*/ 399 w 4471"/>
                <a:gd name="T7" fmla="*/ 4254 h 7327"/>
                <a:gd name="T8" fmla="*/ 399 w 4471"/>
                <a:gd name="T9" fmla="*/ 4254 h 7327"/>
                <a:gd name="T10" fmla="*/ 182 w 4471"/>
                <a:gd name="T11" fmla="*/ 5699 h 7327"/>
                <a:gd name="T12" fmla="*/ 1595 w 4471"/>
                <a:gd name="T13" fmla="*/ 7314 h 7327"/>
                <a:gd name="T14" fmla="*/ 1595 w 4471"/>
                <a:gd name="T15" fmla="*/ 7314 h 7327"/>
                <a:gd name="T16" fmla="*/ 3915 w 4471"/>
                <a:gd name="T17" fmla="*/ 7326 h 7327"/>
                <a:gd name="T18" fmla="*/ 4460 w 4471"/>
                <a:gd name="T19" fmla="*/ 4218 h 7327"/>
                <a:gd name="T20" fmla="*/ 3748 w 4471"/>
                <a:gd name="T21" fmla="*/ 847 h 7327"/>
                <a:gd name="T22" fmla="*/ 3325 w 4471"/>
                <a:gd name="T23" fmla="*/ 0 h 7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471" h="7327">
                  <a:moveTo>
                    <a:pt x="3325" y="0"/>
                  </a:moveTo>
                  <a:lnTo>
                    <a:pt x="2167" y="1982"/>
                  </a:lnTo>
                  <a:lnTo>
                    <a:pt x="0" y="2411"/>
                  </a:lnTo>
                  <a:cubicBezTo>
                    <a:pt x="255" y="2984"/>
                    <a:pt x="393" y="3608"/>
                    <a:pt x="399" y="4254"/>
                  </a:cubicBezTo>
                  <a:lnTo>
                    <a:pt x="399" y="4254"/>
                  </a:lnTo>
                  <a:cubicBezTo>
                    <a:pt x="403" y="4751"/>
                    <a:pt x="329" y="5238"/>
                    <a:pt x="182" y="5699"/>
                  </a:cubicBezTo>
                  <a:lnTo>
                    <a:pt x="1595" y="7314"/>
                  </a:lnTo>
                  <a:lnTo>
                    <a:pt x="1595" y="7314"/>
                  </a:lnTo>
                  <a:lnTo>
                    <a:pt x="3915" y="7326"/>
                  </a:lnTo>
                  <a:cubicBezTo>
                    <a:pt x="4286" y="6333"/>
                    <a:pt x="4470" y="5288"/>
                    <a:pt x="4460" y="4218"/>
                  </a:cubicBezTo>
                  <a:cubicBezTo>
                    <a:pt x="4450" y="3048"/>
                    <a:pt x="4210" y="1913"/>
                    <a:pt x="3748" y="847"/>
                  </a:cubicBezTo>
                  <a:cubicBezTo>
                    <a:pt x="3622" y="556"/>
                    <a:pt x="3481" y="274"/>
                    <a:pt x="3325" y="0"/>
                  </a:cubicBezTo>
                </a:path>
              </a:pathLst>
            </a:custGeom>
            <a:solidFill>
              <a:schemeClr val="accent4"/>
            </a:solidFill>
            <a:ln>
              <a:noFill/>
            </a:ln>
            <a:effectLst/>
          </p:spPr>
          <p:txBody>
            <a:bodyPr wrap="none" anchor="ctr"/>
            <a:lstStyle/>
            <a:p>
              <a:endParaRPr lang="ru-UA"/>
            </a:p>
          </p:txBody>
        </p:sp>
        <p:sp>
          <p:nvSpPr>
            <p:cNvPr id="23" name="Freeform 75">
              <a:extLst>
                <a:ext uri="{FF2B5EF4-FFF2-40B4-BE49-F238E27FC236}">
                  <a16:creationId xmlns:a16="http://schemas.microsoft.com/office/drawing/2014/main" id="{D3DCCBE8-4E6A-F3D3-C9A4-7E0EF6FA16F5}"/>
                </a:ext>
              </a:extLst>
            </p:cNvPr>
            <p:cNvSpPr>
              <a:spLocks noChangeArrowheads="1"/>
            </p:cNvSpPr>
            <p:nvPr/>
          </p:nvSpPr>
          <p:spPr bwMode="auto">
            <a:xfrm>
              <a:off x="6806106" y="4050678"/>
              <a:ext cx="1118207" cy="728407"/>
            </a:xfrm>
            <a:custGeom>
              <a:avLst/>
              <a:gdLst>
                <a:gd name="T0" fmla="*/ 1935 w 5490"/>
                <a:gd name="T1" fmla="*/ 3560 h 3576"/>
                <a:gd name="T2" fmla="*/ 4872 w 5490"/>
                <a:gd name="T3" fmla="*/ 3575 h 3576"/>
                <a:gd name="T4" fmla="*/ 5489 w 5490"/>
                <a:gd name="T5" fmla="*/ 2225 h 3576"/>
                <a:gd name="T6" fmla="*/ 2552 w 5490"/>
                <a:gd name="T7" fmla="*/ 2210 h 3576"/>
                <a:gd name="T8" fmla="*/ 617 w 5490"/>
                <a:gd name="T9" fmla="*/ 0 h 3576"/>
                <a:gd name="T10" fmla="*/ 0 w 5490"/>
                <a:gd name="T11" fmla="*/ 1350 h 3576"/>
                <a:gd name="T12" fmla="*/ 1935 w 5490"/>
                <a:gd name="T13" fmla="*/ 3560 h 3576"/>
              </a:gdLst>
              <a:ahLst/>
              <a:cxnLst>
                <a:cxn ang="0">
                  <a:pos x="T0" y="T1"/>
                </a:cxn>
                <a:cxn ang="0">
                  <a:pos x="T2" y="T3"/>
                </a:cxn>
                <a:cxn ang="0">
                  <a:pos x="T4" y="T5"/>
                </a:cxn>
                <a:cxn ang="0">
                  <a:pos x="T6" y="T7"/>
                </a:cxn>
                <a:cxn ang="0">
                  <a:pos x="T8" y="T9"/>
                </a:cxn>
                <a:cxn ang="0">
                  <a:pos x="T10" y="T11"/>
                </a:cxn>
                <a:cxn ang="0">
                  <a:pos x="T12" y="T13"/>
                </a:cxn>
              </a:cxnLst>
              <a:rect l="0" t="0" r="r" b="b"/>
              <a:pathLst>
                <a:path w="5490" h="3576">
                  <a:moveTo>
                    <a:pt x="1935" y="3560"/>
                  </a:moveTo>
                  <a:lnTo>
                    <a:pt x="4872" y="3575"/>
                  </a:lnTo>
                  <a:lnTo>
                    <a:pt x="5489" y="2225"/>
                  </a:lnTo>
                  <a:lnTo>
                    <a:pt x="2552" y="2210"/>
                  </a:lnTo>
                  <a:lnTo>
                    <a:pt x="617" y="0"/>
                  </a:lnTo>
                  <a:lnTo>
                    <a:pt x="0" y="1350"/>
                  </a:lnTo>
                  <a:lnTo>
                    <a:pt x="1935" y="3560"/>
                  </a:lnTo>
                </a:path>
              </a:pathLst>
            </a:custGeom>
            <a:solidFill>
              <a:schemeClr val="accent4"/>
            </a:solidFill>
            <a:ln>
              <a:noFill/>
            </a:ln>
            <a:effectLst/>
          </p:spPr>
          <p:txBody>
            <a:bodyPr wrap="none" anchor="ctr"/>
            <a:lstStyle/>
            <a:p>
              <a:endParaRPr lang="ru-UA"/>
            </a:p>
          </p:txBody>
        </p:sp>
        <p:sp>
          <p:nvSpPr>
            <p:cNvPr id="24" name="Freeform 80">
              <a:extLst>
                <a:ext uri="{FF2B5EF4-FFF2-40B4-BE49-F238E27FC236}">
                  <a16:creationId xmlns:a16="http://schemas.microsoft.com/office/drawing/2014/main" id="{8F3ABE99-849C-0F5B-6B3A-2D1B689EC83F}"/>
                </a:ext>
              </a:extLst>
            </p:cNvPr>
            <p:cNvSpPr>
              <a:spLocks noChangeArrowheads="1"/>
            </p:cNvSpPr>
            <p:nvPr/>
          </p:nvSpPr>
          <p:spPr bwMode="auto">
            <a:xfrm>
              <a:off x="4539154" y="3664470"/>
              <a:ext cx="434708" cy="519136"/>
            </a:xfrm>
            <a:custGeom>
              <a:avLst/>
              <a:gdLst>
                <a:gd name="T0" fmla="*/ 214 w 2135"/>
                <a:gd name="T1" fmla="*/ 1070 h 2547"/>
                <a:gd name="T2" fmla="*/ 104 w 2135"/>
                <a:gd name="T3" fmla="*/ 1250 h 2547"/>
                <a:gd name="T4" fmla="*/ 301 w 2135"/>
                <a:gd name="T5" fmla="*/ 798 h 2547"/>
                <a:gd name="T6" fmla="*/ 7 w 2135"/>
                <a:gd name="T7" fmla="*/ 745 h 2547"/>
                <a:gd name="T8" fmla="*/ 344 w 2135"/>
                <a:gd name="T9" fmla="*/ 550 h 2547"/>
                <a:gd name="T10" fmla="*/ 340 w 2135"/>
                <a:gd name="T11" fmla="*/ 339 h 2547"/>
                <a:gd name="T12" fmla="*/ 344 w 2135"/>
                <a:gd name="T13" fmla="*/ 550 h 2547"/>
                <a:gd name="T14" fmla="*/ 758 w 2135"/>
                <a:gd name="T15" fmla="*/ 256 h 2547"/>
                <a:gd name="T16" fmla="*/ 554 w 2135"/>
                <a:gd name="T17" fmla="*/ 204 h 2547"/>
                <a:gd name="T18" fmla="*/ 2120 w 2135"/>
                <a:gd name="T19" fmla="*/ 1190 h 2547"/>
                <a:gd name="T20" fmla="*/ 1828 w 2135"/>
                <a:gd name="T21" fmla="*/ 1130 h 2547"/>
                <a:gd name="T22" fmla="*/ 2064 w 2135"/>
                <a:gd name="T23" fmla="*/ 835 h 2547"/>
                <a:gd name="T24" fmla="*/ 1895 w 2135"/>
                <a:gd name="T25" fmla="*/ 708 h 2547"/>
                <a:gd name="T26" fmla="*/ 2064 w 2135"/>
                <a:gd name="T27" fmla="*/ 835 h 2547"/>
                <a:gd name="T28" fmla="*/ 1794 w 2135"/>
                <a:gd name="T29" fmla="*/ 339 h 2547"/>
                <a:gd name="T30" fmla="*/ 1789 w 2135"/>
                <a:gd name="T31" fmla="*/ 550 h 2547"/>
                <a:gd name="T32" fmla="*/ 1548 w 2135"/>
                <a:gd name="T33" fmla="*/ 99 h 2547"/>
                <a:gd name="T34" fmla="*/ 1406 w 2135"/>
                <a:gd name="T35" fmla="*/ 361 h 2547"/>
                <a:gd name="T36" fmla="*/ 1149 w 2135"/>
                <a:gd name="T37" fmla="*/ 78 h 2547"/>
                <a:gd name="T38" fmla="*/ 994 w 2135"/>
                <a:gd name="T39" fmla="*/ 221 h 2547"/>
                <a:gd name="T40" fmla="*/ 1149 w 2135"/>
                <a:gd name="T41" fmla="*/ 78 h 2547"/>
                <a:gd name="T42" fmla="*/ 445 w 2135"/>
                <a:gd name="T43" fmla="*/ 1308 h 2547"/>
                <a:gd name="T44" fmla="*/ 852 w 2135"/>
                <a:gd name="T45" fmla="*/ 2085 h 2547"/>
                <a:gd name="T46" fmla="*/ 776 w 2135"/>
                <a:gd name="T47" fmla="*/ 1255 h 2547"/>
                <a:gd name="T48" fmla="*/ 627 w 2135"/>
                <a:gd name="T49" fmla="*/ 895 h 2547"/>
                <a:gd name="T50" fmla="*/ 987 w 2135"/>
                <a:gd name="T51" fmla="*/ 1172 h 2547"/>
                <a:gd name="T52" fmla="*/ 1157 w 2135"/>
                <a:gd name="T53" fmla="*/ 1041 h 2547"/>
                <a:gd name="T54" fmla="*/ 1517 w 2135"/>
                <a:gd name="T55" fmla="*/ 895 h 2547"/>
                <a:gd name="T56" fmla="*/ 1367 w 2135"/>
                <a:gd name="T57" fmla="*/ 1255 h 2547"/>
                <a:gd name="T58" fmla="*/ 1291 w 2135"/>
                <a:gd name="T59" fmla="*/ 2085 h 2547"/>
                <a:gd name="T60" fmla="*/ 1698 w 2135"/>
                <a:gd name="T61" fmla="*/ 1308 h 2547"/>
                <a:gd name="T62" fmla="*/ 1367 w 2135"/>
                <a:gd name="T63" fmla="*/ 916 h 2547"/>
                <a:gd name="T64" fmla="*/ 1367 w 2135"/>
                <a:gd name="T65" fmla="*/ 1172 h 2547"/>
                <a:gd name="T66" fmla="*/ 648 w 2135"/>
                <a:gd name="T67" fmla="*/ 1044 h 2547"/>
                <a:gd name="T68" fmla="*/ 904 w 2135"/>
                <a:gd name="T69" fmla="*/ 1044 h 2547"/>
                <a:gd name="T70" fmla="*/ 1156 w 2135"/>
                <a:gd name="T71" fmla="*/ 1255 h 2547"/>
                <a:gd name="T72" fmla="*/ 1068 w 2135"/>
                <a:gd name="T73" fmla="*/ 2085 h 2547"/>
                <a:gd name="T74" fmla="*/ 1156 w 2135"/>
                <a:gd name="T75" fmla="*/ 2085 h 2547"/>
                <a:gd name="T76" fmla="*/ 803 w 2135"/>
                <a:gd name="T77" fmla="*/ 2138 h 2547"/>
                <a:gd name="T78" fmla="*/ 1340 w 2135"/>
                <a:gd name="T79" fmla="*/ 2315 h 2547"/>
                <a:gd name="T80" fmla="*/ 1340 w 2135"/>
                <a:gd name="T81" fmla="*/ 2546 h 2547"/>
                <a:gd name="T82" fmla="*/ 803 w 2135"/>
                <a:gd name="T83" fmla="*/ 2369 h 2547"/>
                <a:gd name="T84" fmla="*/ 1340 w 2135"/>
                <a:gd name="T85" fmla="*/ 2546 h 25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135" h="2547">
                  <a:moveTo>
                    <a:pt x="245" y="1222"/>
                  </a:moveTo>
                  <a:cubicBezTo>
                    <a:pt x="286" y="1213"/>
                    <a:pt x="314" y="1172"/>
                    <a:pt x="305" y="1130"/>
                  </a:cubicBezTo>
                  <a:cubicBezTo>
                    <a:pt x="296" y="1088"/>
                    <a:pt x="256" y="1061"/>
                    <a:pt x="214" y="1070"/>
                  </a:cubicBezTo>
                  <a:lnTo>
                    <a:pt x="73" y="1098"/>
                  </a:lnTo>
                  <a:cubicBezTo>
                    <a:pt x="31" y="1107"/>
                    <a:pt x="4" y="1148"/>
                    <a:pt x="13" y="1190"/>
                  </a:cubicBezTo>
                  <a:cubicBezTo>
                    <a:pt x="21" y="1232"/>
                    <a:pt x="62" y="1259"/>
                    <a:pt x="104" y="1250"/>
                  </a:cubicBezTo>
                  <a:lnTo>
                    <a:pt x="245" y="1222"/>
                  </a:lnTo>
                  <a:close/>
                  <a:moveTo>
                    <a:pt x="211" y="861"/>
                  </a:moveTo>
                  <a:cubicBezTo>
                    <a:pt x="253" y="868"/>
                    <a:pt x="293" y="840"/>
                    <a:pt x="301" y="798"/>
                  </a:cubicBezTo>
                  <a:cubicBezTo>
                    <a:pt x="308" y="756"/>
                    <a:pt x="280" y="716"/>
                    <a:pt x="238" y="708"/>
                  </a:cubicBezTo>
                  <a:lnTo>
                    <a:pt x="97" y="683"/>
                  </a:lnTo>
                  <a:cubicBezTo>
                    <a:pt x="55" y="675"/>
                    <a:pt x="15" y="703"/>
                    <a:pt x="7" y="745"/>
                  </a:cubicBezTo>
                  <a:cubicBezTo>
                    <a:pt x="0" y="787"/>
                    <a:pt x="28" y="827"/>
                    <a:pt x="70" y="835"/>
                  </a:cubicBezTo>
                  <a:lnTo>
                    <a:pt x="211" y="861"/>
                  </a:lnTo>
                  <a:close/>
                  <a:moveTo>
                    <a:pt x="344" y="550"/>
                  </a:moveTo>
                  <a:cubicBezTo>
                    <a:pt x="376" y="578"/>
                    <a:pt x="425" y="575"/>
                    <a:pt x="453" y="543"/>
                  </a:cubicBezTo>
                  <a:cubicBezTo>
                    <a:pt x="482" y="511"/>
                    <a:pt x="479" y="462"/>
                    <a:pt x="447" y="434"/>
                  </a:cubicBezTo>
                  <a:lnTo>
                    <a:pt x="340" y="339"/>
                  </a:lnTo>
                  <a:cubicBezTo>
                    <a:pt x="308" y="310"/>
                    <a:pt x="259" y="313"/>
                    <a:pt x="230" y="345"/>
                  </a:cubicBezTo>
                  <a:cubicBezTo>
                    <a:pt x="202" y="377"/>
                    <a:pt x="205" y="426"/>
                    <a:pt x="237" y="454"/>
                  </a:cubicBezTo>
                  <a:lnTo>
                    <a:pt x="344" y="550"/>
                  </a:lnTo>
                  <a:close/>
                  <a:moveTo>
                    <a:pt x="622" y="330"/>
                  </a:moveTo>
                  <a:cubicBezTo>
                    <a:pt x="643" y="368"/>
                    <a:pt x="690" y="382"/>
                    <a:pt x="727" y="361"/>
                  </a:cubicBezTo>
                  <a:cubicBezTo>
                    <a:pt x="765" y="341"/>
                    <a:pt x="779" y="294"/>
                    <a:pt x="758" y="256"/>
                  </a:cubicBezTo>
                  <a:lnTo>
                    <a:pt x="690" y="130"/>
                  </a:lnTo>
                  <a:cubicBezTo>
                    <a:pt x="670" y="93"/>
                    <a:pt x="623" y="79"/>
                    <a:pt x="585" y="99"/>
                  </a:cubicBezTo>
                  <a:cubicBezTo>
                    <a:pt x="548" y="120"/>
                    <a:pt x="534" y="167"/>
                    <a:pt x="554" y="204"/>
                  </a:cubicBezTo>
                  <a:lnTo>
                    <a:pt x="622" y="330"/>
                  </a:lnTo>
                  <a:close/>
                  <a:moveTo>
                    <a:pt x="2029" y="1250"/>
                  </a:moveTo>
                  <a:cubicBezTo>
                    <a:pt x="2071" y="1259"/>
                    <a:pt x="2112" y="1232"/>
                    <a:pt x="2120" y="1190"/>
                  </a:cubicBezTo>
                  <a:cubicBezTo>
                    <a:pt x="2129" y="1148"/>
                    <a:pt x="2102" y="1107"/>
                    <a:pt x="2060" y="1098"/>
                  </a:cubicBezTo>
                  <a:lnTo>
                    <a:pt x="1920" y="1070"/>
                  </a:lnTo>
                  <a:cubicBezTo>
                    <a:pt x="1878" y="1061"/>
                    <a:pt x="1837" y="1088"/>
                    <a:pt x="1828" y="1130"/>
                  </a:cubicBezTo>
                  <a:cubicBezTo>
                    <a:pt x="1820" y="1172"/>
                    <a:pt x="1847" y="1213"/>
                    <a:pt x="1889" y="1222"/>
                  </a:cubicBezTo>
                  <a:lnTo>
                    <a:pt x="2029" y="1250"/>
                  </a:lnTo>
                  <a:close/>
                  <a:moveTo>
                    <a:pt x="2064" y="835"/>
                  </a:moveTo>
                  <a:cubicBezTo>
                    <a:pt x="2106" y="827"/>
                    <a:pt x="2134" y="787"/>
                    <a:pt x="2126" y="745"/>
                  </a:cubicBezTo>
                  <a:cubicBezTo>
                    <a:pt x="2118" y="703"/>
                    <a:pt x="2078" y="675"/>
                    <a:pt x="2036" y="683"/>
                  </a:cubicBezTo>
                  <a:lnTo>
                    <a:pt x="1895" y="708"/>
                  </a:lnTo>
                  <a:cubicBezTo>
                    <a:pt x="1853" y="716"/>
                    <a:pt x="1825" y="756"/>
                    <a:pt x="1833" y="798"/>
                  </a:cubicBezTo>
                  <a:cubicBezTo>
                    <a:pt x="1840" y="840"/>
                    <a:pt x="1881" y="868"/>
                    <a:pt x="1923" y="861"/>
                  </a:cubicBezTo>
                  <a:lnTo>
                    <a:pt x="2064" y="835"/>
                  </a:lnTo>
                  <a:close/>
                  <a:moveTo>
                    <a:pt x="1896" y="454"/>
                  </a:moveTo>
                  <a:cubicBezTo>
                    <a:pt x="1928" y="426"/>
                    <a:pt x="1931" y="377"/>
                    <a:pt x="1903" y="345"/>
                  </a:cubicBezTo>
                  <a:cubicBezTo>
                    <a:pt x="1875" y="313"/>
                    <a:pt x="1826" y="310"/>
                    <a:pt x="1794" y="339"/>
                  </a:cubicBezTo>
                  <a:lnTo>
                    <a:pt x="1687" y="434"/>
                  </a:lnTo>
                  <a:cubicBezTo>
                    <a:pt x="1654" y="462"/>
                    <a:pt x="1652" y="511"/>
                    <a:pt x="1680" y="543"/>
                  </a:cubicBezTo>
                  <a:cubicBezTo>
                    <a:pt x="1708" y="575"/>
                    <a:pt x="1757" y="578"/>
                    <a:pt x="1789" y="550"/>
                  </a:cubicBezTo>
                  <a:lnTo>
                    <a:pt x="1896" y="454"/>
                  </a:lnTo>
                  <a:close/>
                  <a:moveTo>
                    <a:pt x="1579" y="204"/>
                  </a:moveTo>
                  <a:cubicBezTo>
                    <a:pt x="1600" y="167"/>
                    <a:pt x="1586" y="120"/>
                    <a:pt x="1548" y="99"/>
                  </a:cubicBezTo>
                  <a:cubicBezTo>
                    <a:pt x="1511" y="79"/>
                    <a:pt x="1463" y="93"/>
                    <a:pt x="1443" y="130"/>
                  </a:cubicBezTo>
                  <a:lnTo>
                    <a:pt x="1375" y="256"/>
                  </a:lnTo>
                  <a:cubicBezTo>
                    <a:pt x="1354" y="294"/>
                    <a:pt x="1368" y="341"/>
                    <a:pt x="1406" y="361"/>
                  </a:cubicBezTo>
                  <a:cubicBezTo>
                    <a:pt x="1444" y="382"/>
                    <a:pt x="1491" y="368"/>
                    <a:pt x="1511" y="330"/>
                  </a:cubicBezTo>
                  <a:lnTo>
                    <a:pt x="1579" y="204"/>
                  </a:lnTo>
                  <a:close/>
                  <a:moveTo>
                    <a:pt x="1149" y="78"/>
                  </a:moveTo>
                  <a:cubicBezTo>
                    <a:pt x="1149" y="35"/>
                    <a:pt x="1115" y="0"/>
                    <a:pt x="1072" y="0"/>
                  </a:cubicBezTo>
                  <a:cubicBezTo>
                    <a:pt x="1029" y="0"/>
                    <a:pt x="994" y="35"/>
                    <a:pt x="994" y="78"/>
                  </a:cubicBezTo>
                  <a:lnTo>
                    <a:pt x="994" y="221"/>
                  </a:lnTo>
                  <a:cubicBezTo>
                    <a:pt x="994" y="264"/>
                    <a:pt x="1029" y="298"/>
                    <a:pt x="1072" y="298"/>
                  </a:cubicBezTo>
                  <a:cubicBezTo>
                    <a:pt x="1115" y="298"/>
                    <a:pt x="1149" y="264"/>
                    <a:pt x="1149" y="221"/>
                  </a:cubicBezTo>
                  <a:lnTo>
                    <a:pt x="1149" y="78"/>
                  </a:lnTo>
                  <a:close/>
                  <a:moveTo>
                    <a:pt x="1072" y="341"/>
                  </a:moveTo>
                  <a:cubicBezTo>
                    <a:pt x="695" y="341"/>
                    <a:pt x="424" y="586"/>
                    <a:pt x="367" y="813"/>
                  </a:cubicBezTo>
                  <a:cubicBezTo>
                    <a:pt x="323" y="985"/>
                    <a:pt x="363" y="1149"/>
                    <a:pt x="445" y="1308"/>
                  </a:cubicBezTo>
                  <a:cubicBezTo>
                    <a:pt x="520" y="1451"/>
                    <a:pt x="598" y="1569"/>
                    <a:pt x="662" y="1716"/>
                  </a:cubicBezTo>
                  <a:cubicBezTo>
                    <a:pt x="697" y="1797"/>
                    <a:pt x="711" y="1909"/>
                    <a:pt x="730" y="1994"/>
                  </a:cubicBezTo>
                  <a:cubicBezTo>
                    <a:pt x="745" y="2061"/>
                    <a:pt x="770" y="2084"/>
                    <a:pt x="852" y="2085"/>
                  </a:cubicBezTo>
                  <a:cubicBezTo>
                    <a:pt x="870" y="2085"/>
                    <a:pt x="887" y="2085"/>
                    <a:pt x="904" y="2085"/>
                  </a:cubicBezTo>
                  <a:lnTo>
                    <a:pt x="904" y="1255"/>
                  </a:lnTo>
                  <a:lnTo>
                    <a:pt x="776" y="1255"/>
                  </a:lnTo>
                  <a:cubicBezTo>
                    <a:pt x="720" y="1255"/>
                    <a:pt x="667" y="1233"/>
                    <a:pt x="627" y="1193"/>
                  </a:cubicBezTo>
                  <a:cubicBezTo>
                    <a:pt x="587" y="1153"/>
                    <a:pt x="565" y="1100"/>
                    <a:pt x="565" y="1044"/>
                  </a:cubicBezTo>
                  <a:cubicBezTo>
                    <a:pt x="565" y="988"/>
                    <a:pt x="587" y="935"/>
                    <a:pt x="627" y="895"/>
                  </a:cubicBezTo>
                  <a:cubicBezTo>
                    <a:pt x="667" y="855"/>
                    <a:pt x="720" y="833"/>
                    <a:pt x="776" y="833"/>
                  </a:cubicBezTo>
                  <a:cubicBezTo>
                    <a:pt x="892" y="833"/>
                    <a:pt x="986" y="926"/>
                    <a:pt x="987" y="1041"/>
                  </a:cubicBezTo>
                  <a:lnTo>
                    <a:pt x="987" y="1172"/>
                  </a:lnTo>
                  <a:lnTo>
                    <a:pt x="1156" y="1172"/>
                  </a:lnTo>
                  <a:lnTo>
                    <a:pt x="1156" y="1041"/>
                  </a:lnTo>
                  <a:lnTo>
                    <a:pt x="1157" y="1041"/>
                  </a:lnTo>
                  <a:cubicBezTo>
                    <a:pt x="1157" y="986"/>
                    <a:pt x="1179" y="934"/>
                    <a:pt x="1218" y="895"/>
                  </a:cubicBezTo>
                  <a:cubicBezTo>
                    <a:pt x="1258" y="855"/>
                    <a:pt x="1311" y="833"/>
                    <a:pt x="1367" y="833"/>
                  </a:cubicBezTo>
                  <a:cubicBezTo>
                    <a:pt x="1424" y="833"/>
                    <a:pt x="1477" y="855"/>
                    <a:pt x="1517" y="895"/>
                  </a:cubicBezTo>
                  <a:cubicBezTo>
                    <a:pt x="1557" y="935"/>
                    <a:pt x="1578" y="988"/>
                    <a:pt x="1578" y="1044"/>
                  </a:cubicBezTo>
                  <a:cubicBezTo>
                    <a:pt x="1578" y="1100"/>
                    <a:pt x="1557" y="1153"/>
                    <a:pt x="1517" y="1193"/>
                  </a:cubicBezTo>
                  <a:cubicBezTo>
                    <a:pt x="1477" y="1233"/>
                    <a:pt x="1424" y="1255"/>
                    <a:pt x="1367" y="1255"/>
                  </a:cubicBezTo>
                  <a:lnTo>
                    <a:pt x="1240" y="1255"/>
                  </a:lnTo>
                  <a:lnTo>
                    <a:pt x="1240" y="2085"/>
                  </a:lnTo>
                  <a:cubicBezTo>
                    <a:pt x="1257" y="2085"/>
                    <a:pt x="1274" y="2085"/>
                    <a:pt x="1291" y="2085"/>
                  </a:cubicBezTo>
                  <a:cubicBezTo>
                    <a:pt x="1373" y="2084"/>
                    <a:pt x="1399" y="2061"/>
                    <a:pt x="1414" y="1994"/>
                  </a:cubicBezTo>
                  <a:cubicBezTo>
                    <a:pt x="1433" y="1909"/>
                    <a:pt x="1446" y="1797"/>
                    <a:pt x="1481" y="1716"/>
                  </a:cubicBezTo>
                  <a:cubicBezTo>
                    <a:pt x="1546" y="1569"/>
                    <a:pt x="1623" y="1451"/>
                    <a:pt x="1698" y="1308"/>
                  </a:cubicBezTo>
                  <a:cubicBezTo>
                    <a:pt x="1781" y="1149"/>
                    <a:pt x="1821" y="985"/>
                    <a:pt x="1777" y="813"/>
                  </a:cubicBezTo>
                  <a:cubicBezTo>
                    <a:pt x="1719" y="586"/>
                    <a:pt x="1449" y="341"/>
                    <a:pt x="1072" y="341"/>
                  </a:cubicBezTo>
                  <a:close/>
                  <a:moveTo>
                    <a:pt x="1367" y="916"/>
                  </a:moveTo>
                  <a:cubicBezTo>
                    <a:pt x="1297" y="916"/>
                    <a:pt x="1240" y="974"/>
                    <a:pt x="1240" y="1044"/>
                  </a:cubicBezTo>
                  <a:lnTo>
                    <a:pt x="1240" y="1172"/>
                  </a:lnTo>
                  <a:lnTo>
                    <a:pt x="1367" y="1172"/>
                  </a:lnTo>
                  <a:cubicBezTo>
                    <a:pt x="1438" y="1172"/>
                    <a:pt x="1495" y="1115"/>
                    <a:pt x="1495" y="1044"/>
                  </a:cubicBezTo>
                  <a:cubicBezTo>
                    <a:pt x="1495" y="974"/>
                    <a:pt x="1438" y="916"/>
                    <a:pt x="1367" y="916"/>
                  </a:cubicBezTo>
                  <a:close/>
                  <a:moveTo>
                    <a:pt x="648" y="1044"/>
                  </a:moveTo>
                  <a:cubicBezTo>
                    <a:pt x="648" y="1115"/>
                    <a:pt x="706" y="1172"/>
                    <a:pt x="776" y="1172"/>
                  </a:cubicBezTo>
                  <a:lnTo>
                    <a:pt x="904" y="1172"/>
                  </a:lnTo>
                  <a:lnTo>
                    <a:pt x="904" y="1044"/>
                  </a:lnTo>
                  <a:cubicBezTo>
                    <a:pt x="904" y="974"/>
                    <a:pt x="847" y="916"/>
                    <a:pt x="776" y="916"/>
                  </a:cubicBezTo>
                  <a:cubicBezTo>
                    <a:pt x="706" y="916"/>
                    <a:pt x="648" y="974"/>
                    <a:pt x="648" y="1044"/>
                  </a:cubicBezTo>
                  <a:close/>
                  <a:moveTo>
                    <a:pt x="1156" y="1255"/>
                  </a:moveTo>
                  <a:lnTo>
                    <a:pt x="987" y="1255"/>
                  </a:lnTo>
                  <a:lnTo>
                    <a:pt x="987" y="2085"/>
                  </a:lnTo>
                  <a:cubicBezTo>
                    <a:pt x="1014" y="2085"/>
                    <a:pt x="1041" y="2085"/>
                    <a:pt x="1068" y="2085"/>
                  </a:cubicBezTo>
                  <a:lnTo>
                    <a:pt x="1076" y="2085"/>
                  </a:lnTo>
                  <a:cubicBezTo>
                    <a:pt x="1076" y="2086"/>
                    <a:pt x="1076" y="2084"/>
                    <a:pt x="1076" y="2085"/>
                  </a:cubicBezTo>
                  <a:cubicBezTo>
                    <a:pt x="1103" y="2085"/>
                    <a:pt x="1130" y="2085"/>
                    <a:pt x="1156" y="2085"/>
                  </a:cubicBezTo>
                  <a:lnTo>
                    <a:pt x="1156" y="1255"/>
                  </a:lnTo>
                  <a:close/>
                  <a:moveTo>
                    <a:pt x="1340" y="2138"/>
                  </a:moveTo>
                  <a:lnTo>
                    <a:pt x="803" y="2138"/>
                  </a:lnTo>
                  <a:cubicBezTo>
                    <a:pt x="754" y="2138"/>
                    <a:pt x="715" y="2177"/>
                    <a:pt x="715" y="2226"/>
                  </a:cubicBezTo>
                  <a:cubicBezTo>
                    <a:pt x="715" y="2275"/>
                    <a:pt x="754" y="2315"/>
                    <a:pt x="803" y="2315"/>
                  </a:cubicBezTo>
                  <a:lnTo>
                    <a:pt x="1340" y="2315"/>
                  </a:lnTo>
                  <a:cubicBezTo>
                    <a:pt x="1389" y="2315"/>
                    <a:pt x="1429" y="2275"/>
                    <a:pt x="1429" y="2226"/>
                  </a:cubicBezTo>
                  <a:cubicBezTo>
                    <a:pt x="1429" y="2177"/>
                    <a:pt x="1389" y="2138"/>
                    <a:pt x="1340" y="2138"/>
                  </a:cubicBezTo>
                  <a:close/>
                  <a:moveTo>
                    <a:pt x="1340" y="2546"/>
                  </a:moveTo>
                  <a:lnTo>
                    <a:pt x="803" y="2546"/>
                  </a:lnTo>
                  <a:cubicBezTo>
                    <a:pt x="754" y="2546"/>
                    <a:pt x="715" y="2507"/>
                    <a:pt x="715" y="2458"/>
                  </a:cubicBezTo>
                  <a:cubicBezTo>
                    <a:pt x="715" y="2409"/>
                    <a:pt x="754" y="2369"/>
                    <a:pt x="803" y="2369"/>
                  </a:cubicBezTo>
                  <a:lnTo>
                    <a:pt x="1340" y="2369"/>
                  </a:lnTo>
                  <a:cubicBezTo>
                    <a:pt x="1389" y="2369"/>
                    <a:pt x="1429" y="2409"/>
                    <a:pt x="1429" y="2458"/>
                  </a:cubicBezTo>
                  <a:cubicBezTo>
                    <a:pt x="1429" y="2507"/>
                    <a:pt x="1389" y="2546"/>
                    <a:pt x="1340" y="2546"/>
                  </a:cubicBezTo>
                  <a:close/>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UA"/>
            </a:p>
          </p:txBody>
        </p:sp>
        <p:sp>
          <p:nvSpPr>
            <p:cNvPr id="25" name="Freeform 81">
              <a:extLst>
                <a:ext uri="{FF2B5EF4-FFF2-40B4-BE49-F238E27FC236}">
                  <a16:creationId xmlns:a16="http://schemas.microsoft.com/office/drawing/2014/main" id="{E6441CFA-E70A-07B8-5683-3A660995DC26}"/>
                </a:ext>
              </a:extLst>
            </p:cNvPr>
            <p:cNvSpPr>
              <a:spLocks noChangeArrowheads="1"/>
            </p:cNvSpPr>
            <p:nvPr/>
          </p:nvSpPr>
          <p:spPr bwMode="auto">
            <a:xfrm>
              <a:off x="6486362" y="4946142"/>
              <a:ext cx="642183" cy="428421"/>
            </a:xfrm>
            <a:custGeom>
              <a:avLst/>
              <a:gdLst>
                <a:gd name="T0" fmla="*/ 1589 w 3151"/>
                <a:gd name="T1" fmla="*/ 488 h 2105"/>
                <a:gd name="T2" fmla="*/ 1144 w 3151"/>
                <a:gd name="T3" fmla="*/ 591 h 2105"/>
                <a:gd name="T4" fmla="*/ 1029 w 3151"/>
                <a:gd name="T5" fmla="*/ 289 h 2105"/>
                <a:gd name="T6" fmla="*/ 501 w 3151"/>
                <a:gd name="T7" fmla="*/ 1015 h 2105"/>
                <a:gd name="T8" fmla="*/ 836 w 3151"/>
                <a:gd name="T9" fmla="*/ 1277 h 2105"/>
                <a:gd name="T10" fmla="*/ 1130 w 3151"/>
                <a:gd name="T11" fmla="*/ 1644 h 2105"/>
                <a:gd name="T12" fmla="*/ 1410 w 3151"/>
                <a:gd name="T13" fmla="*/ 1935 h 2105"/>
                <a:gd name="T14" fmla="*/ 1487 w 3151"/>
                <a:gd name="T15" fmla="*/ 1967 h 2105"/>
                <a:gd name="T16" fmla="*/ 1577 w 3151"/>
                <a:gd name="T17" fmla="*/ 1793 h 2105"/>
                <a:gd name="T18" fmla="*/ 1306 w 3151"/>
                <a:gd name="T19" fmla="*/ 1508 h 2105"/>
                <a:gd name="T20" fmla="*/ 1773 w 3151"/>
                <a:gd name="T21" fmla="*/ 1814 h 2105"/>
                <a:gd name="T22" fmla="*/ 1845 w 3151"/>
                <a:gd name="T23" fmla="*/ 1595 h 2105"/>
                <a:gd name="T24" fmla="*/ 1611 w 3151"/>
                <a:gd name="T25" fmla="*/ 1404 h 2105"/>
                <a:gd name="T26" fmla="*/ 1665 w 3151"/>
                <a:gd name="T27" fmla="*/ 1338 h 2105"/>
                <a:gd name="T28" fmla="*/ 2164 w 3151"/>
                <a:gd name="T29" fmla="*/ 1567 h 2105"/>
                <a:gd name="T30" fmla="*/ 2051 w 3151"/>
                <a:gd name="T31" fmla="*/ 1323 h 2105"/>
                <a:gd name="T32" fmla="*/ 1879 w 3151"/>
                <a:gd name="T33" fmla="*/ 1128 h 2105"/>
                <a:gd name="T34" fmla="*/ 2386 w 3151"/>
                <a:gd name="T35" fmla="*/ 1311 h 2105"/>
                <a:gd name="T36" fmla="*/ 572 w 3151"/>
                <a:gd name="T37" fmla="*/ 1117 h 2105"/>
                <a:gd name="T38" fmla="*/ 360 w 3151"/>
                <a:gd name="T39" fmla="*/ 1208 h 2105"/>
                <a:gd name="T40" fmla="*/ 239 w 3151"/>
                <a:gd name="T41" fmla="*/ 1397 h 2105"/>
                <a:gd name="T42" fmla="*/ 429 w 3151"/>
                <a:gd name="T43" fmla="*/ 1479 h 2105"/>
                <a:gd name="T44" fmla="*/ 436 w 3151"/>
                <a:gd name="T45" fmla="*/ 1643 h 2105"/>
                <a:gd name="T46" fmla="*/ 809 w 3151"/>
                <a:gd name="T47" fmla="*/ 1503 h 2105"/>
                <a:gd name="T48" fmla="*/ 629 w 3151"/>
                <a:gd name="T49" fmla="*/ 1356 h 2105"/>
                <a:gd name="T50" fmla="*/ 539 w 3151"/>
                <a:gd name="T51" fmla="*/ 1465 h 2105"/>
                <a:gd name="T52" fmla="*/ 717 w 3151"/>
                <a:gd name="T53" fmla="*/ 1921 h 2105"/>
                <a:gd name="T54" fmla="*/ 1006 w 3151"/>
                <a:gd name="T55" fmla="*/ 1551 h 2105"/>
                <a:gd name="T56" fmla="*/ 765 w 3151"/>
                <a:gd name="T57" fmla="*/ 1671 h 2105"/>
                <a:gd name="T58" fmla="*/ 1245 w 3151"/>
                <a:gd name="T59" fmla="*/ 1741 h 2105"/>
                <a:gd name="T60" fmla="*/ 1019 w 3151"/>
                <a:gd name="T61" fmla="*/ 1843 h 2105"/>
                <a:gd name="T62" fmla="*/ 1060 w 3151"/>
                <a:gd name="T63" fmla="*/ 2104 h 2105"/>
                <a:gd name="T64" fmla="*/ 1234 w 3151"/>
                <a:gd name="T65" fmla="*/ 1947 h 2105"/>
                <a:gd name="T66" fmla="*/ 1245 w 3151"/>
                <a:gd name="T67" fmla="*/ 1741 h 2105"/>
                <a:gd name="T68" fmla="*/ 76 w 3151"/>
                <a:gd name="T69" fmla="*/ 1138 h 2105"/>
                <a:gd name="T70" fmla="*/ 358 w 3151"/>
                <a:gd name="T71" fmla="*/ 212 h 2105"/>
                <a:gd name="T72" fmla="*/ 153 w 3151"/>
                <a:gd name="T73" fmla="*/ 115 h 2105"/>
                <a:gd name="T74" fmla="*/ 1 w 3151"/>
                <a:gd name="T75" fmla="*/ 1051 h 2105"/>
                <a:gd name="T76" fmla="*/ 2568 w 3151"/>
                <a:gd name="T77" fmla="*/ 97 h 2105"/>
                <a:gd name="T78" fmla="*/ 2976 w 3151"/>
                <a:gd name="T79" fmla="*/ 971 h 2105"/>
                <a:gd name="T80" fmla="*/ 3142 w 3151"/>
                <a:gd name="T81" fmla="*/ 818 h 2105"/>
                <a:gd name="T82" fmla="*/ 2733 w 3151"/>
                <a:gd name="T83" fmla="*/ 6 h 2105"/>
                <a:gd name="T84" fmla="*/ 1598 w 3151"/>
                <a:gd name="T85" fmla="*/ 411 h 2105"/>
                <a:gd name="T86" fmla="*/ 1039 w 3151"/>
                <a:gd name="T87" fmla="*/ 493 h 2105"/>
                <a:gd name="T88" fmla="*/ 1685 w 3151"/>
                <a:gd name="T89" fmla="*/ 108 h 2105"/>
                <a:gd name="T90" fmla="*/ 2797 w 3151"/>
                <a:gd name="T91" fmla="*/ 934 h 2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151" h="2105">
                  <a:moveTo>
                    <a:pt x="2371" y="1143"/>
                  </a:moveTo>
                  <a:lnTo>
                    <a:pt x="2312" y="1088"/>
                  </a:lnTo>
                  <a:cubicBezTo>
                    <a:pt x="2015" y="831"/>
                    <a:pt x="1666" y="538"/>
                    <a:pt x="1589" y="488"/>
                  </a:cubicBezTo>
                  <a:cubicBezTo>
                    <a:pt x="1552" y="496"/>
                    <a:pt x="1454" y="527"/>
                    <a:pt x="1377" y="554"/>
                  </a:cubicBezTo>
                  <a:lnTo>
                    <a:pt x="1374" y="555"/>
                  </a:lnTo>
                  <a:cubicBezTo>
                    <a:pt x="1369" y="556"/>
                    <a:pt x="1251" y="591"/>
                    <a:pt x="1144" y="591"/>
                  </a:cubicBezTo>
                  <a:cubicBezTo>
                    <a:pt x="1082" y="591"/>
                    <a:pt x="1034" y="580"/>
                    <a:pt x="998" y="557"/>
                  </a:cubicBezTo>
                  <a:cubicBezTo>
                    <a:pt x="935" y="517"/>
                    <a:pt x="927" y="465"/>
                    <a:pt x="928" y="437"/>
                  </a:cubicBezTo>
                  <a:cubicBezTo>
                    <a:pt x="931" y="370"/>
                    <a:pt x="988" y="313"/>
                    <a:pt x="1029" y="289"/>
                  </a:cubicBezTo>
                  <a:lnTo>
                    <a:pt x="431" y="214"/>
                  </a:lnTo>
                  <a:lnTo>
                    <a:pt x="370" y="1077"/>
                  </a:lnTo>
                  <a:cubicBezTo>
                    <a:pt x="418" y="1026"/>
                    <a:pt x="467" y="1015"/>
                    <a:pt x="501" y="1015"/>
                  </a:cubicBezTo>
                  <a:cubicBezTo>
                    <a:pt x="542" y="1015"/>
                    <a:pt x="582" y="1030"/>
                    <a:pt x="619" y="1060"/>
                  </a:cubicBezTo>
                  <a:cubicBezTo>
                    <a:pt x="676" y="1108"/>
                    <a:pt x="703" y="1170"/>
                    <a:pt x="695" y="1233"/>
                  </a:cubicBezTo>
                  <a:cubicBezTo>
                    <a:pt x="744" y="1225"/>
                    <a:pt x="792" y="1242"/>
                    <a:pt x="836" y="1277"/>
                  </a:cubicBezTo>
                  <a:cubicBezTo>
                    <a:pt x="893" y="1324"/>
                    <a:pt x="920" y="1386"/>
                    <a:pt x="911" y="1450"/>
                  </a:cubicBezTo>
                  <a:cubicBezTo>
                    <a:pt x="961" y="1442"/>
                    <a:pt x="1009" y="1458"/>
                    <a:pt x="1053" y="1494"/>
                  </a:cubicBezTo>
                  <a:cubicBezTo>
                    <a:pt x="1102" y="1535"/>
                    <a:pt x="1130" y="1589"/>
                    <a:pt x="1130" y="1644"/>
                  </a:cubicBezTo>
                  <a:cubicBezTo>
                    <a:pt x="1185" y="1628"/>
                    <a:pt x="1242" y="1643"/>
                    <a:pt x="1292" y="1684"/>
                  </a:cubicBezTo>
                  <a:cubicBezTo>
                    <a:pt x="1361" y="1740"/>
                    <a:pt x="1385" y="1818"/>
                    <a:pt x="1358" y="1893"/>
                  </a:cubicBezTo>
                  <a:lnTo>
                    <a:pt x="1410" y="1935"/>
                  </a:lnTo>
                  <a:cubicBezTo>
                    <a:pt x="1414" y="1939"/>
                    <a:pt x="1418" y="1942"/>
                    <a:pt x="1422" y="1944"/>
                  </a:cubicBezTo>
                  <a:lnTo>
                    <a:pt x="1424" y="1946"/>
                  </a:lnTo>
                  <a:cubicBezTo>
                    <a:pt x="1445" y="1960"/>
                    <a:pt x="1466" y="1967"/>
                    <a:pt x="1487" y="1967"/>
                  </a:cubicBezTo>
                  <a:cubicBezTo>
                    <a:pt x="1524" y="1967"/>
                    <a:pt x="1552" y="1943"/>
                    <a:pt x="1568" y="1922"/>
                  </a:cubicBezTo>
                  <a:cubicBezTo>
                    <a:pt x="1604" y="1878"/>
                    <a:pt x="1626" y="1843"/>
                    <a:pt x="1581" y="1797"/>
                  </a:cubicBezTo>
                  <a:lnTo>
                    <a:pt x="1577" y="1793"/>
                  </a:lnTo>
                  <a:lnTo>
                    <a:pt x="1311" y="1568"/>
                  </a:lnTo>
                  <a:cubicBezTo>
                    <a:pt x="1302" y="1560"/>
                    <a:pt x="1297" y="1550"/>
                    <a:pt x="1296" y="1539"/>
                  </a:cubicBezTo>
                  <a:cubicBezTo>
                    <a:pt x="1295" y="1527"/>
                    <a:pt x="1299" y="1516"/>
                    <a:pt x="1306" y="1508"/>
                  </a:cubicBezTo>
                  <a:cubicBezTo>
                    <a:pt x="1321" y="1490"/>
                    <a:pt x="1349" y="1488"/>
                    <a:pt x="1366" y="1503"/>
                  </a:cubicBezTo>
                  <a:lnTo>
                    <a:pt x="1714" y="1798"/>
                  </a:lnTo>
                  <a:cubicBezTo>
                    <a:pt x="1732" y="1808"/>
                    <a:pt x="1753" y="1814"/>
                    <a:pt x="1773" y="1814"/>
                  </a:cubicBezTo>
                  <a:cubicBezTo>
                    <a:pt x="1808" y="1814"/>
                    <a:pt x="1842" y="1796"/>
                    <a:pt x="1868" y="1764"/>
                  </a:cubicBezTo>
                  <a:cubicBezTo>
                    <a:pt x="1890" y="1738"/>
                    <a:pt x="1900" y="1709"/>
                    <a:pt x="1897" y="1681"/>
                  </a:cubicBezTo>
                  <a:cubicBezTo>
                    <a:pt x="1894" y="1650"/>
                    <a:pt x="1876" y="1621"/>
                    <a:pt x="1845" y="1595"/>
                  </a:cubicBezTo>
                  <a:lnTo>
                    <a:pt x="1804" y="1562"/>
                  </a:lnTo>
                  <a:lnTo>
                    <a:pt x="1804" y="1562"/>
                  </a:lnTo>
                  <a:lnTo>
                    <a:pt x="1611" y="1404"/>
                  </a:lnTo>
                  <a:cubicBezTo>
                    <a:pt x="1602" y="1397"/>
                    <a:pt x="1597" y="1387"/>
                    <a:pt x="1595" y="1376"/>
                  </a:cubicBezTo>
                  <a:cubicBezTo>
                    <a:pt x="1594" y="1364"/>
                    <a:pt x="1598" y="1353"/>
                    <a:pt x="1605" y="1344"/>
                  </a:cubicBezTo>
                  <a:cubicBezTo>
                    <a:pt x="1619" y="1327"/>
                    <a:pt x="1647" y="1324"/>
                    <a:pt x="1665" y="1338"/>
                  </a:cubicBezTo>
                  <a:lnTo>
                    <a:pt x="1983" y="1597"/>
                  </a:lnTo>
                  <a:cubicBezTo>
                    <a:pt x="2007" y="1616"/>
                    <a:pt x="2032" y="1625"/>
                    <a:pt x="2057" y="1625"/>
                  </a:cubicBezTo>
                  <a:cubicBezTo>
                    <a:pt x="2095" y="1625"/>
                    <a:pt x="2134" y="1604"/>
                    <a:pt x="2164" y="1567"/>
                  </a:cubicBezTo>
                  <a:cubicBezTo>
                    <a:pt x="2187" y="1539"/>
                    <a:pt x="2197" y="1510"/>
                    <a:pt x="2195" y="1483"/>
                  </a:cubicBezTo>
                  <a:cubicBezTo>
                    <a:pt x="2193" y="1453"/>
                    <a:pt x="2176" y="1425"/>
                    <a:pt x="2144" y="1399"/>
                  </a:cubicBezTo>
                  <a:lnTo>
                    <a:pt x="2051" y="1323"/>
                  </a:lnTo>
                  <a:lnTo>
                    <a:pt x="2051" y="1323"/>
                  </a:lnTo>
                  <a:lnTo>
                    <a:pt x="1885" y="1188"/>
                  </a:lnTo>
                  <a:cubicBezTo>
                    <a:pt x="1867" y="1173"/>
                    <a:pt x="1864" y="1146"/>
                    <a:pt x="1879" y="1128"/>
                  </a:cubicBezTo>
                  <a:cubicBezTo>
                    <a:pt x="1893" y="1110"/>
                    <a:pt x="1921" y="1107"/>
                    <a:pt x="1939" y="1122"/>
                  </a:cubicBezTo>
                  <a:lnTo>
                    <a:pt x="2209" y="1341"/>
                  </a:lnTo>
                  <a:cubicBezTo>
                    <a:pt x="2267" y="1388"/>
                    <a:pt x="2335" y="1375"/>
                    <a:pt x="2386" y="1311"/>
                  </a:cubicBezTo>
                  <a:cubicBezTo>
                    <a:pt x="2421" y="1268"/>
                    <a:pt x="2447" y="1204"/>
                    <a:pt x="2371" y="1143"/>
                  </a:cubicBezTo>
                  <a:close/>
                  <a:moveTo>
                    <a:pt x="593" y="1287"/>
                  </a:moveTo>
                  <a:cubicBezTo>
                    <a:pt x="662" y="1202"/>
                    <a:pt x="595" y="1136"/>
                    <a:pt x="572" y="1117"/>
                  </a:cubicBezTo>
                  <a:cubicBezTo>
                    <a:pt x="517" y="1072"/>
                    <a:pt x="462" y="1080"/>
                    <a:pt x="413" y="1139"/>
                  </a:cubicBezTo>
                  <a:lnTo>
                    <a:pt x="359" y="1208"/>
                  </a:lnTo>
                  <a:lnTo>
                    <a:pt x="360" y="1208"/>
                  </a:lnTo>
                  <a:lnTo>
                    <a:pt x="351" y="1219"/>
                  </a:lnTo>
                  <a:lnTo>
                    <a:pt x="276" y="1305"/>
                  </a:lnTo>
                  <a:cubicBezTo>
                    <a:pt x="249" y="1337"/>
                    <a:pt x="236" y="1368"/>
                    <a:pt x="239" y="1397"/>
                  </a:cubicBezTo>
                  <a:cubicBezTo>
                    <a:pt x="242" y="1429"/>
                    <a:pt x="263" y="1451"/>
                    <a:pt x="275" y="1460"/>
                  </a:cubicBezTo>
                  <a:cubicBezTo>
                    <a:pt x="303" y="1483"/>
                    <a:pt x="334" y="1507"/>
                    <a:pt x="368" y="1507"/>
                  </a:cubicBezTo>
                  <a:cubicBezTo>
                    <a:pt x="389" y="1507"/>
                    <a:pt x="409" y="1498"/>
                    <a:pt x="429" y="1479"/>
                  </a:cubicBezTo>
                  <a:lnTo>
                    <a:pt x="593" y="1287"/>
                  </a:lnTo>
                  <a:close/>
                  <a:moveTo>
                    <a:pt x="464" y="1551"/>
                  </a:moveTo>
                  <a:cubicBezTo>
                    <a:pt x="440" y="1581"/>
                    <a:pt x="430" y="1612"/>
                    <a:pt x="436" y="1643"/>
                  </a:cubicBezTo>
                  <a:cubicBezTo>
                    <a:pt x="441" y="1671"/>
                    <a:pt x="458" y="1697"/>
                    <a:pt x="485" y="1720"/>
                  </a:cubicBezTo>
                  <a:cubicBezTo>
                    <a:pt x="540" y="1765"/>
                    <a:pt x="596" y="1757"/>
                    <a:pt x="645" y="1698"/>
                  </a:cubicBezTo>
                  <a:lnTo>
                    <a:pt x="809" y="1503"/>
                  </a:lnTo>
                  <a:cubicBezTo>
                    <a:pt x="834" y="1473"/>
                    <a:pt x="844" y="1442"/>
                    <a:pt x="838" y="1411"/>
                  </a:cubicBezTo>
                  <a:cubicBezTo>
                    <a:pt x="833" y="1383"/>
                    <a:pt x="816" y="1356"/>
                    <a:pt x="789" y="1334"/>
                  </a:cubicBezTo>
                  <a:cubicBezTo>
                    <a:pt x="734" y="1289"/>
                    <a:pt x="678" y="1297"/>
                    <a:pt x="629" y="1356"/>
                  </a:cubicBezTo>
                  <a:lnTo>
                    <a:pt x="547" y="1454"/>
                  </a:lnTo>
                  <a:lnTo>
                    <a:pt x="548" y="1454"/>
                  </a:lnTo>
                  <a:lnTo>
                    <a:pt x="539" y="1465"/>
                  </a:lnTo>
                  <a:lnTo>
                    <a:pt x="464" y="1551"/>
                  </a:lnTo>
                  <a:close/>
                  <a:moveTo>
                    <a:pt x="681" y="1767"/>
                  </a:moveTo>
                  <a:cubicBezTo>
                    <a:pt x="639" y="1819"/>
                    <a:pt x="649" y="1865"/>
                    <a:pt x="717" y="1921"/>
                  </a:cubicBezTo>
                  <a:cubicBezTo>
                    <a:pt x="772" y="1966"/>
                    <a:pt x="828" y="1959"/>
                    <a:pt x="877" y="1899"/>
                  </a:cubicBezTo>
                  <a:lnTo>
                    <a:pt x="1026" y="1720"/>
                  </a:lnTo>
                  <a:cubicBezTo>
                    <a:pt x="1096" y="1635"/>
                    <a:pt x="1028" y="1569"/>
                    <a:pt x="1006" y="1551"/>
                  </a:cubicBezTo>
                  <a:cubicBezTo>
                    <a:pt x="951" y="1506"/>
                    <a:pt x="895" y="1513"/>
                    <a:pt x="846" y="1573"/>
                  </a:cubicBezTo>
                  <a:lnTo>
                    <a:pt x="765" y="1671"/>
                  </a:lnTo>
                  <a:lnTo>
                    <a:pt x="765" y="1671"/>
                  </a:lnTo>
                  <a:lnTo>
                    <a:pt x="756" y="1681"/>
                  </a:lnTo>
                  <a:lnTo>
                    <a:pt x="681" y="1767"/>
                  </a:lnTo>
                  <a:close/>
                  <a:moveTo>
                    <a:pt x="1245" y="1741"/>
                  </a:moveTo>
                  <a:cubicBezTo>
                    <a:pt x="1190" y="1696"/>
                    <a:pt x="1134" y="1703"/>
                    <a:pt x="1085" y="1763"/>
                  </a:cubicBezTo>
                  <a:lnTo>
                    <a:pt x="1026" y="1834"/>
                  </a:lnTo>
                  <a:lnTo>
                    <a:pt x="1019" y="1843"/>
                  </a:lnTo>
                  <a:lnTo>
                    <a:pt x="968" y="1906"/>
                  </a:lnTo>
                  <a:cubicBezTo>
                    <a:pt x="899" y="1990"/>
                    <a:pt x="966" y="2057"/>
                    <a:pt x="988" y="2075"/>
                  </a:cubicBezTo>
                  <a:cubicBezTo>
                    <a:pt x="1012" y="2094"/>
                    <a:pt x="1036" y="2104"/>
                    <a:pt x="1060" y="2104"/>
                  </a:cubicBezTo>
                  <a:cubicBezTo>
                    <a:pt x="1091" y="2104"/>
                    <a:pt x="1120" y="2087"/>
                    <a:pt x="1148" y="2053"/>
                  </a:cubicBezTo>
                  <a:lnTo>
                    <a:pt x="1234" y="1947"/>
                  </a:lnTo>
                  <a:lnTo>
                    <a:pt x="1234" y="1947"/>
                  </a:lnTo>
                  <a:lnTo>
                    <a:pt x="1265" y="1910"/>
                  </a:lnTo>
                  <a:cubicBezTo>
                    <a:pt x="1290" y="1879"/>
                    <a:pt x="1300" y="1848"/>
                    <a:pt x="1294" y="1817"/>
                  </a:cubicBezTo>
                  <a:cubicBezTo>
                    <a:pt x="1289" y="1789"/>
                    <a:pt x="1272" y="1763"/>
                    <a:pt x="1245" y="1741"/>
                  </a:cubicBezTo>
                  <a:close/>
                  <a:moveTo>
                    <a:pt x="1" y="1051"/>
                  </a:moveTo>
                  <a:cubicBezTo>
                    <a:pt x="0" y="1072"/>
                    <a:pt x="7" y="1093"/>
                    <a:pt x="21" y="1110"/>
                  </a:cubicBezTo>
                  <a:cubicBezTo>
                    <a:pt x="35" y="1126"/>
                    <a:pt x="55" y="1136"/>
                    <a:pt x="76" y="1138"/>
                  </a:cubicBezTo>
                  <a:lnTo>
                    <a:pt x="206" y="1148"/>
                  </a:lnTo>
                  <a:cubicBezTo>
                    <a:pt x="251" y="1151"/>
                    <a:pt x="290" y="1117"/>
                    <a:pt x="293" y="1073"/>
                  </a:cubicBezTo>
                  <a:lnTo>
                    <a:pt x="358" y="212"/>
                  </a:lnTo>
                  <a:cubicBezTo>
                    <a:pt x="360" y="191"/>
                    <a:pt x="353" y="170"/>
                    <a:pt x="339" y="153"/>
                  </a:cubicBezTo>
                  <a:cubicBezTo>
                    <a:pt x="324" y="137"/>
                    <a:pt x="305" y="127"/>
                    <a:pt x="283" y="125"/>
                  </a:cubicBezTo>
                  <a:lnTo>
                    <a:pt x="153" y="115"/>
                  </a:lnTo>
                  <a:cubicBezTo>
                    <a:pt x="151" y="115"/>
                    <a:pt x="149" y="115"/>
                    <a:pt x="147" y="115"/>
                  </a:cubicBezTo>
                  <a:cubicBezTo>
                    <a:pt x="105" y="115"/>
                    <a:pt x="69" y="148"/>
                    <a:pt x="66" y="190"/>
                  </a:cubicBezTo>
                  <a:lnTo>
                    <a:pt x="1" y="1051"/>
                  </a:lnTo>
                  <a:close/>
                  <a:moveTo>
                    <a:pt x="2733" y="6"/>
                  </a:moveTo>
                  <a:lnTo>
                    <a:pt x="2612" y="54"/>
                  </a:lnTo>
                  <a:cubicBezTo>
                    <a:pt x="2592" y="62"/>
                    <a:pt x="2576" y="77"/>
                    <a:pt x="2568" y="97"/>
                  </a:cubicBezTo>
                  <a:cubicBezTo>
                    <a:pt x="2559" y="117"/>
                    <a:pt x="2559" y="139"/>
                    <a:pt x="2567" y="160"/>
                  </a:cubicBezTo>
                  <a:lnTo>
                    <a:pt x="2870" y="925"/>
                  </a:lnTo>
                  <a:cubicBezTo>
                    <a:pt x="2886" y="966"/>
                    <a:pt x="2934" y="987"/>
                    <a:pt x="2976" y="971"/>
                  </a:cubicBezTo>
                  <a:lnTo>
                    <a:pt x="3096" y="923"/>
                  </a:lnTo>
                  <a:cubicBezTo>
                    <a:pt x="3117" y="915"/>
                    <a:pt x="3133" y="900"/>
                    <a:pt x="3141" y="880"/>
                  </a:cubicBezTo>
                  <a:cubicBezTo>
                    <a:pt x="3150" y="860"/>
                    <a:pt x="3150" y="838"/>
                    <a:pt x="3142" y="818"/>
                  </a:cubicBezTo>
                  <a:lnTo>
                    <a:pt x="2839" y="52"/>
                  </a:lnTo>
                  <a:cubicBezTo>
                    <a:pt x="2827" y="21"/>
                    <a:pt x="2797" y="0"/>
                    <a:pt x="2763" y="0"/>
                  </a:cubicBezTo>
                  <a:cubicBezTo>
                    <a:pt x="2753" y="0"/>
                    <a:pt x="2743" y="2"/>
                    <a:pt x="2733" y="6"/>
                  </a:cubicBezTo>
                  <a:close/>
                  <a:moveTo>
                    <a:pt x="2797" y="934"/>
                  </a:moveTo>
                  <a:lnTo>
                    <a:pt x="2432" y="1091"/>
                  </a:lnTo>
                  <a:cubicBezTo>
                    <a:pt x="2240" y="925"/>
                    <a:pt x="1648" y="414"/>
                    <a:pt x="1598" y="411"/>
                  </a:cubicBezTo>
                  <a:cubicBezTo>
                    <a:pt x="1556" y="411"/>
                    <a:pt x="1373" y="475"/>
                    <a:pt x="1353" y="482"/>
                  </a:cubicBezTo>
                  <a:cubicBezTo>
                    <a:pt x="1351" y="482"/>
                    <a:pt x="1240" y="515"/>
                    <a:pt x="1144" y="515"/>
                  </a:cubicBezTo>
                  <a:cubicBezTo>
                    <a:pt x="1097" y="515"/>
                    <a:pt x="1062" y="507"/>
                    <a:pt x="1039" y="493"/>
                  </a:cubicBezTo>
                  <a:cubicBezTo>
                    <a:pt x="1015" y="478"/>
                    <a:pt x="1004" y="460"/>
                    <a:pt x="1004" y="440"/>
                  </a:cubicBezTo>
                  <a:cubicBezTo>
                    <a:pt x="1006" y="403"/>
                    <a:pt x="1049" y="364"/>
                    <a:pt x="1072" y="352"/>
                  </a:cubicBezTo>
                  <a:cubicBezTo>
                    <a:pt x="1227" y="269"/>
                    <a:pt x="1643" y="112"/>
                    <a:pt x="1685" y="108"/>
                  </a:cubicBezTo>
                  <a:cubicBezTo>
                    <a:pt x="1687" y="108"/>
                    <a:pt x="1689" y="107"/>
                    <a:pt x="1692" y="107"/>
                  </a:cubicBezTo>
                  <a:cubicBezTo>
                    <a:pt x="1793" y="107"/>
                    <a:pt x="2429" y="194"/>
                    <a:pt x="2506" y="205"/>
                  </a:cubicBezTo>
                  <a:lnTo>
                    <a:pt x="2797" y="934"/>
                  </a:lnTo>
                  <a:close/>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UA"/>
            </a:p>
          </p:txBody>
        </p:sp>
        <p:sp>
          <p:nvSpPr>
            <p:cNvPr id="26" name="Freeform 82">
              <a:extLst>
                <a:ext uri="{FF2B5EF4-FFF2-40B4-BE49-F238E27FC236}">
                  <a16:creationId xmlns:a16="http://schemas.microsoft.com/office/drawing/2014/main" id="{9DFF277C-E42F-22C4-7EAA-BC2F5BF2C226}"/>
                </a:ext>
              </a:extLst>
            </p:cNvPr>
            <p:cNvSpPr>
              <a:spLocks noChangeArrowheads="1"/>
            </p:cNvSpPr>
            <p:nvPr/>
          </p:nvSpPr>
          <p:spPr bwMode="auto">
            <a:xfrm>
              <a:off x="5190319" y="4874289"/>
              <a:ext cx="554164" cy="464347"/>
            </a:xfrm>
            <a:custGeom>
              <a:avLst/>
              <a:gdLst>
                <a:gd name="T0" fmla="*/ 2721 w 2722"/>
                <a:gd name="T1" fmla="*/ 2119 h 2280"/>
                <a:gd name="T2" fmla="*/ 2445 w 2722"/>
                <a:gd name="T3" fmla="*/ 1959 h 2280"/>
                <a:gd name="T4" fmla="*/ 2445 w 2722"/>
                <a:gd name="T5" fmla="*/ 2059 h 2280"/>
                <a:gd name="T6" fmla="*/ 222 w 2722"/>
                <a:gd name="T7" fmla="*/ 2059 h 2280"/>
                <a:gd name="T8" fmla="*/ 222 w 2722"/>
                <a:gd name="T9" fmla="*/ 280 h 2280"/>
                <a:gd name="T10" fmla="*/ 323 w 2722"/>
                <a:gd name="T11" fmla="*/ 280 h 2280"/>
                <a:gd name="T12" fmla="*/ 161 w 2722"/>
                <a:gd name="T13" fmla="*/ 0 h 2280"/>
                <a:gd name="T14" fmla="*/ 0 w 2722"/>
                <a:gd name="T15" fmla="*/ 280 h 2280"/>
                <a:gd name="T16" fmla="*/ 101 w 2722"/>
                <a:gd name="T17" fmla="*/ 280 h 2280"/>
                <a:gd name="T18" fmla="*/ 101 w 2722"/>
                <a:gd name="T19" fmla="*/ 2180 h 2280"/>
                <a:gd name="T20" fmla="*/ 2445 w 2722"/>
                <a:gd name="T21" fmla="*/ 2180 h 2280"/>
                <a:gd name="T22" fmla="*/ 2445 w 2722"/>
                <a:gd name="T23" fmla="*/ 2279 h 2280"/>
                <a:gd name="T24" fmla="*/ 2721 w 2722"/>
                <a:gd name="T25" fmla="*/ 2119 h 2280"/>
                <a:gd name="T26" fmla="*/ 407 w 2722"/>
                <a:gd name="T27" fmla="*/ 914 h 2280"/>
                <a:gd name="T28" fmla="*/ 2022 w 2722"/>
                <a:gd name="T29" fmla="*/ 307 h 2280"/>
                <a:gd name="T30" fmla="*/ 2067 w 2722"/>
                <a:gd name="T31" fmla="*/ 392 h 2280"/>
                <a:gd name="T32" fmla="*/ 2239 w 2722"/>
                <a:gd name="T33" fmla="*/ 121 h 2280"/>
                <a:gd name="T34" fmla="*/ 1918 w 2722"/>
                <a:gd name="T35" fmla="*/ 107 h 2280"/>
                <a:gd name="T36" fmla="*/ 1966 w 2722"/>
                <a:gd name="T37" fmla="*/ 199 h 2280"/>
                <a:gd name="T38" fmla="*/ 388 w 2722"/>
                <a:gd name="T39" fmla="*/ 795 h 2280"/>
                <a:gd name="T40" fmla="*/ 407 w 2722"/>
                <a:gd name="T41" fmla="*/ 914 h 2280"/>
                <a:gd name="T42" fmla="*/ 2088 w 2722"/>
                <a:gd name="T43" fmla="*/ 555 h 2280"/>
                <a:gd name="T44" fmla="*/ 1999 w 2722"/>
                <a:gd name="T45" fmla="*/ 644 h 2280"/>
                <a:gd name="T46" fmla="*/ 1999 w 2722"/>
                <a:gd name="T47" fmla="*/ 1857 h 2280"/>
                <a:gd name="T48" fmla="*/ 2088 w 2722"/>
                <a:gd name="T49" fmla="*/ 1946 h 2280"/>
                <a:gd name="T50" fmla="*/ 2238 w 2722"/>
                <a:gd name="T51" fmla="*/ 1946 h 2280"/>
                <a:gd name="T52" fmla="*/ 2327 w 2722"/>
                <a:gd name="T53" fmla="*/ 1857 h 2280"/>
                <a:gd name="T54" fmla="*/ 2327 w 2722"/>
                <a:gd name="T55" fmla="*/ 644 h 2280"/>
                <a:gd name="T56" fmla="*/ 2238 w 2722"/>
                <a:gd name="T57" fmla="*/ 555 h 2280"/>
                <a:gd name="T58" fmla="*/ 2088 w 2722"/>
                <a:gd name="T59" fmla="*/ 555 h 2280"/>
                <a:gd name="T60" fmla="*/ 1543 w 2722"/>
                <a:gd name="T61" fmla="*/ 748 h 2280"/>
                <a:gd name="T62" fmla="*/ 1454 w 2722"/>
                <a:gd name="T63" fmla="*/ 837 h 2280"/>
                <a:gd name="T64" fmla="*/ 1454 w 2722"/>
                <a:gd name="T65" fmla="*/ 1857 h 2280"/>
                <a:gd name="T66" fmla="*/ 1543 w 2722"/>
                <a:gd name="T67" fmla="*/ 1946 h 2280"/>
                <a:gd name="T68" fmla="*/ 1693 w 2722"/>
                <a:gd name="T69" fmla="*/ 1946 h 2280"/>
                <a:gd name="T70" fmla="*/ 1782 w 2722"/>
                <a:gd name="T71" fmla="*/ 1857 h 2280"/>
                <a:gd name="T72" fmla="*/ 1782 w 2722"/>
                <a:gd name="T73" fmla="*/ 837 h 2280"/>
                <a:gd name="T74" fmla="*/ 1693 w 2722"/>
                <a:gd name="T75" fmla="*/ 748 h 2280"/>
                <a:gd name="T76" fmla="*/ 1543 w 2722"/>
                <a:gd name="T77" fmla="*/ 748 h 2280"/>
                <a:gd name="T78" fmla="*/ 999 w 2722"/>
                <a:gd name="T79" fmla="*/ 935 h 2280"/>
                <a:gd name="T80" fmla="*/ 910 w 2722"/>
                <a:gd name="T81" fmla="*/ 1024 h 2280"/>
                <a:gd name="T82" fmla="*/ 910 w 2722"/>
                <a:gd name="T83" fmla="*/ 1857 h 2280"/>
                <a:gd name="T84" fmla="*/ 999 w 2722"/>
                <a:gd name="T85" fmla="*/ 1946 h 2280"/>
                <a:gd name="T86" fmla="*/ 1149 w 2722"/>
                <a:gd name="T87" fmla="*/ 1946 h 2280"/>
                <a:gd name="T88" fmla="*/ 1238 w 2722"/>
                <a:gd name="T89" fmla="*/ 1857 h 2280"/>
                <a:gd name="T90" fmla="*/ 1238 w 2722"/>
                <a:gd name="T91" fmla="*/ 1024 h 2280"/>
                <a:gd name="T92" fmla="*/ 1149 w 2722"/>
                <a:gd name="T93" fmla="*/ 935 h 2280"/>
                <a:gd name="T94" fmla="*/ 999 w 2722"/>
                <a:gd name="T95" fmla="*/ 935 h 2280"/>
                <a:gd name="T96" fmla="*/ 366 w 2722"/>
                <a:gd name="T97" fmla="*/ 1242 h 2280"/>
                <a:gd name="T98" fmla="*/ 455 w 2722"/>
                <a:gd name="T99" fmla="*/ 1153 h 2280"/>
                <a:gd name="T100" fmla="*/ 605 w 2722"/>
                <a:gd name="T101" fmla="*/ 1153 h 2280"/>
                <a:gd name="T102" fmla="*/ 694 w 2722"/>
                <a:gd name="T103" fmla="*/ 1242 h 2280"/>
                <a:gd name="T104" fmla="*/ 694 w 2722"/>
                <a:gd name="T105" fmla="*/ 1857 h 2280"/>
                <a:gd name="T106" fmla="*/ 605 w 2722"/>
                <a:gd name="T107" fmla="*/ 1946 h 2280"/>
                <a:gd name="T108" fmla="*/ 455 w 2722"/>
                <a:gd name="T109" fmla="*/ 1946 h 2280"/>
                <a:gd name="T110" fmla="*/ 366 w 2722"/>
                <a:gd name="T111" fmla="*/ 1857 h 2280"/>
                <a:gd name="T112" fmla="*/ 366 w 2722"/>
                <a:gd name="T113" fmla="*/ 1242 h 2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22" h="2280">
                  <a:moveTo>
                    <a:pt x="2721" y="2119"/>
                  </a:moveTo>
                  <a:lnTo>
                    <a:pt x="2445" y="1959"/>
                  </a:lnTo>
                  <a:lnTo>
                    <a:pt x="2445" y="2059"/>
                  </a:lnTo>
                  <a:lnTo>
                    <a:pt x="222" y="2059"/>
                  </a:lnTo>
                  <a:lnTo>
                    <a:pt x="222" y="280"/>
                  </a:lnTo>
                  <a:lnTo>
                    <a:pt x="323" y="280"/>
                  </a:lnTo>
                  <a:lnTo>
                    <a:pt x="161" y="0"/>
                  </a:lnTo>
                  <a:lnTo>
                    <a:pt x="0" y="280"/>
                  </a:lnTo>
                  <a:lnTo>
                    <a:pt x="101" y="280"/>
                  </a:lnTo>
                  <a:lnTo>
                    <a:pt x="101" y="2180"/>
                  </a:lnTo>
                  <a:lnTo>
                    <a:pt x="2445" y="2180"/>
                  </a:lnTo>
                  <a:lnTo>
                    <a:pt x="2445" y="2279"/>
                  </a:lnTo>
                  <a:lnTo>
                    <a:pt x="2721" y="2119"/>
                  </a:lnTo>
                  <a:close/>
                  <a:moveTo>
                    <a:pt x="407" y="914"/>
                  </a:moveTo>
                  <a:cubicBezTo>
                    <a:pt x="988" y="808"/>
                    <a:pt x="1533" y="599"/>
                    <a:pt x="2022" y="307"/>
                  </a:cubicBezTo>
                  <a:lnTo>
                    <a:pt x="2067" y="392"/>
                  </a:lnTo>
                  <a:lnTo>
                    <a:pt x="2239" y="121"/>
                  </a:lnTo>
                  <a:lnTo>
                    <a:pt x="1918" y="107"/>
                  </a:lnTo>
                  <a:lnTo>
                    <a:pt x="1966" y="199"/>
                  </a:lnTo>
                  <a:cubicBezTo>
                    <a:pt x="1488" y="486"/>
                    <a:pt x="955" y="691"/>
                    <a:pt x="388" y="795"/>
                  </a:cubicBezTo>
                  <a:lnTo>
                    <a:pt x="407" y="914"/>
                  </a:lnTo>
                  <a:close/>
                  <a:moveTo>
                    <a:pt x="2088" y="555"/>
                  </a:moveTo>
                  <a:cubicBezTo>
                    <a:pt x="2039" y="555"/>
                    <a:pt x="1999" y="595"/>
                    <a:pt x="1999" y="644"/>
                  </a:cubicBezTo>
                  <a:lnTo>
                    <a:pt x="1999" y="1857"/>
                  </a:lnTo>
                  <a:cubicBezTo>
                    <a:pt x="1999" y="1906"/>
                    <a:pt x="2039" y="1946"/>
                    <a:pt x="2088" y="1946"/>
                  </a:cubicBezTo>
                  <a:lnTo>
                    <a:pt x="2238" y="1946"/>
                  </a:lnTo>
                  <a:cubicBezTo>
                    <a:pt x="2287" y="1946"/>
                    <a:pt x="2327" y="1906"/>
                    <a:pt x="2327" y="1857"/>
                  </a:cubicBezTo>
                  <a:lnTo>
                    <a:pt x="2327" y="644"/>
                  </a:lnTo>
                  <a:cubicBezTo>
                    <a:pt x="2327" y="595"/>
                    <a:pt x="2287" y="555"/>
                    <a:pt x="2238" y="555"/>
                  </a:cubicBezTo>
                  <a:lnTo>
                    <a:pt x="2088" y="555"/>
                  </a:lnTo>
                  <a:close/>
                  <a:moveTo>
                    <a:pt x="1543" y="748"/>
                  </a:moveTo>
                  <a:cubicBezTo>
                    <a:pt x="1494" y="748"/>
                    <a:pt x="1454" y="788"/>
                    <a:pt x="1454" y="837"/>
                  </a:cubicBezTo>
                  <a:lnTo>
                    <a:pt x="1454" y="1857"/>
                  </a:lnTo>
                  <a:cubicBezTo>
                    <a:pt x="1454" y="1906"/>
                    <a:pt x="1494" y="1946"/>
                    <a:pt x="1543" y="1946"/>
                  </a:cubicBezTo>
                  <a:lnTo>
                    <a:pt x="1693" y="1946"/>
                  </a:lnTo>
                  <a:cubicBezTo>
                    <a:pt x="1742" y="1946"/>
                    <a:pt x="1782" y="1906"/>
                    <a:pt x="1782" y="1857"/>
                  </a:cubicBezTo>
                  <a:lnTo>
                    <a:pt x="1782" y="837"/>
                  </a:lnTo>
                  <a:cubicBezTo>
                    <a:pt x="1782" y="788"/>
                    <a:pt x="1742" y="748"/>
                    <a:pt x="1693" y="748"/>
                  </a:cubicBezTo>
                  <a:lnTo>
                    <a:pt x="1543" y="748"/>
                  </a:lnTo>
                  <a:close/>
                  <a:moveTo>
                    <a:pt x="999" y="935"/>
                  </a:moveTo>
                  <a:cubicBezTo>
                    <a:pt x="950" y="935"/>
                    <a:pt x="910" y="975"/>
                    <a:pt x="910" y="1024"/>
                  </a:cubicBezTo>
                  <a:lnTo>
                    <a:pt x="910" y="1857"/>
                  </a:lnTo>
                  <a:cubicBezTo>
                    <a:pt x="910" y="1906"/>
                    <a:pt x="950" y="1946"/>
                    <a:pt x="999" y="1946"/>
                  </a:cubicBezTo>
                  <a:lnTo>
                    <a:pt x="1149" y="1946"/>
                  </a:lnTo>
                  <a:cubicBezTo>
                    <a:pt x="1198" y="1946"/>
                    <a:pt x="1238" y="1906"/>
                    <a:pt x="1238" y="1857"/>
                  </a:cubicBezTo>
                  <a:lnTo>
                    <a:pt x="1238" y="1024"/>
                  </a:lnTo>
                  <a:cubicBezTo>
                    <a:pt x="1238" y="975"/>
                    <a:pt x="1198" y="935"/>
                    <a:pt x="1149" y="935"/>
                  </a:cubicBezTo>
                  <a:lnTo>
                    <a:pt x="999" y="935"/>
                  </a:lnTo>
                  <a:close/>
                  <a:moveTo>
                    <a:pt x="366" y="1242"/>
                  </a:moveTo>
                  <a:cubicBezTo>
                    <a:pt x="366" y="1193"/>
                    <a:pt x="406" y="1153"/>
                    <a:pt x="455" y="1153"/>
                  </a:cubicBezTo>
                  <a:lnTo>
                    <a:pt x="605" y="1153"/>
                  </a:lnTo>
                  <a:cubicBezTo>
                    <a:pt x="654" y="1153"/>
                    <a:pt x="694" y="1193"/>
                    <a:pt x="694" y="1242"/>
                  </a:cubicBezTo>
                  <a:lnTo>
                    <a:pt x="694" y="1857"/>
                  </a:lnTo>
                  <a:cubicBezTo>
                    <a:pt x="694" y="1906"/>
                    <a:pt x="654" y="1946"/>
                    <a:pt x="605" y="1946"/>
                  </a:cubicBezTo>
                  <a:lnTo>
                    <a:pt x="455" y="1946"/>
                  </a:lnTo>
                  <a:cubicBezTo>
                    <a:pt x="406" y="1946"/>
                    <a:pt x="366" y="1906"/>
                    <a:pt x="366" y="1857"/>
                  </a:cubicBezTo>
                  <a:lnTo>
                    <a:pt x="366" y="1242"/>
                  </a:lnTo>
                  <a:close/>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UA"/>
            </a:p>
          </p:txBody>
        </p:sp>
        <p:sp>
          <p:nvSpPr>
            <p:cNvPr id="27" name="Freeform 83">
              <a:extLst>
                <a:ext uri="{FF2B5EF4-FFF2-40B4-BE49-F238E27FC236}">
                  <a16:creationId xmlns:a16="http://schemas.microsoft.com/office/drawing/2014/main" id="{1DAB0D95-9898-76DC-F50E-6ACBC136D3DC}"/>
                </a:ext>
              </a:extLst>
            </p:cNvPr>
            <p:cNvSpPr>
              <a:spLocks noChangeArrowheads="1"/>
            </p:cNvSpPr>
            <p:nvPr/>
          </p:nvSpPr>
          <p:spPr bwMode="auto">
            <a:xfrm>
              <a:off x="5171458" y="2525605"/>
              <a:ext cx="494885" cy="444589"/>
            </a:xfrm>
            <a:custGeom>
              <a:avLst/>
              <a:gdLst>
                <a:gd name="T0" fmla="*/ 1100 w 2428"/>
                <a:gd name="T1" fmla="*/ 1096 h 2182"/>
                <a:gd name="T2" fmla="*/ 1060 w 2428"/>
                <a:gd name="T3" fmla="*/ 1142 h 2182"/>
                <a:gd name="T4" fmla="*/ 1060 w 2428"/>
                <a:gd name="T5" fmla="*/ 1391 h 2182"/>
                <a:gd name="T6" fmla="*/ 1100 w 2428"/>
                <a:gd name="T7" fmla="*/ 1437 h 2182"/>
                <a:gd name="T8" fmla="*/ 1327 w 2428"/>
                <a:gd name="T9" fmla="*/ 1437 h 2182"/>
                <a:gd name="T10" fmla="*/ 1367 w 2428"/>
                <a:gd name="T11" fmla="*/ 1391 h 2182"/>
                <a:gd name="T12" fmla="*/ 1367 w 2428"/>
                <a:gd name="T13" fmla="*/ 1142 h 2182"/>
                <a:gd name="T14" fmla="*/ 1327 w 2428"/>
                <a:gd name="T15" fmla="*/ 1096 h 2182"/>
                <a:gd name="T16" fmla="*/ 1100 w 2428"/>
                <a:gd name="T17" fmla="*/ 1096 h 2182"/>
                <a:gd name="T18" fmla="*/ 1448 w 2428"/>
                <a:gd name="T19" fmla="*/ 1314 h 2182"/>
                <a:gd name="T20" fmla="*/ 1448 w 2428"/>
                <a:gd name="T21" fmla="*/ 1402 h 2182"/>
                <a:gd name="T22" fmla="*/ 1332 w 2428"/>
                <a:gd name="T23" fmla="*/ 1521 h 2182"/>
                <a:gd name="T24" fmla="*/ 1095 w 2428"/>
                <a:gd name="T25" fmla="*/ 1521 h 2182"/>
                <a:gd name="T26" fmla="*/ 979 w 2428"/>
                <a:gd name="T27" fmla="*/ 1402 h 2182"/>
                <a:gd name="T28" fmla="*/ 979 w 2428"/>
                <a:gd name="T29" fmla="*/ 1314 h 2182"/>
                <a:gd name="T30" fmla="*/ 367 w 2428"/>
                <a:gd name="T31" fmla="*/ 1314 h 2182"/>
                <a:gd name="T32" fmla="*/ 0 w 2428"/>
                <a:gd name="T33" fmla="*/ 1102 h 2182"/>
                <a:gd name="T34" fmla="*/ 0 w 2428"/>
                <a:gd name="T35" fmla="*/ 1857 h 2182"/>
                <a:gd name="T36" fmla="*/ 283 w 2428"/>
                <a:gd name="T37" fmla="*/ 2181 h 2182"/>
                <a:gd name="T38" fmla="*/ 2145 w 2428"/>
                <a:gd name="T39" fmla="*/ 2181 h 2182"/>
                <a:gd name="T40" fmla="*/ 2427 w 2428"/>
                <a:gd name="T41" fmla="*/ 1857 h 2182"/>
                <a:gd name="T42" fmla="*/ 2427 w 2428"/>
                <a:gd name="T43" fmla="*/ 1102 h 2182"/>
                <a:gd name="T44" fmla="*/ 2060 w 2428"/>
                <a:gd name="T45" fmla="*/ 1314 h 2182"/>
                <a:gd name="T46" fmla="*/ 1448 w 2428"/>
                <a:gd name="T47" fmla="*/ 1314 h 2182"/>
                <a:gd name="T48" fmla="*/ 979 w 2428"/>
                <a:gd name="T49" fmla="*/ 1214 h 2182"/>
                <a:gd name="T50" fmla="*/ 979 w 2428"/>
                <a:gd name="T51" fmla="*/ 1125 h 2182"/>
                <a:gd name="T52" fmla="*/ 1095 w 2428"/>
                <a:gd name="T53" fmla="*/ 1006 h 2182"/>
                <a:gd name="T54" fmla="*/ 1332 w 2428"/>
                <a:gd name="T55" fmla="*/ 1006 h 2182"/>
                <a:gd name="T56" fmla="*/ 1448 w 2428"/>
                <a:gd name="T57" fmla="*/ 1125 h 2182"/>
                <a:gd name="T58" fmla="*/ 1448 w 2428"/>
                <a:gd name="T59" fmla="*/ 1214 h 2182"/>
                <a:gd name="T60" fmla="*/ 2060 w 2428"/>
                <a:gd name="T61" fmla="*/ 1214 h 2182"/>
                <a:gd name="T62" fmla="*/ 2427 w 2428"/>
                <a:gd name="T63" fmla="*/ 868 h 2182"/>
                <a:gd name="T64" fmla="*/ 2427 w 2428"/>
                <a:gd name="T65" fmla="*/ 677 h 2182"/>
                <a:gd name="T66" fmla="*/ 2145 w 2428"/>
                <a:gd name="T67" fmla="*/ 354 h 2182"/>
                <a:gd name="T68" fmla="*/ 283 w 2428"/>
                <a:gd name="T69" fmla="*/ 354 h 2182"/>
                <a:gd name="T70" fmla="*/ 0 w 2428"/>
                <a:gd name="T71" fmla="*/ 677 h 2182"/>
                <a:gd name="T72" fmla="*/ 0 w 2428"/>
                <a:gd name="T73" fmla="*/ 868 h 2182"/>
                <a:gd name="T74" fmla="*/ 367 w 2428"/>
                <a:gd name="T75" fmla="*/ 1214 h 2182"/>
                <a:gd name="T76" fmla="*/ 979 w 2428"/>
                <a:gd name="T77" fmla="*/ 1214 h 2182"/>
                <a:gd name="T78" fmla="*/ 1506 w 2428"/>
                <a:gd name="T79" fmla="*/ 292 h 2182"/>
                <a:gd name="T80" fmla="*/ 1350 w 2428"/>
                <a:gd name="T81" fmla="*/ 137 h 2182"/>
                <a:gd name="T82" fmla="*/ 1077 w 2428"/>
                <a:gd name="T83" fmla="*/ 137 h 2182"/>
                <a:gd name="T84" fmla="*/ 921 w 2428"/>
                <a:gd name="T85" fmla="*/ 292 h 2182"/>
                <a:gd name="T86" fmla="*/ 777 w 2428"/>
                <a:gd name="T87" fmla="*/ 292 h 2182"/>
                <a:gd name="T88" fmla="*/ 1041 w 2428"/>
                <a:gd name="T89" fmla="*/ 0 h 2182"/>
                <a:gd name="T90" fmla="*/ 1386 w 2428"/>
                <a:gd name="T91" fmla="*/ 0 h 2182"/>
                <a:gd name="T92" fmla="*/ 1651 w 2428"/>
                <a:gd name="T93" fmla="*/ 292 h 2182"/>
                <a:gd name="T94" fmla="*/ 1506 w 2428"/>
                <a:gd name="T95" fmla="*/ 292 h 2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428" h="2182">
                  <a:moveTo>
                    <a:pt x="1100" y="1096"/>
                  </a:moveTo>
                  <a:cubicBezTo>
                    <a:pt x="1078" y="1096"/>
                    <a:pt x="1060" y="1116"/>
                    <a:pt x="1060" y="1142"/>
                  </a:cubicBezTo>
                  <a:lnTo>
                    <a:pt x="1060" y="1391"/>
                  </a:lnTo>
                  <a:cubicBezTo>
                    <a:pt x="1060" y="1416"/>
                    <a:pt x="1078" y="1437"/>
                    <a:pt x="1100" y="1437"/>
                  </a:cubicBezTo>
                  <a:lnTo>
                    <a:pt x="1327" y="1437"/>
                  </a:lnTo>
                  <a:cubicBezTo>
                    <a:pt x="1349" y="1437"/>
                    <a:pt x="1367" y="1416"/>
                    <a:pt x="1367" y="1391"/>
                  </a:cubicBezTo>
                  <a:lnTo>
                    <a:pt x="1367" y="1142"/>
                  </a:lnTo>
                  <a:cubicBezTo>
                    <a:pt x="1367" y="1116"/>
                    <a:pt x="1349" y="1096"/>
                    <a:pt x="1327" y="1096"/>
                  </a:cubicBezTo>
                  <a:lnTo>
                    <a:pt x="1100" y="1096"/>
                  </a:lnTo>
                  <a:close/>
                  <a:moveTo>
                    <a:pt x="1448" y="1314"/>
                  </a:moveTo>
                  <a:lnTo>
                    <a:pt x="1448" y="1402"/>
                  </a:lnTo>
                  <a:cubicBezTo>
                    <a:pt x="1448" y="1467"/>
                    <a:pt x="1396" y="1521"/>
                    <a:pt x="1332" y="1521"/>
                  </a:cubicBezTo>
                  <a:lnTo>
                    <a:pt x="1095" y="1521"/>
                  </a:lnTo>
                  <a:cubicBezTo>
                    <a:pt x="1031" y="1521"/>
                    <a:pt x="979" y="1467"/>
                    <a:pt x="979" y="1402"/>
                  </a:cubicBezTo>
                  <a:lnTo>
                    <a:pt x="979" y="1314"/>
                  </a:lnTo>
                  <a:lnTo>
                    <a:pt x="367" y="1314"/>
                  </a:lnTo>
                  <a:cubicBezTo>
                    <a:pt x="215" y="1314"/>
                    <a:pt x="81" y="1230"/>
                    <a:pt x="0" y="1102"/>
                  </a:cubicBezTo>
                  <a:lnTo>
                    <a:pt x="0" y="1857"/>
                  </a:lnTo>
                  <a:cubicBezTo>
                    <a:pt x="0" y="2036"/>
                    <a:pt x="127" y="2181"/>
                    <a:pt x="283" y="2181"/>
                  </a:cubicBezTo>
                  <a:lnTo>
                    <a:pt x="2145" y="2181"/>
                  </a:lnTo>
                  <a:cubicBezTo>
                    <a:pt x="2301" y="2181"/>
                    <a:pt x="2427" y="2036"/>
                    <a:pt x="2427" y="1857"/>
                  </a:cubicBezTo>
                  <a:lnTo>
                    <a:pt x="2427" y="1102"/>
                  </a:lnTo>
                  <a:cubicBezTo>
                    <a:pt x="2347" y="1230"/>
                    <a:pt x="2212" y="1314"/>
                    <a:pt x="2060" y="1314"/>
                  </a:cubicBezTo>
                  <a:lnTo>
                    <a:pt x="1448" y="1314"/>
                  </a:lnTo>
                  <a:close/>
                  <a:moveTo>
                    <a:pt x="979" y="1214"/>
                  </a:moveTo>
                  <a:lnTo>
                    <a:pt x="979" y="1125"/>
                  </a:lnTo>
                  <a:cubicBezTo>
                    <a:pt x="979" y="1060"/>
                    <a:pt x="1031" y="1006"/>
                    <a:pt x="1095" y="1006"/>
                  </a:cubicBezTo>
                  <a:lnTo>
                    <a:pt x="1332" y="1006"/>
                  </a:lnTo>
                  <a:cubicBezTo>
                    <a:pt x="1396" y="1006"/>
                    <a:pt x="1448" y="1060"/>
                    <a:pt x="1448" y="1125"/>
                  </a:cubicBezTo>
                  <a:lnTo>
                    <a:pt x="1448" y="1214"/>
                  </a:lnTo>
                  <a:lnTo>
                    <a:pt x="2060" y="1214"/>
                  </a:lnTo>
                  <a:cubicBezTo>
                    <a:pt x="2244" y="1214"/>
                    <a:pt x="2397" y="1064"/>
                    <a:pt x="2427" y="868"/>
                  </a:cubicBezTo>
                  <a:lnTo>
                    <a:pt x="2427" y="677"/>
                  </a:lnTo>
                  <a:cubicBezTo>
                    <a:pt x="2427" y="499"/>
                    <a:pt x="2301" y="354"/>
                    <a:pt x="2145" y="354"/>
                  </a:cubicBezTo>
                  <a:lnTo>
                    <a:pt x="283" y="354"/>
                  </a:lnTo>
                  <a:cubicBezTo>
                    <a:pt x="127" y="354"/>
                    <a:pt x="0" y="499"/>
                    <a:pt x="0" y="677"/>
                  </a:cubicBezTo>
                  <a:lnTo>
                    <a:pt x="0" y="868"/>
                  </a:lnTo>
                  <a:cubicBezTo>
                    <a:pt x="30" y="1064"/>
                    <a:pt x="183" y="1214"/>
                    <a:pt x="367" y="1214"/>
                  </a:cubicBezTo>
                  <a:lnTo>
                    <a:pt x="979" y="1214"/>
                  </a:lnTo>
                  <a:close/>
                  <a:moveTo>
                    <a:pt x="1506" y="292"/>
                  </a:moveTo>
                  <a:cubicBezTo>
                    <a:pt x="1496" y="204"/>
                    <a:pt x="1429" y="137"/>
                    <a:pt x="1350" y="137"/>
                  </a:cubicBezTo>
                  <a:lnTo>
                    <a:pt x="1077" y="137"/>
                  </a:lnTo>
                  <a:cubicBezTo>
                    <a:pt x="998" y="137"/>
                    <a:pt x="931" y="204"/>
                    <a:pt x="921" y="292"/>
                  </a:cubicBezTo>
                  <a:lnTo>
                    <a:pt x="777" y="292"/>
                  </a:lnTo>
                  <a:cubicBezTo>
                    <a:pt x="782" y="130"/>
                    <a:pt x="899" y="0"/>
                    <a:pt x="1041" y="0"/>
                  </a:cubicBezTo>
                  <a:lnTo>
                    <a:pt x="1386" y="0"/>
                  </a:lnTo>
                  <a:cubicBezTo>
                    <a:pt x="1529" y="0"/>
                    <a:pt x="1645" y="130"/>
                    <a:pt x="1651" y="292"/>
                  </a:cubicBezTo>
                  <a:lnTo>
                    <a:pt x="1506" y="292"/>
                  </a:lnTo>
                  <a:close/>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UA"/>
            </a:p>
          </p:txBody>
        </p:sp>
        <p:sp>
          <p:nvSpPr>
            <p:cNvPr id="28" name="Freeform 84">
              <a:extLst>
                <a:ext uri="{FF2B5EF4-FFF2-40B4-BE49-F238E27FC236}">
                  <a16:creationId xmlns:a16="http://schemas.microsoft.com/office/drawing/2014/main" id="{6B106229-CFAA-AE3A-939F-E4CDA5A2B25F}"/>
                </a:ext>
              </a:extLst>
            </p:cNvPr>
            <p:cNvSpPr>
              <a:spLocks noChangeArrowheads="1"/>
            </p:cNvSpPr>
            <p:nvPr/>
          </p:nvSpPr>
          <p:spPr bwMode="auto">
            <a:xfrm>
              <a:off x="6553723" y="2620810"/>
              <a:ext cx="518238" cy="317948"/>
            </a:xfrm>
            <a:custGeom>
              <a:avLst/>
              <a:gdLst>
                <a:gd name="T0" fmla="*/ 2400 w 2546"/>
                <a:gd name="T1" fmla="*/ 1400 h 1562"/>
                <a:gd name="T2" fmla="*/ 2339 w 2546"/>
                <a:gd name="T3" fmla="*/ 1407 h 1562"/>
                <a:gd name="T4" fmla="*/ 1672 w 2546"/>
                <a:gd name="T5" fmla="*/ 848 h 1562"/>
                <a:gd name="T6" fmla="*/ 1315 w 2546"/>
                <a:gd name="T7" fmla="*/ 1126 h 1562"/>
                <a:gd name="T8" fmla="*/ 1275 w 2546"/>
                <a:gd name="T9" fmla="*/ 1143 h 1562"/>
                <a:gd name="T10" fmla="*/ 1270 w 2546"/>
                <a:gd name="T11" fmla="*/ 1143 h 1562"/>
                <a:gd name="T12" fmla="*/ 1264 w 2546"/>
                <a:gd name="T13" fmla="*/ 1143 h 1562"/>
                <a:gd name="T14" fmla="*/ 1224 w 2546"/>
                <a:gd name="T15" fmla="*/ 1126 h 1562"/>
                <a:gd name="T16" fmla="*/ 868 w 2546"/>
                <a:gd name="T17" fmla="*/ 848 h 1562"/>
                <a:gd name="T18" fmla="*/ 201 w 2546"/>
                <a:gd name="T19" fmla="*/ 1407 h 1562"/>
                <a:gd name="T20" fmla="*/ 139 w 2546"/>
                <a:gd name="T21" fmla="*/ 1400 h 1562"/>
                <a:gd name="T22" fmla="*/ 125 w 2546"/>
                <a:gd name="T23" fmla="*/ 1384 h 1562"/>
                <a:gd name="T24" fmla="*/ 130 w 2546"/>
                <a:gd name="T25" fmla="*/ 1322 h 1562"/>
                <a:gd name="T26" fmla="*/ 779 w 2546"/>
                <a:gd name="T27" fmla="*/ 778 h 1562"/>
                <a:gd name="T28" fmla="*/ 168 w 2546"/>
                <a:gd name="T29" fmla="*/ 302 h 1562"/>
                <a:gd name="T30" fmla="*/ 146 w 2546"/>
                <a:gd name="T31" fmla="*/ 228 h 1562"/>
                <a:gd name="T32" fmla="*/ 159 w 2546"/>
                <a:gd name="T33" fmla="*/ 211 h 1562"/>
                <a:gd name="T34" fmla="*/ 236 w 2546"/>
                <a:gd name="T35" fmla="*/ 214 h 1562"/>
                <a:gd name="T36" fmla="*/ 1270 w 2546"/>
                <a:gd name="T37" fmla="*/ 1021 h 1562"/>
                <a:gd name="T38" fmla="*/ 2303 w 2546"/>
                <a:gd name="T39" fmla="*/ 214 h 1562"/>
                <a:gd name="T40" fmla="*/ 2380 w 2546"/>
                <a:gd name="T41" fmla="*/ 211 h 1562"/>
                <a:gd name="T42" fmla="*/ 2394 w 2546"/>
                <a:gd name="T43" fmla="*/ 228 h 1562"/>
                <a:gd name="T44" fmla="*/ 2371 w 2546"/>
                <a:gd name="T45" fmla="*/ 302 h 1562"/>
                <a:gd name="T46" fmla="*/ 1761 w 2546"/>
                <a:gd name="T47" fmla="*/ 778 h 1562"/>
                <a:gd name="T48" fmla="*/ 2410 w 2546"/>
                <a:gd name="T49" fmla="*/ 1322 h 1562"/>
                <a:gd name="T50" fmla="*/ 2414 w 2546"/>
                <a:gd name="T51" fmla="*/ 1384 h 1562"/>
                <a:gd name="T52" fmla="*/ 2400 w 2546"/>
                <a:gd name="T53" fmla="*/ 1400 h 1562"/>
                <a:gd name="T54" fmla="*/ 280 w 2546"/>
                <a:gd name="T55" fmla="*/ 0 h 1562"/>
                <a:gd name="T56" fmla="*/ 0 w 2546"/>
                <a:gd name="T57" fmla="*/ 281 h 1562"/>
                <a:gd name="T58" fmla="*/ 0 w 2546"/>
                <a:gd name="T59" fmla="*/ 1281 h 1562"/>
                <a:gd name="T60" fmla="*/ 280 w 2546"/>
                <a:gd name="T61" fmla="*/ 1561 h 1562"/>
                <a:gd name="T62" fmla="*/ 2265 w 2546"/>
                <a:gd name="T63" fmla="*/ 1561 h 1562"/>
                <a:gd name="T64" fmla="*/ 2545 w 2546"/>
                <a:gd name="T65" fmla="*/ 1281 h 1562"/>
                <a:gd name="T66" fmla="*/ 2545 w 2546"/>
                <a:gd name="T67" fmla="*/ 281 h 1562"/>
                <a:gd name="T68" fmla="*/ 2265 w 2546"/>
                <a:gd name="T69" fmla="*/ 0 h 1562"/>
                <a:gd name="T70" fmla="*/ 280 w 2546"/>
                <a:gd name="T71" fmla="*/ 0 h 1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546" h="1562">
                  <a:moveTo>
                    <a:pt x="2400" y="1400"/>
                  </a:moveTo>
                  <a:cubicBezTo>
                    <a:pt x="2384" y="1419"/>
                    <a:pt x="2357" y="1422"/>
                    <a:pt x="2339" y="1407"/>
                  </a:cubicBezTo>
                  <a:lnTo>
                    <a:pt x="1672" y="848"/>
                  </a:lnTo>
                  <a:lnTo>
                    <a:pt x="1315" y="1126"/>
                  </a:lnTo>
                  <a:cubicBezTo>
                    <a:pt x="1303" y="1136"/>
                    <a:pt x="1288" y="1142"/>
                    <a:pt x="1275" y="1143"/>
                  </a:cubicBezTo>
                  <a:cubicBezTo>
                    <a:pt x="1273" y="1143"/>
                    <a:pt x="1272" y="1143"/>
                    <a:pt x="1270" y="1143"/>
                  </a:cubicBezTo>
                  <a:cubicBezTo>
                    <a:pt x="1268" y="1143"/>
                    <a:pt x="1266" y="1143"/>
                    <a:pt x="1264" y="1143"/>
                  </a:cubicBezTo>
                  <a:cubicBezTo>
                    <a:pt x="1251" y="1142"/>
                    <a:pt x="1237" y="1136"/>
                    <a:pt x="1224" y="1126"/>
                  </a:cubicBezTo>
                  <a:lnTo>
                    <a:pt x="868" y="848"/>
                  </a:lnTo>
                  <a:lnTo>
                    <a:pt x="201" y="1407"/>
                  </a:lnTo>
                  <a:cubicBezTo>
                    <a:pt x="183" y="1422"/>
                    <a:pt x="155" y="1419"/>
                    <a:pt x="139" y="1400"/>
                  </a:cubicBezTo>
                  <a:lnTo>
                    <a:pt x="125" y="1384"/>
                  </a:lnTo>
                  <a:cubicBezTo>
                    <a:pt x="109" y="1365"/>
                    <a:pt x="111" y="1337"/>
                    <a:pt x="130" y="1322"/>
                  </a:cubicBezTo>
                  <a:lnTo>
                    <a:pt x="779" y="778"/>
                  </a:lnTo>
                  <a:lnTo>
                    <a:pt x="168" y="302"/>
                  </a:lnTo>
                  <a:cubicBezTo>
                    <a:pt x="141" y="280"/>
                    <a:pt x="131" y="247"/>
                    <a:pt x="146" y="228"/>
                  </a:cubicBezTo>
                  <a:lnTo>
                    <a:pt x="159" y="211"/>
                  </a:lnTo>
                  <a:cubicBezTo>
                    <a:pt x="174" y="191"/>
                    <a:pt x="209" y="193"/>
                    <a:pt x="236" y="214"/>
                  </a:cubicBezTo>
                  <a:lnTo>
                    <a:pt x="1270" y="1021"/>
                  </a:lnTo>
                  <a:lnTo>
                    <a:pt x="2303" y="214"/>
                  </a:lnTo>
                  <a:cubicBezTo>
                    <a:pt x="2331" y="193"/>
                    <a:pt x="2365" y="191"/>
                    <a:pt x="2380" y="211"/>
                  </a:cubicBezTo>
                  <a:lnTo>
                    <a:pt x="2394" y="228"/>
                  </a:lnTo>
                  <a:cubicBezTo>
                    <a:pt x="2409" y="247"/>
                    <a:pt x="2399" y="280"/>
                    <a:pt x="2371" y="302"/>
                  </a:cubicBezTo>
                  <a:lnTo>
                    <a:pt x="1761" y="778"/>
                  </a:lnTo>
                  <a:lnTo>
                    <a:pt x="2410" y="1322"/>
                  </a:lnTo>
                  <a:cubicBezTo>
                    <a:pt x="2428" y="1337"/>
                    <a:pt x="2430" y="1365"/>
                    <a:pt x="2414" y="1384"/>
                  </a:cubicBezTo>
                  <a:lnTo>
                    <a:pt x="2400" y="1400"/>
                  </a:lnTo>
                  <a:close/>
                  <a:moveTo>
                    <a:pt x="280" y="0"/>
                  </a:moveTo>
                  <a:cubicBezTo>
                    <a:pt x="125" y="0"/>
                    <a:pt x="0" y="126"/>
                    <a:pt x="0" y="281"/>
                  </a:cubicBezTo>
                  <a:lnTo>
                    <a:pt x="0" y="1281"/>
                  </a:lnTo>
                  <a:cubicBezTo>
                    <a:pt x="0" y="1436"/>
                    <a:pt x="125" y="1561"/>
                    <a:pt x="280" y="1561"/>
                  </a:cubicBezTo>
                  <a:lnTo>
                    <a:pt x="2265" y="1561"/>
                  </a:lnTo>
                  <a:cubicBezTo>
                    <a:pt x="2420" y="1561"/>
                    <a:pt x="2545" y="1436"/>
                    <a:pt x="2545" y="1281"/>
                  </a:cubicBezTo>
                  <a:lnTo>
                    <a:pt x="2545" y="281"/>
                  </a:lnTo>
                  <a:cubicBezTo>
                    <a:pt x="2545" y="126"/>
                    <a:pt x="2420" y="0"/>
                    <a:pt x="2265" y="0"/>
                  </a:cubicBezTo>
                  <a:lnTo>
                    <a:pt x="280" y="0"/>
                  </a:lnTo>
                  <a:close/>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UA"/>
            </a:p>
          </p:txBody>
        </p:sp>
        <p:sp>
          <p:nvSpPr>
            <p:cNvPr id="29" name="Freeform 85">
              <a:extLst>
                <a:ext uri="{FF2B5EF4-FFF2-40B4-BE49-F238E27FC236}">
                  <a16:creationId xmlns:a16="http://schemas.microsoft.com/office/drawing/2014/main" id="{5ED36B6B-BE50-C85A-0907-2C35A25070EB}"/>
                </a:ext>
              </a:extLst>
            </p:cNvPr>
            <p:cNvSpPr>
              <a:spLocks noChangeArrowheads="1"/>
            </p:cNvSpPr>
            <p:nvPr/>
          </p:nvSpPr>
          <p:spPr bwMode="auto">
            <a:xfrm>
              <a:off x="7283028" y="3716563"/>
              <a:ext cx="366449" cy="534405"/>
            </a:xfrm>
            <a:custGeom>
              <a:avLst/>
              <a:gdLst>
                <a:gd name="T0" fmla="*/ 1169 w 1797"/>
                <a:gd name="T1" fmla="*/ 1154 h 2622"/>
                <a:gd name="T2" fmla="*/ 844 w 1797"/>
                <a:gd name="T3" fmla="*/ 1072 h 2622"/>
                <a:gd name="T4" fmla="*/ 428 w 1797"/>
                <a:gd name="T5" fmla="*/ 854 h 2622"/>
                <a:gd name="T6" fmla="*/ 874 w 1797"/>
                <a:gd name="T7" fmla="*/ 656 h 2622"/>
                <a:gd name="T8" fmla="*/ 1340 w 1797"/>
                <a:gd name="T9" fmla="*/ 830 h 2622"/>
                <a:gd name="T10" fmla="*/ 1564 w 1797"/>
                <a:gd name="T11" fmla="*/ 814 h 2622"/>
                <a:gd name="T12" fmla="*/ 1663 w 1797"/>
                <a:gd name="T13" fmla="*/ 652 h 2622"/>
                <a:gd name="T14" fmla="*/ 1084 w 1797"/>
                <a:gd name="T15" fmla="*/ 303 h 2622"/>
                <a:gd name="T16" fmla="*/ 1084 w 1797"/>
                <a:gd name="T17" fmla="*/ 96 h 2622"/>
                <a:gd name="T18" fmla="*/ 966 w 1797"/>
                <a:gd name="T19" fmla="*/ 0 h 2622"/>
                <a:gd name="T20" fmla="*/ 830 w 1797"/>
                <a:gd name="T21" fmla="*/ 0 h 2622"/>
                <a:gd name="T22" fmla="*/ 711 w 1797"/>
                <a:gd name="T23" fmla="*/ 96 h 2622"/>
                <a:gd name="T24" fmla="*/ 711 w 1797"/>
                <a:gd name="T25" fmla="*/ 290 h 2622"/>
                <a:gd name="T26" fmla="*/ 0 w 1797"/>
                <a:gd name="T27" fmla="*/ 864 h 2622"/>
                <a:gd name="T28" fmla="*/ 676 w 1797"/>
                <a:gd name="T29" fmla="*/ 1428 h 2622"/>
                <a:gd name="T30" fmla="*/ 1048 w 1797"/>
                <a:gd name="T31" fmla="*/ 1520 h 2622"/>
                <a:gd name="T32" fmla="*/ 1367 w 1797"/>
                <a:gd name="T33" fmla="*/ 1747 h 2622"/>
                <a:gd name="T34" fmla="*/ 919 w 1797"/>
                <a:gd name="T35" fmla="*/ 1963 h 2622"/>
                <a:gd name="T36" fmla="*/ 368 w 1797"/>
                <a:gd name="T37" fmla="*/ 1768 h 2622"/>
                <a:gd name="T38" fmla="*/ 125 w 1797"/>
                <a:gd name="T39" fmla="*/ 1812 h 2622"/>
                <a:gd name="T40" fmla="*/ 67 w 1797"/>
                <a:gd name="T41" fmla="*/ 1965 h 2622"/>
                <a:gd name="T42" fmla="*/ 711 w 1797"/>
                <a:gd name="T43" fmla="*/ 2317 h 2622"/>
                <a:gd name="T44" fmla="*/ 711 w 1797"/>
                <a:gd name="T45" fmla="*/ 2524 h 2622"/>
                <a:gd name="T46" fmla="*/ 830 w 1797"/>
                <a:gd name="T47" fmla="*/ 2621 h 2622"/>
                <a:gd name="T48" fmla="*/ 966 w 1797"/>
                <a:gd name="T49" fmla="*/ 2621 h 2622"/>
                <a:gd name="T50" fmla="*/ 1084 w 1797"/>
                <a:gd name="T51" fmla="*/ 2524 h 2622"/>
                <a:gd name="T52" fmla="*/ 1084 w 1797"/>
                <a:gd name="T53" fmla="*/ 2328 h 2622"/>
                <a:gd name="T54" fmla="*/ 1796 w 1797"/>
                <a:gd name="T55" fmla="*/ 1740 h 2622"/>
                <a:gd name="T56" fmla="*/ 1169 w 1797"/>
                <a:gd name="T57" fmla="*/ 1154 h 26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97" h="2622">
                  <a:moveTo>
                    <a:pt x="1169" y="1154"/>
                  </a:moveTo>
                  <a:cubicBezTo>
                    <a:pt x="1122" y="1144"/>
                    <a:pt x="889" y="1085"/>
                    <a:pt x="844" y="1072"/>
                  </a:cubicBezTo>
                  <a:cubicBezTo>
                    <a:pt x="520" y="990"/>
                    <a:pt x="428" y="938"/>
                    <a:pt x="428" y="854"/>
                  </a:cubicBezTo>
                  <a:cubicBezTo>
                    <a:pt x="428" y="760"/>
                    <a:pt x="547" y="656"/>
                    <a:pt x="874" y="656"/>
                  </a:cubicBezTo>
                  <a:cubicBezTo>
                    <a:pt x="1107" y="656"/>
                    <a:pt x="1340" y="830"/>
                    <a:pt x="1340" y="830"/>
                  </a:cubicBezTo>
                  <a:cubicBezTo>
                    <a:pt x="1432" y="891"/>
                    <a:pt x="1487" y="887"/>
                    <a:pt x="1564" y="814"/>
                  </a:cubicBezTo>
                  <a:cubicBezTo>
                    <a:pt x="1564" y="814"/>
                    <a:pt x="1663" y="731"/>
                    <a:pt x="1663" y="652"/>
                  </a:cubicBezTo>
                  <a:cubicBezTo>
                    <a:pt x="1663" y="534"/>
                    <a:pt x="1382" y="363"/>
                    <a:pt x="1084" y="303"/>
                  </a:cubicBezTo>
                  <a:lnTo>
                    <a:pt x="1084" y="96"/>
                  </a:lnTo>
                  <a:cubicBezTo>
                    <a:pt x="1084" y="43"/>
                    <a:pt x="1031" y="0"/>
                    <a:pt x="966" y="0"/>
                  </a:cubicBezTo>
                  <a:lnTo>
                    <a:pt x="830" y="0"/>
                  </a:lnTo>
                  <a:cubicBezTo>
                    <a:pt x="764" y="0"/>
                    <a:pt x="711" y="43"/>
                    <a:pt x="711" y="96"/>
                  </a:cubicBezTo>
                  <a:lnTo>
                    <a:pt x="711" y="290"/>
                  </a:lnTo>
                  <a:cubicBezTo>
                    <a:pt x="245" y="336"/>
                    <a:pt x="0" y="577"/>
                    <a:pt x="0" y="864"/>
                  </a:cubicBezTo>
                  <a:cubicBezTo>
                    <a:pt x="0" y="1202"/>
                    <a:pt x="319" y="1336"/>
                    <a:pt x="676" y="1428"/>
                  </a:cubicBezTo>
                  <a:cubicBezTo>
                    <a:pt x="723" y="1440"/>
                    <a:pt x="1003" y="1510"/>
                    <a:pt x="1048" y="1520"/>
                  </a:cubicBezTo>
                  <a:cubicBezTo>
                    <a:pt x="1310" y="1584"/>
                    <a:pt x="1367" y="1683"/>
                    <a:pt x="1367" y="1747"/>
                  </a:cubicBezTo>
                  <a:cubicBezTo>
                    <a:pt x="1367" y="1859"/>
                    <a:pt x="1248" y="1963"/>
                    <a:pt x="919" y="1963"/>
                  </a:cubicBezTo>
                  <a:cubicBezTo>
                    <a:pt x="686" y="1963"/>
                    <a:pt x="368" y="1768"/>
                    <a:pt x="368" y="1768"/>
                  </a:cubicBezTo>
                  <a:cubicBezTo>
                    <a:pt x="281" y="1712"/>
                    <a:pt x="199" y="1727"/>
                    <a:pt x="125" y="1812"/>
                  </a:cubicBezTo>
                  <a:cubicBezTo>
                    <a:pt x="125" y="1812"/>
                    <a:pt x="67" y="1883"/>
                    <a:pt x="67" y="1965"/>
                  </a:cubicBezTo>
                  <a:cubicBezTo>
                    <a:pt x="67" y="2090"/>
                    <a:pt x="398" y="2255"/>
                    <a:pt x="711" y="2317"/>
                  </a:cubicBezTo>
                  <a:lnTo>
                    <a:pt x="711" y="2524"/>
                  </a:lnTo>
                  <a:cubicBezTo>
                    <a:pt x="711" y="2578"/>
                    <a:pt x="764" y="2621"/>
                    <a:pt x="830" y="2621"/>
                  </a:cubicBezTo>
                  <a:lnTo>
                    <a:pt x="966" y="2621"/>
                  </a:lnTo>
                  <a:cubicBezTo>
                    <a:pt x="1031" y="2621"/>
                    <a:pt x="1084" y="2578"/>
                    <a:pt x="1084" y="2524"/>
                  </a:cubicBezTo>
                  <a:lnTo>
                    <a:pt x="1084" y="2328"/>
                  </a:lnTo>
                  <a:cubicBezTo>
                    <a:pt x="1576" y="2277"/>
                    <a:pt x="1796" y="2018"/>
                    <a:pt x="1796" y="1740"/>
                  </a:cubicBezTo>
                  <a:cubicBezTo>
                    <a:pt x="1796" y="1472"/>
                    <a:pt x="1588" y="1254"/>
                    <a:pt x="1169" y="1154"/>
                  </a:cubicBez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UA"/>
            </a:p>
          </p:txBody>
        </p:sp>
      </p:grpSp>
      <p:grpSp>
        <p:nvGrpSpPr>
          <p:cNvPr id="46" name="Group 45">
            <a:extLst>
              <a:ext uri="{FF2B5EF4-FFF2-40B4-BE49-F238E27FC236}">
                <a16:creationId xmlns:a16="http://schemas.microsoft.com/office/drawing/2014/main" id="{13B586C2-FDCB-F61C-C66E-CECAE3BE1700}"/>
              </a:ext>
            </a:extLst>
          </p:cNvPr>
          <p:cNvGrpSpPr/>
          <p:nvPr/>
        </p:nvGrpSpPr>
        <p:grpSpPr>
          <a:xfrm>
            <a:off x="86835" y="1111042"/>
            <a:ext cx="481187" cy="481187"/>
            <a:chOff x="1019588" y="3082145"/>
            <a:chExt cx="481187" cy="481187"/>
          </a:xfrm>
        </p:grpSpPr>
        <p:sp>
          <p:nvSpPr>
            <p:cNvPr id="47" name="Oval 46">
              <a:extLst>
                <a:ext uri="{FF2B5EF4-FFF2-40B4-BE49-F238E27FC236}">
                  <a16:creationId xmlns:a16="http://schemas.microsoft.com/office/drawing/2014/main" id="{4979C0DC-3127-A7AB-F91C-3D5B68556194}"/>
                </a:ext>
              </a:extLst>
            </p:cNvPr>
            <p:cNvSpPr/>
            <p:nvPr/>
          </p:nvSpPr>
          <p:spPr>
            <a:xfrm>
              <a:off x="1019588" y="3082145"/>
              <a:ext cx="481187" cy="48118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grpSp>
          <p:nvGrpSpPr>
            <p:cNvPr id="48" name="Group 47">
              <a:extLst>
                <a:ext uri="{FF2B5EF4-FFF2-40B4-BE49-F238E27FC236}">
                  <a16:creationId xmlns:a16="http://schemas.microsoft.com/office/drawing/2014/main" id="{3B2CA2DA-2338-D14F-2CED-8C1F8BA3867C}"/>
                </a:ext>
              </a:extLst>
            </p:cNvPr>
            <p:cNvGrpSpPr/>
            <p:nvPr/>
          </p:nvGrpSpPr>
          <p:grpSpPr>
            <a:xfrm>
              <a:off x="1138006" y="3184784"/>
              <a:ext cx="239929" cy="254042"/>
              <a:chOff x="-87313" y="279400"/>
              <a:chExt cx="404813" cy="428625"/>
            </a:xfrm>
            <a:solidFill>
              <a:schemeClr val="bg1"/>
            </a:solidFill>
          </p:grpSpPr>
          <p:sp>
            <p:nvSpPr>
              <p:cNvPr id="49" name="Freeform 5">
                <a:extLst>
                  <a:ext uri="{FF2B5EF4-FFF2-40B4-BE49-F238E27FC236}">
                    <a16:creationId xmlns:a16="http://schemas.microsoft.com/office/drawing/2014/main" id="{FEB4E039-BE86-9A7E-5325-33D7957B18F4}"/>
                  </a:ext>
                </a:extLst>
              </p:cNvPr>
              <p:cNvSpPr>
                <a:spLocks noEditPoints="1"/>
              </p:cNvSpPr>
              <p:nvPr/>
            </p:nvSpPr>
            <p:spPr bwMode="auto">
              <a:xfrm>
                <a:off x="-87313" y="279400"/>
                <a:ext cx="404813" cy="428625"/>
              </a:xfrm>
              <a:custGeom>
                <a:avLst/>
                <a:gdLst>
                  <a:gd name="T0" fmla="*/ 118 w 129"/>
                  <a:gd name="T1" fmla="*/ 128 h 128"/>
                  <a:gd name="T2" fmla="*/ 10 w 129"/>
                  <a:gd name="T3" fmla="*/ 128 h 128"/>
                  <a:gd name="T4" fmla="*/ 0 w 129"/>
                  <a:gd name="T5" fmla="*/ 118 h 128"/>
                  <a:gd name="T6" fmla="*/ 0 w 129"/>
                  <a:gd name="T7" fmla="*/ 10 h 128"/>
                  <a:gd name="T8" fmla="*/ 10 w 129"/>
                  <a:gd name="T9" fmla="*/ 0 h 128"/>
                  <a:gd name="T10" fmla="*/ 118 w 129"/>
                  <a:gd name="T11" fmla="*/ 0 h 128"/>
                  <a:gd name="T12" fmla="*/ 129 w 129"/>
                  <a:gd name="T13" fmla="*/ 10 h 128"/>
                  <a:gd name="T14" fmla="*/ 129 w 129"/>
                  <a:gd name="T15" fmla="*/ 118 h 128"/>
                  <a:gd name="T16" fmla="*/ 118 w 129"/>
                  <a:gd name="T17" fmla="*/ 128 h 128"/>
                  <a:gd name="T18" fmla="*/ 10 w 129"/>
                  <a:gd name="T19" fmla="*/ 6 h 128"/>
                  <a:gd name="T20" fmla="*/ 7 w 129"/>
                  <a:gd name="T21" fmla="*/ 10 h 128"/>
                  <a:gd name="T22" fmla="*/ 7 w 129"/>
                  <a:gd name="T23" fmla="*/ 118 h 128"/>
                  <a:gd name="T24" fmla="*/ 10 w 129"/>
                  <a:gd name="T25" fmla="*/ 121 h 128"/>
                  <a:gd name="T26" fmla="*/ 118 w 129"/>
                  <a:gd name="T27" fmla="*/ 121 h 128"/>
                  <a:gd name="T28" fmla="*/ 122 w 129"/>
                  <a:gd name="T29" fmla="*/ 118 h 128"/>
                  <a:gd name="T30" fmla="*/ 122 w 129"/>
                  <a:gd name="T31" fmla="*/ 10 h 128"/>
                  <a:gd name="T32" fmla="*/ 118 w 129"/>
                  <a:gd name="T33" fmla="*/ 6 h 128"/>
                  <a:gd name="T34" fmla="*/ 10 w 129"/>
                  <a:gd name="T35" fmla="*/ 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9" h="128">
                    <a:moveTo>
                      <a:pt x="118" y="128"/>
                    </a:moveTo>
                    <a:cubicBezTo>
                      <a:pt x="10" y="128"/>
                      <a:pt x="10" y="128"/>
                      <a:pt x="10" y="128"/>
                    </a:cubicBezTo>
                    <a:cubicBezTo>
                      <a:pt x="5" y="128"/>
                      <a:pt x="0" y="123"/>
                      <a:pt x="0" y="118"/>
                    </a:cubicBezTo>
                    <a:cubicBezTo>
                      <a:pt x="0" y="10"/>
                      <a:pt x="0" y="10"/>
                      <a:pt x="0" y="10"/>
                    </a:cubicBezTo>
                    <a:cubicBezTo>
                      <a:pt x="0" y="4"/>
                      <a:pt x="5" y="0"/>
                      <a:pt x="10" y="0"/>
                    </a:cubicBezTo>
                    <a:cubicBezTo>
                      <a:pt x="118" y="0"/>
                      <a:pt x="118" y="0"/>
                      <a:pt x="118" y="0"/>
                    </a:cubicBezTo>
                    <a:cubicBezTo>
                      <a:pt x="124" y="0"/>
                      <a:pt x="129" y="4"/>
                      <a:pt x="129" y="10"/>
                    </a:cubicBezTo>
                    <a:cubicBezTo>
                      <a:pt x="129" y="118"/>
                      <a:pt x="129" y="118"/>
                      <a:pt x="129" y="118"/>
                    </a:cubicBezTo>
                    <a:cubicBezTo>
                      <a:pt x="129" y="123"/>
                      <a:pt x="124" y="128"/>
                      <a:pt x="118" y="128"/>
                    </a:cubicBezTo>
                    <a:close/>
                    <a:moveTo>
                      <a:pt x="10" y="6"/>
                    </a:moveTo>
                    <a:cubicBezTo>
                      <a:pt x="9" y="6"/>
                      <a:pt x="7" y="8"/>
                      <a:pt x="7" y="10"/>
                    </a:cubicBezTo>
                    <a:cubicBezTo>
                      <a:pt x="7" y="118"/>
                      <a:pt x="7" y="118"/>
                      <a:pt x="7" y="118"/>
                    </a:cubicBezTo>
                    <a:cubicBezTo>
                      <a:pt x="7" y="120"/>
                      <a:pt x="9" y="121"/>
                      <a:pt x="10" y="121"/>
                    </a:cubicBezTo>
                    <a:cubicBezTo>
                      <a:pt x="118" y="121"/>
                      <a:pt x="118" y="121"/>
                      <a:pt x="118" y="121"/>
                    </a:cubicBezTo>
                    <a:cubicBezTo>
                      <a:pt x="120" y="121"/>
                      <a:pt x="122" y="120"/>
                      <a:pt x="122" y="118"/>
                    </a:cubicBezTo>
                    <a:cubicBezTo>
                      <a:pt x="122" y="10"/>
                      <a:pt x="122" y="10"/>
                      <a:pt x="122" y="10"/>
                    </a:cubicBezTo>
                    <a:cubicBezTo>
                      <a:pt x="122" y="8"/>
                      <a:pt x="120" y="6"/>
                      <a:pt x="118" y="6"/>
                    </a:cubicBezTo>
                    <a:lnTo>
                      <a:pt x="1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000"/>
              </a:p>
            </p:txBody>
          </p:sp>
          <p:sp>
            <p:nvSpPr>
              <p:cNvPr id="50" name="Freeform 6">
                <a:extLst>
                  <a:ext uri="{FF2B5EF4-FFF2-40B4-BE49-F238E27FC236}">
                    <a16:creationId xmlns:a16="http://schemas.microsoft.com/office/drawing/2014/main" id="{A82A5A6F-11C8-A9CC-FF51-AA83EC4E7A67}"/>
                  </a:ext>
                </a:extLst>
              </p:cNvPr>
              <p:cNvSpPr>
                <a:spLocks noEditPoints="1"/>
              </p:cNvSpPr>
              <p:nvPr/>
            </p:nvSpPr>
            <p:spPr bwMode="auto">
              <a:xfrm>
                <a:off x="-3175" y="412750"/>
                <a:ext cx="66675" cy="228600"/>
              </a:xfrm>
              <a:custGeom>
                <a:avLst/>
                <a:gdLst>
                  <a:gd name="T0" fmla="*/ 17 w 21"/>
                  <a:gd name="T1" fmla="*/ 68 h 68"/>
                  <a:gd name="T2" fmla="*/ 4 w 21"/>
                  <a:gd name="T3" fmla="*/ 68 h 68"/>
                  <a:gd name="T4" fmla="*/ 0 w 21"/>
                  <a:gd name="T5" fmla="*/ 64 h 68"/>
                  <a:gd name="T6" fmla="*/ 0 w 21"/>
                  <a:gd name="T7" fmla="*/ 3 h 68"/>
                  <a:gd name="T8" fmla="*/ 4 w 21"/>
                  <a:gd name="T9" fmla="*/ 0 h 68"/>
                  <a:gd name="T10" fmla="*/ 17 w 21"/>
                  <a:gd name="T11" fmla="*/ 0 h 68"/>
                  <a:gd name="T12" fmla="*/ 21 w 21"/>
                  <a:gd name="T13" fmla="*/ 3 h 68"/>
                  <a:gd name="T14" fmla="*/ 21 w 21"/>
                  <a:gd name="T15" fmla="*/ 64 h 68"/>
                  <a:gd name="T16" fmla="*/ 17 w 21"/>
                  <a:gd name="T17" fmla="*/ 68 h 68"/>
                  <a:gd name="T18" fmla="*/ 7 w 21"/>
                  <a:gd name="T19" fmla="*/ 61 h 68"/>
                  <a:gd name="T20" fmla="*/ 14 w 21"/>
                  <a:gd name="T21" fmla="*/ 61 h 68"/>
                  <a:gd name="T22" fmla="*/ 14 w 21"/>
                  <a:gd name="T23" fmla="*/ 7 h 68"/>
                  <a:gd name="T24" fmla="*/ 7 w 21"/>
                  <a:gd name="T25" fmla="*/ 7 h 68"/>
                  <a:gd name="T26" fmla="*/ 7 w 21"/>
                  <a:gd name="T27" fmla="*/ 61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 h="68">
                    <a:moveTo>
                      <a:pt x="17" y="68"/>
                    </a:moveTo>
                    <a:cubicBezTo>
                      <a:pt x="4" y="68"/>
                      <a:pt x="4" y="68"/>
                      <a:pt x="4" y="68"/>
                    </a:cubicBezTo>
                    <a:cubicBezTo>
                      <a:pt x="2" y="68"/>
                      <a:pt x="0" y="66"/>
                      <a:pt x="0" y="64"/>
                    </a:cubicBezTo>
                    <a:cubicBezTo>
                      <a:pt x="0" y="3"/>
                      <a:pt x="0" y="3"/>
                      <a:pt x="0" y="3"/>
                    </a:cubicBezTo>
                    <a:cubicBezTo>
                      <a:pt x="0" y="2"/>
                      <a:pt x="2" y="0"/>
                      <a:pt x="4" y="0"/>
                    </a:cubicBezTo>
                    <a:cubicBezTo>
                      <a:pt x="17" y="0"/>
                      <a:pt x="17" y="0"/>
                      <a:pt x="17" y="0"/>
                    </a:cubicBezTo>
                    <a:cubicBezTo>
                      <a:pt x="19" y="0"/>
                      <a:pt x="21" y="2"/>
                      <a:pt x="21" y="3"/>
                    </a:cubicBezTo>
                    <a:cubicBezTo>
                      <a:pt x="21" y="64"/>
                      <a:pt x="21" y="64"/>
                      <a:pt x="21" y="64"/>
                    </a:cubicBezTo>
                    <a:cubicBezTo>
                      <a:pt x="21" y="66"/>
                      <a:pt x="19" y="68"/>
                      <a:pt x="17" y="68"/>
                    </a:cubicBezTo>
                    <a:close/>
                    <a:moveTo>
                      <a:pt x="7" y="61"/>
                    </a:moveTo>
                    <a:cubicBezTo>
                      <a:pt x="14" y="61"/>
                      <a:pt x="14" y="61"/>
                      <a:pt x="14" y="61"/>
                    </a:cubicBezTo>
                    <a:cubicBezTo>
                      <a:pt x="14" y="7"/>
                      <a:pt x="14" y="7"/>
                      <a:pt x="14" y="7"/>
                    </a:cubicBezTo>
                    <a:cubicBezTo>
                      <a:pt x="7" y="7"/>
                      <a:pt x="7" y="7"/>
                      <a:pt x="7" y="7"/>
                    </a:cubicBezTo>
                    <a:lnTo>
                      <a:pt x="7" y="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000"/>
              </a:p>
            </p:txBody>
          </p:sp>
          <p:sp>
            <p:nvSpPr>
              <p:cNvPr id="51" name="Freeform 7">
                <a:extLst>
                  <a:ext uri="{FF2B5EF4-FFF2-40B4-BE49-F238E27FC236}">
                    <a16:creationId xmlns:a16="http://schemas.microsoft.com/office/drawing/2014/main" id="{CD369581-95D9-3376-3504-3575F96AE80D}"/>
                  </a:ext>
                </a:extLst>
              </p:cNvPr>
              <p:cNvSpPr>
                <a:spLocks noEditPoints="1"/>
              </p:cNvSpPr>
              <p:nvPr/>
            </p:nvSpPr>
            <p:spPr bwMode="auto">
              <a:xfrm>
                <a:off x="82550" y="346075"/>
                <a:ext cx="65088" cy="295275"/>
              </a:xfrm>
              <a:custGeom>
                <a:avLst/>
                <a:gdLst>
                  <a:gd name="T0" fmla="*/ 17 w 21"/>
                  <a:gd name="T1" fmla="*/ 88 h 88"/>
                  <a:gd name="T2" fmla="*/ 4 w 21"/>
                  <a:gd name="T3" fmla="*/ 88 h 88"/>
                  <a:gd name="T4" fmla="*/ 0 w 21"/>
                  <a:gd name="T5" fmla="*/ 84 h 88"/>
                  <a:gd name="T6" fmla="*/ 0 w 21"/>
                  <a:gd name="T7" fmla="*/ 3 h 88"/>
                  <a:gd name="T8" fmla="*/ 4 w 21"/>
                  <a:gd name="T9" fmla="*/ 0 h 88"/>
                  <a:gd name="T10" fmla="*/ 17 w 21"/>
                  <a:gd name="T11" fmla="*/ 0 h 88"/>
                  <a:gd name="T12" fmla="*/ 21 w 21"/>
                  <a:gd name="T13" fmla="*/ 3 h 88"/>
                  <a:gd name="T14" fmla="*/ 21 w 21"/>
                  <a:gd name="T15" fmla="*/ 84 h 88"/>
                  <a:gd name="T16" fmla="*/ 17 w 21"/>
                  <a:gd name="T17" fmla="*/ 88 h 88"/>
                  <a:gd name="T18" fmla="*/ 7 w 21"/>
                  <a:gd name="T19" fmla="*/ 81 h 88"/>
                  <a:gd name="T20" fmla="*/ 14 w 21"/>
                  <a:gd name="T21" fmla="*/ 81 h 88"/>
                  <a:gd name="T22" fmla="*/ 14 w 21"/>
                  <a:gd name="T23" fmla="*/ 7 h 88"/>
                  <a:gd name="T24" fmla="*/ 7 w 21"/>
                  <a:gd name="T25" fmla="*/ 7 h 88"/>
                  <a:gd name="T26" fmla="*/ 7 w 21"/>
                  <a:gd name="T27" fmla="*/ 81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 h="88">
                    <a:moveTo>
                      <a:pt x="17" y="88"/>
                    </a:moveTo>
                    <a:cubicBezTo>
                      <a:pt x="4" y="88"/>
                      <a:pt x="4" y="88"/>
                      <a:pt x="4" y="88"/>
                    </a:cubicBezTo>
                    <a:cubicBezTo>
                      <a:pt x="2" y="88"/>
                      <a:pt x="0" y="86"/>
                      <a:pt x="0" y="84"/>
                    </a:cubicBezTo>
                    <a:cubicBezTo>
                      <a:pt x="0" y="3"/>
                      <a:pt x="0" y="3"/>
                      <a:pt x="0" y="3"/>
                    </a:cubicBezTo>
                    <a:cubicBezTo>
                      <a:pt x="0" y="1"/>
                      <a:pt x="2" y="0"/>
                      <a:pt x="4" y="0"/>
                    </a:cubicBezTo>
                    <a:cubicBezTo>
                      <a:pt x="17" y="0"/>
                      <a:pt x="17" y="0"/>
                      <a:pt x="17" y="0"/>
                    </a:cubicBezTo>
                    <a:cubicBezTo>
                      <a:pt x="19" y="0"/>
                      <a:pt x="21" y="1"/>
                      <a:pt x="21" y="3"/>
                    </a:cubicBezTo>
                    <a:cubicBezTo>
                      <a:pt x="21" y="84"/>
                      <a:pt x="21" y="84"/>
                      <a:pt x="21" y="84"/>
                    </a:cubicBezTo>
                    <a:cubicBezTo>
                      <a:pt x="21" y="86"/>
                      <a:pt x="19" y="88"/>
                      <a:pt x="17" y="88"/>
                    </a:cubicBezTo>
                    <a:close/>
                    <a:moveTo>
                      <a:pt x="7" y="81"/>
                    </a:moveTo>
                    <a:cubicBezTo>
                      <a:pt x="14" y="81"/>
                      <a:pt x="14" y="81"/>
                      <a:pt x="14" y="81"/>
                    </a:cubicBezTo>
                    <a:cubicBezTo>
                      <a:pt x="14" y="7"/>
                      <a:pt x="14" y="7"/>
                      <a:pt x="14" y="7"/>
                    </a:cubicBezTo>
                    <a:cubicBezTo>
                      <a:pt x="7" y="7"/>
                      <a:pt x="7" y="7"/>
                      <a:pt x="7" y="7"/>
                    </a:cubicBezTo>
                    <a:lnTo>
                      <a:pt x="7" y="8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000"/>
              </a:p>
            </p:txBody>
          </p:sp>
          <p:sp>
            <p:nvSpPr>
              <p:cNvPr id="52" name="Freeform 8">
                <a:extLst>
                  <a:ext uri="{FF2B5EF4-FFF2-40B4-BE49-F238E27FC236}">
                    <a16:creationId xmlns:a16="http://schemas.microsoft.com/office/drawing/2014/main" id="{AA6298E3-7ED2-34D5-CAB1-C17940AAFA21}"/>
                  </a:ext>
                </a:extLst>
              </p:cNvPr>
              <p:cNvSpPr>
                <a:spLocks noEditPoints="1"/>
              </p:cNvSpPr>
              <p:nvPr/>
            </p:nvSpPr>
            <p:spPr bwMode="auto">
              <a:xfrm>
                <a:off x="166688" y="503238"/>
                <a:ext cx="65088" cy="138113"/>
              </a:xfrm>
              <a:custGeom>
                <a:avLst/>
                <a:gdLst>
                  <a:gd name="T0" fmla="*/ 17 w 21"/>
                  <a:gd name="T1" fmla="*/ 41 h 41"/>
                  <a:gd name="T2" fmla="*/ 4 w 21"/>
                  <a:gd name="T3" fmla="*/ 41 h 41"/>
                  <a:gd name="T4" fmla="*/ 0 w 21"/>
                  <a:gd name="T5" fmla="*/ 37 h 41"/>
                  <a:gd name="T6" fmla="*/ 0 w 21"/>
                  <a:gd name="T7" fmla="*/ 3 h 41"/>
                  <a:gd name="T8" fmla="*/ 4 w 21"/>
                  <a:gd name="T9" fmla="*/ 0 h 41"/>
                  <a:gd name="T10" fmla="*/ 17 w 21"/>
                  <a:gd name="T11" fmla="*/ 0 h 41"/>
                  <a:gd name="T12" fmla="*/ 21 w 21"/>
                  <a:gd name="T13" fmla="*/ 3 h 41"/>
                  <a:gd name="T14" fmla="*/ 21 w 21"/>
                  <a:gd name="T15" fmla="*/ 37 h 41"/>
                  <a:gd name="T16" fmla="*/ 17 w 21"/>
                  <a:gd name="T17" fmla="*/ 41 h 41"/>
                  <a:gd name="T18" fmla="*/ 7 w 21"/>
                  <a:gd name="T19" fmla="*/ 34 h 41"/>
                  <a:gd name="T20" fmla="*/ 14 w 21"/>
                  <a:gd name="T21" fmla="*/ 34 h 41"/>
                  <a:gd name="T22" fmla="*/ 14 w 21"/>
                  <a:gd name="T23" fmla="*/ 7 h 41"/>
                  <a:gd name="T24" fmla="*/ 7 w 21"/>
                  <a:gd name="T25" fmla="*/ 7 h 41"/>
                  <a:gd name="T26" fmla="*/ 7 w 21"/>
                  <a:gd name="T27" fmla="*/ 34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 h="41">
                    <a:moveTo>
                      <a:pt x="17" y="41"/>
                    </a:moveTo>
                    <a:cubicBezTo>
                      <a:pt x="4" y="41"/>
                      <a:pt x="4" y="41"/>
                      <a:pt x="4" y="41"/>
                    </a:cubicBezTo>
                    <a:cubicBezTo>
                      <a:pt x="2" y="41"/>
                      <a:pt x="0" y="39"/>
                      <a:pt x="0" y="37"/>
                    </a:cubicBezTo>
                    <a:cubicBezTo>
                      <a:pt x="0" y="3"/>
                      <a:pt x="0" y="3"/>
                      <a:pt x="0" y="3"/>
                    </a:cubicBezTo>
                    <a:cubicBezTo>
                      <a:pt x="0" y="2"/>
                      <a:pt x="2" y="0"/>
                      <a:pt x="4" y="0"/>
                    </a:cubicBezTo>
                    <a:cubicBezTo>
                      <a:pt x="17" y="0"/>
                      <a:pt x="17" y="0"/>
                      <a:pt x="17" y="0"/>
                    </a:cubicBezTo>
                    <a:cubicBezTo>
                      <a:pt x="19" y="0"/>
                      <a:pt x="21" y="2"/>
                      <a:pt x="21" y="3"/>
                    </a:cubicBezTo>
                    <a:cubicBezTo>
                      <a:pt x="21" y="37"/>
                      <a:pt x="21" y="37"/>
                      <a:pt x="21" y="37"/>
                    </a:cubicBezTo>
                    <a:cubicBezTo>
                      <a:pt x="21" y="39"/>
                      <a:pt x="19" y="41"/>
                      <a:pt x="17" y="41"/>
                    </a:cubicBezTo>
                    <a:close/>
                    <a:moveTo>
                      <a:pt x="7" y="34"/>
                    </a:moveTo>
                    <a:cubicBezTo>
                      <a:pt x="14" y="34"/>
                      <a:pt x="14" y="34"/>
                      <a:pt x="14" y="34"/>
                    </a:cubicBezTo>
                    <a:cubicBezTo>
                      <a:pt x="14" y="7"/>
                      <a:pt x="14" y="7"/>
                      <a:pt x="14" y="7"/>
                    </a:cubicBezTo>
                    <a:cubicBezTo>
                      <a:pt x="7" y="7"/>
                      <a:pt x="7" y="7"/>
                      <a:pt x="7" y="7"/>
                    </a:cubicBezTo>
                    <a:lnTo>
                      <a:pt x="7"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000"/>
              </a:p>
            </p:txBody>
          </p:sp>
        </p:grpSp>
      </p:grpSp>
      <p:grpSp>
        <p:nvGrpSpPr>
          <p:cNvPr id="53" name="Group 52">
            <a:extLst>
              <a:ext uri="{FF2B5EF4-FFF2-40B4-BE49-F238E27FC236}">
                <a16:creationId xmlns:a16="http://schemas.microsoft.com/office/drawing/2014/main" id="{EBFCC866-C914-8ABE-AF9F-E94FA08FF067}"/>
              </a:ext>
            </a:extLst>
          </p:cNvPr>
          <p:cNvGrpSpPr/>
          <p:nvPr/>
        </p:nvGrpSpPr>
        <p:grpSpPr>
          <a:xfrm>
            <a:off x="99040" y="1758284"/>
            <a:ext cx="481187" cy="481187"/>
            <a:chOff x="1077906" y="4350654"/>
            <a:chExt cx="481187" cy="481187"/>
          </a:xfrm>
        </p:grpSpPr>
        <p:sp>
          <p:nvSpPr>
            <p:cNvPr id="57" name="Oval 56">
              <a:extLst>
                <a:ext uri="{FF2B5EF4-FFF2-40B4-BE49-F238E27FC236}">
                  <a16:creationId xmlns:a16="http://schemas.microsoft.com/office/drawing/2014/main" id="{621F8A5A-B1DE-E87E-383A-75E6B97AEF33}"/>
                </a:ext>
              </a:extLst>
            </p:cNvPr>
            <p:cNvSpPr/>
            <p:nvPr/>
          </p:nvSpPr>
          <p:spPr>
            <a:xfrm>
              <a:off x="1077906" y="4350654"/>
              <a:ext cx="481187" cy="48118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grpSp>
          <p:nvGrpSpPr>
            <p:cNvPr id="58" name="Group 57">
              <a:extLst>
                <a:ext uri="{FF2B5EF4-FFF2-40B4-BE49-F238E27FC236}">
                  <a16:creationId xmlns:a16="http://schemas.microsoft.com/office/drawing/2014/main" id="{D2118C3A-F548-97AA-DECD-B8F070AC5BA5}"/>
                </a:ext>
              </a:extLst>
            </p:cNvPr>
            <p:cNvGrpSpPr/>
            <p:nvPr/>
          </p:nvGrpSpPr>
          <p:grpSpPr>
            <a:xfrm>
              <a:off x="1194019" y="4456774"/>
              <a:ext cx="245574" cy="262510"/>
              <a:chOff x="-1295400" y="1143000"/>
              <a:chExt cx="414338" cy="442913"/>
            </a:xfrm>
            <a:solidFill>
              <a:schemeClr val="bg1"/>
            </a:solidFill>
          </p:grpSpPr>
          <p:sp>
            <p:nvSpPr>
              <p:cNvPr id="59" name="Freeform 14">
                <a:extLst>
                  <a:ext uri="{FF2B5EF4-FFF2-40B4-BE49-F238E27FC236}">
                    <a16:creationId xmlns:a16="http://schemas.microsoft.com/office/drawing/2014/main" id="{DFA99383-AF84-867A-9FD8-6C2D92A3E920}"/>
                  </a:ext>
                </a:extLst>
              </p:cNvPr>
              <p:cNvSpPr>
                <a:spLocks noEditPoints="1"/>
              </p:cNvSpPr>
              <p:nvPr/>
            </p:nvSpPr>
            <p:spPr bwMode="auto">
              <a:xfrm>
                <a:off x="-1295400" y="1143000"/>
                <a:ext cx="414338" cy="442913"/>
              </a:xfrm>
              <a:custGeom>
                <a:avLst/>
                <a:gdLst>
                  <a:gd name="T0" fmla="*/ 49 w 132"/>
                  <a:gd name="T1" fmla="*/ 131 h 132"/>
                  <a:gd name="T2" fmla="*/ 31 w 132"/>
                  <a:gd name="T3" fmla="*/ 120 h 132"/>
                  <a:gd name="T4" fmla="*/ 19 w 132"/>
                  <a:gd name="T5" fmla="*/ 100 h 132"/>
                  <a:gd name="T6" fmla="*/ 8 w 132"/>
                  <a:gd name="T7" fmla="*/ 100 h 132"/>
                  <a:gd name="T8" fmla="*/ 3 w 132"/>
                  <a:gd name="T9" fmla="*/ 79 h 132"/>
                  <a:gd name="T10" fmla="*/ 3 w 132"/>
                  <a:gd name="T11" fmla="*/ 53 h 132"/>
                  <a:gd name="T12" fmla="*/ 8 w 132"/>
                  <a:gd name="T13" fmla="*/ 32 h 132"/>
                  <a:gd name="T14" fmla="*/ 19 w 132"/>
                  <a:gd name="T15" fmla="*/ 32 h 132"/>
                  <a:gd name="T16" fmla="*/ 31 w 132"/>
                  <a:gd name="T17" fmla="*/ 12 h 132"/>
                  <a:gd name="T18" fmla="*/ 49 w 132"/>
                  <a:gd name="T19" fmla="*/ 1 h 132"/>
                  <a:gd name="T20" fmla="*/ 66 w 132"/>
                  <a:gd name="T21" fmla="*/ 12 h 132"/>
                  <a:gd name="T22" fmla="*/ 83 w 132"/>
                  <a:gd name="T23" fmla="*/ 1 h 132"/>
                  <a:gd name="T24" fmla="*/ 101 w 132"/>
                  <a:gd name="T25" fmla="*/ 12 h 132"/>
                  <a:gd name="T26" fmla="*/ 113 w 132"/>
                  <a:gd name="T27" fmla="*/ 32 h 132"/>
                  <a:gd name="T28" fmla="*/ 124 w 132"/>
                  <a:gd name="T29" fmla="*/ 32 h 132"/>
                  <a:gd name="T30" fmla="*/ 129 w 132"/>
                  <a:gd name="T31" fmla="*/ 53 h 132"/>
                  <a:gd name="T32" fmla="*/ 129 w 132"/>
                  <a:gd name="T33" fmla="*/ 79 h 132"/>
                  <a:gd name="T34" fmla="*/ 124 w 132"/>
                  <a:gd name="T35" fmla="*/ 100 h 132"/>
                  <a:gd name="T36" fmla="*/ 113 w 132"/>
                  <a:gd name="T37" fmla="*/ 100 h 132"/>
                  <a:gd name="T38" fmla="*/ 101 w 132"/>
                  <a:gd name="T39" fmla="*/ 120 h 132"/>
                  <a:gd name="T40" fmla="*/ 83 w 132"/>
                  <a:gd name="T41" fmla="*/ 131 h 132"/>
                  <a:gd name="T42" fmla="*/ 66 w 132"/>
                  <a:gd name="T43" fmla="*/ 120 h 132"/>
                  <a:gd name="T44" fmla="*/ 50 w 132"/>
                  <a:gd name="T45" fmla="*/ 131 h 132"/>
                  <a:gd name="T46" fmla="*/ 84 w 132"/>
                  <a:gd name="T47" fmla="*/ 124 h 132"/>
                  <a:gd name="T48" fmla="*/ 93 w 132"/>
                  <a:gd name="T49" fmla="*/ 113 h 132"/>
                  <a:gd name="T50" fmla="*/ 120 w 132"/>
                  <a:gd name="T51" fmla="*/ 94 h 132"/>
                  <a:gd name="T52" fmla="*/ 113 w 132"/>
                  <a:gd name="T53" fmla="*/ 66 h 132"/>
                  <a:gd name="T54" fmla="*/ 120 w 132"/>
                  <a:gd name="T55" fmla="*/ 38 h 132"/>
                  <a:gd name="T56" fmla="*/ 93 w 132"/>
                  <a:gd name="T57" fmla="*/ 19 h 132"/>
                  <a:gd name="T58" fmla="*/ 84 w 132"/>
                  <a:gd name="T59" fmla="*/ 8 h 132"/>
                  <a:gd name="T60" fmla="*/ 48 w 132"/>
                  <a:gd name="T61" fmla="*/ 8 h 132"/>
                  <a:gd name="T62" fmla="*/ 39 w 132"/>
                  <a:gd name="T63" fmla="*/ 19 h 132"/>
                  <a:gd name="T64" fmla="*/ 12 w 132"/>
                  <a:gd name="T65" fmla="*/ 38 h 132"/>
                  <a:gd name="T66" fmla="*/ 19 w 132"/>
                  <a:gd name="T67" fmla="*/ 66 h 132"/>
                  <a:gd name="T68" fmla="*/ 12 w 132"/>
                  <a:gd name="T69" fmla="*/ 94 h 132"/>
                  <a:gd name="T70" fmla="*/ 39 w 132"/>
                  <a:gd name="T71" fmla="*/ 113 h 132"/>
                  <a:gd name="T72" fmla="*/ 48 w 132"/>
                  <a:gd name="T73" fmla="*/ 124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32" h="132">
                    <a:moveTo>
                      <a:pt x="50" y="131"/>
                    </a:moveTo>
                    <a:cubicBezTo>
                      <a:pt x="50" y="131"/>
                      <a:pt x="49" y="131"/>
                      <a:pt x="49" y="131"/>
                    </a:cubicBezTo>
                    <a:cubicBezTo>
                      <a:pt x="43" y="130"/>
                      <a:pt x="37" y="127"/>
                      <a:pt x="32" y="124"/>
                    </a:cubicBezTo>
                    <a:cubicBezTo>
                      <a:pt x="30" y="123"/>
                      <a:pt x="30" y="121"/>
                      <a:pt x="31" y="120"/>
                    </a:cubicBezTo>
                    <a:cubicBezTo>
                      <a:pt x="32" y="118"/>
                      <a:pt x="32" y="115"/>
                      <a:pt x="32" y="113"/>
                    </a:cubicBezTo>
                    <a:cubicBezTo>
                      <a:pt x="32" y="106"/>
                      <a:pt x="26" y="100"/>
                      <a:pt x="19" y="100"/>
                    </a:cubicBezTo>
                    <a:cubicBezTo>
                      <a:pt x="16" y="100"/>
                      <a:pt x="14" y="100"/>
                      <a:pt x="12" y="101"/>
                    </a:cubicBezTo>
                    <a:cubicBezTo>
                      <a:pt x="11" y="102"/>
                      <a:pt x="9" y="102"/>
                      <a:pt x="8" y="100"/>
                    </a:cubicBezTo>
                    <a:cubicBezTo>
                      <a:pt x="4" y="95"/>
                      <a:pt x="2" y="89"/>
                      <a:pt x="1" y="83"/>
                    </a:cubicBezTo>
                    <a:cubicBezTo>
                      <a:pt x="0" y="81"/>
                      <a:pt x="1" y="79"/>
                      <a:pt x="3" y="79"/>
                    </a:cubicBezTo>
                    <a:cubicBezTo>
                      <a:pt x="8" y="77"/>
                      <a:pt x="12" y="72"/>
                      <a:pt x="12" y="66"/>
                    </a:cubicBezTo>
                    <a:cubicBezTo>
                      <a:pt x="12" y="60"/>
                      <a:pt x="8" y="55"/>
                      <a:pt x="3" y="53"/>
                    </a:cubicBezTo>
                    <a:cubicBezTo>
                      <a:pt x="1" y="53"/>
                      <a:pt x="0" y="51"/>
                      <a:pt x="1" y="49"/>
                    </a:cubicBezTo>
                    <a:cubicBezTo>
                      <a:pt x="2" y="43"/>
                      <a:pt x="4" y="37"/>
                      <a:pt x="8" y="32"/>
                    </a:cubicBezTo>
                    <a:cubicBezTo>
                      <a:pt x="9" y="30"/>
                      <a:pt x="11" y="30"/>
                      <a:pt x="12" y="31"/>
                    </a:cubicBezTo>
                    <a:cubicBezTo>
                      <a:pt x="14" y="32"/>
                      <a:pt x="16" y="32"/>
                      <a:pt x="19" y="32"/>
                    </a:cubicBezTo>
                    <a:cubicBezTo>
                      <a:pt x="26" y="32"/>
                      <a:pt x="32" y="26"/>
                      <a:pt x="32" y="19"/>
                    </a:cubicBezTo>
                    <a:cubicBezTo>
                      <a:pt x="32" y="16"/>
                      <a:pt x="32" y="14"/>
                      <a:pt x="31" y="12"/>
                    </a:cubicBezTo>
                    <a:cubicBezTo>
                      <a:pt x="30" y="11"/>
                      <a:pt x="30" y="9"/>
                      <a:pt x="32" y="8"/>
                    </a:cubicBezTo>
                    <a:cubicBezTo>
                      <a:pt x="37" y="5"/>
                      <a:pt x="43" y="2"/>
                      <a:pt x="49" y="1"/>
                    </a:cubicBezTo>
                    <a:cubicBezTo>
                      <a:pt x="51" y="0"/>
                      <a:pt x="53" y="1"/>
                      <a:pt x="53" y="3"/>
                    </a:cubicBezTo>
                    <a:cubicBezTo>
                      <a:pt x="55" y="8"/>
                      <a:pt x="60" y="12"/>
                      <a:pt x="66" y="12"/>
                    </a:cubicBezTo>
                    <a:cubicBezTo>
                      <a:pt x="72" y="12"/>
                      <a:pt x="77" y="8"/>
                      <a:pt x="79" y="3"/>
                    </a:cubicBezTo>
                    <a:cubicBezTo>
                      <a:pt x="79" y="1"/>
                      <a:pt x="81" y="0"/>
                      <a:pt x="83" y="1"/>
                    </a:cubicBezTo>
                    <a:cubicBezTo>
                      <a:pt x="89" y="2"/>
                      <a:pt x="95" y="5"/>
                      <a:pt x="100" y="8"/>
                    </a:cubicBezTo>
                    <a:cubicBezTo>
                      <a:pt x="102" y="9"/>
                      <a:pt x="102" y="11"/>
                      <a:pt x="101" y="12"/>
                    </a:cubicBezTo>
                    <a:cubicBezTo>
                      <a:pt x="100" y="14"/>
                      <a:pt x="100" y="16"/>
                      <a:pt x="100" y="19"/>
                    </a:cubicBezTo>
                    <a:cubicBezTo>
                      <a:pt x="100" y="26"/>
                      <a:pt x="106" y="32"/>
                      <a:pt x="113" y="32"/>
                    </a:cubicBezTo>
                    <a:cubicBezTo>
                      <a:pt x="115" y="32"/>
                      <a:pt x="118" y="32"/>
                      <a:pt x="120" y="31"/>
                    </a:cubicBezTo>
                    <a:cubicBezTo>
                      <a:pt x="121" y="30"/>
                      <a:pt x="123" y="30"/>
                      <a:pt x="124" y="32"/>
                    </a:cubicBezTo>
                    <a:cubicBezTo>
                      <a:pt x="127" y="37"/>
                      <a:pt x="130" y="43"/>
                      <a:pt x="131" y="49"/>
                    </a:cubicBezTo>
                    <a:cubicBezTo>
                      <a:pt x="132" y="51"/>
                      <a:pt x="131" y="53"/>
                      <a:pt x="129" y="53"/>
                    </a:cubicBezTo>
                    <a:cubicBezTo>
                      <a:pt x="124" y="55"/>
                      <a:pt x="120" y="60"/>
                      <a:pt x="120" y="66"/>
                    </a:cubicBezTo>
                    <a:cubicBezTo>
                      <a:pt x="120" y="72"/>
                      <a:pt x="124" y="77"/>
                      <a:pt x="129" y="79"/>
                    </a:cubicBezTo>
                    <a:cubicBezTo>
                      <a:pt x="131" y="79"/>
                      <a:pt x="132" y="81"/>
                      <a:pt x="131" y="83"/>
                    </a:cubicBezTo>
                    <a:cubicBezTo>
                      <a:pt x="130" y="89"/>
                      <a:pt x="127" y="95"/>
                      <a:pt x="124" y="100"/>
                    </a:cubicBezTo>
                    <a:cubicBezTo>
                      <a:pt x="123" y="102"/>
                      <a:pt x="121" y="102"/>
                      <a:pt x="120" y="101"/>
                    </a:cubicBezTo>
                    <a:cubicBezTo>
                      <a:pt x="118" y="100"/>
                      <a:pt x="115" y="100"/>
                      <a:pt x="113" y="100"/>
                    </a:cubicBezTo>
                    <a:cubicBezTo>
                      <a:pt x="106" y="100"/>
                      <a:pt x="100" y="106"/>
                      <a:pt x="100" y="113"/>
                    </a:cubicBezTo>
                    <a:cubicBezTo>
                      <a:pt x="100" y="115"/>
                      <a:pt x="100" y="118"/>
                      <a:pt x="101" y="120"/>
                    </a:cubicBezTo>
                    <a:cubicBezTo>
                      <a:pt x="102" y="121"/>
                      <a:pt x="102" y="123"/>
                      <a:pt x="100" y="124"/>
                    </a:cubicBezTo>
                    <a:cubicBezTo>
                      <a:pt x="95" y="127"/>
                      <a:pt x="89" y="130"/>
                      <a:pt x="83" y="131"/>
                    </a:cubicBezTo>
                    <a:cubicBezTo>
                      <a:pt x="81" y="132"/>
                      <a:pt x="79" y="131"/>
                      <a:pt x="79" y="129"/>
                    </a:cubicBezTo>
                    <a:cubicBezTo>
                      <a:pt x="77" y="124"/>
                      <a:pt x="72" y="120"/>
                      <a:pt x="66" y="120"/>
                    </a:cubicBezTo>
                    <a:cubicBezTo>
                      <a:pt x="60" y="120"/>
                      <a:pt x="55" y="124"/>
                      <a:pt x="53" y="129"/>
                    </a:cubicBezTo>
                    <a:cubicBezTo>
                      <a:pt x="53" y="131"/>
                      <a:pt x="51" y="131"/>
                      <a:pt x="50" y="131"/>
                    </a:cubicBezTo>
                    <a:close/>
                    <a:moveTo>
                      <a:pt x="66" y="113"/>
                    </a:moveTo>
                    <a:cubicBezTo>
                      <a:pt x="74" y="113"/>
                      <a:pt x="80" y="117"/>
                      <a:pt x="84" y="124"/>
                    </a:cubicBezTo>
                    <a:cubicBezTo>
                      <a:pt x="87" y="123"/>
                      <a:pt x="91" y="122"/>
                      <a:pt x="94" y="120"/>
                    </a:cubicBezTo>
                    <a:cubicBezTo>
                      <a:pt x="93" y="118"/>
                      <a:pt x="93" y="115"/>
                      <a:pt x="93" y="113"/>
                    </a:cubicBezTo>
                    <a:cubicBezTo>
                      <a:pt x="93" y="102"/>
                      <a:pt x="102" y="93"/>
                      <a:pt x="113" y="93"/>
                    </a:cubicBezTo>
                    <a:cubicBezTo>
                      <a:pt x="115" y="93"/>
                      <a:pt x="118" y="93"/>
                      <a:pt x="120" y="94"/>
                    </a:cubicBezTo>
                    <a:cubicBezTo>
                      <a:pt x="121" y="91"/>
                      <a:pt x="123" y="87"/>
                      <a:pt x="124" y="84"/>
                    </a:cubicBezTo>
                    <a:cubicBezTo>
                      <a:pt x="117" y="80"/>
                      <a:pt x="113" y="74"/>
                      <a:pt x="113" y="66"/>
                    </a:cubicBezTo>
                    <a:cubicBezTo>
                      <a:pt x="113" y="58"/>
                      <a:pt x="117" y="51"/>
                      <a:pt x="124" y="48"/>
                    </a:cubicBezTo>
                    <a:cubicBezTo>
                      <a:pt x="123" y="45"/>
                      <a:pt x="121" y="41"/>
                      <a:pt x="120" y="38"/>
                    </a:cubicBezTo>
                    <a:cubicBezTo>
                      <a:pt x="118" y="39"/>
                      <a:pt x="115" y="39"/>
                      <a:pt x="113" y="39"/>
                    </a:cubicBezTo>
                    <a:cubicBezTo>
                      <a:pt x="102" y="39"/>
                      <a:pt x="93" y="30"/>
                      <a:pt x="93" y="19"/>
                    </a:cubicBezTo>
                    <a:cubicBezTo>
                      <a:pt x="93" y="16"/>
                      <a:pt x="93" y="14"/>
                      <a:pt x="94" y="12"/>
                    </a:cubicBezTo>
                    <a:cubicBezTo>
                      <a:pt x="91" y="10"/>
                      <a:pt x="87" y="9"/>
                      <a:pt x="84" y="8"/>
                    </a:cubicBezTo>
                    <a:cubicBezTo>
                      <a:pt x="80" y="14"/>
                      <a:pt x="74" y="19"/>
                      <a:pt x="66" y="19"/>
                    </a:cubicBezTo>
                    <a:cubicBezTo>
                      <a:pt x="58" y="19"/>
                      <a:pt x="51" y="14"/>
                      <a:pt x="48" y="8"/>
                    </a:cubicBezTo>
                    <a:cubicBezTo>
                      <a:pt x="44" y="9"/>
                      <a:pt x="41" y="10"/>
                      <a:pt x="38" y="12"/>
                    </a:cubicBezTo>
                    <a:cubicBezTo>
                      <a:pt x="39" y="14"/>
                      <a:pt x="39" y="16"/>
                      <a:pt x="39" y="19"/>
                    </a:cubicBezTo>
                    <a:cubicBezTo>
                      <a:pt x="39" y="30"/>
                      <a:pt x="30" y="39"/>
                      <a:pt x="19" y="39"/>
                    </a:cubicBezTo>
                    <a:cubicBezTo>
                      <a:pt x="16" y="39"/>
                      <a:pt x="14" y="39"/>
                      <a:pt x="12" y="38"/>
                    </a:cubicBezTo>
                    <a:cubicBezTo>
                      <a:pt x="10" y="41"/>
                      <a:pt x="9" y="45"/>
                      <a:pt x="8" y="48"/>
                    </a:cubicBezTo>
                    <a:cubicBezTo>
                      <a:pt x="14" y="51"/>
                      <a:pt x="19" y="58"/>
                      <a:pt x="19" y="66"/>
                    </a:cubicBezTo>
                    <a:cubicBezTo>
                      <a:pt x="19" y="74"/>
                      <a:pt x="14" y="80"/>
                      <a:pt x="8" y="84"/>
                    </a:cubicBezTo>
                    <a:cubicBezTo>
                      <a:pt x="9" y="87"/>
                      <a:pt x="10" y="91"/>
                      <a:pt x="12" y="94"/>
                    </a:cubicBezTo>
                    <a:cubicBezTo>
                      <a:pt x="14" y="93"/>
                      <a:pt x="16" y="93"/>
                      <a:pt x="19" y="93"/>
                    </a:cubicBezTo>
                    <a:cubicBezTo>
                      <a:pt x="30" y="93"/>
                      <a:pt x="39" y="102"/>
                      <a:pt x="39" y="113"/>
                    </a:cubicBezTo>
                    <a:cubicBezTo>
                      <a:pt x="39" y="115"/>
                      <a:pt x="39" y="118"/>
                      <a:pt x="38" y="120"/>
                    </a:cubicBezTo>
                    <a:cubicBezTo>
                      <a:pt x="41" y="122"/>
                      <a:pt x="44" y="123"/>
                      <a:pt x="48" y="124"/>
                    </a:cubicBezTo>
                    <a:cubicBezTo>
                      <a:pt x="51" y="117"/>
                      <a:pt x="58" y="113"/>
                      <a:pt x="66"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000"/>
              </a:p>
            </p:txBody>
          </p:sp>
          <p:sp>
            <p:nvSpPr>
              <p:cNvPr id="60" name="Freeform 15">
                <a:extLst>
                  <a:ext uri="{FF2B5EF4-FFF2-40B4-BE49-F238E27FC236}">
                    <a16:creationId xmlns:a16="http://schemas.microsoft.com/office/drawing/2014/main" id="{37888983-96D3-D58E-BFA4-5654957263E5}"/>
                  </a:ext>
                </a:extLst>
              </p:cNvPr>
              <p:cNvSpPr>
                <a:spLocks noEditPoints="1"/>
              </p:cNvSpPr>
              <p:nvPr/>
            </p:nvSpPr>
            <p:spPr bwMode="auto">
              <a:xfrm>
                <a:off x="-1150938" y="1296988"/>
                <a:ext cx="125413" cy="134938"/>
              </a:xfrm>
              <a:custGeom>
                <a:avLst/>
                <a:gdLst>
                  <a:gd name="T0" fmla="*/ 20 w 40"/>
                  <a:gd name="T1" fmla="*/ 40 h 40"/>
                  <a:gd name="T2" fmla="*/ 0 w 40"/>
                  <a:gd name="T3" fmla="*/ 20 h 40"/>
                  <a:gd name="T4" fmla="*/ 20 w 40"/>
                  <a:gd name="T5" fmla="*/ 0 h 40"/>
                  <a:gd name="T6" fmla="*/ 40 w 40"/>
                  <a:gd name="T7" fmla="*/ 20 h 40"/>
                  <a:gd name="T8" fmla="*/ 20 w 40"/>
                  <a:gd name="T9" fmla="*/ 40 h 40"/>
                  <a:gd name="T10" fmla="*/ 20 w 40"/>
                  <a:gd name="T11" fmla="*/ 6 h 40"/>
                  <a:gd name="T12" fmla="*/ 6 w 40"/>
                  <a:gd name="T13" fmla="*/ 20 h 40"/>
                  <a:gd name="T14" fmla="*/ 20 w 40"/>
                  <a:gd name="T15" fmla="*/ 33 h 40"/>
                  <a:gd name="T16" fmla="*/ 33 w 40"/>
                  <a:gd name="T17" fmla="*/ 20 h 40"/>
                  <a:gd name="T18" fmla="*/ 20 w 40"/>
                  <a:gd name="T19" fmla="*/ 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6"/>
                    </a:moveTo>
                    <a:cubicBezTo>
                      <a:pt x="12" y="6"/>
                      <a:pt x="6" y="13"/>
                      <a:pt x="6" y="20"/>
                    </a:cubicBezTo>
                    <a:cubicBezTo>
                      <a:pt x="6" y="27"/>
                      <a:pt x="12" y="33"/>
                      <a:pt x="20" y="33"/>
                    </a:cubicBezTo>
                    <a:cubicBezTo>
                      <a:pt x="27" y="33"/>
                      <a:pt x="33" y="27"/>
                      <a:pt x="33" y="20"/>
                    </a:cubicBezTo>
                    <a:cubicBezTo>
                      <a:pt x="33" y="13"/>
                      <a:pt x="27" y="6"/>
                      <a:pt x="20"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000"/>
              </a:p>
            </p:txBody>
          </p:sp>
        </p:grpSp>
      </p:grpSp>
      <p:grpSp>
        <p:nvGrpSpPr>
          <p:cNvPr id="61" name="Group 60">
            <a:extLst>
              <a:ext uri="{FF2B5EF4-FFF2-40B4-BE49-F238E27FC236}">
                <a16:creationId xmlns:a16="http://schemas.microsoft.com/office/drawing/2014/main" id="{588D38B7-8A79-F439-DC02-3AD959FEFA40}"/>
              </a:ext>
            </a:extLst>
          </p:cNvPr>
          <p:cNvGrpSpPr/>
          <p:nvPr/>
        </p:nvGrpSpPr>
        <p:grpSpPr>
          <a:xfrm>
            <a:off x="107120" y="2372377"/>
            <a:ext cx="481187" cy="481187"/>
            <a:chOff x="1077906" y="5272308"/>
            <a:chExt cx="481187" cy="481187"/>
          </a:xfrm>
        </p:grpSpPr>
        <p:sp>
          <p:nvSpPr>
            <p:cNvPr id="62" name="Oval 61">
              <a:extLst>
                <a:ext uri="{FF2B5EF4-FFF2-40B4-BE49-F238E27FC236}">
                  <a16:creationId xmlns:a16="http://schemas.microsoft.com/office/drawing/2014/main" id="{E9363194-3796-8EBF-9CDF-68A1BD7C7DA0}"/>
                </a:ext>
              </a:extLst>
            </p:cNvPr>
            <p:cNvSpPr/>
            <p:nvPr/>
          </p:nvSpPr>
          <p:spPr>
            <a:xfrm>
              <a:off x="1077906" y="5272308"/>
              <a:ext cx="481187" cy="48118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grpSp>
          <p:nvGrpSpPr>
            <p:cNvPr id="63" name="Group 62">
              <a:extLst>
                <a:ext uri="{FF2B5EF4-FFF2-40B4-BE49-F238E27FC236}">
                  <a16:creationId xmlns:a16="http://schemas.microsoft.com/office/drawing/2014/main" id="{E8E64810-97ED-FD8A-99BA-BC89895D4737}"/>
                </a:ext>
              </a:extLst>
            </p:cNvPr>
            <p:cNvGrpSpPr/>
            <p:nvPr/>
          </p:nvGrpSpPr>
          <p:grpSpPr>
            <a:xfrm>
              <a:off x="1194019" y="5397924"/>
              <a:ext cx="251219" cy="200411"/>
              <a:chOff x="703263" y="708025"/>
              <a:chExt cx="423862" cy="338138"/>
            </a:xfrm>
            <a:solidFill>
              <a:schemeClr val="bg1"/>
            </a:solidFill>
          </p:grpSpPr>
          <p:sp>
            <p:nvSpPr>
              <p:cNvPr id="64" name="Freeform 9">
                <a:extLst>
                  <a:ext uri="{FF2B5EF4-FFF2-40B4-BE49-F238E27FC236}">
                    <a16:creationId xmlns:a16="http://schemas.microsoft.com/office/drawing/2014/main" id="{B247787C-1A04-E485-A0E3-5544C0D9124F}"/>
                  </a:ext>
                </a:extLst>
              </p:cNvPr>
              <p:cNvSpPr>
                <a:spLocks noEditPoints="1"/>
              </p:cNvSpPr>
              <p:nvPr/>
            </p:nvSpPr>
            <p:spPr bwMode="auto">
              <a:xfrm>
                <a:off x="828675" y="912813"/>
                <a:ext cx="298450" cy="133350"/>
              </a:xfrm>
              <a:custGeom>
                <a:avLst/>
                <a:gdLst>
                  <a:gd name="T0" fmla="*/ 84 w 95"/>
                  <a:gd name="T1" fmla="*/ 40 h 40"/>
                  <a:gd name="T2" fmla="*/ 10 w 95"/>
                  <a:gd name="T3" fmla="*/ 40 h 40"/>
                  <a:gd name="T4" fmla="*/ 0 w 95"/>
                  <a:gd name="T5" fmla="*/ 30 h 40"/>
                  <a:gd name="T6" fmla="*/ 6 w 95"/>
                  <a:gd name="T7" fmla="*/ 14 h 40"/>
                  <a:gd name="T8" fmla="*/ 21 w 95"/>
                  <a:gd name="T9" fmla="*/ 4 h 40"/>
                  <a:gd name="T10" fmla="*/ 47 w 95"/>
                  <a:gd name="T11" fmla="*/ 0 h 40"/>
                  <a:gd name="T12" fmla="*/ 74 w 95"/>
                  <a:gd name="T13" fmla="*/ 4 h 40"/>
                  <a:gd name="T14" fmla="*/ 88 w 95"/>
                  <a:gd name="T15" fmla="*/ 14 h 40"/>
                  <a:gd name="T16" fmla="*/ 95 w 95"/>
                  <a:gd name="T17" fmla="*/ 30 h 40"/>
                  <a:gd name="T18" fmla="*/ 84 w 95"/>
                  <a:gd name="T19" fmla="*/ 40 h 40"/>
                  <a:gd name="T20" fmla="*/ 7 w 95"/>
                  <a:gd name="T21" fmla="*/ 30 h 40"/>
                  <a:gd name="T22" fmla="*/ 10 w 95"/>
                  <a:gd name="T23" fmla="*/ 33 h 40"/>
                  <a:gd name="T24" fmla="*/ 84 w 95"/>
                  <a:gd name="T25" fmla="*/ 33 h 40"/>
                  <a:gd name="T26" fmla="*/ 88 w 95"/>
                  <a:gd name="T27" fmla="*/ 30 h 40"/>
                  <a:gd name="T28" fmla="*/ 83 w 95"/>
                  <a:gd name="T29" fmla="*/ 18 h 40"/>
                  <a:gd name="T30" fmla="*/ 47 w 95"/>
                  <a:gd name="T31" fmla="*/ 6 h 40"/>
                  <a:gd name="T32" fmla="*/ 12 w 95"/>
                  <a:gd name="T33" fmla="*/ 18 h 40"/>
                  <a:gd name="T34" fmla="*/ 7 w 95"/>
                  <a:gd name="T35" fmla="*/ 3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5" h="40">
                    <a:moveTo>
                      <a:pt x="84" y="40"/>
                    </a:moveTo>
                    <a:cubicBezTo>
                      <a:pt x="10" y="40"/>
                      <a:pt x="10" y="40"/>
                      <a:pt x="10" y="40"/>
                    </a:cubicBezTo>
                    <a:cubicBezTo>
                      <a:pt x="5" y="40"/>
                      <a:pt x="0" y="35"/>
                      <a:pt x="0" y="30"/>
                    </a:cubicBezTo>
                    <a:cubicBezTo>
                      <a:pt x="0" y="30"/>
                      <a:pt x="0" y="22"/>
                      <a:pt x="6" y="14"/>
                    </a:cubicBezTo>
                    <a:cubicBezTo>
                      <a:pt x="10" y="10"/>
                      <a:pt x="15" y="6"/>
                      <a:pt x="21" y="4"/>
                    </a:cubicBezTo>
                    <a:cubicBezTo>
                      <a:pt x="28" y="1"/>
                      <a:pt x="37" y="0"/>
                      <a:pt x="47" y="0"/>
                    </a:cubicBezTo>
                    <a:cubicBezTo>
                      <a:pt x="58" y="0"/>
                      <a:pt x="67" y="1"/>
                      <a:pt x="74" y="4"/>
                    </a:cubicBezTo>
                    <a:cubicBezTo>
                      <a:pt x="80" y="6"/>
                      <a:pt x="85" y="10"/>
                      <a:pt x="88" y="14"/>
                    </a:cubicBezTo>
                    <a:cubicBezTo>
                      <a:pt x="94" y="22"/>
                      <a:pt x="95" y="30"/>
                      <a:pt x="95" y="30"/>
                    </a:cubicBezTo>
                    <a:cubicBezTo>
                      <a:pt x="95" y="35"/>
                      <a:pt x="90" y="40"/>
                      <a:pt x="84" y="40"/>
                    </a:cubicBezTo>
                    <a:close/>
                    <a:moveTo>
                      <a:pt x="7" y="30"/>
                    </a:moveTo>
                    <a:cubicBezTo>
                      <a:pt x="7" y="32"/>
                      <a:pt x="8" y="33"/>
                      <a:pt x="10" y="33"/>
                    </a:cubicBezTo>
                    <a:cubicBezTo>
                      <a:pt x="84" y="33"/>
                      <a:pt x="84" y="33"/>
                      <a:pt x="84" y="33"/>
                    </a:cubicBezTo>
                    <a:cubicBezTo>
                      <a:pt x="86" y="33"/>
                      <a:pt x="88" y="32"/>
                      <a:pt x="88" y="30"/>
                    </a:cubicBezTo>
                    <a:cubicBezTo>
                      <a:pt x="88" y="30"/>
                      <a:pt x="88" y="24"/>
                      <a:pt x="83" y="18"/>
                    </a:cubicBezTo>
                    <a:cubicBezTo>
                      <a:pt x="76" y="10"/>
                      <a:pt x="64" y="6"/>
                      <a:pt x="47" y="6"/>
                    </a:cubicBezTo>
                    <a:cubicBezTo>
                      <a:pt x="31" y="6"/>
                      <a:pt x="18" y="10"/>
                      <a:pt x="12" y="18"/>
                    </a:cubicBezTo>
                    <a:cubicBezTo>
                      <a:pt x="7" y="24"/>
                      <a:pt x="7" y="30"/>
                      <a:pt x="7"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000"/>
              </a:p>
            </p:txBody>
          </p:sp>
          <p:sp>
            <p:nvSpPr>
              <p:cNvPr id="65" name="Freeform 10">
                <a:extLst>
                  <a:ext uri="{FF2B5EF4-FFF2-40B4-BE49-F238E27FC236}">
                    <a16:creationId xmlns:a16="http://schemas.microsoft.com/office/drawing/2014/main" id="{3E2C42E0-6EF6-3B82-DD7D-1056FE41B6F6}"/>
                  </a:ext>
                </a:extLst>
              </p:cNvPr>
              <p:cNvSpPr>
                <a:spLocks noEditPoints="1"/>
              </p:cNvSpPr>
              <p:nvPr/>
            </p:nvSpPr>
            <p:spPr bwMode="auto">
              <a:xfrm>
                <a:off x="890588" y="708025"/>
                <a:ext cx="169863" cy="180975"/>
              </a:xfrm>
              <a:custGeom>
                <a:avLst/>
                <a:gdLst>
                  <a:gd name="T0" fmla="*/ 27 w 54"/>
                  <a:gd name="T1" fmla="*/ 54 h 54"/>
                  <a:gd name="T2" fmla="*/ 0 w 54"/>
                  <a:gd name="T3" fmla="*/ 27 h 54"/>
                  <a:gd name="T4" fmla="*/ 27 w 54"/>
                  <a:gd name="T5" fmla="*/ 0 h 54"/>
                  <a:gd name="T6" fmla="*/ 54 w 54"/>
                  <a:gd name="T7" fmla="*/ 27 h 54"/>
                  <a:gd name="T8" fmla="*/ 27 w 54"/>
                  <a:gd name="T9" fmla="*/ 54 h 54"/>
                  <a:gd name="T10" fmla="*/ 27 w 54"/>
                  <a:gd name="T11" fmla="*/ 7 h 54"/>
                  <a:gd name="T12" fmla="*/ 7 w 54"/>
                  <a:gd name="T13" fmla="*/ 27 h 54"/>
                  <a:gd name="T14" fmla="*/ 27 w 54"/>
                  <a:gd name="T15" fmla="*/ 47 h 54"/>
                  <a:gd name="T16" fmla="*/ 48 w 54"/>
                  <a:gd name="T17" fmla="*/ 27 h 54"/>
                  <a:gd name="T18" fmla="*/ 27 w 54"/>
                  <a:gd name="T19" fmla="*/ 7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 h="54">
                    <a:moveTo>
                      <a:pt x="27" y="54"/>
                    </a:moveTo>
                    <a:cubicBezTo>
                      <a:pt x="12" y="54"/>
                      <a:pt x="0" y="42"/>
                      <a:pt x="0" y="27"/>
                    </a:cubicBezTo>
                    <a:cubicBezTo>
                      <a:pt x="0" y="12"/>
                      <a:pt x="12" y="0"/>
                      <a:pt x="27" y="0"/>
                    </a:cubicBezTo>
                    <a:cubicBezTo>
                      <a:pt x="42" y="0"/>
                      <a:pt x="54" y="12"/>
                      <a:pt x="54" y="27"/>
                    </a:cubicBezTo>
                    <a:cubicBezTo>
                      <a:pt x="54" y="42"/>
                      <a:pt x="42" y="54"/>
                      <a:pt x="27" y="54"/>
                    </a:cubicBezTo>
                    <a:close/>
                    <a:moveTo>
                      <a:pt x="27" y="7"/>
                    </a:moveTo>
                    <a:cubicBezTo>
                      <a:pt x="16" y="7"/>
                      <a:pt x="7" y="16"/>
                      <a:pt x="7" y="27"/>
                    </a:cubicBezTo>
                    <a:cubicBezTo>
                      <a:pt x="7" y="38"/>
                      <a:pt x="16" y="47"/>
                      <a:pt x="27" y="47"/>
                    </a:cubicBezTo>
                    <a:cubicBezTo>
                      <a:pt x="38" y="47"/>
                      <a:pt x="48" y="38"/>
                      <a:pt x="48" y="27"/>
                    </a:cubicBezTo>
                    <a:cubicBezTo>
                      <a:pt x="48" y="16"/>
                      <a:pt x="38" y="7"/>
                      <a:pt x="27"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000"/>
              </a:p>
            </p:txBody>
          </p:sp>
          <p:sp>
            <p:nvSpPr>
              <p:cNvPr id="66" name="Freeform 11">
                <a:extLst>
                  <a:ext uri="{FF2B5EF4-FFF2-40B4-BE49-F238E27FC236}">
                    <a16:creationId xmlns:a16="http://schemas.microsoft.com/office/drawing/2014/main" id="{B52CB409-9D9D-2B42-253B-07C63C3A805F}"/>
                  </a:ext>
                </a:extLst>
              </p:cNvPr>
              <p:cNvSpPr>
                <a:spLocks/>
              </p:cNvSpPr>
              <p:nvPr/>
            </p:nvSpPr>
            <p:spPr bwMode="auto">
              <a:xfrm>
                <a:off x="703263" y="931863"/>
                <a:ext cx="125413" cy="114300"/>
              </a:xfrm>
              <a:custGeom>
                <a:avLst/>
                <a:gdLst>
                  <a:gd name="T0" fmla="*/ 30 w 40"/>
                  <a:gd name="T1" fmla="*/ 34 h 34"/>
                  <a:gd name="T2" fmla="*/ 10 w 40"/>
                  <a:gd name="T3" fmla="*/ 34 h 34"/>
                  <a:gd name="T4" fmla="*/ 0 w 40"/>
                  <a:gd name="T5" fmla="*/ 24 h 34"/>
                  <a:gd name="T6" fmla="*/ 4 w 40"/>
                  <a:gd name="T7" fmla="*/ 12 h 34"/>
                  <a:gd name="T8" fmla="*/ 14 w 40"/>
                  <a:gd name="T9" fmla="*/ 4 h 34"/>
                  <a:gd name="T10" fmla="*/ 33 w 40"/>
                  <a:gd name="T11" fmla="*/ 0 h 34"/>
                  <a:gd name="T12" fmla="*/ 37 w 40"/>
                  <a:gd name="T13" fmla="*/ 0 h 34"/>
                  <a:gd name="T14" fmla="*/ 40 w 40"/>
                  <a:gd name="T15" fmla="*/ 4 h 34"/>
                  <a:gd name="T16" fmla="*/ 36 w 40"/>
                  <a:gd name="T17" fmla="*/ 7 h 34"/>
                  <a:gd name="T18" fmla="*/ 33 w 40"/>
                  <a:gd name="T19" fmla="*/ 7 h 34"/>
                  <a:gd name="T20" fmla="*/ 6 w 40"/>
                  <a:gd name="T21" fmla="*/ 24 h 34"/>
                  <a:gd name="T22" fmla="*/ 10 w 40"/>
                  <a:gd name="T23" fmla="*/ 27 h 34"/>
                  <a:gd name="T24" fmla="*/ 30 w 40"/>
                  <a:gd name="T25" fmla="*/ 27 h 34"/>
                  <a:gd name="T26" fmla="*/ 33 w 40"/>
                  <a:gd name="T27" fmla="*/ 31 h 34"/>
                  <a:gd name="T28" fmla="*/ 30 w 40"/>
                  <a:gd name="T29"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0" h="34">
                    <a:moveTo>
                      <a:pt x="30" y="34"/>
                    </a:moveTo>
                    <a:cubicBezTo>
                      <a:pt x="10" y="34"/>
                      <a:pt x="10" y="34"/>
                      <a:pt x="10" y="34"/>
                    </a:cubicBezTo>
                    <a:cubicBezTo>
                      <a:pt x="4" y="34"/>
                      <a:pt x="0" y="29"/>
                      <a:pt x="0" y="24"/>
                    </a:cubicBezTo>
                    <a:cubicBezTo>
                      <a:pt x="0" y="24"/>
                      <a:pt x="0" y="18"/>
                      <a:pt x="4" y="12"/>
                    </a:cubicBezTo>
                    <a:cubicBezTo>
                      <a:pt x="7" y="8"/>
                      <a:pt x="10" y="6"/>
                      <a:pt x="14" y="4"/>
                    </a:cubicBezTo>
                    <a:cubicBezTo>
                      <a:pt x="20" y="1"/>
                      <a:pt x="26" y="0"/>
                      <a:pt x="33" y="0"/>
                    </a:cubicBezTo>
                    <a:cubicBezTo>
                      <a:pt x="34" y="0"/>
                      <a:pt x="36" y="0"/>
                      <a:pt x="37" y="0"/>
                    </a:cubicBezTo>
                    <a:cubicBezTo>
                      <a:pt x="39" y="0"/>
                      <a:pt x="40" y="2"/>
                      <a:pt x="40" y="4"/>
                    </a:cubicBezTo>
                    <a:cubicBezTo>
                      <a:pt x="40" y="6"/>
                      <a:pt x="38" y="7"/>
                      <a:pt x="36" y="7"/>
                    </a:cubicBezTo>
                    <a:cubicBezTo>
                      <a:pt x="35" y="7"/>
                      <a:pt x="34" y="7"/>
                      <a:pt x="33" y="7"/>
                    </a:cubicBezTo>
                    <a:cubicBezTo>
                      <a:pt x="7" y="7"/>
                      <a:pt x="6" y="23"/>
                      <a:pt x="6" y="24"/>
                    </a:cubicBezTo>
                    <a:cubicBezTo>
                      <a:pt x="6" y="26"/>
                      <a:pt x="8" y="27"/>
                      <a:pt x="10" y="27"/>
                    </a:cubicBezTo>
                    <a:cubicBezTo>
                      <a:pt x="30" y="27"/>
                      <a:pt x="30" y="27"/>
                      <a:pt x="30" y="27"/>
                    </a:cubicBezTo>
                    <a:cubicBezTo>
                      <a:pt x="32" y="27"/>
                      <a:pt x="33" y="29"/>
                      <a:pt x="33" y="31"/>
                    </a:cubicBezTo>
                    <a:cubicBezTo>
                      <a:pt x="33" y="33"/>
                      <a:pt x="32" y="34"/>
                      <a:pt x="30"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000"/>
              </a:p>
            </p:txBody>
          </p:sp>
          <p:sp>
            <p:nvSpPr>
              <p:cNvPr id="67" name="Freeform 12">
                <a:extLst>
                  <a:ext uri="{FF2B5EF4-FFF2-40B4-BE49-F238E27FC236}">
                    <a16:creationId xmlns:a16="http://schemas.microsoft.com/office/drawing/2014/main" id="{6440131E-BFA2-E40E-496A-CBBCBEDF1B5A}"/>
                  </a:ext>
                </a:extLst>
              </p:cNvPr>
              <p:cNvSpPr>
                <a:spLocks noEditPoints="1"/>
              </p:cNvSpPr>
              <p:nvPr/>
            </p:nvSpPr>
            <p:spPr bwMode="auto">
              <a:xfrm>
                <a:off x="744538" y="774700"/>
                <a:ext cx="128588" cy="138113"/>
              </a:xfrm>
              <a:custGeom>
                <a:avLst/>
                <a:gdLst>
                  <a:gd name="T0" fmla="*/ 20 w 41"/>
                  <a:gd name="T1" fmla="*/ 41 h 41"/>
                  <a:gd name="T2" fmla="*/ 0 w 41"/>
                  <a:gd name="T3" fmla="*/ 20 h 41"/>
                  <a:gd name="T4" fmla="*/ 20 w 41"/>
                  <a:gd name="T5" fmla="*/ 0 h 41"/>
                  <a:gd name="T6" fmla="*/ 41 w 41"/>
                  <a:gd name="T7" fmla="*/ 20 h 41"/>
                  <a:gd name="T8" fmla="*/ 20 w 41"/>
                  <a:gd name="T9" fmla="*/ 41 h 41"/>
                  <a:gd name="T10" fmla="*/ 20 w 41"/>
                  <a:gd name="T11" fmla="*/ 7 h 41"/>
                  <a:gd name="T12" fmla="*/ 7 w 41"/>
                  <a:gd name="T13" fmla="*/ 20 h 41"/>
                  <a:gd name="T14" fmla="*/ 20 w 41"/>
                  <a:gd name="T15" fmla="*/ 34 h 41"/>
                  <a:gd name="T16" fmla="*/ 34 w 41"/>
                  <a:gd name="T17" fmla="*/ 20 h 41"/>
                  <a:gd name="T18" fmla="*/ 20 w 41"/>
                  <a:gd name="T19" fmla="*/ 7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41">
                    <a:moveTo>
                      <a:pt x="20" y="41"/>
                    </a:moveTo>
                    <a:cubicBezTo>
                      <a:pt x="9" y="41"/>
                      <a:pt x="0" y="31"/>
                      <a:pt x="0" y="20"/>
                    </a:cubicBezTo>
                    <a:cubicBezTo>
                      <a:pt x="0" y="9"/>
                      <a:pt x="9" y="0"/>
                      <a:pt x="20" y="0"/>
                    </a:cubicBezTo>
                    <a:cubicBezTo>
                      <a:pt x="31" y="0"/>
                      <a:pt x="41" y="9"/>
                      <a:pt x="41" y="20"/>
                    </a:cubicBezTo>
                    <a:cubicBezTo>
                      <a:pt x="41" y="31"/>
                      <a:pt x="31" y="41"/>
                      <a:pt x="20" y="41"/>
                    </a:cubicBezTo>
                    <a:close/>
                    <a:moveTo>
                      <a:pt x="20" y="7"/>
                    </a:moveTo>
                    <a:cubicBezTo>
                      <a:pt x="13" y="7"/>
                      <a:pt x="7" y="13"/>
                      <a:pt x="7" y="20"/>
                    </a:cubicBezTo>
                    <a:cubicBezTo>
                      <a:pt x="7" y="28"/>
                      <a:pt x="13" y="34"/>
                      <a:pt x="20" y="34"/>
                    </a:cubicBezTo>
                    <a:cubicBezTo>
                      <a:pt x="28" y="34"/>
                      <a:pt x="34" y="28"/>
                      <a:pt x="34" y="20"/>
                    </a:cubicBezTo>
                    <a:cubicBezTo>
                      <a:pt x="34" y="13"/>
                      <a:pt x="28" y="7"/>
                      <a:pt x="20"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000"/>
              </a:p>
            </p:txBody>
          </p:sp>
        </p:grpSp>
      </p:grpSp>
      <p:grpSp>
        <p:nvGrpSpPr>
          <p:cNvPr id="68" name="Group 67">
            <a:extLst>
              <a:ext uri="{FF2B5EF4-FFF2-40B4-BE49-F238E27FC236}">
                <a16:creationId xmlns:a16="http://schemas.microsoft.com/office/drawing/2014/main" id="{5362DA28-0250-E05B-8B87-CD7D896479D9}"/>
              </a:ext>
            </a:extLst>
          </p:cNvPr>
          <p:cNvGrpSpPr/>
          <p:nvPr/>
        </p:nvGrpSpPr>
        <p:grpSpPr>
          <a:xfrm>
            <a:off x="151228" y="3002198"/>
            <a:ext cx="481187" cy="481187"/>
            <a:chOff x="1019588" y="3082145"/>
            <a:chExt cx="481187" cy="481187"/>
          </a:xfrm>
        </p:grpSpPr>
        <p:sp>
          <p:nvSpPr>
            <p:cNvPr id="69" name="Oval 68">
              <a:extLst>
                <a:ext uri="{FF2B5EF4-FFF2-40B4-BE49-F238E27FC236}">
                  <a16:creationId xmlns:a16="http://schemas.microsoft.com/office/drawing/2014/main" id="{328A99A4-0FD8-670E-4B66-0744AE616246}"/>
                </a:ext>
              </a:extLst>
            </p:cNvPr>
            <p:cNvSpPr/>
            <p:nvPr/>
          </p:nvSpPr>
          <p:spPr>
            <a:xfrm>
              <a:off x="1019588" y="3082145"/>
              <a:ext cx="481187" cy="48118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grpSp>
          <p:nvGrpSpPr>
            <p:cNvPr id="70" name="Group 69">
              <a:extLst>
                <a:ext uri="{FF2B5EF4-FFF2-40B4-BE49-F238E27FC236}">
                  <a16:creationId xmlns:a16="http://schemas.microsoft.com/office/drawing/2014/main" id="{CA8EFB8E-23E1-C58F-6F49-034DA39518CA}"/>
                </a:ext>
              </a:extLst>
            </p:cNvPr>
            <p:cNvGrpSpPr/>
            <p:nvPr/>
          </p:nvGrpSpPr>
          <p:grpSpPr>
            <a:xfrm>
              <a:off x="1138006" y="3184784"/>
              <a:ext cx="239929" cy="254042"/>
              <a:chOff x="-87313" y="279400"/>
              <a:chExt cx="404813" cy="428625"/>
            </a:xfrm>
            <a:solidFill>
              <a:schemeClr val="bg1"/>
            </a:solidFill>
          </p:grpSpPr>
          <p:sp>
            <p:nvSpPr>
              <p:cNvPr id="71" name="Freeform 5">
                <a:extLst>
                  <a:ext uri="{FF2B5EF4-FFF2-40B4-BE49-F238E27FC236}">
                    <a16:creationId xmlns:a16="http://schemas.microsoft.com/office/drawing/2014/main" id="{93E48E4F-AFC7-90C8-C789-41D8E264FA9D}"/>
                  </a:ext>
                </a:extLst>
              </p:cNvPr>
              <p:cNvSpPr>
                <a:spLocks noEditPoints="1"/>
              </p:cNvSpPr>
              <p:nvPr/>
            </p:nvSpPr>
            <p:spPr bwMode="auto">
              <a:xfrm>
                <a:off x="-87313" y="279400"/>
                <a:ext cx="404813" cy="428625"/>
              </a:xfrm>
              <a:custGeom>
                <a:avLst/>
                <a:gdLst>
                  <a:gd name="T0" fmla="*/ 118 w 129"/>
                  <a:gd name="T1" fmla="*/ 128 h 128"/>
                  <a:gd name="T2" fmla="*/ 10 w 129"/>
                  <a:gd name="T3" fmla="*/ 128 h 128"/>
                  <a:gd name="T4" fmla="*/ 0 w 129"/>
                  <a:gd name="T5" fmla="*/ 118 h 128"/>
                  <a:gd name="T6" fmla="*/ 0 w 129"/>
                  <a:gd name="T7" fmla="*/ 10 h 128"/>
                  <a:gd name="T8" fmla="*/ 10 w 129"/>
                  <a:gd name="T9" fmla="*/ 0 h 128"/>
                  <a:gd name="T10" fmla="*/ 118 w 129"/>
                  <a:gd name="T11" fmla="*/ 0 h 128"/>
                  <a:gd name="T12" fmla="*/ 129 w 129"/>
                  <a:gd name="T13" fmla="*/ 10 h 128"/>
                  <a:gd name="T14" fmla="*/ 129 w 129"/>
                  <a:gd name="T15" fmla="*/ 118 h 128"/>
                  <a:gd name="T16" fmla="*/ 118 w 129"/>
                  <a:gd name="T17" fmla="*/ 128 h 128"/>
                  <a:gd name="T18" fmla="*/ 10 w 129"/>
                  <a:gd name="T19" fmla="*/ 6 h 128"/>
                  <a:gd name="T20" fmla="*/ 7 w 129"/>
                  <a:gd name="T21" fmla="*/ 10 h 128"/>
                  <a:gd name="T22" fmla="*/ 7 w 129"/>
                  <a:gd name="T23" fmla="*/ 118 h 128"/>
                  <a:gd name="T24" fmla="*/ 10 w 129"/>
                  <a:gd name="T25" fmla="*/ 121 h 128"/>
                  <a:gd name="T26" fmla="*/ 118 w 129"/>
                  <a:gd name="T27" fmla="*/ 121 h 128"/>
                  <a:gd name="T28" fmla="*/ 122 w 129"/>
                  <a:gd name="T29" fmla="*/ 118 h 128"/>
                  <a:gd name="T30" fmla="*/ 122 w 129"/>
                  <a:gd name="T31" fmla="*/ 10 h 128"/>
                  <a:gd name="T32" fmla="*/ 118 w 129"/>
                  <a:gd name="T33" fmla="*/ 6 h 128"/>
                  <a:gd name="T34" fmla="*/ 10 w 129"/>
                  <a:gd name="T35" fmla="*/ 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9" h="128">
                    <a:moveTo>
                      <a:pt x="118" y="128"/>
                    </a:moveTo>
                    <a:cubicBezTo>
                      <a:pt x="10" y="128"/>
                      <a:pt x="10" y="128"/>
                      <a:pt x="10" y="128"/>
                    </a:cubicBezTo>
                    <a:cubicBezTo>
                      <a:pt x="5" y="128"/>
                      <a:pt x="0" y="123"/>
                      <a:pt x="0" y="118"/>
                    </a:cubicBezTo>
                    <a:cubicBezTo>
                      <a:pt x="0" y="10"/>
                      <a:pt x="0" y="10"/>
                      <a:pt x="0" y="10"/>
                    </a:cubicBezTo>
                    <a:cubicBezTo>
                      <a:pt x="0" y="4"/>
                      <a:pt x="5" y="0"/>
                      <a:pt x="10" y="0"/>
                    </a:cubicBezTo>
                    <a:cubicBezTo>
                      <a:pt x="118" y="0"/>
                      <a:pt x="118" y="0"/>
                      <a:pt x="118" y="0"/>
                    </a:cubicBezTo>
                    <a:cubicBezTo>
                      <a:pt x="124" y="0"/>
                      <a:pt x="129" y="4"/>
                      <a:pt x="129" y="10"/>
                    </a:cubicBezTo>
                    <a:cubicBezTo>
                      <a:pt x="129" y="118"/>
                      <a:pt x="129" y="118"/>
                      <a:pt x="129" y="118"/>
                    </a:cubicBezTo>
                    <a:cubicBezTo>
                      <a:pt x="129" y="123"/>
                      <a:pt x="124" y="128"/>
                      <a:pt x="118" y="128"/>
                    </a:cubicBezTo>
                    <a:close/>
                    <a:moveTo>
                      <a:pt x="10" y="6"/>
                    </a:moveTo>
                    <a:cubicBezTo>
                      <a:pt x="9" y="6"/>
                      <a:pt x="7" y="8"/>
                      <a:pt x="7" y="10"/>
                    </a:cubicBezTo>
                    <a:cubicBezTo>
                      <a:pt x="7" y="118"/>
                      <a:pt x="7" y="118"/>
                      <a:pt x="7" y="118"/>
                    </a:cubicBezTo>
                    <a:cubicBezTo>
                      <a:pt x="7" y="120"/>
                      <a:pt x="9" y="121"/>
                      <a:pt x="10" y="121"/>
                    </a:cubicBezTo>
                    <a:cubicBezTo>
                      <a:pt x="118" y="121"/>
                      <a:pt x="118" y="121"/>
                      <a:pt x="118" y="121"/>
                    </a:cubicBezTo>
                    <a:cubicBezTo>
                      <a:pt x="120" y="121"/>
                      <a:pt x="122" y="120"/>
                      <a:pt x="122" y="118"/>
                    </a:cubicBezTo>
                    <a:cubicBezTo>
                      <a:pt x="122" y="10"/>
                      <a:pt x="122" y="10"/>
                      <a:pt x="122" y="10"/>
                    </a:cubicBezTo>
                    <a:cubicBezTo>
                      <a:pt x="122" y="8"/>
                      <a:pt x="120" y="6"/>
                      <a:pt x="118" y="6"/>
                    </a:cubicBezTo>
                    <a:lnTo>
                      <a:pt x="1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000"/>
              </a:p>
            </p:txBody>
          </p:sp>
          <p:sp>
            <p:nvSpPr>
              <p:cNvPr id="72" name="Freeform 6">
                <a:extLst>
                  <a:ext uri="{FF2B5EF4-FFF2-40B4-BE49-F238E27FC236}">
                    <a16:creationId xmlns:a16="http://schemas.microsoft.com/office/drawing/2014/main" id="{620E7A4A-4D1E-653A-5A3F-99F5BBDDA33A}"/>
                  </a:ext>
                </a:extLst>
              </p:cNvPr>
              <p:cNvSpPr>
                <a:spLocks noEditPoints="1"/>
              </p:cNvSpPr>
              <p:nvPr/>
            </p:nvSpPr>
            <p:spPr bwMode="auto">
              <a:xfrm>
                <a:off x="-3175" y="412750"/>
                <a:ext cx="66675" cy="228600"/>
              </a:xfrm>
              <a:custGeom>
                <a:avLst/>
                <a:gdLst>
                  <a:gd name="T0" fmla="*/ 17 w 21"/>
                  <a:gd name="T1" fmla="*/ 68 h 68"/>
                  <a:gd name="T2" fmla="*/ 4 w 21"/>
                  <a:gd name="T3" fmla="*/ 68 h 68"/>
                  <a:gd name="T4" fmla="*/ 0 w 21"/>
                  <a:gd name="T5" fmla="*/ 64 h 68"/>
                  <a:gd name="T6" fmla="*/ 0 w 21"/>
                  <a:gd name="T7" fmla="*/ 3 h 68"/>
                  <a:gd name="T8" fmla="*/ 4 w 21"/>
                  <a:gd name="T9" fmla="*/ 0 h 68"/>
                  <a:gd name="T10" fmla="*/ 17 w 21"/>
                  <a:gd name="T11" fmla="*/ 0 h 68"/>
                  <a:gd name="T12" fmla="*/ 21 w 21"/>
                  <a:gd name="T13" fmla="*/ 3 h 68"/>
                  <a:gd name="T14" fmla="*/ 21 w 21"/>
                  <a:gd name="T15" fmla="*/ 64 h 68"/>
                  <a:gd name="T16" fmla="*/ 17 w 21"/>
                  <a:gd name="T17" fmla="*/ 68 h 68"/>
                  <a:gd name="T18" fmla="*/ 7 w 21"/>
                  <a:gd name="T19" fmla="*/ 61 h 68"/>
                  <a:gd name="T20" fmla="*/ 14 w 21"/>
                  <a:gd name="T21" fmla="*/ 61 h 68"/>
                  <a:gd name="T22" fmla="*/ 14 w 21"/>
                  <a:gd name="T23" fmla="*/ 7 h 68"/>
                  <a:gd name="T24" fmla="*/ 7 w 21"/>
                  <a:gd name="T25" fmla="*/ 7 h 68"/>
                  <a:gd name="T26" fmla="*/ 7 w 21"/>
                  <a:gd name="T27" fmla="*/ 61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 h="68">
                    <a:moveTo>
                      <a:pt x="17" y="68"/>
                    </a:moveTo>
                    <a:cubicBezTo>
                      <a:pt x="4" y="68"/>
                      <a:pt x="4" y="68"/>
                      <a:pt x="4" y="68"/>
                    </a:cubicBezTo>
                    <a:cubicBezTo>
                      <a:pt x="2" y="68"/>
                      <a:pt x="0" y="66"/>
                      <a:pt x="0" y="64"/>
                    </a:cubicBezTo>
                    <a:cubicBezTo>
                      <a:pt x="0" y="3"/>
                      <a:pt x="0" y="3"/>
                      <a:pt x="0" y="3"/>
                    </a:cubicBezTo>
                    <a:cubicBezTo>
                      <a:pt x="0" y="2"/>
                      <a:pt x="2" y="0"/>
                      <a:pt x="4" y="0"/>
                    </a:cubicBezTo>
                    <a:cubicBezTo>
                      <a:pt x="17" y="0"/>
                      <a:pt x="17" y="0"/>
                      <a:pt x="17" y="0"/>
                    </a:cubicBezTo>
                    <a:cubicBezTo>
                      <a:pt x="19" y="0"/>
                      <a:pt x="21" y="2"/>
                      <a:pt x="21" y="3"/>
                    </a:cubicBezTo>
                    <a:cubicBezTo>
                      <a:pt x="21" y="64"/>
                      <a:pt x="21" y="64"/>
                      <a:pt x="21" y="64"/>
                    </a:cubicBezTo>
                    <a:cubicBezTo>
                      <a:pt x="21" y="66"/>
                      <a:pt x="19" y="68"/>
                      <a:pt x="17" y="68"/>
                    </a:cubicBezTo>
                    <a:close/>
                    <a:moveTo>
                      <a:pt x="7" y="61"/>
                    </a:moveTo>
                    <a:cubicBezTo>
                      <a:pt x="14" y="61"/>
                      <a:pt x="14" y="61"/>
                      <a:pt x="14" y="61"/>
                    </a:cubicBezTo>
                    <a:cubicBezTo>
                      <a:pt x="14" y="7"/>
                      <a:pt x="14" y="7"/>
                      <a:pt x="14" y="7"/>
                    </a:cubicBezTo>
                    <a:cubicBezTo>
                      <a:pt x="7" y="7"/>
                      <a:pt x="7" y="7"/>
                      <a:pt x="7" y="7"/>
                    </a:cubicBezTo>
                    <a:lnTo>
                      <a:pt x="7" y="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000"/>
              </a:p>
            </p:txBody>
          </p:sp>
          <p:sp>
            <p:nvSpPr>
              <p:cNvPr id="73" name="Freeform 7">
                <a:extLst>
                  <a:ext uri="{FF2B5EF4-FFF2-40B4-BE49-F238E27FC236}">
                    <a16:creationId xmlns:a16="http://schemas.microsoft.com/office/drawing/2014/main" id="{EFBD88A1-D793-F21B-4075-D5979A0B7FCE}"/>
                  </a:ext>
                </a:extLst>
              </p:cNvPr>
              <p:cNvSpPr>
                <a:spLocks noEditPoints="1"/>
              </p:cNvSpPr>
              <p:nvPr/>
            </p:nvSpPr>
            <p:spPr bwMode="auto">
              <a:xfrm>
                <a:off x="82550" y="346075"/>
                <a:ext cx="65088" cy="295275"/>
              </a:xfrm>
              <a:custGeom>
                <a:avLst/>
                <a:gdLst>
                  <a:gd name="T0" fmla="*/ 17 w 21"/>
                  <a:gd name="T1" fmla="*/ 88 h 88"/>
                  <a:gd name="T2" fmla="*/ 4 w 21"/>
                  <a:gd name="T3" fmla="*/ 88 h 88"/>
                  <a:gd name="T4" fmla="*/ 0 w 21"/>
                  <a:gd name="T5" fmla="*/ 84 h 88"/>
                  <a:gd name="T6" fmla="*/ 0 w 21"/>
                  <a:gd name="T7" fmla="*/ 3 h 88"/>
                  <a:gd name="T8" fmla="*/ 4 w 21"/>
                  <a:gd name="T9" fmla="*/ 0 h 88"/>
                  <a:gd name="T10" fmla="*/ 17 w 21"/>
                  <a:gd name="T11" fmla="*/ 0 h 88"/>
                  <a:gd name="T12" fmla="*/ 21 w 21"/>
                  <a:gd name="T13" fmla="*/ 3 h 88"/>
                  <a:gd name="T14" fmla="*/ 21 w 21"/>
                  <a:gd name="T15" fmla="*/ 84 h 88"/>
                  <a:gd name="T16" fmla="*/ 17 w 21"/>
                  <a:gd name="T17" fmla="*/ 88 h 88"/>
                  <a:gd name="T18" fmla="*/ 7 w 21"/>
                  <a:gd name="T19" fmla="*/ 81 h 88"/>
                  <a:gd name="T20" fmla="*/ 14 w 21"/>
                  <a:gd name="T21" fmla="*/ 81 h 88"/>
                  <a:gd name="T22" fmla="*/ 14 w 21"/>
                  <a:gd name="T23" fmla="*/ 7 h 88"/>
                  <a:gd name="T24" fmla="*/ 7 w 21"/>
                  <a:gd name="T25" fmla="*/ 7 h 88"/>
                  <a:gd name="T26" fmla="*/ 7 w 21"/>
                  <a:gd name="T27" fmla="*/ 81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 h="88">
                    <a:moveTo>
                      <a:pt x="17" y="88"/>
                    </a:moveTo>
                    <a:cubicBezTo>
                      <a:pt x="4" y="88"/>
                      <a:pt x="4" y="88"/>
                      <a:pt x="4" y="88"/>
                    </a:cubicBezTo>
                    <a:cubicBezTo>
                      <a:pt x="2" y="88"/>
                      <a:pt x="0" y="86"/>
                      <a:pt x="0" y="84"/>
                    </a:cubicBezTo>
                    <a:cubicBezTo>
                      <a:pt x="0" y="3"/>
                      <a:pt x="0" y="3"/>
                      <a:pt x="0" y="3"/>
                    </a:cubicBezTo>
                    <a:cubicBezTo>
                      <a:pt x="0" y="1"/>
                      <a:pt x="2" y="0"/>
                      <a:pt x="4" y="0"/>
                    </a:cubicBezTo>
                    <a:cubicBezTo>
                      <a:pt x="17" y="0"/>
                      <a:pt x="17" y="0"/>
                      <a:pt x="17" y="0"/>
                    </a:cubicBezTo>
                    <a:cubicBezTo>
                      <a:pt x="19" y="0"/>
                      <a:pt x="21" y="1"/>
                      <a:pt x="21" y="3"/>
                    </a:cubicBezTo>
                    <a:cubicBezTo>
                      <a:pt x="21" y="84"/>
                      <a:pt x="21" y="84"/>
                      <a:pt x="21" y="84"/>
                    </a:cubicBezTo>
                    <a:cubicBezTo>
                      <a:pt x="21" y="86"/>
                      <a:pt x="19" y="88"/>
                      <a:pt x="17" y="88"/>
                    </a:cubicBezTo>
                    <a:close/>
                    <a:moveTo>
                      <a:pt x="7" y="81"/>
                    </a:moveTo>
                    <a:cubicBezTo>
                      <a:pt x="14" y="81"/>
                      <a:pt x="14" y="81"/>
                      <a:pt x="14" y="81"/>
                    </a:cubicBezTo>
                    <a:cubicBezTo>
                      <a:pt x="14" y="7"/>
                      <a:pt x="14" y="7"/>
                      <a:pt x="14" y="7"/>
                    </a:cubicBezTo>
                    <a:cubicBezTo>
                      <a:pt x="7" y="7"/>
                      <a:pt x="7" y="7"/>
                      <a:pt x="7" y="7"/>
                    </a:cubicBezTo>
                    <a:lnTo>
                      <a:pt x="7" y="8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000"/>
              </a:p>
            </p:txBody>
          </p:sp>
          <p:sp>
            <p:nvSpPr>
              <p:cNvPr id="74" name="Freeform 8">
                <a:extLst>
                  <a:ext uri="{FF2B5EF4-FFF2-40B4-BE49-F238E27FC236}">
                    <a16:creationId xmlns:a16="http://schemas.microsoft.com/office/drawing/2014/main" id="{9CC486E4-703B-251E-54DE-CEA53AEA48C7}"/>
                  </a:ext>
                </a:extLst>
              </p:cNvPr>
              <p:cNvSpPr>
                <a:spLocks noEditPoints="1"/>
              </p:cNvSpPr>
              <p:nvPr/>
            </p:nvSpPr>
            <p:spPr bwMode="auto">
              <a:xfrm>
                <a:off x="166688" y="503238"/>
                <a:ext cx="65088" cy="138113"/>
              </a:xfrm>
              <a:custGeom>
                <a:avLst/>
                <a:gdLst>
                  <a:gd name="T0" fmla="*/ 17 w 21"/>
                  <a:gd name="T1" fmla="*/ 41 h 41"/>
                  <a:gd name="T2" fmla="*/ 4 w 21"/>
                  <a:gd name="T3" fmla="*/ 41 h 41"/>
                  <a:gd name="T4" fmla="*/ 0 w 21"/>
                  <a:gd name="T5" fmla="*/ 37 h 41"/>
                  <a:gd name="T6" fmla="*/ 0 w 21"/>
                  <a:gd name="T7" fmla="*/ 3 h 41"/>
                  <a:gd name="T8" fmla="*/ 4 w 21"/>
                  <a:gd name="T9" fmla="*/ 0 h 41"/>
                  <a:gd name="T10" fmla="*/ 17 w 21"/>
                  <a:gd name="T11" fmla="*/ 0 h 41"/>
                  <a:gd name="T12" fmla="*/ 21 w 21"/>
                  <a:gd name="T13" fmla="*/ 3 h 41"/>
                  <a:gd name="T14" fmla="*/ 21 w 21"/>
                  <a:gd name="T15" fmla="*/ 37 h 41"/>
                  <a:gd name="T16" fmla="*/ 17 w 21"/>
                  <a:gd name="T17" fmla="*/ 41 h 41"/>
                  <a:gd name="T18" fmla="*/ 7 w 21"/>
                  <a:gd name="T19" fmla="*/ 34 h 41"/>
                  <a:gd name="T20" fmla="*/ 14 w 21"/>
                  <a:gd name="T21" fmla="*/ 34 h 41"/>
                  <a:gd name="T22" fmla="*/ 14 w 21"/>
                  <a:gd name="T23" fmla="*/ 7 h 41"/>
                  <a:gd name="T24" fmla="*/ 7 w 21"/>
                  <a:gd name="T25" fmla="*/ 7 h 41"/>
                  <a:gd name="T26" fmla="*/ 7 w 21"/>
                  <a:gd name="T27" fmla="*/ 34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 h="41">
                    <a:moveTo>
                      <a:pt x="17" y="41"/>
                    </a:moveTo>
                    <a:cubicBezTo>
                      <a:pt x="4" y="41"/>
                      <a:pt x="4" y="41"/>
                      <a:pt x="4" y="41"/>
                    </a:cubicBezTo>
                    <a:cubicBezTo>
                      <a:pt x="2" y="41"/>
                      <a:pt x="0" y="39"/>
                      <a:pt x="0" y="37"/>
                    </a:cubicBezTo>
                    <a:cubicBezTo>
                      <a:pt x="0" y="3"/>
                      <a:pt x="0" y="3"/>
                      <a:pt x="0" y="3"/>
                    </a:cubicBezTo>
                    <a:cubicBezTo>
                      <a:pt x="0" y="2"/>
                      <a:pt x="2" y="0"/>
                      <a:pt x="4" y="0"/>
                    </a:cubicBezTo>
                    <a:cubicBezTo>
                      <a:pt x="17" y="0"/>
                      <a:pt x="17" y="0"/>
                      <a:pt x="17" y="0"/>
                    </a:cubicBezTo>
                    <a:cubicBezTo>
                      <a:pt x="19" y="0"/>
                      <a:pt x="21" y="2"/>
                      <a:pt x="21" y="3"/>
                    </a:cubicBezTo>
                    <a:cubicBezTo>
                      <a:pt x="21" y="37"/>
                      <a:pt x="21" y="37"/>
                      <a:pt x="21" y="37"/>
                    </a:cubicBezTo>
                    <a:cubicBezTo>
                      <a:pt x="21" y="39"/>
                      <a:pt x="19" y="41"/>
                      <a:pt x="17" y="41"/>
                    </a:cubicBezTo>
                    <a:close/>
                    <a:moveTo>
                      <a:pt x="7" y="34"/>
                    </a:moveTo>
                    <a:cubicBezTo>
                      <a:pt x="14" y="34"/>
                      <a:pt x="14" y="34"/>
                      <a:pt x="14" y="34"/>
                    </a:cubicBezTo>
                    <a:cubicBezTo>
                      <a:pt x="14" y="7"/>
                      <a:pt x="14" y="7"/>
                      <a:pt x="14" y="7"/>
                    </a:cubicBezTo>
                    <a:cubicBezTo>
                      <a:pt x="7" y="7"/>
                      <a:pt x="7" y="7"/>
                      <a:pt x="7" y="7"/>
                    </a:cubicBezTo>
                    <a:lnTo>
                      <a:pt x="7"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000"/>
              </a:p>
            </p:txBody>
          </p:sp>
        </p:grpSp>
      </p:grpSp>
      <p:grpSp>
        <p:nvGrpSpPr>
          <p:cNvPr id="75" name="Group 74">
            <a:extLst>
              <a:ext uri="{FF2B5EF4-FFF2-40B4-BE49-F238E27FC236}">
                <a16:creationId xmlns:a16="http://schemas.microsoft.com/office/drawing/2014/main" id="{BF2B95DA-597F-CB9D-9D9A-8082C0FA110E}"/>
              </a:ext>
            </a:extLst>
          </p:cNvPr>
          <p:cNvGrpSpPr/>
          <p:nvPr/>
        </p:nvGrpSpPr>
        <p:grpSpPr>
          <a:xfrm>
            <a:off x="155826" y="3601094"/>
            <a:ext cx="481187" cy="481187"/>
            <a:chOff x="1077906" y="4350654"/>
            <a:chExt cx="481187" cy="481187"/>
          </a:xfrm>
        </p:grpSpPr>
        <p:sp>
          <p:nvSpPr>
            <p:cNvPr id="76" name="Oval 75">
              <a:extLst>
                <a:ext uri="{FF2B5EF4-FFF2-40B4-BE49-F238E27FC236}">
                  <a16:creationId xmlns:a16="http://schemas.microsoft.com/office/drawing/2014/main" id="{D458321E-0AE2-BB8E-82D6-CC54F183EF03}"/>
                </a:ext>
              </a:extLst>
            </p:cNvPr>
            <p:cNvSpPr/>
            <p:nvPr/>
          </p:nvSpPr>
          <p:spPr>
            <a:xfrm>
              <a:off x="1077906" y="4350654"/>
              <a:ext cx="481187" cy="48118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grpSp>
          <p:nvGrpSpPr>
            <p:cNvPr id="77" name="Group 76">
              <a:extLst>
                <a:ext uri="{FF2B5EF4-FFF2-40B4-BE49-F238E27FC236}">
                  <a16:creationId xmlns:a16="http://schemas.microsoft.com/office/drawing/2014/main" id="{037F5E63-EB4D-9A3D-AA53-91423BF15FCA}"/>
                </a:ext>
              </a:extLst>
            </p:cNvPr>
            <p:cNvGrpSpPr/>
            <p:nvPr/>
          </p:nvGrpSpPr>
          <p:grpSpPr>
            <a:xfrm>
              <a:off x="1194019" y="4456774"/>
              <a:ext cx="245574" cy="262510"/>
              <a:chOff x="-1295400" y="1143000"/>
              <a:chExt cx="414338" cy="442913"/>
            </a:xfrm>
            <a:solidFill>
              <a:schemeClr val="bg1"/>
            </a:solidFill>
          </p:grpSpPr>
          <p:sp>
            <p:nvSpPr>
              <p:cNvPr id="78" name="Freeform 14">
                <a:extLst>
                  <a:ext uri="{FF2B5EF4-FFF2-40B4-BE49-F238E27FC236}">
                    <a16:creationId xmlns:a16="http://schemas.microsoft.com/office/drawing/2014/main" id="{98A369B6-20B8-A2F2-ACCA-5189DBF8AE15}"/>
                  </a:ext>
                </a:extLst>
              </p:cNvPr>
              <p:cNvSpPr>
                <a:spLocks noEditPoints="1"/>
              </p:cNvSpPr>
              <p:nvPr/>
            </p:nvSpPr>
            <p:spPr bwMode="auto">
              <a:xfrm>
                <a:off x="-1295400" y="1143000"/>
                <a:ext cx="414338" cy="442913"/>
              </a:xfrm>
              <a:custGeom>
                <a:avLst/>
                <a:gdLst>
                  <a:gd name="T0" fmla="*/ 49 w 132"/>
                  <a:gd name="T1" fmla="*/ 131 h 132"/>
                  <a:gd name="T2" fmla="*/ 31 w 132"/>
                  <a:gd name="T3" fmla="*/ 120 h 132"/>
                  <a:gd name="T4" fmla="*/ 19 w 132"/>
                  <a:gd name="T5" fmla="*/ 100 h 132"/>
                  <a:gd name="T6" fmla="*/ 8 w 132"/>
                  <a:gd name="T7" fmla="*/ 100 h 132"/>
                  <a:gd name="T8" fmla="*/ 3 w 132"/>
                  <a:gd name="T9" fmla="*/ 79 h 132"/>
                  <a:gd name="T10" fmla="*/ 3 w 132"/>
                  <a:gd name="T11" fmla="*/ 53 h 132"/>
                  <a:gd name="T12" fmla="*/ 8 w 132"/>
                  <a:gd name="T13" fmla="*/ 32 h 132"/>
                  <a:gd name="T14" fmla="*/ 19 w 132"/>
                  <a:gd name="T15" fmla="*/ 32 h 132"/>
                  <a:gd name="T16" fmla="*/ 31 w 132"/>
                  <a:gd name="T17" fmla="*/ 12 h 132"/>
                  <a:gd name="T18" fmla="*/ 49 w 132"/>
                  <a:gd name="T19" fmla="*/ 1 h 132"/>
                  <a:gd name="T20" fmla="*/ 66 w 132"/>
                  <a:gd name="T21" fmla="*/ 12 h 132"/>
                  <a:gd name="T22" fmla="*/ 83 w 132"/>
                  <a:gd name="T23" fmla="*/ 1 h 132"/>
                  <a:gd name="T24" fmla="*/ 101 w 132"/>
                  <a:gd name="T25" fmla="*/ 12 h 132"/>
                  <a:gd name="T26" fmla="*/ 113 w 132"/>
                  <a:gd name="T27" fmla="*/ 32 h 132"/>
                  <a:gd name="T28" fmla="*/ 124 w 132"/>
                  <a:gd name="T29" fmla="*/ 32 h 132"/>
                  <a:gd name="T30" fmla="*/ 129 w 132"/>
                  <a:gd name="T31" fmla="*/ 53 h 132"/>
                  <a:gd name="T32" fmla="*/ 129 w 132"/>
                  <a:gd name="T33" fmla="*/ 79 h 132"/>
                  <a:gd name="T34" fmla="*/ 124 w 132"/>
                  <a:gd name="T35" fmla="*/ 100 h 132"/>
                  <a:gd name="T36" fmla="*/ 113 w 132"/>
                  <a:gd name="T37" fmla="*/ 100 h 132"/>
                  <a:gd name="T38" fmla="*/ 101 w 132"/>
                  <a:gd name="T39" fmla="*/ 120 h 132"/>
                  <a:gd name="T40" fmla="*/ 83 w 132"/>
                  <a:gd name="T41" fmla="*/ 131 h 132"/>
                  <a:gd name="T42" fmla="*/ 66 w 132"/>
                  <a:gd name="T43" fmla="*/ 120 h 132"/>
                  <a:gd name="T44" fmla="*/ 50 w 132"/>
                  <a:gd name="T45" fmla="*/ 131 h 132"/>
                  <a:gd name="T46" fmla="*/ 84 w 132"/>
                  <a:gd name="T47" fmla="*/ 124 h 132"/>
                  <a:gd name="T48" fmla="*/ 93 w 132"/>
                  <a:gd name="T49" fmla="*/ 113 h 132"/>
                  <a:gd name="T50" fmla="*/ 120 w 132"/>
                  <a:gd name="T51" fmla="*/ 94 h 132"/>
                  <a:gd name="T52" fmla="*/ 113 w 132"/>
                  <a:gd name="T53" fmla="*/ 66 h 132"/>
                  <a:gd name="T54" fmla="*/ 120 w 132"/>
                  <a:gd name="T55" fmla="*/ 38 h 132"/>
                  <a:gd name="T56" fmla="*/ 93 w 132"/>
                  <a:gd name="T57" fmla="*/ 19 h 132"/>
                  <a:gd name="T58" fmla="*/ 84 w 132"/>
                  <a:gd name="T59" fmla="*/ 8 h 132"/>
                  <a:gd name="T60" fmla="*/ 48 w 132"/>
                  <a:gd name="T61" fmla="*/ 8 h 132"/>
                  <a:gd name="T62" fmla="*/ 39 w 132"/>
                  <a:gd name="T63" fmla="*/ 19 h 132"/>
                  <a:gd name="T64" fmla="*/ 12 w 132"/>
                  <a:gd name="T65" fmla="*/ 38 h 132"/>
                  <a:gd name="T66" fmla="*/ 19 w 132"/>
                  <a:gd name="T67" fmla="*/ 66 h 132"/>
                  <a:gd name="T68" fmla="*/ 12 w 132"/>
                  <a:gd name="T69" fmla="*/ 94 h 132"/>
                  <a:gd name="T70" fmla="*/ 39 w 132"/>
                  <a:gd name="T71" fmla="*/ 113 h 132"/>
                  <a:gd name="T72" fmla="*/ 48 w 132"/>
                  <a:gd name="T73" fmla="*/ 124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32" h="132">
                    <a:moveTo>
                      <a:pt x="50" y="131"/>
                    </a:moveTo>
                    <a:cubicBezTo>
                      <a:pt x="50" y="131"/>
                      <a:pt x="49" y="131"/>
                      <a:pt x="49" y="131"/>
                    </a:cubicBezTo>
                    <a:cubicBezTo>
                      <a:pt x="43" y="130"/>
                      <a:pt x="37" y="127"/>
                      <a:pt x="32" y="124"/>
                    </a:cubicBezTo>
                    <a:cubicBezTo>
                      <a:pt x="30" y="123"/>
                      <a:pt x="30" y="121"/>
                      <a:pt x="31" y="120"/>
                    </a:cubicBezTo>
                    <a:cubicBezTo>
                      <a:pt x="32" y="118"/>
                      <a:pt x="32" y="115"/>
                      <a:pt x="32" y="113"/>
                    </a:cubicBezTo>
                    <a:cubicBezTo>
                      <a:pt x="32" y="106"/>
                      <a:pt x="26" y="100"/>
                      <a:pt x="19" y="100"/>
                    </a:cubicBezTo>
                    <a:cubicBezTo>
                      <a:pt x="16" y="100"/>
                      <a:pt x="14" y="100"/>
                      <a:pt x="12" y="101"/>
                    </a:cubicBezTo>
                    <a:cubicBezTo>
                      <a:pt x="11" y="102"/>
                      <a:pt x="9" y="102"/>
                      <a:pt x="8" y="100"/>
                    </a:cubicBezTo>
                    <a:cubicBezTo>
                      <a:pt x="4" y="95"/>
                      <a:pt x="2" y="89"/>
                      <a:pt x="1" y="83"/>
                    </a:cubicBezTo>
                    <a:cubicBezTo>
                      <a:pt x="0" y="81"/>
                      <a:pt x="1" y="79"/>
                      <a:pt x="3" y="79"/>
                    </a:cubicBezTo>
                    <a:cubicBezTo>
                      <a:pt x="8" y="77"/>
                      <a:pt x="12" y="72"/>
                      <a:pt x="12" y="66"/>
                    </a:cubicBezTo>
                    <a:cubicBezTo>
                      <a:pt x="12" y="60"/>
                      <a:pt x="8" y="55"/>
                      <a:pt x="3" y="53"/>
                    </a:cubicBezTo>
                    <a:cubicBezTo>
                      <a:pt x="1" y="53"/>
                      <a:pt x="0" y="51"/>
                      <a:pt x="1" y="49"/>
                    </a:cubicBezTo>
                    <a:cubicBezTo>
                      <a:pt x="2" y="43"/>
                      <a:pt x="4" y="37"/>
                      <a:pt x="8" y="32"/>
                    </a:cubicBezTo>
                    <a:cubicBezTo>
                      <a:pt x="9" y="30"/>
                      <a:pt x="11" y="30"/>
                      <a:pt x="12" y="31"/>
                    </a:cubicBezTo>
                    <a:cubicBezTo>
                      <a:pt x="14" y="32"/>
                      <a:pt x="16" y="32"/>
                      <a:pt x="19" y="32"/>
                    </a:cubicBezTo>
                    <a:cubicBezTo>
                      <a:pt x="26" y="32"/>
                      <a:pt x="32" y="26"/>
                      <a:pt x="32" y="19"/>
                    </a:cubicBezTo>
                    <a:cubicBezTo>
                      <a:pt x="32" y="16"/>
                      <a:pt x="32" y="14"/>
                      <a:pt x="31" y="12"/>
                    </a:cubicBezTo>
                    <a:cubicBezTo>
                      <a:pt x="30" y="11"/>
                      <a:pt x="30" y="9"/>
                      <a:pt x="32" y="8"/>
                    </a:cubicBezTo>
                    <a:cubicBezTo>
                      <a:pt x="37" y="5"/>
                      <a:pt x="43" y="2"/>
                      <a:pt x="49" y="1"/>
                    </a:cubicBezTo>
                    <a:cubicBezTo>
                      <a:pt x="51" y="0"/>
                      <a:pt x="53" y="1"/>
                      <a:pt x="53" y="3"/>
                    </a:cubicBezTo>
                    <a:cubicBezTo>
                      <a:pt x="55" y="8"/>
                      <a:pt x="60" y="12"/>
                      <a:pt x="66" y="12"/>
                    </a:cubicBezTo>
                    <a:cubicBezTo>
                      <a:pt x="72" y="12"/>
                      <a:pt x="77" y="8"/>
                      <a:pt x="79" y="3"/>
                    </a:cubicBezTo>
                    <a:cubicBezTo>
                      <a:pt x="79" y="1"/>
                      <a:pt x="81" y="0"/>
                      <a:pt x="83" y="1"/>
                    </a:cubicBezTo>
                    <a:cubicBezTo>
                      <a:pt x="89" y="2"/>
                      <a:pt x="95" y="5"/>
                      <a:pt x="100" y="8"/>
                    </a:cubicBezTo>
                    <a:cubicBezTo>
                      <a:pt x="102" y="9"/>
                      <a:pt x="102" y="11"/>
                      <a:pt x="101" y="12"/>
                    </a:cubicBezTo>
                    <a:cubicBezTo>
                      <a:pt x="100" y="14"/>
                      <a:pt x="100" y="16"/>
                      <a:pt x="100" y="19"/>
                    </a:cubicBezTo>
                    <a:cubicBezTo>
                      <a:pt x="100" y="26"/>
                      <a:pt x="106" y="32"/>
                      <a:pt x="113" y="32"/>
                    </a:cubicBezTo>
                    <a:cubicBezTo>
                      <a:pt x="115" y="32"/>
                      <a:pt x="118" y="32"/>
                      <a:pt x="120" y="31"/>
                    </a:cubicBezTo>
                    <a:cubicBezTo>
                      <a:pt x="121" y="30"/>
                      <a:pt x="123" y="30"/>
                      <a:pt x="124" y="32"/>
                    </a:cubicBezTo>
                    <a:cubicBezTo>
                      <a:pt x="127" y="37"/>
                      <a:pt x="130" y="43"/>
                      <a:pt x="131" y="49"/>
                    </a:cubicBezTo>
                    <a:cubicBezTo>
                      <a:pt x="132" y="51"/>
                      <a:pt x="131" y="53"/>
                      <a:pt x="129" y="53"/>
                    </a:cubicBezTo>
                    <a:cubicBezTo>
                      <a:pt x="124" y="55"/>
                      <a:pt x="120" y="60"/>
                      <a:pt x="120" y="66"/>
                    </a:cubicBezTo>
                    <a:cubicBezTo>
                      <a:pt x="120" y="72"/>
                      <a:pt x="124" y="77"/>
                      <a:pt x="129" y="79"/>
                    </a:cubicBezTo>
                    <a:cubicBezTo>
                      <a:pt x="131" y="79"/>
                      <a:pt x="132" y="81"/>
                      <a:pt x="131" y="83"/>
                    </a:cubicBezTo>
                    <a:cubicBezTo>
                      <a:pt x="130" y="89"/>
                      <a:pt x="127" y="95"/>
                      <a:pt x="124" y="100"/>
                    </a:cubicBezTo>
                    <a:cubicBezTo>
                      <a:pt x="123" y="102"/>
                      <a:pt x="121" y="102"/>
                      <a:pt x="120" y="101"/>
                    </a:cubicBezTo>
                    <a:cubicBezTo>
                      <a:pt x="118" y="100"/>
                      <a:pt x="115" y="100"/>
                      <a:pt x="113" y="100"/>
                    </a:cubicBezTo>
                    <a:cubicBezTo>
                      <a:pt x="106" y="100"/>
                      <a:pt x="100" y="106"/>
                      <a:pt x="100" y="113"/>
                    </a:cubicBezTo>
                    <a:cubicBezTo>
                      <a:pt x="100" y="115"/>
                      <a:pt x="100" y="118"/>
                      <a:pt x="101" y="120"/>
                    </a:cubicBezTo>
                    <a:cubicBezTo>
                      <a:pt x="102" y="121"/>
                      <a:pt x="102" y="123"/>
                      <a:pt x="100" y="124"/>
                    </a:cubicBezTo>
                    <a:cubicBezTo>
                      <a:pt x="95" y="127"/>
                      <a:pt x="89" y="130"/>
                      <a:pt x="83" y="131"/>
                    </a:cubicBezTo>
                    <a:cubicBezTo>
                      <a:pt x="81" y="132"/>
                      <a:pt x="79" y="131"/>
                      <a:pt x="79" y="129"/>
                    </a:cubicBezTo>
                    <a:cubicBezTo>
                      <a:pt x="77" y="124"/>
                      <a:pt x="72" y="120"/>
                      <a:pt x="66" y="120"/>
                    </a:cubicBezTo>
                    <a:cubicBezTo>
                      <a:pt x="60" y="120"/>
                      <a:pt x="55" y="124"/>
                      <a:pt x="53" y="129"/>
                    </a:cubicBezTo>
                    <a:cubicBezTo>
                      <a:pt x="53" y="131"/>
                      <a:pt x="51" y="131"/>
                      <a:pt x="50" y="131"/>
                    </a:cubicBezTo>
                    <a:close/>
                    <a:moveTo>
                      <a:pt x="66" y="113"/>
                    </a:moveTo>
                    <a:cubicBezTo>
                      <a:pt x="74" y="113"/>
                      <a:pt x="80" y="117"/>
                      <a:pt x="84" y="124"/>
                    </a:cubicBezTo>
                    <a:cubicBezTo>
                      <a:pt x="87" y="123"/>
                      <a:pt x="91" y="122"/>
                      <a:pt x="94" y="120"/>
                    </a:cubicBezTo>
                    <a:cubicBezTo>
                      <a:pt x="93" y="118"/>
                      <a:pt x="93" y="115"/>
                      <a:pt x="93" y="113"/>
                    </a:cubicBezTo>
                    <a:cubicBezTo>
                      <a:pt x="93" y="102"/>
                      <a:pt x="102" y="93"/>
                      <a:pt x="113" y="93"/>
                    </a:cubicBezTo>
                    <a:cubicBezTo>
                      <a:pt x="115" y="93"/>
                      <a:pt x="118" y="93"/>
                      <a:pt x="120" y="94"/>
                    </a:cubicBezTo>
                    <a:cubicBezTo>
                      <a:pt x="121" y="91"/>
                      <a:pt x="123" y="87"/>
                      <a:pt x="124" y="84"/>
                    </a:cubicBezTo>
                    <a:cubicBezTo>
                      <a:pt x="117" y="80"/>
                      <a:pt x="113" y="74"/>
                      <a:pt x="113" y="66"/>
                    </a:cubicBezTo>
                    <a:cubicBezTo>
                      <a:pt x="113" y="58"/>
                      <a:pt x="117" y="51"/>
                      <a:pt x="124" y="48"/>
                    </a:cubicBezTo>
                    <a:cubicBezTo>
                      <a:pt x="123" y="45"/>
                      <a:pt x="121" y="41"/>
                      <a:pt x="120" y="38"/>
                    </a:cubicBezTo>
                    <a:cubicBezTo>
                      <a:pt x="118" y="39"/>
                      <a:pt x="115" y="39"/>
                      <a:pt x="113" y="39"/>
                    </a:cubicBezTo>
                    <a:cubicBezTo>
                      <a:pt x="102" y="39"/>
                      <a:pt x="93" y="30"/>
                      <a:pt x="93" y="19"/>
                    </a:cubicBezTo>
                    <a:cubicBezTo>
                      <a:pt x="93" y="16"/>
                      <a:pt x="93" y="14"/>
                      <a:pt x="94" y="12"/>
                    </a:cubicBezTo>
                    <a:cubicBezTo>
                      <a:pt x="91" y="10"/>
                      <a:pt x="87" y="9"/>
                      <a:pt x="84" y="8"/>
                    </a:cubicBezTo>
                    <a:cubicBezTo>
                      <a:pt x="80" y="14"/>
                      <a:pt x="74" y="19"/>
                      <a:pt x="66" y="19"/>
                    </a:cubicBezTo>
                    <a:cubicBezTo>
                      <a:pt x="58" y="19"/>
                      <a:pt x="51" y="14"/>
                      <a:pt x="48" y="8"/>
                    </a:cubicBezTo>
                    <a:cubicBezTo>
                      <a:pt x="44" y="9"/>
                      <a:pt x="41" y="10"/>
                      <a:pt x="38" y="12"/>
                    </a:cubicBezTo>
                    <a:cubicBezTo>
                      <a:pt x="39" y="14"/>
                      <a:pt x="39" y="16"/>
                      <a:pt x="39" y="19"/>
                    </a:cubicBezTo>
                    <a:cubicBezTo>
                      <a:pt x="39" y="30"/>
                      <a:pt x="30" y="39"/>
                      <a:pt x="19" y="39"/>
                    </a:cubicBezTo>
                    <a:cubicBezTo>
                      <a:pt x="16" y="39"/>
                      <a:pt x="14" y="39"/>
                      <a:pt x="12" y="38"/>
                    </a:cubicBezTo>
                    <a:cubicBezTo>
                      <a:pt x="10" y="41"/>
                      <a:pt x="9" y="45"/>
                      <a:pt x="8" y="48"/>
                    </a:cubicBezTo>
                    <a:cubicBezTo>
                      <a:pt x="14" y="51"/>
                      <a:pt x="19" y="58"/>
                      <a:pt x="19" y="66"/>
                    </a:cubicBezTo>
                    <a:cubicBezTo>
                      <a:pt x="19" y="74"/>
                      <a:pt x="14" y="80"/>
                      <a:pt x="8" y="84"/>
                    </a:cubicBezTo>
                    <a:cubicBezTo>
                      <a:pt x="9" y="87"/>
                      <a:pt x="10" y="91"/>
                      <a:pt x="12" y="94"/>
                    </a:cubicBezTo>
                    <a:cubicBezTo>
                      <a:pt x="14" y="93"/>
                      <a:pt x="16" y="93"/>
                      <a:pt x="19" y="93"/>
                    </a:cubicBezTo>
                    <a:cubicBezTo>
                      <a:pt x="30" y="93"/>
                      <a:pt x="39" y="102"/>
                      <a:pt x="39" y="113"/>
                    </a:cubicBezTo>
                    <a:cubicBezTo>
                      <a:pt x="39" y="115"/>
                      <a:pt x="39" y="118"/>
                      <a:pt x="38" y="120"/>
                    </a:cubicBezTo>
                    <a:cubicBezTo>
                      <a:pt x="41" y="122"/>
                      <a:pt x="44" y="123"/>
                      <a:pt x="48" y="124"/>
                    </a:cubicBezTo>
                    <a:cubicBezTo>
                      <a:pt x="51" y="117"/>
                      <a:pt x="58" y="113"/>
                      <a:pt x="66"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000"/>
              </a:p>
            </p:txBody>
          </p:sp>
          <p:sp>
            <p:nvSpPr>
              <p:cNvPr id="79" name="Freeform 15">
                <a:extLst>
                  <a:ext uri="{FF2B5EF4-FFF2-40B4-BE49-F238E27FC236}">
                    <a16:creationId xmlns:a16="http://schemas.microsoft.com/office/drawing/2014/main" id="{43602034-A955-9C25-3990-DC66C6119217}"/>
                  </a:ext>
                </a:extLst>
              </p:cNvPr>
              <p:cNvSpPr>
                <a:spLocks noEditPoints="1"/>
              </p:cNvSpPr>
              <p:nvPr/>
            </p:nvSpPr>
            <p:spPr bwMode="auto">
              <a:xfrm>
                <a:off x="-1150938" y="1296988"/>
                <a:ext cx="125413" cy="134938"/>
              </a:xfrm>
              <a:custGeom>
                <a:avLst/>
                <a:gdLst>
                  <a:gd name="T0" fmla="*/ 20 w 40"/>
                  <a:gd name="T1" fmla="*/ 40 h 40"/>
                  <a:gd name="T2" fmla="*/ 0 w 40"/>
                  <a:gd name="T3" fmla="*/ 20 h 40"/>
                  <a:gd name="T4" fmla="*/ 20 w 40"/>
                  <a:gd name="T5" fmla="*/ 0 h 40"/>
                  <a:gd name="T6" fmla="*/ 40 w 40"/>
                  <a:gd name="T7" fmla="*/ 20 h 40"/>
                  <a:gd name="T8" fmla="*/ 20 w 40"/>
                  <a:gd name="T9" fmla="*/ 40 h 40"/>
                  <a:gd name="T10" fmla="*/ 20 w 40"/>
                  <a:gd name="T11" fmla="*/ 6 h 40"/>
                  <a:gd name="T12" fmla="*/ 6 w 40"/>
                  <a:gd name="T13" fmla="*/ 20 h 40"/>
                  <a:gd name="T14" fmla="*/ 20 w 40"/>
                  <a:gd name="T15" fmla="*/ 33 h 40"/>
                  <a:gd name="T16" fmla="*/ 33 w 40"/>
                  <a:gd name="T17" fmla="*/ 20 h 40"/>
                  <a:gd name="T18" fmla="*/ 20 w 40"/>
                  <a:gd name="T19" fmla="*/ 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6"/>
                    </a:moveTo>
                    <a:cubicBezTo>
                      <a:pt x="12" y="6"/>
                      <a:pt x="6" y="13"/>
                      <a:pt x="6" y="20"/>
                    </a:cubicBezTo>
                    <a:cubicBezTo>
                      <a:pt x="6" y="27"/>
                      <a:pt x="12" y="33"/>
                      <a:pt x="20" y="33"/>
                    </a:cubicBezTo>
                    <a:cubicBezTo>
                      <a:pt x="27" y="33"/>
                      <a:pt x="33" y="27"/>
                      <a:pt x="33" y="20"/>
                    </a:cubicBezTo>
                    <a:cubicBezTo>
                      <a:pt x="33" y="13"/>
                      <a:pt x="27" y="6"/>
                      <a:pt x="20"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000"/>
              </a:p>
            </p:txBody>
          </p:sp>
        </p:grpSp>
      </p:grpSp>
      <p:grpSp>
        <p:nvGrpSpPr>
          <p:cNvPr id="80" name="Group 79">
            <a:extLst>
              <a:ext uri="{FF2B5EF4-FFF2-40B4-BE49-F238E27FC236}">
                <a16:creationId xmlns:a16="http://schemas.microsoft.com/office/drawing/2014/main" id="{E2B0B3FA-1014-D1C0-EBF9-5B5CDF308B59}"/>
              </a:ext>
            </a:extLst>
          </p:cNvPr>
          <p:cNvGrpSpPr/>
          <p:nvPr/>
        </p:nvGrpSpPr>
        <p:grpSpPr>
          <a:xfrm>
            <a:off x="170929" y="4235772"/>
            <a:ext cx="481187" cy="481187"/>
            <a:chOff x="1077906" y="5272308"/>
            <a:chExt cx="481187" cy="481187"/>
          </a:xfrm>
        </p:grpSpPr>
        <p:sp>
          <p:nvSpPr>
            <p:cNvPr id="81" name="Oval 80">
              <a:extLst>
                <a:ext uri="{FF2B5EF4-FFF2-40B4-BE49-F238E27FC236}">
                  <a16:creationId xmlns:a16="http://schemas.microsoft.com/office/drawing/2014/main" id="{D84E97EC-16ED-CEE0-8587-3A7ADC215BC3}"/>
                </a:ext>
              </a:extLst>
            </p:cNvPr>
            <p:cNvSpPr/>
            <p:nvPr/>
          </p:nvSpPr>
          <p:spPr>
            <a:xfrm>
              <a:off x="1077906" y="5272308"/>
              <a:ext cx="481187" cy="48118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grpSp>
          <p:nvGrpSpPr>
            <p:cNvPr id="82" name="Group 81">
              <a:extLst>
                <a:ext uri="{FF2B5EF4-FFF2-40B4-BE49-F238E27FC236}">
                  <a16:creationId xmlns:a16="http://schemas.microsoft.com/office/drawing/2014/main" id="{61DA3F74-8E92-A453-BC2C-19B920B60B5B}"/>
                </a:ext>
              </a:extLst>
            </p:cNvPr>
            <p:cNvGrpSpPr/>
            <p:nvPr/>
          </p:nvGrpSpPr>
          <p:grpSpPr>
            <a:xfrm>
              <a:off x="1194019" y="5397924"/>
              <a:ext cx="251219" cy="200411"/>
              <a:chOff x="703263" y="708025"/>
              <a:chExt cx="423862" cy="338138"/>
            </a:xfrm>
            <a:solidFill>
              <a:schemeClr val="bg1"/>
            </a:solidFill>
          </p:grpSpPr>
          <p:sp>
            <p:nvSpPr>
              <p:cNvPr id="83" name="Freeform 9">
                <a:extLst>
                  <a:ext uri="{FF2B5EF4-FFF2-40B4-BE49-F238E27FC236}">
                    <a16:creationId xmlns:a16="http://schemas.microsoft.com/office/drawing/2014/main" id="{9145C7CC-35E2-E20D-C46B-F0AE8988CDA7}"/>
                  </a:ext>
                </a:extLst>
              </p:cNvPr>
              <p:cNvSpPr>
                <a:spLocks noEditPoints="1"/>
              </p:cNvSpPr>
              <p:nvPr/>
            </p:nvSpPr>
            <p:spPr bwMode="auto">
              <a:xfrm>
                <a:off x="828675" y="912813"/>
                <a:ext cx="298450" cy="133350"/>
              </a:xfrm>
              <a:custGeom>
                <a:avLst/>
                <a:gdLst>
                  <a:gd name="T0" fmla="*/ 84 w 95"/>
                  <a:gd name="T1" fmla="*/ 40 h 40"/>
                  <a:gd name="T2" fmla="*/ 10 w 95"/>
                  <a:gd name="T3" fmla="*/ 40 h 40"/>
                  <a:gd name="T4" fmla="*/ 0 w 95"/>
                  <a:gd name="T5" fmla="*/ 30 h 40"/>
                  <a:gd name="T6" fmla="*/ 6 w 95"/>
                  <a:gd name="T7" fmla="*/ 14 h 40"/>
                  <a:gd name="T8" fmla="*/ 21 w 95"/>
                  <a:gd name="T9" fmla="*/ 4 h 40"/>
                  <a:gd name="T10" fmla="*/ 47 w 95"/>
                  <a:gd name="T11" fmla="*/ 0 h 40"/>
                  <a:gd name="T12" fmla="*/ 74 w 95"/>
                  <a:gd name="T13" fmla="*/ 4 h 40"/>
                  <a:gd name="T14" fmla="*/ 88 w 95"/>
                  <a:gd name="T15" fmla="*/ 14 h 40"/>
                  <a:gd name="T16" fmla="*/ 95 w 95"/>
                  <a:gd name="T17" fmla="*/ 30 h 40"/>
                  <a:gd name="T18" fmla="*/ 84 w 95"/>
                  <a:gd name="T19" fmla="*/ 40 h 40"/>
                  <a:gd name="T20" fmla="*/ 7 w 95"/>
                  <a:gd name="T21" fmla="*/ 30 h 40"/>
                  <a:gd name="T22" fmla="*/ 10 w 95"/>
                  <a:gd name="T23" fmla="*/ 33 h 40"/>
                  <a:gd name="T24" fmla="*/ 84 w 95"/>
                  <a:gd name="T25" fmla="*/ 33 h 40"/>
                  <a:gd name="T26" fmla="*/ 88 w 95"/>
                  <a:gd name="T27" fmla="*/ 30 h 40"/>
                  <a:gd name="T28" fmla="*/ 83 w 95"/>
                  <a:gd name="T29" fmla="*/ 18 h 40"/>
                  <a:gd name="T30" fmla="*/ 47 w 95"/>
                  <a:gd name="T31" fmla="*/ 6 h 40"/>
                  <a:gd name="T32" fmla="*/ 12 w 95"/>
                  <a:gd name="T33" fmla="*/ 18 h 40"/>
                  <a:gd name="T34" fmla="*/ 7 w 95"/>
                  <a:gd name="T35" fmla="*/ 3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5" h="40">
                    <a:moveTo>
                      <a:pt x="84" y="40"/>
                    </a:moveTo>
                    <a:cubicBezTo>
                      <a:pt x="10" y="40"/>
                      <a:pt x="10" y="40"/>
                      <a:pt x="10" y="40"/>
                    </a:cubicBezTo>
                    <a:cubicBezTo>
                      <a:pt x="5" y="40"/>
                      <a:pt x="0" y="35"/>
                      <a:pt x="0" y="30"/>
                    </a:cubicBezTo>
                    <a:cubicBezTo>
                      <a:pt x="0" y="30"/>
                      <a:pt x="0" y="22"/>
                      <a:pt x="6" y="14"/>
                    </a:cubicBezTo>
                    <a:cubicBezTo>
                      <a:pt x="10" y="10"/>
                      <a:pt x="15" y="6"/>
                      <a:pt x="21" y="4"/>
                    </a:cubicBezTo>
                    <a:cubicBezTo>
                      <a:pt x="28" y="1"/>
                      <a:pt x="37" y="0"/>
                      <a:pt x="47" y="0"/>
                    </a:cubicBezTo>
                    <a:cubicBezTo>
                      <a:pt x="58" y="0"/>
                      <a:pt x="67" y="1"/>
                      <a:pt x="74" y="4"/>
                    </a:cubicBezTo>
                    <a:cubicBezTo>
                      <a:pt x="80" y="6"/>
                      <a:pt x="85" y="10"/>
                      <a:pt x="88" y="14"/>
                    </a:cubicBezTo>
                    <a:cubicBezTo>
                      <a:pt x="94" y="22"/>
                      <a:pt x="95" y="30"/>
                      <a:pt x="95" y="30"/>
                    </a:cubicBezTo>
                    <a:cubicBezTo>
                      <a:pt x="95" y="35"/>
                      <a:pt x="90" y="40"/>
                      <a:pt x="84" y="40"/>
                    </a:cubicBezTo>
                    <a:close/>
                    <a:moveTo>
                      <a:pt x="7" y="30"/>
                    </a:moveTo>
                    <a:cubicBezTo>
                      <a:pt x="7" y="32"/>
                      <a:pt x="8" y="33"/>
                      <a:pt x="10" y="33"/>
                    </a:cubicBezTo>
                    <a:cubicBezTo>
                      <a:pt x="84" y="33"/>
                      <a:pt x="84" y="33"/>
                      <a:pt x="84" y="33"/>
                    </a:cubicBezTo>
                    <a:cubicBezTo>
                      <a:pt x="86" y="33"/>
                      <a:pt x="88" y="32"/>
                      <a:pt x="88" y="30"/>
                    </a:cubicBezTo>
                    <a:cubicBezTo>
                      <a:pt x="88" y="30"/>
                      <a:pt x="88" y="24"/>
                      <a:pt x="83" y="18"/>
                    </a:cubicBezTo>
                    <a:cubicBezTo>
                      <a:pt x="76" y="10"/>
                      <a:pt x="64" y="6"/>
                      <a:pt x="47" y="6"/>
                    </a:cubicBezTo>
                    <a:cubicBezTo>
                      <a:pt x="31" y="6"/>
                      <a:pt x="18" y="10"/>
                      <a:pt x="12" y="18"/>
                    </a:cubicBezTo>
                    <a:cubicBezTo>
                      <a:pt x="7" y="24"/>
                      <a:pt x="7" y="30"/>
                      <a:pt x="7"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000"/>
              </a:p>
            </p:txBody>
          </p:sp>
          <p:sp>
            <p:nvSpPr>
              <p:cNvPr id="84" name="Freeform 10">
                <a:extLst>
                  <a:ext uri="{FF2B5EF4-FFF2-40B4-BE49-F238E27FC236}">
                    <a16:creationId xmlns:a16="http://schemas.microsoft.com/office/drawing/2014/main" id="{0A1A83DF-01C3-768E-CCA0-925929D03E6D}"/>
                  </a:ext>
                </a:extLst>
              </p:cNvPr>
              <p:cNvSpPr>
                <a:spLocks noEditPoints="1"/>
              </p:cNvSpPr>
              <p:nvPr/>
            </p:nvSpPr>
            <p:spPr bwMode="auto">
              <a:xfrm>
                <a:off x="890588" y="708025"/>
                <a:ext cx="169863" cy="180975"/>
              </a:xfrm>
              <a:custGeom>
                <a:avLst/>
                <a:gdLst>
                  <a:gd name="T0" fmla="*/ 27 w 54"/>
                  <a:gd name="T1" fmla="*/ 54 h 54"/>
                  <a:gd name="T2" fmla="*/ 0 w 54"/>
                  <a:gd name="T3" fmla="*/ 27 h 54"/>
                  <a:gd name="T4" fmla="*/ 27 w 54"/>
                  <a:gd name="T5" fmla="*/ 0 h 54"/>
                  <a:gd name="T6" fmla="*/ 54 w 54"/>
                  <a:gd name="T7" fmla="*/ 27 h 54"/>
                  <a:gd name="T8" fmla="*/ 27 w 54"/>
                  <a:gd name="T9" fmla="*/ 54 h 54"/>
                  <a:gd name="T10" fmla="*/ 27 w 54"/>
                  <a:gd name="T11" fmla="*/ 7 h 54"/>
                  <a:gd name="T12" fmla="*/ 7 w 54"/>
                  <a:gd name="T13" fmla="*/ 27 h 54"/>
                  <a:gd name="T14" fmla="*/ 27 w 54"/>
                  <a:gd name="T15" fmla="*/ 47 h 54"/>
                  <a:gd name="T16" fmla="*/ 48 w 54"/>
                  <a:gd name="T17" fmla="*/ 27 h 54"/>
                  <a:gd name="T18" fmla="*/ 27 w 54"/>
                  <a:gd name="T19" fmla="*/ 7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 h="54">
                    <a:moveTo>
                      <a:pt x="27" y="54"/>
                    </a:moveTo>
                    <a:cubicBezTo>
                      <a:pt x="12" y="54"/>
                      <a:pt x="0" y="42"/>
                      <a:pt x="0" y="27"/>
                    </a:cubicBezTo>
                    <a:cubicBezTo>
                      <a:pt x="0" y="12"/>
                      <a:pt x="12" y="0"/>
                      <a:pt x="27" y="0"/>
                    </a:cubicBezTo>
                    <a:cubicBezTo>
                      <a:pt x="42" y="0"/>
                      <a:pt x="54" y="12"/>
                      <a:pt x="54" y="27"/>
                    </a:cubicBezTo>
                    <a:cubicBezTo>
                      <a:pt x="54" y="42"/>
                      <a:pt x="42" y="54"/>
                      <a:pt x="27" y="54"/>
                    </a:cubicBezTo>
                    <a:close/>
                    <a:moveTo>
                      <a:pt x="27" y="7"/>
                    </a:moveTo>
                    <a:cubicBezTo>
                      <a:pt x="16" y="7"/>
                      <a:pt x="7" y="16"/>
                      <a:pt x="7" y="27"/>
                    </a:cubicBezTo>
                    <a:cubicBezTo>
                      <a:pt x="7" y="38"/>
                      <a:pt x="16" y="47"/>
                      <a:pt x="27" y="47"/>
                    </a:cubicBezTo>
                    <a:cubicBezTo>
                      <a:pt x="38" y="47"/>
                      <a:pt x="48" y="38"/>
                      <a:pt x="48" y="27"/>
                    </a:cubicBezTo>
                    <a:cubicBezTo>
                      <a:pt x="48" y="16"/>
                      <a:pt x="38" y="7"/>
                      <a:pt x="27"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000"/>
              </a:p>
            </p:txBody>
          </p:sp>
          <p:sp>
            <p:nvSpPr>
              <p:cNvPr id="85" name="Freeform 11">
                <a:extLst>
                  <a:ext uri="{FF2B5EF4-FFF2-40B4-BE49-F238E27FC236}">
                    <a16:creationId xmlns:a16="http://schemas.microsoft.com/office/drawing/2014/main" id="{E55C09ED-0551-5BA6-B8ED-382686280B61}"/>
                  </a:ext>
                </a:extLst>
              </p:cNvPr>
              <p:cNvSpPr>
                <a:spLocks/>
              </p:cNvSpPr>
              <p:nvPr/>
            </p:nvSpPr>
            <p:spPr bwMode="auto">
              <a:xfrm>
                <a:off x="703263" y="931863"/>
                <a:ext cx="125413" cy="114300"/>
              </a:xfrm>
              <a:custGeom>
                <a:avLst/>
                <a:gdLst>
                  <a:gd name="T0" fmla="*/ 30 w 40"/>
                  <a:gd name="T1" fmla="*/ 34 h 34"/>
                  <a:gd name="T2" fmla="*/ 10 w 40"/>
                  <a:gd name="T3" fmla="*/ 34 h 34"/>
                  <a:gd name="T4" fmla="*/ 0 w 40"/>
                  <a:gd name="T5" fmla="*/ 24 h 34"/>
                  <a:gd name="T6" fmla="*/ 4 w 40"/>
                  <a:gd name="T7" fmla="*/ 12 h 34"/>
                  <a:gd name="T8" fmla="*/ 14 w 40"/>
                  <a:gd name="T9" fmla="*/ 4 h 34"/>
                  <a:gd name="T10" fmla="*/ 33 w 40"/>
                  <a:gd name="T11" fmla="*/ 0 h 34"/>
                  <a:gd name="T12" fmla="*/ 37 w 40"/>
                  <a:gd name="T13" fmla="*/ 0 h 34"/>
                  <a:gd name="T14" fmla="*/ 40 w 40"/>
                  <a:gd name="T15" fmla="*/ 4 h 34"/>
                  <a:gd name="T16" fmla="*/ 36 w 40"/>
                  <a:gd name="T17" fmla="*/ 7 h 34"/>
                  <a:gd name="T18" fmla="*/ 33 w 40"/>
                  <a:gd name="T19" fmla="*/ 7 h 34"/>
                  <a:gd name="T20" fmla="*/ 6 w 40"/>
                  <a:gd name="T21" fmla="*/ 24 h 34"/>
                  <a:gd name="T22" fmla="*/ 10 w 40"/>
                  <a:gd name="T23" fmla="*/ 27 h 34"/>
                  <a:gd name="T24" fmla="*/ 30 w 40"/>
                  <a:gd name="T25" fmla="*/ 27 h 34"/>
                  <a:gd name="T26" fmla="*/ 33 w 40"/>
                  <a:gd name="T27" fmla="*/ 31 h 34"/>
                  <a:gd name="T28" fmla="*/ 30 w 40"/>
                  <a:gd name="T29"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0" h="34">
                    <a:moveTo>
                      <a:pt x="30" y="34"/>
                    </a:moveTo>
                    <a:cubicBezTo>
                      <a:pt x="10" y="34"/>
                      <a:pt x="10" y="34"/>
                      <a:pt x="10" y="34"/>
                    </a:cubicBezTo>
                    <a:cubicBezTo>
                      <a:pt x="4" y="34"/>
                      <a:pt x="0" y="29"/>
                      <a:pt x="0" y="24"/>
                    </a:cubicBezTo>
                    <a:cubicBezTo>
                      <a:pt x="0" y="24"/>
                      <a:pt x="0" y="18"/>
                      <a:pt x="4" y="12"/>
                    </a:cubicBezTo>
                    <a:cubicBezTo>
                      <a:pt x="7" y="8"/>
                      <a:pt x="10" y="6"/>
                      <a:pt x="14" y="4"/>
                    </a:cubicBezTo>
                    <a:cubicBezTo>
                      <a:pt x="20" y="1"/>
                      <a:pt x="26" y="0"/>
                      <a:pt x="33" y="0"/>
                    </a:cubicBezTo>
                    <a:cubicBezTo>
                      <a:pt x="34" y="0"/>
                      <a:pt x="36" y="0"/>
                      <a:pt x="37" y="0"/>
                    </a:cubicBezTo>
                    <a:cubicBezTo>
                      <a:pt x="39" y="0"/>
                      <a:pt x="40" y="2"/>
                      <a:pt x="40" y="4"/>
                    </a:cubicBezTo>
                    <a:cubicBezTo>
                      <a:pt x="40" y="6"/>
                      <a:pt x="38" y="7"/>
                      <a:pt x="36" y="7"/>
                    </a:cubicBezTo>
                    <a:cubicBezTo>
                      <a:pt x="35" y="7"/>
                      <a:pt x="34" y="7"/>
                      <a:pt x="33" y="7"/>
                    </a:cubicBezTo>
                    <a:cubicBezTo>
                      <a:pt x="7" y="7"/>
                      <a:pt x="6" y="23"/>
                      <a:pt x="6" y="24"/>
                    </a:cubicBezTo>
                    <a:cubicBezTo>
                      <a:pt x="6" y="26"/>
                      <a:pt x="8" y="27"/>
                      <a:pt x="10" y="27"/>
                    </a:cubicBezTo>
                    <a:cubicBezTo>
                      <a:pt x="30" y="27"/>
                      <a:pt x="30" y="27"/>
                      <a:pt x="30" y="27"/>
                    </a:cubicBezTo>
                    <a:cubicBezTo>
                      <a:pt x="32" y="27"/>
                      <a:pt x="33" y="29"/>
                      <a:pt x="33" y="31"/>
                    </a:cubicBezTo>
                    <a:cubicBezTo>
                      <a:pt x="33" y="33"/>
                      <a:pt x="32" y="34"/>
                      <a:pt x="30"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000"/>
              </a:p>
            </p:txBody>
          </p:sp>
          <p:sp>
            <p:nvSpPr>
              <p:cNvPr id="86" name="Freeform 12">
                <a:extLst>
                  <a:ext uri="{FF2B5EF4-FFF2-40B4-BE49-F238E27FC236}">
                    <a16:creationId xmlns:a16="http://schemas.microsoft.com/office/drawing/2014/main" id="{6C3D4FCF-9FA9-1A7E-5ABC-38A484A191C3}"/>
                  </a:ext>
                </a:extLst>
              </p:cNvPr>
              <p:cNvSpPr>
                <a:spLocks noEditPoints="1"/>
              </p:cNvSpPr>
              <p:nvPr/>
            </p:nvSpPr>
            <p:spPr bwMode="auto">
              <a:xfrm>
                <a:off x="744538" y="774700"/>
                <a:ext cx="128588" cy="138113"/>
              </a:xfrm>
              <a:custGeom>
                <a:avLst/>
                <a:gdLst>
                  <a:gd name="T0" fmla="*/ 20 w 41"/>
                  <a:gd name="T1" fmla="*/ 41 h 41"/>
                  <a:gd name="T2" fmla="*/ 0 w 41"/>
                  <a:gd name="T3" fmla="*/ 20 h 41"/>
                  <a:gd name="T4" fmla="*/ 20 w 41"/>
                  <a:gd name="T5" fmla="*/ 0 h 41"/>
                  <a:gd name="T6" fmla="*/ 41 w 41"/>
                  <a:gd name="T7" fmla="*/ 20 h 41"/>
                  <a:gd name="T8" fmla="*/ 20 w 41"/>
                  <a:gd name="T9" fmla="*/ 41 h 41"/>
                  <a:gd name="T10" fmla="*/ 20 w 41"/>
                  <a:gd name="T11" fmla="*/ 7 h 41"/>
                  <a:gd name="T12" fmla="*/ 7 w 41"/>
                  <a:gd name="T13" fmla="*/ 20 h 41"/>
                  <a:gd name="T14" fmla="*/ 20 w 41"/>
                  <a:gd name="T15" fmla="*/ 34 h 41"/>
                  <a:gd name="T16" fmla="*/ 34 w 41"/>
                  <a:gd name="T17" fmla="*/ 20 h 41"/>
                  <a:gd name="T18" fmla="*/ 20 w 41"/>
                  <a:gd name="T19" fmla="*/ 7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41">
                    <a:moveTo>
                      <a:pt x="20" y="41"/>
                    </a:moveTo>
                    <a:cubicBezTo>
                      <a:pt x="9" y="41"/>
                      <a:pt x="0" y="31"/>
                      <a:pt x="0" y="20"/>
                    </a:cubicBezTo>
                    <a:cubicBezTo>
                      <a:pt x="0" y="9"/>
                      <a:pt x="9" y="0"/>
                      <a:pt x="20" y="0"/>
                    </a:cubicBezTo>
                    <a:cubicBezTo>
                      <a:pt x="31" y="0"/>
                      <a:pt x="41" y="9"/>
                      <a:pt x="41" y="20"/>
                    </a:cubicBezTo>
                    <a:cubicBezTo>
                      <a:pt x="41" y="31"/>
                      <a:pt x="31" y="41"/>
                      <a:pt x="20" y="41"/>
                    </a:cubicBezTo>
                    <a:close/>
                    <a:moveTo>
                      <a:pt x="20" y="7"/>
                    </a:moveTo>
                    <a:cubicBezTo>
                      <a:pt x="13" y="7"/>
                      <a:pt x="7" y="13"/>
                      <a:pt x="7" y="20"/>
                    </a:cubicBezTo>
                    <a:cubicBezTo>
                      <a:pt x="7" y="28"/>
                      <a:pt x="13" y="34"/>
                      <a:pt x="20" y="34"/>
                    </a:cubicBezTo>
                    <a:cubicBezTo>
                      <a:pt x="28" y="34"/>
                      <a:pt x="34" y="28"/>
                      <a:pt x="34" y="20"/>
                    </a:cubicBezTo>
                    <a:cubicBezTo>
                      <a:pt x="34" y="13"/>
                      <a:pt x="28" y="7"/>
                      <a:pt x="20"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000"/>
              </a:p>
            </p:txBody>
          </p:sp>
        </p:grpSp>
      </p:grpSp>
    </p:spTree>
    <p:extLst>
      <p:ext uri="{BB962C8B-B14F-4D97-AF65-F5344CB8AC3E}">
        <p14:creationId xmlns:p14="http://schemas.microsoft.com/office/powerpoint/2010/main" val="40879700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0"/>
        <p:cNvGrpSpPr/>
        <p:nvPr/>
      </p:nvGrpSpPr>
      <p:grpSpPr>
        <a:xfrm>
          <a:off x="0" y="0"/>
          <a:ext cx="0" cy="0"/>
          <a:chOff x="0" y="0"/>
          <a:chExt cx="0" cy="0"/>
        </a:xfrm>
      </p:grpSpPr>
      <p:sp>
        <p:nvSpPr>
          <p:cNvPr id="61" name="Google Shape;61;p14"/>
          <p:cNvSpPr txBox="1">
            <a:spLocks noGrp="1"/>
          </p:cNvSpPr>
          <p:nvPr>
            <p:ph type="title"/>
          </p:nvPr>
        </p:nvSpPr>
        <p:spPr>
          <a:xfrm>
            <a:off x="311700" y="0"/>
            <a:ext cx="5516100" cy="755700"/>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en" sz="2500"/>
              <a:t>Benefits of good tag management</a:t>
            </a:r>
            <a:endParaRPr sz="2500"/>
          </a:p>
        </p:txBody>
      </p:sp>
      <p:sp>
        <p:nvSpPr>
          <p:cNvPr id="62" name="Google Shape;62;p14"/>
          <p:cNvSpPr/>
          <p:nvPr/>
        </p:nvSpPr>
        <p:spPr>
          <a:xfrm>
            <a:off x="5375900" y="1311300"/>
            <a:ext cx="3586800" cy="461400"/>
          </a:xfrm>
          <a:prstGeom prst="roundRect">
            <a:avLst>
              <a:gd name="adj" fmla="val 0"/>
            </a:avLst>
          </a:prstGeom>
          <a:solidFill>
            <a:srgbClr val="F3F3F3">
              <a:alpha val="18990"/>
            </a:srgbClr>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000">
                <a:solidFill>
                  <a:schemeClr val="dk1"/>
                </a:solidFill>
                <a:latin typeface="Noto Sans"/>
                <a:ea typeface="Noto Sans"/>
                <a:cs typeface="Noto Sans"/>
                <a:sym typeface="Noto Sans"/>
              </a:rPr>
              <a:t>Unquantifiable benefits</a:t>
            </a:r>
            <a:endParaRPr sz="2000">
              <a:solidFill>
                <a:schemeClr val="dk1"/>
              </a:solidFill>
              <a:latin typeface="Noto Sans"/>
              <a:ea typeface="Noto Sans"/>
              <a:cs typeface="Noto Sans"/>
              <a:sym typeface="Noto Sans"/>
            </a:endParaRPr>
          </a:p>
        </p:txBody>
      </p:sp>
      <p:sp>
        <p:nvSpPr>
          <p:cNvPr id="63" name="Google Shape;63;p14"/>
          <p:cNvSpPr/>
          <p:nvPr/>
        </p:nvSpPr>
        <p:spPr>
          <a:xfrm>
            <a:off x="5375900" y="1974850"/>
            <a:ext cx="3586800" cy="461400"/>
          </a:xfrm>
          <a:prstGeom prst="rect">
            <a:avLst/>
          </a:prstGeom>
          <a:solidFill>
            <a:srgbClr val="1C2735">
              <a:alpha val="5000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100">
                <a:solidFill>
                  <a:schemeClr val="dk1"/>
                </a:solidFill>
                <a:latin typeface="Noto Sans"/>
                <a:ea typeface="Noto Sans"/>
                <a:cs typeface="Noto Sans"/>
                <a:sym typeface="Noto Sans"/>
              </a:rPr>
              <a:t>Increased executive trust in data</a:t>
            </a:r>
            <a:endParaRPr sz="1100">
              <a:solidFill>
                <a:schemeClr val="dk1"/>
              </a:solidFill>
              <a:latin typeface="Noto Sans"/>
              <a:ea typeface="Noto Sans"/>
              <a:cs typeface="Noto Sans"/>
              <a:sym typeface="Noto Sans"/>
            </a:endParaRPr>
          </a:p>
        </p:txBody>
      </p:sp>
      <p:sp>
        <p:nvSpPr>
          <p:cNvPr id="64" name="Google Shape;64;p14"/>
          <p:cNvSpPr/>
          <p:nvPr/>
        </p:nvSpPr>
        <p:spPr>
          <a:xfrm>
            <a:off x="5375900" y="2602126"/>
            <a:ext cx="3586800" cy="461400"/>
          </a:xfrm>
          <a:prstGeom prst="rect">
            <a:avLst/>
          </a:prstGeom>
          <a:solidFill>
            <a:srgbClr val="1C2735">
              <a:alpha val="5000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100">
                <a:solidFill>
                  <a:schemeClr val="dk1"/>
                </a:solidFill>
                <a:latin typeface="Noto Sans"/>
                <a:ea typeface="Noto Sans"/>
                <a:cs typeface="Noto Sans"/>
                <a:sym typeface="Noto Sans"/>
              </a:rPr>
              <a:t>Improved data security from control of rogue tags</a:t>
            </a:r>
            <a:endParaRPr sz="1100">
              <a:solidFill>
                <a:schemeClr val="dk1"/>
              </a:solidFill>
              <a:latin typeface="Noto Sans"/>
              <a:ea typeface="Noto Sans"/>
              <a:cs typeface="Noto Sans"/>
              <a:sym typeface="Noto Sans"/>
            </a:endParaRPr>
          </a:p>
        </p:txBody>
      </p:sp>
      <p:sp>
        <p:nvSpPr>
          <p:cNvPr id="65" name="Google Shape;65;p14"/>
          <p:cNvSpPr/>
          <p:nvPr/>
        </p:nvSpPr>
        <p:spPr>
          <a:xfrm>
            <a:off x="5375900" y="3229412"/>
            <a:ext cx="3586800" cy="740400"/>
          </a:xfrm>
          <a:prstGeom prst="rect">
            <a:avLst/>
          </a:prstGeom>
          <a:solidFill>
            <a:srgbClr val="1C2735">
              <a:alpha val="5000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100">
                <a:solidFill>
                  <a:schemeClr val="dk1"/>
                </a:solidFill>
                <a:latin typeface="Noto Sans"/>
                <a:ea typeface="Noto Sans"/>
                <a:cs typeface="Noto Sans"/>
                <a:sym typeface="Noto Sans"/>
              </a:rPr>
              <a:t>Analysts able to make decisions and make confident recommendations</a:t>
            </a:r>
            <a:endParaRPr sz="1100">
              <a:solidFill>
                <a:schemeClr val="dk1"/>
              </a:solidFill>
              <a:latin typeface="Noto Sans"/>
              <a:ea typeface="Noto Sans"/>
              <a:cs typeface="Noto Sans"/>
              <a:sym typeface="Noto Sans"/>
            </a:endParaRPr>
          </a:p>
        </p:txBody>
      </p:sp>
      <p:sp>
        <p:nvSpPr>
          <p:cNvPr id="66" name="Google Shape;66;p14"/>
          <p:cNvSpPr/>
          <p:nvPr/>
        </p:nvSpPr>
        <p:spPr>
          <a:xfrm>
            <a:off x="5375900" y="4223325"/>
            <a:ext cx="3586800" cy="461400"/>
          </a:xfrm>
          <a:prstGeom prst="rect">
            <a:avLst/>
          </a:prstGeom>
          <a:solidFill>
            <a:srgbClr val="1C2735">
              <a:alpha val="5000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100">
                <a:solidFill>
                  <a:schemeClr val="dk1"/>
                </a:solidFill>
                <a:latin typeface="Noto Sans"/>
                <a:ea typeface="Noto Sans"/>
                <a:cs typeface="Noto Sans"/>
                <a:sym typeface="Noto Sans"/>
              </a:rPr>
              <a:t>Increased Data-driven Decision-making</a:t>
            </a:r>
            <a:endParaRPr sz="1100">
              <a:solidFill>
                <a:schemeClr val="dk1"/>
              </a:solidFill>
              <a:latin typeface="Noto Sans"/>
              <a:ea typeface="Noto Sans"/>
              <a:cs typeface="Noto Sans"/>
              <a:sym typeface="Noto Sans"/>
            </a:endParaRPr>
          </a:p>
        </p:txBody>
      </p:sp>
      <p:sp>
        <p:nvSpPr>
          <p:cNvPr id="67" name="Google Shape;67;p14"/>
          <p:cNvSpPr/>
          <p:nvPr/>
        </p:nvSpPr>
        <p:spPr>
          <a:xfrm>
            <a:off x="311700" y="2002973"/>
            <a:ext cx="1793400" cy="740400"/>
          </a:xfrm>
          <a:prstGeom prst="roundRect">
            <a:avLst>
              <a:gd name="adj" fmla="val 0"/>
            </a:avLst>
          </a:prstGeom>
          <a:solidFill>
            <a:srgbClr val="C3317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000">
                <a:solidFill>
                  <a:schemeClr val="dk1"/>
                </a:solidFill>
                <a:latin typeface="Noto Sans Medium"/>
                <a:ea typeface="Noto Sans Medium"/>
                <a:cs typeface="Noto Sans Medium"/>
                <a:sym typeface="Noto Sans Medium"/>
              </a:rPr>
              <a:t>$1.1M</a:t>
            </a:r>
            <a:endParaRPr sz="2000">
              <a:solidFill>
                <a:schemeClr val="dk1"/>
              </a:solidFill>
              <a:latin typeface="Noto Sans Medium"/>
              <a:ea typeface="Noto Sans Medium"/>
              <a:cs typeface="Noto Sans Medium"/>
              <a:sym typeface="Noto Sans Medium"/>
            </a:endParaRPr>
          </a:p>
          <a:p>
            <a:pPr marL="0" lvl="0" indent="0" algn="ctr" rtl="0">
              <a:spcBef>
                <a:spcPts val="0"/>
              </a:spcBef>
              <a:spcAft>
                <a:spcPts val="0"/>
              </a:spcAft>
              <a:buNone/>
            </a:pPr>
            <a:r>
              <a:rPr lang="en" sz="2000">
                <a:solidFill>
                  <a:schemeClr val="dk1"/>
                </a:solidFill>
                <a:latin typeface="Noto Sans Medium"/>
                <a:ea typeface="Noto Sans Medium"/>
                <a:cs typeface="Noto Sans Medium"/>
                <a:sym typeface="Noto Sans Medium"/>
              </a:rPr>
              <a:t>Profit</a:t>
            </a:r>
            <a:endParaRPr sz="2000">
              <a:latin typeface="Noto Sans Medium"/>
              <a:ea typeface="Noto Sans Medium"/>
              <a:cs typeface="Noto Sans Medium"/>
              <a:sym typeface="Noto Sans Medium"/>
            </a:endParaRPr>
          </a:p>
        </p:txBody>
      </p:sp>
      <p:sp>
        <p:nvSpPr>
          <p:cNvPr id="68" name="Google Shape;68;p14"/>
          <p:cNvSpPr/>
          <p:nvPr/>
        </p:nvSpPr>
        <p:spPr>
          <a:xfrm>
            <a:off x="311700" y="2973638"/>
            <a:ext cx="1793400" cy="740400"/>
          </a:xfrm>
          <a:prstGeom prst="roundRect">
            <a:avLst>
              <a:gd name="adj" fmla="val 0"/>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000">
                <a:solidFill>
                  <a:schemeClr val="dk1"/>
                </a:solidFill>
                <a:latin typeface="Noto Sans Medium"/>
                <a:ea typeface="Noto Sans Medium"/>
                <a:cs typeface="Noto Sans Medium"/>
                <a:sym typeface="Noto Sans Medium"/>
              </a:rPr>
              <a:t>$839k saving </a:t>
            </a:r>
            <a:endParaRPr sz="2000">
              <a:latin typeface="Noto Sans Medium"/>
              <a:ea typeface="Noto Sans Medium"/>
              <a:cs typeface="Noto Sans Medium"/>
              <a:sym typeface="Noto Sans Medium"/>
            </a:endParaRPr>
          </a:p>
        </p:txBody>
      </p:sp>
      <p:sp>
        <p:nvSpPr>
          <p:cNvPr id="69" name="Google Shape;69;p14"/>
          <p:cNvSpPr/>
          <p:nvPr/>
        </p:nvSpPr>
        <p:spPr>
          <a:xfrm>
            <a:off x="311700" y="3944327"/>
            <a:ext cx="1793400" cy="740400"/>
          </a:xfrm>
          <a:prstGeom prst="roundRect">
            <a:avLst>
              <a:gd name="adj" fmla="val 0"/>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000">
                <a:solidFill>
                  <a:schemeClr val="dk1"/>
                </a:solidFill>
                <a:latin typeface="Noto Sans Medium"/>
                <a:ea typeface="Noto Sans Medium"/>
                <a:cs typeface="Noto Sans Medium"/>
                <a:sym typeface="Noto Sans Medium"/>
              </a:rPr>
              <a:t>$503K</a:t>
            </a:r>
            <a:endParaRPr sz="2000">
              <a:solidFill>
                <a:schemeClr val="dk1"/>
              </a:solidFill>
              <a:latin typeface="Noto Sans Medium"/>
              <a:ea typeface="Noto Sans Medium"/>
              <a:cs typeface="Noto Sans Medium"/>
              <a:sym typeface="Noto Sans Medium"/>
            </a:endParaRPr>
          </a:p>
          <a:p>
            <a:pPr marL="0" lvl="0" indent="0" algn="ctr" rtl="0">
              <a:spcBef>
                <a:spcPts val="0"/>
              </a:spcBef>
              <a:spcAft>
                <a:spcPts val="0"/>
              </a:spcAft>
              <a:buNone/>
            </a:pPr>
            <a:r>
              <a:rPr lang="en" sz="2000">
                <a:solidFill>
                  <a:schemeClr val="dk1"/>
                </a:solidFill>
                <a:latin typeface="Noto Sans Medium"/>
                <a:ea typeface="Noto Sans Medium"/>
                <a:cs typeface="Noto Sans Medium"/>
                <a:sym typeface="Noto Sans Medium"/>
              </a:rPr>
              <a:t>Reduction</a:t>
            </a:r>
            <a:endParaRPr sz="2000">
              <a:solidFill>
                <a:schemeClr val="dk1"/>
              </a:solidFill>
              <a:latin typeface="Noto Sans Medium"/>
              <a:ea typeface="Noto Sans Medium"/>
              <a:cs typeface="Noto Sans Medium"/>
              <a:sym typeface="Noto Sans Medium"/>
            </a:endParaRPr>
          </a:p>
        </p:txBody>
      </p:sp>
      <p:sp>
        <p:nvSpPr>
          <p:cNvPr id="70" name="Google Shape;70;p14"/>
          <p:cNvSpPr/>
          <p:nvPr/>
        </p:nvSpPr>
        <p:spPr>
          <a:xfrm>
            <a:off x="2105038" y="2002973"/>
            <a:ext cx="1793400" cy="740400"/>
          </a:xfrm>
          <a:prstGeom prst="roundRect">
            <a:avLst>
              <a:gd name="adj" fmla="val 0"/>
            </a:avLst>
          </a:prstGeom>
          <a:solidFill>
            <a:srgbClr val="C3317D">
              <a:alpha val="63919"/>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100">
                <a:solidFill>
                  <a:schemeClr val="dk1"/>
                </a:solidFill>
                <a:latin typeface="Noto Sans"/>
                <a:ea typeface="Noto Sans"/>
                <a:cs typeface="Noto Sans"/>
                <a:sym typeface="Noto Sans"/>
              </a:rPr>
              <a:t>Improved customer experience using personalisation</a:t>
            </a:r>
            <a:endParaRPr sz="1100">
              <a:latin typeface="Noto Sans"/>
              <a:ea typeface="Noto Sans"/>
              <a:cs typeface="Noto Sans"/>
              <a:sym typeface="Noto Sans"/>
            </a:endParaRPr>
          </a:p>
        </p:txBody>
      </p:sp>
      <p:sp>
        <p:nvSpPr>
          <p:cNvPr id="71" name="Google Shape;71;p14"/>
          <p:cNvSpPr/>
          <p:nvPr/>
        </p:nvSpPr>
        <p:spPr>
          <a:xfrm>
            <a:off x="2105038" y="2973638"/>
            <a:ext cx="1793400" cy="740400"/>
          </a:xfrm>
          <a:prstGeom prst="roundRect">
            <a:avLst>
              <a:gd name="adj" fmla="val 0"/>
            </a:avLst>
          </a:prstGeom>
          <a:solidFill>
            <a:srgbClr val="C3317D">
              <a:alpha val="63919"/>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100">
                <a:solidFill>
                  <a:schemeClr val="dk1"/>
                </a:solidFill>
                <a:latin typeface="Noto Sans"/>
                <a:ea typeface="Noto Sans"/>
                <a:cs typeface="Noto Sans"/>
                <a:sym typeface="Noto Sans"/>
              </a:rPr>
              <a:t>Improved productivity = cost savings</a:t>
            </a:r>
            <a:endParaRPr sz="1100">
              <a:latin typeface="Noto Sans"/>
              <a:ea typeface="Noto Sans"/>
              <a:cs typeface="Noto Sans"/>
              <a:sym typeface="Noto Sans"/>
            </a:endParaRPr>
          </a:p>
        </p:txBody>
      </p:sp>
      <p:sp>
        <p:nvSpPr>
          <p:cNvPr id="72" name="Google Shape;72;p14"/>
          <p:cNvSpPr/>
          <p:nvPr/>
        </p:nvSpPr>
        <p:spPr>
          <a:xfrm>
            <a:off x="2105038" y="3944327"/>
            <a:ext cx="1793400" cy="740400"/>
          </a:xfrm>
          <a:prstGeom prst="roundRect">
            <a:avLst>
              <a:gd name="adj" fmla="val 0"/>
            </a:avLst>
          </a:prstGeom>
          <a:solidFill>
            <a:srgbClr val="C3317D">
              <a:alpha val="63919"/>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100">
                <a:solidFill>
                  <a:schemeClr val="dk1"/>
                </a:solidFill>
                <a:latin typeface="Noto Sans"/>
                <a:ea typeface="Noto Sans"/>
                <a:cs typeface="Noto Sans"/>
                <a:sym typeface="Noto Sans"/>
              </a:rPr>
              <a:t>Reduced ineffective advertising spend</a:t>
            </a:r>
            <a:endParaRPr sz="1100">
              <a:latin typeface="Noto Sans"/>
              <a:ea typeface="Noto Sans"/>
              <a:cs typeface="Noto Sans"/>
              <a:sym typeface="Noto Sans"/>
            </a:endParaRPr>
          </a:p>
        </p:txBody>
      </p:sp>
      <p:sp>
        <p:nvSpPr>
          <p:cNvPr id="73" name="Google Shape;73;p14"/>
          <p:cNvSpPr/>
          <p:nvPr/>
        </p:nvSpPr>
        <p:spPr>
          <a:xfrm>
            <a:off x="311700" y="1311300"/>
            <a:ext cx="3586800" cy="461400"/>
          </a:xfrm>
          <a:prstGeom prst="roundRect">
            <a:avLst>
              <a:gd name="adj" fmla="val 0"/>
            </a:avLst>
          </a:prstGeom>
          <a:solidFill>
            <a:srgbClr val="F3F3F3">
              <a:alpha val="18990"/>
            </a:srgbClr>
          </a:solid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2000">
                <a:solidFill>
                  <a:schemeClr val="dk1"/>
                </a:solidFill>
                <a:latin typeface="Noto Sans"/>
                <a:ea typeface="Noto Sans"/>
                <a:cs typeface="Noto Sans"/>
                <a:sym typeface="Noto Sans"/>
              </a:rPr>
              <a:t>Quantifiable benefits*</a:t>
            </a:r>
            <a:endParaRPr sz="2000">
              <a:latin typeface="Noto Sans"/>
              <a:ea typeface="Noto Sans"/>
              <a:cs typeface="Noto Sans"/>
              <a:sym typeface="Noto Sans"/>
            </a:endParaRPr>
          </a:p>
        </p:txBody>
      </p:sp>
      <p:pic>
        <p:nvPicPr>
          <p:cNvPr id="74" name="Google Shape;74;p14"/>
          <p:cNvPicPr preferRelativeResize="0"/>
          <p:nvPr/>
        </p:nvPicPr>
        <p:blipFill>
          <a:blip r:embed="rId4">
            <a:alphaModFix/>
          </a:blip>
          <a:stretch>
            <a:fillRect/>
          </a:stretch>
        </p:blipFill>
        <p:spPr>
          <a:xfrm>
            <a:off x="8198825" y="58775"/>
            <a:ext cx="801594" cy="685800"/>
          </a:xfrm>
          <a:prstGeom prst="rect">
            <a:avLst/>
          </a:prstGeom>
          <a:noFill/>
          <a:ln>
            <a:noFill/>
          </a:ln>
        </p:spPr>
      </p:pic>
      <p:sp>
        <p:nvSpPr>
          <p:cNvPr id="2" name="TextBox 1">
            <a:extLst>
              <a:ext uri="{FF2B5EF4-FFF2-40B4-BE49-F238E27FC236}">
                <a16:creationId xmlns:a16="http://schemas.microsoft.com/office/drawing/2014/main" id="{15B3665A-3B1B-354B-295B-0A782F33F838}"/>
              </a:ext>
            </a:extLst>
          </p:cNvPr>
          <p:cNvSpPr txBox="1"/>
          <p:nvPr/>
        </p:nvSpPr>
        <p:spPr>
          <a:xfrm>
            <a:off x="199380" y="4807294"/>
            <a:ext cx="4860757" cy="215444"/>
          </a:xfrm>
          <a:prstGeom prst="rect">
            <a:avLst/>
          </a:prstGeom>
          <a:noFill/>
        </p:spPr>
        <p:txBody>
          <a:bodyPr wrap="square" rtlCol="0">
            <a:spAutoFit/>
          </a:bodyPr>
          <a:lstStyle/>
          <a:p>
            <a:r>
              <a:rPr lang="en-GB" sz="800">
                <a:solidFill>
                  <a:schemeClr val="bg1"/>
                </a:solidFill>
              </a:rPr>
              <a:t>*Source: </a:t>
            </a:r>
            <a:r>
              <a:rPr lang="en-GB" sz="800">
                <a:solidFill>
                  <a:schemeClr val="bg1"/>
                </a:solidFill>
                <a:hlinkClick r:id="rId5">
                  <a:extLst>
                    <a:ext uri="{A12FA001-AC4F-418D-AE19-62706E023703}">
                      <ahyp:hlinkClr xmlns:ahyp="http://schemas.microsoft.com/office/drawing/2018/hyperlinkcolor" val="tx"/>
                    </a:ext>
                  </a:extLst>
                </a:hlinkClick>
              </a:rPr>
              <a:t>https://resources.observepoint.com/reports/forrester-total-economic-impact-observepoint/</a:t>
            </a:r>
            <a:endParaRPr lang="en-GB" sz="80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fade">
                                      <p:cBhvr>
                                        <p:cTn id="7" dur="1"/>
                                        <p:tgtEl>
                                          <p:spTgt spid="67"/>
                                        </p:tgtEl>
                                      </p:cBhvr>
                                    </p:animEffect>
                                  </p:childTnLst>
                                </p:cTn>
                              </p:par>
                              <p:par>
                                <p:cTn id="8" presetID="10" presetClass="entr" presetSubtype="0" fill="hold" nodeType="withEffect">
                                  <p:stCondLst>
                                    <p:cond delay="0"/>
                                  </p:stCondLst>
                                  <p:childTnLst>
                                    <p:set>
                                      <p:cBhvr>
                                        <p:cTn id="9" dur="1" fill="hold">
                                          <p:stCondLst>
                                            <p:cond delay="0"/>
                                          </p:stCondLst>
                                        </p:cTn>
                                        <p:tgtEl>
                                          <p:spTgt spid="68"/>
                                        </p:tgtEl>
                                        <p:attrNameLst>
                                          <p:attrName>style.visibility</p:attrName>
                                        </p:attrNameLst>
                                      </p:cBhvr>
                                      <p:to>
                                        <p:strVal val="visible"/>
                                      </p:to>
                                    </p:set>
                                    <p:animEffect transition="in" filter="fade">
                                      <p:cBhvr>
                                        <p:cTn id="10" dur="1000"/>
                                        <p:tgtEl>
                                          <p:spTgt spid="68"/>
                                        </p:tgtEl>
                                      </p:cBhvr>
                                    </p:animEffect>
                                  </p:childTnLst>
                                </p:cTn>
                              </p:par>
                              <p:par>
                                <p:cTn id="11" presetID="10" presetClass="entr" presetSubtype="0" fill="hold" nodeType="withEffect">
                                  <p:stCondLst>
                                    <p:cond delay="0"/>
                                  </p:stCondLst>
                                  <p:childTnLst>
                                    <p:set>
                                      <p:cBhvr>
                                        <p:cTn id="12" dur="1" fill="hold">
                                          <p:stCondLst>
                                            <p:cond delay="0"/>
                                          </p:stCondLst>
                                        </p:cTn>
                                        <p:tgtEl>
                                          <p:spTgt spid="69"/>
                                        </p:tgtEl>
                                        <p:attrNameLst>
                                          <p:attrName>style.visibility</p:attrName>
                                        </p:attrNameLst>
                                      </p:cBhvr>
                                      <p:to>
                                        <p:strVal val="visible"/>
                                      </p:to>
                                    </p:set>
                                    <p:animEffect transition="in" filter="fade">
                                      <p:cBhvr>
                                        <p:cTn id="13" dur="1000"/>
                                        <p:tgtEl>
                                          <p:spTgt spid="69"/>
                                        </p:tgtEl>
                                      </p:cBhvr>
                                    </p:animEffect>
                                  </p:childTnLst>
                                </p:cTn>
                              </p:par>
                              <p:par>
                                <p:cTn id="14" presetID="10" presetClass="entr" presetSubtype="0" fill="hold" nodeType="withEffect">
                                  <p:stCondLst>
                                    <p:cond delay="0"/>
                                  </p:stCondLst>
                                  <p:childTnLst>
                                    <p:set>
                                      <p:cBhvr>
                                        <p:cTn id="15" dur="1" fill="hold">
                                          <p:stCondLst>
                                            <p:cond delay="0"/>
                                          </p:stCondLst>
                                        </p:cTn>
                                        <p:tgtEl>
                                          <p:spTgt spid="70"/>
                                        </p:tgtEl>
                                        <p:attrNameLst>
                                          <p:attrName>style.visibility</p:attrName>
                                        </p:attrNameLst>
                                      </p:cBhvr>
                                      <p:to>
                                        <p:strVal val="visible"/>
                                      </p:to>
                                    </p:set>
                                    <p:animEffect transition="in" filter="fade">
                                      <p:cBhvr>
                                        <p:cTn id="16" dur="1000"/>
                                        <p:tgtEl>
                                          <p:spTgt spid="70"/>
                                        </p:tgtEl>
                                      </p:cBhvr>
                                    </p:animEffect>
                                  </p:childTnLst>
                                </p:cTn>
                              </p:par>
                              <p:par>
                                <p:cTn id="17" presetID="10" presetClass="entr" presetSubtype="0" fill="hold" nodeType="withEffect">
                                  <p:stCondLst>
                                    <p:cond delay="0"/>
                                  </p:stCondLst>
                                  <p:childTnLst>
                                    <p:set>
                                      <p:cBhvr>
                                        <p:cTn id="18" dur="1" fill="hold">
                                          <p:stCondLst>
                                            <p:cond delay="0"/>
                                          </p:stCondLst>
                                        </p:cTn>
                                        <p:tgtEl>
                                          <p:spTgt spid="71"/>
                                        </p:tgtEl>
                                        <p:attrNameLst>
                                          <p:attrName>style.visibility</p:attrName>
                                        </p:attrNameLst>
                                      </p:cBhvr>
                                      <p:to>
                                        <p:strVal val="visible"/>
                                      </p:to>
                                    </p:set>
                                    <p:animEffect transition="in" filter="fade">
                                      <p:cBhvr>
                                        <p:cTn id="19" dur="1000"/>
                                        <p:tgtEl>
                                          <p:spTgt spid="71"/>
                                        </p:tgtEl>
                                      </p:cBhvr>
                                    </p:animEffect>
                                  </p:childTnLst>
                                </p:cTn>
                              </p:par>
                              <p:par>
                                <p:cTn id="20" presetID="10" presetClass="entr" presetSubtype="0" fill="hold" nodeType="withEffect">
                                  <p:stCondLst>
                                    <p:cond delay="0"/>
                                  </p:stCondLst>
                                  <p:childTnLst>
                                    <p:set>
                                      <p:cBhvr>
                                        <p:cTn id="21" dur="1" fill="hold">
                                          <p:stCondLst>
                                            <p:cond delay="0"/>
                                          </p:stCondLst>
                                        </p:cTn>
                                        <p:tgtEl>
                                          <p:spTgt spid="72"/>
                                        </p:tgtEl>
                                        <p:attrNameLst>
                                          <p:attrName>style.visibility</p:attrName>
                                        </p:attrNameLst>
                                      </p:cBhvr>
                                      <p:to>
                                        <p:strVal val="visible"/>
                                      </p:to>
                                    </p:set>
                                    <p:animEffect transition="in" filter="fade">
                                      <p:cBhvr>
                                        <p:cTn id="22" dur="1000"/>
                                        <p:tgtEl>
                                          <p:spTgt spid="72"/>
                                        </p:tgtEl>
                                      </p:cBhvr>
                                    </p:animEffect>
                                  </p:childTnLst>
                                </p:cTn>
                              </p:par>
                              <p:par>
                                <p:cTn id="23" presetID="10" presetClass="entr" presetSubtype="0" fill="hold" nodeType="withEffect">
                                  <p:stCondLst>
                                    <p:cond delay="0"/>
                                  </p:stCondLst>
                                  <p:childTnLst>
                                    <p:set>
                                      <p:cBhvr>
                                        <p:cTn id="24" dur="1" fill="hold">
                                          <p:stCondLst>
                                            <p:cond delay="0"/>
                                          </p:stCondLst>
                                        </p:cTn>
                                        <p:tgtEl>
                                          <p:spTgt spid="73"/>
                                        </p:tgtEl>
                                        <p:attrNameLst>
                                          <p:attrName>style.visibility</p:attrName>
                                        </p:attrNameLst>
                                      </p:cBhvr>
                                      <p:to>
                                        <p:strVal val="visible"/>
                                      </p:to>
                                    </p:set>
                                    <p:animEffect transition="in" filter="fade">
                                      <p:cBhvr>
                                        <p:cTn id="25" dur="1000"/>
                                        <p:tgtEl>
                                          <p:spTgt spid="73"/>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62"/>
                                        </p:tgtEl>
                                        <p:attrNameLst>
                                          <p:attrName>style.visibility</p:attrName>
                                        </p:attrNameLst>
                                      </p:cBhvr>
                                      <p:to>
                                        <p:strVal val="visible"/>
                                      </p:to>
                                    </p:set>
                                    <p:animEffect transition="in" filter="fade">
                                      <p:cBhvr>
                                        <p:cTn id="30" dur="1000"/>
                                        <p:tgtEl>
                                          <p:spTgt spid="62"/>
                                        </p:tgtEl>
                                      </p:cBhvr>
                                    </p:animEffect>
                                  </p:childTnLst>
                                </p:cTn>
                              </p:par>
                              <p:par>
                                <p:cTn id="31" presetID="10" presetClass="entr" presetSubtype="0" fill="hold" nodeType="withEffect">
                                  <p:stCondLst>
                                    <p:cond delay="0"/>
                                  </p:stCondLst>
                                  <p:childTnLst>
                                    <p:set>
                                      <p:cBhvr>
                                        <p:cTn id="32" dur="1" fill="hold">
                                          <p:stCondLst>
                                            <p:cond delay="0"/>
                                          </p:stCondLst>
                                        </p:cTn>
                                        <p:tgtEl>
                                          <p:spTgt spid="63"/>
                                        </p:tgtEl>
                                        <p:attrNameLst>
                                          <p:attrName>style.visibility</p:attrName>
                                        </p:attrNameLst>
                                      </p:cBhvr>
                                      <p:to>
                                        <p:strVal val="visible"/>
                                      </p:to>
                                    </p:set>
                                    <p:animEffect transition="in" filter="fade">
                                      <p:cBhvr>
                                        <p:cTn id="33" dur="1000"/>
                                        <p:tgtEl>
                                          <p:spTgt spid="63"/>
                                        </p:tgtEl>
                                      </p:cBhvr>
                                    </p:animEffect>
                                  </p:childTnLst>
                                </p:cTn>
                              </p:par>
                              <p:par>
                                <p:cTn id="34" presetID="10" presetClass="entr" presetSubtype="0" fill="hold" nodeType="withEffect">
                                  <p:stCondLst>
                                    <p:cond delay="0"/>
                                  </p:stCondLst>
                                  <p:childTnLst>
                                    <p:set>
                                      <p:cBhvr>
                                        <p:cTn id="35" dur="1" fill="hold">
                                          <p:stCondLst>
                                            <p:cond delay="0"/>
                                          </p:stCondLst>
                                        </p:cTn>
                                        <p:tgtEl>
                                          <p:spTgt spid="64"/>
                                        </p:tgtEl>
                                        <p:attrNameLst>
                                          <p:attrName>style.visibility</p:attrName>
                                        </p:attrNameLst>
                                      </p:cBhvr>
                                      <p:to>
                                        <p:strVal val="visible"/>
                                      </p:to>
                                    </p:set>
                                    <p:animEffect transition="in" filter="fade">
                                      <p:cBhvr>
                                        <p:cTn id="36" dur="1000"/>
                                        <p:tgtEl>
                                          <p:spTgt spid="64"/>
                                        </p:tgtEl>
                                      </p:cBhvr>
                                    </p:animEffect>
                                  </p:childTnLst>
                                </p:cTn>
                              </p:par>
                              <p:par>
                                <p:cTn id="37" presetID="10" presetClass="entr" presetSubtype="0" fill="hold" nodeType="withEffect">
                                  <p:stCondLst>
                                    <p:cond delay="0"/>
                                  </p:stCondLst>
                                  <p:childTnLst>
                                    <p:set>
                                      <p:cBhvr>
                                        <p:cTn id="38" dur="1" fill="hold">
                                          <p:stCondLst>
                                            <p:cond delay="0"/>
                                          </p:stCondLst>
                                        </p:cTn>
                                        <p:tgtEl>
                                          <p:spTgt spid="65"/>
                                        </p:tgtEl>
                                        <p:attrNameLst>
                                          <p:attrName>style.visibility</p:attrName>
                                        </p:attrNameLst>
                                      </p:cBhvr>
                                      <p:to>
                                        <p:strVal val="visible"/>
                                      </p:to>
                                    </p:set>
                                    <p:animEffect transition="in" filter="fade">
                                      <p:cBhvr>
                                        <p:cTn id="39" dur="1000"/>
                                        <p:tgtEl>
                                          <p:spTgt spid="65"/>
                                        </p:tgtEl>
                                      </p:cBhvr>
                                    </p:animEffect>
                                  </p:childTnLst>
                                </p:cTn>
                              </p:par>
                              <p:par>
                                <p:cTn id="40" presetID="10" presetClass="entr" presetSubtype="0" fill="hold" nodeType="withEffect">
                                  <p:stCondLst>
                                    <p:cond delay="0"/>
                                  </p:stCondLst>
                                  <p:childTnLst>
                                    <p:set>
                                      <p:cBhvr>
                                        <p:cTn id="41" dur="1" fill="hold">
                                          <p:stCondLst>
                                            <p:cond delay="0"/>
                                          </p:stCondLst>
                                        </p:cTn>
                                        <p:tgtEl>
                                          <p:spTgt spid="66"/>
                                        </p:tgtEl>
                                        <p:attrNameLst>
                                          <p:attrName>style.visibility</p:attrName>
                                        </p:attrNameLst>
                                      </p:cBhvr>
                                      <p:to>
                                        <p:strVal val="visible"/>
                                      </p:to>
                                    </p:set>
                                    <p:animEffect transition="in" filter="fade">
                                      <p:cBhvr>
                                        <p:cTn id="42" dur="10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6"/>
        <p:cNvGrpSpPr/>
        <p:nvPr/>
      </p:nvGrpSpPr>
      <p:grpSpPr>
        <a:xfrm>
          <a:off x="0" y="0"/>
          <a:ext cx="0" cy="0"/>
          <a:chOff x="0" y="0"/>
          <a:chExt cx="0" cy="0"/>
        </a:xfrm>
      </p:grpSpPr>
      <p:sp>
        <p:nvSpPr>
          <p:cNvPr id="107" name="Google Shape;107;p16"/>
          <p:cNvSpPr txBox="1">
            <a:spLocks noGrp="1"/>
          </p:cNvSpPr>
          <p:nvPr>
            <p:ph type="title"/>
          </p:nvPr>
        </p:nvSpPr>
        <p:spPr>
          <a:xfrm>
            <a:off x="311700" y="0"/>
            <a:ext cx="5516100" cy="755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endParaRPr sz="2500"/>
          </a:p>
          <a:p>
            <a:pPr marL="0" lvl="0" indent="0" algn="l" rtl="0">
              <a:spcBef>
                <a:spcPts val="0"/>
              </a:spcBef>
              <a:spcAft>
                <a:spcPts val="0"/>
              </a:spcAft>
              <a:buNone/>
            </a:pPr>
            <a:r>
              <a:rPr lang="en" sz="2500"/>
              <a:t>What Makes us different</a:t>
            </a:r>
            <a:endParaRPr sz="2500"/>
          </a:p>
        </p:txBody>
      </p:sp>
      <p:sp>
        <p:nvSpPr>
          <p:cNvPr id="108" name="Google Shape;108;p16"/>
          <p:cNvSpPr/>
          <p:nvPr/>
        </p:nvSpPr>
        <p:spPr>
          <a:xfrm>
            <a:off x="210149" y="951350"/>
            <a:ext cx="4678109" cy="3570900"/>
          </a:xfrm>
          <a:prstGeom prst="round1Rect">
            <a:avLst>
              <a:gd name="adj" fmla="val 16447"/>
            </a:avLst>
          </a:prstGeom>
          <a:solidFill>
            <a:srgbClr val="1C2735">
              <a:alpha val="50000"/>
            </a:srgbClr>
          </a:solidFill>
          <a:ln w="9525" cap="flat" cmpd="sng">
            <a:solidFill>
              <a:schemeClr val="dk1"/>
            </a:solidFill>
            <a:prstDash val="solid"/>
            <a:round/>
            <a:headEnd type="none" w="sm" len="sm"/>
            <a:tailEnd type="none" w="sm" len="sm"/>
          </a:ln>
        </p:spPr>
        <p:txBody>
          <a:bodyPr spcFirstLastPara="1" wrap="square" lIns="91425" tIns="91425" rIns="91425" bIns="91425" anchor="t" anchorCtr="0">
            <a:noAutofit/>
          </a:bodyPr>
          <a:lstStyle/>
          <a:p>
            <a:pPr marL="457200" lvl="0" indent="-323850" algn="l" rtl="0">
              <a:lnSpc>
                <a:spcPct val="200000"/>
              </a:lnSpc>
              <a:spcBef>
                <a:spcPts val="0"/>
              </a:spcBef>
              <a:spcAft>
                <a:spcPts val="0"/>
              </a:spcAft>
              <a:buClr>
                <a:schemeClr val="dk1"/>
              </a:buClr>
              <a:buSzPts val="1500"/>
              <a:buFont typeface="Noto Sans"/>
              <a:buChar char="✓"/>
            </a:pPr>
            <a:r>
              <a:rPr lang="en">
                <a:solidFill>
                  <a:schemeClr val="dk1"/>
                </a:solidFill>
                <a:latin typeface="Noto Sans"/>
                <a:ea typeface="Noto Sans"/>
                <a:cs typeface="Noto Sans"/>
                <a:sym typeface="Noto Sans"/>
              </a:rPr>
              <a:t>Highly experienced consultants </a:t>
            </a:r>
            <a:endParaRPr>
              <a:solidFill>
                <a:schemeClr val="dk1"/>
              </a:solidFill>
              <a:latin typeface="Noto Sans"/>
              <a:ea typeface="Noto Sans"/>
              <a:cs typeface="Noto Sans"/>
              <a:sym typeface="Noto Sans"/>
            </a:endParaRPr>
          </a:p>
          <a:p>
            <a:pPr marL="457200" lvl="0" indent="-323850" algn="l" rtl="0">
              <a:lnSpc>
                <a:spcPct val="200000"/>
              </a:lnSpc>
              <a:spcBef>
                <a:spcPts val="0"/>
              </a:spcBef>
              <a:spcAft>
                <a:spcPts val="0"/>
              </a:spcAft>
              <a:buClr>
                <a:schemeClr val="dk1"/>
              </a:buClr>
              <a:buSzPts val="1500"/>
              <a:buFont typeface="Noto Sans"/>
              <a:buChar char="✓"/>
            </a:pPr>
            <a:r>
              <a:rPr lang="en">
                <a:solidFill>
                  <a:schemeClr val="dk1"/>
                </a:solidFill>
                <a:latin typeface="Noto Sans"/>
                <a:ea typeface="Noto Sans"/>
                <a:cs typeface="Noto Sans"/>
                <a:sym typeface="Noto Sans"/>
              </a:rPr>
              <a:t>Obsession for delivering flawless data</a:t>
            </a:r>
            <a:endParaRPr>
              <a:solidFill>
                <a:schemeClr val="dk1"/>
              </a:solidFill>
              <a:latin typeface="Noto Sans"/>
              <a:ea typeface="Noto Sans"/>
              <a:cs typeface="Noto Sans"/>
              <a:sym typeface="Noto Sans"/>
            </a:endParaRPr>
          </a:p>
          <a:p>
            <a:pPr marL="457200" lvl="0" indent="-323850" algn="l" rtl="0">
              <a:lnSpc>
                <a:spcPct val="200000"/>
              </a:lnSpc>
              <a:spcBef>
                <a:spcPts val="0"/>
              </a:spcBef>
              <a:spcAft>
                <a:spcPts val="0"/>
              </a:spcAft>
              <a:buClr>
                <a:schemeClr val="dk1"/>
              </a:buClr>
              <a:buSzPts val="1500"/>
              <a:buFont typeface="Noto Sans"/>
              <a:buChar char="✓"/>
            </a:pPr>
            <a:r>
              <a:rPr lang="en">
                <a:solidFill>
                  <a:schemeClr val="dk1"/>
                </a:solidFill>
                <a:latin typeface="Noto Sans"/>
                <a:ea typeface="Noto Sans"/>
                <a:cs typeface="Noto Sans"/>
                <a:sym typeface="Noto Sans"/>
              </a:rPr>
              <a:t>Elastic team tailored by project</a:t>
            </a:r>
            <a:endParaRPr>
              <a:solidFill>
                <a:schemeClr val="dk1"/>
              </a:solidFill>
              <a:latin typeface="Noto Sans"/>
              <a:ea typeface="Noto Sans"/>
              <a:cs typeface="Noto Sans"/>
              <a:sym typeface="Noto Sans"/>
            </a:endParaRPr>
          </a:p>
          <a:p>
            <a:pPr marL="457200" lvl="0" indent="-323850" algn="l" rtl="0">
              <a:lnSpc>
                <a:spcPct val="200000"/>
              </a:lnSpc>
              <a:spcBef>
                <a:spcPts val="0"/>
              </a:spcBef>
              <a:spcAft>
                <a:spcPts val="0"/>
              </a:spcAft>
              <a:buClr>
                <a:schemeClr val="dk1"/>
              </a:buClr>
              <a:buSzPts val="1500"/>
              <a:buFont typeface="Noto Sans"/>
              <a:buChar char="✓"/>
            </a:pPr>
            <a:r>
              <a:rPr lang="en">
                <a:solidFill>
                  <a:schemeClr val="dk1"/>
                </a:solidFill>
                <a:latin typeface="Noto Sans"/>
                <a:ea typeface="Noto Sans"/>
                <a:cs typeface="Noto Sans"/>
                <a:sym typeface="Noto Sans"/>
              </a:rPr>
              <a:t>Platform &amp; technology agnostic</a:t>
            </a:r>
            <a:endParaRPr>
              <a:solidFill>
                <a:schemeClr val="dk1"/>
              </a:solidFill>
              <a:latin typeface="Noto Sans"/>
              <a:ea typeface="Noto Sans"/>
              <a:cs typeface="Noto Sans"/>
              <a:sym typeface="Noto Sans"/>
            </a:endParaRPr>
          </a:p>
          <a:p>
            <a:pPr marL="457200" lvl="0" indent="-323850" algn="l" rtl="0">
              <a:lnSpc>
                <a:spcPct val="200000"/>
              </a:lnSpc>
              <a:spcBef>
                <a:spcPts val="0"/>
              </a:spcBef>
              <a:spcAft>
                <a:spcPts val="0"/>
              </a:spcAft>
              <a:buClr>
                <a:schemeClr val="dk1"/>
              </a:buClr>
              <a:buSzPts val="1500"/>
              <a:buFont typeface="Noto Sans"/>
              <a:buChar char="✓"/>
            </a:pPr>
            <a:r>
              <a:rPr lang="en">
                <a:solidFill>
                  <a:schemeClr val="dk1"/>
                </a:solidFill>
                <a:latin typeface="Noto Sans"/>
                <a:ea typeface="Noto Sans"/>
                <a:cs typeface="Noto Sans"/>
                <a:sym typeface="Noto Sans"/>
              </a:rPr>
              <a:t>Experts in delivering Automated QA solutions </a:t>
            </a:r>
            <a:endParaRPr>
              <a:solidFill>
                <a:schemeClr val="dk1"/>
              </a:solidFill>
              <a:latin typeface="Noto Sans"/>
              <a:ea typeface="Noto Sans"/>
              <a:cs typeface="Noto Sans"/>
              <a:sym typeface="Noto Sans"/>
            </a:endParaRPr>
          </a:p>
          <a:p>
            <a:pPr marL="457200" lvl="0" indent="-323850" algn="l" rtl="0">
              <a:lnSpc>
                <a:spcPct val="200000"/>
              </a:lnSpc>
              <a:spcBef>
                <a:spcPts val="0"/>
              </a:spcBef>
              <a:spcAft>
                <a:spcPts val="0"/>
              </a:spcAft>
              <a:buClr>
                <a:schemeClr val="dk1"/>
              </a:buClr>
              <a:buSzPts val="1500"/>
              <a:buFont typeface="Noto Sans"/>
              <a:buChar char="✓"/>
            </a:pPr>
            <a:r>
              <a:rPr lang="en">
                <a:solidFill>
                  <a:schemeClr val="dk1"/>
                </a:solidFill>
                <a:latin typeface="Noto Sans"/>
                <a:ea typeface="Noto Sans"/>
                <a:cs typeface="Noto Sans"/>
                <a:sym typeface="Noto Sans"/>
              </a:rPr>
              <a:t>Data discrepancy investigation maestros</a:t>
            </a:r>
            <a:endParaRPr>
              <a:solidFill>
                <a:schemeClr val="dk1"/>
              </a:solidFill>
              <a:latin typeface="Noto Sans"/>
              <a:ea typeface="Noto Sans"/>
              <a:cs typeface="Noto Sans"/>
              <a:sym typeface="Noto Sans"/>
            </a:endParaRPr>
          </a:p>
          <a:p>
            <a:pPr marL="457200" lvl="0" indent="-323850" algn="l" rtl="0">
              <a:lnSpc>
                <a:spcPct val="200000"/>
              </a:lnSpc>
              <a:spcBef>
                <a:spcPts val="0"/>
              </a:spcBef>
              <a:spcAft>
                <a:spcPts val="0"/>
              </a:spcAft>
              <a:buClr>
                <a:schemeClr val="dk1"/>
              </a:buClr>
              <a:buSzPts val="1500"/>
              <a:buFont typeface="Noto Sans"/>
              <a:buChar char="✓"/>
            </a:pPr>
            <a:r>
              <a:rPr lang="en">
                <a:solidFill>
                  <a:schemeClr val="dk1"/>
                </a:solidFill>
                <a:latin typeface="Noto Sans"/>
                <a:ea typeface="Noto Sans"/>
                <a:cs typeface="Noto Sans"/>
                <a:sym typeface="Noto Sans"/>
              </a:rPr>
              <a:t>Deep expertise in Data Privacy compliance &amp; technology</a:t>
            </a:r>
            <a:endParaRPr>
              <a:solidFill>
                <a:schemeClr val="dk1"/>
              </a:solidFill>
              <a:latin typeface="Noto Sans"/>
              <a:ea typeface="Noto Sans"/>
              <a:cs typeface="Noto Sans"/>
              <a:sym typeface="Noto Sans"/>
            </a:endParaRPr>
          </a:p>
        </p:txBody>
      </p:sp>
      <p:pic>
        <p:nvPicPr>
          <p:cNvPr id="109" name="Google Shape;109;p16"/>
          <p:cNvPicPr preferRelativeResize="0"/>
          <p:nvPr/>
        </p:nvPicPr>
        <p:blipFill>
          <a:blip r:embed="rId4">
            <a:alphaModFix/>
          </a:blip>
          <a:stretch>
            <a:fillRect/>
          </a:stretch>
        </p:blipFill>
        <p:spPr>
          <a:xfrm>
            <a:off x="4937700" y="951350"/>
            <a:ext cx="3570898" cy="3570898"/>
          </a:xfrm>
          <a:prstGeom prst="rect">
            <a:avLst/>
          </a:prstGeom>
          <a:noFill/>
          <a:ln>
            <a:noFill/>
          </a:ln>
        </p:spPr>
      </p:pic>
      <p:pic>
        <p:nvPicPr>
          <p:cNvPr id="110" name="Google Shape;110;p16"/>
          <p:cNvPicPr preferRelativeResize="0"/>
          <p:nvPr/>
        </p:nvPicPr>
        <p:blipFill>
          <a:blip r:embed="rId5">
            <a:alphaModFix/>
          </a:blip>
          <a:stretch>
            <a:fillRect/>
          </a:stretch>
        </p:blipFill>
        <p:spPr>
          <a:xfrm>
            <a:off x="8198825" y="58775"/>
            <a:ext cx="801594" cy="6858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4"/>
        <p:cNvGrpSpPr/>
        <p:nvPr/>
      </p:nvGrpSpPr>
      <p:grpSpPr>
        <a:xfrm>
          <a:off x="0" y="0"/>
          <a:ext cx="0" cy="0"/>
          <a:chOff x="0" y="0"/>
          <a:chExt cx="0" cy="0"/>
        </a:xfrm>
      </p:grpSpPr>
      <p:sp>
        <p:nvSpPr>
          <p:cNvPr id="115" name="Google Shape;115;p17"/>
          <p:cNvSpPr txBox="1">
            <a:spLocks noGrp="1"/>
          </p:cNvSpPr>
          <p:nvPr>
            <p:ph type="title"/>
          </p:nvPr>
        </p:nvSpPr>
        <p:spPr>
          <a:xfrm>
            <a:off x="321525" y="0"/>
            <a:ext cx="5516100" cy="755700"/>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en" sz="2500"/>
              <a:t>Next Steps to proceed</a:t>
            </a:r>
            <a:endParaRPr sz="2500"/>
          </a:p>
        </p:txBody>
      </p:sp>
      <p:sp>
        <p:nvSpPr>
          <p:cNvPr id="116" name="Google Shape;116;p17"/>
          <p:cNvSpPr/>
          <p:nvPr/>
        </p:nvSpPr>
        <p:spPr>
          <a:xfrm>
            <a:off x="1464450" y="973500"/>
            <a:ext cx="5516100" cy="628500"/>
          </a:xfrm>
          <a:prstGeom prst="rect">
            <a:avLst/>
          </a:prstGeom>
          <a:solidFill>
            <a:srgbClr val="1C2735">
              <a:alpha val="5000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500">
                <a:solidFill>
                  <a:schemeClr val="dk1"/>
                </a:solidFill>
                <a:latin typeface="Noto Sans"/>
                <a:ea typeface="Noto Sans"/>
                <a:cs typeface="Noto Sans"/>
                <a:sym typeface="Noto Sans"/>
              </a:rPr>
              <a:t>Decision: let us know when you would like to start, or if you require any further clarifications</a:t>
            </a:r>
            <a:endParaRPr sz="1500">
              <a:solidFill>
                <a:schemeClr val="dk1"/>
              </a:solidFill>
              <a:latin typeface="Noto Sans"/>
              <a:ea typeface="Noto Sans"/>
              <a:cs typeface="Noto Sans"/>
              <a:sym typeface="Noto Sans"/>
            </a:endParaRPr>
          </a:p>
        </p:txBody>
      </p:sp>
      <p:sp>
        <p:nvSpPr>
          <p:cNvPr id="117" name="Google Shape;117;p17"/>
          <p:cNvSpPr/>
          <p:nvPr/>
        </p:nvSpPr>
        <p:spPr>
          <a:xfrm>
            <a:off x="1464450" y="2528700"/>
            <a:ext cx="5516100" cy="628500"/>
          </a:xfrm>
          <a:prstGeom prst="rect">
            <a:avLst/>
          </a:prstGeom>
          <a:solidFill>
            <a:srgbClr val="1C2735">
              <a:alpha val="5000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500">
                <a:solidFill>
                  <a:schemeClr val="dk1"/>
                </a:solidFill>
                <a:latin typeface="Noto Sans"/>
                <a:ea typeface="Noto Sans"/>
                <a:cs typeface="Noto Sans"/>
                <a:sym typeface="Noto Sans"/>
              </a:rPr>
              <a:t>Contract: discussion over commercial terms to seal the deal officially</a:t>
            </a:r>
            <a:endParaRPr sz="1500">
              <a:solidFill>
                <a:schemeClr val="dk1"/>
              </a:solidFill>
              <a:latin typeface="Noto Sans"/>
              <a:ea typeface="Noto Sans"/>
              <a:cs typeface="Noto Sans"/>
              <a:sym typeface="Noto Sans"/>
            </a:endParaRPr>
          </a:p>
        </p:txBody>
      </p:sp>
      <p:sp>
        <p:nvSpPr>
          <p:cNvPr id="118" name="Google Shape;118;p17"/>
          <p:cNvSpPr/>
          <p:nvPr/>
        </p:nvSpPr>
        <p:spPr>
          <a:xfrm>
            <a:off x="3280025" y="3398100"/>
            <a:ext cx="1884900" cy="444900"/>
          </a:xfrm>
          <a:prstGeom prst="downArrow">
            <a:avLst>
              <a:gd name="adj1" fmla="val 50000"/>
              <a:gd name="adj2" fmla="val 50000"/>
            </a:avLst>
          </a:prstGeom>
          <a:solidFill>
            <a:srgbClr val="F3F3F3">
              <a:alpha val="18990"/>
            </a:srgbClr>
          </a:solidFill>
          <a:ln w="28575" cap="flat" cmpd="sng">
            <a:solidFill>
              <a:srgbClr val="C3317D"/>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Noto Sans"/>
              <a:ea typeface="Noto Sans"/>
              <a:cs typeface="Noto Sans"/>
              <a:sym typeface="Noto Sans"/>
            </a:endParaRPr>
          </a:p>
        </p:txBody>
      </p:sp>
      <p:sp>
        <p:nvSpPr>
          <p:cNvPr id="119" name="Google Shape;119;p17"/>
          <p:cNvSpPr/>
          <p:nvPr/>
        </p:nvSpPr>
        <p:spPr>
          <a:xfrm>
            <a:off x="1464450" y="4083900"/>
            <a:ext cx="5516100" cy="628500"/>
          </a:xfrm>
          <a:prstGeom prst="rect">
            <a:avLst/>
          </a:prstGeom>
          <a:solidFill>
            <a:srgbClr val="1C2735">
              <a:alpha val="5000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500">
                <a:solidFill>
                  <a:schemeClr val="dk1"/>
                </a:solidFill>
                <a:latin typeface="Noto Sans"/>
                <a:ea typeface="Noto Sans"/>
                <a:cs typeface="Noto Sans"/>
                <a:sym typeface="Noto Sans"/>
              </a:rPr>
              <a:t>Start: sort out access &amp; begin the project</a:t>
            </a:r>
            <a:endParaRPr sz="1500">
              <a:solidFill>
                <a:schemeClr val="dk1"/>
              </a:solidFill>
              <a:latin typeface="Noto Sans"/>
              <a:ea typeface="Noto Sans"/>
              <a:cs typeface="Noto Sans"/>
              <a:sym typeface="Noto Sans"/>
            </a:endParaRPr>
          </a:p>
        </p:txBody>
      </p:sp>
      <p:sp>
        <p:nvSpPr>
          <p:cNvPr id="120" name="Google Shape;120;p17"/>
          <p:cNvSpPr/>
          <p:nvPr/>
        </p:nvSpPr>
        <p:spPr>
          <a:xfrm>
            <a:off x="3280025" y="1842900"/>
            <a:ext cx="1884900" cy="444900"/>
          </a:xfrm>
          <a:prstGeom prst="downArrow">
            <a:avLst>
              <a:gd name="adj1" fmla="val 50000"/>
              <a:gd name="adj2" fmla="val 50000"/>
            </a:avLst>
          </a:prstGeom>
          <a:solidFill>
            <a:srgbClr val="F3F3F3">
              <a:alpha val="18990"/>
            </a:srgbClr>
          </a:solidFill>
          <a:ln w="28575" cap="flat" cmpd="sng">
            <a:solidFill>
              <a:srgbClr val="C3317D"/>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Noto Sans"/>
              <a:ea typeface="Noto Sans"/>
              <a:cs typeface="Noto Sans"/>
              <a:sym typeface="Noto Sans"/>
            </a:endParaRPr>
          </a:p>
        </p:txBody>
      </p:sp>
      <p:pic>
        <p:nvPicPr>
          <p:cNvPr id="121" name="Google Shape;121;p17"/>
          <p:cNvPicPr preferRelativeResize="0"/>
          <p:nvPr/>
        </p:nvPicPr>
        <p:blipFill>
          <a:blip r:embed="rId4">
            <a:alphaModFix/>
          </a:blip>
          <a:stretch>
            <a:fillRect/>
          </a:stretch>
        </p:blipFill>
        <p:spPr>
          <a:xfrm>
            <a:off x="497175" y="973500"/>
            <a:ext cx="628501" cy="628499"/>
          </a:xfrm>
          <a:prstGeom prst="rect">
            <a:avLst/>
          </a:prstGeom>
          <a:noFill/>
          <a:ln>
            <a:noFill/>
          </a:ln>
        </p:spPr>
      </p:pic>
      <p:pic>
        <p:nvPicPr>
          <p:cNvPr id="122" name="Google Shape;122;p17"/>
          <p:cNvPicPr preferRelativeResize="0"/>
          <p:nvPr/>
        </p:nvPicPr>
        <p:blipFill>
          <a:blip r:embed="rId5">
            <a:alphaModFix/>
          </a:blip>
          <a:stretch>
            <a:fillRect/>
          </a:stretch>
        </p:blipFill>
        <p:spPr>
          <a:xfrm>
            <a:off x="539849" y="2528625"/>
            <a:ext cx="543151" cy="628650"/>
          </a:xfrm>
          <a:prstGeom prst="rect">
            <a:avLst/>
          </a:prstGeom>
          <a:noFill/>
          <a:ln>
            <a:noFill/>
          </a:ln>
        </p:spPr>
      </p:pic>
      <p:pic>
        <p:nvPicPr>
          <p:cNvPr id="123" name="Google Shape;123;p17"/>
          <p:cNvPicPr preferRelativeResize="0"/>
          <p:nvPr/>
        </p:nvPicPr>
        <p:blipFill>
          <a:blip r:embed="rId6">
            <a:alphaModFix/>
          </a:blip>
          <a:stretch>
            <a:fillRect/>
          </a:stretch>
        </p:blipFill>
        <p:spPr>
          <a:xfrm>
            <a:off x="321524" y="4083900"/>
            <a:ext cx="979799" cy="628650"/>
          </a:xfrm>
          <a:prstGeom prst="rect">
            <a:avLst/>
          </a:prstGeom>
          <a:noFill/>
          <a:ln>
            <a:noFill/>
          </a:ln>
        </p:spPr>
      </p:pic>
      <p:pic>
        <p:nvPicPr>
          <p:cNvPr id="124" name="Google Shape;124;p17"/>
          <p:cNvPicPr preferRelativeResize="0"/>
          <p:nvPr/>
        </p:nvPicPr>
        <p:blipFill>
          <a:blip r:embed="rId7">
            <a:alphaModFix/>
          </a:blip>
          <a:stretch>
            <a:fillRect/>
          </a:stretch>
        </p:blipFill>
        <p:spPr>
          <a:xfrm>
            <a:off x="8198825" y="58775"/>
            <a:ext cx="801594" cy="6858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6"/>
                                        </p:tgtEl>
                                        <p:attrNameLst>
                                          <p:attrName>style.visibility</p:attrName>
                                        </p:attrNameLst>
                                      </p:cBhvr>
                                      <p:to>
                                        <p:strVal val="visible"/>
                                      </p:to>
                                    </p:set>
                                    <p:animEffect transition="in" filter="fade">
                                      <p:cBhvr>
                                        <p:cTn id="7" dur="1000"/>
                                        <p:tgtEl>
                                          <p:spTgt spid="116"/>
                                        </p:tgtEl>
                                      </p:cBhvr>
                                    </p:animEffect>
                                  </p:childTnLst>
                                </p:cTn>
                              </p:par>
                              <p:par>
                                <p:cTn id="8" presetID="10" presetClass="entr" presetSubtype="0" fill="hold" nodeType="withEffect">
                                  <p:stCondLst>
                                    <p:cond delay="0"/>
                                  </p:stCondLst>
                                  <p:childTnLst>
                                    <p:set>
                                      <p:cBhvr>
                                        <p:cTn id="9" dur="1" fill="hold">
                                          <p:stCondLst>
                                            <p:cond delay="0"/>
                                          </p:stCondLst>
                                        </p:cTn>
                                        <p:tgtEl>
                                          <p:spTgt spid="121"/>
                                        </p:tgtEl>
                                        <p:attrNameLst>
                                          <p:attrName>style.visibility</p:attrName>
                                        </p:attrNameLst>
                                      </p:cBhvr>
                                      <p:to>
                                        <p:strVal val="visible"/>
                                      </p:to>
                                    </p:set>
                                    <p:animEffect transition="in" filter="fade">
                                      <p:cBhvr>
                                        <p:cTn id="10" dur="1000"/>
                                        <p:tgtEl>
                                          <p:spTgt spid="12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20"/>
                                        </p:tgtEl>
                                        <p:attrNameLst>
                                          <p:attrName>style.visibility</p:attrName>
                                        </p:attrNameLst>
                                      </p:cBhvr>
                                      <p:to>
                                        <p:strVal val="visible"/>
                                      </p:to>
                                    </p:set>
                                    <p:animEffect transition="in" filter="fade">
                                      <p:cBhvr>
                                        <p:cTn id="15" dur="1000"/>
                                        <p:tgtEl>
                                          <p:spTgt spid="120"/>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17"/>
                                        </p:tgtEl>
                                        <p:attrNameLst>
                                          <p:attrName>style.visibility</p:attrName>
                                        </p:attrNameLst>
                                      </p:cBhvr>
                                      <p:to>
                                        <p:strVal val="visible"/>
                                      </p:to>
                                    </p:set>
                                    <p:animEffect transition="in" filter="fade">
                                      <p:cBhvr>
                                        <p:cTn id="20" dur="1000"/>
                                        <p:tgtEl>
                                          <p:spTgt spid="117"/>
                                        </p:tgtEl>
                                      </p:cBhvr>
                                    </p:animEffect>
                                  </p:childTnLst>
                                </p:cTn>
                              </p:par>
                              <p:par>
                                <p:cTn id="21" presetID="10" presetClass="entr" presetSubtype="0" fill="hold" nodeType="withEffect">
                                  <p:stCondLst>
                                    <p:cond delay="0"/>
                                  </p:stCondLst>
                                  <p:childTnLst>
                                    <p:set>
                                      <p:cBhvr>
                                        <p:cTn id="22" dur="1" fill="hold">
                                          <p:stCondLst>
                                            <p:cond delay="0"/>
                                          </p:stCondLst>
                                        </p:cTn>
                                        <p:tgtEl>
                                          <p:spTgt spid="122"/>
                                        </p:tgtEl>
                                        <p:attrNameLst>
                                          <p:attrName>style.visibility</p:attrName>
                                        </p:attrNameLst>
                                      </p:cBhvr>
                                      <p:to>
                                        <p:strVal val="visible"/>
                                      </p:to>
                                    </p:set>
                                    <p:animEffect transition="in" filter="fade">
                                      <p:cBhvr>
                                        <p:cTn id="23" dur="1000"/>
                                        <p:tgtEl>
                                          <p:spTgt spid="122"/>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18"/>
                                        </p:tgtEl>
                                        <p:attrNameLst>
                                          <p:attrName>style.visibility</p:attrName>
                                        </p:attrNameLst>
                                      </p:cBhvr>
                                      <p:to>
                                        <p:strVal val="visible"/>
                                      </p:to>
                                    </p:set>
                                    <p:animEffect transition="in" filter="fade">
                                      <p:cBhvr>
                                        <p:cTn id="28" dur="1000"/>
                                        <p:tgtEl>
                                          <p:spTgt spid="118"/>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19"/>
                                        </p:tgtEl>
                                        <p:attrNameLst>
                                          <p:attrName>style.visibility</p:attrName>
                                        </p:attrNameLst>
                                      </p:cBhvr>
                                      <p:to>
                                        <p:strVal val="visible"/>
                                      </p:to>
                                    </p:set>
                                    <p:animEffect transition="in" filter="fade">
                                      <p:cBhvr>
                                        <p:cTn id="33" dur="1100"/>
                                        <p:tgtEl>
                                          <p:spTgt spid="119"/>
                                        </p:tgtEl>
                                      </p:cBhvr>
                                    </p:animEffect>
                                  </p:childTnLst>
                                </p:cTn>
                              </p:par>
                              <p:par>
                                <p:cTn id="34" presetID="10" presetClass="entr" presetSubtype="0" fill="hold" nodeType="withEffect">
                                  <p:stCondLst>
                                    <p:cond delay="0"/>
                                  </p:stCondLst>
                                  <p:childTnLst>
                                    <p:set>
                                      <p:cBhvr>
                                        <p:cTn id="35" dur="1" fill="hold">
                                          <p:stCondLst>
                                            <p:cond delay="0"/>
                                          </p:stCondLst>
                                        </p:cTn>
                                        <p:tgtEl>
                                          <p:spTgt spid="123"/>
                                        </p:tgtEl>
                                        <p:attrNameLst>
                                          <p:attrName>style.visibility</p:attrName>
                                        </p:attrNameLst>
                                      </p:cBhvr>
                                      <p:to>
                                        <p:strVal val="visible"/>
                                      </p:to>
                                    </p:set>
                                    <p:animEffect transition="in" filter="fade">
                                      <p:cBhvr>
                                        <p:cTn id="36" dur="1000"/>
                                        <p:tgtEl>
                                          <p:spTgt spid="1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65268-787B-6344-D5B2-C493C00A5B6E}"/>
              </a:ext>
            </a:extLst>
          </p:cNvPr>
          <p:cNvSpPr>
            <a:spLocks noGrp="1"/>
          </p:cNvSpPr>
          <p:nvPr>
            <p:ph type="title"/>
          </p:nvPr>
        </p:nvSpPr>
        <p:spPr>
          <a:xfrm>
            <a:off x="143744" y="177750"/>
            <a:ext cx="2808000" cy="755700"/>
          </a:xfrm>
        </p:spPr>
        <p:txBody>
          <a:bodyPr>
            <a:normAutofit fontScale="90000"/>
          </a:bodyPr>
          <a:lstStyle/>
          <a:p>
            <a:r>
              <a:rPr lang="en-GB"/>
              <a:t>Project Proposal Timeline</a:t>
            </a:r>
          </a:p>
        </p:txBody>
      </p:sp>
      <p:sp>
        <p:nvSpPr>
          <p:cNvPr id="8" name="Rectangle 7">
            <a:extLst>
              <a:ext uri="{FF2B5EF4-FFF2-40B4-BE49-F238E27FC236}">
                <a16:creationId xmlns:a16="http://schemas.microsoft.com/office/drawing/2014/main" id="{9B149B42-A09A-1DC4-6ABE-58A5B6DE390C}"/>
              </a:ext>
            </a:extLst>
          </p:cNvPr>
          <p:cNvSpPr/>
          <p:nvPr/>
        </p:nvSpPr>
        <p:spPr>
          <a:xfrm>
            <a:off x="3184988" y="997527"/>
            <a:ext cx="2774024" cy="637969"/>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t>Month 2</a:t>
            </a:r>
          </a:p>
        </p:txBody>
      </p:sp>
      <p:sp>
        <p:nvSpPr>
          <p:cNvPr id="10" name="Rectangle 9">
            <a:extLst>
              <a:ext uri="{FF2B5EF4-FFF2-40B4-BE49-F238E27FC236}">
                <a16:creationId xmlns:a16="http://schemas.microsoft.com/office/drawing/2014/main" id="{C002ACEF-16C8-501B-D78A-5C98EEC98F70}"/>
              </a:ext>
            </a:extLst>
          </p:cNvPr>
          <p:cNvSpPr/>
          <p:nvPr/>
        </p:nvSpPr>
        <p:spPr>
          <a:xfrm>
            <a:off x="6226234" y="1771099"/>
            <a:ext cx="2774024" cy="31794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n>
                <a:solidFill>
                  <a:schemeClr val="bg1"/>
                </a:solidFill>
              </a:ln>
              <a:highlight>
                <a:srgbClr val="C0C0C0"/>
              </a:highlight>
            </a:endParaRPr>
          </a:p>
        </p:txBody>
      </p:sp>
      <p:sp>
        <p:nvSpPr>
          <p:cNvPr id="12" name="Rectangle 11">
            <a:extLst>
              <a:ext uri="{FF2B5EF4-FFF2-40B4-BE49-F238E27FC236}">
                <a16:creationId xmlns:a16="http://schemas.microsoft.com/office/drawing/2014/main" id="{AE61E95B-31F6-D30B-8B06-C7480E96D48B}"/>
              </a:ext>
            </a:extLst>
          </p:cNvPr>
          <p:cNvSpPr/>
          <p:nvPr/>
        </p:nvSpPr>
        <p:spPr>
          <a:xfrm>
            <a:off x="6226233" y="997527"/>
            <a:ext cx="2774025" cy="637969"/>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t>Month 3</a:t>
            </a:r>
          </a:p>
        </p:txBody>
      </p:sp>
      <p:sp>
        <p:nvSpPr>
          <p:cNvPr id="13" name="Rectangle 12">
            <a:extLst>
              <a:ext uri="{FF2B5EF4-FFF2-40B4-BE49-F238E27FC236}">
                <a16:creationId xmlns:a16="http://schemas.microsoft.com/office/drawing/2014/main" id="{DF31FF7B-41E4-8549-2340-D5F25D51425E}"/>
              </a:ext>
            </a:extLst>
          </p:cNvPr>
          <p:cNvSpPr/>
          <p:nvPr/>
        </p:nvSpPr>
        <p:spPr>
          <a:xfrm>
            <a:off x="3184987" y="1771099"/>
            <a:ext cx="2774024" cy="31794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n>
                <a:solidFill>
                  <a:schemeClr val="bg1"/>
                </a:solidFill>
              </a:ln>
              <a:highlight>
                <a:srgbClr val="C0C0C0"/>
              </a:highlight>
            </a:endParaRPr>
          </a:p>
        </p:txBody>
      </p:sp>
      <p:sp>
        <p:nvSpPr>
          <p:cNvPr id="14" name="Rectangle 13">
            <a:extLst>
              <a:ext uri="{FF2B5EF4-FFF2-40B4-BE49-F238E27FC236}">
                <a16:creationId xmlns:a16="http://schemas.microsoft.com/office/drawing/2014/main" id="{DC0FD43D-E651-900F-C4AF-CCAAE07FD4BD}"/>
              </a:ext>
            </a:extLst>
          </p:cNvPr>
          <p:cNvSpPr/>
          <p:nvPr/>
        </p:nvSpPr>
        <p:spPr>
          <a:xfrm>
            <a:off x="143740" y="1771099"/>
            <a:ext cx="2774024" cy="31794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n>
                <a:solidFill>
                  <a:schemeClr val="bg1"/>
                </a:solidFill>
              </a:ln>
              <a:highlight>
                <a:srgbClr val="C0C0C0"/>
              </a:highlight>
            </a:endParaRPr>
          </a:p>
        </p:txBody>
      </p:sp>
      <p:sp>
        <p:nvSpPr>
          <p:cNvPr id="15" name="Rectangle 14">
            <a:extLst>
              <a:ext uri="{FF2B5EF4-FFF2-40B4-BE49-F238E27FC236}">
                <a16:creationId xmlns:a16="http://schemas.microsoft.com/office/drawing/2014/main" id="{635F2987-7909-8B90-18F4-D321AE35D856}"/>
              </a:ext>
            </a:extLst>
          </p:cNvPr>
          <p:cNvSpPr/>
          <p:nvPr/>
        </p:nvSpPr>
        <p:spPr>
          <a:xfrm>
            <a:off x="143739" y="997527"/>
            <a:ext cx="2774025" cy="637969"/>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t>Month 1</a:t>
            </a:r>
          </a:p>
        </p:txBody>
      </p:sp>
      <p:sp>
        <p:nvSpPr>
          <p:cNvPr id="16" name="Rectangle 15">
            <a:extLst>
              <a:ext uri="{FF2B5EF4-FFF2-40B4-BE49-F238E27FC236}">
                <a16:creationId xmlns:a16="http://schemas.microsoft.com/office/drawing/2014/main" id="{FE3DBA26-7E0A-79ED-F88E-B73A0CF3823F}"/>
              </a:ext>
            </a:extLst>
          </p:cNvPr>
          <p:cNvSpPr/>
          <p:nvPr/>
        </p:nvSpPr>
        <p:spPr>
          <a:xfrm>
            <a:off x="143739" y="1903609"/>
            <a:ext cx="1521955" cy="281010"/>
          </a:xfrm>
          <a:prstGeom prst="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t>GTM Audit</a:t>
            </a:r>
          </a:p>
        </p:txBody>
      </p:sp>
      <p:sp>
        <p:nvSpPr>
          <p:cNvPr id="17" name="Rectangle 16">
            <a:extLst>
              <a:ext uri="{FF2B5EF4-FFF2-40B4-BE49-F238E27FC236}">
                <a16:creationId xmlns:a16="http://schemas.microsoft.com/office/drawing/2014/main" id="{46000E93-6110-3667-4596-B3B472FA4280}"/>
              </a:ext>
            </a:extLst>
          </p:cNvPr>
          <p:cNvSpPr/>
          <p:nvPr/>
        </p:nvSpPr>
        <p:spPr>
          <a:xfrm>
            <a:off x="143739" y="2347278"/>
            <a:ext cx="1521955" cy="281010"/>
          </a:xfrm>
          <a:prstGeom prst="rect">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t>GA4 Audit</a:t>
            </a:r>
          </a:p>
        </p:txBody>
      </p:sp>
      <p:sp>
        <p:nvSpPr>
          <p:cNvPr id="18" name="Rectangle 17">
            <a:extLst>
              <a:ext uri="{FF2B5EF4-FFF2-40B4-BE49-F238E27FC236}">
                <a16:creationId xmlns:a16="http://schemas.microsoft.com/office/drawing/2014/main" id="{CBACAFA4-F085-E9D9-0F14-E92442CD3286}"/>
              </a:ext>
            </a:extLst>
          </p:cNvPr>
          <p:cNvSpPr/>
          <p:nvPr/>
        </p:nvSpPr>
        <p:spPr>
          <a:xfrm>
            <a:off x="2190766" y="1920240"/>
            <a:ext cx="2032722" cy="410626"/>
          </a:xfrm>
          <a:prstGeom prst="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t>GTM  Cleanup &amp; Consolidation</a:t>
            </a:r>
          </a:p>
        </p:txBody>
      </p:sp>
      <p:sp>
        <p:nvSpPr>
          <p:cNvPr id="19" name="Rectangle 18">
            <a:extLst>
              <a:ext uri="{FF2B5EF4-FFF2-40B4-BE49-F238E27FC236}">
                <a16:creationId xmlns:a16="http://schemas.microsoft.com/office/drawing/2014/main" id="{D1343080-CFB7-25D5-5A12-9E11F22CA01D}"/>
              </a:ext>
            </a:extLst>
          </p:cNvPr>
          <p:cNvSpPr/>
          <p:nvPr/>
        </p:nvSpPr>
        <p:spPr>
          <a:xfrm>
            <a:off x="2156786" y="2481780"/>
            <a:ext cx="2032722" cy="427039"/>
          </a:xfrm>
          <a:prstGeom prst="rect">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t>GA4 Cleanup &amp; Consolidation</a:t>
            </a:r>
          </a:p>
        </p:txBody>
      </p:sp>
      <p:sp>
        <p:nvSpPr>
          <p:cNvPr id="20" name="Rectangle 19">
            <a:extLst>
              <a:ext uri="{FF2B5EF4-FFF2-40B4-BE49-F238E27FC236}">
                <a16:creationId xmlns:a16="http://schemas.microsoft.com/office/drawing/2014/main" id="{07F5A15A-8D76-ABE0-D9C1-4F26BA6403AC}"/>
              </a:ext>
            </a:extLst>
          </p:cNvPr>
          <p:cNvSpPr/>
          <p:nvPr/>
        </p:nvSpPr>
        <p:spPr>
          <a:xfrm>
            <a:off x="7478303" y="4101303"/>
            <a:ext cx="1521955" cy="281010"/>
          </a:xfrm>
          <a:prstGeom prst="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t>GTM Training</a:t>
            </a:r>
          </a:p>
        </p:txBody>
      </p:sp>
      <p:sp>
        <p:nvSpPr>
          <p:cNvPr id="21" name="Rectangle 20">
            <a:extLst>
              <a:ext uri="{FF2B5EF4-FFF2-40B4-BE49-F238E27FC236}">
                <a16:creationId xmlns:a16="http://schemas.microsoft.com/office/drawing/2014/main" id="{F1FC20A2-3283-4725-83AF-54D96C4FF1B0}"/>
              </a:ext>
            </a:extLst>
          </p:cNvPr>
          <p:cNvSpPr/>
          <p:nvPr/>
        </p:nvSpPr>
        <p:spPr>
          <a:xfrm>
            <a:off x="3184987" y="4509921"/>
            <a:ext cx="5815271" cy="31297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err="1"/>
              <a:t>Adhoc</a:t>
            </a:r>
            <a:r>
              <a:rPr lang="en-GB"/>
              <a:t> Support</a:t>
            </a:r>
          </a:p>
        </p:txBody>
      </p:sp>
      <p:sp>
        <p:nvSpPr>
          <p:cNvPr id="22" name="Rectangle 21">
            <a:extLst>
              <a:ext uri="{FF2B5EF4-FFF2-40B4-BE49-F238E27FC236}">
                <a16:creationId xmlns:a16="http://schemas.microsoft.com/office/drawing/2014/main" id="{48F55A66-7801-A70B-A0A3-FB78621B4083}"/>
              </a:ext>
            </a:extLst>
          </p:cNvPr>
          <p:cNvSpPr/>
          <p:nvPr/>
        </p:nvSpPr>
        <p:spPr>
          <a:xfrm>
            <a:off x="6226233" y="3556345"/>
            <a:ext cx="1521955" cy="281010"/>
          </a:xfrm>
          <a:prstGeom prst="rect">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t>GA4 Training</a:t>
            </a:r>
          </a:p>
        </p:txBody>
      </p:sp>
      <p:sp>
        <p:nvSpPr>
          <p:cNvPr id="24" name="Rectangle 23">
            <a:extLst>
              <a:ext uri="{FF2B5EF4-FFF2-40B4-BE49-F238E27FC236}">
                <a16:creationId xmlns:a16="http://schemas.microsoft.com/office/drawing/2014/main" id="{CC233A2F-9594-F517-D327-C361BAC63FEF}"/>
              </a:ext>
            </a:extLst>
          </p:cNvPr>
          <p:cNvSpPr/>
          <p:nvPr/>
        </p:nvSpPr>
        <p:spPr>
          <a:xfrm>
            <a:off x="790956" y="4509921"/>
            <a:ext cx="1521955" cy="312970"/>
          </a:xfrm>
          <a:prstGeom prst="rect">
            <a:avLst/>
          </a:prstGeom>
          <a:solidFill>
            <a:schemeClr val="accent6">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t>KPI Workshop</a:t>
            </a:r>
          </a:p>
        </p:txBody>
      </p:sp>
      <p:sp>
        <p:nvSpPr>
          <p:cNvPr id="25" name="Rectangle 24">
            <a:extLst>
              <a:ext uri="{FF2B5EF4-FFF2-40B4-BE49-F238E27FC236}">
                <a16:creationId xmlns:a16="http://schemas.microsoft.com/office/drawing/2014/main" id="{F07D9C2C-11FA-71B4-99BF-CB97FDDBBF6E}"/>
              </a:ext>
            </a:extLst>
          </p:cNvPr>
          <p:cNvSpPr/>
          <p:nvPr/>
        </p:nvSpPr>
        <p:spPr>
          <a:xfrm>
            <a:off x="4680600" y="2277580"/>
            <a:ext cx="1263237" cy="427039"/>
          </a:xfrm>
          <a:prstGeom prst="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t>Set Up GTM Serverside</a:t>
            </a:r>
          </a:p>
        </p:txBody>
      </p:sp>
      <p:sp>
        <p:nvSpPr>
          <p:cNvPr id="26" name="Rectangle 25">
            <a:extLst>
              <a:ext uri="{FF2B5EF4-FFF2-40B4-BE49-F238E27FC236}">
                <a16:creationId xmlns:a16="http://schemas.microsoft.com/office/drawing/2014/main" id="{5E816A0E-FC14-A5BE-76B8-AC94E41C1318}"/>
              </a:ext>
            </a:extLst>
          </p:cNvPr>
          <p:cNvSpPr/>
          <p:nvPr/>
        </p:nvSpPr>
        <p:spPr>
          <a:xfrm>
            <a:off x="3184986" y="3356522"/>
            <a:ext cx="1555935" cy="695322"/>
          </a:xfrm>
          <a:prstGeom prst="rect">
            <a:avLst/>
          </a:prstGeom>
          <a:solidFill>
            <a:schemeClr val="accent4">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t>Cookie Compliance</a:t>
            </a:r>
          </a:p>
        </p:txBody>
      </p:sp>
      <p:sp>
        <p:nvSpPr>
          <p:cNvPr id="27" name="Rectangle 26">
            <a:extLst>
              <a:ext uri="{FF2B5EF4-FFF2-40B4-BE49-F238E27FC236}">
                <a16:creationId xmlns:a16="http://schemas.microsoft.com/office/drawing/2014/main" id="{3F1AD3DB-D068-D523-1B0F-A8E7A5F889F5}"/>
              </a:ext>
            </a:extLst>
          </p:cNvPr>
          <p:cNvSpPr/>
          <p:nvPr/>
        </p:nvSpPr>
        <p:spPr>
          <a:xfrm>
            <a:off x="1202385" y="3559846"/>
            <a:ext cx="1432957" cy="487669"/>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t>Call with developers</a:t>
            </a:r>
          </a:p>
        </p:txBody>
      </p:sp>
      <p:sp>
        <p:nvSpPr>
          <p:cNvPr id="28" name="TextBox 27">
            <a:extLst>
              <a:ext uri="{FF2B5EF4-FFF2-40B4-BE49-F238E27FC236}">
                <a16:creationId xmlns:a16="http://schemas.microsoft.com/office/drawing/2014/main" id="{ABA6C82B-A427-3DD6-FEFD-BA912F7BE6E7}"/>
              </a:ext>
            </a:extLst>
          </p:cNvPr>
          <p:cNvSpPr txBox="1"/>
          <p:nvPr/>
        </p:nvSpPr>
        <p:spPr>
          <a:xfrm>
            <a:off x="5436524" y="3042458"/>
            <a:ext cx="1263237" cy="307777"/>
          </a:xfrm>
          <a:prstGeom prst="rect">
            <a:avLst/>
          </a:prstGeom>
          <a:solidFill>
            <a:srgbClr val="C00000"/>
          </a:solidFill>
        </p:spPr>
        <p:txBody>
          <a:bodyPr wrap="square" rtlCol="0">
            <a:spAutoFit/>
          </a:bodyPr>
          <a:lstStyle/>
          <a:p>
            <a:pPr algn="ctr"/>
            <a:r>
              <a:rPr lang="en-GB" b="1">
                <a:solidFill>
                  <a:schemeClr val="bg1"/>
                </a:solidFill>
              </a:rPr>
              <a:t>QA Testing</a:t>
            </a:r>
          </a:p>
        </p:txBody>
      </p:sp>
    </p:spTree>
    <p:extLst>
      <p:ext uri="{BB962C8B-B14F-4D97-AF65-F5344CB8AC3E}">
        <p14:creationId xmlns:p14="http://schemas.microsoft.com/office/powerpoint/2010/main" val="16271795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4"/>
        <p:cNvGrpSpPr/>
        <p:nvPr/>
      </p:nvGrpSpPr>
      <p:grpSpPr>
        <a:xfrm>
          <a:off x="0" y="0"/>
          <a:ext cx="0" cy="0"/>
          <a:chOff x="0" y="0"/>
          <a:chExt cx="0" cy="0"/>
        </a:xfrm>
      </p:grpSpPr>
      <p:sp>
        <p:nvSpPr>
          <p:cNvPr id="115" name="Google Shape;115;p17"/>
          <p:cNvSpPr txBox="1">
            <a:spLocks noGrp="1"/>
          </p:cNvSpPr>
          <p:nvPr>
            <p:ph type="title"/>
          </p:nvPr>
        </p:nvSpPr>
        <p:spPr>
          <a:xfrm>
            <a:off x="161629" y="42607"/>
            <a:ext cx="5516100" cy="755700"/>
          </a:xfrm>
          <a:prstGeom prst="rect">
            <a:avLst/>
          </a:prstGeom>
        </p:spPr>
        <p:txBody>
          <a:bodyPr spcFirstLastPara="1" wrap="square" lIns="91425" tIns="91425" rIns="91425" bIns="91425" anchor="b" anchorCtr="0">
            <a:normAutofit/>
          </a:bodyPr>
          <a:lstStyle/>
          <a:p>
            <a:r>
              <a:rPr lang="en-GB" sz="2500" dirty="0"/>
              <a:t>Custom Conversion Attribution</a:t>
            </a:r>
          </a:p>
        </p:txBody>
      </p:sp>
      <p:sp>
        <p:nvSpPr>
          <p:cNvPr id="116" name="Google Shape;116;p17"/>
          <p:cNvSpPr/>
          <p:nvPr/>
        </p:nvSpPr>
        <p:spPr>
          <a:xfrm>
            <a:off x="3429890" y="4064211"/>
            <a:ext cx="1467517" cy="967125"/>
          </a:xfrm>
          <a:prstGeom prst="rect">
            <a:avLst/>
          </a:prstGeom>
          <a:solidFill>
            <a:srgbClr val="1C2735">
              <a:alpha val="5000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algn="ctr"/>
            <a:r>
              <a:rPr lang="en-US" sz="1200">
                <a:solidFill>
                  <a:schemeClr val="bg1"/>
                </a:solidFill>
              </a:rPr>
              <a:t>Analyze  all</a:t>
            </a:r>
          </a:p>
          <a:p>
            <a:pPr algn="ctr"/>
            <a:r>
              <a:rPr lang="en-US" sz="1200">
                <a:solidFill>
                  <a:schemeClr val="bg1"/>
                </a:solidFill>
              </a:rPr>
              <a:t>Conversion Metrics and Revenue</a:t>
            </a:r>
          </a:p>
          <a:p>
            <a:pPr marL="0" lvl="0" indent="0" algn="ctr" rtl="0">
              <a:spcBef>
                <a:spcPts val="0"/>
              </a:spcBef>
              <a:spcAft>
                <a:spcPts val="0"/>
              </a:spcAft>
              <a:buNone/>
            </a:pPr>
            <a:endParaRPr sz="1500">
              <a:solidFill>
                <a:schemeClr val="dk1"/>
              </a:solidFill>
              <a:latin typeface="Noto Sans"/>
              <a:ea typeface="Noto Sans"/>
              <a:cs typeface="Noto Sans"/>
              <a:sym typeface="Noto Sans"/>
            </a:endParaRPr>
          </a:p>
        </p:txBody>
      </p:sp>
      <p:sp>
        <p:nvSpPr>
          <p:cNvPr id="117" name="Google Shape;117;p17"/>
          <p:cNvSpPr/>
          <p:nvPr/>
        </p:nvSpPr>
        <p:spPr>
          <a:xfrm>
            <a:off x="923155" y="4228806"/>
            <a:ext cx="2084278" cy="755700"/>
          </a:xfrm>
          <a:prstGeom prst="rect">
            <a:avLst/>
          </a:prstGeom>
          <a:solidFill>
            <a:srgbClr val="1C2735">
              <a:alpha val="5000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algn="ctr"/>
            <a:r>
              <a:rPr lang="en-US" sz="1200">
                <a:solidFill>
                  <a:schemeClr val="bg1"/>
                </a:solidFill>
              </a:rPr>
              <a:t>Glean insights by trying different attribution models and comparing results</a:t>
            </a:r>
          </a:p>
          <a:p>
            <a:pPr marL="0" lvl="0" indent="0" algn="ctr" rtl="0">
              <a:spcBef>
                <a:spcPts val="0"/>
              </a:spcBef>
              <a:spcAft>
                <a:spcPts val="0"/>
              </a:spcAft>
              <a:buNone/>
            </a:pPr>
            <a:endParaRPr sz="1500">
              <a:solidFill>
                <a:schemeClr val="dk1"/>
              </a:solidFill>
              <a:latin typeface="Noto Sans"/>
              <a:ea typeface="Noto Sans"/>
              <a:cs typeface="Noto Sans"/>
              <a:sym typeface="Noto Sans"/>
            </a:endParaRPr>
          </a:p>
        </p:txBody>
      </p:sp>
      <p:pic>
        <p:nvPicPr>
          <p:cNvPr id="124" name="Google Shape;124;p17"/>
          <p:cNvPicPr preferRelativeResize="0"/>
          <p:nvPr/>
        </p:nvPicPr>
        <p:blipFill>
          <a:blip r:embed="rId4">
            <a:alphaModFix/>
          </a:blip>
          <a:stretch>
            <a:fillRect/>
          </a:stretch>
        </p:blipFill>
        <p:spPr>
          <a:xfrm>
            <a:off x="8198825" y="58775"/>
            <a:ext cx="801594" cy="685800"/>
          </a:xfrm>
          <a:prstGeom prst="rect">
            <a:avLst/>
          </a:prstGeom>
          <a:noFill/>
          <a:ln>
            <a:noFill/>
          </a:ln>
        </p:spPr>
      </p:pic>
      <p:sp>
        <p:nvSpPr>
          <p:cNvPr id="3" name="Bent Arrow 54">
            <a:extLst>
              <a:ext uri="{FF2B5EF4-FFF2-40B4-BE49-F238E27FC236}">
                <a16:creationId xmlns:a16="http://schemas.microsoft.com/office/drawing/2014/main" id="{48947822-6B29-AFF9-BB65-798594B4C642}"/>
              </a:ext>
            </a:extLst>
          </p:cNvPr>
          <p:cNvSpPr/>
          <p:nvPr/>
        </p:nvSpPr>
        <p:spPr>
          <a:xfrm rot="5400000">
            <a:off x="592867" y="2499530"/>
            <a:ext cx="1649956" cy="1653182"/>
          </a:xfrm>
          <a:prstGeom prst="bentArrow">
            <a:avLst>
              <a:gd name="adj1" fmla="val 25000"/>
              <a:gd name="adj2" fmla="val 16597"/>
              <a:gd name="adj3" fmla="val 25000"/>
              <a:gd name="adj4" fmla="val 43750"/>
            </a:avLst>
          </a:prstGeom>
          <a:solidFill>
            <a:schemeClr val="accent5">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Bent Arrow 53">
            <a:extLst>
              <a:ext uri="{FF2B5EF4-FFF2-40B4-BE49-F238E27FC236}">
                <a16:creationId xmlns:a16="http://schemas.microsoft.com/office/drawing/2014/main" id="{97EB7A8E-9ECF-1E1B-E189-30EF487DE26B}"/>
              </a:ext>
            </a:extLst>
          </p:cNvPr>
          <p:cNvSpPr/>
          <p:nvPr/>
        </p:nvSpPr>
        <p:spPr>
          <a:xfrm rot="5400000" flipH="1">
            <a:off x="1786051" y="934837"/>
            <a:ext cx="1434193" cy="2441035"/>
          </a:xfrm>
          <a:prstGeom prst="bentArrow">
            <a:avLst>
              <a:gd name="adj1" fmla="val 25000"/>
              <a:gd name="adj2" fmla="val 16597"/>
              <a:gd name="adj3" fmla="val 25000"/>
              <a:gd name="adj4" fmla="val 4375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Bent Arrow 51">
            <a:extLst>
              <a:ext uri="{FF2B5EF4-FFF2-40B4-BE49-F238E27FC236}">
                <a16:creationId xmlns:a16="http://schemas.microsoft.com/office/drawing/2014/main" id="{FE83BAEE-5CB0-01B4-0E40-DCA15511E49D}"/>
              </a:ext>
            </a:extLst>
          </p:cNvPr>
          <p:cNvSpPr/>
          <p:nvPr/>
        </p:nvSpPr>
        <p:spPr>
          <a:xfrm rot="5400000">
            <a:off x="2685028" y="2322282"/>
            <a:ext cx="1489720" cy="1932897"/>
          </a:xfrm>
          <a:prstGeom prst="bentArrow">
            <a:avLst>
              <a:gd name="adj1" fmla="val 25000"/>
              <a:gd name="adj2" fmla="val 16597"/>
              <a:gd name="adj3" fmla="val 25000"/>
              <a:gd name="adj4" fmla="val 4375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Bent Arrow 52">
            <a:extLst>
              <a:ext uri="{FF2B5EF4-FFF2-40B4-BE49-F238E27FC236}">
                <a16:creationId xmlns:a16="http://schemas.microsoft.com/office/drawing/2014/main" id="{2ED06444-69A9-891B-D9A9-580CAD59EFA3}"/>
              </a:ext>
            </a:extLst>
          </p:cNvPr>
          <p:cNvSpPr/>
          <p:nvPr/>
        </p:nvSpPr>
        <p:spPr>
          <a:xfrm rot="5400000" flipH="1">
            <a:off x="3356139" y="509737"/>
            <a:ext cx="1434192" cy="3374968"/>
          </a:xfrm>
          <a:prstGeom prst="bentArrow">
            <a:avLst>
              <a:gd name="adj1" fmla="val 25000"/>
              <a:gd name="adj2" fmla="val 16597"/>
              <a:gd name="adj3" fmla="val 25000"/>
              <a:gd name="adj4" fmla="val 4375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Bent Arrow 50">
            <a:extLst>
              <a:ext uri="{FF2B5EF4-FFF2-40B4-BE49-F238E27FC236}">
                <a16:creationId xmlns:a16="http://schemas.microsoft.com/office/drawing/2014/main" id="{F1898499-B31F-28ED-35C4-320AD57F954C}"/>
              </a:ext>
            </a:extLst>
          </p:cNvPr>
          <p:cNvSpPr/>
          <p:nvPr/>
        </p:nvSpPr>
        <p:spPr>
          <a:xfrm rot="5400000">
            <a:off x="3729270" y="1155172"/>
            <a:ext cx="1602331" cy="4289366"/>
          </a:xfrm>
          <a:prstGeom prst="bentArrow">
            <a:avLst>
              <a:gd name="adj1" fmla="val 25000"/>
              <a:gd name="adj2" fmla="val 16597"/>
              <a:gd name="adj3" fmla="val 25000"/>
              <a:gd name="adj4" fmla="val 4375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Bent Arrow 49">
            <a:extLst>
              <a:ext uri="{FF2B5EF4-FFF2-40B4-BE49-F238E27FC236}">
                <a16:creationId xmlns:a16="http://schemas.microsoft.com/office/drawing/2014/main" id="{B8D405F0-C8C3-1295-BBFB-79D07F9178C6}"/>
              </a:ext>
            </a:extLst>
          </p:cNvPr>
          <p:cNvSpPr/>
          <p:nvPr/>
        </p:nvSpPr>
        <p:spPr>
          <a:xfrm rot="5400000" flipH="1">
            <a:off x="5864140" y="1159090"/>
            <a:ext cx="1325725" cy="2031329"/>
          </a:xfrm>
          <a:prstGeom prst="bentArrow">
            <a:avLst>
              <a:gd name="adj1" fmla="val 25000"/>
              <a:gd name="adj2" fmla="val 16597"/>
              <a:gd name="adj3" fmla="val 25000"/>
              <a:gd name="adj4" fmla="val 4375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Bent Arrow 48">
            <a:extLst>
              <a:ext uri="{FF2B5EF4-FFF2-40B4-BE49-F238E27FC236}">
                <a16:creationId xmlns:a16="http://schemas.microsoft.com/office/drawing/2014/main" id="{B7F7B3BC-DB88-8B9B-D6AF-44E801372600}"/>
              </a:ext>
            </a:extLst>
          </p:cNvPr>
          <p:cNvSpPr/>
          <p:nvPr/>
        </p:nvSpPr>
        <p:spPr>
          <a:xfrm rot="5400000">
            <a:off x="6336306" y="1718903"/>
            <a:ext cx="1391471" cy="3041408"/>
          </a:xfrm>
          <a:prstGeom prst="bentArrow">
            <a:avLst>
              <a:gd name="adj1" fmla="val 25000"/>
              <a:gd name="adj2" fmla="val 16597"/>
              <a:gd name="adj3" fmla="val 25000"/>
              <a:gd name="adj4" fmla="val 4375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Google Shape;116;p17">
            <a:extLst>
              <a:ext uri="{FF2B5EF4-FFF2-40B4-BE49-F238E27FC236}">
                <a16:creationId xmlns:a16="http://schemas.microsoft.com/office/drawing/2014/main" id="{8570D4F6-8C42-CFAD-BA9D-031C3EF2F9F8}"/>
              </a:ext>
            </a:extLst>
          </p:cNvPr>
          <p:cNvSpPr/>
          <p:nvPr/>
        </p:nvSpPr>
        <p:spPr>
          <a:xfrm>
            <a:off x="2775989" y="721712"/>
            <a:ext cx="1307799" cy="755699"/>
          </a:xfrm>
          <a:prstGeom prst="rect">
            <a:avLst/>
          </a:prstGeom>
          <a:solidFill>
            <a:srgbClr val="1C2735">
              <a:alpha val="5000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algn="ctr"/>
            <a:r>
              <a:rPr lang="en-US" sz="1200">
                <a:solidFill>
                  <a:schemeClr val="bg1"/>
                </a:solidFill>
              </a:rPr>
              <a:t>Get an overview of baseline metrics</a:t>
            </a:r>
          </a:p>
          <a:p>
            <a:pPr marL="0" lvl="0" indent="0" algn="ctr" rtl="0">
              <a:spcBef>
                <a:spcPts val="0"/>
              </a:spcBef>
              <a:spcAft>
                <a:spcPts val="0"/>
              </a:spcAft>
              <a:buNone/>
            </a:pPr>
            <a:endParaRPr sz="1500">
              <a:solidFill>
                <a:schemeClr val="dk1"/>
              </a:solidFill>
              <a:latin typeface="Noto Sans"/>
              <a:ea typeface="Noto Sans"/>
              <a:cs typeface="Noto Sans"/>
              <a:sym typeface="Noto Sans"/>
            </a:endParaRPr>
          </a:p>
        </p:txBody>
      </p:sp>
      <p:sp>
        <p:nvSpPr>
          <p:cNvPr id="11" name="Google Shape;116;p17">
            <a:extLst>
              <a:ext uri="{FF2B5EF4-FFF2-40B4-BE49-F238E27FC236}">
                <a16:creationId xmlns:a16="http://schemas.microsoft.com/office/drawing/2014/main" id="{4ED5444A-2B30-7825-E90F-F47674C1203D}"/>
              </a:ext>
            </a:extLst>
          </p:cNvPr>
          <p:cNvSpPr/>
          <p:nvPr/>
        </p:nvSpPr>
        <p:spPr>
          <a:xfrm>
            <a:off x="5415123" y="4151097"/>
            <a:ext cx="1846220" cy="793355"/>
          </a:xfrm>
          <a:prstGeom prst="rect">
            <a:avLst/>
          </a:prstGeom>
          <a:solidFill>
            <a:srgbClr val="1C2735">
              <a:alpha val="5000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algn="ctr"/>
            <a:r>
              <a:rPr lang="en-US" sz="1200">
                <a:solidFill>
                  <a:schemeClr val="bg1"/>
                </a:solidFill>
              </a:rPr>
              <a:t>Understand the impact of both paid and non-paid media channels</a:t>
            </a:r>
          </a:p>
          <a:p>
            <a:pPr marL="0" lvl="0" indent="0" algn="ctr" rtl="0">
              <a:spcBef>
                <a:spcPts val="0"/>
              </a:spcBef>
              <a:spcAft>
                <a:spcPts val="0"/>
              </a:spcAft>
              <a:buNone/>
            </a:pPr>
            <a:endParaRPr sz="1500">
              <a:solidFill>
                <a:schemeClr val="dk1"/>
              </a:solidFill>
              <a:latin typeface="Noto Sans"/>
              <a:ea typeface="Noto Sans"/>
              <a:cs typeface="Noto Sans"/>
              <a:sym typeface="Noto Sans"/>
            </a:endParaRPr>
          </a:p>
        </p:txBody>
      </p:sp>
      <p:sp>
        <p:nvSpPr>
          <p:cNvPr id="12" name="Google Shape;116;p17">
            <a:extLst>
              <a:ext uri="{FF2B5EF4-FFF2-40B4-BE49-F238E27FC236}">
                <a16:creationId xmlns:a16="http://schemas.microsoft.com/office/drawing/2014/main" id="{AC856994-ED4B-27DC-CADA-2BC71CD92FC2}"/>
              </a:ext>
            </a:extLst>
          </p:cNvPr>
          <p:cNvSpPr/>
          <p:nvPr/>
        </p:nvSpPr>
        <p:spPr>
          <a:xfrm>
            <a:off x="4733574" y="756193"/>
            <a:ext cx="1378948" cy="566284"/>
          </a:xfrm>
          <a:prstGeom prst="rect">
            <a:avLst/>
          </a:prstGeom>
          <a:solidFill>
            <a:srgbClr val="1C2735">
              <a:alpha val="5000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algn="ctr"/>
            <a:r>
              <a:rPr lang="en-US" sz="1200">
                <a:solidFill>
                  <a:schemeClr val="bg1"/>
                </a:solidFill>
              </a:rPr>
              <a:t>Accurately measure ROAS</a:t>
            </a:r>
          </a:p>
          <a:p>
            <a:pPr marL="0" lvl="0" indent="0" algn="ctr" rtl="0">
              <a:spcBef>
                <a:spcPts val="0"/>
              </a:spcBef>
              <a:spcAft>
                <a:spcPts val="0"/>
              </a:spcAft>
              <a:buNone/>
            </a:pPr>
            <a:endParaRPr sz="1500">
              <a:solidFill>
                <a:schemeClr val="dk1"/>
              </a:solidFill>
              <a:latin typeface="Noto Sans"/>
              <a:ea typeface="Noto Sans"/>
              <a:cs typeface="Noto Sans"/>
              <a:sym typeface="Noto Sans"/>
            </a:endParaRPr>
          </a:p>
        </p:txBody>
      </p:sp>
      <p:sp>
        <p:nvSpPr>
          <p:cNvPr id="13" name="Google Shape;116;p17">
            <a:extLst>
              <a:ext uri="{FF2B5EF4-FFF2-40B4-BE49-F238E27FC236}">
                <a16:creationId xmlns:a16="http://schemas.microsoft.com/office/drawing/2014/main" id="{3FCC27F5-CF16-4B74-36CF-858EF3A227F8}"/>
              </a:ext>
            </a:extLst>
          </p:cNvPr>
          <p:cNvSpPr/>
          <p:nvPr/>
        </p:nvSpPr>
        <p:spPr>
          <a:xfrm>
            <a:off x="6495583" y="576109"/>
            <a:ext cx="1476322" cy="685800"/>
          </a:xfrm>
          <a:prstGeom prst="rect">
            <a:avLst/>
          </a:prstGeom>
          <a:solidFill>
            <a:srgbClr val="1C2735">
              <a:alpha val="5000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algn="ctr"/>
            <a:r>
              <a:rPr lang="en-US" sz="1200">
                <a:solidFill>
                  <a:schemeClr val="bg1"/>
                </a:solidFill>
              </a:rPr>
              <a:t>Visualize the entire Sales Funnel by Channel </a:t>
            </a:r>
          </a:p>
          <a:p>
            <a:pPr marL="0" lvl="0" indent="0" algn="ctr" rtl="0">
              <a:spcBef>
                <a:spcPts val="0"/>
              </a:spcBef>
              <a:spcAft>
                <a:spcPts val="0"/>
              </a:spcAft>
              <a:buNone/>
            </a:pPr>
            <a:endParaRPr sz="1500">
              <a:solidFill>
                <a:schemeClr val="dk1"/>
              </a:solidFill>
              <a:latin typeface="Noto Sans"/>
              <a:ea typeface="Noto Sans"/>
              <a:cs typeface="Noto Sans"/>
              <a:sym typeface="Noto Sans"/>
            </a:endParaRPr>
          </a:p>
        </p:txBody>
      </p:sp>
      <p:sp>
        <p:nvSpPr>
          <p:cNvPr id="14" name="Google Shape;116;p17">
            <a:extLst>
              <a:ext uri="{FF2B5EF4-FFF2-40B4-BE49-F238E27FC236}">
                <a16:creationId xmlns:a16="http://schemas.microsoft.com/office/drawing/2014/main" id="{42CD1B8D-E874-6165-4288-64A8563CEBD9}"/>
              </a:ext>
            </a:extLst>
          </p:cNvPr>
          <p:cNvSpPr/>
          <p:nvPr/>
        </p:nvSpPr>
        <p:spPr>
          <a:xfrm>
            <a:off x="7558200" y="4122461"/>
            <a:ext cx="1473786" cy="929471"/>
          </a:xfrm>
          <a:prstGeom prst="rect">
            <a:avLst/>
          </a:prstGeom>
          <a:solidFill>
            <a:srgbClr val="1C2735">
              <a:alpha val="5000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algn="ctr"/>
            <a:r>
              <a:rPr lang="en-US" sz="1200">
                <a:solidFill>
                  <a:schemeClr val="bg1"/>
                </a:solidFill>
              </a:rPr>
              <a:t>Get a clear picture of data you trust with better visualization</a:t>
            </a:r>
          </a:p>
          <a:p>
            <a:pPr marL="0" lvl="0" indent="0" algn="ctr" rtl="0">
              <a:spcBef>
                <a:spcPts val="0"/>
              </a:spcBef>
              <a:spcAft>
                <a:spcPts val="0"/>
              </a:spcAft>
              <a:buNone/>
            </a:pPr>
            <a:endParaRPr sz="1500">
              <a:solidFill>
                <a:schemeClr val="dk1"/>
              </a:solidFill>
              <a:latin typeface="Noto Sans"/>
              <a:ea typeface="Noto Sans"/>
              <a:cs typeface="Noto Sans"/>
              <a:sym typeface="Noto Sans"/>
            </a:endParaRPr>
          </a:p>
        </p:txBody>
      </p:sp>
      <p:sp>
        <p:nvSpPr>
          <p:cNvPr id="15" name="TextBox 14">
            <a:extLst>
              <a:ext uri="{FF2B5EF4-FFF2-40B4-BE49-F238E27FC236}">
                <a16:creationId xmlns:a16="http://schemas.microsoft.com/office/drawing/2014/main" id="{A079576E-12BF-C9B9-87E9-20DAB25FA803}"/>
              </a:ext>
            </a:extLst>
          </p:cNvPr>
          <p:cNvSpPr txBox="1"/>
          <p:nvPr/>
        </p:nvSpPr>
        <p:spPr>
          <a:xfrm>
            <a:off x="38127" y="1909322"/>
            <a:ext cx="2793719" cy="492058"/>
          </a:xfrm>
          <a:prstGeom prst="rect">
            <a:avLst/>
          </a:prstGeom>
          <a:noFill/>
        </p:spPr>
        <p:txBody>
          <a:bodyPr wrap="square" rtlCol="0">
            <a:spAutoFit/>
          </a:bodyPr>
          <a:lstStyle>
            <a:defPPr>
              <a:defRPr lang="en-US"/>
            </a:defPPr>
            <a:lvl1pPr>
              <a:lnSpc>
                <a:spcPts val="1600"/>
              </a:lnSpc>
              <a:defRPr sz="2000">
                <a:solidFill>
                  <a:schemeClr val="tx1">
                    <a:lumMod val="85000"/>
                    <a:lumOff val="15000"/>
                  </a:schemeClr>
                </a:solidFill>
                <a:latin typeface="Inter "/>
                <a:ea typeface="Inter SemiBold" panose="02000503000000020004" pitchFamily="2" charset="0"/>
                <a:cs typeface="Open Sans" panose="020B0606030504020204" pitchFamily="34" charset="0"/>
              </a:defRPr>
            </a:lvl1pPr>
          </a:lstStyle>
          <a:p>
            <a:r>
              <a:rPr lang="en-US" sz="1200"/>
              <a:t>Enhance Technology, </a:t>
            </a:r>
          </a:p>
          <a:p>
            <a:r>
              <a:rPr lang="en-US" sz="1200"/>
              <a:t>Skill People and Firm up Processes</a:t>
            </a:r>
          </a:p>
        </p:txBody>
      </p:sp>
    </p:spTree>
    <p:extLst>
      <p:ext uri="{BB962C8B-B14F-4D97-AF65-F5344CB8AC3E}">
        <p14:creationId xmlns:p14="http://schemas.microsoft.com/office/powerpoint/2010/main" val="218032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6"/>
                                        </p:tgtEl>
                                        <p:attrNameLst>
                                          <p:attrName>style.visibility</p:attrName>
                                        </p:attrNameLst>
                                      </p:cBhvr>
                                      <p:to>
                                        <p:strVal val="visible"/>
                                      </p:to>
                                    </p:set>
                                    <p:animEffect transition="in" filter="fade">
                                      <p:cBhvr>
                                        <p:cTn id="7" dur="1000"/>
                                        <p:tgtEl>
                                          <p:spTgt spid="1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7"/>
                                        </p:tgtEl>
                                        <p:attrNameLst>
                                          <p:attrName>style.visibility</p:attrName>
                                        </p:attrNameLst>
                                      </p:cBhvr>
                                      <p:to>
                                        <p:strVal val="visible"/>
                                      </p:to>
                                    </p:set>
                                    <p:animEffect transition="in" filter="fade">
                                      <p:cBhvr>
                                        <p:cTn id="12" dur="1000"/>
                                        <p:tgtEl>
                                          <p:spTgt spid="11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10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10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1000"/>
                                        <p:tgtEl>
                                          <p:spTgt spid="1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D3B776-29AB-70CB-87F5-371173596665}"/>
              </a:ext>
            </a:extLst>
          </p:cNvPr>
          <p:cNvSpPr>
            <a:spLocks noGrp="1"/>
          </p:cNvSpPr>
          <p:nvPr>
            <p:ph type="title"/>
          </p:nvPr>
        </p:nvSpPr>
        <p:spPr/>
        <p:txBody>
          <a:bodyPr/>
          <a:lstStyle/>
          <a:p>
            <a:r>
              <a:rPr lang="en-GB"/>
              <a:t>Testimonials 1</a:t>
            </a:r>
          </a:p>
        </p:txBody>
      </p:sp>
      <p:sp>
        <p:nvSpPr>
          <p:cNvPr id="3" name="Text Placeholder 2">
            <a:extLst>
              <a:ext uri="{FF2B5EF4-FFF2-40B4-BE49-F238E27FC236}">
                <a16:creationId xmlns:a16="http://schemas.microsoft.com/office/drawing/2014/main" id="{FC5A0804-8694-1556-BEE6-942BAA3B60C9}"/>
              </a:ext>
            </a:extLst>
          </p:cNvPr>
          <p:cNvSpPr>
            <a:spLocks noGrp="1"/>
          </p:cNvSpPr>
          <p:nvPr>
            <p:ph type="body" idx="1"/>
          </p:nvPr>
        </p:nvSpPr>
        <p:spPr/>
        <p:txBody>
          <a:bodyPr/>
          <a:lstStyle/>
          <a:p>
            <a:r>
              <a:rPr lang="en-GB"/>
              <a:t>{Client LinkedIn profile Photo:}</a:t>
            </a:r>
          </a:p>
          <a:p>
            <a:r>
              <a:rPr lang="en-GB"/>
              <a:t>(Client Name)</a:t>
            </a:r>
          </a:p>
          <a:p>
            <a:r>
              <a:rPr lang="en-GB"/>
              <a:t>{Client Job Title}</a:t>
            </a:r>
          </a:p>
          <a:p>
            <a:r>
              <a:rPr lang="en-GB"/>
              <a:t>{Client Testimonial:}</a:t>
            </a:r>
          </a:p>
        </p:txBody>
      </p:sp>
      <p:pic>
        <p:nvPicPr>
          <p:cNvPr id="6" name="Google Shape;146;p18">
            <a:extLst>
              <a:ext uri="{FF2B5EF4-FFF2-40B4-BE49-F238E27FC236}">
                <a16:creationId xmlns:a16="http://schemas.microsoft.com/office/drawing/2014/main" id="{0D603823-1608-6985-9B37-2E88DEDE4A1E}"/>
              </a:ext>
            </a:extLst>
          </p:cNvPr>
          <p:cNvPicPr preferRelativeResize="0"/>
          <p:nvPr/>
        </p:nvPicPr>
        <p:blipFill>
          <a:blip r:embed="rId2">
            <a:alphaModFix/>
          </a:blip>
          <a:stretch>
            <a:fillRect/>
          </a:stretch>
        </p:blipFill>
        <p:spPr>
          <a:xfrm>
            <a:off x="8198825" y="58775"/>
            <a:ext cx="801594" cy="685800"/>
          </a:xfrm>
          <a:prstGeom prst="rect">
            <a:avLst/>
          </a:prstGeom>
          <a:noFill/>
          <a:ln>
            <a:noFill/>
          </a:ln>
        </p:spPr>
      </p:pic>
    </p:spTree>
    <p:extLst>
      <p:ext uri="{BB962C8B-B14F-4D97-AF65-F5344CB8AC3E}">
        <p14:creationId xmlns:p14="http://schemas.microsoft.com/office/powerpoint/2010/main" val="34139674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D3B776-29AB-70CB-87F5-371173596665}"/>
              </a:ext>
            </a:extLst>
          </p:cNvPr>
          <p:cNvSpPr>
            <a:spLocks noGrp="1"/>
          </p:cNvSpPr>
          <p:nvPr>
            <p:ph type="title"/>
          </p:nvPr>
        </p:nvSpPr>
        <p:spPr/>
        <p:txBody>
          <a:bodyPr/>
          <a:lstStyle/>
          <a:p>
            <a:r>
              <a:rPr lang="en-GB"/>
              <a:t>Testimonials 2 </a:t>
            </a:r>
          </a:p>
        </p:txBody>
      </p:sp>
      <p:sp>
        <p:nvSpPr>
          <p:cNvPr id="3" name="Text Placeholder 2">
            <a:extLst>
              <a:ext uri="{FF2B5EF4-FFF2-40B4-BE49-F238E27FC236}">
                <a16:creationId xmlns:a16="http://schemas.microsoft.com/office/drawing/2014/main" id="{FC5A0804-8694-1556-BEE6-942BAA3B60C9}"/>
              </a:ext>
            </a:extLst>
          </p:cNvPr>
          <p:cNvSpPr>
            <a:spLocks noGrp="1"/>
          </p:cNvSpPr>
          <p:nvPr>
            <p:ph type="body" idx="1"/>
          </p:nvPr>
        </p:nvSpPr>
        <p:spPr/>
        <p:txBody>
          <a:bodyPr/>
          <a:lstStyle/>
          <a:p>
            <a:r>
              <a:rPr lang="en-GB"/>
              <a:t>{Client LinkedIn profile Photo:}</a:t>
            </a:r>
          </a:p>
          <a:p>
            <a:r>
              <a:rPr lang="en-GB"/>
              <a:t>(Client Name)</a:t>
            </a:r>
          </a:p>
          <a:p>
            <a:r>
              <a:rPr lang="en-GB"/>
              <a:t>{Client Job Title}</a:t>
            </a:r>
          </a:p>
          <a:p>
            <a:r>
              <a:rPr lang="en-GB"/>
              <a:t>{Client Testimonial:}</a:t>
            </a:r>
          </a:p>
        </p:txBody>
      </p:sp>
      <p:pic>
        <p:nvPicPr>
          <p:cNvPr id="4" name="Google Shape;146;p18">
            <a:extLst>
              <a:ext uri="{FF2B5EF4-FFF2-40B4-BE49-F238E27FC236}">
                <a16:creationId xmlns:a16="http://schemas.microsoft.com/office/drawing/2014/main" id="{A6641BA4-7198-6453-5634-55AD66A2A7EA}"/>
              </a:ext>
            </a:extLst>
          </p:cNvPr>
          <p:cNvPicPr preferRelativeResize="0"/>
          <p:nvPr/>
        </p:nvPicPr>
        <p:blipFill>
          <a:blip r:embed="rId2">
            <a:alphaModFix/>
          </a:blip>
          <a:stretch>
            <a:fillRect/>
          </a:stretch>
        </p:blipFill>
        <p:spPr>
          <a:xfrm>
            <a:off x="8198825" y="58775"/>
            <a:ext cx="801594" cy="685800"/>
          </a:xfrm>
          <a:prstGeom prst="rect">
            <a:avLst/>
          </a:prstGeom>
          <a:noFill/>
          <a:ln>
            <a:noFill/>
          </a:ln>
        </p:spPr>
      </p:pic>
    </p:spTree>
    <p:extLst>
      <p:ext uri="{BB962C8B-B14F-4D97-AF65-F5344CB8AC3E}">
        <p14:creationId xmlns:p14="http://schemas.microsoft.com/office/powerpoint/2010/main" val="5798234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D3B776-29AB-70CB-87F5-371173596665}"/>
              </a:ext>
            </a:extLst>
          </p:cNvPr>
          <p:cNvSpPr>
            <a:spLocks noGrp="1"/>
          </p:cNvSpPr>
          <p:nvPr>
            <p:ph type="title"/>
          </p:nvPr>
        </p:nvSpPr>
        <p:spPr/>
        <p:txBody>
          <a:bodyPr/>
          <a:lstStyle/>
          <a:p>
            <a:r>
              <a:rPr lang="en-GB"/>
              <a:t>Testimonials 3 </a:t>
            </a:r>
          </a:p>
        </p:txBody>
      </p:sp>
      <p:sp>
        <p:nvSpPr>
          <p:cNvPr id="3" name="Text Placeholder 2">
            <a:extLst>
              <a:ext uri="{FF2B5EF4-FFF2-40B4-BE49-F238E27FC236}">
                <a16:creationId xmlns:a16="http://schemas.microsoft.com/office/drawing/2014/main" id="{FC5A0804-8694-1556-BEE6-942BAA3B60C9}"/>
              </a:ext>
            </a:extLst>
          </p:cNvPr>
          <p:cNvSpPr>
            <a:spLocks noGrp="1"/>
          </p:cNvSpPr>
          <p:nvPr>
            <p:ph type="body" idx="1"/>
          </p:nvPr>
        </p:nvSpPr>
        <p:spPr/>
        <p:txBody>
          <a:bodyPr/>
          <a:lstStyle/>
          <a:p>
            <a:r>
              <a:rPr lang="en-GB"/>
              <a:t>{Client LinkedIn profile Photo:}</a:t>
            </a:r>
          </a:p>
          <a:p>
            <a:r>
              <a:rPr lang="en-GB"/>
              <a:t>(Client Name)</a:t>
            </a:r>
          </a:p>
          <a:p>
            <a:r>
              <a:rPr lang="en-GB"/>
              <a:t>{Client Job Title}</a:t>
            </a:r>
          </a:p>
          <a:p>
            <a:r>
              <a:rPr lang="en-GB"/>
              <a:t>{Client Testimonial:}</a:t>
            </a:r>
          </a:p>
        </p:txBody>
      </p:sp>
      <p:pic>
        <p:nvPicPr>
          <p:cNvPr id="4" name="Google Shape;146;p18">
            <a:extLst>
              <a:ext uri="{FF2B5EF4-FFF2-40B4-BE49-F238E27FC236}">
                <a16:creationId xmlns:a16="http://schemas.microsoft.com/office/drawing/2014/main" id="{8F9D047F-A242-1221-146A-CFB60131B1AC}"/>
              </a:ext>
            </a:extLst>
          </p:cNvPr>
          <p:cNvPicPr preferRelativeResize="0"/>
          <p:nvPr/>
        </p:nvPicPr>
        <p:blipFill>
          <a:blip r:embed="rId2">
            <a:alphaModFix/>
          </a:blip>
          <a:stretch>
            <a:fillRect/>
          </a:stretch>
        </p:blipFill>
        <p:spPr>
          <a:xfrm>
            <a:off x="8198825" y="58775"/>
            <a:ext cx="801594" cy="685800"/>
          </a:xfrm>
          <a:prstGeom prst="rect">
            <a:avLst/>
          </a:prstGeom>
          <a:noFill/>
          <a:ln>
            <a:noFill/>
          </a:ln>
        </p:spPr>
      </p:pic>
    </p:spTree>
    <p:extLst>
      <p:ext uri="{BB962C8B-B14F-4D97-AF65-F5344CB8AC3E}">
        <p14:creationId xmlns:p14="http://schemas.microsoft.com/office/powerpoint/2010/main" val="2861136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8"/>
        <p:cNvGrpSpPr/>
        <p:nvPr/>
      </p:nvGrpSpPr>
      <p:grpSpPr>
        <a:xfrm>
          <a:off x="0" y="0"/>
          <a:ext cx="0" cy="0"/>
          <a:chOff x="0" y="0"/>
          <a:chExt cx="0" cy="0"/>
        </a:xfrm>
      </p:grpSpPr>
      <p:sp>
        <p:nvSpPr>
          <p:cNvPr id="129" name="Google Shape;129;p18"/>
          <p:cNvSpPr txBox="1">
            <a:spLocks noGrp="1"/>
          </p:cNvSpPr>
          <p:nvPr>
            <p:ph type="title"/>
          </p:nvPr>
        </p:nvSpPr>
        <p:spPr>
          <a:xfrm>
            <a:off x="311700" y="47625"/>
            <a:ext cx="8832300" cy="755700"/>
          </a:xfrm>
          <a:prstGeom prst="rect">
            <a:avLst/>
          </a:prstGeom>
        </p:spPr>
        <p:txBody>
          <a:bodyPr spcFirstLastPara="1" wrap="square" lIns="91425" tIns="91425" rIns="91425" bIns="91425" anchor="b" anchorCtr="0">
            <a:normAutofit fontScale="90000"/>
          </a:bodyPr>
          <a:lstStyle/>
          <a:p>
            <a:pPr marL="0" lvl="0" indent="0" algn="l" rtl="0">
              <a:spcBef>
                <a:spcPts val="0"/>
              </a:spcBef>
              <a:spcAft>
                <a:spcPts val="0"/>
              </a:spcAft>
              <a:buNone/>
            </a:pPr>
            <a:endParaRPr/>
          </a:p>
          <a:p>
            <a:pPr marL="0" lvl="0" indent="0" algn="l" rtl="0">
              <a:spcBef>
                <a:spcPts val="0"/>
              </a:spcBef>
              <a:spcAft>
                <a:spcPts val="0"/>
              </a:spcAft>
              <a:buNone/>
            </a:pPr>
            <a:r>
              <a:rPr lang="en" sz="4177"/>
              <a:t>Thank you</a:t>
            </a:r>
            <a:endParaRPr sz="4177"/>
          </a:p>
        </p:txBody>
      </p:sp>
      <p:sp>
        <p:nvSpPr>
          <p:cNvPr id="130" name="Google Shape;130;p18"/>
          <p:cNvSpPr/>
          <p:nvPr/>
        </p:nvSpPr>
        <p:spPr>
          <a:xfrm>
            <a:off x="311775" y="1626125"/>
            <a:ext cx="3378600" cy="1270200"/>
          </a:xfrm>
          <a:prstGeom prst="rect">
            <a:avLst/>
          </a:prstGeom>
          <a:solidFill>
            <a:srgbClr val="1C2735">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2200" b="1">
                <a:solidFill>
                  <a:schemeClr val="dk1"/>
                </a:solidFill>
                <a:latin typeface="Noto Sans"/>
                <a:ea typeface="Noto Sans"/>
                <a:cs typeface="Noto Sans"/>
                <a:sym typeface="Noto Sans"/>
              </a:rPr>
              <a:t>Contact information</a:t>
            </a:r>
            <a:endParaRPr sz="2600" b="1">
              <a:solidFill>
                <a:schemeClr val="dk1"/>
              </a:solidFill>
              <a:latin typeface="Noto Sans"/>
              <a:ea typeface="Noto Sans"/>
              <a:cs typeface="Noto Sans"/>
              <a:sym typeface="Noto Sans"/>
            </a:endParaRPr>
          </a:p>
        </p:txBody>
      </p:sp>
      <p:pic>
        <p:nvPicPr>
          <p:cNvPr id="131" name="Google Shape;131;p18"/>
          <p:cNvPicPr preferRelativeResize="0"/>
          <p:nvPr/>
        </p:nvPicPr>
        <p:blipFill>
          <a:blip r:embed="rId4">
            <a:alphaModFix/>
          </a:blip>
          <a:stretch>
            <a:fillRect/>
          </a:stretch>
        </p:blipFill>
        <p:spPr>
          <a:xfrm>
            <a:off x="311700" y="3058900"/>
            <a:ext cx="235375" cy="235375"/>
          </a:xfrm>
          <a:prstGeom prst="rect">
            <a:avLst/>
          </a:prstGeom>
          <a:noFill/>
          <a:ln>
            <a:noFill/>
          </a:ln>
        </p:spPr>
      </p:pic>
      <p:pic>
        <p:nvPicPr>
          <p:cNvPr id="132" name="Google Shape;132;p18"/>
          <p:cNvPicPr preferRelativeResize="0"/>
          <p:nvPr/>
        </p:nvPicPr>
        <p:blipFill>
          <a:blip r:embed="rId5">
            <a:alphaModFix/>
          </a:blip>
          <a:stretch>
            <a:fillRect/>
          </a:stretch>
        </p:blipFill>
        <p:spPr>
          <a:xfrm>
            <a:off x="311700" y="3623075"/>
            <a:ext cx="235375" cy="235375"/>
          </a:xfrm>
          <a:prstGeom prst="rect">
            <a:avLst/>
          </a:prstGeom>
          <a:noFill/>
          <a:ln>
            <a:noFill/>
          </a:ln>
        </p:spPr>
      </p:pic>
      <p:pic>
        <p:nvPicPr>
          <p:cNvPr id="133" name="Google Shape;133;p18"/>
          <p:cNvPicPr preferRelativeResize="0"/>
          <p:nvPr/>
        </p:nvPicPr>
        <p:blipFill>
          <a:blip r:embed="rId6">
            <a:alphaModFix/>
          </a:blip>
          <a:stretch>
            <a:fillRect/>
          </a:stretch>
        </p:blipFill>
        <p:spPr>
          <a:xfrm>
            <a:off x="311699" y="4187244"/>
            <a:ext cx="235375" cy="237481"/>
          </a:xfrm>
          <a:prstGeom prst="rect">
            <a:avLst/>
          </a:prstGeom>
          <a:noFill/>
          <a:ln>
            <a:noFill/>
          </a:ln>
        </p:spPr>
      </p:pic>
      <p:sp>
        <p:nvSpPr>
          <p:cNvPr id="134" name="Google Shape;134;p18"/>
          <p:cNvSpPr/>
          <p:nvPr/>
        </p:nvSpPr>
        <p:spPr>
          <a:xfrm>
            <a:off x="640071" y="2896396"/>
            <a:ext cx="3050100" cy="560400"/>
          </a:xfrm>
          <a:prstGeom prst="rect">
            <a:avLst/>
          </a:prstGeom>
          <a:solidFill>
            <a:srgbClr val="1C2735">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600">
                <a:solidFill>
                  <a:schemeClr val="dk1"/>
                </a:solidFill>
                <a:latin typeface="Noto Sans"/>
                <a:ea typeface="Noto Sans"/>
                <a:cs typeface="Noto Sans"/>
                <a:sym typeface="Noto Sans"/>
              </a:rPr>
              <a:t>Tagdatatrust.com</a:t>
            </a:r>
            <a:endParaRPr sz="1600">
              <a:solidFill>
                <a:schemeClr val="dk1"/>
              </a:solidFill>
              <a:latin typeface="Noto Sans"/>
              <a:ea typeface="Noto Sans"/>
              <a:cs typeface="Noto Sans"/>
              <a:sym typeface="Noto Sans"/>
            </a:endParaRPr>
          </a:p>
        </p:txBody>
      </p:sp>
      <p:sp>
        <p:nvSpPr>
          <p:cNvPr id="135" name="Google Shape;135;p18"/>
          <p:cNvSpPr/>
          <p:nvPr/>
        </p:nvSpPr>
        <p:spPr>
          <a:xfrm>
            <a:off x="640071" y="4025779"/>
            <a:ext cx="3050100" cy="560400"/>
          </a:xfrm>
          <a:prstGeom prst="rect">
            <a:avLst/>
          </a:prstGeom>
          <a:solidFill>
            <a:srgbClr val="1C2735">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600">
                <a:solidFill>
                  <a:schemeClr val="dk1"/>
                </a:solidFill>
                <a:latin typeface="Noto Sans"/>
                <a:ea typeface="Noto Sans"/>
                <a:cs typeface="Noto Sans"/>
                <a:sym typeface="Noto Sans"/>
              </a:rPr>
              <a:t>contact@tagdatatrust.com</a:t>
            </a:r>
            <a:endParaRPr sz="1600">
              <a:solidFill>
                <a:schemeClr val="dk1"/>
              </a:solidFill>
              <a:latin typeface="Noto Sans"/>
              <a:ea typeface="Noto Sans"/>
              <a:cs typeface="Noto Sans"/>
              <a:sym typeface="Noto Sans"/>
            </a:endParaRPr>
          </a:p>
        </p:txBody>
      </p:sp>
      <p:sp>
        <p:nvSpPr>
          <p:cNvPr id="136" name="Google Shape;136;p18"/>
          <p:cNvSpPr/>
          <p:nvPr/>
        </p:nvSpPr>
        <p:spPr>
          <a:xfrm>
            <a:off x="640071" y="3461081"/>
            <a:ext cx="3050100" cy="560400"/>
          </a:xfrm>
          <a:prstGeom prst="rect">
            <a:avLst/>
          </a:prstGeom>
          <a:solidFill>
            <a:srgbClr val="1C2735">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600">
                <a:solidFill>
                  <a:schemeClr val="dk1"/>
                </a:solidFill>
                <a:latin typeface="Noto Sans"/>
                <a:ea typeface="Noto Sans"/>
                <a:cs typeface="Noto Sans"/>
                <a:sym typeface="Noto Sans"/>
              </a:rPr>
              <a:t>+44 7990 245773</a:t>
            </a:r>
            <a:endParaRPr sz="1600">
              <a:solidFill>
                <a:schemeClr val="dk1"/>
              </a:solidFill>
              <a:latin typeface="Noto Sans"/>
              <a:ea typeface="Noto Sans"/>
              <a:cs typeface="Noto Sans"/>
              <a:sym typeface="Noto Sans"/>
            </a:endParaRPr>
          </a:p>
        </p:txBody>
      </p:sp>
      <p:sp>
        <p:nvSpPr>
          <p:cNvPr id="137" name="Google Shape;137;p18"/>
          <p:cNvSpPr/>
          <p:nvPr/>
        </p:nvSpPr>
        <p:spPr>
          <a:xfrm>
            <a:off x="4572000" y="951375"/>
            <a:ext cx="4275300" cy="3634800"/>
          </a:xfrm>
          <a:prstGeom prst="rect">
            <a:avLst/>
          </a:prstGeom>
          <a:solidFill>
            <a:srgbClr val="1C2735">
              <a:alpha val="50000"/>
            </a:srgbClr>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200" b="1">
                <a:solidFill>
                  <a:schemeClr val="dk1"/>
                </a:solidFill>
                <a:latin typeface="Noto Sans"/>
                <a:ea typeface="Noto Sans"/>
                <a:cs typeface="Noto Sans"/>
                <a:sym typeface="Noto Sans"/>
              </a:rPr>
              <a:t>Our partners and clients</a:t>
            </a:r>
            <a:endParaRPr sz="2200" b="1">
              <a:solidFill>
                <a:schemeClr val="dk1"/>
              </a:solidFill>
              <a:latin typeface="Noto Sans"/>
              <a:ea typeface="Noto Sans"/>
              <a:cs typeface="Noto Sans"/>
              <a:sym typeface="Noto Sans"/>
            </a:endParaRPr>
          </a:p>
        </p:txBody>
      </p:sp>
      <p:pic>
        <p:nvPicPr>
          <p:cNvPr id="138" name="Google Shape;138;p18"/>
          <p:cNvPicPr preferRelativeResize="0"/>
          <p:nvPr/>
        </p:nvPicPr>
        <p:blipFill>
          <a:blip r:embed="rId7">
            <a:alphaModFix/>
          </a:blip>
          <a:stretch>
            <a:fillRect/>
          </a:stretch>
        </p:blipFill>
        <p:spPr>
          <a:xfrm>
            <a:off x="4801712" y="1979500"/>
            <a:ext cx="1581148" cy="249373"/>
          </a:xfrm>
          <a:prstGeom prst="rect">
            <a:avLst/>
          </a:prstGeom>
          <a:noFill/>
          <a:ln>
            <a:noFill/>
          </a:ln>
        </p:spPr>
      </p:pic>
      <p:pic>
        <p:nvPicPr>
          <p:cNvPr id="139" name="Google Shape;139;p18"/>
          <p:cNvPicPr preferRelativeResize="0"/>
          <p:nvPr/>
        </p:nvPicPr>
        <p:blipFill>
          <a:blip r:embed="rId8">
            <a:alphaModFix/>
          </a:blip>
          <a:stretch>
            <a:fillRect/>
          </a:stretch>
        </p:blipFill>
        <p:spPr>
          <a:xfrm>
            <a:off x="4801700" y="2447600"/>
            <a:ext cx="1581148" cy="513433"/>
          </a:xfrm>
          <a:prstGeom prst="rect">
            <a:avLst/>
          </a:prstGeom>
          <a:noFill/>
          <a:ln>
            <a:noFill/>
          </a:ln>
        </p:spPr>
      </p:pic>
      <p:pic>
        <p:nvPicPr>
          <p:cNvPr id="140" name="Google Shape;140;p18"/>
          <p:cNvPicPr preferRelativeResize="0"/>
          <p:nvPr/>
        </p:nvPicPr>
        <p:blipFill>
          <a:blip r:embed="rId9">
            <a:alphaModFix/>
          </a:blip>
          <a:stretch>
            <a:fillRect/>
          </a:stretch>
        </p:blipFill>
        <p:spPr>
          <a:xfrm>
            <a:off x="6913325" y="1640810"/>
            <a:ext cx="738079" cy="560400"/>
          </a:xfrm>
          <a:prstGeom prst="rect">
            <a:avLst/>
          </a:prstGeom>
          <a:noFill/>
          <a:ln>
            <a:noFill/>
          </a:ln>
        </p:spPr>
      </p:pic>
      <p:pic>
        <p:nvPicPr>
          <p:cNvPr id="141" name="Google Shape;141;p18"/>
          <p:cNvPicPr preferRelativeResize="0"/>
          <p:nvPr/>
        </p:nvPicPr>
        <p:blipFill>
          <a:blip r:embed="rId10">
            <a:alphaModFix/>
          </a:blip>
          <a:stretch>
            <a:fillRect/>
          </a:stretch>
        </p:blipFill>
        <p:spPr>
          <a:xfrm>
            <a:off x="6913324" y="2384160"/>
            <a:ext cx="1581150" cy="272390"/>
          </a:xfrm>
          <a:prstGeom prst="rect">
            <a:avLst/>
          </a:prstGeom>
          <a:noFill/>
          <a:ln>
            <a:noFill/>
          </a:ln>
        </p:spPr>
      </p:pic>
      <p:pic>
        <p:nvPicPr>
          <p:cNvPr id="142" name="Google Shape;142;p18"/>
          <p:cNvPicPr preferRelativeResize="0"/>
          <p:nvPr/>
        </p:nvPicPr>
        <p:blipFill>
          <a:blip r:embed="rId11">
            <a:alphaModFix/>
          </a:blip>
          <a:stretch>
            <a:fillRect/>
          </a:stretch>
        </p:blipFill>
        <p:spPr>
          <a:xfrm>
            <a:off x="6913315" y="2819130"/>
            <a:ext cx="1581149" cy="231670"/>
          </a:xfrm>
          <a:prstGeom prst="rect">
            <a:avLst/>
          </a:prstGeom>
          <a:noFill/>
          <a:ln>
            <a:noFill/>
          </a:ln>
        </p:spPr>
      </p:pic>
      <p:pic>
        <p:nvPicPr>
          <p:cNvPr id="143" name="Google Shape;143;p18"/>
          <p:cNvPicPr preferRelativeResize="0"/>
          <p:nvPr/>
        </p:nvPicPr>
        <p:blipFill>
          <a:blip r:embed="rId12">
            <a:alphaModFix/>
          </a:blip>
          <a:stretch>
            <a:fillRect/>
          </a:stretch>
        </p:blipFill>
        <p:spPr>
          <a:xfrm>
            <a:off x="6913316" y="3213369"/>
            <a:ext cx="1581150" cy="269881"/>
          </a:xfrm>
          <a:prstGeom prst="rect">
            <a:avLst/>
          </a:prstGeom>
          <a:noFill/>
          <a:ln>
            <a:noFill/>
          </a:ln>
        </p:spPr>
      </p:pic>
      <p:pic>
        <p:nvPicPr>
          <p:cNvPr id="144" name="Google Shape;144;p18"/>
          <p:cNvPicPr preferRelativeResize="0"/>
          <p:nvPr/>
        </p:nvPicPr>
        <p:blipFill>
          <a:blip r:embed="rId13">
            <a:alphaModFix/>
          </a:blip>
          <a:stretch>
            <a:fillRect/>
          </a:stretch>
        </p:blipFill>
        <p:spPr>
          <a:xfrm>
            <a:off x="7979250" y="1312775"/>
            <a:ext cx="526352" cy="916101"/>
          </a:xfrm>
          <a:prstGeom prst="rect">
            <a:avLst/>
          </a:prstGeom>
          <a:noFill/>
          <a:ln>
            <a:noFill/>
          </a:ln>
        </p:spPr>
      </p:pic>
      <p:pic>
        <p:nvPicPr>
          <p:cNvPr id="145" name="Google Shape;145;p18"/>
          <p:cNvPicPr preferRelativeResize="0"/>
          <p:nvPr/>
        </p:nvPicPr>
        <p:blipFill>
          <a:blip r:embed="rId14">
            <a:alphaModFix/>
          </a:blip>
          <a:stretch>
            <a:fillRect/>
          </a:stretch>
        </p:blipFill>
        <p:spPr>
          <a:xfrm>
            <a:off x="6913313" y="3645836"/>
            <a:ext cx="1581150" cy="415135"/>
          </a:xfrm>
          <a:prstGeom prst="rect">
            <a:avLst/>
          </a:prstGeom>
          <a:noFill/>
          <a:ln>
            <a:noFill/>
          </a:ln>
        </p:spPr>
      </p:pic>
      <p:pic>
        <p:nvPicPr>
          <p:cNvPr id="146" name="Google Shape;146;p18"/>
          <p:cNvPicPr preferRelativeResize="0"/>
          <p:nvPr/>
        </p:nvPicPr>
        <p:blipFill>
          <a:blip r:embed="rId15">
            <a:alphaModFix/>
          </a:blip>
          <a:stretch>
            <a:fillRect/>
          </a:stretch>
        </p:blipFill>
        <p:spPr>
          <a:xfrm>
            <a:off x="8198825" y="58775"/>
            <a:ext cx="801594" cy="685800"/>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FFFFFF"/>
      </a:dk1>
      <a:lt1>
        <a:srgbClr val="FFFFFF"/>
      </a:lt1>
      <a:dk2>
        <a:srgbClr val="FFFFFF"/>
      </a:dk2>
      <a:lt2>
        <a:srgbClr val="FFFFFF"/>
      </a:lt2>
      <a:accent1>
        <a:srgbClr val="C3317D"/>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(16:9)</PresentationFormat>
  <Slides>21</Slides>
  <Notes>17</Notes>
  <HiddenSlides>0</HiddenSlide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Simple Light</vt:lpstr>
      <vt:lpstr>TagDataTrust</vt:lpstr>
      <vt:lpstr>Our Vision</vt:lpstr>
      <vt:lpstr>Clients We Work With</vt:lpstr>
      <vt:lpstr>CMS we work with</vt:lpstr>
      <vt:lpstr>Tag Management Systems we use</vt:lpstr>
      <vt:lpstr>Analytics Implementation (Web &amp; Mobile)</vt:lpstr>
      <vt:lpstr>Customer Data Platforms Implementation</vt:lpstr>
      <vt:lpstr>CMPs we use </vt:lpstr>
      <vt:lpstr>Our Services</vt:lpstr>
      <vt:lpstr>Key Deliverables</vt:lpstr>
      <vt:lpstr>PowerPoint Presentation</vt:lpstr>
      <vt:lpstr>Our Approach</vt:lpstr>
      <vt:lpstr>Benefits of good tag management</vt:lpstr>
      <vt:lpstr> What Makes us different</vt:lpstr>
      <vt:lpstr>Next Steps to proceed</vt:lpstr>
      <vt:lpstr>Project Proposal Timeline</vt:lpstr>
      <vt:lpstr>Custom Conversion Attribution</vt:lpstr>
      <vt:lpstr>Testimonials 1</vt:lpstr>
      <vt:lpstr>Testimonials 2 </vt:lpstr>
      <vt:lpstr>Testimonials 3 </vt:lpstr>
      <vt:lpstr> 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TagDataTrust</dc:title>
  <dc:creator>Mihai</dc:creator>
  <cp:revision>133</cp:revision>
  <dcterms:modified xsi:type="dcterms:W3CDTF">2024-04-11T17:50:53Z</dcterms:modified>
</cp:coreProperties>
</file>