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26"/>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Lst>
  <p:sldSz cx="9144000" cy="5143500" type="screen16x9"/>
  <p:notesSz cx="6858000" cy="9144000"/>
  <p:embeddedFontLst>
    <p:embeddedFont>
      <p:font typeface="Helvetica Neue" panose="020B0604020202020204" charset="0"/>
      <p:regular r:id="rId27"/>
      <p:bold r:id="rId28"/>
      <p:italic r:id="rId29"/>
      <p:boldItalic r:id="rId30"/>
    </p:embeddedFont>
    <p:embeddedFont>
      <p:font typeface="Proxima Nova" panose="020B0604020202020204"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5" roundtripDataSignature="AMtx7mgeBTo5RLvwP8D3Y7OvNAp1fcd0B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font" Target="fonts/font8.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7.fntdata"/><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6.fntdata"/><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2.fntdata"/><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1.fntdata"/><Relationship Id="rId30" Type="http://schemas.openxmlformats.org/officeDocument/2006/relationships/font" Target="fonts/font4.fntdata"/><Relationship Id="rId35" Type="http://customschemas.google.com/relationships/presentationmetadata" Target="metadata"/><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 name="Google Shape;55;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a:solidFill>
                  <a:srgbClr val="000000"/>
                </a:solidFill>
                <a:latin typeface="Arial"/>
                <a:ea typeface="Arial"/>
                <a:cs typeface="Arial"/>
                <a:sym typeface="Arial"/>
              </a:rPr>
              <a:t>Thank you for taking the time to speak with us today.  Stay At Home Nursing has been looking at the state of healthcare in Canada for the past year and feel that there are a lot of challenges ahead for the industry, but a great many opportunities for the industry to redefine itself, and more broadly impact on healthcare in a foundational way.</a:t>
            </a:r>
            <a:endParaRPr b="0"/>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 name="Google Shape;59;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SzPts val="1100"/>
              <a:buNone/>
            </a:pPr>
            <a:br>
              <a:rPr lang="en-US" b="0"/>
            </a:br>
            <a:r>
              <a:rPr lang="en-US" sz="1800" b="0" i="0" u="none" strike="noStrike">
                <a:solidFill>
                  <a:srgbClr val="000000"/>
                </a:solidFill>
                <a:latin typeface="Arial"/>
                <a:ea typeface="Arial"/>
                <a:cs typeface="Arial"/>
                <a:sym typeface="Arial"/>
              </a:rPr>
              <a:t>We have been around since March 2017, evolving and growing during the recent COVID years, and feel like we’ve done a great job as a team - but over the next few years we think we can play an instrumental role and be the leaders in delivering </a:t>
            </a:r>
            <a:r>
              <a:rPr lang="en-US" sz="1800" b="1" i="1" u="sng">
                <a:solidFill>
                  <a:srgbClr val="000000"/>
                </a:solidFill>
                <a:latin typeface="Arial"/>
                <a:ea typeface="Arial"/>
                <a:cs typeface="Arial"/>
                <a:sym typeface="Arial"/>
              </a:rPr>
              <a:t>Comprehensive Healthcare @ Home.</a:t>
            </a:r>
            <a:endParaRPr b="0"/>
          </a:p>
          <a:p>
            <a:pPr marL="158750" lvl="0" indent="0" algn="l" rtl="0">
              <a:lnSpc>
                <a:spcPct val="100000"/>
              </a:lnSpc>
              <a:spcBef>
                <a:spcPts val="0"/>
              </a:spcBef>
              <a:spcAft>
                <a:spcPts val="0"/>
              </a:spcAft>
              <a:buSzPts val="1100"/>
              <a:buNone/>
            </a:pPr>
            <a:br>
              <a:rPr lang="en-US"/>
            </a:b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800" b="0" i="0" u="none" strike="noStrike">
                <a:solidFill>
                  <a:srgbClr val="000000"/>
                </a:solidFill>
                <a:latin typeface="Arial"/>
                <a:ea typeface="Arial"/>
                <a:cs typeface="Arial"/>
                <a:sym typeface="Arial"/>
              </a:rPr>
              <a:t>Over the past few months we have worked with a strategic consulting firm reviewing the healthcare industry and the role home care plays within the overall system today, and we feel strongly that there is a great opportunity for all of us to have a major impact on how healthcare is delivered.</a:t>
            </a:r>
            <a:endParaRPr/>
          </a:p>
        </p:txBody>
      </p:sp>
      <p:sp>
        <p:nvSpPr>
          <p:cNvPr id="64" name="Google Shape;6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 name="Google Shape;69;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100" b="0" i="0" u="none" strike="noStrike">
                <a:solidFill>
                  <a:srgbClr val="000000"/>
                </a:solidFill>
                <a:latin typeface="Arial"/>
                <a:ea typeface="Arial"/>
                <a:cs typeface="Arial"/>
                <a:sym typeface="Arial"/>
              </a:rPr>
              <a:t>Let’s start by trying to understand the state of the home health care industry in Canada, in the broader context of overall healthcare.</a:t>
            </a:r>
            <a:endParaRPr b="0"/>
          </a:p>
          <a:p>
            <a:pPr marL="457200" lvl="0" indent="-298450" algn="l" rtl="0">
              <a:lnSpc>
                <a:spcPct val="100000"/>
              </a:lnSpc>
              <a:spcBef>
                <a:spcPts val="0"/>
              </a:spcBef>
              <a:spcAft>
                <a:spcPts val="0"/>
              </a:spcAft>
              <a:buSzPts val="1100"/>
              <a:buChar char="●"/>
            </a:pPr>
            <a:br>
              <a:rPr lang="en-US" b="0"/>
            </a:br>
            <a:r>
              <a:rPr lang="en-US" sz="1100" b="0" i="0" u="none" strike="noStrike">
                <a:solidFill>
                  <a:srgbClr val="000000"/>
                </a:solidFill>
                <a:latin typeface="Arial"/>
                <a:ea typeface="Arial"/>
                <a:cs typeface="Arial"/>
                <a:sym typeface="Arial"/>
              </a:rPr>
              <a:t>Canada spends most of its healthcare budget ($331bn) on institutional care - getting people into hospitals or long term care, or funding retirement homes.  Home care has always been an afterthought to government ministries and agencies.  Last year about 0.2% of government spending ($12.5bn) was spent on home healthcare.  That money is managed by agencies like Home and Community Care and they decide who gets what - with services delivered in home by agencies like ours to provide task based care - come in, do the tasks, rush off to the next client.  In large part home care is not about helping people stay at home in a healthy way - but rather as a stop gap before we shuffle them off to Hospital, Long term care or Hospice care.  We are not given time or space to really help set goals and strategies with the families and clients to help them thrive.</a:t>
            </a:r>
            <a:endParaRPr/>
          </a:p>
          <a:p>
            <a:pPr marL="457200" lvl="0" indent="-228600" algn="l" rtl="0">
              <a:lnSpc>
                <a:spcPct val="100000"/>
              </a:lnSpc>
              <a:spcBef>
                <a:spcPts val="0"/>
              </a:spcBef>
              <a:spcAft>
                <a:spcPts val="0"/>
              </a:spcAft>
              <a:buSzPts val="1100"/>
              <a:buNone/>
            </a:pPr>
            <a:endParaRPr sz="1100" b="0" i="0" u="none" strike="noStrike">
              <a:solidFill>
                <a:srgbClr val="000000"/>
              </a:solidFill>
              <a:latin typeface="Arial"/>
              <a:ea typeface="Arial"/>
              <a:cs typeface="Arial"/>
              <a:sym typeface="Arial"/>
            </a:endParaRPr>
          </a:p>
          <a:p>
            <a:pPr marL="457200" lvl="0" indent="-298450" algn="l" rtl="0">
              <a:lnSpc>
                <a:spcPct val="100000"/>
              </a:lnSpc>
              <a:spcBef>
                <a:spcPts val="0"/>
              </a:spcBef>
              <a:spcAft>
                <a:spcPts val="0"/>
              </a:spcAft>
              <a:buSzPts val="1100"/>
              <a:buChar char="●"/>
            </a:pPr>
            <a:r>
              <a:rPr lang="en-US" sz="1100" b="0" i="0" u="none" strike="noStrike">
                <a:solidFill>
                  <a:srgbClr val="000000"/>
                </a:solidFill>
                <a:latin typeface="Arial"/>
                <a:ea typeface="Arial"/>
                <a:cs typeface="Arial"/>
                <a:sym typeface="Arial"/>
              </a:rPr>
              <a:t>In the above budget breakdown for Ontario there isn’t even a slice representing Home Care</a:t>
            </a:r>
            <a:endParaRPr b="0"/>
          </a:p>
          <a:p>
            <a:pPr marL="457200" lvl="0" indent="-22860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800" b="0" i="0" u="none" strike="noStrike">
                <a:solidFill>
                  <a:srgbClr val="000000"/>
                </a:solidFill>
                <a:latin typeface="Arial"/>
                <a:ea typeface="Arial"/>
                <a:cs typeface="Arial"/>
                <a:sym typeface="Arial"/>
              </a:rPr>
              <a:t>This situation has been amplified by many factors - Covid showed how bad it is to cram people into crowded institutions that some people liken to being “jails” for being old.  And the baby boomer generation that we will be in for the next 8 years or so will mean there are simply not going to be enough beds in hospitals and LTC to care for people.  We MUST help keep people at home.</a:t>
            </a:r>
            <a:endParaRPr/>
          </a:p>
        </p:txBody>
      </p:sp>
      <p:sp>
        <p:nvSpPr>
          <p:cNvPr id="75" name="Google Shape;7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2" name="Google Shape;92;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800" b="0" i="0" u="none" strike="noStrike">
                <a:solidFill>
                  <a:srgbClr val="000000"/>
                </a:solidFill>
                <a:latin typeface="Arial"/>
                <a:ea typeface="Arial"/>
                <a:cs typeface="Arial"/>
                <a:sym typeface="Arial"/>
              </a:rPr>
              <a:t>There are many examples in the world of better ways to do it.  Across developed countries, Canada spends the most amount per person on government funded health care - but has far from the best outcomes.  The average spent on home care in these countries is 0.8% of government spending - meaning that if Canada increased spending on homecare tomorrow by 400% and spent $48 bn per year it would just put us up to the average of these other countries.  This is unlikely to happen, but it’s not unreasonable to think about it….  It doesn’t mean spending more in fact!  What other countries have found is that better in-home care actually reduces costs in hospitals and emergency rooms - a dollar spent on home care can actually save more than a dollar in other areas.  So we could as a nation quadruple what we spend on home care, and actually reduce our $331 bn annual spend.</a:t>
            </a:r>
            <a:endParaRPr b="0"/>
          </a:p>
          <a:p>
            <a:pPr marL="457200" lvl="0" indent="-298450" algn="l" rtl="0">
              <a:lnSpc>
                <a:spcPct val="100000"/>
              </a:lnSpc>
              <a:spcBef>
                <a:spcPts val="0"/>
              </a:spcBef>
              <a:spcAft>
                <a:spcPts val="0"/>
              </a:spcAft>
              <a:buSzPts val="1100"/>
              <a:buChar char="●"/>
            </a:pPr>
            <a:br>
              <a:rPr lang="en-US"/>
            </a:b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br>
              <a:rPr lang="en-US"/>
            </a:br>
            <a:r>
              <a:rPr lang="en-US" sz="1800" b="0" i="0" u="none" strike="noStrike">
                <a:solidFill>
                  <a:srgbClr val="000000"/>
                </a:solidFill>
                <a:latin typeface="Arial"/>
                <a:ea typeface="Arial"/>
                <a:cs typeface="Arial"/>
                <a:sym typeface="Arial"/>
              </a:rPr>
              <a:t>The current investment of about $16bn last year in home care was fragmented with 4,295 companies (in the NAICS database) providing care across Canada.  The vast majority of these companies are at the $1-3m level.  The largest player in the industry, Paramed did $440.3m last year - just about 2.75% of the total.  There are maybe 5-6 other companies that are $100m+, a handful (like Stay at Home Nursing) at the $8-$20m level - but most are small owner operated businesses.</a:t>
            </a:r>
            <a:endParaRPr b="0"/>
          </a:p>
          <a:p>
            <a:pPr marL="457200" lvl="0" indent="-298450" algn="l" rtl="0">
              <a:lnSpc>
                <a:spcPct val="100000"/>
              </a:lnSpc>
              <a:spcBef>
                <a:spcPts val="0"/>
              </a:spcBef>
              <a:spcAft>
                <a:spcPts val="0"/>
              </a:spcAft>
              <a:buSzPts val="1100"/>
              <a:buChar char="●"/>
            </a:pPr>
            <a:br>
              <a:rPr lang="en-US"/>
            </a:br>
            <a:endParaRPr/>
          </a:p>
        </p:txBody>
      </p:sp>
      <p:sp>
        <p:nvSpPr>
          <p:cNvPr id="97" name="Google Shape;97;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7" name="Google Shape;107;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800" b="0" i="0" u="none" strike="noStrike">
                <a:solidFill>
                  <a:srgbClr val="000000"/>
                </a:solidFill>
                <a:latin typeface="Arial"/>
                <a:ea typeface="Arial"/>
                <a:cs typeface="Arial"/>
                <a:sym typeface="Arial"/>
              </a:rPr>
              <a:t>Against this fragmented backdrop, analysts are predicting that homecare will grow faster than any other aspect of healthcare spending in the next several years, with a cumulative annual growth rate of 8.3% - meaning that by 2030 we can expect at least $32bn to be spent in homecare - although I think this could be a lot more if we want to “catch up” to the average level of other developed countries.</a:t>
            </a:r>
            <a:endParaRPr b="0"/>
          </a:p>
          <a:p>
            <a:pPr marL="457200" lvl="0" indent="-298450" algn="l" rtl="0">
              <a:lnSpc>
                <a:spcPct val="100000"/>
              </a:lnSpc>
              <a:spcBef>
                <a:spcPts val="0"/>
              </a:spcBef>
              <a:spcAft>
                <a:spcPts val="0"/>
              </a:spcAft>
              <a:buSzPts val="1100"/>
              <a:buChar char="●"/>
            </a:pPr>
            <a:br>
              <a:rPr lang="en-US" b="0"/>
            </a:br>
            <a:r>
              <a:rPr lang="en-US" sz="1800" b="0" i="0" u="none" strike="noStrike">
                <a:solidFill>
                  <a:srgbClr val="000000"/>
                </a:solidFill>
                <a:latin typeface="Arial"/>
                <a:ea typeface="Arial"/>
                <a:cs typeface="Arial"/>
                <a:sym typeface="Arial"/>
              </a:rPr>
              <a:t>This increased spending will coincide with quite a bit more regulation and oversight in the category.  Those smaller companies with 2-3 managers trying to be chief technology officers, chief medical officers, chief hr officers, chief compliance officers, general counsel, and quality assurance officers - they won’t survive.</a:t>
            </a:r>
            <a:endParaRPr b="0"/>
          </a:p>
          <a:p>
            <a:pPr marL="457200" lvl="0" indent="-298450" algn="l" rtl="0">
              <a:lnSpc>
                <a:spcPct val="100000"/>
              </a:lnSpc>
              <a:spcBef>
                <a:spcPts val="0"/>
              </a:spcBef>
              <a:spcAft>
                <a:spcPts val="0"/>
              </a:spcAft>
              <a:buSzPts val="1100"/>
              <a:buChar char="●"/>
            </a:pPr>
            <a:br>
              <a:rPr lang="en-US" b="0"/>
            </a:br>
            <a:r>
              <a:rPr lang="en-US" sz="1800" b="0" i="0" u="none" strike="noStrike">
                <a:solidFill>
                  <a:srgbClr val="000000"/>
                </a:solidFill>
                <a:latin typeface="Arial"/>
                <a:ea typeface="Arial"/>
                <a:cs typeface="Arial"/>
                <a:sym typeface="Arial"/>
              </a:rPr>
              <a:t>This is very predictable.  It happens continually in different categories - did you know in the early 1900’s there were 100’s of automotive companies in North America alone?  There was a need for cars, and tremendous innovation, with 3 wheel cars, 6 wheel cars, electric cars, steam cars.  But when Ford got his factories going, this quickly collapsed to the Big 3 Auto makers.  It’s called a dominant design, and happens across every category.  We believe this is coming to Home care.</a:t>
            </a:r>
            <a:endParaRPr b="0"/>
          </a:p>
          <a:p>
            <a:pPr marL="457200" lvl="0" indent="-298450" algn="l" rtl="0">
              <a:lnSpc>
                <a:spcPct val="100000"/>
              </a:lnSpc>
              <a:spcBef>
                <a:spcPts val="0"/>
              </a:spcBef>
              <a:spcAft>
                <a:spcPts val="0"/>
              </a:spcAft>
              <a:buSzPts val="1100"/>
              <a:buChar char="●"/>
            </a:pPr>
            <a:br>
              <a:rPr lang="en-US"/>
            </a:br>
            <a:r>
              <a:rPr lang="en-US" sz="1800" b="0" i="0" u="none" strike="noStrike">
                <a:solidFill>
                  <a:srgbClr val="000000"/>
                </a:solidFill>
                <a:latin typeface="Arial"/>
                <a:ea typeface="Arial"/>
                <a:cs typeface="Arial"/>
                <a:sym typeface="Arial"/>
              </a:rPr>
              <a:t>We expect that in the next 7-8 years the industry will move to that $32billion - with one player taking about 50% of the revenue ($16bn), a second at $6.5billion, a third (5%) at $1.6bn - and then 200-300 others at $20-50m each splitting the last 25%.  Our goal at Stay at Home Nursing is to be one of those top 3 - and in so aiming,(its not for us to make lots of money) - but rather to transform healthcare in Canada to recognize that comprehensive healthcare must start at home.</a:t>
            </a:r>
            <a:endParaRPr b="0"/>
          </a:p>
          <a:p>
            <a:pPr marL="457200" lvl="0" indent="-298450" algn="l" rtl="0">
              <a:lnSpc>
                <a:spcPct val="100000"/>
              </a:lnSpc>
              <a:spcBef>
                <a:spcPts val="0"/>
              </a:spcBef>
              <a:spcAft>
                <a:spcPts val="0"/>
              </a:spcAft>
              <a:buSzPts val="1100"/>
              <a:buChar char="●"/>
            </a:pPr>
            <a:br>
              <a:rPr lang="en-US"/>
            </a:b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0" name="Google Shape;120;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800" b="0" i="0" u="none" strike="noStrike">
                <a:solidFill>
                  <a:srgbClr val="000000"/>
                </a:solidFill>
                <a:latin typeface="Arial"/>
                <a:ea typeface="Arial"/>
                <a:cs typeface="Arial"/>
                <a:sym typeface="Arial"/>
              </a:rPr>
              <a:t>Consider Denmark, by every measure the very best place to grow old in.  Home care there is offered early, and in coordination with all other healthcare provision.  There are many 92 year olds living in their own homes and biking about Copenhagen.  A key philosophy in Denmark is recognizing that these citizens (both old and young) dealing with additional medical needs are still part of society.  Care is focused on support and empowerment, helping people stay in their homes as long as possible.  Denmark spends 1.2% of government spending on home care - 6 times more than Canada does, and it’s the highest in developed countries.  And more importantly, this spend correlates to better health outcomes for seniors than any other country.</a:t>
            </a:r>
            <a:endParaRPr sz="3200" b="0"/>
          </a:p>
          <a:p>
            <a:pPr marL="457200" lvl="0" indent="-298450" algn="l" rtl="0">
              <a:lnSpc>
                <a:spcPct val="100000"/>
              </a:lnSpc>
              <a:spcBef>
                <a:spcPts val="0"/>
              </a:spcBef>
              <a:spcAft>
                <a:spcPts val="0"/>
              </a:spcAft>
              <a:buSzPts val="1100"/>
              <a:buChar char="●"/>
            </a:pPr>
            <a:r>
              <a:rPr lang="en-US" sz="3200"/>
              <a:t>And from a cost perspective – yes they spend more than 6x per capita on home care than Canada – but they have built no new long term care beds since 1987, and despite population growth and the baby boomers now, they have seen a 30% reduction in absolute numbers of long term care beds utilization.</a:t>
            </a:r>
            <a:br>
              <a:rPr lang="en-US" sz="3200"/>
            </a:b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7" name="Google Shape;127;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800" b="0" i="0" u="none" strike="noStrike">
                <a:solidFill>
                  <a:srgbClr val="000000"/>
                </a:solidFill>
                <a:latin typeface="Arial"/>
                <a:ea typeface="Arial"/>
                <a:cs typeface="Arial"/>
                <a:sym typeface="Arial"/>
              </a:rPr>
              <a:t>In contrast Canada treats its seniors like infants, and locks them up in crowded institutions.  This is not right.  No one thinks it’s right.  So why do we keep doing it?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2" name="Google Shape;132;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800" b="0" i="0" u="none" strike="noStrike">
                <a:solidFill>
                  <a:srgbClr val="000000"/>
                </a:solidFill>
                <a:latin typeface="Arial"/>
                <a:ea typeface="Arial"/>
                <a:cs typeface="Arial"/>
                <a:sym typeface="Arial"/>
              </a:rPr>
              <a:t>Consider what happens for people dealing with a serious illness.  When we get sick we are at home, and wait until it is too bad for us before visiting our family doctor.  They give us some medicine, advice, and send us home. </a:t>
            </a:r>
            <a:endParaRPr/>
          </a:p>
          <a:p>
            <a:pPr marL="457200" lvl="0" indent="-228600" algn="l" rtl="0">
              <a:lnSpc>
                <a:spcPct val="100000"/>
              </a:lnSpc>
              <a:spcBef>
                <a:spcPts val="0"/>
              </a:spcBef>
              <a:spcAft>
                <a:spcPts val="0"/>
              </a:spcAft>
              <a:buSzPts val="1100"/>
              <a:buNone/>
            </a:pPr>
            <a:endParaRPr sz="1800" b="0" i="0" u="none" strike="noStrike">
              <a:solidFill>
                <a:srgbClr val="000000"/>
              </a:solidFill>
              <a:latin typeface="Arial"/>
              <a:ea typeface="Arial"/>
              <a:cs typeface="Arial"/>
              <a:sym typeface="Arial"/>
            </a:endParaRPr>
          </a:p>
          <a:p>
            <a:pPr marL="457200" lvl="0" indent="-298450" algn="l" rtl="0">
              <a:lnSpc>
                <a:spcPct val="100000"/>
              </a:lnSpc>
              <a:spcBef>
                <a:spcPts val="0"/>
              </a:spcBef>
              <a:spcAft>
                <a:spcPts val="0"/>
              </a:spcAft>
              <a:buSzPts val="1100"/>
              <a:buChar char="●"/>
            </a:pPr>
            <a:r>
              <a:rPr lang="en-US" sz="1800" b="0" i="0" u="none" strike="noStrike">
                <a:solidFill>
                  <a:srgbClr val="000000"/>
                </a:solidFill>
                <a:latin typeface="Arial"/>
                <a:ea typeface="Arial"/>
                <a:cs typeface="Arial"/>
                <a:sym typeface="Arial"/>
              </a:rPr>
              <a:t> Maybe they order a blood test or other lab work.  And we go back home</a:t>
            </a:r>
            <a:endParaRPr/>
          </a:p>
          <a:p>
            <a:pPr marL="457200" lvl="0" indent="-228600" algn="l" rtl="0">
              <a:lnSpc>
                <a:spcPct val="100000"/>
              </a:lnSpc>
              <a:spcBef>
                <a:spcPts val="0"/>
              </a:spcBef>
              <a:spcAft>
                <a:spcPts val="0"/>
              </a:spcAft>
              <a:buSzPts val="1100"/>
              <a:buNone/>
            </a:pPr>
            <a:endParaRPr sz="1800" b="0" i="0" u="none" strike="noStrike">
              <a:solidFill>
                <a:srgbClr val="000000"/>
              </a:solidFill>
              <a:latin typeface="Arial"/>
              <a:ea typeface="Arial"/>
              <a:cs typeface="Arial"/>
              <a:sym typeface="Arial"/>
            </a:endParaRPr>
          </a:p>
          <a:p>
            <a:pPr marL="457200" lvl="0" indent="-298450" algn="l" rtl="0">
              <a:lnSpc>
                <a:spcPct val="100000"/>
              </a:lnSpc>
              <a:spcBef>
                <a:spcPts val="0"/>
              </a:spcBef>
              <a:spcAft>
                <a:spcPts val="0"/>
              </a:spcAft>
              <a:buSzPts val="1100"/>
              <a:buChar char="●"/>
            </a:pPr>
            <a:r>
              <a:rPr lang="en-US" sz="1800" b="0" i="0" u="none" strike="noStrike">
                <a:solidFill>
                  <a:srgbClr val="000000"/>
                </a:solidFill>
                <a:latin typeface="Arial"/>
                <a:ea typeface="Arial"/>
                <a:cs typeface="Arial"/>
                <a:sym typeface="Arial"/>
              </a:rPr>
              <a:t>And if it doesn’t get better, they send us to specialists - maybe having to wait 6-9 months for that (but that's a different problem)</a:t>
            </a:r>
            <a:endParaRPr/>
          </a:p>
          <a:p>
            <a:pPr marL="457200" lvl="0" indent="-228600" algn="l" rtl="0">
              <a:lnSpc>
                <a:spcPct val="100000"/>
              </a:lnSpc>
              <a:spcBef>
                <a:spcPts val="0"/>
              </a:spcBef>
              <a:spcAft>
                <a:spcPts val="0"/>
              </a:spcAft>
              <a:buSzPts val="1100"/>
              <a:buNone/>
            </a:pPr>
            <a:endParaRPr sz="1800" b="0" i="0" u="none" strike="noStrike">
              <a:solidFill>
                <a:srgbClr val="000000"/>
              </a:solidFill>
              <a:latin typeface="Arial"/>
              <a:ea typeface="Arial"/>
              <a:cs typeface="Arial"/>
              <a:sym typeface="Arial"/>
            </a:endParaRPr>
          </a:p>
          <a:p>
            <a:pPr marL="457200" lvl="0" indent="-298450" algn="l" rtl="0">
              <a:lnSpc>
                <a:spcPct val="100000"/>
              </a:lnSpc>
              <a:spcBef>
                <a:spcPts val="0"/>
              </a:spcBef>
              <a:spcAft>
                <a:spcPts val="0"/>
              </a:spcAft>
              <a:buSzPts val="1100"/>
              <a:buChar char="●"/>
            </a:pPr>
            <a:r>
              <a:rPr lang="en-US" sz="1800" b="0" i="0" u="none" strike="noStrike">
                <a:solidFill>
                  <a:srgbClr val="000000"/>
                </a:solidFill>
                <a:latin typeface="Arial"/>
                <a:ea typeface="Arial"/>
                <a:cs typeface="Arial"/>
                <a:sym typeface="Arial"/>
              </a:rPr>
              <a:t>And back home</a:t>
            </a:r>
            <a:endParaRPr b="0"/>
          </a:p>
          <a:p>
            <a:pPr marL="457200" lvl="0" indent="-298450" algn="l" rtl="0">
              <a:lnSpc>
                <a:spcPct val="100000"/>
              </a:lnSpc>
              <a:spcBef>
                <a:spcPts val="0"/>
              </a:spcBef>
              <a:spcAft>
                <a:spcPts val="0"/>
              </a:spcAft>
              <a:buSzPts val="1100"/>
              <a:buChar char="●"/>
            </a:pPr>
            <a:br>
              <a:rPr lang="en-US" b="0"/>
            </a:br>
            <a:r>
              <a:rPr lang="en-US" sz="1800" b="0" i="0" u="none" strike="noStrike">
                <a:solidFill>
                  <a:srgbClr val="000000"/>
                </a:solidFill>
                <a:latin typeface="Arial"/>
                <a:ea typeface="Arial"/>
                <a:cs typeface="Arial"/>
                <a:sym typeface="Arial"/>
              </a:rPr>
              <a:t>Repeated visits to doctors, specialists, labs and pharmacies may cure us, but if it doesn’t the next step is usually the emergency room - a terrible experience for anyone who has had to endure it.  We might be sitting on a gurney in a hall (or a closet in some cases) for days - and then shuffled into hospitals.</a:t>
            </a:r>
            <a:endParaRPr b="0"/>
          </a:p>
          <a:p>
            <a:pPr marL="457200" lvl="0" indent="-298450" algn="l" rtl="0">
              <a:lnSpc>
                <a:spcPct val="100000"/>
              </a:lnSpc>
              <a:spcBef>
                <a:spcPts val="0"/>
              </a:spcBef>
              <a:spcAft>
                <a:spcPts val="0"/>
              </a:spcAft>
              <a:buSzPts val="1100"/>
              <a:buChar char="●"/>
            </a:pPr>
            <a:br>
              <a:rPr lang="en-US" b="0"/>
            </a:br>
            <a:r>
              <a:rPr lang="en-US" sz="1800" b="0" i="0" u="none" strike="noStrike">
                <a:solidFill>
                  <a:srgbClr val="000000"/>
                </a:solidFill>
                <a:latin typeface="Arial"/>
                <a:ea typeface="Arial"/>
                <a:cs typeface="Arial"/>
                <a:sym typeface="Arial"/>
              </a:rPr>
              <a:t>Our hospitals are pretty good - don’t get me wrong, it is not  all bad here.  But the hospitals are overcrowded and like us, understaffed.  It is  a stressful place for everyone there, employees and patients alike.  The hospital may perform surgery or other interventions on the patient - but as soon as they can they want to get you out of there - and back home.</a:t>
            </a:r>
            <a:endParaRPr b="0"/>
          </a:p>
          <a:p>
            <a:pPr marL="457200" lvl="0" indent="-298450" algn="l" rtl="0">
              <a:lnSpc>
                <a:spcPct val="100000"/>
              </a:lnSpc>
              <a:spcBef>
                <a:spcPts val="0"/>
              </a:spcBef>
              <a:spcAft>
                <a:spcPts val="0"/>
              </a:spcAft>
              <a:buSzPts val="1100"/>
              <a:buChar char="●"/>
            </a:pPr>
            <a:br>
              <a:rPr lang="en-US" b="0"/>
            </a:br>
            <a:r>
              <a:rPr lang="en-US" sz="1800" b="0" i="0" u="none" strike="noStrike">
                <a:solidFill>
                  <a:srgbClr val="000000"/>
                </a:solidFill>
                <a:latin typeface="Arial"/>
                <a:ea typeface="Arial"/>
                <a:cs typeface="Arial"/>
                <a:sym typeface="Arial"/>
              </a:rPr>
              <a:t>At some point on this journey you may qualify for home care - but all of us know how fragmented that is for clients and families.  Home and Community Care may allocate a few hours a day for clients, with specific tasks.  This is often not enough for the client, and even if it is, it is rarely enjoyable.  The caregivers are not given enough time to connect with their clients in a meaningful way.  And because everyone is short staffed at these agencies, clients may often have 2 or 3 agencies coming in.  Think about that for a moment from their perspective.  That client now has a Care coordinator at Home and Community Care.  And maybe they have a care manager at Bayshore, Saint Elizabeth, and Stay at Home.  They have different caregivers from each agency.  They have 3 separate, uncoordinated care plans.  They have 3 family room portals.  They have 4 or more phone numbers to call their Care coordinator, Care Managers, 3 separate Scheduling teams, multiple email addresses to reach out to when they need help.  But who should the tak to</a:t>
            </a:r>
            <a:endParaRPr/>
          </a:p>
          <a:p>
            <a:pPr marL="457200" lvl="0" indent="-228600" algn="l" rtl="0">
              <a:lnSpc>
                <a:spcPct val="100000"/>
              </a:lnSpc>
              <a:spcBef>
                <a:spcPts val="0"/>
              </a:spcBef>
              <a:spcAft>
                <a:spcPts val="0"/>
              </a:spcAft>
              <a:buSzPts val="1100"/>
              <a:buNone/>
            </a:pPr>
            <a:endParaRPr sz="1800" b="0" i="0" u="none" strike="noStrike">
              <a:solidFill>
                <a:srgbClr val="000000"/>
              </a:solidFill>
              <a:latin typeface="Arial"/>
              <a:ea typeface="Arial"/>
              <a:cs typeface="Arial"/>
              <a:sym typeface="Arial"/>
            </a:endParaRPr>
          </a:p>
          <a:p>
            <a:pPr marL="457200" lvl="0" indent="-298450" algn="l" rtl="0">
              <a:lnSpc>
                <a:spcPct val="100000"/>
              </a:lnSpc>
              <a:spcBef>
                <a:spcPts val="0"/>
              </a:spcBef>
              <a:spcAft>
                <a:spcPts val="0"/>
              </a:spcAft>
              <a:buSzPts val="1100"/>
              <a:buChar char="●"/>
            </a:pPr>
            <a:r>
              <a:rPr lang="en-US" sz="1800" b="0" i="0" u="none" strike="noStrike">
                <a:solidFill>
                  <a:srgbClr val="000000"/>
                </a:solidFill>
                <a:latin typeface="Arial"/>
                <a:ea typeface="Arial"/>
                <a:cs typeface="Arial"/>
                <a:sym typeface="Arial"/>
              </a:rPr>
              <a:t>If we are lucky, we get to go to rehab, and our long journey allows us to go home for more healthy years.  But as we get older, we cycle through this endless journey, over and over again with increasing speed.  And eventually we are not allowed to go back home, shuffled off to Long term care.  Quite sadly the average length of stay in LTC is 13.7 months, before we pass.</a:t>
            </a:r>
            <a:endParaRPr b="0"/>
          </a:p>
          <a:p>
            <a:pPr marL="457200" lvl="0" indent="-298450" algn="l" rtl="0">
              <a:lnSpc>
                <a:spcPct val="100000"/>
              </a:lnSpc>
              <a:spcBef>
                <a:spcPts val="0"/>
              </a:spcBef>
              <a:spcAft>
                <a:spcPts val="0"/>
              </a:spcAft>
              <a:buSzPts val="1100"/>
              <a:buChar char="●"/>
            </a:pPr>
            <a:br>
              <a:rPr lang="en-US" b="0"/>
            </a:br>
            <a:r>
              <a:rPr lang="en-US" sz="1800" b="0" i="0" u="none" strike="noStrike">
                <a:solidFill>
                  <a:srgbClr val="000000"/>
                </a:solidFill>
                <a:latin typeface="Arial"/>
                <a:ea typeface="Arial"/>
                <a:cs typeface="Arial"/>
                <a:sym typeface="Arial"/>
              </a:rPr>
              <a:t>It’s a mess.  All of us do our best - but the system itself is not set up to be successful.</a:t>
            </a:r>
            <a:endParaRPr b="0"/>
          </a:p>
          <a:p>
            <a:pPr marL="457200" lvl="0" indent="-298450" algn="l" rtl="0">
              <a:lnSpc>
                <a:spcPct val="100000"/>
              </a:lnSpc>
              <a:spcBef>
                <a:spcPts val="0"/>
              </a:spcBef>
              <a:spcAft>
                <a:spcPts val="0"/>
              </a:spcAft>
              <a:buSzPts val="1100"/>
              <a:buChar char="●"/>
            </a:pPr>
            <a:br>
              <a:rPr lang="en-US" b="0"/>
            </a:br>
            <a:r>
              <a:rPr lang="en-US" sz="1800" b="0" i="0" u="none" strike="noStrike">
                <a:solidFill>
                  <a:srgbClr val="000000"/>
                </a:solidFill>
                <a:latin typeface="Arial"/>
                <a:ea typeface="Arial"/>
                <a:cs typeface="Arial"/>
                <a:sym typeface="Arial"/>
              </a:rPr>
              <a:t>This has to change.</a:t>
            </a:r>
            <a:endParaRPr b="0"/>
          </a:p>
          <a:p>
            <a:pPr marL="457200" lvl="0" indent="-298450" algn="l" rtl="0">
              <a:lnSpc>
                <a:spcPct val="100000"/>
              </a:lnSpc>
              <a:spcBef>
                <a:spcPts val="0"/>
              </a:spcBef>
              <a:spcAft>
                <a:spcPts val="0"/>
              </a:spcAft>
              <a:buSzPts val="1100"/>
              <a:buChar char="●"/>
            </a:pPr>
            <a:br>
              <a:rPr lang="en-US"/>
            </a:b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5" name="Google Shape;155;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800" b="0" i="0" u="none" strike="noStrike">
                <a:solidFill>
                  <a:srgbClr val="000000"/>
                </a:solidFill>
                <a:latin typeface="Arial"/>
                <a:ea typeface="Arial"/>
                <a:cs typeface="Arial"/>
                <a:sym typeface="Arial"/>
              </a:rPr>
              <a:t>As part of our strategic consulting, we have created a vision for how this could change.  We have a plan, but we cannot do it alone.</a:t>
            </a:r>
            <a:endParaRPr b="0"/>
          </a:p>
          <a:p>
            <a:pPr marL="457200" lvl="0" indent="-298450" algn="l" rtl="0">
              <a:lnSpc>
                <a:spcPct val="100000"/>
              </a:lnSpc>
              <a:spcBef>
                <a:spcPts val="0"/>
              </a:spcBef>
              <a:spcAft>
                <a:spcPts val="0"/>
              </a:spcAft>
              <a:buSzPts val="1100"/>
              <a:buChar char="●"/>
            </a:pPr>
            <a:br>
              <a:rPr lang="en-US" b="0"/>
            </a:br>
            <a:r>
              <a:rPr lang="en-US" sz="1800" b="0" i="0" u="none" strike="noStrike">
                <a:solidFill>
                  <a:srgbClr val="000000"/>
                </a:solidFill>
                <a:latin typeface="Arial"/>
                <a:ea typeface="Arial"/>
                <a:cs typeface="Arial"/>
                <a:sym typeface="Arial"/>
              </a:rPr>
              <a:t>To make it work we have to recognize that Caregivers are the central pillar to this.  They are the core of the care that is being delivered. .</a:t>
            </a:r>
            <a:endParaRPr b="0"/>
          </a:p>
          <a:p>
            <a:pPr marL="457200" lvl="0" indent="-298450" algn="l" rtl="0">
              <a:lnSpc>
                <a:spcPct val="100000"/>
              </a:lnSpc>
              <a:spcBef>
                <a:spcPts val="0"/>
              </a:spcBef>
              <a:spcAft>
                <a:spcPts val="0"/>
              </a:spcAft>
              <a:buSzPts val="1100"/>
              <a:buChar char="●"/>
            </a:pPr>
            <a:br>
              <a:rPr lang="en-US" b="0"/>
            </a:br>
            <a:r>
              <a:rPr lang="en-US" sz="1800" b="0" i="0" u="none" strike="noStrike">
                <a:solidFill>
                  <a:srgbClr val="000000"/>
                </a:solidFill>
                <a:latin typeface="Arial"/>
                <a:ea typeface="Arial"/>
                <a:cs typeface="Arial"/>
                <a:sym typeface="Arial"/>
              </a:rPr>
              <a:t>Clients also have a role to play - they need to be supported with education, advocacy and empowerment.</a:t>
            </a:r>
            <a:endParaRPr b="0"/>
          </a:p>
          <a:p>
            <a:pPr marL="457200" lvl="0" indent="-298450" algn="l" rtl="0">
              <a:lnSpc>
                <a:spcPct val="100000"/>
              </a:lnSpc>
              <a:spcBef>
                <a:spcPts val="0"/>
              </a:spcBef>
              <a:spcAft>
                <a:spcPts val="0"/>
              </a:spcAft>
              <a:buSzPts val="1100"/>
              <a:buChar char="●"/>
            </a:pPr>
            <a:br>
              <a:rPr lang="en-US" b="0"/>
            </a:br>
            <a:r>
              <a:rPr lang="en-US" sz="1800" b="0" i="0" u="none" strike="noStrike">
                <a:solidFill>
                  <a:srgbClr val="000000"/>
                </a:solidFill>
                <a:latin typeface="Arial"/>
                <a:ea typeface="Arial"/>
                <a:cs typeface="Arial"/>
                <a:sym typeface="Arial"/>
              </a:rPr>
              <a:t>Finally significant industry changes are required - regulations, accreditation, and oversight to ensure high quality care with the proper respect for clients and caregivers.</a:t>
            </a:r>
            <a:endParaRPr b="0"/>
          </a:p>
          <a:p>
            <a:pPr marL="457200" lvl="0" indent="-298450" algn="l" rtl="0">
              <a:lnSpc>
                <a:spcPct val="100000"/>
              </a:lnSpc>
              <a:spcBef>
                <a:spcPts val="0"/>
              </a:spcBef>
              <a:spcAft>
                <a:spcPts val="0"/>
              </a:spcAft>
              <a:buSzPts val="1100"/>
              <a:buChar char="●"/>
            </a:pPr>
            <a:br>
              <a:rPr lang="en-US"/>
            </a:b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264b630398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264b630398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800" b="0" i="0" u="none" strike="noStrike">
                <a:solidFill>
                  <a:srgbClr val="000000"/>
                </a:solidFill>
                <a:latin typeface="Arial"/>
                <a:ea typeface="Arial"/>
                <a:cs typeface="Arial"/>
                <a:sym typeface="Arial"/>
              </a:rPr>
              <a:t>For our caregivers - let’s consider.  They are asked to do one of the toughest jobs out there, both physically and mentally stressful.  They are expected to do this without job security, without reasonable financial stability, with little or no community support, and without recognition of the professionalism in their role, or a career path for them to grow and succeed.  Churn is high, and maintaining quality of care difficult.</a:t>
            </a:r>
            <a:endParaRPr b="0"/>
          </a:p>
          <a:p>
            <a:pPr marL="457200" lvl="0" indent="-298450" algn="l" rtl="0">
              <a:lnSpc>
                <a:spcPct val="100000"/>
              </a:lnSpc>
              <a:spcBef>
                <a:spcPts val="0"/>
              </a:spcBef>
              <a:spcAft>
                <a:spcPts val="0"/>
              </a:spcAft>
              <a:buSzPts val="1100"/>
              <a:buChar char="●"/>
            </a:pPr>
            <a:br>
              <a:rPr lang="en-US" b="0"/>
            </a:br>
            <a:r>
              <a:rPr lang="en-US" sz="1800" b="0" i="0" u="none" strike="noStrike">
                <a:solidFill>
                  <a:srgbClr val="000000"/>
                </a:solidFill>
                <a:latin typeface="Arial"/>
                <a:ea typeface="Arial"/>
                <a:cs typeface="Arial"/>
                <a:sym typeface="Arial"/>
              </a:rPr>
              <a:t>We have created a blueprint for the next few years of technology and other initiatives we believe will change this.</a:t>
            </a:r>
            <a:endParaRPr b="0"/>
          </a:p>
          <a:p>
            <a:pPr marL="457200" lvl="0" indent="-298450" algn="l" rtl="0">
              <a:lnSpc>
                <a:spcPct val="100000"/>
              </a:lnSpc>
              <a:spcBef>
                <a:spcPts val="0"/>
              </a:spcBef>
              <a:spcAft>
                <a:spcPts val="0"/>
              </a:spcAft>
              <a:buSzPts val="1100"/>
              <a:buChar char="●"/>
            </a:pPr>
            <a:br>
              <a:rPr lang="en-US" b="0"/>
            </a:br>
            <a:r>
              <a:rPr lang="en-US" sz="1800" b="0" i="0" u="none" strike="noStrike">
                <a:solidFill>
                  <a:srgbClr val="000000"/>
                </a:solidFill>
                <a:latin typeface="Arial"/>
                <a:ea typeface="Arial"/>
                <a:cs typeface="Arial"/>
                <a:sym typeface="Arial"/>
              </a:rPr>
              <a:t>Some key elements here that we think could make a difference:</a:t>
            </a:r>
            <a:endParaRPr b="0"/>
          </a:p>
          <a:p>
            <a:pPr marL="457200" lvl="0" indent="-298450" algn="l" rtl="0">
              <a:lnSpc>
                <a:spcPct val="100000"/>
              </a:lnSpc>
              <a:spcBef>
                <a:spcPts val="0"/>
              </a:spcBef>
              <a:spcAft>
                <a:spcPts val="0"/>
              </a:spcAft>
              <a:buSzPts val="1100"/>
              <a:buFont typeface="Arial"/>
              <a:buChar char="•"/>
            </a:pPr>
            <a:r>
              <a:rPr lang="en-US" sz="1800" b="0" i="0" u="none" strike="noStrike">
                <a:solidFill>
                  <a:srgbClr val="000000"/>
                </a:solidFill>
                <a:latin typeface="Arial"/>
                <a:ea typeface="Arial"/>
                <a:cs typeface="Arial"/>
                <a:sym typeface="Arial"/>
              </a:rPr>
              <a:t>Training and certification to help care teams build new skills, linked with financial rewards</a:t>
            </a:r>
            <a:endParaRPr/>
          </a:p>
          <a:p>
            <a:pPr marL="457200" lvl="0" indent="-298450" algn="l" rtl="0">
              <a:lnSpc>
                <a:spcPct val="100000"/>
              </a:lnSpc>
              <a:spcBef>
                <a:spcPts val="0"/>
              </a:spcBef>
              <a:spcAft>
                <a:spcPts val="0"/>
              </a:spcAft>
              <a:buSzPts val="1100"/>
              <a:buFont typeface="Arial"/>
              <a:buChar char="•"/>
            </a:pPr>
            <a:r>
              <a:rPr lang="en-US" sz="1800" b="0" i="0" u="none" strike="noStrike">
                <a:solidFill>
                  <a:srgbClr val="000000"/>
                </a:solidFill>
                <a:latin typeface="Arial"/>
                <a:ea typeface="Arial"/>
                <a:cs typeface="Arial"/>
                <a:sym typeface="Arial"/>
              </a:rPr>
              <a:t>A robust and independent caregiver community - think about Sephora Beauty Insiders but for caregiving and nursing, providing the caregiver both practical advice on doing the job, but moral and psychological support for this tough career.</a:t>
            </a:r>
            <a:endParaRPr sz="1800" b="0" i="0" u="none" strike="noStrike">
              <a:solidFill>
                <a:srgbClr val="000000"/>
              </a:solidFill>
              <a:latin typeface="Arial"/>
              <a:ea typeface="Arial"/>
              <a:cs typeface="Arial"/>
              <a:sym typeface="Arial"/>
            </a:endParaRPr>
          </a:p>
          <a:p>
            <a:pPr marL="457200" lvl="0" indent="-298450" algn="l" rtl="0">
              <a:lnSpc>
                <a:spcPct val="100000"/>
              </a:lnSpc>
              <a:spcBef>
                <a:spcPts val="0"/>
              </a:spcBef>
              <a:spcAft>
                <a:spcPts val="0"/>
              </a:spcAft>
              <a:buSzPts val="1100"/>
              <a:buFont typeface="Arial"/>
              <a:buChar char="•"/>
            </a:pPr>
            <a:r>
              <a:rPr lang="en-US" sz="1800" b="0" i="0" u="none" strike="noStrike">
                <a:solidFill>
                  <a:srgbClr val="000000"/>
                </a:solidFill>
                <a:latin typeface="Arial"/>
                <a:ea typeface="Arial"/>
                <a:cs typeface="Arial"/>
                <a:sym typeface="Arial"/>
              </a:rPr>
              <a:t>A unified family room portal for clients to see at a glance their health data, and their healthcare team - across the full breadth of health services.</a:t>
            </a:r>
            <a:endParaRPr/>
          </a:p>
          <a:p>
            <a:pPr marL="457200" lvl="0" indent="-298450" algn="l" rtl="0">
              <a:lnSpc>
                <a:spcPct val="100000"/>
              </a:lnSpc>
              <a:spcBef>
                <a:spcPts val="0"/>
              </a:spcBef>
              <a:spcAft>
                <a:spcPts val="0"/>
              </a:spcAft>
              <a:buSzPts val="1100"/>
              <a:buFont typeface="Arial"/>
              <a:buChar char="•"/>
            </a:pPr>
            <a:r>
              <a:rPr lang="en-US" sz="1800" b="0" i="0" u="none" strike="noStrike">
                <a:solidFill>
                  <a:srgbClr val="000000"/>
                </a:solidFill>
                <a:latin typeface="Arial"/>
                <a:ea typeface="Arial"/>
                <a:cs typeface="Arial"/>
                <a:sym typeface="Arial"/>
              </a:rPr>
              <a:t>And finally a new role for a health care navigator - an experienced, certified advocate for the client.</a:t>
            </a:r>
            <a:endParaRPr/>
          </a:p>
          <a:p>
            <a:pPr marL="0" lvl="0" indent="0" algn="l" rtl="0">
              <a:lnSpc>
                <a:spcPct val="100000"/>
              </a:lnSpc>
              <a:spcBef>
                <a:spcPts val="0"/>
              </a:spcBef>
              <a:spcAft>
                <a:spcPts val="0"/>
              </a:spcAft>
              <a:buSzPts val="1100"/>
              <a:buNone/>
            </a:pPr>
            <a:endParaRPr/>
          </a:p>
        </p:txBody>
      </p:sp>
      <p:sp>
        <p:nvSpPr>
          <p:cNvPr id="172" name="Google Shape;172;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264b630398a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264b630398a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6" name="Google Shape;226;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800" b="0" i="0" u="none" strike="noStrike">
                <a:solidFill>
                  <a:srgbClr val="000000"/>
                </a:solidFill>
                <a:latin typeface="Arial"/>
                <a:ea typeface="Arial"/>
                <a:cs typeface="Arial"/>
                <a:sym typeface="Arial"/>
              </a:rPr>
              <a:t>The navigator role we see as crucial.  When we get sick, for many of us we have no idea what to do, who to talk to, how to manage.  Imagine a trained individual who knows the system inside out, who has supported 100’s or maybe 1000’s of clients over the years on finding the care they need when they need it, and acting as a guide and advocate for the client at every stage of this journey.</a:t>
            </a:r>
            <a:endParaRPr b="0"/>
          </a:p>
          <a:p>
            <a:pPr marL="457200" lvl="0" indent="-298450" algn="l" rtl="0">
              <a:lnSpc>
                <a:spcPct val="100000"/>
              </a:lnSpc>
              <a:spcBef>
                <a:spcPts val="0"/>
              </a:spcBef>
              <a:spcAft>
                <a:spcPts val="0"/>
              </a:spcAft>
              <a:buSzPts val="1100"/>
              <a:buChar char="●"/>
            </a:pPr>
            <a:br>
              <a:rPr lang="en-US" b="0"/>
            </a:br>
            <a:r>
              <a:rPr lang="en-US" sz="1800" b="0" i="0" u="none" strike="noStrike">
                <a:solidFill>
                  <a:srgbClr val="000000"/>
                </a:solidFill>
                <a:latin typeface="Arial"/>
                <a:ea typeface="Arial"/>
                <a:cs typeface="Arial"/>
                <a:sym typeface="Arial"/>
              </a:rPr>
              <a:t>They will get to know their clients and their conditions - helping them to set up a unified view of their health data so that everyone on the team is working with the same information and not missing things.  This will be data controlled by the client - their personal health information, and they can control who gets to see it - but it is comprehensive.  Family and friends that are helping the client will be brought in and can have full or restricted access to this portal so that extended care can be provided seamlessly.</a:t>
            </a:r>
            <a:endParaRPr b="0"/>
          </a:p>
          <a:p>
            <a:pPr marL="457200" lvl="0" indent="-298450" algn="l" rtl="0">
              <a:lnSpc>
                <a:spcPct val="100000"/>
              </a:lnSpc>
              <a:spcBef>
                <a:spcPts val="0"/>
              </a:spcBef>
              <a:spcAft>
                <a:spcPts val="0"/>
              </a:spcAft>
              <a:buSzPts val="1100"/>
              <a:buChar char="●"/>
            </a:pPr>
            <a:br>
              <a:rPr lang="en-US" b="0"/>
            </a:br>
            <a:r>
              <a:rPr lang="en-US" sz="1800" b="0" i="0" u="none" strike="noStrike">
                <a:solidFill>
                  <a:srgbClr val="000000"/>
                </a:solidFill>
                <a:latin typeface="Arial"/>
                <a:ea typeface="Arial"/>
                <a:cs typeface="Arial"/>
                <a:sym typeface="Arial"/>
              </a:rPr>
              <a:t>The Navigator will help get the client get set up with a unified team of home health care support (even if it involves multiple agencies), directed by a primary care manager.   A first step might be to get some tools in for remote monitoring - maybe as simple as a fitbit, maybe more complex with BP, temperature, HR, Blood Glucose monitoring, etc. all going into that central data, and an AI Navigator supporting the Human Navigator - watching for warning signs of possible issues - infections or illness progression that we might be able  to manage better with earlier intervention and avoid the ER.</a:t>
            </a:r>
            <a:endParaRPr b="0"/>
          </a:p>
          <a:p>
            <a:pPr marL="457200" lvl="0" indent="-298450" algn="l" rtl="0">
              <a:lnSpc>
                <a:spcPct val="100000"/>
              </a:lnSpc>
              <a:spcBef>
                <a:spcPts val="0"/>
              </a:spcBef>
              <a:spcAft>
                <a:spcPts val="0"/>
              </a:spcAft>
              <a:buSzPts val="1100"/>
              <a:buChar char="●"/>
            </a:pPr>
            <a:br>
              <a:rPr lang="en-US" b="0"/>
            </a:br>
            <a:r>
              <a:rPr lang="en-US" sz="1800" b="0" i="0" u="none" strike="noStrike">
                <a:solidFill>
                  <a:srgbClr val="000000"/>
                </a:solidFill>
                <a:latin typeface="Arial"/>
                <a:ea typeface="Arial"/>
                <a:cs typeface="Arial"/>
                <a:sym typeface="Arial"/>
              </a:rPr>
              <a:t>The Care team would evolve over time and with needs, and carefully coordinate with a smart scheduling team - to make a “meaningful match” with the right caregiving team for the clients needs - skills, personality and home situation.  The Care Manager will bring in specialists for treatment at home - OT, PT, etc, nurses for infusion therapy or maybe dialysis at home.</a:t>
            </a:r>
            <a:endParaRPr b="0"/>
          </a:p>
          <a:p>
            <a:pPr marL="457200" lvl="0" indent="-298450" algn="l" rtl="0">
              <a:lnSpc>
                <a:spcPct val="100000"/>
              </a:lnSpc>
              <a:spcBef>
                <a:spcPts val="0"/>
              </a:spcBef>
              <a:spcAft>
                <a:spcPts val="0"/>
              </a:spcAft>
              <a:buSzPts val="1100"/>
              <a:buChar char="●"/>
            </a:pPr>
            <a:br>
              <a:rPr lang="en-US" b="0"/>
            </a:br>
            <a:r>
              <a:rPr lang="en-US" sz="1800" b="0" i="0" u="none" strike="noStrike">
                <a:solidFill>
                  <a:srgbClr val="000000"/>
                </a:solidFill>
                <a:latin typeface="Arial"/>
                <a:ea typeface="Arial"/>
                <a:cs typeface="Arial"/>
                <a:sym typeface="Arial"/>
              </a:rPr>
              <a:t>Already we have a better solution for home care.  But as we need to take those visits out to the doctor, or lab, or specialists, we will be getting more data, new prescriptions.  This </a:t>
            </a:r>
            <a:r>
              <a:rPr lang="en-US" sz="1800" b="1" i="1" u="sng">
                <a:solidFill>
                  <a:srgbClr val="000000"/>
                </a:solidFill>
                <a:latin typeface="Arial"/>
                <a:ea typeface="Arial"/>
                <a:cs typeface="Arial"/>
                <a:sym typeface="Arial"/>
              </a:rPr>
              <a:t>Comprehensive Health at Home</a:t>
            </a:r>
            <a:r>
              <a:rPr lang="en-US" sz="1800" b="0" i="0" u="none" strike="noStrike">
                <a:solidFill>
                  <a:srgbClr val="000000"/>
                </a:solidFill>
                <a:latin typeface="Arial"/>
                <a:ea typeface="Arial"/>
                <a:cs typeface="Arial"/>
                <a:sym typeface="Arial"/>
              </a:rPr>
              <a:t> will mean all that information is shared with everyone that needs it.  If or when we have to go to ER or hospitals, we will have a plan in place long before they come back home to support them.  The same holds with going out for Rehab or specialty services - all of it is communicated to the team providing comprehensive health at home.</a:t>
            </a:r>
            <a:endParaRPr b="0"/>
          </a:p>
          <a:p>
            <a:pPr marL="457200" lvl="0" indent="-298450" algn="l" rtl="0">
              <a:lnSpc>
                <a:spcPct val="100000"/>
              </a:lnSpc>
              <a:spcBef>
                <a:spcPts val="0"/>
              </a:spcBef>
              <a:spcAft>
                <a:spcPts val="0"/>
              </a:spcAft>
              <a:buSzPts val="1100"/>
              <a:buChar char="●"/>
            </a:pPr>
            <a:br>
              <a:rPr lang="en-US" b="0"/>
            </a:br>
            <a:r>
              <a:rPr lang="en-US" sz="1800" b="0" i="0" u="none" strike="noStrike">
                <a:solidFill>
                  <a:srgbClr val="000000"/>
                </a:solidFill>
                <a:latin typeface="Arial"/>
                <a:ea typeface="Arial"/>
                <a:cs typeface="Arial"/>
                <a:sym typeface="Arial"/>
              </a:rPr>
              <a:t>All of this nestles within an infrastructure of continuous education for care teams, clients, and families.  We are supported - both for specific visits, but also more broadly in community by Hospitals, care facilities, community and non profit client advocacy groups, specialty medical services like physio or OT, and alternative care providers.</a:t>
            </a:r>
            <a:endParaRPr b="0"/>
          </a:p>
          <a:p>
            <a:pPr marL="457200" lvl="0" indent="-298450" algn="l" rtl="0">
              <a:lnSpc>
                <a:spcPct val="100000"/>
              </a:lnSpc>
              <a:spcBef>
                <a:spcPts val="0"/>
              </a:spcBef>
              <a:spcAft>
                <a:spcPts val="0"/>
              </a:spcAft>
              <a:buSzPts val="1100"/>
              <a:buChar char="●"/>
            </a:pPr>
            <a:br>
              <a:rPr lang="en-US" b="0"/>
            </a:br>
            <a:r>
              <a:rPr lang="en-US" sz="1800" b="0" i="0" u="none" strike="noStrike">
                <a:solidFill>
                  <a:srgbClr val="000000"/>
                </a:solidFill>
                <a:latin typeface="Arial"/>
                <a:ea typeface="Arial"/>
                <a:cs typeface="Arial"/>
                <a:sym typeface="Arial"/>
              </a:rPr>
              <a:t>On the broader areas, many other players would play a role in shaping the industry, budgets, strategies, technology, oversights and quality of care.</a:t>
            </a:r>
            <a:endParaRPr b="0"/>
          </a:p>
          <a:p>
            <a:pPr marL="457200" lvl="0" indent="-298450" algn="l" rtl="0">
              <a:lnSpc>
                <a:spcPct val="100000"/>
              </a:lnSpc>
              <a:spcBef>
                <a:spcPts val="0"/>
              </a:spcBef>
              <a:spcAft>
                <a:spcPts val="0"/>
              </a:spcAft>
              <a:buSzPts val="1100"/>
              <a:buChar char="●"/>
            </a:pPr>
            <a:br>
              <a:rPr lang="en-US" b="0"/>
            </a:br>
            <a:r>
              <a:rPr lang="en-US" sz="1800" b="0" i="0" u="none" strike="noStrike">
                <a:solidFill>
                  <a:srgbClr val="000000"/>
                </a:solidFill>
                <a:latin typeface="Arial"/>
                <a:ea typeface="Arial"/>
                <a:cs typeface="Arial"/>
                <a:sym typeface="Arial"/>
              </a:rPr>
              <a:t>Now - I want you all, with everything I have said to just pause a moment.  We have written a manifesto - a bible - for what we want to see change.  Stay At Home Nursing cannot do this alone, and so we hope to find allies to help us on this journey.</a:t>
            </a:r>
            <a:endParaRPr b="0"/>
          </a:p>
          <a:p>
            <a:pPr marL="457200" lvl="0" indent="-298450" algn="l" rtl="0">
              <a:lnSpc>
                <a:spcPct val="100000"/>
              </a:lnSpc>
              <a:spcBef>
                <a:spcPts val="0"/>
              </a:spcBef>
              <a:spcAft>
                <a:spcPts val="0"/>
              </a:spcAft>
              <a:buSzPts val="1100"/>
              <a:buChar char="●"/>
            </a:pPr>
            <a:br>
              <a:rPr lang="en-US"/>
            </a:b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264b630398a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264b630398a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4" name="Google Shape;254;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SzPts val="1100"/>
              <a:buNone/>
            </a:pPr>
            <a:r>
              <a:rPr lang="en-US" sz="1800" b="0" i="0" u="none" strike="noStrike">
                <a:solidFill>
                  <a:srgbClr val="000000"/>
                </a:solidFill>
                <a:latin typeface="Arial"/>
                <a:ea typeface="Arial"/>
                <a:cs typeface="Arial"/>
                <a:sym typeface="Arial"/>
              </a:rPr>
              <a:t>Please take these next 4 minutes.  Put your phones down.  Tune out all distractions.  Listen to this manifesto - and at the end I want you to ask yourself.  Is this something you want to be part of?</a:t>
            </a:r>
            <a:endParaRPr b="0"/>
          </a:p>
          <a:p>
            <a:pPr marL="158750" lvl="0" indent="0" algn="l" rtl="0">
              <a:lnSpc>
                <a:spcPct val="100000"/>
              </a:lnSpc>
              <a:spcBef>
                <a:spcPts val="0"/>
              </a:spcBef>
              <a:spcAft>
                <a:spcPts val="0"/>
              </a:spcAft>
              <a:buSzPts val="1100"/>
              <a:buNone/>
            </a:pPr>
            <a:br>
              <a:rPr lang="en-US" b="0"/>
            </a:br>
            <a:r>
              <a:rPr lang="en-US" sz="1800" b="0" i="0" u="none" strike="noStrike">
                <a:solidFill>
                  <a:srgbClr val="000000"/>
                </a:solidFill>
                <a:latin typeface="Arial"/>
                <a:ea typeface="Arial"/>
                <a:cs typeface="Arial"/>
                <a:sym typeface="Arial"/>
              </a:rPr>
              <a:t>[POV  Manifesto]</a:t>
            </a:r>
            <a:endParaRPr b="0"/>
          </a:p>
          <a:p>
            <a:pPr marL="158750" lvl="0" indent="0" algn="l" rtl="0">
              <a:lnSpc>
                <a:spcPct val="100000"/>
              </a:lnSpc>
              <a:spcBef>
                <a:spcPts val="0"/>
              </a:spcBef>
              <a:spcAft>
                <a:spcPts val="0"/>
              </a:spcAft>
              <a:buSzPts val="1100"/>
              <a:buNone/>
            </a:pPr>
            <a:br>
              <a:rPr lang="en-US" b="0"/>
            </a:br>
            <a:r>
              <a:rPr lang="en-US" sz="1800" b="0" i="1" u="none" strike="noStrike">
                <a:solidFill>
                  <a:srgbClr val="000000"/>
                </a:solidFill>
                <a:latin typeface="Arial"/>
                <a:ea typeface="Arial"/>
                <a:cs typeface="Arial"/>
                <a:sym typeface="Arial"/>
              </a:rPr>
              <a:t>It’s good to be home.</a:t>
            </a:r>
            <a:endParaRPr b="0"/>
          </a:p>
          <a:p>
            <a:pPr marL="158750" lvl="0" indent="0" algn="l" rtl="0">
              <a:lnSpc>
                <a:spcPct val="100000"/>
              </a:lnSpc>
              <a:spcBef>
                <a:spcPts val="0"/>
              </a:spcBef>
              <a:spcAft>
                <a:spcPts val="0"/>
              </a:spcAft>
              <a:buSzPts val="1100"/>
              <a:buNone/>
            </a:pPr>
            <a:br>
              <a:rPr lang="en-US" b="0"/>
            </a:br>
            <a:r>
              <a:rPr lang="en-US" sz="1800" b="0" i="1" u="none" strike="noStrike">
                <a:solidFill>
                  <a:srgbClr val="000000"/>
                </a:solidFill>
                <a:latin typeface="Arial"/>
                <a:ea typeface="Arial"/>
                <a:cs typeface="Arial"/>
                <a:sym typeface="Arial"/>
              </a:rPr>
              <a:t>It’s our center.  We know it.  It’s our safe place.  </a:t>
            </a:r>
            <a:endParaRPr b="0"/>
          </a:p>
          <a:p>
            <a:pPr marL="158750" lvl="0" indent="0" algn="l" rtl="0">
              <a:lnSpc>
                <a:spcPct val="100000"/>
              </a:lnSpc>
              <a:spcBef>
                <a:spcPts val="0"/>
              </a:spcBef>
              <a:spcAft>
                <a:spcPts val="0"/>
              </a:spcAft>
              <a:buSzPts val="1100"/>
              <a:buNone/>
            </a:pPr>
            <a:br>
              <a:rPr lang="en-US" b="0"/>
            </a:br>
            <a:r>
              <a:rPr lang="en-US" sz="1800" b="0" i="1" u="none" strike="noStrike">
                <a:solidFill>
                  <a:srgbClr val="000000"/>
                </a:solidFill>
                <a:latin typeface="Arial"/>
                <a:ea typeface="Arial"/>
                <a:cs typeface="Arial"/>
                <a:sym typeface="Arial"/>
              </a:rPr>
              <a:t>So when we are met with a health challenge we naturally want to deal with it at home.  It’s less stressful.   It avoids an additional layer of unfamiliarity and tension.  And it drives better health outcomes.   There’s plenty of research validating homecare throughout a health issue not only improves health outcomes, but also lowers costs.  It’s a better experience for the patient, and it lowers impact on the healthcare system.  </a:t>
            </a:r>
            <a:endParaRPr b="0"/>
          </a:p>
          <a:p>
            <a:pPr marL="158750" lvl="0" indent="0" algn="l" rtl="0">
              <a:lnSpc>
                <a:spcPct val="100000"/>
              </a:lnSpc>
              <a:spcBef>
                <a:spcPts val="0"/>
              </a:spcBef>
              <a:spcAft>
                <a:spcPts val="0"/>
              </a:spcAft>
              <a:buSzPts val="1100"/>
              <a:buNone/>
            </a:pPr>
            <a:br>
              <a:rPr lang="en-US" b="0"/>
            </a:br>
            <a:r>
              <a:rPr lang="en-US" sz="1800" b="0" i="1" u="none" strike="noStrike">
                <a:solidFill>
                  <a:srgbClr val="000000"/>
                </a:solidFill>
                <a:latin typeface="Arial"/>
                <a:ea typeface="Arial"/>
                <a:cs typeface="Arial"/>
                <a:sym typeface="Arial"/>
              </a:rPr>
              <a:t>But this critical role of homecare in the healthcare ecosystem has never been as defined or recognized as it needs to be.  And in fact its role and criticality is only growing and intensifying as our population ages, rising rates of chronic diseases persist, and post-pandemic ripples are still being felt.</a:t>
            </a:r>
            <a:endParaRPr b="0"/>
          </a:p>
          <a:p>
            <a:pPr marL="158750" lvl="0" indent="0" algn="l" rtl="0">
              <a:lnSpc>
                <a:spcPct val="100000"/>
              </a:lnSpc>
              <a:spcBef>
                <a:spcPts val="0"/>
              </a:spcBef>
              <a:spcAft>
                <a:spcPts val="0"/>
              </a:spcAft>
              <a:buSzPts val="1100"/>
              <a:buNone/>
            </a:pPr>
            <a:br>
              <a:rPr lang="en-US" b="0"/>
            </a:br>
            <a:r>
              <a:rPr lang="en-US" sz="1800" b="0" i="1" u="none" strike="noStrike">
                <a:solidFill>
                  <a:srgbClr val="000000"/>
                </a:solidFill>
                <a:latin typeface="Arial"/>
                <a:ea typeface="Arial"/>
                <a:cs typeface="Arial"/>
                <a:sym typeface="Arial"/>
              </a:rPr>
              <a:t>If we truly want to have a comprehensive health system and capability, then homecare necessarily plays the core, foundational role within it.</a:t>
            </a:r>
            <a:endParaRPr b="0"/>
          </a:p>
          <a:p>
            <a:pPr marL="158750" lvl="0" indent="0" algn="l" rtl="0">
              <a:lnSpc>
                <a:spcPct val="100000"/>
              </a:lnSpc>
              <a:spcBef>
                <a:spcPts val="0"/>
              </a:spcBef>
              <a:spcAft>
                <a:spcPts val="0"/>
              </a:spcAft>
              <a:buSzPts val="1100"/>
              <a:buNone/>
            </a:pPr>
            <a:br>
              <a:rPr lang="en-US" b="0"/>
            </a:br>
            <a:r>
              <a:rPr lang="en-US" sz="1800" b="0" i="1" u="none" strike="noStrike">
                <a:solidFill>
                  <a:srgbClr val="000000"/>
                </a:solidFill>
                <a:latin typeface="Arial"/>
                <a:ea typeface="Arial"/>
                <a:cs typeface="Arial"/>
                <a:sym typeface="Arial"/>
              </a:rPr>
              <a:t>And at the heart of homecare it is, and always will be, about people.  It’s about getting a meaningful match between the client and the in-home caregiver.  Over time, as the client’s situation evolves this matching needs to be adaptive, predictive and to also have the capability for judgement calls by the care-manager.  This combines into a trusted health navigator, who has a comprehensive understanding of healthcare steps and players, and helps the client across the health journey, guiding and supporting where needed.</a:t>
            </a:r>
            <a:endParaRPr b="0"/>
          </a:p>
          <a:p>
            <a:pPr marL="158750" lvl="0" indent="0" algn="l" rtl="0">
              <a:lnSpc>
                <a:spcPct val="100000"/>
              </a:lnSpc>
              <a:spcBef>
                <a:spcPts val="0"/>
              </a:spcBef>
              <a:spcAft>
                <a:spcPts val="0"/>
              </a:spcAft>
              <a:buSzPts val="1100"/>
              <a:buNone/>
            </a:pPr>
            <a:br>
              <a:rPr lang="en-US" b="0"/>
            </a:br>
            <a:r>
              <a:rPr lang="en-US" sz="1800" b="0" i="1" u="none" strike="noStrike">
                <a:solidFill>
                  <a:srgbClr val="000000"/>
                </a:solidFill>
                <a:latin typeface="Arial"/>
                <a:ea typeface="Arial"/>
                <a:cs typeface="Arial"/>
                <a:sym typeface="Arial"/>
              </a:rPr>
              <a:t>It also demands ongoing education of the client around their condition and its management.  Clients including families must become their own advocates for communicating their issues and needs.  This rises above defaulting to an institutionalized or infantilized environment for our elders or those in medical recovery.   It enables ageing gracefully in the community for longer, while also providing support and respite for family members.</a:t>
            </a:r>
            <a:endParaRPr b="0"/>
          </a:p>
          <a:p>
            <a:pPr marL="158750" lvl="0" indent="0" algn="l" rtl="0">
              <a:lnSpc>
                <a:spcPct val="100000"/>
              </a:lnSpc>
              <a:spcBef>
                <a:spcPts val="0"/>
              </a:spcBef>
              <a:spcAft>
                <a:spcPts val="0"/>
              </a:spcAft>
              <a:buSzPts val="1100"/>
              <a:buNone/>
            </a:pPr>
            <a:br>
              <a:rPr lang="en-US" b="0"/>
            </a:br>
            <a:r>
              <a:rPr lang="en-US" sz="1800" b="0" i="1" u="none" strike="noStrike">
                <a:solidFill>
                  <a:srgbClr val="000000"/>
                </a:solidFill>
                <a:latin typeface="Arial"/>
                <a:ea typeface="Arial"/>
                <a:cs typeface="Arial"/>
                <a:sym typeface="Arial"/>
              </a:rPr>
              <a:t>On the Caregiver side, the homecare model only really works if there is personal growth and learning.   Continual education, development and certification means that it is a career opportunity, and not a transient gig.  So whether it is infection management, or dealing with dementia or a host of other key certifications, it is an ongoing journey and progression.  </a:t>
            </a:r>
            <a:endParaRPr b="0"/>
          </a:p>
          <a:p>
            <a:pPr marL="158750" lvl="0" indent="0" algn="l" rtl="0">
              <a:lnSpc>
                <a:spcPct val="100000"/>
              </a:lnSpc>
              <a:spcBef>
                <a:spcPts val="0"/>
              </a:spcBef>
              <a:spcAft>
                <a:spcPts val="0"/>
              </a:spcAft>
              <a:buSzPts val="1100"/>
              <a:buNone/>
            </a:pPr>
            <a:br>
              <a:rPr lang="en-US" b="0"/>
            </a:br>
            <a:r>
              <a:rPr lang="en-US" sz="1800" b="0" i="1" u="none" strike="noStrike">
                <a:solidFill>
                  <a:srgbClr val="000000"/>
                </a:solidFill>
                <a:latin typeface="Arial"/>
                <a:ea typeface="Arial"/>
                <a:cs typeface="Arial"/>
                <a:sym typeface="Arial"/>
              </a:rPr>
              <a:t>Linked to this is the financial incentive and rewards of having this skill and certification.   It means a dynamic, not stagnant roadmap for a fair and equitable compensation for a very challenging profession.  </a:t>
            </a:r>
            <a:endParaRPr b="0"/>
          </a:p>
          <a:p>
            <a:pPr marL="158750" lvl="0" indent="0" algn="l" rtl="0">
              <a:lnSpc>
                <a:spcPct val="100000"/>
              </a:lnSpc>
              <a:spcBef>
                <a:spcPts val="0"/>
              </a:spcBef>
              <a:spcAft>
                <a:spcPts val="0"/>
              </a:spcAft>
              <a:buSzPts val="1100"/>
              <a:buNone/>
            </a:pPr>
            <a:br>
              <a:rPr lang="en-US" b="0"/>
            </a:br>
            <a:r>
              <a:rPr lang="en-US" sz="1800" b="0" i="1" u="none" strike="noStrike">
                <a:solidFill>
                  <a:srgbClr val="000000"/>
                </a:solidFill>
                <a:latin typeface="Arial"/>
                <a:ea typeface="Arial"/>
                <a:cs typeface="Arial"/>
                <a:sym typeface="Arial"/>
              </a:rPr>
              <a:t>And when it is needed, there needs to be community and support for caregivers, helping avoid burnout, and maintaining the passion to make a difference in clients’ lives.</a:t>
            </a:r>
            <a:endParaRPr b="0"/>
          </a:p>
          <a:p>
            <a:pPr marL="158750" lvl="0" indent="0" algn="l" rtl="0">
              <a:lnSpc>
                <a:spcPct val="100000"/>
              </a:lnSpc>
              <a:spcBef>
                <a:spcPts val="0"/>
              </a:spcBef>
              <a:spcAft>
                <a:spcPts val="0"/>
              </a:spcAft>
              <a:buSzPts val="1100"/>
              <a:buNone/>
            </a:pPr>
            <a:br>
              <a:rPr lang="en-US" b="0"/>
            </a:br>
            <a:r>
              <a:rPr lang="en-US" sz="1800" b="0" i="1" u="none" strike="noStrike">
                <a:solidFill>
                  <a:srgbClr val="000000"/>
                </a:solidFill>
                <a:latin typeface="Arial"/>
                <a:ea typeface="Arial"/>
                <a:cs typeface="Arial"/>
                <a:sym typeface="Arial"/>
              </a:rPr>
              <a:t>This symbiotic relationship between client and caregiver doesn’t operate in a vacuum.   There is a large, complex ecosystem and industry that interacts and impacts on comprehensive health at home.</a:t>
            </a:r>
            <a:endParaRPr b="0"/>
          </a:p>
          <a:p>
            <a:pPr marL="158750" lvl="0" indent="0" algn="l" rtl="0">
              <a:lnSpc>
                <a:spcPct val="100000"/>
              </a:lnSpc>
              <a:spcBef>
                <a:spcPts val="0"/>
              </a:spcBef>
              <a:spcAft>
                <a:spcPts val="0"/>
              </a:spcAft>
              <a:buSzPts val="1100"/>
              <a:buNone/>
            </a:pPr>
            <a:br>
              <a:rPr lang="en-US" b="0"/>
            </a:br>
            <a:r>
              <a:rPr lang="en-US" sz="1800" b="0" i="1" u="none" strike="noStrike">
                <a:solidFill>
                  <a:srgbClr val="000000"/>
                </a:solidFill>
                <a:latin typeface="Arial"/>
                <a:ea typeface="Arial"/>
                <a:cs typeface="Arial"/>
                <a:sym typeface="Arial"/>
              </a:rPr>
              <a:t>Consider medical records and its timely exchange and access to help client outcomes. This is still far too complex and slow, with clinics, specialists, hospitals and homecare often working with only fragmented, isolated segments of information.  It needs to evolve to more a centralized and personalized infrastructure across healthcare players to support homecare and client health outcomes.</a:t>
            </a:r>
            <a:endParaRPr b="0"/>
          </a:p>
          <a:p>
            <a:pPr marL="158750" lvl="0" indent="0" algn="l" rtl="0">
              <a:lnSpc>
                <a:spcPct val="100000"/>
              </a:lnSpc>
              <a:spcBef>
                <a:spcPts val="0"/>
              </a:spcBef>
              <a:spcAft>
                <a:spcPts val="0"/>
              </a:spcAft>
              <a:buSzPts val="1100"/>
              <a:buNone/>
            </a:pPr>
            <a:br>
              <a:rPr lang="en-US" b="0"/>
            </a:br>
            <a:r>
              <a:rPr lang="en-US" sz="1800" b="0" i="1" u="none" strike="noStrike">
                <a:solidFill>
                  <a:srgbClr val="000000"/>
                </a:solidFill>
                <a:latin typeface="Arial"/>
                <a:ea typeface="Arial"/>
                <a:cs typeface="Arial"/>
                <a:sym typeface="Arial"/>
              </a:rPr>
              <a:t>Industry also needs to step up and recognize that caregivers or “PSW’s” are a massive, critical sector that lack formalized recognition as a trade and service.  Being a hairdresser or barber has more structure and accreditation than homecare professionals providing critical support.  This formalization and structure needs to encourage, and not restrict growth in the PSW profession.  It needs to encourage professionalism, consistency, and continuity of homecare professionals.   And in turn compensation, work environment and recognition must continually advance.</a:t>
            </a:r>
            <a:endParaRPr b="0"/>
          </a:p>
          <a:p>
            <a:pPr marL="158750" lvl="0" indent="0" algn="l" rtl="0">
              <a:lnSpc>
                <a:spcPct val="100000"/>
              </a:lnSpc>
              <a:spcBef>
                <a:spcPts val="0"/>
              </a:spcBef>
              <a:spcAft>
                <a:spcPts val="0"/>
              </a:spcAft>
              <a:buSzPts val="1100"/>
              <a:buNone/>
            </a:pPr>
            <a:br>
              <a:rPr lang="en-US" b="0"/>
            </a:br>
            <a:r>
              <a:rPr lang="en-US" sz="1800" b="0" i="1" u="none" strike="noStrike">
                <a:solidFill>
                  <a:srgbClr val="000000"/>
                </a:solidFill>
                <a:latin typeface="Arial"/>
                <a:ea typeface="Arial"/>
                <a:cs typeface="Arial"/>
                <a:sym typeface="Arial"/>
              </a:rPr>
              <a:t>This new era recognizing the opportunity for Comprehensive Health at Home has never been more pronounced.  The pandemic and its after-effects accelerated this, but understanding and formalizing homecare and its foundational role will drive improved health outcomes.  It takes pressure off hospitals and primary care.   It frees up beds.   It lowers cost across the healthcare ecosystem.</a:t>
            </a:r>
            <a:endParaRPr b="0"/>
          </a:p>
          <a:p>
            <a:pPr marL="158750" lvl="0" indent="0" algn="l" rtl="0">
              <a:lnSpc>
                <a:spcPct val="100000"/>
              </a:lnSpc>
              <a:spcBef>
                <a:spcPts val="0"/>
              </a:spcBef>
              <a:spcAft>
                <a:spcPts val="0"/>
              </a:spcAft>
              <a:buSzPts val="1100"/>
              <a:buNone/>
            </a:pPr>
            <a:br>
              <a:rPr lang="en-US" b="0"/>
            </a:br>
            <a:r>
              <a:rPr lang="en-US" sz="1800" b="0" i="1" u="none" strike="noStrike">
                <a:solidFill>
                  <a:srgbClr val="000000"/>
                </a:solidFill>
                <a:latin typeface="Arial"/>
                <a:ea typeface="Arial"/>
                <a:cs typeface="Arial"/>
                <a:sym typeface="Arial"/>
              </a:rPr>
              <a:t>It is integral to our health management and experience because there is nothing more personal than our health, and there is nowhere as safe, dignified, personalized and comfortable as our home.  </a:t>
            </a:r>
            <a:endParaRPr b="0"/>
          </a:p>
          <a:p>
            <a:pPr marL="158750" lvl="0" indent="0" algn="l" rtl="0">
              <a:lnSpc>
                <a:spcPct val="100000"/>
              </a:lnSpc>
              <a:spcBef>
                <a:spcPts val="0"/>
              </a:spcBef>
              <a:spcAft>
                <a:spcPts val="0"/>
              </a:spcAft>
              <a:buSzPts val="1100"/>
              <a:buNone/>
            </a:pPr>
            <a:br>
              <a:rPr lang="en-US" b="0"/>
            </a:br>
            <a:r>
              <a:rPr lang="en-US" sz="1800" b="0" i="1" u="none" strike="noStrike">
                <a:solidFill>
                  <a:srgbClr val="000000"/>
                </a:solidFill>
                <a:latin typeface="Arial"/>
                <a:ea typeface="Arial"/>
                <a:cs typeface="Arial"/>
                <a:sym typeface="Arial"/>
              </a:rPr>
              <a:t>And so we know this to be true: It’s good to be home.</a:t>
            </a:r>
            <a:endParaRPr b="0"/>
          </a:p>
          <a:p>
            <a:pPr marL="158750" lvl="0" indent="0" algn="l" rtl="0">
              <a:lnSpc>
                <a:spcPct val="100000"/>
              </a:lnSpc>
              <a:spcBef>
                <a:spcPts val="0"/>
              </a:spcBef>
              <a:spcAft>
                <a:spcPts val="0"/>
              </a:spcAft>
              <a:buSzPts val="1100"/>
              <a:buNone/>
            </a:pPr>
            <a:br>
              <a:rPr lang="en-US" b="0"/>
            </a:br>
            <a:r>
              <a:rPr lang="en-US" sz="1800" b="0" i="1" u="none" strike="noStrike">
                <a:solidFill>
                  <a:srgbClr val="000000"/>
                </a:solidFill>
                <a:latin typeface="Arial"/>
                <a:ea typeface="Arial"/>
                <a:cs typeface="Arial"/>
                <a:sym typeface="Arial"/>
              </a:rPr>
              <a:t>At SAHN we understand this deep connection to our home, as well as its crucial role in a truly comprehensive healthcare experience.  We’re not only building a team and company to deliver on this promise but are passionate about being part of the bigger change…about making a difference in individuals’ lives, but also helping drive change at scale, to make comprehensive health at home a reality.  Come join us.  Make a difference.  Be part of the home team.</a:t>
            </a:r>
            <a:endParaRPr b="0"/>
          </a:p>
          <a:p>
            <a:pPr marL="158750" lvl="0" indent="0" algn="l" rtl="0">
              <a:lnSpc>
                <a:spcPct val="100000"/>
              </a:lnSpc>
              <a:spcBef>
                <a:spcPts val="0"/>
              </a:spcBef>
              <a:spcAft>
                <a:spcPts val="0"/>
              </a:spcAft>
              <a:buSzPts val="1100"/>
              <a:buNone/>
            </a:pPr>
            <a:br>
              <a:rPr lang="en-US" b="0"/>
            </a:br>
            <a:br>
              <a:rPr lang="en-US" b="0"/>
            </a:br>
            <a:br>
              <a:rPr lang="en-US" b="0"/>
            </a:br>
            <a:br>
              <a:rPr lang="en-US" b="0"/>
            </a:br>
            <a:r>
              <a:rPr lang="en-US" sz="1800" b="0" i="0" u="none" strike="noStrike">
                <a:solidFill>
                  <a:srgbClr val="000000"/>
                </a:solidFill>
                <a:latin typeface="Arial"/>
                <a:ea typeface="Arial"/>
                <a:cs typeface="Arial"/>
                <a:sym typeface="Arial"/>
              </a:rPr>
              <a:t>Pause….</a:t>
            </a:r>
            <a:endParaRPr b="0"/>
          </a:p>
          <a:p>
            <a:pPr marL="158750" lvl="0" indent="0" algn="l" rtl="0">
              <a:lnSpc>
                <a:spcPct val="100000"/>
              </a:lnSpc>
              <a:spcBef>
                <a:spcPts val="0"/>
              </a:spcBef>
              <a:spcAft>
                <a:spcPts val="0"/>
              </a:spcAft>
              <a:buSzPts val="1100"/>
              <a:buNone/>
            </a:pPr>
            <a:br>
              <a:rPr lang="en-US" b="0"/>
            </a:br>
            <a:r>
              <a:rPr lang="en-US" sz="1800" b="0" i="0" u="none" strike="noStrike">
                <a:solidFill>
                  <a:srgbClr val="000000"/>
                </a:solidFill>
                <a:latin typeface="Arial"/>
                <a:ea typeface="Arial"/>
                <a:cs typeface="Arial"/>
                <a:sym typeface="Arial"/>
              </a:rPr>
              <a:t>.. so - I’ll pause here and see what kind of feedback you have on our vision and manifesto.  And whether you think this is a worthy goal for us to pursue, and more importantly if we can work with you to achieve it.</a:t>
            </a:r>
            <a:endParaRPr b="0"/>
          </a:p>
          <a:p>
            <a:pPr marL="158750" lvl="0" indent="0" algn="l" rtl="0">
              <a:lnSpc>
                <a:spcPct val="100000"/>
              </a:lnSpc>
              <a:spcBef>
                <a:spcPts val="0"/>
              </a:spcBef>
              <a:spcAft>
                <a:spcPts val="0"/>
              </a:spcAft>
              <a:buSzPts val="1100"/>
              <a:buNone/>
            </a:pPr>
            <a:br>
              <a:rPr lang="en-US"/>
            </a:b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9" name="Google Shape;259;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4" name="Google Shape;264;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9" name="Google Shape;269;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pic>
        <p:nvPicPr>
          <p:cNvPr id="12" name="Google Shape;12;p20"/>
          <p:cNvPicPr preferRelativeResize="0"/>
          <p:nvPr/>
        </p:nvPicPr>
        <p:blipFill rotWithShape="1">
          <a:blip r:embed="rId2">
            <a:alphaModFix/>
          </a:blip>
          <a:srcRect t="9753" b="20428"/>
          <a:stretch/>
        </p:blipFill>
        <p:spPr>
          <a:xfrm>
            <a:off x="0" y="888325"/>
            <a:ext cx="9144003" cy="4255176"/>
          </a:xfrm>
          <a:prstGeom prst="rect">
            <a:avLst/>
          </a:prstGeom>
          <a:noFill/>
          <a:ln>
            <a:noFill/>
          </a:ln>
        </p:spPr>
      </p:pic>
      <p:sp>
        <p:nvSpPr>
          <p:cNvPr id="13" name="Google Shape;13;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21"/>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6" name="Google Shape;16;p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23"/>
          <p:cNvSpPr txBox="1">
            <a:spLocks noGrp="1"/>
          </p:cNvSpPr>
          <p:nvPr>
            <p:ph type="title"/>
          </p:nvPr>
        </p:nvSpPr>
        <p:spPr>
          <a:xfrm>
            <a:off x="311700" y="9022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1" name="Google Shape;21;p23"/>
          <p:cNvSpPr txBox="1">
            <a:spLocks noGrp="1"/>
          </p:cNvSpPr>
          <p:nvPr>
            <p:ph type="body" idx="1"/>
          </p:nvPr>
        </p:nvSpPr>
        <p:spPr>
          <a:xfrm>
            <a:off x="311700" y="1609675"/>
            <a:ext cx="8520600" cy="34164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22" name="Google Shape;22;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Blank">
  <p:cSld name="1_Blank">
    <p:spTree>
      <p:nvGrpSpPr>
        <p:cNvPr id="1" name="Shape 23"/>
        <p:cNvGrpSpPr/>
        <p:nvPr/>
      </p:nvGrpSpPr>
      <p:grpSpPr>
        <a:xfrm>
          <a:off x="0" y="0"/>
          <a:ext cx="0" cy="0"/>
          <a:chOff x="0" y="0"/>
          <a:chExt cx="0" cy="0"/>
        </a:xfrm>
      </p:grpSpPr>
      <p:sp>
        <p:nvSpPr>
          <p:cNvPr id="24" name="Google Shape;24;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sp>
        <p:nvSpPr>
          <p:cNvPr id="26" name="Google Shape;26;p25"/>
          <p:cNvSpPr txBox="1">
            <a:spLocks noGrp="1"/>
          </p:cNvSpPr>
          <p:nvPr>
            <p:ph type="title"/>
          </p:nvPr>
        </p:nvSpPr>
        <p:spPr>
          <a:xfrm>
            <a:off x="311700" y="9022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2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28" name="Google Shape;28;p2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29" name="Google Shape;29;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0"/>
        <p:cNvGrpSpPr/>
        <p:nvPr/>
      </p:nvGrpSpPr>
      <p:grpSpPr>
        <a:xfrm>
          <a:off x="0" y="0"/>
          <a:ext cx="0" cy="0"/>
          <a:chOff x="0" y="0"/>
          <a:chExt cx="0" cy="0"/>
        </a:xfrm>
      </p:grpSpPr>
      <p:sp>
        <p:nvSpPr>
          <p:cNvPr id="31" name="Google Shape;31;p26"/>
          <p:cNvSpPr txBox="1">
            <a:spLocks noGrp="1"/>
          </p:cNvSpPr>
          <p:nvPr>
            <p:ph type="title"/>
          </p:nvPr>
        </p:nvSpPr>
        <p:spPr>
          <a:xfrm>
            <a:off x="311700" y="9022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2" name="Google Shape;32;p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5" name="Google Shape;35;p27"/>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36" name="Google Shape;36;p2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7"/>
        <p:cNvGrpSpPr/>
        <p:nvPr/>
      </p:nvGrpSpPr>
      <p:grpSpPr>
        <a:xfrm>
          <a:off x="0" y="0"/>
          <a:ext cx="0" cy="0"/>
          <a:chOff x="0" y="0"/>
          <a:chExt cx="0" cy="0"/>
        </a:xfrm>
      </p:grpSpPr>
      <p:sp>
        <p:nvSpPr>
          <p:cNvPr id="38" name="Google Shape;38;p2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9" name="Google Shape;39;p2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0"/>
        <p:cNvGrpSpPr/>
        <p:nvPr/>
      </p:nvGrpSpPr>
      <p:grpSpPr>
        <a:xfrm>
          <a:off x="0" y="0"/>
          <a:ext cx="0" cy="0"/>
          <a:chOff x="0" y="0"/>
          <a:chExt cx="0" cy="0"/>
        </a:xfrm>
      </p:grpSpPr>
      <p:sp>
        <p:nvSpPr>
          <p:cNvPr id="41" name="Google Shape;41;p2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 name="Google Shape;42;p2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3" name="Google Shape;43;p2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4" name="Google Shape;44;p29"/>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45" name="Google Shape;45;p2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6"/>
        <p:cNvGrpSpPr/>
        <p:nvPr/>
      </p:nvGrpSpPr>
      <p:grpSpPr>
        <a:xfrm>
          <a:off x="0" y="0"/>
          <a:ext cx="0" cy="0"/>
          <a:chOff x="0" y="0"/>
          <a:chExt cx="0" cy="0"/>
        </a:xfrm>
      </p:grpSpPr>
      <p:sp>
        <p:nvSpPr>
          <p:cNvPr id="47" name="Google Shape;47;p30"/>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None/>
              <a:defRPr/>
            </a:lvl1pPr>
          </a:lstStyle>
          <a:p>
            <a:endParaRPr/>
          </a:p>
        </p:txBody>
      </p:sp>
      <p:sp>
        <p:nvSpPr>
          <p:cNvPr id="48" name="Google Shape;48;p3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9"/>
        <p:cNvGrpSpPr/>
        <p:nvPr/>
      </p:nvGrpSpPr>
      <p:grpSpPr>
        <a:xfrm>
          <a:off x="0" y="0"/>
          <a:ext cx="0" cy="0"/>
          <a:chOff x="0" y="0"/>
          <a:chExt cx="0" cy="0"/>
        </a:xfrm>
      </p:grpSpPr>
      <p:sp>
        <p:nvSpPr>
          <p:cNvPr id="50" name="Google Shape;50;p31"/>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1" name="Google Shape;51;p3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
        <p:nvSpPr>
          <p:cNvPr id="52" name="Google Shape;52;p3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pic>
        <p:nvPicPr>
          <p:cNvPr id="6" name="Google Shape;6;p19"/>
          <p:cNvPicPr preferRelativeResize="0"/>
          <p:nvPr/>
        </p:nvPicPr>
        <p:blipFill rotWithShape="1">
          <a:blip r:embed="rId14">
            <a:alphaModFix/>
          </a:blip>
          <a:srcRect b="82949"/>
          <a:stretch/>
        </p:blipFill>
        <p:spPr>
          <a:xfrm>
            <a:off x="4000500" y="0"/>
            <a:ext cx="5143501" cy="876974"/>
          </a:xfrm>
          <a:prstGeom prst="rect">
            <a:avLst/>
          </a:prstGeom>
          <a:noFill/>
          <a:ln>
            <a:noFill/>
          </a:ln>
        </p:spPr>
      </p:pic>
      <p:sp>
        <p:nvSpPr>
          <p:cNvPr id="7" name="Google Shape;7;p19"/>
          <p:cNvSpPr txBox="1">
            <a:spLocks noGrp="1"/>
          </p:cNvSpPr>
          <p:nvPr>
            <p:ph type="title"/>
          </p:nvPr>
        </p:nvSpPr>
        <p:spPr>
          <a:xfrm>
            <a:off x="311700" y="9022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8" name="Google Shape;8;p19"/>
          <p:cNvSpPr txBox="1">
            <a:spLocks noGrp="1"/>
          </p:cNvSpPr>
          <p:nvPr>
            <p:ph type="body" idx="1"/>
          </p:nvPr>
        </p:nvSpPr>
        <p:spPr>
          <a:xfrm>
            <a:off x="311700" y="16096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9" name="Google Shape;9;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10" name="Google Shape;10;p19"/>
          <p:cNvPicPr preferRelativeResize="0"/>
          <p:nvPr/>
        </p:nvPicPr>
        <p:blipFill rotWithShape="1">
          <a:blip r:embed="rId14">
            <a:alphaModFix/>
          </a:blip>
          <a:srcRect t="41037" b="41057"/>
          <a:stretch/>
        </p:blipFill>
        <p:spPr>
          <a:xfrm>
            <a:off x="0" y="0"/>
            <a:ext cx="4898002" cy="87697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9.png"/><Relationship Id="rId7"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image" Target="../media/image21.jpg"/><Relationship Id="rId13" Type="http://schemas.openxmlformats.org/officeDocument/2006/relationships/image" Target="../media/image26.jpg"/><Relationship Id="rId18" Type="http://schemas.openxmlformats.org/officeDocument/2006/relationships/image" Target="../media/image31.jpg"/><Relationship Id="rId3" Type="http://schemas.openxmlformats.org/officeDocument/2006/relationships/image" Target="../media/image16.jpg"/><Relationship Id="rId21" Type="http://schemas.openxmlformats.org/officeDocument/2006/relationships/image" Target="../media/image34.jpg"/><Relationship Id="rId7" Type="http://schemas.openxmlformats.org/officeDocument/2006/relationships/image" Target="../media/image20.jpg"/><Relationship Id="rId12" Type="http://schemas.openxmlformats.org/officeDocument/2006/relationships/image" Target="../media/image25.jpg"/><Relationship Id="rId17" Type="http://schemas.openxmlformats.org/officeDocument/2006/relationships/image" Target="../media/image30.jpg"/><Relationship Id="rId2" Type="http://schemas.openxmlformats.org/officeDocument/2006/relationships/notesSlide" Target="../notesSlides/notesSlide11.xml"/><Relationship Id="rId16" Type="http://schemas.openxmlformats.org/officeDocument/2006/relationships/image" Target="../media/image29.jpg"/><Relationship Id="rId20" Type="http://schemas.openxmlformats.org/officeDocument/2006/relationships/image" Target="../media/image33.jpg"/><Relationship Id="rId1" Type="http://schemas.openxmlformats.org/officeDocument/2006/relationships/slideLayout" Target="../slideLayouts/slideLayout5.xml"/><Relationship Id="rId6" Type="http://schemas.openxmlformats.org/officeDocument/2006/relationships/image" Target="../media/image19.jpg"/><Relationship Id="rId11" Type="http://schemas.openxmlformats.org/officeDocument/2006/relationships/image" Target="../media/image24.jpg"/><Relationship Id="rId5" Type="http://schemas.openxmlformats.org/officeDocument/2006/relationships/image" Target="../media/image18.jpg"/><Relationship Id="rId15" Type="http://schemas.openxmlformats.org/officeDocument/2006/relationships/image" Target="../media/image28.jpg"/><Relationship Id="rId10" Type="http://schemas.openxmlformats.org/officeDocument/2006/relationships/image" Target="../media/image23.jpg"/><Relationship Id="rId19" Type="http://schemas.openxmlformats.org/officeDocument/2006/relationships/image" Target="../media/image32.jpg"/><Relationship Id="rId4" Type="http://schemas.openxmlformats.org/officeDocument/2006/relationships/image" Target="../media/image17.jpg"/><Relationship Id="rId9" Type="http://schemas.openxmlformats.org/officeDocument/2006/relationships/image" Target="../media/image22.jpg"/><Relationship Id="rId14" Type="http://schemas.openxmlformats.org/officeDocument/2006/relationships/image" Target="../media/image27.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37.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43.jpg"/><Relationship Id="rId13" Type="http://schemas.openxmlformats.org/officeDocument/2006/relationships/image" Target="../media/image48.jpg"/><Relationship Id="rId18" Type="http://schemas.openxmlformats.org/officeDocument/2006/relationships/image" Target="../media/image53.jpg"/><Relationship Id="rId3" Type="http://schemas.openxmlformats.org/officeDocument/2006/relationships/image" Target="../media/image38.jpg"/><Relationship Id="rId7" Type="http://schemas.openxmlformats.org/officeDocument/2006/relationships/image" Target="../media/image42.jpg"/><Relationship Id="rId12" Type="http://schemas.openxmlformats.org/officeDocument/2006/relationships/image" Target="../media/image47.jpg"/><Relationship Id="rId17" Type="http://schemas.openxmlformats.org/officeDocument/2006/relationships/image" Target="../media/image52.jpg"/><Relationship Id="rId2" Type="http://schemas.openxmlformats.org/officeDocument/2006/relationships/notesSlide" Target="../notesSlides/notesSlide16.xml"/><Relationship Id="rId16" Type="http://schemas.openxmlformats.org/officeDocument/2006/relationships/image" Target="../media/image51.jpg"/><Relationship Id="rId1" Type="http://schemas.openxmlformats.org/officeDocument/2006/relationships/slideLayout" Target="../slideLayouts/slideLayout5.xml"/><Relationship Id="rId6" Type="http://schemas.openxmlformats.org/officeDocument/2006/relationships/image" Target="../media/image41.jpg"/><Relationship Id="rId11" Type="http://schemas.openxmlformats.org/officeDocument/2006/relationships/image" Target="../media/image46.jpg"/><Relationship Id="rId5" Type="http://schemas.openxmlformats.org/officeDocument/2006/relationships/image" Target="../media/image40.jpg"/><Relationship Id="rId15" Type="http://schemas.openxmlformats.org/officeDocument/2006/relationships/image" Target="../media/image50.jpg"/><Relationship Id="rId10" Type="http://schemas.openxmlformats.org/officeDocument/2006/relationships/image" Target="../media/image45.jpg"/><Relationship Id="rId4" Type="http://schemas.openxmlformats.org/officeDocument/2006/relationships/image" Target="../media/image39.jpg"/><Relationship Id="rId9" Type="http://schemas.openxmlformats.org/officeDocument/2006/relationships/image" Target="../media/image44.jpg"/><Relationship Id="rId14" Type="http://schemas.openxmlformats.org/officeDocument/2006/relationships/image" Target="../media/image49.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2"/>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a:t>Delivering Comprehensive Health</a:t>
            </a:r>
            <a:br>
              <a:rPr lang="en-US"/>
            </a:br>
            <a:r>
              <a:rPr lang="en-US"/>
              <a:t>@Home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3"/>
          <p:cNvSpPr txBox="1"/>
          <p:nvPr/>
        </p:nvSpPr>
        <p:spPr>
          <a:xfrm>
            <a:off x="466344" y="1298448"/>
            <a:ext cx="8211300" cy="1815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1" u="none" strike="noStrike" cap="none">
                <a:solidFill>
                  <a:srgbClr val="000000"/>
                </a:solidFill>
                <a:latin typeface="Arial"/>
                <a:ea typeface="Arial"/>
                <a:cs typeface="Arial"/>
                <a:sym typeface="Arial"/>
              </a:rPr>
              <a:t>Is the Home Healthcare model broken?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Arial"/>
                <a:ea typeface="Arial"/>
                <a:cs typeface="Arial"/>
                <a:sym typeface="Arial"/>
              </a:rPr>
              <a:t>No, because the model has never been accurately defined, or </a:t>
            </a:r>
            <a:r>
              <a:rPr lang="en-US" sz="2800" b="1" i="0" u="none" strike="noStrike" cap="none">
                <a:solidFill>
                  <a:srgbClr val="92D050"/>
                </a:solidFill>
                <a:latin typeface="Arial"/>
                <a:ea typeface="Arial"/>
                <a:cs typeface="Arial"/>
                <a:sym typeface="Arial"/>
              </a:rPr>
              <a:t>described</a:t>
            </a:r>
            <a:r>
              <a:rPr lang="en-US" sz="2800" b="0" i="0" u="none" strike="noStrike" cap="none">
                <a:solidFill>
                  <a:srgbClr val="000000"/>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pic>
        <p:nvPicPr>
          <p:cNvPr id="71" name="Google Shape;71;p4"/>
          <p:cNvPicPr preferRelativeResize="0"/>
          <p:nvPr/>
        </p:nvPicPr>
        <p:blipFill rotWithShape="1">
          <a:blip r:embed="rId3">
            <a:alphaModFix/>
          </a:blip>
          <a:srcRect/>
          <a:stretch/>
        </p:blipFill>
        <p:spPr>
          <a:xfrm>
            <a:off x="671025" y="783672"/>
            <a:ext cx="6767199" cy="4023880"/>
          </a:xfrm>
          <a:prstGeom prst="rect">
            <a:avLst/>
          </a:prstGeom>
          <a:noFill/>
          <a:ln>
            <a:noFill/>
          </a:ln>
        </p:spPr>
      </p:pic>
      <p:sp>
        <p:nvSpPr>
          <p:cNvPr id="72" name="Google Shape;72;p4"/>
          <p:cNvSpPr txBox="1"/>
          <p:nvPr/>
        </p:nvSpPr>
        <p:spPr>
          <a:xfrm>
            <a:off x="5539797" y="4729862"/>
            <a:ext cx="3058851"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US" sz="700" b="0" i="0" u="none" strike="noStrike" cap="none">
                <a:solidFill>
                  <a:srgbClr val="172C49"/>
                </a:solidFill>
                <a:latin typeface="Helvetica Neue"/>
                <a:ea typeface="Helvetica Neue"/>
                <a:cs typeface="Helvetica Neue"/>
                <a:sym typeface="Helvetica Neue"/>
              </a:rPr>
              <a:t>Source: FAO analysis of information provided by the Ministry of Health.  </a:t>
            </a:r>
            <a:br>
              <a:rPr lang="en-US" sz="700" b="0" i="0" u="none" strike="noStrike" cap="none">
                <a:solidFill>
                  <a:srgbClr val="172C49"/>
                </a:solidFill>
                <a:latin typeface="Helvetica Neue"/>
                <a:ea typeface="Helvetica Neue"/>
                <a:cs typeface="Helvetica Neue"/>
                <a:sym typeface="Helvetica Neue"/>
              </a:rPr>
            </a:br>
            <a:r>
              <a:rPr lang="en-US" sz="700" b="0" i="0" u="none" strike="noStrike" cap="none">
                <a:solidFill>
                  <a:srgbClr val="172C49"/>
                </a:solidFill>
                <a:latin typeface="Helvetica Neue"/>
                <a:ea typeface="Helvetica Neue"/>
                <a:cs typeface="Helvetica Neue"/>
                <a:sym typeface="Helvetica Neue"/>
              </a:rPr>
              <a:t>2021-2022 data</a:t>
            </a:r>
            <a:endParaRPr sz="7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5"/>
          <p:cNvSpPr txBox="1"/>
          <p:nvPr/>
        </p:nvSpPr>
        <p:spPr>
          <a:xfrm>
            <a:off x="4995848" y="2884898"/>
            <a:ext cx="1969147" cy="124649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Covid impact still being felt.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500"/>
              <a:buFont typeface="Arial"/>
              <a:buNone/>
            </a:pPr>
            <a:endParaRPr sz="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Much change is permanent.</a:t>
            </a:r>
            <a:endParaRPr sz="1400" b="0" i="0" u="none" strike="noStrike" cap="none">
              <a:solidFill>
                <a:srgbClr val="000000"/>
              </a:solidFill>
              <a:latin typeface="Arial"/>
              <a:ea typeface="Arial"/>
              <a:cs typeface="Arial"/>
              <a:sym typeface="Arial"/>
            </a:endParaRPr>
          </a:p>
        </p:txBody>
      </p:sp>
      <p:pic>
        <p:nvPicPr>
          <p:cNvPr id="78" name="Google Shape;78;p5" descr="Woman with cane with solid fill"/>
          <p:cNvPicPr preferRelativeResize="0"/>
          <p:nvPr/>
        </p:nvPicPr>
        <p:blipFill rotWithShape="1">
          <a:blip r:embed="rId3">
            <a:alphaModFix/>
          </a:blip>
          <a:srcRect/>
          <a:stretch/>
        </p:blipFill>
        <p:spPr>
          <a:xfrm>
            <a:off x="1179576" y="1220904"/>
            <a:ext cx="914400" cy="914400"/>
          </a:xfrm>
          <a:prstGeom prst="rect">
            <a:avLst/>
          </a:prstGeom>
          <a:noFill/>
          <a:ln>
            <a:noFill/>
          </a:ln>
        </p:spPr>
      </p:pic>
      <p:pic>
        <p:nvPicPr>
          <p:cNvPr id="79" name="Google Shape;79;p5" descr="Person in wheelchair with solid fill"/>
          <p:cNvPicPr preferRelativeResize="0"/>
          <p:nvPr/>
        </p:nvPicPr>
        <p:blipFill rotWithShape="1">
          <a:blip r:embed="rId4">
            <a:alphaModFix/>
          </a:blip>
          <a:srcRect/>
          <a:stretch/>
        </p:blipFill>
        <p:spPr>
          <a:xfrm>
            <a:off x="3236422" y="1220904"/>
            <a:ext cx="914400" cy="914400"/>
          </a:xfrm>
          <a:prstGeom prst="rect">
            <a:avLst/>
          </a:prstGeom>
          <a:noFill/>
          <a:ln>
            <a:noFill/>
          </a:ln>
        </p:spPr>
      </p:pic>
      <p:pic>
        <p:nvPicPr>
          <p:cNvPr id="80" name="Google Shape;80;p5" descr="Covid-19 with solid fill"/>
          <p:cNvPicPr preferRelativeResize="0"/>
          <p:nvPr/>
        </p:nvPicPr>
        <p:blipFill rotWithShape="1">
          <a:blip r:embed="rId5">
            <a:alphaModFix/>
          </a:blip>
          <a:srcRect/>
          <a:stretch/>
        </p:blipFill>
        <p:spPr>
          <a:xfrm>
            <a:off x="5370715" y="1220904"/>
            <a:ext cx="914400" cy="914400"/>
          </a:xfrm>
          <a:prstGeom prst="rect">
            <a:avLst/>
          </a:prstGeom>
          <a:noFill/>
          <a:ln>
            <a:noFill/>
          </a:ln>
        </p:spPr>
      </p:pic>
      <p:pic>
        <p:nvPicPr>
          <p:cNvPr id="81" name="Google Shape;81;p5" descr="Online Network with solid fill"/>
          <p:cNvPicPr preferRelativeResize="0"/>
          <p:nvPr/>
        </p:nvPicPr>
        <p:blipFill rotWithShape="1">
          <a:blip r:embed="rId6">
            <a:alphaModFix/>
          </a:blip>
          <a:srcRect/>
          <a:stretch/>
        </p:blipFill>
        <p:spPr>
          <a:xfrm>
            <a:off x="7267265" y="1220904"/>
            <a:ext cx="914400" cy="914400"/>
          </a:xfrm>
          <a:prstGeom prst="rect">
            <a:avLst/>
          </a:prstGeom>
          <a:noFill/>
          <a:ln>
            <a:noFill/>
          </a:ln>
        </p:spPr>
      </p:pic>
      <p:sp>
        <p:nvSpPr>
          <p:cNvPr id="82" name="Google Shape;82;p5"/>
          <p:cNvSpPr txBox="1"/>
          <p:nvPr/>
        </p:nvSpPr>
        <p:spPr>
          <a:xfrm>
            <a:off x="88013" y="833289"/>
            <a:ext cx="2691763"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1" u="none" strike="noStrike" cap="none">
                <a:solidFill>
                  <a:srgbClr val="000000"/>
                </a:solidFill>
                <a:latin typeface="Arial"/>
                <a:ea typeface="Arial"/>
                <a:cs typeface="Arial"/>
                <a:sym typeface="Arial"/>
              </a:rPr>
              <a:t>Key Industry </a:t>
            </a:r>
            <a:r>
              <a:rPr lang="en-US" sz="2000" b="1" i="1" u="none" strike="noStrike" cap="none">
                <a:solidFill>
                  <a:srgbClr val="92D050"/>
                </a:solidFill>
                <a:latin typeface="Arial"/>
                <a:ea typeface="Arial"/>
                <a:cs typeface="Arial"/>
                <a:sym typeface="Arial"/>
              </a:rPr>
              <a:t>Drivers</a:t>
            </a:r>
            <a:endParaRPr sz="1400" b="0" i="0" u="none" strike="noStrike" cap="none">
              <a:solidFill>
                <a:srgbClr val="000000"/>
              </a:solidFill>
              <a:latin typeface="Arial"/>
              <a:ea typeface="Arial"/>
              <a:cs typeface="Arial"/>
              <a:sym typeface="Arial"/>
            </a:endParaRPr>
          </a:p>
        </p:txBody>
      </p:sp>
      <p:sp>
        <p:nvSpPr>
          <p:cNvPr id="83" name="Google Shape;83;p5"/>
          <p:cNvSpPr txBox="1"/>
          <p:nvPr/>
        </p:nvSpPr>
        <p:spPr>
          <a:xfrm>
            <a:off x="640081" y="2361678"/>
            <a:ext cx="1792224"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Rising Geriatric Population</a:t>
            </a:r>
            <a:endParaRPr sz="1400" b="0" i="0" u="none" strike="noStrike" cap="none">
              <a:solidFill>
                <a:srgbClr val="000000"/>
              </a:solidFill>
              <a:latin typeface="Arial"/>
              <a:ea typeface="Arial"/>
              <a:cs typeface="Arial"/>
              <a:sym typeface="Arial"/>
            </a:endParaRPr>
          </a:p>
        </p:txBody>
      </p:sp>
      <p:sp>
        <p:nvSpPr>
          <p:cNvPr id="84" name="Google Shape;84;p5"/>
          <p:cNvSpPr txBox="1"/>
          <p:nvPr/>
        </p:nvSpPr>
        <p:spPr>
          <a:xfrm>
            <a:off x="2894938" y="2361678"/>
            <a:ext cx="1677062"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Increasing Chronic</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Conditions</a:t>
            </a:r>
            <a:endParaRPr sz="1400" b="0" i="0" u="none" strike="noStrike" cap="none">
              <a:solidFill>
                <a:srgbClr val="000000"/>
              </a:solidFill>
              <a:latin typeface="Arial"/>
              <a:ea typeface="Arial"/>
              <a:cs typeface="Arial"/>
              <a:sym typeface="Arial"/>
            </a:endParaRPr>
          </a:p>
        </p:txBody>
      </p:sp>
      <p:sp>
        <p:nvSpPr>
          <p:cNvPr id="85" name="Google Shape;85;p5"/>
          <p:cNvSpPr txBox="1"/>
          <p:nvPr/>
        </p:nvSpPr>
        <p:spPr>
          <a:xfrm>
            <a:off x="4837174" y="2361678"/>
            <a:ext cx="2018611"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Covid Reverberations and Change</a:t>
            </a:r>
            <a:endParaRPr sz="1400" b="0" i="0" u="none" strike="noStrike" cap="none">
              <a:solidFill>
                <a:srgbClr val="000000"/>
              </a:solidFill>
              <a:latin typeface="Arial"/>
              <a:ea typeface="Arial"/>
              <a:cs typeface="Arial"/>
              <a:sym typeface="Arial"/>
            </a:endParaRPr>
          </a:p>
        </p:txBody>
      </p:sp>
      <p:sp>
        <p:nvSpPr>
          <p:cNvPr id="86" name="Google Shape;86;p5"/>
          <p:cNvSpPr txBox="1"/>
          <p:nvPr/>
        </p:nvSpPr>
        <p:spPr>
          <a:xfrm>
            <a:off x="6918685" y="2361678"/>
            <a:ext cx="1611559"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Digital Inflection Point</a:t>
            </a:r>
            <a:endParaRPr sz="1400" b="0" i="0" u="none" strike="noStrike" cap="none">
              <a:solidFill>
                <a:srgbClr val="000000"/>
              </a:solidFill>
              <a:latin typeface="Arial"/>
              <a:ea typeface="Arial"/>
              <a:cs typeface="Arial"/>
              <a:sym typeface="Arial"/>
            </a:endParaRPr>
          </a:p>
        </p:txBody>
      </p:sp>
      <p:sp>
        <p:nvSpPr>
          <p:cNvPr id="87" name="Google Shape;87;p5"/>
          <p:cNvSpPr txBox="1"/>
          <p:nvPr/>
        </p:nvSpPr>
        <p:spPr>
          <a:xfrm>
            <a:off x="2779776" y="3115732"/>
            <a:ext cx="1792224" cy="150810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Notably dementia and Alzheimer's.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500"/>
              <a:buFont typeface="Arial"/>
              <a:buNone/>
            </a:pPr>
            <a:endParaRPr sz="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
              <a:buFont typeface="Arial"/>
              <a:buNone/>
            </a:pPr>
            <a:endParaRPr sz="3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13.7% of CDN’s have a disability.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 name="Google Shape;88;p5"/>
          <p:cNvSpPr txBox="1"/>
          <p:nvPr/>
        </p:nvSpPr>
        <p:spPr>
          <a:xfrm>
            <a:off x="6806323" y="3100645"/>
            <a:ext cx="2191373" cy="19697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HealthTech / Mobile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500"/>
              <a:buFont typeface="Arial"/>
              <a:buNone/>
            </a:pPr>
            <a:endParaRPr sz="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Back-end efficiencies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500"/>
              <a:buFont typeface="Arial"/>
              <a:buNone/>
            </a:pPr>
            <a:endParaRPr sz="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Behavioral: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Less than 40% of CDN’s have accessed HC records online.  But 4 out 5 CDN’s want to use online HC resources.</a:t>
            </a:r>
            <a:endParaRPr sz="1400" b="0" i="0" u="none" strike="noStrike" cap="none">
              <a:solidFill>
                <a:srgbClr val="000000"/>
              </a:solidFill>
              <a:latin typeface="Arial"/>
              <a:ea typeface="Arial"/>
              <a:cs typeface="Arial"/>
              <a:sym typeface="Arial"/>
            </a:endParaRPr>
          </a:p>
        </p:txBody>
      </p:sp>
      <p:sp>
        <p:nvSpPr>
          <p:cNvPr id="89" name="Google Shape;89;p5"/>
          <p:cNvSpPr txBox="1"/>
          <p:nvPr/>
        </p:nvSpPr>
        <p:spPr>
          <a:xfrm>
            <a:off x="801447" y="3115732"/>
            <a:ext cx="1630857" cy="166199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6.2 mill CDN’s 65 and over will rise to 10.4 mill by 2037.</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500"/>
              <a:buFont typeface="Arial"/>
              <a:buNone/>
            </a:pPr>
            <a:endParaRPr sz="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7 out of 10 will need long-term  care support.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Google Shape;94;p6"/>
          <p:cNvPicPr preferRelativeResize="0"/>
          <p:nvPr/>
        </p:nvPicPr>
        <p:blipFill rotWithShape="1">
          <a:blip r:embed="rId3">
            <a:alphaModFix/>
          </a:blip>
          <a:srcRect l="-1190" r="1188"/>
          <a:stretch/>
        </p:blipFill>
        <p:spPr>
          <a:xfrm>
            <a:off x="1031486" y="912955"/>
            <a:ext cx="6396229" cy="428381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99" name="Google Shape;99;p7" descr="Woman with cane with solid fill"/>
          <p:cNvPicPr preferRelativeResize="0"/>
          <p:nvPr/>
        </p:nvPicPr>
        <p:blipFill rotWithShape="1">
          <a:blip r:embed="rId3">
            <a:alphaModFix/>
          </a:blip>
          <a:srcRect/>
          <a:stretch/>
        </p:blipFill>
        <p:spPr>
          <a:xfrm>
            <a:off x="1179576" y="1220904"/>
            <a:ext cx="914400" cy="914400"/>
          </a:xfrm>
          <a:prstGeom prst="rect">
            <a:avLst/>
          </a:prstGeom>
          <a:noFill/>
          <a:ln>
            <a:noFill/>
          </a:ln>
        </p:spPr>
      </p:pic>
      <p:pic>
        <p:nvPicPr>
          <p:cNvPr id="100" name="Google Shape;100;p7" descr="Person in wheelchair with solid fill"/>
          <p:cNvPicPr preferRelativeResize="0"/>
          <p:nvPr/>
        </p:nvPicPr>
        <p:blipFill rotWithShape="1">
          <a:blip r:embed="rId4">
            <a:alphaModFix/>
          </a:blip>
          <a:srcRect/>
          <a:stretch/>
        </p:blipFill>
        <p:spPr>
          <a:xfrm>
            <a:off x="3236422" y="1220904"/>
            <a:ext cx="914400" cy="914400"/>
          </a:xfrm>
          <a:prstGeom prst="rect">
            <a:avLst/>
          </a:prstGeom>
          <a:noFill/>
          <a:ln>
            <a:noFill/>
          </a:ln>
        </p:spPr>
      </p:pic>
      <p:pic>
        <p:nvPicPr>
          <p:cNvPr id="101" name="Google Shape;101;p7" descr="Covid-19 with solid fill"/>
          <p:cNvPicPr preferRelativeResize="0"/>
          <p:nvPr/>
        </p:nvPicPr>
        <p:blipFill rotWithShape="1">
          <a:blip r:embed="rId5">
            <a:alphaModFix/>
          </a:blip>
          <a:srcRect/>
          <a:stretch/>
        </p:blipFill>
        <p:spPr>
          <a:xfrm>
            <a:off x="5370715" y="1220904"/>
            <a:ext cx="914400" cy="914400"/>
          </a:xfrm>
          <a:prstGeom prst="rect">
            <a:avLst/>
          </a:prstGeom>
          <a:noFill/>
          <a:ln>
            <a:noFill/>
          </a:ln>
        </p:spPr>
      </p:pic>
      <p:pic>
        <p:nvPicPr>
          <p:cNvPr id="102" name="Google Shape;102;p7" descr="Online Network with solid fill"/>
          <p:cNvPicPr preferRelativeResize="0"/>
          <p:nvPr/>
        </p:nvPicPr>
        <p:blipFill rotWithShape="1">
          <a:blip r:embed="rId6">
            <a:alphaModFix/>
          </a:blip>
          <a:srcRect/>
          <a:stretch/>
        </p:blipFill>
        <p:spPr>
          <a:xfrm>
            <a:off x="7267265" y="1220904"/>
            <a:ext cx="914400" cy="914400"/>
          </a:xfrm>
          <a:prstGeom prst="rect">
            <a:avLst/>
          </a:prstGeom>
          <a:noFill/>
          <a:ln>
            <a:noFill/>
          </a:ln>
        </p:spPr>
      </p:pic>
      <p:sp>
        <p:nvSpPr>
          <p:cNvPr id="103" name="Google Shape;103;p7"/>
          <p:cNvSpPr txBox="1"/>
          <p:nvPr/>
        </p:nvSpPr>
        <p:spPr>
          <a:xfrm>
            <a:off x="88013" y="833289"/>
            <a:ext cx="2691763"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1" u="none" strike="noStrike" cap="none">
                <a:solidFill>
                  <a:srgbClr val="000000"/>
                </a:solidFill>
                <a:latin typeface="Arial"/>
                <a:ea typeface="Arial"/>
                <a:cs typeface="Arial"/>
                <a:sym typeface="Arial"/>
              </a:rPr>
              <a:t>Key Industry </a:t>
            </a:r>
            <a:r>
              <a:rPr lang="en-US" sz="2000" b="1" i="1" u="none" strike="noStrike" cap="none">
                <a:solidFill>
                  <a:srgbClr val="92D050"/>
                </a:solidFill>
                <a:latin typeface="Arial"/>
                <a:ea typeface="Arial"/>
                <a:cs typeface="Arial"/>
                <a:sym typeface="Arial"/>
              </a:rPr>
              <a:t>Drivers</a:t>
            </a:r>
            <a:endParaRPr sz="1400" b="0" i="0" u="none" strike="noStrike" cap="none">
              <a:solidFill>
                <a:srgbClr val="000000"/>
              </a:solidFill>
              <a:latin typeface="Arial"/>
              <a:ea typeface="Arial"/>
              <a:cs typeface="Arial"/>
              <a:sym typeface="Arial"/>
            </a:endParaRPr>
          </a:p>
        </p:txBody>
      </p:sp>
      <p:sp>
        <p:nvSpPr>
          <p:cNvPr id="104" name="Google Shape;104;p7"/>
          <p:cNvSpPr txBox="1"/>
          <p:nvPr/>
        </p:nvSpPr>
        <p:spPr>
          <a:xfrm>
            <a:off x="296985" y="2171639"/>
            <a:ext cx="8471876" cy="2062103"/>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Health Care in Canada (public) was $331bn in 2022.  Only 3.8% of that, ($12.5bn) was for home and community care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Private care represents about 25% of the total, suggesting that home care provider industry in 2022 was about $16bn</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There were 4,295 businesses in this category, with the vast majority doing $1-3m in annual revenue (owner operated)</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Paramed was the top company by revenue with about $440.3m in this area (home health care), representing about 2.6% of the total</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8"/>
          <p:cNvPicPr preferRelativeResize="0"/>
          <p:nvPr/>
        </p:nvPicPr>
        <p:blipFill rotWithShape="1">
          <a:blip r:embed="rId3">
            <a:alphaModFix/>
          </a:blip>
          <a:srcRect/>
          <a:stretch/>
        </p:blipFill>
        <p:spPr>
          <a:xfrm>
            <a:off x="767562" y="2685899"/>
            <a:ext cx="3971188" cy="2395575"/>
          </a:xfrm>
          <a:prstGeom prst="rect">
            <a:avLst/>
          </a:prstGeom>
          <a:noFill/>
          <a:ln>
            <a:noFill/>
          </a:ln>
        </p:spPr>
      </p:pic>
      <p:sp>
        <p:nvSpPr>
          <p:cNvPr id="110" name="Google Shape;110;p8"/>
          <p:cNvSpPr txBox="1">
            <a:spLocks noGrp="1"/>
          </p:cNvSpPr>
          <p:nvPr>
            <p:ph type="title"/>
          </p:nvPr>
        </p:nvSpPr>
        <p:spPr>
          <a:xfrm>
            <a:off x="311700" y="9022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a:t>Category consolidation is coming to Home Care</a:t>
            </a:r>
            <a:endParaRPr/>
          </a:p>
        </p:txBody>
      </p:sp>
      <p:sp>
        <p:nvSpPr>
          <p:cNvPr id="111" name="Google Shape;111;p8"/>
          <p:cNvSpPr txBox="1">
            <a:spLocks noGrp="1"/>
          </p:cNvSpPr>
          <p:nvPr>
            <p:ph type="body" idx="1"/>
          </p:nvPr>
        </p:nvSpPr>
        <p:spPr>
          <a:xfrm>
            <a:off x="4696069" y="1698658"/>
            <a:ext cx="4302982" cy="3382816"/>
          </a:xfrm>
          <a:prstGeom prst="rect">
            <a:avLst/>
          </a:prstGeom>
          <a:noFill/>
          <a:ln>
            <a:noFill/>
          </a:ln>
        </p:spPr>
        <p:txBody>
          <a:bodyPr spcFirstLastPara="1" wrap="square" lIns="91425" tIns="91425" rIns="91425" bIns="91425" anchor="t" anchorCtr="0">
            <a:noAutofit/>
          </a:bodyPr>
          <a:lstStyle/>
          <a:p>
            <a:pPr marL="114300" lvl="0" indent="0" algn="ctr" rtl="0">
              <a:lnSpc>
                <a:spcPct val="115000"/>
              </a:lnSpc>
              <a:spcBef>
                <a:spcPts val="0"/>
              </a:spcBef>
              <a:spcAft>
                <a:spcPts val="0"/>
              </a:spcAft>
              <a:buSzPts val="1800"/>
              <a:buNone/>
            </a:pPr>
            <a:r>
              <a:rPr lang="en-US" sz="1800" b="1" i="1"/>
              <a:t>By 2030, the $32bn Home Health Care sector will have 3 players delivering 75 % of the care – a dominant player with about 50%, a second with 20% and a third with 5%</a:t>
            </a:r>
            <a:br>
              <a:rPr lang="en-US" sz="1800" b="1" i="1"/>
            </a:br>
            <a:r>
              <a:rPr lang="en-US" sz="1800" b="1" i="1"/>
              <a:t>Hundreds of others will split the remaining and be $10-20m companies</a:t>
            </a:r>
            <a:endParaRPr sz="2000" b="1" i="1"/>
          </a:p>
          <a:p>
            <a:pPr marL="457200" lvl="0" indent="-228600" algn="l" rtl="0">
              <a:lnSpc>
                <a:spcPct val="115000"/>
              </a:lnSpc>
              <a:spcBef>
                <a:spcPts val="0"/>
              </a:spcBef>
              <a:spcAft>
                <a:spcPts val="0"/>
              </a:spcAft>
              <a:buSzPts val="1800"/>
              <a:buNone/>
            </a:pPr>
            <a:endParaRPr/>
          </a:p>
        </p:txBody>
      </p:sp>
      <p:pic>
        <p:nvPicPr>
          <p:cNvPr id="112" name="Google Shape;112;p8"/>
          <p:cNvPicPr preferRelativeResize="0"/>
          <p:nvPr/>
        </p:nvPicPr>
        <p:blipFill rotWithShape="1">
          <a:blip r:embed="rId4">
            <a:alphaModFix/>
          </a:blip>
          <a:srcRect/>
          <a:stretch/>
        </p:blipFill>
        <p:spPr>
          <a:xfrm>
            <a:off x="657405" y="3971149"/>
            <a:ext cx="781132" cy="611321"/>
          </a:xfrm>
          <a:prstGeom prst="rect">
            <a:avLst/>
          </a:prstGeom>
          <a:noFill/>
          <a:ln>
            <a:noFill/>
          </a:ln>
        </p:spPr>
      </p:pic>
      <p:pic>
        <p:nvPicPr>
          <p:cNvPr id="113" name="Google Shape;113;p8"/>
          <p:cNvPicPr preferRelativeResize="0"/>
          <p:nvPr/>
        </p:nvPicPr>
        <p:blipFill rotWithShape="1">
          <a:blip r:embed="rId5">
            <a:alphaModFix/>
          </a:blip>
          <a:srcRect/>
          <a:stretch/>
        </p:blipFill>
        <p:spPr>
          <a:xfrm>
            <a:off x="407000" y="2936808"/>
            <a:ext cx="689567" cy="471746"/>
          </a:xfrm>
          <a:prstGeom prst="rect">
            <a:avLst/>
          </a:prstGeom>
          <a:noFill/>
          <a:ln>
            <a:noFill/>
          </a:ln>
        </p:spPr>
      </p:pic>
      <p:pic>
        <p:nvPicPr>
          <p:cNvPr id="114" name="Google Shape;114;p8"/>
          <p:cNvPicPr preferRelativeResize="0"/>
          <p:nvPr/>
        </p:nvPicPr>
        <p:blipFill rotWithShape="1">
          <a:blip r:embed="rId6">
            <a:alphaModFix/>
          </a:blip>
          <a:srcRect/>
          <a:stretch/>
        </p:blipFill>
        <p:spPr>
          <a:xfrm>
            <a:off x="1047971" y="3476736"/>
            <a:ext cx="634767" cy="426231"/>
          </a:xfrm>
          <a:prstGeom prst="rect">
            <a:avLst/>
          </a:prstGeom>
          <a:noFill/>
          <a:ln>
            <a:noFill/>
          </a:ln>
        </p:spPr>
      </p:pic>
      <p:pic>
        <p:nvPicPr>
          <p:cNvPr id="115" name="Google Shape;115;p8" descr="Model T | Description &amp; Facts | Britannica"/>
          <p:cNvPicPr preferRelativeResize="0"/>
          <p:nvPr/>
        </p:nvPicPr>
        <p:blipFill rotWithShape="1">
          <a:blip r:embed="rId7">
            <a:alphaModFix/>
          </a:blip>
          <a:srcRect/>
          <a:stretch/>
        </p:blipFill>
        <p:spPr>
          <a:xfrm>
            <a:off x="2114980" y="3274238"/>
            <a:ext cx="1030324" cy="651620"/>
          </a:xfrm>
          <a:prstGeom prst="rect">
            <a:avLst/>
          </a:prstGeom>
          <a:noFill/>
          <a:ln>
            <a:noFill/>
          </a:ln>
        </p:spPr>
      </p:pic>
      <p:pic>
        <p:nvPicPr>
          <p:cNvPr id="116" name="Google Shape;116;p8" descr="History of the Minivan: Photos"/>
          <p:cNvPicPr preferRelativeResize="0"/>
          <p:nvPr/>
        </p:nvPicPr>
        <p:blipFill rotWithShape="1">
          <a:blip r:embed="rId8">
            <a:alphaModFix/>
          </a:blip>
          <a:srcRect/>
          <a:stretch/>
        </p:blipFill>
        <p:spPr>
          <a:xfrm>
            <a:off x="3621273" y="4166428"/>
            <a:ext cx="947685" cy="473843"/>
          </a:xfrm>
          <a:prstGeom prst="rect">
            <a:avLst/>
          </a:prstGeom>
          <a:noFill/>
          <a:ln>
            <a:noFill/>
          </a:ln>
        </p:spPr>
      </p:pic>
      <p:sp>
        <p:nvSpPr>
          <p:cNvPr id="117" name="Google Shape;117;p8"/>
          <p:cNvSpPr txBox="1"/>
          <p:nvPr/>
        </p:nvSpPr>
        <p:spPr>
          <a:xfrm>
            <a:off x="376964" y="1507291"/>
            <a:ext cx="4428642" cy="1200329"/>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1800"/>
              <a:buFont typeface="Arial"/>
              <a:buChar char="•"/>
            </a:pPr>
            <a:r>
              <a:rPr lang="en-US" sz="1800" b="0" i="0" u="none" strike="noStrike" cap="none">
                <a:solidFill>
                  <a:srgbClr val="000000"/>
                </a:solidFill>
                <a:latin typeface="Arial"/>
                <a:ea typeface="Arial"/>
                <a:cs typeface="Arial"/>
                <a:sym typeface="Arial"/>
              </a:rPr>
              <a:t>8.3% CAGR next 7 years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800"/>
              <a:buFont typeface="Arial"/>
              <a:buChar char="•"/>
            </a:pPr>
            <a:r>
              <a:rPr lang="en-US" sz="1800" b="0" i="0" u="none" strike="noStrike" cap="none">
                <a:solidFill>
                  <a:srgbClr val="000000"/>
                </a:solidFill>
                <a:latin typeface="Arial"/>
                <a:ea typeface="Arial"/>
                <a:cs typeface="Arial"/>
                <a:sym typeface="Arial"/>
              </a:rPr>
              <a:t>Increased Regulation</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800"/>
              <a:buFont typeface="Arial"/>
              <a:buChar char="•"/>
            </a:pPr>
            <a:r>
              <a:rPr lang="en-US" sz="1800" b="0" i="0" u="none" strike="noStrike" cap="none">
                <a:solidFill>
                  <a:srgbClr val="000000"/>
                </a:solidFill>
                <a:latin typeface="Arial"/>
                <a:ea typeface="Arial"/>
                <a:cs typeface="Arial"/>
                <a:sym typeface="Arial"/>
              </a:rPr>
              <a:t>4,295 companies will collapse to 200-300</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7">
                                            <p:txEl>
                                              <p:pRg st="0" end="0"/>
                                            </p:txEl>
                                          </p:spTgt>
                                        </p:tgtEl>
                                        <p:attrNameLst>
                                          <p:attrName>style.visibility</p:attrName>
                                        </p:attrNameLst>
                                      </p:cBhvr>
                                      <p:to>
                                        <p:strVal val="visible"/>
                                      </p:to>
                                    </p:set>
                                    <p:anim calcmode="lin" valueType="num">
                                      <p:cBhvr additive="base">
                                        <p:cTn id="7" dur="500"/>
                                        <p:tgtEl>
                                          <p:spTgt spid="11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17">
                                            <p:txEl>
                                              <p:pRg st="1" end="1"/>
                                            </p:txEl>
                                          </p:spTgt>
                                        </p:tgtEl>
                                        <p:attrNameLst>
                                          <p:attrName>style.visibility</p:attrName>
                                        </p:attrNameLst>
                                      </p:cBhvr>
                                      <p:to>
                                        <p:strVal val="visible"/>
                                      </p:to>
                                    </p:set>
                                    <p:anim calcmode="lin" valueType="num">
                                      <p:cBhvr additive="base">
                                        <p:cTn id="12" dur="500"/>
                                        <p:tgtEl>
                                          <p:spTgt spid="11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17">
                                            <p:txEl>
                                              <p:pRg st="2" end="2"/>
                                            </p:txEl>
                                          </p:spTgt>
                                        </p:tgtEl>
                                        <p:attrNameLst>
                                          <p:attrName>style.visibility</p:attrName>
                                        </p:attrNameLst>
                                      </p:cBhvr>
                                      <p:to>
                                        <p:strVal val="visible"/>
                                      </p:to>
                                    </p:set>
                                    <p:anim calcmode="lin" valueType="num">
                                      <p:cBhvr additive="base">
                                        <p:cTn id="17" dur="500"/>
                                        <p:tgtEl>
                                          <p:spTgt spid="11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9"/>
                                        </p:tgtEl>
                                        <p:attrNameLst>
                                          <p:attrName>style.visibility</p:attrName>
                                        </p:attrNameLst>
                                      </p:cBhvr>
                                      <p:to>
                                        <p:strVal val="visible"/>
                                      </p:to>
                                    </p:set>
                                    <p:animEffect transition="in" filter="fade">
                                      <p:cBhvr>
                                        <p:cTn id="22" dur="500"/>
                                        <p:tgtEl>
                                          <p:spTgt spid="109"/>
                                        </p:tgtEl>
                                      </p:cBhvr>
                                    </p:animEffect>
                                  </p:childTnLst>
                                </p:cTn>
                              </p:par>
                              <p:par>
                                <p:cTn id="23" presetID="10" presetClass="entr" presetSubtype="0" fill="hold" nodeType="withEffect">
                                  <p:stCondLst>
                                    <p:cond delay="0"/>
                                  </p:stCondLst>
                                  <p:childTnLst>
                                    <p:set>
                                      <p:cBhvr>
                                        <p:cTn id="24" dur="1" fill="hold">
                                          <p:stCondLst>
                                            <p:cond delay="0"/>
                                          </p:stCondLst>
                                        </p:cTn>
                                        <p:tgtEl>
                                          <p:spTgt spid="112"/>
                                        </p:tgtEl>
                                        <p:attrNameLst>
                                          <p:attrName>style.visibility</p:attrName>
                                        </p:attrNameLst>
                                      </p:cBhvr>
                                      <p:to>
                                        <p:strVal val="visible"/>
                                      </p:to>
                                    </p:set>
                                    <p:animEffect transition="in" filter="fade">
                                      <p:cBhvr>
                                        <p:cTn id="25" dur="500"/>
                                        <p:tgtEl>
                                          <p:spTgt spid="112"/>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114"/>
                                        </p:tgtEl>
                                        <p:attrNameLst>
                                          <p:attrName>style.visibility</p:attrName>
                                        </p:attrNameLst>
                                      </p:cBhvr>
                                      <p:to>
                                        <p:strVal val="visible"/>
                                      </p:to>
                                    </p:set>
                                    <p:anim calcmode="lin" valueType="num">
                                      <p:cBhvr additive="base">
                                        <p:cTn id="30" dur="500"/>
                                        <p:tgtEl>
                                          <p:spTgt spid="114"/>
                                        </p:tgtEl>
                                        <p:attrNameLst>
                                          <p:attrName>ppt_x</p:attrName>
                                        </p:attrNameLst>
                                      </p:cBhvr>
                                      <p:tavLst>
                                        <p:tav tm="0">
                                          <p:val>
                                            <p:strVal val="#ppt_x-1"/>
                                          </p:val>
                                        </p:tav>
                                        <p:tav tm="100000">
                                          <p:val>
                                            <p:strVal val="#ppt_x"/>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113"/>
                                        </p:tgtEl>
                                        <p:attrNameLst>
                                          <p:attrName>style.visibility</p:attrName>
                                        </p:attrNameLst>
                                      </p:cBhvr>
                                      <p:to>
                                        <p:strVal val="visible"/>
                                      </p:to>
                                    </p:set>
                                    <p:anim calcmode="lin" valueType="num">
                                      <p:cBhvr additive="base">
                                        <p:cTn id="35" dur="500"/>
                                        <p:tgtEl>
                                          <p:spTgt spid="113"/>
                                        </p:tgtEl>
                                        <p:attrNameLst>
                                          <p:attrName>ppt_x</p:attrName>
                                        </p:attrNameLst>
                                      </p:cBhvr>
                                      <p:tavLst>
                                        <p:tav tm="0">
                                          <p:val>
                                            <p:strVal val="#ppt_x-1"/>
                                          </p:val>
                                        </p:tav>
                                        <p:tav tm="100000">
                                          <p:val>
                                            <p:strVal val="#ppt_x"/>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nodeType="clickEffect">
                                  <p:stCondLst>
                                    <p:cond delay="0"/>
                                  </p:stCondLst>
                                  <p:childTnLst>
                                    <p:set>
                                      <p:cBhvr>
                                        <p:cTn id="39" dur="1" fill="hold">
                                          <p:stCondLst>
                                            <p:cond delay="0"/>
                                          </p:stCondLst>
                                        </p:cTn>
                                        <p:tgtEl>
                                          <p:spTgt spid="115"/>
                                        </p:tgtEl>
                                        <p:attrNameLst>
                                          <p:attrName>style.visibility</p:attrName>
                                        </p:attrNameLst>
                                      </p:cBhvr>
                                      <p:to>
                                        <p:strVal val="visible"/>
                                      </p:to>
                                    </p:set>
                                    <p:anim calcmode="lin" valueType="num">
                                      <p:cBhvr additive="base">
                                        <p:cTn id="40" dur="500"/>
                                        <p:tgtEl>
                                          <p:spTgt spid="115"/>
                                        </p:tgtEl>
                                        <p:attrNameLst>
                                          <p:attrName>ppt_x</p:attrName>
                                        </p:attrNameLst>
                                      </p:cBhvr>
                                      <p:tavLst>
                                        <p:tav tm="0">
                                          <p:val>
                                            <p:strVal val="#ppt_x-1"/>
                                          </p:val>
                                        </p:tav>
                                        <p:tav tm="100000">
                                          <p:val>
                                            <p:strVal val="#ppt_x"/>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nodeType="clickEffect">
                                  <p:stCondLst>
                                    <p:cond delay="0"/>
                                  </p:stCondLst>
                                  <p:childTnLst>
                                    <p:set>
                                      <p:cBhvr>
                                        <p:cTn id="44" dur="1" fill="hold">
                                          <p:stCondLst>
                                            <p:cond delay="0"/>
                                          </p:stCondLst>
                                        </p:cTn>
                                        <p:tgtEl>
                                          <p:spTgt spid="116"/>
                                        </p:tgtEl>
                                        <p:attrNameLst>
                                          <p:attrName>style.visibility</p:attrName>
                                        </p:attrNameLst>
                                      </p:cBhvr>
                                      <p:to>
                                        <p:strVal val="visible"/>
                                      </p:to>
                                    </p:set>
                                    <p:anim calcmode="lin" valueType="num">
                                      <p:cBhvr additive="base">
                                        <p:cTn id="45" dur="500"/>
                                        <p:tgtEl>
                                          <p:spTgt spid="116"/>
                                        </p:tgtEl>
                                        <p:attrNameLst>
                                          <p:attrName>ppt_x</p:attrName>
                                        </p:attrNameLst>
                                      </p:cBhvr>
                                      <p:tavLst>
                                        <p:tav tm="0">
                                          <p:val>
                                            <p:strVal val="#ppt_x+1"/>
                                          </p:val>
                                        </p:tav>
                                        <p:tav tm="100000">
                                          <p:val>
                                            <p:strVal val="#ppt_x"/>
                                          </p:val>
                                        </p:tav>
                                      </p:tavLst>
                                    </p:anim>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11">
                                            <p:txEl>
                                              <p:pRg st="0" end="0"/>
                                            </p:txEl>
                                          </p:spTgt>
                                        </p:tgtEl>
                                        <p:attrNameLst>
                                          <p:attrName>style.visibility</p:attrName>
                                        </p:attrNameLst>
                                      </p:cBhvr>
                                      <p:to>
                                        <p:strVal val="visible"/>
                                      </p:to>
                                    </p:set>
                                    <p:animEffect transition="in" filter="fade">
                                      <p:cBhvr>
                                        <p:cTn id="50" dur="500"/>
                                        <p:tgtEl>
                                          <p:spTgt spid="111">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11">
                                            <p:txEl>
                                              <p:pRg st="1" end="1"/>
                                            </p:txEl>
                                          </p:spTgt>
                                        </p:tgtEl>
                                        <p:attrNameLst>
                                          <p:attrName>style.visibility</p:attrName>
                                        </p:attrNameLst>
                                      </p:cBhvr>
                                      <p:to>
                                        <p:strVal val="visible"/>
                                      </p:to>
                                    </p:set>
                                    <p:animEffect transition="in" filter="fade">
                                      <p:cBhvr>
                                        <p:cTn id="55" dur="500"/>
                                        <p:tgtEl>
                                          <p:spTgt spid="1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9"/>
          <p:cNvSpPr txBox="1">
            <a:spLocks noGrp="1"/>
          </p:cNvSpPr>
          <p:nvPr>
            <p:ph type="title"/>
          </p:nvPr>
        </p:nvSpPr>
        <p:spPr>
          <a:xfrm>
            <a:off x="311700" y="9022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a:t>Around the World: Denmark</a:t>
            </a:r>
            <a:endParaRPr/>
          </a:p>
        </p:txBody>
      </p:sp>
      <p:sp>
        <p:nvSpPr>
          <p:cNvPr id="123" name="Google Shape;123;p9"/>
          <p:cNvSpPr txBox="1">
            <a:spLocks noGrp="1"/>
          </p:cNvSpPr>
          <p:nvPr>
            <p:ph type="body" idx="1"/>
          </p:nvPr>
        </p:nvSpPr>
        <p:spPr>
          <a:xfrm>
            <a:off x="311700" y="1609675"/>
            <a:ext cx="6322706" cy="3416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Char char="●"/>
            </a:pPr>
            <a:r>
              <a:rPr lang="en-US"/>
              <a:t>Senior Friendly system with principles of self-reliance, dignity and self-respect, integrated into the community</a:t>
            </a:r>
            <a:endParaRPr/>
          </a:p>
          <a:p>
            <a:pPr marL="457200" lvl="0" indent="-342900" algn="l" rtl="0">
              <a:lnSpc>
                <a:spcPct val="115000"/>
              </a:lnSpc>
              <a:spcBef>
                <a:spcPts val="0"/>
              </a:spcBef>
              <a:spcAft>
                <a:spcPts val="0"/>
              </a:spcAft>
              <a:buSzPts val="1800"/>
              <a:buChar char="●"/>
            </a:pPr>
            <a:r>
              <a:rPr lang="en-US"/>
              <a:t>National strategy to maintain people in their homes.  In the 1980’s legislated against the building of any new LTC homes</a:t>
            </a:r>
            <a:endParaRPr/>
          </a:p>
          <a:p>
            <a:pPr marL="457200" lvl="0" indent="-342900" algn="l" rtl="0">
              <a:lnSpc>
                <a:spcPct val="115000"/>
              </a:lnSpc>
              <a:spcBef>
                <a:spcPts val="0"/>
              </a:spcBef>
              <a:spcAft>
                <a:spcPts val="0"/>
              </a:spcAft>
              <a:buSzPts val="1800"/>
              <a:buChar char="●"/>
            </a:pPr>
            <a:r>
              <a:rPr lang="en-US"/>
              <a:t>Patient outcomes tracked, with funded nursing and caregiving under universal health insurance</a:t>
            </a:r>
            <a:endParaRPr/>
          </a:p>
          <a:p>
            <a:pPr marL="457200" lvl="0" indent="-342900" algn="l" rtl="0">
              <a:lnSpc>
                <a:spcPct val="115000"/>
              </a:lnSpc>
              <a:spcBef>
                <a:spcPts val="0"/>
              </a:spcBef>
              <a:spcAft>
                <a:spcPts val="0"/>
              </a:spcAft>
              <a:buSzPts val="1800"/>
              <a:buChar char="●"/>
            </a:pPr>
            <a:r>
              <a:rPr lang="en-US"/>
              <a:t>Best outcomes and satisfaction levels of any OECD country</a:t>
            </a:r>
            <a:endParaRPr/>
          </a:p>
          <a:p>
            <a:pPr marL="114300" lvl="0" indent="0" algn="l" rtl="0">
              <a:lnSpc>
                <a:spcPct val="115000"/>
              </a:lnSpc>
              <a:spcBef>
                <a:spcPts val="0"/>
              </a:spcBef>
              <a:spcAft>
                <a:spcPts val="0"/>
              </a:spcAft>
              <a:buSzPts val="1800"/>
              <a:buNone/>
            </a:pPr>
            <a:r>
              <a:rPr lang="en-US" sz="900"/>
              <a:t>Source: Ageing Well Report Queens University 2020</a:t>
            </a:r>
            <a:endParaRPr/>
          </a:p>
        </p:txBody>
      </p:sp>
      <p:pic>
        <p:nvPicPr>
          <p:cNvPr id="124" name="Google Shape;124;p9"/>
          <p:cNvPicPr preferRelativeResize="0"/>
          <p:nvPr/>
        </p:nvPicPr>
        <p:blipFill rotWithShape="1">
          <a:blip r:embed="rId3">
            <a:alphaModFix/>
          </a:blip>
          <a:srcRect/>
          <a:stretch/>
        </p:blipFill>
        <p:spPr>
          <a:xfrm>
            <a:off x="6683972" y="1558497"/>
            <a:ext cx="2076740" cy="280074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10"/>
          <p:cNvSpPr txBox="1"/>
          <p:nvPr/>
        </p:nvSpPr>
        <p:spPr>
          <a:xfrm>
            <a:off x="1506415" y="1758147"/>
            <a:ext cx="6131169" cy="255454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a:solidFill>
                  <a:srgbClr val="000000"/>
                </a:solidFill>
                <a:latin typeface="Proxima Nova"/>
                <a:ea typeface="Proxima Nova"/>
                <a:cs typeface="Proxima Nova"/>
                <a:sym typeface="Proxima Nova"/>
              </a:rPr>
              <a:t>Show us a </a:t>
            </a:r>
            <a:r>
              <a:rPr lang="en-US" sz="4000" b="0" i="0" u="none" strike="noStrike" cap="none">
                <a:solidFill>
                  <a:srgbClr val="92D050"/>
                </a:solidFill>
                <a:latin typeface="Proxima Nova"/>
                <a:ea typeface="Proxima Nova"/>
                <a:cs typeface="Proxima Nova"/>
                <a:sym typeface="Proxima Nova"/>
              </a:rPr>
              <a:t>problem</a:t>
            </a:r>
            <a:r>
              <a:rPr lang="en-US" sz="4000" b="0" i="0" u="none" strike="noStrike" cap="none">
                <a:solidFill>
                  <a:srgbClr val="006FBE"/>
                </a:solidFill>
                <a:latin typeface="Proxima Nova"/>
                <a:ea typeface="Proxima Nova"/>
                <a:cs typeface="Proxima Nova"/>
                <a:sym typeface="Proxima Nova"/>
              </a:rPr>
              <a:t> </a:t>
            </a:r>
            <a:endParaRPr sz="40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a:solidFill>
                  <a:srgbClr val="000000"/>
                </a:solidFill>
                <a:latin typeface="Proxima Nova"/>
                <a:ea typeface="Proxima Nova"/>
                <a:cs typeface="Proxima Nova"/>
                <a:sym typeface="Proxima Nova"/>
              </a:rPr>
              <a:t>we didn’t know we had.</a:t>
            </a:r>
            <a:endParaRPr sz="4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4000"/>
              <a:buFont typeface="Arial"/>
              <a:buNone/>
            </a:pPr>
            <a:br>
              <a:rPr lang="en-US" sz="4000" b="0" i="0" u="none" strike="noStrike" cap="none">
                <a:solidFill>
                  <a:srgbClr val="000000"/>
                </a:solidFill>
                <a:latin typeface="Arial"/>
                <a:ea typeface="Arial"/>
                <a:cs typeface="Arial"/>
                <a:sym typeface="Arial"/>
              </a:rPr>
            </a:br>
            <a:endParaRPr sz="4000" b="0" i="0" u="none" strike="noStrike" cap="non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pic>
        <p:nvPicPr>
          <p:cNvPr id="134" name="Google Shape;134;p11" descr="A blue infinity symbol with white text&#10;&#10;Description automatically generated"/>
          <p:cNvPicPr preferRelativeResize="0"/>
          <p:nvPr/>
        </p:nvPicPr>
        <p:blipFill rotWithShape="1">
          <a:blip r:embed="rId3">
            <a:alphaModFix/>
          </a:blip>
          <a:srcRect/>
          <a:stretch/>
        </p:blipFill>
        <p:spPr>
          <a:xfrm>
            <a:off x="1143000" y="0"/>
            <a:ext cx="6858000" cy="5143500"/>
          </a:xfrm>
          <a:prstGeom prst="rect">
            <a:avLst/>
          </a:prstGeom>
          <a:noFill/>
          <a:ln>
            <a:noFill/>
          </a:ln>
        </p:spPr>
      </p:pic>
      <p:pic>
        <p:nvPicPr>
          <p:cNvPr id="135" name="Google Shape;135;p11" descr="A blue and orange logo&#10;&#10;Description automatically generated"/>
          <p:cNvPicPr preferRelativeResize="0"/>
          <p:nvPr/>
        </p:nvPicPr>
        <p:blipFill rotWithShape="1">
          <a:blip r:embed="rId4">
            <a:alphaModFix/>
          </a:blip>
          <a:srcRect/>
          <a:stretch/>
        </p:blipFill>
        <p:spPr>
          <a:xfrm>
            <a:off x="1143000" y="0"/>
            <a:ext cx="6858000" cy="5143500"/>
          </a:xfrm>
          <a:prstGeom prst="rect">
            <a:avLst/>
          </a:prstGeom>
          <a:noFill/>
          <a:ln>
            <a:noFill/>
          </a:ln>
        </p:spPr>
      </p:pic>
      <p:pic>
        <p:nvPicPr>
          <p:cNvPr id="136" name="Google Shape;136;p11" descr="A blue and orange circular diagram&#10;&#10;Description automatically generated with medium confidence"/>
          <p:cNvPicPr preferRelativeResize="0"/>
          <p:nvPr/>
        </p:nvPicPr>
        <p:blipFill rotWithShape="1">
          <a:blip r:embed="rId5">
            <a:alphaModFix/>
          </a:blip>
          <a:srcRect/>
          <a:stretch/>
        </p:blipFill>
        <p:spPr>
          <a:xfrm>
            <a:off x="1143000" y="0"/>
            <a:ext cx="6858000" cy="5143500"/>
          </a:xfrm>
          <a:prstGeom prst="rect">
            <a:avLst/>
          </a:prstGeom>
          <a:noFill/>
          <a:ln>
            <a:noFill/>
          </a:ln>
        </p:spPr>
      </p:pic>
      <p:pic>
        <p:nvPicPr>
          <p:cNvPr id="137" name="Google Shape;137;p11" descr="A blue and orange circular diagram&#10;&#10;Description automatically generated with medium confidence"/>
          <p:cNvPicPr preferRelativeResize="0"/>
          <p:nvPr/>
        </p:nvPicPr>
        <p:blipFill rotWithShape="1">
          <a:blip r:embed="rId6">
            <a:alphaModFix/>
          </a:blip>
          <a:srcRect/>
          <a:stretch/>
        </p:blipFill>
        <p:spPr>
          <a:xfrm>
            <a:off x="1143000" y="0"/>
            <a:ext cx="6858000" cy="5143500"/>
          </a:xfrm>
          <a:prstGeom prst="rect">
            <a:avLst/>
          </a:prstGeom>
          <a:noFill/>
          <a:ln>
            <a:noFill/>
          </a:ln>
        </p:spPr>
      </p:pic>
      <p:pic>
        <p:nvPicPr>
          <p:cNvPr id="138" name="Google Shape;138;p11" descr="A blue and orange circular lines with icons&#10;&#10;Description automatically generated with medium confidence"/>
          <p:cNvPicPr preferRelativeResize="0"/>
          <p:nvPr/>
        </p:nvPicPr>
        <p:blipFill rotWithShape="1">
          <a:blip r:embed="rId7">
            <a:alphaModFix/>
          </a:blip>
          <a:srcRect/>
          <a:stretch/>
        </p:blipFill>
        <p:spPr>
          <a:xfrm>
            <a:off x="1143000" y="0"/>
            <a:ext cx="6858000" cy="5143500"/>
          </a:xfrm>
          <a:prstGeom prst="rect">
            <a:avLst/>
          </a:prstGeom>
          <a:noFill/>
          <a:ln>
            <a:noFill/>
          </a:ln>
        </p:spPr>
      </p:pic>
      <p:pic>
        <p:nvPicPr>
          <p:cNvPr id="139" name="Google Shape;139;p11" descr="A diagram of a blue and orange chain&#10;&#10;Description automatically generated with medium confidence"/>
          <p:cNvPicPr preferRelativeResize="0"/>
          <p:nvPr/>
        </p:nvPicPr>
        <p:blipFill rotWithShape="1">
          <a:blip r:embed="rId8">
            <a:alphaModFix/>
          </a:blip>
          <a:srcRect/>
          <a:stretch/>
        </p:blipFill>
        <p:spPr>
          <a:xfrm>
            <a:off x="1143000" y="0"/>
            <a:ext cx="6858000" cy="5143500"/>
          </a:xfrm>
          <a:prstGeom prst="rect">
            <a:avLst/>
          </a:prstGeom>
          <a:noFill/>
          <a:ln>
            <a:noFill/>
          </a:ln>
        </p:spPr>
      </p:pic>
      <p:pic>
        <p:nvPicPr>
          <p:cNvPr id="140" name="Google Shape;140;p11" descr="A diagram of a diagram of a family&#10;&#10;Description automatically generated with medium confidence"/>
          <p:cNvPicPr preferRelativeResize="0"/>
          <p:nvPr/>
        </p:nvPicPr>
        <p:blipFill rotWithShape="1">
          <a:blip r:embed="rId9">
            <a:alphaModFix/>
          </a:blip>
          <a:srcRect/>
          <a:stretch/>
        </p:blipFill>
        <p:spPr>
          <a:xfrm>
            <a:off x="1143000" y="0"/>
            <a:ext cx="6858000" cy="5143500"/>
          </a:xfrm>
          <a:prstGeom prst="rect">
            <a:avLst/>
          </a:prstGeom>
          <a:noFill/>
          <a:ln>
            <a:noFill/>
          </a:ln>
        </p:spPr>
      </p:pic>
      <p:pic>
        <p:nvPicPr>
          <p:cNvPr id="141" name="Google Shape;141;p11" descr="A diagram of a diagram of a house&#10;&#10;Description automatically generated with medium confidence"/>
          <p:cNvPicPr preferRelativeResize="0"/>
          <p:nvPr/>
        </p:nvPicPr>
        <p:blipFill rotWithShape="1">
          <a:blip r:embed="rId10">
            <a:alphaModFix/>
          </a:blip>
          <a:srcRect/>
          <a:stretch/>
        </p:blipFill>
        <p:spPr>
          <a:xfrm>
            <a:off x="1143000" y="0"/>
            <a:ext cx="6858000" cy="5143500"/>
          </a:xfrm>
          <a:prstGeom prst="rect">
            <a:avLst/>
          </a:prstGeom>
          <a:noFill/>
          <a:ln>
            <a:noFill/>
          </a:ln>
        </p:spPr>
      </p:pic>
      <p:pic>
        <p:nvPicPr>
          <p:cNvPr id="142" name="Google Shape;142;p11" descr="A diagram of a diagram of a family&#10;&#10;Description automatically generated with medium confidence"/>
          <p:cNvPicPr preferRelativeResize="0"/>
          <p:nvPr/>
        </p:nvPicPr>
        <p:blipFill rotWithShape="1">
          <a:blip r:embed="rId11">
            <a:alphaModFix/>
          </a:blip>
          <a:srcRect/>
          <a:stretch/>
        </p:blipFill>
        <p:spPr>
          <a:xfrm>
            <a:off x="1143000" y="0"/>
            <a:ext cx="6858000" cy="5143500"/>
          </a:xfrm>
          <a:prstGeom prst="rect">
            <a:avLst/>
          </a:prstGeom>
          <a:noFill/>
          <a:ln>
            <a:noFill/>
          </a:ln>
        </p:spPr>
      </p:pic>
      <p:pic>
        <p:nvPicPr>
          <p:cNvPr id="143" name="Google Shape;143;p11" descr="A diagram of a diagram of a family&#10;&#10;Description automatically generated with medium confidence"/>
          <p:cNvPicPr preferRelativeResize="0"/>
          <p:nvPr/>
        </p:nvPicPr>
        <p:blipFill rotWithShape="1">
          <a:blip r:embed="rId12">
            <a:alphaModFix/>
          </a:blip>
          <a:srcRect/>
          <a:stretch/>
        </p:blipFill>
        <p:spPr>
          <a:xfrm>
            <a:off x="1143000" y="0"/>
            <a:ext cx="6858000" cy="5143500"/>
          </a:xfrm>
          <a:prstGeom prst="rect">
            <a:avLst/>
          </a:prstGeom>
          <a:noFill/>
          <a:ln>
            <a:noFill/>
          </a:ln>
        </p:spPr>
      </p:pic>
      <p:pic>
        <p:nvPicPr>
          <p:cNvPr id="144" name="Google Shape;144;p11" descr="A diagram of a life cycle&#10;&#10;Description automatically generated"/>
          <p:cNvPicPr preferRelativeResize="0"/>
          <p:nvPr/>
        </p:nvPicPr>
        <p:blipFill rotWithShape="1">
          <a:blip r:embed="rId13">
            <a:alphaModFix/>
          </a:blip>
          <a:srcRect/>
          <a:stretch/>
        </p:blipFill>
        <p:spPr>
          <a:xfrm>
            <a:off x="1143000" y="0"/>
            <a:ext cx="6858000" cy="5143500"/>
          </a:xfrm>
          <a:prstGeom prst="rect">
            <a:avLst/>
          </a:prstGeom>
          <a:noFill/>
          <a:ln>
            <a:noFill/>
          </a:ln>
        </p:spPr>
      </p:pic>
      <p:pic>
        <p:nvPicPr>
          <p:cNvPr id="145" name="Google Shape;145;p11" descr="A diagram of a life cycle&#10;&#10;Description automatically generated"/>
          <p:cNvPicPr preferRelativeResize="0"/>
          <p:nvPr/>
        </p:nvPicPr>
        <p:blipFill rotWithShape="1">
          <a:blip r:embed="rId14">
            <a:alphaModFix/>
          </a:blip>
          <a:srcRect/>
          <a:stretch/>
        </p:blipFill>
        <p:spPr>
          <a:xfrm>
            <a:off x="1143000" y="0"/>
            <a:ext cx="6858000" cy="5143500"/>
          </a:xfrm>
          <a:prstGeom prst="rect">
            <a:avLst/>
          </a:prstGeom>
          <a:noFill/>
          <a:ln>
            <a:noFill/>
          </a:ln>
        </p:spPr>
      </p:pic>
      <p:pic>
        <p:nvPicPr>
          <p:cNvPr id="146" name="Google Shape;146;p11" descr="A diagram of a life cycle&#10;&#10;Description automatically generated"/>
          <p:cNvPicPr preferRelativeResize="0"/>
          <p:nvPr/>
        </p:nvPicPr>
        <p:blipFill rotWithShape="1">
          <a:blip r:embed="rId15">
            <a:alphaModFix/>
          </a:blip>
          <a:srcRect/>
          <a:stretch/>
        </p:blipFill>
        <p:spPr>
          <a:xfrm>
            <a:off x="1143000" y="0"/>
            <a:ext cx="6858000" cy="5143500"/>
          </a:xfrm>
          <a:prstGeom prst="rect">
            <a:avLst/>
          </a:prstGeom>
          <a:noFill/>
          <a:ln>
            <a:noFill/>
          </a:ln>
        </p:spPr>
      </p:pic>
      <p:pic>
        <p:nvPicPr>
          <p:cNvPr id="147" name="Google Shape;147;p11" descr="A diagram of a life cycle&#10;&#10;Description automatically generated"/>
          <p:cNvPicPr preferRelativeResize="0"/>
          <p:nvPr/>
        </p:nvPicPr>
        <p:blipFill rotWithShape="1">
          <a:blip r:embed="rId16">
            <a:alphaModFix/>
          </a:blip>
          <a:srcRect/>
          <a:stretch/>
        </p:blipFill>
        <p:spPr>
          <a:xfrm>
            <a:off x="1143000" y="0"/>
            <a:ext cx="6858000" cy="5143500"/>
          </a:xfrm>
          <a:prstGeom prst="rect">
            <a:avLst/>
          </a:prstGeom>
          <a:noFill/>
          <a:ln>
            <a:noFill/>
          </a:ln>
        </p:spPr>
      </p:pic>
      <p:pic>
        <p:nvPicPr>
          <p:cNvPr id="148" name="Google Shape;148;p11" descr="A diagram of a life cycle&#10;&#10;Description automatically generated"/>
          <p:cNvPicPr preferRelativeResize="0"/>
          <p:nvPr/>
        </p:nvPicPr>
        <p:blipFill rotWithShape="1">
          <a:blip r:embed="rId17">
            <a:alphaModFix/>
          </a:blip>
          <a:srcRect/>
          <a:stretch/>
        </p:blipFill>
        <p:spPr>
          <a:xfrm>
            <a:off x="1143000" y="0"/>
            <a:ext cx="6858000" cy="5143500"/>
          </a:xfrm>
          <a:prstGeom prst="rect">
            <a:avLst/>
          </a:prstGeom>
          <a:noFill/>
          <a:ln>
            <a:noFill/>
          </a:ln>
        </p:spPr>
      </p:pic>
      <p:pic>
        <p:nvPicPr>
          <p:cNvPr id="149" name="Google Shape;149;p11" descr="A diagram of a life cycle&#10;&#10;Description automatically generated"/>
          <p:cNvPicPr preferRelativeResize="0"/>
          <p:nvPr/>
        </p:nvPicPr>
        <p:blipFill rotWithShape="1">
          <a:blip r:embed="rId18">
            <a:alphaModFix/>
          </a:blip>
          <a:srcRect/>
          <a:stretch/>
        </p:blipFill>
        <p:spPr>
          <a:xfrm>
            <a:off x="1143000" y="0"/>
            <a:ext cx="6858000" cy="5143500"/>
          </a:xfrm>
          <a:prstGeom prst="rect">
            <a:avLst/>
          </a:prstGeom>
          <a:noFill/>
          <a:ln>
            <a:noFill/>
          </a:ln>
        </p:spPr>
      </p:pic>
      <p:pic>
        <p:nvPicPr>
          <p:cNvPr id="150" name="Google Shape;150;p11" descr="A diagram of a life cycle&#10;&#10;Description automatically generated"/>
          <p:cNvPicPr preferRelativeResize="0"/>
          <p:nvPr/>
        </p:nvPicPr>
        <p:blipFill rotWithShape="1">
          <a:blip r:embed="rId19">
            <a:alphaModFix/>
          </a:blip>
          <a:srcRect/>
          <a:stretch/>
        </p:blipFill>
        <p:spPr>
          <a:xfrm>
            <a:off x="1143000" y="0"/>
            <a:ext cx="6858000" cy="5143500"/>
          </a:xfrm>
          <a:prstGeom prst="rect">
            <a:avLst/>
          </a:prstGeom>
          <a:noFill/>
          <a:ln>
            <a:noFill/>
          </a:ln>
        </p:spPr>
      </p:pic>
      <p:pic>
        <p:nvPicPr>
          <p:cNvPr id="151" name="Google Shape;151;p11" descr="A diagram of a life cycle&#10;&#10;Description automatically generated"/>
          <p:cNvPicPr preferRelativeResize="0"/>
          <p:nvPr/>
        </p:nvPicPr>
        <p:blipFill rotWithShape="1">
          <a:blip r:embed="rId20">
            <a:alphaModFix/>
          </a:blip>
          <a:srcRect/>
          <a:stretch/>
        </p:blipFill>
        <p:spPr>
          <a:xfrm>
            <a:off x="1143000" y="0"/>
            <a:ext cx="6858000" cy="5143500"/>
          </a:xfrm>
          <a:prstGeom prst="rect">
            <a:avLst/>
          </a:prstGeom>
          <a:noFill/>
          <a:ln>
            <a:noFill/>
          </a:ln>
        </p:spPr>
      </p:pic>
      <p:pic>
        <p:nvPicPr>
          <p:cNvPr id="152" name="Google Shape;152;p11" descr="A diagram of a life cycle&#10;&#10;Description automatically generated"/>
          <p:cNvPicPr preferRelativeResize="0"/>
          <p:nvPr/>
        </p:nvPicPr>
        <p:blipFill rotWithShape="1">
          <a:blip r:embed="rId21">
            <a:alphaModFix/>
          </a:blip>
          <a:srcRect/>
          <a:stretch/>
        </p:blipFill>
        <p:spPr>
          <a:xfrm>
            <a:off x="1143000" y="0"/>
            <a:ext cx="6858000" cy="51435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6"/>
                                        </p:tgtEl>
                                        <p:attrNameLst>
                                          <p:attrName>style.visibility</p:attrName>
                                        </p:attrNameLst>
                                      </p:cBhvr>
                                      <p:to>
                                        <p:strVal val="visible"/>
                                      </p:to>
                                    </p:set>
                                    <p:animEffect transition="in" filter="fade">
                                      <p:cBhvr>
                                        <p:cTn id="7" dur="500"/>
                                        <p:tgtEl>
                                          <p:spTgt spid="1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7"/>
                                        </p:tgtEl>
                                        <p:attrNameLst>
                                          <p:attrName>style.visibility</p:attrName>
                                        </p:attrNameLst>
                                      </p:cBhvr>
                                      <p:to>
                                        <p:strVal val="visible"/>
                                      </p:to>
                                    </p:set>
                                    <p:animEffect transition="in" filter="fade">
                                      <p:cBhvr>
                                        <p:cTn id="12" dur="500"/>
                                        <p:tgtEl>
                                          <p:spTgt spid="13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8"/>
                                        </p:tgtEl>
                                        <p:attrNameLst>
                                          <p:attrName>style.visibility</p:attrName>
                                        </p:attrNameLst>
                                      </p:cBhvr>
                                      <p:to>
                                        <p:strVal val="visible"/>
                                      </p:to>
                                    </p:set>
                                    <p:animEffect transition="in" filter="fade">
                                      <p:cBhvr>
                                        <p:cTn id="17" dur="500"/>
                                        <p:tgtEl>
                                          <p:spTgt spid="13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9"/>
                                        </p:tgtEl>
                                        <p:attrNameLst>
                                          <p:attrName>style.visibility</p:attrName>
                                        </p:attrNameLst>
                                      </p:cBhvr>
                                      <p:to>
                                        <p:strVal val="visible"/>
                                      </p:to>
                                    </p:set>
                                    <p:animEffect transition="in" filter="fade">
                                      <p:cBhvr>
                                        <p:cTn id="22" dur="500"/>
                                        <p:tgtEl>
                                          <p:spTgt spid="13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0"/>
                                        </p:tgtEl>
                                        <p:attrNameLst>
                                          <p:attrName>style.visibility</p:attrName>
                                        </p:attrNameLst>
                                      </p:cBhvr>
                                      <p:to>
                                        <p:strVal val="visible"/>
                                      </p:to>
                                    </p:set>
                                    <p:animEffect transition="in" filter="fade">
                                      <p:cBhvr>
                                        <p:cTn id="27" dur="500"/>
                                        <p:tgtEl>
                                          <p:spTgt spid="140"/>
                                        </p:tgtEl>
                                      </p:cBhvr>
                                    </p:animEffect>
                                  </p:childTnLst>
                                </p:cTn>
                              </p:par>
                              <p:par>
                                <p:cTn id="28" presetID="10" presetClass="entr" presetSubtype="0" fill="hold" nodeType="withEffect">
                                  <p:stCondLst>
                                    <p:cond delay="0"/>
                                  </p:stCondLst>
                                  <p:childTnLst>
                                    <p:set>
                                      <p:cBhvr>
                                        <p:cTn id="29" dur="1" fill="hold">
                                          <p:stCondLst>
                                            <p:cond delay="0"/>
                                          </p:stCondLst>
                                        </p:cTn>
                                        <p:tgtEl>
                                          <p:spTgt spid="141"/>
                                        </p:tgtEl>
                                        <p:attrNameLst>
                                          <p:attrName>style.visibility</p:attrName>
                                        </p:attrNameLst>
                                      </p:cBhvr>
                                      <p:to>
                                        <p:strVal val="visible"/>
                                      </p:to>
                                    </p:set>
                                    <p:animEffect transition="in" filter="fade">
                                      <p:cBhvr>
                                        <p:cTn id="30" dur="500"/>
                                        <p:tgtEl>
                                          <p:spTgt spid="141"/>
                                        </p:tgtEl>
                                      </p:cBhvr>
                                    </p:animEffect>
                                  </p:childTnLst>
                                </p:cTn>
                              </p:par>
                              <p:par>
                                <p:cTn id="31" presetID="10" presetClass="entr" presetSubtype="0" fill="hold" nodeType="withEffect">
                                  <p:stCondLst>
                                    <p:cond delay="0"/>
                                  </p:stCondLst>
                                  <p:childTnLst>
                                    <p:set>
                                      <p:cBhvr>
                                        <p:cTn id="32" dur="1" fill="hold">
                                          <p:stCondLst>
                                            <p:cond delay="0"/>
                                          </p:stCondLst>
                                        </p:cTn>
                                        <p:tgtEl>
                                          <p:spTgt spid="142"/>
                                        </p:tgtEl>
                                        <p:attrNameLst>
                                          <p:attrName>style.visibility</p:attrName>
                                        </p:attrNameLst>
                                      </p:cBhvr>
                                      <p:to>
                                        <p:strVal val="visible"/>
                                      </p:to>
                                    </p:set>
                                    <p:animEffect transition="in" filter="fade">
                                      <p:cBhvr>
                                        <p:cTn id="33" dur="500"/>
                                        <p:tgtEl>
                                          <p:spTgt spid="142"/>
                                        </p:tgtEl>
                                      </p:cBhvr>
                                    </p:animEffect>
                                  </p:childTnLst>
                                </p:cTn>
                              </p:par>
                              <p:par>
                                <p:cTn id="34" presetID="10" presetClass="entr" presetSubtype="0" fill="hold" nodeType="withEffect">
                                  <p:stCondLst>
                                    <p:cond delay="0"/>
                                  </p:stCondLst>
                                  <p:childTnLst>
                                    <p:set>
                                      <p:cBhvr>
                                        <p:cTn id="35" dur="1" fill="hold">
                                          <p:stCondLst>
                                            <p:cond delay="0"/>
                                          </p:stCondLst>
                                        </p:cTn>
                                        <p:tgtEl>
                                          <p:spTgt spid="143"/>
                                        </p:tgtEl>
                                        <p:attrNameLst>
                                          <p:attrName>style.visibility</p:attrName>
                                        </p:attrNameLst>
                                      </p:cBhvr>
                                      <p:to>
                                        <p:strVal val="visible"/>
                                      </p:to>
                                    </p:set>
                                    <p:animEffect transition="in" filter="fade">
                                      <p:cBhvr>
                                        <p:cTn id="36" dur="500"/>
                                        <p:tgtEl>
                                          <p:spTgt spid="14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44"/>
                                        </p:tgtEl>
                                        <p:attrNameLst>
                                          <p:attrName>style.visibility</p:attrName>
                                        </p:attrNameLst>
                                      </p:cBhvr>
                                      <p:to>
                                        <p:strVal val="visible"/>
                                      </p:to>
                                    </p:set>
                                    <p:animEffect transition="in" filter="fade">
                                      <p:cBhvr>
                                        <p:cTn id="41" dur="500"/>
                                        <p:tgtEl>
                                          <p:spTgt spid="144"/>
                                        </p:tgtEl>
                                      </p:cBhvr>
                                    </p:animEffect>
                                  </p:childTnLst>
                                </p:cTn>
                              </p:par>
                              <p:par>
                                <p:cTn id="42" presetID="1" presetClass="entr" presetSubtype="0" fill="hold" nodeType="withEffect">
                                  <p:stCondLst>
                                    <p:cond delay="0"/>
                                  </p:stCondLst>
                                  <p:childTnLst>
                                    <p:set>
                                      <p:cBhvr>
                                        <p:cTn id="43" dur="1" fill="hold">
                                          <p:stCondLst>
                                            <p:cond delay="0"/>
                                          </p:stCondLst>
                                        </p:cTn>
                                        <p:tgtEl>
                                          <p:spTgt spid="145"/>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46"/>
                                        </p:tgtEl>
                                        <p:attrNameLst>
                                          <p:attrName>style.visibility</p:attrName>
                                        </p:attrNameLst>
                                      </p:cBhvr>
                                      <p:to>
                                        <p:strVal val="visible"/>
                                      </p:to>
                                    </p:set>
                                    <p:animEffect transition="in" filter="fade">
                                      <p:cBhvr>
                                        <p:cTn id="48" dur="500"/>
                                        <p:tgtEl>
                                          <p:spTgt spid="146"/>
                                        </p:tgtEl>
                                      </p:cBhvr>
                                    </p:animEffect>
                                  </p:childTnLst>
                                </p:cTn>
                              </p:par>
                              <p:par>
                                <p:cTn id="49" presetID="1" presetClass="entr" presetSubtype="0" fill="hold" nodeType="withEffect">
                                  <p:stCondLst>
                                    <p:cond delay="0"/>
                                  </p:stCondLst>
                                  <p:childTnLst>
                                    <p:set>
                                      <p:cBhvr>
                                        <p:cTn id="50" dur="1" fill="hold">
                                          <p:stCondLst>
                                            <p:cond delay="0"/>
                                          </p:stCondLst>
                                        </p:cTn>
                                        <p:tgtEl>
                                          <p:spTgt spid="14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48"/>
                                        </p:tgtEl>
                                        <p:attrNameLst>
                                          <p:attrName>style.visibility</p:attrName>
                                        </p:attrNameLst>
                                      </p:cBhvr>
                                      <p:to>
                                        <p:strVal val="visible"/>
                                      </p:to>
                                    </p:set>
                                    <p:animEffect transition="in" filter="fade">
                                      <p:cBhvr>
                                        <p:cTn id="55" dur="500"/>
                                        <p:tgtEl>
                                          <p:spTgt spid="148"/>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49"/>
                                        </p:tgtEl>
                                        <p:attrNameLst>
                                          <p:attrName>style.visibility</p:attrName>
                                        </p:attrNameLst>
                                      </p:cBhvr>
                                      <p:to>
                                        <p:strVal val="visible"/>
                                      </p:to>
                                    </p:set>
                                    <p:animEffect transition="in" filter="fade">
                                      <p:cBhvr>
                                        <p:cTn id="60" dur="500"/>
                                        <p:tgtEl>
                                          <p:spTgt spid="149"/>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150"/>
                                        </p:tgtEl>
                                        <p:attrNameLst>
                                          <p:attrName>style.visibility</p:attrName>
                                        </p:attrNameLst>
                                      </p:cBhvr>
                                      <p:to>
                                        <p:strVal val="visible"/>
                                      </p:to>
                                    </p:set>
                                    <p:animEffect transition="in" filter="fade">
                                      <p:cBhvr>
                                        <p:cTn id="65" dur="500"/>
                                        <p:tgtEl>
                                          <p:spTgt spid="150"/>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151"/>
                                        </p:tgtEl>
                                        <p:attrNameLst>
                                          <p:attrName>style.visibility</p:attrName>
                                        </p:attrNameLst>
                                      </p:cBhvr>
                                      <p:to>
                                        <p:strVal val="visible"/>
                                      </p:to>
                                    </p:set>
                                    <p:animEffect transition="in" filter="fade">
                                      <p:cBhvr>
                                        <p:cTn id="70" dur="500"/>
                                        <p:tgtEl>
                                          <p:spTgt spid="151"/>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152"/>
                                        </p:tgtEl>
                                        <p:attrNameLst>
                                          <p:attrName>style.visibility</p:attrName>
                                        </p:attrNameLst>
                                      </p:cBhvr>
                                      <p:to>
                                        <p:strVal val="visible"/>
                                      </p:to>
                                    </p:set>
                                    <p:animEffect transition="in" filter="fade">
                                      <p:cBhvr>
                                        <p:cTn id="75"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grpSp>
        <p:nvGrpSpPr>
          <p:cNvPr id="157" name="Google Shape;157;p12"/>
          <p:cNvGrpSpPr/>
          <p:nvPr/>
        </p:nvGrpSpPr>
        <p:grpSpPr>
          <a:xfrm>
            <a:off x="2472943" y="590549"/>
            <a:ext cx="4198113" cy="3962401"/>
            <a:chOff x="948943" y="50799"/>
            <a:chExt cx="4198113" cy="3962401"/>
          </a:xfrm>
        </p:grpSpPr>
        <p:sp>
          <p:nvSpPr>
            <p:cNvPr id="158" name="Google Shape;158;p12"/>
            <p:cNvSpPr/>
            <p:nvPr/>
          </p:nvSpPr>
          <p:spPr>
            <a:xfrm>
              <a:off x="1828799" y="50799"/>
              <a:ext cx="2438400" cy="2438400"/>
            </a:xfrm>
            <a:prstGeom prst="ellipse">
              <a:avLst/>
            </a:prstGeom>
            <a:solidFill>
              <a:srgbClr val="FFAA3F">
                <a:alpha val="49411"/>
              </a:srgbClr>
            </a:solidFill>
            <a:ln>
              <a:noFill/>
            </a:ln>
            <a:effectLst>
              <a:outerShdw blurRad="40000" dist="23000" dir="5400000" rotWithShape="0">
                <a:srgbClr val="000000">
                  <a:alpha val="34509"/>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 name="Google Shape;159;p12"/>
            <p:cNvSpPr txBox="1"/>
            <p:nvPr/>
          </p:nvSpPr>
          <p:spPr>
            <a:xfrm>
              <a:off x="2153920" y="477519"/>
              <a:ext cx="1788160" cy="109728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2800"/>
                <a:buFont typeface="Arial"/>
                <a:buNone/>
              </a:pPr>
              <a:r>
                <a:rPr lang="en-US" sz="2800" b="0" i="0" u="none" strike="noStrike" cap="none">
                  <a:solidFill>
                    <a:schemeClr val="dk1"/>
                  </a:solidFill>
                  <a:latin typeface="Proxima Nova"/>
                  <a:ea typeface="Proxima Nova"/>
                  <a:cs typeface="Proxima Nova"/>
                  <a:sym typeface="Proxima Nova"/>
                </a:rPr>
                <a:t>Caregivers</a:t>
              </a:r>
              <a:endParaRPr sz="1400" b="0" i="0" u="none" strike="noStrike" cap="none">
                <a:solidFill>
                  <a:srgbClr val="000000"/>
                </a:solidFill>
                <a:latin typeface="Arial"/>
                <a:ea typeface="Arial"/>
                <a:cs typeface="Arial"/>
                <a:sym typeface="Arial"/>
              </a:endParaRPr>
            </a:p>
          </p:txBody>
        </p:sp>
        <p:sp>
          <p:nvSpPr>
            <p:cNvPr id="160" name="Google Shape;160;p12"/>
            <p:cNvSpPr/>
            <p:nvPr/>
          </p:nvSpPr>
          <p:spPr>
            <a:xfrm>
              <a:off x="2708656" y="1574800"/>
              <a:ext cx="2438400" cy="2438400"/>
            </a:xfrm>
            <a:prstGeom prst="ellipse">
              <a:avLst/>
            </a:prstGeom>
            <a:solidFill>
              <a:srgbClr val="28F100">
                <a:alpha val="49411"/>
              </a:srgbClr>
            </a:solidFill>
            <a:ln>
              <a:noFill/>
            </a:ln>
            <a:effectLst>
              <a:outerShdw blurRad="40000" dist="23000" dir="5400000" rotWithShape="0">
                <a:srgbClr val="000000">
                  <a:alpha val="34509"/>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 name="Google Shape;161;p12"/>
            <p:cNvSpPr txBox="1"/>
            <p:nvPr/>
          </p:nvSpPr>
          <p:spPr>
            <a:xfrm>
              <a:off x="3454400" y="2204720"/>
              <a:ext cx="1463040" cy="134112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2800"/>
                <a:buFont typeface="Arial"/>
                <a:buNone/>
              </a:pPr>
              <a:r>
                <a:rPr lang="en-US" sz="2800" b="0" i="0" u="none" strike="noStrike" cap="none">
                  <a:solidFill>
                    <a:schemeClr val="dk1"/>
                  </a:solidFill>
                  <a:latin typeface="Proxima Nova"/>
                  <a:ea typeface="Proxima Nova"/>
                  <a:cs typeface="Proxima Nova"/>
                  <a:sym typeface="Proxima Nova"/>
                </a:rPr>
                <a:t>Clients</a:t>
              </a:r>
              <a:endParaRPr sz="1400" b="0" i="0" u="none" strike="noStrike" cap="none">
                <a:solidFill>
                  <a:srgbClr val="000000"/>
                </a:solidFill>
                <a:latin typeface="Arial"/>
                <a:ea typeface="Arial"/>
                <a:cs typeface="Arial"/>
                <a:sym typeface="Arial"/>
              </a:endParaRPr>
            </a:p>
          </p:txBody>
        </p:sp>
        <p:sp>
          <p:nvSpPr>
            <p:cNvPr id="162" name="Google Shape;162;p12"/>
            <p:cNvSpPr/>
            <p:nvPr/>
          </p:nvSpPr>
          <p:spPr>
            <a:xfrm>
              <a:off x="948943" y="1574800"/>
              <a:ext cx="2438400" cy="2438400"/>
            </a:xfrm>
            <a:prstGeom prst="ellipse">
              <a:avLst/>
            </a:prstGeom>
            <a:solidFill>
              <a:srgbClr val="0095A5">
                <a:alpha val="49411"/>
              </a:srgbClr>
            </a:solidFill>
            <a:ln>
              <a:noFill/>
            </a:ln>
            <a:effectLst>
              <a:outerShdw blurRad="40000" dist="23000" dir="5400000" rotWithShape="0">
                <a:srgbClr val="000000">
                  <a:alpha val="34509"/>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 name="Google Shape;163;p12"/>
            <p:cNvSpPr txBox="1"/>
            <p:nvPr/>
          </p:nvSpPr>
          <p:spPr>
            <a:xfrm>
              <a:off x="1178560" y="2204720"/>
              <a:ext cx="1463040" cy="134112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2800"/>
                <a:buFont typeface="Arial"/>
                <a:buNone/>
              </a:pPr>
              <a:r>
                <a:rPr lang="en-US" sz="2800" b="0" i="0" u="none" strike="noStrike" cap="none">
                  <a:solidFill>
                    <a:schemeClr val="dk1"/>
                  </a:solidFill>
                  <a:latin typeface="Proxima Nova"/>
                  <a:ea typeface="Proxima Nova"/>
                  <a:cs typeface="Proxima Nova"/>
                  <a:sym typeface="Proxima Nova"/>
                </a:rPr>
                <a:t>Industry</a:t>
              </a: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g264b630398a_0_0"/>
          <p:cNvSpPr txBox="1"/>
          <p:nvPr/>
        </p:nvSpPr>
        <p:spPr>
          <a:xfrm>
            <a:off x="950125" y="1813425"/>
            <a:ext cx="7593600" cy="1754700"/>
          </a:xfrm>
          <a:prstGeom prst="rect">
            <a:avLst/>
          </a:prstGeom>
          <a:noFill/>
          <a:ln>
            <a:noFill/>
          </a:ln>
        </p:spPr>
        <p:txBody>
          <a:bodyPr spcFirstLastPara="1" wrap="square" lIns="91425" tIns="91425" rIns="91425" bIns="91425" anchor="t" anchorCtr="0">
            <a:spAutoFit/>
          </a:bodyPr>
          <a:lstStyle/>
          <a:p>
            <a:pPr marL="457200" lvl="0" indent="-304800" algn="l" rtl="0">
              <a:lnSpc>
                <a:spcPct val="150000"/>
              </a:lnSpc>
              <a:spcBef>
                <a:spcPts val="0"/>
              </a:spcBef>
              <a:spcAft>
                <a:spcPts val="0"/>
              </a:spcAft>
              <a:buSzPts val="1200"/>
              <a:buChar char="●"/>
            </a:pPr>
            <a:r>
              <a:rPr lang="en-US" sz="1200"/>
              <a:t>Pillars of Excellence: Elevating caregivers to professionals ensures a stable, supportive, and ambitious workforce.</a:t>
            </a:r>
            <a:endParaRPr sz="1200"/>
          </a:p>
          <a:p>
            <a:pPr marL="457200" lvl="0" indent="-304800" algn="l" rtl="0">
              <a:lnSpc>
                <a:spcPct val="150000"/>
              </a:lnSpc>
              <a:spcBef>
                <a:spcPts val="0"/>
              </a:spcBef>
              <a:spcAft>
                <a:spcPts val="0"/>
              </a:spcAft>
              <a:buSzPts val="1200"/>
              <a:buChar char="●"/>
            </a:pPr>
            <a:r>
              <a:rPr lang="en-US" sz="1200"/>
              <a:t>Empowering Clients: Our commitment to empowerment replaces institutionalization, offering a personalized and dignified health journey at home.</a:t>
            </a:r>
            <a:endParaRPr sz="1200"/>
          </a:p>
          <a:p>
            <a:pPr marL="457200" lvl="0" indent="-304800" algn="l" rtl="0">
              <a:lnSpc>
                <a:spcPct val="150000"/>
              </a:lnSpc>
              <a:spcBef>
                <a:spcPts val="0"/>
              </a:spcBef>
              <a:spcAft>
                <a:spcPts val="0"/>
              </a:spcAft>
              <a:buSzPts val="1200"/>
              <a:buChar char="●"/>
            </a:pPr>
            <a:r>
              <a:rPr lang="en-US" sz="1200"/>
              <a:t>Industry Collaboration: Join hands with us in building a framework that sets new standards, ensuring quality care and a living wage for all.</a:t>
            </a:r>
            <a:endParaRPr sz="1200"/>
          </a:p>
        </p:txBody>
      </p:sp>
      <p:sp>
        <p:nvSpPr>
          <p:cNvPr id="169" name="Google Shape;169;g264b630398a_0_0"/>
          <p:cNvSpPr txBox="1"/>
          <p:nvPr/>
        </p:nvSpPr>
        <p:spPr>
          <a:xfrm>
            <a:off x="871625" y="900225"/>
            <a:ext cx="7593600" cy="6465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US" sz="1200"/>
              <a:t>We envision a home healthcare ecosystem that is not just interconnected but empowers clients and inspires transformative industry change, </a:t>
            </a:r>
            <a:r>
              <a:rPr lang="en-US" sz="1200">
                <a:solidFill>
                  <a:schemeClr val="dk1"/>
                </a:solidFill>
              </a:rPr>
              <a:t>a future where every individual plays a crucial role in reshaping healthcare.</a:t>
            </a:r>
            <a:endParaRPr sz="12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pic>
        <p:nvPicPr>
          <p:cNvPr id="174" name="Google Shape;174;p13"/>
          <p:cNvPicPr preferRelativeResize="0"/>
          <p:nvPr/>
        </p:nvPicPr>
        <p:blipFill rotWithShape="1">
          <a:blip r:embed="rId3">
            <a:alphaModFix/>
          </a:blip>
          <a:srcRect/>
          <a:stretch/>
        </p:blipFill>
        <p:spPr>
          <a:xfrm>
            <a:off x="5673853" y="18639"/>
            <a:ext cx="3106406" cy="1295381"/>
          </a:xfrm>
          <a:prstGeom prst="rect">
            <a:avLst/>
          </a:prstGeom>
          <a:noFill/>
          <a:ln>
            <a:noFill/>
          </a:ln>
        </p:spPr>
      </p:pic>
      <p:pic>
        <p:nvPicPr>
          <p:cNvPr id="175" name="Google Shape;175;p13"/>
          <p:cNvPicPr preferRelativeResize="0"/>
          <p:nvPr/>
        </p:nvPicPr>
        <p:blipFill rotWithShape="1">
          <a:blip r:embed="rId4">
            <a:alphaModFix/>
          </a:blip>
          <a:srcRect/>
          <a:stretch/>
        </p:blipFill>
        <p:spPr>
          <a:xfrm rot="10800000" flipH="1">
            <a:off x="284386" y="4422544"/>
            <a:ext cx="8605091" cy="106859"/>
          </a:xfrm>
          <a:prstGeom prst="rect">
            <a:avLst/>
          </a:prstGeom>
          <a:noFill/>
          <a:ln>
            <a:noFill/>
          </a:ln>
        </p:spPr>
      </p:pic>
      <p:pic>
        <p:nvPicPr>
          <p:cNvPr id="176" name="Google Shape;176;p13"/>
          <p:cNvPicPr preferRelativeResize="0"/>
          <p:nvPr/>
        </p:nvPicPr>
        <p:blipFill rotWithShape="1">
          <a:blip r:embed="rId3">
            <a:alphaModFix/>
          </a:blip>
          <a:srcRect/>
          <a:stretch/>
        </p:blipFill>
        <p:spPr>
          <a:xfrm>
            <a:off x="315208" y="1480651"/>
            <a:ext cx="3106406" cy="1295381"/>
          </a:xfrm>
          <a:prstGeom prst="rect">
            <a:avLst/>
          </a:prstGeom>
          <a:noFill/>
          <a:ln>
            <a:noFill/>
          </a:ln>
        </p:spPr>
      </p:pic>
      <p:pic>
        <p:nvPicPr>
          <p:cNvPr id="177" name="Google Shape;177;p13"/>
          <p:cNvPicPr preferRelativeResize="0"/>
          <p:nvPr/>
        </p:nvPicPr>
        <p:blipFill rotWithShape="1">
          <a:blip r:embed="rId3">
            <a:alphaModFix/>
          </a:blip>
          <a:srcRect/>
          <a:stretch/>
        </p:blipFill>
        <p:spPr>
          <a:xfrm>
            <a:off x="3033727" y="766425"/>
            <a:ext cx="3106406" cy="1295381"/>
          </a:xfrm>
          <a:prstGeom prst="rect">
            <a:avLst/>
          </a:prstGeom>
          <a:noFill/>
          <a:ln>
            <a:noFill/>
          </a:ln>
        </p:spPr>
      </p:pic>
      <p:pic>
        <p:nvPicPr>
          <p:cNvPr id="178" name="Google Shape;178;p13"/>
          <p:cNvPicPr preferRelativeResize="0"/>
          <p:nvPr/>
        </p:nvPicPr>
        <p:blipFill rotWithShape="1">
          <a:blip r:embed="rId5">
            <a:alphaModFix/>
          </a:blip>
          <a:srcRect/>
          <a:stretch/>
        </p:blipFill>
        <p:spPr>
          <a:xfrm>
            <a:off x="3141322" y="4406294"/>
            <a:ext cx="135731" cy="185738"/>
          </a:xfrm>
          <a:prstGeom prst="rect">
            <a:avLst/>
          </a:prstGeom>
          <a:noFill/>
          <a:ln>
            <a:noFill/>
          </a:ln>
        </p:spPr>
      </p:pic>
      <p:pic>
        <p:nvPicPr>
          <p:cNvPr id="179" name="Google Shape;179;p13"/>
          <p:cNvPicPr preferRelativeResize="0"/>
          <p:nvPr/>
        </p:nvPicPr>
        <p:blipFill rotWithShape="1">
          <a:blip r:embed="rId5">
            <a:alphaModFix/>
          </a:blip>
          <a:srcRect/>
          <a:stretch/>
        </p:blipFill>
        <p:spPr>
          <a:xfrm>
            <a:off x="5923750" y="4406294"/>
            <a:ext cx="135731" cy="185738"/>
          </a:xfrm>
          <a:prstGeom prst="rect">
            <a:avLst/>
          </a:prstGeom>
          <a:noFill/>
          <a:ln>
            <a:noFill/>
          </a:ln>
        </p:spPr>
      </p:pic>
      <p:pic>
        <p:nvPicPr>
          <p:cNvPr id="180" name="Google Shape;180;p13"/>
          <p:cNvPicPr preferRelativeResize="0"/>
          <p:nvPr/>
        </p:nvPicPr>
        <p:blipFill rotWithShape="1">
          <a:blip r:embed="rId5">
            <a:alphaModFix/>
          </a:blip>
          <a:srcRect/>
          <a:stretch/>
        </p:blipFill>
        <p:spPr>
          <a:xfrm>
            <a:off x="8625246" y="4403063"/>
            <a:ext cx="135731" cy="185738"/>
          </a:xfrm>
          <a:prstGeom prst="rect">
            <a:avLst/>
          </a:prstGeom>
          <a:noFill/>
          <a:ln>
            <a:noFill/>
          </a:ln>
        </p:spPr>
      </p:pic>
      <p:sp>
        <p:nvSpPr>
          <p:cNvPr id="181" name="Google Shape;181;p13"/>
          <p:cNvSpPr txBox="1"/>
          <p:nvPr/>
        </p:nvSpPr>
        <p:spPr>
          <a:xfrm>
            <a:off x="2887499" y="4635167"/>
            <a:ext cx="708848"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9 Months</a:t>
            </a:r>
            <a:endParaRPr sz="1400" b="0" i="0" u="none" strike="noStrike" cap="none">
              <a:solidFill>
                <a:srgbClr val="000000"/>
              </a:solidFill>
              <a:latin typeface="Arial"/>
              <a:ea typeface="Arial"/>
              <a:cs typeface="Arial"/>
              <a:sym typeface="Arial"/>
            </a:endParaRPr>
          </a:p>
        </p:txBody>
      </p:sp>
      <p:sp>
        <p:nvSpPr>
          <p:cNvPr id="182" name="Google Shape;182;p13"/>
          <p:cNvSpPr txBox="1"/>
          <p:nvPr/>
        </p:nvSpPr>
        <p:spPr>
          <a:xfrm>
            <a:off x="5597853" y="4611314"/>
            <a:ext cx="814647"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18  Months</a:t>
            </a:r>
            <a:endParaRPr sz="1400" b="0" i="0" u="none" strike="noStrike" cap="none">
              <a:solidFill>
                <a:srgbClr val="000000"/>
              </a:solidFill>
              <a:latin typeface="Arial"/>
              <a:ea typeface="Arial"/>
              <a:cs typeface="Arial"/>
              <a:sym typeface="Arial"/>
            </a:endParaRPr>
          </a:p>
        </p:txBody>
      </p:sp>
      <p:sp>
        <p:nvSpPr>
          <p:cNvPr id="183" name="Google Shape;183;p13"/>
          <p:cNvSpPr txBox="1"/>
          <p:nvPr/>
        </p:nvSpPr>
        <p:spPr>
          <a:xfrm>
            <a:off x="8280824" y="4610767"/>
            <a:ext cx="779381"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27 Months</a:t>
            </a:r>
            <a:endParaRPr sz="1400" b="0" i="0" u="none" strike="noStrike" cap="none">
              <a:solidFill>
                <a:srgbClr val="000000"/>
              </a:solidFill>
              <a:latin typeface="Arial"/>
              <a:ea typeface="Arial"/>
              <a:cs typeface="Arial"/>
              <a:sym typeface="Arial"/>
            </a:endParaRPr>
          </a:p>
        </p:txBody>
      </p:sp>
      <p:sp>
        <p:nvSpPr>
          <p:cNvPr id="184" name="Google Shape;184;p13"/>
          <p:cNvSpPr txBox="1"/>
          <p:nvPr/>
        </p:nvSpPr>
        <p:spPr>
          <a:xfrm>
            <a:off x="332042" y="3651046"/>
            <a:ext cx="184731" cy="2597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88"/>
              <a:buFont typeface="Arial"/>
              <a:buNone/>
            </a:pPr>
            <a:endParaRPr sz="1088" b="0" i="0" u="none" strike="noStrike" cap="none">
              <a:solidFill>
                <a:srgbClr val="000000"/>
              </a:solidFill>
              <a:latin typeface="Arial"/>
              <a:ea typeface="Arial"/>
              <a:cs typeface="Arial"/>
              <a:sym typeface="Arial"/>
            </a:endParaRPr>
          </a:p>
        </p:txBody>
      </p:sp>
      <p:sp>
        <p:nvSpPr>
          <p:cNvPr id="185" name="Google Shape;185;p13"/>
          <p:cNvSpPr txBox="1"/>
          <p:nvPr/>
        </p:nvSpPr>
        <p:spPr>
          <a:xfrm>
            <a:off x="423282" y="3556433"/>
            <a:ext cx="1842755" cy="259751"/>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88"/>
              <a:buFont typeface="Arial"/>
              <a:buNone/>
            </a:pPr>
            <a:r>
              <a:rPr lang="en-US" sz="1088" b="0" i="0" u="none" strike="noStrike" cap="none">
                <a:solidFill>
                  <a:srgbClr val="000000"/>
                </a:solidFill>
                <a:latin typeface="Arial"/>
                <a:ea typeface="Arial"/>
                <a:cs typeface="Arial"/>
                <a:sym typeface="Arial"/>
              </a:rPr>
              <a:t>Financial Incentives Model</a:t>
            </a:r>
            <a:endParaRPr sz="1400" b="0" i="0" u="none" strike="noStrike" cap="none">
              <a:solidFill>
                <a:srgbClr val="000000"/>
              </a:solidFill>
              <a:latin typeface="Arial"/>
              <a:ea typeface="Arial"/>
              <a:cs typeface="Arial"/>
              <a:sym typeface="Arial"/>
            </a:endParaRPr>
          </a:p>
        </p:txBody>
      </p:sp>
      <p:sp>
        <p:nvSpPr>
          <p:cNvPr id="186" name="Google Shape;186;p13"/>
          <p:cNvSpPr txBox="1"/>
          <p:nvPr/>
        </p:nvSpPr>
        <p:spPr>
          <a:xfrm>
            <a:off x="2391131" y="2326454"/>
            <a:ext cx="1519737" cy="42716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88"/>
              <a:buFont typeface="Arial"/>
              <a:buNone/>
            </a:pPr>
            <a:r>
              <a:rPr lang="en-US" sz="1088" b="0" i="0" u="none" strike="noStrike" cap="none">
                <a:solidFill>
                  <a:srgbClr val="000000"/>
                </a:solidFill>
                <a:latin typeface="Arial"/>
                <a:ea typeface="Arial"/>
                <a:cs typeface="Arial"/>
                <a:sym typeface="Arial"/>
              </a:rPr>
              <a:t>Caregiver Appreciation</a:t>
            </a:r>
            <a:endParaRPr sz="1400" b="0" i="0" u="none" strike="noStrike" cap="none">
              <a:solidFill>
                <a:srgbClr val="000000"/>
              </a:solidFill>
              <a:latin typeface="Arial"/>
              <a:ea typeface="Arial"/>
              <a:cs typeface="Arial"/>
              <a:sym typeface="Arial"/>
            </a:endParaRPr>
          </a:p>
        </p:txBody>
      </p:sp>
      <p:sp>
        <p:nvSpPr>
          <p:cNvPr id="187" name="Google Shape;187;p13"/>
          <p:cNvSpPr txBox="1"/>
          <p:nvPr/>
        </p:nvSpPr>
        <p:spPr>
          <a:xfrm>
            <a:off x="1141636" y="3115732"/>
            <a:ext cx="1321967" cy="42716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88"/>
              <a:buFont typeface="Arial"/>
              <a:buNone/>
            </a:pPr>
            <a:r>
              <a:rPr lang="en-US" sz="1088" b="0" i="0" u="none" strike="noStrike" cap="none">
                <a:solidFill>
                  <a:srgbClr val="000000"/>
                </a:solidFill>
                <a:latin typeface="Arial"/>
                <a:ea typeface="Arial"/>
                <a:cs typeface="Arial"/>
                <a:sym typeface="Arial"/>
              </a:rPr>
              <a:t>Caregiver Persona</a:t>
            </a:r>
            <a:endParaRPr sz="1400" b="0" i="0" u="none" strike="noStrike" cap="none">
              <a:solidFill>
                <a:srgbClr val="000000"/>
              </a:solidFill>
              <a:latin typeface="Arial"/>
              <a:ea typeface="Arial"/>
              <a:cs typeface="Arial"/>
              <a:sym typeface="Arial"/>
            </a:endParaRPr>
          </a:p>
        </p:txBody>
      </p:sp>
      <p:sp>
        <p:nvSpPr>
          <p:cNvPr id="188" name="Google Shape;188;p13"/>
          <p:cNvSpPr txBox="1"/>
          <p:nvPr/>
        </p:nvSpPr>
        <p:spPr>
          <a:xfrm>
            <a:off x="279594" y="3875989"/>
            <a:ext cx="1724084" cy="259751"/>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88"/>
              <a:buFont typeface="Arial"/>
              <a:buNone/>
            </a:pPr>
            <a:r>
              <a:rPr lang="en-US" sz="1088" b="0" i="0" u="none" strike="noStrike" cap="none">
                <a:solidFill>
                  <a:srgbClr val="000000"/>
                </a:solidFill>
                <a:latin typeface="Arial"/>
                <a:ea typeface="Arial"/>
                <a:cs typeface="Arial"/>
                <a:sym typeface="Arial"/>
              </a:rPr>
              <a:t>Core Training &amp; Certific’n</a:t>
            </a:r>
            <a:endParaRPr sz="1088" b="0" i="0" u="none" strike="noStrike" cap="none">
              <a:solidFill>
                <a:srgbClr val="000000"/>
              </a:solidFill>
              <a:latin typeface="Arial"/>
              <a:ea typeface="Arial"/>
              <a:cs typeface="Arial"/>
              <a:sym typeface="Arial"/>
            </a:endParaRPr>
          </a:p>
        </p:txBody>
      </p:sp>
      <p:sp>
        <p:nvSpPr>
          <p:cNvPr id="189" name="Google Shape;189;p13"/>
          <p:cNvSpPr txBox="1"/>
          <p:nvPr/>
        </p:nvSpPr>
        <p:spPr>
          <a:xfrm>
            <a:off x="1169943" y="4595223"/>
            <a:ext cx="1576249"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US" sz="1500" b="1" i="1" u="none" strike="noStrike" cap="none">
                <a:solidFill>
                  <a:srgbClr val="00B0F0"/>
                </a:solidFill>
                <a:latin typeface="Arial"/>
                <a:ea typeface="Arial"/>
                <a:cs typeface="Arial"/>
                <a:sym typeface="Arial"/>
              </a:rPr>
              <a:t>Journey</a:t>
            </a:r>
            <a:endParaRPr sz="1400" b="0" i="0" u="none" strike="noStrike" cap="none">
              <a:solidFill>
                <a:srgbClr val="000000"/>
              </a:solidFill>
              <a:latin typeface="Arial"/>
              <a:ea typeface="Arial"/>
              <a:cs typeface="Arial"/>
              <a:sym typeface="Arial"/>
            </a:endParaRPr>
          </a:p>
        </p:txBody>
      </p:sp>
      <p:sp>
        <p:nvSpPr>
          <p:cNvPr id="190" name="Google Shape;190;p13"/>
          <p:cNvSpPr txBox="1"/>
          <p:nvPr/>
        </p:nvSpPr>
        <p:spPr>
          <a:xfrm>
            <a:off x="6621270" y="4595223"/>
            <a:ext cx="1774926"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US" sz="1500" b="1" i="1" u="none" strike="noStrike" cap="none">
                <a:solidFill>
                  <a:srgbClr val="00B0F0"/>
                </a:solidFill>
                <a:latin typeface="Arial"/>
                <a:ea typeface="Arial"/>
                <a:cs typeface="Arial"/>
                <a:sym typeface="Arial"/>
              </a:rPr>
              <a:t>Comprehensive</a:t>
            </a:r>
            <a:endParaRPr sz="1400" b="0" i="0" u="none" strike="noStrike" cap="none">
              <a:solidFill>
                <a:srgbClr val="000000"/>
              </a:solidFill>
              <a:latin typeface="Arial"/>
              <a:ea typeface="Arial"/>
              <a:cs typeface="Arial"/>
              <a:sym typeface="Arial"/>
            </a:endParaRPr>
          </a:p>
        </p:txBody>
      </p:sp>
      <p:sp>
        <p:nvSpPr>
          <p:cNvPr id="191" name="Google Shape;191;p13"/>
          <p:cNvSpPr txBox="1"/>
          <p:nvPr/>
        </p:nvSpPr>
        <p:spPr>
          <a:xfrm>
            <a:off x="2086135" y="2755168"/>
            <a:ext cx="1724084" cy="259751"/>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88"/>
              <a:buFont typeface="Arial"/>
              <a:buNone/>
            </a:pPr>
            <a:r>
              <a:rPr lang="en-US" sz="1088" b="0" i="0" u="none" strike="noStrike" cap="none">
                <a:solidFill>
                  <a:srgbClr val="000000"/>
                </a:solidFill>
                <a:latin typeface="Arial"/>
                <a:ea typeface="Arial"/>
                <a:cs typeface="Arial"/>
                <a:sym typeface="Arial"/>
              </a:rPr>
              <a:t>CG Community Launch</a:t>
            </a:r>
            <a:endParaRPr sz="1400" b="0" i="0" u="none" strike="noStrike" cap="none">
              <a:solidFill>
                <a:srgbClr val="000000"/>
              </a:solidFill>
              <a:latin typeface="Arial"/>
              <a:ea typeface="Arial"/>
              <a:cs typeface="Arial"/>
              <a:sym typeface="Arial"/>
            </a:endParaRPr>
          </a:p>
        </p:txBody>
      </p:sp>
      <p:sp>
        <p:nvSpPr>
          <p:cNvPr id="192" name="Google Shape;192;p13"/>
          <p:cNvSpPr txBox="1"/>
          <p:nvPr/>
        </p:nvSpPr>
        <p:spPr>
          <a:xfrm>
            <a:off x="3004377" y="2955932"/>
            <a:ext cx="989195" cy="259751"/>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88"/>
              <a:buFont typeface="Arial"/>
              <a:buNone/>
            </a:pPr>
            <a:r>
              <a:rPr lang="en-US" sz="1088" b="0" i="0" u="none" strike="noStrike" cap="none">
                <a:solidFill>
                  <a:srgbClr val="000000"/>
                </a:solidFill>
                <a:latin typeface="Arial"/>
                <a:ea typeface="Arial"/>
                <a:cs typeface="Arial"/>
                <a:sym typeface="Arial"/>
              </a:rPr>
              <a:t>Matching 2.0</a:t>
            </a:r>
            <a:endParaRPr sz="1400" b="0" i="0" u="none" strike="noStrike" cap="none">
              <a:solidFill>
                <a:srgbClr val="000000"/>
              </a:solidFill>
              <a:latin typeface="Arial"/>
              <a:ea typeface="Arial"/>
              <a:cs typeface="Arial"/>
              <a:sym typeface="Arial"/>
            </a:endParaRPr>
          </a:p>
        </p:txBody>
      </p:sp>
      <p:sp>
        <p:nvSpPr>
          <p:cNvPr id="193" name="Google Shape;193;p13"/>
          <p:cNvSpPr/>
          <p:nvPr/>
        </p:nvSpPr>
        <p:spPr>
          <a:xfrm rot="673526">
            <a:off x="2467688" y="4210675"/>
            <a:ext cx="114904" cy="215347"/>
          </a:xfrm>
          <a:prstGeom prst="lightningBolt">
            <a:avLst/>
          </a:prstGeom>
          <a:solidFill>
            <a:srgbClr val="0070C0"/>
          </a:solidFill>
          <a:ln w="25400" cap="flat" cmpd="sng">
            <a:solidFill>
              <a:srgbClr val="BA7C2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94" name="Google Shape;194;p13"/>
          <p:cNvSpPr txBox="1"/>
          <p:nvPr/>
        </p:nvSpPr>
        <p:spPr>
          <a:xfrm>
            <a:off x="2112008" y="4012310"/>
            <a:ext cx="1167493"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Feb Strike</a:t>
            </a:r>
            <a:endParaRPr sz="1400" b="0" i="0" u="none" strike="noStrike" cap="none">
              <a:solidFill>
                <a:srgbClr val="000000"/>
              </a:solidFill>
              <a:latin typeface="Arial"/>
              <a:ea typeface="Arial"/>
              <a:cs typeface="Arial"/>
              <a:sym typeface="Arial"/>
            </a:endParaRPr>
          </a:p>
        </p:txBody>
      </p:sp>
      <p:sp>
        <p:nvSpPr>
          <p:cNvPr id="195" name="Google Shape;195;p13"/>
          <p:cNvSpPr/>
          <p:nvPr/>
        </p:nvSpPr>
        <p:spPr>
          <a:xfrm rot="673526">
            <a:off x="4726647" y="4206359"/>
            <a:ext cx="114904" cy="215347"/>
          </a:xfrm>
          <a:prstGeom prst="lightningBolt">
            <a:avLst/>
          </a:prstGeom>
          <a:solidFill>
            <a:srgbClr val="0070C0"/>
          </a:solidFill>
          <a:ln w="25400" cap="flat" cmpd="sng">
            <a:solidFill>
              <a:srgbClr val="BA7C2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96" name="Google Shape;196;p13"/>
          <p:cNvSpPr/>
          <p:nvPr/>
        </p:nvSpPr>
        <p:spPr>
          <a:xfrm rot="673526">
            <a:off x="6645629" y="4204090"/>
            <a:ext cx="114904" cy="215347"/>
          </a:xfrm>
          <a:prstGeom prst="lightningBolt">
            <a:avLst/>
          </a:prstGeom>
          <a:solidFill>
            <a:srgbClr val="0070C0"/>
          </a:solidFill>
          <a:ln w="25400" cap="flat" cmpd="sng">
            <a:solidFill>
              <a:srgbClr val="BA7C2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97" name="Google Shape;197;p13"/>
          <p:cNvSpPr txBox="1"/>
          <p:nvPr/>
        </p:nvSpPr>
        <p:spPr>
          <a:xfrm>
            <a:off x="4327761" y="4014773"/>
            <a:ext cx="1167493"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Sept. Strike</a:t>
            </a:r>
            <a:endParaRPr sz="1400" b="0" i="0" u="none" strike="noStrike" cap="none">
              <a:solidFill>
                <a:srgbClr val="000000"/>
              </a:solidFill>
              <a:latin typeface="Arial"/>
              <a:ea typeface="Arial"/>
              <a:cs typeface="Arial"/>
              <a:sym typeface="Arial"/>
            </a:endParaRPr>
          </a:p>
        </p:txBody>
      </p:sp>
      <p:sp>
        <p:nvSpPr>
          <p:cNvPr id="198" name="Google Shape;198;p13"/>
          <p:cNvSpPr txBox="1"/>
          <p:nvPr/>
        </p:nvSpPr>
        <p:spPr>
          <a:xfrm>
            <a:off x="6397395" y="4013808"/>
            <a:ext cx="1167493"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March Strike</a:t>
            </a:r>
            <a:endParaRPr sz="1400" b="0" i="0" u="none" strike="noStrike" cap="none">
              <a:solidFill>
                <a:srgbClr val="000000"/>
              </a:solidFill>
              <a:latin typeface="Arial"/>
              <a:ea typeface="Arial"/>
              <a:cs typeface="Arial"/>
              <a:sym typeface="Arial"/>
            </a:endParaRPr>
          </a:p>
        </p:txBody>
      </p:sp>
      <p:sp>
        <p:nvSpPr>
          <p:cNvPr id="199" name="Google Shape;199;p13"/>
          <p:cNvSpPr txBox="1"/>
          <p:nvPr/>
        </p:nvSpPr>
        <p:spPr>
          <a:xfrm>
            <a:off x="3862871" y="4595223"/>
            <a:ext cx="1576249"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US" sz="1500" b="1" i="1" u="none" strike="noStrike" cap="none">
                <a:solidFill>
                  <a:srgbClr val="00B0F0"/>
                </a:solidFill>
                <a:latin typeface="Arial"/>
                <a:ea typeface="Arial"/>
                <a:cs typeface="Arial"/>
                <a:sym typeface="Arial"/>
              </a:rPr>
              <a:t>Navigation</a:t>
            </a:r>
            <a:endParaRPr sz="1400" b="0" i="0" u="none" strike="noStrike" cap="none">
              <a:solidFill>
                <a:srgbClr val="000000"/>
              </a:solidFill>
              <a:latin typeface="Arial"/>
              <a:ea typeface="Arial"/>
              <a:cs typeface="Arial"/>
              <a:sym typeface="Arial"/>
            </a:endParaRPr>
          </a:p>
        </p:txBody>
      </p:sp>
      <p:sp>
        <p:nvSpPr>
          <p:cNvPr id="200" name="Google Shape;200;p13"/>
          <p:cNvSpPr txBox="1"/>
          <p:nvPr/>
        </p:nvSpPr>
        <p:spPr>
          <a:xfrm>
            <a:off x="2063987" y="3181551"/>
            <a:ext cx="807775" cy="42716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88"/>
              <a:buFont typeface="Arial"/>
              <a:buNone/>
            </a:pPr>
            <a:r>
              <a:rPr lang="en-US" sz="1088" b="0" i="0" u="none" strike="noStrike" cap="none">
                <a:solidFill>
                  <a:srgbClr val="000000"/>
                </a:solidFill>
                <a:latin typeface="Arial"/>
                <a:ea typeface="Arial"/>
                <a:cs typeface="Arial"/>
                <a:sym typeface="Arial"/>
              </a:rPr>
              <a:t>Client Persona</a:t>
            </a:r>
            <a:endParaRPr sz="1400" b="0" i="0" u="none" strike="noStrike" cap="none">
              <a:solidFill>
                <a:srgbClr val="000000"/>
              </a:solidFill>
              <a:latin typeface="Arial"/>
              <a:ea typeface="Arial"/>
              <a:cs typeface="Arial"/>
              <a:sym typeface="Arial"/>
            </a:endParaRPr>
          </a:p>
        </p:txBody>
      </p:sp>
      <p:sp>
        <p:nvSpPr>
          <p:cNvPr id="201" name="Google Shape;201;p13"/>
          <p:cNvSpPr txBox="1"/>
          <p:nvPr/>
        </p:nvSpPr>
        <p:spPr>
          <a:xfrm>
            <a:off x="2871762" y="3213584"/>
            <a:ext cx="1681871" cy="2597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88"/>
              <a:buFont typeface="Arial"/>
              <a:buNone/>
            </a:pPr>
            <a:r>
              <a:rPr lang="en-US" sz="1088" b="0" i="0" u="none" strike="noStrike" cap="none">
                <a:solidFill>
                  <a:srgbClr val="000000"/>
                </a:solidFill>
                <a:latin typeface="Arial"/>
                <a:ea typeface="Arial"/>
                <a:cs typeface="Arial"/>
                <a:sym typeface="Arial"/>
              </a:rPr>
              <a:t>Scheduling Optimization</a:t>
            </a:r>
            <a:endParaRPr sz="1400" b="0" i="0" u="none" strike="noStrike" cap="none">
              <a:solidFill>
                <a:srgbClr val="000000"/>
              </a:solidFill>
              <a:latin typeface="Arial"/>
              <a:ea typeface="Arial"/>
              <a:cs typeface="Arial"/>
              <a:sym typeface="Arial"/>
            </a:endParaRPr>
          </a:p>
        </p:txBody>
      </p:sp>
      <p:sp>
        <p:nvSpPr>
          <p:cNvPr id="202" name="Google Shape;202;p13"/>
          <p:cNvSpPr txBox="1"/>
          <p:nvPr/>
        </p:nvSpPr>
        <p:spPr>
          <a:xfrm>
            <a:off x="3219728" y="3529316"/>
            <a:ext cx="1257075" cy="2597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88"/>
              <a:buFont typeface="Arial"/>
              <a:buNone/>
            </a:pPr>
            <a:r>
              <a:rPr lang="en-US" sz="1088" b="0" i="0" u="none" strike="noStrike" cap="none">
                <a:solidFill>
                  <a:srgbClr val="000000"/>
                </a:solidFill>
                <a:latin typeface="Arial"/>
                <a:ea typeface="Arial"/>
                <a:cs typeface="Arial"/>
                <a:sym typeface="Arial"/>
              </a:rPr>
              <a:t>Navigator Certif’n</a:t>
            </a:r>
            <a:endParaRPr sz="1088" b="0" i="0" u="none" strike="noStrike" cap="none">
              <a:solidFill>
                <a:srgbClr val="000000"/>
              </a:solidFill>
              <a:latin typeface="Arial"/>
              <a:ea typeface="Arial"/>
              <a:cs typeface="Arial"/>
              <a:sym typeface="Arial"/>
            </a:endParaRPr>
          </a:p>
        </p:txBody>
      </p:sp>
      <p:sp>
        <p:nvSpPr>
          <p:cNvPr id="203" name="Google Shape;203;p13"/>
          <p:cNvSpPr txBox="1"/>
          <p:nvPr/>
        </p:nvSpPr>
        <p:spPr>
          <a:xfrm>
            <a:off x="4378378" y="3523491"/>
            <a:ext cx="949299" cy="2597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88"/>
              <a:buFont typeface="Arial"/>
              <a:buNone/>
            </a:pPr>
            <a:r>
              <a:rPr lang="en-US" sz="1088" b="0" i="0" u="none" strike="noStrike" cap="none">
                <a:solidFill>
                  <a:srgbClr val="000000"/>
                </a:solidFill>
                <a:latin typeface="Arial"/>
                <a:ea typeface="Arial"/>
                <a:cs typeface="Arial"/>
                <a:sym typeface="Arial"/>
              </a:rPr>
              <a:t>AI Navigator</a:t>
            </a:r>
            <a:endParaRPr sz="1400" b="0" i="0" u="none" strike="noStrike" cap="none">
              <a:solidFill>
                <a:srgbClr val="000000"/>
              </a:solidFill>
              <a:latin typeface="Arial"/>
              <a:ea typeface="Arial"/>
              <a:cs typeface="Arial"/>
              <a:sym typeface="Arial"/>
            </a:endParaRPr>
          </a:p>
        </p:txBody>
      </p:sp>
      <p:sp>
        <p:nvSpPr>
          <p:cNvPr id="204" name="Google Shape;204;p13"/>
          <p:cNvSpPr txBox="1"/>
          <p:nvPr/>
        </p:nvSpPr>
        <p:spPr>
          <a:xfrm>
            <a:off x="4169348" y="2623520"/>
            <a:ext cx="1358064" cy="2597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88"/>
              <a:buFont typeface="Arial"/>
              <a:buNone/>
            </a:pPr>
            <a:r>
              <a:rPr lang="en-US" sz="1088" b="0" i="0" u="none" strike="noStrike" cap="none">
                <a:solidFill>
                  <a:srgbClr val="000000"/>
                </a:solidFill>
                <a:latin typeface="Arial"/>
                <a:ea typeface="Arial"/>
                <a:cs typeface="Arial"/>
                <a:sym typeface="Arial"/>
              </a:rPr>
              <a:t>Super user recog’n</a:t>
            </a:r>
            <a:endParaRPr sz="1088" b="0" i="0" u="none" strike="noStrike" cap="none">
              <a:solidFill>
                <a:srgbClr val="000000"/>
              </a:solidFill>
              <a:latin typeface="Arial"/>
              <a:ea typeface="Arial"/>
              <a:cs typeface="Arial"/>
              <a:sym typeface="Arial"/>
            </a:endParaRPr>
          </a:p>
        </p:txBody>
      </p:sp>
      <p:sp>
        <p:nvSpPr>
          <p:cNvPr id="205" name="Google Shape;205;p13"/>
          <p:cNvSpPr txBox="1"/>
          <p:nvPr/>
        </p:nvSpPr>
        <p:spPr>
          <a:xfrm>
            <a:off x="4382177" y="2900385"/>
            <a:ext cx="1213794" cy="2597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88"/>
              <a:buFont typeface="Arial"/>
              <a:buNone/>
            </a:pPr>
            <a:r>
              <a:rPr lang="en-US" sz="1088" b="0" i="0" u="none" strike="noStrike" cap="none">
                <a:solidFill>
                  <a:srgbClr val="000000"/>
                </a:solidFill>
                <a:latin typeface="Arial"/>
                <a:ea typeface="Arial"/>
                <a:cs typeface="Arial"/>
                <a:sym typeface="Arial"/>
              </a:rPr>
              <a:t>Compass For All</a:t>
            </a:r>
            <a:endParaRPr sz="1400" b="0" i="0" u="none" strike="noStrike" cap="none">
              <a:solidFill>
                <a:srgbClr val="000000"/>
              </a:solidFill>
              <a:latin typeface="Arial"/>
              <a:ea typeface="Arial"/>
              <a:cs typeface="Arial"/>
              <a:sym typeface="Arial"/>
            </a:endParaRPr>
          </a:p>
        </p:txBody>
      </p:sp>
      <p:sp>
        <p:nvSpPr>
          <p:cNvPr id="206" name="Google Shape;206;p13"/>
          <p:cNvSpPr txBox="1"/>
          <p:nvPr/>
        </p:nvSpPr>
        <p:spPr>
          <a:xfrm>
            <a:off x="5229853" y="3525119"/>
            <a:ext cx="1438214" cy="2597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88"/>
              <a:buFont typeface="Arial"/>
              <a:buNone/>
            </a:pPr>
            <a:r>
              <a:rPr lang="en-US" sz="1088" b="0" i="0" u="none" strike="noStrike" cap="none">
                <a:solidFill>
                  <a:srgbClr val="000000"/>
                </a:solidFill>
                <a:latin typeface="Arial"/>
                <a:ea typeface="Arial"/>
                <a:cs typeface="Arial"/>
                <a:sym typeface="Arial"/>
              </a:rPr>
              <a:t>High-Risk Predictive</a:t>
            </a:r>
            <a:endParaRPr sz="1400" b="0" i="0" u="none" strike="noStrike" cap="none">
              <a:solidFill>
                <a:srgbClr val="000000"/>
              </a:solidFill>
              <a:latin typeface="Arial"/>
              <a:ea typeface="Arial"/>
              <a:cs typeface="Arial"/>
              <a:sym typeface="Arial"/>
            </a:endParaRPr>
          </a:p>
        </p:txBody>
      </p:sp>
      <p:sp>
        <p:nvSpPr>
          <p:cNvPr id="207" name="Google Shape;207;p13"/>
          <p:cNvSpPr txBox="1"/>
          <p:nvPr/>
        </p:nvSpPr>
        <p:spPr>
          <a:xfrm>
            <a:off x="5643215" y="2408162"/>
            <a:ext cx="1465466" cy="2597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88"/>
              <a:buFont typeface="Arial"/>
              <a:buNone/>
            </a:pPr>
            <a:r>
              <a:rPr lang="en-US" sz="1088" b="0" i="0" u="none" strike="noStrike" cap="none">
                <a:solidFill>
                  <a:srgbClr val="000000"/>
                </a:solidFill>
                <a:latin typeface="Arial"/>
                <a:ea typeface="Arial"/>
                <a:cs typeface="Arial"/>
                <a:sym typeface="Arial"/>
              </a:rPr>
              <a:t>Unified Family Portal</a:t>
            </a:r>
            <a:endParaRPr sz="1400" b="0" i="0" u="none" strike="noStrike" cap="none">
              <a:solidFill>
                <a:srgbClr val="000000"/>
              </a:solidFill>
              <a:latin typeface="Arial"/>
              <a:ea typeface="Arial"/>
              <a:cs typeface="Arial"/>
              <a:sym typeface="Arial"/>
            </a:endParaRPr>
          </a:p>
        </p:txBody>
      </p:sp>
      <p:sp>
        <p:nvSpPr>
          <p:cNvPr id="208" name="Google Shape;208;p13"/>
          <p:cNvSpPr txBox="1"/>
          <p:nvPr/>
        </p:nvSpPr>
        <p:spPr>
          <a:xfrm>
            <a:off x="3531991" y="1635419"/>
            <a:ext cx="1782860" cy="2597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88"/>
              <a:buFont typeface="Arial"/>
              <a:buNone/>
            </a:pPr>
            <a:r>
              <a:rPr lang="en-US" sz="1088" b="0" i="0" u="none" strike="noStrike" cap="none">
                <a:solidFill>
                  <a:srgbClr val="000000"/>
                </a:solidFill>
                <a:latin typeface="Arial"/>
                <a:ea typeface="Arial"/>
                <a:cs typeface="Arial"/>
                <a:sym typeface="Arial"/>
              </a:rPr>
              <a:t>Remote Monitoring Feeds</a:t>
            </a:r>
            <a:endParaRPr sz="1400" b="0" i="0" u="none" strike="noStrike" cap="none">
              <a:solidFill>
                <a:srgbClr val="000000"/>
              </a:solidFill>
              <a:latin typeface="Arial"/>
              <a:ea typeface="Arial"/>
              <a:cs typeface="Arial"/>
              <a:sym typeface="Arial"/>
            </a:endParaRPr>
          </a:p>
        </p:txBody>
      </p:sp>
      <p:sp>
        <p:nvSpPr>
          <p:cNvPr id="209" name="Google Shape;209;p13"/>
          <p:cNvSpPr txBox="1"/>
          <p:nvPr/>
        </p:nvSpPr>
        <p:spPr>
          <a:xfrm>
            <a:off x="2455937" y="3758900"/>
            <a:ext cx="1495922" cy="2597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88"/>
              <a:buFont typeface="Arial"/>
              <a:buNone/>
            </a:pPr>
            <a:r>
              <a:rPr lang="en-US" sz="1088" b="0" i="0" u="none" strike="noStrike" cap="none">
                <a:solidFill>
                  <a:srgbClr val="000000"/>
                </a:solidFill>
                <a:latin typeface="Arial"/>
                <a:ea typeface="Arial"/>
                <a:cs typeface="Arial"/>
                <a:sym typeface="Arial"/>
              </a:rPr>
              <a:t>Private Care Buildout</a:t>
            </a:r>
            <a:endParaRPr sz="1400" b="0" i="0" u="none" strike="noStrike" cap="none">
              <a:solidFill>
                <a:srgbClr val="000000"/>
              </a:solidFill>
              <a:latin typeface="Arial"/>
              <a:ea typeface="Arial"/>
              <a:cs typeface="Arial"/>
              <a:sym typeface="Arial"/>
            </a:endParaRPr>
          </a:p>
        </p:txBody>
      </p:sp>
      <p:sp>
        <p:nvSpPr>
          <p:cNvPr id="210" name="Google Shape;210;p13"/>
          <p:cNvSpPr txBox="1"/>
          <p:nvPr/>
        </p:nvSpPr>
        <p:spPr>
          <a:xfrm>
            <a:off x="2247662" y="2024797"/>
            <a:ext cx="2507418" cy="2597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88"/>
              <a:buFont typeface="Arial"/>
              <a:buNone/>
            </a:pPr>
            <a:r>
              <a:rPr lang="en-US" sz="1088" b="0" i="0" u="none" strike="noStrike" cap="none">
                <a:solidFill>
                  <a:srgbClr val="000000"/>
                </a:solidFill>
                <a:latin typeface="Arial"/>
                <a:ea typeface="Arial"/>
                <a:cs typeface="Arial"/>
                <a:sym typeface="Arial"/>
              </a:rPr>
              <a:t>Hospital engagement / hand-off mgmt</a:t>
            </a:r>
            <a:endParaRPr sz="1088" b="0" i="0" u="none" strike="noStrike" cap="none">
              <a:solidFill>
                <a:srgbClr val="000000"/>
              </a:solidFill>
              <a:latin typeface="Arial"/>
              <a:ea typeface="Arial"/>
              <a:cs typeface="Arial"/>
              <a:sym typeface="Arial"/>
            </a:endParaRPr>
          </a:p>
        </p:txBody>
      </p:sp>
      <p:sp>
        <p:nvSpPr>
          <p:cNvPr id="211" name="Google Shape;211;p13"/>
          <p:cNvSpPr txBox="1"/>
          <p:nvPr/>
        </p:nvSpPr>
        <p:spPr>
          <a:xfrm>
            <a:off x="6739792" y="2057871"/>
            <a:ext cx="971741" cy="2597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88"/>
              <a:buFont typeface="Arial"/>
              <a:buNone/>
            </a:pPr>
            <a:r>
              <a:rPr lang="en-US" sz="1088" b="0" i="0" u="none" strike="noStrike" cap="none">
                <a:solidFill>
                  <a:srgbClr val="000000"/>
                </a:solidFill>
                <a:latin typeface="Arial"/>
                <a:ea typeface="Arial"/>
                <a:cs typeface="Arial"/>
                <a:sym typeface="Arial"/>
              </a:rPr>
              <a:t>Mobile Clinic</a:t>
            </a:r>
            <a:endParaRPr sz="1400" b="0" i="0" u="none" strike="noStrike" cap="none">
              <a:solidFill>
                <a:srgbClr val="000000"/>
              </a:solidFill>
              <a:latin typeface="Arial"/>
              <a:ea typeface="Arial"/>
              <a:cs typeface="Arial"/>
              <a:sym typeface="Arial"/>
            </a:endParaRPr>
          </a:p>
        </p:txBody>
      </p:sp>
      <p:sp>
        <p:nvSpPr>
          <p:cNvPr id="212" name="Google Shape;212;p13"/>
          <p:cNvSpPr txBox="1"/>
          <p:nvPr/>
        </p:nvSpPr>
        <p:spPr>
          <a:xfrm>
            <a:off x="5833426" y="1768829"/>
            <a:ext cx="1064715" cy="2597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88"/>
              <a:buFont typeface="Arial"/>
              <a:buNone/>
            </a:pPr>
            <a:r>
              <a:rPr lang="en-US" sz="1088" b="0" i="0" u="none" strike="noStrike" cap="none">
                <a:solidFill>
                  <a:srgbClr val="000000"/>
                </a:solidFill>
                <a:latin typeface="Arial"/>
                <a:ea typeface="Arial"/>
                <a:cs typeface="Arial"/>
                <a:sym typeface="Arial"/>
              </a:rPr>
              <a:t>Clinic (owned)</a:t>
            </a:r>
            <a:endParaRPr sz="1400" b="0" i="0" u="none" strike="noStrike" cap="none">
              <a:solidFill>
                <a:srgbClr val="000000"/>
              </a:solidFill>
              <a:latin typeface="Arial"/>
              <a:ea typeface="Arial"/>
              <a:cs typeface="Arial"/>
              <a:sym typeface="Arial"/>
            </a:endParaRPr>
          </a:p>
        </p:txBody>
      </p:sp>
      <p:sp>
        <p:nvSpPr>
          <p:cNvPr id="213" name="Google Shape;213;p13"/>
          <p:cNvSpPr txBox="1"/>
          <p:nvPr/>
        </p:nvSpPr>
        <p:spPr>
          <a:xfrm>
            <a:off x="5327658" y="2912887"/>
            <a:ext cx="1641610" cy="42716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88"/>
              <a:buFont typeface="Arial"/>
              <a:buNone/>
            </a:pPr>
            <a:r>
              <a:rPr lang="en-US" sz="1088" b="0" i="0" u="none" strike="noStrike" cap="none">
                <a:solidFill>
                  <a:srgbClr val="000000"/>
                </a:solidFill>
                <a:latin typeface="Arial"/>
                <a:ea typeface="Arial"/>
                <a:cs typeface="Arial"/>
                <a:sym typeface="Arial"/>
              </a:rPr>
              <a:t>Socio-Economic Determinants</a:t>
            </a:r>
            <a:endParaRPr sz="1400" b="0" i="0" u="none" strike="noStrike" cap="none">
              <a:solidFill>
                <a:srgbClr val="000000"/>
              </a:solidFill>
              <a:latin typeface="Arial"/>
              <a:ea typeface="Arial"/>
              <a:cs typeface="Arial"/>
              <a:sym typeface="Arial"/>
            </a:endParaRPr>
          </a:p>
        </p:txBody>
      </p:sp>
      <p:sp>
        <p:nvSpPr>
          <p:cNvPr id="214" name="Google Shape;214;p13"/>
          <p:cNvSpPr txBox="1"/>
          <p:nvPr/>
        </p:nvSpPr>
        <p:spPr>
          <a:xfrm>
            <a:off x="-1353312" y="4023361"/>
            <a:ext cx="18473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15" name="Google Shape;215;p13"/>
          <p:cNvSpPr txBox="1"/>
          <p:nvPr/>
        </p:nvSpPr>
        <p:spPr>
          <a:xfrm>
            <a:off x="7035230" y="3074702"/>
            <a:ext cx="1455848" cy="2597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88"/>
              <a:buFont typeface="Arial"/>
              <a:buNone/>
            </a:pPr>
            <a:r>
              <a:rPr lang="en-US" sz="1088" b="0" i="0" u="none" strike="noStrike" cap="none">
                <a:solidFill>
                  <a:srgbClr val="000000"/>
                </a:solidFill>
                <a:latin typeface="Arial"/>
                <a:ea typeface="Arial"/>
                <a:cs typeface="Arial"/>
                <a:sym typeface="Arial"/>
              </a:rPr>
              <a:t>Unified Health Portal</a:t>
            </a:r>
            <a:endParaRPr sz="1400" b="0" i="0" u="none" strike="noStrike" cap="none">
              <a:solidFill>
                <a:srgbClr val="000000"/>
              </a:solidFill>
              <a:latin typeface="Arial"/>
              <a:ea typeface="Arial"/>
              <a:cs typeface="Arial"/>
              <a:sym typeface="Arial"/>
            </a:endParaRPr>
          </a:p>
        </p:txBody>
      </p:sp>
      <p:sp>
        <p:nvSpPr>
          <p:cNvPr id="216" name="Google Shape;216;p13"/>
          <p:cNvSpPr txBox="1"/>
          <p:nvPr/>
        </p:nvSpPr>
        <p:spPr>
          <a:xfrm>
            <a:off x="3892594" y="2317406"/>
            <a:ext cx="1309974" cy="2597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88"/>
              <a:buFont typeface="Arial"/>
              <a:buNone/>
            </a:pPr>
            <a:r>
              <a:rPr lang="en-US" sz="1088" b="0" i="0" u="none" strike="noStrike" cap="none">
                <a:solidFill>
                  <a:srgbClr val="000000"/>
                </a:solidFill>
                <a:latin typeface="Arial"/>
                <a:ea typeface="Arial"/>
                <a:cs typeface="Arial"/>
                <a:sym typeface="Arial"/>
              </a:rPr>
              <a:t>Educational Portal</a:t>
            </a:r>
            <a:endParaRPr sz="1400" b="0" i="0" u="none" strike="noStrike" cap="none">
              <a:solidFill>
                <a:srgbClr val="000000"/>
              </a:solidFill>
              <a:latin typeface="Arial"/>
              <a:ea typeface="Arial"/>
              <a:cs typeface="Arial"/>
              <a:sym typeface="Arial"/>
            </a:endParaRPr>
          </a:p>
        </p:txBody>
      </p:sp>
      <p:sp>
        <p:nvSpPr>
          <p:cNvPr id="217" name="Google Shape;217;p13"/>
          <p:cNvSpPr txBox="1"/>
          <p:nvPr/>
        </p:nvSpPr>
        <p:spPr>
          <a:xfrm>
            <a:off x="6703081" y="1566931"/>
            <a:ext cx="1420582" cy="2597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88"/>
              <a:buFont typeface="Arial"/>
              <a:buNone/>
            </a:pPr>
            <a:r>
              <a:rPr lang="en-US" sz="1088" b="0" i="0" u="none" strike="noStrike" cap="none">
                <a:solidFill>
                  <a:srgbClr val="000000"/>
                </a:solidFill>
                <a:latin typeface="Arial"/>
                <a:ea typeface="Arial"/>
                <a:cs typeface="Arial"/>
                <a:sym typeface="Arial"/>
              </a:rPr>
              <a:t>Unified Care Teams</a:t>
            </a:r>
            <a:endParaRPr sz="1400" b="0" i="0" u="none" strike="noStrike" cap="none">
              <a:solidFill>
                <a:srgbClr val="000000"/>
              </a:solidFill>
              <a:latin typeface="Arial"/>
              <a:ea typeface="Arial"/>
              <a:cs typeface="Arial"/>
              <a:sym typeface="Arial"/>
            </a:endParaRPr>
          </a:p>
        </p:txBody>
      </p:sp>
      <p:sp>
        <p:nvSpPr>
          <p:cNvPr id="218" name="Google Shape;218;p13"/>
          <p:cNvSpPr txBox="1"/>
          <p:nvPr/>
        </p:nvSpPr>
        <p:spPr>
          <a:xfrm>
            <a:off x="4800879" y="1332613"/>
            <a:ext cx="1592103" cy="2597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88"/>
              <a:buFont typeface="Arial"/>
              <a:buNone/>
            </a:pPr>
            <a:r>
              <a:rPr lang="en-US" sz="1088" b="0" i="0" u="none" strike="noStrike" cap="none">
                <a:solidFill>
                  <a:srgbClr val="000000"/>
                </a:solidFill>
                <a:latin typeface="Arial"/>
                <a:ea typeface="Arial"/>
                <a:cs typeface="Arial"/>
                <a:sym typeface="Arial"/>
              </a:rPr>
              <a:t>Primary Care Manager</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4"/>
                                        </p:tgtEl>
                                        <p:attrNameLst>
                                          <p:attrName>style.visibility</p:attrName>
                                        </p:attrNameLst>
                                      </p:cBhvr>
                                      <p:to>
                                        <p:strVal val="visible"/>
                                      </p:to>
                                    </p:set>
                                    <p:animEffect transition="in" filter="fade">
                                      <p:cBhvr>
                                        <p:cTn id="7" dur="1000"/>
                                        <p:tgtEl>
                                          <p:spTgt spid="18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85"/>
                                        </p:tgtEl>
                                        <p:attrNameLst>
                                          <p:attrName>style.visibility</p:attrName>
                                        </p:attrNameLst>
                                      </p:cBhvr>
                                      <p:to>
                                        <p:strVal val="visible"/>
                                      </p:to>
                                    </p:set>
                                    <p:animEffect transition="in" filter="fade">
                                      <p:cBhvr>
                                        <p:cTn id="11" dur="500"/>
                                        <p:tgtEl>
                                          <p:spTgt spid="185"/>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186"/>
                                        </p:tgtEl>
                                        <p:attrNameLst>
                                          <p:attrName>style.visibility</p:attrName>
                                        </p:attrNameLst>
                                      </p:cBhvr>
                                      <p:to>
                                        <p:strVal val="visible"/>
                                      </p:to>
                                    </p:set>
                                    <p:animEffect transition="in" filter="fade">
                                      <p:cBhvr>
                                        <p:cTn id="15" dur="500"/>
                                        <p:tgtEl>
                                          <p:spTgt spid="186"/>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87"/>
                                        </p:tgtEl>
                                        <p:attrNameLst>
                                          <p:attrName>style.visibility</p:attrName>
                                        </p:attrNameLst>
                                      </p:cBhvr>
                                      <p:to>
                                        <p:strVal val="visible"/>
                                      </p:to>
                                    </p:set>
                                    <p:animEffect transition="in" filter="fade">
                                      <p:cBhvr>
                                        <p:cTn id="19" dur="500"/>
                                        <p:tgtEl>
                                          <p:spTgt spid="187"/>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188"/>
                                        </p:tgtEl>
                                        <p:attrNameLst>
                                          <p:attrName>style.visibility</p:attrName>
                                        </p:attrNameLst>
                                      </p:cBhvr>
                                      <p:to>
                                        <p:strVal val="visible"/>
                                      </p:to>
                                    </p:set>
                                    <p:animEffect transition="in" filter="fade">
                                      <p:cBhvr>
                                        <p:cTn id="23" dur="500"/>
                                        <p:tgtEl>
                                          <p:spTgt spid="188"/>
                                        </p:tgtEl>
                                      </p:cBhvr>
                                    </p:animEffect>
                                  </p:childTnLst>
                                </p:cTn>
                              </p:par>
                            </p:childTnLst>
                          </p:cTn>
                        </p:par>
                        <p:par>
                          <p:cTn id="24" fill="hold">
                            <p:stCondLst>
                              <p:cond delay="3000"/>
                            </p:stCondLst>
                            <p:childTnLst>
                              <p:par>
                                <p:cTn id="25" presetID="10" presetClass="entr" presetSubtype="0" fill="hold" nodeType="afterEffect">
                                  <p:stCondLst>
                                    <p:cond delay="0"/>
                                  </p:stCondLst>
                                  <p:childTnLst>
                                    <p:set>
                                      <p:cBhvr>
                                        <p:cTn id="26" dur="1" fill="hold">
                                          <p:stCondLst>
                                            <p:cond delay="0"/>
                                          </p:stCondLst>
                                        </p:cTn>
                                        <p:tgtEl>
                                          <p:spTgt spid="191"/>
                                        </p:tgtEl>
                                        <p:attrNameLst>
                                          <p:attrName>style.visibility</p:attrName>
                                        </p:attrNameLst>
                                      </p:cBhvr>
                                      <p:to>
                                        <p:strVal val="visible"/>
                                      </p:to>
                                    </p:set>
                                    <p:animEffect transition="in" filter="fade">
                                      <p:cBhvr>
                                        <p:cTn id="27" dur="500"/>
                                        <p:tgtEl>
                                          <p:spTgt spid="191"/>
                                        </p:tgtEl>
                                      </p:cBhvr>
                                    </p:animEffect>
                                  </p:childTnLst>
                                </p:cTn>
                              </p:par>
                            </p:childTnLst>
                          </p:cTn>
                        </p:par>
                        <p:par>
                          <p:cTn id="28" fill="hold">
                            <p:stCondLst>
                              <p:cond delay="3500"/>
                            </p:stCondLst>
                            <p:childTnLst>
                              <p:par>
                                <p:cTn id="29" presetID="10" presetClass="entr" presetSubtype="0" fill="hold" nodeType="afterEffect">
                                  <p:stCondLst>
                                    <p:cond delay="0"/>
                                  </p:stCondLst>
                                  <p:childTnLst>
                                    <p:set>
                                      <p:cBhvr>
                                        <p:cTn id="30" dur="1" fill="hold">
                                          <p:stCondLst>
                                            <p:cond delay="0"/>
                                          </p:stCondLst>
                                        </p:cTn>
                                        <p:tgtEl>
                                          <p:spTgt spid="192"/>
                                        </p:tgtEl>
                                        <p:attrNameLst>
                                          <p:attrName>style.visibility</p:attrName>
                                        </p:attrNameLst>
                                      </p:cBhvr>
                                      <p:to>
                                        <p:strVal val="visible"/>
                                      </p:to>
                                    </p:set>
                                    <p:animEffect transition="in" filter="fade">
                                      <p:cBhvr>
                                        <p:cTn id="31" dur="500"/>
                                        <p:tgtEl>
                                          <p:spTgt spid="192"/>
                                        </p:tgtEl>
                                      </p:cBhvr>
                                    </p:animEffect>
                                  </p:childTnLst>
                                </p:cTn>
                              </p:par>
                            </p:childTnLst>
                          </p:cTn>
                        </p:par>
                        <p:par>
                          <p:cTn id="32" fill="hold">
                            <p:stCondLst>
                              <p:cond delay="4000"/>
                            </p:stCondLst>
                            <p:childTnLst>
                              <p:par>
                                <p:cTn id="33" presetID="10" presetClass="entr" presetSubtype="0" fill="hold" nodeType="afterEffect">
                                  <p:stCondLst>
                                    <p:cond delay="0"/>
                                  </p:stCondLst>
                                  <p:childTnLst>
                                    <p:set>
                                      <p:cBhvr>
                                        <p:cTn id="34" dur="1" fill="hold">
                                          <p:stCondLst>
                                            <p:cond delay="0"/>
                                          </p:stCondLst>
                                        </p:cTn>
                                        <p:tgtEl>
                                          <p:spTgt spid="193"/>
                                        </p:tgtEl>
                                        <p:attrNameLst>
                                          <p:attrName>style.visibility</p:attrName>
                                        </p:attrNameLst>
                                      </p:cBhvr>
                                      <p:to>
                                        <p:strVal val="visible"/>
                                      </p:to>
                                    </p:set>
                                    <p:animEffect transition="in" filter="fade">
                                      <p:cBhvr>
                                        <p:cTn id="35" dur="500"/>
                                        <p:tgtEl>
                                          <p:spTgt spid="193"/>
                                        </p:tgtEl>
                                      </p:cBhvr>
                                    </p:animEffect>
                                  </p:childTnLst>
                                </p:cTn>
                              </p:par>
                            </p:childTnLst>
                          </p:cTn>
                        </p:par>
                        <p:par>
                          <p:cTn id="36" fill="hold">
                            <p:stCondLst>
                              <p:cond delay="4500"/>
                            </p:stCondLst>
                            <p:childTnLst>
                              <p:par>
                                <p:cTn id="37" presetID="10" presetClass="entr" presetSubtype="0" fill="hold" nodeType="afterEffect">
                                  <p:stCondLst>
                                    <p:cond delay="0"/>
                                  </p:stCondLst>
                                  <p:childTnLst>
                                    <p:set>
                                      <p:cBhvr>
                                        <p:cTn id="38" dur="1" fill="hold">
                                          <p:stCondLst>
                                            <p:cond delay="0"/>
                                          </p:stCondLst>
                                        </p:cTn>
                                        <p:tgtEl>
                                          <p:spTgt spid="194"/>
                                        </p:tgtEl>
                                        <p:attrNameLst>
                                          <p:attrName>style.visibility</p:attrName>
                                        </p:attrNameLst>
                                      </p:cBhvr>
                                      <p:to>
                                        <p:strVal val="visible"/>
                                      </p:to>
                                    </p:set>
                                    <p:animEffect transition="in" filter="fade">
                                      <p:cBhvr>
                                        <p:cTn id="39" dur="500"/>
                                        <p:tgtEl>
                                          <p:spTgt spid="194"/>
                                        </p:tgtEl>
                                      </p:cBhvr>
                                    </p:animEffect>
                                  </p:childTnLst>
                                </p:cTn>
                              </p:par>
                            </p:childTnLst>
                          </p:cTn>
                        </p:par>
                        <p:par>
                          <p:cTn id="40" fill="hold">
                            <p:stCondLst>
                              <p:cond delay="5000"/>
                            </p:stCondLst>
                            <p:childTnLst>
                              <p:par>
                                <p:cTn id="41" presetID="10" presetClass="entr" presetSubtype="0" fill="hold" nodeType="afterEffect">
                                  <p:stCondLst>
                                    <p:cond delay="0"/>
                                  </p:stCondLst>
                                  <p:childTnLst>
                                    <p:set>
                                      <p:cBhvr>
                                        <p:cTn id="42" dur="1" fill="hold">
                                          <p:stCondLst>
                                            <p:cond delay="0"/>
                                          </p:stCondLst>
                                        </p:cTn>
                                        <p:tgtEl>
                                          <p:spTgt spid="195"/>
                                        </p:tgtEl>
                                        <p:attrNameLst>
                                          <p:attrName>style.visibility</p:attrName>
                                        </p:attrNameLst>
                                      </p:cBhvr>
                                      <p:to>
                                        <p:strVal val="visible"/>
                                      </p:to>
                                    </p:set>
                                    <p:animEffect transition="in" filter="fade">
                                      <p:cBhvr>
                                        <p:cTn id="43" dur="500"/>
                                        <p:tgtEl>
                                          <p:spTgt spid="195"/>
                                        </p:tgtEl>
                                      </p:cBhvr>
                                    </p:animEffect>
                                  </p:childTnLst>
                                </p:cTn>
                              </p:par>
                            </p:childTnLst>
                          </p:cTn>
                        </p:par>
                        <p:par>
                          <p:cTn id="44" fill="hold">
                            <p:stCondLst>
                              <p:cond delay="5500"/>
                            </p:stCondLst>
                            <p:childTnLst>
                              <p:par>
                                <p:cTn id="45" presetID="10" presetClass="entr" presetSubtype="0" fill="hold" nodeType="afterEffect">
                                  <p:stCondLst>
                                    <p:cond delay="0"/>
                                  </p:stCondLst>
                                  <p:childTnLst>
                                    <p:set>
                                      <p:cBhvr>
                                        <p:cTn id="46" dur="1" fill="hold">
                                          <p:stCondLst>
                                            <p:cond delay="0"/>
                                          </p:stCondLst>
                                        </p:cTn>
                                        <p:tgtEl>
                                          <p:spTgt spid="196"/>
                                        </p:tgtEl>
                                        <p:attrNameLst>
                                          <p:attrName>style.visibility</p:attrName>
                                        </p:attrNameLst>
                                      </p:cBhvr>
                                      <p:to>
                                        <p:strVal val="visible"/>
                                      </p:to>
                                    </p:set>
                                    <p:animEffect transition="in" filter="fade">
                                      <p:cBhvr>
                                        <p:cTn id="47" dur="500"/>
                                        <p:tgtEl>
                                          <p:spTgt spid="196"/>
                                        </p:tgtEl>
                                      </p:cBhvr>
                                    </p:animEffect>
                                  </p:childTnLst>
                                </p:cTn>
                              </p:par>
                            </p:childTnLst>
                          </p:cTn>
                        </p:par>
                        <p:par>
                          <p:cTn id="48" fill="hold">
                            <p:stCondLst>
                              <p:cond delay="6000"/>
                            </p:stCondLst>
                            <p:childTnLst>
                              <p:par>
                                <p:cTn id="49" presetID="10" presetClass="entr" presetSubtype="0" fill="hold" nodeType="afterEffect">
                                  <p:stCondLst>
                                    <p:cond delay="0"/>
                                  </p:stCondLst>
                                  <p:childTnLst>
                                    <p:set>
                                      <p:cBhvr>
                                        <p:cTn id="50" dur="1" fill="hold">
                                          <p:stCondLst>
                                            <p:cond delay="0"/>
                                          </p:stCondLst>
                                        </p:cTn>
                                        <p:tgtEl>
                                          <p:spTgt spid="197"/>
                                        </p:tgtEl>
                                        <p:attrNameLst>
                                          <p:attrName>style.visibility</p:attrName>
                                        </p:attrNameLst>
                                      </p:cBhvr>
                                      <p:to>
                                        <p:strVal val="visible"/>
                                      </p:to>
                                    </p:set>
                                    <p:animEffect transition="in" filter="fade">
                                      <p:cBhvr>
                                        <p:cTn id="51" dur="500"/>
                                        <p:tgtEl>
                                          <p:spTgt spid="197"/>
                                        </p:tgtEl>
                                      </p:cBhvr>
                                    </p:animEffect>
                                  </p:childTnLst>
                                </p:cTn>
                              </p:par>
                            </p:childTnLst>
                          </p:cTn>
                        </p:par>
                        <p:par>
                          <p:cTn id="52" fill="hold">
                            <p:stCondLst>
                              <p:cond delay="6500"/>
                            </p:stCondLst>
                            <p:childTnLst>
                              <p:par>
                                <p:cTn id="53" presetID="10" presetClass="entr" presetSubtype="0" fill="hold" nodeType="afterEffect">
                                  <p:stCondLst>
                                    <p:cond delay="0"/>
                                  </p:stCondLst>
                                  <p:childTnLst>
                                    <p:set>
                                      <p:cBhvr>
                                        <p:cTn id="54" dur="1" fill="hold">
                                          <p:stCondLst>
                                            <p:cond delay="0"/>
                                          </p:stCondLst>
                                        </p:cTn>
                                        <p:tgtEl>
                                          <p:spTgt spid="198"/>
                                        </p:tgtEl>
                                        <p:attrNameLst>
                                          <p:attrName>style.visibility</p:attrName>
                                        </p:attrNameLst>
                                      </p:cBhvr>
                                      <p:to>
                                        <p:strVal val="visible"/>
                                      </p:to>
                                    </p:set>
                                    <p:animEffect transition="in" filter="fade">
                                      <p:cBhvr>
                                        <p:cTn id="55" dur="500"/>
                                        <p:tgtEl>
                                          <p:spTgt spid="198"/>
                                        </p:tgtEl>
                                      </p:cBhvr>
                                    </p:animEffect>
                                  </p:childTnLst>
                                </p:cTn>
                              </p:par>
                            </p:childTnLst>
                          </p:cTn>
                        </p:par>
                        <p:par>
                          <p:cTn id="56" fill="hold">
                            <p:stCondLst>
                              <p:cond delay="7000"/>
                            </p:stCondLst>
                            <p:childTnLst>
                              <p:par>
                                <p:cTn id="57" presetID="10" presetClass="entr" presetSubtype="0" fill="hold" nodeType="afterEffect">
                                  <p:stCondLst>
                                    <p:cond delay="0"/>
                                  </p:stCondLst>
                                  <p:childTnLst>
                                    <p:set>
                                      <p:cBhvr>
                                        <p:cTn id="58" dur="1" fill="hold">
                                          <p:stCondLst>
                                            <p:cond delay="0"/>
                                          </p:stCondLst>
                                        </p:cTn>
                                        <p:tgtEl>
                                          <p:spTgt spid="200"/>
                                        </p:tgtEl>
                                        <p:attrNameLst>
                                          <p:attrName>style.visibility</p:attrName>
                                        </p:attrNameLst>
                                      </p:cBhvr>
                                      <p:to>
                                        <p:strVal val="visible"/>
                                      </p:to>
                                    </p:set>
                                    <p:animEffect transition="in" filter="fade">
                                      <p:cBhvr>
                                        <p:cTn id="59" dur="500"/>
                                        <p:tgtEl>
                                          <p:spTgt spid="200"/>
                                        </p:tgtEl>
                                      </p:cBhvr>
                                    </p:animEffect>
                                  </p:childTnLst>
                                </p:cTn>
                              </p:par>
                            </p:childTnLst>
                          </p:cTn>
                        </p:par>
                        <p:par>
                          <p:cTn id="60" fill="hold">
                            <p:stCondLst>
                              <p:cond delay="7500"/>
                            </p:stCondLst>
                            <p:childTnLst>
                              <p:par>
                                <p:cTn id="61" presetID="10" presetClass="entr" presetSubtype="0" fill="hold" nodeType="afterEffect">
                                  <p:stCondLst>
                                    <p:cond delay="0"/>
                                  </p:stCondLst>
                                  <p:childTnLst>
                                    <p:set>
                                      <p:cBhvr>
                                        <p:cTn id="62" dur="1" fill="hold">
                                          <p:stCondLst>
                                            <p:cond delay="0"/>
                                          </p:stCondLst>
                                        </p:cTn>
                                        <p:tgtEl>
                                          <p:spTgt spid="201"/>
                                        </p:tgtEl>
                                        <p:attrNameLst>
                                          <p:attrName>style.visibility</p:attrName>
                                        </p:attrNameLst>
                                      </p:cBhvr>
                                      <p:to>
                                        <p:strVal val="visible"/>
                                      </p:to>
                                    </p:set>
                                    <p:animEffect transition="in" filter="fade">
                                      <p:cBhvr>
                                        <p:cTn id="63" dur="500"/>
                                        <p:tgtEl>
                                          <p:spTgt spid="201"/>
                                        </p:tgtEl>
                                      </p:cBhvr>
                                    </p:animEffect>
                                  </p:childTnLst>
                                </p:cTn>
                              </p:par>
                            </p:childTnLst>
                          </p:cTn>
                        </p:par>
                        <p:par>
                          <p:cTn id="64" fill="hold">
                            <p:stCondLst>
                              <p:cond delay="8000"/>
                            </p:stCondLst>
                            <p:childTnLst>
                              <p:par>
                                <p:cTn id="65" presetID="10" presetClass="entr" presetSubtype="0" fill="hold" nodeType="afterEffect">
                                  <p:stCondLst>
                                    <p:cond delay="0"/>
                                  </p:stCondLst>
                                  <p:childTnLst>
                                    <p:set>
                                      <p:cBhvr>
                                        <p:cTn id="66" dur="1" fill="hold">
                                          <p:stCondLst>
                                            <p:cond delay="0"/>
                                          </p:stCondLst>
                                        </p:cTn>
                                        <p:tgtEl>
                                          <p:spTgt spid="202"/>
                                        </p:tgtEl>
                                        <p:attrNameLst>
                                          <p:attrName>style.visibility</p:attrName>
                                        </p:attrNameLst>
                                      </p:cBhvr>
                                      <p:to>
                                        <p:strVal val="visible"/>
                                      </p:to>
                                    </p:set>
                                    <p:animEffect transition="in" filter="fade">
                                      <p:cBhvr>
                                        <p:cTn id="67" dur="500"/>
                                        <p:tgtEl>
                                          <p:spTgt spid="202"/>
                                        </p:tgtEl>
                                      </p:cBhvr>
                                    </p:animEffect>
                                  </p:childTnLst>
                                </p:cTn>
                              </p:par>
                            </p:childTnLst>
                          </p:cTn>
                        </p:par>
                        <p:par>
                          <p:cTn id="68" fill="hold">
                            <p:stCondLst>
                              <p:cond delay="8500"/>
                            </p:stCondLst>
                            <p:childTnLst>
                              <p:par>
                                <p:cTn id="69" presetID="10" presetClass="entr" presetSubtype="0" fill="hold" nodeType="afterEffect">
                                  <p:stCondLst>
                                    <p:cond delay="0"/>
                                  </p:stCondLst>
                                  <p:childTnLst>
                                    <p:set>
                                      <p:cBhvr>
                                        <p:cTn id="70" dur="1" fill="hold">
                                          <p:stCondLst>
                                            <p:cond delay="0"/>
                                          </p:stCondLst>
                                        </p:cTn>
                                        <p:tgtEl>
                                          <p:spTgt spid="203"/>
                                        </p:tgtEl>
                                        <p:attrNameLst>
                                          <p:attrName>style.visibility</p:attrName>
                                        </p:attrNameLst>
                                      </p:cBhvr>
                                      <p:to>
                                        <p:strVal val="visible"/>
                                      </p:to>
                                    </p:set>
                                    <p:animEffect transition="in" filter="fade">
                                      <p:cBhvr>
                                        <p:cTn id="71" dur="500"/>
                                        <p:tgtEl>
                                          <p:spTgt spid="203"/>
                                        </p:tgtEl>
                                      </p:cBhvr>
                                    </p:animEffect>
                                  </p:childTnLst>
                                </p:cTn>
                              </p:par>
                            </p:childTnLst>
                          </p:cTn>
                        </p:par>
                        <p:par>
                          <p:cTn id="72" fill="hold">
                            <p:stCondLst>
                              <p:cond delay="9000"/>
                            </p:stCondLst>
                            <p:childTnLst>
                              <p:par>
                                <p:cTn id="73" presetID="10" presetClass="entr" presetSubtype="0" fill="hold" nodeType="afterEffect">
                                  <p:stCondLst>
                                    <p:cond delay="0"/>
                                  </p:stCondLst>
                                  <p:childTnLst>
                                    <p:set>
                                      <p:cBhvr>
                                        <p:cTn id="74" dur="1" fill="hold">
                                          <p:stCondLst>
                                            <p:cond delay="0"/>
                                          </p:stCondLst>
                                        </p:cTn>
                                        <p:tgtEl>
                                          <p:spTgt spid="204"/>
                                        </p:tgtEl>
                                        <p:attrNameLst>
                                          <p:attrName>style.visibility</p:attrName>
                                        </p:attrNameLst>
                                      </p:cBhvr>
                                      <p:to>
                                        <p:strVal val="visible"/>
                                      </p:to>
                                    </p:set>
                                    <p:animEffect transition="in" filter="fade">
                                      <p:cBhvr>
                                        <p:cTn id="75" dur="500"/>
                                        <p:tgtEl>
                                          <p:spTgt spid="204"/>
                                        </p:tgtEl>
                                      </p:cBhvr>
                                    </p:animEffect>
                                  </p:childTnLst>
                                </p:cTn>
                              </p:par>
                            </p:childTnLst>
                          </p:cTn>
                        </p:par>
                        <p:par>
                          <p:cTn id="76" fill="hold">
                            <p:stCondLst>
                              <p:cond delay="9500"/>
                            </p:stCondLst>
                            <p:childTnLst>
                              <p:par>
                                <p:cTn id="77" presetID="10" presetClass="entr" presetSubtype="0" fill="hold" nodeType="afterEffect">
                                  <p:stCondLst>
                                    <p:cond delay="0"/>
                                  </p:stCondLst>
                                  <p:childTnLst>
                                    <p:set>
                                      <p:cBhvr>
                                        <p:cTn id="78" dur="1" fill="hold">
                                          <p:stCondLst>
                                            <p:cond delay="0"/>
                                          </p:stCondLst>
                                        </p:cTn>
                                        <p:tgtEl>
                                          <p:spTgt spid="205"/>
                                        </p:tgtEl>
                                        <p:attrNameLst>
                                          <p:attrName>style.visibility</p:attrName>
                                        </p:attrNameLst>
                                      </p:cBhvr>
                                      <p:to>
                                        <p:strVal val="visible"/>
                                      </p:to>
                                    </p:set>
                                    <p:animEffect transition="in" filter="fade">
                                      <p:cBhvr>
                                        <p:cTn id="79" dur="500"/>
                                        <p:tgtEl>
                                          <p:spTgt spid="205"/>
                                        </p:tgtEl>
                                      </p:cBhvr>
                                    </p:animEffect>
                                  </p:childTnLst>
                                </p:cTn>
                              </p:par>
                            </p:childTnLst>
                          </p:cTn>
                        </p:par>
                        <p:par>
                          <p:cTn id="80" fill="hold">
                            <p:stCondLst>
                              <p:cond delay="10000"/>
                            </p:stCondLst>
                            <p:childTnLst>
                              <p:par>
                                <p:cTn id="81" presetID="10" presetClass="entr" presetSubtype="0" fill="hold" nodeType="afterEffect">
                                  <p:stCondLst>
                                    <p:cond delay="0"/>
                                  </p:stCondLst>
                                  <p:childTnLst>
                                    <p:set>
                                      <p:cBhvr>
                                        <p:cTn id="82" dur="1" fill="hold">
                                          <p:stCondLst>
                                            <p:cond delay="0"/>
                                          </p:stCondLst>
                                        </p:cTn>
                                        <p:tgtEl>
                                          <p:spTgt spid="206"/>
                                        </p:tgtEl>
                                        <p:attrNameLst>
                                          <p:attrName>style.visibility</p:attrName>
                                        </p:attrNameLst>
                                      </p:cBhvr>
                                      <p:to>
                                        <p:strVal val="visible"/>
                                      </p:to>
                                    </p:set>
                                    <p:animEffect transition="in" filter="fade">
                                      <p:cBhvr>
                                        <p:cTn id="83" dur="500"/>
                                        <p:tgtEl>
                                          <p:spTgt spid="206"/>
                                        </p:tgtEl>
                                      </p:cBhvr>
                                    </p:animEffect>
                                  </p:childTnLst>
                                </p:cTn>
                              </p:par>
                            </p:childTnLst>
                          </p:cTn>
                        </p:par>
                        <p:par>
                          <p:cTn id="84" fill="hold">
                            <p:stCondLst>
                              <p:cond delay="10500"/>
                            </p:stCondLst>
                            <p:childTnLst>
                              <p:par>
                                <p:cTn id="85" presetID="10" presetClass="entr" presetSubtype="0" fill="hold" nodeType="afterEffect">
                                  <p:stCondLst>
                                    <p:cond delay="0"/>
                                  </p:stCondLst>
                                  <p:childTnLst>
                                    <p:set>
                                      <p:cBhvr>
                                        <p:cTn id="86" dur="1" fill="hold">
                                          <p:stCondLst>
                                            <p:cond delay="0"/>
                                          </p:stCondLst>
                                        </p:cTn>
                                        <p:tgtEl>
                                          <p:spTgt spid="207"/>
                                        </p:tgtEl>
                                        <p:attrNameLst>
                                          <p:attrName>style.visibility</p:attrName>
                                        </p:attrNameLst>
                                      </p:cBhvr>
                                      <p:to>
                                        <p:strVal val="visible"/>
                                      </p:to>
                                    </p:set>
                                    <p:animEffect transition="in" filter="fade">
                                      <p:cBhvr>
                                        <p:cTn id="87" dur="500"/>
                                        <p:tgtEl>
                                          <p:spTgt spid="207"/>
                                        </p:tgtEl>
                                      </p:cBhvr>
                                    </p:animEffect>
                                  </p:childTnLst>
                                </p:cTn>
                              </p:par>
                            </p:childTnLst>
                          </p:cTn>
                        </p:par>
                        <p:par>
                          <p:cTn id="88" fill="hold">
                            <p:stCondLst>
                              <p:cond delay="11000"/>
                            </p:stCondLst>
                            <p:childTnLst>
                              <p:par>
                                <p:cTn id="89" presetID="10" presetClass="entr" presetSubtype="0" fill="hold" nodeType="afterEffect">
                                  <p:stCondLst>
                                    <p:cond delay="0"/>
                                  </p:stCondLst>
                                  <p:childTnLst>
                                    <p:set>
                                      <p:cBhvr>
                                        <p:cTn id="90" dur="1" fill="hold">
                                          <p:stCondLst>
                                            <p:cond delay="0"/>
                                          </p:stCondLst>
                                        </p:cTn>
                                        <p:tgtEl>
                                          <p:spTgt spid="208"/>
                                        </p:tgtEl>
                                        <p:attrNameLst>
                                          <p:attrName>style.visibility</p:attrName>
                                        </p:attrNameLst>
                                      </p:cBhvr>
                                      <p:to>
                                        <p:strVal val="visible"/>
                                      </p:to>
                                    </p:set>
                                    <p:animEffect transition="in" filter="fade">
                                      <p:cBhvr>
                                        <p:cTn id="91" dur="500"/>
                                        <p:tgtEl>
                                          <p:spTgt spid="208"/>
                                        </p:tgtEl>
                                      </p:cBhvr>
                                    </p:animEffect>
                                  </p:childTnLst>
                                </p:cTn>
                              </p:par>
                            </p:childTnLst>
                          </p:cTn>
                        </p:par>
                        <p:par>
                          <p:cTn id="92" fill="hold">
                            <p:stCondLst>
                              <p:cond delay="11500"/>
                            </p:stCondLst>
                            <p:childTnLst>
                              <p:par>
                                <p:cTn id="93" presetID="10" presetClass="entr" presetSubtype="0" fill="hold" nodeType="afterEffect">
                                  <p:stCondLst>
                                    <p:cond delay="0"/>
                                  </p:stCondLst>
                                  <p:childTnLst>
                                    <p:set>
                                      <p:cBhvr>
                                        <p:cTn id="94" dur="1" fill="hold">
                                          <p:stCondLst>
                                            <p:cond delay="0"/>
                                          </p:stCondLst>
                                        </p:cTn>
                                        <p:tgtEl>
                                          <p:spTgt spid="209"/>
                                        </p:tgtEl>
                                        <p:attrNameLst>
                                          <p:attrName>style.visibility</p:attrName>
                                        </p:attrNameLst>
                                      </p:cBhvr>
                                      <p:to>
                                        <p:strVal val="visible"/>
                                      </p:to>
                                    </p:set>
                                    <p:animEffect transition="in" filter="fade">
                                      <p:cBhvr>
                                        <p:cTn id="95" dur="500"/>
                                        <p:tgtEl>
                                          <p:spTgt spid="209"/>
                                        </p:tgtEl>
                                      </p:cBhvr>
                                    </p:animEffect>
                                  </p:childTnLst>
                                </p:cTn>
                              </p:par>
                            </p:childTnLst>
                          </p:cTn>
                        </p:par>
                        <p:par>
                          <p:cTn id="96" fill="hold">
                            <p:stCondLst>
                              <p:cond delay="12000"/>
                            </p:stCondLst>
                            <p:childTnLst>
                              <p:par>
                                <p:cTn id="97" presetID="10" presetClass="entr" presetSubtype="0" fill="hold" nodeType="afterEffect">
                                  <p:stCondLst>
                                    <p:cond delay="0"/>
                                  </p:stCondLst>
                                  <p:childTnLst>
                                    <p:set>
                                      <p:cBhvr>
                                        <p:cTn id="98" dur="1" fill="hold">
                                          <p:stCondLst>
                                            <p:cond delay="0"/>
                                          </p:stCondLst>
                                        </p:cTn>
                                        <p:tgtEl>
                                          <p:spTgt spid="210"/>
                                        </p:tgtEl>
                                        <p:attrNameLst>
                                          <p:attrName>style.visibility</p:attrName>
                                        </p:attrNameLst>
                                      </p:cBhvr>
                                      <p:to>
                                        <p:strVal val="visible"/>
                                      </p:to>
                                    </p:set>
                                    <p:animEffect transition="in" filter="fade">
                                      <p:cBhvr>
                                        <p:cTn id="99" dur="500"/>
                                        <p:tgtEl>
                                          <p:spTgt spid="210"/>
                                        </p:tgtEl>
                                      </p:cBhvr>
                                    </p:animEffect>
                                  </p:childTnLst>
                                </p:cTn>
                              </p:par>
                            </p:childTnLst>
                          </p:cTn>
                        </p:par>
                        <p:par>
                          <p:cTn id="100" fill="hold">
                            <p:stCondLst>
                              <p:cond delay="12500"/>
                            </p:stCondLst>
                            <p:childTnLst>
                              <p:par>
                                <p:cTn id="101" presetID="10" presetClass="entr" presetSubtype="0" fill="hold" nodeType="afterEffect">
                                  <p:stCondLst>
                                    <p:cond delay="0"/>
                                  </p:stCondLst>
                                  <p:childTnLst>
                                    <p:set>
                                      <p:cBhvr>
                                        <p:cTn id="102" dur="1" fill="hold">
                                          <p:stCondLst>
                                            <p:cond delay="0"/>
                                          </p:stCondLst>
                                        </p:cTn>
                                        <p:tgtEl>
                                          <p:spTgt spid="211"/>
                                        </p:tgtEl>
                                        <p:attrNameLst>
                                          <p:attrName>style.visibility</p:attrName>
                                        </p:attrNameLst>
                                      </p:cBhvr>
                                      <p:to>
                                        <p:strVal val="visible"/>
                                      </p:to>
                                    </p:set>
                                    <p:animEffect transition="in" filter="fade">
                                      <p:cBhvr>
                                        <p:cTn id="103" dur="500"/>
                                        <p:tgtEl>
                                          <p:spTgt spid="211"/>
                                        </p:tgtEl>
                                      </p:cBhvr>
                                    </p:animEffect>
                                  </p:childTnLst>
                                </p:cTn>
                              </p:par>
                            </p:childTnLst>
                          </p:cTn>
                        </p:par>
                        <p:par>
                          <p:cTn id="104" fill="hold">
                            <p:stCondLst>
                              <p:cond delay="13000"/>
                            </p:stCondLst>
                            <p:childTnLst>
                              <p:par>
                                <p:cTn id="105" presetID="10" presetClass="entr" presetSubtype="0" fill="hold" nodeType="afterEffect">
                                  <p:stCondLst>
                                    <p:cond delay="0"/>
                                  </p:stCondLst>
                                  <p:childTnLst>
                                    <p:set>
                                      <p:cBhvr>
                                        <p:cTn id="106" dur="1" fill="hold">
                                          <p:stCondLst>
                                            <p:cond delay="0"/>
                                          </p:stCondLst>
                                        </p:cTn>
                                        <p:tgtEl>
                                          <p:spTgt spid="212"/>
                                        </p:tgtEl>
                                        <p:attrNameLst>
                                          <p:attrName>style.visibility</p:attrName>
                                        </p:attrNameLst>
                                      </p:cBhvr>
                                      <p:to>
                                        <p:strVal val="visible"/>
                                      </p:to>
                                    </p:set>
                                    <p:animEffect transition="in" filter="fade">
                                      <p:cBhvr>
                                        <p:cTn id="107" dur="500"/>
                                        <p:tgtEl>
                                          <p:spTgt spid="212"/>
                                        </p:tgtEl>
                                      </p:cBhvr>
                                    </p:animEffect>
                                  </p:childTnLst>
                                </p:cTn>
                              </p:par>
                            </p:childTnLst>
                          </p:cTn>
                        </p:par>
                        <p:par>
                          <p:cTn id="108" fill="hold">
                            <p:stCondLst>
                              <p:cond delay="13500"/>
                            </p:stCondLst>
                            <p:childTnLst>
                              <p:par>
                                <p:cTn id="109" presetID="10" presetClass="entr" presetSubtype="0" fill="hold" nodeType="afterEffect">
                                  <p:stCondLst>
                                    <p:cond delay="0"/>
                                  </p:stCondLst>
                                  <p:childTnLst>
                                    <p:set>
                                      <p:cBhvr>
                                        <p:cTn id="110" dur="1" fill="hold">
                                          <p:stCondLst>
                                            <p:cond delay="0"/>
                                          </p:stCondLst>
                                        </p:cTn>
                                        <p:tgtEl>
                                          <p:spTgt spid="213"/>
                                        </p:tgtEl>
                                        <p:attrNameLst>
                                          <p:attrName>style.visibility</p:attrName>
                                        </p:attrNameLst>
                                      </p:cBhvr>
                                      <p:to>
                                        <p:strVal val="visible"/>
                                      </p:to>
                                    </p:set>
                                    <p:animEffect transition="in" filter="fade">
                                      <p:cBhvr>
                                        <p:cTn id="111" dur="500"/>
                                        <p:tgtEl>
                                          <p:spTgt spid="213"/>
                                        </p:tgtEl>
                                      </p:cBhvr>
                                    </p:animEffect>
                                  </p:childTnLst>
                                </p:cTn>
                              </p:par>
                            </p:childTnLst>
                          </p:cTn>
                        </p:par>
                        <p:par>
                          <p:cTn id="112" fill="hold">
                            <p:stCondLst>
                              <p:cond delay="14000"/>
                            </p:stCondLst>
                            <p:childTnLst>
                              <p:par>
                                <p:cTn id="113" presetID="10" presetClass="entr" presetSubtype="0" fill="hold" nodeType="afterEffect">
                                  <p:stCondLst>
                                    <p:cond delay="0"/>
                                  </p:stCondLst>
                                  <p:childTnLst>
                                    <p:set>
                                      <p:cBhvr>
                                        <p:cTn id="114" dur="1" fill="hold">
                                          <p:stCondLst>
                                            <p:cond delay="0"/>
                                          </p:stCondLst>
                                        </p:cTn>
                                        <p:tgtEl>
                                          <p:spTgt spid="215"/>
                                        </p:tgtEl>
                                        <p:attrNameLst>
                                          <p:attrName>style.visibility</p:attrName>
                                        </p:attrNameLst>
                                      </p:cBhvr>
                                      <p:to>
                                        <p:strVal val="visible"/>
                                      </p:to>
                                    </p:set>
                                    <p:animEffect transition="in" filter="fade">
                                      <p:cBhvr>
                                        <p:cTn id="115" dur="500"/>
                                        <p:tgtEl>
                                          <p:spTgt spid="215"/>
                                        </p:tgtEl>
                                      </p:cBhvr>
                                    </p:animEffect>
                                  </p:childTnLst>
                                </p:cTn>
                              </p:par>
                            </p:childTnLst>
                          </p:cTn>
                        </p:par>
                        <p:par>
                          <p:cTn id="116" fill="hold">
                            <p:stCondLst>
                              <p:cond delay="14500"/>
                            </p:stCondLst>
                            <p:childTnLst>
                              <p:par>
                                <p:cTn id="117" presetID="10" presetClass="entr" presetSubtype="0" fill="hold" nodeType="afterEffect">
                                  <p:stCondLst>
                                    <p:cond delay="0"/>
                                  </p:stCondLst>
                                  <p:childTnLst>
                                    <p:set>
                                      <p:cBhvr>
                                        <p:cTn id="118" dur="1" fill="hold">
                                          <p:stCondLst>
                                            <p:cond delay="0"/>
                                          </p:stCondLst>
                                        </p:cTn>
                                        <p:tgtEl>
                                          <p:spTgt spid="216"/>
                                        </p:tgtEl>
                                        <p:attrNameLst>
                                          <p:attrName>style.visibility</p:attrName>
                                        </p:attrNameLst>
                                      </p:cBhvr>
                                      <p:to>
                                        <p:strVal val="visible"/>
                                      </p:to>
                                    </p:set>
                                    <p:animEffect transition="in" filter="fade">
                                      <p:cBhvr>
                                        <p:cTn id="119" dur="500"/>
                                        <p:tgtEl>
                                          <p:spTgt spid="216"/>
                                        </p:tgtEl>
                                      </p:cBhvr>
                                    </p:animEffect>
                                  </p:childTnLst>
                                </p:cTn>
                              </p:par>
                            </p:childTnLst>
                          </p:cTn>
                        </p:par>
                        <p:par>
                          <p:cTn id="120" fill="hold">
                            <p:stCondLst>
                              <p:cond delay="15000"/>
                            </p:stCondLst>
                            <p:childTnLst>
                              <p:par>
                                <p:cTn id="121" presetID="10" presetClass="entr" presetSubtype="0" fill="hold" nodeType="afterEffect">
                                  <p:stCondLst>
                                    <p:cond delay="0"/>
                                  </p:stCondLst>
                                  <p:childTnLst>
                                    <p:set>
                                      <p:cBhvr>
                                        <p:cTn id="122" dur="1" fill="hold">
                                          <p:stCondLst>
                                            <p:cond delay="0"/>
                                          </p:stCondLst>
                                        </p:cTn>
                                        <p:tgtEl>
                                          <p:spTgt spid="217"/>
                                        </p:tgtEl>
                                        <p:attrNameLst>
                                          <p:attrName>style.visibility</p:attrName>
                                        </p:attrNameLst>
                                      </p:cBhvr>
                                      <p:to>
                                        <p:strVal val="visible"/>
                                      </p:to>
                                    </p:set>
                                    <p:animEffect transition="in" filter="fade">
                                      <p:cBhvr>
                                        <p:cTn id="123" dur="500"/>
                                        <p:tgtEl>
                                          <p:spTgt spid="217"/>
                                        </p:tgtEl>
                                      </p:cBhvr>
                                    </p:animEffect>
                                  </p:childTnLst>
                                </p:cTn>
                              </p:par>
                            </p:childTnLst>
                          </p:cTn>
                        </p:par>
                        <p:par>
                          <p:cTn id="124" fill="hold">
                            <p:stCondLst>
                              <p:cond delay="15500"/>
                            </p:stCondLst>
                            <p:childTnLst>
                              <p:par>
                                <p:cTn id="125" presetID="10" presetClass="entr" presetSubtype="0" fill="hold" nodeType="afterEffect">
                                  <p:stCondLst>
                                    <p:cond delay="0"/>
                                  </p:stCondLst>
                                  <p:childTnLst>
                                    <p:set>
                                      <p:cBhvr>
                                        <p:cTn id="126" dur="1" fill="hold">
                                          <p:stCondLst>
                                            <p:cond delay="0"/>
                                          </p:stCondLst>
                                        </p:cTn>
                                        <p:tgtEl>
                                          <p:spTgt spid="218"/>
                                        </p:tgtEl>
                                        <p:attrNameLst>
                                          <p:attrName>style.visibility</p:attrName>
                                        </p:attrNameLst>
                                      </p:cBhvr>
                                      <p:to>
                                        <p:strVal val="visible"/>
                                      </p:to>
                                    </p:set>
                                    <p:animEffect transition="in" filter="fade">
                                      <p:cBhvr>
                                        <p:cTn id="127" dur="500"/>
                                        <p:tgtEl>
                                          <p:spTgt spid="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g264b630398a_0_18"/>
          <p:cNvSpPr txBox="1"/>
          <p:nvPr/>
        </p:nvSpPr>
        <p:spPr>
          <a:xfrm>
            <a:off x="745975" y="1154350"/>
            <a:ext cx="7719300" cy="31476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US" sz="1100" b="1"/>
              <a:t>Blueprint for home healthcare Transformation</a:t>
            </a:r>
            <a:endParaRPr sz="1100" b="1"/>
          </a:p>
          <a:p>
            <a:pPr marL="0" lvl="0" indent="0" algn="l" rtl="0">
              <a:lnSpc>
                <a:spcPct val="150000"/>
              </a:lnSpc>
              <a:spcBef>
                <a:spcPts val="0"/>
              </a:spcBef>
              <a:spcAft>
                <a:spcPts val="0"/>
              </a:spcAft>
              <a:buNone/>
            </a:pPr>
            <a:endParaRPr sz="1100"/>
          </a:p>
          <a:p>
            <a:pPr marL="0" lvl="0" indent="0" algn="l" rtl="0">
              <a:lnSpc>
                <a:spcPct val="150000"/>
              </a:lnSpc>
              <a:spcBef>
                <a:spcPts val="0"/>
              </a:spcBef>
              <a:spcAft>
                <a:spcPts val="0"/>
              </a:spcAft>
              <a:buNone/>
            </a:pPr>
            <a:r>
              <a:rPr lang="en-US" sz="1100"/>
              <a:t>At Stay at Home Nursing, we have crafted a strategic blueprint for the future, leveraging technology and initiatives for a brighter tomorrow:</a:t>
            </a:r>
            <a:endParaRPr sz="1100"/>
          </a:p>
          <a:p>
            <a:pPr marL="0" lvl="0" indent="0" algn="l" rtl="0">
              <a:lnSpc>
                <a:spcPct val="150000"/>
              </a:lnSpc>
              <a:spcBef>
                <a:spcPts val="0"/>
              </a:spcBef>
              <a:spcAft>
                <a:spcPts val="0"/>
              </a:spcAft>
              <a:buNone/>
            </a:pPr>
            <a:endParaRPr sz="1100"/>
          </a:p>
          <a:p>
            <a:pPr marL="457200" lvl="0" indent="-298450" algn="l" rtl="0">
              <a:lnSpc>
                <a:spcPct val="150000"/>
              </a:lnSpc>
              <a:spcBef>
                <a:spcPts val="0"/>
              </a:spcBef>
              <a:spcAft>
                <a:spcPts val="0"/>
              </a:spcAft>
              <a:buSzPts val="1100"/>
              <a:buChar char="●"/>
            </a:pPr>
            <a:r>
              <a:rPr lang="en-US" sz="1100"/>
              <a:t>Training and Certification: Empowering care teams with new skills, offering financial incentives for growth.</a:t>
            </a:r>
            <a:endParaRPr sz="1100"/>
          </a:p>
          <a:p>
            <a:pPr marL="457200" lvl="0" indent="-298450" algn="l" rtl="0">
              <a:lnSpc>
                <a:spcPct val="150000"/>
              </a:lnSpc>
              <a:spcBef>
                <a:spcPts val="0"/>
              </a:spcBef>
              <a:spcAft>
                <a:spcPts val="0"/>
              </a:spcAft>
              <a:buSzPts val="1100"/>
              <a:buChar char="●"/>
            </a:pPr>
            <a:r>
              <a:rPr lang="en-US" sz="1100"/>
              <a:t>Caregiver Community: providing practical advice, moral support, and a sense of belonging for caregivers and nurses in this demanding profession.</a:t>
            </a:r>
            <a:endParaRPr sz="1100"/>
          </a:p>
          <a:p>
            <a:pPr marL="457200" lvl="0" indent="-298450" algn="l" rtl="0">
              <a:lnSpc>
                <a:spcPct val="150000"/>
              </a:lnSpc>
              <a:spcBef>
                <a:spcPts val="0"/>
              </a:spcBef>
              <a:spcAft>
                <a:spcPts val="0"/>
              </a:spcAft>
              <a:buSzPts val="1100"/>
              <a:buChar char="●"/>
            </a:pPr>
            <a:r>
              <a:rPr lang="en-US" sz="1100"/>
              <a:t>Unified Family Room Portal: A revolutionary portal offering clients a comprehensive view of their health data and healthcare team, spanning the entire spectrum of health services.</a:t>
            </a:r>
            <a:endParaRPr sz="1100"/>
          </a:p>
          <a:p>
            <a:pPr marL="457200" lvl="0" indent="-298450" algn="l" rtl="0">
              <a:lnSpc>
                <a:spcPct val="150000"/>
              </a:lnSpc>
              <a:spcBef>
                <a:spcPts val="0"/>
              </a:spcBef>
              <a:spcAft>
                <a:spcPts val="0"/>
              </a:spcAft>
              <a:buSzPts val="1100"/>
              <a:buChar char="●"/>
            </a:pPr>
            <a:r>
              <a:rPr lang="en-US" sz="1100"/>
              <a:t>Healthcare Navigator: Introducing a dedicated role—an experienced, certified advocate for the client, ensuring personalized support throughout their health journey.</a:t>
            </a:r>
            <a:endParaRPr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pic>
        <p:nvPicPr>
          <p:cNvPr id="228" name="Google Shape;228;p14" descr="A grey house icon on a white background&#10;&#10;Description automatically generated"/>
          <p:cNvPicPr preferRelativeResize="0"/>
          <p:nvPr/>
        </p:nvPicPr>
        <p:blipFill rotWithShape="1">
          <a:blip r:embed="rId3">
            <a:alphaModFix/>
          </a:blip>
          <a:srcRect/>
          <a:stretch/>
        </p:blipFill>
        <p:spPr>
          <a:xfrm>
            <a:off x="1143000" y="0"/>
            <a:ext cx="6858000" cy="5143500"/>
          </a:xfrm>
          <a:prstGeom prst="rect">
            <a:avLst/>
          </a:prstGeom>
          <a:noFill/>
          <a:ln>
            <a:noFill/>
          </a:ln>
        </p:spPr>
      </p:pic>
      <p:pic>
        <p:nvPicPr>
          <p:cNvPr id="229" name="Google Shape;229;p14" descr="A close-up of a logo&#10;&#10;Description automatically generated"/>
          <p:cNvPicPr preferRelativeResize="0"/>
          <p:nvPr/>
        </p:nvPicPr>
        <p:blipFill rotWithShape="1">
          <a:blip r:embed="rId4">
            <a:alphaModFix/>
          </a:blip>
          <a:srcRect/>
          <a:stretch/>
        </p:blipFill>
        <p:spPr>
          <a:xfrm>
            <a:off x="1143000" y="0"/>
            <a:ext cx="6858000" cy="5143500"/>
          </a:xfrm>
          <a:prstGeom prst="rect">
            <a:avLst/>
          </a:prstGeom>
          <a:noFill/>
          <a:ln>
            <a:noFill/>
          </a:ln>
        </p:spPr>
      </p:pic>
      <p:pic>
        <p:nvPicPr>
          <p:cNvPr id="230" name="Google Shape;230;p14" descr="A blue and orange circle with a grey symbol&#10;&#10;Description automatically generated"/>
          <p:cNvPicPr preferRelativeResize="0"/>
          <p:nvPr/>
        </p:nvPicPr>
        <p:blipFill rotWithShape="1">
          <a:blip r:embed="rId5">
            <a:alphaModFix/>
          </a:blip>
          <a:srcRect/>
          <a:stretch/>
        </p:blipFill>
        <p:spPr>
          <a:xfrm>
            <a:off x="1143000" y="0"/>
            <a:ext cx="6858000" cy="5143500"/>
          </a:xfrm>
          <a:prstGeom prst="rect">
            <a:avLst/>
          </a:prstGeom>
          <a:noFill/>
          <a:ln>
            <a:noFill/>
          </a:ln>
        </p:spPr>
      </p:pic>
      <p:pic>
        <p:nvPicPr>
          <p:cNvPr id="231" name="Google Shape;231;p14" descr="A blue and orange circle with a grey house and text&#10;&#10;Description automatically generated"/>
          <p:cNvPicPr preferRelativeResize="0"/>
          <p:nvPr/>
        </p:nvPicPr>
        <p:blipFill rotWithShape="1">
          <a:blip r:embed="rId6">
            <a:alphaModFix/>
          </a:blip>
          <a:srcRect/>
          <a:stretch/>
        </p:blipFill>
        <p:spPr>
          <a:xfrm>
            <a:off x="1143000" y="0"/>
            <a:ext cx="6858000" cy="5143500"/>
          </a:xfrm>
          <a:prstGeom prst="rect">
            <a:avLst/>
          </a:prstGeom>
          <a:noFill/>
          <a:ln>
            <a:noFill/>
          </a:ln>
        </p:spPr>
      </p:pic>
      <p:pic>
        <p:nvPicPr>
          <p:cNvPr id="232" name="Google Shape;232;p14" descr="A diagram of a health navigator&#10;&#10;Description automatically generated"/>
          <p:cNvPicPr preferRelativeResize="0"/>
          <p:nvPr/>
        </p:nvPicPr>
        <p:blipFill rotWithShape="1">
          <a:blip r:embed="rId7">
            <a:alphaModFix/>
          </a:blip>
          <a:srcRect/>
          <a:stretch/>
        </p:blipFill>
        <p:spPr>
          <a:xfrm>
            <a:off x="1143000" y="0"/>
            <a:ext cx="6858000" cy="5143500"/>
          </a:xfrm>
          <a:prstGeom prst="rect">
            <a:avLst/>
          </a:prstGeom>
          <a:noFill/>
          <a:ln>
            <a:noFill/>
          </a:ln>
        </p:spPr>
      </p:pic>
      <p:pic>
        <p:nvPicPr>
          <p:cNvPr id="233" name="Google Shape;233;p14" descr="A diagram of a health navigator&#10;&#10;Description automatically generated"/>
          <p:cNvPicPr preferRelativeResize="0"/>
          <p:nvPr/>
        </p:nvPicPr>
        <p:blipFill rotWithShape="1">
          <a:blip r:embed="rId8">
            <a:alphaModFix/>
          </a:blip>
          <a:srcRect/>
          <a:stretch/>
        </p:blipFill>
        <p:spPr>
          <a:xfrm>
            <a:off x="1143000" y="0"/>
            <a:ext cx="6858000" cy="5143500"/>
          </a:xfrm>
          <a:prstGeom prst="rect">
            <a:avLst/>
          </a:prstGeom>
          <a:noFill/>
          <a:ln>
            <a:noFill/>
          </a:ln>
        </p:spPr>
      </p:pic>
      <p:pic>
        <p:nvPicPr>
          <p:cNvPr id="234" name="Google Shape;234;p14" descr="A diagram of a health navigator&#10;&#10;Description automatically generated"/>
          <p:cNvPicPr preferRelativeResize="0"/>
          <p:nvPr/>
        </p:nvPicPr>
        <p:blipFill rotWithShape="1">
          <a:blip r:embed="rId9">
            <a:alphaModFix/>
          </a:blip>
          <a:srcRect/>
          <a:stretch/>
        </p:blipFill>
        <p:spPr>
          <a:xfrm>
            <a:off x="1143000" y="0"/>
            <a:ext cx="6858000" cy="5143500"/>
          </a:xfrm>
          <a:prstGeom prst="rect">
            <a:avLst/>
          </a:prstGeom>
          <a:noFill/>
          <a:ln>
            <a:noFill/>
          </a:ln>
        </p:spPr>
      </p:pic>
      <p:pic>
        <p:nvPicPr>
          <p:cNvPr id="235" name="Google Shape;235;p14" descr="A diagram of a health navigator&#10;&#10;Description automatically generated"/>
          <p:cNvPicPr preferRelativeResize="0"/>
          <p:nvPr/>
        </p:nvPicPr>
        <p:blipFill rotWithShape="1">
          <a:blip r:embed="rId10">
            <a:alphaModFix/>
          </a:blip>
          <a:srcRect/>
          <a:stretch/>
        </p:blipFill>
        <p:spPr>
          <a:xfrm>
            <a:off x="1143000" y="0"/>
            <a:ext cx="6858000" cy="5143500"/>
          </a:xfrm>
          <a:prstGeom prst="rect">
            <a:avLst/>
          </a:prstGeom>
          <a:noFill/>
          <a:ln>
            <a:noFill/>
          </a:ln>
        </p:spPr>
      </p:pic>
      <p:pic>
        <p:nvPicPr>
          <p:cNvPr id="236" name="Google Shape;236;p14" descr="A diagram of a health navigator&#10;&#10;Description automatically generated"/>
          <p:cNvPicPr preferRelativeResize="0"/>
          <p:nvPr/>
        </p:nvPicPr>
        <p:blipFill rotWithShape="1">
          <a:blip r:embed="rId11">
            <a:alphaModFix/>
          </a:blip>
          <a:srcRect/>
          <a:stretch/>
        </p:blipFill>
        <p:spPr>
          <a:xfrm>
            <a:off x="1143000" y="0"/>
            <a:ext cx="6858000" cy="5143500"/>
          </a:xfrm>
          <a:prstGeom prst="rect">
            <a:avLst/>
          </a:prstGeom>
          <a:noFill/>
          <a:ln>
            <a:noFill/>
          </a:ln>
        </p:spPr>
      </p:pic>
      <p:pic>
        <p:nvPicPr>
          <p:cNvPr id="237" name="Google Shape;237;p14" descr="A diagram of health navigation&#10;&#10;Description automatically generated"/>
          <p:cNvPicPr preferRelativeResize="0"/>
          <p:nvPr/>
        </p:nvPicPr>
        <p:blipFill rotWithShape="1">
          <a:blip r:embed="rId12">
            <a:alphaModFix/>
          </a:blip>
          <a:srcRect/>
          <a:stretch/>
        </p:blipFill>
        <p:spPr>
          <a:xfrm>
            <a:off x="1143000" y="0"/>
            <a:ext cx="6858000" cy="5143500"/>
          </a:xfrm>
          <a:prstGeom prst="rect">
            <a:avLst/>
          </a:prstGeom>
          <a:noFill/>
          <a:ln>
            <a:noFill/>
          </a:ln>
        </p:spPr>
      </p:pic>
      <p:pic>
        <p:nvPicPr>
          <p:cNvPr id="238" name="Google Shape;238;p14" descr="A diagram of health navigation&#10;&#10;Description automatically generated"/>
          <p:cNvPicPr preferRelativeResize="0"/>
          <p:nvPr/>
        </p:nvPicPr>
        <p:blipFill rotWithShape="1">
          <a:blip r:embed="rId13">
            <a:alphaModFix/>
          </a:blip>
          <a:srcRect/>
          <a:stretch/>
        </p:blipFill>
        <p:spPr>
          <a:xfrm>
            <a:off x="1143000" y="0"/>
            <a:ext cx="6858000" cy="5143500"/>
          </a:xfrm>
          <a:prstGeom prst="rect">
            <a:avLst/>
          </a:prstGeom>
          <a:noFill/>
          <a:ln>
            <a:noFill/>
          </a:ln>
        </p:spPr>
      </p:pic>
      <p:pic>
        <p:nvPicPr>
          <p:cNvPr id="239" name="Google Shape;239;p14" descr="A diagram of health navigation&#10;&#10;Description automatically generated"/>
          <p:cNvPicPr preferRelativeResize="0"/>
          <p:nvPr/>
        </p:nvPicPr>
        <p:blipFill rotWithShape="1">
          <a:blip r:embed="rId14">
            <a:alphaModFix/>
          </a:blip>
          <a:srcRect/>
          <a:stretch/>
        </p:blipFill>
        <p:spPr>
          <a:xfrm>
            <a:off x="1143000" y="0"/>
            <a:ext cx="6858000" cy="5143500"/>
          </a:xfrm>
          <a:prstGeom prst="rect">
            <a:avLst/>
          </a:prstGeom>
          <a:noFill/>
          <a:ln>
            <a:noFill/>
          </a:ln>
        </p:spPr>
      </p:pic>
      <p:pic>
        <p:nvPicPr>
          <p:cNvPr id="240" name="Google Shape;240;p14" descr="A diagram of health navigation&#10;&#10;Description automatically generated"/>
          <p:cNvPicPr preferRelativeResize="0"/>
          <p:nvPr/>
        </p:nvPicPr>
        <p:blipFill rotWithShape="1">
          <a:blip r:embed="rId15">
            <a:alphaModFix/>
          </a:blip>
          <a:srcRect/>
          <a:stretch/>
        </p:blipFill>
        <p:spPr>
          <a:xfrm>
            <a:off x="1143000" y="0"/>
            <a:ext cx="6858000" cy="5143500"/>
          </a:xfrm>
          <a:prstGeom prst="rect">
            <a:avLst/>
          </a:prstGeom>
          <a:noFill/>
          <a:ln>
            <a:noFill/>
          </a:ln>
        </p:spPr>
      </p:pic>
      <p:pic>
        <p:nvPicPr>
          <p:cNvPr id="241" name="Google Shape;241;p14" descr="A colorful circle with text&#10;&#10;Description automatically generated"/>
          <p:cNvPicPr preferRelativeResize="0"/>
          <p:nvPr/>
        </p:nvPicPr>
        <p:blipFill rotWithShape="1">
          <a:blip r:embed="rId16">
            <a:alphaModFix/>
          </a:blip>
          <a:srcRect/>
          <a:stretch/>
        </p:blipFill>
        <p:spPr>
          <a:xfrm>
            <a:off x="1143000" y="0"/>
            <a:ext cx="6858000" cy="5143500"/>
          </a:xfrm>
          <a:prstGeom prst="rect">
            <a:avLst/>
          </a:prstGeom>
          <a:noFill/>
          <a:ln>
            <a:noFill/>
          </a:ln>
        </p:spPr>
      </p:pic>
      <p:pic>
        <p:nvPicPr>
          <p:cNvPr id="242" name="Google Shape;242;p14" descr="A diagram of a health navigator&#10;&#10;Description automatically generated"/>
          <p:cNvPicPr preferRelativeResize="0"/>
          <p:nvPr/>
        </p:nvPicPr>
        <p:blipFill rotWithShape="1">
          <a:blip r:embed="rId17">
            <a:alphaModFix/>
          </a:blip>
          <a:srcRect/>
          <a:stretch/>
        </p:blipFill>
        <p:spPr>
          <a:xfrm>
            <a:off x="1143000" y="0"/>
            <a:ext cx="6858000" cy="5143500"/>
          </a:xfrm>
          <a:prstGeom prst="rect">
            <a:avLst/>
          </a:prstGeom>
          <a:noFill/>
          <a:ln>
            <a:noFill/>
          </a:ln>
        </p:spPr>
      </p:pic>
      <p:pic>
        <p:nvPicPr>
          <p:cNvPr id="243" name="Google Shape;243;p14" descr="A colorful circular chart with a house and a white house on the center&#10;&#10;Description automatically generated"/>
          <p:cNvPicPr preferRelativeResize="0"/>
          <p:nvPr/>
        </p:nvPicPr>
        <p:blipFill rotWithShape="1">
          <a:blip r:embed="rId18">
            <a:alphaModFix/>
          </a:blip>
          <a:srcRect/>
          <a:stretch/>
        </p:blipFill>
        <p:spPr>
          <a:xfrm>
            <a:off x="1143000" y="0"/>
            <a:ext cx="6858000" cy="51435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9"/>
                                        </p:tgtEl>
                                        <p:attrNameLst>
                                          <p:attrName>style.visibility</p:attrName>
                                        </p:attrNameLst>
                                      </p:cBhvr>
                                      <p:to>
                                        <p:strVal val="visible"/>
                                      </p:to>
                                    </p:set>
                                    <p:animEffect transition="in" filter="fade">
                                      <p:cBhvr>
                                        <p:cTn id="7" dur="500"/>
                                        <p:tgtEl>
                                          <p:spTgt spid="2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0"/>
                                        </p:tgtEl>
                                        <p:attrNameLst>
                                          <p:attrName>style.visibility</p:attrName>
                                        </p:attrNameLst>
                                      </p:cBhvr>
                                      <p:to>
                                        <p:strVal val="visible"/>
                                      </p:to>
                                    </p:set>
                                    <p:animEffect transition="in" filter="fade">
                                      <p:cBhvr>
                                        <p:cTn id="12" dur="2000"/>
                                        <p:tgtEl>
                                          <p:spTgt spid="23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1"/>
                                        </p:tgtEl>
                                        <p:attrNameLst>
                                          <p:attrName>style.visibility</p:attrName>
                                        </p:attrNameLst>
                                      </p:cBhvr>
                                      <p:to>
                                        <p:strVal val="visible"/>
                                      </p:to>
                                    </p:set>
                                    <p:animEffect transition="in" filter="fade">
                                      <p:cBhvr>
                                        <p:cTn id="17" dur="500"/>
                                        <p:tgtEl>
                                          <p:spTgt spid="23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2"/>
                                        </p:tgtEl>
                                        <p:attrNameLst>
                                          <p:attrName>style.visibility</p:attrName>
                                        </p:attrNameLst>
                                      </p:cBhvr>
                                      <p:to>
                                        <p:strVal val="visible"/>
                                      </p:to>
                                    </p:set>
                                    <p:animEffect transition="in" filter="fade">
                                      <p:cBhvr>
                                        <p:cTn id="22" dur="500"/>
                                        <p:tgtEl>
                                          <p:spTgt spid="23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33"/>
                                        </p:tgtEl>
                                        <p:attrNameLst>
                                          <p:attrName>style.visibility</p:attrName>
                                        </p:attrNameLst>
                                      </p:cBhvr>
                                      <p:to>
                                        <p:strVal val="visible"/>
                                      </p:to>
                                    </p:set>
                                    <p:animEffect transition="in" filter="fade">
                                      <p:cBhvr>
                                        <p:cTn id="27" dur="500"/>
                                        <p:tgtEl>
                                          <p:spTgt spid="23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34"/>
                                        </p:tgtEl>
                                        <p:attrNameLst>
                                          <p:attrName>style.visibility</p:attrName>
                                        </p:attrNameLst>
                                      </p:cBhvr>
                                      <p:to>
                                        <p:strVal val="visible"/>
                                      </p:to>
                                    </p:set>
                                    <p:animEffect transition="in" filter="fade">
                                      <p:cBhvr>
                                        <p:cTn id="32" dur="500"/>
                                        <p:tgtEl>
                                          <p:spTgt spid="23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35"/>
                                        </p:tgtEl>
                                        <p:attrNameLst>
                                          <p:attrName>style.visibility</p:attrName>
                                        </p:attrNameLst>
                                      </p:cBhvr>
                                      <p:to>
                                        <p:strVal val="visible"/>
                                      </p:to>
                                    </p:set>
                                    <p:animEffect transition="in" filter="fade">
                                      <p:cBhvr>
                                        <p:cTn id="37" dur="2000"/>
                                        <p:tgtEl>
                                          <p:spTgt spid="23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36"/>
                                        </p:tgtEl>
                                        <p:attrNameLst>
                                          <p:attrName>style.visibility</p:attrName>
                                        </p:attrNameLst>
                                      </p:cBhvr>
                                      <p:to>
                                        <p:strVal val="visible"/>
                                      </p:to>
                                    </p:set>
                                    <p:animEffect transition="in" filter="fade">
                                      <p:cBhvr>
                                        <p:cTn id="42" dur="500"/>
                                        <p:tgtEl>
                                          <p:spTgt spid="23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37"/>
                                        </p:tgtEl>
                                        <p:attrNameLst>
                                          <p:attrName>style.visibility</p:attrName>
                                        </p:attrNameLst>
                                      </p:cBhvr>
                                      <p:to>
                                        <p:strVal val="visible"/>
                                      </p:to>
                                    </p:set>
                                    <p:animEffect transition="in" filter="fade">
                                      <p:cBhvr>
                                        <p:cTn id="47" dur="2000"/>
                                        <p:tgtEl>
                                          <p:spTgt spid="23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38"/>
                                        </p:tgtEl>
                                        <p:attrNameLst>
                                          <p:attrName>style.visibility</p:attrName>
                                        </p:attrNameLst>
                                      </p:cBhvr>
                                      <p:to>
                                        <p:strVal val="visible"/>
                                      </p:to>
                                    </p:set>
                                    <p:animEffect transition="in" filter="fade">
                                      <p:cBhvr>
                                        <p:cTn id="52" dur="2000"/>
                                        <p:tgtEl>
                                          <p:spTgt spid="238"/>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39"/>
                                        </p:tgtEl>
                                        <p:attrNameLst>
                                          <p:attrName>style.visibility</p:attrName>
                                        </p:attrNameLst>
                                      </p:cBhvr>
                                      <p:to>
                                        <p:strVal val="visible"/>
                                      </p:to>
                                    </p:set>
                                    <p:animEffect transition="in" filter="fade">
                                      <p:cBhvr>
                                        <p:cTn id="57" dur="500"/>
                                        <p:tgtEl>
                                          <p:spTgt spid="239"/>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40"/>
                                        </p:tgtEl>
                                        <p:attrNameLst>
                                          <p:attrName>style.visibility</p:attrName>
                                        </p:attrNameLst>
                                      </p:cBhvr>
                                      <p:to>
                                        <p:strVal val="visible"/>
                                      </p:to>
                                    </p:set>
                                    <p:animEffect transition="in" filter="fade">
                                      <p:cBhvr>
                                        <p:cTn id="62" dur="2000"/>
                                        <p:tgtEl>
                                          <p:spTgt spid="240"/>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41"/>
                                        </p:tgtEl>
                                        <p:attrNameLst>
                                          <p:attrName>style.visibility</p:attrName>
                                        </p:attrNameLst>
                                      </p:cBhvr>
                                      <p:to>
                                        <p:strVal val="visible"/>
                                      </p:to>
                                    </p:set>
                                    <p:animEffect transition="in" filter="fade">
                                      <p:cBhvr>
                                        <p:cTn id="67" dur="2000"/>
                                        <p:tgtEl>
                                          <p:spTgt spid="241"/>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42"/>
                                        </p:tgtEl>
                                        <p:attrNameLst>
                                          <p:attrName>style.visibility</p:attrName>
                                        </p:attrNameLst>
                                      </p:cBhvr>
                                      <p:to>
                                        <p:strVal val="visible"/>
                                      </p:to>
                                    </p:set>
                                    <p:animEffect transition="in" filter="fade">
                                      <p:cBhvr>
                                        <p:cTn id="72" dur="2000"/>
                                        <p:tgtEl>
                                          <p:spTgt spid="242"/>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243"/>
                                        </p:tgtEl>
                                        <p:attrNameLst>
                                          <p:attrName>style.visibility</p:attrName>
                                        </p:attrNameLst>
                                      </p:cBhvr>
                                      <p:to>
                                        <p:strVal val="visible"/>
                                      </p:to>
                                    </p:set>
                                    <p:animEffect transition="in" filter="fade">
                                      <p:cBhvr>
                                        <p:cTn id="77" dur="2000"/>
                                        <p:tgtEl>
                                          <p:spTgt spid="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g264b630398a_0_3"/>
          <p:cNvSpPr txBox="1"/>
          <p:nvPr/>
        </p:nvSpPr>
        <p:spPr>
          <a:xfrm>
            <a:off x="502575" y="149500"/>
            <a:ext cx="7719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t>Elevating Healthcare at home Ecosystem through Comprehensive Health Navigation</a:t>
            </a:r>
            <a:endParaRPr b="1"/>
          </a:p>
        </p:txBody>
      </p:sp>
      <p:sp>
        <p:nvSpPr>
          <p:cNvPr id="249" name="Google Shape;249;g264b630398a_0_3"/>
          <p:cNvSpPr txBox="1"/>
          <p:nvPr/>
        </p:nvSpPr>
        <p:spPr>
          <a:xfrm>
            <a:off x="502575" y="549700"/>
            <a:ext cx="77193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t>Our Health Navigator transcends traditional models, fostering expert guidance, client empowerment, and collaborative care teams. </a:t>
            </a:r>
            <a:endParaRPr sz="1100"/>
          </a:p>
        </p:txBody>
      </p:sp>
      <p:sp>
        <p:nvSpPr>
          <p:cNvPr id="250" name="Google Shape;250;g264b630398a_0_3"/>
          <p:cNvSpPr txBox="1"/>
          <p:nvPr/>
        </p:nvSpPr>
        <p:spPr>
          <a:xfrm>
            <a:off x="636075" y="4523150"/>
            <a:ext cx="80883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t>We envision a healthcare at home ecosystem that is not just interconnected but empowers clients and inspires transformative change.</a:t>
            </a:r>
            <a:endParaRPr sz="1100"/>
          </a:p>
        </p:txBody>
      </p:sp>
      <p:sp>
        <p:nvSpPr>
          <p:cNvPr id="251" name="Google Shape;251;g264b630398a_0_3"/>
          <p:cNvSpPr txBox="1"/>
          <p:nvPr/>
        </p:nvSpPr>
        <p:spPr>
          <a:xfrm>
            <a:off x="926625" y="989825"/>
            <a:ext cx="7719300" cy="3570900"/>
          </a:xfrm>
          <a:prstGeom prst="rect">
            <a:avLst/>
          </a:prstGeom>
          <a:noFill/>
          <a:ln>
            <a:noFill/>
          </a:ln>
        </p:spPr>
        <p:txBody>
          <a:bodyPr spcFirstLastPara="1" wrap="square" lIns="91425" tIns="91425" rIns="91425" bIns="91425" anchor="t" anchorCtr="0">
            <a:spAutoFit/>
          </a:bodyPr>
          <a:lstStyle/>
          <a:p>
            <a:pPr marL="457200" lvl="0" indent="-292100" algn="l" rtl="0">
              <a:spcBef>
                <a:spcPts val="0"/>
              </a:spcBef>
              <a:spcAft>
                <a:spcPts val="0"/>
              </a:spcAft>
              <a:buSzPts val="1000"/>
              <a:buChar char="●"/>
            </a:pPr>
            <a:r>
              <a:rPr lang="en-US" sz="1000"/>
              <a:t>Expert Health Navigator: adept at navigating the healthcare landscape, guiding clients, ensuring optimal care and streamlined experiences.</a:t>
            </a:r>
            <a:endParaRPr sz="1000"/>
          </a:p>
          <a:p>
            <a:pPr marL="457200" lvl="0" indent="0" algn="l" rtl="0">
              <a:spcBef>
                <a:spcPts val="0"/>
              </a:spcBef>
              <a:spcAft>
                <a:spcPts val="0"/>
              </a:spcAft>
              <a:buNone/>
            </a:pPr>
            <a:endParaRPr sz="1000"/>
          </a:p>
          <a:p>
            <a:pPr marL="457200" lvl="0" indent="-292100" algn="l" rtl="0">
              <a:spcBef>
                <a:spcPts val="0"/>
              </a:spcBef>
              <a:spcAft>
                <a:spcPts val="0"/>
              </a:spcAft>
              <a:buSzPts val="1000"/>
              <a:buChar char="●"/>
            </a:pPr>
            <a:r>
              <a:rPr lang="en-US" sz="1000"/>
              <a:t>Client-Centric Data Control:</a:t>
            </a:r>
            <a:endParaRPr sz="1000"/>
          </a:p>
          <a:p>
            <a:pPr marL="914400" lvl="1" indent="-292100" algn="l" rtl="0">
              <a:spcBef>
                <a:spcPts val="0"/>
              </a:spcBef>
              <a:spcAft>
                <a:spcPts val="0"/>
              </a:spcAft>
              <a:buSzPts val="1000"/>
              <a:buChar char="○"/>
            </a:pPr>
            <a:r>
              <a:rPr lang="en-US" sz="1000"/>
              <a:t>Secured Health Information</a:t>
            </a:r>
            <a:endParaRPr sz="1000"/>
          </a:p>
          <a:p>
            <a:pPr marL="914400" lvl="1" indent="-292100" algn="l" rtl="0">
              <a:spcBef>
                <a:spcPts val="0"/>
              </a:spcBef>
              <a:spcAft>
                <a:spcPts val="0"/>
              </a:spcAft>
              <a:buSzPts val="1000"/>
              <a:buChar char="○"/>
            </a:pPr>
            <a:r>
              <a:rPr lang="en-US" sz="1000"/>
              <a:t>Unified Health Data View </a:t>
            </a:r>
            <a:endParaRPr sz="1000"/>
          </a:p>
          <a:p>
            <a:pPr marL="914400" lvl="0" indent="0" algn="l" rtl="0">
              <a:spcBef>
                <a:spcPts val="0"/>
              </a:spcBef>
              <a:spcAft>
                <a:spcPts val="0"/>
              </a:spcAft>
              <a:buNone/>
            </a:pPr>
            <a:endParaRPr sz="1000"/>
          </a:p>
          <a:p>
            <a:pPr marL="457200" lvl="0" indent="-292100" algn="l" rtl="0">
              <a:spcBef>
                <a:spcPts val="0"/>
              </a:spcBef>
              <a:spcAft>
                <a:spcPts val="0"/>
              </a:spcAft>
              <a:buSzPts val="1000"/>
              <a:buChar char="●"/>
            </a:pPr>
            <a:r>
              <a:rPr lang="en-US" sz="1000"/>
              <a:t>Integrated Family Support: facilitate inclusive family participation, providing restricted yet meaningful access to the client's health portal.</a:t>
            </a:r>
            <a:endParaRPr sz="1000"/>
          </a:p>
          <a:p>
            <a:pPr marL="457200" lvl="0" indent="0" algn="l" rtl="0">
              <a:spcBef>
                <a:spcPts val="0"/>
              </a:spcBef>
              <a:spcAft>
                <a:spcPts val="0"/>
              </a:spcAft>
              <a:buNone/>
            </a:pPr>
            <a:endParaRPr sz="1000"/>
          </a:p>
          <a:p>
            <a:pPr marL="457200" lvl="0" indent="-292100" algn="l" rtl="0">
              <a:spcBef>
                <a:spcPts val="0"/>
              </a:spcBef>
              <a:spcAft>
                <a:spcPts val="0"/>
              </a:spcAft>
              <a:buSzPts val="1000"/>
              <a:buChar char="●"/>
            </a:pPr>
            <a:r>
              <a:rPr lang="en-US" sz="1000"/>
              <a:t>Adaptive Caregivers Teams:</a:t>
            </a:r>
            <a:endParaRPr sz="1000"/>
          </a:p>
          <a:p>
            <a:pPr marL="914400" lvl="1" indent="-292100" algn="l" rtl="0">
              <a:spcBef>
                <a:spcPts val="0"/>
              </a:spcBef>
              <a:spcAft>
                <a:spcPts val="0"/>
              </a:spcAft>
              <a:buSzPts val="1000"/>
              <a:buChar char="○"/>
            </a:pPr>
            <a:r>
              <a:rPr lang="en-US" sz="1000"/>
              <a:t>Smart Scheduling Solutions</a:t>
            </a:r>
            <a:endParaRPr sz="1000"/>
          </a:p>
          <a:p>
            <a:pPr marL="914400" lvl="1" indent="-292100" algn="l" rtl="0">
              <a:spcBef>
                <a:spcPts val="0"/>
              </a:spcBef>
              <a:spcAft>
                <a:spcPts val="0"/>
              </a:spcAft>
              <a:buSzPts val="1000"/>
              <a:buChar char="○"/>
            </a:pPr>
            <a:r>
              <a:rPr lang="en-US" sz="1000"/>
              <a:t>Expert Integration</a:t>
            </a:r>
            <a:endParaRPr sz="1000"/>
          </a:p>
          <a:p>
            <a:pPr marL="914400" lvl="0" indent="0" algn="l" rtl="0">
              <a:spcBef>
                <a:spcPts val="0"/>
              </a:spcBef>
              <a:spcAft>
                <a:spcPts val="0"/>
              </a:spcAft>
              <a:buNone/>
            </a:pPr>
            <a:endParaRPr sz="1000"/>
          </a:p>
          <a:p>
            <a:pPr marL="457200" lvl="0" indent="-292100" algn="l" rtl="0">
              <a:spcBef>
                <a:spcPts val="0"/>
              </a:spcBef>
              <a:spcAft>
                <a:spcPts val="0"/>
              </a:spcAft>
              <a:buSzPts val="1000"/>
              <a:buChar char="●"/>
            </a:pPr>
            <a:r>
              <a:rPr lang="en-US" sz="1000"/>
              <a:t>Comprehensive Health Information Sharing:</a:t>
            </a:r>
            <a:endParaRPr sz="1000"/>
          </a:p>
          <a:p>
            <a:pPr marL="914400" lvl="1" indent="-292100" algn="l" rtl="0">
              <a:spcBef>
                <a:spcPts val="0"/>
              </a:spcBef>
              <a:spcAft>
                <a:spcPts val="0"/>
              </a:spcAft>
              <a:buSzPts val="1000"/>
              <a:buChar char="○"/>
            </a:pPr>
            <a:r>
              <a:rPr lang="en-US" sz="1000"/>
              <a:t>Revolutionizing Data Exchange</a:t>
            </a:r>
            <a:endParaRPr sz="1000"/>
          </a:p>
          <a:p>
            <a:pPr marL="914400" lvl="1" indent="-292100" algn="l" rtl="0">
              <a:spcBef>
                <a:spcPts val="0"/>
              </a:spcBef>
              <a:spcAft>
                <a:spcPts val="0"/>
              </a:spcAft>
              <a:buSzPts val="1000"/>
              <a:buChar char="○"/>
            </a:pPr>
            <a:r>
              <a:rPr lang="en-US" sz="1000"/>
              <a:t>Proactive Transition Planning</a:t>
            </a:r>
            <a:endParaRPr sz="1000"/>
          </a:p>
          <a:p>
            <a:pPr marL="914400" lvl="0" indent="0" algn="l" rtl="0">
              <a:spcBef>
                <a:spcPts val="0"/>
              </a:spcBef>
              <a:spcAft>
                <a:spcPts val="0"/>
              </a:spcAft>
              <a:buNone/>
            </a:pPr>
            <a:endParaRPr sz="1000"/>
          </a:p>
          <a:p>
            <a:pPr marL="457200" lvl="0" indent="-292100" algn="l" rtl="0">
              <a:spcBef>
                <a:spcPts val="0"/>
              </a:spcBef>
              <a:spcAft>
                <a:spcPts val="0"/>
              </a:spcAft>
              <a:buSzPts val="1000"/>
              <a:buChar char="●"/>
            </a:pPr>
            <a:r>
              <a:rPr lang="en-US" sz="1000"/>
              <a:t>Empowering Stakeholders: Continuous education initiatives for care teams, clients, and families, supported by key healthcare players and institutions.</a:t>
            </a:r>
            <a:endParaRPr sz="1000"/>
          </a:p>
          <a:p>
            <a:pPr marL="457200" lvl="0" indent="0" algn="l" rtl="0">
              <a:spcBef>
                <a:spcPts val="0"/>
              </a:spcBef>
              <a:spcAft>
                <a:spcPts val="0"/>
              </a:spcAft>
              <a:buNone/>
            </a:pPr>
            <a:endParaRPr sz="1000"/>
          </a:p>
          <a:p>
            <a:pPr marL="457200" lvl="0" indent="-292100" algn="l" rtl="0">
              <a:spcBef>
                <a:spcPts val="0"/>
              </a:spcBef>
              <a:spcAft>
                <a:spcPts val="0"/>
              </a:spcAft>
              <a:buSzPts val="1000"/>
              <a:buChar char="●"/>
            </a:pPr>
            <a:r>
              <a:rPr lang="en-US" sz="1000"/>
              <a:t>Inspiring Transformative Change.</a:t>
            </a:r>
            <a:endParaRPr sz="10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15"/>
          <p:cNvSpPr txBox="1"/>
          <p:nvPr/>
        </p:nvSpPr>
        <p:spPr>
          <a:xfrm>
            <a:off x="4975550" y="111350"/>
            <a:ext cx="3936300" cy="609367"/>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2400"/>
              <a:buFont typeface="Arial"/>
              <a:buNone/>
            </a:pPr>
            <a:r>
              <a:rPr lang="en-US" sz="2400" b="0" i="0" u="none" strike="noStrike" cap="none">
                <a:solidFill>
                  <a:srgbClr val="FFFFFF"/>
                </a:solidFill>
                <a:latin typeface="Arial"/>
                <a:ea typeface="Arial"/>
                <a:cs typeface="Arial"/>
                <a:sym typeface="Arial"/>
              </a:rPr>
              <a:t>This Is Our Point of View</a:t>
            </a:r>
            <a:endParaRPr sz="2400" b="0" i="0" u="none" strike="noStrike" cap="none">
              <a:solidFill>
                <a:srgbClr val="FFFFFF"/>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pic>
        <p:nvPicPr>
          <p:cNvPr id="261" name="Google Shape;261;p16"/>
          <p:cNvPicPr preferRelativeResize="0"/>
          <p:nvPr/>
        </p:nvPicPr>
        <p:blipFill rotWithShape="1">
          <a:blip r:embed="rId3">
            <a:alphaModFix/>
          </a:blip>
          <a:srcRect/>
          <a:stretch/>
        </p:blipFill>
        <p:spPr>
          <a:xfrm>
            <a:off x="2180902" y="814681"/>
            <a:ext cx="4782196" cy="432881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pic>
        <p:nvPicPr>
          <p:cNvPr id="266" name="Google Shape;266;p17"/>
          <p:cNvPicPr preferRelativeResize="0"/>
          <p:nvPr/>
        </p:nvPicPr>
        <p:blipFill rotWithShape="1">
          <a:blip r:embed="rId3">
            <a:alphaModFix/>
          </a:blip>
          <a:srcRect/>
          <a:stretch/>
        </p:blipFill>
        <p:spPr>
          <a:xfrm>
            <a:off x="1417290" y="916742"/>
            <a:ext cx="6309419" cy="422675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pic>
        <p:nvPicPr>
          <p:cNvPr id="271" name="Google Shape;271;p18"/>
          <p:cNvPicPr preferRelativeResize="0"/>
          <p:nvPr/>
        </p:nvPicPr>
        <p:blipFill rotWithShape="1">
          <a:blip r:embed="rId3">
            <a:alphaModFix/>
          </a:blip>
          <a:srcRect/>
          <a:stretch/>
        </p:blipFill>
        <p:spPr>
          <a:xfrm>
            <a:off x="212586" y="890761"/>
            <a:ext cx="8931414" cy="4099915"/>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7ca612-b576-4263-a427-daa4b786b84a">
      <Terms xmlns="http://schemas.microsoft.com/office/infopath/2007/PartnerControls"/>
    </lcf76f155ced4ddcb4097134ff3c332f>
    <TaxCatchAll xmlns="0e5121eb-cf64-4ca2-950f-79460d78051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CD989CC1ED9C14F86C8E1234C87C1BF" ma:contentTypeVersion="12" ma:contentTypeDescription="Create a new document." ma:contentTypeScope="" ma:versionID="e7618495cd4796fc442741f280bb61f9">
  <xsd:schema xmlns:xsd="http://www.w3.org/2001/XMLSchema" xmlns:xs="http://www.w3.org/2001/XMLSchema" xmlns:p="http://schemas.microsoft.com/office/2006/metadata/properties" xmlns:ns2="057ca612-b576-4263-a427-daa4b786b84a" xmlns:ns3="0e5121eb-cf64-4ca2-950f-79460d780518" targetNamespace="http://schemas.microsoft.com/office/2006/metadata/properties" ma:root="true" ma:fieldsID="2bda6d634caf307dc112156461e50d80" ns2:_="" ns3:_="">
    <xsd:import namespace="057ca612-b576-4263-a427-daa4b786b84a"/>
    <xsd:import namespace="0e5121eb-cf64-4ca2-950f-79460d780518"/>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3:SharedWithUsers" minOccurs="0"/>
                <xsd:element ref="ns3:SharedWithDet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7ca612-b576-4263-a427-daa4b786b8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f4709fa7-143e-4254-a9a9-0e37a63c2cf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e5121eb-cf64-4ca2-950f-79460d780518"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5764e15b-3eb5-4468-a793-2def34177521}" ma:internalName="TaxCatchAll" ma:showField="CatchAllData" ma:web="0e5121eb-cf64-4ca2-950f-79460d78051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56F7A0F-A95A-4A6C-B3B3-1B1C47A3CC9E}">
  <ds:schemaRefs>
    <ds:schemaRef ds:uri="http://schemas.microsoft.com/office/2006/metadata/properties"/>
    <ds:schemaRef ds:uri="http://schemas.microsoft.com/office/infopath/2007/PartnerControls"/>
    <ds:schemaRef ds:uri="057ca612-b576-4263-a427-daa4b786b84a"/>
    <ds:schemaRef ds:uri="0e5121eb-cf64-4ca2-950f-79460d780518"/>
  </ds:schemaRefs>
</ds:datastoreItem>
</file>

<file path=customXml/itemProps2.xml><?xml version="1.0" encoding="utf-8"?>
<ds:datastoreItem xmlns:ds="http://schemas.openxmlformats.org/officeDocument/2006/customXml" ds:itemID="{8008320D-3343-495E-B76A-1436BA78F1F6}">
  <ds:schemaRefs>
    <ds:schemaRef ds:uri="http://schemas.microsoft.com/sharepoint/v3/contenttype/forms"/>
  </ds:schemaRefs>
</ds:datastoreItem>
</file>

<file path=customXml/itemProps3.xml><?xml version="1.0" encoding="utf-8"?>
<ds:datastoreItem xmlns:ds="http://schemas.openxmlformats.org/officeDocument/2006/customXml" ds:itemID="{84AB4FF3-5587-417A-B1D7-D79F9B389F0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7ca612-b576-4263-a427-daa4b786b84a"/>
    <ds:schemaRef ds:uri="0e5121eb-cf64-4ca2-950f-79460d78051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21</Slides>
  <Notes>21</Notes>
  <HiddenSlides>0</HiddenSlide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Simple Light</vt:lpstr>
      <vt:lpstr>PowerPoint Presentation</vt:lpstr>
      <vt:lpstr>Delivering Comprehensive Health @Home</vt:lpstr>
      <vt:lpstr>PowerPoint Presentation</vt:lpstr>
      <vt:lpstr>PowerPoint Presentation</vt:lpstr>
      <vt:lpstr>PowerPoint Presentation</vt:lpstr>
      <vt:lpstr>PowerPoint Presentation</vt:lpstr>
      <vt:lpstr>PowerPoint Presentation</vt:lpstr>
      <vt:lpstr>Category consolidation is coming to Home Care</vt:lpstr>
      <vt:lpstr>Around the World: Denmark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revision>1</cp:revision>
  <dcterms:modified xsi:type="dcterms:W3CDTF">2024-03-26T14:36:49Z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0x010100FCD989CC1ED9C14F86C8E1234C87C1BF</vt:lpwstr>
  </property>
</Properties>
</file>